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79" r:id="rId5"/>
    <p:sldId id="290" r:id="rId6"/>
    <p:sldId id="291" r:id="rId7"/>
    <p:sldId id="295" r:id="rId8"/>
    <p:sldId id="297" r:id="rId9"/>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4" autoAdjust="0"/>
    <p:restoredTop sz="97492" autoAdjust="0"/>
  </p:normalViewPr>
  <p:slideViewPr>
    <p:cSldViewPr>
      <p:cViewPr varScale="1">
        <p:scale>
          <a:sx n="83" d="100"/>
          <a:sy n="83" d="100"/>
        </p:scale>
        <p:origin x="88" y="43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3</a:t>
            </a:fld>
            <a:endParaRPr lang="pt-BR" dirty="0"/>
          </a:p>
        </p:txBody>
      </p:sp>
    </p:spTree>
    <p:extLst>
      <p:ext uri="{BB962C8B-B14F-4D97-AF65-F5344CB8AC3E}">
        <p14:creationId xmlns:p14="http://schemas.microsoft.com/office/powerpoint/2010/main" val="24217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dirty="0"/>
          </a:p>
        </p:txBody>
      </p:sp>
      <p:sp>
        <p:nvSpPr>
          <p:cNvPr id="5" name="Espaço Reservado para Data 4"/>
          <p:cNvSpPr>
            <a:spLocks noGrp="1"/>
          </p:cNvSpPr>
          <p:nvPr>
            <p:ph type="dt" sz="half" idx="10"/>
          </p:nvPr>
        </p:nvSpPr>
        <p:spPr/>
        <p:txBody>
          <a:bodyPr rtlCol="0"/>
          <a:lstStyle/>
          <a:p>
            <a:pPr rtl="0"/>
            <a:r>
              <a:rPr lang="en-US" dirty="0"/>
              <a:t>24/06/2016</a:t>
            </a:r>
            <a:endParaRPr dirty="0"/>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dirty="0"/>
          </a:p>
        </p:txBody>
      </p:sp>
      <p:sp>
        <p:nvSpPr>
          <p:cNvPr id="7" name="Espaço Reservado para Data 6"/>
          <p:cNvSpPr>
            <a:spLocks noGrp="1"/>
          </p:cNvSpPr>
          <p:nvPr>
            <p:ph type="dt" sz="half" idx="10"/>
          </p:nvPr>
        </p:nvSpPr>
        <p:spPr/>
        <p:txBody>
          <a:bodyPr rtlCol="0"/>
          <a:lstStyle/>
          <a:p>
            <a:pPr rtl="0"/>
            <a:r>
              <a:rPr lang="en-US" dirty="0"/>
              <a:t>24/06/2016</a:t>
            </a:r>
            <a:endParaRPr dirty="0"/>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dirty="0"/>
          </a:p>
        </p:txBody>
      </p:sp>
      <p:sp>
        <p:nvSpPr>
          <p:cNvPr id="3" name="Espaço Reservado para Data 2"/>
          <p:cNvSpPr>
            <a:spLocks noGrp="1"/>
          </p:cNvSpPr>
          <p:nvPr>
            <p:ph type="dt" sz="half" idx="10"/>
          </p:nvPr>
        </p:nvSpPr>
        <p:spPr/>
        <p:txBody>
          <a:bodyPr rtlCol="0"/>
          <a:lstStyle/>
          <a:p>
            <a:pPr rtl="0"/>
            <a:r>
              <a:rPr lang="en-US" dirty="0"/>
              <a:t>24/06/2016</a:t>
            </a:r>
            <a:endParaRPr dirty="0"/>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dirty="0"/>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dirty="0"/>
              <a:t>24/06/2016</a:t>
            </a:r>
            <a:endParaRPr dirty="0"/>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cd/E11882_01/server.112/e41084/functions004.htm" TargetMode="External"/><Relationship Id="rId2" Type="http://schemas.openxmlformats.org/officeDocument/2006/relationships/hyperlink" Target="https://docs.oracle.com/database/121/SQLRF/functions003.htm" TargetMode="External"/><Relationship Id="rId1" Type="http://schemas.openxmlformats.org/officeDocument/2006/relationships/slideLayout" Target="../slideLayouts/slideLayout2.xml"/><Relationship Id="rId4" Type="http://schemas.openxmlformats.org/officeDocument/2006/relationships/hyperlink" Target="https://github.com/plsqlcamp/Meetup/tree/master/003#20180905/Sour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rodrigo-edson-fernandes/" TargetMode="External"/><Relationship Id="rId2" Type="http://schemas.openxmlformats.org/officeDocument/2006/relationships/hyperlink" Target="mailto:rodrigoedson@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r>
              <a:rPr lang="pt-BR" b="1" dirty="0"/>
              <a:t>Meetup #3 – </a:t>
            </a:r>
            <a:r>
              <a:rPr lang="pt-BR" dirty="0"/>
              <a:t>Funções Analíticas</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13/12/2018</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Funções analíticas</a:t>
            </a:r>
            <a:endParaRPr lang="en-US" dirty="0"/>
          </a:p>
        </p:txBody>
      </p:sp>
      <p:sp>
        <p:nvSpPr>
          <p:cNvPr id="14" name="Espaço Reservado para Conteúdo 13"/>
          <p:cNvSpPr>
            <a:spLocks noGrp="1"/>
          </p:cNvSpPr>
          <p:nvPr>
            <p:ph idx="1"/>
          </p:nvPr>
        </p:nvSpPr>
        <p:spPr/>
        <p:txBody>
          <a:bodyPr rtlCol="0"/>
          <a:lstStyle/>
          <a:p>
            <a:pPr rtl="0"/>
            <a:r>
              <a:rPr lang="pt-BR" dirty="0"/>
              <a:t>Calculam um valor baseado em um grupo de linhas chamado de janela (</a:t>
            </a:r>
            <a:r>
              <a:rPr lang="pt-BR" dirty="0" err="1"/>
              <a:t>Window</a:t>
            </a:r>
            <a:r>
              <a:rPr lang="pt-BR" dirty="0"/>
              <a:t>).</a:t>
            </a:r>
          </a:p>
          <a:p>
            <a:pPr rtl="0"/>
            <a:endParaRPr lang="pt-BR" dirty="0"/>
          </a:p>
          <a:p>
            <a:pPr rtl="0"/>
            <a:r>
              <a:rPr lang="pt-BR" dirty="0"/>
              <a:t>São a última operação da consulta, com exceção do </a:t>
            </a:r>
            <a:r>
              <a:rPr lang="pt-BR" i="1" dirty="0" err="1"/>
              <a:t>Order</a:t>
            </a:r>
            <a:r>
              <a:rPr lang="pt-BR" i="1" dirty="0"/>
              <a:t> </a:t>
            </a:r>
            <a:r>
              <a:rPr lang="pt-BR" i="1" dirty="0" err="1"/>
              <a:t>By</a:t>
            </a:r>
            <a:r>
              <a:rPr lang="pt-BR" dirty="0"/>
              <a:t>. (Por esse motivo só podem ser usadas nas cláusulas </a:t>
            </a:r>
            <a:r>
              <a:rPr lang="pt-BR" i="1" dirty="0" err="1"/>
              <a:t>Select</a:t>
            </a:r>
            <a:r>
              <a:rPr lang="pt-BR" dirty="0"/>
              <a:t> e </a:t>
            </a:r>
            <a:r>
              <a:rPr lang="pt-BR" i="1" dirty="0" err="1"/>
              <a:t>Order</a:t>
            </a:r>
            <a:r>
              <a:rPr lang="pt-BR" i="1" dirty="0"/>
              <a:t> </a:t>
            </a:r>
            <a:r>
              <a:rPr lang="pt-BR" i="1" dirty="0" err="1"/>
              <a:t>By</a:t>
            </a:r>
            <a:r>
              <a:rPr lang="pt-BR" i="1" dirty="0"/>
              <a:t>)</a:t>
            </a:r>
          </a:p>
          <a:p>
            <a:pPr rtl="0"/>
            <a:endParaRPr lang="pt-BR" dirty="0"/>
          </a:p>
          <a:p>
            <a:pPr rtl="0"/>
            <a:endParaRPr lang="pt-BR" dirty="0"/>
          </a:p>
        </p:txBody>
      </p:sp>
      <p:pic>
        <p:nvPicPr>
          <p:cNvPr id="3" name="Imagem 2">
            <a:extLst>
              <a:ext uri="{FF2B5EF4-FFF2-40B4-BE49-F238E27FC236}">
                <a16:creationId xmlns:a16="http://schemas.microsoft.com/office/drawing/2014/main" id="{F7585192-1217-4CDA-9FC3-0360789C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5157192"/>
            <a:ext cx="5114925" cy="438150"/>
          </a:xfrm>
          <a:prstGeom prst="rect">
            <a:avLst/>
          </a:prstGeom>
        </p:spPr>
      </p:pic>
      <p:pic>
        <p:nvPicPr>
          <p:cNvPr id="5" name="Imagem 4">
            <a:extLst>
              <a:ext uri="{FF2B5EF4-FFF2-40B4-BE49-F238E27FC236}">
                <a16:creationId xmlns:a16="http://schemas.microsoft.com/office/drawing/2014/main" id="{D2F9FD40-6A44-4F71-AA7E-37F41F34C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356" y="5822950"/>
            <a:ext cx="5038725" cy="552450"/>
          </a:xfrm>
          <a:prstGeom prst="rect">
            <a:avLst/>
          </a:prstGeom>
        </p:spPr>
      </p:pic>
    </p:spTree>
    <p:extLst>
      <p:ext uri="{BB962C8B-B14F-4D97-AF65-F5344CB8AC3E}">
        <p14:creationId xmlns:p14="http://schemas.microsoft.com/office/powerpoint/2010/main" val="21709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99133" y="188640"/>
            <a:ext cx="5383911" cy="1727200"/>
          </a:xfrm>
        </p:spPr>
        <p:txBody>
          <a:bodyPr rtlCol="0"/>
          <a:lstStyle/>
          <a:p>
            <a:r>
              <a:rPr lang="pt-BR" dirty="0"/>
              <a:t>Função Analítica</a:t>
            </a:r>
            <a:br>
              <a:rPr lang="pt-BR" dirty="0"/>
            </a:br>
            <a:br>
              <a:rPr lang="pt-BR" dirty="0"/>
            </a:br>
            <a:endParaRPr lang="en-US" dirty="0"/>
          </a:p>
        </p:txBody>
      </p:sp>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r>
              <a:rPr lang="pt-BR"/>
              <a:t>Função de agregação</a:t>
            </a:r>
            <a:br>
              <a:rPr lang="pt-BR"/>
            </a:br>
            <a:br>
              <a:rPr lang="pt-BR"/>
            </a:br>
            <a:endParaRPr lang="en-US" dirty="0"/>
          </a:p>
        </p:txBody>
      </p:sp>
      <p:pic>
        <p:nvPicPr>
          <p:cNvPr id="9" name="Imagem 8">
            <a:extLst>
              <a:ext uri="{FF2B5EF4-FFF2-40B4-BE49-F238E27FC236}">
                <a16:creationId xmlns:a16="http://schemas.microsoft.com/office/drawing/2014/main" id="{A2BC0212-CC0C-44DF-A506-62E98F9089A7}"/>
              </a:ext>
            </a:extLst>
          </p:cNvPr>
          <p:cNvPicPr>
            <a:picLocks noChangeAspect="1"/>
          </p:cNvPicPr>
          <p:nvPr/>
        </p:nvPicPr>
        <p:blipFill>
          <a:blip r:embed="rId3"/>
          <a:stretch>
            <a:fillRect/>
          </a:stretch>
        </p:blipFill>
        <p:spPr>
          <a:xfrm>
            <a:off x="1269876" y="1412776"/>
            <a:ext cx="3457575" cy="1619250"/>
          </a:xfrm>
          <a:prstGeom prst="rect">
            <a:avLst/>
          </a:prstGeom>
        </p:spPr>
      </p:pic>
      <p:pic>
        <p:nvPicPr>
          <p:cNvPr id="10" name="Imagem 9">
            <a:extLst>
              <a:ext uri="{FF2B5EF4-FFF2-40B4-BE49-F238E27FC236}">
                <a16:creationId xmlns:a16="http://schemas.microsoft.com/office/drawing/2014/main" id="{FC66C02D-84F4-45FF-9CF0-437750BF3091}"/>
              </a:ext>
            </a:extLst>
          </p:cNvPr>
          <p:cNvPicPr>
            <a:picLocks noChangeAspect="1"/>
          </p:cNvPicPr>
          <p:nvPr/>
        </p:nvPicPr>
        <p:blipFill>
          <a:blip r:embed="rId4"/>
          <a:stretch>
            <a:fillRect/>
          </a:stretch>
        </p:blipFill>
        <p:spPr>
          <a:xfrm>
            <a:off x="1865188" y="3429000"/>
            <a:ext cx="2266950" cy="1724025"/>
          </a:xfrm>
          <a:prstGeom prst="rect">
            <a:avLst/>
          </a:prstGeom>
        </p:spPr>
      </p:pic>
      <p:pic>
        <p:nvPicPr>
          <p:cNvPr id="13" name="Imagem 12">
            <a:extLst>
              <a:ext uri="{FF2B5EF4-FFF2-40B4-BE49-F238E27FC236}">
                <a16:creationId xmlns:a16="http://schemas.microsoft.com/office/drawing/2014/main" id="{3FBD1DE6-93CB-44A9-BE45-91DF74BF32FD}"/>
              </a:ext>
            </a:extLst>
          </p:cNvPr>
          <p:cNvPicPr>
            <a:picLocks noChangeAspect="1"/>
          </p:cNvPicPr>
          <p:nvPr/>
        </p:nvPicPr>
        <p:blipFill>
          <a:blip r:embed="rId5"/>
          <a:stretch>
            <a:fillRect/>
          </a:stretch>
        </p:blipFill>
        <p:spPr>
          <a:xfrm>
            <a:off x="6814492" y="1412776"/>
            <a:ext cx="3981450" cy="1695450"/>
          </a:xfrm>
          <a:prstGeom prst="rect">
            <a:avLst/>
          </a:prstGeom>
        </p:spPr>
      </p:pic>
      <p:pic>
        <p:nvPicPr>
          <p:cNvPr id="14" name="Imagem 13">
            <a:extLst>
              <a:ext uri="{FF2B5EF4-FFF2-40B4-BE49-F238E27FC236}">
                <a16:creationId xmlns:a16="http://schemas.microsoft.com/office/drawing/2014/main" id="{E0FF3781-B382-4608-913E-90789D8F8B25}"/>
              </a:ext>
            </a:extLst>
          </p:cNvPr>
          <p:cNvPicPr>
            <a:picLocks noChangeAspect="1"/>
          </p:cNvPicPr>
          <p:nvPr/>
        </p:nvPicPr>
        <p:blipFill>
          <a:blip r:embed="rId6"/>
          <a:stretch>
            <a:fillRect/>
          </a:stretch>
        </p:blipFill>
        <p:spPr>
          <a:xfrm>
            <a:off x="7428854" y="3428999"/>
            <a:ext cx="2752725" cy="1724025"/>
          </a:xfrm>
          <a:prstGeom prst="rect">
            <a:avLst/>
          </a:prstGeom>
        </p:spPr>
      </p:pic>
      <p:cxnSp>
        <p:nvCxnSpPr>
          <p:cNvPr id="16" name="Conector de Seta Reta 15">
            <a:extLst>
              <a:ext uri="{FF2B5EF4-FFF2-40B4-BE49-F238E27FC236}">
                <a16:creationId xmlns:a16="http://schemas.microsoft.com/office/drawing/2014/main" id="{820FDE8F-0FD7-42EA-891D-B86B3745226D}"/>
              </a:ext>
            </a:extLst>
          </p:cNvPr>
          <p:cNvCxnSpPr/>
          <p:nvPr/>
        </p:nvCxnSpPr>
        <p:spPr>
          <a:xfrm flipH="1">
            <a:off x="9622804" y="980728"/>
            <a:ext cx="1080000" cy="1008112"/>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ector de Seta Reta 17">
            <a:extLst>
              <a:ext uri="{FF2B5EF4-FFF2-40B4-BE49-F238E27FC236}">
                <a16:creationId xmlns:a16="http://schemas.microsoft.com/office/drawing/2014/main" id="{4B53CD19-5543-4779-B9F0-E09BE373B7ED}"/>
              </a:ext>
            </a:extLst>
          </p:cNvPr>
          <p:cNvCxnSpPr>
            <a:cxnSpLocks/>
          </p:cNvCxnSpPr>
          <p:nvPr/>
        </p:nvCxnSpPr>
        <p:spPr>
          <a:xfrm flipH="1">
            <a:off x="3822118" y="2514862"/>
            <a:ext cx="1320692" cy="0"/>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795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083320"/>
            <a:ext cx="10360501" cy="618480"/>
          </a:xfrm>
        </p:spPr>
        <p:txBody>
          <a:bodyPr rtlCol="0">
            <a:normAutofit/>
          </a:bodyPr>
          <a:lstStyle/>
          <a:p>
            <a:r>
              <a:rPr lang="pt-BR" sz="2800" dirty="0"/>
              <a:t>Material de apoio</a:t>
            </a:r>
          </a:p>
        </p:txBody>
      </p:sp>
      <p:sp>
        <p:nvSpPr>
          <p:cNvPr id="14" name="Espaço Reservado para Conteúdo 13"/>
          <p:cNvSpPr>
            <a:spLocks noGrp="1"/>
          </p:cNvSpPr>
          <p:nvPr>
            <p:ph idx="1"/>
          </p:nvPr>
        </p:nvSpPr>
        <p:spPr>
          <a:xfrm>
            <a:off x="914162" y="1803401"/>
            <a:ext cx="10360501" cy="3281783"/>
          </a:xfrm>
        </p:spPr>
        <p:txBody>
          <a:bodyPr rtlCol="0">
            <a:normAutofit/>
          </a:bodyPr>
          <a:lstStyle/>
          <a:p>
            <a:pPr lvl="1"/>
            <a:endParaRPr lang="pt-BR" sz="1600" dirty="0"/>
          </a:p>
          <a:p>
            <a:pPr lvl="1"/>
            <a:endParaRPr lang="pt-BR" sz="1600" dirty="0"/>
          </a:p>
          <a:p>
            <a:pPr lvl="1"/>
            <a:r>
              <a:rPr lang="pt-BR" sz="1600" dirty="0" err="1"/>
              <a:t>Aggregate</a:t>
            </a:r>
            <a:r>
              <a:rPr lang="pt-BR" sz="1600" dirty="0"/>
              <a:t> </a:t>
            </a:r>
            <a:r>
              <a:rPr lang="pt-BR" sz="1600" dirty="0" err="1"/>
              <a:t>Functions</a:t>
            </a:r>
            <a:r>
              <a:rPr lang="pt-BR" sz="1600" dirty="0"/>
              <a:t> – </a:t>
            </a:r>
            <a:r>
              <a:rPr lang="pt-BR" sz="1600" dirty="0">
                <a:hlinkClick r:id="rId2"/>
              </a:rPr>
              <a:t>https://docs.oracle.com/database/121/SQLRF/functions003.htm</a:t>
            </a:r>
            <a:endParaRPr lang="pt-BR" sz="1600" dirty="0"/>
          </a:p>
          <a:p>
            <a:pPr lvl="1"/>
            <a:r>
              <a:rPr lang="pt-BR" sz="1600" dirty="0" err="1"/>
              <a:t>Analytic</a:t>
            </a:r>
            <a:r>
              <a:rPr lang="pt-BR" sz="1600" dirty="0"/>
              <a:t> </a:t>
            </a:r>
            <a:r>
              <a:rPr lang="pt-BR" sz="1600" dirty="0" err="1"/>
              <a:t>Functions</a:t>
            </a:r>
            <a:r>
              <a:rPr lang="pt-BR" sz="1600" dirty="0"/>
              <a:t> - </a:t>
            </a:r>
            <a:r>
              <a:rPr lang="pt-BR" sz="1600" dirty="0">
                <a:hlinkClick r:id="rId3"/>
              </a:rPr>
              <a:t>https://docs.oracle.com/cd/E11882_01/server.112/e41084/functions004.htm</a:t>
            </a:r>
            <a:endParaRPr lang="pt-BR" sz="1600" dirty="0"/>
          </a:p>
          <a:p>
            <a:pPr lvl="1"/>
            <a:endParaRPr lang="pt-BR" sz="1600" dirty="0"/>
          </a:p>
          <a:p>
            <a:pPr lvl="1"/>
            <a:endParaRPr lang="pt-BR" sz="1600" dirty="0"/>
          </a:p>
          <a:p>
            <a:pPr lvl="1"/>
            <a:r>
              <a:rPr lang="pt-BR" sz="1600" dirty="0"/>
              <a:t>Fontes dos exemplos disponíveis em: </a:t>
            </a:r>
            <a:r>
              <a:rPr lang="pt-BR" sz="1600" dirty="0">
                <a:hlinkClick r:id="rId4"/>
              </a:rPr>
              <a:t>https://github.com/plsqlcamp/Meetup/tree/master/003%2320180905/Source</a:t>
            </a:r>
            <a:endParaRPr lang="pt-BR" sz="1600" dirty="0"/>
          </a:p>
          <a:p>
            <a:pPr lvl="1"/>
            <a:endParaRPr lang="pt-BR" sz="1600" dirty="0"/>
          </a:p>
          <a:p>
            <a:pPr lvl="1"/>
            <a:endParaRPr lang="pt-BR" sz="1600" dirty="0"/>
          </a:p>
          <a:p>
            <a:pPr lvl="1"/>
            <a:endParaRPr lang="pt-BR" sz="1600" dirty="0"/>
          </a:p>
          <a:p>
            <a:pPr lvl="1"/>
            <a:endParaRPr lang="pt-BR" sz="1600" dirty="0"/>
          </a:p>
          <a:p>
            <a:pPr lvl="1"/>
            <a:endParaRPr lang="pt-BR" sz="1600" dirty="0"/>
          </a:p>
          <a:p>
            <a:pPr lvl="1"/>
            <a:endParaRPr lang="pt-br" dirty="0"/>
          </a:p>
        </p:txBody>
      </p:sp>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Rodrigo edson fernandes</a:t>
            </a:r>
          </a:p>
        </p:txBody>
      </p:sp>
      <p:sp>
        <p:nvSpPr>
          <p:cNvPr id="8" name="Espaço Reservado para Conteúdo 13">
            <a:extLst>
              <a:ext uri="{FF2B5EF4-FFF2-40B4-BE49-F238E27FC236}">
                <a16:creationId xmlns:a16="http://schemas.microsoft.com/office/drawing/2014/main"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2"/>
              </a:rPr>
              <a:t>rodrigoedson@gmail.com</a:t>
            </a:r>
            <a:endParaRPr lang="pt-BR" sz="1600" dirty="0"/>
          </a:p>
          <a:p>
            <a:pPr lvl="1"/>
            <a:r>
              <a:rPr lang="pt-BR" sz="1600" dirty="0"/>
              <a:t>LinkedIn: </a:t>
            </a:r>
            <a:r>
              <a:rPr lang="pt-BR" sz="1600" dirty="0">
                <a:hlinkClick r:id="rId3"/>
              </a:rPr>
              <a:t>https://www.linkedin.com/in/rodrigo-edson-fernandes/</a:t>
            </a:r>
            <a:endParaRPr lang="pt-BR" sz="1600" dirty="0"/>
          </a:p>
        </p:txBody>
      </p:sp>
      <p:sp>
        <p:nvSpPr>
          <p:cNvPr id="13" name="Título 12">
            <a:extLst>
              <a:ext uri="{FF2B5EF4-FFF2-40B4-BE49-F238E27FC236}">
                <a16:creationId xmlns:a16="http://schemas.microsoft.com/office/drawing/2014/main"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Obrigado!!!</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microsoft.com/office/2006/metadata/properties"/>
    <ds:schemaRef ds:uri="http://schemas.microsoft.com/office/infopath/2007/PartnerControls"/>
    <ds:schemaRef ds:uri="http://purl.org/dc/terms/"/>
    <ds:schemaRef ds:uri="http://purl.org/dc/dcmitype/"/>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2400</TotalTime>
  <Words>159</Words>
  <Application>Microsoft Office PowerPoint</Application>
  <PresentationFormat>Personalizar</PresentationFormat>
  <Paragraphs>25</Paragraphs>
  <Slides>5</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vt:i4>
      </vt:variant>
    </vt:vector>
  </HeadingPairs>
  <TitlesOfParts>
    <vt:vector size="8" baseType="lpstr">
      <vt:lpstr>Arial</vt:lpstr>
      <vt:lpstr>Cambria</vt:lpstr>
      <vt:lpstr>Vermelho Radial 16X9</vt:lpstr>
      <vt:lpstr>Meetup #3 – Funções Analíticas</vt:lpstr>
      <vt:lpstr>Funções analíticas</vt:lpstr>
      <vt:lpstr>Função Analítica  </vt:lpstr>
      <vt:lpstr>Material de apoio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Rodrigo Fernandes</cp:lastModifiedBy>
  <cp:revision>38</cp:revision>
  <dcterms:created xsi:type="dcterms:W3CDTF">2018-05-15T10:37:55Z</dcterms:created>
  <dcterms:modified xsi:type="dcterms:W3CDTF">2018-12-09T23:28:58Z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