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79" r:id="rId5"/>
    <p:sldId id="287" r:id="rId6"/>
    <p:sldId id="297" r:id="rId7"/>
    <p:sldId id="292" r:id="rId8"/>
    <p:sldId id="298" r:id="rId9"/>
    <p:sldId id="293" r:id="rId10"/>
    <p:sldId id="300" r:id="rId11"/>
    <p:sldId id="301" r:id="rId12"/>
    <p:sldId id="302" r:id="rId13"/>
    <p:sldId id="303" r:id="rId14"/>
    <p:sldId id="304" r:id="rId15"/>
    <p:sldId id="295" r:id="rId16"/>
    <p:sldId id="305" r:id="rId17"/>
  </p:sldIdLst>
  <p:sldSz cx="12188825" cy="6858000"/>
  <p:notesSz cx="6858000" cy="9144000"/>
  <p:defaultTextStyle>
    <a:defPPr rtl="0">
      <a:defRPr lang="pt-B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859"/>
    <a:srgbClr val="A27A3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4" autoAdjust="0"/>
    <p:restoredTop sz="97492" autoAdjust="0"/>
  </p:normalViewPr>
  <p:slideViewPr>
    <p:cSldViewPr>
      <p:cViewPr varScale="1">
        <p:scale>
          <a:sx n="164" d="100"/>
          <a:sy n="164" d="100"/>
        </p:scale>
        <p:origin x="108" y="12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24/06/2016</a:t>
            </a:r>
            <a:endParaRP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DA52D9BF-D574-4807-B36C-9E2A025BE826}" type="slidenum">
              <a:rPr/>
              <a:t>‹nº›</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24/06/2016</a:t>
            </a:r>
            <a:endParaRP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Clique para editar o texto Mestre</a:t>
            </a:r>
          </a:p>
          <a:p>
            <a:pPr lvl="1" rtl="0"/>
            <a:r>
              <a:t>Segundo nível</a:t>
            </a:r>
          </a:p>
          <a:p>
            <a:pPr lvl="2" rtl="0"/>
            <a:r>
              <a:t>Terceiro nível</a:t>
            </a:r>
          </a:p>
          <a:p>
            <a:pPr lvl="3" rtl="0"/>
            <a:r>
              <a:t>Quarto nível</a:t>
            </a:r>
          </a:p>
          <a:p>
            <a:pPr lvl="4" rtl="0"/>
            <a: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9E11EC53-F507-411E-9ADC-FBCFECE09D3D}" type="slidenum">
              <a:rPr/>
              <a:t>‹nº›</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62" name="Retângulo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sz="3200">
              <a:solidFill>
                <a:schemeClr val="tx2"/>
              </a:solidFill>
            </a:endParaRPr>
          </a:p>
        </p:txBody>
      </p:sp>
      <p:sp>
        <p:nvSpPr>
          <p:cNvPr id="2" name="Título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pt-BR"/>
              <a:t>Clique para editar o título mestre</a:t>
            </a:r>
            <a:endParaRPr/>
          </a:p>
        </p:txBody>
      </p:sp>
      <p:sp>
        <p:nvSpPr>
          <p:cNvPr id="3" name="Subtítulo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pt-BR"/>
              <a:t>Clique para editar o estilo do subtítulo Mestre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Alternativa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a:t>Clique no ícone para adicionar uma imagem</a:t>
            </a:r>
            <a:endParaRPr dirty="0"/>
          </a:p>
        </p:txBody>
      </p:sp>
      <p:sp>
        <p:nvSpPr>
          <p:cNvPr id="4" name="Espaço Reservado para Texto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Texto Vertical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40043" y="482599"/>
            <a:ext cx="1843982" cy="5791201"/>
          </a:xfrm>
        </p:spPr>
        <p:txBody>
          <a:bodyPr vert="eaVert" rtlCol="0"/>
          <a:lstStyle/>
          <a:p>
            <a:pPr rtl="0"/>
            <a:r>
              <a:rPr lang="pt-BR"/>
              <a:t>Clique para editar o título mestre</a:t>
            </a:r>
            <a:endParaRPr/>
          </a:p>
        </p:txBody>
      </p:sp>
      <p:sp>
        <p:nvSpPr>
          <p:cNvPr id="3" name="Espaço Reservado para Texto Vertical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11"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Título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pt-BR"/>
              <a:t>Clique para editar o título mestre</a:t>
            </a:r>
            <a:endParaRPr/>
          </a:p>
        </p:txBody>
      </p:sp>
      <p:sp>
        <p:nvSpPr>
          <p:cNvPr id="3" name="Espaço Reservado para Texto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pt-BR"/>
              <a:t>Editar estilos de texto Mestre</a:t>
            </a:r>
          </a:p>
        </p:txBody>
      </p:sp>
      <p:sp>
        <p:nvSpPr>
          <p:cNvPr id="5" name="Espaço Reservado para Rodapé 4"/>
          <p:cNvSpPr>
            <a:spLocks noGrp="1"/>
          </p:cNvSpPr>
          <p:nvPr>
            <p:ph type="ftr" sz="quarter" idx="11"/>
          </p:nvPr>
        </p:nvSpPr>
        <p:spPr/>
        <p:txBody>
          <a:bodyPr rtlCol="0"/>
          <a:lstStyle/>
          <a:p>
            <a:pPr rtl="0"/>
            <a:endParaRPr/>
          </a:p>
        </p:txBody>
      </p:sp>
      <p:sp>
        <p:nvSpPr>
          <p:cNvPr id="4" name="Espaço Reservado para Data 3"/>
          <p:cNvSpPr>
            <a:spLocks noGrp="1"/>
          </p:cNvSpPr>
          <p:nvPr>
            <p:ph type="dt" sz="half" idx="10"/>
          </p:nvPr>
        </p:nvSpPr>
        <p:spPr/>
        <p:txBody>
          <a:bodyPr rtlCol="0"/>
          <a:lstStyle/>
          <a:p>
            <a:pPr rtl="0"/>
            <a:r>
              <a:rPr lang="en-US"/>
              <a:t>24/06/2016</a:t>
            </a:r>
            <a:endParaRPr/>
          </a:p>
        </p:txBody>
      </p:sp>
      <p:sp>
        <p:nvSpPr>
          <p:cNvPr id="6" name="Espaço Reservado para Número de Slide 5"/>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3" name="Espaço Reservado para Conteúdo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Conteúdo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6" name="Espaço Reservado para Rodapé 5"/>
          <p:cNvSpPr>
            <a:spLocks noGrp="1"/>
          </p:cNvSpPr>
          <p:nvPr>
            <p:ph type="ftr" sz="quarter" idx="11"/>
          </p:nvPr>
        </p:nvSpPr>
        <p:spPr/>
        <p:txBody>
          <a:bodyPr rtlCol="0"/>
          <a:lstStyle/>
          <a:p>
            <a:pPr rtl="0"/>
            <a:endParaRPr/>
          </a:p>
        </p:txBody>
      </p:sp>
      <p:sp>
        <p:nvSpPr>
          <p:cNvPr id="5" name="Espaço Reservado para Data 4"/>
          <p:cNvSpPr>
            <a:spLocks noGrp="1"/>
          </p:cNvSpPr>
          <p:nvPr>
            <p:ph type="dt" sz="half" idx="10"/>
          </p:nvPr>
        </p:nvSpPr>
        <p:spPr/>
        <p:txBody>
          <a:bodyPr rtlCol="0"/>
          <a:lstStyle/>
          <a:p>
            <a:pPr rtl="0"/>
            <a:r>
              <a:rPr lang="en-US"/>
              <a:t>24/06/2016</a:t>
            </a:r>
            <a:endParaRPr/>
          </a:p>
        </p:txBody>
      </p:sp>
      <p:sp>
        <p:nvSpPr>
          <p:cNvPr id="7" name="Espaço Reservado para Número de Slide 6"/>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pt-BR"/>
              <a:t>Clique para editar o título mestre</a:t>
            </a:r>
            <a:endParaRPr/>
          </a:p>
        </p:txBody>
      </p:sp>
      <p:sp>
        <p:nvSpPr>
          <p:cNvPr id="3" name="Espaço Reservado para Texto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4" name="Espaço Reservado para Conteúdo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Texto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pt-BR"/>
              <a:t>Editar estilos de texto Mestre</a:t>
            </a:r>
          </a:p>
        </p:txBody>
      </p:sp>
      <p:sp>
        <p:nvSpPr>
          <p:cNvPr id="6" name="Espaço Reservado para Conteúdo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8" name="Espaço Reservado para Rodapé 7"/>
          <p:cNvSpPr>
            <a:spLocks noGrp="1"/>
          </p:cNvSpPr>
          <p:nvPr>
            <p:ph type="ftr" sz="quarter" idx="11"/>
          </p:nvPr>
        </p:nvSpPr>
        <p:spPr/>
        <p:txBody>
          <a:bodyPr rtlCol="0"/>
          <a:lstStyle/>
          <a:p>
            <a:pPr rtl="0"/>
            <a:endParaRPr/>
          </a:p>
        </p:txBody>
      </p:sp>
      <p:sp>
        <p:nvSpPr>
          <p:cNvPr id="7" name="Espaço Reservado para Data 6"/>
          <p:cNvSpPr>
            <a:spLocks noGrp="1"/>
          </p:cNvSpPr>
          <p:nvPr>
            <p:ph type="dt" sz="half" idx="10"/>
          </p:nvPr>
        </p:nvSpPr>
        <p:spPr/>
        <p:txBody>
          <a:bodyPr rtlCol="0"/>
          <a:lstStyle/>
          <a:p>
            <a:pPr rtl="0"/>
            <a:r>
              <a:rPr lang="en-US"/>
              <a:t>24/06/2016</a:t>
            </a:r>
            <a:endParaRPr/>
          </a:p>
        </p:txBody>
      </p:sp>
      <p:sp>
        <p:nvSpPr>
          <p:cNvPr id="9" name="Espaço Reservado para o Número do Slide 8"/>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a:p>
        </p:txBody>
      </p:sp>
      <p:sp>
        <p:nvSpPr>
          <p:cNvPr id="4" name="Espaço Reservado para Rodapé 3"/>
          <p:cNvSpPr>
            <a:spLocks noGrp="1"/>
          </p:cNvSpPr>
          <p:nvPr>
            <p:ph type="ftr" sz="quarter" idx="11"/>
          </p:nvPr>
        </p:nvSpPr>
        <p:spPr/>
        <p:txBody>
          <a:bodyPr rtlCol="0"/>
          <a:lstStyle/>
          <a:p>
            <a:pPr rtl="0"/>
            <a:endParaRPr/>
          </a:p>
        </p:txBody>
      </p:sp>
      <p:sp>
        <p:nvSpPr>
          <p:cNvPr id="3" name="Espaço Reservado para Data 2"/>
          <p:cNvSpPr>
            <a:spLocks noGrp="1"/>
          </p:cNvSpPr>
          <p:nvPr>
            <p:ph type="dt" sz="half" idx="10"/>
          </p:nvPr>
        </p:nvSpPr>
        <p:spPr/>
        <p:txBody>
          <a:bodyPr rtlCol="0"/>
          <a:lstStyle/>
          <a:p>
            <a:pPr rtl="0"/>
            <a:r>
              <a:rPr lang="en-US"/>
              <a:t>24/06/2016</a:t>
            </a:r>
            <a:endParaRPr/>
          </a:p>
        </p:txBody>
      </p:sp>
      <p:sp>
        <p:nvSpPr>
          <p:cNvPr id="5" name="Espaço Reservado para Número de Slide 4"/>
          <p:cNvSpPr>
            <a:spLocks noGrp="1"/>
          </p:cNvSpPr>
          <p:nvPr>
            <p:ph type="sldNum" sz="quarter" idx="12"/>
          </p:nvPr>
        </p:nvSpPr>
        <p:spPr/>
        <p:txBody>
          <a:bodyPr rtlCol="0"/>
          <a:lstStyle/>
          <a:p>
            <a:pPr rtl="0"/>
            <a:fld id="{E5FD5434-F838-4DD4-A17B-1CB1A1850DF4}" type="slidenum">
              <a:rPr/>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oAutofit/>
          </a:bodyPr>
          <a:lstStyle>
            <a:lvl1pPr algn="l" rtl="0">
              <a:defRPr sz="3200" b="0"/>
            </a:lvl1pPr>
          </a:lstStyle>
          <a:p>
            <a:pPr rtl="0"/>
            <a:r>
              <a:rPr lang="pt-BR"/>
              <a:t>Clique para editar o título mestre</a:t>
            </a:r>
            <a:endParaRPr/>
          </a:p>
        </p:txBody>
      </p:sp>
      <p:sp>
        <p:nvSpPr>
          <p:cNvPr id="20" name="Retângulo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Espaço Reservado para Conteúdo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4" name="Espaço Reservado para Texto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Triângulos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Título 1"/>
          <p:cNvSpPr>
            <a:spLocks noGrp="1"/>
          </p:cNvSpPr>
          <p:nvPr>
            <p:ph type="title"/>
          </p:nvPr>
        </p:nvSpPr>
        <p:spPr>
          <a:xfrm>
            <a:off x="6399133" y="1905000"/>
            <a:ext cx="5180251" cy="1727200"/>
          </a:xfrm>
        </p:spPr>
        <p:txBody>
          <a:bodyPr rtlCol="0" anchor="b" anchorCtr="0">
            <a:normAutofit/>
          </a:bodyPr>
          <a:lstStyle>
            <a:lvl1pPr algn="l" rtl="0">
              <a:defRPr sz="3200" b="0"/>
            </a:lvl1pPr>
          </a:lstStyle>
          <a:p>
            <a:pPr rtl="0"/>
            <a:r>
              <a:rPr lang="pt-BR"/>
              <a:t>Clique para editar o título mestre</a:t>
            </a:r>
            <a:endParaRPr/>
          </a:p>
        </p:txBody>
      </p:sp>
      <p:sp>
        <p:nvSpPr>
          <p:cNvPr id="9" name="Retângulo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Espaço Reservado para Imagem 2" descr="Um espaço reservado vazio para adicionar uma imagem. Clique no espaço reservado e selecione a imagem que você deseja adicionar.&#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pt-BR"/>
              <a:t>Clique no ícone para adicionar uma imagem</a:t>
            </a:r>
            <a:endParaRPr/>
          </a:p>
        </p:txBody>
      </p:sp>
      <p:sp>
        <p:nvSpPr>
          <p:cNvPr id="4" name="Espaço Reservado para Texto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pt-BR"/>
              <a:t>Editar estilos de texto Mestre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pt-BR"/>
              <a:t>Clique para editar o estilo de título Mestre</a:t>
            </a:r>
            <a:endParaRPr/>
          </a:p>
        </p:txBody>
      </p:sp>
      <p:sp>
        <p:nvSpPr>
          <p:cNvPr id="3" name="Espaço Reservado para Texto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pt-BR"/>
              <a:t>Editar estilos de texto Mestre</a:t>
            </a:r>
          </a:p>
          <a:p>
            <a:pPr lvl="1" rtl="0"/>
            <a:r>
              <a:rPr lang="pt-BR"/>
              <a:t>Segundo nível</a:t>
            </a:r>
          </a:p>
          <a:p>
            <a:pPr lvl="2" rtl="0"/>
            <a:r>
              <a:rPr lang="pt-BR"/>
              <a:t>Terceiro nível</a:t>
            </a:r>
          </a:p>
          <a:p>
            <a:pPr lvl="3" rtl="0"/>
            <a:r>
              <a:rPr lang="pt-BR"/>
              <a:t>Quarto nível</a:t>
            </a:r>
          </a:p>
          <a:p>
            <a:pPr lvl="4" rtl="0"/>
            <a:r>
              <a:rPr lang="pt-BR"/>
              <a:t>Quinto nível</a:t>
            </a:r>
            <a:endParaRPr/>
          </a:p>
        </p:txBody>
      </p:sp>
      <p:sp>
        <p:nvSpPr>
          <p:cNvPr id="5" name="Espaço Reservado para Rodapé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a:p>
        </p:txBody>
      </p:sp>
      <p:sp>
        <p:nvSpPr>
          <p:cNvPr id="4" name="Espaço Reservado para Data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defRPr>
            </a:lvl1pPr>
          </a:lstStyle>
          <a:p>
            <a:pPr rtl="0"/>
            <a:r>
              <a:rPr lang="en-US"/>
              <a:t>24/06/2016</a:t>
            </a:r>
            <a:endParaRPr/>
          </a:p>
        </p:txBody>
      </p:sp>
      <p:sp>
        <p:nvSpPr>
          <p:cNvPr id="6" name="Espaço Reservado para Número de Slide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defRPr>
            </a:lvl1pPr>
          </a:lstStyle>
          <a:p>
            <a:pPr rtl="0"/>
            <a:fld id="{E5FD5434-F838-4DD4-A17B-1CB1A1850DF4}" type="slidenum">
              <a:rPr/>
              <a:pPr rtl="0"/>
              <a:t>‹nº›</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docs.oracle.com/database/121/ERRMG/ORA-00000.htm#ERRMG-GUID-27437B7F-F0C3-4F1F-9C6E-6780706FB0F6" TargetMode="External"/><Relationship Id="rId7" Type="http://schemas.openxmlformats.org/officeDocument/2006/relationships/image" Target="../media/image8.png"/><Relationship Id="rId2" Type="http://schemas.openxmlformats.org/officeDocument/2006/relationships/hyperlink" Target="https://docs.oracle.com/cd/B14117_01/appdev.101/b10807/07_errs.htm#i3336"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github.com/RodrigoEdson/PL-SQL-CAMP" TargetMode="External"/><Relationship Id="rId4" Type="http://schemas.openxmlformats.org/officeDocument/2006/relationships/hyperlink" Target="http://www.oracle.com/technetwork/testcontent/o25plsql-093886.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linkedin.com/in/rodrigo-edson-fernandes/" TargetMode="External"/><Relationship Id="rId2" Type="http://schemas.openxmlformats.org/officeDocument/2006/relationships/hyperlink" Target="mailto:rodrigoedson@gmail.com" TargetMode="External"/><Relationship Id="rId1" Type="http://schemas.openxmlformats.org/officeDocument/2006/relationships/slideLayout" Target="../slideLayouts/slideLayout2.xml"/><Relationship Id="rId5" Type="http://schemas.openxmlformats.org/officeDocument/2006/relationships/hyperlink" Target="https://www.linkedin.com/in/faustosarkismira/" TargetMode="External"/><Relationship Id="rId4" Type="http://schemas.openxmlformats.org/officeDocument/2006/relationships/hyperlink" Target="mailto:fausto.mira@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normAutofit fontScale="90000"/>
          </a:bodyPr>
          <a:lstStyle/>
          <a:p>
            <a:r>
              <a:rPr lang="pt-BR" b="1" dirty="0" err="1"/>
              <a:t>Meetup</a:t>
            </a:r>
            <a:r>
              <a:rPr lang="pt-BR" b="1" dirty="0"/>
              <a:t> #1 - </a:t>
            </a:r>
            <a:r>
              <a:rPr lang="pt-BR" dirty="0"/>
              <a:t>Tratamento de exceções com PL/SQL – Melhorando a mensagem e o controle do erro.</a:t>
            </a:r>
            <a:endParaRPr lang="pt-BR" b="1" dirty="0"/>
          </a:p>
        </p:txBody>
      </p:sp>
      <p:sp>
        <p:nvSpPr>
          <p:cNvPr id="2" name="Subtítulo 1"/>
          <p:cNvSpPr>
            <a:spLocks noGrp="1"/>
          </p:cNvSpPr>
          <p:nvPr>
            <p:ph type="subTitle" idx="1"/>
          </p:nvPr>
        </p:nvSpPr>
        <p:spPr/>
        <p:txBody>
          <a:bodyPr rtlCol="0">
            <a:normAutofit/>
          </a:bodyPr>
          <a:lstStyle/>
          <a:p>
            <a:pPr rtl="0"/>
            <a:r>
              <a:rPr lang="pt-BR" dirty="0"/>
              <a:t>PL/SQL CAMP – 24/05/2018</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71140" y="227249"/>
            <a:ext cx="5383911" cy="1727200"/>
          </a:xfrm>
        </p:spPr>
        <p:txBody>
          <a:bodyPr rtlCol="0">
            <a:normAutofit/>
          </a:bodyPr>
          <a:lstStyle/>
          <a:p>
            <a:r>
              <a:rPr lang="pt-BR" altLang="pt-BR" dirty="0"/>
              <a:t>Código e Texto do Erro</a:t>
            </a:r>
            <a:br>
              <a:rPr lang="pt-BR" dirty="0"/>
            </a:br>
            <a:endParaRPr lang="pt-BR" dirty="0"/>
          </a:p>
        </p:txBody>
      </p:sp>
      <p:sp>
        <p:nvSpPr>
          <p:cNvPr id="4" name="Espaço Reservado para Texto 3"/>
          <p:cNvSpPr>
            <a:spLocks noGrp="1"/>
          </p:cNvSpPr>
          <p:nvPr>
            <p:ph type="body" sz="half" idx="2"/>
          </p:nvPr>
        </p:nvSpPr>
        <p:spPr>
          <a:xfrm>
            <a:off x="6471140" y="2564904"/>
            <a:ext cx="5383911" cy="3422228"/>
          </a:xfrm>
        </p:spPr>
        <p:txBody>
          <a:bodyPr rtlCol="0">
            <a:normAutofit/>
          </a:bodyPr>
          <a:lstStyle/>
          <a:p>
            <a:pPr marL="342900" indent="-342900">
              <a:buFont typeface="Arial" panose="020B0604020202020204" pitchFamily="34" charset="0"/>
              <a:buChar char="•"/>
            </a:pPr>
            <a:r>
              <a:rPr lang="pt-BR" sz="2400" dirty="0"/>
              <a:t>SQLCODE </a:t>
            </a:r>
          </a:p>
          <a:p>
            <a:pPr marL="342900" indent="-342900">
              <a:buFont typeface="Arial" panose="020B0604020202020204" pitchFamily="34" charset="0"/>
              <a:buChar char="•"/>
            </a:pPr>
            <a:r>
              <a:rPr lang="pt-BR" sz="2400" dirty="0"/>
              <a:t>SQLERRM</a:t>
            </a:r>
          </a:p>
          <a:p>
            <a:pPr marL="342900" indent="-342900">
              <a:buFont typeface="Arial" panose="020B0604020202020204" pitchFamily="34" charset="0"/>
              <a:buChar char="•"/>
            </a:pPr>
            <a:endParaRPr lang="pt-BR" sz="2400" dirty="0"/>
          </a:p>
        </p:txBody>
      </p:sp>
      <p:sp>
        <p:nvSpPr>
          <p:cNvPr id="11" name="Rectangle 9">
            <a:extLst>
              <a:ext uri="{FF2B5EF4-FFF2-40B4-BE49-F238E27FC236}">
                <a16:creationId xmlns:a16="http://schemas.microsoft.com/office/drawing/2014/main" id="{483850F0-86E5-4901-9483-12E11C2DF312}"/>
              </a:ext>
            </a:extLst>
          </p:cNvPr>
          <p:cNvSpPr>
            <a:spLocks noChangeArrowheads="1"/>
          </p:cNvSpPr>
          <p:nvPr/>
        </p:nvSpPr>
        <p:spPr bwMode="auto">
          <a:xfrm>
            <a:off x="189756" y="44624"/>
            <a:ext cx="5832648" cy="15696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sz="1600" dirty="0"/>
              <a:t>BEGIN </a:t>
            </a:r>
          </a:p>
          <a:p>
            <a:pPr eaLnBrk="1" hangingPunct="1"/>
            <a:r>
              <a:rPr lang="pt-BR" altLang="pt-BR" sz="1600" dirty="0"/>
              <a:t> </a:t>
            </a:r>
            <a:r>
              <a:rPr lang="pt-BR" altLang="pt-BR" sz="1600" dirty="0">
                <a:solidFill>
                  <a:srgbClr val="FF0000"/>
                </a:solidFill>
              </a:rPr>
              <a:t>--Pode ser usada para retornar o texto de um </a:t>
            </a:r>
          </a:p>
          <a:p>
            <a:pPr eaLnBrk="1" hangingPunct="1"/>
            <a:r>
              <a:rPr lang="pt-BR" altLang="pt-BR" sz="1600" dirty="0">
                <a:solidFill>
                  <a:srgbClr val="FF0000"/>
                </a:solidFill>
              </a:rPr>
              <a:t> --código de erro</a:t>
            </a:r>
          </a:p>
          <a:p>
            <a:pPr eaLnBrk="1" hangingPunct="1"/>
            <a:r>
              <a:rPr lang="pt-BR" altLang="pt-BR" sz="1600" dirty="0"/>
              <a:t>  </a:t>
            </a:r>
            <a:r>
              <a:rPr lang="pt-BR" altLang="pt-BR" sz="1600" dirty="0" err="1"/>
              <a:t>dbms_output.put_line</a:t>
            </a:r>
            <a:r>
              <a:rPr lang="pt-BR" altLang="pt-BR" sz="1600" dirty="0"/>
              <a:t>(</a:t>
            </a:r>
            <a:r>
              <a:rPr lang="pt-BR" altLang="pt-BR" sz="1600" dirty="0">
                <a:solidFill>
                  <a:schemeClr val="bg2">
                    <a:lumMod val="40000"/>
                    <a:lumOff val="60000"/>
                  </a:schemeClr>
                </a:solidFill>
              </a:rPr>
              <a:t>SQLERRM(-1403)</a:t>
            </a:r>
            <a:r>
              <a:rPr lang="pt-BR" altLang="pt-BR" sz="1600" dirty="0"/>
              <a:t>);</a:t>
            </a:r>
          </a:p>
          <a:p>
            <a:pPr eaLnBrk="1" hangingPunct="1"/>
            <a:r>
              <a:rPr lang="pt-BR" altLang="pt-BR" sz="1600" dirty="0"/>
              <a:t>END;</a:t>
            </a:r>
          </a:p>
          <a:p>
            <a:pPr eaLnBrk="1" hangingPunct="1"/>
            <a:r>
              <a:rPr lang="pt-BR" altLang="pt-BR" sz="1600" dirty="0">
                <a:solidFill>
                  <a:schemeClr val="bg2">
                    <a:lumMod val="60000"/>
                    <a:lumOff val="40000"/>
                  </a:schemeClr>
                </a:solidFill>
                <a:latin typeface="Courier New" panose="02070309020205020404" pitchFamily="49" charset="0"/>
              </a:rPr>
              <a:t>ORA-01403: dados não encontrados</a:t>
            </a:r>
          </a:p>
        </p:txBody>
      </p:sp>
      <p:sp>
        <p:nvSpPr>
          <p:cNvPr id="12" name="Rectangle 10">
            <a:extLst>
              <a:ext uri="{FF2B5EF4-FFF2-40B4-BE49-F238E27FC236}">
                <a16:creationId xmlns:a16="http://schemas.microsoft.com/office/drawing/2014/main" id="{A84698E0-89B1-4C04-B4EB-E497C1B4DE16}"/>
              </a:ext>
            </a:extLst>
          </p:cNvPr>
          <p:cNvSpPr>
            <a:spLocks noChangeArrowheads="1"/>
          </p:cNvSpPr>
          <p:nvPr/>
        </p:nvSpPr>
        <p:spPr bwMode="auto">
          <a:xfrm>
            <a:off x="183780" y="1696740"/>
            <a:ext cx="5838624" cy="2308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sz="1600" dirty="0"/>
              <a:t>BEGIN</a:t>
            </a:r>
          </a:p>
          <a:p>
            <a:pPr eaLnBrk="1" hangingPunct="1"/>
            <a:r>
              <a:rPr lang="pt-BR" altLang="pt-BR" sz="1600" dirty="0"/>
              <a:t>  RAISE </a:t>
            </a:r>
            <a:r>
              <a:rPr lang="pt-BR" altLang="pt-BR" sz="1600" b="1" dirty="0"/>
              <a:t>NO_DATA_FOUND</a:t>
            </a:r>
            <a:r>
              <a:rPr lang="pt-BR" altLang="pt-BR" sz="1600" dirty="0"/>
              <a:t>;</a:t>
            </a:r>
          </a:p>
          <a:p>
            <a:pPr eaLnBrk="1" hangingPunct="1"/>
            <a:r>
              <a:rPr lang="pt-BR" altLang="pt-BR" sz="1600" dirty="0"/>
              <a:t>EXCEPTION</a:t>
            </a:r>
          </a:p>
          <a:p>
            <a:pPr eaLnBrk="1" hangingPunct="1"/>
            <a:r>
              <a:rPr lang="pt-BR" altLang="pt-BR" sz="1600" dirty="0"/>
              <a:t>  WHEN </a:t>
            </a:r>
            <a:r>
              <a:rPr lang="pt-BR" altLang="pt-BR" sz="1600" dirty="0" err="1"/>
              <a:t>others</a:t>
            </a:r>
            <a:r>
              <a:rPr lang="pt-BR" altLang="pt-BR" sz="1600" dirty="0"/>
              <a:t> THEN</a:t>
            </a:r>
          </a:p>
          <a:p>
            <a:pPr eaLnBrk="1" hangingPunct="1"/>
            <a:r>
              <a:rPr lang="pt-BR" altLang="pt-BR" sz="1600" dirty="0"/>
              <a:t>    </a:t>
            </a:r>
            <a:r>
              <a:rPr lang="pt-BR" altLang="pt-BR" sz="1600" b="1" dirty="0" err="1"/>
              <a:t>dbms_output.put_line</a:t>
            </a:r>
            <a:r>
              <a:rPr lang="pt-BR" altLang="pt-BR" sz="1600" b="1" dirty="0"/>
              <a:t>(</a:t>
            </a:r>
            <a:r>
              <a:rPr lang="pt-BR" altLang="pt-BR" sz="1600" b="1" dirty="0">
                <a:solidFill>
                  <a:schemeClr val="accent5">
                    <a:lumMod val="75000"/>
                  </a:schemeClr>
                </a:solidFill>
              </a:rPr>
              <a:t>SQLCODE</a:t>
            </a:r>
            <a:r>
              <a:rPr lang="pt-BR" altLang="pt-BR" sz="1600" b="1" dirty="0"/>
              <a:t>);</a:t>
            </a:r>
          </a:p>
          <a:p>
            <a:pPr eaLnBrk="1" hangingPunct="1"/>
            <a:r>
              <a:rPr lang="pt-BR" altLang="pt-BR" sz="1600" b="1" dirty="0"/>
              <a:t>    </a:t>
            </a:r>
            <a:r>
              <a:rPr lang="pt-BR" altLang="pt-BR" sz="1600" b="1" dirty="0" err="1"/>
              <a:t>dbms_output.put_line</a:t>
            </a:r>
            <a:r>
              <a:rPr lang="pt-BR" altLang="pt-BR" sz="1600" b="1" dirty="0"/>
              <a:t>(</a:t>
            </a:r>
            <a:r>
              <a:rPr lang="pt-BR" altLang="pt-BR" sz="1600" b="1" dirty="0">
                <a:solidFill>
                  <a:schemeClr val="bg2">
                    <a:lumMod val="40000"/>
                    <a:lumOff val="60000"/>
                  </a:schemeClr>
                </a:solidFill>
              </a:rPr>
              <a:t>SQLERRM</a:t>
            </a:r>
            <a:r>
              <a:rPr lang="pt-BR" altLang="pt-BR" sz="1600" b="1" dirty="0"/>
              <a:t>);</a:t>
            </a:r>
          </a:p>
          <a:p>
            <a:pPr eaLnBrk="1" hangingPunct="1"/>
            <a:r>
              <a:rPr lang="pt-BR" altLang="pt-BR" sz="1600" dirty="0"/>
              <a:t>END;</a:t>
            </a:r>
          </a:p>
          <a:p>
            <a:pPr eaLnBrk="1" hangingPunct="1"/>
            <a:r>
              <a:rPr lang="pt-BR" altLang="pt-BR" sz="1600" dirty="0">
                <a:solidFill>
                  <a:srgbClr val="FF0000"/>
                </a:solidFill>
                <a:latin typeface="Courier New" panose="02070309020205020404" pitchFamily="49" charset="0"/>
              </a:rPr>
              <a:t>100</a:t>
            </a:r>
          </a:p>
          <a:p>
            <a:pPr eaLnBrk="1" hangingPunct="1"/>
            <a:r>
              <a:rPr lang="pt-BR" altLang="pt-BR" sz="1600" dirty="0">
                <a:solidFill>
                  <a:srgbClr val="FF0000"/>
                </a:solidFill>
                <a:latin typeface="Courier New" panose="02070309020205020404" pitchFamily="49" charset="0"/>
              </a:rPr>
              <a:t>ORA-01403: dados não encontrados</a:t>
            </a:r>
          </a:p>
        </p:txBody>
      </p:sp>
      <p:sp>
        <p:nvSpPr>
          <p:cNvPr id="14" name="Rectangle 11">
            <a:extLst>
              <a:ext uri="{FF2B5EF4-FFF2-40B4-BE49-F238E27FC236}">
                <a16:creationId xmlns:a16="http://schemas.microsoft.com/office/drawing/2014/main" id="{891BE72C-08CD-4E39-89AD-C48DA78D9E8F}"/>
              </a:ext>
            </a:extLst>
          </p:cNvPr>
          <p:cNvSpPr>
            <a:spLocks noChangeArrowheads="1"/>
          </p:cNvSpPr>
          <p:nvPr/>
        </p:nvSpPr>
        <p:spPr bwMode="auto">
          <a:xfrm>
            <a:off x="183780" y="4077072"/>
            <a:ext cx="5838624" cy="24468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sz="1700" dirty="0"/>
              <a:t>BEGIN</a:t>
            </a:r>
          </a:p>
          <a:p>
            <a:pPr eaLnBrk="1" hangingPunct="1"/>
            <a:r>
              <a:rPr lang="pt-BR" altLang="pt-BR" sz="1700" dirty="0"/>
              <a:t>  RAISE </a:t>
            </a:r>
            <a:r>
              <a:rPr lang="pt-BR" altLang="pt-BR" sz="1700" b="1" dirty="0"/>
              <a:t>ZERO_DIVIDE</a:t>
            </a:r>
            <a:r>
              <a:rPr lang="pt-BR" altLang="pt-BR" sz="1700" dirty="0"/>
              <a:t>;</a:t>
            </a:r>
          </a:p>
          <a:p>
            <a:pPr eaLnBrk="1" hangingPunct="1"/>
            <a:r>
              <a:rPr lang="pt-BR" altLang="pt-BR" sz="1700" dirty="0"/>
              <a:t>EXCEPTION</a:t>
            </a:r>
          </a:p>
          <a:p>
            <a:pPr eaLnBrk="1" hangingPunct="1"/>
            <a:r>
              <a:rPr lang="pt-BR" altLang="pt-BR" sz="1700" dirty="0"/>
              <a:t>  WHEN </a:t>
            </a:r>
            <a:r>
              <a:rPr lang="pt-BR" altLang="pt-BR" sz="1700" dirty="0" err="1"/>
              <a:t>others</a:t>
            </a:r>
            <a:r>
              <a:rPr lang="pt-BR" altLang="pt-BR" sz="1700" dirty="0"/>
              <a:t> THEN</a:t>
            </a:r>
          </a:p>
          <a:p>
            <a:pPr eaLnBrk="1" hangingPunct="1"/>
            <a:r>
              <a:rPr lang="pt-BR" altLang="pt-BR" sz="1700" dirty="0"/>
              <a:t>    </a:t>
            </a:r>
            <a:r>
              <a:rPr lang="pt-BR" altLang="pt-BR" sz="1700" b="1" dirty="0" err="1"/>
              <a:t>dbms_output.put_line</a:t>
            </a:r>
            <a:r>
              <a:rPr lang="pt-BR" altLang="pt-BR" sz="1700" b="1" dirty="0"/>
              <a:t>(</a:t>
            </a:r>
            <a:r>
              <a:rPr lang="pt-BR" altLang="pt-BR" sz="1700" b="1" dirty="0">
                <a:solidFill>
                  <a:schemeClr val="accent5">
                    <a:lumMod val="75000"/>
                  </a:schemeClr>
                </a:solidFill>
              </a:rPr>
              <a:t>SQLCODE</a:t>
            </a:r>
            <a:r>
              <a:rPr lang="pt-BR" altLang="pt-BR" sz="1700" b="1" dirty="0"/>
              <a:t>);</a:t>
            </a:r>
          </a:p>
          <a:p>
            <a:pPr eaLnBrk="1" hangingPunct="1"/>
            <a:r>
              <a:rPr lang="pt-BR" altLang="pt-BR" sz="1700" b="1" dirty="0"/>
              <a:t>    </a:t>
            </a:r>
            <a:r>
              <a:rPr lang="pt-BR" altLang="pt-BR" sz="1700" b="1" dirty="0" err="1"/>
              <a:t>dbms_output.put_line</a:t>
            </a:r>
            <a:r>
              <a:rPr lang="pt-BR" altLang="pt-BR" sz="1700" b="1" dirty="0"/>
              <a:t>(</a:t>
            </a:r>
            <a:r>
              <a:rPr lang="pt-BR" altLang="pt-BR" sz="1700" b="1" dirty="0">
                <a:solidFill>
                  <a:schemeClr val="bg2">
                    <a:lumMod val="40000"/>
                    <a:lumOff val="60000"/>
                  </a:schemeClr>
                </a:solidFill>
              </a:rPr>
              <a:t>SQLERRM</a:t>
            </a:r>
            <a:r>
              <a:rPr lang="pt-BR" altLang="pt-BR" sz="1700" b="1" dirty="0"/>
              <a:t>);</a:t>
            </a:r>
          </a:p>
          <a:p>
            <a:pPr eaLnBrk="1" hangingPunct="1"/>
            <a:r>
              <a:rPr lang="pt-BR" altLang="pt-BR" sz="1700" dirty="0"/>
              <a:t>END;</a:t>
            </a:r>
          </a:p>
          <a:p>
            <a:pPr eaLnBrk="1" hangingPunct="1"/>
            <a:r>
              <a:rPr lang="pt-BR" altLang="pt-BR" sz="1700" dirty="0">
                <a:solidFill>
                  <a:srgbClr val="FF0000"/>
                </a:solidFill>
                <a:latin typeface="Courier New" panose="02070309020205020404" pitchFamily="49" charset="0"/>
              </a:rPr>
              <a:t>-1476</a:t>
            </a:r>
          </a:p>
          <a:p>
            <a:pPr eaLnBrk="1" hangingPunct="1"/>
            <a:r>
              <a:rPr lang="pt-BR" altLang="pt-BR" sz="1700" dirty="0">
                <a:solidFill>
                  <a:srgbClr val="FF0000"/>
                </a:solidFill>
                <a:latin typeface="Courier New" panose="02070309020205020404" pitchFamily="49" charset="0"/>
              </a:rPr>
              <a:t>ORA-01476: o divisor e igual a zero</a:t>
            </a:r>
          </a:p>
        </p:txBody>
      </p:sp>
    </p:spTree>
    <p:extLst>
      <p:ext uri="{BB962C8B-B14F-4D97-AF65-F5344CB8AC3E}">
        <p14:creationId xmlns:p14="http://schemas.microsoft.com/office/powerpoint/2010/main" val="213890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eta: para a Direita 11">
            <a:extLst>
              <a:ext uri="{FF2B5EF4-FFF2-40B4-BE49-F238E27FC236}">
                <a16:creationId xmlns:a16="http://schemas.microsoft.com/office/drawing/2014/main" id="{9263C139-BC9F-4CBB-8025-816EFA60E6E4}"/>
              </a:ext>
            </a:extLst>
          </p:cNvPr>
          <p:cNvSpPr/>
          <p:nvPr/>
        </p:nvSpPr>
        <p:spPr>
          <a:xfrm rot="15023308" flipV="1">
            <a:off x="1105577" y="5019594"/>
            <a:ext cx="2088281" cy="156743"/>
          </a:xfrm>
          <a:prstGeom prst="rightArrow">
            <a:avLst/>
          </a:prstGeom>
          <a:solidFill>
            <a:srgbClr val="DDA859">
              <a:alpha val="58039"/>
            </a:srgb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Seta: para a Direita 9">
            <a:extLst>
              <a:ext uri="{FF2B5EF4-FFF2-40B4-BE49-F238E27FC236}">
                <a16:creationId xmlns:a16="http://schemas.microsoft.com/office/drawing/2014/main" id="{11E4F5C7-5DA3-43ED-A50D-BA2B68CF5EFC}"/>
              </a:ext>
            </a:extLst>
          </p:cNvPr>
          <p:cNvSpPr/>
          <p:nvPr/>
        </p:nvSpPr>
        <p:spPr>
          <a:xfrm rot="14796166">
            <a:off x="1614214" y="3763401"/>
            <a:ext cx="4304456" cy="188028"/>
          </a:xfrm>
          <a:prstGeom prst="rightArrow">
            <a:avLst/>
          </a:prstGeom>
          <a:solidFill>
            <a:srgbClr val="DDA859">
              <a:alpha val="58039"/>
            </a:srgbClr>
          </a:solidFill>
          <a:ln>
            <a:solidFill>
              <a:srgbClr val="A27A3F">
                <a:alpha val="38824"/>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Título 1"/>
          <p:cNvSpPr>
            <a:spLocks noGrp="1"/>
          </p:cNvSpPr>
          <p:nvPr>
            <p:ph type="title"/>
          </p:nvPr>
        </p:nvSpPr>
        <p:spPr>
          <a:xfrm>
            <a:off x="6471140" y="227249"/>
            <a:ext cx="5383911" cy="1727200"/>
          </a:xfrm>
        </p:spPr>
        <p:txBody>
          <a:bodyPr rtlCol="0">
            <a:normAutofit/>
          </a:bodyPr>
          <a:lstStyle/>
          <a:p>
            <a:r>
              <a:rPr lang="pt-BR" dirty="0"/>
              <a:t>Rastreando a linha do erro</a:t>
            </a:r>
            <a:br>
              <a:rPr lang="pt-BR" dirty="0"/>
            </a:br>
            <a:endParaRPr lang="pt-BR" dirty="0"/>
          </a:p>
        </p:txBody>
      </p:sp>
      <p:sp>
        <p:nvSpPr>
          <p:cNvPr id="4" name="Espaço Reservado para Texto 3"/>
          <p:cNvSpPr>
            <a:spLocks noGrp="1"/>
          </p:cNvSpPr>
          <p:nvPr>
            <p:ph type="body" sz="half" idx="2"/>
          </p:nvPr>
        </p:nvSpPr>
        <p:spPr>
          <a:xfrm>
            <a:off x="6238428" y="2492896"/>
            <a:ext cx="5688632" cy="1368152"/>
          </a:xfrm>
        </p:spPr>
        <p:txBody>
          <a:bodyPr rtlCol="0">
            <a:normAutofit/>
          </a:bodyPr>
          <a:lstStyle/>
          <a:p>
            <a:pPr marL="342900" indent="-342900">
              <a:buFont typeface="Arial" panose="020B0604020202020204" pitchFamily="34" charset="0"/>
              <a:buChar char="•"/>
            </a:pPr>
            <a:r>
              <a:rPr lang="pt-BR" dirty="0"/>
              <a:t>DBMS_UTILITY.FORMAT_ERROR_STACK</a:t>
            </a:r>
          </a:p>
          <a:p>
            <a:pPr marL="342900" indent="-342900">
              <a:buFont typeface="Arial" panose="020B0604020202020204" pitchFamily="34" charset="0"/>
              <a:buChar char="•"/>
            </a:pPr>
            <a:r>
              <a:rPr lang="pt-BR" dirty="0"/>
              <a:t>DBMS_UTILITY.FORMAT_ERROR_BACKTRACE</a:t>
            </a:r>
          </a:p>
          <a:p>
            <a:pPr marL="342900" indent="-342900">
              <a:buFont typeface="Arial" panose="020B0604020202020204" pitchFamily="34" charset="0"/>
              <a:buChar char="•"/>
            </a:pPr>
            <a:endParaRPr lang="pt-BR" dirty="0"/>
          </a:p>
        </p:txBody>
      </p:sp>
      <p:sp>
        <p:nvSpPr>
          <p:cNvPr id="3" name="Retângulo 2">
            <a:extLst>
              <a:ext uri="{FF2B5EF4-FFF2-40B4-BE49-F238E27FC236}">
                <a16:creationId xmlns:a16="http://schemas.microsoft.com/office/drawing/2014/main" id="{F1F3D25D-35B1-40D7-8D1F-F9C4FECD8759}"/>
              </a:ext>
            </a:extLst>
          </p:cNvPr>
          <p:cNvSpPr/>
          <p:nvPr/>
        </p:nvSpPr>
        <p:spPr>
          <a:xfrm>
            <a:off x="105207" y="332656"/>
            <a:ext cx="5917197" cy="2062103"/>
          </a:xfrm>
          <a:prstGeom prst="rect">
            <a:avLst/>
          </a:prstGeom>
          <a:ln>
            <a:solidFill>
              <a:srgbClr val="FFFFFF"/>
            </a:solidFill>
          </a:ln>
        </p:spPr>
        <p:txBody>
          <a:bodyPr wrap="square">
            <a:spAutoFit/>
          </a:bodyPr>
          <a:lstStyle/>
          <a:p>
            <a:r>
              <a:rPr lang="pt-BR" sz="1600" dirty="0">
                <a:latin typeface="Arial" panose="020B0604020202020204" pitchFamily="34" charset="0"/>
                <a:cs typeface="Arial" panose="020B0604020202020204" pitchFamily="34" charset="0"/>
              </a:rPr>
              <a:t>CREATE OR REPLACE PROCEDURE </a:t>
            </a:r>
            <a:r>
              <a:rPr lang="pt-BR" sz="1600" dirty="0" err="1">
                <a:latin typeface="Arial" panose="020B0604020202020204" pitchFamily="34" charset="0"/>
                <a:cs typeface="Arial" panose="020B0604020202020204" pitchFamily="34" charset="0"/>
              </a:rPr>
              <a:t>my_putline</a:t>
            </a:r>
            <a:r>
              <a:rPr lang="pt-BR" sz="1600" dirty="0">
                <a:latin typeface="Arial" panose="020B0604020202020204" pitchFamily="34" charset="0"/>
                <a:cs typeface="Arial" panose="020B0604020202020204" pitchFamily="34" charset="0"/>
              </a:rPr>
              <a:t> (</a:t>
            </a:r>
          </a:p>
          <a:p>
            <a:r>
              <a:rPr lang="pt-BR" sz="1600" dirty="0">
                <a:latin typeface="Arial" panose="020B0604020202020204" pitchFamily="34" charset="0"/>
                <a:cs typeface="Arial" panose="020B0604020202020204" pitchFamily="34" charset="0"/>
              </a:rPr>
              <a:t>    </a:t>
            </a:r>
            <a:r>
              <a:rPr lang="pt-BR" sz="1600" dirty="0" err="1">
                <a:latin typeface="Arial" panose="020B0604020202020204" pitchFamily="34" charset="0"/>
                <a:cs typeface="Arial" panose="020B0604020202020204" pitchFamily="34" charset="0"/>
              </a:rPr>
              <a:t>pmsg</a:t>
            </a:r>
            <a:r>
              <a:rPr lang="pt-BR" sz="1600" dirty="0">
                <a:latin typeface="Arial" panose="020B0604020202020204" pitchFamily="34" charset="0"/>
                <a:cs typeface="Arial" panose="020B0604020202020204" pitchFamily="34" charset="0"/>
              </a:rPr>
              <a:t> IN VARCHAR</a:t>
            </a:r>
          </a:p>
          <a:p>
            <a:r>
              <a:rPr lang="pt-BR" sz="1600" dirty="0">
                <a:latin typeface="Arial" panose="020B0604020202020204" pitchFamily="34" charset="0"/>
                <a:cs typeface="Arial" panose="020B0604020202020204" pitchFamily="34" charset="0"/>
              </a:rPr>
              <a:t>) IS</a:t>
            </a:r>
          </a:p>
          <a:p>
            <a:r>
              <a:rPr lang="pt-BR" sz="1600" dirty="0">
                <a:latin typeface="Arial" panose="020B0604020202020204" pitchFamily="34" charset="0"/>
                <a:cs typeface="Arial" panose="020B0604020202020204" pitchFamily="34" charset="0"/>
              </a:rPr>
              <a:t>    </a:t>
            </a:r>
            <a:r>
              <a:rPr lang="pt-BR" sz="1600" dirty="0" err="1">
                <a:latin typeface="Arial" panose="020B0604020202020204" pitchFamily="34" charset="0"/>
                <a:cs typeface="Arial" panose="020B0604020202020204" pitchFamily="34" charset="0"/>
              </a:rPr>
              <a:t>vmsg_padrao</a:t>
            </a:r>
            <a:r>
              <a:rPr lang="pt-BR" sz="1600" dirty="0">
                <a:latin typeface="Arial" panose="020B0604020202020204" pitchFamily="34" charset="0"/>
                <a:cs typeface="Arial" panose="020B0604020202020204" pitchFamily="34" charset="0"/>
              </a:rPr>
              <a:t>   VARCHAR2(7) := 'ABCDE';</a:t>
            </a:r>
          </a:p>
          <a:p>
            <a:r>
              <a:rPr lang="pt-BR" sz="1600" dirty="0">
                <a:latin typeface="Arial" panose="020B0604020202020204" pitchFamily="34" charset="0"/>
                <a:cs typeface="Arial" panose="020B0604020202020204" pitchFamily="34" charset="0"/>
              </a:rPr>
              <a:t>BEGIN</a:t>
            </a:r>
          </a:p>
          <a:p>
            <a:r>
              <a:rPr lang="pt-BR" sz="1600" dirty="0">
                <a:latin typeface="Arial" panose="020B0604020202020204" pitchFamily="34" charset="0"/>
                <a:cs typeface="Arial" panose="020B0604020202020204" pitchFamily="34" charset="0"/>
              </a:rPr>
              <a:t>    </a:t>
            </a:r>
            <a:r>
              <a:rPr lang="pt-BR" sz="1600" dirty="0" err="1">
                <a:latin typeface="Arial" panose="020B0604020202020204" pitchFamily="34" charset="0"/>
                <a:cs typeface="Arial" panose="020B0604020202020204" pitchFamily="34" charset="0"/>
              </a:rPr>
              <a:t>vmsg_padrao</a:t>
            </a:r>
            <a:r>
              <a:rPr lang="pt-BR" sz="1600" dirty="0">
                <a:latin typeface="Arial" panose="020B0604020202020204" pitchFamily="34" charset="0"/>
                <a:cs typeface="Arial" panose="020B0604020202020204" pitchFamily="34" charset="0"/>
              </a:rPr>
              <a:t> := </a:t>
            </a:r>
            <a:r>
              <a:rPr lang="pt-BR" sz="1600" dirty="0" err="1">
                <a:latin typeface="Arial" panose="020B0604020202020204" pitchFamily="34" charset="0"/>
                <a:cs typeface="Arial" panose="020B0604020202020204" pitchFamily="34" charset="0"/>
              </a:rPr>
              <a:t>vmsg_padrao</a:t>
            </a:r>
            <a:r>
              <a:rPr lang="pt-BR" sz="1600" dirty="0">
                <a:latin typeface="Arial" panose="020B0604020202020204" pitchFamily="34" charset="0"/>
                <a:cs typeface="Arial" panose="020B0604020202020204" pitchFamily="34" charset="0"/>
              </a:rPr>
              <a:t> || </a:t>
            </a:r>
            <a:r>
              <a:rPr lang="pt-BR" sz="1600" dirty="0" err="1">
                <a:latin typeface="Arial" panose="020B0604020202020204" pitchFamily="34" charset="0"/>
                <a:cs typeface="Arial" panose="020B0604020202020204" pitchFamily="34" charset="0"/>
              </a:rPr>
              <a:t>pmsg</a:t>
            </a:r>
            <a:r>
              <a:rPr lang="pt-BR" sz="1600" dirty="0">
                <a:latin typeface="Arial" panose="020B0604020202020204" pitchFamily="34" charset="0"/>
                <a:cs typeface="Arial" panose="020B0604020202020204" pitchFamily="34" charset="0"/>
              </a:rPr>
              <a:t>;</a:t>
            </a:r>
          </a:p>
          <a:p>
            <a:r>
              <a:rPr lang="pt-BR" sz="1600" dirty="0">
                <a:latin typeface="Arial" panose="020B0604020202020204" pitchFamily="34" charset="0"/>
                <a:cs typeface="Arial" panose="020B0604020202020204" pitchFamily="34" charset="0"/>
              </a:rPr>
              <a:t>    </a:t>
            </a:r>
            <a:r>
              <a:rPr lang="pt-BR" sz="1600" dirty="0" err="1">
                <a:latin typeface="Arial" panose="020B0604020202020204" pitchFamily="34" charset="0"/>
                <a:cs typeface="Arial" panose="020B0604020202020204" pitchFamily="34" charset="0"/>
              </a:rPr>
              <a:t>dbms_output.put_line</a:t>
            </a:r>
            <a:r>
              <a:rPr lang="pt-BR" sz="1600" dirty="0">
                <a:latin typeface="Arial" panose="020B0604020202020204" pitchFamily="34" charset="0"/>
                <a:cs typeface="Arial" panose="020B0604020202020204" pitchFamily="34" charset="0"/>
              </a:rPr>
              <a:t>(</a:t>
            </a:r>
            <a:r>
              <a:rPr lang="pt-BR" sz="1600" dirty="0" err="1">
                <a:latin typeface="Arial" panose="020B0604020202020204" pitchFamily="34" charset="0"/>
                <a:cs typeface="Arial" panose="020B0604020202020204" pitchFamily="34" charset="0"/>
              </a:rPr>
              <a:t>vmsg_padrao</a:t>
            </a:r>
            <a:r>
              <a:rPr lang="pt-BR" sz="1600" dirty="0">
                <a:latin typeface="Arial" panose="020B0604020202020204" pitchFamily="34" charset="0"/>
                <a:cs typeface="Arial" panose="020B0604020202020204" pitchFamily="34" charset="0"/>
              </a:rPr>
              <a:t>);</a:t>
            </a:r>
          </a:p>
          <a:p>
            <a:r>
              <a:rPr lang="pt-BR" sz="1600" dirty="0">
                <a:latin typeface="Arial" panose="020B0604020202020204" pitchFamily="34" charset="0"/>
                <a:cs typeface="Arial" panose="020B0604020202020204" pitchFamily="34" charset="0"/>
              </a:rPr>
              <a:t>END;</a:t>
            </a:r>
          </a:p>
        </p:txBody>
      </p:sp>
      <p:sp>
        <p:nvSpPr>
          <p:cNvPr id="9" name="Text Box 8">
            <a:extLst>
              <a:ext uri="{FF2B5EF4-FFF2-40B4-BE49-F238E27FC236}">
                <a16:creationId xmlns:a16="http://schemas.microsoft.com/office/drawing/2014/main" id="{8BC2081A-3977-4A7C-83A7-20F509551D1E}"/>
              </a:ext>
            </a:extLst>
          </p:cNvPr>
          <p:cNvSpPr txBox="1">
            <a:spLocks noChangeArrowheads="1"/>
          </p:cNvSpPr>
          <p:nvPr/>
        </p:nvSpPr>
        <p:spPr bwMode="auto">
          <a:xfrm>
            <a:off x="6238428" y="5085178"/>
            <a:ext cx="2540000" cy="1569660"/>
          </a:xfrm>
          <a:prstGeom prst="rect">
            <a:avLst/>
          </a:prstGeom>
          <a:solidFill>
            <a:schemeClr val="bg1">
              <a:lumMod val="85000"/>
              <a:lumOff val="15000"/>
            </a:schemeClr>
          </a:solidFill>
          <a:ln w="9525">
            <a:solidFill>
              <a:schemeClr val="tx1"/>
            </a:solidFill>
            <a:miter lim="800000"/>
            <a:headEnd/>
            <a:tailEnd/>
          </a:ln>
          <a:effectLst/>
        </p:spPr>
        <p:txBody>
          <a:bodyPr>
            <a:spAutoFit/>
          </a:bodyPr>
          <a:lstStyle/>
          <a:p>
            <a:r>
              <a:rPr lang="pt-BR" altLang="pt-BR" sz="1600" b="1" dirty="0"/>
              <a:t>Acima na pilha, a linha original geradora do erro.</a:t>
            </a:r>
          </a:p>
          <a:p>
            <a:r>
              <a:rPr lang="pt-BR" altLang="pt-BR" sz="1600" b="1" dirty="0"/>
              <a:t>A seguir, a linha chamadora que invoca o que originou o erro.</a:t>
            </a:r>
          </a:p>
        </p:txBody>
      </p:sp>
      <p:sp>
        <p:nvSpPr>
          <p:cNvPr id="11" name="Seta: para a Direita 10">
            <a:extLst>
              <a:ext uri="{FF2B5EF4-FFF2-40B4-BE49-F238E27FC236}">
                <a16:creationId xmlns:a16="http://schemas.microsoft.com/office/drawing/2014/main" id="{9FD8F7F8-5472-462E-8565-85430948646E}"/>
              </a:ext>
            </a:extLst>
          </p:cNvPr>
          <p:cNvSpPr/>
          <p:nvPr/>
        </p:nvSpPr>
        <p:spPr>
          <a:xfrm>
            <a:off x="4870276" y="6237312"/>
            <a:ext cx="1350315" cy="118367"/>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5EA8E958-233D-4B65-9CA3-C95EA83D25EB}"/>
              </a:ext>
            </a:extLst>
          </p:cNvPr>
          <p:cNvSpPr/>
          <p:nvPr/>
        </p:nvSpPr>
        <p:spPr>
          <a:xfrm>
            <a:off x="73596" y="3573016"/>
            <a:ext cx="5948808" cy="2800767"/>
          </a:xfrm>
          <a:prstGeom prst="rect">
            <a:avLst/>
          </a:prstGeom>
          <a:ln>
            <a:solidFill>
              <a:schemeClr val="tx1"/>
            </a:solidFill>
          </a:ln>
        </p:spPr>
        <p:txBody>
          <a:bodyPr wrap="square">
            <a:spAutoFit/>
          </a:bodyPr>
          <a:lstStyle/>
          <a:p>
            <a:r>
              <a:rPr lang="pt-BR" sz="1600" dirty="0">
                <a:latin typeface="Arial" panose="020B0604020202020204" pitchFamily="34" charset="0"/>
                <a:cs typeface="Arial" panose="020B0604020202020204" pitchFamily="34" charset="0"/>
              </a:rPr>
              <a:t>BEGIN</a:t>
            </a:r>
          </a:p>
          <a:p>
            <a:r>
              <a:rPr lang="pt-BR" sz="1600" dirty="0">
                <a:latin typeface="Arial" panose="020B0604020202020204" pitchFamily="34" charset="0"/>
                <a:cs typeface="Arial" panose="020B0604020202020204" pitchFamily="34" charset="0"/>
              </a:rPr>
              <a:t>    </a:t>
            </a:r>
            <a:r>
              <a:rPr lang="pt-BR" sz="1600" dirty="0" err="1">
                <a:latin typeface="Arial" panose="020B0604020202020204" pitchFamily="34" charset="0"/>
                <a:cs typeface="Arial" panose="020B0604020202020204" pitchFamily="34" charset="0"/>
              </a:rPr>
              <a:t>my_putline</a:t>
            </a:r>
            <a:r>
              <a:rPr lang="pt-BR" sz="1600" dirty="0">
                <a:latin typeface="Arial" panose="020B0604020202020204" pitchFamily="34" charset="0"/>
                <a:cs typeface="Arial" panose="020B0604020202020204" pitchFamily="34" charset="0"/>
              </a:rPr>
              <a:t>('FGH');</a:t>
            </a:r>
          </a:p>
          <a:p>
            <a:r>
              <a:rPr lang="pt-BR" sz="1600" dirty="0">
                <a:latin typeface="Arial" panose="020B0604020202020204" pitchFamily="34" charset="0"/>
                <a:cs typeface="Arial" panose="020B0604020202020204" pitchFamily="34" charset="0"/>
              </a:rPr>
              <a:t>EXCEPTION</a:t>
            </a:r>
          </a:p>
          <a:p>
            <a:r>
              <a:rPr lang="pt-BR" sz="1600" dirty="0">
                <a:latin typeface="Arial" panose="020B0604020202020204" pitchFamily="34" charset="0"/>
                <a:cs typeface="Arial" panose="020B0604020202020204" pitchFamily="34" charset="0"/>
              </a:rPr>
              <a:t>    WHEN OTHERS THEN</a:t>
            </a:r>
          </a:p>
          <a:p>
            <a:r>
              <a:rPr lang="pt-BR" sz="1600" dirty="0">
                <a:latin typeface="Arial" panose="020B0604020202020204" pitchFamily="34" charset="0"/>
                <a:cs typeface="Arial" panose="020B0604020202020204" pitchFamily="34" charset="0"/>
              </a:rPr>
              <a:t>        </a:t>
            </a:r>
            <a:r>
              <a:rPr lang="pt-BR" sz="1600" dirty="0" err="1">
                <a:latin typeface="Arial" panose="020B0604020202020204" pitchFamily="34" charset="0"/>
                <a:cs typeface="Arial" panose="020B0604020202020204" pitchFamily="34" charset="0"/>
              </a:rPr>
              <a:t>dbms_output.put_line</a:t>
            </a:r>
            <a:r>
              <a:rPr lang="pt-BR" sz="1600" dirty="0">
                <a:latin typeface="Arial" panose="020B0604020202020204" pitchFamily="34" charset="0"/>
                <a:cs typeface="Arial" panose="020B0604020202020204" pitchFamily="34" charset="0"/>
              </a:rPr>
              <a:t>(</a:t>
            </a:r>
            <a:r>
              <a:rPr lang="pt-BR" sz="1600" dirty="0" err="1">
                <a:latin typeface="Arial" panose="020B0604020202020204" pitchFamily="34" charset="0"/>
                <a:cs typeface="Arial" panose="020B0604020202020204" pitchFamily="34" charset="0"/>
              </a:rPr>
              <a:t>dbms_utility.format_error_stack</a:t>
            </a:r>
            <a:r>
              <a:rPr lang="pt-BR" sz="1600" dirty="0">
                <a:latin typeface="Arial" panose="020B0604020202020204" pitchFamily="34" charset="0"/>
                <a:cs typeface="Arial" panose="020B0604020202020204" pitchFamily="34" charset="0"/>
              </a:rPr>
              <a:t> || </a:t>
            </a:r>
            <a:r>
              <a:rPr lang="pt-BR" sz="1600" dirty="0" err="1">
                <a:latin typeface="Arial" panose="020B0604020202020204" pitchFamily="34" charset="0"/>
                <a:cs typeface="Arial" panose="020B0604020202020204" pitchFamily="34" charset="0"/>
              </a:rPr>
              <a:t>dbms_utility.format_error_backtrace</a:t>
            </a:r>
            <a:r>
              <a:rPr lang="pt-BR" sz="1600" dirty="0">
                <a:latin typeface="Arial" panose="020B0604020202020204" pitchFamily="34" charset="0"/>
                <a:cs typeface="Arial" panose="020B0604020202020204" pitchFamily="34" charset="0"/>
              </a:rPr>
              <a:t>);</a:t>
            </a:r>
          </a:p>
          <a:p>
            <a:r>
              <a:rPr lang="pt-BR" sz="1600" dirty="0">
                <a:latin typeface="Arial" panose="020B0604020202020204" pitchFamily="34" charset="0"/>
                <a:cs typeface="Arial" panose="020B0604020202020204" pitchFamily="34" charset="0"/>
              </a:rPr>
              <a:t>END;</a:t>
            </a:r>
          </a:p>
          <a:p>
            <a:r>
              <a:rPr lang="pt-BR" sz="1600" dirty="0">
                <a:solidFill>
                  <a:srgbClr val="FF0000"/>
                </a:solidFill>
                <a:latin typeface="Courier New" panose="02070309020205020404" pitchFamily="49" charset="0"/>
                <a:cs typeface="Courier New" panose="02070309020205020404" pitchFamily="49" charset="0"/>
              </a:rPr>
              <a:t>ORA-06502: PL/SQL: erro: buffer de </a:t>
            </a:r>
            <a:r>
              <a:rPr lang="pt-BR" sz="1600" dirty="0" err="1">
                <a:solidFill>
                  <a:srgbClr val="FF0000"/>
                </a:solidFill>
                <a:latin typeface="Courier New" panose="02070309020205020404" pitchFamily="49" charset="0"/>
                <a:cs typeface="Courier New" panose="02070309020205020404" pitchFamily="49" charset="0"/>
              </a:rPr>
              <a:t>string</a:t>
            </a:r>
            <a:r>
              <a:rPr lang="pt-BR" sz="1600" dirty="0">
                <a:solidFill>
                  <a:srgbClr val="FF0000"/>
                </a:solidFill>
                <a:latin typeface="Courier New" panose="02070309020205020404" pitchFamily="49" charset="0"/>
                <a:cs typeface="Courier New" panose="02070309020205020404" pitchFamily="49" charset="0"/>
              </a:rPr>
              <a:t> de caracteres pequeno demais numérico ou de valor</a:t>
            </a:r>
          </a:p>
          <a:p>
            <a:r>
              <a:rPr lang="pt-BR" sz="1600" dirty="0">
                <a:solidFill>
                  <a:srgbClr val="FF0000"/>
                </a:solidFill>
                <a:latin typeface="Courier New" panose="02070309020205020404" pitchFamily="49" charset="0"/>
                <a:cs typeface="Courier New" panose="02070309020205020404" pitchFamily="49" charset="0"/>
              </a:rPr>
              <a:t>ORA-06512: em "HR.MY_PUTLINE", </a:t>
            </a:r>
            <a:r>
              <a:rPr lang="pt-BR" sz="1600" dirty="0" err="1">
                <a:solidFill>
                  <a:srgbClr val="FF0000"/>
                </a:solidFill>
                <a:latin typeface="Courier New" panose="02070309020205020404" pitchFamily="49" charset="0"/>
                <a:cs typeface="Courier New" panose="02070309020205020404" pitchFamily="49" charset="0"/>
              </a:rPr>
              <a:t>line</a:t>
            </a:r>
            <a:r>
              <a:rPr lang="pt-BR" sz="1600" dirty="0">
                <a:solidFill>
                  <a:srgbClr val="FF0000"/>
                </a:solidFill>
                <a:latin typeface="Courier New" panose="02070309020205020404" pitchFamily="49" charset="0"/>
                <a:cs typeface="Courier New" panose="02070309020205020404" pitchFamily="49" charset="0"/>
              </a:rPr>
              <a:t> 6</a:t>
            </a:r>
          </a:p>
          <a:p>
            <a:r>
              <a:rPr lang="pt-BR" sz="1600" dirty="0">
                <a:solidFill>
                  <a:srgbClr val="FF0000"/>
                </a:solidFill>
                <a:latin typeface="Courier New" panose="02070309020205020404" pitchFamily="49" charset="0"/>
                <a:cs typeface="Courier New" panose="02070309020205020404" pitchFamily="49" charset="0"/>
              </a:rPr>
              <a:t>ORA-06512: em </a:t>
            </a:r>
            <a:r>
              <a:rPr lang="pt-BR" sz="1600" dirty="0" err="1">
                <a:solidFill>
                  <a:srgbClr val="FF0000"/>
                </a:solidFill>
                <a:latin typeface="Courier New" panose="02070309020205020404" pitchFamily="49" charset="0"/>
                <a:cs typeface="Courier New" panose="02070309020205020404" pitchFamily="49" charset="0"/>
              </a:rPr>
              <a:t>line</a:t>
            </a:r>
            <a:r>
              <a:rPr lang="pt-BR" sz="1600" dirty="0">
                <a:solidFill>
                  <a:srgbClr val="FF0000"/>
                </a:solidFill>
                <a:latin typeface="Courier New" panose="02070309020205020404" pitchFamily="49" charset="0"/>
                <a:cs typeface="Courier New" panose="02070309020205020404" pitchFamily="49" charset="0"/>
              </a:rPr>
              <a:t> 2</a:t>
            </a:r>
          </a:p>
        </p:txBody>
      </p:sp>
    </p:spTree>
    <p:extLst>
      <p:ext uri="{BB962C8B-B14F-4D97-AF65-F5344CB8AC3E}">
        <p14:creationId xmlns:p14="http://schemas.microsoft.com/office/powerpoint/2010/main" val="401932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4162" y="764704"/>
            <a:ext cx="10360501" cy="618480"/>
          </a:xfrm>
        </p:spPr>
        <p:txBody>
          <a:bodyPr rtlCol="0">
            <a:normAutofit/>
          </a:bodyPr>
          <a:lstStyle/>
          <a:p>
            <a:r>
              <a:rPr lang="pt-BR" sz="2800" dirty="0"/>
              <a:t>Material de apoio</a:t>
            </a:r>
          </a:p>
        </p:txBody>
      </p:sp>
      <p:sp>
        <p:nvSpPr>
          <p:cNvPr id="14" name="Espaço Reservado para Conteúdo 13"/>
          <p:cNvSpPr>
            <a:spLocks noGrp="1"/>
          </p:cNvSpPr>
          <p:nvPr>
            <p:ph idx="1"/>
          </p:nvPr>
        </p:nvSpPr>
        <p:spPr>
          <a:xfrm>
            <a:off x="914162" y="1484785"/>
            <a:ext cx="9157777" cy="5040559"/>
          </a:xfrm>
        </p:spPr>
        <p:txBody>
          <a:bodyPr rtlCol="0">
            <a:normAutofit/>
          </a:bodyPr>
          <a:lstStyle/>
          <a:p>
            <a:pPr lvl="1"/>
            <a:r>
              <a:rPr lang="pt-PT" sz="1800" dirty="0"/>
              <a:t>Manipulando erros PL/SQL </a:t>
            </a:r>
            <a:endParaRPr lang="pt-BR" sz="1600" dirty="0"/>
          </a:p>
          <a:p>
            <a:pPr marL="274320" lvl="1" indent="0">
              <a:buNone/>
            </a:pPr>
            <a:r>
              <a:rPr lang="pt-BR" sz="1600" dirty="0"/>
              <a:t> </a:t>
            </a:r>
            <a:r>
              <a:rPr lang="pt-BR" sz="1600" dirty="0">
                <a:hlinkClick r:id="rId2"/>
              </a:rPr>
              <a:t>https://docs.oracle.com/cd/B14117_01/appdev.101/b10807/07_errs.htm#i3336</a:t>
            </a:r>
            <a:endParaRPr lang="pt-BR" sz="1600" dirty="0"/>
          </a:p>
          <a:p>
            <a:pPr lvl="2"/>
            <a:endParaRPr lang="pt-BR" sz="1400" u="sng" dirty="0"/>
          </a:p>
          <a:p>
            <a:pPr marL="548640" lvl="2" indent="0">
              <a:buNone/>
            </a:pPr>
            <a:endParaRPr lang="pt-BR" sz="1400" u="sng" dirty="0"/>
          </a:p>
          <a:p>
            <a:pPr lvl="1"/>
            <a:r>
              <a:rPr lang="pt-BR" sz="1800" dirty="0"/>
              <a:t>Mensagens de erro</a:t>
            </a:r>
          </a:p>
          <a:p>
            <a:pPr marL="274320" lvl="1" indent="0">
              <a:buNone/>
            </a:pPr>
            <a:r>
              <a:rPr lang="pt-BR" sz="1600" dirty="0">
                <a:hlinkClick r:id="rId3"/>
              </a:rPr>
              <a:t>https://docs.oracle.com/database/121/ERRMG/ORA-00000.htm#ERRMG-GUID-27437B7F-F0C3-4F1F-9C6E-6780706FB0F6</a:t>
            </a:r>
            <a:endParaRPr lang="pt-BR" sz="1600" dirty="0"/>
          </a:p>
          <a:p>
            <a:pPr lvl="2"/>
            <a:endParaRPr lang="pt-BR" sz="1400" dirty="0"/>
          </a:p>
          <a:p>
            <a:pPr marL="548640" lvl="2" indent="0">
              <a:buNone/>
            </a:pPr>
            <a:endParaRPr lang="pt-BR" sz="1400" dirty="0"/>
          </a:p>
          <a:p>
            <a:pPr lvl="1"/>
            <a:r>
              <a:rPr lang="pt-BR" sz="1800" dirty="0"/>
              <a:t>Rastreando a linha do erro</a:t>
            </a:r>
          </a:p>
          <a:p>
            <a:pPr marL="274320" lvl="1" indent="0">
              <a:buNone/>
            </a:pPr>
            <a:r>
              <a:rPr lang="pt-BR" sz="1600" dirty="0">
                <a:hlinkClick r:id="rId4"/>
              </a:rPr>
              <a:t>http://www.oracle.com/technetwork/testcontent/o25plsql-093886.html</a:t>
            </a:r>
            <a:endParaRPr lang="pt-BR" sz="1600" dirty="0"/>
          </a:p>
          <a:p>
            <a:pPr marL="274320" lvl="1" indent="0">
              <a:buNone/>
            </a:pPr>
            <a:endParaRPr lang="pt-BR" sz="1600" dirty="0"/>
          </a:p>
          <a:p>
            <a:pPr marL="274320" lvl="1" indent="0">
              <a:buNone/>
            </a:pPr>
            <a:endParaRPr lang="pt-BR" sz="1600" dirty="0"/>
          </a:p>
          <a:p>
            <a:pPr marL="274320" lvl="1" indent="0">
              <a:buNone/>
            </a:pPr>
            <a:endParaRPr lang="pt-BR" sz="1600" dirty="0"/>
          </a:p>
          <a:p>
            <a:pPr lvl="1"/>
            <a:r>
              <a:rPr lang="pt-BR" sz="1600" dirty="0"/>
              <a:t>Fontes dos exemplos disponíveis em: </a:t>
            </a:r>
            <a:r>
              <a:rPr lang="pt-BR" sz="1600" dirty="0">
                <a:hlinkClick r:id="rId5"/>
              </a:rPr>
              <a:t>https://github.com/RodrigoEdson/PL-SQL-CAMP</a:t>
            </a:r>
            <a:endParaRPr lang="pt-BR" sz="1600" dirty="0"/>
          </a:p>
          <a:p>
            <a:pPr marL="274320" lvl="1" indent="0">
              <a:buNone/>
            </a:pPr>
            <a:endParaRPr lang="pt-BR" sz="1600" dirty="0"/>
          </a:p>
          <a:p>
            <a:pPr marL="548640" lvl="2" indent="0">
              <a:buNone/>
            </a:pPr>
            <a:endParaRPr lang="pt-BR" sz="1400" dirty="0"/>
          </a:p>
          <a:p>
            <a:pPr marL="274320" lvl="1" indent="0">
              <a:buNone/>
            </a:pPr>
            <a:endParaRPr lang="pt-BR" sz="1600" dirty="0"/>
          </a:p>
          <a:p>
            <a:pPr lvl="1"/>
            <a:endParaRPr lang="pt-BR" sz="1600" dirty="0"/>
          </a:p>
          <a:p>
            <a:pPr lvl="1"/>
            <a:endParaRPr lang="pt-BR" sz="1600" dirty="0"/>
          </a:p>
          <a:p>
            <a:pPr lvl="1"/>
            <a:endParaRPr lang="pt-BR" dirty="0"/>
          </a:p>
        </p:txBody>
      </p:sp>
      <p:pic>
        <p:nvPicPr>
          <p:cNvPr id="2" name="Imagem 1">
            <a:extLst>
              <a:ext uri="{FF2B5EF4-FFF2-40B4-BE49-F238E27FC236}">
                <a16:creationId xmlns:a16="http://schemas.microsoft.com/office/drawing/2014/main" id="{F55EA551-C709-40CC-AD7A-A658FD67FCED}"/>
              </a:ext>
            </a:extLst>
          </p:cNvPr>
          <p:cNvPicPr>
            <a:picLocks noChangeAspect="1"/>
          </p:cNvPicPr>
          <p:nvPr/>
        </p:nvPicPr>
        <p:blipFill>
          <a:blip r:embed="rId6"/>
          <a:stretch>
            <a:fillRect/>
          </a:stretch>
        </p:blipFill>
        <p:spPr>
          <a:xfrm>
            <a:off x="10126860" y="3933056"/>
            <a:ext cx="978793" cy="967877"/>
          </a:xfrm>
          <a:prstGeom prst="rect">
            <a:avLst/>
          </a:prstGeom>
        </p:spPr>
      </p:pic>
      <p:pic>
        <p:nvPicPr>
          <p:cNvPr id="3" name="Imagem 2">
            <a:extLst>
              <a:ext uri="{FF2B5EF4-FFF2-40B4-BE49-F238E27FC236}">
                <a16:creationId xmlns:a16="http://schemas.microsoft.com/office/drawing/2014/main" id="{A9C56A79-5369-4E5F-8C68-250FD90C21B7}"/>
              </a:ext>
            </a:extLst>
          </p:cNvPr>
          <p:cNvPicPr>
            <a:picLocks noChangeAspect="1"/>
          </p:cNvPicPr>
          <p:nvPr/>
        </p:nvPicPr>
        <p:blipFill>
          <a:blip r:embed="rId7"/>
          <a:stretch>
            <a:fillRect/>
          </a:stretch>
        </p:blipFill>
        <p:spPr>
          <a:xfrm>
            <a:off x="189756" y="2806338"/>
            <a:ext cx="989890" cy="1004341"/>
          </a:xfrm>
          <a:prstGeom prst="rect">
            <a:avLst/>
          </a:prstGeom>
        </p:spPr>
      </p:pic>
      <p:pic>
        <p:nvPicPr>
          <p:cNvPr id="7" name="Imagem 6">
            <a:extLst>
              <a:ext uri="{FF2B5EF4-FFF2-40B4-BE49-F238E27FC236}">
                <a16:creationId xmlns:a16="http://schemas.microsoft.com/office/drawing/2014/main" id="{39E1286D-2585-45B4-9023-E49532205A4B}"/>
              </a:ext>
            </a:extLst>
          </p:cNvPr>
          <p:cNvPicPr>
            <a:picLocks noChangeAspect="1"/>
          </p:cNvPicPr>
          <p:nvPr/>
        </p:nvPicPr>
        <p:blipFill>
          <a:blip r:embed="rId8"/>
          <a:stretch>
            <a:fillRect/>
          </a:stretch>
        </p:blipFill>
        <p:spPr>
          <a:xfrm>
            <a:off x="10126860" y="1268760"/>
            <a:ext cx="989890" cy="1008567"/>
          </a:xfrm>
          <a:prstGeom prst="rect">
            <a:avLst/>
          </a:prstGeom>
        </p:spPr>
      </p:pic>
    </p:spTree>
    <p:extLst>
      <p:ext uri="{BB962C8B-B14F-4D97-AF65-F5344CB8AC3E}">
        <p14:creationId xmlns:p14="http://schemas.microsoft.com/office/powerpoint/2010/main" val="275570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2">
            <a:extLst>
              <a:ext uri="{FF2B5EF4-FFF2-40B4-BE49-F238E27FC236}">
                <a16:creationId xmlns:a16="http://schemas.microsoft.com/office/drawing/2014/main" id="{6AD96FBF-BF87-4A44-A12C-C3C453DC8447}"/>
              </a:ext>
            </a:extLst>
          </p:cNvPr>
          <p:cNvSpPr txBox="1">
            <a:spLocks/>
          </p:cNvSpPr>
          <p:nvPr/>
        </p:nvSpPr>
        <p:spPr>
          <a:xfrm>
            <a:off x="837828" y="836712"/>
            <a:ext cx="10360501" cy="12192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r>
              <a:rPr lang="pt-BR" sz="2800" dirty="0"/>
              <a:t>Rodrigo </a:t>
            </a:r>
            <a:r>
              <a:rPr lang="pt-BR" sz="2800" dirty="0" err="1"/>
              <a:t>edson</a:t>
            </a:r>
            <a:r>
              <a:rPr lang="pt-BR" sz="2800" dirty="0"/>
              <a:t> </a:t>
            </a:r>
            <a:r>
              <a:rPr lang="pt-BR" sz="2800" dirty="0" err="1"/>
              <a:t>fernandes</a:t>
            </a:r>
            <a:endParaRPr lang="pt-BR" sz="2800" dirty="0"/>
          </a:p>
        </p:txBody>
      </p:sp>
      <p:sp>
        <p:nvSpPr>
          <p:cNvPr id="8" name="Espaço Reservado para Conteúdo 13">
            <a:extLst>
              <a:ext uri="{FF2B5EF4-FFF2-40B4-BE49-F238E27FC236}">
                <a16:creationId xmlns:a16="http://schemas.microsoft.com/office/drawing/2014/main" id="{EF4F377A-309C-4741-9A51-93C783812EA2}"/>
              </a:ext>
            </a:extLst>
          </p:cNvPr>
          <p:cNvSpPr txBox="1">
            <a:spLocks/>
          </p:cNvSpPr>
          <p:nvPr/>
        </p:nvSpPr>
        <p:spPr>
          <a:xfrm>
            <a:off x="844592" y="2204864"/>
            <a:ext cx="10360501" cy="1512168"/>
          </a:xfrm>
          <a:prstGeom prst="rect">
            <a:avLst/>
          </a:prstGeom>
        </p:spPr>
        <p:txBody>
          <a:bodyPr vert="horz" lIns="121899" tIns="60949" rIns="121899" bIns="60949" rtlCol="0">
            <a:normAutofit/>
          </a:bodyPr>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lvl="1"/>
            <a:r>
              <a:rPr lang="pt-BR" sz="1600" dirty="0"/>
              <a:t>E-mail: </a:t>
            </a:r>
            <a:r>
              <a:rPr lang="pt-BR" sz="1600" dirty="0">
                <a:hlinkClick r:id="rId2"/>
              </a:rPr>
              <a:t>rodrigoedson@gmail.com</a:t>
            </a:r>
            <a:endParaRPr lang="pt-BR" sz="1600" dirty="0"/>
          </a:p>
          <a:p>
            <a:pPr lvl="1"/>
            <a:r>
              <a:rPr lang="pt-BR" sz="1600" dirty="0"/>
              <a:t>LinkedIn: </a:t>
            </a:r>
            <a:r>
              <a:rPr lang="pt-BR" sz="1600" dirty="0">
                <a:hlinkClick r:id="rId3"/>
              </a:rPr>
              <a:t>https://www.linkedin.com/in/rodrigo-edson-fernandes/</a:t>
            </a:r>
            <a:endParaRPr lang="pt-BR" sz="1600" dirty="0"/>
          </a:p>
        </p:txBody>
      </p:sp>
      <p:sp>
        <p:nvSpPr>
          <p:cNvPr id="9" name="Espaço Reservado para Conteúdo 13">
            <a:extLst>
              <a:ext uri="{FF2B5EF4-FFF2-40B4-BE49-F238E27FC236}">
                <a16:creationId xmlns:a16="http://schemas.microsoft.com/office/drawing/2014/main" id="{44CFBFE9-FEBF-4634-8373-D4F32D0EA91D}"/>
              </a:ext>
            </a:extLst>
          </p:cNvPr>
          <p:cNvSpPr txBox="1">
            <a:spLocks/>
          </p:cNvSpPr>
          <p:nvPr/>
        </p:nvSpPr>
        <p:spPr>
          <a:xfrm>
            <a:off x="844592" y="4005064"/>
            <a:ext cx="10360501" cy="1512168"/>
          </a:xfrm>
          <a:prstGeom prst="rect">
            <a:avLst/>
          </a:prstGeom>
        </p:spPr>
        <p:txBody>
          <a:bodyPr vert="horz" lIns="121899" tIns="60949" rIns="121899" bIns="60949" rtlCol="0">
            <a:normAutofit/>
          </a:bodyPr>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a:lstStyle>
          <a:p>
            <a:pPr lvl="1"/>
            <a:r>
              <a:rPr lang="pt-BR" sz="1600" dirty="0"/>
              <a:t>E-mail: </a:t>
            </a:r>
            <a:r>
              <a:rPr lang="pt-BR" sz="1600" dirty="0">
                <a:hlinkClick r:id="rId4"/>
              </a:rPr>
              <a:t>fausto.mira@gmail.com</a:t>
            </a:r>
            <a:endParaRPr lang="pt-BR" sz="1600" dirty="0"/>
          </a:p>
          <a:p>
            <a:pPr lvl="1"/>
            <a:r>
              <a:rPr lang="pt-BR" sz="1600" dirty="0"/>
              <a:t>LinkedIn: </a:t>
            </a:r>
            <a:r>
              <a:rPr lang="pt-BR" sz="1600" dirty="0">
                <a:hlinkClick r:id="rId5"/>
              </a:rPr>
              <a:t>https://www.linkedin.com/in/faustosarkismira/</a:t>
            </a:r>
            <a:endParaRPr lang="pt-BR" sz="1600" dirty="0"/>
          </a:p>
        </p:txBody>
      </p:sp>
      <p:sp>
        <p:nvSpPr>
          <p:cNvPr id="11" name="Título 12">
            <a:extLst>
              <a:ext uri="{FF2B5EF4-FFF2-40B4-BE49-F238E27FC236}">
                <a16:creationId xmlns:a16="http://schemas.microsoft.com/office/drawing/2014/main" id="{17CC4B87-CBC9-4E93-A92F-4E607ED7BCC2}"/>
              </a:ext>
            </a:extLst>
          </p:cNvPr>
          <p:cNvSpPr txBox="1">
            <a:spLocks/>
          </p:cNvSpPr>
          <p:nvPr/>
        </p:nvSpPr>
        <p:spPr>
          <a:xfrm>
            <a:off x="837828" y="2459360"/>
            <a:ext cx="10360501" cy="1219200"/>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r>
              <a:rPr lang="pt-BR" sz="2800" dirty="0"/>
              <a:t>fausto </a:t>
            </a:r>
            <a:r>
              <a:rPr lang="pt-BR" sz="2800" dirty="0" err="1"/>
              <a:t>sarkis</a:t>
            </a:r>
            <a:r>
              <a:rPr lang="pt-BR" sz="2800" dirty="0"/>
              <a:t> mira</a:t>
            </a:r>
          </a:p>
        </p:txBody>
      </p:sp>
      <p:sp>
        <p:nvSpPr>
          <p:cNvPr id="12" name="Retângulo 11">
            <a:extLst>
              <a:ext uri="{FF2B5EF4-FFF2-40B4-BE49-F238E27FC236}">
                <a16:creationId xmlns:a16="http://schemas.microsoft.com/office/drawing/2014/main" id="{2A50FC20-572E-4D86-A517-E343CE2BFE6C}"/>
              </a:ext>
            </a:extLst>
          </p:cNvPr>
          <p:cNvSpPr/>
          <p:nvPr/>
        </p:nvSpPr>
        <p:spPr>
          <a:xfrm>
            <a:off x="2205980" y="5805264"/>
            <a:ext cx="9433048" cy="523220"/>
          </a:xfrm>
          <a:prstGeom prst="rect">
            <a:avLst/>
          </a:prstGeom>
        </p:spPr>
        <p:txBody>
          <a:bodyPr wrap="square">
            <a:spAutoFit/>
          </a:bodyPr>
          <a:lstStyle/>
          <a:p>
            <a:pPr lvl="2"/>
            <a:r>
              <a:rPr lang="pt-BR" sz="2800" u="sng" dirty="0"/>
              <a:t>Grupo no </a:t>
            </a:r>
            <a:r>
              <a:rPr lang="pt-BR" sz="2800" u="sng" dirty="0" err="1"/>
              <a:t>Linkedin</a:t>
            </a:r>
            <a:r>
              <a:rPr lang="pt-BR" sz="2800" u="sng" dirty="0"/>
              <a:t> para o </a:t>
            </a:r>
            <a:r>
              <a:rPr lang="pt-BR" sz="2800" u="sng" dirty="0" err="1"/>
              <a:t>Meetup</a:t>
            </a:r>
            <a:r>
              <a:rPr lang="pt-BR" sz="2800" u="sng" dirty="0"/>
              <a:t> </a:t>
            </a:r>
            <a:r>
              <a:rPr lang="pt-BR" sz="2800" u="sng" dirty="0">
                <a:sym typeface="Wingdings" panose="05000000000000000000" pitchFamily="2" charset="2"/>
              </a:rPr>
              <a:t></a:t>
            </a:r>
            <a:r>
              <a:rPr lang="pt-BR" sz="2800" u="sng" dirty="0"/>
              <a:t> PL/SQL CAMP</a:t>
            </a:r>
          </a:p>
        </p:txBody>
      </p:sp>
      <p:sp>
        <p:nvSpPr>
          <p:cNvPr id="13" name="Título 12">
            <a:extLst>
              <a:ext uri="{FF2B5EF4-FFF2-40B4-BE49-F238E27FC236}">
                <a16:creationId xmlns:a16="http://schemas.microsoft.com/office/drawing/2014/main" id="{275D0F2C-4812-4580-A658-8C3117CEAA9A}"/>
              </a:ext>
            </a:extLst>
          </p:cNvPr>
          <p:cNvSpPr txBox="1">
            <a:spLocks/>
          </p:cNvSpPr>
          <p:nvPr/>
        </p:nvSpPr>
        <p:spPr>
          <a:xfrm>
            <a:off x="981844" y="193576"/>
            <a:ext cx="10360501" cy="715144"/>
          </a:xfrm>
          <a:prstGeom prst="rect">
            <a:avLst/>
          </a:prstGeom>
          <a:effectLst/>
        </p:spPr>
        <p:txBody>
          <a:bodyPr vert="horz" lIns="121899" tIns="60949" rIns="121899" bIns="60949" rtlCol="0" anchor="b" anchorCtr="0">
            <a:normAutofit/>
          </a:bodyP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pPr algn="ctr"/>
            <a:r>
              <a:rPr lang="pt-BR" dirty="0"/>
              <a:t>AGRADECEMOS a atenção de todos!!!</a:t>
            </a:r>
          </a:p>
        </p:txBody>
      </p:sp>
    </p:spTree>
    <p:extLst>
      <p:ext uri="{BB962C8B-B14F-4D97-AF65-F5344CB8AC3E}">
        <p14:creationId xmlns:p14="http://schemas.microsoft.com/office/powerpoint/2010/main" val="62011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pt-BR" dirty="0"/>
              <a:t>Conteúdo da apresentação</a:t>
            </a:r>
            <a:endParaRPr lang="en-US" dirty="0"/>
          </a:p>
        </p:txBody>
      </p:sp>
      <p:sp>
        <p:nvSpPr>
          <p:cNvPr id="14" name="Espaço Reservado para Conteúdo 13"/>
          <p:cNvSpPr>
            <a:spLocks noGrp="1"/>
          </p:cNvSpPr>
          <p:nvPr>
            <p:ph idx="1"/>
          </p:nvPr>
        </p:nvSpPr>
        <p:spPr/>
        <p:txBody>
          <a:bodyPr rtlCol="0"/>
          <a:lstStyle/>
          <a:p>
            <a:pPr rtl="0"/>
            <a:r>
              <a:rPr lang="pt-BR" dirty="0"/>
              <a:t>Tipos de exceção;</a:t>
            </a:r>
          </a:p>
          <a:p>
            <a:r>
              <a:rPr lang="pt-BR" altLang="pt-BR" dirty="0"/>
              <a:t>Escopo das exceções;</a:t>
            </a:r>
          </a:p>
          <a:p>
            <a:r>
              <a:rPr lang="pt-BR" dirty="0"/>
              <a:t>PRAGMA EXCEPTION_INIT</a:t>
            </a:r>
          </a:p>
          <a:p>
            <a:r>
              <a:rPr lang="pt-BR" altLang="pt-BR" dirty="0"/>
              <a:t>Lançamento de exceções</a:t>
            </a:r>
          </a:p>
          <a:p>
            <a:r>
              <a:rPr lang="pt-BR" altLang="pt-BR" dirty="0"/>
              <a:t>Definindo as mensagens de erro</a:t>
            </a:r>
          </a:p>
          <a:p>
            <a:r>
              <a:rPr lang="pt-BR" altLang="pt-BR" dirty="0"/>
              <a:t>Código e Texto do Erro </a:t>
            </a:r>
          </a:p>
          <a:p>
            <a:r>
              <a:rPr lang="pt-BR" dirty="0"/>
              <a:t>Rastreando a linha do erro</a:t>
            </a:r>
          </a:p>
          <a:p>
            <a:endParaRPr lang="pt-BR" dirty="0"/>
          </a:p>
          <a:p>
            <a:pPr rtl="0"/>
            <a:endParaRPr lang="pt-BR" dirty="0"/>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11DC8FDC-E73F-4DDB-864A-894006505C96}"/>
              </a:ext>
            </a:extLst>
          </p:cNvPr>
          <p:cNvPicPr>
            <a:picLocks noChangeAspect="1"/>
          </p:cNvPicPr>
          <p:nvPr/>
        </p:nvPicPr>
        <p:blipFill>
          <a:blip r:embed="rId2"/>
          <a:stretch>
            <a:fillRect/>
          </a:stretch>
        </p:blipFill>
        <p:spPr>
          <a:xfrm>
            <a:off x="341493" y="1139024"/>
            <a:ext cx="2800592" cy="1600338"/>
          </a:xfrm>
          <a:prstGeom prst="rect">
            <a:avLst/>
          </a:prstGeom>
        </p:spPr>
      </p:pic>
      <p:sp>
        <p:nvSpPr>
          <p:cNvPr id="13" name="Título 12"/>
          <p:cNvSpPr>
            <a:spLocks noGrp="1"/>
          </p:cNvSpPr>
          <p:nvPr>
            <p:ph type="title"/>
          </p:nvPr>
        </p:nvSpPr>
        <p:spPr>
          <a:xfrm>
            <a:off x="914162" y="482600"/>
            <a:ext cx="10360501" cy="642144"/>
          </a:xfrm>
        </p:spPr>
        <p:txBody>
          <a:bodyPr rtlCol="0"/>
          <a:lstStyle/>
          <a:p>
            <a:r>
              <a:rPr lang="pt-BR" altLang="pt-BR" dirty="0"/>
              <a:t>Tipos de Exceção</a:t>
            </a:r>
            <a:endParaRPr lang="en-US" dirty="0"/>
          </a:p>
        </p:txBody>
      </p:sp>
      <p:pic>
        <p:nvPicPr>
          <p:cNvPr id="4" name="Imagem 3">
            <a:extLst>
              <a:ext uri="{FF2B5EF4-FFF2-40B4-BE49-F238E27FC236}">
                <a16:creationId xmlns:a16="http://schemas.microsoft.com/office/drawing/2014/main" id="{561E57BD-674C-4CCB-9B5C-A136F790EA99}"/>
              </a:ext>
            </a:extLst>
          </p:cNvPr>
          <p:cNvPicPr>
            <a:picLocks noChangeAspect="1"/>
          </p:cNvPicPr>
          <p:nvPr/>
        </p:nvPicPr>
        <p:blipFill>
          <a:blip r:embed="rId3"/>
          <a:stretch>
            <a:fillRect/>
          </a:stretch>
        </p:blipFill>
        <p:spPr>
          <a:xfrm>
            <a:off x="2494012" y="2924944"/>
            <a:ext cx="8706995" cy="2278351"/>
          </a:xfrm>
          <a:prstGeom prst="rect">
            <a:avLst/>
          </a:prstGeom>
        </p:spPr>
      </p:pic>
      <p:sp>
        <p:nvSpPr>
          <p:cNvPr id="3" name="Seta: Curva para Cima 2">
            <a:extLst>
              <a:ext uri="{FF2B5EF4-FFF2-40B4-BE49-F238E27FC236}">
                <a16:creationId xmlns:a16="http://schemas.microsoft.com/office/drawing/2014/main" id="{104C1326-3B91-4344-9F89-E255C843AC6D}"/>
              </a:ext>
            </a:extLst>
          </p:cNvPr>
          <p:cNvSpPr/>
          <p:nvPr/>
        </p:nvSpPr>
        <p:spPr>
          <a:xfrm rot="2483913" flipH="1">
            <a:off x="506841" y="3367269"/>
            <a:ext cx="2445603" cy="626504"/>
          </a:xfrm>
          <a:prstGeom prst="curvedUp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5" name="Seta: para a Direita 4">
            <a:extLst>
              <a:ext uri="{FF2B5EF4-FFF2-40B4-BE49-F238E27FC236}">
                <a16:creationId xmlns:a16="http://schemas.microsoft.com/office/drawing/2014/main" id="{8CB85BC7-B889-49A9-B253-3470945B3224}"/>
              </a:ext>
            </a:extLst>
          </p:cNvPr>
          <p:cNvSpPr/>
          <p:nvPr/>
        </p:nvSpPr>
        <p:spPr>
          <a:xfrm rot="20387546">
            <a:off x="2778180" y="2651392"/>
            <a:ext cx="3513117" cy="164284"/>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ext Box 4">
            <a:extLst>
              <a:ext uri="{FF2B5EF4-FFF2-40B4-BE49-F238E27FC236}">
                <a16:creationId xmlns:a16="http://schemas.microsoft.com/office/drawing/2014/main" id="{27D87D6F-ED3E-4EF4-9F58-FA90FD8D3F7B}"/>
              </a:ext>
            </a:extLst>
          </p:cNvPr>
          <p:cNvSpPr txBox="1">
            <a:spLocks noChangeArrowheads="1"/>
          </p:cNvSpPr>
          <p:nvPr/>
        </p:nvSpPr>
        <p:spPr bwMode="auto">
          <a:xfrm>
            <a:off x="3718148" y="5301208"/>
            <a:ext cx="4464496" cy="13234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pt-BR" altLang="pt-BR" sz="1600" dirty="0"/>
              <a:t>DECLARE </a:t>
            </a:r>
          </a:p>
          <a:p>
            <a:r>
              <a:rPr lang="pt-BR" altLang="pt-BR" sz="1600" dirty="0"/>
              <a:t>   </a:t>
            </a:r>
            <a:r>
              <a:rPr lang="pt-BR" altLang="pt-BR" sz="1600" b="1" dirty="0" err="1"/>
              <a:t>e_pessoa_nao_cadastrada</a:t>
            </a:r>
            <a:r>
              <a:rPr lang="pt-BR" altLang="pt-BR" sz="1600" b="1" dirty="0"/>
              <a:t> </a:t>
            </a:r>
            <a:r>
              <a:rPr lang="pt-BR" altLang="pt-BR" sz="1600" dirty="0"/>
              <a:t>EXCEPTION; </a:t>
            </a:r>
          </a:p>
          <a:p>
            <a:r>
              <a:rPr lang="pt-BR" altLang="pt-BR" sz="1600" dirty="0"/>
              <a:t>Begin</a:t>
            </a:r>
          </a:p>
          <a:p>
            <a:r>
              <a:rPr lang="pt-BR" altLang="pt-BR" sz="1600" dirty="0"/>
              <a:t>	...</a:t>
            </a:r>
          </a:p>
          <a:p>
            <a:r>
              <a:rPr lang="pt-BR" altLang="pt-BR" sz="1600" dirty="0" err="1"/>
              <a:t>End</a:t>
            </a:r>
            <a:r>
              <a:rPr lang="pt-BR" altLang="pt-BR" sz="1600" dirty="0"/>
              <a:t>;</a:t>
            </a:r>
          </a:p>
        </p:txBody>
      </p:sp>
      <p:sp>
        <p:nvSpPr>
          <p:cNvPr id="7" name="Seta: Dobrada 6">
            <a:extLst>
              <a:ext uri="{FF2B5EF4-FFF2-40B4-BE49-F238E27FC236}">
                <a16:creationId xmlns:a16="http://schemas.microsoft.com/office/drawing/2014/main" id="{37F2A596-3CDC-41DD-A997-3E4F0337B92B}"/>
              </a:ext>
            </a:extLst>
          </p:cNvPr>
          <p:cNvSpPr/>
          <p:nvPr/>
        </p:nvSpPr>
        <p:spPr>
          <a:xfrm rot="10800000" flipH="1">
            <a:off x="2909489" y="4707810"/>
            <a:ext cx="648072" cy="1671948"/>
          </a:xfrm>
          <a:prstGeom prst="bentArrow">
            <a:avLst>
              <a:gd name="adj1" fmla="val 25000"/>
              <a:gd name="adj2" fmla="val 28136"/>
              <a:gd name="adj3" fmla="val 25000"/>
              <a:gd name="adj4" fmla="val 43750"/>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5" name="Elipse 14">
            <a:extLst>
              <a:ext uri="{FF2B5EF4-FFF2-40B4-BE49-F238E27FC236}">
                <a16:creationId xmlns:a16="http://schemas.microsoft.com/office/drawing/2014/main" id="{588EF252-1F79-4E4A-B6FB-A2B32664161E}"/>
              </a:ext>
            </a:extLst>
          </p:cNvPr>
          <p:cNvSpPr/>
          <p:nvPr/>
        </p:nvSpPr>
        <p:spPr>
          <a:xfrm>
            <a:off x="3718148" y="5589239"/>
            <a:ext cx="4032448" cy="288033"/>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F46C966E-01CD-40CF-8374-9DECD0B015C5}"/>
              </a:ext>
            </a:extLst>
          </p:cNvPr>
          <p:cNvPicPr>
            <a:picLocks noChangeAspect="1"/>
          </p:cNvPicPr>
          <p:nvPr/>
        </p:nvPicPr>
        <p:blipFill>
          <a:blip r:embed="rId4"/>
          <a:stretch>
            <a:fillRect/>
          </a:stretch>
        </p:blipFill>
        <p:spPr>
          <a:xfrm>
            <a:off x="6226190" y="1115681"/>
            <a:ext cx="5562659" cy="1061888"/>
          </a:xfrm>
          <a:prstGeom prst="rect">
            <a:avLst/>
          </a:prstGeom>
        </p:spPr>
      </p:pic>
    </p:spTree>
    <p:extLst>
      <p:ext uri="{BB962C8B-B14F-4D97-AF65-F5344CB8AC3E}">
        <p14:creationId xmlns:p14="http://schemas.microsoft.com/office/powerpoint/2010/main" val="2574188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10436" y="548680"/>
            <a:ext cx="5383911" cy="1727200"/>
          </a:xfrm>
        </p:spPr>
        <p:txBody>
          <a:bodyPr rtlCol="0">
            <a:normAutofit/>
          </a:bodyPr>
          <a:lstStyle/>
          <a:p>
            <a:r>
              <a:rPr lang="pt-BR" altLang="pt-BR" dirty="0"/>
              <a:t>Escopo das exceções</a:t>
            </a:r>
            <a:r>
              <a:rPr lang="en-US" dirty="0"/>
              <a:t>.</a:t>
            </a:r>
            <a:br>
              <a:rPr lang="en-US" dirty="0"/>
            </a:br>
            <a:br>
              <a:rPr lang="pt-BR" dirty="0"/>
            </a:br>
            <a:endParaRPr lang="en-US" dirty="0"/>
          </a:p>
        </p:txBody>
      </p:sp>
      <p:sp>
        <p:nvSpPr>
          <p:cNvPr id="4" name="Espaço Reservado para Texto 3"/>
          <p:cNvSpPr>
            <a:spLocks noGrp="1"/>
          </p:cNvSpPr>
          <p:nvPr>
            <p:ph type="body" sz="half" idx="2"/>
          </p:nvPr>
        </p:nvSpPr>
        <p:spPr>
          <a:xfrm>
            <a:off x="6277665" y="2492896"/>
            <a:ext cx="5180251" cy="3456384"/>
          </a:xfrm>
        </p:spPr>
        <p:txBody>
          <a:bodyPr rtlCol="0">
            <a:noAutofit/>
          </a:bodyPr>
          <a:lstStyle/>
          <a:p>
            <a:pPr marL="342900" indent="-342900">
              <a:buFont typeface="Arial" panose="020B0604020202020204" pitchFamily="34" charset="0"/>
              <a:buChar char="•"/>
            </a:pPr>
            <a:r>
              <a:rPr lang="pt-BR" sz="2400" dirty="0"/>
              <a:t>Exceções não podem ser declaradas 2x no mesmo bloco.</a:t>
            </a:r>
          </a:p>
          <a:p>
            <a:pPr marL="342900" indent="-342900">
              <a:buFont typeface="Arial" panose="020B0604020202020204" pitchFamily="34" charset="0"/>
              <a:buChar char="•"/>
            </a:pPr>
            <a:endParaRPr lang="pt-BR" sz="2400" dirty="0"/>
          </a:p>
          <a:p>
            <a:pPr marL="342900" indent="-342900">
              <a:buFont typeface="Arial" panose="020B0604020202020204" pitchFamily="34" charset="0"/>
              <a:buChar char="•"/>
            </a:pPr>
            <a:r>
              <a:rPr lang="pt-BR" sz="2400" dirty="0"/>
              <a:t>Exceções declaradas em um bloco são consideradas locais. </a:t>
            </a:r>
          </a:p>
        </p:txBody>
      </p:sp>
      <p:sp>
        <p:nvSpPr>
          <p:cNvPr id="29" name="Text Box 4">
            <a:extLst>
              <a:ext uri="{FF2B5EF4-FFF2-40B4-BE49-F238E27FC236}">
                <a16:creationId xmlns:a16="http://schemas.microsoft.com/office/drawing/2014/main" id="{345B900D-E409-4BB9-99E1-0C666686C928}"/>
              </a:ext>
            </a:extLst>
          </p:cNvPr>
          <p:cNvSpPr txBox="1">
            <a:spLocks noChangeArrowheads="1"/>
          </p:cNvSpPr>
          <p:nvPr/>
        </p:nvSpPr>
        <p:spPr bwMode="auto">
          <a:xfrm>
            <a:off x="45740" y="1208941"/>
            <a:ext cx="5976664" cy="45243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pt-BR" altLang="pt-BR" dirty="0"/>
              <a:t>DECLARE</a:t>
            </a:r>
          </a:p>
          <a:p>
            <a:r>
              <a:rPr lang="pt-BR" altLang="pt-BR" dirty="0"/>
              <a:t>  </a:t>
            </a:r>
            <a:r>
              <a:rPr lang="pt-BR" altLang="pt-BR" b="1" dirty="0" err="1">
                <a:solidFill>
                  <a:schemeClr val="accent5">
                    <a:lumMod val="75000"/>
                  </a:schemeClr>
                </a:solidFill>
              </a:rPr>
              <a:t>e_pessoa_nao_cadastrada</a:t>
            </a:r>
            <a:r>
              <a:rPr lang="pt-BR" altLang="pt-BR" dirty="0">
                <a:solidFill>
                  <a:schemeClr val="accent5">
                    <a:lumMod val="75000"/>
                  </a:schemeClr>
                </a:solidFill>
              </a:rPr>
              <a:t> </a:t>
            </a:r>
            <a:r>
              <a:rPr lang="pt-BR" altLang="pt-BR" dirty="0"/>
              <a:t>EXCEPTION;</a:t>
            </a:r>
          </a:p>
          <a:p>
            <a:r>
              <a:rPr lang="pt-BR" altLang="pt-BR" dirty="0"/>
              <a:t>BEGIN</a:t>
            </a:r>
          </a:p>
          <a:p>
            <a:r>
              <a:rPr lang="pt-BR" altLang="pt-BR" dirty="0"/>
              <a:t>  </a:t>
            </a:r>
            <a:r>
              <a:rPr lang="pt-BR" altLang="pt-BR" dirty="0">
                <a:solidFill>
                  <a:srgbClr val="FF0000"/>
                </a:solidFill>
              </a:rPr>
              <a:t>- -</a:t>
            </a:r>
          </a:p>
          <a:p>
            <a:r>
              <a:rPr lang="pt-BR" altLang="pt-BR" dirty="0"/>
              <a:t>  DECLARE</a:t>
            </a:r>
          </a:p>
          <a:p>
            <a:r>
              <a:rPr lang="pt-BR" altLang="pt-BR" dirty="0"/>
              <a:t>   </a:t>
            </a:r>
            <a:r>
              <a:rPr lang="pt-BR" altLang="pt-BR" b="1" dirty="0"/>
              <a:t> </a:t>
            </a:r>
            <a:r>
              <a:rPr lang="pt-BR" altLang="pt-BR" b="1" dirty="0" err="1">
                <a:solidFill>
                  <a:schemeClr val="bg2">
                    <a:lumMod val="40000"/>
                    <a:lumOff val="60000"/>
                  </a:schemeClr>
                </a:solidFill>
              </a:rPr>
              <a:t>e_pessoa_nao_cadastrada</a:t>
            </a:r>
            <a:r>
              <a:rPr lang="pt-BR" altLang="pt-BR" dirty="0">
                <a:solidFill>
                  <a:schemeClr val="bg2">
                    <a:lumMod val="40000"/>
                    <a:lumOff val="60000"/>
                  </a:schemeClr>
                </a:solidFill>
              </a:rPr>
              <a:t> </a:t>
            </a:r>
            <a:r>
              <a:rPr lang="pt-BR" altLang="pt-BR" dirty="0"/>
              <a:t>EXCEPTION;</a:t>
            </a:r>
          </a:p>
          <a:p>
            <a:r>
              <a:rPr lang="pt-BR" altLang="pt-BR" dirty="0"/>
              <a:t>  BEGIN</a:t>
            </a:r>
          </a:p>
          <a:p>
            <a:r>
              <a:rPr lang="pt-BR" altLang="pt-BR" dirty="0"/>
              <a:t>    ...</a:t>
            </a:r>
          </a:p>
          <a:p>
            <a:r>
              <a:rPr lang="pt-BR" altLang="pt-BR" dirty="0"/>
              <a:t>  END;</a:t>
            </a:r>
          </a:p>
          <a:p>
            <a:r>
              <a:rPr lang="pt-BR" altLang="pt-BR" dirty="0"/>
              <a:t>  </a:t>
            </a:r>
            <a:r>
              <a:rPr lang="pt-BR" altLang="pt-BR" dirty="0">
                <a:solidFill>
                  <a:srgbClr val="FF0000"/>
                </a:solidFill>
              </a:rPr>
              <a:t>- -</a:t>
            </a:r>
          </a:p>
          <a:p>
            <a:r>
              <a:rPr lang="pt-BR" altLang="pt-BR" dirty="0"/>
              <a:t>END;</a:t>
            </a:r>
          </a:p>
          <a:p>
            <a:endParaRPr lang="pt-BR" altLang="pt-BR" dirty="0"/>
          </a:p>
        </p:txBody>
      </p:sp>
    </p:spTree>
    <p:extLst>
      <p:ext uri="{BB962C8B-B14F-4D97-AF65-F5344CB8AC3E}">
        <p14:creationId xmlns:p14="http://schemas.microsoft.com/office/powerpoint/2010/main" val="378081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10436" y="548680"/>
            <a:ext cx="5383911" cy="1727200"/>
          </a:xfrm>
        </p:spPr>
        <p:txBody>
          <a:bodyPr rtlCol="0">
            <a:normAutofit/>
          </a:bodyPr>
          <a:lstStyle/>
          <a:p>
            <a:r>
              <a:rPr lang="pt-BR" altLang="pt-BR" dirty="0"/>
              <a:t>Escopo das exceções - </a:t>
            </a:r>
            <a:r>
              <a:rPr lang="pt-BR" altLang="pt-BR" dirty="0" err="1"/>
              <a:t>ATENÇãO</a:t>
            </a:r>
            <a:r>
              <a:rPr lang="en-US" dirty="0"/>
              <a:t>.</a:t>
            </a:r>
            <a:br>
              <a:rPr lang="en-US" dirty="0"/>
            </a:br>
            <a:br>
              <a:rPr lang="pt-BR" dirty="0"/>
            </a:br>
            <a:endParaRPr lang="en-US" dirty="0"/>
          </a:p>
        </p:txBody>
      </p:sp>
      <p:sp>
        <p:nvSpPr>
          <p:cNvPr id="4" name="Espaço Reservado para Texto 3"/>
          <p:cNvSpPr>
            <a:spLocks noGrp="1"/>
          </p:cNvSpPr>
          <p:nvPr>
            <p:ph type="body" sz="half" idx="2"/>
          </p:nvPr>
        </p:nvSpPr>
        <p:spPr>
          <a:xfrm>
            <a:off x="6277665" y="2492896"/>
            <a:ext cx="5180251" cy="3456384"/>
          </a:xfrm>
        </p:spPr>
        <p:txBody>
          <a:bodyPr rtlCol="0">
            <a:noAutofit/>
          </a:bodyPr>
          <a:lstStyle/>
          <a:p>
            <a:pPr marL="342900" indent="-342900">
              <a:buFont typeface="Arial" panose="020B0604020202020204" pitchFamily="34" charset="0"/>
              <a:buChar char="•"/>
            </a:pPr>
            <a:r>
              <a:rPr lang="pt-BR" sz="2400" dirty="0"/>
              <a:t>Exceções com mesmo nome mas em escopos diferentes podem gerar confusão. </a:t>
            </a:r>
          </a:p>
        </p:txBody>
      </p:sp>
      <p:sp>
        <p:nvSpPr>
          <p:cNvPr id="5" name="Text Box 5">
            <a:extLst>
              <a:ext uri="{FF2B5EF4-FFF2-40B4-BE49-F238E27FC236}">
                <a16:creationId xmlns:a16="http://schemas.microsoft.com/office/drawing/2014/main" id="{20BF78DE-E43B-4A18-8FD7-55038C01B808}"/>
              </a:ext>
            </a:extLst>
          </p:cNvPr>
          <p:cNvSpPr txBox="1">
            <a:spLocks noChangeArrowheads="1"/>
          </p:cNvSpPr>
          <p:nvPr/>
        </p:nvSpPr>
        <p:spPr bwMode="auto">
          <a:xfrm>
            <a:off x="189756" y="188640"/>
            <a:ext cx="5760640" cy="6370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pt-BR" altLang="pt-BR" dirty="0"/>
              <a:t>DECLARE</a:t>
            </a:r>
          </a:p>
          <a:p>
            <a:r>
              <a:rPr lang="pt-BR" altLang="pt-BR" dirty="0"/>
              <a:t>  </a:t>
            </a:r>
            <a:r>
              <a:rPr lang="pt-BR" altLang="pt-BR" b="1" dirty="0" err="1">
                <a:solidFill>
                  <a:schemeClr val="accent5">
                    <a:lumMod val="75000"/>
                  </a:schemeClr>
                </a:solidFill>
              </a:rPr>
              <a:t>e_pessoa_nao_cadastrada</a:t>
            </a:r>
            <a:r>
              <a:rPr lang="pt-BR" altLang="pt-BR" dirty="0">
                <a:solidFill>
                  <a:schemeClr val="accent5">
                    <a:lumMod val="75000"/>
                  </a:schemeClr>
                </a:solidFill>
              </a:rPr>
              <a:t> </a:t>
            </a:r>
            <a:r>
              <a:rPr lang="pt-BR" altLang="pt-BR" dirty="0"/>
              <a:t>EXCEPTION;</a:t>
            </a:r>
          </a:p>
          <a:p>
            <a:r>
              <a:rPr lang="pt-BR" altLang="pt-BR" dirty="0"/>
              <a:t>BEGIN</a:t>
            </a:r>
          </a:p>
          <a:p>
            <a:r>
              <a:rPr lang="pt-BR" altLang="pt-BR" dirty="0"/>
              <a:t>  </a:t>
            </a:r>
            <a:r>
              <a:rPr lang="pt-BR" altLang="pt-BR" i="1" dirty="0"/>
              <a:t>--</a:t>
            </a:r>
            <a:endParaRPr lang="pt-BR" altLang="pt-BR" dirty="0"/>
          </a:p>
          <a:p>
            <a:r>
              <a:rPr lang="pt-BR" altLang="pt-BR" dirty="0"/>
              <a:t>  DECLARE</a:t>
            </a:r>
          </a:p>
          <a:p>
            <a:r>
              <a:rPr lang="pt-BR" altLang="pt-BR" dirty="0"/>
              <a:t>    </a:t>
            </a:r>
            <a:r>
              <a:rPr lang="pt-BR" altLang="pt-BR" b="1" dirty="0" err="1">
                <a:solidFill>
                  <a:schemeClr val="bg2">
                    <a:lumMod val="40000"/>
                    <a:lumOff val="60000"/>
                  </a:schemeClr>
                </a:solidFill>
              </a:rPr>
              <a:t>e_pessoa_nao_cadastrada</a:t>
            </a:r>
            <a:r>
              <a:rPr lang="pt-BR" altLang="pt-BR" dirty="0">
                <a:solidFill>
                  <a:schemeClr val="bg2">
                    <a:lumMod val="40000"/>
                    <a:lumOff val="60000"/>
                  </a:schemeClr>
                </a:solidFill>
              </a:rPr>
              <a:t> </a:t>
            </a:r>
            <a:r>
              <a:rPr lang="pt-BR" altLang="pt-BR" dirty="0"/>
              <a:t>EXCEPTION;</a:t>
            </a:r>
          </a:p>
          <a:p>
            <a:r>
              <a:rPr lang="pt-BR" altLang="pt-BR" dirty="0"/>
              <a:t>  BEGIN</a:t>
            </a:r>
          </a:p>
          <a:p>
            <a:r>
              <a:rPr lang="pt-BR" altLang="pt-BR" dirty="0">
                <a:solidFill>
                  <a:srgbClr val="FF0000"/>
                </a:solidFill>
              </a:rPr>
              <a:t>    </a:t>
            </a:r>
            <a:r>
              <a:rPr lang="pt-BR" altLang="pt-BR" i="1" dirty="0">
                <a:solidFill>
                  <a:srgbClr val="FF0000"/>
                </a:solidFill>
              </a:rPr>
              <a:t>--exceção local, não será capturada</a:t>
            </a:r>
            <a:endParaRPr lang="pt-BR" altLang="pt-BR" dirty="0">
              <a:solidFill>
                <a:srgbClr val="FF0000"/>
              </a:solidFill>
            </a:endParaRPr>
          </a:p>
          <a:p>
            <a:r>
              <a:rPr lang="pt-BR" altLang="pt-BR" dirty="0"/>
              <a:t>    RAISE </a:t>
            </a:r>
            <a:r>
              <a:rPr lang="pt-BR" altLang="pt-BR" b="1" dirty="0" err="1">
                <a:solidFill>
                  <a:schemeClr val="bg2">
                    <a:lumMod val="40000"/>
                    <a:lumOff val="60000"/>
                  </a:schemeClr>
                </a:solidFill>
              </a:rPr>
              <a:t>e_pessoa_nao_cadastrada</a:t>
            </a:r>
            <a:r>
              <a:rPr lang="pt-BR" altLang="pt-BR" dirty="0"/>
              <a:t>;</a:t>
            </a:r>
          </a:p>
          <a:p>
            <a:r>
              <a:rPr lang="pt-BR" altLang="pt-BR" dirty="0"/>
              <a:t>  END;</a:t>
            </a:r>
          </a:p>
          <a:p>
            <a:r>
              <a:rPr lang="pt-BR" altLang="pt-BR" dirty="0"/>
              <a:t>  </a:t>
            </a:r>
            <a:r>
              <a:rPr lang="pt-BR" altLang="pt-BR" i="1" dirty="0"/>
              <a:t>--</a:t>
            </a:r>
            <a:endParaRPr lang="pt-BR" altLang="pt-BR" dirty="0"/>
          </a:p>
          <a:p>
            <a:r>
              <a:rPr lang="pt-BR" altLang="pt-BR" dirty="0"/>
              <a:t>EXCEPTION</a:t>
            </a:r>
          </a:p>
          <a:p>
            <a:r>
              <a:rPr lang="pt-BR" altLang="pt-BR" dirty="0"/>
              <a:t>  </a:t>
            </a:r>
            <a:r>
              <a:rPr lang="pt-BR" altLang="pt-BR" i="1" dirty="0">
                <a:solidFill>
                  <a:srgbClr val="FF0000"/>
                </a:solidFill>
              </a:rPr>
              <a:t>--exceção externa, diferente daquela </a:t>
            </a:r>
            <a:endParaRPr lang="pt-BR" altLang="pt-BR" dirty="0">
              <a:solidFill>
                <a:srgbClr val="FF0000"/>
              </a:solidFill>
            </a:endParaRPr>
          </a:p>
          <a:p>
            <a:r>
              <a:rPr lang="pt-BR" altLang="pt-BR" dirty="0">
                <a:solidFill>
                  <a:srgbClr val="FF0000"/>
                </a:solidFill>
              </a:rPr>
              <a:t>  </a:t>
            </a:r>
            <a:r>
              <a:rPr lang="pt-BR" altLang="pt-BR" i="1" dirty="0">
                <a:solidFill>
                  <a:srgbClr val="FF0000"/>
                </a:solidFill>
              </a:rPr>
              <a:t>--lançada no sub-bloco</a:t>
            </a:r>
            <a:endParaRPr lang="pt-BR" altLang="pt-BR" dirty="0">
              <a:solidFill>
                <a:srgbClr val="FF0000"/>
              </a:solidFill>
            </a:endParaRPr>
          </a:p>
          <a:p>
            <a:r>
              <a:rPr lang="pt-BR" altLang="pt-BR" dirty="0"/>
              <a:t>  WHEN </a:t>
            </a:r>
            <a:r>
              <a:rPr lang="pt-BR" altLang="pt-BR" b="1" dirty="0" err="1">
                <a:solidFill>
                  <a:schemeClr val="accent5">
                    <a:lumMod val="75000"/>
                  </a:schemeClr>
                </a:solidFill>
              </a:rPr>
              <a:t>e_pessoa_nao_cadastrada</a:t>
            </a:r>
            <a:r>
              <a:rPr lang="pt-BR" altLang="pt-BR" dirty="0">
                <a:solidFill>
                  <a:schemeClr val="accent5">
                    <a:lumMod val="75000"/>
                  </a:schemeClr>
                </a:solidFill>
              </a:rPr>
              <a:t> </a:t>
            </a:r>
            <a:r>
              <a:rPr lang="pt-BR" altLang="pt-BR" dirty="0"/>
              <a:t>THEN</a:t>
            </a:r>
          </a:p>
          <a:p>
            <a:r>
              <a:rPr lang="pt-BR" altLang="pt-BR" dirty="0"/>
              <a:t>    NULL;</a:t>
            </a:r>
          </a:p>
          <a:p>
            <a:r>
              <a:rPr lang="pt-BR" altLang="pt-BR" dirty="0"/>
              <a:t>END;</a:t>
            </a:r>
          </a:p>
        </p:txBody>
      </p:sp>
    </p:spTree>
    <p:extLst>
      <p:ext uri="{BB962C8B-B14F-4D97-AF65-F5344CB8AC3E}">
        <p14:creationId xmlns:p14="http://schemas.microsoft.com/office/powerpoint/2010/main" val="246400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85338" y="1124744"/>
            <a:ext cx="5383911" cy="1727200"/>
          </a:xfrm>
        </p:spPr>
        <p:txBody>
          <a:bodyPr rtlCol="0">
            <a:normAutofit/>
          </a:bodyPr>
          <a:lstStyle/>
          <a:p>
            <a:r>
              <a:rPr lang="pt-BR" dirty="0"/>
              <a:t>PRAGMA EXCEPTION_INIT</a:t>
            </a:r>
            <a:br>
              <a:rPr lang="pt-BR" dirty="0"/>
            </a:br>
            <a:endParaRPr lang="pt-BR" dirty="0"/>
          </a:p>
        </p:txBody>
      </p:sp>
      <p:sp>
        <p:nvSpPr>
          <p:cNvPr id="4" name="Espaço Reservado para Texto 3"/>
          <p:cNvSpPr>
            <a:spLocks noGrp="1"/>
          </p:cNvSpPr>
          <p:nvPr>
            <p:ph type="body" sz="half" idx="2"/>
          </p:nvPr>
        </p:nvSpPr>
        <p:spPr>
          <a:xfrm>
            <a:off x="6396175" y="3586398"/>
            <a:ext cx="5180251" cy="2400733"/>
          </a:xfrm>
        </p:spPr>
        <p:txBody>
          <a:bodyPr rtlCol="0"/>
          <a:lstStyle/>
          <a:p>
            <a:pPr marL="342900" indent="-342900">
              <a:buFont typeface="Arial" panose="020B0604020202020204" pitchFamily="34" charset="0"/>
              <a:buChar char="•"/>
            </a:pPr>
            <a:r>
              <a:rPr lang="pt-BR" altLang="pt-BR" b="1" dirty="0"/>
              <a:t>Associa o número do erro Oracle ao nome da exceção.</a:t>
            </a:r>
          </a:p>
          <a:p>
            <a:pPr marL="342900" indent="-342900" rtl="0">
              <a:buFont typeface="Arial" panose="020B0604020202020204" pitchFamily="34" charset="0"/>
              <a:buChar char="•"/>
            </a:pPr>
            <a:endParaRPr lang="pt-BR" dirty="0"/>
          </a:p>
        </p:txBody>
      </p:sp>
      <p:sp>
        <p:nvSpPr>
          <p:cNvPr id="16" name="Rectangle 5">
            <a:extLst>
              <a:ext uri="{FF2B5EF4-FFF2-40B4-BE49-F238E27FC236}">
                <a16:creationId xmlns:a16="http://schemas.microsoft.com/office/drawing/2014/main" id="{1B52427C-1BB1-46BA-A45A-74387792B494}"/>
              </a:ext>
            </a:extLst>
          </p:cNvPr>
          <p:cNvSpPr>
            <a:spLocks noChangeArrowheads="1"/>
          </p:cNvSpPr>
          <p:nvPr/>
        </p:nvSpPr>
        <p:spPr bwMode="auto">
          <a:xfrm>
            <a:off x="117748" y="332656"/>
            <a:ext cx="5904656" cy="56323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pt-BR" altLang="pt-BR" dirty="0"/>
              <a:t>DECLARE</a:t>
            </a:r>
          </a:p>
          <a:p>
            <a:r>
              <a:rPr lang="pt-BR" altLang="pt-BR" dirty="0"/>
              <a:t>  </a:t>
            </a:r>
            <a:r>
              <a:rPr lang="pt-BR" altLang="pt-BR" b="1" dirty="0" err="1">
                <a:solidFill>
                  <a:schemeClr val="accent5">
                    <a:lumMod val="75000"/>
                  </a:schemeClr>
                </a:solidFill>
              </a:rPr>
              <a:t>e_divisao_por_zero</a:t>
            </a:r>
            <a:r>
              <a:rPr lang="pt-BR" altLang="pt-BR" dirty="0">
                <a:solidFill>
                  <a:schemeClr val="accent5">
                    <a:lumMod val="75000"/>
                  </a:schemeClr>
                </a:solidFill>
              </a:rPr>
              <a:t> </a:t>
            </a:r>
            <a:r>
              <a:rPr lang="pt-BR" altLang="pt-BR" dirty="0"/>
              <a:t>EXCEPTION;</a:t>
            </a:r>
          </a:p>
          <a:p>
            <a:r>
              <a:rPr lang="pt-BR" altLang="pt-BR" dirty="0"/>
              <a:t>  PRAGMA EXCEPTION_INIT</a:t>
            </a:r>
          </a:p>
          <a:p>
            <a:r>
              <a:rPr lang="pt-BR" altLang="pt-BR" dirty="0"/>
              <a:t>                    (</a:t>
            </a:r>
            <a:r>
              <a:rPr lang="pt-BR" altLang="pt-BR" b="1" dirty="0" err="1">
                <a:solidFill>
                  <a:schemeClr val="accent5">
                    <a:lumMod val="75000"/>
                  </a:schemeClr>
                </a:solidFill>
              </a:rPr>
              <a:t>e_divisao_por_zero</a:t>
            </a:r>
            <a:r>
              <a:rPr lang="pt-BR" altLang="pt-BR" dirty="0"/>
              <a:t>, -1476);</a:t>
            </a:r>
          </a:p>
          <a:p>
            <a:r>
              <a:rPr lang="pt-BR" altLang="pt-BR" dirty="0"/>
              <a:t>  </a:t>
            </a:r>
            <a:r>
              <a:rPr lang="pt-BR" altLang="pt-BR" i="1" dirty="0">
                <a:solidFill>
                  <a:srgbClr val="FF0000"/>
                </a:solidFill>
              </a:rPr>
              <a:t>--</a:t>
            </a:r>
            <a:endParaRPr lang="pt-BR" altLang="pt-BR" dirty="0">
              <a:solidFill>
                <a:srgbClr val="FF0000"/>
              </a:solidFill>
            </a:endParaRPr>
          </a:p>
          <a:p>
            <a:r>
              <a:rPr lang="pt-BR" altLang="pt-BR" dirty="0"/>
              <a:t>  </a:t>
            </a:r>
            <a:r>
              <a:rPr lang="pt-BR" altLang="pt-BR" dirty="0" err="1"/>
              <a:t>vnumero</a:t>
            </a:r>
            <a:r>
              <a:rPr lang="pt-BR" altLang="pt-BR" dirty="0"/>
              <a:t> </a:t>
            </a:r>
            <a:r>
              <a:rPr lang="pt-BR" altLang="pt-BR" dirty="0" err="1"/>
              <a:t>number</a:t>
            </a:r>
            <a:r>
              <a:rPr lang="pt-BR" altLang="pt-BR" dirty="0"/>
              <a:t>(2);</a:t>
            </a:r>
          </a:p>
          <a:p>
            <a:r>
              <a:rPr lang="pt-BR" altLang="pt-BR" dirty="0"/>
              <a:t>BEGIN</a:t>
            </a:r>
          </a:p>
          <a:p>
            <a:r>
              <a:rPr lang="pt-BR" altLang="pt-BR" dirty="0"/>
              <a:t>  </a:t>
            </a:r>
            <a:r>
              <a:rPr lang="pt-BR" altLang="pt-BR" i="1" dirty="0">
                <a:solidFill>
                  <a:srgbClr val="FF0000"/>
                </a:solidFill>
              </a:rPr>
              <a:t>--Gera erro de divisão por zero (ORA-01476)</a:t>
            </a:r>
            <a:endParaRPr lang="pt-BR" altLang="pt-BR" dirty="0">
              <a:solidFill>
                <a:srgbClr val="FF0000"/>
              </a:solidFill>
            </a:endParaRPr>
          </a:p>
          <a:p>
            <a:r>
              <a:rPr lang="pt-BR" altLang="pt-BR" dirty="0"/>
              <a:t>  </a:t>
            </a:r>
            <a:r>
              <a:rPr lang="pt-BR" altLang="pt-BR" dirty="0" err="1"/>
              <a:t>vnumero</a:t>
            </a:r>
            <a:r>
              <a:rPr lang="pt-BR" altLang="pt-BR" dirty="0"/>
              <a:t> := 1/0;</a:t>
            </a:r>
          </a:p>
          <a:p>
            <a:r>
              <a:rPr lang="pt-BR" altLang="pt-BR" dirty="0"/>
              <a:t>  </a:t>
            </a:r>
            <a:r>
              <a:rPr lang="pt-BR" altLang="pt-BR" i="1" dirty="0">
                <a:solidFill>
                  <a:srgbClr val="FF0000"/>
                </a:solidFill>
              </a:rPr>
              <a:t>--</a:t>
            </a:r>
            <a:endParaRPr lang="pt-BR" altLang="pt-BR" dirty="0">
              <a:solidFill>
                <a:srgbClr val="FF0000"/>
              </a:solidFill>
            </a:endParaRPr>
          </a:p>
          <a:p>
            <a:r>
              <a:rPr lang="pt-BR" altLang="pt-BR" dirty="0"/>
              <a:t>EXCEPTION</a:t>
            </a:r>
          </a:p>
          <a:p>
            <a:r>
              <a:rPr lang="pt-BR" altLang="pt-BR" dirty="0"/>
              <a:t>  </a:t>
            </a:r>
            <a:r>
              <a:rPr lang="pt-BR" altLang="pt-BR" i="1" dirty="0">
                <a:solidFill>
                  <a:srgbClr val="FF0000"/>
                </a:solidFill>
              </a:rPr>
              <a:t>--ORA-01476 será capturado aqui</a:t>
            </a:r>
            <a:endParaRPr lang="pt-BR" altLang="pt-BR" dirty="0">
              <a:solidFill>
                <a:srgbClr val="FF0000"/>
              </a:solidFill>
            </a:endParaRPr>
          </a:p>
          <a:p>
            <a:r>
              <a:rPr lang="pt-BR" altLang="pt-BR" dirty="0"/>
              <a:t>  WHEN </a:t>
            </a:r>
            <a:r>
              <a:rPr lang="pt-BR" altLang="pt-BR" b="1" dirty="0" err="1">
                <a:solidFill>
                  <a:schemeClr val="accent5">
                    <a:lumMod val="75000"/>
                  </a:schemeClr>
                </a:solidFill>
              </a:rPr>
              <a:t>e_divisao_por_zero</a:t>
            </a:r>
            <a:r>
              <a:rPr lang="pt-BR" altLang="pt-BR" dirty="0">
                <a:solidFill>
                  <a:schemeClr val="accent5">
                    <a:lumMod val="75000"/>
                  </a:schemeClr>
                </a:solidFill>
              </a:rPr>
              <a:t> </a:t>
            </a:r>
            <a:r>
              <a:rPr lang="pt-BR" altLang="pt-BR" dirty="0"/>
              <a:t>THEN</a:t>
            </a:r>
          </a:p>
          <a:p>
            <a:r>
              <a:rPr lang="pt-BR" altLang="pt-BR" dirty="0"/>
              <a:t>    ...</a:t>
            </a:r>
          </a:p>
          <a:p>
            <a:r>
              <a:rPr lang="pt-BR" altLang="pt-BR" dirty="0"/>
              <a:t>END;</a:t>
            </a:r>
          </a:p>
        </p:txBody>
      </p:sp>
    </p:spTree>
    <p:extLst>
      <p:ext uri="{BB962C8B-B14F-4D97-AF65-F5344CB8AC3E}">
        <p14:creationId xmlns:p14="http://schemas.microsoft.com/office/powerpoint/2010/main" val="1026885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71140" y="227249"/>
            <a:ext cx="5383911" cy="1727200"/>
          </a:xfrm>
        </p:spPr>
        <p:txBody>
          <a:bodyPr rtlCol="0">
            <a:normAutofit/>
          </a:bodyPr>
          <a:lstStyle/>
          <a:p>
            <a:r>
              <a:rPr lang="pt-BR" altLang="pt-BR" dirty="0"/>
              <a:t>Lançamento de exceções</a:t>
            </a:r>
            <a:br>
              <a:rPr lang="pt-BR" dirty="0"/>
            </a:br>
            <a:endParaRPr lang="pt-BR" dirty="0"/>
          </a:p>
        </p:txBody>
      </p:sp>
      <p:sp>
        <p:nvSpPr>
          <p:cNvPr id="4" name="Espaço Reservado para Texto 3"/>
          <p:cNvSpPr>
            <a:spLocks noGrp="1"/>
          </p:cNvSpPr>
          <p:nvPr>
            <p:ph type="body" sz="half" idx="2"/>
          </p:nvPr>
        </p:nvSpPr>
        <p:spPr>
          <a:xfrm>
            <a:off x="6814492" y="1954450"/>
            <a:ext cx="5040559" cy="4032682"/>
          </a:xfrm>
        </p:spPr>
        <p:txBody>
          <a:bodyPr rtlCol="0">
            <a:normAutofit/>
          </a:bodyPr>
          <a:lstStyle/>
          <a:p>
            <a:pPr marL="342900" indent="-342900" rtl="0">
              <a:buFont typeface="Arial" panose="020B0604020202020204" pitchFamily="34" charset="0"/>
              <a:buChar char="•"/>
            </a:pPr>
            <a:r>
              <a:rPr lang="pt-BR" sz="2400" dirty="0"/>
              <a:t>RAISE</a:t>
            </a:r>
          </a:p>
          <a:p>
            <a:pPr marL="952393" lvl="1" indent="-342900">
              <a:buFont typeface="Arial" panose="020B0604020202020204" pitchFamily="34" charset="0"/>
              <a:buChar char="•"/>
            </a:pPr>
            <a:r>
              <a:rPr lang="pt-BR" sz="2000" dirty="0"/>
              <a:t>Lança uma exceção em qualquer ponto</a:t>
            </a:r>
          </a:p>
          <a:p>
            <a:pPr marL="952393" lvl="1" indent="-342900">
              <a:buFont typeface="Arial" panose="020B0604020202020204" pitchFamily="34" charset="0"/>
              <a:buChar char="•"/>
            </a:pPr>
            <a:r>
              <a:rPr lang="pt-BR" sz="2000" dirty="0"/>
              <a:t>Repassa uma exceção dentro de um bloco de tratamento</a:t>
            </a:r>
          </a:p>
        </p:txBody>
      </p:sp>
      <p:sp>
        <p:nvSpPr>
          <p:cNvPr id="5" name="Rectangle 5">
            <a:extLst>
              <a:ext uri="{FF2B5EF4-FFF2-40B4-BE49-F238E27FC236}">
                <a16:creationId xmlns:a16="http://schemas.microsoft.com/office/drawing/2014/main" id="{29707ED4-1E8D-4AD9-8A0E-49663D930F81}"/>
              </a:ext>
            </a:extLst>
          </p:cNvPr>
          <p:cNvSpPr>
            <a:spLocks noChangeArrowheads="1"/>
          </p:cNvSpPr>
          <p:nvPr/>
        </p:nvSpPr>
        <p:spPr bwMode="auto">
          <a:xfrm>
            <a:off x="117748" y="764704"/>
            <a:ext cx="5832648" cy="48936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pt-BR" altLang="pt-BR" dirty="0"/>
              <a:t>BEGIN </a:t>
            </a:r>
          </a:p>
          <a:p>
            <a:r>
              <a:rPr lang="pt-BR" altLang="pt-BR" dirty="0"/>
              <a:t>  BEGIN</a:t>
            </a:r>
          </a:p>
          <a:p>
            <a:r>
              <a:rPr lang="pt-BR" altLang="pt-BR" dirty="0"/>
              <a:t>    </a:t>
            </a:r>
            <a:r>
              <a:rPr lang="pt-BR" altLang="pt-BR" b="1" dirty="0">
                <a:solidFill>
                  <a:schemeClr val="accent5">
                    <a:lumMod val="75000"/>
                  </a:schemeClr>
                </a:solidFill>
              </a:rPr>
              <a:t>RAISE </a:t>
            </a:r>
            <a:r>
              <a:rPr lang="pt-BR" altLang="pt-BR" b="1" dirty="0" err="1">
                <a:solidFill>
                  <a:schemeClr val="accent5">
                    <a:lumMod val="75000"/>
                  </a:schemeClr>
                </a:solidFill>
              </a:rPr>
              <a:t>zero_divide</a:t>
            </a:r>
            <a:r>
              <a:rPr lang="pt-BR" altLang="pt-BR" b="1" dirty="0"/>
              <a:t>;</a:t>
            </a:r>
          </a:p>
          <a:p>
            <a:r>
              <a:rPr lang="pt-BR" altLang="pt-BR" dirty="0"/>
              <a:t>  EXCEPTION</a:t>
            </a:r>
          </a:p>
          <a:p>
            <a:r>
              <a:rPr lang="pt-BR" altLang="pt-BR" dirty="0"/>
              <a:t>    WHEN OTHERS THEN</a:t>
            </a:r>
          </a:p>
          <a:p>
            <a:r>
              <a:rPr lang="pt-BR" altLang="pt-BR" dirty="0"/>
              <a:t>      </a:t>
            </a:r>
            <a:r>
              <a:rPr lang="pt-BR" altLang="pt-BR" i="1" dirty="0">
                <a:solidFill>
                  <a:srgbClr val="FF0000"/>
                </a:solidFill>
              </a:rPr>
              <a:t>--alguma ação ...</a:t>
            </a:r>
            <a:endParaRPr lang="pt-BR" altLang="pt-BR" dirty="0">
              <a:solidFill>
                <a:srgbClr val="FF0000"/>
              </a:solidFill>
            </a:endParaRPr>
          </a:p>
          <a:p>
            <a:r>
              <a:rPr lang="pt-BR" altLang="pt-BR" dirty="0"/>
              <a:t>      </a:t>
            </a:r>
            <a:r>
              <a:rPr lang="pt-BR" altLang="pt-BR" b="1" dirty="0" err="1">
                <a:solidFill>
                  <a:schemeClr val="bg2">
                    <a:lumMod val="40000"/>
                    <a:lumOff val="60000"/>
                  </a:schemeClr>
                </a:solidFill>
              </a:rPr>
              <a:t>raise</a:t>
            </a:r>
            <a:r>
              <a:rPr lang="pt-BR" altLang="pt-BR" b="1" dirty="0"/>
              <a:t>;</a:t>
            </a:r>
            <a:r>
              <a:rPr lang="pt-BR" altLang="pt-BR" i="1" dirty="0">
                <a:solidFill>
                  <a:srgbClr val="FF0000"/>
                </a:solidFill>
              </a:rPr>
              <a:t>--repassa o erro</a:t>
            </a:r>
            <a:endParaRPr lang="pt-BR" altLang="pt-BR" dirty="0">
              <a:solidFill>
                <a:srgbClr val="FF0000"/>
              </a:solidFill>
            </a:endParaRPr>
          </a:p>
          <a:p>
            <a:r>
              <a:rPr lang="pt-BR" altLang="pt-BR" dirty="0"/>
              <a:t>  END; </a:t>
            </a:r>
          </a:p>
          <a:p>
            <a:r>
              <a:rPr lang="pt-BR" altLang="pt-BR" dirty="0"/>
              <a:t>EXCEPTION</a:t>
            </a:r>
          </a:p>
          <a:p>
            <a:r>
              <a:rPr lang="pt-BR" altLang="pt-BR" dirty="0"/>
              <a:t>  WHEN OTHERS THEN</a:t>
            </a:r>
          </a:p>
          <a:p>
            <a:r>
              <a:rPr lang="pt-BR" altLang="pt-BR" dirty="0"/>
              <a:t>    </a:t>
            </a:r>
            <a:r>
              <a:rPr lang="pt-BR" altLang="pt-BR" dirty="0" err="1"/>
              <a:t>raise_application_error</a:t>
            </a:r>
            <a:endParaRPr lang="pt-BR" altLang="pt-BR" dirty="0"/>
          </a:p>
          <a:p>
            <a:r>
              <a:rPr lang="pt-BR" altLang="pt-BR" dirty="0"/>
              <a:t>       (-20000, '</a:t>
            </a:r>
            <a:r>
              <a:rPr lang="pt-BR" altLang="pt-BR" dirty="0" err="1"/>
              <a:t>Divisao</a:t>
            </a:r>
            <a:r>
              <a:rPr lang="pt-BR" altLang="pt-BR" dirty="0"/>
              <a:t> por zero');</a:t>
            </a:r>
          </a:p>
          <a:p>
            <a:r>
              <a:rPr lang="pt-BR" altLang="pt-BR" dirty="0"/>
              <a:t>END;</a:t>
            </a:r>
          </a:p>
        </p:txBody>
      </p:sp>
      <p:sp>
        <p:nvSpPr>
          <p:cNvPr id="6" name="Text Box 6">
            <a:extLst>
              <a:ext uri="{FF2B5EF4-FFF2-40B4-BE49-F238E27FC236}">
                <a16:creationId xmlns:a16="http://schemas.microsoft.com/office/drawing/2014/main" id="{EEB0E5E4-BFD9-4F01-A72C-B1B34BC1A5B8}"/>
              </a:ext>
            </a:extLst>
          </p:cNvPr>
          <p:cNvSpPr txBox="1">
            <a:spLocks noChangeArrowheads="1"/>
          </p:cNvSpPr>
          <p:nvPr/>
        </p:nvSpPr>
        <p:spPr bwMode="auto">
          <a:xfrm>
            <a:off x="3502124" y="476672"/>
            <a:ext cx="2540000" cy="925513"/>
          </a:xfrm>
          <a:prstGeom prst="rect">
            <a:avLst/>
          </a:prstGeom>
          <a:solidFill>
            <a:schemeClr val="bg1">
              <a:lumMod val="85000"/>
              <a:lumOff val="15000"/>
            </a:schemeClr>
          </a:solidFill>
          <a:ln w="9525">
            <a:solidFill>
              <a:schemeClr val="tx1"/>
            </a:solidFill>
            <a:miter lim="800000"/>
            <a:headEnd/>
            <a:tailEnd/>
          </a:ln>
          <a:effectLst/>
        </p:spPr>
        <p:txBody>
          <a:bodyPr>
            <a:spAutoFit/>
          </a:bodyPr>
          <a:lstStyle/>
          <a:p>
            <a:r>
              <a:rPr lang="pt-BR" altLang="pt-BR" sz="1800" b="1"/>
              <a:t>Exceção nomeada pode ser lançada de qualquer ponto</a:t>
            </a:r>
          </a:p>
        </p:txBody>
      </p:sp>
      <p:sp>
        <p:nvSpPr>
          <p:cNvPr id="3" name="Seta: para a Direita 2">
            <a:extLst>
              <a:ext uri="{FF2B5EF4-FFF2-40B4-BE49-F238E27FC236}">
                <a16:creationId xmlns:a16="http://schemas.microsoft.com/office/drawing/2014/main" id="{682A8623-82A5-4ED0-83F4-6DBBE585D492}"/>
              </a:ext>
            </a:extLst>
          </p:cNvPr>
          <p:cNvSpPr/>
          <p:nvPr/>
        </p:nvSpPr>
        <p:spPr>
          <a:xfrm rot="8622954">
            <a:off x="2744218" y="1264372"/>
            <a:ext cx="792088" cy="144016"/>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ext Box 8">
            <a:extLst>
              <a:ext uri="{FF2B5EF4-FFF2-40B4-BE49-F238E27FC236}">
                <a16:creationId xmlns:a16="http://schemas.microsoft.com/office/drawing/2014/main" id="{E6BE565D-822D-47A6-BF94-3497B2B761EC}"/>
              </a:ext>
            </a:extLst>
          </p:cNvPr>
          <p:cNvSpPr txBox="1">
            <a:spLocks noChangeArrowheads="1"/>
          </p:cNvSpPr>
          <p:nvPr/>
        </p:nvSpPr>
        <p:spPr bwMode="auto">
          <a:xfrm>
            <a:off x="4078188" y="2235619"/>
            <a:ext cx="2540000" cy="1077218"/>
          </a:xfrm>
          <a:prstGeom prst="rect">
            <a:avLst/>
          </a:prstGeom>
          <a:solidFill>
            <a:schemeClr val="bg1">
              <a:lumMod val="85000"/>
              <a:lumOff val="15000"/>
            </a:schemeClr>
          </a:solidFill>
          <a:ln w="9525">
            <a:solidFill>
              <a:schemeClr val="tx1"/>
            </a:solidFill>
            <a:miter lim="800000"/>
            <a:headEnd/>
            <a:tailEnd/>
          </a:ln>
          <a:effectLst/>
        </p:spPr>
        <p:txBody>
          <a:bodyPr>
            <a:spAutoFit/>
          </a:bodyPr>
          <a:lstStyle/>
          <a:p>
            <a:r>
              <a:rPr lang="pt-BR" altLang="pt-BR" sz="1600" b="1"/>
              <a:t>RAISE sem exceção somente pode ser usado dentro de um bloco de tratamento</a:t>
            </a:r>
          </a:p>
        </p:txBody>
      </p:sp>
      <p:sp>
        <p:nvSpPr>
          <p:cNvPr id="10" name="Seta: para a Direita 9">
            <a:extLst>
              <a:ext uri="{FF2B5EF4-FFF2-40B4-BE49-F238E27FC236}">
                <a16:creationId xmlns:a16="http://schemas.microsoft.com/office/drawing/2014/main" id="{E0CB198F-496B-4A8A-8E2D-8024F7738027}"/>
              </a:ext>
            </a:extLst>
          </p:cNvPr>
          <p:cNvSpPr/>
          <p:nvPr/>
        </p:nvSpPr>
        <p:spPr>
          <a:xfrm rot="9102684">
            <a:off x="2780458" y="2661778"/>
            <a:ext cx="1350315" cy="118367"/>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0216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71140" y="227249"/>
            <a:ext cx="5383911" cy="1727200"/>
          </a:xfrm>
        </p:spPr>
        <p:txBody>
          <a:bodyPr rtlCol="0">
            <a:normAutofit/>
          </a:bodyPr>
          <a:lstStyle/>
          <a:p>
            <a:r>
              <a:rPr lang="pt-BR" altLang="pt-BR" dirty="0"/>
              <a:t>Definindo as mensagens de erro DE APLICAÇÃO</a:t>
            </a:r>
            <a:br>
              <a:rPr lang="pt-BR" dirty="0"/>
            </a:br>
            <a:endParaRPr lang="pt-BR" dirty="0"/>
          </a:p>
        </p:txBody>
      </p:sp>
      <p:sp>
        <p:nvSpPr>
          <p:cNvPr id="4" name="Espaço Reservado para Texto 3"/>
          <p:cNvSpPr>
            <a:spLocks noGrp="1"/>
          </p:cNvSpPr>
          <p:nvPr>
            <p:ph type="body" sz="half" idx="2"/>
          </p:nvPr>
        </p:nvSpPr>
        <p:spPr>
          <a:xfrm>
            <a:off x="6471140" y="1954450"/>
            <a:ext cx="5383911" cy="4032682"/>
          </a:xfrm>
        </p:spPr>
        <p:txBody>
          <a:bodyPr rtlCol="0">
            <a:normAutofit/>
          </a:bodyPr>
          <a:lstStyle/>
          <a:p>
            <a:pPr marL="342900" indent="-342900">
              <a:buFont typeface="Arial" panose="020B0604020202020204" pitchFamily="34" charset="0"/>
              <a:buChar char="•"/>
            </a:pPr>
            <a:r>
              <a:rPr lang="pt-BR" altLang="pt-BR" sz="2400" b="1" dirty="0"/>
              <a:t>RAISE_APPLICATION_ERROR</a:t>
            </a:r>
            <a:endParaRPr lang="pt-BR" sz="2400" dirty="0"/>
          </a:p>
          <a:p>
            <a:pPr marL="342900" indent="-342900">
              <a:buFont typeface="Arial" panose="020B0604020202020204" pitchFamily="34" charset="0"/>
              <a:buChar char="•"/>
            </a:pPr>
            <a:endParaRPr lang="pt-BR" sz="2400" dirty="0"/>
          </a:p>
          <a:p>
            <a:r>
              <a:rPr lang="pt-BR" altLang="pt-BR" sz="1600" dirty="0" err="1">
                <a:latin typeface="Courier New" panose="02070309020205020404" pitchFamily="49" charset="0"/>
                <a:cs typeface="Courier New" panose="02070309020205020404" pitchFamily="49" charset="0"/>
              </a:rPr>
              <a:t>raise_application_error</a:t>
            </a:r>
            <a:r>
              <a:rPr lang="pt-BR" altLang="pt-BR" sz="1600" dirty="0">
                <a:latin typeface="Courier New" panose="02070309020205020404" pitchFamily="49" charset="0"/>
                <a:cs typeface="Courier New" panose="02070309020205020404" pitchFamily="49" charset="0"/>
              </a:rPr>
              <a:t>(</a:t>
            </a:r>
            <a:r>
              <a:rPr lang="pt-BR" altLang="pt-BR" sz="1600" dirty="0" err="1">
                <a:latin typeface="Courier New" panose="02070309020205020404" pitchFamily="49" charset="0"/>
                <a:cs typeface="Courier New" panose="02070309020205020404" pitchFamily="49" charset="0"/>
              </a:rPr>
              <a:t>error_number</a:t>
            </a:r>
            <a:r>
              <a:rPr lang="pt-BR" altLang="pt-BR" sz="1600" dirty="0">
                <a:latin typeface="Courier New" panose="02070309020205020404" pitchFamily="49" charset="0"/>
                <a:cs typeface="Courier New" panose="02070309020205020404" pitchFamily="49" charset="0"/>
              </a:rPr>
              <a:t>, </a:t>
            </a:r>
            <a:r>
              <a:rPr lang="pt-BR" altLang="pt-BR" sz="1600" dirty="0" err="1">
                <a:latin typeface="Courier New" panose="02070309020205020404" pitchFamily="49" charset="0"/>
                <a:cs typeface="Courier New" panose="02070309020205020404" pitchFamily="49" charset="0"/>
              </a:rPr>
              <a:t>message</a:t>
            </a:r>
            <a:r>
              <a:rPr lang="pt-BR" altLang="pt-BR" sz="1600" dirty="0">
                <a:latin typeface="Courier New" panose="02070309020205020404" pitchFamily="49" charset="0"/>
                <a:cs typeface="Courier New" panose="02070309020205020404" pitchFamily="49" charset="0"/>
              </a:rPr>
              <a:t>[, {TRUE | FALSE}]); </a:t>
            </a:r>
          </a:p>
          <a:p>
            <a:pPr marL="342900" indent="-342900">
              <a:buFont typeface="Arial" panose="020B0604020202020204" pitchFamily="34" charset="0"/>
              <a:buChar char="•"/>
            </a:pPr>
            <a:endParaRPr lang="pt-BR" sz="2400" dirty="0"/>
          </a:p>
          <a:p>
            <a:pPr marL="342900" indent="-342900">
              <a:buFont typeface="Arial" panose="020B0604020202020204" pitchFamily="34" charset="0"/>
              <a:buChar char="•"/>
            </a:pPr>
            <a:r>
              <a:rPr lang="pt-BR" altLang="pt-BR" sz="2400" dirty="0"/>
              <a:t>Range do erro -20000 .. -20999  </a:t>
            </a:r>
          </a:p>
          <a:p>
            <a:pPr marL="342900" indent="-342900">
              <a:buFont typeface="Arial" panose="020B0604020202020204" pitchFamily="34" charset="0"/>
              <a:buChar char="•"/>
            </a:pPr>
            <a:r>
              <a:rPr lang="pt-BR" altLang="pt-BR" sz="2400" dirty="0"/>
              <a:t>Mensagem de no máximo 2048 bytes </a:t>
            </a:r>
          </a:p>
          <a:p>
            <a:pPr marL="342900" indent="-342900">
              <a:buFont typeface="Arial" panose="020B0604020202020204" pitchFamily="34" charset="0"/>
              <a:buChar char="•"/>
            </a:pPr>
            <a:endParaRPr lang="pt-BR" sz="2400" dirty="0"/>
          </a:p>
        </p:txBody>
      </p:sp>
      <p:sp>
        <p:nvSpPr>
          <p:cNvPr id="11" name="Rectangle 4">
            <a:extLst>
              <a:ext uri="{FF2B5EF4-FFF2-40B4-BE49-F238E27FC236}">
                <a16:creationId xmlns:a16="http://schemas.microsoft.com/office/drawing/2014/main" id="{4992F840-E59F-4B60-8BE2-237763605707}"/>
              </a:ext>
            </a:extLst>
          </p:cNvPr>
          <p:cNvSpPr>
            <a:spLocks noChangeArrowheads="1"/>
          </p:cNvSpPr>
          <p:nvPr/>
        </p:nvSpPr>
        <p:spPr bwMode="auto">
          <a:xfrm>
            <a:off x="117748" y="446541"/>
            <a:ext cx="5760640" cy="3524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pt-BR" altLang="pt-BR" sz="1600" dirty="0"/>
              <a:t>DECLARE</a:t>
            </a:r>
          </a:p>
          <a:p>
            <a:r>
              <a:rPr lang="pt-BR" altLang="pt-BR" sz="1600" dirty="0"/>
              <a:t>  </a:t>
            </a:r>
            <a:r>
              <a:rPr lang="pt-BR" altLang="pt-BR" sz="1600" dirty="0" err="1">
                <a:solidFill>
                  <a:schemeClr val="accent5">
                    <a:lumMod val="75000"/>
                  </a:schemeClr>
                </a:solidFill>
              </a:rPr>
              <a:t>e_divisao_por_zero</a:t>
            </a:r>
            <a:r>
              <a:rPr lang="pt-BR" altLang="pt-BR" sz="1600" dirty="0">
                <a:solidFill>
                  <a:schemeClr val="accent5">
                    <a:lumMod val="75000"/>
                  </a:schemeClr>
                </a:solidFill>
              </a:rPr>
              <a:t> </a:t>
            </a:r>
            <a:r>
              <a:rPr lang="pt-BR" altLang="pt-BR" sz="1600" dirty="0"/>
              <a:t>EXCEPTION;</a:t>
            </a:r>
          </a:p>
          <a:p>
            <a:r>
              <a:rPr lang="pt-BR" altLang="pt-BR" sz="1600" dirty="0"/>
              <a:t>  PRAGMA EXCEPTION_INIT(</a:t>
            </a:r>
            <a:r>
              <a:rPr lang="pt-BR" altLang="pt-BR" sz="1600" dirty="0" err="1">
                <a:solidFill>
                  <a:schemeClr val="accent5">
                    <a:lumMod val="75000"/>
                  </a:schemeClr>
                </a:solidFill>
              </a:rPr>
              <a:t>e_divisao_por_zero</a:t>
            </a:r>
            <a:r>
              <a:rPr lang="pt-BR" altLang="pt-BR" sz="1600" dirty="0"/>
              <a:t>, -1476);</a:t>
            </a:r>
          </a:p>
          <a:p>
            <a:r>
              <a:rPr lang="pt-BR" altLang="pt-BR" sz="1600" dirty="0">
                <a:solidFill>
                  <a:srgbClr val="FF0000"/>
                </a:solidFill>
              </a:rPr>
              <a:t>  </a:t>
            </a:r>
            <a:r>
              <a:rPr lang="pt-BR" altLang="pt-BR" sz="1600" i="1" dirty="0">
                <a:solidFill>
                  <a:srgbClr val="FF0000"/>
                </a:solidFill>
              </a:rPr>
              <a:t>--</a:t>
            </a:r>
            <a:endParaRPr lang="pt-BR" altLang="pt-BR" sz="1600" dirty="0">
              <a:solidFill>
                <a:srgbClr val="FF0000"/>
              </a:solidFill>
            </a:endParaRPr>
          </a:p>
          <a:p>
            <a:r>
              <a:rPr lang="pt-BR" altLang="pt-BR" sz="1600" dirty="0"/>
              <a:t>  </a:t>
            </a:r>
            <a:r>
              <a:rPr lang="pt-BR" altLang="pt-BR" sz="1600" dirty="0" err="1"/>
              <a:t>vnumero</a:t>
            </a:r>
            <a:r>
              <a:rPr lang="pt-BR" altLang="pt-BR" sz="1600" dirty="0"/>
              <a:t> NUMBER(2);</a:t>
            </a:r>
          </a:p>
          <a:p>
            <a:r>
              <a:rPr lang="pt-BR" altLang="pt-BR" sz="1600" dirty="0"/>
              <a:t>BEGIN</a:t>
            </a:r>
          </a:p>
          <a:p>
            <a:r>
              <a:rPr lang="pt-BR" altLang="pt-BR" sz="1600" dirty="0"/>
              <a:t>  </a:t>
            </a:r>
            <a:r>
              <a:rPr lang="pt-BR" altLang="pt-BR" sz="1600" i="1" dirty="0">
                <a:solidFill>
                  <a:srgbClr val="FF0000"/>
                </a:solidFill>
              </a:rPr>
              <a:t>--Gera erro de divisão por zero</a:t>
            </a:r>
            <a:endParaRPr lang="pt-BR" altLang="pt-BR" sz="1600" dirty="0">
              <a:solidFill>
                <a:srgbClr val="FF0000"/>
              </a:solidFill>
            </a:endParaRPr>
          </a:p>
          <a:p>
            <a:r>
              <a:rPr lang="pt-BR" altLang="pt-BR" sz="1600" dirty="0"/>
              <a:t>  </a:t>
            </a:r>
            <a:r>
              <a:rPr lang="pt-BR" altLang="pt-BR" sz="1600" dirty="0" err="1">
                <a:solidFill>
                  <a:schemeClr val="accent5">
                    <a:lumMod val="75000"/>
                  </a:schemeClr>
                </a:solidFill>
              </a:rPr>
              <a:t>vnumero</a:t>
            </a:r>
            <a:r>
              <a:rPr lang="pt-BR" altLang="pt-BR" sz="1600" dirty="0">
                <a:solidFill>
                  <a:schemeClr val="accent5">
                    <a:lumMod val="75000"/>
                  </a:schemeClr>
                </a:solidFill>
              </a:rPr>
              <a:t> := 1 / 0;</a:t>
            </a:r>
          </a:p>
          <a:p>
            <a:r>
              <a:rPr lang="pt-BR" altLang="pt-BR" sz="1600" dirty="0"/>
              <a:t>  </a:t>
            </a:r>
            <a:r>
              <a:rPr lang="pt-BR" altLang="pt-BR" sz="1600" i="1" dirty="0">
                <a:solidFill>
                  <a:srgbClr val="FF0000"/>
                </a:solidFill>
              </a:rPr>
              <a:t>--</a:t>
            </a:r>
            <a:endParaRPr lang="pt-BR" altLang="pt-BR" sz="1600" dirty="0">
              <a:solidFill>
                <a:srgbClr val="FF0000"/>
              </a:solidFill>
            </a:endParaRPr>
          </a:p>
          <a:p>
            <a:r>
              <a:rPr lang="pt-BR" altLang="pt-BR" sz="1600" dirty="0"/>
              <a:t>EXCEPTION</a:t>
            </a:r>
          </a:p>
          <a:p>
            <a:r>
              <a:rPr lang="pt-BR" altLang="pt-BR" sz="1600" dirty="0"/>
              <a:t>  </a:t>
            </a:r>
            <a:r>
              <a:rPr lang="pt-BR" altLang="pt-BR" sz="1600" i="1" dirty="0">
                <a:solidFill>
                  <a:srgbClr val="FF0000"/>
                </a:solidFill>
              </a:rPr>
              <a:t>--ORA-1476 será </a:t>
            </a:r>
            <a:r>
              <a:rPr lang="pt-BR" altLang="pt-BR" sz="1600" i="1" dirty="0" err="1">
                <a:solidFill>
                  <a:srgbClr val="FF0000"/>
                </a:solidFill>
              </a:rPr>
              <a:t>captuado</a:t>
            </a:r>
            <a:r>
              <a:rPr lang="pt-BR" altLang="pt-BR" sz="1600" i="1" dirty="0">
                <a:solidFill>
                  <a:srgbClr val="FF0000"/>
                </a:solidFill>
              </a:rPr>
              <a:t> aqui</a:t>
            </a:r>
            <a:endParaRPr lang="pt-BR" altLang="pt-BR" sz="1600" dirty="0">
              <a:solidFill>
                <a:srgbClr val="FF0000"/>
              </a:solidFill>
            </a:endParaRPr>
          </a:p>
          <a:p>
            <a:r>
              <a:rPr lang="pt-BR" altLang="pt-BR" sz="1600" dirty="0"/>
              <a:t>  WHEN </a:t>
            </a:r>
            <a:r>
              <a:rPr lang="pt-BR" altLang="pt-BR" sz="1600" dirty="0" err="1">
                <a:solidFill>
                  <a:schemeClr val="accent5">
                    <a:lumMod val="75000"/>
                  </a:schemeClr>
                </a:solidFill>
              </a:rPr>
              <a:t>e_divisao_por_zero</a:t>
            </a:r>
            <a:r>
              <a:rPr lang="pt-BR" altLang="pt-BR" sz="1600" dirty="0">
                <a:solidFill>
                  <a:schemeClr val="accent5">
                    <a:lumMod val="75000"/>
                  </a:schemeClr>
                </a:solidFill>
              </a:rPr>
              <a:t> </a:t>
            </a:r>
            <a:r>
              <a:rPr lang="pt-BR" altLang="pt-BR" sz="1600" dirty="0"/>
              <a:t>THEN</a:t>
            </a:r>
          </a:p>
          <a:p>
            <a:r>
              <a:rPr lang="pt-BR" altLang="pt-BR" sz="1600" dirty="0"/>
              <a:t>    </a:t>
            </a:r>
            <a:r>
              <a:rPr lang="pt-BR" altLang="pt-BR" sz="1600" b="1" dirty="0" err="1">
                <a:solidFill>
                  <a:schemeClr val="bg2">
                    <a:lumMod val="40000"/>
                    <a:lumOff val="60000"/>
                  </a:schemeClr>
                </a:solidFill>
              </a:rPr>
              <a:t>raise_application_error</a:t>
            </a:r>
            <a:r>
              <a:rPr lang="pt-BR" altLang="pt-BR" sz="1600" b="1" dirty="0">
                <a:solidFill>
                  <a:schemeClr val="bg2">
                    <a:lumMod val="40000"/>
                    <a:lumOff val="60000"/>
                  </a:schemeClr>
                </a:solidFill>
              </a:rPr>
              <a:t>(-20000, '</a:t>
            </a:r>
            <a:r>
              <a:rPr lang="pt-BR" altLang="pt-BR" sz="1600" b="1" dirty="0" err="1">
                <a:solidFill>
                  <a:schemeClr val="bg2">
                    <a:lumMod val="40000"/>
                    <a:lumOff val="60000"/>
                  </a:schemeClr>
                </a:solidFill>
              </a:rPr>
              <a:t>Divisao</a:t>
            </a:r>
            <a:r>
              <a:rPr lang="pt-BR" altLang="pt-BR" sz="1600" b="1" dirty="0">
                <a:solidFill>
                  <a:schemeClr val="bg2">
                    <a:lumMod val="40000"/>
                    <a:lumOff val="60000"/>
                  </a:schemeClr>
                </a:solidFill>
              </a:rPr>
              <a:t> por zero');</a:t>
            </a:r>
          </a:p>
          <a:p>
            <a:r>
              <a:rPr lang="pt-BR" altLang="pt-BR" sz="1600" dirty="0"/>
              <a:t>END;</a:t>
            </a:r>
          </a:p>
        </p:txBody>
      </p:sp>
      <p:pic>
        <p:nvPicPr>
          <p:cNvPr id="12" name="Picture 5">
            <a:extLst>
              <a:ext uri="{FF2B5EF4-FFF2-40B4-BE49-F238E27FC236}">
                <a16:creationId xmlns:a16="http://schemas.microsoft.com/office/drawing/2014/main" id="{A4B6F141-D5D7-489D-B297-C1921EB92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4543772"/>
            <a:ext cx="2514600" cy="1333500"/>
          </a:xfrm>
          <a:prstGeom prst="rect">
            <a:avLst/>
          </a:prstGeom>
          <a:noFill/>
          <a:extLst>
            <a:ext uri="{909E8E84-426E-40DD-AFC4-6F175D3DCCD1}">
              <a14:hiddenFill xmlns:a14="http://schemas.microsoft.com/office/drawing/2010/main">
                <a:solidFill>
                  <a:srgbClr val="FFFFFF"/>
                </a:solidFill>
              </a14:hiddenFill>
            </a:ext>
          </a:extLst>
        </p:spPr>
      </p:pic>
      <p:sp>
        <p:nvSpPr>
          <p:cNvPr id="7" name="Seta: para Baixo 6">
            <a:extLst>
              <a:ext uri="{FF2B5EF4-FFF2-40B4-BE49-F238E27FC236}">
                <a16:creationId xmlns:a16="http://schemas.microsoft.com/office/drawing/2014/main" id="{24F5FB99-38C7-4D98-BF14-B2F4C7ADC86E}"/>
              </a:ext>
            </a:extLst>
          </p:cNvPr>
          <p:cNvSpPr/>
          <p:nvPr/>
        </p:nvSpPr>
        <p:spPr>
          <a:xfrm>
            <a:off x="2133972" y="3717032"/>
            <a:ext cx="72008" cy="720080"/>
          </a:xfrm>
          <a:prstGeom prst="down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328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71140" y="227249"/>
            <a:ext cx="5383911" cy="1727200"/>
          </a:xfrm>
        </p:spPr>
        <p:txBody>
          <a:bodyPr rtlCol="0">
            <a:normAutofit/>
          </a:bodyPr>
          <a:lstStyle/>
          <a:p>
            <a:r>
              <a:rPr lang="pt-BR" altLang="pt-BR" dirty="0"/>
              <a:t>Definindo as mensagens de erro - </a:t>
            </a:r>
            <a:r>
              <a:rPr lang="pt-BR" altLang="pt-BR" dirty="0" err="1"/>
              <a:t>CONTINUAçÃo</a:t>
            </a:r>
            <a:br>
              <a:rPr lang="pt-BR" dirty="0"/>
            </a:br>
            <a:endParaRPr lang="pt-BR" dirty="0"/>
          </a:p>
        </p:txBody>
      </p:sp>
      <p:sp>
        <p:nvSpPr>
          <p:cNvPr id="4" name="Espaço Reservado para Texto 3"/>
          <p:cNvSpPr>
            <a:spLocks noGrp="1"/>
          </p:cNvSpPr>
          <p:nvPr>
            <p:ph type="body" sz="half" idx="2"/>
          </p:nvPr>
        </p:nvSpPr>
        <p:spPr>
          <a:xfrm>
            <a:off x="6471140" y="1954450"/>
            <a:ext cx="5383911" cy="4032682"/>
          </a:xfrm>
        </p:spPr>
        <p:txBody>
          <a:bodyPr rtlCol="0">
            <a:normAutofit/>
          </a:bodyPr>
          <a:lstStyle/>
          <a:p>
            <a:pPr marL="342900" indent="-342900">
              <a:buFont typeface="Arial" panose="020B0604020202020204" pitchFamily="34" charset="0"/>
              <a:buChar char="•"/>
            </a:pPr>
            <a:r>
              <a:rPr lang="pt-BR" altLang="pt-BR" sz="2400" b="1" dirty="0"/>
              <a:t>RAISE_APPLICATION_ERROR</a:t>
            </a:r>
            <a:endParaRPr lang="pt-BR" sz="2400" dirty="0"/>
          </a:p>
          <a:p>
            <a:pPr marL="342900" indent="-342900">
              <a:buFont typeface="Arial" panose="020B0604020202020204" pitchFamily="34" charset="0"/>
              <a:buChar char="•"/>
            </a:pPr>
            <a:endParaRPr lang="pt-BR" sz="2400" dirty="0"/>
          </a:p>
          <a:p>
            <a:r>
              <a:rPr lang="pt-BR" altLang="pt-BR" sz="1600" dirty="0" err="1">
                <a:latin typeface="Courier New" panose="02070309020205020404" pitchFamily="49" charset="0"/>
                <a:cs typeface="Courier New" panose="02070309020205020404" pitchFamily="49" charset="0"/>
              </a:rPr>
              <a:t>raise_application_error</a:t>
            </a:r>
            <a:r>
              <a:rPr lang="pt-BR" altLang="pt-BR" sz="1600" dirty="0">
                <a:latin typeface="Courier New" panose="02070309020205020404" pitchFamily="49" charset="0"/>
                <a:cs typeface="Courier New" panose="02070309020205020404" pitchFamily="49" charset="0"/>
              </a:rPr>
              <a:t>(</a:t>
            </a:r>
            <a:r>
              <a:rPr lang="pt-BR" altLang="pt-BR" sz="1600" dirty="0" err="1">
                <a:latin typeface="Courier New" panose="02070309020205020404" pitchFamily="49" charset="0"/>
                <a:cs typeface="Courier New" panose="02070309020205020404" pitchFamily="49" charset="0"/>
              </a:rPr>
              <a:t>error_number</a:t>
            </a:r>
            <a:r>
              <a:rPr lang="pt-BR" altLang="pt-BR" sz="1600" dirty="0">
                <a:latin typeface="Courier New" panose="02070309020205020404" pitchFamily="49" charset="0"/>
                <a:cs typeface="Courier New" panose="02070309020205020404" pitchFamily="49" charset="0"/>
              </a:rPr>
              <a:t>, </a:t>
            </a:r>
            <a:r>
              <a:rPr lang="pt-BR" altLang="pt-BR" sz="1600" dirty="0" err="1">
                <a:latin typeface="Courier New" panose="02070309020205020404" pitchFamily="49" charset="0"/>
                <a:cs typeface="Courier New" panose="02070309020205020404" pitchFamily="49" charset="0"/>
              </a:rPr>
              <a:t>message</a:t>
            </a:r>
            <a:r>
              <a:rPr lang="pt-BR" altLang="pt-BR" sz="1600" dirty="0">
                <a:latin typeface="Courier New" panose="02070309020205020404" pitchFamily="49" charset="0"/>
                <a:cs typeface="Courier New" panose="02070309020205020404" pitchFamily="49" charset="0"/>
              </a:rPr>
              <a:t>[, {TRUE | FALSE}]); </a:t>
            </a:r>
          </a:p>
          <a:p>
            <a:pPr marL="342900" indent="-342900">
              <a:buFont typeface="Arial" panose="020B0604020202020204" pitchFamily="34" charset="0"/>
              <a:buChar char="•"/>
            </a:pPr>
            <a:endParaRPr lang="pt-BR" sz="2400" dirty="0"/>
          </a:p>
          <a:p>
            <a:pPr marL="342900" indent="-342900">
              <a:buFont typeface="Arial" panose="020B0604020202020204" pitchFamily="34" charset="0"/>
              <a:buChar char="•"/>
            </a:pPr>
            <a:r>
              <a:rPr lang="pt-BR" altLang="pt-BR" sz="2400" dirty="0"/>
              <a:t>Range do erro -20000 .. -20999  </a:t>
            </a:r>
          </a:p>
          <a:p>
            <a:pPr marL="342900" indent="-342900">
              <a:buFont typeface="Arial" panose="020B0604020202020204" pitchFamily="34" charset="0"/>
              <a:buChar char="•"/>
            </a:pPr>
            <a:r>
              <a:rPr lang="pt-BR" altLang="pt-BR" sz="2400" dirty="0"/>
              <a:t>Mensagem de no máximo 2048 bytes </a:t>
            </a:r>
          </a:p>
          <a:p>
            <a:pPr marL="342900" indent="-342900">
              <a:buFont typeface="Arial" panose="020B0604020202020204" pitchFamily="34" charset="0"/>
              <a:buChar char="•"/>
            </a:pPr>
            <a:endParaRPr lang="pt-BR" sz="2400" dirty="0"/>
          </a:p>
        </p:txBody>
      </p:sp>
      <p:sp>
        <p:nvSpPr>
          <p:cNvPr id="8" name="Rectangle 5">
            <a:extLst>
              <a:ext uri="{FF2B5EF4-FFF2-40B4-BE49-F238E27FC236}">
                <a16:creationId xmlns:a16="http://schemas.microsoft.com/office/drawing/2014/main" id="{0D2DFE94-CFE5-4579-9599-64D0DBF4A6BB}"/>
              </a:ext>
            </a:extLst>
          </p:cNvPr>
          <p:cNvSpPr>
            <a:spLocks noChangeArrowheads="1"/>
          </p:cNvSpPr>
          <p:nvPr/>
        </p:nvSpPr>
        <p:spPr bwMode="auto">
          <a:xfrm>
            <a:off x="117748" y="116632"/>
            <a:ext cx="4572000" cy="327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sz="1600" dirty="0"/>
              <a:t>BEGIN </a:t>
            </a:r>
          </a:p>
          <a:p>
            <a:pPr eaLnBrk="1" hangingPunct="1"/>
            <a:r>
              <a:rPr lang="pt-BR" altLang="pt-BR" sz="1600" dirty="0"/>
              <a:t>  BEGIN</a:t>
            </a:r>
          </a:p>
          <a:p>
            <a:pPr eaLnBrk="1" hangingPunct="1"/>
            <a:r>
              <a:rPr lang="pt-BR" altLang="pt-BR" sz="1600" dirty="0"/>
              <a:t>    RAISE </a:t>
            </a:r>
            <a:r>
              <a:rPr lang="pt-BR" altLang="pt-BR" sz="1600" dirty="0" err="1"/>
              <a:t>no_data_found</a:t>
            </a:r>
            <a:r>
              <a:rPr lang="pt-BR" altLang="pt-BR" sz="1600" dirty="0"/>
              <a:t>;</a:t>
            </a:r>
          </a:p>
          <a:p>
            <a:pPr eaLnBrk="1" hangingPunct="1"/>
            <a:r>
              <a:rPr lang="pt-BR" altLang="pt-BR" sz="1600" dirty="0"/>
              <a:t>  EXCEPTION</a:t>
            </a:r>
          </a:p>
          <a:p>
            <a:pPr eaLnBrk="1" hangingPunct="1"/>
            <a:r>
              <a:rPr lang="pt-BR" altLang="pt-BR" sz="1600" dirty="0"/>
              <a:t>    WHEN OTHERS THEN</a:t>
            </a:r>
          </a:p>
          <a:p>
            <a:pPr eaLnBrk="1" hangingPunct="1"/>
            <a:r>
              <a:rPr lang="pt-BR" altLang="pt-BR" sz="1600" dirty="0"/>
              <a:t>      </a:t>
            </a:r>
            <a:r>
              <a:rPr lang="pt-BR" altLang="pt-BR" sz="1600" b="1" dirty="0" err="1">
                <a:solidFill>
                  <a:schemeClr val="accent5">
                    <a:lumMod val="75000"/>
                  </a:schemeClr>
                </a:solidFill>
              </a:rPr>
              <a:t>raise_application_error</a:t>
            </a:r>
            <a:endParaRPr lang="pt-BR" altLang="pt-BR" sz="1600" b="1" dirty="0">
              <a:solidFill>
                <a:schemeClr val="accent5">
                  <a:lumMod val="75000"/>
                </a:schemeClr>
              </a:solidFill>
            </a:endParaRPr>
          </a:p>
          <a:p>
            <a:pPr eaLnBrk="1" hangingPunct="1"/>
            <a:r>
              <a:rPr lang="pt-BR" altLang="pt-BR" sz="1600" b="1" dirty="0">
                <a:solidFill>
                  <a:schemeClr val="accent5">
                    <a:lumMod val="75000"/>
                  </a:schemeClr>
                </a:solidFill>
              </a:rPr>
              <a:t>         (-20000, 'Dados não encontrados');</a:t>
            </a:r>
          </a:p>
          <a:p>
            <a:pPr eaLnBrk="1" hangingPunct="1"/>
            <a:r>
              <a:rPr lang="pt-BR" altLang="pt-BR" sz="1600" dirty="0"/>
              <a:t>  END; </a:t>
            </a:r>
          </a:p>
          <a:p>
            <a:pPr eaLnBrk="1" hangingPunct="1"/>
            <a:r>
              <a:rPr lang="pt-BR" altLang="pt-BR" sz="1600" dirty="0"/>
              <a:t>EXCEPTION</a:t>
            </a:r>
          </a:p>
          <a:p>
            <a:pPr eaLnBrk="1" hangingPunct="1"/>
            <a:r>
              <a:rPr lang="pt-BR" altLang="pt-BR" sz="1600" dirty="0"/>
              <a:t>  WHEN OTHERS THEN</a:t>
            </a:r>
          </a:p>
          <a:p>
            <a:pPr eaLnBrk="1" hangingPunct="1"/>
            <a:r>
              <a:rPr lang="pt-BR" altLang="pt-BR" sz="1600" dirty="0"/>
              <a:t>   </a:t>
            </a:r>
            <a:r>
              <a:rPr lang="pt-BR" altLang="pt-BR" sz="1600" b="1" dirty="0"/>
              <a:t> </a:t>
            </a:r>
            <a:r>
              <a:rPr lang="pt-BR" altLang="pt-BR" sz="1600" b="1" dirty="0" err="1">
                <a:solidFill>
                  <a:schemeClr val="bg2">
                    <a:lumMod val="40000"/>
                    <a:lumOff val="60000"/>
                  </a:schemeClr>
                </a:solidFill>
              </a:rPr>
              <a:t>raise_application_error</a:t>
            </a:r>
            <a:endParaRPr lang="pt-BR" altLang="pt-BR" sz="1600" b="1" dirty="0">
              <a:solidFill>
                <a:schemeClr val="bg2">
                  <a:lumMod val="40000"/>
                  <a:lumOff val="60000"/>
                </a:schemeClr>
              </a:solidFill>
            </a:endParaRPr>
          </a:p>
          <a:p>
            <a:pPr eaLnBrk="1" hangingPunct="1"/>
            <a:r>
              <a:rPr lang="pt-BR" altLang="pt-BR" sz="1600" b="1" dirty="0">
                <a:solidFill>
                  <a:schemeClr val="bg2">
                    <a:lumMod val="40000"/>
                    <a:lumOff val="60000"/>
                  </a:schemeClr>
                </a:solidFill>
              </a:rPr>
              <a:t>      (-20000, 'Dados não encontrados 2', </a:t>
            </a:r>
            <a:r>
              <a:rPr lang="pt-BR" altLang="pt-BR" sz="1600" b="1" dirty="0" err="1">
                <a:solidFill>
                  <a:srgbClr val="FF0000"/>
                </a:solidFill>
              </a:rPr>
              <a:t>true</a:t>
            </a:r>
            <a:r>
              <a:rPr lang="pt-BR" altLang="pt-BR" sz="1600" b="1" dirty="0">
                <a:solidFill>
                  <a:schemeClr val="bg2">
                    <a:lumMod val="40000"/>
                    <a:lumOff val="60000"/>
                  </a:schemeClr>
                </a:solidFill>
              </a:rPr>
              <a:t>);</a:t>
            </a:r>
          </a:p>
          <a:p>
            <a:pPr eaLnBrk="1" hangingPunct="1"/>
            <a:r>
              <a:rPr lang="pt-BR" altLang="pt-BR" sz="1600" dirty="0"/>
              <a:t>END;</a:t>
            </a:r>
          </a:p>
        </p:txBody>
      </p:sp>
      <p:sp>
        <p:nvSpPr>
          <p:cNvPr id="9" name="Rectangle 6">
            <a:extLst>
              <a:ext uri="{FF2B5EF4-FFF2-40B4-BE49-F238E27FC236}">
                <a16:creationId xmlns:a16="http://schemas.microsoft.com/office/drawing/2014/main" id="{25911009-A92E-4471-9CED-5EBDA43A93B1}"/>
              </a:ext>
            </a:extLst>
          </p:cNvPr>
          <p:cNvSpPr>
            <a:spLocks noChangeArrowheads="1"/>
          </p:cNvSpPr>
          <p:nvPr/>
        </p:nvSpPr>
        <p:spPr bwMode="auto">
          <a:xfrm>
            <a:off x="117748" y="3429000"/>
            <a:ext cx="4572000" cy="327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sz="1600" dirty="0"/>
              <a:t>BEGIN </a:t>
            </a:r>
          </a:p>
          <a:p>
            <a:pPr eaLnBrk="1" hangingPunct="1"/>
            <a:r>
              <a:rPr lang="pt-BR" altLang="pt-BR" sz="1600" dirty="0"/>
              <a:t>  BEGIN</a:t>
            </a:r>
          </a:p>
          <a:p>
            <a:pPr eaLnBrk="1" hangingPunct="1"/>
            <a:r>
              <a:rPr lang="pt-BR" altLang="pt-BR" sz="1600" dirty="0"/>
              <a:t>    RAISE </a:t>
            </a:r>
            <a:r>
              <a:rPr lang="pt-BR" altLang="pt-BR" sz="1600" dirty="0" err="1"/>
              <a:t>no_data_found</a:t>
            </a:r>
            <a:r>
              <a:rPr lang="pt-BR" altLang="pt-BR" sz="1600" dirty="0"/>
              <a:t>;</a:t>
            </a:r>
          </a:p>
          <a:p>
            <a:pPr eaLnBrk="1" hangingPunct="1"/>
            <a:r>
              <a:rPr lang="pt-BR" altLang="pt-BR" sz="1600" dirty="0"/>
              <a:t>  EXCEPTION</a:t>
            </a:r>
          </a:p>
          <a:p>
            <a:pPr eaLnBrk="1" hangingPunct="1"/>
            <a:r>
              <a:rPr lang="pt-BR" altLang="pt-BR" sz="1600" dirty="0"/>
              <a:t>    WHEN OTHERS THEN</a:t>
            </a:r>
          </a:p>
          <a:p>
            <a:pPr eaLnBrk="1" hangingPunct="1"/>
            <a:r>
              <a:rPr lang="pt-BR" altLang="pt-BR" sz="1600" dirty="0"/>
              <a:t>      </a:t>
            </a:r>
            <a:r>
              <a:rPr lang="pt-BR" altLang="pt-BR" sz="1600" b="1" dirty="0" err="1">
                <a:solidFill>
                  <a:schemeClr val="accent5">
                    <a:lumMod val="75000"/>
                  </a:schemeClr>
                </a:solidFill>
              </a:rPr>
              <a:t>raise_application_error</a:t>
            </a:r>
            <a:endParaRPr lang="pt-BR" altLang="pt-BR" sz="1600" b="1" dirty="0">
              <a:solidFill>
                <a:schemeClr val="accent5">
                  <a:lumMod val="75000"/>
                </a:schemeClr>
              </a:solidFill>
            </a:endParaRPr>
          </a:p>
          <a:p>
            <a:pPr eaLnBrk="1" hangingPunct="1"/>
            <a:r>
              <a:rPr lang="pt-BR" altLang="pt-BR" sz="1600" b="1" dirty="0">
                <a:solidFill>
                  <a:schemeClr val="accent5">
                    <a:lumMod val="75000"/>
                  </a:schemeClr>
                </a:solidFill>
              </a:rPr>
              <a:t>         (-20000, 'Dados não encontrados');</a:t>
            </a:r>
          </a:p>
          <a:p>
            <a:pPr eaLnBrk="1" hangingPunct="1"/>
            <a:r>
              <a:rPr lang="pt-BR" altLang="pt-BR" sz="1600" dirty="0"/>
              <a:t>  END; </a:t>
            </a:r>
          </a:p>
          <a:p>
            <a:pPr eaLnBrk="1" hangingPunct="1"/>
            <a:r>
              <a:rPr lang="pt-BR" altLang="pt-BR" sz="1600" dirty="0"/>
              <a:t>EXCEPTION</a:t>
            </a:r>
          </a:p>
          <a:p>
            <a:pPr eaLnBrk="1" hangingPunct="1"/>
            <a:r>
              <a:rPr lang="pt-BR" altLang="pt-BR" sz="1600" dirty="0"/>
              <a:t>  WHEN OTHERS THEN</a:t>
            </a:r>
          </a:p>
          <a:p>
            <a:pPr eaLnBrk="1" hangingPunct="1"/>
            <a:r>
              <a:rPr lang="pt-BR" altLang="pt-BR" sz="1600" dirty="0"/>
              <a:t>    </a:t>
            </a:r>
            <a:r>
              <a:rPr lang="pt-BR" altLang="pt-BR" sz="1600" b="1" dirty="0" err="1">
                <a:solidFill>
                  <a:schemeClr val="bg2">
                    <a:lumMod val="40000"/>
                    <a:lumOff val="60000"/>
                  </a:schemeClr>
                </a:solidFill>
              </a:rPr>
              <a:t>raise_application_error</a:t>
            </a:r>
            <a:endParaRPr lang="pt-BR" altLang="pt-BR" sz="1600" b="1" dirty="0">
              <a:solidFill>
                <a:schemeClr val="bg2">
                  <a:lumMod val="40000"/>
                  <a:lumOff val="60000"/>
                </a:schemeClr>
              </a:solidFill>
            </a:endParaRPr>
          </a:p>
          <a:p>
            <a:pPr eaLnBrk="1" hangingPunct="1"/>
            <a:r>
              <a:rPr lang="pt-BR" altLang="pt-BR" sz="1600" b="1" dirty="0">
                <a:solidFill>
                  <a:schemeClr val="bg2">
                    <a:lumMod val="40000"/>
                    <a:lumOff val="60000"/>
                  </a:schemeClr>
                </a:solidFill>
              </a:rPr>
              <a:t>       (-20000, 'Dados não encontrados 2');</a:t>
            </a:r>
          </a:p>
          <a:p>
            <a:pPr eaLnBrk="1" hangingPunct="1"/>
            <a:r>
              <a:rPr lang="pt-BR" altLang="pt-BR" sz="1600" dirty="0"/>
              <a:t>END;</a:t>
            </a:r>
          </a:p>
        </p:txBody>
      </p:sp>
      <p:pic>
        <p:nvPicPr>
          <p:cNvPr id="10" name="Picture 7">
            <a:extLst>
              <a:ext uri="{FF2B5EF4-FFF2-40B4-BE49-F238E27FC236}">
                <a16:creationId xmlns:a16="http://schemas.microsoft.com/office/drawing/2014/main" id="{75CABB79-0AC3-4769-AC5B-6D5272C23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0116" y="44624"/>
            <a:ext cx="26384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a:extLst>
              <a:ext uri="{FF2B5EF4-FFF2-40B4-BE49-F238E27FC236}">
                <a16:creationId xmlns:a16="http://schemas.microsoft.com/office/drawing/2014/main" id="{CB5A4032-28C5-4D3E-BC11-9552F1C56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8691" y="3468415"/>
            <a:ext cx="260985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eta: para a Direita 2">
            <a:extLst>
              <a:ext uri="{FF2B5EF4-FFF2-40B4-BE49-F238E27FC236}">
                <a16:creationId xmlns:a16="http://schemas.microsoft.com/office/drawing/2014/main" id="{E2D990B0-6182-425F-803A-56B7E273186B}"/>
              </a:ext>
            </a:extLst>
          </p:cNvPr>
          <p:cNvSpPr/>
          <p:nvPr/>
        </p:nvSpPr>
        <p:spPr>
          <a:xfrm rot="17211101">
            <a:off x="3624510" y="1837061"/>
            <a:ext cx="2071119" cy="45719"/>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45037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melho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o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5076977-ECB7-44C2-A70D-853BB6B41242}">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Apresentação com linhas radiais vermelhas (widescreen)</Template>
  <TotalTime>2545</TotalTime>
  <Words>1169</Words>
  <Application>Microsoft Office PowerPoint</Application>
  <PresentationFormat>Personalizar</PresentationFormat>
  <Paragraphs>216</Paragraphs>
  <Slides>13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13</vt:i4>
      </vt:variant>
    </vt:vector>
  </HeadingPairs>
  <TitlesOfParts>
    <vt:vector size="18" baseType="lpstr">
      <vt:lpstr>Arial</vt:lpstr>
      <vt:lpstr>Cambria</vt:lpstr>
      <vt:lpstr>Courier New</vt:lpstr>
      <vt:lpstr>Wingdings</vt:lpstr>
      <vt:lpstr>Vermelho Radial 16X9</vt:lpstr>
      <vt:lpstr>Meetup #1 - Tratamento de exceções com PL/SQL – Melhorando a mensagem e o controle do erro.</vt:lpstr>
      <vt:lpstr>Conteúdo da apresentação</vt:lpstr>
      <vt:lpstr>Tipos de Exceção</vt:lpstr>
      <vt:lpstr>Escopo das exceções.  </vt:lpstr>
      <vt:lpstr>Escopo das exceções - ATENÇãO.  </vt:lpstr>
      <vt:lpstr>PRAGMA EXCEPTION_INIT </vt:lpstr>
      <vt:lpstr>Lançamento de exceções </vt:lpstr>
      <vt:lpstr>Definindo as mensagens de erro DE APLICAÇÃO </vt:lpstr>
      <vt:lpstr>Definindo as mensagens de erro - CONTINUAçÃo </vt:lpstr>
      <vt:lpstr>Código e Texto do Erro </vt:lpstr>
      <vt:lpstr>Rastreando a linha do erro </vt:lpstr>
      <vt:lpstr>Material de apoio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Meetup #1 - Paralelismo e Exceções</dc:title>
  <dc:creator>Rodrigo Fernandes</dc:creator>
  <cp:lastModifiedBy>Rodrigo Fernandes</cp:lastModifiedBy>
  <cp:revision>30</cp:revision>
  <dcterms:created xsi:type="dcterms:W3CDTF">2018-05-15T10:37:55Z</dcterms:created>
  <dcterms:modified xsi:type="dcterms:W3CDTF">2018-05-25T09:48:54Z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