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9" r:id="rId5"/>
    <p:sldId id="287" r:id="rId6"/>
    <p:sldId id="290" r:id="rId7"/>
    <p:sldId id="291" r:id="rId8"/>
    <p:sldId id="292" r:id="rId9"/>
    <p:sldId id="293" r:id="rId10"/>
    <p:sldId id="294" r:id="rId11"/>
    <p:sldId id="296" r:id="rId12"/>
    <p:sldId id="295" r:id="rId13"/>
    <p:sldId id="297" r:id="rId14"/>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4" autoAdjust="0"/>
    <p:restoredTop sz="97492" autoAdjust="0"/>
  </p:normalViewPr>
  <p:slideViewPr>
    <p:cSldViewPr>
      <p:cViewPr varScale="1">
        <p:scale>
          <a:sx n="164" d="100"/>
          <a:sy n="164" d="100"/>
        </p:scale>
        <p:origin x="108" y="12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4</a:t>
            </a:fld>
            <a:endParaRPr lang="pt-BR"/>
          </a:p>
        </p:txBody>
      </p:sp>
    </p:spTree>
    <p:extLst>
      <p:ext uri="{BB962C8B-B14F-4D97-AF65-F5344CB8AC3E}">
        <p14:creationId xmlns:p14="http://schemas.microsoft.com/office/powerpoint/2010/main" val="24217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24/06/2016</a:t>
            </a:r>
            <a:endParaRPr/>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24/06/2016</a:t>
            </a:r>
            <a:endParaRPr/>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24/06/2016</a:t>
            </a:r>
            <a:endParaRPr/>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 Id="rId5" Type="http://schemas.openxmlformats.org/officeDocument/2006/relationships/hyperlink" Target="https://www.linkedin.com/in/faustosarkismira/" TargetMode="External"/><Relationship Id="rId4" Type="http://schemas.openxmlformats.org/officeDocument/2006/relationships/hyperlink" Target="mailto:fausto.mira@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database/121/ARPLS/d_alert.htm#ARPLS351" TargetMode="External"/><Relationship Id="rId2" Type="http://schemas.openxmlformats.org/officeDocument/2006/relationships/hyperlink" Target="https://docs.oracle.com/database/121/ARPLS/d_pipe.htm#ARPLS038D" TargetMode="External"/><Relationship Id="rId1" Type="http://schemas.openxmlformats.org/officeDocument/2006/relationships/slideLayout" Target="../slideLayouts/slideLayout2.xml"/><Relationship Id="rId6" Type="http://schemas.openxmlformats.org/officeDocument/2006/relationships/hyperlink" Target="https://github.com/RodrigoEdson/PL-SQL-CAMP" TargetMode="External"/><Relationship Id="rId5" Type="http://schemas.openxmlformats.org/officeDocument/2006/relationships/hyperlink" Target="https://docs.oracle.com/cd/B19306_01/appdev.102/b14258/d_lock.htm#i1002309" TargetMode="External"/><Relationship Id="rId4" Type="http://schemas.openxmlformats.org/officeDocument/2006/relationships/hyperlink" Target="https://docs.oracle.com/database/121/ARPLS/d_sched.htm#ARPLS7223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err="1"/>
              <a:t>Meetup</a:t>
            </a:r>
            <a:r>
              <a:rPr lang="pt-BR" b="1" dirty="0"/>
              <a:t> #1 - </a:t>
            </a:r>
            <a:r>
              <a:rPr lang="pt-BR" dirty="0"/>
              <a:t>Processamento paralelo com DBMS_SCHEDULER</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24/05/2018</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a:t>
            </a:r>
            <a:r>
              <a:rPr lang="pt-BR" sz="2800" dirty="0" err="1"/>
              <a:t>edson</a:t>
            </a:r>
            <a:r>
              <a:rPr lang="pt-BR" sz="2800" dirty="0"/>
              <a:t> </a:t>
            </a:r>
            <a:r>
              <a:rPr lang="pt-BR" sz="2800" dirty="0" err="1"/>
              <a:t>fernandes</a:t>
            </a:r>
            <a:endParaRPr lang="pt-BR" sz="2800" dirty="0"/>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9" name="Espaço Reservado para Conteúdo 13">
            <a:extLst>
              <a:ext uri="{FF2B5EF4-FFF2-40B4-BE49-F238E27FC236}">
                <a16:creationId xmlns:a16="http://schemas.microsoft.com/office/drawing/2014/main" id="{44CFBFE9-FEBF-4634-8373-D4F32D0EA91D}"/>
              </a:ext>
            </a:extLst>
          </p:cNvPr>
          <p:cNvSpPr txBox="1">
            <a:spLocks/>
          </p:cNvSpPr>
          <p:nvPr/>
        </p:nvSpPr>
        <p:spPr>
          <a:xfrm>
            <a:off x="844592" y="40050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4"/>
              </a:rPr>
              <a:t>fausto.mira@gmail.com</a:t>
            </a:r>
            <a:endParaRPr lang="pt-BR" sz="1600" dirty="0"/>
          </a:p>
          <a:p>
            <a:pPr lvl="1"/>
            <a:r>
              <a:rPr lang="pt-BR" sz="1600" dirty="0"/>
              <a:t>LinkedIn: </a:t>
            </a:r>
            <a:r>
              <a:rPr lang="pt-BR" sz="1600" dirty="0">
                <a:hlinkClick r:id="rId5"/>
              </a:rPr>
              <a:t>https://www.linkedin.com/in/faustosarkismira/</a:t>
            </a:r>
            <a:endParaRPr lang="pt-BR" sz="1600" dirty="0"/>
          </a:p>
        </p:txBody>
      </p:sp>
      <p:sp>
        <p:nvSpPr>
          <p:cNvPr id="11" name="Título 12">
            <a:extLst>
              <a:ext uri="{FF2B5EF4-FFF2-40B4-BE49-F238E27FC236}">
                <a16:creationId xmlns:a16="http://schemas.microsoft.com/office/drawing/2014/main" id="{17CC4B87-CBC9-4E93-A92F-4E607ED7BCC2}"/>
              </a:ext>
            </a:extLst>
          </p:cNvPr>
          <p:cNvSpPr txBox="1">
            <a:spLocks/>
          </p:cNvSpPr>
          <p:nvPr/>
        </p:nvSpPr>
        <p:spPr>
          <a:xfrm>
            <a:off x="837828" y="2459360"/>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fausto </a:t>
            </a:r>
            <a:r>
              <a:rPr lang="pt-BR" sz="2800" dirty="0" err="1"/>
              <a:t>sarkis</a:t>
            </a:r>
            <a:r>
              <a:rPr lang="pt-BR" sz="2800" dirty="0"/>
              <a:t> mira</a:t>
            </a:r>
          </a:p>
        </p:txBody>
      </p:sp>
      <p:sp>
        <p:nvSpPr>
          <p:cNvPr id="12" name="Retângulo 11">
            <a:extLst>
              <a:ext uri="{FF2B5EF4-FFF2-40B4-BE49-F238E27FC236}">
                <a16:creationId xmlns:a16="http://schemas.microsoft.com/office/drawing/2014/main" id="{2A50FC20-572E-4D86-A517-E343CE2BFE6C}"/>
              </a:ext>
            </a:extLst>
          </p:cNvPr>
          <p:cNvSpPr/>
          <p:nvPr/>
        </p:nvSpPr>
        <p:spPr>
          <a:xfrm>
            <a:off x="2205980" y="5805264"/>
            <a:ext cx="9433048" cy="523220"/>
          </a:xfrm>
          <a:prstGeom prst="rect">
            <a:avLst/>
          </a:prstGeom>
        </p:spPr>
        <p:txBody>
          <a:bodyPr wrap="square">
            <a:spAutoFit/>
          </a:bodyPr>
          <a:lstStyle/>
          <a:p>
            <a:pPr lvl="2"/>
            <a:r>
              <a:rPr lang="pt-BR" sz="2800" u="sng" dirty="0"/>
              <a:t>Grupo no </a:t>
            </a:r>
            <a:r>
              <a:rPr lang="pt-BR" sz="2800" u="sng" dirty="0" err="1"/>
              <a:t>Linkedin</a:t>
            </a:r>
            <a:r>
              <a:rPr lang="pt-BR" sz="2800" u="sng" dirty="0"/>
              <a:t> para o </a:t>
            </a:r>
            <a:r>
              <a:rPr lang="pt-BR" sz="2800" u="sng" dirty="0" err="1"/>
              <a:t>Meetup</a:t>
            </a:r>
            <a:r>
              <a:rPr lang="pt-BR" sz="2800" u="sng" dirty="0"/>
              <a:t> </a:t>
            </a:r>
            <a:r>
              <a:rPr lang="pt-BR" sz="2800" u="sng" dirty="0">
                <a:sym typeface="Wingdings" panose="05000000000000000000" pitchFamily="2" charset="2"/>
              </a:rPr>
              <a:t></a:t>
            </a:r>
            <a:r>
              <a:rPr lang="pt-BR" sz="2800" u="sng" dirty="0"/>
              <a:t> PL/SQL CAMP</a:t>
            </a:r>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AGRADECEMOS a atenção de todos!!!</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Conteúdo da apresentação</a:t>
            </a:r>
            <a:endParaRPr lang="en-US" dirty="0"/>
          </a:p>
        </p:txBody>
      </p:sp>
      <p:sp>
        <p:nvSpPr>
          <p:cNvPr id="14" name="Espaço Reservado para Conteúdo 13"/>
          <p:cNvSpPr>
            <a:spLocks noGrp="1"/>
          </p:cNvSpPr>
          <p:nvPr>
            <p:ph idx="1"/>
          </p:nvPr>
        </p:nvSpPr>
        <p:spPr/>
        <p:txBody>
          <a:bodyPr rtlCol="0"/>
          <a:lstStyle/>
          <a:p>
            <a:pPr rtl="0"/>
            <a:r>
              <a:rPr lang="pt-BR" dirty="0"/>
              <a:t>O cenário alvo.</a:t>
            </a:r>
          </a:p>
          <a:p>
            <a:r>
              <a:rPr lang="pt-BR" dirty="0"/>
              <a:t>Exemplo de um processo não paralelizado.</a:t>
            </a:r>
          </a:p>
          <a:p>
            <a:pPr rtl="0"/>
            <a:r>
              <a:rPr lang="pt-BR" dirty="0"/>
              <a:t>Execução paralela com o DBMS_SCHEDULER.</a:t>
            </a:r>
          </a:p>
          <a:p>
            <a:pPr rtl="0"/>
            <a:r>
              <a:rPr lang="pt-BR" dirty="0"/>
              <a:t>Controle das sessões</a:t>
            </a:r>
          </a:p>
          <a:p>
            <a:pPr rtl="0"/>
            <a:r>
              <a:rPr lang="pt-BR" dirty="0"/>
              <a:t>Pontos de atenção.</a:t>
            </a:r>
          </a:p>
          <a:p>
            <a:pPr rtl="0"/>
            <a:r>
              <a:rPr lang="pt-BR" dirty="0"/>
              <a:t>Conclusão.</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pt-BR" dirty="0"/>
              <a:t>O cenário alvo</a:t>
            </a:r>
            <a:endParaRPr lang="en-US" dirty="0"/>
          </a:p>
        </p:txBody>
      </p:sp>
      <p:sp>
        <p:nvSpPr>
          <p:cNvPr id="14" name="Espaço Reservado para Conteúdo 13"/>
          <p:cNvSpPr>
            <a:spLocks noGrp="1"/>
          </p:cNvSpPr>
          <p:nvPr>
            <p:ph idx="1"/>
          </p:nvPr>
        </p:nvSpPr>
        <p:spPr/>
        <p:txBody>
          <a:bodyPr rtlCol="0"/>
          <a:lstStyle/>
          <a:p>
            <a:pPr rtl="0"/>
            <a:r>
              <a:rPr lang="pt-BR" dirty="0"/>
              <a:t>Processos que fazem algum tipo de fechamento ou processamento em lote.</a:t>
            </a:r>
            <a:endParaRPr lang="pt-br" dirty="0"/>
          </a:p>
          <a:p>
            <a:pPr rtl="0"/>
            <a:r>
              <a:rPr lang="pt-BR" dirty="0"/>
              <a:t>Processos que possuem um prazo máximo para serem concluídos e não possuem restrição de uso de MEMÓRIA e CPU.</a:t>
            </a:r>
            <a:endParaRPr lang="pt-br" dirty="0"/>
          </a:p>
          <a:p>
            <a:pPr lvl="1"/>
            <a:r>
              <a:rPr lang="pt-BR" dirty="0"/>
              <a:t>Processos que a partir de uma lista de </a:t>
            </a:r>
            <a:r>
              <a:rPr lang="pt-BR" dirty="0" err="1"/>
              <a:t>ID’s</a:t>
            </a:r>
            <a:r>
              <a:rPr lang="pt-BR" dirty="0"/>
              <a:t> (dados em geral) devem fazer cálculos complexos ou demorados para gerar uma saída para cada registro do cursor. </a:t>
            </a:r>
            <a:r>
              <a:rPr lang="pt-BR" dirty="0" err="1"/>
              <a:t>Ex</a:t>
            </a:r>
            <a:r>
              <a:rPr lang="pt-BR" dirty="0"/>
              <a:t>: Folha de pagamento.</a:t>
            </a:r>
          </a:p>
          <a:p>
            <a:pPr lvl="1"/>
            <a:r>
              <a:rPr lang="pt-BR" dirty="0"/>
              <a:t>(ou) Processos que possuem várias fases que podem ser executadas simultaneamente.</a:t>
            </a:r>
            <a:endParaRPr lang="en-US" dirty="0"/>
          </a:p>
        </p:txBody>
      </p:sp>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133" y="1905000"/>
            <a:ext cx="5383911" cy="1727200"/>
          </a:xfrm>
        </p:spPr>
        <p:txBody>
          <a:bodyPr rtlCol="0"/>
          <a:lstStyle/>
          <a:p>
            <a:r>
              <a:rPr lang="pt-BR" dirty="0"/>
              <a:t>Exemplo de um processo não paralelizado.</a:t>
            </a:r>
            <a:br>
              <a:rPr lang="pt-BR" dirty="0"/>
            </a:br>
            <a:br>
              <a:rPr lang="pt-BR" dirty="0"/>
            </a:br>
            <a:endParaRPr lang="en-US" dirty="0"/>
          </a:p>
        </p:txBody>
      </p:sp>
      <p:sp>
        <p:nvSpPr>
          <p:cNvPr id="4" name="Espaço Reservado para Texto 3"/>
          <p:cNvSpPr>
            <a:spLocks noGrp="1"/>
          </p:cNvSpPr>
          <p:nvPr>
            <p:ph type="body" sz="half" idx="2"/>
          </p:nvPr>
        </p:nvSpPr>
        <p:spPr/>
        <p:txBody>
          <a:bodyPr rtlCol="0"/>
          <a:lstStyle/>
          <a:p>
            <a:pPr rtl="0"/>
            <a:r>
              <a:rPr lang="en-US" dirty="0"/>
              <a:t>Para </a:t>
            </a:r>
            <a:r>
              <a:rPr lang="en-US" dirty="0" err="1"/>
              <a:t>esse</a:t>
            </a:r>
            <a:r>
              <a:rPr lang="en-US" dirty="0"/>
              <a:t> </a:t>
            </a:r>
            <a:r>
              <a:rPr lang="en-US" dirty="0" err="1"/>
              <a:t>exemplo</a:t>
            </a:r>
            <a:r>
              <a:rPr lang="en-US" dirty="0"/>
              <a:t> </a:t>
            </a:r>
            <a:r>
              <a:rPr lang="en-US" dirty="0" err="1"/>
              <a:t>foi</a:t>
            </a:r>
            <a:r>
              <a:rPr lang="en-US" dirty="0"/>
              <a:t> </a:t>
            </a:r>
            <a:r>
              <a:rPr lang="en-US" dirty="0" err="1"/>
              <a:t>criada</a:t>
            </a:r>
            <a:r>
              <a:rPr lang="en-US" dirty="0"/>
              <a:t> </a:t>
            </a:r>
            <a:r>
              <a:rPr lang="en-US" dirty="0" err="1"/>
              <a:t>uma</a:t>
            </a:r>
            <a:r>
              <a:rPr lang="en-US" dirty="0"/>
              <a:t> package </a:t>
            </a:r>
            <a:r>
              <a:rPr lang="en-US" dirty="0" err="1"/>
              <a:t>representando</a:t>
            </a:r>
            <a:r>
              <a:rPr lang="en-US" dirty="0"/>
              <a:t> um </a:t>
            </a:r>
            <a:r>
              <a:rPr lang="en-US" dirty="0" err="1"/>
              <a:t>processamento</a:t>
            </a:r>
            <a:r>
              <a:rPr lang="en-US" dirty="0"/>
              <a:t> de </a:t>
            </a:r>
            <a:r>
              <a:rPr lang="en-US" dirty="0" err="1"/>
              <a:t>folha</a:t>
            </a:r>
            <a:r>
              <a:rPr lang="en-US" dirty="0"/>
              <a:t> de </a:t>
            </a:r>
            <a:r>
              <a:rPr lang="en-US" dirty="0" err="1"/>
              <a:t>pagamento</a:t>
            </a:r>
            <a:r>
              <a:rPr lang="en-US" dirty="0"/>
              <a:t>.</a:t>
            </a:r>
          </a:p>
          <a:p>
            <a:pPr rtl="0"/>
            <a:r>
              <a:rPr lang="en-US" dirty="0"/>
              <a:t>(</a:t>
            </a:r>
            <a:r>
              <a:rPr lang="en-US" dirty="0" err="1"/>
              <a:t>Criada</a:t>
            </a:r>
            <a:r>
              <a:rPr lang="en-US" dirty="0"/>
              <a:t> no Schema HR da Oracle)</a:t>
            </a:r>
          </a:p>
        </p:txBody>
      </p:sp>
      <p:pic>
        <p:nvPicPr>
          <p:cNvPr id="6" name="Imagem 5">
            <a:extLst>
              <a:ext uri="{FF2B5EF4-FFF2-40B4-BE49-F238E27FC236}">
                <a16:creationId xmlns:a16="http://schemas.microsoft.com/office/drawing/2014/main" id="{E2917ED2-8F19-4367-A883-7B3A1DD7AF2C}"/>
              </a:ext>
            </a:extLst>
          </p:cNvPr>
          <p:cNvPicPr>
            <a:picLocks noChangeAspect="1"/>
          </p:cNvPicPr>
          <p:nvPr/>
        </p:nvPicPr>
        <p:blipFill>
          <a:blip r:embed="rId3"/>
          <a:stretch>
            <a:fillRect/>
          </a:stretch>
        </p:blipFill>
        <p:spPr>
          <a:xfrm>
            <a:off x="138343" y="4574538"/>
            <a:ext cx="2290192" cy="295508"/>
          </a:xfrm>
          <a:prstGeom prst="rect">
            <a:avLst/>
          </a:prstGeom>
        </p:spPr>
      </p:pic>
      <p:sp>
        <p:nvSpPr>
          <p:cNvPr id="7" name="Seta: para Baixo 6">
            <a:extLst>
              <a:ext uri="{FF2B5EF4-FFF2-40B4-BE49-F238E27FC236}">
                <a16:creationId xmlns:a16="http://schemas.microsoft.com/office/drawing/2014/main" id="{295C4CE1-2632-4977-BFD8-F2AC53C13BEB}"/>
              </a:ext>
            </a:extLst>
          </p:cNvPr>
          <p:cNvSpPr/>
          <p:nvPr/>
        </p:nvSpPr>
        <p:spPr>
          <a:xfrm>
            <a:off x="405780" y="3677538"/>
            <a:ext cx="144016" cy="736352"/>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39D5404A-881F-4F72-BFB5-97510C3C9877}"/>
              </a:ext>
            </a:extLst>
          </p:cNvPr>
          <p:cNvPicPr>
            <a:picLocks noChangeAspect="1"/>
          </p:cNvPicPr>
          <p:nvPr/>
        </p:nvPicPr>
        <p:blipFill>
          <a:blip r:embed="rId4"/>
          <a:stretch>
            <a:fillRect/>
          </a:stretch>
        </p:blipFill>
        <p:spPr>
          <a:xfrm>
            <a:off x="117748" y="908720"/>
            <a:ext cx="5816449" cy="2608170"/>
          </a:xfrm>
          <a:prstGeom prst="rect">
            <a:avLst/>
          </a:prstGeom>
        </p:spPr>
      </p:pic>
      <p:sp>
        <p:nvSpPr>
          <p:cNvPr id="9" name="Elipse 8">
            <a:extLst>
              <a:ext uri="{FF2B5EF4-FFF2-40B4-BE49-F238E27FC236}">
                <a16:creationId xmlns:a16="http://schemas.microsoft.com/office/drawing/2014/main" id="{B8E4F210-AD8E-49AD-90C8-04D521815264}"/>
              </a:ext>
            </a:extLst>
          </p:cNvPr>
          <p:cNvSpPr/>
          <p:nvPr/>
        </p:nvSpPr>
        <p:spPr>
          <a:xfrm>
            <a:off x="189756" y="2132856"/>
            <a:ext cx="5616624" cy="576064"/>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677C2389-8C60-4E40-88B3-7B0622D5AEFE}"/>
              </a:ext>
            </a:extLst>
          </p:cNvPr>
          <p:cNvSpPr/>
          <p:nvPr/>
        </p:nvSpPr>
        <p:spPr>
          <a:xfrm>
            <a:off x="2710036" y="3773121"/>
            <a:ext cx="3168352" cy="2968247"/>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2">
                  <a:lumMod val="60000"/>
                  <a:lumOff val="40000"/>
                </a:schemeClr>
              </a:solidFill>
            </a:endParaRPr>
          </a:p>
        </p:txBody>
      </p:sp>
      <p:sp>
        <p:nvSpPr>
          <p:cNvPr id="11" name="CaixaDeTexto 10">
            <a:extLst>
              <a:ext uri="{FF2B5EF4-FFF2-40B4-BE49-F238E27FC236}">
                <a16:creationId xmlns:a16="http://schemas.microsoft.com/office/drawing/2014/main" id="{A1531DD8-C5C4-4ECE-AD56-DBEB0C306866}"/>
              </a:ext>
            </a:extLst>
          </p:cNvPr>
          <p:cNvSpPr txBox="1"/>
          <p:nvPr/>
        </p:nvSpPr>
        <p:spPr>
          <a:xfrm>
            <a:off x="2809170" y="3861048"/>
            <a:ext cx="2997210" cy="369332"/>
          </a:xfrm>
          <a:prstGeom prst="rect">
            <a:avLst/>
          </a:prstGeom>
          <a:noFill/>
        </p:spPr>
        <p:txBody>
          <a:bodyPr wrap="square" rtlCol="0">
            <a:spAutoFit/>
          </a:bodyPr>
          <a:lstStyle/>
          <a:p>
            <a:pPr algn="ctr">
              <a:lnSpc>
                <a:spcPct val="90000"/>
              </a:lnSpc>
            </a:pPr>
            <a:r>
              <a:rPr lang="pt-BR" sz="2000" dirty="0">
                <a:solidFill>
                  <a:schemeClr val="accent5">
                    <a:lumMod val="50000"/>
                  </a:schemeClr>
                </a:solidFill>
              </a:rPr>
              <a:t>Resumo do processo:</a:t>
            </a:r>
          </a:p>
        </p:txBody>
      </p:sp>
      <p:sp>
        <p:nvSpPr>
          <p:cNvPr id="12" name="Retângulo 11">
            <a:extLst>
              <a:ext uri="{FF2B5EF4-FFF2-40B4-BE49-F238E27FC236}">
                <a16:creationId xmlns:a16="http://schemas.microsoft.com/office/drawing/2014/main" id="{907F4E85-0EA2-4C7E-8763-955303DC52B2}"/>
              </a:ext>
            </a:extLst>
          </p:cNvPr>
          <p:cNvSpPr/>
          <p:nvPr/>
        </p:nvSpPr>
        <p:spPr>
          <a:xfrm>
            <a:off x="2809170" y="4293096"/>
            <a:ext cx="2997210" cy="432048"/>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accent5">
                    <a:lumMod val="50000"/>
                  </a:schemeClr>
                </a:solidFill>
              </a:rPr>
              <a:t>Obter a lista de funcionários</a:t>
            </a:r>
          </a:p>
        </p:txBody>
      </p:sp>
      <p:sp>
        <p:nvSpPr>
          <p:cNvPr id="13" name="Retângulo 12">
            <a:extLst>
              <a:ext uri="{FF2B5EF4-FFF2-40B4-BE49-F238E27FC236}">
                <a16:creationId xmlns:a16="http://schemas.microsoft.com/office/drawing/2014/main" id="{FBB76672-1709-46BF-B520-A40D7A147385}"/>
              </a:ext>
            </a:extLst>
          </p:cNvPr>
          <p:cNvSpPr/>
          <p:nvPr/>
        </p:nvSpPr>
        <p:spPr>
          <a:xfrm>
            <a:off x="2809170" y="5085184"/>
            <a:ext cx="2997210" cy="432048"/>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accent5">
                    <a:lumMod val="50000"/>
                  </a:schemeClr>
                </a:solidFill>
              </a:rPr>
              <a:t>Processar folha de Pagamento</a:t>
            </a:r>
          </a:p>
        </p:txBody>
      </p:sp>
      <p:sp>
        <p:nvSpPr>
          <p:cNvPr id="14" name="Retângulo 13">
            <a:extLst>
              <a:ext uri="{FF2B5EF4-FFF2-40B4-BE49-F238E27FC236}">
                <a16:creationId xmlns:a16="http://schemas.microsoft.com/office/drawing/2014/main" id="{DEFADAB2-BADD-4F0B-B41D-95A6217BF0E1}"/>
              </a:ext>
            </a:extLst>
          </p:cNvPr>
          <p:cNvSpPr/>
          <p:nvPr/>
        </p:nvSpPr>
        <p:spPr>
          <a:xfrm>
            <a:off x="2809170" y="5877272"/>
            <a:ext cx="2997210" cy="432048"/>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accent5">
                    <a:lumMod val="50000"/>
                  </a:schemeClr>
                </a:solidFill>
              </a:rPr>
              <a:t>Armazenar o processamento</a:t>
            </a:r>
          </a:p>
        </p:txBody>
      </p:sp>
      <p:sp>
        <p:nvSpPr>
          <p:cNvPr id="15" name="Seta: para Baixo 14">
            <a:extLst>
              <a:ext uri="{FF2B5EF4-FFF2-40B4-BE49-F238E27FC236}">
                <a16:creationId xmlns:a16="http://schemas.microsoft.com/office/drawing/2014/main" id="{AC2FF618-5AEF-42C2-A44C-1491BE01E5B2}"/>
              </a:ext>
            </a:extLst>
          </p:cNvPr>
          <p:cNvSpPr/>
          <p:nvPr/>
        </p:nvSpPr>
        <p:spPr>
          <a:xfrm>
            <a:off x="4163759" y="4733085"/>
            <a:ext cx="288032" cy="344158"/>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Seta: para Baixo 15">
            <a:extLst>
              <a:ext uri="{FF2B5EF4-FFF2-40B4-BE49-F238E27FC236}">
                <a16:creationId xmlns:a16="http://schemas.microsoft.com/office/drawing/2014/main" id="{0BCA514D-38BD-4F51-A99E-BC062E58CA07}"/>
              </a:ext>
            </a:extLst>
          </p:cNvPr>
          <p:cNvSpPr/>
          <p:nvPr/>
        </p:nvSpPr>
        <p:spPr>
          <a:xfrm>
            <a:off x="4150196" y="5525173"/>
            <a:ext cx="288032" cy="344158"/>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79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133" y="1905000"/>
            <a:ext cx="5383911" cy="1727200"/>
          </a:xfrm>
        </p:spPr>
        <p:txBody>
          <a:bodyPr rtlCol="0"/>
          <a:lstStyle/>
          <a:p>
            <a:r>
              <a:rPr lang="en-US" dirty="0" err="1"/>
              <a:t>Execução</a:t>
            </a:r>
            <a:r>
              <a:rPr lang="en-US" dirty="0"/>
              <a:t> </a:t>
            </a:r>
            <a:r>
              <a:rPr lang="en-US" dirty="0" err="1"/>
              <a:t>paralela</a:t>
            </a:r>
            <a:r>
              <a:rPr lang="en-US" dirty="0"/>
              <a:t> com o DBMS_SCHEDULER.</a:t>
            </a:r>
            <a:br>
              <a:rPr lang="en-US" dirty="0"/>
            </a:br>
            <a:br>
              <a:rPr lang="pt-BR" dirty="0"/>
            </a:br>
            <a:endParaRPr lang="en-US" dirty="0"/>
          </a:p>
        </p:txBody>
      </p:sp>
      <p:sp>
        <p:nvSpPr>
          <p:cNvPr id="4" name="Espaço Reservado para Texto 3"/>
          <p:cNvSpPr>
            <a:spLocks noGrp="1"/>
          </p:cNvSpPr>
          <p:nvPr>
            <p:ph type="body" sz="half" idx="2"/>
          </p:nvPr>
        </p:nvSpPr>
        <p:spPr/>
        <p:txBody>
          <a:bodyPr rtlCol="0"/>
          <a:lstStyle/>
          <a:p>
            <a:pPr marL="342900" indent="-342900" rtl="0">
              <a:buFont typeface="Arial" panose="020B0604020202020204" pitchFamily="34" charset="0"/>
              <a:buChar char="•"/>
            </a:pPr>
            <a:r>
              <a:rPr lang="pt-BR" dirty="0"/>
              <a:t>A </a:t>
            </a:r>
            <a:r>
              <a:rPr lang="pt-BR" dirty="0" err="1"/>
              <a:t>package</a:t>
            </a:r>
            <a:r>
              <a:rPr lang="pt-BR" dirty="0"/>
              <a:t> original foi alterada para aceitar um intervalo de </a:t>
            </a:r>
            <a:r>
              <a:rPr lang="pt-BR" dirty="0" err="1"/>
              <a:t>IDs</a:t>
            </a:r>
            <a:r>
              <a:rPr lang="pt-BR" dirty="0"/>
              <a:t> que servirão de filtro para o processamento.</a:t>
            </a:r>
          </a:p>
          <a:p>
            <a:pPr marL="342900" indent="-342900" rtl="0">
              <a:buFont typeface="Arial" panose="020B0604020202020204" pitchFamily="34" charset="0"/>
              <a:buChar char="•"/>
            </a:pPr>
            <a:r>
              <a:rPr lang="pt-BR" dirty="0"/>
              <a:t>Uma nova </a:t>
            </a:r>
            <a:r>
              <a:rPr lang="pt-BR" dirty="0" err="1"/>
              <a:t>package</a:t>
            </a:r>
            <a:r>
              <a:rPr lang="pt-BR" dirty="0"/>
              <a:t> foi criada para controlar a criação/execução dos </a:t>
            </a:r>
            <a:r>
              <a:rPr lang="pt-BR" dirty="0" err="1"/>
              <a:t>JOBs</a:t>
            </a:r>
            <a:r>
              <a:rPr lang="pt-BR" dirty="0"/>
              <a:t>. </a:t>
            </a:r>
          </a:p>
        </p:txBody>
      </p:sp>
      <p:sp>
        <p:nvSpPr>
          <p:cNvPr id="7" name="Seta: para Baixo 6">
            <a:extLst>
              <a:ext uri="{FF2B5EF4-FFF2-40B4-BE49-F238E27FC236}">
                <a16:creationId xmlns:a16="http://schemas.microsoft.com/office/drawing/2014/main" id="{295C4CE1-2632-4977-BFD8-F2AC53C13BEB}"/>
              </a:ext>
            </a:extLst>
          </p:cNvPr>
          <p:cNvSpPr/>
          <p:nvPr/>
        </p:nvSpPr>
        <p:spPr>
          <a:xfrm>
            <a:off x="333772" y="2980315"/>
            <a:ext cx="144016" cy="736352"/>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677C2389-8C60-4E40-88B3-7B0622D5AEFE}"/>
              </a:ext>
            </a:extLst>
          </p:cNvPr>
          <p:cNvSpPr/>
          <p:nvPr/>
        </p:nvSpPr>
        <p:spPr>
          <a:xfrm>
            <a:off x="189756" y="4429768"/>
            <a:ext cx="2160240" cy="223224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solidFill>
                <a:schemeClr val="bg2">
                  <a:lumMod val="60000"/>
                  <a:lumOff val="40000"/>
                </a:schemeClr>
              </a:solidFill>
            </a:endParaRPr>
          </a:p>
        </p:txBody>
      </p:sp>
      <p:sp>
        <p:nvSpPr>
          <p:cNvPr id="11" name="CaixaDeTexto 10">
            <a:extLst>
              <a:ext uri="{FF2B5EF4-FFF2-40B4-BE49-F238E27FC236}">
                <a16:creationId xmlns:a16="http://schemas.microsoft.com/office/drawing/2014/main" id="{A1531DD8-C5C4-4ECE-AD56-DBEB0C306866}"/>
              </a:ext>
            </a:extLst>
          </p:cNvPr>
          <p:cNvSpPr txBox="1"/>
          <p:nvPr/>
        </p:nvSpPr>
        <p:spPr>
          <a:xfrm>
            <a:off x="257347" y="4495893"/>
            <a:ext cx="2043552" cy="313932"/>
          </a:xfrm>
          <a:prstGeom prst="rect">
            <a:avLst/>
          </a:prstGeom>
          <a:noFill/>
        </p:spPr>
        <p:txBody>
          <a:bodyPr wrap="square" rtlCol="0">
            <a:spAutoFit/>
          </a:bodyPr>
          <a:lstStyle/>
          <a:p>
            <a:pPr algn="ctr">
              <a:lnSpc>
                <a:spcPct val="90000"/>
              </a:lnSpc>
            </a:pPr>
            <a:r>
              <a:rPr lang="pt-BR" sz="1600" dirty="0">
                <a:solidFill>
                  <a:schemeClr val="accent5">
                    <a:lumMod val="50000"/>
                  </a:schemeClr>
                </a:solidFill>
              </a:rPr>
              <a:t>Resumo do processo:</a:t>
            </a:r>
          </a:p>
        </p:txBody>
      </p:sp>
      <p:sp>
        <p:nvSpPr>
          <p:cNvPr id="12" name="Retângulo 11">
            <a:extLst>
              <a:ext uri="{FF2B5EF4-FFF2-40B4-BE49-F238E27FC236}">
                <a16:creationId xmlns:a16="http://schemas.microsoft.com/office/drawing/2014/main" id="{907F4E85-0EA2-4C7E-8763-955303DC52B2}"/>
              </a:ext>
            </a:extLst>
          </p:cNvPr>
          <p:cNvSpPr/>
          <p:nvPr/>
        </p:nvSpPr>
        <p:spPr>
          <a:xfrm>
            <a:off x="257347" y="4820811"/>
            <a:ext cx="2043552" cy="408390"/>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accent5">
                    <a:lumMod val="50000"/>
                  </a:schemeClr>
                </a:solidFill>
              </a:rPr>
              <a:t>Obter a lista de funcionários</a:t>
            </a:r>
          </a:p>
        </p:txBody>
      </p:sp>
      <p:sp>
        <p:nvSpPr>
          <p:cNvPr id="13" name="Retângulo 12">
            <a:extLst>
              <a:ext uri="{FF2B5EF4-FFF2-40B4-BE49-F238E27FC236}">
                <a16:creationId xmlns:a16="http://schemas.microsoft.com/office/drawing/2014/main" id="{FBB76672-1709-46BF-B520-A40D7A147385}"/>
              </a:ext>
            </a:extLst>
          </p:cNvPr>
          <p:cNvSpPr/>
          <p:nvPr/>
        </p:nvSpPr>
        <p:spPr>
          <a:xfrm>
            <a:off x="257347" y="5517232"/>
            <a:ext cx="2043552" cy="408390"/>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accent5">
                    <a:lumMod val="50000"/>
                  </a:schemeClr>
                </a:solidFill>
              </a:rPr>
              <a:t>Processar folha de Pagamento</a:t>
            </a:r>
          </a:p>
        </p:txBody>
      </p:sp>
      <p:sp>
        <p:nvSpPr>
          <p:cNvPr id="14" name="Retângulo 13">
            <a:extLst>
              <a:ext uri="{FF2B5EF4-FFF2-40B4-BE49-F238E27FC236}">
                <a16:creationId xmlns:a16="http://schemas.microsoft.com/office/drawing/2014/main" id="{DEFADAB2-BADD-4F0B-B41D-95A6217BF0E1}"/>
              </a:ext>
            </a:extLst>
          </p:cNvPr>
          <p:cNvSpPr/>
          <p:nvPr/>
        </p:nvSpPr>
        <p:spPr>
          <a:xfrm>
            <a:off x="257347" y="6213768"/>
            <a:ext cx="2043552" cy="408390"/>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accent5">
                    <a:lumMod val="50000"/>
                  </a:schemeClr>
                </a:solidFill>
              </a:rPr>
              <a:t>Armazenar o processamento</a:t>
            </a:r>
          </a:p>
        </p:txBody>
      </p:sp>
      <p:sp>
        <p:nvSpPr>
          <p:cNvPr id="15" name="Seta: para Baixo 14">
            <a:extLst>
              <a:ext uri="{FF2B5EF4-FFF2-40B4-BE49-F238E27FC236}">
                <a16:creationId xmlns:a16="http://schemas.microsoft.com/office/drawing/2014/main" id="{AC2FF618-5AEF-42C2-A44C-1491BE01E5B2}"/>
              </a:ext>
            </a:extLst>
          </p:cNvPr>
          <p:cNvSpPr/>
          <p:nvPr/>
        </p:nvSpPr>
        <p:spPr>
          <a:xfrm>
            <a:off x="1180931" y="5229200"/>
            <a:ext cx="196385" cy="258821"/>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16" name="Seta: para Baixo 15">
            <a:extLst>
              <a:ext uri="{FF2B5EF4-FFF2-40B4-BE49-F238E27FC236}">
                <a16:creationId xmlns:a16="http://schemas.microsoft.com/office/drawing/2014/main" id="{0BCA514D-38BD-4F51-A99E-BC062E58CA07}"/>
              </a:ext>
            </a:extLst>
          </p:cNvPr>
          <p:cNvSpPr/>
          <p:nvPr/>
        </p:nvSpPr>
        <p:spPr>
          <a:xfrm>
            <a:off x="1171683" y="5931403"/>
            <a:ext cx="196385" cy="258821"/>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pic>
        <p:nvPicPr>
          <p:cNvPr id="3" name="Imagem 2">
            <a:extLst>
              <a:ext uri="{FF2B5EF4-FFF2-40B4-BE49-F238E27FC236}">
                <a16:creationId xmlns:a16="http://schemas.microsoft.com/office/drawing/2014/main" id="{37C42A03-F767-4B59-8B8A-0D0A18B61D77}"/>
              </a:ext>
            </a:extLst>
          </p:cNvPr>
          <p:cNvPicPr>
            <a:picLocks noChangeAspect="1"/>
          </p:cNvPicPr>
          <p:nvPr/>
        </p:nvPicPr>
        <p:blipFill>
          <a:blip r:embed="rId2"/>
          <a:stretch>
            <a:fillRect/>
          </a:stretch>
        </p:blipFill>
        <p:spPr>
          <a:xfrm>
            <a:off x="45740" y="144735"/>
            <a:ext cx="6018919" cy="2636193"/>
          </a:xfrm>
          <a:prstGeom prst="rect">
            <a:avLst/>
          </a:prstGeom>
        </p:spPr>
      </p:pic>
      <p:sp>
        <p:nvSpPr>
          <p:cNvPr id="9" name="Elipse 8">
            <a:extLst>
              <a:ext uri="{FF2B5EF4-FFF2-40B4-BE49-F238E27FC236}">
                <a16:creationId xmlns:a16="http://schemas.microsoft.com/office/drawing/2014/main" id="{B8E4F210-AD8E-49AD-90C8-04D521815264}"/>
              </a:ext>
            </a:extLst>
          </p:cNvPr>
          <p:cNvSpPr/>
          <p:nvPr/>
        </p:nvSpPr>
        <p:spPr>
          <a:xfrm>
            <a:off x="189756" y="1412776"/>
            <a:ext cx="5616624" cy="576064"/>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pic>
        <p:nvPicPr>
          <p:cNvPr id="17" name="Imagem 16">
            <a:extLst>
              <a:ext uri="{FF2B5EF4-FFF2-40B4-BE49-F238E27FC236}">
                <a16:creationId xmlns:a16="http://schemas.microsoft.com/office/drawing/2014/main" id="{E47D2853-0518-4677-AD3F-60B07BD1C237}"/>
              </a:ext>
            </a:extLst>
          </p:cNvPr>
          <p:cNvPicPr>
            <a:picLocks noChangeAspect="1"/>
          </p:cNvPicPr>
          <p:nvPr/>
        </p:nvPicPr>
        <p:blipFill>
          <a:blip r:embed="rId3"/>
          <a:stretch>
            <a:fillRect/>
          </a:stretch>
        </p:blipFill>
        <p:spPr>
          <a:xfrm>
            <a:off x="82700" y="3916055"/>
            <a:ext cx="2366963" cy="314325"/>
          </a:xfrm>
          <a:prstGeom prst="rect">
            <a:avLst/>
          </a:prstGeom>
        </p:spPr>
      </p:pic>
      <p:sp>
        <p:nvSpPr>
          <p:cNvPr id="19" name="Retângulo 18">
            <a:extLst>
              <a:ext uri="{FF2B5EF4-FFF2-40B4-BE49-F238E27FC236}">
                <a16:creationId xmlns:a16="http://schemas.microsoft.com/office/drawing/2014/main" id="{6C336C54-9E43-4D94-8051-59B424F2EA64}"/>
              </a:ext>
            </a:extLst>
          </p:cNvPr>
          <p:cNvSpPr/>
          <p:nvPr/>
        </p:nvSpPr>
        <p:spPr>
          <a:xfrm>
            <a:off x="2782044" y="2981033"/>
            <a:ext cx="3168352" cy="368098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2">
                  <a:lumMod val="60000"/>
                  <a:lumOff val="40000"/>
                </a:schemeClr>
              </a:solidFill>
            </a:endParaRPr>
          </a:p>
        </p:txBody>
      </p:sp>
      <p:sp>
        <p:nvSpPr>
          <p:cNvPr id="20" name="CaixaDeTexto 19">
            <a:extLst>
              <a:ext uri="{FF2B5EF4-FFF2-40B4-BE49-F238E27FC236}">
                <a16:creationId xmlns:a16="http://schemas.microsoft.com/office/drawing/2014/main" id="{787F6F87-E976-442B-888E-A091D0A76B0F}"/>
              </a:ext>
            </a:extLst>
          </p:cNvPr>
          <p:cNvSpPr txBox="1"/>
          <p:nvPr/>
        </p:nvSpPr>
        <p:spPr>
          <a:xfrm>
            <a:off x="2881178" y="3068960"/>
            <a:ext cx="2997210" cy="369332"/>
          </a:xfrm>
          <a:prstGeom prst="rect">
            <a:avLst/>
          </a:prstGeom>
          <a:noFill/>
        </p:spPr>
        <p:txBody>
          <a:bodyPr wrap="square" rtlCol="0">
            <a:spAutoFit/>
          </a:bodyPr>
          <a:lstStyle/>
          <a:p>
            <a:pPr algn="ctr">
              <a:lnSpc>
                <a:spcPct val="90000"/>
              </a:lnSpc>
            </a:pPr>
            <a:r>
              <a:rPr lang="pt-BR" sz="2000" dirty="0">
                <a:solidFill>
                  <a:schemeClr val="accent5">
                    <a:lumMod val="50000"/>
                  </a:schemeClr>
                </a:solidFill>
              </a:rPr>
              <a:t>Resumo do processo:</a:t>
            </a:r>
          </a:p>
        </p:txBody>
      </p:sp>
      <p:sp>
        <p:nvSpPr>
          <p:cNvPr id="21" name="Retângulo 20">
            <a:extLst>
              <a:ext uri="{FF2B5EF4-FFF2-40B4-BE49-F238E27FC236}">
                <a16:creationId xmlns:a16="http://schemas.microsoft.com/office/drawing/2014/main" id="{50C4803E-4329-41CD-A561-5C490AE1018C}"/>
              </a:ext>
            </a:extLst>
          </p:cNvPr>
          <p:cNvSpPr/>
          <p:nvPr/>
        </p:nvSpPr>
        <p:spPr>
          <a:xfrm>
            <a:off x="2881178" y="3501008"/>
            <a:ext cx="2997210" cy="576064"/>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accent5">
                    <a:lumMod val="50000"/>
                  </a:schemeClr>
                </a:solidFill>
              </a:rPr>
              <a:t>Dividir os funcionários em grupos</a:t>
            </a:r>
          </a:p>
        </p:txBody>
      </p:sp>
      <p:sp>
        <p:nvSpPr>
          <p:cNvPr id="22" name="Retângulo 21">
            <a:extLst>
              <a:ext uri="{FF2B5EF4-FFF2-40B4-BE49-F238E27FC236}">
                <a16:creationId xmlns:a16="http://schemas.microsoft.com/office/drawing/2014/main" id="{CB32450B-93EC-4659-B604-E2566D70A949}"/>
              </a:ext>
            </a:extLst>
          </p:cNvPr>
          <p:cNvSpPr/>
          <p:nvPr/>
        </p:nvSpPr>
        <p:spPr>
          <a:xfrm>
            <a:off x="2881178" y="4695238"/>
            <a:ext cx="2997210" cy="576064"/>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accent5">
                    <a:lumMod val="50000"/>
                  </a:schemeClr>
                </a:solidFill>
              </a:rPr>
              <a:t>Criar um </a:t>
            </a:r>
            <a:r>
              <a:rPr lang="pt-BR" sz="1600" dirty="0" err="1">
                <a:solidFill>
                  <a:schemeClr val="accent5">
                    <a:lumMod val="50000"/>
                  </a:schemeClr>
                </a:solidFill>
              </a:rPr>
              <a:t>JOBs</a:t>
            </a:r>
            <a:r>
              <a:rPr lang="pt-BR" sz="1600" dirty="0">
                <a:solidFill>
                  <a:schemeClr val="accent5">
                    <a:lumMod val="50000"/>
                  </a:schemeClr>
                </a:solidFill>
              </a:rPr>
              <a:t> para cada grupo de funcionários</a:t>
            </a:r>
          </a:p>
        </p:txBody>
      </p:sp>
      <p:sp>
        <p:nvSpPr>
          <p:cNvPr id="23" name="Retângulo 22">
            <a:extLst>
              <a:ext uri="{FF2B5EF4-FFF2-40B4-BE49-F238E27FC236}">
                <a16:creationId xmlns:a16="http://schemas.microsoft.com/office/drawing/2014/main" id="{1BF7CE3B-87FF-4B10-A64D-FDE551D9394A}"/>
              </a:ext>
            </a:extLst>
          </p:cNvPr>
          <p:cNvSpPr/>
          <p:nvPr/>
        </p:nvSpPr>
        <p:spPr>
          <a:xfrm>
            <a:off x="2881178" y="5949280"/>
            <a:ext cx="2997210" cy="576064"/>
          </a:xfrm>
          <a:prstGeom prst="rect">
            <a:avLst/>
          </a:prstGeom>
          <a:solidFill>
            <a:schemeClr val="accent5">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accent5">
                    <a:lumMod val="50000"/>
                  </a:schemeClr>
                </a:solidFill>
              </a:rPr>
              <a:t>Controlar a execução dos </a:t>
            </a:r>
            <a:r>
              <a:rPr lang="pt-BR" sz="1600" dirty="0" err="1">
                <a:solidFill>
                  <a:schemeClr val="accent5">
                    <a:lumMod val="50000"/>
                  </a:schemeClr>
                </a:solidFill>
              </a:rPr>
              <a:t>JOBs</a:t>
            </a:r>
            <a:r>
              <a:rPr lang="pt-BR" sz="1600" dirty="0">
                <a:solidFill>
                  <a:schemeClr val="accent5">
                    <a:lumMod val="50000"/>
                  </a:schemeClr>
                </a:solidFill>
              </a:rPr>
              <a:t> para obter o fim do processo</a:t>
            </a:r>
          </a:p>
        </p:txBody>
      </p:sp>
      <p:sp>
        <p:nvSpPr>
          <p:cNvPr id="24" name="Seta: para Baixo 23">
            <a:extLst>
              <a:ext uri="{FF2B5EF4-FFF2-40B4-BE49-F238E27FC236}">
                <a16:creationId xmlns:a16="http://schemas.microsoft.com/office/drawing/2014/main" id="{EA44602B-7292-4A40-AF5F-D3B299D683E1}"/>
              </a:ext>
            </a:extLst>
          </p:cNvPr>
          <p:cNvSpPr/>
          <p:nvPr/>
        </p:nvSpPr>
        <p:spPr>
          <a:xfrm>
            <a:off x="4222204" y="4221088"/>
            <a:ext cx="288032" cy="344158"/>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Seta: para Baixo 24">
            <a:extLst>
              <a:ext uri="{FF2B5EF4-FFF2-40B4-BE49-F238E27FC236}">
                <a16:creationId xmlns:a16="http://schemas.microsoft.com/office/drawing/2014/main" id="{9321680D-43DB-4C9B-A2BF-B20A017B9412}"/>
              </a:ext>
            </a:extLst>
          </p:cNvPr>
          <p:cNvSpPr/>
          <p:nvPr/>
        </p:nvSpPr>
        <p:spPr>
          <a:xfrm>
            <a:off x="4222204" y="5448663"/>
            <a:ext cx="288032" cy="344158"/>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Seta: para a Esquerda 25">
            <a:extLst>
              <a:ext uri="{FF2B5EF4-FFF2-40B4-BE49-F238E27FC236}">
                <a16:creationId xmlns:a16="http://schemas.microsoft.com/office/drawing/2014/main" id="{56AA1F2C-FC6D-4C63-9C3F-62DFF0B975B9}"/>
              </a:ext>
            </a:extLst>
          </p:cNvPr>
          <p:cNvSpPr/>
          <p:nvPr/>
        </p:nvSpPr>
        <p:spPr>
          <a:xfrm>
            <a:off x="2427489" y="4916994"/>
            <a:ext cx="260373" cy="216024"/>
          </a:xfrm>
          <a:prstGeom prst="lef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Seta: para a Direita 26">
            <a:extLst>
              <a:ext uri="{FF2B5EF4-FFF2-40B4-BE49-F238E27FC236}">
                <a16:creationId xmlns:a16="http://schemas.microsoft.com/office/drawing/2014/main" id="{43E14C8E-10F0-48ED-8F54-A264CAEA19E6}"/>
              </a:ext>
            </a:extLst>
          </p:cNvPr>
          <p:cNvSpPr/>
          <p:nvPr/>
        </p:nvSpPr>
        <p:spPr>
          <a:xfrm>
            <a:off x="2422004" y="6237312"/>
            <a:ext cx="288032" cy="250725"/>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8081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64753" y="368893"/>
            <a:ext cx="5383911" cy="1727200"/>
          </a:xfrm>
        </p:spPr>
        <p:txBody>
          <a:bodyPr rtlCol="0">
            <a:normAutofit fontScale="90000"/>
          </a:bodyPr>
          <a:lstStyle/>
          <a:p>
            <a:r>
              <a:rPr lang="pt-BR" dirty="0"/>
              <a:t>Execução paralela com o DBMS_SCHEDULER. (Continuação)</a:t>
            </a:r>
            <a:br>
              <a:rPr lang="pt-BR" dirty="0"/>
            </a:br>
            <a:br>
              <a:rPr lang="pt-BR" dirty="0"/>
            </a:br>
            <a:endParaRPr lang="pt-BR" dirty="0"/>
          </a:p>
        </p:txBody>
      </p:sp>
      <p:sp>
        <p:nvSpPr>
          <p:cNvPr id="4" name="Espaço Reservado para Texto 3"/>
          <p:cNvSpPr>
            <a:spLocks noGrp="1"/>
          </p:cNvSpPr>
          <p:nvPr>
            <p:ph type="body" sz="half" idx="2"/>
          </p:nvPr>
        </p:nvSpPr>
        <p:spPr>
          <a:xfrm>
            <a:off x="6364751" y="1892362"/>
            <a:ext cx="5180251" cy="2400733"/>
          </a:xfrm>
        </p:spPr>
        <p:txBody>
          <a:bodyPr rtlCol="0"/>
          <a:lstStyle/>
          <a:p>
            <a:pPr marL="342900" indent="-342900" rtl="0">
              <a:buFont typeface="Arial" panose="020B0604020202020204" pitchFamily="34" charset="0"/>
              <a:buChar char="•"/>
            </a:pPr>
            <a:r>
              <a:rPr lang="pt-BR" dirty="0" err="1"/>
              <a:t>Package</a:t>
            </a:r>
            <a:r>
              <a:rPr lang="pt-BR" dirty="0"/>
              <a:t> original necessita de poucas alterações.</a:t>
            </a:r>
          </a:p>
          <a:p>
            <a:pPr rtl="0"/>
            <a:endParaRPr lang="pt-BR" dirty="0"/>
          </a:p>
          <a:p>
            <a:pPr rtl="0"/>
            <a:endParaRPr lang="pt-BR" dirty="0"/>
          </a:p>
          <a:p>
            <a:pPr rtl="0"/>
            <a:r>
              <a:rPr lang="pt-BR" dirty="0"/>
              <a:t>Teste realizado com 4 </a:t>
            </a:r>
            <a:r>
              <a:rPr lang="pt-BR" dirty="0" err="1"/>
              <a:t>JOBs</a:t>
            </a:r>
            <a:r>
              <a:rPr lang="pt-BR" dirty="0"/>
              <a:t>:</a:t>
            </a:r>
          </a:p>
        </p:txBody>
      </p:sp>
      <p:pic>
        <p:nvPicPr>
          <p:cNvPr id="5" name="Imagem 4">
            <a:extLst>
              <a:ext uri="{FF2B5EF4-FFF2-40B4-BE49-F238E27FC236}">
                <a16:creationId xmlns:a16="http://schemas.microsoft.com/office/drawing/2014/main" id="{C6E5DFF7-6019-4A76-A7AF-7C7D649EC624}"/>
              </a:ext>
            </a:extLst>
          </p:cNvPr>
          <p:cNvPicPr>
            <a:picLocks noChangeAspect="1"/>
          </p:cNvPicPr>
          <p:nvPr/>
        </p:nvPicPr>
        <p:blipFill>
          <a:blip r:embed="rId2"/>
          <a:stretch>
            <a:fillRect/>
          </a:stretch>
        </p:blipFill>
        <p:spPr>
          <a:xfrm>
            <a:off x="45740" y="1507854"/>
            <a:ext cx="5976664" cy="769018"/>
          </a:xfrm>
          <a:prstGeom prst="rect">
            <a:avLst/>
          </a:prstGeom>
        </p:spPr>
      </p:pic>
      <p:pic>
        <p:nvPicPr>
          <p:cNvPr id="6" name="Imagem 5">
            <a:extLst>
              <a:ext uri="{FF2B5EF4-FFF2-40B4-BE49-F238E27FC236}">
                <a16:creationId xmlns:a16="http://schemas.microsoft.com/office/drawing/2014/main" id="{0B74E0AE-F9C8-4F12-964B-C94C4C11987B}"/>
              </a:ext>
            </a:extLst>
          </p:cNvPr>
          <p:cNvPicPr>
            <a:picLocks noChangeAspect="1"/>
          </p:cNvPicPr>
          <p:nvPr/>
        </p:nvPicPr>
        <p:blipFill>
          <a:blip r:embed="rId3"/>
          <a:stretch>
            <a:fillRect/>
          </a:stretch>
        </p:blipFill>
        <p:spPr>
          <a:xfrm>
            <a:off x="45741" y="571750"/>
            <a:ext cx="5976664" cy="322095"/>
          </a:xfrm>
          <a:prstGeom prst="rect">
            <a:avLst/>
          </a:prstGeom>
        </p:spPr>
      </p:pic>
      <p:sp>
        <p:nvSpPr>
          <p:cNvPr id="8" name="CaixaDeTexto 7">
            <a:extLst>
              <a:ext uri="{FF2B5EF4-FFF2-40B4-BE49-F238E27FC236}">
                <a16:creationId xmlns:a16="http://schemas.microsoft.com/office/drawing/2014/main" id="{3D13CC0F-86D1-4C7D-8E82-1A52A0306463}"/>
              </a:ext>
            </a:extLst>
          </p:cNvPr>
          <p:cNvSpPr txBox="1"/>
          <p:nvPr/>
        </p:nvSpPr>
        <p:spPr>
          <a:xfrm>
            <a:off x="66744" y="142677"/>
            <a:ext cx="2519279" cy="452432"/>
          </a:xfrm>
          <a:prstGeom prst="rect">
            <a:avLst/>
          </a:prstGeom>
          <a:noFill/>
        </p:spPr>
        <p:txBody>
          <a:bodyPr wrap="none" rtlCol="0">
            <a:spAutoFit/>
          </a:bodyPr>
          <a:lstStyle/>
          <a:p>
            <a:pPr>
              <a:lnSpc>
                <a:spcPct val="90000"/>
              </a:lnSpc>
            </a:pPr>
            <a:r>
              <a:rPr lang="pt-BR" sz="2600" dirty="0" err="1"/>
              <a:t>Package</a:t>
            </a:r>
            <a:r>
              <a:rPr lang="pt-BR" sz="2600" dirty="0"/>
              <a:t> original</a:t>
            </a:r>
          </a:p>
        </p:txBody>
      </p:sp>
      <p:sp>
        <p:nvSpPr>
          <p:cNvPr id="28" name="CaixaDeTexto 27">
            <a:extLst>
              <a:ext uri="{FF2B5EF4-FFF2-40B4-BE49-F238E27FC236}">
                <a16:creationId xmlns:a16="http://schemas.microsoft.com/office/drawing/2014/main" id="{C354D677-B5EB-4918-B511-4E1FEF4B015E}"/>
              </a:ext>
            </a:extLst>
          </p:cNvPr>
          <p:cNvSpPr txBox="1"/>
          <p:nvPr/>
        </p:nvSpPr>
        <p:spPr>
          <a:xfrm>
            <a:off x="0" y="1055422"/>
            <a:ext cx="5892767" cy="452432"/>
          </a:xfrm>
          <a:prstGeom prst="rect">
            <a:avLst/>
          </a:prstGeom>
          <a:noFill/>
        </p:spPr>
        <p:txBody>
          <a:bodyPr wrap="none" rtlCol="0">
            <a:spAutoFit/>
          </a:bodyPr>
          <a:lstStyle/>
          <a:p>
            <a:pPr>
              <a:lnSpc>
                <a:spcPct val="90000"/>
              </a:lnSpc>
            </a:pPr>
            <a:r>
              <a:rPr lang="pt-BR" sz="2600" dirty="0" err="1"/>
              <a:t>Package</a:t>
            </a:r>
            <a:r>
              <a:rPr lang="pt-BR" sz="2600" dirty="0"/>
              <a:t> alterada para execução paralela</a:t>
            </a:r>
          </a:p>
        </p:txBody>
      </p:sp>
      <p:sp>
        <p:nvSpPr>
          <p:cNvPr id="29" name="Elipse 28">
            <a:extLst>
              <a:ext uri="{FF2B5EF4-FFF2-40B4-BE49-F238E27FC236}">
                <a16:creationId xmlns:a16="http://schemas.microsoft.com/office/drawing/2014/main" id="{0CC2FCD6-6CB5-412B-89B7-067E7CB776E2}"/>
              </a:ext>
            </a:extLst>
          </p:cNvPr>
          <p:cNvSpPr/>
          <p:nvPr/>
        </p:nvSpPr>
        <p:spPr>
          <a:xfrm>
            <a:off x="2586022" y="1699607"/>
            <a:ext cx="3436381" cy="576064"/>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pic>
        <p:nvPicPr>
          <p:cNvPr id="18" name="Imagem 17">
            <a:extLst>
              <a:ext uri="{FF2B5EF4-FFF2-40B4-BE49-F238E27FC236}">
                <a16:creationId xmlns:a16="http://schemas.microsoft.com/office/drawing/2014/main" id="{F7139490-7D47-47D4-8C5B-3B63F9873730}"/>
              </a:ext>
            </a:extLst>
          </p:cNvPr>
          <p:cNvPicPr>
            <a:picLocks noChangeAspect="1"/>
          </p:cNvPicPr>
          <p:nvPr/>
        </p:nvPicPr>
        <p:blipFill>
          <a:blip r:embed="rId4"/>
          <a:stretch>
            <a:fillRect/>
          </a:stretch>
        </p:blipFill>
        <p:spPr>
          <a:xfrm>
            <a:off x="45740" y="2845109"/>
            <a:ext cx="5100067" cy="1700022"/>
          </a:xfrm>
          <a:prstGeom prst="rect">
            <a:avLst/>
          </a:prstGeom>
        </p:spPr>
      </p:pic>
      <p:cxnSp>
        <p:nvCxnSpPr>
          <p:cNvPr id="31" name="Conector reto 30">
            <a:extLst>
              <a:ext uri="{FF2B5EF4-FFF2-40B4-BE49-F238E27FC236}">
                <a16:creationId xmlns:a16="http://schemas.microsoft.com/office/drawing/2014/main" id="{AF85BC81-E0BC-4843-9423-53717ECFA1A0}"/>
              </a:ext>
            </a:extLst>
          </p:cNvPr>
          <p:cNvCxnSpPr/>
          <p:nvPr/>
        </p:nvCxnSpPr>
        <p:spPr>
          <a:xfrm>
            <a:off x="0" y="2564904"/>
            <a:ext cx="6094412"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5" name="Imagem 34">
            <a:extLst>
              <a:ext uri="{FF2B5EF4-FFF2-40B4-BE49-F238E27FC236}">
                <a16:creationId xmlns:a16="http://schemas.microsoft.com/office/drawing/2014/main" id="{4DD5F6FB-642B-4BB1-B9C4-AC8DB6A67663}"/>
              </a:ext>
            </a:extLst>
          </p:cNvPr>
          <p:cNvPicPr>
            <a:picLocks noChangeAspect="1"/>
          </p:cNvPicPr>
          <p:nvPr/>
        </p:nvPicPr>
        <p:blipFill>
          <a:blip r:embed="rId5"/>
          <a:stretch>
            <a:fillRect/>
          </a:stretch>
        </p:blipFill>
        <p:spPr>
          <a:xfrm>
            <a:off x="963735" y="4653136"/>
            <a:ext cx="5041205" cy="2103881"/>
          </a:xfrm>
          <a:prstGeom prst="rect">
            <a:avLst/>
          </a:prstGeom>
        </p:spPr>
      </p:pic>
      <p:sp>
        <p:nvSpPr>
          <p:cNvPr id="39" name="Seta: Dobrada 38">
            <a:extLst>
              <a:ext uri="{FF2B5EF4-FFF2-40B4-BE49-F238E27FC236}">
                <a16:creationId xmlns:a16="http://schemas.microsoft.com/office/drawing/2014/main" id="{9E83CDB8-912F-4404-8FC1-26D77318994B}"/>
              </a:ext>
            </a:extLst>
          </p:cNvPr>
          <p:cNvSpPr/>
          <p:nvPr/>
        </p:nvSpPr>
        <p:spPr>
          <a:xfrm rot="10800000" flipH="1">
            <a:off x="261764" y="4668912"/>
            <a:ext cx="576064" cy="1208360"/>
          </a:xfrm>
          <a:prstGeom prst="ben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0" name="Elipse 39">
            <a:extLst>
              <a:ext uri="{FF2B5EF4-FFF2-40B4-BE49-F238E27FC236}">
                <a16:creationId xmlns:a16="http://schemas.microsoft.com/office/drawing/2014/main" id="{F1A5DD0D-8B9F-4D66-A42B-E45094CA32CF}"/>
              </a:ext>
            </a:extLst>
          </p:cNvPr>
          <p:cNvSpPr/>
          <p:nvPr/>
        </p:nvSpPr>
        <p:spPr>
          <a:xfrm>
            <a:off x="1125860" y="6385252"/>
            <a:ext cx="4824536" cy="216025"/>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cxnSp>
        <p:nvCxnSpPr>
          <p:cNvPr id="41" name="Conector reto 40">
            <a:extLst>
              <a:ext uri="{FF2B5EF4-FFF2-40B4-BE49-F238E27FC236}">
                <a16:creationId xmlns:a16="http://schemas.microsoft.com/office/drawing/2014/main" id="{4E975B88-4592-473A-A417-1B3A614C6D60}"/>
              </a:ext>
            </a:extLst>
          </p:cNvPr>
          <p:cNvCxnSpPr/>
          <p:nvPr/>
        </p:nvCxnSpPr>
        <p:spPr>
          <a:xfrm>
            <a:off x="0" y="2636912"/>
            <a:ext cx="6094412"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42" name="Espaço Reservado para Conteúdo 11">
            <a:extLst>
              <a:ext uri="{FF2B5EF4-FFF2-40B4-BE49-F238E27FC236}">
                <a16:creationId xmlns:a16="http://schemas.microsoft.com/office/drawing/2014/main" id="{D3B27AB7-F7B9-44C5-AFE2-6243BE0232F6}"/>
              </a:ext>
            </a:extLst>
          </p:cNvPr>
          <p:cNvGraphicFramePr>
            <a:graphicFrameLocks/>
          </p:cNvGraphicFramePr>
          <p:nvPr>
            <p:extLst>
              <p:ext uri="{D42A27DB-BD31-4B8C-83A1-F6EECF244321}">
                <p14:modId xmlns:p14="http://schemas.microsoft.com/office/powerpoint/2010/main" val="2453964861"/>
              </p:ext>
            </p:extLst>
          </p:nvPr>
        </p:nvGraphicFramePr>
        <p:xfrm>
          <a:off x="6439776" y="4365104"/>
          <a:ext cx="5274278" cy="1270000"/>
        </p:xfrm>
        <a:graphic>
          <a:graphicData uri="http://schemas.openxmlformats.org/drawingml/2006/table">
            <a:tbl>
              <a:tblPr firstRow="1" bandRow="1">
                <a:tableStyleId>{D03447BB-5D67-496B-8E87-E561075AD55C}</a:tableStyleId>
              </a:tblPr>
              <a:tblGrid>
                <a:gridCol w="2637139">
                  <a:extLst>
                    <a:ext uri="{9D8B030D-6E8A-4147-A177-3AD203B41FA5}">
                      <a16:colId xmlns:a16="http://schemas.microsoft.com/office/drawing/2014/main" val="20000"/>
                    </a:ext>
                  </a:extLst>
                </a:gridCol>
                <a:gridCol w="2637139">
                  <a:extLst>
                    <a:ext uri="{9D8B030D-6E8A-4147-A177-3AD203B41FA5}">
                      <a16:colId xmlns:a16="http://schemas.microsoft.com/office/drawing/2014/main" val="20001"/>
                    </a:ext>
                  </a:extLst>
                </a:gridCol>
              </a:tblGrid>
              <a:tr h="635000">
                <a:tc>
                  <a:txBody>
                    <a:bodyPr/>
                    <a:lstStyle/>
                    <a:p>
                      <a:pPr rtl="0"/>
                      <a:r>
                        <a:rPr lang="pt-BR" dirty="0"/>
                        <a:t>Original</a:t>
                      </a:r>
                      <a:endParaRPr lang="pt-br" dirty="0"/>
                    </a:p>
                  </a:txBody>
                  <a:tcPr anchor="ctr"/>
                </a:tc>
                <a:tc>
                  <a:txBody>
                    <a:bodyPr/>
                    <a:lstStyle/>
                    <a:p>
                      <a:pPr algn="ctr" rtl="0"/>
                      <a:r>
                        <a:rPr lang="pt-BR" dirty="0"/>
                        <a:t>4 </a:t>
                      </a:r>
                      <a:r>
                        <a:rPr lang="pt-BR" dirty="0" err="1"/>
                        <a:t>JOBs</a:t>
                      </a:r>
                      <a:r>
                        <a:rPr lang="pt-BR" dirty="0"/>
                        <a:t> </a:t>
                      </a:r>
                      <a:endParaRPr lang="pt-br" dirty="0"/>
                    </a:p>
                  </a:txBody>
                  <a:tcPr anchor="ctr"/>
                </a:tc>
                <a:extLst>
                  <a:ext uri="{0D108BD9-81ED-4DB2-BD59-A6C34878D82A}">
                    <a16:rowId xmlns:a16="http://schemas.microsoft.com/office/drawing/2014/main" val="10000"/>
                  </a:ext>
                </a:extLst>
              </a:tr>
              <a:tr h="635000">
                <a:tc>
                  <a:txBody>
                    <a:bodyPr/>
                    <a:lstStyle/>
                    <a:p>
                      <a:pPr rtl="0"/>
                      <a:r>
                        <a:rPr lang="pt-BR" dirty="0"/>
                        <a:t>57 Segundos</a:t>
                      </a:r>
                      <a:endParaRPr lang="pt-br" dirty="0"/>
                    </a:p>
                  </a:txBody>
                  <a:tcPr anchor="ctr"/>
                </a:tc>
                <a:tc>
                  <a:txBody>
                    <a:bodyPr/>
                    <a:lstStyle/>
                    <a:p>
                      <a:pPr algn="ctr" rtl="0"/>
                      <a:r>
                        <a:rPr lang="pt-BR" dirty="0"/>
                        <a:t>18 Segundos</a:t>
                      </a:r>
                      <a:endParaRPr lang="pt-br"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688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pt-BR" dirty="0"/>
              <a:t>Controle das sessões</a:t>
            </a:r>
          </a:p>
        </p:txBody>
      </p:sp>
      <p:sp>
        <p:nvSpPr>
          <p:cNvPr id="14" name="Espaço Reservado para Conteúdo 13"/>
          <p:cNvSpPr>
            <a:spLocks noGrp="1"/>
          </p:cNvSpPr>
          <p:nvPr>
            <p:ph idx="1"/>
          </p:nvPr>
        </p:nvSpPr>
        <p:spPr/>
        <p:txBody>
          <a:bodyPr rtlCol="0"/>
          <a:lstStyle/>
          <a:p>
            <a:pPr rtl="0"/>
            <a:r>
              <a:rPr lang="pt-BR" dirty="0"/>
              <a:t>Como acompanhar se os </a:t>
            </a:r>
            <a:r>
              <a:rPr lang="pt-BR" dirty="0" err="1"/>
              <a:t>JOBs</a:t>
            </a:r>
            <a:r>
              <a:rPr lang="pt-BR" dirty="0"/>
              <a:t> terminaram?</a:t>
            </a:r>
          </a:p>
          <a:p>
            <a:pPr rtl="0"/>
            <a:endParaRPr lang="pt-BR" dirty="0"/>
          </a:p>
          <a:p>
            <a:pPr lvl="1"/>
            <a:r>
              <a:rPr lang="pt-BR" dirty="0"/>
              <a:t>DBMS_PIPE; </a:t>
            </a:r>
          </a:p>
          <a:p>
            <a:pPr lvl="1"/>
            <a:endParaRPr lang="pt-BR" dirty="0"/>
          </a:p>
          <a:p>
            <a:pPr lvl="1"/>
            <a:r>
              <a:rPr lang="pt-BR" dirty="0"/>
              <a:t>DBMS_ALERT;</a:t>
            </a:r>
          </a:p>
          <a:p>
            <a:pPr lvl="1"/>
            <a:endParaRPr lang="pt-BR" dirty="0"/>
          </a:p>
          <a:p>
            <a:pPr lvl="1"/>
            <a:r>
              <a:rPr lang="pt-BR" dirty="0"/>
              <a:t>Manualmente (usando uma tabela de controle).</a:t>
            </a:r>
          </a:p>
          <a:p>
            <a:pPr marL="548640" lvl="2" indent="0">
              <a:buNone/>
            </a:pPr>
            <a:endParaRPr lang="pt-BR" dirty="0"/>
          </a:p>
          <a:p>
            <a:pPr lvl="2"/>
            <a:endParaRPr lang="pt-BR" dirty="0"/>
          </a:p>
          <a:p>
            <a:pPr lvl="1"/>
            <a:endParaRPr lang="pt-br" dirty="0"/>
          </a:p>
        </p:txBody>
      </p:sp>
    </p:spTree>
    <p:extLst>
      <p:ext uri="{BB962C8B-B14F-4D97-AF65-F5344CB8AC3E}">
        <p14:creationId xmlns:p14="http://schemas.microsoft.com/office/powerpoint/2010/main" val="412647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pt-BR" dirty="0"/>
              <a:t>Pontos de atenção.</a:t>
            </a:r>
          </a:p>
        </p:txBody>
      </p:sp>
      <p:sp>
        <p:nvSpPr>
          <p:cNvPr id="14" name="Espaço Reservado para Conteúdo 13"/>
          <p:cNvSpPr>
            <a:spLocks noGrp="1"/>
          </p:cNvSpPr>
          <p:nvPr>
            <p:ph idx="1"/>
          </p:nvPr>
        </p:nvSpPr>
        <p:spPr/>
        <p:txBody>
          <a:bodyPr rtlCol="0"/>
          <a:lstStyle/>
          <a:p>
            <a:pPr rtl="0"/>
            <a:endParaRPr lang="pt-BR" dirty="0"/>
          </a:p>
          <a:p>
            <a:pPr rtl="0"/>
            <a:r>
              <a:rPr lang="pt-BR" dirty="0"/>
              <a:t>Avaliar a necessidade de controlar </a:t>
            </a:r>
            <a:r>
              <a:rPr lang="pt-BR" dirty="0" err="1"/>
              <a:t>LOCKs</a:t>
            </a:r>
            <a:r>
              <a:rPr lang="pt-BR" dirty="0"/>
              <a:t> de recursos/tabelas.</a:t>
            </a:r>
          </a:p>
          <a:p>
            <a:pPr lvl="1"/>
            <a:r>
              <a:rPr lang="pt-BR" dirty="0"/>
              <a:t>Teremos várias sessões acessando simultaneamente os mesmos recursos.</a:t>
            </a:r>
          </a:p>
          <a:p>
            <a:pPr rtl="0"/>
            <a:endParaRPr lang="pt-BR" dirty="0"/>
          </a:p>
          <a:p>
            <a:pPr rtl="0"/>
            <a:r>
              <a:rPr lang="pt-BR" dirty="0"/>
              <a:t>A solução precisa ser avaliada em conjunto com o DBA.</a:t>
            </a:r>
          </a:p>
          <a:p>
            <a:pPr lvl="1"/>
            <a:r>
              <a:rPr lang="pt-BR" dirty="0"/>
              <a:t>O tempo total do processo tende a diminuir, porém, será exigido mais do servidor durante a execução, o que pode comprometer a performance geral do banco de dados.</a:t>
            </a:r>
          </a:p>
          <a:p>
            <a:pPr rtl="0"/>
            <a:endParaRPr lang="pt-BR" dirty="0"/>
          </a:p>
          <a:p>
            <a:pPr rtl="0"/>
            <a:endParaRPr lang="pt-BR" dirty="0"/>
          </a:p>
        </p:txBody>
      </p:sp>
    </p:spTree>
    <p:extLst>
      <p:ext uri="{BB962C8B-B14F-4D97-AF65-F5344CB8AC3E}">
        <p14:creationId xmlns:p14="http://schemas.microsoft.com/office/powerpoint/2010/main" val="83995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803401"/>
            <a:ext cx="10360501" cy="3281783"/>
          </a:xfrm>
        </p:spPr>
        <p:txBody>
          <a:bodyPr rtlCol="0">
            <a:normAutofit/>
          </a:bodyPr>
          <a:lstStyle/>
          <a:p>
            <a:pPr lvl="1"/>
            <a:endParaRPr lang="pt-BR" sz="1600" dirty="0"/>
          </a:p>
          <a:p>
            <a:pPr lvl="1"/>
            <a:endParaRPr lang="pt-BR" sz="1600" dirty="0"/>
          </a:p>
          <a:p>
            <a:pPr lvl="1"/>
            <a:r>
              <a:rPr lang="pt-BR" sz="1600" dirty="0"/>
              <a:t>DBMS_PIPE – </a:t>
            </a:r>
            <a:r>
              <a:rPr lang="pt-BR" sz="1600" dirty="0">
                <a:hlinkClick r:id="rId2"/>
              </a:rPr>
              <a:t>https://docs.oracle.com/database/121/ARPLS/d_pipe.htm#ARPLS038D</a:t>
            </a:r>
            <a:endParaRPr lang="pt-BR" sz="1600" dirty="0"/>
          </a:p>
          <a:p>
            <a:pPr lvl="1"/>
            <a:r>
              <a:rPr lang="pt-BR" sz="1600" dirty="0"/>
              <a:t>DBMS_ALERT - </a:t>
            </a:r>
            <a:r>
              <a:rPr lang="pt-BR" sz="1600" dirty="0">
                <a:hlinkClick r:id="rId3"/>
              </a:rPr>
              <a:t>https://docs.oracle.com/database/121/ARPLS/d_alert.htm#ARPLS351</a:t>
            </a:r>
            <a:endParaRPr lang="pt-BR" sz="1600" dirty="0"/>
          </a:p>
          <a:p>
            <a:pPr lvl="1"/>
            <a:r>
              <a:rPr lang="pt-BR" sz="1600" dirty="0"/>
              <a:t>DBMS_SCHEDULER - </a:t>
            </a:r>
            <a:r>
              <a:rPr lang="pt-BR" sz="1600" dirty="0">
                <a:hlinkClick r:id="rId4"/>
              </a:rPr>
              <a:t>https://docs.oracle.com/database/121/ARPLS/d_sched.htm#ARPLS72235</a:t>
            </a:r>
            <a:endParaRPr lang="pt-BR" sz="1600" dirty="0"/>
          </a:p>
          <a:p>
            <a:pPr lvl="1"/>
            <a:r>
              <a:rPr lang="pt-BR" sz="1600" dirty="0"/>
              <a:t>DBMS_LOCK - </a:t>
            </a:r>
            <a:r>
              <a:rPr lang="pt-BR" sz="1600" dirty="0">
                <a:hlinkClick r:id="rId5"/>
              </a:rPr>
              <a:t>https://docs.oracle.com/cd/B19306_01/appdev.102/b14258/d_lock.htm#i1002309</a:t>
            </a:r>
            <a:endParaRPr lang="pt-BR" sz="1600" dirty="0"/>
          </a:p>
          <a:p>
            <a:pPr lvl="1"/>
            <a:endParaRPr lang="pt-BR" sz="1600" dirty="0"/>
          </a:p>
          <a:p>
            <a:pPr lvl="1"/>
            <a:r>
              <a:rPr lang="pt-BR" sz="1600" dirty="0"/>
              <a:t>Fontes dos exemplos disponíveis em: </a:t>
            </a:r>
            <a:r>
              <a:rPr lang="pt-BR" sz="1600" dirty="0">
                <a:hlinkClick r:id="rId6"/>
              </a:rPr>
              <a:t>https://github.com/RodrigoEdson/PL-SQL-CAMP</a:t>
            </a:r>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1079</TotalTime>
  <Words>584</Words>
  <Application>Microsoft Office PowerPoint</Application>
  <PresentationFormat>Personalizar</PresentationFormat>
  <Paragraphs>80</Paragraphs>
  <Slides>10</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Cambria</vt:lpstr>
      <vt:lpstr>Wingdings</vt:lpstr>
      <vt:lpstr>Vermelho Radial 16X9</vt:lpstr>
      <vt:lpstr>Meetup #1 - Processamento paralelo com DBMS_SCHEDULER</vt:lpstr>
      <vt:lpstr>Conteúdo da apresentação</vt:lpstr>
      <vt:lpstr>O cenário alvo</vt:lpstr>
      <vt:lpstr>Exemplo de um processo não paralelizado.  </vt:lpstr>
      <vt:lpstr>Execução paralela com o DBMS_SCHEDULER.  </vt:lpstr>
      <vt:lpstr>Execução paralela com o DBMS_SCHEDULER. (Continuação)  </vt:lpstr>
      <vt:lpstr>Controle das sessões</vt:lpstr>
      <vt:lpstr>Pontos de atenção.</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10</cp:revision>
  <dcterms:created xsi:type="dcterms:W3CDTF">2018-05-15T10:37:55Z</dcterms:created>
  <dcterms:modified xsi:type="dcterms:W3CDTF">2018-05-25T09:47:10Z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