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88" r:id="rId5"/>
    <p:sldId id="287" r:id="rId6"/>
    <p:sldId id="289" r:id="rId7"/>
    <p:sldId id="290" r:id="rId8"/>
    <p:sldId id="291" r:id="rId9"/>
    <p:sldId id="292" r:id="rId10"/>
    <p:sldId id="295" r:id="rId11"/>
    <p:sldId id="293" r:id="rId12"/>
    <p:sldId id="294" r:id="rId13"/>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280" autoAdjust="0"/>
  </p:normalViewPr>
  <p:slideViewPr>
    <p:cSldViewPr>
      <p:cViewPr varScale="1">
        <p:scale>
          <a:sx n="72" d="100"/>
          <a:sy n="72" d="100"/>
        </p:scale>
        <p:origin x="576"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a:p>
        </p:txBody>
      </p:sp>
      <p:sp>
        <p:nvSpPr>
          <p:cNvPr id="5" name="Espaço Reservado para Data 4"/>
          <p:cNvSpPr>
            <a:spLocks noGrp="1"/>
          </p:cNvSpPr>
          <p:nvPr>
            <p:ph type="dt" sz="half" idx="10"/>
          </p:nvPr>
        </p:nvSpPr>
        <p:spPr/>
        <p:txBody>
          <a:bodyPr rtlCol="0"/>
          <a:lstStyle/>
          <a:p>
            <a:pPr rtl="0"/>
            <a:r>
              <a:rPr lang="en-US"/>
              <a:t>24/06/2016</a:t>
            </a:r>
            <a:endParaRPr/>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a:p>
        </p:txBody>
      </p:sp>
      <p:sp>
        <p:nvSpPr>
          <p:cNvPr id="7" name="Espaço Reservado para Data 6"/>
          <p:cNvSpPr>
            <a:spLocks noGrp="1"/>
          </p:cNvSpPr>
          <p:nvPr>
            <p:ph type="dt" sz="half" idx="10"/>
          </p:nvPr>
        </p:nvSpPr>
        <p:spPr/>
        <p:txBody>
          <a:bodyPr rtlCol="0"/>
          <a:lstStyle/>
          <a:p>
            <a:pPr rtl="0"/>
            <a:r>
              <a:rPr lang="en-US"/>
              <a:t>24/06/2016</a:t>
            </a:r>
            <a:endParaRPr/>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a:p>
        </p:txBody>
      </p:sp>
      <p:sp>
        <p:nvSpPr>
          <p:cNvPr id="3" name="Espaço Reservado para Data 2"/>
          <p:cNvSpPr>
            <a:spLocks noGrp="1"/>
          </p:cNvSpPr>
          <p:nvPr>
            <p:ph type="dt" sz="half" idx="10"/>
          </p:nvPr>
        </p:nvSpPr>
        <p:spPr/>
        <p:txBody>
          <a:bodyPr rtlCol="0"/>
          <a:lstStyle/>
          <a:p>
            <a:pPr rtl="0"/>
            <a:r>
              <a:rPr lang="en-US"/>
              <a:t>24/06/2016</a:t>
            </a:r>
            <a:endParaRPr/>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a:t>24/06/2016</a:t>
            </a:r>
            <a:endParaRPr/>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710036" y="482600"/>
            <a:ext cx="7416824" cy="1219200"/>
          </a:xfrm>
        </p:spPr>
        <p:txBody>
          <a:bodyPr rtlCol="0">
            <a:normAutofit fontScale="90000"/>
          </a:bodyPr>
          <a:lstStyle/>
          <a:p>
            <a:pPr algn="ctr"/>
            <a:r>
              <a:rPr lang="en-US" dirty="0">
                <a:effectLst>
                  <a:outerShdw blurRad="38100" dist="38100" dir="2700000" algn="tl">
                    <a:srgbClr val="000000">
                      <a:alpha val="43137"/>
                    </a:srgbClr>
                  </a:outerShdw>
                </a:effectLst>
              </a:rPr>
              <a:t>Pl/</a:t>
            </a:r>
            <a:r>
              <a:rPr lang="en-US" dirty="0" err="1">
                <a:effectLst>
                  <a:outerShdw blurRad="38100" dist="38100" dir="2700000" algn="tl">
                    <a:srgbClr val="000000">
                      <a:alpha val="43137"/>
                    </a:srgbClr>
                  </a:outerShdw>
                </a:effectLst>
              </a:rPr>
              <a:t>sql</a:t>
            </a:r>
            <a:r>
              <a:rPr lang="en-US" dirty="0">
                <a:effectLst>
                  <a:outerShdw blurRad="38100" dist="38100" dir="2700000" algn="tl">
                    <a:srgbClr val="000000">
                      <a:alpha val="43137"/>
                    </a:srgbClr>
                  </a:outerShdw>
                </a:effectLst>
              </a:rPr>
              <a:t> camp - Meetup #2</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13/06/2018 </a:t>
            </a:r>
            <a:r>
              <a:rPr lang="en-US" dirty="0">
                <a:effectLst>
                  <a:outerShdw blurRad="38100" dist="38100" dir="2700000" algn="tl">
                    <a:srgbClr val="000000">
                      <a:alpha val="43137"/>
                    </a:srgbClr>
                  </a:outerShdw>
                </a:effectLst>
                <a:sym typeface="Wingdings" panose="05000000000000000000" pitchFamily="2" charset="2"/>
              </a:rPr>
              <a:t> </a:t>
            </a:r>
            <a:r>
              <a:rPr lang="en-US" dirty="0">
                <a:effectLst>
                  <a:outerShdw blurRad="38100" dist="38100" dir="2700000" algn="tl">
                    <a:srgbClr val="000000">
                      <a:alpha val="43137"/>
                    </a:srgbClr>
                  </a:outerShdw>
                </a:effectLst>
              </a:rPr>
              <a:t>19h </a:t>
            </a:r>
            <a:r>
              <a:rPr lang="en-US" sz="2200" dirty="0">
                <a:effectLst>
                  <a:outerShdw blurRad="38100" dist="38100" dir="2700000" algn="tl">
                    <a:srgbClr val="000000">
                      <a:alpha val="43137"/>
                    </a:srgbClr>
                  </a:outerShdw>
                </a:effectLst>
              </a:rPr>
              <a:t>as</a:t>
            </a:r>
            <a:r>
              <a:rPr lang="en-US" dirty="0">
                <a:effectLst>
                  <a:outerShdw blurRad="38100" dist="38100" dir="2700000" algn="tl">
                    <a:srgbClr val="000000">
                      <a:alpha val="43137"/>
                    </a:srgbClr>
                  </a:outerShdw>
                </a:effectLst>
              </a:rPr>
              <a:t> 21h</a:t>
            </a:r>
          </a:p>
        </p:txBody>
      </p:sp>
      <p:sp>
        <p:nvSpPr>
          <p:cNvPr id="14" name="Espaço Reservado para Conteúdo 13"/>
          <p:cNvSpPr>
            <a:spLocks noGrp="1"/>
          </p:cNvSpPr>
          <p:nvPr>
            <p:ph idx="1"/>
          </p:nvPr>
        </p:nvSpPr>
        <p:spPr>
          <a:xfrm>
            <a:off x="914162" y="2204864"/>
            <a:ext cx="10360501" cy="4068936"/>
          </a:xfrm>
        </p:spPr>
        <p:txBody>
          <a:bodyPr rtlCol="0">
            <a:normAutofit fontScale="92500" lnSpcReduction="10000"/>
          </a:bodyPr>
          <a:lstStyle/>
          <a:p>
            <a:r>
              <a:rPr lang="pt-BR" dirty="0"/>
              <a:t>19h00 – Recepção e Apresentações</a:t>
            </a:r>
          </a:p>
          <a:p>
            <a:endParaRPr lang="pt-BR" dirty="0"/>
          </a:p>
          <a:p>
            <a:r>
              <a:rPr lang="pt-BR" dirty="0"/>
              <a:t>19h15 – Executando funções e procedures com DBMS_DESCRIBE e DBMS_SQL  ( SQL Dinâmico )</a:t>
            </a:r>
          </a:p>
          <a:p>
            <a:pPr marL="0" indent="0">
              <a:buNone/>
            </a:pPr>
            <a:r>
              <a:rPr lang="pt-BR" dirty="0"/>
              <a:t>	</a:t>
            </a:r>
            <a:endParaRPr lang="pt-br" dirty="0"/>
          </a:p>
          <a:p>
            <a:r>
              <a:rPr lang="pt-BR" dirty="0"/>
              <a:t>20h15 – Intervalo (</a:t>
            </a:r>
            <a:r>
              <a:rPr lang="pt-BR" dirty="0" err="1"/>
              <a:t>Coffee</a:t>
            </a:r>
            <a:r>
              <a:rPr lang="pt-BR" dirty="0"/>
              <a:t> + Networking)</a:t>
            </a:r>
          </a:p>
          <a:p>
            <a:endParaRPr lang="pt-BR" dirty="0"/>
          </a:p>
          <a:p>
            <a:r>
              <a:rPr lang="pt-BR" dirty="0"/>
              <a:t>20h30 </a:t>
            </a:r>
            <a:r>
              <a:rPr lang="pt-BR"/>
              <a:t>– Encerramento</a:t>
            </a:r>
            <a:endParaRPr lang="en-US" dirty="0"/>
          </a:p>
        </p:txBody>
      </p:sp>
      <p:pic>
        <p:nvPicPr>
          <p:cNvPr id="4" name="Imagem 3">
            <a:extLst>
              <a:ext uri="{FF2B5EF4-FFF2-40B4-BE49-F238E27FC236}">
                <a16:creationId xmlns:a16="http://schemas.microsoft.com/office/drawing/2014/main" id="{D15F7DA7-D328-4AA4-826F-B73567D675DD}"/>
              </a:ext>
            </a:extLst>
          </p:cNvPr>
          <p:cNvPicPr>
            <a:picLocks noChangeAspect="1"/>
          </p:cNvPicPr>
          <p:nvPr/>
        </p:nvPicPr>
        <p:blipFill>
          <a:blip r:embed="rId2"/>
          <a:stretch>
            <a:fillRect/>
          </a:stretch>
        </p:blipFill>
        <p:spPr>
          <a:xfrm>
            <a:off x="131803" y="483580"/>
            <a:ext cx="2578233" cy="1130358"/>
          </a:xfrm>
          <a:prstGeom prst="rect">
            <a:avLst/>
          </a:prstGeom>
        </p:spPr>
      </p:pic>
    </p:spTree>
    <p:extLst>
      <p:ext uri="{BB962C8B-B14F-4D97-AF65-F5344CB8AC3E}">
        <p14:creationId xmlns:p14="http://schemas.microsoft.com/office/powerpoint/2010/main" val="345371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385999" y="2281768"/>
            <a:ext cx="7416824" cy="931208"/>
          </a:xfrm>
        </p:spPr>
        <p:txBody>
          <a:bodyPr rtlCol="0">
            <a:normAutofit/>
          </a:bodyPr>
          <a:lstStyle/>
          <a:p>
            <a:pPr algn="ctr"/>
            <a:r>
              <a:rPr lang="en-US" dirty="0">
                <a:effectLst>
                  <a:outerShdw blurRad="38100" dist="38100" dir="2700000" algn="tl">
                    <a:srgbClr val="000000">
                      <a:alpha val="43137"/>
                    </a:srgbClr>
                  </a:outerShdw>
                </a:effectLst>
              </a:rPr>
              <a:t>Pl/</a:t>
            </a:r>
            <a:r>
              <a:rPr lang="en-US" dirty="0" err="1">
                <a:effectLst>
                  <a:outerShdw blurRad="38100" dist="38100" dir="2700000" algn="tl">
                    <a:srgbClr val="000000">
                      <a:alpha val="43137"/>
                    </a:srgbClr>
                  </a:outerShdw>
                </a:effectLst>
              </a:rPr>
              <a:t>sql</a:t>
            </a:r>
            <a:r>
              <a:rPr lang="en-US" dirty="0">
                <a:effectLst>
                  <a:outerShdw blurRad="38100" dist="38100" dir="2700000" algn="tl">
                    <a:srgbClr val="000000">
                      <a:alpha val="43137"/>
                    </a:srgbClr>
                  </a:outerShdw>
                </a:effectLst>
              </a:rPr>
              <a:t> camp - Meetup #2</a:t>
            </a:r>
          </a:p>
        </p:txBody>
      </p:sp>
      <p:sp>
        <p:nvSpPr>
          <p:cNvPr id="14" name="Espaço Reservado para Conteúdo 13"/>
          <p:cNvSpPr>
            <a:spLocks noGrp="1"/>
          </p:cNvSpPr>
          <p:nvPr>
            <p:ph idx="1"/>
          </p:nvPr>
        </p:nvSpPr>
        <p:spPr>
          <a:xfrm>
            <a:off x="1092016" y="3346174"/>
            <a:ext cx="10004787" cy="1800200"/>
          </a:xfrm>
        </p:spPr>
        <p:txBody>
          <a:bodyPr rtlCol="0">
            <a:normAutofit fontScale="92500"/>
          </a:bodyPr>
          <a:lstStyle/>
          <a:p>
            <a:pPr marL="0" indent="0">
              <a:buNone/>
            </a:pPr>
            <a:endParaRPr lang="pt-BR" dirty="0"/>
          </a:p>
          <a:p>
            <a:pPr marL="0" indent="0">
              <a:buNone/>
            </a:pPr>
            <a:r>
              <a:rPr lang="pt-BR" dirty="0"/>
              <a:t>Executando funções e procedures com DBMS_DESCRIBE e DBMS_SQL                                      </a:t>
            </a:r>
          </a:p>
          <a:p>
            <a:pPr marL="0" indent="0">
              <a:buNone/>
            </a:pPr>
            <a:r>
              <a:rPr lang="pt-BR" dirty="0"/>
              <a:t>                                                    SQL Dinâmico </a:t>
            </a:r>
            <a:endParaRPr lang="pt-br" dirty="0"/>
          </a:p>
        </p:txBody>
      </p:sp>
      <p:pic>
        <p:nvPicPr>
          <p:cNvPr id="4" name="Imagem 3">
            <a:extLst>
              <a:ext uri="{FF2B5EF4-FFF2-40B4-BE49-F238E27FC236}">
                <a16:creationId xmlns:a16="http://schemas.microsoft.com/office/drawing/2014/main" id="{D15F7DA7-D328-4AA4-826F-B73567D675DD}"/>
              </a:ext>
            </a:extLst>
          </p:cNvPr>
          <p:cNvPicPr>
            <a:picLocks noChangeAspect="1"/>
          </p:cNvPicPr>
          <p:nvPr/>
        </p:nvPicPr>
        <p:blipFill>
          <a:blip r:embed="rId2"/>
          <a:stretch>
            <a:fillRect/>
          </a:stretch>
        </p:blipFill>
        <p:spPr>
          <a:xfrm>
            <a:off x="4805294" y="620688"/>
            <a:ext cx="2578233" cy="1130358"/>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DBFDBE4-1A21-4436-9EF5-3729A69216D3}"/>
              </a:ext>
            </a:extLst>
          </p:cNvPr>
          <p:cNvSpPr>
            <a:spLocks noGrp="1"/>
          </p:cNvSpPr>
          <p:nvPr>
            <p:ph idx="1"/>
          </p:nvPr>
        </p:nvSpPr>
        <p:spPr>
          <a:xfrm>
            <a:off x="914162" y="476672"/>
            <a:ext cx="10360501" cy="5797129"/>
          </a:xfrm>
        </p:spPr>
        <p:txBody>
          <a:bodyPr/>
          <a:lstStyle/>
          <a:p>
            <a:endParaRPr lang="pt-BR" dirty="0"/>
          </a:p>
          <a:p>
            <a:endParaRPr lang="pt-BR" dirty="0"/>
          </a:p>
          <a:p>
            <a:endParaRPr lang="pt-BR" dirty="0"/>
          </a:p>
          <a:p>
            <a:r>
              <a:rPr lang="pt-BR" dirty="0"/>
              <a:t>DBMS_DESCRIBE</a:t>
            </a:r>
          </a:p>
          <a:p>
            <a:r>
              <a:rPr lang="pt-BR" dirty="0"/>
              <a:t>DBMS_SQL</a:t>
            </a:r>
          </a:p>
          <a:p>
            <a:r>
              <a:rPr lang="pt-BR" dirty="0"/>
              <a:t>UMA APLICAÇÃO REAL</a:t>
            </a:r>
          </a:p>
          <a:p>
            <a:r>
              <a:rPr lang="pt-BR" dirty="0"/>
              <a:t>EXEMPLO NA PRATICA</a:t>
            </a:r>
          </a:p>
          <a:p>
            <a:endParaRPr lang="en-US" dirty="0"/>
          </a:p>
        </p:txBody>
      </p:sp>
    </p:spTree>
    <p:extLst>
      <p:ext uri="{BB962C8B-B14F-4D97-AF65-F5344CB8AC3E}">
        <p14:creationId xmlns:p14="http://schemas.microsoft.com/office/powerpoint/2010/main" val="27246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168CF-863B-4FAD-80B4-B717DED910E1}"/>
              </a:ext>
            </a:extLst>
          </p:cNvPr>
          <p:cNvSpPr>
            <a:spLocks noGrp="1"/>
          </p:cNvSpPr>
          <p:nvPr>
            <p:ph type="title"/>
          </p:nvPr>
        </p:nvSpPr>
        <p:spPr/>
        <p:txBody>
          <a:bodyPr/>
          <a:lstStyle/>
          <a:p>
            <a:r>
              <a:rPr lang="pt-BR" dirty="0"/>
              <a:t>DBMS_DESCRIBE</a:t>
            </a:r>
            <a:endParaRPr lang="en-US" dirty="0"/>
          </a:p>
        </p:txBody>
      </p:sp>
      <p:sp>
        <p:nvSpPr>
          <p:cNvPr id="3" name="Espaço Reservado para Conteúdo 2">
            <a:extLst>
              <a:ext uri="{FF2B5EF4-FFF2-40B4-BE49-F238E27FC236}">
                <a16:creationId xmlns:a16="http://schemas.microsoft.com/office/drawing/2014/main" id="{146E0D65-8FD7-4E79-8BC2-1887A832BF8B}"/>
              </a:ext>
            </a:extLst>
          </p:cNvPr>
          <p:cNvSpPr>
            <a:spLocks noGrp="1"/>
          </p:cNvSpPr>
          <p:nvPr>
            <p:ph idx="1"/>
          </p:nvPr>
        </p:nvSpPr>
        <p:spPr/>
        <p:txBody>
          <a:bodyPr>
            <a:normAutofit/>
          </a:bodyPr>
          <a:lstStyle/>
          <a:p>
            <a:r>
              <a:rPr lang="pt-BR" sz="2000" dirty="0"/>
              <a:t>TYPES</a:t>
            </a:r>
          </a:p>
          <a:p>
            <a:pPr marL="0" indent="0">
              <a:buNone/>
            </a:pPr>
            <a:r>
              <a:rPr lang="pt-BR" sz="2000" dirty="0"/>
              <a:t>      </a:t>
            </a:r>
            <a:r>
              <a:rPr lang="en-US" sz="2000" dirty="0"/>
              <a:t>TYPE VARCHAR2_TABLE IS TABLE OF VARCHAR2(30)  INDEX BY BINARY_INTEGER;</a:t>
            </a:r>
          </a:p>
          <a:p>
            <a:pPr marL="0" indent="0">
              <a:buNone/>
            </a:pPr>
            <a:r>
              <a:rPr lang="en-US" sz="2000" dirty="0"/>
              <a:t>      TYPE NUMBER_TABLE IS TABLE OF NUMBER  INDEX BY BINARY_INTEGER;  </a:t>
            </a:r>
            <a:endParaRPr lang="pt-BR" sz="2000" dirty="0"/>
          </a:p>
          <a:p>
            <a:r>
              <a:rPr lang="pt-BR" sz="2000" dirty="0"/>
              <a:t>PROCEDURES</a:t>
            </a:r>
          </a:p>
          <a:p>
            <a:pPr marL="0" indent="0">
              <a:buNone/>
            </a:pPr>
            <a:r>
              <a:rPr lang="en-US" sz="2000" dirty="0"/>
              <a:t>      DESCRIBE_PROCEDURE</a:t>
            </a:r>
          </a:p>
          <a:p>
            <a:pPr marL="0" indent="0">
              <a:buNone/>
            </a:pPr>
            <a:endParaRPr lang="pt-BR" sz="1200" dirty="0"/>
          </a:p>
          <a:p>
            <a:pPr marL="0" indent="0">
              <a:buNone/>
            </a:pPr>
            <a:endParaRPr lang="pt-BR" sz="1200" dirty="0"/>
          </a:p>
          <a:p>
            <a:pPr marL="0" indent="0">
              <a:buNone/>
            </a:pPr>
            <a:r>
              <a:rPr lang="pt-BR" sz="2000" dirty="0"/>
              <a:t>Para mais informações no link abaixo:</a:t>
            </a:r>
          </a:p>
          <a:p>
            <a:pPr marL="0" indent="0">
              <a:buNone/>
            </a:pPr>
            <a:r>
              <a:rPr lang="en-US" sz="2000" dirty="0"/>
              <a:t>https://docs.oracle.com/database/121/ARPLS/d_descrb.htm#ARPLS66218</a:t>
            </a:r>
          </a:p>
        </p:txBody>
      </p:sp>
    </p:spTree>
    <p:extLst>
      <p:ext uri="{BB962C8B-B14F-4D97-AF65-F5344CB8AC3E}">
        <p14:creationId xmlns:p14="http://schemas.microsoft.com/office/powerpoint/2010/main" val="157876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3E359-4800-4059-B89F-C462AFCF5B7C}"/>
              </a:ext>
            </a:extLst>
          </p:cNvPr>
          <p:cNvSpPr>
            <a:spLocks noGrp="1"/>
          </p:cNvSpPr>
          <p:nvPr>
            <p:ph type="title"/>
          </p:nvPr>
        </p:nvSpPr>
        <p:spPr>
          <a:xfrm>
            <a:off x="891817" y="332656"/>
            <a:ext cx="10360501" cy="577056"/>
          </a:xfrm>
        </p:spPr>
        <p:txBody>
          <a:bodyPr/>
          <a:lstStyle/>
          <a:p>
            <a:r>
              <a:rPr lang="pt-BR" dirty="0"/>
              <a:t>DBMS_SQL</a:t>
            </a:r>
            <a:endParaRPr lang="en-US" dirty="0"/>
          </a:p>
        </p:txBody>
      </p:sp>
      <p:sp>
        <p:nvSpPr>
          <p:cNvPr id="3" name="Espaço Reservado para Conteúdo 2">
            <a:extLst>
              <a:ext uri="{FF2B5EF4-FFF2-40B4-BE49-F238E27FC236}">
                <a16:creationId xmlns:a16="http://schemas.microsoft.com/office/drawing/2014/main" id="{F10A74D9-CAC6-40B1-88AA-14B4726370D8}"/>
              </a:ext>
            </a:extLst>
          </p:cNvPr>
          <p:cNvSpPr>
            <a:spLocks noGrp="1"/>
          </p:cNvSpPr>
          <p:nvPr>
            <p:ph idx="1"/>
          </p:nvPr>
        </p:nvSpPr>
        <p:spPr>
          <a:xfrm>
            <a:off x="914161" y="909712"/>
            <a:ext cx="10360501" cy="5615632"/>
          </a:xfrm>
        </p:spPr>
        <p:txBody>
          <a:bodyPr>
            <a:normAutofit fontScale="92500" lnSpcReduction="10000"/>
          </a:bodyPr>
          <a:lstStyle/>
          <a:p>
            <a:r>
              <a:rPr lang="pt-BR" sz="2000" dirty="0"/>
              <a:t>CONSTANTS</a:t>
            </a:r>
          </a:p>
          <a:p>
            <a:pPr marL="0" indent="0">
              <a:buNone/>
            </a:pPr>
            <a:r>
              <a:rPr lang="pt-BR" sz="2000" dirty="0"/>
              <a:t>     NATIVE</a:t>
            </a:r>
          </a:p>
          <a:p>
            <a:r>
              <a:rPr lang="pt-BR" sz="2000" dirty="0"/>
              <a:t>FUNCTIONS</a:t>
            </a:r>
          </a:p>
          <a:p>
            <a:pPr marL="0" indent="0">
              <a:buNone/>
            </a:pPr>
            <a:r>
              <a:rPr lang="pt-BR" sz="2000" dirty="0"/>
              <a:t>     OPEN_CURSOR</a:t>
            </a:r>
          </a:p>
          <a:p>
            <a:pPr marL="0" indent="0">
              <a:buNone/>
            </a:pPr>
            <a:r>
              <a:rPr lang="pt-BR" sz="2000" dirty="0"/>
              <a:t>     EXECUTE</a:t>
            </a:r>
          </a:p>
          <a:p>
            <a:pPr marL="0" indent="0">
              <a:buNone/>
            </a:pPr>
            <a:r>
              <a:rPr lang="pt-BR" sz="2000" dirty="0"/>
              <a:t>     IS_OPEN</a:t>
            </a:r>
          </a:p>
          <a:p>
            <a:r>
              <a:rPr lang="pt-BR" sz="2000" dirty="0"/>
              <a:t>PROCEDURES</a:t>
            </a:r>
          </a:p>
          <a:p>
            <a:pPr marL="0" indent="0">
              <a:buNone/>
            </a:pPr>
            <a:r>
              <a:rPr lang="pt-BR" sz="2000" dirty="0"/>
              <a:t>     PARSE</a:t>
            </a:r>
          </a:p>
          <a:p>
            <a:pPr marL="0" indent="0">
              <a:buNone/>
            </a:pPr>
            <a:r>
              <a:rPr lang="pt-BR" sz="2000" dirty="0"/>
              <a:t>     BIND_VARIABLE</a:t>
            </a:r>
          </a:p>
          <a:p>
            <a:pPr marL="0" indent="0">
              <a:buNone/>
            </a:pPr>
            <a:r>
              <a:rPr lang="pt-BR" sz="2000" dirty="0"/>
              <a:t>     VARIABLE_VALUE</a:t>
            </a:r>
          </a:p>
          <a:p>
            <a:pPr marL="0" indent="0">
              <a:buNone/>
            </a:pPr>
            <a:r>
              <a:rPr lang="pt-BR" sz="2000" dirty="0"/>
              <a:t>     CLOSE_CURSOR</a:t>
            </a:r>
          </a:p>
          <a:p>
            <a:pPr marL="0" indent="0">
              <a:buNone/>
            </a:pPr>
            <a:r>
              <a:rPr lang="pt-BR" sz="2000" dirty="0"/>
              <a:t>Para mais informações no link abaixo:</a:t>
            </a:r>
          </a:p>
          <a:p>
            <a:pPr marL="0" indent="0">
              <a:buNone/>
            </a:pPr>
            <a:r>
              <a:rPr lang="pt-BR" sz="2000" dirty="0"/>
              <a:t>https://docs.oracle.com/cd/B28359_01/appdev.111/b28419/d_sql.htm#BABEDAHF</a:t>
            </a:r>
          </a:p>
          <a:p>
            <a:pPr marL="0" indent="0">
              <a:buNone/>
            </a:pPr>
            <a:endParaRPr lang="en-US" sz="2000" dirty="0"/>
          </a:p>
        </p:txBody>
      </p:sp>
    </p:spTree>
    <p:extLst>
      <p:ext uri="{BB962C8B-B14F-4D97-AF65-F5344CB8AC3E}">
        <p14:creationId xmlns:p14="http://schemas.microsoft.com/office/powerpoint/2010/main" val="357613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C036DD-66DE-4EC7-8862-36DC93E04F3D}"/>
              </a:ext>
            </a:extLst>
          </p:cNvPr>
          <p:cNvSpPr>
            <a:spLocks noGrp="1"/>
          </p:cNvSpPr>
          <p:nvPr>
            <p:ph type="title"/>
          </p:nvPr>
        </p:nvSpPr>
        <p:spPr>
          <a:xfrm>
            <a:off x="914161" y="2996952"/>
            <a:ext cx="10360501" cy="864096"/>
          </a:xfrm>
        </p:spPr>
        <p:txBody>
          <a:bodyPr/>
          <a:lstStyle/>
          <a:p>
            <a:r>
              <a:rPr lang="pt-BR" dirty="0"/>
              <a:t>Uma aplicação ...</a:t>
            </a:r>
            <a:endParaRPr lang="en-US" dirty="0"/>
          </a:p>
        </p:txBody>
      </p:sp>
    </p:spTree>
    <p:extLst>
      <p:ext uri="{BB962C8B-B14F-4D97-AF65-F5344CB8AC3E}">
        <p14:creationId xmlns:p14="http://schemas.microsoft.com/office/powerpoint/2010/main" val="285518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9144A3-198E-4868-8964-84C64739C225}"/>
              </a:ext>
            </a:extLst>
          </p:cNvPr>
          <p:cNvSpPr>
            <a:spLocks noGrp="1"/>
          </p:cNvSpPr>
          <p:nvPr>
            <p:ph type="title"/>
          </p:nvPr>
        </p:nvSpPr>
        <p:spPr>
          <a:xfrm>
            <a:off x="914162" y="482600"/>
            <a:ext cx="10360501" cy="714152"/>
          </a:xfrm>
        </p:spPr>
        <p:txBody>
          <a:bodyPr/>
          <a:lstStyle/>
          <a:p>
            <a:r>
              <a:rPr lang="pt-BR" dirty="0"/>
              <a:t>Alguns Cenários</a:t>
            </a:r>
            <a:endParaRPr lang="en-US" dirty="0"/>
          </a:p>
        </p:txBody>
      </p:sp>
      <p:sp>
        <p:nvSpPr>
          <p:cNvPr id="3" name="Espaço Reservado para Conteúdo 2">
            <a:extLst>
              <a:ext uri="{FF2B5EF4-FFF2-40B4-BE49-F238E27FC236}">
                <a16:creationId xmlns:a16="http://schemas.microsoft.com/office/drawing/2014/main" id="{223F710E-9231-4054-BDEC-70C75CA5BECD}"/>
              </a:ext>
            </a:extLst>
          </p:cNvPr>
          <p:cNvSpPr>
            <a:spLocks noGrp="1"/>
          </p:cNvSpPr>
          <p:nvPr>
            <p:ph idx="1"/>
          </p:nvPr>
        </p:nvSpPr>
        <p:spPr/>
        <p:txBody>
          <a:bodyPr/>
          <a:lstStyle/>
          <a:p>
            <a:r>
              <a:rPr lang="pt-BR" dirty="0"/>
              <a:t>Libera dados para o gerente financeiro da região das américas</a:t>
            </a:r>
          </a:p>
          <a:p>
            <a:endParaRPr lang="pt-BR" dirty="0"/>
          </a:p>
          <a:p>
            <a:r>
              <a:rPr lang="pt-BR" dirty="0"/>
              <a:t>Libera dados para o gerente de vendas da </a:t>
            </a:r>
            <a:r>
              <a:rPr lang="pt-BR" dirty="0" err="1"/>
              <a:t>regiao</a:t>
            </a:r>
            <a:r>
              <a:rPr lang="pt-BR" dirty="0"/>
              <a:t> da </a:t>
            </a:r>
            <a:r>
              <a:rPr lang="pt-BR" dirty="0" err="1"/>
              <a:t>europa</a:t>
            </a:r>
            <a:endParaRPr lang="pt-BR" dirty="0"/>
          </a:p>
          <a:p>
            <a:endParaRPr lang="pt-BR" dirty="0"/>
          </a:p>
          <a:p>
            <a:r>
              <a:rPr lang="pt-BR" dirty="0"/>
              <a:t>Libera dados para os gerentes da </a:t>
            </a:r>
            <a:r>
              <a:rPr lang="pt-BR" dirty="0" err="1"/>
              <a:t>regiao</a:t>
            </a:r>
            <a:r>
              <a:rPr lang="pt-BR" dirty="0"/>
              <a:t> da </a:t>
            </a:r>
            <a:r>
              <a:rPr lang="pt-BR" dirty="0" err="1"/>
              <a:t>europa</a:t>
            </a:r>
            <a:endParaRPr lang="en-US" dirty="0"/>
          </a:p>
        </p:txBody>
      </p:sp>
    </p:spTree>
    <p:extLst>
      <p:ext uri="{BB962C8B-B14F-4D97-AF65-F5344CB8AC3E}">
        <p14:creationId xmlns:p14="http://schemas.microsoft.com/office/powerpoint/2010/main" val="425531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F5CA6-29FC-4A4D-A451-AE0DF4C2C224}"/>
              </a:ext>
            </a:extLst>
          </p:cNvPr>
          <p:cNvSpPr>
            <a:spLocks noGrp="1"/>
          </p:cNvSpPr>
          <p:nvPr>
            <p:ph type="title"/>
          </p:nvPr>
        </p:nvSpPr>
        <p:spPr>
          <a:xfrm>
            <a:off x="914161" y="3077073"/>
            <a:ext cx="10360501" cy="703853"/>
          </a:xfrm>
        </p:spPr>
        <p:txBody>
          <a:bodyPr/>
          <a:lstStyle/>
          <a:p>
            <a:r>
              <a:rPr lang="pt-BR" dirty="0"/>
              <a:t>Vamos ver na pratica???</a:t>
            </a:r>
            <a:endParaRPr lang="en-US" dirty="0"/>
          </a:p>
        </p:txBody>
      </p:sp>
    </p:spTree>
    <p:extLst>
      <p:ext uri="{BB962C8B-B14F-4D97-AF65-F5344CB8AC3E}">
        <p14:creationId xmlns:p14="http://schemas.microsoft.com/office/powerpoint/2010/main" val="370274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F5CA6-29FC-4A4D-A451-AE0DF4C2C224}"/>
              </a:ext>
            </a:extLst>
          </p:cNvPr>
          <p:cNvSpPr>
            <a:spLocks noGrp="1"/>
          </p:cNvSpPr>
          <p:nvPr>
            <p:ph type="title"/>
          </p:nvPr>
        </p:nvSpPr>
        <p:spPr>
          <a:xfrm>
            <a:off x="4620407" y="1556792"/>
            <a:ext cx="2948003" cy="703853"/>
          </a:xfrm>
        </p:spPr>
        <p:txBody>
          <a:bodyPr/>
          <a:lstStyle/>
          <a:p>
            <a:r>
              <a:rPr lang="pt-BR" dirty="0"/>
              <a:t>OBRIGADO!!!</a:t>
            </a:r>
            <a:endParaRPr lang="en-US" dirty="0"/>
          </a:p>
        </p:txBody>
      </p:sp>
      <p:sp>
        <p:nvSpPr>
          <p:cNvPr id="3" name="CaixaDeTexto 2">
            <a:extLst>
              <a:ext uri="{FF2B5EF4-FFF2-40B4-BE49-F238E27FC236}">
                <a16:creationId xmlns:a16="http://schemas.microsoft.com/office/drawing/2014/main" id="{019C30E9-27F5-4BB6-9F11-6A9C2BA8339F}"/>
              </a:ext>
            </a:extLst>
          </p:cNvPr>
          <p:cNvSpPr txBox="1"/>
          <p:nvPr/>
        </p:nvSpPr>
        <p:spPr>
          <a:xfrm>
            <a:off x="3587560" y="3890832"/>
            <a:ext cx="4731808" cy="424732"/>
          </a:xfrm>
          <a:prstGeom prst="rect">
            <a:avLst/>
          </a:prstGeom>
          <a:noFill/>
        </p:spPr>
        <p:txBody>
          <a:bodyPr wrap="none" rtlCol="0">
            <a:spAutoFit/>
          </a:bodyPr>
          <a:lstStyle/>
          <a:p>
            <a:pPr>
              <a:lnSpc>
                <a:spcPct val="90000"/>
              </a:lnSpc>
            </a:pPr>
            <a:r>
              <a:rPr lang="en-US" dirty="0"/>
              <a:t>www.linkedin.com/in/cleber-flaitt</a:t>
            </a:r>
            <a:endParaRPr lang="en-US" sz="2800" dirty="0"/>
          </a:p>
        </p:txBody>
      </p:sp>
      <p:sp>
        <p:nvSpPr>
          <p:cNvPr id="4" name="CaixaDeTexto 3">
            <a:extLst>
              <a:ext uri="{FF2B5EF4-FFF2-40B4-BE49-F238E27FC236}">
                <a16:creationId xmlns:a16="http://schemas.microsoft.com/office/drawing/2014/main" id="{FA543B47-C66F-4FA3-ABC0-1F876BC36337}"/>
              </a:ext>
            </a:extLst>
          </p:cNvPr>
          <p:cNvSpPr txBox="1"/>
          <p:nvPr/>
        </p:nvSpPr>
        <p:spPr>
          <a:xfrm>
            <a:off x="4620407" y="2482412"/>
            <a:ext cx="2666114" cy="480131"/>
          </a:xfrm>
          <a:prstGeom prst="rect">
            <a:avLst/>
          </a:prstGeom>
          <a:noFill/>
        </p:spPr>
        <p:txBody>
          <a:bodyPr wrap="none" rtlCol="0">
            <a:spAutoFit/>
          </a:bodyPr>
          <a:lstStyle/>
          <a:p>
            <a:pPr>
              <a:lnSpc>
                <a:spcPct val="90000"/>
              </a:lnSpc>
            </a:pPr>
            <a:r>
              <a:rPr lang="pt-BR" sz="2800" dirty="0"/>
              <a:t>CLEBER FLAITT</a:t>
            </a:r>
            <a:endParaRPr lang="en-US" sz="2800" dirty="0"/>
          </a:p>
        </p:txBody>
      </p:sp>
      <p:sp>
        <p:nvSpPr>
          <p:cNvPr id="5" name="CaixaDeTexto 4">
            <a:extLst>
              <a:ext uri="{FF2B5EF4-FFF2-40B4-BE49-F238E27FC236}">
                <a16:creationId xmlns:a16="http://schemas.microsoft.com/office/drawing/2014/main" id="{EE87DCF6-FB5A-4316-B8A7-DF109BF03EE6}"/>
              </a:ext>
            </a:extLst>
          </p:cNvPr>
          <p:cNvSpPr txBox="1"/>
          <p:nvPr/>
        </p:nvSpPr>
        <p:spPr>
          <a:xfrm>
            <a:off x="4242234" y="3188934"/>
            <a:ext cx="3704347" cy="480131"/>
          </a:xfrm>
          <a:prstGeom prst="rect">
            <a:avLst/>
          </a:prstGeom>
          <a:noFill/>
        </p:spPr>
        <p:txBody>
          <a:bodyPr wrap="none" rtlCol="0">
            <a:spAutoFit/>
          </a:bodyPr>
          <a:lstStyle/>
          <a:p>
            <a:pPr>
              <a:lnSpc>
                <a:spcPct val="90000"/>
              </a:lnSpc>
            </a:pPr>
            <a:r>
              <a:rPr lang="pt-BR" sz="2800" dirty="0"/>
              <a:t>CFLAITT@GMAIL.COM</a:t>
            </a:r>
            <a:endParaRPr lang="en-US" sz="2800" dirty="0"/>
          </a:p>
        </p:txBody>
      </p:sp>
    </p:spTree>
    <p:extLst>
      <p:ext uri="{BB962C8B-B14F-4D97-AF65-F5344CB8AC3E}">
        <p14:creationId xmlns:p14="http://schemas.microsoft.com/office/powerpoint/2010/main" val="23324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purl.org/dc/terms/"/>
    <ds:schemaRef ds:uri="4873beb7-5857-4685-be1f-d57550cc96c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173</TotalTime>
  <Words>256</Words>
  <Application>Microsoft Office PowerPoint</Application>
  <PresentationFormat>Personalizar</PresentationFormat>
  <Paragraphs>55</Paragraphs>
  <Slides>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Cambria</vt:lpstr>
      <vt:lpstr>Wingdings</vt:lpstr>
      <vt:lpstr>Vermelho Radial 16X9</vt:lpstr>
      <vt:lpstr>Pl/sql camp - Meetup #2   13/06/2018  19h as 21h</vt:lpstr>
      <vt:lpstr>Pl/sql camp - Meetup #2</vt:lpstr>
      <vt:lpstr>Apresentação do PowerPoint</vt:lpstr>
      <vt:lpstr>DBMS_DESCRIBE</vt:lpstr>
      <vt:lpstr>DBMS_SQL</vt:lpstr>
      <vt:lpstr>Uma aplicação ...</vt:lpstr>
      <vt:lpstr>Alguns Cenários</vt:lpstr>
      <vt:lpstr>Vamos ver na pratica???</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do Título</dc:title>
  <dc:creator>Rodrigo Fernandes</dc:creator>
  <cp:lastModifiedBy>Cleber Flaitt</cp:lastModifiedBy>
  <cp:revision>22</cp:revision>
  <dcterms:created xsi:type="dcterms:W3CDTF">2018-05-05T16:32:54Z</dcterms:created>
  <dcterms:modified xsi:type="dcterms:W3CDTF">2018-06-14T23:10:26Z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