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259" r:id="rId4"/>
    <p:sldId id="260" r:id="rId5"/>
    <p:sldId id="261" r:id="rId6"/>
    <p:sldId id="262" r:id="rId7"/>
    <p:sldId id="263" r:id="rId8"/>
    <p:sldId id="264" r:id="rId9"/>
    <p:sldId id="265" r:id="rId10"/>
    <p:sldId id="266" r:id="rId11"/>
    <p:sldId id="267" r:id="rId12"/>
    <p:sldId id="268" r:id="rId13"/>
    <p:sldId id="270" r:id="rId14"/>
    <p:sldId id="272" r:id="rId15"/>
    <p:sldId id="273" r:id="rId16"/>
    <p:sldId id="271"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70" autoAdjust="0"/>
  </p:normalViewPr>
  <p:slideViewPr>
    <p:cSldViewPr>
      <p:cViewPr varScale="1">
        <p:scale>
          <a:sx n="78" d="100"/>
          <a:sy n="78" d="100"/>
        </p:scale>
        <p:origin x="1092"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ECE54-67E3-4A19-BE33-4F2B19695DE9}" type="datetimeFigureOut">
              <a:rPr lang="de-CH" smtClean="0"/>
              <a:t>06.02.2018</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8A660-A098-40C2-A388-ED5E84362509}" type="slidenum">
              <a:rPr lang="de-CH" smtClean="0"/>
              <a:t>‹Nr.›</a:t>
            </a:fld>
            <a:endParaRPr lang="de-CH"/>
          </a:p>
        </p:txBody>
      </p:sp>
    </p:spTree>
    <p:extLst>
      <p:ext uri="{BB962C8B-B14F-4D97-AF65-F5344CB8AC3E}">
        <p14:creationId xmlns:p14="http://schemas.microsoft.com/office/powerpoint/2010/main" val="1831886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0948A660-A098-40C2-A388-ED5E84362509}" type="slidenum">
              <a:rPr lang="de-CH" smtClean="0"/>
              <a:t>2</a:t>
            </a:fld>
            <a:endParaRPr lang="de-CH"/>
          </a:p>
        </p:txBody>
      </p:sp>
    </p:spTree>
    <p:extLst>
      <p:ext uri="{BB962C8B-B14F-4D97-AF65-F5344CB8AC3E}">
        <p14:creationId xmlns:p14="http://schemas.microsoft.com/office/powerpoint/2010/main" val="55820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Candlesticks</a:t>
            </a:r>
            <a:r>
              <a:rPr lang="de-CH" dirty="0"/>
              <a:t>. Wie ihr vorhin gesehen habt, wird grob zwischen 2 </a:t>
            </a:r>
            <a:r>
              <a:rPr lang="de-CH" dirty="0" err="1"/>
              <a:t>Candlesticks</a:t>
            </a:r>
            <a:r>
              <a:rPr lang="de-CH" dirty="0"/>
              <a:t> unterschieden. Eine Grüne und eine Rote Kerze. Die Grüne ist die </a:t>
            </a:r>
            <a:r>
              <a:rPr lang="de-CH" dirty="0" err="1"/>
              <a:t>Bullishe</a:t>
            </a:r>
            <a:r>
              <a:rPr lang="de-CH" dirty="0"/>
              <a:t> Kerze, also die Steigende. Das heisst, das der untere Teil des Körpers beginnt mit dem Eröffnungskurs und dass der Schlusskurs, das obere Ende des Körpers der Schlusskurs ist von dem Zeitfenster, welches diese Kerze darstellt.</a:t>
            </a:r>
          </a:p>
        </p:txBody>
      </p:sp>
      <p:sp>
        <p:nvSpPr>
          <p:cNvPr id="4" name="Foliennummernplatzhalter 3"/>
          <p:cNvSpPr>
            <a:spLocks noGrp="1"/>
          </p:cNvSpPr>
          <p:nvPr>
            <p:ph type="sldNum" sz="quarter" idx="10"/>
          </p:nvPr>
        </p:nvSpPr>
        <p:spPr/>
        <p:txBody>
          <a:bodyPr/>
          <a:lstStyle/>
          <a:p>
            <a:fld id="{0948A660-A098-40C2-A388-ED5E84362509}" type="slidenum">
              <a:rPr lang="de-CH" smtClean="0"/>
              <a:t>5</a:t>
            </a:fld>
            <a:endParaRPr lang="de-CH"/>
          </a:p>
        </p:txBody>
      </p:sp>
    </p:spTree>
    <p:extLst>
      <p:ext uri="{BB962C8B-B14F-4D97-AF65-F5344CB8AC3E}">
        <p14:creationId xmlns:p14="http://schemas.microsoft.com/office/powerpoint/2010/main" val="382104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Gehen wir wieder zurück zum Exchange. Neben dem Chart sehen wir die Orders und somit direkt zum nächsten Thema. Order Typen. </a:t>
            </a:r>
          </a:p>
        </p:txBody>
      </p:sp>
      <p:sp>
        <p:nvSpPr>
          <p:cNvPr id="4" name="Foliennummernplatzhalter 3"/>
          <p:cNvSpPr>
            <a:spLocks noGrp="1"/>
          </p:cNvSpPr>
          <p:nvPr>
            <p:ph type="sldNum" sz="quarter" idx="10"/>
          </p:nvPr>
        </p:nvSpPr>
        <p:spPr/>
        <p:txBody>
          <a:bodyPr/>
          <a:lstStyle/>
          <a:p>
            <a:fld id="{0948A660-A098-40C2-A388-ED5E84362509}" type="slidenum">
              <a:rPr lang="de-CH" smtClean="0"/>
              <a:t>6</a:t>
            </a:fld>
            <a:endParaRPr lang="de-CH"/>
          </a:p>
        </p:txBody>
      </p:sp>
    </p:spTree>
    <p:extLst>
      <p:ext uri="{BB962C8B-B14F-4D97-AF65-F5344CB8AC3E}">
        <p14:creationId xmlns:p14="http://schemas.microsoft.com/office/powerpoint/2010/main" val="119768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Wenn ich merke, der Kurs wird nach oben gehen, gehe ich Long. Kaufe ich. Umgekehrt Short. Wenn ich denke das der Kurs fallen wird, verkaufe ich. Gehe ich Short.</a:t>
            </a:r>
          </a:p>
        </p:txBody>
      </p:sp>
      <p:sp>
        <p:nvSpPr>
          <p:cNvPr id="4" name="Foliennummernplatzhalter 3"/>
          <p:cNvSpPr>
            <a:spLocks noGrp="1"/>
          </p:cNvSpPr>
          <p:nvPr>
            <p:ph type="sldNum" sz="quarter" idx="10"/>
          </p:nvPr>
        </p:nvSpPr>
        <p:spPr/>
        <p:txBody>
          <a:bodyPr/>
          <a:lstStyle/>
          <a:p>
            <a:fld id="{0948A660-A098-40C2-A388-ED5E84362509}" type="slidenum">
              <a:rPr lang="de-CH" smtClean="0"/>
              <a:t>7</a:t>
            </a:fld>
            <a:endParaRPr lang="de-CH"/>
          </a:p>
        </p:txBody>
      </p:sp>
    </p:spTree>
    <p:extLst>
      <p:ext uri="{BB962C8B-B14F-4D97-AF65-F5344CB8AC3E}">
        <p14:creationId xmlns:p14="http://schemas.microsoft.com/office/powerpoint/2010/main" val="183077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0948A660-A098-40C2-A388-ED5E84362509}" type="slidenum">
              <a:rPr lang="de-CH" smtClean="0"/>
              <a:t>8</a:t>
            </a:fld>
            <a:endParaRPr lang="de-CH"/>
          </a:p>
        </p:txBody>
      </p:sp>
    </p:spTree>
    <p:extLst>
      <p:ext uri="{BB962C8B-B14F-4D97-AF65-F5344CB8AC3E}">
        <p14:creationId xmlns:p14="http://schemas.microsoft.com/office/powerpoint/2010/main" val="27333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Wieder zurück auf der Hauptseite fällt auf, dass es oben einen Schalter für Margin Trading gibt. Aber was ist genau Margin Trading?</a:t>
            </a:r>
          </a:p>
        </p:txBody>
      </p:sp>
      <p:sp>
        <p:nvSpPr>
          <p:cNvPr id="4" name="Foliennummernplatzhalter 3"/>
          <p:cNvSpPr>
            <a:spLocks noGrp="1"/>
          </p:cNvSpPr>
          <p:nvPr>
            <p:ph type="sldNum" sz="quarter" idx="10"/>
          </p:nvPr>
        </p:nvSpPr>
        <p:spPr/>
        <p:txBody>
          <a:bodyPr/>
          <a:lstStyle/>
          <a:p>
            <a:fld id="{0948A660-A098-40C2-A388-ED5E84362509}" type="slidenum">
              <a:rPr lang="de-CH" smtClean="0"/>
              <a:t>9</a:t>
            </a:fld>
            <a:endParaRPr lang="de-CH"/>
          </a:p>
        </p:txBody>
      </p:sp>
    </p:spTree>
    <p:extLst>
      <p:ext uri="{BB962C8B-B14F-4D97-AF65-F5344CB8AC3E}">
        <p14:creationId xmlns:p14="http://schemas.microsoft.com/office/powerpoint/2010/main" val="329478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Normal haben wir zum Beispiel USD auf dem Handelsplatz und kaufen uns BTC. Danach haben wir BTC. Bei Margin läuft das ein bisschen anders.</a:t>
            </a:r>
          </a:p>
          <a:p>
            <a:r>
              <a:rPr lang="de-CH" sz="1200" kern="1200" dirty="0">
                <a:solidFill>
                  <a:schemeClr val="tx1"/>
                </a:solidFill>
                <a:effectLst/>
                <a:latin typeface="+mn-lt"/>
                <a:ea typeface="+mn-ea"/>
                <a:cs typeface="+mn-cs"/>
              </a:rPr>
              <a:t>Margin ist wie ein Kredit, den der Exchange den Tradern gibt. Mit diesem Kredit, haben sie dann die Möglichkeit, ihre Position zu </a:t>
            </a:r>
            <a:r>
              <a:rPr lang="de-CH" sz="1200" kern="1200" dirty="0" err="1">
                <a:solidFill>
                  <a:schemeClr val="tx1"/>
                </a:solidFill>
                <a:effectLst/>
                <a:latin typeface="+mn-lt"/>
                <a:ea typeface="+mn-ea"/>
                <a:cs typeface="+mn-cs"/>
              </a:rPr>
              <a:t>Leveragen</a:t>
            </a:r>
            <a:r>
              <a:rPr lang="de-CH" sz="1200" kern="1200" dirty="0">
                <a:solidFill>
                  <a:schemeClr val="tx1"/>
                </a:solidFill>
                <a:effectLst/>
                <a:latin typeface="+mn-lt"/>
                <a:ea typeface="+mn-ea"/>
                <a:cs typeface="+mn-cs"/>
              </a:rPr>
              <a:t>. Also mit einer Hebelwirkung mehr aus einem Trade heraus zu holen.</a:t>
            </a:r>
          </a:p>
          <a:p>
            <a:r>
              <a:rPr lang="de-CH" sz="1200" kern="1200" dirty="0">
                <a:solidFill>
                  <a:schemeClr val="tx1"/>
                </a:solidFill>
                <a:effectLst/>
                <a:latin typeface="+mn-lt"/>
                <a:ea typeface="+mn-ea"/>
                <a:cs typeface="+mn-cs"/>
              </a:rPr>
              <a:t>Als Sicherheit für diesen Kredit, nimmt der Handelsplatz das Geld, welches ihr in das Margin Wallet oder den Margin Account legt. Natürlich kommt noch dazu, dass das Geld nicht gratis ist. Nebst den Kredit zurück zu zahlen, kommt auch noch eine Gebühr / Zins dazu.</a:t>
            </a:r>
          </a:p>
          <a:p>
            <a:r>
              <a:rPr lang="de-CH" sz="1200" kern="1200" dirty="0">
                <a:solidFill>
                  <a:schemeClr val="tx1"/>
                </a:solidFill>
                <a:effectLst/>
                <a:latin typeface="+mn-lt"/>
                <a:ea typeface="+mn-ea"/>
                <a:cs typeface="+mn-cs"/>
              </a:rPr>
              <a:t>Wie bereits erwähnt, benötigt man Margin um </a:t>
            </a:r>
            <a:r>
              <a:rPr lang="de-CH" sz="1200" kern="1200" dirty="0" err="1">
                <a:solidFill>
                  <a:schemeClr val="tx1"/>
                </a:solidFill>
                <a:effectLst/>
                <a:latin typeface="+mn-lt"/>
                <a:ea typeface="+mn-ea"/>
                <a:cs typeface="+mn-cs"/>
              </a:rPr>
              <a:t>Leverage</a:t>
            </a:r>
            <a:r>
              <a:rPr lang="de-CH" sz="1200" kern="1200" dirty="0">
                <a:solidFill>
                  <a:schemeClr val="tx1"/>
                </a:solidFill>
                <a:effectLst/>
                <a:latin typeface="+mn-lt"/>
                <a:ea typeface="+mn-ea"/>
                <a:cs typeface="+mn-cs"/>
              </a:rPr>
              <a:t> zu kreieren. </a:t>
            </a:r>
            <a:r>
              <a:rPr lang="de-CH" sz="1200" kern="1200" dirty="0" err="1">
                <a:solidFill>
                  <a:schemeClr val="tx1"/>
                </a:solidFill>
                <a:effectLst/>
                <a:latin typeface="+mn-lt"/>
                <a:ea typeface="+mn-ea"/>
                <a:cs typeface="+mn-cs"/>
              </a:rPr>
              <a:t>Leverage</a:t>
            </a:r>
            <a:r>
              <a:rPr lang="de-CH" sz="1200" kern="1200" dirty="0">
                <a:solidFill>
                  <a:schemeClr val="tx1"/>
                </a:solidFill>
                <a:effectLst/>
                <a:latin typeface="+mn-lt"/>
                <a:ea typeface="+mn-ea"/>
                <a:cs typeface="+mn-cs"/>
              </a:rPr>
              <a:t> ist den Trade zu Hebeln, also zu vervielfachen. Ein kleines Beispiel: Wenn ich USD 10'000 in einem Konto habe und von dem Exchange eine </a:t>
            </a:r>
            <a:r>
              <a:rPr lang="de-CH" sz="1200" kern="1200" dirty="0" err="1">
                <a:solidFill>
                  <a:schemeClr val="tx1"/>
                </a:solidFill>
                <a:effectLst/>
                <a:latin typeface="+mn-lt"/>
                <a:ea typeface="+mn-ea"/>
                <a:cs typeface="+mn-cs"/>
              </a:rPr>
              <a:t>Leverage</a:t>
            </a:r>
            <a:r>
              <a:rPr lang="de-CH" sz="1200" kern="1200" dirty="0">
                <a:solidFill>
                  <a:schemeClr val="tx1"/>
                </a:solidFill>
                <a:effectLst/>
                <a:latin typeface="+mn-lt"/>
                <a:ea typeface="+mn-ea"/>
                <a:cs typeface="+mn-cs"/>
              </a:rPr>
              <a:t>-Position von 5:1 aufnehmen kann, bedeutet dass, dass ich für USD 50'000 Aktien oder </a:t>
            </a:r>
            <a:r>
              <a:rPr lang="de-CH" sz="1200" kern="1200" dirty="0" err="1">
                <a:solidFill>
                  <a:schemeClr val="tx1"/>
                </a:solidFill>
                <a:effectLst/>
                <a:latin typeface="+mn-lt"/>
                <a:ea typeface="+mn-ea"/>
                <a:cs typeface="+mn-cs"/>
              </a:rPr>
              <a:t>Coins</a:t>
            </a:r>
            <a:r>
              <a:rPr lang="de-CH" sz="1200" kern="1200" dirty="0">
                <a:solidFill>
                  <a:schemeClr val="tx1"/>
                </a:solidFill>
                <a:effectLst/>
                <a:latin typeface="+mn-lt"/>
                <a:ea typeface="+mn-ea"/>
                <a:cs typeface="+mn-cs"/>
              </a:rPr>
              <a:t> oder was auch immer kaufen kann.</a:t>
            </a:r>
          </a:p>
        </p:txBody>
      </p:sp>
      <p:sp>
        <p:nvSpPr>
          <p:cNvPr id="4" name="Foliennummernplatzhalter 3"/>
          <p:cNvSpPr>
            <a:spLocks noGrp="1"/>
          </p:cNvSpPr>
          <p:nvPr>
            <p:ph type="sldNum" sz="quarter" idx="10"/>
          </p:nvPr>
        </p:nvSpPr>
        <p:spPr/>
        <p:txBody>
          <a:bodyPr/>
          <a:lstStyle/>
          <a:p>
            <a:fld id="{0948A660-A098-40C2-A388-ED5E84362509}" type="slidenum">
              <a:rPr lang="de-CH" smtClean="0"/>
              <a:t>10</a:t>
            </a:fld>
            <a:endParaRPr lang="de-CH"/>
          </a:p>
        </p:txBody>
      </p:sp>
    </p:spTree>
    <p:extLst>
      <p:ext uri="{BB962C8B-B14F-4D97-AF65-F5344CB8AC3E}">
        <p14:creationId xmlns:p14="http://schemas.microsoft.com/office/powerpoint/2010/main" val="1047375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Order Book ist eine Liste von Kauf und Verkauf Aufträgen sortiert nach dem Preis. Dort wo sich die beiden Treffen bildet sich also das aktuelle Marktgleichgewicht, der aktuelle Kurs. Ganz in der Mitte findet man den Spread. Den Unterschied zwischen dem aktuellen höchsten Kaufangebot und dem tiefsten Verkaufsangebot.</a:t>
            </a:r>
          </a:p>
          <a:p>
            <a:r>
              <a:rPr lang="de-CH" dirty="0"/>
              <a:t>Dabei kann es in geschriebener Form dargestellt werden, aber auch in graphischer Form. Dabei wird sehr deutlich die Grösse der jeweiligen Aufträge dargestellt.</a:t>
            </a:r>
          </a:p>
        </p:txBody>
      </p:sp>
      <p:sp>
        <p:nvSpPr>
          <p:cNvPr id="4" name="Foliennummernplatzhalter 3"/>
          <p:cNvSpPr>
            <a:spLocks noGrp="1"/>
          </p:cNvSpPr>
          <p:nvPr>
            <p:ph type="sldNum" sz="quarter" idx="10"/>
          </p:nvPr>
        </p:nvSpPr>
        <p:spPr/>
        <p:txBody>
          <a:bodyPr/>
          <a:lstStyle/>
          <a:p>
            <a:fld id="{0948A660-A098-40C2-A388-ED5E84362509}" type="slidenum">
              <a:rPr lang="de-CH" smtClean="0"/>
              <a:t>11</a:t>
            </a:fld>
            <a:endParaRPr lang="de-CH"/>
          </a:p>
        </p:txBody>
      </p:sp>
    </p:spTree>
    <p:extLst>
      <p:ext uri="{BB962C8B-B14F-4D97-AF65-F5344CB8AC3E}">
        <p14:creationId xmlns:p14="http://schemas.microsoft.com/office/powerpoint/2010/main" val="228295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Basic Begriffe haben wir jetzt. Aber es gibt natürlich auch wieder viele verschiedene Arten zu </a:t>
            </a:r>
            <a:r>
              <a:rPr lang="de-CH" dirty="0" err="1"/>
              <a:t>traden</a:t>
            </a:r>
            <a:r>
              <a:rPr lang="de-CH" dirty="0"/>
              <a:t>. </a:t>
            </a:r>
          </a:p>
        </p:txBody>
      </p:sp>
      <p:sp>
        <p:nvSpPr>
          <p:cNvPr id="4" name="Foliennummernplatzhalter 3"/>
          <p:cNvSpPr>
            <a:spLocks noGrp="1"/>
          </p:cNvSpPr>
          <p:nvPr>
            <p:ph type="sldNum" sz="quarter" idx="10"/>
          </p:nvPr>
        </p:nvSpPr>
        <p:spPr/>
        <p:txBody>
          <a:bodyPr/>
          <a:lstStyle/>
          <a:p>
            <a:fld id="{0948A660-A098-40C2-A388-ED5E84362509}" type="slidenum">
              <a:rPr lang="de-CH" smtClean="0"/>
              <a:t>12</a:t>
            </a:fld>
            <a:endParaRPr lang="de-CH"/>
          </a:p>
        </p:txBody>
      </p:sp>
    </p:spTree>
    <p:extLst>
      <p:ext uri="{BB962C8B-B14F-4D97-AF65-F5344CB8AC3E}">
        <p14:creationId xmlns:p14="http://schemas.microsoft.com/office/powerpoint/2010/main" val="1389301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2/6/2018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‹Nr.›</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323528" y="3075806"/>
            <a:ext cx="4860032" cy="584775"/>
          </a:xfrm>
          <a:prstGeom prst="rect">
            <a:avLst/>
          </a:prstGeom>
          <a:noFill/>
          <a:ln w="9525">
            <a:noFill/>
            <a:miter lim="800000"/>
            <a:headEnd/>
            <a:tailEnd/>
          </a:ln>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Trading Basics</a:t>
            </a:r>
          </a:p>
        </p:txBody>
      </p:sp>
      <p:sp>
        <p:nvSpPr>
          <p:cNvPr id="2" name="Rechteck 1">
            <a:extLst>
              <a:ext uri="{FF2B5EF4-FFF2-40B4-BE49-F238E27FC236}">
                <a16:creationId xmlns:a16="http://schemas.microsoft.com/office/drawing/2014/main" id="{5D508AD7-A259-4006-B34F-1268666DC7D5}"/>
              </a:ext>
            </a:extLst>
          </p:cNvPr>
          <p:cNvSpPr/>
          <p:nvPr/>
        </p:nvSpPr>
        <p:spPr>
          <a:xfrm>
            <a:off x="367574" y="3496566"/>
            <a:ext cx="3778513" cy="523220"/>
          </a:xfrm>
          <a:prstGeom prst="rect">
            <a:avLst/>
          </a:prstGeom>
        </p:spPr>
        <p:txBody>
          <a:bodyPr>
            <a:spAutoFit/>
          </a:bodyPr>
          <a:lstStyle/>
          <a:p>
            <a:r>
              <a:rPr lang="de-CH" altLang="ko-KR" sz="1600" b="1" dirty="0">
                <a:solidFill>
                  <a:schemeClr val="tx1">
                    <a:lumMod val="75000"/>
                    <a:lumOff val="25000"/>
                  </a:schemeClr>
                </a:solidFill>
                <a:latin typeface="Arial" pitchFamily="34" charset="0"/>
                <a:cs typeface="Arial" pitchFamily="34" charset="0"/>
              </a:rPr>
              <a:t>Häufige Begriffe kurz erklärt </a:t>
            </a:r>
          </a:p>
          <a:p>
            <a:r>
              <a:rPr lang="en-US" altLang="ko-KR" sz="1100" dirty="0">
                <a:solidFill>
                  <a:schemeClr val="tx1">
                    <a:lumMod val="75000"/>
                    <a:lumOff val="25000"/>
                  </a:schemeClr>
                </a:solidFill>
                <a:latin typeface="Arial" pitchFamily="34" charset="0"/>
                <a:ea typeface="맑은 고딕" pitchFamily="50" charset="-127"/>
                <a:cs typeface="Arial" pitchFamily="34" charset="0"/>
              </a:rPr>
              <a:t>Jan Gobeli</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D25ABC-187C-4B93-9BFB-DDAEDDB96BAC}"/>
              </a:ext>
            </a:extLst>
          </p:cNvPr>
          <p:cNvSpPr>
            <a:spLocks noGrp="1"/>
          </p:cNvSpPr>
          <p:nvPr>
            <p:ph type="title"/>
          </p:nvPr>
        </p:nvSpPr>
        <p:spPr/>
        <p:txBody>
          <a:bodyPr/>
          <a:lstStyle/>
          <a:p>
            <a:r>
              <a:rPr lang="de-CH" dirty="0"/>
              <a:t>Margin &amp; </a:t>
            </a:r>
            <a:r>
              <a:rPr lang="de-CH" dirty="0" err="1"/>
              <a:t>Leverage</a:t>
            </a:r>
            <a:endParaRPr lang="de-CH" dirty="0"/>
          </a:p>
        </p:txBody>
      </p:sp>
      <p:sp>
        <p:nvSpPr>
          <p:cNvPr id="4" name="Inhaltsplatzhalter 3">
            <a:extLst>
              <a:ext uri="{FF2B5EF4-FFF2-40B4-BE49-F238E27FC236}">
                <a16:creationId xmlns:a16="http://schemas.microsoft.com/office/drawing/2014/main" id="{F1AFF602-8FE3-427B-A48F-C38272275B84}"/>
              </a:ext>
            </a:extLst>
          </p:cNvPr>
          <p:cNvSpPr>
            <a:spLocks noGrp="1"/>
          </p:cNvSpPr>
          <p:nvPr>
            <p:ph idx="10"/>
          </p:nvPr>
        </p:nvSpPr>
        <p:spPr>
          <a:xfrm>
            <a:off x="1925452" y="993270"/>
            <a:ext cx="6912768" cy="2995737"/>
          </a:xfrm>
        </p:spPr>
        <p:txBody>
          <a:bodyPr/>
          <a:lstStyle/>
          <a:p>
            <a:r>
              <a:rPr lang="de-CH" sz="1800" b="1" dirty="0"/>
              <a:t>Margin</a:t>
            </a:r>
            <a:endParaRPr lang="de-CH" b="1" dirty="0"/>
          </a:p>
          <a:p>
            <a:r>
              <a:rPr lang="de-CH" dirty="0"/>
              <a:t>Kredit der Handelsplattform, welche erlaubt, Positionen mit </a:t>
            </a:r>
            <a:r>
              <a:rPr lang="de-CH" dirty="0" err="1"/>
              <a:t>Leverage</a:t>
            </a:r>
            <a:r>
              <a:rPr lang="de-CH" dirty="0"/>
              <a:t> </a:t>
            </a:r>
            <a:r>
              <a:rPr lang="de-CH"/>
              <a:t>zu öffnen.</a:t>
            </a:r>
            <a:endParaRPr lang="de-CH" dirty="0"/>
          </a:p>
          <a:p>
            <a:endParaRPr lang="de-CH" dirty="0"/>
          </a:p>
          <a:p>
            <a:r>
              <a:rPr lang="de-CH" sz="1800" b="1" dirty="0" err="1"/>
              <a:t>Leverage</a:t>
            </a:r>
            <a:endParaRPr lang="de-CH" b="1" dirty="0"/>
          </a:p>
          <a:p>
            <a:r>
              <a:rPr lang="de-CH" dirty="0"/>
              <a:t>Multiplikation der Kaufkraft. Hebelwirkung.</a:t>
            </a:r>
          </a:p>
          <a:p>
            <a:endParaRPr lang="de-CH" dirty="0"/>
          </a:p>
        </p:txBody>
      </p:sp>
      <p:pic>
        <p:nvPicPr>
          <p:cNvPr id="6150" name="Picture 6" descr="https://justforex.com/uploads/education/forex-articles/margin-trading-leverage.png">
            <a:extLst>
              <a:ext uri="{FF2B5EF4-FFF2-40B4-BE49-F238E27FC236}">
                <a16:creationId xmlns:a16="http://schemas.microsoft.com/office/drawing/2014/main" id="{FCFF13AA-4D58-420F-AD95-D2C034BFAD37}"/>
              </a:ext>
            </a:extLst>
          </p:cNvPr>
          <p:cNvPicPr>
            <a:picLocks noChangeAspect="1" noChangeArrowheads="1"/>
          </p:cNvPicPr>
          <p:nvPr/>
        </p:nvPicPr>
        <p:blipFill rotWithShape="1">
          <a:blip r:embed="rId3">
            <a:clrChange>
              <a:clrFrom>
                <a:srgbClr val="F9F9F9"/>
              </a:clrFrom>
              <a:clrTo>
                <a:srgbClr val="F9F9F9">
                  <a:alpha val="0"/>
                </a:srgbClr>
              </a:clrTo>
            </a:clrChange>
            <a:extLst>
              <a:ext uri="{28A0092B-C50C-407E-A947-70E740481C1C}">
                <a14:useLocalDpi xmlns:a14="http://schemas.microsoft.com/office/drawing/2010/main" val="0"/>
              </a:ext>
            </a:extLst>
          </a:blip>
          <a:srcRect b="22382"/>
          <a:stretch/>
        </p:blipFill>
        <p:spPr bwMode="auto">
          <a:xfrm flipH="1">
            <a:off x="1373384" y="2660237"/>
            <a:ext cx="8016905" cy="265754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AF4262EA-D10D-4AC6-B618-98D18FCA87C9}"/>
              </a:ext>
            </a:extLst>
          </p:cNvPr>
          <p:cNvSpPr txBox="1"/>
          <p:nvPr/>
        </p:nvSpPr>
        <p:spPr>
          <a:xfrm>
            <a:off x="2123728" y="4588769"/>
            <a:ext cx="6561412" cy="400110"/>
          </a:xfrm>
          <a:prstGeom prst="rect">
            <a:avLst/>
          </a:prstGeom>
          <a:noFill/>
        </p:spPr>
        <p:txBody>
          <a:bodyPr wrap="none" rtlCol="0">
            <a:spAutoFit/>
          </a:bodyPr>
          <a:lstStyle/>
          <a:p>
            <a:r>
              <a:rPr lang="de-CH" sz="2000">
                <a:solidFill>
                  <a:schemeClr val="tx1">
                    <a:lumMod val="75000"/>
                    <a:lumOff val="25000"/>
                  </a:schemeClr>
                </a:solidFill>
                <a:latin typeface="Arial" pitchFamily="34" charset="0"/>
                <a:ea typeface="+mj-ea"/>
                <a:cs typeface="Arial" pitchFamily="34" charset="0"/>
              </a:rPr>
              <a:t>$ 50’000</a:t>
            </a:r>
            <a:r>
              <a:rPr lang="de-CH" sz="2000" dirty="0">
                <a:solidFill>
                  <a:schemeClr val="tx1">
                    <a:lumMod val="75000"/>
                    <a:lumOff val="25000"/>
                  </a:schemeClr>
                </a:solidFill>
                <a:latin typeface="Arial" pitchFamily="34" charset="0"/>
                <a:ea typeface="+mj-ea"/>
                <a:cs typeface="Arial" pitchFamily="34" charset="0"/>
              </a:rPr>
              <a:t>		5:1		           $ 10’000</a:t>
            </a:r>
          </a:p>
        </p:txBody>
      </p:sp>
    </p:spTree>
    <p:extLst>
      <p:ext uri="{BB962C8B-B14F-4D97-AF65-F5344CB8AC3E}">
        <p14:creationId xmlns:p14="http://schemas.microsoft.com/office/powerpoint/2010/main" val="38755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FF8564-7274-439E-87F2-AE6753210308}"/>
              </a:ext>
            </a:extLst>
          </p:cNvPr>
          <p:cNvSpPr>
            <a:spLocks noGrp="1"/>
          </p:cNvSpPr>
          <p:nvPr>
            <p:ph type="title"/>
          </p:nvPr>
        </p:nvSpPr>
        <p:spPr/>
        <p:txBody>
          <a:bodyPr/>
          <a:lstStyle/>
          <a:p>
            <a:r>
              <a:rPr lang="de-CH" dirty="0"/>
              <a:t>Order Book</a:t>
            </a:r>
          </a:p>
        </p:txBody>
      </p:sp>
      <p:sp>
        <p:nvSpPr>
          <p:cNvPr id="3" name="Inhaltsplatzhalter 2">
            <a:extLst>
              <a:ext uri="{FF2B5EF4-FFF2-40B4-BE49-F238E27FC236}">
                <a16:creationId xmlns:a16="http://schemas.microsoft.com/office/drawing/2014/main" id="{A617E486-9854-4C23-9A14-1E9724E10A52}"/>
              </a:ext>
            </a:extLst>
          </p:cNvPr>
          <p:cNvSpPr>
            <a:spLocks noGrp="1"/>
          </p:cNvSpPr>
          <p:nvPr>
            <p:ph idx="1"/>
          </p:nvPr>
        </p:nvSpPr>
        <p:spPr/>
        <p:txBody>
          <a:bodyPr/>
          <a:lstStyle/>
          <a:p>
            <a:endParaRPr lang="de-CH"/>
          </a:p>
        </p:txBody>
      </p:sp>
      <p:sp>
        <p:nvSpPr>
          <p:cNvPr id="4" name="Inhaltsplatzhalter 3">
            <a:extLst>
              <a:ext uri="{FF2B5EF4-FFF2-40B4-BE49-F238E27FC236}">
                <a16:creationId xmlns:a16="http://schemas.microsoft.com/office/drawing/2014/main" id="{47B6ECDC-E1DF-44BA-8BFB-F5CDB6D2B686}"/>
              </a:ext>
            </a:extLst>
          </p:cNvPr>
          <p:cNvSpPr>
            <a:spLocks noGrp="1"/>
          </p:cNvSpPr>
          <p:nvPr>
            <p:ph idx="10"/>
          </p:nvPr>
        </p:nvSpPr>
        <p:spPr/>
        <p:txBody>
          <a:bodyPr/>
          <a:lstStyle/>
          <a:p>
            <a:endParaRPr lang="de-CH"/>
          </a:p>
        </p:txBody>
      </p:sp>
      <p:pic>
        <p:nvPicPr>
          <p:cNvPr id="7170" name="Picture 2" descr="https://cdn-images-1.medium.com/max/2000/1*Alg7yEdj82hNqbtUOz2SQw.png">
            <a:extLst>
              <a:ext uri="{FF2B5EF4-FFF2-40B4-BE49-F238E27FC236}">
                <a16:creationId xmlns:a16="http://schemas.microsoft.com/office/drawing/2014/main" id="{26471C0B-F859-45F3-ADE0-472321460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06"/>
          <a:stretch/>
        </p:blipFill>
        <p:spPr bwMode="auto">
          <a:xfrm>
            <a:off x="-25172" y="-8813"/>
            <a:ext cx="9316640" cy="5158104"/>
          </a:xfrm>
          <a:prstGeom prst="rect">
            <a:avLst/>
          </a:prstGeom>
          <a:noFill/>
          <a:extLst>
            <a:ext uri="{909E8E84-426E-40DD-AFC4-6F175D3DCCD1}">
              <a14:hiddenFill xmlns:a14="http://schemas.microsoft.com/office/drawing/2010/main">
                <a:solidFill>
                  <a:srgbClr val="FFFFFF"/>
                </a:solidFill>
              </a14:hiddenFill>
            </a:ext>
          </a:extLst>
        </p:spPr>
      </p:pic>
      <p:sp>
        <p:nvSpPr>
          <p:cNvPr id="7" name="Rechteck 6">
            <a:extLst>
              <a:ext uri="{FF2B5EF4-FFF2-40B4-BE49-F238E27FC236}">
                <a16:creationId xmlns:a16="http://schemas.microsoft.com/office/drawing/2014/main" id="{954BE3A1-D410-4956-A3F8-BF0C3E274015}"/>
              </a:ext>
            </a:extLst>
          </p:cNvPr>
          <p:cNvSpPr/>
          <p:nvPr/>
        </p:nvSpPr>
        <p:spPr>
          <a:xfrm>
            <a:off x="2411760" y="2067695"/>
            <a:ext cx="5688632" cy="129614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id="{6C635794-CB26-4F48-A52F-534208B0893D}"/>
              </a:ext>
            </a:extLst>
          </p:cNvPr>
          <p:cNvSpPr/>
          <p:nvPr/>
        </p:nvSpPr>
        <p:spPr>
          <a:xfrm>
            <a:off x="952842" y="-8814"/>
            <a:ext cx="1458918" cy="515231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422285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095C71-5CF2-46F7-BB1E-C61E95D9D7D1}"/>
              </a:ext>
            </a:extLst>
          </p:cNvPr>
          <p:cNvSpPr>
            <a:spLocks noGrp="1"/>
          </p:cNvSpPr>
          <p:nvPr>
            <p:ph type="title"/>
          </p:nvPr>
        </p:nvSpPr>
        <p:spPr/>
        <p:txBody>
          <a:bodyPr/>
          <a:lstStyle/>
          <a:p>
            <a:r>
              <a:rPr lang="de-CH" dirty="0"/>
              <a:t>Trading Arten</a:t>
            </a:r>
          </a:p>
        </p:txBody>
      </p:sp>
      <p:graphicFrame>
        <p:nvGraphicFramePr>
          <p:cNvPr id="9" name="Inhaltsplatzhalter 5">
            <a:extLst>
              <a:ext uri="{FF2B5EF4-FFF2-40B4-BE49-F238E27FC236}">
                <a16:creationId xmlns:a16="http://schemas.microsoft.com/office/drawing/2014/main" id="{47580C89-0E9C-45A0-AF9E-AFCE6E38730E}"/>
              </a:ext>
            </a:extLst>
          </p:cNvPr>
          <p:cNvGraphicFramePr>
            <a:graphicFrameLocks/>
          </p:cNvGraphicFramePr>
          <p:nvPr>
            <p:extLst>
              <p:ext uri="{D42A27DB-BD31-4B8C-83A1-F6EECF244321}">
                <p14:modId xmlns:p14="http://schemas.microsoft.com/office/powerpoint/2010/main" val="2847684630"/>
              </p:ext>
            </p:extLst>
          </p:nvPr>
        </p:nvGraphicFramePr>
        <p:xfrm>
          <a:off x="1510593" y="1653788"/>
          <a:ext cx="7633407" cy="1871048"/>
        </p:xfrm>
        <a:graphic>
          <a:graphicData uri="http://schemas.openxmlformats.org/drawingml/2006/table">
            <a:tbl>
              <a:tblPr firstRow="1" bandRow="1">
                <a:tableStyleId>{9D7B26C5-4107-4FEC-AEDC-1716B250A1EF}</a:tableStyleId>
              </a:tblPr>
              <a:tblGrid>
                <a:gridCol w="2544469">
                  <a:extLst>
                    <a:ext uri="{9D8B030D-6E8A-4147-A177-3AD203B41FA5}">
                      <a16:colId xmlns:a16="http://schemas.microsoft.com/office/drawing/2014/main" val="3810198089"/>
                    </a:ext>
                  </a:extLst>
                </a:gridCol>
                <a:gridCol w="2544469">
                  <a:extLst>
                    <a:ext uri="{9D8B030D-6E8A-4147-A177-3AD203B41FA5}">
                      <a16:colId xmlns:a16="http://schemas.microsoft.com/office/drawing/2014/main" val="23496531"/>
                    </a:ext>
                  </a:extLst>
                </a:gridCol>
                <a:gridCol w="2544469">
                  <a:extLst>
                    <a:ext uri="{9D8B030D-6E8A-4147-A177-3AD203B41FA5}">
                      <a16:colId xmlns:a16="http://schemas.microsoft.com/office/drawing/2014/main" val="2919112306"/>
                    </a:ext>
                  </a:extLst>
                </a:gridCol>
              </a:tblGrid>
              <a:tr h="368531">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Trading Style</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Time Frame</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Holding </a:t>
                      </a:r>
                      <a:r>
                        <a:rPr lang="de-CH" sz="1800" dirty="0" err="1">
                          <a:solidFill>
                            <a:schemeClr val="tx1">
                              <a:lumMod val="75000"/>
                              <a:lumOff val="25000"/>
                            </a:schemeClr>
                          </a:solidFill>
                          <a:latin typeface="Arial" panose="020B0604020202020204" pitchFamily="34" charset="0"/>
                          <a:cs typeface="Arial" panose="020B0604020202020204" pitchFamily="34" charset="0"/>
                        </a:rPr>
                        <a:t>Period</a:t>
                      </a:r>
                      <a:endParaRPr lang="de-CH" sz="1800" dirty="0">
                        <a:solidFill>
                          <a:schemeClr val="tx1">
                            <a:lumMod val="75000"/>
                            <a:lumOff val="2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8969489"/>
                  </a:ext>
                </a:extLst>
              </a:tr>
              <a:tr h="368531">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Position Trading</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Long Term</a:t>
                      </a:r>
                    </a:p>
                  </a:txBody>
                  <a:tcPr/>
                </a:tc>
                <a:tc>
                  <a:txBody>
                    <a:bodyPr/>
                    <a:lstStyle/>
                    <a:p>
                      <a:r>
                        <a:rPr lang="de-CH" sz="1800" dirty="0" err="1">
                          <a:solidFill>
                            <a:schemeClr val="tx1">
                              <a:lumMod val="75000"/>
                              <a:lumOff val="25000"/>
                            </a:schemeClr>
                          </a:solidFill>
                          <a:latin typeface="Arial" panose="020B0604020202020204" pitchFamily="34" charset="0"/>
                          <a:cs typeface="Arial" panose="020B0604020202020204" pitchFamily="34" charset="0"/>
                        </a:rPr>
                        <a:t>Months</a:t>
                      </a:r>
                      <a:r>
                        <a:rPr lang="de-CH" sz="1800" dirty="0">
                          <a:solidFill>
                            <a:schemeClr val="tx1">
                              <a:lumMod val="75000"/>
                              <a:lumOff val="25000"/>
                            </a:schemeClr>
                          </a:solidFill>
                          <a:latin typeface="Arial" panose="020B0604020202020204" pitchFamily="34" charset="0"/>
                          <a:cs typeface="Arial" panose="020B0604020202020204" pitchFamily="34" charset="0"/>
                        </a:rPr>
                        <a:t> </a:t>
                      </a:r>
                      <a:r>
                        <a:rPr lang="de-CH" sz="1800" dirty="0" err="1">
                          <a:solidFill>
                            <a:schemeClr val="tx1">
                              <a:lumMod val="75000"/>
                              <a:lumOff val="25000"/>
                            </a:schemeClr>
                          </a:solidFill>
                          <a:latin typeface="Arial" panose="020B0604020202020204" pitchFamily="34" charset="0"/>
                          <a:cs typeface="Arial" panose="020B0604020202020204" pitchFamily="34" charset="0"/>
                        </a:rPr>
                        <a:t>to</a:t>
                      </a:r>
                      <a:r>
                        <a:rPr lang="de-CH" sz="1800" dirty="0">
                          <a:solidFill>
                            <a:schemeClr val="tx1">
                              <a:lumMod val="75000"/>
                              <a:lumOff val="25000"/>
                            </a:schemeClr>
                          </a:solidFill>
                          <a:latin typeface="Arial" panose="020B0604020202020204" pitchFamily="34" charset="0"/>
                          <a:cs typeface="Arial" panose="020B0604020202020204" pitchFamily="34" charset="0"/>
                        </a:rPr>
                        <a:t> </a:t>
                      </a:r>
                      <a:r>
                        <a:rPr lang="de-CH" sz="1800" dirty="0" err="1">
                          <a:solidFill>
                            <a:schemeClr val="tx1">
                              <a:lumMod val="75000"/>
                              <a:lumOff val="25000"/>
                            </a:schemeClr>
                          </a:solidFill>
                          <a:latin typeface="Arial" panose="020B0604020202020204" pitchFamily="34" charset="0"/>
                          <a:cs typeface="Arial" panose="020B0604020202020204" pitchFamily="34" charset="0"/>
                        </a:rPr>
                        <a:t>Years</a:t>
                      </a:r>
                      <a:endParaRPr lang="de-CH" sz="1800" dirty="0">
                        <a:solidFill>
                          <a:schemeClr val="tx1">
                            <a:lumMod val="75000"/>
                            <a:lumOff val="2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3566222"/>
                  </a:ext>
                </a:extLst>
              </a:tr>
              <a:tr h="396924">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Swing Trading</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Medium </a:t>
                      </a:r>
                      <a:r>
                        <a:rPr lang="de-CH" sz="1800" dirty="0" err="1">
                          <a:solidFill>
                            <a:schemeClr val="tx1">
                              <a:lumMod val="75000"/>
                              <a:lumOff val="25000"/>
                            </a:schemeClr>
                          </a:solidFill>
                          <a:latin typeface="Arial" panose="020B0604020202020204" pitchFamily="34" charset="0"/>
                          <a:cs typeface="Arial" panose="020B0604020202020204" pitchFamily="34" charset="0"/>
                        </a:rPr>
                        <a:t>to</a:t>
                      </a:r>
                      <a:r>
                        <a:rPr lang="de-CH" sz="1800" dirty="0">
                          <a:solidFill>
                            <a:schemeClr val="tx1">
                              <a:lumMod val="75000"/>
                              <a:lumOff val="25000"/>
                            </a:schemeClr>
                          </a:solidFill>
                          <a:latin typeface="Arial" panose="020B0604020202020204" pitchFamily="34" charset="0"/>
                          <a:cs typeface="Arial" panose="020B0604020202020204" pitchFamily="34" charset="0"/>
                        </a:rPr>
                        <a:t> Short Term</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Days </a:t>
                      </a:r>
                      <a:r>
                        <a:rPr lang="de-CH" sz="1800" dirty="0" err="1">
                          <a:solidFill>
                            <a:schemeClr val="tx1">
                              <a:lumMod val="75000"/>
                              <a:lumOff val="25000"/>
                            </a:schemeClr>
                          </a:solidFill>
                          <a:latin typeface="Arial" panose="020B0604020202020204" pitchFamily="34" charset="0"/>
                          <a:cs typeface="Arial" panose="020B0604020202020204" pitchFamily="34" charset="0"/>
                        </a:rPr>
                        <a:t>to</a:t>
                      </a:r>
                      <a:r>
                        <a:rPr lang="de-CH" sz="1800" dirty="0">
                          <a:solidFill>
                            <a:schemeClr val="tx1">
                              <a:lumMod val="75000"/>
                              <a:lumOff val="25000"/>
                            </a:schemeClr>
                          </a:solidFill>
                          <a:latin typeface="Arial" panose="020B0604020202020204" pitchFamily="34" charset="0"/>
                          <a:cs typeface="Arial" panose="020B0604020202020204" pitchFamily="34" charset="0"/>
                        </a:rPr>
                        <a:t> </a:t>
                      </a:r>
                      <a:r>
                        <a:rPr lang="de-CH" sz="1800" dirty="0" err="1">
                          <a:solidFill>
                            <a:schemeClr val="tx1">
                              <a:lumMod val="75000"/>
                              <a:lumOff val="25000"/>
                            </a:schemeClr>
                          </a:solidFill>
                          <a:latin typeface="Arial" panose="020B0604020202020204" pitchFamily="34" charset="0"/>
                          <a:cs typeface="Arial" panose="020B0604020202020204" pitchFamily="34" charset="0"/>
                        </a:rPr>
                        <a:t>Weeks</a:t>
                      </a:r>
                      <a:endParaRPr lang="de-CH" sz="1800" dirty="0">
                        <a:solidFill>
                          <a:schemeClr val="tx1">
                            <a:lumMod val="75000"/>
                            <a:lumOff val="2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9862999"/>
                  </a:ext>
                </a:extLst>
              </a:tr>
              <a:tr h="368531">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Day Trading</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Short Term</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Day </a:t>
                      </a:r>
                      <a:r>
                        <a:rPr lang="de-CH" sz="1800" dirty="0" err="1">
                          <a:solidFill>
                            <a:schemeClr val="tx1">
                              <a:lumMod val="75000"/>
                              <a:lumOff val="25000"/>
                            </a:schemeClr>
                          </a:solidFill>
                          <a:latin typeface="Arial" panose="020B0604020202020204" pitchFamily="34" charset="0"/>
                          <a:cs typeface="Arial" panose="020B0604020202020204" pitchFamily="34" charset="0"/>
                        </a:rPr>
                        <a:t>Only</a:t>
                      </a:r>
                      <a:endParaRPr lang="de-CH" sz="1800" dirty="0">
                        <a:solidFill>
                          <a:schemeClr val="tx1">
                            <a:lumMod val="75000"/>
                            <a:lumOff val="2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96807019"/>
                  </a:ext>
                </a:extLst>
              </a:tr>
              <a:tr h="368531">
                <a:tc>
                  <a:txBody>
                    <a:bodyPr/>
                    <a:lstStyle/>
                    <a:p>
                      <a:r>
                        <a:rPr lang="de-CH" sz="1800" dirty="0" err="1">
                          <a:solidFill>
                            <a:schemeClr val="tx1">
                              <a:lumMod val="75000"/>
                              <a:lumOff val="25000"/>
                            </a:schemeClr>
                          </a:solidFill>
                          <a:latin typeface="Arial" panose="020B0604020202020204" pitchFamily="34" charset="0"/>
                          <a:cs typeface="Arial" panose="020B0604020202020204" pitchFamily="34" charset="0"/>
                        </a:rPr>
                        <a:t>Scalp</a:t>
                      </a:r>
                      <a:r>
                        <a:rPr lang="de-CH" sz="1800" dirty="0">
                          <a:solidFill>
                            <a:schemeClr val="tx1">
                              <a:lumMod val="75000"/>
                              <a:lumOff val="25000"/>
                            </a:schemeClr>
                          </a:solidFill>
                          <a:latin typeface="Arial" panose="020B0604020202020204" pitchFamily="34" charset="0"/>
                          <a:cs typeface="Arial" panose="020B0604020202020204" pitchFamily="34" charset="0"/>
                        </a:rPr>
                        <a:t> Trading </a:t>
                      </a:r>
                    </a:p>
                  </a:txBody>
                  <a:tcPr/>
                </a:tc>
                <a:tc>
                  <a:txBody>
                    <a:bodyPr/>
                    <a:lstStyle/>
                    <a:p>
                      <a:r>
                        <a:rPr lang="de-CH" sz="1800" dirty="0">
                          <a:solidFill>
                            <a:schemeClr val="tx1">
                              <a:lumMod val="75000"/>
                              <a:lumOff val="25000"/>
                            </a:schemeClr>
                          </a:solidFill>
                          <a:latin typeface="Arial" panose="020B0604020202020204" pitchFamily="34" charset="0"/>
                          <a:cs typeface="Arial" panose="020B0604020202020204" pitchFamily="34" charset="0"/>
                        </a:rPr>
                        <a:t>Very Short Term</a:t>
                      </a:r>
                    </a:p>
                  </a:txBody>
                  <a:tcPr/>
                </a:tc>
                <a:tc>
                  <a:txBody>
                    <a:bodyPr/>
                    <a:lstStyle/>
                    <a:p>
                      <a:r>
                        <a:rPr lang="de-CH" sz="1800" dirty="0" err="1">
                          <a:solidFill>
                            <a:schemeClr val="tx1">
                              <a:lumMod val="75000"/>
                              <a:lumOff val="25000"/>
                            </a:schemeClr>
                          </a:solidFill>
                          <a:latin typeface="Arial" panose="020B0604020202020204" pitchFamily="34" charset="0"/>
                          <a:cs typeface="Arial" panose="020B0604020202020204" pitchFamily="34" charset="0"/>
                        </a:rPr>
                        <a:t>Seconds</a:t>
                      </a:r>
                      <a:r>
                        <a:rPr lang="de-CH" sz="1800" dirty="0">
                          <a:solidFill>
                            <a:schemeClr val="tx1">
                              <a:lumMod val="75000"/>
                              <a:lumOff val="25000"/>
                            </a:schemeClr>
                          </a:solidFill>
                          <a:latin typeface="Arial" panose="020B0604020202020204" pitchFamily="34" charset="0"/>
                          <a:cs typeface="Arial" panose="020B0604020202020204" pitchFamily="34" charset="0"/>
                        </a:rPr>
                        <a:t> </a:t>
                      </a:r>
                      <a:r>
                        <a:rPr lang="de-CH" sz="1800" dirty="0" err="1">
                          <a:solidFill>
                            <a:schemeClr val="tx1">
                              <a:lumMod val="75000"/>
                              <a:lumOff val="25000"/>
                            </a:schemeClr>
                          </a:solidFill>
                          <a:latin typeface="Arial" panose="020B0604020202020204" pitchFamily="34" charset="0"/>
                          <a:cs typeface="Arial" panose="020B0604020202020204" pitchFamily="34" charset="0"/>
                        </a:rPr>
                        <a:t>to</a:t>
                      </a:r>
                      <a:r>
                        <a:rPr lang="de-CH" sz="1800" dirty="0">
                          <a:solidFill>
                            <a:schemeClr val="tx1">
                              <a:lumMod val="75000"/>
                              <a:lumOff val="25000"/>
                            </a:schemeClr>
                          </a:solidFill>
                          <a:latin typeface="Arial" panose="020B0604020202020204" pitchFamily="34" charset="0"/>
                          <a:cs typeface="Arial" panose="020B0604020202020204" pitchFamily="34" charset="0"/>
                        </a:rPr>
                        <a:t> </a:t>
                      </a:r>
                      <a:r>
                        <a:rPr lang="de-CH" sz="1800" dirty="0" err="1">
                          <a:solidFill>
                            <a:schemeClr val="tx1">
                              <a:lumMod val="75000"/>
                              <a:lumOff val="25000"/>
                            </a:schemeClr>
                          </a:solidFill>
                          <a:latin typeface="Arial" panose="020B0604020202020204" pitchFamily="34" charset="0"/>
                          <a:cs typeface="Arial" panose="020B0604020202020204" pitchFamily="34" charset="0"/>
                        </a:rPr>
                        <a:t>Minutes</a:t>
                      </a:r>
                      <a:endParaRPr lang="de-CH" sz="1800" dirty="0">
                        <a:solidFill>
                          <a:schemeClr val="tx1">
                            <a:lumMod val="75000"/>
                            <a:lumOff val="2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1493889"/>
                  </a:ext>
                </a:extLst>
              </a:tr>
            </a:tbl>
          </a:graphicData>
        </a:graphic>
      </p:graphicFrame>
    </p:spTree>
    <p:extLst>
      <p:ext uri="{BB962C8B-B14F-4D97-AF65-F5344CB8AC3E}">
        <p14:creationId xmlns:p14="http://schemas.microsoft.com/office/powerpoint/2010/main" val="399947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C9D572-25AB-43C9-A3F5-887B7CDB29B2}"/>
              </a:ext>
            </a:extLst>
          </p:cNvPr>
          <p:cNvSpPr>
            <a:spLocks noGrp="1"/>
          </p:cNvSpPr>
          <p:nvPr>
            <p:ph type="title"/>
          </p:nvPr>
        </p:nvSpPr>
        <p:spPr/>
        <p:txBody>
          <a:bodyPr/>
          <a:lstStyle/>
          <a:p>
            <a:r>
              <a:rPr lang="de-CH" dirty="0"/>
              <a:t>Arbitrage</a:t>
            </a:r>
          </a:p>
        </p:txBody>
      </p:sp>
      <p:pic>
        <p:nvPicPr>
          <p:cNvPr id="1026" name="Picture 2" descr="https://www.modu-learn.de/wordpress/wp-complete/uploads/2016/12/arbitrage.png">
            <a:extLst>
              <a:ext uri="{FF2B5EF4-FFF2-40B4-BE49-F238E27FC236}">
                <a16:creationId xmlns:a16="http://schemas.microsoft.com/office/drawing/2014/main" id="{B43D7B68-8EFC-4CA8-9951-214EB6551376}"/>
              </a:ext>
            </a:extLst>
          </p:cNvPr>
          <p:cNvPicPr>
            <a:picLocks noGrp="1" noChangeAspect="1" noChangeArrowheads="1"/>
          </p:cNvPicPr>
          <p:nvPr>
            <p:ph idx="10"/>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672" y="721735"/>
            <a:ext cx="6912389" cy="3700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1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14C3C-5220-4756-8757-2A2F435C218F}"/>
              </a:ext>
            </a:extLst>
          </p:cNvPr>
          <p:cNvSpPr>
            <a:spLocks noGrp="1"/>
          </p:cNvSpPr>
          <p:nvPr>
            <p:ph type="title"/>
          </p:nvPr>
        </p:nvSpPr>
        <p:spPr/>
        <p:txBody>
          <a:bodyPr/>
          <a:lstStyle/>
          <a:p>
            <a:r>
              <a:rPr lang="de-CH" dirty="0"/>
              <a:t>Tipps &amp; Tricks</a:t>
            </a:r>
          </a:p>
        </p:txBody>
      </p:sp>
      <p:sp>
        <p:nvSpPr>
          <p:cNvPr id="3" name="Inhaltsplatzhalter 2">
            <a:extLst>
              <a:ext uri="{FF2B5EF4-FFF2-40B4-BE49-F238E27FC236}">
                <a16:creationId xmlns:a16="http://schemas.microsoft.com/office/drawing/2014/main" id="{263E62DA-2E8A-43BF-ACD7-65B2E63AA61D}"/>
              </a:ext>
            </a:extLst>
          </p:cNvPr>
          <p:cNvSpPr>
            <a:spLocks noGrp="1"/>
          </p:cNvSpPr>
          <p:nvPr>
            <p:ph idx="1"/>
          </p:nvPr>
        </p:nvSpPr>
        <p:spPr/>
        <p:txBody>
          <a:bodyPr/>
          <a:lstStyle/>
          <a:p>
            <a:r>
              <a:rPr lang="de-CH" dirty="0"/>
              <a:t>Trading</a:t>
            </a:r>
          </a:p>
        </p:txBody>
      </p:sp>
      <p:sp>
        <p:nvSpPr>
          <p:cNvPr id="4" name="Inhaltsplatzhalter 3">
            <a:extLst>
              <a:ext uri="{FF2B5EF4-FFF2-40B4-BE49-F238E27FC236}">
                <a16:creationId xmlns:a16="http://schemas.microsoft.com/office/drawing/2014/main" id="{70256B0E-0A31-4F2D-8374-0DDBA5A992EF}"/>
              </a:ext>
            </a:extLst>
          </p:cNvPr>
          <p:cNvSpPr>
            <a:spLocks noGrp="1"/>
          </p:cNvSpPr>
          <p:nvPr>
            <p:ph idx="10"/>
          </p:nvPr>
        </p:nvSpPr>
        <p:spPr/>
        <p:txBody>
          <a:bodyPr/>
          <a:lstStyle/>
          <a:p>
            <a:pPr marL="285750" indent="-285750">
              <a:buFont typeface="Arial" panose="020B0604020202020204" pitchFamily="34" charset="0"/>
              <a:buChar char="•"/>
            </a:pPr>
            <a:r>
              <a:rPr lang="de-CH" dirty="0"/>
              <a:t>Setzt euch vor dem Trade ein </a:t>
            </a:r>
            <a:r>
              <a:rPr lang="de-CH" dirty="0" err="1"/>
              <a:t>Stop</a:t>
            </a:r>
            <a:r>
              <a:rPr lang="de-CH" dirty="0"/>
              <a:t> Order.</a:t>
            </a:r>
          </a:p>
          <a:p>
            <a:pPr marL="285750" indent="-285750">
              <a:buFont typeface="Arial" panose="020B0604020202020204" pitchFamily="34" charset="0"/>
              <a:buChar char="•"/>
            </a:pPr>
            <a:r>
              <a:rPr lang="de-CH" dirty="0"/>
              <a:t>Setzt euch vor dem Trade ein Target Price.</a:t>
            </a:r>
          </a:p>
          <a:p>
            <a:pPr marL="285750" indent="-285750">
              <a:buFont typeface="Arial" panose="020B0604020202020204" pitchFamily="34" charset="0"/>
              <a:buChar char="•"/>
            </a:pPr>
            <a:r>
              <a:rPr lang="de-CH" dirty="0"/>
              <a:t>Notiert, wieso ihr genau den Trade eingeht.</a:t>
            </a:r>
          </a:p>
        </p:txBody>
      </p:sp>
    </p:spTree>
    <p:extLst>
      <p:ext uri="{BB962C8B-B14F-4D97-AF65-F5344CB8AC3E}">
        <p14:creationId xmlns:p14="http://schemas.microsoft.com/office/powerpoint/2010/main" val="382990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B334FB-0A8E-457A-845A-6235F00E0887}"/>
              </a:ext>
            </a:extLst>
          </p:cNvPr>
          <p:cNvSpPr>
            <a:spLocks noGrp="1"/>
          </p:cNvSpPr>
          <p:nvPr>
            <p:ph type="title"/>
          </p:nvPr>
        </p:nvSpPr>
        <p:spPr/>
        <p:txBody>
          <a:bodyPr/>
          <a:lstStyle/>
          <a:p>
            <a:r>
              <a:rPr lang="de-CH"/>
              <a:t>Tipps &amp; </a:t>
            </a:r>
            <a:r>
              <a:rPr lang="de-CH" dirty="0"/>
              <a:t>Tricks</a:t>
            </a:r>
          </a:p>
        </p:txBody>
      </p:sp>
      <p:sp>
        <p:nvSpPr>
          <p:cNvPr id="3" name="Inhaltsplatzhalter 2">
            <a:extLst>
              <a:ext uri="{FF2B5EF4-FFF2-40B4-BE49-F238E27FC236}">
                <a16:creationId xmlns:a16="http://schemas.microsoft.com/office/drawing/2014/main" id="{5222AE25-7435-4FF5-AAB3-FEEF5BEABC2E}"/>
              </a:ext>
            </a:extLst>
          </p:cNvPr>
          <p:cNvSpPr>
            <a:spLocks noGrp="1"/>
          </p:cNvSpPr>
          <p:nvPr>
            <p:ph idx="1"/>
          </p:nvPr>
        </p:nvSpPr>
        <p:spPr/>
        <p:txBody>
          <a:bodyPr/>
          <a:lstStyle/>
          <a:p>
            <a:r>
              <a:rPr lang="de-CH" dirty="0"/>
              <a:t>Websites</a:t>
            </a:r>
          </a:p>
        </p:txBody>
      </p:sp>
      <p:sp>
        <p:nvSpPr>
          <p:cNvPr id="4" name="Inhaltsplatzhalter 3">
            <a:extLst>
              <a:ext uri="{FF2B5EF4-FFF2-40B4-BE49-F238E27FC236}">
                <a16:creationId xmlns:a16="http://schemas.microsoft.com/office/drawing/2014/main" id="{EE41695E-9E33-4E04-8D59-272A06B7B15C}"/>
              </a:ext>
            </a:extLst>
          </p:cNvPr>
          <p:cNvSpPr>
            <a:spLocks noGrp="1"/>
          </p:cNvSpPr>
          <p:nvPr>
            <p:ph idx="10"/>
          </p:nvPr>
        </p:nvSpPr>
        <p:spPr>
          <a:xfrm>
            <a:off x="1990056" y="1664245"/>
            <a:ext cx="6912768" cy="1051521"/>
          </a:xfrm>
        </p:spPr>
        <p:txBody>
          <a:bodyPr/>
          <a:lstStyle/>
          <a:p>
            <a:r>
              <a:rPr lang="de-CH" dirty="0"/>
              <a:t>Tradingview.com</a:t>
            </a:r>
          </a:p>
          <a:p>
            <a:r>
              <a:rPr lang="de-CH" dirty="0"/>
              <a:t>Investopedia.com</a:t>
            </a:r>
          </a:p>
          <a:p>
            <a:r>
              <a:rPr lang="de-CH" dirty="0"/>
              <a:t>BabyPips.com</a:t>
            </a:r>
          </a:p>
          <a:p>
            <a:endParaRPr lang="de-CH" dirty="0"/>
          </a:p>
          <a:p>
            <a:endParaRPr lang="de-CH" dirty="0"/>
          </a:p>
        </p:txBody>
      </p:sp>
      <p:sp>
        <p:nvSpPr>
          <p:cNvPr id="5" name="Inhaltsplatzhalter 2">
            <a:extLst>
              <a:ext uri="{FF2B5EF4-FFF2-40B4-BE49-F238E27FC236}">
                <a16:creationId xmlns:a16="http://schemas.microsoft.com/office/drawing/2014/main" id="{26AF300A-ACEA-4EE6-B747-4648463A036B}"/>
              </a:ext>
            </a:extLst>
          </p:cNvPr>
          <p:cNvSpPr txBox="1">
            <a:spLocks/>
          </p:cNvSpPr>
          <p:nvPr/>
        </p:nvSpPr>
        <p:spPr>
          <a:xfrm>
            <a:off x="1990056" y="2931789"/>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CH" dirty="0"/>
              <a:t>Persönlicher Kontakt</a:t>
            </a:r>
          </a:p>
        </p:txBody>
      </p:sp>
      <p:sp>
        <p:nvSpPr>
          <p:cNvPr id="6" name="Inhaltsplatzhalter 3">
            <a:extLst>
              <a:ext uri="{FF2B5EF4-FFF2-40B4-BE49-F238E27FC236}">
                <a16:creationId xmlns:a16="http://schemas.microsoft.com/office/drawing/2014/main" id="{8245EF28-80E8-4183-A0B5-22346A6E7858}"/>
              </a:ext>
            </a:extLst>
          </p:cNvPr>
          <p:cNvSpPr txBox="1">
            <a:spLocks/>
          </p:cNvSpPr>
          <p:nvPr/>
        </p:nvSpPr>
        <p:spPr>
          <a:xfrm>
            <a:off x="1995198" y="3392437"/>
            <a:ext cx="6912768" cy="1051521"/>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CH" dirty="0"/>
              <a:t>Jan Gobeli</a:t>
            </a:r>
          </a:p>
          <a:p>
            <a:r>
              <a:rPr lang="de-CH" dirty="0"/>
              <a:t>linkedin.com/in/</a:t>
            </a:r>
            <a:r>
              <a:rPr lang="de-CH" dirty="0" err="1"/>
              <a:t>jan-gobeli</a:t>
            </a:r>
            <a:r>
              <a:rPr lang="de-CH" dirty="0"/>
              <a:t>/</a:t>
            </a:r>
          </a:p>
          <a:p>
            <a:r>
              <a:rPr lang="de-CH" dirty="0"/>
              <a:t>gobeli@hotmail.ch</a:t>
            </a:r>
          </a:p>
        </p:txBody>
      </p:sp>
    </p:spTree>
    <p:extLst>
      <p:ext uri="{BB962C8B-B14F-4D97-AF65-F5344CB8AC3E}">
        <p14:creationId xmlns:p14="http://schemas.microsoft.com/office/powerpoint/2010/main" val="384773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Trading</a:t>
            </a:r>
            <a:endParaRPr lang="ko-KR" altLang="en-US" dirty="0"/>
          </a:p>
        </p:txBody>
      </p:sp>
      <p:pic>
        <p:nvPicPr>
          <p:cNvPr id="1028" name="Picture 4" descr="https://s3.amazonaws.com/main-newsbtc-images/2017/05/26123646/bitcoin-surge-trading-exchange.jpg">
            <a:extLst>
              <a:ext uri="{FF2B5EF4-FFF2-40B4-BE49-F238E27FC236}">
                <a16:creationId xmlns:a16="http://schemas.microsoft.com/office/drawing/2014/main" id="{A8CD1F68-8B9F-4DC1-B8AF-3390D1A4DD07}"/>
              </a:ext>
            </a:extLst>
          </p:cNvPr>
          <p:cNvPicPr>
            <a:picLocks noChangeAspect="1" noChangeArrowheads="1"/>
          </p:cNvPicPr>
          <p:nvPr/>
        </p:nvPicPr>
        <p:blipFill rotWithShape="1">
          <a:blip r:embed="rId3">
            <a:clrChange>
              <a:clrFrom>
                <a:srgbClr val="97D9E7"/>
              </a:clrFrom>
              <a:clrTo>
                <a:srgbClr val="97D9E7">
                  <a:alpha val="0"/>
                </a:srgbClr>
              </a:clrTo>
            </a:clrChange>
            <a:extLst>
              <a:ext uri="{28A0092B-C50C-407E-A947-70E740481C1C}">
                <a14:useLocalDpi xmlns:a14="http://schemas.microsoft.com/office/drawing/2010/main" val="0"/>
              </a:ext>
            </a:extLst>
          </a:blip>
          <a:srcRect b="5653"/>
          <a:stretch/>
        </p:blipFill>
        <p:spPr bwMode="auto">
          <a:xfrm>
            <a:off x="1527541" y="699542"/>
            <a:ext cx="7652971"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B582B7-7FC1-4E89-9723-6A7EDF8524B1}"/>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67539DA0-E497-4DF7-AB1A-7EE5840021D2}"/>
              </a:ext>
            </a:extLst>
          </p:cNvPr>
          <p:cNvSpPr>
            <a:spLocks noGrp="1"/>
          </p:cNvSpPr>
          <p:nvPr>
            <p:ph idx="1"/>
          </p:nvPr>
        </p:nvSpPr>
        <p:spPr/>
        <p:txBody>
          <a:bodyPr/>
          <a:lstStyle/>
          <a:p>
            <a:endParaRPr lang="de-CH"/>
          </a:p>
        </p:txBody>
      </p:sp>
      <p:sp>
        <p:nvSpPr>
          <p:cNvPr id="4" name="Inhaltsplatzhalter 3">
            <a:extLst>
              <a:ext uri="{FF2B5EF4-FFF2-40B4-BE49-F238E27FC236}">
                <a16:creationId xmlns:a16="http://schemas.microsoft.com/office/drawing/2014/main" id="{1BACA371-8369-4481-A06A-243AA5C55F8E}"/>
              </a:ext>
            </a:extLst>
          </p:cNvPr>
          <p:cNvSpPr>
            <a:spLocks noGrp="1"/>
          </p:cNvSpPr>
          <p:nvPr>
            <p:ph idx="10"/>
          </p:nvPr>
        </p:nvSpPr>
        <p:spPr/>
        <p:txBody>
          <a:bodyPr/>
          <a:lstStyle/>
          <a:p>
            <a:endParaRPr lang="de-CH"/>
          </a:p>
        </p:txBody>
      </p:sp>
      <p:pic>
        <p:nvPicPr>
          <p:cNvPr id="7" name="Picture 2" descr="https://cdn-images-1.medium.com/max/2000/1*Alg7yEdj82hNqbtUOz2SQw.png">
            <a:extLst>
              <a:ext uri="{FF2B5EF4-FFF2-40B4-BE49-F238E27FC236}">
                <a16:creationId xmlns:a16="http://schemas.microsoft.com/office/drawing/2014/main" id="{EC084555-44A1-4F38-AEB3-4D19875329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06"/>
          <a:stretch/>
        </p:blipFill>
        <p:spPr bwMode="auto">
          <a:xfrm>
            <a:off x="-25172" y="-8813"/>
            <a:ext cx="9316640" cy="5158104"/>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a:extLst>
              <a:ext uri="{FF2B5EF4-FFF2-40B4-BE49-F238E27FC236}">
                <a16:creationId xmlns:a16="http://schemas.microsoft.com/office/drawing/2014/main" id="{1113FBC8-0C41-4F91-93EC-839EA355059E}"/>
              </a:ext>
            </a:extLst>
          </p:cNvPr>
          <p:cNvSpPr/>
          <p:nvPr/>
        </p:nvSpPr>
        <p:spPr>
          <a:xfrm>
            <a:off x="2411760" y="123478"/>
            <a:ext cx="5688632" cy="194421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27028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35C434-42BC-4844-9BDD-2FD63350D6AB}"/>
              </a:ext>
            </a:extLst>
          </p:cNvPr>
          <p:cNvSpPr>
            <a:spLocks noGrp="1"/>
          </p:cNvSpPr>
          <p:nvPr>
            <p:ph type="title"/>
          </p:nvPr>
        </p:nvSpPr>
        <p:spPr/>
        <p:txBody>
          <a:bodyPr/>
          <a:lstStyle/>
          <a:p>
            <a:r>
              <a:rPr lang="de-CH" dirty="0"/>
              <a:t>Chart</a:t>
            </a:r>
          </a:p>
        </p:txBody>
      </p:sp>
      <p:sp>
        <p:nvSpPr>
          <p:cNvPr id="4" name="Inhaltsplatzhalter 3">
            <a:extLst>
              <a:ext uri="{FF2B5EF4-FFF2-40B4-BE49-F238E27FC236}">
                <a16:creationId xmlns:a16="http://schemas.microsoft.com/office/drawing/2014/main" id="{32CF6F6B-ABEA-45D4-ACD3-530D60B205C6}"/>
              </a:ext>
            </a:extLst>
          </p:cNvPr>
          <p:cNvSpPr>
            <a:spLocks noGrp="1"/>
          </p:cNvSpPr>
          <p:nvPr>
            <p:ph idx="10"/>
          </p:nvPr>
        </p:nvSpPr>
        <p:spPr/>
        <p:txBody>
          <a:bodyPr/>
          <a:lstStyle/>
          <a:p>
            <a:endParaRPr lang="de-CH" dirty="0"/>
          </a:p>
        </p:txBody>
      </p:sp>
      <p:sp>
        <p:nvSpPr>
          <p:cNvPr id="9" name="Inhaltsplatzhalter 8">
            <a:extLst>
              <a:ext uri="{FF2B5EF4-FFF2-40B4-BE49-F238E27FC236}">
                <a16:creationId xmlns:a16="http://schemas.microsoft.com/office/drawing/2014/main" id="{EB4BF31F-4EC9-4C7E-918C-49BCF0E9522E}"/>
              </a:ext>
            </a:extLst>
          </p:cNvPr>
          <p:cNvSpPr>
            <a:spLocks noGrp="1"/>
          </p:cNvSpPr>
          <p:nvPr>
            <p:ph idx="1"/>
          </p:nvPr>
        </p:nvSpPr>
        <p:spPr/>
        <p:txBody>
          <a:bodyPr/>
          <a:lstStyle/>
          <a:p>
            <a:endParaRPr lang="de-CH"/>
          </a:p>
        </p:txBody>
      </p:sp>
      <p:pic>
        <p:nvPicPr>
          <p:cNvPr id="16" name="Picture 2" descr="https://cdn-images-1.medium.com/max/2000/1*Alg7yEdj82hNqbtUOz2SQw.png">
            <a:extLst>
              <a:ext uri="{FF2B5EF4-FFF2-40B4-BE49-F238E27FC236}">
                <a16:creationId xmlns:a16="http://schemas.microsoft.com/office/drawing/2014/main" id="{BBE03F2A-BC8F-489C-AF8C-EFBE42EED3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802" t="4369" r="12785" b="57231"/>
          <a:stretch/>
        </p:blipFill>
        <p:spPr bwMode="auto">
          <a:xfrm>
            <a:off x="1547662" y="915566"/>
            <a:ext cx="7596337" cy="273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0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B8AE67-4FD4-48D2-A1B0-42AF8EFBE007}"/>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C4FCDAB6-7F74-45FB-8172-1FCDC56505D3}"/>
              </a:ext>
            </a:extLst>
          </p:cNvPr>
          <p:cNvSpPr>
            <a:spLocks noGrp="1"/>
          </p:cNvSpPr>
          <p:nvPr>
            <p:ph idx="1"/>
          </p:nvPr>
        </p:nvSpPr>
        <p:spPr/>
        <p:txBody>
          <a:bodyPr/>
          <a:lstStyle/>
          <a:p>
            <a:endParaRPr lang="de-CH"/>
          </a:p>
        </p:txBody>
      </p:sp>
      <p:sp>
        <p:nvSpPr>
          <p:cNvPr id="4" name="Inhaltsplatzhalter 3">
            <a:extLst>
              <a:ext uri="{FF2B5EF4-FFF2-40B4-BE49-F238E27FC236}">
                <a16:creationId xmlns:a16="http://schemas.microsoft.com/office/drawing/2014/main" id="{F24418B8-E89D-485B-956F-EBD74743782F}"/>
              </a:ext>
            </a:extLst>
          </p:cNvPr>
          <p:cNvSpPr>
            <a:spLocks noGrp="1"/>
          </p:cNvSpPr>
          <p:nvPr>
            <p:ph idx="10"/>
          </p:nvPr>
        </p:nvSpPr>
        <p:spPr/>
        <p:txBody>
          <a:bodyPr/>
          <a:lstStyle/>
          <a:p>
            <a:endParaRPr lang="de-CH"/>
          </a:p>
        </p:txBody>
      </p:sp>
      <p:pic>
        <p:nvPicPr>
          <p:cNvPr id="5" name="Picture 2" descr="http://www.freeonlinetradingeducation.com/uploads/2/7/6/3/27639609/4230473_orig.png">
            <a:extLst>
              <a:ext uri="{FF2B5EF4-FFF2-40B4-BE49-F238E27FC236}">
                <a16:creationId xmlns:a16="http://schemas.microsoft.com/office/drawing/2014/main" id="{232AA688-997E-4697-968C-C307BB2ABB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18" r="1382"/>
          <a:stretch/>
        </p:blipFill>
        <p:spPr bwMode="auto">
          <a:xfrm>
            <a:off x="1519605" y="0"/>
            <a:ext cx="762439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0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6CF2A-0202-4EF3-9E16-18FB3928FBE8}"/>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31E08E6C-4AFB-4156-86F5-E04460EAFBF0}"/>
              </a:ext>
            </a:extLst>
          </p:cNvPr>
          <p:cNvSpPr>
            <a:spLocks noGrp="1"/>
          </p:cNvSpPr>
          <p:nvPr>
            <p:ph idx="1"/>
          </p:nvPr>
        </p:nvSpPr>
        <p:spPr/>
        <p:txBody>
          <a:bodyPr/>
          <a:lstStyle/>
          <a:p>
            <a:endParaRPr lang="de-CH"/>
          </a:p>
        </p:txBody>
      </p:sp>
      <p:sp>
        <p:nvSpPr>
          <p:cNvPr id="4" name="Inhaltsplatzhalter 3">
            <a:extLst>
              <a:ext uri="{FF2B5EF4-FFF2-40B4-BE49-F238E27FC236}">
                <a16:creationId xmlns:a16="http://schemas.microsoft.com/office/drawing/2014/main" id="{1CE08C14-D4B7-44CC-938E-E5CFB275B6E9}"/>
              </a:ext>
            </a:extLst>
          </p:cNvPr>
          <p:cNvSpPr>
            <a:spLocks noGrp="1"/>
          </p:cNvSpPr>
          <p:nvPr>
            <p:ph idx="10"/>
          </p:nvPr>
        </p:nvSpPr>
        <p:spPr/>
        <p:txBody>
          <a:bodyPr/>
          <a:lstStyle/>
          <a:p>
            <a:endParaRPr lang="de-CH"/>
          </a:p>
        </p:txBody>
      </p:sp>
      <p:pic>
        <p:nvPicPr>
          <p:cNvPr id="7" name="Picture 2" descr="https://cdn-images-1.medium.com/max/2000/1*Alg7yEdj82hNqbtUOz2SQw.png">
            <a:extLst>
              <a:ext uri="{FF2B5EF4-FFF2-40B4-BE49-F238E27FC236}">
                <a16:creationId xmlns:a16="http://schemas.microsoft.com/office/drawing/2014/main" id="{467ACDB8-AEEC-420F-8055-40B90AAB67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06"/>
          <a:stretch/>
        </p:blipFill>
        <p:spPr bwMode="auto">
          <a:xfrm>
            <a:off x="-25172" y="-8813"/>
            <a:ext cx="9316640" cy="5158104"/>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a:extLst>
              <a:ext uri="{FF2B5EF4-FFF2-40B4-BE49-F238E27FC236}">
                <a16:creationId xmlns:a16="http://schemas.microsoft.com/office/drawing/2014/main" id="{60BE5A3F-4F3E-4293-ACD6-ED7AB2C0E831}"/>
              </a:ext>
            </a:extLst>
          </p:cNvPr>
          <p:cNvSpPr/>
          <p:nvPr/>
        </p:nvSpPr>
        <p:spPr>
          <a:xfrm>
            <a:off x="-25172" y="771550"/>
            <a:ext cx="996772" cy="136815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59324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AAA2F-2882-40FE-9D62-7F6459E72473}"/>
              </a:ext>
            </a:extLst>
          </p:cNvPr>
          <p:cNvSpPr>
            <a:spLocks noGrp="1"/>
          </p:cNvSpPr>
          <p:nvPr>
            <p:ph type="title"/>
          </p:nvPr>
        </p:nvSpPr>
        <p:spPr/>
        <p:txBody>
          <a:bodyPr/>
          <a:lstStyle/>
          <a:p>
            <a:r>
              <a:rPr lang="de-CH" dirty="0"/>
              <a:t>Order </a:t>
            </a:r>
            <a:r>
              <a:rPr lang="de-CH" dirty="0" err="1"/>
              <a:t>Types</a:t>
            </a:r>
            <a:endParaRPr lang="de-CH" dirty="0"/>
          </a:p>
        </p:txBody>
      </p:sp>
      <p:grpSp>
        <p:nvGrpSpPr>
          <p:cNvPr id="3" name="Gruppieren 2">
            <a:extLst>
              <a:ext uri="{FF2B5EF4-FFF2-40B4-BE49-F238E27FC236}">
                <a16:creationId xmlns:a16="http://schemas.microsoft.com/office/drawing/2014/main" id="{8EB25EFF-3107-465A-8EE7-14D58255CD77}"/>
              </a:ext>
            </a:extLst>
          </p:cNvPr>
          <p:cNvGrpSpPr/>
          <p:nvPr/>
        </p:nvGrpSpPr>
        <p:grpSpPr>
          <a:xfrm>
            <a:off x="2195736" y="1311610"/>
            <a:ext cx="6074001" cy="2520280"/>
            <a:chOff x="1979712" y="1419622"/>
            <a:chExt cx="6074001" cy="2520280"/>
          </a:xfrm>
        </p:grpSpPr>
        <p:cxnSp>
          <p:nvCxnSpPr>
            <p:cNvPr id="7" name="Gerade Verbindung mit Pfeil 6">
              <a:extLst>
                <a:ext uri="{FF2B5EF4-FFF2-40B4-BE49-F238E27FC236}">
                  <a16:creationId xmlns:a16="http://schemas.microsoft.com/office/drawing/2014/main" id="{CD970F1F-53FB-435A-A3B4-818D6FEDCDBF}"/>
                </a:ext>
              </a:extLst>
            </p:cNvPr>
            <p:cNvCxnSpPr>
              <a:cxnSpLocks/>
            </p:cNvCxnSpPr>
            <p:nvPr/>
          </p:nvCxnSpPr>
          <p:spPr>
            <a:xfrm flipV="1">
              <a:off x="1979712" y="1419622"/>
              <a:ext cx="2736304" cy="252028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8C7B6B50-D00A-42E8-AC25-F8BA8A58D0C5}"/>
                </a:ext>
              </a:extLst>
            </p:cNvPr>
            <p:cNvCxnSpPr>
              <a:cxnSpLocks/>
            </p:cNvCxnSpPr>
            <p:nvPr/>
          </p:nvCxnSpPr>
          <p:spPr>
            <a:xfrm>
              <a:off x="5191141" y="1419622"/>
              <a:ext cx="2862572" cy="252028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Textfeld 14">
              <a:extLst>
                <a:ext uri="{FF2B5EF4-FFF2-40B4-BE49-F238E27FC236}">
                  <a16:creationId xmlns:a16="http://schemas.microsoft.com/office/drawing/2014/main" id="{9FEC6046-3DA3-46A8-8D59-FCF74C582551}"/>
                </a:ext>
              </a:extLst>
            </p:cNvPr>
            <p:cNvSpPr txBox="1"/>
            <p:nvPr/>
          </p:nvSpPr>
          <p:spPr>
            <a:xfrm>
              <a:off x="2089852" y="2139702"/>
              <a:ext cx="1487908" cy="400110"/>
            </a:xfrm>
            <a:prstGeom prst="rect">
              <a:avLst/>
            </a:prstGeom>
            <a:noFill/>
          </p:spPr>
          <p:txBody>
            <a:bodyPr wrap="none" rtlCol="0">
              <a:spAutoFit/>
            </a:bodyPr>
            <a:lstStyle/>
            <a:p>
              <a:r>
                <a:rPr lang="de-CH" sz="2000" dirty="0">
                  <a:solidFill>
                    <a:schemeClr val="tx1">
                      <a:lumMod val="75000"/>
                      <a:lumOff val="25000"/>
                    </a:schemeClr>
                  </a:solidFill>
                  <a:latin typeface="Arial" pitchFamily="34" charset="0"/>
                  <a:ea typeface="+mj-ea"/>
                  <a:cs typeface="Arial" pitchFamily="34" charset="0"/>
                </a:rPr>
                <a:t>Long = Buy</a:t>
              </a:r>
            </a:p>
          </p:txBody>
        </p:sp>
        <p:sp>
          <p:nvSpPr>
            <p:cNvPr id="16" name="Textfeld 15">
              <a:extLst>
                <a:ext uri="{FF2B5EF4-FFF2-40B4-BE49-F238E27FC236}">
                  <a16:creationId xmlns:a16="http://schemas.microsoft.com/office/drawing/2014/main" id="{44888FF4-A2F9-42E0-BE75-3B7704A03E9D}"/>
                </a:ext>
              </a:extLst>
            </p:cNvPr>
            <p:cNvSpPr txBox="1"/>
            <p:nvPr/>
          </p:nvSpPr>
          <p:spPr>
            <a:xfrm>
              <a:off x="6415277" y="2139702"/>
              <a:ext cx="1516762" cy="400110"/>
            </a:xfrm>
            <a:prstGeom prst="rect">
              <a:avLst/>
            </a:prstGeom>
            <a:noFill/>
          </p:spPr>
          <p:txBody>
            <a:bodyPr wrap="none" rtlCol="0">
              <a:spAutoFit/>
            </a:bodyPr>
            <a:lstStyle/>
            <a:p>
              <a:r>
                <a:rPr lang="de-CH" sz="2000" dirty="0">
                  <a:solidFill>
                    <a:schemeClr val="tx1">
                      <a:lumMod val="75000"/>
                      <a:lumOff val="25000"/>
                    </a:schemeClr>
                  </a:solidFill>
                  <a:latin typeface="Arial" pitchFamily="34" charset="0"/>
                  <a:ea typeface="+mj-ea"/>
                  <a:cs typeface="Arial" pitchFamily="34" charset="0"/>
                </a:rPr>
                <a:t>Short = Sell</a:t>
              </a:r>
            </a:p>
          </p:txBody>
        </p:sp>
      </p:grpSp>
    </p:spTree>
    <p:extLst>
      <p:ext uri="{BB962C8B-B14F-4D97-AF65-F5344CB8AC3E}">
        <p14:creationId xmlns:p14="http://schemas.microsoft.com/office/powerpoint/2010/main" val="3496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AFD73-4828-486A-AEDF-CD829F9EE246}"/>
              </a:ext>
            </a:extLst>
          </p:cNvPr>
          <p:cNvSpPr>
            <a:spLocks noGrp="1"/>
          </p:cNvSpPr>
          <p:nvPr>
            <p:ph type="title"/>
          </p:nvPr>
        </p:nvSpPr>
        <p:spPr/>
        <p:txBody>
          <a:bodyPr/>
          <a:lstStyle/>
          <a:p>
            <a:r>
              <a:rPr lang="de-CH" dirty="0"/>
              <a:t>Order </a:t>
            </a:r>
            <a:r>
              <a:rPr lang="de-CH" dirty="0" err="1"/>
              <a:t>Types</a:t>
            </a:r>
            <a:endParaRPr lang="de-CH" dirty="0"/>
          </a:p>
        </p:txBody>
      </p:sp>
      <p:sp>
        <p:nvSpPr>
          <p:cNvPr id="4" name="Inhaltsplatzhalter 3">
            <a:extLst>
              <a:ext uri="{FF2B5EF4-FFF2-40B4-BE49-F238E27FC236}">
                <a16:creationId xmlns:a16="http://schemas.microsoft.com/office/drawing/2014/main" id="{330A48B5-4937-46A2-8F26-5EEBFEDEA033}"/>
              </a:ext>
            </a:extLst>
          </p:cNvPr>
          <p:cNvSpPr>
            <a:spLocks noGrp="1"/>
          </p:cNvSpPr>
          <p:nvPr>
            <p:ph idx="10"/>
          </p:nvPr>
        </p:nvSpPr>
        <p:spPr>
          <a:xfrm>
            <a:off x="1403648" y="1520495"/>
            <a:ext cx="7524328" cy="2995737"/>
          </a:xfrm>
        </p:spPr>
        <p:txBody>
          <a:bodyPr/>
          <a:lstStyle/>
          <a:p>
            <a:r>
              <a:rPr lang="de-CH" sz="1800" b="1" dirty="0"/>
              <a:t>Market Order</a:t>
            </a:r>
          </a:p>
          <a:p>
            <a:r>
              <a:rPr lang="de-CH" dirty="0"/>
              <a:t>Verkaufen / Kaufen zum aktuellen Preis</a:t>
            </a:r>
          </a:p>
          <a:p>
            <a:endParaRPr lang="de-CH" dirty="0"/>
          </a:p>
          <a:p>
            <a:r>
              <a:rPr lang="de-CH" sz="1800" b="1" dirty="0"/>
              <a:t>Limit Order</a:t>
            </a:r>
          </a:p>
          <a:p>
            <a:r>
              <a:rPr lang="de-CH" dirty="0"/>
              <a:t>Verkaufen / Kaufen zum bestimmten Preis</a:t>
            </a:r>
          </a:p>
          <a:p>
            <a:endParaRPr lang="de-CH" dirty="0"/>
          </a:p>
          <a:p>
            <a:r>
              <a:rPr lang="de-CH" sz="1800" b="1" dirty="0" err="1"/>
              <a:t>Stop</a:t>
            </a:r>
            <a:r>
              <a:rPr lang="de-CH" sz="1800" b="1" dirty="0"/>
              <a:t> Order</a:t>
            </a:r>
          </a:p>
          <a:p>
            <a:r>
              <a:rPr lang="de-CH" dirty="0"/>
              <a:t>Verkaufen / Kaufen zum aktuellen Preis, nachdem ein bestimmter Preis erreicht wurde</a:t>
            </a:r>
          </a:p>
          <a:p>
            <a:endParaRPr lang="de-CH" dirty="0"/>
          </a:p>
          <a:p>
            <a:endParaRPr lang="de-CH" dirty="0"/>
          </a:p>
        </p:txBody>
      </p:sp>
    </p:spTree>
    <p:extLst>
      <p:ext uri="{BB962C8B-B14F-4D97-AF65-F5344CB8AC3E}">
        <p14:creationId xmlns:p14="http://schemas.microsoft.com/office/powerpoint/2010/main" val="25367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49624-E5DA-420A-96C8-6245030CC906}"/>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51BF1EE6-A859-4431-ACD1-178604980B79}"/>
              </a:ext>
            </a:extLst>
          </p:cNvPr>
          <p:cNvSpPr>
            <a:spLocks noGrp="1"/>
          </p:cNvSpPr>
          <p:nvPr>
            <p:ph idx="1"/>
          </p:nvPr>
        </p:nvSpPr>
        <p:spPr/>
        <p:txBody>
          <a:bodyPr/>
          <a:lstStyle/>
          <a:p>
            <a:endParaRPr lang="de-CH"/>
          </a:p>
        </p:txBody>
      </p:sp>
      <p:sp>
        <p:nvSpPr>
          <p:cNvPr id="4" name="Inhaltsplatzhalter 3">
            <a:extLst>
              <a:ext uri="{FF2B5EF4-FFF2-40B4-BE49-F238E27FC236}">
                <a16:creationId xmlns:a16="http://schemas.microsoft.com/office/drawing/2014/main" id="{DFCACC88-EE7A-4B03-8BB0-41DCEC366159}"/>
              </a:ext>
            </a:extLst>
          </p:cNvPr>
          <p:cNvSpPr>
            <a:spLocks noGrp="1"/>
          </p:cNvSpPr>
          <p:nvPr>
            <p:ph idx="10"/>
          </p:nvPr>
        </p:nvSpPr>
        <p:spPr/>
        <p:txBody>
          <a:bodyPr/>
          <a:lstStyle/>
          <a:p>
            <a:endParaRPr lang="de-CH"/>
          </a:p>
        </p:txBody>
      </p:sp>
      <p:pic>
        <p:nvPicPr>
          <p:cNvPr id="7" name="Picture 2" descr="https://cdn-images-1.medium.com/max/2000/1*Alg7yEdj82hNqbtUOz2SQw.png">
            <a:extLst>
              <a:ext uri="{FF2B5EF4-FFF2-40B4-BE49-F238E27FC236}">
                <a16:creationId xmlns:a16="http://schemas.microsoft.com/office/drawing/2014/main" id="{2331A6CB-A500-496A-B567-30645E760D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06"/>
          <a:stretch/>
        </p:blipFill>
        <p:spPr bwMode="auto">
          <a:xfrm>
            <a:off x="-25172" y="-8813"/>
            <a:ext cx="9316640" cy="5158104"/>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a:extLst>
              <a:ext uri="{FF2B5EF4-FFF2-40B4-BE49-F238E27FC236}">
                <a16:creationId xmlns:a16="http://schemas.microsoft.com/office/drawing/2014/main" id="{C8F35E1C-9A16-4D2C-86A3-43D47073FA7F}"/>
              </a:ext>
            </a:extLst>
          </p:cNvPr>
          <p:cNvSpPr/>
          <p:nvPr/>
        </p:nvSpPr>
        <p:spPr>
          <a:xfrm>
            <a:off x="-25263" y="0"/>
            <a:ext cx="996863" cy="12347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938797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Bildschirmpräsentation (16:9)</PresentationFormat>
  <Paragraphs>76</Paragraphs>
  <Slides>15</Slides>
  <Notes>9</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15</vt:i4>
      </vt:variant>
    </vt:vector>
  </HeadingPairs>
  <TitlesOfParts>
    <vt:vector size="20" baseType="lpstr">
      <vt:lpstr>맑은 고딕</vt:lpstr>
      <vt:lpstr>Arial</vt:lpstr>
      <vt:lpstr>Calibri</vt:lpstr>
      <vt:lpstr>Office Theme</vt:lpstr>
      <vt:lpstr>Custom Design</vt:lpstr>
      <vt:lpstr>PowerPoint-Präsentation</vt:lpstr>
      <vt:lpstr>Trading</vt:lpstr>
      <vt:lpstr>PowerPoint-Präsentation</vt:lpstr>
      <vt:lpstr>Chart</vt:lpstr>
      <vt:lpstr>PowerPoint-Präsentation</vt:lpstr>
      <vt:lpstr>PowerPoint-Präsentation</vt:lpstr>
      <vt:lpstr>Order Types</vt:lpstr>
      <vt:lpstr>Order Types</vt:lpstr>
      <vt:lpstr>PowerPoint-Präsentation</vt:lpstr>
      <vt:lpstr>Margin &amp; Leverage</vt:lpstr>
      <vt:lpstr>Order Book</vt:lpstr>
      <vt:lpstr>Trading Arten</vt:lpstr>
      <vt:lpstr>Arbitrage</vt:lpstr>
      <vt:lpstr>Tipps &amp; Tricks</vt:lpstr>
      <vt:lpstr>Tipps &amp; Tricks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Jan Gobeli</cp:lastModifiedBy>
  <cp:revision>62</cp:revision>
  <dcterms:created xsi:type="dcterms:W3CDTF">2014-04-01T16:27:38Z</dcterms:created>
  <dcterms:modified xsi:type="dcterms:W3CDTF">2018-02-06T20:03:15Z</dcterms:modified>
</cp:coreProperties>
</file>