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pt-BR" sz="5600">
                <a:solidFill>
                  <a:srgbClr val="50e0ea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pt-BR" sz="1200">
                <a:solidFill>
                  <a:srgbClr val="d1eaed"/>
                </a:solidFill>
                <a:latin typeface="Constantia"/>
              </a:rPr>
              <a:t>17/10/14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9396ACA-A55B-485A-B2CE-24C0C0D00A44}" type="slidenum">
              <a:rPr lang="pt-BR" sz="1200">
                <a:solidFill>
                  <a:srgbClr val="d1eaed"/>
                </a:solidFill>
                <a:latin typeface="Constantia"/>
              </a:rPr>
              <a:t>&lt;número&gt;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Constantia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100">
                <a:latin typeface="Constantia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onstantia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onstantia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onstantia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onstantia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onstantia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45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46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7.º Nível da estrutura de tópicosClique para editar os estilos do texto mestre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pt-BR" sz="2100">
                <a:solidFill>
                  <a:srgbClr val="000000"/>
                </a:solidFill>
                <a:latin typeface="Constantia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pt-BR" sz="2000">
                <a:solidFill>
                  <a:srgbClr val="000000"/>
                </a:solidFill>
                <a:latin typeface="Constantia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pt-BR" sz="2000">
                <a:solidFill>
                  <a:srgbClr val="000000"/>
                </a:solidFill>
                <a:latin typeface="Constantia"/>
              </a:rPr>
              <a:t>Quinto nível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pt-BR" sz="1200">
                <a:solidFill>
                  <a:srgbClr val="035c75"/>
                </a:solidFill>
                <a:latin typeface="Constantia"/>
              </a:rPr>
              <a:t>17/10/14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D13C888-CF83-4038-AEAF-7A84557C7527}" type="slidenum">
              <a:rPr lang="pt-BR" sz="1200">
                <a:solidFill>
                  <a:srgbClr val="035c75"/>
                </a:solidFill>
                <a:latin typeface="Constantia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1124640"/>
            <a:ext cx="8457840" cy="2016000"/>
          </a:xfrm>
          <a:prstGeom prst="rect">
            <a:avLst/>
          </a:prstGeom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pt-BR" sz="8800">
                <a:solidFill>
                  <a:srgbClr val="50e0ea"/>
                </a:solidFill>
                <a:latin typeface="Calibri"/>
              </a:rPr>
              <a:t>Trainee Manager</a:t>
            </a:r>
            <a:r>
              <a:rPr b="1" lang="pt-BR" sz="9600">
                <a:solidFill>
                  <a:srgbClr val="50e0ea"/>
                </a:solidFill>
                <a:latin typeface="Calibri"/>
              </a:rPr>
              <a:t>
</a:t>
            </a:r>
            <a:r>
              <a:rPr b="1" lang="pt-BR" sz="4800">
                <a:solidFill>
                  <a:srgbClr val="50e0ea"/>
                </a:solidFill>
                <a:latin typeface="Calibri"/>
              </a:rPr>
              <a:t>Estimativas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lIns="0" rIns="18360" tIns="45000" bIns="45000"/>
          <a:p>
            <a:pPr algn="r">
              <a:lnSpc>
                <a:spcPct val="100000"/>
              </a:lnSpc>
            </a:pPr>
            <a:r>
              <a:rPr lang="pt-BR" sz="2600">
                <a:solidFill>
                  <a:srgbClr val="ffffff"/>
                </a:solidFill>
                <a:latin typeface="Constantia"/>
              </a:rPr>
              <a:t>Dimitri Guglinski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600">
                <a:solidFill>
                  <a:srgbClr val="ffffff"/>
                </a:solidFill>
                <a:latin typeface="Constantia"/>
              </a:rPr>
              <a:t>Igor Fabri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600">
                <a:solidFill>
                  <a:srgbClr val="ffffff"/>
                </a:solidFill>
                <a:latin typeface="Constantia"/>
              </a:rPr>
              <a:t>Thiago Madeira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600">
                <a:solidFill>
                  <a:srgbClr val="ffffff"/>
                </a:solidFill>
                <a:latin typeface="Constantia"/>
              </a:rPr>
              <a:t>Victor Reis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Métricas de software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Métrica escolhida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Definição: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Métrica direta;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Quantidade de linhas físicas;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Quantidade de linhas lógicas;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9280" y="4378320"/>
            <a:ext cx="8424720" cy="706680"/>
          </a:xfrm>
          <a:prstGeom prst="rect">
            <a:avLst/>
          </a:prstGeom>
          <a:ln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9280" y="5085360"/>
            <a:ext cx="8405280" cy="145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Vantagens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Simples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Evita esforço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Útil em pequenos projetos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Diretamente relacionada ao XP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Desvantagens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Diferença de linguagens: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Diversas linguagens num mesmo sistema;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Exemplo:</a:t>
            </a:r>
            <a:endParaRPr/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3341160"/>
            <a:ext cx="6421680" cy="33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Desvantagens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Não prestação de contas: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Visa apenas a fase de codificação; (menos de 40% do esforço total)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Falta de Coesão com as Funcionalidades: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Esforço para criação do código desconsiderado;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Experiência dos desenvolvedores: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Códigos compactos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Desvantagens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Ferramentas GUI: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Métricas de LOC desconsideram códigos de bibliotecas e frameworks;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Falta de um padrão para o LOC: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Comentários contam?</a:t>
            </a:r>
            <a:endParaRPr/>
          </a:p>
          <a:p>
            <a:pPr>
              <a:buSzPct val="9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Fator psicológico</a:t>
            </a:r>
            <a:endParaRPr/>
          </a:p>
          <a:p>
            <a:pPr lvl="1">
              <a:buSzPct val="85000"/>
              <a:buFont typeface="Wingdings 2" charset="2"/>
              <a:buChar char=""/>
            </a:pPr>
            <a:r>
              <a:rPr lang="pt-BR" sz="2400">
                <a:solidFill>
                  <a:srgbClr val="000000"/>
                </a:solidFill>
                <a:latin typeface="Constantia"/>
              </a:rPr>
              <a:t>Programador tende a escrever mais linhas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