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7" r:id="rId3"/>
    <p:sldId id="263" r:id="rId4"/>
    <p:sldId id="258" r:id="rId5"/>
    <p:sldId id="264"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2" autoAdjust="0"/>
    <p:restoredTop sz="94660"/>
  </p:normalViewPr>
  <p:slideViewPr>
    <p:cSldViewPr snapToGrid="0">
      <p:cViewPr varScale="1">
        <p:scale>
          <a:sx n="71" d="100"/>
          <a:sy n="71" d="100"/>
        </p:scale>
        <p:origin x="6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A6AF36-C038-444D-8D89-BD511F03E0D3}" type="datetimeFigureOut">
              <a:rPr lang="en-US" smtClean="0"/>
              <a:t>3/4/2020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3372487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6AF36-C038-444D-8D89-BD511F03E0D3}"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2132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6AF36-C038-444D-8D89-BD511F03E0D3}"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3613809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6AF36-C038-444D-8D89-BD511F03E0D3}"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3055075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6AF36-C038-444D-8D89-BD511F03E0D3}"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215608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6AF36-C038-444D-8D89-BD511F03E0D3}"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1407038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6AF36-C038-444D-8D89-BD511F03E0D3}"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521909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6AF36-C038-444D-8D89-BD511F03E0D3}"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58396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6AF36-C038-444D-8D89-BD511F03E0D3}"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27144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6AF36-C038-444D-8D89-BD511F03E0D3}"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6910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6AF36-C038-444D-8D89-BD511F03E0D3}"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1131928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A6AF36-C038-444D-8D89-BD511F03E0D3}"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284564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A6AF36-C038-444D-8D89-BD511F03E0D3}" type="datetimeFigureOut">
              <a:rPr lang="en-US" smtClean="0"/>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893274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A6AF36-C038-444D-8D89-BD511F03E0D3}" type="datetimeFigureOut">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161634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6AF36-C038-444D-8D89-BD511F03E0D3}" type="datetimeFigureOut">
              <a:rPr lang="en-US" smtClean="0"/>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328778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6AF36-C038-444D-8D89-BD511F03E0D3}"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20432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6AF36-C038-444D-8D89-BD511F03E0D3}"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44E3A-7BA0-4068-BE5D-AB865BF900EE}" type="slidenum">
              <a:rPr lang="en-US" smtClean="0"/>
              <a:t>‹#›</a:t>
            </a:fld>
            <a:endParaRPr lang="en-US"/>
          </a:p>
        </p:txBody>
      </p:sp>
    </p:spTree>
    <p:extLst>
      <p:ext uri="{BB962C8B-B14F-4D97-AF65-F5344CB8AC3E}">
        <p14:creationId xmlns:p14="http://schemas.microsoft.com/office/powerpoint/2010/main" val="126393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A6AF36-C038-444D-8D89-BD511F03E0D3}" type="datetimeFigureOut">
              <a:rPr lang="en-US" smtClean="0"/>
              <a:t>3/4/2020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744E3A-7BA0-4068-BE5D-AB865BF900EE}" type="slidenum">
              <a:rPr lang="en-US" smtClean="0"/>
              <a:t>‹#›</a:t>
            </a:fld>
            <a:endParaRPr lang="en-US"/>
          </a:p>
        </p:txBody>
      </p:sp>
    </p:spTree>
    <p:extLst>
      <p:ext uri="{BB962C8B-B14F-4D97-AF65-F5344CB8AC3E}">
        <p14:creationId xmlns:p14="http://schemas.microsoft.com/office/powerpoint/2010/main" val="54529722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EFB3-BC01-44D4-85D3-CC47C3DD110F}"/>
              </a:ext>
            </a:extLst>
          </p:cNvPr>
          <p:cNvSpPr>
            <a:spLocks noGrp="1"/>
          </p:cNvSpPr>
          <p:nvPr>
            <p:ph type="ctrTitle"/>
          </p:nvPr>
        </p:nvSpPr>
        <p:spPr>
          <a:xfrm>
            <a:off x="1524000" y="522286"/>
            <a:ext cx="9144000" cy="2733676"/>
          </a:xfrm>
        </p:spPr>
        <p:txBody>
          <a:bodyPr>
            <a:normAutofit fontScale="90000"/>
          </a:bodyPr>
          <a:lstStyle/>
          <a:p>
            <a:r>
              <a:rPr lang="en-US" b="1" dirty="0">
                <a:solidFill>
                  <a:srgbClr val="FF0000"/>
                </a:solidFill>
              </a:rPr>
              <a:t>Chicago Crime Statistics Results and Recommendations </a:t>
            </a:r>
            <a:endParaRPr lang="en-US" sz="2700" b="1" dirty="0"/>
          </a:p>
        </p:txBody>
      </p:sp>
      <p:sp>
        <p:nvSpPr>
          <p:cNvPr id="3" name="Subtitle 2">
            <a:extLst>
              <a:ext uri="{FF2B5EF4-FFF2-40B4-BE49-F238E27FC236}">
                <a16:creationId xmlns:a16="http://schemas.microsoft.com/office/drawing/2014/main" id="{282386B7-5010-44E3-B8F3-2ABA1BC7A76B}"/>
              </a:ext>
            </a:extLst>
          </p:cNvPr>
          <p:cNvSpPr>
            <a:spLocks noGrp="1"/>
          </p:cNvSpPr>
          <p:nvPr>
            <p:ph type="subTitle" idx="1"/>
          </p:nvPr>
        </p:nvSpPr>
        <p:spPr>
          <a:xfrm>
            <a:off x="1524000" y="3424239"/>
            <a:ext cx="9144000" cy="1376362"/>
          </a:xfrm>
        </p:spPr>
        <p:txBody>
          <a:bodyPr>
            <a:normAutofit/>
          </a:bodyPr>
          <a:lstStyle/>
          <a:p>
            <a:r>
              <a:rPr lang="en-US" sz="3600" dirty="0"/>
              <a:t>Analysis of Crime Statistics from </a:t>
            </a:r>
          </a:p>
          <a:p>
            <a:r>
              <a:rPr lang="en-US" sz="3600" dirty="0"/>
              <a:t>Chicago’s Data Portal in 2018 </a:t>
            </a:r>
          </a:p>
        </p:txBody>
      </p:sp>
      <p:sp>
        <p:nvSpPr>
          <p:cNvPr id="4" name="TextBox 3">
            <a:extLst>
              <a:ext uri="{FF2B5EF4-FFF2-40B4-BE49-F238E27FC236}">
                <a16:creationId xmlns:a16="http://schemas.microsoft.com/office/drawing/2014/main" id="{7BAA667A-01C1-4FEC-952A-7CA80538D624}"/>
              </a:ext>
            </a:extLst>
          </p:cNvPr>
          <p:cNvSpPr txBox="1"/>
          <p:nvPr/>
        </p:nvSpPr>
        <p:spPr>
          <a:xfrm>
            <a:off x="4356847" y="4800601"/>
            <a:ext cx="6602506" cy="1569660"/>
          </a:xfrm>
          <a:prstGeom prst="rect">
            <a:avLst/>
          </a:prstGeom>
          <a:noFill/>
        </p:spPr>
        <p:txBody>
          <a:bodyPr wrap="square" rtlCol="0">
            <a:spAutoFit/>
          </a:bodyPr>
          <a:lstStyle/>
          <a:p>
            <a:pPr algn="ctr"/>
            <a:r>
              <a:rPr lang="en-US" sz="3200" dirty="0">
                <a:solidFill>
                  <a:schemeClr val="accent6">
                    <a:lumMod val="50000"/>
                  </a:schemeClr>
                </a:solidFill>
              </a:rPr>
              <a:t>Gil Graybill – UNCW Business Analytics Masters Program</a:t>
            </a:r>
          </a:p>
          <a:p>
            <a:pPr algn="ctr"/>
            <a:r>
              <a:rPr lang="en-US" sz="3200" dirty="0">
                <a:solidFill>
                  <a:schemeClr val="accent6">
                    <a:lumMod val="50000"/>
                  </a:schemeClr>
                </a:solidFill>
              </a:rPr>
              <a:t>BAN 502- March 6, 2020</a:t>
            </a:r>
          </a:p>
        </p:txBody>
      </p:sp>
    </p:spTree>
    <p:extLst>
      <p:ext uri="{BB962C8B-B14F-4D97-AF65-F5344CB8AC3E}">
        <p14:creationId xmlns:p14="http://schemas.microsoft.com/office/powerpoint/2010/main" val="317105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FB3C-B275-4AE4-A38A-46E78099F893}"/>
              </a:ext>
            </a:extLst>
          </p:cNvPr>
          <p:cNvSpPr>
            <a:spLocks noGrp="1"/>
          </p:cNvSpPr>
          <p:nvPr>
            <p:ph type="title"/>
          </p:nvPr>
        </p:nvSpPr>
        <p:spPr>
          <a:xfrm>
            <a:off x="2304582" y="280522"/>
            <a:ext cx="7582835" cy="849032"/>
          </a:xfrm>
        </p:spPr>
        <p:txBody>
          <a:bodyPr>
            <a:noAutofit/>
          </a:bodyPr>
          <a:lstStyle/>
          <a:p>
            <a:pPr algn="ctr"/>
            <a:r>
              <a:rPr lang="en-US" sz="6000" b="1" dirty="0">
                <a:solidFill>
                  <a:srgbClr val="FF0000"/>
                </a:solidFill>
              </a:rPr>
              <a:t>Data Transformation</a:t>
            </a:r>
          </a:p>
        </p:txBody>
      </p:sp>
      <p:sp>
        <p:nvSpPr>
          <p:cNvPr id="3" name="Content Placeholder 2">
            <a:extLst>
              <a:ext uri="{FF2B5EF4-FFF2-40B4-BE49-F238E27FC236}">
                <a16:creationId xmlns:a16="http://schemas.microsoft.com/office/drawing/2014/main" id="{09517768-F7E1-4D79-BDD7-38CA32430A48}"/>
              </a:ext>
            </a:extLst>
          </p:cNvPr>
          <p:cNvSpPr>
            <a:spLocks noGrp="1"/>
          </p:cNvSpPr>
          <p:nvPr>
            <p:ph idx="1"/>
          </p:nvPr>
        </p:nvSpPr>
        <p:spPr>
          <a:xfrm>
            <a:off x="1488141" y="1767750"/>
            <a:ext cx="4166676" cy="4531659"/>
          </a:xfrm>
        </p:spPr>
        <p:txBody>
          <a:bodyPr numCol="2">
            <a:normAutofit/>
          </a:bodyPr>
          <a:lstStyle/>
          <a:p>
            <a:pPr>
              <a:spcBef>
                <a:spcPts val="0"/>
              </a:spcBef>
              <a:spcAft>
                <a:spcPts val="0"/>
              </a:spcAft>
            </a:pPr>
            <a:r>
              <a:rPr lang="en-US" dirty="0"/>
              <a:t>Arrest</a:t>
            </a:r>
          </a:p>
          <a:p>
            <a:pPr>
              <a:spcBef>
                <a:spcPts val="0"/>
              </a:spcBef>
              <a:spcAft>
                <a:spcPts val="0"/>
              </a:spcAft>
            </a:pPr>
            <a:r>
              <a:rPr lang="en-US" dirty="0"/>
              <a:t>Date</a:t>
            </a:r>
          </a:p>
          <a:p>
            <a:pPr>
              <a:spcBef>
                <a:spcPts val="0"/>
              </a:spcBef>
              <a:spcAft>
                <a:spcPts val="0"/>
              </a:spcAft>
            </a:pPr>
            <a:r>
              <a:rPr lang="en-US" dirty="0"/>
              <a:t>Block</a:t>
            </a:r>
          </a:p>
          <a:p>
            <a:pPr>
              <a:spcBef>
                <a:spcPts val="0"/>
              </a:spcBef>
              <a:spcAft>
                <a:spcPts val="0"/>
              </a:spcAft>
            </a:pPr>
            <a:r>
              <a:rPr lang="en-US" dirty="0"/>
              <a:t>IUCR</a:t>
            </a:r>
          </a:p>
          <a:p>
            <a:pPr>
              <a:spcBef>
                <a:spcPts val="0"/>
              </a:spcBef>
              <a:spcAft>
                <a:spcPts val="0"/>
              </a:spcAft>
            </a:pPr>
            <a:r>
              <a:rPr lang="en-US" dirty="0"/>
              <a:t>Primary Type</a:t>
            </a:r>
          </a:p>
          <a:p>
            <a:pPr>
              <a:spcBef>
                <a:spcPts val="0"/>
              </a:spcBef>
              <a:spcAft>
                <a:spcPts val="0"/>
              </a:spcAft>
            </a:pPr>
            <a:r>
              <a:rPr lang="en-US" dirty="0"/>
              <a:t>Description</a:t>
            </a:r>
          </a:p>
          <a:p>
            <a:pPr>
              <a:spcBef>
                <a:spcPts val="0"/>
              </a:spcBef>
              <a:spcAft>
                <a:spcPts val="0"/>
              </a:spcAft>
            </a:pPr>
            <a:r>
              <a:rPr lang="en-US" dirty="0"/>
              <a:t>Location Desc.</a:t>
            </a:r>
          </a:p>
          <a:p>
            <a:pPr>
              <a:spcBef>
                <a:spcPts val="0"/>
              </a:spcBef>
              <a:spcAft>
                <a:spcPts val="0"/>
              </a:spcAft>
            </a:pPr>
            <a:r>
              <a:rPr lang="en-US" dirty="0"/>
              <a:t>Domestic</a:t>
            </a:r>
          </a:p>
          <a:p>
            <a:pPr>
              <a:spcBef>
                <a:spcPts val="0"/>
              </a:spcBef>
              <a:spcAft>
                <a:spcPts val="0"/>
              </a:spcAft>
            </a:pPr>
            <a:r>
              <a:rPr lang="en-US" dirty="0"/>
              <a:t>Beat</a:t>
            </a:r>
          </a:p>
          <a:p>
            <a:pPr>
              <a:spcBef>
                <a:spcPts val="0"/>
              </a:spcBef>
              <a:spcAft>
                <a:spcPts val="0"/>
              </a:spcAft>
            </a:pPr>
            <a:r>
              <a:rPr lang="en-US" dirty="0"/>
              <a:t>District</a:t>
            </a:r>
          </a:p>
          <a:p>
            <a:pPr>
              <a:spcBef>
                <a:spcPts val="0"/>
              </a:spcBef>
              <a:spcAft>
                <a:spcPts val="0"/>
              </a:spcAft>
            </a:pPr>
            <a:r>
              <a:rPr lang="en-US" dirty="0"/>
              <a:t> Ward</a:t>
            </a:r>
          </a:p>
          <a:p>
            <a:pPr>
              <a:spcBef>
                <a:spcPts val="0"/>
              </a:spcBef>
              <a:spcAft>
                <a:spcPts val="0"/>
              </a:spcAft>
            </a:pPr>
            <a:r>
              <a:rPr lang="en-US" dirty="0"/>
              <a:t>Comm. Area</a:t>
            </a:r>
          </a:p>
          <a:p>
            <a:pPr>
              <a:spcBef>
                <a:spcPts val="0"/>
              </a:spcBef>
              <a:spcAft>
                <a:spcPts val="0"/>
              </a:spcAft>
            </a:pPr>
            <a:r>
              <a:rPr lang="en-US" dirty="0"/>
              <a:t>FBI Code</a:t>
            </a:r>
          </a:p>
          <a:p>
            <a:pPr>
              <a:spcBef>
                <a:spcPts val="0"/>
              </a:spcBef>
              <a:spcAft>
                <a:spcPts val="0"/>
              </a:spcAft>
            </a:pPr>
            <a:r>
              <a:rPr lang="en-US" dirty="0"/>
              <a:t>Longitude</a:t>
            </a:r>
          </a:p>
          <a:p>
            <a:pPr>
              <a:spcBef>
                <a:spcPts val="0"/>
              </a:spcBef>
              <a:spcAft>
                <a:spcPts val="0"/>
              </a:spcAft>
            </a:pPr>
            <a:r>
              <a:rPr lang="en-US" dirty="0"/>
              <a:t>Latitude</a:t>
            </a:r>
          </a:p>
          <a:p>
            <a:pPr>
              <a:spcBef>
                <a:spcPts val="0"/>
              </a:spcBef>
              <a:spcAft>
                <a:spcPts val="0"/>
              </a:spcAft>
            </a:pPr>
            <a:r>
              <a:rPr lang="en-US" dirty="0"/>
              <a:t>Location</a:t>
            </a:r>
          </a:p>
          <a:p>
            <a:pPr>
              <a:spcBef>
                <a:spcPts val="0"/>
              </a:spcBef>
              <a:spcAft>
                <a:spcPts val="0"/>
              </a:spcAft>
            </a:pPr>
            <a:r>
              <a:rPr lang="en-US" dirty="0"/>
              <a:t>Case #</a:t>
            </a:r>
          </a:p>
          <a:p>
            <a:pPr>
              <a:spcBef>
                <a:spcPts val="0"/>
              </a:spcBef>
              <a:spcAft>
                <a:spcPts val="0"/>
              </a:spcAft>
            </a:pPr>
            <a:endParaRPr lang="en-US" dirty="0"/>
          </a:p>
        </p:txBody>
      </p:sp>
      <p:sp>
        <p:nvSpPr>
          <p:cNvPr id="4" name="TextBox 3">
            <a:extLst>
              <a:ext uri="{FF2B5EF4-FFF2-40B4-BE49-F238E27FC236}">
                <a16:creationId xmlns:a16="http://schemas.microsoft.com/office/drawing/2014/main" id="{1C98C050-9D0A-451B-A1B3-9D66C589C4D8}"/>
              </a:ext>
            </a:extLst>
          </p:cNvPr>
          <p:cNvSpPr txBox="1"/>
          <p:nvPr/>
        </p:nvSpPr>
        <p:spPr>
          <a:xfrm>
            <a:off x="1640541" y="1018591"/>
            <a:ext cx="3065930" cy="707886"/>
          </a:xfrm>
          <a:prstGeom prst="rect">
            <a:avLst/>
          </a:prstGeom>
          <a:noFill/>
        </p:spPr>
        <p:txBody>
          <a:bodyPr wrap="square" rtlCol="0">
            <a:spAutoFit/>
          </a:bodyPr>
          <a:lstStyle/>
          <a:p>
            <a:r>
              <a:rPr lang="en-US" sz="4000" dirty="0">
                <a:solidFill>
                  <a:srgbClr val="00B050"/>
                </a:solidFill>
              </a:rPr>
              <a:t>Original Data</a:t>
            </a:r>
          </a:p>
        </p:txBody>
      </p:sp>
      <p:sp>
        <p:nvSpPr>
          <p:cNvPr id="10" name="Content Placeholder 2">
            <a:extLst>
              <a:ext uri="{FF2B5EF4-FFF2-40B4-BE49-F238E27FC236}">
                <a16:creationId xmlns:a16="http://schemas.microsoft.com/office/drawing/2014/main" id="{41D98F8A-D4A1-45A0-A42A-D6F95CB5A2A4}"/>
              </a:ext>
            </a:extLst>
          </p:cNvPr>
          <p:cNvSpPr txBox="1">
            <a:spLocks/>
          </p:cNvSpPr>
          <p:nvPr/>
        </p:nvSpPr>
        <p:spPr>
          <a:xfrm>
            <a:off x="6096000" y="2272552"/>
            <a:ext cx="5508812" cy="4182035"/>
          </a:xfrm>
          <a:prstGeom prst="rect">
            <a:avLst/>
          </a:prstGeom>
        </p:spPr>
        <p:txBody>
          <a:bodyPr vert="horz" lIns="91440" tIns="45720" rIns="91440" bIns="45720" numCol="1"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spcBef>
                <a:spcPts val="0"/>
              </a:spcBef>
              <a:spcAft>
                <a:spcPts val="0"/>
              </a:spcAft>
              <a:buFont typeface="Arial" panose="020B0604020202020204" pitchFamily="34" charset="0"/>
              <a:buChar char="•"/>
            </a:pPr>
            <a:r>
              <a:rPr lang="en-US" dirty="0">
                <a:solidFill>
                  <a:srgbClr val="C00000"/>
                </a:solidFill>
              </a:rPr>
              <a:t>Block, Beat, District, Ward, and Community Area are all geographical areas. </a:t>
            </a:r>
          </a:p>
          <a:p>
            <a:pPr>
              <a:spcBef>
                <a:spcPts val="0"/>
              </a:spcBef>
              <a:spcAft>
                <a:spcPts val="0"/>
              </a:spcAft>
              <a:buFont typeface="Arial" panose="020B0604020202020204" pitchFamily="34" charset="0"/>
              <a:buChar char="•"/>
            </a:pPr>
            <a:r>
              <a:rPr lang="en-US" dirty="0">
                <a:solidFill>
                  <a:srgbClr val="C00000"/>
                </a:solidFill>
              </a:rPr>
              <a:t>IUCR, Primary Type, and FBI Code are all different ways to categorize the type of crime. </a:t>
            </a:r>
          </a:p>
          <a:p>
            <a:pPr>
              <a:spcBef>
                <a:spcPts val="0"/>
              </a:spcBef>
              <a:spcAft>
                <a:spcPts val="0"/>
              </a:spcAft>
              <a:buFont typeface="Arial" panose="020B0604020202020204" pitchFamily="34" charset="0"/>
              <a:buChar char="•"/>
            </a:pPr>
            <a:r>
              <a:rPr lang="en-US" dirty="0">
                <a:solidFill>
                  <a:srgbClr val="C00000"/>
                </a:solidFill>
              </a:rPr>
              <a:t>Description and Location Description have text in them that can be parsed out. </a:t>
            </a:r>
          </a:p>
          <a:p>
            <a:pPr>
              <a:spcBef>
                <a:spcPts val="0"/>
              </a:spcBef>
              <a:spcAft>
                <a:spcPts val="0"/>
              </a:spcAft>
              <a:buFont typeface="Arial" panose="020B0604020202020204" pitchFamily="34" charset="0"/>
              <a:buChar char="•"/>
            </a:pPr>
            <a:r>
              <a:rPr lang="en-US" dirty="0">
                <a:solidFill>
                  <a:srgbClr val="C00000"/>
                </a:solidFill>
              </a:rPr>
              <a:t>We need to limit it down to those variables that might be worthy of consideration and don’t duplicate data. </a:t>
            </a:r>
          </a:p>
        </p:txBody>
      </p:sp>
      <p:sp>
        <p:nvSpPr>
          <p:cNvPr id="5" name="TextBox 4">
            <a:extLst>
              <a:ext uri="{FF2B5EF4-FFF2-40B4-BE49-F238E27FC236}">
                <a16:creationId xmlns:a16="http://schemas.microsoft.com/office/drawing/2014/main" id="{5BD98B97-EE32-404D-B8B7-62CB0FF64447}"/>
              </a:ext>
            </a:extLst>
          </p:cNvPr>
          <p:cNvSpPr txBox="1"/>
          <p:nvPr/>
        </p:nvSpPr>
        <p:spPr>
          <a:xfrm>
            <a:off x="6096000" y="1301573"/>
            <a:ext cx="5791200" cy="1107996"/>
          </a:xfrm>
          <a:prstGeom prst="rect">
            <a:avLst/>
          </a:prstGeom>
          <a:noFill/>
        </p:spPr>
        <p:txBody>
          <a:bodyPr wrap="square" rtlCol="0">
            <a:spAutoFit/>
          </a:bodyPr>
          <a:lstStyle/>
          <a:p>
            <a:r>
              <a:rPr lang="en-US" sz="2400" i="1" dirty="0">
                <a:solidFill>
                  <a:schemeClr val="accent6"/>
                </a:solidFill>
              </a:rPr>
              <a:t>While all these variables are important, for this project all of them are not needed. </a:t>
            </a:r>
          </a:p>
          <a:p>
            <a:endParaRPr lang="en-US" dirty="0"/>
          </a:p>
        </p:txBody>
      </p:sp>
    </p:spTree>
    <p:extLst>
      <p:ext uri="{BB962C8B-B14F-4D97-AF65-F5344CB8AC3E}">
        <p14:creationId xmlns:p14="http://schemas.microsoft.com/office/powerpoint/2010/main" val="11601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FB3C-B275-4AE4-A38A-46E78099F893}"/>
              </a:ext>
            </a:extLst>
          </p:cNvPr>
          <p:cNvSpPr>
            <a:spLocks noGrp="1"/>
          </p:cNvSpPr>
          <p:nvPr>
            <p:ph type="title"/>
          </p:nvPr>
        </p:nvSpPr>
        <p:spPr>
          <a:xfrm>
            <a:off x="2304582" y="280522"/>
            <a:ext cx="7582835" cy="849032"/>
          </a:xfrm>
        </p:spPr>
        <p:txBody>
          <a:bodyPr>
            <a:noAutofit/>
          </a:bodyPr>
          <a:lstStyle/>
          <a:p>
            <a:pPr algn="ctr"/>
            <a:r>
              <a:rPr lang="en-US" sz="6000" b="1" dirty="0">
                <a:solidFill>
                  <a:srgbClr val="FF0000"/>
                </a:solidFill>
              </a:rPr>
              <a:t>Data Transformation</a:t>
            </a:r>
          </a:p>
        </p:txBody>
      </p:sp>
      <p:sp>
        <p:nvSpPr>
          <p:cNvPr id="3" name="Content Placeholder 2">
            <a:extLst>
              <a:ext uri="{FF2B5EF4-FFF2-40B4-BE49-F238E27FC236}">
                <a16:creationId xmlns:a16="http://schemas.microsoft.com/office/drawing/2014/main" id="{09517768-F7E1-4D79-BDD7-38CA32430A48}"/>
              </a:ext>
            </a:extLst>
          </p:cNvPr>
          <p:cNvSpPr>
            <a:spLocks noGrp="1"/>
          </p:cNvSpPr>
          <p:nvPr>
            <p:ph idx="1"/>
          </p:nvPr>
        </p:nvSpPr>
        <p:spPr>
          <a:xfrm>
            <a:off x="1488141" y="1767750"/>
            <a:ext cx="4153229" cy="4531659"/>
          </a:xfrm>
        </p:spPr>
        <p:txBody>
          <a:bodyPr numCol="2">
            <a:normAutofit/>
          </a:bodyPr>
          <a:lstStyle/>
          <a:p>
            <a:pPr>
              <a:spcBef>
                <a:spcPts val="0"/>
              </a:spcBef>
              <a:spcAft>
                <a:spcPts val="0"/>
              </a:spcAft>
            </a:pPr>
            <a:r>
              <a:rPr lang="en-US" dirty="0"/>
              <a:t>Arrest</a:t>
            </a:r>
          </a:p>
          <a:p>
            <a:pPr>
              <a:spcBef>
                <a:spcPts val="0"/>
              </a:spcBef>
              <a:spcAft>
                <a:spcPts val="0"/>
              </a:spcAft>
            </a:pPr>
            <a:r>
              <a:rPr lang="en-US" dirty="0"/>
              <a:t>Date</a:t>
            </a:r>
          </a:p>
          <a:p>
            <a:pPr>
              <a:spcBef>
                <a:spcPts val="0"/>
              </a:spcBef>
              <a:spcAft>
                <a:spcPts val="0"/>
              </a:spcAft>
            </a:pPr>
            <a:r>
              <a:rPr lang="en-US" dirty="0"/>
              <a:t>Block</a:t>
            </a:r>
          </a:p>
          <a:p>
            <a:pPr>
              <a:spcBef>
                <a:spcPts val="0"/>
              </a:spcBef>
              <a:spcAft>
                <a:spcPts val="0"/>
              </a:spcAft>
            </a:pPr>
            <a:r>
              <a:rPr lang="en-US" dirty="0"/>
              <a:t>IUCR</a:t>
            </a:r>
          </a:p>
          <a:p>
            <a:pPr>
              <a:spcBef>
                <a:spcPts val="0"/>
              </a:spcBef>
              <a:spcAft>
                <a:spcPts val="0"/>
              </a:spcAft>
            </a:pPr>
            <a:r>
              <a:rPr lang="en-US" dirty="0"/>
              <a:t>Primary Type</a:t>
            </a:r>
          </a:p>
          <a:p>
            <a:pPr>
              <a:spcBef>
                <a:spcPts val="0"/>
              </a:spcBef>
              <a:spcAft>
                <a:spcPts val="0"/>
              </a:spcAft>
            </a:pPr>
            <a:r>
              <a:rPr lang="en-US" dirty="0"/>
              <a:t>Description</a:t>
            </a:r>
          </a:p>
          <a:p>
            <a:pPr>
              <a:spcBef>
                <a:spcPts val="0"/>
              </a:spcBef>
              <a:spcAft>
                <a:spcPts val="0"/>
              </a:spcAft>
            </a:pPr>
            <a:r>
              <a:rPr lang="en-US" dirty="0"/>
              <a:t>Location Desc.</a:t>
            </a:r>
          </a:p>
          <a:p>
            <a:pPr>
              <a:spcBef>
                <a:spcPts val="0"/>
              </a:spcBef>
              <a:spcAft>
                <a:spcPts val="0"/>
              </a:spcAft>
            </a:pPr>
            <a:r>
              <a:rPr lang="en-US" dirty="0"/>
              <a:t>Domestic</a:t>
            </a:r>
          </a:p>
          <a:p>
            <a:pPr>
              <a:spcBef>
                <a:spcPts val="0"/>
              </a:spcBef>
              <a:spcAft>
                <a:spcPts val="0"/>
              </a:spcAft>
            </a:pPr>
            <a:r>
              <a:rPr lang="en-US" dirty="0"/>
              <a:t>Beat</a:t>
            </a:r>
          </a:p>
          <a:p>
            <a:pPr>
              <a:spcBef>
                <a:spcPts val="0"/>
              </a:spcBef>
              <a:spcAft>
                <a:spcPts val="0"/>
              </a:spcAft>
            </a:pPr>
            <a:r>
              <a:rPr lang="en-US" dirty="0"/>
              <a:t>District</a:t>
            </a:r>
          </a:p>
          <a:p>
            <a:pPr>
              <a:spcBef>
                <a:spcPts val="0"/>
              </a:spcBef>
              <a:spcAft>
                <a:spcPts val="0"/>
              </a:spcAft>
            </a:pPr>
            <a:r>
              <a:rPr lang="en-US" dirty="0"/>
              <a:t> Ward</a:t>
            </a:r>
          </a:p>
          <a:p>
            <a:pPr>
              <a:spcBef>
                <a:spcPts val="0"/>
              </a:spcBef>
              <a:spcAft>
                <a:spcPts val="0"/>
              </a:spcAft>
            </a:pPr>
            <a:r>
              <a:rPr lang="en-US" dirty="0"/>
              <a:t>Comm. Area</a:t>
            </a:r>
          </a:p>
          <a:p>
            <a:pPr>
              <a:spcBef>
                <a:spcPts val="0"/>
              </a:spcBef>
              <a:spcAft>
                <a:spcPts val="0"/>
              </a:spcAft>
            </a:pPr>
            <a:r>
              <a:rPr lang="en-US" dirty="0"/>
              <a:t>FBI Code</a:t>
            </a:r>
          </a:p>
          <a:p>
            <a:pPr>
              <a:spcBef>
                <a:spcPts val="0"/>
              </a:spcBef>
              <a:spcAft>
                <a:spcPts val="0"/>
              </a:spcAft>
            </a:pPr>
            <a:r>
              <a:rPr lang="en-US" dirty="0"/>
              <a:t>Longitude</a:t>
            </a:r>
          </a:p>
          <a:p>
            <a:pPr>
              <a:spcBef>
                <a:spcPts val="0"/>
              </a:spcBef>
              <a:spcAft>
                <a:spcPts val="0"/>
              </a:spcAft>
            </a:pPr>
            <a:r>
              <a:rPr lang="en-US" dirty="0"/>
              <a:t>Latitude</a:t>
            </a:r>
          </a:p>
          <a:p>
            <a:pPr>
              <a:spcBef>
                <a:spcPts val="0"/>
              </a:spcBef>
              <a:spcAft>
                <a:spcPts val="0"/>
              </a:spcAft>
            </a:pPr>
            <a:r>
              <a:rPr lang="en-US" dirty="0"/>
              <a:t>Location</a:t>
            </a:r>
          </a:p>
          <a:p>
            <a:pPr>
              <a:spcBef>
                <a:spcPts val="0"/>
              </a:spcBef>
              <a:spcAft>
                <a:spcPts val="0"/>
              </a:spcAft>
            </a:pPr>
            <a:r>
              <a:rPr lang="en-US" dirty="0"/>
              <a:t>Case #</a:t>
            </a:r>
          </a:p>
          <a:p>
            <a:pPr>
              <a:spcBef>
                <a:spcPts val="0"/>
              </a:spcBef>
              <a:spcAft>
                <a:spcPts val="0"/>
              </a:spcAft>
            </a:pPr>
            <a:endParaRPr lang="en-US" dirty="0"/>
          </a:p>
        </p:txBody>
      </p:sp>
      <p:sp>
        <p:nvSpPr>
          <p:cNvPr id="4" name="TextBox 3">
            <a:extLst>
              <a:ext uri="{FF2B5EF4-FFF2-40B4-BE49-F238E27FC236}">
                <a16:creationId xmlns:a16="http://schemas.microsoft.com/office/drawing/2014/main" id="{1C98C050-9D0A-451B-A1B3-9D66C589C4D8}"/>
              </a:ext>
            </a:extLst>
          </p:cNvPr>
          <p:cNvSpPr txBox="1"/>
          <p:nvPr/>
        </p:nvSpPr>
        <p:spPr>
          <a:xfrm>
            <a:off x="1640541" y="1018591"/>
            <a:ext cx="3065930" cy="707886"/>
          </a:xfrm>
          <a:prstGeom prst="rect">
            <a:avLst/>
          </a:prstGeom>
          <a:noFill/>
        </p:spPr>
        <p:txBody>
          <a:bodyPr wrap="square" rtlCol="0">
            <a:spAutoFit/>
          </a:bodyPr>
          <a:lstStyle/>
          <a:p>
            <a:r>
              <a:rPr lang="en-US" sz="4000" dirty="0">
                <a:solidFill>
                  <a:srgbClr val="00B050"/>
                </a:solidFill>
              </a:rPr>
              <a:t>Original Data</a:t>
            </a:r>
          </a:p>
        </p:txBody>
      </p:sp>
      <p:sp>
        <p:nvSpPr>
          <p:cNvPr id="8" name="TextBox 7">
            <a:extLst>
              <a:ext uri="{FF2B5EF4-FFF2-40B4-BE49-F238E27FC236}">
                <a16:creationId xmlns:a16="http://schemas.microsoft.com/office/drawing/2014/main" id="{C21BBE75-F9DD-4BEA-BD87-4EBE42C888F0}"/>
              </a:ext>
            </a:extLst>
          </p:cNvPr>
          <p:cNvSpPr txBox="1"/>
          <p:nvPr/>
        </p:nvSpPr>
        <p:spPr>
          <a:xfrm>
            <a:off x="6716805" y="1094709"/>
            <a:ext cx="3336786" cy="707886"/>
          </a:xfrm>
          <a:prstGeom prst="rect">
            <a:avLst/>
          </a:prstGeom>
          <a:noFill/>
        </p:spPr>
        <p:txBody>
          <a:bodyPr wrap="square" rtlCol="0">
            <a:spAutoFit/>
          </a:bodyPr>
          <a:lstStyle/>
          <a:p>
            <a:r>
              <a:rPr lang="en-US" sz="4000" dirty="0">
                <a:solidFill>
                  <a:srgbClr val="00B050"/>
                </a:solidFill>
              </a:rPr>
              <a:t>Analyzed Data</a:t>
            </a:r>
          </a:p>
        </p:txBody>
      </p:sp>
      <p:sp>
        <p:nvSpPr>
          <p:cNvPr id="10" name="Content Placeholder 2">
            <a:extLst>
              <a:ext uri="{FF2B5EF4-FFF2-40B4-BE49-F238E27FC236}">
                <a16:creationId xmlns:a16="http://schemas.microsoft.com/office/drawing/2014/main" id="{41D98F8A-D4A1-45A0-A42A-D6F95CB5A2A4}"/>
              </a:ext>
            </a:extLst>
          </p:cNvPr>
          <p:cNvSpPr txBox="1">
            <a:spLocks/>
          </p:cNvSpPr>
          <p:nvPr/>
        </p:nvSpPr>
        <p:spPr>
          <a:xfrm>
            <a:off x="6550631" y="1747531"/>
            <a:ext cx="4607858" cy="3843992"/>
          </a:xfrm>
          <a:prstGeom prst="rect">
            <a:avLst/>
          </a:prstGeom>
        </p:spPr>
        <p:txBody>
          <a:bodyPr vert="horz" lIns="91440" tIns="45720" rIns="91440" bIns="45720" numCol="1"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spcBef>
                <a:spcPts val="0"/>
              </a:spcBef>
              <a:spcAft>
                <a:spcPts val="0"/>
              </a:spcAft>
            </a:pPr>
            <a:r>
              <a:rPr lang="en-US" dirty="0"/>
              <a:t>Arrest</a:t>
            </a:r>
          </a:p>
          <a:p>
            <a:pPr>
              <a:spcBef>
                <a:spcPts val="0"/>
              </a:spcBef>
              <a:spcAft>
                <a:spcPts val="0"/>
              </a:spcAft>
            </a:pPr>
            <a:r>
              <a:rPr lang="en-US" dirty="0">
                <a:solidFill>
                  <a:srgbClr val="C00000"/>
                </a:solidFill>
              </a:rPr>
              <a:t>* Hour (Date)</a:t>
            </a:r>
          </a:p>
          <a:p>
            <a:pPr>
              <a:spcBef>
                <a:spcPts val="0"/>
              </a:spcBef>
              <a:spcAft>
                <a:spcPts val="0"/>
              </a:spcAft>
            </a:pPr>
            <a:r>
              <a:rPr lang="en-US" dirty="0">
                <a:solidFill>
                  <a:srgbClr val="C00000"/>
                </a:solidFill>
              </a:rPr>
              <a:t>* Month (Date)</a:t>
            </a:r>
            <a:endParaRPr lang="en-US" dirty="0"/>
          </a:p>
          <a:p>
            <a:pPr>
              <a:spcBef>
                <a:spcPts val="0"/>
              </a:spcBef>
              <a:spcAft>
                <a:spcPts val="0"/>
              </a:spcAft>
            </a:pPr>
            <a:r>
              <a:rPr lang="en-US" dirty="0"/>
              <a:t>District</a:t>
            </a:r>
          </a:p>
          <a:p>
            <a:pPr>
              <a:spcBef>
                <a:spcPts val="0"/>
              </a:spcBef>
              <a:spcAft>
                <a:spcPts val="0"/>
              </a:spcAft>
            </a:pPr>
            <a:r>
              <a:rPr lang="en-US" dirty="0"/>
              <a:t>Domestic</a:t>
            </a:r>
          </a:p>
          <a:p>
            <a:pPr>
              <a:spcBef>
                <a:spcPts val="0"/>
              </a:spcBef>
              <a:spcAft>
                <a:spcPts val="0"/>
              </a:spcAft>
            </a:pPr>
            <a:r>
              <a:rPr lang="en-US" dirty="0"/>
              <a:t>FBI Code</a:t>
            </a:r>
          </a:p>
          <a:p>
            <a:pPr>
              <a:spcBef>
                <a:spcPts val="0"/>
              </a:spcBef>
              <a:spcAft>
                <a:spcPts val="0"/>
              </a:spcAft>
            </a:pPr>
            <a:r>
              <a:rPr lang="en-US" dirty="0">
                <a:solidFill>
                  <a:srgbClr val="C00000"/>
                </a:solidFill>
              </a:rPr>
              <a:t>* </a:t>
            </a:r>
            <a:r>
              <a:rPr lang="en-US" dirty="0" err="1">
                <a:solidFill>
                  <a:srgbClr val="C00000"/>
                </a:solidFill>
              </a:rPr>
              <a:t>In_street</a:t>
            </a:r>
            <a:r>
              <a:rPr lang="en-US" dirty="0">
                <a:solidFill>
                  <a:srgbClr val="C00000"/>
                </a:solidFill>
              </a:rPr>
              <a:t> (Location Desc)</a:t>
            </a:r>
          </a:p>
          <a:p>
            <a:pPr>
              <a:spcBef>
                <a:spcPts val="0"/>
              </a:spcBef>
              <a:spcAft>
                <a:spcPts val="0"/>
              </a:spcAft>
            </a:pPr>
            <a:r>
              <a:rPr lang="en-US" dirty="0">
                <a:solidFill>
                  <a:srgbClr val="C00000"/>
                </a:solidFill>
              </a:rPr>
              <a:t>* </a:t>
            </a:r>
            <a:r>
              <a:rPr lang="en-US" dirty="0" err="1">
                <a:solidFill>
                  <a:srgbClr val="C00000"/>
                </a:solidFill>
              </a:rPr>
              <a:t>In_business</a:t>
            </a:r>
            <a:r>
              <a:rPr lang="en-US" dirty="0">
                <a:solidFill>
                  <a:srgbClr val="C00000"/>
                </a:solidFill>
              </a:rPr>
              <a:t> (Location Desc)</a:t>
            </a:r>
          </a:p>
          <a:p>
            <a:pPr>
              <a:spcBef>
                <a:spcPts val="0"/>
              </a:spcBef>
              <a:spcAft>
                <a:spcPts val="0"/>
              </a:spcAft>
            </a:pPr>
            <a:r>
              <a:rPr lang="en-US" dirty="0">
                <a:solidFill>
                  <a:srgbClr val="C00000"/>
                </a:solidFill>
              </a:rPr>
              <a:t>* </a:t>
            </a:r>
            <a:r>
              <a:rPr lang="en-US" dirty="0" err="1">
                <a:solidFill>
                  <a:srgbClr val="C00000"/>
                </a:solidFill>
              </a:rPr>
              <a:t>In_residence</a:t>
            </a:r>
            <a:r>
              <a:rPr lang="en-US" dirty="0">
                <a:solidFill>
                  <a:srgbClr val="C00000"/>
                </a:solidFill>
              </a:rPr>
              <a:t> (Location Desc)</a:t>
            </a:r>
          </a:p>
        </p:txBody>
      </p:sp>
      <p:sp>
        <p:nvSpPr>
          <p:cNvPr id="12" name="TextBox 11">
            <a:extLst>
              <a:ext uri="{FF2B5EF4-FFF2-40B4-BE49-F238E27FC236}">
                <a16:creationId xmlns:a16="http://schemas.microsoft.com/office/drawing/2014/main" id="{54B16DEA-176D-4A09-B488-C3A3B1DC0411}"/>
              </a:ext>
            </a:extLst>
          </p:cNvPr>
          <p:cNvSpPr txBox="1"/>
          <p:nvPr/>
        </p:nvSpPr>
        <p:spPr>
          <a:xfrm>
            <a:off x="6550631" y="5591523"/>
            <a:ext cx="3669134" cy="707886"/>
          </a:xfrm>
          <a:prstGeom prst="rect">
            <a:avLst/>
          </a:prstGeom>
          <a:noFill/>
        </p:spPr>
        <p:txBody>
          <a:bodyPr wrap="square" rtlCol="0">
            <a:spAutoFit/>
          </a:bodyPr>
          <a:lstStyle/>
          <a:p>
            <a:r>
              <a:rPr lang="en-US" sz="4000" dirty="0">
                <a:solidFill>
                  <a:srgbClr val="C00000"/>
                </a:solidFill>
              </a:rPr>
              <a:t>* </a:t>
            </a:r>
            <a:r>
              <a:rPr lang="en-US" sz="2400" dirty="0">
                <a:solidFill>
                  <a:srgbClr val="C00000"/>
                </a:solidFill>
              </a:rPr>
              <a:t>New Derived  Variables</a:t>
            </a:r>
          </a:p>
        </p:txBody>
      </p:sp>
      <p:sp>
        <p:nvSpPr>
          <p:cNvPr id="5" name="Arrow: Right 4">
            <a:extLst>
              <a:ext uri="{FF2B5EF4-FFF2-40B4-BE49-F238E27FC236}">
                <a16:creationId xmlns:a16="http://schemas.microsoft.com/office/drawing/2014/main" id="{1E9793BE-2EDD-40B9-84D4-DF8C8EA9912A}"/>
              </a:ext>
            </a:extLst>
          </p:cNvPr>
          <p:cNvSpPr/>
          <p:nvPr/>
        </p:nvSpPr>
        <p:spPr>
          <a:xfrm>
            <a:off x="5544672" y="2271081"/>
            <a:ext cx="753035" cy="3524996"/>
          </a:xfrm>
          <a:prstGeom prst="rightArrow">
            <a:avLst>
              <a:gd name="adj1" fmla="val 50000"/>
              <a:gd name="adj2" fmla="val 5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67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8ADA-EAF9-4F23-8625-98265279CDCE}"/>
              </a:ext>
            </a:extLst>
          </p:cNvPr>
          <p:cNvSpPr>
            <a:spLocks noGrp="1"/>
          </p:cNvSpPr>
          <p:nvPr>
            <p:ph type="title"/>
          </p:nvPr>
        </p:nvSpPr>
        <p:spPr>
          <a:xfrm>
            <a:off x="1547333" y="5170713"/>
            <a:ext cx="5950715" cy="1687287"/>
          </a:xfrm>
        </p:spPr>
        <p:txBody>
          <a:bodyPr>
            <a:normAutofit/>
          </a:bodyPr>
          <a:lstStyle/>
          <a:p>
            <a:r>
              <a:rPr lang="en-US" sz="2800" i="1" dirty="0">
                <a:solidFill>
                  <a:schemeClr val="accent5"/>
                </a:solidFill>
              </a:rPr>
              <a:t>A Decision Tree is modeling technique based on simple “if-else” logic. Most Decision Trees are bigger than this.</a:t>
            </a:r>
          </a:p>
        </p:txBody>
      </p:sp>
      <p:pic>
        <p:nvPicPr>
          <p:cNvPr id="5" name="Picture 4" descr="A picture containing clock&#10;&#10;Description automatically generated">
            <a:extLst>
              <a:ext uri="{FF2B5EF4-FFF2-40B4-BE49-F238E27FC236}">
                <a16:creationId xmlns:a16="http://schemas.microsoft.com/office/drawing/2014/main" id="{4ACED879-BF72-4AD3-88BB-C86D43216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476" y="1184594"/>
            <a:ext cx="6668431" cy="4115374"/>
          </a:xfrm>
          <a:prstGeom prst="rect">
            <a:avLst/>
          </a:prstGeom>
        </p:spPr>
      </p:pic>
      <p:sp>
        <p:nvSpPr>
          <p:cNvPr id="6" name="Title 1">
            <a:extLst>
              <a:ext uri="{FF2B5EF4-FFF2-40B4-BE49-F238E27FC236}">
                <a16:creationId xmlns:a16="http://schemas.microsoft.com/office/drawing/2014/main" id="{DCB8BD6B-E59A-4542-9F16-2EF6F3D2BDE7}"/>
              </a:ext>
            </a:extLst>
          </p:cNvPr>
          <p:cNvSpPr txBox="1">
            <a:spLocks/>
          </p:cNvSpPr>
          <p:nvPr/>
        </p:nvSpPr>
        <p:spPr>
          <a:xfrm>
            <a:off x="1188476" y="160750"/>
            <a:ext cx="10187736" cy="849032"/>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solidFill>
                  <a:srgbClr val="FF0000"/>
                </a:solidFill>
              </a:rPr>
              <a:t>A Simple Model: Decision Tree</a:t>
            </a:r>
          </a:p>
        </p:txBody>
      </p:sp>
      <p:sp>
        <p:nvSpPr>
          <p:cNvPr id="8" name="TextBox 7">
            <a:extLst>
              <a:ext uri="{FF2B5EF4-FFF2-40B4-BE49-F238E27FC236}">
                <a16:creationId xmlns:a16="http://schemas.microsoft.com/office/drawing/2014/main" id="{9264915C-C183-41AE-A4D0-8B5BDCE5B7DF}"/>
              </a:ext>
            </a:extLst>
          </p:cNvPr>
          <p:cNvSpPr txBox="1"/>
          <p:nvPr/>
        </p:nvSpPr>
        <p:spPr>
          <a:xfrm>
            <a:off x="8215764" y="1200395"/>
            <a:ext cx="3644153" cy="3970318"/>
          </a:xfrm>
          <a:prstGeom prst="rect">
            <a:avLst/>
          </a:prstGeom>
          <a:noFill/>
        </p:spPr>
        <p:txBody>
          <a:bodyPr wrap="square" rtlCol="0">
            <a:spAutoFit/>
          </a:bodyPr>
          <a:lstStyle/>
          <a:p>
            <a:r>
              <a:rPr lang="en-US" sz="2800" u="sng" dirty="0"/>
              <a:t>Step 1: </a:t>
            </a:r>
            <a:r>
              <a:rPr lang="en-US" sz="2800" dirty="0"/>
              <a:t>Is the crime one of the listed FBI Codes?</a:t>
            </a:r>
          </a:p>
          <a:p>
            <a:r>
              <a:rPr lang="en-US" sz="2800" u="sng" dirty="0"/>
              <a:t>Step 2A: </a:t>
            </a:r>
            <a:r>
              <a:rPr lang="en-US" sz="2800" dirty="0"/>
              <a:t>If it is (YES), go to the left. There is a 14% chance of arrest</a:t>
            </a:r>
          </a:p>
          <a:p>
            <a:r>
              <a:rPr lang="en-US" sz="2800" u="sng" dirty="0"/>
              <a:t>Step 2B: </a:t>
            </a:r>
            <a:r>
              <a:rPr lang="en-US" sz="2800" dirty="0"/>
              <a:t>If it is not (NO), go to the right. There is a 91% chance of arrest. </a:t>
            </a:r>
          </a:p>
        </p:txBody>
      </p:sp>
      <p:sp>
        <p:nvSpPr>
          <p:cNvPr id="9" name="TextBox 8">
            <a:extLst>
              <a:ext uri="{FF2B5EF4-FFF2-40B4-BE49-F238E27FC236}">
                <a16:creationId xmlns:a16="http://schemas.microsoft.com/office/drawing/2014/main" id="{9A8EB37D-F341-4277-9C80-0036EB32AF64}"/>
              </a:ext>
            </a:extLst>
          </p:cNvPr>
          <p:cNvSpPr txBox="1"/>
          <p:nvPr/>
        </p:nvSpPr>
        <p:spPr>
          <a:xfrm>
            <a:off x="8215764" y="5299742"/>
            <a:ext cx="3779012" cy="1384995"/>
          </a:xfrm>
          <a:prstGeom prst="rect">
            <a:avLst/>
          </a:prstGeom>
          <a:noFill/>
        </p:spPr>
        <p:txBody>
          <a:bodyPr wrap="square" rtlCol="0">
            <a:spAutoFit/>
          </a:bodyPr>
          <a:lstStyle/>
          <a:p>
            <a:r>
              <a:rPr lang="en-US" sz="2800" dirty="0">
                <a:solidFill>
                  <a:schemeClr val="accent2">
                    <a:lumMod val="75000"/>
                  </a:schemeClr>
                </a:solidFill>
              </a:rPr>
              <a:t>This predictive model has an accuracy rate of 86.8%. </a:t>
            </a:r>
          </a:p>
        </p:txBody>
      </p:sp>
    </p:spTree>
    <p:extLst>
      <p:ext uri="{BB962C8B-B14F-4D97-AF65-F5344CB8AC3E}">
        <p14:creationId xmlns:p14="http://schemas.microsoft.com/office/powerpoint/2010/main" val="312005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7C1D-3530-49CE-8C18-9E425FB828CB}"/>
              </a:ext>
            </a:extLst>
          </p:cNvPr>
          <p:cNvSpPr>
            <a:spLocks noGrp="1"/>
          </p:cNvSpPr>
          <p:nvPr>
            <p:ph type="title"/>
          </p:nvPr>
        </p:nvSpPr>
        <p:spPr>
          <a:xfrm>
            <a:off x="1678760" y="1433747"/>
            <a:ext cx="7640052" cy="2125355"/>
          </a:xfrm>
        </p:spPr>
        <p:txBody>
          <a:bodyPr>
            <a:noAutofit/>
          </a:bodyPr>
          <a:lstStyle/>
          <a:p>
            <a:r>
              <a:rPr lang="en-US" sz="2800" dirty="0"/>
              <a:t>Other types of predictive models were created. All had accuracy rates between 86% and 87%. There were visible diminishing returns as more variables were added. “FBI Code” seems to be an overwhelming predictor for Arrest Rates.  </a:t>
            </a:r>
          </a:p>
        </p:txBody>
      </p:sp>
      <p:sp>
        <p:nvSpPr>
          <p:cNvPr id="6" name="TextBox 5">
            <a:extLst>
              <a:ext uri="{FF2B5EF4-FFF2-40B4-BE49-F238E27FC236}">
                <a16:creationId xmlns:a16="http://schemas.microsoft.com/office/drawing/2014/main" id="{6BCE075F-D196-419D-AD71-684434652671}"/>
              </a:ext>
            </a:extLst>
          </p:cNvPr>
          <p:cNvSpPr txBox="1"/>
          <p:nvPr/>
        </p:nvSpPr>
        <p:spPr>
          <a:xfrm>
            <a:off x="6702330" y="4065253"/>
            <a:ext cx="4445281" cy="1938992"/>
          </a:xfrm>
          <a:prstGeom prst="rect">
            <a:avLst/>
          </a:prstGeom>
          <a:noFill/>
        </p:spPr>
        <p:txBody>
          <a:bodyPr wrap="square" rtlCol="0">
            <a:spAutoFit/>
          </a:bodyPr>
          <a:lstStyle/>
          <a:p>
            <a:r>
              <a:rPr lang="en-US" sz="2400" i="1" dirty="0">
                <a:solidFill>
                  <a:schemeClr val="accent6"/>
                </a:solidFill>
              </a:rPr>
              <a:t>From analyzing the dataset, the arrest rate is 20%. Having a “Null Model” where no arrests are predicted would be 80% accurate, but also pretty worthless. </a:t>
            </a:r>
          </a:p>
        </p:txBody>
      </p:sp>
      <p:pic>
        <p:nvPicPr>
          <p:cNvPr id="8" name="Picture 7" descr="A close up of an animal&#10;&#10;Description automatically generated">
            <a:extLst>
              <a:ext uri="{FF2B5EF4-FFF2-40B4-BE49-F238E27FC236}">
                <a16:creationId xmlns:a16="http://schemas.microsoft.com/office/drawing/2014/main" id="{5476E46F-7423-4756-AAE8-6F8939469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2223" y="1515933"/>
            <a:ext cx="1913067" cy="1913067"/>
          </a:xfrm>
          <a:prstGeom prst="rect">
            <a:avLst/>
          </a:prstGeom>
        </p:spPr>
      </p:pic>
      <p:sp>
        <p:nvSpPr>
          <p:cNvPr id="3" name="TextBox 2">
            <a:extLst>
              <a:ext uri="{FF2B5EF4-FFF2-40B4-BE49-F238E27FC236}">
                <a16:creationId xmlns:a16="http://schemas.microsoft.com/office/drawing/2014/main" id="{9DE7AA91-FB2D-4675-867A-ABEF5AEF4984}"/>
              </a:ext>
            </a:extLst>
          </p:cNvPr>
          <p:cNvSpPr txBox="1"/>
          <p:nvPr/>
        </p:nvSpPr>
        <p:spPr>
          <a:xfrm>
            <a:off x="1918400" y="4707410"/>
            <a:ext cx="4070412"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2">
                    <a:lumMod val="75000"/>
                  </a:schemeClr>
                </a:solidFill>
              </a:rPr>
              <a:t>Logical Threshold: 86.9%</a:t>
            </a:r>
          </a:p>
          <a:p>
            <a:pPr marL="285750" indent="-285750">
              <a:buFont typeface="Arial" panose="020B0604020202020204" pitchFamily="34" charset="0"/>
              <a:buChar char="•"/>
            </a:pPr>
            <a:r>
              <a:rPr lang="en-US" sz="2400" dirty="0">
                <a:solidFill>
                  <a:schemeClr val="accent2">
                    <a:lumMod val="75000"/>
                  </a:schemeClr>
                </a:solidFill>
              </a:rPr>
              <a:t>Random Forest: 86.3%</a:t>
            </a:r>
          </a:p>
          <a:p>
            <a:pPr marL="285750" indent="-285750">
              <a:buFont typeface="Arial" panose="020B0604020202020204" pitchFamily="34" charset="0"/>
              <a:buChar char="•"/>
            </a:pPr>
            <a:r>
              <a:rPr lang="en-US" sz="2400" dirty="0">
                <a:solidFill>
                  <a:schemeClr val="accent2">
                    <a:lumMod val="75000"/>
                  </a:schemeClr>
                </a:solidFill>
              </a:rPr>
              <a:t>Ensemble: 87%</a:t>
            </a:r>
          </a:p>
          <a:p>
            <a:pPr marL="285750" indent="-285750">
              <a:buFont typeface="Arial" panose="020B0604020202020204" pitchFamily="34" charset="0"/>
              <a:buChar char="•"/>
            </a:pPr>
            <a:r>
              <a:rPr lang="en-US" sz="2400" dirty="0">
                <a:solidFill>
                  <a:schemeClr val="accent2">
                    <a:lumMod val="75000"/>
                  </a:schemeClr>
                </a:solidFill>
              </a:rPr>
              <a:t>Stacking: 87%</a:t>
            </a:r>
          </a:p>
        </p:txBody>
      </p:sp>
      <p:sp>
        <p:nvSpPr>
          <p:cNvPr id="4" name="TextBox 3">
            <a:extLst>
              <a:ext uri="{FF2B5EF4-FFF2-40B4-BE49-F238E27FC236}">
                <a16:creationId xmlns:a16="http://schemas.microsoft.com/office/drawing/2014/main" id="{0AC66105-5874-417B-84B6-F4FD5E3ED8E6}"/>
              </a:ext>
            </a:extLst>
          </p:cNvPr>
          <p:cNvSpPr txBox="1"/>
          <p:nvPr/>
        </p:nvSpPr>
        <p:spPr>
          <a:xfrm>
            <a:off x="1921963" y="4074483"/>
            <a:ext cx="4066849" cy="461665"/>
          </a:xfrm>
          <a:prstGeom prst="rect">
            <a:avLst/>
          </a:prstGeom>
          <a:noFill/>
        </p:spPr>
        <p:txBody>
          <a:bodyPr wrap="square" rtlCol="0">
            <a:spAutoFit/>
          </a:bodyPr>
          <a:lstStyle/>
          <a:p>
            <a:r>
              <a:rPr lang="en-US" sz="2400" dirty="0"/>
              <a:t>Model Types and Accuracy</a:t>
            </a:r>
          </a:p>
        </p:txBody>
      </p:sp>
      <p:sp>
        <p:nvSpPr>
          <p:cNvPr id="7" name="Title 1">
            <a:extLst>
              <a:ext uri="{FF2B5EF4-FFF2-40B4-BE49-F238E27FC236}">
                <a16:creationId xmlns:a16="http://schemas.microsoft.com/office/drawing/2014/main" id="{49B9AFCD-7385-49AC-89CB-35A086724B7E}"/>
              </a:ext>
            </a:extLst>
          </p:cNvPr>
          <p:cNvSpPr txBox="1">
            <a:spLocks/>
          </p:cNvSpPr>
          <p:nvPr/>
        </p:nvSpPr>
        <p:spPr>
          <a:xfrm>
            <a:off x="1188476" y="160750"/>
            <a:ext cx="10187736" cy="849032"/>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solidFill>
                  <a:srgbClr val="FF0000"/>
                </a:solidFill>
              </a:rPr>
              <a:t>Predictive Models Summary</a:t>
            </a:r>
          </a:p>
        </p:txBody>
      </p:sp>
    </p:spTree>
    <p:extLst>
      <p:ext uri="{BB962C8B-B14F-4D97-AF65-F5344CB8AC3E}">
        <p14:creationId xmlns:p14="http://schemas.microsoft.com/office/powerpoint/2010/main" val="5764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1BEA671-76DA-486F-A6F6-B65228658D3F}"/>
              </a:ext>
            </a:extLst>
          </p:cNvPr>
          <p:cNvSpPr txBox="1">
            <a:spLocks/>
          </p:cNvSpPr>
          <p:nvPr/>
        </p:nvSpPr>
        <p:spPr>
          <a:xfrm>
            <a:off x="1188476" y="160750"/>
            <a:ext cx="10187736" cy="849032"/>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solidFill>
                  <a:srgbClr val="FF0000"/>
                </a:solidFill>
              </a:rPr>
              <a:t>The value of the variables</a:t>
            </a:r>
          </a:p>
        </p:txBody>
      </p:sp>
      <p:sp>
        <p:nvSpPr>
          <p:cNvPr id="8" name="TextBox 7">
            <a:extLst>
              <a:ext uri="{FF2B5EF4-FFF2-40B4-BE49-F238E27FC236}">
                <a16:creationId xmlns:a16="http://schemas.microsoft.com/office/drawing/2014/main" id="{5F211E05-7A6E-4DA8-8674-F7B5A83FC48D}"/>
              </a:ext>
            </a:extLst>
          </p:cNvPr>
          <p:cNvSpPr txBox="1"/>
          <p:nvPr/>
        </p:nvSpPr>
        <p:spPr>
          <a:xfrm>
            <a:off x="2030505" y="1009782"/>
            <a:ext cx="9345707"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For one model, “District” and “</a:t>
            </a:r>
            <a:r>
              <a:rPr lang="en-US" sz="2800" dirty="0" err="1"/>
              <a:t>In_Residence</a:t>
            </a:r>
            <a:r>
              <a:rPr lang="en-US" sz="2800" dirty="0"/>
              <a:t>” had value.</a:t>
            </a:r>
          </a:p>
          <a:p>
            <a:pPr marL="285750" indent="-285750">
              <a:buFont typeface="Arial" panose="020B0604020202020204" pitchFamily="34" charset="0"/>
              <a:buChar char="•"/>
            </a:pPr>
            <a:r>
              <a:rPr lang="en-US" sz="2800" dirty="0"/>
              <a:t>In another, “</a:t>
            </a:r>
            <a:r>
              <a:rPr lang="en-US" sz="2800" dirty="0" err="1"/>
              <a:t>In_Residence</a:t>
            </a:r>
            <a:r>
              <a:rPr lang="en-US" sz="2800" dirty="0"/>
              <a:t>” and “Domestic” were helpful. </a:t>
            </a:r>
          </a:p>
          <a:p>
            <a:pPr marL="285750" indent="-285750">
              <a:buFont typeface="Arial" panose="020B0604020202020204" pitchFamily="34" charset="0"/>
              <a:buChar char="•"/>
            </a:pPr>
            <a:r>
              <a:rPr lang="en-US" sz="2800" dirty="0"/>
              <a:t>In a different one, “</a:t>
            </a:r>
            <a:r>
              <a:rPr lang="en-US" sz="2800" dirty="0" err="1"/>
              <a:t>In_Business</a:t>
            </a:r>
            <a:r>
              <a:rPr lang="en-US" sz="2800" dirty="0"/>
              <a:t>” had some predictive value. </a:t>
            </a:r>
          </a:p>
          <a:p>
            <a:pPr marL="285750" indent="-285750">
              <a:buFont typeface="Arial" panose="020B0604020202020204" pitchFamily="34" charset="0"/>
              <a:buChar char="•"/>
            </a:pPr>
            <a:r>
              <a:rPr lang="en-US" sz="2800" dirty="0"/>
              <a:t>By far, “FBI Code” seems to be the best predictor of Arrest rates. </a:t>
            </a:r>
          </a:p>
        </p:txBody>
      </p:sp>
      <p:sp>
        <p:nvSpPr>
          <p:cNvPr id="9" name="TextBox 8">
            <a:extLst>
              <a:ext uri="{FF2B5EF4-FFF2-40B4-BE49-F238E27FC236}">
                <a16:creationId xmlns:a16="http://schemas.microsoft.com/office/drawing/2014/main" id="{D1D568B5-4836-4A8B-A05E-67FFC240909D}"/>
              </a:ext>
            </a:extLst>
          </p:cNvPr>
          <p:cNvSpPr txBox="1"/>
          <p:nvPr/>
        </p:nvSpPr>
        <p:spPr>
          <a:xfrm>
            <a:off x="2243418" y="3256551"/>
            <a:ext cx="7355541" cy="1384995"/>
          </a:xfrm>
          <a:prstGeom prst="rect">
            <a:avLst/>
          </a:prstGeom>
          <a:noFill/>
        </p:spPr>
        <p:txBody>
          <a:bodyPr wrap="square" rtlCol="0">
            <a:spAutoFit/>
          </a:bodyPr>
          <a:lstStyle/>
          <a:p>
            <a:r>
              <a:rPr lang="en-US" sz="2800" i="1" dirty="0">
                <a:solidFill>
                  <a:schemeClr val="accent6"/>
                </a:solidFill>
              </a:rPr>
              <a:t>Adding 1% accuracy to a model might not seem like much, but since the data is readily available and adds value, it is wise to utilize it. </a:t>
            </a:r>
          </a:p>
        </p:txBody>
      </p:sp>
      <p:sp>
        <p:nvSpPr>
          <p:cNvPr id="11" name="TextBox 10">
            <a:extLst>
              <a:ext uri="{FF2B5EF4-FFF2-40B4-BE49-F238E27FC236}">
                <a16:creationId xmlns:a16="http://schemas.microsoft.com/office/drawing/2014/main" id="{14136E24-4895-4817-9D5C-258068688B31}"/>
              </a:ext>
            </a:extLst>
          </p:cNvPr>
          <p:cNvSpPr txBox="1"/>
          <p:nvPr/>
        </p:nvSpPr>
        <p:spPr>
          <a:xfrm>
            <a:off x="2243418" y="4876383"/>
            <a:ext cx="8525435" cy="1569660"/>
          </a:xfrm>
          <a:prstGeom prst="rect">
            <a:avLst/>
          </a:prstGeom>
          <a:noFill/>
          <a:ln>
            <a:solidFill>
              <a:srgbClr val="002060"/>
            </a:solidFill>
          </a:ln>
        </p:spPr>
        <p:txBody>
          <a:bodyPr wrap="square" rtlCol="0">
            <a:spAutoFit/>
          </a:bodyPr>
          <a:lstStyle/>
          <a:p>
            <a:r>
              <a:rPr lang="en-US" sz="2400" dirty="0">
                <a:solidFill>
                  <a:schemeClr val="accent2">
                    <a:lumMod val="50000"/>
                  </a:schemeClr>
                </a:solidFill>
              </a:rPr>
              <a:t>Q: What does it mean when all the models come up with a similar result?</a:t>
            </a:r>
          </a:p>
          <a:p>
            <a:r>
              <a:rPr lang="en-US" sz="2400" dirty="0">
                <a:solidFill>
                  <a:schemeClr val="accent2">
                    <a:lumMod val="50000"/>
                  </a:schemeClr>
                </a:solidFill>
              </a:rPr>
              <a:t>A:  It means we have good, predictive data and our modeling techniques are valid</a:t>
            </a:r>
          </a:p>
        </p:txBody>
      </p:sp>
    </p:spTree>
    <p:extLst>
      <p:ext uri="{BB962C8B-B14F-4D97-AF65-F5344CB8AC3E}">
        <p14:creationId xmlns:p14="http://schemas.microsoft.com/office/powerpoint/2010/main" val="44824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9DD9-E231-41BA-9E3E-FBD330D18E72}"/>
              </a:ext>
            </a:extLst>
          </p:cNvPr>
          <p:cNvSpPr>
            <a:spLocks noGrp="1"/>
          </p:cNvSpPr>
          <p:nvPr>
            <p:ph type="title"/>
          </p:nvPr>
        </p:nvSpPr>
        <p:spPr>
          <a:xfrm>
            <a:off x="3662735" y="439356"/>
            <a:ext cx="5050959" cy="746030"/>
          </a:xfrm>
        </p:spPr>
        <p:txBody>
          <a:bodyPr>
            <a:noAutofit/>
          </a:bodyPr>
          <a:lstStyle/>
          <a:p>
            <a:pPr algn="l"/>
            <a:r>
              <a:rPr lang="en-US" sz="6600" dirty="0">
                <a:solidFill>
                  <a:srgbClr val="FF0000"/>
                </a:solidFill>
              </a:rPr>
              <a:t>Conclusion</a:t>
            </a:r>
          </a:p>
        </p:txBody>
      </p:sp>
      <p:sp>
        <p:nvSpPr>
          <p:cNvPr id="6" name="TextBox 5">
            <a:extLst>
              <a:ext uri="{FF2B5EF4-FFF2-40B4-BE49-F238E27FC236}">
                <a16:creationId xmlns:a16="http://schemas.microsoft.com/office/drawing/2014/main" id="{2F2694E2-FCD5-4AF4-8A58-132588849463}"/>
              </a:ext>
            </a:extLst>
          </p:cNvPr>
          <p:cNvSpPr txBox="1"/>
          <p:nvPr/>
        </p:nvSpPr>
        <p:spPr>
          <a:xfrm>
            <a:off x="1828800" y="1613646"/>
            <a:ext cx="9412941" cy="4801314"/>
          </a:xfrm>
          <a:prstGeom prst="rect">
            <a:avLst/>
          </a:prstGeom>
          <a:noFill/>
        </p:spPr>
        <p:txBody>
          <a:bodyPr wrap="square" rtlCol="0">
            <a:spAutoFit/>
          </a:bodyPr>
          <a:lstStyle/>
          <a:p>
            <a:r>
              <a:rPr lang="en-US" sz="2400" dirty="0"/>
              <a:t>As future crime rates change, so will the arrest rate, and that has a direct impact on Chicago’s resources. An individual arrest is a key milestone for a crime. It starts off a series of investigations by workers in the justice system that could lead to a trial, conviction, and jail time. </a:t>
            </a:r>
          </a:p>
          <a:p>
            <a:endParaRPr lang="en-US" sz="2400" dirty="0"/>
          </a:p>
          <a:p>
            <a:r>
              <a:rPr lang="en-US" sz="2400" dirty="0"/>
              <a:t>Using statistical modeling, we can analyze the crimes committed and determine what the number of arrests will be, where they will occur, and for what crimes they will happen. Knowing this will allow the city to shift resources or anticipate if resources are lacking.  The modern approach will help Chicago remain at the cutting edge of technology, which, more importantly, best utilize what is available and ultimately be a benefit for the citizens of this great city. </a:t>
            </a:r>
          </a:p>
          <a:p>
            <a:endParaRPr lang="en-US" dirty="0"/>
          </a:p>
        </p:txBody>
      </p:sp>
    </p:spTree>
    <p:extLst>
      <p:ext uri="{BB962C8B-B14F-4D97-AF65-F5344CB8AC3E}">
        <p14:creationId xmlns:p14="http://schemas.microsoft.com/office/powerpoint/2010/main" val="168029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5570</TotalTime>
  <Words>658</Words>
  <Application>Microsoft Office PowerPoint</Application>
  <PresentationFormat>Widescreen</PresentationFormat>
  <Paragraphs>85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Parallax</vt:lpstr>
      <vt:lpstr>Chicago Crime Statistics Results and Recommendations </vt:lpstr>
      <vt:lpstr>Data Transformation</vt:lpstr>
      <vt:lpstr>Data Transformation</vt:lpstr>
      <vt:lpstr>A Decision Tree is modeling technique based on simple “if-else” logic. Most Decision Trees are bigger than this.</vt:lpstr>
      <vt:lpstr>Other types of predictive models were created. All had accuracy rates between 86% and 87%. There were visible diminishing returns as more variables were added. “FBI Code” seems to be an overwhelming predictor for Arrest Rates.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Windy City is tired  of crime and they need  “Arrest” (and the ability to predict them)</dc:title>
  <dc:creator>Gil Graybill</dc:creator>
  <cp:lastModifiedBy>Gil Graybill</cp:lastModifiedBy>
  <cp:revision>43</cp:revision>
  <dcterms:created xsi:type="dcterms:W3CDTF">2020-02-23T02:46:31Z</dcterms:created>
  <dcterms:modified xsi:type="dcterms:W3CDTF">2020-03-06T00:26:58Z</dcterms:modified>
</cp:coreProperties>
</file>