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53" d="100"/>
          <a:sy n="53" d="100"/>
        </p:scale>
        <p:origin x="9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37248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132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61380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055075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1560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40703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52190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5839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714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6910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13192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6AF36-C038-444D-8D89-BD511F03E0D3}"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84564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6AF36-C038-444D-8D89-BD511F03E0D3}" type="datetimeFigureOut">
              <a:rPr lang="en-US" smtClean="0"/>
              <a:t>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89327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6AF36-C038-444D-8D89-BD511F03E0D3}" type="datetimeFigureOut">
              <a:rPr lang="en-US" smtClean="0"/>
              <a:t>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61634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6AF36-C038-444D-8D89-BD511F03E0D3}" type="datetimeFigureOut">
              <a:rPr lang="en-US" smtClean="0"/>
              <a:t>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28778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0432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26393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A6AF36-C038-444D-8D89-BD511F03E0D3}" type="datetimeFigureOut">
              <a:rPr lang="en-US" smtClean="0"/>
              <a:t>2/22/2020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744E3A-7BA0-4068-BE5D-AB865BF900EE}" type="slidenum">
              <a:rPr lang="en-US" smtClean="0"/>
              <a:t>‹#›</a:t>
            </a:fld>
            <a:endParaRPr lang="en-US"/>
          </a:p>
        </p:txBody>
      </p:sp>
    </p:spTree>
    <p:extLst>
      <p:ext uri="{BB962C8B-B14F-4D97-AF65-F5344CB8AC3E}">
        <p14:creationId xmlns:p14="http://schemas.microsoft.com/office/powerpoint/2010/main" val="54529722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EFB3-BC01-44D4-85D3-CC47C3DD110F}"/>
              </a:ext>
            </a:extLst>
          </p:cNvPr>
          <p:cNvSpPr>
            <a:spLocks noGrp="1"/>
          </p:cNvSpPr>
          <p:nvPr>
            <p:ph type="ctrTitle"/>
          </p:nvPr>
        </p:nvSpPr>
        <p:spPr>
          <a:xfrm>
            <a:off x="1524000" y="522286"/>
            <a:ext cx="9144000" cy="2733676"/>
          </a:xfrm>
        </p:spPr>
        <p:txBody>
          <a:bodyPr>
            <a:normAutofit fontScale="90000"/>
          </a:bodyPr>
          <a:lstStyle/>
          <a:p>
            <a:r>
              <a:rPr lang="en-US" b="1" dirty="0">
                <a:solidFill>
                  <a:srgbClr val="FF0000"/>
                </a:solidFill>
              </a:rPr>
              <a:t>The Windy City is tired </a:t>
            </a:r>
            <a:br>
              <a:rPr lang="en-US" b="1" dirty="0">
                <a:solidFill>
                  <a:srgbClr val="FF0000"/>
                </a:solidFill>
              </a:rPr>
            </a:br>
            <a:r>
              <a:rPr lang="en-US" b="1" dirty="0">
                <a:solidFill>
                  <a:srgbClr val="FF0000"/>
                </a:solidFill>
              </a:rPr>
              <a:t>of crime and they need </a:t>
            </a:r>
            <a:br>
              <a:rPr lang="en-US" b="1" dirty="0">
                <a:solidFill>
                  <a:srgbClr val="FF0000"/>
                </a:solidFill>
              </a:rPr>
            </a:br>
            <a:r>
              <a:rPr lang="en-US" b="1" dirty="0">
                <a:solidFill>
                  <a:srgbClr val="FF0000"/>
                </a:solidFill>
              </a:rPr>
              <a:t>“Arrest” </a:t>
            </a:r>
            <a:r>
              <a:rPr lang="en-US" sz="2700" b="1" dirty="0"/>
              <a:t>(and the ability to predict them)</a:t>
            </a:r>
          </a:p>
        </p:txBody>
      </p:sp>
      <p:sp>
        <p:nvSpPr>
          <p:cNvPr id="3" name="Subtitle 2">
            <a:extLst>
              <a:ext uri="{FF2B5EF4-FFF2-40B4-BE49-F238E27FC236}">
                <a16:creationId xmlns:a16="http://schemas.microsoft.com/office/drawing/2014/main" id="{282386B7-5010-44E3-B8F3-2ABA1BC7A76B}"/>
              </a:ext>
            </a:extLst>
          </p:cNvPr>
          <p:cNvSpPr>
            <a:spLocks noGrp="1"/>
          </p:cNvSpPr>
          <p:nvPr>
            <p:ph type="subTitle" idx="1"/>
          </p:nvPr>
        </p:nvSpPr>
        <p:spPr>
          <a:xfrm>
            <a:off x="1524000" y="3424239"/>
            <a:ext cx="9144000" cy="1376362"/>
          </a:xfrm>
        </p:spPr>
        <p:txBody>
          <a:bodyPr>
            <a:normAutofit/>
          </a:bodyPr>
          <a:lstStyle/>
          <a:p>
            <a:r>
              <a:rPr lang="en-US" sz="3600" dirty="0"/>
              <a:t>Analysis of Crime Statistics from </a:t>
            </a:r>
          </a:p>
          <a:p>
            <a:r>
              <a:rPr lang="en-US" sz="3600" dirty="0"/>
              <a:t>Chicago’s Data Portal in 2018 </a:t>
            </a:r>
          </a:p>
        </p:txBody>
      </p:sp>
      <p:sp>
        <p:nvSpPr>
          <p:cNvPr id="4" name="TextBox 3">
            <a:extLst>
              <a:ext uri="{FF2B5EF4-FFF2-40B4-BE49-F238E27FC236}">
                <a16:creationId xmlns:a16="http://schemas.microsoft.com/office/drawing/2014/main" id="{7BAA667A-01C1-4FEC-952A-7CA80538D624}"/>
              </a:ext>
            </a:extLst>
          </p:cNvPr>
          <p:cNvSpPr txBox="1"/>
          <p:nvPr/>
        </p:nvSpPr>
        <p:spPr>
          <a:xfrm>
            <a:off x="4356847" y="4800601"/>
            <a:ext cx="6602506" cy="1569660"/>
          </a:xfrm>
          <a:prstGeom prst="rect">
            <a:avLst/>
          </a:prstGeom>
          <a:noFill/>
        </p:spPr>
        <p:txBody>
          <a:bodyPr wrap="square" rtlCol="0">
            <a:spAutoFit/>
          </a:bodyPr>
          <a:lstStyle/>
          <a:p>
            <a:pPr algn="ctr"/>
            <a:r>
              <a:rPr lang="en-US" sz="3200" dirty="0">
                <a:solidFill>
                  <a:schemeClr val="accent6">
                    <a:lumMod val="50000"/>
                  </a:schemeClr>
                </a:solidFill>
              </a:rPr>
              <a:t>Gil Graybill – UNCW Business Analytics Masters Program</a:t>
            </a:r>
          </a:p>
          <a:p>
            <a:pPr algn="ctr"/>
            <a:r>
              <a:rPr lang="en-US" sz="3200" dirty="0">
                <a:solidFill>
                  <a:schemeClr val="accent6">
                    <a:lumMod val="50000"/>
                  </a:schemeClr>
                </a:solidFill>
              </a:rPr>
              <a:t>BAN 502- February 22, 2020</a:t>
            </a:r>
          </a:p>
        </p:txBody>
      </p:sp>
    </p:spTree>
    <p:extLst>
      <p:ext uri="{BB962C8B-B14F-4D97-AF65-F5344CB8AC3E}">
        <p14:creationId xmlns:p14="http://schemas.microsoft.com/office/powerpoint/2010/main" val="317105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FB3C-B275-4AE4-A38A-46E78099F893}"/>
              </a:ext>
            </a:extLst>
          </p:cNvPr>
          <p:cNvSpPr>
            <a:spLocks noGrp="1"/>
          </p:cNvSpPr>
          <p:nvPr>
            <p:ph type="title"/>
          </p:nvPr>
        </p:nvSpPr>
        <p:spPr>
          <a:xfrm>
            <a:off x="1292224" y="374650"/>
            <a:ext cx="5955241" cy="1325563"/>
          </a:xfrm>
        </p:spPr>
        <p:txBody>
          <a:bodyPr>
            <a:noAutofit/>
          </a:bodyPr>
          <a:lstStyle/>
          <a:p>
            <a:pPr algn="ctr"/>
            <a:r>
              <a:rPr lang="en-US" sz="6000" b="1" dirty="0">
                <a:solidFill>
                  <a:srgbClr val="FF0000"/>
                </a:solidFill>
              </a:rPr>
              <a:t>The Big Questions</a:t>
            </a:r>
          </a:p>
        </p:txBody>
      </p:sp>
      <p:sp>
        <p:nvSpPr>
          <p:cNvPr id="3" name="Content Placeholder 2">
            <a:extLst>
              <a:ext uri="{FF2B5EF4-FFF2-40B4-BE49-F238E27FC236}">
                <a16:creationId xmlns:a16="http://schemas.microsoft.com/office/drawing/2014/main" id="{09517768-F7E1-4D79-BDD7-38CA32430A48}"/>
              </a:ext>
            </a:extLst>
          </p:cNvPr>
          <p:cNvSpPr>
            <a:spLocks noGrp="1"/>
          </p:cNvSpPr>
          <p:nvPr>
            <p:ph idx="1"/>
          </p:nvPr>
        </p:nvSpPr>
        <p:spPr>
          <a:xfrm>
            <a:off x="1389530" y="2111375"/>
            <a:ext cx="10515600" cy="1600200"/>
          </a:xfrm>
        </p:spPr>
        <p:txBody>
          <a:bodyPr/>
          <a:lstStyle/>
          <a:p>
            <a:r>
              <a:rPr lang="en-US" dirty="0"/>
              <a:t>What if you could predict the chances that an arrest will be made?</a:t>
            </a:r>
          </a:p>
          <a:p>
            <a:r>
              <a:rPr lang="en-US" dirty="0"/>
              <a:t>Are some crimes more likely to lead to an arrest or go unsolved?</a:t>
            </a:r>
          </a:p>
          <a:p>
            <a:r>
              <a:rPr lang="en-US" dirty="0"/>
              <a:t>Do arrest rates vary by where and when the crime is committed?</a:t>
            </a:r>
          </a:p>
        </p:txBody>
      </p:sp>
      <p:pic>
        <p:nvPicPr>
          <p:cNvPr id="5" name="Picture 4" descr="A drawing of a cartoon character&#10;&#10;Description automatically generated">
            <a:extLst>
              <a:ext uri="{FF2B5EF4-FFF2-40B4-BE49-F238E27FC236}">
                <a16:creationId xmlns:a16="http://schemas.microsoft.com/office/drawing/2014/main" id="{44435A82-5F89-4651-AC2A-3CC000FE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17" y="374650"/>
            <a:ext cx="2857500" cy="1600200"/>
          </a:xfrm>
          <a:prstGeom prst="rect">
            <a:avLst/>
          </a:prstGeom>
        </p:spPr>
      </p:pic>
      <p:sp>
        <p:nvSpPr>
          <p:cNvPr id="6" name="TextBox 5">
            <a:extLst>
              <a:ext uri="{FF2B5EF4-FFF2-40B4-BE49-F238E27FC236}">
                <a16:creationId xmlns:a16="http://schemas.microsoft.com/office/drawing/2014/main" id="{AE1B9416-6B57-4683-A5FF-F99412959CAE}"/>
              </a:ext>
            </a:extLst>
          </p:cNvPr>
          <p:cNvSpPr txBox="1"/>
          <p:nvPr/>
        </p:nvSpPr>
        <p:spPr>
          <a:xfrm>
            <a:off x="1028700" y="3959411"/>
            <a:ext cx="10134600" cy="1569660"/>
          </a:xfrm>
          <a:prstGeom prst="rect">
            <a:avLst/>
          </a:prstGeom>
          <a:noFill/>
        </p:spPr>
        <p:txBody>
          <a:bodyPr wrap="square" rtlCol="0">
            <a:spAutoFit/>
          </a:bodyPr>
          <a:lstStyle/>
          <a:p>
            <a:r>
              <a:rPr lang="en-US" sz="2400" i="1" dirty="0">
                <a:solidFill>
                  <a:schemeClr val="accent6">
                    <a:lumMod val="75000"/>
                  </a:schemeClr>
                </a:solidFill>
              </a:rPr>
              <a:t>With data provided by the City’s Data portal, we have the ability to create a model that can predict the changes of an arrest being made, given such factors as the crime that was committed, where is was committed (by Beat, District, Community Area, Ward), the time of day, the month of the year, and much more. </a:t>
            </a:r>
          </a:p>
        </p:txBody>
      </p:sp>
    </p:spTree>
    <p:extLst>
      <p:ext uri="{BB962C8B-B14F-4D97-AF65-F5344CB8AC3E}">
        <p14:creationId xmlns:p14="http://schemas.microsoft.com/office/powerpoint/2010/main" val="1160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8ADA-EAF9-4F23-8625-98265279CDCE}"/>
              </a:ext>
            </a:extLst>
          </p:cNvPr>
          <p:cNvSpPr>
            <a:spLocks noGrp="1"/>
          </p:cNvSpPr>
          <p:nvPr>
            <p:ph type="title"/>
          </p:nvPr>
        </p:nvSpPr>
        <p:spPr>
          <a:xfrm>
            <a:off x="8236661" y="585266"/>
            <a:ext cx="3723691" cy="5687468"/>
          </a:xfrm>
        </p:spPr>
        <p:txBody>
          <a:bodyPr>
            <a:normAutofit/>
          </a:bodyPr>
          <a:lstStyle/>
          <a:p>
            <a:r>
              <a:rPr lang="en-US" dirty="0"/>
              <a:t>One strong predictor for arrest rate appears to be the type of crime that was committed (classified by FBI Code)</a:t>
            </a:r>
          </a:p>
        </p:txBody>
      </p:sp>
      <p:pic>
        <p:nvPicPr>
          <p:cNvPr id="4" name="Picture 3">
            <a:extLst>
              <a:ext uri="{FF2B5EF4-FFF2-40B4-BE49-F238E27FC236}">
                <a16:creationId xmlns:a16="http://schemas.microsoft.com/office/drawing/2014/main" id="{C9AA42AC-3D9C-4E0B-90C9-F1F480F686CC}"/>
              </a:ext>
            </a:extLst>
          </p:cNvPr>
          <p:cNvPicPr>
            <a:picLocks noChangeAspect="1"/>
          </p:cNvPicPr>
          <p:nvPr/>
        </p:nvPicPr>
        <p:blipFill>
          <a:blip r:embed="rId2"/>
          <a:stretch>
            <a:fillRect/>
          </a:stretch>
        </p:blipFill>
        <p:spPr>
          <a:xfrm>
            <a:off x="928676" y="545215"/>
            <a:ext cx="7114031" cy="5687469"/>
          </a:xfrm>
          <a:prstGeom prst="rect">
            <a:avLst/>
          </a:prstGeom>
        </p:spPr>
      </p:pic>
    </p:spTree>
    <p:extLst>
      <p:ext uri="{BB962C8B-B14F-4D97-AF65-F5344CB8AC3E}">
        <p14:creationId xmlns:p14="http://schemas.microsoft.com/office/powerpoint/2010/main" val="312005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C1D-3530-49CE-8C18-9E425FB828CB}"/>
              </a:ext>
            </a:extLst>
          </p:cNvPr>
          <p:cNvSpPr>
            <a:spLocks noGrp="1"/>
          </p:cNvSpPr>
          <p:nvPr>
            <p:ph type="title"/>
          </p:nvPr>
        </p:nvSpPr>
        <p:spPr>
          <a:xfrm>
            <a:off x="8449056" y="524254"/>
            <a:ext cx="3742944" cy="5696712"/>
          </a:xfrm>
        </p:spPr>
        <p:txBody>
          <a:bodyPr/>
          <a:lstStyle/>
          <a:p>
            <a:r>
              <a:rPr lang="en-US" dirty="0"/>
              <a:t>For some of the 322 IUCR Codes, the arrest rate is can be almost 0%. For others it’s 100%</a:t>
            </a:r>
          </a:p>
        </p:txBody>
      </p:sp>
      <p:pic>
        <p:nvPicPr>
          <p:cNvPr id="4" name="Picture">
            <a:extLst>
              <a:ext uri="{FF2B5EF4-FFF2-40B4-BE49-F238E27FC236}">
                <a16:creationId xmlns:a16="http://schemas.microsoft.com/office/drawing/2014/main" id="{CD6D2D88-D6E4-4EB3-A4EC-652CC8F4C1A9}"/>
              </a:ext>
            </a:extLst>
          </p:cNvPr>
          <p:cNvPicPr>
            <a:picLocks noGrp="1"/>
          </p:cNvPicPr>
          <p:nvPr>
            <p:ph idx="1"/>
          </p:nvPr>
        </p:nvPicPr>
        <p:blipFill>
          <a:blip r:embed="rId2"/>
          <a:stretch>
            <a:fillRect/>
          </a:stretch>
        </p:blipFill>
        <p:spPr bwMode="auto">
          <a:xfrm>
            <a:off x="396368" y="637034"/>
            <a:ext cx="7723504" cy="5583932"/>
          </a:xfrm>
          <a:prstGeom prst="rect">
            <a:avLst/>
          </a:prstGeom>
          <a:noFill/>
          <a:ln w="9525">
            <a:noFill/>
            <a:headEnd/>
            <a:tailEnd/>
          </a:ln>
        </p:spPr>
      </p:pic>
    </p:spTree>
    <p:extLst>
      <p:ext uri="{BB962C8B-B14F-4D97-AF65-F5344CB8AC3E}">
        <p14:creationId xmlns:p14="http://schemas.microsoft.com/office/powerpoint/2010/main" val="192972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71E8-7B23-4FAD-80F9-5035B5A98FB5}"/>
              </a:ext>
            </a:extLst>
          </p:cNvPr>
          <p:cNvSpPr>
            <a:spLocks noGrp="1"/>
          </p:cNvSpPr>
          <p:nvPr>
            <p:ph type="title"/>
          </p:nvPr>
        </p:nvSpPr>
        <p:spPr>
          <a:xfrm>
            <a:off x="1417383" y="137160"/>
            <a:ext cx="10018713" cy="1424939"/>
          </a:xfrm>
        </p:spPr>
        <p:txBody>
          <a:bodyPr>
            <a:noAutofit/>
          </a:bodyPr>
          <a:lstStyle/>
          <a:p>
            <a:r>
              <a:rPr lang="en-US" sz="4800" dirty="0"/>
              <a:t>Arrest rates per ward can vary</a:t>
            </a:r>
            <a:br>
              <a:rPr lang="en-US" sz="4800" dirty="0"/>
            </a:br>
            <a:r>
              <a:rPr lang="en-US" sz="4800" dirty="0"/>
              <a:t>from 7.8% to 39%</a:t>
            </a:r>
          </a:p>
        </p:txBody>
      </p:sp>
      <p:pic>
        <p:nvPicPr>
          <p:cNvPr id="4" name="Picture">
            <a:extLst>
              <a:ext uri="{FF2B5EF4-FFF2-40B4-BE49-F238E27FC236}">
                <a16:creationId xmlns:a16="http://schemas.microsoft.com/office/drawing/2014/main" id="{B9D14012-33BB-4197-A6F5-644F5907426E}"/>
              </a:ext>
            </a:extLst>
          </p:cNvPr>
          <p:cNvPicPr>
            <a:picLocks noGrp="1"/>
          </p:cNvPicPr>
          <p:nvPr>
            <p:ph idx="1"/>
          </p:nvPr>
        </p:nvPicPr>
        <p:blipFill>
          <a:blip r:embed="rId2"/>
          <a:stretch>
            <a:fillRect/>
          </a:stretch>
        </p:blipFill>
        <p:spPr bwMode="auto">
          <a:xfrm>
            <a:off x="2097152" y="1562099"/>
            <a:ext cx="9241408" cy="4901184"/>
          </a:xfrm>
          <a:prstGeom prst="rect">
            <a:avLst/>
          </a:prstGeom>
          <a:noFill/>
          <a:ln w="9525">
            <a:noFill/>
            <a:headEnd/>
            <a:tailEnd/>
          </a:ln>
        </p:spPr>
      </p:pic>
    </p:spTree>
    <p:extLst>
      <p:ext uri="{BB962C8B-B14F-4D97-AF65-F5344CB8AC3E}">
        <p14:creationId xmlns:p14="http://schemas.microsoft.com/office/powerpoint/2010/main" val="44824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B307-A95B-4D40-80B9-27BA37716696}"/>
              </a:ext>
            </a:extLst>
          </p:cNvPr>
          <p:cNvSpPr>
            <a:spLocks noGrp="1"/>
          </p:cNvSpPr>
          <p:nvPr>
            <p:ph type="title"/>
          </p:nvPr>
        </p:nvSpPr>
        <p:spPr>
          <a:xfrm>
            <a:off x="1476375" y="190499"/>
            <a:ext cx="10018713" cy="1455421"/>
          </a:xfrm>
        </p:spPr>
        <p:txBody>
          <a:bodyPr>
            <a:normAutofit fontScale="90000"/>
          </a:bodyPr>
          <a:lstStyle/>
          <a:p>
            <a:r>
              <a:rPr lang="en-US" dirty="0"/>
              <a:t>Time’s Up! Arrest rates can vary from between 12% and 26% based on the time that the crime occurs.</a:t>
            </a:r>
          </a:p>
        </p:txBody>
      </p:sp>
      <p:pic>
        <p:nvPicPr>
          <p:cNvPr id="5" name="Picture">
            <a:extLst>
              <a:ext uri="{FF2B5EF4-FFF2-40B4-BE49-F238E27FC236}">
                <a16:creationId xmlns:a16="http://schemas.microsoft.com/office/drawing/2014/main" id="{FE9B70D1-C518-4E02-8DE8-2F30781E9BCC}"/>
              </a:ext>
            </a:extLst>
          </p:cNvPr>
          <p:cNvPicPr/>
          <p:nvPr/>
        </p:nvPicPr>
        <p:blipFill>
          <a:blip r:embed="rId2"/>
          <a:stretch>
            <a:fillRect/>
          </a:stretch>
        </p:blipFill>
        <p:spPr bwMode="auto">
          <a:xfrm>
            <a:off x="1476375" y="1645920"/>
            <a:ext cx="7594473" cy="5021581"/>
          </a:xfrm>
          <a:prstGeom prst="rect">
            <a:avLst/>
          </a:prstGeom>
          <a:noFill/>
          <a:ln w="9525">
            <a:noFill/>
            <a:headEnd/>
            <a:tailEnd/>
          </a:ln>
        </p:spPr>
      </p:pic>
      <p:sp>
        <p:nvSpPr>
          <p:cNvPr id="6" name="TextBox 5">
            <a:extLst>
              <a:ext uri="{FF2B5EF4-FFF2-40B4-BE49-F238E27FC236}">
                <a16:creationId xmlns:a16="http://schemas.microsoft.com/office/drawing/2014/main" id="{D459740C-69E6-49D0-B4CA-9CD268502D73}"/>
              </a:ext>
            </a:extLst>
          </p:cNvPr>
          <p:cNvSpPr txBox="1"/>
          <p:nvPr/>
        </p:nvSpPr>
        <p:spPr>
          <a:xfrm>
            <a:off x="9435465" y="1894553"/>
            <a:ext cx="2560320" cy="4524315"/>
          </a:xfrm>
          <a:prstGeom prst="rect">
            <a:avLst/>
          </a:prstGeom>
          <a:noFill/>
        </p:spPr>
        <p:txBody>
          <a:bodyPr wrap="square" rtlCol="0">
            <a:spAutoFit/>
          </a:bodyPr>
          <a:lstStyle/>
          <a:p>
            <a:r>
              <a:rPr lang="en-US" sz="3200" i="1" dirty="0">
                <a:solidFill>
                  <a:srgbClr val="00B050"/>
                </a:solidFill>
              </a:rPr>
              <a:t>There does not seem to big difference in the arrest rate between months (Min is 19%, Max is 22%, not shown)</a:t>
            </a:r>
          </a:p>
        </p:txBody>
      </p:sp>
    </p:spTree>
    <p:extLst>
      <p:ext uri="{BB962C8B-B14F-4D97-AF65-F5344CB8AC3E}">
        <p14:creationId xmlns:p14="http://schemas.microsoft.com/office/powerpoint/2010/main" val="22842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9DD9-E231-41BA-9E3E-FBD330D18E72}"/>
              </a:ext>
            </a:extLst>
          </p:cNvPr>
          <p:cNvSpPr>
            <a:spLocks noGrp="1"/>
          </p:cNvSpPr>
          <p:nvPr>
            <p:ph type="title"/>
          </p:nvPr>
        </p:nvSpPr>
        <p:spPr>
          <a:xfrm>
            <a:off x="1484311" y="322729"/>
            <a:ext cx="10018713" cy="746030"/>
          </a:xfrm>
        </p:spPr>
        <p:txBody>
          <a:bodyPr>
            <a:normAutofit/>
          </a:bodyPr>
          <a:lstStyle/>
          <a:p>
            <a:pPr algn="l"/>
            <a:r>
              <a:rPr lang="en-US" dirty="0">
                <a:solidFill>
                  <a:srgbClr val="FF0000"/>
                </a:solidFill>
              </a:rPr>
              <a:t>Additional Statistics</a:t>
            </a:r>
          </a:p>
        </p:txBody>
      </p:sp>
      <p:sp>
        <p:nvSpPr>
          <p:cNvPr id="3" name="Content Placeholder 2">
            <a:extLst>
              <a:ext uri="{FF2B5EF4-FFF2-40B4-BE49-F238E27FC236}">
                <a16:creationId xmlns:a16="http://schemas.microsoft.com/office/drawing/2014/main" id="{E638E7CA-68E5-4D67-9FEA-A4B487340ECC}"/>
              </a:ext>
            </a:extLst>
          </p:cNvPr>
          <p:cNvSpPr>
            <a:spLocks noGrp="1"/>
          </p:cNvSpPr>
          <p:nvPr>
            <p:ph idx="1"/>
          </p:nvPr>
        </p:nvSpPr>
        <p:spPr>
          <a:xfrm>
            <a:off x="1387223" y="1214718"/>
            <a:ext cx="7323513" cy="3119538"/>
          </a:xfrm>
        </p:spPr>
        <p:txBody>
          <a:bodyPr>
            <a:normAutofit/>
          </a:bodyPr>
          <a:lstStyle/>
          <a:p>
            <a:r>
              <a:rPr lang="en-US" dirty="0"/>
              <a:t>Domestic crimes arrest rate is 17.4%</a:t>
            </a:r>
          </a:p>
          <a:p>
            <a:r>
              <a:rPr lang="en-US" dirty="0"/>
              <a:t>Overall arrest rate is 20%</a:t>
            </a:r>
          </a:p>
          <a:p>
            <a:r>
              <a:rPr lang="en-US" dirty="0"/>
              <a:t>Arrest rate by Community Area is as low as 6.1% and as high as 50%</a:t>
            </a:r>
          </a:p>
          <a:p>
            <a:r>
              <a:rPr lang="en-US" dirty="0"/>
              <a:t>Arrest rate by Beat is as low as 4.7% and as high as 52%</a:t>
            </a:r>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8FF5D12D-1434-4A6A-B685-4F2476444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752" y="946332"/>
            <a:ext cx="2889376" cy="2739278"/>
          </a:xfrm>
          <a:prstGeom prst="rect">
            <a:avLst/>
          </a:prstGeom>
        </p:spPr>
      </p:pic>
      <p:sp>
        <p:nvSpPr>
          <p:cNvPr id="7" name="Title 1">
            <a:extLst>
              <a:ext uri="{FF2B5EF4-FFF2-40B4-BE49-F238E27FC236}">
                <a16:creationId xmlns:a16="http://schemas.microsoft.com/office/drawing/2014/main" id="{DE382469-B803-4719-9534-232B3CE2CB34}"/>
              </a:ext>
            </a:extLst>
          </p:cNvPr>
          <p:cNvSpPr txBox="1">
            <a:spLocks/>
          </p:cNvSpPr>
          <p:nvPr/>
        </p:nvSpPr>
        <p:spPr>
          <a:xfrm>
            <a:off x="2289431" y="3938964"/>
            <a:ext cx="4708777" cy="7460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rgbClr val="FF0000"/>
                </a:solidFill>
              </a:rPr>
              <a:t>Final Thoughts</a:t>
            </a:r>
          </a:p>
        </p:txBody>
      </p:sp>
      <p:sp>
        <p:nvSpPr>
          <p:cNvPr id="8" name="Content Placeholder 2">
            <a:extLst>
              <a:ext uri="{FF2B5EF4-FFF2-40B4-BE49-F238E27FC236}">
                <a16:creationId xmlns:a16="http://schemas.microsoft.com/office/drawing/2014/main" id="{F0B8DA5D-B395-466F-9093-97EE92BD7F40}"/>
              </a:ext>
            </a:extLst>
          </p:cNvPr>
          <p:cNvSpPr txBox="1">
            <a:spLocks/>
          </p:cNvSpPr>
          <p:nvPr/>
        </p:nvSpPr>
        <p:spPr>
          <a:xfrm>
            <a:off x="2289431" y="4084923"/>
            <a:ext cx="8716514" cy="29958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panose="020B0604020202020204" pitchFamily="34" charset="0"/>
              <a:buChar char="•"/>
            </a:pPr>
            <a:r>
              <a:rPr lang="en-US" dirty="0"/>
              <a:t>Further analysis will let us develop a model to determine if there are any noteworthy interactions between these variables. </a:t>
            </a:r>
          </a:p>
          <a:p>
            <a:r>
              <a:rPr lang="en-US" dirty="0"/>
              <a:t>After a model is developed, resources can be reassigned to maximize arrests, cut costs, or implement strategic objectives.</a:t>
            </a:r>
          </a:p>
        </p:txBody>
      </p:sp>
    </p:spTree>
    <p:extLst>
      <p:ext uri="{BB962C8B-B14F-4D97-AF65-F5344CB8AC3E}">
        <p14:creationId xmlns:p14="http://schemas.microsoft.com/office/powerpoint/2010/main" val="168029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1400</TotalTime>
  <Words>331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The Windy City is tired  of crime and they need  “Arrest” (and the ability to predict them)</vt:lpstr>
      <vt:lpstr>The Big Questions</vt:lpstr>
      <vt:lpstr>One strong predictor for arrest rate appears to be the type of crime that was committed (classified by FBI Code)</vt:lpstr>
      <vt:lpstr>For some of the 322 IUCR Codes, the arrest rate is can be almost 0%. For others it’s 100%</vt:lpstr>
      <vt:lpstr>Arrest rates per ward can vary from 7.8% to 39%</vt:lpstr>
      <vt:lpstr>Time’s Up! Arrest rates can vary from between 12% and 26% based on the time that the crime occurs.</vt:lpstr>
      <vt:lpstr>Additional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Windy City is tired  of crime and they need  “Arrest” (and the ability to predict them)</dc:title>
  <dc:creator>Gil Graybill</dc:creator>
  <cp:lastModifiedBy>Gil Graybill</cp:lastModifiedBy>
  <cp:revision>15</cp:revision>
  <dcterms:created xsi:type="dcterms:W3CDTF">2020-02-23T02:46:31Z</dcterms:created>
  <dcterms:modified xsi:type="dcterms:W3CDTF">2020-02-24T02:13:46Z</dcterms:modified>
</cp:coreProperties>
</file>