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t-BR"/>
              <a:t>Clique para editar o título Mestre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40664A8-1BE0-41E0-97F6-9B722C96DC7B}" type="datetimeFigureOut">
              <a:rPr lang="pt-BR" smtClean="0"/>
              <a:t>12/06/2023</a:t>
            </a:fld>
            <a:endParaRPr lang="pt-BR"/>
          </a:p>
        </p:txBody>
      </p:sp>
      <p:sp>
        <p:nvSpPr>
          <p:cNvPr id="5" name="Footer Placeholder 4"/>
          <p:cNvSpPr>
            <a:spLocks noGrp="1"/>
          </p:cNvSpPr>
          <p:nvPr>
            <p:ph type="ftr" sz="quarter" idx="11"/>
          </p:nvPr>
        </p:nvSpPr>
        <p:spPr>
          <a:xfrm>
            <a:off x="1371600" y="4323845"/>
            <a:ext cx="6400800" cy="365125"/>
          </a:xfrm>
        </p:spPr>
        <p:txBody>
          <a:bodyPr/>
          <a:lstStyle/>
          <a:p>
            <a:endParaRPr lang="pt-BR"/>
          </a:p>
        </p:txBody>
      </p:sp>
      <p:sp>
        <p:nvSpPr>
          <p:cNvPr id="6" name="Slide Number Placeholder 5"/>
          <p:cNvSpPr>
            <a:spLocks noGrp="1"/>
          </p:cNvSpPr>
          <p:nvPr>
            <p:ph type="sldNum" sz="quarter" idx="12"/>
          </p:nvPr>
        </p:nvSpPr>
        <p:spPr>
          <a:xfrm>
            <a:off x="8077200" y="1430866"/>
            <a:ext cx="2743200" cy="365125"/>
          </a:xfrm>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368549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40664A8-1BE0-41E0-97F6-9B722C96DC7B}" type="datetimeFigureOut">
              <a:rPr lang="pt-BR" smtClean="0"/>
              <a:t>12/06/2023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2619764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40664A8-1BE0-41E0-97F6-9B722C96DC7B}" type="datetimeFigureOut">
              <a:rPr lang="pt-BR" smtClean="0"/>
              <a:t>12/06/2023</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111752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40664A8-1BE0-41E0-97F6-9B722C96DC7B}" type="datetimeFigureOut">
              <a:rPr lang="pt-BR" smtClean="0"/>
              <a:t>12/06/2023</a:t>
            </a:fld>
            <a:endParaRPr lang="pt-BR"/>
          </a:p>
        </p:txBody>
      </p:sp>
      <p:sp>
        <p:nvSpPr>
          <p:cNvPr id="6" name="Footer Placeholder 5"/>
          <p:cNvSpPr>
            <a:spLocks noGrp="1"/>
          </p:cNvSpPr>
          <p:nvPr>
            <p:ph type="ftr" sz="quarter" idx="11"/>
          </p:nvPr>
        </p:nvSpPr>
        <p:spPr>
          <a:xfrm>
            <a:off x="685800" y="379941"/>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C0F8F449-FE57-43D2-86A7-5E7C49923BCD}" type="slidenum">
              <a:rPr lang="pt-BR" smtClean="0"/>
              <a:t>‹nº›</a:t>
            </a:fld>
            <a:endParaRPr lang="pt-B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8774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40664A8-1BE0-41E0-97F6-9B722C96DC7B}" type="datetimeFigureOut">
              <a:rPr lang="pt-BR" smtClean="0"/>
              <a:t>12/06/2023</a:t>
            </a:fld>
            <a:endParaRPr lang="pt-BR"/>
          </a:p>
        </p:txBody>
      </p:sp>
      <p:sp>
        <p:nvSpPr>
          <p:cNvPr id="6" name="Footer Placeholder 5"/>
          <p:cNvSpPr>
            <a:spLocks noGrp="1"/>
          </p:cNvSpPr>
          <p:nvPr>
            <p:ph type="ftr" sz="quarter" idx="11"/>
          </p:nvPr>
        </p:nvSpPr>
        <p:spPr>
          <a:xfrm>
            <a:off x="685800" y="378883"/>
            <a:ext cx="6991492" cy="365125"/>
          </a:xfrm>
        </p:spPr>
        <p:txBody>
          <a:bodyPr/>
          <a:lstStyle/>
          <a:p>
            <a:endParaRPr lang="pt-BR"/>
          </a:p>
        </p:txBody>
      </p:sp>
      <p:sp>
        <p:nvSpPr>
          <p:cNvPr id="7" name="Slide Number Placeholder 6"/>
          <p:cNvSpPr>
            <a:spLocks noGrp="1"/>
          </p:cNvSpPr>
          <p:nvPr>
            <p:ph type="sldNum" sz="quarter" idx="12"/>
          </p:nvPr>
        </p:nvSpPr>
        <p:spPr>
          <a:xfrm>
            <a:off x="10862452" y="381000"/>
            <a:ext cx="643748" cy="365125"/>
          </a:xfrm>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3694380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40664A8-1BE0-41E0-97F6-9B722C96DC7B}" type="datetimeFigureOut">
              <a:rPr lang="pt-BR" smtClean="0"/>
              <a:t>12/06/2023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3886448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640664A8-1BE0-41E0-97F6-9B722C96DC7B}" type="datetimeFigureOut">
              <a:rPr lang="pt-BR" smtClean="0"/>
              <a:t>12/06/2023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1953405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40664A8-1BE0-41E0-97F6-9B722C96DC7B}" type="datetimeFigureOut">
              <a:rPr lang="pt-BR" smtClean="0"/>
              <a:t>12/06/2023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1749777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40664A8-1BE0-41E0-97F6-9B722C96DC7B}" type="datetimeFigureOut">
              <a:rPr lang="pt-BR" smtClean="0"/>
              <a:t>12/06/2023</a:t>
            </a:fld>
            <a:endParaRPr lang="pt-BR"/>
          </a:p>
        </p:txBody>
      </p:sp>
      <p:sp>
        <p:nvSpPr>
          <p:cNvPr id="5" name="Footer Placeholder 4"/>
          <p:cNvSpPr>
            <a:spLocks noGrp="1"/>
          </p:cNvSpPr>
          <p:nvPr>
            <p:ph type="ftr" sz="quarter" idx="11"/>
          </p:nvPr>
        </p:nvSpPr>
        <p:spPr>
          <a:xfrm>
            <a:off x="685800" y="381000"/>
            <a:ext cx="6991492" cy="36512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77553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40664A8-1BE0-41E0-97F6-9B722C96DC7B}" type="datetimeFigureOut">
              <a:rPr lang="pt-BR" smtClean="0"/>
              <a:t>12/06/2023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127602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t-BR"/>
              <a:t>Clique para editar o título Mestre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40664A8-1BE0-41E0-97F6-9B722C96DC7B}" type="datetimeFigureOut">
              <a:rPr lang="pt-BR" smtClean="0"/>
              <a:t>12/06/2023</a:t>
            </a:fld>
            <a:endParaRPr lang="pt-BR"/>
          </a:p>
        </p:txBody>
      </p:sp>
      <p:sp>
        <p:nvSpPr>
          <p:cNvPr id="5" name="Footer Placeholder 4"/>
          <p:cNvSpPr>
            <a:spLocks noGrp="1"/>
          </p:cNvSpPr>
          <p:nvPr>
            <p:ph type="ftr" sz="quarter" idx="11"/>
          </p:nvPr>
        </p:nvSpPr>
        <p:spPr>
          <a:xfrm>
            <a:off x="685800" y="381001"/>
            <a:ext cx="6991492" cy="364065"/>
          </a:xfrm>
        </p:spPr>
        <p:txBody>
          <a:bodyPr/>
          <a:lstStyle/>
          <a:p>
            <a:endParaRPr lang="pt-BR"/>
          </a:p>
        </p:txBody>
      </p:sp>
      <p:sp>
        <p:nvSpPr>
          <p:cNvPr id="6" name="Slide Number Placeholder 5"/>
          <p:cNvSpPr>
            <a:spLocks noGrp="1"/>
          </p:cNvSpPr>
          <p:nvPr>
            <p:ph type="sldNum" sz="quarter" idx="12"/>
          </p:nvPr>
        </p:nvSpPr>
        <p:spPr>
          <a:xfrm>
            <a:off x="10862452" y="381000"/>
            <a:ext cx="643748" cy="365125"/>
          </a:xfrm>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426588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40664A8-1BE0-41E0-97F6-9B722C96DC7B}" type="datetimeFigureOut">
              <a:rPr lang="pt-BR" smtClean="0"/>
              <a:t>12/06/2023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28689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0" y="3132666"/>
            <a:ext cx="5311775"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132666"/>
            <a:ext cx="5334000"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40664A8-1BE0-41E0-97F6-9B722C96DC7B}" type="datetimeFigureOut">
              <a:rPr lang="pt-BR" smtClean="0"/>
              <a:t>12/06/2023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161866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40664A8-1BE0-41E0-97F6-9B722C96DC7B}" type="datetimeFigureOut">
              <a:rPr lang="pt-BR" smtClean="0"/>
              <a:t>12/06/2023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5606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664A8-1BE0-41E0-97F6-9B722C96DC7B}" type="datetimeFigureOut">
              <a:rPr lang="pt-BR" smtClean="0"/>
              <a:t>12/06/2023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376647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BR"/>
              <a:t>Clique para editar o título Mestre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40664A8-1BE0-41E0-97F6-9B722C96DC7B}" type="datetimeFigureOut">
              <a:rPr lang="pt-BR" smtClean="0"/>
              <a:t>12/06/2023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56682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40664A8-1BE0-41E0-97F6-9B722C96DC7B}" type="datetimeFigureOut">
              <a:rPr lang="pt-BR" smtClean="0"/>
              <a:t>12/06/2023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0F8F449-FE57-43D2-86A7-5E7C49923BCD}" type="slidenum">
              <a:rPr lang="pt-BR" smtClean="0"/>
              <a:t>‹nº›</a:t>
            </a:fld>
            <a:endParaRPr lang="pt-BR"/>
          </a:p>
        </p:txBody>
      </p:sp>
    </p:spTree>
    <p:extLst>
      <p:ext uri="{BB962C8B-B14F-4D97-AF65-F5344CB8AC3E}">
        <p14:creationId xmlns:p14="http://schemas.microsoft.com/office/powerpoint/2010/main" val="72502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0664A8-1BE0-41E0-97F6-9B722C96DC7B}" type="datetimeFigureOut">
              <a:rPr lang="pt-BR" smtClean="0"/>
              <a:t>12/06/2023</a:t>
            </a:fld>
            <a:endParaRPr lang="pt-B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F8F449-FE57-43D2-86A7-5E7C49923BCD}" type="slidenum">
              <a:rPr lang="pt-BR" smtClean="0"/>
              <a:t>‹nº›</a:t>
            </a:fld>
            <a:endParaRPr lang="pt-BR"/>
          </a:p>
        </p:txBody>
      </p:sp>
    </p:spTree>
    <p:extLst>
      <p:ext uri="{BB962C8B-B14F-4D97-AF65-F5344CB8AC3E}">
        <p14:creationId xmlns:p14="http://schemas.microsoft.com/office/powerpoint/2010/main" val="10636733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5E053-138C-0298-1102-A96651D2CC08}"/>
              </a:ext>
            </a:extLst>
          </p:cNvPr>
          <p:cNvSpPr>
            <a:spLocks noGrp="1"/>
          </p:cNvSpPr>
          <p:nvPr>
            <p:ph type="ctrTitle"/>
          </p:nvPr>
        </p:nvSpPr>
        <p:spPr>
          <a:xfrm>
            <a:off x="1981200" y="2364879"/>
            <a:ext cx="9809746" cy="1825096"/>
          </a:xfrm>
        </p:spPr>
        <p:txBody>
          <a:bodyPr>
            <a:normAutofit/>
          </a:bodyPr>
          <a:lstStyle/>
          <a:p>
            <a:r>
              <a:rPr lang="pt-BR" dirty="0"/>
              <a:t>Projeto final de R</a:t>
            </a:r>
            <a:br>
              <a:rPr lang="pt-BR" dirty="0"/>
            </a:br>
            <a:endParaRPr lang="pt-BR" dirty="0"/>
          </a:p>
        </p:txBody>
      </p:sp>
      <p:sp>
        <p:nvSpPr>
          <p:cNvPr id="3" name="Subtítulo 2">
            <a:extLst>
              <a:ext uri="{FF2B5EF4-FFF2-40B4-BE49-F238E27FC236}">
                <a16:creationId xmlns:a16="http://schemas.microsoft.com/office/drawing/2014/main" id="{0F6BF840-0C69-E010-247F-FC4D1A42CD1F}"/>
              </a:ext>
            </a:extLst>
          </p:cNvPr>
          <p:cNvSpPr>
            <a:spLocks noGrp="1"/>
          </p:cNvSpPr>
          <p:nvPr>
            <p:ph type="subTitle" idx="1"/>
          </p:nvPr>
        </p:nvSpPr>
        <p:spPr>
          <a:xfrm>
            <a:off x="874294" y="5325979"/>
            <a:ext cx="9946105" cy="1050758"/>
          </a:xfrm>
        </p:spPr>
        <p:txBody>
          <a:bodyPr>
            <a:normAutofit fontScale="92500" lnSpcReduction="10000"/>
          </a:bodyPr>
          <a:lstStyle/>
          <a:p>
            <a:r>
              <a:rPr lang="pt-BR" dirty="0">
                <a:solidFill>
                  <a:schemeClr val="tx1">
                    <a:lumMod val="95000"/>
                  </a:schemeClr>
                </a:solidFill>
                <a:latin typeface="+mj-lt"/>
              </a:rPr>
              <a:t>Nome: Gustavo do Vale Ferreira</a:t>
            </a:r>
          </a:p>
          <a:p>
            <a:r>
              <a:rPr lang="pt-BR" dirty="0">
                <a:solidFill>
                  <a:schemeClr val="tx1">
                    <a:lumMod val="95000"/>
                  </a:schemeClr>
                </a:solidFill>
                <a:latin typeface="+mj-lt"/>
              </a:rPr>
              <a:t>RA:22253081</a:t>
            </a:r>
          </a:p>
          <a:p>
            <a:r>
              <a:rPr lang="pt-BR" dirty="0">
                <a:solidFill>
                  <a:schemeClr val="tx1">
                    <a:lumMod val="95000"/>
                  </a:schemeClr>
                </a:solidFill>
                <a:latin typeface="+mj-lt"/>
              </a:rPr>
              <a:t>Base de Dados: </a:t>
            </a:r>
            <a:r>
              <a:rPr lang="pt-BR" i="0" dirty="0" err="1">
                <a:solidFill>
                  <a:schemeClr val="tx1">
                    <a:lumMod val="95000"/>
                  </a:schemeClr>
                </a:solidFill>
                <a:effectLst/>
                <a:latin typeface="+mj-lt"/>
              </a:rPr>
              <a:t>Germany</a:t>
            </a:r>
            <a:r>
              <a:rPr lang="pt-BR" i="0" dirty="0">
                <a:solidFill>
                  <a:schemeClr val="tx1">
                    <a:lumMod val="95000"/>
                  </a:schemeClr>
                </a:solidFill>
                <a:effectLst/>
                <a:latin typeface="+mj-lt"/>
              </a:rPr>
              <a:t> Cars R</a:t>
            </a:r>
          </a:p>
          <a:p>
            <a:endParaRPr lang="pt-BR" dirty="0"/>
          </a:p>
        </p:txBody>
      </p:sp>
    </p:spTree>
    <p:extLst>
      <p:ext uri="{BB962C8B-B14F-4D97-AF65-F5344CB8AC3E}">
        <p14:creationId xmlns:p14="http://schemas.microsoft.com/office/powerpoint/2010/main" val="400316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90747-4CC6-D8FC-82F5-AB9C103BFBC6}"/>
              </a:ext>
            </a:extLst>
          </p:cNvPr>
          <p:cNvSpPr>
            <a:spLocks noGrp="1"/>
          </p:cNvSpPr>
          <p:nvPr>
            <p:ph type="title"/>
          </p:nvPr>
        </p:nvSpPr>
        <p:spPr/>
        <p:txBody>
          <a:bodyPr/>
          <a:lstStyle/>
          <a:p>
            <a:r>
              <a:rPr lang="pt-BR" dirty="0"/>
              <a:t>Sobre a base de dados</a:t>
            </a:r>
          </a:p>
        </p:txBody>
      </p:sp>
      <p:sp>
        <p:nvSpPr>
          <p:cNvPr id="3" name="Espaço Reservado para Conteúdo 2">
            <a:extLst>
              <a:ext uri="{FF2B5EF4-FFF2-40B4-BE49-F238E27FC236}">
                <a16:creationId xmlns:a16="http://schemas.microsoft.com/office/drawing/2014/main" id="{1B67B210-4257-56D9-F755-2271BD54444F}"/>
              </a:ext>
            </a:extLst>
          </p:cNvPr>
          <p:cNvSpPr>
            <a:spLocks noGrp="1"/>
          </p:cNvSpPr>
          <p:nvPr>
            <p:ph idx="1"/>
          </p:nvPr>
        </p:nvSpPr>
        <p:spPr>
          <a:xfrm>
            <a:off x="685800" y="2194560"/>
            <a:ext cx="10820400" cy="4663440"/>
          </a:xfrm>
        </p:spPr>
        <p:txBody>
          <a:bodyPr>
            <a:noAutofit/>
          </a:bodyPr>
          <a:lstStyle/>
          <a:p>
            <a:r>
              <a:rPr lang="pt-BR" sz="1400" b="0" i="0" dirty="0">
                <a:effectLst/>
                <a:latin typeface="Arial" panose="020B0604020202020204" pitchFamily="34" charset="0"/>
                <a:cs typeface="Arial" panose="020B0604020202020204" pitchFamily="34" charset="0"/>
              </a:rPr>
              <a:t>A base de dados em questão é um conjunto de informações sobre carros que estão na Alemanha, a base conta com carros em circulação dos anos de 2011 a 2021, com seu </a:t>
            </a:r>
            <a:r>
              <a:rPr lang="pt-BR" sz="1400" dirty="0">
                <a:latin typeface="Arial" panose="020B0604020202020204" pitchFamily="34" charset="0"/>
                <a:cs typeface="Arial" panose="020B0604020202020204" pitchFamily="34" charset="0"/>
              </a:rPr>
              <a:t>ú</a:t>
            </a:r>
            <a:r>
              <a:rPr lang="pt-BR" sz="1400" b="0" i="0" dirty="0">
                <a:effectLst/>
                <a:latin typeface="Arial" panose="020B0604020202020204" pitchFamily="34" charset="0"/>
                <a:cs typeface="Arial" panose="020B0604020202020204" pitchFamily="34" charset="0"/>
              </a:rPr>
              <a:t>ltimo update no ano de 2021, a base tem 46.405 observações e 10 variáveis:</a:t>
            </a:r>
          </a:p>
          <a:p>
            <a:pPr>
              <a:buFont typeface="+mj-lt"/>
              <a:buAutoNum type="arabicPeriod"/>
            </a:pPr>
            <a:r>
              <a:rPr lang="pt-BR" sz="1400" b="0" i="0" dirty="0" err="1">
                <a:effectLst/>
                <a:latin typeface="Arial" panose="020B0604020202020204" pitchFamily="34" charset="0"/>
                <a:cs typeface="Arial" panose="020B0604020202020204" pitchFamily="34" charset="0"/>
              </a:rPr>
              <a:t>mileage</a:t>
            </a:r>
            <a:r>
              <a:rPr lang="pt-BR" sz="1400" b="0" i="0" dirty="0">
                <a:effectLst/>
                <a:latin typeface="Arial" panose="020B0604020202020204" pitchFamily="34" charset="0"/>
                <a:cs typeface="Arial" panose="020B0604020202020204" pitchFamily="34" charset="0"/>
              </a:rPr>
              <a:t>: Representa a quilometragem do veículo, ou seja, a distância percorrida pelo carro até o momento da coleta dos dados.</a:t>
            </a:r>
          </a:p>
          <a:p>
            <a:pPr>
              <a:buFont typeface="+mj-lt"/>
              <a:buAutoNum type="arabicPeriod"/>
            </a:pPr>
            <a:r>
              <a:rPr lang="pt-BR" sz="1400" b="0" i="0" dirty="0">
                <a:effectLst/>
                <a:latin typeface="Arial" panose="020B0604020202020204" pitchFamily="34" charset="0"/>
                <a:cs typeface="Arial" panose="020B0604020202020204" pitchFamily="34" charset="0"/>
              </a:rPr>
              <a:t>make: Refere-se à marca do carro, indicando o fabricante do veículo.</a:t>
            </a:r>
          </a:p>
          <a:p>
            <a:pPr>
              <a:buFont typeface="+mj-lt"/>
              <a:buAutoNum type="arabicPeriod"/>
            </a:pPr>
            <a:r>
              <a:rPr lang="pt-BR" sz="1400" b="0" i="0" dirty="0">
                <a:effectLst/>
                <a:latin typeface="Arial" panose="020B0604020202020204" pitchFamily="34" charset="0"/>
                <a:cs typeface="Arial" panose="020B0604020202020204" pitchFamily="34" charset="0"/>
              </a:rPr>
              <a:t>model: Indica o modelo específico do carro, fornecendo informações adicionais sobre o veículo além da marca.</a:t>
            </a:r>
          </a:p>
          <a:p>
            <a:pPr>
              <a:buFont typeface="+mj-lt"/>
              <a:buAutoNum type="arabicPeriod"/>
            </a:pPr>
            <a:r>
              <a:rPr lang="pt-BR" sz="1400" b="0" i="0" dirty="0" err="1">
                <a:effectLst/>
                <a:latin typeface="Arial" panose="020B0604020202020204" pitchFamily="34" charset="0"/>
                <a:cs typeface="Arial" panose="020B0604020202020204" pitchFamily="34" charset="0"/>
              </a:rPr>
              <a:t>fuel</a:t>
            </a:r>
            <a:r>
              <a:rPr lang="pt-BR" sz="1400" b="0" i="0" dirty="0">
                <a:effectLst/>
                <a:latin typeface="Arial" panose="020B0604020202020204" pitchFamily="34" charset="0"/>
                <a:cs typeface="Arial" panose="020B0604020202020204" pitchFamily="34" charset="0"/>
              </a:rPr>
              <a:t>: Indica o tipo de combustível utilizado pelo carro, como gasolina, diesel ou outro.</a:t>
            </a:r>
          </a:p>
          <a:p>
            <a:pPr>
              <a:buFont typeface="+mj-lt"/>
              <a:buAutoNum type="arabicPeriod"/>
            </a:pPr>
            <a:r>
              <a:rPr lang="pt-BR" sz="1400" b="0" i="0" dirty="0">
                <a:effectLst/>
                <a:latin typeface="Arial" panose="020B0604020202020204" pitchFamily="34" charset="0"/>
                <a:cs typeface="Arial" panose="020B0604020202020204" pitchFamily="34" charset="0"/>
              </a:rPr>
              <a:t>gear: Representa o tipo de transmissão do veículo, podendo ser manual ou automática.</a:t>
            </a:r>
          </a:p>
          <a:p>
            <a:pPr>
              <a:buFont typeface="+mj-lt"/>
              <a:buAutoNum type="arabicPeriod"/>
            </a:pPr>
            <a:r>
              <a:rPr lang="pt-BR" sz="1400" b="0" i="0" dirty="0" err="1">
                <a:effectLst/>
                <a:latin typeface="Arial" panose="020B0604020202020204" pitchFamily="34" charset="0"/>
                <a:cs typeface="Arial" panose="020B0604020202020204" pitchFamily="34" charset="0"/>
              </a:rPr>
              <a:t>offerType</a:t>
            </a:r>
            <a:r>
              <a:rPr lang="pt-BR" sz="1400" b="0" i="0" dirty="0">
                <a:effectLst/>
                <a:latin typeface="Arial" panose="020B0604020202020204" pitchFamily="34" charset="0"/>
                <a:cs typeface="Arial" panose="020B0604020202020204" pitchFamily="34" charset="0"/>
              </a:rPr>
              <a:t>: Indica se o carro é usado, ou seja, está sendo oferecido para venda como um veículo de segunda mão.</a:t>
            </a:r>
          </a:p>
          <a:p>
            <a:pPr>
              <a:buFont typeface="+mj-lt"/>
              <a:buAutoNum type="arabicPeriod"/>
            </a:pPr>
            <a:r>
              <a:rPr lang="pt-BR" sz="1400" b="0" i="0" dirty="0" err="1">
                <a:effectLst/>
                <a:latin typeface="Arial" panose="020B0604020202020204" pitchFamily="34" charset="0"/>
                <a:cs typeface="Arial" panose="020B0604020202020204" pitchFamily="34" charset="0"/>
              </a:rPr>
              <a:t>price</a:t>
            </a:r>
            <a:r>
              <a:rPr lang="pt-BR" sz="1400" b="0" i="0" dirty="0">
                <a:effectLst/>
                <a:latin typeface="Arial" panose="020B0604020202020204" pitchFamily="34" charset="0"/>
                <a:cs typeface="Arial" panose="020B0604020202020204" pitchFamily="34" charset="0"/>
              </a:rPr>
              <a:t>: Refere-se ao preço do carro, expresso em uma unidade monetária (provavelmente na moeda local).</a:t>
            </a:r>
          </a:p>
          <a:p>
            <a:pPr>
              <a:buFont typeface="+mj-lt"/>
              <a:buAutoNum type="arabicPeriod"/>
            </a:pPr>
            <a:r>
              <a:rPr lang="pt-BR" sz="1400" b="0" i="0" dirty="0" err="1">
                <a:effectLst/>
                <a:latin typeface="Arial" panose="020B0604020202020204" pitchFamily="34" charset="0"/>
                <a:cs typeface="Arial" panose="020B0604020202020204" pitchFamily="34" charset="0"/>
              </a:rPr>
              <a:t>hp</a:t>
            </a:r>
            <a:r>
              <a:rPr lang="pt-BR" sz="1400" b="0" i="0" dirty="0">
                <a:effectLst/>
                <a:latin typeface="Arial" panose="020B0604020202020204" pitchFamily="34" charset="0"/>
                <a:cs typeface="Arial" panose="020B0604020202020204" pitchFamily="34" charset="0"/>
              </a:rPr>
              <a:t>: Representa a potência do motor do veículo, medida em cavalos-vapor (cv).</a:t>
            </a:r>
          </a:p>
          <a:p>
            <a:pPr>
              <a:buFont typeface="+mj-lt"/>
              <a:buAutoNum type="arabicPeriod"/>
            </a:pPr>
            <a:r>
              <a:rPr lang="pt-BR" sz="1400" b="0" i="0" dirty="0" err="1">
                <a:effectLst/>
                <a:latin typeface="Arial" panose="020B0604020202020204" pitchFamily="34" charset="0"/>
                <a:cs typeface="Arial" panose="020B0604020202020204" pitchFamily="34" charset="0"/>
              </a:rPr>
              <a:t>year</a:t>
            </a:r>
            <a:r>
              <a:rPr lang="pt-BR" sz="1400" b="0" i="0" dirty="0">
                <a:effectLst/>
                <a:latin typeface="Arial" panose="020B0604020202020204" pitchFamily="34" charset="0"/>
                <a:cs typeface="Arial" panose="020B0604020202020204" pitchFamily="34" charset="0"/>
              </a:rPr>
              <a:t>: Indica o ano de fabricação do carro.</a:t>
            </a:r>
          </a:p>
          <a:p>
            <a:pPr>
              <a:buFont typeface="+mj-lt"/>
              <a:buAutoNum type="arabicPeriod"/>
            </a:pPr>
            <a:r>
              <a:rPr lang="pt-BR" sz="1400" b="0" i="0" dirty="0" err="1">
                <a:effectLst/>
                <a:latin typeface="Arial" panose="020B0604020202020204" pitchFamily="34" charset="0"/>
                <a:cs typeface="Arial" panose="020B0604020202020204" pitchFamily="34" charset="0"/>
              </a:rPr>
              <a:t>chance_venda</a:t>
            </a:r>
            <a:r>
              <a:rPr lang="pt-BR" sz="1400" b="0" i="0" dirty="0">
                <a:effectLst/>
                <a:latin typeface="Arial" panose="020B0604020202020204" pitchFamily="34" charset="0"/>
                <a:cs typeface="Arial" panose="020B0604020202020204" pitchFamily="34" charset="0"/>
              </a:rPr>
              <a:t>: Estimativa relacionada à probabilidade de venda do veículo.</a:t>
            </a:r>
          </a:p>
          <a:p>
            <a:r>
              <a:rPr lang="pt-BR" sz="1400" b="0" i="0" dirty="0">
                <a:effectLst/>
                <a:latin typeface="Arial" panose="020B0604020202020204" pitchFamily="34" charset="0"/>
                <a:cs typeface="Arial" panose="020B0604020202020204" pitchFamily="34" charset="0"/>
              </a:rPr>
              <a:t>Esses são os principais atributos presentes na base de dados, que fornecem informações sobre carros usados, incluindo detalhes como quilometragem, marca, modelo, combustível, transmissão, tipo de oferta, preço, potência do motor, ano de fabricação e chance de venda. </a:t>
            </a:r>
            <a:endParaRPr lang="pt-B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88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4" name="Rectangle 13">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6" name="Picture 15">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ítulo 1">
            <a:extLst>
              <a:ext uri="{FF2B5EF4-FFF2-40B4-BE49-F238E27FC236}">
                <a16:creationId xmlns:a16="http://schemas.microsoft.com/office/drawing/2014/main" id="{8B2965B2-B1AD-EEE7-6C5F-43EB06BAB6DD}"/>
              </a:ext>
            </a:extLst>
          </p:cNvPr>
          <p:cNvSpPr>
            <a:spLocks noGrp="1"/>
          </p:cNvSpPr>
          <p:nvPr>
            <p:ph type="title"/>
          </p:nvPr>
        </p:nvSpPr>
        <p:spPr>
          <a:xfrm>
            <a:off x="685800" y="764373"/>
            <a:ext cx="3687417" cy="1920372"/>
          </a:xfrm>
        </p:spPr>
        <p:txBody>
          <a:bodyPr>
            <a:normAutofit/>
          </a:bodyPr>
          <a:lstStyle/>
          <a:p>
            <a:pPr algn="l"/>
            <a:r>
              <a:rPr lang="pt-BR" sz="3600" b="0" i="0" dirty="0">
                <a:solidFill>
                  <a:schemeClr val="bg1"/>
                </a:solidFill>
                <a:effectLst/>
                <a:latin typeface="Arial" panose="020B0604020202020204" pitchFamily="34" charset="0"/>
                <a:cs typeface="Arial" panose="020B0604020202020204" pitchFamily="34" charset="0"/>
              </a:rPr>
              <a:t>distribuição dos carros por marca</a:t>
            </a:r>
            <a:endParaRPr lang="pt-BR" sz="3600" dirty="0">
              <a:solidFill>
                <a:schemeClr val="bg1"/>
              </a:solidFill>
            </a:endParaRPr>
          </a:p>
        </p:txBody>
      </p:sp>
      <p:pic>
        <p:nvPicPr>
          <p:cNvPr id="18" name="Picture 17">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9" name="Content Placeholder 8">
            <a:extLst>
              <a:ext uri="{FF2B5EF4-FFF2-40B4-BE49-F238E27FC236}">
                <a16:creationId xmlns:a16="http://schemas.microsoft.com/office/drawing/2014/main" id="{6C3247A4-06BC-FA14-4F16-AD49821F8289}"/>
              </a:ext>
            </a:extLst>
          </p:cNvPr>
          <p:cNvSpPr>
            <a:spLocks noGrp="1"/>
          </p:cNvSpPr>
          <p:nvPr>
            <p:ph idx="1"/>
          </p:nvPr>
        </p:nvSpPr>
        <p:spPr>
          <a:xfrm>
            <a:off x="685800" y="2821774"/>
            <a:ext cx="3687417" cy="3148329"/>
          </a:xfrm>
        </p:spPr>
        <p:txBody>
          <a:bodyPr>
            <a:noAutofit/>
          </a:bodyPr>
          <a:lstStyle/>
          <a:p>
            <a:r>
              <a:rPr lang="pt-BR" sz="1400" b="0" i="0" dirty="0">
                <a:solidFill>
                  <a:schemeClr val="bg1"/>
                </a:solidFill>
                <a:effectLst/>
                <a:latin typeface="Arial" panose="020B0604020202020204" pitchFamily="34" charset="0"/>
                <a:cs typeface="Arial" panose="020B0604020202020204" pitchFamily="34" charset="0"/>
              </a:rPr>
              <a:t>O resultado do código é um gráfico de barras que mostra a quantidade de carros por marca, considerando apenas as 10 marcas mais frequentes na base de dados. O eixo x representa as marcas e o eixo y representa a quantidade de carros. O gráfico possui o título "Quantidade de Carros por Marca (Top 10)", com rótulos "Marca" para o eixo x e "Quantidade" para o eixo y. As barras são coloridas com diferentes cores, e cada barra representa uma marca específica. A altura de cada barra representa a quantidade de carros da respectiva marca. Essa visualização permite identificar as marcas mais comuns na base de dados e ter uma noção da distribuição dos carros por marca.</a:t>
            </a:r>
            <a:endParaRPr lang="en-US" sz="1400" dirty="0">
              <a:solidFill>
                <a:schemeClr val="bg1"/>
              </a:solidFill>
              <a:latin typeface="Arial" panose="020B0604020202020204" pitchFamily="34" charset="0"/>
              <a:cs typeface="Arial" panose="020B0604020202020204" pitchFamily="34" charset="0"/>
            </a:endParaRPr>
          </a:p>
        </p:txBody>
      </p:sp>
      <p:pic>
        <p:nvPicPr>
          <p:cNvPr id="5" name="Espaço Reservado para Conteúdo 4" descr="Gráfico, Gráfico de barras, Histograma&#10;&#10;Descrição gerada automaticamente">
            <a:extLst>
              <a:ext uri="{FF2B5EF4-FFF2-40B4-BE49-F238E27FC236}">
                <a16:creationId xmlns:a16="http://schemas.microsoft.com/office/drawing/2014/main" id="{785F2DE4-90E6-B57E-B7F6-DE339BF5A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6008" y="0"/>
            <a:ext cx="7555992" cy="6857999"/>
          </a:xfrm>
          <a:prstGeom prst="rect">
            <a:avLst/>
          </a:prstGeom>
        </p:spPr>
      </p:pic>
    </p:spTree>
    <p:extLst>
      <p:ext uri="{BB962C8B-B14F-4D97-AF65-F5344CB8AC3E}">
        <p14:creationId xmlns:p14="http://schemas.microsoft.com/office/powerpoint/2010/main" val="211423120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DD9A68-81C1-1D86-1937-4D55C78A0F83}"/>
              </a:ext>
            </a:extLst>
          </p:cNvPr>
          <p:cNvSpPr>
            <a:spLocks noGrp="1"/>
          </p:cNvSpPr>
          <p:nvPr>
            <p:ph type="title"/>
          </p:nvPr>
        </p:nvSpPr>
        <p:spPr>
          <a:xfrm>
            <a:off x="5689598" y="764373"/>
            <a:ext cx="5816601" cy="1293028"/>
          </a:xfrm>
        </p:spPr>
        <p:txBody>
          <a:bodyPr>
            <a:normAutofit/>
          </a:bodyPr>
          <a:lstStyle/>
          <a:p>
            <a:r>
              <a:rPr lang="pt-BR" b="0" i="0" dirty="0">
                <a:effectLst/>
                <a:latin typeface="Söhne"/>
              </a:rPr>
              <a:t>variação do preço médio dos carros</a:t>
            </a:r>
            <a:endParaRPr lang="pt-BR" dirty="0"/>
          </a:p>
        </p:txBody>
      </p:sp>
      <p:pic>
        <p:nvPicPr>
          <p:cNvPr id="5" name="Espaço Reservado para Conteúdo 4" descr="Gráfico, Gráfico de barras&#10;&#10;Descrição gerada automaticamente">
            <a:extLst>
              <a:ext uri="{FF2B5EF4-FFF2-40B4-BE49-F238E27FC236}">
                <a16:creationId xmlns:a16="http://schemas.microsoft.com/office/drawing/2014/main" id="{20CAB4AF-C28F-B50F-C50E-E1115213A611}"/>
              </a:ext>
            </a:extLst>
          </p:cNvPr>
          <p:cNvPicPr>
            <a:picLocks noChangeAspect="1"/>
          </p:cNvPicPr>
          <p:nvPr/>
        </p:nvPicPr>
        <p:blipFill rotWithShape="1">
          <a:blip r:embed="rId2">
            <a:extLst>
              <a:ext uri="{28A0092B-C50C-407E-A947-70E740481C1C}">
                <a14:useLocalDpi xmlns:a14="http://schemas.microsoft.com/office/drawing/2010/main" val="0"/>
              </a:ext>
            </a:extLst>
          </a:blip>
          <a:srcRect t="366" b="367"/>
          <a:stretch/>
        </p:blipFill>
        <p:spPr>
          <a:xfrm>
            <a:off x="0" y="0"/>
            <a:ext cx="5689598" cy="6858000"/>
          </a:xfrm>
          <a:prstGeom prst="rect">
            <a:avLst/>
          </a:prstGeom>
        </p:spPr>
      </p:pic>
      <p:sp>
        <p:nvSpPr>
          <p:cNvPr id="9" name="Content Placeholder 8">
            <a:extLst>
              <a:ext uri="{FF2B5EF4-FFF2-40B4-BE49-F238E27FC236}">
                <a16:creationId xmlns:a16="http://schemas.microsoft.com/office/drawing/2014/main" id="{2A1AD0D8-09A3-4BBB-72CD-A0F204EA7ED9}"/>
              </a:ext>
            </a:extLst>
          </p:cNvPr>
          <p:cNvSpPr>
            <a:spLocks noGrp="1"/>
          </p:cNvSpPr>
          <p:nvPr>
            <p:ph idx="1"/>
          </p:nvPr>
        </p:nvSpPr>
        <p:spPr>
          <a:xfrm>
            <a:off x="5689600" y="2194560"/>
            <a:ext cx="5816600" cy="4024125"/>
          </a:xfrm>
        </p:spPr>
        <p:txBody>
          <a:bodyPr>
            <a:normAutofit lnSpcReduction="10000"/>
          </a:bodyPr>
          <a:lstStyle/>
          <a:p>
            <a:br>
              <a:rPr lang="pt-BR" dirty="0"/>
            </a:br>
            <a:r>
              <a:rPr lang="pt-BR" sz="2000" b="0" i="0" dirty="0">
                <a:effectLst/>
                <a:latin typeface="Arial" panose="020B0604020202020204" pitchFamily="34" charset="0"/>
                <a:cs typeface="Arial" panose="020B0604020202020204" pitchFamily="34" charset="0"/>
              </a:rPr>
              <a:t>O resultado do código é um gráfico de barras que mostra o preço médio dos carros ao longo dos anos. Cada barra representa um ano e a altura da barra representa o preço médio dos carros nesse ano. O gráfico tem o título "Preço Médio ao Longo dos Anos", com o eixo x representando os anos e o eixo y representando o preço médio. A paleta de cores utilizada é a "</a:t>
            </a:r>
            <a:r>
              <a:rPr lang="pt-BR" sz="2000" b="0" i="0" dirty="0" err="1">
                <a:effectLst/>
                <a:latin typeface="Arial" panose="020B0604020202020204" pitchFamily="34" charset="0"/>
                <a:cs typeface="Arial" panose="020B0604020202020204" pitchFamily="34" charset="0"/>
              </a:rPr>
              <a:t>heat.colors</a:t>
            </a:r>
            <a:r>
              <a:rPr lang="pt-BR" sz="2000" b="0" i="0" dirty="0">
                <a:effectLst/>
                <a:latin typeface="Arial" panose="020B0604020202020204" pitchFamily="34" charset="0"/>
                <a:cs typeface="Arial" panose="020B0604020202020204" pitchFamily="34" charset="0"/>
              </a:rPr>
              <a:t>", que atribui cores diferentes para cada barra, tornando mais fácil a distinção visual dos valores. O gráfico permite visualizar a variação do preço médio dos carros ao longo dos anos e identificar possíveis tendências ou padrões.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5384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4E3B869-3361-4E8C-87BB-27794406A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46A856AB-281D-45B5-B270-8EA6AC0CBD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AD852EA0-66F1-8D89-2EAE-DF586D94CAB8}"/>
              </a:ext>
            </a:extLst>
          </p:cNvPr>
          <p:cNvSpPr>
            <a:spLocks noGrp="1"/>
          </p:cNvSpPr>
          <p:nvPr>
            <p:ph type="title"/>
          </p:nvPr>
        </p:nvSpPr>
        <p:spPr>
          <a:xfrm>
            <a:off x="685799" y="318052"/>
            <a:ext cx="4124396" cy="1661823"/>
          </a:xfrm>
        </p:spPr>
        <p:txBody>
          <a:bodyPr anchor="b">
            <a:noAutofit/>
          </a:bodyPr>
          <a:lstStyle/>
          <a:p>
            <a:pPr algn="ctr"/>
            <a:r>
              <a:rPr lang="pt-BR" sz="2800" b="0" i="0" dirty="0">
                <a:effectLst/>
                <a:latin typeface="Arial" panose="020B0604020202020204" pitchFamily="34" charset="0"/>
                <a:cs typeface="Arial" panose="020B0604020202020204" pitchFamily="34" charset="0"/>
              </a:rPr>
              <a:t>Análise de Carros com Maiores Chances de Venda por Ano</a:t>
            </a:r>
            <a:endParaRPr lang="pt-BR" sz="2800" dirty="0">
              <a:latin typeface="Arial" panose="020B060402020202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C7A81CD-BAF1-B0FA-0EEC-9078DD71F551}"/>
              </a:ext>
            </a:extLst>
          </p:cNvPr>
          <p:cNvSpPr>
            <a:spLocks noGrp="1"/>
          </p:cNvSpPr>
          <p:nvPr>
            <p:ph idx="1"/>
          </p:nvPr>
        </p:nvSpPr>
        <p:spPr>
          <a:xfrm>
            <a:off x="685800" y="1979874"/>
            <a:ext cx="4124395" cy="4878125"/>
          </a:xfrm>
        </p:spPr>
        <p:txBody>
          <a:bodyPr>
            <a:noAutofit/>
          </a:bodyPr>
          <a:lstStyle/>
          <a:p>
            <a:r>
              <a:rPr lang="pt-BR" sz="1100" dirty="0">
                <a:latin typeface="Arial" panose="020B0604020202020204" pitchFamily="34" charset="0"/>
                <a:cs typeface="Arial" panose="020B0604020202020204" pitchFamily="34" charset="0"/>
              </a:rPr>
              <a:t>Gráfico de pizza com rótulos de ano:</a:t>
            </a:r>
          </a:p>
          <a:p>
            <a:r>
              <a:rPr lang="pt-BR" sz="1100" dirty="0">
                <a:latin typeface="Arial" panose="020B0604020202020204" pitchFamily="34" charset="0"/>
                <a:cs typeface="Arial" panose="020B0604020202020204" pitchFamily="34" charset="0"/>
              </a:rPr>
              <a:t>Título: "Carro com Maiores Chances de Venda por Ano“</a:t>
            </a:r>
          </a:p>
          <a:p>
            <a:r>
              <a:rPr lang="pt-BR" sz="1100" dirty="0">
                <a:latin typeface="Arial" panose="020B0604020202020204" pitchFamily="34" charset="0"/>
                <a:cs typeface="Arial" panose="020B0604020202020204" pitchFamily="34" charset="0"/>
              </a:rPr>
              <a:t>Cada setor do gráfico representa um carro selecionado.</a:t>
            </a:r>
          </a:p>
          <a:p>
            <a:r>
              <a:rPr lang="pt-BR" sz="1100" dirty="0">
                <a:latin typeface="Arial" panose="020B0604020202020204" pitchFamily="34" charset="0"/>
                <a:cs typeface="Arial" panose="020B0604020202020204" pitchFamily="34" charset="0"/>
              </a:rPr>
              <a:t>Os rótulos de texto dentro dos setores indicam o ano do carro selecionado.</a:t>
            </a:r>
          </a:p>
          <a:p>
            <a:r>
              <a:rPr lang="pt-BR" sz="1100" dirty="0">
                <a:latin typeface="Arial" panose="020B0604020202020204" pitchFamily="34" charset="0"/>
                <a:cs typeface="Arial" panose="020B0604020202020204" pitchFamily="34" charset="0"/>
              </a:rPr>
              <a:t>As cores dos setores são determinadas pelo vetor de cores personalizadas.</a:t>
            </a:r>
          </a:p>
          <a:p>
            <a:r>
              <a:rPr lang="pt-BR" sz="1100" dirty="0">
                <a:latin typeface="Arial" panose="020B0604020202020204" pitchFamily="34" charset="0"/>
                <a:cs typeface="Arial" panose="020B0604020202020204" pitchFamily="34" charset="0"/>
              </a:rPr>
              <a:t>Gráfico de pizza com rótulos de modelo:</a:t>
            </a:r>
          </a:p>
          <a:p>
            <a:r>
              <a:rPr lang="pt-BR" sz="1100" dirty="0">
                <a:latin typeface="Arial" panose="020B0604020202020204" pitchFamily="34" charset="0"/>
                <a:cs typeface="Arial" panose="020B0604020202020204" pitchFamily="34" charset="0"/>
              </a:rPr>
              <a:t>Título: "Carro com Maiores Chances de Venda por Ano“</a:t>
            </a:r>
          </a:p>
          <a:p>
            <a:r>
              <a:rPr lang="pt-BR" sz="1100" dirty="0">
                <a:latin typeface="Arial" panose="020B0604020202020204" pitchFamily="34" charset="0"/>
                <a:cs typeface="Arial" panose="020B0604020202020204" pitchFamily="34" charset="0"/>
              </a:rPr>
              <a:t>Cada setor do gráfico representa um carro selecionado.</a:t>
            </a:r>
          </a:p>
          <a:p>
            <a:r>
              <a:rPr lang="pt-BR" sz="1100" dirty="0">
                <a:latin typeface="Arial" panose="020B0604020202020204" pitchFamily="34" charset="0"/>
                <a:cs typeface="Arial" panose="020B0604020202020204" pitchFamily="34" charset="0"/>
              </a:rPr>
              <a:t>Os rótulos de texto dentro dos setores indicam o modelo do carro selecionado.</a:t>
            </a:r>
          </a:p>
          <a:p>
            <a:r>
              <a:rPr lang="pt-BR" sz="1100" dirty="0">
                <a:latin typeface="Arial" panose="020B0604020202020204" pitchFamily="34" charset="0"/>
                <a:cs typeface="Arial" panose="020B0604020202020204" pitchFamily="34" charset="0"/>
              </a:rPr>
              <a:t>As cores dos setores são determinadas pelo vetor de cores personalizadas.</a:t>
            </a:r>
          </a:p>
          <a:p>
            <a:r>
              <a:rPr lang="pt-BR" sz="1100" dirty="0">
                <a:latin typeface="Arial" panose="020B0604020202020204" pitchFamily="34" charset="0"/>
                <a:cs typeface="Arial" panose="020B0604020202020204" pitchFamily="34" charset="0"/>
              </a:rPr>
              <a:t>A fórmula utilizada para calcular a pontuação de chance de venda é </a:t>
            </a:r>
            <a:r>
              <a:rPr lang="pt-BR" sz="1100" dirty="0" err="1">
                <a:latin typeface="Arial" panose="020B0604020202020204" pitchFamily="34" charset="0"/>
                <a:cs typeface="Arial" panose="020B0604020202020204" pitchFamily="34" charset="0"/>
              </a:rPr>
              <a:t>price</a:t>
            </a:r>
            <a:r>
              <a:rPr lang="pt-BR" sz="1100" dirty="0">
                <a:latin typeface="Arial" panose="020B0604020202020204" pitchFamily="34" charset="0"/>
                <a:cs typeface="Arial" panose="020B0604020202020204" pitchFamily="34" charset="0"/>
              </a:rPr>
              <a:t> * </a:t>
            </a:r>
            <a:r>
              <a:rPr lang="pt-BR" sz="1100" dirty="0" err="1">
                <a:latin typeface="Arial" panose="020B0604020202020204" pitchFamily="34" charset="0"/>
                <a:cs typeface="Arial" panose="020B0604020202020204" pitchFamily="34" charset="0"/>
              </a:rPr>
              <a:t>mileage</a:t>
            </a:r>
            <a:r>
              <a:rPr lang="pt-BR" sz="1100" dirty="0">
                <a:latin typeface="Arial" panose="020B0604020202020204" pitchFamily="34" charset="0"/>
                <a:cs typeface="Arial" panose="020B0604020202020204" pitchFamily="34" charset="0"/>
              </a:rPr>
              <a:t> / </a:t>
            </a:r>
            <a:r>
              <a:rPr lang="pt-BR" sz="1100" dirty="0" err="1">
                <a:latin typeface="Arial" panose="020B0604020202020204" pitchFamily="34" charset="0"/>
                <a:cs typeface="Arial" panose="020B0604020202020204" pitchFamily="34" charset="0"/>
              </a:rPr>
              <a:t>year</a:t>
            </a:r>
            <a:r>
              <a:rPr lang="pt-BR" sz="1100" dirty="0">
                <a:latin typeface="Arial" panose="020B0604020202020204" pitchFamily="34" charset="0"/>
                <a:cs typeface="Arial" panose="020B0604020202020204" pitchFamily="34" charset="0"/>
              </a:rPr>
              <a:t>. Essa fórmula considera três variáveis: o preço do carro, a quilometragem e o ano do carro. Multiplicando o preço pela quilometragem e dividindo pelo ano, obtém-se uma pontuação que reflete a relação entre esses três fatores. O carro com a maior pontuação em cada ano é selecionado como o carro com as maiores chances de venda para aquele ano específico.</a:t>
            </a:r>
            <a:endParaRPr lang="en-US" sz="1100" dirty="0">
              <a:latin typeface="Arial" panose="020B0604020202020204" pitchFamily="34" charset="0"/>
              <a:cs typeface="Arial" panose="020B0604020202020204" pitchFamily="34" charset="0"/>
            </a:endParaRPr>
          </a:p>
        </p:txBody>
      </p:sp>
      <p:pic>
        <p:nvPicPr>
          <p:cNvPr id="5" name="Espaço Reservado para Conteúdo 4" descr="Gráfico, Gráfico de pizza&#10;&#10;Descrição gerada automaticamente">
            <a:extLst>
              <a:ext uri="{FF2B5EF4-FFF2-40B4-BE49-F238E27FC236}">
                <a16:creationId xmlns:a16="http://schemas.microsoft.com/office/drawing/2014/main" id="{DE7125D4-E22B-ADAC-889A-3C6B0F4C3314}"/>
              </a:ext>
            </a:extLst>
          </p:cNvPr>
          <p:cNvPicPr>
            <a:picLocks noChangeAspect="1"/>
          </p:cNvPicPr>
          <p:nvPr/>
        </p:nvPicPr>
        <p:blipFill rotWithShape="1">
          <a:blip r:embed="rId3">
            <a:extLst>
              <a:ext uri="{28A0092B-C50C-407E-A947-70E740481C1C}">
                <a14:useLocalDpi xmlns:a14="http://schemas.microsoft.com/office/drawing/2010/main" val="0"/>
              </a:ext>
            </a:extLst>
          </a:blip>
          <a:srcRect l="14642" r="10842" b="-4"/>
          <a:stretch/>
        </p:blipFill>
        <p:spPr>
          <a:xfrm>
            <a:off x="4874150" y="246490"/>
            <a:ext cx="3784943" cy="4013113"/>
          </a:xfrm>
          <a:prstGeom prst="rect">
            <a:avLst/>
          </a:prstGeom>
        </p:spPr>
      </p:pic>
      <p:sp>
        <p:nvSpPr>
          <p:cNvPr id="18" name="Round Single Corner Rectangle 17">
            <a:extLst>
              <a:ext uri="{FF2B5EF4-FFF2-40B4-BE49-F238E27FC236}">
                <a16:creationId xmlns:a16="http://schemas.microsoft.com/office/drawing/2014/main" id="{76B44A81-87EC-416C-8094-359C84FEF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0817" y="1002026"/>
            <a:ext cx="2309217" cy="1684338"/>
          </a:xfrm>
          <a:prstGeom prst="round1Rect">
            <a:avLst>
              <a:gd name="adj" fmla="val 11295"/>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 Single Corner Rectangle 16">
            <a:extLst>
              <a:ext uri="{FF2B5EF4-FFF2-40B4-BE49-F238E27FC236}">
                <a16:creationId xmlns:a16="http://schemas.microsoft.com/office/drawing/2014/main" id="{0C371495-4807-437C-B138-97390839F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241840" y="4259603"/>
            <a:ext cx="2417253" cy="1840846"/>
          </a:xfrm>
          <a:prstGeom prst="round1Rect">
            <a:avLst>
              <a:gd name="adj" fmla="val 11295"/>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descr="Gráfico, Gráfico de pizza&#10;&#10;Descrição gerada automaticamente">
            <a:extLst>
              <a:ext uri="{FF2B5EF4-FFF2-40B4-BE49-F238E27FC236}">
                <a16:creationId xmlns:a16="http://schemas.microsoft.com/office/drawing/2014/main" id="{5CD9A445-E51D-CEA9-F4D0-71149467A7F9}"/>
              </a:ext>
            </a:extLst>
          </p:cNvPr>
          <p:cNvPicPr>
            <a:picLocks noChangeAspect="1"/>
          </p:cNvPicPr>
          <p:nvPr/>
        </p:nvPicPr>
        <p:blipFill rotWithShape="1">
          <a:blip r:embed="rId4">
            <a:extLst>
              <a:ext uri="{28A0092B-C50C-407E-A947-70E740481C1C}">
                <a14:useLocalDpi xmlns:a14="http://schemas.microsoft.com/office/drawing/2010/main" val="0"/>
              </a:ext>
            </a:extLst>
          </a:blip>
          <a:srcRect l="23104" r="19297" b="4"/>
          <a:stretch/>
        </p:blipFill>
        <p:spPr>
          <a:xfrm>
            <a:off x="8810817" y="2822889"/>
            <a:ext cx="3306971" cy="3792596"/>
          </a:xfrm>
          <a:prstGeom prst="rect">
            <a:avLst/>
          </a:prstGeom>
        </p:spPr>
      </p:pic>
    </p:spTree>
    <p:extLst>
      <p:ext uri="{BB962C8B-B14F-4D97-AF65-F5344CB8AC3E}">
        <p14:creationId xmlns:p14="http://schemas.microsoft.com/office/powerpoint/2010/main" val="273646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B836880-BF75-4385-9994-9270F8ACF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6BCFBE2-C65F-42E3-A14A-5D04B9842E4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BB23F3CC-553C-AD26-886E-6BD8750560F9}"/>
              </a:ext>
            </a:extLst>
          </p:cNvPr>
          <p:cNvSpPr>
            <a:spLocks noGrp="1"/>
          </p:cNvSpPr>
          <p:nvPr>
            <p:ph type="title"/>
          </p:nvPr>
        </p:nvSpPr>
        <p:spPr>
          <a:xfrm>
            <a:off x="685800" y="-103367"/>
            <a:ext cx="3306744" cy="2160768"/>
          </a:xfrm>
        </p:spPr>
        <p:txBody>
          <a:bodyPr>
            <a:noAutofit/>
          </a:bodyPr>
          <a:lstStyle/>
          <a:p>
            <a:pPr algn="ctr"/>
            <a:r>
              <a:rPr lang="pt-BR" sz="3200" b="0" i="0" dirty="0">
                <a:effectLst/>
                <a:latin typeface="Arial" panose="020B0604020202020204" pitchFamily="34" charset="0"/>
                <a:cs typeface="Arial" panose="020B0604020202020204" pitchFamily="34" charset="0"/>
              </a:rPr>
              <a:t>Distribuição dos Tipos de Combustível em Carros</a:t>
            </a:r>
            <a:endParaRPr lang="pt-BR" sz="3200" dirty="0">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1C1B0207-343C-6F81-7803-1B1D23E66573}"/>
              </a:ext>
            </a:extLst>
          </p:cNvPr>
          <p:cNvSpPr>
            <a:spLocks noGrp="1"/>
          </p:cNvSpPr>
          <p:nvPr>
            <p:ph idx="1"/>
          </p:nvPr>
        </p:nvSpPr>
        <p:spPr>
          <a:xfrm>
            <a:off x="685801" y="2194560"/>
            <a:ext cx="3306742" cy="4024125"/>
          </a:xfrm>
        </p:spPr>
        <p:txBody>
          <a:bodyPr>
            <a:normAutofit lnSpcReduction="10000"/>
          </a:bodyPr>
          <a:lstStyle/>
          <a:p>
            <a:pPr algn="l"/>
            <a:r>
              <a:rPr lang="pt-BR" sz="1400" b="0" i="0" dirty="0">
                <a:effectLst/>
                <a:latin typeface="Arial" panose="020B0604020202020204" pitchFamily="34" charset="0"/>
                <a:cs typeface="Arial" panose="020B0604020202020204" pitchFamily="34" charset="0"/>
              </a:rPr>
              <a:t>O código apresentado gera um gráfico de barras que representa a distribuição dos tipos de combustível em carros. O gráfico mostra a contagem de ocorrências de cada tipo de combustível na base de dados.</a:t>
            </a:r>
          </a:p>
          <a:p>
            <a:pPr algn="l"/>
            <a:r>
              <a:rPr lang="pt-BR" sz="1400" b="0" i="0" dirty="0">
                <a:effectLst/>
                <a:latin typeface="Arial" panose="020B0604020202020204" pitchFamily="34" charset="0"/>
                <a:cs typeface="Arial" panose="020B0604020202020204" pitchFamily="34" charset="0"/>
              </a:rPr>
              <a:t>O título do gráfico é "Distribuição dos Tipos de Combustível" e os eixos são rotulados como "Tipo de Combustível" para o eixo x e "Contagem" para o eixo y. A cor utilizada nas barras é roxa.</a:t>
            </a:r>
          </a:p>
          <a:p>
            <a:pPr algn="l"/>
            <a:r>
              <a:rPr lang="pt-BR" sz="1400" b="0" i="0" dirty="0">
                <a:effectLst/>
                <a:latin typeface="Arial" panose="020B0604020202020204" pitchFamily="34" charset="0"/>
                <a:cs typeface="Arial" panose="020B0604020202020204" pitchFamily="34" charset="0"/>
              </a:rPr>
              <a:t>Essa visualização fornece uma visão geral da distribuição dos diferentes tipos de combustível presentes na base de dados de carros. Permite identificar quais combustíveis são mais comuns ou predominantes na amostra de carros analisada.</a:t>
            </a:r>
          </a:p>
          <a:p>
            <a:endParaRPr lang="en-US" sz="1600" dirty="0"/>
          </a:p>
        </p:txBody>
      </p:sp>
      <p:sp>
        <p:nvSpPr>
          <p:cNvPr id="16" name="Rounded Rectangle 14">
            <a:extLst>
              <a:ext uri="{FF2B5EF4-FFF2-40B4-BE49-F238E27FC236}">
                <a16:creationId xmlns:a16="http://schemas.microsoft.com/office/drawing/2014/main" id="{38D32B90-922C-4411-A898-3F03AA80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ço Reservado para Conteúdo 4" descr="Gráfico, Histograma&#10;&#10;Descrição gerada automaticamente">
            <a:extLst>
              <a:ext uri="{FF2B5EF4-FFF2-40B4-BE49-F238E27FC236}">
                <a16:creationId xmlns:a16="http://schemas.microsoft.com/office/drawing/2014/main" id="{C8A08732-6522-CBB7-1651-CEADA6F426AE}"/>
              </a:ext>
            </a:extLst>
          </p:cNvPr>
          <p:cNvPicPr>
            <a:picLocks noChangeAspect="1"/>
          </p:cNvPicPr>
          <p:nvPr/>
        </p:nvPicPr>
        <p:blipFill rotWithShape="1">
          <a:blip r:embed="rId3">
            <a:extLst>
              <a:ext uri="{28A0092B-C50C-407E-A947-70E740481C1C}">
                <a14:useLocalDpi xmlns:a14="http://schemas.microsoft.com/office/drawing/2010/main" val="0"/>
              </a:ext>
            </a:extLst>
          </a:blip>
          <a:srcRect t="729" r="-1" b="-1"/>
          <a:stretch/>
        </p:blipFill>
        <p:spPr>
          <a:xfrm>
            <a:off x="4636008" y="1066164"/>
            <a:ext cx="6765949" cy="5148371"/>
          </a:xfrm>
          <a:prstGeom prst="rect">
            <a:avLst/>
          </a:prstGeom>
        </p:spPr>
      </p:pic>
    </p:spTree>
    <p:extLst>
      <p:ext uri="{BB962C8B-B14F-4D97-AF65-F5344CB8AC3E}">
        <p14:creationId xmlns:p14="http://schemas.microsoft.com/office/powerpoint/2010/main" val="48818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9B5E5090-841D-E104-FD33-220A3809EEF0}"/>
              </a:ext>
            </a:extLst>
          </p:cNvPr>
          <p:cNvSpPr>
            <a:spLocks noGrp="1"/>
          </p:cNvSpPr>
          <p:nvPr>
            <p:ph type="title"/>
          </p:nvPr>
        </p:nvSpPr>
        <p:spPr>
          <a:xfrm>
            <a:off x="685800" y="-143123"/>
            <a:ext cx="3306744" cy="2200524"/>
          </a:xfrm>
        </p:spPr>
        <p:txBody>
          <a:bodyPr>
            <a:noAutofit/>
          </a:bodyPr>
          <a:lstStyle/>
          <a:p>
            <a:pPr algn="ctr"/>
            <a:r>
              <a:rPr lang="pt-BR" sz="3200" b="0" i="0" dirty="0">
                <a:solidFill>
                  <a:schemeClr val="bg1"/>
                </a:solidFill>
                <a:effectLst/>
                <a:latin typeface="Arial" panose="020B0604020202020204" pitchFamily="34" charset="0"/>
                <a:cs typeface="Arial" panose="020B0604020202020204" pitchFamily="34" charset="0"/>
              </a:rPr>
              <a:t>Consumo Médio por Tipo de Combustível</a:t>
            </a:r>
            <a:endParaRPr lang="pt-BR" sz="3200" dirty="0">
              <a:solidFill>
                <a:schemeClr val="bg1"/>
              </a:solidFill>
              <a:latin typeface="Arial" panose="020B0604020202020204" pitchFamily="34" charset="0"/>
              <a:cs typeface="Arial" panose="020B0604020202020204" pitchFamily="34" charset="0"/>
            </a:endParaRPr>
          </a:p>
        </p:txBody>
      </p:sp>
      <p:sp>
        <p:nvSpPr>
          <p:cNvPr id="22" name="Content Placeholder 8">
            <a:extLst>
              <a:ext uri="{FF2B5EF4-FFF2-40B4-BE49-F238E27FC236}">
                <a16:creationId xmlns:a16="http://schemas.microsoft.com/office/drawing/2014/main" id="{2C247249-6EDB-E406-376B-1BBE8E8B812B}"/>
              </a:ext>
            </a:extLst>
          </p:cNvPr>
          <p:cNvSpPr>
            <a:spLocks noGrp="1"/>
          </p:cNvSpPr>
          <p:nvPr>
            <p:ph idx="1"/>
          </p:nvPr>
        </p:nvSpPr>
        <p:spPr>
          <a:xfrm>
            <a:off x="685801" y="1820850"/>
            <a:ext cx="3306742" cy="5037150"/>
          </a:xfrm>
        </p:spPr>
        <p:txBody>
          <a:bodyPr>
            <a:normAutofit/>
          </a:bodyPr>
          <a:lstStyle/>
          <a:p>
            <a:pPr algn="l"/>
            <a:r>
              <a:rPr lang="pt-BR" sz="1300" b="0" i="0" dirty="0">
                <a:solidFill>
                  <a:schemeClr val="bg1"/>
                </a:solidFill>
                <a:effectLst/>
                <a:latin typeface="Arial" panose="020B0604020202020204" pitchFamily="34" charset="0"/>
                <a:cs typeface="Arial" panose="020B0604020202020204" pitchFamily="34" charset="0"/>
              </a:rPr>
              <a:t>O código utiliza a biblioteca ggplot2 para gerar um gráfico de barras que representa o consumo médio por tipo de combustível em carros. O cálculo do consumo médio é realizado usando a função </a:t>
            </a:r>
            <a:r>
              <a:rPr lang="pt-BR" sz="1300" b="0" i="0" dirty="0" err="1">
                <a:solidFill>
                  <a:schemeClr val="bg1"/>
                </a:solidFill>
                <a:effectLst/>
                <a:latin typeface="Arial" panose="020B0604020202020204" pitchFamily="34" charset="0"/>
                <a:cs typeface="Arial" panose="020B0604020202020204" pitchFamily="34" charset="0"/>
              </a:rPr>
              <a:t>aggregate</a:t>
            </a:r>
            <a:r>
              <a:rPr lang="pt-BR" sz="1300" b="0" i="0" dirty="0">
                <a:solidFill>
                  <a:schemeClr val="bg1"/>
                </a:solidFill>
                <a:effectLst/>
                <a:latin typeface="Arial" panose="020B0604020202020204" pitchFamily="34" charset="0"/>
                <a:cs typeface="Arial" panose="020B0604020202020204" pitchFamily="34" charset="0"/>
              </a:rPr>
              <a:t>, agrupando os dados pela variável "</a:t>
            </a:r>
            <a:r>
              <a:rPr lang="pt-BR" sz="1300" b="0" i="0" dirty="0" err="1">
                <a:solidFill>
                  <a:schemeClr val="bg1"/>
                </a:solidFill>
                <a:effectLst/>
                <a:latin typeface="Arial" panose="020B0604020202020204" pitchFamily="34" charset="0"/>
                <a:cs typeface="Arial" panose="020B0604020202020204" pitchFamily="34" charset="0"/>
              </a:rPr>
              <a:t>fuel</a:t>
            </a:r>
            <a:r>
              <a:rPr lang="pt-BR" sz="1300" b="0" i="0" dirty="0">
                <a:solidFill>
                  <a:schemeClr val="bg1"/>
                </a:solidFill>
                <a:effectLst/>
                <a:latin typeface="Arial" panose="020B0604020202020204" pitchFamily="34" charset="0"/>
                <a:cs typeface="Arial" panose="020B0604020202020204" pitchFamily="34" charset="0"/>
              </a:rPr>
              <a:t>" (tipo de combustível) e calculando a média da variável "</a:t>
            </a:r>
            <a:r>
              <a:rPr lang="pt-BR" sz="1300" b="0" i="0" dirty="0" err="1">
                <a:solidFill>
                  <a:schemeClr val="bg1"/>
                </a:solidFill>
                <a:effectLst/>
                <a:latin typeface="Arial" panose="020B0604020202020204" pitchFamily="34" charset="0"/>
                <a:cs typeface="Arial" panose="020B0604020202020204" pitchFamily="34" charset="0"/>
              </a:rPr>
              <a:t>mileage</a:t>
            </a:r>
            <a:r>
              <a:rPr lang="pt-BR" sz="1300" b="0" i="0" dirty="0">
                <a:solidFill>
                  <a:schemeClr val="bg1"/>
                </a:solidFill>
                <a:effectLst/>
                <a:latin typeface="Arial" panose="020B0604020202020204" pitchFamily="34" charset="0"/>
                <a:cs typeface="Arial" panose="020B0604020202020204" pitchFamily="34" charset="0"/>
              </a:rPr>
              <a:t>" (quilometragem).</a:t>
            </a:r>
          </a:p>
          <a:p>
            <a:pPr algn="l"/>
            <a:r>
              <a:rPr lang="pt-BR" sz="1300" b="0" i="0" dirty="0">
                <a:solidFill>
                  <a:schemeClr val="bg1"/>
                </a:solidFill>
                <a:effectLst/>
                <a:latin typeface="Arial" panose="020B0604020202020204" pitchFamily="34" charset="0"/>
                <a:cs typeface="Arial" panose="020B0604020202020204" pitchFamily="34" charset="0"/>
              </a:rPr>
              <a:t>O título do gráfico é "Consumo Médio por Tipo de Combustível", e os eixos são rotulados como "Tipo de Combustível" para o eixo x e "Consumo Médio" para o eixo y. As barras do gráfico são preenchidas com a cor "</a:t>
            </a:r>
            <a:r>
              <a:rPr lang="pt-BR" sz="1300" b="0" i="0" dirty="0" err="1">
                <a:solidFill>
                  <a:schemeClr val="bg1"/>
                </a:solidFill>
                <a:effectLst/>
                <a:latin typeface="Arial" panose="020B0604020202020204" pitchFamily="34" charset="0"/>
                <a:cs typeface="Arial" panose="020B0604020202020204" pitchFamily="34" charset="0"/>
              </a:rPr>
              <a:t>steelblue</a:t>
            </a:r>
            <a:r>
              <a:rPr lang="pt-BR" sz="1300" b="0" i="0" dirty="0">
                <a:solidFill>
                  <a:schemeClr val="bg1"/>
                </a:solidFill>
                <a:effectLst/>
                <a:latin typeface="Arial" panose="020B0604020202020204" pitchFamily="34" charset="0"/>
                <a:cs typeface="Arial" panose="020B0604020202020204" pitchFamily="34" charset="0"/>
              </a:rPr>
              <a:t>".</a:t>
            </a:r>
          </a:p>
          <a:p>
            <a:pPr algn="l"/>
            <a:r>
              <a:rPr lang="pt-BR" sz="1300" b="0" i="0" dirty="0">
                <a:solidFill>
                  <a:schemeClr val="bg1"/>
                </a:solidFill>
                <a:effectLst/>
                <a:latin typeface="Arial" panose="020B0604020202020204" pitchFamily="34" charset="0"/>
                <a:cs typeface="Arial" panose="020B0604020202020204" pitchFamily="34" charset="0"/>
              </a:rPr>
              <a:t>Essa visualização fornece uma comparação do consumo médio entre os diferentes tipos de combustível presentes na base de dados de carros. Permite identificar quais tipos de combustível têm um consumo médio mais alto ou mais baixo, auxiliando na compreensão das características de consumo dos diferentes combustíveis.</a:t>
            </a:r>
          </a:p>
          <a:p>
            <a:endParaRPr lang="en-US" sz="1600" dirty="0">
              <a:solidFill>
                <a:schemeClr val="bg1"/>
              </a:solidFill>
            </a:endParaRPr>
          </a:p>
        </p:txBody>
      </p:sp>
      <p:sp useBgFill="1">
        <p:nvSpPr>
          <p:cNvPr id="16"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ço Reservado para Conteúdo 4" descr="Gráfico, Gráfico de barras&#10;&#10;Descrição gerada automaticamente">
            <a:extLst>
              <a:ext uri="{FF2B5EF4-FFF2-40B4-BE49-F238E27FC236}">
                <a16:creationId xmlns:a16="http://schemas.microsoft.com/office/drawing/2014/main" id="{566A9D03-979D-BECD-095F-726FBE6F8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6007" y="1066165"/>
            <a:ext cx="6765949" cy="5148370"/>
          </a:xfrm>
          <a:prstGeom prst="rect">
            <a:avLst/>
          </a:prstGeom>
        </p:spPr>
      </p:pic>
    </p:spTree>
    <p:extLst>
      <p:ext uri="{BB962C8B-B14F-4D97-AF65-F5344CB8AC3E}">
        <p14:creationId xmlns:p14="http://schemas.microsoft.com/office/powerpoint/2010/main" val="315644365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B08413F-AD83-4F35-9CA9-B80D96343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B93DEAAF-E907-4488-89B5-93E92EBE24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ítulo 1">
            <a:extLst>
              <a:ext uri="{FF2B5EF4-FFF2-40B4-BE49-F238E27FC236}">
                <a16:creationId xmlns:a16="http://schemas.microsoft.com/office/drawing/2014/main" id="{D4BEF1AB-4824-470D-1F49-D03D55EA4B0F}"/>
              </a:ext>
            </a:extLst>
          </p:cNvPr>
          <p:cNvSpPr>
            <a:spLocks noGrp="1"/>
          </p:cNvSpPr>
          <p:nvPr>
            <p:ph type="title"/>
          </p:nvPr>
        </p:nvSpPr>
        <p:spPr>
          <a:xfrm>
            <a:off x="0" y="0"/>
            <a:ext cx="6361470" cy="2194560"/>
          </a:xfrm>
        </p:spPr>
        <p:txBody>
          <a:bodyPr>
            <a:normAutofit/>
          </a:bodyPr>
          <a:lstStyle/>
          <a:p>
            <a:pPr algn="ctr"/>
            <a:r>
              <a:rPr lang="pt-BR" b="0" i="0" dirty="0">
                <a:effectLst/>
                <a:latin typeface="Arial" panose="020B0604020202020204" pitchFamily="34" charset="0"/>
                <a:cs typeface="Arial" panose="020B0604020202020204" pitchFamily="34" charset="0"/>
              </a:rPr>
              <a:t>Análise Comparativa de Carros Usados e Novos</a:t>
            </a:r>
            <a:endParaRPr lang="pt-BR" dirty="0">
              <a:latin typeface="Arial" panose="020B0604020202020204" pitchFamily="34" charset="0"/>
              <a:cs typeface="Arial" panose="020B0604020202020204" pitchFamily="34" charset="0"/>
            </a:endParaRPr>
          </a:p>
        </p:txBody>
      </p:sp>
      <p:sp>
        <p:nvSpPr>
          <p:cNvPr id="13" name="Content Placeholder 10">
            <a:extLst>
              <a:ext uri="{FF2B5EF4-FFF2-40B4-BE49-F238E27FC236}">
                <a16:creationId xmlns:a16="http://schemas.microsoft.com/office/drawing/2014/main" id="{ED3992CC-E4E5-08CF-A847-87425D5B8A3D}"/>
              </a:ext>
            </a:extLst>
          </p:cNvPr>
          <p:cNvSpPr>
            <a:spLocks noGrp="1"/>
          </p:cNvSpPr>
          <p:nvPr>
            <p:ph idx="1"/>
          </p:nvPr>
        </p:nvSpPr>
        <p:spPr>
          <a:xfrm>
            <a:off x="0" y="1956021"/>
            <a:ext cx="6361470" cy="4901979"/>
          </a:xfrm>
        </p:spPr>
        <p:txBody>
          <a:bodyPr>
            <a:normAutofit fontScale="55000" lnSpcReduction="20000"/>
          </a:bodyPr>
          <a:lstStyle/>
          <a:p>
            <a:pPr algn="l"/>
            <a:r>
              <a:rPr lang="pt-BR" sz="2400" b="0" i="0" dirty="0">
                <a:effectLst/>
                <a:latin typeface="Arial" panose="020B0604020202020204" pitchFamily="34" charset="0"/>
                <a:cs typeface="Arial" panose="020B0604020202020204" pitchFamily="34" charset="0"/>
              </a:rPr>
              <a:t>O código apresenta uma série de análises comparativas entre carros usados e novos. </a:t>
            </a:r>
            <a:r>
              <a:rPr lang="pt-BR" sz="2400" dirty="0">
                <a:latin typeface="Arial" panose="020B0604020202020204" pitchFamily="34" charset="0"/>
                <a:cs typeface="Arial" panose="020B0604020202020204" pitchFamily="34" charset="0"/>
              </a:rPr>
              <a:t>Os </a:t>
            </a:r>
            <a:r>
              <a:rPr lang="pt-BR" sz="2400" b="0" i="0" dirty="0">
                <a:effectLst/>
                <a:latin typeface="Arial" panose="020B0604020202020204" pitchFamily="34" charset="0"/>
                <a:cs typeface="Arial" panose="020B0604020202020204" pitchFamily="34" charset="0"/>
              </a:rPr>
              <a:t>resultados obtidos foram:</a:t>
            </a:r>
          </a:p>
          <a:p>
            <a:pPr algn="l">
              <a:buFont typeface="+mj-lt"/>
              <a:buAutoNum type="arabicPeriod"/>
            </a:pPr>
            <a:r>
              <a:rPr lang="pt-BR" sz="2400" b="0" i="0" dirty="0">
                <a:effectLst/>
                <a:latin typeface="Arial" panose="020B0604020202020204" pitchFamily="34" charset="0"/>
                <a:cs typeface="Arial" panose="020B0604020202020204" pitchFamily="34" charset="0"/>
              </a:rPr>
              <a:t>Gráfico de Setores: Proporção dos Tipos de Oferta</a:t>
            </a:r>
          </a:p>
          <a:p>
            <a:pPr marL="742950" lvl="1" indent="-285750" algn="l">
              <a:buFont typeface="+mj-lt"/>
              <a:buAutoNum type="arabicPeriod"/>
            </a:pPr>
            <a:r>
              <a:rPr lang="pt-BR" sz="2400" b="0" i="0" dirty="0">
                <a:effectLst/>
                <a:latin typeface="Arial" panose="020B0604020202020204" pitchFamily="34" charset="0"/>
                <a:cs typeface="Arial" panose="020B0604020202020204" pitchFamily="34" charset="0"/>
              </a:rPr>
              <a:t>O gráfico de setores (pie </a:t>
            </a:r>
            <a:r>
              <a:rPr lang="pt-BR" sz="2400" b="0" i="0" dirty="0" err="1">
                <a:effectLst/>
                <a:latin typeface="Arial" panose="020B0604020202020204" pitchFamily="34" charset="0"/>
                <a:cs typeface="Arial" panose="020B0604020202020204" pitchFamily="34" charset="0"/>
              </a:rPr>
              <a:t>chart</a:t>
            </a:r>
            <a:r>
              <a:rPr lang="pt-BR" sz="2400" b="0" i="0" dirty="0">
                <a:effectLst/>
                <a:latin typeface="Arial" panose="020B0604020202020204" pitchFamily="34" charset="0"/>
                <a:cs typeface="Arial" panose="020B0604020202020204" pitchFamily="34" charset="0"/>
              </a:rPr>
              <a:t>) mostra a proporção dos tipos de oferta de carros, sendo "Novo" e "Usado". As cores utilizadas são azul e roxo, respectivamente.</a:t>
            </a:r>
          </a:p>
          <a:p>
            <a:pPr algn="l">
              <a:buFont typeface="+mj-lt"/>
              <a:buAutoNum type="arabicPeriod"/>
            </a:pPr>
            <a:r>
              <a:rPr lang="pt-BR" sz="2400" b="0" i="0" dirty="0">
                <a:effectLst/>
                <a:latin typeface="Arial" panose="020B0604020202020204" pitchFamily="34" charset="0"/>
                <a:cs typeface="Arial" panose="020B0604020202020204" pitchFamily="34" charset="0"/>
              </a:rPr>
              <a:t>Cálculo do Preço Médio:</a:t>
            </a:r>
          </a:p>
          <a:p>
            <a:pPr marL="742950" lvl="1" indent="-285750" algn="l">
              <a:buFont typeface="+mj-lt"/>
              <a:buAutoNum type="arabicPeriod"/>
            </a:pPr>
            <a:r>
              <a:rPr lang="pt-BR" sz="2400" b="0" i="0" dirty="0">
                <a:effectLst/>
                <a:latin typeface="Arial" panose="020B0604020202020204" pitchFamily="34" charset="0"/>
                <a:cs typeface="Arial" panose="020B0604020202020204" pitchFamily="34" charset="0"/>
              </a:rPr>
              <a:t>É calculado o preço médio dos carros usados e novos. Os resultados são impressos no console.</a:t>
            </a:r>
          </a:p>
          <a:p>
            <a:pPr marL="742950" lvl="1" indent="-285750" algn="l">
              <a:buFont typeface="+mj-lt"/>
              <a:buAutoNum type="arabicPeriod"/>
            </a:pPr>
            <a:r>
              <a:rPr lang="pt-BR" sz="2400" b="0" i="0" dirty="0">
                <a:effectLst/>
                <a:latin typeface="Arial" panose="020B0604020202020204" pitchFamily="34" charset="0"/>
                <a:cs typeface="Arial" panose="020B0604020202020204" pitchFamily="34" charset="0"/>
              </a:rPr>
              <a:t>Com base nos preços médios, é determinado o melhor custo-benefício, informando se é mais vantajoso comprar um carro usado ou novo.</a:t>
            </a:r>
          </a:p>
          <a:p>
            <a:pPr algn="l">
              <a:buFont typeface="+mj-lt"/>
              <a:buAutoNum type="arabicPeriod"/>
            </a:pPr>
            <a:r>
              <a:rPr lang="pt-BR" sz="2400" b="0" i="0" dirty="0">
                <a:effectLst/>
                <a:latin typeface="Arial" panose="020B0604020202020204" pitchFamily="34" charset="0"/>
                <a:cs typeface="Arial" panose="020B0604020202020204" pitchFamily="34" charset="0"/>
              </a:rPr>
              <a:t>Legenda:</a:t>
            </a:r>
          </a:p>
          <a:p>
            <a:pPr marL="742950" lvl="1" indent="-285750" algn="l">
              <a:buFont typeface="+mj-lt"/>
              <a:buAutoNum type="arabicPeriod"/>
            </a:pPr>
            <a:r>
              <a:rPr lang="pt-BR" sz="2400" b="0" i="0" dirty="0">
                <a:effectLst/>
                <a:latin typeface="Arial" panose="020B0604020202020204" pitchFamily="34" charset="0"/>
                <a:cs typeface="Arial" panose="020B0604020202020204" pitchFamily="34" charset="0"/>
              </a:rPr>
              <a:t>Uma legenda é adicionada ao gráfico de setores para representar as categorias "Carro Usado" e "Carro Novo". As cores utilizadas são azul e roxo, respectivamente.</a:t>
            </a:r>
          </a:p>
          <a:p>
            <a:pPr algn="l">
              <a:buFont typeface="+mj-lt"/>
              <a:buAutoNum type="arabicPeriod"/>
            </a:pPr>
            <a:r>
              <a:rPr lang="pt-BR" sz="2400" b="0" i="0" dirty="0">
                <a:effectLst/>
                <a:latin typeface="Arial" panose="020B0604020202020204" pitchFamily="34" charset="0"/>
                <a:cs typeface="Arial" panose="020B0604020202020204" pitchFamily="34" charset="0"/>
              </a:rPr>
              <a:t>Comparação das Médias:</a:t>
            </a:r>
          </a:p>
          <a:p>
            <a:pPr marL="742950" lvl="1" indent="-285750" algn="l">
              <a:buFont typeface="+mj-lt"/>
              <a:buAutoNum type="arabicPeriod"/>
            </a:pPr>
            <a:r>
              <a:rPr lang="pt-BR" sz="2400" b="0" i="0" dirty="0">
                <a:effectLst/>
                <a:latin typeface="Arial" panose="020B0604020202020204" pitchFamily="34" charset="0"/>
                <a:cs typeface="Arial" panose="020B0604020202020204" pitchFamily="34" charset="0"/>
              </a:rPr>
              <a:t>São calculadas as médias de quilometragem, ano e preço para carros usados e novos.</a:t>
            </a:r>
          </a:p>
          <a:p>
            <a:pPr marL="742950" lvl="1" indent="-285750" algn="l">
              <a:buFont typeface="+mj-lt"/>
              <a:buAutoNum type="arabicPeriod"/>
            </a:pPr>
            <a:r>
              <a:rPr lang="pt-BR" sz="2400" b="0" i="0" dirty="0">
                <a:effectLst/>
                <a:latin typeface="Arial" panose="020B0604020202020204" pitchFamily="34" charset="0"/>
                <a:cs typeface="Arial" panose="020B0604020202020204" pitchFamily="34" charset="0"/>
              </a:rPr>
              <a:t>As médias são comparadas e apresentadas em um gráfico de barras lado a lado, mostrando as variáveis (quilometragem, ano e preço) no eixo x e a média no eixo y.</a:t>
            </a:r>
          </a:p>
          <a:p>
            <a:pPr marL="742950" lvl="1" indent="-285750" algn="l">
              <a:buFont typeface="+mj-lt"/>
              <a:buAutoNum type="arabicPeriod"/>
            </a:pPr>
            <a:r>
              <a:rPr lang="pt-BR" sz="2400" b="0" i="0" dirty="0">
                <a:effectLst/>
                <a:latin typeface="Arial" panose="020B0604020202020204" pitchFamily="34" charset="0"/>
                <a:cs typeface="Arial" panose="020B0604020202020204" pitchFamily="34" charset="0"/>
              </a:rPr>
              <a:t>O gráfico é intitulado como "Comparação de Carros Usados e Novos".</a:t>
            </a:r>
          </a:p>
          <a:p>
            <a:pPr algn="l"/>
            <a:r>
              <a:rPr lang="pt-BR" sz="2400" b="0" i="0" dirty="0">
                <a:effectLst/>
                <a:latin typeface="Arial" panose="020B0604020202020204" pitchFamily="34" charset="0"/>
                <a:cs typeface="Arial" panose="020B0604020202020204" pitchFamily="34" charset="0"/>
              </a:rPr>
              <a:t>Essas análises permitem comparar e identificar diferenças nos tipos de oferta, preços médios e médias de características (quilometragem, ano e preço) entre carros usados e novos.</a:t>
            </a:r>
          </a:p>
          <a:p>
            <a:endParaRPr lang="en-US" dirty="0">
              <a:latin typeface="Arial" panose="020B0604020202020204" pitchFamily="34" charset="0"/>
              <a:cs typeface="Arial" panose="020B0604020202020204" pitchFamily="34" charset="0"/>
            </a:endParaRPr>
          </a:p>
        </p:txBody>
      </p:sp>
      <p:sp>
        <p:nvSpPr>
          <p:cNvPr id="22" name="Rounded Rectangle 14">
            <a:extLst>
              <a:ext uri="{FF2B5EF4-FFF2-40B4-BE49-F238E27FC236}">
                <a16:creationId xmlns:a16="http://schemas.microsoft.com/office/drawing/2014/main" id="{DC093F49-AE7E-46A4-BF88-66F3BE7F2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descr="Gráfico, Gráfico de pizza&#10;&#10;Descrição gerada automaticamente">
            <a:extLst>
              <a:ext uri="{FF2B5EF4-FFF2-40B4-BE49-F238E27FC236}">
                <a16:creationId xmlns:a16="http://schemas.microsoft.com/office/drawing/2014/main" id="{4B9B0541-67A7-B584-F349-AB3EEB72291A}"/>
              </a:ext>
            </a:extLst>
          </p:cNvPr>
          <p:cNvPicPr>
            <a:picLocks noChangeAspect="1"/>
          </p:cNvPicPr>
          <p:nvPr/>
        </p:nvPicPr>
        <p:blipFill rotWithShape="1">
          <a:blip r:embed="rId3">
            <a:extLst>
              <a:ext uri="{28A0092B-C50C-407E-A947-70E740481C1C}">
                <a14:useLocalDpi xmlns:a14="http://schemas.microsoft.com/office/drawing/2010/main" val="0"/>
              </a:ext>
            </a:extLst>
          </a:blip>
          <a:srcRect l="5317" r="2195" b="-2"/>
          <a:stretch/>
        </p:blipFill>
        <p:spPr>
          <a:xfrm>
            <a:off x="6361471" y="1"/>
            <a:ext cx="5830529" cy="3556858"/>
          </a:xfrm>
          <a:custGeom>
            <a:avLst/>
            <a:gdLst/>
            <a:ahLst/>
            <a:cxnLst/>
            <a:rect l="l" t="t" r="r" b="b"/>
            <a:pathLst>
              <a:path w="3023405" h="2220471">
                <a:moveTo>
                  <a:pt x="123891" y="0"/>
                </a:moveTo>
                <a:lnTo>
                  <a:pt x="2899513" y="0"/>
                </a:lnTo>
                <a:lnTo>
                  <a:pt x="2947731" y="9735"/>
                </a:lnTo>
                <a:cubicBezTo>
                  <a:pt x="2992202" y="28544"/>
                  <a:pt x="3023405" y="72578"/>
                  <a:pt x="3023405" y="123900"/>
                </a:cubicBezTo>
                <a:lnTo>
                  <a:pt x="3023405" y="2220471"/>
                </a:lnTo>
                <a:lnTo>
                  <a:pt x="0" y="2220471"/>
                </a:lnTo>
                <a:lnTo>
                  <a:pt x="0" y="123895"/>
                </a:lnTo>
                <a:lnTo>
                  <a:pt x="9736" y="75672"/>
                </a:lnTo>
                <a:cubicBezTo>
                  <a:pt x="22276" y="46025"/>
                  <a:pt x="46026" y="22275"/>
                  <a:pt x="75673" y="9735"/>
                </a:cubicBezTo>
                <a:close/>
              </a:path>
            </a:pathLst>
          </a:custGeom>
        </p:spPr>
      </p:pic>
      <p:pic>
        <p:nvPicPr>
          <p:cNvPr id="5" name="Espaço Reservado para Conteúdo 4" descr="Gráfico&#10;&#10;Descrição gerada automaticamente">
            <a:extLst>
              <a:ext uri="{FF2B5EF4-FFF2-40B4-BE49-F238E27FC236}">
                <a16:creationId xmlns:a16="http://schemas.microsoft.com/office/drawing/2014/main" id="{37B93EFD-3650-1527-123C-CDBE2AC82A46}"/>
              </a:ext>
            </a:extLst>
          </p:cNvPr>
          <p:cNvPicPr>
            <a:picLocks noChangeAspect="1"/>
          </p:cNvPicPr>
          <p:nvPr/>
        </p:nvPicPr>
        <p:blipFill rotWithShape="1">
          <a:blip r:embed="rId4">
            <a:extLst>
              <a:ext uri="{28A0092B-C50C-407E-A947-70E740481C1C}">
                <a14:useLocalDpi xmlns:a14="http://schemas.microsoft.com/office/drawing/2010/main" val="0"/>
              </a:ext>
            </a:extLst>
          </a:blip>
          <a:srcRect l="7629" r="-2" b="-2"/>
          <a:stretch/>
        </p:blipFill>
        <p:spPr>
          <a:xfrm>
            <a:off x="6361472" y="3556860"/>
            <a:ext cx="5830528" cy="3301140"/>
          </a:xfrm>
          <a:custGeom>
            <a:avLst/>
            <a:gdLst/>
            <a:ahLst/>
            <a:cxnLst/>
            <a:rect l="l" t="t" r="r" b="b"/>
            <a:pathLst>
              <a:path w="3023404" h="2223262">
                <a:moveTo>
                  <a:pt x="0" y="0"/>
                </a:moveTo>
                <a:lnTo>
                  <a:pt x="3023404" y="0"/>
                </a:lnTo>
                <a:lnTo>
                  <a:pt x="3023404" y="2119740"/>
                </a:lnTo>
                <a:cubicBezTo>
                  <a:pt x="3023404" y="2176914"/>
                  <a:pt x="2977056" y="2223262"/>
                  <a:pt x="2919882" y="2223262"/>
                </a:cubicBezTo>
                <a:lnTo>
                  <a:pt x="103519" y="2223262"/>
                </a:lnTo>
                <a:cubicBezTo>
                  <a:pt x="60639" y="2223262"/>
                  <a:pt x="23848" y="2197191"/>
                  <a:pt x="8132" y="2160036"/>
                </a:cubicBezTo>
                <a:lnTo>
                  <a:pt x="0" y="2119755"/>
                </a:lnTo>
                <a:close/>
              </a:path>
            </a:pathLst>
          </a:custGeom>
        </p:spPr>
      </p:pic>
    </p:spTree>
    <p:extLst>
      <p:ext uri="{BB962C8B-B14F-4D97-AF65-F5344CB8AC3E}">
        <p14:creationId xmlns:p14="http://schemas.microsoft.com/office/powerpoint/2010/main" val="429267360"/>
      </p:ext>
    </p:extLst>
  </p:cSld>
  <p:clrMapOvr>
    <a:masterClrMapping/>
  </p:clrMapOvr>
</p:sld>
</file>

<file path=ppt/theme/theme1.xml><?xml version="1.0" encoding="utf-8"?>
<a:theme xmlns:a="http://schemas.openxmlformats.org/drawingml/2006/main" name="Trilha de Vapor">
  <a:themeElements>
    <a:clrScheme name="Trilha de Vapor">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Trilha de Vapor">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ilha de Vapor">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Trilha de Vapor</Template>
  <TotalTime>92</TotalTime>
  <Words>1305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Century Gothic</vt:lpstr>
      <vt:lpstr>Söhne</vt:lpstr>
      <vt:lpstr>Trilha de Vapor</vt:lpstr>
      <vt:lpstr>Projeto final de R </vt:lpstr>
      <vt:lpstr>Sobre a base de dados</vt:lpstr>
      <vt:lpstr>distribuição dos carros por marca</vt:lpstr>
      <vt:lpstr>variação do preço médio dos carros</vt:lpstr>
      <vt:lpstr>Análise de Carros com Maiores Chances de Venda por Ano</vt:lpstr>
      <vt:lpstr>Distribuição dos Tipos de Combustível em Carros</vt:lpstr>
      <vt:lpstr>Consumo Médio por Tipo de Combustível</vt:lpstr>
      <vt:lpstr>Análise Comparativa de Carros Usados e Novos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final de R </dc:title>
  <dc:creator>Gustavo do Vale Ferreira</dc:creator>
  <cp:lastModifiedBy>Gustavo do Vale Ferreira</cp:lastModifiedBy>
  <cp:revision>4</cp:revision>
  <dcterms:created xsi:type="dcterms:W3CDTF">2023-06-07T18:29:40Z</dcterms:created>
  <dcterms:modified xsi:type="dcterms:W3CDTF">2023-06-12T18:55:14Z</dcterms:modified>
</cp:coreProperties>
</file>