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60" r:id="rId8"/>
    <p:sldId id="261" r:id="rId9"/>
    <p:sldId id="263"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8"/>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gs" Target="tags/tag136.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ts val="0"/>
        </a:spcBef>
        <a:spcAft>
          <a:spcPts val="0"/>
        </a:spcAft>
        <a:buNone/>
        <a:defRPr sz="2400" b="1" i="0" u="none" strike="noStrike" kern="1200" cap="none" spc="300" normalizeH="0" baseline="0">
          <a:solidFill>
            <a:srgbClr val="262626"/>
          </a:solidFill>
          <a:uFillTx/>
          <a:latin typeface="幼圆" panose="02010509060101010101" charset="-122"/>
          <a:ea typeface="幼圆" panose="0201050906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b="0" i="0" u="none" strike="noStrike" kern="1200" cap="none" spc="150" normalizeH="0" baseline="0">
          <a:solidFill>
            <a:srgbClr val="595959"/>
          </a:solidFill>
          <a:uFillTx/>
          <a:latin typeface="Consolas" panose="020B0609020204030204" charset="0"/>
          <a:ea typeface="幼圆" panose="02010509060101010101"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fontAlgn="auto" latinLnBrk="0" hangingPunct="1">
        <a:lnSpc>
          <a:spcPct val="100000"/>
        </a:lnSpc>
        <a:spcBef>
          <a:spcPts val="0"/>
        </a:spcBef>
        <a:spcAft>
          <a:spcPts val="0"/>
        </a:spcAft>
        <a:buNone/>
        <a:defRPr sz="2400" b="1" i="0" u="none" strike="noStrike" kern="1200" cap="none" spc="300" normalizeH="0" baseline="0">
          <a:solidFill>
            <a:srgbClr val="262626"/>
          </a:solidFill>
          <a:uFillTx/>
          <a:latin typeface="Consolas" panose="020B0609020204030204" charset="0"/>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b="0" i="0" u="none" strike="noStrike" kern="1200" cap="none" spc="150" normalizeH="0" baseline="0">
          <a:solidFill>
            <a:srgbClr val="595959"/>
          </a:solidFill>
          <a:uFillTx/>
          <a:latin typeface="Consolas" panose="020B0609020204030204" charset="0"/>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tags" Target="../tags/tag1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6.png"/><Relationship Id="rId3" Type="http://schemas.openxmlformats.org/officeDocument/2006/relationships/tags" Target="../tags/tag133.xml"/><Relationship Id="rId2" Type="http://schemas.openxmlformats.org/officeDocument/2006/relationships/image" Target="../media/image5.png"/><Relationship Id="rId1" Type="http://schemas.openxmlformats.org/officeDocument/2006/relationships/tags" Target="../tags/tag1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13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tags" Target="../tags/tag1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tags" Target="../tags/tag1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tags" Target="../tags/tag1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p>
            <a:r>
              <a:rPr lang="en-US" altLang="zh-CN"/>
              <a:t>Programming Languages</a:t>
            </a:r>
            <a:endParaRPr lang="en-US" altLang="zh-CN"/>
          </a:p>
        </p:txBody>
      </p:sp>
      <p:sp>
        <p:nvSpPr>
          <p:cNvPr id="5" name="副标题 4"/>
          <p:cNvSpPr>
            <a:spLocks noGrp="1"/>
          </p:cNvSpPr>
          <p:nvPr>
            <p:ph type="subTitle" idx="1"/>
          </p:nvPr>
        </p:nvSpPr>
        <p:spPr/>
        <p:txBody>
          <a:bodyPr/>
          <a:p>
            <a:r>
              <a:rPr lang="zh-CN" altLang="en-US"/>
              <a:t>编程语言</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8985" y="252800"/>
            <a:ext cx="10969200" cy="705600"/>
          </a:xfrm>
        </p:spPr>
        <p:txBody>
          <a:bodyPr/>
          <a:p>
            <a:r>
              <a:rPr lang="en-US" altLang="zh-CN"/>
              <a:t>C-C++-</a:t>
            </a:r>
            <a:r>
              <a:rPr lang="en-US" altLang="zh-CN"/>
              <a:t>Java</a:t>
            </a:r>
            <a:endParaRPr lang="en-US" altLang="zh-CN"/>
          </a:p>
        </p:txBody>
      </p:sp>
      <p:sp>
        <p:nvSpPr>
          <p:cNvPr id="3" name="内容占位符 2"/>
          <p:cNvSpPr>
            <a:spLocks noGrp="1"/>
          </p:cNvSpPr>
          <p:nvPr>
            <p:ph idx="1"/>
          </p:nvPr>
        </p:nvSpPr>
        <p:spPr>
          <a:xfrm>
            <a:off x="252095" y="1049655"/>
            <a:ext cx="10968990" cy="5689600"/>
          </a:xfrm>
        </p:spPr>
        <p:txBody>
          <a:bodyPr/>
          <a:p>
            <a:r>
              <a:rPr lang="zh-CN" altLang="en-US"/>
              <a:t>C++ 语言是一个面向对象的C语言的扩展</a:t>
            </a:r>
            <a:endParaRPr lang="zh-CN" altLang="en-US"/>
          </a:p>
          <a:p>
            <a:pPr lvl="1"/>
            <a:r>
              <a:rPr lang="zh-CN" altLang="en-US" sz="1600"/>
              <a:t>贝尔实验室</a:t>
            </a:r>
            <a:endParaRPr lang="zh-CN" altLang="en-US" sz="1600"/>
          </a:p>
          <a:p>
            <a:pPr lvl="1"/>
            <a:r>
              <a:rPr lang="zh-CN" altLang="en-US" sz="1600"/>
              <a:t>遵循三条基本特性：封装（</a:t>
            </a:r>
            <a:r>
              <a:rPr lang="en-US" altLang="zh-CN" sz="1600"/>
              <a:t>encapsulation</a:t>
            </a:r>
            <a:r>
              <a:rPr lang="zh-CN" altLang="en-US" sz="1600"/>
              <a:t>），继承（</a:t>
            </a:r>
            <a:r>
              <a:rPr lang="en-US" altLang="zh-CN" sz="1600"/>
              <a:t>inheritance</a:t>
            </a:r>
            <a:r>
              <a:rPr lang="zh-CN" altLang="en-US" sz="1600"/>
              <a:t>），多态</a:t>
            </a:r>
            <a:r>
              <a:rPr lang="en-US" altLang="zh-CN" sz="1600"/>
              <a:t>(polymorphism)</a:t>
            </a:r>
            <a:endParaRPr lang="en-US" altLang="zh-CN" sz="1600"/>
          </a:p>
          <a:p>
            <a:pPr lvl="2"/>
            <a:r>
              <a:rPr lang="zh-CN" altLang="en-US"/>
              <a:t>封装：将操作对象和操作方法绑定起来，对对象的访问只能通过已经定义的接口。所以，编写一个类，就相当于进行一组</a:t>
            </a:r>
            <a:r>
              <a:rPr lang="zh-CN" altLang="en-US"/>
              <a:t>封装</a:t>
            </a:r>
            <a:endParaRPr lang="zh-CN" altLang="en-US"/>
          </a:p>
          <a:p>
            <a:r>
              <a:rPr lang="zh-CN" altLang="en-US"/>
              <a:t>Java语言是C++ 的扩展，是一个完全面向对象的语言</a:t>
            </a:r>
            <a:endParaRPr lang="zh-CN" altLang="en-US"/>
          </a:p>
          <a:p>
            <a:pPr lvl="1"/>
            <a:r>
              <a:rPr lang="en-US" altLang="zh-CN"/>
              <a:t>Java</a:t>
            </a:r>
            <a:r>
              <a:rPr lang="zh-CN" altLang="en-US"/>
              <a:t>的</a:t>
            </a:r>
            <a:r>
              <a:rPr lang="zh-CN" altLang="en-US"/>
              <a:t>特色</a:t>
            </a:r>
            <a:endParaRPr lang="zh-CN" altLang="en-US"/>
          </a:p>
          <a:p>
            <a:pPr lvl="2"/>
            <a:r>
              <a:rPr lang="zh-CN" altLang="en-US"/>
              <a:t>该语言是完全面 向类操作的</a:t>
            </a:r>
            <a:endParaRPr lang="zh-CN" altLang="en-US"/>
          </a:p>
          <a:p>
            <a:pPr lvl="2"/>
            <a:r>
              <a:rPr lang="zh-CN" altLang="en-US"/>
              <a:t>Java 中的程序可以是一个应用程序也可以是一个小程序</a:t>
            </a:r>
            <a:endParaRPr lang="zh-CN" altLang="en-US"/>
          </a:p>
          <a:p>
            <a:pPr lvl="2"/>
            <a:r>
              <a:rPr lang="zh-CN" altLang="en-US"/>
              <a:t> Java 自带的丰富类库</a:t>
            </a:r>
            <a:endParaRPr lang="zh-CN" altLang="en-US"/>
          </a:p>
          <a:p>
            <a:pPr lvl="2"/>
            <a:r>
              <a:rPr lang="zh-CN" altLang="en-US"/>
              <a:t>多线程。线程是指按顺序执行的动作序列。 C++ 只允许单线程执行(整个程序作为单线程),但是Java允许多线程执行(几行代码同时 执行)。</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3515" y="215265"/>
            <a:ext cx="11630660" cy="705485"/>
          </a:xfrm>
        </p:spPr>
        <p:txBody>
          <a:bodyPr/>
          <a:p>
            <a:r>
              <a:rPr lang="en-US" altLang="zh-CN"/>
              <a:t>functional paradigm</a:t>
            </a:r>
            <a:r>
              <a:rPr lang="zh-CN" altLang="en-US"/>
              <a:t>函数式</a:t>
            </a:r>
            <a:r>
              <a:rPr lang="zh-CN" altLang="en-US"/>
              <a:t>语言</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436360" y="110490"/>
            <a:ext cx="3636010" cy="914400"/>
          </a:xfrm>
          <a:prstGeom prst="rect">
            <a:avLst/>
          </a:prstGeom>
        </p:spPr>
      </p:pic>
      <p:sp>
        <p:nvSpPr>
          <p:cNvPr id="6" name="文本框 5"/>
          <p:cNvSpPr txBox="1"/>
          <p:nvPr/>
        </p:nvSpPr>
        <p:spPr>
          <a:xfrm>
            <a:off x="318135" y="1083945"/>
            <a:ext cx="10198100" cy="4911090"/>
          </a:xfrm>
          <a:prstGeom prst="rect">
            <a:avLst/>
          </a:prstGeom>
          <a:noFill/>
        </p:spPr>
        <p:txBody>
          <a:bodyPr wrap="square" rtlCol="0">
            <a:noAutofit/>
          </a:bodyPr>
          <a:p>
            <a:pPr>
              <a:lnSpc>
                <a:spcPct val="120000"/>
              </a:lnSpc>
            </a:pPr>
            <a:r>
              <a:rPr lang="zh-CN" altLang="en-US"/>
              <a:t>函数式语言主要实现 下面的功能：</a:t>
            </a:r>
            <a:endParaRPr lang="zh-CN" altLang="en-US"/>
          </a:p>
          <a:p>
            <a:pPr>
              <a:lnSpc>
                <a:spcPct val="120000"/>
              </a:lnSpc>
            </a:pPr>
            <a:r>
              <a:rPr lang="zh-CN" altLang="en-US"/>
              <a:t>1)函数式语言预定义</a:t>
            </a:r>
            <a:r>
              <a:rPr lang="en-US" altLang="zh-CN"/>
              <a:t>(predefine)</a:t>
            </a:r>
            <a:r>
              <a:rPr lang="zh-CN" altLang="en-US"/>
              <a:t> 一系列可供任何程序员 调用的原始(原子)函数</a:t>
            </a:r>
            <a:r>
              <a:rPr lang="en-US" altLang="zh-CN"/>
              <a:t>(primitive function)</a:t>
            </a:r>
            <a:r>
              <a:rPr lang="zh-CN" altLang="en-US"/>
              <a:t>。</a:t>
            </a:r>
            <a:endParaRPr lang="zh-CN" altLang="en-US"/>
          </a:p>
          <a:p>
            <a:pPr>
              <a:lnSpc>
                <a:spcPct val="120000"/>
              </a:lnSpc>
            </a:pPr>
            <a:r>
              <a:rPr lang="zh-CN" altLang="en-US"/>
              <a:t>2)函数式语言允许程序员通过若干原始函数 的组合创建新的函数。</a:t>
            </a:r>
            <a:endParaRPr lang="zh-CN" altLang="en-US"/>
          </a:p>
          <a:p>
            <a:pPr>
              <a:lnSpc>
                <a:spcPct val="120000"/>
              </a:lnSpc>
            </a:pPr>
            <a:endParaRPr lang="zh-CN" altLang="en-US"/>
          </a:p>
          <a:p>
            <a:pPr>
              <a:lnSpc>
                <a:spcPct val="120000"/>
              </a:lnSpc>
            </a:pPr>
            <a:r>
              <a:rPr lang="zh-CN" altLang="en-US"/>
              <a:t>支持模块化编程</a:t>
            </a:r>
            <a:r>
              <a:rPr lang="en-US" altLang="zh-CN"/>
              <a:t>(modular programming)</a:t>
            </a:r>
            <a:r>
              <a:rPr lang="zh-CN" altLang="en-US"/>
              <a:t>并且允许程序员使用已经存在的函数来开发新的函数。</a:t>
            </a:r>
            <a:endParaRPr lang="zh-CN" altLang="en-US"/>
          </a:p>
          <a:p>
            <a:pPr>
              <a:lnSpc>
                <a:spcPct val="120000"/>
              </a:lnSpc>
            </a:pPr>
            <a:r>
              <a:rPr lang="zh-CN" altLang="en-US"/>
              <a:t>这两个因素使得程序员能够编写出庞大而且不易出错</a:t>
            </a:r>
            <a:r>
              <a:rPr lang="en-US" altLang="zh-CN"/>
              <a:t>(less error-prone)</a:t>
            </a:r>
            <a:r>
              <a:rPr lang="zh-CN" altLang="en-US"/>
              <a:t>的程序。</a:t>
            </a:r>
            <a:endParaRPr lang="zh-CN" altLang="en-US"/>
          </a:p>
          <a:p>
            <a:pPr>
              <a:lnSpc>
                <a:spcPct val="120000"/>
              </a:lnSpc>
            </a:pPr>
            <a:endParaRPr lang="zh-CN" altLang="en-US"/>
          </a:p>
          <a:p>
            <a:pPr>
              <a:lnSpc>
                <a:spcPct val="120000"/>
              </a:lnSpc>
            </a:pPr>
            <a:r>
              <a:rPr lang="en-US" altLang="zh-CN"/>
              <a:t>LISP,Scheme</a:t>
            </a:r>
            <a:r>
              <a:rPr lang="zh-CN" altLang="en-US"/>
              <a:t>都是</a:t>
            </a:r>
            <a:r>
              <a:rPr lang="zh-CN" altLang="en-US"/>
              <a:t>函数式语言</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9290" y="146120"/>
            <a:ext cx="10969200" cy="705600"/>
          </a:xfrm>
        </p:spPr>
        <p:txBody>
          <a:bodyPr/>
          <a:p>
            <a:r>
              <a:rPr lang="zh-CN" altLang="en-US"/>
              <a:t>声明式模式</a:t>
            </a:r>
            <a:r>
              <a:rPr lang="en-US" altLang="zh-CN"/>
              <a:t>  </a:t>
            </a:r>
            <a:r>
              <a:rPr lang="en-US" altLang="zh-CN"/>
              <a:t>declarative paradigm</a:t>
            </a:r>
            <a:endParaRPr lang="en-US" altLang="zh-CN"/>
          </a:p>
        </p:txBody>
      </p:sp>
      <p:sp>
        <p:nvSpPr>
          <p:cNvPr id="3" name="内容占位符 2"/>
          <p:cNvSpPr>
            <a:spLocks noGrp="1"/>
          </p:cNvSpPr>
          <p:nvPr>
            <p:ph idx="1"/>
          </p:nvPr>
        </p:nvSpPr>
        <p:spPr>
          <a:xfrm>
            <a:off x="109220" y="1049020"/>
            <a:ext cx="10968990" cy="5508625"/>
          </a:xfrm>
        </p:spPr>
        <p:txBody>
          <a:bodyPr>
            <a:normAutofit lnSpcReduction="10000"/>
          </a:bodyPr>
          <a:p>
            <a:r>
              <a:rPr lang="zh-CN" altLang="en-US"/>
              <a:t>用逻辑推理（</a:t>
            </a:r>
            <a:r>
              <a:rPr lang="en-US" altLang="zh-CN"/>
              <a:t>logical reasoning</a:t>
            </a:r>
            <a:r>
              <a:rPr lang="zh-CN" altLang="en-US"/>
              <a:t>）的原则</a:t>
            </a:r>
            <a:r>
              <a:rPr lang="en-US" altLang="zh-CN"/>
              <a:t> </a:t>
            </a:r>
            <a:r>
              <a:rPr lang="zh-CN" altLang="en-US"/>
              <a:t>响应</a:t>
            </a:r>
            <a:r>
              <a:rPr lang="en-US" altLang="zh-CN"/>
              <a:t>answer </a:t>
            </a:r>
            <a:r>
              <a:rPr lang="zh-CN" altLang="en-US"/>
              <a:t>查询</a:t>
            </a:r>
            <a:r>
              <a:rPr lang="en-US" altLang="zh-CN"/>
              <a:t>quries</a:t>
            </a:r>
            <a:endParaRPr lang="en-US" altLang="zh-CN"/>
          </a:p>
          <a:p>
            <a:r>
              <a:rPr lang="en-US" altLang="zh-CN"/>
              <a:t>Fact</a:t>
            </a:r>
            <a:r>
              <a:rPr lang="zh-CN" altLang="en-US"/>
              <a:t>集合：一个领域内所有已知事实</a:t>
            </a:r>
            <a:r>
              <a:rPr lang="en-US" altLang="zh-CN"/>
              <a:t> FACT</a:t>
            </a:r>
            <a:endParaRPr lang="en-US" altLang="zh-CN"/>
          </a:p>
          <a:p>
            <a:r>
              <a:rPr lang="zh-CN" altLang="en-US"/>
              <a:t>规则集合</a:t>
            </a:r>
            <a:endParaRPr lang="zh-CN" altLang="en-US"/>
          </a:p>
          <a:p>
            <a:r>
              <a:rPr lang="zh-CN" altLang="en-US"/>
              <a:t>推导</a:t>
            </a:r>
            <a:r>
              <a:rPr lang="en-US" altLang="zh-CN"/>
              <a:t>deduction</a:t>
            </a:r>
            <a:r>
              <a:rPr lang="zh-CN" altLang="en-US"/>
              <a:t>，产生新事实</a:t>
            </a:r>
            <a:endParaRPr lang="en-US" altLang="zh-CN"/>
          </a:p>
          <a:p>
            <a:pPr lvl="1"/>
            <a:r>
              <a:rPr lang="en-US" altLang="zh-CN"/>
              <a:t>human (John)</a:t>
            </a:r>
            <a:endParaRPr lang="en-US" altLang="zh-CN"/>
          </a:p>
          <a:p>
            <a:pPr lvl="1"/>
            <a:r>
              <a:rPr lang="en-US" altLang="zh-CN"/>
              <a:t>mortal (human)</a:t>
            </a:r>
            <a:endParaRPr lang="en-US" altLang="zh-CN"/>
          </a:p>
          <a:p>
            <a:pPr lvl="1"/>
            <a:r>
              <a:rPr lang="en-US" altLang="zh-CN"/>
              <a:t>?-mortal (John)</a:t>
            </a:r>
            <a:endParaRPr lang="en-US" altLang="zh-CN"/>
          </a:p>
          <a:p>
            <a:pPr lvl="1"/>
            <a:r>
              <a:rPr lang="en-US" altLang="zh-CN"/>
              <a:t> the program will respond with yes.</a:t>
            </a:r>
            <a:endParaRPr lang="en-US" altLang="zh-CN"/>
          </a:p>
          <a:p>
            <a:endParaRPr lang="en-US" altLang="zh-CN"/>
          </a:p>
          <a:p>
            <a:r>
              <a:rPr lang="en-US" altLang="zh-CN"/>
              <a:t>Prolog(programming in logic)</a:t>
            </a:r>
            <a:r>
              <a:rPr lang="zh-CN" altLang="en-US"/>
              <a:t>语言就是</a:t>
            </a:r>
            <a:r>
              <a:rPr lang="zh-CN" altLang="en-US"/>
              <a:t>声明式语言。</a:t>
            </a:r>
            <a:endParaRPr lang="zh-CN" altLang="en-US"/>
          </a:p>
          <a:p>
            <a:r>
              <a:rPr lang="zh-CN" altLang="en-US"/>
              <a:t>声明式语言的难点和局限</a:t>
            </a:r>
            <a:endParaRPr lang="zh-CN" altLang="en-US"/>
          </a:p>
          <a:p>
            <a:pPr lvl="1"/>
            <a:r>
              <a:rPr lang="zh-CN" altLang="en-US"/>
              <a:t>需要大量获取事实；精确定义</a:t>
            </a:r>
            <a:r>
              <a:rPr lang="zh-CN" altLang="en-US"/>
              <a:t>准则</a:t>
            </a:r>
            <a:endParaRPr lang="zh-CN" altLang="en-US"/>
          </a:p>
          <a:p>
            <a:pPr lvl="1"/>
            <a:r>
              <a:rPr lang="zh-CN" altLang="en-US"/>
              <a:t>目前局限于人工智能等</a:t>
            </a:r>
            <a:r>
              <a:rPr lang="zh-CN" altLang="en-US"/>
              <a:t>领域</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2470" y="233750"/>
            <a:ext cx="10969200" cy="705600"/>
          </a:xfrm>
        </p:spPr>
        <p:txBody>
          <a:bodyPr/>
          <a:p>
            <a:r>
              <a:rPr lang="zh-CN" altLang="en-US"/>
              <a:t>所有计算机语言的通用</a:t>
            </a:r>
            <a:r>
              <a:rPr lang="zh-CN" altLang="en-US"/>
              <a:t>概念</a:t>
            </a:r>
            <a:endParaRPr lang="zh-CN" altLang="en-US"/>
          </a:p>
        </p:txBody>
      </p:sp>
      <p:graphicFrame>
        <p:nvGraphicFramePr>
          <p:cNvPr id="4" name="表格 3"/>
          <p:cNvGraphicFramePr/>
          <p:nvPr>
            <p:custDataLst>
              <p:tags r:id="rId1"/>
            </p:custDataLst>
          </p:nvPr>
        </p:nvGraphicFramePr>
        <p:xfrm>
          <a:off x="367665" y="1099820"/>
          <a:ext cx="5353050" cy="5124450"/>
        </p:xfrm>
        <a:graphic>
          <a:graphicData uri="http://schemas.openxmlformats.org/drawingml/2006/table">
            <a:tbl>
              <a:tblPr firstRow="1" bandRow="1">
                <a:tableStyleId>{5C22544A-7EE6-4342-B048-85BDC9FD1C3A}</a:tableStyleId>
              </a:tblPr>
              <a:tblGrid>
                <a:gridCol w="2141855"/>
                <a:gridCol w="3211195"/>
              </a:tblGrid>
              <a:tr h="512445">
                <a:tc>
                  <a:txBody>
                    <a:bodyPr/>
                    <a:p>
                      <a:pPr>
                        <a:buNone/>
                      </a:pPr>
                      <a:r>
                        <a:rPr lang="zh-CN" altLang="en-US">
                          <a:latin typeface="Consolas" panose="020B0609020204030204" charset="0"/>
                          <a:cs typeface="Consolas" panose="020B0609020204030204" charset="0"/>
                        </a:rPr>
                        <a:t>中文</a:t>
                      </a:r>
                      <a:endParaRPr lang="zh-CN" altLang="en-US">
                        <a:latin typeface="Consolas" panose="020B0609020204030204" charset="0"/>
                        <a:cs typeface="Consolas" panose="020B0609020204030204" charset="0"/>
                      </a:endParaRPr>
                    </a:p>
                  </a:txBody>
                  <a:tcPr/>
                </a:tc>
                <a:tc>
                  <a:txBody>
                    <a:bodyPr/>
                    <a:p>
                      <a:pPr>
                        <a:buNone/>
                      </a:pPr>
                      <a:r>
                        <a:rPr lang="zh-CN" altLang="en-US">
                          <a:latin typeface="Consolas" panose="020B0609020204030204" charset="0"/>
                          <a:cs typeface="Consolas" panose="020B0609020204030204" charset="0"/>
                        </a:rPr>
                        <a:t>英文</a:t>
                      </a:r>
                      <a:endParaRPr lang="zh-CN" altLang="en-US">
                        <a:latin typeface="Consolas" panose="020B0609020204030204" charset="0"/>
                        <a:cs typeface="Consolas" panose="020B0609020204030204" charset="0"/>
                      </a:endParaRPr>
                    </a:p>
                  </a:txBody>
                  <a:tcPr/>
                </a:tc>
              </a:tr>
              <a:tr h="512445">
                <a:tc>
                  <a:txBody>
                    <a:bodyPr/>
                    <a:p>
                      <a:pPr>
                        <a:buNone/>
                      </a:pPr>
                      <a:r>
                        <a:rPr lang="zh-CN" altLang="en-US" sz="1800">
                          <a:latin typeface="Consolas" panose="020B0609020204030204" charset="0"/>
                          <a:sym typeface="+mn-ea"/>
                        </a:rPr>
                        <a:t>标识符</a:t>
                      </a:r>
                      <a:endParaRPr lang="zh-CN" altLang="en-US" sz="1800">
                        <a:latin typeface="Consolas" panose="020B0609020204030204" charset="0"/>
                        <a:sym typeface="+mn-ea"/>
                      </a:endParaRPr>
                    </a:p>
                  </a:txBody>
                  <a:tcPr/>
                </a:tc>
                <a:tc>
                  <a:txBody>
                    <a:bodyPr/>
                    <a:p>
                      <a:pPr>
                        <a:buNone/>
                      </a:pPr>
                      <a:r>
                        <a:rPr lang="en-US" altLang="zh-CN" sz="1800">
                          <a:latin typeface="Consolas" panose="020B0609020204030204" charset="0"/>
                          <a:cs typeface="Consolas" panose="020B0609020204030204" charset="0"/>
                          <a:sym typeface="+mn-ea"/>
                        </a:rPr>
                        <a:t>identifiers</a:t>
                      </a:r>
                      <a:endParaRPr lang="en-US" altLang="zh-CN" sz="1800">
                        <a:latin typeface="Consolas" panose="020B0609020204030204" charset="0"/>
                        <a:cs typeface="Consolas" panose="020B0609020204030204" charset="0"/>
                        <a:sym typeface="+mn-ea"/>
                      </a:endParaRPr>
                    </a:p>
                  </a:txBody>
                  <a:tcPr/>
                </a:tc>
              </a:tr>
              <a:tr h="512445">
                <a:tc>
                  <a:txBody>
                    <a:bodyPr/>
                    <a:p>
                      <a:pPr>
                        <a:buNone/>
                      </a:pPr>
                      <a:r>
                        <a:rPr lang="zh-CN" altLang="en-US" sz="1800">
                          <a:sym typeface="+mn-ea"/>
                        </a:rPr>
                        <a:t>数据类型</a:t>
                      </a:r>
                      <a:endParaRPr lang="zh-CN" altLang="en-US">
                        <a:latin typeface="Consolas" panose="020B0609020204030204" charset="0"/>
                        <a:cs typeface="Consolas" panose="020B0609020204030204" charset="0"/>
                      </a:endParaRPr>
                    </a:p>
                  </a:txBody>
                  <a:tcPr/>
                </a:tc>
                <a:tc>
                  <a:txBody>
                    <a:bodyPr/>
                    <a:p>
                      <a:pPr>
                        <a:buNone/>
                      </a:pPr>
                      <a:r>
                        <a:rPr lang="en-US" altLang="zh-CN">
                          <a:latin typeface="Consolas" panose="020B0609020204030204" charset="0"/>
                          <a:cs typeface="Consolas" panose="020B0609020204030204" charset="0"/>
                        </a:rPr>
                        <a:t>data types</a:t>
                      </a:r>
                      <a:endParaRPr lang="en-US" altLang="zh-CN">
                        <a:latin typeface="Consolas" panose="020B0609020204030204" charset="0"/>
                        <a:cs typeface="Consolas" panose="020B0609020204030204" charset="0"/>
                      </a:endParaRPr>
                    </a:p>
                  </a:txBody>
                  <a:tcPr/>
                </a:tc>
              </a:tr>
              <a:tr h="512445">
                <a:tc>
                  <a:txBody>
                    <a:bodyPr/>
                    <a:p>
                      <a:pPr>
                        <a:buNone/>
                      </a:pPr>
                      <a:r>
                        <a:rPr lang="zh-CN" altLang="en-US" sz="1800">
                          <a:sym typeface="+mn-ea"/>
                        </a:rPr>
                        <a:t>变量</a:t>
                      </a:r>
                      <a:endParaRPr lang="zh-CN" altLang="en-US">
                        <a:latin typeface="Consolas" panose="020B0609020204030204" charset="0"/>
                        <a:cs typeface="Consolas" panose="020B0609020204030204" charset="0"/>
                      </a:endParaRPr>
                    </a:p>
                  </a:txBody>
                  <a:tcPr/>
                </a:tc>
                <a:tc>
                  <a:txBody>
                    <a:bodyPr/>
                    <a:p>
                      <a:pPr>
                        <a:buNone/>
                      </a:pPr>
                      <a:r>
                        <a:rPr lang="en-US" altLang="zh-CN">
                          <a:latin typeface="Consolas" panose="020B0609020204030204" charset="0"/>
                          <a:cs typeface="Consolas" panose="020B0609020204030204" charset="0"/>
                        </a:rPr>
                        <a:t>variables</a:t>
                      </a:r>
                      <a:endParaRPr lang="en-US" altLang="zh-CN">
                        <a:latin typeface="Consolas" panose="020B0609020204030204" charset="0"/>
                        <a:cs typeface="Consolas" panose="020B0609020204030204" charset="0"/>
                      </a:endParaRPr>
                    </a:p>
                  </a:txBody>
                  <a:tcPr/>
                </a:tc>
              </a:tr>
              <a:tr h="512445">
                <a:tc>
                  <a:txBody>
                    <a:bodyPr/>
                    <a:p>
                      <a:pPr>
                        <a:buNone/>
                      </a:pPr>
                      <a:r>
                        <a:rPr lang="zh-CN" altLang="en-US" sz="1800">
                          <a:sym typeface="+mn-ea"/>
                        </a:rPr>
                        <a:t>字面值</a:t>
                      </a:r>
                      <a:endParaRPr lang="en-US" altLang="zh-CN">
                        <a:latin typeface="Consolas" panose="020B0609020204030204" charset="0"/>
                        <a:cs typeface="Consolas" panose="020B0609020204030204" charset="0"/>
                      </a:endParaRPr>
                    </a:p>
                  </a:txBody>
                  <a:tcPr/>
                </a:tc>
                <a:tc>
                  <a:txBody>
                    <a:bodyPr/>
                    <a:p>
                      <a:pPr>
                        <a:buNone/>
                      </a:pPr>
                      <a:r>
                        <a:rPr lang="en-US" altLang="zh-CN">
                          <a:latin typeface="Consolas" panose="020B0609020204030204" charset="0"/>
                          <a:cs typeface="Consolas" panose="020B0609020204030204" charset="0"/>
                        </a:rPr>
                        <a:t>literals</a:t>
                      </a:r>
                      <a:endParaRPr lang="en-US" altLang="zh-CN">
                        <a:latin typeface="Consolas" panose="020B0609020204030204" charset="0"/>
                        <a:cs typeface="Consolas" panose="020B0609020204030204" charset="0"/>
                      </a:endParaRPr>
                    </a:p>
                  </a:txBody>
                  <a:tcPr/>
                </a:tc>
              </a:tr>
              <a:tr h="512445">
                <a:tc>
                  <a:txBody>
                    <a:bodyPr/>
                    <a:p>
                      <a:pPr>
                        <a:buNone/>
                      </a:pPr>
                      <a:r>
                        <a:rPr lang="zh-CN" altLang="en-US" sz="1800">
                          <a:sym typeface="+mn-ea"/>
                        </a:rPr>
                        <a:t>常量</a:t>
                      </a:r>
                      <a:endParaRPr lang="zh-CN" altLang="en-US">
                        <a:latin typeface="Consolas" panose="020B0609020204030204" charset="0"/>
                        <a:cs typeface="Consolas" panose="020B0609020204030204" charset="0"/>
                      </a:endParaRPr>
                    </a:p>
                  </a:txBody>
                  <a:tcPr/>
                </a:tc>
                <a:tc>
                  <a:txBody>
                    <a:bodyPr/>
                    <a:p>
                      <a:pPr>
                        <a:buNone/>
                      </a:pPr>
                      <a:r>
                        <a:rPr lang="en-US" altLang="zh-CN">
                          <a:latin typeface="Consolas" panose="020B0609020204030204" charset="0"/>
                          <a:cs typeface="Consolas" panose="020B0609020204030204" charset="0"/>
                        </a:rPr>
                        <a:t>constants</a:t>
                      </a:r>
                      <a:endParaRPr lang="en-US" altLang="zh-CN">
                        <a:latin typeface="Consolas" panose="020B0609020204030204" charset="0"/>
                        <a:cs typeface="Consolas" panose="020B0609020204030204" charset="0"/>
                      </a:endParaRPr>
                    </a:p>
                  </a:txBody>
                  <a:tcPr/>
                </a:tc>
              </a:tr>
              <a:tr h="512445">
                <a:tc>
                  <a:txBody>
                    <a:bodyPr/>
                    <a:p>
                      <a:pPr>
                        <a:buNone/>
                      </a:pPr>
                      <a:r>
                        <a:rPr lang="zh-CN" altLang="en-US" sz="1800">
                          <a:sym typeface="+mn-ea"/>
                        </a:rPr>
                        <a:t>输入和输出</a:t>
                      </a:r>
                      <a:endParaRPr lang="zh-CN" altLang="en-US">
                        <a:latin typeface="Consolas" panose="020B0609020204030204" charset="0"/>
                        <a:cs typeface="Consolas" panose="020B0609020204030204" charset="0"/>
                      </a:endParaRPr>
                    </a:p>
                  </a:txBody>
                  <a:tcPr/>
                </a:tc>
                <a:tc>
                  <a:txBody>
                    <a:bodyPr/>
                    <a:p>
                      <a:pPr>
                        <a:buNone/>
                      </a:pPr>
                      <a:r>
                        <a:rPr lang="en-US" altLang="zh-CN">
                          <a:latin typeface="Consolas" panose="020B0609020204030204" charset="0"/>
                          <a:cs typeface="Consolas" panose="020B0609020204030204" charset="0"/>
                        </a:rPr>
                        <a:t>input and output</a:t>
                      </a:r>
                      <a:endParaRPr lang="en-US" altLang="zh-CN">
                        <a:latin typeface="Consolas" panose="020B0609020204030204" charset="0"/>
                        <a:cs typeface="Consolas" panose="020B0609020204030204" charset="0"/>
                      </a:endParaRPr>
                    </a:p>
                  </a:txBody>
                  <a:tcPr/>
                </a:tc>
              </a:tr>
              <a:tr h="512445">
                <a:tc>
                  <a:txBody>
                    <a:bodyPr/>
                    <a:p>
                      <a:pPr>
                        <a:buNone/>
                      </a:pPr>
                      <a:r>
                        <a:rPr lang="zh-CN" altLang="en-US" sz="1800">
                          <a:sym typeface="+mn-ea"/>
                        </a:rPr>
                        <a:t>表达式</a:t>
                      </a:r>
                      <a:endParaRPr lang="zh-CN" altLang="en-US">
                        <a:latin typeface="Consolas" panose="020B0609020204030204" charset="0"/>
                        <a:cs typeface="Consolas" panose="020B0609020204030204" charset="0"/>
                      </a:endParaRPr>
                    </a:p>
                  </a:txBody>
                  <a:tcPr/>
                </a:tc>
                <a:tc>
                  <a:txBody>
                    <a:bodyPr/>
                    <a:p>
                      <a:pPr>
                        <a:buNone/>
                      </a:pPr>
                      <a:r>
                        <a:rPr lang="en-US" altLang="zh-CN">
                          <a:latin typeface="Consolas" panose="020B0609020204030204" charset="0"/>
                          <a:cs typeface="Consolas" panose="020B0609020204030204" charset="0"/>
                        </a:rPr>
                        <a:t>expression</a:t>
                      </a:r>
                      <a:endParaRPr lang="en-US" altLang="zh-CN">
                        <a:latin typeface="Consolas" panose="020B0609020204030204" charset="0"/>
                        <a:cs typeface="Consolas" panose="020B0609020204030204" charset="0"/>
                      </a:endParaRPr>
                    </a:p>
                  </a:txBody>
                  <a:tcPr/>
                </a:tc>
              </a:tr>
              <a:tr h="512445">
                <a:tc>
                  <a:txBody>
                    <a:bodyPr/>
                    <a:p>
                      <a:pPr>
                        <a:buNone/>
                      </a:pPr>
                      <a:r>
                        <a:rPr lang="zh-CN" altLang="en-US" sz="1800">
                          <a:sym typeface="+mn-ea"/>
                        </a:rPr>
                        <a:t>语句</a:t>
                      </a:r>
                      <a:endParaRPr lang="zh-CN" altLang="en-US">
                        <a:latin typeface="Consolas" panose="020B0609020204030204" charset="0"/>
                        <a:cs typeface="Consolas" panose="020B0609020204030204" charset="0"/>
                      </a:endParaRPr>
                    </a:p>
                  </a:txBody>
                  <a:tcPr/>
                </a:tc>
                <a:tc>
                  <a:txBody>
                    <a:bodyPr/>
                    <a:p>
                      <a:pPr>
                        <a:buNone/>
                      </a:pPr>
                      <a:r>
                        <a:rPr lang="en-US" altLang="zh-CN">
                          <a:latin typeface="Consolas" panose="020B0609020204030204" charset="0"/>
                          <a:cs typeface="Consolas" panose="020B0609020204030204" charset="0"/>
                        </a:rPr>
                        <a:t>statement</a:t>
                      </a:r>
                      <a:endParaRPr lang="en-US" altLang="zh-CN">
                        <a:latin typeface="Consolas" panose="020B0609020204030204" charset="0"/>
                        <a:cs typeface="Consolas" panose="020B0609020204030204" charset="0"/>
                      </a:endParaRPr>
                    </a:p>
                  </a:txBody>
                  <a:tcPr/>
                </a:tc>
              </a:tr>
              <a:tr h="512445">
                <a:tc>
                  <a:txBody>
                    <a:bodyPr/>
                    <a:p>
                      <a:pPr>
                        <a:buNone/>
                      </a:pPr>
                      <a:r>
                        <a:rPr lang="zh-CN" altLang="en-US">
                          <a:latin typeface="Consolas" panose="020B0609020204030204" charset="0"/>
                          <a:cs typeface="Consolas" panose="020B0609020204030204" charset="0"/>
                        </a:rPr>
                        <a:t>子程序</a:t>
                      </a:r>
                      <a:endParaRPr lang="zh-CN" altLang="en-US">
                        <a:latin typeface="Consolas" panose="020B0609020204030204" charset="0"/>
                        <a:cs typeface="Consolas" panose="020B0609020204030204" charset="0"/>
                      </a:endParaRPr>
                    </a:p>
                  </a:txBody>
                  <a:tcPr/>
                </a:tc>
                <a:tc>
                  <a:txBody>
                    <a:bodyPr/>
                    <a:p>
                      <a:pPr>
                        <a:buNone/>
                      </a:pPr>
                      <a:r>
                        <a:rPr lang="en-US" altLang="zh-CN">
                          <a:latin typeface="Consolas" panose="020B0609020204030204" charset="0"/>
                          <a:cs typeface="Consolas" panose="020B0609020204030204" charset="0"/>
                        </a:rPr>
                        <a:t>subprograms</a:t>
                      </a:r>
                      <a:endParaRPr lang="en-US" altLang="zh-CN">
                        <a:latin typeface="Consolas" panose="020B0609020204030204" charset="0"/>
                        <a:cs typeface="Consolas" panose="020B0609020204030204" charset="0"/>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标识符</a:t>
            </a:r>
            <a:endParaRPr lang="zh-CN" altLang="en-US"/>
          </a:p>
        </p:txBody>
      </p:sp>
      <p:sp>
        <p:nvSpPr>
          <p:cNvPr id="3" name="内容占位符 2"/>
          <p:cNvSpPr>
            <a:spLocks noGrp="1"/>
          </p:cNvSpPr>
          <p:nvPr>
            <p:ph idx="1"/>
          </p:nvPr>
        </p:nvSpPr>
        <p:spPr/>
        <p:txBody>
          <a:bodyPr/>
          <a:p>
            <a:r>
              <a:rPr lang="zh-CN" altLang="en-US"/>
              <a:t>标识符</a:t>
            </a:r>
            <a:r>
              <a:rPr lang="en-US" altLang="zh-CN"/>
              <a:t>=</a:t>
            </a:r>
            <a:r>
              <a:rPr lang="zh-CN" altLang="en-US"/>
              <a:t>对象的名称</a:t>
            </a:r>
            <a:endParaRPr lang="zh-CN" altLang="en-US"/>
          </a:p>
          <a:p>
            <a:r>
              <a:rPr lang="zh-CN" altLang="en-US"/>
              <a:t>作用：只要简单给出数据的名字就可以让编译器去跟踪数据实际存放的物理地址</a:t>
            </a:r>
            <a:endParaRPr lang="zh-CN" altLang="en-US"/>
          </a:p>
          <a:p>
            <a:pPr lvl="1"/>
            <a:r>
              <a:rPr lang="zh-CN" altLang="en-US"/>
              <a:t>而不用每次都给出数据确切的</a:t>
            </a:r>
            <a:r>
              <a:rPr lang="zh-CN" altLang="en-US"/>
              <a:t>唯一地址</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2470" y="283915"/>
            <a:ext cx="10969200" cy="705600"/>
          </a:xfrm>
        </p:spPr>
        <p:txBody>
          <a:bodyPr/>
          <a:p>
            <a:r>
              <a:rPr lang="zh-CN" altLang="en-US"/>
              <a:t>数据类型</a:t>
            </a:r>
            <a:endParaRPr lang="zh-CN" altLang="en-US"/>
          </a:p>
        </p:txBody>
      </p:sp>
      <p:sp>
        <p:nvSpPr>
          <p:cNvPr id="3" name="内容占位符 2"/>
          <p:cNvSpPr>
            <a:spLocks noGrp="1"/>
          </p:cNvSpPr>
          <p:nvPr>
            <p:ph idx="1"/>
          </p:nvPr>
        </p:nvSpPr>
        <p:spPr>
          <a:xfrm>
            <a:off x="196285" y="1209095"/>
            <a:ext cx="10969200" cy="4759200"/>
          </a:xfrm>
        </p:spPr>
        <p:txBody>
          <a:bodyPr>
            <a:normAutofit lnSpcReduction="20000"/>
          </a:bodyPr>
          <a:p>
            <a:r>
              <a:rPr lang="zh-CN" altLang="en-US"/>
              <a:t>一堆</a:t>
            </a:r>
            <a:r>
              <a:rPr lang="zh-CN" altLang="en-US"/>
              <a:t>数值，</a:t>
            </a:r>
            <a:endParaRPr lang="zh-CN" altLang="en-US"/>
          </a:p>
          <a:p>
            <a:r>
              <a:rPr lang="zh-CN" altLang="en-US"/>
              <a:t>定义这些值</a:t>
            </a:r>
            <a:r>
              <a:rPr lang="en-US" altLang="zh-CN"/>
              <a:t>+</a:t>
            </a:r>
            <a:r>
              <a:rPr lang="zh-CN" altLang="en-US"/>
              <a:t>应用于这些数值的操作</a:t>
            </a:r>
            <a:r>
              <a:rPr lang="en-US" altLang="zh-CN"/>
              <a:t>=</a:t>
            </a:r>
            <a:r>
              <a:rPr lang="zh-CN" altLang="en-US"/>
              <a:t>数据类型</a:t>
            </a:r>
            <a:endParaRPr lang="zh-CN" altLang="en-US"/>
          </a:p>
          <a:p>
            <a:r>
              <a:rPr lang="zh-CN" altLang="en-US"/>
              <a:t>每种数据类型数值的集合</a:t>
            </a:r>
            <a:r>
              <a:rPr lang="en-US" altLang="zh-CN"/>
              <a:t>=</a:t>
            </a:r>
            <a:r>
              <a:rPr lang="zh-CN" altLang="en-US"/>
              <a:t>域</a:t>
            </a:r>
            <a:r>
              <a:rPr lang="en-US" altLang="zh-CN"/>
              <a:t>domain</a:t>
            </a:r>
            <a:endParaRPr lang="zh-CN" altLang="en-US"/>
          </a:p>
          <a:p>
            <a:r>
              <a:rPr lang="zh-CN" altLang="en-US"/>
              <a:t>简单数据类型（</a:t>
            </a:r>
            <a:r>
              <a:rPr lang="en-US" altLang="zh-CN"/>
              <a:t>simple/atomic type</a:t>
            </a:r>
            <a:r>
              <a:rPr lang="zh-CN" altLang="en-US"/>
              <a:t>）</a:t>
            </a:r>
            <a:endParaRPr lang="zh-CN" altLang="en-US"/>
          </a:p>
          <a:p>
            <a:pPr lvl="1"/>
            <a:r>
              <a:rPr lang="zh-CN" altLang="en-US" sz="1600"/>
              <a:t>不能分解成更小数据类型的数据类型</a:t>
            </a:r>
            <a:endParaRPr lang="zh-CN" altLang="en-US"/>
          </a:p>
          <a:p>
            <a:pPr lvl="1"/>
            <a:r>
              <a:rPr lang="zh-CN" altLang="en-US">
                <a:sym typeface="+mn-ea"/>
              </a:rPr>
              <a:t>过程式语言定义了一些简单数据</a:t>
            </a:r>
            <a:r>
              <a:rPr lang="zh-CN" altLang="en-US">
                <a:sym typeface="+mn-ea"/>
              </a:rPr>
              <a:t>类型：</a:t>
            </a:r>
            <a:endParaRPr lang="zh-CN" altLang="en-US">
              <a:sym typeface="+mn-ea"/>
            </a:endParaRPr>
          </a:p>
          <a:p>
            <a:pPr lvl="2"/>
            <a:r>
              <a:rPr lang="zh-CN" altLang="en-US">
                <a:sym typeface="+mn-ea"/>
              </a:rPr>
              <a:t>整数</a:t>
            </a:r>
            <a:r>
              <a:rPr lang="en-US" altLang="zh-CN">
                <a:sym typeface="+mn-ea"/>
              </a:rPr>
              <a:t> </a:t>
            </a:r>
            <a:r>
              <a:rPr lang="en-US" altLang="zh-CN">
                <a:sym typeface="+mn-ea"/>
              </a:rPr>
              <a:t>integer</a:t>
            </a:r>
            <a:endParaRPr lang="en-US" altLang="zh-CN">
              <a:sym typeface="+mn-ea"/>
            </a:endParaRPr>
          </a:p>
          <a:p>
            <a:pPr lvl="2"/>
            <a:r>
              <a:rPr lang="zh-CN" altLang="en-US">
                <a:sym typeface="+mn-ea"/>
              </a:rPr>
              <a:t>实数</a:t>
            </a:r>
            <a:r>
              <a:rPr lang="en-US" altLang="zh-CN">
                <a:sym typeface="+mn-ea"/>
              </a:rPr>
              <a:t> real:</a:t>
            </a:r>
            <a:r>
              <a:rPr lang="zh-CN" altLang="en-US">
                <a:sym typeface="+mn-ea"/>
              </a:rPr>
              <a:t>带小数（</a:t>
            </a:r>
            <a:r>
              <a:rPr lang="en-US" altLang="zh-CN">
                <a:sym typeface="+mn-ea"/>
              </a:rPr>
              <a:t>fractional</a:t>
            </a:r>
            <a:r>
              <a:rPr lang="zh-CN" altLang="en-US">
                <a:sym typeface="+mn-ea"/>
              </a:rPr>
              <a:t>）部分的</a:t>
            </a:r>
            <a:r>
              <a:rPr lang="zh-CN" altLang="en-US">
                <a:sym typeface="+mn-ea"/>
              </a:rPr>
              <a:t>数字</a:t>
            </a:r>
            <a:endParaRPr lang="zh-CN" altLang="en-US">
              <a:sym typeface="+mn-ea"/>
            </a:endParaRPr>
          </a:p>
          <a:p>
            <a:pPr lvl="2"/>
            <a:r>
              <a:rPr lang="zh-CN" altLang="en-US">
                <a:sym typeface="+mn-ea"/>
              </a:rPr>
              <a:t>字符</a:t>
            </a:r>
            <a:r>
              <a:rPr lang="en-US" altLang="zh-CN">
                <a:sym typeface="+mn-ea"/>
              </a:rPr>
              <a:t> character</a:t>
            </a:r>
            <a:r>
              <a:rPr lang="zh-CN" altLang="en-US">
                <a:sym typeface="+mn-ea"/>
              </a:rPr>
              <a:t>：编程语言使用的字符集（</a:t>
            </a:r>
            <a:r>
              <a:rPr lang="en-US" altLang="zh-CN">
                <a:sym typeface="+mn-ea"/>
              </a:rPr>
              <a:t>e.g. ASCII/Unicode</a:t>
            </a:r>
            <a:r>
              <a:rPr lang="zh-CN" altLang="en-US">
                <a:sym typeface="+mn-ea"/>
              </a:rPr>
              <a:t>）中的</a:t>
            </a:r>
            <a:r>
              <a:rPr lang="zh-CN" altLang="en-US">
                <a:sym typeface="+mn-ea"/>
              </a:rPr>
              <a:t>符号</a:t>
            </a:r>
            <a:endParaRPr lang="zh-CN" altLang="en-US">
              <a:sym typeface="+mn-ea"/>
            </a:endParaRPr>
          </a:p>
          <a:p>
            <a:pPr lvl="2"/>
            <a:r>
              <a:rPr lang="zh-CN" altLang="en-US">
                <a:sym typeface="+mn-ea"/>
              </a:rPr>
              <a:t>布尔</a:t>
            </a:r>
            <a:r>
              <a:rPr lang="en-US" altLang="zh-CN">
                <a:sym typeface="+mn-ea"/>
              </a:rPr>
              <a:t> boolean: true/false</a:t>
            </a:r>
            <a:endParaRPr lang="en-US" altLang="zh-CN">
              <a:sym typeface="+mn-ea"/>
            </a:endParaRPr>
          </a:p>
          <a:p>
            <a:pPr marL="228600" lvl="0" indent="-228600">
              <a:buFont typeface="Arial" panose="020B0604020202020204" pitchFamily="34" charset="0"/>
              <a:buChar char="●"/>
            </a:pPr>
            <a:r>
              <a:rPr lang="zh-CN" altLang="en-US">
                <a:solidFill>
                  <a:schemeClr val="tx1">
                    <a:lumMod val="65000"/>
                    <a:lumOff val="35000"/>
                  </a:schemeClr>
                </a:solidFill>
                <a:sym typeface="+mn-ea"/>
              </a:rPr>
              <a:t>复合数据类型：</a:t>
            </a:r>
            <a:r>
              <a:rPr lang="en-US" altLang="zh-CN">
                <a:solidFill>
                  <a:schemeClr val="tx1">
                    <a:lumMod val="65000"/>
                    <a:lumOff val="35000"/>
                  </a:schemeClr>
                </a:solidFill>
                <a:sym typeface="+mn-ea"/>
              </a:rPr>
              <a:t>a recursive definition:</a:t>
            </a:r>
            <a:r>
              <a:rPr lang="zh-CN" altLang="en-US">
                <a:solidFill>
                  <a:schemeClr val="tx1">
                    <a:lumMod val="65000"/>
                    <a:lumOff val="35000"/>
                  </a:schemeClr>
                </a:solidFill>
                <a:sym typeface="+mn-ea"/>
              </a:rPr>
              <a:t>一个元素是一个简单数据类型</a:t>
            </a:r>
            <a:r>
              <a:rPr lang="en-US" altLang="zh-CN">
                <a:solidFill>
                  <a:schemeClr val="tx1">
                    <a:lumMod val="65000"/>
                    <a:lumOff val="35000"/>
                  </a:schemeClr>
                </a:solidFill>
                <a:sym typeface="+mn-ea"/>
              </a:rPr>
              <a:t>/</a:t>
            </a:r>
            <a:r>
              <a:rPr lang="zh-CN" altLang="en-US">
                <a:solidFill>
                  <a:schemeClr val="tx1">
                    <a:lumMod val="65000"/>
                    <a:lumOff val="35000"/>
                  </a:schemeClr>
                </a:solidFill>
                <a:sym typeface="+mn-ea"/>
              </a:rPr>
              <a:t>一个</a:t>
            </a:r>
            <a:r>
              <a:rPr lang="zh-CN" altLang="en-US">
                <a:solidFill>
                  <a:schemeClr val="tx1">
                    <a:lumMod val="65000"/>
                    <a:lumOff val="35000"/>
                  </a:schemeClr>
                </a:solidFill>
                <a:sym typeface="+mn-ea"/>
              </a:rPr>
              <a:t>复合数据类型</a:t>
            </a:r>
            <a:endParaRPr lang="zh-CN" altLang="en-US">
              <a:solidFill>
                <a:schemeClr val="tx1">
                  <a:lumMod val="65000"/>
                  <a:lumOff val="35000"/>
                </a:schemeClr>
              </a:solidFill>
              <a:sym typeface="+mn-ea"/>
            </a:endParaRPr>
          </a:p>
          <a:p>
            <a:pPr marL="685800" lvl="1" indent="-228600">
              <a:buFont typeface="Arial" panose="020B0604020202020204" pitchFamily="34" charset="0"/>
              <a:buChar char="●"/>
            </a:pPr>
            <a:r>
              <a:rPr lang="zh-CN" altLang="en-US">
                <a:solidFill>
                  <a:schemeClr val="tx1">
                    <a:lumMod val="65000"/>
                    <a:lumOff val="35000"/>
                  </a:schemeClr>
                </a:solidFill>
                <a:sym typeface="+mn-ea"/>
              </a:rPr>
              <a:t>数组</a:t>
            </a:r>
            <a:r>
              <a:rPr lang="en-US" altLang="zh-CN">
                <a:solidFill>
                  <a:schemeClr val="tx1">
                    <a:lumMod val="65000"/>
                    <a:lumOff val="35000"/>
                  </a:schemeClr>
                </a:solidFill>
                <a:sym typeface="+mn-ea"/>
              </a:rPr>
              <a:t> Array</a:t>
            </a:r>
            <a:r>
              <a:rPr lang="zh-CN" altLang="en-US">
                <a:solidFill>
                  <a:schemeClr val="tx1">
                    <a:lumMod val="65000"/>
                    <a:lumOff val="35000"/>
                  </a:schemeClr>
                </a:solidFill>
                <a:sym typeface="+mn-ea"/>
              </a:rPr>
              <a:t>：一组元素</a:t>
            </a:r>
            <a:r>
              <a:rPr lang="en-US" altLang="zh-CN">
                <a:solidFill>
                  <a:schemeClr val="tx1">
                    <a:lumMod val="65000"/>
                    <a:lumOff val="35000"/>
                  </a:schemeClr>
                </a:solidFill>
                <a:sym typeface="+mn-ea"/>
              </a:rPr>
              <a:t>-</a:t>
            </a:r>
            <a:r>
              <a:rPr lang="zh-CN" altLang="en-US">
                <a:solidFill>
                  <a:schemeClr val="tx1">
                    <a:lumMod val="65000"/>
                    <a:lumOff val="35000"/>
                  </a:schemeClr>
                </a:solidFill>
                <a:sym typeface="+mn-ea"/>
              </a:rPr>
              <a:t>每个元素数据类型相同</a:t>
            </a:r>
            <a:endParaRPr lang="en-US" altLang="zh-CN">
              <a:solidFill>
                <a:schemeClr val="tx1">
                  <a:lumMod val="65000"/>
                  <a:lumOff val="35000"/>
                </a:schemeClr>
              </a:solidFill>
              <a:sym typeface="+mn-ea"/>
            </a:endParaRPr>
          </a:p>
          <a:p>
            <a:pPr marL="685800" lvl="1" indent="-228600">
              <a:buFont typeface="Arial" panose="020B0604020202020204" pitchFamily="34" charset="0"/>
              <a:buChar char="●"/>
            </a:pPr>
            <a:r>
              <a:rPr lang="zh-CN" altLang="en-US">
                <a:solidFill>
                  <a:schemeClr val="tx1">
                    <a:lumMod val="65000"/>
                    <a:lumOff val="35000"/>
                  </a:schemeClr>
                </a:solidFill>
                <a:sym typeface="+mn-ea"/>
              </a:rPr>
              <a:t>记录</a:t>
            </a:r>
            <a:r>
              <a:rPr lang="en-US" altLang="zh-CN">
                <a:solidFill>
                  <a:schemeClr val="tx1">
                    <a:lumMod val="65000"/>
                    <a:lumOff val="35000"/>
                  </a:schemeClr>
                </a:solidFill>
                <a:sym typeface="+mn-ea"/>
              </a:rPr>
              <a:t> record</a:t>
            </a:r>
            <a:r>
              <a:rPr lang="zh-CN" altLang="en-US">
                <a:solidFill>
                  <a:schemeClr val="tx1">
                    <a:lumMod val="65000"/>
                    <a:lumOff val="35000"/>
                  </a:schemeClr>
                </a:solidFill>
                <a:sym typeface="+mn-ea"/>
              </a:rPr>
              <a:t>：一组元素</a:t>
            </a:r>
            <a:r>
              <a:rPr lang="en-US" altLang="zh-CN">
                <a:solidFill>
                  <a:schemeClr val="tx1">
                    <a:lumMod val="65000"/>
                    <a:lumOff val="35000"/>
                  </a:schemeClr>
                </a:solidFill>
                <a:sym typeface="+mn-ea"/>
              </a:rPr>
              <a:t>-</a:t>
            </a:r>
            <a:r>
              <a:rPr lang="zh-CN" altLang="en-US">
                <a:solidFill>
                  <a:schemeClr val="tx1">
                    <a:lumMod val="65000"/>
                    <a:lumOff val="35000"/>
                  </a:schemeClr>
                </a:solidFill>
                <a:sym typeface="+mn-ea"/>
              </a:rPr>
              <a:t>元素可以有不同</a:t>
            </a:r>
            <a:r>
              <a:rPr lang="zh-CN" altLang="en-US">
                <a:solidFill>
                  <a:schemeClr val="tx1">
                    <a:lumMod val="65000"/>
                    <a:lumOff val="35000"/>
                  </a:schemeClr>
                </a:solidFill>
                <a:sym typeface="+mn-ea"/>
              </a:rPr>
              <a:t>数据类型</a:t>
            </a:r>
            <a:endParaRPr lang="zh-CN" altLang="en-US">
              <a:solidFill>
                <a:schemeClr val="tx1">
                  <a:lumMod val="65000"/>
                  <a:lumOff val="35000"/>
                </a:schemeClr>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27330" y="227965"/>
            <a:ext cx="11637010" cy="705485"/>
          </a:xfrm>
        </p:spPr>
        <p:txBody>
          <a:bodyPr/>
          <a:p>
            <a:r>
              <a:rPr lang="zh-CN" altLang="en-US"/>
              <a:t>变量</a:t>
            </a:r>
            <a:endParaRPr lang="zh-CN" altLang="en-US"/>
          </a:p>
        </p:txBody>
      </p:sp>
      <p:sp>
        <p:nvSpPr>
          <p:cNvPr id="3" name="内容占位符 2"/>
          <p:cNvSpPr>
            <a:spLocks noGrp="1"/>
          </p:cNvSpPr>
          <p:nvPr>
            <p:ph idx="1"/>
          </p:nvPr>
        </p:nvSpPr>
        <p:spPr>
          <a:xfrm>
            <a:off x="227330" y="1128395"/>
            <a:ext cx="11637010" cy="5433060"/>
          </a:xfrm>
        </p:spPr>
        <p:txBody>
          <a:bodyPr/>
          <a:p>
            <a:r>
              <a:rPr lang="zh-CN" altLang="en-US"/>
              <a:t>存储单元的</a:t>
            </a:r>
            <a:r>
              <a:rPr lang="zh-CN" altLang="en-US"/>
              <a:t>名字</a:t>
            </a:r>
            <a:endParaRPr lang="zh-CN" altLang="en-US"/>
          </a:p>
          <a:p>
            <a:pPr lvl="1"/>
            <a:r>
              <a:rPr lang="zh-CN" altLang="en-US" sz="1600"/>
              <a:t>作为数据地址的替代</a:t>
            </a:r>
            <a:endParaRPr lang="zh-CN" altLang="en-US"/>
          </a:p>
          <a:p>
            <a:r>
              <a:rPr lang="zh-CN" altLang="en-US"/>
              <a:t>变量包含数据项，数据有类型，所以变量有</a:t>
            </a:r>
            <a:r>
              <a:rPr lang="zh-CN" altLang="en-US"/>
              <a:t>类型、</a:t>
            </a:r>
            <a:endParaRPr lang="zh-CN" altLang="en-US"/>
          </a:p>
          <a:p>
            <a:endParaRPr lang="zh-CN" altLang="en-US"/>
          </a:p>
          <a:p>
            <a:r>
              <a:rPr lang="zh-CN" altLang="en-US"/>
              <a:t>变量声明Variable declarations</a:t>
            </a:r>
            <a:endParaRPr lang="zh-CN" altLang="en-US"/>
          </a:p>
          <a:p>
            <a:pPr lvl="1"/>
            <a:r>
              <a:rPr lang="zh-CN" altLang="en-US"/>
              <a:t>告诉计算机</a:t>
            </a:r>
            <a:r>
              <a:rPr lang="en-US" altLang="zh-CN"/>
              <a:t> </a:t>
            </a:r>
            <a:r>
              <a:rPr lang="zh-CN" altLang="en-US"/>
              <a:t>程序中将要使用的</a:t>
            </a:r>
            <a:r>
              <a:rPr lang="en-US" altLang="zh-CN"/>
              <a:t> </a:t>
            </a:r>
            <a:r>
              <a:rPr lang="zh-CN" altLang="en-US"/>
              <a:t>变量的</a:t>
            </a:r>
            <a:r>
              <a:rPr lang="en-US" altLang="zh-CN"/>
              <a:t>名字和类型</a:t>
            </a:r>
            <a:endParaRPr lang="en-US" altLang="zh-CN"/>
          </a:p>
          <a:p>
            <a:pPr lvl="1"/>
            <a:r>
              <a:rPr lang="en-US" altLang="zh-CN"/>
              <a:t>int  num 声明整数类型变量num</a:t>
            </a:r>
            <a:endParaRPr lang="en-US" altLang="zh-CN"/>
          </a:p>
          <a:p>
            <a:pPr marL="228600" lvl="0" indent="-228600">
              <a:buFont typeface="Arial" panose="020B0604020202020204" pitchFamily="34" charset="0"/>
              <a:buChar char="●"/>
            </a:pPr>
            <a:r>
              <a:rPr lang="zh-CN" altLang="en-US">
                <a:solidFill>
                  <a:schemeClr val="tx1">
                    <a:lumMod val="65000"/>
                    <a:lumOff val="35000"/>
                  </a:schemeClr>
                </a:solidFill>
              </a:rPr>
              <a:t>变量</a:t>
            </a:r>
            <a:r>
              <a:rPr lang="zh-CN" altLang="en-US">
                <a:solidFill>
                  <a:schemeClr val="tx1">
                    <a:lumMod val="65000"/>
                    <a:lumOff val="35000"/>
                  </a:schemeClr>
                </a:solidFill>
              </a:rPr>
              <a:t>初始化Variable initialization</a:t>
            </a:r>
            <a:endParaRPr lang="zh-CN" altLang="en-US">
              <a:solidFill>
                <a:schemeClr val="tx1">
                  <a:lumMod val="65000"/>
                  <a:lumOff val="35000"/>
                </a:schemeClr>
              </a:solidFill>
            </a:endParaRPr>
          </a:p>
          <a:p>
            <a:pPr marL="685800" lvl="1" indent="-228600">
              <a:buFont typeface="Arial" panose="020B0604020202020204" pitchFamily="34" charset="0"/>
              <a:buChar char="●"/>
            </a:pPr>
            <a:r>
              <a:rPr lang="zh-CN" altLang="en-US">
                <a:solidFill>
                  <a:schemeClr val="tx1">
                    <a:lumMod val="65000"/>
                    <a:lumOff val="35000"/>
                  </a:schemeClr>
                </a:solidFill>
              </a:rPr>
              <a:t>大多数过程式语言允许变量 在它声明时进行初始化。初始化就是在变量中存储一个值。</a:t>
            </a:r>
            <a:endParaRPr lang="zh-CN" altLang="en-US">
              <a:solidFill>
                <a:schemeClr val="tx1">
                  <a:lumMod val="65000"/>
                  <a:lumOff val="35000"/>
                </a:schemeClr>
              </a:solidFill>
            </a:endParaRPr>
          </a:p>
          <a:p>
            <a:pPr marL="685800" lvl="1" indent="-228600">
              <a:buFont typeface="Arial" panose="020B0604020202020204" pitchFamily="34" charset="0"/>
              <a:buChar char="●"/>
            </a:pPr>
            <a:r>
              <a:rPr lang="zh-CN" altLang="en-US">
                <a:solidFill>
                  <a:schemeClr val="tx1">
                    <a:lumMod val="65000"/>
                    <a:lumOff val="35000"/>
                  </a:schemeClr>
                </a:solidFill>
              </a:rPr>
              <a:t>int num=123</a:t>
            </a:r>
            <a:r>
              <a:rPr lang="en-US" altLang="zh-CN">
                <a:solidFill>
                  <a:schemeClr val="tx1">
                    <a:lumMod val="65000"/>
                    <a:lumOff val="35000"/>
                  </a:schemeClr>
                </a:solidFill>
              </a:rPr>
              <a:t> </a:t>
            </a:r>
            <a:r>
              <a:rPr lang="zh-CN" altLang="en-US">
                <a:solidFill>
                  <a:schemeClr val="tx1">
                    <a:lumMod val="65000"/>
                    <a:lumOff val="35000"/>
                  </a:schemeClr>
                </a:solidFill>
              </a:rPr>
              <a:t>同时被声明和初始化</a:t>
            </a:r>
            <a:r>
              <a:rPr lang="en-US" altLang="zh-CN">
                <a:solidFill>
                  <a:schemeClr val="tx1">
                    <a:lumMod val="65000"/>
                    <a:lumOff val="35000"/>
                  </a:schemeClr>
                </a:solidFill>
              </a:rPr>
              <a:t>num</a:t>
            </a:r>
            <a:endParaRPr lang="en-US" altLang="zh-CN">
              <a:solidFill>
                <a:schemeClr val="tx1">
                  <a:lumMod val="65000"/>
                  <a:lumOff val="3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65170" y="234385"/>
            <a:ext cx="10969200" cy="705600"/>
          </a:xfrm>
        </p:spPr>
        <p:txBody>
          <a:bodyPr>
            <a:normAutofit/>
          </a:bodyPr>
          <a:p>
            <a:r>
              <a:rPr lang="zh-CN" altLang="en-US">
                <a:sym typeface="+mn-ea"/>
              </a:rPr>
              <a:t>字面值</a:t>
            </a:r>
            <a:r>
              <a:rPr lang="en-US" altLang="zh-CN">
                <a:sym typeface="+mn-ea"/>
              </a:rPr>
              <a:t>(大多数编程语言</a:t>
            </a:r>
            <a:r>
              <a:rPr lang="zh-CN" altLang="en-US">
                <a:sym typeface="+mn-ea"/>
              </a:rPr>
              <a:t>更多</a:t>
            </a:r>
            <a:r>
              <a:rPr lang="en-US" altLang="zh-CN">
                <a:sym typeface="+mn-ea"/>
              </a:rPr>
              <a:t>定义常量</a:t>
            </a:r>
            <a:r>
              <a:rPr lang="zh-CN" altLang="en-US">
                <a:sym typeface="+mn-ea"/>
              </a:rPr>
              <a:t>，而非字面值（因为</a:t>
            </a:r>
            <a:r>
              <a:rPr lang="zh-CN" altLang="en-US">
                <a:sym typeface="+mn-ea"/>
              </a:rPr>
              <a:t>可能会变）</a:t>
            </a:r>
            <a:r>
              <a:rPr lang="en-US" altLang="zh-CN">
                <a:sym typeface="+mn-ea"/>
              </a:rPr>
              <a:t>)</a:t>
            </a:r>
            <a:endParaRPr lang="en-US" altLang="zh-CN">
              <a:sym typeface="+mn-ea"/>
            </a:endParaRPr>
          </a:p>
        </p:txBody>
      </p:sp>
      <p:sp>
        <p:nvSpPr>
          <p:cNvPr id="3" name="内容占位符 2"/>
          <p:cNvSpPr>
            <a:spLocks noGrp="1"/>
          </p:cNvSpPr>
          <p:nvPr>
            <p:ph idx="1"/>
          </p:nvPr>
        </p:nvSpPr>
        <p:spPr>
          <a:xfrm>
            <a:off x="214700" y="1009705"/>
            <a:ext cx="10969200" cy="4759200"/>
          </a:xfrm>
        </p:spPr>
        <p:txBody>
          <a:bodyPr/>
          <a:p>
            <a:r>
              <a:rPr lang="zh-CN" altLang="en-US"/>
              <a:t>字面值是程序中使用的预定义的值。</a:t>
            </a:r>
            <a:endParaRPr lang="zh-CN" altLang="en-US"/>
          </a:p>
          <a:p>
            <a:pPr lvl="1"/>
            <a:r>
              <a:rPr lang="en-US" altLang="zh-CN"/>
              <a:t>e.g. </a:t>
            </a:r>
            <a:r>
              <a:rPr lang="zh-CN" altLang="en-US"/>
              <a:t>π(pi)的近似值就是被用作字面值；cost + price x  1.08中</a:t>
            </a:r>
            <a:r>
              <a:rPr lang="en-US" altLang="zh-CN"/>
              <a:t> 1.08</a:t>
            </a:r>
            <a:r>
              <a:rPr lang="zh-CN" altLang="en-US"/>
              <a:t>是一个</a:t>
            </a:r>
            <a:r>
              <a:rPr lang="zh-CN" altLang="en-US"/>
              <a:t>字面值</a:t>
            </a:r>
            <a:endParaRPr lang="zh-CN" altLang="en-US"/>
          </a:p>
          <a:p>
            <a:r>
              <a:rPr lang="zh-CN" altLang="en-US"/>
              <a:t>可以有整数、实数、字符和布尔字面值，还可以有字符串字面值。</a:t>
            </a:r>
            <a:endParaRPr lang="zh-CN" altLang="en-US"/>
          </a:p>
          <a:p>
            <a:pPr lvl="1"/>
            <a:r>
              <a:rPr lang="zh-CN" altLang="en-US"/>
              <a:t>区分字符</a:t>
            </a:r>
            <a:r>
              <a:rPr lang="en-US" altLang="zh-CN"/>
              <a:t>/</a:t>
            </a:r>
            <a:r>
              <a:rPr lang="zh-CN" altLang="en-US"/>
              <a:t>字符串字面值字符字面值和其他：</a:t>
            </a:r>
            <a:r>
              <a:rPr lang="en-US" altLang="zh-CN"/>
              <a:t>’A‘</a:t>
            </a:r>
            <a:r>
              <a:rPr lang="zh-CN" altLang="en-US"/>
              <a:t>字符字面值，</a:t>
            </a:r>
            <a:r>
              <a:rPr lang="en-US" altLang="zh-CN"/>
              <a:t>“abx”</a:t>
            </a:r>
            <a:r>
              <a:rPr lang="zh-CN" altLang="en-US"/>
              <a:t>字符串</a:t>
            </a:r>
            <a:r>
              <a:rPr lang="zh-CN" altLang="en-US"/>
              <a:t>字面值</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常量</a:t>
            </a:r>
            <a:endParaRPr lang="zh-CN" altLang="en-US"/>
          </a:p>
        </p:txBody>
      </p:sp>
      <p:sp>
        <p:nvSpPr>
          <p:cNvPr id="3" name="内容占位符 2"/>
          <p:cNvSpPr>
            <a:spLocks noGrp="1"/>
          </p:cNvSpPr>
          <p:nvPr>
            <p:ph idx="1"/>
          </p:nvPr>
        </p:nvSpPr>
        <p:spPr/>
        <p:txBody>
          <a:bodyPr/>
          <a:p>
            <a:r>
              <a:rPr lang="zh-CN" altLang="en-US"/>
              <a:t>命名一个</a:t>
            </a:r>
            <a:r>
              <a:rPr lang="zh-CN" altLang="en-US"/>
              <a:t>值</a:t>
            </a:r>
            <a:endParaRPr lang="zh-CN" altLang="en-US"/>
          </a:p>
          <a:p>
            <a:r>
              <a:rPr lang="zh-CN" altLang="en-US"/>
              <a:t>注意常量(像变量一样)有类型。当常量被声明时，要定义它的类型</a:t>
            </a:r>
            <a:endParaRPr lang="zh-CN" altLang="en-US"/>
          </a:p>
          <a:p>
            <a:pPr lvl="1"/>
            <a:r>
              <a:rPr lang="zh-CN" altLang="en-US"/>
              <a:t> float   taxMultiplier  =   1.08</a:t>
            </a:r>
            <a:r>
              <a:rPr lang="en-US" altLang="zh-CN"/>
              <a:t> </a:t>
            </a:r>
            <a:r>
              <a:rPr lang="zh-CN" altLang="en-US"/>
              <a:t>声明一个常量</a:t>
            </a:r>
            <a:r>
              <a:rPr lang="zh-CN" altLang="en-US">
                <a:sym typeface="+mn-ea"/>
              </a:rPr>
              <a:t>taxMultiplier</a:t>
            </a:r>
            <a:endParaRPr lang="zh-CN" altLang="en-US">
              <a:sym typeface="+mn-ea"/>
            </a:endParaRPr>
          </a:p>
          <a:p>
            <a:pPr lvl="1"/>
            <a:r>
              <a:rPr lang="zh-CN" altLang="en-US"/>
              <a:t>cost   =  price   *   taxMultiplier</a:t>
            </a:r>
            <a:endParaRPr lang="zh-CN" altLang="en-US"/>
          </a:p>
          <a:p>
            <a:pPr lvl="1"/>
            <a:r>
              <a:rPr lang="zh-CN" altLang="en-US"/>
              <a:t>可以只改变第一行中常量的</a:t>
            </a:r>
            <a:r>
              <a:rPr lang="zh-CN" altLang="en-US"/>
              <a:t>值</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2165" y="271215"/>
            <a:ext cx="10969200" cy="705600"/>
          </a:xfrm>
        </p:spPr>
        <p:txBody>
          <a:bodyPr/>
          <a:p>
            <a:r>
              <a:rPr lang="zh-CN" altLang="en-US"/>
              <a:t>输入和</a:t>
            </a:r>
            <a:r>
              <a:rPr lang="zh-CN" altLang="en-US"/>
              <a:t>输出</a:t>
            </a:r>
            <a:endParaRPr lang="zh-CN" altLang="en-US"/>
          </a:p>
        </p:txBody>
      </p:sp>
      <p:sp>
        <p:nvSpPr>
          <p:cNvPr id="3" name="内容占位符 2"/>
          <p:cNvSpPr>
            <a:spLocks noGrp="1"/>
          </p:cNvSpPr>
          <p:nvPr>
            <p:ph idx="1"/>
          </p:nvPr>
        </p:nvSpPr>
        <p:spPr>
          <a:xfrm>
            <a:off x="252165" y="1049075"/>
            <a:ext cx="10969200" cy="4759200"/>
          </a:xfrm>
        </p:spPr>
        <p:txBody>
          <a:bodyPr/>
          <a:p>
            <a:r>
              <a:rPr lang="zh-CN" altLang="en-US"/>
              <a:t>几乎所有的</a:t>
            </a:r>
            <a:r>
              <a:rPr lang="zh-CN" altLang="en-US" b="1"/>
              <a:t>程序</a:t>
            </a:r>
            <a:r>
              <a:rPr lang="en-US" altLang="zh-CN" b="1"/>
              <a:t> </a:t>
            </a:r>
            <a:r>
              <a:rPr lang="zh-CN" altLang="en-US"/>
              <a:t>都需要</a:t>
            </a:r>
            <a:r>
              <a:rPr lang="en-US" altLang="zh-CN"/>
              <a:t> </a:t>
            </a:r>
            <a:r>
              <a:rPr lang="zh-CN" altLang="en-US" b="1"/>
              <a:t>输入和(或)输出数据</a:t>
            </a:r>
            <a:endParaRPr lang="zh-CN" altLang="en-US" b="1"/>
          </a:p>
          <a:p>
            <a:pPr lvl="1"/>
            <a:r>
              <a:rPr lang="en-US" altLang="zh-CN"/>
              <a:t>大多数</a:t>
            </a:r>
            <a:r>
              <a:rPr lang="en-US" altLang="zh-CN" b="1"/>
              <a:t>程序设计语言</a:t>
            </a:r>
            <a:r>
              <a:rPr lang="en-US" altLang="zh-CN"/>
              <a:t> 使用一些预先定义好的</a:t>
            </a:r>
            <a:r>
              <a:rPr lang="en-US" altLang="zh-CN" b="1"/>
              <a:t>函数 </a:t>
            </a:r>
            <a:r>
              <a:rPr lang="en-US" altLang="zh-CN"/>
              <a:t>完成输入和输出</a:t>
            </a:r>
            <a:endParaRPr lang="en-US" altLang="zh-CN"/>
          </a:p>
          <a:p>
            <a:pPr lvl="1"/>
            <a:endParaRPr lang="en-US" altLang="zh-CN"/>
          </a:p>
          <a:p>
            <a:pPr marL="228600" lvl="0" indent="-228600">
              <a:buFont typeface="Arial" panose="020B0604020202020204" pitchFamily="34" charset="0"/>
              <a:buChar char="●"/>
            </a:pPr>
            <a:r>
              <a:rPr lang="zh-CN" altLang="en-US">
                <a:solidFill>
                  <a:schemeClr val="tx1">
                    <a:lumMod val="65000"/>
                    <a:lumOff val="35000"/>
                  </a:schemeClr>
                </a:solidFill>
              </a:rPr>
              <a:t>输入函数如</a:t>
            </a:r>
            <a:r>
              <a:rPr lang="en-US" altLang="zh-CN">
                <a:solidFill>
                  <a:schemeClr val="tx1">
                    <a:lumMod val="65000"/>
                    <a:lumOff val="35000"/>
                  </a:schemeClr>
                </a:solidFill>
              </a:rPr>
              <a:t>C</a:t>
            </a:r>
            <a:r>
              <a:rPr lang="zh-CN" altLang="en-US">
                <a:solidFill>
                  <a:schemeClr val="tx1">
                    <a:lumMod val="65000"/>
                    <a:lumOff val="35000"/>
                  </a:schemeClr>
                </a:solidFill>
              </a:rPr>
              <a:t>中的</a:t>
            </a:r>
            <a:r>
              <a:rPr lang="en-US" altLang="zh-CN">
                <a:solidFill>
                  <a:schemeClr val="tx1">
                    <a:lumMod val="65000"/>
                    <a:lumOff val="35000"/>
                  </a:schemeClr>
                </a:solidFill>
              </a:rPr>
              <a:t>scanf</a:t>
            </a:r>
            <a:endParaRPr lang="en-US" altLang="zh-CN">
              <a:solidFill>
                <a:schemeClr val="tx1">
                  <a:lumMod val="65000"/>
                  <a:lumOff val="35000"/>
                </a:schemeClr>
              </a:solidFill>
            </a:endParaRPr>
          </a:p>
          <a:p>
            <a:pPr marL="685800" lvl="1" indent="-228600">
              <a:buFont typeface="Arial" panose="020B0604020202020204" pitchFamily="34" charset="0"/>
              <a:buChar char="●"/>
            </a:pPr>
            <a:r>
              <a:rPr lang="en-US" altLang="zh-CN">
                <a:solidFill>
                  <a:schemeClr val="tx1">
                    <a:lumMod val="65000"/>
                    <a:lumOff val="35000"/>
                  </a:schemeClr>
                </a:solidFill>
              </a:rPr>
              <a:t>从键盘读取数据并格式化，把它存储在一个变量中</a:t>
            </a:r>
            <a:endParaRPr lang="en-US" altLang="zh-CN">
              <a:solidFill>
                <a:schemeClr val="tx1">
                  <a:lumMod val="65000"/>
                  <a:lumOff val="35000"/>
                </a:schemeClr>
              </a:solidFill>
            </a:endParaRPr>
          </a:p>
          <a:p>
            <a:pPr marL="685800" lvl="1" indent="-228600">
              <a:buFont typeface="Arial" panose="020B0604020202020204" pitchFamily="34" charset="0"/>
              <a:buChar char="●"/>
            </a:pPr>
            <a:r>
              <a:rPr lang="en-US" altLang="zh-CN">
                <a:solidFill>
                  <a:schemeClr val="tx1">
                    <a:lumMod val="65000"/>
                    <a:lumOff val="35000"/>
                  </a:schemeClr>
                </a:solidFill>
              </a:rPr>
              <a:t>scanf (“%d”, &amp;num);</a:t>
            </a:r>
            <a:endParaRPr lang="en-US" altLang="zh-CN">
              <a:solidFill>
                <a:schemeClr val="tx1">
                  <a:lumMod val="65000"/>
                  <a:lumOff val="35000"/>
                </a:schemeClr>
              </a:solidFill>
            </a:endParaRPr>
          </a:p>
          <a:p>
            <a:pPr marL="1143000" lvl="2" indent="-228600">
              <a:buFont typeface="Arial" panose="020B0604020202020204" pitchFamily="34" charset="0"/>
              <a:buChar char="●"/>
            </a:pPr>
            <a:r>
              <a:rPr lang="en-US" altLang="zh-CN">
                <a:solidFill>
                  <a:schemeClr val="tx1">
                    <a:lumMod val="65000"/>
                    <a:lumOff val="35000"/>
                  </a:schemeClr>
                </a:solidFill>
              </a:rPr>
              <a:t>%d告诉用户程序需要一个整型数值</a:t>
            </a:r>
            <a:endParaRPr lang="en-US" altLang="zh-CN">
              <a:solidFill>
                <a:schemeClr val="tx1">
                  <a:lumMod val="65000"/>
                  <a:lumOff val="35000"/>
                </a:schemeClr>
              </a:solidFill>
            </a:endParaRPr>
          </a:p>
          <a:p>
            <a:pPr marL="1143000" lvl="2" indent="-228600">
              <a:buFont typeface="Arial" panose="020B0604020202020204" pitchFamily="34" charset="0"/>
              <a:buChar char="●"/>
            </a:pPr>
            <a:r>
              <a:rPr lang="en-US" altLang="zh-CN">
                <a:solidFill>
                  <a:schemeClr val="tx1">
                    <a:lumMod val="65000"/>
                    <a:lumOff val="35000"/>
                  </a:schemeClr>
                </a:solidFill>
              </a:rPr>
              <a:t>这个值存储在变量 num 中</a:t>
            </a:r>
            <a:endParaRPr lang="en-US" altLang="zh-CN">
              <a:solidFill>
                <a:schemeClr val="tx1">
                  <a:lumMod val="65000"/>
                  <a:lumOff val="35000"/>
                </a:schemeClr>
              </a:solidFill>
            </a:endParaRPr>
          </a:p>
          <a:p>
            <a:pPr marL="1143000" lvl="2" indent="-228600">
              <a:buFont typeface="Arial" panose="020B0604020202020204" pitchFamily="34" charset="0"/>
              <a:buChar char="●"/>
            </a:pPr>
            <a:endParaRPr lang="en-US" altLang="zh-CN">
              <a:solidFill>
                <a:schemeClr val="tx1">
                  <a:lumMod val="65000"/>
                  <a:lumOff val="35000"/>
                </a:schemeClr>
              </a:solidFill>
            </a:endParaRPr>
          </a:p>
          <a:p>
            <a:pPr marL="228600" lvl="0" indent="-228600">
              <a:buFont typeface="Arial" panose="020B0604020202020204" pitchFamily="34" charset="0"/>
              <a:buChar char="●"/>
            </a:pPr>
            <a:r>
              <a:rPr lang="en-US" altLang="zh-CN">
                <a:solidFill>
                  <a:schemeClr val="tx1">
                    <a:lumMod val="65000"/>
                    <a:lumOff val="35000"/>
                  </a:schemeClr>
                </a:solidFill>
              </a:rPr>
              <a:t>输出:</a:t>
            </a:r>
            <a:r>
              <a:rPr lang="zh-CN" altLang="en-US">
                <a:solidFill>
                  <a:schemeClr val="tx1">
                    <a:lumMod val="65000"/>
                    <a:lumOff val="35000"/>
                  </a:schemeClr>
                </a:solidFill>
              </a:rPr>
              <a:t>如printf函数</a:t>
            </a:r>
            <a:endParaRPr lang="zh-CN" altLang="en-US">
              <a:solidFill>
                <a:schemeClr val="tx1">
                  <a:lumMod val="65000"/>
                  <a:lumOff val="35000"/>
                </a:schemeClr>
              </a:solidFill>
            </a:endParaRPr>
          </a:p>
          <a:p>
            <a:pPr marL="685800" lvl="1" indent="-228600">
              <a:buFont typeface="Arial" panose="020B0604020202020204" pitchFamily="34" charset="0"/>
              <a:buChar char="●"/>
            </a:pPr>
            <a:r>
              <a:rPr lang="en-US" altLang="zh-CN">
                <a:solidFill>
                  <a:schemeClr val="tx1">
                    <a:lumMod val="65000"/>
                    <a:lumOff val="35000"/>
                  </a:schemeClr>
                </a:solidFill>
              </a:rPr>
              <a:t>printf (“The value of the number is: %d”, num);</a:t>
            </a:r>
            <a:endParaRPr lang="en-US" altLang="zh-CN">
              <a:solidFill>
                <a:schemeClr val="tx1">
                  <a:lumMod val="65000"/>
                  <a:lumOff val="3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pPr>
              <a:lnSpc>
                <a:spcPct val="100000"/>
              </a:lnSpc>
            </a:pPr>
            <a:r>
              <a:rPr lang="en-US" altLang="zh-CN" u="none">
                <a:solidFill>
                  <a:srgbClr val="262626"/>
                </a:solidFill>
                <a:ea typeface="幼圆" panose="02010509060101010101" charset="-122"/>
              </a:rPr>
              <a:t>EVOLUTION </a:t>
            </a:r>
            <a:r>
              <a:rPr lang="zh-CN" altLang="en-US" u="none">
                <a:solidFill>
                  <a:srgbClr val="262626"/>
                </a:solidFill>
                <a:ea typeface="幼圆" panose="02010509060101010101" charset="-122"/>
              </a:rPr>
              <a:t>语言的</a:t>
            </a:r>
            <a:r>
              <a:rPr lang="zh-CN" altLang="en-US" u="none">
                <a:solidFill>
                  <a:srgbClr val="262626"/>
                </a:solidFill>
                <a:ea typeface="幼圆" panose="02010509060101010101" charset="-122"/>
              </a:rPr>
              <a:t>进化</a:t>
            </a:r>
            <a:endParaRPr lang="zh-CN" altLang="en-US" u="none">
              <a:solidFill>
                <a:srgbClr val="262626"/>
              </a:solidFill>
              <a:ea typeface="幼圆" panose="02010509060101010101" charset="-122"/>
            </a:endParaRPr>
          </a:p>
        </p:txBody>
      </p:sp>
      <p:sp>
        <p:nvSpPr>
          <p:cNvPr id="5" name="内容占位符 4"/>
          <p:cNvSpPr>
            <a:spLocks noGrp="1"/>
          </p:cNvSpPr>
          <p:nvPr>
            <p:ph idx="1"/>
          </p:nvPr>
        </p:nvSpPr>
        <p:spPr/>
        <p:txBody>
          <a:bodyPr/>
          <a:p>
            <a:pPr>
              <a:lnSpc>
                <a:spcPct val="130000"/>
              </a:lnSpc>
            </a:pPr>
            <a:r>
              <a:rPr lang="zh-CN" altLang="en-US" u="none">
                <a:solidFill>
                  <a:srgbClr val="595959"/>
                </a:solidFill>
                <a:ea typeface="幼圆" panose="02010509060101010101" charset="-122"/>
              </a:rPr>
              <a:t>第一代：</a:t>
            </a:r>
            <a:r>
              <a:rPr lang="en-US" altLang="zh-CN" u="none">
                <a:solidFill>
                  <a:srgbClr val="595959"/>
                </a:solidFill>
                <a:ea typeface="幼圆" panose="02010509060101010101" charset="-122"/>
              </a:rPr>
              <a:t>machine languages(</a:t>
            </a:r>
            <a:r>
              <a:rPr lang="zh-CN" altLang="en-US" u="none">
                <a:solidFill>
                  <a:srgbClr val="595959"/>
                </a:solidFill>
                <a:ea typeface="幼圆" panose="02010509060101010101" charset="-122"/>
              </a:rPr>
              <a:t>机器语言</a:t>
            </a:r>
            <a:r>
              <a:rPr lang="en-US" altLang="zh-CN" u="none">
                <a:solidFill>
                  <a:srgbClr val="595959"/>
                </a:solidFill>
                <a:ea typeface="幼圆" panose="02010509060101010101" charset="-122"/>
              </a:rPr>
              <a:t>)</a:t>
            </a:r>
            <a:r>
              <a:rPr lang="zh-CN" altLang="en-US" u="none">
                <a:solidFill>
                  <a:srgbClr val="595959"/>
                </a:solidFill>
                <a:ea typeface="幼圆" panose="02010509060101010101" charset="-122"/>
              </a:rPr>
              <a:t>：能被机器理解的唯一语言</a:t>
            </a:r>
            <a:endParaRPr lang="zh-CN" altLang="en-US" u="none">
              <a:solidFill>
                <a:srgbClr val="595959"/>
              </a:solidFill>
              <a:ea typeface="幼圆" panose="02010509060101010101" charset="-122"/>
            </a:endParaRPr>
          </a:p>
          <a:p>
            <a:pPr>
              <a:lnSpc>
                <a:spcPct val="130000"/>
              </a:lnSpc>
            </a:pPr>
            <a:r>
              <a:rPr lang="en-US" altLang="zh-CN" u="none">
                <a:solidFill>
                  <a:srgbClr val="595959"/>
                </a:solidFill>
                <a:ea typeface="幼圆" panose="02010509060101010101" charset="-122"/>
              </a:rPr>
              <a:t>assembly languages(</a:t>
            </a:r>
            <a:r>
              <a:rPr lang="zh-CN" altLang="en-US" u="none">
                <a:solidFill>
                  <a:srgbClr val="595959"/>
                </a:solidFill>
                <a:ea typeface="幼圆" panose="02010509060101010101" charset="-122"/>
              </a:rPr>
              <a:t>汇编语言</a:t>
            </a:r>
            <a:r>
              <a:rPr lang="en-US" altLang="zh-CN" u="none">
                <a:solidFill>
                  <a:srgbClr val="595959"/>
                </a:solidFill>
                <a:ea typeface="幼圆" panose="02010509060101010101" charset="-122"/>
              </a:rPr>
              <a:t>)</a:t>
            </a:r>
            <a:r>
              <a:rPr lang="zh-CN" altLang="en-US" u="none">
                <a:solidFill>
                  <a:srgbClr val="595959"/>
                </a:solidFill>
                <a:ea typeface="幼圆" panose="02010509060101010101" charset="-122"/>
              </a:rPr>
              <a:t>：</a:t>
            </a:r>
            <a:r>
              <a:rPr lang="en-US" altLang="zh-CN" u="none">
                <a:solidFill>
                  <a:srgbClr val="595959"/>
                </a:solidFill>
                <a:ea typeface="幼圆" panose="02010509060101010101" charset="-122"/>
              </a:rPr>
              <a:t>mnemonic language</a:t>
            </a:r>
            <a:r>
              <a:rPr lang="zh-CN" altLang="en-US" u="none">
                <a:solidFill>
                  <a:srgbClr val="595959"/>
                </a:solidFill>
                <a:ea typeface="幼圆" panose="02010509060101010101" charset="-122"/>
              </a:rPr>
              <a:t>（助记符</a:t>
            </a:r>
            <a:r>
              <a:rPr lang="zh-CN" altLang="en-US" u="none">
                <a:solidFill>
                  <a:srgbClr val="595959"/>
                </a:solidFill>
                <a:ea typeface="幼圆" panose="02010509060101010101" charset="-122"/>
              </a:rPr>
              <a:t>语言）</a:t>
            </a:r>
            <a:endParaRPr lang="en-US" altLang="zh-CN" u="none">
              <a:solidFill>
                <a:srgbClr val="595959"/>
              </a:solidFill>
              <a:ea typeface="幼圆" panose="02010509060101010101" charset="-122"/>
            </a:endParaRPr>
          </a:p>
          <a:p>
            <a:pPr lvl="1">
              <a:lnSpc>
                <a:spcPct val="130000"/>
              </a:lnSpc>
            </a:pPr>
            <a:r>
              <a:rPr lang="en-US" altLang="zh-CN" sz="1600" u="none">
                <a:solidFill>
                  <a:srgbClr val="595959"/>
                </a:solidFill>
                <a:ea typeface="幼圆" panose="02010509060101010101" charset="-122"/>
              </a:rPr>
              <a:t>assembler(</a:t>
            </a:r>
            <a:r>
              <a:rPr lang="zh-CN" altLang="en-US" sz="1600" u="none">
                <a:solidFill>
                  <a:srgbClr val="595959"/>
                </a:solidFill>
                <a:ea typeface="幼圆" panose="02010509060101010101" charset="-122"/>
              </a:rPr>
              <a:t>汇编程序</a:t>
            </a:r>
            <a:r>
              <a:rPr lang="en-US" altLang="zh-CN" sz="1600" u="none">
                <a:solidFill>
                  <a:srgbClr val="595959"/>
                </a:solidFill>
                <a:ea typeface="幼圆" panose="02010509060101010101" charset="-122"/>
              </a:rPr>
              <a:t>)</a:t>
            </a:r>
            <a:endParaRPr lang="en-US" altLang="zh-CN" sz="1600" u="none">
              <a:solidFill>
                <a:srgbClr val="595959"/>
              </a:solidFill>
              <a:ea typeface="幼圆" panose="02010509060101010101" charset="-122"/>
            </a:endParaRPr>
          </a:p>
          <a:p>
            <a:pPr lvl="1">
              <a:lnSpc>
                <a:spcPct val="130000"/>
              </a:lnSpc>
            </a:pPr>
            <a:endParaRPr lang="en-US" altLang="zh-CN" sz="1600" u="none">
              <a:solidFill>
                <a:srgbClr val="595959"/>
              </a:solidFill>
              <a:ea typeface="幼圆" panose="02010509060101010101" charset="-122"/>
            </a:endParaRPr>
          </a:p>
          <a:p>
            <a:pPr marL="228600" lvl="0" indent="-228600">
              <a:lnSpc>
                <a:spcPct val="130000"/>
              </a:lnSpc>
              <a:buFont typeface="Arial" panose="020B0604020202020204" pitchFamily="34" charset="0"/>
              <a:buChar char="●"/>
            </a:pPr>
            <a:r>
              <a:rPr lang="zh-CN" altLang="en-US" u="none">
                <a:solidFill>
                  <a:srgbClr val="595959"/>
                </a:solidFill>
                <a:ea typeface="幼圆" panose="02010509060101010101" charset="-122"/>
              </a:rPr>
              <a:t>以上两种语言都依赖于所使用的</a:t>
            </a:r>
            <a:r>
              <a:rPr lang="zh-CN" altLang="en-US" u="none">
                <a:solidFill>
                  <a:srgbClr val="595959"/>
                </a:solidFill>
                <a:ea typeface="幼圆" panose="02010509060101010101" charset="-122"/>
              </a:rPr>
              <a:t>计算机硬件</a:t>
            </a:r>
            <a:endParaRPr lang="zh-CN" altLang="en-US" u="none">
              <a:solidFill>
                <a:srgbClr val="595959"/>
              </a:solidFill>
              <a:ea typeface="幼圆" panose="02010509060101010101" charset="-122"/>
            </a:endParaRPr>
          </a:p>
          <a:p>
            <a:pPr marL="228600" lvl="0" indent="-228600">
              <a:lnSpc>
                <a:spcPct val="130000"/>
              </a:lnSpc>
              <a:buFont typeface="Arial" panose="020B0604020202020204" pitchFamily="34" charset="0"/>
              <a:buChar char="●"/>
            </a:pPr>
            <a:r>
              <a:rPr lang="zh-CN" altLang="en-US" u="none">
                <a:solidFill>
                  <a:srgbClr val="595959"/>
                </a:solidFill>
                <a:ea typeface="幼圆" panose="02010509060101010101" charset="-122"/>
              </a:rPr>
              <a:t>汇编语言和高级语言的相同之处在于它们都需要翻译（解释</a:t>
            </a:r>
            <a:r>
              <a:rPr lang="en-US" altLang="zh-CN" u="none">
                <a:solidFill>
                  <a:srgbClr val="595959"/>
                </a:solidFill>
                <a:ea typeface="幼圆" panose="02010509060101010101" charset="-122"/>
              </a:rPr>
              <a:t>interpretation/</a:t>
            </a:r>
            <a:r>
              <a:rPr lang="zh-CN" altLang="en-US" u="none">
                <a:solidFill>
                  <a:srgbClr val="595959"/>
                </a:solidFill>
                <a:ea typeface="幼圆" panose="02010509060101010101" charset="-122"/>
              </a:rPr>
              <a:t>汇编</a:t>
            </a:r>
            <a:r>
              <a:rPr lang="en-US" altLang="zh-CN" u="none">
                <a:solidFill>
                  <a:srgbClr val="595959"/>
                </a:solidFill>
                <a:ea typeface="幼圆" panose="02010509060101010101" charset="-122"/>
              </a:rPr>
              <a:t>compilation</a:t>
            </a:r>
            <a:r>
              <a:rPr lang="zh-CN" altLang="en-US" u="none">
                <a:solidFill>
                  <a:srgbClr val="595959"/>
                </a:solidFill>
                <a:ea typeface="幼圆" panose="02010509060101010101" charset="-122"/>
              </a:rPr>
              <a:t>）为机器语言</a:t>
            </a:r>
            <a:endParaRPr lang="en-US" altLang="zh-CN" u="none">
              <a:solidFill>
                <a:srgbClr val="595959"/>
              </a:solidFill>
              <a:ea typeface="幼圆" panose="02010509060101010101" charset="-122"/>
            </a:endParaRPr>
          </a:p>
          <a:p>
            <a:pPr>
              <a:lnSpc>
                <a:spcPct val="130000"/>
              </a:lnSpc>
            </a:pPr>
            <a:r>
              <a:rPr lang="en-US" altLang="zh-CN" u="none">
                <a:solidFill>
                  <a:srgbClr val="595959"/>
                </a:solidFill>
                <a:ea typeface="幼圆" panose="02010509060101010101" charset="-122"/>
              </a:rPr>
              <a:t>High-Level languages(</a:t>
            </a:r>
            <a:r>
              <a:rPr lang="zh-CN" altLang="en-US" u="none">
                <a:solidFill>
                  <a:srgbClr val="595959"/>
                </a:solidFill>
                <a:ea typeface="幼圆" panose="02010509060101010101" charset="-122"/>
              </a:rPr>
              <a:t>高级语言</a:t>
            </a:r>
            <a:r>
              <a:rPr lang="en-US" altLang="zh-CN" u="none">
                <a:solidFill>
                  <a:srgbClr val="595959"/>
                </a:solidFill>
                <a:ea typeface="幼圆" panose="02010509060101010101" charset="-122"/>
              </a:rPr>
              <a:t>)</a:t>
            </a:r>
            <a:endParaRPr lang="en-US" altLang="zh-CN" u="none">
              <a:solidFill>
                <a:srgbClr val="595959"/>
              </a:solidFill>
              <a:ea typeface="幼圆" panose="02010509060101010101" charset="-122"/>
            </a:endParaRPr>
          </a:p>
          <a:p>
            <a:pPr>
              <a:lnSpc>
                <a:spcPct val="130000"/>
              </a:lnSpc>
            </a:pPr>
            <a:endParaRPr lang="en-US" altLang="zh-CN" u="none">
              <a:solidFill>
                <a:srgbClr val="595959"/>
              </a:solidFill>
              <a:ea typeface="幼圆" panose="0201050906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9150" y="239465"/>
            <a:ext cx="10969200" cy="705600"/>
          </a:xfrm>
        </p:spPr>
        <p:txBody>
          <a:bodyPr/>
          <a:p>
            <a:r>
              <a:rPr lang="zh-CN" altLang="en-US"/>
              <a:t>表达式</a:t>
            </a:r>
            <a:endParaRPr lang="zh-CN" altLang="en-US"/>
          </a:p>
        </p:txBody>
      </p:sp>
      <p:sp>
        <p:nvSpPr>
          <p:cNvPr id="3" name="内容占位符 2"/>
          <p:cNvSpPr>
            <a:spLocks noGrp="1"/>
          </p:cNvSpPr>
          <p:nvPr>
            <p:ph idx="1"/>
          </p:nvPr>
        </p:nvSpPr>
        <p:spPr>
          <a:xfrm>
            <a:off x="327660" y="1049655"/>
            <a:ext cx="10968990" cy="1931670"/>
          </a:xfrm>
        </p:spPr>
        <p:txBody>
          <a:bodyPr/>
          <a:p>
            <a:r>
              <a:rPr lang="zh-CN" altLang="en-US"/>
              <a:t>An expression</a:t>
            </a:r>
            <a:r>
              <a:rPr lang="en-US" altLang="zh-CN"/>
              <a:t> </a:t>
            </a:r>
            <a:r>
              <a:rPr lang="zh-CN" altLang="en-US"/>
              <a:t>is</a:t>
            </a:r>
            <a:r>
              <a:rPr lang="en-US" altLang="zh-CN"/>
              <a:t> </a:t>
            </a:r>
            <a:r>
              <a:rPr lang="zh-CN" altLang="en-US"/>
              <a:t>a</a:t>
            </a:r>
            <a:r>
              <a:rPr lang="en-US" altLang="zh-CN"/>
              <a:t> </a:t>
            </a:r>
            <a:r>
              <a:rPr lang="zh-CN" altLang="en-US"/>
              <a:t>sequence</a:t>
            </a:r>
            <a:r>
              <a:rPr lang="en-US" altLang="zh-CN"/>
              <a:t> </a:t>
            </a:r>
            <a:r>
              <a:rPr lang="zh-CN" altLang="en-US"/>
              <a:t>of</a:t>
            </a:r>
            <a:r>
              <a:rPr lang="en-US" altLang="zh-CN"/>
              <a:t> </a:t>
            </a:r>
            <a:r>
              <a:rPr lang="zh-CN" altLang="en-US">
                <a:solidFill>
                  <a:srgbClr val="FF0000"/>
                </a:solidFill>
              </a:rPr>
              <a:t>operand</a:t>
            </a:r>
            <a:r>
              <a:rPr lang="zh-CN" altLang="en-US"/>
              <a:t>s</a:t>
            </a:r>
            <a:r>
              <a:rPr lang="en-US" altLang="zh-CN"/>
              <a:t> </a:t>
            </a:r>
            <a:r>
              <a:rPr lang="zh-CN" altLang="en-US"/>
              <a:t>and</a:t>
            </a:r>
            <a:r>
              <a:rPr lang="en-US" altLang="zh-CN"/>
              <a:t> </a:t>
            </a:r>
            <a:r>
              <a:rPr lang="zh-CN" altLang="en-US">
                <a:solidFill>
                  <a:srgbClr val="FF0000"/>
                </a:solidFill>
              </a:rPr>
              <a:t>operator</a:t>
            </a:r>
            <a:r>
              <a:rPr lang="zh-CN" altLang="en-US"/>
              <a:t>s</a:t>
            </a:r>
            <a:r>
              <a:rPr lang="en-US" altLang="zh-CN"/>
              <a:t> </a:t>
            </a:r>
            <a:r>
              <a:rPr lang="zh-CN" altLang="en-US"/>
              <a:t>that</a:t>
            </a:r>
            <a:r>
              <a:rPr lang="en-US" altLang="zh-CN"/>
              <a:t> </a:t>
            </a:r>
            <a:r>
              <a:rPr lang="zh-CN" altLang="en-US"/>
              <a:t>reduces</a:t>
            </a:r>
            <a:r>
              <a:rPr lang="en-US" altLang="zh-CN"/>
              <a:t> </a:t>
            </a:r>
            <a:r>
              <a:rPr lang="zh-CN" altLang="en-US"/>
              <a:t>to</a:t>
            </a:r>
            <a:r>
              <a:rPr lang="en-US" altLang="zh-CN"/>
              <a:t> </a:t>
            </a:r>
            <a:r>
              <a:rPr lang="zh-CN" altLang="en-US"/>
              <a:t>a</a:t>
            </a:r>
            <a:r>
              <a:rPr lang="en-US" altLang="zh-CN"/>
              <a:t> </a:t>
            </a:r>
            <a:r>
              <a:rPr lang="zh-CN" altLang="en-US"/>
              <a:t>single</a:t>
            </a:r>
            <a:r>
              <a:rPr lang="en-US" altLang="zh-CN"/>
              <a:t> </a:t>
            </a:r>
            <a:r>
              <a:rPr lang="zh-CN" altLang="en-US"/>
              <a:t>value.</a:t>
            </a:r>
            <a:endParaRPr lang="zh-CN" altLang="en-US"/>
          </a:p>
          <a:p>
            <a:pPr lvl="1"/>
            <a:r>
              <a:rPr lang="zh-CN" altLang="en-US" sz="1600"/>
              <a:t>即，表达式由</a:t>
            </a:r>
            <a:r>
              <a:rPr lang="en-US" altLang="zh-CN" sz="1600"/>
              <a:t> </a:t>
            </a:r>
            <a:r>
              <a:rPr lang="zh-CN" altLang="en-US" sz="1600">
                <a:solidFill>
                  <a:srgbClr val="FF0000"/>
                </a:solidFill>
              </a:rPr>
              <a:t>运算符</a:t>
            </a:r>
            <a:r>
              <a:rPr lang="en-US" altLang="zh-CN" sz="1600">
                <a:solidFill>
                  <a:srgbClr val="FF0000"/>
                </a:solidFill>
              </a:rPr>
              <a:t> </a:t>
            </a:r>
            <a:r>
              <a:rPr lang="zh-CN" altLang="en-US" sz="1600">
                <a:solidFill>
                  <a:srgbClr val="FF0000"/>
                </a:solidFill>
              </a:rPr>
              <a:t>连接</a:t>
            </a:r>
            <a:r>
              <a:rPr lang="en-US" altLang="zh-CN" sz="1600">
                <a:solidFill>
                  <a:srgbClr val="FF0000"/>
                </a:solidFill>
              </a:rPr>
              <a:t> </a:t>
            </a:r>
            <a:r>
              <a:rPr lang="zh-CN" altLang="en-US" sz="1600">
                <a:solidFill>
                  <a:srgbClr val="FF0000"/>
                </a:solidFill>
              </a:rPr>
              <a:t>操作数</a:t>
            </a:r>
            <a:r>
              <a:rPr lang="en-US" altLang="zh-CN" sz="1600"/>
              <a:t> </a:t>
            </a:r>
            <a:r>
              <a:rPr lang="zh-CN" altLang="en-US" sz="1600"/>
              <a:t>组成</a:t>
            </a:r>
            <a:endParaRPr lang="zh-CN" altLang="en-US"/>
          </a:p>
          <a:p>
            <a:pPr lvl="1"/>
            <a:r>
              <a:rPr lang="zh-CN" altLang="en-US"/>
              <a:t>例如</a:t>
            </a:r>
            <a:r>
              <a:rPr lang="en-US" altLang="zh-CN"/>
              <a:t> </a:t>
            </a:r>
            <a:r>
              <a:rPr lang="zh-CN" altLang="en-US"/>
              <a:t>表达式2 * 5 + 3，其值为</a:t>
            </a:r>
            <a:r>
              <a:rPr lang="en-US" altLang="zh-CN"/>
              <a:t>13</a:t>
            </a:r>
            <a:endParaRPr lang="en-US" altLang="zh-CN"/>
          </a:p>
          <a:p>
            <a:pPr lvl="1"/>
            <a:endParaRPr lang="en-US" altLang="zh-CN"/>
          </a:p>
          <a:p>
            <a:pPr lvl="1"/>
            <a:endParaRPr lang="en-US" altLang="zh-CN"/>
          </a:p>
        </p:txBody>
      </p:sp>
      <p:sp>
        <p:nvSpPr>
          <p:cNvPr id="4" name="文本框 3"/>
          <p:cNvSpPr txBox="1"/>
          <p:nvPr/>
        </p:nvSpPr>
        <p:spPr>
          <a:xfrm>
            <a:off x="327660" y="2916555"/>
            <a:ext cx="5111115" cy="1476375"/>
          </a:xfrm>
          <a:prstGeom prst="rect">
            <a:avLst/>
          </a:prstGeom>
          <a:noFill/>
        </p:spPr>
        <p:txBody>
          <a:bodyPr wrap="square" rtlCol="0">
            <a:spAutoFit/>
          </a:bodyPr>
          <a:p>
            <a:pPr>
              <a:lnSpc>
                <a:spcPct val="100000"/>
              </a:lnSpc>
            </a:pPr>
            <a:r>
              <a:rPr lang="zh-CN" altLang="en-US">
                <a:latin typeface="Consolas" panose="020B0609020204030204" charset="0"/>
                <a:cs typeface="Consolas" panose="020B0609020204030204" charset="0"/>
              </a:rPr>
              <a:t>运算符： </a:t>
            </a:r>
            <a:endParaRPr lang="zh-CN" altLang="en-US">
              <a:latin typeface="Consolas" panose="020B0609020204030204" charset="0"/>
              <a:cs typeface="Consolas" panose="020B0609020204030204" charset="0"/>
            </a:endParaRPr>
          </a:p>
          <a:p>
            <a:pPr>
              <a:lnSpc>
                <a:spcPct val="100000"/>
              </a:lnSpc>
            </a:pPr>
            <a:r>
              <a:rPr lang="zh-CN" altLang="en-US">
                <a:latin typeface="Consolas" panose="020B0609020204030204" charset="0"/>
                <a:cs typeface="Consolas" panose="020B0609020204030204" charset="0"/>
              </a:rPr>
              <a:t>a language-specific token that requires </a:t>
            </a:r>
            <a:r>
              <a:rPr lang="zh-CN" altLang="en-US">
                <a:solidFill>
                  <a:srgbClr val="FF0000"/>
                </a:solidFill>
                <a:latin typeface="Consolas" panose="020B0609020204030204" charset="0"/>
                <a:cs typeface="Consolas" panose="020B0609020204030204" charset="0"/>
              </a:rPr>
              <a:t>an action to be taken.</a:t>
            </a:r>
            <a:endParaRPr lang="zh-CN" altLang="en-US">
              <a:solidFill>
                <a:srgbClr val="FF0000"/>
              </a:solidFill>
              <a:latin typeface="Consolas" panose="020B0609020204030204" charset="0"/>
              <a:cs typeface="Consolas" panose="020B0609020204030204" charset="0"/>
            </a:endParaRPr>
          </a:p>
          <a:p>
            <a:pPr>
              <a:lnSpc>
                <a:spcPct val="100000"/>
              </a:lnSpc>
            </a:pPr>
            <a:r>
              <a:rPr lang="zh-CN" altLang="en-US">
                <a:latin typeface="Consolas" panose="020B0609020204030204" charset="0"/>
                <a:cs typeface="Consolas" panose="020B0609020204030204" charset="0"/>
              </a:rPr>
              <a:t>分为</a:t>
            </a:r>
            <a:r>
              <a:rPr lang="en-US" altLang="zh-CN">
                <a:latin typeface="Consolas" panose="020B0609020204030204" charset="0"/>
                <a:cs typeface="Consolas" panose="020B0609020204030204" charset="0"/>
              </a:rPr>
              <a:t> </a:t>
            </a:r>
            <a:r>
              <a:rPr lang="zh-CN" altLang="en-US">
                <a:latin typeface="Consolas" panose="020B0609020204030204" charset="0"/>
                <a:cs typeface="Consolas" panose="020B0609020204030204" charset="0"/>
              </a:rPr>
              <a:t>算术运算符</a:t>
            </a:r>
            <a:r>
              <a:rPr lang="en-US" altLang="zh-CN">
                <a:latin typeface="Consolas" panose="020B0609020204030204" charset="0"/>
                <a:cs typeface="Consolas" panose="020B0609020204030204" charset="0"/>
              </a:rPr>
              <a:t> </a:t>
            </a:r>
            <a:r>
              <a:rPr lang="zh-CN" altLang="en-US">
                <a:latin typeface="Consolas" panose="020B0609020204030204" charset="0"/>
                <a:cs typeface="Consolas" panose="020B0609020204030204" charset="0"/>
              </a:rPr>
              <a:t>和</a:t>
            </a:r>
            <a:r>
              <a:rPr lang="en-US" altLang="zh-CN">
                <a:latin typeface="Consolas" panose="020B0609020204030204" charset="0"/>
                <a:cs typeface="Consolas" panose="020B0609020204030204" charset="0"/>
              </a:rPr>
              <a:t> </a:t>
            </a:r>
            <a:r>
              <a:rPr lang="zh-CN" altLang="en-US">
                <a:latin typeface="Consolas" panose="020B0609020204030204" charset="0"/>
                <a:cs typeface="Consolas" panose="020B0609020204030204" charset="0"/>
              </a:rPr>
              <a:t>关系运算符</a:t>
            </a:r>
            <a:endParaRPr lang="zh-CN" altLang="en-US">
              <a:latin typeface="Consolas" panose="020B0609020204030204" charset="0"/>
              <a:cs typeface="Consolas" panose="020B0609020204030204" charset="0"/>
            </a:endParaRPr>
          </a:p>
          <a:p>
            <a:endParaRPr lang="zh-CN" altLang="en-US">
              <a:latin typeface="Consolas" panose="020B0609020204030204" charset="0"/>
              <a:cs typeface="Consolas" panose="020B0609020204030204" charset="0"/>
            </a:endParaRPr>
          </a:p>
        </p:txBody>
      </p:sp>
      <p:pic>
        <p:nvPicPr>
          <p:cNvPr id="5" name="图片 4"/>
          <p:cNvPicPr>
            <a:picLocks noChangeAspect="1"/>
          </p:cNvPicPr>
          <p:nvPr>
            <p:custDataLst>
              <p:tags r:id="rId1"/>
            </p:custDataLst>
          </p:nvPr>
        </p:nvPicPr>
        <p:blipFill>
          <a:blip r:embed="rId2"/>
          <a:stretch>
            <a:fillRect/>
          </a:stretch>
        </p:blipFill>
        <p:spPr>
          <a:xfrm>
            <a:off x="161290" y="4236720"/>
            <a:ext cx="5704205" cy="229171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6087745" y="4295140"/>
            <a:ext cx="5140325" cy="2233295"/>
          </a:xfrm>
          <a:prstGeom prst="rect">
            <a:avLst/>
          </a:prstGeom>
        </p:spPr>
      </p:pic>
      <p:sp>
        <p:nvSpPr>
          <p:cNvPr id="7" name="文本框 6"/>
          <p:cNvSpPr txBox="1"/>
          <p:nvPr/>
        </p:nvSpPr>
        <p:spPr>
          <a:xfrm>
            <a:off x="6785610" y="3453130"/>
            <a:ext cx="4064000" cy="645160"/>
          </a:xfrm>
          <a:prstGeom prst="rect">
            <a:avLst/>
          </a:prstGeom>
          <a:noFill/>
        </p:spPr>
        <p:txBody>
          <a:bodyPr wrap="square" rtlCol="0">
            <a:spAutoFit/>
          </a:bodyPr>
          <a:p>
            <a:r>
              <a:rPr lang="zh-CN" altLang="en-US"/>
              <a:t>操作数：</a:t>
            </a:r>
            <a:r>
              <a:rPr lang="en-US" altLang="zh-CN">
                <a:solidFill>
                  <a:srgbClr val="FF0000"/>
                </a:solidFill>
              </a:rPr>
              <a:t>take that action (from </a:t>
            </a:r>
            <a:r>
              <a:rPr lang="zh-CN" altLang="en-US">
                <a:solidFill>
                  <a:srgbClr val="FF0000"/>
                </a:solidFill>
              </a:rPr>
              <a:t>运算符</a:t>
            </a:r>
            <a:r>
              <a:rPr lang="en-US" altLang="zh-CN">
                <a:solidFill>
                  <a:srgbClr val="FF0000"/>
                </a:solidFill>
              </a:rPr>
              <a:t>)</a:t>
            </a:r>
            <a:endParaRPr lang="en-US" altLang="zh-CN">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语句</a:t>
            </a:r>
            <a:endParaRPr lang="zh-CN" altLang="en-US"/>
          </a:p>
        </p:txBody>
      </p:sp>
      <p:sp>
        <p:nvSpPr>
          <p:cNvPr id="3" name="内容占位符 2"/>
          <p:cNvSpPr>
            <a:spLocks noGrp="1"/>
          </p:cNvSpPr>
          <p:nvPr>
            <p:ph idx="1"/>
          </p:nvPr>
        </p:nvSpPr>
        <p:spPr/>
        <p:txBody>
          <a:bodyPr/>
          <a:p>
            <a:r>
              <a:rPr lang="en-US" altLang="zh-CN"/>
              <a:t> </a:t>
            </a:r>
            <a:r>
              <a:rPr lang="zh-CN" altLang="en-US"/>
              <a:t>一条语句</a:t>
            </a:r>
            <a:r>
              <a:rPr lang="en-US" altLang="zh-CN"/>
              <a:t>=</a:t>
            </a:r>
            <a:r>
              <a:rPr lang="zh-CN" altLang="en-US"/>
              <a:t>一个</a:t>
            </a:r>
            <a:r>
              <a:rPr lang="en-US" altLang="zh-CN"/>
              <a:t>action;</a:t>
            </a:r>
            <a:r>
              <a:rPr lang="zh-CN" altLang="en-US"/>
              <a:t>最终</a:t>
            </a:r>
            <a:r>
              <a:rPr lang="zh-CN" altLang="en-US"/>
              <a:t>被翻译成计算机可执行的</a:t>
            </a:r>
            <a:r>
              <a:rPr lang="zh-CN" altLang="en-US"/>
              <a:t>命令</a:t>
            </a:r>
            <a:endParaRPr lang="zh-CN" altLang="en-US"/>
          </a:p>
          <a:p>
            <a:r>
              <a:rPr lang="zh-CN" altLang="en-US"/>
              <a:t>几种</a:t>
            </a:r>
            <a:r>
              <a:rPr lang="zh-CN" altLang="en-US"/>
              <a:t>语句类型</a:t>
            </a:r>
            <a:endParaRPr lang="zh-CN" altLang="en-US"/>
          </a:p>
          <a:p>
            <a:pPr lvl="1"/>
            <a:r>
              <a:rPr lang="zh-CN" altLang="en-US"/>
              <a:t>赋值语句（</a:t>
            </a:r>
            <a:r>
              <a:rPr lang="en-US" altLang="zh-CN"/>
              <a:t>=</a:t>
            </a:r>
            <a:r>
              <a:rPr lang="zh-CN" altLang="en-US"/>
              <a:t>）：给变量赋值</a:t>
            </a:r>
            <a:r>
              <a:rPr lang="en-US" altLang="zh-CN"/>
              <a:t>/</a:t>
            </a:r>
            <a:r>
              <a:rPr lang="zh-CN" altLang="en-US"/>
              <a:t>在变量中存储一个值。</a:t>
            </a:r>
            <a:endParaRPr lang="zh-CN" altLang="en-US"/>
          </a:p>
          <a:p>
            <a:pPr lvl="1"/>
            <a:r>
              <a:rPr lang="zh-CN" altLang="en-US"/>
              <a:t>复合语句</a:t>
            </a:r>
            <a:r>
              <a:rPr lang="en-US" altLang="zh-CN"/>
              <a:t>()</a:t>
            </a:r>
            <a:r>
              <a:rPr lang="zh-CN" altLang="en-US"/>
              <a:t>：</a:t>
            </a:r>
            <a:r>
              <a:rPr lang="en-US" altLang="zh-CN"/>
              <a:t>0-n</a:t>
            </a:r>
            <a:r>
              <a:rPr lang="zh-CN" altLang="en-US"/>
              <a:t>个语句组成的代码块（</a:t>
            </a:r>
            <a:r>
              <a:rPr lang="en-US" altLang="zh-CN"/>
              <a:t>block</a:t>
            </a:r>
            <a:r>
              <a:rPr lang="zh-CN" altLang="en-US"/>
              <a:t>）</a:t>
            </a:r>
            <a:endParaRPr lang="zh-CN" altLang="en-US"/>
          </a:p>
          <a:p>
            <a:pPr marL="914400" lvl="3"/>
            <a:r>
              <a:rPr lang="en-US" altLang="zh-CN">
                <a:solidFill>
                  <a:srgbClr val="FF0000"/>
                </a:solidFill>
                <a:sym typeface="+mn-ea"/>
              </a:rPr>
              <a:t>{</a:t>
            </a:r>
            <a:r>
              <a:rPr lang="en-US" altLang="zh-CN">
                <a:sym typeface="+mn-ea"/>
              </a:rPr>
              <a:t>statement1;statement2</a:t>
            </a:r>
            <a:r>
              <a:rPr lang="en-US" altLang="zh-CN">
                <a:solidFill>
                  <a:srgbClr val="FF0000"/>
                </a:solidFill>
                <a:sym typeface="+mn-ea"/>
              </a:rPr>
              <a:t>}</a:t>
            </a:r>
            <a:endParaRPr lang="zh-CN" altLang="en-US"/>
          </a:p>
          <a:p>
            <a:pPr lvl="4"/>
            <a:endParaRPr lang="zh-CN" altLang="en-US"/>
          </a:p>
          <a:p>
            <a:pPr lvl="1"/>
            <a:r>
              <a:rPr lang="zh-CN" altLang="en-US"/>
              <a:t>控制语句</a:t>
            </a:r>
            <a:r>
              <a:rPr lang="en-US" altLang="zh-CN"/>
              <a:t>:</a:t>
            </a:r>
            <a:r>
              <a:rPr lang="zh-CN" altLang="en-US"/>
              <a:t>语句的集合</a:t>
            </a:r>
            <a:endParaRPr lang="zh-CN" altLang="en-US"/>
          </a:p>
          <a:p>
            <a:pPr lvl="2"/>
            <a:r>
              <a:rPr lang="zh-CN" altLang="en-US"/>
              <a:t>发展历程：机器语言中的</a:t>
            </a:r>
            <a:r>
              <a:rPr lang="en-US" altLang="zh-CN"/>
              <a:t>jump-</a:t>
            </a:r>
            <a:r>
              <a:rPr lang="zh-CN" altLang="en-US"/>
              <a:t>早期过程式语言的</a:t>
            </a:r>
            <a:r>
              <a:rPr lang="en-US" altLang="zh-CN"/>
              <a:t>go to(</a:t>
            </a:r>
            <a:r>
              <a:rPr lang="zh-CN" altLang="en-US"/>
              <a:t>模拟</a:t>
            </a:r>
            <a:r>
              <a:rPr lang="en-US" altLang="zh-CN"/>
              <a:t>jump)-</a:t>
            </a:r>
            <a:r>
              <a:rPr lang="zh-CN" altLang="en-US"/>
              <a:t>结构化编程推荐的是顺序</a:t>
            </a:r>
            <a:r>
              <a:rPr lang="en-US" altLang="zh-CN">
                <a:solidFill>
                  <a:srgbClr val="FF0000"/>
                </a:solidFill>
              </a:rPr>
              <a:t>/</a:t>
            </a:r>
            <a:r>
              <a:rPr lang="zh-CN" altLang="en-US">
                <a:solidFill>
                  <a:srgbClr val="FF0000"/>
                </a:solidFill>
              </a:rPr>
              <a:t>循环</a:t>
            </a:r>
            <a:r>
              <a:rPr lang="en-US" altLang="zh-CN">
                <a:solidFill>
                  <a:srgbClr val="FF0000"/>
                </a:solidFill>
              </a:rPr>
              <a:t>/</a:t>
            </a:r>
            <a:r>
              <a:rPr lang="zh-CN" altLang="en-US">
                <a:solidFill>
                  <a:srgbClr val="FF0000"/>
                </a:solidFill>
              </a:rPr>
              <a:t>选择</a:t>
            </a:r>
            <a:endParaRPr lang="zh-CN" altLang="en-US">
              <a:solidFill>
                <a:srgbClr val="FF0000"/>
              </a:solidFill>
            </a:endParaRPr>
          </a:p>
          <a:p>
            <a:pPr lvl="2"/>
            <a:r>
              <a:rPr lang="zh-CN" altLang="en-US">
                <a:solidFill>
                  <a:srgbClr val="FF0000"/>
                </a:solidFill>
              </a:rPr>
              <a:t>两路选择语句用</a:t>
            </a:r>
            <a:r>
              <a:rPr lang="en-US" altLang="zh-CN">
                <a:solidFill>
                  <a:srgbClr val="FF0000"/>
                </a:solidFill>
              </a:rPr>
              <a:t>if-else;</a:t>
            </a:r>
            <a:endParaRPr lang="en-US" altLang="zh-CN">
              <a:solidFill>
                <a:srgbClr val="FF0000"/>
              </a:solidFill>
            </a:endParaRPr>
          </a:p>
          <a:p>
            <a:pPr lvl="2"/>
            <a:r>
              <a:rPr lang="zh-CN" altLang="en-US">
                <a:solidFill>
                  <a:srgbClr val="FF0000"/>
                </a:solidFill>
              </a:rPr>
              <a:t>多路选择用</a:t>
            </a:r>
            <a:r>
              <a:rPr lang="en-US" altLang="zh-CN">
                <a:solidFill>
                  <a:srgbClr val="FF0000"/>
                </a:solidFill>
              </a:rPr>
              <a:t>switch/</a:t>
            </a:r>
            <a:r>
              <a:rPr lang="en-US" altLang="zh-CN">
                <a:solidFill>
                  <a:srgbClr val="FF0000"/>
                </a:solidFill>
              </a:rPr>
              <a:t>case</a:t>
            </a:r>
            <a:endParaRPr lang="en-US" altLang="zh-CN">
              <a:solidFill>
                <a:srgbClr val="FF0000"/>
              </a:solidFill>
            </a:endParaRPr>
          </a:p>
          <a:p>
            <a:pPr lvl="2"/>
            <a:r>
              <a:rPr lang="zh-CN" altLang="en-US">
                <a:solidFill>
                  <a:srgbClr val="FF0000"/>
                </a:solidFill>
              </a:rPr>
              <a:t>循环：</a:t>
            </a:r>
            <a:r>
              <a:rPr lang="en-US" altLang="zh-CN">
                <a:solidFill>
                  <a:srgbClr val="FF0000"/>
                </a:solidFill>
              </a:rPr>
              <a:t>while,for, do</a:t>
            </a:r>
            <a:endParaRPr lang="en-US" altLang="zh-CN">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998855" y="60960"/>
            <a:ext cx="9187815" cy="5790565"/>
          </a:xfrm>
          <a:prstGeom prst="rect">
            <a:avLst/>
          </a:prstGeom>
        </p:spPr>
      </p:pic>
      <p:sp>
        <p:nvSpPr>
          <p:cNvPr id="2" name="文本框 1"/>
          <p:cNvSpPr txBox="1"/>
          <p:nvPr/>
        </p:nvSpPr>
        <p:spPr>
          <a:xfrm>
            <a:off x="2197100" y="6112510"/>
            <a:ext cx="4064000" cy="368300"/>
          </a:xfrm>
          <a:prstGeom prst="rect">
            <a:avLst/>
          </a:prstGeom>
          <a:noFill/>
        </p:spPr>
        <p:txBody>
          <a:bodyPr wrap="square" rtlCol="0">
            <a:spAutoFit/>
          </a:bodyPr>
          <a:p>
            <a:r>
              <a:rPr lang="en-US" altLang="zh-CN"/>
              <a:t>uml</a:t>
            </a:r>
            <a:r>
              <a:rPr lang="zh-CN" altLang="en-US"/>
              <a:t>图和</a:t>
            </a:r>
            <a:r>
              <a:rPr lang="zh-CN" altLang="en-US"/>
              <a:t>代码</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0" y="-70485"/>
            <a:ext cx="9279890" cy="5018405"/>
          </a:xfrm>
          <a:prstGeom prst="rect">
            <a:avLst/>
          </a:prstGeom>
        </p:spPr>
      </p:pic>
      <p:sp>
        <p:nvSpPr>
          <p:cNvPr id="6" name="文本框 5"/>
          <p:cNvSpPr txBox="1"/>
          <p:nvPr/>
        </p:nvSpPr>
        <p:spPr>
          <a:xfrm>
            <a:off x="608330" y="5175885"/>
            <a:ext cx="7702550" cy="1476375"/>
          </a:xfrm>
          <a:prstGeom prst="rect">
            <a:avLst/>
          </a:prstGeom>
          <a:noFill/>
        </p:spPr>
        <p:txBody>
          <a:bodyPr wrap="square" rtlCol="0">
            <a:spAutoFit/>
          </a:bodyPr>
          <a:p>
            <a:r>
              <a:rPr lang="en-US" altLang="zh-CN">
                <a:latin typeface="Consolas" panose="020B0609020204030204" charset="0"/>
                <a:ea typeface="幼圆" panose="02010509060101010101" charset="-122"/>
                <a:cs typeface="Consolas" panose="020B0609020204030204" charset="0"/>
              </a:rPr>
              <a:t>while</a:t>
            </a:r>
            <a:r>
              <a:rPr lang="zh-CN" altLang="en-US">
                <a:latin typeface="Consolas" panose="020B0609020204030204" charset="0"/>
                <a:ea typeface="幼圆" panose="02010509060101010101" charset="-122"/>
                <a:cs typeface="Consolas" panose="020B0609020204030204" charset="0"/>
              </a:rPr>
              <a:t>：预先检查的循环</a:t>
            </a:r>
            <a:r>
              <a:rPr lang="en-US" altLang="zh-CN">
                <a:latin typeface="Consolas" panose="020B0609020204030204" charset="0"/>
                <a:ea typeface="幼圆" panose="02010509060101010101" charset="-122"/>
                <a:cs typeface="Consolas" panose="020B0609020204030204" charset="0"/>
              </a:rPr>
              <a:t>;</a:t>
            </a:r>
            <a:r>
              <a:rPr lang="zh-CN" altLang="en-US">
                <a:latin typeface="Consolas" panose="020B0609020204030204" charset="0"/>
                <a:ea typeface="幼圆" panose="02010509060101010101" charset="-122"/>
                <a:cs typeface="Consolas" panose="020B0609020204030204" charset="0"/>
              </a:rPr>
              <a:t>事件控制循环（循环持续到一个事件的</a:t>
            </a:r>
            <a:r>
              <a:rPr lang="zh-CN" altLang="en-US">
                <a:latin typeface="Consolas" panose="020B0609020204030204" charset="0"/>
                <a:ea typeface="幼圆" panose="02010509060101010101" charset="-122"/>
                <a:cs typeface="Consolas" panose="020B0609020204030204" charset="0"/>
              </a:rPr>
              <a:t>发生）</a:t>
            </a:r>
            <a:endParaRPr lang="zh-CN" altLang="en-US">
              <a:latin typeface="Consolas" panose="020B0609020204030204" charset="0"/>
              <a:ea typeface="幼圆" panose="02010509060101010101" charset="-122"/>
              <a:cs typeface="Consolas" panose="020B0609020204030204" charset="0"/>
            </a:endParaRPr>
          </a:p>
          <a:p>
            <a:endParaRPr lang="zh-CN" altLang="en-US">
              <a:latin typeface="Consolas" panose="020B0609020204030204" charset="0"/>
              <a:ea typeface="幼圆" panose="02010509060101010101" charset="-122"/>
              <a:cs typeface="Consolas" panose="020B0609020204030204" charset="0"/>
            </a:endParaRPr>
          </a:p>
          <a:p>
            <a:r>
              <a:rPr lang="en-US" altLang="zh-CN">
                <a:latin typeface="Consolas" panose="020B0609020204030204" charset="0"/>
                <a:ea typeface="幼圆" panose="02010509060101010101" charset="-122"/>
                <a:cs typeface="Consolas" panose="020B0609020204030204" charset="0"/>
              </a:rPr>
              <a:t>for</a:t>
            </a:r>
            <a:r>
              <a:rPr lang="zh-CN" altLang="en-US">
                <a:latin typeface="Consolas" panose="020B0609020204030204" charset="0"/>
                <a:ea typeface="幼圆" panose="02010509060101010101" charset="-122"/>
                <a:cs typeface="Consolas" panose="020B0609020204030204" charset="0"/>
              </a:rPr>
              <a:t>：预先检查的循环；计数器终止循环（循环到</a:t>
            </a:r>
            <a:r>
              <a:rPr lang="zh-CN" altLang="en-US">
                <a:latin typeface="Consolas" panose="020B0609020204030204" charset="0"/>
                <a:ea typeface="幼圆" panose="02010509060101010101" charset="-122"/>
                <a:cs typeface="Consolas" panose="020B0609020204030204" charset="0"/>
              </a:rPr>
              <a:t>达到预定值）</a:t>
            </a:r>
            <a:endParaRPr lang="zh-CN" altLang="en-US">
              <a:latin typeface="Consolas" panose="020B0609020204030204" charset="0"/>
              <a:ea typeface="幼圆" panose="02010509060101010101" charset="-122"/>
              <a:cs typeface="Consolas" panose="020B0609020204030204" charset="0"/>
            </a:endParaRPr>
          </a:p>
          <a:p>
            <a:endParaRPr lang="zh-CN" altLang="en-US">
              <a:latin typeface="Consolas" panose="020B0609020204030204" charset="0"/>
              <a:ea typeface="幼圆" panose="02010509060101010101" charset="-122"/>
              <a:cs typeface="Consolas" panose="020B0609020204030204" charset="0"/>
            </a:endParaRPr>
          </a:p>
          <a:p>
            <a:r>
              <a:rPr lang="en-US" altLang="zh-CN">
                <a:latin typeface="Consolas" panose="020B0609020204030204" charset="0"/>
                <a:ea typeface="幼圆" panose="02010509060101010101" charset="-122"/>
                <a:cs typeface="Consolas" panose="020B0609020204030204" charset="0"/>
              </a:rPr>
              <a:t>do-while:</a:t>
            </a:r>
            <a:r>
              <a:rPr lang="zh-CN" altLang="en-US">
                <a:latin typeface="Consolas" panose="020B0609020204030204" charset="0"/>
                <a:ea typeface="幼圆" panose="02010509060101010101" charset="-122"/>
                <a:cs typeface="Consolas" panose="020B0609020204030204" charset="0"/>
              </a:rPr>
              <a:t>后测试循环；</a:t>
            </a:r>
            <a:r>
              <a:rPr lang="zh-CN" altLang="en-US">
                <a:latin typeface="Consolas" panose="020B0609020204030204" charset="0"/>
                <a:ea typeface="幼圆" panose="02010509060101010101" charset="-122"/>
                <a:cs typeface="Consolas" panose="020B0609020204030204" charset="0"/>
              </a:rPr>
              <a:t>事件控制循环</a:t>
            </a:r>
            <a:endParaRPr lang="zh-CN" altLang="en-US">
              <a:latin typeface="Consolas" panose="020B0609020204030204" charset="0"/>
              <a:ea typeface="幼圆" panose="02010509060101010101" charset="-122"/>
              <a:cs typeface="Consolas" panose="020B0609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4220" y="214700"/>
            <a:ext cx="10969200" cy="705600"/>
          </a:xfrm>
        </p:spPr>
        <p:txBody>
          <a:bodyPr/>
          <a:p>
            <a:r>
              <a:rPr lang="zh-CN" altLang="en-US"/>
              <a:t>子程序</a:t>
            </a:r>
            <a:endParaRPr lang="zh-CN" altLang="en-US"/>
          </a:p>
        </p:txBody>
      </p:sp>
      <p:sp>
        <p:nvSpPr>
          <p:cNvPr id="3" name="内容占位符 2"/>
          <p:cNvSpPr>
            <a:spLocks noGrp="1"/>
          </p:cNvSpPr>
          <p:nvPr>
            <p:ph idx="1"/>
          </p:nvPr>
        </p:nvSpPr>
        <p:spPr>
          <a:xfrm>
            <a:off x="184220" y="1115750"/>
            <a:ext cx="10969200" cy="4759200"/>
          </a:xfrm>
        </p:spPr>
        <p:txBody>
          <a:bodyPr/>
          <a:p>
            <a:r>
              <a:rPr lang="zh-CN" altLang="en-US">
                <a:latin typeface="幼圆" panose="02010509060101010101" charset="-122"/>
                <a:ea typeface="幼圆" panose="02010509060101010101" charset="-122"/>
              </a:rPr>
              <a:t>局部变量</a:t>
            </a:r>
            <a:endParaRPr lang="zh-CN" altLang="en-US">
              <a:latin typeface="幼圆" panose="02010509060101010101" charset="-122"/>
              <a:ea typeface="幼圆" panose="02010509060101010101" charset="-122"/>
            </a:endParaRPr>
          </a:p>
          <a:p>
            <a:r>
              <a:rPr lang="zh-CN" altLang="en-US">
                <a:latin typeface="幼圆" panose="02010509060101010101" charset="-122"/>
                <a:ea typeface="幼圆" panose="02010509060101010101" charset="-122"/>
              </a:rPr>
              <a:t>参数</a:t>
            </a:r>
            <a:endParaRPr lang="zh-CN" altLang="en-US">
              <a:latin typeface="幼圆" panose="02010509060101010101" charset="-122"/>
              <a:ea typeface="幼圆" panose="02010509060101010101" charset="-122"/>
            </a:endParaRPr>
          </a:p>
          <a:p>
            <a:pPr lvl="1"/>
            <a:r>
              <a:rPr lang="zh-CN" altLang="en-US">
                <a:latin typeface="幼圆" panose="02010509060101010101" charset="-122"/>
                <a:ea typeface="幼圆" panose="02010509060101010101" charset="-122"/>
              </a:rPr>
              <a:t>传值</a:t>
            </a:r>
            <a:endParaRPr lang="zh-CN" altLang="en-US">
              <a:latin typeface="幼圆" panose="02010509060101010101" charset="-122"/>
              <a:ea typeface="幼圆" panose="02010509060101010101" charset="-122"/>
            </a:endParaRPr>
          </a:p>
          <a:p>
            <a:pPr lvl="1"/>
            <a:r>
              <a:rPr lang="zh-CN" altLang="en-US">
                <a:latin typeface="幼圆" panose="02010509060101010101" charset="-122"/>
                <a:ea typeface="幼圆" panose="02010509060101010101" charset="-122"/>
              </a:rPr>
              <a:t>传引用</a:t>
            </a:r>
            <a:endParaRPr lang="zh-CN" altLang="en-US">
              <a:latin typeface="幼圆" panose="02010509060101010101" charset="-122"/>
              <a:ea typeface="幼圆" panose="02010509060101010101" charset="-122"/>
            </a:endParaRPr>
          </a:p>
          <a:p>
            <a:pPr lvl="1"/>
            <a:endParaRPr lang="zh-CN" altLang="en-US">
              <a:latin typeface="幼圆" panose="02010509060101010101" charset="-122"/>
              <a:ea typeface="幼圆" panose="02010509060101010101" charset="-122"/>
            </a:endParaRPr>
          </a:p>
          <a:p>
            <a:pPr marL="228600" lvl="0" indent="-228600">
              <a:buFont typeface="Arial" panose="020B0604020202020204" pitchFamily="34" charset="0"/>
              <a:buChar char="●"/>
            </a:pPr>
            <a:r>
              <a:rPr lang="zh-CN" altLang="en-US">
                <a:solidFill>
                  <a:schemeClr val="tx1">
                    <a:lumMod val="65000"/>
                    <a:lumOff val="35000"/>
                  </a:schemeClr>
                </a:solidFill>
                <a:latin typeface="幼圆" panose="02010509060101010101" charset="-122"/>
                <a:ea typeface="幼圆" panose="02010509060101010101" charset="-122"/>
              </a:rPr>
              <a:t>返回值</a:t>
            </a:r>
            <a:endParaRPr lang="zh-CN" altLang="en-US">
              <a:solidFill>
                <a:schemeClr val="tx1">
                  <a:lumMod val="65000"/>
                  <a:lumOff val="35000"/>
                </a:schemeClr>
              </a:solidFill>
              <a:latin typeface="幼圆" panose="02010509060101010101" charset="-122"/>
              <a:ea typeface="幼圆" panose="02010509060101010101" charset="-122"/>
            </a:endParaRPr>
          </a:p>
          <a:p>
            <a:pPr marL="228600" lvl="0" indent="-228600">
              <a:buFont typeface="Arial" panose="020B0604020202020204" pitchFamily="34" charset="0"/>
              <a:buChar char="●"/>
            </a:pPr>
            <a:r>
              <a:rPr lang="zh-CN" altLang="en-US">
                <a:solidFill>
                  <a:schemeClr val="tx1">
                    <a:lumMod val="65000"/>
                    <a:lumOff val="35000"/>
                  </a:schemeClr>
                </a:solidFill>
                <a:latin typeface="幼圆" panose="02010509060101010101" charset="-122"/>
                <a:ea typeface="幼圆" panose="02010509060101010101" charset="-122"/>
              </a:rPr>
              <a:t>实现</a:t>
            </a:r>
            <a:endParaRPr lang="zh-CN" altLang="en-US">
              <a:solidFill>
                <a:schemeClr val="tx1">
                  <a:lumMod val="65000"/>
                  <a:lumOff val="35000"/>
                </a:schemeClr>
              </a:solidFill>
              <a:latin typeface="幼圆" panose="02010509060101010101" charset="-122"/>
              <a:ea typeface="幼圆" panose="0201050906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3735" y="126435"/>
            <a:ext cx="10969200" cy="705600"/>
          </a:xfrm>
        </p:spPr>
        <p:txBody>
          <a:bodyPr/>
          <a:p>
            <a:r>
              <a:rPr lang="zh-CN" altLang="en-US"/>
              <a:t>翻译的方法</a:t>
            </a:r>
            <a:r>
              <a:rPr lang="en-US" altLang="zh-CN"/>
              <a:t>interpretation</a:t>
            </a:r>
            <a:endParaRPr lang="en-US" altLang="zh-CN"/>
          </a:p>
        </p:txBody>
      </p:sp>
      <p:sp>
        <p:nvSpPr>
          <p:cNvPr id="3" name="内容占位符 2"/>
          <p:cNvSpPr>
            <a:spLocks noGrp="1"/>
          </p:cNvSpPr>
          <p:nvPr>
            <p:ph idx="1"/>
          </p:nvPr>
        </p:nvSpPr>
        <p:spPr>
          <a:xfrm>
            <a:off x="234385" y="1736145"/>
            <a:ext cx="10969200" cy="4759200"/>
          </a:xfrm>
        </p:spPr>
        <p:txBody>
          <a:bodyPr/>
          <a:p>
            <a:r>
              <a:rPr lang="zh-CN" altLang="en-US"/>
              <a:t>编译（程序）：把整个源程序</a:t>
            </a:r>
            <a:r>
              <a:rPr lang="en-US" altLang="zh-CN"/>
              <a:t>-</a:t>
            </a:r>
            <a:r>
              <a:rPr lang="zh-CN" altLang="en-US"/>
              <a:t>翻译成</a:t>
            </a:r>
            <a:r>
              <a:rPr lang="en-US" altLang="zh-CN"/>
              <a:t>-</a:t>
            </a:r>
            <a:r>
              <a:rPr lang="zh-CN" altLang="en-US"/>
              <a:t>整个</a:t>
            </a:r>
            <a:r>
              <a:rPr lang="zh-CN" altLang="en-US"/>
              <a:t>目标程序</a:t>
            </a:r>
            <a:endParaRPr lang="zh-CN" altLang="en-US"/>
          </a:p>
          <a:p>
            <a:r>
              <a:rPr lang="zh-CN" altLang="en-US"/>
              <a:t>解释（器）</a:t>
            </a:r>
            <a:r>
              <a:rPr lang="en-US" altLang="zh-CN"/>
              <a:t>interpreter</a:t>
            </a:r>
            <a:endParaRPr lang="en-US" altLang="zh-CN"/>
          </a:p>
          <a:p>
            <a:pPr lvl="1"/>
            <a:r>
              <a:rPr lang="zh-CN" altLang="en-US"/>
              <a:t>第一种方法：逐行翻译</a:t>
            </a:r>
            <a:r>
              <a:rPr lang="en-US" altLang="zh-CN"/>
              <a:t>-</a:t>
            </a:r>
            <a:r>
              <a:rPr lang="zh-CN" altLang="en-US"/>
              <a:t>执行，如果有错就得</a:t>
            </a:r>
            <a:r>
              <a:rPr lang="zh-CN" altLang="en-US"/>
              <a:t>重来</a:t>
            </a:r>
            <a:endParaRPr lang="zh-CN" altLang="en-US"/>
          </a:p>
          <a:p>
            <a:pPr lvl="1"/>
            <a:r>
              <a:rPr lang="zh-CN" altLang="en-US"/>
              <a:t>第二种方法：</a:t>
            </a:r>
            <a:endParaRPr lang="zh-CN" altLang="en-US"/>
          </a:p>
          <a:p>
            <a:pPr lvl="2"/>
            <a:r>
              <a:rPr lang="en-US" altLang="zh-CN"/>
              <a:t>java</a:t>
            </a:r>
            <a:r>
              <a:rPr lang="zh-CN" altLang="en-US"/>
              <a:t>语言具有可移植性（</a:t>
            </a:r>
            <a:r>
              <a:rPr lang="en-US" altLang="zh-CN"/>
              <a:t>portable</a:t>
            </a:r>
            <a:r>
              <a:rPr lang="zh-CN" altLang="en-US"/>
              <a:t>，</a:t>
            </a:r>
            <a:r>
              <a:rPr lang="en-US" altLang="zh-CN"/>
              <a:t>portability</a:t>
            </a:r>
            <a:r>
              <a:rPr lang="zh-CN" altLang="en-US"/>
              <a:t>）</a:t>
            </a:r>
            <a:endParaRPr lang="zh-CN" altLang="en-US"/>
          </a:p>
          <a:p>
            <a:pPr lvl="2"/>
            <a:r>
              <a:rPr lang="zh-CN" altLang="en-US"/>
              <a:t>首先，源程序被编译，生成</a:t>
            </a:r>
            <a:r>
              <a:rPr lang="en-US" altLang="zh-CN"/>
              <a:t>Java bytecode</a:t>
            </a:r>
            <a:endParaRPr lang="en-US" altLang="zh-CN"/>
          </a:p>
          <a:p>
            <a:pPr lvl="3"/>
            <a:r>
              <a:rPr lang="en-US" altLang="zh-CN">
                <a:sym typeface="+mn-ea"/>
              </a:rPr>
              <a:t>Java bytecode</a:t>
            </a:r>
            <a:r>
              <a:rPr lang="zh-CN" altLang="en-US">
                <a:sym typeface="+mn-ea"/>
              </a:rPr>
              <a:t>：</a:t>
            </a:r>
            <a:r>
              <a:rPr lang="zh-CN" altLang="en-US"/>
              <a:t>不是特定的计算机而是一种虚拟机</a:t>
            </a:r>
            <a:r>
              <a:rPr lang="en-US" altLang="zh-CN"/>
              <a:t>(JVM:java virtual machine)</a:t>
            </a:r>
            <a:r>
              <a:rPr lang="zh-CN" altLang="en-US"/>
              <a:t>的目标代码（</a:t>
            </a:r>
            <a:r>
              <a:rPr lang="en-US" altLang="zh-CN"/>
              <a:t>object code</a:t>
            </a:r>
            <a:r>
              <a:rPr lang="zh-CN" altLang="en-US"/>
              <a:t>）</a:t>
            </a:r>
            <a:endParaRPr lang="zh-CN" altLang="en-US"/>
          </a:p>
          <a:p>
            <a:pPr lvl="3"/>
            <a:r>
              <a:rPr lang="zh-CN" altLang="en-US"/>
              <a:t>计算机只要用</a:t>
            </a:r>
            <a:r>
              <a:rPr lang="en-US" altLang="zh-CN"/>
              <a:t>JVM</a:t>
            </a:r>
            <a:r>
              <a:rPr lang="zh-CN" altLang="en-US"/>
              <a:t>而不需要有</a:t>
            </a:r>
            <a:r>
              <a:rPr lang="en-US" altLang="zh-CN"/>
              <a:t>java</a:t>
            </a:r>
            <a:r>
              <a:rPr lang="zh-CN" altLang="en-US"/>
              <a:t>编译器</a:t>
            </a:r>
            <a:endParaRPr lang="zh-CN" altLang="en-US"/>
          </a:p>
          <a:p>
            <a:pPr marL="1600200" lvl="3" indent="-228600">
              <a:buFont typeface="Wingdings" panose="05000000000000000000" charset="0"/>
              <a:buChar char=""/>
            </a:pPr>
            <a:endParaRPr lang="zh-CN" altLang="en-US">
              <a:solidFill>
                <a:schemeClr val="tx1">
                  <a:lumMod val="65000"/>
                  <a:lumOff val="35000"/>
                </a:schemeClr>
              </a:solidFill>
            </a:endParaRPr>
          </a:p>
          <a:p>
            <a:pPr lvl="2"/>
            <a:r>
              <a:rPr lang="zh-CN" altLang="en-US">
                <a:sym typeface="+mn-ea"/>
              </a:rPr>
              <a:t>然后</a:t>
            </a:r>
            <a:r>
              <a:rPr lang="en-US" altLang="zh-CN">
                <a:sym typeface="+mn-ea"/>
              </a:rPr>
              <a:t>bytecode</a:t>
            </a:r>
            <a:r>
              <a:rPr lang="zh-CN" altLang="en-US">
                <a:sym typeface="+mn-ea"/>
              </a:rPr>
              <a:t>被虚拟机编译或解释</a:t>
            </a:r>
            <a:endParaRPr lang="zh-CN" altLang="en-US"/>
          </a:p>
          <a:p>
            <a:pPr marL="1371600" lvl="3" indent="0">
              <a:buNone/>
            </a:pPr>
            <a:endParaRPr lang="zh-CN" altLang="en-US"/>
          </a:p>
        </p:txBody>
      </p:sp>
      <p:sp>
        <p:nvSpPr>
          <p:cNvPr id="4" name="文本框 3"/>
          <p:cNvSpPr txBox="1"/>
          <p:nvPr/>
        </p:nvSpPr>
        <p:spPr>
          <a:xfrm>
            <a:off x="234315" y="1010920"/>
            <a:ext cx="4872990" cy="546100"/>
          </a:xfrm>
          <a:prstGeom prst="rect">
            <a:avLst/>
          </a:prstGeom>
          <a:noFill/>
          <a:ln w="76200">
            <a:solidFill>
              <a:schemeClr val="tx1"/>
            </a:solidFill>
          </a:ln>
        </p:spPr>
        <p:txBody>
          <a:bodyPr wrap="square" rtlCol="0">
            <a:noAutofit/>
          </a:bodyPr>
          <a:p>
            <a:r>
              <a:rPr lang="zh-CN" altLang="en-US">
                <a:sym typeface="+mn-ea"/>
              </a:rPr>
              <a:t>高级语言程序</a:t>
            </a:r>
            <a:r>
              <a:rPr lang="en-US" altLang="zh-CN">
                <a:sym typeface="+mn-ea"/>
              </a:rPr>
              <a:t>——</a:t>
            </a:r>
            <a:r>
              <a:rPr lang="zh-CN" altLang="en-US">
                <a:sym typeface="+mn-ea"/>
              </a:rPr>
              <a:t>源程序（</a:t>
            </a:r>
            <a:r>
              <a:rPr lang="en-US" altLang="zh-CN">
                <a:sym typeface="+mn-ea"/>
              </a:rPr>
              <a:t>source program</a:t>
            </a:r>
            <a:r>
              <a:rPr lang="zh-CN" altLang="en-US">
                <a:sym typeface="+mn-ea"/>
              </a:rPr>
              <a:t>）</a:t>
            </a:r>
            <a:endParaRPr lang="zh-CN" altLang="en-US"/>
          </a:p>
          <a:p>
            <a:endParaRPr lang="zh-CN" altLang="en-US"/>
          </a:p>
        </p:txBody>
      </p:sp>
      <p:sp>
        <p:nvSpPr>
          <p:cNvPr id="5" name="右箭头 4"/>
          <p:cNvSpPr/>
          <p:nvPr/>
        </p:nvSpPr>
        <p:spPr>
          <a:xfrm>
            <a:off x="5288280" y="1104265"/>
            <a:ext cx="2075815" cy="35877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翻译</a:t>
            </a:r>
            <a:endParaRPr lang="zh-CN" altLang="en-US"/>
          </a:p>
        </p:txBody>
      </p:sp>
      <p:sp>
        <p:nvSpPr>
          <p:cNvPr id="6" name="文本框 5"/>
          <p:cNvSpPr txBox="1"/>
          <p:nvPr>
            <p:custDataLst>
              <p:tags r:id="rId1"/>
            </p:custDataLst>
          </p:nvPr>
        </p:nvSpPr>
        <p:spPr>
          <a:xfrm>
            <a:off x="7545070" y="937895"/>
            <a:ext cx="4460875" cy="692150"/>
          </a:xfrm>
          <a:prstGeom prst="rect">
            <a:avLst/>
          </a:prstGeom>
          <a:noFill/>
          <a:ln w="76200">
            <a:solidFill>
              <a:schemeClr val="tx1"/>
            </a:solidFill>
          </a:ln>
        </p:spPr>
        <p:txBody>
          <a:bodyPr wrap="square" rtlCol="0">
            <a:noAutofit/>
          </a:bodyPr>
          <a:p>
            <a:r>
              <a:rPr lang="zh-CN" altLang="en-US">
                <a:sym typeface="+mn-ea"/>
              </a:rPr>
              <a:t>目标程序（</a:t>
            </a:r>
            <a:r>
              <a:rPr lang="en-US" altLang="zh-CN">
                <a:sym typeface="+mn-ea"/>
              </a:rPr>
              <a:t>object program</a:t>
            </a:r>
            <a:r>
              <a:rPr lang="zh-CN" altLang="en-US">
                <a:sym typeface="+mn-ea"/>
              </a:rPr>
              <a:t>）</a:t>
            </a:r>
            <a:r>
              <a:rPr lang="en-US" altLang="zh-CN">
                <a:sym typeface="+mn-ea"/>
              </a:rPr>
              <a:t>:</a:t>
            </a:r>
            <a:r>
              <a:rPr lang="zh-CN" altLang="en-US">
                <a:sym typeface="+mn-ea"/>
              </a:rPr>
              <a:t>机器语言版本</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0720" y="151200"/>
            <a:ext cx="10969200" cy="705600"/>
          </a:xfrm>
        </p:spPr>
        <p:txBody>
          <a:bodyPr/>
          <a:p>
            <a:r>
              <a:rPr lang="zh-CN" altLang="en-US"/>
              <a:t>翻译的</a:t>
            </a:r>
            <a:r>
              <a:rPr lang="zh-CN" altLang="en-US"/>
              <a:t>过程</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240030" y="951230"/>
            <a:ext cx="9530715" cy="1682115"/>
          </a:xfrm>
          <a:prstGeom prst="rect">
            <a:avLst/>
          </a:prstGeom>
        </p:spPr>
      </p:pic>
      <p:sp>
        <p:nvSpPr>
          <p:cNvPr id="5" name="文本框 4"/>
          <p:cNvSpPr txBox="1"/>
          <p:nvPr/>
        </p:nvSpPr>
        <p:spPr>
          <a:xfrm>
            <a:off x="1001395" y="3027045"/>
            <a:ext cx="7980045" cy="2584450"/>
          </a:xfrm>
          <a:prstGeom prst="rect">
            <a:avLst/>
          </a:prstGeom>
          <a:noFill/>
        </p:spPr>
        <p:txBody>
          <a:bodyPr wrap="square" rtlCol="0">
            <a:spAutoFit/>
          </a:bodyPr>
          <a:p>
            <a:r>
              <a:rPr lang="zh-CN" altLang="en-US"/>
              <a:t>词法分析器</a:t>
            </a:r>
            <a:r>
              <a:rPr lang="en-US" altLang="zh-CN"/>
              <a:t> </a:t>
            </a:r>
            <a:r>
              <a:rPr lang="zh-CN" altLang="en-US"/>
              <a:t>读</a:t>
            </a:r>
            <a:r>
              <a:rPr lang="en-US" altLang="zh-CN"/>
              <a:t> </a:t>
            </a:r>
            <a:r>
              <a:rPr lang="zh-CN" altLang="en-US"/>
              <a:t>源代码中一个个的符号</a:t>
            </a:r>
            <a:r>
              <a:rPr lang="en-US" altLang="zh-CN"/>
              <a:t> </a:t>
            </a:r>
            <a:r>
              <a:rPr lang="zh-CN" altLang="en-US"/>
              <a:t>提取</a:t>
            </a:r>
            <a:r>
              <a:rPr lang="en-US" altLang="zh-CN"/>
              <a:t> </a:t>
            </a:r>
            <a:r>
              <a:rPr lang="zh-CN" altLang="en-US"/>
              <a:t>助记符（</a:t>
            </a:r>
            <a:r>
              <a:rPr lang="en-US" altLang="zh-CN"/>
              <a:t>e.g. while</a:t>
            </a:r>
            <a:r>
              <a:rPr lang="zh-CN" altLang="en-US"/>
              <a:t>）</a:t>
            </a:r>
            <a:endParaRPr lang="zh-CN" altLang="en-US"/>
          </a:p>
          <a:p>
            <a:endParaRPr lang="en-US" altLang="zh-CN"/>
          </a:p>
          <a:p>
            <a:r>
              <a:rPr lang="zh-CN" altLang="en-US"/>
              <a:t>语法分析器</a:t>
            </a:r>
            <a:r>
              <a:rPr lang="en-US" altLang="zh-CN"/>
              <a:t> </a:t>
            </a:r>
            <a:r>
              <a:rPr lang="zh-CN" altLang="en-US"/>
              <a:t>分析</a:t>
            </a:r>
            <a:r>
              <a:rPr lang="en-US" altLang="zh-CN"/>
              <a:t> </a:t>
            </a:r>
            <a:r>
              <a:rPr lang="zh-CN" altLang="en-US"/>
              <a:t>助记符</a:t>
            </a:r>
            <a:r>
              <a:rPr lang="en-US" altLang="zh-CN"/>
              <a:t> </a:t>
            </a:r>
            <a:r>
              <a:rPr lang="zh-CN" altLang="en-US"/>
              <a:t>得到</a:t>
            </a:r>
            <a:r>
              <a:rPr lang="en-US" altLang="zh-CN"/>
              <a:t> </a:t>
            </a:r>
            <a:r>
              <a:rPr lang="zh-CN" altLang="en-US"/>
              <a:t>指令</a:t>
            </a:r>
            <a:endParaRPr lang="zh-CN" altLang="en-US"/>
          </a:p>
          <a:p>
            <a:endParaRPr lang="zh-CN" altLang="en-US"/>
          </a:p>
          <a:p>
            <a:r>
              <a:rPr lang="zh-CN" altLang="en-US"/>
              <a:t>语义分析器</a:t>
            </a:r>
            <a:r>
              <a:rPr lang="en-US" altLang="zh-CN"/>
              <a:t> </a:t>
            </a:r>
            <a:r>
              <a:rPr lang="zh-CN" altLang="en-US"/>
              <a:t>检查</a:t>
            </a:r>
            <a:r>
              <a:rPr lang="en-US" altLang="zh-CN"/>
              <a:t> </a:t>
            </a:r>
            <a:r>
              <a:rPr lang="zh-CN" altLang="en-US"/>
              <a:t>指令</a:t>
            </a:r>
            <a:r>
              <a:rPr lang="en-US" altLang="zh-CN"/>
              <a:t> </a:t>
            </a:r>
            <a:r>
              <a:rPr lang="zh-CN" altLang="en-US"/>
              <a:t>确保</a:t>
            </a:r>
            <a:r>
              <a:rPr lang="en-US" altLang="zh-CN"/>
              <a:t> </a:t>
            </a:r>
            <a:r>
              <a:rPr lang="zh-CN" altLang="en-US"/>
              <a:t>没有</a:t>
            </a:r>
            <a:r>
              <a:rPr lang="zh-CN" altLang="en-US"/>
              <a:t>二义性</a:t>
            </a:r>
            <a:endParaRPr lang="zh-CN" altLang="en-US"/>
          </a:p>
          <a:p>
            <a:endParaRPr lang="zh-CN" altLang="en-US"/>
          </a:p>
          <a:p>
            <a:r>
              <a:rPr lang="zh-CN" altLang="en-US"/>
              <a:t>代码生成器</a:t>
            </a:r>
            <a:r>
              <a:rPr lang="en-US" altLang="zh-CN"/>
              <a:t> </a:t>
            </a:r>
            <a:r>
              <a:rPr lang="zh-CN" altLang="en-US"/>
              <a:t>得到无二义性指令</a:t>
            </a:r>
            <a:r>
              <a:rPr lang="en-US" altLang="zh-CN"/>
              <a:t> </a:t>
            </a:r>
            <a:r>
              <a:rPr lang="zh-CN" altLang="en-US"/>
              <a:t>把指令转化机器语言版</a:t>
            </a:r>
            <a:r>
              <a:rPr lang="en-US" altLang="zh-CN"/>
              <a:t> </a:t>
            </a:r>
            <a:r>
              <a:rPr lang="zh-CN" altLang="en-US"/>
              <a:t>形成目标程序</a:t>
            </a:r>
            <a:r>
              <a:rPr lang="en-US" altLang="zh-CN"/>
              <a:t>/</a:t>
            </a:r>
            <a:r>
              <a:rPr lang="zh-CN" altLang="en-US"/>
              <a:t>文件</a:t>
            </a:r>
            <a:endParaRPr lang="en-US" altLang="zh-CN"/>
          </a:p>
          <a:p>
            <a:endParaRPr lang="en-US" altLang="zh-CN"/>
          </a:p>
          <a:p>
            <a:r>
              <a:rPr lang="zh-CN" altLang="en-US"/>
              <a:t>目标程序</a:t>
            </a:r>
            <a:r>
              <a:rPr lang="zh-CN" altLang="en-US"/>
              <a:t>运行</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6365" y="132080"/>
            <a:ext cx="11821795" cy="705485"/>
          </a:xfrm>
        </p:spPr>
        <p:txBody>
          <a:bodyPr/>
          <a:p>
            <a:r>
              <a:rPr lang="zh-CN" altLang="en-US"/>
              <a:t>计算机语言编程模式</a:t>
            </a:r>
            <a:r>
              <a:rPr lang="en-US" altLang="zh-CN"/>
              <a:t> </a:t>
            </a:r>
            <a:r>
              <a:rPr lang="en-US" altLang="zh-CN"/>
              <a:t>programming paradigms</a:t>
            </a:r>
            <a:endParaRPr lang="en-US" altLang="zh-CN"/>
          </a:p>
        </p:txBody>
      </p:sp>
      <p:sp>
        <p:nvSpPr>
          <p:cNvPr id="3" name="内容占位符 2"/>
          <p:cNvSpPr>
            <a:spLocks noGrp="1"/>
          </p:cNvSpPr>
          <p:nvPr>
            <p:ph idx="1"/>
          </p:nvPr>
        </p:nvSpPr>
        <p:spPr>
          <a:xfrm>
            <a:off x="126365" y="1049655"/>
            <a:ext cx="11821795" cy="5499735"/>
          </a:xfrm>
        </p:spPr>
        <p:txBody>
          <a:bodyPr/>
          <a:p>
            <a:r>
              <a:rPr lang="zh-CN" altLang="en-US"/>
              <a:t>按照解决问题的方式，计算机语言分为四种：</a:t>
            </a:r>
            <a:endParaRPr lang="zh-CN" altLang="en-US"/>
          </a:p>
          <a:p>
            <a:pPr lvl="1"/>
            <a:r>
              <a:rPr lang="zh-CN" altLang="en-US"/>
              <a:t>过程式</a:t>
            </a:r>
            <a:r>
              <a:rPr lang="en-US" altLang="zh-CN"/>
              <a:t>(procedural)/</a:t>
            </a:r>
            <a:r>
              <a:rPr lang="zh-CN" altLang="en-US"/>
              <a:t>强制式（</a:t>
            </a:r>
            <a:r>
              <a:rPr lang="en-US" altLang="zh-CN"/>
              <a:t>imperative</a:t>
            </a:r>
            <a:r>
              <a:rPr lang="zh-CN" altLang="en-US"/>
              <a:t>）</a:t>
            </a:r>
            <a:endParaRPr lang="zh-CN" altLang="en-US"/>
          </a:p>
          <a:p>
            <a:pPr lvl="2"/>
            <a:r>
              <a:rPr lang="zh-CN" altLang="en-US"/>
              <a:t>早期</a:t>
            </a:r>
            <a:r>
              <a:rPr lang="zh-CN" altLang="en-US"/>
              <a:t>高级语言</a:t>
            </a:r>
            <a:endParaRPr lang="zh-CN" altLang="en-US"/>
          </a:p>
          <a:p>
            <a:pPr lvl="1"/>
            <a:r>
              <a:rPr lang="zh-CN" altLang="en-US"/>
              <a:t>面向对象（</a:t>
            </a:r>
            <a:r>
              <a:rPr lang="en-US" altLang="zh-CN"/>
              <a:t>object-oriented</a:t>
            </a:r>
            <a:r>
              <a:rPr lang="zh-CN" altLang="en-US"/>
              <a:t>）</a:t>
            </a:r>
            <a:endParaRPr lang="zh-CN" altLang="en-US"/>
          </a:p>
          <a:p>
            <a:pPr lvl="2"/>
            <a:r>
              <a:rPr lang="en-US" altLang="zh-CN"/>
              <a:t>C++,JAVA,C#</a:t>
            </a:r>
            <a:endParaRPr lang="zh-CN" altLang="en-US"/>
          </a:p>
          <a:p>
            <a:pPr lvl="1"/>
            <a:r>
              <a:rPr lang="zh-CN" altLang="en-US"/>
              <a:t>函数式（</a:t>
            </a:r>
            <a:r>
              <a:rPr lang="en-US" altLang="zh-CN"/>
              <a:t>functional</a:t>
            </a:r>
            <a:r>
              <a:rPr lang="zh-CN" altLang="en-US"/>
              <a:t>）</a:t>
            </a:r>
            <a:endParaRPr lang="zh-CN" altLang="en-US"/>
          </a:p>
          <a:p>
            <a:pPr lvl="1"/>
            <a:r>
              <a:rPr lang="zh-CN" altLang="en-US"/>
              <a:t>声明式（</a:t>
            </a:r>
            <a:r>
              <a:rPr lang="en-US" altLang="zh-CN"/>
              <a:t>declarative</a:t>
            </a:r>
            <a:r>
              <a:rPr lang="zh-CN" altLang="en-US"/>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8820" y="177235"/>
            <a:ext cx="10969200" cy="705600"/>
          </a:xfrm>
        </p:spPr>
        <p:txBody>
          <a:bodyPr/>
          <a:p>
            <a:r>
              <a:rPr lang="zh-CN" altLang="en-US"/>
              <a:t>过程式</a:t>
            </a:r>
            <a:r>
              <a:rPr lang="en-US" altLang="zh-CN"/>
              <a:t> </a:t>
            </a:r>
            <a:r>
              <a:rPr lang="en-US" altLang="zh-CN"/>
              <a:t>procedual paradigm</a:t>
            </a:r>
            <a:endParaRPr lang="en-US" altLang="zh-CN"/>
          </a:p>
        </p:txBody>
      </p:sp>
      <p:sp>
        <p:nvSpPr>
          <p:cNvPr id="3" name="内容占位符 2"/>
          <p:cNvSpPr>
            <a:spLocks noGrp="1"/>
          </p:cNvSpPr>
          <p:nvPr>
            <p:ph idx="1"/>
          </p:nvPr>
        </p:nvSpPr>
        <p:spPr>
          <a:xfrm>
            <a:off x="82550" y="1385570"/>
            <a:ext cx="11736070" cy="5415280"/>
          </a:xfrm>
        </p:spPr>
        <p:txBody>
          <a:bodyPr>
            <a:normAutofit lnSpcReduction="10000"/>
          </a:bodyPr>
          <a:p>
            <a:pPr marL="0" indent="0">
              <a:buNone/>
            </a:pPr>
            <a:r>
              <a:rPr lang="zh-CN" altLang="en-US"/>
              <a:t>在过程式模式下，</a:t>
            </a:r>
            <a:endParaRPr lang="en-US" altLang="zh-CN"/>
          </a:p>
          <a:p>
            <a:r>
              <a:rPr lang="en-US" altLang="zh-CN"/>
              <a:t>active agent(</a:t>
            </a:r>
            <a:r>
              <a:rPr lang="zh-CN" altLang="en-US"/>
              <a:t>主动动力</a:t>
            </a:r>
            <a:r>
              <a:rPr lang="en-US" altLang="zh-CN"/>
              <a:t>)</a:t>
            </a:r>
            <a:endParaRPr lang="en-US" altLang="zh-CN"/>
          </a:p>
          <a:p>
            <a:pPr lvl="1"/>
            <a:r>
              <a:rPr lang="en-US" altLang="zh-CN"/>
              <a:t>——</a:t>
            </a:r>
            <a:r>
              <a:rPr lang="en-US" altLang="zh-CN"/>
              <a:t>a program</a:t>
            </a:r>
            <a:endParaRPr lang="en-US" altLang="zh-CN"/>
          </a:p>
          <a:p>
            <a:pPr lvl="1"/>
            <a:r>
              <a:rPr lang="zh-CN" altLang="en-US"/>
              <a:t>能调用过程</a:t>
            </a:r>
            <a:r>
              <a:rPr lang="en-US" altLang="zh-CN">
                <a:sym typeface="+mn-ea"/>
              </a:rPr>
              <a:t>call a procedure</a:t>
            </a:r>
            <a:endParaRPr lang="zh-CN" altLang="en-US"/>
          </a:p>
          <a:p>
            <a:pPr lvl="1"/>
            <a:endParaRPr lang="zh-CN" altLang="en-US"/>
          </a:p>
          <a:p>
            <a:pPr lvl="0"/>
            <a:r>
              <a:rPr lang="en-US" altLang="zh-CN">
                <a:sym typeface="+mn-ea"/>
              </a:rPr>
              <a:t>procedure(</a:t>
            </a:r>
            <a:r>
              <a:rPr lang="zh-CN" altLang="en-US">
                <a:sym typeface="+mn-ea"/>
              </a:rPr>
              <a:t>过程</a:t>
            </a:r>
            <a:r>
              <a:rPr lang="en-US" altLang="zh-CN">
                <a:sym typeface="+mn-ea"/>
              </a:rPr>
              <a:t>):</a:t>
            </a:r>
            <a:endParaRPr lang="en-US" altLang="zh-CN">
              <a:sym typeface="+mn-ea"/>
            </a:endParaRPr>
          </a:p>
          <a:p>
            <a:pPr lvl="1"/>
            <a:r>
              <a:rPr lang="en-US" altLang="zh-CN">
                <a:sym typeface="+mn-ea"/>
              </a:rPr>
              <a:t>an action</a:t>
            </a:r>
            <a:endParaRPr lang="en-US" altLang="zh-CN">
              <a:sym typeface="+mn-ea"/>
            </a:endParaRPr>
          </a:p>
          <a:p>
            <a:pPr lvl="1"/>
            <a:r>
              <a:rPr lang="zh-CN" altLang="en-US"/>
              <a:t>存在一个过程，程序只是</a:t>
            </a:r>
            <a:r>
              <a:rPr lang="en-US" altLang="zh-CN"/>
              <a:t>trigger</a:t>
            </a:r>
            <a:r>
              <a:rPr lang="zh-CN" altLang="en-US"/>
              <a:t>过程，而非定义它。</a:t>
            </a:r>
            <a:endParaRPr lang="zh-CN" altLang="en-US"/>
          </a:p>
          <a:p>
            <a:pPr lvl="1"/>
            <a:r>
              <a:rPr lang="zh-CN" altLang="en-US"/>
              <a:t>调用一个过程就相当于，对</a:t>
            </a:r>
            <a:r>
              <a:rPr lang="en-US" altLang="zh-CN"/>
              <a:t>object issue </a:t>
            </a:r>
            <a:r>
              <a:rPr lang="en-US" altLang="zh-CN"/>
              <a:t>an action</a:t>
            </a:r>
            <a:endParaRPr lang="en-US" altLang="zh-CN"/>
          </a:p>
          <a:p>
            <a:pPr marL="457200" lvl="1" indent="0">
              <a:buNone/>
            </a:pPr>
            <a:endParaRPr lang="en-US" altLang="zh-CN"/>
          </a:p>
          <a:p>
            <a:r>
              <a:rPr lang="en-US" altLang="zh-CN"/>
              <a:t>passive object(</a:t>
            </a:r>
            <a:r>
              <a:rPr lang="zh-CN" altLang="en-US"/>
              <a:t>受力对象</a:t>
            </a:r>
            <a:r>
              <a:rPr lang="en-US" altLang="zh-CN"/>
              <a:t>)</a:t>
            </a:r>
            <a:endParaRPr lang="en-US" altLang="zh-CN"/>
          </a:p>
          <a:p>
            <a:pPr lvl="1"/>
            <a:r>
              <a:rPr lang="en-US" altLang="zh-CN"/>
              <a:t>——data/data items</a:t>
            </a:r>
            <a:endParaRPr lang="en-US" altLang="zh-CN"/>
          </a:p>
          <a:p>
            <a:pPr lvl="1"/>
            <a:r>
              <a:rPr lang="en-US" altLang="zh-CN"/>
              <a:t>receive the action</a:t>
            </a:r>
            <a:endParaRPr lang="en-US" altLang="zh-CN"/>
          </a:p>
          <a:p>
            <a:endParaRPr lang="en-US" altLang="zh-CN"/>
          </a:p>
          <a:p>
            <a:endParaRPr lang="zh-CN" altLang="en-US"/>
          </a:p>
        </p:txBody>
      </p:sp>
      <p:sp>
        <p:nvSpPr>
          <p:cNvPr id="4" name="文本框 3"/>
          <p:cNvSpPr txBox="1"/>
          <p:nvPr/>
        </p:nvSpPr>
        <p:spPr>
          <a:xfrm>
            <a:off x="7522845" y="500380"/>
            <a:ext cx="4064000" cy="2861310"/>
          </a:xfrm>
          <a:prstGeom prst="rect">
            <a:avLst/>
          </a:prstGeom>
          <a:noFill/>
        </p:spPr>
        <p:txBody>
          <a:bodyPr wrap="square" rtlCol="0">
            <a:spAutoFit/>
          </a:bodyPr>
          <a:p>
            <a:r>
              <a:rPr lang="zh-CN" altLang="en-US"/>
              <a:t>从装过程的筐里拿一个过程，</a:t>
            </a:r>
            <a:r>
              <a:rPr lang="en-US" altLang="zh-CN"/>
              <a:t>printFile</a:t>
            </a:r>
            <a:endParaRPr lang="zh-CN" altLang="en-US"/>
          </a:p>
          <a:p>
            <a:r>
              <a:rPr lang="zh-CN" altLang="en-US"/>
              <a:t>再选择一个目标对象</a:t>
            </a:r>
            <a:r>
              <a:rPr lang="en-US" altLang="zh-CN"/>
              <a:t> file1</a:t>
            </a:r>
            <a:endParaRPr lang="zh-CN" altLang="en-US"/>
          </a:p>
          <a:p>
            <a:r>
              <a:rPr lang="zh-CN" altLang="en-US"/>
              <a:t>两者组装成一个</a:t>
            </a:r>
            <a:r>
              <a:rPr lang="en-US" altLang="zh-CN"/>
              <a:t> </a:t>
            </a:r>
            <a:r>
              <a:rPr lang="zh-CN" altLang="en-US"/>
              <a:t>打印</a:t>
            </a:r>
            <a:r>
              <a:rPr lang="en-US" altLang="zh-CN"/>
              <a:t>file1</a:t>
            </a:r>
            <a:r>
              <a:rPr lang="zh-CN" altLang="en-US"/>
              <a:t>的程序</a:t>
            </a:r>
            <a:endParaRPr lang="zh-CN" altLang="en-US"/>
          </a:p>
          <a:p>
            <a:r>
              <a:rPr lang="zh-CN" altLang="en-US"/>
              <a:t>执行</a:t>
            </a:r>
            <a:endParaRPr lang="zh-CN" altLang="en-US"/>
          </a:p>
          <a:p>
            <a:endParaRPr lang="zh-CN" altLang="en-US"/>
          </a:p>
          <a:p>
            <a:r>
              <a:rPr lang="zh-CN" altLang="en-US"/>
              <a:t>所以代码就三个</a:t>
            </a:r>
            <a:r>
              <a:rPr lang="zh-CN" altLang="en-US"/>
              <a:t>部分：</a:t>
            </a:r>
            <a:endParaRPr lang="zh-CN" altLang="en-US"/>
          </a:p>
          <a:p>
            <a:r>
              <a:rPr lang="zh-CN" altLang="en-US"/>
              <a:t>选择</a:t>
            </a:r>
            <a:r>
              <a:rPr lang="zh-CN" altLang="en-US"/>
              <a:t>过程</a:t>
            </a:r>
            <a:endParaRPr lang="zh-CN" altLang="en-US"/>
          </a:p>
          <a:p>
            <a:r>
              <a:rPr lang="zh-CN" altLang="en-US"/>
              <a:t>选择</a:t>
            </a:r>
            <a:r>
              <a:rPr lang="zh-CN" altLang="en-US"/>
              <a:t>对象</a:t>
            </a:r>
            <a:endParaRPr lang="zh-CN" altLang="en-US"/>
          </a:p>
          <a:p>
            <a:r>
              <a:rPr lang="zh-CN" altLang="en-US"/>
              <a:t>组装过程和</a:t>
            </a:r>
            <a:r>
              <a:rPr lang="zh-CN" altLang="en-US"/>
              <a:t>对象</a:t>
            </a:r>
            <a:endParaRPr lang="zh-CN" altLang="en-US"/>
          </a:p>
          <a:p>
            <a:r>
              <a:rPr lang="zh-CN" altLang="en-US"/>
              <a:t>执行</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7663180" y="3249295"/>
            <a:ext cx="3331210" cy="36087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2635" y="233750"/>
            <a:ext cx="10969200" cy="705600"/>
          </a:xfrm>
        </p:spPr>
        <p:txBody>
          <a:bodyPr/>
          <a:p>
            <a:r>
              <a:rPr lang="en-US" altLang="zh-CN"/>
              <a:t>C</a:t>
            </a:r>
            <a:r>
              <a:rPr lang="zh-CN" altLang="en-US"/>
              <a:t>的</a:t>
            </a:r>
            <a:r>
              <a:rPr lang="zh-CN" altLang="en-US"/>
              <a:t>优势</a:t>
            </a:r>
            <a:endParaRPr lang="zh-CN" altLang="en-US"/>
          </a:p>
        </p:txBody>
      </p:sp>
      <p:sp>
        <p:nvSpPr>
          <p:cNvPr id="3" name="内容占位符 2"/>
          <p:cNvSpPr>
            <a:spLocks noGrp="1"/>
          </p:cNvSpPr>
          <p:nvPr>
            <p:ph idx="1"/>
          </p:nvPr>
        </p:nvSpPr>
        <p:spPr>
          <a:xfrm>
            <a:off x="289630" y="1172265"/>
            <a:ext cx="10969200" cy="4759200"/>
          </a:xfrm>
        </p:spPr>
        <p:txBody>
          <a:bodyPr/>
          <a:p>
            <a:r>
              <a:rPr lang="en-US" altLang="zh-CN"/>
              <a:t>For(mula)Tran(slation)</a:t>
            </a:r>
            <a:r>
              <a:rPr lang="zh-CN" altLang="en-US"/>
              <a:t>，</a:t>
            </a:r>
            <a:r>
              <a:rPr lang="en-US" altLang="zh-CN"/>
              <a:t>Pascal,COBOL,Ada</a:t>
            </a:r>
            <a:endParaRPr lang="en-US" altLang="zh-CN"/>
          </a:p>
          <a:p>
            <a:r>
              <a:rPr lang="en-US" altLang="zh-CN"/>
              <a:t>C</a:t>
            </a:r>
            <a:r>
              <a:rPr lang="zh-CN" altLang="en-US"/>
              <a:t>是贝尔实验室，</a:t>
            </a:r>
            <a:r>
              <a:rPr lang="en-US" altLang="zh-CN"/>
              <a:t>20C70S</a:t>
            </a:r>
            <a:r>
              <a:rPr lang="zh-CN" altLang="en-US"/>
              <a:t>初期发明，用来编写操作系统（</a:t>
            </a:r>
            <a:r>
              <a:rPr lang="en-US" altLang="zh-CN"/>
              <a:t>e.g. Unix</a:t>
            </a:r>
            <a:r>
              <a:rPr lang="zh-CN" altLang="en-US"/>
              <a:t>）和系统</a:t>
            </a:r>
            <a:r>
              <a:rPr lang="zh-CN" altLang="en-US"/>
              <a:t>软件</a:t>
            </a:r>
            <a:endParaRPr lang="zh-CN" altLang="en-US"/>
          </a:p>
          <a:p>
            <a:r>
              <a:rPr lang="zh-CN" altLang="en-US"/>
              <a:t>使用</a:t>
            </a:r>
            <a:r>
              <a:rPr lang="en-US" altLang="zh-CN"/>
              <a:t>C </a:t>
            </a:r>
            <a:r>
              <a:rPr lang="zh-CN" altLang="en-US"/>
              <a:t>程序员无需了解硬件</a:t>
            </a:r>
            <a:r>
              <a:rPr lang="en-US" altLang="zh-CN"/>
              <a:t>——</a:t>
            </a:r>
            <a:r>
              <a:rPr lang="en-US" altLang="zh-CN">
                <a:solidFill>
                  <a:srgbClr val="FF0000"/>
                </a:solidFill>
                <a:sym typeface="+mn-ea"/>
              </a:rPr>
              <a:t>有</a:t>
            </a:r>
            <a:r>
              <a:rPr lang="en-US" altLang="zh-CN">
                <a:sym typeface="+mn-ea"/>
              </a:rPr>
              <a:t>一个结构化的高级语言应有的</a:t>
            </a:r>
            <a:r>
              <a:rPr lang="en-US" altLang="zh-CN">
                <a:solidFill>
                  <a:srgbClr val="FF0000"/>
                </a:solidFill>
                <a:sym typeface="+mn-ea"/>
              </a:rPr>
              <a:t>所有高级指令</a:t>
            </a:r>
            <a:endParaRPr lang="zh-CN" altLang="en-US"/>
          </a:p>
          <a:p>
            <a:pPr lvl="1"/>
            <a:r>
              <a:rPr lang="zh-CN" altLang="en-US" sz="1600"/>
              <a:t>但也可以快速访问硬件</a:t>
            </a:r>
            <a:r>
              <a:rPr lang="en-US" altLang="zh-CN"/>
              <a:t>——</a:t>
            </a:r>
            <a:r>
              <a:rPr lang="en-US" altLang="zh-CN">
                <a:sym typeface="+mn-ea"/>
              </a:rPr>
              <a:t>具有一些低级指令</a:t>
            </a:r>
            <a:endParaRPr lang="en-US" altLang="zh-CN">
              <a:sym typeface="+mn-ea"/>
            </a:endParaRPr>
          </a:p>
          <a:p>
            <a:pPr lvl="1"/>
            <a:r>
              <a:rPr lang="en-US" altLang="zh-CN"/>
              <a:t>相对于其他高级语言，C 更接近于汇编语言，这使得它对系统程序设计员来说是一种好语言。</a:t>
            </a:r>
            <a:endParaRPr lang="en-US" altLang="zh-CN"/>
          </a:p>
          <a:p>
            <a:pPr lvl="1"/>
            <a:r>
              <a:rPr lang="en-US" altLang="zh-CN"/>
              <a:t>C 指令短。这种简洁吸引了想编写短程序的程序员。</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9503410" y="1446530"/>
            <a:ext cx="2288540" cy="2660650"/>
          </a:xfrm>
          <a:prstGeom prst="rect">
            <a:avLst/>
          </a:prstGeom>
        </p:spPr>
      </p:pic>
      <p:sp>
        <p:nvSpPr>
          <p:cNvPr id="2" name="标题 1"/>
          <p:cNvSpPr>
            <a:spLocks noGrp="1"/>
          </p:cNvSpPr>
          <p:nvPr>
            <p:ph type="title"/>
          </p:nvPr>
        </p:nvSpPr>
        <p:spPr>
          <a:xfrm>
            <a:off x="83820" y="165100"/>
            <a:ext cx="10968990" cy="737235"/>
          </a:xfrm>
        </p:spPr>
        <p:txBody>
          <a:bodyPr>
            <a:normAutofit fontScale="90000"/>
          </a:bodyPr>
          <a:p>
            <a:r>
              <a:rPr lang="zh-CN" altLang="en-US"/>
              <a:t>面向对象模式</a:t>
            </a:r>
            <a:r>
              <a:rPr lang="en-US" altLang="zh-CN"/>
              <a:t> object-oriented paradigm</a:t>
            </a:r>
            <a:br>
              <a:rPr lang="en-US" altLang="zh-CN"/>
            </a:br>
            <a:r>
              <a:rPr lang="zh-CN" altLang="en-US"/>
              <a:t>方法</a:t>
            </a:r>
            <a:r>
              <a:rPr lang="en-US" altLang="zh-CN"/>
              <a:t>-</a:t>
            </a:r>
            <a:r>
              <a:rPr lang="zh-CN" altLang="en-US"/>
              <a:t>类</a:t>
            </a:r>
            <a:endParaRPr lang="zh-CN" altLang="en-US"/>
          </a:p>
        </p:txBody>
      </p:sp>
      <p:sp>
        <p:nvSpPr>
          <p:cNvPr id="3" name="内容占位符 2"/>
          <p:cNvSpPr>
            <a:spLocks noGrp="1"/>
          </p:cNvSpPr>
          <p:nvPr>
            <p:ph idx="1"/>
          </p:nvPr>
        </p:nvSpPr>
        <p:spPr>
          <a:xfrm>
            <a:off x="83820" y="991235"/>
            <a:ext cx="12011660" cy="4796155"/>
          </a:xfrm>
        </p:spPr>
        <p:txBody>
          <a:bodyPr/>
          <a:p>
            <a:r>
              <a:rPr lang="zh-CN" altLang="en-US"/>
              <a:t>将方法</a:t>
            </a:r>
            <a:r>
              <a:rPr lang="en-US" altLang="zh-CN"/>
              <a:t>method</a:t>
            </a:r>
            <a:r>
              <a:rPr lang="zh-CN" altLang="en-US"/>
              <a:t>（过程式的</a:t>
            </a:r>
            <a:r>
              <a:rPr lang="en-US" altLang="zh-CN"/>
              <a:t>procedure</a:t>
            </a:r>
            <a:r>
              <a:rPr lang="zh-CN" altLang="en-US"/>
              <a:t>）和对象</a:t>
            </a:r>
            <a:r>
              <a:rPr lang="en-US" altLang="zh-CN"/>
              <a:t>object</a:t>
            </a:r>
            <a:r>
              <a:rPr lang="zh-CN" altLang="en-US"/>
              <a:t>打包在一起，程序做的是给对象</a:t>
            </a:r>
            <a:r>
              <a:rPr lang="en-US" altLang="zh-CN"/>
              <a:t> </a:t>
            </a:r>
            <a:r>
              <a:rPr lang="zh-CN" altLang="en-US"/>
              <a:t>发送相应请求（</a:t>
            </a:r>
            <a:r>
              <a:rPr lang="en-US" altLang="zh-CN"/>
              <a:t>send requests</a:t>
            </a:r>
            <a:r>
              <a:rPr lang="zh-CN" altLang="en-US"/>
              <a:t>）</a:t>
            </a:r>
            <a:r>
              <a:rPr lang="en-US" altLang="zh-CN"/>
              <a:t>/</a:t>
            </a:r>
            <a:r>
              <a:rPr lang="zh-CN" altLang="en-US"/>
              <a:t>刺激（</a:t>
            </a:r>
            <a:r>
              <a:rPr lang="en-US" altLang="zh-CN"/>
              <a:t>stimuli</a:t>
            </a:r>
            <a:r>
              <a:rPr lang="zh-CN" altLang="en-US"/>
              <a:t>）、</a:t>
            </a:r>
            <a:endParaRPr lang="zh-CN" altLang="en-US"/>
          </a:p>
          <a:p>
            <a:r>
              <a:rPr lang="en-US" altLang="zh-CN"/>
              <a:t>class:a set of methods(- how to react to stimuli)</a:t>
            </a:r>
            <a:endParaRPr lang="en-US" altLang="zh-CN"/>
          </a:p>
          <a:p>
            <a:pPr lvl="1"/>
            <a:r>
              <a:rPr lang="zh-CN" altLang="en-US"/>
              <a:t>一个方法定义了</a:t>
            </a:r>
            <a:r>
              <a:rPr lang="en-US" altLang="zh-CN"/>
              <a:t> </a:t>
            </a:r>
            <a:r>
              <a:rPr lang="zh-CN" altLang="en-US"/>
              <a:t>对象</a:t>
            </a:r>
            <a:r>
              <a:rPr lang="en-US" altLang="zh-CN"/>
              <a:t>object</a:t>
            </a:r>
            <a:r>
              <a:rPr lang="zh-CN" altLang="en-US"/>
              <a:t>如何对程序指令作出反应。</a:t>
            </a:r>
            <a:r>
              <a:rPr lang="zh-CN" altLang="en-US">
                <a:sym typeface="+mn-ea"/>
              </a:rPr>
              <a:t>类是一组对象</a:t>
            </a:r>
            <a:r>
              <a:rPr lang="zh-CN" altLang="en-US">
                <a:sym typeface="+mn-ea"/>
              </a:rPr>
              <a:t>的一</a:t>
            </a:r>
            <a:r>
              <a:rPr lang="zh-CN" altLang="en-US">
                <a:sym typeface="+mn-ea"/>
              </a:rPr>
              <a:t>系列方法的集合。</a:t>
            </a:r>
            <a:endParaRPr lang="zh-CN" altLang="en-US"/>
          </a:p>
          <a:p>
            <a:pPr marL="685800" lvl="1" indent="-228600">
              <a:buFont typeface="Arial" panose="020B0604020202020204" pitchFamily="34" charset="0"/>
              <a:buChar char="●"/>
            </a:pPr>
            <a:r>
              <a:rPr lang="zh-CN" altLang="en-US">
                <a:solidFill>
                  <a:schemeClr val="tx1">
                    <a:lumMod val="65000"/>
                    <a:lumOff val="35000"/>
                  </a:schemeClr>
                </a:solidFill>
              </a:rPr>
              <a:t>方法的格式：头（</a:t>
            </a:r>
            <a:r>
              <a:rPr lang="en-US" altLang="zh-CN">
                <a:solidFill>
                  <a:schemeClr val="tx1">
                    <a:lumMod val="65000"/>
                    <a:lumOff val="35000"/>
                  </a:schemeClr>
                </a:solidFill>
              </a:rPr>
              <a:t>header),</a:t>
            </a:r>
            <a:r>
              <a:rPr lang="zh-CN" altLang="en-US">
                <a:solidFill>
                  <a:schemeClr val="tx1">
                    <a:lumMod val="65000"/>
                    <a:lumOff val="35000"/>
                  </a:schemeClr>
                </a:solidFill>
              </a:rPr>
              <a:t>局部变量（</a:t>
            </a:r>
            <a:r>
              <a:rPr lang="en-US" altLang="zh-CN">
                <a:solidFill>
                  <a:schemeClr val="tx1">
                    <a:lumMod val="65000"/>
                    <a:lumOff val="35000"/>
                  </a:schemeClr>
                </a:solidFill>
              </a:rPr>
              <a:t>local variables</a:t>
            </a:r>
            <a:r>
              <a:rPr lang="zh-CN" altLang="en-US">
                <a:solidFill>
                  <a:schemeClr val="tx1">
                    <a:lumMod val="65000"/>
                    <a:lumOff val="35000"/>
                  </a:schemeClr>
                </a:solidFill>
              </a:rPr>
              <a:t>）</a:t>
            </a:r>
            <a:r>
              <a:rPr lang="en-US" altLang="zh-CN">
                <a:solidFill>
                  <a:schemeClr val="tx1">
                    <a:lumMod val="65000"/>
                    <a:lumOff val="35000"/>
                  </a:schemeClr>
                </a:solidFill>
              </a:rPr>
              <a:t>,</a:t>
            </a:r>
            <a:r>
              <a:rPr lang="zh-CN" altLang="en-US">
                <a:solidFill>
                  <a:schemeClr val="tx1">
                    <a:lumMod val="65000"/>
                    <a:lumOff val="35000"/>
                  </a:schemeClr>
                </a:solidFill>
              </a:rPr>
              <a:t>语句（</a:t>
            </a:r>
            <a:r>
              <a:rPr lang="en-US" altLang="zh-CN">
                <a:solidFill>
                  <a:schemeClr val="tx1">
                    <a:lumMod val="65000"/>
                    <a:lumOff val="35000"/>
                  </a:schemeClr>
                </a:solidFill>
              </a:rPr>
              <a:t>statement</a:t>
            </a:r>
            <a:r>
              <a:rPr lang="zh-CN" altLang="en-US">
                <a:solidFill>
                  <a:schemeClr val="tx1">
                    <a:lumMod val="65000"/>
                    <a:lumOff val="35000"/>
                  </a:schemeClr>
                </a:solidFill>
              </a:rPr>
              <a:t>）</a:t>
            </a:r>
            <a:endParaRPr lang="zh-CN" altLang="en-US">
              <a:solidFill>
                <a:schemeClr val="tx1">
                  <a:lumMod val="65000"/>
                  <a:lumOff val="35000"/>
                </a:schemeClr>
              </a:solidFill>
            </a:endParaRPr>
          </a:p>
          <a:p>
            <a:pPr marL="1143000" lvl="2" indent="-228600">
              <a:buFont typeface="Arial" panose="020B0604020202020204" pitchFamily="34" charset="0"/>
              <a:buChar char="●"/>
            </a:pPr>
            <a:r>
              <a:rPr lang="zh-CN" altLang="en-US">
                <a:sym typeface="+mn-ea"/>
              </a:rPr>
              <a:t>类似于过程式的函数</a:t>
            </a:r>
            <a:endParaRPr lang="zh-CN" altLang="en-US">
              <a:sym typeface="+mn-ea"/>
            </a:endParaRPr>
          </a:p>
          <a:p>
            <a:pPr marL="1143000" lvl="2" indent="-228600">
              <a:buFont typeface="Arial" panose="020B0604020202020204" pitchFamily="34" charset="0"/>
              <a:buChar char="●"/>
            </a:pPr>
            <a:endParaRPr lang="en-US" altLang="zh-CN">
              <a:solidFill>
                <a:schemeClr val="tx1">
                  <a:lumMod val="65000"/>
                  <a:lumOff val="35000"/>
                </a:schemeClr>
              </a:solidFill>
              <a:sym typeface="+mn-ea"/>
            </a:endParaRPr>
          </a:p>
          <a:p>
            <a:pPr marL="228600" lvl="0" indent="-228600">
              <a:buFont typeface="Arial" panose="020B0604020202020204" pitchFamily="34" charset="0"/>
              <a:buChar char="●"/>
            </a:pPr>
            <a:endParaRPr lang="zh-CN" altLang="en-US">
              <a:solidFill>
                <a:schemeClr val="tx1">
                  <a:lumMod val="65000"/>
                  <a:lumOff val="35000"/>
                </a:schemeClr>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a:xfrm>
            <a:off x="203905" y="258515"/>
            <a:ext cx="10969200" cy="705600"/>
          </a:xfrm>
        </p:spPr>
        <p:txBody>
          <a:bodyPr/>
          <a:p>
            <a:r>
              <a:rPr lang="zh-CN" altLang="en-US">
                <a:sym typeface="+mn-ea"/>
              </a:rPr>
              <a:t>所谓的多态性和继承性</a:t>
            </a:r>
            <a:endParaRPr lang="zh-CN" altLang="en-US"/>
          </a:p>
        </p:txBody>
      </p:sp>
      <p:sp>
        <p:nvSpPr>
          <p:cNvPr id="8" name="内容占位符 7"/>
          <p:cNvSpPr>
            <a:spLocks noGrp="1"/>
          </p:cNvSpPr>
          <p:nvPr>
            <p:ph idx="1"/>
          </p:nvPr>
        </p:nvSpPr>
        <p:spPr>
          <a:xfrm>
            <a:off x="252730" y="1049655"/>
            <a:ext cx="11938635" cy="5464810"/>
          </a:xfrm>
        </p:spPr>
        <p:txBody>
          <a:bodyPr>
            <a:noAutofit/>
          </a:bodyPr>
          <a:p>
            <a:pPr>
              <a:lnSpc>
                <a:spcPct val="100000"/>
              </a:lnSpc>
            </a:pPr>
            <a:r>
              <a:rPr lang="zh-CN" altLang="en-US" sz="1600">
                <a:sym typeface="+mn-ea"/>
              </a:rPr>
              <a:t>有一个类集合，比如几何，下有分集合，如矩形集合，圆形集合，三角形集合</a:t>
            </a:r>
            <a:endParaRPr lang="zh-CN" altLang="en-US" sz="1600"/>
          </a:p>
          <a:p>
            <a:pPr>
              <a:lnSpc>
                <a:spcPct val="100000"/>
              </a:lnSpc>
            </a:pPr>
            <a:r>
              <a:rPr lang="zh-CN" altLang="en-US" sz="1600">
                <a:sym typeface="+mn-ea"/>
              </a:rPr>
              <a:t>有一个操作集合，比如计算面积，计算周长，计算中心点</a:t>
            </a:r>
            <a:endParaRPr lang="zh-CN" altLang="en-US" sz="1600"/>
          </a:p>
          <a:p>
            <a:pPr>
              <a:lnSpc>
                <a:spcPct val="100000"/>
              </a:lnSpc>
            </a:pPr>
            <a:r>
              <a:rPr lang="zh-CN" altLang="en-US" sz="1600">
                <a:sym typeface="+mn-ea"/>
              </a:rPr>
              <a:t>一个操作×不同的类：计算矩形</a:t>
            </a:r>
            <a:r>
              <a:rPr lang="en-US" altLang="zh-CN" sz="1600">
                <a:sym typeface="+mn-ea"/>
              </a:rPr>
              <a:t>/</a:t>
            </a:r>
            <a:r>
              <a:rPr lang="zh-CN" altLang="en-US" sz="1600">
                <a:sym typeface="+mn-ea"/>
              </a:rPr>
              <a:t>圆形</a:t>
            </a:r>
            <a:r>
              <a:rPr lang="en-US" altLang="zh-CN" sz="1600">
                <a:sym typeface="+mn-ea"/>
              </a:rPr>
              <a:t>/</a:t>
            </a:r>
            <a:r>
              <a:rPr lang="zh-CN" altLang="en-US" sz="1600">
                <a:sym typeface="+mn-ea"/>
              </a:rPr>
              <a:t>三角形的面积</a:t>
            </a:r>
            <a:endParaRPr lang="zh-CN" altLang="en-US" sz="1600"/>
          </a:p>
          <a:p>
            <a:pPr>
              <a:lnSpc>
                <a:spcPct val="100000"/>
              </a:lnSpc>
            </a:pPr>
            <a:endParaRPr lang="zh-CN" altLang="en-US" sz="1600"/>
          </a:p>
          <a:p>
            <a:pPr>
              <a:lnSpc>
                <a:spcPct val="100000"/>
              </a:lnSpc>
            </a:pPr>
            <a:r>
              <a:rPr lang="zh-CN" altLang="en-US" sz="1600">
                <a:sym typeface="+mn-ea"/>
              </a:rPr>
              <a:t>一个大类可以下设小类，并且小类同时具有大类的一般属性</a:t>
            </a:r>
            <a:r>
              <a:rPr lang="en-US" altLang="zh-CN" sz="1600">
                <a:sym typeface="+mn-ea"/>
              </a:rPr>
              <a:t>+</a:t>
            </a:r>
            <a:r>
              <a:rPr lang="zh-CN" altLang="en-US" sz="1600">
                <a:sym typeface="+mn-ea"/>
              </a:rPr>
              <a:t>自己的特性，</a:t>
            </a:r>
            <a:r>
              <a:rPr lang="zh-CN" altLang="en-US" sz="1600">
                <a:solidFill>
                  <a:srgbClr val="FF0000"/>
                </a:solidFill>
                <a:sym typeface="+mn-ea"/>
              </a:rPr>
              <a:t>这就是继承性</a:t>
            </a:r>
            <a:endParaRPr lang="zh-CN" altLang="en-US" sz="1600"/>
          </a:p>
          <a:p>
            <a:pPr indent="0">
              <a:lnSpc>
                <a:spcPct val="100000"/>
              </a:lnSpc>
              <a:buNone/>
            </a:pPr>
            <a:r>
              <a:rPr lang="zh-CN" altLang="en-US" sz="1600">
                <a:sym typeface="+mn-ea"/>
              </a:rPr>
              <a:t>讲抽象点：</a:t>
            </a:r>
            <a:endParaRPr lang="zh-CN" altLang="en-US" sz="1600"/>
          </a:p>
          <a:p>
            <a:pPr marL="685800" lvl="1" indent="-228600">
              <a:lnSpc>
                <a:spcPct val="100000"/>
              </a:lnSpc>
              <a:buFont typeface="Arial" panose="020B0604020202020204" pitchFamily="34" charset="0"/>
              <a:buChar char="●"/>
            </a:pPr>
            <a:r>
              <a:rPr lang="en-US" altLang="zh-CN">
                <a:solidFill>
                  <a:schemeClr val="tx1">
                    <a:lumMod val="65000"/>
                    <a:lumOff val="35000"/>
                  </a:schemeClr>
                </a:solidFill>
                <a:sym typeface="+mn-ea"/>
              </a:rPr>
              <a:t>A</a:t>
            </a:r>
            <a:r>
              <a:rPr lang="zh-CN" altLang="en-US">
                <a:solidFill>
                  <a:schemeClr val="tx1">
                    <a:lumMod val="65000"/>
                    <a:lumOff val="35000"/>
                  </a:schemeClr>
                </a:solidFill>
                <a:sym typeface="+mn-ea"/>
              </a:rPr>
              <a:t>一个对象继承另一个对象</a:t>
            </a:r>
            <a:endParaRPr lang="zh-CN" altLang="en-US">
              <a:solidFill>
                <a:schemeClr val="tx1">
                  <a:lumMod val="65000"/>
                  <a:lumOff val="35000"/>
                </a:schemeClr>
              </a:solidFill>
              <a:sym typeface="+mn-ea"/>
            </a:endParaRPr>
          </a:p>
          <a:p>
            <a:pPr marL="685800" lvl="1" indent="-228600">
              <a:lnSpc>
                <a:spcPct val="100000"/>
              </a:lnSpc>
              <a:buFont typeface="Arial" panose="020B0604020202020204" pitchFamily="34" charset="0"/>
              <a:buChar char="●"/>
            </a:pPr>
            <a:r>
              <a:rPr lang="en-US" altLang="zh-CN">
                <a:solidFill>
                  <a:schemeClr val="tx1">
                    <a:lumMod val="65000"/>
                    <a:lumOff val="35000"/>
                  </a:schemeClr>
                </a:solidFill>
                <a:sym typeface="+mn-ea"/>
              </a:rPr>
              <a:t>B</a:t>
            </a:r>
            <a:r>
              <a:rPr lang="zh-CN" altLang="en-US">
                <a:solidFill>
                  <a:schemeClr val="tx1">
                    <a:lumMod val="65000"/>
                    <a:lumOff val="35000"/>
                  </a:schemeClr>
                </a:solidFill>
                <a:sym typeface="+mn-ea"/>
              </a:rPr>
              <a:t>新对象还可以继承对象的特性</a:t>
            </a:r>
            <a:endParaRPr lang="zh-CN" altLang="en-US">
              <a:solidFill>
                <a:schemeClr val="tx1">
                  <a:lumMod val="65000"/>
                  <a:lumOff val="35000"/>
                </a:schemeClr>
              </a:solidFill>
              <a:sym typeface="+mn-ea"/>
            </a:endParaRPr>
          </a:p>
          <a:p>
            <a:pPr indent="457200">
              <a:lnSpc>
                <a:spcPct val="100000"/>
              </a:lnSpc>
            </a:pPr>
            <a:endParaRPr lang="zh-CN" altLang="en-US" sz="1600"/>
          </a:p>
          <a:p>
            <a:pPr>
              <a:lnSpc>
                <a:spcPct val="100000"/>
              </a:lnSpc>
            </a:pPr>
            <a:endParaRPr lang="zh-CN" altLang="en-US" sz="1600"/>
          </a:p>
          <a:p>
            <a:pPr>
              <a:lnSpc>
                <a:spcPct val="100000"/>
              </a:lnSpc>
            </a:pPr>
            <a:r>
              <a:rPr lang="zh-CN" altLang="en-US" sz="1600">
                <a:sym typeface="+mn-ea"/>
              </a:rPr>
              <a:t>同一个操作名称，可以作用于不同的类，会进行不一样的操作步骤，得到不同结果。</a:t>
            </a:r>
            <a:endParaRPr lang="zh-CN" altLang="en-US" sz="1600"/>
          </a:p>
          <a:p>
            <a:pPr marL="0" indent="457200">
              <a:lnSpc>
                <a:spcPct val="100000"/>
              </a:lnSpc>
              <a:buNone/>
            </a:pPr>
            <a:r>
              <a:rPr lang="zh-CN" altLang="en-US" sz="1600">
                <a:sym typeface="+mn-ea"/>
              </a:rPr>
              <a:t>或者反着说，不同类对于相同操作指令可以做出不同反应</a:t>
            </a:r>
            <a:endParaRPr lang="zh-CN" altLang="en-US" sz="1600"/>
          </a:p>
          <a:p>
            <a:pPr marL="0" indent="0">
              <a:lnSpc>
                <a:spcPct val="100000"/>
              </a:lnSpc>
              <a:buNone/>
            </a:pPr>
            <a:r>
              <a:rPr lang="zh-CN" altLang="en-US" sz="1600">
                <a:solidFill>
                  <a:srgbClr val="FF0000"/>
                </a:solidFill>
                <a:sym typeface="+mn-ea"/>
              </a:rPr>
              <a:t>这就是多态性</a:t>
            </a:r>
            <a:endParaRPr lang="zh-CN" altLang="en-US" sz="1600">
              <a:solidFill>
                <a:srgbClr val="FF0000"/>
              </a:solidFill>
            </a:endParaRPr>
          </a:p>
          <a:p>
            <a:r>
              <a:rPr lang="zh-CN" altLang="en-US" sz="1600">
                <a:solidFill>
                  <a:srgbClr val="FF0000"/>
                </a:solidFill>
              </a:rPr>
              <a:t>抽象呢</a:t>
            </a:r>
            <a:r>
              <a:rPr lang="zh-CN" altLang="en-US" sz="1600">
                <a:solidFill>
                  <a:srgbClr val="FF0000"/>
                </a:solidFill>
              </a:rPr>
              <a:t>就是</a:t>
            </a:r>
            <a:endParaRPr lang="zh-CN" altLang="en-US" sz="1600">
              <a:solidFill>
                <a:srgbClr val="FF0000"/>
              </a:solidFill>
            </a:endParaRPr>
          </a:p>
          <a:p>
            <a:pPr lvl="1" algn="l"/>
            <a:r>
              <a:rPr lang="zh-CN" altLang="en-US" sz="1420">
                <a:solidFill>
                  <a:schemeClr val="tx1"/>
                </a:solidFill>
              </a:rPr>
              <a:t>将一类对象的共同特征（属性和行为</a:t>
            </a:r>
            <a:r>
              <a:rPr lang="en-US" altLang="zh-CN" sz="1420">
                <a:solidFill>
                  <a:schemeClr val="tx1"/>
                </a:solidFill>
              </a:rPr>
              <a:t>/</a:t>
            </a:r>
            <a:r>
              <a:rPr lang="zh-CN" altLang="en-US" sz="1420">
                <a:solidFill>
                  <a:schemeClr val="tx1"/>
                </a:solidFill>
              </a:rPr>
              <a:t>可进行的</a:t>
            </a:r>
            <a:r>
              <a:rPr lang="zh-CN" altLang="en-US" sz="1420">
                <a:solidFill>
                  <a:schemeClr val="tx1"/>
                </a:solidFill>
              </a:rPr>
              <a:t>操作）总结出来，构造类的</a:t>
            </a:r>
            <a:r>
              <a:rPr lang="zh-CN" altLang="en-US" sz="1420">
                <a:solidFill>
                  <a:schemeClr val="tx1"/>
                </a:solidFill>
              </a:rPr>
              <a:t>过程。</a:t>
            </a:r>
            <a:endParaRPr lang="zh-CN" altLang="en-US" sz="1420">
              <a:solidFill>
                <a:schemeClr val="tx1"/>
              </a:solidFill>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TABLE_ENDDRAG_ORIGIN_RECT" val="421*403"/>
  <p:tag name="TABLE_ENDDRAG_RECT" val="28*86*421*403"/>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FULLTEXTBEAUTIFYED" val="1"/>
  <p:tag name="commondata" val="eyJoZGlkIjoiYjMwZGEyYjczMjU5N2Q3NTU0OGE5OWM4YjRlZTM5N2QifQ=="/>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空白设计模板">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4513</Words>
  <Application>WPS 演示</Application>
  <PresentationFormat>宽屏</PresentationFormat>
  <Paragraphs>318</Paragraphs>
  <Slides>24</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24</vt:i4>
      </vt:variant>
    </vt:vector>
  </HeadingPairs>
  <TitlesOfParts>
    <vt:vector size="37" baseType="lpstr">
      <vt:lpstr>Arial</vt:lpstr>
      <vt:lpstr>宋体</vt:lpstr>
      <vt:lpstr>Wingdings</vt:lpstr>
      <vt:lpstr>Wingdings</vt:lpstr>
      <vt:lpstr>微软雅黑</vt:lpstr>
      <vt:lpstr>Arial Unicode MS</vt:lpstr>
      <vt:lpstr>Calibri</vt:lpstr>
      <vt:lpstr>Consolas</vt:lpstr>
      <vt:lpstr>幼圆</vt:lpstr>
      <vt:lpstr>Century Gothic</vt:lpstr>
      <vt:lpstr>Arial Narrow</vt:lpstr>
      <vt:lpstr>WPS</vt:lpstr>
      <vt:lpstr>1_空白设计模板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于璐</cp:lastModifiedBy>
  <cp:revision>156</cp:revision>
  <dcterms:created xsi:type="dcterms:W3CDTF">2019-06-19T02:08:00Z</dcterms:created>
  <dcterms:modified xsi:type="dcterms:W3CDTF">2023-11-06T17:06:56Z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EF1139BD783E47649F3060B0BC2C8867_11</vt:lpwstr>
  </property>
</Properties>
</file>