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22" r:id="rId2"/>
  </p:sldMasterIdLst>
  <p:notesMasterIdLst>
    <p:notesMasterId r:id="rId20"/>
  </p:notesMasterIdLst>
  <p:sldIdLst>
    <p:sldId id="259" r:id="rId3"/>
    <p:sldId id="267" r:id="rId4"/>
    <p:sldId id="258" r:id="rId5"/>
    <p:sldId id="260" r:id="rId6"/>
    <p:sldId id="266" r:id="rId7"/>
    <p:sldId id="270" r:id="rId8"/>
    <p:sldId id="268" r:id="rId9"/>
    <p:sldId id="271" r:id="rId10"/>
    <p:sldId id="272" r:id="rId11"/>
    <p:sldId id="273" r:id="rId12"/>
    <p:sldId id="274" r:id="rId13"/>
    <p:sldId id="269" r:id="rId14"/>
    <p:sldId id="261" r:id="rId15"/>
    <p:sldId id="262" r:id="rId16"/>
    <p:sldId id="263" r:id="rId17"/>
    <p:sldId id="264" r:id="rId18"/>
    <p:sldId id="265" r:id="rId19"/>
  </p:sldIdLst>
  <p:sldSz cx="9601200" cy="12801600" type="A3"/>
  <p:notesSz cx="6858000" cy="9144000"/>
  <p:defaultTextStyle>
    <a:defPPr>
      <a:defRPr lang="en-US"/>
    </a:defPPr>
    <a:lvl1pPr marL="0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290779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581558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872338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163117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1453896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1744675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2035454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2326234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5662" autoAdjust="0"/>
  </p:normalViewPr>
  <p:slideViewPr>
    <p:cSldViewPr snapToGrid="0">
      <p:cViewPr varScale="1">
        <p:scale>
          <a:sx n="59" d="100"/>
          <a:sy n="59" d="100"/>
        </p:scale>
        <p:origin x="3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5B15-29AF-4A3D-845C-82EFF3A2837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238F-231F-45F3-8C84-E022D445E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1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1pPr>
    <a:lvl2pPr marL="290779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2pPr>
    <a:lvl3pPr marL="581558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3pPr>
    <a:lvl4pPr marL="872338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4pPr>
    <a:lvl5pPr marL="1163117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5pPr>
    <a:lvl6pPr marL="1453896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6pPr>
    <a:lvl7pPr marL="1744675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7pPr>
    <a:lvl8pPr marL="2035454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8pPr>
    <a:lvl9pPr marL="2326234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89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3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7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4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1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7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0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8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3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1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9123"/>
            <a:ext cx="7200900" cy="4456854"/>
          </a:xfrm>
        </p:spPr>
        <p:txBody>
          <a:bodyPr anchor="b">
            <a:normAutofit/>
          </a:bodyPr>
          <a:lstStyle>
            <a:lvl1pPr algn="ctr">
              <a:defRPr sz="1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5"/>
          </a:xfrm>
        </p:spPr>
        <p:txBody>
          <a:bodyPr>
            <a:normAutofit/>
          </a:bodyPr>
          <a:lstStyle>
            <a:lvl1pPr marL="0" indent="0" algn="ctr">
              <a:buNone/>
              <a:defRPr sz="7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0212" indent="0" algn="ctr">
              <a:buNone/>
              <a:defRPr sz="859"/>
            </a:lvl2pPr>
            <a:lvl3pPr marL="280424" indent="0" algn="ctr">
              <a:buNone/>
              <a:defRPr sz="736"/>
            </a:lvl3pPr>
            <a:lvl4pPr marL="420635" indent="0" algn="ctr">
              <a:buNone/>
              <a:defRPr sz="613"/>
            </a:lvl4pPr>
            <a:lvl5pPr marL="560847" indent="0" algn="ctr">
              <a:buNone/>
              <a:defRPr sz="613"/>
            </a:lvl5pPr>
            <a:lvl6pPr marL="701059" indent="0" algn="ctr">
              <a:buNone/>
              <a:defRPr sz="613"/>
            </a:lvl6pPr>
            <a:lvl7pPr marL="841271" indent="0" algn="ctr">
              <a:buNone/>
              <a:defRPr sz="613"/>
            </a:lvl7pPr>
            <a:lvl8pPr marL="981483" indent="0" algn="ctr">
              <a:buNone/>
              <a:defRPr sz="613"/>
            </a:lvl8pPr>
            <a:lvl9pPr marL="1121694" indent="0" algn="ctr">
              <a:buNone/>
              <a:defRPr sz="6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72679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2" y="672675"/>
            <a:ext cx="6090762" cy="10848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0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9123"/>
            <a:ext cx="7200900" cy="4456853"/>
          </a:xfrm>
        </p:spPr>
        <p:txBody>
          <a:bodyPr anchor="b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 algn="ctr">
              <a:buNone/>
              <a:defRPr sz="2205"/>
            </a:lvl2pPr>
            <a:lvl3pPr marL="720090" indent="0" algn="ctr">
              <a:buNone/>
              <a:defRPr sz="1890"/>
            </a:lvl3pPr>
            <a:lvl4pPr marL="1080135" indent="0" algn="ctr">
              <a:buNone/>
              <a:defRPr sz="1575"/>
            </a:lvl4pPr>
            <a:lvl5pPr marL="1440180" indent="0" algn="ctr">
              <a:buNone/>
              <a:defRPr sz="1575"/>
            </a:lvl5pPr>
            <a:lvl6pPr marL="1800225" indent="0" algn="ctr">
              <a:buNone/>
              <a:defRPr sz="1575"/>
            </a:lvl6pPr>
            <a:lvl7pPr marL="2160270" indent="0" algn="ctr">
              <a:buNone/>
              <a:defRPr sz="1575"/>
            </a:lvl7pPr>
            <a:lvl8pPr marL="2520315" indent="0" algn="ctr">
              <a:buNone/>
              <a:defRPr sz="1575"/>
            </a:lvl8pPr>
            <a:lvl9pPr marL="288036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4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6523"/>
            <a:ext cx="8281035" cy="5322255"/>
          </a:xfrm>
        </p:spPr>
        <p:txBody>
          <a:bodyPr anchor="b">
            <a:normAutofit/>
          </a:bodyPr>
          <a:lstStyle>
            <a:lvl1pPr>
              <a:defRPr sz="472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498249"/>
            <a:ext cx="8281035" cy="2800349"/>
          </a:xfrm>
        </p:spPr>
        <p:txBody>
          <a:bodyPr anchor="t">
            <a:normAutofit/>
          </a:bodyPr>
          <a:lstStyle>
            <a:lvl1pPr marL="0" indent="0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8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538" y="3413761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13761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3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7" y="3139454"/>
            <a:ext cx="4060508" cy="154130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37" y="4680761"/>
            <a:ext cx="4060508" cy="687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9455"/>
            <a:ext cx="4080511" cy="154130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80761"/>
            <a:ext cx="4080511" cy="687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43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2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3" y="853441"/>
            <a:ext cx="3096387" cy="2987034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10" y="1849120"/>
            <a:ext cx="4860608" cy="910336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3" y="3840479"/>
            <a:ext cx="3096387" cy="711200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2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3" y="853440"/>
            <a:ext cx="3096387" cy="2987040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0510" y="1849120"/>
            <a:ext cx="4860608" cy="910336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3" y="3840480"/>
            <a:ext cx="3096387" cy="7112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0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98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72676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72677"/>
            <a:ext cx="6090761" cy="10848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3" y="3196523"/>
            <a:ext cx="8281035" cy="5322256"/>
          </a:xfrm>
        </p:spPr>
        <p:txBody>
          <a:bodyPr anchor="b">
            <a:normAutofit/>
          </a:bodyPr>
          <a:lstStyle>
            <a:lvl1pPr>
              <a:defRPr sz="184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3" y="8498252"/>
            <a:ext cx="8281035" cy="2800350"/>
          </a:xfrm>
        </p:spPr>
        <p:txBody>
          <a:bodyPr anchor="t">
            <a:normAutofit/>
          </a:bodyPr>
          <a:lstStyle>
            <a:lvl1pPr marL="0" indent="0">
              <a:buNone/>
              <a:defRPr sz="7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0212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2pPr>
            <a:lvl3pPr marL="280424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3pPr>
            <a:lvl4pPr marL="420635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4pPr>
            <a:lvl5pPr marL="560847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5pPr>
            <a:lvl6pPr marL="701059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6pPr>
            <a:lvl7pPr marL="841271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7pPr>
            <a:lvl8pPr marL="981483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8pPr>
            <a:lvl9pPr marL="1121694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539" y="3413765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9" y="3413765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9" y="3139455"/>
            <a:ext cx="4060508" cy="154130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36" b="1"/>
            </a:lvl1pPr>
            <a:lvl2pPr marL="140212" indent="0">
              <a:buNone/>
              <a:defRPr sz="613" b="1"/>
            </a:lvl2pPr>
            <a:lvl3pPr marL="280424" indent="0">
              <a:buNone/>
              <a:defRPr sz="552" b="1"/>
            </a:lvl3pPr>
            <a:lvl4pPr marL="420635" indent="0">
              <a:buNone/>
              <a:defRPr sz="491" b="1"/>
            </a:lvl4pPr>
            <a:lvl5pPr marL="560847" indent="0">
              <a:buNone/>
              <a:defRPr sz="491" b="1"/>
            </a:lvl5pPr>
            <a:lvl6pPr marL="701059" indent="0">
              <a:buNone/>
              <a:defRPr sz="491" b="1"/>
            </a:lvl6pPr>
            <a:lvl7pPr marL="841271" indent="0">
              <a:buNone/>
              <a:defRPr sz="491" b="1"/>
            </a:lvl7pPr>
            <a:lvl8pPr marL="981483" indent="0">
              <a:buNone/>
              <a:defRPr sz="491" b="1"/>
            </a:lvl8pPr>
            <a:lvl9pPr marL="1121694" indent="0">
              <a:buNone/>
              <a:defRPr sz="49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39" y="4680761"/>
            <a:ext cx="4060508" cy="6870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9" y="3139456"/>
            <a:ext cx="4080511" cy="154130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736" b="1"/>
            </a:lvl1pPr>
            <a:lvl2pPr marL="140212" indent="0">
              <a:buNone/>
              <a:defRPr sz="613" b="1"/>
            </a:lvl2pPr>
            <a:lvl3pPr marL="280424" indent="0">
              <a:buNone/>
              <a:defRPr sz="552" b="1"/>
            </a:lvl3pPr>
            <a:lvl4pPr marL="420635" indent="0">
              <a:buNone/>
              <a:defRPr sz="491" b="1"/>
            </a:lvl4pPr>
            <a:lvl5pPr marL="560847" indent="0">
              <a:buNone/>
              <a:defRPr sz="491" b="1"/>
            </a:lvl5pPr>
            <a:lvl6pPr marL="701059" indent="0">
              <a:buNone/>
              <a:defRPr sz="491" b="1"/>
            </a:lvl6pPr>
            <a:lvl7pPr marL="841271" indent="0">
              <a:buNone/>
              <a:defRPr sz="491" b="1"/>
            </a:lvl7pPr>
            <a:lvl8pPr marL="981483" indent="0">
              <a:buNone/>
              <a:defRPr sz="491" b="1"/>
            </a:lvl8pPr>
            <a:lvl9pPr marL="1121694" indent="0">
              <a:buNone/>
              <a:defRPr sz="49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9" y="4680761"/>
            <a:ext cx="4080511" cy="6870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4" y="853442"/>
            <a:ext cx="3096387" cy="2987035"/>
          </a:xfrm>
        </p:spPr>
        <p:txBody>
          <a:bodyPr anchor="b">
            <a:normAutofit/>
          </a:bodyPr>
          <a:lstStyle>
            <a:lvl1pPr>
              <a:defRPr sz="98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12" y="1849124"/>
            <a:ext cx="4860608" cy="9103360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4" y="3840482"/>
            <a:ext cx="3096387" cy="711200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91"/>
            </a:lvl1pPr>
            <a:lvl2pPr marL="140212" indent="0">
              <a:buNone/>
              <a:defRPr sz="368"/>
            </a:lvl2pPr>
            <a:lvl3pPr marL="280424" indent="0">
              <a:buNone/>
              <a:defRPr sz="307"/>
            </a:lvl3pPr>
            <a:lvl4pPr marL="420635" indent="0">
              <a:buNone/>
              <a:defRPr sz="276"/>
            </a:lvl4pPr>
            <a:lvl5pPr marL="560847" indent="0">
              <a:buNone/>
              <a:defRPr sz="276"/>
            </a:lvl5pPr>
            <a:lvl6pPr marL="701059" indent="0">
              <a:buNone/>
              <a:defRPr sz="276"/>
            </a:lvl6pPr>
            <a:lvl7pPr marL="841271" indent="0">
              <a:buNone/>
              <a:defRPr sz="276"/>
            </a:lvl7pPr>
            <a:lvl8pPr marL="981483" indent="0">
              <a:buNone/>
              <a:defRPr sz="276"/>
            </a:lvl8pPr>
            <a:lvl9pPr marL="1121694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4" y="853440"/>
            <a:ext cx="3096387" cy="2987040"/>
          </a:xfrm>
        </p:spPr>
        <p:txBody>
          <a:bodyPr anchor="b">
            <a:normAutofit/>
          </a:bodyPr>
          <a:lstStyle>
            <a:lvl1pPr>
              <a:defRPr sz="98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0512" y="1849124"/>
            <a:ext cx="4860608" cy="9103360"/>
          </a:xfrm>
        </p:spPr>
        <p:txBody>
          <a:bodyPr/>
          <a:lstStyle>
            <a:lvl1pPr marL="0" indent="0">
              <a:buNone/>
              <a:defRPr sz="981"/>
            </a:lvl1pPr>
            <a:lvl2pPr marL="140212" indent="0">
              <a:buNone/>
              <a:defRPr sz="859"/>
            </a:lvl2pPr>
            <a:lvl3pPr marL="280424" indent="0">
              <a:buNone/>
              <a:defRPr sz="736"/>
            </a:lvl3pPr>
            <a:lvl4pPr marL="420635" indent="0">
              <a:buNone/>
              <a:defRPr sz="613"/>
            </a:lvl4pPr>
            <a:lvl5pPr marL="560847" indent="0">
              <a:buNone/>
              <a:defRPr sz="613"/>
            </a:lvl5pPr>
            <a:lvl6pPr marL="701059" indent="0">
              <a:buNone/>
              <a:defRPr sz="613"/>
            </a:lvl6pPr>
            <a:lvl7pPr marL="841271" indent="0">
              <a:buNone/>
              <a:defRPr sz="613"/>
            </a:lvl7pPr>
            <a:lvl8pPr marL="981483" indent="0">
              <a:buNone/>
              <a:defRPr sz="613"/>
            </a:lvl8pPr>
            <a:lvl9pPr marL="1121694" indent="0">
              <a:buNone/>
              <a:defRPr sz="6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4" y="3840484"/>
            <a:ext cx="3096387" cy="711199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91"/>
            </a:lvl1pPr>
            <a:lvl2pPr marL="140212" indent="0">
              <a:buNone/>
              <a:defRPr sz="368"/>
            </a:lvl2pPr>
            <a:lvl3pPr marL="280424" indent="0">
              <a:buNone/>
              <a:defRPr sz="307"/>
            </a:lvl3pPr>
            <a:lvl4pPr marL="420635" indent="0">
              <a:buNone/>
              <a:defRPr sz="276"/>
            </a:lvl4pPr>
            <a:lvl5pPr marL="560847" indent="0">
              <a:buNone/>
              <a:defRPr sz="276"/>
            </a:lvl5pPr>
            <a:lvl6pPr marL="701059" indent="0">
              <a:buNone/>
              <a:defRPr sz="276"/>
            </a:lvl6pPr>
            <a:lvl7pPr marL="841271" indent="0">
              <a:buNone/>
              <a:defRPr sz="276"/>
            </a:lvl7pPr>
            <a:lvl8pPr marL="981483" indent="0">
              <a:buNone/>
              <a:defRPr sz="276"/>
            </a:lvl8pPr>
            <a:lvl9pPr marL="1121694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539" y="682756"/>
            <a:ext cx="8281035" cy="247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9" y="3413765"/>
            <a:ext cx="8281035" cy="812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4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400" y="11865191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6304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8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280424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06" indent="-70106" algn="l" defTabSz="280424" rtl="0" eaLnBrk="1" latinLnBrk="0" hangingPunct="1">
        <a:lnSpc>
          <a:spcPct val="90000"/>
        </a:lnSpc>
        <a:spcBef>
          <a:spcPts val="307"/>
        </a:spcBef>
        <a:buFont typeface="Wingdings 2" pitchFamily="18" charset="2"/>
        <a:buChar char="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18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30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42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0953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165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377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589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01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12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24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35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47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059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271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483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694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538" y="682752"/>
            <a:ext cx="8281035" cy="247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8" y="3413761"/>
            <a:ext cx="8281035" cy="812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630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Wingdings 2" pitchFamily="18" charset="2"/>
        <a:buChar char="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gugumall.cn/" TargetMode="Externa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7CB4-0E29-4877-A815-0AABB2CA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51764"/>
            <a:ext cx="7924800" cy="898072"/>
          </a:xfrm>
        </p:spPr>
        <p:txBody>
          <a:bodyPr>
            <a:noAutofit/>
          </a:bodyPr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可定制充电桩管理运营平台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ECA43B-8200-4377-8A5A-7AA76D5A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7439173"/>
            <a:ext cx="7200900" cy="648545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（通用物联网解决方案）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4AEB08-D852-4018-B793-9F1EB99553EC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143FC2-906B-4F52-B37E-BECE163A7266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</p:spTree>
    <p:extLst>
      <p:ext uri="{BB962C8B-B14F-4D97-AF65-F5344CB8AC3E}">
        <p14:creationId xmlns:p14="http://schemas.microsoft.com/office/powerpoint/2010/main" val="161412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643517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运营商功能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303803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1DB1B89-DECF-4998-AF6F-BBF35F767C00}"/>
              </a:ext>
            </a:extLst>
          </p:cNvPr>
          <p:cNvSpPr/>
          <p:nvPr/>
        </p:nvSpPr>
        <p:spPr>
          <a:xfrm>
            <a:off x="899886" y="3825154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站点（分组）管理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60259A-529F-4FF5-B52F-DD749B126130}"/>
              </a:ext>
            </a:extLst>
          </p:cNvPr>
          <p:cNvSpPr/>
          <p:nvPr/>
        </p:nvSpPr>
        <p:spPr>
          <a:xfrm>
            <a:off x="3452586" y="3825153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D1613A-5C82-4FD5-BCE4-8629154A5081}"/>
              </a:ext>
            </a:extLst>
          </p:cNvPr>
          <p:cNvSpPr/>
          <p:nvPr/>
        </p:nvSpPr>
        <p:spPr>
          <a:xfrm>
            <a:off x="5802995" y="3826069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分段计价设置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57A1EF-66BA-4F12-A9C6-4D0B5827E4C6}"/>
              </a:ext>
            </a:extLst>
          </p:cNvPr>
          <p:cNvSpPr/>
          <p:nvPr/>
        </p:nvSpPr>
        <p:spPr>
          <a:xfrm>
            <a:off x="899886" y="4896213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05F2E2-318F-46D2-B114-B2C10721BD97}"/>
              </a:ext>
            </a:extLst>
          </p:cNvPr>
          <p:cNvSpPr/>
          <p:nvPr/>
        </p:nvSpPr>
        <p:spPr>
          <a:xfrm>
            <a:off x="3452586" y="4896213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880D5E-3D23-4B5D-9DA6-791B02613E5A}"/>
              </a:ext>
            </a:extLst>
          </p:cNvPr>
          <p:cNvSpPr/>
          <p:nvPr/>
        </p:nvSpPr>
        <p:spPr>
          <a:xfrm>
            <a:off x="5802995" y="4896213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设备状态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728A49-AFF5-4CB8-AF6C-0882666029F7}"/>
              </a:ext>
            </a:extLst>
          </p:cNvPr>
          <p:cNvSpPr/>
          <p:nvPr/>
        </p:nvSpPr>
        <p:spPr>
          <a:xfrm>
            <a:off x="3452586" y="5791243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设备工作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A706D2-D9FE-4F63-BCD3-55EA94249937}"/>
              </a:ext>
            </a:extLst>
          </p:cNvPr>
          <p:cNvSpPr/>
          <p:nvPr/>
        </p:nvSpPr>
        <p:spPr>
          <a:xfrm>
            <a:off x="5802995" y="5791243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参数设置与升级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3C7FE6-351A-4922-8AAD-726BEFC275A1}"/>
              </a:ext>
            </a:extLst>
          </p:cNvPr>
          <p:cNvSpPr/>
          <p:nvPr/>
        </p:nvSpPr>
        <p:spPr>
          <a:xfrm>
            <a:off x="899886" y="6914391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646D03-E70F-4A1E-9D7A-19C1BAA94B4F}"/>
              </a:ext>
            </a:extLst>
          </p:cNvPr>
          <p:cNvSpPr/>
          <p:nvPr/>
        </p:nvSpPr>
        <p:spPr>
          <a:xfrm>
            <a:off x="3452586" y="6914399"/>
            <a:ext cx="1932214" cy="615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2BB4842-B6D5-443C-9C9B-62C02200584D}"/>
              </a:ext>
            </a:extLst>
          </p:cNvPr>
          <p:cNvSpPr/>
          <p:nvPr/>
        </p:nvSpPr>
        <p:spPr>
          <a:xfrm>
            <a:off x="5802995" y="6924924"/>
            <a:ext cx="1932214" cy="615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营收报表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9553CF3-4C61-4B38-A162-6BAA0BDE39E6}"/>
              </a:ext>
            </a:extLst>
          </p:cNvPr>
          <p:cNvSpPr/>
          <p:nvPr/>
        </p:nvSpPr>
        <p:spPr>
          <a:xfrm>
            <a:off x="899886" y="8091142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962EE1-330C-416B-8AC8-F6C6FB0ED5B6}"/>
              </a:ext>
            </a:extLst>
          </p:cNvPr>
          <p:cNvSpPr/>
          <p:nvPr/>
        </p:nvSpPr>
        <p:spPr>
          <a:xfrm>
            <a:off x="3470713" y="8088526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地图模式监控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B5EFE9-7B88-424E-8073-2080C30DA350}"/>
              </a:ext>
            </a:extLst>
          </p:cNvPr>
          <p:cNvSpPr/>
          <p:nvPr/>
        </p:nvSpPr>
        <p:spPr>
          <a:xfrm>
            <a:off x="5802995" y="8088526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大屏模式监控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F35711-1E08-4BB9-8130-5029522726F0}"/>
              </a:ext>
            </a:extLst>
          </p:cNvPr>
          <p:cNvSpPr/>
          <p:nvPr/>
        </p:nvSpPr>
        <p:spPr>
          <a:xfrm>
            <a:off x="899886" y="9160291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单量与金额统计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E308C4-81C6-411F-A059-27BAB0C6FB21}"/>
              </a:ext>
            </a:extLst>
          </p:cNvPr>
          <p:cNvSpPr/>
          <p:nvPr/>
        </p:nvSpPr>
        <p:spPr>
          <a:xfrm>
            <a:off x="3470713" y="9157675"/>
            <a:ext cx="4264496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按省、市、区县、街道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乡镇统计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650A430-4D6A-4F3B-AA6E-70A06A695702}"/>
              </a:ext>
            </a:extLst>
          </p:cNvPr>
          <p:cNvSpPr/>
          <p:nvPr/>
        </p:nvSpPr>
        <p:spPr>
          <a:xfrm>
            <a:off x="3470713" y="10052705"/>
            <a:ext cx="1914087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按站点统计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A23192-212A-4DA9-A98F-1C9B56D60ADC}"/>
              </a:ext>
            </a:extLst>
          </p:cNvPr>
          <p:cNvSpPr/>
          <p:nvPr/>
        </p:nvSpPr>
        <p:spPr>
          <a:xfrm>
            <a:off x="5802996" y="10013765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按每天时段统计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A65918-3F9C-44FC-9F01-43C65DF30176}"/>
              </a:ext>
            </a:extLst>
          </p:cNvPr>
          <p:cNvSpPr/>
          <p:nvPr/>
        </p:nvSpPr>
        <p:spPr>
          <a:xfrm>
            <a:off x="3470713" y="10947735"/>
            <a:ext cx="1914087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按星期几统计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74D4CD-0275-47C4-8D1D-807B911D5B1D}"/>
              </a:ext>
            </a:extLst>
          </p:cNvPr>
          <p:cNvSpPr/>
          <p:nvPr/>
        </p:nvSpPr>
        <p:spPr>
          <a:xfrm>
            <a:off x="5802996" y="10947735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按月份统计</a:t>
            </a:r>
          </a:p>
        </p:txBody>
      </p:sp>
    </p:spTree>
    <p:extLst>
      <p:ext uri="{BB962C8B-B14F-4D97-AF65-F5344CB8AC3E}">
        <p14:creationId xmlns:p14="http://schemas.microsoft.com/office/powerpoint/2010/main" val="83896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570344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平台管理功能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230630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1DB1B89-DECF-4998-AF6F-BBF35F767C00}"/>
              </a:ext>
            </a:extLst>
          </p:cNvPr>
          <p:cNvSpPr/>
          <p:nvPr/>
        </p:nvSpPr>
        <p:spPr>
          <a:xfrm>
            <a:off x="899886" y="3751981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60259A-529F-4FF5-B52F-DD749B126130}"/>
              </a:ext>
            </a:extLst>
          </p:cNvPr>
          <p:cNvSpPr/>
          <p:nvPr/>
        </p:nvSpPr>
        <p:spPr>
          <a:xfrm>
            <a:off x="3452586" y="3751980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类型基本信息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D1613A-5C82-4FD5-BCE4-8629154A5081}"/>
              </a:ext>
            </a:extLst>
          </p:cNvPr>
          <p:cNvSpPr/>
          <p:nvPr/>
        </p:nvSpPr>
        <p:spPr>
          <a:xfrm>
            <a:off x="5802995" y="3752896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参数与适配器指定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57A1EF-66BA-4F12-A9C6-4D0B5827E4C6}"/>
              </a:ext>
            </a:extLst>
          </p:cNvPr>
          <p:cNvSpPr/>
          <p:nvPr/>
        </p:nvSpPr>
        <p:spPr>
          <a:xfrm>
            <a:off x="899886" y="5693898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05F2E2-318F-46D2-B114-B2C10721BD97}"/>
              </a:ext>
            </a:extLst>
          </p:cNvPr>
          <p:cNvSpPr/>
          <p:nvPr/>
        </p:nvSpPr>
        <p:spPr>
          <a:xfrm>
            <a:off x="3452586" y="5693898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880D5E-3D23-4B5D-9DA6-791B02613E5A}"/>
              </a:ext>
            </a:extLst>
          </p:cNvPr>
          <p:cNvSpPr/>
          <p:nvPr/>
        </p:nvSpPr>
        <p:spPr>
          <a:xfrm>
            <a:off x="5802995" y="5693898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设备状态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728A49-AFF5-4CB8-AF6C-0882666029F7}"/>
              </a:ext>
            </a:extLst>
          </p:cNvPr>
          <p:cNvSpPr/>
          <p:nvPr/>
        </p:nvSpPr>
        <p:spPr>
          <a:xfrm>
            <a:off x="3452586" y="6588928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设备工作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A706D2-D9FE-4F63-BCD3-55EA94249937}"/>
              </a:ext>
            </a:extLst>
          </p:cNvPr>
          <p:cNvSpPr/>
          <p:nvPr/>
        </p:nvSpPr>
        <p:spPr>
          <a:xfrm>
            <a:off x="5802995" y="6588928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参数设置与升级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3C7FE6-351A-4922-8AAD-726BEFC275A1}"/>
              </a:ext>
            </a:extLst>
          </p:cNvPr>
          <p:cNvSpPr/>
          <p:nvPr/>
        </p:nvSpPr>
        <p:spPr>
          <a:xfrm>
            <a:off x="899886" y="7712076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646D03-E70F-4A1E-9D7A-19C1BAA94B4F}"/>
              </a:ext>
            </a:extLst>
          </p:cNvPr>
          <p:cNvSpPr/>
          <p:nvPr/>
        </p:nvSpPr>
        <p:spPr>
          <a:xfrm>
            <a:off x="3452586" y="7712084"/>
            <a:ext cx="1932214" cy="615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2BB4842-B6D5-443C-9C9B-62C02200584D}"/>
              </a:ext>
            </a:extLst>
          </p:cNvPr>
          <p:cNvSpPr/>
          <p:nvPr/>
        </p:nvSpPr>
        <p:spPr>
          <a:xfrm>
            <a:off x="5802995" y="7722609"/>
            <a:ext cx="1932214" cy="615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营收报表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9553CF3-4C61-4B38-A162-6BAA0BDE39E6}"/>
              </a:ext>
            </a:extLst>
          </p:cNvPr>
          <p:cNvSpPr/>
          <p:nvPr/>
        </p:nvSpPr>
        <p:spPr>
          <a:xfrm>
            <a:off x="899886" y="8888827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962EE1-330C-416B-8AC8-F6C6FB0ED5B6}"/>
              </a:ext>
            </a:extLst>
          </p:cNvPr>
          <p:cNvSpPr/>
          <p:nvPr/>
        </p:nvSpPr>
        <p:spPr>
          <a:xfrm>
            <a:off x="3470713" y="8886211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地图模式监控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B5EFE9-7B88-424E-8073-2080C30DA350}"/>
              </a:ext>
            </a:extLst>
          </p:cNvPr>
          <p:cNvSpPr/>
          <p:nvPr/>
        </p:nvSpPr>
        <p:spPr>
          <a:xfrm>
            <a:off x="5802995" y="8886211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大屏模式监控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F35711-1E08-4BB9-8130-5029522726F0}"/>
              </a:ext>
            </a:extLst>
          </p:cNvPr>
          <p:cNvSpPr/>
          <p:nvPr/>
        </p:nvSpPr>
        <p:spPr>
          <a:xfrm>
            <a:off x="899886" y="9957976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单量与金额统计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E308C4-81C6-411F-A059-27BAB0C6FB21}"/>
              </a:ext>
            </a:extLst>
          </p:cNvPr>
          <p:cNvSpPr/>
          <p:nvPr/>
        </p:nvSpPr>
        <p:spPr>
          <a:xfrm>
            <a:off x="3470713" y="9955360"/>
            <a:ext cx="4264496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按省、市、区县、街道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乡镇统计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650A430-4D6A-4F3B-AA6E-70A06A695702}"/>
              </a:ext>
            </a:extLst>
          </p:cNvPr>
          <p:cNvSpPr/>
          <p:nvPr/>
        </p:nvSpPr>
        <p:spPr>
          <a:xfrm>
            <a:off x="3470713" y="10850390"/>
            <a:ext cx="1914087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按站点统计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A23192-212A-4DA9-A98F-1C9B56D60ADC}"/>
              </a:ext>
            </a:extLst>
          </p:cNvPr>
          <p:cNvSpPr/>
          <p:nvPr/>
        </p:nvSpPr>
        <p:spPr>
          <a:xfrm>
            <a:off x="5802996" y="10811450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按每天时段统计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A65918-3F9C-44FC-9F01-43C65DF30176}"/>
              </a:ext>
            </a:extLst>
          </p:cNvPr>
          <p:cNvSpPr/>
          <p:nvPr/>
        </p:nvSpPr>
        <p:spPr>
          <a:xfrm>
            <a:off x="3470713" y="11745420"/>
            <a:ext cx="1914087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按星期几统计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74D4CD-0275-47C4-8D1D-807B911D5B1D}"/>
              </a:ext>
            </a:extLst>
          </p:cNvPr>
          <p:cNvSpPr/>
          <p:nvPr/>
        </p:nvSpPr>
        <p:spPr>
          <a:xfrm>
            <a:off x="5802996" y="11745420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按月份统计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AB49CEE-B3B5-468E-866A-E2E1BA959EF3}"/>
              </a:ext>
            </a:extLst>
          </p:cNvPr>
          <p:cNvSpPr/>
          <p:nvPr/>
        </p:nvSpPr>
        <p:spPr>
          <a:xfrm>
            <a:off x="899886" y="4681098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站点（分组）管理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A2D66F-9DEA-4C6D-8C45-B8E7C5B5D0FD}"/>
              </a:ext>
            </a:extLst>
          </p:cNvPr>
          <p:cNvSpPr/>
          <p:nvPr/>
        </p:nvSpPr>
        <p:spPr>
          <a:xfrm>
            <a:off x="3452586" y="4681097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BB49C0-DBBF-4FA3-9E31-4641DD8E6CDB}"/>
              </a:ext>
            </a:extLst>
          </p:cNvPr>
          <p:cNvSpPr/>
          <p:nvPr/>
        </p:nvSpPr>
        <p:spPr>
          <a:xfrm>
            <a:off x="5802995" y="4682013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分段计价设置</a:t>
            </a:r>
          </a:p>
        </p:txBody>
      </p:sp>
    </p:spTree>
    <p:extLst>
      <p:ext uri="{BB962C8B-B14F-4D97-AF65-F5344CB8AC3E}">
        <p14:creationId xmlns:p14="http://schemas.microsoft.com/office/powerpoint/2010/main" val="104321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平台优势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70580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可扩展优势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36608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6F0F303-697F-4DCB-A058-B6C94D336146}"/>
              </a:ext>
            </a:extLst>
          </p:cNvPr>
          <p:cNvSpPr txBox="1"/>
          <p:nvPr/>
        </p:nvSpPr>
        <p:spPr>
          <a:xfrm>
            <a:off x="808448" y="3472376"/>
            <a:ext cx="7948809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平台架构对业务进行了高度的抽象，不仅可快速接入各种协议的充电桩，同时也可接入共享单车、共享汽车、自动售货机、智能家居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等，几乎适用于所有物联网场景。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1D91AE-7B9F-4D27-96AE-AC1A2F830BA6}"/>
              </a:ext>
            </a:extLst>
          </p:cNvPr>
          <p:cNvSpPr txBox="1"/>
          <p:nvPr/>
        </p:nvSpPr>
        <p:spPr>
          <a:xfrm>
            <a:off x="811301" y="5781772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技术先进性优势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3D58D4-AB6A-4271-8EB4-3CFEFD23CA3B}"/>
              </a:ext>
            </a:extLst>
          </p:cNvPr>
          <p:cNvCxnSpPr/>
          <p:nvPr/>
        </p:nvCxnSpPr>
        <p:spPr>
          <a:xfrm>
            <a:off x="945605" y="6442058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74F5C5-5290-44F9-9E65-FBCED2ADB83E}"/>
              </a:ext>
            </a:extLst>
          </p:cNvPr>
          <p:cNvSpPr txBox="1"/>
          <p:nvPr/>
        </p:nvSpPr>
        <p:spPr>
          <a:xfrm>
            <a:off x="854167" y="6548347"/>
            <a:ext cx="7948809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平台基于分布式架构开发，具备横向扩展能力，不担心业务增长所带来的压力。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系统大量采用精心设计的缓存机制和并行处理机制，能以最少的硬件资源提供高性能响应。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D2411E-2766-4C33-BE27-3CDC86623493}"/>
              </a:ext>
            </a:extLst>
          </p:cNvPr>
          <p:cNvSpPr txBox="1"/>
          <p:nvPr/>
        </p:nvSpPr>
        <p:spPr>
          <a:xfrm>
            <a:off x="849055" y="9563027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业务模式优势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96D4563-032D-42C9-A769-E5E8236F3868}"/>
              </a:ext>
            </a:extLst>
          </p:cNvPr>
          <p:cNvCxnSpPr/>
          <p:nvPr/>
        </p:nvCxnSpPr>
        <p:spPr>
          <a:xfrm>
            <a:off x="983359" y="10223313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8115EFE-388A-4FE6-997B-83AA65E121E3}"/>
              </a:ext>
            </a:extLst>
          </p:cNvPr>
          <p:cNvSpPr txBox="1"/>
          <p:nvPr/>
        </p:nvSpPr>
        <p:spPr>
          <a:xfrm>
            <a:off x="891921" y="10329602"/>
            <a:ext cx="7948809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当前充电桩行业普遍受困于盈利周期长、盈利难的问题，而基于我司电商平台可实现“桩引流、电商变现”的商业模式，在可预见的未来，这将是充电桩行业最可行的方向。</a:t>
            </a:r>
          </a:p>
        </p:txBody>
      </p:sp>
    </p:spTree>
    <p:extLst>
      <p:ext uri="{BB962C8B-B14F-4D97-AF65-F5344CB8AC3E}">
        <p14:creationId xmlns:p14="http://schemas.microsoft.com/office/powerpoint/2010/main" val="180503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82800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设备接入服务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643086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6F0F303-697F-4DCB-A058-B6C94D336146}"/>
              </a:ext>
            </a:extLst>
          </p:cNvPr>
          <p:cNvSpPr txBox="1"/>
          <p:nvPr/>
        </p:nvSpPr>
        <p:spPr>
          <a:xfrm>
            <a:off x="808448" y="3749375"/>
            <a:ext cx="794880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，根据您的需求实现特定物联网应用场景的解决方案。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，将您的设备接入我司物联网大平台。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1D91AE-7B9F-4D27-96AE-AC1A2F830BA6}"/>
              </a:ext>
            </a:extLst>
          </p:cNvPr>
          <p:cNvSpPr txBox="1"/>
          <p:nvPr/>
        </p:nvSpPr>
        <p:spPr>
          <a:xfrm>
            <a:off x="811301" y="5634225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物联网应用平台定制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3D58D4-AB6A-4271-8EB4-3CFEFD23CA3B}"/>
              </a:ext>
            </a:extLst>
          </p:cNvPr>
          <p:cNvCxnSpPr/>
          <p:nvPr/>
        </p:nvCxnSpPr>
        <p:spPr>
          <a:xfrm>
            <a:off x="945605" y="6294511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74F5C5-5290-44F9-9E65-FBCED2ADB83E}"/>
              </a:ext>
            </a:extLst>
          </p:cNvPr>
          <p:cNvSpPr txBox="1"/>
          <p:nvPr/>
        </p:nvSpPr>
        <p:spPr>
          <a:xfrm>
            <a:off x="854167" y="6400800"/>
            <a:ext cx="794880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，根据您的需求实现特定物联网应用场景的解决方案。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，为您建立独立的平台。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288681-E8FF-44B4-AF86-2302F52A95DD}"/>
              </a:ext>
            </a:extLst>
          </p:cNvPr>
          <p:cNvSpPr txBox="1"/>
          <p:nvPr/>
        </p:nvSpPr>
        <p:spPr>
          <a:xfrm>
            <a:off x="811301" y="817936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电商平台建设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48B3840-BD49-4A5B-9327-3F63031C001E}"/>
              </a:ext>
            </a:extLst>
          </p:cNvPr>
          <p:cNvCxnSpPr/>
          <p:nvPr/>
        </p:nvCxnSpPr>
        <p:spPr>
          <a:xfrm>
            <a:off x="945605" y="883964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E6716A-D582-4FFF-B1C5-08E809CAE0D7}"/>
              </a:ext>
            </a:extLst>
          </p:cNvPr>
          <p:cNvSpPr txBox="1"/>
          <p:nvPr/>
        </p:nvSpPr>
        <p:spPr>
          <a:xfrm>
            <a:off x="854167" y="8945936"/>
            <a:ext cx="7948809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，基于我司成熟的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电商平台，快速为您定制电商平台建设。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D2411E-2766-4C33-BE27-3CDC86623493}"/>
              </a:ext>
            </a:extLst>
          </p:cNvPr>
          <p:cNvSpPr txBox="1"/>
          <p:nvPr/>
        </p:nvSpPr>
        <p:spPr>
          <a:xfrm>
            <a:off x="857020" y="10204399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解决方案咨询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96D4563-032D-42C9-A769-E5E8236F3868}"/>
              </a:ext>
            </a:extLst>
          </p:cNvPr>
          <p:cNvCxnSpPr/>
          <p:nvPr/>
        </p:nvCxnSpPr>
        <p:spPr>
          <a:xfrm>
            <a:off x="991324" y="10864685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8115EFE-388A-4FE6-997B-83AA65E121E3}"/>
              </a:ext>
            </a:extLst>
          </p:cNvPr>
          <p:cNvSpPr txBox="1"/>
          <p:nvPr/>
        </p:nvSpPr>
        <p:spPr>
          <a:xfrm>
            <a:off x="899886" y="10970974"/>
            <a:ext cx="7948809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，为您提供电商、物联网以及其它行业的专业解决方案咨询。</a:t>
            </a:r>
          </a:p>
        </p:txBody>
      </p:sp>
    </p:spTree>
    <p:extLst>
      <p:ext uri="{BB962C8B-B14F-4D97-AF65-F5344CB8AC3E}">
        <p14:creationId xmlns:p14="http://schemas.microsoft.com/office/powerpoint/2010/main" val="105973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70884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36912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3737578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475416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5582" y="7131528"/>
            <a:ext cx="8180992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18620005501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，进入平台后，您可以点击左上角的“齿轮”图标，通过“切换行业”体验我们在不同领域的解决方案。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，您可以点击右下角“我的”进行登录或注册。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，体验充电桩平台是，请将地区切换至“广东身 深圳市”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82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53769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商户（体验时请勿改动任何内容）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614055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3982506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720344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0935" y="7605977"/>
            <a:ext cx="8180992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15730109974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通过与用户相同的方式登录后，点击右下角“我的”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“商户中心”。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www.gugumall.cn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，点击左上角的“登录”进行登录，然后在左上角点击“商户中心”进入。</a:t>
            </a:r>
          </a:p>
        </p:txBody>
      </p:sp>
    </p:spTree>
    <p:extLst>
      <p:ext uri="{BB962C8B-B14F-4D97-AF65-F5344CB8AC3E}">
        <p14:creationId xmlns:p14="http://schemas.microsoft.com/office/powerpoint/2010/main" val="264422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3215028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管理员（体验时请勿改动任何内容）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875314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4243765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981603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0935" y="7867236"/>
            <a:ext cx="8180992" cy="36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100000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点击左上角的“齿轮”，然后在页面下方点击“管理登录”，登录后点击右下角的“管理”进入管理中心。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supervisor.gugumall.cn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371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3051738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微信（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1691969900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712024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FE64761-3414-435A-AF44-6C672F56B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9" y="3818313"/>
            <a:ext cx="3023961" cy="30239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5C7031-FBA8-456D-B43B-33B9B58648B4}"/>
              </a:ext>
            </a:extLst>
          </p:cNvPr>
          <p:cNvSpPr txBox="1"/>
          <p:nvPr/>
        </p:nvSpPr>
        <p:spPr>
          <a:xfrm>
            <a:off x="765582" y="7500367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837611-495D-48B5-AD69-490ECAA91B6E}"/>
              </a:ext>
            </a:extLst>
          </p:cNvPr>
          <p:cNvCxnSpPr>
            <a:cxnSpLocks/>
          </p:cNvCxnSpPr>
          <p:nvPr/>
        </p:nvCxnSpPr>
        <p:spPr>
          <a:xfrm>
            <a:off x="899886" y="8160653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4683F54-8576-4CA8-A68A-BFB85060410C}"/>
              </a:ext>
            </a:extLst>
          </p:cNvPr>
          <p:cNvSpPr txBox="1"/>
          <p:nvPr/>
        </p:nvSpPr>
        <p:spPr>
          <a:xfrm>
            <a:off x="765582" y="8502232"/>
            <a:ext cx="8180992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，肖先生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176 2339 1339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，肖先生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189 2499 9985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849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24AEB08-D852-4018-B793-9F1EB99553EC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143FC2-906B-4F52-B37E-BECE163A7266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76D533-F620-4C4B-8A77-65F7887BC2AF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280424">
              <a:lnSpc>
                <a:spcPct val="90000"/>
              </a:lnSpc>
              <a:spcBef>
                <a:spcPct val="0"/>
              </a:spcBef>
              <a:buNone/>
              <a:defRPr sz="5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2AC7F4-11C7-4CCE-85E6-B70543B54811}"/>
              </a:ext>
            </a:extLst>
          </p:cNvPr>
          <p:cNvSpPr txBox="1"/>
          <p:nvPr/>
        </p:nvSpPr>
        <p:spPr>
          <a:xfrm>
            <a:off x="856312" y="3124342"/>
            <a:ext cx="7888576" cy="733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架构阐述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平台优势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</p:spTree>
    <p:extLst>
      <p:ext uri="{BB962C8B-B14F-4D97-AF65-F5344CB8AC3E}">
        <p14:creationId xmlns:p14="http://schemas.microsoft.com/office/powerpoint/2010/main" val="36798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D7BC21-148D-45E8-8CC5-A727E51A112D}"/>
              </a:ext>
            </a:extLst>
          </p:cNvPr>
          <p:cNvSpPr/>
          <p:nvPr/>
        </p:nvSpPr>
        <p:spPr>
          <a:xfrm>
            <a:off x="2524264" y="4217690"/>
            <a:ext cx="3205973" cy="9329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6A4697-5C27-4A46-93B6-646B11478A1E}"/>
              </a:ext>
            </a:extLst>
          </p:cNvPr>
          <p:cNvSpPr/>
          <p:nvPr/>
        </p:nvSpPr>
        <p:spPr>
          <a:xfrm>
            <a:off x="2524264" y="7057639"/>
            <a:ext cx="960723" cy="16774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8BA215-DBF8-4B40-9F54-A3C28C5B1E3F}"/>
              </a:ext>
            </a:extLst>
          </p:cNvPr>
          <p:cNvSpPr/>
          <p:nvPr/>
        </p:nvSpPr>
        <p:spPr>
          <a:xfrm>
            <a:off x="3605678" y="7057640"/>
            <a:ext cx="2124559" cy="1677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设备控制与管理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C90F8D-60A8-4799-98E6-224323EA5C2F}"/>
              </a:ext>
            </a:extLst>
          </p:cNvPr>
          <p:cNvSpPr/>
          <p:nvPr/>
        </p:nvSpPr>
        <p:spPr>
          <a:xfrm>
            <a:off x="6518968" y="5884937"/>
            <a:ext cx="2237096" cy="5961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2E550-6814-49CE-B504-FDC6D957DBC7}"/>
              </a:ext>
            </a:extLst>
          </p:cNvPr>
          <p:cNvSpPr/>
          <p:nvPr/>
        </p:nvSpPr>
        <p:spPr>
          <a:xfrm>
            <a:off x="6518968" y="7057639"/>
            <a:ext cx="2242196" cy="16827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3F64AC-2536-4487-892A-5ADACED4ACF4}"/>
              </a:ext>
            </a:extLst>
          </p:cNvPr>
          <p:cNvSpPr/>
          <p:nvPr/>
        </p:nvSpPr>
        <p:spPr>
          <a:xfrm>
            <a:off x="6673349" y="7532614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5F3C6E-CD06-4299-A7DD-A7A88784561B}"/>
              </a:ext>
            </a:extLst>
          </p:cNvPr>
          <p:cNvSpPr/>
          <p:nvPr/>
        </p:nvSpPr>
        <p:spPr>
          <a:xfrm>
            <a:off x="7689602" y="7539583"/>
            <a:ext cx="892885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EACA57-0FC0-4D9F-A0F2-6122201D018D}"/>
              </a:ext>
            </a:extLst>
          </p:cNvPr>
          <p:cNvSpPr/>
          <p:nvPr/>
        </p:nvSpPr>
        <p:spPr>
          <a:xfrm>
            <a:off x="6672587" y="7998392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</a:p>
        </p:txBody>
      </p:sp>
      <p:sp>
        <p:nvSpPr>
          <p:cNvPr id="37" name="箭头: 上下 36">
            <a:extLst>
              <a:ext uri="{FF2B5EF4-FFF2-40B4-BE49-F238E27FC236}">
                <a16:creationId xmlns:a16="http://schemas.microsoft.com/office/drawing/2014/main" id="{6A92C825-A415-4FCC-89F8-E214E70886E4}"/>
              </a:ext>
            </a:extLst>
          </p:cNvPr>
          <p:cNvSpPr/>
          <p:nvPr/>
        </p:nvSpPr>
        <p:spPr>
          <a:xfrm>
            <a:off x="7505403" y="6521301"/>
            <a:ext cx="264226" cy="50495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 b="1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5B33399-7CE5-42C2-B275-50F822AA30F6}"/>
              </a:ext>
            </a:extLst>
          </p:cNvPr>
          <p:cNvSpPr/>
          <p:nvPr/>
        </p:nvSpPr>
        <p:spPr>
          <a:xfrm>
            <a:off x="7688840" y="7998392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B33AF4F-3836-4415-9D1B-13F50FFFB7A0}"/>
              </a:ext>
            </a:extLst>
          </p:cNvPr>
          <p:cNvSpPr/>
          <p:nvPr/>
        </p:nvSpPr>
        <p:spPr>
          <a:xfrm rot="16200000">
            <a:off x="5939902" y="6923089"/>
            <a:ext cx="400300" cy="757831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 b="1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90BB1B0-6AEF-4EF7-8025-DA092F627DE4}"/>
              </a:ext>
            </a:extLst>
          </p:cNvPr>
          <p:cNvSpPr/>
          <p:nvPr/>
        </p:nvSpPr>
        <p:spPr>
          <a:xfrm>
            <a:off x="2512931" y="5884937"/>
            <a:ext cx="3217306" cy="5961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协议适配器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9A75305-75D9-49F1-829F-C77CB277E35A}"/>
              </a:ext>
            </a:extLst>
          </p:cNvPr>
          <p:cNvSpPr/>
          <p:nvPr/>
        </p:nvSpPr>
        <p:spPr>
          <a:xfrm>
            <a:off x="654625" y="4225502"/>
            <a:ext cx="1352202" cy="9251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13633A0-0AF0-4815-B87D-C3874BC8280C}"/>
              </a:ext>
            </a:extLst>
          </p:cNvPr>
          <p:cNvCxnSpPr>
            <a:cxnSpLocks/>
            <a:stCxn id="7" idx="1"/>
            <a:endCxn id="86" idx="3"/>
          </p:cNvCxnSpPr>
          <p:nvPr/>
        </p:nvCxnSpPr>
        <p:spPr>
          <a:xfrm flipH="1">
            <a:off x="2006826" y="4684185"/>
            <a:ext cx="517438" cy="3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箭头: 上下 3">
            <a:extLst>
              <a:ext uri="{FF2B5EF4-FFF2-40B4-BE49-F238E27FC236}">
                <a16:creationId xmlns:a16="http://schemas.microsoft.com/office/drawing/2014/main" id="{DFF3257E-2084-49DF-9F0D-F7A813B2FA6C}"/>
              </a:ext>
            </a:extLst>
          </p:cNvPr>
          <p:cNvSpPr/>
          <p:nvPr/>
        </p:nvSpPr>
        <p:spPr>
          <a:xfrm>
            <a:off x="3972285" y="5244934"/>
            <a:ext cx="218715" cy="62209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B33B397D-6A8D-49D6-ACD0-C56ECFA704B8}"/>
              </a:ext>
            </a:extLst>
          </p:cNvPr>
          <p:cNvSpPr/>
          <p:nvPr/>
        </p:nvSpPr>
        <p:spPr>
          <a:xfrm>
            <a:off x="4396781" y="5308340"/>
            <a:ext cx="1333454" cy="418940"/>
          </a:xfrm>
          <a:prstGeom prst="wedgeRectCallout">
            <a:avLst>
              <a:gd name="adj1" fmla="val -64748"/>
              <a:gd name="adj2" fmla="val 371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HTTP/MQTT/SOCKET</a:t>
            </a:r>
            <a:endParaRPr lang="zh-CN" altLang="en-US" sz="1000" dirty="0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06E20E6B-D635-4323-8D35-DACE0BAE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39" y="682756"/>
            <a:ext cx="8281035" cy="1436791"/>
          </a:xfrm>
        </p:spPr>
        <p:txBody>
          <a:bodyPr>
            <a:normAutofit/>
          </a:bodyPr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9" name="标题 1">
            <a:extLst>
              <a:ext uri="{FF2B5EF4-FFF2-40B4-BE49-F238E27FC236}">
                <a16:creationId xmlns:a16="http://schemas.microsoft.com/office/drawing/2014/main" id="{B290CCB8-E43B-46E9-9589-EF2BB14FA539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7E3B549-CE87-4700-9B6D-745D47592E84}"/>
              </a:ext>
            </a:extLst>
          </p:cNvPr>
          <p:cNvSpPr/>
          <p:nvPr/>
        </p:nvSpPr>
        <p:spPr>
          <a:xfrm>
            <a:off x="654625" y="9181243"/>
            <a:ext cx="8137437" cy="1677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</a:t>
            </a:r>
          </a:p>
        </p:txBody>
      </p:sp>
      <p:sp>
        <p:nvSpPr>
          <p:cNvPr id="81" name="箭头: 上下 80">
            <a:extLst>
              <a:ext uri="{FF2B5EF4-FFF2-40B4-BE49-F238E27FC236}">
                <a16:creationId xmlns:a16="http://schemas.microsoft.com/office/drawing/2014/main" id="{A350BE66-375A-41E6-B5DB-BB48DA257397}"/>
              </a:ext>
            </a:extLst>
          </p:cNvPr>
          <p:cNvSpPr/>
          <p:nvPr/>
        </p:nvSpPr>
        <p:spPr>
          <a:xfrm>
            <a:off x="4535844" y="6498955"/>
            <a:ext cx="264226" cy="535912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DCBB27C-7702-4E30-B043-2783C6212F25}"/>
              </a:ext>
            </a:extLst>
          </p:cNvPr>
          <p:cNvSpPr/>
          <p:nvPr/>
        </p:nvSpPr>
        <p:spPr>
          <a:xfrm>
            <a:off x="2815420" y="6498955"/>
            <a:ext cx="264226" cy="535912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0DA20D-EA31-431B-B492-F1A61EA7C35D}"/>
              </a:ext>
            </a:extLst>
          </p:cNvPr>
          <p:cNvSpPr/>
          <p:nvPr/>
        </p:nvSpPr>
        <p:spPr>
          <a:xfrm>
            <a:off x="895856" y="10002071"/>
            <a:ext cx="1539507" cy="47326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统一会员系统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D34F0AE-0D49-4BC9-A469-F0C7ABBFE828}"/>
              </a:ext>
            </a:extLst>
          </p:cNvPr>
          <p:cNvSpPr/>
          <p:nvPr/>
        </p:nvSpPr>
        <p:spPr>
          <a:xfrm>
            <a:off x="2722622" y="10019966"/>
            <a:ext cx="1588311" cy="4553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统一订单系统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537AC86-20AD-40B4-9822-E97AE0EB8577}"/>
              </a:ext>
            </a:extLst>
          </p:cNvPr>
          <p:cNvSpPr/>
          <p:nvPr/>
        </p:nvSpPr>
        <p:spPr>
          <a:xfrm>
            <a:off x="4596860" y="10002068"/>
            <a:ext cx="2013188" cy="4732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统一资金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积分系统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A548C52-0D37-45B2-A32D-6D89452DE33D}"/>
              </a:ext>
            </a:extLst>
          </p:cNvPr>
          <p:cNvSpPr/>
          <p:nvPr/>
        </p:nvSpPr>
        <p:spPr>
          <a:xfrm>
            <a:off x="6944582" y="10014942"/>
            <a:ext cx="1511422" cy="4732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统一客服系统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706A6DED-C22F-4547-9863-A9420596CDC2}"/>
              </a:ext>
            </a:extLst>
          </p:cNvPr>
          <p:cNvSpPr/>
          <p:nvPr/>
        </p:nvSpPr>
        <p:spPr>
          <a:xfrm>
            <a:off x="654626" y="5995358"/>
            <a:ext cx="1329526" cy="2739728"/>
          </a:xfrm>
          <a:prstGeom prst="wedgeRectCallout">
            <a:avLst>
              <a:gd name="adj1" fmla="val 90222"/>
              <a:gd name="adj2" fmla="val -4652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7CA1377-B5B6-4A4C-B308-18A102FDAB83}"/>
              </a:ext>
            </a:extLst>
          </p:cNvPr>
          <p:cNvSpPr/>
          <p:nvPr/>
        </p:nvSpPr>
        <p:spPr>
          <a:xfrm>
            <a:off x="761052" y="6487570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通信交互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7BD32FC-2AB1-4372-A468-A3C2208B3595}"/>
              </a:ext>
            </a:extLst>
          </p:cNvPr>
          <p:cNvSpPr/>
          <p:nvPr/>
        </p:nvSpPr>
        <p:spPr>
          <a:xfrm>
            <a:off x="761052" y="6962416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9C60F8C-EE26-4175-80F2-4AAF83A812A4}"/>
              </a:ext>
            </a:extLst>
          </p:cNvPr>
          <p:cNvSpPr/>
          <p:nvPr/>
        </p:nvSpPr>
        <p:spPr>
          <a:xfrm>
            <a:off x="761052" y="7435682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E67EC07-59E1-4CFE-9C4A-148B8639E40C}"/>
              </a:ext>
            </a:extLst>
          </p:cNvPr>
          <p:cNvSpPr/>
          <p:nvPr/>
        </p:nvSpPr>
        <p:spPr>
          <a:xfrm>
            <a:off x="761052" y="7891992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</a:p>
        </p:txBody>
      </p:sp>
    </p:spTree>
    <p:extLst>
      <p:ext uri="{BB962C8B-B14F-4D97-AF65-F5344CB8AC3E}">
        <p14:creationId xmlns:p14="http://schemas.microsoft.com/office/powerpoint/2010/main" val="3047356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0E0CE5B6-DF7C-4BCA-B78E-413C9CE0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2919676"/>
            <a:ext cx="8102356" cy="90346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通过抽象，定义一个适用于绝大部分物联网应用场景的通用架构，特定设备与框架交互的细节交给可配置、即插即用的适配器去实现，包括通信与交互、数据展示、统计分析、设备监控等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通过这种机制可快速将一种设备接入平台，从而实现平台的高可扩展性。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将所有使用设备、或通过设备购买商品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使用服务的行为抽象为“购买商品”，基于我司强大的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电商平台实现对用户、资金、订单等进行统一管理，并提供完备的运营支撑能力。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终端设备为平台引流，电商平台为流量变现提供强有力的手段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比如，当充电桩用户等待充电并通过应用关注充电量时，在充电信息界面推荐相关产品。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架构阐述</a:t>
            </a:r>
          </a:p>
        </p:txBody>
      </p:sp>
    </p:spTree>
    <p:extLst>
      <p:ext uri="{BB962C8B-B14F-4D97-AF65-F5344CB8AC3E}">
        <p14:creationId xmlns:p14="http://schemas.microsoft.com/office/powerpoint/2010/main" val="12355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825615-A28F-4FE5-B1B6-C99CFF63644B}"/>
              </a:ext>
            </a:extLst>
          </p:cNvPr>
          <p:cNvSpPr/>
          <p:nvPr/>
        </p:nvSpPr>
        <p:spPr>
          <a:xfrm>
            <a:off x="503421" y="7846676"/>
            <a:ext cx="8443153" cy="130709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热加载对象工厂框架（</a:t>
            </a:r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IOC&amp;AOP </a:t>
            </a:r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416D5B-023E-4004-9688-E3C41CB567D6}"/>
              </a:ext>
            </a:extLst>
          </p:cNvPr>
          <p:cNvSpPr/>
          <p:nvPr/>
        </p:nvSpPr>
        <p:spPr>
          <a:xfrm>
            <a:off x="6621275" y="2815173"/>
            <a:ext cx="2305317" cy="43382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基础框架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BFD39-0A36-42A7-8FC6-C14322AD7516}"/>
              </a:ext>
            </a:extLst>
          </p:cNvPr>
          <p:cNvSpPr/>
          <p:nvPr/>
        </p:nvSpPr>
        <p:spPr>
          <a:xfrm>
            <a:off x="6897484" y="6136445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BBA79-2F77-4367-AE4C-61C8A746ACD8}"/>
              </a:ext>
            </a:extLst>
          </p:cNvPr>
          <p:cNvSpPr/>
          <p:nvPr/>
        </p:nvSpPr>
        <p:spPr>
          <a:xfrm>
            <a:off x="6897484" y="5381844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0956DE-5559-4C11-B8E8-7368D933CE0A}"/>
              </a:ext>
            </a:extLst>
          </p:cNvPr>
          <p:cNvSpPr/>
          <p:nvPr/>
        </p:nvSpPr>
        <p:spPr>
          <a:xfrm>
            <a:off x="6897484" y="4627243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与权限控制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E7EBEC-4703-40C3-ADB0-D28CBBD7E0B4}"/>
              </a:ext>
            </a:extLst>
          </p:cNvPr>
          <p:cNvSpPr/>
          <p:nvPr/>
        </p:nvSpPr>
        <p:spPr>
          <a:xfrm>
            <a:off x="6897484" y="3823817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多语言引擎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854DFC-2213-470B-9354-49E273F01023}"/>
              </a:ext>
            </a:extLst>
          </p:cNvPr>
          <p:cNvSpPr/>
          <p:nvPr/>
        </p:nvSpPr>
        <p:spPr>
          <a:xfrm>
            <a:off x="483439" y="2815173"/>
            <a:ext cx="5532122" cy="43382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可横向扩展的分布式微服务框架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731828-0872-4A25-ADD6-529DFD2CF387}"/>
              </a:ext>
            </a:extLst>
          </p:cNvPr>
          <p:cNvSpPr/>
          <p:nvPr/>
        </p:nvSpPr>
        <p:spPr>
          <a:xfrm>
            <a:off x="1089154" y="3823817"/>
            <a:ext cx="4400445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分布式文件服务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39C52E-1B91-4300-AE78-471EA46D967B}"/>
              </a:ext>
            </a:extLst>
          </p:cNvPr>
          <p:cNvSpPr/>
          <p:nvPr/>
        </p:nvSpPr>
        <p:spPr>
          <a:xfrm>
            <a:off x="1089153" y="4591719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分布式缓存服务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525B53-D7AA-4B19-87F1-A490EAA59E85}"/>
              </a:ext>
            </a:extLst>
          </p:cNvPr>
          <p:cNvSpPr/>
          <p:nvPr/>
        </p:nvSpPr>
        <p:spPr>
          <a:xfrm>
            <a:off x="1089153" y="5355224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分布式数据库服务</a:t>
            </a:r>
          </a:p>
        </p:txBody>
      </p:sp>
      <p:sp>
        <p:nvSpPr>
          <p:cNvPr id="30" name="箭头: 上 29">
            <a:extLst>
              <a:ext uri="{FF2B5EF4-FFF2-40B4-BE49-F238E27FC236}">
                <a16:creationId xmlns:a16="http://schemas.microsoft.com/office/drawing/2014/main" id="{8138E313-C975-46E2-9825-9C1ECE4857EF}"/>
              </a:ext>
            </a:extLst>
          </p:cNvPr>
          <p:cNvSpPr/>
          <p:nvPr/>
        </p:nvSpPr>
        <p:spPr>
          <a:xfrm>
            <a:off x="3058630" y="7190281"/>
            <a:ext cx="381740" cy="559293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AD3504B0-8B56-4748-9C2D-E74418E0205F}"/>
              </a:ext>
            </a:extLst>
          </p:cNvPr>
          <p:cNvSpPr/>
          <p:nvPr/>
        </p:nvSpPr>
        <p:spPr>
          <a:xfrm>
            <a:off x="7583063" y="7250532"/>
            <a:ext cx="381740" cy="499042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D6E90F5-F178-4DCE-A32E-82145A8323A6}"/>
              </a:ext>
            </a:extLst>
          </p:cNvPr>
          <p:cNvSpPr/>
          <p:nvPr/>
        </p:nvSpPr>
        <p:spPr>
          <a:xfrm>
            <a:off x="6037949" y="4987396"/>
            <a:ext cx="554298" cy="42602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FFB6901-C73D-43BF-AE66-9F4F30065205}"/>
              </a:ext>
            </a:extLst>
          </p:cNvPr>
          <p:cNvSpPr/>
          <p:nvPr/>
        </p:nvSpPr>
        <p:spPr>
          <a:xfrm>
            <a:off x="1089153" y="6076526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143AFDBE-A9DE-4B54-B7E7-94708549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86" y="9441136"/>
            <a:ext cx="8427188" cy="285044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基于热加载框架实现功能模块的即插即用，在不需要停机的情况下更新系统而不影响用户使用。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基于分布式微服务框架实现系统横向扩展能力，在高并发访问的情况下保证高性能、和高可用性。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6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82800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*说明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643086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6F0F303-697F-4DCB-A058-B6C94D336146}"/>
              </a:ext>
            </a:extLst>
          </p:cNvPr>
          <p:cNvSpPr txBox="1"/>
          <p:nvPr/>
        </p:nvSpPr>
        <p:spPr>
          <a:xfrm>
            <a:off x="808448" y="3749375"/>
            <a:ext cx="7948809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系统基于我司强大的电商平台进行构建，复用了其统一用户系统、统一资金（钱包）系统、统一订单系统等具备互联网普适性的功能模块，在此不再赘述。</a:t>
            </a:r>
          </a:p>
        </p:txBody>
      </p:sp>
    </p:spTree>
    <p:extLst>
      <p:ext uri="{BB962C8B-B14F-4D97-AF65-F5344CB8AC3E}">
        <p14:creationId xmlns:p14="http://schemas.microsoft.com/office/powerpoint/2010/main" val="112929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1D91AE-7B9F-4D27-96AE-AC1A2F830BA6}"/>
              </a:ext>
            </a:extLst>
          </p:cNvPr>
          <p:cNvSpPr txBox="1"/>
          <p:nvPr/>
        </p:nvSpPr>
        <p:spPr>
          <a:xfrm>
            <a:off x="698430" y="2339284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用户端功能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3D58D4-AB6A-4271-8EB4-3CFEFD23CA3B}"/>
              </a:ext>
            </a:extLst>
          </p:cNvPr>
          <p:cNvCxnSpPr/>
          <p:nvPr/>
        </p:nvCxnSpPr>
        <p:spPr>
          <a:xfrm>
            <a:off x="832734" y="2999570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09E1AA7-E29E-4866-91D2-2A201CCD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43" y="3694636"/>
            <a:ext cx="4801694" cy="849823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75C5DE-D9AF-4DC9-B095-92B7B40EBAFB}"/>
              </a:ext>
            </a:extLst>
          </p:cNvPr>
          <p:cNvCxnSpPr>
            <a:cxnSpLocks/>
          </p:cNvCxnSpPr>
          <p:nvPr/>
        </p:nvCxnSpPr>
        <p:spPr>
          <a:xfrm flipV="1">
            <a:off x="2726873" y="3317478"/>
            <a:ext cx="660778" cy="584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B88A60-6925-44EF-A0A5-B7BA9BFE10C8}"/>
              </a:ext>
            </a:extLst>
          </p:cNvPr>
          <p:cNvCxnSpPr>
            <a:cxnSpLocks/>
          </p:cNvCxnSpPr>
          <p:nvPr/>
        </p:nvCxnSpPr>
        <p:spPr>
          <a:xfrm>
            <a:off x="3380015" y="3320689"/>
            <a:ext cx="3265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87149DE-BE4F-4721-8646-BAEB909B1F5C}"/>
              </a:ext>
            </a:extLst>
          </p:cNvPr>
          <p:cNvSpPr txBox="1"/>
          <p:nvPr/>
        </p:nvSpPr>
        <p:spPr>
          <a:xfrm>
            <a:off x="6645730" y="3151412"/>
            <a:ext cx="179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按地名搜索设备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FBC9E97-C99B-4D6F-A830-3E7DE4E14653}"/>
              </a:ext>
            </a:extLst>
          </p:cNvPr>
          <p:cNvCxnSpPr>
            <a:cxnSpLocks/>
          </p:cNvCxnSpPr>
          <p:nvPr/>
        </p:nvCxnSpPr>
        <p:spPr>
          <a:xfrm flipV="1">
            <a:off x="4784279" y="3588347"/>
            <a:ext cx="408629" cy="407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F615CB7-E271-47E9-8272-BCA38666327D}"/>
              </a:ext>
            </a:extLst>
          </p:cNvPr>
          <p:cNvCxnSpPr>
            <a:cxnSpLocks/>
          </p:cNvCxnSpPr>
          <p:nvPr/>
        </p:nvCxnSpPr>
        <p:spPr>
          <a:xfrm>
            <a:off x="5192908" y="3592970"/>
            <a:ext cx="1452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E3DBF2-5325-41C1-9F7D-5990A0CBD02C}"/>
              </a:ext>
            </a:extLst>
          </p:cNvPr>
          <p:cNvSpPr txBox="1"/>
          <p:nvPr/>
        </p:nvSpPr>
        <p:spPr>
          <a:xfrm>
            <a:off x="6640018" y="3448193"/>
            <a:ext cx="1452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扫码充电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39833B9-37E4-4004-B4BA-280EE88D787D}"/>
              </a:ext>
            </a:extLst>
          </p:cNvPr>
          <p:cNvCxnSpPr>
            <a:cxnSpLocks/>
          </p:cNvCxnSpPr>
          <p:nvPr/>
        </p:nvCxnSpPr>
        <p:spPr>
          <a:xfrm>
            <a:off x="5202031" y="4107866"/>
            <a:ext cx="1452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28942F7-2EF5-4C62-B23A-3A719359D641}"/>
              </a:ext>
            </a:extLst>
          </p:cNvPr>
          <p:cNvSpPr txBox="1"/>
          <p:nvPr/>
        </p:nvSpPr>
        <p:spPr>
          <a:xfrm>
            <a:off x="6640018" y="3937885"/>
            <a:ext cx="2522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根据地区与距离查询设备</a:t>
            </a:r>
          </a:p>
        </p:txBody>
      </p:sp>
      <p:sp>
        <p:nvSpPr>
          <p:cNvPr id="52" name="对话气泡: 矩形 51">
            <a:extLst>
              <a:ext uri="{FF2B5EF4-FFF2-40B4-BE49-F238E27FC236}">
                <a16:creationId xmlns:a16="http://schemas.microsoft.com/office/drawing/2014/main" id="{BD14D82A-3966-41F2-A301-9E0CF8AF2F2B}"/>
              </a:ext>
            </a:extLst>
          </p:cNvPr>
          <p:cNvSpPr/>
          <p:nvPr/>
        </p:nvSpPr>
        <p:spPr>
          <a:xfrm>
            <a:off x="5867433" y="8742227"/>
            <a:ext cx="3038190" cy="3412545"/>
          </a:xfrm>
          <a:prstGeom prst="wedgeRectCallout">
            <a:avLst>
              <a:gd name="adj1" fmla="val -59266"/>
              <a:gd name="adj2" fmla="val 38471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通过自动定位、地名、地区、距离搜索充电桩，可扫码充电，也可直接选定设备启动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停止充电。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充电记录查询。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在线充值。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支持线上付款站点取货等各种应用场景。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所有界面切换不刷新主界面，让用户在一个主界面方便快捷完成所有事情。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685A1C-E19C-4A9D-8A66-BF79D1736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97" y="4622762"/>
            <a:ext cx="3036326" cy="3773142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A535116-622B-492F-8071-11011296C297}"/>
              </a:ext>
            </a:extLst>
          </p:cNvPr>
          <p:cNvCxnSpPr>
            <a:cxnSpLocks/>
          </p:cNvCxnSpPr>
          <p:nvPr/>
        </p:nvCxnSpPr>
        <p:spPr>
          <a:xfrm>
            <a:off x="6654852" y="4141606"/>
            <a:ext cx="526998" cy="107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7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AC157D-DC51-4A57-90E6-94EFF62629DD}"/>
              </a:ext>
            </a:extLst>
          </p:cNvPr>
          <p:cNvSpPr txBox="1"/>
          <p:nvPr/>
        </p:nvSpPr>
        <p:spPr>
          <a:xfrm>
            <a:off x="665539" y="270580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用户端功能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870EC3-1264-4E39-9B3C-5313B1D78A22}"/>
              </a:ext>
            </a:extLst>
          </p:cNvPr>
          <p:cNvCxnSpPr>
            <a:cxnSpLocks/>
          </p:cNvCxnSpPr>
          <p:nvPr/>
        </p:nvCxnSpPr>
        <p:spPr>
          <a:xfrm>
            <a:off x="665539" y="3366087"/>
            <a:ext cx="81374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5CCC386-BDE3-4536-A57C-F8DF1D1E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9" y="3721104"/>
            <a:ext cx="4019470" cy="71433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773CEC-10C3-4F40-B96E-4C84645C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065" y="3721103"/>
            <a:ext cx="4057509" cy="71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AC157D-DC51-4A57-90E6-94EFF62629DD}"/>
              </a:ext>
            </a:extLst>
          </p:cNvPr>
          <p:cNvSpPr txBox="1"/>
          <p:nvPr/>
        </p:nvSpPr>
        <p:spPr>
          <a:xfrm>
            <a:off x="665539" y="270580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用户端功能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870EC3-1264-4E39-9B3C-5313B1D78A22}"/>
              </a:ext>
            </a:extLst>
          </p:cNvPr>
          <p:cNvCxnSpPr>
            <a:cxnSpLocks/>
          </p:cNvCxnSpPr>
          <p:nvPr/>
        </p:nvCxnSpPr>
        <p:spPr>
          <a:xfrm>
            <a:off x="665539" y="3366087"/>
            <a:ext cx="81374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3E4B33A-D733-497F-8D25-D94311B90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9" y="3697953"/>
            <a:ext cx="4036155" cy="71433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A3E82C-EC89-43B5-9CB3-71737C0BB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244" y="3697953"/>
            <a:ext cx="4052891" cy="71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30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1196</Words>
  <Application>Microsoft Office PowerPoint</Application>
  <PresentationFormat>A3 纸张(297x420 毫米)</PresentationFormat>
  <Paragraphs>197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时尚中黑简体</vt:lpstr>
      <vt:lpstr>微软雅黑</vt:lpstr>
      <vt:lpstr>Arial</vt:lpstr>
      <vt:lpstr>Calibri</vt:lpstr>
      <vt:lpstr>Calibri Light</vt:lpstr>
      <vt:lpstr>Wingdings 2</vt:lpstr>
      <vt:lpstr>HDOfficeLightV0</vt:lpstr>
      <vt:lpstr>1_HDOfficeLightV0</vt:lpstr>
      <vt:lpstr>可定制充电桩管理运营平台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ceo</dc:creator>
  <cp:lastModifiedBy> </cp:lastModifiedBy>
  <cp:revision>199</cp:revision>
  <dcterms:created xsi:type="dcterms:W3CDTF">2018-10-30T12:18:23Z</dcterms:created>
  <dcterms:modified xsi:type="dcterms:W3CDTF">2019-04-20T15:31:56Z</dcterms:modified>
</cp:coreProperties>
</file>