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3"/>
  </p:notesMasterIdLst>
  <p:sldIdLst>
    <p:sldId id="258" r:id="rId2"/>
  </p:sldIdLst>
  <p:sldSz cx="17610138" cy="176101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95662" autoAdjust="0"/>
  </p:normalViewPr>
  <p:slideViewPr>
    <p:cSldViewPr snapToGrid="0">
      <p:cViewPr>
        <p:scale>
          <a:sx n="66" d="100"/>
          <a:sy n="66" d="100"/>
        </p:scale>
        <p:origin x="1500" y="-1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95B15-29AF-4A3D-845C-82EFF3A2837A}" type="datetimeFigureOut">
              <a:rPr lang="zh-CN" altLang="en-US" smtClean="0"/>
              <a:t>2019-04-03</a:t>
            </a:fld>
            <a:endParaRPr lang="zh-CN" altLang="en-US"/>
          </a:p>
        </p:txBody>
      </p:sp>
      <p:sp>
        <p:nvSpPr>
          <p:cNvPr id="4" name="幻灯片图像占位符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4238F-231F-45F3-8C84-E022D445EF80}" type="slidenum">
              <a:rPr lang="zh-CN" altLang="en-US" smtClean="0"/>
              <a:t>‹#›</a:t>
            </a:fld>
            <a:endParaRPr lang="zh-CN" altLang="en-US"/>
          </a:p>
        </p:txBody>
      </p:sp>
    </p:spTree>
    <p:extLst>
      <p:ext uri="{BB962C8B-B14F-4D97-AF65-F5344CB8AC3E}">
        <p14:creationId xmlns:p14="http://schemas.microsoft.com/office/powerpoint/2010/main" val="991012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01267" y="2887595"/>
            <a:ext cx="13207604" cy="6130938"/>
          </a:xfrm>
        </p:spPr>
        <p:txBody>
          <a:bodyPr anchor="b">
            <a:normAutofit/>
          </a:bodyPr>
          <a:lstStyle>
            <a:lvl1pPr algn="ctr">
              <a:defRPr sz="3375"/>
            </a:lvl1pPr>
          </a:lstStyle>
          <a:p>
            <a:r>
              <a:rPr lang="zh-CN" altLang="en-US"/>
              <a:t>单击此处编辑母版标题样式</a:t>
            </a:r>
            <a:endParaRPr lang="en-US" dirty="0"/>
          </a:p>
        </p:txBody>
      </p:sp>
      <p:sp>
        <p:nvSpPr>
          <p:cNvPr id="3" name="Subtitle 2"/>
          <p:cNvSpPr>
            <a:spLocks noGrp="1"/>
          </p:cNvSpPr>
          <p:nvPr>
            <p:ph type="subTitle" idx="1"/>
          </p:nvPr>
        </p:nvSpPr>
        <p:spPr>
          <a:xfrm>
            <a:off x="2201267" y="9249401"/>
            <a:ext cx="13207604" cy="4251705"/>
          </a:xfrm>
        </p:spPr>
        <p:txBody>
          <a:bodyPr>
            <a:normAutofit/>
          </a:bodyPr>
          <a:lstStyle>
            <a:lvl1pPr marL="0" indent="0" algn="ctr">
              <a:buNone/>
              <a:defRPr sz="1350">
                <a:solidFill>
                  <a:schemeClr val="tx1">
                    <a:lumMod val="75000"/>
                    <a:lumOff val="25000"/>
                  </a:schemeClr>
                </a:solidFill>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412947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202193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602255" y="925351"/>
            <a:ext cx="3797186" cy="1492377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210697" y="925346"/>
            <a:ext cx="11171432" cy="14923776"/>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289390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159292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01527" y="4397201"/>
            <a:ext cx="15188744" cy="7321402"/>
          </a:xfrm>
        </p:spPr>
        <p:txBody>
          <a:bodyPr anchor="b">
            <a:normAutofit/>
          </a:bodyPr>
          <a:lstStyle>
            <a:lvl1pPr>
              <a:defRPr sz="3375"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01527" y="11690366"/>
            <a:ext cx="15188744" cy="3852217"/>
          </a:xfrm>
        </p:spPr>
        <p:txBody>
          <a:bodyPr anchor="t">
            <a:normAutofit/>
          </a:bodyPr>
          <a:lstStyle>
            <a:lvl1pPr marL="0" indent="0">
              <a:buNone/>
              <a:defRPr sz="1350">
                <a:solidFill>
                  <a:schemeClr val="tx1">
                    <a:lumMod val="75000"/>
                    <a:lumOff val="2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91773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20704" y="4696043"/>
            <a:ext cx="7484309" cy="1117346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8915134" y="4696043"/>
            <a:ext cx="7484309" cy="1117346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342285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20705" y="4318697"/>
            <a:ext cx="7447622" cy="2120249"/>
          </a:xfrm>
        </p:spPr>
        <p:txBody>
          <a:bodyPr anchor="b">
            <a:normAutofit/>
          </a:bodyPr>
          <a:lstStyle>
            <a:lvl1pPr marL="0" indent="0">
              <a:spcBef>
                <a:spcPts val="0"/>
              </a:spcBef>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编辑母版文本样式</a:t>
            </a:r>
          </a:p>
        </p:txBody>
      </p:sp>
      <p:sp>
        <p:nvSpPr>
          <p:cNvPr id="4" name="Content Placeholder 3"/>
          <p:cNvSpPr>
            <a:spLocks noGrp="1"/>
          </p:cNvSpPr>
          <p:nvPr>
            <p:ph sz="half" idx="2"/>
          </p:nvPr>
        </p:nvSpPr>
        <p:spPr>
          <a:xfrm>
            <a:off x="1220705" y="6438948"/>
            <a:ext cx="7447622" cy="94509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8915136" y="4318698"/>
            <a:ext cx="7484310" cy="2120247"/>
          </a:xfrm>
        </p:spPr>
        <p:txBody>
          <a:bodyPr anchor="b"/>
          <a:lstStyle>
            <a:lvl1pPr marL="0" indent="0">
              <a:spcBef>
                <a:spcPts val="0"/>
              </a:spcBef>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编辑母版文本样式</a:t>
            </a:r>
          </a:p>
        </p:txBody>
      </p:sp>
      <p:sp>
        <p:nvSpPr>
          <p:cNvPr id="6" name="Content Placeholder 5"/>
          <p:cNvSpPr>
            <a:spLocks noGrp="1"/>
          </p:cNvSpPr>
          <p:nvPr>
            <p:ph sz="quarter" idx="4"/>
          </p:nvPr>
        </p:nvSpPr>
        <p:spPr>
          <a:xfrm>
            <a:off x="8915136" y="6438948"/>
            <a:ext cx="7484310" cy="94509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7D1EF9-0DB9-488C-B259-2149AA56734F}"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58419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7D1EF9-0DB9-488C-B259-2149AA56734F}"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35138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179236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5102" y="1174011"/>
            <a:ext cx="5679270" cy="4109025"/>
          </a:xfrm>
        </p:spPr>
        <p:txBody>
          <a:bodyPr anchor="b">
            <a:normAutofit/>
          </a:bodyPr>
          <a:lstStyle>
            <a:lvl1pPr>
              <a:defRPr sz="1800" b="0"/>
            </a:lvl1pPr>
          </a:lstStyle>
          <a:p>
            <a:r>
              <a:rPr lang="zh-CN" altLang="en-US"/>
              <a:t>单击此处编辑母版标题样式</a:t>
            </a:r>
            <a:endParaRPr lang="en-US" dirty="0"/>
          </a:p>
        </p:txBody>
      </p:sp>
      <p:sp>
        <p:nvSpPr>
          <p:cNvPr id="3" name="Content Placeholder 2"/>
          <p:cNvSpPr>
            <a:spLocks noGrp="1"/>
          </p:cNvSpPr>
          <p:nvPr>
            <p:ph idx="1"/>
          </p:nvPr>
        </p:nvSpPr>
        <p:spPr>
          <a:xfrm>
            <a:off x="7484312" y="2543692"/>
            <a:ext cx="8915133" cy="1252276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15102" y="5283044"/>
            <a:ext cx="5679270" cy="9783413"/>
          </a:xfrm>
        </p:spPr>
        <p:txBody>
          <a:bodyPr>
            <a:normAutofit/>
          </a:bodyPr>
          <a:lstStyle>
            <a:lvl1pPr marL="0" indent="0">
              <a:lnSpc>
                <a:spcPct val="90000"/>
              </a:lnSpc>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编辑母版文本样式</a:t>
            </a:r>
          </a:p>
        </p:txBody>
      </p:sp>
      <p:sp>
        <p:nvSpPr>
          <p:cNvPr id="5" name="Date Placeholder 4"/>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310402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5102" y="1174009"/>
            <a:ext cx="5679270" cy="4109032"/>
          </a:xfrm>
        </p:spPr>
        <p:txBody>
          <a:bodyPr anchor="b">
            <a:normAutofit/>
          </a:bodyPr>
          <a:lstStyle>
            <a:lvl1pPr>
              <a:defRPr sz="1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7484312" y="2543692"/>
            <a:ext cx="8915133" cy="1252276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a:t>单击图标添加图片</a:t>
            </a:r>
            <a:endParaRPr lang="en-US" dirty="0"/>
          </a:p>
        </p:txBody>
      </p:sp>
      <p:sp>
        <p:nvSpPr>
          <p:cNvPr id="4" name="Text Placeholder 3"/>
          <p:cNvSpPr>
            <a:spLocks noGrp="1"/>
          </p:cNvSpPr>
          <p:nvPr>
            <p:ph type="body" sz="half" idx="2"/>
          </p:nvPr>
        </p:nvSpPr>
        <p:spPr>
          <a:xfrm>
            <a:off x="1215102" y="5283046"/>
            <a:ext cx="5679270" cy="9783409"/>
          </a:xfrm>
        </p:spPr>
        <p:txBody>
          <a:bodyPr>
            <a:normAutofit/>
          </a:bodyPr>
          <a:lstStyle>
            <a:lvl1pPr marL="0" indent="0">
              <a:lnSpc>
                <a:spcPct val="90000"/>
              </a:lnSpc>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编辑母版文本样式</a:t>
            </a:r>
          </a:p>
        </p:txBody>
      </p:sp>
      <p:sp>
        <p:nvSpPr>
          <p:cNvPr id="5" name="Date Placeholder 4"/>
          <p:cNvSpPr>
            <a:spLocks noGrp="1"/>
          </p:cNvSpPr>
          <p:nvPr>
            <p:ph type="dt" sz="half" idx="10"/>
          </p:nvPr>
        </p:nvSpPr>
        <p:spPr/>
        <p:txBody>
          <a:bodyPr/>
          <a:lstStyle/>
          <a:p>
            <a:fld id="{5D4DFE8B-C0A0-4175-8DFB-4F7650DFF34A}" type="datetimeFigureOut">
              <a:rPr lang="zh-CN" altLang="en-US" smtClean="0"/>
              <a:t>2019-04-03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9928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20706" y="939212"/>
            <a:ext cx="15188744" cy="340381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20706" y="4696043"/>
            <a:ext cx="15188744" cy="1117346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10699" y="16321995"/>
            <a:ext cx="3962281" cy="937577"/>
          </a:xfrm>
          <a:prstGeom prst="rect">
            <a:avLst/>
          </a:prstGeom>
        </p:spPr>
        <p:txBody>
          <a:bodyPr vert="horz" lIns="91440" tIns="45720" rIns="91440" bIns="45720" rtlCol="0" anchor="ctr"/>
          <a:lstStyle>
            <a:lvl1pPr algn="l">
              <a:defRPr sz="619">
                <a:solidFill>
                  <a:schemeClr val="tx1">
                    <a:lumMod val="65000"/>
                    <a:lumOff val="35000"/>
                  </a:schemeClr>
                </a:solidFill>
              </a:defRPr>
            </a:lvl1pPr>
          </a:lstStyle>
          <a:p>
            <a:fld id="{5D4DFE8B-C0A0-4175-8DFB-4F7650DFF34A}" type="datetimeFigureOut">
              <a:rPr lang="zh-CN" altLang="en-US" smtClean="0"/>
              <a:t>2019-04-03</a:t>
            </a:fld>
            <a:endParaRPr lang="zh-CN" altLang="en-US"/>
          </a:p>
        </p:txBody>
      </p:sp>
      <p:sp>
        <p:nvSpPr>
          <p:cNvPr id="5" name="Footer Placeholder 4"/>
          <p:cNvSpPr>
            <a:spLocks noGrp="1"/>
          </p:cNvSpPr>
          <p:nvPr>
            <p:ph type="ftr" sz="quarter" idx="3"/>
          </p:nvPr>
        </p:nvSpPr>
        <p:spPr>
          <a:xfrm>
            <a:off x="5833362" y="16321995"/>
            <a:ext cx="5943422" cy="937577"/>
          </a:xfrm>
          <a:prstGeom prst="rect">
            <a:avLst/>
          </a:prstGeom>
        </p:spPr>
        <p:txBody>
          <a:bodyPr vert="horz" lIns="91440" tIns="45720" rIns="91440" bIns="45720" rtlCol="0" anchor="ctr"/>
          <a:lstStyle>
            <a:lvl1pPr algn="ctr">
              <a:defRPr sz="619">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12447167" y="16321995"/>
            <a:ext cx="3962281" cy="937577"/>
          </a:xfrm>
          <a:prstGeom prst="rect">
            <a:avLst/>
          </a:prstGeom>
        </p:spPr>
        <p:txBody>
          <a:bodyPr vert="horz" lIns="91440" tIns="45720" rIns="91440" bIns="45720" rtlCol="0" anchor="ctr"/>
          <a:lstStyle>
            <a:lvl1pPr algn="r">
              <a:defRPr sz="619">
                <a:solidFill>
                  <a:schemeClr val="tx1">
                    <a:tint val="75000"/>
                  </a:schemeClr>
                </a:solidFill>
              </a:defRPr>
            </a:lvl1pPr>
          </a:lstStyle>
          <a:p>
            <a:fld id="{8C7D1EF9-0DB9-488C-B259-2149AA56734F}" type="slidenum">
              <a:rPr lang="zh-CN" altLang="en-US" smtClean="0"/>
              <a:t>‹#›</a:t>
            </a:fld>
            <a:endParaRPr lang="zh-CN" altLang="en-US"/>
          </a:p>
        </p:txBody>
      </p:sp>
    </p:spTree>
    <p:extLst>
      <p:ext uri="{BB962C8B-B14F-4D97-AF65-F5344CB8AC3E}">
        <p14:creationId xmlns:p14="http://schemas.microsoft.com/office/powerpoint/2010/main" val="218328290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Wingdings 2" pitchFamily="18" charset="2"/>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Wingdings 2" pitchFamily="18" charset="2"/>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Wingdings 2" pitchFamily="18" charset="2"/>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Wingdings 2" pitchFamily="18" charset="2"/>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Wingdings 2" pitchFamily="18" charset="2"/>
        <a:buChar char=""/>
        <a:defRPr sz="1013" kern="1200">
          <a:solidFill>
            <a:schemeClr val="tx1"/>
          </a:solidFill>
          <a:latin typeface="+mn-lt"/>
          <a:ea typeface="+mn-ea"/>
          <a:cs typeface="+mn-cs"/>
        </a:defRPr>
      </a:lvl5pPr>
      <a:lvl6pPr marL="1414463" indent="-128588" algn="l" defTabSz="514350" rtl="0" eaLnBrk="1" latinLnBrk="0" hangingPunct="1">
        <a:spcBef>
          <a:spcPct val="20000"/>
        </a:spcBef>
        <a:buFont typeface="Wingdings 2" pitchFamily="18" charset="2"/>
        <a:buChar char=""/>
        <a:defRPr sz="1013" kern="1200">
          <a:solidFill>
            <a:schemeClr val="tx1"/>
          </a:solidFill>
          <a:latin typeface="+mn-lt"/>
          <a:ea typeface="+mn-ea"/>
          <a:cs typeface="+mn-cs"/>
        </a:defRPr>
      </a:lvl6pPr>
      <a:lvl7pPr marL="1671638" indent="-128588" algn="l" defTabSz="514350" rtl="0" eaLnBrk="1" latinLnBrk="0" hangingPunct="1">
        <a:spcBef>
          <a:spcPct val="20000"/>
        </a:spcBef>
        <a:buFont typeface="Wingdings 2" pitchFamily="18" charset="2"/>
        <a:buChar char=""/>
        <a:defRPr sz="1013" kern="1200">
          <a:solidFill>
            <a:schemeClr val="tx1"/>
          </a:solidFill>
          <a:latin typeface="+mn-lt"/>
          <a:ea typeface="+mn-ea"/>
          <a:cs typeface="+mn-cs"/>
        </a:defRPr>
      </a:lvl7pPr>
      <a:lvl8pPr marL="1928813" indent="-128588" algn="l" defTabSz="514350" rtl="0" eaLnBrk="1" latinLnBrk="0" hangingPunct="1">
        <a:spcBef>
          <a:spcPct val="20000"/>
        </a:spcBef>
        <a:buFont typeface="Wingdings 2" pitchFamily="18" charset="2"/>
        <a:buChar char=""/>
        <a:defRPr sz="1013" kern="1200">
          <a:solidFill>
            <a:schemeClr val="tx1"/>
          </a:solidFill>
          <a:latin typeface="+mn-lt"/>
          <a:ea typeface="+mn-ea"/>
          <a:cs typeface="+mn-cs"/>
        </a:defRPr>
      </a:lvl8pPr>
      <a:lvl9pPr marL="2185988" indent="-128588" algn="l" defTabSz="514350" rtl="0" eaLnBrk="1" latinLnBrk="0" hangingPunct="1">
        <a:spcBef>
          <a:spcPct val="20000"/>
        </a:spcBef>
        <a:buFont typeface="Wingdings 2" pitchFamily="18" charset="2"/>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CD7BC21-148D-45E8-8CC5-A727E51A112D}"/>
              </a:ext>
            </a:extLst>
          </p:cNvPr>
          <p:cNvSpPr/>
          <p:nvPr/>
        </p:nvSpPr>
        <p:spPr>
          <a:xfrm>
            <a:off x="4803391" y="6275448"/>
            <a:ext cx="5880267" cy="171125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zh-CN" altLang="en-US" sz="2200" dirty="0">
                <a:solidFill>
                  <a:schemeClr val="bg1"/>
                </a:solidFill>
                <a:latin typeface="微软雅黑" panose="020B0503020204020204" pitchFamily="34" charset="-122"/>
                <a:ea typeface="微软雅黑" panose="020B0503020204020204" pitchFamily="34" charset="-122"/>
              </a:rPr>
              <a:t>设备</a:t>
            </a:r>
          </a:p>
        </p:txBody>
      </p:sp>
      <p:sp>
        <p:nvSpPr>
          <p:cNvPr id="8" name="矩形 7">
            <a:extLst>
              <a:ext uri="{FF2B5EF4-FFF2-40B4-BE49-F238E27FC236}">
                <a16:creationId xmlns:a16="http://schemas.microsoft.com/office/drawing/2014/main" id="{E208C493-50E6-4856-8973-C920E81604D2}"/>
              </a:ext>
            </a:extLst>
          </p:cNvPr>
          <p:cNvSpPr/>
          <p:nvPr/>
        </p:nvSpPr>
        <p:spPr>
          <a:xfrm>
            <a:off x="5727911" y="6441596"/>
            <a:ext cx="1585454" cy="6137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数据采集</a:t>
            </a:r>
          </a:p>
        </p:txBody>
      </p:sp>
      <p:sp>
        <p:nvSpPr>
          <p:cNvPr id="12" name="流程图: 磁盘 11">
            <a:extLst>
              <a:ext uri="{FF2B5EF4-FFF2-40B4-BE49-F238E27FC236}">
                <a16:creationId xmlns:a16="http://schemas.microsoft.com/office/drawing/2014/main" id="{27341F28-26B2-4FB6-9A41-B963BFE7B07A}"/>
              </a:ext>
            </a:extLst>
          </p:cNvPr>
          <p:cNvSpPr/>
          <p:nvPr/>
        </p:nvSpPr>
        <p:spPr>
          <a:xfrm>
            <a:off x="4803388" y="13581718"/>
            <a:ext cx="3181610" cy="856989"/>
          </a:xfrm>
          <a:prstGeom prst="flowChartMagneticDisk">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分布式大数据存储中心</a:t>
            </a:r>
          </a:p>
        </p:txBody>
      </p:sp>
      <p:sp>
        <p:nvSpPr>
          <p:cNvPr id="13" name="矩形 12">
            <a:extLst>
              <a:ext uri="{FF2B5EF4-FFF2-40B4-BE49-F238E27FC236}">
                <a16:creationId xmlns:a16="http://schemas.microsoft.com/office/drawing/2014/main" id="{DE6A4697-5C27-4A46-93B6-646B11478A1E}"/>
              </a:ext>
            </a:extLst>
          </p:cNvPr>
          <p:cNvSpPr/>
          <p:nvPr/>
        </p:nvSpPr>
        <p:spPr>
          <a:xfrm>
            <a:off x="4803390" y="9731508"/>
            <a:ext cx="1432259" cy="307670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数据入库</a:t>
            </a:r>
          </a:p>
        </p:txBody>
      </p:sp>
      <p:sp>
        <p:nvSpPr>
          <p:cNvPr id="17" name="箭头: 下 16">
            <a:extLst>
              <a:ext uri="{FF2B5EF4-FFF2-40B4-BE49-F238E27FC236}">
                <a16:creationId xmlns:a16="http://schemas.microsoft.com/office/drawing/2014/main" id="{58879DFE-8CE1-4C14-8579-E8D01E2EE485}"/>
              </a:ext>
            </a:extLst>
          </p:cNvPr>
          <p:cNvSpPr/>
          <p:nvPr/>
        </p:nvSpPr>
        <p:spPr>
          <a:xfrm>
            <a:off x="5273575" y="13044680"/>
            <a:ext cx="601250" cy="471107"/>
          </a:xfrm>
          <a:prstGeom prst="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endParaRPr>
          </a:p>
        </p:txBody>
      </p:sp>
      <p:sp>
        <p:nvSpPr>
          <p:cNvPr id="18" name="矩形 17">
            <a:extLst>
              <a:ext uri="{FF2B5EF4-FFF2-40B4-BE49-F238E27FC236}">
                <a16:creationId xmlns:a16="http://schemas.microsoft.com/office/drawing/2014/main" id="{81738EC4-13C2-4EFE-8F4E-7E2DB4B94504}"/>
              </a:ext>
            </a:extLst>
          </p:cNvPr>
          <p:cNvSpPr/>
          <p:nvPr/>
        </p:nvSpPr>
        <p:spPr>
          <a:xfrm>
            <a:off x="8203503" y="11379528"/>
            <a:ext cx="2480154" cy="62261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大数据分析</a:t>
            </a:r>
          </a:p>
        </p:txBody>
      </p:sp>
      <p:sp>
        <p:nvSpPr>
          <p:cNvPr id="19" name="矩形 18">
            <a:extLst>
              <a:ext uri="{FF2B5EF4-FFF2-40B4-BE49-F238E27FC236}">
                <a16:creationId xmlns:a16="http://schemas.microsoft.com/office/drawing/2014/main" id="{418BA215-DBF8-4B40-9F54-A3C28C5B1E3F}"/>
              </a:ext>
            </a:extLst>
          </p:cNvPr>
          <p:cNvSpPr/>
          <p:nvPr/>
        </p:nvSpPr>
        <p:spPr>
          <a:xfrm>
            <a:off x="8203503" y="9731510"/>
            <a:ext cx="2480154" cy="62261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设备控制与管理</a:t>
            </a:r>
          </a:p>
        </p:txBody>
      </p:sp>
      <p:sp>
        <p:nvSpPr>
          <p:cNvPr id="20" name="矩形 19">
            <a:extLst>
              <a:ext uri="{FF2B5EF4-FFF2-40B4-BE49-F238E27FC236}">
                <a16:creationId xmlns:a16="http://schemas.microsoft.com/office/drawing/2014/main" id="{D9C9579A-1E06-4DDF-A88F-33ADFE633DD9}"/>
              </a:ext>
            </a:extLst>
          </p:cNvPr>
          <p:cNvSpPr/>
          <p:nvPr/>
        </p:nvSpPr>
        <p:spPr>
          <a:xfrm>
            <a:off x="8203503" y="12185604"/>
            <a:ext cx="2480154" cy="62261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数据报表</a:t>
            </a:r>
          </a:p>
        </p:txBody>
      </p:sp>
      <p:sp>
        <p:nvSpPr>
          <p:cNvPr id="21" name="矩形 20">
            <a:extLst>
              <a:ext uri="{FF2B5EF4-FFF2-40B4-BE49-F238E27FC236}">
                <a16:creationId xmlns:a16="http://schemas.microsoft.com/office/drawing/2014/main" id="{174D4C9D-4C97-4903-9C0A-8E51C85E326D}"/>
              </a:ext>
            </a:extLst>
          </p:cNvPr>
          <p:cNvSpPr/>
          <p:nvPr/>
        </p:nvSpPr>
        <p:spPr>
          <a:xfrm>
            <a:off x="8203503" y="10574747"/>
            <a:ext cx="2480154" cy="62261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数据展示</a:t>
            </a:r>
          </a:p>
        </p:txBody>
      </p:sp>
      <p:sp>
        <p:nvSpPr>
          <p:cNvPr id="24" name="箭头: 直角上 23">
            <a:extLst>
              <a:ext uri="{FF2B5EF4-FFF2-40B4-BE49-F238E27FC236}">
                <a16:creationId xmlns:a16="http://schemas.microsoft.com/office/drawing/2014/main" id="{3EC54B9A-0708-4C6B-9F24-7D326507D496}"/>
              </a:ext>
            </a:extLst>
          </p:cNvPr>
          <p:cNvSpPr/>
          <p:nvPr/>
        </p:nvSpPr>
        <p:spPr>
          <a:xfrm>
            <a:off x="8085208" y="12928442"/>
            <a:ext cx="1728592" cy="1246119"/>
          </a:xfrm>
          <a:prstGeom prst="bentUp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endParaRPr>
          </a:p>
        </p:txBody>
      </p:sp>
      <p:sp>
        <p:nvSpPr>
          <p:cNvPr id="26" name="矩形 25">
            <a:extLst>
              <a:ext uri="{FF2B5EF4-FFF2-40B4-BE49-F238E27FC236}">
                <a16:creationId xmlns:a16="http://schemas.microsoft.com/office/drawing/2014/main" id="{AED8D066-4EAF-4F57-86A8-1696B26C5F07}"/>
              </a:ext>
            </a:extLst>
          </p:cNvPr>
          <p:cNvSpPr/>
          <p:nvPr/>
        </p:nvSpPr>
        <p:spPr>
          <a:xfrm>
            <a:off x="1379996" y="10053557"/>
            <a:ext cx="2480154" cy="622611"/>
          </a:xfrm>
          <a:prstGeom prst="rect">
            <a:avLst/>
          </a:prstGeom>
          <a:solidFill>
            <a:schemeClr val="accent3">
              <a:alpha val="50000"/>
            </a:schemeClr>
          </a:solidFill>
          <a:ln w="28575">
            <a:solidFill>
              <a:schemeClr val="tx1">
                <a:lumMod val="65000"/>
              </a:schemeClr>
            </a:solidFill>
            <a:prstDash val="dash"/>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故障数据</a:t>
            </a:r>
          </a:p>
        </p:txBody>
      </p:sp>
      <p:sp>
        <p:nvSpPr>
          <p:cNvPr id="27" name="矩形 26">
            <a:extLst>
              <a:ext uri="{FF2B5EF4-FFF2-40B4-BE49-F238E27FC236}">
                <a16:creationId xmlns:a16="http://schemas.microsoft.com/office/drawing/2014/main" id="{D69C0434-3CBF-4A4A-82BE-C5D18A99132F}"/>
              </a:ext>
            </a:extLst>
          </p:cNvPr>
          <p:cNvSpPr/>
          <p:nvPr/>
        </p:nvSpPr>
        <p:spPr>
          <a:xfrm>
            <a:off x="1374173" y="10987475"/>
            <a:ext cx="2480154" cy="622611"/>
          </a:xfrm>
          <a:prstGeom prst="rect">
            <a:avLst/>
          </a:prstGeom>
          <a:solidFill>
            <a:schemeClr val="accent3">
              <a:alpha val="50000"/>
            </a:schemeClr>
          </a:solidFill>
          <a:ln w="28575">
            <a:solidFill>
              <a:schemeClr val="tx1">
                <a:lumMod val="65000"/>
              </a:schemeClr>
            </a:solidFill>
            <a:prstDash val="dash"/>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状态数据</a:t>
            </a:r>
          </a:p>
        </p:txBody>
      </p:sp>
      <p:sp>
        <p:nvSpPr>
          <p:cNvPr id="28" name="矩形 27">
            <a:extLst>
              <a:ext uri="{FF2B5EF4-FFF2-40B4-BE49-F238E27FC236}">
                <a16:creationId xmlns:a16="http://schemas.microsoft.com/office/drawing/2014/main" id="{58C90F8D-60A8-4799-98E6-224323EA5C2F}"/>
              </a:ext>
            </a:extLst>
          </p:cNvPr>
          <p:cNvSpPr/>
          <p:nvPr/>
        </p:nvSpPr>
        <p:spPr>
          <a:xfrm>
            <a:off x="12316601" y="7422384"/>
            <a:ext cx="1910148" cy="56431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用户</a:t>
            </a:r>
          </a:p>
        </p:txBody>
      </p:sp>
      <p:sp>
        <p:nvSpPr>
          <p:cNvPr id="29" name="矩形 28">
            <a:extLst>
              <a:ext uri="{FF2B5EF4-FFF2-40B4-BE49-F238E27FC236}">
                <a16:creationId xmlns:a16="http://schemas.microsoft.com/office/drawing/2014/main" id="{51E2E550-6814-49CE-B504-FDC6D957DBC7}"/>
              </a:ext>
            </a:extLst>
          </p:cNvPr>
          <p:cNvSpPr/>
          <p:nvPr/>
        </p:nvSpPr>
        <p:spPr>
          <a:xfrm>
            <a:off x="12186989" y="9731508"/>
            <a:ext cx="4112546" cy="227063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用户交互</a:t>
            </a:r>
          </a:p>
        </p:txBody>
      </p:sp>
      <p:sp>
        <p:nvSpPr>
          <p:cNvPr id="30" name="矩形 29">
            <a:extLst>
              <a:ext uri="{FF2B5EF4-FFF2-40B4-BE49-F238E27FC236}">
                <a16:creationId xmlns:a16="http://schemas.microsoft.com/office/drawing/2014/main" id="{503F64AC-2536-4487-892A-5ADACED4ACF4}"/>
              </a:ext>
            </a:extLst>
          </p:cNvPr>
          <p:cNvSpPr/>
          <p:nvPr/>
        </p:nvSpPr>
        <p:spPr>
          <a:xfrm>
            <a:off x="12448327" y="10232886"/>
            <a:ext cx="1625134" cy="6226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APP</a:t>
            </a:r>
            <a:endParaRPr lang="zh-CN" altLang="en-US" sz="20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045F3C6E-CD06-4299-A7DD-A7A88784561B}"/>
              </a:ext>
            </a:extLst>
          </p:cNvPr>
          <p:cNvSpPr/>
          <p:nvPr/>
        </p:nvSpPr>
        <p:spPr>
          <a:xfrm>
            <a:off x="14294827" y="10245669"/>
            <a:ext cx="1637694" cy="6226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公众号</a:t>
            </a:r>
          </a:p>
        </p:txBody>
      </p:sp>
      <p:sp>
        <p:nvSpPr>
          <p:cNvPr id="32" name="矩形 31">
            <a:extLst>
              <a:ext uri="{FF2B5EF4-FFF2-40B4-BE49-F238E27FC236}">
                <a16:creationId xmlns:a16="http://schemas.microsoft.com/office/drawing/2014/main" id="{EEEACA57-0FC0-4D9F-A0F2-6122201D018D}"/>
              </a:ext>
            </a:extLst>
          </p:cNvPr>
          <p:cNvSpPr/>
          <p:nvPr/>
        </p:nvSpPr>
        <p:spPr>
          <a:xfrm>
            <a:off x="12448327" y="11068222"/>
            <a:ext cx="1625134" cy="62261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latin typeface="微软雅黑" panose="020B0503020204020204" pitchFamily="34" charset="-122"/>
                <a:ea typeface="微软雅黑" panose="020B0503020204020204" pitchFamily="34" charset="-122"/>
              </a:rPr>
              <a:t>小程序</a:t>
            </a:r>
          </a:p>
        </p:txBody>
      </p:sp>
      <p:sp>
        <p:nvSpPr>
          <p:cNvPr id="37" name="箭头: 上下 36">
            <a:extLst>
              <a:ext uri="{FF2B5EF4-FFF2-40B4-BE49-F238E27FC236}">
                <a16:creationId xmlns:a16="http://schemas.microsoft.com/office/drawing/2014/main" id="{6A92C825-A415-4FCC-89F8-E214E70886E4}"/>
              </a:ext>
            </a:extLst>
          </p:cNvPr>
          <p:cNvSpPr/>
          <p:nvPr/>
        </p:nvSpPr>
        <p:spPr>
          <a:xfrm>
            <a:off x="12798692" y="8067656"/>
            <a:ext cx="705452" cy="1539007"/>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a:solidFill>
                <a:schemeClr val="bg1"/>
              </a:solidFill>
            </a:endParaRPr>
          </a:p>
        </p:txBody>
      </p:sp>
      <p:sp>
        <p:nvSpPr>
          <p:cNvPr id="41" name="矩形 40">
            <a:extLst>
              <a:ext uri="{FF2B5EF4-FFF2-40B4-BE49-F238E27FC236}">
                <a16:creationId xmlns:a16="http://schemas.microsoft.com/office/drawing/2014/main" id="{35B33399-7CE5-42C2-B275-50F822AA30F6}"/>
              </a:ext>
            </a:extLst>
          </p:cNvPr>
          <p:cNvSpPr/>
          <p:nvPr/>
        </p:nvSpPr>
        <p:spPr>
          <a:xfrm>
            <a:off x="14294827" y="11068222"/>
            <a:ext cx="1625134" cy="62261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42" name="箭头: 上下 41">
            <a:extLst>
              <a:ext uri="{FF2B5EF4-FFF2-40B4-BE49-F238E27FC236}">
                <a16:creationId xmlns:a16="http://schemas.microsoft.com/office/drawing/2014/main" id="{8B33AF4F-3836-4415-9D1B-13F50FFFB7A0}"/>
              </a:ext>
            </a:extLst>
          </p:cNvPr>
          <p:cNvSpPr/>
          <p:nvPr/>
        </p:nvSpPr>
        <p:spPr>
          <a:xfrm rot="16200000">
            <a:off x="11063474" y="9403624"/>
            <a:ext cx="734214" cy="1389983"/>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a:solidFill>
                <a:schemeClr val="bg1"/>
              </a:solidFill>
            </a:endParaRPr>
          </a:p>
        </p:txBody>
      </p:sp>
      <p:sp>
        <p:nvSpPr>
          <p:cNvPr id="43" name="矩形 42">
            <a:extLst>
              <a:ext uri="{FF2B5EF4-FFF2-40B4-BE49-F238E27FC236}">
                <a16:creationId xmlns:a16="http://schemas.microsoft.com/office/drawing/2014/main" id="{D4532DE9-19DE-4500-887C-26488E0B5631}"/>
              </a:ext>
            </a:extLst>
          </p:cNvPr>
          <p:cNvSpPr/>
          <p:nvPr/>
        </p:nvSpPr>
        <p:spPr>
          <a:xfrm>
            <a:off x="7490316" y="6440895"/>
            <a:ext cx="1495140" cy="6137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数据转换</a:t>
            </a:r>
          </a:p>
        </p:txBody>
      </p:sp>
      <p:sp>
        <p:nvSpPr>
          <p:cNvPr id="44" name="矩形 43">
            <a:extLst>
              <a:ext uri="{FF2B5EF4-FFF2-40B4-BE49-F238E27FC236}">
                <a16:creationId xmlns:a16="http://schemas.microsoft.com/office/drawing/2014/main" id="{32634952-B1FD-4274-B28D-2BE0829338CD}"/>
              </a:ext>
            </a:extLst>
          </p:cNvPr>
          <p:cNvSpPr/>
          <p:nvPr/>
        </p:nvSpPr>
        <p:spPr>
          <a:xfrm>
            <a:off x="9186949" y="6441596"/>
            <a:ext cx="1232320" cy="6137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指令执行</a:t>
            </a:r>
          </a:p>
        </p:txBody>
      </p:sp>
      <p:sp>
        <p:nvSpPr>
          <p:cNvPr id="45" name="矩形 44">
            <a:extLst>
              <a:ext uri="{FF2B5EF4-FFF2-40B4-BE49-F238E27FC236}">
                <a16:creationId xmlns:a16="http://schemas.microsoft.com/office/drawing/2014/main" id="{57D83E67-2E99-4882-BEC8-D593A08AFE52}"/>
              </a:ext>
            </a:extLst>
          </p:cNvPr>
          <p:cNvSpPr/>
          <p:nvPr/>
        </p:nvSpPr>
        <p:spPr>
          <a:xfrm>
            <a:off x="5727911" y="7207536"/>
            <a:ext cx="4691358" cy="6137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数据发送接收</a:t>
            </a:r>
          </a:p>
        </p:txBody>
      </p:sp>
      <p:sp>
        <p:nvSpPr>
          <p:cNvPr id="46" name="箭头: 上下 45">
            <a:extLst>
              <a:ext uri="{FF2B5EF4-FFF2-40B4-BE49-F238E27FC236}">
                <a16:creationId xmlns:a16="http://schemas.microsoft.com/office/drawing/2014/main" id="{C905F890-2B98-4ED2-833F-EFD6DEC48BE6}"/>
              </a:ext>
            </a:extLst>
          </p:cNvPr>
          <p:cNvSpPr/>
          <p:nvPr/>
        </p:nvSpPr>
        <p:spPr>
          <a:xfrm rot="16200000">
            <a:off x="11193137" y="6984717"/>
            <a:ext cx="613989" cy="1389983"/>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a:solidFill>
                <a:schemeClr val="bg1"/>
              </a:solidFill>
            </a:endParaRPr>
          </a:p>
        </p:txBody>
      </p:sp>
      <p:sp>
        <p:nvSpPr>
          <p:cNvPr id="47" name="矩形 46">
            <a:extLst>
              <a:ext uri="{FF2B5EF4-FFF2-40B4-BE49-F238E27FC236}">
                <a16:creationId xmlns:a16="http://schemas.microsoft.com/office/drawing/2014/main" id="{A7D83B21-07D9-4532-8305-82ED6C581288}"/>
              </a:ext>
            </a:extLst>
          </p:cNvPr>
          <p:cNvSpPr/>
          <p:nvPr/>
        </p:nvSpPr>
        <p:spPr>
          <a:xfrm>
            <a:off x="1374173" y="11874298"/>
            <a:ext cx="2480154" cy="622611"/>
          </a:xfrm>
          <a:prstGeom prst="rect">
            <a:avLst/>
          </a:prstGeom>
          <a:solidFill>
            <a:schemeClr val="accent3">
              <a:alpha val="50000"/>
            </a:schemeClr>
          </a:solidFill>
          <a:ln w="28575">
            <a:solidFill>
              <a:schemeClr val="tx1">
                <a:lumMod val="65000"/>
              </a:schemeClr>
            </a:solidFill>
            <a:prstDash val="dash"/>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200" dirty="0">
                <a:solidFill>
                  <a:schemeClr val="bg1"/>
                </a:solidFill>
                <a:latin typeface="微软雅黑" panose="020B0503020204020204" pitchFamily="34" charset="-122"/>
                <a:ea typeface="微软雅黑" panose="020B0503020204020204" pitchFamily="34" charset="-122"/>
              </a:rPr>
              <a:t>......</a:t>
            </a:r>
            <a:endParaRPr lang="zh-CN" altLang="en-US" sz="22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48">
            <a:extLst>
              <a:ext uri="{FF2B5EF4-FFF2-40B4-BE49-F238E27FC236}">
                <a16:creationId xmlns:a16="http://schemas.microsoft.com/office/drawing/2014/main" id="{398DAAA2-A307-4180-B8C8-5C3A4D2055ED}"/>
              </a:ext>
            </a:extLst>
          </p:cNvPr>
          <p:cNvCxnSpPr>
            <a:cxnSpLocks/>
            <a:endCxn id="27" idx="3"/>
          </p:cNvCxnSpPr>
          <p:nvPr/>
        </p:nvCxnSpPr>
        <p:spPr>
          <a:xfrm flipH="1" flipV="1">
            <a:off x="3854327" y="11298780"/>
            <a:ext cx="943238" cy="2"/>
          </a:xfrm>
          <a:prstGeom prst="line">
            <a:avLst/>
          </a:prstGeom>
        </p:spPr>
        <p:style>
          <a:lnRef idx="3">
            <a:schemeClr val="accent3"/>
          </a:lnRef>
          <a:fillRef idx="0">
            <a:schemeClr val="accent3"/>
          </a:fillRef>
          <a:effectRef idx="2">
            <a:schemeClr val="accent3"/>
          </a:effectRef>
          <a:fontRef idx="minor">
            <a:schemeClr val="tx1"/>
          </a:fontRef>
        </p:style>
      </p:cxnSp>
      <p:cxnSp>
        <p:nvCxnSpPr>
          <p:cNvPr id="51" name="直接连接符 50">
            <a:extLst>
              <a:ext uri="{FF2B5EF4-FFF2-40B4-BE49-F238E27FC236}">
                <a16:creationId xmlns:a16="http://schemas.microsoft.com/office/drawing/2014/main" id="{76CA6597-9F00-4035-A3DA-5A6E3E193600}"/>
              </a:ext>
            </a:extLst>
          </p:cNvPr>
          <p:cNvCxnSpPr>
            <a:cxnSpLocks/>
            <a:endCxn id="26" idx="3"/>
          </p:cNvCxnSpPr>
          <p:nvPr/>
        </p:nvCxnSpPr>
        <p:spPr>
          <a:xfrm flipH="1" flipV="1">
            <a:off x="3860151" y="10364863"/>
            <a:ext cx="943237" cy="688543"/>
          </a:xfrm>
          <a:prstGeom prst="line">
            <a:avLst/>
          </a:prstGeom>
        </p:spPr>
        <p:style>
          <a:lnRef idx="3">
            <a:schemeClr val="accent3"/>
          </a:lnRef>
          <a:fillRef idx="0">
            <a:schemeClr val="accent3"/>
          </a:fillRef>
          <a:effectRef idx="2">
            <a:schemeClr val="accent3"/>
          </a:effectRef>
          <a:fontRef idx="minor">
            <a:schemeClr val="tx1"/>
          </a:fontRef>
        </p:style>
      </p:cxnSp>
      <p:cxnSp>
        <p:nvCxnSpPr>
          <p:cNvPr id="53" name="直接连接符 52">
            <a:extLst>
              <a:ext uri="{FF2B5EF4-FFF2-40B4-BE49-F238E27FC236}">
                <a16:creationId xmlns:a16="http://schemas.microsoft.com/office/drawing/2014/main" id="{F226CC64-B7B3-4968-969D-7AD3E81861E5}"/>
              </a:ext>
            </a:extLst>
          </p:cNvPr>
          <p:cNvCxnSpPr>
            <a:cxnSpLocks/>
            <a:endCxn id="47" idx="3"/>
          </p:cNvCxnSpPr>
          <p:nvPr/>
        </p:nvCxnSpPr>
        <p:spPr>
          <a:xfrm flipH="1">
            <a:off x="3854327" y="11497065"/>
            <a:ext cx="943238" cy="688539"/>
          </a:xfrm>
          <a:prstGeom prst="line">
            <a:avLst/>
          </a:prstGeom>
        </p:spPr>
        <p:style>
          <a:lnRef idx="3">
            <a:schemeClr val="accent3"/>
          </a:lnRef>
          <a:fillRef idx="0">
            <a:schemeClr val="accent3"/>
          </a:fillRef>
          <a:effectRef idx="2">
            <a:schemeClr val="accent3"/>
          </a:effectRef>
          <a:fontRef idx="minor">
            <a:schemeClr val="tx1"/>
          </a:fontRef>
        </p:style>
      </p:cxnSp>
      <p:sp>
        <p:nvSpPr>
          <p:cNvPr id="59" name="箭头: 右 58">
            <a:extLst>
              <a:ext uri="{FF2B5EF4-FFF2-40B4-BE49-F238E27FC236}">
                <a16:creationId xmlns:a16="http://schemas.microsoft.com/office/drawing/2014/main" id="{95F2D239-2637-4C67-97A4-38461A41B972}"/>
              </a:ext>
            </a:extLst>
          </p:cNvPr>
          <p:cNvSpPr/>
          <p:nvPr/>
        </p:nvSpPr>
        <p:spPr>
          <a:xfrm>
            <a:off x="7707901" y="9730150"/>
            <a:ext cx="492112" cy="441585"/>
          </a:xfrm>
          <a:prstGeom prst="righ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8532C9CE-C1E7-4A3B-B8B5-61D6B1EA3AD5}"/>
              </a:ext>
            </a:extLst>
          </p:cNvPr>
          <p:cNvSpPr/>
          <p:nvPr/>
        </p:nvSpPr>
        <p:spPr>
          <a:xfrm>
            <a:off x="7752286" y="10212859"/>
            <a:ext cx="330041" cy="34922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solidFill>
                  <a:schemeClr val="bg1"/>
                </a:solidFill>
              </a:rPr>
              <a:t>1</a:t>
            </a:r>
            <a:endParaRPr lang="zh-CN" altLang="en-US" b="1" dirty="0">
              <a:solidFill>
                <a:schemeClr val="bg1"/>
              </a:solidFill>
            </a:endParaRPr>
          </a:p>
        </p:txBody>
      </p:sp>
      <p:sp>
        <p:nvSpPr>
          <p:cNvPr id="61" name="椭圆 60">
            <a:extLst>
              <a:ext uri="{FF2B5EF4-FFF2-40B4-BE49-F238E27FC236}">
                <a16:creationId xmlns:a16="http://schemas.microsoft.com/office/drawing/2014/main" id="{EBC4708E-622A-4023-A039-D837B00A0DE2}"/>
              </a:ext>
            </a:extLst>
          </p:cNvPr>
          <p:cNvSpPr/>
          <p:nvPr/>
        </p:nvSpPr>
        <p:spPr>
          <a:xfrm>
            <a:off x="12195122" y="12289884"/>
            <a:ext cx="330041" cy="34922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solidFill>
                  <a:schemeClr val="bg1"/>
                </a:solidFill>
              </a:rPr>
              <a:t>1</a:t>
            </a:r>
            <a:endParaRPr lang="zh-CN" altLang="en-US" b="1" dirty="0">
              <a:solidFill>
                <a:schemeClr val="bg1"/>
              </a:solidFill>
            </a:endParaRPr>
          </a:p>
        </p:txBody>
      </p:sp>
      <p:sp>
        <p:nvSpPr>
          <p:cNvPr id="62" name="文本框 61">
            <a:extLst>
              <a:ext uri="{FF2B5EF4-FFF2-40B4-BE49-F238E27FC236}">
                <a16:creationId xmlns:a16="http://schemas.microsoft.com/office/drawing/2014/main" id="{71F37978-ACB9-4B8A-BB80-C32589410927}"/>
              </a:ext>
            </a:extLst>
          </p:cNvPr>
          <p:cNvSpPr txBox="1"/>
          <p:nvPr/>
        </p:nvSpPr>
        <p:spPr>
          <a:xfrm>
            <a:off x="12525163" y="12289884"/>
            <a:ext cx="3317215" cy="369332"/>
          </a:xfrm>
          <a:prstGeom prst="rect">
            <a:avLst/>
          </a:prstGeom>
          <a:noFill/>
        </p:spPr>
        <p:txBody>
          <a:bodyPr wrap="square" rtlCol="0">
            <a:spAutoFit/>
          </a:bodyPr>
          <a:lstStyle/>
          <a:p>
            <a:r>
              <a:rPr lang="zh-CN" altLang="en-US" dirty="0">
                <a:solidFill>
                  <a:schemeClr val="tx2">
                    <a:lumMod val="50000"/>
                  </a:schemeClr>
                </a:solidFill>
                <a:latin typeface="微软雅黑" panose="020B0503020204020204" pitchFamily="34" charset="-122"/>
                <a:ea typeface="微软雅黑" panose="020B0503020204020204" pitchFamily="34" charset="-122"/>
              </a:rPr>
              <a:t>特定的数据触发设备控制指令。</a:t>
            </a:r>
          </a:p>
        </p:txBody>
      </p:sp>
      <p:sp>
        <p:nvSpPr>
          <p:cNvPr id="63" name="椭圆 62">
            <a:extLst>
              <a:ext uri="{FF2B5EF4-FFF2-40B4-BE49-F238E27FC236}">
                <a16:creationId xmlns:a16="http://schemas.microsoft.com/office/drawing/2014/main" id="{DD421491-6B5A-4E4E-92A7-FB45E83253CE}"/>
              </a:ext>
            </a:extLst>
          </p:cNvPr>
          <p:cNvSpPr/>
          <p:nvPr/>
        </p:nvSpPr>
        <p:spPr>
          <a:xfrm>
            <a:off x="13504145" y="8703839"/>
            <a:ext cx="330041" cy="34922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solidFill>
                  <a:schemeClr val="bg1"/>
                </a:solidFill>
              </a:rPr>
              <a:t>2</a:t>
            </a:r>
            <a:endParaRPr lang="zh-CN" altLang="en-US" b="1" dirty="0">
              <a:solidFill>
                <a:schemeClr val="bg1"/>
              </a:solidFill>
            </a:endParaRPr>
          </a:p>
        </p:txBody>
      </p:sp>
      <p:sp>
        <p:nvSpPr>
          <p:cNvPr id="64" name="椭圆 63">
            <a:extLst>
              <a:ext uri="{FF2B5EF4-FFF2-40B4-BE49-F238E27FC236}">
                <a16:creationId xmlns:a16="http://schemas.microsoft.com/office/drawing/2014/main" id="{20F6FF0F-C486-4574-8B7B-C3940F1E6DC9}"/>
              </a:ext>
            </a:extLst>
          </p:cNvPr>
          <p:cNvSpPr/>
          <p:nvPr/>
        </p:nvSpPr>
        <p:spPr>
          <a:xfrm>
            <a:off x="12195122" y="12814331"/>
            <a:ext cx="330041" cy="34922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solidFill>
                  <a:schemeClr val="bg1"/>
                </a:solidFill>
              </a:rPr>
              <a:t>2</a:t>
            </a:r>
            <a:endParaRPr lang="zh-CN" altLang="en-US" b="1" dirty="0">
              <a:solidFill>
                <a:schemeClr val="bg1"/>
              </a:solidFill>
            </a:endParaRPr>
          </a:p>
        </p:txBody>
      </p:sp>
      <p:sp>
        <p:nvSpPr>
          <p:cNvPr id="65" name="文本框 64">
            <a:extLst>
              <a:ext uri="{FF2B5EF4-FFF2-40B4-BE49-F238E27FC236}">
                <a16:creationId xmlns:a16="http://schemas.microsoft.com/office/drawing/2014/main" id="{E9466465-EA43-4654-AE67-F8E390D9F002}"/>
              </a:ext>
            </a:extLst>
          </p:cNvPr>
          <p:cNvSpPr txBox="1"/>
          <p:nvPr/>
        </p:nvSpPr>
        <p:spPr>
          <a:xfrm>
            <a:off x="12525162" y="12801806"/>
            <a:ext cx="3870542" cy="646331"/>
          </a:xfrm>
          <a:prstGeom prst="rect">
            <a:avLst/>
          </a:prstGeom>
          <a:noFill/>
        </p:spPr>
        <p:txBody>
          <a:bodyPr wrap="square" rtlCol="0">
            <a:spAutoFit/>
          </a:bodyPr>
          <a:lstStyle/>
          <a:p>
            <a:r>
              <a:rPr lang="zh-CN" altLang="en-US" dirty="0">
                <a:solidFill>
                  <a:schemeClr val="tx2">
                    <a:lumMod val="50000"/>
                  </a:schemeClr>
                </a:solidFill>
                <a:latin typeface="微软雅黑" panose="020B0503020204020204" pitchFamily="34" charset="-122"/>
                <a:ea typeface="微软雅黑" panose="020B0503020204020204" pitchFamily="34" charset="-122"/>
              </a:rPr>
              <a:t>用户通过平台提供的客户端向平台发起设备使用请求。</a:t>
            </a:r>
          </a:p>
        </p:txBody>
      </p:sp>
      <p:sp>
        <p:nvSpPr>
          <p:cNvPr id="66" name="椭圆 65">
            <a:extLst>
              <a:ext uri="{FF2B5EF4-FFF2-40B4-BE49-F238E27FC236}">
                <a16:creationId xmlns:a16="http://schemas.microsoft.com/office/drawing/2014/main" id="{80652233-80D1-4125-9558-90C833DAC65F}"/>
              </a:ext>
            </a:extLst>
          </p:cNvPr>
          <p:cNvSpPr/>
          <p:nvPr/>
        </p:nvSpPr>
        <p:spPr>
          <a:xfrm>
            <a:off x="11286815" y="10355892"/>
            <a:ext cx="330041" cy="34922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solidFill>
                  <a:schemeClr val="bg1"/>
                </a:solidFill>
              </a:rPr>
              <a:t>3</a:t>
            </a:r>
            <a:endParaRPr lang="zh-CN" altLang="en-US" b="1" dirty="0">
              <a:solidFill>
                <a:schemeClr val="bg1"/>
              </a:solidFill>
            </a:endParaRPr>
          </a:p>
        </p:txBody>
      </p:sp>
      <p:sp>
        <p:nvSpPr>
          <p:cNvPr id="67" name="椭圆 66">
            <a:extLst>
              <a:ext uri="{FF2B5EF4-FFF2-40B4-BE49-F238E27FC236}">
                <a16:creationId xmlns:a16="http://schemas.microsoft.com/office/drawing/2014/main" id="{ECF38FE4-EE05-4B4B-AFE2-72B6C0B9A940}"/>
              </a:ext>
            </a:extLst>
          </p:cNvPr>
          <p:cNvSpPr/>
          <p:nvPr/>
        </p:nvSpPr>
        <p:spPr>
          <a:xfrm>
            <a:off x="12195122" y="13447961"/>
            <a:ext cx="330041" cy="34922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solidFill>
                  <a:schemeClr val="bg1"/>
                </a:solidFill>
              </a:rPr>
              <a:t>3</a:t>
            </a:r>
            <a:endParaRPr lang="zh-CN" altLang="en-US" b="1" dirty="0">
              <a:solidFill>
                <a:schemeClr val="bg1"/>
              </a:solidFill>
            </a:endParaRPr>
          </a:p>
        </p:txBody>
      </p:sp>
      <p:sp>
        <p:nvSpPr>
          <p:cNvPr id="68" name="文本框 67">
            <a:extLst>
              <a:ext uri="{FF2B5EF4-FFF2-40B4-BE49-F238E27FC236}">
                <a16:creationId xmlns:a16="http://schemas.microsoft.com/office/drawing/2014/main" id="{6CC28C69-35A9-4013-B657-105CC24C19B0}"/>
              </a:ext>
            </a:extLst>
          </p:cNvPr>
          <p:cNvSpPr txBox="1"/>
          <p:nvPr/>
        </p:nvSpPr>
        <p:spPr>
          <a:xfrm>
            <a:off x="12525162" y="13435436"/>
            <a:ext cx="3870542" cy="646331"/>
          </a:xfrm>
          <a:prstGeom prst="rect">
            <a:avLst/>
          </a:prstGeom>
          <a:noFill/>
        </p:spPr>
        <p:txBody>
          <a:bodyPr wrap="square" rtlCol="0">
            <a:spAutoFit/>
          </a:bodyPr>
          <a:lstStyle/>
          <a:p>
            <a:r>
              <a:rPr lang="zh-CN" altLang="en-US" dirty="0">
                <a:solidFill>
                  <a:schemeClr val="tx2">
                    <a:lumMod val="50000"/>
                  </a:schemeClr>
                </a:solidFill>
                <a:latin typeface="微软雅黑" panose="020B0503020204020204" pitchFamily="34" charset="-122"/>
                <a:ea typeface="微软雅黑" panose="020B0503020204020204" pitchFamily="34" charset="-122"/>
              </a:rPr>
              <a:t>服务器接收到用户请求，向设备发出指令（如用户的请求有效）。</a:t>
            </a:r>
          </a:p>
        </p:txBody>
      </p:sp>
      <p:sp>
        <p:nvSpPr>
          <p:cNvPr id="69" name="椭圆 68">
            <a:extLst>
              <a:ext uri="{FF2B5EF4-FFF2-40B4-BE49-F238E27FC236}">
                <a16:creationId xmlns:a16="http://schemas.microsoft.com/office/drawing/2014/main" id="{9E2F8892-CA4D-4905-B2C7-C4EA964C4822}"/>
              </a:ext>
            </a:extLst>
          </p:cNvPr>
          <p:cNvSpPr/>
          <p:nvPr/>
        </p:nvSpPr>
        <p:spPr>
          <a:xfrm>
            <a:off x="11335110" y="8008002"/>
            <a:ext cx="330041" cy="34922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solidFill>
                  <a:schemeClr val="bg1"/>
                </a:solidFill>
              </a:rPr>
              <a:t>4</a:t>
            </a:r>
            <a:endParaRPr lang="zh-CN" altLang="en-US" b="1" dirty="0">
              <a:solidFill>
                <a:schemeClr val="bg1"/>
              </a:solidFill>
            </a:endParaRPr>
          </a:p>
        </p:txBody>
      </p:sp>
      <p:sp>
        <p:nvSpPr>
          <p:cNvPr id="70" name="椭圆 69">
            <a:extLst>
              <a:ext uri="{FF2B5EF4-FFF2-40B4-BE49-F238E27FC236}">
                <a16:creationId xmlns:a16="http://schemas.microsoft.com/office/drawing/2014/main" id="{74D440F7-3139-47FD-9916-AC2AAF93144C}"/>
              </a:ext>
            </a:extLst>
          </p:cNvPr>
          <p:cNvSpPr/>
          <p:nvPr/>
        </p:nvSpPr>
        <p:spPr>
          <a:xfrm>
            <a:off x="12195122" y="14136113"/>
            <a:ext cx="330041" cy="349228"/>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solidFill>
                  <a:schemeClr val="bg1"/>
                </a:solidFill>
              </a:rPr>
              <a:t>4</a:t>
            </a:r>
            <a:endParaRPr lang="zh-CN" altLang="en-US" b="1" dirty="0">
              <a:solidFill>
                <a:schemeClr val="bg1"/>
              </a:solidFill>
            </a:endParaRPr>
          </a:p>
        </p:txBody>
      </p:sp>
      <p:sp>
        <p:nvSpPr>
          <p:cNvPr id="71" name="文本框 70">
            <a:extLst>
              <a:ext uri="{FF2B5EF4-FFF2-40B4-BE49-F238E27FC236}">
                <a16:creationId xmlns:a16="http://schemas.microsoft.com/office/drawing/2014/main" id="{63B320EF-E1E2-49B9-BFFA-10A7E21E2AD6}"/>
              </a:ext>
            </a:extLst>
          </p:cNvPr>
          <p:cNvSpPr txBox="1"/>
          <p:nvPr/>
        </p:nvSpPr>
        <p:spPr>
          <a:xfrm>
            <a:off x="12525162" y="14123588"/>
            <a:ext cx="3870542" cy="646331"/>
          </a:xfrm>
          <a:prstGeom prst="rect">
            <a:avLst/>
          </a:prstGeom>
          <a:noFill/>
        </p:spPr>
        <p:txBody>
          <a:bodyPr wrap="square" rtlCol="0">
            <a:spAutoFit/>
          </a:bodyPr>
          <a:lstStyle/>
          <a:p>
            <a:r>
              <a:rPr lang="zh-CN" altLang="en-US" dirty="0">
                <a:solidFill>
                  <a:schemeClr val="tx2">
                    <a:lumMod val="50000"/>
                  </a:schemeClr>
                </a:solidFill>
                <a:latin typeface="微软雅黑" panose="020B0503020204020204" pitchFamily="34" charset="-122"/>
                <a:ea typeface="微软雅黑" panose="020B0503020204020204" pitchFamily="34" charset="-122"/>
              </a:rPr>
              <a:t>用户使用设备，触发设备向服务器发送相关数据（如已连接充电）。</a:t>
            </a:r>
          </a:p>
        </p:txBody>
      </p:sp>
      <p:sp>
        <p:nvSpPr>
          <p:cNvPr id="50" name="文本框 49">
            <a:extLst>
              <a:ext uri="{FF2B5EF4-FFF2-40B4-BE49-F238E27FC236}">
                <a16:creationId xmlns:a16="http://schemas.microsoft.com/office/drawing/2014/main" id="{3DE2A401-DCD9-4687-B76C-975CFB558B58}"/>
              </a:ext>
            </a:extLst>
          </p:cNvPr>
          <p:cNvSpPr txBox="1"/>
          <p:nvPr/>
        </p:nvSpPr>
        <p:spPr>
          <a:xfrm>
            <a:off x="15274042" y="223026"/>
            <a:ext cx="646331" cy="2497872"/>
          </a:xfrm>
          <a:prstGeom prst="rect">
            <a:avLst/>
          </a:prstGeom>
          <a:noFill/>
        </p:spPr>
        <p:txBody>
          <a:bodyPr vert="eaVert" wrap="square" rtlCol="0">
            <a:spAutoFit/>
          </a:bodyPr>
          <a:lstStyle/>
          <a:p>
            <a:pPr algn="ctr"/>
            <a:r>
              <a:rPr lang="zh-CN" altLang="en-US" sz="3000" dirty="0">
                <a:latin typeface="时尚中黑简体" panose="01010104010101010101" pitchFamily="2" charset="-122"/>
                <a:ea typeface="时尚中黑简体" panose="01010104010101010101" pitchFamily="2" charset="-122"/>
              </a:rPr>
              <a:t>重庆耀古</a:t>
            </a:r>
          </a:p>
        </p:txBody>
      </p:sp>
      <p:sp>
        <p:nvSpPr>
          <p:cNvPr id="52" name="矩形 51">
            <a:extLst>
              <a:ext uri="{FF2B5EF4-FFF2-40B4-BE49-F238E27FC236}">
                <a16:creationId xmlns:a16="http://schemas.microsoft.com/office/drawing/2014/main" id="{A90BB1B0-6AEF-4EF7-8025-DA092F627DE4}"/>
              </a:ext>
            </a:extLst>
          </p:cNvPr>
          <p:cNvSpPr/>
          <p:nvPr/>
        </p:nvSpPr>
        <p:spPr>
          <a:xfrm>
            <a:off x="4782603" y="9030626"/>
            <a:ext cx="5901054" cy="6226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交互协议适配器</a:t>
            </a:r>
          </a:p>
        </p:txBody>
      </p:sp>
      <p:sp>
        <p:nvSpPr>
          <p:cNvPr id="72" name="矩形 71">
            <a:extLst>
              <a:ext uri="{FF2B5EF4-FFF2-40B4-BE49-F238E27FC236}">
                <a16:creationId xmlns:a16="http://schemas.microsoft.com/office/drawing/2014/main" id="{5FE175A4-4145-4525-A6CF-9926300A9574}"/>
              </a:ext>
            </a:extLst>
          </p:cNvPr>
          <p:cNvSpPr/>
          <p:nvPr/>
        </p:nvSpPr>
        <p:spPr>
          <a:xfrm>
            <a:off x="14426592" y="5750044"/>
            <a:ext cx="1872944" cy="56431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资费策略</a:t>
            </a:r>
          </a:p>
        </p:txBody>
      </p:sp>
      <p:sp>
        <p:nvSpPr>
          <p:cNvPr id="73" name="矩形 72">
            <a:extLst>
              <a:ext uri="{FF2B5EF4-FFF2-40B4-BE49-F238E27FC236}">
                <a16:creationId xmlns:a16="http://schemas.microsoft.com/office/drawing/2014/main" id="{1C6ECB2C-59F5-4D74-A435-522797A39007}"/>
              </a:ext>
            </a:extLst>
          </p:cNvPr>
          <p:cNvSpPr/>
          <p:nvPr/>
        </p:nvSpPr>
        <p:spPr>
          <a:xfrm>
            <a:off x="14426592" y="6740393"/>
            <a:ext cx="1872943" cy="56431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用户等级体系</a:t>
            </a:r>
          </a:p>
        </p:txBody>
      </p:sp>
      <p:sp>
        <p:nvSpPr>
          <p:cNvPr id="74" name="矩形 73">
            <a:extLst>
              <a:ext uri="{FF2B5EF4-FFF2-40B4-BE49-F238E27FC236}">
                <a16:creationId xmlns:a16="http://schemas.microsoft.com/office/drawing/2014/main" id="{B6AE202C-7C08-4E31-8A7E-BF7A3CBB24EA}"/>
              </a:ext>
            </a:extLst>
          </p:cNvPr>
          <p:cNvSpPr/>
          <p:nvPr/>
        </p:nvSpPr>
        <p:spPr>
          <a:xfrm>
            <a:off x="14426593" y="7422385"/>
            <a:ext cx="1872942" cy="213433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商城系统</a:t>
            </a:r>
            <a:r>
              <a:rPr lang="en-US" altLang="zh-CN" sz="2200" dirty="0">
                <a:solidFill>
                  <a:schemeClr val="bg1"/>
                </a:solidFill>
                <a:latin typeface="微软雅黑" panose="020B0503020204020204" pitchFamily="34" charset="-122"/>
                <a:ea typeface="微软雅黑" panose="020B0503020204020204" pitchFamily="34" charset="-122"/>
              </a:rPr>
              <a:t>/</a:t>
            </a:r>
            <a:r>
              <a:rPr lang="zh-CN" altLang="en-US" sz="2200" dirty="0">
                <a:solidFill>
                  <a:schemeClr val="bg1"/>
                </a:solidFill>
                <a:latin typeface="微软雅黑" panose="020B0503020204020204" pitchFamily="34" charset="-122"/>
                <a:ea typeface="微软雅黑" panose="020B0503020204020204" pitchFamily="34" charset="-122"/>
              </a:rPr>
              <a:t>钱包</a:t>
            </a:r>
            <a:r>
              <a:rPr lang="en-US" altLang="zh-CN" sz="2200" dirty="0">
                <a:solidFill>
                  <a:schemeClr val="bg1"/>
                </a:solidFill>
                <a:latin typeface="微软雅黑" panose="020B0503020204020204" pitchFamily="34" charset="-122"/>
                <a:ea typeface="微软雅黑" panose="020B0503020204020204" pitchFamily="34" charset="-122"/>
              </a:rPr>
              <a:t>/</a:t>
            </a:r>
            <a:r>
              <a:rPr lang="zh-CN" altLang="en-US" sz="2200" dirty="0">
                <a:solidFill>
                  <a:schemeClr val="bg1"/>
                </a:solidFill>
                <a:latin typeface="微软雅黑" panose="020B0503020204020204" pitchFamily="34" charset="-122"/>
                <a:ea typeface="微软雅黑" panose="020B0503020204020204" pitchFamily="34" charset="-122"/>
              </a:rPr>
              <a:t>支付</a:t>
            </a:r>
            <a:r>
              <a:rPr lang="en-US" altLang="zh-CN" sz="2200" dirty="0">
                <a:solidFill>
                  <a:schemeClr val="bg1"/>
                </a:solidFill>
                <a:latin typeface="微软雅黑" panose="020B0503020204020204" pitchFamily="34" charset="-122"/>
                <a:ea typeface="微软雅黑" panose="020B0503020204020204" pitchFamily="34" charset="-122"/>
              </a:rPr>
              <a:t>...</a:t>
            </a:r>
            <a:endParaRPr lang="zh-CN" altLang="en-US" sz="2200" dirty="0">
              <a:solidFill>
                <a:schemeClr val="bg1"/>
              </a:solidFill>
              <a:latin typeface="微软雅黑" panose="020B0503020204020204" pitchFamily="34" charset="-122"/>
              <a:ea typeface="微软雅黑" panose="020B0503020204020204" pitchFamily="34" charset="-122"/>
            </a:endParaRPr>
          </a:p>
        </p:txBody>
      </p:sp>
      <p:cxnSp>
        <p:nvCxnSpPr>
          <p:cNvPr id="40" name="直接箭头连接符 39">
            <a:extLst>
              <a:ext uri="{FF2B5EF4-FFF2-40B4-BE49-F238E27FC236}">
                <a16:creationId xmlns:a16="http://schemas.microsoft.com/office/drawing/2014/main" id="{BB91B432-5045-4271-8888-45F71293AF5F}"/>
              </a:ext>
            </a:extLst>
          </p:cNvPr>
          <p:cNvCxnSpPr>
            <a:cxnSpLocks/>
            <a:stCxn id="73" idx="0"/>
            <a:endCxn id="72" idx="2"/>
          </p:cNvCxnSpPr>
          <p:nvPr/>
        </p:nvCxnSpPr>
        <p:spPr>
          <a:xfrm flipV="1">
            <a:off x="15363064" y="6314362"/>
            <a:ext cx="0" cy="4260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矩形 74">
            <a:extLst>
              <a:ext uri="{FF2B5EF4-FFF2-40B4-BE49-F238E27FC236}">
                <a16:creationId xmlns:a16="http://schemas.microsoft.com/office/drawing/2014/main" id="{DFCF3747-ECF8-44C7-B32D-A312746AE0E0}"/>
              </a:ext>
            </a:extLst>
          </p:cNvPr>
          <p:cNvSpPr/>
          <p:nvPr/>
        </p:nvSpPr>
        <p:spPr>
          <a:xfrm>
            <a:off x="4803388" y="4814849"/>
            <a:ext cx="5880266" cy="56431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可消费服务或产品（如充电、自动售卖商品）</a:t>
            </a:r>
          </a:p>
        </p:txBody>
      </p:sp>
      <p:cxnSp>
        <p:nvCxnSpPr>
          <p:cNvPr id="76" name="直接箭头连接符 75">
            <a:extLst>
              <a:ext uri="{FF2B5EF4-FFF2-40B4-BE49-F238E27FC236}">
                <a16:creationId xmlns:a16="http://schemas.microsoft.com/office/drawing/2014/main" id="{FF89C26F-928C-4ACA-ACC4-4BE12C1FD2B4}"/>
              </a:ext>
            </a:extLst>
          </p:cNvPr>
          <p:cNvCxnSpPr>
            <a:cxnSpLocks/>
            <a:stCxn id="7" idx="0"/>
            <a:endCxn id="75" idx="2"/>
          </p:cNvCxnSpPr>
          <p:nvPr/>
        </p:nvCxnSpPr>
        <p:spPr>
          <a:xfrm flipH="1" flipV="1">
            <a:off x="7743521" y="5379167"/>
            <a:ext cx="4" cy="896281"/>
          </a:xfrm>
          <a:prstGeom prst="straightConnector1">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77" name="文本框 76">
            <a:extLst>
              <a:ext uri="{FF2B5EF4-FFF2-40B4-BE49-F238E27FC236}">
                <a16:creationId xmlns:a16="http://schemas.microsoft.com/office/drawing/2014/main" id="{2FCFCE53-2B9E-445F-8C2A-0CB89B350154}"/>
              </a:ext>
            </a:extLst>
          </p:cNvPr>
          <p:cNvSpPr txBox="1"/>
          <p:nvPr/>
        </p:nvSpPr>
        <p:spPr>
          <a:xfrm>
            <a:off x="1063123" y="578222"/>
            <a:ext cx="12577433" cy="3409459"/>
          </a:xfrm>
          <a:prstGeom prst="rect">
            <a:avLst/>
          </a:prstGeom>
          <a:noFill/>
        </p:spPr>
        <p:txBody>
          <a:bodyPr wrap="square" rtlCol="0">
            <a:spAutoFit/>
          </a:bodyPr>
          <a:lstStyle/>
          <a:p>
            <a:pPr>
              <a:lnSpc>
                <a:spcPct val="200000"/>
              </a:lnSpc>
            </a:pPr>
            <a:r>
              <a:rPr lang="en-US" altLang="zh-CN" sz="2800" dirty="0">
                <a:solidFill>
                  <a:schemeClr val="bg1"/>
                </a:solidFill>
                <a:latin typeface="微软雅黑" panose="020B0503020204020204" pitchFamily="34" charset="-122"/>
                <a:ea typeface="微软雅黑" panose="020B0503020204020204" pitchFamily="34" charset="-122"/>
              </a:rPr>
              <a:t>1</a:t>
            </a:r>
            <a:r>
              <a:rPr lang="zh-CN" altLang="en-US" sz="2800" dirty="0">
                <a:solidFill>
                  <a:schemeClr val="bg1"/>
                </a:solidFill>
                <a:latin typeface="微软雅黑" panose="020B0503020204020204" pitchFamily="34" charset="-122"/>
                <a:ea typeface="微软雅黑" panose="020B0503020204020204" pitchFamily="34" charset="-122"/>
              </a:rPr>
              <a:t>，定义一个通用的框架使其适用于绝大部分物联网场景。</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800" dirty="0">
                <a:solidFill>
                  <a:schemeClr val="bg1"/>
                </a:solidFill>
                <a:latin typeface="微软雅黑" panose="020B0503020204020204" pitchFamily="34" charset="-122"/>
                <a:ea typeface="微软雅黑" panose="020B0503020204020204" pitchFamily="34" charset="-122"/>
              </a:rPr>
              <a:t>2</a:t>
            </a:r>
            <a:r>
              <a:rPr lang="zh-CN" altLang="en-US" sz="2800" dirty="0">
                <a:solidFill>
                  <a:schemeClr val="bg1"/>
                </a:solidFill>
                <a:latin typeface="微软雅黑" panose="020B0503020204020204" pitchFamily="34" charset="-122"/>
                <a:ea typeface="微软雅黑" panose="020B0503020204020204" pitchFamily="34" charset="-122"/>
              </a:rPr>
              <a:t>，不同类型设备与服务端的交互通过可配置的处理类来实现特定的交互需求。</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800" dirty="0">
                <a:solidFill>
                  <a:schemeClr val="bg1"/>
                </a:solidFill>
                <a:latin typeface="微软雅黑" panose="020B0503020204020204" pitchFamily="34" charset="-122"/>
                <a:ea typeface="微软雅黑" panose="020B0503020204020204" pitchFamily="34" charset="-122"/>
              </a:rPr>
              <a:t>3</a:t>
            </a:r>
            <a:r>
              <a:rPr lang="zh-CN" altLang="en-US" sz="2800" dirty="0">
                <a:solidFill>
                  <a:schemeClr val="bg1"/>
                </a:solidFill>
                <a:latin typeface="微软雅黑" panose="020B0503020204020204" pitchFamily="34" charset="-122"/>
                <a:ea typeface="微软雅黑" panose="020B0503020204020204" pitchFamily="34" charset="-122"/>
              </a:rPr>
              <a:t>，将用户使用设备的行为统一抽象为购买商品</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充电桩充电的电量、自动售货机上购买商品、迷你自助</a:t>
            </a:r>
            <a:r>
              <a:rPr lang="en-US" altLang="zh-CN" sz="2800" dirty="0">
                <a:solidFill>
                  <a:schemeClr val="bg1"/>
                </a:solidFill>
                <a:latin typeface="微软雅黑" panose="020B0503020204020204" pitchFamily="34" charset="-122"/>
                <a:ea typeface="微软雅黑" panose="020B0503020204020204" pitchFamily="34" charset="-122"/>
              </a:rPr>
              <a:t>KTV</a:t>
            </a:r>
            <a:r>
              <a:rPr lang="zh-CN" altLang="en-US" sz="2800" dirty="0">
                <a:solidFill>
                  <a:schemeClr val="bg1"/>
                </a:solidFill>
                <a:latin typeface="微软雅黑" panose="020B0503020204020204" pitchFamily="34" charset="-122"/>
                <a:ea typeface="微软雅黑" panose="020B0503020204020204" pitchFamily="34" charset="-122"/>
              </a:rPr>
              <a:t>唱歌半小时</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等等，都可以理解为购买商品。</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89A75305-75D9-49F1-829F-C77CB277E35A}"/>
              </a:ext>
            </a:extLst>
          </p:cNvPr>
          <p:cNvSpPr/>
          <p:nvPr/>
        </p:nvSpPr>
        <p:spPr>
          <a:xfrm>
            <a:off x="1374173" y="6289778"/>
            <a:ext cx="2480154" cy="16969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200" dirty="0">
                <a:solidFill>
                  <a:schemeClr val="bg1"/>
                </a:solidFill>
                <a:latin typeface="微软雅黑" panose="020B0503020204020204" pitchFamily="34" charset="-122"/>
                <a:ea typeface="微软雅黑" panose="020B0503020204020204" pitchFamily="34" charset="-122"/>
              </a:rPr>
              <a:t>设备类型定义</a:t>
            </a:r>
          </a:p>
        </p:txBody>
      </p:sp>
      <p:cxnSp>
        <p:nvCxnSpPr>
          <p:cNvPr id="89" name="直接连接符 88">
            <a:extLst>
              <a:ext uri="{FF2B5EF4-FFF2-40B4-BE49-F238E27FC236}">
                <a16:creationId xmlns:a16="http://schemas.microsoft.com/office/drawing/2014/main" id="{113633A0-0AF0-4815-B87D-C3874BC8280C}"/>
              </a:ext>
            </a:extLst>
          </p:cNvPr>
          <p:cNvCxnSpPr>
            <a:cxnSpLocks/>
            <a:stCxn id="7" idx="1"/>
            <a:endCxn id="86" idx="3"/>
          </p:cNvCxnSpPr>
          <p:nvPr/>
        </p:nvCxnSpPr>
        <p:spPr>
          <a:xfrm flipH="1">
            <a:off x="3854327" y="7131076"/>
            <a:ext cx="949064" cy="7164"/>
          </a:xfrm>
          <a:prstGeom prst="line">
            <a:avLst/>
          </a:prstGeom>
        </p:spPr>
        <p:style>
          <a:lnRef idx="3">
            <a:schemeClr val="dk1"/>
          </a:lnRef>
          <a:fillRef idx="0">
            <a:schemeClr val="dk1"/>
          </a:fillRef>
          <a:effectRef idx="2">
            <a:schemeClr val="dk1"/>
          </a:effectRef>
          <a:fontRef idx="minor">
            <a:schemeClr val="tx1"/>
          </a:fontRef>
        </p:style>
      </p:cxnSp>
      <p:sp>
        <p:nvSpPr>
          <p:cNvPr id="4" name="箭头: 上下 3">
            <a:extLst>
              <a:ext uri="{FF2B5EF4-FFF2-40B4-BE49-F238E27FC236}">
                <a16:creationId xmlns:a16="http://schemas.microsoft.com/office/drawing/2014/main" id="{DFF3257E-2084-49DF-9F0D-F7A813B2FA6C}"/>
              </a:ext>
            </a:extLst>
          </p:cNvPr>
          <p:cNvSpPr/>
          <p:nvPr/>
        </p:nvSpPr>
        <p:spPr>
          <a:xfrm>
            <a:off x="7459293" y="8014823"/>
            <a:ext cx="484632" cy="982949"/>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 name="对话气泡: 矩形 4">
            <a:extLst>
              <a:ext uri="{FF2B5EF4-FFF2-40B4-BE49-F238E27FC236}">
                <a16:creationId xmlns:a16="http://schemas.microsoft.com/office/drawing/2014/main" id="{B33B397D-6A8D-49D6-ACD0-C56ECFA704B8}"/>
              </a:ext>
            </a:extLst>
          </p:cNvPr>
          <p:cNvSpPr/>
          <p:nvPr/>
        </p:nvSpPr>
        <p:spPr>
          <a:xfrm>
            <a:off x="8237886" y="8067656"/>
            <a:ext cx="2445768" cy="790095"/>
          </a:xfrm>
          <a:prstGeom prst="wedgeRectCallout">
            <a:avLst>
              <a:gd name="adj1" fmla="val -64748"/>
              <a:gd name="adj2" fmla="val 371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HTTP/MQTT/SOCKET</a:t>
            </a:r>
            <a:endParaRPr lang="zh-CN" altLang="en-US" dirty="0"/>
          </a:p>
        </p:txBody>
      </p:sp>
      <p:sp>
        <p:nvSpPr>
          <p:cNvPr id="78" name="矩形 77">
            <a:extLst>
              <a:ext uri="{FF2B5EF4-FFF2-40B4-BE49-F238E27FC236}">
                <a16:creationId xmlns:a16="http://schemas.microsoft.com/office/drawing/2014/main" id="{479A01B6-5CE4-49AF-8392-6A300B77B316}"/>
              </a:ext>
            </a:extLst>
          </p:cNvPr>
          <p:cNvSpPr/>
          <p:nvPr/>
        </p:nvSpPr>
        <p:spPr>
          <a:xfrm>
            <a:off x="6639070" y="9731508"/>
            <a:ext cx="1016899" cy="307670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bg1"/>
                </a:solidFill>
                <a:latin typeface="微软雅黑" panose="020B0503020204020204" pitchFamily="34" charset="-122"/>
                <a:ea typeface="微软雅黑" panose="020B0503020204020204" pitchFamily="34" charset="-122"/>
              </a:rPr>
              <a:t>指令处理</a:t>
            </a:r>
          </a:p>
        </p:txBody>
      </p:sp>
    </p:spTree>
    <p:extLst>
      <p:ext uri="{BB962C8B-B14F-4D97-AF65-F5344CB8AC3E}">
        <p14:creationId xmlns:p14="http://schemas.microsoft.com/office/powerpoint/2010/main" val="30473567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803</TotalTime>
  <Words>224</Words>
  <Application>Microsoft Office PowerPoint</Application>
  <PresentationFormat>自定义</PresentationFormat>
  <Paragraphs>44</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时尚中黑简体</vt:lpstr>
      <vt:lpstr>微软雅黑</vt:lpstr>
      <vt:lpstr>Calibri</vt:lpstr>
      <vt:lpstr>Calibri Light</vt:lpstr>
      <vt:lpstr>Wingdings 2</vt:lpstr>
      <vt:lpstr>HDOfficeLightV0</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ceo</dc:creator>
  <cp:lastModifiedBy> </cp:lastModifiedBy>
  <cp:revision>157</cp:revision>
  <dcterms:created xsi:type="dcterms:W3CDTF">2018-10-30T12:18:23Z</dcterms:created>
  <dcterms:modified xsi:type="dcterms:W3CDTF">2019-04-03T03:00:14Z</dcterms:modified>
</cp:coreProperties>
</file>