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22" r:id="rId2"/>
  </p:sldMasterIdLst>
  <p:notesMasterIdLst>
    <p:notesMasterId r:id="rId12"/>
  </p:notesMasterIdLst>
  <p:sldIdLst>
    <p:sldId id="259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601200" cy="12801600" type="A3"/>
  <p:notesSz cx="6858000" cy="9144000"/>
  <p:defaultTextStyle>
    <a:defPPr>
      <a:defRPr lang="en-US"/>
    </a:defPPr>
    <a:lvl1pPr marL="0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5662" autoAdjust="0"/>
  </p:normalViewPr>
  <p:slideViewPr>
    <p:cSldViewPr snapToGrid="0">
      <p:cViewPr varScale="1">
        <p:scale>
          <a:sx n="59" d="100"/>
          <a:sy n="59" d="100"/>
        </p:scale>
        <p:origin x="3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5B15-29AF-4A3D-845C-82EFF3A2837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238F-231F-45F3-8C84-E022D445E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1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4"/>
          </a:xfrm>
        </p:spPr>
        <p:txBody>
          <a:bodyPr anchor="b">
            <a:normAutofit/>
          </a:bodyPr>
          <a:lstStyle>
            <a:lvl1pPr algn="ctr">
              <a:defRPr sz="1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>
            <a:normAutofit/>
          </a:bodyPr>
          <a:lstStyle>
            <a:lvl1pPr marL="0" indent="0" algn="ctr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 algn="ctr">
              <a:buNone/>
              <a:defRPr sz="859"/>
            </a:lvl2pPr>
            <a:lvl3pPr marL="280424" indent="0" algn="ctr">
              <a:buNone/>
              <a:defRPr sz="736"/>
            </a:lvl3pPr>
            <a:lvl4pPr marL="420635" indent="0" algn="ctr">
              <a:buNone/>
              <a:defRPr sz="613"/>
            </a:lvl4pPr>
            <a:lvl5pPr marL="560847" indent="0" algn="ctr">
              <a:buNone/>
              <a:defRPr sz="613"/>
            </a:lvl5pPr>
            <a:lvl6pPr marL="701059" indent="0" algn="ctr">
              <a:buNone/>
              <a:defRPr sz="613"/>
            </a:lvl6pPr>
            <a:lvl7pPr marL="841271" indent="0" algn="ctr">
              <a:buNone/>
              <a:defRPr sz="613"/>
            </a:lvl7pPr>
            <a:lvl8pPr marL="981483" indent="0" algn="ctr">
              <a:buNone/>
              <a:defRPr sz="613"/>
            </a:lvl8pPr>
            <a:lvl9pPr marL="1121694" indent="0" algn="ctr">
              <a:buNone/>
              <a:defRPr sz="6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9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2" y="672675"/>
            <a:ext cx="6090762" cy="10848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0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3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6523"/>
            <a:ext cx="8281035" cy="5322255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498249"/>
            <a:ext cx="8281035" cy="2800349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7" y="3139454"/>
            <a:ext cx="4060508" cy="15413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7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9455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2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1"/>
            <a:ext cx="3096387" cy="2987034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79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0"/>
            <a:ext cx="3096387" cy="2987040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80"/>
            <a:ext cx="3096387" cy="7112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6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72677"/>
            <a:ext cx="6090761" cy="10848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6523"/>
            <a:ext cx="8281035" cy="5322256"/>
          </a:xfrm>
        </p:spPr>
        <p:txBody>
          <a:bodyPr anchor="b">
            <a:normAutofit/>
          </a:bodyPr>
          <a:lstStyle>
            <a:lvl1pPr>
              <a:defRPr sz="184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498252"/>
            <a:ext cx="8281035" cy="2800350"/>
          </a:xfrm>
        </p:spPr>
        <p:txBody>
          <a:bodyPr anchor="t">
            <a:normAutofit/>
          </a:bodyPr>
          <a:lstStyle>
            <a:lvl1pPr marL="0" indent="0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80424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420635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56084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701059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84127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98148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1121694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139455"/>
            <a:ext cx="4060508" cy="154130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9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3139456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2"/>
            <a:ext cx="3096387" cy="2987035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2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0"/>
            <a:ext cx="3096387" cy="2987040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 marL="0" indent="0">
              <a:buNone/>
              <a:defRPr sz="981"/>
            </a:lvl1pPr>
            <a:lvl2pPr marL="140212" indent="0">
              <a:buNone/>
              <a:defRPr sz="859"/>
            </a:lvl2pPr>
            <a:lvl3pPr marL="280424" indent="0">
              <a:buNone/>
              <a:defRPr sz="736"/>
            </a:lvl3pPr>
            <a:lvl4pPr marL="420635" indent="0">
              <a:buNone/>
              <a:defRPr sz="613"/>
            </a:lvl4pPr>
            <a:lvl5pPr marL="560847" indent="0">
              <a:buNone/>
              <a:defRPr sz="613"/>
            </a:lvl5pPr>
            <a:lvl6pPr marL="701059" indent="0">
              <a:buNone/>
              <a:defRPr sz="613"/>
            </a:lvl6pPr>
            <a:lvl7pPr marL="841271" indent="0">
              <a:buNone/>
              <a:defRPr sz="613"/>
            </a:lvl7pPr>
            <a:lvl8pPr marL="981483" indent="0">
              <a:buNone/>
              <a:defRPr sz="613"/>
            </a:lvl8pPr>
            <a:lvl9pPr marL="1121694" indent="0">
              <a:buNone/>
              <a:defRPr sz="6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4"/>
            <a:ext cx="3096387" cy="711199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247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413765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400" y="11865191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80424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6" indent="-70106" algn="l" defTabSz="280424" rtl="0" eaLnBrk="1" latinLnBrk="0" hangingPunct="1">
        <a:lnSpc>
          <a:spcPct val="90000"/>
        </a:lnSpc>
        <a:spcBef>
          <a:spcPts val="307"/>
        </a:spcBef>
        <a:buFont typeface="Wingdings 2" pitchFamily="18" charset="2"/>
        <a:buChar char="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18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30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42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0953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165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377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589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01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12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2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35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47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059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271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83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69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8" y="682752"/>
            <a:ext cx="8281035" cy="247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8" y="3413761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ugumall.cn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7CB4-0E29-4877-A815-0AABB2CA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51764"/>
            <a:ext cx="7924800" cy="898072"/>
          </a:xfrm>
        </p:spPr>
        <p:txBody>
          <a:bodyPr>
            <a:no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可定制充电桩管理运营平台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CA43B-8200-4377-8A5A-7AA76D5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7439173"/>
            <a:ext cx="7200900" cy="648545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（通用物联网解决方案）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</p:spTree>
    <p:extLst>
      <p:ext uri="{BB962C8B-B14F-4D97-AF65-F5344CB8AC3E}">
        <p14:creationId xmlns:p14="http://schemas.microsoft.com/office/powerpoint/2010/main" val="16141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7BC21-148D-45E8-8CC5-A727E51A112D}"/>
              </a:ext>
            </a:extLst>
          </p:cNvPr>
          <p:cNvSpPr/>
          <p:nvPr/>
        </p:nvSpPr>
        <p:spPr>
          <a:xfrm>
            <a:off x="2524264" y="4217690"/>
            <a:ext cx="3205973" cy="9329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A4697-5C27-4A46-93B6-646B11478A1E}"/>
              </a:ext>
            </a:extLst>
          </p:cNvPr>
          <p:cNvSpPr/>
          <p:nvPr/>
        </p:nvSpPr>
        <p:spPr>
          <a:xfrm>
            <a:off x="2524264" y="7057639"/>
            <a:ext cx="960723" cy="16774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BA215-DBF8-4B40-9F54-A3C28C5B1E3F}"/>
              </a:ext>
            </a:extLst>
          </p:cNvPr>
          <p:cNvSpPr/>
          <p:nvPr/>
        </p:nvSpPr>
        <p:spPr>
          <a:xfrm>
            <a:off x="3605678" y="7057640"/>
            <a:ext cx="2124559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C90F8D-60A8-4799-98E6-224323EA5C2F}"/>
              </a:ext>
            </a:extLst>
          </p:cNvPr>
          <p:cNvSpPr/>
          <p:nvPr/>
        </p:nvSpPr>
        <p:spPr>
          <a:xfrm>
            <a:off x="6518968" y="5884937"/>
            <a:ext cx="223709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2E550-6814-49CE-B504-FDC6D957DBC7}"/>
              </a:ext>
            </a:extLst>
          </p:cNvPr>
          <p:cNvSpPr/>
          <p:nvPr/>
        </p:nvSpPr>
        <p:spPr>
          <a:xfrm>
            <a:off x="6518968" y="7057639"/>
            <a:ext cx="2242196" cy="16827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3F64AC-2536-4487-892A-5ADACED4ACF4}"/>
              </a:ext>
            </a:extLst>
          </p:cNvPr>
          <p:cNvSpPr/>
          <p:nvPr/>
        </p:nvSpPr>
        <p:spPr>
          <a:xfrm>
            <a:off x="6673349" y="7532614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5F3C6E-CD06-4299-A7DD-A7A88784561B}"/>
              </a:ext>
            </a:extLst>
          </p:cNvPr>
          <p:cNvSpPr/>
          <p:nvPr/>
        </p:nvSpPr>
        <p:spPr>
          <a:xfrm>
            <a:off x="7689602" y="7539583"/>
            <a:ext cx="892885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EACA57-0FC0-4D9F-A0F2-6122201D018D}"/>
              </a:ext>
            </a:extLst>
          </p:cNvPr>
          <p:cNvSpPr/>
          <p:nvPr/>
        </p:nvSpPr>
        <p:spPr>
          <a:xfrm>
            <a:off x="6672587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37" name="箭头: 上下 36">
            <a:extLst>
              <a:ext uri="{FF2B5EF4-FFF2-40B4-BE49-F238E27FC236}">
                <a16:creationId xmlns:a16="http://schemas.microsoft.com/office/drawing/2014/main" id="{6A92C825-A415-4FCC-89F8-E214E70886E4}"/>
              </a:ext>
            </a:extLst>
          </p:cNvPr>
          <p:cNvSpPr/>
          <p:nvPr/>
        </p:nvSpPr>
        <p:spPr>
          <a:xfrm>
            <a:off x="7505403" y="6521301"/>
            <a:ext cx="264226" cy="50495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B33399-7CE5-42C2-B275-50F822AA30F6}"/>
              </a:ext>
            </a:extLst>
          </p:cNvPr>
          <p:cNvSpPr/>
          <p:nvPr/>
        </p:nvSpPr>
        <p:spPr>
          <a:xfrm>
            <a:off x="7688840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B33AF4F-3836-4415-9D1B-13F50FFFB7A0}"/>
              </a:ext>
            </a:extLst>
          </p:cNvPr>
          <p:cNvSpPr/>
          <p:nvPr/>
        </p:nvSpPr>
        <p:spPr>
          <a:xfrm rot="16200000">
            <a:off x="5939902" y="6923089"/>
            <a:ext cx="400300" cy="757831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0BB1B0-6AEF-4EF7-8025-DA092F627DE4}"/>
              </a:ext>
            </a:extLst>
          </p:cNvPr>
          <p:cNvSpPr/>
          <p:nvPr/>
        </p:nvSpPr>
        <p:spPr>
          <a:xfrm>
            <a:off x="2512931" y="5884937"/>
            <a:ext cx="321730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9A75305-75D9-49F1-829F-C77CB277E35A}"/>
              </a:ext>
            </a:extLst>
          </p:cNvPr>
          <p:cNvSpPr/>
          <p:nvPr/>
        </p:nvSpPr>
        <p:spPr>
          <a:xfrm>
            <a:off x="654625" y="4225502"/>
            <a:ext cx="1352202" cy="9251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13633A0-0AF0-4815-B87D-C3874BC8280C}"/>
              </a:ext>
            </a:extLst>
          </p:cNvPr>
          <p:cNvCxnSpPr>
            <a:cxnSpLocks/>
            <a:stCxn id="7" idx="1"/>
            <a:endCxn id="86" idx="3"/>
          </p:cNvCxnSpPr>
          <p:nvPr/>
        </p:nvCxnSpPr>
        <p:spPr>
          <a:xfrm flipH="1">
            <a:off x="2006826" y="4684185"/>
            <a:ext cx="517438" cy="3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DFF3257E-2084-49DF-9F0D-F7A813B2FA6C}"/>
              </a:ext>
            </a:extLst>
          </p:cNvPr>
          <p:cNvSpPr/>
          <p:nvPr/>
        </p:nvSpPr>
        <p:spPr>
          <a:xfrm>
            <a:off x="3972285" y="5244934"/>
            <a:ext cx="218715" cy="62209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B33B397D-6A8D-49D6-ACD0-C56ECFA704B8}"/>
              </a:ext>
            </a:extLst>
          </p:cNvPr>
          <p:cNvSpPr/>
          <p:nvPr/>
        </p:nvSpPr>
        <p:spPr>
          <a:xfrm>
            <a:off x="4396781" y="5308340"/>
            <a:ext cx="1333454" cy="418940"/>
          </a:xfrm>
          <a:prstGeom prst="wedgeRectCallout">
            <a:avLst>
              <a:gd name="adj1" fmla="val -64748"/>
              <a:gd name="adj2" fmla="val 37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HTTP/MQTT/SOCKET</a:t>
            </a:r>
            <a:endParaRPr lang="zh-CN" altLang="en-US" sz="1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6E20E6B-D635-4323-8D35-DACE0BAE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1436791"/>
          </a:xfrm>
        </p:spPr>
        <p:txBody>
          <a:bodyPr>
            <a:norm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9" name="标题 1">
            <a:extLst>
              <a:ext uri="{FF2B5EF4-FFF2-40B4-BE49-F238E27FC236}">
                <a16:creationId xmlns:a16="http://schemas.microsoft.com/office/drawing/2014/main" id="{B290CCB8-E43B-46E9-9589-EF2BB14FA539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7E3B549-CE87-4700-9B6D-745D47592E84}"/>
              </a:ext>
            </a:extLst>
          </p:cNvPr>
          <p:cNvSpPr/>
          <p:nvPr/>
        </p:nvSpPr>
        <p:spPr>
          <a:xfrm>
            <a:off x="654625" y="9181243"/>
            <a:ext cx="8137437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81" name="箭头: 上下 80">
            <a:extLst>
              <a:ext uri="{FF2B5EF4-FFF2-40B4-BE49-F238E27FC236}">
                <a16:creationId xmlns:a16="http://schemas.microsoft.com/office/drawing/2014/main" id="{A350BE66-375A-41E6-B5DB-BB48DA257397}"/>
              </a:ext>
            </a:extLst>
          </p:cNvPr>
          <p:cNvSpPr/>
          <p:nvPr/>
        </p:nvSpPr>
        <p:spPr>
          <a:xfrm>
            <a:off x="4535844" y="6498955"/>
            <a:ext cx="264226" cy="535912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DCBB27C-7702-4E30-B043-2783C6212F25}"/>
              </a:ext>
            </a:extLst>
          </p:cNvPr>
          <p:cNvSpPr/>
          <p:nvPr/>
        </p:nvSpPr>
        <p:spPr>
          <a:xfrm>
            <a:off x="2815420" y="6498955"/>
            <a:ext cx="264226" cy="535912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0DA20D-EA31-431B-B492-F1A61EA7C35D}"/>
              </a:ext>
            </a:extLst>
          </p:cNvPr>
          <p:cNvSpPr/>
          <p:nvPr/>
        </p:nvSpPr>
        <p:spPr>
          <a:xfrm>
            <a:off x="895856" y="10002071"/>
            <a:ext cx="1539507" cy="4732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统一会员系统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D34F0AE-0D49-4BC9-A469-F0C7ABBFE828}"/>
              </a:ext>
            </a:extLst>
          </p:cNvPr>
          <p:cNvSpPr/>
          <p:nvPr/>
        </p:nvSpPr>
        <p:spPr>
          <a:xfrm>
            <a:off x="2722622" y="10019966"/>
            <a:ext cx="1588311" cy="4553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统一订单系统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537AC86-20AD-40B4-9822-E97AE0EB8577}"/>
              </a:ext>
            </a:extLst>
          </p:cNvPr>
          <p:cNvSpPr/>
          <p:nvPr/>
        </p:nvSpPr>
        <p:spPr>
          <a:xfrm>
            <a:off x="4596860" y="10002068"/>
            <a:ext cx="2013188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A548C52-0D37-45B2-A32D-6D89452DE33D}"/>
              </a:ext>
            </a:extLst>
          </p:cNvPr>
          <p:cNvSpPr/>
          <p:nvPr/>
        </p:nvSpPr>
        <p:spPr>
          <a:xfrm>
            <a:off x="6944582" y="10014942"/>
            <a:ext cx="1511422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统一客服系统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706A6DED-C22F-4547-9863-A9420596CDC2}"/>
              </a:ext>
            </a:extLst>
          </p:cNvPr>
          <p:cNvSpPr/>
          <p:nvPr/>
        </p:nvSpPr>
        <p:spPr>
          <a:xfrm>
            <a:off x="654626" y="5995358"/>
            <a:ext cx="1329526" cy="2739728"/>
          </a:xfrm>
          <a:prstGeom prst="wedgeRectCallout">
            <a:avLst>
              <a:gd name="adj1" fmla="val 90222"/>
              <a:gd name="adj2" fmla="val -4652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CA1377-B5B6-4A4C-B308-18A102FDAB83}"/>
              </a:ext>
            </a:extLst>
          </p:cNvPr>
          <p:cNvSpPr/>
          <p:nvPr/>
        </p:nvSpPr>
        <p:spPr>
          <a:xfrm>
            <a:off x="761052" y="6487570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通信交互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7BD32FC-2AB1-4372-A468-A3C2208B3595}"/>
              </a:ext>
            </a:extLst>
          </p:cNvPr>
          <p:cNvSpPr/>
          <p:nvPr/>
        </p:nvSpPr>
        <p:spPr>
          <a:xfrm>
            <a:off x="761052" y="6962416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9C60F8C-EE26-4175-80F2-4AAF83A812A4}"/>
              </a:ext>
            </a:extLst>
          </p:cNvPr>
          <p:cNvSpPr/>
          <p:nvPr/>
        </p:nvSpPr>
        <p:spPr>
          <a:xfrm>
            <a:off x="761052" y="743568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E67EC07-59E1-4CFE-9C4A-148B8639E40C}"/>
              </a:ext>
            </a:extLst>
          </p:cNvPr>
          <p:cNvSpPr/>
          <p:nvPr/>
        </p:nvSpPr>
        <p:spPr>
          <a:xfrm>
            <a:off x="761052" y="789199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</p:spTree>
    <p:extLst>
      <p:ext uri="{BB962C8B-B14F-4D97-AF65-F5344CB8AC3E}">
        <p14:creationId xmlns:p14="http://schemas.microsoft.com/office/powerpoint/2010/main" val="304735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0E0CE5B6-DF7C-4BCA-B78E-413C9CE0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2919676"/>
            <a:ext cx="8102356" cy="90346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通过抽象，定义一个适用于绝大部分物联网应用场景的通用架构，特定设备与框架交互的细节交给可配置、即插即用的适配器去实现，包括通信与交互、数据展示、统计分析、设备监控等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通过这种机制可快速将一种设备接入平台，从而实现平台的高可扩展性。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将所有使用设备、或通过设备购买商品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使用服务的行为抽象为“购买商品”，基于我司强大的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电商平台实现对用户、资金、订单等进行统一管理，并提供完备的运营支撑能力。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终端设备为平台引流，电商平台为流量变现提供强有力的手段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比如，当充电桩用户等待充电并通过应用关注充电量时，在充电信息界面推荐相关产品。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</a:p>
        </p:txBody>
      </p:sp>
    </p:spTree>
    <p:extLst>
      <p:ext uri="{BB962C8B-B14F-4D97-AF65-F5344CB8AC3E}">
        <p14:creationId xmlns:p14="http://schemas.microsoft.com/office/powerpoint/2010/main" val="1235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25615-A28F-4FE5-B1B6-C99CFF63644B}"/>
              </a:ext>
            </a:extLst>
          </p:cNvPr>
          <p:cNvSpPr/>
          <p:nvPr/>
        </p:nvSpPr>
        <p:spPr>
          <a:xfrm>
            <a:off x="503421" y="7846676"/>
            <a:ext cx="8443153" cy="13070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热加载对象工厂框架（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IOC&amp;AOP </a:t>
            </a: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416D5B-023E-4004-9688-E3C41CB567D6}"/>
              </a:ext>
            </a:extLst>
          </p:cNvPr>
          <p:cNvSpPr/>
          <p:nvPr/>
        </p:nvSpPr>
        <p:spPr>
          <a:xfrm>
            <a:off x="6621275" y="2815173"/>
            <a:ext cx="2305317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基础框架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BFD39-0A36-42A7-8FC6-C14322AD7516}"/>
              </a:ext>
            </a:extLst>
          </p:cNvPr>
          <p:cNvSpPr/>
          <p:nvPr/>
        </p:nvSpPr>
        <p:spPr>
          <a:xfrm>
            <a:off x="6897484" y="6136445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BBA79-2F77-4367-AE4C-61C8A746ACD8}"/>
              </a:ext>
            </a:extLst>
          </p:cNvPr>
          <p:cNvSpPr/>
          <p:nvPr/>
        </p:nvSpPr>
        <p:spPr>
          <a:xfrm>
            <a:off x="6897484" y="5381844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0956DE-5559-4C11-B8E8-7368D933CE0A}"/>
              </a:ext>
            </a:extLst>
          </p:cNvPr>
          <p:cNvSpPr/>
          <p:nvPr/>
        </p:nvSpPr>
        <p:spPr>
          <a:xfrm>
            <a:off x="6897484" y="4627243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与权限控制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E7EBEC-4703-40C3-ADB0-D28CBBD7E0B4}"/>
              </a:ext>
            </a:extLst>
          </p:cNvPr>
          <p:cNvSpPr/>
          <p:nvPr/>
        </p:nvSpPr>
        <p:spPr>
          <a:xfrm>
            <a:off x="6897484" y="3823817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多语言引擎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854DFC-2213-470B-9354-49E273F01023}"/>
              </a:ext>
            </a:extLst>
          </p:cNvPr>
          <p:cNvSpPr/>
          <p:nvPr/>
        </p:nvSpPr>
        <p:spPr>
          <a:xfrm>
            <a:off x="483439" y="2815173"/>
            <a:ext cx="5532122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可横向扩展的分布式微服务框架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731828-0872-4A25-ADD6-529DFD2CF387}"/>
              </a:ext>
            </a:extLst>
          </p:cNvPr>
          <p:cNvSpPr/>
          <p:nvPr/>
        </p:nvSpPr>
        <p:spPr>
          <a:xfrm>
            <a:off x="1089154" y="3823817"/>
            <a:ext cx="4400445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9C52E-1B91-4300-AE78-471EA46D967B}"/>
              </a:ext>
            </a:extLst>
          </p:cNvPr>
          <p:cNvSpPr/>
          <p:nvPr/>
        </p:nvSpPr>
        <p:spPr>
          <a:xfrm>
            <a:off x="1089153" y="4591719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分布式缓存服务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25B53-D7AA-4B19-87F1-A490EAA59E85}"/>
              </a:ext>
            </a:extLst>
          </p:cNvPr>
          <p:cNvSpPr/>
          <p:nvPr/>
        </p:nvSpPr>
        <p:spPr>
          <a:xfrm>
            <a:off x="1089153" y="5355224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分布式数据库服务</a:t>
            </a: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8138E313-C975-46E2-9825-9C1ECE4857EF}"/>
              </a:ext>
            </a:extLst>
          </p:cNvPr>
          <p:cNvSpPr/>
          <p:nvPr/>
        </p:nvSpPr>
        <p:spPr>
          <a:xfrm>
            <a:off x="3058630" y="7190281"/>
            <a:ext cx="381740" cy="559293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AD3504B0-8B56-4748-9C2D-E74418E0205F}"/>
              </a:ext>
            </a:extLst>
          </p:cNvPr>
          <p:cNvSpPr/>
          <p:nvPr/>
        </p:nvSpPr>
        <p:spPr>
          <a:xfrm>
            <a:off x="7583063" y="7250532"/>
            <a:ext cx="381740" cy="499042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D6E90F5-F178-4DCE-A32E-82145A8323A6}"/>
              </a:ext>
            </a:extLst>
          </p:cNvPr>
          <p:cNvSpPr/>
          <p:nvPr/>
        </p:nvSpPr>
        <p:spPr>
          <a:xfrm>
            <a:off x="6037949" y="4987396"/>
            <a:ext cx="554298" cy="42602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FB6901-C73D-43BF-AE66-9F4F30065205}"/>
              </a:ext>
            </a:extLst>
          </p:cNvPr>
          <p:cNvSpPr/>
          <p:nvPr/>
        </p:nvSpPr>
        <p:spPr>
          <a:xfrm>
            <a:off x="1089153" y="6076526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143AFDBE-A9DE-4B54-B7E7-94708549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6" y="9441136"/>
            <a:ext cx="8427188" cy="2850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基于热加载框架实现功能模块的即插即用，在不需要停机的情况下更新系统而不影响用户使用。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基于分布式微服务框架实现系统横向扩展能力，在高并发访问的情况下保证高性能、和高可用性。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6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设备接入服务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，将您的设备接入我司物联网大平台。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634225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物联网应用平台定制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294511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400800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，为您建立独立的平台。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288681-E8FF-44B4-AF86-2302F52A95DD}"/>
              </a:ext>
            </a:extLst>
          </p:cNvPr>
          <p:cNvSpPr txBox="1"/>
          <p:nvPr/>
        </p:nvSpPr>
        <p:spPr>
          <a:xfrm>
            <a:off x="811301" y="817936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8B3840-BD49-4A5B-9327-3F63031C001E}"/>
              </a:ext>
            </a:extLst>
          </p:cNvPr>
          <p:cNvCxnSpPr/>
          <p:nvPr/>
        </p:nvCxnSpPr>
        <p:spPr>
          <a:xfrm>
            <a:off x="945605" y="883964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E6716A-D582-4FFF-B1C5-08E809CAE0D7}"/>
              </a:ext>
            </a:extLst>
          </p:cNvPr>
          <p:cNvSpPr txBox="1"/>
          <p:nvPr/>
        </p:nvSpPr>
        <p:spPr>
          <a:xfrm>
            <a:off x="854167" y="8945936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，基于我司成熟的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电商平台，快速为您定制电商平台建设。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57020" y="1020439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解决方案咨询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91324" y="1086468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9886" y="10970974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，为您提供电商、物联网以及其它行业的专业解决方案咨询。</a:t>
            </a:r>
          </a:p>
        </p:txBody>
      </p:sp>
    </p:spTree>
    <p:extLst>
      <p:ext uri="{BB962C8B-B14F-4D97-AF65-F5344CB8AC3E}">
        <p14:creationId xmlns:p14="http://schemas.microsoft.com/office/powerpoint/2010/main" val="10597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884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36912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737578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475416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5582" y="7131528"/>
            <a:ext cx="8180992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18620005501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，进入平台后，您可以点击左上角的“齿轮”图标，通过“切换行业”体验我们在不同领域的解决方案。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，您可以点击右下角“我的”进行登录或注册。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，体验充电桩平台是，请将地区切换至“广东身 深圳市”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8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5376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61405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982506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720344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605977"/>
            <a:ext cx="8180992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15730109974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通过与用户相同的方式登录后，点击右下角“我的”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“商户中心”。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，点击左上角的“登录”进行登录，然后在左上角点击“商户中心”进入。</a:t>
            </a:r>
          </a:p>
        </p:txBody>
      </p:sp>
    </p:spTree>
    <p:extLst>
      <p:ext uri="{BB962C8B-B14F-4D97-AF65-F5344CB8AC3E}">
        <p14:creationId xmlns:p14="http://schemas.microsoft.com/office/powerpoint/2010/main" val="264422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21502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87531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4243765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981603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867236"/>
            <a:ext cx="8180992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100000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点击左上角的“齿轮”，然后在页面下方点击“管理登录”，登录后点击右下角的“管理”进入管理中心。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supervisor.gugumall.cn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371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05173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1691969900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71202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E64761-3414-435A-AF44-6C672F56B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9" y="3818313"/>
            <a:ext cx="3023961" cy="30239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5C7031-FBA8-456D-B43B-33B9B58648B4}"/>
              </a:ext>
            </a:extLst>
          </p:cNvPr>
          <p:cNvSpPr txBox="1"/>
          <p:nvPr/>
        </p:nvSpPr>
        <p:spPr>
          <a:xfrm>
            <a:off x="765582" y="750036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837611-495D-48B5-AD69-490ECAA91B6E}"/>
              </a:ext>
            </a:extLst>
          </p:cNvPr>
          <p:cNvCxnSpPr>
            <a:cxnSpLocks/>
          </p:cNvCxnSpPr>
          <p:nvPr/>
        </p:nvCxnSpPr>
        <p:spPr>
          <a:xfrm>
            <a:off x="899886" y="816065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683F54-8576-4CA8-A68A-BFB85060410C}"/>
              </a:ext>
            </a:extLst>
          </p:cNvPr>
          <p:cNvSpPr txBox="1"/>
          <p:nvPr/>
        </p:nvSpPr>
        <p:spPr>
          <a:xfrm>
            <a:off x="765582" y="8502232"/>
            <a:ext cx="8180992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，肖先生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176 2339 1339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，肖先生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189 2499 9985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84975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692</Words>
  <Application>Microsoft Office PowerPoint</Application>
  <PresentationFormat>A3 纸张(297x420 毫米)</PresentationFormat>
  <Paragraphs>100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时尚中黑简体</vt:lpstr>
      <vt:lpstr>微软雅黑</vt:lpstr>
      <vt:lpstr>Calibri</vt:lpstr>
      <vt:lpstr>Calibri Light</vt:lpstr>
      <vt:lpstr>Wingdings 2</vt:lpstr>
      <vt:lpstr>HDOfficeLightV0</vt:lpstr>
      <vt:lpstr>1_HDOfficeLightV0</vt:lpstr>
      <vt:lpstr>可定制充电桩管理运营平台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</dc:creator>
  <cp:lastModifiedBy> </cp:lastModifiedBy>
  <cp:revision>185</cp:revision>
  <dcterms:created xsi:type="dcterms:W3CDTF">2018-10-30T12:18:23Z</dcterms:created>
  <dcterms:modified xsi:type="dcterms:W3CDTF">2019-04-15T08:50:31Z</dcterms:modified>
</cp:coreProperties>
</file>