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28333D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1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2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C263-D5D7-4A1C-AF77-EDC9825735B7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94106"/>
            <a:ext cx="9144000" cy="1551709"/>
          </a:xfrm>
          <a:prstGeom prst="rect">
            <a:avLst/>
          </a:prstGeom>
          <a:solidFill>
            <a:srgbClr val="0D0D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오픈소스</a:t>
            </a:r>
            <a:r>
              <a:rPr lang="en-US" altLang="ko-KR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SW </a:t>
            </a:r>
            <a:r>
              <a:rPr lang="ko-KR" altLang="en-US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기초 소책자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1852484"/>
            <a:ext cx="204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DX3학년1반B" panose="02010606000101010101" pitchFamily="2" charset="-127"/>
                <a:ea typeface="DX3학년1반B" panose="02010606000101010101" pitchFamily="2" charset="-127"/>
                <a:cs typeface="THE삐끗삐끗" panose="02020503020101020101" pitchFamily="18" charset="-127"/>
              </a:rPr>
              <a:t>OSS, CSS</a:t>
            </a:r>
            <a:endParaRPr lang="ko-KR" altLang="en-US" sz="36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DX3학년1반B" panose="02010606000101010101" pitchFamily="2" charset="-127"/>
              <a:ea typeface="DX3학년1반B" panose="02010606000101010101" pitchFamily="2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29D90-4542-4954-AE92-F7219B3E589A}"/>
              </a:ext>
            </a:extLst>
          </p:cNvPr>
          <p:cNvSpPr txBox="1"/>
          <p:nvPr/>
        </p:nvSpPr>
        <p:spPr>
          <a:xfrm>
            <a:off x="1571819" y="4202799"/>
            <a:ext cx="48349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전자통신공학과 홍순상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2017011685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김다인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2017011930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모지환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2017012124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송현일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2017012506 </a:t>
            </a:r>
            <a:r>
              <a:rPr lang="ko-KR" altLang="en-US" sz="2800" dirty="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정충호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545" y="184105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하늘의꿈 R" panose="02020603020101020101" pitchFamily="18" charset="-127"/>
                <a:ea typeface="210 하늘의꿈 R" panose="02020603020101020101" pitchFamily="18" charset="-127"/>
              </a:rPr>
              <a:t>목차</a:t>
            </a:r>
          </a:p>
        </p:txBody>
      </p:sp>
      <p:sp>
        <p:nvSpPr>
          <p:cNvPr id="11" name="포인트가 4개인 별 10"/>
          <p:cNvSpPr/>
          <p:nvPr/>
        </p:nvSpPr>
        <p:spPr>
          <a:xfrm>
            <a:off x="657046" y="1107661"/>
            <a:ext cx="1138984" cy="1106905"/>
          </a:xfrm>
          <a:prstGeom prst="star4">
            <a:avLst>
              <a:gd name="adj" fmla="val 1668"/>
            </a:avLst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4개인 별 12"/>
          <p:cNvSpPr/>
          <p:nvPr/>
        </p:nvSpPr>
        <p:spPr>
          <a:xfrm>
            <a:off x="4844720" y="1120121"/>
            <a:ext cx="737937" cy="737937"/>
          </a:xfrm>
          <a:prstGeom prst="star4">
            <a:avLst>
              <a:gd name="adj" fmla="val 3804"/>
            </a:avLst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835210" y="2086883"/>
            <a:ext cx="564548" cy="564109"/>
            <a:chOff x="2835210" y="2086883"/>
            <a:chExt cx="564548" cy="564109"/>
          </a:xfrm>
        </p:grpSpPr>
        <p:sp>
          <p:nvSpPr>
            <p:cNvPr id="12" name="포인트가 4개인 별 11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4개인 별 14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404658" y="1673573"/>
            <a:ext cx="355998" cy="503816"/>
            <a:chOff x="2835210" y="2086883"/>
            <a:chExt cx="564548" cy="564109"/>
          </a:xfrm>
        </p:grpSpPr>
        <p:sp>
          <p:nvSpPr>
            <p:cNvPr id="18" name="포인트가 4개인 별 17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4개인 별 18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포인트가 4개인 별 19"/>
          <p:cNvSpPr/>
          <p:nvPr/>
        </p:nvSpPr>
        <p:spPr>
          <a:xfrm rot="989454">
            <a:off x="6977615" y="2072483"/>
            <a:ext cx="939880" cy="1028066"/>
          </a:xfrm>
          <a:prstGeom prst="star4">
            <a:avLst>
              <a:gd name="adj" fmla="val 1381"/>
            </a:avLst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105" y="210718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진행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2817" y="2681482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책자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93741" y="2107185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3.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본문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1031" y="2951193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4. Q &amp; A</a:t>
            </a:r>
            <a:endParaRPr lang="ko-KR" altLang="en-US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27572" y="3037660"/>
            <a:ext cx="426052" cy="350286"/>
            <a:chOff x="2835210" y="2086883"/>
            <a:chExt cx="564548" cy="564109"/>
          </a:xfrm>
          <a:solidFill>
            <a:srgbClr val="CCFFFF">
              <a:alpha val="27843"/>
            </a:srgbClr>
          </a:solidFill>
        </p:grpSpPr>
        <p:sp>
          <p:nvSpPr>
            <p:cNvPr id="44" name="포인트가 4개인 별 43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4개인 별 44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850947" y="343472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3.1 Git?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</a:t>
            </a:r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GitHub? 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027572" y="3924810"/>
            <a:ext cx="426052" cy="350286"/>
            <a:chOff x="2835210" y="2086883"/>
            <a:chExt cx="564548" cy="564109"/>
          </a:xfrm>
          <a:solidFill>
            <a:srgbClr val="CCFFFF">
              <a:alpha val="27843"/>
            </a:srgbClr>
          </a:solidFill>
        </p:grpSpPr>
        <p:sp>
          <p:nvSpPr>
            <p:cNvPr id="49" name="포인트가 4개인 별 48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4개인 별 49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899073" y="43218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3.2 OSS vs CSS 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5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96" y="90967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1. </a:t>
            </a:r>
            <a:r>
              <a:rPr lang="ko-KR" altLang="en-US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진행과정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65596" y="714855"/>
            <a:ext cx="8784000" cy="590406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강의시간 내 미팅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2017.09.14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프로젝트를 어떻게 진행할 것인지 상의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미팅 요일 결정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2017.09.21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계획 세분화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자료 수집 과정 검토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2017.09.29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수집된 자료 정리 마무리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시각자료 제작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및 본문 작성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강의 시간 외 미팅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2017.09.19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합의된 과제 수행 계획서 도출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역할분담 지정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프로젝트 계획 상의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2017.09.26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조원 전원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git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계정 생성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git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사용법 익히기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repository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생성 및 조원 합류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2017.09.29~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메신저와 깃을 활용하여 조원들과 지속적으로 상의 및 수정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14940" y="79669"/>
            <a:ext cx="236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2. </a:t>
            </a:r>
            <a:r>
              <a:rPr lang="ko-KR" altLang="en-US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책자 소개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93289" y="761162"/>
            <a:ext cx="8784000" cy="588600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크기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: A5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용지</a:t>
            </a: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분량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: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총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00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페이지</a:t>
            </a: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목차</a:t>
            </a: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1.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오픈소스의 정의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2.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오픈소스의 역사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자유 소프트웨어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자유 소프트웨어 운동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소프트웨어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GNU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프로젝트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라이선스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자유 소프트웨어와 오픈 소스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소프트웨어 깃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(Git)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			•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깃허브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(GitHub)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3.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vs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클로즈드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깃허브의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특징 및 장점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클로즈드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소프트웨어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 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vs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클로즈드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소스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4.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유명 오픈소스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SW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들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537101" y="654667"/>
            <a:ext cx="306805" cy="552077"/>
            <a:chOff x="8537101" y="654667"/>
            <a:chExt cx="306805" cy="552077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8537101" y="851048"/>
              <a:ext cx="306805" cy="3556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8690503" y="654667"/>
              <a:ext cx="130610" cy="19522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2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96" y="90967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3. </a:t>
            </a:r>
            <a:r>
              <a:rPr lang="ko-KR" altLang="en-US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본문소개 </a:t>
            </a:r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-1 </a:t>
            </a:r>
            <a:endParaRPr lang="ko-KR" altLang="en-US" sz="3600" dirty="0">
              <a:gradFill>
                <a:gsLst>
                  <a:gs pos="100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  <a:cs typeface="THE큐트래빗" panose="02020503020101020101" pitchFamily="18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65596" y="714855"/>
            <a:ext cx="8784000" cy="588600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2DB5C-5E6D-4105-AAE3-2EC32B0125A1}"/>
              </a:ext>
            </a:extLst>
          </p:cNvPr>
          <p:cNvSpPr txBox="1"/>
          <p:nvPr/>
        </p:nvSpPr>
        <p:spPr>
          <a:xfrm>
            <a:off x="6011169" y="59857"/>
            <a:ext cx="3054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Git? GitHub?</a:t>
            </a:r>
            <a:endParaRPr lang="ko-KR" altLang="en-US" sz="40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A9BC4E-A5C7-4B1B-A660-7A67A2ED5614}"/>
              </a:ext>
            </a:extLst>
          </p:cNvPr>
          <p:cNvGrpSpPr/>
          <p:nvPr/>
        </p:nvGrpSpPr>
        <p:grpSpPr>
          <a:xfrm>
            <a:off x="8537101" y="654667"/>
            <a:ext cx="306805" cy="552077"/>
            <a:chOff x="8537101" y="654667"/>
            <a:chExt cx="306805" cy="55207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5F14A1-DEAB-48E2-9190-3C11F3229973}"/>
                </a:ext>
              </a:extLst>
            </p:cNvPr>
            <p:cNvCxnSpPr/>
            <p:nvPr/>
          </p:nvCxnSpPr>
          <p:spPr>
            <a:xfrm flipH="1">
              <a:off x="8537101" y="851048"/>
              <a:ext cx="306805" cy="3556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8DF9CC-10ED-451E-8817-E82E35103F33}"/>
                </a:ext>
              </a:extLst>
            </p:cNvPr>
            <p:cNvCxnSpPr/>
            <p:nvPr/>
          </p:nvCxnSpPr>
          <p:spPr>
            <a:xfrm flipH="1" flipV="1">
              <a:off x="8690503" y="654667"/>
              <a:ext cx="130610" cy="19522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209487A-D91D-46E8-BEB9-303DF1929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64" y="1585876"/>
            <a:ext cx="1817155" cy="18171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945BA-DBB2-4B66-87B8-9C3FCEAB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65" y="1382913"/>
            <a:ext cx="2223083" cy="2223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5DB258-C948-4E9D-B957-83F444546D54}"/>
              </a:ext>
            </a:extLst>
          </p:cNvPr>
          <p:cNvSpPr txBox="1"/>
          <p:nvPr/>
        </p:nvSpPr>
        <p:spPr>
          <a:xfrm>
            <a:off x="657254" y="3723148"/>
            <a:ext cx="4099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빠른 속도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단순한 구조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 err="1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비선형적인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개발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  (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수천 개의 동시 다발적인 </a:t>
            </a:r>
            <a:r>
              <a:rPr lang="ko-KR" altLang="en-US" sz="2000" dirty="0" err="1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브랜치</a:t>
            </a:r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완벽한 분산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리눅스 커널 같은 대형 프로젝트에도 유용할 것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 (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속도나 데이터 크기 면에서</a:t>
            </a:r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61DF-993A-43EC-8D0D-C0550EF55245}"/>
              </a:ext>
            </a:extLst>
          </p:cNvPr>
          <p:cNvSpPr txBox="1"/>
          <p:nvPr/>
        </p:nvSpPr>
        <p:spPr>
          <a:xfrm>
            <a:off x="5238878" y="3873955"/>
            <a:ext cx="2378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무료 호스팅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웹 기반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손쉬운 참여</a:t>
            </a:r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(Fork)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활성화의 공로자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endParaRPr lang="ko-KR" altLang="en-US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37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96" y="9096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3. </a:t>
            </a:r>
            <a:r>
              <a:rPr lang="ko-KR" altLang="en-US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본문소개 </a:t>
            </a:r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-2 </a:t>
            </a:r>
            <a:endParaRPr lang="ko-KR" altLang="en-US" sz="3600" dirty="0">
              <a:gradFill>
                <a:gsLst>
                  <a:gs pos="100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  <a:cs typeface="THE큐트래빗" panose="02020503020101020101" pitchFamily="18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65596" y="714855"/>
            <a:ext cx="8784000" cy="588600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2DB5C-5E6D-4105-AAE3-2EC32B0125A1}"/>
              </a:ext>
            </a:extLst>
          </p:cNvPr>
          <p:cNvSpPr txBox="1"/>
          <p:nvPr/>
        </p:nvSpPr>
        <p:spPr>
          <a:xfrm>
            <a:off x="6497731" y="59857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OSS vs CSS</a:t>
            </a:r>
            <a:endParaRPr lang="ko-KR" altLang="en-US" sz="40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A9BC4E-A5C7-4B1B-A660-7A67A2ED5614}"/>
              </a:ext>
            </a:extLst>
          </p:cNvPr>
          <p:cNvGrpSpPr/>
          <p:nvPr/>
        </p:nvGrpSpPr>
        <p:grpSpPr>
          <a:xfrm>
            <a:off x="8537101" y="654667"/>
            <a:ext cx="306805" cy="552077"/>
            <a:chOff x="8537101" y="654667"/>
            <a:chExt cx="306805" cy="55207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5F14A1-DEAB-48E2-9190-3C11F3229973}"/>
                </a:ext>
              </a:extLst>
            </p:cNvPr>
            <p:cNvCxnSpPr/>
            <p:nvPr/>
          </p:nvCxnSpPr>
          <p:spPr>
            <a:xfrm flipH="1">
              <a:off x="8537101" y="851048"/>
              <a:ext cx="306805" cy="3556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8DF9CC-10ED-451E-8817-E82E35103F33}"/>
                </a:ext>
              </a:extLst>
            </p:cNvPr>
            <p:cNvCxnSpPr/>
            <p:nvPr/>
          </p:nvCxnSpPr>
          <p:spPr>
            <a:xfrm flipH="1" flipV="1">
              <a:off x="8690503" y="654667"/>
              <a:ext cx="130610" cy="19522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4ABB6F-3C22-4CD6-AE34-38FF7C66E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3" y="2728883"/>
            <a:ext cx="1335570" cy="13355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E9D696-582A-42B6-86B3-30E0DE3E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61" y="2722944"/>
            <a:ext cx="1340435" cy="1340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1F8C74-84F1-492D-B913-8B8576D819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97" y="2727809"/>
            <a:ext cx="1335570" cy="1335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5F4762-7FF3-4924-9B70-2FA74DED43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5" y="2727809"/>
            <a:ext cx="1335570" cy="13355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B6D835-9596-4118-8EA7-95AFA7F013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79" y="2727809"/>
            <a:ext cx="1335570" cy="13355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E8E487-4F08-4DF5-BF9E-85346AE6844F}"/>
              </a:ext>
            </a:extLst>
          </p:cNvPr>
          <p:cNvSpPr txBox="1"/>
          <p:nvPr/>
        </p:nvSpPr>
        <p:spPr>
          <a:xfrm>
            <a:off x="750217" y="4319009"/>
            <a:ext cx="72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Cost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BD8B0-A283-4211-93C9-1F0107D67395}"/>
              </a:ext>
            </a:extLst>
          </p:cNvPr>
          <p:cNvSpPr txBox="1"/>
          <p:nvPr/>
        </p:nvSpPr>
        <p:spPr>
          <a:xfrm>
            <a:off x="2357345" y="4317935"/>
            <a:ext cx="107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Service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E8E95-2E72-40D8-A7B8-001F9F5AF049}"/>
              </a:ext>
            </a:extLst>
          </p:cNvPr>
          <p:cNvSpPr txBox="1"/>
          <p:nvPr/>
        </p:nvSpPr>
        <p:spPr>
          <a:xfrm>
            <a:off x="3927458" y="4317935"/>
            <a:ext cx="13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Innovation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975A8-7626-4D5E-B4FF-9A85905DA737}"/>
              </a:ext>
            </a:extLst>
          </p:cNvPr>
          <p:cNvSpPr txBox="1"/>
          <p:nvPr/>
        </p:nvSpPr>
        <p:spPr>
          <a:xfrm>
            <a:off x="5721665" y="4317935"/>
            <a:ext cx="145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Usefulness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980B8-FB0F-43F3-9F31-25ACF7FF811C}"/>
              </a:ext>
            </a:extLst>
          </p:cNvPr>
          <p:cNvSpPr txBox="1"/>
          <p:nvPr/>
        </p:nvSpPr>
        <p:spPr>
          <a:xfrm>
            <a:off x="7540273" y="4317935"/>
            <a:ext cx="113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Security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0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4E8D1D-BF4E-40E9-8537-3A08E44D63D6}"/>
              </a:ext>
            </a:extLst>
          </p:cNvPr>
          <p:cNvSpPr/>
          <p:nvPr/>
        </p:nvSpPr>
        <p:spPr>
          <a:xfrm>
            <a:off x="0" y="2194106"/>
            <a:ext cx="9144000" cy="1551709"/>
          </a:xfrm>
          <a:prstGeom prst="rect">
            <a:avLst/>
          </a:prstGeom>
          <a:solidFill>
            <a:srgbClr val="0D0D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Q &amp; A</a:t>
            </a:r>
            <a:endParaRPr lang="ko-KR" altLang="en-US" sz="4800" dirty="0">
              <a:latin typeface="DX3학년1반B" panose="02010606000101010101" pitchFamily="2" charset="-127"/>
              <a:ea typeface="DX3학년1반B" panose="02010606000101010101" pitchFamily="2" charset="-127"/>
              <a:cs typeface="THE큐트래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0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4E8D1D-BF4E-40E9-8537-3A08E44D63D6}"/>
              </a:ext>
            </a:extLst>
          </p:cNvPr>
          <p:cNvSpPr/>
          <p:nvPr/>
        </p:nvSpPr>
        <p:spPr>
          <a:xfrm>
            <a:off x="0" y="2194106"/>
            <a:ext cx="9144000" cy="1551709"/>
          </a:xfrm>
          <a:prstGeom prst="rect">
            <a:avLst/>
          </a:prstGeom>
          <a:solidFill>
            <a:srgbClr val="0D0D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Thank you</a:t>
            </a:r>
            <a:endParaRPr lang="ko-KR" altLang="en-US" sz="7200" dirty="0">
              <a:latin typeface="210 밀키웨이 R" panose="02020603020101020101" pitchFamily="18" charset="-127"/>
              <a:ea typeface="210 밀키웨이 R" panose="02020603020101020101" pitchFamily="18" charset="-127"/>
              <a:cs typeface="THE큐트래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81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151</Words>
  <Application>Microsoft Office PowerPoint</Application>
  <PresentationFormat>화면 슬라이드 쇼(4:3)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210 밀키웨이 R</vt:lpstr>
      <vt:lpstr>210 악동클럽 R</vt:lpstr>
      <vt:lpstr>210 하늘의꿈 R</vt:lpstr>
      <vt:lpstr>DX3학년1반B</vt:lpstr>
      <vt:lpstr>THE삐끗삐끗</vt:lpstr>
      <vt:lpstr>THE큐트래빗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pc3</dc:creator>
  <cp:lastModifiedBy>모지환</cp:lastModifiedBy>
  <cp:revision>16</cp:revision>
  <dcterms:created xsi:type="dcterms:W3CDTF">2014-09-28T07:19:34Z</dcterms:created>
  <dcterms:modified xsi:type="dcterms:W3CDTF">2017-10-06T10:21:25Z</dcterms:modified>
</cp:coreProperties>
</file>