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2" r:id="rId6"/>
    <p:sldId id="263" r:id="rId7"/>
    <p:sldId id="260" r:id="rId8"/>
    <p:sldId id="261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FFFFFF"/>
    <a:srgbClr val="28333D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C263-D5D7-4A1C-AF77-EDC9825735B7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F93E2-4C01-403F-9017-032AAC775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35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C263-D5D7-4A1C-AF77-EDC9825735B7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F93E2-4C01-403F-9017-032AAC775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575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C263-D5D7-4A1C-AF77-EDC9825735B7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F93E2-4C01-403F-9017-032AAC775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833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C263-D5D7-4A1C-AF77-EDC9825735B7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F93E2-4C01-403F-9017-032AAC775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800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C263-D5D7-4A1C-AF77-EDC9825735B7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F93E2-4C01-403F-9017-032AAC775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810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C263-D5D7-4A1C-AF77-EDC9825735B7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F93E2-4C01-403F-9017-032AAC775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721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C263-D5D7-4A1C-AF77-EDC9825735B7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F93E2-4C01-403F-9017-032AAC775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383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C263-D5D7-4A1C-AF77-EDC9825735B7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F93E2-4C01-403F-9017-032AAC775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17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C263-D5D7-4A1C-AF77-EDC9825735B7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F93E2-4C01-403F-9017-032AAC775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934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C263-D5D7-4A1C-AF77-EDC9825735B7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F93E2-4C01-403F-9017-032AAC775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415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C263-D5D7-4A1C-AF77-EDC9825735B7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F93E2-4C01-403F-9017-032AAC775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707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8C263-D5D7-4A1C-AF77-EDC9825735B7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F93E2-4C01-403F-9017-032AAC775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07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194106"/>
            <a:ext cx="9144000" cy="1551709"/>
          </a:xfrm>
          <a:prstGeom prst="rect">
            <a:avLst/>
          </a:prstGeom>
          <a:solidFill>
            <a:srgbClr val="0D0D0D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latin typeface="DX3학년1반B" panose="02010606000101010101" pitchFamily="2" charset="-127"/>
                <a:ea typeface="DX3학년1반B" panose="02010606000101010101" pitchFamily="2" charset="-127"/>
                <a:cs typeface="THE큐트래빗" panose="02020503020101020101" pitchFamily="18" charset="-127"/>
              </a:rPr>
              <a:t>오픈소스</a:t>
            </a:r>
            <a:r>
              <a:rPr lang="en-US" altLang="ko-KR" sz="4800" dirty="0">
                <a:latin typeface="DX3학년1반B" panose="02010606000101010101" pitchFamily="2" charset="-127"/>
                <a:ea typeface="DX3학년1반B" panose="02010606000101010101" pitchFamily="2" charset="-127"/>
                <a:cs typeface="THE큐트래빗" panose="02020503020101020101" pitchFamily="18" charset="-127"/>
              </a:rPr>
              <a:t>SW </a:t>
            </a:r>
            <a:r>
              <a:rPr lang="ko-KR" altLang="en-US" sz="4800" dirty="0">
                <a:latin typeface="DX3학년1반B" panose="02010606000101010101" pitchFamily="2" charset="-127"/>
                <a:ea typeface="DX3학년1반B" panose="02010606000101010101" pitchFamily="2" charset="-127"/>
                <a:cs typeface="THE큐트래빗" panose="02020503020101020101" pitchFamily="18" charset="-127"/>
              </a:rPr>
              <a:t>기초 소책자 프로젝트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8545" y="1852484"/>
            <a:ext cx="2046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DX3학년1반B" panose="02010606000101010101" pitchFamily="2" charset="-127"/>
                <a:ea typeface="DX3학년1반B" panose="02010606000101010101" pitchFamily="2" charset="-127"/>
                <a:cs typeface="THE삐끗삐끗" panose="02020503020101020101" pitchFamily="18" charset="-127"/>
              </a:rPr>
              <a:t>OSS, CSS</a:t>
            </a:r>
            <a:endParaRPr lang="ko-KR" altLang="en-US" sz="3600" dirty="0">
              <a:gradFill>
                <a:gsLst>
                  <a:gs pos="100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DX3학년1반B" panose="02010606000101010101" pitchFamily="2" charset="-127"/>
              <a:ea typeface="DX3학년1반B" panose="02010606000101010101" pitchFamily="2" charset="-127"/>
              <a:cs typeface="THE삐끗삐끗" panose="020205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A29D90-4542-4954-AE92-F7219B3E589A}"/>
              </a:ext>
            </a:extLst>
          </p:cNvPr>
          <p:cNvSpPr txBox="1"/>
          <p:nvPr/>
        </p:nvSpPr>
        <p:spPr>
          <a:xfrm>
            <a:off x="1571819" y="4202799"/>
            <a:ext cx="483497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210 악동클럽 R" panose="02020603020101020101" pitchFamily="18" charset="-127"/>
                <a:ea typeface="210 악동클럽 R" panose="02020603020101020101" pitchFamily="18" charset="-127"/>
                <a:cs typeface="THE큐트래빗" panose="02020503020101020101" pitchFamily="18" charset="-127"/>
              </a:rPr>
              <a:t>전자통신공학과 </a:t>
            </a:r>
            <a:r>
              <a:rPr lang="en-US" altLang="ko-KR" sz="28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210 악동클럽 R" panose="02020603020101020101" pitchFamily="18" charset="-127"/>
                <a:ea typeface="210 악동클럽 R" panose="02020603020101020101" pitchFamily="18" charset="-127"/>
                <a:cs typeface="THE큐트래빗" panose="02020503020101020101" pitchFamily="18" charset="-127"/>
              </a:rPr>
              <a:t>2014036817 </a:t>
            </a:r>
            <a:r>
              <a:rPr lang="ko-KR" altLang="en-US" sz="28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210 악동클럽 R" panose="02020603020101020101" pitchFamily="18" charset="-127"/>
                <a:ea typeface="210 악동클럽 R" panose="02020603020101020101" pitchFamily="18" charset="-127"/>
                <a:cs typeface="THE큐트래빗" panose="02020503020101020101" pitchFamily="18" charset="-127"/>
              </a:rPr>
              <a:t>홍순상</a:t>
            </a:r>
            <a:endParaRPr lang="en-US" altLang="ko-KR" sz="2800" dirty="0">
              <a:gradFill>
                <a:gsLst>
                  <a:gs pos="100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210 악동클럽 R" panose="02020603020101020101" pitchFamily="18" charset="-127"/>
              <a:ea typeface="210 악동클럽 R" panose="02020603020101020101" pitchFamily="18" charset="-127"/>
              <a:cs typeface="THE큐트래빗" panose="02020503020101020101" pitchFamily="18" charset="-127"/>
            </a:endParaRPr>
          </a:p>
          <a:p>
            <a:r>
              <a:rPr lang="ko-KR" altLang="en-US" sz="28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210 악동클럽 R" panose="02020603020101020101" pitchFamily="18" charset="-127"/>
                <a:ea typeface="210 악동클럽 R" panose="02020603020101020101" pitchFamily="18" charset="-127"/>
                <a:cs typeface="THE큐트래빗" panose="02020503020101020101" pitchFamily="18" charset="-127"/>
              </a:rPr>
              <a:t>소프트웨어학부 </a:t>
            </a:r>
            <a:r>
              <a:rPr lang="en-US" altLang="ko-KR" sz="28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210 악동클럽 R" panose="02020603020101020101" pitchFamily="18" charset="-127"/>
                <a:ea typeface="210 악동클럽 R" panose="02020603020101020101" pitchFamily="18" charset="-127"/>
                <a:cs typeface="THE큐트래빗" panose="02020503020101020101" pitchFamily="18" charset="-127"/>
              </a:rPr>
              <a:t>2017011685 </a:t>
            </a:r>
            <a:r>
              <a:rPr lang="ko-KR" altLang="en-US" sz="28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210 악동클럽 R" panose="02020603020101020101" pitchFamily="18" charset="-127"/>
                <a:ea typeface="210 악동클럽 R" panose="02020603020101020101" pitchFamily="18" charset="-127"/>
                <a:cs typeface="THE큐트래빗" panose="02020503020101020101" pitchFamily="18" charset="-127"/>
              </a:rPr>
              <a:t>김다인</a:t>
            </a:r>
            <a:endParaRPr lang="en-US" altLang="ko-KR" sz="2800" dirty="0">
              <a:gradFill>
                <a:gsLst>
                  <a:gs pos="100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210 악동클럽 R" panose="02020603020101020101" pitchFamily="18" charset="-127"/>
              <a:ea typeface="210 악동클럽 R" panose="02020603020101020101" pitchFamily="18" charset="-127"/>
              <a:cs typeface="THE큐트래빗" panose="02020503020101020101" pitchFamily="18" charset="-127"/>
            </a:endParaRPr>
          </a:p>
          <a:p>
            <a:r>
              <a:rPr lang="ko-KR" altLang="en-US" sz="28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210 악동클럽 R" panose="02020603020101020101" pitchFamily="18" charset="-127"/>
                <a:ea typeface="210 악동클럽 R" panose="02020603020101020101" pitchFamily="18" charset="-127"/>
                <a:cs typeface="THE큐트래빗" panose="02020503020101020101" pitchFamily="18" charset="-127"/>
              </a:rPr>
              <a:t>소프트웨어학부 </a:t>
            </a:r>
            <a:r>
              <a:rPr lang="en-US" altLang="ko-KR" sz="28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210 악동클럽 R" panose="02020603020101020101" pitchFamily="18" charset="-127"/>
                <a:ea typeface="210 악동클럽 R" panose="02020603020101020101" pitchFamily="18" charset="-127"/>
                <a:cs typeface="THE큐트래빗" panose="02020503020101020101" pitchFamily="18" charset="-127"/>
              </a:rPr>
              <a:t>2017011930 </a:t>
            </a:r>
            <a:r>
              <a:rPr lang="ko-KR" altLang="en-US" sz="28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210 악동클럽 R" panose="02020603020101020101" pitchFamily="18" charset="-127"/>
                <a:ea typeface="210 악동클럽 R" panose="02020603020101020101" pitchFamily="18" charset="-127"/>
                <a:cs typeface="THE큐트래빗" panose="02020503020101020101" pitchFamily="18" charset="-127"/>
              </a:rPr>
              <a:t>모지환</a:t>
            </a:r>
            <a:endParaRPr lang="en-US" altLang="ko-KR" sz="2800" dirty="0">
              <a:gradFill>
                <a:gsLst>
                  <a:gs pos="100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210 악동클럽 R" panose="02020603020101020101" pitchFamily="18" charset="-127"/>
              <a:ea typeface="210 악동클럽 R" panose="02020603020101020101" pitchFamily="18" charset="-127"/>
              <a:cs typeface="THE큐트래빗" panose="02020503020101020101" pitchFamily="18" charset="-127"/>
            </a:endParaRPr>
          </a:p>
          <a:p>
            <a:r>
              <a:rPr lang="ko-KR" altLang="en-US" sz="28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210 악동클럽 R" panose="02020603020101020101" pitchFamily="18" charset="-127"/>
                <a:ea typeface="210 악동클럽 R" panose="02020603020101020101" pitchFamily="18" charset="-127"/>
                <a:cs typeface="THE큐트래빗" panose="02020503020101020101" pitchFamily="18" charset="-127"/>
              </a:rPr>
              <a:t>소프트웨어학부 </a:t>
            </a:r>
            <a:r>
              <a:rPr lang="en-US" altLang="ko-KR" sz="28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210 악동클럽 R" panose="02020603020101020101" pitchFamily="18" charset="-127"/>
                <a:ea typeface="210 악동클럽 R" panose="02020603020101020101" pitchFamily="18" charset="-127"/>
                <a:cs typeface="THE큐트래빗" panose="02020503020101020101" pitchFamily="18" charset="-127"/>
              </a:rPr>
              <a:t>2017012124 </a:t>
            </a:r>
            <a:r>
              <a:rPr lang="ko-KR" altLang="en-US" sz="28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210 악동클럽 R" panose="02020603020101020101" pitchFamily="18" charset="-127"/>
                <a:ea typeface="210 악동클럽 R" panose="02020603020101020101" pitchFamily="18" charset="-127"/>
                <a:cs typeface="THE큐트래빗" panose="02020503020101020101" pitchFamily="18" charset="-127"/>
              </a:rPr>
              <a:t>송현일</a:t>
            </a:r>
            <a:endParaRPr lang="en-US" altLang="ko-KR" sz="2800" dirty="0">
              <a:gradFill>
                <a:gsLst>
                  <a:gs pos="100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210 악동클럽 R" panose="02020603020101020101" pitchFamily="18" charset="-127"/>
              <a:ea typeface="210 악동클럽 R" panose="02020603020101020101" pitchFamily="18" charset="-127"/>
              <a:cs typeface="THE큐트래빗" panose="02020503020101020101" pitchFamily="18" charset="-127"/>
            </a:endParaRPr>
          </a:p>
          <a:p>
            <a:r>
              <a:rPr lang="ko-KR" altLang="en-US" sz="28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210 악동클럽 R" panose="02020603020101020101" pitchFamily="18" charset="-127"/>
                <a:ea typeface="210 악동클럽 R" panose="02020603020101020101" pitchFamily="18" charset="-127"/>
                <a:cs typeface="THE큐트래빗" panose="02020503020101020101" pitchFamily="18" charset="-127"/>
              </a:rPr>
              <a:t>소프트웨어학부 </a:t>
            </a:r>
            <a:r>
              <a:rPr lang="en-US" altLang="ko-KR" sz="28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210 악동클럽 R" panose="02020603020101020101" pitchFamily="18" charset="-127"/>
                <a:ea typeface="210 악동클럽 R" panose="02020603020101020101" pitchFamily="18" charset="-127"/>
                <a:cs typeface="THE큐트래빗" panose="02020503020101020101" pitchFamily="18" charset="-127"/>
              </a:rPr>
              <a:t>2017012506 </a:t>
            </a:r>
            <a:r>
              <a:rPr lang="ko-KR" altLang="en-US" sz="2800" dirty="0" err="1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210 악동클럽 R" panose="02020603020101020101" pitchFamily="18" charset="-127"/>
                <a:ea typeface="210 악동클럽 R" panose="02020603020101020101" pitchFamily="18" charset="-127"/>
                <a:cs typeface="THE큐트래빗" panose="02020503020101020101" pitchFamily="18" charset="-127"/>
              </a:rPr>
              <a:t>정충호</a:t>
            </a:r>
            <a:endParaRPr lang="en-US" altLang="ko-KR" sz="2800" dirty="0">
              <a:gradFill>
                <a:gsLst>
                  <a:gs pos="100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210 악동클럽 R" panose="02020603020101020101" pitchFamily="18" charset="-127"/>
              <a:ea typeface="210 악동클럽 R" panose="02020603020101020101" pitchFamily="18" charset="-127"/>
              <a:cs typeface="THE큐트래빗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6253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8545" y="184105"/>
            <a:ext cx="14157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gradFill>
                  <a:gsLst>
                    <a:gs pos="10000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210 하늘의꿈 R" panose="02020603020101020101" pitchFamily="18" charset="-127"/>
                <a:ea typeface="210 하늘의꿈 R" panose="02020603020101020101" pitchFamily="18" charset="-127"/>
              </a:rPr>
              <a:t>목차</a:t>
            </a:r>
          </a:p>
        </p:txBody>
      </p:sp>
      <p:sp>
        <p:nvSpPr>
          <p:cNvPr id="11" name="포인트가 4개인 별 10"/>
          <p:cNvSpPr/>
          <p:nvPr/>
        </p:nvSpPr>
        <p:spPr>
          <a:xfrm>
            <a:off x="657046" y="1107661"/>
            <a:ext cx="1138984" cy="1106905"/>
          </a:xfrm>
          <a:prstGeom prst="star4">
            <a:avLst>
              <a:gd name="adj" fmla="val 1668"/>
            </a:avLst>
          </a:prstGeom>
          <a:solidFill>
            <a:schemeClr val="bg1">
              <a:lumMod val="8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포인트가 4개인 별 12"/>
          <p:cNvSpPr/>
          <p:nvPr/>
        </p:nvSpPr>
        <p:spPr>
          <a:xfrm>
            <a:off x="4844720" y="1120121"/>
            <a:ext cx="737937" cy="737937"/>
          </a:xfrm>
          <a:prstGeom prst="star4">
            <a:avLst>
              <a:gd name="adj" fmla="val 3804"/>
            </a:avLst>
          </a:prstGeom>
          <a:solidFill>
            <a:schemeClr val="bg1">
              <a:lumMod val="8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2835210" y="2086883"/>
            <a:ext cx="564548" cy="564109"/>
            <a:chOff x="2835210" y="2086883"/>
            <a:chExt cx="564548" cy="564109"/>
          </a:xfrm>
        </p:grpSpPr>
        <p:sp>
          <p:nvSpPr>
            <p:cNvPr id="12" name="포인트가 4개인 별 11"/>
            <p:cNvSpPr/>
            <p:nvPr/>
          </p:nvSpPr>
          <p:spPr>
            <a:xfrm rot="900000">
              <a:off x="2835934" y="2086883"/>
              <a:ext cx="563824" cy="563824"/>
            </a:xfrm>
            <a:prstGeom prst="star4">
              <a:avLst>
                <a:gd name="adj" fmla="val 3804"/>
              </a:avLst>
            </a:prstGeom>
            <a:solidFill>
              <a:schemeClr val="bg1">
                <a:lumMod val="85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포인트가 4개인 별 14"/>
            <p:cNvSpPr/>
            <p:nvPr/>
          </p:nvSpPr>
          <p:spPr>
            <a:xfrm rot="19895563">
              <a:off x="2835210" y="2087168"/>
              <a:ext cx="563824" cy="563824"/>
            </a:xfrm>
            <a:prstGeom prst="star4">
              <a:avLst>
                <a:gd name="adj" fmla="val 3804"/>
              </a:avLst>
            </a:prstGeom>
            <a:solidFill>
              <a:schemeClr val="bg1">
                <a:lumMod val="85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5404658" y="1673573"/>
            <a:ext cx="355998" cy="503816"/>
            <a:chOff x="2835210" y="2086883"/>
            <a:chExt cx="564548" cy="564109"/>
          </a:xfrm>
        </p:grpSpPr>
        <p:sp>
          <p:nvSpPr>
            <p:cNvPr id="18" name="포인트가 4개인 별 17"/>
            <p:cNvSpPr/>
            <p:nvPr/>
          </p:nvSpPr>
          <p:spPr>
            <a:xfrm rot="900000">
              <a:off x="2835934" y="2086883"/>
              <a:ext cx="563824" cy="563824"/>
            </a:xfrm>
            <a:prstGeom prst="star4">
              <a:avLst>
                <a:gd name="adj" fmla="val 3804"/>
              </a:avLst>
            </a:prstGeom>
            <a:solidFill>
              <a:schemeClr val="bg1">
                <a:lumMod val="85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포인트가 4개인 별 18"/>
            <p:cNvSpPr/>
            <p:nvPr/>
          </p:nvSpPr>
          <p:spPr>
            <a:xfrm rot="19895563">
              <a:off x="2835210" y="2087168"/>
              <a:ext cx="563824" cy="563824"/>
            </a:xfrm>
            <a:prstGeom prst="star4">
              <a:avLst>
                <a:gd name="adj" fmla="val 3804"/>
              </a:avLst>
            </a:prstGeom>
            <a:solidFill>
              <a:schemeClr val="bg1">
                <a:lumMod val="85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포인트가 4개인 별 19"/>
          <p:cNvSpPr/>
          <p:nvPr/>
        </p:nvSpPr>
        <p:spPr>
          <a:xfrm rot="989454">
            <a:off x="6977615" y="2072483"/>
            <a:ext cx="939880" cy="1028066"/>
          </a:xfrm>
          <a:prstGeom prst="star4">
            <a:avLst>
              <a:gd name="adj" fmla="val 1381"/>
            </a:avLst>
          </a:prstGeom>
          <a:solidFill>
            <a:schemeClr val="bg1">
              <a:lumMod val="8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03105" y="2107185"/>
            <a:ext cx="1739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210 밀키웨이 R" panose="02020603020101020101" pitchFamily="18" charset="-127"/>
                <a:ea typeface="210 밀키웨이 R" panose="02020603020101020101" pitchFamily="18" charset="-127"/>
              </a:rPr>
              <a:t>1. </a:t>
            </a:r>
            <a:r>
              <a:rPr lang="ko-KR" altLang="en-US" sz="28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210 밀키웨이 R" panose="02020603020101020101" pitchFamily="18" charset="-127"/>
                <a:ea typeface="210 밀키웨이 R" panose="02020603020101020101" pitchFamily="18" charset="-127"/>
              </a:rPr>
              <a:t>진행 과정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612817" y="2681482"/>
            <a:ext cx="1712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210 밀키웨이 R" panose="02020603020101020101" pitchFamily="18" charset="-127"/>
                <a:ea typeface="210 밀키웨이 R" panose="02020603020101020101" pitchFamily="18" charset="-127"/>
              </a:rPr>
              <a:t>2. </a:t>
            </a:r>
            <a:r>
              <a:rPr lang="ko-KR" altLang="en-US" sz="28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210 밀키웨이 R" panose="02020603020101020101" pitchFamily="18" charset="-127"/>
                <a:ea typeface="210 밀키웨이 R" panose="02020603020101020101" pitchFamily="18" charset="-127"/>
              </a:rPr>
              <a:t>책자 소개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93741" y="2107185"/>
            <a:ext cx="1532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210 밀키웨이 R" panose="02020603020101020101" pitchFamily="18" charset="-127"/>
                <a:ea typeface="210 밀키웨이 R" panose="02020603020101020101" pitchFamily="18" charset="-127"/>
              </a:rPr>
              <a:t>3. </a:t>
            </a:r>
            <a:r>
              <a:rPr lang="ko-KR" altLang="en-US" sz="28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210 밀키웨이 R" panose="02020603020101020101" pitchFamily="18" charset="-127"/>
                <a:ea typeface="210 밀키웨이 R" panose="02020603020101020101" pitchFamily="18" charset="-127"/>
              </a:rPr>
              <a:t>본문 소개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851031" y="2951193"/>
            <a:ext cx="1388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210 밀키웨이 R" panose="02020603020101020101" pitchFamily="18" charset="-127"/>
                <a:ea typeface="210 밀키웨이 R" panose="02020603020101020101" pitchFamily="18" charset="-127"/>
              </a:rPr>
              <a:t>4. Q &amp; A</a:t>
            </a:r>
            <a:endParaRPr lang="ko-KR" altLang="en-US" sz="2800" dirty="0">
              <a:gradFill>
                <a:gsLst>
                  <a:gs pos="100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210 밀키웨이 R" panose="02020603020101020101" pitchFamily="18" charset="-127"/>
              <a:ea typeface="210 밀키웨이 R" panose="02020603020101020101" pitchFamily="18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5027572" y="3037660"/>
            <a:ext cx="426052" cy="350286"/>
            <a:chOff x="2835210" y="2086883"/>
            <a:chExt cx="564548" cy="564109"/>
          </a:xfrm>
          <a:solidFill>
            <a:srgbClr val="CCFFFF">
              <a:alpha val="27843"/>
            </a:srgbClr>
          </a:solidFill>
        </p:grpSpPr>
        <p:sp>
          <p:nvSpPr>
            <p:cNvPr id="44" name="포인트가 4개인 별 43"/>
            <p:cNvSpPr/>
            <p:nvPr/>
          </p:nvSpPr>
          <p:spPr>
            <a:xfrm rot="900000">
              <a:off x="2835934" y="2086883"/>
              <a:ext cx="563824" cy="563824"/>
            </a:xfrm>
            <a:prstGeom prst="star4">
              <a:avLst>
                <a:gd name="adj" fmla="val 38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포인트가 4개인 별 44"/>
            <p:cNvSpPr/>
            <p:nvPr/>
          </p:nvSpPr>
          <p:spPr>
            <a:xfrm rot="19895563">
              <a:off x="2835210" y="2087168"/>
              <a:ext cx="563824" cy="563824"/>
            </a:xfrm>
            <a:prstGeom prst="star4">
              <a:avLst>
                <a:gd name="adj" fmla="val 38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4850947" y="3434720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210 밀키웨이 R" panose="02020603020101020101" pitchFamily="18" charset="-127"/>
                <a:ea typeface="210 밀키웨이 R" panose="02020603020101020101" pitchFamily="18" charset="-127"/>
              </a:rPr>
              <a:t>3.1 Git?</a:t>
            </a:r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210 밀키웨이 R" panose="02020603020101020101" pitchFamily="18" charset="-127"/>
                <a:ea typeface="210 밀키웨이 R" panose="02020603020101020101" pitchFamily="18" charset="-127"/>
              </a:rPr>
              <a:t> </a:t>
            </a:r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210 밀키웨이 R" panose="02020603020101020101" pitchFamily="18" charset="-127"/>
                <a:ea typeface="210 밀키웨이 R" panose="02020603020101020101" pitchFamily="18" charset="-127"/>
              </a:rPr>
              <a:t>GitHub? 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210 밀키웨이 R" panose="02020603020101020101" pitchFamily="18" charset="-127"/>
              <a:ea typeface="210 밀키웨이 R" panose="02020603020101020101" pitchFamily="18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5027572" y="3924810"/>
            <a:ext cx="426052" cy="350286"/>
            <a:chOff x="2835210" y="2086883"/>
            <a:chExt cx="564548" cy="564109"/>
          </a:xfrm>
          <a:solidFill>
            <a:srgbClr val="CCFFFF">
              <a:alpha val="27843"/>
            </a:srgbClr>
          </a:solidFill>
        </p:grpSpPr>
        <p:sp>
          <p:nvSpPr>
            <p:cNvPr id="49" name="포인트가 4개인 별 48"/>
            <p:cNvSpPr/>
            <p:nvPr/>
          </p:nvSpPr>
          <p:spPr>
            <a:xfrm rot="900000">
              <a:off x="2835934" y="2086883"/>
              <a:ext cx="563824" cy="563824"/>
            </a:xfrm>
            <a:prstGeom prst="star4">
              <a:avLst>
                <a:gd name="adj" fmla="val 38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포인트가 4개인 별 49"/>
            <p:cNvSpPr/>
            <p:nvPr/>
          </p:nvSpPr>
          <p:spPr>
            <a:xfrm rot="19895563">
              <a:off x="2835210" y="2087168"/>
              <a:ext cx="563824" cy="563824"/>
            </a:xfrm>
            <a:prstGeom prst="star4">
              <a:avLst>
                <a:gd name="adj" fmla="val 38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4899073" y="4321870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210 밀키웨이 R" panose="02020603020101020101" pitchFamily="18" charset="-127"/>
                <a:ea typeface="210 밀키웨이 R" panose="02020603020101020101" pitchFamily="18" charset="-127"/>
              </a:rPr>
              <a:t>3.2 OSS vs CSS 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210 밀키웨이 R" panose="02020603020101020101" pitchFamily="18" charset="-127"/>
              <a:ea typeface="210 밀키웨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254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47" grpId="0"/>
      <p:bldP spid="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5596" y="90967"/>
            <a:ext cx="2100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gradFill>
                  <a:gsLst>
                    <a:gs pos="10000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210 밀키웨이 R" panose="02020603020101020101" pitchFamily="18" charset="-127"/>
                <a:ea typeface="210 밀키웨이 R" panose="02020603020101020101" pitchFamily="18" charset="-127"/>
                <a:cs typeface="THE큐트래빗" panose="02020503020101020101" pitchFamily="18" charset="-127"/>
              </a:rPr>
              <a:t>1. </a:t>
            </a:r>
            <a:r>
              <a:rPr lang="ko-KR" altLang="en-US" sz="3600" dirty="0">
                <a:gradFill>
                  <a:gsLst>
                    <a:gs pos="10000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210 밀키웨이 R" panose="02020603020101020101" pitchFamily="18" charset="-127"/>
                <a:ea typeface="210 밀키웨이 R" panose="02020603020101020101" pitchFamily="18" charset="-127"/>
                <a:cs typeface="THE큐트래빗" panose="02020503020101020101" pitchFamily="18" charset="-127"/>
              </a:rPr>
              <a:t>진행과정</a:t>
            </a:r>
          </a:p>
        </p:txBody>
      </p:sp>
      <p:sp>
        <p:nvSpPr>
          <p:cNvPr id="2" name="한쪽 모서리가 잘린 사각형 1"/>
          <p:cNvSpPr/>
          <p:nvPr/>
        </p:nvSpPr>
        <p:spPr>
          <a:xfrm>
            <a:off x="157207" y="714855"/>
            <a:ext cx="8856164" cy="5965863"/>
          </a:xfrm>
          <a:prstGeom prst="snip1Rect">
            <a:avLst/>
          </a:prstGeom>
          <a:solidFill>
            <a:srgbClr val="FFFFFF">
              <a:alpha val="94118"/>
            </a:srgb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한쪽 모서리가 잘린 사각형 6"/>
          <p:cNvSpPr/>
          <p:nvPr/>
        </p:nvSpPr>
        <p:spPr>
          <a:xfrm>
            <a:off x="165596" y="714855"/>
            <a:ext cx="8784000" cy="5904060"/>
          </a:xfrm>
          <a:prstGeom prst="snip1Rect">
            <a:avLst/>
          </a:prstGeom>
          <a:solidFill>
            <a:schemeClr val="bg1"/>
          </a:solidFill>
          <a:ln w="9525">
            <a:solidFill>
              <a:srgbClr val="28333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강의시간 내 미팅</a:t>
            </a:r>
            <a:endParaRPr lang="en-US" altLang="ko-KR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210 밀키웨이 R" panose="02020603020101020101" pitchFamily="18" charset="-127"/>
              <a:ea typeface="210 밀키웨이 R" panose="02020603020101020101" pitchFamily="18" charset="-127"/>
            </a:endParaRPr>
          </a:p>
          <a:p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2017.09.14</a:t>
            </a:r>
          </a:p>
          <a:p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	- </a:t>
            </a:r>
            <a:r>
              <a:rPr lang="ko-KR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프로젝트를 어떻게 진행할 것인지 상의</a:t>
            </a:r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, </a:t>
            </a:r>
            <a:r>
              <a:rPr lang="ko-KR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미팅 요일 결정</a:t>
            </a:r>
            <a:endParaRPr lang="en-US" altLang="ko-KR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210 밀키웨이 R" panose="02020603020101020101" pitchFamily="18" charset="-127"/>
              <a:ea typeface="210 밀키웨이 R" panose="02020603020101020101" pitchFamily="18" charset="-127"/>
            </a:endParaRPr>
          </a:p>
          <a:p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2017.09.21</a:t>
            </a:r>
          </a:p>
          <a:p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	- </a:t>
            </a:r>
            <a:r>
              <a:rPr lang="ko-KR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계획 세분화</a:t>
            </a:r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, </a:t>
            </a:r>
            <a:r>
              <a:rPr lang="ko-KR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자료 수집 과정 검토</a:t>
            </a:r>
            <a:endParaRPr lang="en-US" altLang="ko-KR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210 밀키웨이 R" panose="02020603020101020101" pitchFamily="18" charset="-127"/>
              <a:ea typeface="210 밀키웨이 R" panose="02020603020101020101" pitchFamily="18" charset="-127"/>
            </a:endParaRPr>
          </a:p>
          <a:p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2017.09.29</a:t>
            </a:r>
          </a:p>
          <a:p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	- </a:t>
            </a:r>
            <a:r>
              <a:rPr lang="ko-KR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수집된 자료 정리 마무리</a:t>
            </a:r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, </a:t>
            </a:r>
            <a:r>
              <a:rPr lang="ko-KR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시각자료 제작</a:t>
            </a:r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 </a:t>
            </a:r>
            <a:r>
              <a:rPr lang="ko-KR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및 본문 작성</a:t>
            </a:r>
            <a:endParaRPr lang="en-US" altLang="ko-KR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210 밀키웨이 R" panose="02020603020101020101" pitchFamily="18" charset="-127"/>
              <a:ea typeface="210 밀키웨이 R" panose="02020603020101020101" pitchFamily="18" charset="-127"/>
            </a:endParaRPr>
          </a:p>
          <a:p>
            <a:endParaRPr lang="en-US" altLang="ko-KR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210 밀키웨이 R" panose="02020603020101020101" pitchFamily="18" charset="-127"/>
              <a:ea typeface="210 밀키웨이 R" panose="02020603020101020101" pitchFamily="18" charset="-127"/>
            </a:endParaRPr>
          </a:p>
          <a:p>
            <a:r>
              <a:rPr lang="ko-KR" alt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강의 시간 외 미팅</a:t>
            </a:r>
            <a:endParaRPr lang="en-US" altLang="ko-KR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210 밀키웨이 R" panose="02020603020101020101" pitchFamily="18" charset="-127"/>
              <a:ea typeface="210 밀키웨이 R" panose="02020603020101020101" pitchFamily="18" charset="-127"/>
            </a:endParaRPr>
          </a:p>
          <a:p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2017.09.19</a:t>
            </a:r>
          </a:p>
          <a:p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	- </a:t>
            </a:r>
            <a:r>
              <a:rPr lang="ko-KR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합의된 과제 수행 계획서 도출</a:t>
            </a:r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, </a:t>
            </a:r>
            <a:r>
              <a:rPr lang="ko-KR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역할분담 지정</a:t>
            </a:r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, </a:t>
            </a:r>
            <a:r>
              <a:rPr lang="ko-KR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프로젝트 계획 상의</a:t>
            </a:r>
            <a:endParaRPr lang="en-US" altLang="ko-KR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210 밀키웨이 R" panose="02020603020101020101" pitchFamily="18" charset="-127"/>
              <a:ea typeface="210 밀키웨이 R" panose="02020603020101020101" pitchFamily="18" charset="-127"/>
            </a:endParaRPr>
          </a:p>
          <a:p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2017.09.26</a:t>
            </a:r>
          </a:p>
          <a:p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	- </a:t>
            </a:r>
            <a:r>
              <a:rPr lang="ko-KR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조원 전원 </a:t>
            </a:r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git</a:t>
            </a:r>
            <a:r>
              <a:rPr lang="ko-KR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 계정 생성</a:t>
            </a:r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, git </a:t>
            </a:r>
            <a:r>
              <a:rPr lang="ko-KR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사용법 익히기</a:t>
            </a:r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, repository </a:t>
            </a:r>
            <a:r>
              <a:rPr lang="ko-KR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생성 및 조원 합류</a:t>
            </a:r>
            <a:endParaRPr lang="en-US" altLang="ko-KR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210 밀키웨이 R" panose="02020603020101020101" pitchFamily="18" charset="-127"/>
              <a:ea typeface="210 밀키웨이 R" panose="02020603020101020101" pitchFamily="18" charset="-127"/>
            </a:endParaRPr>
          </a:p>
          <a:p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2017.09.29~</a:t>
            </a:r>
          </a:p>
          <a:p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	- </a:t>
            </a:r>
            <a:r>
              <a:rPr lang="ko-KR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메신저와 깃을 활용하여 조원들과 지속적으로 상의 및 수정</a:t>
            </a:r>
            <a:endParaRPr lang="en-US" altLang="ko-KR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210 밀키웨이 R" panose="02020603020101020101" pitchFamily="18" charset="-127"/>
              <a:ea typeface="210 밀키웨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235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714940" y="79669"/>
            <a:ext cx="23695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210 밀키웨이 R" panose="02020603020101020101" pitchFamily="18" charset="-127"/>
                <a:ea typeface="210 밀키웨이 R" panose="02020603020101020101" pitchFamily="18" charset="-127"/>
              </a:rPr>
              <a:t>2. </a:t>
            </a:r>
            <a:r>
              <a:rPr lang="ko-KR" altLang="en-US" sz="40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210 밀키웨이 R" panose="02020603020101020101" pitchFamily="18" charset="-127"/>
                <a:ea typeface="210 밀키웨이 R" panose="02020603020101020101" pitchFamily="18" charset="-127"/>
              </a:rPr>
              <a:t>책자 소개</a:t>
            </a:r>
          </a:p>
        </p:txBody>
      </p:sp>
      <p:sp>
        <p:nvSpPr>
          <p:cNvPr id="2" name="한쪽 모서리가 잘린 사각형 1"/>
          <p:cNvSpPr/>
          <p:nvPr/>
        </p:nvSpPr>
        <p:spPr>
          <a:xfrm>
            <a:off x="157207" y="714855"/>
            <a:ext cx="8856164" cy="5965863"/>
          </a:xfrm>
          <a:prstGeom prst="snip1Rect">
            <a:avLst/>
          </a:prstGeom>
          <a:solidFill>
            <a:srgbClr val="FFFFFF">
              <a:alpha val="94118"/>
            </a:srgb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한쪽 모서리가 잘린 사각형 6"/>
          <p:cNvSpPr/>
          <p:nvPr/>
        </p:nvSpPr>
        <p:spPr>
          <a:xfrm>
            <a:off x="193289" y="761162"/>
            <a:ext cx="8784000" cy="5886000"/>
          </a:xfrm>
          <a:prstGeom prst="snip1Rect">
            <a:avLst/>
          </a:prstGeom>
          <a:solidFill>
            <a:schemeClr val="bg1"/>
          </a:solidFill>
          <a:ln w="9525">
            <a:solidFill>
              <a:srgbClr val="28333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- </a:t>
            </a:r>
            <a:r>
              <a:rPr lang="ko-KR" alt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크기 </a:t>
            </a:r>
            <a:r>
              <a:rPr lang="en-US" altLang="ko-K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: A5 </a:t>
            </a:r>
            <a:r>
              <a:rPr lang="ko-KR" alt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용지</a:t>
            </a:r>
            <a:endParaRPr lang="en-US" altLang="ko-KR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210 밀키웨이 R" panose="02020603020101020101" pitchFamily="18" charset="-127"/>
              <a:ea typeface="210 밀키웨이 R" panose="02020603020101020101" pitchFamily="18" charset="-127"/>
            </a:endParaRPr>
          </a:p>
          <a:p>
            <a:r>
              <a:rPr lang="en-US" altLang="ko-K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- </a:t>
            </a:r>
            <a:r>
              <a:rPr lang="ko-KR" alt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분량 </a:t>
            </a:r>
            <a:r>
              <a:rPr lang="en-US" altLang="ko-K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: </a:t>
            </a:r>
            <a:r>
              <a:rPr lang="ko-KR" alt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총 </a:t>
            </a:r>
            <a:r>
              <a:rPr lang="en-US" altLang="ko-K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35</a:t>
            </a:r>
            <a:r>
              <a:rPr lang="ko-KR" alt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페이지</a:t>
            </a:r>
            <a:endParaRPr lang="en-US" altLang="ko-KR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210 밀키웨이 R" panose="02020603020101020101" pitchFamily="18" charset="-127"/>
              <a:ea typeface="210 밀키웨이 R" panose="02020603020101020101" pitchFamily="18" charset="-127"/>
            </a:endParaRPr>
          </a:p>
          <a:p>
            <a:r>
              <a:rPr lang="en-US" altLang="ko-K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- </a:t>
            </a:r>
            <a:r>
              <a:rPr lang="ko-KR" alt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목차</a:t>
            </a:r>
            <a:endParaRPr lang="en-US" altLang="ko-KR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210 밀키웨이 R" panose="02020603020101020101" pitchFamily="18" charset="-127"/>
              <a:ea typeface="210 밀키웨이 R" panose="02020603020101020101" pitchFamily="18" charset="-127"/>
            </a:endParaRPr>
          </a:p>
          <a:p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	1. </a:t>
            </a:r>
            <a:r>
              <a:rPr lang="ko-KR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오픈소스의 정의</a:t>
            </a:r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			2. </a:t>
            </a:r>
            <a:r>
              <a:rPr lang="ko-KR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오픈소스의 역사</a:t>
            </a:r>
          </a:p>
          <a:p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		• </a:t>
            </a:r>
            <a:r>
              <a:rPr lang="ko-KR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자유 소프트웨어</a:t>
            </a:r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			• </a:t>
            </a:r>
            <a:r>
              <a:rPr lang="ko-KR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자유 소프트웨어 운동</a:t>
            </a:r>
          </a:p>
          <a:p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		• </a:t>
            </a:r>
            <a:r>
              <a:rPr lang="ko-KR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오픈소스 소프트웨어</a:t>
            </a:r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			• GNU </a:t>
            </a:r>
            <a:r>
              <a:rPr lang="ko-KR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프로젝트</a:t>
            </a:r>
          </a:p>
          <a:p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		• </a:t>
            </a:r>
            <a:r>
              <a:rPr lang="ko-KR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오픈소스 라이선스</a:t>
            </a:r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			• </a:t>
            </a:r>
            <a:r>
              <a:rPr lang="ko-KR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오픈소스</a:t>
            </a:r>
          </a:p>
          <a:p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		• </a:t>
            </a:r>
            <a:r>
              <a:rPr lang="ko-KR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자유 소프트웨어와 오픈 소스</a:t>
            </a:r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		• </a:t>
            </a:r>
            <a:r>
              <a:rPr lang="ko-KR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오픈소스 소프트웨어 깃</a:t>
            </a:r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(Git)</a:t>
            </a:r>
          </a:p>
          <a:p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						• </a:t>
            </a:r>
            <a:r>
              <a:rPr lang="ko-KR" alt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깃허브</a:t>
            </a:r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(GitHub)</a:t>
            </a:r>
          </a:p>
          <a:p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	3. </a:t>
            </a:r>
            <a:r>
              <a:rPr lang="ko-KR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오픈소스 </a:t>
            </a:r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vs </a:t>
            </a:r>
            <a:r>
              <a:rPr lang="ko-KR" alt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클로즈드</a:t>
            </a:r>
            <a:r>
              <a:rPr lang="ko-KR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 소스 </a:t>
            </a:r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			• </a:t>
            </a:r>
            <a:r>
              <a:rPr lang="ko-KR" alt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깃허브의</a:t>
            </a:r>
            <a:r>
              <a:rPr lang="ko-KR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 특징 및 장점</a:t>
            </a:r>
            <a:endParaRPr lang="en-US" altLang="ko-KR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210 밀키웨이 R" panose="02020603020101020101" pitchFamily="18" charset="-127"/>
              <a:ea typeface="210 밀키웨이 R" panose="02020603020101020101" pitchFamily="18" charset="-127"/>
            </a:endParaRPr>
          </a:p>
          <a:p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		• </a:t>
            </a:r>
            <a:r>
              <a:rPr lang="ko-KR" alt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클로즈드</a:t>
            </a:r>
            <a:r>
              <a:rPr lang="ko-KR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 소프트웨어</a:t>
            </a:r>
          </a:p>
          <a:p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		• </a:t>
            </a:r>
            <a:r>
              <a:rPr lang="ko-KR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오픈 소스 </a:t>
            </a:r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vs </a:t>
            </a:r>
            <a:r>
              <a:rPr lang="ko-KR" alt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클로즈드</a:t>
            </a:r>
            <a:r>
              <a:rPr lang="ko-KR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 소스</a:t>
            </a:r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	4. </a:t>
            </a:r>
            <a:r>
              <a:rPr lang="ko-KR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유명 오픈소스 </a:t>
            </a:r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SW</a:t>
            </a:r>
            <a:r>
              <a:rPr lang="ko-KR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밀키웨이 R" panose="02020603020101020101" pitchFamily="18" charset="-127"/>
                <a:ea typeface="210 밀키웨이 R" panose="02020603020101020101" pitchFamily="18" charset="-127"/>
              </a:rPr>
              <a:t>들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8537101" y="654667"/>
            <a:ext cx="306805" cy="552077"/>
            <a:chOff x="8537101" y="654667"/>
            <a:chExt cx="306805" cy="552077"/>
          </a:xfrm>
        </p:grpSpPr>
        <p:cxnSp>
          <p:nvCxnSpPr>
            <p:cNvPr id="9" name="직선 연결선 8"/>
            <p:cNvCxnSpPr/>
            <p:nvPr/>
          </p:nvCxnSpPr>
          <p:spPr>
            <a:xfrm flipH="1">
              <a:off x="8537101" y="851048"/>
              <a:ext cx="306805" cy="355696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flipH="1" flipV="1">
              <a:off x="8690503" y="654667"/>
              <a:ext cx="130610" cy="19522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220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5596" y="90967"/>
            <a:ext cx="2462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gradFill>
                  <a:gsLst>
                    <a:gs pos="10000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210 밀키웨이 R" panose="02020603020101020101" pitchFamily="18" charset="-127"/>
                <a:ea typeface="210 밀키웨이 R" panose="02020603020101020101" pitchFamily="18" charset="-127"/>
                <a:cs typeface="THE큐트래빗" panose="02020503020101020101" pitchFamily="18" charset="-127"/>
              </a:rPr>
              <a:t>3. </a:t>
            </a:r>
            <a:r>
              <a:rPr lang="ko-KR" altLang="en-US" sz="3600" dirty="0">
                <a:gradFill>
                  <a:gsLst>
                    <a:gs pos="10000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210 밀키웨이 R" panose="02020603020101020101" pitchFamily="18" charset="-127"/>
                <a:ea typeface="210 밀키웨이 R" panose="02020603020101020101" pitchFamily="18" charset="-127"/>
                <a:cs typeface="THE큐트래빗" panose="02020503020101020101" pitchFamily="18" charset="-127"/>
              </a:rPr>
              <a:t>본문소개 </a:t>
            </a:r>
            <a:r>
              <a:rPr lang="en-US" altLang="ko-KR" sz="3600" dirty="0">
                <a:gradFill>
                  <a:gsLst>
                    <a:gs pos="10000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210 밀키웨이 R" panose="02020603020101020101" pitchFamily="18" charset="-127"/>
                <a:ea typeface="210 밀키웨이 R" panose="02020603020101020101" pitchFamily="18" charset="-127"/>
                <a:cs typeface="THE큐트래빗" panose="02020503020101020101" pitchFamily="18" charset="-127"/>
              </a:rPr>
              <a:t>-1 </a:t>
            </a:r>
            <a:endParaRPr lang="ko-KR" altLang="en-US" sz="3600" dirty="0">
              <a:gradFill>
                <a:gsLst>
                  <a:gs pos="100000">
                    <a:prstClr val="white"/>
                  </a:gs>
                  <a:gs pos="100000">
                    <a:prstClr val="white"/>
                  </a:gs>
                </a:gsLst>
                <a:lin ang="5400000" scaled="1"/>
              </a:gradFill>
              <a:latin typeface="210 밀키웨이 R" panose="02020603020101020101" pitchFamily="18" charset="-127"/>
              <a:ea typeface="210 밀키웨이 R" panose="02020603020101020101" pitchFamily="18" charset="-127"/>
              <a:cs typeface="THE큐트래빗" panose="02020503020101020101" pitchFamily="18" charset="-127"/>
            </a:endParaRPr>
          </a:p>
        </p:txBody>
      </p:sp>
      <p:sp>
        <p:nvSpPr>
          <p:cNvPr id="2" name="한쪽 모서리가 잘린 사각형 1"/>
          <p:cNvSpPr/>
          <p:nvPr/>
        </p:nvSpPr>
        <p:spPr>
          <a:xfrm>
            <a:off x="157207" y="714855"/>
            <a:ext cx="8856164" cy="5965863"/>
          </a:xfrm>
          <a:prstGeom prst="snip1Rect">
            <a:avLst/>
          </a:prstGeom>
          <a:solidFill>
            <a:srgbClr val="FFFFFF">
              <a:alpha val="94118"/>
            </a:srgb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한쪽 모서리가 잘린 사각형 6"/>
          <p:cNvSpPr/>
          <p:nvPr/>
        </p:nvSpPr>
        <p:spPr>
          <a:xfrm>
            <a:off x="165596" y="714855"/>
            <a:ext cx="8784000" cy="5886000"/>
          </a:xfrm>
          <a:prstGeom prst="snip1Rect">
            <a:avLst/>
          </a:prstGeom>
          <a:solidFill>
            <a:schemeClr val="bg1"/>
          </a:solidFill>
          <a:ln w="9525">
            <a:solidFill>
              <a:srgbClr val="28333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22DB5C-5E6D-4105-AAE3-2EC32B0125A1}"/>
              </a:ext>
            </a:extLst>
          </p:cNvPr>
          <p:cNvSpPr txBox="1"/>
          <p:nvPr/>
        </p:nvSpPr>
        <p:spPr>
          <a:xfrm>
            <a:off x="6011169" y="59857"/>
            <a:ext cx="30540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210 밀키웨이 R" panose="02020603020101020101" pitchFamily="18" charset="-127"/>
                <a:ea typeface="210 밀키웨이 R" panose="02020603020101020101" pitchFamily="18" charset="-127"/>
              </a:rPr>
              <a:t>Git? GitHub?</a:t>
            </a:r>
            <a:endParaRPr lang="ko-KR" altLang="en-US" sz="4000" dirty="0">
              <a:gradFill>
                <a:gsLst>
                  <a:gs pos="100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210 밀키웨이 R" panose="02020603020101020101" pitchFamily="18" charset="-127"/>
              <a:ea typeface="210 밀키웨이 R" panose="02020603020101020101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7A9BC4E-A5C7-4B1B-A660-7A67A2ED5614}"/>
              </a:ext>
            </a:extLst>
          </p:cNvPr>
          <p:cNvGrpSpPr/>
          <p:nvPr/>
        </p:nvGrpSpPr>
        <p:grpSpPr>
          <a:xfrm>
            <a:off x="8537101" y="654667"/>
            <a:ext cx="306805" cy="552077"/>
            <a:chOff x="8537101" y="654667"/>
            <a:chExt cx="306805" cy="552077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A15F14A1-DEAB-48E2-9190-3C11F3229973}"/>
                </a:ext>
              </a:extLst>
            </p:cNvPr>
            <p:cNvCxnSpPr/>
            <p:nvPr/>
          </p:nvCxnSpPr>
          <p:spPr>
            <a:xfrm flipH="1">
              <a:off x="8537101" y="851048"/>
              <a:ext cx="306805" cy="355696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268DF9CC-10ED-451E-8817-E82E35103F33}"/>
                </a:ext>
              </a:extLst>
            </p:cNvPr>
            <p:cNvCxnSpPr/>
            <p:nvPr/>
          </p:nvCxnSpPr>
          <p:spPr>
            <a:xfrm flipH="1" flipV="1">
              <a:off x="8690503" y="654667"/>
              <a:ext cx="130610" cy="19522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D209487A-D91D-46E8-BEB9-303DF1929C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464" y="1585876"/>
            <a:ext cx="1817155" cy="181715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A2945BA-DBB2-4B66-87B8-9C3FCEABE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365" y="1382913"/>
            <a:ext cx="2223083" cy="222308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65DB258-C948-4E9D-B957-83F444546D54}"/>
              </a:ext>
            </a:extLst>
          </p:cNvPr>
          <p:cNvSpPr txBox="1"/>
          <p:nvPr/>
        </p:nvSpPr>
        <p:spPr>
          <a:xfrm>
            <a:off x="657254" y="3723148"/>
            <a:ext cx="40993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210 밀키웨이 R" panose="02020603020101020101" pitchFamily="18" charset="-127"/>
                <a:ea typeface="210 밀키웨이 R" panose="02020603020101020101" pitchFamily="18" charset="-127"/>
              </a:rPr>
              <a:t>• </a:t>
            </a:r>
            <a:r>
              <a:rPr lang="ko-KR" altLang="en-US" sz="2000" dirty="0">
                <a:latin typeface="210 밀키웨이 R" panose="02020603020101020101" pitchFamily="18" charset="-127"/>
                <a:ea typeface="210 밀키웨이 R" panose="02020603020101020101" pitchFamily="18" charset="-127"/>
              </a:rPr>
              <a:t>빠른 속도</a:t>
            </a:r>
          </a:p>
          <a:p>
            <a:r>
              <a:rPr lang="en-US" altLang="ko-KR" sz="2000" dirty="0">
                <a:latin typeface="210 밀키웨이 R" panose="02020603020101020101" pitchFamily="18" charset="-127"/>
                <a:ea typeface="210 밀키웨이 R" panose="02020603020101020101" pitchFamily="18" charset="-127"/>
              </a:rPr>
              <a:t>• </a:t>
            </a:r>
            <a:r>
              <a:rPr lang="ko-KR" altLang="en-US" sz="2000" dirty="0">
                <a:latin typeface="210 밀키웨이 R" panose="02020603020101020101" pitchFamily="18" charset="-127"/>
                <a:ea typeface="210 밀키웨이 R" panose="02020603020101020101" pitchFamily="18" charset="-127"/>
              </a:rPr>
              <a:t>단순한 구조</a:t>
            </a:r>
          </a:p>
          <a:p>
            <a:r>
              <a:rPr lang="en-US" altLang="ko-KR" sz="2000" dirty="0">
                <a:latin typeface="210 밀키웨이 R" panose="02020603020101020101" pitchFamily="18" charset="-127"/>
                <a:ea typeface="210 밀키웨이 R" panose="02020603020101020101" pitchFamily="18" charset="-127"/>
              </a:rPr>
              <a:t>• </a:t>
            </a:r>
            <a:r>
              <a:rPr lang="ko-KR" altLang="en-US" sz="2000" dirty="0" err="1">
                <a:latin typeface="210 밀키웨이 R" panose="02020603020101020101" pitchFamily="18" charset="-127"/>
                <a:ea typeface="210 밀키웨이 R" panose="02020603020101020101" pitchFamily="18" charset="-127"/>
              </a:rPr>
              <a:t>비선형적인</a:t>
            </a:r>
            <a:r>
              <a:rPr lang="ko-KR" altLang="en-US" sz="2000" dirty="0">
                <a:latin typeface="210 밀키웨이 R" panose="02020603020101020101" pitchFamily="18" charset="-127"/>
                <a:ea typeface="210 밀키웨이 R" panose="02020603020101020101" pitchFamily="18" charset="-127"/>
              </a:rPr>
              <a:t> 개발</a:t>
            </a:r>
            <a:endParaRPr lang="en-US" altLang="ko-KR" sz="2000" dirty="0">
              <a:latin typeface="210 밀키웨이 R" panose="02020603020101020101" pitchFamily="18" charset="-127"/>
              <a:ea typeface="210 밀키웨이 R" panose="02020603020101020101" pitchFamily="18" charset="-127"/>
            </a:endParaRPr>
          </a:p>
          <a:p>
            <a:r>
              <a:rPr lang="en-US" altLang="ko-KR" sz="2000" dirty="0">
                <a:latin typeface="210 밀키웨이 R" panose="02020603020101020101" pitchFamily="18" charset="-127"/>
                <a:ea typeface="210 밀키웨이 R" panose="02020603020101020101" pitchFamily="18" charset="-127"/>
              </a:rPr>
              <a:t>   (</a:t>
            </a:r>
            <a:r>
              <a:rPr lang="ko-KR" altLang="en-US" sz="2000" dirty="0">
                <a:latin typeface="210 밀키웨이 R" panose="02020603020101020101" pitchFamily="18" charset="-127"/>
                <a:ea typeface="210 밀키웨이 R" panose="02020603020101020101" pitchFamily="18" charset="-127"/>
              </a:rPr>
              <a:t>수천 개의 동시 다발적인 </a:t>
            </a:r>
            <a:r>
              <a:rPr lang="ko-KR" altLang="en-US" sz="2000" dirty="0" err="1">
                <a:latin typeface="210 밀키웨이 R" panose="02020603020101020101" pitchFamily="18" charset="-127"/>
                <a:ea typeface="210 밀키웨이 R" panose="02020603020101020101" pitchFamily="18" charset="-127"/>
              </a:rPr>
              <a:t>브랜치</a:t>
            </a:r>
            <a:r>
              <a:rPr lang="en-US" altLang="ko-KR" sz="2000" dirty="0">
                <a:latin typeface="210 밀키웨이 R" panose="02020603020101020101" pitchFamily="18" charset="-127"/>
                <a:ea typeface="210 밀키웨이 R" panose="02020603020101020101" pitchFamily="18" charset="-127"/>
              </a:rPr>
              <a:t>)</a:t>
            </a:r>
          </a:p>
          <a:p>
            <a:r>
              <a:rPr lang="en-US" altLang="ko-KR" sz="2000" dirty="0">
                <a:latin typeface="210 밀키웨이 R" panose="02020603020101020101" pitchFamily="18" charset="-127"/>
                <a:ea typeface="210 밀키웨이 R" panose="02020603020101020101" pitchFamily="18" charset="-127"/>
              </a:rPr>
              <a:t>• </a:t>
            </a:r>
            <a:r>
              <a:rPr lang="ko-KR" altLang="en-US" sz="2000" dirty="0">
                <a:latin typeface="210 밀키웨이 R" panose="02020603020101020101" pitchFamily="18" charset="-127"/>
                <a:ea typeface="210 밀키웨이 R" panose="02020603020101020101" pitchFamily="18" charset="-127"/>
              </a:rPr>
              <a:t>완벽한 분산</a:t>
            </a:r>
          </a:p>
          <a:p>
            <a:r>
              <a:rPr lang="en-US" altLang="ko-KR" sz="2000" dirty="0">
                <a:latin typeface="210 밀키웨이 R" panose="02020603020101020101" pitchFamily="18" charset="-127"/>
                <a:ea typeface="210 밀키웨이 R" panose="02020603020101020101" pitchFamily="18" charset="-127"/>
              </a:rPr>
              <a:t>• </a:t>
            </a:r>
            <a:r>
              <a:rPr lang="ko-KR" altLang="en-US" sz="2000" dirty="0">
                <a:latin typeface="210 밀키웨이 R" panose="02020603020101020101" pitchFamily="18" charset="-127"/>
                <a:ea typeface="210 밀키웨이 R" panose="02020603020101020101" pitchFamily="18" charset="-127"/>
              </a:rPr>
              <a:t>리눅스 커널 같은 대형 프로젝트에도 유용할 것</a:t>
            </a:r>
            <a:endParaRPr lang="en-US" altLang="ko-KR" sz="2000" dirty="0">
              <a:latin typeface="210 밀키웨이 R" panose="02020603020101020101" pitchFamily="18" charset="-127"/>
              <a:ea typeface="210 밀키웨이 R" panose="02020603020101020101" pitchFamily="18" charset="-127"/>
            </a:endParaRPr>
          </a:p>
          <a:p>
            <a:r>
              <a:rPr lang="en-US" altLang="ko-KR" sz="2000" dirty="0">
                <a:latin typeface="210 밀키웨이 R" panose="02020603020101020101" pitchFamily="18" charset="-127"/>
                <a:ea typeface="210 밀키웨이 R" panose="02020603020101020101" pitchFamily="18" charset="-127"/>
              </a:rPr>
              <a:t>  (</a:t>
            </a:r>
            <a:r>
              <a:rPr lang="ko-KR" altLang="en-US" sz="2000" dirty="0">
                <a:latin typeface="210 밀키웨이 R" panose="02020603020101020101" pitchFamily="18" charset="-127"/>
                <a:ea typeface="210 밀키웨이 R" panose="02020603020101020101" pitchFamily="18" charset="-127"/>
              </a:rPr>
              <a:t>속도나 데이터 크기 면에서</a:t>
            </a:r>
            <a:r>
              <a:rPr lang="en-US" altLang="ko-KR" sz="2000" dirty="0">
                <a:latin typeface="210 밀키웨이 R" panose="02020603020101020101" pitchFamily="18" charset="-127"/>
                <a:ea typeface="210 밀키웨이 R" panose="02020603020101020101" pitchFamily="18" charset="-127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2961DF-993A-43EC-8D0D-C0550EF55245}"/>
              </a:ext>
            </a:extLst>
          </p:cNvPr>
          <p:cNvSpPr txBox="1"/>
          <p:nvPr/>
        </p:nvSpPr>
        <p:spPr>
          <a:xfrm>
            <a:off x="5238878" y="3873955"/>
            <a:ext cx="23783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210 밀키웨이 R" panose="02020603020101020101" pitchFamily="18" charset="-127"/>
                <a:ea typeface="210 밀키웨이 R" panose="02020603020101020101" pitchFamily="18" charset="-127"/>
              </a:rPr>
              <a:t>• </a:t>
            </a:r>
            <a:r>
              <a:rPr lang="ko-KR" altLang="en-US" sz="2000" dirty="0">
                <a:latin typeface="210 밀키웨이 R" panose="02020603020101020101" pitchFamily="18" charset="-127"/>
                <a:ea typeface="210 밀키웨이 R" panose="02020603020101020101" pitchFamily="18" charset="-127"/>
              </a:rPr>
              <a:t>무료 호스팅</a:t>
            </a:r>
            <a:endParaRPr lang="en-US" altLang="ko-KR" sz="2000" dirty="0">
              <a:latin typeface="210 밀키웨이 R" panose="02020603020101020101" pitchFamily="18" charset="-127"/>
              <a:ea typeface="210 밀키웨이 R" panose="02020603020101020101" pitchFamily="18" charset="-127"/>
            </a:endParaRPr>
          </a:p>
          <a:p>
            <a:r>
              <a:rPr lang="en-US" altLang="ko-KR" sz="2000" dirty="0">
                <a:latin typeface="210 밀키웨이 R" panose="02020603020101020101" pitchFamily="18" charset="-127"/>
                <a:ea typeface="210 밀키웨이 R" panose="02020603020101020101" pitchFamily="18" charset="-127"/>
              </a:rPr>
              <a:t>• </a:t>
            </a:r>
            <a:r>
              <a:rPr lang="ko-KR" altLang="en-US" sz="2000" dirty="0">
                <a:latin typeface="210 밀키웨이 R" panose="02020603020101020101" pitchFamily="18" charset="-127"/>
                <a:ea typeface="210 밀키웨이 R" panose="02020603020101020101" pitchFamily="18" charset="-127"/>
              </a:rPr>
              <a:t>웹 기반</a:t>
            </a:r>
            <a:endParaRPr lang="en-US" altLang="ko-KR" sz="2000" dirty="0">
              <a:latin typeface="210 밀키웨이 R" panose="02020603020101020101" pitchFamily="18" charset="-127"/>
              <a:ea typeface="210 밀키웨이 R" panose="02020603020101020101" pitchFamily="18" charset="-127"/>
            </a:endParaRPr>
          </a:p>
          <a:p>
            <a:r>
              <a:rPr lang="en-US" altLang="ko-KR" sz="2000" dirty="0">
                <a:latin typeface="210 밀키웨이 R" panose="02020603020101020101" pitchFamily="18" charset="-127"/>
                <a:ea typeface="210 밀키웨이 R" panose="02020603020101020101" pitchFamily="18" charset="-127"/>
              </a:rPr>
              <a:t>• </a:t>
            </a:r>
            <a:r>
              <a:rPr lang="ko-KR" altLang="en-US" sz="2000" dirty="0">
                <a:latin typeface="210 밀키웨이 R" panose="02020603020101020101" pitchFamily="18" charset="-127"/>
                <a:ea typeface="210 밀키웨이 R" panose="02020603020101020101" pitchFamily="18" charset="-127"/>
              </a:rPr>
              <a:t>손쉬운 참여</a:t>
            </a:r>
            <a:r>
              <a:rPr lang="en-US" altLang="ko-KR" sz="2000" dirty="0">
                <a:latin typeface="210 밀키웨이 R" panose="02020603020101020101" pitchFamily="18" charset="-127"/>
                <a:ea typeface="210 밀키웨이 R" panose="02020603020101020101" pitchFamily="18" charset="-127"/>
              </a:rPr>
              <a:t>(Fork)</a:t>
            </a:r>
          </a:p>
          <a:p>
            <a:r>
              <a:rPr lang="en-US" altLang="ko-KR" sz="2000" dirty="0">
                <a:latin typeface="210 밀키웨이 R" panose="02020603020101020101" pitchFamily="18" charset="-127"/>
                <a:ea typeface="210 밀키웨이 R" panose="02020603020101020101" pitchFamily="18" charset="-127"/>
              </a:rPr>
              <a:t>• </a:t>
            </a:r>
            <a:r>
              <a:rPr lang="ko-KR" altLang="en-US" sz="2000" dirty="0">
                <a:latin typeface="210 밀키웨이 R" panose="02020603020101020101" pitchFamily="18" charset="-127"/>
                <a:ea typeface="210 밀키웨이 R" panose="02020603020101020101" pitchFamily="18" charset="-127"/>
              </a:rPr>
              <a:t>오픈소스 활성화의 공로자</a:t>
            </a:r>
            <a:endParaRPr lang="en-US" altLang="ko-KR" sz="2000" dirty="0">
              <a:latin typeface="210 밀키웨이 R" panose="02020603020101020101" pitchFamily="18" charset="-127"/>
              <a:ea typeface="210 밀키웨이 R" panose="02020603020101020101" pitchFamily="18" charset="-127"/>
            </a:endParaRPr>
          </a:p>
          <a:p>
            <a:endParaRPr lang="ko-KR" altLang="en-US" sz="2000" dirty="0">
              <a:latin typeface="210 밀키웨이 R" panose="02020603020101020101" pitchFamily="18" charset="-127"/>
              <a:ea typeface="210 밀키웨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537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5596" y="90967"/>
            <a:ext cx="2518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gradFill>
                  <a:gsLst>
                    <a:gs pos="10000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210 밀키웨이 R" panose="02020603020101020101" pitchFamily="18" charset="-127"/>
                <a:ea typeface="210 밀키웨이 R" panose="02020603020101020101" pitchFamily="18" charset="-127"/>
                <a:cs typeface="THE큐트래빗" panose="02020503020101020101" pitchFamily="18" charset="-127"/>
              </a:rPr>
              <a:t>3. </a:t>
            </a:r>
            <a:r>
              <a:rPr lang="ko-KR" altLang="en-US" sz="3600" dirty="0">
                <a:gradFill>
                  <a:gsLst>
                    <a:gs pos="10000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210 밀키웨이 R" panose="02020603020101020101" pitchFamily="18" charset="-127"/>
                <a:ea typeface="210 밀키웨이 R" panose="02020603020101020101" pitchFamily="18" charset="-127"/>
                <a:cs typeface="THE큐트래빗" panose="02020503020101020101" pitchFamily="18" charset="-127"/>
              </a:rPr>
              <a:t>본문소개 </a:t>
            </a:r>
            <a:r>
              <a:rPr lang="en-US" altLang="ko-KR" sz="3600" dirty="0">
                <a:gradFill>
                  <a:gsLst>
                    <a:gs pos="10000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210 밀키웨이 R" panose="02020603020101020101" pitchFamily="18" charset="-127"/>
                <a:ea typeface="210 밀키웨이 R" panose="02020603020101020101" pitchFamily="18" charset="-127"/>
                <a:cs typeface="THE큐트래빗" panose="02020503020101020101" pitchFamily="18" charset="-127"/>
              </a:rPr>
              <a:t>-2 </a:t>
            </a:r>
            <a:endParaRPr lang="ko-KR" altLang="en-US" sz="3600" dirty="0">
              <a:gradFill>
                <a:gsLst>
                  <a:gs pos="100000">
                    <a:prstClr val="white"/>
                  </a:gs>
                  <a:gs pos="100000">
                    <a:prstClr val="white"/>
                  </a:gs>
                </a:gsLst>
                <a:lin ang="5400000" scaled="1"/>
              </a:gradFill>
              <a:latin typeface="210 밀키웨이 R" panose="02020603020101020101" pitchFamily="18" charset="-127"/>
              <a:ea typeface="210 밀키웨이 R" panose="02020603020101020101" pitchFamily="18" charset="-127"/>
              <a:cs typeface="THE큐트래빗" panose="02020503020101020101" pitchFamily="18" charset="-127"/>
            </a:endParaRPr>
          </a:p>
        </p:txBody>
      </p:sp>
      <p:sp>
        <p:nvSpPr>
          <p:cNvPr id="2" name="한쪽 모서리가 잘린 사각형 1"/>
          <p:cNvSpPr/>
          <p:nvPr/>
        </p:nvSpPr>
        <p:spPr>
          <a:xfrm>
            <a:off x="157207" y="714855"/>
            <a:ext cx="8856164" cy="5965863"/>
          </a:xfrm>
          <a:prstGeom prst="snip1Rect">
            <a:avLst/>
          </a:prstGeom>
          <a:solidFill>
            <a:srgbClr val="FFFFFF">
              <a:alpha val="94118"/>
            </a:srgb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한쪽 모서리가 잘린 사각형 6"/>
          <p:cNvSpPr/>
          <p:nvPr/>
        </p:nvSpPr>
        <p:spPr>
          <a:xfrm>
            <a:off x="165596" y="714855"/>
            <a:ext cx="8784000" cy="5886000"/>
          </a:xfrm>
          <a:prstGeom prst="snip1Rect">
            <a:avLst/>
          </a:prstGeom>
          <a:solidFill>
            <a:schemeClr val="bg1"/>
          </a:solidFill>
          <a:ln w="9525">
            <a:solidFill>
              <a:srgbClr val="28333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22DB5C-5E6D-4105-AAE3-2EC32B0125A1}"/>
              </a:ext>
            </a:extLst>
          </p:cNvPr>
          <p:cNvSpPr txBox="1"/>
          <p:nvPr/>
        </p:nvSpPr>
        <p:spPr>
          <a:xfrm>
            <a:off x="6497731" y="59857"/>
            <a:ext cx="26228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210 밀키웨이 R" panose="02020603020101020101" pitchFamily="18" charset="-127"/>
                <a:ea typeface="210 밀키웨이 R" panose="02020603020101020101" pitchFamily="18" charset="-127"/>
              </a:rPr>
              <a:t>OSS vs CSS</a:t>
            </a:r>
            <a:endParaRPr lang="ko-KR" altLang="en-US" sz="4000" dirty="0">
              <a:gradFill>
                <a:gsLst>
                  <a:gs pos="100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210 밀키웨이 R" panose="02020603020101020101" pitchFamily="18" charset="-127"/>
              <a:ea typeface="210 밀키웨이 R" panose="02020603020101020101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7A9BC4E-A5C7-4B1B-A660-7A67A2ED5614}"/>
              </a:ext>
            </a:extLst>
          </p:cNvPr>
          <p:cNvGrpSpPr/>
          <p:nvPr/>
        </p:nvGrpSpPr>
        <p:grpSpPr>
          <a:xfrm>
            <a:off x="8537101" y="654667"/>
            <a:ext cx="306805" cy="552077"/>
            <a:chOff x="8537101" y="654667"/>
            <a:chExt cx="306805" cy="552077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A15F14A1-DEAB-48E2-9190-3C11F3229973}"/>
                </a:ext>
              </a:extLst>
            </p:cNvPr>
            <p:cNvCxnSpPr/>
            <p:nvPr/>
          </p:nvCxnSpPr>
          <p:spPr>
            <a:xfrm flipH="1">
              <a:off x="8537101" y="851048"/>
              <a:ext cx="306805" cy="355696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268DF9CC-10ED-451E-8817-E82E35103F33}"/>
                </a:ext>
              </a:extLst>
            </p:cNvPr>
            <p:cNvCxnSpPr/>
            <p:nvPr/>
          </p:nvCxnSpPr>
          <p:spPr>
            <a:xfrm flipH="1" flipV="1">
              <a:off x="8690503" y="654667"/>
              <a:ext cx="130610" cy="19522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874ABB6F-3C22-4CD6-AE34-38FF7C66EB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33" y="2728883"/>
            <a:ext cx="1335570" cy="133557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2E9D696-582A-42B6-86B3-30E0DE3EE2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861" y="2722944"/>
            <a:ext cx="1340435" cy="134043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61F8C74-84F1-492D-B913-8B8576D819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97" y="2727809"/>
            <a:ext cx="1335570" cy="133557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65F4762-7FF3-4924-9B70-2FA74DED435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715" y="2727809"/>
            <a:ext cx="1335570" cy="133557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EB6D835-9596-4118-8EA7-95AFA7F0132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479" y="2727809"/>
            <a:ext cx="1335570" cy="133557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6E8E487-4F08-4DF5-BF9E-85346AE6844F}"/>
              </a:ext>
            </a:extLst>
          </p:cNvPr>
          <p:cNvSpPr txBox="1"/>
          <p:nvPr/>
        </p:nvSpPr>
        <p:spPr>
          <a:xfrm>
            <a:off x="750217" y="4319009"/>
            <a:ext cx="726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210 밀키웨이 R" panose="02020603020101020101" pitchFamily="18" charset="-127"/>
                <a:ea typeface="210 밀키웨이 R" panose="02020603020101020101" pitchFamily="18" charset="-127"/>
              </a:rPr>
              <a:t>Cost</a:t>
            </a:r>
            <a:endParaRPr lang="ko-KR" altLang="en-US" sz="2000" b="1" dirty="0">
              <a:latin typeface="210 밀키웨이 R" panose="02020603020101020101" pitchFamily="18" charset="-127"/>
              <a:ea typeface="210 밀키웨이 R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3BD8B0-A283-4211-93C9-1F0107D67395}"/>
              </a:ext>
            </a:extLst>
          </p:cNvPr>
          <p:cNvSpPr txBox="1"/>
          <p:nvPr/>
        </p:nvSpPr>
        <p:spPr>
          <a:xfrm>
            <a:off x="2357345" y="4317935"/>
            <a:ext cx="1077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210 밀키웨이 R" panose="02020603020101020101" pitchFamily="18" charset="-127"/>
                <a:ea typeface="210 밀키웨이 R" panose="02020603020101020101" pitchFamily="18" charset="-127"/>
              </a:rPr>
              <a:t>Service</a:t>
            </a:r>
            <a:endParaRPr lang="ko-KR" altLang="en-US" sz="2000" b="1" dirty="0">
              <a:latin typeface="210 밀키웨이 R" panose="02020603020101020101" pitchFamily="18" charset="-127"/>
              <a:ea typeface="210 밀키웨이 R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7E8E95-2E72-40D8-A7B8-001F9F5AF049}"/>
              </a:ext>
            </a:extLst>
          </p:cNvPr>
          <p:cNvSpPr txBox="1"/>
          <p:nvPr/>
        </p:nvSpPr>
        <p:spPr>
          <a:xfrm>
            <a:off x="3927458" y="4317935"/>
            <a:ext cx="1382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210 밀키웨이 R" panose="02020603020101020101" pitchFamily="18" charset="-127"/>
                <a:ea typeface="210 밀키웨이 R" panose="02020603020101020101" pitchFamily="18" charset="-127"/>
              </a:rPr>
              <a:t>Innovation</a:t>
            </a:r>
            <a:endParaRPr lang="ko-KR" altLang="en-US" sz="2000" b="1" dirty="0">
              <a:latin typeface="210 밀키웨이 R" panose="02020603020101020101" pitchFamily="18" charset="-127"/>
              <a:ea typeface="210 밀키웨이 R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4975A8-7626-4D5E-B4FF-9A85905DA737}"/>
              </a:ext>
            </a:extLst>
          </p:cNvPr>
          <p:cNvSpPr txBox="1"/>
          <p:nvPr/>
        </p:nvSpPr>
        <p:spPr>
          <a:xfrm>
            <a:off x="5721665" y="4317935"/>
            <a:ext cx="1459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210 밀키웨이 R" panose="02020603020101020101" pitchFamily="18" charset="-127"/>
                <a:ea typeface="210 밀키웨이 R" panose="02020603020101020101" pitchFamily="18" charset="-127"/>
              </a:rPr>
              <a:t>Usefulness</a:t>
            </a:r>
            <a:endParaRPr lang="ko-KR" altLang="en-US" sz="2000" b="1" dirty="0">
              <a:latin typeface="210 밀키웨이 R" panose="02020603020101020101" pitchFamily="18" charset="-127"/>
              <a:ea typeface="210 밀키웨이 R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6980B8-FB0F-43F3-9F31-25ACF7FF811C}"/>
              </a:ext>
            </a:extLst>
          </p:cNvPr>
          <p:cNvSpPr txBox="1"/>
          <p:nvPr/>
        </p:nvSpPr>
        <p:spPr>
          <a:xfrm>
            <a:off x="7540273" y="4317935"/>
            <a:ext cx="1133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210 밀키웨이 R" panose="02020603020101020101" pitchFamily="18" charset="-127"/>
                <a:ea typeface="210 밀키웨이 R" panose="02020603020101020101" pitchFamily="18" charset="-127"/>
              </a:rPr>
              <a:t>Security</a:t>
            </a:r>
            <a:endParaRPr lang="ko-KR" altLang="en-US" sz="2000" b="1" dirty="0">
              <a:latin typeface="210 밀키웨이 R" panose="02020603020101020101" pitchFamily="18" charset="-127"/>
              <a:ea typeface="210 밀키웨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601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34E8D1D-BF4E-40E9-8537-3A08E44D63D6}"/>
              </a:ext>
            </a:extLst>
          </p:cNvPr>
          <p:cNvSpPr/>
          <p:nvPr/>
        </p:nvSpPr>
        <p:spPr>
          <a:xfrm>
            <a:off x="0" y="2194106"/>
            <a:ext cx="9144000" cy="1551709"/>
          </a:xfrm>
          <a:prstGeom prst="rect">
            <a:avLst/>
          </a:prstGeom>
          <a:solidFill>
            <a:srgbClr val="0D0D0D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latin typeface="DX3학년1반B" panose="02010606000101010101" pitchFamily="2" charset="-127"/>
                <a:ea typeface="DX3학년1반B" panose="02010606000101010101" pitchFamily="2" charset="-127"/>
                <a:cs typeface="THE큐트래빗" panose="02020503020101020101" pitchFamily="18" charset="-127"/>
              </a:rPr>
              <a:t>Q &amp; A</a:t>
            </a:r>
            <a:endParaRPr lang="ko-KR" altLang="en-US" sz="4800" dirty="0">
              <a:latin typeface="DX3학년1반B" panose="02010606000101010101" pitchFamily="2" charset="-127"/>
              <a:ea typeface="DX3학년1반B" panose="02010606000101010101" pitchFamily="2" charset="-127"/>
              <a:cs typeface="THE큐트래빗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1701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34E8D1D-BF4E-40E9-8537-3A08E44D63D6}"/>
              </a:ext>
            </a:extLst>
          </p:cNvPr>
          <p:cNvSpPr/>
          <p:nvPr/>
        </p:nvSpPr>
        <p:spPr>
          <a:xfrm>
            <a:off x="0" y="2194106"/>
            <a:ext cx="9144000" cy="1551709"/>
          </a:xfrm>
          <a:prstGeom prst="rect">
            <a:avLst/>
          </a:prstGeom>
          <a:solidFill>
            <a:srgbClr val="0D0D0D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>
                <a:latin typeface="210 밀키웨이 R" panose="02020603020101020101" pitchFamily="18" charset="-127"/>
                <a:ea typeface="210 밀키웨이 R" panose="02020603020101020101" pitchFamily="18" charset="-127"/>
                <a:cs typeface="THE큐트래빗" panose="02020503020101020101" pitchFamily="18" charset="-127"/>
              </a:rPr>
              <a:t>Thank you</a:t>
            </a:r>
            <a:endParaRPr lang="ko-KR" altLang="en-US" sz="7200" dirty="0">
              <a:latin typeface="210 밀키웨이 R" panose="02020603020101020101" pitchFamily="18" charset="-127"/>
              <a:ea typeface="210 밀키웨이 R" panose="02020603020101020101" pitchFamily="18" charset="-127"/>
              <a:cs typeface="THE큐트래빗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1812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</TotalTime>
  <Words>152</Words>
  <Application>Microsoft Office PowerPoint</Application>
  <PresentationFormat>화면 슬라이드 쇼(4:3)</PresentationFormat>
  <Paragraphs>66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9" baseType="lpstr">
      <vt:lpstr>210 밀키웨이 R</vt:lpstr>
      <vt:lpstr>210 악동클럽 R</vt:lpstr>
      <vt:lpstr>210 하늘의꿈 R</vt:lpstr>
      <vt:lpstr>DX3학년1반B</vt:lpstr>
      <vt:lpstr>THE삐끗삐끗</vt:lpstr>
      <vt:lpstr>THE큐트래빗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pc3</dc:creator>
  <cp:lastModifiedBy>모지환</cp:lastModifiedBy>
  <cp:revision>19</cp:revision>
  <dcterms:created xsi:type="dcterms:W3CDTF">2014-09-28T07:19:34Z</dcterms:created>
  <dcterms:modified xsi:type="dcterms:W3CDTF">2017-10-09T04:46:27Z</dcterms:modified>
</cp:coreProperties>
</file>