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sldIdLst>
    <p:sldId id="2561" r:id="rId2"/>
    <p:sldId id="2563" r:id="rId3"/>
    <p:sldId id="2565" r:id="rId4"/>
    <p:sldId id="2576" r:id="rId5"/>
    <p:sldId id="2577" r:id="rId6"/>
    <p:sldId id="2578" r:id="rId7"/>
    <p:sldId id="2579" r:id="rId8"/>
    <p:sldId id="2580" r:id="rId9"/>
    <p:sldId id="2581" r:id="rId10"/>
    <p:sldId id="2582" r:id="rId11"/>
    <p:sldId id="2587" r:id="rId12"/>
    <p:sldId id="2566" r:id="rId13"/>
    <p:sldId id="2583" r:id="rId14"/>
    <p:sldId id="2584" r:id="rId15"/>
    <p:sldId id="2585" r:id="rId16"/>
    <p:sldId id="2590" r:id="rId17"/>
    <p:sldId id="2591" r:id="rId18"/>
    <p:sldId id="2592" r:id="rId19"/>
    <p:sldId id="2594" r:id="rId20"/>
    <p:sldId id="2593" r:id="rId21"/>
    <p:sldId id="2595" r:id="rId22"/>
    <p:sldId id="2567" r:id="rId23"/>
    <p:sldId id="2568" r:id="rId24"/>
    <p:sldId id="2586" r:id="rId25"/>
    <p:sldId id="2589" r:id="rId26"/>
    <p:sldId id="2588" r:id="rId27"/>
    <p:sldId id="2569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94660"/>
  </p:normalViewPr>
  <p:slideViewPr>
    <p:cSldViewPr snapToGrid="0">
      <p:cViewPr varScale="1">
        <p:scale>
          <a:sx n="72" d="100"/>
          <a:sy n="72" d="100"/>
        </p:scale>
        <p:origin x="84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DDA81E-B6DD-4CA0-9C2D-B0C27B95DC2C}" type="datetimeFigureOut">
              <a:rPr lang="pt-BR" smtClean="0"/>
              <a:t>14/02/2025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7ACE72-845C-4C82-9104-9C4FDA2BC0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28924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Os conteúdos gerados pela IA podem estar incorretos.
---
Esta apresentação oferece um resumo da documentação do projeto, abordando elementos essenciais como o Diagrama Entidade-Relacionamento, requisitos funcionais e não funcionais, wireframe e estrutura do banco de dados.
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E85D-1FC8-4645-A278-0F485466CD94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47427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577B22-1EE7-49D3-2071-2B1B1663A7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891C5F19-9F0B-9D28-11B0-FDE2808ABCA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E0F7961C-B206-449E-1C65-4F0FB4BA0A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O Diagrama Entidade-Relacionamento (DER) é uma ferramenta visual que descreve a estrutura do banco de dados do sistema. Ele ilustra as principais entidades, seus atributos e os relacionamentos entre elas, ajudando a entender a lógica do banco de dados.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7875489-F6BA-266C-AC87-7824780255B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E85D-1FC8-4645-A278-0F485466CD94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31922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577B22-1EE7-49D3-2071-2B1B1663A7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891C5F19-9F0B-9D28-11B0-FDE2808ABCA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E0F7961C-B206-449E-1C65-4F0FB4BA0A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O Diagrama Entidade-Relacionamento (DER) é uma ferramenta visual que descreve a estrutura do banco de dados do sistema. Ele ilustra as principais entidades, seus atributos e os relacionamentos entre elas, ajudando a entender a lógica do banco de dados.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7875489-F6BA-266C-AC87-7824780255B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E85D-1FC8-4645-A278-0F485466CD94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85268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Neste slide, apresentaremos as principais entidades identificadas no DER, como Usuário, Produto e Pedido, e descreveremos como essas entidades se relacionam entre si. Essa visualização é essencial para o desenvolvimento eficaz do banco de dados.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E85D-1FC8-4645-A278-0F485466CD94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46928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F7E785-9F3D-B4F3-DBD7-AEC584B4AE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F5904966-9964-4E7A-C7AB-D8B56D449F6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012052A5-CA2E-CCA8-E8E9-A4FCDD464D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O Diagrama Entidade-Relacionamento (DER) é uma ferramenta visual que descreve a estrutura do banco de dados do sistema. Ele ilustra as principais entidades, seus atributos e os relacionamentos entre elas, ajudando a entender a lógica do banco de dados.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69FAEDC-01E6-0757-0B11-CDA2E99BDB1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E85D-1FC8-4645-A278-0F485466CD94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56601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758249-486C-768F-A9A2-E1C45FF9A0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893D3064-37E2-A08B-B67E-D0BDF678B53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509255BE-D866-6F4C-1785-B44C4C921F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O Diagrama Entidade-Relacionamento (DER) é uma ferramenta visual que descreve a estrutura do banco de dados do sistema. Ele ilustra as principais entidades, seus atributos e os relacionamentos entre elas, ajudando a entender a lógica do banco de dados.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733254D-078E-0492-BCD8-F2990DC2CC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E85D-1FC8-4645-A278-0F485466CD94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52792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758249-486C-768F-A9A2-E1C45FF9A0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893D3064-37E2-A08B-B67E-D0BDF678B53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509255BE-D866-6F4C-1785-B44C4C921F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O Diagrama Entidade-Relacionamento (DER) é uma ferramenta visual que descreve a estrutura do banco de dados do sistema. Ele ilustra as principais entidades, seus atributos e os relacionamentos entre elas, ajudando a entender a lógica do banco de dados.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733254D-078E-0492-BCD8-F2990DC2CC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E85D-1FC8-4645-A278-0F485466CD94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00640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758249-486C-768F-A9A2-E1C45FF9A0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893D3064-37E2-A08B-B67E-D0BDF678B53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509255BE-D866-6F4C-1785-B44C4C921F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O Diagrama Entidade-Relacionamento (DER) é uma ferramenta visual que descreve a estrutura do banco de dados do sistema. Ele ilustra as principais entidades, seus atributos e os relacionamentos entre elas, ajudando a entender a lógica do banco de dados.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733254D-078E-0492-BCD8-F2990DC2CC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E85D-1FC8-4645-A278-0F485466CD94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98617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758249-486C-768F-A9A2-E1C45FF9A0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893D3064-37E2-A08B-B67E-D0BDF678B53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509255BE-D866-6F4C-1785-B44C4C921F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O Diagrama Entidade-Relacionamento (DER) é uma ferramenta visual que descreve a estrutura do banco de dados do sistema. Ele ilustra as principais entidades, seus atributos e os relacionamentos entre elas, ajudando a entender a lógica do banco de dados.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733254D-078E-0492-BCD8-F2990DC2CC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E85D-1FC8-4645-A278-0F485466CD94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61278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758249-486C-768F-A9A2-E1C45FF9A0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893D3064-37E2-A08B-B67E-D0BDF678B53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509255BE-D866-6F4C-1785-B44C4C921F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O Diagrama Entidade-Relacionamento (DER) é uma ferramenta visual que descreve a estrutura do banco de dados do sistema. Ele ilustra as principais entidades, seus atributos e os relacionamentos entre elas, ajudando a entender a lógica do banco de dados.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733254D-078E-0492-BCD8-F2990DC2CC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E85D-1FC8-4645-A278-0F485466CD94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404731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758249-486C-768F-A9A2-E1C45FF9A0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893D3064-37E2-A08B-B67E-D0BDF678B53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509255BE-D866-6F4C-1785-B44C4C921F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O Diagrama Entidade-Relacionamento (DER) é uma ferramenta visual que descreve a estrutura do banco de dados do sistema. Ele ilustra as principais entidades, seus atributos e os relacionamentos entre elas, ajudando a entender a lógica do banco de dados.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733254D-078E-0492-BCD8-F2990DC2CC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E85D-1FC8-4645-A278-0F485466CD94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17209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O projeto visa desenvolver um sistema que atenda às necessidades específicas dos usuários. Neste slide, iremos fornecer uma breve descrição do objetivo do projeto, seu escopo e a importância de sua implementação.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E85D-1FC8-4645-A278-0F485466CD94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284296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758249-486C-768F-A9A2-E1C45FF9A0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893D3064-37E2-A08B-B67E-D0BDF678B53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509255BE-D866-6F4C-1785-B44C4C921F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O Diagrama Entidade-Relacionamento (DER) é uma ferramenta visual que descreve a estrutura do banco de dados do sistema. Ele ilustra as principais entidades, seus atributos e os relacionamentos entre elas, ajudando a entender a lógica do banco de dados.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733254D-078E-0492-BCD8-F2990DC2CC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E85D-1FC8-4645-A278-0F485466CD94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92921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758249-486C-768F-A9A2-E1C45FF9A0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893D3064-37E2-A08B-B67E-D0BDF678B53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509255BE-D866-6F4C-1785-B44C4C921F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O Diagrama Entidade-Relacionamento (DER) é uma ferramenta visual que descreve a estrutura do banco de dados do sistema. Ele ilustra as principais entidades, seus atributos e os relacionamentos entre elas, ajudando a entender a lógica do banco de dados.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733254D-078E-0492-BCD8-F2990DC2CC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E85D-1FC8-4645-A278-0F485466CD94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41013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Os requisitos funcionais definem as ações que o sistema deve ser capaz de realizar. Neste slide, listaremos os principais requisitos funcionais, incluindo funções como cadastro de usuários, geração de relatórios e consulta de dados.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E85D-1FC8-4645-A278-0F485466CD94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476846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Aqui, detalharemos alguns exemplos de requisitos funcionais, como 'O sistema deve permitir que o usuário faça login com credenciais válidas' e 'O sistema deve gerar relatórios mensais de vendas'. Estes requisitos são cruciais para orientar o desenvolvimento do sistema.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E85D-1FC8-4645-A278-0F485466CD94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107550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Aqui, detalharemos alguns exemplos de requisitos funcionais, como 'O sistema deve permitir que o usuário faça login com credenciais válidas' e 'O sistema deve gerar relatórios mensais de vendas'. Estes requisitos são cruciais para orientar o desenvolvimento do sistema.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E85D-1FC8-4645-A278-0F485466CD94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417675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Aqui, detalharemos alguns exemplos de requisitos funcionais, como 'O sistema deve permitir que o usuário faça login com credenciais válidas' e 'O sistema deve gerar relatórios mensais de vendas'. Estes requisitos são cruciais para orientar o desenvolvimento do sistema.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E85D-1FC8-4645-A278-0F485466CD94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048013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Aqui, detalharemos alguns exemplos de requisitos funcionais, como 'O sistema deve permitir que o usuário faça login com credenciais válidas' e 'O sistema deve gerar relatórios mensais de vendas'. Estes requisitos são cruciais para orientar o desenvolvimento do sistema.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E85D-1FC8-4645-A278-0F485466CD94}" type="slidenum">
              <a:rPr lang="pt-BR" smtClean="0"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55077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Os requisitos não funcionais definem as características do sistema, como desempenho, segurança e usabilidade. Neste slide, discutiremos os principais requisitos não funcionais que o sistema deve atender.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E85D-1FC8-4645-A278-0F485466CD94}" type="slidenum">
              <a:rPr lang="pt-BR" smtClean="0"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35802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O Diagrama Entidade-Relacionamento (DER) é uma ferramenta visual que descreve a estrutura do banco de dados do sistema. Ele ilustra as principais entidades, seus atributos e os relacionamentos entre elas, ajudando a entender a lógica do banco de dados.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E85D-1FC8-4645-A278-0F485466CD94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13235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1BD02F-07C1-89D0-1040-9B5A8EAA9F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1ECCAE29-7A9D-A41F-1BA4-0F00CF8FBBA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61A03109-27B6-D74E-EC2E-48A1149ED2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O Diagrama Entidade-Relacionamento (DER) é uma ferramenta visual que descreve a estrutura do banco de dados do sistema. Ele ilustra as principais entidades, seus atributos e os relacionamentos entre elas, ajudando a entender a lógica do banco de dados.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27189CE-6B5C-CD09-70E8-EAE065D0857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E85D-1FC8-4645-A278-0F485466CD94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84534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8E7731-0869-6845-FD7A-7365919878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F4A5D747-5642-84A6-F201-0D388F8CB31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D1DBF42F-BBE0-0DFB-C2FC-E62AD84E96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O Diagrama Entidade-Relacionamento (DER) é uma ferramenta visual que descreve a estrutura do banco de dados do sistema. Ele ilustra as principais entidades, seus atributos e os relacionamentos entre elas, ajudando a entender a lógica do banco de dados.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551CD14-C5AA-11A5-AEB6-92886D4D3E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E85D-1FC8-4645-A278-0F485466CD94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96708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0B1719-33C1-3000-EDA3-339AAFA879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DA60B08B-EE9C-C471-472D-9A8916C0D9D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EBE20BD8-500C-FF2B-4DEA-7F223F39EF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O Diagrama Entidade-Relacionamento (DER) é uma ferramenta visual que descreve a estrutura do banco de dados do sistema. Ele ilustra as principais entidades, seus atributos e os relacionamentos entre elas, ajudando a entender a lógica do banco de dados.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0F89025-0CC5-9EB9-CC2E-91BCA072894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E85D-1FC8-4645-A278-0F485466CD94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63887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E046CD-A4FE-9B2F-502F-19140DDE3D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C431A0B6-0493-7094-CE50-7BA97BC9430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FBB7518D-3EDA-94D1-1AB8-3F1C8DC8A6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O Diagrama Entidade-Relacionamento (DER) é uma ferramenta visual que descreve a estrutura do banco de dados do sistema. Ele ilustra as principais entidades, seus atributos e os relacionamentos entre elas, ajudando a entender a lógica do banco de dados.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AA71158-AD40-B942-47EC-D2589247628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E85D-1FC8-4645-A278-0F485466CD94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54621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9606F1-6BFD-5C4B-2FB6-EFF39D5D37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7114C6CE-B405-0089-9F5C-9EFEBEAC3AA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AB9C3F6C-95A1-C768-2473-B5A1975ED5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O Diagrama Entidade-Relacionamento (DER) é uma ferramenta visual que descreve a estrutura do banco de dados do sistema. Ele ilustra as principais entidades, seus atributos e os relacionamentos entre elas, ajudando a entender a lógica do banco de dados.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CBE3511-AEC6-08C1-F907-854F34C8CAF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E85D-1FC8-4645-A278-0F485466CD94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83348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24A25C-1BF9-8B1B-A3B7-34830E35EA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2E591DD7-DC2D-E118-F256-51DCC756DF3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D09F2C59-7C07-4102-BA30-B4EC4A3581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O Diagrama Entidade-Relacionamento (DER) é uma ferramenta visual que descreve a estrutura do banco de dados do sistema. Ele ilustra as principais entidades, seus atributos e os relacionamentos entre elas, ajudando a entender a lógica do banco de dados.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64F9DED-E24D-DC60-076F-8606CE28874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E85D-1FC8-4645-A278-0F485466CD94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82221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1122363"/>
            <a:ext cx="7588155" cy="2621154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923" y="3843708"/>
            <a:ext cx="7588155" cy="1414091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8FA71-3A18-48C0-980F-4B68F7F63042}" type="datetime1">
              <a:rPr lang="en-US" smtClean="0"/>
              <a:t>2/14/2025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537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E956D-CB73-C986-F100-46487310D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515600" cy="113225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423E6A-A07C-BF0D-EA30-9A8A854E4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1680898"/>
            <a:ext cx="10515600" cy="44960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C9908-8F95-8DFC-72CC-158552B5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4EDB3-C0E8-45F8-9E1D-1B6C8D1880C0}" type="datetime1">
              <a:rPr lang="en-US" smtClean="0"/>
              <a:t>2/14/2025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6C9BE-9060-50CB-2BB7-07307FF89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A835B-97D3-BC22-F0B8-4986D4636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413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5B0252-346C-F6F4-3642-19F571550D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634888" y="578497"/>
            <a:ext cx="2047037" cy="55984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98DA36-7351-9D6A-518B-678AB8A50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78497"/>
            <a:ext cx="8796688" cy="55984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6BDFF-D746-836C-04B8-CA89AD5D1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0EC4B-54ED-4041-B552-9BA760FA3DBA}" type="datetime1">
              <a:rPr lang="en-US" smtClean="0"/>
              <a:t>2/14/2025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AA929-A9E6-FF9C-0C59-177F892D6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6D893-7E81-90DC-4139-7687B39C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484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210E-201E-4473-82AC-2466F5386C38}" type="datetime1">
              <a:rPr lang="en-US" smtClean="0"/>
              <a:t>2/14/2025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872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D06AF-EF87-8489-2C82-DEB90B7EF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381" y="553616"/>
            <a:ext cx="8273140" cy="4008859"/>
          </a:xfrm>
        </p:spPr>
        <p:txBody>
          <a:bodyPr anchor="t">
            <a:norm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E5678-CA38-1318-9EA2-5E0A4F9A5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3380" y="4589463"/>
            <a:ext cx="8273140" cy="1384617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99186-7E5A-60AF-DE69-5C7DA716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EA198-6CAB-4B8F-B93F-1F9C8C4B6CE7}" type="datetime1">
              <a:rPr lang="en-US" smtClean="0"/>
              <a:t>2/14/2025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A13D1-1FBA-E820-323B-77B41F1A6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9BE85-85F6-4636-C651-D87CC969A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845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741152" cy="11322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E861E-DFBA-B4AA-9356-CDE3D3F57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648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D7538-EC5A-3EE7-176F-A58920C50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6041F-4525-44D5-AA4F-332294BF1F56}" type="datetime1">
              <a:rPr lang="en-US" smtClean="0"/>
              <a:t>2/14/2025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467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47396"/>
            <a:ext cx="10745788" cy="11432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685735"/>
            <a:ext cx="5157787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A52B0-7419-A946-4523-6D34BCAD2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386894"/>
            <a:ext cx="5157787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5735"/>
            <a:ext cx="5183188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BAE980-E611-98B5-04E9-DE4584B0E3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386894"/>
            <a:ext cx="5183189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3B3581-658A-8487-F9CB-E79F2BFF2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57091-BBDF-4EB9-BA6B-2BB67AC4FC0F}" type="datetime1">
              <a:rPr lang="en-US" smtClean="0"/>
              <a:t>2/14/2025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D76D8-9033-26CF-BF4C-AECCC685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2A06B8-CC1D-542F-D8EB-7625046B9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169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B226B-77A6-410C-9796-083F278E0125}" type="datetime1">
              <a:rPr lang="en-US" smtClean="0"/>
              <a:t>2/14/2025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394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BC4D82-0182-501C-9231-467676804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A578B-D289-4C40-8593-3D356C49DA58}" type="datetime1">
              <a:rPr lang="en-US" smtClean="0"/>
              <a:t>2/14/2025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AA6C9-A7F3-19F1-D17C-A1D83FAF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BB816-1B94-116F-92D4-6043AE9E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622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160" y="553616"/>
            <a:ext cx="3595634" cy="175750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708" y="553616"/>
            <a:ext cx="627974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7160" y="2311121"/>
            <a:ext cx="3595634" cy="3728895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05638-7A56-469A-825A-1DFA6002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FAE3-14DB-48A7-A80F-80DDB072CE3D}" type="datetime1">
              <a:rPr lang="en-US" smtClean="0"/>
              <a:t>2/14/2025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5A215-184B-2105-0279-ED02F644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7CA46-892B-253A-3A28-7414E17B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576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57784"/>
            <a:ext cx="3595634" cy="2212313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063319" y="657103"/>
            <a:ext cx="6483687" cy="555590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1" y="2826137"/>
            <a:ext cx="3585586" cy="3434638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B235E-39C7-4C78-20EF-DB48ECD9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5EAEF-6478-4102-8F5D-A5FE9FC97ACB}" type="datetime1">
              <a:rPr lang="en-US" smtClean="0"/>
              <a:t>2/14/2025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C75DA-9A78-9AB9-7171-95A08CC5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E1A03-DCCB-53C7-DBFE-2AD55C90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906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5BFB69-9245-EC58-F1DE-FEB625BD3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653578" cy="1132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6AFD5-5144-C460-0CA4-644BC4A93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7" y="1715532"/>
            <a:ext cx="10653579" cy="4593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5753E-AF8A-7E04-8A1A-205B755A0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7160" y="6453002"/>
            <a:ext cx="3494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67F45AC6-C491-4585-A584-9CE2AF7D5500}" type="datetime1">
              <a:rPr lang="en-US" smtClean="0"/>
              <a:t>2/14/2025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1B7C8-DA74-800B-EE14-A39E9DB32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76521" y="6453002"/>
            <a:ext cx="2805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1647D-0DF0-CA1B-F723-EF7B8F508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32162" y="6453002"/>
            <a:ext cx="429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685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E448DB1-4196-18A6-15DA-C72635C1B11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6A10D8F-D463-70E5-239B-17AD65EF433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73183" y="173181"/>
            <a:ext cx="6858002" cy="651164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46000">
                <a:schemeClr val="bg1">
                  <a:alpha val="30000"/>
                </a:schemeClr>
              </a:gs>
              <a:gs pos="26000">
                <a:schemeClr val="bg1">
                  <a:alpha val="17000"/>
                </a:schemeClr>
              </a:gs>
              <a:gs pos="100000">
                <a:schemeClr val="bg1">
                  <a:alpha val="4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5E5028B-BC6E-A4CE-25D1-0D609D1AE3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6506" y="603315"/>
            <a:ext cx="7415060" cy="3685731"/>
          </a:xfrm>
        </p:spPr>
        <p:txBody>
          <a:bodyPr anchor="t">
            <a:normAutofit/>
          </a:bodyPr>
          <a:lstStyle/>
          <a:p>
            <a:pPr algn="l"/>
            <a:r>
              <a:rPr lang="pt-BR" sz="5600" dirty="0"/>
              <a:t>PROJETO </a:t>
            </a:r>
            <a:br>
              <a:rPr lang="pt-BR" sz="5600" dirty="0"/>
            </a:br>
            <a:r>
              <a:rPr lang="pt-BR" sz="5600" dirty="0"/>
              <a:t>ALMOXARIFADO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C4B2DD6-BA01-E45F-79B9-D3303D6570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6507" y="4437176"/>
            <a:ext cx="5040867" cy="1290807"/>
          </a:xfrm>
        </p:spPr>
        <p:txBody>
          <a:bodyPr anchor="ctr">
            <a:normAutofit/>
          </a:bodyPr>
          <a:lstStyle/>
          <a:p>
            <a:pPr algn="l"/>
            <a:r>
              <a:rPr lang="pt-BR" sz="2200" dirty="0" smtClean="0"/>
              <a:t>Davi Guimarães do Nascimento</a:t>
            </a:r>
            <a:endParaRPr lang="pt-BR" sz="2200" dirty="0"/>
          </a:p>
        </p:txBody>
      </p:sp>
    </p:spTree>
    <p:extLst>
      <p:ext uri="{BB962C8B-B14F-4D97-AF65-F5344CB8AC3E}">
        <p14:creationId xmlns:p14="http://schemas.microsoft.com/office/powerpoint/2010/main" val="30726852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entr" presetSubtype="0" fill="hold" grpId="1" nodeType="withEffect">
                                  <p:stCondLst>
                                    <p:cond delay="25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3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42A7F83-F982-A2B6-8BDD-90AB35D5F3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4EA76C7-8C08-E029-0E79-750B71C94A6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6EF25F5-F22F-2CF9-C788-AA2BDEC6E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503" y="-214884"/>
            <a:ext cx="10517176" cy="1527048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spcBef>
                <a:spcPts val="2500"/>
              </a:spcBef>
              <a:buNone/>
            </a:pPr>
            <a: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  <a:t>Resum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o do Fluxo do Sistema</a:t>
            </a:r>
            <a:endParaRPr lang="pt-BR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84F39B7-8DF3-EF44-7DC3-3046CC72137C}"/>
              </a:ext>
            </a:extLst>
          </p:cNvPr>
          <p:cNvSpPr>
            <a:spLocks noGrp="1"/>
          </p:cNvSpPr>
          <p:nvPr>
            <p:ph sz="half" idx="2"/>
            <p:extLst>
              <p:ext uri="{E7BDC344-281C-4309-B0C6-D0EE65EED2A8}">
                <p202:designPr xmlns:p202="http://schemas.microsoft.com/office/powerpoint/2020/02/main" xmlns="">
                  <p202:designTagLst>
                    <p202:designTag name="ARCH:1:CLS" val="InformationBlock"/>
                    <p202:designTag name="ARCH:1:VSVAR" val="TitledTextBox"/>
                  </p202:designTagLst>
                </p202:designPr>
              </p:ext>
            </p:extLst>
          </p:nvPr>
        </p:nvSpPr>
        <p:spPr>
          <a:xfrm>
            <a:off x="571533" y="1527048"/>
            <a:ext cx="10890664" cy="4095078"/>
          </a:xfrm>
        </p:spPr>
        <p:txBody>
          <a:bodyPr>
            <a:normAutofit/>
          </a:bodyPr>
          <a:lstStyle/>
          <a:p>
            <a:pPr marL="342900" indent="-342900">
              <a:spcBef>
                <a:spcPts val="2500"/>
              </a:spcBef>
              <a:buFont typeface="+mj-lt"/>
              <a:buAutoNum type="arabicPeriod"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O almoxarifado cadastra novos materiais no sistema.</a:t>
            </a:r>
          </a:p>
          <a:p>
            <a:pPr marL="342900" indent="-342900">
              <a:spcBef>
                <a:spcPts val="2500"/>
              </a:spcBef>
              <a:buFont typeface="+mj-lt"/>
              <a:buAutoNum type="arabicPeriod"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A secretaria solicita materiais necessários para suas atividades.</a:t>
            </a:r>
          </a:p>
          <a:p>
            <a:pPr marL="342900" indent="-342900">
              <a:spcBef>
                <a:spcPts val="2500"/>
              </a:spcBef>
              <a:buFont typeface="+mj-lt"/>
              <a:buAutoNum type="arabicPeriod"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O almoxarifado avalia o pedido e realiza a separação do material solicitado.</a:t>
            </a:r>
          </a:p>
          <a:p>
            <a:pPr marL="342900" indent="-342900">
              <a:spcBef>
                <a:spcPts val="2500"/>
              </a:spcBef>
              <a:buFont typeface="+mj-lt"/>
              <a:buAutoNum type="arabicPeriod"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Após a entrega, o sistema atualiza o estoque e emite o comprovante da movimentação.</a:t>
            </a:r>
          </a:p>
          <a:p>
            <a:pPr marL="342900" indent="-342900">
              <a:spcBef>
                <a:spcPts val="2500"/>
              </a:spcBef>
              <a:buFont typeface="+mj-lt"/>
              <a:buAutoNum type="arabicPeriod"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Relatórios são gerados periodicamente para prestação de contas e auditoria interna.</a:t>
            </a:r>
          </a:p>
        </p:txBody>
      </p:sp>
    </p:spTree>
    <p:extLst>
      <p:ext uri="{BB962C8B-B14F-4D97-AF65-F5344CB8AC3E}">
        <p14:creationId xmlns:p14="http://schemas.microsoft.com/office/powerpoint/2010/main" val="161211655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42A7F83-F982-A2B6-8BDD-90AB35D5F3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4EA76C7-8C08-E029-0E79-750B71C94A6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tângulo 6"/>
          <p:cNvSpPr/>
          <p:nvPr/>
        </p:nvSpPr>
        <p:spPr>
          <a:xfrm>
            <a:off x="1817511" y="2257778"/>
            <a:ext cx="1817511" cy="15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BackEnd</a:t>
            </a:r>
            <a:endParaRPr lang="pt-BR" dirty="0"/>
          </a:p>
        </p:txBody>
      </p:sp>
      <p:sp>
        <p:nvSpPr>
          <p:cNvPr id="8" name="Retângulo 7"/>
          <p:cNvSpPr/>
          <p:nvPr/>
        </p:nvSpPr>
        <p:spPr>
          <a:xfrm>
            <a:off x="7631289" y="2257778"/>
            <a:ext cx="1817511" cy="15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Front</a:t>
            </a:r>
            <a:endParaRPr lang="pt-BR" dirty="0"/>
          </a:p>
        </p:txBody>
      </p:sp>
      <p:sp>
        <p:nvSpPr>
          <p:cNvPr id="9" name="Retângulo 8"/>
          <p:cNvSpPr/>
          <p:nvPr/>
        </p:nvSpPr>
        <p:spPr>
          <a:xfrm>
            <a:off x="1939849" y="4855649"/>
            <a:ext cx="3964240" cy="15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Elipse 10"/>
          <p:cNvSpPr/>
          <p:nvPr/>
        </p:nvSpPr>
        <p:spPr>
          <a:xfrm>
            <a:off x="4818298" y="2393244"/>
            <a:ext cx="1512711" cy="13885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API</a:t>
            </a:r>
            <a:endParaRPr lang="pt-BR" dirty="0"/>
          </a:p>
        </p:txBody>
      </p:sp>
      <p:cxnSp>
        <p:nvCxnSpPr>
          <p:cNvPr id="12" name="Conector de Seta Reta 11"/>
          <p:cNvCxnSpPr/>
          <p:nvPr/>
        </p:nvCxnSpPr>
        <p:spPr>
          <a:xfrm flipH="1">
            <a:off x="6536267" y="3150530"/>
            <a:ext cx="1016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/>
          <p:nvPr/>
        </p:nvCxnSpPr>
        <p:spPr>
          <a:xfrm>
            <a:off x="6513689" y="3533422"/>
            <a:ext cx="8805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/>
          <p:cNvCxnSpPr/>
          <p:nvPr/>
        </p:nvCxnSpPr>
        <p:spPr>
          <a:xfrm flipH="1" flipV="1">
            <a:off x="3872089" y="2912533"/>
            <a:ext cx="632178" cy="22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/>
          <p:cNvCxnSpPr/>
          <p:nvPr/>
        </p:nvCxnSpPr>
        <p:spPr>
          <a:xfrm flipV="1">
            <a:off x="3910571" y="3251200"/>
            <a:ext cx="725047" cy="451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/>
          <p:cNvCxnSpPr/>
          <p:nvPr/>
        </p:nvCxnSpPr>
        <p:spPr>
          <a:xfrm>
            <a:off x="2392018" y="3984978"/>
            <a:ext cx="0" cy="733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/>
          <p:cNvCxnSpPr/>
          <p:nvPr/>
        </p:nvCxnSpPr>
        <p:spPr>
          <a:xfrm flipV="1">
            <a:off x="2630311" y="4018844"/>
            <a:ext cx="11289" cy="733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ítulo 1">
            <a:extLst>
              <a:ext uri="{FF2B5EF4-FFF2-40B4-BE49-F238E27FC236}">
                <a16:creationId xmlns:a16="http://schemas.microsoft.com/office/drawing/2014/main" id="{F08859EF-E25E-52C0-C024-DE22738F8749}"/>
              </a:ext>
            </a:extLst>
          </p:cNvPr>
          <p:cNvSpPr txBox="1">
            <a:spLocks/>
          </p:cNvSpPr>
          <p:nvPr/>
        </p:nvSpPr>
        <p:spPr>
          <a:xfrm>
            <a:off x="676938" y="818187"/>
            <a:ext cx="5916168" cy="15270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200" dirty="0" smtClean="0"/>
              <a:t>C# . ASP.NET Core</a:t>
            </a:r>
          </a:p>
          <a:p>
            <a:r>
              <a:rPr lang="en-US" sz="2200" dirty="0" smtClean="0"/>
              <a:t>.NET 7</a:t>
            </a:r>
            <a:endParaRPr lang="en-US" sz="2200" dirty="0"/>
          </a:p>
        </p:txBody>
      </p:sp>
      <p:sp>
        <p:nvSpPr>
          <p:cNvPr id="19" name="Título 1">
            <a:extLst>
              <a:ext uri="{FF2B5EF4-FFF2-40B4-BE49-F238E27FC236}">
                <a16:creationId xmlns:a16="http://schemas.microsoft.com/office/drawing/2014/main" id="{F08859EF-E25E-52C0-C024-DE22738F8749}"/>
              </a:ext>
            </a:extLst>
          </p:cNvPr>
          <p:cNvSpPr txBox="1">
            <a:spLocks/>
          </p:cNvSpPr>
          <p:nvPr/>
        </p:nvSpPr>
        <p:spPr>
          <a:xfrm>
            <a:off x="1783644" y="5340801"/>
            <a:ext cx="5916168" cy="15270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200" dirty="0" smtClean="0"/>
              <a:t>SQL Server</a:t>
            </a:r>
            <a:endParaRPr lang="en-US" sz="2200" dirty="0"/>
          </a:p>
        </p:txBody>
      </p:sp>
      <p:sp>
        <p:nvSpPr>
          <p:cNvPr id="20" name="Título 1">
            <a:extLst>
              <a:ext uri="{FF2B5EF4-FFF2-40B4-BE49-F238E27FC236}">
                <a16:creationId xmlns:a16="http://schemas.microsoft.com/office/drawing/2014/main" id="{F08859EF-E25E-52C0-C024-DE22738F8749}"/>
              </a:ext>
            </a:extLst>
          </p:cNvPr>
          <p:cNvSpPr txBox="1">
            <a:spLocks/>
          </p:cNvSpPr>
          <p:nvPr/>
        </p:nvSpPr>
        <p:spPr>
          <a:xfrm>
            <a:off x="7660015" y="595489"/>
            <a:ext cx="2291032" cy="15270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200" dirty="0" smtClean="0"/>
              <a:t>HTML, CSS, JS, React </a:t>
            </a:r>
            <a:r>
              <a:rPr lang="en-US" sz="2200" dirty="0" err="1" smtClean="0"/>
              <a:t>ou</a:t>
            </a:r>
            <a:r>
              <a:rPr lang="en-US" sz="2200" dirty="0" smtClean="0"/>
              <a:t> Angular</a:t>
            </a:r>
            <a:endParaRPr lang="en-US" sz="2200" dirty="0"/>
          </a:p>
        </p:txBody>
      </p:sp>
      <p:sp>
        <p:nvSpPr>
          <p:cNvPr id="22" name="Retângulo 21"/>
          <p:cNvSpPr/>
          <p:nvPr/>
        </p:nvSpPr>
        <p:spPr>
          <a:xfrm>
            <a:off x="2092249" y="5008049"/>
            <a:ext cx="1396018" cy="58110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Categoria</a:t>
            </a:r>
            <a:endParaRPr lang="pt-BR" dirty="0"/>
          </a:p>
        </p:txBody>
      </p:sp>
      <p:sp>
        <p:nvSpPr>
          <p:cNvPr id="23" name="Retângulo 22"/>
          <p:cNvSpPr/>
          <p:nvPr/>
        </p:nvSpPr>
        <p:spPr>
          <a:xfrm>
            <a:off x="3688119" y="5036542"/>
            <a:ext cx="1396018" cy="58110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Produto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6195702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E8D3B17-7638-DFD3-18E4-8A6D611749C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81DB411-7458-14D3-524B-E30B90463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988" y="-555594"/>
            <a:ext cx="5916168" cy="15270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Requisitos</a:t>
            </a:r>
            <a:r>
              <a:rPr lang="en-US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Funcionais</a:t>
            </a:r>
            <a:endParaRPr lang="en-US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9" name="Espaço Reservado para Conteúdo 8">
            <a:extLst>
              <a:ext uri="{FF2B5EF4-FFF2-40B4-BE49-F238E27FC236}">
                <a16:creationId xmlns:a16="http://schemas.microsoft.com/office/drawing/2014/main" id="{94D168E9-8A27-E555-24A7-0E0A781DEB97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864156496"/>
              </p:ext>
            </p:extLst>
          </p:nvPr>
        </p:nvGraphicFramePr>
        <p:xfrm>
          <a:off x="416988" y="1527048"/>
          <a:ext cx="11380060" cy="257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1806">
                  <a:extLst>
                    <a:ext uri="{9D8B030D-6E8A-4147-A177-3AD203B41FA5}">
                      <a16:colId xmlns:a16="http://schemas.microsoft.com/office/drawing/2014/main" val="2067662009"/>
                    </a:ext>
                  </a:extLst>
                </a:gridCol>
                <a:gridCol w="2337926">
                  <a:extLst>
                    <a:ext uri="{9D8B030D-6E8A-4147-A177-3AD203B41FA5}">
                      <a16:colId xmlns:a16="http://schemas.microsoft.com/office/drawing/2014/main" val="3375634270"/>
                    </a:ext>
                  </a:extLst>
                </a:gridCol>
                <a:gridCol w="8300328">
                  <a:extLst>
                    <a:ext uri="{9D8B030D-6E8A-4147-A177-3AD203B41FA5}">
                      <a16:colId xmlns:a16="http://schemas.microsoft.com/office/drawing/2014/main" val="40889076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3816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R01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Produto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Como usuário desejo fazer o registro dos materiais que serão controlados no sistema almoxarifado. Pode ser material de consumo ou permanentes. Para cada item deve ter (Código, descrição, categoria, quantidade mínima, unidades medida, nome fornecedor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7845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R02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Controle De Estoque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Como usuário desejo que tenha uma tela para poder cadastrar as entradas dos produtos por meio de notas fiscais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0809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R03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Controle de Saída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Continue...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08077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00439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498209A-6CBD-3F3A-0245-B1270A5802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8ADE68D-5E75-5D63-4B8C-6BEFCE9D06E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AFEBBD5-D789-5683-1A46-F9DE2DD77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010" y="164470"/>
            <a:ext cx="10517176" cy="46368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marL="0" indent="0">
              <a:spcBef>
                <a:spcPts val="2500"/>
              </a:spcBef>
              <a:buNone/>
            </a:pPr>
            <a:r>
              <a:rPr lang="pt-BR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DER [R01]</a:t>
            </a:r>
            <a:endParaRPr lang="pt-BR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39E8B432-F54E-ED48-B2A1-9E05B0A0AC60}"/>
              </a:ext>
            </a:extLst>
          </p:cNvPr>
          <p:cNvSpPr/>
          <p:nvPr/>
        </p:nvSpPr>
        <p:spPr>
          <a:xfrm>
            <a:off x="3318773" y="4037373"/>
            <a:ext cx="2424448" cy="8886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PRODUTO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D6DFE2EF-772F-35BA-4CA6-6616D0425D5D}"/>
              </a:ext>
            </a:extLst>
          </p:cNvPr>
          <p:cNvSpPr/>
          <p:nvPr/>
        </p:nvSpPr>
        <p:spPr>
          <a:xfrm>
            <a:off x="1083215" y="1738499"/>
            <a:ext cx="1687133" cy="8886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CATEGORIA</a:t>
            </a:r>
          </a:p>
        </p:txBody>
      </p:sp>
      <p:sp>
        <p:nvSpPr>
          <p:cNvPr id="9" name="Losango 8">
            <a:extLst>
              <a:ext uri="{FF2B5EF4-FFF2-40B4-BE49-F238E27FC236}">
                <a16:creationId xmlns:a16="http://schemas.microsoft.com/office/drawing/2014/main" id="{A0589B58-71D4-387F-B6FD-C4BBFC5DFE56}"/>
              </a:ext>
            </a:extLst>
          </p:cNvPr>
          <p:cNvSpPr/>
          <p:nvPr/>
        </p:nvSpPr>
        <p:spPr>
          <a:xfrm>
            <a:off x="1533978" y="4157742"/>
            <a:ext cx="785611" cy="647904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C99F8BAD-9514-0635-F42A-11BDC57F2DF8}"/>
              </a:ext>
            </a:extLst>
          </p:cNvPr>
          <p:cNvCxnSpPr>
            <a:stCxn id="9" idx="3"/>
            <a:endCxn id="6" idx="1"/>
          </p:cNvCxnSpPr>
          <p:nvPr/>
        </p:nvCxnSpPr>
        <p:spPr>
          <a:xfrm>
            <a:off x="2319589" y="4481694"/>
            <a:ext cx="9991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6BF6B5B1-6280-4467-738C-9F23631C322C}"/>
              </a:ext>
            </a:extLst>
          </p:cNvPr>
          <p:cNvCxnSpPr/>
          <p:nvPr/>
        </p:nvCxnSpPr>
        <p:spPr>
          <a:xfrm flipH="1" flipV="1">
            <a:off x="1926782" y="2641631"/>
            <a:ext cx="1" cy="15016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0B3999CC-C262-EF20-322E-845F60C54B47}"/>
              </a:ext>
            </a:extLst>
          </p:cNvPr>
          <p:cNvSpPr txBox="1"/>
          <p:nvPr/>
        </p:nvSpPr>
        <p:spPr>
          <a:xfrm>
            <a:off x="1143316" y="2686339"/>
            <a:ext cx="19318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0B3999CC-C262-EF20-322E-845F60C54B47}"/>
              </a:ext>
            </a:extLst>
          </p:cNvPr>
          <p:cNvSpPr txBox="1"/>
          <p:nvPr/>
        </p:nvSpPr>
        <p:spPr>
          <a:xfrm>
            <a:off x="2682878" y="4620980"/>
            <a:ext cx="19318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N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39E8B432-F54E-ED48-B2A1-9E05B0A0AC60}"/>
              </a:ext>
            </a:extLst>
          </p:cNvPr>
          <p:cNvSpPr/>
          <p:nvPr/>
        </p:nvSpPr>
        <p:spPr>
          <a:xfrm>
            <a:off x="7201613" y="2260036"/>
            <a:ext cx="2190742" cy="8886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ENTRADA</a:t>
            </a:r>
            <a:endParaRPr lang="pt-BR" dirty="0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39E8B432-F54E-ED48-B2A1-9E05B0A0AC60}"/>
              </a:ext>
            </a:extLst>
          </p:cNvPr>
          <p:cNvSpPr/>
          <p:nvPr/>
        </p:nvSpPr>
        <p:spPr>
          <a:xfrm>
            <a:off x="7382484" y="5712359"/>
            <a:ext cx="2226656" cy="8886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SAIDA</a:t>
            </a:r>
            <a:endParaRPr lang="pt-BR" dirty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39E8B432-F54E-ED48-B2A1-9E05B0A0AC60}"/>
              </a:ext>
            </a:extLst>
          </p:cNvPr>
          <p:cNvSpPr/>
          <p:nvPr/>
        </p:nvSpPr>
        <p:spPr>
          <a:xfrm>
            <a:off x="3385175" y="2242018"/>
            <a:ext cx="2358046" cy="8886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ITENSENTRADA</a:t>
            </a:r>
            <a:endParaRPr lang="pt-BR" dirty="0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39E8B432-F54E-ED48-B2A1-9E05B0A0AC60}"/>
              </a:ext>
            </a:extLst>
          </p:cNvPr>
          <p:cNvSpPr/>
          <p:nvPr/>
        </p:nvSpPr>
        <p:spPr>
          <a:xfrm>
            <a:off x="9082185" y="164470"/>
            <a:ext cx="2190742" cy="8886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FORNECEDOR</a:t>
            </a:r>
            <a:endParaRPr lang="pt-BR" dirty="0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39E8B432-F54E-ED48-B2A1-9E05B0A0AC60}"/>
              </a:ext>
            </a:extLst>
          </p:cNvPr>
          <p:cNvSpPr/>
          <p:nvPr/>
        </p:nvSpPr>
        <p:spPr>
          <a:xfrm>
            <a:off x="3476152" y="5869286"/>
            <a:ext cx="2358046" cy="8886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ITENSSAIDA</a:t>
            </a:r>
            <a:endParaRPr lang="pt-BR" dirty="0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39E8B432-F54E-ED48-B2A1-9E05B0A0AC60}"/>
              </a:ext>
            </a:extLst>
          </p:cNvPr>
          <p:cNvSpPr/>
          <p:nvPr/>
        </p:nvSpPr>
        <p:spPr>
          <a:xfrm>
            <a:off x="9457034" y="3962159"/>
            <a:ext cx="2226656" cy="8886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SECRETARIA</a:t>
            </a:r>
            <a:endParaRPr lang="pt-BR" dirty="0"/>
          </a:p>
        </p:txBody>
      </p:sp>
      <p:sp>
        <p:nvSpPr>
          <p:cNvPr id="22" name="Losango 21">
            <a:extLst>
              <a:ext uri="{FF2B5EF4-FFF2-40B4-BE49-F238E27FC236}">
                <a16:creationId xmlns:a16="http://schemas.microsoft.com/office/drawing/2014/main" id="{A0589B58-71D4-387F-B6FD-C4BBFC5DFE56}"/>
              </a:ext>
            </a:extLst>
          </p:cNvPr>
          <p:cNvSpPr/>
          <p:nvPr/>
        </p:nvSpPr>
        <p:spPr>
          <a:xfrm>
            <a:off x="4138191" y="5095001"/>
            <a:ext cx="785611" cy="647904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3" name="Losango 22">
            <a:extLst>
              <a:ext uri="{FF2B5EF4-FFF2-40B4-BE49-F238E27FC236}">
                <a16:creationId xmlns:a16="http://schemas.microsoft.com/office/drawing/2014/main" id="{A0589B58-71D4-387F-B6FD-C4BBFC5DFE56}"/>
              </a:ext>
            </a:extLst>
          </p:cNvPr>
          <p:cNvSpPr/>
          <p:nvPr/>
        </p:nvSpPr>
        <p:spPr>
          <a:xfrm>
            <a:off x="6130680" y="5953097"/>
            <a:ext cx="785611" cy="647904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4" name="Losango 23">
            <a:extLst>
              <a:ext uri="{FF2B5EF4-FFF2-40B4-BE49-F238E27FC236}">
                <a16:creationId xmlns:a16="http://schemas.microsoft.com/office/drawing/2014/main" id="{A0589B58-71D4-387F-B6FD-C4BBFC5DFE56}"/>
              </a:ext>
            </a:extLst>
          </p:cNvPr>
          <p:cNvSpPr/>
          <p:nvPr/>
        </p:nvSpPr>
        <p:spPr>
          <a:xfrm>
            <a:off x="10177556" y="5576202"/>
            <a:ext cx="785611" cy="647904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5" name="Losango 24">
            <a:extLst>
              <a:ext uri="{FF2B5EF4-FFF2-40B4-BE49-F238E27FC236}">
                <a16:creationId xmlns:a16="http://schemas.microsoft.com/office/drawing/2014/main" id="{A0589B58-71D4-387F-B6FD-C4BBFC5DFE56}"/>
              </a:ext>
            </a:extLst>
          </p:cNvPr>
          <p:cNvSpPr/>
          <p:nvPr/>
        </p:nvSpPr>
        <p:spPr>
          <a:xfrm>
            <a:off x="10036397" y="2317679"/>
            <a:ext cx="785611" cy="647904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6" name="Losango 25">
            <a:extLst>
              <a:ext uri="{FF2B5EF4-FFF2-40B4-BE49-F238E27FC236}">
                <a16:creationId xmlns:a16="http://schemas.microsoft.com/office/drawing/2014/main" id="{A0589B58-71D4-387F-B6FD-C4BBFC5DFE56}"/>
              </a:ext>
            </a:extLst>
          </p:cNvPr>
          <p:cNvSpPr/>
          <p:nvPr/>
        </p:nvSpPr>
        <p:spPr>
          <a:xfrm>
            <a:off x="5936629" y="2380405"/>
            <a:ext cx="785611" cy="647904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27" name="Conector reto 26">
            <a:extLst>
              <a:ext uri="{FF2B5EF4-FFF2-40B4-BE49-F238E27FC236}">
                <a16:creationId xmlns:a16="http://schemas.microsoft.com/office/drawing/2014/main" id="{6BF6B5B1-6280-4467-738C-9F23631C322C}"/>
              </a:ext>
            </a:extLst>
          </p:cNvPr>
          <p:cNvCxnSpPr/>
          <p:nvPr/>
        </p:nvCxnSpPr>
        <p:spPr>
          <a:xfrm flipV="1">
            <a:off x="5722523" y="2713235"/>
            <a:ext cx="160192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to 27">
            <a:extLst>
              <a:ext uri="{FF2B5EF4-FFF2-40B4-BE49-F238E27FC236}">
                <a16:creationId xmlns:a16="http://schemas.microsoft.com/office/drawing/2014/main" id="{6BF6B5B1-6280-4467-738C-9F23631C322C}"/>
              </a:ext>
            </a:extLst>
          </p:cNvPr>
          <p:cNvCxnSpPr/>
          <p:nvPr/>
        </p:nvCxnSpPr>
        <p:spPr>
          <a:xfrm flipV="1">
            <a:off x="5599689" y="6277049"/>
            <a:ext cx="1782795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to 28">
            <a:extLst>
              <a:ext uri="{FF2B5EF4-FFF2-40B4-BE49-F238E27FC236}">
                <a16:creationId xmlns:a16="http://schemas.microsoft.com/office/drawing/2014/main" id="{6BF6B5B1-6280-4467-738C-9F23631C322C}"/>
              </a:ext>
            </a:extLst>
          </p:cNvPr>
          <p:cNvCxnSpPr/>
          <p:nvPr/>
        </p:nvCxnSpPr>
        <p:spPr>
          <a:xfrm flipV="1">
            <a:off x="8893381" y="6028360"/>
            <a:ext cx="1782795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to 29">
            <a:extLst>
              <a:ext uri="{FF2B5EF4-FFF2-40B4-BE49-F238E27FC236}">
                <a16:creationId xmlns:a16="http://schemas.microsoft.com/office/drawing/2014/main" id="{6BF6B5B1-6280-4467-738C-9F23631C322C}"/>
              </a:ext>
            </a:extLst>
          </p:cNvPr>
          <p:cNvCxnSpPr/>
          <p:nvPr/>
        </p:nvCxnSpPr>
        <p:spPr>
          <a:xfrm flipH="1" flipV="1">
            <a:off x="10549809" y="4327854"/>
            <a:ext cx="1" cy="15016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to 30">
            <a:extLst>
              <a:ext uri="{FF2B5EF4-FFF2-40B4-BE49-F238E27FC236}">
                <a16:creationId xmlns:a16="http://schemas.microsoft.com/office/drawing/2014/main" id="{6BF6B5B1-6280-4467-738C-9F23631C322C}"/>
              </a:ext>
            </a:extLst>
          </p:cNvPr>
          <p:cNvCxnSpPr>
            <a:stCxn id="25" idx="2"/>
          </p:cNvCxnSpPr>
          <p:nvPr/>
        </p:nvCxnSpPr>
        <p:spPr>
          <a:xfrm flipV="1">
            <a:off x="10429203" y="1091159"/>
            <a:ext cx="0" cy="18744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to 31">
            <a:extLst>
              <a:ext uri="{FF2B5EF4-FFF2-40B4-BE49-F238E27FC236}">
                <a16:creationId xmlns:a16="http://schemas.microsoft.com/office/drawing/2014/main" id="{6BF6B5B1-6280-4467-738C-9F23631C322C}"/>
              </a:ext>
            </a:extLst>
          </p:cNvPr>
          <p:cNvCxnSpPr/>
          <p:nvPr/>
        </p:nvCxnSpPr>
        <p:spPr>
          <a:xfrm flipV="1">
            <a:off x="8834131" y="2656488"/>
            <a:ext cx="160192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Losango 33">
            <a:extLst>
              <a:ext uri="{FF2B5EF4-FFF2-40B4-BE49-F238E27FC236}">
                <a16:creationId xmlns:a16="http://schemas.microsoft.com/office/drawing/2014/main" id="{A0589B58-71D4-387F-B6FD-C4BBFC5DFE56}"/>
              </a:ext>
            </a:extLst>
          </p:cNvPr>
          <p:cNvSpPr/>
          <p:nvPr/>
        </p:nvSpPr>
        <p:spPr>
          <a:xfrm>
            <a:off x="4138191" y="3260064"/>
            <a:ext cx="785611" cy="647904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35" name="Conector reto 34">
            <a:extLst>
              <a:ext uri="{FF2B5EF4-FFF2-40B4-BE49-F238E27FC236}">
                <a16:creationId xmlns:a16="http://schemas.microsoft.com/office/drawing/2014/main" id="{6BF6B5B1-6280-4467-738C-9F23631C322C}"/>
              </a:ext>
            </a:extLst>
          </p:cNvPr>
          <p:cNvCxnSpPr/>
          <p:nvPr/>
        </p:nvCxnSpPr>
        <p:spPr>
          <a:xfrm flipH="1" flipV="1">
            <a:off x="4513389" y="2686339"/>
            <a:ext cx="6853" cy="30968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0B3999CC-C262-EF20-322E-845F60C54B47}"/>
              </a:ext>
            </a:extLst>
          </p:cNvPr>
          <p:cNvSpPr txBox="1"/>
          <p:nvPr/>
        </p:nvSpPr>
        <p:spPr>
          <a:xfrm>
            <a:off x="4877458" y="5460143"/>
            <a:ext cx="19318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N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0B3999CC-C262-EF20-322E-845F60C54B47}"/>
              </a:ext>
            </a:extLst>
          </p:cNvPr>
          <p:cNvSpPr txBox="1"/>
          <p:nvPr/>
        </p:nvSpPr>
        <p:spPr>
          <a:xfrm>
            <a:off x="4839057" y="4915752"/>
            <a:ext cx="19318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0B3999CC-C262-EF20-322E-845F60C54B47}"/>
              </a:ext>
            </a:extLst>
          </p:cNvPr>
          <p:cNvSpPr txBox="1"/>
          <p:nvPr/>
        </p:nvSpPr>
        <p:spPr>
          <a:xfrm>
            <a:off x="4860683" y="3740869"/>
            <a:ext cx="19318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0B3999CC-C262-EF20-322E-845F60C54B47}"/>
              </a:ext>
            </a:extLst>
          </p:cNvPr>
          <p:cNvSpPr txBox="1"/>
          <p:nvPr/>
        </p:nvSpPr>
        <p:spPr>
          <a:xfrm>
            <a:off x="4744104" y="3173494"/>
            <a:ext cx="19318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N</a:t>
            </a: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0B3999CC-C262-EF20-322E-845F60C54B47}"/>
              </a:ext>
            </a:extLst>
          </p:cNvPr>
          <p:cNvSpPr txBox="1"/>
          <p:nvPr/>
        </p:nvSpPr>
        <p:spPr>
          <a:xfrm>
            <a:off x="6995600" y="5895066"/>
            <a:ext cx="19318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0B3999CC-C262-EF20-322E-845F60C54B47}"/>
              </a:ext>
            </a:extLst>
          </p:cNvPr>
          <p:cNvSpPr txBox="1"/>
          <p:nvPr/>
        </p:nvSpPr>
        <p:spPr>
          <a:xfrm>
            <a:off x="5722523" y="5943158"/>
            <a:ext cx="19318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N</a:t>
            </a:r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0B3999CC-C262-EF20-322E-845F60C54B47}"/>
              </a:ext>
            </a:extLst>
          </p:cNvPr>
          <p:cNvSpPr txBox="1"/>
          <p:nvPr/>
        </p:nvSpPr>
        <p:spPr>
          <a:xfrm>
            <a:off x="5722523" y="2371595"/>
            <a:ext cx="19318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N</a:t>
            </a: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0B3999CC-C262-EF20-322E-845F60C54B47}"/>
              </a:ext>
            </a:extLst>
          </p:cNvPr>
          <p:cNvSpPr txBox="1"/>
          <p:nvPr/>
        </p:nvSpPr>
        <p:spPr>
          <a:xfrm>
            <a:off x="6865603" y="2411639"/>
            <a:ext cx="19318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0B3999CC-C262-EF20-322E-845F60C54B47}"/>
              </a:ext>
            </a:extLst>
          </p:cNvPr>
          <p:cNvSpPr txBox="1"/>
          <p:nvPr/>
        </p:nvSpPr>
        <p:spPr>
          <a:xfrm>
            <a:off x="10101298" y="1026641"/>
            <a:ext cx="19318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0B3999CC-C262-EF20-322E-845F60C54B47}"/>
              </a:ext>
            </a:extLst>
          </p:cNvPr>
          <p:cNvSpPr txBox="1"/>
          <p:nvPr/>
        </p:nvSpPr>
        <p:spPr>
          <a:xfrm>
            <a:off x="9353767" y="2253914"/>
            <a:ext cx="19318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N</a:t>
            </a:r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0B3999CC-C262-EF20-322E-845F60C54B47}"/>
              </a:ext>
            </a:extLst>
          </p:cNvPr>
          <p:cNvSpPr txBox="1"/>
          <p:nvPr/>
        </p:nvSpPr>
        <p:spPr>
          <a:xfrm>
            <a:off x="10800354" y="4925030"/>
            <a:ext cx="19318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0B3999CC-C262-EF20-322E-845F60C54B47}"/>
              </a:ext>
            </a:extLst>
          </p:cNvPr>
          <p:cNvSpPr txBox="1"/>
          <p:nvPr/>
        </p:nvSpPr>
        <p:spPr>
          <a:xfrm>
            <a:off x="9583893" y="6067252"/>
            <a:ext cx="19318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252912567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BC8E265-4279-B925-FBC6-668AF72F0D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450EF29-A29A-9417-2B09-074C0406442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088EF13-93E0-2A25-DAC4-430EED1B9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503" y="0"/>
            <a:ext cx="10517176" cy="152704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ts val="2500"/>
              </a:spcBef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DICIONÁRIO DE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DADOS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R01]</a:t>
            </a:r>
            <a:endParaRPr lang="pt-BR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9" name="Espaço Reservado para Conteúdo 8">
            <a:extLst>
              <a:ext uri="{FF2B5EF4-FFF2-40B4-BE49-F238E27FC236}">
                <a16:creationId xmlns:a16="http://schemas.microsoft.com/office/drawing/2014/main" id="{AE6A2ECC-39B2-D582-178A-3B96D8FBBBF5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937165206"/>
              </p:ext>
            </p:extLst>
          </p:nvPr>
        </p:nvGraphicFramePr>
        <p:xfrm>
          <a:off x="566670" y="2250628"/>
          <a:ext cx="10071279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7093">
                  <a:extLst>
                    <a:ext uri="{9D8B030D-6E8A-4147-A177-3AD203B41FA5}">
                      <a16:colId xmlns:a16="http://schemas.microsoft.com/office/drawing/2014/main" val="1759235190"/>
                    </a:ext>
                  </a:extLst>
                </a:gridCol>
                <a:gridCol w="3357093">
                  <a:extLst>
                    <a:ext uri="{9D8B030D-6E8A-4147-A177-3AD203B41FA5}">
                      <a16:colId xmlns:a16="http://schemas.microsoft.com/office/drawing/2014/main" val="2611790632"/>
                    </a:ext>
                  </a:extLst>
                </a:gridCol>
                <a:gridCol w="3357093">
                  <a:extLst>
                    <a:ext uri="{9D8B030D-6E8A-4147-A177-3AD203B41FA5}">
                      <a16:colId xmlns:a16="http://schemas.microsoft.com/office/drawing/2014/main" val="27838512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Campo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Tipo de Dados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OBS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6086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Codigo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Int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Chave Primária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4326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Descricao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Varchar</a:t>
                      </a:r>
                      <a:r>
                        <a:rPr lang="pt-BR" dirty="0" smtClean="0"/>
                        <a:t>(100)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4368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426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0910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9395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0149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6382274"/>
                  </a:ext>
                </a:extLst>
              </a:tr>
            </a:tbl>
          </a:graphicData>
        </a:graphic>
      </p:graphicFrame>
      <p:sp>
        <p:nvSpPr>
          <p:cNvPr id="11" name="Título 1">
            <a:extLst>
              <a:ext uri="{FF2B5EF4-FFF2-40B4-BE49-F238E27FC236}">
                <a16:creationId xmlns:a16="http://schemas.microsoft.com/office/drawing/2014/main" id="{0229AC0A-F8EF-158B-5D49-B06E1612EEDE}"/>
              </a:ext>
            </a:extLst>
          </p:cNvPr>
          <p:cNvSpPr txBox="1">
            <a:spLocks/>
          </p:cNvSpPr>
          <p:nvPr/>
        </p:nvSpPr>
        <p:spPr>
          <a:xfrm>
            <a:off x="468503" y="763524"/>
            <a:ext cx="10517176" cy="15270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2500"/>
              </a:spcBef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Tabela </a:t>
            </a:r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Categoria</a:t>
            </a: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248108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BC8E265-4279-B925-FBC6-668AF72F0D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450EF29-A29A-9417-2B09-074C0406442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088EF13-93E0-2A25-DAC4-430EED1B9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503" y="0"/>
            <a:ext cx="10517176" cy="152704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ts val="2500"/>
              </a:spcBef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DICIONÁRIO DE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DADOS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R01]</a:t>
            </a:r>
            <a:endParaRPr lang="pt-BR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9" name="Espaço Reservado para Conteúdo 8">
            <a:extLst>
              <a:ext uri="{FF2B5EF4-FFF2-40B4-BE49-F238E27FC236}">
                <a16:creationId xmlns:a16="http://schemas.microsoft.com/office/drawing/2014/main" id="{AE6A2ECC-39B2-D582-178A-3B96D8FBBBF5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798478168"/>
              </p:ext>
            </p:extLst>
          </p:nvPr>
        </p:nvGraphicFramePr>
        <p:xfrm>
          <a:off x="566670" y="2250628"/>
          <a:ext cx="10071279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7093">
                  <a:extLst>
                    <a:ext uri="{9D8B030D-6E8A-4147-A177-3AD203B41FA5}">
                      <a16:colId xmlns:a16="http://schemas.microsoft.com/office/drawing/2014/main" val="1759235190"/>
                    </a:ext>
                  </a:extLst>
                </a:gridCol>
                <a:gridCol w="3357093">
                  <a:extLst>
                    <a:ext uri="{9D8B030D-6E8A-4147-A177-3AD203B41FA5}">
                      <a16:colId xmlns:a16="http://schemas.microsoft.com/office/drawing/2014/main" val="2611790632"/>
                    </a:ext>
                  </a:extLst>
                </a:gridCol>
                <a:gridCol w="3357093">
                  <a:extLst>
                    <a:ext uri="{9D8B030D-6E8A-4147-A177-3AD203B41FA5}">
                      <a16:colId xmlns:a16="http://schemas.microsoft.com/office/drawing/2014/main" val="27838512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Campo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Tipo de Dados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OBS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6086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Código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Int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Chave Primária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4326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Descricao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Varchar</a:t>
                      </a:r>
                      <a:r>
                        <a:rPr lang="pt-BR" dirty="0"/>
                        <a:t>(100)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4368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UnidadeMedida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Varchar</a:t>
                      </a:r>
                      <a:r>
                        <a:rPr lang="pt-BR" dirty="0" smtClean="0"/>
                        <a:t>(100)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426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Estoque</a:t>
                      </a:r>
                      <a:r>
                        <a:rPr lang="pt-BR" baseline="0" dirty="0" err="1" smtClean="0"/>
                        <a:t>Atual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double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Somente Leitura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0910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Epermanente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Boolean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9395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CodigoCategoria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Int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Chave Estrangeira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0149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6382274"/>
                  </a:ext>
                </a:extLst>
              </a:tr>
            </a:tbl>
          </a:graphicData>
        </a:graphic>
      </p:graphicFrame>
      <p:sp>
        <p:nvSpPr>
          <p:cNvPr id="11" name="Título 1">
            <a:extLst>
              <a:ext uri="{FF2B5EF4-FFF2-40B4-BE49-F238E27FC236}">
                <a16:creationId xmlns:a16="http://schemas.microsoft.com/office/drawing/2014/main" id="{0229AC0A-F8EF-158B-5D49-B06E1612EEDE}"/>
              </a:ext>
            </a:extLst>
          </p:cNvPr>
          <p:cNvSpPr txBox="1">
            <a:spLocks/>
          </p:cNvSpPr>
          <p:nvPr/>
        </p:nvSpPr>
        <p:spPr>
          <a:xfrm>
            <a:off x="468503" y="763524"/>
            <a:ext cx="10517176" cy="15270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2500"/>
              </a:spcBef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Tabela Produto</a:t>
            </a:r>
          </a:p>
        </p:txBody>
      </p:sp>
    </p:spTree>
    <p:extLst>
      <p:ext uri="{BB962C8B-B14F-4D97-AF65-F5344CB8AC3E}">
        <p14:creationId xmlns:p14="http://schemas.microsoft.com/office/powerpoint/2010/main" val="7005924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BC8E265-4279-B925-FBC6-668AF72F0D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450EF29-A29A-9417-2B09-074C0406442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088EF13-93E0-2A25-DAC4-430EED1B9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503" y="0"/>
            <a:ext cx="10517176" cy="152704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ts val="2500"/>
              </a:spcBef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DICIONÁRIO DE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DADOS </a:t>
            </a:r>
            <a:endParaRPr lang="pt-BR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9" name="Espaço Reservado para Conteúdo 8">
            <a:extLst>
              <a:ext uri="{FF2B5EF4-FFF2-40B4-BE49-F238E27FC236}">
                <a16:creationId xmlns:a16="http://schemas.microsoft.com/office/drawing/2014/main" id="{AE6A2ECC-39B2-D582-178A-3B96D8FBBBF5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146076992"/>
              </p:ext>
            </p:extLst>
          </p:nvPr>
        </p:nvGraphicFramePr>
        <p:xfrm>
          <a:off x="566670" y="2250628"/>
          <a:ext cx="10071279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7093">
                  <a:extLst>
                    <a:ext uri="{9D8B030D-6E8A-4147-A177-3AD203B41FA5}">
                      <a16:colId xmlns:a16="http://schemas.microsoft.com/office/drawing/2014/main" val="1759235190"/>
                    </a:ext>
                  </a:extLst>
                </a:gridCol>
                <a:gridCol w="3357093">
                  <a:extLst>
                    <a:ext uri="{9D8B030D-6E8A-4147-A177-3AD203B41FA5}">
                      <a16:colId xmlns:a16="http://schemas.microsoft.com/office/drawing/2014/main" val="2611790632"/>
                    </a:ext>
                  </a:extLst>
                </a:gridCol>
                <a:gridCol w="3357093">
                  <a:extLst>
                    <a:ext uri="{9D8B030D-6E8A-4147-A177-3AD203B41FA5}">
                      <a16:colId xmlns:a16="http://schemas.microsoft.com/office/drawing/2014/main" val="27838512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Campo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Tipo de Dados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OBS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6086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Código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Int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Chave Primária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4326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Descricao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Varchar</a:t>
                      </a:r>
                      <a:r>
                        <a:rPr lang="pt-BR" dirty="0"/>
                        <a:t>(100)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4368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telefone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Varchar</a:t>
                      </a:r>
                      <a:r>
                        <a:rPr lang="pt-BR" dirty="0" smtClean="0"/>
                        <a:t>(100)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426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CNPJ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Varchar</a:t>
                      </a:r>
                      <a:r>
                        <a:rPr lang="pt-BR" dirty="0" smtClean="0"/>
                        <a:t>(12)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Somente Leitura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0910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Cidade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Varchar</a:t>
                      </a:r>
                      <a:r>
                        <a:rPr lang="pt-BR" dirty="0" smtClean="0"/>
                        <a:t>(100)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9395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CPF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Int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Chave Estrangeira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0149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Estado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Vachar</a:t>
                      </a:r>
                      <a:r>
                        <a:rPr lang="pt-BR" dirty="0" smtClean="0"/>
                        <a:t>(100)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6382274"/>
                  </a:ext>
                </a:extLst>
              </a:tr>
            </a:tbl>
          </a:graphicData>
        </a:graphic>
      </p:graphicFrame>
      <p:sp>
        <p:nvSpPr>
          <p:cNvPr id="11" name="Título 1">
            <a:extLst>
              <a:ext uri="{FF2B5EF4-FFF2-40B4-BE49-F238E27FC236}">
                <a16:creationId xmlns:a16="http://schemas.microsoft.com/office/drawing/2014/main" id="{0229AC0A-F8EF-158B-5D49-B06E1612EEDE}"/>
              </a:ext>
            </a:extLst>
          </p:cNvPr>
          <p:cNvSpPr txBox="1">
            <a:spLocks/>
          </p:cNvSpPr>
          <p:nvPr/>
        </p:nvSpPr>
        <p:spPr>
          <a:xfrm>
            <a:off x="468503" y="763524"/>
            <a:ext cx="10517176" cy="15270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2500"/>
              </a:spcBef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Tabela </a:t>
            </a:r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Fornecedor</a:t>
            </a: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20942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BC8E265-4279-B925-FBC6-668AF72F0D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450EF29-A29A-9417-2B09-074C0406442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088EF13-93E0-2A25-DAC4-430EED1B9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503" y="0"/>
            <a:ext cx="10517176" cy="152704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ts val="2500"/>
              </a:spcBef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DICIONÁRIO DE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DADOS </a:t>
            </a:r>
            <a:endParaRPr lang="pt-BR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9" name="Espaço Reservado para Conteúdo 8">
            <a:extLst>
              <a:ext uri="{FF2B5EF4-FFF2-40B4-BE49-F238E27FC236}">
                <a16:creationId xmlns:a16="http://schemas.microsoft.com/office/drawing/2014/main" id="{AE6A2ECC-39B2-D582-178A-3B96D8FBBBF5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146076992"/>
              </p:ext>
            </p:extLst>
          </p:nvPr>
        </p:nvGraphicFramePr>
        <p:xfrm>
          <a:off x="566670" y="2250628"/>
          <a:ext cx="10071279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7093">
                  <a:extLst>
                    <a:ext uri="{9D8B030D-6E8A-4147-A177-3AD203B41FA5}">
                      <a16:colId xmlns:a16="http://schemas.microsoft.com/office/drawing/2014/main" val="1759235190"/>
                    </a:ext>
                  </a:extLst>
                </a:gridCol>
                <a:gridCol w="3357093">
                  <a:extLst>
                    <a:ext uri="{9D8B030D-6E8A-4147-A177-3AD203B41FA5}">
                      <a16:colId xmlns:a16="http://schemas.microsoft.com/office/drawing/2014/main" val="2611790632"/>
                    </a:ext>
                  </a:extLst>
                </a:gridCol>
                <a:gridCol w="3357093">
                  <a:extLst>
                    <a:ext uri="{9D8B030D-6E8A-4147-A177-3AD203B41FA5}">
                      <a16:colId xmlns:a16="http://schemas.microsoft.com/office/drawing/2014/main" val="27838512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Campo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Tipo de Dados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OBS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6086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Código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Int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Chave Primária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4326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Descricao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Varchar</a:t>
                      </a:r>
                      <a:r>
                        <a:rPr lang="pt-BR" dirty="0"/>
                        <a:t>(100)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4368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telefone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Varchar</a:t>
                      </a:r>
                      <a:r>
                        <a:rPr lang="pt-BR" dirty="0" smtClean="0"/>
                        <a:t>(100)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426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CNPJ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Varchar</a:t>
                      </a:r>
                      <a:r>
                        <a:rPr lang="pt-BR" dirty="0" smtClean="0"/>
                        <a:t>(12)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Somente Leitura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0910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Cidade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Varchar</a:t>
                      </a:r>
                      <a:r>
                        <a:rPr lang="pt-BR" dirty="0" smtClean="0"/>
                        <a:t>(100)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9395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CPF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Int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Chave Estrangeira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0149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Estado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Vachar</a:t>
                      </a:r>
                      <a:r>
                        <a:rPr lang="pt-BR" dirty="0" smtClean="0"/>
                        <a:t>(100)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6382274"/>
                  </a:ext>
                </a:extLst>
              </a:tr>
            </a:tbl>
          </a:graphicData>
        </a:graphic>
      </p:graphicFrame>
      <p:sp>
        <p:nvSpPr>
          <p:cNvPr id="11" name="Título 1">
            <a:extLst>
              <a:ext uri="{FF2B5EF4-FFF2-40B4-BE49-F238E27FC236}">
                <a16:creationId xmlns:a16="http://schemas.microsoft.com/office/drawing/2014/main" id="{0229AC0A-F8EF-158B-5D49-B06E1612EEDE}"/>
              </a:ext>
            </a:extLst>
          </p:cNvPr>
          <p:cNvSpPr txBox="1">
            <a:spLocks/>
          </p:cNvSpPr>
          <p:nvPr/>
        </p:nvSpPr>
        <p:spPr>
          <a:xfrm>
            <a:off x="468503" y="763524"/>
            <a:ext cx="10517176" cy="15270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2500"/>
              </a:spcBef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Tabela </a:t>
            </a:r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Secretaria</a:t>
            </a: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79833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BC8E265-4279-B925-FBC6-668AF72F0D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450EF29-A29A-9417-2B09-074C0406442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088EF13-93E0-2A25-DAC4-430EED1B9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503" y="0"/>
            <a:ext cx="10517176" cy="152704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ts val="2500"/>
              </a:spcBef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DICIONÁRIO DE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DADOS </a:t>
            </a:r>
            <a:endParaRPr lang="pt-BR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9" name="Espaço Reservado para Conteúdo 8">
            <a:extLst>
              <a:ext uri="{FF2B5EF4-FFF2-40B4-BE49-F238E27FC236}">
                <a16:creationId xmlns:a16="http://schemas.microsoft.com/office/drawing/2014/main" id="{AE6A2ECC-39B2-D582-178A-3B96D8FBBBF5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613006934"/>
              </p:ext>
            </p:extLst>
          </p:nvPr>
        </p:nvGraphicFramePr>
        <p:xfrm>
          <a:off x="566670" y="2250628"/>
          <a:ext cx="10071279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7093">
                  <a:extLst>
                    <a:ext uri="{9D8B030D-6E8A-4147-A177-3AD203B41FA5}">
                      <a16:colId xmlns:a16="http://schemas.microsoft.com/office/drawing/2014/main" val="1759235190"/>
                    </a:ext>
                  </a:extLst>
                </a:gridCol>
                <a:gridCol w="3357093">
                  <a:extLst>
                    <a:ext uri="{9D8B030D-6E8A-4147-A177-3AD203B41FA5}">
                      <a16:colId xmlns:a16="http://schemas.microsoft.com/office/drawing/2014/main" val="2611790632"/>
                    </a:ext>
                  </a:extLst>
                </a:gridCol>
                <a:gridCol w="3357093">
                  <a:extLst>
                    <a:ext uri="{9D8B030D-6E8A-4147-A177-3AD203B41FA5}">
                      <a16:colId xmlns:a16="http://schemas.microsoft.com/office/drawing/2014/main" val="27838512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Campo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Tipo de Dados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OBS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6086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Código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Int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Chave Primária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4326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DataEntrada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Datetime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4368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CodigoFornecedor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int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426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Observacao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Varchar</a:t>
                      </a:r>
                      <a:r>
                        <a:rPr lang="pt-BR" dirty="0" smtClean="0"/>
                        <a:t>(100)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0910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9395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0149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6382274"/>
                  </a:ext>
                </a:extLst>
              </a:tr>
            </a:tbl>
          </a:graphicData>
        </a:graphic>
      </p:graphicFrame>
      <p:sp>
        <p:nvSpPr>
          <p:cNvPr id="11" name="Título 1">
            <a:extLst>
              <a:ext uri="{FF2B5EF4-FFF2-40B4-BE49-F238E27FC236}">
                <a16:creationId xmlns:a16="http://schemas.microsoft.com/office/drawing/2014/main" id="{0229AC0A-F8EF-158B-5D49-B06E1612EEDE}"/>
              </a:ext>
            </a:extLst>
          </p:cNvPr>
          <p:cNvSpPr txBox="1">
            <a:spLocks/>
          </p:cNvSpPr>
          <p:nvPr/>
        </p:nvSpPr>
        <p:spPr>
          <a:xfrm>
            <a:off x="468503" y="763524"/>
            <a:ext cx="10517176" cy="15270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2500"/>
              </a:spcBef>
            </a:pPr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Tabela Entrada</a:t>
            </a: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993179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BC8E265-4279-B925-FBC6-668AF72F0D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450EF29-A29A-9417-2B09-074C0406442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088EF13-93E0-2A25-DAC4-430EED1B9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503" y="0"/>
            <a:ext cx="10517176" cy="152704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ts val="2500"/>
              </a:spcBef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DICIONÁRIO DE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DADOS </a:t>
            </a:r>
            <a:endParaRPr lang="pt-BR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9" name="Espaço Reservado para Conteúdo 8">
            <a:extLst>
              <a:ext uri="{FF2B5EF4-FFF2-40B4-BE49-F238E27FC236}">
                <a16:creationId xmlns:a16="http://schemas.microsoft.com/office/drawing/2014/main" id="{AE6A2ECC-39B2-D582-178A-3B96D8FBBBF5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7266131"/>
              </p:ext>
            </p:extLst>
          </p:nvPr>
        </p:nvGraphicFramePr>
        <p:xfrm>
          <a:off x="566670" y="2250628"/>
          <a:ext cx="10071279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7093">
                  <a:extLst>
                    <a:ext uri="{9D8B030D-6E8A-4147-A177-3AD203B41FA5}">
                      <a16:colId xmlns:a16="http://schemas.microsoft.com/office/drawing/2014/main" val="1759235190"/>
                    </a:ext>
                  </a:extLst>
                </a:gridCol>
                <a:gridCol w="3357093">
                  <a:extLst>
                    <a:ext uri="{9D8B030D-6E8A-4147-A177-3AD203B41FA5}">
                      <a16:colId xmlns:a16="http://schemas.microsoft.com/office/drawing/2014/main" val="2611790632"/>
                    </a:ext>
                  </a:extLst>
                </a:gridCol>
                <a:gridCol w="3357093">
                  <a:extLst>
                    <a:ext uri="{9D8B030D-6E8A-4147-A177-3AD203B41FA5}">
                      <a16:colId xmlns:a16="http://schemas.microsoft.com/office/drawing/2014/main" val="27838512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Campo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Tipo de Dados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OBS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6086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Código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Int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Chave Primária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4326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DataEntrada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Datetime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4368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CodigoProduto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int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426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Preco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double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0910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CodigoEntrada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int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9395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total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double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0149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quantidade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int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6382274"/>
                  </a:ext>
                </a:extLst>
              </a:tr>
            </a:tbl>
          </a:graphicData>
        </a:graphic>
      </p:graphicFrame>
      <p:sp>
        <p:nvSpPr>
          <p:cNvPr id="11" name="Título 1">
            <a:extLst>
              <a:ext uri="{FF2B5EF4-FFF2-40B4-BE49-F238E27FC236}">
                <a16:creationId xmlns:a16="http://schemas.microsoft.com/office/drawing/2014/main" id="{0229AC0A-F8EF-158B-5D49-B06E1612EEDE}"/>
              </a:ext>
            </a:extLst>
          </p:cNvPr>
          <p:cNvSpPr txBox="1">
            <a:spLocks/>
          </p:cNvSpPr>
          <p:nvPr/>
        </p:nvSpPr>
        <p:spPr>
          <a:xfrm>
            <a:off x="468503" y="763524"/>
            <a:ext cx="10517176" cy="15270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2500"/>
              </a:spcBef>
            </a:pPr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Tabela </a:t>
            </a:r>
            <a:r>
              <a:rPr lang="pt-BR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ItemEntrada</a:t>
            </a: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715979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E8D3B17-7638-DFD3-18E4-8A6D611749C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Espaço Reservado para Conteúdo 4" descr="Ilustração 3D.">
            <a:extLst>
              <a:ext uri="{FF2B5EF4-FFF2-40B4-BE49-F238E27FC236}">
                <a16:creationId xmlns:a16="http://schemas.microsoft.com/office/drawing/2014/main" id="{5AE52070-2197-4C47-AD66-664AE4BABC6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rcRect r="46300"/>
          <a:stretch/>
        </p:blipFill>
        <p:spPr>
          <a:xfrm>
            <a:off x="20" y="10"/>
            <a:ext cx="4910308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804F46E-89A6-0254-3C0B-A8EFB0256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8537" y="-419907"/>
            <a:ext cx="5916168" cy="15270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Introdução</a:t>
            </a:r>
            <a:r>
              <a:rPr lang="en-US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ao</a:t>
            </a:r>
            <a:r>
              <a:rPr lang="en-US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projeto</a:t>
            </a:r>
            <a:endParaRPr lang="en-US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2724719-90E6-28A0-6F62-77C265C4C375}"/>
              </a:ext>
            </a:extLst>
          </p:cNvPr>
          <p:cNvSpPr>
            <a:spLocks noGrp="1"/>
          </p:cNvSpPr>
          <p:nvPr>
            <p:ph sz="half" idx="2"/>
            <p:extLst>
              <p:ext uri="{E7BDC344-281C-4309-B0C6-D0EE65EED2A8}">
                <p202:designPr xmlns:p202="http://schemas.microsoft.com/office/powerpoint/2020/02/main" xmlns="">
                  <p202:designTagLst>
                    <p202:designTag name="ARCH:1:CLS" val="InformationBlock"/>
                    <p202:designTag name="ARCH:1:VSVAR" val="TitledTextBox"/>
                  </p202:designTagLst>
                </p202:designPr>
              </p:ext>
            </p:extLst>
          </p:nvPr>
        </p:nvSpPr>
        <p:spPr>
          <a:xfrm>
            <a:off x="5568537" y="2214282"/>
            <a:ext cx="5916168" cy="4095078"/>
          </a:xfrm>
        </p:spPr>
        <p:txBody>
          <a:bodyPr>
            <a:normAutofit/>
          </a:bodyPr>
          <a:lstStyle/>
          <a:p>
            <a:pPr marL="0" indent="0">
              <a:spcBef>
                <a:spcPts val="2500"/>
              </a:spcBef>
              <a:buNone/>
            </a:pPr>
            <a:r>
              <a:rPr lang="pt-BR" sz="1400" b="1" dirty="0"/>
              <a:t>Objetivo do Projeto</a:t>
            </a:r>
          </a:p>
          <a:p>
            <a:pPr marL="0" lvl="1" indent="0">
              <a:buNone/>
            </a:pPr>
            <a:r>
              <a:rPr lang="pt-BR" sz="1400" dirty="0"/>
              <a:t>O objetivo principal do projeto é desenvolver um sistema que atenda de forma eficaz às necessidades dos usuários de um sistema de Almoxarifado</a:t>
            </a:r>
          </a:p>
          <a:p>
            <a:pPr marL="0" indent="0">
              <a:spcBef>
                <a:spcPts val="2500"/>
              </a:spcBef>
              <a:buNone/>
            </a:pPr>
            <a:r>
              <a:rPr lang="pt-BR" sz="1400" b="1" dirty="0"/>
              <a:t>Escopo do Projeto</a:t>
            </a:r>
          </a:p>
          <a:p>
            <a:pPr marL="0" lvl="1" indent="0">
              <a:buNone/>
            </a:pPr>
            <a:r>
              <a:rPr lang="pt-BR" sz="1400" dirty="0"/>
              <a:t>O escopo do projeto abrange todas as funcionalidades e requisitos que o sistema deve atender, garantindo uma entrega completa e eficiente.</a:t>
            </a:r>
          </a:p>
        </p:txBody>
      </p:sp>
    </p:spTree>
    <p:extLst>
      <p:ext uri="{BB962C8B-B14F-4D97-AF65-F5344CB8AC3E}">
        <p14:creationId xmlns:p14="http://schemas.microsoft.com/office/powerpoint/2010/main" val="173945175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BC8E265-4279-B925-FBC6-668AF72F0D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450EF29-A29A-9417-2B09-074C0406442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088EF13-93E0-2A25-DAC4-430EED1B9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503" y="0"/>
            <a:ext cx="10517176" cy="152704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ts val="2500"/>
              </a:spcBef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DICIONÁRIO DE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DADOS </a:t>
            </a:r>
            <a:endParaRPr lang="pt-BR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9" name="Espaço Reservado para Conteúdo 8">
            <a:extLst>
              <a:ext uri="{FF2B5EF4-FFF2-40B4-BE49-F238E27FC236}">
                <a16:creationId xmlns:a16="http://schemas.microsoft.com/office/drawing/2014/main" id="{AE6A2ECC-39B2-D582-178A-3B96D8FBBBF5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734994817"/>
              </p:ext>
            </p:extLst>
          </p:nvPr>
        </p:nvGraphicFramePr>
        <p:xfrm>
          <a:off x="566670" y="2250628"/>
          <a:ext cx="10071279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7093">
                  <a:extLst>
                    <a:ext uri="{9D8B030D-6E8A-4147-A177-3AD203B41FA5}">
                      <a16:colId xmlns:a16="http://schemas.microsoft.com/office/drawing/2014/main" val="1759235190"/>
                    </a:ext>
                  </a:extLst>
                </a:gridCol>
                <a:gridCol w="3357093">
                  <a:extLst>
                    <a:ext uri="{9D8B030D-6E8A-4147-A177-3AD203B41FA5}">
                      <a16:colId xmlns:a16="http://schemas.microsoft.com/office/drawing/2014/main" val="2611790632"/>
                    </a:ext>
                  </a:extLst>
                </a:gridCol>
                <a:gridCol w="3357093">
                  <a:extLst>
                    <a:ext uri="{9D8B030D-6E8A-4147-A177-3AD203B41FA5}">
                      <a16:colId xmlns:a16="http://schemas.microsoft.com/office/drawing/2014/main" val="27838512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Campo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Tipo de Dados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OBS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6086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Código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Int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Chave Primária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4326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DataSaida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Datetime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4368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CodigoFornecedor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int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426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Observacao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Varchar</a:t>
                      </a:r>
                      <a:r>
                        <a:rPr lang="pt-BR" dirty="0" smtClean="0"/>
                        <a:t>(100)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0910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QuantidadeSaida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int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9395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0149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6382274"/>
                  </a:ext>
                </a:extLst>
              </a:tr>
            </a:tbl>
          </a:graphicData>
        </a:graphic>
      </p:graphicFrame>
      <p:sp>
        <p:nvSpPr>
          <p:cNvPr id="11" name="Título 1">
            <a:extLst>
              <a:ext uri="{FF2B5EF4-FFF2-40B4-BE49-F238E27FC236}">
                <a16:creationId xmlns:a16="http://schemas.microsoft.com/office/drawing/2014/main" id="{0229AC0A-F8EF-158B-5D49-B06E1612EEDE}"/>
              </a:ext>
            </a:extLst>
          </p:cNvPr>
          <p:cNvSpPr txBox="1">
            <a:spLocks/>
          </p:cNvSpPr>
          <p:nvPr/>
        </p:nvSpPr>
        <p:spPr>
          <a:xfrm>
            <a:off x="468503" y="763524"/>
            <a:ext cx="10517176" cy="15270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2500"/>
              </a:spcBef>
            </a:pPr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Tabela </a:t>
            </a:r>
            <a:r>
              <a:rPr lang="pt-BR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Saida</a:t>
            </a: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104368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BC8E265-4279-B925-FBC6-668AF72F0D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450EF29-A29A-9417-2B09-074C0406442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088EF13-93E0-2A25-DAC4-430EED1B9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503" y="0"/>
            <a:ext cx="10517176" cy="152704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ts val="2500"/>
              </a:spcBef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DICIONÁRIO DE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DADOS </a:t>
            </a:r>
            <a:endParaRPr lang="pt-BR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9" name="Espaço Reservado para Conteúdo 8">
            <a:extLst>
              <a:ext uri="{FF2B5EF4-FFF2-40B4-BE49-F238E27FC236}">
                <a16:creationId xmlns:a16="http://schemas.microsoft.com/office/drawing/2014/main" id="{AE6A2ECC-39B2-D582-178A-3B96D8FBBBF5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484918430"/>
              </p:ext>
            </p:extLst>
          </p:nvPr>
        </p:nvGraphicFramePr>
        <p:xfrm>
          <a:off x="566670" y="2250628"/>
          <a:ext cx="10071279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7093">
                  <a:extLst>
                    <a:ext uri="{9D8B030D-6E8A-4147-A177-3AD203B41FA5}">
                      <a16:colId xmlns:a16="http://schemas.microsoft.com/office/drawing/2014/main" val="1759235190"/>
                    </a:ext>
                  </a:extLst>
                </a:gridCol>
                <a:gridCol w="3357093">
                  <a:extLst>
                    <a:ext uri="{9D8B030D-6E8A-4147-A177-3AD203B41FA5}">
                      <a16:colId xmlns:a16="http://schemas.microsoft.com/office/drawing/2014/main" val="2611790632"/>
                    </a:ext>
                  </a:extLst>
                </a:gridCol>
                <a:gridCol w="3357093">
                  <a:extLst>
                    <a:ext uri="{9D8B030D-6E8A-4147-A177-3AD203B41FA5}">
                      <a16:colId xmlns:a16="http://schemas.microsoft.com/office/drawing/2014/main" val="27838512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Campo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Tipo de Dados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OBS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6086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Código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Int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Chave Primária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4326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descricao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Varchar</a:t>
                      </a:r>
                      <a:r>
                        <a:rPr lang="pt-BR" dirty="0" smtClean="0"/>
                        <a:t>(100)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4368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CodigoProduto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int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426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CodigoSaida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int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0910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QuantidadeSaida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int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9395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Preco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double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0149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total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double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6382274"/>
                  </a:ext>
                </a:extLst>
              </a:tr>
            </a:tbl>
          </a:graphicData>
        </a:graphic>
      </p:graphicFrame>
      <p:sp>
        <p:nvSpPr>
          <p:cNvPr id="11" name="Título 1">
            <a:extLst>
              <a:ext uri="{FF2B5EF4-FFF2-40B4-BE49-F238E27FC236}">
                <a16:creationId xmlns:a16="http://schemas.microsoft.com/office/drawing/2014/main" id="{0229AC0A-F8EF-158B-5D49-B06E1612EEDE}"/>
              </a:ext>
            </a:extLst>
          </p:cNvPr>
          <p:cNvSpPr txBox="1">
            <a:spLocks/>
          </p:cNvSpPr>
          <p:nvPr/>
        </p:nvSpPr>
        <p:spPr>
          <a:xfrm>
            <a:off x="468503" y="763524"/>
            <a:ext cx="10517176" cy="15270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2500"/>
              </a:spcBef>
            </a:pPr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Tabela </a:t>
            </a:r>
            <a:r>
              <a:rPr lang="pt-BR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itemSaida</a:t>
            </a: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125520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E8D3B17-7638-DFD3-18E4-8A6D611749C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4CDB794-FD66-B57C-5DB2-D14CF7301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2295" y="2665927"/>
            <a:ext cx="5916168" cy="91993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Wireframe</a:t>
            </a:r>
            <a:endParaRPr lang="en-US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827370966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E8D3B17-7638-DFD3-18E4-8A6D611749C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Espaço Reservado para Conteúdo 4" descr="Formulário web de login">
            <a:extLst>
              <a:ext uri="{FF2B5EF4-FFF2-40B4-BE49-F238E27FC236}">
                <a16:creationId xmlns:a16="http://schemas.microsoft.com/office/drawing/2014/main" id="{9574661C-9C71-44C7-9C38-D5812FB73B7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rcRect l="27263" r="22617" b="1"/>
          <a:stretch/>
        </p:blipFill>
        <p:spPr>
          <a:xfrm>
            <a:off x="1403817" y="1133346"/>
            <a:ext cx="3748431" cy="5235252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2C8C7F8-6A55-1DF8-3A33-F776C9F85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9415" y="218946"/>
            <a:ext cx="5916168" cy="15270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Tela de Login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F08859EF-E25E-52C0-C024-DE22738F8749}"/>
              </a:ext>
            </a:extLst>
          </p:cNvPr>
          <p:cNvSpPr txBox="1">
            <a:spLocks/>
          </p:cNvSpPr>
          <p:nvPr/>
        </p:nvSpPr>
        <p:spPr>
          <a:xfrm>
            <a:off x="414841" y="-695454"/>
            <a:ext cx="5916168" cy="15270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Wireframe</a:t>
            </a:r>
          </a:p>
        </p:txBody>
      </p:sp>
    </p:spTree>
    <p:extLst>
      <p:ext uri="{BB962C8B-B14F-4D97-AF65-F5344CB8AC3E}">
        <p14:creationId xmlns:p14="http://schemas.microsoft.com/office/powerpoint/2010/main" val="1037557683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E8D3B17-7638-DFD3-18E4-8A6D611749C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2C8C7F8-6A55-1DF8-3A33-F776C9F85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7771" y="-695454"/>
            <a:ext cx="5916168" cy="15270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Tela</a:t>
            </a:r>
            <a:r>
              <a:rPr lang="en-US" b="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b="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Categoria</a:t>
            </a:r>
            <a:r>
              <a:rPr lang="en-US" b="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(</a:t>
            </a:r>
            <a:r>
              <a:rPr lang="en-US" b="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lista</a:t>
            </a:r>
            <a:r>
              <a:rPr lang="en-US" b="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)</a:t>
            </a:r>
            <a:endParaRPr lang="en-US" b="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F08859EF-E25E-52C0-C024-DE22738F8749}"/>
              </a:ext>
            </a:extLst>
          </p:cNvPr>
          <p:cNvSpPr txBox="1">
            <a:spLocks/>
          </p:cNvSpPr>
          <p:nvPr/>
        </p:nvSpPr>
        <p:spPr>
          <a:xfrm>
            <a:off x="414841" y="-695454"/>
            <a:ext cx="5916168" cy="15270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Wireframe</a:t>
            </a:r>
          </a:p>
        </p:txBody>
      </p:sp>
      <p:sp>
        <p:nvSpPr>
          <p:cNvPr id="4" name="Retângulo 3"/>
          <p:cNvSpPr/>
          <p:nvPr/>
        </p:nvSpPr>
        <p:spPr>
          <a:xfrm>
            <a:off x="999067" y="1224844"/>
            <a:ext cx="10193866" cy="531706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Retângulo 7"/>
          <p:cNvSpPr/>
          <p:nvPr/>
        </p:nvSpPr>
        <p:spPr>
          <a:xfrm>
            <a:off x="1044222" y="1224844"/>
            <a:ext cx="10193866" cy="38946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Elipse 5"/>
          <p:cNvSpPr/>
          <p:nvPr/>
        </p:nvSpPr>
        <p:spPr>
          <a:xfrm>
            <a:off x="10820399" y="1319049"/>
            <a:ext cx="293511" cy="30220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x</a:t>
            </a:r>
            <a:endParaRPr lang="pt-BR" dirty="0"/>
          </a:p>
        </p:txBody>
      </p:sp>
      <p:sp>
        <p:nvSpPr>
          <p:cNvPr id="11" name="Retângulo 10"/>
          <p:cNvSpPr/>
          <p:nvPr/>
        </p:nvSpPr>
        <p:spPr>
          <a:xfrm>
            <a:off x="1363860" y="2550550"/>
            <a:ext cx="1735298" cy="38946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52C8C7F8-6A55-1DF8-3A33-F776C9F854B3}"/>
              </a:ext>
            </a:extLst>
          </p:cNvPr>
          <p:cNvSpPr txBox="1">
            <a:spLocks/>
          </p:cNvSpPr>
          <p:nvPr/>
        </p:nvSpPr>
        <p:spPr>
          <a:xfrm>
            <a:off x="1363860" y="2562520"/>
            <a:ext cx="5916168" cy="365528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0" dirty="0" err="1" smtClean="0"/>
              <a:t>Código</a:t>
            </a:r>
            <a:endParaRPr lang="en-US" sz="2000" b="0" dirty="0"/>
          </a:p>
        </p:txBody>
      </p:sp>
      <p:sp>
        <p:nvSpPr>
          <p:cNvPr id="17" name="Retângulo Arredondado 16"/>
          <p:cNvSpPr/>
          <p:nvPr/>
        </p:nvSpPr>
        <p:spPr>
          <a:xfrm>
            <a:off x="1363860" y="1911172"/>
            <a:ext cx="1190625" cy="3143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Novo</a:t>
            </a:r>
            <a:endParaRPr lang="pt-BR" dirty="0"/>
          </a:p>
        </p:txBody>
      </p:sp>
      <p:sp>
        <p:nvSpPr>
          <p:cNvPr id="19" name="Retângulo Arredondado 18"/>
          <p:cNvSpPr/>
          <p:nvPr/>
        </p:nvSpPr>
        <p:spPr>
          <a:xfrm>
            <a:off x="5140384" y="4822916"/>
            <a:ext cx="1190625" cy="314325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Voltar</a:t>
            </a:r>
            <a:endParaRPr lang="pt-BR" dirty="0"/>
          </a:p>
        </p:txBody>
      </p:sp>
      <p:sp>
        <p:nvSpPr>
          <p:cNvPr id="20" name="Retângulo 19"/>
          <p:cNvSpPr/>
          <p:nvPr/>
        </p:nvSpPr>
        <p:spPr>
          <a:xfrm>
            <a:off x="3099159" y="2554776"/>
            <a:ext cx="4803064" cy="38946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dirty="0" smtClean="0"/>
              <a:t>Descrição</a:t>
            </a:r>
            <a:endParaRPr lang="pt-BR" dirty="0"/>
          </a:p>
        </p:txBody>
      </p:sp>
      <p:sp>
        <p:nvSpPr>
          <p:cNvPr id="22" name="Retângulo 21"/>
          <p:cNvSpPr/>
          <p:nvPr/>
        </p:nvSpPr>
        <p:spPr>
          <a:xfrm>
            <a:off x="7902223" y="2553295"/>
            <a:ext cx="1735298" cy="38946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Opções</a:t>
            </a:r>
            <a:endParaRPr lang="pt-BR" dirty="0"/>
          </a:p>
        </p:txBody>
      </p:sp>
      <p:sp>
        <p:nvSpPr>
          <p:cNvPr id="23" name="Retângulo 22"/>
          <p:cNvSpPr/>
          <p:nvPr/>
        </p:nvSpPr>
        <p:spPr>
          <a:xfrm>
            <a:off x="1363860" y="2949412"/>
            <a:ext cx="1735298" cy="3894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4" name="Título 1">
            <a:extLst>
              <a:ext uri="{FF2B5EF4-FFF2-40B4-BE49-F238E27FC236}">
                <a16:creationId xmlns:a16="http://schemas.microsoft.com/office/drawing/2014/main" id="{52C8C7F8-6A55-1DF8-3A33-F776C9F854B3}"/>
              </a:ext>
            </a:extLst>
          </p:cNvPr>
          <p:cNvSpPr txBox="1">
            <a:spLocks/>
          </p:cNvSpPr>
          <p:nvPr/>
        </p:nvSpPr>
        <p:spPr>
          <a:xfrm>
            <a:off x="1363860" y="2961382"/>
            <a:ext cx="5916168" cy="3655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0" dirty="0" smtClean="0"/>
              <a:t>01</a:t>
            </a:r>
            <a:endParaRPr lang="en-US" sz="2000" b="0" dirty="0"/>
          </a:p>
        </p:txBody>
      </p:sp>
      <p:sp>
        <p:nvSpPr>
          <p:cNvPr id="25" name="Retângulo 24"/>
          <p:cNvSpPr/>
          <p:nvPr/>
        </p:nvSpPr>
        <p:spPr>
          <a:xfrm>
            <a:off x="3099159" y="2953638"/>
            <a:ext cx="4803064" cy="3894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dirty="0" smtClean="0"/>
              <a:t>Alimentos</a:t>
            </a:r>
            <a:endParaRPr lang="pt-BR" dirty="0"/>
          </a:p>
        </p:txBody>
      </p:sp>
      <p:sp>
        <p:nvSpPr>
          <p:cNvPr id="26" name="Retângulo 25"/>
          <p:cNvSpPr/>
          <p:nvPr/>
        </p:nvSpPr>
        <p:spPr>
          <a:xfrm>
            <a:off x="7902223" y="2941017"/>
            <a:ext cx="1735298" cy="4020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7" name="Título 1">
            <a:extLst>
              <a:ext uri="{FF2B5EF4-FFF2-40B4-BE49-F238E27FC236}">
                <a16:creationId xmlns:a16="http://schemas.microsoft.com/office/drawing/2014/main" id="{52C8C7F8-6A55-1DF8-3A33-F776C9F854B3}"/>
              </a:ext>
            </a:extLst>
          </p:cNvPr>
          <p:cNvSpPr txBox="1">
            <a:spLocks/>
          </p:cNvSpPr>
          <p:nvPr/>
        </p:nvSpPr>
        <p:spPr>
          <a:xfrm>
            <a:off x="1363860" y="3374388"/>
            <a:ext cx="5916168" cy="4052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0" dirty="0" smtClean="0"/>
              <a:t>02</a:t>
            </a:r>
            <a:endParaRPr lang="en-US" sz="2000" b="0" dirty="0"/>
          </a:p>
        </p:txBody>
      </p:sp>
      <p:sp>
        <p:nvSpPr>
          <p:cNvPr id="28" name="Retângulo 27"/>
          <p:cNvSpPr/>
          <p:nvPr/>
        </p:nvSpPr>
        <p:spPr>
          <a:xfrm>
            <a:off x="3099159" y="3366644"/>
            <a:ext cx="4803064" cy="3894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dirty="0" smtClean="0"/>
              <a:t>Alimentos</a:t>
            </a:r>
            <a:endParaRPr lang="pt-BR" dirty="0"/>
          </a:p>
        </p:txBody>
      </p:sp>
      <p:sp>
        <p:nvSpPr>
          <p:cNvPr id="29" name="Retângulo 28"/>
          <p:cNvSpPr/>
          <p:nvPr/>
        </p:nvSpPr>
        <p:spPr>
          <a:xfrm>
            <a:off x="7902223" y="3354023"/>
            <a:ext cx="1735298" cy="4020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36696538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E8D3B17-7638-DFD3-18E4-8A6D611749C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2C8C7F8-6A55-1DF8-3A33-F776C9F85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7771" y="-695454"/>
            <a:ext cx="5916168" cy="15270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Tela</a:t>
            </a:r>
            <a:r>
              <a:rPr lang="en-US" b="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b="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Categoria</a:t>
            </a:r>
            <a:endParaRPr lang="en-US" b="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F08859EF-E25E-52C0-C024-DE22738F8749}"/>
              </a:ext>
            </a:extLst>
          </p:cNvPr>
          <p:cNvSpPr txBox="1">
            <a:spLocks/>
          </p:cNvSpPr>
          <p:nvPr/>
        </p:nvSpPr>
        <p:spPr>
          <a:xfrm>
            <a:off x="414841" y="-695454"/>
            <a:ext cx="5916168" cy="15270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Wireframe</a:t>
            </a:r>
          </a:p>
        </p:txBody>
      </p:sp>
      <p:sp>
        <p:nvSpPr>
          <p:cNvPr id="4" name="Retângulo 3"/>
          <p:cNvSpPr/>
          <p:nvPr/>
        </p:nvSpPr>
        <p:spPr>
          <a:xfrm>
            <a:off x="1044222" y="1224844"/>
            <a:ext cx="10193866" cy="531706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Retângulo 7"/>
          <p:cNvSpPr/>
          <p:nvPr/>
        </p:nvSpPr>
        <p:spPr>
          <a:xfrm>
            <a:off x="1044222" y="1224844"/>
            <a:ext cx="10193866" cy="38946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Elipse 5"/>
          <p:cNvSpPr/>
          <p:nvPr/>
        </p:nvSpPr>
        <p:spPr>
          <a:xfrm>
            <a:off x="10803466" y="1255888"/>
            <a:ext cx="293511" cy="30220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x</a:t>
            </a:r>
            <a:endParaRPr lang="pt-BR" dirty="0"/>
          </a:p>
        </p:txBody>
      </p:sp>
      <p:sp>
        <p:nvSpPr>
          <p:cNvPr id="11" name="Retângulo 10"/>
          <p:cNvSpPr/>
          <p:nvPr/>
        </p:nvSpPr>
        <p:spPr>
          <a:xfrm>
            <a:off x="2689946" y="2201558"/>
            <a:ext cx="1735298" cy="38946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52C8C7F8-6A55-1DF8-3A33-F776C9F854B3}"/>
              </a:ext>
            </a:extLst>
          </p:cNvPr>
          <p:cNvSpPr txBox="1">
            <a:spLocks/>
          </p:cNvSpPr>
          <p:nvPr/>
        </p:nvSpPr>
        <p:spPr>
          <a:xfrm>
            <a:off x="1557459" y="1063977"/>
            <a:ext cx="5916168" cy="15270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0" dirty="0" err="1" smtClean="0"/>
              <a:t>Código</a:t>
            </a:r>
            <a:endParaRPr lang="en-US" sz="2000" b="0" dirty="0"/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52C8C7F8-6A55-1DF8-3A33-F776C9F854B3}"/>
              </a:ext>
            </a:extLst>
          </p:cNvPr>
          <p:cNvSpPr txBox="1">
            <a:spLocks/>
          </p:cNvSpPr>
          <p:nvPr/>
        </p:nvSpPr>
        <p:spPr>
          <a:xfrm>
            <a:off x="1286538" y="2580272"/>
            <a:ext cx="5916168" cy="5503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0" dirty="0" err="1" smtClean="0"/>
              <a:t>Descrição</a:t>
            </a:r>
            <a:endParaRPr lang="en-US" sz="2000" b="0" dirty="0"/>
          </a:p>
        </p:txBody>
      </p:sp>
      <p:sp>
        <p:nvSpPr>
          <p:cNvPr id="14" name="Retângulo 13"/>
          <p:cNvSpPr/>
          <p:nvPr/>
        </p:nvSpPr>
        <p:spPr>
          <a:xfrm>
            <a:off x="2689945" y="2730386"/>
            <a:ext cx="5325165" cy="38946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 smtClean="0"/>
              <a:t>Café </a:t>
            </a:r>
            <a:r>
              <a:rPr lang="pt-BR" dirty="0" err="1" smtClean="0"/>
              <a:t>Estan</a:t>
            </a:r>
            <a:endParaRPr lang="pt-BR" dirty="0"/>
          </a:p>
        </p:txBody>
      </p:sp>
      <p:sp>
        <p:nvSpPr>
          <p:cNvPr id="17" name="Retângulo Arredondado 16"/>
          <p:cNvSpPr/>
          <p:nvPr/>
        </p:nvSpPr>
        <p:spPr>
          <a:xfrm>
            <a:off x="6953249" y="5048250"/>
            <a:ext cx="1190625" cy="3143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Salvar</a:t>
            </a:r>
            <a:endParaRPr lang="pt-BR" dirty="0"/>
          </a:p>
        </p:txBody>
      </p:sp>
      <p:sp>
        <p:nvSpPr>
          <p:cNvPr id="18" name="Retângulo Arredondado 17"/>
          <p:cNvSpPr/>
          <p:nvPr/>
        </p:nvSpPr>
        <p:spPr>
          <a:xfrm>
            <a:off x="5735696" y="5048249"/>
            <a:ext cx="1190625" cy="31432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Cancelar</a:t>
            </a:r>
            <a:endParaRPr lang="pt-BR" dirty="0"/>
          </a:p>
        </p:txBody>
      </p:sp>
      <p:sp>
        <p:nvSpPr>
          <p:cNvPr id="19" name="Retângulo Arredondado 18"/>
          <p:cNvSpPr/>
          <p:nvPr/>
        </p:nvSpPr>
        <p:spPr>
          <a:xfrm>
            <a:off x="4425244" y="5048248"/>
            <a:ext cx="1190625" cy="314325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Voltar</a:t>
            </a:r>
            <a:endParaRPr lang="pt-BR" dirty="0"/>
          </a:p>
        </p:txBody>
      </p:sp>
      <p:sp>
        <p:nvSpPr>
          <p:cNvPr id="21" name="CaixaDeTexto 20"/>
          <p:cNvSpPr txBox="1"/>
          <p:nvPr/>
        </p:nvSpPr>
        <p:spPr>
          <a:xfrm>
            <a:off x="9415640" y="3205335"/>
            <a:ext cx="178117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Quando em modo edição e o cursor estiver no campo o fundo deve ficar verde.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2054591216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E8D3B17-7638-DFD3-18E4-8A6D611749C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2C8C7F8-6A55-1DF8-3A33-F776C9F85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7771" y="-695454"/>
            <a:ext cx="5916168" cy="15270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Tela</a:t>
            </a:r>
            <a:r>
              <a:rPr lang="en-US" b="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b="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Produto</a:t>
            </a:r>
            <a:endParaRPr lang="en-US" b="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F08859EF-E25E-52C0-C024-DE22738F8749}"/>
              </a:ext>
            </a:extLst>
          </p:cNvPr>
          <p:cNvSpPr txBox="1">
            <a:spLocks/>
          </p:cNvSpPr>
          <p:nvPr/>
        </p:nvSpPr>
        <p:spPr>
          <a:xfrm>
            <a:off x="414841" y="-695454"/>
            <a:ext cx="5916168" cy="15270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Wireframe</a:t>
            </a:r>
          </a:p>
        </p:txBody>
      </p:sp>
      <p:sp>
        <p:nvSpPr>
          <p:cNvPr id="4" name="Retângulo 3"/>
          <p:cNvSpPr/>
          <p:nvPr/>
        </p:nvSpPr>
        <p:spPr>
          <a:xfrm>
            <a:off x="1044222" y="1224844"/>
            <a:ext cx="10193866" cy="531706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Retângulo 7"/>
          <p:cNvSpPr/>
          <p:nvPr/>
        </p:nvSpPr>
        <p:spPr>
          <a:xfrm>
            <a:off x="1044222" y="1224844"/>
            <a:ext cx="10193866" cy="38946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Elipse 5"/>
          <p:cNvSpPr/>
          <p:nvPr/>
        </p:nvSpPr>
        <p:spPr>
          <a:xfrm>
            <a:off x="10803466" y="1255888"/>
            <a:ext cx="293511" cy="30220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x</a:t>
            </a:r>
            <a:endParaRPr lang="pt-BR" dirty="0"/>
          </a:p>
        </p:txBody>
      </p:sp>
      <p:sp>
        <p:nvSpPr>
          <p:cNvPr id="11" name="Retângulo 10"/>
          <p:cNvSpPr/>
          <p:nvPr/>
        </p:nvSpPr>
        <p:spPr>
          <a:xfrm>
            <a:off x="2689946" y="2201558"/>
            <a:ext cx="1735298" cy="38946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52C8C7F8-6A55-1DF8-3A33-F776C9F854B3}"/>
              </a:ext>
            </a:extLst>
          </p:cNvPr>
          <p:cNvSpPr txBox="1">
            <a:spLocks/>
          </p:cNvSpPr>
          <p:nvPr/>
        </p:nvSpPr>
        <p:spPr>
          <a:xfrm>
            <a:off x="1557459" y="1063977"/>
            <a:ext cx="5916168" cy="15270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0" dirty="0" err="1" smtClean="0"/>
              <a:t>Código</a:t>
            </a:r>
            <a:endParaRPr lang="en-US" sz="2000" b="0" dirty="0"/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52C8C7F8-6A55-1DF8-3A33-F776C9F854B3}"/>
              </a:ext>
            </a:extLst>
          </p:cNvPr>
          <p:cNvSpPr txBox="1">
            <a:spLocks/>
          </p:cNvSpPr>
          <p:nvPr/>
        </p:nvSpPr>
        <p:spPr>
          <a:xfrm>
            <a:off x="1286538" y="2580272"/>
            <a:ext cx="5916168" cy="5503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0" dirty="0" err="1" smtClean="0"/>
              <a:t>Descrição</a:t>
            </a:r>
            <a:endParaRPr lang="en-US" sz="2000" b="0" dirty="0"/>
          </a:p>
        </p:txBody>
      </p:sp>
      <p:sp>
        <p:nvSpPr>
          <p:cNvPr id="14" name="Retângulo 13"/>
          <p:cNvSpPr/>
          <p:nvPr/>
        </p:nvSpPr>
        <p:spPr>
          <a:xfrm>
            <a:off x="2689945" y="2730386"/>
            <a:ext cx="5325165" cy="38946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 smtClean="0"/>
              <a:t>Café </a:t>
            </a:r>
            <a:r>
              <a:rPr lang="pt-BR" dirty="0" err="1" smtClean="0"/>
              <a:t>Estan</a:t>
            </a:r>
            <a:endParaRPr lang="pt-BR" dirty="0"/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52C8C7F8-6A55-1DF8-3A33-F776C9F854B3}"/>
              </a:ext>
            </a:extLst>
          </p:cNvPr>
          <p:cNvSpPr txBox="1">
            <a:spLocks/>
          </p:cNvSpPr>
          <p:nvPr/>
        </p:nvSpPr>
        <p:spPr>
          <a:xfrm>
            <a:off x="1467160" y="3119853"/>
            <a:ext cx="5916168" cy="5503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0" dirty="0" err="1" smtClean="0"/>
              <a:t>Unidade</a:t>
            </a:r>
            <a:endParaRPr lang="en-US" sz="2000" b="0" dirty="0"/>
          </a:p>
        </p:txBody>
      </p:sp>
      <p:sp>
        <p:nvSpPr>
          <p:cNvPr id="16" name="Retângulo 15"/>
          <p:cNvSpPr/>
          <p:nvPr/>
        </p:nvSpPr>
        <p:spPr>
          <a:xfrm>
            <a:off x="2689946" y="3265308"/>
            <a:ext cx="1735298" cy="3894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Triângulo isósceles 8"/>
          <p:cNvSpPr/>
          <p:nvPr/>
        </p:nvSpPr>
        <p:spPr>
          <a:xfrm rot="10800000">
            <a:off x="4188178" y="3318281"/>
            <a:ext cx="237066" cy="28352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Arredondado 16"/>
          <p:cNvSpPr/>
          <p:nvPr/>
        </p:nvSpPr>
        <p:spPr>
          <a:xfrm>
            <a:off x="6953249" y="5048250"/>
            <a:ext cx="1190625" cy="3143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Salvar</a:t>
            </a:r>
            <a:endParaRPr lang="pt-BR" dirty="0"/>
          </a:p>
        </p:txBody>
      </p:sp>
      <p:sp>
        <p:nvSpPr>
          <p:cNvPr id="18" name="Retângulo Arredondado 17"/>
          <p:cNvSpPr/>
          <p:nvPr/>
        </p:nvSpPr>
        <p:spPr>
          <a:xfrm>
            <a:off x="5735696" y="5048249"/>
            <a:ext cx="1190625" cy="31432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Cancelar</a:t>
            </a:r>
            <a:endParaRPr lang="pt-BR" dirty="0"/>
          </a:p>
        </p:txBody>
      </p:sp>
      <p:sp>
        <p:nvSpPr>
          <p:cNvPr id="19" name="Retângulo Arredondado 18"/>
          <p:cNvSpPr/>
          <p:nvPr/>
        </p:nvSpPr>
        <p:spPr>
          <a:xfrm>
            <a:off x="4425244" y="5048248"/>
            <a:ext cx="1190625" cy="314325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Voltar</a:t>
            </a:r>
            <a:endParaRPr lang="pt-BR" dirty="0"/>
          </a:p>
        </p:txBody>
      </p:sp>
      <p:sp>
        <p:nvSpPr>
          <p:cNvPr id="21" name="CaixaDeTexto 20"/>
          <p:cNvSpPr txBox="1"/>
          <p:nvPr/>
        </p:nvSpPr>
        <p:spPr>
          <a:xfrm>
            <a:off x="9415640" y="3205335"/>
            <a:ext cx="178117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Quando em modo edição e o cursor estiver no campo o fundo deve ficar verde.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1358796605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E8D3B17-7638-DFD3-18E4-8A6D611749C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7D9284D-EDF1-4C67-C63F-C7E773F77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353" y="138594"/>
            <a:ext cx="10336871" cy="15270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Diagrama</a:t>
            </a:r>
            <a:r>
              <a:rPr lang="en-US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UML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4470043-6B1C-57FC-4F15-0FAD899F9E73}"/>
              </a:ext>
            </a:extLst>
          </p:cNvPr>
          <p:cNvSpPr>
            <a:spLocks noGrp="1"/>
          </p:cNvSpPr>
          <p:nvPr>
            <p:ph sz="half" idx="2"/>
            <p:extLst>
              <p:ext uri="{E7BDC344-281C-4309-B0C6-D0EE65EED2A8}">
                <p202:designPr xmlns:p202="http://schemas.microsoft.com/office/powerpoint/2020/02/main" xmlns="">
                  <p202:designTagLst>
                    <p202:designTag name="ARCH:1:CLS" val="InformationBlock"/>
                    <p202:designTag name="ARCH:1:VSVAR" val="TitledTextBox"/>
                  </p202:designTagLst>
                </p202:designPr>
              </p:ext>
            </p:extLst>
          </p:nvPr>
        </p:nvSpPr>
        <p:spPr>
          <a:xfrm>
            <a:off x="919262" y="1905189"/>
            <a:ext cx="11032331" cy="4095078"/>
          </a:xfrm>
        </p:spPr>
        <p:txBody>
          <a:bodyPr>
            <a:normAutofit/>
          </a:bodyPr>
          <a:lstStyle/>
          <a:p>
            <a:pPr marL="0" indent="0">
              <a:spcBef>
                <a:spcPts val="2500"/>
              </a:spcBef>
              <a:buNone/>
            </a:pPr>
            <a:r>
              <a:rPr lang="pt-BR" sz="1400" b="1" dirty="0"/>
              <a:t>Usar um diagrama UML: pode ser de atividade,</a:t>
            </a:r>
            <a:r>
              <a:rPr lang="pt-BR" sz="1400" dirty="0"/>
              <a:t> estado</a:t>
            </a:r>
          </a:p>
        </p:txBody>
      </p:sp>
    </p:spTree>
    <p:extLst>
      <p:ext uri="{BB962C8B-B14F-4D97-AF65-F5344CB8AC3E}">
        <p14:creationId xmlns:p14="http://schemas.microsoft.com/office/powerpoint/2010/main" val="339564020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E8D3B17-7638-DFD3-18E4-8A6D611749C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A5CCD66-A97F-A354-45EA-76C3AAA9F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503" y="-214884"/>
            <a:ext cx="10517176" cy="15270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CENÁRIO</a:t>
            </a:r>
            <a:endParaRPr lang="en-US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97CC6BD-7C78-94FA-A6A4-ECBB06F839F2}"/>
              </a:ext>
            </a:extLst>
          </p:cNvPr>
          <p:cNvSpPr>
            <a:spLocks noGrp="1"/>
          </p:cNvSpPr>
          <p:nvPr>
            <p:ph sz="half" idx="2"/>
            <p:extLst>
              <p:ext uri="{E7BDC344-281C-4309-B0C6-D0EE65EED2A8}">
                <p202:designPr xmlns:p202="http://schemas.microsoft.com/office/powerpoint/2020/02/main" xmlns="">
                  <p202:designTagLst>
                    <p202:designTag name="ARCH:1:CLS" val="InformationBlock"/>
                    <p202:designTag name="ARCH:1:VSVAR" val="TitledTextBox"/>
                  </p202:designTagLst>
                </p202:designPr>
              </p:ext>
            </p:extLst>
          </p:nvPr>
        </p:nvSpPr>
        <p:spPr>
          <a:xfrm>
            <a:off x="468502" y="1381461"/>
            <a:ext cx="11444455" cy="4095078"/>
          </a:xfrm>
        </p:spPr>
        <p:txBody>
          <a:bodyPr>
            <a:noAutofit/>
          </a:bodyPr>
          <a:lstStyle/>
          <a:p>
            <a:pPr marL="0" indent="0">
              <a:spcBef>
                <a:spcPts val="2500"/>
              </a:spcBef>
              <a:buNone/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A Prefeitura Municipal de Nova Esperança realiza compras regulares de materiais de consumo e permanentes para atender às demandas de suas diversas secretarias, como Saúde, Educação, Obras e Administração. Esses materiais incluem desde itens básicos, como papel, canetas e material de limpeza, até equipamentos maiores, como computadores, móveis e ferramentas.</a:t>
            </a:r>
          </a:p>
          <a:p>
            <a:pPr marL="0" indent="0">
              <a:spcBef>
                <a:spcPts val="2500"/>
              </a:spcBef>
              <a:buNone/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Atualmente, o gerenciamento desses materiais é feito de forma manual, o que tem gerado problemas recorrentes, como:</a:t>
            </a:r>
          </a:p>
          <a:p>
            <a:pPr>
              <a:spcBef>
                <a:spcPts val="2500"/>
              </a:spcBef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Falta de controle sobre o estoque mínimo, resultando na ausência de itens essenciais.</a:t>
            </a:r>
          </a:p>
          <a:p>
            <a:pPr>
              <a:spcBef>
                <a:spcPts val="2500"/>
              </a:spcBef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Excesso de produtos desnecessários, que ocupam espaço e geram custos adicionais.</a:t>
            </a:r>
          </a:p>
          <a:p>
            <a:pPr>
              <a:spcBef>
                <a:spcPts val="2500"/>
              </a:spcBef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Dificuldade para rastrear as solicitações e entregas realizadas por cada secretaria.</a:t>
            </a:r>
          </a:p>
          <a:p>
            <a:pPr>
              <a:spcBef>
                <a:spcPts val="2500"/>
              </a:spcBef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Falhas na prestação de contas e na auditoria devido à ausência de dados consolidados e relatórios precisos.</a:t>
            </a:r>
          </a:p>
          <a:p>
            <a:pPr marL="0" indent="0">
              <a:spcBef>
                <a:spcPts val="2500"/>
              </a:spcBef>
              <a:buNone/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Para resolver esses problemas, a prefeitura decidiu implementar um sistema de almoxarifado web que permita o gerenciamento centralizado do estoque de materiais. Esse sistema será utilizado tanto pelo almoxarifado principal quanto pelos almoxarifados das secretarias que demandarem controle específico de seus </a:t>
            </a:r>
          </a:p>
        </p:txBody>
      </p:sp>
    </p:spTree>
    <p:extLst>
      <p:ext uri="{BB962C8B-B14F-4D97-AF65-F5344CB8AC3E}">
        <p14:creationId xmlns:p14="http://schemas.microsoft.com/office/powerpoint/2010/main" val="20564343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DFCA66C-0EF7-1894-76F3-C62E33101C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1D40FB4-97DC-F5FF-9E7A-C10E078A153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6814CED-5FC4-BEB3-CF56-B1C47F933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503" y="-214884"/>
            <a:ext cx="10517176" cy="15270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sz="3600" b="1" dirty="0">
                <a:latin typeface="Arial" panose="020B0604020202020204" pitchFamily="34" charset="0"/>
                <a:cs typeface="Arial" panose="020B0604020202020204" pitchFamily="34" charset="0"/>
              </a:rPr>
              <a:t>Cadastro de Produtos:</a:t>
            </a:r>
            <a:endParaRPr lang="en-US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AC8BFA4-590B-EFEF-D71B-13273B10F108}"/>
              </a:ext>
            </a:extLst>
          </p:cNvPr>
          <p:cNvSpPr>
            <a:spLocks noGrp="1"/>
          </p:cNvSpPr>
          <p:nvPr>
            <p:ph sz="half" idx="2"/>
            <p:extLst>
              <p:ext uri="{E7BDC344-281C-4309-B0C6-D0EE65EED2A8}">
                <p202:designPr xmlns:p202="http://schemas.microsoft.com/office/powerpoint/2020/02/main" xmlns="">
                  <p202:designTagLst>
                    <p202:designTag name="ARCH:1:CLS" val="InformationBlock"/>
                    <p202:designTag name="ARCH:1:VSVAR" val="TitledTextBox"/>
                  </p202:designTagLst>
                </p202:designPr>
              </p:ext>
            </p:extLst>
          </p:nvPr>
        </p:nvSpPr>
        <p:spPr>
          <a:xfrm>
            <a:off x="571533" y="1527048"/>
            <a:ext cx="10890664" cy="4095078"/>
          </a:xfrm>
        </p:spPr>
        <p:txBody>
          <a:bodyPr>
            <a:normAutofit/>
          </a:bodyPr>
          <a:lstStyle/>
          <a:p>
            <a:pPr marL="0" indent="0">
              <a:spcBef>
                <a:spcPts val="2500"/>
              </a:spcBef>
              <a:buNone/>
            </a:pP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2500"/>
              </a:spcBef>
              <a:buNone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O sistema deve permitir o registro de todos os materiais, diferenciando-os entre materiais de consumo (como papel e materiais de limpeza) e materiais permanentes (como cadeiras e equipamentos eletrônicos).</a:t>
            </a:r>
          </a:p>
          <a:p>
            <a:pPr marL="0" indent="0">
              <a:spcBef>
                <a:spcPts val="2500"/>
              </a:spcBef>
              <a:buNone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Cada item cadastrado deve conter: código único, nome, descrição, categoria (consumo ou permanente), quantidade mínima, unidade de medida (ex.: unidades, pacotes, quilos), preço estimado, e fornecedor.</a:t>
            </a:r>
          </a:p>
        </p:txBody>
      </p:sp>
    </p:spTree>
    <p:extLst>
      <p:ext uri="{BB962C8B-B14F-4D97-AF65-F5344CB8AC3E}">
        <p14:creationId xmlns:p14="http://schemas.microsoft.com/office/powerpoint/2010/main" val="242242338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DBE450C-3284-7D6A-26B9-CF093C022A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51D6A68-C3BD-3399-CCA8-A7290FC8E09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A7B2EBA-4C50-A422-4631-38FA3BA75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503" y="-214884"/>
            <a:ext cx="10517176" cy="1527048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spcBef>
                <a:spcPts val="2500"/>
              </a:spcBef>
              <a:buNone/>
            </a:pPr>
            <a:r>
              <a:rPr lang="pt-BR" sz="3600" b="1" dirty="0">
                <a:latin typeface="Arial" panose="020B0604020202020204" pitchFamily="34" charset="0"/>
                <a:cs typeface="Arial" panose="020B0604020202020204" pitchFamily="34" charset="0"/>
              </a:rPr>
              <a:t>Controle de Estoque: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2841E46-82B9-28A3-FAB8-E3D4419CA424}"/>
              </a:ext>
            </a:extLst>
          </p:cNvPr>
          <p:cNvSpPr>
            <a:spLocks noGrp="1"/>
          </p:cNvSpPr>
          <p:nvPr>
            <p:ph sz="half" idx="2"/>
            <p:extLst>
              <p:ext uri="{E7BDC344-281C-4309-B0C6-D0EE65EED2A8}">
                <p202:designPr xmlns:p202="http://schemas.microsoft.com/office/powerpoint/2020/02/main" xmlns="">
                  <p202:designTagLst>
                    <p202:designTag name="ARCH:1:CLS" val="InformationBlock"/>
                    <p202:designTag name="ARCH:1:VSVAR" val="TitledTextBox"/>
                  </p202:designTagLst>
                </p202:designPr>
              </p:ext>
            </p:extLst>
          </p:nvPr>
        </p:nvSpPr>
        <p:spPr>
          <a:xfrm>
            <a:off x="571533" y="1527048"/>
            <a:ext cx="10890664" cy="4095078"/>
          </a:xfrm>
        </p:spPr>
        <p:txBody>
          <a:bodyPr>
            <a:normAutofit/>
          </a:bodyPr>
          <a:lstStyle/>
          <a:p>
            <a:pPr marL="0" indent="0">
              <a:spcBef>
                <a:spcPts val="2500"/>
              </a:spcBef>
              <a:buNone/>
            </a:pP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2500"/>
              </a:spcBef>
              <a:buNone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Registrar entradas de produtos adquiridos por meio de notas fiscais ou transferências de outro almoxarifado.</a:t>
            </a:r>
          </a:p>
          <a:p>
            <a:pPr marL="0" indent="0">
              <a:spcBef>
                <a:spcPts val="2500"/>
              </a:spcBef>
              <a:buNone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Controlar as saídas de materiais para as secretarias solicitantes, com emissão de requisições e comprovantes de entrega. Atualizar automaticamente o saldo em estoque após cada movimentação.</a:t>
            </a:r>
          </a:p>
        </p:txBody>
      </p:sp>
    </p:spTree>
    <p:extLst>
      <p:ext uri="{BB962C8B-B14F-4D97-AF65-F5344CB8AC3E}">
        <p14:creationId xmlns:p14="http://schemas.microsoft.com/office/powerpoint/2010/main" val="347938623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F80BD00-BB96-A5C0-6B53-CF70A89246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F39A533-5E9C-439F-5CF1-06FFAB778C1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E85AD78-A390-44F7-B831-592FA3094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503" y="-214884"/>
            <a:ext cx="10517176" cy="1527048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spcBef>
                <a:spcPts val="2500"/>
              </a:spcBef>
              <a:buNone/>
            </a:pPr>
            <a: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  <a:t>Gestão de Requisições: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F832666-4528-952F-DDF1-C3A07C21AD56}"/>
              </a:ext>
            </a:extLst>
          </p:cNvPr>
          <p:cNvSpPr>
            <a:spLocks noGrp="1"/>
          </p:cNvSpPr>
          <p:nvPr>
            <p:ph sz="half" idx="2"/>
            <p:extLst>
              <p:ext uri="{E7BDC344-281C-4309-B0C6-D0EE65EED2A8}">
                <p202:designPr xmlns:p202="http://schemas.microsoft.com/office/powerpoint/2020/02/main" xmlns="">
                  <p202:designTagLst>
                    <p202:designTag name="ARCH:1:CLS" val="InformationBlock"/>
                    <p202:designTag name="ARCH:1:VSVAR" val="TitledTextBox"/>
                  </p202:designTagLst>
                </p202:designPr>
              </p:ext>
            </p:extLst>
          </p:nvPr>
        </p:nvSpPr>
        <p:spPr>
          <a:xfrm>
            <a:off x="571533" y="1527048"/>
            <a:ext cx="10890664" cy="4095078"/>
          </a:xfrm>
        </p:spPr>
        <p:txBody>
          <a:bodyPr>
            <a:normAutofit/>
          </a:bodyPr>
          <a:lstStyle/>
          <a:p>
            <a:pPr marL="0" indent="0">
              <a:spcBef>
                <a:spcPts val="2500"/>
              </a:spcBef>
              <a:buNone/>
            </a:pP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2500"/>
              </a:spcBef>
              <a:buNone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Permitir que as secretarias realizem solicitações de materiais diretamente pelo sistema.</a:t>
            </a:r>
          </a:p>
          <a:p>
            <a:pPr marL="0" indent="0">
              <a:spcBef>
                <a:spcPts val="2500"/>
              </a:spcBef>
              <a:buNone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Acompanhar o status da solicitação (pendente, atendida, parcialmente atendida, ou rejeitada).</a:t>
            </a:r>
          </a:p>
          <a:p>
            <a:pPr marL="0" indent="0">
              <a:spcBef>
                <a:spcPts val="2500"/>
              </a:spcBef>
              <a:buNone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Registrar o motivo de rejeição, se aplicável.</a:t>
            </a:r>
          </a:p>
        </p:txBody>
      </p:sp>
    </p:spTree>
    <p:extLst>
      <p:ext uri="{BB962C8B-B14F-4D97-AF65-F5344CB8AC3E}">
        <p14:creationId xmlns:p14="http://schemas.microsoft.com/office/powerpoint/2010/main" val="213223798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C1C6446-DB0C-5144-9447-C351313EDE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2A2D76-411A-C189-4AD9-64268699684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F8774DB-4AEA-7BA1-049A-B1413658C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503" y="-214884"/>
            <a:ext cx="10517176" cy="1527048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spcBef>
                <a:spcPts val="2500"/>
              </a:spcBef>
              <a:buNone/>
            </a:pPr>
            <a: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  <a:t>Relatórios e Transparência: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1B205D8-863A-879F-7A1C-4F86078F8602}"/>
              </a:ext>
            </a:extLst>
          </p:cNvPr>
          <p:cNvSpPr>
            <a:spLocks noGrp="1"/>
          </p:cNvSpPr>
          <p:nvPr>
            <p:ph sz="half" idx="2"/>
            <p:extLst>
              <p:ext uri="{E7BDC344-281C-4309-B0C6-D0EE65EED2A8}">
                <p202:designPr xmlns:p202="http://schemas.microsoft.com/office/powerpoint/2020/02/main" xmlns="">
                  <p202:designTagLst>
                    <p202:designTag name="ARCH:1:CLS" val="InformationBlock"/>
                    <p202:designTag name="ARCH:1:VSVAR" val="TitledTextBox"/>
                  </p202:designTagLst>
                </p202:designPr>
              </p:ext>
            </p:extLst>
          </p:nvPr>
        </p:nvSpPr>
        <p:spPr>
          <a:xfrm>
            <a:off x="571533" y="1527048"/>
            <a:ext cx="10890664" cy="4095078"/>
          </a:xfrm>
        </p:spPr>
        <p:txBody>
          <a:bodyPr>
            <a:normAutofit/>
          </a:bodyPr>
          <a:lstStyle/>
          <a:p>
            <a:pPr marL="0" indent="0">
              <a:spcBef>
                <a:spcPts val="2500"/>
              </a:spcBef>
              <a:buNone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Gerar relatórios detalhados de entradas e saídas por período, secretaria, ou tipo de material.</a:t>
            </a:r>
          </a:p>
          <a:p>
            <a:pPr marL="0" indent="0">
              <a:spcBef>
                <a:spcPts val="2500"/>
              </a:spcBef>
              <a:buNone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Emitir relatórios financeiros com o custo total de materiais comprados e utilizados.</a:t>
            </a:r>
          </a:p>
          <a:p>
            <a:pPr marL="0" indent="0">
              <a:spcBef>
                <a:spcPts val="2500"/>
              </a:spcBef>
              <a:buNone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Criar gráficos com a projeção do consumo para melhor planejamento</a:t>
            </a:r>
          </a:p>
        </p:txBody>
      </p:sp>
    </p:spTree>
    <p:extLst>
      <p:ext uri="{BB962C8B-B14F-4D97-AF65-F5344CB8AC3E}">
        <p14:creationId xmlns:p14="http://schemas.microsoft.com/office/powerpoint/2010/main" val="191155503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4DC585D-EC44-C267-B574-5096BCA87E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482AA53-DA69-E258-8B64-8F8CE86FCDD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9DEF611-59DF-343D-DBC5-5163969F8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503" y="-214884"/>
            <a:ext cx="10517176" cy="1527048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spcBef>
                <a:spcPts val="2500"/>
              </a:spcBef>
              <a:buNone/>
            </a:pPr>
            <a: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  <a:t>Controle de Usuários e Permissões: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C4ED402-5C98-8C06-91A2-7F6C2FCC6DE8}"/>
              </a:ext>
            </a:extLst>
          </p:cNvPr>
          <p:cNvSpPr>
            <a:spLocks noGrp="1"/>
          </p:cNvSpPr>
          <p:nvPr>
            <p:ph sz="half" idx="2"/>
            <p:extLst>
              <p:ext uri="{E7BDC344-281C-4309-B0C6-D0EE65EED2A8}">
                <p202:designPr xmlns:p202="http://schemas.microsoft.com/office/powerpoint/2020/02/main" xmlns="">
                  <p202:designTagLst>
                    <p202:designTag name="ARCH:1:CLS" val="InformationBlock"/>
                    <p202:designTag name="ARCH:1:VSVAR" val="TitledTextBox"/>
                  </p202:designTagLst>
                </p202:designPr>
              </p:ext>
            </p:extLst>
          </p:nvPr>
        </p:nvSpPr>
        <p:spPr>
          <a:xfrm>
            <a:off x="571533" y="1527048"/>
            <a:ext cx="10890664" cy="4095078"/>
          </a:xfrm>
        </p:spPr>
        <p:txBody>
          <a:bodyPr>
            <a:normAutofit/>
          </a:bodyPr>
          <a:lstStyle/>
          <a:p>
            <a:pPr marL="0" indent="0">
              <a:spcBef>
                <a:spcPts val="2500"/>
              </a:spcBef>
              <a:buNone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O sistema deve permitir diferentes níveis de acesso:</a:t>
            </a:r>
          </a:p>
          <a:p>
            <a:pPr marL="0" indent="0">
              <a:spcBef>
                <a:spcPts val="2500"/>
              </a:spcBef>
              <a:buNone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Administradores: Acesso total ao sistema.</a:t>
            </a:r>
          </a:p>
          <a:p>
            <a:pPr marL="0" indent="0">
              <a:spcBef>
                <a:spcPts val="2500"/>
              </a:spcBef>
              <a:buNone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Almoxarifes: Controle de estoque e movimentações.</a:t>
            </a:r>
          </a:p>
          <a:p>
            <a:pPr marL="0" indent="0">
              <a:spcBef>
                <a:spcPts val="2500"/>
              </a:spcBef>
              <a:buNone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Solicitantes (Secretarias): Apenas solicitação de materiais e consulta de status.</a:t>
            </a:r>
          </a:p>
        </p:txBody>
      </p:sp>
    </p:spTree>
    <p:extLst>
      <p:ext uri="{BB962C8B-B14F-4D97-AF65-F5344CB8AC3E}">
        <p14:creationId xmlns:p14="http://schemas.microsoft.com/office/powerpoint/2010/main" val="260883787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EB7B05E-3C40-604A-1697-552185178B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C27E16A-554C-D4AC-900E-AA69DDAEDE0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11FD698-770F-206D-5FFE-5D2624828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503" y="-214884"/>
            <a:ext cx="10517176" cy="1527048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spcBef>
                <a:spcPts val="2500"/>
              </a:spcBef>
              <a:buNone/>
            </a:pPr>
            <a: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  <a:t>Controle de Usuários e Permissões: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630D680-D32A-9F14-6156-D8028BE7C584}"/>
              </a:ext>
            </a:extLst>
          </p:cNvPr>
          <p:cNvSpPr>
            <a:spLocks noGrp="1"/>
          </p:cNvSpPr>
          <p:nvPr>
            <p:ph sz="half" idx="2"/>
            <p:extLst>
              <p:ext uri="{E7BDC344-281C-4309-B0C6-D0EE65EED2A8}">
                <p202:designPr xmlns:p202="http://schemas.microsoft.com/office/powerpoint/2020/02/main" xmlns="">
                  <p202:designTagLst>
                    <p202:designTag name="ARCH:1:CLS" val="InformationBlock"/>
                    <p202:designTag name="ARCH:1:VSVAR" val="TitledTextBox"/>
                  </p202:designTagLst>
                </p202:designPr>
              </p:ext>
            </p:extLst>
          </p:nvPr>
        </p:nvSpPr>
        <p:spPr>
          <a:xfrm>
            <a:off x="571533" y="1527048"/>
            <a:ext cx="10890664" cy="4095078"/>
          </a:xfrm>
        </p:spPr>
        <p:txBody>
          <a:bodyPr>
            <a:normAutofit/>
          </a:bodyPr>
          <a:lstStyle/>
          <a:p>
            <a:pPr marL="0" indent="0">
              <a:spcBef>
                <a:spcPts val="2500"/>
              </a:spcBef>
              <a:buNone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O sistema deve permitir diferentes níveis de acesso:</a:t>
            </a:r>
          </a:p>
          <a:p>
            <a:pPr marL="0" indent="0">
              <a:spcBef>
                <a:spcPts val="2500"/>
              </a:spcBef>
              <a:buNone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Administradores: Acesso total ao sistema.</a:t>
            </a:r>
          </a:p>
          <a:p>
            <a:pPr marL="0" indent="0">
              <a:spcBef>
                <a:spcPts val="2500"/>
              </a:spcBef>
              <a:buNone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Almoxarifes: Controle de estoque e movimentações.</a:t>
            </a:r>
          </a:p>
          <a:p>
            <a:pPr marL="0" indent="0">
              <a:spcBef>
                <a:spcPts val="2500"/>
              </a:spcBef>
              <a:buNone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Solicitantes (Secretarias): Apenas solicitação de materiais e consulta de status.</a:t>
            </a:r>
          </a:p>
        </p:txBody>
      </p:sp>
    </p:spTree>
    <p:extLst>
      <p:ext uri="{BB962C8B-B14F-4D97-AF65-F5344CB8AC3E}">
        <p14:creationId xmlns:p14="http://schemas.microsoft.com/office/powerpoint/2010/main" val="99138276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VanillaVTI">
  <a:themeElements>
    <a:clrScheme name="Vanilla">
      <a:dk1>
        <a:sysClr val="windowText" lastClr="000000"/>
      </a:dk1>
      <a:lt1>
        <a:sysClr val="window" lastClr="FFFFFF"/>
      </a:lt1>
      <a:dk2>
        <a:srgbClr val="2C3932"/>
      </a:dk2>
      <a:lt2>
        <a:srgbClr val="FDF6EA"/>
      </a:lt2>
      <a:accent1>
        <a:srgbClr val="169C9A"/>
      </a:accent1>
      <a:accent2>
        <a:srgbClr val="FA9A42"/>
      </a:accent2>
      <a:accent3>
        <a:srgbClr val="E15C3D"/>
      </a:accent3>
      <a:accent4>
        <a:srgbClr val="E78A67"/>
      </a:accent4>
      <a:accent5>
        <a:srgbClr val="A74B40"/>
      </a:accent5>
      <a:accent6>
        <a:srgbClr val="3D9072"/>
      </a:accent6>
      <a:hlink>
        <a:srgbClr val="169C9A"/>
      </a:hlink>
      <a:folHlink>
        <a:srgbClr val="E15C3D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nillaVTI" id="{54D376C6-1C9B-4C6B-8F3C-483BB307BB05}" vid="{7690D8A9-C071-45EF-BA7A-F7FA9779B11D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389</TotalTime>
  <Words>2250</Words>
  <Application>Microsoft Office PowerPoint</Application>
  <PresentationFormat>Widescreen</PresentationFormat>
  <Paragraphs>326</Paragraphs>
  <Slides>27</Slides>
  <Notes>27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27</vt:i4>
      </vt:variant>
    </vt:vector>
  </HeadingPairs>
  <TitlesOfParts>
    <vt:vector size="31" baseType="lpstr">
      <vt:lpstr>Aptos</vt:lpstr>
      <vt:lpstr>Arial</vt:lpstr>
      <vt:lpstr>Neue Haas Grotesk Text Pro</vt:lpstr>
      <vt:lpstr>VanillaVTI</vt:lpstr>
      <vt:lpstr>PROJETO  ALMOXARIFADO</vt:lpstr>
      <vt:lpstr>Introdução ao projeto</vt:lpstr>
      <vt:lpstr>CENÁRIO</vt:lpstr>
      <vt:lpstr>Cadastro de Produtos:</vt:lpstr>
      <vt:lpstr>Controle de Estoque:</vt:lpstr>
      <vt:lpstr>Gestão de Requisições:</vt:lpstr>
      <vt:lpstr>Relatórios e Transparência:</vt:lpstr>
      <vt:lpstr>Controle de Usuários e Permissões:</vt:lpstr>
      <vt:lpstr>Controle de Usuários e Permissões:</vt:lpstr>
      <vt:lpstr>Resumo do Fluxo do Sistema</vt:lpstr>
      <vt:lpstr>Apresentação do PowerPoint</vt:lpstr>
      <vt:lpstr>Requisitos Funcionais</vt:lpstr>
      <vt:lpstr>DER [R01]</vt:lpstr>
      <vt:lpstr>DICIONÁRIO DE DADOS [R01]</vt:lpstr>
      <vt:lpstr>DICIONÁRIO DE DADOS [R01]</vt:lpstr>
      <vt:lpstr>DICIONÁRIO DE DADOS </vt:lpstr>
      <vt:lpstr>DICIONÁRIO DE DADOS </vt:lpstr>
      <vt:lpstr>DICIONÁRIO DE DADOS </vt:lpstr>
      <vt:lpstr>DICIONÁRIO DE DADOS </vt:lpstr>
      <vt:lpstr>DICIONÁRIO DE DADOS </vt:lpstr>
      <vt:lpstr>DICIONÁRIO DE DADOS </vt:lpstr>
      <vt:lpstr>Wireframe</vt:lpstr>
      <vt:lpstr>Tela de Login</vt:lpstr>
      <vt:lpstr>Tela Categoria (lista)</vt:lpstr>
      <vt:lpstr>Tela Categoria</vt:lpstr>
      <vt:lpstr>Tela Produto</vt:lpstr>
      <vt:lpstr>Diagrama UML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 ALMOXARIFADO</dc:title>
  <dc:creator>Reginaldo Reis</dc:creator>
  <cp:lastModifiedBy>Tarde Cetafest</cp:lastModifiedBy>
  <cp:revision>15</cp:revision>
  <dcterms:created xsi:type="dcterms:W3CDTF">2025-01-20T01:59:29Z</dcterms:created>
  <dcterms:modified xsi:type="dcterms:W3CDTF">2025-02-14T19:20:17Z</dcterms:modified>
</cp:coreProperties>
</file>