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6" r:id="rId7"/>
    <p:sldId id="265" r:id="rId8"/>
    <p:sldId id="267" r:id="rId9"/>
    <p:sldId id="270" r:id="rId10"/>
    <p:sldId id="268" r:id="rId11"/>
    <p:sldId id="269" r:id="rId12"/>
    <p:sldId id="261" r:id="rId13"/>
    <p:sldId id="271" r:id="rId14"/>
    <p:sldId id="273" r:id="rId15"/>
    <p:sldId id="274" r:id="rId16"/>
    <p:sldId id="272" r:id="rId17"/>
    <p:sldId id="275" r:id="rId18"/>
    <p:sldId id="262" r:id="rId19"/>
    <p:sldId id="263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8" autoAdjust="0"/>
  </p:normalViewPr>
  <p:slideViewPr>
    <p:cSldViewPr>
      <p:cViewPr>
        <p:scale>
          <a:sx n="100" d="100"/>
          <a:sy n="100" d="100"/>
        </p:scale>
        <p:origin x="-194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F8479-540F-4B4F-8D5B-AF91F507E2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D02993-B7AF-4E9D-BE2D-83F1A7A8E351}">
      <dgm:prSet/>
      <dgm:spPr>
        <a:ln>
          <a:solidFill>
            <a:srgbClr val="FFFF00"/>
          </a:solidFill>
        </a:ln>
      </dgm:spPr>
      <dgm:t>
        <a:bodyPr/>
        <a:lstStyle/>
        <a:p>
          <a:pPr rtl="0"/>
          <a:r>
            <a:rPr lang="en-US" dirty="0" err="1" smtClean="0"/>
            <a:t>GitBash</a:t>
          </a:r>
          <a:endParaRPr lang="zh-CN" dirty="0"/>
        </a:p>
      </dgm:t>
    </dgm:pt>
    <dgm:pt modelId="{F9EE5672-F924-42A0-9B77-70C813AC4E2B}" type="parTrans" cxnId="{920EA37A-97E4-44B4-90C8-5ECA7581E3A6}">
      <dgm:prSet/>
      <dgm:spPr/>
      <dgm:t>
        <a:bodyPr/>
        <a:lstStyle/>
        <a:p>
          <a:endParaRPr lang="zh-CN" altLang="en-US"/>
        </a:p>
      </dgm:t>
    </dgm:pt>
    <dgm:pt modelId="{A5EE464A-159D-47AD-9AB0-06E11F28E19F}" type="sibTrans" cxnId="{920EA37A-97E4-44B4-90C8-5ECA7581E3A6}">
      <dgm:prSet/>
      <dgm:spPr/>
      <dgm:t>
        <a:bodyPr/>
        <a:lstStyle/>
        <a:p>
          <a:endParaRPr lang="zh-CN" altLang="en-US"/>
        </a:p>
      </dgm:t>
    </dgm:pt>
    <dgm:pt modelId="{BE5B36FB-32D4-4347-B20B-C558C1CB73B9}" type="pres">
      <dgm:prSet presAssocID="{60EF8479-540F-4B4F-8D5B-AF91F507E2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F273FC-E882-4308-92B4-0DB8C6D5D196}" type="pres">
      <dgm:prSet presAssocID="{09D02993-B7AF-4E9D-BE2D-83F1A7A8E35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0EA37A-97E4-44B4-90C8-5ECA7581E3A6}" srcId="{60EF8479-540F-4B4F-8D5B-AF91F507E272}" destId="{09D02993-B7AF-4E9D-BE2D-83F1A7A8E351}" srcOrd="0" destOrd="0" parTransId="{F9EE5672-F924-42A0-9B77-70C813AC4E2B}" sibTransId="{A5EE464A-159D-47AD-9AB0-06E11F28E19F}"/>
    <dgm:cxn modelId="{F743CA90-A17D-4D87-B8E5-3BF2B942C1BD}" type="presOf" srcId="{09D02993-B7AF-4E9D-BE2D-83F1A7A8E351}" destId="{65F273FC-E882-4308-92B4-0DB8C6D5D196}" srcOrd="0" destOrd="0" presId="urn:microsoft.com/office/officeart/2005/8/layout/vList2"/>
    <dgm:cxn modelId="{62C8A253-3672-4EFB-A7FA-5139D3DF91F2}" type="presOf" srcId="{60EF8479-540F-4B4F-8D5B-AF91F507E272}" destId="{BE5B36FB-32D4-4347-B20B-C558C1CB73B9}" srcOrd="0" destOrd="0" presId="urn:microsoft.com/office/officeart/2005/8/layout/vList2"/>
    <dgm:cxn modelId="{6353CA7F-CFEA-4A59-B64C-3EBBFFB226FE}" type="presParOf" srcId="{BE5B36FB-32D4-4347-B20B-C558C1CB73B9}" destId="{65F273FC-E882-4308-92B4-0DB8C6D5D1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5824A-E6C3-4A5D-A0F5-4E06B4800E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B2701E-DE62-4484-9705-1B42A0864067}">
      <dgm:prSet/>
      <dgm:spPr>
        <a:solidFill>
          <a:schemeClr val="tx1"/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US" dirty="0" err="1" smtClean="0">
              <a:solidFill>
                <a:srgbClr val="92D050"/>
              </a:solidFill>
            </a:rPr>
            <a:t>git</a:t>
          </a:r>
          <a:r>
            <a:rPr lang="en-US" dirty="0" smtClean="0">
              <a:solidFill>
                <a:srgbClr val="92D050"/>
              </a:solidFill>
            </a:rPr>
            <a:t> </a:t>
          </a:r>
          <a:r>
            <a:rPr lang="en-US" dirty="0" err="1" smtClean="0">
              <a:solidFill>
                <a:srgbClr val="92D050"/>
              </a:solidFill>
            </a:rPr>
            <a:t>init</a:t>
          </a:r>
          <a:endParaRPr lang="zh-CN" dirty="0">
            <a:solidFill>
              <a:srgbClr val="92D050"/>
            </a:solidFill>
          </a:endParaRPr>
        </a:p>
      </dgm:t>
    </dgm:pt>
    <dgm:pt modelId="{82DA09E2-BBBE-46D0-B059-9CC636DC8DB5}" type="parTrans" cxnId="{149D5D67-3ABA-478E-ACE7-C26A67FBB8C5}">
      <dgm:prSet/>
      <dgm:spPr/>
      <dgm:t>
        <a:bodyPr/>
        <a:lstStyle/>
        <a:p>
          <a:endParaRPr lang="zh-CN" altLang="en-US"/>
        </a:p>
      </dgm:t>
    </dgm:pt>
    <dgm:pt modelId="{FC950BE1-5AD4-4A72-A8CC-5D7A675B210C}" type="sibTrans" cxnId="{149D5D67-3ABA-478E-ACE7-C26A67FBB8C5}">
      <dgm:prSet/>
      <dgm:spPr/>
      <dgm:t>
        <a:bodyPr/>
        <a:lstStyle/>
        <a:p>
          <a:endParaRPr lang="zh-CN" altLang="en-US"/>
        </a:p>
      </dgm:t>
    </dgm:pt>
    <dgm:pt modelId="{E81B4257-14CB-4600-A20D-32AD9CA7D163}" type="pres">
      <dgm:prSet presAssocID="{F9D5824A-E6C3-4A5D-A0F5-4E06B4800E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49508-18AC-4C3D-B001-68314399D530}" type="pres">
      <dgm:prSet presAssocID="{43B2701E-DE62-4484-9705-1B42A0864067}" presName="parentText" presStyleLbl="node1" presStyleIdx="0" presStyleCnt="1" custLinFactNeighborX="50000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DA731E-5157-4692-BB24-D1DCC8C49729}" type="presOf" srcId="{F9D5824A-E6C3-4A5D-A0F5-4E06B4800E05}" destId="{E81B4257-14CB-4600-A20D-32AD9CA7D163}" srcOrd="0" destOrd="0" presId="urn:microsoft.com/office/officeart/2005/8/layout/vList2"/>
    <dgm:cxn modelId="{45D664BF-D389-4E5E-9F5E-ED7B66B9342C}" type="presOf" srcId="{43B2701E-DE62-4484-9705-1B42A0864067}" destId="{B6149508-18AC-4C3D-B001-68314399D530}" srcOrd="0" destOrd="0" presId="urn:microsoft.com/office/officeart/2005/8/layout/vList2"/>
    <dgm:cxn modelId="{149D5D67-3ABA-478E-ACE7-C26A67FBB8C5}" srcId="{F9D5824A-E6C3-4A5D-A0F5-4E06B4800E05}" destId="{43B2701E-DE62-4484-9705-1B42A0864067}" srcOrd="0" destOrd="0" parTransId="{82DA09E2-BBBE-46D0-B059-9CC636DC8DB5}" sibTransId="{FC950BE1-5AD4-4A72-A8CC-5D7A675B210C}"/>
    <dgm:cxn modelId="{86992E91-5574-4F15-A231-39068EA58893}" type="presParOf" srcId="{E81B4257-14CB-4600-A20D-32AD9CA7D163}" destId="{B6149508-18AC-4C3D-B001-68314399D5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5824A-E6C3-4A5D-A0F5-4E06B4800E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B2701E-DE62-4484-9705-1B42A0864067}">
      <dgm:prSet custT="1"/>
      <dgm:spPr>
        <a:solidFill>
          <a:schemeClr val="tx1"/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US" altLang="zh-CN" sz="1500" dirty="0" err="1" smtClean="0">
              <a:solidFill>
                <a:srgbClr val="92D050"/>
              </a:solidFill>
            </a:rPr>
            <a:t>git</a:t>
          </a:r>
          <a:r>
            <a:rPr lang="en-US" altLang="zh-CN" sz="1500" dirty="0" smtClean="0">
              <a:solidFill>
                <a:srgbClr val="92D050"/>
              </a:solidFill>
            </a:rPr>
            <a:t> </a:t>
          </a:r>
          <a:r>
            <a:rPr lang="en-US" altLang="zh-CN" sz="1500" dirty="0" err="1" smtClean="0">
              <a:solidFill>
                <a:srgbClr val="92D050"/>
              </a:solidFill>
            </a:rPr>
            <a:t>config</a:t>
          </a:r>
          <a:r>
            <a:rPr lang="en-US" altLang="zh-CN" sz="1500" dirty="0" smtClean="0">
              <a:solidFill>
                <a:srgbClr val="92D050"/>
              </a:solidFill>
            </a:rPr>
            <a:t> [|--global|--system]</a:t>
          </a:r>
          <a:endParaRPr lang="zh-CN" sz="1500" dirty="0">
            <a:solidFill>
              <a:srgbClr val="92D050"/>
            </a:solidFill>
          </a:endParaRPr>
        </a:p>
      </dgm:t>
    </dgm:pt>
    <dgm:pt modelId="{82DA09E2-BBBE-46D0-B059-9CC636DC8DB5}" type="parTrans" cxnId="{149D5D67-3ABA-478E-ACE7-C26A67FBB8C5}">
      <dgm:prSet/>
      <dgm:spPr/>
      <dgm:t>
        <a:bodyPr/>
        <a:lstStyle/>
        <a:p>
          <a:endParaRPr lang="zh-CN" altLang="en-US"/>
        </a:p>
      </dgm:t>
    </dgm:pt>
    <dgm:pt modelId="{FC950BE1-5AD4-4A72-A8CC-5D7A675B210C}" type="sibTrans" cxnId="{149D5D67-3ABA-478E-ACE7-C26A67FBB8C5}">
      <dgm:prSet/>
      <dgm:spPr/>
      <dgm:t>
        <a:bodyPr/>
        <a:lstStyle/>
        <a:p>
          <a:endParaRPr lang="zh-CN" altLang="en-US"/>
        </a:p>
      </dgm:t>
    </dgm:pt>
    <dgm:pt modelId="{E81B4257-14CB-4600-A20D-32AD9CA7D163}" type="pres">
      <dgm:prSet presAssocID="{F9D5824A-E6C3-4A5D-A0F5-4E06B4800E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49508-18AC-4C3D-B001-68314399D530}" type="pres">
      <dgm:prSet presAssocID="{43B2701E-DE62-4484-9705-1B42A0864067}" presName="parentText" presStyleLbl="node1" presStyleIdx="0" presStyleCnt="1" custLinFactNeighborY="-174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5C2250-71AE-45AF-BBEE-898DE4835146}" type="presOf" srcId="{F9D5824A-E6C3-4A5D-A0F5-4E06B4800E05}" destId="{E81B4257-14CB-4600-A20D-32AD9CA7D163}" srcOrd="0" destOrd="0" presId="urn:microsoft.com/office/officeart/2005/8/layout/vList2"/>
    <dgm:cxn modelId="{D0A7A65C-856B-421A-8EC3-F214CFC6F064}" type="presOf" srcId="{43B2701E-DE62-4484-9705-1B42A0864067}" destId="{B6149508-18AC-4C3D-B001-68314399D530}" srcOrd="0" destOrd="0" presId="urn:microsoft.com/office/officeart/2005/8/layout/vList2"/>
    <dgm:cxn modelId="{149D5D67-3ABA-478E-ACE7-C26A67FBB8C5}" srcId="{F9D5824A-E6C3-4A5D-A0F5-4E06B4800E05}" destId="{43B2701E-DE62-4484-9705-1B42A0864067}" srcOrd="0" destOrd="0" parTransId="{82DA09E2-BBBE-46D0-B059-9CC636DC8DB5}" sibTransId="{FC950BE1-5AD4-4A72-A8CC-5D7A675B210C}"/>
    <dgm:cxn modelId="{73B4BDD2-3028-4B25-B8AC-13F2C5D4D677}" type="presParOf" srcId="{E81B4257-14CB-4600-A20D-32AD9CA7D163}" destId="{B6149508-18AC-4C3D-B001-68314399D5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95652-FDBF-47C3-929C-F3308824BB0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F1555A5-E68E-4EFD-B63E-D632728FF857}">
      <dgm:prSet/>
      <dgm:spPr>
        <a:solidFill>
          <a:schemeClr val="tx2">
            <a:lumMod val="60000"/>
            <a:lumOff val="40000"/>
          </a:scheme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US" dirty="0" smtClean="0"/>
            <a:t>Jack’s</a:t>
          </a:r>
          <a:endParaRPr lang="zh-CN" dirty="0"/>
        </a:p>
      </dgm:t>
    </dgm:pt>
    <dgm:pt modelId="{C26D9AAB-EA13-48D8-AE45-D44E9FA72DB3}" type="parTrans" cxnId="{0B8ACBA3-B4DC-40E8-B0ED-B4234ACCCCAD}">
      <dgm:prSet/>
      <dgm:spPr/>
      <dgm:t>
        <a:bodyPr/>
        <a:lstStyle/>
        <a:p>
          <a:endParaRPr lang="zh-CN" altLang="en-US"/>
        </a:p>
      </dgm:t>
    </dgm:pt>
    <dgm:pt modelId="{E46E2F33-9554-4461-9098-E78DFD20CE09}" type="sibTrans" cxnId="{0B8ACBA3-B4DC-40E8-B0ED-B4234ACCCCAD}">
      <dgm:prSet/>
      <dgm:spPr/>
      <dgm:t>
        <a:bodyPr/>
        <a:lstStyle/>
        <a:p>
          <a:endParaRPr lang="zh-CN" altLang="en-US"/>
        </a:p>
      </dgm:t>
    </dgm:pt>
    <dgm:pt modelId="{36E60C78-9BB6-4596-82B6-8466B672CB15}" type="pres">
      <dgm:prSet presAssocID="{4AA95652-FDBF-47C3-929C-F3308824BB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74B3B8-66CA-4DCE-86B6-4508C32BD9E7}" type="pres">
      <dgm:prSet presAssocID="{5F1555A5-E68E-4EFD-B63E-D632728FF8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8ACBA3-B4DC-40E8-B0ED-B4234ACCCCAD}" srcId="{4AA95652-FDBF-47C3-929C-F3308824BB07}" destId="{5F1555A5-E68E-4EFD-B63E-D632728FF857}" srcOrd="0" destOrd="0" parTransId="{C26D9AAB-EA13-48D8-AE45-D44E9FA72DB3}" sibTransId="{E46E2F33-9554-4461-9098-E78DFD20CE09}"/>
    <dgm:cxn modelId="{D25A6888-61DF-4AB2-8641-BBE2AB21F621}" type="presOf" srcId="{4AA95652-FDBF-47C3-929C-F3308824BB07}" destId="{36E60C78-9BB6-4596-82B6-8466B672CB15}" srcOrd="0" destOrd="0" presId="urn:microsoft.com/office/officeart/2005/8/layout/vList2"/>
    <dgm:cxn modelId="{6040DE8B-145C-4C0B-8090-EEC3452E73BB}" type="presOf" srcId="{5F1555A5-E68E-4EFD-B63E-D632728FF857}" destId="{F474B3B8-66CA-4DCE-86B6-4508C32BD9E7}" srcOrd="0" destOrd="0" presId="urn:microsoft.com/office/officeart/2005/8/layout/vList2"/>
    <dgm:cxn modelId="{278DA454-9725-4717-87E6-AFC32CD1E81E}" type="presParOf" srcId="{36E60C78-9BB6-4596-82B6-8466B672CB15}" destId="{F474B3B8-66CA-4DCE-86B6-4508C32BD9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73FC-E882-4308-92B4-0DB8C6D5D196}">
      <dsp:nvSpPr>
        <dsp:cNvPr id="0" name=""/>
        <dsp:cNvSpPr/>
      </dsp:nvSpPr>
      <dsp:spPr>
        <a:xfrm>
          <a:off x="0" y="355495"/>
          <a:ext cx="677688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GitBash</a:t>
          </a:r>
          <a:endParaRPr lang="zh-CN" sz="1300" kern="1200" dirty="0"/>
        </a:p>
      </dsp:txBody>
      <dsp:txXfrm>
        <a:off x="15221" y="370716"/>
        <a:ext cx="647246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49508-18AC-4C3D-B001-68314399D530}">
      <dsp:nvSpPr>
        <dsp:cNvPr id="0" name=""/>
        <dsp:cNvSpPr/>
      </dsp:nvSpPr>
      <dsp:spPr>
        <a:xfrm>
          <a:off x="0" y="0"/>
          <a:ext cx="3672408" cy="359774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solidFill>
                <a:srgbClr val="92D050"/>
              </a:solidFill>
            </a:rPr>
            <a:t>git</a:t>
          </a:r>
          <a:r>
            <a:rPr lang="en-US" sz="1500" kern="1200" dirty="0" smtClean="0">
              <a:solidFill>
                <a:srgbClr val="92D050"/>
              </a:solidFill>
            </a:rPr>
            <a:t> </a:t>
          </a:r>
          <a:r>
            <a:rPr lang="en-US" sz="1500" kern="1200" dirty="0" err="1" smtClean="0">
              <a:solidFill>
                <a:srgbClr val="92D050"/>
              </a:solidFill>
            </a:rPr>
            <a:t>init</a:t>
          </a:r>
          <a:endParaRPr lang="zh-CN" sz="1500" kern="1200" dirty="0">
            <a:solidFill>
              <a:srgbClr val="92D050"/>
            </a:solidFill>
          </a:endParaRPr>
        </a:p>
      </dsp:txBody>
      <dsp:txXfrm>
        <a:off x="17563" y="17563"/>
        <a:ext cx="3637282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49508-18AC-4C3D-B001-68314399D530}">
      <dsp:nvSpPr>
        <dsp:cNvPr id="0" name=""/>
        <dsp:cNvSpPr/>
      </dsp:nvSpPr>
      <dsp:spPr>
        <a:xfrm>
          <a:off x="0" y="0"/>
          <a:ext cx="3672408" cy="36679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solidFill>
                <a:srgbClr val="92D050"/>
              </a:solidFill>
            </a:rPr>
            <a:t>git</a:t>
          </a:r>
          <a:r>
            <a:rPr lang="en-US" altLang="zh-CN" sz="1500" kern="1200" dirty="0" smtClean="0">
              <a:solidFill>
                <a:srgbClr val="92D050"/>
              </a:solidFill>
            </a:rPr>
            <a:t> </a:t>
          </a:r>
          <a:r>
            <a:rPr lang="en-US" altLang="zh-CN" sz="1500" kern="1200" dirty="0" err="1" smtClean="0">
              <a:solidFill>
                <a:srgbClr val="92D050"/>
              </a:solidFill>
            </a:rPr>
            <a:t>config</a:t>
          </a:r>
          <a:r>
            <a:rPr lang="en-US" altLang="zh-CN" sz="1500" kern="1200" dirty="0" smtClean="0">
              <a:solidFill>
                <a:srgbClr val="92D050"/>
              </a:solidFill>
            </a:rPr>
            <a:t> [|--global|--system]</a:t>
          </a:r>
          <a:endParaRPr lang="zh-CN" sz="1500" kern="1200" dirty="0">
            <a:solidFill>
              <a:srgbClr val="92D050"/>
            </a:solidFill>
          </a:endParaRPr>
        </a:p>
      </dsp:txBody>
      <dsp:txXfrm>
        <a:off x="17905" y="17905"/>
        <a:ext cx="3636598" cy="330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C34FB-5741-456C-913B-2C8C1133FF29}" type="datetimeFigureOut">
              <a:rPr lang="zh-CN" altLang="en-US" smtClean="0"/>
              <a:t>2015-5-5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65B8-F147-483A-A2F9-59B9358B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5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4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</a:t>
            </a:r>
            <a:r>
              <a:rPr lang="zh-CN" altLang="en-US" dirty="0" smtClean="0"/>
              <a:t>缺陷：分支和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不可见，组织松散；缺乏对合并的追踪，使合并困难重重；缺乏对原子提交的支持，导致客户端可能提交不完整数据；不支持对文件或者目录的重命名版本控制；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缺陷：必须按照一定的目录结构；集中式版本控制的通病：绝大多数操作依赖于网络中心库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的历史：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内核编写者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的第二个伟大作品。他在</a:t>
            </a:r>
            <a:r>
              <a:rPr lang="en-US" altLang="zh-CN" dirty="0" smtClean="0"/>
              <a:t>1991-2002</a:t>
            </a:r>
            <a:r>
              <a:rPr lang="zh-CN" altLang="en-US" dirty="0" smtClean="0"/>
              <a:t>年间一直手工方式（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工具）维护代码，</a:t>
            </a:r>
            <a:r>
              <a:rPr lang="en-US" altLang="zh-CN" dirty="0" smtClean="0"/>
              <a:t>2002-2005</a:t>
            </a:r>
            <a:r>
              <a:rPr lang="zh-CN" altLang="en-US" dirty="0" smtClean="0"/>
              <a:t>年间他迫于压力，使用了商用版本控制系统</a:t>
            </a:r>
            <a:r>
              <a:rPr lang="en-US" altLang="zh-CN" dirty="0" err="1" smtClean="0"/>
              <a:t>BitKeeper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作者</a:t>
            </a:r>
            <a:r>
              <a:rPr lang="en-US" altLang="zh-CN" dirty="0" smtClean="0"/>
              <a:t>Andrew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Tridgell</a:t>
            </a:r>
            <a:r>
              <a:rPr lang="zh-CN" altLang="en-US" baseline="0" dirty="0" smtClean="0"/>
              <a:t>试图反向工程</a:t>
            </a:r>
            <a:r>
              <a:rPr lang="en-US" altLang="zh-CN" baseline="0" dirty="0" err="1" smtClean="0"/>
              <a:t>BitKeeper</a:t>
            </a:r>
            <a:r>
              <a:rPr lang="zh-CN" altLang="en-US" baseline="0" dirty="0" smtClean="0"/>
              <a:t>，导致</a:t>
            </a:r>
            <a:r>
              <a:rPr lang="en-US" altLang="zh-CN" baseline="0" dirty="0" err="1" smtClean="0"/>
              <a:t>BitKeeper</a:t>
            </a:r>
            <a:r>
              <a:rPr lang="zh-CN" altLang="en-US" baseline="0" dirty="0" smtClean="0"/>
              <a:t>公司收回了对</a:t>
            </a:r>
            <a:r>
              <a:rPr lang="en-US" altLang="zh-CN" baseline="0" dirty="0" smtClean="0"/>
              <a:t>Linux</a:t>
            </a:r>
            <a:r>
              <a:rPr lang="zh-CN" altLang="en-US" baseline="0" dirty="0" smtClean="0"/>
              <a:t>社区的免费使用授权。</a:t>
            </a:r>
            <a:r>
              <a:rPr lang="en-US" altLang="zh-CN" baseline="0" dirty="0" err="1" smtClean="0"/>
              <a:t>Git</a:t>
            </a:r>
            <a:r>
              <a:rPr lang="zh-CN" altLang="en-US" baseline="0" dirty="0" smtClean="0"/>
              <a:t>应运而生。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集中式工作流：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如果你的开发团队成员已经很熟悉</a:t>
            </a:r>
            <a:r>
              <a:rPr lang="en-US" altLang="zh-CN" dirty="0" smtClean="0"/>
              <a:t>Subversion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，集中式工作流让你无需去适应一个全新流程就可以体验</a:t>
            </a:r>
            <a:r>
              <a:rPr lang="en-US" altLang="zh-CN" dirty="0" err="1" smtClean="0"/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带来的收益。这个工作流也可以作为向更</a:t>
            </a:r>
            <a:r>
              <a:rPr lang="en-US" altLang="zh-CN" dirty="0" err="1" smtClean="0"/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风格工作流迁移的友好过渡。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功能分支工作流：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功能分支工作流以集中式工作流为基础，不同的是为各个新功能分配一个专门的分支来开发。这样可以在把新功能集成到正式项目前，用</a:t>
            </a:r>
            <a:r>
              <a:rPr lang="en-US" altLang="zh-CN" dirty="0" smtClean="0"/>
              <a:t>Pull Requests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的方式讨论变更。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3.Gitflow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工作流：</a:t>
            </a:r>
            <a:r>
              <a:rPr lang="en-US" altLang="zh-CN" dirty="0" err="1" smtClean="0"/>
              <a:t>Gitflow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工作流通过为功能开发、发布准备和维护分配独立的分支，让发布迭代过程更流畅。严格的分支模型也为大型项目提供了一些非常必要的结构。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4.Forking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工作流：</a:t>
            </a:r>
            <a:r>
              <a:rPr lang="en-US" altLang="zh-CN" dirty="0" smtClean="0"/>
              <a:t>Forking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工作流是分布式工作流，充分利用了</a:t>
            </a:r>
            <a:r>
              <a:rPr lang="en-US" altLang="zh-CN" dirty="0" err="1" smtClean="0"/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在分支和克隆上的优势。可以安全可靠地管理大团队的开发者（</a:t>
            </a:r>
            <a:r>
              <a:rPr lang="en-US" altLang="zh-CN" dirty="0" smtClean="0"/>
              <a:t>developer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），并能接受不信任贡献者（</a:t>
            </a:r>
            <a:r>
              <a:rPr lang="en-US" altLang="zh-CN" dirty="0" smtClean="0"/>
              <a:t>contributor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）的提交。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5.Pull Requests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/>
              <a:t>Pull requests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dirty="0" err="1" smtClean="0"/>
              <a:t>Bitbucket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提供的让开发者更方便地进行协作的功能，提供了友好的</a:t>
            </a:r>
            <a:r>
              <a:rPr lang="en-US" altLang="zh-CN" dirty="0" smtClean="0"/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界面可以在提议的修改合并到正式项目之前对修改进行讨论。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2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1.develop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开发分支：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开发人员日常开发时使用的分支，它代表着最新的开发状态。大多数的时候，最新节点的版本是未经检验的、不可靠的。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2.feature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特性开发分支：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特性开发分支作为对开发分支的补充，保证不会因为特性开发的不完整，导致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开发分支的不稳定。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3.master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主干分支：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代表着稳定状态的分支。任何时候，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分支的最新节点应该都是随时可发布的。当完成一个里程碑时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完成版本发布、完成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，应该在主干分支上打上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，同时将变更内容同步到开发分支。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4.release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版本发布分支：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实际一般主要用于发布测试版本，并提供开发人员在此分支上完成测试版本的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如果是发布生产版本，一般直接取用某个测试版本即可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5.hotfix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生产版本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修复分支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：修复时，从主干分支上找到对应该生产版本的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。基于此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分支，完成修复后合入到主干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，同时打上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，删除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分支。（同时也别忘了将主干分支往开发分支做一次正向同步）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2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65B8-F147-483A-A2F9-59B9358B13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jobbole.com/76843/" TargetMode="External"/><Relationship Id="rId3" Type="http://schemas.openxmlformats.org/officeDocument/2006/relationships/hyperlink" Target="http://gitbook.liuhui998.com/index.html" TargetMode="External"/><Relationship Id="rId7" Type="http://schemas.openxmlformats.org/officeDocument/2006/relationships/hyperlink" Target="http://git.oschina.net/progit/" TargetMode="External"/><Relationship Id="rId2" Type="http://schemas.openxmlformats.org/officeDocument/2006/relationships/hyperlink" Target="http://marklodato.github.io/visual-git-guide/index-zh-c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aoxuefeng.com/wiki/0013739516305929606dd18361248578c67b8067c8c017b000" TargetMode="External"/><Relationship Id="rId5" Type="http://schemas.openxmlformats.org/officeDocument/2006/relationships/hyperlink" Target="http://www.lovelucy.info/git-command-cheatsheet.html#more-2109" TargetMode="External"/><Relationship Id="rId4" Type="http://schemas.openxmlformats.org/officeDocument/2006/relationships/hyperlink" Target="http://www.ruanyifeng.com/blog/2014/06/git_remote.html" TargetMode="External"/><Relationship Id="rId9" Type="http://schemas.openxmlformats.org/officeDocument/2006/relationships/hyperlink" Target="https://www.atlassian.com/gi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msysgit.github.io/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2" Type="http://schemas.openxmlformats.org/officeDocument/2006/relationships/hyperlink" Target="http://git-scm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9411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顾汉杰</a:t>
            </a:r>
            <a:endParaRPr lang="en-US" altLang="zh-CN" dirty="0" smtClean="0"/>
          </a:p>
          <a:p>
            <a:pPr algn="r"/>
            <a:r>
              <a:rPr lang="zh-CN" altLang="en-US" dirty="0"/>
              <a:t>广</a:t>
            </a:r>
            <a:r>
              <a:rPr lang="zh-CN" altLang="en-US" dirty="0" smtClean="0"/>
              <a:t>联达云平台开发部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悔棋操作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96262"/>
              </p:ext>
            </p:extLst>
          </p:nvPr>
        </p:nvGraphicFramePr>
        <p:xfrm>
          <a:off x="899592" y="2348880"/>
          <a:ext cx="7920880" cy="1737360"/>
        </p:xfrm>
        <a:graphic>
          <a:graphicData uri="http://schemas.openxmlformats.org/drawingml/2006/table">
            <a:tbl>
              <a:tblPr/>
              <a:tblGrid>
                <a:gridCol w="792088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reset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从暂存区恢复到工作文件</a:t>
                      </a:r>
                      <a:r>
                        <a:rPr lang="zh-CN" altLang="en-US" dirty="0" smtClean="0">
                          <a:effectLst/>
                        </a:rPr>
                        <a:t>  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reset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660033"/>
                          </a:solidFill>
                          <a:effectLst/>
                        </a:rPr>
                        <a:t>--</a:t>
                      </a:r>
                      <a:r>
                        <a:rPr lang="en-US" altLang="zh-CN" dirty="0" smtClean="0">
                          <a:effectLst/>
                        </a:rPr>
                        <a:t> .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从暂存区恢复到工作文件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reset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660033"/>
                          </a:solidFill>
                          <a:effectLst/>
                        </a:rPr>
                        <a:t>--hard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恢复最近一次提交过的状态，即放弃上次提交后的所有修改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revert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dirty="0" smtClean="0">
                          <a:solidFill>
                            <a:srgbClr val="007800"/>
                          </a:solidFill>
                          <a:effectLst/>
                        </a:rPr>
                        <a:t>$id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恢复某次提交的状态，恢复动作本身也创建了一次提交对象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revert</a:t>
                      </a:r>
                      <a:r>
                        <a:rPr lang="en-US" altLang="zh-CN" dirty="0" smtClean="0">
                          <a:effectLst/>
                        </a:rPr>
                        <a:t> HEAD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恢复最后一次提交的状态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查看历史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91835"/>
              </p:ext>
            </p:extLst>
          </p:nvPr>
        </p:nvGraphicFramePr>
        <p:xfrm>
          <a:off x="971600" y="2281416"/>
          <a:ext cx="6134100" cy="2011680"/>
        </p:xfrm>
        <a:graphic>
          <a:graphicData uri="http://schemas.openxmlformats.org/drawingml/2006/table">
            <a:tbl>
              <a:tblPr/>
              <a:tblGrid>
                <a:gridCol w="61341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查看文件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diff*/</a:t>
                      </a:r>
                      <a:endParaRPr lang="en-US" b="1" i="0" dirty="0" smtClean="0">
                        <a:solidFill>
                          <a:srgbClr val="C20CB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比较当前文件和暂存区文件差异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 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solidFill>
                            <a:srgbClr val="007800"/>
                          </a:solidFill>
                          <a:effectLst/>
                        </a:rPr>
                        <a:t>$id1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solidFill>
                            <a:srgbClr val="007800"/>
                          </a:solidFill>
                          <a:effectLst/>
                        </a:rPr>
                        <a:t>$id2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比较两次提交之间的差异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branch1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..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branch2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在两个分支之间比较 </a:t>
                      </a:r>
                      <a:endParaRPr lang="en-US" altLang="zh-CN" i="1" dirty="0" smtClean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--staged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比较暂存区和版本库差异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--cached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比较暂存区和版本库差异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--stat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仅仅比较统计信息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026"/>
              </p:ext>
            </p:extLst>
          </p:nvPr>
        </p:nvGraphicFramePr>
        <p:xfrm>
          <a:off x="971600" y="4486240"/>
          <a:ext cx="6134100" cy="1463040"/>
        </p:xfrm>
        <a:graphic>
          <a:graphicData uri="http://schemas.openxmlformats.org/drawingml/2006/table">
            <a:tbl>
              <a:tblPr/>
              <a:tblGrid>
                <a:gridCol w="61341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查看提交记录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log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log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查看该文件每次提交记录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log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查看每次详细修改内容的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diff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log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查看最近两次详细修改内容的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diff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的去中心化思想（远程仓库）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620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09" y="3140968"/>
            <a:ext cx="1238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83196" y="2636912"/>
            <a:ext cx="3203848" cy="1322822"/>
            <a:chOff x="483196" y="2636912"/>
            <a:chExt cx="3203848" cy="132282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96" y="2636912"/>
              <a:ext cx="3203848" cy="129558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897698970"/>
                </p:ext>
              </p:extLst>
            </p:nvPr>
          </p:nvGraphicFramePr>
          <p:xfrm>
            <a:off x="3023320" y="3590402"/>
            <a:ext cx="648072" cy="3693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5436096" y="2709484"/>
            <a:ext cx="3203848" cy="1295580"/>
            <a:chOff x="5436096" y="2709484"/>
            <a:chExt cx="3203848" cy="129558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709484"/>
              <a:ext cx="3203848" cy="129558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17" name="组合 16"/>
            <p:cNvGrpSpPr/>
            <p:nvPr/>
          </p:nvGrpSpPr>
          <p:grpSpPr>
            <a:xfrm>
              <a:off x="7976220" y="3645290"/>
              <a:ext cx="648072" cy="359774"/>
              <a:chOff x="0" y="4778"/>
              <a:chExt cx="648072" cy="35977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8" name="圆角矩形 17"/>
              <p:cNvSpPr/>
              <p:nvPr/>
            </p:nvSpPr>
            <p:spPr>
              <a:xfrm>
                <a:off x="0" y="4778"/>
                <a:ext cx="648072" cy="359774"/>
              </a:xfrm>
              <a:prstGeom prst="roundRec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/>
              <p:nvPr/>
            </p:nvSpPr>
            <p:spPr>
              <a:xfrm>
                <a:off x="17563" y="22341"/>
                <a:ext cx="612946" cy="32464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l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dirty="0" smtClean="0"/>
                  <a:t>Rose’s</a:t>
                </a:r>
                <a:endParaRPr lang="zh-CN" sz="1500" kern="1200" dirty="0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67544" y="4653136"/>
            <a:ext cx="3203848" cy="1295580"/>
            <a:chOff x="467544" y="4653136"/>
            <a:chExt cx="3203848" cy="129558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53136"/>
              <a:ext cx="3203848" cy="129558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2995614" y="5588942"/>
              <a:ext cx="648072" cy="359774"/>
              <a:chOff x="0" y="4778"/>
              <a:chExt cx="648072" cy="359774"/>
            </a:xfrm>
            <a:solidFill>
              <a:schemeClr val="bg2">
                <a:lumMod val="50000"/>
              </a:schemeClr>
            </a:solidFill>
          </p:grpSpPr>
          <p:sp>
            <p:nvSpPr>
              <p:cNvPr id="21" name="圆角矩形 20"/>
              <p:cNvSpPr/>
              <p:nvPr/>
            </p:nvSpPr>
            <p:spPr>
              <a:xfrm>
                <a:off x="0" y="4778"/>
                <a:ext cx="648072" cy="359774"/>
              </a:xfrm>
              <a:prstGeom prst="roundRec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圆角矩形 4"/>
              <p:cNvSpPr/>
              <p:nvPr/>
            </p:nvSpPr>
            <p:spPr>
              <a:xfrm>
                <a:off x="17563" y="22341"/>
                <a:ext cx="612946" cy="32464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l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500" dirty="0" smtClean="0"/>
                  <a:t>Tom’s</a:t>
                </a:r>
                <a:endParaRPr lang="zh-CN" sz="1500" kern="1200" dirty="0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420444" y="4725708"/>
            <a:ext cx="3203848" cy="1295580"/>
            <a:chOff x="5420444" y="4725708"/>
            <a:chExt cx="3203848" cy="129558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44" y="4725708"/>
              <a:ext cx="3203848" cy="129558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3" name="组合 22"/>
            <p:cNvGrpSpPr/>
            <p:nvPr/>
          </p:nvGrpSpPr>
          <p:grpSpPr>
            <a:xfrm>
              <a:off x="7958657" y="5661514"/>
              <a:ext cx="648072" cy="359774"/>
              <a:chOff x="0" y="4778"/>
              <a:chExt cx="648072" cy="35977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4" name="圆角矩形 23"/>
              <p:cNvSpPr/>
              <p:nvPr/>
            </p:nvSpPr>
            <p:spPr>
              <a:xfrm>
                <a:off x="0" y="4778"/>
                <a:ext cx="648072" cy="359774"/>
              </a:xfrm>
              <a:prstGeom prst="roundRec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/>
              <p:nvPr/>
            </p:nvSpPr>
            <p:spPr>
              <a:xfrm>
                <a:off x="17563" y="22341"/>
                <a:ext cx="612946" cy="32464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l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500" kern="1200" dirty="0" smtClean="0"/>
                  <a:t>J</a:t>
                </a:r>
                <a:r>
                  <a:rPr lang="en-US" altLang="zh-CN" sz="1500" kern="1200" dirty="0" smtClean="0"/>
                  <a:t>ohn’s</a:t>
                </a:r>
                <a:endParaRPr lang="zh-CN" sz="1500" kern="1200" dirty="0"/>
              </a:p>
            </p:txBody>
          </p:sp>
        </p:grp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8192" name="灯片编号占位符 8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的远程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克隆远程仓库到本地</a:t>
            </a:r>
            <a:endParaRPr lang="en-US" altLang="zh-CN" dirty="0"/>
          </a:p>
          <a:p>
            <a:pPr lvl="1"/>
            <a:r>
              <a:rPr lang="zh-CN" altLang="en-US" dirty="0" smtClean="0"/>
              <a:t>管理远程主机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pPr lvl="1"/>
            <a:r>
              <a:rPr lang="zh-CN" altLang="en-US" dirty="0" smtClean="0"/>
              <a:t>获取远程仓库的更新</a:t>
            </a:r>
            <a:endParaRPr lang="en-US" altLang="zh-CN" dirty="0"/>
          </a:p>
          <a:p>
            <a:pPr lvl="1"/>
            <a:r>
              <a:rPr lang="zh-CN" altLang="en-US" dirty="0" smtClean="0"/>
              <a:t>取回并合并远程分支</a:t>
            </a:r>
            <a:endParaRPr lang="en-US" altLang="zh-CN" dirty="0"/>
          </a:p>
          <a:p>
            <a:pPr lvl="1"/>
            <a:r>
              <a:rPr lang="zh-CN" altLang="en-US" dirty="0" smtClean="0"/>
              <a:t>手动建立追踪关系</a:t>
            </a:r>
            <a:endParaRPr lang="en-US" altLang="zh-CN" dirty="0" smtClean="0"/>
          </a:p>
          <a:p>
            <a:pPr lvl="1"/>
            <a:r>
              <a:rPr lang="zh-CN" altLang="en-US" dirty="0"/>
              <a:t>推</a:t>
            </a:r>
            <a:r>
              <a:rPr lang="zh-CN" altLang="en-US" dirty="0" smtClean="0"/>
              <a:t>送本地更新到远程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16016" y="2276872"/>
            <a:ext cx="3672408" cy="359774"/>
            <a:chOff x="0" y="9556"/>
            <a:chExt cx="2304256" cy="359774"/>
          </a:xfrm>
        </p:grpSpPr>
        <p:sp>
          <p:nvSpPr>
            <p:cNvPr id="5" name="圆角矩形 4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clone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[</a:t>
              </a:r>
              <a:r>
                <a:rPr lang="en-US" sz="1500" dirty="0" smtClean="0">
                  <a:solidFill>
                    <a:srgbClr val="92D050"/>
                  </a:solidFill>
                </a:rPr>
                <a:t>remote 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repository </a:t>
              </a:r>
              <a:r>
                <a:rPr lang="en-US" sz="1500" kern="1200" dirty="0" err="1" smtClean="0">
                  <a:solidFill>
                    <a:srgbClr val="92D050"/>
                  </a:solidFill>
                </a:rPr>
                <a:t>url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16016" y="2780928"/>
            <a:ext cx="3672408" cy="359774"/>
            <a:chOff x="0" y="9556"/>
            <a:chExt cx="2304256" cy="359774"/>
          </a:xfrm>
        </p:grpSpPr>
        <p:sp>
          <p:nvSpPr>
            <p:cNvPr id="8" name="圆角矩形 7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remote [</a:t>
              </a: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show|add|rm|rename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] [-v]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16016" y="3284984"/>
            <a:ext cx="3672408" cy="359774"/>
            <a:chOff x="0" y="9556"/>
            <a:chExt cx="2304256" cy="359774"/>
          </a:xfrm>
        </p:grpSpPr>
        <p:sp>
          <p:nvSpPr>
            <p:cNvPr id="11" name="圆角矩形 10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fetch [remote hostname] [branch]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12568" y="3797158"/>
            <a:ext cx="3672408" cy="359774"/>
            <a:chOff x="0" y="9556"/>
            <a:chExt cx="2304256" cy="359774"/>
          </a:xfrm>
        </p:grpSpPr>
        <p:sp>
          <p:nvSpPr>
            <p:cNvPr id="14" name="圆角矩形 13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dirty="0">
                  <a:solidFill>
                    <a:srgbClr val="92D050"/>
                  </a:solidFill>
                </a:rPr>
                <a:t>pull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[remote hostname] [branch] [:local]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16016" y="4293096"/>
            <a:ext cx="3672408" cy="359774"/>
            <a:chOff x="0" y="9556"/>
            <a:chExt cx="2304256" cy="359774"/>
          </a:xfrm>
        </p:grpSpPr>
        <p:sp>
          <p:nvSpPr>
            <p:cNvPr id="17" name="圆角矩形 16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branch –set-upstream [local] [remote]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6016" y="4797152"/>
            <a:ext cx="3672408" cy="359774"/>
            <a:chOff x="0" y="9556"/>
            <a:chExt cx="2304256" cy="359774"/>
          </a:xfrm>
        </p:grpSpPr>
        <p:sp>
          <p:nvSpPr>
            <p:cNvPr id="20" name="圆角矩形 19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dirty="0">
                  <a:solidFill>
                    <a:srgbClr val="92D050"/>
                  </a:solidFill>
                </a:rPr>
                <a:t>push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[remote hostname] [branch] [:local]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远程分支管理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23296"/>
              </p:ext>
            </p:extLst>
          </p:nvPr>
        </p:nvGraphicFramePr>
        <p:xfrm>
          <a:off x="827584" y="2132856"/>
          <a:ext cx="8136904" cy="4480560"/>
        </p:xfrm>
        <a:graphic>
          <a:graphicData uri="http://schemas.openxmlformats.org/drawingml/2006/table">
            <a:tbl>
              <a:tblPr/>
              <a:tblGrid>
                <a:gridCol w="813690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 pull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抓取远程仓库所有分支更新并合并到本地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pull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--no-</a:t>
                      </a:r>
                      <a:r>
                        <a:rPr lang="en-US" dirty="0" err="1">
                          <a:solidFill>
                            <a:srgbClr val="660033"/>
                          </a:solidFill>
                          <a:effectLst/>
                        </a:rPr>
                        <a:t>ff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抓取远程仓库所有分支更新并合并到本地，不要快进合并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fetch</a:t>
                      </a:r>
                      <a:r>
                        <a:rPr lang="en-US" dirty="0">
                          <a:effectLst/>
                        </a:rPr>
                        <a:t> origin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抓取远程仓库更新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merge</a:t>
                      </a:r>
                      <a:r>
                        <a:rPr lang="en-US" dirty="0">
                          <a:effectLst/>
                        </a:rPr>
                        <a:t> origin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effectLst/>
                        </a:rPr>
                        <a:t>master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将远程主分支合并到本地当前分支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--track</a:t>
                      </a:r>
                      <a:r>
                        <a:rPr lang="en-US" dirty="0">
                          <a:effectLst/>
                        </a:rPr>
                        <a:t> origin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effectLst/>
                        </a:rPr>
                        <a:t>branch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跟踪某个远程分支创建相应的本地分支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-b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smtClean="0">
                          <a:effectLst/>
                        </a:rPr>
                        <a:t>local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origin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/&lt;</a:t>
                      </a:r>
                      <a:r>
                        <a:rPr lang="en-US" dirty="0" smtClean="0">
                          <a:effectLst/>
                        </a:rPr>
                        <a:t>remote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基于远程分支创建本地分支，功能同上</a:t>
                      </a:r>
                      <a:r>
                        <a:rPr lang="zh-CN" altLang="en-US" dirty="0">
                          <a:effectLst/>
                        </a:rPr>
                        <a:t>  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push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所有分支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origin master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将本地主分支推到远程主分支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-u</a:t>
                      </a:r>
                      <a:r>
                        <a:rPr lang="en-US" dirty="0">
                          <a:effectLst/>
                        </a:rPr>
                        <a:t> origin master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将本地主分支推到远程</a:t>
                      </a:r>
                      <a:r>
                        <a:rPr lang="en-US" altLang="zh-CN" i="1" dirty="0">
                          <a:solidFill>
                            <a:srgbClr val="666666"/>
                          </a:solidFill>
                          <a:effectLst/>
                        </a:rPr>
                        <a:t>(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如无远程主分支则创建，用于初始化远程仓库</a:t>
                      </a:r>
                      <a:r>
                        <a:rPr lang="en-US" altLang="zh-CN" i="1" dirty="0">
                          <a:solidFill>
                            <a:srgbClr val="666666"/>
                          </a:solidFill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origin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err="1" smtClean="0">
                          <a:effectLst/>
                        </a:rPr>
                        <a:t>local_branch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创建远程分支，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origin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是远程仓库名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origin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local_branch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: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remote_branch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创建远程分支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push</a:t>
                      </a:r>
                      <a:r>
                        <a:rPr lang="en-US" dirty="0">
                          <a:effectLst/>
                        </a:rPr>
                        <a:t> origin :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smtClean="0">
                          <a:effectLst/>
                        </a:rPr>
                        <a:t>remote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先删除本地分支</a:t>
                      </a:r>
                      <a:r>
                        <a:rPr lang="en-US" altLang="zh-CN" i="1" dirty="0">
                          <a:solidFill>
                            <a:srgbClr val="666666"/>
                          </a:solidFill>
                          <a:effectLst/>
                        </a:rPr>
                        <a:t>(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git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 branch -d &lt;branch&gt;)，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然后再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push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删除远程分支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远程仓库管理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69551"/>
              </p:ext>
            </p:extLst>
          </p:nvPr>
        </p:nvGraphicFramePr>
        <p:xfrm>
          <a:off x="755576" y="2204864"/>
          <a:ext cx="8388424" cy="3383280"/>
        </p:xfrm>
        <a:graphic>
          <a:graphicData uri="http://schemas.openxmlformats.org/drawingml/2006/table">
            <a:tbl>
              <a:tblPr/>
              <a:tblGrid>
                <a:gridCol w="838842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管理远程仓库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  <a:endParaRPr lang="en-US" b="1" dirty="0" smtClean="0">
                        <a:solidFill>
                          <a:srgbClr val="C20CB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remote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查看远程服务器地址和仓库名称</a:t>
                      </a:r>
                      <a:r>
                        <a:rPr lang="zh-CN" altLang="en-US" sz="1600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remote</a:t>
                      </a:r>
                      <a:r>
                        <a:rPr lang="en-US" dirty="0">
                          <a:effectLst/>
                        </a:rPr>
                        <a:t> show origin 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查看远程服务器仓库状态</a:t>
                      </a:r>
                      <a:r>
                        <a:rPr lang="zh-CN" altLang="en-US" sz="1600" dirty="0">
                          <a:effectLst/>
                        </a:rPr>
                        <a:t> </a:t>
                      </a:r>
                      <a:endParaRPr lang="en-US" altLang="zh-CN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remote</a:t>
                      </a:r>
                      <a:r>
                        <a:rPr lang="en-US" dirty="0">
                          <a:effectLst/>
                        </a:rPr>
                        <a:t> add origin </a:t>
                      </a:r>
                      <a:r>
                        <a:rPr lang="en-US" sz="1800" b="0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effectLst/>
                        </a:rPr>
                        <a:t>@</a:t>
                      </a:r>
                      <a:r>
                        <a:rPr lang="en-US" sz="1800" b="0" dirty="0" err="1" smtClean="0">
                          <a:effectLst/>
                        </a:rPr>
                        <a:t>github.com:jack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zh-CN" sz="1800" b="0" dirty="0" err="1" smtClean="0">
                          <a:solidFill>
                            <a:srgbClr val="000000"/>
                          </a:solidFill>
                          <a:effectLst/>
                        </a:rPr>
                        <a:t>abc</a:t>
                      </a:r>
                      <a:r>
                        <a:rPr lang="en-US" sz="1800" b="0" dirty="0" err="1" smtClean="0">
                          <a:effectLst/>
                        </a:rPr>
                        <a:t>.git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添加远程仓库地址</a:t>
                      </a:r>
                      <a:r>
                        <a:rPr lang="zh-CN" altLang="en-US" sz="1600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remote</a:t>
                      </a:r>
                      <a:r>
                        <a:rPr lang="en-US" dirty="0">
                          <a:effectLst/>
                        </a:rPr>
                        <a:t> set-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 origin </a:t>
                      </a:r>
                      <a:r>
                        <a:rPr lang="en-US" b="0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effectLst/>
                        </a:rPr>
                        <a:t>@</a:t>
                      </a:r>
                      <a:r>
                        <a:rPr lang="en-US" b="0" dirty="0" err="1" smtClean="0">
                          <a:effectLst/>
                        </a:rPr>
                        <a:t>github.com:jack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b="0" dirty="0" err="1" smtClean="0">
                          <a:effectLst/>
                        </a:rPr>
                        <a:t>abc.git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设置远程仓库地址</a:t>
                      </a:r>
                      <a:r>
                        <a:rPr lang="en-US" altLang="zh-CN" sz="1600" i="1" dirty="0">
                          <a:solidFill>
                            <a:srgbClr val="666666"/>
                          </a:solidFill>
                          <a:effectLst/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用于</a:t>
                      </a:r>
                      <a:r>
                        <a:rPr lang="zh-CN" altLang="en-US" sz="1600" i="1" dirty="0" smtClean="0">
                          <a:solidFill>
                            <a:srgbClr val="666666"/>
                          </a:solidFill>
                          <a:effectLst/>
                        </a:rPr>
                        <a:t>修改地址</a:t>
                      </a:r>
                      <a:r>
                        <a:rPr lang="en-US" altLang="zh-CN" sz="1600" i="1" dirty="0">
                          <a:solidFill>
                            <a:srgbClr val="666666"/>
                          </a:solidFill>
                          <a:effectLst/>
                        </a:rPr>
                        <a:t>)</a:t>
                      </a:r>
                      <a:r>
                        <a:rPr lang="zh-CN" altLang="en-US" sz="1600" dirty="0">
                          <a:effectLst/>
                        </a:rPr>
                        <a:t> </a:t>
                      </a:r>
                      <a:endParaRPr lang="en-US" altLang="zh-CN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remote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rm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repository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sz="1600" i="1" dirty="0">
                          <a:solidFill>
                            <a:srgbClr val="666666"/>
                          </a:solidFill>
                          <a:effectLst/>
                        </a:rPr>
                        <a:t>删除远程</a:t>
                      </a:r>
                      <a:r>
                        <a:rPr lang="zh-CN" altLang="en-US" sz="1600" i="1" dirty="0" smtClean="0">
                          <a:solidFill>
                            <a:srgbClr val="666666"/>
                          </a:solidFill>
                          <a:effectLst/>
                        </a:rPr>
                        <a:t>仓库</a:t>
                      </a:r>
                      <a:endParaRPr lang="en-US" altLang="zh-CN" sz="1600" i="1" dirty="0" smtClean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 fontAlgn="t"/>
                      <a:endParaRPr lang="en-US" altLang="zh-CN" i="1" dirty="0" smtClean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设置跟踪远程库和本地库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branch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660033"/>
                          </a:solidFill>
                          <a:effectLst/>
                        </a:rPr>
                        <a:t>--set-upstream</a:t>
                      </a:r>
                      <a:r>
                        <a:rPr lang="en-US" altLang="zh-CN" dirty="0" smtClean="0">
                          <a:effectLst/>
                        </a:rPr>
                        <a:t> master origin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zh-CN" dirty="0" smtClean="0">
                          <a:effectLst/>
                        </a:rPr>
                        <a:t>master </a:t>
                      </a: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branch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660033"/>
                          </a:solidFill>
                          <a:effectLst/>
                        </a:rPr>
                        <a:t>--set-upstream</a:t>
                      </a:r>
                      <a:r>
                        <a:rPr lang="en-US" altLang="zh-CN" dirty="0" smtClean="0">
                          <a:effectLst/>
                        </a:rPr>
                        <a:t> develop origin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zh-CN" dirty="0" smtClean="0">
                          <a:effectLst/>
                        </a:rPr>
                        <a:t>develop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i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  <a:p>
                      <a:pPr algn="l"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冲突</a:t>
            </a:r>
            <a:r>
              <a:rPr lang="zh-CN" altLang="en-US" dirty="0"/>
              <a:t>的解决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42" name="Picture 2" descr="http://images.cnitblog.com/blog/539308/201401/03164823-670c8176f2354aebb3556cc18914a9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55143"/>
            <a:ext cx="73914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another.maple4ever.net/wp-content/uploads/2014/04/egit-confrict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71292"/>
            <a:ext cx="6515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hi.csdn.net/attachment/201202/4/0_1328346702761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55143"/>
            <a:ext cx="41243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hi.csdn.net/attachment/201202/4/0_1328346705MmV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63" y="3409379"/>
            <a:ext cx="58388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协同模型简介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</a:t>
            </a:r>
          </a:p>
          <a:p>
            <a:pPr lvl="1"/>
            <a:r>
              <a:rPr lang="zh-CN" altLang="en-US" dirty="0"/>
              <a:t>集中式工作流</a:t>
            </a:r>
          </a:p>
          <a:p>
            <a:pPr lvl="1"/>
            <a:r>
              <a:rPr lang="zh-CN" altLang="en-US" dirty="0"/>
              <a:t>功能分支工作流</a:t>
            </a:r>
          </a:p>
          <a:p>
            <a:pPr lvl="1"/>
            <a:r>
              <a:rPr lang="en-US" altLang="zh-CN" dirty="0" err="1"/>
              <a:t>Gitflow</a:t>
            </a:r>
            <a:r>
              <a:rPr lang="zh-CN" altLang="en-US" dirty="0"/>
              <a:t>工作流</a:t>
            </a:r>
          </a:p>
          <a:p>
            <a:pPr lvl="1"/>
            <a:r>
              <a:rPr lang="en-US" altLang="zh-CN" dirty="0"/>
              <a:t>Forking</a:t>
            </a:r>
            <a:r>
              <a:rPr lang="zh-CN" altLang="en-US" dirty="0"/>
              <a:t>工作流</a:t>
            </a:r>
          </a:p>
          <a:p>
            <a:pPr lvl="1"/>
            <a:r>
              <a:rPr lang="en-US" altLang="zh-CN" dirty="0"/>
              <a:t>Pull Requests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4338" name="Picture 2" descr="Git Workflows: SVN-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5" y="2204864"/>
            <a:ext cx="22479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Git Workflows: Feature Bra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5" y="3019648"/>
            <a:ext cx="22479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Git Workflows: Gitflow Cyc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83" y="2403190"/>
            <a:ext cx="4410464" cy="24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Git Workflows: Fork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5" y="2543000"/>
            <a:ext cx="22479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Workflows: Pull Reques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27" y="2686273"/>
            <a:ext cx="27717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协同模型简介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Gitflow</a:t>
            </a:r>
            <a:r>
              <a:rPr lang="zh-CN" altLang="en-US" dirty="0" smtClean="0"/>
              <a:t>多分支策略</a:t>
            </a:r>
          </a:p>
          <a:p>
            <a:pPr lvl="1"/>
            <a:r>
              <a:rPr lang="en-US" altLang="zh-CN" dirty="0" smtClean="0"/>
              <a:t>develop</a:t>
            </a:r>
            <a:r>
              <a:rPr lang="zh-CN" altLang="en-US" dirty="0" smtClean="0"/>
              <a:t>开发分支</a:t>
            </a:r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特性开发分支</a:t>
            </a:r>
          </a:p>
          <a:p>
            <a:pPr lvl="1"/>
            <a:r>
              <a:rPr lang="en-US" altLang="zh-CN" dirty="0" smtClean="0"/>
              <a:t>master </a:t>
            </a:r>
            <a:r>
              <a:rPr lang="zh-CN" altLang="en-US" dirty="0" smtClean="0"/>
              <a:t>主干分支</a:t>
            </a:r>
          </a:p>
          <a:p>
            <a:pPr lvl="1"/>
            <a:r>
              <a:rPr lang="en-US" altLang="zh-CN" dirty="0" smtClean="0"/>
              <a:t>release </a:t>
            </a:r>
            <a:r>
              <a:rPr lang="zh-CN" altLang="en-US" dirty="0" smtClean="0"/>
              <a:t>版本发布分支</a:t>
            </a:r>
          </a:p>
          <a:p>
            <a:pPr lvl="1"/>
            <a:r>
              <a:rPr lang="en-US" altLang="zh-CN" dirty="0" smtClean="0"/>
              <a:t>hotfix </a:t>
            </a:r>
            <a:r>
              <a:rPr lang="zh-CN" altLang="en-US" dirty="0" smtClean="0"/>
              <a:t>生产版本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修复分支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3314" name="Picture 2" descr="Git 分支管理是一门艺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80" y="1268760"/>
            <a:ext cx="3875824" cy="51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广联云开发团队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实战操作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723312" cy="49971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300" b="1" dirty="0" smtClean="0">
                <a:solidFill>
                  <a:schemeClr val="bg1">
                    <a:lumMod val="50000"/>
                  </a:schemeClr>
                </a:solidFill>
              </a:rPr>
              <a:t>/*1</a:t>
            </a:r>
            <a:r>
              <a:rPr lang="zh-CN" altLang="en-US" sz="3300" b="1" dirty="0" smtClean="0">
                <a:solidFill>
                  <a:schemeClr val="bg1">
                    <a:lumMod val="50000"/>
                  </a:schemeClr>
                </a:solidFill>
              </a:rPr>
              <a:t>：查看当前状态*</a:t>
            </a:r>
            <a:r>
              <a:rPr lang="en-US" altLang="zh-CN" sz="33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sz="3300" b="1" dirty="0" smtClean="0">
              <a:solidFill>
                <a:srgbClr val="C20CB9"/>
              </a:solidFill>
            </a:endParaRPr>
          </a:p>
          <a:p>
            <a:pPr marL="0" indent="0">
              <a:buNone/>
            </a:pPr>
            <a:r>
              <a:rPr lang="en-US" altLang="zh-CN" sz="3300" b="1" dirty="0" err="1" smtClean="0">
                <a:solidFill>
                  <a:srgbClr val="C20CB9"/>
                </a:solidFill>
              </a:rPr>
              <a:t>git</a:t>
            </a:r>
            <a:r>
              <a:rPr lang="en-US" altLang="zh-CN" sz="3300" b="1" dirty="0" smtClean="0">
                <a:solidFill>
                  <a:srgbClr val="C20CB9"/>
                </a:solidFill>
              </a:rPr>
              <a:t> </a:t>
            </a:r>
            <a:r>
              <a:rPr lang="en-US" altLang="zh-CN" sz="3300" b="1" dirty="0">
                <a:solidFill>
                  <a:srgbClr val="C20CB9"/>
                </a:solidFill>
              </a:rPr>
              <a:t>branch -v </a:t>
            </a:r>
            <a:r>
              <a:rPr lang="en-US" altLang="zh-CN" sz="3300" b="1" dirty="0" smtClean="0">
                <a:solidFill>
                  <a:srgbClr val="C20CB9"/>
                </a:solidFill>
              </a:rPr>
              <a:t>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先查看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本地的分支，确保分支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正确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status </a:t>
            </a:r>
            <a:r>
              <a:rPr lang="en-US" altLang="zh-CN" dirty="0"/>
              <a:t>     </a:t>
            </a:r>
            <a:r>
              <a:rPr lang="en-US" altLang="zh-CN" dirty="0" smtClean="0"/>
              <a:t> 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查看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工作目录下的状态，修改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文件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diff </a:t>
            </a:r>
            <a:r>
              <a:rPr lang="en-US" altLang="zh-CN" dirty="0"/>
              <a:t>         </a:t>
            </a:r>
            <a:r>
              <a:rPr lang="en-US" altLang="zh-CN" dirty="0" smtClean="0"/>
              <a:t> 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将修改加入到临时区之前，最好先检查一下本次修改与上次版本的不同之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处</a:t>
            </a:r>
            <a:endParaRPr lang="en-US" altLang="zh-CN" sz="33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/*2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：本地提交*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add .  </a:t>
            </a:r>
            <a:r>
              <a:rPr lang="en-US" altLang="zh-CN" dirty="0"/>
              <a:t>     </a:t>
            </a:r>
            <a:r>
              <a:rPr lang="en-US" altLang="zh-CN" dirty="0" smtClean="0"/>
              <a:t> 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所有修改记录添加到临时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区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commit -a -m '</a:t>
            </a:r>
            <a:r>
              <a:rPr lang="en-US" altLang="zh-CN" sz="3300" b="1" dirty="0" err="1">
                <a:solidFill>
                  <a:srgbClr val="C20CB9"/>
                </a:solidFill>
              </a:rPr>
              <a:t>blabla</a:t>
            </a:r>
            <a:r>
              <a:rPr lang="en-US" altLang="zh-CN" sz="3300" b="1" dirty="0">
                <a:solidFill>
                  <a:srgbClr val="C20CB9"/>
                </a:solidFill>
              </a:rPr>
              <a:t>~~'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临界区的内容提交到本地版本库中，至此，一个版本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完成</a:t>
            </a:r>
            <a:r>
              <a:rPr lang="en-US" altLang="zh-CN" i="1" dirty="0"/>
              <a:t/>
            </a:r>
            <a:br>
              <a:rPr lang="en-US" altLang="zh-CN" i="1" dirty="0"/>
            </a:br>
            <a:endParaRPr lang="en-US" altLang="zh-CN" i="1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/*3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：远程推送*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sz="3300" b="1" dirty="0" err="1" smtClean="0">
                <a:solidFill>
                  <a:srgbClr val="C20CB9"/>
                </a:solidFill>
              </a:rPr>
              <a:t>git</a:t>
            </a:r>
            <a:r>
              <a:rPr lang="en-US" altLang="zh-CN" sz="3300" b="1" dirty="0" smtClean="0">
                <a:solidFill>
                  <a:srgbClr val="C20CB9"/>
                </a:solidFill>
              </a:rPr>
              <a:t> </a:t>
            </a:r>
            <a:r>
              <a:rPr lang="en-US" altLang="zh-CN" sz="3300" b="1" dirty="0">
                <a:solidFill>
                  <a:srgbClr val="C20CB9"/>
                </a:solidFill>
              </a:rPr>
              <a:t>pull   </a:t>
            </a:r>
            <a:r>
              <a:rPr lang="en-US" altLang="zh-CN" dirty="0"/>
              <a:t>      </a:t>
            </a:r>
            <a:r>
              <a:rPr lang="en-US" altLang="zh-CN" sz="2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拉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取远程仓库最新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代码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 smtClean="0">
                <a:solidFill>
                  <a:srgbClr val="C20CB9"/>
                </a:solidFill>
              </a:rPr>
              <a:t>git</a:t>
            </a:r>
            <a:r>
              <a:rPr lang="en-US" altLang="zh-CN" sz="3300" b="1" dirty="0" smtClean="0">
                <a:solidFill>
                  <a:srgbClr val="C20CB9"/>
                </a:solidFill>
              </a:rPr>
              <a:t> </a:t>
            </a:r>
            <a:r>
              <a:rPr lang="en-US" altLang="zh-CN" sz="3300" b="1" dirty="0">
                <a:solidFill>
                  <a:srgbClr val="C20CB9"/>
                </a:solidFill>
              </a:rPr>
              <a:t>push origin </a:t>
            </a:r>
            <a:r>
              <a:rPr lang="en-US" altLang="zh-CN" sz="3300" b="1" dirty="0" err="1">
                <a:solidFill>
                  <a:srgbClr val="C20CB9"/>
                </a:solidFill>
              </a:rPr>
              <a:t>dev</a:t>
            </a:r>
            <a:r>
              <a:rPr lang="en-US" altLang="zh-CN" sz="3300" b="1" dirty="0">
                <a:solidFill>
                  <a:srgbClr val="C20CB9"/>
                </a:solidFill>
              </a:rPr>
              <a:t> 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本地</a:t>
            </a:r>
            <a:r>
              <a:rPr lang="en-US" altLang="zh-CN" sz="2900" i="1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分支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到远程仓库，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origin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为远程仓库名，</a:t>
            </a:r>
            <a:r>
              <a:rPr lang="en-US" altLang="zh-CN" sz="2900" i="1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为本地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分支</a:t>
            </a:r>
            <a:r>
              <a:rPr lang="en-US" altLang="zh-CN" sz="2900" i="1" dirty="0"/>
              <a:t/>
            </a:r>
            <a:br>
              <a:rPr lang="en-US" altLang="zh-CN" sz="2900" i="1" dirty="0"/>
            </a:br>
            <a:endParaRPr lang="en-US" altLang="zh-CN" sz="2900" i="1" dirty="0" smtClean="0"/>
          </a:p>
          <a:p>
            <a:pPr marL="0" indent="0">
              <a:buNone/>
            </a:pPr>
            <a:r>
              <a:rPr lang="en-US" altLang="zh-CN" sz="3300" b="1" dirty="0" smtClean="0">
                <a:solidFill>
                  <a:schemeClr val="bg1">
                    <a:lumMod val="50000"/>
                  </a:schemeClr>
                </a:solidFill>
              </a:rPr>
              <a:t>/*4</a:t>
            </a:r>
            <a:r>
              <a:rPr lang="zh-CN" altLang="en-US" sz="3300" b="1" dirty="0" smtClean="0">
                <a:solidFill>
                  <a:schemeClr val="bg1">
                    <a:lumMod val="50000"/>
                  </a:schemeClr>
                </a:solidFill>
              </a:rPr>
              <a:t>：如果</a:t>
            </a:r>
            <a:r>
              <a:rPr lang="zh-CN" altLang="en-US" sz="3300" b="1" dirty="0">
                <a:solidFill>
                  <a:schemeClr val="bg1">
                    <a:lumMod val="50000"/>
                  </a:schemeClr>
                </a:solidFill>
              </a:rPr>
              <a:t>需要</a:t>
            </a:r>
            <a:r>
              <a:rPr lang="zh-CN" altLang="en-US" sz="3300" b="1" dirty="0" smtClean="0">
                <a:solidFill>
                  <a:schemeClr val="bg1">
                    <a:lumMod val="50000"/>
                  </a:schemeClr>
                </a:solidFill>
              </a:rPr>
              <a:t>合并分支</a:t>
            </a:r>
            <a:r>
              <a:rPr lang="zh-CN" altLang="en-US" sz="33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sz="33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br>
              <a:rPr lang="en-US" altLang="zh-CN" sz="33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checkout release</a:t>
            </a:r>
            <a:r>
              <a:rPr lang="en-US" altLang="zh-CN" dirty="0"/>
              <a:t>            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本地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切换分支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release</a:t>
            </a:r>
            <a:endParaRPr lang="en-US" altLang="zh-CN" sz="33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pull      </a:t>
            </a:r>
            <a:r>
              <a:rPr lang="en-US" altLang="zh-CN" dirty="0"/>
              <a:t>                           </a:t>
            </a:r>
            <a:r>
              <a:rPr lang="en-US" altLang="zh-CN" dirty="0" smtClean="0"/>
              <a:t>  </a:t>
            </a:r>
            <a:r>
              <a:rPr lang="en-US" altLang="zh-CN" sz="33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拉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取远程仓库的最新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代码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merge </a:t>
            </a:r>
            <a:r>
              <a:rPr lang="en-US" altLang="zh-CN" sz="3300" b="1" dirty="0" err="1">
                <a:solidFill>
                  <a:srgbClr val="C20CB9"/>
                </a:solidFill>
              </a:rPr>
              <a:t>dev</a:t>
            </a:r>
            <a:r>
              <a:rPr lang="en-US" altLang="zh-CN" sz="3300" b="1" dirty="0">
                <a:solidFill>
                  <a:srgbClr val="C20CB9"/>
                </a:solidFill>
              </a:rPr>
              <a:t>   </a:t>
            </a:r>
            <a:r>
              <a:rPr lang="en-US" altLang="zh-CN" dirty="0"/>
              <a:t>                    </a:t>
            </a:r>
            <a:r>
              <a:rPr lang="en-US" altLang="zh-CN" dirty="0" smtClean="0"/>
              <a:t>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本地</a:t>
            </a:r>
            <a:r>
              <a:rPr lang="en-US" altLang="zh-CN" sz="2900" i="1" dirty="0" err="1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分支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merge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到当前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release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分支</a:t>
            </a:r>
            <a:endParaRPr lang="en-US" altLang="zh-CN" sz="33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push origin release</a:t>
            </a:r>
            <a:r>
              <a:rPr lang="en-US" altLang="zh-CN" dirty="0"/>
              <a:t>         </a:t>
            </a:r>
            <a:r>
              <a:rPr lang="en-US" altLang="zh-CN" sz="2900" i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本地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release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分支代码同步到远程仓库同名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分支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300" b="1" dirty="0" err="1">
                <a:solidFill>
                  <a:srgbClr val="C20CB9"/>
                </a:solidFill>
              </a:rPr>
              <a:t>git</a:t>
            </a:r>
            <a:r>
              <a:rPr lang="en-US" altLang="zh-CN" sz="3300" b="1" dirty="0">
                <a:solidFill>
                  <a:srgbClr val="C20CB9"/>
                </a:solidFill>
              </a:rPr>
              <a:t> checkout </a:t>
            </a:r>
            <a:r>
              <a:rPr lang="en-US" altLang="zh-CN" sz="3300" b="1" dirty="0" err="1">
                <a:solidFill>
                  <a:srgbClr val="C20CB9"/>
                </a:solidFill>
              </a:rPr>
              <a:t>dev</a:t>
            </a:r>
            <a:r>
              <a:rPr lang="en-US" altLang="zh-CN" sz="3300" b="1" dirty="0">
                <a:solidFill>
                  <a:srgbClr val="C20CB9"/>
                </a:solidFill>
              </a:rPr>
              <a:t> </a:t>
            </a:r>
            <a:r>
              <a:rPr lang="en-US" altLang="zh-CN" dirty="0"/>
              <a:t>                </a:t>
            </a:r>
            <a:r>
              <a:rPr lang="en-US" altLang="zh-CN" sz="2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900" i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最后</a:t>
            </a:r>
            <a:r>
              <a:rPr lang="zh-CN" altLang="en-US" sz="2900" i="1" dirty="0">
                <a:solidFill>
                  <a:schemeClr val="bg1">
                    <a:lumMod val="50000"/>
                  </a:schemeClr>
                </a:solidFill>
              </a:rPr>
              <a:t>，别忘记切换回开发</a:t>
            </a:r>
            <a:r>
              <a:rPr lang="zh-CN" altLang="en-US" sz="2900" i="1" dirty="0" smtClean="0">
                <a:solidFill>
                  <a:schemeClr val="bg1">
                    <a:lumMod val="50000"/>
                  </a:schemeClr>
                </a:solidFill>
              </a:rPr>
              <a:t>分支</a:t>
            </a:r>
            <a:endParaRPr lang="zh-CN" altLang="en-US" sz="29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1266" name="Picture 2" descr="C:\Users\Administrator\AppData\Local\YNote\data\guhanjiehao@163.com\807e32563354414f80e683580f20e71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604" y="1458043"/>
            <a:ext cx="14859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的前世今生</a:t>
            </a:r>
            <a:endParaRPr lang="en-US" altLang="zh-CN" dirty="0" smtClean="0"/>
          </a:p>
          <a:p>
            <a:r>
              <a:rPr lang="zh-CN" altLang="en-US" dirty="0" smtClean="0"/>
              <a:t>单机版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网络版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协同模型简介</a:t>
            </a:r>
            <a:endParaRPr lang="en-US" altLang="zh-CN" dirty="0" smtClean="0"/>
          </a:p>
          <a:p>
            <a:r>
              <a:rPr lang="zh-CN" altLang="en-US" dirty="0" smtClean="0"/>
              <a:t>广联云开发团队</a:t>
            </a:r>
            <a:r>
              <a:rPr lang="en-US" altLang="zh-CN" dirty="0" err="1" smtClean="0"/>
              <a:t>Git</a:t>
            </a:r>
            <a:r>
              <a:rPr lang="zh-CN" altLang="en-US" dirty="0"/>
              <a:t>实战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广联达云平台开发部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>
                <a:hlinkClick r:id="rId2"/>
              </a:rPr>
              <a:t>《</a:t>
            </a:r>
            <a:r>
              <a:rPr lang="zh-CN" altLang="en-US" dirty="0" smtClean="0">
                <a:hlinkClick r:id="rId2"/>
              </a:rPr>
              <a:t>图解</a:t>
            </a:r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《</a:t>
            </a:r>
            <a:r>
              <a:rPr lang="en-US" altLang="zh-CN" dirty="0" err="1" smtClean="0">
                <a:hlinkClick r:id="rId3"/>
              </a:rPr>
              <a:t>Git</a:t>
            </a:r>
            <a:r>
              <a:rPr lang="en-US" altLang="zh-CN" dirty="0" smtClean="0">
                <a:hlinkClick r:id="rId3"/>
              </a:rPr>
              <a:t> Community Book </a:t>
            </a:r>
            <a:r>
              <a:rPr lang="zh-CN" altLang="en-US" dirty="0" smtClean="0">
                <a:hlinkClick r:id="rId3"/>
              </a:rPr>
              <a:t>中文版</a:t>
            </a:r>
            <a:r>
              <a:rPr lang="en-US" altLang="zh-CN" dirty="0" smtClean="0">
                <a:hlinkClick r:id="rId3"/>
              </a:rPr>
              <a:t>》</a:t>
            </a:r>
            <a:endParaRPr lang="zh-CN" altLang="en-US" dirty="0" smtClean="0"/>
          </a:p>
          <a:p>
            <a:r>
              <a:rPr lang="en-US" altLang="zh-CN" dirty="0" smtClean="0">
                <a:hlinkClick r:id="rId4"/>
              </a:rPr>
              <a:t>《 </a:t>
            </a:r>
            <a:r>
              <a:rPr lang="en-US" altLang="zh-CN" dirty="0" err="1" smtClean="0">
                <a:hlinkClick r:id="rId4"/>
              </a:rPr>
              <a:t>Git</a:t>
            </a:r>
            <a:r>
              <a:rPr lang="zh-CN" altLang="en-US" dirty="0" smtClean="0">
                <a:hlinkClick r:id="rId4"/>
              </a:rPr>
              <a:t>远程操作详解</a:t>
            </a:r>
            <a:r>
              <a:rPr lang="en-US" altLang="zh-CN" dirty="0" smtClean="0">
                <a:hlinkClick r:id="rId4"/>
              </a:rPr>
              <a:t>——</a:t>
            </a:r>
            <a:r>
              <a:rPr lang="zh-CN" altLang="en-US" dirty="0" smtClean="0">
                <a:hlinkClick r:id="rId4"/>
              </a:rPr>
              <a:t>阮一峰</a:t>
            </a:r>
            <a:r>
              <a:rPr lang="en-US" altLang="zh-CN" dirty="0" smtClean="0">
                <a:hlinkClick r:id="rId4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《 </a:t>
            </a:r>
            <a:r>
              <a:rPr lang="en-US" altLang="zh-CN" dirty="0" err="1" smtClean="0">
                <a:hlinkClick r:id="rId5"/>
              </a:rPr>
              <a:t>Git</a:t>
            </a:r>
            <a:r>
              <a:rPr lang="en-US" altLang="zh-CN" dirty="0" smtClean="0">
                <a:hlinkClick r:id="rId5"/>
              </a:rPr>
              <a:t> </a:t>
            </a:r>
            <a:r>
              <a:rPr lang="zh-CN" altLang="en-US" dirty="0" smtClean="0">
                <a:hlinkClick r:id="rId5"/>
              </a:rPr>
              <a:t>常用命令备忘</a:t>
            </a:r>
            <a:r>
              <a:rPr lang="en-US" altLang="zh-CN" dirty="0" smtClean="0">
                <a:hlinkClick r:id="rId5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《</a:t>
            </a:r>
            <a:r>
              <a:rPr lang="en-US" altLang="zh-CN" dirty="0" err="1" smtClean="0">
                <a:hlinkClick r:id="rId6"/>
              </a:rPr>
              <a:t>Git</a:t>
            </a:r>
            <a:r>
              <a:rPr lang="zh-CN" altLang="en-US" dirty="0" smtClean="0">
                <a:hlinkClick r:id="rId6"/>
              </a:rPr>
              <a:t>教程</a:t>
            </a:r>
            <a:r>
              <a:rPr lang="en-US" altLang="zh-CN" dirty="0" smtClean="0">
                <a:hlinkClick r:id="rId6"/>
              </a:rPr>
              <a:t>——</a:t>
            </a:r>
            <a:r>
              <a:rPr lang="zh-CN" altLang="en-US" dirty="0" smtClean="0">
                <a:hlinkClick r:id="rId6"/>
              </a:rPr>
              <a:t>廖学峰</a:t>
            </a:r>
            <a:r>
              <a:rPr lang="en-US" altLang="zh-CN" dirty="0" smtClean="0">
                <a:hlinkClick r:id="rId6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《 Pro </a:t>
            </a:r>
            <a:r>
              <a:rPr lang="en-US" altLang="zh-CN" dirty="0" err="1" smtClean="0">
                <a:hlinkClick r:id="rId7"/>
              </a:rPr>
              <a:t>Git</a:t>
            </a:r>
            <a:r>
              <a:rPr lang="zh-CN" altLang="en-US" dirty="0" smtClean="0">
                <a:hlinkClick r:id="rId7"/>
              </a:rPr>
              <a:t>（中文版）</a:t>
            </a:r>
            <a:r>
              <a:rPr lang="en-US" altLang="zh-CN" dirty="0" smtClean="0">
                <a:hlinkClick r:id="rId7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《 </a:t>
            </a:r>
            <a:r>
              <a:rPr lang="en-US" altLang="zh-CN" dirty="0" err="1" smtClean="0">
                <a:hlinkClick r:id="rId8"/>
              </a:rPr>
              <a:t>Git</a:t>
            </a:r>
            <a:r>
              <a:rPr lang="zh-CN" altLang="en-US" dirty="0" smtClean="0">
                <a:hlinkClick r:id="rId8"/>
              </a:rPr>
              <a:t>工作流指南</a:t>
            </a:r>
            <a:r>
              <a:rPr lang="en-US" altLang="zh-CN" dirty="0" smtClean="0">
                <a:hlinkClick r:id="rId8"/>
              </a:rPr>
              <a:t>》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https://www.atlassian.com/git/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低级的手耕时代</a:t>
            </a:r>
          </a:p>
          <a:p>
            <a:r>
              <a:rPr lang="en-US" altLang="zh-CN" dirty="0"/>
              <a:t>CVS——</a:t>
            </a:r>
            <a:r>
              <a:rPr lang="zh-CN" altLang="en-US" dirty="0"/>
              <a:t>开启版本控制大爆发</a:t>
            </a:r>
          </a:p>
          <a:p>
            <a:r>
              <a:rPr lang="en-US" altLang="zh-CN" dirty="0"/>
              <a:t>SVN——</a:t>
            </a:r>
            <a:r>
              <a:rPr lang="zh-CN" altLang="en-US" dirty="0"/>
              <a:t>集中式版本控制集大成者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——</a:t>
            </a:r>
            <a:r>
              <a:rPr lang="zh-CN" altLang="en-US" dirty="0"/>
              <a:t>分布式版本控制的现行王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日，开始开发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日，项目发布；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日，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就可以作为自身的版本控制工具了；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18</a:t>
            </a:r>
            <a:r>
              <a:rPr lang="zh-CN" altLang="en-US" sz="1600" dirty="0" smtClean="0"/>
              <a:t>日，发生第一个多分支合并；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29</a:t>
            </a:r>
            <a:r>
              <a:rPr lang="zh-CN" altLang="en-US" sz="1600" dirty="0" smtClean="0"/>
              <a:t>日，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的性能就已经达到了</a:t>
            </a:r>
            <a:r>
              <a:rPr lang="en-US" altLang="zh-CN" sz="1600" dirty="0" smtClean="0"/>
              <a:t>Linus</a:t>
            </a:r>
            <a:r>
              <a:rPr lang="zh-CN" altLang="en-US" sz="1600" dirty="0" smtClean="0"/>
              <a:t>的预期；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月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日，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内核</a:t>
            </a:r>
            <a:r>
              <a:rPr lang="en-US" altLang="zh-CN" sz="1600" dirty="0" smtClean="0"/>
              <a:t>2.6.12</a:t>
            </a:r>
            <a:r>
              <a:rPr lang="zh-CN" altLang="en-US" sz="1600" dirty="0" smtClean="0"/>
              <a:t>发布，使用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维护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内核源码。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>
                <a:hlinkClick r:id="rId2"/>
              </a:rPr>
              <a:t>http://git-scm.com/download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>
                <a:hlinkClick r:id="rId3"/>
              </a:rPr>
              <a:t>http://msysgit.github.io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zh-CN" altLang="en-US" dirty="0"/>
              <a:t>的图形化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AutoShape 6" descr="http://www.oschina.net/uploads/img/201303/21080005_GVmZ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1600" y="3861048"/>
            <a:ext cx="3025235" cy="2189609"/>
            <a:chOff x="971600" y="3861048"/>
            <a:chExt cx="3025235" cy="21896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861048"/>
              <a:ext cx="3025235" cy="218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1667753100"/>
                </p:ext>
              </p:extLst>
            </p:nvPr>
          </p:nvGraphicFramePr>
          <p:xfrm>
            <a:off x="1259632" y="4576016"/>
            <a:ext cx="677689" cy="10227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240152" y="4077072"/>
            <a:ext cx="3513366" cy="2189609"/>
            <a:chOff x="2240152" y="4077072"/>
            <a:chExt cx="3513366" cy="218960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152" y="4077072"/>
              <a:ext cx="3513366" cy="218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组合 12"/>
            <p:cNvGrpSpPr/>
            <p:nvPr/>
          </p:nvGrpSpPr>
          <p:grpSpPr>
            <a:xfrm>
              <a:off x="2637488" y="5231997"/>
              <a:ext cx="432048" cy="311805"/>
              <a:chOff x="0" y="355495"/>
              <a:chExt cx="677688" cy="31180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355495"/>
                <a:ext cx="677688" cy="311805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15221" y="370716"/>
                <a:ext cx="647246" cy="2813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l" defTabSz="5778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300" dirty="0" err="1" smtClean="0"/>
                  <a:t>EGit</a:t>
                </a:r>
                <a:endParaRPr lang="zh-CN" sz="1300" kern="1200" dirty="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599892" y="4293096"/>
            <a:ext cx="3384376" cy="2189609"/>
            <a:chOff x="3599892" y="4293096"/>
            <a:chExt cx="3384376" cy="2189609"/>
          </a:xfrm>
        </p:grpSpPr>
        <p:pic>
          <p:nvPicPr>
            <p:cNvPr id="1032" name="Picture 8" descr="http://www.oschina.net/uploads/img/201303/21080005_GVmZ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2" y="4293096"/>
              <a:ext cx="3384376" cy="218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组合 15"/>
            <p:cNvGrpSpPr/>
            <p:nvPr/>
          </p:nvGrpSpPr>
          <p:grpSpPr>
            <a:xfrm>
              <a:off x="3848944" y="5496257"/>
              <a:ext cx="935205" cy="311805"/>
              <a:chOff x="0" y="355495"/>
              <a:chExt cx="677688" cy="31180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355495"/>
                <a:ext cx="677688" cy="311805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15221" y="370716"/>
                <a:ext cx="647246" cy="2813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l" defTabSz="5778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300" dirty="0" err="1" smtClean="0"/>
                  <a:t>SourceTree</a:t>
                </a:r>
                <a:endParaRPr lang="zh-CN" sz="1300" kern="1200" dirty="0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170104" y="4527934"/>
            <a:ext cx="2824498" cy="2189611"/>
            <a:chOff x="5170104" y="4527934"/>
            <a:chExt cx="2824498" cy="2189611"/>
          </a:xfrm>
        </p:grpSpPr>
        <p:pic>
          <p:nvPicPr>
            <p:cNvPr id="1034" name="Picture 10" descr="TortoiseGit Screenshot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104" y="4527934"/>
              <a:ext cx="2824498" cy="2189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组合 18"/>
            <p:cNvGrpSpPr/>
            <p:nvPr/>
          </p:nvGrpSpPr>
          <p:grpSpPr>
            <a:xfrm>
              <a:off x="5652119" y="5792841"/>
              <a:ext cx="930233" cy="311805"/>
              <a:chOff x="0" y="355495"/>
              <a:chExt cx="677688" cy="31180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0" y="355495"/>
                <a:ext cx="677688" cy="311805"/>
              </a:xfrm>
              <a:prstGeom prst="round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15221" y="370716"/>
                <a:ext cx="647246" cy="2813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lvl="0" algn="l" defTabSz="5778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300" dirty="0" err="1" smtClean="0"/>
                  <a:t>TortoiseGit</a:t>
                </a:r>
                <a:endParaRPr lang="zh-CN" sz="1300" kern="1200" dirty="0"/>
              </a:p>
            </p:txBody>
          </p:sp>
        </p:grpSp>
      </p:grp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单机版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工作区（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</a:t>
            </a:r>
            <a:r>
              <a:rPr lang="zh-CN" altLang="en-US" dirty="0"/>
              <a:t>存</a:t>
            </a:r>
            <a:r>
              <a:rPr lang="zh-CN" altLang="en-US" dirty="0" smtClean="0"/>
              <a:t>区（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本地仓库（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4781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的常用操作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/>
          </a:p>
          <a:p>
            <a:pPr lvl="1"/>
            <a:r>
              <a:rPr lang="zh-CN" altLang="en-US" dirty="0" smtClean="0"/>
              <a:t>配置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/>
              <a:t>保存</a:t>
            </a:r>
            <a:r>
              <a:rPr lang="zh-CN" altLang="en-US" dirty="0" smtClean="0"/>
              <a:t>到暂存区</a:t>
            </a:r>
            <a:endParaRPr lang="en-US" altLang="zh-CN" dirty="0"/>
          </a:p>
          <a:p>
            <a:pPr lvl="1"/>
            <a:r>
              <a:rPr lang="zh-CN" altLang="en-US" dirty="0" smtClean="0"/>
              <a:t>提交到本地仓库</a:t>
            </a:r>
            <a:endParaRPr lang="en-US" altLang="zh-CN" dirty="0"/>
          </a:p>
          <a:p>
            <a:pPr lvl="1"/>
            <a:r>
              <a:rPr lang="zh-CN" altLang="en-US" dirty="0" smtClean="0"/>
              <a:t>悔棋操作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02140365"/>
              </p:ext>
            </p:extLst>
          </p:nvPr>
        </p:nvGraphicFramePr>
        <p:xfrm>
          <a:off x="4067944" y="2276872"/>
          <a:ext cx="36724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47388830"/>
              </p:ext>
            </p:extLst>
          </p:nvPr>
        </p:nvGraphicFramePr>
        <p:xfrm>
          <a:off x="4067944" y="2780928"/>
          <a:ext cx="36724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67944" y="3285250"/>
            <a:ext cx="3672408" cy="359774"/>
            <a:chOff x="0" y="9556"/>
            <a:chExt cx="2304256" cy="359774"/>
          </a:xfrm>
        </p:grpSpPr>
        <p:sp>
          <p:nvSpPr>
            <p:cNvPr id="8" name="圆角矩形 7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checkout [</a:t>
              </a:r>
              <a:r>
                <a:rPr lang="en-US" sz="1500" dirty="0" smtClean="0">
                  <a:solidFill>
                    <a:srgbClr val="92D050"/>
                  </a:solidFill>
                </a:rPr>
                <a:t>branch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]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67944" y="3789306"/>
            <a:ext cx="3672408" cy="359774"/>
            <a:chOff x="0" y="9556"/>
            <a:chExt cx="2304256" cy="359774"/>
          </a:xfrm>
        </p:grpSpPr>
        <p:sp>
          <p:nvSpPr>
            <p:cNvPr id="11" name="圆角矩形 10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branch [-d|-D] [branch]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944" y="4293362"/>
            <a:ext cx="3672408" cy="359774"/>
            <a:chOff x="0" y="9556"/>
            <a:chExt cx="2304256" cy="359774"/>
          </a:xfrm>
        </p:grpSpPr>
        <p:sp>
          <p:nvSpPr>
            <p:cNvPr id="14" name="圆角矩形 13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[</a:t>
              </a:r>
              <a:r>
                <a:rPr lang="en-US" altLang="zh-CN" sz="1500" kern="1200" dirty="0" err="1" smtClean="0">
                  <a:solidFill>
                    <a:srgbClr val="92D050"/>
                  </a:solidFill>
                </a:rPr>
                <a:t>add|rm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] [.|file]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67944" y="4797418"/>
            <a:ext cx="3672408" cy="359774"/>
            <a:chOff x="0" y="9556"/>
            <a:chExt cx="2304256" cy="359774"/>
          </a:xfrm>
        </p:grpSpPr>
        <p:sp>
          <p:nvSpPr>
            <p:cNvPr id="17" name="圆角矩形 16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sz="1500" kern="1200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commit [</a:t>
              </a:r>
              <a:r>
                <a:rPr lang="en-US" altLang="zh-CN" sz="1500" dirty="0">
                  <a:solidFill>
                    <a:srgbClr val="92D050"/>
                  </a:solidFill>
                </a:rPr>
                <a:t>.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|file] [-a|-m] [--amend]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67944" y="5301475"/>
            <a:ext cx="3672408" cy="504389"/>
            <a:chOff x="0" y="9556"/>
            <a:chExt cx="2304256" cy="359774"/>
          </a:xfrm>
        </p:grpSpPr>
        <p:sp>
          <p:nvSpPr>
            <p:cNvPr id="20" name="圆角矩形 19"/>
            <p:cNvSpPr/>
            <p:nvPr/>
          </p:nvSpPr>
          <p:spPr>
            <a:xfrm>
              <a:off x="0" y="9556"/>
              <a:ext cx="2304256" cy="35977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17563" y="27119"/>
              <a:ext cx="226913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altLang="zh-CN" sz="1500" dirty="0" smtClean="0">
                  <a:solidFill>
                    <a:srgbClr val="92D050"/>
                  </a:solidFill>
                </a:rPr>
                <a:t> reset [file] [--soft|--mixed|--hard] [~3]</a:t>
              </a:r>
            </a:p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dirty="0" err="1" smtClean="0">
                  <a:solidFill>
                    <a:srgbClr val="92D050"/>
                  </a:solidFill>
                </a:rPr>
                <a:t>git</a:t>
              </a:r>
              <a:r>
                <a:rPr lang="en-US" altLang="zh-CN" sz="1500" dirty="0" smtClean="0">
                  <a:solidFill>
                    <a:srgbClr val="92D050"/>
                  </a:solidFill>
                </a:rPr>
                <a:t> revert [$id | HEAD] [~3]</a:t>
              </a:r>
              <a:r>
                <a:rPr lang="en-US" altLang="zh-CN" sz="1500" kern="1200" dirty="0" smtClean="0">
                  <a:solidFill>
                    <a:srgbClr val="92D050"/>
                  </a:solidFill>
                </a:rPr>
                <a:t> </a:t>
              </a:r>
              <a:endParaRPr lang="zh-CN" sz="1500" kern="1200" dirty="0">
                <a:solidFill>
                  <a:srgbClr val="92D050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58311"/>
              </p:ext>
            </p:extLst>
          </p:nvPr>
        </p:nvGraphicFramePr>
        <p:xfrm>
          <a:off x="899592" y="2348880"/>
          <a:ext cx="6134100" cy="3383280"/>
        </p:xfrm>
        <a:graphic>
          <a:graphicData uri="http://schemas.openxmlformats.org/drawingml/2006/table">
            <a:tbl>
              <a:tblPr/>
              <a:tblGrid>
                <a:gridCol w="61341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系统级配置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660033"/>
                          </a:solidFill>
                          <a:effectLst/>
                        </a:rPr>
                        <a:t>--system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err="1" smtClean="0">
                          <a:effectLst/>
                        </a:rPr>
                        <a:t>color.ui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true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全局配置，用户主目录下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  <a:endParaRPr lang="en-US" b="1" i="0" dirty="0" smtClean="0">
                        <a:solidFill>
                          <a:srgbClr val="C20CB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--global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user.email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"i@lovelucy.info"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--global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color.ui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--global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core.editor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vim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设置编辑器为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vim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/*</a:t>
                      </a:r>
                      <a:r>
                        <a:rPr lang="zh-CN" altLang="en-US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版本库级配置，当前项目目录下</a:t>
                      </a:r>
                      <a:r>
                        <a:rPr lang="en-US" altLang="zh-CN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*/</a:t>
                      </a:r>
                      <a:endParaRPr lang="en-US" i="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dirty="0" err="1" smtClean="0">
                          <a:effectLst/>
                        </a:rPr>
                        <a:t>core.editor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vim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config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0033"/>
                          </a:solidFill>
                          <a:effectLst/>
                        </a:rPr>
                        <a:t>-l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列举所有配置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查看、检出、添加、删除和提交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75100"/>
              </p:ext>
            </p:extLst>
          </p:nvPr>
        </p:nvGraphicFramePr>
        <p:xfrm>
          <a:off x="899592" y="1873424"/>
          <a:ext cx="7128792" cy="4480560"/>
        </p:xfrm>
        <a:graphic>
          <a:graphicData uri="http://schemas.openxmlformats.org/drawingml/2006/table">
            <a:tbl>
              <a:tblPr/>
              <a:tblGrid>
                <a:gridCol w="712879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 show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显示某次提交的内容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show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7800"/>
                          </a:solidFill>
                          <a:effectLst/>
                        </a:rPr>
                        <a:t>$id</a:t>
                      </a:r>
                      <a:r>
                        <a:rPr lang="en-US" dirty="0">
                          <a:effectLst/>
                        </a:rPr>
                        <a:t>  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抛弃工作区修改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.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抛弃工作区修改</a:t>
                      </a:r>
                      <a:r>
                        <a:rPr lang="zh-CN" altLang="en-US" dirty="0">
                          <a:effectLst/>
                        </a:rPr>
                        <a:t>  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将工作文件修改提交到本地暂存区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 .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将所有修改过的工作文件提交暂存区</a:t>
                      </a:r>
                      <a:r>
                        <a:rPr lang="zh-CN" altLang="en-US" dirty="0">
                          <a:effectLst/>
                        </a:rPr>
                        <a:t>  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rm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从版本库中删除文件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rm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--cached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从版本库中删除文件，但不删除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文件</a:t>
                      </a:r>
                      <a:r>
                        <a:rPr lang="zh-CN" altLang="en-US" dirty="0" smtClean="0">
                          <a:effectLst/>
                        </a:rPr>
                        <a:t>  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commit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file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 smtClean="0">
                          <a:effectLst/>
                        </a:rPr>
                        <a:t>      </a:t>
                      </a:r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commit</a:t>
                      </a:r>
                      <a:r>
                        <a:rPr lang="en-US" dirty="0" smtClean="0">
                          <a:effectLst/>
                        </a:rPr>
                        <a:t> . </a:t>
                      </a: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commit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将 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git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 add, 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git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rm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和 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git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 ci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等操作都合并在一起做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commit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-am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"some comments"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commit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660033"/>
                          </a:solidFill>
                          <a:effectLst/>
                        </a:rPr>
                        <a:t>--amend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修改最后一次提交记录</a:t>
                      </a:r>
                      <a:r>
                        <a:rPr lang="zh-CN" altLang="en-US" dirty="0" smtClean="0">
                          <a:effectLst/>
                        </a:rPr>
                        <a:t>  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zh-CN" altLang="en-US" dirty="0" smtClean="0"/>
              <a:t>版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本地分支管理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15609"/>
              </p:ext>
            </p:extLst>
          </p:nvPr>
        </p:nvGraphicFramePr>
        <p:xfrm>
          <a:off x="899592" y="2204864"/>
          <a:ext cx="8244408" cy="4450080"/>
        </p:xfrm>
        <a:graphic>
          <a:graphicData uri="http://schemas.openxmlformats.org/drawingml/2006/table">
            <a:tbl>
              <a:tblPr/>
              <a:tblGrid>
                <a:gridCol w="8244408"/>
              </a:tblGrid>
              <a:tr h="3672408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 branch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查看远程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分支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branch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查看各个分支最后提交信息</a:t>
                      </a:r>
                      <a:r>
                        <a:rPr lang="zh-CN" altLang="en-US" dirty="0">
                          <a:effectLst/>
                        </a:rPr>
                        <a:t>  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branch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dirty="0" err="1" smtClean="0">
                          <a:effectLst/>
                        </a:rPr>
                        <a:t>new_branch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dirty="0" smtClean="0">
                          <a:effectLst/>
                        </a:rPr>
                        <a:t> 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创建新的分支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切换到某个分支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-b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new_branch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创建新的分支，并且切换过去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-b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new_branch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基于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branch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创建新的</a:t>
                      </a:r>
                      <a:r>
                        <a:rPr lang="en-US" i="1" dirty="0" err="1">
                          <a:solidFill>
                            <a:srgbClr val="666666"/>
                          </a:solidFill>
                          <a:effectLst/>
                        </a:rPr>
                        <a:t>new_branch</a:t>
                      </a:r>
                      <a:r>
                        <a:rPr lang="en-US" dirty="0">
                          <a:effectLst/>
                        </a:rPr>
                        <a:t>  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checkout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007800"/>
                          </a:solidFill>
                          <a:effectLst/>
                        </a:rPr>
                        <a:t>$id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把某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次提交记录检出，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但无分支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信息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branch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删除某个分支</a:t>
                      </a:r>
                      <a:r>
                        <a:rPr lang="zh-CN" altLang="en-US" dirty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b="1" dirty="0" smtClean="0">
                          <a:solidFill>
                            <a:srgbClr val="C20CB9"/>
                          </a:solidFill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C20CB9"/>
                          </a:solidFill>
                          <a:effectLst/>
                        </a:rPr>
                        <a:t>branch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660033"/>
                          </a:solidFill>
                          <a:effectLst/>
                        </a:rPr>
                        <a:t>-D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dirty="0">
                          <a:effectLst/>
                        </a:rPr>
                        <a:t>branch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i="1" dirty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强制删除某个分支 </a:t>
                      </a:r>
                      <a:r>
                        <a:rPr lang="en-US" altLang="zh-CN" i="1" dirty="0">
                          <a:solidFill>
                            <a:srgbClr val="666666"/>
                          </a:solidFill>
                          <a:effectLst/>
                        </a:rPr>
                        <a:t>(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未被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合并分支</a:t>
                      </a:r>
                      <a:r>
                        <a:rPr lang="zh-CN" altLang="en-US" i="1" dirty="0">
                          <a:solidFill>
                            <a:srgbClr val="666666"/>
                          </a:solidFill>
                          <a:effectLst/>
                        </a:rPr>
                        <a:t>被删除的时候需要强制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t"/>
                      <a:endParaRPr lang="en-US" altLang="zh-CN" i="1" dirty="0" smtClean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merge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dirty="0" smtClean="0">
                          <a:effectLst/>
                        </a:rPr>
                        <a:t>branch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将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branch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分支合并到当前分支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b="1" dirty="0" smtClean="0">
                          <a:solidFill>
                            <a:srgbClr val="C20CB9"/>
                          </a:solidFill>
                          <a:effectLst/>
                        </a:rPr>
                        <a:t> rebase</a:t>
                      </a:r>
                      <a:r>
                        <a:rPr lang="en-US" altLang="zh-CN" dirty="0" smtClean="0">
                          <a:effectLst/>
                        </a:rPr>
                        <a:t> master 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dirty="0" smtClean="0">
                          <a:effectLst/>
                        </a:rPr>
                        <a:t>branch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dirty="0" smtClean="0">
                          <a:effectLst/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将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master rebase 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到 </a:t>
                      </a:r>
                      <a:r>
                        <a:rPr lang="en-US" altLang="zh-CN" i="1" dirty="0" smtClean="0">
                          <a:solidFill>
                            <a:srgbClr val="666666"/>
                          </a:solidFill>
                          <a:effectLst/>
                        </a:rPr>
                        <a:t>branch，</a:t>
                      </a:r>
                      <a:r>
                        <a:rPr lang="zh-CN" altLang="en-US" i="1" dirty="0" smtClean="0">
                          <a:solidFill>
                            <a:srgbClr val="666666"/>
                          </a:solidFill>
                          <a:effectLst/>
                        </a:rPr>
                        <a:t>相当于：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600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sz="1600" b="1" dirty="0" smtClean="0">
                          <a:solidFill>
                            <a:srgbClr val="C20CB9"/>
                          </a:solidFill>
                          <a:effectLst/>
                        </a:rPr>
                        <a:t> checkout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sz="1600" dirty="0" smtClean="0">
                          <a:effectLst/>
                        </a:rPr>
                        <a:t>branch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sz="1600" b="1" dirty="0" smtClean="0">
                          <a:solidFill>
                            <a:srgbClr val="C20CB9"/>
                          </a:solidFill>
                          <a:effectLst/>
                        </a:rPr>
                        <a:t> rebase</a:t>
                      </a:r>
                      <a:r>
                        <a:rPr lang="en-US" altLang="zh-CN" sz="1600" dirty="0" smtClean="0">
                          <a:effectLst/>
                        </a:rPr>
                        <a:t> master 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sz="1600" b="1" dirty="0" smtClean="0">
                          <a:solidFill>
                            <a:srgbClr val="C20CB9"/>
                          </a:solidFill>
                          <a:effectLst/>
                        </a:rPr>
                        <a:t> checkout</a:t>
                      </a:r>
                      <a:r>
                        <a:rPr lang="en-US" altLang="zh-CN" sz="1600" dirty="0" smtClean="0">
                          <a:effectLst/>
                        </a:rPr>
                        <a:t> master 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rgbClr val="C20CB9"/>
                          </a:solidFill>
                          <a:effectLst/>
                        </a:rPr>
                        <a:t>git</a:t>
                      </a:r>
                      <a:r>
                        <a:rPr lang="en-US" altLang="zh-CN" sz="1600" b="1" dirty="0" smtClean="0">
                          <a:solidFill>
                            <a:srgbClr val="C20CB9"/>
                          </a:solidFill>
                          <a:effectLst/>
                        </a:rPr>
                        <a:t> merge</a:t>
                      </a:r>
                      <a:r>
                        <a:rPr lang="en-US" altLang="zh-CN" sz="1600" dirty="0" smtClean="0">
                          <a:effectLst/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sz="1600" dirty="0" smtClean="0">
                          <a:effectLst/>
                        </a:rPr>
                        <a:t>branch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endParaRPr lang="en-US" altLang="zh-CN" sz="1600" dirty="0" smtClean="0">
                        <a:effectLst/>
                      </a:endParaRPr>
                    </a:p>
                    <a:p>
                      <a:pPr algn="l"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Administrator\AppData\Local\YNote\data\guhanjiehao@163.com\6a8b1b82a0a2416588198a98f0a9f77a\rebas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18383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AppData\Local\YNote\data\guhanjiehao@163.com\6a101ae50d4f4e92bd449c90e77f1935\reb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41425"/>
            <a:ext cx="40100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AppData\Local\YNote\data\guhanjiehao@163.com\d9e936cc698c468f9fba11e0e7d9afb5\rebas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21" y="2492896"/>
            <a:ext cx="52482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Administrator\AppData\Local\YNote\data\guhanjiehao@163.com\80363a5e29304c83849adadd812d61ff\rebas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0330"/>
            <a:ext cx="62103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Administrator\AppData\Local\YNote\data\guhanjiehao@163.com\89ddc52be16349d098d950a1562b36db\rebas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56036"/>
            <a:ext cx="62103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hi.csdn.net/attachment/201202/4/0_1328347857efEw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15" y="2132856"/>
            <a:ext cx="3418085" cy="44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2015-5-4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广联达云平台开发部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1802</Words>
  <Application>Microsoft Office PowerPoint</Application>
  <PresentationFormat>全屏显示(4:3)</PresentationFormat>
  <Paragraphs>281</Paragraphs>
  <Slides>20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Git简介</vt:lpstr>
      <vt:lpstr>Agenda</vt:lpstr>
      <vt:lpstr>Git的前世今生</vt:lpstr>
      <vt:lpstr>单机版Git</vt:lpstr>
      <vt:lpstr>单机版Git</vt:lpstr>
      <vt:lpstr>单机版Git</vt:lpstr>
      <vt:lpstr>单机版Git</vt:lpstr>
      <vt:lpstr>单机版Git</vt:lpstr>
      <vt:lpstr>单机版Git</vt:lpstr>
      <vt:lpstr>单机版Git</vt:lpstr>
      <vt:lpstr>单机版Git</vt:lpstr>
      <vt:lpstr>网络版Git</vt:lpstr>
      <vt:lpstr>网络版Git</vt:lpstr>
      <vt:lpstr>网络版Git</vt:lpstr>
      <vt:lpstr>网络版Git</vt:lpstr>
      <vt:lpstr>网络版Git</vt:lpstr>
      <vt:lpstr>Git协同模型简介</vt:lpstr>
      <vt:lpstr>Git协同模型简介</vt:lpstr>
      <vt:lpstr>广联云开发团队Git实战操作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Git实战交流会</dc:title>
  <cp:lastModifiedBy>USER-</cp:lastModifiedBy>
  <cp:revision>41</cp:revision>
  <dcterms:modified xsi:type="dcterms:W3CDTF">2015-05-05T01:05:08Z</dcterms:modified>
</cp:coreProperties>
</file>