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329" r:id="rId15"/>
    <p:sldId id="330" r:id="rId16"/>
    <p:sldId id="274" r:id="rId17"/>
    <p:sldId id="275" r:id="rId18"/>
    <p:sldId id="284" r:id="rId19"/>
    <p:sldId id="285" r:id="rId20"/>
    <p:sldId id="289" r:id="rId21"/>
    <p:sldId id="287" r:id="rId22"/>
    <p:sldId id="291" r:id="rId23"/>
    <p:sldId id="292" r:id="rId24"/>
    <p:sldId id="290" r:id="rId25"/>
    <p:sldId id="278" r:id="rId26"/>
    <p:sldId id="294" r:id="rId27"/>
    <p:sldId id="259" r:id="rId28"/>
    <p:sldId id="295" r:id="rId29"/>
    <p:sldId id="296" r:id="rId30"/>
    <p:sldId id="297" r:id="rId31"/>
    <p:sldId id="298" r:id="rId32"/>
    <p:sldId id="301" r:id="rId33"/>
    <p:sldId id="309" r:id="rId34"/>
    <p:sldId id="310" r:id="rId35"/>
    <p:sldId id="303" r:id="rId36"/>
    <p:sldId id="306" r:id="rId37"/>
    <p:sldId id="311" r:id="rId38"/>
    <p:sldId id="323" r:id="rId39"/>
    <p:sldId id="302" r:id="rId40"/>
    <p:sldId id="326" r:id="rId41"/>
    <p:sldId id="331" r:id="rId42"/>
    <p:sldId id="304" r:id="rId43"/>
    <p:sldId id="312" r:id="rId44"/>
    <p:sldId id="277" r:id="rId45"/>
    <p:sldId id="305" r:id="rId46"/>
    <p:sldId id="317" r:id="rId47"/>
    <p:sldId id="260" r:id="rId48"/>
    <p:sldId id="318" r:id="rId49"/>
    <p:sldId id="313" r:id="rId50"/>
    <p:sldId id="319" r:id="rId51"/>
    <p:sldId id="315" r:id="rId52"/>
    <p:sldId id="321" r:id="rId53"/>
    <p:sldId id="322" r:id="rId54"/>
    <p:sldId id="314" r:id="rId55"/>
    <p:sldId id="316" r:id="rId56"/>
    <p:sldId id="325" r:id="rId57"/>
    <p:sldId id="286" r:id="rId58"/>
    <p:sldId id="328" r:id="rId59"/>
    <p:sldId id="288"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5" autoAdjust="0"/>
  </p:normalViewPr>
  <p:slideViewPr>
    <p:cSldViewPr snapToObjects="1">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沙漠绿植，看似露在表面的就是那么一点点，实则它要能够成活，需要够到地下很远处的水，根系非常粗壮，盘根错节。</a:t>
            </a:r>
          </a:p>
          <a:p>
            <a:r>
              <a:rPr lang="en-US" altLang="zh-CN" dirty="0" smtClean="0"/>
              <a:t>Java IO</a:t>
            </a:r>
            <a:r>
              <a:rPr lang="zh-CN" altLang="en-US" dirty="0" smtClean="0"/>
              <a:t>与之类似，看似简单，实则底层牵扯出诸多头绪。</a:t>
            </a:r>
            <a:endParaRPr lang="en-US" altLang="zh-CN" dirty="0" smtClean="0"/>
          </a:p>
          <a:p>
            <a:r>
              <a:rPr lang="zh-CN" altLang="en-US" dirty="0" smtClean="0"/>
              <a:t>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073961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DirectByteBuffer</a:t>
            </a:r>
            <a:r>
              <a:rPr lang="zh-CN" altLang="en-US" dirty="0" smtClean="0">
                <a:effectLst/>
              </a:rPr>
              <a:t>在构造函数中向底层申请了</a:t>
            </a:r>
            <a:r>
              <a:rPr lang="en-US" altLang="zh-CN" dirty="0" err="1" smtClean="0">
                <a:effectLst/>
              </a:rPr>
              <a:t>capacity+page_size</a:t>
            </a:r>
            <a:r>
              <a:rPr lang="zh-CN" altLang="en-US" dirty="0" smtClean="0">
                <a:effectLst/>
              </a:rPr>
              <a:t>长度的内存空间，我们的</a:t>
            </a:r>
            <a:r>
              <a:rPr lang="en-US" altLang="zh-CN" dirty="0" smtClean="0">
                <a:effectLst/>
              </a:rPr>
              <a:t>Buffer</a:t>
            </a:r>
            <a:r>
              <a:rPr lang="zh-CN" altLang="en-US" dirty="0" smtClean="0">
                <a:effectLst/>
              </a:rPr>
              <a:t>容量就是</a:t>
            </a:r>
            <a:r>
              <a:rPr lang="en-US" altLang="zh-CN" dirty="0" smtClean="0">
                <a:effectLst/>
              </a:rPr>
              <a:t>capacity</a:t>
            </a:r>
            <a:r>
              <a:rPr lang="zh-CN" altLang="en-US" dirty="0" smtClean="0">
                <a:effectLst/>
              </a:rPr>
              <a:t>，为何要多出</a:t>
            </a:r>
            <a:r>
              <a:rPr lang="en-US" altLang="zh-CN" dirty="0" err="1" smtClean="0">
                <a:effectLst/>
              </a:rPr>
              <a:t>page_size</a:t>
            </a:r>
            <a:r>
              <a:rPr lang="zh-CN" altLang="en-US" dirty="0" smtClean="0">
                <a:effectLst/>
              </a:rPr>
              <a:t>大小？</a:t>
            </a:r>
          </a:p>
          <a:p>
            <a:r>
              <a:rPr lang="zh-CN" altLang="en-US" dirty="0" smtClean="0">
                <a:effectLst/>
              </a:rPr>
              <a:t>这是为了在内存中做页对齐，多申请一个内存页大小，可以确保基地址</a:t>
            </a:r>
            <a:r>
              <a:rPr lang="en-US" altLang="zh-CN" dirty="0" smtClean="0">
                <a:effectLst/>
              </a:rPr>
              <a:t>address</a:t>
            </a:r>
            <a:r>
              <a:rPr lang="zh-CN" altLang="en-US" dirty="0" smtClean="0">
                <a:effectLst/>
              </a:rPr>
              <a:t>定位到一个内存页的开头，即</a:t>
            </a:r>
            <a:r>
              <a:rPr lang="en-US" altLang="zh-CN" dirty="0" err="1" smtClean="0">
                <a:effectLst/>
              </a:rPr>
              <a:t>page_size</a:t>
            </a:r>
            <a:r>
              <a:rPr lang="zh-CN" altLang="en-US" dirty="0" smtClean="0">
                <a:effectLst/>
              </a:rPr>
              <a:t>的倍数，这样后续内存读取操作时效率比较高。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val="301451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MappedByteBuffer</a:t>
            </a:r>
            <a:r>
              <a:rPr lang="zh-CN" altLang="en-US" dirty="0" smtClean="0">
                <a:effectLst/>
              </a:rPr>
              <a:t>在处理</a:t>
            </a:r>
            <a:r>
              <a:rPr lang="en-US" altLang="zh-CN" dirty="0" err="1" smtClean="0">
                <a:effectLst/>
              </a:rPr>
              <a:t>isLoaded</a:t>
            </a:r>
            <a:r>
              <a:rPr lang="en-US" altLang="zh-CN" dirty="0" smtClean="0">
                <a:effectLst/>
              </a:rPr>
              <a:t>()</a:t>
            </a:r>
            <a:r>
              <a:rPr lang="zh-CN" altLang="en-US" dirty="0" smtClean="0">
                <a:effectLst/>
              </a:rPr>
              <a:t>、</a:t>
            </a:r>
            <a:r>
              <a:rPr lang="en-US" altLang="zh-CN" dirty="0" smtClean="0">
                <a:effectLst/>
              </a:rPr>
              <a:t>load()</a:t>
            </a:r>
            <a:r>
              <a:rPr lang="zh-CN" altLang="en-US" dirty="0" smtClean="0">
                <a:effectLst/>
              </a:rPr>
              <a:t>、</a:t>
            </a:r>
            <a:r>
              <a:rPr lang="en-US" altLang="zh-CN" dirty="0" smtClean="0">
                <a:effectLst/>
              </a:rPr>
              <a:t>force()</a:t>
            </a:r>
            <a:r>
              <a:rPr lang="zh-CN" altLang="en-US" dirty="0" smtClean="0">
                <a:effectLst/>
              </a:rPr>
              <a:t>方法时都会涉及到一个方法</a:t>
            </a:r>
            <a:r>
              <a:rPr lang="en-US" altLang="zh-CN" dirty="0" err="1" smtClean="0">
                <a:effectLst/>
              </a:rPr>
              <a:t>pagePosition</a:t>
            </a:r>
            <a:r>
              <a:rPr lang="en-US" altLang="zh-CN" dirty="0" smtClean="0">
                <a:effectLst/>
              </a:rPr>
              <a:t>()</a:t>
            </a:r>
            <a:r>
              <a:rPr lang="zh-CN" altLang="en-US" dirty="0" smtClean="0">
                <a:effectLst/>
              </a:rPr>
              <a:t>，定位内存页位置。</a:t>
            </a:r>
          </a:p>
          <a:p>
            <a:r>
              <a:rPr lang="zh-CN" altLang="en-US" dirty="0" smtClean="0">
                <a:effectLst/>
              </a:rPr>
              <a:t>但是在调用底层</a:t>
            </a:r>
            <a:r>
              <a:rPr lang="en-US" altLang="zh-CN" dirty="0" smtClean="0">
                <a:effectLst/>
              </a:rPr>
              <a:t>Unsafe</a:t>
            </a:r>
            <a:r>
              <a:rPr lang="zh-CN" altLang="en-US" dirty="0" smtClean="0">
                <a:effectLst/>
              </a:rPr>
              <a:t>方法时，如何是基地址</a:t>
            </a:r>
            <a:r>
              <a:rPr lang="en-US" altLang="zh-CN" dirty="0" smtClean="0">
                <a:effectLst/>
              </a:rPr>
              <a:t>address-offset</a:t>
            </a:r>
            <a:r>
              <a:rPr lang="zh-CN" altLang="en-US" dirty="0" smtClean="0">
                <a:effectLst/>
              </a:rPr>
              <a:t>呢？后面的地址长度又</a:t>
            </a:r>
            <a:r>
              <a:rPr lang="en-US" altLang="zh-CN" dirty="0" err="1" smtClean="0">
                <a:effectLst/>
              </a:rPr>
              <a:t>capacity+offset</a:t>
            </a:r>
            <a:r>
              <a:rPr lang="zh-CN" altLang="en-US" dirty="0" smtClean="0">
                <a:effectLst/>
              </a:rPr>
              <a:t>？</a:t>
            </a:r>
          </a:p>
          <a:p>
            <a:r>
              <a:rPr lang="zh-CN" altLang="en-US" dirty="0" smtClean="0">
                <a:effectLst/>
              </a:rPr>
              <a:t>其实，这个地方又做了内存对齐的事儿，我们知道请求内存页面调入时，如果页面对齐载入效率会较高，上面申请内存时，我们是把边界向后放大一些，而这里为了保证我们请求的页面内容全部在我们内存边界内，我们把内存边界向前放大一些，这样，请求的内容仍在边界内，而向操作系统请求调入页面时又页面对齐，效率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1647313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55</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56</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59</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Buffer#slice</a:t>
            </a:r>
            <a:r>
              <a:rPr lang="en-US" altLang="zh-CN" dirty="0"/>
              <a:t>()</a:t>
            </a:r>
            <a:r>
              <a:rPr lang="zh-CN" altLang="en-US" dirty="0"/>
              <a:t>的并发操作</a:t>
            </a:r>
          </a:p>
        </p:txBody>
      </p:sp>
      <p:sp>
        <p:nvSpPr>
          <p:cNvPr id="3" name="内容占位符 2"/>
          <p:cNvSpPr>
            <a:spLocks noGrp="1"/>
          </p:cNvSpPr>
          <p:nvPr>
            <p:ph idx="1"/>
          </p:nvPr>
        </p:nvSpPr>
        <p:spPr/>
        <p:txBody>
          <a:bodyPr/>
          <a:lstStyle/>
          <a:p>
            <a:r>
              <a:rPr lang="zh-CN" altLang="en-US" dirty="0" smtClean="0"/>
              <a:t>进程 </a:t>
            </a:r>
            <a:r>
              <a:rPr lang="en-US" altLang="zh-CN" dirty="0" smtClean="0"/>
              <a:t>&amp;</a:t>
            </a:r>
            <a:r>
              <a:rPr lang="zh-CN" altLang="en-US" dirty="0" smtClean="0"/>
              <a:t> 线程</a:t>
            </a:r>
            <a:endParaRPr lang="zh-CN" altLang="en-US" dirty="0"/>
          </a:p>
        </p:txBody>
      </p:sp>
      <p:sp>
        <p:nvSpPr>
          <p:cNvPr id="4" name="矩形 3"/>
          <p:cNvSpPr/>
          <p:nvPr/>
        </p:nvSpPr>
        <p:spPr>
          <a:xfrm>
            <a:off x="212372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277180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41987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4067944"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4716016"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536408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601216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666023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1746995" y="2204864"/>
            <a:ext cx="1401538" cy="369332"/>
          </a:xfrm>
          <a:prstGeom prst="rect">
            <a:avLst/>
          </a:prstGeom>
          <a:noFill/>
        </p:spPr>
        <p:txBody>
          <a:bodyPr wrap="none" rtlCol="0">
            <a:spAutoFit/>
          </a:bodyPr>
          <a:lstStyle/>
          <a:p>
            <a:r>
              <a:rPr lang="en-US" altLang="zh-CN" dirty="0" smtClean="0"/>
              <a:t>base address</a:t>
            </a:r>
            <a:endParaRPr lang="zh-CN" altLang="en-US" dirty="0"/>
          </a:p>
        </p:txBody>
      </p:sp>
      <p:cxnSp>
        <p:nvCxnSpPr>
          <p:cNvPr id="14" name="直接箭头连接符 13"/>
          <p:cNvCxnSpPr>
            <a:stCxn id="12" idx="2"/>
            <a:endCxn id="4" idx="0"/>
          </p:cNvCxnSpPr>
          <p:nvPr/>
        </p:nvCxnSpPr>
        <p:spPr>
          <a:xfrm>
            <a:off x="2447764" y="2574196"/>
            <a:ext cx="0" cy="197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27301" y="2802994"/>
            <a:ext cx="455574" cy="369332"/>
          </a:xfrm>
          <a:prstGeom prst="rect">
            <a:avLst/>
          </a:prstGeom>
          <a:noFill/>
        </p:spPr>
        <p:txBody>
          <a:bodyPr wrap="none" rtlCol="0">
            <a:spAutoFit/>
          </a:bodyPr>
          <a:lstStyle/>
          <a:p>
            <a:r>
              <a:rPr lang="en-US" altLang="zh-CN" dirty="0" err="1" smtClean="0"/>
              <a:t>arr</a:t>
            </a:r>
            <a:endParaRPr lang="zh-CN" altLang="en-US" dirty="0"/>
          </a:p>
        </p:txBody>
      </p:sp>
      <p:sp>
        <p:nvSpPr>
          <p:cNvPr id="16" name="TextBox 15"/>
          <p:cNvSpPr txBox="1"/>
          <p:nvPr/>
        </p:nvSpPr>
        <p:spPr>
          <a:xfrm>
            <a:off x="5326518" y="3347700"/>
            <a:ext cx="723211" cy="369332"/>
          </a:xfrm>
          <a:prstGeom prst="rect">
            <a:avLst/>
          </a:prstGeom>
          <a:noFill/>
        </p:spPr>
        <p:txBody>
          <a:bodyPr wrap="none" rtlCol="0">
            <a:spAutoFit/>
          </a:bodyPr>
          <a:lstStyle/>
          <a:p>
            <a:r>
              <a:rPr lang="en-US" altLang="zh-CN" dirty="0" smtClean="0"/>
              <a:t>offset</a:t>
            </a:r>
            <a:endParaRPr lang="zh-CN" altLang="en-US" dirty="0"/>
          </a:p>
        </p:txBody>
      </p:sp>
      <p:cxnSp>
        <p:nvCxnSpPr>
          <p:cNvPr id="18" name="直接箭头连接符 17"/>
          <p:cNvCxnSpPr>
            <a:stCxn id="16" idx="0"/>
            <a:endCxn id="9" idx="2"/>
          </p:cNvCxnSpPr>
          <p:nvPr/>
        </p:nvCxnSpPr>
        <p:spPr>
          <a:xfrm flipV="1">
            <a:off x="5688124" y="320368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123728"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a:t>
            </a:r>
            <a:r>
              <a:rPr lang="en-US" altLang="zh-CN" dirty="0" err="1" smtClean="0"/>
              <a:t>i</a:t>
            </a:r>
            <a:r>
              <a:rPr lang="en-US" altLang="zh-CN" dirty="0" smtClean="0"/>
              <a:t>]</a:t>
            </a:r>
            <a:endParaRPr lang="zh-CN" altLang="en-US" dirty="0"/>
          </a:p>
        </p:txBody>
      </p:sp>
      <p:sp>
        <p:nvSpPr>
          <p:cNvPr id="22" name="矩形 21"/>
          <p:cNvSpPr/>
          <p:nvPr/>
        </p:nvSpPr>
        <p:spPr>
          <a:xfrm>
            <a:off x="411615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[j]</a:t>
            </a:r>
            <a:endParaRPr lang="zh-CN" altLang="en-US" dirty="0"/>
          </a:p>
        </p:txBody>
      </p:sp>
      <p:sp>
        <p:nvSpPr>
          <p:cNvPr id="23" name="矩形 22"/>
          <p:cNvSpPr/>
          <p:nvPr/>
        </p:nvSpPr>
        <p:spPr>
          <a:xfrm>
            <a:off x="619159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a:t>
            </a:r>
            <a:r>
              <a:rPr lang="en-US" altLang="zh-CN" dirty="0" err="1" smtClean="0"/>
              <a:t>rr</a:t>
            </a:r>
            <a:r>
              <a:rPr lang="en-US" altLang="zh-CN" dirty="0" smtClean="0"/>
              <a:t>[k]</a:t>
            </a:r>
            <a:endParaRPr lang="zh-CN" altLang="en-US" dirty="0"/>
          </a:p>
        </p:txBody>
      </p:sp>
      <p:sp>
        <p:nvSpPr>
          <p:cNvPr id="24" name="TextBox 23"/>
          <p:cNvSpPr txBox="1"/>
          <p:nvPr/>
        </p:nvSpPr>
        <p:spPr>
          <a:xfrm>
            <a:off x="2230631" y="3501008"/>
            <a:ext cx="901209" cy="369332"/>
          </a:xfrm>
          <a:prstGeom prst="rect">
            <a:avLst/>
          </a:prstGeom>
          <a:noFill/>
        </p:spPr>
        <p:txBody>
          <a:bodyPr wrap="none" rtlCol="0">
            <a:spAutoFit/>
          </a:bodyPr>
          <a:lstStyle/>
          <a:p>
            <a:r>
              <a:rPr lang="en-US" altLang="zh-CN" dirty="0" err="1" smtClean="0"/>
              <a:t>arr</a:t>
            </a:r>
            <a:r>
              <a:rPr lang="en-US" altLang="zh-CN" dirty="0" smtClean="0"/>
              <a:t>[0-2]</a:t>
            </a:r>
            <a:endParaRPr lang="zh-CN" altLang="en-US" dirty="0"/>
          </a:p>
        </p:txBody>
      </p:sp>
      <p:sp>
        <p:nvSpPr>
          <p:cNvPr id="25" name="TextBox 24"/>
          <p:cNvSpPr txBox="1"/>
          <p:nvPr/>
        </p:nvSpPr>
        <p:spPr>
          <a:xfrm>
            <a:off x="4211960" y="3501008"/>
            <a:ext cx="901209" cy="369332"/>
          </a:xfrm>
          <a:prstGeom prst="rect">
            <a:avLst/>
          </a:prstGeom>
          <a:noFill/>
        </p:spPr>
        <p:txBody>
          <a:bodyPr wrap="none" rtlCol="0">
            <a:spAutoFit/>
          </a:bodyPr>
          <a:lstStyle/>
          <a:p>
            <a:r>
              <a:rPr lang="en-US" altLang="zh-CN" dirty="0" err="1" smtClean="0"/>
              <a:t>arr</a:t>
            </a:r>
            <a:r>
              <a:rPr lang="en-US" altLang="zh-CN" dirty="0" smtClean="0"/>
              <a:t>[3-5]</a:t>
            </a:r>
            <a:endParaRPr lang="zh-CN" altLang="en-US" dirty="0"/>
          </a:p>
        </p:txBody>
      </p:sp>
      <p:sp>
        <p:nvSpPr>
          <p:cNvPr id="26" name="TextBox 25"/>
          <p:cNvSpPr txBox="1"/>
          <p:nvPr/>
        </p:nvSpPr>
        <p:spPr>
          <a:xfrm>
            <a:off x="6300192" y="3501008"/>
            <a:ext cx="901209" cy="369332"/>
          </a:xfrm>
          <a:prstGeom prst="rect">
            <a:avLst/>
          </a:prstGeom>
          <a:noFill/>
        </p:spPr>
        <p:txBody>
          <a:bodyPr wrap="none" rtlCol="0">
            <a:spAutoFit/>
          </a:bodyPr>
          <a:lstStyle/>
          <a:p>
            <a:r>
              <a:rPr lang="en-US" altLang="zh-CN" dirty="0" err="1" smtClean="0"/>
              <a:t>arr</a:t>
            </a:r>
            <a:r>
              <a:rPr lang="en-US" altLang="zh-CN" dirty="0" smtClean="0"/>
              <a:t>[6-7]</a:t>
            </a:r>
            <a:endParaRPr lang="zh-CN" altLang="en-US" dirty="0"/>
          </a:p>
        </p:txBody>
      </p:sp>
      <p:sp>
        <p:nvSpPr>
          <p:cNvPr id="27" name="TextBox 26"/>
          <p:cNvSpPr txBox="1"/>
          <p:nvPr/>
        </p:nvSpPr>
        <p:spPr>
          <a:xfrm>
            <a:off x="1042765" y="5043368"/>
            <a:ext cx="646331" cy="369332"/>
          </a:xfrm>
          <a:prstGeom prst="rect">
            <a:avLst/>
          </a:prstGeom>
          <a:noFill/>
        </p:spPr>
        <p:txBody>
          <a:bodyPr wrap="none" rtlCol="0">
            <a:spAutoFit/>
          </a:bodyPr>
          <a:lstStyle/>
          <a:p>
            <a:r>
              <a:rPr lang="zh-CN" altLang="en-US" dirty="0"/>
              <a:t>线程</a:t>
            </a:r>
          </a:p>
        </p:txBody>
      </p:sp>
    </p:spTree>
    <p:extLst>
      <p:ext uri="{BB962C8B-B14F-4D97-AF65-F5344CB8AC3E}">
        <p14:creationId xmlns:p14="http://schemas.microsoft.com/office/powerpoint/2010/main" val="416752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Buffer#slice</a:t>
            </a:r>
            <a:r>
              <a:rPr lang="en-US" altLang="zh-CN" dirty="0" smtClean="0"/>
              <a:t>()</a:t>
            </a:r>
            <a:r>
              <a:rPr lang="zh-CN" altLang="en-US" dirty="0" smtClean="0"/>
              <a:t>的并发操作</a:t>
            </a:r>
            <a:endParaRPr lang="zh-CN" altLang="en-US" dirty="0"/>
          </a:p>
        </p:txBody>
      </p:sp>
      <p:sp>
        <p:nvSpPr>
          <p:cNvPr id="3" name="内容占位符 2"/>
          <p:cNvSpPr>
            <a:spLocks noGrp="1"/>
          </p:cNvSpPr>
          <p:nvPr>
            <p:ph idx="1"/>
          </p:nvPr>
        </p:nvSpPr>
        <p:spPr/>
        <p:txBody>
          <a:bodyPr/>
          <a:lstStyle/>
          <a:p>
            <a:pPr>
              <a:lnSpc>
                <a:spcPct val="200000"/>
              </a:lnSpc>
              <a:spcBef>
                <a:spcPts val="0"/>
              </a:spcBef>
            </a:pPr>
            <a:r>
              <a:rPr lang="zh-CN" altLang="en-US" dirty="0" smtClean="0"/>
              <a:t>切割（</a:t>
            </a:r>
            <a:r>
              <a:rPr lang="en-US" altLang="zh-CN" dirty="0"/>
              <a:t>slice</a:t>
            </a:r>
            <a:r>
              <a:rPr lang="zh-CN" altLang="en-US" dirty="0" smtClean="0"/>
              <a:t>）</a:t>
            </a:r>
            <a:endParaRPr lang="en-US" altLang="zh-CN" dirty="0"/>
          </a:p>
        </p:txBody>
      </p:sp>
      <p:sp>
        <p:nvSpPr>
          <p:cNvPr id="14" name="TextBox 13"/>
          <p:cNvSpPr txBox="1"/>
          <p:nvPr/>
        </p:nvSpPr>
        <p:spPr>
          <a:xfrm>
            <a:off x="971597" y="2420888"/>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8" name="组合 17"/>
          <p:cNvGrpSpPr/>
          <p:nvPr/>
        </p:nvGrpSpPr>
        <p:grpSpPr>
          <a:xfrm>
            <a:off x="2313009" y="3100640"/>
            <a:ext cx="5643367" cy="1408480"/>
            <a:chOff x="2313009" y="5404896"/>
            <a:chExt cx="5643367" cy="1408480"/>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935646"/>
            <a:ext cx="2828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1406" y="4883258"/>
            <a:ext cx="22383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915" y="4953902"/>
            <a:ext cx="28956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07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2" y="1916832"/>
            <a:ext cx="34861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24955" y="4280929"/>
            <a:ext cx="2535163" cy="1044116"/>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498117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584384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6737392"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6328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7408732"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20" name="矩形 19"/>
          <p:cNvSpPr/>
          <p:nvPr/>
        </p:nvSpPr>
        <p:spPr>
          <a:xfrm>
            <a:off x="5000621"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21" name="矩形 20"/>
          <p:cNvSpPr/>
          <p:nvPr/>
        </p:nvSpPr>
        <p:spPr>
          <a:xfrm>
            <a:off x="5861620"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861620"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矩形 22"/>
          <p:cNvSpPr/>
          <p:nvPr/>
        </p:nvSpPr>
        <p:spPr>
          <a:xfrm>
            <a:off x="5861620"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5861620"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矩形 24"/>
          <p:cNvSpPr/>
          <p:nvPr/>
        </p:nvSpPr>
        <p:spPr>
          <a:xfrm>
            <a:off x="5861620"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矩形 25"/>
          <p:cNvSpPr/>
          <p:nvPr/>
        </p:nvSpPr>
        <p:spPr>
          <a:xfrm>
            <a:off x="5861620"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5861620"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矩形 27"/>
          <p:cNvSpPr/>
          <p:nvPr/>
        </p:nvSpPr>
        <p:spPr>
          <a:xfrm>
            <a:off x="5861620"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TextBox 28"/>
          <p:cNvSpPr txBox="1"/>
          <p:nvPr/>
        </p:nvSpPr>
        <p:spPr>
          <a:xfrm>
            <a:off x="4716016"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30" name="TextBox 29"/>
          <p:cNvSpPr txBox="1"/>
          <p:nvPr/>
        </p:nvSpPr>
        <p:spPr>
          <a:xfrm>
            <a:off x="4716016"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31" name="TextBox 30"/>
          <p:cNvSpPr txBox="1"/>
          <p:nvPr/>
        </p:nvSpPr>
        <p:spPr>
          <a:xfrm>
            <a:off x="5652120"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32" name="TextBox 31"/>
          <p:cNvSpPr txBox="1"/>
          <p:nvPr/>
        </p:nvSpPr>
        <p:spPr>
          <a:xfrm>
            <a:off x="5580112"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33" name="TextBox 32"/>
          <p:cNvSpPr txBox="1"/>
          <p:nvPr/>
        </p:nvSpPr>
        <p:spPr>
          <a:xfrm>
            <a:off x="6444208"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34" name="TextBox 33"/>
          <p:cNvSpPr txBox="1"/>
          <p:nvPr/>
        </p:nvSpPr>
        <p:spPr>
          <a:xfrm>
            <a:off x="644420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35" name="TextBox 34"/>
          <p:cNvSpPr txBox="1"/>
          <p:nvPr/>
        </p:nvSpPr>
        <p:spPr>
          <a:xfrm>
            <a:off x="730830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36" name="TextBox 35"/>
          <p:cNvSpPr txBox="1"/>
          <p:nvPr/>
        </p:nvSpPr>
        <p:spPr>
          <a:xfrm>
            <a:off x="730830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38" name="矩形 37"/>
          <p:cNvSpPr/>
          <p:nvPr/>
        </p:nvSpPr>
        <p:spPr>
          <a:xfrm>
            <a:off x="5004048"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5004048"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矩形 39"/>
          <p:cNvSpPr/>
          <p:nvPr/>
        </p:nvSpPr>
        <p:spPr>
          <a:xfrm>
            <a:off x="5004048"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矩形 40"/>
          <p:cNvSpPr/>
          <p:nvPr/>
        </p:nvSpPr>
        <p:spPr>
          <a:xfrm>
            <a:off x="5004048"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矩形 41"/>
          <p:cNvSpPr/>
          <p:nvPr/>
        </p:nvSpPr>
        <p:spPr>
          <a:xfrm>
            <a:off x="5004048"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3" name="矩形 42"/>
          <p:cNvSpPr/>
          <p:nvPr/>
        </p:nvSpPr>
        <p:spPr>
          <a:xfrm>
            <a:off x="5004048"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矩形 43"/>
          <p:cNvSpPr/>
          <p:nvPr/>
        </p:nvSpPr>
        <p:spPr>
          <a:xfrm>
            <a:off x="5004048"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755168"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46" name="矩形 45"/>
          <p:cNvSpPr/>
          <p:nvPr/>
        </p:nvSpPr>
        <p:spPr>
          <a:xfrm>
            <a:off x="498117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矩形 46"/>
          <p:cNvSpPr/>
          <p:nvPr/>
        </p:nvSpPr>
        <p:spPr>
          <a:xfrm>
            <a:off x="584384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6737392"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7632848"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TextBox 49"/>
          <p:cNvSpPr txBox="1"/>
          <p:nvPr/>
        </p:nvSpPr>
        <p:spPr>
          <a:xfrm>
            <a:off x="7408732" y="545625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52" name="矩形 51"/>
          <p:cNvSpPr/>
          <p:nvPr/>
        </p:nvSpPr>
        <p:spPr>
          <a:xfrm>
            <a:off x="5861620"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53" name="矩形 52"/>
          <p:cNvSpPr/>
          <p:nvPr/>
        </p:nvSpPr>
        <p:spPr>
          <a:xfrm>
            <a:off x="5861620"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4" name="矩形 53"/>
          <p:cNvSpPr/>
          <p:nvPr/>
        </p:nvSpPr>
        <p:spPr>
          <a:xfrm>
            <a:off x="5861620" y="4486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矩形 54"/>
          <p:cNvSpPr/>
          <p:nvPr/>
        </p:nvSpPr>
        <p:spPr>
          <a:xfrm>
            <a:off x="5861620" y="46387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矩形 55"/>
          <p:cNvSpPr/>
          <p:nvPr/>
        </p:nvSpPr>
        <p:spPr>
          <a:xfrm>
            <a:off x="5861620" y="47911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5861620" y="4943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8" name="矩形 57"/>
          <p:cNvSpPr/>
          <p:nvPr/>
        </p:nvSpPr>
        <p:spPr>
          <a:xfrm>
            <a:off x="5861620" y="5095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矩形 58"/>
          <p:cNvSpPr/>
          <p:nvPr/>
        </p:nvSpPr>
        <p:spPr>
          <a:xfrm>
            <a:off x="5861620" y="5248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4716016" y="409913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61" name="TextBox 60"/>
          <p:cNvSpPr txBox="1"/>
          <p:nvPr/>
        </p:nvSpPr>
        <p:spPr>
          <a:xfrm>
            <a:off x="4716016" y="517925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62" name="TextBox 61"/>
          <p:cNvSpPr txBox="1"/>
          <p:nvPr/>
        </p:nvSpPr>
        <p:spPr>
          <a:xfrm>
            <a:off x="5652120" y="409913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63" name="TextBox 62"/>
          <p:cNvSpPr txBox="1"/>
          <p:nvPr/>
        </p:nvSpPr>
        <p:spPr>
          <a:xfrm>
            <a:off x="5580112"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64" name="TextBox 63"/>
          <p:cNvSpPr txBox="1"/>
          <p:nvPr/>
        </p:nvSpPr>
        <p:spPr>
          <a:xfrm>
            <a:off x="6444208"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65" name="TextBox 64"/>
          <p:cNvSpPr txBox="1"/>
          <p:nvPr/>
        </p:nvSpPr>
        <p:spPr>
          <a:xfrm>
            <a:off x="6444208"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66" name="TextBox 65"/>
          <p:cNvSpPr txBox="1"/>
          <p:nvPr/>
        </p:nvSpPr>
        <p:spPr>
          <a:xfrm>
            <a:off x="7308304"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67" name="TextBox 66"/>
          <p:cNvSpPr txBox="1"/>
          <p:nvPr/>
        </p:nvSpPr>
        <p:spPr>
          <a:xfrm>
            <a:off x="7308304"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8" name="矩形 67"/>
          <p:cNvSpPr/>
          <p:nvPr/>
        </p:nvSpPr>
        <p:spPr>
          <a:xfrm>
            <a:off x="5004048" y="4181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5004048" y="4333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5004048" y="44863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1" name="矩形 70"/>
          <p:cNvSpPr/>
          <p:nvPr/>
        </p:nvSpPr>
        <p:spPr>
          <a:xfrm>
            <a:off x="5004048" y="46387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矩形 71"/>
          <p:cNvSpPr/>
          <p:nvPr/>
        </p:nvSpPr>
        <p:spPr>
          <a:xfrm>
            <a:off x="5004048" y="47911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3" name="矩形 72"/>
          <p:cNvSpPr/>
          <p:nvPr/>
        </p:nvSpPr>
        <p:spPr>
          <a:xfrm>
            <a:off x="5004048" y="4943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4" name="矩形 73"/>
          <p:cNvSpPr/>
          <p:nvPr/>
        </p:nvSpPr>
        <p:spPr>
          <a:xfrm>
            <a:off x="5004048" y="5095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5" name="矩形 74"/>
          <p:cNvSpPr/>
          <p:nvPr/>
        </p:nvSpPr>
        <p:spPr>
          <a:xfrm>
            <a:off x="6755168"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6" name="矩形 75"/>
          <p:cNvSpPr/>
          <p:nvPr/>
        </p:nvSpPr>
        <p:spPr>
          <a:xfrm>
            <a:off x="6755168"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15" name="虚尾箭头 14"/>
          <p:cNvSpPr/>
          <p:nvPr/>
        </p:nvSpPr>
        <p:spPr>
          <a:xfrm rot="5400000">
            <a:off x="6362097"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480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7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7"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00200"/>
            <a:ext cx="44958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5352" y="5661248"/>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715352" y="4149080"/>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48523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4790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72414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813690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7912788"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12" name="矩形 11"/>
          <p:cNvSpPr/>
          <p:nvPr/>
        </p:nvSpPr>
        <p:spPr>
          <a:xfrm>
            <a:off x="5504677"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13" name="矩形 12"/>
          <p:cNvSpPr/>
          <p:nvPr/>
        </p:nvSpPr>
        <p:spPr>
          <a:xfrm>
            <a:off x="6365676"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矩形 13"/>
          <p:cNvSpPr/>
          <p:nvPr/>
        </p:nvSpPr>
        <p:spPr>
          <a:xfrm>
            <a:off x="6365676"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6365676"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矩形 15"/>
          <p:cNvSpPr/>
          <p:nvPr/>
        </p:nvSpPr>
        <p:spPr>
          <a:xfrm>
            <a:off x="6365676"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6365676"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17"/>
          <p:cNvSpPr/>
          <p:nvPr/>
        </p:nvSpPr>
        <p:spPr>
          <a:xfrm>
            <a:off x="6365676"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6365676"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矩形 19"/>
          <p:cNvSpPr/>
          <p:nvPr/>
        </p:nvSpPr>
        <p:spPr>
          <a:xfrm>
            <a:off x="6365676"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5220072"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22" name="TextBox 21"/>
          <p:cNvSpPr txBox="1"/>
          <p:nvPr/>
        </p:nvSpPr>
        <p:spPr>
          <a:xfrm>
            <a:off x="5220072"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23" name="TextBox 22"/>
          <p:cNvSpPr txBox="1"/>
          <p:nvPr/>
        </p:nvSpPr>
        <p:spPr>
          <a:xfrm>
            <a:off x="6156176"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24" name="TextBox 23"/>
          <p:cNvSpPr txBox="1"/>
          <p:nvPr/>
        </p:nvSpPr>
        <p:spPr>
          <a:xfrm>
            <a:off x="608416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25" name="TextBox 24"/>
          <p:cNvSpPr txBox="1"/>
          <p:nvPr/>
        </p:nvSpPr>
        <p:spPr>
          <a:xfrm>
            <a:off x="694826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26" name="TextBox 25"/>
          <p:cNvSpPr txBox="1"/>
          <p:nvPr/>
        </p:nvSpPr>
        <p:spPr>
          <a:xfrm>
            <a:off x="694826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27" name="TextBox 26"/>
          <p:cNvSpPr txBox="1"/>
          <p:nvPr/>
        </p:nvSpPr>
        <p:spPr>
          <a:xfrm>
            <a:off x="7812360"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28" name="TextBox 27"/>
          <p:cNvSpPr txBox="1"/>
          <p:nvPr/>
        </p:nvSpPr>
        <p:spPr>
          <a:xfrm>
            <a:off x="7812360"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29" name="矩形 28"/>
          <p:cNvSpPr/>
          <p:nvPr/>
        </p:nvSpPr>
        <p:spPr>
          <a:xfrm>
            <a:off x="5508104"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5508104"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 30"/>
          <p:cNvSpPr/>
          <p:nvPr/>
        </p:nvSpPr>
        <p:spPr>
          <a:xfrm>
            <a:off x="5508104"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矩形 31"/>
          <p:cNvSpPr/>
          <p:nvPr/>
        </p:nvSpPr>
        <p:spPr>
          <a:xfrm>
            <a:off x="5508104"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5508104"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矩形 33"/>
          <p:cNvSpPr/>
          <p:nvPr/>
        </p:nvSpPr>
        <p:spPr>
          <a:xfrm>
            <a:off x="5508104"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矩形 34"/>
          <p:cNvSpPr/>
          <p:nvPr/>
        </p:nvSpPr>
        <p:spPr>
          <a:xfrm>
            <a:off x="5508104"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7259224"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37" name="虚尾箭头 36"/>
          <p:cNvSpPr/>
          <p:nvPr/>
        </p:nvSpPr>
        <p:spPr>
          <a:xfrm rot="5400000">
            <a:off x="6866153"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矩形 37"/>
          <p:cNvSpPr/>
          <p:nvPr/>
        </p:nvSpPr>
        <p:spPr>
          <a:xfrm>
            <a:off x="5485230"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6347900"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7241448" y="4287898"/>
            <a:ext cx="539552" cy="124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矩形 40"/>
          <p:cNvSpPr/>
          <p:nvPr/>
        </p:nvSpPr>
        <p:spPr>
          <a:xfrm>
            <a:off x="8136904" y="428789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TextBox 41"/>
          <p:cNvSpPr txBox="1"/>
          <p:nvPr/>
        </p:nvSpPr>
        <p:spPr>
          <a:xfrm>
            <a:off x="7912788" y="557820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43" name="矩形 42"/>
          <p:cNvSpPr/>
          <p:nvPr/>
        </p:nvSpPr>
        <p:spPr>
          <a:xfrm>
            <a:off x="5504677"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44" name="矩形 43"/>
          <p:cNvSpPr/>
          <p:nvPr/>
        </p:nvSpPr>
        <p:spPr>
          <a:xfrm>
            <a:off x="6365676"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365676" y="4455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矩形 45"/>
          <p:cNvSpPr/>
          <p:nvPr/>
        </p:nvSpPr>
        <p:spPr>
          <a:xfrm>
            <a:off x="6365676" y="4608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6365676" y="47607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6365676" y="49131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6365676" y="5065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6365676" y="5217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矩形 50"/>
          <p:cNvSpPr/>
          <p:nvPr/>
        </p:nvSpPr>
        <p:spPr>
          <a:xfrm>
            <a:off x="6365676"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2" name="TextBox 51"/>
          <p:cNvSpPr txBox="1"/>
          <p:nvPr/>
        </p:nvSpPr>
        <p:spPr>
          <a:xfrm>
            <a:off x="5220072" y="422108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53" name="TextBox 52"/>
          <p:cNvSpPr txBox="1"/>
          <p:nvPr/>
        </p:nvSpPr>
        <p:spPr>
          <a:xfrm>
            <a:off x="5220072" y="530120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54" name="TextBox 53"/>
          <p:cNvSpPr txBox="1"/>
          <p:nvPr/>
        </p:nvSpPr>
        <p:spPr>
          <a:xfrm>
            <a:off x="6156176" y="422108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55" name="TextBox 54"/>
          <p:cNvSpPr txBox="1"/>
          <p:nvPr/>
        </p:nvSpPr>
        <p:spPr>
          <a:xfrm>
            <a:off x="6084168"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56" name="TextBox 55"/>
          <p:cNvSpPr txBox="1"/>
          <p:nvPr/>
        </p:nvSpPr>
        <p:spPr>
          <a:xfrm>
            <a:off x="6948264"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57" name="TextBox 56"/>
          <p:cNvSpPr txBox="1"/>
          <p:nvPr/>
        </p:nvSpPr>
        <p:spPr>
          <a:xfrm>
            <a:off x="6948264"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58" name="TextBox 57"/>
          <p:cNvSpPr txBox="1"/>
          <p:nvPr/>
        </p:nvSpPr>
        <p:spPr>
          <a:xfrm>
            <a:off x="7812360"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59" name="TextBox 58"/>
          <p:cNvSpPr txBox="1"/>
          <p:nvPr/>
        </p:nvSpPr>
        <p:spPr>
          <a:xfrm>
            <a:off x="7812360"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0" name="矩形 59"/>
          <p:cNvSpPr/>
          <p:nvPr/>
        </p:nvSpPr>
        <p:spPr>
          <a:xfrm>
            <a:off x="5508104" y="4303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矩形 60"/>
          <p:cNvSpPr/>
          <p:nvPr/>
        </p:nvSpPr>
        <p:spPr>
          <a:xfrm>
            <a:off x="5508104" y="4455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矩形 61"/>
          <p:cNvSpPr/>
          <p:nvPr/>
        </p:nvSpPr>
        <p:spPr>
          <a:xfrm>
            <a:off x="5508104" y="46083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5508104" y="47607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4" name="矩形 63"/>
          <p:cNvSpPr/>
          <p:nvPr/>
        </p:nvSpPr>
        <p:spPr>
          <a:xfrm>
            <a:off x="5508104" y="49131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5508104" y="5065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矩形 65"/>
          <p:cNvSpPr/>
          <p:nvPr/>
        </p:nvSpPr>
        <p:spPr>
          <a:xfrm>
            <a:off x="5508104" y="5217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259224"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69" name="矩形 68"/>
          <p:cNvSpPr/>
          <p:nvPr/>
        </p:nvSpPr>
        <p:spPr>
          <a:xfrm>
            <a:off x="5256368" y="4159484"/>
            <a:ext cx="2628000" cy="1512000"/>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94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childTnLst>
                          </p:cTn>
                        </p:par>
                        <p:par>
                          <p:cTn id="143" fill="hold">
                            <p:stCondLst>
                              <p:cond delay="500"/>
                            </p:stCondLst>
                            <p:childTnLst>
                              <p:par>
                                <p:cTn id="144" presetID="53" presetClass="entr" presetSubtype="16"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anim calcmode="lin" valueType="num">
                                      <p:cBhvr>
                                        <p:cTn id="146" dur="500" fill="hold"/>
                                        <p:tgtEl>
                                          <p:spTgt spid="69"/>
                                        </p:tgtEl>
                                        <p:attrNameLst>
                                          <p:attrName>ppt_w</p:attrName>
                                        </p:attrNameLst>
                                      </p:cBhvr>
                                      <p:tavLst>
                                        <p:tav tm="0">
                                          <p:val>
                                            <p:fltVal val="0"/>
                                          </p:val>
                                        </p:tav>
                                        <p:tav tm="100000">
                                          <p:val>
                                            <p:strVal val="#ppt_w"/>
                                          </p:val>
                                        </p:tav>
                                      </p:tavLst>
                                    </p:anim>
                                    <p:anim calcmode="lin" valueType="num">
                                      <p:cBhvr>
                                        <p:cTn id="147" dur="500" fill="hold"/>
                                        <p:tgtEl>
                                          <p:spTgt spid="69"/>
                                        </p:tgtEl>
                                        <p:attrNameLst>
                                          <p:attrName>ppt_h</p:attrName>
                                        </p:attrNameLst>
                                      </p:cBhvr>
                                      <p:tavLst>
                                        <p:tav tm="0">
                                          <p:val>
                                            <p:fltVal val="0"/>
                                          </p:val>
                                        </p:tav>
                                        <p:tav tm="100000">
                                          <p:val>
                                            <p:strVal val="#ppt_h"/>
                                          </p:val>
                                        </p:tav>
                                      </p:tavLst>
                                    </p:anim>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solidFill>
                  <a:schemeClr val="accent2"/>
                </a:solidFill>
              </a:rPr>
              <a:t>Level Trigger</a:t>
            </a:r>
            <a:r>
              <a:rPr lang="zh-CN" altLang="en-US" sz="2000" dirty="0" smtClean="0"/>
              <a:t>（条件触发，只要条件满足就触发通知）</a:t>
            </a:r>
            <a:endParaRPr lang="en-US" altLang="zh-CN" sz="2000" dirty="0" smtClean="0"/>
          </a:p>
          <a:p>
            <a:pPr lvl="2"/>
            <a:r>
              <a:rPr lang="en-US" altLang="zh-CN" sz="2000" dirty="0" smtClean="0">
                <a:solidFill>
                  <a:schemeClr val="accent2"/>
                </a:solidFill>
              </a:rPr>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331643" y="2967335"/>
            <a:ext cx="4480715"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Bullshit!</a:t>
            </a:r>
            <a:endParaRPr lang="zh-CN" alt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137774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7925</TotalTime>
  <Words>9676</Words>
  <Application>Microsoft Office PowerPoint</Application>
  <PresentationFormat>全屏显示(4:3)</PresentationFormat>
  <Paragraphs>1095</Paragraphs>
  <Slides>59</Slides>
  <Notes>40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Buffer#slice()的并发操作</vt:lpstr>
      <vt:lpstr>Buffer#slice()的并发操作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页对齐 in Java</vt:lpstr>
      <vt:lpstr>页对齐 in Java</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PowerPoint 演示文稿</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455</cp:revision>
  <dcterms:created xsi:type="dcterms:W3CDTF">2016-12-06T07:03:31Z</dcterms:created>
  <dcterms:modified xsi:type="dcterms:W3CDTF">2016-12-29T10:21:59Z</dcterms:modified>
</cp:coreProperties>
</file>