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  <p:sldId id="267" r:id="rId7"/>
    <p:sldId id="262" r:id="rId8"/>
    <p:sldId id="258" r:id="rId9"/>
    <p:sldId id="261" r:id="rId10"/>
    <p:sldId id="263" r:id="rId11"/>
    <p:sldId id="259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</a:t>
            </a:r>
            <a:r>
              <a:rPr lang="en-US" altLang="zh-CN" dirty="0" smtClean="0"/>
              <a:t>IO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r>
              <a:rPr lang="zh-CN" altLang="en-US" dirty="0" smtClean="0"/>
              <a:t>内存释放 </a:t>
            </a:r>
            <a:r>
              <a:rPr lang="en-US" altLang="zh-CN" dirty="0" err="1" smtClean="0"/>
              <a:t>Deallocator</a:t>
            </a:r>
            <a:r>
              <a:rPr lang="en-US" altLang="zh-CN" dirty="0"/>
              <a:t> </a:t>
            </a:r>
            <a:r>
              <a:rPr lang="en-US" altLang="zh-CN" dirty="0" smtClean="0"/>
              <a:t>&amp; Cleaner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虚引用的应用场景）</a:t>
            </a:r>
            <a:endParaRPr lang="en-US" altLang="zh-CN" dirty="0" smtClean="0"/>
          </a:p>
          <a:p>
            <a:r>
              <a:rPr lang="en-US" altLang="zh-CN" dirty="0" smtClean="0"/>
              <a:t>Underlying memory allocation &amp; free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JVM#Unsafe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4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硬件设备（磁带、磁盘、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驱动</a:t>
            </a:r>
            <a:r>
              <a:rPr lang="zh-CN" altLang="en-US" dirty="0" smtClean="0"/>
              <a:t>（硬件控制管理）</a:t>
            </a:r>
            <a:endParaRPr lang="en-US" altLang="zh-CN" dirty="0" smtClean="0"/>
          </a:p>
          <a:p>
            <a:r>
              <a:rPr lang="en-US" altLang="zh-CN" dirty="0" smtClean="0"/>
              <a:t>DMA</a:t>
            </a:r>
            <a:r>
              <a:rPr lang="zh-CN" altLang="en-US" dirty="0" smtClean="0"/>
              <a:t>（直接存储器访问）</a:t>
            </a:r>
            <a:endParaRPr lang="en-US" altLang="zh-CN" dirty="0"/>
          </a:p>
          <a:p>
            <a:r>
              <a:rPr lang="zh-CN" altLang="en-US" dirty="0"/>
              <a:t>系统调用（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缓冲区（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/Cache</a:t>
            </a:r>
            <a:r>
              <a:rPr lang="zh-CN" altLang="en-US" dirty="0" smtClean="0"/>
              <a:t>读）</a:t>
            </a:r>
            <a:endParaRPr lang="en-US" altLang="zh-CN" dirty="0" smtClean="0"/>
          </a:p>
          <a:p>
            <a:r>
              <a:rPr lang="zh-CN" altLang="en-US" dirty="0" smtClean="0"/>
              <a:t>内核空间到用户空间的拷贝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62" y="4966500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38" y="6201263"/>
            <a:ext cx="6276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1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一个以上的虚拟地址可指向同一个物理内存地址。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虚拟内存空间可大于实际可用的硬件</a:t>
            </a:r>
            <a:r>
              <a:rPr lang="zh-CN" altLang="en-US" dirty="0" smtClean="0"/>
              <a:t>内存（</a:t>
            </a:r>
            <a:r>
              <a:rPr lang="zh-CN" altLang="en-US" dirty="0"/>
              <a:t>寻址空间大于物理内存）</a:t>
            </a:r>
            <a:endParaRPr lang="en-US" altLang="zh-CN" dirty="0" smtClean="0"/>
          </a:p>
          <a:p>
            <a:r>
              <a:rPr lang="zh-CN" altLang="en-US" sz="1600" dirty="0"/>
              <a:t>操作系统把内存地址空间划分为页，即固定大小的字节组。典型的内存页为 </a:t>
            </a:r>
            <a:r>
              <a:rPr lang="en-US" altLang="zh-CN" sz="1600" dirty="0"/>
              <a:t>1,024</a:t>
            </a:r>
            <a:r>
              <a:rPr lang="zh-CN" altLang="en-US" sz="1600" dirty="0"/>
              <a:t>、</a:t>
            </a:r>
            <a:r>
              <a:rPr lang="en-US" altLang="zh-CN" sz="1600" dirty="0"/>
              <a:t>2,048 </a:t>
            </a:r>
            <a:r>
              <a:rPr lang="zh-CN" altLang="en-US" sz="1600" dirty="0"/>
              <a:t>和 </a:t>
            </a:r>
            <a:r>
              <a:rPr lang="en-US" altLang="zh-CN" sz="1600" dirty="0"/>
              <a:t>4,096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虚拟</a:t>
            </a:r>
            <a:r>
              <a:rPr lang="zh-CN" altLang="en-US" sz="1600" dirty="0" smtClean="0"/>
              <a:t>和物理内存</a:t>
            </a:r>
            <a:r>
              <a:rPr lang="zh-CN" altLang="en-US" sz="1600" dirty="0"/>
              <a:t>页的大小</a:t>
            </a:r>
            <a:r>
              <a:rPr lang="zh-CN" altLang="en-US" sz="1600" dirty="0" smtClean="0"/>
              <a:t>总是相同的</a:t>
            </a:r>
            <a:endParaRPr lang="en-US" altLang="zh-CN" sz="1600" dirty="0" smtClean="0"/>
          </a:p>
          <a:p>
            <a:r>
              <a:rPr lang="en-US" altLang="zh-CN" sz="1600" dirty="0" smtClean="0"/>
              <a:t>MMU</a:t>
            </a:r>
            <a:r>
              <a:rPr lang="zh-CN" altLang="en-US" sz="1600" dirty="0" smtClean="0"/>
              <a:t>（内存管理单元，负责页面映射）</a:t>
            </a:r>
            <a:endParaRPr lang="en-US" altLang="zh-CN" sz="1600" dirty="0" smtClean="0"/>
          </a:p>
          <a:p>
            <a:r>
              <a:rPr lang="zh-CN" altLang="en-US" sz="1600" dirty="0" smtClean="0"/>
              <a:t>缺页中断（换入换出）</a:t>
            </a:r>
            <a:endParaRPr lang="en-US" altLang="zh-CN" sz="1600" dirty="0" smtClean="0"/>
          </a:p>
        </p:txBody>
      </p:sp>
      <p:pic>
        <p:nvPicPr>
          <p:cNvPr id="2050" name="Picture 2" descr="http://img.blog.csdn.net/20160904103525410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3374"/>
            <a:ext cx="4724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0700"/>
            <a:ext cx="54959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85" y="2998780"/>
            <a:ext cx="5762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85" y="0"/>
            <a:ext cx="60674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6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内存地址多重映射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设备控制器不能通过 </a:t>
            </a:r>
            <a:r>
              <a:rPr lang="en-US" altLang="zh-CN" dirty="0"/>
              <a:t>DMA </a:t>
            </a:r>
            <a:r>
              <a:rPr lang="zh-CN" altLang="en-US" dirty="0"/>
              <a:t>直接存储到用户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sz="1600" dirty="0"/>
              <a:t>把内核空间地址与用户空间的虚拟地址映射到同一个物理地址，这样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 </a:t>
            </a:r>
            <a:r>
              <a:rPr lang="zh-CN" altLang="en-US" sz="1600" dirty="0"/>
              <a:t>硬件（只能访问物理内存地址）就可以填充对内核与用户空间进程同时可见的</a:t>
            </a:r>
            <a:r>
              <a:rPr lang="zh-CN" altLang="en-US" sz="1600" dirty="0" smtClean="0"/>
              <a:t>缓冲区</a:t>
            </a:r>
            <a:endParaRPr lang="en-US" altLang="zh-CN" sz="1600" dirty="0" smtClean="0"/>
          </a:p>
          <a:p>
            <a:r>
              <a:rPr lang="zh-CN" altLang="en-US" sz="1600" dirty="0"/>
              <a:t>省去了内核与用户空间的往来</a:t>
            </a:r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前提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与用户缓冲区</a:t>
            </a:r>
            <a:r>
              <a:rPr lang="zh-CN" altLang="en-US" sz="1600" dirty="0" smtClean="0"/>
              <a:t>必须使用</a:t>
            </a:r>
            <a:r>
              <a:rPr lang="zh-CN" altLang="en-US" sz="1600" dirty="0"/>
              <a:t>相同的页对齐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缓冲区</a:t>
            </a:r>
            <a:r>
              <a:rPr lang="zh-CN" altLang="en-US" sz="1600" dirty="0"/>
              <a:t>的大小还必须是磁盘控制器块大小（通常为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字节磁盘扇区）的</a:t>
            </a:r>
            <a:r>
              <a:rPr lang="zh-CN" altLang="en-US" sz="1600" dirty="0" smtClean="0"/>
              <a:t>倍数</a:t>
            </a:r>
            <a:r>
              <a:rPr lang="zh-CN" altLang="en-US" sz="16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69" y="4509120"/>
            <a:ext cx="517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IO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一个字节一个字节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sz="1200" dirty="0"/>
              <a:t>Java </a:t>
            </a:r>
            <a:r>
              <a:rPr lang="zh-CN" altLang="en-US" sz="1200" dirty="0"/>
              <a:t>有一套完备的 </a:t>
            </a:r>
            <a:r>
              <a:rPr lang="en-US" altLang="zh-CN" sz="1200" dirty="0"/>
              <a:t>I/O </a:t>
            </a:r>
            <a:r>
              <a:rPr lang="zh-CN" altLang="en-US" sz="1200" dirty="0"/>
              <a:t>类，但</a:t>
            </a:r>
            <a:r>
              <a:rPr lang="zh-CN" altLang="en-US" sz="1200" dirty="0" smtClean="0"/>
              <a:t>迄今为止</a:t>
            </a:r>
            <a:r>
              <a:rPr lang="zh-CN" altLang="en-US" sz="1200" dirty="0"/>
              <a:t>还只是针对通用特性，通常位于高端抽象层，横跨各种操作系统。这些 </a:t>
            </a:r>
            <a:r>
              <a:rPr lang="en-US" altLang="zh-CN" sz="1200" dirty="0"/>
              <a:t>I/O </a:t>
            </a:r>
            <a:r>
              <a:rPr lang="zh-CN" altLang="en-US" sz="1200" dirty="0"/>
              <a:t>类主要面向流</a:t>
            </a:r>
            <a:r>
              <a:rPr lang="zh-CN" altLang="en-US" sz="1200" dirty="0" smtClean="0"/>
              <a:t>数据</a:t>
            </a:r>
            <a:r>
              <a:rPr lang="zh-CN" altLang="en-US" sz="1200" dirty="0"/>
              <a:t>，经常为了处理个别字节或字符，就要执行好几个对象层的方法调用。</a:t>
            </a:r>
            <a:endParaRPr lang="en-US" altLang="zh-CN" sz="1200" dirty="0" smtClean="0"/>
          </a:p>
          <a:p>
            <a:r>
              <a:rPr lang="en-US" altLang="zh-CN" dirty="0" smtClean="0"/>
              <a:t>Java NIO</a:t>
            </a:r>
            <a:r>
              <a:rPr lang="zh-CN" altLang="en-US" dirty="0" smtClean="0"/>
              <a:t>引入</a:t>
            </a:r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允许批量字节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sz="1200" dirty="0"/>
              <a:t>操作系统与 </a:t>
            </a:r>
            <a:r>
              <a:rPr lang="en-US" altLang="zh-CN" sz="1200" dirty="0"/>
              <a:t>Java </a:t>
            </a:r>
            <a:r>
              <a:rPr lang="zh-CN" altLang="en-US" sz="1200" dirty="0"/>
              <a:t>基于流的 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模型</a:t>
            </a:r>
            <a:r>
              <a:rPr lang="zh-CN" altLang="en-US" sz="1200" dirty="0"/>
              <a:t>有些不匹配。操作系统要移动的是大块数据（缓冲区），这往往是在硬件</a:t>
            </a:r>
            <a:r>
              <a:rPr lang="zh-CN" altLang="en-US" sz="1200" dirty="0" smtClean="0"/>
              <a:t>直接存储器存取（</a:t>
            </a:r>
            <a:r>
              <a:rPr lang="en-US" altLang="zh-CN" sz="1200" dirty="0"/>
              <a:t>DMA</a:t>
            </a:r>
            <a:r>
              <a:rPr lang="zh-CN" altLang="en-US" sz="1200" dirty="0"/>
              <a:t>）的协助下完成的。而 </a:t>
            </a:r>
            <a:r>
              <a:rPr lang="en-US" altLang="zh-CN" sz="1200" dirty="0"/>
              <a:t>JVM </a:t>
            </a:r>
            <a:r>
              <a:rPr lang="zh-CN" altLang="en-US" sz="1200" dirty="0"/>
              <a:t>的 </a:t>
            </a:r>
            <a:r>
              <a:rPr lang="en-US" altLang="zh-CN" sz="1200" dirty="0"/>
              <a:t>I/O </a:t>
            </a:r>
            <a:r>
              <a:rPr lang="zh-CN" altLang="en-US" sz="1200" dirty="0"/>
              <a:t>类喜欢操作小块数据</a:t>
            </a:r>
            <a:r>
              <a:rPr lang="en-US" altLang="zh-CN" sz="1200" dirty="0"/>
              <a:t>——</a:t>
            </a:r>
            <a:r>
              <a:rPr lang="zh-CN" altLang="en-US" sz="1200" dirty="0"/>
              <a:t>单个字节、几行文本。结果</a:t>
            </a:r>
            <a:r>
              <a:rPr lang="zh-CN" altLang="en-US" sz="1200" dirty="0" smtClean="0"/>
              <a:t>，操作系统</a:t>
            </a:r>
            <a:r>
              <a:rPr lang="zh-CN" altLang="en-US" sz="1200" dirty="0"/>
              <a:t>送来整缓冲区的数据，</a:t>
            </a:r>
            <a:r>
              <a:rPr lang="en-US" altLang="zh-CN" sz="1200" dirty="0"/>
              <a:t>java.io </a:t>
            </a:r>
            <a:r>
              <a:rPr lang="zh-CN" altLang="en-US" sz="1200" dirty="0"/>
              <a:t>的流数据类再花大量时间把它们拆成小块，往往拷贝</a:t>
            </a:r>
            <a:r>
              <a:rPr lang="zh-CN" altLang="en-US" sz="1200" dirty="0" smtClean="0"/>
              <a:t>一个</a:t>
            </a:r>
            <a:r>
              <a:rPr lang="zh-CN" altLang="en-US" sz="1200" dirty="0"/>
              <a:t>小块就要往返于几层对象。操作系统喜欢整卡车地运来数据，</a:t>
            </a:r>
            <a:r>
              <a:rPr lang="en-US" altLang="zh-CN" sz="1200" dirty="0"/>
              <a:t>java.io </a:t>
            </a:r>
            <a:r>
              <a:rPr lang="zh-CN" altLang="en-US" sz="1200" dirty="0"/>
              <a:t>类则喜欢一铲子一</a:t>
            </a:r>
            <a:r>
              <a:rPr lang="zh-CN" altLang="en-US" sz="1200" dirty="0" smtClean="0"/>
              <a:t>铲子地</a:t>
            </a:r>
            <a:r>
              <a:rPr lang="zh-CN" altLang="en-US" sz="1200" dirty="0"/>
              <a:t>加工数据。有了 </a:t>
            </a:r>
            <a:r>
              <a:rPr lang="en-US" altLang="zh-CN" sz="1200" dirty="0"/>
              <a:t>NIO</a:t>
            </a:r>
            <a:r>
              <a:rPr lang="zh-CN" altLang="en-US" sz="1200" dirty="0"/>
              <a:t>，就可以轻松地把一卡车数据备份到您能直接使用的地方（</a:t>
            </a:r>
            <a:r>
              <a:rPr lang="en-US" altLang="zh-CN" sz="1200" dirty="0" err="1"/>
              <a:t>ByteBuffer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对象</a:t>
            </a:r>
            <a:r>
              <a:rPr lang="zh-CN" altLang="en-US" sz="1200" dirty="0"/>
              <a:t>）。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71108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8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4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538</Words>
  <Application>Microsoft Office PowerPoint</Application>
  <PresentationFormat>全屏显示(4:3)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扒一扒Java IO那些事儿</vt:lpstr>
      <vt:lpstr>从InputStream开始…</vt:lpstr>
      <vt:lpstr>操作系统IO</vt:lpstr>
      <vt:lpstr>虚拟内存</vt:lpstr>
      <vt:lpstr>内存地址多重映射</vt:lpstr>
      <vt:lpstr>PowerPoint 演示文稿</vt:lpstr>
      <vt:lpstr>Java IO &amp; NIO</vt:lpstr>
      <vt:lpstr>Buffer</vt:lpstr>
      <vt:lpstr>MappedByteBuffer</vt:lpstr>
      <vt:lpstr>DirectByteBuffer</vt:lpstr>
      <vt:lpstr>Channel</vt:lpstr>
      <vt:lpstr>Selector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Localadmin</cp:lastModifiedBy>
  <cp:revision>12</cp:revision>
  <dcterms:created xsi:type="dcterms:W3CDTF">2016-12-06T07:03:31Z</dcterms:created>
  <dcterms:modified xsi:type="dcterms:W3CDTF">2016-12-07T10:27:59Z</dcterms:modified>
</cp:coreProperties>
</file>