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300" r:id="rId3"/>
    <p:sldId id="327" r:id="rId4"/>
    <p:sldId id="262" r:id="rId5"/>
    <p:sldId id="270" r:id="rId6"/>
    <p:sldId id="276" r:id="rId7"/>
    <p:sldId id="278" r:id="rId8"/>
    <p:sldId id="282" r:id="rId9"/>
    <p:sldId id="281" r:id="rId10"/>
    <p:sldId id="283" r:id="rId11"/>
    <p:sldId id="284" r:id="rId12"/>
    <p:sldId id="285" r:id="rId13"/>
    <p:sldId id="286" r:id="rId14"/>
    <p:sldId id="287" r:id="rId15"/>
    <p:sldId id="288" r:id="rId16"/>
    <p:sldId id="277" r:id="rId17"/>
    <p:sldId id="297" r:id="rId18"/>
    <p:sldId id="299" r:id="rId19"/>
    <p:sldId id="298" r:id="rId20"/>
    <p:sldId id="280" r:id="rId21"/>
    <p:sldId id="289" r:id="rId22"/>
    <p:sldId id="290" r:id="rId23"/>
    <p:sldId id="291" r:id="rId24"/>
    <p:sldId id="292" r:id="rId25"/>
    <p:sldId id="293" r:id="rId26"/>
    <p:sldId id="294" r:id="rId27"/>
    <p:sldId id="296" r:id="rId28"/>
    <p:sldId id="295" r:id="rId29"/>
    <p:sldId id="266" r:id="rId30"/>
    <p:sldId id="323" r:id="rId31"/>
    <p:sldId id="302" r:id="rId32"/>
    <p:sldId id="319" r:id="rId33"/>
    <p:sldId id="320" r:id="rId34"/>
    <p:sldId id="306" r:id="rId35"/>
    <p:sldId id="318" r:id="rId36"/>
    <p:sldId id="324" r:id="rId37"/>
    <p:sldId id="322" r:id="rId38"/>
    <p:sldId id="317" r:id="rId39"/>
    <p:sldId id="325" r:id="rId40"/>
    <p:sldId id="311" r:id="rId41"/>
    <p:sldId id="321" r:id="rId42"/>
    <p:sldId id="269" r:id="rId43"/>
    <p:sldId id="258" r:id="rId44"/>
    <p:sldId id="259" r:id="rId45"/>
    <p:sldId id="260" r:id="rId46"/>
    <p:sldId id="264" r:id="rId47"/>
    <p:sldId id="261" r:id="rId48"/>
    <p:sldId id="263" r:id="rId49"/>
    <p:sldId id="268" r:id="rId50"/>
    <p:sldId id="267" r:id="rId51"/>
    <p:sldId id="265" r:id="rId52"/>
    <p:sldId id="257" r:id="rId53"/>
    <p:sldId id="273" r:id="rId54"/>
    <p:sldId id="272" r:id="rId55"/>
    <p:sldId id="274" r:id="rId56"/>
    <p:sldId id="275" r:id="rId57"/>
    <p:sldId id="316" r:id="rId58"/>
    <p:sldId id="271"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5965" autoAdjust="0"/>
  </p:normalViewPr>
  <p:slideViewPr>
    <p:cSldViewPr snapToObjects="1">
      <p:cViewPr>
        <p:scale>
          <a:sx n="100" d="100"/>
          <a:sy n="100" d="100"/>
        </p:scale>
        <p:origin x="-19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F1E29-5325-4F17-8370-79C6485CD54A}"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zh-CN" altLang="en-US"/>
        </a:p>
      </dgm:t>
    </dgm:pt>
    <dgm:pt modelId="{51508896-CE6B-4C4C-AE5C-7F57DCD466EF}">
      <dgm:prSet phldrT="[文本]">
        <dgm:style>
          <a:lnRef idx="1">
            <a:schemeClr val="accent1"/>
          </a:lnRef>
          <a:fillRef idx="3">
            <a:schemeClr val="accent1"/>
          </a:fillRef>
          <a:effectRef idx="2">
            <a:schemeClr val="accent1"/>
          </a:effectRef>
          <a:fontRef idx="minor">
            <a:schemeClr val="lt1"/>
          </a:fontRef>
        </dgm:style>
      </dgm:prSet>
      <dgm:spPr/>
      <dgm:t>
        <a:bodyPr/>
        <a:lstStyle/>
        <a:p>
          <a:r>
            <a:rPr lang="en-US" altLang="zh-CN" b="1" dirty="0" smtClean="0"/>
            <a:t>Cylinder</a:t>
          </a:r>
          <a:endParaRPr lang="zh-CN" altLang="en-US" b="1" dirty="0"/>
        </a:p>
      </dgm:t>
    </dgm:pt>
    <dgm:pt modelId="{4009A920-CF22-4E60-B2A6-BDD74048073C}" type="parTrans" cxnId="{033C021C-0DA5-4565-A602-DBCD332A311F}">
      <dgm:prSet/>
      <dgm:spPr/>
      <dgm:t>
        <a:bodyPr/>
        <a:lstStyle/>
        <a:p>
          <a:endParaRPr lang="zh-CN" altLang="en-US"/>
        </a:p>
      </dgm:t>
    </dgm:pt>
    <dgm:pt modelId="{B9C77DC8-E824-4B88-AB5D-FC76229FED9D}" type="sibTrans" cxnId="{033C021C-0DA5-4565-A602-DBCD332A311F}">
      <dgm:prSet/>
      <dgm:spPr/>
      <dgm:t>
        <a:bodyPr/>
        <a:lstStyle/>
        <a:p>
          <a:endParaRPr lang="zh-CN" altLang="en-US"/>
        </a:p>
      </dgm:t>
    </dgm:pt>
    <dgm:pt modelId="{29AC1141-FABF-47A9-80BF-7F3F37435ECE}">
      <dgm:prSet phldrT="[文本]">
        <dgm:style>
          <a:lnRef idx="1">
            <a:schemeClr val="accent1"/>
          </a:lnRef>
          <a:fillRef idx="3">
            <a:schemeClr val="accent1"/>
          </a:fillRef>
          <a:effectRef idx="2">
            <a:schemeClr val="accent1"/>
          </a:effectRef>
          <a:fontRef idx="minor">
            <a:schemeClr val="lt1"/>
          </a:fontRef>
        </dgm:style>
      </dgm:prSet>
      <dgm:spPr/>
      <dgm:t>
        <a:bodyPr/>
        <a:lstStyle/>
        <a:p>
          <a:r>
            <a:rPr lang="en-US" altLang="zh-CN" dirty="0" smtClean="0"/>
            <a:t>From outer to inner</a:t>
          </a:r>
          <a:endParaRPr lang="zh-CN" altLang="en-US" dirty="0"/>
        </a:p>
      </dgm:t>
    </dgm:pt>
    <dgm:pt modelId="{5BD97E2F-085F-4C1C-B44E-CC46AAC0B21D}" type="parTrans" cxnId="{016C0D6A-0F65-4AC6-B6C1-BC3D8088FF1A}">
      <dgm:prSet/>
      <dgm:spPr/>
      <dgm:t>
        <a:bodyPr/>
        <a:lstStyle/>
        <a:p>
          <a:endParaRPr lang="zh-CN" altLang="en-US"/>
        </a:p>
      </dgm:t>
    </dgm:pt>
    <dgm:pt modelId="{ADF62174-8B78-45BE-8E92-D0B8DB0947DB}" type="sibTrans" cxnId="{016C0D6A-0F65-4AC6-B6C1-BC3D8088FF1A}">
      <dgm:prSet/>
      <dgm:spPr/>
      <dgm:t>
        <a:bodyPr/>
        <a:lstStyle/>
        <a:p>
          <a:endParaRPr lang="zh-CN" altLang="en-US"/>
        </a:p>
      </dgm:t>
    </dgm:pt>
    <dgm:pt modelId="{48B3AF02-FD32-4F53-8D21-B2CFCC4B8D88}">
      <dgm:prSet phldrT="[文本]">
        <dgm:style>
          <a:lnRef idx="1">
            <a:schemeClr val="accent2"/>
          </a:lnRef>
          <a:fillRef idx="3">
            <a:schemeClr val="accent2"/>
          </a:fillRef>
          <a:effectRef idx="2">
            <a:schemeClr val="accent2"/>
          </a:effectRef>
          <a:fontRef idx="minor">
            <a:schemeClr val="lt1"/>
          </a:fontRef>
        </dgm:style>
      </dgm:prSet>
      <dgm:spPr/>
      <dgm:t>
        <a:bodyPr/>
        <a:lstStyle/>
        <a:p>
          <a:r>
            <a:rPr lang="en-US" altLang="zh-CN" b="1" dirty="0" smtClean="0"/>
            <a:t>Header</a:t>
          </a:r>
          <a:endParaRPr lang="zh-CN" altLang="en-US" b="1" dirty="0"/>
        </a:p>
      </dgm:t>
    </dgm:pt>
    <dgm:pt modelId="{3FFB96B5-EF33-4312-85A9-CB2C5170F427}" type="parTrans" cxnId="{004A0167-2E0B-42D0-BDFE-A7812C27B69C}">
      <dgm:prSet/>
      <dgm:spPr/>
      <dgm:t>
        <a:bodyPr/>
        <a:lstStyle/>
        <a:p>
          <a:endParaRPr lang="zh-CN" altLang="en-US"/>
        </a:p>
      </dgm:t>
    </dgm:pt>
    <dgm:pt modelId="{99DB5579-F359-48EE-89A2-B54A6894DEC2}" type="sibTrans" cxnId="{004A0167-2E0B-42D0-BDFE-A7812C27B69C}">
      <dgm:prSet/>
      <dgm:spPr/>
      <dgm:t>
        <a:bodyPr/>
        <a:lstStyle/>
        <a:p>
          <a:endParaRPr lang="zh-CN" altLang="en-US"/>
        </a:p>
      </dgm:t>
    </dgm:pt>
    <dgm:pt modelId="{F5DE51F1-9CF6-4BEC-A882-1A2863AF6C23}">
      <dgm:prSet phldrT="[文本]">
        <dgm:style>
          <a:lnRef idx="1">
            <a:schemeClr val="accent2"/>
          </a:lnRef>
          <a:fillRef idx="3">
            <a:schemeClr val="accent2"/>
          </a:fillRef>
          <a:effectRef idx="2">
            <a:schemeClr val="accent2"/>
          </a:effectRef>
          <a:fontRef idx="minor">
            <a:schemeClr val="lt1"/>
          </a:fontRef>
        </dgm:style>
      </dgm:prSet>
      <dgm:spPr/>
      <dgm:t>
        <a:bodyPr/>
        <a:lstStyle/>
        <a:p>
          <a:r>
            <a:rPr lang="en-US" altLang="zh-CN" dirty="0" smtClean="0"/>
            <a:t>Form up to down</a:t>
          </a:r>
          <a:endParaRPr lang="zh-CN" altLang="en-US" dirty="0"/>
        </a:p>
      </dgm:t>
    </dgm:pt>
    <dgm:pt modelId="{952DDCE2-7925-43BC-B1E4-8E7DE7E6524F}" type="parTrans" cxnId="{DC2BCCCD-A074-4594-A6F2-471368F712F6}">
      <dgm:prSet/>
      <dgm:spPr/>
      <dgm:t>
        <a:bodyPr/>
        <a:lstStyle/>
        <a:p>
          <a:endParaRPr lang="zh-CN" altLang="en-US"/>
        </a:p>
      </dgm:t>
    </dgm:pt>
    <dgm:pt modelId="{4C6C0A42-1AD9-4626-A9AE-EFC9687BF834}" type="sibTrans" cxnId="{DC2BCCCD-A074-4594-A6F2-471368F712F6}">
      <dgm:prSet/>
      <dgm:spPr/>
      <dgm:t>
        <a:bodyPr/>
        <a:lstStyle/>
        <a:p>
          <a:endParaRPr lang="zh-CN" altLang="en-US"/>
        </a:p>
      </dgm:t>
    </dgm:pt>
    <dgm:pt modelId="{832F5EC6-8217-4FC9-808C-9FD247A964FC}">
      <dgm:prSet phldrT="[文本]">
        <dgm:style>
          <a:lnRef idx="1">
            <a:schemeClr val="accent3"/>
          </a:lnRef>
          <a:fillRef idx="3">
            <a:schemeClr val="accent3"/>
          </a:fillRef>
          <a:effectRef idx="2">
            <a:schemeClr val="accent3"/>
          </a:effectRef>
          <a:fontRef idx="minor">
            <a:schemeClr val="lt1"/>
          </a:fontRef>
        </dgm:style>
      </dgm:prSet>
      <dgm:spPr/>
      <dgm:t>
        <a:bodyPr/>
        <a:lstStyle/>
        <a:p>
          <a:r>
            <a:rPr lang="en-US" altLang="zh-CN" b="1" dirty="0" smtClean="0"/>
            <a:t>Sector</a:t>
          </a:r>
          <a:endParaRPr lang="zh-CN" altLang="en-US" b="1" dirty="0"/>
        </a:p>
      </dgm:t>
    </dgm:pt>
    <dgm:pt modelId="{861D3E10-33F6-469D-9F53-7A8E2025EAAE}" type="parTrans" cxnId="{AB2E2F81-7A10-4101-90BA-D569DFACCB3C}">
      <dgm:prSet/>
      <dgm:spPr/>
      <dgm:t>
        <a:bodyPr/>
        <a:lstStyle/>
        <a:p>
          <a:endParaRPr lang="zh-CN" altLang="en-US"/>
        </a:p>
      </dgm:t>
    </dgm:pt>
    <dgm:pt modelId="{8EBD8B00-D9E9-4D69-83A7-AFC66C32F1C2}" type="sibTrans" cxnId="{AB2E2F81-7A10-4101-90BA-D569DFACCB3C}">
      <dgm:prSet/>
      <dgm:spPr/>
      <dgm:t>
        <a:bodyPr/>
        <a:lstStyle/>
        <a:p>
          <a:endParaRPr lang="zh-CN" altLang="en-US"/>
        </a:p>
      </dgm:t>
    </dgm:pt>
    <dgm:pt modelId="{C79E9DAA-AC19-4A3C-B0D4-B2F814022B7E}">
      <dgm:prSet phldrT="[文本]">
        <dgm:style>
          <a:lnRef idx="1">
            <a:schemeClr val="accent3"/>
          </a:lnRef>
          <a:fillRef idx="3">
            <a:schemeClr val="accent3"/>
          </a:fillRef>
          <a:effectRef idx="2">
            <a:schemeClr val="accent3"/>
          </a:effectRef>
          <a:fontRef idx="minor">
            <a:schemeClr val="lt1"/>
          </a:fontRef>
        </dgm:style>
      </dgm:prSet>
      <dgm:spPr/>
      <dgm:t>
        <a:bodyPr/>
        <a:lstStyle/>
        <a:p>
          <a:r>
            <a:rPr lang="en-US" altLang="zh-CN" dirty="0" smtClean="0"/>
            <a:t>From smaller to bigger</a:t>
          </a:r>
          <a:endParaRPr lang="zh-CN" altLang="en-US" dirty="0"/>
        </a:p>
      </dgm:t>
    </dgm:pt>
    <dgm:pt modelId="{CCE9ABBA-EC39-4262-90CB-C3BD6469CC62}" type="parTrans" cxnId="{D90EBF74-EC3E-46CB-AF39-A2BD92DBFEAC}">
      <dgm:prSet/>
      <dgm:spPr/>
      <dgm:t>
        <a:bodyPr/>
        <a:lstStyle/>
        <a:p>
          <a:endParaRPr lang="zh-CN" altLang="en-US"/>
        </a:p>
      </dgm:t>
    </dgm:pt>
    <dgm:pt modelId="{ED3568BF-CA97-434D-A8CC-AFF99AFB3DEB}" type="sibTrans" cxnId="{D90EBF74-EC3E-46CB-AF39-A2BD92DBFEAC}">
      <dgm:prSet/>
      <dgm:spPr/>
      <dgm:t>
        <a:bodyPr/>
        <a:lstStyle/>
        <a:p>
          <a:endParaRPr lang="zh-CN" altLang="en-US"/>
        </a:p>
      </dgm:t>
    </dgm:pt>
    <dgm:pt modelId="{2DA7D8F1-A0DC-49A3-87A4-6D13D5C42E55}" type="pres">
      <dgm:prSet presAssocID="{A6FF1E29-5325-4F17-8370-79C6485CD54A}" presName="Name0" presStyleCnt="0">
        <dgm:presLayoutVars>
          <dgm:dir/>
          <dgm:resizeHandles val="exact"/>
        </dgm:presLayoutVars>
      </dgm:prSet>
      <dgm:spPr/>
      <dgm:t>
        <a:bodyPr/>
        <a:lstStyle/>
        <a:p>
          <a:endParaRPr lang="zh-CN" altLang="en-US"/>
        </a:p>
      </dgm:t>
    </dgm:pt>
    <dgm:pt modelId="{F384333B-A7B2-4AD4-AAF4-1020CFD05D90}" type="pres">
      <dgm:prSet presAssocID="{51508896-CE6B-4C4C-AE5C-7F57DCD466EF}" presName="node" presStyleLbl="node1" presStyleIdx="0" presStyleCnt="3">
        <dgm:presLayoutVars>
          <dgm:bulletEnabled val="1"/>
        </dgm:presLayoutVars>
      </dgm:prSet>
      <dgm:spPr/>
      <dgm:t>
        <a:bodyPr/>
        <a:lstStyle/>
        <a:p>
          <a:endParaRPr lang="zh-CN" altLang="en-US"/>
        </a:p>
      </dgm:t>
    </dgm:pt>
    <dgm:pt modelId="{7FD74DA3-6D6C-4764-9503-F18EB708F390}" type="pres">
      <dgm:prSet presAssocID="{B9C77DC8-E824-4B88-AB5D-FC76229FED9D}" presName="sibTrans" presStyleLbl="sibTrans2D1" presStyleIdx="0" presStyleCnt="2"/>
      <dgm:spPr/>
      <dgm:t>
        <a:bodyPr/>
        <a:lstStyle/>
        <a:p>
          <a:endParaRPr lang="zh-CN" altLang="en-US"/>
        </a:p>
      </dgm:t>
    </dgm:pt>
    <dgm:pt modelId="{C1EC2948-BFCB-48E8-8B95-89ACBD07155D}" type="pres">
      <dgm:prSet presAssocID="{B9C77DC8-E824-4B88-AB5D-FC76229FED9D}" presName="connectorText" presStyleLbl="sibTrans2D1" presStyleIdx="0" presStyleCnt="2"/>
      <dgm:spPr/>
      <dgm:t>
        <a:bodyPr/>
        <a:lstStyle/>
        <a:p>
          <a:endParaRPr lang="zh-CN" altLang="en-US"/>
        </a:p>
      </dgm:t>
    </dgm:pt>
    <dgm:pt modelId="{1B51271D-C99F-4D38-8577-6FED0C546D1A}" type="pres">
      <dgm:prSet presAssocID="{48B3AF02-FD32-4F53-8D21-B2CFCC4B8D88}" presName="node" presStyleLbl="node1" presStyleIdx="1" presStyleCnt="3">
        <dgm:presLayoutVars>
          <dgm:bulletEnabled val="1"/>
        </dgm:presLayoutVars>
      </dgm:prSet>
      <dgm:spPr/>
      <dgm:t>
        <a:bodyPr/>
        <a:lstStyle/>
        <a:p>
          <a:endParaRPr lang="zh-CN" altLang="en-US"/>
        </a:p>
      </dgm:t>
    </dgm:pt>
    <dgm:pt modelId="{BE7B4F1C-362A-4957-A2D3-6677EA094BCB}" type="pres">
      <dgm:prSet presAssocID="{99DB5579-F359-48EE-89A2-B54A6894DEC2}" presName="sibTrans" presStyleLbl="sibTrans2D1" presStyleIdx="1" presStyleCnt="2"/>
      <dgm:spPr/>
      <dgm:t>
        <a:bodyPr/>
        <a:lstStyle/>
        <a:p>
          <a:endParaRPr lang="zh-CN" altLang="en-US"/>
        </a:p>
      </dgm:t>
    </dgm:pt>
    <dgm:pt modelId="{DC948D7C-44B9-4323-AD18-EC21FF82D1D8}" type="pres">
      <dgm:prSet presAssocID="{99DB5579-F359-48EE-89A2-B54A6894DEC2}" presName="connectorText" presStyleLbl="sibTrans2D1" presStyleIdx="1" presStyleCnt="2"/>
      <dgm:spPr/>
      <dgm:t>
        <a:bodyPr/>
        <a:lstStyle/>
        <a:p>
          <a:endParaRPr lang="zh-CN" altLang="en-US"/>
        </a:p>
      </dgm:t>
    </dgm:pt>
    <dgm:pt modelId="{12F6DEA7-46CD-430B-9D74-996AFF434F0F}" type="pres">
      <dgm:prSet presAssocID="{832F5EC6-8217-4FC9-808C-9FD247A964FC}" presName="node" presStyleLbl="node1" presStyleIdx="2" presStyleCnt="3">
        <dgm:presLayoutVars>
          <dgm:bulletEnabled val="1"/>
        </dgm:presLayoutVars>
      </dgm:prSet>
      <dgm:spPr/>
      <dgm:t>
        <a:bodyPr/>
        <a:lstStyle/>
        <a:p>
          <a:endParaRPr lang="zh-CN" altLang="en-US"/>
        </a:p>
      </dgm:t>
    </dgm:pt>
  </dgm:ptLst>
  <dgm:cxnLst>
    <dgm:cxn modelId="{86A895BC-819C-4042-8B1D-773DB3436A83}" type="presOf" srcId="{51508896-CE6B-4C4C-AE5C-7F57DCD466EF}" destId="{F384333B-A7B2-4AD4-AAF4-1020CFD05D90}" srcOrd="0" destOrd="0" presId="urn:microsoft.com/office/officeart/2005/8/layout/process1"/>
    <dgm:cxn modelId="{3399834B-E690-4870-B77E-3BA0D79F0FBF}" type="presOf" srcId="{832F5EC6-8217-4FC9-808C-9FD247A964FC}" destId="{12F6DEA7-46CD-430B-9D74-996AFF434F0F}" srcOrd="0" destOrd="0" presId="urn:microsoft.com/office/officeart/2005/8/layout/process1"/>
    <dgm:cxn modelId="{004A0167-2E0B-42D0-BDFE-A7812C27B69C}" srcId="{A6FF1E29-5325-4F17-8370-79C6485CD54A}" destId="{48B3AF02-FD32-4F53-8D21-B2CFCC4B8D88}" srcOrd="1" destOrd="0" parTransId="{3FFB96B5-EF33-4312-85A9-CB2C5170F427}" sibTransId="{99DB5579-F359-48EE-89A2-B54A6894DEC2}"/>
    <dgm:cxn modelId="{D7D3B785-AF37-4ADC-90E5-B2607646DCE4}" type="presOf" srcId="{A6FF1E29-5325-4F17-8370-79C6485CD54A}" destId="{2DA7D8F1-A0DC-49A3-87A4-6D13D5C42E55}" srcOrd="0" destOrd="0" presId="urn:microsoft.com/office/officeart/2005/8/layout/process1"/>
    <dgm:cxn modelId="{016C0D6A-0F65-4AC6-B6C1-BC3D8088FF1A}" srcId="{51508896-CE6B-4C4C-AE5C-7F57DCD466EF}" destId="{29AC1141-FABF-47A9-80BF-7F3F37435ECE}" srcOrd="0" destOrd="0" parTransId="{5BD97E2F-085F-4C1C-B44E-CC46AAC0B21D}" sibTransId="{ADF62174-8B78-45BE-8E92-D0B8DB0947DB}"/>
    <dgm:cxn modelId="{75F8F249-F25A-4823-890D-2FF74BC5913D}" type="presOf" srcId="{48B3AF02-FD32-4F53-8D21-B2CFCC4B8D88}" destId="{1B51271D-C99F-4D38-8577-6FED0C546D1A}" srcOrd="0" destOrd="0" presId="urn:microsoft.com/office/officeart/2005/8/layout/process1"/>
    <dgm:cxn modelId="{55D01B76-F2E4-4E3C-8FE4-9D22F513AD44}" type="presOf" srcId="{99DB5579-F359-48EE-89A2-B54A6894DEC2}" destId="{DC948D7C-44B9-4323-AD18-EC21FF82D1D8}" srcOrd="1" destOrd="0" presId="urn:microsoft.com/office/officeart/2005/8/layout/process1"/>
    <dgm:cxn modelId="{BB3F49C2-AA95-4D17-91DF-9EF4A003E353}" type="presOf" srcId="{B9C77DC8-E824-4B88-AB5D-FC76229FED9D}" destId="{C1EC2948-BFCB-48E8-8B95-89ACBD07155D}" srcOrd="1" destOrd="0" presId="urn:microsoft.com/office/officeart/2005/8/layout/process1"/>
    <dgm:cxn modelId="{033C021C-0DA5-4565-A602-DBCD332A311F}" srcId="{A6FF1E29-5325-4F17-8370-79C6485CD54A}" destId="{51508896-CE6B-4C4C-AE5C-7F57DCD466EF}" srcOrd="0" destOrd="0" parTransId="{4009A920-CF22-4E60-B2A6-BDD74048073C}" sibTransId="{B9C77DC8-E824-4B88-AB5D-FC76229FED9D}"/>
    <dgm:cxn modelId="{63B722B6-CE94-44F3-9899-0ACD52B3AC94}" type="presOf" srcId="{29AC1141-FABF-47A9-80BF-7F3F37435ECE}" destId="{F384333B-A7B2-4AD4-AAF4-1020CFD05D90}" srcOrd="0" destOrd="1" presId="urn:microsoft.com/office/officeart/2005/8/layout/process1"/>
    <dgm:cxn modelId="{A6D4B02E-A47E-4F34-ABA3-654CEEAE6094}" type="presOf" srcId="{B9C77DC8-E824-4B88-AB5D-FC76229FED9D}" destId="{7FD74DA3-6D6C-4764-9503-F18EB708F390}" srcOrd="0" destOrd="0" presId="urn:microsoft.com/office/officeart/2005/8/layout/process1"/>
    <dgm:cxn modelId="{2BEF6C2C-50AB-4E17-A7C3-83CA9F0EC6E4}" type="presOf" srcId="{C79E9DAA-AC19-4A3C-B0D4-B2F814022B7E}" destId="{12F6DEA7-46CD-430B-9D74-996AFF434F0F}" srcOrd="0" destOrd="1" presId="urn:microsoft.com/office/officeart/2005/8/layout/process1"/>
    <dgm:cxn modelId="{DA6D01F6-9799-4979-96BA-A0FA1B0E5609}" type="presOf" srcId="{99DB5579-F359-48EE-89A2-B54A6894DEC2}" destId="{BE7B4F1C-362A-4957-A2D3-6677EA094BCB}" srcOrd="0" destOrd="0" presId="urn:microsoft.com/office/officeart/2005/8/layout/process1"/>
    <dgm:cxn modelId="{DC2BCCCD-A074-4594-A6F2-471368F712F6}" srcId="{48B3AF02-FD32-4F53-8D21-B2CFCC4B8D88}" destId="{F5DE51F1-9CF6-4BEC-A882-1A2863AF6C23}" srcOrd="0" destOrd="0" parTransId="{952DDCE2-7925-43BC-B1E4-8E7DE7E6524F}" sibTransId="{4C6C0A42-1AD9-4626-A9AE-EFC9687BF834}"/>
    <dgm:cxn modelId="{C38CFF4A-510F-4E9A-B853-926C8974D471}" type="presOf" srcId="{F5DE51F1-9CF6-4BEC-A882-1A2863AF6C23}" destId="{1B51271D-C99F-4D38-8577-6FED0C546D1A}" srcOrd="0" destOrd="1" presId="urn:microsoft.com/office/officeart/2005/8/layout/process1"/>
    <dgm:cxn modelId="{D90EBF74-EC3E-46CB-AF39-A2BD92DBFEAC}" srcId="{832F5EC6-8217-4FC9-808C-9FD247A964FC}" destId="{C79E9DAA-AC19-4A3C-B0D4-B2F814022B7E}" srcOrd="0" destOrd="0" parTransId="{CCE9ABBA-EC39-4262-90CB-C3BD6469CC62}" sibTransId="{ED3568BF-CA97-434D-A8CC-AFF99AFB3DEB}"/>
    <dgm:cxn modelId="{AB2E2F81-7A10-4101-90BA-D569DFACCB3C}" srcId="{A6FF1E29-5325-4F17-8370-79C6485CD54A}" destId="{832F5EC6-8217-4FC9-808C-9FD247A964FC}" srcOrd="2" destOrd="0" parTransId="{861D3E10-33F6-469D-9F53-7A8E2025EAAE}" sibTransId="{8EBD8B00-D9E9-4D69-83A7-AFC66C32F1C2}"/>
    <dgm:cxn modelId="{04BF4ACA-0E9A-4342-BDA4-BE396BBE8B75}" type="presParOf" srcId="{2DA7D8F1-A0DC-49A3-87A4-6D13D5C42E55}" destId="{F384333B-A7B2-4AD4-AAF4-1020CFD05D90}" srcOrd="0" destOrd="0" presId="urn:microsoft.com/office/officeart/2005/8/layout/process1"/>
    <dgm:cxn modelId="{87295A73-9EA4-4F23-B99B-A3DE9B2D47DC}" type="presParOf" srcId="{2DA7D8F1-A0DC-49A3-87A4-6D13D5C42E55}" destId="{7FD74DA3-6D6C-4764-9503-F18EB708F390}" srcOrd="1" destOrd="0" presId="urn:microsoft.com/office/officeart/2005/8/layout/process1"/>
    <dgm:cxn modelId="{D3579FCC-EB76-470B-9AF5-43AE3730B8FC}" type="presParOf" srcId="{7FD74DA3-6D6C-4764-9503-F18EB708F390}" destId="{C1EC2948-BFCB-48E8-8B95-89ACBD07155D}" srcOrd="0" destOrd="0" presId="urn:microsoft.com/office/officeart/2005/8/layout/process1"/>
    <dgm:cxn modelId="{9CA2D16F-06CF-4A19-BCA3-687A1245F09F}" type="presParOf" srcId="{2DA7D8F1-A0DC-49A3-87A4-6D13D5C42E55}" destId="{1B51271D-C99F-4D38-8577-6FED0C546D1A}" srcOrd="2" destOrd="0" presId="urn:microsoft.com/office/officeart/2005/8/layout/process1"/>
    <dgm:cxn modelId="{563089C8-63AF-4727-AB24-ECFA5326D181}" type="presParOf" srcId="{2DA7D8F1-A0DC-49A3-87A4-6D13D5C42E55}" destId="{BE7B4F1C-362A-4957-A2D3-6677EA094BCB}" srcOrd="3" destOrd="0" presId="urn:microsoft.com/office/officeart/2005/8/layout/process1"/>
    <dgm:cxn modelId="{ED4F8F6A-20E4-4800-AF5D-67D12472020B}" type="presParOf" srcId="{BE7B4F1C-362A-4957-A2D3-6677EA094BCB}" destId="{DC948D7C-44B9-4323-AD18-EC21FF82D1D8}" srcOrd="0" destOrd="0" presId="urn:microsoft.com/office/officeart/2005/8/layout/process1"/>
    <dgm:cxn modelId="{4F0742BF-5574-447F-8F0B-1549CEA4EE42}" type="presParOf" srcId="{2DA7D8F1-A0DC-49A3-87A4-6D13D5C42E55}" destId="{12F6DEA7-46CD-430B-9D74-996AFF434F0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4333B-A7B2-4AD4-AAF4-1020CFD05D90}">
      <dsp:nvSpPr>
        <dsp:cNvPr id="0" name=""/>
        <dsp:cNvSpPr/>
      </dsp:nvSpPr>
      <dsp:spPr>
        <a:xfrm>
          <a:off x="5357" y="527722"/>
          <a:ext cx="1601390" cy="960834"/>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t>Cylinder</a:t>
          </a:r>
          <a:endParaRPr lang="zh-CN" altLang="en-US" sz="1800" b="1" kern="1200" dirty="0"/>
        </a:p>
        <a:p>
          <a:pPr marL="114300" lvl="1" indent="-114300" algn="l" defTabSz="622300">
            <a:lnSpc>
              <a:spcPct val="90000"/>
            </a:lnSpc>
            <a:spcBef>
              <a:spcPct val="0"/>
            </a:spcBef>
            <a:spcAft>
              <a:spcPct val="15000"/>
            </a:spcAft>
            <a:buChar char="••"/>
          </a:pPr>
          <a:r>
            <a:rPr lang="en-US" altLang="zh-CN" sz="1400" kern="1200" dirty="0" smtClean="0"/>
            <a:t>From outer to inner</a:t>
          </a:r>
          <a:endParaRPr lang="zh-CN" altLang="en-US" sz="1400" kern="1200" dirty="0"/>
        </a:p>
      </dsp:txBody>
      <dsp:txXfrm>
        <a:off x="33499" y="555864"/>
        <a:ext cx="1545106" cy="904550"/>
      </dsp:txXfrm>
    </dsp:sp>
    <dsp:sp modelId="{7FD74DA3-6D6C-4764-9503-F18EB708F390}">
      <dsp:nvSpPr>
        <dsp:cNvPr id="0" name=""/>
        <dsp:cNvSpPr/>
      </dsp:nvSpPr>
      <dsp:spPr>
        <a:xfrm>
          <a:off x="1766887" y="809567"/>
          <a:ext cx="339494" cy="39714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766887" y="888996"/>
        <a:ext cx="237646" cy="238286"/>
      </dsp:txXfrm>
    </dsp:sp>
    <dsp:sp modelId="{1B51271D-C99F-4D38-8577-6FED0C546D1A}">
      <dsp:nvSpPr>
        <dsp:cNvPr id="0" name=""/>
        <dsp:cNvSpPr/>
      </dsp:nvSpPr>
      <dsp:spPr>
        <a:xfrm>
          <a:off x="2247304" y="527722"/>
          <a:ext cx="1601390" cy="960834"/>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t>Header</a:t>
          </a:r>
          <a:endParaRPr lang="zh-CN" altLang="en-US" sz="1800" b="1" kern="1200" dirty="0"/>
        </a:p>
        <a:p>
          <a:pPr marL="114300" lvl="1" indent="-114300" algn="l" defTabSz="622300">
            <a:lnSpc>
              <a:spcPct val="90000"/>
            </a:lnSpc>
            <a:spcBef>
              <a:spcPct val="0"/>
            </a:spcBef>
            <a:spcAft>
              <a:spcPct val="15000"/>
            </a:spcAft>
            <a:buChar char="••"/>
          </a:pPr>
          <a:r>
            <a:rPr lang="en-US" altLang="zh-CN" sz="1400" kern="1200" dirty="0" smtClean="0"/>
            <a:t>Form up to down</a:t>
          </a:r>
          <a:endParaRPr lang="zh-CN" altLang="en-US" sz="1400" kern="1200" dirty="0"/>
        </a:p>
      </dsp:txBody>
      <dsp:txXfrm>
        <a:off x="2275446" y="555864"/>
        <a:ext cx="1545106" cy="904550"/>
      </dsp:txXfrm>
    </dsp:sp>
    <dsp:sp modelId="{BE7B4F1C-362A-4957-A2D3-6677EA094BCB}">
      <dsp:nvSpPr>
        <dsp:cNvPr id="0" name=""/>
        <dsp:cNvSpPr/>
      </dsp:nvSpPr>
      <dsp:spPr>
        <a:xfrm>
          <a:off x="4008834" y="809567"/>
          <a:ext cx="339494" cy="397144"/>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4008834" y="888996"/>
        <a:ext cx="237646" cy="238286"/>
      </dsp:txXfrm>
    </dsp:sp>
    <dsp:sp modelId="{12F6DEA7-46CD-430B-9D74-996AFF434F0F}">
      <dsp:nvSpPr>
        <dsp:cNvPr id="0" name=""/>
        <dsp:cNvSpPr/>
      </dsp:nvSpPr>
      <dsp:spPr>
        <a:xfrm>
          <a:off x="4489251" y="527722"/>
          <a:ext cx="1601390" cy="960834"/>
        </a:xfrm>
        <a:prstGeom prst="roundRect">
          <a:avLst>
            <a:gd name="adj" fmla="val 10000"/>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t>Sector</a:t>
          </a:r>
          <a:endParaRPr lang="zh-CN" altLang="en-US" sz="1800" b="1" kern="1200" dirty="0"/>
        </a:p>
        <a:p>
          <a:pPr marL="114300" lvl="1" indent="-114300" algn="l" defTabSz="622300">
            <a:lnSpc>
              <a:spcPct val="90000"/>
            </a:lnSpc>
            <a:spcBef>
              <a:spcPct val="0"/>
            </a:spcBef>
            <a:spcAft>
              <a:spcPct val="15000"/>
            </a:spcAft>
            <a:buChar char="••"/>
          </a:pPr>
          <a:r>
            <a:rPr lang="en-US" altLang="zh-CN" sz="1400" kern="1200" dirty="0" smtClean="0"/>
            <a:t>From smaller to bigger</a:t>
          </a:r>
          <a:endParaRPr lang="zh-CN" altLang="en-US" sz="1400" kern="1200" dirty="0"/>
        </a:p>
      </dsp:txBody>
      <dsp:txXfrm>
        <a:off x="4517393" y="555864"/>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FB7C5-BAD5-4A8E-A638-CD9490F15158}" type="datetimeFigureOut">
              <a:rPr lang="zh-CN" altLang="en-US" smtClean="0"/>
              <a:pPr/>
              <a:t>2017-05-09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C1B4BF-54A8-4AD9-A7C6-8274C6439C54}" type="slidenum">
              <a:rPr lang="zh-CN" altLang="en-US" smtClean="0"/>
              <a:pPr/>
              <a:t>‹#›</a:t>
            </a:fld>
            <a:endParaRPr lang="zh-CN" altLang="en-US"/>
          </a:p>
        </p:txBody>
      </p:sp>
    </p:spTree>
    <p:extLst>
      <p:ext uri="{BB962C8B-B14F-4D97-AF65-F5344CB8AC3E}">
        <p14:creationId xmlns:p14="http://schemas.microsoft.com/office/powerpoint/2010/main" val="387483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erardnico.com/wiki/data_storage/disk"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gerardnico.com/wiki/io/throughput" TargetMode="External"/><Relationship Id="rId4" Type="http://schemas.openxmlformats.org/officeDocument/2006/relationships/hyperlink" Target="https://gerardnico.com/wiki/os/cpu/cpu"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Disk_storage" TargetMode="External"/><Relationship Id="rId13" Type="http://schemas.openxmlformats.org/officeDocument/2006/relationships/hyperlink" Target="https://en.wikipedia.org/wiki/Anticipatory_scheduling#cite_note-2" TargetMode="External"/><Relationship Id="rId3" Type="http://schemas.openxmlformats.org/officeDocument/2006/relationships/hyperlink" Target="https://en.wikipedia.org/w/index.php?title=FCFS_(computing_and_electronics)&amp;action=edit&amp;redlink=1" TargetMode="External"/><Relationship Id="rId7" Type="http://schemas.openxmlformats.org/officeDocument/2006/relationships/hyperlink" Target="https://en.wikipedia.org/wiki/Process_(computing)" TargetMode="External"/><Relationship Id="rId12" Type="http://schemas.openxmlformats.org/officeDocument/2006/relationships/hyperlink" Target="https://en.wikipedia.org/wiki/Anticipatory_scheduling#cite_note-1"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en.wikipedia.org/wiki/Queue_(data_structure)" TargetMode="External"/><Relationship Id="rId11" Type="http://schemas.openxmlformats.org/officeDocument/2006/relationships/hyperlink" Target="https://en.wikipedia.org/w/index.php?title=Work-conserving&amp;action=edit&amp;redlink=1" TargetMode="External"/><Relationship Id="rId5" Type="http://schemas.openxmlformats.org/officeDocument/2006/relationships/hyperlink" Target="https://en.wikipedia.org/wiki/Shortest_seek_time_first" TargetMode="External"/><Relationship Id="rId10" Type="http://schemas.openxmlformats.org/officeDocument/2006/relationships/hyperlink" Target="https://en.wikipedia.org/wiki/Synchronous_I/O" TargetMode="External"/><Relationship Id="rId4" Type="http://schemas.openxmlformats.org/officeDocument/2006/relationships/hyperlink" Target="https://en.wikipedia.org/wiki/Elevator" TargetMode="External"/><Relationship Id="rId9" Type="http://schemas.openxmlformats.org/officeDocument/2006/relationships/hyperlink" Target="https://en.wikipedia.org/wiki/Deadline_scheduler#cite_note-kernel-doc-1" TargetMode="External"/><Relationship Id="rId14" Type="http://schemas.openxmlformats.org/officeDocument/2006/relationships/hyperlink" Target="https://en.wikipedia.org/wiki/FIFO_(computing_and_electronics)"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Disk_sector"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en.wikipedia.org/wiki/Error-correcting_cod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blog.csdn.net/whinah/article/details/9980893"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Write-through"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Cache_coherence" TargetMode="External"/><Relationship Id="rId5" Type="http://schemas.openxmlformats.org/officeDocument/2006/relationships/hyperlink" Target="https://en.wikipedia.org/wiki/Dirty_bit" TargetMode="External"/><Relationship Id="rId4" Type="http://schemas.openxmlformats.org/officeDocument/2006/relationships/hyperlink" Target="https://en.wikipedia.org/wiki/Write-back"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Translation_lookaside_buffer"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irty_bi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Error-correcting_cod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pcguide.com/ref/hdd/op/media_Density.htm"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en.wikipedia.org/wiki/Cylinder-head-sector" TargetMode="External"/><Relationship Id="rId5" Type="http://schemas.openxmlformats.org/officeDocument/2006/relationships/hyperlink" Target="https://en.wikipedia.org/wiki/Disk_sector" TargetMode="External"/><Relationship Id="rId4" Type="http://schemas.openxmlformats.org/officeDocument/2006/relationships/hyperlink" Target="https://en.wikipedia.org/wiki/Disk_drive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data paths is the path composed of all hardware components that are needed to get the data from the </a:t>
            </a:r>
            <a:r>
              <a:rPr lang="en-US" altLang="zh-CN" sz="1200" b="0" i="0" u="none" strike="noStrike" kern="1200" dirty="0" smtClean="0">
                <a:solidFill>
                  <a:schemeClr val="tx1"/>
                </a:solidFill>
                <a:effectLst/>
                <a:latin typeface="+mn-lt"/>
                <a:ea typeface="+mn-ea"/>
                <a:cs typeface="+mn-cs"/>
                <a:hlinkClick r:id="rId3" tooltip="data_storage:disk"/>
              </a:rPr>
              <a:t>disk drive</a:t>
            </a:r>
            <a:r>
              <a:rPr lang="en-US" altLang="zh-CN" sz="1200" b="0" i="0" kern="1200" dirty="0" smtClean="0">
                <a:solidFill>
                  <a:schemeClr val="tx1"/>
                </a:solidFill>
                <a:effectLst/>
                <a:latin typeface="+mn-lt"/>
                <a:ea typeface="+mn-ea"/>
                <a:cs typeface="+mn-cs"/>
              </a:rPr>
              <a:t> to the </a:t>
            </a:r>
            <a:r>
              <a:rPr lang="en-US" altLang="zh-CN" sz="1200" b="0" i="0" u="none" strike="noStrike" kern="1200" dirty="0" smtClean="0">
                <a:solidFill>
                  <a:schemeClr val="tx1"/>
                </a:solidFill>
                <a:effectLst/>
                <a:latin typeface="+mn-lt"/>
                <a:ea typeface="+mn-ea"/>
                <a:cs typeface="+mn-cs"/>
                <a:hlinkClick r:id="rId4" tooltip="os:cpu:cpu"/>
              </a:rPr>
              <a:t>CPU</a:t>
            </a:r>
            <a:r>
              <a:rPr lang="en-US" altLang="zh-CN" sz="1200" b="0" i="0" u="none" strike="noStrike"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It is important to understand the different </a:t>
            </a:r>
            <a:r>
              <a:rPr lang="en-US" altLang="zh-CN" sz="1200" b="0" i="0" u="none" strike="noStrike" kern="1200" dirty="0" smtClean="0">
                <a:solidFill>
                  <a:schemeClr val="tx1"/>
                </a:solidFill>
                <a:effectLst/>
                <a:latin typeface="+mn-lt"/>
                <a:ea typeface="+mn-ea"/>
                <a:cs typeface="+mn-cs"/>
                <a:hlinkClick r:id="rId5" tooltip="io:throughput"/>
              </a:rPr>
              <a:t>transfer rates</a:t>
            </a:r>
            <a:r>
              <a:rPr lang="en-US" altLang="zh-CN" sz="1200" b="0" i="0" kern="1200" dirty="0" smtClean="0">
                <a:solidFill>
                  <a:schemeClr val="tx1"/>
                </a:solidFill>
                <a:effectLst/>
                <a:latin typeface="+mn-lt"/>
                <a:ea typeface="+mn-ea"/>
                <a:cs typeface="+mn-cs"/>
              </a:rPr>
              <a:t> of each component of the server's disk subsystem and of the network. This information helps you to identify potential bottlenecks that can throttle your overall performance.</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a:t>
            </a:fld>
            <a:endParaRPr lang="zh-CN" altLang="en-US"/>
          </a:p>
        </p:txBody>
      </p:sp>
    </p:spTree>
    <p:extLst>
      <p:ext uri="{BB962C8B-B14F-4D97-AF65-F5344CB8AC3E}">
        <p14:creationId xmlns:p14="http://schemas.microsoft.com/office/powerpoint/2010/main" val="676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一次访盘请求（读</a:t>
            </a:r>
            <a:r>
              <a:rPr lang="en-US" altLang="zh-CN" dirty="0" smtClean="0"/>
              <a:t>/</a:t>
            </a:r>
            <a:r>
              <a:rPr lang="zh-CN" altLang="en-US" dirty="0" smtClean="0"/>
              <a:t>写）完成过程由三个动作组成：</a:t>
            </a:r>
            <a:endParaRPr lang="en-US" altLang="zh-CN" dirty="0" smtClean="0"/>
          </a:p>
          <a:p>
            <a:pPr lvl="1"/>
            <a:r>
              <a:rPr lang="en-US" altLang="zh-CN" dirty="0" smtClean="0"/>
              <a:t>1</a:t>
            </a:r>
            <a:r>
              <a:rPr lang="zh-CN" altLang="en-US" dirty="0" smtClean="0"/>
              <a:t>）寻道（时间）：磁头移动定位到指定磁道 </a:t>
            </a:r>
            <a:endParaRPr lang="en-US" altLang="zh-CN" dirty="0" smtClean="0"/>
          </a:p>
          <a:p>
            <a:pPr lvl="1"/>
            <a:r>
              <a:rPr lang="en-US" altLang="zh-CN" dirty="0" smtClean="0"/>
              <a:t>2</a:t>
            </a:r>
            <a:r>
              <a:rPr lang="zh-CN" altLang="en-US" dirty="0" smtClean="0"/>
              <a:t>）旋转延迟（时间）：等待指定扇区从磁头下旋转经过 </a:t>
            </a:r>
            <a:endParaRPr lang="en-US" altLang="zh-CN" dirty="0" smtClean="0"/>
          </a:p>
          <a:p>
            <a:pPr lvl="1"/>
            <a:r>
              <a:rPr lang="en-US" altLang="zh-CN" dirty="0" smtClean="0"/>
              <a:t>3</a:t>
            </a:r>
            <a:r>
              <a:rPr lang="zh-CN" altLang="en-US" dirty="0" smtClean="0"/>
              <a:t>）数据传输（时间）：数据在磁盘与内存之间的实际传输</a:t>
            </a:r>
            <a:endParaRPr lang="en-US" altLang="zh-CN" sz="2800" dirty="0" smtClean="0"/>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SSTF:</a:t>
            </a:r>
          </a:p>
          <a:p>
            <a:r>
              <a:rPr lang="en-US" altLang="zh-CN" sz="1200" b="0" i="0" kern="1200" dirty="0" smtClean="0">
                <a:solidFill>
                  <a:schemeClr val="tx1"/>
                </a:solidFill>
                <a:effectLst/>
                <a:latin typeface="+mn-lt"/>
                <a:ea typeface="+mn-ea"/>
                <a:cs typeface="+mn-cs"/>
              </a:rPr>
              <a:t>This is a direct improvement upon a first-come first-served (</a:t>
            </a:r>
            <a:r>
              <a:rPr lang="en-US" altLang="zh-CN" sz="1200" b="0" i="0" u="none" strike="noStrike" kern="1200" dirty="0" smtClean="0">
                <a:solidFill>
                  <a:schemeClr val="tx1"/>
                </a:solidFill>
                <a:effectLst/>
                <a:latin typeface="+mn-lt"/>
                <a:ea typeface="+mn-ea"/>
                <a:cs typeface="+mn-cs"/>
                <a:hlinkClick r:id="rId3" tooltip="FCFS (computing and electronics) (page does not exist)"/>
              </a:rPr>
              <a:t>FCFS</a:t>
            </a:r>
            <a:r>
              <a:rPr lang="en-US" altLang="zh-CN" sz="1200" b="0" i="0" kern="1200" dirty="0" smtClean="0">
                <a:solidFill>
                  <a:schemeClr val="tx1"/>
                </a:solidFill>
                <a:effectLst/>
                <a:latin typeface="+mn-lt"/>
                <a:ea typeface="+mn-ea"/>
                <a:cs typeface="+mn-cs"/>
              </a:rPr>
              <a:t>) algorithm. The drive maintains an incoming buffer of requests, and tied with each request is a cylinder number of the request. Lower cylinder numbers indicate that the cylinder is closer to the spindle, while higher numbers indicate the cylinder is farther away. The shortest seek first algorithm determines which request is closest to the current position of the head, and then services that request next.</a:t>
            </a:r>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SCAN:</a:t>
            </a:r>
          </a:p>
          <a:p>
            <a:r>
              <a:rPr lang="en-US" altLang="zh-CN" sz="1200" b="0" i="0" kern="1200" dirty="0" smtClean="0">
                <a:solidFill>
                  <a:schemeClr val="tx1"/>
                </a:solidFill>
                <a:effectLst/>
                <a:latin typeface="+mn-lt"/>
                <a:ea typeface="+mn-ea"/>
                <a:cs typeface="+mn-cs"/>
              </a:rPr>
              <a:t>This algorithm is named after the behavior of a building </a:t>
            </a:r>
            <a:r>
              <a:rPr lang="en-US" altLang="zh-CN" sz="1200" b="0" i="0" u="none" strike="noStrike" kern="1200" dirty="0" smtClean="0">
                <a:solidFill>
                  <a:schemeClr val="tx1"/>
                </a:solidFill>
                <a:effectLst/>
                <a:latin typeface="+mn-lt"/>
                <a:ea typeface="+mn-ea"/>
                <a:cs typeface="+mn-cs"/>
                <a:hlinkClick r:id="rId4" tooltip="Elevator"/>
              </a:rPr>
              <a:t>elevator</a:t>
            </a:r>
            <a:r>
              <a:rPr lang="en-US" altLang="zh-CN" sz="1200" b="0" i="0" kern="1200" dirty="0" smtClean="0">
                <a:solidFill>
                  <a:schemeClr val="tx1"/>
                </a:solidFill>
                <a:effectLst/>
                <a:latin typeface="+mn-lt"/>
                <a:ea typeface="+mn-ea"/>
                <a:cs typeface="+mn-cs"/>
              </a:rPr>
              <a:t>, where the elevator continues to travel in its current direction (up or down) until empty, stopping only to let individuals off or to pick up new individuals heading in the same direction.</a:t>
            </a:r>
          </a:p>
          <a:p>
            <a:r>
              <a:rPr lang="en-US" altLang="zh-CN" sz="1200" b="0" i="0" kern="1200" dirty="0" smtClean="0">
                <a:solidFill>
                  <a:schemeClr val="tx1"/>
                </a:solidFill>
                <a:effectLst/>
                <a:latin typeface="+mn-lt"/>
                <a:ea typeface="+mn-ea"/>
                <a:cs typeface="+mn-cs"/>
              </a:rPr>
              <a:t>When a new request arrives while the drive is idle, the initial arm/head movement will be in the direction of the cylinder where the data is stored, either </a:t>
            </a:r>
            <a:r>
              <a:rPr lang="en-US" altLang="zh-CN" sz="1200" b="0" i="1" kern="1200" dirty="0" smtClean="0">
                <a:solidFill>
                  <a:schemeClr val="tx1"/>
                </a:solidFill>
                <a:effectLst/>
                <a:latin typeface="+mn-lt"/>
                <a:ea typeface="+mn-ea"/>
                <a:cs typeface="+mn-cs"/>
              </a:rPr>
              <a:t>in</a:t>
            </a:r>
            <a:r>
              <a:rPr lang="en-US" altLang="zh-CN" sz="1200" b="0" i="0" kern="1200" dirty="0" smtClean="0">
                <a:solidFill>
                  <a:schemeClr val="tx1"/>
                </a:solidFill>
                <a:effectLst/>
                <a:latin typeface="+mn-lt"/>
                <a:ea typeface="+mn-ea"/>
                <a:cs typeface="+mn-cs"/>
              </a:rPr>
              <a:t> or </a:t>
            </a:r>
            <a:r>
              <a:rPr lang="en-US" altLang="zh-CN" sz="1200" b="0" i="1" kern="1200" dirty="0" smtClean="0">
                <a:solidFill>
                  <a:schemeClr val="tx1"/>
                </a:solidFill>
                <a:effectLst/>
                <a:latin typeface="+mn-lt"/>
                <a:ea typeface="+mn-ea"/>
                <a:cs typeface="+mn-cs"/>
              </a:rPr>
              <a:t>out</a:t>
            </a:r>
            <a:r>
              <a:rPr lang="en-US" altLang="zh-CN" sz="1200" b="0" i="0" kern="1200" dirty="0" smtClean="0">
                <a:solidFill>
                  <a:schemeClr val="tx1"/>
                </a:solidFill>
                <a:effectLst/>
                <a:latin typeface="+mn-lt"/>
                <a:ea typeface="+mn-ea"/>
                <a:cs typeface="+mn-cs"/>
              </a:rPr>
              <a:t>. As additional requests arrive, requests are serviced only in the current direction of arm movement until the arm reaches the edge of the disk. When this happens, the direction of the arm reverses, and the requests that were remaining in the opposite direction are serviced, and so on.</a:t>
            </a:r>
          </a:p>
          <a:p>
            <a:r>
              <a:rPr lang="en-US" altLang="zh-CN" sz="1200" b="1" i="0" kern="1200" dirty="0" smtClean="0">
                <a:solidFill>
                  <a:schemeClr val="tx1"/>
                </a:solidFill>
                <a:effectLst/>
                <a:latin typeface="+mn-lt"/>
                <a:ea typeface="+mn-ea"/>
                <a:cs typeface="+mn-cs"/>
              </a:rPr>
              <a:t>LOOK</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The </a:t>
            </a:r>
            <a:r>
              <a:rPr lang="en-US" altLang="zh-CN" sz="1200" b="1" i="0" kern="1200" dirty="0" smtClean="0">
                <a:solidFill>
                  <a:schemeClr val="tx1"/>
                </a:solidFill>
                <a:effectLst/>
                <a:latin typeface="+mn-lt"/>
                <a:ea typeface="+mn-ea"/>
                <a:cs typeface="+mn-cs"/>
              </a:rPr>
              <a:t>LOOK</a:t>
            </a:r>
            <a:r>
              <a:rPr lang="en-US" altLang="zh-CN" sz="1200" b="0" i="0" kern="1200" dirty="0" smtClean="0">
                <a:solidFill>
                  <a:schemeClr val="tx1"/>
                </a:solidFill>
                <a:effectLst/>
                <a:latin typeface="+mn-lt"/>
                <a:ea typeface="+mn-ea"/>
                <a:cs typeface="+mn-cs"/>
              </a:rPr>
              <a:t> algorithm is the same as the </a:t>
            </a:r>
            <a:r>
              <a:rPr lang="en-US" altLang="zh-CN" sz="1200" b="1" i="0" kern="1200" dirty="0" smtClean="0">
                <a:solidFill>
                  <a:schemeClr val="tx1"/>
                </a:solidFill>
                <a:effectLst/>
                <a:latin typeface="+mn-lt"/>
                <a:ea typeface="+mn-ea"/>
                <a:cs typeface="+mn-cs"/>
              </a:rPr>
              <a:t>SCAN</a:t>
            </a:r>
            <a:r>
              <a:rPr lang="en-US" altLang="zh-CN" sz="1200" b="0" i="0" kern="1200" dirty="0" smtClean="0">
                <a:solidFill>
                  <a:schemeClr val="tx1"/>
                </a:solidFill>
                <a:effectLst/>
                <a:latin typeface="+mn-lt"/>
                <a:ea typeface="+mn-ea"/>
                <a:cs typeface="+mn-cs"/>
              </a:rPr>
              <a:t> algorithm in that it also honors requests on both sweep direction of the disk head, however, this algorithm "Looks" ahead to see if there are any requests pending in the direction of head movement. If no requests are pending in the direction of head movement, then the disk head traversal will be reversed to the opposite direction and requests on the other direction can be served. In LOOK scheduling, the arm goes only as far as final requests in each direction and then reverses direction without going all the way to the end.</a:t>
            </a:r>
          </a:p>
          <a:p>
            <a:r>
              <a:rPr lang="en-US" altLang="zh-CN" sz="1200" b="0" i="0" kern="1200" dirty="0" smtClean="0">
                <a:solidFill>
                  <a:schemeClr val="tx1"/>
                </a:solidFill>
                <a:effectLst/>
                <a:latin typeface="+mn-lt"/>
                <a:ea typeface="+mn-ea"/>
                <a:cs typeface="+mn-cs"/>
              </a:rPr>
              <a:t>Consider an example, Given a disk with 200 cylinders (0-199), suppose we have 8 pending requests: 98, 183, 37, 122, 14, 124, 65, 67 and that the read/write head is currently at cylinder 53. In order to complete these requests, the arm will move in the increasing order first and then will move in decreasing order after reaching the end. So, the order in which it will execute is 65, 67, 98, 122, 124, 183, 37, 14.</a:t>
            </a:r>
          </a:p>
          <a:p>
            <a:r>
              <a:rPr lang="en-US" altLang="zh-CN" sz="1200" b="0" i="0" kern="1200" dirty="0" smtClean="0">
                <a:solidFill>
                  <a:schemeClr val="tx1"/>
                </a:solidFill>
                <a:effectLst/>
                <a:latin typeface="+mn-lt"/>
                <a:ea typeface="+mn-ea"/>
                <a:cs typeface="+mn-cs"/>
              </a:rPr>
              <a:t>LOOK behaves almost identically to </a:t>
            </a:r>
            <a:r>
              <a:rPr lang="en-US" altLang="zh-CN" sz="1200" b="0" i="0" u="none" strike="noStrike" kern="1200" dirty="0" smtClean="0">
                <a:solidFill>
                  <a:schemeClr val="tx1"/>
                </a:solidFill>
                <a:effectLst/>
                <a:latin typeface="+mn-lt"/>
                <a:ea typeface="+mn-ea"/>
                <a:cs typeface="+mn-cs"/>
                <a:hlinkClick r:id="rId5" tooltip="Shortest seek time first"/>
              </a:rPr>
              <a:t>Shortest seek time first</a:t>
            </a:r>
            <a:r>
              <a:rPr lang="en-US" altLang="zh-CN" sz="1200" b="0" i="0" kern="1200" dirty="0" smtClean="0">
                <a:solidFill>
                  <a:schemeClr val="tx1"/>
                </a:solidFill>
                <a:effectLst/>
                <a:latin typeface="+mn-lt"/>
                <a:ea typeface="+mn-ea"/>
                <a:cs typeface="+mn-cs"/>
              </a:rPr>
              <a:t> (SSTF), but avoids the starvation problem of SSTF. This is because LOOK is biased against the area recently traversed, and heavily favors tracks clustered at the outermost and innermost edges of the platter. LOOK is also biased towards more recently arriving jobs (on average).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C-LOOK</a:t>
            </a:r>
            <a:r>
              <a:rPr lang="en-US" altLang="zh-CN" sz="1200" b="0" i="0" kern="1200" dirty="0" smtClean="0">
                <a:solidFill>
                  <a:schemeClr val="tx1"/>
                </a:solidFill>
                <a:effectLst/>
                <a:latin typeface="+mn-lt"/>
                <a:ea typeface="+mn-ea"/>
                <a:cs typeface="+mn-cs"/>
              </a:rPr>
              <a:t> (Circular LOOK):</a:t>
            </a:r>
          </a:p>
          <a:p>
            <a:r>
              <a:rPr lang="en-US" altLang="zh-CN" sz="1200" b="0" i="0" kern="1200" dirty="0" smtClean="0">
                <a:solidFill>
                  <a:schemeClr val="tx1"/>
                </a:solidFill>
                <a:effectLst/>
                <a:latin typeface="+mn-lt"/>
                <a:ea typeface="+mn-ea"/>
                <a:cs typeface="+mn-cs"/>
              </a:rPr>
              <a:t>One variant of LOOK is C-LOOK. It is an effort to remove the bias in LOOK for track clusters at the edges of the platter. C-LOOK basically only scans in one direction. Either you sweep from the inside out, or the outside in. When you reach the end, you just swing the head all the way back to the beginning. This actually takes advantage of the fact that many drives can move the read/write head at high speeds if it's moving across a large number of tracks (e.g. the seek time from the last track to track 0 is smaller than one would expect and usually considerably less than the time it would take to seek there one track at a time).</a:t>
            </a:r>
          </a:p>
          <a:p>
            <a:r>
              <a:rPr lang="en-US" altLang="zh-CN" sz="1200" b="1" i="0" kern="1200" dirty="0" smtClean="0">
                <a:solidFill>
                  <a:schemeClr val="tx1"/>
                </a:solidFill>
                <a:effectLst/>
                <a:latin typeface="+mn-lt"/>
                <a:ea typeface="+mn-ea"/>
                <a:cs typeface="+mn-cs"/>
              </a:rPr>
              <a:t>N-Step-SCAN:</a:t>
            </a:r>
          </a:p>
          <a:p>
            <a:r>
              <a:rPr lang="en-US" altLang="zh-CN" sz="1200" b="0" i="0" kern="1200" dirty="0" smtClean="0">
                <a:solidFill>
                  <a:schemeClr val="tx1"/>
                </a:solidFill>
                <a:effectLst/>
                <a:latin typeface="+mn-lt"/>
                <a:ea typeface="+mn-ea"/>
                <a:cs typeface="+mn-cs"/>
              </a:rPr>
              <a:t>It segments the request queue into </a:t>
            </a:r>
            <a:r>
              <a:rPr lang="en-US" altLang="zh-CN" sz="1200" b="0" i="0" kern="1200" dirty="0" err="1" smtClean="0">
                <a:solidFill>
                  <a:schemeClr val="tx1"/>
                </a:solidFill>
                <a:effectLst/>
                <a:latin typeface="+mn-lt"/>
                <a:ea typeface="+mn-ea"/>
                <a:cs typeface="+mn-cs"/>
              </a:rPr>
              <a:t>subqueues</a:t>
            </a:r>
            <a:r>
              <a:rPr lang="en-US" altLang="zh-CN" sz="1200" b="0" i="0" kern="1200" dirty="0" smtClean="0">
                <a:solidFill>
                  <a:schemeClr val="tx1"/>
                </a:solidFill>
                <a:effectLst/>
                <a:latin typeface="+mn-lt"/>
                <a:ea typeface="+mn-ea"/>
                <a:cs typeface="+mn-cs"/>
              </a:rPr>
              <a:t> of length N. Breaking the queue into segments of N requests makes service guarantees possible. Subsequent requests entering the request queue won't get pushed into N sized </a:t>
            </a:r>
            <a:r>
              <a:rPr lang="en-US" altLang="zh-CN" sz="1200" b="0" i="0" kern="1200" dirty="0" err="1" smtClean="0">
                <a:solidFill>
                  <a:schemeClr val="tx1"/>
                </a:solidFill>
                <a:effectLst/>
                <a:latin typeface="+mn-lt"/>
                <a:ea typeface="+mn-ea"/>
                <a:cs typeface="+mn-cs"/>
              </a:rPr>
              <a:t>subqueues</a:t>
            </a:r>
            <a:r>
              <a:rPr lang="en-US" altLang="zh-CN" sz="1200" b="0" i="0" kern="1200" dirty="0" smtClean="0">
                <a:solidFill>
                  <a:schemeClr val="tx1"/>
                </a:solidFill>
                <a:effectLst/>
                <a:latin typeface="+mn-lt"/>
                <a:ea typeface="+mn-ea"/>
                <a:cs typeface="+mn-cs"/>
              </a:rPr>
              <a:t> which are already full by the elevator algorithm. As such, starvation is eliminated and guarantees of service within N requests is possible.</a:t>
            </a:r>
          </a:p>
          <a:p>
            <a:r>
              <a:rPr lang="en-US" altLang="zh-CN" sz="1200" b="0" i="0" kern="1200" dirty="0" smtClean="0">
                <a:solidFill>
                  <a:schemeClr val="tx1"/>
                </a:solidFill>
                <a:effectLst/>
                <a:latin typeface="+mn-lt"/>
                <a:ea typeface="+mn-ea"/>
                <a:cs typeface="+mn-cs"/>
              </a:rPr>
              <a:t>Another way to look at N-step SCAN is this: A buffer for N requests is kept. All the requests in this buffer are serviced in any particular sweep. All the incoming requests in this period are not added to this buffer but are kept up in a separate buffer. When these top N requests are serviced, the IO scheduler chooses the next N requests and this process continues. This allows for better throughput and avoids starvation.</a:t>
            </a:r>
          </a:p>
          <a:p>
            <a:r>
              <a:rPr lang="en-US" altLang="zh-CN" sz="1200" b="1" i="0" kern="1200" dirty="0" err="1" smtClean="0">
                <a:solidFill>
                  <a:schemeClr val="tx1"/>
                </a:solidFill>
                <a:effectLst/>
                <a:latin typeface="+mn-lt"/>
                <a:ea typeface="+mn-ea"/>
                <a:cs typeface="+mn-cs"/>
              </a:rPr>
              <a:t>Fscan</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During the scan, all of the requests are in the first queue and all new requests are put into the second </a:t>
            </a:r>
            <a:r>
              <a:rPr lang="en-US" altLang="zh-CN" sz="1200" b="0" i="0" u="none" strike="noStrike" kern="1200" dirty="0" smtClean="0">
                <a:solidFill>
                  <a:schemeClr val="tx1"/>
                </a:solidFill>
                <a:effectLst/>
                <a:latin typeface="+mn-lt"/>
                <a:ea typeface="+mn-ea"/>
                <a:cs typeface="+mn-cs"/>
                <a:hlinkClick r:id="rId6" tooltip="Queue (data structure)"/>
              </a:rPr>
              <a:t>queue</a:t>
            </a:r>
            <a:r>
              <a:rPr lang="en-US" altLang="zh-CN" sz="1200" b="0" i="0" kern="1200" dirty="0" smtClean="0">
                <a:solidFill>
                  <a:schemeClr val="tx1"/>
                </a:solidFill>
                <a:effectLst/>
                <a:latin typeface="+mn-lt"/>
                <a:ea typeface="+mn-ea"/>
                <a:cs typeface="+mn-cs"/>
              </a:rPr>
              <a:t>. Thus, service of new requests is deferred until all of the old requests have been processed. </a:t>
            </a:r>
          </a:p>
          <a:p>
            <a:r>
              <a:rPr lang="en-US" altLang="zh-CN" sz="1200" b="1" i="0" kern="1200" dirty="0" smtClean="0">
                <a:solidFill>
                  <a:schemeClr val="tx1"/>
                </a:solidFill>
                <a:effectLst/>
                <a:latin typeface="+mn-lt"/>
                <a:ea typeface="+mn-ea"/>
                <a:cs typeface="+mn-cs"/>
              </a:rPr>
              <a:t>Completely Fair Queuing</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CFQ</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CFQ places synchronous requests submitted by </a:t>
            </a:r>
            <a:r>
              <a:rPr lang="en-US" altLang="zh-CN" sz="1200" b="0" i="0" u="none" strike="noStrike" kern="1200" dirty="0" smtClean="0">
                <a:solidFill>
                  <a:schemeClr val="tx1"/>
                </a:solidFill>
                <a:effectLst/>
                <a:latin typeface="+mn-lt"/>
                <a:ea typeface="+mn-ea"/>
                <a:cs typeface="+mn-cs"/>
                <a:hlinkClick r:id="rId7" tooltip="Process (computing)"/>
              </a:rPr>
              <a:t>processes</a:t>
            </a:r>
            <a:r>
              <a:rPr lang="en-US" altLang="zh-CN" sz="1200" b="0" i="0" kern="1200" dirty="0" smtClean="0">
                <a:solidFill>
                  <a:schemeClr val="tx1"/>
                </a:solidFill>
                <a:effectLst/>
                <a:latin typeface="+mn-lt"/>
                <a:ea typeface="+mn-ea"/>
                <a:cs typeface="+mn-cs"/>
              </a:rPr>
              <a:t> into a number of per-process </a:t>
            </a:r>
            <a:r>
              <a:rPr lang="en-US" altLang="zh-CN" sz="1200" b="0" i="0" u="none" strike="noStrike" kern="1200" dirty="0" smtClean="0">
                <a:solidFill>
                  <a:schemeClr val="tx1"/>
                </a:solidFill>
                <a:effectLst/>
                <a:latin typeface="+mn-lt"/>
                <a:ea typeface="+mn-ea"/>
                <a:cs typeface="+mn-cs"/>
                <a:hlinkClick r:id="rId6" tooltip="Queue (data structure)"/>
              </a:rPr>
              <a:t>queues</a:t>
            </a:r>
            <a:r>
              <a:rPr lang="en-US" altLang="zh-CN" sz="1200" b="0" i="0" kern="1200" dirty="0" smtClean="0">
                <a:solidFill>
                  <a:schemeClr val="tx1"/>
                </a:solidFill>
                <a:effectLst/>
                <a:latin typeface="+mn-lt"/>
                <a:ea typeface="+mn-ea"/>
                <a:cs typeface="+mn-cs"/>
              </a:rPr>
              <a:t> and then allocates </a:t>
            </a:r>
            <a:r>
              <a:rPr lang="en-US" altLang="zh-CN" sz="1200" b="0" i="0" kern="1200" dirty="0" err="1" smtClean="0">
                <a:solidFill>
                  <a:schemeClr val="tx1"/>
                </a:solidFill>
                <a:effectLst/>
                <a:latin typeface="+mn-lt"/>
                <a:ea typeface="+mn-ea"/>
                <a:cs typeface="+mn-cs"/>
              </a:rPr>
              <a:t>timeslices</a:t>
            </a:r>
            <a:r>
              <a:rPr lang="en-US" altLang="zh-CN" sz="1200" b="0" i="0" kern="1200" dirty="0" smtClean="0">
                <a:solidFill>
                  <a:schemeClr val="tx1"/>
                </a:solidFill>
                <a:effectLst/>
                <a:latin typeface="+mn-lt"/>
                <a:ea typeface="+mn-ea"/>
                <a:cs typeface="+mn-cs"/>
              </a:rPr>
              <a:t> for each of the queues to access the </a:t>
            </a:r>
            <a:r>
              <a:rPr lang="en-US" altLang="zh-CN" sz="1200" b="0" i="0" u="none" strike="noStrike" kern="1200" dirty="0" smtClean="0">
                <a:solidFill>
                  <a:schemeClr val="tx1"/>
                </a:solidFill>
                <a:effectLst/>
                <a:latin typeface="+mn-lt"/>
                <a:ea typeface="+mn-ea"/>
                <a:cs typeface="+mn-cs"/>
                <a:hlinkClick r:id="rId8" tooltip="Disk storage"/>
              </a:rPr>
              <a:t>disk</a:t>
            </a:r>
            <a:r>
              <a:rPr lang="en-US" altLang="zh-CN" sz="1200" b="0" i="0" kern="1200" dirty="0" smtClean="0">
                <a:solidFill>
                  <a:schemeClr val="tx1"/>
                </a:solidFill>
                <a:effectLst/>
                <a:latin typeface="+mn-lt"/>
                <a:ea typeface="+mn-ea"/>
                <a:cs typeface="+mn-cs"/>
              </a:rPr>
              <a:t>. The length of the time slice and the number of requests a queue is allowed to submit depends on the I/O priority of the given process. Asynchronous requests for all processes are batched together in fewer queues, one per priority. </a:t>
            </a:r>
          </a:p>
          <a:p>
            <a:r>
              <a:rPr lang="en-US" altLang="zh-CN" sz="1200" b="1" i="0" kern="1200" dirty="0" smtClean="0">
                <a:solidFill>
                  <a:schemeClr val="tx1"/>
                </a:solidFill>
                <a:effectLst/>
                <a:latin typeface="+mn-lt"/>
                <a:ea typeface="+mn-ea"/>
                <a:cs typeface="+mn-cs"/>
              </a:rPr>
              <a:t>Deadline scheduler</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The main goal of the Deadline scheduler is to guarantee a start service time for a request.</a:t>
            </a:r>
            <a:r>
              <a:rPr lang="en-US" altLang="zh-CN" sz="1200" b="0" i="0" u="none" strike="noStrike" kern="1200" baseline="30000" dirty="0" smtClean="0">
                <a:solidFill>
                  <a:schemeClr val="tx1"/>
                </a:solidFill>
                <a:effectLst/>
                <a:latin typeface="+mn-lt"/>
                <a:ea typeface="+mn-ea"/>
                <a:cs typeface="+mn-cs"/>
                <a:hlinkClick r:id="rId9"/>
              </a:rPr>
              <a:t>[1]</a:t>
            </a:r>
            <a:r>
              <a:rPr lang="en-US" altLang="zh-CN" sz="1200" b="0" i="0" kern="1200" dirty="0" smtClean="0">
                <a:solidFill>
                  <a:schemeClr val="tx1"/>
                </a:solidFill>
                <a:effectLst/>
                <a:latin typeface="+mn-lt"/>
                <a:ea typeface="+mn-ea"/>
                <a:cs typeface="+mn-cs"/>
              </a:rPr>
              <a:t> It does so by imposing a deadline on all I/O operations to prevent starvation of requests. It also maintains two deadline </a:t>
            </a:r>
            <a:r>
              <a:rPr lang="en-US" altLang="zh-CN" sz="1200" b="0" i="0" u="none" strike="noStrike" kern="1200" dirty="0" smtClean="0">
                <a:solidFill>
                  <a:schemeClr val="tx1"/>
                </a:solidFill>
                <a:effectLst/>
                <a:latin typeface="+mn-lt"/>
                <a:ea typeface="+mn-ea"/>
                <a:cs typeface="+mn-cs"/>
                <a:hlinkClick r:id="rId6" tooltip="Queue (data structure)"/>
              </a:rPr>
              <a:t>queues</a:t>
            </a:r>
            <a:r>
              <a:rPr lang="en-US" altLang="zh-CN" sz="1200" b="0" i="0" kern="1200" dirty="0" smtClean="0">
                <a:solidFill>
                  <a:schemeClr val="tx1"/>
                </a:solidFill>
                <a:effectLst/>
                <a:latin typeface="+mn-lt"/>
                <a:ea typeface="+mn-ea"/>
                <a:cs typeface="+mn-cs"/>
              </a:rPr>
              <a:t>, in addition to the sorted queues (both read and write). Deadline queues are basically sorted by their deadline (the expiration time), while the sorted queues are sorted by the sector number.</a:t>
            </a:r>
          </a:p>
          <a:p>
            <a:r>
              <a:rPr lang="en-US" altLang="zh-CN" sz="1200" b="0" i="0" kern="1200" dirty="0" smtClean="0">
                <a:solidFill>
                  <a:schemeClr val="tx1"/>
                </a:solidFill>
                <a:effectLst/>
                <a:latin typeface="+mn-lt"/>
                <a:ea typeface="+mn-ea"/>
                <a:cs typeface="+mn-cs"/>
              </a:rPr>
              <a:t>Before serving the next request, the deadline scheduler decides which queue to use. Read queues are given a higher priority, because </a:t>
            </a:r>
            <a:r>
              <a:rPr lang="en-US" altLang="zh-CN" sz="1200" b="0" i="0" u="none" strike="noStrike" kern="1200" dirty="0" smtClean="0">
                <a:solidFill>
                  <a:schemeClr val="tx1"/>
                </a:solidFill>
                <a:effectLst/>
                <a:latin typeface="+mn-lt"/>
                <a:ea typeface="+mn-ea"/>
                <a:cs typeface="+mn-cs"/>
                <a:hlinkClick r:id="rId7" tooltip="Process (computing)"/>
              </a:rPr>
              <a:t>processes</a:t>
            </a:r>
            <a:r>
              <a:rPr lang="en-US" altLang="zh-CN" sz="1200" b="0" i="0" kern="1200" dirty="0" smtClean="0">
                <a:solidFill>
                  <a:schemeClr val="tx1"/>
                </a:solidFill>
                <a:effectLst/>
                <a:latin typeface="+mn-lt"/>
                <a:ea typeface="+mn-ea"/>
                <a:cs typeface="+mn-cs"/>
              </a:rPr>
              <a:t> usually block on read operations. Next, the deadline scheduler checks if the first request in the deadline queue has expired. Otherwise, the scheduler serves a batch of requests from the sorted queue. In both cases, the scheduler also serves a batch of requests following the chosen request in the sorted queue.</a:t>
            </a:r>
          </a:p>
          <a:p>
            <a:r>
              <a:rPr lang="en-US" altLang="zh-CN" sz="1200" b="0" i="0" kern="1200" dirty="0" smtClean="0">
                <a:solidFill>
                  <a:schemeClr val="tx1"/>
                </a:solidFill>
                <a:effectLst/>
                <a:latin typeface="+mn-lt"/>
                <a:ea typeface="+mn-ea"/>
                <a:cs typeface="+mn-cs"/>
              </a:rPr>
              <a:t>By default, read requests have an expiration time of 500 </a:t>
            </a:r>
            <a:r>
              <a:rPr lang="en-US" altLang="zh-CN" sz="1200" b="0" i="0" kern="1200" dirty="0" err="1" smtClean="0">
                <a:solidFill>
                  <a:schemeClr val="tx1"/>
                </a:solidFill>
                <a:effectLst/>
                <a:latin typeface="+mn-lt"/>
                <a:ea typeface="+mn-ea"/>
                <a:cs typeface="+mn-cs"/>
              </a:rPr>
              <a:t>ms</a:t>
            </a:r>
            <a:r>
              <a:rPr lang="en-US" altLang="zh-CN" sz="1200" b="0" i="0" kern="1200" dirty="0" smtClean="0">
                <a:solidFill>
                  <a:schemeClr val="tx1"/>
                </a:solidFill>
                <a:effectLst/>
                <a:latin typeface="+mn-lt"/>
                <a:ea typeface="+mn-ea"/>
                <a:cs typeface="+mn-cs"/>
              </a:rPr>
              <a:t>, write requests expire in 5 seconds.</a:t>
            </a:r>
          </a:p>
          <a:p>
            <a:r>
              <a:rPr lang="en-US" altLang="zh-CN" sz="1200" b="1" i="0" kern="1200" dirty="0" smtClean="0">
                <a:solidFill>
                  <a:schemeClr val="tx1"/>
                </a:solidFill>
                <a:effectLst/>
                <a:latin typeface="+mn-lt"/>
                <a:ea typeface="+mn-ea"/>
                <a:cs typeface="+mn-cs"/>
              </a:rPr>
              <a:t>Anticipatory scheduling:</a:t>
            </a:r>
          </a:p>
          <a:p>
            <a:r>
              <a:rPr lang="en-US" altLang="zh-CN" sz="1200" b="0" i="0" kern="1200" dirty="0" smtClean="0">
                <a:solidFill>
                  <a:schemeClr val="tx1"/>
                </a:solidFill>
                <a:effectLst/>
                <a:latin typeface="+mn-lt"/>
                <a:ea typeface="+mn-ea"/>
                <a:cs typeface="+mn-cs"/>
              </a:rPr>
              <a:t>It seeks to increase the efficiency of disk utilization by "anticipating" future </a:t>
            </a:r>
            <a:r>
              <a:rPr lang="en-US" altLang="zh-CN" sz="1200" b="0" i="0" u="none" strike="noStrike" kern="1200" dirty="0" smtClean="0">
                <a:solidFill>
                  <a:schemeClr val="tx1"/>
                </a:solidFill>
                <a:effectLst/>
                <a:latin typeface="+mn-lt"/>
                <a:ea typeface="+mn-ea"/>
                <a:cs typeface="+mn-cs"/>
                <a:hlinkClick r:id="rId10" tooltip="Synchronous I/O"/>
              </a:rPr>
              <a:t>synchronous</a:t>
            </a:r>
            <a:r>
              <a:rPr lang="en-US" altLang="zh-CN" sz="1200" b="0" i="0" kern="1200" dirty="0" smtClean="0">
                <a:solidFill>
                  <a:schemeClr val="tx1"/>
                </a:solidFill>
                <a:effectLst/>
                <a:latin typeface="+mn-lt"/>
                <a:ea typeface="+mn-ea"/>
                <a:cs typeface="+mn-cs"/>
              </a:rPr>
              <a:t> read operations.</a:t>
            </a:r>
          </a:p>
          <a:p>
            <a:r>
              <a:rPr lang="en-US" altLang="zh-CN" sz="1200" b="0" i="0" kern="1200" dirty="0" smtClean="0">
                <a:solidFill>
                  <a:schemeClr val="tx1"/>
                </a:solidFill>
                <a:effectLst/>
                <a:latin typeface="+mn-lt"/>
                <a:ea typeface="+mn-ea"/>
                <a:cs typeface="+mn-cs"/>
              </a:rPr>
              <a:t>"Deceptive idleness" is a situation where a </a:t>
            </a:r>
            <a:r>
              <a:rPr lang="en-US" altLang="zh-CN" sz="1200" b="0" i="0" u="none" strike="noStrike" kern="1200" dirty="0" smtClean="0">
                <a:solidFill>
                  <a:schemeClr val="tx1"/>
                </a:solidFill>
                <a:effectLst/>
                <a:latin typeface="+mn-lt"/>
                <a:ea typeface="+mn-ea"/>
                <a:cs typeface="+mn-cs"/>
                <a:hlinkClick r:id="rId7" tooltip="Process (computing)"/>
              </a:rPr>
              <a:t>process</a:t>
            </a:r>
            <a:r>
              <a:rPr lang="en-US" altLang="zh-CN" sz="1200" b="0" i="0" kern="1200" dirty="0" smtClean="0">
                <a:solidFill>
                  <a:schemeClr val="tx1"/>
                </a:solidFill>
                <a:effectLst/>
                <a:latin typeface="+mn-lt"/>
                <a:ea typeface="+mn-ea"/>
                <a:cs typeface="+mn-cs"/>
              </a:rPr>
              <a:t> appears to be finished reading from the disk when it is actually processing data in preparation of the next read operation. This will cause a normal </a:t>
            </a:r>
            <a:r>
              <a:rPr lang="en-US" altLang="zh-CN" sz="1200" b="0" i="0" u="none" strike="noStrike" kern="1200" dirty="0" smtClean="0">
                <a:solidFill>
                  <a:schemeClr val="tx1"/>
                </a:solidFill>
                <a:effectLst/>
                <a:latin typeface="+mn-lt"/>
                <a:ea typeface="+mn-ea"/>
                <a:cs typeface="+mn-cs"/>
                <a:hlinkClick r:id="rId11" tooltip="Work-conserving (page does not exist)"/>
              </a:rPr>
              <a:t>work-conserving</a:t>
            </a:r>
            <a:r>
              <a:rPr lang="en-US" altLang="zh-CN" sz="1200" b="0" i="0" kern="1200" dirty="0" smtClean="0">
                <a:solidFill>
                  <a:schemeClr val="tx1"/>
                </a:solidFill>
                <a:effectLst/>
                <a:latin typeface="+mn-lt"/>
                <a:ea typeface="+mn-ea"/>
                <a:cs typeface="+mn-cs"/>
              </a:rPr>
              <a:t> I/O scheduler to switch to servicing I/O from an unrelated process. This situation is detrimental to the throughput of synchronous reads, as it degenerates into a seeking workload.</a:t>
            </a:r>
            <a:r>
              <a:rPr lang="en-US" altLang="zh-CN" sz="1200" b="0" i="0" u="none" strike="noStrike" kern="1200" baseline="30000" dirty="0" smtClean="0">
                <a:solidFill>
                  <a:schemeClr val="tx1"/>
                </a:solidFill>
                <a:effectLst/>
                <a:latin typeface="+mn-lt"/>
                <a:ea typeface="+mn-ea"/>
                <a:cs typeface="+mn-cs"/>
                <a:hlinkClick r:id="rId12"/>
              </a:rPr>
              <a:t>[1]</a:t>
            </a:r>
            <a:r>
              <a:rPr lang="en-US" altLang="zh-CN" sz="1200" b="0" i="0" kern="1200" dirty="0" smtClean="0">
                <a:solidFill>
                  <a:schemeClr val="tx1"/>
                </a:solidFill>
                <a:effectLst/>
                <a:latin typeface="+mn-lt"/>
                <a:ea typeface="+mn-ea"/>
                <a:cs typeface="+mn-cs"/>
              </a:rPr>
              <a:t> Anticipatory scheduling overcomes deceptive idleness by pausing for a short time (a few milliseconds) after a read operation in </a:t>
            </a:r>
            <a:r>
              <a:rPr lang="en-US" altLang="zh-CN" sz="1200" b="0" i="1" kern="1200" dirty="0" smtClean="0">
                <a:solidFill>
                  <a:schemeClr val="tx1"/>
                </a:solidFill>
                <a:effectLst/>
                <a:latin typeface="+mn-lt"/>
                <a:ea typeface="+mn-ea"/>
                <a:cs typeface="+mn-cs"/>
              </a:rPr>
              <a:t>anticipation</a:t>
            </a:r>
            <a:r>
              <a:rPr lang="en-US" altLang="zh-CN" sz="1200" b="0" i="0" kern="1200" dirty="0" smtClean="0">
                <a:solidFill>
                  <a:schemeClr val="tx1"/>
                </a:solidFill>
                <a:effectLst/>
                <a:latin typeface="+mn-lt"/>
                <a:ea typeface="+mn-ea"/>
                <a:cs typeface="+mn-cs"/>
              </a:rPr>
              <a:t> of another close-by read requests.</a:t>
            </a:r>
            <a:r>
              <a:rPr lang="en-US" altLang="zh-CN" sz="1200" b="0" i="0" u="none" strike="noStrike" kern="1200" baseline="30000" dirty="0" smtClean="0">
                <a:solidFill>
                  <a:schemeClr val="tx1"/>
                </a:solidFill>
                <a:effectLst/>
                <a:latin typeface="+mn-lt"/>
                <a:ea typeface="+mn-ea"/>
                <a:cs typeface="+mn-cs"/>
                <a:hlinkClick r:id="rId13"/>
              </a:rPr>
              <a:t>[2]</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NOOP scheduler:</a:t>
            </a:r>
          </a:p>
          <a:p>
            <a:r>
              <a:rPr lang="en-US" altLang="zh-CN" sz="1200" b="0" i="0" kern="1200" dirty="0" smtClean="0">
                <a:solidFill>
                  <a:schemeClr val="tx1"/>
                </a:solidFill>
                <a:effectLst/>
                <a:latin typeface="+mn-lt"/>
                <a:ea typeface="+mn-ea"/>
                <a:cs typeface="+mn-cs"/>
              </a:rPr>
              <a:t>The NOOP scheduler inserts all incoming I/O requests into a simple </a:t>
            </a:r>
            <a:r>
              <a:rPr lang="en-US" altLang="zh-CN" sz="1200" b="0" i="0" u="none" strike="noStrike" kern="1200" dirty="0" smtClean="0">
                <a:solidFill>
                  <a:schemeClr val="tx1"/>
                </a:solidFill>
                <a:effectLst/>
                <a:latin typeface="+mn-lt"/>
                <a:ea typeface="+mn-ea"/>
                <a:cs typeface="+mn-cs"/>
                <a:hlinkClick r:id="rId14" tooltip="FIFO (computing and electronics)"/>
              </a:rPr>
              <a:t>FIFO</a:t>
            </a:r>
            <a:r>
              <a:rPr lang="en-US" altLang="zh-CN" sz="1200" b="0" i="0" kern="1200" dirty="0" smtClean="0">
                <a:solidFill>
                  <a:schemeClr val="tx1"/>
                </a:solidFill>
                <a:effectLst/>
                <a:latin typeface="+mn-lt"/>
                <a:ea typeface="+mn-ea"/>
                <a:cs typeface="+mn-cs"/>
              </a:rPr>
              <a:t> queue and implements request merging. This scheduler is useful when it has been determined that the host should </a:t>
            </a:r>
            <a:r>
              <a:rPr lang="en-US" altLang="zh-CN" sz="1200" b="0" i="1" kern="1200" dirty="0" smtClean="0">
                <a:solidFill>
                  <a:schemeClr val="tx1"/>
                </a:solidFill>
                <a:effectLst/>
                <a:latin typeface="+mn-lt"/>
                <a:ea typeface="+mn-ea"/>
                <a:cs typeface="+mn-cs"/>
              </a:rPr>
              <a:t>not</a:t>
            </a:r>
            <a:r>
              <a:rPr lang="en-US" altLang="zh-CN" sz="1200" b="0" i="0" kern="1200" dirty="0" smtClean="0">
                <a:solidFill>
                  <a:schemeClr val="tx1"/>
                </a:solidFill>
                <a:effectLst/>
                <a:latin typeface="+mn-lt"/>
                <a:ea typeface="+mn-ea"/>
                <a:cs typeface="+mn-cs"/>
              </a:rPr>
              <a:t> attempt to re-order requests based on the sector numbers contained therein. In other words, the scheduler assumes that the host is unaware of how to productively re-order requests.</a:t>
            </a:r>
            <a:endParaRPr lang="zh-CN" altLang="en-US" b="1"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36</a:t>
            </a:fld>
            <a:endParaRPr lang="zh-CN" altLang="en-US"/>
          </a:p>
        </p:txBody>
      </p:sp>
    </p:spTree>
    <p:extLst>
      <p:ext uri="{BB962C8B-B14F-4D97-AF65-F5344CB8AC3E}">
        <p14:creationId xmlns:p14="http://schemas.microsoft.com/office/powerpoint/2010/main" val="742170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concept of a </a:t>
            </a:r>
            <a:r>
              <a:rPr lang="en-US" altLang="zh-CN" sz="1200" b="1" i="0" kern="1200" dirty="0" smtClean="0">
                <a:solidFill>
                  <a:schemeClr val="tx1"/>
                </a:solidFill>
                <a:effectLst/>
                <a:latin typeface="+mn-lt"/>
                <a:ea typeface="+mn-ea"/>
                <a:cs typeface="+mn-cs"/>
              </a:rPr>
              <a:t>block</a:t>
            </a:r>
            <a:r>
              <a:rPr lang="en-US" altLang="zh-CN" sz="1200" b="0" i="0" kern="1200" dirty="0" smtClean="0">
                <a:solidFill>
                  <a:schemeClr val="tx1"/>
                </a:solidFill>
                <a:effectLst/>
                <a:latin typeface="+mn-lt"/>
                <a:ea typeface="+mn-ea"/>
                <a:cs typeface="+mn-cs"/>
              </a:rPr>
              <a:t> began as a simple way for </a:t>
            </a:r>
            <a:r>
              <a:rPr lang="en-US" altLang="zh-CN" sz="1200" b="0" i="0" u="none" strike="noStrike" kern="1200" dirty="0" smtClean="0">
                <a:solidFill>
                  <a:schemeClr val="tx1"/>
                </a:solidFill>
                <a:effectLst/>
                <a:latin typeface="+mn-lt"/>
                <a:ea typeface="+mn-ea"/>
                <a:cs typeface="+mn-cs"/>
                <a:hlinkClick r:id="rId3"/>
              </a:rPr>
              <a:t>physical sectors on disk</a:t>
            </a:r>
            <a:r>
              <a:rPr lang="en-US" altLang="zh-CN" sz="1200" b="0" i="0" kern="1200" dirty="0" smtClean="0">
                <a:solidFill>
                  <a:schemeClr val="tx1"/>
                </a:solidFill>
                <a:effectLst/>
                <a:latin typeface="+mn-lt"/>
                <a:ea typeface="+mn-ea"/>
                <a:cs typeface="+mn-cs"/>
              </a:rPr>
              <a:t> to be represented logically in the </a:t>
            </a:r>
            <a:r>
              <a:rPr lang="en-US" altLang="zh-CN" sz="1200" b="0" i="0" kern="1200" dirty="0" err="1" smtClean="0">
                <a:solidFill>
                  <a:schemeClr val="tx1"/>
                </a:solidFill>
                <a:effectLst/>
                <a:latin typeface="+mn-lt"/>
                <a:ea typeface="+mn-ea"/>
                <a:cs typeface="+mn-cs"/>
              </a:rPr>
              <a:t>filesystem</a:t>
            </a:r>
            <a:r>
              <a:rPr lang="en-US" altLang="zh-CN" sz="1200" b="0" i="0" kern="1200" dirty="0" smtClean="0">
                <a:solidFill>
                  <a:schemeClr val="tx1"/>
                </a:solidFill>
                <a:effectLst/>
                <a:latin typeface="+mn-lt"/>
                <a:ea typeface="+mn-ea"/>
                <a:cs typeface="+mn-cs"/>
              </a:rPr>
              <a:t>. Each sector had its own header, data area and </a:t>
            </a:r>
            <a:r>
              <a:rPr lang="en-US" altLang="zh-CN" sz="1200" b="0" i="0" u="none" strike="noStrike" kern="1200" dirty="0" smtClean="0">
                <a:solidFill>
                  <a:schemeClr val="tx1"/>
                </a:solidFill>
                <a:effectLst/>
                <a:latin typeface="+mn-lt"/>
                <a:ea typeface="+mn-ea"/>
                <a:cs typeface="+mn-cs"/>
                <a:hlinkClick r:id="rId4"/>
              </a:rPr>
              <a:t>ECC</a:t>
            </a:r>
            <a:r>
              <a:rPr lang="en-US" altLang="zh-CN" sz="1200" b="0" i="0" kern="1200" dirty="0" smtClean="0">
                <a:solidFill>
                  <a:schemeClr val="tx1"/>
                </a:solidFill>
                <a:effectLst/>
                <a:latin typeface="+mn-lt"/>
                <a:ea typeface="+mn-ea"/>
                <a:cs typeface="+mn-cs"/>
              </a:rPr>
              <a:t> which made it the smallest piece of disk that could be independently represented logically.</a:t>
            </a:r>
          </a:p>
          <a:p>
            <a:r>
              <a:rPr lang="en-US" altLang="zh-CN" sz="1200" b="0" i="0" kern="1200" dirty="0" smtClean="0">
                <a:solidFill>
                  <a:schemeClr val="tx1"/>
                </a:solidFill>
                <a:effectLst/>
                <a:latin typeface="+mn-lt"/>
                <a:ea typeface="+mn-ea"/>
                <a:cs typeface="+mn-cs"/>
              </a:rPr>
              <a:t>As time went by, with the advent of caches on the HDD controller it became easier to have logical blocks which were of the size of multiple physical sectors. This way on-disk sequential I/O increased resulting in better throughput.</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38</a:t>
            </a:fld>
            <a:endParaRPr lang="zh-CN" altLang="en-US"/>
          </a:p>
        </p:txBody>
      </p:sp>
    </p:spTree>
    <p:extLst>
      <p:ext uri="{BB962C8B-B14F-4D97-AF65-F5344CB8AC3E}">
        <p14:creationId xmlns:p14="http://schemas.microsoft.com/office/powerpoint/2010/main" val="3582853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sequential access pre-fetching will reduce time to perform complete operation</a:t>
            </a:r>
            <a:r>
              <a:rPr lang="en-US" altLang="zh-CN" sz="1200" dirty="0" smtClean="0"/>
              <a:t>.</a:t>
            </a:r>
          </a:p>
          <a:p>
            <a:r>
              <a:rPr lang="zh-CN" altLang="en-US" sz="1200" b="1" i="0" kern="1200" dirty="0" smtClean="0">
                <a:solidFill>
                  <a:schemeClr val="tx1"/>
                </a:solidFill>
                <a:effectLst/>
                <a:latin typeface="+mn-lt"/>
                <a:ea typeface="+mn-ea"/>
                <a:cs typeface="+mn-cs"/>
              </a:rPr>
              <a:t>局部性原理与磁盘预读</a:t>
            </a:r>
            <a:endParaRPr lang="en-US" altLang="zh-CN"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由于磁盘顺序读取的效率很高（不需要寻道时间，只需很少的旋转时间），因此对于具有局部性的程序来说，预读可以提高</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效率。</a:t>
            </a:r>
          </a:p>
          <a:p>
            <a:r>
              <a:rPr lang="zh-CN" altLang="en-US" sz="1200" b="0" i="0" kern="1200" dirty="0" smtClean="0">
                <a:solidFill>
                  <a:schemeClr val="tx1"/>
                </a:solidFill>
                <a:effectLst/>
                <a:latin typeface="+mn-lt"/>
                <a:ea typeface="+mn-ea"/>
                <a:cs typeface="+mn-cs"/>
              </a:rPr>
              <a:t>预读的长度一般为页（</a:t>
            </a:r>
            <a:r>
              <a:rPr lang="en-US" altLang="zh-CN" sz="1200" b="0" i="0" kern="1200" dirty="0" smtClean="0">
                <a:solidFill>
                  <a:schemeClr val="tx1"/>
                </a:solidFill>
                <a:effectLst/>
                <a:latin typeface="+mn-lt"/>
                <a:ea typeface="+mn-ea"/>
                <a:cs typeface="+mn-cs"/>
              </a:rPr>
              <a:t>page</a:t>
            </a:r>
            <a:r>
              <a:rPr lang="zh-CN" altLang="en-US" sz="1200" b="0" i="0" kern="1200" dirty="0" smtClean="0">
                <a:solidFill>
                  <a:schemeClr val="tx1"/>
                </a:solidFill>
                <a:effectLst/>
                <a:latin typeface="+mn-lt"/>
                <a:ea typeface="+mn-ea"/>
                <a:cs typeface="+mn-cs"/>
              </a:rPr>
              <a:t>）的整倍数。页是计算机管理存储器的逻辑块，硬件及操作系统往往将主存和磁盘存储区分割为连续的大小相等的块，每个存储块称为一页（在许多操作系统中，页得大小通常为</a:t>
            </a:r>
            <a:r>
              <a:rPr lang="en-US" altLang="zh-CN" sz="1200" b="0" i="0" kern="1200" dirty="0" smtClean="0">
                <a:solidFill>
                  <a:schemeClr val="tx1"/>
                </a:solidFill>
                <a:effectLst/>
                <a:latin typeface="+mn-lt"/>
                <a:ea typeface="+mn-ea"/>
                <a:cs typeface="+mn-cs"/>
              </a:rPr>
              <a:t>4k</a:t>
            </a:r>
            <a:r>
              <a:rPr lang="zh-CN" altLang="en-US" sz="1200" b="0" i="0" kern="1200" dirty="0" smtClean="0">
                <a:solidFill>
                  <a:schemeClr val="tx1"/>
                </a:solidFill>
                <a:effectLst/>
                <a:latin typeface="+mn-lt"/>
                <a:ea typeface="+mn-ea"/>
                <a:cs typeface="+mn-cs"/>
              </a:rPr>
              <a:t>），主存和磁盘以页为单位交换数据。当程序要读取的数据不在主存中时，会触发一个缺页异常，此时系统会向磁盘发出读盘信号，磁盘会找到数据的起始位置并向后连续读取一页或几页载入内存中，然后异常返回，程序继续运行。</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39</a:t>
            </a:fld>
            <a:endParaRPr lang="zh-CN" altLang="en-US"/>
          </a:p>
        </p:txBody>
      </p:sp>
    </p:spTree>
    <p:extLst>
      <p:ext uri="{BB962C8B-B14F-4D97-AF65-F5344CB8AC3E}">
        <p14:creationId xmlns:p14="http://schemas.microsoft.com/office/powerpoint/2010/main" val="927688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On why FAT becomes fragmented:</a:t>
            </a:r>
            <a:endParaRPr lang="en-US" altLang="zh-CN" sz="1200" b="0" i="1" kern="1200" dirty="0" smtClean="0">
              <a:solidFill>
                <a:schemeClr val="tx1"/>
              </a:solidFill>
              <a:effectLst/>
              <a:latin typeface="+mn-lt"/>
              <a:ea typeface="+mn-ea"/>
              <a:cs typeface="+mn-cs"/>
            </a:endParaRPr>
          </a:p>
          <a:p>
            <a:r>
              <a:rPr lang="en-US" altLang="zh-CN" sz="1200" b="0" i="1" kern="1200" dirty="0" smtClean="0">
                <a:solidFill>
                  <a:schemeClr val="tx1"/>
                </a:solidFill>
                <a:effectLst/>
                <a:latin typeface="+mn-lt"/>
                <a:ea typeface="+mn-ea"/>
                <a:cs typeface="+mn-cs"/>
              </a:rPr>
              <a:t>"When you save a file to a FAT file system, [the file is saved] as close to the start of the disk as possible. When you save a second file, [the file is saved] right after the first file – and so on. When the original files grow in size, they will always become fragmented. There’s no nearby room for them to grow into."</a:t>
            </a:r>
            <a:r>
              <a:rPr lang="en-US" altLang="zh-CN" sz="1200" b="0" i="0" kern="1200" dirty="0" smtClean="0">
                <a:solidFill>
                  <a:schemeClr val="tx1"/>
                </a:solidFill>
                <a:effectLst/>
                <a:latin typeface="+mn-lt"/>
                <a:ea typeface="+mn-ea"/>
                <a:cs typeface="+mn-cs"/>
              </a:rPr>
              <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On how EXT2,3,4 allocate files:</a:t>
            </a:r>
          </a:p>
          <a:p>
            <a:r>
              <a:rPr lang="en-US" altLang="zh-CN" sz="1200" b="0" i="1" kern="1200" dirty="0" smtClean="0">
                <a:solidFill>
                  <a:schemeClr val="tx1"/>
                </a:solidFill>
                <a:effectLst/>
                <a:latin typeface="+mn-lt"/>
                <a:ea typeface="+mn-ea"/>
                <a:cs typeface="+mn-cs"/>
              </a:rPr>
              <a:t>"ext2, ext3, and ext4 file systems [...] allocates files in a more intelligent way. Instead of placing multiple files near each other on the hard disk, Linux file systems scatter different files all over the disk, leaving a large amount of free space between them.“</a:t>
            </a:r>
          </a:p>
          <a:p>
            <a:endParaRPr lang="en-US" altLang="zh-CN" sz="1200" b="0" i="1" kern="1200" dirty="0" smtClean="0">
              <a:solidFill>
                <a:schemeClr val="tx1"/>
              </a:solidFill>
              <a:effectLst/>
              <a:latin typeface="+mn-lt"/>
              <a:ea typeface="+mn-ea"/>
              <a:cs typeface="+mn-cs"/>
            </a:endParaRPr>
          </a:p>
          <a:p>
            <a:r>
              <a:rPr lang="en-US" altLang="zh-CN" sz="1200" b="0" i="1" kern="1200" dirty="0" smtClean="0">
                <a:solidFill>
                  <a:schemeClr val="tx1"/>
                </a:solidFill>
                <a:effectLst/>
                <a:latin typeface="+mn-lt"/>
                <a:ea typeface="+mn-ea"/>
                <a:cs typeface="+mn-cs"/>
              </a:rPr>
              <a:t>"Modern Linux </a:t>
            </a:r>
            <a:r>
              <a:rPr lang="en-US" altLang="zh-CN" sz="1200" b="0" i="1" kern="1200" dirty="0" err="1" smtClean="0">
                <a:solidFill>
                  <a:schemeClr val="tx1"/>
                </a:solidFill>
                <a:effectLst/>
                <a:latin typeface="+mn-lt"/>
                <a:ea typeface="+mn-ea"/>
                <a:cs typeface="+mn-cs"/>
              </a:rPr>
              <a:t>filesystem</a:t>
            </a:r>
            <a:r>
              <a:rPr lang="en-US" altLang="zh-CN" sz="1200" b="0" i="1" kern="1200" dirty="0" smtClean="0">
                <a:solidFill>
                  <a:schemeClr val="tx1"/>
                </a:solidFill>
                <a:effectLst/>
                <a:latin typeface="+mn-lt"/>
                <a:ea typeface="+mn-ea"/>
                <a:cs typeface="+mn-cs"/>
              </a:rPr>
              <a:t>(s) keep fragmentation at a minimum by keeping all blocks in a file close together, even if they can't be stored in consecutive sectors. Some </a:t>
            </a:r>
            <a:r>
              <a:rPr lang="en-US" altLang="zh-CN" sz="1200" b="0" i="1" kern="1200" dirty="0" err="1" smtClean="0">
                <a:solidFill>
                  <a:schemeClr val="tx1"/>
                </a:solidFill>
                <a:effectLst/>
                <a:latin typeface="+mn-lt"/>
                <a:ea typeface="+mn-ea"/>
                <a:cs typeface="+mn-cs"/>
              </a:rPr>
              <a:t>filesystems</a:t>
            </a:r>
            <a:r>
              <a:rPr lang="en-US" altLang="zh-CN" sz="1200" b="0" i="1" kern="1200" dirty="0" smtClean="0">
                <a:solidFill>
                  <a:schemeClr val="tx1"/>
                </a:solidFill>
                <a:effectLst/>
                <a:latin typeface="+mn-lt"/>
                <a:ea typeface="+mn-ea"/>
                <a:cs typeface="+mn-cs"/>
              </a:rPr>
              <a:t>, like ext3, effectively allocate the free block that is nearest to other blocks in a file. Therefore it is not necessary to worry about fragmentation in a Linux system."</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41</a:t>
            </a:fld>
            <a:endParaRPr lang="zh-CN" altLang="en-US"/>
          </a:p>
        </p:txBody>
      </p:sp>
    </p:spTree>
    <p:extLst>
      <p:ext uri="{BB962C8B-B14F-4D97-AF65-F5344CB8AC3E}">
        <p14:creationId xmlns:p14="http://schemas.microsoft.com/office/powerpoint/2010/main" val="3995328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42</a:t>
            </a:fld>
            <a:endParaRPr lang="zh-CN" altLang="en-US"/>
          </a:p>
        </p:txBody>
      </p:sp>
    </p:spTree>
    <p:extLst>
      <p:ext uri="{BB962C8B-B14F-4D97-AF65-F5344CB8AC3E}">
        <p14:creationId xmlns:p14="http://schemas.microsoft.com/office/powerpoint/2010/main" val="4222977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利用了字符串的</a:t>
            </a:r>
            <a:r>
              <a:rPr lang="zh-CN" altLang="en-US" sz="1200" b="1" i="0" kern="1200" dirty="0" smtClean="0">
                <a:solidFill>
                  <a:schemeClr val="tx1"/>
                </a:solidFill>
                <a:effectLst/>
                <a:latin typeface="+mn-lt"/>
                <a:ea typeface="+mn-ea"/>
                <a:cs typeface="+mn-cs"/>
              </a:rPr>
              <a:t>共同前缀（</a:t>
            </a:r>
            <a:r>
              <a:rPr lang="en-US" altLang="zh-CN" sz="1200" b="1" i="0" kern="1200" dirty="0" smtClean="0">
                <a:solidFill>
                  <a:schemeClr val="tx1"/>
                </a:solidFill>
                <a:effectLst/>
                <a:latin typeface="+mn-lt"/>
                <a:ea typeface="+mn-ea"/>
                <a:cs typeface="+mn-cs"/>
              </a:rPr>
              <a:t>Common Prefix</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作为存储依据</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的字符串搜索时间复杂度为 </a:t>
            </a:r>
            <a:r>
              <a:rPr lang="en-US" altLang="zh-CN" sz="1200" b="1" i="0" kern="1200" dirty="0" smtClean="0">
                <a:solidFill>
                  <a:schemeClr val="tx1"/>
                </a:solidFill>
                <a:effectLst/>
                <a:latin typeface="+mn-lt"/>
                <a:ea typeface="+mn-ea"/>
                <a:cs typeface="+mn-cs"/>
              </a:rPr>
              <a:t>O(m)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 </a:t>
            </a:r>
            <a:r>
              <a:rPr lang="zh-CN" altLang="en-US" sz="1200" b="0" i="0" kern="1200" dirty="0" smtClean="0">
                <a:solidFill>
                  <a:schemeClr val="tx1"/>
                </a:solidFill>
                <a:effectLst/>
                <a:latin typeface="+mn-lt"/>
                <a:ea typeface="+mn-ea"/>
                <a:cs typeface="+mn-cs"/>
              </a:rPr>
              <a:t>为最长的字符串的长度，其查询性能</a:t>
            </a:r>
            <a:r>
              <a:rPr lang="zh-CN" altLang="en-US" sz="1200" b="0" i="0" kern="1200" dirty="0" smtClean="0">
                <a:solidFill>
                  <a:srgbClr val="FF0000"/>
                </a:solidFill>
                <a:effectLst/>
                <a:latin typeface="+mn-lt"/>
                <a:ea typeface="+mn-ea"/>
                <a:cs typeface="+mn-cs"/>
              </a:rPr>
              <a:t>与集合中的字符串的数量无关</a:t>
            </a:r>
            <a:endParaRPr lang="en-US" altLang="zh-CN" sz="1200" b="0" i="0" kern="1200" dirty="0" smtClean="0">
              <a:solidFill>
                <a:srgbClr val="FF0000"/>
              </a:solidFill>
              <a:effectLst/>
              <a:latin typeface="+mn-lt"/>
              <a:ea typeface="+mn-ea"/>
              <a:cs typeface="+mn-cs"/>
            </a:endParaRPr>
          </a:p>
          <a:p>
            <a:endParaRPr lang="en-US" altLang="zh-CN" sz="1200" b="0" i="0" kern="1200" dirty="0" smtClean="0">
              <a:solidFill>
                <a:srgbClr val="FF0000"/>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Trie</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的应用</a:t>
            </a:r>
            <a:endParaRPr lang="en-US" altLang="zh-CN" sz="1200" b="0" i="0" kern="1200" dirty="0" smtClean="0">
              <a:solidFill>
                <a:srgbClr val="FF0000"/>
              </a:solidFill>
              <a:effectLst/>
              <a:latin typeface="+mn-lt"/>
              <a:ea typeface="+mn-ea"/>
              <a:cs typeface="+mn-cs"/>
            </a:endParaRPr>
          </a:p>
          <a:p>
            <a:r>
              <a:rPr lang="zh-CN" altLang="en-US" sz="1200" b="0" i="0" kern="1200" dirty="0" smtClean="0">
                <a:solidFill>
                  <a:schemeClr val="tx1"/>
                </a:solidFill>
                <a:effectLst/>
                <a:latin typeface="+mn-lt"/>
                <a:ea typeface="+mn-ea"/>
                <a:cs typeface="+mn-cs"/>
              </a:rPr>
              <a:t>特别适用于构建关键词搜索和词频统计等场景</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字符串检索</a:t>
            </a:r>
            <a:r>
              <a:rPr lang="zh-CN" altLang="en-US" sz="1200" b="0" i="0" kern="1200" dirty="0" smtClean="0">
                <a:solidFill>
                  <a:schemeClr val="tx1"/>
                </a:solidFill>
                <a:effectLst/>
                <a:latin typeface="+mn-lt"/>
                <a:ea typeface="+mn-ea"/>
                <a:cs typeface="+mn-cs"/>
              </a:rPr>
              <a:t>：事先将已知的一些字符串（字典）的有关信息保存到 </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里，查找另外一些未知字符串是否出现过或者出现频率。</a:t>
            </a:r>
          </a:p>
          <a:p>
            <a:r>
              <a:rPr lang="zh-CN" altLang="en-US" sz="1200" b="1" i="0" kern="1200" dirty="0" smtClean="0">
                <a:solidFill>
                  <a:schemeClr val="tx1"/>
                </a:solidFill>
                <a:effectLst/>
                <a:latin typeface="+mn-lt"/>
                <a:ea typeface="+mn-ea"/>
                <a:cs typeface="+mn-cs"/>
              </a:rPr>
              <a:t>字符串最长公共前缀</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利用多个字符串的公共前缀来节省存储空间，反之，当我们把大量字符串存储到一棵 </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上时，我们可以快速得到某些字符串的公共前缀。</a:t>
            </a:r>
          </a:p>
          <a:p>
            <a:r>
              <a:rPr lang="zh-CN" altLang="en-US" sz="1200" b="1" i="0" kern="1200" dirty="0" smtClean="0">
                <a:solidFill>
                  <a:schemeClr val="tx1"/>
                </a:solidFill>
                <a:effectLst/>
                <a:latin typeface="+mn-lt"/>
                <a:ea typeface="+mn-ea"/>
                <a:cs typeface="+mn-cs"/>
              </a:rPr>
              <a:t>排序</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树是一棵多叉树，只要先序遍历整棵树，输出相应的字符串，便是按字典序排序的结果。</a:t>
            </a:r>
          </a:p>
          <a:p>
            <a:r>
              <a:rPr lang="zh-CN" altLang="en-US" sz="1200" b="1" i="0" kern="1200" dirty="0" smtClean="0">
                <a:solidFill>
                  <a:schemeClr val="tx1"/>
                </a:solidFill>
                <a:effectLst/>
                <a:latin typeface="+mn-lt"/>
                <a:ea typeface="+mn-ea"/>
                <a:cs typeface="+mn-cs"/>
              </a:rPr>
              <a:t>作为其他数据结构和算法的辅助结构</a:t>
            </a:r>
            <a:r>
              <a:rPr lang="zh-CN" altLang="en-US" sz="1200" b="0" i="0" kern="1200" dirty="0" smtClean="0">
                <a:solidFill>
                  <a:schemeClr val="tx1"/>
                </a:solidFill>
                <a:effectLst/>
                <a:latin typeface="+mn-lt"/>
                <a:ea typeface="+mn-ea"/>
                <a:cs typeface="+mn-cs"/>
              </a:rPr>
              <a:t>：如后缀树，</a:t>
            </a:r>
            <a:r>
              <a:rPr lang="en-US" altLang="zh-CN" sz="1200" b="0" i="0" kern="1200" dirty="0" smtClean="0">
                <a:solidFill>
                  <a:schemeClr val="tx1"/>
                </a:solidFill>
                <a:effectLst/>
                <a:latin typeface="+mn-lt"/>
                <a:ea typeface="+mn-ea"/>
                <a:cs typeface="+mn-cs"/>
              </a:rPr>
              <a:t>AC</a:t>
            </a:r>
            <a:r>
              <a:rPr lang="zh-CN" altLang="en-US" sz="1200" b="0" i="0" kern="1200" dirty="0" smtClean="0">
                <a:solidFill>
                  <a:schemeClr val="tx1"/>
                </a:solidFill>
                <a:effectLst/>
                <a:latin typeface="+mn-lt"/>
                <a:ea typeface="+mn-ea"/>
                <a:cs typeface="+mn-cs"/>
              </a:rPr>
              <a:t>自动机等。</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44</a:t>
            </a:fld>
            <a:endParaRPr lang="zh-CN" altLang="en-US"/>
          </a:p>
        </p:txBody>
      </p:sp>
    </p:spTree>
    <p:extLst>
      <p:ext uri="{BB962C8B-B14F-4D97-AF65-F5344CB8AC3E}">
        <p14:creationId xmlns:p14="http://schemas.microsoft.com/office/powerpoint/2010/main" val="3430474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有两个优点：</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）空间占用小。通过对词典中单词前缀和后缀的重复利用，压缩了存储空间；</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）查询速度快。</a:t>
            </a:r>
            <a:r>
              <a:rPr lang="en-US" altLang="zh-CN" sz="1200" b="0" i="0" kern="1200" dirty="0" smtClean="0">
                <a:solidFill>
                  <a:schemeClr val="tx1"/>
                </a:solidFill>
                <a:effectLst/>
                <a:latin typeface="+mn-lt"/>
                <a:ea typeface="+mn-ea"/>
                <a:cs typeface="+mn-cs"/>
              </a:rPr>
              <a:t>O(</a:t>
            </a:r>
            <a:r>
              <a:rPr lang="en-US" altLang="zh-CN" sz="1200" b="0" i="0" kern="1200" dirty="0" err="1" smtClean="0">
                <a:solidFill>
                  <a:schemeClr val="tx1"/>
                </a:solidFill>
                <a:effectLst/>
                <a:latin typeface="+mn-lt"/>
                <a:ea typeface="+mn-ea"/>
                <a:cs typeface="+mn-cs"/>
              </a:rPr>
              <a:t>len</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str</a:t>
            </a:r>
            <a:r>
              <a:rPr lang="en-US" altLang="zh-CN" sz="1200" b="0" i="0" kern="1200" dirty="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的查询时间复杂度。</a:t>
            </a:r>
            <a:endParaRPr lang="zh-CN" altLang="en-US"/>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50</a:t>
            </a:fld>
            <a:endParaRPr lang="zh-CN" altLang="en-US"/>
          </a:p>
        </p:txBody>
      </p:sp>
    </p:spTree>
    <p:extLst>
      <p:ext uri="{BB962C8B-B14F-4D97-AF65-F5344CB8AC3E}">
        <p14:creationId xmlns:p14="http://schemas.microsoft.com/office/powerpoint/2010/main" val="2306292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有两个优点：</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）空间占用小。通过对词典中单词前缀和后缀的重复利用，压缩了存储空间；</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）查询速度快。</a:t>
            </a:r>
            <a:r>
              <a:rPr lang="en-US" altLang="zh-CN" sz="1200" b="0" i="0" kern="1200" dirty="0" smtClean="0">
                <a:solidFill>
                  <a:schemeClr val="tx1"/>
                </a:solidFill>
                <a:effectLst/>
                <a:latin typeface="+mn-lt"/>
                <a:ea typeface="+mn-ea"/>
                <a:cs typeface="+mn-cs"/>
              </a:rPr>
              <a:t>O(</a:t>
            </a:r>
            <a:r>
              <a:rPr lang="en-US" altLang="zh-CN" sz="1200" b="0" i="0" kern="1200" dirty="0" err="1" smtClean="0">
                <a:solidFill>
                  <a:schemeClr val="tx1"/>
                </a:solidFill>
                <a:effectLst/>
                <a:latin typeface="+mn-lt"/>
                <a:ea typeface="+mn-ea"/>
                <a:cs typeface="+mn-cs"/>
              </a:rPr>
              <a:t>len</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str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的查询时间复杂度。</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有向无环图</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我们可以将</a:t>
            </a:r>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当做</a:t>
            </a:r>
            <a:r>
              <a:rPr lang="en-US" altLang="zh-CN" sz="1200" b="0" i="0" kern="1200" dirty="0"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数据结构来进行使用，特别在对内存开销要求少的应用场景。</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压缩率一般在</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倍</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倍之间，相对于</a:t>
            </a:r>
            <a:r>
              <a:rPr lang="en-US" altLang="zh-CN" sz="1200" b="0" i="0" kern="1200" dirty="0" err="1" smtClean="0">
                <a:solidFill>
                  <a:schemeClr val="tx1"/>
                </a:solidFill>
                <a:effectLst/>
                <a:latin typeface="+mn-lt"/>
                <a:ea typeface="+mn-ea"/>
                <a:cs typeface="+mn-cs"/>
              </a:rPr>
              <a:t>TreeMap</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的膨胀</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倍，内存节省就有</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倍到</a:t>
            </a:r>
            <a:r>
              <a:rPr lang="en-US" altLang="zh-CN" sz="1200" b="0" i="0" kern="1200" dirty="0" smtClean="0">
                <a:solidFill>
                  <a:schemeClr val="tx1"/>
                </a:solidFill>
                <a:effectLst/>
                <a:latin typeface="+mn-lt"/>
                <a:ea typeface="+mn-ea"/>
                <a:cs typeface="+mn-cs"/>
              </a:rPr>
              <a:t>60</a:t>
            </a:r>
            <a:r>
              <a:rPr lang="zh-CN" altLang="en-US" sz="1200" b="0" i="0" kern="1200" dirty="0" smtClean="0">
                <a:solidFill>
                  <a:schemeClr val="tx1"/>
                </a:solidFill>
                <a:effectLst/>
                <a:latin typeface="+mn-lt"/>
                <a:ea typeface="+mn-ea"/>
                <a:cs typeface="+mn-cs"/>
              </a:rPr>
              <a:t>倍！（摘自：</a:t>
            </a:r>
            <a:r>
              <a:rPr lang="zh-CN" altLang="en-US" sz="1200" b="0" i="0" u="sng" kern="1200" dirty="0" smtClean="0">
                <a:solidFill>
                  <a:schemeClr val="tx1"/>
                </a:solidFill>
                <a:effectLst/>
                <a:latin typeface="+mn-lt"/>
                <a:ea typeface="+mn-ea"/>
                <a:cs typeface="+mn-cs"/>
                <a:hlinkClick r:id="rId3"/>
              </a:rPr>
              <a:t>把自动机用作 </a:t>
            </a:r>
            <a:r>
              <a:rPr lang="en-US" altLang="zh-CN" sz="1200" b="0" i="0" u="sng" kern="1200" dirty="0" smtClean="0">
                <a:solidFill>
                  <a:schemeClr val="tx1"/>
                </a:solidFill>
                <a:effectLst/>
                <a:latin typeface="+mn-lt"/>
                <a:ea typeface="+mn-ea"/>
                <a:cs typeface="+mn-cs"/>
                <a:hlinkClick r:id="rId3"/>
              </a:rPr>
              <a:t>Key-Value </a:t>
            </a:r>
            <a:r>
              <a:rPr lang="zh-CN" altLang="en-US" sz="1200" b="0" i="0" u="sng" kern="1200" dirty="0" smtClean="0">
                <a:solidFill>
                  <a:schemeClr val="tx1"/>
                </a:solidFill>
                <a:effectLst/>
                <a:latin typeface="+mn-lt"/>
                <a:ea typeface="+mn-ea"/>
                <a:cs typeface="+mn-cs"/>
                <a:hlinkClick r:id="rId3"/>
              </a:rPr>
              <a:t>存储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在苹果笔记本（</a:t>
            </a:r>
            <a:r>
              <a:rPr lang="en-US" altLang="zh-CN" sz="1200" b="0" i="0" kern="1200" dirty="0" smtClean="0">
                <a:solidFill>
                  <a:schemeClr val="tx1"/>
                </a:solidFill>
                <a:effectLst/>
                <a:latin typeface="+mn-lt"/>
                <a:ea typeface="+mn-ea"/>
                <a:cs typeface="+mn-cs"/>
              </a:rPr>
              <a:t>i7</a:t>
            </a:r>
            <a:r>
              <a:rPr lang="zh-CN" altLang="en-US" sz="1200" b="0" i="0" kern="1200" dirty="0" smtClean="0">
                <a:solidFill>
                  <a:schemeClr val="tx1"/>
                </a:solidFill>
                <a:effectLst/>
                <a:latin typeface="+mn-lt"/>
                <a:ea typeface="+mn-ea"/>
                <a:cs typeface="+mn-cs"/>
              </a:rPr>
              <a:t>处理器）进行的简单测试，性能虽不如</a:t>
            </a:r>
            <a:r>
              <a:rPr lang="en-US" altLang="zh-CN" sz="1200" b="0" i="0" kern="1200" dirty="0" err="1" smtClean="0">
                <a:solidFill>
                  <a:schemeClr val="tx1"/>
                </a:solidFill>
                <a:effectLst/>
                <a:latin typeface="+mn-lt"/>
                <a:ea typeface="+mn-ea"/>
                <a:cs typeface="+mn-cs"/>
              </a:rPr>
              <a:t>TreeMap</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，但也算良好，能够满足大部分应用的需求。</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51</a:t>
            </a:fld>
            <a:endParaRPr lang="zh-CN" altLang="en-US"/>
          </a:p>
        </p:txBody>
      </p:sp>
    </p:spTree>
    <p:extLst>
      <p:ext uri="{BB962C8B-B14F-4D97-AF65-F5344CB8AC3E}">
        <p14:creationId xmlns:p14="http://schemas.microsoft.com/office/powerpoint/2010/main" val="2306292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In a </a:t>
            </a:r>
            <a:r>
              <a:rPr lang="en-US" altLang="zh-CN" sz="1200" b="0" i="0" u="none" strike="noStrike" kern="1200" dirty="0" smtClean="0">
                <a:solidFill>
                  <a:schemeClr val="tx1"/>
                </a:solidFill>
                <a:effectLst/>
                <a:latin typeface="+mn-lt"/>
                <a:ea typeface="+mn-ea"/>
                <a:cs typeface="+mn-cs"/>
                <a:hlinkClick r:id="rId3" tooltip="Write-through"/>
              </a:rPr>
              <a:t>write-through</a:t>
            </a:r>
            <a:r>
              <a:rPr lang="en-US" altLang="zh-CN" sz="1200" b="0" i="0" kern="1200" dirty="0" smtClean="0">
                <a:solidFill>
                  <a:schemeClr val="tx1"/>
                </a:solidFill>
                <a:effectLst/>
                <a:latin typeface="+mn-lt"/>
                <a:ea typeface="+mn-ea"/>
                <a:cs typeface="+mn-cs"/>
              </a:rPr>
              <a:t> cache, every write to the cache causes a write to main memory. Alternatively, in a </a:t>
            </a:r>
            <a:r>
              <a:rPr lang="en-US" altLang="zh-CN" sz="1200" b="0" i="0" u="none" strike="noStrike" kern="1200" dirty="0" smtClean="0">
                <a:solidFill>
                  <a:schemeClr val="tx1"/>
                </a:solidFill>
                <a:effectLst/>
                <a:latin typeface="+mn-lt"/>
                <a:ea typeface="+mn-ea"/>
                <a:cs typeface="+mn-cs"/>
                <a:hlinkClick r:id="rId4" tooltip="Write-back"/>
              </a:rPr>
              <a:t>write-back</a:t>
            </a:r>
            <a:r>
              <a:rPr lang="en-US" altLang="zh-CN" sz="1200" b="0" i="0" kern="1200" dirty="0" smtClean="0">
                <a:solidFill>
                  <a:schemeClr val="tx1"/>
                </a:solidFill>
                <a:effectLst/>
                <a:latin typeface="+mn-lt"/>
                <a:ea typeface="+mn-ea"/>
                <a:cs typeface="+mn-cs"/>
              </a:rPr>
              <a:t> or copy-back cache, writes are not immediately mirrored to the main memory, and the cache instead tracks which locations have been written over, marking them as </a:t>
            </a:r>
            <a:r>
              <a:rPr lang="en-US" altLang="zh-CN" sz="1200" b="0" i="0" u="none" strike="noStrike" kern="1200" dirty="0" smtClean="0">
                <a:solidFill>
                  <a:schemeClr val="tx1"/>
                </a:solidFill>
                <a:effectLst/>
                <a:latin typeface="+mn-lt"/>
                <a:ea typeface="+mn-ea"/>
                <a:cs typeface="+mn-cs"/>
                <a:hlinkClick r:id="rId5" tooltip="Dirty bit"/>
              </a:rPr>
              <a:t>dirty</a:t>
            </a:r>
            <a:r>
              <a:rPr lang="en-US" altLang="zh-CN" sz="1200" b="0" i="0" kern="1200" dirty="0" smtClean="0">
                <a:solidFill>
                  <a:schemeClr val="tx1"/>
                </a:solidFill>
                <a:effectLst/>
                <a:latin typeface="+mn-lt"/>
                <a:ea typeface="+mn-ea"/>
                <a:cs typeface="+mn-cs"/>
              </a:rPr>
              <a:t>. The data in these locations is written back to the main memory only when that data is evicted from the cache. For this reason, a read miss in a write-back cache may sometimes require two memory accesses to service: one to first write the dirty location to main memory, and then another to read the new location from memory.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Cached data from the main memory may be changed by other entities. Communication protocols between the cache managers that keep the data consistent are known as </a:t>
            </a:r>
            <a:r>
              <a:rPr lang="en-US" altLang="zh-CN" sz="1200" b="0" i="0" u="none" strike="noStrike" kern="1200" dirty="0" smtClean="0">
                <a:solidFill>
                  <a:schemeClr val="tx1"/>
                </a:solidFill>
                <a:effectLst/>
                <a:latin typeface="+mn-lt"/>
                <a:ea typeface="+mn-ea"/>
                <a:cs typeface="+mn-cs"/>
                <a:hlinkClick r:id="rId6" tooltip="Cache coherence"/>
              </a:rPr>
              <a:t>cache coherence</a:t>
            </a:r>
            <a:r>
              <a:rPr lang="en-US" altLang="zh-CN" sz="1200" b="0" i="0" kern="1200" dirty="0" smtClean="0">
                <a:solidFill>
                  <a:schemeClr val="tx1"/>
                </a:solidFill>
                <a:effectLst/>
                <a:latin typeface="+mn-lt"/>
                <a:ea typeface="+mn-ea"/>
                <a:cs typeface="+mn-cs"/>
              </a:rPr>
              <a:t> protocols.</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6</a:t>
            </a:fld>
            <a:endParaRPr lang="zh-CN" altLang="en-US"/>
          </a:p>
        </p:txBody>
      </p:sp>
    </p:spTree>
    <p:extLst>
      <p:ext uri="{BB962C8B-B14F-4D97-AF65-F5344CB8AC3E}">
        <p14:creationId xmlns:p14="http://schemas.microsoft.com/office/powerpoint/2010/main" val="2896403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three independent caches: an </a:t>
            </a:r>
            <a:r>
              <a:rPr lang="en-US" altLang="zh-CN" sz="1200" b="1" i="0" kern="1200" dirty="0" smtClean="0">
                <a:solidFill>
                  <a:schemeClr val="tx1"/>
                </a:solidFill>
                <a:effectLst/>
                <a:latin typeface="+mn-lt"/>
                <a:ea typeface="+mn-ea"/>
                <a:cs typeface="+mn-cs"/>
              </a:rPr>
              <a:t>instruction cache</a:t>
            </a:r>
            <a:r>
              <a:rPr lang="en-US" altLang="zh-CN" sz="1200" b="0" i="0" kern="1200" dirty="0" smtClean="0">
                <a:solidFill>
                  <a:schemeClr val="tx1"/>
                </a:solidFill>
                <a:effectLst/>
                <a:latin typeface="+mn-lt"/>
                <a:ea typeface="+mn-ea"/>
                <a:cs typeface="+mn-cs"/>
              </a:rPr>
              <a:t> to speed up executable instruction fetch, a </a:t>
            </a:r>
            <a:r>
              <a:rPr lang="en-US" altLang="zh-CN" sz="1200" b="1" i="0" kern="1200" dirty="0" smtClean="0">
                <a:solidFill>
                  <a:schemeClr val="tx1"/>
                </a:solidFill>
                <a:effectLst/>
                <a:latin typeface="+mn-lt"/>
                <a:ea typeface="+mn-ea"/>
                <a:cs typeface="+mn-cs"/>
              </a:rPr>
              <a:t>data cache</a:t>
            </a:r>
            <a:r>
              <a:rPr lang="en-US" altLang="zh-CN" sz="1200" b="0" i="0" kern="1200" dirty="0" smtClean="0">
                <a:solidFill>
                  <a:schemeClr val="tx1"/>
                </a:solidFill>
                <a:effectLst/>
                <a:latin typeface="+mn-lt"/>
                <a:ea typeface="+mn-ea"/>
                <a:cs typeface="+mn-cs"/>
              </a:rPr>
              <a:t> to speed up data fetch and store, and a </a:t>
            </a:r>
            <a:r>
              <a:rPr lang="en-US" altLang="zh-CN" sz="1200" b="0" i="0" u="none" strike="noStrike" kern="1200" dirty="0" smtClean="0">
                <a:solidFill>
                  <a:schemeClr val="tx1"/>
                </a:solidFill>
                <a:effectLst/>
                <a:latin typeface="+mn-lt"/>
                <a:ea typeface="+mn-ea"/>
                <a:cs typeface="+mn-cs"/>
                <a:hlinkClick r:id="rId3" tooltip="Translation lookaside buffer"/>
              </a:rPr>
              <a:t>translation </a:t>
            </a:r>
            <a:r>
              <a:rPr lang="en-US" altLang="zh-CN" sz="1200" b="0" i="0" u="none" strike="noStrike" kern="1200" dirty="0" err="1" smtClean="0">
                <a:solidFill>
                  <a:schemeClr val="tx1"/>
                </a:solidFill>
                <a:effectLst/>
                <a:latin typeface="+mn-lt"/>
                <a:ea typeface="+mn-ea"/>
                <a:cs typeface="+mn-cs"/>
                <a:hlinkClick r:id="rId3" tooltip="Translation lookaside buffer"/>
              </a:rPr>
              <a:t>lookaside</a:t>
            </a:r>
            <a:r>
              <a:rPr lang="en-US" altLang="zh-CN" sz="1200" b="0" i="0" u="none" strike="noStrike" kern="1200" dirty="0" smtClean="0">
                <a:solidFill>
                  <a:schemeClr val="tx1"/>
                </a:solidFill>
                <a:effectLst/>
                <a:latin typeface="+mn-lt"/>
                <a:ea typeface="+mn-ea"/>
                <a:cs typeface="+mn-cs"/>
                <a:hlinkClick r:id="rId3" tooltip="Translation lookaside buffer"/>
              </a:rPr>
              <a:t> buffer</a:t>
            </a:r>
            <a:r>
              <a:rPr lang="en-US" altLang="zh-CN" sz="1200" b="0" i="0" kern="1200" dirty="0" smtClean="0">
                <a:solidFill>
                  <a:schemeClr val="tx1"/>
                </a:solidFill>
                <a:effectLst/>
                <a:latin typeface="+mn-lt"/>
                <a:ea typeface="+mn-ea"/>
                <a:cs typeface="+mn-cs"/>
              </a:rPr>
              <a:t> (TLB) used to speed up virtual-to-physical address translation for both executable instructions and data.</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18</a:t>
            </a:fld>
            <a:endParaRPr lang="zh-CN" altLang="en-US"/>
          </a:p>
        </p:txBody>
      </p:sp>
    </p:spTree>
    <p:extLst>
      <p:ext uri="{BB962C8B-B14F-4D97-AF65-F5344CB8AC3E}">
        <p14:creationId xmlns:p14="http://schemas.microsoft.com/office/powerpoint/2010/main" val="4144008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a:t>
            </a:r>
            <a:r>
              <a:rPr lang="en-US" altLang="zh-CN" sz="1200" b="0" i="1" kern="1200" dirty="0" smtClean="0">
                <a:solidFill>
                  <a:schemeClr val="tx1"/>
                </a:solidFill>
                <a:effectLst/>
                <a:latin typeface="+mn-lt"/>
                <a:ea typeface="+mn-ea"/>
                <a:cs typeface="+mn-cs"/>
              </a:rPr>
              <a:t>data block</a:t>
            </a:r>
            <a:r>
              <a:rPr lang="en-US" altLang="zh-CN" sz="1200" b="0" i="0" kern="1200" dirty="0" smtClean="0">
                <a:solidFill>
                  <a:schemeClr val="tx1"/>
                </a:solidFill>
                <a:effectLst/>
                <a:latin typeface="+mn-lt"/>
                <a:ea typeface="+mn-ea"/>
                <a:cs typeface="+mn-cs"/>
              </a:rPr>
              <a:t> (cache line) contains the actual data fetched from the main memory.</a:t>
            </a:r>
          </a:p>
          <a:p>
            <a:r>
              <a:rPr lang="en-US" altLang="zh-CN" sz="1200" b="0" i="0" kern="1200" dirty="0" smtClean="0">
                <a:solidFill>
                  <a:schemeClr val="tx1"/>
                </a:solidFill>
                <a:effectLst/>
                <a:latin typeface="+mn-lt"/>
                <a:ea typeface="+mn-ea"/>
                <a:cs typeface="+mn-cs"/>
              </a:rPr>
              <a:t>The </a:t>
            </a:r>
            <a:r>
              <a:rPr lang="en-US" altLang="zh-CN" sz="1200" b="0" i="1" kern="1200" dirty="0" smtClean="0">
                <a:solidFill>
                  <a:schemeClr val="tx1"/>
                </a:solidFill>
                <a:effectLst/>
                <a:latin typeface="+mn-lt"/>
                <a:ea typeface="+mn-ea"/>
                <a:cs typeface="+mn-cs"/>
              </a:rPr>
              <a:t>tag</a:t>
            </a:r>
            <a:r>
              <a:rPr lang="en-US" altLang="zh-CN" sz="1200" b="0" i="0" kern="1200" dirty="0" smtClean="0">
                <a:solidFill>
                  <a:schemeClr val="tx1"/>
                </a:solidFill>
                <a:effectLst/>
                <a:latin typeface="+mn-lt"/>
                <a:ea typeface="+mn-ea"/>
                <a:cs typeface="+mn-cs"/>
              </a:rPr>
              <a:t> contains (part of) the address of the actual data fetched from the main memory.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The </a:t>
            </a:r>
            <a:r>
              <a:rPr lang="en-US" altLang="zh-CN" sz="1200" b="0" i="1" kern="1200" dirty="0" smtClean="0">
                <a:solidFill>
                  <a:schemeClr val="tx1"/>
                </a:solidFill>
                <a:effectLst/>
                <a:latin typeface="+mn-lt"/>
                <a:ea typeface="+mn-ea"/>
                <a:cs typeface="+mn-cs"/>
              </a:rPr>
              <a:t>Flag bits</a:t>
            </a:r>
            <a:r>
              <a:rPr lang="en-US" altLang="zh-CN" sz="1200" b="0" i="0" kern="120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An instruction cache requires only one flag bit per cache row entry: a valid bit.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 data cache typically requires two flag bits per cache line – a valid bit and a </a:t>
            </a:r>
            <a:r>
              <a:rPr lang="en-US" altLang="zh-CN" sz="1200" b="0" i="0" u="none" strike="noStrike" kern="1200" dirty="0" smtClean="0">
                <a:solidFill>
                  <a:schemeClr val="tx1"/>
                </a:solidFill>
                <a:effectLst/>
                <a:latin typeface="+mn-lt"/>
                <a:ea typeface="+mn-ea"/>
                <a:cs typeface="+mn-cs"/>
                <a:hlinkClick r:id="rId3" tooltip="Dirty bit"/>
              </a:rPr>
              <a:t>dirty bit</a:t>
            </a:r>
            <a:r>
              <a:rPr lang="en-US" altLang="zh-CN" sz="1200" b="0" i="0" u="none" strike="noStrike" kern="1200" dirty="0" smtClean="0">
                <a:solidFill>
                  <a:schemeClr val="tx1"/>
                </a:solidFill>
                <a:effectLst/>
                <a:latin typeface="+mn-lt"/>
                <a:ea typeface="+mn-ea"/>
                <a:cs typeface="+mn-cs"/>
              </a:rPr>
              <a:t>(have to be written</a:t>
            </a:r>
            <a:r>
              <a:rPr lang="en-US" altLang="zh-CN" sz="1200" b="0" i="0" u="none" strike="noStrike" kern="1200" baseline="0" dirty="0" smtClean="0">
                <a:solidFill>
                  <a:schemeClr val="tx1"/>
                </a:solidFill>
                <a:effectLst/>
                <a:latin typeface="+mn-lt"/>
                <a:ea typeface="+mn-ea"/>
                <a:cs typeface="+mn-cs"/>
              </a:rPr>
              <a:t> back into </a:t>
            </a:r>
            <a:r>
              <a:rPr lang="en-US" altLang="zh-CN" sz="1200" b="0" i="0" kern="1200" dirty="0" smtClean="0">
                <a:solidFill>
                  <a:schemeClr val="tx1"/>
                </a:solidFill>
                <a:effectLst/>
                <a:latin typeface="+mn-lt"/>
                <a:ea typeface="+mn-ea"/>
                <a:cs typeface="+mn-cs"/>
              </a:rPr>
              <a:t>main memory</a:t>
            </a:r>
            <a:r>
              <a:rPr lang="en-US" altLang="zh-CN" sz="1200" b="0" i="0" u="none" strike="noStrike"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1"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index describes which cache row (which cache line) that the data has been put in.</a:t>
            </a:r>
          </a:p>
          <a:p>
            <a:r>
              <a:rPr lang="en-US" altLang="zh-CN" sz="1200" b="0" i="0" kern="1200" dirty="0" smtClean="0">
                <a:solidFill>
                  <a:schemeClr val="tx1"/>
                </a:solidFill>
                <a:effectLst/>
                <a:latin typeface="+mn-lt"/>
                <a:ea typeface="+mn-ea"/>
                <a:cs typeface="+mn-cs"/>
              </a:rPr>
              <a:t>The block offset specifies the desired data within the stored data block within the cache row. </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20</a:t>
            </a:fld>
            <a:endParaRPr lang="zh-CN" altLang="en-US"/>
          </a:p>
        </p:txBody>
      </p:sp>
    </p:spTree>
    <p:extLst>
      <p:ext uri="{BB962C8B-B14F-4D97-AF65-F5344CB8AC3E}">
        <p14:creationId xmlns:p14="http://schemas.microsoft.com/office/powerpoint/2010/main" val="4205184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数据在内存中的布局叫做“数据结构”，在文件中的布局叫做“文件格式”</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29</a:t>
            </a:fld>
            <a:endParaRPr lang="zh-CN" altLang="en-US"/>
          </a:p>
        </p:txBody>
      </p:sp>
    </p:spTree>
    <p:extLst>
      <p:ext uri="{BB962C8B-B14F-4D97-AF65-F5344CB8AC3E}">
        <p14:creationId xmlns:p14="http://schemas.microsoft.com/office/powerpoint/2010/main" val="3582999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Hard disk platters are very smooth, right? Well, not to a scanning electron microscope!</a:t>
            </a:r>
            <a:r>
              <a:rPr lang="en-US" altLang="zh-CN" dirty="0" smtClean="0"/>
              <a:t/>
            </a:r>
            <a:br>
              <a:rPr lang="en-US" altLang="zh-CN" dirty="0" smtClean="0"/>
            </a:br>
            <a:r>
              <a:rPr lang="en-US" altLang="zh-CN" sz="1200" b="0" i="0" kern="1200" dirty="0" smtClean="0">
                <a:solidFill>
                  <a:schemeClr val="tx1"/>
                </a:solidFill>
                <a:latin typeface="+mn-lt"/>
                <a:ea typeface="+mn-ea"/>
                <a:cs typeface="+mn-cs"/>
              </a:rPr>
              <a:t>The image on the left is of the surface of an aluminum alloy platter; the one on the right</a:t>
            </a:r>
            <a:r>
              <a:rPr lang="en-US" altLang="zh-CN" dirty="0" smtClean="0"/>
              <a:t/>
            </a:r>
            <a:br>
              <a:rPr lang="en-US" altLang="zh-CN" dirty="0" smtClean="0"/>
            </a:br>
            <a:r>
              <a:rPr lang="en-US" altLang="zh-CN" sz="1200" b="0" i="0" kern="1200" dirty="0" smtClean="0">
                <a:solidFill>
                  <a:schemeClr val="tx1"/>
                </a:solidFill>
                <a:latin typeface="+mn-lt"/>
                <a:ea typeface="+mn-ea"/>
                <a:cs typeface="+mn-cs"/>
              </a:rPr>
              <a:t>is a glass platter. The images speak for themselves. The scale is in microns..</a:t>
            </a:r>
          </a:p>
          <a:p>
            <a:endParaRPr lang="en-US" altLang="zh-CN" sz="1200" b="0" i="0" kern="1200" dirty="0" smtClean="0">
              <a:solidFill>
                <a:schemeClr val="tx1"/>
              </a:solidFill>
              <a:latin typeface="+mn-lt"/>
              <a:ea typeface="+mn-ea"/>
              <a:cs typeface="+mn-cs"/>
            </a:endParaRPr>
          </a:p>
          <a:p>
            <a:r>
              <a:rPr lang="en-US" altLang="zh-CN" sz="1200" b="1" i="0" kern="1200" dirty="0" smtClean="0">
                <a:solidFill>
                  <a:schemeClr val="tx1"/>
                </a:solidFill>
                <a:effectLst/>
                <a:latin typeface="+mn-lt"/>
                <a:ea typeface="+mn-ea"/>
                <a:cs typeface="+mn-cs"/>
              </a:rPr>
              <a:t>Principle of Writing and Reading</a:t>
            </a:r>
          </a:p>
          <a:p>
            <a:r>
              <a:rPr lang="en-US" altLang="zh-CN" sz="1200" b="0" i="0" kern="1200" dirty="0" smtClean="0">
                <a:solidFill>
                  <a:schemeClr val="tx1"/>
                </a:solidFill>
                <a:effectLst/>
                <a:latin typeface="+mn-lt"/>
                <a:ea typeface="+mn-ea"/>
                <a:cs typeface="+mn-cs"/>
              </a:rPr>
              <a:t>HDD uses the principle of magnetizing a material and works with two states of information – 0, 1.</a:t>
            </a:r>
          </a:p>
          <a:p>
            <a:r>
              <a:rPr lang="en-US" altLang="zh-CN" sz="1200" b="1" i="0" kern="1200" dirty="0" smtClean="0">
                <a:solidFill>
                  <a:schemeClr val="tx1"/>
                </a:solidFill>
                <a:effectLst/>
                <a:latin typeface="+mn-lt"/>
                <a:ea typeface="+mn-ea"/>
                <a:cs typeface="+mn-cs"/>
              </a:rPr>
              <a:t>Writing</a:t>
            </a:r>
            <a:r>
              <a:rPr lang="en-US" altLang="zh-CN" sz="1200" b="0" i="0" kern="1200" dirty="0" smtClean="0">
                <a:solidFill>
                  <a:schemeClr val="tx1"/>
                </a:solidFill>
                <a:effectLst/>
                <a:latin typeface="+mn-lt"/>
                <a:ea typeface="+mn-ea"/>
                <a:cs typeface="+mn-cs"/>
              </a:rPr>
              <a:t> - Coil which is under electric current creates a magnetic field which is led through the core of the writing head inside the magnetic layer.</a:t>
            </a:r>
          </a:p>
          <a:p>
            <a:r>
              <a:rPr lang="en-US" altLang="zh-CN" sz="1200" b="1" i="0" kern="1200" dirty="0" smtClean="0">
                <a:solidFill>
                  <a:schemeClr val="tx1"/>
                </a:solidFill>
                <a:effectLst/>
                <a:latin typeface="+mn-lt"/>
                <a:ea typeface="+mn-ea"/>
                <a:cs typeface="+mn-cs"/>
              </a:rPr>
              <a:t>Reading</a:t>
            </a:r>
            <a:r>
              <a:rPr lang="en-US" altLang="zh-CN" sz="1200" b="0" i="0" kern="1200" dirty="0" smtClean="0">
                <a:solidFill>
                  <a:schemeClr val="tx1"/>
                </a:solidFill>
                <a:effectLst/>
                <a:latin typeface="+mn-lt"/>
                <a:ea typeface="+mn-ea"/>
                <a:cs typeface="+mn-cs"/>
              </a:rPr>
              <a:t> - It is based on the principle of electromagnetic induction. That means that an electric current is inducted inside the coil when the head finds a change from 0 to 1 or vice versa.</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3" tooltip="Error-correcting code"/>
              </a:rPr>
              <a:t>error-correcting code</a:t>
            </a:r>
            <a:r>
              <a:rPr lang="en-US" altLang="zh-CN" sz="1200" b="0" i="0" kern="1200" dirty="0" smtClean="0">
                <a:solidFill>
                  <a:schemeClr val="tx1"/>
                </a:solidFill>
                <a:effectLst/>
                <a:latin typeface="+mn-lt"/>
                <a:ea typeface="+mn-ea"/>
                <a:cs typeface="+mn-cs"/>
              </a:rPr>
              <a:t> (ECC)</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32</a:t>
            </a:fld>
            <a:endParaRPr lang="zh-CN" altLang="en-US"/>
          </a:p>
        </p:txBody>
      </p:sp>
    </p:spTree>
    <p:extLst>
      <p:ext uri="{BB962C8B-B14F-4D97-AF65-F5344CB8AC3E}">
        <p14:creationId xmlns:p14="http://schemas.microsoft.com/office/powerpoint/2010/main" val="1617552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hlinkClick r:id="rId3"/>
              </a:rPr>
              <a:t>bit density</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zone bit recording</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ZBR</a:t>
            </a:r>
            <a:r>
              <a:rPr lang="en-US" altLang="zh-CN" sz="1200" b="0" i="0" kern="1200" dirty="0" smtClean="0">
                <a:solidFill>
                  <a:schemeClr val="tx1"/>
                </a:solidFill>
                <a:effectLst/>
                <a:latin typeface="+mn-lt"/>
                <a:ea typeface="+mn-ea"/>
                <a:cs typeface="+mn-cs"/>
              </a:rPr>
              <a:t>) is a method used by </a:t>
            </a:r>
            <a:r>
              <a:rPr lang="en-US" altLang="zh-CN" sz="1200" b="0" i="0" u="none" strike="noStrike" kern="1200" dirty="0" smtClean="0">
                <a:solidFill>
                  <a:schemeClr val="tx1"/>
                </a:solidFill>
                <a:effectLst/>
                <a:latin typeface="+mn-lt"/>
                <a:ea typeface="+mn-ea"/>
                <a:cs typeface="+mn-cs"/>
                <a:hlinkClick r:id="rId4" tooltip="Disk drives"/>
              </a:rPr>
              <a:t>disk drives</a:t>
            </a:r>
            <a:r>
              <a:rPr lang="en-US" altLang="zh-CN" sz="1200" b="0" i="0" kern="1200" dirty="0" smtClean="0">
                <a:solidFill>
                  <a:schemeClr val="tx1"/>
                </a:solidFill>
                <a:effectLst/>
                <a:latin typeface="+mn-lt"/>
                <a:ea typeface="+mn-ea"/>
                <a:cs typeface="+mn-cs"/>
              </a:rPr>
              <a:t> to store more </a:t>
            </a:r>
            <a:r>
              <a:rPr lang="en-US" altLang="zh-CN" sz="1200" b="0" i="0" u="none" strike="noStrike" kern="1200" dirty="0" smtClean="0">
                <a:solidFill>
                  <a:schemeClr val="tx1"/>
                </a:solidFill>
                <a:effectLst/>
                <a:latin typeface="+mn-lt"/>
                <a:ea typeface="+mn-ea"/>
                <a:cs typeface="+mn-cs"/>
                <a:hlinkClick r:id="rId5" tooltip="Disk sector"/>
              </a:rPr>
              <a:t>sectors</a:t>
            </a:r>
            <a:r>
              <a:rPr lang="en-US" altLang="zh-CN" sz="1200" b="0" i="0" kern="1200" dirty="0" smtClean="0">
                <a:solidFill>
                  <a:schemeClr val="tx1"/>
                </a:solidFill>
                <a:effectLst/>
                <a:latin typeface="+mn-lt"/>
                <a:ea typeface="+mn-ea"/>
                <a:cs typeface="+mn-cs"/>
              </a:rPr>
              <a:t> per </a:t>
            </a:r>
            <a:r>
              <a:rPr lang="en-US" altLang="zh-CN" sz="1200" b="0" i="0" u="none" strike="noStrike" kern="1200" dirty="0" smtClean="0">
                <a:solidFill>
                  <a:schemeClr val="tx1"/>
                </a:solidFill>
                <a:effectLst/>
                <a:latin typeface="+mn-lt"/>
                <a:ea typeface="+mn-ea"/>
                <a:cs typeface="+mn-cs"/>
                <a:hlinkClick r:id="rId6" tooltip="Cylinder-head-sector"/>
              </a:rPr>
              <a:t>track</a:t>
            </a:r>
            <a:r>
              <a:rPr lang="en-US" altLang="zh-CN" sz="1200" b="0" i="0" kern="1200" dirty="0" smtClean="0">
                <a:solidFill>
                  <a:schemeClr val="tx1"/>
                </a:solidFill>
                <a:effectLst/>
                <a:latin typeface="+mn-lt"/>
                <a:ea typeface="+mn-ea"/>
                <a:cs typeface="+mn-cs"/>
              </a:rPr>
              <a:t> on outer tracks than on inner tracks.</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33</a:t>
            </a:fld>
            <a:endParaRPr lang="zh-CN" altLang="en-US"/>
          </a:p>
        </p:txBody>
      </p:sp>
    </p:spTree>
    <p:extLst>
      <p:ext uri="{BB962C8B-B14F-4D97-AF65-F5344CB8AC3E}">
        <p14:creationId xmlns:p14="http://schemas.microsoft.com/office/powerpoint/2010/main" val="2622313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在硬盘里动得最慢的</a:t>
            </a:r>
            <a:r>
              <a:rPr lang="en-US" altLang="zh-CN" dirty="0" smtClean="0"/>
              <a:t>(</a:t>
            </a:r>
            <a:r>
              <a:rPr lang="zh-CN" altLang="en-US" dirty="0" smtClean="0"/>
              <a:t>相对来说</a:t>
            </a:r>
            <a:r>
              <a:rPr lang="en-US" altLang="zh-CN" dirty="0" smtClean="0"/>
              <a:t>)</a:t>
            </a:r>
            <a:r>
              <a:rPr lang="zh-CN" altLang="en-US" dirty="0" smtClean="0"/>
              <a:t>就是传动手臂</a:t>
            </a:r>
            <a:r>
              <a:rPr lang="en-US" altLang="zh-CN" dirty="0" smtClean="0"/>
              <a:t>,</a:t>
            </a:r>
          </a:p>
          <a:p>
            <a:r>
              <a:rPr lang="zh-CN" altLang="en-US" b="1" dirty="0" smtClean="0"/>
              <a:t>柱面从外到内，磁头从上到下， 扇区从小到大。</a:t>
            </a:r>
            <a:endParaRPr lang="en-US" altLang="zh-CN" b="1" dirty="0" smtClean="0"/>
          </a:p>
          <a:p>
            <a:r>
              <a:rPr lang="zh-CN" altLang="en-US" b="1" dirty="0" smtClean="0"/>
              <a:t>数据的读</a:t>
            </a:r>
            <a:r>
              <a:rPr lang="en-US" altLang="zh-CN" b="1" dirty="0" smtClean="0"/>
              <a:t>/</a:t>
            </a:r>
            <a:r>
              <a:rPr lang="zh-CN" altLang="en-US" b="1" dirty="0" smtClean="0"/>
              <a:t>写按柱面进行，而不按盘面进行，先</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系统将数据存储到磁盘上时，按柱面、磁头、扇区的方式进行，即最先是第</a:t>
            </a:r>
            <a:r>
              <a:rPr lang="en-US" altLang="zh-CN" dirty="0" smtClean="0"/>
              <a:t>1</a:t>
            </a:r>
            <a:r>
              <a:rPr lang="zh-CN" altLang="en-US" dirty="0" smtClean="0"/>
              <a:t>磁道的第一磁头下（也就是第</a:t>
            </a:r>
            <a:r>
              <a:rPr lang="en-US" altLang="zh-CN" dirty="0" smtClean="0"/>
              <a:t>1</a:t>
            </a:r>
            <a:r>
              <a:rPr lang="zh-CN" altLang="en-US" dirty="0" smtClean="0"/>
              <a:t>盘面的第一磁道）的所有扇区，然后，是同一柱面的下一磁头，</a:t>
            </a:r>
            <a:r>
              <a:rPr lang="en-US" altLang="zh-CN" dirty="0" smtClean="0"/>
              <a:t>……</a:t>
            </a:r>
            <a:r>
              <a:rPr lang="zh-CN" altLang="en-US" dirty="0" smtClean="0"/>
              <a:t>，一个柱面存储满后就推进到下一个柱面，直到把文件内容全部写入磁盘。</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2017-05-09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2017-05-09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2017-05-09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2017-05-09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3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3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46.gif"/><Relationship Id="rId5" Type="http://schemas.openxmlformats.org/officeDocument/2006/relationships/image" Target="../media/image45.jpe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hyperlink" Target="https://superuser.com/questions/196143/where-exactly-l1-l2-and-l3-caches-located-in-computer" TargetMode="External"/><Relationship Id="rId13" Type="http://schemas.openxmlformats.org/officeDocument/2006/relationships/hyperlink" Target="https://www.youtube.com/watch?v=Cj8-WNjaGuM&amp;list=PLlVZ1eXuYslrb9G6xm4SKV51SO-KAFrCw&amp;index=1&amp;t=12s" TargetMode="External"/><Relationship Id="rId18" Type="http://schemas.openxmlformats.org/officeDocument/2006/relationships/hyperlink" Target="https://en.wikipedia.org/wiki/Hard_disk_drive_performance_characteristics" TargetMode="External"/><Relationship Id="rId3" Type="http://schemas.openxmlformats.org/officeDocument/2006/relationships/hyperlink" Target="https://en.wikipedia.org/wiki/CPU_cache" TargetMode="External"/><Relationship Id="rId21" Type="http://schemas.openxmlformats.org/officeDocument/2006/relationships/hyperlink" Target="https://en.wikipedia.org/wiki/Readahead" TargetMode="External"/><Relationship Id="rId7" Type="http://schemas.openxmlformats.org/officeDocument/2006/relationships/hyperlink" Target="http://ark.intel.com/products/64594/Intel-Xeon-Processor-E5-2620-15M-Cache-2_00-GHz-7_20-GTs-Intel-QPI" TargetMode="External"/><Relationship Id="rId12" Type="http://schemas.openxmlformats.org/officeDocument/2006/relationships/hyperlink" Target="http://www.tldp.org/LDP/sag/html/hard-disk.html" TargetMode="External"/><Relationship Id="rId17" Type="http://schemas.openxmlformats.org/officeDocument/2006/relationships/hyperlink" Target="https://www.cs.uic.edu/~jbell/CourseNotes/OperatingSystems/10_MassStorage.html" TargetMode="External"/><Relationship Id="rId2" Type="http://schemas.openxmlformats.org/officeDocument/2006/relationships/hyperlink" Target="https://computing.llnl.gov/tutorials/parallel_comp/" TargetMode="External"/><Relationship Id="rId16" Type="http://schemas.openxmlformats.org/officeDocument/2006/relationships/hyperlink" Target="http://cn.linux.vbird.org/linux_basic/0230filesystem.php" TargetMode="External"/><Relationship Id="rId20" Type="http://schemas.openxmlformats.org/officeDocument/2006/relationships/hyperlink" Target="https://www.howtogeek.com/115229/htg-explains-why-linux-doesnt-need-defragmenting/" TargetMode="External"/><Relationship Id="rId1" Type="http://schemas.openxmlformats.org/officeDocument/2006/relationships/slideLayout" Target="../slideLayouts/slideLayout2.xml"/><Relationship Id="rId6" Type="http://schemas.openxmlformats.org/officeDocument/2006/relationships/hyperlink" Target="https://www.quora.com/How-does-the-cache-memory-in-a-computer-work" TargetMode="External"/><Relationship Id="rId11" Type="http://schemas.openxmlformats.org/officeDocument/2006/relationships/hyperlink" Target="https://en.wikipedia.org/wiki/Zone_bit_recording" TargetMode="External"/><Relationship Id="rId5" Type="http://schemas.openxmlformats.org/officeDocument/2006/relationships/hyperlink" Target="http://www.hardwaresecrets.com/how-the-cache-memory-works/" TargetMode="External"/><Relationship Id="rId15" Type="http://schemas.openxmlformats.org/officeDocument/2006/relationships/hyperlink" Target="http://www.pcguide.com/ref/hdd/geom/tracksZBR-c.html" TargetMode="External"/><Relationship Id="rId10" Type="http://schemas.openxmlformats.org/officeDocument/2006/relationships/hyperlink" Target="https://en.wikipedia.org/wiki/Cylinder-head-sector" TargetMode="External"/><Relationship Id="rId19" Type="http://schemas.openxmlformats.org/officeDocument/2006/relationships/hyperlink" Target="https://en.wikipedia.org/wiki/I/O_scheduling" TargetMode="External"/><Relationship Id="rId4" Type="http://schemas.openxmlformats.org/officeDocument/2006/relationships/hyperlink" Target="https://en.wikipedia.org/wiki/Cache_memory" TargetMode="External"/><Relationship Id="rId9" Type="http://schemas.openxmlformats.org/officeDocument/2006/relationships/hyperlink" Target="https://en.wikipedia.org/wiki/Disk_sector" TargetMode="External"/><Relationship Id="rId14" Type="http://schemas.openxmlformats.org/officeDocument/2006/relationships/hyperlink" Target="http://blog.csdn.net/hguisu/article/details/7408047" TargetMode="External"/><Relationship Id="rId22" Type="http://schemas.openxmlformats.org/officeDocument/2006/relationships/hyperlink" Target="https://en.wikipedia.org/wiki/B-tre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2234679"/>
          </a:xfrm>
        </p:spPr>
        <p:txBody>
          <a:bodyPr>
            <a:normAutofit/>
          </a:bodyPr>
          <a:lstStyle/>
          <a:p>
            <a:r>
              <a:rPr lang="en-US" altLang="zh-CN" dirty="0" smtClean="0"/>
              <a:t>Data Model </a:t>
            </a:r>
            <a:br>
              <a:rPr lang="en-US" altLang="zh-CN" dirty="0" smtClean="0"/>
            </a:br>
            <a:r>
              <a:rPr lang="en-US" altLang="zh-CN" dirty="0" smtClean="0"/>
              <a:t>in </a:t>
            </a:r>
            <a:br>
              <a:rPr lang="en-US" altLang="zh-CN" dirty="0" smtClean="0"/>
            </a:br>
            <a:r>
              <a:rPr lang="en-US" altLang="zh-CN" dirty="0" smtClean="0"/>
              <a:t>Memory &amp; Disk</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83139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KL Intel i386D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4176" y="908720"/>
            <a:ext cx="1816516" cy="1800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80386</a:t>
            </a:r>
            <a:r>
              <a:rPr lang="en-US" altLang="zh-CN" dirty="0" smtClean="0"/>
              <a:t> </a:t>
            </a:r>
            <a:r>
              <a:rPr lang="en-US" altLang="zh-CN" dirty="0"/>
              <a:t>(1985</a:t>
            </a:r>
            <a:r>
              <a:rPr lang="en-US" altLang="zh-CN" dirty="0" smtClean="0"/>
              <a:t>)</a:t>
            </a:r>
            <a:endParaRPr lang="en-US" altLang="zh-CN" b="1" dirty="0" smtClean="0"/>
          </a:p>
          <a:p>
            <a:pPr marL="400050" lvl="1" indent="0">
              <a:buNone/>
            </a:pPr>
            <a:r>
              <a:rPr lang="en-US" altLang="zh-CN" sz="2400" dirty="0" smtClean="0"/>
              <a:t>12-40Mhz</a:t>
            </a:r>
            <a:r>
              <a:rPr lang="en-US" altLang="zh-CN" sz="2400" dirty="0"/>
              <a:t>, </a:t>
            </a:r>
            <a:r>
              <a:rPr lang="en-US" altLang="zh-CN" sz="2400" dirty="0" smtClean="0"/>
              <a:t>L1 cache on </a:t>
            </a:r>
            <a:r>
              <a:rPr lang="en-US" altLang="zh-CN" sz="2400" dirty="0"/>
              <a:t>motherboard</a:t>
            </a:r>
            <a:r>
              <a:rPr lang="en-US" altLang="zh-CN" sz="2400" dirty="0" smtClean="0"/>
              <a:t>. </a:t>
            </a:r>
          </a:p>
          <a:p>
            <a:pPr marL="400050" lvl="1" indent="0">
              <a:buNone/>
            </a:pPr>
            <a:r>
              <a:rPr lang="en-US" altLang="zh-CN" sz="2400" dirty="0" smtClean="0"/>
              <a:t>Core runs faster,</a:t>
            </a:r>
          </a:p>
          <a:p>
            <a:pPr marL="400050" lvl="1" indent="0">
              <a:buNone/>
            </a:pPr>
            <a:r>
              <a:rPr lang="en-US" altLang="zh-CN" sz="2400" dirty="0" smtClean="0"/>
              <a:t>RAM </a:t>
            </a:r>
            <a:r>
              <a:rPr lang="en-US" altLang="zh-CN" sz="2400" dirty="0"/>
              <a:t>gets faster, but not as much faster as </a:t>
            </a:r>
            <a:r>
              <a:rPr lang="en-US" altLang="zh-CN" sz="2400" dirty="0" smtClean="0"/>
              <a:t>CPUs.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C</a:t>
            </a:r>
            <a:r>
              <a:rPr lang="en-US" altLang="zh-CN" sz="1800" dirty="0" smtClean="0"/>
              <a:t>heck </a:t>
            </a:r>
            <a:r>
              <a:rPr lang="en-US" altLang="zh-CN" sz="1800" dirty="0"/>
              <a:t>if the data is already in the cache</a:t>
            </a:r>
            <a:r>
              <a:rPr lang="en-US" altLang="zh-CN" sz="1800" dirty="0" smtClean="0"/>
              <a:t>.</a:t>
            </a:r>
            <a:endParaRPr lang="en-US" altLang="zh-CN" sz="1800" dirty="0"/>
          </a:p>
          <a:p>
            <a:pPr marL="914400" lvl="1" indent="-457200">
              <a:buFont typeface="+mj-lt"/>
              <a:buAutoNum type="arabicPeriod"/>
            </a:pPr>
            <a:r>
              <a:rPr lang="en-US" altLang="zh-CN" sz="1800" dirty="0" smtClean="0"/>
              <a:t>If cache hit, </a:t>
            </a:r>
            <a:r>
              <a:rPr lang="en-US" altLang="zh-CN" sz="1800" dirty="0"/>
              <a:t>read from the much faster </a:t>
            </a:r>
            <a:r>
              <a:rPr lang="en-US" altLang="zh-CN" sz="1800" dirty="0" smtClean="0"/>
              <a:t>cache.</a:t>
            </a:r>
            <a:endParaRPr lang="en-US" altLang="zh-CN" sz="1800" dirty="0" smtClean="0">
              <a:solidFill>
                <a:schemeClr val="accent2"/>
              </a:solidFill>
            </a:endParaRPr>
          </a:p>
          <a:p>
            <a:pPr marL="914400" lvl="1" indent="-457200">
              <a:buFont typeface="+mj-lt"/>
              <a:buAutoNum type="arabicPeriod"/>
            </a:pPr>
            <a:r>
              <a:rPr lang="en-US" altLang="zh-CN" sz="1800" dirty="0" smtClean="0"/>
              <a:t>Else, go as 80286. </a:t>
            </a:r>
          </a:p>
          <a:p>
            <a:endParaRPr lang="zh-CN" altLang="en-US" dirty="0"/>
          </a:p>
        </p:txBody>
      </p:sp>
    </p:spTree>
    <p:extLst>
      <p:ext uri="{BB962C8B-B14F-4D97-AF65-F5344CB8AC3E}">
        <p14:creationId xmlns:p14="http://schemas.microsoft.com/office/powerpoint/2010/main" val="2254527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KL Intel i486DX2 PQF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882129"/>
            <a:ext cx="1980000" cy="1980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80486</a:t>
            </a:r>
            <a:r>
              <a:rPr lang="en-US" altLang="zh-CN" dirty="0" smtClean="0"/>
              <a:t> </a:t>
            </a:r>
            <a:r>
              <a:rPr lang="en-US" altLang="zh-CN" dirty="0"/>
              <a:t>(1989</a:t>
            </a:r>
            <a:r>
              <a:rPr lang="en-US" altLang="zh-CN" dirty="0" smtClean="0"/>
              <a:t>)</a:t>
            </a:r>
            <a:endParaRPr lang="en-US" altLang="zh-CN" b="1" dirty="0" smtClean="0"/>
          </a:p>
          <a:p>
            <a:pPr marL="400050" lvl="1" indent="0">
              <a:buNone/>
            </a:pPr>
            <a:r>
              <a:rPr lang="en-US" altLang="zh-CN" sz="2400" dirty="0" smtClean="0"/>
              <a:t>16-150Mhz</a:t>
            </a:r>
            <a:r>
              <a:rPr lang="en-US" altLang="zh-CN" sz="2400" dirty="0"/>
              <a:t>, </a:t>
            </a:r>
            <a:r>
              <a:rPr lang="en-US" altLang="zh-CN" sz="2400" dirty="0" smtClean="0"/>
              <a:t>L1 cache on CPU &amp; L2 added. </a:t>
            </a:r>
          </a:p>
          <a:p>
            <a:pPr marL="400050" lvl="1" indent="0">
              <a:buNone/>
            </a:pPr>
            <a:r>
              <a:rPr lang="en-US" altLang="zh-CN" sz="2400" dirty="0" smtClean="0"/>
              <a:t>A 8KB </a:t>
            </a:r>
            <a:r>
              <a:rPr lang="en-US" altLang="zh-CN" sz="2400" dirty="0"/>
              <a:t>unified cache </a:t>
            </a:r>
            <a:r>
              <a:rPr lang="en-US" altLang="zh-CN" sz="2400" dirty="0" smtClean="0"/>
              <a:t>used </a:t>
            </a:r>
            <a:r>
              <a:rPr lang="en-US" altLang="zh-CN" sz="2400" dirty="0"/>
              <a:t>for data and instructions.</a:t>
            </a:r>
            <a:endParaRPr lang="en-US" altLang="zh-CN" sz="2400" dirty="0" smtClean="0"/>
          </a:p>
          <a:p>
            <a:pPr marL="400050" lvl="1" indent="0">
              <a:buNone/>
            </a:pPr>
            <a:r>
              <a:rPr lang="en-US" altLang="zh-CN" sz="2400" dirty="0" smtClean="0"/>
              <a:t>L1 cache on </a:t>
            </a:r>
            <a:r>
              <a:rPr lang="en-US" altLang="zh-CN" sz="2400" dirty="0"/>
              <a:t>CPU, </a:t>
            </a:r>
            <a:r>
              <a:rPr lang="en-US" altLang="zh-CN" sz="2400" dirty="0" smtClean="0"/>
              <a:t>L2 cache on </a:t>
            </a:r>
            <a:r>
              <a:rPr lang="en-US" altLang="zh-CN" sz="2400" dirty="0"/>
              <a:t>motherboard</a:t>
            </a:r>
            <a:r>
              <a:rPr lang="en-US" altLang="zh-CN" sz="2400" dirty="0" smtClean="0"/>
              <a:t>.</a:t>
            </a:r>
          </a:p>
          <a:p>
            <a:pPr marL="400050" lvl="1" indent="0">
              <a:buNone/>
            </a:pPr>
            <a:r>
              <a:rPr lang="en-US" altLang="zh-CN" sz="2400" dirty="0" smtClean="0"/>
              <a:t>Read path:</a:t>
            </a:r>
          </a:p>
          <a:p>
            <a:pPr marL="914400" lvl="1" indent="-457200">
              <a:buFont typeface="+mj-lt"/>
              <a:buAutoNum type="arabicPeriod"/>
            </a:pPr>
            <a:r>
              <a:rPr lang="en-US" altLang="zh-CN" sz="1800" dirty="0" smtClean="0"/>
              <a:t>L1 </a:t>
            </a:r>
            <a:r>
              <a:rPr lang="en-US" altLang="zh-CN" sz="1800" dirty="0"/>
              <a:t>cache</a:t>
            </a:r>
            <a:r>
              <a:rPr lang="en-US" altLang="zh-CN" sz="1800" dirty="0" smtClean="0"/>
              <a:t>.</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0246" name="Picture 6" descr="486 motherboard with CPU location and 2nd level cache mark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0" y="3768120"/>
            <a:ext cx="3797846" cy="239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143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80586/Pentium </a:t>
            </a:r>
            <a:r>
              <a:rPr lang="en-US" altLang="zh-CN" dirty="0" smtClean="0"/>
              <a:t>(1993)</a:t>
            </a:r>
            <a:endParaRPr lang="en-US" altLang="zh-CN" b="1" dirty="0" smtClean="0"/>
          </a:p>
          <a:p>
            <a:pPr marL="400050" lvl="1" indent="0">
              <a:buNone/>
            </a:pPr>
            <a:r>
              <a:rPr lang="en-US" altLang="zh-CN" sz="2400" dirty="0" smtClean="0"/>
              <a:t>60-200Mhz, L1 cache was split(L1d &amp; L1i).</a:t>
            </a:r>
          </a:p>
          <a:p>
            <a:pPr marL="400050" lvl="1" indent="0">
              <a:buNone/>
            </a:pPr>
            <a:r>
              <a:rPr lang="en-US" altLang="zh-CN" sz="2400" dirty="0" smtClean="0"/>
              <a:t>L1: 8 KB each </a:t>
            </a:r>
            <a:r>
              <a:rPr lang="en-US" altLang="zh-CN" sz="2400" dirty="0"/>
              <a:t>for data and </a:t>
            </a:r>
            <a:r>
              <a:rPr lang="en-US" altLang="zh-CN" sz="2400" dirty="0" smtClean="0"/>
              <a:t>instructions for </a:t>
            </a:r>
            <a:r>
              <a:rPr lang="en-US" altLang="zh-CN" sz="2400" dirty="0"/>
              <a:t>individually </a:t>
            </a:r>
            <a:r>
              <a:rPr lang="en-US" altLang="zh-CN" sz="2400" dirty="0" smtClean="0"/>
              <a:t>use. </a:t>
            </a:r>
          </a:p>
          <a:p>
            <a:pPr marL="400050" lvl="1" indent="0">
              <a:buNone/>
            </a:pPr>
            <a:r>
              <a:rPr lang="en-US" altLang="zh-CN" sz="2400" dirty="0"/>
              <a:t>C</a:t>
            </a:r>
            <a:r>
              <a:rPr lang="en-US" altLang="zh-CN" sz="2400" dirty="0" smtClean="0"/>
              <a:t>hip </a:t>
            </a:r>
            <a:r>
              <a:rPr lang="en-US" altLang="zh-CN" sz="2400" dirty="0"/>
              <a:t>contains two dies. One with the actual </a:t>
            </a:r>
            <a:r>
              <a:rPr lang="en-US" altLang="zh-CN" sz="2400" dirty="0" smtClean="0"/>
              <a:t>core and L1</a:t>
            </a:r>
            <a:r>
              <a:rPr lang="en-US" altLang="zh-CN" sz="2400" dirty="0"/>
              <a:t> cache, and a second die with 256KB </a:t>
            </a:r>
            <a:r>
              <a:rPr lang="en-US" altLang="zh-CN" sz="2400" dirty="0" smtClean="0"/>
              <a:t>L2</a:t>
            </a:r>
            <a:r>
              <a:rPr lang="en-US" altLang="zh-CN" sz="2400" dirty="0"/>
              <a:t> </a:t>
            </a:r>
            <a:r>
              <a:rPr lang="en-US" altLang="zh-CN" sz="2400" dirty="0" smtClean="0"/>
              <a:t>cache.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1266" name="Picture 2" descr="Picture of a pentium Pro CPU, 256KB cache mod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3893779"/>
            <a:ext cx="2736304" cy="2487549"/>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s://upload.wikimedia.org/wikipedia/en/thumb/d/d2/Intel_Pentium_MMX_Processor_Logo.svg/585px-Intel_Pentium_MMX_Processor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1196752"/>
            <a:ext cx="1293914"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677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upload.wikimedia.org/wikipedia/commons/thumb/8/83/Pentium_II.jpg/300px-Pentium_I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2200" y="1124744"/>
            <a:ext cx="2376264" cy="183764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2 </a:t>
            </a:r>
            <a:r>
              <a:rPr lang="en-US" altLang="zh-CN" dirty="0" smtClean="0"/>
              <a:t>(1997)</a:t>
            </a:r>
            <a:endParaRPr lang="en-US" altLang="zh-CN" b="1" dirty="0" smtClean="0"/>
          </a:p>
          <a:p>
            <a:pPr marL="400050" lvl="1" indent="0">
              <a:buNone/>
            </a:pPr>
            <a:r>
              <a:rPr lang="en-US" altLang="zh-CN" sz="2400" dirty="0" smtClean="0"/>
              <a:t>66-100Mhz, L2</a:t>
            </a:r>
            <a:r>
              <a:rPr lang="en-US" altLang="zh-CN" sz="2400" dirty="0"/>
              <a:t> cache </a:t>
            </a:r>
            <a:r>
              <a:rPr lang="en-US" altLang="zh-CN" sz="2400" dirty="0" smtClean="0"/>
              <a:t>no more on chip. </a:t>
            </a:r>
          </a:p>
          <a:p>
            <a:pPr marL="400050" lvl="1" indent="0">
              <a:buNone/>
            </a:pPr>
            <a:r>
              <a:rPr lang="en-US" altLang="zh-CN" sz="2400" dirty="0" smtClean="0"/>
              <a:t>Components on chip became smaller, financially.</a:t>
            </a:r>
          </a:p>
          <a:p>
            <a:pPr marL="400050" lvl="1" indent="0">
              <a:buNone/>
            </a:pPr>
            <a:r>
              <a:rPr lang="en-US" altLang="zh-CN" sz="2400" dirty="0" smtClean="0"/>
              <a:t>With </a:t>
            </a:r>
            <a:r>
              <a:rPr lang="en-US" altLang="zh-CN" sz="2400" dirty="0"/>
              <a:t>one </a:t>
            </a:r>
            <a:r>
              <a:rPr lang="en-US" altLang="zh-CN" sz="2400" dirty="0" smtClean="0"/>
              <a:t>L1</a:t>
            </a:r>
            <a:r>
              <a:rPr lang="en-US" altLang="zh-CN" sz="2400" dirty="0"/>
              <a:t> cache per CPU core and a larger but </a:t>
            </a:r>
            <a:r>
              <a:rPr lang="en-US" altLang="zh-CN" sz="2400" dirty="0" smtClean="0"/>
              <a:t>slower L2</a:t>
            </a:r>
            <a:r>
              <a:rPr lang="en-US" altLang="zh-CN" sz="2400" dirty="0"/>
              <a:t> cache next to the </a:t>
            </a:r>
            <a:r>
              <a:rPr lang="en-US" altLang="zh-CN" sz="2400" dirty="0" smtClean="0"/>
              <a:t>core.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3316" name="Picture 4" descr="Picture of a pentium 2 'CPU' (both with and without co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1691" y="4509120"/>
            <a:ext cx="382905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12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4</a:t>
            </a:r>
            <a:r>
              <a:rPr lang="en-US" altLang="zh-CN" dirty="0"/>
              <a:t> (</a:t>
            </a:r>
            <a:r>
              <a:rPr lang="en-US" altLang="zh-CN" dirty="0" smtClean="0"/>
              <a:t>2000)</a:t>
            </a:r>
            <a:r>
              <a:rPr lang="en-US" altLang="zh-CN" b="1" dirty="0" smtClean="0"/>
              <a:t> &amp; later</a:t>
            </a:r>
          </a:p>
          <a:p>
            <a:pPr marL="400050" lvl="1" indent="0">
              <a:buNone/>
            </a:pPr>
            <a:r>
              <a:rPr lang="en-US" altLang="zh-CN" sz="2400" dirty="0" smtClean="0"/>
              <a:t>1.3-3.8Ghz, L3 cache added. </a:t>
            </a:r>
          </a:p>
          <a:p>
            <a:pPr marL="400050" lvl="1" indent="0">
              <a:buNone/>
            </a:pPr>
            <a:r>
              <a:rPr lang="en-US" altLang="zh-CN" sz="2400" dirty="0" smtClean="0"/>
              <a:t>Reach a limit on single CPU’s clock.</a:t>
            </a:r>
          </a:p>
          <a:p>
            <a:pPr marL="800100" lvl="2" indent="0">
              <a:buNone/>
            </a:pPr>
            <a:r>
              <a:rPr lang="en-US" altLang="zh-CN" sz="2000" dirty="0" smtClean="0"/>
              <a:t>How to solve (3 ways):</a:t>
            </a:r>
          </a:p>
          <a:p>
            <a:pPr marL="1314450" lvl="2" indent="-457200">
              <a:buFont typeface="+mj-lt"/>
              <a:buAutoNum type="arabicPeriod"/>
            </a:pPr>
            <a:r>
              <a:rPr lang="en-US" altLang="zh-CN" sz="1400" dirty="0" smtClean="0"/>
              <a:t>Make the CPUs more efficient, </a:t>
            </a:r>
            <a:br>
              <a:rPr lang="en-US" altLang="zh-CN" sz="1400" dirty="0" smtClean="0"/>
            </a:br>
            <a:r>
              <a:rPr lang="en-US" altLang="zh-CN" sz="1400" dirty="0" smtClean="0"/>
              <a:t>so they do more work at the same speed.</a:t>
            </a:r>
          </a:p>
          <a:p>
            <a:pPr marL="1314450" lvl="2" indent="-457200">
              <a:buFont typeface="+mj-lt"/>
              <a:buAutoNum type="arabicPeriod"/>
            </a:pPr>
            <a:r>
              <a:rPr lang="en-US" altLang="zh-CN" sz="1400" dirty="0" smtClean="0"/>
              <a:t>Use multiple CPUs(multi chips), UMA &amp; SMP.</a:t>
            </a:r>
          </a:p>
          <a:p>
            <a:pPr marL="1314450" lvl="2" indent="-457200">
              <a:buFont typeface="+mj-lt"/>
              <a:buAutoNum type="arabicPeriod"/>
            </a:pPr>
            <a:r>
              <a:rPr lang="en-US" altLang="zh-CN" sz="1400" dirty="0" smtClean="0"/>
              <a:t>Use multiple CPUs in the same 'chip‘, NUMA.</a:t>
            </a:r>
          </a:p>
          <a:p>
            <a:pPr marL="457200" lvl="1" indent="0">
              <a:buNone/>
            </a:pPr>
            <a:r>
              <a:rPr lang="en-US" altLang="zh-CN" sz="2400" i="1" u="sng" dirty="0" smtClean="0"/>
              <a:t>A “dual core” CPU </a:t>
            </a:r>
            <a:r>
              <a:rPr lang="en-US" altLang="zh-CN" sz="2400" dirty="0" smtClean="0"/>
              <a:t>occurred, two or more separate CPU cores </a:t>
            </a:r>
            <a:r>
              <a:rPr lang="en-US" altLang="zh-CN" sz="2400" dirty="0"/>
              <a:t>are build into a single </a:t>
            </a:r>
            <a:r>
              <a:rPr lang="en-US" altLang="zh-CN" sz="2400" dirty="0" smtClean="0"/>
              <a:t>chip.</a:t>
            </a:r>
          </a:p>
          <a:p>
            <a:pPr marL="457200" lvl="1" indent="0">
              <a:buNone/>
            </a:pPr>
            <a:r>
              <a:rPr lang="en-US" altLang="zh-CN" sz="2400" dirty="0" smtClean="0"/>
              <a:t>“NUMA” architecture became famous.</a:t>
            </a:r>
          </a:p>
          <a:p>
            <a:pPr marL="457200" lvl="1" indent="0">
              <a:buNone/>
            </a:pPr>
            <a:r>
              <a:rPr lang="en-US" altLang="zh-CN" sz="2400" dirty="0" smtClean="0"/>
              <a:t>L3 cache(</a:t>
            </a:r>
            <a:r>
              <a:rPr lang="en-US" altLang="zh-CN" sz="2400" dirty="0"/>
              <a:t>larger and </a:t>
            </a:r>
            <a:r>
              <a:rPr lang="en-US" altLang="zh-CN" sz="2400" dirty="0" smtClean="0"/>
              <a:t>slower) shared with all </a:t>
            </a:r>
            <a:r>
              <a:rPr lang="en-US" altLang="zh-CN" sz="2400" dirty="0"/>
              <a:t>CPU cores</a:t>
            </a:r>
            <a:endParaRPr lang="en-US" altLang="zh-CN" sz="2400" dirty="0" smtClean="0"/>
          </a:p>
        </p:txBody>
      </p:sp>
      <p:pic>
        <p:nvPicPr>
          <p:cNvPr id="14338" name="Picture 2" descr="modernCPUwithL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2132856"/>
            <a:ext cx="3456384" cy="2184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780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3" name="内容占位符 2"/>
          <p:cNvSpPr>
            <a:spLocks noGrp="1"/>
          </p:cNvSpPr>
          <p:nvPr>
            <p:ph idx="1"/>
          </p:nvPr>
        </p:nvSpPr>
        <p:spPr/>
        <p:txBody>
          <a:bodyPr/>
          <a:lstStyle/>
          <a:p>
            <a:r>
              <a:rPr lang="en-US" altLang="zh-CN" dirty="0"/>
              <a:t>Intel </a:t>
            </a:r>
            <a:r>
              <a:rPr lang="en-US" altLang="zh-CN" dirty="0" err="1"/>
              <a:t>Intel</a:t>
            </a:r>
            <a:r>
              <a:rPr lang="en-US" altLang="zh-CN" dirty="0"/>
              <a:t>® Core™ i7 </a:t>
            </a:r>
            <a:r>
              <a:rPr lang="en-US" altLang="zh-CN" dirty="0" smtClean="0"/>
              <a:t>Processor</a:t>
            </a:r>
          </a:p>
          <a:p>
            <a:endParaRPr lang="zh-CN" altLang="en-US" dirty="0"/>
          </a:p>
        </p:txBody>
      </p:sp>
      <p:grpSp>
        <p:nvGrpSpPr>
          <p:cNvPr id="6" name="组合 5"/>
          <p:cNvGrpSpPr/>
          <p:nvPr/>
        </p:nvGrpSpPr>
        <p:grpSpPr>
          <a:xfrm>
            <a:off x="5863514" y="2329734"/>
            <a:ext cx="2748958" cy="2755450"/>
            <a:chOff x="5863514" y="2204882"/>
            <a:chExt cx="2748958" cy="2755450"/>
          </a:xfrm>
        </p:grpSpPr>
        <p:pic>
          <p:nvPicPr>
            <p:cNvPr id="15362" name="Picture 2" descr="alt tex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6168" y="2204882"/>
              <a:ext cx="2729130" cy="223223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863514" y="4437112"/>
              <a:ext cx="2748958" cy="523220"/>
            </a:xfrm>
            <a:prstGeom prst="rect">
              <a:avLst/>
            </a:prstGeom>
          </p:spPr>
          <p:txBody>
            <a:bodyPr wrap="none">
              <a:spAutoFit/>
            </a:bodyPr>
            <a:lstStyle/>
            <a:p>
              <a:r>
                <a:rPr lang="en-US" altLang="zh-CN" sz="1400" dirty="0">
                  <a:solidFill>
                    <a:schemeClr val="bg1">
                      <a:lumMod val="65000"/>
                    </a:schemeClr>
                  </a:solidFill>
                </a:rPr>
                <a:t>Photo of processor </a:t>
              </a:r>
              <a:r>
                <a:rPr lang="en-US" altLang="zh-CN" sz="1400" dirty="0" smtClean="0">
                  <a:solidFill>
                    <a:schemeClr val="bg1">
                      <a:lumMod val="65000"/>
                    </a:schemeClr>
                  </a:solidFill>
                </a:rPr>
                <a:t>chip.</a:t>
              </a:r>
            </a:p>
            <a:p>
              <a:r>
                <a:rPr lang="en-US" altLang="zh-CN" sz="1400" dirty="0">
                  <a:solidFill>
                    <a:schemeClr val="bg1">
                      <a:lumMod val="65000"/>
                    </a:schemeClr>
                  </a:solidFill>
                </a:rPr>
                <a:t>C</a:t>
              </a:r>
              <a:r>
                <a:rPr lang="en-US" altLang="zh-CN" sz="1400" dirty="0" smtClean="0">
                  <a:solidFill>
                    <a:schemeClr val="bg1">
                      <a:lumMod val="65000"/>
                    </a:schemeClr>
                  </a:solidFill>
                </a:rPr>
                <a:t>ache </a:t>
              </a:r>
              <a:r>
                <a:rPr lang="en-US" altLang="zh-CN" sz="1400" dirty="0">
                  <a:solidFill>
                    <a:schemeClr val="bg1">
                      <a:lumMod val="65000"/>
                    </a:schemeClr>
                  </a:solidFill>
                </a:rPr>
                <a:t>takes significant area on chip</a:t>
              </a:r>
              <a:endParaRPr lang="zh-CN" altLang="en-US" sz="1400" dirty="0">
                <a:solidFill>
                  <a:schemeClr val="bg1">
                    <a:lumMod val="65000"/>
                  </a:schemeClr>
                </a:solidFill>
              </a:endParaRPr>
            </a:p>
          </p:txBody>
        </p:sp>
      </p:grpSp>
      <p:sp>
        <p:nvSpPr>
          <p:cNvPr id="5" name="矩形 4"/>
          <p:cNvSpPr/>
          <p:nvPr/>
        </p:nvSpPr>
        <p:spPr>
          <a:xfrm>
            <a:off x="353826" y="2187636"/>
            <a:ext cx="5802349" cy="2985433"/>
          </a:xfrm>
          <a:prstGeom prst="rect">
            <a:avLst/>
          </a:prstGeom>
        </p:spPr>
        <p:txBody>
          <a:bodyPr wrap="square">
            <a:spAutoFit/>
          </a:bodyPr>
          <a:lstStyle/>
          <a:p>
            <a:pPr marL="800100" lvl="1" indent="-342900">
              <a:spcBef>
                <a:spcPts val="600"/>
              </a:spcBef>
              <a:spcAft>
                <a:spcPts val="600"/>
              </a:spcAft>
              <a:buFont typeface="Arial" panose="020B0604020202020204" pitchFamily="34" charset="0"/>
              <a:buChar char="•"/>
            </a:pPr>
            <a:r>
              <a:rPr lang="en-US" altLang="zh-CN" sz="2400" dirty="0"/>
              <a:t>A 32-KB instruction and 32-KB data first-level cache (L1) for each core</a:t>
            </a:r>
          </a:p>
          <a:p>
            <a:pPr marL="800100" lvl="1" indent="-342900">
              <a:spcBef>
                <a:spcPts val="600"/>
              </a:spcBef>
              <a:spcAft>
                <a:spcPts val="600"/>
              </a:spcAft>
              <a:buFont typeface="Arial" panose="020B0604020202020204" pitchFamily="34" charset="0"/>
              <a:buChar char="•"/>
            </a:pPr>
            <a:r>
              <a:rPr lang="en-US" altLang="zh-CN" sz="2400" dirty="0"/>
              <a:t>A 256-KB shared instruction/data second-level cache (L2) for each core</a:t>
            </a:r>
          </a:p>
          <a:p>
            <a:pPr marL="800100" lvl="1" indent="-342900">
              <a:spcBef>
                <a:spcPts val="600"/>
              </a:spcBef>
              <a:spcAft>
                <a:spcPts val="600"/>
              </a:spcAft>
              <a:buFont typeface="Arial" panose="020B0604020202020204" pitchFamily="34" charset="0"/>
              <a:buChar char="•"/>
            </a:pPr>
            <a:r>
              <a:rPr lang="en-US" altLang="zh-CN" sz="2400" dirty="0"/>
              <a:t>8-MB shared instruction/data last-level cache (L3), shared among all cores</a:t>
            </a:r>
          </a:p>
        </p:txBody>
      </p:sp>
    </p:spTree>
    <p:extLst>
      <p:ext uri="{BB962C8B-B14F-4D97-AF65-F5344CB8AC3E}">
        <p14:creationId xmlns:p14="http://schemas.microsoft.com/office/powerpoint/2010/main" val="1627728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Layer</a:t>
            </a:r>
            <a:endParaRPr lang="zh-CN" altLang="en-US" dirty="0"/>
          </a:p>
        </p:txBody>
      </p:sp>
      <p:sp>
        <p:nvSpPr>
          <p:cNvPr id="3" name="内容占位符 2"/>
          <p:cNvSpPr>
            <a:spLocks noGrp="1"/>
          </p:cNvSpPr>
          <p:nvPr>
            <p:ph idx="1"/>
          </p:nvPr>
        </p:nvSpPr>
        <p:spPr/>
        <p:txBody>
          <a:bodyPr/>
          <a:lstStyle/>
          <a:p>
            <a:r>
              <a:rPr lang="en-US" altLang="zh-CN" u="sng" dirty="0" smtClean="0"/>
              <a:t>Core in Processor</a:t>
            </a:r>
            <a:r>
              <a:rPr lang="en-US" altLang="zh-CN" sz="2400" u="sng" dirty="0" smtClean="0"/>
              <a:t>(load instructions &amp; data)</a:t>
            </a:r>
            <a:endParaRPr lang="en-US" altLang="zh-CN" u="sng" dirty="0" smtClean="0"/>
          </a:p>
          <a:p>
            <a:r>
              <a:rPr lang="en-US" altLang="zh-CN" u="sng" dirty="0" smtClean="0"/>
              <a:t>Cache</a:t>
            </a:r>
            <a:r>
              <a:rPr lang="en-US" altLang="zh-CN" sz="2400" u="sng" dirty="0" smtClean="0"/>
              <a:t>(L1, L2, or L3, blocked by “cache line”)</a:t>
            </a:r>
            <a:endParaRPr lang="en-US" altLang="zh-CN" u="sng" dirty="0" smtClean="0"/>
          </a:p>
          <a:p>
            <a:r>
              <a:rPr lang="en-US" altLang="zh-CN" u="sng" dirty="0" smtClean="0"/>
              <a:t>Main memory</a:t>
            </a:r>
            <a:r>
              <a:rPr lang="en-US" altLang="zh-CN" sz="2400" u="sng" dirty="0" smtClean="0"/>
              <a:t>(blocked by “page”)</a:t>
            </a:r>
            <a:endParaRPr lang="en-US" altLang="zh-CN" u="sng" dirty="0" smtClean="0"/>
          </a:p>
          <a:p>
            <a:r>
              <a:rPr lang="en-US" altLang="zh-CN" u="sng" dirty="0" smtClean="0"/>
              <a:t>File system</a:t>
            </a:r>
            <a:r>
              <a:rPr lang="en-US" altLang="zh-CN" sz="2400" u="sng" dirty="0" smtClean="0"/>
              <a:t>(blocked by “file </a:t>
            </a:r>
            <a:r>
              <a:rPr lang="en-US" altLang="zh-CN" sz="2400" u="sng" dirty="0" smtClean="0"/>
              <a:t>block”)</a:t>
            </a:r>
            <a:endParaRPr lang="en-US" altLang="zh-CN" u="sng" dirty="0" smtClean="0"/>
          </a:p>
          <a:p>
            <a:r>
              <a:rPr lang="en-US" altLang="zh-CN" u="sng" dirty="0" smtClean="0"/>
              <a:t>Disk</a:t>
            </a:r>
            <a:r>
              <a:rPr lang="en-US" altLang="zh-CN" sz="2400" u="sng" dirty="0" smtClean="0"/>
              <a:t>(blocked by “sector”)</a:t>
            </a:r>
            <a:endParaRPr lang="en-US" altLang="zh-CN" u="sng" dirty="0" smtClean="0"/>
          </a:p>
          <a:p>
            <a:endParaRPr lang="zh-CN" altLang="en-US" dirty="0"/>
          </a:p>
        </p:txBody>
      </p:sp>
      <p:grpSp>
        <p:nvGrpSpPr>
          <p:cNvPr id="7" name="组合 6"/>
          <p:cNvGrpSpPr/>
          <p:nvPr/>
        </p:nvGrpSpPr>
        <p:grpSpPr>
          <a:xfrm>
            <a:off x="7020272" y="1844824"/>
            <a:ext cx="1425844" cy="792088"/>
            <a:chOff x="7020272" y="1844824"/>
            <a:chExt cx="1425844" cy="792088"/>
          </a:xfrm>
        </p:grpSpPr>
        <p:sp>
          <p:nvSpPr>
            <p:cNvPr id="5" name="右大括号 4"/>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6" name="TextBox 5"/>
            <p:cNvSpPr txBox="1"/>
            <p:nvPr/>
          </p:nvSpPr>
          <p:spPr>
            <a:xfrm>
              <a:off x="7308304" y="2045483"/>
              <a:ext cx="1137812" cy="369332"/>
            </a:xfrm>
            <a:prstGeom prst="rect">
              <a:avLst/>
            </a:prstGeom>
            <a:noFill/>
          </p:spPr>
          <p:txBody>
            <a:bodyPr wrap="none" rtlCol="0">
              <a:spAutoFit/>
            </a:bodyPr>
            <a:lstStyle/>
            <a:p>
              <a:r>
                <a:rPr lang="en-US" altLang="zh-CN" b="1" dirty="0" smtClean="0">
                  <a:solidFill>
                    <a:schemeClr val="accent1"/>
                  </a:solidFill>
                </a:rPr>
                <a:t>CPU Stalls</a:t>
              </a:r>
              <a:endParaRPr lang="zh-CN" altLang="en-US" b="1" dirty="0">
                <a:solidFill>
                  <a:schemeClr val="accent1"/>
                </a:solidFill>
              </a:endParaRPr>
            </a:p>
          </p:txBody>
        </p:sp>
      </p:grpSp>
      <p:grpSp>
        <p:nvGrpSpPr>
          <p:cNvPr id="8" name="组合 7"/>
          <p:cNvGrpSpPr/>
          <p:nvPr/>
        </p:nvGrpSpPr>
        <p:grpSpPr>
          <a:xfrm>
            <a:off x="6156176" y="2997962"/>
            <a:ext cx="1639620" cy="792088"/>
            <a:chOff x="7020272" y="1844824"/>
            <a:chExt cx="1639620" cy="792088"/>
          </a:xfrm>
        </p:grpSpPr>
        <p:sp>
          <p:nvSpPr>
            <p:cNvPr id="9" name="右大括号 8"/>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0" name="TextBox 9"/>
            <p:cNvSpPr txBox="1"/>
            <p:nvPr/>
          </p:nvSpPr>
          <p:spPr>
            <a:xfrm>
              <a:off x="7308304" y="2045483"/>
              <a:ext cx="1351588" cy="369332"/>
            </a:xfrm>
            <a:prstGeom prst="rect">
              <a:avLst/>
            </a:prstGeom>
            <a:noFill/>
          </p:spPr>
          <p:txBody>
            <a:bodyPr wrap="none" rtlCol="0">
              <a:spAutoFit/>
            </a:bodyPr>
            <a:lstStyle/>
            <a:p>
              <a:r>
                <a:rPr lang="en-US" altLang="zh-CN" b="1" dirty="0" smtClean="0">
                  <a:solidFill>
                    <a:schemeClr val="accent1"/>
                  </a:solidFill>
                </a:rPr>
                <a:t>Swap in/out</a:t>
              </a:r>
              <a:endParaRPr lang="zh-CN" altLang="en-US" b="1" dirty="0">
                <a:solidFill>
                  <a:schemeClr val="accent1"/>
                </a:solidFill>
              </a:endParaRPr>
            </a:p>
          </p:txBody>
        </p:sp>
      </p:grpSp>
      <p:grpSp>
        <p:nvGrpSpPr>
          <p:cNvPr id="11" name="组合 10"/>
          <p:cNvGrpSpPr/>
          <p:nvPr/>
        </p:nvGrpSpPr>
        <p:grpSpPr>
          <a:xfrm>
            <a:off x="5724128" y="3573016"/>
            <a:ext cx="1273110" cy="792088"/>
            <a:chOff x="7020272" y="1844824"/>
            <a:chExt cx="1273110" cy="792088"/>
          </a:xfrm>
        </p:grpSpPr>
        <p:sp>
          <p:nvSpPr>
            <p:cNvPr id="12" name="右大括号 11"/>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3" name="TextBox 12"/>
            <p:cNvSpPr txBox="1"/>
            <p:nvPr/>
          </p:nvSpPr>
          <p:spPr>
            <a:xfrm>
              <a:off x="7308304" y="2045483"/>
              <a:ext cx="985078" cy="369332"/>
            </a:xfrm>
            <a:prstGeom prst="rect">
              <a:avLst/>
            </a:prstGeom>
            <a:noFill/>
          </p:spPr>
          <p:txBody>
            <a:bodyPr wrap="none" rtlCol="0">
              <a:spAutoFit/>
            </a:bodyPr>
            <a:lstStyle/>
            <a:p>
              <a:r>
                <a:rPr lang="en-US" altLang="zh-CN" b="1" dirty="0" smtClean="0">
                  <a:solidFill>
                    <a:schemeClr val="accent1"/>
                  </a:solidFill>
                </a:rPr>
                <a:t>IO await</a:t>
              </a:r>
              <a:endParaRPr lang="zh-CN" altLang="en-US" b="1" dirty="0">
                <a:solidFill>
                  <a:schemeClr val="accent1"/>
                </a:solidFill>
              </a:endParaRPr>
            </a:p>
          </p:txBody>
        </p:sp>
      </p:grpSp>
      <p:grpSp>
        <p:nvGrpSpPr>
          <p:cNvPr id="16" name="组合 15"/>
          <p:cNvGrpSpPr/>
          <p:nvPr/>
        </p:nvGrpSpPr>
        <p:grpSpPr>
          <a:xfrm>
            <a:off x="6588224" y="2405523"/>
            <a:ext cx="1881738" cy="792088"/>
            <a:chOff x="7020272" y="1844824"/>
            <a:chExt cx="1881738" cy="792088"/>
          </a:xfrm>
        </p:grpSpPr>
        <p:sp>
          <p:nvSpPr>
            <p:cNvPr id="17" name="右大括号 16"/>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8" name="TextBox 17"/>
            <p:cNvSpPr txBox="1"/>
            <p:nvPr/>
          </p:nvSpPr>
          <p:spPr>
            <a:xfrm>
              <a:off x="7308304" y="2045483"/>
              <a:ext cx="1593706" cy="369332"/>
            </a:xfrm>
            <a:prstGeom prst="rect">
              <a:avLst/>
            </a:prstGeom>
            <a:noFill/>
          </p:spPr>
          <p:txBody>
            <a:bodyPr wrap="none" rtlCol="0">
              <a:spAutoFit/>
            </a:bodyPr>
            <a:lstStyle/>
            <a:p>
              <a:r>
                <a:rPr lang="en-US" altLang="zh-CN" b="1" dirty="0" smtClean="0">
                  <a:solidFill>
                    <a:schemeClr val="accent1"/>
                  </a:solidFill>
                </a:rPr>
                <a:t>Cache hit/miss</a:t>
              </a:r>
              <a:endParaRPr lang="zh-CN" altLang="en-US" b="1" dirty="0">
                <a:solidFill>
                  <a:schemeClr val="accent1"/>
                </a:solidFill>
              </a:endParaRPr>
            </a:p>
          </p:txBody>
        </p:sp>
      </p:grpSp>
    </p:spTree>
    <p:extLst>
      <p:ext uri="{BB962C8B-B14F-4D97-AF65-F5344CB8AC3E}">
        <p14:creationId xmlns:p14="http://schemas.microsoft.com/office/powerpoint/2010/main" val="2450220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4578" name="Picture 2" descr="https://qph.ec.quoracdn.net/main-qimg-fc364f57a12d5d247ad621b44a0dc2f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2708920"/>
            <a:ext cx="573405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919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 Cache</a:t>
            </a:r>
            <a:endParaRPr lang="zh-CN" altLang="en-US" dirty="0"/>
          </a:p>
        </p:txBody>
      </p:sp>
      <p:sp>
        <p:nvSpPr>
          <p:cNvPr id="3" name="内容占位符 2"/>
          <p:cNvSpPr>
            <a:spLocks noGrp="1"/>
          </p:cNvSpPr>
          <p:nvPr>
            <p:ph idx="1"/>
          </p:nvPr>
        </p:nvSpPr>
        <p:spPr/>
        <p:txBody>
          <a:bodyPr/>
          <a:lstStyle/>
          <a:p>
            <a:r>
              <a:rPr lang="en-US" altLang="zh-CN" dirty="0" smtClean="0"/>
              <a:t>Cache type</a:t>
            </a:r>
          </a:p>
          <a:p>
            <a:r>
              <a:rPr lang="en-US" altLang="zh-CN" dirty="0" smtClean="0"/>
              <a:t>Cache structure</a:t>
            </a:r>
          </a:p>
          <a:p>
            <a:r>
              <a:rPr lang="en-US" altLang="zh-CN" dirty="0" smtClean="0"/>
              <a:t>Cache addressing</a:t>
            </a:r>
          </a:p>
          <a:p>
            <a:r>
              <a:rPr lang="en-US" altLang="zh-CN" dirty="0" smtClean="0"/>
              <a:t>Cache associativity</a:t>
            </a:r>
          </a:p>
          <a:p>
            <a:r>
              <a:rPr lang="en-US" altLang="zh-CN" dirty="0" smtClean="0"/>
              <a:t>Cache policy(write &amp; replacement)</a:t>
            </a:r>
          </a:p>
          <a:p>
            <a:r>
              <a:rPr lang="en-US" altLang="zh-CN" dirty="0" smtClean="0"/>
              <a:t>Cache miss</a:t>
            </a:r>
          </a:p>
          <a:p>
            <a:r>
              <a:rPr lang="en-US" altLang="zh-CN" dirty="0" smtClean="0"/>
              <a:t>Cache hierarchy in CPU</a:t>
            </a:r>
            <a:endParaRPr lang="zh-CN" altLang="en-US" dirty="0"/>
          </a:p>
        </p:txBody>
      </p:sp>
    </p:spTree>
    <p:extLst>
      <p:ext uri="{BB962C8B-B14F-4D97-AF65-F5344CB8AC3E}">
        <p14:creationId xmlns:p14="http://schemas.microsoft.com/office/powerpoint/2010/main" val="1461313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descr="https://upload.wikimedia.org/wikipedia/commons/4/4c/Separate_unifi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836712"/>
            <a:ext cx="3638550" cy="573405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5602" name="Picture 2" descr="https://upload.wikimedia.org/wikipedia/commons/0/00/Cache_Hierarchy_Upda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276872"/>
            <a:ext cx="3514725" cy="3419475"/>
          </a:xfrm>
          <a:prstGeom prst="rect">
            <a:avLst/>
          </a:prstGeom>
          <a:noFill/>
          <a:extLst>
            <a:ext uri="{909E8E84-426E-40DD-AFC4-6F175D3DCCD1}">
              <a14:hiddenFill xmlns:a14="http://schemas.microsoft.com/office/drawing/2010/main">
                <a:solidFill>
                  <a:srgbClr val="FFFFFF"/>
                </a:solidFill>
              </a14:hiddenFill>
            </a:ext>
          </a:extLst>
        </p:spPr>
      </p:pic>
      <p:pic>
        <p:nvPicPr>
          <p:cNvPr id="25606" name="Picture 6" descr="https://upload.wikimedia.org/wikipedia/commons/e/e0/Inclusivecach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1067" y="115538"/>
            <a:ext cx="2114550" cy="6800850"/>
          </a:xfrm>
          <a:prstGeom prst="rect">
            <a:avLst/>
          </a:prstGeom>
          <a:noFill/>
          <a:extLst>
            <a:ext uri="{909E8E84-426E-40DD-AFC4-6F175D3DCCD1}">
              <a14:hiddenFill xmlns:a14="http://schemas.microsoft.com/office/drawing/2010/main">
                <a:solidFill>
                  <a:srgbClr val="FFFFFF"/>
                </a:solidFill>
              </a14:hiddenFill>
            </a:ext>
          </a:extLst>
        </p:spPr>
      </p:pic>
      <p:pic>
        <p:nvPicPr>
          <p:cNvPr id="25608" name="Picture 8" descr="https://upload.wikimedia.org/wikipedia/commons/e/e8/Shared_privat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2240" y="2098451"/>
            <a:ext cx="4314973" cy="4437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822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idx="1"/>
          </p:nvPr>
        </p:nvSpPr>
        <p:spPr/>
        <p:txBody>
          <a:bodyPr/>
          <a:lstStyle/>
          <a:p>
            <a:r>
              <a:rPr lang="en-US" altLang="zh-CN" dirty="0" smtClean="0"/>
              <a:t>Data path on </a:t>
            </a:r>
            <a:r>
              <a:rPr lang="en-US" altLang="zh-CN" dirty="0" smtClean="0"/>
              <a:t>x86 architecture</a:t>
            </a:r>
            <a:endParaRPr lang="en-US" altLang="zh-CN" dirty="0" smtClean="0"/>
          </a:p>
          <a:p>
            <a:r>
              <a:rPr lang="en-US" altLang="zh-CN" dirty="0" smtClean="0"/>
              <a:t>Cache on CPU</a:t>
            </a:r>
          </a:p>
          <a:p>
            <a:r>
              <a:rPr lang="en-US" altLang="zh-CN" dirty="0" smtClean="0"/>
              <a:t>How does disk </a:t>
            </a:r>
            <a:r>
              <a:rPr lang="en-US" altLang="zh-CN" dirty="0" smtClean="0"/>
              <a:t>work</a:t>
            </a:r>
            <a:endParaRPr lang="en-US" altLang="zh-CN" dirty="0" smtClean="0"/>
          </a:p>
          <a:p>
            <a:r>
              <a:rPr lang="en-US" altLang="zh-CN" dirty="0" smtClean="0"/>
              <a:t>Data </a:t>
            </a:r>
            <a:r>
              <a:rPr lang="en-US" altLang="zh-CN" dirty="0" smtClean="0"/>
              <a:t>models in </a:t>
            </a:r>
            <a:r>
              <a:rPr lang="en-US" altLang="zh-CN" dirty="0" smtClean="0"/>
              <a:t>action</a:t>
            </a:r>
            <a:endParaRPr lang="zh-CN" altLang="en-US" dirty="0"/>
          </a:p>
        </p:txBody>
      </p:sp>
    </p:spTree>
    <p:extLst>
      <p:ext uri="{BB962C8B-B14F-4D97-AF65-F5344CB8AC3E}">
        <p14:creationId xmlns:p14="http://schemas.microsoft.com/office/powerpoint/2010/main" val="1759144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structure</a:t>
            </a:r>
          </a:p>
          <a:p>
            <a:endParaRPr lang="en-US" altLang="zh-CN" dirty="0" smtClean="0"/>
          </a:p>
          <a:p>
            <a:endParaRPr lang="en-US" altLang="zh-CN" dirty="0"/>
          </a:p>
          <a:p>
            <a:endParaRPr lang="en-US" altLang="zh-CN" dirty="0" smtClean="0"/>
          </a:p>
          <a:p>
            <a:r>
              <a:rPr lang="en-US" altLang="zh-CN" dirty="0" smtClean="0"/>
              <a:t>Cache </a:t>
            </a:r>
            <a:r>
              <a:rPr lang="en-US" altLang="zh-CN" dirty="0"/>
              <a:t>address</a:t>
            </a:r>
          </a:p>
          <a:p>
            <a:endParaRPr lang="en-US" altLang="zh-CN" dirty="0" smtClean="0"/>
          </a:p>
          <a:p>
            <a:endParaRPr lang="zh-CN" altLang="en-US" dirty="0"/>
          </a:p>
        </p:txBody>
      </p:sp>
      <p:grpSp>
        <p:nvGrpSpPr>
          <p:cNvPr id="30" name="组合 29"/>
          <p:cNvGrpSpPr/>
          <p:nvPr/>
        </p:nvGrpSpPr>
        <p:grpSpPr>
          <a:xfrm>
            <a:off x="971600" y="2118558"/>
            <a:ext cx="7380539" cy="1742490"/>
            <a:chOff x="971600" y="1844823"/>
            <a:chExt cx="7380539" cy="1742490"/>
          </a:xfrm>
        </p:grpSpPr>
        <p:grpSp>
          <p:nvGrpSpPr>
            <p:cNvPr id="15" name="组合 14"/>
            <p:cNvGrpSpPr/>
            <p:nvPr/>
          </p:nvGrpSpPr>
          <p:grpSpPr>
            <a:xfrm>
              <a:off x="971600" y="2296616"/>
              <a:ext cx="7200000" cy="412304"/>
              <a:chOff x="3059831" y="1844824"/>
              <a:chExt cx="5040562" cy="288032"/>
            </a:xfrm>
          </p:grpSpPr>
          <p:sp>
            <p:nvSpPr>
              <p:cNvPr id="6" name="矩形 5"/>
              <p:cNvSpPr/>
              <p:nvPr/>
            </p:nvSpPr>
            <p:spPr>
              <a:xfrm>
                <a:off x="3059831" y="184482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a:t>
                </a:r>
                <a:endParaRPr lang="zh-CN" altLang="en-US" dirty="0"/>
              </a:p>
            </p:txBody>
          </p:sp>
          <p:sp>
            <p:nvSpPr>
              <p:cNvPr id="8" name="矩形 7"/>
              <p:cNvSpPr/>
              <p:nvPr/>
            </p:nvSpPr>
            <p:spPr>
              <a:xfrm>
                <a:off x="4283968" y="184482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data block</a:t>
                </a:r>
                <a:endParaRPr lang="zh-CN" altLang="en-US" dirty="0"/>
              </a:p>
            </p:txBody>
          </p:sp>
          <p:sp>
            <p:nvSpPr>
              <p:cNvPr id="9" name="矩形 8"/>
              <p:cNvSpPr/>
              <p:nvPr/>
            </p:nvSpPr>
            <p:spPr>
              <a:xfrm>
                <a:off x="6588224" y="184482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flag bits</a:t>
                </a:r>
                <a:endParaRPr lang="zh-CN" altLang="en-US" dirty="0"/>
              </a:p>
            </p:txBody>
          </p:sp>
        </p:grpSp>
        <p:grpSp>
          <p:nvGrpSpPr>
            <p:cNvPr id="19" name="组合 18"/>
            <p:cNvGrpSpPr/>
            <p:nvPr/>
          </p:nvGrpSpPr>
          <p:grpSpPr>
            <a:xfrm>
              <a:off x="2720172" y="2708920"/>
              <a:ext cx="3291426" cy="878393"/>
              <a:chOff x="4283968" y="2132856"/>
              <a:chExt cx="2286590" cy="878393"/>
            </a:xfrm>
          </p:grpSpPr>
          <p:sp>
            <p:nvSpPr>
              <p:cNvPr id="17" name="右大括号 16"/>
              <p:cNvSpPr/>
              <p:nvPr/>
            </p:nvSpPr>
            <p:spPr>
              <a:xfrm rot="5400000">
                <a:off x="5319251" y="1097573"/>
                <a:ext cx="216024" cy="2286590"/>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8" name="TextBox 17"/>
              <p:cNvSpPr txBox="1"/>
              <p:nvPr/>
            </p:nvSpPr>
            <p:spPr>
              <a:xfrm>
                <a:off x="4601854" y="2272585"/>
                <a:ext cx="1650818" cy="738664"/>
              </a:xfrm>
              <a:prstGeom prst="rect">
                <a:avLst/>
              </a:prstGeom>
              <a:noFill/>
            </p:spPr>
            <p:txBody>
              <a:bodyPr wrap="square" rtlCol="0">
                <a:spAutoFit/>
              </a:bodyPr>
              <a:lstStyle/>
              <a:p>
                <a:pPr algn="ctr"/>
                <a:r>
                  <a:rPr lang="en-US" altLang="zh-CN" sz="1400" dirty="0" smtClean="0">
                    <a:solidFill>
                      <a:schemeClr val="accent2"/>
                    </a:solidFill>
                  </a:rPr>
                  <a:t>“Cache Line”</a:t>
                </a:r>
              </a:p>
              <a:p>
                <a:r>
                  <a:rPr lang="en-US" altLang="zh-CN" sz="1400" dirty="0" smtClean="0">
                    <a:solidFill>
                      <a:schemeClr val="accent2"/>
                    </a:solidFill>
                  </a:rPr>
                  <a:t>Containing the actual data fetched from main memory</a:t>
                </a:r>
                <a:endParaRPr lang="zh-CN" altLang="en-US" sz="1400" dirty="0">
                  <a:solidFill>
                    <a:schemeClr val="accent2"/>
                  </a:solidFill>
                </a:endParaRPr>
              </a:p>
            </p:txBody>
          </p:sp>
        </p:grpSp>
        <p:sp>
          <p:nvSpPr>
            <p:cNvPr id="22" name="右大括号 21"/>
            <p:cNvSpPr/>
            <p:nvPr/>
          </p:nvSpPr>
          <p:spPr>
            <a:xfrm rot="16200000">
              <a:off x="4463588" y="-1411396"/>
              <a:ext cx="216024" cy="7200000"/>
            </a:xfrm>
            <a:prstGeom prst="rightBrace">
              <a:avLst>
                <a:gd name="adj1" fmla="val 28815"/>
                <a:gd name="adj2" fmla="val 50000"/>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solidFill>
                  <a:schemeClr val="bg1">
                    <a:lumMod val="50000"/>
                  </a:schemeClr>
                </a:solidFill>
              </a:endParaRPr>
            </a:p>
          </p:txBody>
        </p:sp>
        <p:sp>
          <p:nvSpPr>
            <p:cNvPr id="23" name="TextBox 22"/>
            <p:cNvSpPr txBox="1"/>
            <p:nvPr/>
          </p:nvSpPr>
          <p:spPr>
            <a:xfrm>
              <a:off x="3984973" y="1844823"/>
              <a:ext cx="1176105" cy="307777"/>
            </a:xfrm>
            <a:prstGeom prst="rect">
              <a:avLst/>
            </a:prstGeom>
            <a:noFill/>
          </p:spPr>
          <p:txBody>
            <a:bodyPr wrap="square" rtlCol="0">
              <a:spAutoFit/>
            </a:bodyPr>
            <a:lstStyle/>
            <a:p>
              <a:r>
                <a:rPr lang="en-US" altLang="zh-CN" sz="1400" dirty="0" smtClean="0">
                  <a:solidFill>
                    <a:schemeClr val="accent6"/>
                  </a:solidFill>
                </a:rPr>
                <a:t>“Cache Entry”</a:t>
              </a:r>
              <a:endParaRPr lang="zh-CN" altLang="en-US" sz="1400" dirty="0">
                <a:solidFill>
                  <a:schemeClr val="accent6"/>
                </a:solidFill>
              </a:endParaRPr>
            </a:p>
          </p:txBody>
        </p:sp>
        <p:sp>
          <p:nvSpPr>
            <p:cNvPr id="27" name="右大括号 26"/>
            <p:cNvSpPr/>
            <p:nvPr/>
          </p:nvSpPr>
          <p:spPr>
            <a:xfrm rot="5400000">
              <a:off x="1738586" y="1943361"/>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973027" y="2848649"/>
              <a:ext cx="1747145" cy="738664"/>
            </a:xfrm>
            <a:prstGeom prst="rect">
              <a:avLst/>
            </a:prstGeom>
            <a:noFill/>
          </p:spPr>
          <p:txBody>
            <a:bodyPr wrap="square" rtlCol="0">
              <a:spAutoFit/>
            </a:bodyPr>
            <a:lstStyle/>
            <a:p>
              <a:r>
                <a:rPr lang="en-US" altLang="zh-CN" sz="1400" dirty="0" smtClean="0">
                  <a:solidFill>
                    <a:schemeClr val="accent1"/>
                  </a:solidFill>
                </a:rPr>
                <a:t>Containing address </a:t>
              </a:r>
              <a:r>
                <a:rPr lang="en-US" altLang="zh-CN" sz="1400" dirty="0">
                  <a:solidFill>
                    <a:schemeClr val="accent1"/>
                  </a:solidFill>
                </a:rPr>
                <a:t>of </a:t>
              </a:r>
              <a:r>
                <a:rPr lang="en-US" altLang="zh-CN" sz="1400" dirty="0" smtClean="0">
                  <a:solidFill>
                    <a:schemeClr val="accent1"/>
                  </a:solidFill>
                </a:rPr>
                <a:t>actual data from main </a:t>
              </a:r>
              <a:r>
                <a:rPr lang="en-US" altLang="zh-CN" sz="1400" dirty="0">
                  <a:solidFill>
                    <a:schemeClr val="accent1"/>
                  </a:solidFill>
                </a:rPr>
                <a:t>memory</a:t>
              </a:r>
              <a:endParaRPr lang="zh-CN" altLang="en-US" sz="1400" dirty="0">
                <a:solidFill>
                  <a:schemeClr val="accent1"/>
                </a:solidFill>
              </a:endParaRPr>
            </a:p>
          </p:txBody>
        </p:sp>
        <p:sp>
          <p:nvSpPr>
            <p:cNvPr id="29" name="TextBox 28"/>
            <p:cNvSpPr txBox="1"/>
            <p:nvPr/>
          </p:nvSpPr>
          <p:spPr>
            <a:xfrm>
              <a:off x="5831059" y="2956371"/>
              <a:ext cx="2521080" cy="523220"/>
            </a:xfrm>
            <a:prstGeom prst="rect">
              <a:avLst/>
            </a:prstGeom>
            <a:noFill/>
          </p:spPr>
          <p:txBody>
            <a:bodyPr wrap="square" rtlCol="0">
              <a:spAutoFit/>
            </a:bodyPr>
            <a:lstStyle/>
            <a:p>
              <a:r>
                <a:rPr lang="en-US" altLang="zh-CN" sz="1400" dirty="0">
                  <a:solidFill>
                    <a:schemeClr val="accent3"/>
                  </a:solidFill>
                </a:rPr>
                <a:t>F</a:t>
              </a:r>
              <a:r>
                <a:rPr lang="en-US" altLang="zh-CN" sz="1400" dirty="0" smtClean="0">
                  <a:solidFill>
                    <a:schemeClr val="accent3"/>
                  </a:solidFill>
                </a:rPr>
                <a:t>or instruction: a valid bit</a:t>
              </a:r>
            </a:p>
            <a:p>
              <a:r>
                <a:rPr lang="en-US" altLang="zh-CN" sz="1400" dirty="0" smtClean="0">
                  <a:solidFill>
                    <a:schemeClr val="accent3"/>
                  </a:solidFill>
                </a:rPr>
                <a:t>For data: a valid bit &amp; a dirty bit</a:t>
              </a:r>
              <a:endParaRPr lang="zh-CN" altLang="en-US" sz="1400" dirty="0">
                <a:solidFill>
                  <a:schemeClr val="accent3"/>
                </a:solidFill>
              </a:endParaRPr>
            </a:p>
          </p:txBody>
        </p:sp>
        <p:sp>
          <p:nvSpPr>
            <p:cNvPr id="32" name="右大括号 31"/>
            <p:cNvSpPr/>
            <p:nvPr/>
          </p:nvSpPr>
          <p:spPr>
            <a:xfrm rot="5400000">
              <a:off x="6983600" y="1736946"/>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grpSp>
      <p:sp>
        <p:nvSpPr>
          <p:cNvPr id="36" name="TextBox 35"/>
          <p:cNvSpPr txBox="1"/>
          <p:nvPr/>
        </p:nvSpPr>
        <p:spPr>
          <a:xfrm>
            <a:off x="4114800" y="2974258"/>
            <a:ext cx="184731" cy="369332"/>
          </a:xfrm>
          <a:prstGeom prst="rect">
            <a:avLst/>
          </a:prstGeom>
          <a:noFill/>
        </p:spPr>
        <p:txBody>
          <a:bodyPr wrap="none" rtlCol="0">
            <a:spAutoFit/>
          </a:bodyPr>
          <a:lstStyle/>
          <a:p>
            <a:endParaRPr lang="zh-CN" altLang="en-US" dirty="0"/>
          </a:p>
        </p:txBody>
      </p:sp>
      <p:grpSp>
        <p:nvGrpSpPr>
          <p:cNvPr id="37" name="组合 36"/>
          <p:cNvGrpSpPr/>
          <p:nvPr/>
        </p:nvGrpSpPr>
        <p:grpSpPr>
          <a:xfrm>
            <a:off x="971600" y="4797152"/>
            <a:ext cx="7380539" cy="1296680"/>
            <a:chOff x="971600" y="4959216"/>
            <a:chExt cx="7380539" cy="1296680"/>
          </a:xfrm>
        </p:grpSpPr>
        <p:grpSp>
          <p:nvGrpSpPr>
            <p:cNvPr id="10" name="组合 9"/>
            <p:cNvGrpSpPr/>
            <p:nvPr/>
          </p:nvGrpSpPr>
          <p:grpSpPr>
            <a:xfrm>
              <a:off x="973027" y="4959216"/>
              <a:ext cx="7198573" cy="414000"/>
              <a:chOff x="3059832" y="2412504"/>
              <a:chExt cx="5040561" cy="288032"/>
            </a:xfrm>
          </p:grpSpPr>
          <p:sp>
            <p:nvSpPr>
              <p:cNvPr id="12" name="矩形 11"/>
              <p:cNvSpPr/>
              <p:nvPr/>
            </p:nvSpPr>
            <p:spPr>
              <a:xfrm>
                <a:off x="3059832" y="241250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tag(MSB)</a:t>
                </a:r>
                <a:endParaRPr lang="zh-CN" altLang="en-US" dirty="0"/>
              </a:p>
            </p:txBody>
          </p:sp>
          <p:sp>
            <p:nvSpPr>
              <p:cNvPr id="13" name="矩形 12"/>
              <p:cNvSpPr/>
              <p:nvPr/>
            </p:nvSpPr>
            <p:spPr>
              <a:xfrm>
                <a:off x="4283969" y="241250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index(LSB)</a:t>
                </a:r>
                <a:endParaRPr lang="zh-CN" altLang="en-US" dirty="0"/>
              </a:p>
            </p:txBody>
          </p:sp>
          <p:sp>
            <p:nvSpPr>
              <p:cNvPr id="14" name="矩形 13"/>
              <p:cNvSpPr/>
              <p:nvPr/>
            </p:nvSpPr>
            <p:spPr>
              <a:xfrm>
                <a:off x="6588224" y="241250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 offset</a:t>
                </a:r>
                <a:endParaRPr lang="zh-CN" altLang="en-US" dirty="0"/>
              </a:p>
            </p:txBody>
          </p:sp>
        </p:grpSp>
        <p:sp>
          <p:nvSpPr>
            <p:cNvPr id="34" name="右大括号 33"/>
            <p:cNvSpPr/>
            <p:nvPr/>
          </p:nvSpPr>
          <p:spPr>
            <a:xfrm rot="5400000">
              <a:off x="4257872" y="3835515"/>
              <a:ext cx="216024" cy="3291426"/>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5" name="TextBox 34"/>
            <p:cNvSpPr txBox="1"/>
            <p:nvPr/>
          </p:nvSpPr>
          <p:spPr>
            <a:xfrm>
              <a:off x="2987824" y="5517232"/>
              <a:ext cx="2843236" cy="738664"/>
            </a:xfrm>
            <a:prstGeom prst="rect">
              <a:avLst/>
            </a:prstGeom>
            <a:noFill/>
          </p:spPr>
          <p:txBody>
            <a:bodyPr wrap="square" rtlCol="0">
              <a:spAutoFit/>
            </a:bodyPr>
            <a:lstStyle/>
            <a:p>
              <a:r>
                <a:rPr lang="en-US" altLang="zh-CN" sz="1400" dirty="0" smtClean="0">
                  <a:solidFill>
                    <a:schemeClr val="accent2"/>
                  </a:solidFill>
                </a:rPr>
                <a:t>The index of cache line that data in.</a:t>
              </a:r>
            </a:p>
            <a:p>
              <a:r>
                <a:rPr lang="en-US" altLang="zh-CN" sz="1400" dirty="0">
                  <a:solidFill>
                    <a:schemeClr val="accent2"/>
                  </a:solidFill>
                </a:rPr>
                <a:t>Index length = </a:t>
              </a:r>
              <a:r>
                <a:rPr lang="en-US" altLang="zh-CN" sz="1400" i="1" dirty="0">
                  <a:solidFill>
                    <a:schemeClr val="accent2"/>
                  </a:solidFill>
                </a:rPr>
                <a:t>cell(log r)</a:t>
              </a:r>
              <a:r>
                <a:rPr lang="en-US" altLang="zh-CN" sz="1400" dirty="0">
                  <a:solidFill>
                    <a:schemeClr val="accent2"/>
                  </a:solidFill>
                </a:rPr>
                <a:t> </a:t>
              </a:r>
              <a:r>
                <a:rPr lang="en-US" altLang="zh-CN" sz="1400" dirty="0" smtClean="0">
                  <a:solidFill>
                    <a:schemeClr val="accent2"/>
                  </a:solidFill>
                </a:rPr>
                <a:t>bits,</a:t>
              </a:r>
            </a:p>
            <a:p>
              <a:r>
                <a:rPr lang="en-US" altLang="zh-CN" sz="1400" i="1" dirty="0">
                  <a:solidFill>
                    <a:schemeClr val="accent2"/>
                  </a:solidFill>
                </a:rPr>
                <a:t>a</a:t>
              </a:r>
              <a:r>
                <a:rPr lang="en-US" altLang="zh-CN" sz="1400" i="1" dirty="0" smtClean="0">
                  <a:solidFill>
                    <a:schemeClr val="accent2"/>
                  </a:solidFill>
                </a:rPr>
                <a:t>s r</a:t>
              </a:r>
              <a:r>
                <a:rPr lang="en-US" altLang="zh-CN" sz="1400" dirty="0" smtClean="0">
                  <a:solidFill>
                    <a:schemeClr val="accent2"/>
                  </a:solidFill>
                </a:rPr>
                <a:t> is </a:t>
              </a:r>
              <a:r>
                <a:rPr lang="en-US" altLang="zh-CN" sz="1400" dirty="0">
                  <a:solidFill>
                    <a:schemeClr val="accent2"/>
                  </a:solidFill>
                </a:rPr>
                <a:t>cache </a:t>
              </a:r>
              <a:r>
                <a:rPr lang="en-US" altLang="zh-CN" sz="1400" dirty="0" smtClean="0">
                  <a:solidFill>
                    <a:schemeClr val="accent2"/>
                  </a:solidFill>
                </a:rPr>
                <a:t>lines capacity in cache.</a:t>
              </a:r>
            </a:p>
          </p:txBody>
        </p:sp>
        <p:sp>
          <p:nvSpPr>
            <p:cNvPr id="38" name="右大括号 37"/>
            <p:cNvSpPr/>
            <p:nvPr/>
          </p:nvSpPr>
          <p:spPr>
            <a:xfrm rot="5400000">
              <a:off x="6984027" y="4401240"/>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sp>
          <p:nvSpPr>
            <p:cNvPr id="39" name="TextBox 38"/>
            <p:cNvSpPr txBox="1"/>
            <p:nvPr/>
          </p:nvSpPr>
          <p:spPr>
            <a:xfrm>
              <a:off x="6012027" y="5517232"/>
              <a:ext cx="2340112" cy="738664"/>
            </a:xfrm>
            <a:prstGeom prst="rect">
              <a:avLst/>
            </a:prstGeom>
            <a:noFill/>
          </p:spPr>
          <p:txBody>
            <a:bodyPr wrap="square" rtlCol="0">
              <a:spAutoFit/>
            </a:bodyPr>
            <a:lstStyle/>
            <a:p>
              <a:r>
                <a:rPr lang="en-US" altLang="zh-CN" sz="1400" dirty="0" smtClean="0">
                  <a:solidFill>
                    <a:schemeClr val="accent3"/>
                  </a:solidFill>
                </a:rPr>
                <a:t>The data offset in cache line.</a:t>
              </a:r>
            </a:p>
            <a:p>
              <a:r>
                <a:rPr lang="en-US" altLang="zh-CN" sz="1400" dirty="0" smtClean="0">
                  <a:solidFill>
                    <a:schemeClr val="accent3"/>
                  </a:solidFill>
                </a:rPr>
                <a:t>Offset length = </a:t>
              </a:r>
              <a:r>
                <a:rPr lang="en-US" altLang="zh-CN" sz="1400" i="1" dirty="0" smtClean="0">
                  <a:solidFill>
                    <a:schemeClr val="accent3"/>
                  </a:solidFill>
                </a:rPr>
                <a:t>cell(log b)</a:t>
              </a:r>
              <a:r>
                <a:rPr lang="en-US" altLang="zh-CN" sz="1400" dirty="0" smtClean="0">
                  <a:solidFill>
                    <a:schemeClr val="accent3"/>
                  </a:solidFill>
                </a:rPr>
                <a:t> bits,</a:t>
              </a:r>
            </a:p>
            <a:p>
              <a:r>
                <a:rPr lang="en-US" altLang="zh-CN" sz="1400" dirty="0" smtClean="0">
                  <a:solidFill>
                    <a:schemeClr val="accent3"/>
                  </a:solidFill>
                </a:rPr>
                <a:t>as </a:t>
              </a:r>
              <a:r>
                <a:rPr lang="en-US" altLang="zh-CN" sz="1400" i="1" dirty="0" smtClean="0">
                  <a:solidFill>
                    <a:schemeClr val="accent3"/>
                  </a:solidFill>
                </a:rPr>
                <a:t>b</a:t>
              </a:r>
              <a:r>
                <a:rPr lang="en-US" altLang="zh-CN" sz="1400" dirty="0" smtClean="0">
                  <a:solidFill>
                    <a:schemeClr val="accent3"/>
                  </a:solidFill>
                </a:rPr>
                <a:t> is bytes in data block.</a:t>
              </a:r>
              <a:endParaRPr lang="zh-CN" altLang="en-US" sz="1400" dirty="0">
                <a:solidFill>
                  <a:schemeClr val="accent3"/>
                </a:solidFill>
              </a:endParaRPr>
            </a:p>
          </p:txBody>
        </p:sp>
        <p:sp>
          <p:nvSpPr>
            <p:cNvPr id="40" name="右大括号 39"/>
            <p:cNvSpPr/>
            <p:nvPr/>
          </p:nvSpPr>
          <p:spPr>
            <a:xfrm rot="5400000">
              <a:off x="1737159" y="4607655"/>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974108" y="5517232"/>
              <a:ext cx="1747145" cy="738664"/>
            </a:xfrm>
            <a:prstGeom prst="rect">
              <a:avLst/>
            </a:prstGeom>
            <a:noFill/>
          </p:spPr>
          <p:txBody>
            <a:bodyPr wrap="square" rtlCol="0">
              <a:spAutoFit/>
            </a:bodyPr>
            <a:lstStyle/>
            <a:p>
              <a:r>
                <a:rPr lang="en-US" altLang="zh-CN" sz="1400" dirty="0" smtClean="0">
                  <a:solidFill>
                    <a:schemeClr val="accent1"/>
                  </a:solidFill>
                </a:rPr>
                <a:t>The most significant bits of the address from main memory.</a:t>
              </a:r>
              <a:endParaRPr lang="zh-CN" altLang="en-US" sz="1400" dirty="0">
                <a:solidFill>
                  <a:schemeClr val="accent1"/>
                </a:solidFill>
              </a:endParaRPr>
            </a:p>
          </p:txBody>
        </p:sp>
      </p:grpSp>
    </p:spTree>
    <p:extLst>
      <p:ext uri="{BB962C8B-B14F-4D97-AF65-F5344CB8AC3E}">
        <p14:creationId xmlns:p14="http://schemas.microsoft.com/office/powerpoint/2010/main" val="1836004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addressing</a:t>
            </a:r>
            <a:endParaRPr lang="zh-CN" altLang="en-US" dirty="0"/>
          </a:p>
        </p:txBody>
      </p:sp>
      <p:pic>
        <p:nvPicPr>
          <p:cNvPr id="16386" name="Picture 2" descr="https://qph.ec.quoracdn.net/main-qimg-e03e17ca75d8f7cb8c731fa6c79e615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420888"/>
            <a:ext cx="7019925" cy="27813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s://qph.ec.quoracdn.net/main-qimg-95e5090d94eb6d36dfdf27c1640a38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3645024"/>
            <a:ext cx="5734050"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244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a:t>Fully associative cache</a:t>
            </a:r>
          </a:p>
          <a:p>
            <a:pPr lvl="1"/>
            <a:r>
              <a:rPr lang="en-US" altLang="zh-CN" sz="2000" dirty="0"/>
              <a:t>Any memory block can be stored in any cache location. </a:t>
            </a:r>
            <a:endParaRPr lang="en-US" altLang="zh-CN" sz="2000" dirty="0" smtClean="0"/>
          </a:p>
          <a:p>
            <a:pPr lvl="1"/>
            <a:r>
              <a:rPr lang="en-US" altLang="zh-CN" sz="2000" dirty="0" smtClean="0"/>
              <a:t>Very small and efficient, just used for TLB.</a:t>
            </a:r>
            <a:endParaRPr lang="en-US" altLang="zh-CN" sz="2400" dirty="0" smtClean="0"/>
          </a:p>
          <a:p>
            <a:endParaRPr lang="en-US" altLang="zh-CN" b="1" dirty="0"/>
          </a:p>
          <a:p>
            <a:endParaRPr lang="zh-CN" altLang="en-US" dirty="0"/>
          </a:p>
        </p:txBody>
      </p:sp>
      <p:pic>
        <p:nvPicPr>
          <p:cNvPr id="17410" name="Picture 2" descr="https://upload.wikimedia.org/wikipedia/commons/thumb/9/94/Fully_Associative_Cache.svg/1112px-Fully_Associative_Cach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2924424"/>
            <a:ext cx="6720416" cy="3456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003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Direct </a:t>
            </a:r>
            <a:r>
              <a:rPr lang="en-US" altLang="zh-CN" b="1" dirty="0"/>
              <a:t>mapped cache</a:t>
            </a:r>
          </a:p>
          <a:p>
            <a:pPr lvl="1"/>
            <a:r>
              <a:rPr lang="en-US" altLang="zh-CN" sz="2000" dirty="0"/>
              <a:t>A</a:t>
            </a:r>
            <a:r>
              <a:rPr lang="en-US" altLang="zh-CN" sz="2000" dirty="0" smtClean="0"/>
              <a:t>ny </a:t>
            </a:r>
            <a:r>
              <a:rPr lang="en-US" altLang="zh-CN" sz="2000" dirty="0"/>
              <a:t>memory block can be stored in one specific cache entry only</a:t>
            </a:r>
            <a:r>
              <a:rPr lang="en-US" altLang="zh-CN" sz="2000" dirty="0" smtClean="0"/>
              <a:t>.</a:t>
            </a:r>
            <a:endParaRPr lang="en-US" altLang="zh-CN" dirty="0" smtClean="0"/>
          </a:p>
          <a:p>
            <a:endParaRPr lang="en-US" altLang="zh-CN" b="1" dirty="0"/>
          </a:p>
          <a:p>
            <a:endParaRPr lang="zh-CN" altLang="en-US" dirty="0"/>
          </a:p>
        </p:txBody>
      </p:sp>
      <p:pic>
        <p:nvPicPr>
          <p:cNvPr id="18434" name="Picture 2" descr="https://upload.wikimedia.org/wikipedia/commons/thumb/a/a2/Direct_Mapped_Cache.svg/829px-Direct_Mapped_Cach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2564904"/>
            <a:ext cx="6696744" cy="4160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353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Set </a:t>
            </a:r>
            <a:r>
              <a:rPr lang="en-US" altLang="zh-CN" b="1" dirty="0"/>
              <a:t>associative </a:t>
            </a:r>
            <a:r>
              <a:rPr lang="en-US" altLang="zh-CN" b="1" dirty="0" smtClean="0"/>
              <a:t>cache(</a:t>
            </a:r>
            <a:r>
              <a:rPr lang="en-US" altLang="zh-CN" sz="2800" i="1" dirty="0"/>
              <a:t>multi-way-direct-mapped</a:t>
            </a:r>
            <a:r>
              <a:rPr lang="en-US" altLang="zh-CN" b="1" dirty="0" smtClean="0"/>
              <a:t>)</a:t>
            </a:r>
          </a:p>
          <a:p>
            <a:pPr lvl="1"/>
            <a:r>
              <a:rPr lang="en-US" altLang="zh-CN" sz="2000" dirty="0"/>
              <a:t>A</a:t>
            </a:r>
            <a:r>
              <a:rPr lang="en-US" altLang="zh-CN" sz="2000" dirty="0" smtClean="0"/>
              <a:t> </a:t>
            </a:r>
            <a:r>
              <a:rPr lang="en-US" altLang="zh-CN" sz="2000" dirty="0"/>
              <a:t>combination of the two previous </a:t>
            </a:r>
            <a:r>
              <a:rPr lang="en-US" altLang="zh-CN" sz="2000" dirty="0" smtClean="0"/>
              <a:t>approaches,</a:t>
            </a:r>
            <a:r>
              <a:rPr lang="en-US" altLang="zh-CN" dirty="0" smtClean="0"/>
              <a:t> </a:t>
            </a:r>
          </a:p>
          <a:p>
            <a:pPr lvl="1"/>
            <a:r>
              <a:rPr lang="en-US" altLang="zh-CN" sz="2000" dirty="0"/>
              <a:t>A</a:t>
            </a:r>
            <a:r>
              <a:rPr lang="en-US" altLang="zh-CN" sz="2000" dirty="0" smtClean="0"/>
              <a:t>ny </a:t>
            </a:r>
            <a:r>
              <a:rPr lang="en-US" altLang="zh-CN" sz="2000" dirty="0"/>
              <a:t>memory block can be stored in any cache </a:t>
            </a:r>
            <a:r>
              <a:rPr lang="en-US" altLang="zh-CN" sz="2000" dirty="0" smtClean="0"/>
              <a:t>way, but only can </a:t>
            </a:r>
            <a:r>
              <a:rPr lang="en-US" altLang="zh-CN" sz="2000" dirty="0"/>
              <a:t>be stored in one specific cache entry </a:t>
            </a:r>
            <a:r>
              <a:rPr lang="en-US" altLang="zh-CN" sz="2000" dirty="0" smtClean="0"/>
              <a:t>in that way.</a:t>
            </a:r>
            <a:endParaRPr lang="en-US" altLang="zh-CN" dirty="0" smtClean="0"/>
          </a:p>
          <a:p>
            <a:endParaRPr lang="en-US" altLang="zh-CN" b="1" dirty="0"/>
          </a:p>
          <a:p>
            <a:endParaRPr lang="zh-CN" altLang="en-US" dirty="0"/>
          </a:p>
        </p:txBody>
      </p:sp>
      <p:pic>
        <p:nvPicPr>
          <p:cNvPr id="19458" name="Picture 2" descr="https://upload.wikimedia.org/wikipedia/commons/thumb/b/bf/Set_Associative_Cache.svg/967px-Set_Associative_Cach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284984"/>
            <a:ext cx="6501066" cy="351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3537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Uniform Memory Access (UMA</a:t>
            </a:r>
            <a:r>
              <a:rPr lang="en-US" altLang="zh-CN" b="1" dirty="0" smtClean="0"/>
              <a:t>)</a:t>
            </a:r>
          </a:p>
          <a:p>
            <a:pPr lvl="1"/>
            <a:r>
              <a:rPr lang="en-US" altLang="zh-CN" sz="2000" dirty="0"/>
              <a:t>Symmetric Multiprocessor (SMP) </a:t>
            </a:r>
            <a:endParaRPr lang="en-US" altLang="zh-CN" sz="2000" dirty="0" smtClean="0"/>
          </a:p>
          <a:p>
            <a:pPr lvl="1"/>
            <a:r>
              <a:rPr lang="en-US" altLang="zh-CN" sz="2000" dirty="0"/>
              <a:t>Identical </a:t>
            </a:r>
            <a:r>
              <a:rPr lang="en-US" altLang="zh-CN" sz="2000" dirty="0" smtClean="0"/>
              <a:t>processors</a:t>
            </a:r>
          </a:p>
          <a:p>
            <a:pPr lvl="1"/>
            <a:r>
              <a:rPr lang="en-US" altLang="zh-CN" sz="2000" dirty="0"/>
              <a:t>Equal access and access times to </a:t>
            </a:r>
            <a:r>
              <a:rPr lang="en-US" altLang="zh-CN" sz="2000" dirty="0" smtClean="0"/>
              <a:t>memory</a:t>
            </a:r>
          </a:p>
          <a:p>
            <a:pPr lvl="1"/>
            <a:r>
              <a:rPr lang="en-US" altLang="zh-CN" sz="2000" dirty="0"/>
              <a:t>CC-UMA(Cache Coherent UMA)</a:t>
            </a:r>
            <a:endParaRPr lang="en-US" altLang="zh-CN" sz="2000" dirty="0" smtClean="0"/>
          </a:p>
          <a:p>
            <a:pPr lvl="1"/>
            <a:endParaRPr lang="zh-CN" altLang="en-US" dirty="0"/>
          </a:p>
        </p:txBody>
      </p:sp>
      <p:pic>
        <p:nvPicPr>
          <p:cNvPr id="20482" name="Picture 2" descr="https://computing.llnl.gov/tutorials/parallel_comp/images/shared_mem.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3760666"/>
            <a:ext cx="3597652" cy="2476645"/>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s://upload.wikimedia.org/wikipedia/commons/thumb/1/1c/SMP_-_Symmetric_Multiprocessor_System.svg/994px-SMP_-_Symmetric_Multiprocessor_System.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3737605"/>
            <a:ext cx="3888432" cy="249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976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Non-Uniform Memory Access (NUMA</a:t>
            </a:r>
            <a:r>
              <a:rPr lang="en-US" altLang="zh-CN" b="1" dirty="0" smtClean="0"/>
              <a:t>)</a:t>
            </a:r>
          </a:p>
          <a:p>
            <a:pPr lvl="1"/>
            <a:r>
              <a:rPr lang="en-US" altLang="zh-CN" sz="2000" dirty="0"/>
              <a:t>Often made by physically linking two or more SMPs</a:t>
            </a:r>
          </a:p>
          <a:p>
            <a:pPr lvl="1"/>
            <a:r>
              <a:rPr lang="en-US" altLang="zh-CN" sz="2000" dirty="0"/>
              <a:t>One SMP can directly access memory of another SMP</a:t>
            </a:r>
          </a:p>
          <a:p>
            <a:pPr lvl="1"/>
            <a:r>
              <a:rPr lang="en-US" altLang="zh-CN" sz="2000" dirty="0"/>
              <a:t>Not </a:t>
            </a:r>
            <a:r>
              <a:rPr lang="en-US" altLang="zh-CN" sz="2000" dirty="0" smtClean="0"/>
              <a:t>equal </a:t>
            </a:r>
            <a:r>
              <a:rPr lang="en-US" altLang="zh-CN" sz="2000" dirty="0"/>
              <a:t>access time to all </a:t>
            </a:r>
            <a:r>
              <a:rPr lang="en-US" altLang="zh-CN" sz="2000" dirty="0" smtClean="0"/>
              <a:t>memories between SMPs</a:t>
            </a:r>
            <a:endParaRPr lang="en-US" altLang="zh-CN" sz="2000" dirty="0"/>
          </a:p>
          <a:p>
            <a:pPr lvl="1"/>
            <a:r>
              <a:rPr lang="en-US" altLang="zh-CN" sz="2000" dirty="0"/>
              <a:t>Memory access across </a:t>
            </a:r>
            <a:r>
              <a:rPr lang="en-US" altLang="zh-CN" sz="2000" dirty="0" smtClean="0"/>
              <a:t>bus link </a:t>
            </a:r>
            <a:r>
              <a:rPr lang="en-US" altLang="zh-CN" sz="2000" dirty="0"/>
              <a:t>is slower</a:t>
            </a:r>
          </a:p>
          <a:p>
            <a:pPr lvl="1"/>
            <a:r>
              <a:rPr lang="en-US" altLang="zh-CN" sz="2000" dirty="0"/>
              <a:t>CC-NUMA - Cache Coherent </a:t>
            </a:r>
            <a:r>
              <a:rPr lang="en-US" altLang="zh-CN" sz="2000" dirty="0" smtClean="0"/>
              <a:t>NUMA</a:t>
            </a:r>
          </a:p>
        </p:txBody>
      </p:sp>
      <p:pic>
        <p:nvPicPr>
          <p:cNvPr id="21506" name="Picture 2" descr="https://computing.llnl.gov/tutorials/parallel_comp/images/numa.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0750" y="4081363"/>
            <a:ext cx="5334467"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557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Distributed </a:t>
            </a:r>
            <a:r>
              <a:rPr lang="en-US" altLang="zh-CN" b="1" dirty="0" smtClean="0"/>
              <a:t>Memory</a:t>
            </a:r>
          </a:p>
          <a:p>
            <a:pPr lvl="1"/>
            <a:r>
              <a:rPr lang="en-US" altLang="zh-CN" sz="2000" dirty="0" smtClean="0"/>
              <a:t>Distributed system</a:t>
            </a:r>
          </a:p>
          <a:p>
            <a:pPr lvl="1"/>
            <a:r>
              <a:rPr lang="en-US" altLang="zh-CN" sz="2000" dirty="0" smtClean="0"/>
              <a:t>Based on network</a:t>
            </a:r>
          </a:p>
          <a:p>
            <a:pPr lvl="1"/>
            <a:r>
              <a:rPr lang="en-US" altLang="zh-CN" sz="2000" dirty="0" smtClean="0"/>
              <a:t>Scalable but access time across nodes slower</a:t>
            </a:r>
          </a:p>
          <a:p>
            <a:pPr lvl="1"/>
            <a:r>
              <a:rPr lang="en-US" altLang="zh-CN" sz="2000" dirty="0"/>
              <a:t>Use commodity </a:t>
            </a:r>
            <a:r>
              <a:rPr lang="en-US" altLang="zh-CN" sz="2000" dirty="0" smtClean="0"/>
              <a:t>processor and machine, even hybrid components </a:t>
            </a:r>
            <a:endParaRPr lang="en-US" altLang="zh-CN" sz="2000" dirty="0"/>
          </a:p>
        </p:txBody>
      </p:sp>
      <p:pic>
        <p:nvPicPr>
          <p:cNvPr id="23554" name="Picture 2" descr="https://computing.llnl.gov/tutorials/parallel_comp/images/distributed_mem.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3695801"/>
            <a:ext cx="4320000" cy="1749423"/>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https://computing.llnl.gov/tutorials/parallel_comp/images/hybrid_mem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7544" y="4797152"/>
            <a:ext cx="4320000" cy="1749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9636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smtClean="0"/>
              <a:t>Cache </a:t>
            </a:r>
            <a:r>
              <a:rPr lang="en-US" altLang="zh-CN" b="1" dirty="0"/>
              <a:t>coherent</a:t>
            </a:r>
          </a:p>
          <a:p>
            <a:pPr lvl="1"/>
            <a:r>
              <a:rPr lang="en-US" altLang="zh-CN" sz="2000" dirty="0" smtClean="0"/>
              <a:t>If </a:t>
            </a:r>
            <a:r>
              <a:rPr lang="en-US" altLang="zh-CN" sz="2000" dirty="0"/>
              <a:t>one processor updates </a:t>
            </a:r>
            <a:r>
              <a:rPr lang="en-US" altLang="zh-CN" sz="2000" dirty="0" smtClean="0"/>
              <a:t>the shared data in </a:t>
            </a:r>
            <a:r>
              <a:rPr lang="en-US" altLang="zh-CN" sz="2000" dirty="0" smtClean="0">
                <a:solidFill>
                  <a:schemeClr val="accent6"/>
                </a:solidFill>
              </a:rPr>
              <a:t>cache</a:t>
            </a:r>
            <a:r>
              <a:rPr lang="en-US" altLang="zh-CN" sz="2000" dirty="0" smtClean="0"/>
              <a:t>, </a:t>
            </a:r>
            <a:r>
              <a:rPr lang="en-US" altLang="zh-CN" sz="2000" dirty="0"/>
              <a:t>all the other processors know about the update</a:t>
            </a:r>
            <a:r>
              <a:rPr lang="en-US" altLang="zh-CN" sz="2000" dirty="0" smtClean="0"/>
              <a:t>.</a:t>
            </a:r>
          </a:p>
          <a:p>
            <a:r>
              <a:rPr lang="en-US" altLang="zh-CN" b="1" dirty="0"/>
              <a:t>3 approaches of implementation</a:t>
            </a:r>
          </a:p>
          <a:p>
            <a:pPr lvl="1"/>
            <a:r>
              <a:rPr lang="en-US" altLang="zh-CN" sz="2000" dirty="0"/>
              <a:t>Bus watching or Snooping </a:t>
            </a:r>
            <a:r>
              <a:rPr lang="en-US" altLang="zh-CN" sz="2000" dirty="0" smtClean="0"/>
              <a:t>(used for SMP, </a:t>
            </a:r>
            <a:r>
              <a:rPr lang="en-US" altLang="zh-CN" sz="2000" dirty="0"/>
              <a:t>hardware level</a:t>
            </a:r>
            <a:r>
              <a:rPr lang="en-US" altLang="zh-CN" sz="2000" dirty="0" smtClean="0"/>
              <a:t>)</a:t>
            </a:r>
            <a:endParaRPr lang="en-US" altLang="zh-CN" sz="2000" dirty="0"/>
          </a:p>
          <a:p>
            <a:pPr lvl="1"/>
            <a:r>
              <a:rPr lang="en-US" altLang="zh-CN" sz="2000" dirty="0"/>
              <a:t>Directory-based – </a:t>
            </a:r>
            <a:r>
              <a:rPr lang="en-US" altLang="zh-CN" sz="2000" dirty="0" smtClean="0"/>
              <a:t>message-passing (used in NUMA)</a:t>
            </a:r>
            <a:endParaRPr lang="en-US" altLang="zh-CN" sz="2000" dirty="0"/>
          </a:p>
          <a:p>
            <a:pPr lvl="1"/>
            <a:r>
              <a:rPr lang="en-US" altLang="zh-CN" sz="2000" dirty="0"/>
              <a:t>Shared </a:t>
            </a:r>
            <a:r>
              <a:rPr lang="en-US" altLang="zh-CN" sz="2000" dirty="0" smtClean="0"/>
              <a:t>cache (used for multi-core, e.g. L3)</a:t>
            </a:r>
          </a:p>
          <a:p>
            <a:r>
              <a:rPr lang="en-US" altLang="zh-CN" b="1" dirty="0" smtClean="0"/>
              <a:t>Coherency protocols</a:t>
            </a:r>
          </a:p>
          <a:p>
            <a:pPr lvl="1"/>
            <a:r>
              <a:rPr lang="en-US" altLang="zh-CN" sz="2000" dirty="0"/>
              <a:t>MESI </a:t>
            </a:r>
            <a:r>
              <a:rPr lang="en-US" altLang="zh-CN" sz="2000" dirty="0" smtClean="0"/>
              <a:t>protocol</a:t>
            </a:r>
          </a:p>
          <a:p>
            <a:pPr lvl="1"/>
            <a:r>
              <a:rPr lang="en-US" altLang="zh-CN" sz="2000" dirty="0" smtClean="0"/>
              <a:t>MOESI protocol</a:t>
            </a:r>
          </a:p>
          <a:p>
            <a:pPr lvl="1"/>
            <a:r>
              <a:rPr lang="en-US" altLang="zh-CN" sz="2000" dirty="0" smtClean="0"/>
              <a:t>Based on State, and </a:t>
            </a:r>
            <a:r>
              <a:rPr lang="en-US" altLang="zh-CN" sz="2000" dirty="0"/>
              <a:t>u</a:t>
            </a:r>
            <a:r>
              <a:rPr lang="en-US" altLang="zh-CN" sz="2000" dirty="0" smtClean="0"/>
              <a:t>se </a:t>
            </a:r>
            <a:r>
              <a:rPr lang="en-US" altLang="zh-CN" sz="2000" dirty="0"/>
              <a:t>of a bus "shared line" </a:t>
            </a:r>
            <a:r>
              <a:rPr lang="en-US" altLang="zh-CN" sz="2000" dirty="0" smtClean="0"/>
              <a:t/>
            </a:r>
            <a:br>
              <a:rPr lang="en-US" altLang="zh-CN" sz="2000" dirty="0" smtClean="0"/>
            </a:br>
            <a:r>
              <a:rPr lang="en-US" altLang="zh-CN" sz="2000" dirty="0" smtClean="0"/>
              <a:t>to </a:t>
            </a:r>
            <a:r>
              <a:rPr lang="en-US" altLang="zh-CN" sz="2000" dirty="0"/>
              <a:t>detect "shared" copy in the other caches</a:t>
            </a:r>
          </a:p>
          <a:p>
            <a:endParaRPr lang="zh-CN" altLang="en-US" dirty="0"/>
          </a:p>
        </p:txBody>
      </p:sp>
      <p:sp>
        <p:nvSpPr>
          <p:cNvPr id="4" name="AutoShape 2" descr="https://upload.wikimedia.org/wikipedia/commons/thumb/b/b6/MESI_State_Transaction_Diagram.svg/610px-MESI_State_Transaction_Diagram.svg.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532" name="Picture 4" descr="https://upload.wikimedia.org/wikipedia/commons/thumb/b/b6/MESI_State_Transaction_Diagram.svg/610px-MESI_State_Transaction_Diagram.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3384376"/>
            <a:ext cx="2674796"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1616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Store Model</a:t>
            </a:r>
            <a:endParaRPr lang="zh-CN" altLang="en-US" dirty="0"/>
          </a:p>
        </p:txBody>
      </p:sp>
      <p:sp>
        <p:nvSpPr>
          <p:cNvPr id="3" name="内容占位符 2"/>
          <p:cNvSpPr>
            <a:spLocks noGrp="1"/>
          </p:cNvSpPr>
          <p:nvPr>
            <p:ph idx="1"/>
          </p:nvPr>
        </p:nvSpPr>
        <p:spPr/>
        <p:txBody>
          <a:bodyPr/>
          <a:lstStyle/>
          <a:p>
            <a:r>
              <a:rPr lang="en-US" altLang="zh-CN" dirty="0" smtClean="0"/>
              <a:t>The layout of data in </a:t>
            </a:r>
            <a:r>
              <a:rPr lang="en-US" altLang="zh-CN" u="sng" dirty="0" smtClean="0"/>
              <a:t>memory</a:t>
            </a:r>
            <a:r>
              <a:rPr lang="en-US" altLang="zh-CN" dirty="0" smtClean="0"/>
              <a:t>,</a:t>
            </a:r>
          </a:p>
          <a:p>
            <a:pPr marL="0" indent="0" algn="r">
              <a:buNone/>
            </a:pPr>
            <a:r>
              <a:rPr lang="en-US" altLang="zh-CN" dirty="0"/>
              <a:t>t</a:t>
            </a:r>
            <a:r>
              <a:rPr lang="en-US" altLang="zh-CN" dirty="0" smtClean="0"/>
              <a:t>hat is, </a:t>
            </a:r>
            <a:r>
              <a:rPr lang="en-US" altLang="zh-CN" b="1" dirty="0">
                <a:solidFill>
                  <a:schemeClr val="accent1"/>
                </a:solidFill>
              </a:rPr>
              <a:t>Data Structure</a:t>
            </a:r>
          </a:p>
          <a:p>
            <a:r>
              <a:rPr lang="en-US" altLang="zh-CN" dirty="0" smtClean="0"/>
              <a:t>The layout of data in </a:t>
            </a:r>
            <a:r>
              <a:rPr lang="en-US" altLang="zh-CN" u="sng" dirty="0" smtClean="0"/>
              <a:t>file</a:t>
            </a:r>
            <a:r>
              <a:rPr lang="en-US" altLang="zh-CN" dirty="0" smtClean="0"/>
              <a:t>,</a:t>
            </a:r>
          </a:p>
          <a:p>
            <a:pPr marL="0" indent="0" algn="r">
              <a:buNone/>
            </a:pPr>
            <a:r>
              <a:rPr lang="en-US" altLang="zh-CN" dirty="0" smtClean="0"/>
              <a:t>that is, </a:t>
            </a:r>
            <a:r>
              <a:rPr lang="en-US" altLang="zh-CN" b="1" dirty="0">
                <a:solidFill>
                  <a:schemeClr val="accent2"/>
                </a:solidFill>
              </a:rPr>
              <a:t>File </a:t>
            </a:r>
            <a:r>
              <a:rPr lang="en-US" altLang="zh-CN" b="1" dirty="0" smtClean="0">
                <a:solidFill>
                  <a:schemeClr val="accent2"/>
                </a:solidFill>
              </a:rPr>
              <a:t>Format</a:t>
            </a:r>
          </a:p>
          <a:p>
            <a:r>
              <a:rPr lang="en-US" altLang="zh-CN" dirty="0"/>
              <a:t>The layout of data in </a:t>
            </a:r>
            <a:r>
              <a:rPr lang="en-US" altLang="zh-CN" u="sng" dirty="0" smtClean="0"/>
              <a:t>network</a:t>
            </a:r>
            <a:r>
              <a:rPr lang="en-US" altLang="zh-CN" dirty="0" smtClean="0"/>
              <a:t>,</a:t>
            </a:r>
            <a:endParaRPr lang="en-US" altLang="zh-CN" dirty="0"/>
          </a:p>
          <a:p>
            <a:pPr marL="0" indent="0" algn="r">
              <a:buNone/>
            </a:pPr>
            <a:r>
              <a:rPr lang="en-US" altLang="zh-CN" dirty="0"/>
              <a:t>that is, </a:t>
            </a:r>
            <a:r>
              <a:rPr lang="en-US" altLang="zh-CN" b="1" dirty="0">
                <a:solidFill>
                  <a:schemeClr val="accent3"/>
                </a:solidFill>
              </a:rPr>
              <a:t>P</a:t>
            </a:r>
            <a:r>
              <a:rPr lang="en-US" altLang="zh-CN" b="1" dirty="0" smtClean="0">
                <a:solidFill>
                  <a:schemeClr val="accent3"/>
                </a:solidFill>
              </a:rPr>
              <a:t>rotocol</a:t>
            </a:r>
            <a:endParaRPr lang="zh-CN" altLang="en-US" b="1" dirty="0">
              <a:solidFill>
                <a:schemeClr val="accent3"/>
              </a:solidFill>
            </a:endParaRPr>
          </a:p>
        </p:txBody>
      </p:sp>
    </p:spTree>
    <p:extLst>
      <p:ext uri="{BB962C8B-B14F-4D97-AF65-F5344CB8AC3E}">
        <p14:creationId xmlns:p14="http://schemas.microsoft.com/office/powerpoint/2010/main" val="1593094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Principle of locality</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dirty="0"/>
              <a:t>Programs tend to reuse data and instructions they have used </a:t>
            </a:r>
            <a:r>
              <a:rPr lang="en-US" altLang="zh-CN" sz="2400" dirty="0" smtClean="0"/>
              <a:t>recently, or </a:t>
            </a:r>
            <a:r>
              <a:rPr lang="en-US" altLang="zh-CN" sz="2400" dirty="0"/>
              <a:t>related </a:t>
            </a:r>
            <a:r>
              <a:rPr lang="en-US" altLang="zh-CN" sz="2400" dirty="0" smtClean="0"/>
              <a:t>storage locations</a:t>
            </a:r>
            <a:r>
              <a:rPr lang="en-US" altLang="zh-CN" sz="2400" dirty="0"/>
              <a:t>, are frequently </a:t>
            </a:r>
            <a:r>
              <a:rPr lang="en-US" altLang="zh-CN" sz="2400" dirty="0" smtClean="0"/>
              <a:t>accessed.</a:t>
            </a:r>
          </a:p>
          <a:p>
            <a:r>
              <a:rPr lang="en-US" altLang="zh-CN" sz="2400" dirty="0" smtClean="0"/>
              <a:t>Types</a:t>
            </a:r>
          </a:p>
          <a:p>
            <a:pPr lvl="1"/>
            <a:r>
              <a:rPr lang="en-US" altLang="zh-CN" sz="2000" dirty="0" smtClean="0"/>
              <a:t>temporal locality</a:t>
            </a:r>
          </a:p>
          <a:p>
            <a:pPr lvl="1"/>
            <a:r>
              <a:rPr lang="en-US" altLang="zh-CN" sz="2000" dirty="0"/>
              <a:t>s</a:t>
            </a:r>
            <a:r>
              <a:rPr lang="en-US" altLang="zh-CN" sz="2000" dirty="0" smtClean="0"/>
              <a:t>patial locality</a:t>
            </a:r>
          </a:p>
          <a:p>
            <a:r>
              <a:rPr lang="en-US" altLang="zh-CN" sz="2400" dirty="0" smtClean="0"/>
              <a:t>Optimization techs</a:t>
            </a:r>
            <a:endParaRPr lang="en-US" altLang="zh-CN" dirty="0" smtClean="0"/>
          </a:p>
          <a:p>
            <a:pPr lvl="1"/>
            <a:r>
              <a:rPr lang="en-US" altLang="zh-CN" sz="2000" dirty="0"/>
              <a:t>c</a:t>
            </a:r>
            <a:r>
              <a:rPr lang="en-US" altLang="zh-CN" sz="2000" dirty="0" smtClean="0"/>
              <a:t>aching</a:t>
            </a:r>
          </a:p>
          <a:p>
            <a:pPr lvl="1"/>
            <a:r>
              <a:rPr lang="en-US" altLang="zh-CN" sz="2000" dirty="0"/>
              <a:t>p</a:t>
            </a:r>
            <a:r>
              <a:rPr lang="en-US" altLang="zh-CN" sz="2000" dirty="0" smtClean="0"/>
              <a:t>refetching </a:t>
            </a:r>
          </a:p>
          <a:p>
            <a:r>
              <a:rPr lang="en-US" altLang="zh-CN" sz="2400" dirty="0" smtClean="0"/>
              <a:t>Relevance</a:t>
            </a:r>
          </a:p>
          <a:p>
            <a:pPr lvl="1"/>
            <a:r>
              <a:rPr lang="en-US" altLang="zh-CN" sz="2000" dirty="0" smtClean="0"/>
              <a:t>Structure of program</a:t>
            </a:r>
          </a:p>
          <a:p>
            <a:pPr lvl="1"/>
            <a:r>
              <a:rPr lang="en-US" altLang="zh-CN" sz="2000" dirty="0" smtClean="0"/>
              <a:t>Linear data structure</a:t>
            </a:r>
          </a:p>
          <a:p>
            <a:pPr lvl="1"/>
            <a:r>
              <a:rPr lang="en-US" altLang="zh-CN" sz="2000" dirty="0" smtClean="0"/>
              <a:t>Use efficiency for memory hierarchy</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8900" y="2988630"/>
            <a:ext cx="1800000" cy="1800000"/>
          </a:xfrm>
          <a:prstGeom prst="rect">
            <a:avLst/>
          </a:prstGeom>
        </p:spPr>
      </p:pic>
      <p:sp>
        <p:nvSpPr>
          <p:cNvPr id="5" name="TextBox 4"/>
          <p:cNvSpPr txBox="1"/>
          <p:nvPr/>
        </p:nvSpPr>
        <p:spPr>
          <a:xfrm>
            <a:off x="323410" y="5962135"/>
            <a:ext cx="8611588"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zh-CN" dirty="0" smtClean="0"/>
              <a:t>CPU Registers </a:t>
            </a:r>
            <a:r>
              <a:rPr lang="en-US" altLang="zh-CN" dirty="0" smtClean="0">
                <a:sym typeface="Wingdings" panose="05000000000000000000" pitchFamily="2" charset="2"/>
              </a:rPr>
              <a:t> L1 CPU cache  L2 CPU cache  L3 CPU cache  Main Memory  Disk</a:t>
            </a:r>
            <a:endParaRPr lang="zh-CN" altLang="en-US" dirty="0"/>
          </a:p>
        </p:txBody>
      </p:sp>
    </p:spTree>
    <p:extLst>
      <p:ext uri="{BB962C8B-B14F-4D97-AF65-F5344CB8AC3E}">
        <p14:creationId xmlns:p14="http://schemas.microsoft.com/office/powerpoint/2010/main" val="21099238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descr="tlačítko"/>
          <p:cNvPicPr>
            <a:picLocks noChangeAspect="1" noChangeArrowheads="1"/>
          </p:cNvPicPr>
          <p:nvPr/>
        </p:nvPicPr>
        <p:blipFill>
          <a:blip r:embed="rId3" cstate="print">
            <a:clrChange>
              <a:clrFrom>
                <a:srgbClr val="F5F5F5"/>
              </a:clrFrom>
              <a:clrTo>
                <a:srgbClr val="F5F5F5">
                  <a:alpha val="0"/>
                </a:srgbClr>
              </a:clrTo>
            </a:clrChange>
          </a:blip>
          <a:srcRect/>
          <a:stretch>
            <a:fillRect/>
          </a:stretch>
        </p:blipFill>
        <p:spPr bwMode="auto">
          <a:xfrm>
            <a:off x="2483710" y="2112583"/>
            <a:ext cx="2408691" cy="1629882"/>
          </a:xfrm>
          <a:prstGeom prst="rect">
            <a:avLst/>
          </a:prstGeom>
          <a:noFill/>
        </p:spPr>
      </p:pic>
      <p:pic>
        <p:nvPicPr>
          <p:cNvPr id="5124" name="Picture 4" descr="Laptop-hard-drive-expose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30" y="2027206"/>
            <a:ext cx="2354256" cy="180063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Hard Disk</a:t>
            </a:r>
            <a:endParaRPr lang="zh-CN" altLang="en-US" dirty="0"/>
          </a:p>
        </p:txBody>
      </p:sp>
      <p:sp>
        <p:nvSpPr>
          <p:cNvPr id="4" name="AutoShape 2" descr="http://my.csdn.net/uploads/201203/29/1333013035_47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www.pcguide.com/ref/hdd/op/z_wdc_hdop.jp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3794" name="Picture 2" descr="tlačítko"/>
          <p:cNvPicPr>
            <a:picLocks noChangeAspect="1" noChangeArrowheads="1"/>
          </p:cNvPicPr>
          <p:nvPr/>
        </p:nvPicPr>
        <p:blipFill>
          <a:blip r:embed="rId5" cstate="print">
            <a:clrChange>
              <a:clrFrom>
                <a:srgbClr val="F5F5F5"/>
              </a:clrFrom>
              <a:clrTo>
                <a:srgbClr val="F5F5F5">
                  <a:alpha val="0"/>
                </a:srgbClr>
              </a:clrTo>
            </a:clrChange>
          </a:blip>
          <a:srcRect/>
          <a:stretch>
            <a:fillRect/>
          </a:stretch>
        </p:blipFill>
        <p:spPr bwMode="auto">
          <a:xfrm>
            <a:off x="323410" y="2112583"/>
            <a:ext cx="2432660" cy="1629882"/>
          </a:xfrm>
          <a:prstGeom prst="rect">
            <a:avLst/>
          </a:prstGeom>
          <a:noFill/>
        </p:spPr>
      </p:pic>
      <p:pic>
        <p:nvPicPr>
          <p:cNvPr id="33798" name="Picture 6" descr="http://www.pcguide.com/ref/hdd/op/z_ibm_microscope.jpg"/>
          <p:cNvPicPr>
            <a:picLocks noChangeAspect="1" noChangeArrowheads="1"/>
          </p:cNvPicPr>
          <p:nvPr/>
        </p:nvPicPr>
        <p:blipFill>
          <a:blip r:embed="rId6" cstate="print"/>
          <a:srcRect/>
          <a:stretch>
            <a:fillRect/>
          </a:stretch>
        </p:blipFill>
        <p:spPr bwMode="auto">
          <a:xfrm>
            <a:off x="899490" y="4497267"/>
            <a:ext cx="7507780" cy="1740123"/>
          </a:xfrm>
          <a:prstGeom prst="rect">
            <a:avLst/>
          </a:prstGeom>
          <a:noFill/>
        </p:spPr>
      </p:pic>
      <p:pic>
        <p:nvPicPr>
          <p:cNvPr id="5122" name="Picture 2" descr="http://www.pcguide.com/ref/hdd/z_ibm_ultrastar36zx.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2286" y="1916790"/>
            <a:ext cx="1841064" cy="2021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3808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3131800" y="1772770"/>
            <a:ext cx="5761915" cy="4227900"/>
            <a:chOff x="3131800" y="1772770"/>
            <a:chExt cx="5761915" cy="4227900"/>
          </a:xfrm>
        </p:grpSpPr>
        <p:pic>
          <p:nvPicPr>
            <p:cNvPr id="12" name="Picture 7" descr="https://www.cs.uic.edu/~jbell/CourseNotes/OperatingSystems/images/Chapter10/10_01_DiskMechanis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00" y="1772770"/>
              <a:ext cx="5761915" cy="4227900"/>
            </a:xfrm>
            <a:prstGeom prst="rect">
              <a:avLst/>
            </a:prstGeom>
            <a:noFill/>
            <a:extLst>
              <a:ext uri="{909E8E84-426E-40DD-AFC4-6F175D3DCCD1}">
                <a14:hiddenFill xmlns:a14="http://schemas.microsoft.com/office/drawing/2010/main">
                  <a:solidFill>
                    <a:srgbClr val="FFFFFF"/>
                  </a:solidFill>
                </a14:hiddenFill>
              </a:ext>
            </a:extLst>
          </p:spPr>
        </p:pic>
        <p:sp>
          <p:nvSpPr>
            <p:cNvPr id="31" name="任意多边形 30"/>
            <p:cNvSpPr/>
            <p:nvPr/>
          </p:nvSpPr>
          <p:spPr>
            <a:xfrm>
              <a:off x="4716020" y="5289133"/>
              <a:ext cx="565172" cy="372177"/>
            </a:xfrm>
            <a:custGeom>
              <a:avLst/>
              <a:gdLst>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409698 w 521524"/>
                <a:gd name="connsiteY0" fmla="*/ 0 h 323603"/>
                <a:gd name="connsiteX1" fmla="*/ 504701 w 521524"/>
                <a:gd name="connsiteY1" fmla="*/ 83127 h 323603"/>
                <a:gd name="connsiteX2" fmla="*/ 480950 w 521524"/>
                <a:gd name="connsiteY2" fmla="*/ 225631 h 323603"/>
                <a:gd name="connsiteX3" fmla="*/ 261257 w 521524"/>
                <a:gd name="connsiteY3" fmla="*/ 314696 h 323603"/>
                <a:gd name="connsiteX4" fmla="*/ 53439 w 521524"/>
                <a:gd name="connsiteY4" fmla="*/ 279070 h 323603"/>
                <a:gd name="connsiteX5" fmla="*/ 19792 w 521524"/>
                <a:gd name="connsiteY5" fmla="*/ 239466 h 323603"/>
                <a:gd name="connsiteX0" fmla="*/ 42949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44743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44743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 name="connsiteX0" fmla="*/ 395212 w 587722"/>
                <a:gd name="connsiteY0" fmla="*/ 0 h 372177"/>
                <a:gd name="connsiteX1" fmla="*/ 544285 w 587722"/>
                <a:gd name="connsiteY1" fmla="*/ 131701 h 372177"/>
                <a:gd name="connsiteX2" fmla="*/ 520534 w 587722"/>
                <a:gd name="connsiteY2" fmla="*/ 274205 h 372177"/>
                <a:gd name="connsiteX3" fmla="*/ 300841 w 587722"/>
                <a:gd name="connsiteY3" fmla="*/ 363270 h 372177"/>
                <a:gd name="connsiteX4" fmla="*/ 93023 w 587722"/>
                <a:gd name="connsiteY4" fmla="*/ 327644 h 372177"/>
                <a:gd name="connsiteX5" fmla="*/ 19792 w 587722"/>
                <a:gd name="connsiteY5" fmla="*/ 288040 h 372177"/>
                <a:gd name="connsiteX0" fmla="*/ 395212 w 587722"/>
                <a:gd name="connsiteY0" fmla="*/ 0 h 372177"/>
                <a:gd name="connsiteX1" fmla="*/ 544285 w 587722"/>
                <a:gd name="connsiteY1" fmla="*/ 131701 h 372177"/>
                <a:gd name="connsiteX2" fmla="*/ 520534 w 587722"/>
                <a:gd name="connsiteY2" fmla="*/ 274205 h 372177"/>
                <a:gd name="connsiteX3" fmla="*/ 300841 w 587722"/>
                <a:gd name="connsiteY3" fmla="*/ 363270 h 372177"/>
                <a:gd name="connsiteX4" fmla="*/ 93023 w 587722"/>
                <a:gd name="connsiteY4" fmla="*/ 327644 h 372177"/>
                <a:gd name="connsiteX5" fmla="*/ 19792 w 587722"/>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172" h="372177">
                  <a:moveTo>
                    <a:pt x="395212" y="0"/>
                  </a:moveTo>
                  <a:cubicBezTo>
                    <a:pt x="519777" y="47584"/>
                    <a:pt x="523398" y="86000"/>
                    <a:pt x="544285" y="131701"/>
                  </a:cubicBezTo>
                  <a:cubicBezTo>
                    <a:pt x="565172" y="177402"/>
                    <a:pt x="550223" y="233207"/>
                    <a:pt x="520534" y="274205"/>
                  </a:cubicBezTo>
                  <a:cubicBezTo>
                    <a:pt x="450018" y="342487"/>
                    <a:pt x="372093" y="354363"/>
                    <a:pt x="300841" y="363270"/>
                  </a:cubicBezTo>
                  <a:cubicBezTo>
                    <a:pt x="229589" y="372177"/>
                    <a:pt x="139865" y="340182"/>
                    <a:pt x="93023" y="327644"/>
                  </a:cubicBezTo>
                  <a:cubicBezTo>
                    <a:pt x="46182" y="315106"/>
                    <a:pt x="0" y="282597"/>
                    <a:pt x="19792" y="288040"/>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cxnSp>
          <p:nvCxnSpPr>
            <p:cNvPr id="33" name="直接箭头连接符 32"/>
            <p:cNvCxnSpPr/>
            <p:nvPr/>
          </p:nvCxnSpPr>
          <p:spPr>
            <a:xfrm>
              <a:off x="6012200" y="4815716"/>
              <a:ext cx="720000" cy="1260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p:txBody>
          <a:bodyPr/>
          <a:lstStyle/>
          <a:p>
            <a:r>
              <a:rPr lang="en-US" altLang="zh-CN" dirty="0" smtClean="0"/>
              <a:t>How to work?</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Components</a:t>
            </a:r>
          </a:p>
          <a:p>
            <a:pPr lvl="1"/>
            <a:r>
              <a:rPr lang="en-US" altLang="zh-CN" dirty="0" smtClean="0"/>
              <a:t>platter</a:t>
            </a:r>
          </a:p>
          <a:p>
            <a:pPr lvl="1"/>
            <a:r>
              <a:rPr lang="en-US" altLang="zh-CN" dirty="0" smtClean="0"/>
              <a:t>side</a:t>
            </a:r>
          </a:p>
          <a:p>
            <a:pPr lvl="1"/>
            <a:r>
              <a:rPr lang="en-US" altLang="zh-CN" dirty="0" smtClean="0"/>
              <a:t>head</a:t>
            </a:r>
          </a:p>
          <a:p>
            <a:pPr lvl="1"/>
            <a:r>
              <a:rPr lang="en-US" altLang="zh-CN" dirty="0" smtClean="0"/>
              <a:t>arm</a:t>
            </a:r>
          </a:p>
          <a:p>
            <a:r>
              <a:rPr lang="en-US" altLang="zh-CN" dirty="0" smtClean="0"/>
              <a:t>Some terms</a:t>
            </a:r>
          </a:p>
          <a:p>
            <a:pPr lvl="1"/>
            <a:r>
              <a:rPr lang="en-US" altLang="zh-CN" dirty="0" smtClean="0"/>
              <a:t>Track </a:t>
            </a:r>
          </a:p>
          <a:p>
            <a:pPr lvl="1"/>
            <a:r>
              <a:rPr lang="en-US" altLang="zh-CN" dirty="0" smtClean="0"/>
              <a:t>Cylinder </a:t>
            </a:r>
          </a:p>
          <a:p>
            <a:pPr lvl="1"/>
            <a:r>
              <a:rPr lang="en-US" altLang="zh-CN" dirty="0" smtClean="0"/>
              <a:t>Sector (512Bytes)</a:t>
            </a:r>
          </a:p>
          <a:p>
            <a:endParaRPr lang="zh-CN" altLang="en-US" dirty="0"/>
          </a:p>
        </p:txBody>
      </p:sp>
      <p:sp>
        <p:nvSpPr>
          <p:cNvPr id="4" name="AutoShape 2" descr="http://my.csdn.net/uploads/201203/29/1333013035_47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7872126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layout on Sector</a:t>
            </a:r>
            <a:endParaRPr lang="zh-CN" altLang="en-US" dirty="0"/>
          </a:p>
        </p:txBody>
      </p:sp>
      <p:sp>
        <p:nvSpPr>
          <p:cNvPr id="5" name="内容占位符 4"/>
          <p:cNvSpPr>
            <a:spLocks noGrp="1"/>
          </p:cNvSpPr>
          <p:nvPr>
            <p:ph idx="1"/>
          </p:nvPr>
        </p:nvSpPr>
        <p:spPr/>
        <p:txBody>
          <a:bodyPr/>
          <a:lstStyle/>
          <a:p>
            <a:r>
              <a:rPr lang="en-US" altLang="zh-CN" dirty="0" smtClean="0"/>
              <a:t>Sector header</a:t>
            </a:r>
          </a:p>
          <a:p>
            <a:r>
              <a:rPr lang="en-US" altLang="zh-CN" dirty="0" smtClean="0"/>
              <a:t>Data area</a:t>
            </a:r>
          </a:p>
          <a:p>
            <a:r>
              <a:rPr lang="en-US" altLang="zh-CN" dirty="0" smtClean="0"/>
              <a:t>ECC</a:t>
            </a:r>
          </a:p>
          <a:p>
            <a:r>
              <a:rPr lang="en-US" altLang="zh-CN" dirty="0" smtClean="0"/>
              <a:t>Gaps</a:t>
            </a:r>
            <a:endParaRPr lang="zh-CN" altLang="en-US" dirty="0"/>
          </a:p>
        </p:txBody>
      </p:sp>
      <p:grpSp>
        <p:nvGrpSpPr>
          <p:cNvPr id="3" name="组合 74"/>
          <p:cNvGrpSpPr/>
          <p:nvPr/>
        </p:nvGrpSpPr>
        <p:grpSpPr>
          <a:xfrm>
            <a:off x="1118634" y="1628750"/>
            <a:ext cx="10700400" cy="5336461"/>
            <a:chOff x="1453046" y="1691478"/>
            <a:chExt cx="10700400" cy="5336461"/>
          </a:xfrm>
        </p:grpSpPr>
        <p:sp>
          <p:nvSpPr>
            <p:cNvPr id="9" name="弧形 8"/>
            <p:cNvSpPr/>
            <p:nvPr/>
          </p:nvSpPr>
          <p:spPr>
            <a:xfrm rot="20186540">
              <a:off x="1453046" y="2842979"/>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1" name="弧形 10"/>
            <p:cNvSpPr/>
            <p:nvPr/>
          </p:nvSpPr>
          <p:spPr>
            <a:xfrm rot="20186540">
              <a:off x="1605446" y="3139399"/>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nvGrpSpPr>
            <p:cNvPr id="4" name="组合 73"/>
            <p:cNvGrpSpPr/>
            <p:nvPr/>
          </p:nvGrpSpPr>
          <p:grpSpPr>
            <a:xfrm>
              <a:off x="2098022" y="1691478"/>
              <a:ext cx="7298648" cy="4908527"/>
              <a:chOff x="1187530" y="1691478"/>
              <a:chExt cx="7298648" cy="4908527"/>
            </a:xfrm>
          </p:grpSpPr>
          <p:sp>
            <p:nvSpPr>
              <p:cNvPr id="70" name="立方体 69"/>
              <p:cNvSpPr/>
              <p:nvPr/>
            </p:nvSpPr>
            <p:spPr>
              <a:xfrm>
                <a:off x="1187530" y="6168005"/>
                <a:ext cx="959563" cy="432000"/>
              </a:xfrm>
              <a:prstGeom prst="cub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a:t>
                </a:r>
                <a:endParaRPr lang="zh-CN" altLang="en-US" dirty="0"/>
              </a:p>
            </p:txBody>
          </p:sp>
          <p:grpSp>
            <p:nvGrpSpPr>
              <p:cNvPr id="6" name="组合 64"/>
              <p:cNvGrpSpPr/>
              <p:nvPr/>
            </p:nvGrpSpPr>
            <p:grpSpPr>
              <a:xfrm>
                <a:off x="1979640" y="6168005"/>
                <a:ext cx="519694" cy="432000"/>
                <a:chOff x="1979640" y="6168005"/>
                <a:chExt cx="519694" cy="432000"/>
              </a:xfrm>
            </p:grpSpPr>
            <p:sp>
              <p:nvSpPr>
                <p:cNvPr id="53" name="立方体 52"/>
                <p:cNvSpPr/>
                <p:nvPr/>
              </p:nvSpPr>
              <p:spPr>
                <a:xfrm>
                  <a:off x="2051650" y="6168005"/>
                  <a:ext cx="432000" cy="43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979640" y="6289663"/>
                  <a:ext cx="519694" cy="307777"/>
                </a:xfrm>
                <a:prstGeom prst="rect">
                  <a:avLst/>
                </a:prstGeom>
              </p:spPr>
              <p:txBody>
                <a:bodyPr wrap="none">
                  <a:spAutoFit/>
                </a:bodyPr>
                <a:lstStyle/>
                <a:p>
                  <a:r>
                    <a:rPr lang="en-US" altLang="zh-CN" sz="1400" dirty="0" smtClean="0">
                      <a:solidFill>
                        <a:schemeClr val="bg1"/>
                      </a:solidFill>
                    </a:rPr>
                    <a:t>Gap </a:t>
                  </a:r>
                  <a:endParaRPr lang="zh-CN" altLang="en-US" sz="1400" dirty="0">
                    <a:solidFill>
                      <a:schemeClr val="bg1"/>
                    </a:solidFill>
                  </a:endParaRPr>
                </a:p>
              </p:txBody>
            </p:sp>
          </p:grpSp>
          <p:sp>
            <p:nvSpPr>
              <p:cNvPr id="12" name="流程图: 可选过程 11"/>
              <p:cNvSpPr/>
              <p:nvPr/>
            </p:nvSpPr>
            <p:spPr>
              <a:xfrm rot="19190509">
                <a:off x="2224547" y="4654293"/>
                <a:ext cx="180000" cy="306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rot="20536090">
                <a:off x="6260315" y="2522277"/>
                <a:ext cx="180000" cy="324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大括号 13"/>
              <p:cNvSpPr/>
              <p:nvPr/>
            </p:nvSpPr>
            <p:spPr>
              <a:xfrm rot="3707355">
                <a:off x="4352420" y="1734028"/>
                <a:ext cx="252000" cy="4392000"/>
              </a:xfrm>
              <a:prstGeom prst="rightBrace">
                <a:avLst>
                  <a:gd name="adj1" fmla="val 39927"/>
                  <a:gd name="adj2" fmla="val 50000"/>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15" name="TextBox 14"/>
              <p:cNvSpPr txBox="1"/>
              <p:nvPr/>
            </p:nvSpPr>
            <p:spPr>
              <a:xfrm>
                <a:off x="4067930" y="4067808"/>
                <a:ext cx="1437317" cy="369332"/>
              </a:xfrm>
              <a:prstGeom prst="rect">
                <a:avLst/>
              </a:prstGeom>
              <a:noFill/>
            </p:spPr>
            <p:txBody>
              <a:bodyPr wrap="none" rtlCol="0">
                <a:spAutoFit/>
              </a:bodyPr>
              <a:lstStyle/>
              <a:p>
                <a:r>
                  <a:rPr lang="en-US" altLang="zh-CN" dirty="0" smtClean="0">
                    <a:solidFill>
                      <a:schemeClr val="accent6"/>
                    </a:solidFill>
                  </a:rPr>
                  <a:t>A total sector</a:t>
                </a:r>
                <a:endParaRPr lang="zh-CN" altLang="en-US" dirty="0">
                  <a:solidFill>
                    <a:schemeClr val="accent6"/>
                  </a:solidFill>
                </a:endParaRPr>
              </a:p>
            </p:txBody>
          </p:sp>
          <p:cxnSp>
            <p:nvCxnSpPr>
              <p:cNvPr id="39" name="直接箭头连接符 38"/>
              <p:cNvCxnSpPr/>
              <p:nvPr/>
            </p:nvCxnSpPr>
            <p:spPr>
              <a:xfrm flipH="1" flipV="1">
                <a:off x="1835621" y="5157240"/>
                <a:ext cx="487738" cy="42277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45" name="TextBox 44"/>
              <p:cNvSpPr txBox="1"/>
              <p:nvPr/>
            </p:nvSpPr>
            <p:spPr>
              <a:xfrm>
                <a:off x="1907630" y="5580018"/>
                <a:ext cx="1432443" cy="369332"/>
              </a:xfrm>
              <a:prstGeom prst="rect">
                <a:avLst/>
              </a:prstGeom>
              <a:noFill/>
            </p:spPr>
            <p:txBody>
              <a:bodyPr wrap="none" rtlCol="0">
                <a:spAutoFit/>
              </a:bodyPr>
              <a:lstStyle/>
              <a:p>
                <a:r>
                  <a:rPr lang="en-US" altLang="zh-CN" dirty="0" smtClean="0">
                    <a:solidFill>
                      <a:schemeClr val="accent6"/>
                    </a:solidFill>
                  </a:rPr>
                  <a:t>before sector</a:t>
                </a:r>
                <a:endParaRPr lang="zh-CN" altLang="en-US" dirty="0">
                  <a:solidFill>
                    <a:schemeClr val="accent6"/>
                  </a:solidFill>
                </a:endParaRPr>
              </a:p>
            </p:txBody>
          </p:sp>
          <p:cxnSp>
            <p:nvCxnSpPr>
              <p:cNvPr id="49" name="直接箭头连接符 48"/>
              <p:cNvCxnSpPr/>
              <p:nvPr/>
            </p:nvCxnSpPr>
            <p:spPr>
              <a:xfrm flipH="1" flipV="1">
                <a:off x="6952209" y="2492870"/>
                <a:ext cx="264902" cy="66739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0" name="TextBox 49"/>
              <p:cNvSpPr txBox="1"/>
              <p:nvPr/>
            </p:nvSpPr>
            <p:spPr>
              <a:xfrm>
                <a:off x="6732300" y="3140960"/>
                <a:ext cx="1228028" cy="369332"/>
              </a:xfrm>
              <a:prstGeom prst="rect">
                <a:avLst/>
              </a:prstGeom>
              <a:noFill/>
            </p:spPr>
            <p:txBody>
              <a:bodyPr wrap="none" rtlCol="0">
                <a:spAutoFit/>
              </a:bodyPr>
              <a:lstStyle/>
              <a:p>
                <a:r>
                  <a:rPr lang="en-US" altLang="zh-CN" dirty="0" smtClean="0">
                    <a:solidFill>
                      <a:schemeClr val="accent6"/>
                    </a:solidFill>
                  </a:rPr>
                  <a:t>next sector</a:t>
                </a:r>
                <a:endParaRPr lang="zh-CN" altLang="en-US" dirty="0">
                  <a:solidFill>
                    <a:schemeClr val="accent6"/>
                  </a:solidFill>
                </a:endParaRPr>
              </a:p>
            </p:txBody>
          </p:sp>
          <p:cxnSp>
            <p:nvCxnSpPr>
              <p:cNvPr id="56" name="肘形连接符 55"/>
              <p:cNvCxnSpPr/>
              <p:nvPr/>
            </p:nvCxnSpPr>
            <p:spPr>
              <a:xfrm rot="16200000" flipH="1">
                <a:off x="1483599" y="3633916"/>
                <a:ext cx="1396995" cy="599810"/>
              </a:xfrm>
              <a:prstGeom prst="bentConnector3">
                <a:avLst>
                  <a:gd name="adj1" fmla="val -100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1" name="肘形连接符 70"/>
              <p:cNvCxnSpPr/>
              <p:nvPr/>
            </p:nvCxnSpPr>
            <p:spPr>
              <a:xfrm rot="16200000" flipV="1">
                <a:off x="5364251" y="3788910"/>
                <a:ext cx="2016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0" name="直接连接符 89"/>
              <p:cNvCxnSpPr/>
              <p:nvPr/>
            </p:nvCxnSpPr>
            <p:spPr>
              <a:xfrm>
                <a:off x="5796170" y="2717331"/>
                <a:ext cx="144020" cy="279609"/>
              </a:xfrm>
              <a:prstGeom prst="line">
                <a:avLst/>
              </a:prstGeom>
            </p:spPr>
            <p:style>
              <a:lnRef idx="2">
                <a:schemeClr val="accent1"/>
              </a:lnRef>
              <a:fillRef idx="0">
                <a:schemeClr val="accent1"/>
              </a:fillRef>
              <a:effectRef idx="1">
                <a:schemeClr val="accent1"/>
              </a:effectRef>
              <a:fontRef idx="minor">
                <a:schemeClr val="tx1"/>
              </a:fontRef>
            </p:style>
          </p:cxnSp>
          <p:sp>
            <p:nvSpPr>
              <p:cNvPr id="105" name="流程图: 可选过程 104"/>
              <p:cNvSpPr/>
              <p:nvPr/>
            </p:nvSpPr>
            <p:spPr>
              <a:xfrm rot="19620000">
                <a:off x="3133502" y="4008355"/>
                <a:ext cx="180000" cy="3240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0" name="直接连接符 109"/>
              <p:cNvCxnSpPr/>
              <p:nvPr/>
            </p:nvCxnSpPr>
            <p:spPr>
              <a:xfrm>
                <a:off x="2771750" y="4262987"/>
                <a:ext cx="197990" cy="257084"/>
              </a:xfrm>
              <a:prstGeom prst="line">
                <a:avLst/>
              </a:prstGeom>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6732300" y="1691478"/>
                <a:ext cx="1753878" cy="369332"/>
              </a:xfrm>
              <a:prstGeom prst="rect">
                <a:avLst/>
              </a:prstGeom>
              <a:noFill/>
            </p:spPr>
            <p:txBody>
              <a:bodyPr wrap="none" rtlCol="0">
                <a:spAutoFit/>
              </a:bodyPr>
              <a:lstStyle/>
              <a:p>
                <a:r>
                  <a:rPr lang="en-US" altLang="zh-CN" dirty="0" smtClean="0">
                    <a:solidFill>
                      <a:schemeClr val="accent1"/>
                    </a:solidFill>
                  </a:rPr>
                  <a:t>Read/write head</a:t>
                </a:r>
                <a:endParaRPr lang="zh-CN" altLang="en-US" dirty="0">
                  <a:solidFill>
                    <a:schemeClr val="accent1"/>
                  </a:solidFill>
                </a:endParaRPr>
              </a:p>
            </p:txBody>
          </p:sp>
          <p:sp>
            <p:nvSpPr>
              <p:cNvPr id="10" name="流程图: 磁盘 9"/>
              <p:cNvSpPr/>
              <p:nvPr/>
            </p:nvSpPr>
            <p:spPr>
              <a:xfrm>
                <a:off x="7308380" y="2060810"/>
                <a:ext cx="360050" cy="468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肘形连接符 129"/>
              <p:cNvCxnSpPr/>
              <p:nvPr/>
            </p:nvCxnSpPr>
            <p:spPr>
              <a:xfrm rot="5400000">
                <a:off x="2492924" y="3297804"/>
                <a:ext cx="1607483" cy="181099"/>
              </a:xfrm>
              <a:prstGeom prst="bentConnector3">
                <a:avLst>
                  <a:gd name="adj1" fmla="val -1029"/>
                </a:avLst>
              </a:prstGeom>
              <a:ln>
                <a:tailEnd type="arrow"/>
              </a:ln>
            </p:spPr>
            <p:style>
              <a:lnRef idx="2">
                <a:schemeClr val="accent6"/>
              </a:lnRef>
              <a:fillRef idx="0">
                <a:schemeClr val="accent6"/>
              </a:fillRef>
              <a:effectRef idx="1">
                <a:schemeClr val="accent6"/>
              </a:effectRef>
              <a:fontRef idx="minor">
                <a:schemeClr val="tx1"/>
              </a:fontRef>
            </p:style>
          </p:cxnSp>
          <p:sp>
            <p:nvSpPr>
              <p:cNvPr id="135" name="TextBox 134"/>
              <p:cNvSpPr txBox="1"/>
              <p:nvPr/>
            </p:nvSpPr>
            <p:spPr>
              <a:xfrm>
                <a:off x="1187530" y="2915648"/>
                <a:ext cx="933461" cy="646331"/>
              </a:xfrm>
              <a:prstGeom prst="rect">
                <a:avLst/>
              </a:prstGeom>
              <a:noFill/>
            </p:spPr>
            <p:txBody>
              <a:bodyPr wrap="none" rtlCol="0">
                <a:spAutoFit/>
              </a:bodyPr>
              <a:lstStyle/>
              <a:p>
                <a:r>
                  <a:rPr lang="en-US" altLang="zh-CN" dirty="0" smtClean="0">
                    <a:solidFill>
                      <a:schemeClr val="accent6"/>
                    </a:solidFill>
                  </a:rPr>
                  <a:t>CHS </a:t>
                </a:r>
              </a:p>
              <a:p>
                <a:r>
                  <a:rPr lang="en-US" altLang="zh-CN" dirty="0" smtClean="0">
                    <a:solidFill>
                      <a:schemeClr val="accent6"/>
                    </a:solidFill>
                  </a:rPr>
                  <a:t>Address</a:t>
                </a:r>
                <a:endParaRPr lang="zh-CN" altLang="en-US" dirty="0">
                  <a:solidFill>
                    <a:schemeClr val="accent6"/>
                  </a:solidFill>
                </a:endParaRPr>
              </a:p>
            </p:txBody>
          </p:sp>
          <p:sp>
            <p:nvSpPr>
              <p:cNvPr id="136" name="TextBox 135"/>
              <p:cNvSpPr txBox="1"/>
              <p:nvPr/>
            </p:nvSpPr>
            <p:spPr>
              <a:xfrm>
                <a:off x="1815420" y="2584612"/>
                <a:ext cx="554511" cy="369332"/>
              </a:xfrm>
              <a:prstGeom prst="rect">
                <a:avLst/>
              </a:prstGeom>
              <a:noFill/>
            </p:spPr>
            <p:txBody>
              <a:bodyPr wrap="none" rtlCol="0">
                <a:spAutoFit/>
              </a:bodyPr>
              <a:lstStyle/>
              <a:p>
                <a:r>
                  <a:rPr lang="en-US" altLang="zh-CN" dirty="0" smtClean="0">
                    <a:solidFill>
                      <a:schemeClr val="accent6"/>
                    </a:solidFill>
                  </a:rPr>
                  <a:t>CRC</a:t>
                </a:r>
                <a:endParaRPr lang="zh-CN" altLang="en-US" dirty="0">
                  <a:solidFill>
                    <a:schemeClr val="accent6"/>
                  </a:solidFill>
                </a:endParaRPr>
              </a:p>
            </p:txBody>
          </p:sp>
          <p:sp>
            <p:nvSpPr>
              <p:cNvPr id="137" name="TextBox 136"/>
              <p:cNvSpPr txBox="1"/>
              <p:nvPr/>
            </p:nvSpPr>
            <p:spPr>
              <a:xfrm>
                <a:off x="3347830" y="2278599"/>
                <a:ext cx="1512210" cy="646331"/>
              </a:xfrm>
              <a:prstGeom prst="rect">
                <a:avLst/>
              </a:prstGeom>
              <a:noFill/>
            </p:spPr>
            <p:txBody>
              <a:bodyPr wrap="square" rtlCol="0">
                <a:spAutoFit/>
              </a:bodyPr>
              <a:lstStyle/>
              <a:p>
                <a:r>
                  <a:rPr lang="en-US" altLang="zh-CN" dirty="0" smtClean="0">
                    <a:solidFill>
                      <a:schemeClr val="accent6"/>
                    </a:solidFill>
                  </a:rPr>
                  <a:t>Sector gap for head &amp; data</a:t>
                </a:r>
                <a:endParaRPr lang="zh-CN" altLang="en-US" dirty="0">
                  <a:solidFill>
                    <a:schemeClr val="accent6"/>
                  </a:solidFill>
                </a:endParaRPr>
              </a:p>
            </p:txBody>
          </p:sp>
          <p:sp>
            <p:nvSpPr>
              <p:cNvPr id="141" name="TextBox 140"/>
              <p:cNvSpPr txBox="1"/>
              <p:nvPr/>
            </p:nvSpPr>
            <p:spPr>
              <a:xfrm rot="19920000">
                <a:off x="3737103" y="3262073"/>
                <a:ext cx="1562223" cy="369332"/>
              </a:xfrm>
              <a:prstGeom prst="rect">
                <a:avLst/>
              </a:prstGeom>
              <a:noFill/>
            </p:spPr>
            <p:txBody>
              <a:bodyPr wrap="none" rtlCol="0">
                <a:spAutoFit/>
              </a:bodyPr>
              <a:lstStyle/>
              <a:p>
                <a:r>
                  <a:rPr lang="en-US" altLang="zh-CN" dirty="0" smtClean="0">
                    <a:solidFill>
                      <a:schemeClr val="accent6"/>
                    </a:solidFill>
                  </a:rPr>
                  <a:t>512 bytes data</a:t>
                </a:r>
                <a:endParaRPr lang="zh-CN" altLang="en-US" dirty="0">
                  <a:solidFill>
                    <a:schemeClr val="accent6"/>
                  </a:solidFill>
                </a:endParaRPr>
              </a:p>
            </p:txBody>
          </p:sp>
          <p:cxnSp>
            <p:nvCxnSpPr>
              <p:cNvPr id="148" name="肘形连接符 147"/>
              <p:cNvCxnSpPr/>
              <p:nvPr/>
            </p:nvCxnSpPr>
            <p:spPr>
              <a:xfrm rot="10800000">
                <a:off x="2412200" y="4941208"/>
                <a:ext cx="3600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54" name="TextBox 153"/>
              <p:cNvSpPr txBox="1"/>
              <p:nvPr/>
            </p:nvSpPr>
            <p:spPr>
              <a:xfrm>
                <a:off x="6012200" y="4755980"/>
                <a:ext cx="1512210" cy="369332"/>
              </a:xfrm>
              <a:prstGeom prst="rect">
                <a:avLst/>
              </a:prstGeom>
              <a:noFill/>
            </p:spPr>
            <p:txBody>
              <a:bodyPr wrap="square" rtlCol="0">
                <a:spAutoFit/>
              </a:bodyPr>
              <a:lstStyle/>
              <a:p>
                <a:r>
                  <a:rPr lang="en-US" altLang="zh-CN" dirty="0" smtClean="0">
                    <a:solidFill>
                      <a:schemeClr val="accent6"/>
                    </a:solidFill>
                  </a:rPr>
                  <a:t>Sector gap</a:t>
                </a:r>
                <a:endParaRPr lang="zh-CN" altLang="en-US" dirty="0">
                  <a:solidFill>
                    <a:schemeClr val="accent6"/>
                  </a:solidFill>
                </a:endParaRPr>
              </a:p>
            </p:txBody>
          </p:sp>
          <p:cxnSp>
            <p:nvCxnSpPr>
              <p:cNvPr id="156" name="肘形连接符 155"/>
              <p:cNvCxnSpPr/>
              <p:nvPr/>
            </p:nvCxnSpPr>
            <p:spPr>
              <a:xfrm rot="16200000" flipH="1">
                <a:off x="1903305" y="3247536"/>
                <a:ext cx="1533062" cy="599809"/>
              </a:xfrm>
              <a:prstGeom prst="bentConnector3">
                <a:avLst>
                  <a:gd name="adj1" fmla="val 296"/>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1" name="肘形连接符 160"/>
              <p:cNvCxnSpPr/>
              <p:nvPr/>
            </p:nvCxnSpPr>
            <p:spPr>
              <a:xfrm rot="16200000" flipH="1">
                <a:off x="5398070" y="2167987"/>
                <a:ext cx="805181" cy="590826"/>
              </a:xfrm>
              <a:prstGeom prst="bentConnector3">
                <a:avLst>
                  <a:gd name="adj1" fmla="val 1821"/>
                </a:avLst>
              </a:prstGeom>
              <a:ln>
                <a:tailEnd type="arrow"/>
              </a:ln>
            </p:spPr>
            <p:style>
              <a:lnRef idx="2">
                <a:schemeClr val="accent6"/>
              </a:lnRef>
              <a:fillRef idx="0">
                <a:schemeClr val="accent6"/>
              </a:fillRef>
              <a:effectRef idx="1">
                <a:schemeClr val="accent6"/>
              </a:effectRef>
              <a:fontRef idx="minor">
                <a:schemeClr val="tx1"/>
              </a:fontRef>
            </p:style>
          </p:cxnSp>
          <p:sp>
            <p:nvSpPr>
              <p:cNvPr id="169" name="TextBox 168"/>
              <p:cNvSpPr txBox="1"/>
              <p:nvPr/>
            </p:nvSpPr>
            <p:spPr>
              <a:xfrm>
                <a:off x="4950736" y="1876144"/>
                <a:ext cx="541046" cy="369332"/>
              </a:xfrm>
              <a:prstGeom prst="rect">
                <a:avLst/>
              </a:prstGeom>
              <a:noFill/>
            </p:spPr>
            <p:txBody>
              <a:bodyPr wrap="none" rtlCol="0">
                <a:spAutoFit/>
              </a:bodyPr>
              <a:lstStyle/>
              <a:p>
                <a:r>
                  <a:rPr lang="en-US" altLang="zh-CN" dirty="0" smtClean="0">
                    <a:solidFill>
                      <a:schemeClr val="accent6"/>
                    </a:solidFill>
                  </a:rPr>
                  <a:t>ECC</a:t>
                </a:r>
                <a:endParaRPr lang="zh-CN" altLang="en-US" dirty="0">
                  <a:solidFill>
                    <a:schemeClr val="accent6"/>
                  </a:solidFill>
                </a:endParaRPr>
              </a:p>
            </p:txBody>
          </p:sp>
          <p:cxnSp>
            <p:nvCxnSpPr>
              <p:cNvPr id="32" name="直接连接符 31"/>
              <p:cNvCxnSpPr/>
              <p:nvPr/>
            </p:nvCxnSpPr>
            <p:spPr>
              <a:xfrm>
                <a:off x="2148111" y="4747413"/>
                <a:ext cx="0" cy="141540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483710" y="4869200"/>
                <a:ext cx="0" cy="148997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206116" y="4348143"/>
                <a:ext cx="0" cy="201103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3387214" y="4248602"/>
                <a:ext cx="2" cy="211057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5940188" y="2995181"/>
                <a:ext cx="2" cy="336399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6300240" y="2865992"/>
                <a:ext cx="2" cy="349318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485381" y="2780910"/>
                <a:ext cx="0" cy="357826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立方体 53"/>
              <p:cNvSpPr/>
              <p:nvPr/>
            </p:nvSpPr>
            <p:spPr>
              <a:xfrm>
                <a:off x="2374790" y="6168005"/>
                <a:ext cx="828000" cy="432000"/>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smtClean="0"/>
                  <a:t>Header</a:t>
                </a:r>
                <a:endParaRPr lang="zh-CN" altLang="en-US" sz="1400" dirty="0"/>
              </a:p>
            </p:txBody>
          </p:sp>
          <p:sp>
            <p:nvSpPr>
              <p:cNvPr id="63" name="立方体 62"/>
              <p:cNvSpPr/>
              <p:nvPr/>
            </p:nvSpPr>
            <p:spPr>
              <a:xfrm>
                <a:off x="3088630" y="6168005"/>
                <a:ext cx="270000" cy="432000"/>
              </a:xfrm>
              <a:prstGeom prst="cube">
                <a:avLst>
                  <a:gd name="adj" fmla="val 40074"/>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9" name="立方体 58"/>
              <p:cNvSpPr/>
              <p:nvPr/>
            </p:nvSpPr>
            <p:spPr>
              <a:xfrm>
                <a:off x="3275820" y="6168005"/>
                <a:ext cx="2664370" cy="432000"/>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smtClean="0"/>
                  <a:t>Data area</a:t>
                </a:r>
                <a:endParaRPr lang="zh-CN" altLang="en-US" sz="1400" dirty="0"/>
              </a:p>
            </p:txBody>
          </p:sp>
          <p:grpSp>
            <p:nvGrpSpPr>
              <p:cNvPr id="7" name="组合 61"/>
              <p:cNvGrpSpPr/>
              <p:nvPr/>
            </p:nvGrpSpPr>
            <p:grpSpPr>
              <a:xfrm>
                <a:off x="5780662" y="6168005"/>
                <a:ext cx="519578" cy="432000"/>
                <a:chOff x="5780662" y="6168005"/>
                <a:chExt cx="519578" cy="432000"/>
              </a:xfrm>
            </p:grpSpPr>
            <p:sp>
              <p:nvSpPr>
                <p:cNvPr id="60" name="立方体 59"/>
                <p:cNvSpPr/>
                <p:nvPr/>
              </p:nvSpPr>
              <p:spPr>
                <a:xfrm>
                  <a:off x="5821808" y="6168005"/>
                  <a:ext cx="478432" cy="43200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400" dirty="0"/>
                </a:p>
              </p:txBody>
            </p:sp>
            <p:sp>
              <p:nvSpPr>
                <p:cNvPr id="61" name="矩形 60"/>
                <p:cNvSpPr/>
                <p:nvPr/>
              </p:nvSpPr>
              <p:spPr>
                <a:xfrm>
                  <a:off x="5780662" y="6287038"/>
                  <a:ext cx="463075" cy="307777"/>
                </a:xfrm>
                <a:prstGeom prst="rect">
                  <a:avLst/>
                </a:prstGeom>
              </p:spPr>
              <p:txBody>
                <a:bodyPr wrap="none">
                  <a:spAutoFit/>
                </a:bodyPr>
                <a:lstStyle/>
                <a:p>
                  <a:pPr algn="ctr"/>
                  <a:r>
                    <a:rPr lang="en-US" altLang="zh-CN" sz="1400" dirty="0" smtClean="0">
                      <a:solidFill>
                        <a:schemeClr val="bg1"/>
                      </a:solidFill>
                    </a:rPr>
                    <a:t>ECC</a:t>
                  </a:r>
                  <a:endParaRPr lang="zh-CN" altLang="en-US" sz="1400" dirty="0">
                    <a:solidFill>
                      <a:schemeClr val="bg1"/>
                    </a:solidFill>
                  </a:endParaRPr>
                </a:p>
              </p:txBody>
            </p:sp>
          </p:grpSp>
          <p:grpSp>
            <p:nvGrpSpPr>
              <p:cNvPr id="8" name="组合 65"/>
              <p:cNvGrpSpPr/>
              <p:nvPr/>
            </p:nvGrpSpPr>
            <p:grpSpPr>
              <a:xfrm>
                <a:off x="6140596" y="6165380"/>
                <a:ext cx="519694" cy="434625"/>
                <a:chOff x="1979640" y="6162815"/>
                <a:chExt cx="519694" cy="434625"/>
              </a:xfrm>
            </p:grpSpPr>
            <p:sp>
              <p:nvSpPr>
                <p:cNvPr id="67" name="立方体 66"/>
                <p:cNvSpPr/>
                <p:nvPr/>
              </p:nvSpPr>
              <p:spPr>
                <a:xfrm>
                  <a:off x="2051650" y="6162815"/>
                  <a:ext cx="432000" cy="43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1979640" y="6289663"/>
                  <a:ext cx="519694" cy="307777"/>
                </a:xfrm>
                <a:prstGeom prst="rect">
                  <a:avLst/>
                </a:prstGeom>
              </p:spPr>
              <p:txBody>
                <a:bodyPr wrap="none">
                  <a:spAutoFit/>
                </a:bodyPr>
                <a:lstStyle/>
                <a:p>
                  <a:r>
                    <a:rPr lang="en-US" altLang="zh-CN" sz="1400" dirty="0" smtClean="0">
                      <a:solidFill>
                        <a:schemeClr val="bg1"/>
                      </a:solidFill>
                    </a:rPr>
                    <a:t>Gap </a:t>
                  </a:r>
                  <a:endParaRPr lang="zh-CN" altLang="en-US" sz="1400" dirty="0">
                    <a:solidFill>
                      <a:schemeClr val="bg1"/>
                    </a:solidFill>
                  </a:endParaRPr>
                </a:p>
              </p:txBody>
            </p:sp>
          </p:grpSp>
          <p:sp>
            <p:nvSpPr>
              <p:cNvPr id="73" name="立方体 72"/>
              <p:cNvSpPr/>
              <p:nvPr/>
            </p:nvSpPr>
            <p:spPr>
              <a:xfrm>
                <a:off x="6564847" y="6168005"/>
                <a:ext cx="959563" cy="432000"/>
              </a:xfrm>
              <a:prstGeom prst="cub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a:t>
                </a:r>
                <a:endParaRPr lang="zh-CN" altLang="en-US" dirty="0"/>
              </a:p>
            </p:txBody>
          </p:sp>
        </p:gr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Confusing on bit density of sector</a:t>
            </a:r>
            <a:endParaRPr lang="zh-CN" altLang="en-US" dirty="0"/>
          </a:p>
        </p:txBody>
      </p:sp>
      <p:sp>
        <p:nvSpPr>
          <p:cNvPr id="3" name="内容占位符 2"/>
          <p:cNvSpPr>
            <a:spLocks noGrp="1"/>
          </p:cNvSpPr>
          <p:nvPr>
            <p:ph idx="1"/>
          </p:nvPr>
        </p:nvSpPr>
        <p:spPr/>
        <p:txBody>
          <a:bodyPr/>
          <a:lstStyle/>
          <a:p>
            <a:r>
              <a:rPr lang="en-US" altLang="zh-CN" dirty="0"/>
              <a:t>Zone Bit </a:t>
            </a:r>
            <a:r>
              <a:rPr lang="en-US" altLang="zh-CN" dirty="0" smtClean="0"/>
              <a:t>Recording</a:t>
            </a:r>
            <a:endParaRPr lang="zh-CN" altLang="en-US" dirty="0"/>
          </a:p>
        </p:txBody>
      </p:sp>
      <p:pic>
        <p:nvPicPr>
          <p:cNvPr id="4098" name="Picture 2" descr="http://www.pcguide.com/ref/hdd/geom/z_zb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394624"/>
            <a:ext cx="3943350" cy="39147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27584" y="2372691"/>
            <a:ext cx="3744416" cy="1200329"/>
          </a:xfrm>
          <a:prstGeom prst="rect">
            <a:avLst/>
          </a:prstGeom>
        </p:spPr>
        <p:txBody>
          <a:bodyPr wrap="square">
            <a:spAutoFit/>
          </a:bodyPr>
          <a:lstStyle/>
          <a:p>
            <a:r>
              <a:rPr lang="en-US" altLang="zh-CN" dirty="0"/>
              <a:t>zone bit recording (ZBR) is a method used by disk drives to store more sectors per track on outer tracks than on inner tracks.</a:t>
            </a:r>
            <a:endParaRPr lang="zh-CN" altLang="en-US" dirty="0"/>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1067" t="10724"/>
          <a:stretch>
            <a:fillRect/>
          </a:stretch>
        </p:blipFill>
        <p:spPr bwMode="auto">
          <a:xfrm>
            <a:off x="827584" y="3936555"/>
            <a:ext cx="3381652" cy="237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8101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access?</a:t>
            </a:r>
            <a:endParaRPr lang="zh-CN" altLang="en-US" dirty="0"/>
          </a:p>
        </p:txBody>
      </p:sp>
      <p:sp>
        <p:nvSpPr>
          <p:cNvPr id="3" name="内容占位符 2"/>
          <p:cNvSpPr>
            <a:spLocks noGrp="1"/>
          </p:cNvSpPr>
          <p:nvPr>
            <p:ph idx="1"/>
          </p:nvPr>
        </p:nvSpPr>
        <p:spPr/>
        <p:txBody>
          <a:bodyPr>
            <a:normAutofit/>
          </a:bodyPr>
          <a:lstStyle/>
          <a:p>
            <a:r>
              <a:rPr lang="en-US" altLang="zh-CN" dirty="0" smtClean="0"/>
              <a:t>CHS Addressing</a:t>
            </a:r>
          </a:p>
          <a:p>
            <a:pPr marL="971550" lvl="1" indent="-514350">
              <a:buFont typeface="+mj-lt"/>
              <a:buAutoNum type="arabicPeriod"/>
            </a:pPr>
            <a:r>
              <a:rPr lang="en-US" altLang="zh-CN" dirty="0" smtClean="0"/>
              <a:t>Cylinder</a:t>
            </a:r>
          </a:p>
          <a:p>
            <a:pPr marL="971550" lvl="1" indent="-514350">
              <a:buFont typeface="+mj-lt"/>
              <a:buAutoNum type="arabicPeriod"/>
            </a:pPr>
            <a:r>
              <a:rPr lang="en-US" altLang="zh-CN" dirty="0" smtClean="0"/>
              <a:t>Head</a:t>
            </a:r>
          </a:p>
          <a:p>
            <a:pPr marL="971550" lvl="1" indent="-514350">
              <a:buFont typeface="+mj-lt"/>
              <a:buAutoNum type="arabicPeriod"/>
            </a:pPr>
            <a:r>
              <a:rPr lang="en-US" altLang="zh-CN" dirty="0" smtClean="0"/>
              <a:t>Sector</a:t>
            </a:r>
          </a:p>
          <a:p>
            <a:pPr lvl="1"/>
            <a:r>
              <a:rPr lang="en-US" altLang="zh-CN" dirty="0" smtClean="0"/>
              <a:t>E.g. 1024/16/63 </a:t>
            </a:r>
            <a:r>
              <a:rPr lang="en-US" altLang="zh-CN" dirty="0" smtClean="0">
                <a:sym typeface="Wingdings" panose="05000000000000000000" pitchFamily="2" charset="2"/>
              </a:rPr>
              <a:t></a:t>
            </a:r>
            <a:r>
              <a:rPr lang="en-US" altLang="zh-CN" dirty="0" smtClean="0"/>
              <a:t> 10/4/6bits</a:t>
            </a:r>
            <a:endParaRPr lang="en-US" altLang="zh-CN" dirty="0"/>
          </a:p>
        </p:txBody>
      </p:sp>
      <p:graphicFrame>
        <p:nvGraphicFramePr>
          <p:cNvPr id="4" name="图示 3"/>
          <p:cNvGraphicFramePr/>
          <p:nvPr/>
        </p:nvGraphicFramePr>
        <p:xfrm>
          <a:off x="1524000" y="4221110"/>
          <a:ext cx="6096000" cy="2016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95692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 IO Performance</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smtClean="0"/>
              <a:t>T</a:t>
            </a:r>
            <a:r>
              <a:rPr lang="en-US" altLang="zh-CN" baseline="-25000" dirty="0" smtClean="0"/>
              <a:t>i/o</a:t>
            </a:r>
            <a:r>
              <a:rPr lang="en-US" altLang="zh-CN" dirty="0" smtClean="0"/>
              <a:t> = </a:t>
            </a:r>
            <a:r>
              <a:rPr lang="en-US" altLang="zh-CN" b="1" dirty="0" err="1" smtClean="0"/>
              <a:t>t</a:t>
            </a:r>
            <a:r>
              <a:rPr lang="en-US" altLang="zh-CN" baseline="-25000" dirty="0" err="1" smtClean="0"/>
              <a:t>seek</a:t>
            </a:r>
            <a:r>
              <a:rPr lang="en-US" altLang="zh-CN" dirty="0" smtClean="0"/>
              <a:t> + </a:t>
            </a:r>
            <a:r>
              <a:rPr lang="en-US" altLang="zh-CN" b="1" dirty="0" err="1" smtClean="0"/>
              <a:t>t</a:t>
            </a:r>
            <a:r>
              <a:rPr lang="en-US" altLang="zh-CN" baseline="-25000" dirty="0" err="1" smtClean="0"/>
              <a:t>rotate</a:t>
            </a:r>
            <a:r>
              <a:rPr lang="en-US" altLang="zh-CN" dirty="0" smtClean="0"/>
              <a:t> + n*</a:t>
            </a:r>
            <a:r>
              <a:rPr lang="en-US" altLang="zh-CN" b="1" dirty="0" err="1" smtClean="0"/>
              <a:t>t</a:t>
            </a:r>
            <a:r>
              <a:rPr lang="en-US" altLang="zh-CN" baseline="-25000" dirty="0" err="1" smtClean="0"/>
              <a:t>transfer</a:t>
            </a:r>
            <a:endParaRPr lang="en-US" altLang="zh-CN" dirty="0" smtClean="0"/>
          </a:p>
          <a:p>
            <a:pPr lvl="1"/>
            <a:r>
              <a:rPr lang="en-US" altLang="zh-CN" dirty="0" smtClean="0"/>
              <a:t>Seek time(0.2-0.8ms)</a:t>
            </a:r>
          </a:p>
          <a:p>
            <a:pPr lvl="1"/>
            <a:r>
              <a:rPr lang="en-US" altLang="zh-CN" dirty="0" smtClean="0"/>
              <a:t>Rotational latency(5400/7200 rpm)</a:t>
            </a:r>
          </a:p>
          <a:p>
            <a:pPr lvl="1"/>
            <a:r>
              <a:rPr lang="en-US" altLang="zh-CN" dirty="0" smtClean="0"/>
              <a:t>Data transfer rate</a:t>
            </a:r>
          </a:p>
          <a:p>
            <a:r>
              <a:rPr lang="en-US" altLang="zh-CN" dirty="0" smtClean="0"/>
              <a:t>IOPS(</a:t>
            </a:r>
            <a:r>
              <a:rPr lang="en-US" altLang="zh-CN" dirty="0" err="1" smtClean="0"/>
              <a:t>Input/Output</a:t>
            </a:r>
            <a:r>
              <a:rPr lang="en-US" altLang="zh-CN" dirty="0" smtClean="0"/>
              <a:t> operations </a:t>
            </a:r>
            <a:r>
              <a:rPr lang="en-US" altLang="zh-CN" dirty="0"/>
              <a:t>per second</a:t>
            </a:r>
            <a:r>
              <a:rPr lang="en-US" altLang="zh-CN" dirty="0" smtClean="0"/>
              <a:t>)</a:t>
            </a:r>
          </a:p>
          <a:p>
            <a:pPr lvl="1"/>
            <a:r>
              <a:rPr lang="en-US" altLang="zh-CN" dirty="0" smtClean="0"/>
              <a:t>Sequential Read IOPS</a:t>
            </a:r>
          </a:p>
          <a:p>
            <a:pPr lvl="1"/>
            <a:r>
              <a:rPr lang="en-US" altLang="zh-CN" dirty="0" smtClean="0"/>
              <a:t>Sequential Write IOPS</a:t>
            </a:r>
          </a:p>
          <a:p>
            <a:pPr lvl="1"/>
            <a:r>
              <a:rPr lang="en-US" altLang="zh-CN" dirty="0" smtClean="0"/>
              <a:t>Random Read IOPS</a:t>
            </a:r>
          </a:p>
          <a:p>
            <a:pPr lvl="1"/>
            <a:r>
              <a:rPr lang="en-US" altLang="zh-CN" dirty="0" smtClean="0"/>
              <a:t>Random Write IOPS</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Disk/IO Scheduler</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sz="2400" dirty="0" smtClean="0"/>
              <a:t>It determines </a:t>
            </a:r>
            <a:r>
              <a:rPr lang="en-US" altLang="zh-CN" sz="2400" dirty="0"/>
              <a:t>the motion of the </a:t>
            </a:r>
            <a:r>
              <a:rPr lang="en-US" altLang="zh-CN" sz="2400" dirty="0" smtClean="0"/>
              <a:t>of disk's </a:t>
            </a:r>
            <a:r>
              <a:rPr lang="en-US" altLang="zh-CN" sz="2400" dirty="0"/>
              <a:t>arm and head </a:t>
            </a:r>
            <a:r>
              <a:rPr lang="en-US" altLang="zh-CN" sz="2400" dirty="0" smtClean="0"/>
              <a:t>in </a:t>
            </a:r>
            <a:r>
              <a:rPr lang="en-US" altLang="zh-CN" sz="2400" dirty="0"/>
              <a:t>servicing read and write requests</a:t>
            </a:r>
            <a:r>
              <a:rPr lang="en-US" altLang="zh-CN" sz="2400" dirty="0" smtClean="0"/>
              <a:t>.</a:t>
            </a:r>
          </a:p>
          <a:p>
            <a:r>
              <a:rPr lang="en-US" altLang="zh-CN" sz="2400" dirty="0" smtClean="0"/>
              <a:t>IO Scheduler goals</a:t>
            </a:r>
          </a:p>
          <a:p>
            <a:pPr lvl="1"/>
            <a:r>
              <a:rPr lang="en-US" altLang="zh-CN" sz="1800" dirty="0"/>
              <a:t>To minimize time wasted by </a:t>
            </a:r>
            <a:r>
              <a:rPr lang="en-US" altLang="zh-CN" sz="1800" dirty="0" smtClean="0"/>
              <a:t>hard disk seeks</a:t>
            </a:r>
            <a:endParaRPr lang="en-US" altLang="zh-CN" sz="1800" dirty="0"/>
          </a:p>
          <a:p>
            <a:pPr lvl="1"/>
            <a:r>
              <a:rPr lang="en-US" altLang="zh-CN" sz="1800" dirty="0"/>
              <a:t>To prioritize a certain </a:t>
            </a:r>
            <a:r>
              <a:rPr lang="en-US" altLang="zh-CN" sz="1800" dirty="0" smtClean="0"/>
              <a:t>process' </a:t>
            </a:r>
            <a:r>
              <a:rPr lang="en-US" altLang="zh-CN" sz="1800" dirty="0"/>
              <a:t>I/O requests</a:t>
            </a:r>
          </a:p>
          <a:p>
            <a:pPr lvl="1"/>
            <a:r>
              <a:rPr lang="en-US" altLang="zh-CN" sz="1800" dirty="0"/>
              <a:t>To give a share of the disk bandwidth to each running process</a:t>
            </a:r>
          </a:p>
          <a:p>
            <a:pPr lvl="1"/>
            <a:r>
              <a:rPr lang="en-US" altLang="zh-CN" sz="1800" dirty="0"/>
              <a:t>To guarantee that certain requests will be issued before a particular deadline</a:t>
            </a:r>
            <a:endParaRPr lang="en-US" altLang="zh-CN" sz="2400" dirty="0"/>
          </a:p>
          <a:p>
            <a:r>
              <a:rPr lang="en-US" altLang="zh-CN" sz="2400" dirty="0"/>
              <a:t>Scheduler </a:t>
            </a:r>
            <a:r>
              <a:rPr lang="en-US" altLang="zh-CN" sz="2400" dirty="0" smtClean="0"/>
              <a:t>algorithms</a:t>
            </a:r>
            <a:r>
              <a:rPr lang="en-US" altLang="zh-CN" sz="2400" dirty="0"/>
              <a:t> </a:t>
            </a:r>
            <a:r>
              <a:rPr lang="en-US" altLang="zh-CN" sz="2400" dirty="0" smtClean="0"/>
              <a:t>(choose one according by different workloads)</a:t>
            </a:r>
          </a:p>
          <a:p>
            <a:pPr lvl="1"/>
            <a:r>
              <a:rPr lang="en-US" altLang="zh-CN" sz="1800" dirty="0" smtClean="0"/>
              <a:t>FIFO (</a:t>
            </a:r>
            <a:r>
              <a:rPr lang="en-US" altLang="zh-CN" sz="1500" dirty="0" smtClean="0"/>
              <a:t>a.k.a. </a:t>
            </a:r>
            <a:r>
              <a:rPr lang="en-US" altLang="zh-CN" sz="1800" dirty="0" smtClean="0"/>
              <a:t>FCFS)</a:t>
            </a:r>
          </a:p>
          <a:p>
            <a:pPr lvl="1"/>
            <a:r>
              <a:rPr lang="en-US" altLang="zh-CN" sz="1800" dirty="0" smtClean="0"/>
              <a:t>SSTF (Shortest Seek Time</a:t>
            </a:r>
            <a:r>
              <a:rPr lang="en-US" altLang="zh-CN" sz="1800" dirty="0"/>
              <a:t> First</a:t>
            </a:r>
            <a:r>
              <a:rPr lang="en-US" altLang="zh-CN" sz="1800" dirty="0" smtClean="0"/>
              <a:t>)</a:t>
            </a:r>
          </a:p>
          <a:p>
            <a:pPr lvl="1"/>
            <a:r>
              <a:rPr lang="en-US" altLang="zh-CN" sz="1800" dirty="0" smtClean="0"/>
              <a:t>SCAN (</a:t>
            </a:r>
            <a:r>
              <a:rPr lang="en-US" altLang="zh-CN" sz="1500" dirty="0" smtClean="0"/>
              <a:t>a.k.a.</a:t>
            </a:r>
            <a:r>
              <a:rPr lang="en-US" altLang="zh-CN" sz="1800" dirty="0" smtClean="0"/>
              <a:t> Elevator </a:t>
            </a:r>
            <a:r>
              <a:rPr lang="en-US" altLang="zh-CN" sz="1800" dirty="0"/>
              <a:t>A</a:t>
            </a:r>
            <a:r>
              <a:rPr lang="en-US" altLang="zh-CN" sz="1800" dirty="0" smtClean="0"/>
              <a:t>lgorithm, LOOK, C-SCAN, C-LOOK)</a:t>
            </a:r>
          </a:p>
          <a:p>
            <a:pPr lvl="1"/>
            <a:r>
              <a:rPr lang="en-US" altLang="zh-CN" sz="1800" dirty="0" smtClean="0"/>
              <a:t>FSCAN, N-Step-SCAN (prevents </a:t>
            </a:r>
            <a:r>
              <a:rPr lang="en-US" altLang="zh-CN" sz="1500" u="sng" dirty="0" smtClean="0">
                <a:effectLst>
                  <a:outerShdw blurRad="38100" dist="38100" dir="2700000" algn="tl">
                    <a:srgbClr val="000000">
                      <a:alpha val="43137"/>
                    </a:srgbClr>
                  </a:outerShdw>
                </a:effectLst>
              </a:rPr>
              <a:t>"starvation</a:t>
            </a:r>
            <a:r>
              <a:rPr lang="en-US" altLang="zh-CN" sz="1500" u="sng" dirty="0">
                <a:effectLst>
                  <a:outerShdw blurRad="38100" dist="38100" dir="2700000" algn="tl">
                    <a:srgbClr val="000000">
                      <a:alpha val="43137"/>
                    </a:srgbClr>
                  </a:outerShdw>
                </a:effectLst>
              </a:rPr>
              <a:t>"</a:t>
            </a:r>
            <a:r>
              <a:rPr lang="en-US" altLang="zh-CN" sz="1600" dirty="0" smtClean="0"/>
              <a:t> </a:t>
            </a:r>
            <a:r>
              <a:rPr lang="en-US" altLang="zh-CN" sz="1800" dirty="0" smtClean="0"/>
              <a:t>and </a:t>
            </a:r>
            <a:r>
              <a:rPr lang="en-US" altLang="zh-CN" sz="1500" u="sng" dirty="0">
                <a:effectLst>
                  <a:outerShdw blurRad="38100" dist="38100" dir="2700000" algn="tl">
                    <a:srgbClr val="000000">
                      <a:alpha val="43137"/>
                    </a:srgbClr>
                  </a:outerShdw>
                </a:effectLst>
              </a:rPr>
              <a:t>"arm stickiness"</a:t>
            </a:r>
            <a:r>
              <a:rPr lang="en-US" altLang="zh-CN" sz="1800" dirty="0" smtClean="0"/>
              <a:t>)</a:t>
            </a:r>
          </a:p>
          <a:p>
            <a:pPr lvl="1"/>
            <a:r>
              <a:rPr lang="en-US" altLang="zh-CN" sz="1800" dirty="0" smtClean="0"/>
              <a:t>CFQ (Completely </a:t>
            </a:r>
            <a:r>
              <a:rPr lang="en-US" altLang="zh-CN" sz="1800" dirty="0"/>
              <a:t>Fair </a:t>
            </a:r>
            <a:r>
              <a:rPr lang="en-US" altLang="zh-CN" sz="1800" dirty="0" smtClean="0"/>
              <a:t>Queuing, used for </a:t>
            </a:r>
            <a:r>
              <a:rPr lang="en-US" altLang="zh-CN" sz="1600" u="sng" dirty="0">
                <a:effectLst>
                  <a:outerShdw blurRad="38100" dist="38100" dir="2700000" algn="tl">
                    <a:srgbClr val="000000">
                      <a:alpha val="43137"/>
                    </a:srgbClr>
                  </a:outerShdw>
                </a:effectLst>
              </a:rPr>
              <a:t>desktop system</a:t>
            </a:r>
            <a:r>
              <a:rPr lang="en-US" altLang="zh-CN" sz="1800" dirty="0" smtClean="0"/>
              <a:t>)</a:t>
            </a:r>
          </a:p>
          <a:p>
            <a:pPr lvl="1"/>
            <a:r>
              <a:rPr lang="en-US" altLang="zh-CN" sz="1800" dirty="0" smtClean="0"/>
              <a:t>AS (Anticipatory Scheduler, replaced by CFQ, some used for </a:t>
            </a:r>
            <a:r>
              <a:rPr lang="en-US" altLang="zh-CN" sz="1500" u="sng" dirty="0" smtClean="0">
                <a:effectLst>
                  <a:outerShdw blurRad="38100" dist="38100" dir="2700000" algn="tl">
                    <a:srgbClr val="000000">
                      <a:alpha val="43137"/>
                    </a:srgbClr>
                  </a:outerShdw>
                </a:effectLst>
              </a:rPr>
              <a:t>web server</a:t>
            </a:r>
            <a:r>
              <a:rPr lang="en-US" altLang="zh-CN" sz="1800" dirty="0" smtClean="0"/>
              <a:t>)</a:t>
            </a:r>
          </a:p>
          <a:p>
            <a:pPr lvl="1"/>
            <a:r>
              <a:rPr lang="en-US" altLang="zh-CN" sz="1800" dirty="0" smtClean="0"/>
              <a:t>Deadline</a:t>
            </a:r>
            <a:r>
              <a:rPr lang="en-US" altLang="zh-CN" sz="1800" dirty="0"/>
              <a:t> </a:t>
            </a:r>
            <a:r>
              <a:rPr lang="en-US" altLang="zh-CN" sz="1800" dirty="0" smtClean="0"/>
              <a:t>(often used for </a:t>
            </a:r>
            <a:r>
              <a:rPr lang="en-US" altLang="zh-CN" sz="1600" u="sng" dirty="0" smtClean="0">
                <a:effectLst>
                  <a:outerShdw blurRad="38100" dist="38100" dir="2700000" algn="tl">
                    <a:srgbClr val="000000">
                      <a:alpha val="43137"/>
                    </a:srgbClr>
                  </a:outerShdw>
                </a:effectLst>
              </a:rPr>
              <a:t>database</a:t>
            </a:r>
            <a:r>
              <a:rPr lang="en-US" altLang="zh-CN" sz="1800" dirty="0" smtClean="0"/>
              <a:t>)</a:t>
            </a:r>
          </a:p>
          <a:p>
            <a:pPr lvl="1"/>
            <a:r>
              <a:rPr lang="en-US" altLang="zh-CN" sz="1800" dirty="0" smtClean="0"/>
              <a:t>NOOP (maybe used for </a:t>
            </a:r>
            <a:r>
              <a:rPr lang="en-US" altLang="zh-CN" sz="1600" u="sng" dirty="0">
                <a:effectLst>
                  <a:outerShdw blurRad="38100" dist="38100" dir="2700000" algn="tl">
                    <a:srgbClr val="000000">
                      <a:alpha val="43137"/>
                    </a:srgbClr>
                  </a:outerShdw>
                </a:effectLst>
              </a:rPr>
              <a:t>non disk-based block </a:t>
            </a:r>
            <a:r>
              <a:rPr lang="en-US" altLang="zh-CN" sz="1600" u="sng" dirty="0" smtClean="0">
                <a:effectLst>
                  <a:outerShdw blurRad="38100" dist="38100" dir="2700000" algn="tl">
                    <a:srgbClr val="000000">
                      <a:alpha val="43137"/>
                    </a:srgbClr>
                  </a:outerShdw>
                </a:effectLst>
              </a:rPr>
              <a:t>devices</a:t>
            </a:r>
            <a:r>
              <a:rPr lang="en-US" altLang="zh-CN" sz="1600" dirty="0" smtClean="0"/>
              <a:t>, </a:t>
            </a:r>
            <a:r>
              <a:rPr lang="en-US" altLang="zh-CN" sz="1800" dirty="0" smtClean="0"/>
              <a:t>e.g. SSD)</a:t>
            </a:r>
            <a:endParaRPr lang="en-US" altLang="zh-CN" sz="1800" dirty="0"/>
          </a:p>
          <a:p>
            <a:r>
              <a:rPr lang="en-US" altLang="zh-CN" sz="2400" dirty="0" smtClean="0"/>
              <a:t>Scheduler implementation</a:t>
            </a:r>
          </a:p>
          <a:p>
            <a:pPr lvl="1"/>
            <a:r>
              <a:rPr lang="en-US" altLang="zh-CN" sz="1800" dirty="0"/>
              <a:t>c</a:t>
            </a:r>
            <a:r>
              <a:rPr lang="en-US" altLang="zh-CN" sz="1800" dirty="0" smtClean="0"/>
              <a:t>ache/buffer</a:t>
            </a:r>
            <a:endParaRPr lang="en-US" altLang="zh-CN" sz="1800" dirty="0" smtClean="0"/>
          </a:p>
          <a:p>
            <a:pPr lvl="1"/>
            <a:r>
              <a:rPr lang="en-US" altLang="zh-CN" sz="1800" dirty="0" smtClean="0"/>
              <a:t>Read/write requests queue(s)</a:t>
            </a:r>
            <a:endParaRPr lang="zh-CN" altLang="en-US" sz="1800" dirty="0"/>
          </a:p>
        </p:txBody>
      </p:sp>
    </p:spTree>
    <p:extLst>
      <p:ext uri="{BB962C8B-B14F-4D97-AF65-F5344CB8AC3E}">
        <p14:creationId xmlns:p14="http://schemas.microsoft.com/office/powerpoint/2010/main" val="18709186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File system on Disk</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pic>
        <p:nvPicPr>
          <p:cNvPr id="2050" name="Picture 2" descr="Computer and Laptop Tips Brisbane and Gold Coast  Data Recovery     Computer repairs Brisba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02" y="3789049"/>
            <a:ext cx="3522243" cy="23371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 Secur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505" y="3789048"/>
            <a:ext cx="2376330" cy="233711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g.simple-example-h5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6965" y="3789047"/>
            <a:ext cx="2158010" cy="233711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ard disk”的图片搜索结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857" y="1901064"/>
            <a:ext cx="1428750" cy="105727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lient male man person us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05775" y="1818567"/>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4" name="圆角矩形 3"/>
          <p:cNvSpPr/>
          <p:nvPr/>
        </p:nvSpPr>
        <p:spPr>
          <a:xfrm>
            <a:off x="6344343" y="2177702"/>
            <a:ext cx="936000" cy="504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400" dirty="0"/>
              <a:t>Directory tree</a:t>
            </a:r>
          </a:p>
        </p:txBody>
      </p:sp>
      <p:sp>
        <p:nvSpPr>
          <p:cNvPr id="11" name="圆角矩形 10"/>
          <p:cNvSpPr/>
          <p:nvPr/>
        </p:nvSpPr>
        <p:spPr>
          <a:xfrm>
            <a:off x="4982909" y="2177702"/>
            <a:ext cx="936000" cy="504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Files </a:t>
            </a:r>
            <a:endParaRPr lang="en-US" altLang="zh-CN" dirty="0"/>
          </a:p>
        </p:txBody>
      </p:sp>
      <p:sp>
        <p:nvSpPr>
          <p:cNvPr id="12" name="圆角矩形 11"/>
          <p:cNvSpPr/>
          <p:nvPr/>
        </p:nvSpPr>
        <p:spPr>
          <a:xfrm>
            <a:off x="3621475" y="2176167"/>
            <a:ext cx="936000" cy="504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Blocks</a:t>
            </a:r>
            <a:endParaRPr lang="en-US" altLang="zh-CN" dirty="0"/>
          </a:p>
        </p:txBody>
      </p:sp>
      <p:sp>
        <p:nvSpPr>
          <p:cNvPr id="13" name="圆角矩形 12"/>
          <p:cNvSpPr/>
          <p:nvPr/>
        </p:nvSpPr>
        <p:spPr>
          <a:xfrm>
            <a:off x="2260041" y="2176167"/>
            <a:ext cx="936000" cy="504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Sectors </a:t>
            </a:r>
            <a:endParaRPr lang="en-US" altLang="zh-CN" dirty="0"/>
          </a:p>
        </p:txBody>
      </p:sp>
      <p:sp>
        <p:nvSpPr>
          <p:cNvPr id="6" name="右箭头 5"/>
          <p:cNvSpPr/>
          <p:nvPr/>
        </p:nvSpPr>
        <p:spPr>
          <a:xfrm>
            <a:off x="1827173" y="2359810"/>
            <a:ext cx="360050" cy="136713"/>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15" name="右箭头 14"/>
          <p:cNvSpPr/>
          <p:nvPr/>
        </p:nvSpPr>
        <p:spPr>
          <a:xfrm>
            <a:off x="3239120" y="2358732"/>
            <a:ext cx="360050" cy="13671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右箭头 15"/>
          <p:cNvSpPr/>
          <p:nvPr/>
        </p:nvSpPr>
        <p:spPr>
          <a:xfrm>
            <a:off x="4596259" y="2359810"/>
            <a:ext cx="360050" cy="136713"/>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7" name="右箭头 16"/>
          <p:cNvSpPr/>
          <p:nvPr/>
        </p:nvSpPr>
        <p:spPr>
          <a:xfrm>
            <a:off x="5940190" y="2359810"/>
            <a:ext cx="360050" cy="136713"/>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8" name="右箭头 17"/>
          <p:cNvSpPr/>
          <p:nvPr/>
        </p:nvSpPr>
        <p:spPr>
          <a:xfrm>
            <a:off x="7369940" y="2359810"/>
            <a:ext cx="360050" cy="136713"/>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7" name="TextBox 6"/>
          <p:cNvSpPr txBox="1"/>
          <p:nvPr/>
        </p:nvSpPr>
        <p:spPr>
          <a:xfrm>
            <a:off x="1799262" y="1484730"/>
            <a:ext cx="5941178" cy="369332"/>
          </a:xfrm>
          <a:prstGeom prst="rect">
            <a:avLst/>
          </a:prstGeom>
          <a:noFill/>
        </p:spPr>
        <p:txBody>
          <a:bodyPr wrap="none" rtlCol="0">
            <a:spAutoFit/>
          </a:bodyPr>
          <a:lstStyle/>
          <a:p>
            <a:r>
              <a:rPr lang="en-US" altLang="zh-CN" dirty="0" smtClean="0"/>
              <a:t>A 2G file will maintain 4,194,304 sectors(512bytes per sector)</a:t>
            </a:r>
            <a:endParaRPr lang="zh-CN" altLang="en-US" dirty="0"/>
          </a:p>
        </p:txBody>
      </p:sp>
      <p:sp>
        <p:nvSpPr>
          <p:cNvPr id="8" name="椭圆 7"/>
          <p:cNvSpPr/>
          <p:nvPr/>
        </p:nvSpPr>
        <p:spPr>
          <a:xfrm>
            <a:off x="2656031" y="2886328"/>
            <a:ext cx="144020" cy="14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656031" y="3119116"/>
            <a:ext cx="144020" cy="14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656031" y="3335151"/>
            <a:ext cx="144020" cy="14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017465" y="2886327"/>
            <a:ext cx="144020" cy="1440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椭圆 25"/>
          <p:cNvSpPr/>
          <p:nvPr/>
        </p:nvSpPr>
        <p:spPr>
          <a:xfrm>
            <a:off x="4017465" y="3119115"/>
            <a:ext cx="144020" cy="1440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椭圆 26"/>
          <p:cNvSpPr/>
          <p:nvPr/>
        </p:nvSpPr>
        <p:spPr>
          <a:xfrm>
            <a:off x="4017465" y="3335150"/>
            <a:ext cx="144020" cy="1440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 name="椭圆 27"/>
          <p:cNvSpPr/>
          <p:nvPr/>
        </p:nvSpPr>
        <p:spPr>
          <a:xfrm>
            <a:off x="5378899" y="2886327"/>
            <a:ext cx="144020" cy="14402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椭圆 28"/>
          <p:cNvSpPr/>
          <p:nvPr/>
        </p:nvSpPr>
        <p:spPr>
          <a:xfrm>
            <a:off x="5378899" y="3119115"/>
            <a:ext cx="144020" cy="14402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椭圆 29"/>
          <p:cNvSpPr/>
          <p:nvPr/>
        </p:nvSpPr>
        <p:spPr>
          <a:xfrm>
            <a:off x="5378899" y="3335150"/>
            <a:ext cx="144020" cy="14402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1" name="椭圆 30"/>
          <p:cNvSpPr/>
          <p:nvPr/>
        </p:nvSpPr>
        <p:spPr>
          <a:xfrm>
            <a:off x="6740333" y="2886326"/>
            <a:ext cx="144020" cy="1440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2" name="椭圆 31"/>
          <p:cNvSpPr/>
          <p:nvPr/>
        </p:nvSpPr>
        <p:spPr>
          <a:xfrm>
            <a:off x="6740333" y="3119114"/>
            <a:ext cx="144020" cy="1440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3" name="椭圆 32"/>
          <p:cNvSpPr/>
          <p:nvPr/>
        </p:nvSpPr>
        <p:spPr>
          <a:xfrm>
            <a:off x="6740333" y="3335149"/>
            <a:ext cx="144020" cy="1440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10" name="直接箭头连接符 9"/>
          <p:cNvCxnSpPr>
            <a:stCxn id="8" idx="6"/>
            <a:endCxn id="26" idx="2"/>
          </p:cNvCxnSpPr>
          <p:nvPr/>
        </p:nvCxnSpPr>
        <p:spPr>
          <a:xfrm>
            <a:off x="2800051" y="2958340"/>
            <a:ext cx="1217414" cy="23278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1" idx="6"/>
            <a:endCxn id="26" idx="2"/>
          </p:cNvCxnSpPr>
          <p:nvPr/>
        </p:nvCxnSpPr>
        <p:spPr>
          <a:xfrm flipV="1">
            <a:off x="2800051" y="3191127"/>
            <a:ext cx="1217414" cy="1"/>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51" name="直接箭头连接符 2050"/>
          <p:cNvCxnSpPr>
            <a:stCxn id="22" idx="6"/>
            <a:endCxn id="26" idx="2"/>
          </p:cNvCxnSpPr>
          <p:nvPr/>
        </p:nvCxnSpPr>
        <p:spPr>
          <a:xfrm flipV="1">
            <a:off x="2800051" y="3191127"/>
            <a:ext cx="1217414" cy="216036"/>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55" name="直接箭头连接符 2054"/>
          <p:cNvCxnSpPr>
            <a:stCxn id="25" idx="6"/>
            <a:endCxn id="29" idx="2"/>
          </p:cNvCxnSpPr>
          <p:nvPr/>
        </p:nvCxnSpPr>
        <p:spPr>
          <a:xfrm>
            <a:off x="4161485" y="2958339"/>
            <a:ext cx="1217414" cy="232788"/>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2059" name="直接箭头连接符 2058"/>
          <p:cNvCxnSpPr>
            <a:stCxn id="26" idx="6"/>
            <a:endCxn id="29" idx="2"/>
          </p:cNvCxnSpPr>
          <p:nvPr/>
        </p:nvCxnSpPr>
        <p:spPr>
          <a:xfrm>
            <a:off x="4161485" y="3191127"/>
            <a:ext cx="1217414" cy="0"/>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2061" name="直接箭头连接符 2060"/>
          <p:cNvCxnSpPr>
            <a:stCxn id="27" idx="6"/>
            <a:endCxn id="29" idx="2"/>
          </p:cNvCxnSpPr>
          <p:nvPr/>
        </p:nvCxnSpPr>
        <p:spPr>
          <a:xfrm flipV="1">
            <a:off x="4161485" y="3191127"/>
            <a:ext cx="1217414" cy="216035"/>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2064" name="直接箭头连接符 2063"/>
          <p:cNvCxnSpPr>
            <a:stCxn id="28" idx="6"/>
            <a:endCxn id="32" idx="2"/>
          </p:cNvCxnSpPr>
          <p:nvPr/>
        </p:nvCxnSpPr>
        <p:spPr>
          <a:xfrm>
            <a:off x="5522919" y="2958339"/>
            <a:ext cx="1217414" cy="232787"/>
          </a:xfrm>
          <a:prstGeom prst="straightConnector1">
            <a:avLst/>
          </a:prstGeom>
          <a:ln>
            <a:prstDash val="sysDash"/>
            <a:tailEnd type="arrow"/>
          </a:ln>
        </p:spPr>
        <p:style>
          <a:lnRef idx="1">
            <a:schemeClr val="accent3"/>
          </a:lnRef>
          <a:fillRef idx="0">
            <a:schemeClr val="accent3"/>
          </a:fillRef>
          <a:effectRef idx="0">
            <a:schemeClr val="accent3"/>
          </a:effectRef>
          <a:fontRef idx="minor">
            <a:schemeClr val="tx1"/>
          </a:fontRef>
        </p:style>
      </p:cxnSp>
      <p:cxnSp>
        <p:nvCxnSpPr>
          <p:cNvPr id="2066" name="直接箭头连接符 2065"/>
          <p:cNvCxnSpPr>
            <a:stCxn id="29" idx="6"/>
            <a:endCxn id="32" idx="2"/>
          </p:cNvCxnSpPr>
          <p:nvPr/>
        </p:nvCxnSpPr>
        <p:spPr>
          <a:xfrm flipV="1">
            <a:off x="5522919" y="3191126"/>
            <a:ext cx="1217414" cy="1"/>
          </a:xfrm>
          <a:prstGeom prst="straightConnector1">
            <a:avLst/>
          </a:prstGeom>
          <a:ln>
            <a:prstDash val="sysDash"/>
            <a:tailEnd type="arrow"/>
          </a:ln>
        </p:spPr>
        <p:style>
          <a:lnRef idx="1">
            <a:schemeClr val="accent3"/>
          </a:lnRef>
          <a:fillRef idx="0">
            <a:schemeClr val="accent3"/>
          </a:fillRef>
          <a:effectRef idx="0">
            <a:schemeClr val="accent3"/>
          </a:effectRef>
          <a:fontRef idx="minor">
            <a:schemeClr val="tx1"/>
          </a:fontRef>
        </p:style>
      </p:cxnSp>
      <p:cxnSp>
        <p:nvCxnSpPr>
          <p:cNvPr id="2068" name="直接箭头连接符 2067"/>
          <p:cNvCxnSpPr>
            <a:stCxn id="30" idx="6"/>
            <a:endCxn id="32" idx="2"/>
          </p:cNvCxnSpPr>
          <p:nvPr/>
        </p:nvCxnSpPr>
        <p:spPr>
          <a:xfrm flipV="1">
            <a:off x="5522919" y="3191126"/>
            <a:ext cx="1217414" cy="216036"/>
          </a:xfrm>
          <a:prstGeom prst="straightConnector1">
            <a:avLst/>
          </a:prstGeom>
          <a:ln>
            <a:prstDash val="sysDash"/>
            <a:tailEnd type="arrow"/>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069345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 Sectors vs. FS Blocks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Sectors vs. Blocks</a:t>
            </a:r>
          </a:p>
          <a:p>
            <a:pPr lvl="1"/>
            <a:r>
              <a:rPr lang="en-US" altLang="zh-CN" dirty="0" smtClean="0"/>
              <a:t>Physically, data is on disk, unit is sector</a:t>
            </a:r>
          </a:p>
          <a:p>
            <a:pPr lvl="1"/>
            <a:r>
              <a:rPr lang="en-US" altLang="zh-CN" dirty="0" smtClean="0"/>
              <a:t>Logically, data is on file, unit is block</a:t>
            </a:r>
          </a:p>
          <a:p>
            <a:pPr lvl="1"/>
            <a:r>
              <a:rPr lang="en-US" altLang="zh-CN" dirty="0" smtClean="0"/>
              <a:t>Initialized by file </a:t>
            </a:r>
            <a:r>
              <a:rPr lang="en-US" altLang="zh-CN" dirty="0"/>
              <a:t>system format</a:t>
            </a:r>
            <a:endParaRPr lang="en-US" altLang="zh-CN" dirty="0" smtClean="0">
              <a:sym typeface="Wingdings" pitchFamily="2" charset="2"/>
            </a:endParaRPr>
          </a:p>
          <a:p>
            <a:r>
              <a:rPr lang="en-US" altLang="zh-CN" dirty="0" smtClean="0"/>
              <a:t>LBA(Logical Block Addressing)</a:t>
            </a:r>
          </a:p>
          <a:p>
            <a:pPr lvl="1"/>
            <a:r>
              <a:rPr lang="en-US" altLang="zh-CN" dirty="0" smtClean="0"/>
              <a:t>Logical block number</a:t>
            </a:r>
          </a:p>
          <a:p>
            <a:pPr lvl="1"/>
            <a:r>
              <a:rPr lang="en-US" altLang="zh-CN" dirty="0" smtClean="0"/>
              <a:t>HD controller maps it to physical CHS</a:t>
            </a:r>
          </a:p>
          <a:p>
            <a:pPr marL="342900" lvl="1" indent="-342900">
              <a:buFont typeface="Arial" pitchFamily="34" charset="0"/>
              <a:buChar char="•"/>
            </a:pPr>
            <a:r>
              <a:rPr lang="en-US" altLang="zh-CN" sz="3200" dirty="0" smtClean="0"/>
              <a:t>CHS to LBA mapping</a:t>
            </a:r>
            <a:endParaRPr lang="en-US" altLang="zh-CN" dirty="0" smtClean="0"/>
          </a:p>
          <a:p>
            <a:pPr lvl="1"/>
            <a:r>
              <a:rPr lang="en-US" altLang="zh-CN" i="1" dirty="0" smtClean="0"/>
              <a:t>A</a:t>
            </a:r>
            <a:r>
              <a:rPr lang="en-US" altLang="zh-CN" dirty="0" smtClean="0"/>
              <a:t> = (</a:t>
            </a:r>
            <a:r>
              <a:rPr lang="en-US" altLang="zh-CN" i="1" dirty="0" smtClean="0"/>
              <a:t>c</a:t>
            </a:r>
            <a:r>
              <a:rPr lang="en-US" altLang="zh-CN" dirty="0" smtClean="0"/>
              <a:t> ⋅ </a:t>
            </a:r>
            <a:r>
              <a:rPr lang="en-US" altLang="zh-CN" i="1" dirty="0" err="1" smtClean="0"/>
              <a:t>N</a:t>
            </a:r>
            <a:r>
              <a:rPr lang="en-US" altLang="zh-CN" baseline="-25000" dirty="0" err="1" smtClean="0"/>
              <a:t>heads</a:t>
            </a:r>
            <a:r>
              <a:rPr lang="en-US" altLang="zh-CN" dirty="0" smtClean="0"/>
              <a:t> + </a:t>
            </a:r>
            <a:r>
              <a:rPr lang="en-US" altLang="zh-CN" i="1" dirty="0" smtClean="0"/>
              <a:t>h</a:t>
            </a:r>
            <a:r>
              <a:rPr lang="en-US" altLang="zh-CN" dirty="0" smtClean="0"/>
              <a:t>) ⋅ </a:t>
            </a:r>
            <a:r>
              <a:rPr lang="en-US" altLang="zh-CN" i="1" dirty="0" err="1" smtClean="0"/>
              <a:t>N</a:t>
            </a:r>
            <a:r>
              <a:rPr lang="en-US" altLang="zh-CN" baseline="-25000" dirty="0" err="1" smtClean="0"/>
              <a:t>sectors</a:t>
            </a:r>
            <a:r>
              <a:rPr lang="en-US" altLang="zh-CN" dirty="0" smtClean="0"/>
              <a:t> + (</a:t>
            </a:r>
            <a:r>
              <a:rPr lang="en-US" altLang="zh-CN" i="1" dirty="0" smtClean="0"/>
              <a:t>s</a:t>
            </a:r>
            <a:r>
              <a:rPr lang="en-US" altLang="zh-CN" dirty="0" smtClean="0"/>
              <a:t> − 1),</a:t>
            </a:r>
          </a:p>
          <a:p>
            <a:pPr lvl="1"/>
            <a:r>
              <a:rPr lang="en-US" altLang="zh-CN" dirty="0" smtClean="0"/>
              <a:t>CHS(0</a:t>
            </a:r>
            <a:r>
              <a:rPr lang="en-US" altLang="zh-CN" dirty="0"/>
              <a:t>, 0, 1) </a:t>
            </a:r>
            <a:r>
              <a:rPr lang="en-US" altLang="zh-CN" dirty="0" smtClean="0"/>
              <a:t>-&gt;</a:t>
            </a:r>
            <a:r>
              <a:rPr lang="en-US" altLang="zh-CN" dirty="0"/>
              <a:t> </a:t>
            </a:r>
            <a:r>
              <a:rPr lang="en-US" altLang="zh-CN" dirty="0" smtClean="0"/>
              <a:t>Block0</a:t>
            </a:r>
          </a:p>
          <a:p>
            <a:pPr lvl="1"/>
            <a:r>
              <a:rPr lang="en-US" altLang="zh-CN" dirty="0" smtClean="0"/>
              <a:t>CHS(0</a:t>
            </a:r>
            <a:r>
              <a:rPr lang="en-US" altLang="zh-CN" dirty="0"/>
              <a:t>, 0, 2) </a:t>
            </a:r>
            <a:r>
              <a:rPr lang="en-US" altLang="zh-CN" dirty="0" smtClean="0"/>
              <a:t>-&gt; Block1</a:t>
            </a:r>
          </a:p>
          <a:p>
            <a:pPr lvl="1"/>
            <a:r>
              <a:rPr lang="en-US" altLang="zh-CN" dirty="0" smtClean="0"/>
              <a:t>…</a:t>
            </a:r>
          </a:p>
          <a:p>
            <a:endParaRPr lang="zh-CN" altLang="en-US" dirty="0"/>
          </a:p>
        </p:txBody>
      </p:sp>
      <p:pic>
        <p:nvPicPr>
          <p:cNvPr id="4" name="Picture 2" descr="File size vs. File-size on disk ~ Wind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80" y="2708900"/>
            <a:ext cx="2663227" cy="3633606"/>
          </a:xfrm>
          <a:prstGeom prst="rect">
            <a:avLst/>
          </a:prstGeom>
          <a:noFill/>
          <a:extLst>
            <a:ext uri="{909E8E84-426E-40DD-AFC4-6F175D3DCCD1}">
              <a14:hiddenFill xmlns:a14="http://schemas.microsoft.com/office/drawing/2010/main">
                <a:solidFill>
                  <a:srgbClr val="FFFFFF"/>
                </a:solidFill>
              </a14:hiddenFill>
            </a:ext>
          </a:extLst>
        </p:spPr>
      </p:pic>
      <p:sp>
        <p:nvSpPr>
          <p:cNvPr id="5" name="空心弧 4"/>
          <p:cNvSpPr/>
          <p:nvPr/>
        </p:nvSpPr>
        <p:spPr>
          <a:xfrm>
            <a:off x="5868180" y="1844780"/>
            <a:ext cx="1440000" cy="1440000"/>
          </a:xfrm>
          <a:prstGeom prst="blockArc">
            <a:avLst>
              <a:gd name="adj1" fmla="val 10800000"/>
              <a:gd name="adj2" fmla="val 115824"/>
              <a:gd name="adj3" fmla="val 14094"/>
            </a:avLst>
          </a:prstGeom>
          <a:solidFill>
            <a:schemeClr val="l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grpSp>
        <p:nvGrpSpPr>
          <p:cNvPr id="42" name="组合 41"/>
          <p:cNvGrpSpPr/>
          <p:nvPr/>
        </p:nvGrpSpPr>
        <p:grpSpPr>
          <a:xfrm>
            <a:off x="5826947" y="1810245"/>
            <a:ext cx="1533846" cy="804174"/>
            <a:chOff x="5826947" y="1810245"/>
            <a:chExt cx="1533846" cy="804174"/>
          </a:xfrm>
        </p:grpSpPr>
        <p:cxnSp>
          <p:nvCxnSpPr>
            <p:cNvPr id="9" name="直接连接符 8"/>
            <p:cNvCxnSpPr/>
            <p:nvPr/>
          </p:nvCxnSpPr>
          <p:spPr>
            <a:xfrm>
              <a:off x="6164570" y="1982025"/>
              <a:ext cx="135670" cy="141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588180" y="1844780"/>
              <a:ext cx="0" cy="19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6876320" y="1982025"/>
              <a:ext cx="144020" cy="15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942120" y="2267970"/>
              <a:ext cx="162000" cy="70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074125" y="2267970"/>
              <a:ext cx="162000" cy="720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16200000">
              <a:off x="5842817" y="2276534"/>
              <a:ext cx="276038" cy="307777"/>
            </a:xfrm>
            <a:prstGeom prst="rect">
              <a:avLst/>
            </a:prstGeom>
            <a:noFill/>
          </p:spPr>
          <p:txBody>
            <a:bodyPr wrap="none" rtlCol="0">
              <a:spAutoFit/>
            </a:bodyPr>
            <a:lstStyle/>
            <a:p>
              <a:r>
                <a:rPr lang="en-US" altLang="zh-CN" sz="1400" dirty="0" smtClean="0"/>
                <a:t>0</a:t>
              </a:r>
              <a:endParaRPr lang="zh-CN" altLang="en-US" sz="1400" dirty="0"/>
            </a:p>
          </p:txBody>
        </p:sp>
        <p:sp>
          <p:nvSpPr>
            <p:cNvPr id="37" name="TextBox 36"/>
            <p:cNvSpPr txBox="1"/>
            <p:nvPr/>
          </p:nvSpPr>
          <p:spPr>
            <a:xfrm rot="18620044">
              <a:off x="5940498" y="2026552"/>
              <a:ext cx="276038" cy="307777"/>
            </a:xfrm>
            <a:prstGeom prst="rect">
              <a:avLst/>
            </a:prstGeom>
            <a:noFill/>
          </p:spPr>
          <p:txBody>
            <a:bodyPr wrap="none" rtlCol="0">
              <a:spAutoFit/>
            </a:bodyPr>
            <a:lstStyle/>
            <a:p>
              <a:r>
                <a:rPr lang="en-US" altLang="zh-CN" sz="1400" dirty="0" smtClean="0"/>
                <a:t>1</a:t>
              </a:r>
              <a:endParaRPr lang="zh-CN" altLang="en-US" sz="1400" dirty="0"/>
            </a:p>
          </p:txBody>
        </p:sp>
        <p:sp>
          <p:nvSpPr>
            <p:cNvPr id="38" name="TextBox 37"/>
            <p:cNvSpPr txBox="1"/>
            <p:nvPr/>
          </p:nvSpPr>
          <p:spPr>
            <a:xfrm rot="20445854">
              <a:off x="6240800" y="1821738"/>
              <a:ext cx="276038" cy="307777"/>
            </a:xfrm>
            <a:prstGeom prst="rect">
              <a:avLst/>
            </a:prstGeom>
            <a:noFill/>
          </p:spPr>
          <p:txBody>
            <a:bodyPr wrap="none" rtlCol="0">
              <a:spAutoFit/>
            </a:bodyPr>
            <a:lstStyle/>
            <a:p>
              <a:r>
                <a:rPr lang="en-US" altLang="zh-CN" sz="1400" dirty="0"/>
                <a:t>2</a:t>
              </a:r>
              <a:endParaRPr lang="zh-CN" altLang="en-US" sz="1400" dirty="0"/>
            </a:p>
          </p:txBody>
        </p:sp>
        <p:sp>
          <p:nvSpPr>
            <p:cNvPr id="39" name="TextBox 38"/>
            <p:cNvSpPr txBox="1"/>
            <p:nvPr/>
          </p:nvSpPr>
          <p:spPr>
            <a:xfrm rot="1180051">
              <a:off x="6636374" y="1810245"/>
              <a:ext cx="276038" cy="307777"/>
            </a:xfrm>
            <a:prstGeom prst="rect">
              <a:avLst/>
            </a:prstGeom>
            <a:noFill/>
          </p:spPr>
          <p:txBody>
            <a:bodyPr wrap="none" rtlCol="0">
              <a:spAutoFit/>
            </a:bodyPr>
            <a:lstStyle/>
            <a:p>
              <a:r>
                <a:rPr lang="en-US" altLang="zh-CN" sz="1400" dirty="0" smtClean="0"/>
                <a:t>3</a:t>
              </a:r>
              <a:endParaRPr lang="zh-CN" altLang="en-US" sz="1400" dirty="0"/>
            </a:p>
          </p:txBody>
        </p:sp>
        <p:sp>
          <p:nvSpPr>
            <p:cNvPr id="40" name="TextBox 39"/>
            <p:cNvSpPr txBox="1"/>
            <p:nvPr/>
          </p:nvSpPr>
          <p:spPr>
            <a:xfrm rot="2735091">
              <a:off x="6944815" y="2011583"/>
              <a:ext cx="276038" cy="307777"/>
            </a:xfrm>
            <a:prstGeom prst="rect">
              <a:avLst/>
            </a:prstGeom>
            <a:noFill/>
          </p:spPr>
          <p:txBody>
            <a:bodyPr wrap="none" rtlCol="0">
              <a:spAutoFit/>
            </a:bodyPr>
            <a:lstStyle/>
            <a:p>
              <a:r>
                <a:rPr lang="en-US" altLang="zh-CN" sz="1400" dirty="0"/>
                <a:t>4</a:t>
              </a:r>
              <a:endParaRPr lang="zh-CN" altLang="en-US" sz="1400" dirty="0"/>
            </a:p>
          </p:txBody>
        </p:sp>
        <p:sp>
          <p:nvSpPr>
            <p:cNvPr id="41" name="TextBox 40"/>
            <p:cNvSpPr txBox="1"/>
            <p:nvPr/>
          </p:nvSpPr>
          <p:spPr>
            <a:xfrm rot="5400000">
              <a:off x="7068886" y="2322511"/>
              <a:ext cx="276038" cy="307777"/>
            </a:xfrm>
            <a:prstGeom prst="rect">
              <a:avLst/>
            </a:prstGeom>
            <a:noFill/>
          </p:spPr>
          <p:txBody>
            <a:bodyPr wrap="none" rtlCol="0">
              <a:spAutoFit/>
            </a:bodyPr>
            <a:lstStyle/>
            <a:p>
              <a:r>
                <a:rPr lang="en-US" altLang="zh-CN" sz="1400" dirty="0" smtClean="0"/>
                <a:t>5</a:t>
              </a:r>
              <a:endParaRPr lang="zh-CN" altLang="en-US" sz="1400" dirty="0"/>
            </a:p>
          </p:txBody>
        </p:sp>
      </p:grpSp>
      <p:graphicFrame>
        <p:nvGraphicFramePr>
          <p:cNvPr id="43" name="表格 42"/>
          <p:cNvGraphicFramePr>
            <a:graphicFrameLocks noGrp="1"/>
          </p:cNvGraphicFramePr>
          <p:nvPr>
            <p:extLst>
              <p:ext uri="{D42A27DB-BD31-4B8C-83A1-F6EECF244321}">
                <p14:modId xmlns:p14="http://schemas.microsoft.com/office/powerpoint/2010/main" val="1226062846"/>
              </p:ext>
            </p:extLst>
          </p:nvPr>
        </p:nvGraphicFramePr>
        <p:xfrm>
          <a:off x="7448175" y="1826988"/>
          <a:ext cx="1083232" cy="792000"/>
        </p:xfrm>
        <a:graphic>
          <a:graphicData uri="http://schemas.openxmlformats.org/drawingml/2006/table">
            <a:tbl>
              <a:tblPr firstRow="1" bandRow="1">
                <a:tableStyleId>{3B4B98B0-60AC-42C2-AFA5-B58CD77FA1E5}</a:tableStyleId>
              </a:tblPr>
              <a:tblGrid>
                <a:gridCol w="541616"/>
                <a:gridCol w="541616"/>
              </a:tblGrid>
              <a:tr h="226440">
                <a:tc>
                  <a:txBody>
                    <a:bodyPr/>
                    <a:lstStyle/>
                    <a:p>
                      <a:r>
                        <a:rPr lang="en-US" altLang="zh-CN" sz="1000" dirty="0" smtClean="0"/>
                        <a:t>block</a:t>
                      </a:r>
                      <a:endParaRPr lang="zh-CN" altLang="en-US" sz="1000" dirty="0"/>
                    </a:p>
                  </a:txBody>
                  <a:tcPr marL="20987" marR="20987" marT="10493" marB="10493"/>
                </a:tc>
                <a:tc>
                  <a:txBody>
                    <a:bodyPr/>
                    <a:lstStyle/>
                    <a:p>
                      <a:r>
                        <a:rPr lang="en-US" altLang="zh-CN" sz="1000" dirty="0" smtClean="0"/>
                        <a:t>sector</a:t>
                      </a:r>
                      <a:endParaRPr lang="zh-CN" altLang="en-US" sz="1000" dirty="0"/>
                    </a:p>
                  </a:txBody>
                  <a:tcPr marL="20987" marR="20987" marT="10493" marB="10493"/>
                </a:tc>
              </a:tr>
              <a:tr h="188520">
                <a:tc>
                  <a:txBody>
                    <a:bodyPr/>
                    <a:lstStyle/>
                    <a:p>
                      <a:pPr algn="l"/>
                      <a:r>
                        <a:rPr lang="en-US" altLang="zh-CN" sz="1000" dirty="0" smtClean="0"/>
                        <a:t>0</a:t>
                      </a:r>
                      <a:endParaRPr lang="zh-CN" altLang="en-US" sz="1000" dirty="0"/>
                    </a:p>
                  </a:txBody>
                  <a:tcPr marL="20987" marR="20987" marT="10493" marB="10493"/>
                </a:tc>
                <a:tc>
                  <a:txBody>
                    <a:bodyPr/>
                    <a:lstStyle/>
                    <a:p>
                      <a:pPr algn="l"/>
                      <a:r>
                        <a:rPr lang="en-US" altLang="zh-CN" sz="1000" dirty="0" smtClean="0"/>
                        <a:t>0,1</a:t>
                      </a:r>
                      <a:endParaRPr lang="zh-CN" altLang="en-US" sz="1000" dirty="0"/>
                    </a:p>
                  </a:txBody>
                  <a:tcPr marL="20987" marR="20987" marT="10493" marB="10493"/>
                </a:tc>
              </a:tr>
              <a:tr h="188520">
                <a:tc>
                  <a:txBody>
                    <a:bodyPr/>
                    <a:lstStyle/>
                    <a:p>
                      <a:pPr algn="l"/>
                      <a:r>
                        <a:rPr lang="en-US" altLang="zh-CN" sz="1000" dirty="0" smtClean="0"/>
                        <a:t>1</a:t>
                      </a:r>
                      <a:endParaRPr lang="zh-CN" altLang="en-US" sz="1000" dirty="0"/>
                    </a:p>
                  </a:txBody>
                  <a:tcPr marL="20987" marR="20987" marT="10493" marB="10493"/>
                </a:tc>
                <a:tc>
                  <a:txBody>
                    <a:bodyPr/>
                    <a:lstStyle/>
                    <a:p>
                      <a:pPr algn="l"/>
                      <a:r>
                        <a:rPr lang="en-US" altLang="zh-CN" sz="1000" dirty="0" smtClean="0"/>
                        <a:t>2,3</a:t>
                      </a:r>
                      <a:endParaRPr lang="zh-CN" altLang="en-US" sz="1000" dirty="0"/>
                    </a:p>
                  </a:txBody>
                  <a:tcPr marL="20987" marR="20987" marT="10493" marB="10493"/>
                </a:tc>
              </a:tr>
              <a:tr h="188520">
                <a:tc>
                  <a:txBody>
                    <a:bodyPr/>
                    <a:lstStyle/>
                    <a:p>
                      <a:pPr algn="l"/>
                      <a:r>
                        <a:rPr lang="en-US" altLang="zh-CN" sz="1000" dirty="0" smtClean="0"/>
                        <a:t>2</a:t>
                      </a:r>
                      <a:endParaRPr lang="zh-CN" altLang="en-US" sz="1000" dirty="0"/>
                    </a:p>
                  </a:txBody>
                  <a:tcPr marL="20987" marR="20987" marT="10493" marB="10493"/>
                </a:tc>
                <a:tc>
                  <a:txBody>
                    <a:bodyPr/>
                    <a:lstStyle/>
                    <a:p>
                      <a:pPr algn="l"/>
                      <a:r>
                        <a:rPr lang="en-US" altLang="zh-CN" sz="1000" dirty="0" smtClean="0"/>
                        <a:t>4,5</a:t>
                      </a:r>
                      <a:endParaRPr lang="zh-CN" altLang="en-US" sz="1000" dirty="0"/>
                    </a:p>
                  </a:txBody>
                  <a:tcPr marL="20987" marR="20987" marT="10493" marB="10493"/>
                </a:tc>
              </a:tr>
            </a:tbl>
          </a:graphicData>
        </a:graphic>
      </p:graphicFrame>
    </p:spTree>
    <p:extLst>
      <p:ext uri="{BB962C8B-B14F-4D97-AF65-F5344CB8AC3E}">
        <p14:creationId xmlns:p14="http://schemas.microsoft.com/office/powerpoint/2010/main" val="31343996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zh-CN" dirty="0" smtClean="0"/>
              <a:t>eadahead</a:t>
            </a:r>
            <a:r>
              <a:rPr lang="en-US" altLang="zh-CN" dirty="0" smtClean="0"/>
              <a:t> on disk</a:t>
            </a:r>
            <a:endParaRPr lang="zh-CN" altLang="en-US" dirty="0"/>
          </a:p>
        </p:txBody>
      </p:sp>
      <p:sp>
        <p:nvSpPr>
          <p:cNvPr id="3" name="内容占位符 2"/>
          <p:cNvSpPr>
            <a:spLocks noGrp="1"/>
          </p:cNvSpPr>
          <p:nvPr>
            <p:ph idx="1"/>
          </p:nvPr>
        </p:nvSpPr>
        <p:spPr/>
        <p:txBody>
          <a:bodyPr/>
          <a:lstStyle/>
          <a:p>
            <a:r>
              <a:rPr lang="en-US" altLang="zh-CN" dirty="0" smtClean="0"/>
              <a:t>Read ahead</a:t>
            </a:r>
          </a:p>
          <a:p>
            <a:pPr lvl="1"/>
            <a:r>
              <a:rPr lang="en-US" altLang="zh-CN" sz="2400" dirty="0" smtClean="0"/>
              <a:t>Optimization </a:t>
            </a:r>
            <a:r>
              <a:rPr lang="en-US" altLang="zh-CN" sz="2400" dirty="0" smtClean="0"/>
              <a:t>for</a:t>
            </a:r>
            <a:r>
              <a:rPr lang="en-US" altLang="zh-CN" sz="2400" dirty="0" smtClean="0"/>
              <a:t> </a:t>
            </a:r>
            <a:r>
              <a:rPr lang="en-US" altLang="zh-CN" sz="2400" dirty="0" smtClean="0"/>
              <a:t>read performance on disk.</a:t>
            </a:r>
          </a:p>
          <a:p>
            <a:pPr lvl="1"/>
            <a:r>
              <a:rPr lang="en-US" altLang="zh-CN" sz="2400" dirty="0"/>
              <a:t>A </a:t>
            </a:r>
            <a:r>
              <a:rPr lang="en-US" altLang="zh-CN" sz="2400" u="sng" dirty="0" smtClean="0">
                <a:effectLst>
                  <a:outerShdw blurRad="38100" dist="38100" dir="2700000" algn="tl">
                    <a:srgbClr val="000000">
                      <a:alpha val="43137"/>
                    </a:srgbClr>
                  </a:outerShdw>
                </a:effectLst>
              </a:rPr>
              <a:t>system call</a:t>
            </a:r>
            <a:r>
              <a:rPr lang="en-US" altLang="zh-CN" sz="2400" dirty="0" smtClean="0"/>
              <a:t> of </a:t>
            </a:r>
            <a:r>
              <a:rPr lang="en-US" altLang="zh-CN" sz="2400" dirty="0"/>
              <a:t>the L</a:t>
            </a:r>
            <a:r>
              <a:rPr lang="en-US" altLang="zh-CN" sz="2400" dirty="0" smtClean="0"/>
              <a:t>inux kernel that pre-fetches</a:t>
            </a:r>
            <a:r>
              <a:rPr lang="en-US" altLang="zh-CN" sz="2400" dirty="0"/>
              <a:t> </a:t>
            </a:r>
            <a:r>
              <a:rPr lang="en-US" altLang="zh-CN" sz="2400" dirty="0" smtClean="0"/>
              <a:t>a </a:t>
            </a:r>
            <a:r>
              <a:rPr lang="en-US" altLang="zh-CN" sz="2400" dirty="0"/>
              <a:t>file's </a:t>
            </a:r>
            <a:r>
              <a:rPr lang="en-US" altLang="zh-CN" sz="2400" dirty="0" smtClean="0"/>
              <a:t>more data into </a:t>
            </a:r>
            <a:r>
              <a:rPr lang="en-US" altLang="zh-CN" sz="2400" dirty="0"/>
              <a:t>the </a:t>
            </a:r>
            <a:r>
              <a:rPr lang="en-US" altLang="zh-CN" sz="2400" u="sng" dirty="0" smtClean="0">
                <a:effectLst>
                  <a:outerShdw blurRad="38100" dist="38100" dir="2700000" algn="tl">
                    <a:srgbClr val="000000">
                      <a:alpha val="43137"/>
                    </a:srgbClr>
                  </a:outerShdw>
                </a:effectLst>
              </a:rPr>
              <a:t>page cache</a:t>
            </a:r>
            <a:r>
              <a:rPr lang="en-US" altLang="zh-CN" sz="2400" dirty="0" smtClean="0"/>
              <a:t> in case requests later.</a:t>
            </a:r>
          </a:p>
          <a:p>
            <a:pPr lvl="1"/>
            <a:r>
              <a:rPr lang="en-US" altLang="zh-CN" sz="2400" dirty="0" smtClean="0"/>
              <a:t>Useful </a:t>
            </a:r>
            <a:r>
              <a:rPr lang="en-US" altLang="zh-CN" sz="2400" dirty="0"/>
              <a:t>for </a:t>
            </a:r>
            <a:r>
              <a:rPr lang="en-US" altLang="zh-CN" sz="2400" u="sng" dirty="0">
                <a:effectLst>
                  <a:outerShdw blurRad="38100" dist="38100" dir="2700000" algn="tl">
                    <a:srgbClr val="000000">
                      <a:alpha val="43137"/>
                    </a:srgbClr>
                  </a:outerShdw>
                </a:effectLst>
              </a:rPr>
              <a:t>sequential access</a:t>
            </a:r>
            <a:r>
              <a:rPr lang="en-US" altLang="zh-CN" sz="2400" dirty="0"/>
              <a:t>, </a:t>
            </a:r>
            <a:r>
              <a:rPr lang="en-US" altLang="zh-CN" sz="2400" dirty="0" smtClean="0"/>
              <a:t>but not for </a:t>
            </a:r>
            <a:r>
              <a:rPr lang="en-US" altLang="zh-CN" sz="2400" dirty="0"/>
              <a:t>random access</a:t>
            </a:r>
            <a:endParaRPr lang="zh-CN" altLang="en-US" sz="2400" dirty="0"/>
          </a:p>
          <a:p>
            <a:pPr lvl="1"/>
            <a:r>
              <a:rPr lang="en-US" altLang="zh-CN" sz="2400" dirty="0" smtClean="0"/>
              <a:t>Default size </a:t>
            </a:r>
            <a:r>
              <a:rPr lang="en-US" altLang="zh-CN" sz="2400" dirty="0" smtClean="0"/>
              <a:t>256 </a:t>
            </a:r>
            <a:r>
              <a:rPr lang="en-US" altLang="zh-CN" sz="2400" dirty="0" smtClean="0"/>
              <a:t>sectors(128KB, 2</a:t>
            </a:r>
            <a:r>
              <a:rPr lang="en-US" altLang="zh-CN" sz="2400" baseline="30000" dirty="0" smtClean="0"/>
              <a:t>n</a:t>
            </a:r>
            <a:r>
              <a:rPr lang="en-US" altLang="zh-CN" sz="2400" dirty="0" smtClean="0"/>
              <a:t> of page size) on Linux</a:t>
            </a:r>
            <a:endParaRPr lang="zh-CN" altLang="en-US" dirty="0"/>
          </a:p>
          <a:p>
            <a:pPr lvl="1"/>
            <a:r>
              <a:rPr lang="en-US" altLang="zh-CN" sz="2400" dirty="0" smtClean="0"/>
              <a:t>Read Amplification(</a:t>
            </a:r>
            <a:r>
              <a:rPr lang="en-US" altLang="zh-CN" sz="2000" dirty="0" smtClean="0"/>
              <a:t>if #</a:t>
            </a:r>
            <a:r>
              <a:rPr lang="en-US" altLang="zh-CN" sz="2000" dirty="0" err="1" smtClean="0"/>
              <a:t>blockdev</a:t>
            </a:r>
            <a:r>
              <a:rPr lang="en-US" altLang="zh-CN" sz="2000" dirty="0" smtClean="0"/>
              <a:t> --</a:t>
            </a:r>
            <a:r>
              <a:rPr lang="en-US" altLang="zh-CN" sz="2000" dirty="0" err="1" smtClean="0"/>
              <a:t>setra</a:t>
            </a:r>
            <a:r>
              <a:rPr lang="en-US" altLang="zh-CN" sz="2000" dirty="0" smtClean="0"/>
              <a:t> size too large</a:t>
            </a:r>
            <a:r>
              <a:rPr lang="en-US" altLang="zh-CN" sz="2400" dirty="0" smtClean="0"/>
              <a:t>)</a:t>
            </a:r>
            <a:endParaRPr lang="zh-CN" altLang="zh-CN" dirty="0"/>
          </a:p>
          <a:p>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00" y="4725180"/>
            <a:ext cx="2872933" cy="1845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10" y="4725179"/>
            <a:ext cx="4827167" cy="1845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214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Access Model</a:t>
            </a:r>
            <a:endParaRPr lang="zh-CN" altLang="en-US" dirty="0"/>
          </a:p>
        </p:txBody>
      </p:sp>
      <p:sp>
        <p:nvSpPr>
          <p:cNvPr id="3" name="内容占位符 2"/>
          <p:cNvSpPr>
            <a:spLocks noGrp="1"/>
          </p:cNvSpPr>
          <p:nvPr>
            <p:ph idx="1"/>
          </p:nvPr>
        </p:nvSpPr>
        <p:spPr/>
        <p:txBody>
          <a:bodyPr/>
          <a:lstStyle/>
          <a:p>
            <a:r>
              <a:rPr lang="en-US" altLang="zh-CN" dirty="0" smtClean="0"/>
              <a:t>Data path</a:t>
            </a:r>
          </a:p>
          <a:p>
            <a:r>
              <a:rPr lang="en-US" altLang="zh-CN" dirty="0" smtClean="0"/>
              <a:t>Principle </a:t>
            </a:r>
            <a:r>
              <a:rPr lang="en-US" altLang="zh-CN" dirty="0"/>
              <a:t>of </a:t>
            </a:r>
            <a:r>
              <a:rPr lang="en-US" altLang="zh-CN" dirty="0" smtClean="0"/>
              <a:t>locality</a:t>
            </a:r>
          </a:p>
          <a:p>
            <a:r>
              <a:rPr lang="en-US" altLang="zh-CN" dirty="0" err="1" smtClean="0"/>
              <a:t>ReadAhead</a:t>
            </a:r>
            <a:r>
              <a:rPr lang="en-US" altLang="zh-CN" dirty="0" smtClean="0"/>
              <a:t> &amp; </a:t>
            </a:r>
            <a:r>
              <a:rPr lang="en-US" altLang="zh-CN" dirty="0" err="1" smtClean="0"/>
              <a:t>Prefetch</a:t>
            </a:r>
            <a:r>
              <a:rPr lang="en-US" altLang="zh-CN" dirty="0" smtClean="0"/>
              <a:t> on Disk</a:t>
            </a:r>
            <a:endParaRPr lang="zh-CN" altLang="en-US" dirty="0"/>
          </a:p>
        </p:txBody>
      </p:sp>
      <p:pic>
        <p:nvPicPr>
          <p:cNvPr id="3074" name="Picture 2" descr="How the CPU Wor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3645024"/>
            <a:ext cx="7620000" cy="2114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88094" y="5759574"/>
            <a:ext cx="5954964" cy="461665"/>
          </a:xfrm>
          <a:prstGeom prst="rect">
            <a:avLst/>
          </a:prstGeom>
          <a:noFill/>
        </p:spPr>
        <p:txBody>
          <a:bodyPr wrap="none" rtlCol="0">
            <a:spAutoFit/>
          </a:bodyPr>
          <a:lstStyle/>
          <a:p>
            <a:r>
              <a:rPr lang="en-US" altLang="zh-CN" i="1" u="sng" dirty="0" smtClean="0">
                <a:solidFill>
                  <a:srgbClr val="FF0000"/>
                </a:solidFill>
                <a:effectLst>
                  <a:outerShdw blurRad="38100" dist="38100" dir="2700000" algn="tl">
                    <a:srgbClr val="000000">
                      <a:alpha val="43137"/>
                    </a:srgbClr>
                  </a:outerShdw>
                </a:effectLst>
              </a:rPr>
              <a:t>Transfer rates of all components differ, that’s the </a:t>
            </a:r>
            <a:r>
              <a:rPr lang="en-US" altLang="zh-CN" sz="2400" b="1" i="1" u="sng" dirty="0" smtClean="0">
                <a:solidFill>
                  <a:srgbClr val="FF0000"/>
                </a:solidFill>
                <a:effectLst>
                  <a:outerShdw blurRad="38100" dist="38100" dir="2700000" algn="tl">
                    <a:srgbClr val="000000">
                      <a:alpha val="43137"/>
                    </a:srgbClr>
                  </a:outerShdw>
                </a:effectLst>
              </a:rPr>
              <a:t>question</a:t>
            </a:r>
            <a:r>
              <a:rPr lang="en-US" altLang="zh-CN" i="1" u="sng" dirty="0" smtClean="0">
                <a:solidFill>
                  <a:srgbClr val="FF0000"/>
                </a:solidFill>
                <a:effectLst>
                  <a:outerShdw blurRad="38100" dist="38100" dir="2700000" algn="tl">
                    <a:srgbClr val="000000">
                      <a:alpha val="43137"/>
                    </a:srgbClr>
                  </a:outerShdw>
                </a:effectLst>
              </a:rPr>
              <a:t>!</a:t>
            </a:r>
            <a:endParaRPr lang="zh-CN" altLang="en-US" i="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8389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Fragmentation</a:t>
            </a:r>
            <a:endParaRPr lang="zh-CN" altLang="en-US" dirty="0"/>
          </a:p>
        </p:txBody>
      </p:sp>
      <p:sp>
        <p:nvSpPr>
          <p:cNvPr id="3" name="内容占位符 2"/>
          <p:cNvSpPr>
            <a:spLocks noGrp="1"/>
          </p:cNvSpPr>
          <p:nvPr>
            <p:ph idx="1"/>
          </p:nvPr>
        </p:nvSpPr>
        <p:spPr>
          <a:xfrm>
            <a:off x="571480" y="1610978"/>
            <a:ext cx="8229600" cy="4525963"/>
          </a:xfrm>
        </p:spPr>
        <p:txBody>
          <a:bodyPr/>
          <a:lstStyle/>
          <a:p>
            <a:r>
              <a:rPr lang="en-US" altLang="zh-CN" dirty="0" smtClean="0"/>
              <a:t>In blocks</a:t>
            </a:r>
          </a:p>
          <a:p>
            <a:endParaRPr lang="en-US" altLang="zh-CN" dirty="0" smtClean="0"/>
          </a:p>
          <a:p>
            <a:endParaRPr lang="en-US" altLang="zh-CN" dirty="0" smtClean="0"/>
          </a:p>
          <a:p>
            <a:r>
              <a:rPr lang="en-US" altLang="zh-CN" dirty="0" smtClean="0"/>
              <a:t>On disk</a:t>
            </a:r>
          </a:p>
          <a:p>
            <a:pPr lvl="1"/>
            <a:r>
              <a:rPr lang="en-US" altLang="zh-CN" sz="2000" dirty="0" smtClean="0"/>
              <a:t>As file operations(append, update, delete)</a:t>
            </a:r>
            <a:endParaRPr lang="zh-CN" altLang="en-US" sz="2000" dirty="0"/>
          </a:p>
        </p:txBody>
      </p:sp>
      <p:grpSp>
        <p:nvGrpSpPr>
          <p:cNvPr id="5" name="组合 4"/>
          <p:cNvGrpSpPr/>
          <p:nvPr/>
        </p:nvGrpSpPr>
        <p:grpSpPr>
          <a:xfrm>
            <a:off x="2700540" y="2276840"/>
            <a:ext cx="2880000" cy="432000"/>
            <a:chOff x="1691600" y="3140960"/>
            <a:chExt cx="1138370" cy="576080"/>
          </a:xfrm>
        </p:grpSpPr>
        <p:sp>
          <p:nvSpPr>
            <p:cNvPr id="4" name="矩形 3"/>
            <p:cNvSpPr/>
            <p:nvPr/>
          </p:nvSpPr>
          <p:spPr>
            <a:xfrm>
              <a:off x="169160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8"/>
            <p:cNvSpPr/>
            <p:nvPr/>
          </p:nvSpPr>
          <p:spPr>
            <a:xfrm>
              <a:off x="183562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矩形 10"/>
            <p:cNvSpPr/>
            <p:nvPr/>
          </p:nvSpPr>
          <p:spPr>
            <a:xfrm>
              <a:off x="197964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矩形 11"/>
            <p:cNvSpPr/>
            <p:nvPr/>
          </p:nvSpPr>
          <p:spPr>
            <a:xfrm>
              <a:off x="211676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矩形 12"/>
            <p:cNvSpPr/>
            <p:nvPr/>
          </p:nvSpPr>
          <p:spPr>
            <a:xfrm>
              <a:off x="226078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13"/>
            <p:cNvSpPr/>
            <p:nvPr/>
          </p:nvSpPr>
          <p:spPr>
            <a:xfrm>
              <a:off x="240480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矩形 14"/>
            <p:cNvSpPr/>
            <p:nvPr/>
          </p:nvSpPr>
          <p:spPr>
            <a:xfrm>
              <a:off x="254882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矩形 15"/>
            <p:cNvSpPr/>
            <p:nvPr/>
          </p:nvSpPr>
          <p:spPr>
            <a:xfrm>
              <a:off x="268595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28" name="矩形 27"/>
          <p:cNvSpPr/>
          <p:nvPr/>
        </p:nvSpPr>
        <p:spPr>
          <a:xfrm>
            <a:off x="2700540" y="2852920"/>
            <a:ext cx="2880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9" name="矩形 38"/>
          <p:cNvSpPr/>
          <p:nvPr/>
        </p:nvSpPr>
        <p:spPr>
          <a:xfrm>
            <a:off x="5580540" y="2852920"/>
            <a:ext cx="2880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 name="TextBox 16"/>
          <p:cNvSpPr txBox="1"/>
          <p:nvPr/>
        </p:nvSpPr>
        <p:spPr>
          <a:xfrm>
            <a:off x="871791" y="2308174"/>
            <a:ext cx="1831014" cy="369332"/>
          </a:xfrm>
          <a:prstGeom prst="rect">
            <a:avLst/>
          </a:prstGeom>
          <a:noFill/>
        </p:spPr>
        <p:txBody>
          <a:bodyPr wrap="none" rtlCol="0">
            <a:spAutoFit/>
          </a:bodyPr>
          <a:lstStyle/>
          <a:p>
            <a:r>
              <a:rPr lang="en-US" altLang="zh-CN" dirty="0" smtClean="0"/>
              <a:t>Sector(512 bytes)</a:t>
            </a:r>
            <a:endParaRPr lang="zh-CN" altLang="en-US" dirty="0"/>
          </a:p>
        </p:txBody>
      </p:sp>
      <p:sp>
        <p:nvSpPr>
          <p:cNvPr id="41" name="TextBox 40"/>
          <p:cNvSpPr txBox="1"/>
          <p:nvPr/>
        </p:nvSpPr>
        <p:spPr>
          <a:xfrm>
            <a:off x="871791" y="2884254"/>
            <a:ext cx="1854097" cy="369332"/>
          </a:xfrm>
          <a:prstGeom prst="rect">
            <a:avLst/>
          </a:prstGeom>
          <a:noFill/>
        </p:spPr>
        <p:txBody>
          <a:bodyPr wrap="none" rtlCol="0">
            <a:spAutoFit/>
          </a:bodyPr>
          <a:lstStyle/>
          <a:p>
            <a:r>
              <a:rPr lang="en-US" altLang="zh-CN" dirty="0" smtClean="0"/>
              <a:t>Block(4096 bytes)</a:t>
            </a:r>
            <a:endParaRPr lang="zh-CN" altLang="en-US" dirty="0"/>
          </a:p>
        </p:txBody>
      </p:sp>
      <p:sp>
        <p:nvSpPr>
          <p:cNvPr id="42" name="矩形 41"/>
          <p:cNvSpPr/>
          <p:nvPr/>
        </p:nvSpPr>
        <p:spPr>
          <a:xfrm>
            <a:off x="2700539" y="2852920"/>
            <a:ext cx="4320001"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file(6144 bytes)</a:t>
            </a:r>
            <a:endParaRPr lang="zh-CN" altLang="en-US" dirty="0"/>
          </a:p>
        </p:txBody>
      </p:sp>
      <p:sp>
        <p:nvSpPr>
          <p:cNvPr id="43" name="矩形 42"/>
          <p:cNvSpPr/>
          <p:nvPr/>
        </p:nvSpPr>
        <p:spPr>
          <a:xfrm>
            <a:off x="7020540" y="2852920"/>
            <a:ext cx="1440000" cy="43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fragment</a:t>
            </a:r>
            <a:endParaRPr lang="zh-CN" altLang="en-US" dirty="0"/>
          </a:p>
        </p:txBody>
      </p:sp>
      <p:sp>
        <p:nvSpPr>
          <p:cNvPr id="44" name="矩形 43"/>
          <p:cNvSpPr/>
          <p:nvPr/>
        </p:nvSpPr>
        <p:spPr>
          <a:xfrm>
            <a:off x="5625849" y="227684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a:t>
            </a:r>
            <a:endParaRPr lang="zh-CN" altLang="en-US" dirty="0"/>
          </a:p>
        </p:txBody>
      </p:sp>
      <p:sp>
        <p:nvSpPr>
          <p:cNvPr id="46" name="矩形 45"/>
          <p:cNvSpPr/>
          <p:nvPr/>
        </p:nvSpPr>
        <p:spPr>
          <a:xfrm>
            <a:off x="2702805"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7" name="矩形 46"/>
          <p:cNvSpPr/>
          <p:nvPr/>
        </p:nvSpPr>
        <p:spPr>
          <a:xfrm>
            <a:off x="3067166"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8" name="矩形 47"/>
          <p:cNvSpPr/>
          <p:nvPr/>
        </p:nvSpPr>
        <p:spPr>
          <a:xfrm>
            <a:off x="343152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9" name="矩形 48"/>
          <p:cNvSpPr/>
          <p:nvPr/>
        </p:nvSpPr>
        <p:spPr>
          <a:xfrm>
            <a:off x="3778444"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0" name="矩形 49"/>
          <p:cNvSpPr/>
          <p:nvPr/>
        </p:nvSpPr>
        <p:spPr>
          <a:xfrm>
            <a:off x="4142805"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1" name="矩形 50"/>
          <p:cNvSpPr/>
          <p:nvPr/>
        </p:nvSpPr>
        <p:spPr>
          <a:xfrm>
            <a:off x="4507166"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2" name="矩形 51"/>
          <p:cNvSpPr/>
          <p:nvPr/>
        </p:nvSpPr>
        <p:spPr>
          <a:xfrm>
            <a:off x="487152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3" name="矩形 52"/>
          <p:cNvSpPr/>
          <p:nvPr/>
        </p:nvSpPr>
        <p:spPr>
          <a:xfrm>
            <a:off x="5218444"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4" name="矩形 53"/>
          <p:cNvSpPr/>
          <p:nvPr/>
        </p:nvSpPr>
        <p:spPr>
          <a:xfrm>
            <a:off x="5571818"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5" name="矩形 54"/>
          <p:cNvSpPr/>
          <p:nvPr/>
        </p:nvSpPr>
        <p:spPr>
          <a:xfrm>
            <a:off x="5936179"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a:off x="6300540"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矩形 56"/>
          <p:cNvSpPr/>
          <p:nvPr/>
        </p:nvSpPr>
        <p:spPr>
          <a:xfrm>
            <a:off x="664745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8" name="矩形 57"/>
          <p:cNvSpPr/>
          <p:nvPr/>
        </p:nvSpPr>
        <p:spPr>
          <a:xfrm>
            <a:off x="7011818"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9" name="矩形 58"/>
          <p:cNvSpPr/>
          <p:nvPr/>
        </p:nvSpPr>
        <p:spPr>
          <a:xfrm>
            <a:off x="7376179"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0" name="矩形 59"/>
          <p:cNvSpPr/>
          <p:nvPr/>
        </p:nvSpPr>
        <p:spPr>
          <a:xfrm>
            <a:off x="7740540"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1" name="矩形 60"/>
          <p:cNvSpPr/>
          <p:nvPr/>
        </p:nvSpPr>
        <p:spPr>
          <a:xfrm>
            <a:off x="808745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2" name="矩形 61"/>
          <p:cNvSpPr/>
          <p:nvPr/>
        </p:nvSpPr>
        <p:spPr>
          <a:xfrm>
            <a:off x="2703483"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3" name="矩形 62"/>
          <p:cNvSpPr/>
          <p:nvPr/>
        </p:nvSpPr>
        <p:spPr>
          <a:xfrm>
            <a:off x="3067844"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4" name="矩形 63"/>
          <p:cNvSpPr/>
          <p:nvPr/>
        </p:nvSpPr>
        <p:spPr>
          <a:xfrm>
            <a:off x="343220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5" name="矩形 64"/>
          <p:cNvSpPr/>
          <p:nvPr/>
        </p:nvSpPr>
        <p:spPr>
          <a:xfrm>
            <a:off x="3779122"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6" name="矩形 65"/>
          <p:cNvSpPr/>
          <p:nvPr/>
        </p:nvSpPr>
        <p:spPr>
          <a:xfrm>
            <a:off x="4143483"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7" name="矩形 66"/>
          <p:cNvSpPr/>
          <p:nvPr/>
        </p:nvSpPr>
        <p:spPr>
          <a:xfrm>
            <a:off x="4507844"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8" name="矩形 67"/>
          <p:cNvSpPr/>
          <p:nvPr/>
        </p:nvSpPr>
        <p:spPr>
          <a:xfrm>
            <a:off x="487220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9" name="矩形 68"/>
          <p:cNvSpPr/>
          <p:nvPr/>
        </p:nvSpPr>
        <p:spPr>
          <a:xfrm>
            <a:off x="5219122"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0" name="矩形 69"/>
          <p:cNvSpPr/>
          <p:nvPr/>
        </p:nvSpPr>
        <p:spPr>
          <a:xfrm>
            <a:off x="5572496"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1" name="矩形 70"/>
          <p:cNvSpPr/>
          <p:nvPr/>
        </p:nvSpPr>
        <p:spPr>
          <a:xfrm>
            <a:off x="5936857"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2" name="矩形 71"/>
          <p:cNvSpPr/>
          <p:nvPr/>
        </p:nvSpPr>
        <p:spPr>
          <a:xfrm>
            <a:off x="6301218"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3" name="矩形 72"/>
          <p:cNvSpPr/>
          <p:nvPr/>
        </p:nvSpPr>
        <p:spPr>
          <a:xfrm>
            <a:off x="664813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4" name="矩形 73"/>
          <p:cNvSpPr/>
          <p:nvPr/>
        </p:nvSpPr>
        <p:spPr>
          <a:xfrm>
            <a:off x="7012496"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5" name="矩形 74"/>
          <p:cNvSpPr/>
          <p:nvPr/>
        </p:nvSpPr>
        <p:spPr>
          <a:xfrm>
            <a:off x="7376857"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6" name="矩形 75"/>
          <p:cNvSpPr/>
          <p:nvPr/>
        </p:nvSpPr>
        <p:spPr>
          <a:xfrm>
            <a:off x="7741218"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7" name="矩形 76"/>
          <p:cNvSpPr/>
          <p:nvPr/>
        </p:nvSpPr>
        <p:spPr>
          <a:xfrm>
            <a:off x="808813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3" name="矩形 112"/>
          <p:cNvSpPr/>
          <p:nvPr/>
        </p:nvSpPr>
        <p:spPr>
          <a:xfrm>
            <a:off x="4873913"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14" name="矩形 113"/>
          <p:cNvSpPr/>
          <p:nvPr/>
        </p:nvSpPr>
        <p:spPr>
          <a:xfrm>
            <a:off x="2711720"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21" name="矩形 120"/>
          <p:cNvSpPr/>
          <p:nvPr/>
        </p:nvSpPr>
        <p:spPr>
          <a:xfrm>
            <a:off x="2704161"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2" name="矩形 121"/>
          <p:cNvSpPr/>
          <p:nvPr/>
        </p:nvSpPr>
        <p:spPr>
          <a:xfrm>
            <a:off x="3068522"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3" name="矩形 122"/>
          <p:cNvSpPr/>
          <p:nvPr/>
        </p:nvSpPr>
        <p:spPr>
          <a:xfrm>
            <a:off x="343288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4" name="矩形 123"/>
          <p:cNvSpPr/>
          <p:nvPr/>
        </p:nvSpPr>
        <p:spPr>
          <a:xfrm>
            <a:off x="3779800"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5" name="矩形 124"/>
          <p:cNvSpPr/>
          <p:nvPr/>
        </p:nvSpPr>
        <p:spPr>
          <a:xfrm>
            <a:off x="4144161"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6" name="矩形 125"/>
          <p:cNvSpPr/>
          <p:nvPr/>
        </p:nvSpPr>
        <p:spPr>
          <a:xfrm>
            <a:off x="4508522"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7" name="矩形 126"/>
          <p:cNvSpPr/>
          <p:nvPr/>
        </p:nvSpPr>
        <p:spPr>
          <a:xfrm>
            <a:off x="487288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8" name="矩形 127"/>
          <p:cNvSpPr/>
          <p:nvPr/>
        </p:nvSpPr>
        <p:spPr>
          <a:xfrm>
            <a:off x="5219800"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9" name="矩形 128"/>
          <p:cNvSpPr/>
          <p:nvPr/>
        </p:nvSpPr>
        <p:spPr>
          <a:xfrm>
            <a:off x="5573174"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0" name="矩形 129"/>
          <p:cNvSpPr/>
          <p:nvPr/>
        </p:nvSpPr>
        <p:spPr>
          <a:xfrm>
            <a:off x="5937535"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1" name="矩形 130"/>
          <p:cNvSpPr/>
          <p:nvPr/>
        </p:nvSpPr>
        <p:spPr>
          <a:xfrm>
            <a:off x="6301896"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2" name="矩形 131"/>
          <p:cNvSpPr/>
          <p:nvPr/>
        </p:nvSpPr>
        <p:spPr>
          <a:xfrm>
            <a:off x="664881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3" name="矩形 132"/>
          <p:cNvSpPr/>
          <p:nvPr/>
        </p:nvSpPr>
        <p:spPr>
          <a:xfrm>
            <a:off x="7013174"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4" name="矩形 133"/>
          <p:cNvSpPr/>
          <p:nvPr/>
        </p:nvSpPr>
        <p:spPr>
          <a:xfrm>
            <a:off x="7377535"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5" name="矩形 134"/>
          <p:cNvSpPr/>
          <p:nvPr/>
        </p:nvSpPr>
        <p:spPr>
          <a:xfrm>
            <a:off x="7741896"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6" name="矩形 135"/>
          <p:cNvSpPr/>
          <p:nvPr/>
        </p:nvSpPr>
        <p:spPr>
          <a:xfrm>
            <a:off x="808881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7" name="矩形 136"/>
          <p:cNvSpPr/>
          <p:nvPr/>
        </p:nvSpPr>
        <p:spPr>
          <a:xfrm>
            <a:off x="3076063"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38" name="矩形 137"/>
          <p:cNvSpPr/>
          <p:nvPr/>
        </p:nvSpPr>
        <p:spPr>
          <a:xfrm>
            <a:off x="3440442"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39" name="矩形 138"/>
          <p:cNvSpPr/>
          <p:nvPr/>
        </p:nvSpPr>
        <p:spPr>
          <a:xfrm>
            <a:off x="3790302"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40" name="矩形 139"/>
          <p:cNvSpPr/>
          <p:nvPr/>
        </p:nvSpPr>
        <p:spPr>
          <a:xfrm>
            <a:off x="4154663"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41" name="矩形 140"/>
          <p:cNvSpPr/>
          <p:nvPr/>
        </p:nvSpPr>
        <p:spPr>
          <a:xfrm>
            <a:off x="4518346"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42" name="矩形 141"/>
          <p:cNvSpPr/>
          <p:nvPr/>
        </p:nvSpPr>
        <p:spPr>
          <a:xfrm>
            <a:off x="5228150"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43" name="矩形 142"/>
          <p:cNvSpPr/>
          <p:nvPr/>
        </p:nvSpPr>
        <p:spPr>
          <a:xfrm>
            <a:off x="5587705"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44" name="矩形 143"/>
          <p:cNvSpPr/>
          <p:nvPr/>
        </p:nvSpPr>
        <p:spPr>
          <a:xfrm>
            <a:off x="5947062"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40" name="TextBox 39"/>
          <p:cNvSpPr txBox="1"/>
          <p:nvPr/>
        </p:nvSpPr>
        <p:spPr>
          <a:xfrm>
            <a:off x="3476211" y="4725180"/>
            <a:ext cx="646331" cy="369332"/>
          </a:xfrm>
          <a:prstGeom prst="rect">
            <a:avLst/>
          </a:prstGeom>
          <a:noFill/>
        </p:spPr>
        <p:txBody>
          <a:bodyPr wrap="none" rtlCol="0">
            <a:spAutoFit/>
          </a:bodyPr>
          <a:lstStyle/>
          <a:p>
            <a:r>
              <a:rPr lang="en-US" altLang="zh-CN" dirty="0"/>
              <a:t>f</a:t>
            </a:r>
            <a:r>
              <a:rPr lang="en-US" altLang="zh-CN" dirty="0" smtClean="0"/>
              <a:t>ile 1</a:t>
            </a:r>
            <a:endParaRPr lang="zh-CN" altLang="en-US" dirty="0"/>
          </a:p>
        </p:txBody>
      </p:sp>
      <p:sp>
        <p:nvSpPr>
          <p:cNvPr id="111" name="TextBox 110"/>
          <p:cNvSpPr txBox="1"/>
          <p:nvPr/>
        </p:nvSpPr>
        <p:spPr>
          <a:xfrm>
            <a:off x="5246563" y="4725180"/>
            <a:ext cx="646331" cy="369332"/>
          </a:xfrm>
          <a:prstGeom prst="rect">
            <a:avLst/>
          </a:prstGeom>
          <a:noFill/>
        </p:spPr>
        <p:txBody>
          <a:bodyPr wrap="none" rtlCol="0">
            <a:spAutoFit/>
          </a:bodyPr>
          <a:lstStyle/>
          <a:p>
            <a:r>
              <a:rPr lang="en-US" altLang="zh-CN" dirty="0"/>
              <a:t>f</a:t>
            </a:r>
            <a:r>
              <a:rPr lang="en-US" altLang="zh-CN" dirty="0" smtClean="0"/>
              <a:t>ile 2</a:t>
            </a:r>
            <a:endParaRPr lang="zh-CN" altLang="en-US" dirty="0"/>
          </a:p>
        </p:txBody>
      </p:sp>
      <p:sp>
        <p:nvSpPr>
          <p:cNvPr id="145" name="矩形 144"/>
          <p:cNvSpPr/>
          <p:nvPr/>
        </p:nvSpPr>
        <p:spPr>
          <a:xfrm>
            <a:off x="6658637" y="4726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46" name="矩形 145"/>
          <p:cNvSpPr/>
          <p:nvPr/>
        </p:nvSpPr>
        <p:spPr>
          <a:xfrm>
            <a:off x="6303464" y="4725180"/>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12" name="TextBox 111"/>
          <p:cNvSpPr txBox="1"/>
          <p:nvPr/>
        </p:nvSpPr>
        <p:spPr>
          <a:xfrm>
            <a:off x="6322202" y="4725180"/>
            <a:ext cx="646331" cy="369332"/>
          </a:xfrm>
          <a:prstGeom prst="rect">
            <a:avLst/>
          </a:prstGeom>
          <a:noFill/>
        </p:spPr>
        <p:txBody>
          <a:bodyPr wrap="none" rtlCol="0">
            <a:spAutoFit/>
          </a:bodyPr>
          <a:lstStyle/>
          <a:p>
            <a:r>
              <a:rPr lang="en-US" altLang="zh-CN" dirty="0"/>
              <a:t>f</a:t>
            </a:r>
            <a:r>
              <a:rPr lang="en-US" altLang="zh-CN" dirty="0" smtClean="0"/>
              <a:t>ile 3</a:t>
            </a:r>
            <a:endParaRPr lang="zh-CN" altLang="en-US" dirty="0"/>
          </a:p>
        </p:txBody>
      </p:sp>
      <p:sp>
        <p:nvSpPr>
          <p:cNvPr id="149" name="矩形 148"/>
          <p:cNvSpPr/>
          <p:nvPr/>
        </p:nvSpPr>
        <p:spPr>
          <a:xfrm>
            <a:off x="7023676" y="4726557"/>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50" name="矩形 149"/>
          <p:cNvSpPr/>
          <p:nvPr/>
        </p:nvSpPr>
        <p:spPr>
          <a:xfrm>
            <a:off x="7388715" y="4726557"/>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graphicFrame>
        <p:nvGraphicFramePr>
          <p:cNvPr id="151" name="表格 150"/>
          <p:cNvGraphicFramePr>
            <a:graphicFrameLocks noGrp="1"/>
          </p:cNvGraphicFramePr>
          <p:nvPr>
            <p:extLst>
              <p:ext uri="{D42A27DB-BD31-4B8C-83A1-F6EECF244321}">
                <p14:modId xmlns:p14="http://schemas.microsoft.com/office/powerpoint/2010/main" val="3334977761"/>
              </p:ext>
            </p:extLst>
          </p:nvPr>
        </p:nvGraphicFramePr>
        <p:xfrm>
          <a:off x="971500" y="4725359"/>
          <a:ext cx="1584219" cy="1296001"/>
        </p:xfrm>
        <a:graphic>
          <a:graphicData uri="http://schemas.openxmlformats.org/drawingml/2006/table">
            <a:tbl>
              <a:tblPr firstRow="1" bandRow="1">
                <a:tableStyleId>{3B4B98B0-60AC-42C2-AFA5-B58CD77FA1E5}</a:tableStyleId>
              </a:tblPr>
              <a:tblGrid>
                <a:gridCol w="391060"/>
                <a:gridCol w="1193159"/>
              </a:tblGrid>
              <a:tr h="299297">
                <a:tc>
                  <a:txBody>
                    <a:bodyPr/>
                    <a:lstStyle/>
                    <a:p>
                      <a:r>
                        <a:rPr lang="en-US" altLang="zh-CN" sz="1000" dirty="0" smtClean="0"/>
                        <a:t>File</a:t>
                      </a:r>
                      <a:endParaRPr lang="zh-CN" altLang="en-US" sz="1000" dirty="0"/>
                    </a:p>
                  </a:txBody>
                  <a:tcPr marL="24659" marR="24659" marT="12327" marB="12327"/>
                </a:tc>
                <a:tc>
                  <a:txBody>
                    <a:bodyPr/>
                    <a:lstStyle/>
                    <a:p>
                      <a:r>
                        <a:rPr lang="en-US" altLang="zh-CN" sz="1000" dirty="0" smtClean="0"/>
                        <a:t>blocks</a:t>
                      </a:r>
                      <a:endParaRPr lang="zh-CN" altLang="en-US" sz="1000" dirty="0"/>
                    </a:p>
                  </a:txBody>
                  <a:tcPr marL="24659" marR="24659" marT="12327" marB="12327"/>
                </a:tc>
              </a:tr>
              <a:tr h="249176">
                <a:tc>
                  <a:txBody>
                    <a:bodyPr/>
                    <a:lstStyle/>
                    <a:p>
                      <a:pPr algn="l"/>
                      <a:r>
                        <a:rPr lang="en-US" altLang="zh-CN" sz="1000" dirty="0" smtClean="0"/>
                        <a:t>1</a:t>
                      </a:r>
                      <a:endParaRPr lang="zh-CN" altLang="en-US" sz="1000" dirty="0"/>
                    </a:p>
                  </a:txBody>
                  <a:tcPr marL="24659" marR="24659" marT="12327" marB="12327"/>
                </a:tc>
                <a:tc>
                  <a:txBody>
                    <a:bodyPr/>
                    <a:lstStyle/>
                    <a:p>
                      <a:pPr algn="l"/>
                      <a:r>
                        <a:rPr lang="en-US" altLang="zh-CN" sz="1000" dirty="0" smtClean="0"/>
                        <a:t>0,1,2,3,</a:t>
                      </a:r>
                      <a:r>
                        <a:rPr lang="en-US" altLang="zh-CN" sz="1000" strike="sngStrike" dirty="0" smtClean="0"/>
                        <a:t>4,5,</a:t>
                      </a:r>
                      <a:r>
                        <a:rPr lang="en-US" altLang="zh-CN" sz="1000" dirty="0" smtClean="0"/>
                        <a:t> 18,19</a:t>
                      </a:r>
                      <a:endParaRPr lang="zh-CN" altLang="en-US" sz="1000" dirty="0"/>
                    </a:p>
                  </a:txBody>
                  <a:tcPr marL="24659" marR="24659" marT="12327" marB="12327"/>
                </a:tc>
              </a:tr>
              <a:tr h="249176">
                <a:tc>
                  <a:txBody>
                    <a:bodyPr/>
                    <a:lstStyle/>
                    <a:p>
                      <a:pPr algn="l"/>
                      <a:r>
                        <a:rPr lang="en-US" altLang="zh-CN" sz="1000" dirty="0" smtClean="0"/>
                        <a:t>2</a:t>
                      </a:r>
                      <a:endParaRPr lang="zh-CN" altLang="en-US" sz="1000" dirty="0"/>
                    </a:p>
                  </a:txBody>
                  <a:tcPr marL="24659" marR="24659" marT="12327" marB="12327"/>
                </a:tc>
                <a:tc>
                  <a:txBody>
                    <a:bodyPr/>
                    <a:lstStyle/>
                    <a:p>
                      <a:pPr algn="l"/>
                      <a:r>
                        <a:rPr lang="en-US" altLang="zh-CN" sz="1000" dirty="0" smtClean="0"/>
                        <a:t>6,7,8,9, 12,13</a:t>
                      </a:r>
                      <a:endParaRPr lang="zh-CN" altLang="en-US" sz="1000" dirty="0"/>
                    </a:p>
                  </a:txBody>
                  <a:tcPr marL="24659" marR="24659" marT="12327" marB="12327"/>
                </a:tc>
              </a:tr>
              <a:tr h="249176">
                <a:tc>
                  <a:txBody>
                    <a:bodyPr/>
                    <a:lstStyle/>
                    <a:p>
                      <a:pPr algn="l"/>
                      <a:r>
                        <a:rPr lang="en-US" altLang="zh-CN" sz="1000" dirty="0" smtClean="0"/>
                        <a:t>3</a:t>
                      </a:r>
                      <a:endParaRPr lang="zh-CN" altLang="en-US" sz="1000" dirty="0"/>
                    </a:p>
                  </a:txBody>
                  <a:tcPr marL="24659" marR="24659" marT="12327" marB="12327"/>
                </a:tc>
                <a:tc>
                  <a:txBody>
                    <a:bodyPr/>
                    <a:lstStyle/>
                    <a:p>
                      <a:pPr algn="l"/>
                      <a:r>
                        <a:rPr lang="en-US" altLang="zh-CN" sz="1000" dirty="0" smtClean="0"/>
                        <a:t>10,11, 14,15,</a:t>
                      </a:r>
                      <a:r>
                        <a:rPr lang="en-US" altLang="zh-CN" sz="1000" baseline="0" dirty="0" smtClean="0"/>
                        <a:t> 16,17</a:t>
                      </a:r>
                      <a:endParaRPr lang="zh-CN" altLang="en-US" sz="1000" dirty="0"/>
                    </a:p>
                  </a:txBody>
                  <a:tcPr marL="24659" marR="24659" marT="12327" marB="12327"/>
                </a:tc>
              </a:tr>
              <a:tr h="249176">
                <a:tc>
                  <a:txBody>
                    <a:bodyPr/>
                    <a:lstStyle/>
                    <a:p>
                      <a:pPr algn="l"/>
                      <a:r>
                        <a:rPr lang="en-US" altLang="zh-CN" sz="1000" dirty="0" smtClean="0"/>
                        <a:t>4</a:t>
                      </a:r>
                      <a:endParaRPr lang="zh-CN" altLang="en-US" sz="1000" dirty="0"/>
                    </a:p>
                  </a:txBody>
                  <a:tcPr marL="24659" marR="24659" marT="12327" marB="12327"/>
                </a:tc>
                <a:tc>
                  <a:txBody>
                    <a:bodyPr/>
                    <a:lstStyle/>
                    <a:p>
                      <a:pPr algn="l"/>
                      <a:r>
                        <a:rPr lang="en-US" altLang="zh-CN" sz="1000" dirty="0" smtClean="0"/>
                        <a:t>20,21,22,23,24,25</a:t>
                      </a:r>
                      <a:endParaRPr lang="zh-CN" altLang="en-US" sz="1000" dirty="0"/>
                    </a:p>
                  </a:txBody>
                  <a:tcPr marL="24659" marR="24659" marT="12327" marB="12327"/>
                </a:tc>
              </a:tr>
            </a:tbl>
          </a:graphicData>
        </a:graphic>
      </p:graphicFrame>
      <p:sp>
        <p:nvSpPr>
          <p:cNvPr id="152" name="矩形 151"/>
          <p:cNvSpPr/>
          <p:nvPr/>
        </p:nvSpPr>
        <p:spPr>
          <a:xfrm>
            <a:off x="7753076" y="4726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53" name="矩形 152"/>
          <p:cNvSpPr/>
          <p:nvPr/>
        </p:nvSpPr>
        <p:spPr>
          <a:xfrm>
            <a:off x="8106257" y="4726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54" name="矩形 153"/>
          <p:cNvSpPr/>
          <p:nvPr/>
        </p:nvSpPr>
        <p:spPr>
          <a:xfrm>
            <a:off x="2720155" y="5158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55" name="矩形 154"/>
          <p:cNvSpPr/>
          <p:nvPr/>
        </p:nvSpPr>
        <p:spPr>
          <a:xfrm>
            <a:off x="3079702" y="5158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10" name="TextBox 109"/>
          <p:cNvSpPr txBox="1"/>
          <p:nvPr/>
        </p:nvSpPr>
        <p:spPr>
          <a:xfrm>
            <a:off x="2711720" y="4365130"/>
            <a:ext cx="5933034" cy="369332"/>
          </a:xfrm>
          <a:prstGeom prst="rect">
            <a:avLst/>
          </a:prstGeom>
          <a:noFill/>
        </p:spPr>
        <p:txBody>
          <a:bodyPr wrap="none" rtlCol="0">
            <a:spAutoFit/>
          </a:bodyPr>
          <a:lstStyle/>
          <a:p>
            <a:r>
              <a:rPr lang="en-US" altLang="zh-CN" dirty="0" smtClean="0"/>
              <a:t>0     1     2     3    4     5     6    7    8     9   10   11   12  13  14  15</a:t>
            </a:r>
            <a:endParaRPr lang="zh-CN" altLang="en-US" dirty="0"/>
          </a:p>
        </p:txBody>
      </p:sp>
      <p:sp>
        <p:nvSpPr>
          <p:cNvPr id="157" name="矩形 156"/>
          <p:cNvSpPr/>
          <p:nvPr/>
        </p:nvSpPr>
        <p:spPr>
          <a:xfrm>
            <a:off x="3440136" y="515730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58" name="矩形 157"/>
          <p:cNvSpPr/>
          <p:nvPr/>
        </p:nvSpPr>
        <p:spPr>
          <a:xfrm>
            <a:off x="3789996" y="515730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59" name="矩形 158"/>
          <p:cNvSpPr/>
          <p:nvPr/>
        </p:nvSpPr>
        <p:spPr>
          <a:xfrm>
            <a:off x="4154357" y="5157300"/>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0" name="矩形 159"/>
          <p:cNvSpPr/>
          <p:nvPr/>
        </p:nvSpPr>
        <p:spPr>
          <a:xfrm>
            <a:off x="4518040" y="5157300"/>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3" name="矩形 162"/>
          <p:cNvSpPr/>
          <p:nvPr/>
        </p:nvSpPr>
        <p:spPr>
          <a:xfrm>
            <a:off x="4873913"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4" name="矩形 163"/>
          <p:cNvSpPr/>
          <p:nvPr/>
        </p:nvSpPr>
        <p:spPr>
          <a:xfrm>
            <a:off x="5227359"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5" name="TextBox 164"/>
          <p:cNvSpPr txBox="1"/>
          <p:nvPr/>
        </p:nvSpPr>
        <p:spPr>
          <a:xfrm>
            <a:off x="4933809" y="5188514"/>
            <a:ext cx="646331" cy="369332"/>
          </a:xfrm>
          <a:prstGeom prst="rect">
            <a:avLst/>
          </a:prstGeom>
          <a:noFill/>
        </p:spPr>
        <p:txBody>
          <a:bodyPr wrap="none" rtlCol="0">
            <a:spAutoFit/>
          </a:bodyPr>
          <a:lstStyle/>
          <a:p>
            <a:r>
              <a:rPr lang="en-US" altLang="zh-CN" dirty="0"/>
              <a:t>f</a:t>
            </a:r>
            <a:r>
              <a:rPr lang="en-US" altLang="zh-CN" dirty="0" smtClean="0"/>
              <a:t>ile 4</a:t>
            </a:r>
            <a:endParaRPr lang="zh-CN" altLang="en-US" dirty="0"/>
          </a:p>
        </p:txBody>
      </p:sp>
      <p:sp>
        <p:nvSpPr>
          <p:cNvPr id="166" name="矩形 165"/>
          <p:cNvSpPr/>
          <p:nvPr/>
        </p:nvSpPr>
        <p:spPr>
          <a:xfrm>
            <a:off x="5587705"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7" name="矩形 166"/>
          <p:cNvSpPr/>
          <p:nvPr/>
        </p:nvSpPr>
        <p:spPr>
          <a:xfrm>
            <a:off x="5947062"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41389495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Fragmentation</a:t>
            </a:r>
            <a:endParaRPr lang="zh-CN" altLang="en-US" dirty="0"/>
          </a:p>
        </p:txBody>
      </p:sp>
      <p:sp>
        <p:nvSpPr>
          <p:cNvPr id="3" name="内容占位符 2"/>
          <p:cNvSpPr>
            <a:spLocks noGrp="1"/>
          </p:cNvSpPr>
          <p:nvPr>
            <p:ph idx="1"/>
          </p:nvPr>
        </p:nvSpPr>
        <p:spPr>
          <a:xfrm>
            <a:off x="571480" y="1610978"/>
            <a:ext cx="8229600" cy="4525963"/>
          </a:xfrm>
        </p:spPr>
        <p:txBody>
          <a:bodyPr>
            <a:normAutofit lnSpcReduction="10000"/>
          </a:bodyPr>
          <a:lstStyle/>
          <a:p>
            <a:r>
              <a:rPr lang="en-US" altLang="zh-CN" dirty="0" smtClean="0"/>
              <a:t>Fragments In blocks</a:t>
            </a:r>
          </a:p>
          <a:p>
            <a:pPr lvl="1"/>
            <a:r>
              <a:rPr lang="en-US" altLang="zh-CN" dirty="0" smtClean="0"/>
              <a:t>Can’t avoid</a:t>
            </a:r>
          </a:p>
          <a:p>
            <a:pPr lvl="1"/>
            <a:r>
              <a:rPr lang="en-US" altLang="zh-CN" dirty="0" smtClean="0"/>
              <a:t>Block size depends on practical scenario</a:t>
            </a:r>
          </a:p>
          <a:p>
            <a:pPr lvl="1"/>
            <a:r>
              <a:rPr lang="en-US" altLang="zh-CN" dirty="0" smtClean="0"/>
              <a:t>Capacity </a:t>
            </a:r>
            <a:r>
              <a:rPr lang="en-US" altLang="zh-CN" dirty="0" err="1" smtClean="0"/>
              <a:t>util</a:t>
            </a:r>
            <a:r>
              <a:rPr lang="en-US" altLang="zh-CN" dirty="0" smtClean="0"/>
              <a:t>% will be less</a:t>
            </a:r>
          </a:p>
          <a:p>
            <a:r>
              <a:rPr lang="en-US" altLang="zh-CN" dirty="0" smtClean="0"/>
              <a:t>Fragments On disk</a:t>
            </a:r>
          </a:p>
          <a:p>
            <a:pPr lvl="1"/>
            <a:r>
              <a:rPr lang="en-US" altLang="zh-CN" dirty="0" smtClean="0"/>
              <a:t>It depends on file system(Fat, Ext2/3/4)</a:t>
            </a:r>
          </a:p>
          <a:p>
            <a:pPr lvl="1"/>
            <a:r>
              <a:rPr lang="en-US" altLang="zh-CN" dirty="0" smtClean="0"/>
              <a:t>Head has more seek</a:t>
            </a:r>
          </a:p>
          <a:p>
            <a:pPr lvl="1"/>
            <a:r>
              <a:rPr lang="en-US" altLang="zh-CN" dirty="0" smtClean="0"/>
              <a:t>IO Performance will be slow</a:t>
            </a:r>
          </a:p>
          <a:p>
            <a:pPr lvl="1"/>
            <a:r>
              <a:rPr lang="en-US" altLang="zh-CN" dirty="0" smtClean="0"/>
              <a:t>Defragmentation </a:t>
            </a:r>
            <a:r>
              <a:rPr lang="en-US" altLang="zh-CN" dirty="0" smtClean="0"/>
              <a:t>will cause </a:t>
            </a:r>
            <a:r>
              <a:rPr lang="en-US" altLang="zh-CN" b="1" dirty="0"/>
              <a:t>Write </a:t>
            </a:r>
            <a:r>
              <a:rPr lang="en-US" altLang="zh-CN" b="1" dirty="0" smtClean="0"/>
              <a:t>Amplification</a:t>
            </a:r>
            <a:endParaRPr lang="zh-CN" altLang="en-US" b="1" dirty="0"/>
          </a:p>
        </p:txBody>
      </p:sp>
      <p:pic>
        <p:nvPicPr>
          <p:cNvPr id="1026" name="Picture 2" descr="http://my.csdn.net/uploads/201203/29/1333013545_71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350" y="3068950"/>
            <a:ext cx="1860177" cy="2026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4170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B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4707300"/>
            <a:ext cx="9039225" cy="19621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B-tree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An </a:t>
            </a:r>
            <a:r>
              <a:rPr lang="en-US" altLang="zh-CN" sz="2400" dirty="0"/>
              <a:t>order </a:t>
            </a:r>
            <a:r>
              <a:rPr lang="en-US" altLang="zh-CN" sz="2400" b="1" i="1" dirty="0"/>
              <a:t>m</a:t>
            </a:r>
            <a:r>
              <a:rPr lang="en-US" altLang="zh-CN" sz="2400" i="1" dirty="0"/>
              <a:t> </a:t>
            </a:r>
            <a:r>
              <a:rPr lang="en-US" altLang="zh-CN" sz="2400" dirty="0" smtClean="0"/>
              <a:t>B-tree</a:t>
            </a:r>
            <a:endParaRPr lang="en-US" altLang="zh-CN" sz="2400" i="1" dirty="0"/>
          </a:p>
          <a:p>
            <a:pPr lvl="1"/>
            <a:r>
              <a:rPr lang="en-US" altLang="zh-CN" sz="1400" dirty="0"/>
              <a:t>Every node has at most </a:t>
            </a:r>
            <a:r>
              <a:rPr lang="en-US" altLang="zh-CN" sz="1400" i="1" dirty="0"/>
              <a:t>m</a:t>
            </a:r>
            <a:r>
              <a:rPr lang="en-US" altLang="zh-CN" sz="1400" dirty="0"/>
              <a:t> children.</a:t>
            </a:r>
          </a:p>
          <a:p>
            <a:pPr lvl="1"/>
            <a:r>
              <a:rPr lang="en-US" altLang="zh-CN" sz="1400" dirty="0"/>
              <a:t>Every non-leaf node (except root) has at least ⌈</a:t>
            </a:r>
            <a:r>
              <a:rPr lang="en-US" altLang="zh-CN" sz="1400" i="1" dirty="0"/>
              <a:t>m</a:t>
            </a:r>
            <a:r>
              <a:rPr lang="en-US" altLang="zh-CN" sz="1400" dirty="0"/>
              <a:t>/2⌉ children.</a:t>
            </a:r>
          </a:p>
          <a:p>
            <a:pPr lvl="1"/>
            <a:r>
              <a:rPr lang="en-US" altLang="zh-CN" sz="1400" dirty="0"/>
              <a:t>The root has at least two children if it is not a leaf node.</a:t>
            </a:r>
          </a:p>
          <a:p>
            <a:pPr lvl="1"/>
            <a:r>
              <a:rPr lang="en-US" altLang="zh-CN" sz="1400" dirty="0"/>
              <a:t>A non-leaf node with </a:t>
            </a:r>
            <a:r>
              <a:rPr lang="en-US" altLang="zh-CN" sz="1400" i="1" dirty="0"/>
              <a:t>k</a:t>
            </a:r>
            <a:r>
              <a:rPr lang="en-US" altLang="zh-CN" sz="1400" dirty="0"/>
              <a:t> children contains </a:t>
            </a:r>
            <a:r>
              <a:rPr lang="en-US" altLang="zh-CN" sz="1400" i="1" dirty="0"/>
              <a:t>k</a:t>
            </a:r>
            <a:r>
              <a:rPr lang="en-US" altLang="zh-CN" sz="1400" dirty="0"/>
              <a:t>−1 keys.</a:t>
            </a:r>
          </a:p>
          <a:p>
            <a:pPr lvl="1"/>
            <a:r>
              <a:rPr lang="en-US" altLang="zh-CN" sz="1400" dirty="0"/>
              <a:t>All leaves appear in the same </a:t>
            </a:r>
            <a:r>
              <a:rPr lang="en-US" altLang="zh-CN" sz="1400" dirty="0" smtClean="0"/>
              <a:t>level.</a:t>
            </a:r>
          </a:p>
          <a:p>
            <a:r>
              <a:rPr lang="en-US" altLang="zh-CN" sz="2400" dirty="0" smtClean="0"/>
              <a:t>Use and advantages</a:t>
            </a:r>
            <a:endParaRPr lang="en-US" altLang="zh-CN" sz="1800" dirty="0" smtClean="0"/>
          </a:p>
          <a:p>
            <a:pPr lvl="1"/>
            <a:r>
              <a:rPr lang="en-US" altLang="zh-CN" sz="1400" dirty="0" smtClean="0"/>
              <a:t>O(log </a:t>
            </a:r>
            <a:r>
              <a:rPr lang="en-US" altLang="zh-CN" sz="1400" dirty="0"/>
              <a:t>n) </a:t>
            </a:r>
            <a:r>
              <a:rPr lang="en-US" altLang="zh-CN" sz="1400" dirty="0" smtClean="0"/>
              <a:t>in searches</a:t>
            </a:r>
            <a:r>
              <a:rPr lang="en-US" altLang="zh-CN" sz="1400" dirty="0"/>
              <a:t>, sequential access, insertions, and </a:t>
            </a:r>
            <a:r>
              <a:rPr lang="en-US" altLang="zh-CN" sz="1400" dirty="0" smtClean="0"/>
              <a:t>deletions</a:t>
            </a:r>
          </a:p>
          <a:p>
            <a:pPr lvl="1"/>
            <a:r>
              <a:rPr lang="en-US" altLang="zh-CN" sz="1400" dirty="0"/>
              <a:t>Perfect </a:t>
            </a:r>
            <a:r>
              <a:rPr lang="en-US" altLang="zh-CN" sz="1400" dirty="0" smtClean="0"/>
              <a:t>matched </a:t>
            </a:r>
            <a:r>
              <a:rPr lang="en-US" altLang="zh-CN" sz="1400" dirty="0"/>
              <a:t>with file system &amp; disk </a:t>
            </a:r>
            <a:endParaRPr lang="en-US" altLang="zh-CN" sz="1400" dirty="0" smtClean="0"/>
          </a:p>
          <a:p>
            <a:pPr lvl="1"/>
            <a:r>
              <a:rPr lang="en-US" altLang="zh-CN" sz="1400" dirty="0" smtClean="0"/>
              <a:t>Each node maps to a page(4KB), full load by </a:t>
            </a:r>
            <a:r>
              <a:rPr lang="en-US" altLang="zh-CN" sz="1400" dirty="0" err="1" smtClean="0"/>
              <a:t>readahead</a:t>
            </a:r>
            <a:endParaRPr lang="en-US" altLang="zh-CN" sz="1400" dirty="0" smtClean="0"/>
          </a:p>
          <a:p>
            <a:pPr lvl="1"/>
            <a:r>
              <a:rPr lang="en-US" altLang="zh-CN" sz="1400" dirty="0" smtClean="0"/>
              <a:t>Used for file system and database</a:t>
            </a:r>
          </a:p>
          <a:p>
            <a:pPr lvl="1"/>
            <a:endParaRPr lang="zh-CN" altLang="en-US" sz="1400" dirty="0"/>
          </a:p>
        </p:txBody>
      </p:sp>
      <p:sp>
        <p:nvSpPr>
          <p:cNvPr id="4" name="AutoShape 2" descr="http://files.cnblogs.com/yangecnu/btreebuild.gif"/>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6036246" y="1700760"/>
            <a:ext cx="2856354" cy="29089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smtClean="0"/>
              <a:t>An </a:t>
            </a:r>
            <a:r>
              <a:rPr lang="en-US" altLang="zh-CN" dirty="0"/>
              <a:t>order </a:t>
            </a:r>
            <a:r>
              <a:rPr lang="en-US" altLang="zh-CN" b="1" i="1" dirty="0">
                <a:solidFill>
                  <a:srgbClr val="FFFF00"/>
                </a:solidFill>
              </a:rPr>
              <a:t>m</a:t>
            </a:r>
            <a:r>
              <a:rPr lang="en-US" altLang="zh-CN" dirty="0"/>
              <a:t> </a:t>
            </a:r>
            <a:r>
              <a:rPr lang="en-US" altLang="zh-CN" dirty="0" smtClean="0"/>
              <a:t>B-tree having </a:t>
            </a:r>
            <a:r>
              <a:rPr lang="en-US" altLang="zh-CN" b="1" i="1" dirty="0" smtClean="0">
                <a:solidFill>
                  <a:srgbClr val="FFC000"/>
                </a:solidFill>
              </a:rPr>
              <a:t>N</a:t>
            </a:r>
            <a:r>
              <a:rPr lang="en-US" altLang="zh-CN" b="1" i="1" dirty="0" smtClean="0"/>
              <a:t> </a:t>
            </a:r>
            <a:r>
              <a:rPr lang="en-US" altLang="zh-CN" dirty="0" smtClean="0"/>
              <a:t>data:</a:t>
            </a:r>
            <a:endParaRPr lang="en-US" altLang="zh-CN" dirty="0"/>
          </a:p>
          <a:p>
            <a:pPr marL="285750" indent="-285750">
              <a:buFont typeface="Arial" panose="020B0604020202020204" pitchFamily="34" charset="0"/>
              <a:buChar char="•"/>
            </a:pPr>
            <a:r>
              <a:rPr lang="en-US" altLang="zh-CN" sz="1400" dirty="0"/>
              <a:t>Each </a:t>
            </a:r>
            <a:r>
              <a:rPr lang="en-US" altLang="zh-CN" sz="1400" dirty="0" smtClean="0"/>
              <a:t>non-leaf </a:t>
            </a:r>
            <a:r>
              <a:rPr lang="en-US" altLang="zh-CN" sz="1400" dirty="0"/>
              <a:t>node has </a:t>
            </a:r>
            <a:r>
              <a:rPr lang="en-US" altLang="zh-CN" sz="1400" dirty="0" smtClean="0"/>
              <a:t>[</a:t>
            </a:r>
            <a:r>
              <a:rPr lang="en-US" altLang="zh-CN" sz="1400" i="1" dirty="0" smtClean="0"/>
              <a:t>m/2 , m</a:t>
            </a:r>
            <a:r>
              <a:rPr lang="en-US" altLang="zh-CN" sz="1400" dirty="0" smtClean="0"/>
              <a:t>] children</a:t>
            </a:r>
          </a:p>
          <a:p>
            <a:pPr marL="285750" indent="-285750">
              <a:buFont typeface="Arial" panose="020B0604020202020204" pitchFamily="34" charset="0"/>
              <a:buChar char="•"/>
            </a:pPr>
            <a:r>
              <a:rPr lang="en-US" altLang="zh-CN" sz="1400" dirty="0" smtClean="0"/>
              <a:t>The height is (</a:t>
            </a:r>
            <a:r>
              <a:rPr lang="en-US" altLang="zh-CN" sz="1400" i="1" dirty="0" smtClean="0"/>
              <a:t>log</a:t>
            </a:r>
            <a:r>
              <a:rPr lang="en-US" altLang="zh-CN" sz="1400" i="1" baseline="-25000" dirty="0" smtClean="0"/>
              <a:t>m-1</a:t>
            </a:r>
            <a:r>
              <a:rPr lang="en-US" altLang="zh-CN" sz="1400" i="1" dirty="0" smtClean="0"/>
              <a:t>N,</a:t>
            </a:r>
            <a:r>
              <a:rPr lang="en-US" altLang="zh-CN" sz="1400" dirty="0" smtClean="0"/>
              <a:t> </a:t>
            </a:r>
            <a:r>
              <a:rPr lang="en-US" altLang="zh-CN" sz="1400" i="1" dirty="0" err="1" smtClean="0"/>
              <a:t>log</a:t>
            </a:r>
            <a:r>
              <a:rPr lang="en-US" altLang="zh-CN" sz="1400" i="1" baseline="-25000" dirty="0" err="1" smtClean="0"/>
              <a:t>m</a:t>
            </a:r>
            <a:r>
              <a:rPr lang="en-US" altLang="zh-CN" sz="1400" i="1" baseline="-25000" dirty="0" smtClean="0"/>
              <a:t>/2</a:t>
            </a:r>
            <a:r>
              <a:rPr lang="en-US" altLang="zh-CN" sz="1400" i="1" dirty="0" smtClean="0"/>
              <a:t>N</a:t>
            </a:r>
            <a:r>
              <a:rPr lang="en-US" altLang="zh-CN" sz="1400" dirty="0" smtClean="0"/>
              <a:t>)</a:t>
            </a:r>
          </a:p>
          <a:p>
            <a:pPr marL="285750" indent="-285750">
              <a:buFont typeface="Arial" panose="020B0604020202020204" pitchFamily="34" charset="0"/>
              <a:buChar char="•"/>
            </a:pPr>
            <a:r>
              <a:rPr lang="en-US" altLang="zh-CN" sz="1400" dirty="0" smtClean="0"/>
              <a:t>If </a:t>
            </a:r>
            <a:r>
              <a:rPr lang="en-US" altLang="zh-CN" sz="1400" b="1" i="1" dirty="0" smtClean="0">
                <a:solidFill>
                  <a:srgbClr val="FFC000"/>
                </a:solidFill>
              </a:rPr>
              <a:t>N</a:t>
            </a:r>
            <a:r>
              <a:rPr lang="en-US" altLang="zh-CN" sz="1400" b="1" i="1" dirty="0" smtClean="0"/>
              <a:t> </a:t>
            </a:r>
            <a:r>
              <a:rPr lang="en-US" altLang="zh-CN" sz="1400" dirty="0" smtClean="0"/>
              <a:t>= 62*1000000000, </a:t>
            </a:r>
            <a:r>
              <a:rPr lang="en-US" altLang="zh-CN" sz="1400" b="1" i="1" dirty="0" smtClean="0">
                <a:solidFill>
                  <a:srgbClr val="FFFF00"/>
                </a:solidFill>
              </a:rPr>
              <a:t>m</a:t>
            </a:r>
            <a:r>
              <a:rPr lang="en-US" altLang="zh-CN" sz="1400" dirty="0" smtClean="0"/>
              <a:t>=1024</a:t>
            </a:r>
          </a:p>
          <a:p>
            <a:pPr marL="285750" indent="-285750">
              <a:buFont typeface="Arial" panose="020B0604020202020204" pitchFamily="34" charset="0"/>
              <a:buChar char="•"/>
            </a:pPr>
            <a:r>
              <a:rPr lang="en-US" altLang="zh-CN" sz="1400" dirty="0" smtClean="0"/>
              <a:t>then, </a:t>
            </a:r>
            <a:r>
              <a:rPr lang="en-US" altLang="zh-CN" sz="1400" i="1" dirty="0" err="1" smtClean="0"/>
              <a:t>log</a:t>
            </a:r>
            <a:r>
              <a:rPr lang="en-US" altLang="zh-CN" sz="1400" i="1" baseline="-25000" dirty="0" err="1"/>
              <a:t>m</a:t>
            </a:r>
            <a:r>
              <a:rPr lang="en-US" altLang="zh-CN" sz="1400" i="1" baseline="-25000" dirty="0" smtClean="0"/>
              <a:t>/2</a:t>
            </a:r>
            <a:r>
              <a:rPr lang="en-US" altLang="zh-CN" sz="1400" i="1" dirty="0" smtClean="0"/>
              <a:t>N</a:t>
            </a:r>
            <a:r>
              <a:rPr lang="en-US" altLang="zh-CN" sz="1400" dirty="0" smtClean="0"/>
              <a:t> &lt;= 4</a:t>
            </a:r>
          </a:p>
          <a:p>
            <a:r>
              <a:rPr lang="en-US" altLang="zh-CN" sz="1400" dirty="0" smtClean="0"/>
              <a:t>That means, we just need </a:t>
            </a:r>
            <a:r>
              <a:rPr lang="en-US" altLang="zh-CN" sz="1400" b="1" dirty="0" smtClean="0">
                <a:solidFill>
                  <a:srgbClr val="FF0000"/>
                </a:solidFill>
                <a:effectLst>
                  <a:outerShdw blurRad="38100" dist="38100" dir="2700000" algn="tl">
                    <a:srgbClr val="000000">
                      <a:alpha val="43137"/>
                    </a:srgbClr>
                  </a:outerShdw>
                </a:effectLst>
              </a:rPr>
              <a:t>≤4</a:t>
            </a:r>
            <a:r>
              <a:rPr lang="en-US" altLang="zh-CN" sz="1400" dirty="0" smtClean="0"/>
              <a:t> reads for </a:t>
            </a:r>
            <a:r>
              <a:rPr lang="en-US" altLang="zh-CN" sz="1400" dirty="0"/>
              <a:t>each operation(search, insert, delete</a:t>
            </a:r>
            <a:r>
              <a:rPr lang="en-US" altLang="zh-CN" sz="1400" dirty="0" smtClean="0"/>
              <a:t>) in 62 billion records.</a:t>
            </a:r>
            <a:endParaRPr lang="en-US" altLang="zh-CN" sz="1400" dirty="0"/>
          </a:p>
        </p:txBody>
      </p:sp>
    </p:spTree>
    <p:extLst>
      <p:ext uri="{BB962C8B-B14F-4D97-AF65-F5344CB8AC3E}">
        <p14:creationId xmlns:p14="http://schemas.microsoft.com/office/powerpoint/2010/main" val="12372667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a:t>
            </a:r>
            <a:r>
              <a:rPr lang="en-US" altLang="zh-CN" dirty="0" smtClean="0"/>
              <a:t>tree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Compare with B-tree</a:t>
            </a:r>
          </a:p>
          <a:p>
            <a:pPr lvl="1"/>
            <a:r>
              <a:rPr lang="en-US" altLang="zh-CN" sz="1400" dirty="0"/>
              <a:t>each node contains only </a:t>
            </a:r>
            <a:r>
              <a:rPr lang="en-US" altLang="zh-CN" sz="1400" dirty="0" smtClean="0"/>
              <a:t>keys</a:t>
            </a:r>
            <a:r>
              <a:rPr lang="en-US" altLang="zh-CN" sz="1400" dirty="0"/>
              <a:t>  (not key–value pairs</a:t>
            </a:r>
            <a:r>
              <a:rPr lang="en-US" altLang="zh-CN" sz="1400" dirty="0" smtClean="0"/>
              <a:t>)</a:t>
            </a:r>
          </a:p>
          <a:p>
            <a:pPr lvl="1"/>
            <a:r>
              <a:rPr lang="en-US" altLang="zh-CN" sz="1400" dirty="0"/>
              <a:t>an additional level is added at the bottom with linked </a:t>
            </a:r>
            <a:r>
              <a:rPr lang="en-US" altLang="zh-CN" sz="1400" dirty="0" smtClean="0"/>
              <a:t>leaves</a:t>
            </a:r>
          </a:p>
          <a:p>
            <a:r>
              <a:rPr lang="en-US" altLang="zh-CN" sz="2400" dirty="0" smtClean="0"/>
              <a:t>Use and advantages</a:t>
            </a:r>
          </a:p>
          <a:p>
            <a:pPr lvl="1"/>
            <a:r>
              <a:rPr lang="en-US" altLang="zh-CN" sz="1400" dirty="0" smtClean="0"/>
              <a:t>More efficient for range queries</a:t>
            </a:r>
          </a:p>
          <a:p>
            <a:pPr lvl="1"/>
            <a:r>
              <a:rPr lang="en-US" altLang="zh-CN" sz="1400" dirty="0" smtClean="0"/>
              <a:t>Very </a:t>
            </a:r>
            <a:r>
              <a:rPr lang="en-US" altLang="zh-CN" sz="1400" dirty="0"/>
              <a:t>high </a:t>
            </a:r>
            <a:r>
              <a:rPr lang="en-US" altLang="zh-CN" sz="1400" dirty="0" err="1" smtClean="0"/>
              <a:t>fanout</a:t>
            </a:r>
            <a:r>
              <a:rPr lang="en-US" altLang="zh-CN" sz="1400" dirty="0" smtClean="0"/>
              <a:t>(</a:t>
            </a:r>
            <a:r>
              <a:rPr lang="en-US" altLang="zh-CN" sz="1400" dirty="0"/>
              <a:t>typically on the order of 100 or more</a:t>
            </a:r>
            <a:r>
              <a:rPr lang="en-US" altLang="zh-CN" sz="1400" dirty="0" smtClean="0"/>
              <a:t>)</a:t>
            </a:r>
          </a:p>
          <a:p>
            <a:pPr lvl="1"/>
            <a:r>
              <a:rPr lang="en-US" altLang="zh-CN" sz="1400" dirty="0" smtClean="0"/>
              <a:t>Each node contains more keys(only leaf nodes contain data)</a:t>
            </a:r>
          </a:p>
          <a:p>
            <a:pPr lvl="1"/>
            <a:r>
              <a:rPr lang="en-US" altLang="zh-CN" sz="1400" dirty="0" smtClean="0"/>
              <a:t>More index info can load into memory and cache</a:t>
            </a:r>
            <a:endParaRPr lang="zh-CN" altLang="en-US" sz="1400" dirty="0"/>
          </a:p>
        </p:txBody>
      </p:sp>
      <p:pic>
        <p:nvPicPr>
          <p:cNvPr id="3074" name="Picture 2" descr="B Plus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70" y="4576264"/>
            <a:ext cx="9071650" cy="187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1519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Trie</a:t>
            </a:r>
            <a:endParaRPr lang="zh-CN" altLang="en-US" dirty="0"/>
          </a:p>
        </p:txBody>
      </p:sp>
      <p:sp>
        <p:nvSpPr>
          <p:cNvPr id="3" name="内容占位符 2"/>
          <p:cNvSpPr>
            <a:spLocks noGrp="1"/>
          </p:cNvSpPr>
          <p:nvPr>
            <p:ph idx="1"/>
          </p:nvPr>
        </p:nvSpPr>
        <p:spPr/>
        <p:txBody>
          <a:bodyPr/>
          <a:lstStyle/>
          <a:p>
            <a:r>
              <a:rPr lang="zh-CN" altLang="en-US" sz="2400" b="1" dirty="0"/>
              <a:t>字典树的性质</a:t>
            </a:r>
            <a:endParaRPr lang="zh-CN" altLang="en-US" sz="2400" dirty="0"/>
          </a:p>
          <a:p>
            <a:pPr lvl="1"/>
            <a:r>
              <a:rPr lang="zh-CN" altLang="en-US" sz="1600" dirty="0"/>
              <a:t>根节点（</a:t>
            </a:r>
            <a:r>
              <a:rPr lang="en-US" altLang="zh-CN" sz="1600" dirty="0"/>
              <a:t>Root</a:t>
            </a:r>
            <a:r>
              <a:rPr lang="zh-CN" altLang="en-US" sz="1600" dirty="0"/>
              <a:t>）不包含字符，除根节点外的每一个节点都仅包含一个字符；</a:t>
            </a:r>
          </a:p>
          <a:p>
            <a:pPr lvl="1"/>
            <a:r>
              <a:rPr lang="zh-CN" altLang="en-US" sz="1600" dirty="0"/>
              <a:t>从根节点到某一节点路径上所经过的字符连接起来，即为该节点对应的字符串；</a:t>
            </a:r>
          </a:p>
          <a:p>
            <a:pPr lvl="1"/>
            <a:r>
              <a:rPr lang="zh-CN" altLang="en-US" sz="1600" dirty="0"/>
              <a:t>任意节点的所有子节点所包含的字符都不相同；</a:t>
            </a:r>
          </a:p>
          <a:p>
            <a:r>
              <a:rPr lang="zh-CN" altLang="en-US" sz="2400" dirty="0" smtClean="0"/>
              <a:t>例如：字符串</a:t>
            </a:r>
            <a:r>
              <a:rPr lang="zh-CN" altLang="en-US" sz="2400" dirty="0"/>
              <a:t>集合 </a:t>
            </a:r>
            <a:r>
              <a:rPr lang="en-US" altLang="zh-CN" sz="2400" dirty="0"/>
              <a:t>["Joe", "John", "Johnny", "Jane", "Jack"]</a:t>
            </a:r>
            <a:endParaRPr lang="zh-CN" altLang="en-US" dirty="0"/>
          </a:p>
        </p:txBody>
      </p:sp>
      <p:pic>
        <p:nvPicPr>
          <p:cNvPr id="1026" name="Picture 2" descr="http://images.cnitblog.com/blog/175043/201410/24225857496606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3429000"/>
            <a:ext cx="205740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7403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Suffix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2849592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Double Array </a:t>
            </a:r>
            <a:r>
              <a:rPr lang="en-US" altLang="zh-CN" dirty="0" err="1"/>
              <a:t>Trie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2646253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Suffix Array</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149424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SkipList</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5503628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model in </a:t>
            </a:r>
            <a:r>
              <a:rPr lang="en-US" altLang="zh-CN" dirty="0" err="1" smtClean="0"/>
              <a:t>Lucene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2" descr="http://images.cnitblog.com/blog/522490/201411/24215739606170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2564904"/>
            <a:ext cx="1838325"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290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Computer Architecture</a:t>
            </a:r>
            <a:endParaRPr lang="zh-CN" altLang="en-US" dirty="0"/>
          </a:p>
        </p:txBody>
      </p:sp>
      <p:sp>
        <p:nvSpPr>
          <p:cNvPr id="3" name="内容占位符 2"/>
          <p:cNvSpPr>
            <a:spLocks noGrp="1"/>
          </p:cNvSpPr>
          <p:nvPr>
            <p:ph idx="1"/>
          </p:nvPr>
        </p:nvSpPr>
        <p:spPr/>
        <p:txBody>
          <a:bodyPr/>
          <a:lstStyle/>
          <a:p>
            <a:r>
              <a:rPr lang="en-US" altLang="zh-CN" b="1" dirty="0"/>
              <a:t>von Neumann Architecture</a:t>
            </a:r>
          </a:p>
          <a:p>
            <a:endParaRPr lang="zh-CN" altLang="en-US" dirty="0"/>
          </a:p>
        </p:txBody>
      </p:sp>
      <p:pic>
        <p:nvPicPr>
          <p:cNvPr id="1026" name="Picture 2" descr="https://computing.llnl.gov/tutorials/parallel_comp/images/vonNeumann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201" y="2806666"/>
            <a:ext cx="2790825" cy="26384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ABasicComput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0416" y="2158465"/>
            <a:ext cx="5100704" cy="3934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9499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ages.cnitblog.com/blog/522490/201411/2422254490290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5175" y="5085184"/>
            <a:ext cx="5486400" cy="13430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mages.cnitblog.com/blog/522490/201411/24222505309987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5175" y="3654151"/>
            <a:ext cx="5486400" cy="11430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FST</a:t>
            </a:r>
            <a:endParaRPr lang="zh-CN" altLang="en-US" dirty="0"/>
          </a:p>
        </p:txBody>
      </p:sp>
      <p:sp>
        <p:nvSpPr>
          <p:cNvPr id="3" name="内容占位符 2"/>
          <p:cNvSpPr>
            <a:spLocks noGrp="1"/>
          </p:cNvSpPr>
          <p:nvPr>
            <p:ph idx="1"/>
          </p:nvPr>
        </p:nvSpPr>
        <p:spPr/>
        <p:txBody>
          <a:bodyPr/>
          <a:lstStyle/>
          <a:p>
            <a:r>
              <a:rPr lang="zh-CN" altLang="en-US" sz="2400" dirty="0"/>
              <a:t>插入</a:t>
            </a:r>
            <a:r>
              <a:rPr lang="zh-CN" altLang="en-US" sz="2400" dirty="0" smtClean="0"/>
              <a:t>“</a:t>
            </a:r>
            <a:r>
              <a:rPr lang="en-US" altLang="zh-CN" sz="2400" dirty="0" smtClean="0"/>
              <a:t>cat”</a:t>
            </a:r>
            <a:r>
              <a:rPr lang="zh-CN" altLang="en-US" sz="2400" dirty="0"/>
              <a:t>、 “</a:t>
            </a:r>
            <a:r>
              <a:rPr lang="en-US" altLang="zh-CN" sz="2400" dirty="0"/>
              <a:t>deep”</a:t>
            </a:r>
            <a:r>
              <a:rPr lang="zh-CN" altLang="en-US" sz="2400" dirty="0"/>
              <a:t>、 “</a:t>
            </a:r>
            <a:r>
              <a:rPr lang="en-US" altLang="zh-CN" sz="2400" dirty="0"/>
              <a:t>do”</a:t>
            </a:r>
            <a:r>
              <a:rPr lang="zh-CN" altLang="en-US" sz="2400" dirty="0"/>
              <a:t>、 “</a:t>
            </a:r>
            <a:r>
              <a:rPr lang="en-US" altLang="zh-CN" sz="2400" dirty="0"/>
              <a:t>dog” </a:t>
            </a:r>
            <a:r>
              <a:rPr lang="zh-CN" altLang="en-US" sz="2400" dirty="0"/>
              <a:t>、“</a:t>
            </a:r>
            <a:r>
              <a:rPr lang="en-US" altLang="zh-CN" sz="2400" dirty="0"/>
              <a:t>dogs</a:t>
            </a:r>
            <a:r>
              <a:rPr lang="en-US" altLang="zh-CN" sz="2400" dirty="0" smtClean="0"/>
              <a:t>”</a:t>
            </a:r>
            <a:r>
              <a:rPr lang="zh-CN" altLang="en-US" sz="2400" dirty="0" smtClean="0"/>
              <a:t> 构建</a:t>
            </a:r>
            <a:r>
              <a:rPr lang="en-US" altLang="zh-CN" sz="2400" dirty="0"/>
              <a:t>FST</a:t>
            </a:r>
            <a:r>
              <a:rPr lang="zh-CN" altLang="en-US" sz="2400" dirty="0"/>
              <a:t>（注：必须已排序）。</a:t>
            </a:r>
            <a:endParaRPr lang="zh-CN" altLang="en-US" dirty="0"/>
          </a:p>
        </p:txBody>
      </p:sp>
      <p:pic>
        <p:nvPicPr>
          <p:cNvPr id="2050" name="Picture 2" descr="http://images.cnitblog.com/blog/522490/201411/242224195125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0" y="2730365"/>
            <a:ext cx="4219575" cy="57150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27584" y="2492896"/>
            <a:ext cx="4572000" cy="523220"/>
          </a:xfrm>
          <a:prstGeom prst="rect">
            <a:avLst/>
          </a:prstGeom>
        </p:spPr>
        <p:txBody>
          <a:bodyPr>
            <a:spAutoFit/>
          </a:bodyPr>
          <a:lstStyle/>
          <a:p>
            <a:r>
              <a:rPr lang="en-US" altLang="zh-CN" sz="1400" dirty="0" smtClean="0"/>
              <a:t>1</a:t>
            </a:r>
            <a:r>
              <a:rPr lang="zh-CN" altLang="en-US" sz="1400" dirty="0" smtClean="0"/>
              <a:t>）插入“</a:t>
            </a:r>
            <a:r>
              <a:rPr lang="en-US" altLang="zh-CN" sz="1400" dirty="0" smtClean="0"/>
              <a:t>cat”</a:t>
            </a:r>
          </a:p>
          <a:p>
            <a:r>
              <a:rPr lang="en-US" altLang="zh-CN" sz="1400" dirty="0" smtClean="0"/>
              <a:t>     </a:t>
            </a:r>
            <a:r>
              <a:rPr lang="zh-CN" altLang="en-US" sz="1400" dirty="0" smtClean="0"/>
              <a:t>插入</a:t>
            </a:r>
            <a:r>
              <a:rPr lang="en-US" altLang="zh-CN" sz="1400" dirty="0" smtClean="0"/>
              <a:t>cat</a:t>
            </a:r>
            <a:r>
              <a:rPr lang="zh-CN" altLang="en-US" sz="1400" dirty="0" smtClean="0"/>
              <a:t>，每个字母形成一条边，其中</a:t>
            </a:r>
            <a:r>
              <a:rPr lang="en-US" altLang="zh-CN" sz="1400" dirty="0" smtClean="0"/>
              <a:t>t</a:t>
            </a:r>
            <a:r>
              <a:rPr lang="zh-CN" altLang="en-US" sz="1400" dirty="0" smtClean="0"/>
              <a:t>边指向终点。</a:t>
            </a:r>
            <a:endParaRPr lang="zh-CN" altLang="en-US" sz="1400" dirty="0"/>
          </a:p>
        </p:txBody>
      </p:sp>
      <p:sp>
        <p:nvSpPr>
          <p:cNvPr id="5" name="矩形 4"/>
          <p:cNvSpPr/>
          <p:nvPr/>
        </p:nvSpPr>
        <p:spPr>
          <a:xfrm>
            <a:off x="845249" y="3266400"/>
            <a:ext cx="4572000" cy="738664"/>
          </a:xfrm>
          <a:prstGeom prst="rect">
            <a:avLst/>
          </a:prstGeom>
        </p:spPr>
        <p:txBody>
          <a:bodyPr>
            <a:spAutoFit/>
          </a:bodyPr>
          <a:lstStyle/>
          <a:p>
            <a:r>
              <a:rPr lang="en-US" altLang="zh-CN" sz="1400" dirty="0"/>
              <a:t>2</a:t>
            </a:r>
            <a:r>
              <a:rPr lang="zh-CN" altLang="en-US" sz="1400" dirty="0"/>
              <a:t>）插入“</a:t>
            </a:r>
            <a:r>
              <a:rPr lang="en-US" altLang="zh-CN" sz="1400" dirty="0"/>
              <a:t>deep”</a:t>
            </a:r>
          </a:p>
          <a:p>
            <a:r>
              <a:rPr lang="en-US" altLang="zh-CN" sz="1400" dirty="0"/>
              <a:t>    </a:t>
            </a:r>
            <a:r>
              <a:rPr lang="zh-CN" altLang="en-US" sz="1400" dirty="0"/>
              <a:t>与前一个单词“</a:t>
            </a:r>
            <a:r>
              <a:rPr lang="en-US" altLang="zh-CN" sz="1400" dirty="0"/>
              <a:t>cat”</a:t>
            </a:r>
            <a:r>
              <a:rPr lang="zh-CN" altLang="en-US" sz="1400" dirty="0"/>
              <a:t>进行最大前缀匹配，发现没有匹配则直接插入，</a:t>
            </a:r>
            <a:r>
              <a:rPr lang="en-US" altLang="zh-CN" sz="1400" dirty="0"/>
              <a:t>P</a:t>
            </a:r>
            <a:r>
              <a:rPr lang="zh-CN" altLang="en-US" sz="1400" dirty="0"/>
              <a:t>边指向终点。</a:t>
            </a:r>
          </a:p>
        </p:txBody>
      </p:sp>
      <p:sp>
        <p:nvSpPr>
          <p:cNvPr id="6" name="矩形 5"/>
          <p:cNvSpPr/>
          <p:nvPr/>
        </p:nvSpPr>
        <p:spPr>
          <a:xfrm>
            <a:off x="827584" y="4509120"/>
            <a:ext cx="4572000" cy="738664"/>
          </a:xfrm>
          <a:prstGeom prst="rect">
            <a:avLst/>
          </a:prstGeom>
        </p:spPr>
        <p:txBody>
          <a:bodyPr>
            <a:spAutoFit/>
          </a:bodyPr>
          <a:lstStyle/>
          <a:p>
            <a:r>
              <a:rPr lang="en-US" altLang="zh-CN" sz="1400" dirty="0"/>
              <a:t>3</a:t>
            </a:r>
            <a:r>
              <a:rPr lang="zh-CN" altLang="en-US" sz="1400" dirty="0"/>
              <a:t>）插入“</a:t>
            </a:r>
            <a:r>
              <a:rPr lang="en-US" altLang="zh-CN" sz="1400" dirty="0"/>
              <a:t>do”</a:t>
            </a:r>
          </a:p>
          <a:p>
            <a:r>
              <a:rPr lang="en-US" altLang="zh-CN" sz="1400" dirty="0"/>
              <a:t>    </a:t>
            </a:r>
            <a:r>
              <a:rPr lang="zh-CN" altLang="en-US" sz="1400" dirty="0"/>
              <a:t>与前一个单词“</a:t>
            </a:r>
            <a:r>
              <a:rPr lang="en-US" altLang="zh-CN" sz="1400" dirty="0"/>
              <a:t>deep”</a:t>
            </a:r>
            <a:r>
              <a:rPr lang="zh-CN" altLang="en-US" sz="1400" dirty="0"/>
              <a:t>进行最大前缀匹配，发现是</a:t>
            </a:r>
            <a:r>
              <a:rPr lang="en-US" altLang="zh-CN" sz="1400" dirty="0"/>
              <a:t>d</a:t>
            </a:r>
            <a:r>
              <a:rPr lang="zh-CN" altLang="en-US" sz="1400" dirty="0"/>
              <a:t>，则在</a:t>
            </a:r>
            <a:r>
              <a:rPr lang="en-US" altLang="zh-CN" sz="1400" dirty="0"/>
              <a:t>d</a:t>
            </a:r>
            <a:r>
              <a:rPr lang="zh-CN" altLang="en-US" sz="1400" dirty="0"/>
              <a:t>边后增加新边</a:t>
            </a:r>
            <a:r>
              <a:rPr lang="en-US" altLang="zh-CN" sz="1400" dirty="0"/>
              <a:t>o</a:t>
            </a:r>
            <a:r>
              <a:rPr lang="zh-CN" altLang="en-US" sz="1400" dirty="0"/>
              <a:t>，</a:t>
            </a:r>
            <a:r>
              <a:rPr lang="en-US" altLang="zh-CN" sz="1400" dirty="0"/>
              <a:t>o</a:t>
            </a:r>
            <a:r>
              <a:rPr lang="zh-CN" altLang="en-US" sz="1400" dirty="0"/>
              <a:t>边指向终点。</a:t>
            </a:r>
          </a:p>
        </p:txBody>
      </p:sp>
    </p:spTree>
    <p:extLst>
      <p:ext uri="{BB962C8B-B14F-4D97-AF65-F5344CB8AC3E}">
        <p14:creationId xmlns:p14="http://schemas.microsoft.com/office/powerpoint/2010/main" val="42744237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ttp://images.cnitblog.com/blog/522490/201411/2422265660642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4072" y="4738836"/>
            <a:ext cx="54864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images.cnitblog.com/blog/522490/201411/24222620668491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4072" y="2924944"/>
            <a:ext cx="5486400" cy="17526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FST</a:t>
            </a:r>
            <a:endParaRPr lang="zh-CN" altLang="en-US" dirty="0"/>
          </a:p>
        </p:txBody>
      </p:sp>
      <p:sp>
        <p:nvSpPr>
          <p:cNvPr id="3" name="内容占位符 2"/>
          <p:cNvSpPr>
            <a:spLocks noGrp="1"/>
          </p:cNvSpPr>
          <p:nvPr>
            <p:ph idx="1"/>
          </p:nvPr>
        </p:nvSpPr>
        <p:spPr/>
        <p:txBody>
          <a:bodyPr/>
          <a:lstStyle/>
          <a:p>
            <a:r>
              <a:rPr lang="zh-CN" altLang="en-US" sz="2400" dirty="0"/>
              <a:t>插入</a:t>
            </a:r>
            <a:r>
              <a:rPr lang="zh-CN" altLang="en-US" sz="2400" dirty="0" smtClean="0"/>
              <a:t>“</a:t>
            </a:r>
            <a:r>
              <a:rPr lang="en-US" altLang="zh-CN" sz="2400" dirty="0" smtClean="0"/>
              <a:t>cat”</a:t>
            </a:r>
            <a:r>
              <a:rPr lang="zh-CN" altLang="en-US" sz="2400" dirty="0"/>
              <a:t>、 “</a:t>
            </a:r>
            <a:r>
              <a:rPr lang="en-US" altLang="zh-CN" sz="2400" dirty="0"/>
              <a:t>deep”</a:t>
            </a:r>
            <a:r>
              <a:rPr lang="zh-CN" altLang="en-US" sz="2400" dirty="0"/>
              <a:t>、 “</a:t>
            </a:r>
            <a:r>
              <a:rPr lang="en-US" altLang="zh-CN" sz="2400" dirty="0"/>
              <a:t>do”</a:t>
            </a:r>
            <a:r>
              <a:rPr lang="zh-CN" altLang="en-US" sz="2400" dirty="0"/>
              <a:t>、 “</a:t>
            </a:r>
            <a:r>
              <a:rPr lang="en-US" altLang="zh-CN" sz="2400" dirty="0"/>
              <a:t>dog” </a:t>
            </a:r>
            <a:r>
              <a:rPr lang="zh-CN" altLang="en-US" sz="2400" dirty="0"/>
              <a:t>、“</a:t>
            </a:r>
            <a:r>
              <a:rPr lang="en-US" altLang="zh-CN" sz="2400" dirty="0"/>
              <a:t>dogs</a:t>
            </a:r>
            <a:r>
              <a:rPr lang="en-US" altLang="zh-CN" sz="2400" dirty="0" smtClean="0"/>
              <a:t>”</a:t>
            </a:r>
            <a:r>
              <a:rPr lang="zh-CN" altLang="en-US" sz="2400" dirty="0" smtClean="0"/>
              <a:t> 构建</a:t>
            </a:r>
            <a:r>
              <a:rPr lang="en-US" altLang="zh-CN" sz="2400" dirty="0"/>
              <a:t>FST</a:t>
            </a:r>
            <a:r>
              <a:rPr lang="zh-CN" altLang="en-US" sz="2400" dirty="0"/>
              <a:t>（注：必须已排序）。</a:t>
            </a:r>
            <a:endParaRPr lang="zh-CN" altLang="en-US" dirty="0"/>
          </a:p>
        </p:txBody>
      </p:sp>
      <p:sp>
        <p:nvSpPr>
          <p:cNvPr id="4" name="矩形 3"/>
          <p:cNvSpPr/>
          <p:nvPr/>
        </p:nvSpPr>
        <p:spPr>
          <a:xfrm>
            <a:off x="827584" y="2492896"/>
            <a:ext cx="4572000" cy="738664"/>
          </a:xfrm>
          <a:prstGeom prst="rect">
            <a:avLst/>
          </a:prstGeom>
        </p:spPr>
        <p:txBody>
          <a:bodyPr>
            <a:spAutoFit/>
          </a:bodyPr>
          <a:lstStyle/>
          <a:p>
            <a:r>
              <a:rPr lang="en-US" altLang="zh-CN" sz="1400" dirty="0"/>
              <a:t>4</a:t>
            </a:r>
            <a:r>
              <a:rPr lang="zh-CN" altLang="en-US" sz="1400" dirty="0"/>
              <a:t>）插入“</a:t>
            </a:r>
            <a:r>
              <a:rPr lang="en-US" altLang="zh-CN" sz="1400" dirty="0"/>
              <a:t>dog”</a:t>
            </a:r>
          </a:p>
          <a:p>
            <a:r>
              <a:rPr lang="en-US" altLang="zh-CN" sz="1400" dirty="0"/>
              <a:t>    </a:t>
            </a:r>
            <a:r>
              <a:rPr lang="zh-CN" altLang="en-US" sz="1400" dirty="0"/>
              <a:t>与前一个单词“</a:t>
            </a:r>
            <a:r>
              <a:rPr lang="en-US" altLang="zh-CN" sz="1400" dirty="0"/>
              <a:t>do”</a:t>
            </a:r>
            <a:r>
              <a:rPr lang="zh-CN" altLang="en-US" sz="1400" dirty="0"/>
              <a:t>进行最大前缀匹配，发现是</a:t>
            </a:r>
            <a:r>
              <a:rPr lang="en-US" altLang="zh-CN" sz="1400" dirty="0"/>
              <a:t>do</a:t>
            </a:r>
            <a:r>
              <a:rPr lang="zh-CN" altLang="en-US" sz="1400" dirty="0"/>
              <a:t>，则在</a:t>
            </a:r>
            <a:r>
              <a:rPr lang="en-US" altLang="zh-CN" sz="1400" dirty="0"/>
              <a:t>o</a:t>
            </a:r>
            <a:r>
              <a:rPr lang="zh-CN" altLang="en-US" sz="1400" dirty="0"/>
              <a:t>边后增加新边</a:t>
            </a:r>
            <a:r>
              <a:rPr lang="en-US" altLang="zh-CN" sz="1400" dirty="0"/>
              <a:t>g</a:t>
            </a:r>
            <a:r>
              <a:rPr lang="zh-CN" altLang="en-US" sz="1400" dirty="0"/>
              <a:t>，</a:t>
            </a:r>
            <a:r>
              <a:rPr lang="en-US" altLang="zh-CN" sz="1400" dirty="0"/>
              <a:t>g</a:t>
            </a:r>
            <a:r>
              <a:rPr lang="zh-CN" altLang="en-US" sz="1400" dirty="0"/>
              <a:t>边指向终点。</a:t>
            </a:r>
          </a:p>
        </p:txBody>
      </p:sp>
      <p:sp>
        <p:nvSpPr>
          <p:cNvPr id="5" name="矩形 4"/>
          <p:cNvSpPr/>
          <p:nvPr/>
        </p:nvSpPr>
        <p:spPr>
          <a:xfrm>
            <a:off x="845249" y="4149080"/>
            <a:ext cx="4572000" cy="738664"/>
          </a:xfrm>
          <a:prstGeom prst="rect">
            <a:avLst/>
          </a:prstGeom>
        </p:spPr>
        <p:txBody>
          <a:bodyPr>
            <a:spAutoFit/>
          </a:bodyPr>
          <a:lstStyle/>
          <a:p>
            <a:r>
              <a:rPr lang="en-US" altLang="zh-CN" sz="1400" dirty="0"/>
              <a:t>5</a:t>
            </a:r>
            <a:r>
              <a:rPr lang="zh-CN" altLang="en-US" sz="1400" dirty="0"/>
              <a:t>）插入“</a:t>
            </a:r>
            <a:r>
              <a:rPr lang="en-US" altLang="zh-CN" sz="1400" dirty="0"/>
              <a:t>dogs”</a:t>
            </a:r>
          </a:p>
          <a:p>
            <a:r>
              <a:rPr lang="en-US" altLang="zh-CN" sz="1400" dirty="0"/>
              <a:t>     </a:t>
            </a:r>
            <a:r>
              <a:rPr lang="zh-CN" altLang="en-US" sz="1400" dirty="0"/>
              <a:t>与前一个单词“</a:t>
            </a:r>
            <a:r>
              <a:rPr lang="en-US" altLang="zh-CN" sz="1400" dirty="0"/>
              <a:t>dog”</a:t>
            </a:r>
            <a:r>
              <a:rPr lang="zh-CN" altLang="en-US" sz="1400" dirty="0"/>
              <a:t>进行最大前缀匹配，发现是</a:t>
            </a:r>
            <a:r>
              <a:rPr lang="en-US" altLang="zh-CN" sz="1400" dirty="0"/>
              <a:t>dog</a:t>
            </a:r>
            <a:r>
              <a:rPr lang="zh-CN" altLang="en-US" sz="1400" dirty="0"/>
              <a:t>，则在</a:t>
            </a:r>
            <a:r>
              <a:rPr lang="en-US" altLang="zh-CN" sz="1400" dirty="0"/>
              <a:t>g</a:t>
            </a:r>
            <a:r>
              <a:rPr lang="zh-CN" altLang="en-US" sz="1400" dirty="0"/>
              <a:t>后增加新边</a:t>
            </a:r>
            <a:r>
              <a:rPr lang="en-US" altLang="zh-CN" sz="1400" dirty="0"/>
              <a:t>s</a:t>
            </a:r>
            <a:r>
              <a:rPr lang="zh-CN" altLang="en-US" sz="1400" dirty="0"/>
              <a:t>，</a:t>
            </a:r>
            <a:r>
              <a:rPr lang="en-US" altLang="zh-CN" sz="1400" dirty="0"/>
              <a:t>s</a:t>
            </a:r>
            <a:r>
              <a:rPr lang="zh-CN" altLang="en-US" sz="1400" dirty="0"/>
              <a:t>边指向终点。</a:t>
            </a:r>
          </a:p>
        </p:txBody>
      </p:sp>
      <p:pic>
        <p:nvPicPr>
          <p:cNvPr id="2058" name="Picture 10" descr="http://images.cnitblog.com/blog/522490/201411/24231428496896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559" y="6119960"/>
            <a:ext cx="45053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4442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LSM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7271069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 of </a:t>
            </a:r>
            <a:r>
              <a:rPr lang="en-US" altLang="zh-CN" dirty="0" smtClean="0"/>
              <a:t>Cores(6)</a:t>
            </a:r>
            <a:endParaRPr lang="en-US" altLang="zh-CN" dirty="0"/>
          </a:p>
          <a:p>
            <a:r>
              <a:rPr lang="en-US" altLang="zh-CN" dirty="0"/>
              <a:t>Cores is a hardware term that describes the number of independent central processing units in a single computing component (die or chip).</a:t>
            </a:r>
          </a:p>
          <a:p>
            <a:endParaRPr lang="zh-CN" altLang="en-US" dirty="0"/>
          </a:p>
        </p:txBody>
      </p:sp>
    </p:spTree>
    <p:extLst>
      <p:ext uri="{BB962C8B-B14F-4D97-AF65-F5344CB8AC3E}">
        <p14:creationId xmlns:p14="http://schemas.microsoft.com/office/powerpoint/2010/main" val="8027978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of </a:t>
            </a:r>
            <a:r>
              <a:rPr lang="en-US" altLang="zh-CN" dirty="0" smtClean="0"/>
              <a:t>Threads(12)</a:t>
            </a:r>
            <a:endParaRPr lang="en-US" altLang="zh-CN" dirty="0"/>
          </a:p>
          <a:p>
            <a:r>
              <a:rPr lang="en-US" altLang="zh-CN" dirty="0"/>
              <a:t>A Thread, or thread of execution, is a software term for the basic ordered sequence of instructions that can be passed through or processed by a single CPU core.</a:t>
            </a:r>
          </a:p>
          <a:p>
            <a:endParaRPr lang="zh-CN" altLang="en-US" dirty="0"/>
          </a:p>
        </p:txBody>
      </p:sp>
    </p:spTree>
    <p:extLst>
      <p:ext uri="{BB962C8B-B14F-4D97-AF65-F5344CB8AC3E}">
        <p14:creationId xmlns:p14="http://schemas.microsoft.com/office/powerpoint/2010/main" val="29591241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Processor Base </a:t>
            </a:r>
            <a:r>
              <a:rPr lang="en-US" altLang="zh-CN" dirty="0" smtClean="0"/>
              <a:t>Frequency(</a:t>
            </a:r>
            <a:r>
              <a:rPr lang="en-US" altLang="zh-CN" dirty="0"/>
              <a:t>2.00 GHz</a:t>
            </a:r>
            <a:r>
              <a:rPr lang="en-US" altLang="zh-CN" dirty="0" smtClean="0"/>
              <a:t>)</a:t>
            </a:r>
            <a:endParaRPr lang="en-US" altLang="zh-CN" dirty="0"/>
          </a:p>
          <a:p>
            <a:r>
              <a:rPr lang="en-US" altLang="zh-CN" dirty="0"/>
              <a:t>Processor Base Frequency describes the rate at which the processor's transistors open and close. The processor base frequency is the operating point where TDP is defined. Frequency is measured in gigahertz (GHz), or billion cycles per second.</a:t>
            </a:r>
          </a:p>
          <a:p>
            <a:endParaRPr lang="zh-CN" altLang="en-US" dirty="0"/>
          </a:p>
        </p:txBody>
      </p:sp>
    </p:spTree>
    <p:extLst>
      <p:ext uri="{BB962C8B-B14F-4D97-AF65-F5344CB8AC3E}">
        <p14:creationId xmlns:p14="http://schemas.microsoft.com/office/powerpoint/2010/main" val="31115076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Cache(L1, L2, L3)</a:t>
            </a:r>
            <a:endParaRPr lang="en-US" altLang="zh-CN" dirty="0"/>
          </a:p>
          <a:p>
            <a:r>
              <a:rPr lang="en-US" altLang="zh-CN" dirty="0"/>
              <a:t>CPU Cache is an area of fast memory located on the processor. Intel® Smart Cache refers to the architecture that allows all cores to dynamically share access to the last level cache.</a:t>
            </a:r>
          </a:p>
          <a:p>
            <a:endParaRPr lang="zh-CN" altLang="en-US" dirty="0"/>
          </a:p>
        </p:txBody>
      </p:sp>
    </p:spTree>
    <p:extLst>
      <p:ext uri="{BB962C8B-B14F-4D97-AF65-F5344CB8AC3E}">
        <p14:creationId xmlns:p14="http://schemas.microsoft.com/office/powerpoint/2010/main" val="35630296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layout on Sector</a:t>
            </a:r>
            <a:endParaRPr lang="zh-CN" altLang="en-US" dirty="0"/>
          </a:p>
        </p:txBody>
      </p:sp>
      <p:sp>
        <p:nvSpPr>
          <p:cNvPr id="5" name="内容占位符 4"/>
          <p:cNvSpPr>
            <a:spLocks noGrp="1"/>
          </p:cNvSpPr>
          <p:nvPr>
            <p:ph idx="1"/>
          </p:nvPr>
        </p:nvSpPr>
        <p:spPr/>
        <p:txBody>
          <a:bodyPr/>
          <a:lstStyle/>
          <a:p>
            <a:endParaRPr lang="zh-CN" altLang="en-US" dirty="0"/>
          </a:p>
        </p:txBody>
      </p:sp>
      <p:sp>
        <p:nvSpPr>
          <p:cNvPr id="12" name="流程图: 可选过程 11"/>
          <p:cNvSpPr/>
          <p:nvPr/>
        </p:nvSpPr>
        <p:spPr>
          <a:xfrm rot="19190509">
            <a:off x="2224547" y="4654293"/>
            <a:ext cx="180000" cy="306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rot="20536090">
            <a:off x="6260315" y="2522277"/>
            <a:ext cx="180000" cy="324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弧形 8"/>
          <p:cNvSpPr/>
          <p:nvPr/>
        </p:nvSpPr>
        <p:spPr>
          <a:xfrm rot="20186540">
            <a:off x="522170" y="2854481"/>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1" name="弧形 10"/>
          <p:cNvSpPr/>
          <p:nvPr/>
        </p:nvSpPr>
        <p:spPr>
          <a:xfrm rot="20186540">
            <a:off x="674570" y="3150901"/>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4" name="右大括号 13"/>
          <p:cNvSpPr/>
          <p:nvPr/>
        </p:nvSpPr>
        <p:spPr>
          <a:xfrm rot="3707355">
            <a:off x="4352420" y="1734028"/>
            <a:ext cx="252000" cy="4392000"/>
          </a:xfrm>
          <a:prstGeom prst="rightBrace">
            <a:avLst>
              <a:gd name="adj1" fmla="val 39927"/>
              <a:gd name="adj2" fmla="val 50000"/>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15" name="TextBox 14"/>
          <p:cNvSpPr txBox="1"/>
          <p:nvPr/>
        </p:nvSpPr>
        <p:spPr>
          <a:xfrm>
            <a:off x="4067930" y="4067808"/>
            <a:ext cx="1437317" cy="369332"/>
          </a:xfrm>
          <a:prstGeom prst="rect">
            <a:avLst/>
          </a:prstGeom>
          <a:noFill/>
        </p:spPr>
        <p:txBody>
          <a:bodyPr wrap="none" rtlCol="0">
            <a:spAutoFit/>
          </a:bodyPr>
          <a:lstStyle/>
          <a:p>
            <a:r>
              <a:rPr lang="en-US" altLang="zh-CN" dirty="0" smtClean="0">
                <a:solidFill>
                  <a:schemeClr val="accent6"/>
                </a:solidFill>
              </a:rPr>
              <a:t>A total sector</a:t>
            </a:r>
            <a:endParaRPr lang="zh-CN" altLang="en-US" dirty="0">
              <a:solidFill>
                <a:schemeClr val="accent6"/>
              </a:solidFill>
            </a:endParaRPr>
          </a:p>
        </p:txBody>
      </p:sp>
      <p:cxnSp>
        <p:nvCxnSpPr>
          <p:cNvPr id="39" name="直接箭头连接符 38"/>
          <p:cNvCxnSpPr/>
          <p:nvPr/>
        </p:nvCxnSpPr>
        <p:spPr>
          <a:xfrm flipH="1" flipV="1">
            <a:off x="1835621" y="5157240"/>
            <a:ext cx="487738" cy="42277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45" name="TextBox 44"/>
          <p:cNvSpPr txBox="1"/>
          <p:nvPr/>
        </p:nvSpPr>
        <p:spPr>
          <a:xfrm>
            <a:off x="1907630" y="5580018"/>
            <a:ext cx="1432443" cy="369332"/>
          </a:xfrm>
          <a:prstGeom prst="rect">
            <a:avLst/>
          </a:prstGeom>
          <a:noFill/>
        </p:spPr>
        <p:txBody>
          <a:bodyPr wrap="none" rtlCol="0">
            <a:spAutoFit/>
          </a:bodyPr>
          <a:lstStyle/>
          <a:p>
            <a:r>
              <a:rPr lang="en-US" altLang="zh-CN" dirty="0" smtClean="0">
                <a:solidFill>
                  <a:schemeClr val="accent6"/>
                </a:solidFill>
              </a:rPr>
              <a:t>before sector</a:t>
            </a:r>
            <a:endParaRPr lang="zh-CN" altLang="en-US" dirty="0">
              <a:solidFill>
                <a:schemeClr val="accent6"/>
              </a:solidFill>
            </a:endParaRPr>
          </a:p>
        </p:txBody>
      </p:sp>
      <p:cxnSp>
        <p:nvCxnSpPr>
          <p:cNvPr id="49" name="直接箭头连接符 48"/>
          <p:cNvCxnSpPr/>
          <p:nvPr/>
        </p:nvCxnSpPr>
        <p:spPr>
          <a:xfrm flipH="1" flipV="1">
            <a:off x="6952209" y="2492870"/>
            <a:ext cx="264902" cy="66739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0" name="TextBox 49"/>
          <p:cNvSpPr txBox="1"/>
          <p:nvPr/>
        </p:nvSpPr>
        <p:spPr>
          <a:xfrm>
            <a:off x="6732300" y="3140960"/>
            <a:ext cx="1228028" cy="369332"/>
          </a:xfrm>
          <a:prstGeom prst="rect">
            <a:avLst/>
          </a:prstGeom>
          <a:noFill/>
        </p:spPr>
        <p:txBody>
          <a:bodyPr wrap="none" rtlCol="0">
            <a:spAutoFit/>
          </a:bodyPr>
          <a:lstStyle/>
          <a:p>
            <a:r>
              <a:rPr lang="en-US" altLang="zh-CN" dirty="0" smtClean="0">
                <a:solidFill>
                  <a:schemeClr val="accent6"/>
                </a:solidFill>
              </a:rPr>
              <a:t>next sector</a:t>
            </a:r>
            <a:endParaRPr lang="zh-CN" altLang="en-US" dirty="0">
              <a:solidFill>
                <a:schemeClr val="accent6"/>
              </a:solidFill>
            </a:endParaRPr>
          </a:p>
        </p:txBody>
      </p:sp>
      <p:cxnSp>
        <p:nvCxnSpPr>
          <p:cNvPr id="56" name="肘形连接符 55"/>
          <p:cNvCxnSpPr/>
          <p:nvPr/>
        </p:nvCxnSpPr>
        <p:spPr>
          <a:xfrm rot="16200000" flipH="1">
            <a:off x="1483599" y="3633916"/>
            <a:ext cx="1396995" cy="599810"/>
          </a:xfrm>
          <a:prstGeom prst="bentConnector3">
            <a:avLst>
              <a:gd name="adj1" fmla="val -100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1" name="肘形连接符 70"/>
          <p:cNvCxnSpPr/>
          <p:nvPr/>
        </p:nvCxnSpPr>
        <p:spPr>
          <a:xfrm rot="16200000" flipV="1">
            <a:off x="5364251" y="3788910"/>
            <a:ext cx="2016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0" name="直接连接符 89"/>
          <p:cNvCxnSpPr/>
          <p:nvPr/>
        </p:nvCxnSpPr>
        <p:spPr>
          <a:xfrm>
            <a:off x="5796170" y="2717331"/>
            <a:ext cx="144020" cy="279609"/>
          </a:xfrm>
          <a:prstGeom prst="line">
            <a:avLst/>
          </a:prstGeom>
        </p:spPr>
        <p:style>
          <a:lnRef idx="2">
            <a:schemeClr val="accent1"/>
          </a:lnRef>
          <a:fillRef idx="0">
            <a:schemeClr val="accent1"/>
          </a:fillRef>
          <a:effectRef idx="1">
            <a:schemeClr val="accent1"/>
          </a:effectRef>
          <a:fontRef idx="minor">
            <a:schemeClr val="tx1"/>
          </a:fontRef>
        </p:style>
      </p:cxnSp>
      <p:sp>
        <p:nvSpPr>
          <p:cNvPr id="105" name="流程图: 可选过程 104"/>
          <p:cNvSpPr/>
          <p:nvPr/>
        </p:nvSpPr>
        <p:spPr>
          <a:xfrm rot="19620000">
            <a:off x="3133502" y="4008355"/>
            <a:ext cx="180000" cy="3240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0" name="直接连接符 109"/>
          <p:cNvCxnSpPr/>
          <p:nvPr/>
        </p:nvCxnSpPr>
        <p:spPr>
          <a:xfrm>
            <a:off x="2771750" y="4262987"/>
            <a:ext cx="197990" cy="257084"/>
          </a:xfrm>
          <a:prstGeom prst="line">
            <a:avLst/>
          </a:prstGeom>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6732300" y="1691478"/>
            <a:ext cx="1753878" cy="369332"/>
          </a:xfrm>
          <a:prstGeom prst="rect">
            <a:avLst/>
          </a:prstGeom>
          <a:noFill/>
        </p:spPr>
        <p:txBody>
          <a:bodyPr wrap="none" rtlCol="0">
            <a:spAutoFit/>
          </a:bodyPr>
          <a:lstStyle/>
          <a:p>
            <a:r>
              <a:rPr lang="en-US" altLang="zh-CN" dirty="0" smtClean="0">
                <a:solidFill>
                  <a:schemeClr val="accent1"/>
                </a:solidFill>
              </a:rPr>
              <a:t>Read/write head</a:t>
            </a:r>
            <a:endParaRPr lang="zh-CN" altLang="en-US" dirty="0">
              <a:solidFill>
                <a:schemeClr val="accent1"/>
              </a:solidFill>
            </a:endParaRPr>
          </a:p>
        </p:txBody>
      </p:sp>
      <p:sp>
        <p:nvSpPr>
          <p:cNvPr id="10" name="流程图: 磁盘 9"/>
          <p:cNvSpPr/>
          <p:nvPr/>
        </p:nvSpPr>
        <p:spPr>
          <a:xfrm>
            <a:off x="7308380" y="2060810"/>
            <a:ext cx="360050" cy="468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肘形连接符 129"/>
          <p:cNvCxnSpPr/>
          <p:nvPr/>
        </p:nvCxnSpPr>
        <p:spPr>
          <a:xfrm rot="5400000">
            <a:off x="2492924" y="3297804"/>
            <a:ext cx="1607483" cy="181099"/>
          </a:xfrm>
          <a:prstGeom prst="bentConnector3">
            <a:avLst>
              <a:gd name="adj1" fmla="val -1029"/>
            </a:avLst>
          </a:prstGeom>
          <a:ln>
            <a:tailEnd type="arrow"/>
          </a:ln>
        </p:spPr>
        <p:style>
          <a:lnRef idx="2">
            <a:schemeClr val="accent6"/>
          </a:lnRef>
          <a:fillRef idx="0">
            <a:schemeClr val="accent6"/>
          </a:fillRef>
          <a:effectRef idx="1">
            <a:schemeClr val="accent6"/>
          </a:effectRef>
          <a:fontRef idx="minor">
            <a:schemeClr val="tx1"/>
          </a:fontRef>
        </p:style>
      </p:cxnSp>
      <p:sp>
        <p:nvSpPr>
          <p:cNvPr id="135" name="TextBox 134"/>
          <p:cNvSpPr txBox="1"/>
          <p:nvPr/>
        </p:nvSpPr>
        <p:spPr>
          <a:xfrm>
            <a:off x="539440" y="3019022"/>
            <a:ext cx="1359859" cy="369332"/>
          </a:xfrm>
          <a:prstGeom prst="rect">
            <a:avLst/>
          </a:prstGeom>
          <a:noFill/>
        </p:spPr>
        <p:txBody>
          <a:bodyPr wrap="none" rtlCol="0">
            <a:spAutoFit/>
          </a:bodyPr>
          <a:lstStyle/>
          <a:p>
            <a:r>
              <a:rPr lang="en-US" altLang="zh-CN" dirty="0" smtClean="0">
                <a:solidFill>
                  <a:schemeClr val="accent6"/>
                </a:solidFill>
              </a:rPr>
              <a:t>CHS Address</a:t>
            </a:r>
            <a:endParaRPr lang="zh-CN" altLang="en-US" dirty="0">
              <a:solidFill>
                <a:schemeClr val="accent6"/>
              </a:solidFill>
            </a:endParaRPr>
          </a:p>
        </p:txBody>
      </p:sp>
      <p:sp>
        <p:nvSpPr>
          <p:cNvPr id="136" name="TextBox 135"/>
          <p:cNvSpPr txBox="1"/>
          <p:nvPr/>
        </p:nvSpPr>
        <p:spPr>
          <a:xfrm>
            <a:off x="1815420" y="2584612"/>
            <a:ext cx="554511" cy="369332"/>
          </a:xfrm>
          <a:prstGeom prst="rect">
            <a:avLst/>
          </a:prstGeom>
          <a:noFill/>
        </p:spPr>
        <p:txBody>
          <a:bodyPr wrap="none" rtlCol="0">
            <a:spAutoFit/>
          </a:bodyPr>
          <a:lstStyle/>
          <a:p>
            <a:r>
              <a:rPr lang="en-US" altLang="zh-CN" dirty="0" smtClean="0">
                <a:solidFill>
                  <a:schemeClr val="accent6"/>
                </a:solidFill>
              </a:rPr>
              <a:t>CRC</a:t>
            </a:r>
            <a:endParaRPr lang="zh-CN" altLang="en-US" dirty="0">
              <a:solidFill>
                <a:schemeClr val="accent6"/>
              </a:solidFill>
            </a:endParaRPr>
          </a:p>
        </p:txBody>
      </p:sp>
      <p:sp>
        <p:nvSpPr>
          <p:cNvPr id="137" name="TextBox 136"/>
          <p:cNvSpPr txBox="1"/>
          <p:nvPr/>
        </p:nvSpPr>
        <p:spPr>
          <a:xfrm>
            <a:off x="3347830" y="2348850"/>
            <a:ext cx="1512210" cy="646331"/>
          </a:xfrm>
          <a:prstGeom prst="rect">
            <a:avLst/>
          </a:prstGeom>
          <a:noFill/>
        </p:spPr>
        <p:txBody>
          <a:bodyPr wrap="square" rtlCol="0">
            <a:spAutoFit/>
          </a:bodyPr>
          <a:lstStyle/>
          <a:p>
            <a:r>
              <a:rPr lang="en-US" altLang="zh-CN" dirty="0" smtClean="0">
                <a:solidFill>
                  <a:schemeClr val="accent6"/>
                </a:solidFill>
              </a:rPr>
              <a:t>Sector gap for head &amp; data</a:t>
            </a:r>
            <a:endParaRPr lang="zh-CN" altLang="en-US" dirty="0">
              <a:solidFill>
                <a:schemeClr val="accent6"/>
              </a:solidFill>
            </a:endParaRPr>
          </a:p>
        </p:txBody>
      </p:sp>
      <p:sp>
        <p:nvSpPr>
          <p:cNvPr id="141" name="TextBox 140"/>
          <p:cNvSpPr txBox="1"/>
          <p:nvPr/>
        </p:nvSpPr>
        <p:spPr>
          <a:xfrm rot="19920000">
            <a:off x="3737103" y="3262073"/>
            <a:ext cx="1562223" cy="369332"/>
          </a:xfrm>
          <a:prstGeom prst="rect">
            <a:avLst/>
          </a:prstGeom>
          <a:noFill/>
        </p:spPr>
        <p:txBody>
          <a:bodyPr wrap="none" rtlCol="0">
            <a:spAutoFit/>
          </a:bodyPr>
          <a:lstStyle/>
          <a:p>
            <a:r>
              <a:rPr lang="en-US" altLang="zh-CN" dirty="0" smtClean="0">
                <a:solidFill>
                  <a:schemeClr val="accent6"/>
                </a:solidFill>
              </a:rPr>
              <a:t>512 bytes data</a:t>
            </a:r>
            <a:endParaRPr lang="zh-CN" altLang="en-US" dirty="0">
              <a:solidFill>
                <a:schemeClr val="accent6"/>
              </a:solidFill>
            </a:endParaRPr>
          </a:p>
        </p:txBody>
      </p:sp>
      <p:cxnSp>
        <p:nvCxnSpPr>
          <p:cNvPr id="148" name="肘形连接符 147"/>
          <p:cNvCxnSpPr/>
          <p:nvPr/>
        </p:nvCxnSpPr>
        <p:spPr>
          <a:xfrm rot="10800000">
            <a:off x="2412200" y="4941208"/>
            <a:ext cx="3600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54" name="TextBox 153"/>
          <p:cNvSpPr txBox="1"/>
          <p:nvPr/>
        </p:nvSpPr>
        <p:spPr>
          <a:xfrm>
            <a:off x="6012200" y="4755980"/>
            <a:ext cx="1512210" cy="369332"/>
          </a:xfrm>
          <a:prstGeom prst="rect">
            <a:avLst/>
          </a:prstGeom>
          <a:noFill/>
        </p:spPr>
        <p:txBody>
          <a:bodyPr wrap="square" rtlCol="0">
            <a:spAutoFit/>
          </a:bodyPr>
          <a:lstStyle/>
          <a:p>
            <a:r>
              <a:rPr lang="en-US" altLang="zh-CN" dirty="0" smtClean="0">
                <a:solidFill>
                  <a:schemeClr val="accent6"/>
                </a:solidFill>
              </a:rPr>
              <a:t>Sector gap</a:t>
            </a:r>
            <a:endParaRPr lang="zh-CN" altLang="en-US" dirty="0">
              <a:solidFill>
                <a:schemeClr val="accent6"/>
              </a:solidFill>
            </a:endParaRPr>
          </a:p>
        </p:txBody>
      </p:sp>
      <p:cxnSp>
        <p:nvCxnSpPr>
          <p:cNvPr id="156" name="肘形连接符 155"/>
          <p:cNvCxnSpPr/>
          <p:nvPr/>
        </p:nvCxnSpPr>
        <p:spPr>
          <a:xfrm rot="16200000" flipH="1">
            <a:off x="1903305" y="3247536"/>
            <a:ext cx="1533062" cy="599809"/>
          </a:xfrm>
          <a:prstGeom prst="bentConnector3">
            <a:avLst>
              <a:gd name="adj1" fmla="val 296"/>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1" name="肘形连接符 160"/>
          <p:cNvCxnSpPr/>
          <p:nvPr/>
        </p:nvCxnSpPr>
        <p:spPr>
          <a:xfrm rot="16200000" flipH="1">
            <a:off x="5398070" y="2167987"/>
            <a:ext cx="805181" cy="590826"/>
          </a:xfrm>
          <a:prstGeom prst="bentConnector3">
            <a:avLst>
              <a:gd name="adj1" fmla="val 1821"/>
            </a:avLst>
          </a:prstGeom>
          <a:ln>
            <a:tailEnd type="arrow"/>
          </a:ln>
        </p:spPr>
        <p:style>
          <a:lnRef idx="2">
            <a:schemeClr val="accent6"/>
          </a:lnRef>
          <a:fillRef idx="0">
            <a:schemeClr val="accent6"/>
          </a:fillRef>
          <a:effectRef idx="1">
            <a:schemeClr val="accent6"/>
          </a:effectRef>
          <a:fontRef idx="minor">
            <a:schemeClr val="tx1"/>
          </a:fontRef>
        </p:style>
      </p:cxnSp>
      <p:sp>
        <p:nvSpPr>
          <p:cNvPr id="169" name="TextBox 168"/>
          <p:cNvSpPr txBox="1"/>
          <p:nvPr/>
        </p:nvSpPr>
        <p:spPr>
          <a:xfrm>
            <a:off x="4950736" y="1876144"/>
            <a:ext cx="541046" cy="369332"/>
          </a:xfrm>
          <a:prstGeom prst="rect">
            <a:avLst/>
          </a:prstGeom>
          <a:noFill/>
        </p:spPr>
        <p:txBody>
          <a:bodyPr wrap="none" rtlCol="0">
            <a:spAutoFit/>
          </a:bodyPr>
          <a:lstStyle/>
          <a:p>
            <a:r>
              <a:rPr lang="en-US" altLang="zh-CN" dirty="0" smtClean="0">
                <a:solidFill>
                  <a:schemeClr val="accent6"/>
                </a:solidFill>
              </a:rPr>
              <a:t>ECC</a:t>
            </a:r>
            <a:endParaRPr lang="zh-CN" altLang="en-US" dirty="0">
              <a:solidFill>
                <a:schemeClr val="accent6"/>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sz="2800" dirty="0">
                <a:hlinkClick r:id="rId2"/>
              </a:rPr>
              <a:t>https://computing.llnl.gov/tutorials/parallel_comp</a:t>
            </a:r>
            <a:r>
              <a:rPr lang="en-US" altLang="zh-CN" sz="2800" dirty="0" smtClean="0">
                <a:hlinkClick r:id="rId2"/>
              </a:rPr>
              <a:t>/</a:t>
            </a:r>
            <a:endParaRPr lang="en-US" altLang="zh-CN" sz="2800" dirty="0" smtClean="0"/>
          </a:p>
          <a:p>
            <a:r>
              <a:rPr lang="en-US" altLang="zh-CN" sz="2800" dirty="0">
                <a:hlinkClick r:id="rId3"/>
              </a:rPr>
              <a:t>https://</a:t>
            </a:r>
            <a:r>
              <a:rPr lang="en-US" altLang="zh-CN" sz="2800" dirty="0" smtClean="0">
                <a:hlinkClick r:id="rId3"/>
              </a:rPr>
              <a:t>en.wikipedia.org/wiki/CPU_cache</a:t>
            </a:r>
            <a:r>
              <a:rPr lang="en-US" altLang="zh-CN" sz="2800" dirty="0" smtClean="0"/>
              <a:t> </a:t>
            </a:r>
          </a:p>
          <a:p>
            <a:r>
              <a:rPr lang="en-US" altLang="zh-CN" sz="2800" dirty="0">
                <a:hlinkClick r:id="rId4"/>
              </a:rPr>
              <a:t>https://en.wikipedia.org/wiki/Cache_memory</a:t>
            </a:r>
            <a:endParaRPr lang="en-US" altLang="zh-CN" sz="2800" dirty="0" smtClean="0"/>
          </a:p>
          <a:p>
            <a:r>
              <a:rPr lang="en-US" altLang="zh-CN" sz="2800" dirty="0">
                <a:hlinkClick r:id="rId5"/>
              </a:rPr>
              <a:t>http://www.hardwaresecrets.com/how-the-cache-memory-works</a:t>
            </a:r>
            <a:r>
              <a:rPr lang="en-US" altLang="zh-CN" sz="2800" dirty="0" smtClean="0">
                <a:hlinkClick r:id="rId5"/>
              </a:rPr>
              <a:t>/</a:t>
            </a:r>
            <a:r>
              <a:rPr lang="en-US" altLang="zh-CN" sz="2800" dirty="0" smtClean="0"/>
              <a:t> </a:t>
            </a:r>
          </a:p>
          <a:p>
            <a:r>
              <a:rPr lang="en-US" altLang="zh-CN" sz="2800" dirty="0">
                <a:hlinkClick r:id="rId6"/>
              </a:rPr>
              <a:t>https://</a:t>
            </a:r>
            <a:r>
              <a:rPr lang="en-US" altLang="zh-CN" sz="2800" dirty="0" smtClean="0">
                <a:hlinkClick r:id="rId6"/>
              </a:rPr>
              <a:t>www.quora.com/How-does-the-cache-memory-in-a-computer-work</a:t>
            </a:r>
            <a:r>
              <a:rPr lang="en-US" altLang="zh-CN" sz="2800" dirty="0" smtClean="0"/>
              <a:t> </a:t>
            </a:r>
          </a:p>
          <a:p>
            <a:r>
              <a:rPr lang="en-US" altLang="zh-CN" sz="2800" dirty="0">
                <a:hlinkClick r:id="rId7"/>
              </a:rPr>
              <a:t>http://</a:t>
            </a:r>
            <a:r>
              <a:rPr lang="en-US" altLang="zh-CN" sz="2800" dirty="0" smtClean="0">
                <a:hlinkClick r:id="rId7"/>
              </a:rPr>
              <a:t>ark.intel.com/products/64594/Intel-Xeon-Processor-E5-2620-15M-Cache-2_00-GHz-7_20-GTs-Intel-QPI</a:t>
            </a:r>
            <a:endParaRPr lang="en-US" altLang="zh-CN" sz="2800" dirty="0" smtClean="0"/>
          </a:p>
          <a:p>
            <a:r>
              <a:rPr lang="en-US" altLang="zh-CN" sz="2800" dirty="0">
                <a:hlinkClick r:id="rId8"/>
              </a:rPr>
              <a:t>https://</a:t>
            </a:r>
            <a:r>
              <a:rPr lang="en-US" altLang="zh-CN" sz="2800" dirty="0" smtClean="0">
                <a:hlinkClick r:id="rId8"/>
              </a:rPr>
              <a:t>superuser.com/questions/196143/where-exactly-l1-l2-and-l3-caches-located-in-computer</a:t>
            </a:r>
            <a:r>
              <a:rPr lang="en-US" altLang="zh-CN" sz="2800" dirty="0" smtClean="0"/>
              <a:t> </a:t>
            </a:r>
          </a:p>
          <a:p>
            <a:r>
              <a:rPr lang="en-US" altLang="zh-CN" sz="2800" dirty="0">
                <a:hlinkClick r:id="rId9"/>
              </a:rPr>
              <a:t>https://</a:t>
            </a:r>
            <a:r>
              <a:rPr lang="en-US" altLang="zh-CN" sz="2800" dirty="0" smtClean="0">
                <a:hlinkClick r:id="rId9"/>
              </a:rPr>
              <a:t>en.wikipedia.org/wiki/Disk_sector</a:t>
            </a:r>
            <a:r>
              <a:rPr lang="en-US" altLang="zh-CN" sz="2800" dirty="0" smtClean="0"/>
              <a:t> </a:t>
            </a:r>
          </a:p>
          <a:p>
            <a:r>
              <a:rPr lang="en-US" altLang="zh-CN" sz="2700" dirty="0">
                <a:hlinkClick r:id="rId10"/>
              </a:rPr>
              <a:t>https://en.wikipedia.org/wiki/Cylinder-head-sector</a:t>
            </a:r>
            <a:endParaRPr lang="en-US" altLang="zh-CN" sz="2700" dirty="0"/>
          </a:p>
          <a:p>
            <a:r>
              <a:rPr lang="en-US" altLang="zh-CN" sz="2700" dirty="0">
                <a:hlinkClick r:id="rId11"/>
              </a:rPr>
              <a:t>https://en.wikipedia.org/wiki/Zone_bit_recording</a:t>
            </a:r>
            <a:endParaRPr lang="en-US" altLang="zh-CN" sz="2700" dirty="0"/>
          </a:p>
          <a:p>
            <a:r>
              <a:rPr lang="en-US" altLang="zh-CN" sz="2700" dirty="0">
                <a:hlinkClick r:id="rId12"/>
              </a:rPr>
              <a:t>http://www.tldp.org/LDP/sag/html/hard-disk.html</a:t>
            </a:r>
            <a:endParaRPr lang="en-US" altLang="zh-CN" sz="2700" dirty="0"/>
          </a:p>
          <a:p>
            <a:r>
              <a:rPr lang="en-US" altLang="zh-CN" sz="2700" dirty="0">
                <a:hlinkClick r:id="rId13"/>
              </a:rPr>
              <a:t>https://www.youtube.com/watch?v=Cj8-WNjaGuM&amp;list=PLlVZ1eXuYslrb9G6xm4SKV51SO-KAFrCw&amp;index=1&amp;t=12s</a:t>
            </a:r>
            <a:endParaRPr lang="en-US" altLang="zh-CN" sz="2700" dirty="0"/>
          </a:p>
          <a:p>
            <a:r>
              <a:rPr lang="en-US" altLang="zh-CN" sz="2700" dirty="0">
                <a:hlinkClick r:id="rId14"/>
              </a:rPr>
              <a:t>http://blog.csdn.net/hguisu/article/details/7408047</a:t>
            </a:r>
            <a:endParaRPr lang="en-US" altLang="zh-CN" sz="2700" dirty="0"/>
          </a:p>
          <a:p>
            <a:r>
              <a:rPr lang="en-US" altLang="zh-CN" sz="2700" dirty="0">
                <a:hlinkClick r:id="rId15"/>
              </a:rPr>
              <a:t>http://www.pcguide.com/ref/hdd/geom/tracksZBR-c.html</a:t>
            </a:r>
            <a:r>
              <a:rPr lang="en-US" altLang="zh-CN" sz="2700" dirty="0"/>
              <a:t> </a:t>
            </a:r>
            <a:endParaRPr lang="en-US" altLang="zh-CN" sz="2700" dirty="0" smtClean="0"/>
          </a:p>
          <a:p>
            <a:r>
              <a:rPr lang="en-US" altLang="zh-CN" sz="2700" dirty="0" smtClean="0">
                <a:hlinkClick r:id="rId16"/>
              </a:rPr>
              <a:t>http://cn.linux.vbird.org/linux_basic/0230filesystem.php</a:t>
            </a:r>
            <a:r>
              <a:rPr lang="en-US" altLang="zh-CN" sz="2700" dirty="0" smtClean="0"/>
              <a:t> </a:t>
            </a:r>
          </a:p>
          <a:p>
            <a:r>
              <a:rPr lang="en-US" altLang="zh-CN" sz="2700" dirty="0">
                <a:hlinkClick r:id="rId17"/>
              </a:rPr>
              <a:t>https://www.cs.uic.edu/~</a:t>
            </a:r>
            <a:r>
              <a:rPr lang="en-US" altLang="zh-CN" sz="2700" dirty="0" smtClean="0">
                <a:hlinkClick r:id="rId17"/>
              </a:rPr>
              <a:t>jbell/CourseNotes/OperatingSystems/10_MassStorage.html</a:t>
            </a:r>
            <a:r>
              <a:rPr lang="en-US" altLang="zh-CN" sz="2700" dirty="0" smtClean="0"/>
              <a:t> </a:t>
            </a:r>
          </a:p>
          <a:p>
            <a:r>
              <a:rPr lang="en-US" altLang="zh-CN" sz="2700" dirty="0">
                <a:hlinkClick r:id="rId18"/>
              </a:rPr>
              <a:t>https://</a:t>
            </a:r>
            <a:r>
              <a:rPr lang="en-US" altLang="zh-CN" sz="2700" dirty="0" smtClean="0">
                <a:hlinkClick r:id="rId18"/>
              </a:rPr>
              <a:t>en.wikipedia.org/wiki/Hard_disk_drive_performance_characteristics</a:t>
            </a:r>
            <a:r>
              <a:rPr lang="en-US" altLang="zh-CN" sz="2700" dirty="0" smtClean="0"/>
              <a:t> </a:t>
            </a:r>
          </a:p>
          <a:p>
            <a:r>
              <a:rPr lang="en-US" altLang="zh-CN" sz="2700" dirty="0">
                <a:hlinkClick r:id="rId19"/>
              </a:rPr>
              <a:t>https://</a:t>
            </a:r>
            <a:r>
              <a:rPr lang="en-US" altLang="zh-CN" sz="2700" dirty="0" smtClean="0">
                <a:hlinkClick r:id="rId19"/>
              </a:rPr>
              <a:t>en.wikipedia.org/wiki/I/O_scheduling</a:t>
            </a:r>
            <a:r>
              <a:rPr lang="en-US" altLang="zh-CN" sz="2700" dirty="0" smtClean="0"/>
              <a:t> </a:t>
            </a:r>
          </a:p>
          <a:p>
            <a:r>
              <a:rPr lang="en-US" altLang="zh-CN" sz="2700" dirty="0">
                <a:hlinkClick r:id="rId20"/>
              </a:rPr>
              <a:t>https://www.howtogeek.com/115229/htg-explains-why-linux-doesnt-need-defragmenting</a:t>
            </a:r>
            <a:r>
              <a:rPr lang="en-US" altLang="zh-CN" sz="2700" dirty="0" smtClean="0">
                <a:hlinkClick r:id="rId20"/>
              </a:rPr>
              <a:t>/</a:t>
            </a:r>
            <a:r>
              <a:rPr lang="en-US" altLang="zh-CN" sz="2700" dirty="0" smtClean="0"/>
              <a:t> </a:t>
            </a:r>
          </a:p>
          <a:p>
            <a:r>
              <a:rPr lang="en-US" altLang="zh-CN" sz="2700" dirty="0">
                <a:hlinkClick r:id="rId21"/>
              </a:rPr>
              <a:t>https://</a:t>
            </a:r>
            <a:r>
              <a:rPr lang="en-US" altLang="zh-CN" sz="2700" dirty="0" smtClean="0">
                <a:hlinkClick r:id="rId21"/>
              </a:rPr>
              <a:t>en.wikipedia.org/wiki/Readahead</a:t>
            </a:r>
            <a:r>
              <a:rPr lang="en-US" altLang="zh-CN" sz="2700" dirty="0" smtClean="0"/>
              <a:t> </a:t>
            </a:r>
            <a:endParaRPr lang="en-US" altLang="zh-CN" sz="2700" dirty="0" smtClean="0"/>
          </a:p>
          <a:p>
            <a:r>
              <a:rPr lang="en-US" altLang="zh-CN" sz="2700" dirty="0">
                <a:hlinkClick r:id="rId22"/>
              </a:rPr>
              <a:t>https://</a:t>
            </a:r>
            <a:r>
              <a:rPr lang="en-US" altLang="zh-CN" sz="2700" dirty="0" smtClean="0">
                <a:hlinkClick r:id="rId22"/>
              </a:rPr>
              <a:t>en.wikipedia.org/wiki/B-tree</a:t>
            </a:r>
            <a:r>
              <a:rPr lang="en-US" altLang="zh-CN" sz="2700" dirty="0" smtClean="0"/>
              <a:t> </a:t>
            </a:r>
            <a:endParaRPr lang="zh-CN" altLang="en-US" sz="2700" dirty="0"/>
          </a:p>
        </p:txBody>
      </p:sp>
    </p:spTree>
    <p:extLst>
      <p:ext uri="{BB962C8B-B14F-4D97-AF65-F5344CB8AC3E}">
        <p14:creationId xmlns:p14="http://schemas.microsoft.com/office/powerpoint/2010/main" val="1130999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Path on x86/x64</a:t>
            </a:r>
            <a:endParaRPr lang="zh-CN" altLang="en-US" dirty="0"/>
          </a:p>
        </p:txBody>
      </p:sp>
      <p:sp>
        <p:nvSpPr>
          <p:cNvPr id="34" name="内容占位符 33"/>
          <p:cNvSpPr>
            <a:spLocks noGrp="1"/>
          </p:cNvSpPr>
          <p:nvPr>
            <p:ph idx="1"/>
          </p:nvPr>
        </p:nvSpPr>
        <p:spPr/>
        <p:txBody>
          <a:bodyPr/>
          <a:lstStyle/>
          <a:p>
            <a:endParaRPr lang="zh-CN" altLang="en-US" dirty="0"/>
          </a:p>
        </p:txBody>
      </p:sp>
      <p:sp>
        <p:nvSpPr>
          <p:cNvPr id="4" name="矩形 3"/>
          <p:cNvSpPr/>
          <p:nvPr/>
        </p:nvSpPr>
        <p:spPr>
          <a:xfrm>
            <a:off x="1331640" y="2072404"/>
            <a:ext cx="6408712" cy="5040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CPU</a:t>
            </a:r>
            <a:endParaRPr lang="zh-CN" altLang="en-US" dirty="0"/>
          </a:p>
        </p:txBody>
      </p:sp>
      <p:sp>
        <p:nvSpPr>
          <p:cNvPr id="5" name="矩形 4"/>
          <p:cNvSpPr/>
          <p:nvPr/>
        </p:nvSpPr>
        <p:spPr>
          <a:xfrm>
            <a:off x="1331640" y="3717032"/>
            <a:ext cx="6408712" cy="5040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smtClean="0"/>
              <a:t>Main Memory</a:t>
            </a:r>
            <a:endParaRPr lang="zh-CN" altLang="en-US" dirty="0"/>
          </a:p>
        </p:txBody>
      </p:sp>
      <p:sp>
        <p:nvSpPr>
          <p:cNvPr id="6" name="矩形 5"/>
          <p:cNvSpPr/>
          <p:nvPr/>
        </p:nvSpPr>
        <p:spPr>
          <a:xfrm>
            <a:off x="1331640" y="5229200"/>
            <a:ext cx="6408712" cy="50405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smtClean="0"/>
              <a:t>Disk</a:t>
            </a:r>
            <a:endParaRPr lang="zh-CN" altLang="en-US" dirty="0"/>
          </a:p>
        </p:txBody>
      </p:sp>
      <p:sp>
        <p:nvSpPr>
          <p:cNvPr id="7" name="椭圆 6"/>
          <p:cNvSpPr/>
          <p:nvPr/>
        </p:nvSpPr>
        <p:spPr>
          <a:xfrm>
            <a:off x="197971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1</a:t>
            </a:r>
            <a:endParaRPr lang="zh-CN" altLang="en-US" sz="800" dirty="0"/>
          </a:p>
        </p:txBody>
      </p:sp>
      <p:sp>
        <p:nvSpPr>
          <p:cNvPr id="8" name="椭圆 7"/>
          <p:cNvSpPr/>
          <p:nvPr/>
        </p:nvSpPr>
        <p:spPr>
          <a:xfrm>
            <a:off x="3347864"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2</a:t>
            </a:r>
            <a:endParaRPr lang="zh-CN" altLang="en-US" sz="800" dirty="0"/>
          </a:p>
        </p:txBody>
      </p:sp>
      <p:sp>
        <p:nvSpPr>
          <p:cNvPr id="9" name="椭圆 8"/>
          <p:cNvSpPr/>
          <p:nvPr/>
        </p:nvSpPr>
        <p:spPr>
          <a:xfrm>
            <a:off x="630019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4</a:t>
            </a:r>
            <a:endParaRPr lang="zh-CN" altLang="en-US" sz="800" dirty="0"/>
          </a:p>
        </p:txBody>
      </p:sp>
      <p:sp>
        <p:nvSpPr>
          <p:cNvPr id="10" name="椭圆 9"/>
          <p:cNvSpPr/>
          <p:nvPr/>
        </p:nvSpPr>
        <p:spPr>
          <a:xfrm>
            <a:off x="5004048"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3</a:t>
            </a:r>
            <a:endParaRPr lang="zh-CN" altLang="en-US" sz="800" dirty="0"/>
          </a:p>
        </p:txBody>
      </p:sp>
      <p:sp>
        <p:nvSpPr>
          <p:cNvPr id="12" name="流程图: 终止 11"/>
          <p:cNvSpPr/>
          <p:nvPr/>
        </p:nvSpPr>
        <p:spPr>
          <a:xfrm>
            <a:off x="197971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13" name="流程图: 终止 12"/>
          <p:cNvSpPr/>
          <p:nvPr/>
        </p:nvSpPr>
        <p:spPr>
          <a:xfrm>
            <a:off x="1781689"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14" name="流程图: 终止 13"/>
          <p:cNvSpPr/>
          <p:nvPr/>
        </p:nvSpPr>
        <p:spPr>
          <a:xfrm>
            <a:off x="1835696"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3" name="流程图: 终止 22"/>
          <p:cNvSpPr/>
          <p:nvPr/>
        </p:nvSpPr>
        <p:spPr>
          <a:xfrm>
            <a:off x="3347863"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4" name="流程图: 终止 23"/>
          <p:cNvSpPr/>
          <p:nvPr/>
        </p:nvSpPr>
        <p:spPr>
          <a:xfrm>
            <a:off x="3203847"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5" name="流程图: 终止 24"/>
          <p:cNvSpPr/>
          <p:nvPr/>
        </p:nvSpPr>
        <p:spPr>
          <a:xfrm>
            <a:off x="5004048"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6" name="流程图: 终止 25"/>
          <p:cNvSpPr/>
          <p:nvPr/>
        </p:nvSpPr>
        <p:spPr>
          <a:xfrm>
            <a:off x="4860031"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7" name="流程图: 终止 26"/>
          <p:cNvSpPr/>
          <p:nvPr/>
        </p:nvSpPr>
        <p:spPr>
          <a:xfrm>
            <a:off x="630019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8" name="流程图: 终止 27"/>
          <p:cNvSpPr/>
          <p:nvPr/>
        </p:nvSpPr>
        <p:spPr>
          <a:xfrm>
            <a:off x="6156175"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9" name="流程图: 终止 28"/>
          <p:cNvSpPr/>
          <p:nvPr/>
        </p:nvSpPr>
        <p:spPr>
          <a:xfrm>
            <a:off x="4770021"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30" name="圆角矩形 29"/>
          <p:cNvSpPr/>
          <p:nvPr/>
        </p:nvSpPr>
        <p:spPr>
          <a:xfrm>
            <a:off x="1979711"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Processor1</a:t>
            </a:r>
          </a:p>
          <a:p>
            <a:pPr algn="ctr"/>
            <a:r>
              <a:rPr lang="en-US" altLang="zh-CN" sz="1200" dirty="0" smtClean="0">
                <a:solidFill>
                  <a:schemeClr val="bg1"/>
                </a:solidFill>
              </a:rPr>
              <a:t>NUMA node1</a:t>
            </a:r>
            <a:endParaRPr lang="zh-CN" altLang="en-US" sz="1200" dirty="0">
              <a:solidFill>
                <a:schemeClr val="bg1"/>
              </a:solidFill>
            </a:endParaRPr>
          </a:p>
        </p:txBody>
      </p:sp>
      <p:sp>
        <p:nvSpPr>
          <p:cNvPr id="32" name="圆角矩形 31"/>
          <p:cNvSpPr/>
          <p:nvPr/>
        </p:nvSpPr>
        <p:spPr>
          <a:xfrm>
            <a:off x="4968043"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Processor2</a:t>
            </a:r>
          </a:p>
          <a:p>
            <a:pPr algn="ctr"/>
            <a:r>
              <a:rPr lang="en-US" altLang="zh-CN" sz="1200" dirty="0">
                <a:solidFill>
                  <a:schemeClr val="bg1"/>
                </a:solidFill>
              </a:rPr>
              <a:t>NUMA </a:t>
            </a:r>
            <a:r>
              <a:rPr lang="en-US" altLang="zh-CN" sz="1200" dirty="0" smtClean="0">
                <a:solidFill>
                  <a:schemeClr val="bg1"/>
                </a:solidFill>
              </a:rPr>
              <a:t>node2</a:t>
            </a:r>
            <a:endParaRPr lang="zh-CN" altLang="en-US" sz="1200" dirty="0">
              <a:solidFill>
                <a:schemeClr val="bg1"/>
              </a:solidFill>
            </a:endParaRPr>
          </a:p>
        </p:txBody>
      </p:sp>
      <p:sp>
        <p:nvSpPr>
          <p:cNvPr id="35" name="圆角矩形 34"/>
          <p:cNvSpPr/>
          <p:nvPr/>
        </p:nvSpPr>
        <p:spPr>
          <a:xfrm>
            <a:off x="4499992" y="2672951"/>
            <a:ext cx="3240360" cy="936000"/>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r"/>
            <a:r>
              <a:rPr lang="en-US" altLang="zh-CN" dirty="0" smtClean="0"/>
              <a:t>  cache</a:t>
            </a:r>
            <a:endParaRPr lang="zh-CN" altLang="en-US" dirty="0"/>
          </a:p>
        </p:txBody>
      </p:sp>
      <p:sp>
        <p:nvSpPr>
          <p:cNvPr id="36" name="圆角矩形 35"/>
          <p:cNvSpPr/>
          <p:nvPr/>
        </p:nvSpPr>
        <p:spPr>
          <a:xfrm>
            <a:off x="1511748" y="4491316"/>
            <a:ext cx="1584000"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File System</a:t>
            </a:r>
            <a:endParaRPr lang="zh-CN" altLang="en-US" dirty="0"/>
          </a:p>
        </p:txBody>
      </p:sp>
      <p:sp>
        <p:nvSpPr>
          <p:cNvPr id="37" name="圆角矩形 36"/>
          <p:cNvSpPr/>
          <p:nvPr/>
        </p:nvSpPr>
        <p:spPr>
          <a:xfrm>
            <a:off x="6016472"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DMA</a:t>
            </a:r>
            <a:endParaRPr lang="zh-CN" altLang="en-US" dirty="0"/>
          </a:p>
        </p:txBody>
      </p:sp>
      <p:sp>
        <p:nvSpPr>
          <p:cNvPr id="38" name="圆角矩形 37"/>
          <p:cNvSpPr/>
          <p:nvPr/>
        </p:nvSpPr>
        <p:spPr>
          <a:xfrm>
            <a:off x="3764110"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IO Scheduler</a:t>
            </a:r>
            <a:endParaRPr lang="zh-CN" altLang="en-US" dirty="0"/>
          </a:p>
        </p:txBody>
      </p:sp>
      <p:sp>
        <p:nvSpPr>
          <p:cNvPr id="39" name="上箭头 38"/>
          <p:cNvSpPr/>
          <p:nvPr/>
        </p:nvSpPr>
        <p:spPr>
          <a:xfrm>
            <a:off x="611560" y="2072842"/>
            <a:ext cx="576064" cy="3660852"/>
          </a:xfrm>
          <a:prstGeom prst="upArrow">
            <a:avLst>
              <a:gd name="adj1" fmla="val 50000"/>
              <a:gd name="adj2" fmla="val 11485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read</a:t>
            </a:r>
            <a:endParaRPr lang="zh-CN" altLang="en-US" dirty="0"/>
          </a:p>
        </p:txBody>
      </p:sp>
      <p:sp>
        <p:nvSpPr>
          <p:cNvPr id="40" name="下箭头 39"/>
          <p:cNvSpPr/>
          <p:nvPr/>
        </p:nvSpPr>
        <p:spPr>
          <a:xfrm>
            <a:off x="7884368" y="2072842"/>
            <a:ext cx="576064" cy="3660852"/>
          </a:xfrm>
          <a:prstGeom prst="downArrow">
            <a:avLst>
              <a:gd name="adj1" fmla="val 50000"/>
              <a:gd name="adj2" fmla="val 10803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write</a:t>
            </a:r>
            <a:endParaRPr lang="zh-CN" altLang="en-US" dirty="0"/>
          </a:p>
        </p:txBody>
      </p:sp>
    </p:spTree>
    <p:extLst>
      <p:ext uri="{BB962C8B-B14F-4D97-AF65-F5344CB8AC3E}">
        <p14:creationId xmlns:p14="http://schemas.microsoft.com/office/powerpoint/2010/main" val="669283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Memory hierarchy of an AMD Bulldozer server</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descr="https://upload.wikimedia.org/wikipedia/commons/9/95/Hwlo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80" y="1700806"/>
            <a:ext cx="9120720" cy="421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019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KL Intel TD808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1124744"/>
            <a:ext cx="2571750" cy="13620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Intel 8086, 8088</a:t>
            </a:r>
            <a:r>
              <a:rPr lang="en-US" altLang="zh-CN" dirty="0" smtClean="0"/>
              <a:t> </a:t>
            </a:r>
            <a:r>
              <a:rPr lang="en-US" altLang="zh-CN" dirty="0"/>
              <a:t>(</a:t>
            </a:r>
            <a:r>
              <a:rPr lang="en-US" altLang="zh-CN" dirty="0" smtClean="0"/>
              <a:t>1978)</a:t>
            </a:r>
            <a:endParaRPr lang="en-US" altLang="zh-CN" b="1" dirty="0" smtClean="0"/>
          </a:p>
          <a:p>
            <a:pPr marL="400050" lvl="1" indent="0">
              <a:buNone/>
            </a:pPr>
            <a:r>
              <a:rPr lang="en-US" altLang="zh-CN" sz="2400" dirty="0"/>
              <a:t>First </a:t>
            </a:r>
            <a:r>
              <a:rPr lang="en-US" altLang="zh-CN" sz="2400" dirty="0" smtClean="0"/>
              <a:t>x86, original 4.77Mhz, no cache. </a:t>
            </a:r>
          </a:p>
          <a:p>
            <a:pPr marL="400050" lvl="1" indent="0">
              <a:buNone/>
            </a:pPr>
            <a:r>
              <a:rPr lang="en-US" altLang="zh-CN" sz="2400" dirty="0" smtClean="0"/>
              <a:t>CPU </a:t>
            </a:r>
            <a:r>
              <a:rPr lang="en-US" altLang="zh-CN" sz="2400" dirty="0"/>
              <a:t>accesses the memory directly. </a:t>
            </a:r>
            <a:endParaRPr lang="en-US" altLang="zh-CN" sz="2400" dirty="0" smtClean="0"/>
          </a:p>
          <a:p>
            <a:pPr marL="400050" lvl="1" indent="0">
              <a:buNone/>
            </a:pPr>
            <a:r>
              <a:rPr lang="en-US" altLang="zh-CN" sz="2400" dirty="0"/>
              <a:t>R</a:t>
            </a:r>
            <a:r>
              <a:rPr lang="en-US" altLang="zh-CN" sz="2400" dirty="0" smtClean="0"/>
              <a:t>ead path:</a:t>
            </a:r>
            <a:endParaRPr lang="en-US" altLang="zh-CN" sz="2400" dirty="0"/>
          </a:p>
          <a:p>
            <a:pPr marL="800100" lvl="1" indent="-342900">
              <a:buFont typeface="+mj-lt"/>
              <a:buAutoNum type="arabicPeriod"/>
            </a:pPr>
            <a:r>
              <a:rPr lang="en-US" altLang="zh-CN" sz="1800" dirty="0"/>
              <a:t>The CPU puts the address it want to read on the memory bus and assert the read </a:t>
            </a:r>
            <a:r>
              <a:rPr lang="en-US" altLang="zh-CN" sz="1800" dirty="0" smtClean="0"/>
              <a:t>flag.</a:t>
            </a:r>
            <a:endParaRPr lang="en-US" altLang="zh-CN" sz="1800" dirty="0"/>
          </a:p>
          <a:p>
            <a:pPr marL="800100" lvl="1" indent="-342900">
              <a:buFont typeface="+mj-lt"/>
              <a:buAutoNum type="arabicPeriod"/>
            </a:pPr>
            <a:r>
              <a:rPr lang="en-US" altLang="zh-CN" sz="1800" dirty="0"/>
              <a:t>Memory puts the data on the data bus.</a:t>
            </a:r>
          </a:p>
          <a:p>
            <a:pPr marL="800100" lvl="1" indent="-342900">
              <a:buFont typeface="+mj-lt"/>
              <a:buAutoNum type="arabicPeriod"/>
            </a:pPr>
            <a:r>
              <a:rPr lang="en-US" altLang="zh-CN" sz="1800" dirty="0"/>
              <a:t>The CPU copies the data from the data bus to its internal registers.</a:t>
            </a:r>
          </a:p>
          <a:p>
            <a:endParaRPr lang="zh-CN" altLang="en-US" dirty="0"/>
          </a:p>
        </p:txBody>
      </p:sp>
      <p:pic>
        <p:nvPicPr>
          <p:cNvPr id="820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6514" y="4866386"/>
            <a:ext cx="3137654" cy="181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5505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KL Intel i28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1052736"/>
            <a:ext cx="1550144" cy="166992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80286</a:t>
            </a:r>
            <a:r>
              <a:rPr lang="zh-CN" altLang="en-US" dirty="0"/>
              <a:t> </a:t>
            </a:r>
            <a:r>
              <a:rPr lang="en-US" altLang="zh-CN" dirty="0"/>
              <a:t>(1982</a:t>
            </a:r>
            <a:r>
              <a:rPr lang="en-US" altLang="zh-CN" dirty="0" smtClean="0"/>
              <a:t>)</a:t>
            </a:r>
            <a:endParaRPr lang="en-US" altLang="zh-CN" b="1" dirty="0" smtClean="0"/>
          </a:p>
          <a:p>
            <a:pPr marL="400050" lvl="1" indent="0">
              <a:buNone/>
            </a:pPr>
            <a:r>
              <a:rPr lang="en-US" altLang="zh-CN" sz="2400" dirty="0" smtClean="0"/>
              <a:t>6-25Mhz, still </a:t>
            </a:r>
            <a:r>
              <a:rPr lang="en-US" altLang="zh-CN" sz="2400" dirty="0"/>
              <a:t>no cache</a:t>
            </a:r>
            <a:r>
              <a:rPr lang="en-US" altLang="zh-CN" sz="2400" dirty="0" smtClean="0"/>
              <a:t>. </a:t>
            </a:r>
          </a:p>
          <a:p>
            <a:pPr marL="400050" lvl="1" indent="0">
              <a:buNone/>
            </a:pPr>
            <a:r>
              <a:rPr lang="en-US" altLang="zh-CN" sz="2400" dirty="0" smtClean="0"/>
              <a:t>The speed of memory </a:t>
            </a:r>
            <a:r>
              <a:rPr lang="en-US" altLang="zh-CN" sz="2400" dirty="0"/>
              <a:t>access </a:t>
            </a:r>
            <a:r>
              <a:rPr lang="en-US" altLang="zh-CN" sz="2400" dirty="0" smtClean="0"/>
              <a:t>started to be slower than core. Delay </a:t>
            </a:r>
            <a:r>
              <a:rPr lang="en-US" altLang="zh-CN" sz="2400" dirty="0"/>
              <a:t>occurred </a:t>
            </a:r>
            <a:r>
              <a:rPr lang="en-US" altLang="zh-CN" sz="2400" dirty="0" smtClean="0"/>
              <a:t>between core and memory (as core 20Mhz).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The CPU puts the address </a:t>
            </a:r>
            <a:r>
              <a:rPr lang="en-US" altLang="zh-CN" sz="1800" dirty="0" smtClean="0"/>
              <a:t>on </a:t>
            </a:r>
            <a:r>
              <a:rPr lang="en-US" altLang="zh-CN" sz="1800" dirty="0"/>
              <a:t>the memory bus and assert the read </a:t>
            </a:r>
            <a:r>
              <a:rPr lang="en-US" altLang="zh-CN" sz="1800" dirty="0" smtClean="0"/>
              <a:t>flag.</a:t>
            </a:r>
            <a:endParaRPr lang="en-US" altLang="zh-CN" sz="1800" dirty="0"/>
          </a:p>
          <a:p>
            <a:pPr marL="914400" lvl="1" indent="-457200">
              <a:buFont typeface="+mj-lt"/>
              <a:buAutoNum type="arabicPeriod"/>
            </a:pPr>
            <a:r>
              <a:rPr lang="en-US" altLang="zh-CN" sz="1800" dirty="0"/>
              <a:t>Memory starts to put the data on the data bus. </a:t>
            </a:r>
            <a:r>
              <a:rPr lang="en-US" altLang="zh-CN" sz="1800" dirty="0">
                <a:solidFill>
                  <a:schemeClr val="accent2"/>
                </a:solidFill>
              </a:rPr>
              <a:t>The CPU </a:t>
            </a:r>
            <a:r>
              <a:rPr lang="en-US" altLang="zh-CN" sz="1800" dirty="0" smtClean="0">
                <a:solidFill>
                  <a:schemeClr val="accent2"/>
                </a:solidFill>
              </a:rPr>
              <a:t>waits</a:t>
            </a:r>
          </a:p>
          <a:p>
            <a:pPr marL="914400" lvl="1" indent="-457200">
              <a:buFont typeface="+mj-lt"/>
              <a:buAutoNum type="arabicPeriod"/>
            </a:pPr>
            <a:r>
              <a:rPr lang="en-US" altLang="zh-CN" sz="1800" dirty="0"/>
              <a:t>Memory finished getting the data and it is now stable on the data </a:t>
            </a:r>
            <a:r>
              <a:rPr lang="en-US" altLang="zh-CN" sz="1800" dirty="0" smtClean="0"/>
              <a:t>bus</a:t>
            </a:r>
          </a:p>
          <a:p>
            <a:pPr marL="914400" lvl="1" indent="-457200">
              <a:buFont typeface="+mj-lt"/>
              <a:buAutoNum type="arabicPeriod"/>
            </a:pPr>
            <a:r>
              <a:rPr lang="en-US" altLang="zh-CN" sz="1800" dirty="0"/>
              <a:t>The CPU copies the data from the data bus to its internal registers</a:t>
            </a:r>
            <a:r>
              <a:rPr lang="en-US" altLang="zh-CN" sz="1800" dirty="0" smtClean="0"/>
              <a:t>.</a:t>
            </a:r>
          </a:p>
          <a:p>
            <a:endParaRPr lang="zh-CN" altLang="en-US" dirty="0"/>
          </a:p>
        </p:txBody>
      </p:sp>
      <p:sp>
        <p:nvSpPr>
          <p:cNvPr id="4" name="矩形 3"/>
          <p:cNvSpPr/>
          <p:nvPr/>
        </p:nvSpPr>
        <p:spPr>
          <a:xfrm>
            <a:off x="899591" y="5517232"/>
            <a:ext cx="7295289" cy="707886"/>
          </a:xfrm>
          <a:prstGeom prst="rect">
            <a:avLst/>
          </a:prstGeom>
        </p:spPr>
        <p:txBody>
          <a:bodyPr wrap="square">
            <a:spAutoFit/>
          </a:bodyPr>
          <a:lstStyle/>
          <a:p>
            <a:r>
              <a:rPr lang="en-US" altLang="zh-CN" sz="2000" dirty="0" smtClean="0">
                <a:solidFill>
                  <a:schemeClr val="accent2"/>
                </a:solidFill>
              </a:rPr>
              <a:t>Speed between memory &amp; core mismatched.</a:t>
            </a:r>
          </a:p>
          <a:p>
            <a:r>
              <a:rPr lang="en-US" altLang="zh-CN" sz="2000" dirty="0" smtClean="0">
                <a:solidFill>
                  <a:schemeClr val="accent2"/>
                </a:solidFill>
              </a:rPr>
              <a:t>That is </a:t>
            </a:r>
            <a:r>
              <a:rPr lang="en-US" altLang="zh-CN" sz="2000" dirty="0">
                <a:solidFill>
                  <a:schemeClr val="accent2"/>
                </a:solidFill>
              </a:rPr>
              <a:t>why we </a:t>
            </a:r>
            <a:r>
              <a:rPr lang="en-US" altLang="zh-CN" sz="2000" dirty="0" smtClean="0">
                <a:solidFill>
                  <a:schemeClr val="accent2"/>
                </a:solidFill>
              </a:rPr>
              <a:t>would have cache…</a:t>
            </a:r>
            <a:endParaRPr lang="zh-CN" altLang="en-US" sz="2000" dirty="0">
              <a:solidFill>
                <a:schemeClr val="accent2"/>
              </a:solidFill>
            </a:endParaRPr>
          </a:p>
        </p:txBody>
      </p:sp>
    </p:spTree>
    <p:extLst>
      <p:ext uri="{BB962C8B-B14F-4D97-AF65-F5344CB8AC3E}">
        <p14:creationId xmlns:p14="http://schemas.microsoft.com/office/powerpoint/2010/main" val="1346990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6038</TotalTime>
  <Words>2508</Words>
  <Application>Microsoft Office PowerPoint</Application>
  <PresentationFormat>全屏显示(4:3)</PresentationFormat>
  <Paragraphs>574</Paragraphs>
  <Slides>58</Slides>
  <Notes>18</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Data Model  in  Memory &amp; Disk</vt:lpstr>
      <vt:lpstr>Agenda</vt:lpstr>
      <vt:lpstr>Principle of locality</vt:lpstr>
      <vt:lpstr>Data Access Model</vt:lpstr>
      <vt:lpstr>Computer Architecture</vt:lpstr>
      <vt:lpstr>Data Path on x86/x64</vt:lpstr>
      <vt:lpstr>Memory hierarchy of an AMD Bulldozer server</vt:lpstr>
      <vt:lpstr>History of cache on chips</vt:lpstr>
      <vt:lpstr>History of cache on chips</vt:lpstr>
      <vt:lpstr>History of cache on chips</vt:lpstr>
      <vt:lpstr>History of cache on chips</vt:lpstr>
      <vt:lpstr>History of cache on chips</vt:lpstr>
      <vt:lpstr>History of cache on chips</vt:lpstr>
      <vt:lpstr>History of cache on chips</vt:lpstr>
      <vt:lpstr>An Example</vt:lpstr>
      <vt:lpstr>Data Layer</vt:lpstr>
      <vt:lpstr>PowerPoint 演示文稿</vt:lpstr>
      <vt:lpstr>CPU Cache</vt:lpstr>
      <vt:lpstr>PowerPoint 演示文稿</vt:lpstr>
      <vt:lpstr>How the cache memory works</vt:lpstr>
      <vt:lpstr>How the cache memory works</vt:lpstr>
      <vt:lpstr>How the cache memory works</vt:lpstr>
      <vt:lpstr>How the cache memory works</vt:lpstr>
      <vt:lpstr>How the cache memory works</vt:lpstr>
      <vt:lpstr>Memory Architectures</vt:lpstr>
      <vt:lpstr>Memory Architectures</vt:lpstr>
      <vt:lpstr>Memory Architectures</vt:lpstr>
      <vt:lpstr>Memory Architectures</vt:lpstr>
      <vt:lpstr>Data Store Model</vt:lpstr>
      <vt:lpstr>Hard Disk</vt:lpstr>
      <vt:lpstr>How to work?</vt:lpstr>
      <vt:lpstr>Data layout on Sector</vt:lpstr>
      <vt:lpstr>Confusing on bit density of sector</vt:lpstr>
      <vt:lpstr>How to access?</vt:lpstr>
      <vt:lpstr>Disk IO Performance</vt:lpstr>
      <vt:lpstr>Disk/IO Scheduler</vt:lpstr>
      <vt:lpstr>File system on Disk</vt:lpstr>
      <vt:lpstr>HD Sectors vs. FS Blocks</vt:lpstr>
      <vt:lpstr>Readahead on disk</vt:lpstr>
      <vt:lpstr>Fragmentation</vt:lpstr>
      <vt:lpstr>Fragmentation</vt:lpstr>
      <vt:lpstr>B-tree</vt:lpstr>
      <vt:lpstr>B+ tree</vt:lpstr>
      <vt:lpstr>Trie</vt:lpstr>
      <vt:lpstr>Suffix Tree</vt:lpstr>
      <vt:lpstr>Double Array Trie</vt:lpstr>
      <vt:lpstr>Suffix Array</vt:lpstr>
      <vt:lpstr>SkipList</vt:lpstr>
      <vt:lpstr>Data model in Lucene</vt:lpstr>
      <vt:lpstr>FST</vt:lpstr>
      <vt:lpstr>FST</vt:lpstr>
      <vt:lpstr>LSM Tree</vt:lpstr>
      <vt:lpstr>PowerPoint 演示文稿</vt:lpstr>
      <vt:lpstr>PowerPoint 演示文稿</vt:lpstr>
      <vt:lpstr>PowerPoint 演示文稿</vt:lpstr>
      <vt:lpstr>PowerPoint 演示文稿</vt:lpstr>
      <vt:lpstr>Data layout on Sector</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  in  Memory &amp; Disk</dc:title>
  <dc:creator>顾汉杰</dc:creator>
  <cp:lastModifiedBy>Localadmin</cp:lastModifiedBy>
  <cp:revision>423</cp:revision>
  <dcterms:created xsi:type="dcterms:W3CDTF">2017-04-19T02:04:42Z</dcterms:created>
  <dcterms:modified xsi:type="dcterms:W3CDTF">2017-05-09T10:28:18Z</dcterms:modified>
</cp:coreProperties>
</file>