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81" r:id="rId14"/>
    <p:sldId id="282" r:id="rId15"/>
    <p:sldId id="274" r:id="rId16"/>
    <p:sldId id="275" r:id="rId17"/>
    <p:sldId id="284" r:id="rId18"/>
    <p:sldId id="285" r:id="rId19"/>
    <p:sldId id="289" r:id="rId20"/>
    <p:sldId id="287" r:id="rId21"/>
    <p:sldId id="291" r:id="rId22"/>
    <p:sldId id="292" r:id="rId23"/>
    <p:sldId id="290" r:id="rId24"/>
    <p:sldId id="278" r:id="rId25"/>
    <p:sldId id="294" r:id="rId26"/>
    <p:sldId id="259" r:id="rId27"/>
    <p:sldId id="295" r:id="rId28"/>
    <p:sldId id="296" r:id="rId29"/>
    <p:sldId id="297" r:id="rId30"/>
    <p:sldId id="298" r:id="rId31"/>
    <p:sldId id="301" r:id="rId32"/>
    <p:sldId id="309" r:id="rId33"/>
    <p:sldId id="310" r:id="rId34"/>
    <p:sldId id="303" r:id="rId35"/>
    <p:sldId id="306" r:id="rId36"/>
    <p:sldId id="311" r:id="rId37"/>
    <p:sldId id="302" r:id="rId38"/>
    <p:sldId id="304" r:id="rId39"/>
    <p:sldId id="312" r:id="rId40"/>
    <p:sldId id="277" r:id="rId41"/>
    <p:sldId id="305" r:id="rId42"/>
    <p:sldId id="317" r:id="rId43"/>
    <p:sldId id="260" r:id="rId44"/>
    <p:sldId id="313" r:id="rId45"/>
    <p:sldId id="315" r:id="rId46"/>
    <p:sldId id="314" r:id="rId47"/>
    <p:sldId id="316" r:id="rId48"/>
    <p:sldId id="286" r:id="rId49"/>
    <p:sldId id="28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4" autoAdjust="0"/>
  </p:normalViewPr>
  <p:slideViewPr>
    <p:cSldViewPr>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a:r>
            <a:br>
              <a:rPr lang="zh-CN" altLang="en-US" dirty="0" smtClean="0">
                <a:effectLst/>
              </a:rPr>
            </a:br>
            <a:endParaRPr lang="zh-CN" altLang="en-US" dirty="0" smtClean="0">
              <a:effectLst/>
            </a:endParaRPr>
          </a:p>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就绪状态控制。但是信号只是指示用户进程数据有了，数据在内核态到用户态之间的拷贝仍然需要用户进程调用</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r>
              <a:rPr lang="zh-CN" altLang="en-US" sz="1200" b="0" i="0" kern="1200" dirty="0" smtClean="0">
                <a:solidFill>
                  <a:schemeClr val="tx1"/>
                </a:solidFill>
                <a:effectLst/>
                <a:latin typeface="+mn-lt"/>
                <a:ea typeface="+mn-ea"/>
                <a:cs typeface="+mn-cs"/>
              </a:rPr>
              <a:t>信号驱动由内核告诉我们何时可以开始一个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数据在内核缓冲区中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则由内核通知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数据已经在用户空间中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真正的就绪选择必须由操作系统来做。如果在应用层面去轮询检查通道状态，将会使得在检查每个通道是否就绪时都至少进行一次系统调用，这种代价是十分昂贵的</a:t>
            </a:r>
            <a:r>
              <a:rPr lang="zh-CN" altLang="en-US" dirty="0" smtClean="0"/>
              <a:t>。操作系统</a:t>
            </a:r>
            <a:r>
              <a:rPr lang="zh-CN" altLang="en-US" dirty="0" smtClean="0"/>
              <a:t>的一项最重要的</a:t>
            </a:r>
            <a:r>
              <a:rPr lang="zh-CN" altLang="en-US" dirty="0" smtClean="0"/>
              <a:t>功能</a:t>
            </a:r>
            <a:r>
              <a:rPr lang="zh-CN" altLang="en-US" dirty="0" smtClean="0"/>
              <a:t>就是处理 </a:t>
            </a:r>
            <a:r>
              <a:rPr lang="en-US" altLang="zh-CN" dirty="0" smtClean="0"/>
              <a:t>I/O </a:t>
            </a:r>
            <a:r>
              <a:rPr lang="zh-CN" altLang="en-US" dirty="0" smtClean="0"/>
              <a:t>请求并通知各个线程它们的数据已经准备好了</a:t>
            </a:r>
            <a:r>
              <a:rPr lang="zh-CN" altLang="en-US" dirty="0" smtClean="0"/>
              <a:t>。</a:t>
            </a:r>
            <a:endParaRPr lang="en-US" altLang="zh-CN" dirty="0" smtClean="0"/>
          </a:p>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jvms-2.5"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r>
              <a:rPr lang="zh-CN" altLang="en-US" sz="1600" b="1" dirty="0" smtClean="0">
                <a:solidFill>
                  <a:schemeClr val="accent2"/>
                </a:solidFill>
              </a:rPr>
              <a:t>效率</a:t>
            </a:r>
            <a:r>
              <a:rPr lang="zh-CN" altLang="en-US" sz="1600" b="1" dirty="0">
                <a:solidFill>
                  <a:schemeClr val="accent2"/>
                </a:solidFill>
              </a:rPr>
              <a:t>并</a:t>
            </a:r>
            <a:r>
              <a:rPr lang="zh-CN" altLang="en-US" sz="1600" b="1" dirty="0" smtClean="0">
                <a:solidFill>
                  <a:schemeClr val="accent2"/>
                </a:solidFill>
              </a:rPr>
              <a:t>不</a:t>
            </a:r>
            <a:r>
              <a:rPr lang="zh-CN" altLang="en-US" sz="1600" b="1" dirty="0">
                <a:solidFill>
                  <a:schemeClr val="accent2"/>
                </a:solidFill>
              </a:rPr>
              <a:t>高</a:t>
            </a:r>
            <a:r>
              <a:rPr lang="en-US" altLang="zh-CN" sz="1600" b="1" dirty="0" smtClean="0"/>
              <a:t>   </a:t>
            </a:r>
            <a:r>
              <a:rPr lang="zh-CN" altLang="en-US" sz="1600" b="1" dirty="0" smtClean="0">
                <a:solidFill>
                  <a:schemeClr val="accent2"/>
                </a:solidFill>
              </a:rPr>
              <a:t>压缩后同时被翻转</a:t>
            </a:r>
            <a:endParaRPr lang="zh-CN" altLang="en-US" sz="1600" b="1" dirty="0">
              <a:solidFill>
                <a:schemeClr val="accent2"/>
              </a:solidFill>
            </a:endParaRPr>
          </a:p>
        </p:txBody>
      </p:sp>
      <p:sp>
        <p:nvSpPr>
          <p:cNvPr id="8" name="爆炸形 1 7"/>
          <p:cNvSpPr/>
          <p:nvPr/>
        </p:nvSpPr>
        <p:spPr>
          <a:xfrm>
            <a:off x="6012160" y="2132856"/>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grpSp>
        <p:nvGrpSpPr>
          <p:cNvPr id="6" name="组合 5"/>
          <p:cNvGrpSpPr/>
          <p:nvPr/>
        </p:nvGrpSpPr>
        <p:grpSpPr>
          <a:xfrm>
            <a:off x="2277937" y="4214434"/>
            <a:ext cx="4567014" cy="2238902"/>
            <a:chOff x="2278300" y="4070418"/>
            <a:chExt cx="4567014" cy="2238902"/>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300" y="4070418"/>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646" y="5264192"/>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4340"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364"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556"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484" y="4526020"/>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928"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832"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832"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45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9" name="组合 18"/>
          <p:cNvGrpSpPr/>
          <p:nvPr/>
        </p:nvGrpSpPr>
        <p:grpSpPr>
          <a:xfrm>
            <a:off x="1763688" y="2996952"/>
            <a:ext cx="6192688" cy="1384498"/>
            <a:chOff x="1763688" y="2764582"/>
            <a:chExt cx="6192688" cy="1384498"/>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76458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282961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07999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sp>
          <p:nvSpPr>
            <p:cNvPr id="11" name="圆角矩形 10"/>
            <p:cNvSpPr/>
            <p:nvPr/>
          </p:nvSpPr>
          <p:spPr>
            <a:xfrm>
              <a:off x="4821729" y="328730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28730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复制</a:t>
            </a:r>
          </a:p>
        </p:txBody>
      </p:sp>
      <p:sp>
        <p:nvSpPr>
          <p:cNvPr id="3" name="内容占位符 2"/>
          <p:cNvSpPr>
            <a:spLocks noGrp="1"/>
          </p:cNvSpPr>
          <p:nvPr>
            <p:ph idx="1"/>
          </p:nvPr>
        </p:nvSpPr>
        <p:spPr/>
        <p:txBody>
          <a:bodyPr/>
          <a:lstStyle/>
          <a:p>
            <a:r>
              <a:rPr lang="zh-CN" altLang="en-US" dirty="0"/>
              <a:t>复制（</a:t>
            </a:r>
            <a:r>
              <a:rPr lang="en-US" altLang="zh-CN" dirty="0"/>
              <a:t>duplicate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645024"/>
            <a:ext cx="717879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68144" y="3800073"/>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0" name="TextBox 9"/>
          <p:cNvSpPr txBox="1"/>
          <p:nvPr/>
        </p:nvSpPr>
        <p:spPr>
          <a:xfrm>
            <a:off x="3824044" y="4160113"/>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
        <p:nvSpPr>
          <p:cNvPr id="11" name="圆角矩形 10"/>
          <p:cNvSpPr/>
          <p:nvPr/>
        </p:nvSpPr>
        <p:spPr>
          <a:xfrm>
            <a:off x="4644009" y="4437112"/>
            <a:ext cx="3456384" cy="122413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8100392" y="4501569"/>
            <a:ext cx="288032" cy="1015663"/>
          </a:xfrm>
          <a:prstGeom prst="rect">
            <a:avLst/>
          </a:prstGeom>
          <a:noFill/>
        </p:spPr>
        <p:txBody>
          <a:bodyPr wrap="square" rtlCol="0">
            <a:spAutoFit/>
          </a:bodyPr>
          <a:lstStyle/>
          <a:p>
            <a:r>
              <a:rPr lang="zh-CN" altLang="en-US" sz="1200" b="1" dirty="0" smtClean="0">
                <a:solidFill>
                  <a:schemeClr val="accent2"/>
                </a:solidFill>
              </a:rPr>
              <a:t>视图缓冲区</a:t>
            </a:r>
            <a:endParaRPr lang="zh-CN" altLang="en-US" sz="1200" b="1" dirty="0">
              <a:solidFill>
                <a:schemeClr val="accent2"/>
              </a:solidFill>
            </a:endParaRPr>
          </a:p>
        </p:txBody>
      </p:sp>
    </p:spTree>
    <p:extLst>
      <p:ext uri="{BB962C8B-B14F-4D97-AF65-F5344CB8AC3E}">
        <p14:creationId xmlns:p14="http://schemas.microsoft.com/office/powerpoint/2010/main" val="428603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切割</a:t>
            </a:r>
          </a:p>
        </p:txBody>
      </p:sp>
      <p:sp>
        <p:nvSpPr>
          <p:cNvPr id="3" name="内容占位符 2"/>
          <p:cNvSpPr>
            <a:spLocks noGrp="1"/>
          </p:cNvSpPr>
          <p:nvPr>
            <p:ph idx="1"/>
          </p:nvPr>
        </p:nvSpPr>
        <p:spPr/>
        <p:txBody>
          <a:bodyPr/>
          <a:lstStyle/>
          <a:p>
            <a:r>
              <a:rPr lang="zh-CN" altLang="en-US" dirty="0"/>
              <a:t>切割</a:t>
            </a:r>
            <a:r>
              <a:rPr lang="zh-CN" altLang="en-US" dirty="0" smtClean="0"/>
              <a:t>（</a:t>
            </a:r>
            <a:r>
              <a:rPr lang="en-US" altLang="zh-CN" dirty="0" smtClean="0"/>
              <a:t>slice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717032"/>
            <a:ext cx="6627813" cy="204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14435" y="4600758"/>
            <a:ext cx="1048685" cy="276999"/>
          </a:xfrm>
          <a:prstGeom prst="rect">
            <a:avLst/>
          </a:prstGeom>
          <a:noFill/>
        </p:spPr>
        <p:txBody>
          <a:bodyPr wrap="none" rtlCol="0">
            <a:spAutoFit/>
          </a:bodyPr>
          <a:lstStyle/>
          <a:p>
            <a:r>
              <a:rPr lang="en-US" altLang="zh-CN" sz="1200" b="1" dirty="0">
                <a:solidFill>
                  <a:schemeClr val="accent2"/>
                </a:solidFill>
              </a:rPr>
              <a:t>l</a:t>
            </a:r>
            <a:r>
              <a:rPr lang="en-US" altLang="zh-CN" sz="1200" b="1" dirty="0" smtClean="0">
                <a:solidFill>
                  <a:schemeClr val="accent2"/>
                </a:solidFill>
              </a:rPr>
              <a:t>imit-position</a:t>
            </a:r>
            <a:endParaRPr lang="zh-CN" altLang="en-US" sz="1200" b="1" dirty="0">
              <a:solidFill>
                <a:schemeClr val="accent2"/>
              </a:solidFill>
            </a:endParaRPr>
          </a:p>
        </p:txBody>
      </p:sp>
      <p:sp>
        <p:nvSpPr>
          <p:cNvPr id="14" name="TextBox 13"/>
          <p:cNvSpPr txBox="1"/>
          <p:nvPr/>
        </p:nvSpPr>
        <p:spPr>
          <a:xfrm>
            <a:off x="6858187" y="3859106"/>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5" name="TextBox 14"/>
          <p:cNvSpPr txBox="1"/>
          <p:nvPr/>
        </p:nvSpPr>
        <p:spPr>
          <a:xfrm>
            <a:off x="2843808" y="4129978"/>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Tree>
    <p:extLst>
      <p:ext uri="{BB962C8B-B14F-4D97-AF65-F5344CB8AC3E}">
        <p14:creationId xmlns:p14="http://schemas.microsoft.com/office/powerpoint/2010/main" val="278065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put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put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put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a:t>charbuffer</a:t>
            </a:r>
            <a:r>
              <a:rPr lang="en-US" altLang="zh-CN" dirty="0"/>
              <a:t> =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endParaRPr lang="en-US" altLang="zh-CN" dirty="0" smtClean="0"/>
          </a:p>
          <a:p>
            <a:r>
              <a:rPr lang="en-US" altLang="zh-CN" dirty="0" smtClean="0"/>
              <a:t>Buffer</a:t>
            </a:r>
            <a:r>
              <a:rPr lang="zh-CN" altLang="en-US" dirty="0" smtClean="0"/>
              <a:t>直接内存的创建</a:t>
            </a:r>
            <a:endParaRPr lang="zh-CN" altLang="en-US" dirty="0"/>
          </a:p>
        </p:txBody>
      </p:sp>
      <p:sp>
        <p:nvSpPr>
          <p:cNvPr id="4" name="圆角矩形 3"/>
          <p:cNvSpPr/>
          <p:nvPr/>
        </p:nvSpPr>
        <p:spPr>
          <a:xfrm>
            <a:off x="1187624" y="2204864"/>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6" name="圆角矩形 5"/>
          <p:cNvSpPr/>
          <p:nvPr/>
        </p:nvSpPr>
        <p:spPr>
          <a:xfrm>
            <a:off x="3707904" y="2204864"/>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7" name="剪去单角的矩形 6"/>
          <p:cNvSpPr/>
          <p:nvPr/>
        </p:nvSpPr>
        <p:spPr>
          <a:xfrm>
            <a:off x="6228184" y="2204864"/>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9" name="直接箭头连接符 8"/>
          <p:cNvCxnSpPr/>
          <p:nvPr/>
        </p:nvCxnSpPr>
        <p:spPr>
          <a:xfrm>
            <a:off x="5364088" y="2420888"/>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27089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843808" y="2728360"/>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3808" y="2420888"/>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03948" y="2728360"/>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1583668" y="270892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496599" y="2996952"/>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23" name="TextBox 22"/>
          <p:cNvSpPr txBox="1"/>
          <p:nvPr/>
        </p:nvSpPr>
        <p:spPr>
          <a:xfrm>
            <a:off x="3981998" y="3001528"/>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24" name="TextBox 23"/>
          <p:cNvSpPr txBox="1"/>
          <p:nvPr/>
        </p:nvSpPr>
        <p:spPr>
          <a:xfrm>
            <a:off x="6661102" y="2996952"/>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25" name="TextBox 24"/>
          <p:cNvSpPr txBox="1"/>
          <p:nvPr/>
        </p:nvSpPr>
        <p:spPr>
          <a:xfrm>
            <a:off x="4489632" y="265158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6" name="TextBox 25"/>
          <p:cNvSpPr txBox="1"/>
          <p:nvPr/>
        </p:nvSpPr>
        <p:spPr>
          <a:xfrm>
            <a:off x="1993314" y="2632708"/>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7" name="TextBox 26"/>
          <p:cNvSpPr txBox="1"/>
          <p:nvPr/>
        </p:nvSpPr>
        <p:spPr>
          <a:xfrm>
            <a:off x="5545907" y="2436077"/>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28" name="TextBox 27"/>
          <p:cNvSpPr txBox="1"/>
          <p:nvPr/>
        </p:nvSpPr>
        <p:spPr>
          <a:xfrm>
            <a:off x="2809672" y="2420888"/>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3007342" y="3043118"/>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p:nvPr/>
        </p:nvCxnSpPr>
        <p:spPr>
          <a:xfrm flipV="1">
            <a:off x="3419872" y="2928579"/>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2"/>
            <a:endCxn id="22" idx="3"/>
          </p:cNvCxnSpPr>
          <p:nvPr/>
        </p:nvCxnSpPr>
        <p:spPr>
          <a:xfrm flipH="1">
            <a:off x="2534832" y="3181618"/>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861048"/>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293096"/>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257675"/>
            <a:ext cx="3829050" cy="2600325"/>
          </a:xfrm>
          <a:prstGeom prst="rect">
            <a:avLst/>
          </a:prstGeom>
          <a:noFill/>
          <a:ln w="9525">
            <a:noFill/>
            <a:miter lim="800000"/>
            <a:headEnd/>
            <a:tailEnd/>
          </a:ln>
        </p:spPr>
      </p:pic>
    </p:spTree>
    <p:extLst>
      <p:ext uri="{BB962C8B-B14F-4D97-AF65-F5344CB8AC3E}">
        <p14:creationId xmlns:p14="http://schemas.microsoft.com/office/powerpoint/2010/main" val="168856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12057"/>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rot="18259321">
            <a:off x="1915888" y="4359185"/>
            <a:ext cx="720104" cy="400110"/>
            <a:chOff x="-1404688" y="4725144"/>
            <a:chExt cx="720104" cy="400110"/>
          </a:xfrm>
        </p:grpSpPr>
        <p:cxnSp>
          <p:nvCxnSpPr>
            <p:cNvPr id="41" name="直接箭头连接符 40"/>
            <p:cNvCxnSpPr/>
            <p:nvPr/>
          </p:nvCxnSpPr>
          <p:spPr>
            <a:xfrm flipV="1">
              <a:off x="-1404688" y="4935942"/>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60648" y="4725144"/>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grpSp>
        <p:nvGrpSpPr>
          <p:cNvPr id="49" name="组合 48"/>
          <p:cNvGrpSpPr/>
          <p:nvPr/>
        </p:nvGrpSpPr>
        <p:grpSpPr>
          <a:xfrm>
            <a:off x="2803738" y="4185168"/>
            <a:ext cx="400110" cy="756000"/>
            <a:chOff x="2827158" y="4074977"/>
            <a:chExt cx="400110" cy="756000"/>
          </a:xfrm>
        </p:grpSpPr>
        <p:cxnSp>
          <p:nvCxnSpPr>
            <p:cNvPr id="45" name="直接箭头连接符 44"/>
            <p:cNvCxnSpPr/>
            <p:nvPr/>
          </p:nvCxnSpPr>
          <p:spPr>
            <a:xfrm rot="13956072" flipV="1">
              <a:off x="2642954" y="4452971"/>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68355" y="4268739"/>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、文件空洞）</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（非阻塞</a:t>
            </a:r>
            <a:r>
              <a:rPr lang="en-US" altLang="zh-CN" sz="1600" dirty="0" smtClean="0">
                <a:solidFill>
                  <a:schemeClr val="bg1">
                    <a:lumMod val="65000"/>
                  </a:schemeClr>
                </a:solidFill>
              </a:rPr>
              <a:t>IO</a:t>
            </a:r>
            <a:r>
              <a:rPr lang="zh-CN" altLang="en-US" sz="1600" dirty="0" smtClean="0">
                <a:solidFill>
                  <a:schemeClr val="bg1">
                    <a:lumMod val="65000"/>
                  </a:schemeClr>
                </a:solidFill>
              </a:rPr>
              <a:t>模型、</a:t>
            </a:r>
            <a:r>
              <a:rPr lang="en-US" altLang="zh-CN" sz="1600" dirty="0">
                <a:solidFill>
                  <a:schemeClr val="bg1">
                    <a:lumMod val="65000"/>
                  </a:schemeClr>
                </a:solidFill>
              </a:rPr>
              <a:t> 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grpSp>
        <p:nvGrpSpPr>
          <p:cNvPr id="25" name="组合 123"/>
          <p:cNvGrpSpPr/>
          <p:nvPr/>
        </p:nvGrpSpPr>
        <p:grpSpPr>
          <a:xfrm>
            <a:off x="9396536" y="5085184"/>
            <a:ext cx="1872207" cy="369332"/>
            <a:chOff x="1187625" y="5445224"/>
            <a:chExt cx="1872207" cy="369332"/>
          </a:xfrm>
        </p:grpSpPr>
        <p:cxnSp>
          <p:nvCxnSpPr>
            <p:cNvPr id="74" name="肘形连接符 73"/>
            <p:cNvCxnSpPr/>
            <p:nvPr/>
          </p:nvCxnSpPr>
          <p:spPr>
            <a:xfrm>
              <a:off x="1691680" y="5445224"/>
              <a:ext cx="720000" cy="360040"/>
            </a:xfrm>
            <a:prstGeom prst="bentConnector3">
              <a:avLst>
                <a:gd name="adj1" fmla="val 1819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肘形连接符 79"/>
            <p:cNvCxnSpPr/>
            <p:nvPr/>
          </p:nvCxnSpPr>
          <p:spPr>
            <a:xfrm rot="10800000">
              <a:off x="1619672" y="5445224"/>
              <a:ext cx="720080" cy="360040"/>
            </a:xfrm>
            <a:prstGeom prst="bentConnector3">
              <a:avLst>
                <a:gd name="adj1" fmla="val 162144"/>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187625" y="5445224"/>
              <a:ext cx="1872207" cy="369332"/>
            </a:xfrm>
            <a:prstGeom prst="rect">
              <a:avLst/>
            </a:prstGeom>
            <a:noFill/>
          </p:spPr>
          <p:txBody>
            <a:bodyPr wrap="square" rtlCol="0">
              <a:spAutoFit/>
            </a:bodyPr>
            <a:lstStyle/>
            <a:p>
              <a:r>
                <a:rPr lang="en-US" altLang="zh-CN" dirty="0" err="1" smtClean="0"/>
                <a:t>ReferenceHandler</a:t>
              </a:r>
              <a:endParaRPr lang="zh-CN" altLang="en-US" dirty="0"/>
            </a:p>
          </p:txBody>
        </p:sp>
      </p:grpSp>
      <p:grpSp>
        <p:nvGrpSpPr>
          <p:cNvPr id="27" name="组合 124"/>
          <p:cNvGrpSpPr/>
          <p:nvPr/>
        </p:nvGrpSpPr>
        <p:grpSpPr>
          <a:xfrm>
            <a:off x="9900592" y="1340768"/>
            <a:ext cx="1512000" cy="504000"/>
            <a:chOff x="971600" y="5517232"/>
            <a:chExt cx="1512167" cy="504000"/>
          </a:xfrm>
        </p:grpSpPr>
        <p:cxnSp>
          <p:nvCxnSpPr>
            <p:cNvPr id="111" name="肘形连接符 110"/>
            <p:cNvCxnSpPr/>
            <p:nvPr/>
          </p:nvCxnSpPr>
          <p:spPr>
            <a:xfrm>
              <a:off x="1403648" y="5517232"/>
              <a:ext cx="720000"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肘形连接符 11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971600" y="5589240"/>
              <a:ext cx="1512167" cy="307777"/>
            </a:xfrm>
            <a:prstGeom prst="rect">
              <a:avLst/>
            </a:prstGeom>
            <a:noFill/>
          </p:spPr>
          <p:txBody>
            <a:bodyPr wrap="square" rtlCol="0">
              <a:spAutoFit/>
            </a:bodyPr>
            <a:lstStyle/>
            <a:p>
              <a:r>
                <a:rPr lang="en-US" altLang="zh-CN" sz="1400" dirty="0" err="1" smtClean="0"/>
                <a:t>ReferenceHandler</a:t>
              </a:r>
              <a:endParaRPr lang="zh-CN" altLang="en-US" sz="1400" dirty="0"/>
            </a:p>
          </p:txBody>
        </p:sp>
      </p:grpSp>
      <p:grpSp>
        <p:nvGrpSpPr>
          <p:cNvPr id="28" name="组合 122"/>
          <p:cNvGrpSpPr/>
          <p:nvPr/>
        </p:nvGrpSpPr>
        <p:grpSpPr>
          <a:xfrm>
            <a:off x="9144000" y="4077072"/>
            <a:ext cx="1440160" cy="792088"/>
            <a:chOff x="9396536" y="4653136"/>
            <a:chExt cx="1440160" cy="792088"/>
          </a:xfrm>
        </p:grpSpPr>
        <p:sp>
          <p:nvSpPr>
            <p:cNvPr id="59" name="环形箭头 58"/>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环形箭头 71"/>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TextBox 117"/>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30" name="组合 121"/>
          <p:cNvGrpSpPr/>
          <p:nvPr/>
        </p:nvGrpSpPr>
        <p:grpSpPr>
          <a:xfrm>
            <a:off x="10116616" y="1124744"/>
            <a:ext cx="845799" cy="3168352"/>
            <a:chOff x="6804248" y="5589240"/>
            <a:chExt cx="1314827" cy="792088"/>
          </a:xfrm>
        </p:grpSpPr>
        <p:sp>
          <p:nvSpPr>
            <p:cNvPr id="119" name="环形箭头 118"/>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0" name="环形箭头 119"/>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1" name="TextBox 120"/>
            <p:cNvSpPr txBox="1"/>
            <p:nvPr/>
          </p:nvSpPr>
          <p:spPr>
            <a:xfrm>
              <a:off x="6859442" y="5931278"/>
              <a:ext cx="1259633" cy="107722"/>
            </a:xfrm>
            <a:prstGeom prst="rect">
              <a:avLst/>
            </a:prstGeom>
            <a:noFill/>
          </p:spPr>
          <p:txBody>
            <a:bodyPr wrap="square" rtlCol="0">
              <a:spAutoFit/>
            </a:bodyPr>
            <a:lstStyle/>
            <a:p>
              <a:r>
                <a:rPr lang="en-US" altLang="zh-CN" sz="1100" dirty="0" smtClean="0"/>
                <a:t>Reference</a:t>
              </a:r>
            </a:p>
            <a:p>
              <a:r>
                <a:rPr lang="en-US" altLang="zh-CN" sz="1100" dirty="0" smtClean="0"/>
                <a:t>Handler</a:t>
              </a:r>
              <a:endParaRPr lang="zh-CN" altLang="en-US" sz="1100" dirty="0"/>
            </a:p>
          </p:txBody>
        </p:sp>
      </p:grpSp>
      <p:grpSp>
        <p:nvGrpSpPr>
          <p:cNvPr id="31" name="组合 140"/>
          <p:cNvGrpSpPr/>
          <p:nvPr/>
        </p:nvGrpSpPr>
        <p:grpSpPr>
          <a:xfrm>
            <a:off x="1043608" y="2852879"/>
            <a:ext cx="1764088" cy="504000"/>
            <a:chOff x="2915816" y="4941168"/>
            <a:chExt cx="1764088" cy="504000"/>
          </a:xfrm>
        </p:grpSpPr>
        <p:sp>
          <p:nvSpPr>
            <p:cNvPr id="127" name="矩形 126"/>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grpSp>
        <p:nvGrpSpPr>
          <p:cNvPr id="34" name="组合 141"/>
          <p:cNvGrpSpPr/>
          <p:nvPr/>
        </p:nvGrpSpPr>
        <p:grpSpPr>
          <a:xfrm>
            <a:off x="3275856" y="2852879"/>
            <a:ext cx="1764088" cy="504000"/>
            <a:chOff x="2915816" y="4941168"/>
            <a:chExt cx="1764088" cy="504000"/>
          </a:xfrm>
        </p:grpSpPr>
        <p:sp>
          <p:nvSpPr>
            <p:cNvPr id="143" name="矩形 142"/>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grpSp>
      <p:grpSp>
        <p:nvGrpSpPr>
          <p:cNvPr id="35" name="组合 146"/>
          <p:cNvGrpSpPr/>
          <p:nvPr/>
        </p:nvGrpSpPr>
        <p:grpSpPr>
          <a:xfrm>
            <a:off x="6228184" y="2852879"/>
            <a:ext cx="1764088" cy="504000"/>
            <a:chOff x="2915816" y="4941168"/>
            <a:chExt cx="1764088" cy="504000"/>
          </a:xfrm>
        </p:grpSpPr>
        <p:sp>
          <p:nvSpPr>
            <p:cNvPr id="148" name="矩形 147"/>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82" name="组合 122"/>
          <p:cNvGrpSpPr/>
          <p:nvPr/>
        </p:nvGrpSpPr>
        <p:grpSpPr>
          <a:xfrm>
            <a:off x="9468544" y="5373216"/>
            <a:ext cx="1187624" cy="1656184"/>
            <a:chOff x="9396536" y="4653136"/>
            <a:chExt cx="1440160" cy="792088"/>
          </a:xfrm>
        </p:grpSpPr>
        <p:sp>
          <p:nvSpPr>
            <p:cNvPr id="183" name="环形箭头 182"/>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环形箭头 183"/>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5" name="TextBox 184"/>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186" name="组合 121"/>
          <p:cNvGrpSpPr/>
          <p:nvPr/>
        </p:nvGrpSpPr>
        <p:grpSpPr>
          <a:xfrm>
            <a:off x="9296400" y="3149352"/>
            <a:ext cx="1440160" cy="792088"/>
            <a:chOff x="6804248" y="5589240"/>
            <a:chExt cx="1440160" cy="792088"/>
          </a:xfrm>
        </p:grpSpPr>
        <p:sp>
          <p:nvSpPr>
            <p:cNvPr id="187" name="环形箭头 186"/>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8" name="环形箭头 187"/>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9" name="TextBox 188"/>
            <p:cNvSpPr txBox="1"/>
            <p:nvPr/>
          </p:nvSpPr>
          <p:spPr>
            <a:xfrm>
              <a:off x="6984777" y="5714092"/>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0" name="组合 124"/>
          <p:cNvGrpSpPr/>
          <p:nvPr/>
        </p:nvGrpSpPr>
        <p:grpSpPr>
          <a:xfrm>
            <a:off x="9396536" y="0"/>
            <a:ext cx="2952328" cy="1008000"/>
            <a:chOff x="971600" y="5517231"/>
            <a:chExt cx="1512167" cy="504001"/>
          </a:xfrm>
        </p:grpSpPr>
        <p:cxnSp>
          <p:nvCxnSpPr>
            <p:cNvPr id="191" name="肘形连接符 190"/>
            <p:cNvCxnSpPr/>
            <p:nvPr/>
          </p:nvCxnSpPr>
          <p:spPr>
            <a:xfrm>
              <a:off x="1403647" y="5517231"/>
              <a:ext cx="720002"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肘形连接符 19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971600" y="5538973"/>
              <a:ext cx="1512167" cy="463681"/>
            </a:xfrm>
            <a:prstGeom prst="rect">
              <a:avLst/>
            </a:prstGeom>
            <a:noFill/>
          </p:spPr>
          <p:txBody>
            <a:bodyPr wrap="square" rtlCol="0">
              <a:spAutoFit/>
            </a:bodyPr>
            <a:lstStyle/>
            <a:p>
              <a:r>
                <a:rPr lang="en-US" altLang="zh-CN" sz="1200" dirty="0" err="1" smtClean="0"/>
                <a:t>ReferenceHandler</a:t>
              </a:r>
              <a:endParaRPr lang="en-US" altLang="zh-CN" sz="1200" dirty="0" smtClean="0"/>
            </a:p>
            <a:p>
              <a:r>
                <a:rPr lang="en-US" altLang="zh-CN" sz="1200" dirty="0" smtClean="0"/>
                <a:t>Do 2 things:</a:t>
              </a:r>
            </a:p>
            <a:p>
              <a:pPr marL="228600" indent="-228600">
                <a:buAutoNum type="arabicPeriod"/>
              </a:pPr>
              <a:r>
                <a:rPr lang="en-US" altLang="zh-CN" sz="1200" dirty="0" smtClean="0"/>
                <a:t>Append to </a:t>
              </a:r>
              <a:r>
                <a:rPr lang="en-US" altLang="zh-CN" sz="1200" i="1" dirty="0" smtClean="0"/>
                <a:t>pending</a:t>
              </a:r>
              <a:r>
                <a:rPr lang="en-US" altLang="zh-CN" sz="1200" dirty="0" smtClean="0"/>
                <a:t> while GC by VM</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grp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grpSp>
        <p:nvGrpSpPr>
          <p:cNvPr id="39" name="组合 38"/>
          <p:cNvGrpSpPr/>
          <p:nvPr/>
        </p:nvGrpSpPr>
        <p:grpSpPr>
          <a:xfrm>
            <a:off x="899592" y="3284984"/>
            <a:ext cx="7272808" cy="1543819"/>
            <a:chOff x="899592" y="3227199"/>
            <a:chExt cx="7272808" cy="1543819"/>
          </a:xfrm>
        </p:grpSpPr>
        <p:sp>
          <p:nvSpPr>
            <p:cNvPr id="5" name="矩形 4"/>
            <p:cNvSpPr/>
            <p:nvPr/>
          </p:nvSpPr>
          <p:spPr>
            <a:xfrm>
              <a:off x="3503290" y="4316611"/>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668539"/>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27199"/>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03754"/>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32535"/>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3956571"/>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596531"/>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594513"/>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16611"/>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04643"/>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12555"/>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147770"/>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03754"/>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147754"/>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971599" y="5013176"/>
            <a:ext cx="7178119" cy="1384995"/>
          </a:xfrm>
          <a:prstGeom prst="rect">
            <a:avLst/>
          </a:prstGeom>
          <a:noFill/>
          <a:ln>
            <a:solidFill>
              <a:schemeClr val="bg1">
                <a:lumMod val="50000"/>
              </a:schemeClr>
            </a:solidFill>
            <a:prstDash val="lgDash"/>
          </a:ln>
        </p:spPr>
        <p:txBody>
          <a:bodyPr wrap="square" rtlCol="0">
            <a:spAutoFit/>
          </a:bodyPr>
          <a:lstStyle/>
          <a:p>
            <a:r>
              <a:rPr lang="en-US" altLang="zh-CN" sz="1400" dirty="0" err="1"/>
              <a:t>ByteBuffer</a:t>
            </a:r>
            <a:r>
              <a:rPr lang="en-US" altLang="zh-CN" sz="1400" dirty="0"/>
              <a:t> header = </a:t>
            </a:r>
            <a:r>
              <a:rPr lang="en-US" altLang="zh-CN" sz="1400" dirty="0" err="1"/>
              <a:t>ByteBuffer.allocateDirect</a:t>
            </a:r>
            <a:r>
              <a:rPr lang="en-US" altLang="zh-CN" sz="1400" dirty="0"/>
              <a:t> (10);</a:t>
            </a:r>
          </a:p>
          <a:p>
            <a:r>
              <a:rPr lang="en-US" altLang="zh-CN" sz="1400" dirty="0" err="1"/>
              <a:t>ByteBuffer</a:t>
            </a:r>
            <a:r>
              <a:rPr lang="en-US" altLang="zh-CN" sz="1400" dirty="0"/>
              <a:t> body = </a:t>
            </a:r>
            <a:r>
              <a:rPr lang="en-US" altLang="zh-CN" sz="1400" dirty="0" err="1"/>
              <a:t>ByteBuffer.allocateDirect</a:t>
            </a:r>
            <a:r>
              <a:rPr lang="en-US" altLang="zh-CN" sz="1400" dirty="0"/>
              <a:t> (80);</a:t>
            </a:r>
          </a:p>
          <a:p>
            <a:r>
              <a:rPr lang="en-US" altLang="zh-CN" sz="1400" b="1" dirty="0" err="1">
                <a:solidFill>
                  <a:srgbClr val="C00000"/>
                </a:solidFill>
              </a:rPr>
              <a:t>ByteBuffer</a:t>
            </a:r>
            <a:r>
              <a:rPr lang="en-US" altLang="zh-CN" sz="1400" b="1" dirty="0">
                <a:solidFill>
                  <a:srgbClr val="C00000"/>
                </a:solidFill>
              </a:rPr>
              <a:t> [] </a:t>
            </a:r>
            <a:r>
              <a:rPr lang="en-US" altLang="zh-CN" sz="1400" dirty="0"/>
              <a:t>buffers = { header, body </a:t>
            </a:r>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a:t>channel.</a:t>
            </a:r>
            <a:r>
              <a:rPr lang="en-US" altLang="zh-CN" sz="1400" b="1" dirty="0" err="1">
                <a:solidFill>
                  <a:schemeClr val="accent1"/>
                </a:solidFill>
              </a:rPr>
              <a:t>read</a:t>
            </a:r>
            <a:r>
              <a:rPr lang="en-US" altLang="zh-CN" sz="1400" dirty="0"/>
              <a:t> (buffers);      //</a:t>
            </a:r>
            <a:r>
              <a:rPr lang="en-US" altLang="zh-CN" sz="1400" dirty="0" smtClean="0"/>
              <a:t>scattering</a:t>
            </a:r>
          </a:p>
          <a:p>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smtClean="0"/>
              <a:t>channel.</a:t>
            </a:r>
            <a:r>
              <a:rPr lang="en-US" altLang="zh-CN" sz="1400" b="1" dirty="0" err="1" smtClean="0">
                <a:solidFill>
                  <a:schemeClr val="accent1"/>
                </a:solidFill>
              </a:rPr>
              <a:t>write</a:t>
            </a:r>
            <a:r>
              <a:rPr lang="en-US" altLang="zh-CN" sz="1400" dirty="0" smtClean="0"/>
              <a:t> (buffers</a:t>
            </a:r>
            <a:r>
              <a:rPr lang="en-US" altLang="zh-CN" sz="1400" dirty="0"/>
              <a:t>);     </a:t>
            </a:r>
            <a:r>
              <a:rPr lang="en-US" altLang="zh-CN" sz="1400" dirty="0" smtClean="0"/>
              <a:t>//gathering</a:t>
            </a:r>
            <a:endParaRPr lang="zh-CN" alt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73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156176"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线程安全</a:t>
            </a: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组合 115"/>
          <p:cNvGrpSpPr/>
          <p:nvPr/>
        </p:nvGrpSpPr>
        <p:grpSpPr>
          <a:xfrm>
            <a:off x="4982793" y="1772816"/>
            <a:ext cx="2880000" cy="794661"/>
            <a:chOff x="4982793" y="1772816"/>
            <a:chExt cx="2880000" cy="794661"/>
          </a:xfrm>
        </p:grpSpPr>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934881" cy="1276935"/>
            <a:chOff x="6495969" y="2459934"/>
            <a:chExt cx="934881"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918713"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a:t>
              </a:r>
              <a:r>
                <a:rPr lang="en-US" altLang="zh-CN" dirty="0" err="1" smtClean="0">
                  <a:solidFill>
                    <a:schemeClr val="bg1"/>
                  </a:solidFill>
                </a:rPr>
                <a:t>meata</a:t>
              </a:r>
              <a:r>
                <a:rPr lang="en-US" altLang="zh-CN" dirty="0" smtClean="0">
                  <a:solidFill>
                    <a:schemeClr val="bg1"/>
                  </a:solidFill>
                </a:rPr>
                <a:t>)</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FileChannel.map</a:t>
            </a:r>
            <a:r>
              <a:rPr lang="en-US" altLang="zh-CN" sz="2400" dirty="0" smtClean="0"/>
              <a:t>() &amp; </a:t>
            </a:r>
            <a:r>
              <a:rPr lang="en-US" altLang="zh-CN" sz="2400" dirty="0" err="1" smtClean="0"/>
              <a:t>MappedByteBuffer</a:t>
            </a:r>
            <a:endParaRPr lang="en-US" altLang="zh-CN" sz="2400" dirty="0" smtClean="0"/>
          </a:p>
          <a:p>
            <a:r>
              <a:rPr lang="zh-CN" altLang="en-US" sz="2400" dirty="0" smtClean="0"/>
              <a:t>映射内存空间位于堆外</a:t>
            </a:r>
            <a:endParaRPr lang="en-US" altLang="zh-CN" sz="2400" dirty="0" smtClean="0"/>
          </a:p>
          <a:p>
            <a:r>
              <a:rPr lang="zh-CN" altLang="en-US" sz="2400" dirty="0"/>
              <a:t>预加载</a:t>
            </a:r>
            <a:r>
              <a:rPr lang="zh-CN" altLang="en-US" sz="1600" dirty="0" smtClean="0"/>
              <a:t>（</a:t>
            </a:r>
            <a:r>
              <a:rPr lang="zh-CN" altLang="en-US" sz="1600" dirty="0"/>
              <a:t>使</a:t>
            </a:r>
            <a:r>
              <a:rPr lang="zh-CN" altLang="en-US" sz="1600" dirty="0" smtClean="0"/>
              <a:t>映射文件部分常驻内存，代价较高、非完全保证）</a:t>
            </a:r>
            <a:endParaRPr lang="en-US" altLang="zh-CN" sz="1600" dirty="0" smtClean="0"/>
          </a:p>
          <a:p>
            <a:r>
              <a:rPr lang="zh-CN" altLang="en-US" sz="2400" dirty="0" smtClean="0"/>
              <a:t>内存映射释放</a:t>
            </a:r>
            <a:r>
              <a:rPr lang="zh-CN" altLang="en-US" sz="1600" dirty="0" smtClean="0"/>
              <a:t>（与</a:t>
            </a:r>
            <a:r>
              <a:rPr lang="en-US" altLang="zh-CN" sz="1600" dirty="0" err="1" smtClean="0"/>
              <a:t>fileChannel</a:t>
            </a:r>
            <a:r>
              <a:rPr lang="zh-CN" altLang="en-US" sz="1600" dirty="0" smtClean="0"/>
              <a:t>无关，通过丢弃</a:t>
            </a:r>
            <a:r>
              <a:rPr lang="en-US" altLang="zh-CN" sz="1600" dirty="0" err="1" smtClean="0"/>
              <a:t>MappedByteBuffer</a:t>
            </a:r>
            <a:r>
              <a:rPr lang="zh-CN" altLang="en-US" sz="1600" dirty="0" smtClean="0"/>
              <a:t>对象释放）</a:t>
            </a:r>
            <a:endParaRPr lang="zh-CN" altLang="en-US" sz="1600" dirty="0"/>
          </a:p>
        </p:txBody>
      </p:sp>
      <p:sp>
        <p:nvSpPr>
          <p:cNvPr id="9" name="TextBox 8"/>
          <p:cNvSpPr txBox="1"/>
          <p:nvPr/>
        </p:nvSpPr>
        <p:spPr>
          <a:xfrm>
            <a:off x="971599" y="3394154"/>
            <a:ext cx="5688633"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dirty="0" err="1"/>
              <a:t>MappedByteBuffer</a:t>
            </a:r>
            <a:r>
              <a:rPr lang="en-US" altLang="zh-CN" sz="1200" dirty="0"/>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10" name="TextBox 9"/>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t>MappedByteBuffer</a:t>
            </a:r>
            <a:r>
              <a:rPr lang="en-US" altLang="zh-CN" sz="1400" dirty="0" smtClean="0"/>
              <a:t> 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100, 200);</a:t>
            </a:r>
            <a:endParaRPr lang="zh-CN" altLang="en-US" sz="1400" dirty="0"/>
          </a:p>
        </p:txBody>
      </p:sp>
      <p:sp>
        <p:nvSpPr>
          <p:cNvPr id="6" name="TextBox 5"/>
          <p:cNvSpPr txBox="1"/>
          <p:nvPr/>
        </p:nvSpPr>
        <p:spPr>
          <a:xfrm>
            <a:off x="5076057" y="4293096"/>
            <a:ext cx="3073662" cy="1384995"/>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endParaRPr lang="en-US" altLang="zh-CN" sz="1200" b="1" dirty="0" smtClean="0">
              <a:solidFill>
                <a:schemeClr val="accent1"/>
              </a:solidFill>
            </a:endParaRPr>
          </a:p>
          <a:p>
            <a:r>
              <a:rPr lang="en-US" altLang="zh-CN" sz="1200" dirty="0" smtClean="0"/>
              <a:t>         extends </a:t>
            </a:r>
            <a:r>
              <a:rPr lang="en-US" altLang="zh-CN" sz="1200" dirty="0" err="1" smtClean="0"/>
              <a:t>ByteBuffer</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a:t>
            </a:r>
            <a:r>
              <a:rPr lang="zh-CN" altLang="en-US" dirty="0" smtClean="0"/>
              <a:t>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zh-CN" altLang="en-US" dirty="0"/>
          </a:p>
        </p:txBody>
      </p:sp>
      <p:sp>
        <p:nvSpPr>
          <p:cNvPr id="4" name="爆炸形 1 3"/>
          <p:cNvSpPr/>
          <p:nvPr/>
        </p:nvSpPr>
        <p:spPr>
          <a:xfrm>
            <a:off x="5980323" y="1628800"/>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a:t>
            </a:r>
            <a:r>
              <a:rPr lang="zh-CN" altLang="en-US" sz="2000" dirty="0" smtClean="0"/>
              <a:t>（自己干 </a:t>
            </a:r>
            <a:r>
              <a:rPr lang="en-US" altLang="zh-CN" sz="2000" dirty="0" smtClean="0"/>
              <a:t>or </a:t>
            </a:r>
            <a:r>
              <a:rPr lang="zh-CN" altLang="en-US" sz="2000" dirty="0" smtClean="0"/>
              <a:t>让别人干？）</a:t>
            </a:r>
            <a:endParaRPr lang="en-US" altLang="zh-CN" sz="2000" dirty="0" smtClean="0"/>
          </a:p>
          <a:p>
            <a:pPr lvl="1"/>
            <a:r>
              <a:rPr lang="zh-CN" altLang="en-US" sz="2000" dirty="0" smtClean="0"/>
              <a:t>阻塞 </a:t>
            </a:r>
            <a:r>
              <a:rPr lang="en-US" altLang="zh-CN" sz="2000" dirty="0" smtClean="0"/>
              <a:t>/ </a:t>
            </a:r>
            <a:r>
              <a:rPr lang="zh-CN" altLang="en-US" sz="2000" dirty="0" smtClean="0"/>
              <a:t>非</a:t>
            </a:r>
            <a:r>
              <a:rPr lang="zh-CN" altLang="en-US" sz="2000" dirty="0" smtClean="0"/>
              <a:t>阻塞（干等 </a:t>
            </a:r>
            <a:r>
              <a:rPr lang="en-US" altLang="zh-CN" sz="2000" dirty="0" smtClean="0"/>
              <a:t>or </a:t>
            </a:r>
            <a:r>
              <a:rPr lang="zh-CN" altLang="en-US" sz="2000" dirty="0"/>
              <a:t>过</a:t>
            </a:r>
            <a:r>
              <a:rPr lang="zh-CN" altLang="en-US" sz="2000" dirty="0" smtClean="0"/>
              <a:t>会儿再看？</a:t>
            </a:r>
            <a:r>
              <a:rPr lang="zh-CN" altLang="en-US" sz="2000" dirty="0" smtClean="0"/>
              <a:t>）</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2843888" y="1736864"/>
            <a:ext cx="720000" cy="468000"/>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3851920" y="1628864"/>
            <a:ext cx="1332000" cy="57600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dirty="0" smtClean="0"/>
              <a:t>（</a:t>
            </a:r>
            <a:r>
              <a:rPr lang="en-US" altLang="zh-CN" dirty="0" smtClean="0"/>
              <a:t>1.4 </a:t>
            </a:r>
            <a:r>
              <a:rPr lang="en-US" altLang="zh-CN" dirty="0"/>
              <a:t>before </a:t>
            </a:r>
            <a:r>
              <a:rPr lang="zh-CN" altLang="en-US" dirty="0" smtClean="0"/>
              <a:t>）</a:t>
            </a:r>
            <a:endParaRPr lang="en-US" altLang="zh-CN" dirty="0" smtClean="0"/>
          </a:p>
          <a:p>
            <a:r>
              <a:rPr lang="en-US" altLang="zh-CN" dirty="0" smtClean="0"/>
              <a:t>NIO</a:t>
            </a:r>
            <a:r>
              <a:rPr lang="zh-CN" altLang="en-US" dirty="0" smtClean="0"/>
              <a:t>（</a:t>
            </a:r>
            <a:r>
              <a:rPr lang="en-US" altLang="zh-CN" dirty="0" smtClean="0"/>
              <a:t>1.4 later</a:t>
            </a:r>
            <a:r>
              <a:rPr lang="zh-CN" altLang="en-US" dirty="0" smtClean="0"/>
              <a:t>）</a:t>
            </a:r>
            <a:endParaRPr lang="en-US" altLang="zh-CN" dirty="0" smtClean="0"/>
          </a:p>
          <a:p>
            <a:r>
              <a:rPr lang="en-US" altLang="zh-CN" dirty="0" smtClean="0"/>
              <a:t>AIO</a:t>
            </a:r>
            <a:r>
              <a:rPr lang="zh-CN" altLang="en-US" dirty="0" smtClean="0"/>
              <a:t>（</a:t>
            </a:r>
            <a:r>
              <a:rPr lang="en-US" altLang="zh-CN" dirty="0" smtClean="0"/>
              <a:t>1.7 later</a:t>
            </a:r>
            <a:r>
              <a:rPr lang="zh-CN" altLang="en-US" dirty="0" smtClean="0"/>
              <a:t>）</a:t>
            </a:r>
            <a:endParaRPr lang="zh-CN" altLang="en-US" dirty="0"/>
          </a:p>
        </p:txBody>
      </p:sp>
    </p:spTree>
    <p:extLst>
      <p:ext uri="{BB962C8B-B14F-4D97-AF65-F5344CB8AC3E}">
        <p14:creationId xmlns:p14="http://schemas.microsoft.com/office/powerpoint/2010/main" val="1027888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lstStyle/>
          <a:p>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epool</a:t>
            </a:r>
            <a:r>
              <a:rPr lang="zh-CN" altLang="en-US" dirty="0" smtClean="0"/>
              <a:t>）</a:t>
            </a:r>
            <a:endParaRPr lang="en-US" altLang="zh-CN" dirty="0" smtClean="0"/>
          </a:p>
          <a:p>
            <a:r>
              <a:rPr lang="zh-CN" altLang="en-US" dirty="0" smtClean="0"/>
              <a:t>水平触发、边缘触发</a:t>
            </a:r>
            <a:endParaRPr lang="zh-CN" altLang="en-US"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的网络层</a:t>
            </a:r>
            <a:r>
              <a:rPr lang="en-US" altLang="zh-CN" dirty="0" smtClean="0"/>
              <a:t>IO</a:t>
            </a:r>
            <a:r>
              <a:rPr lang="zh-CN" altLang="en-US" dirty="0" smtClean="0"/>
              <a:t>模型</a:t>
            </a:r>
            <a:endParaRPr lang="zh-CN" altLang="en-US" dirty="0"/>
          </a:p>
        </p:txBody>
      </p:sp>
      <p:pic>
        <p:nvPicPr>
          <p:cNvPr id="3074" name="Picture 2" descr="http://img.blog.csdn.net/20160110130714694?watermark/2/text/aHR0cDovL2Jsb2cuY3Nkbi5uZXQv/font/5a6L5L2T/fontsize/400/fill/I0JBQkFCMA==/dissolve/70/gravity/Cen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6600" y="5157192"/>
            <a:ext cx="2650462" cy="11521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mg.blog.csdn.net/20160110130402226?watermark/2/text/aHR0cDovL2Jsb2cuY3Nkbi5uZXQv/font/5a6L5L2T/fontsize/400/fill/I0JBQkFCMA==/dissolve/70/gravity/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557" y="3573016"/>
            <a:ext cx="2782548" cy="12961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s.cnitblog.com/blog/405877/201411/14233028678944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0296" y="332656"/>
            <a:ext cx="2563070" cy="136815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images.cnitblog.com/blog/405877/201411/14233200460298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48939" y="1916832"/>
            <a:ext cx="2702847" cy="151497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images.cnitblog.com/blog/405877/201411/14233218725639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2120" y="3431804"/>
            <a:ext cx="2901814"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zh-CN" altLang="en-US" dirty="0" smtClean="0"/>
              <a:t>键管理</a:t>
            </a:r>
            <a:endParaRPr lang="zh-CN" altLang="en-US"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停止</a:t>
            </a:r>
            <a:r>
              <a:rPr lang="en-US" altLang="zh-CN" dirty="0" smtClean="0"/>
              <a:t>Selector</a:t>
            </a:r>
            <a:endParaRPr lang="zh-CN" altLang="en-US" dirty="0"/>
          </a:p>
        </p:txBody>
      </p:sp>
      <p:sp>
        <p:nvSpPr>
          <p:cNvPr id="3" name="内容占位符 2"/>
          <p:cNvSpPr>
            <a:spLocks noGrp="1"/>
          </p:cNvSpPr>
          <p:nvPr>
            <p:ph idx="1"/>
          </p:nvPr>
        </p:nvSpPr>
        <p:spPr/>
        <p:txBody>
          <a:bodyPr/>
          <a:lstStyle/>
          <a:p>
            <a:r>
              <a:rPr lang="zh-CN" altLang="en-US" dirty="0" smtClean="0"/>
              <a:t>优雅唤醒</a:t>
            </a:r>
            <a:r>
              <a:rPr lang="en-US" altLang="zh-CN" dirty="0" smtClean="0"/>
              <a:t>wakeup()</a:t>
            </a:r>
          </a:p>
          <a:p>
            <a:r>
              <a:rPr lang="en-US" altLang="zh-CN" dirty="0" smtClean="0"/>
              <a:t>Close()</a:t>
            </a:r>
          </a:p>
          <a:p>
            <a:r>
              <a:rPr lang="zh-CN" altLang="en-US" dirty="0" smtClean="0"/>
              <a:t>暴力停止</a:t>
            </a:r>
            <a:r>
              <a:rPr lang="en-US" altLang="zh-CN" dirty="0" smtClean="0"/>
              <a:t>interrupt()</a:t>
            </a:r>
          </a:p>
          <a:p>
            <a:r>
              <a:rPr lang="zh-CN" altLang="en-US" dirty="0" smtClean="0"/>
              <a:t>与通道不同</a:t>
            </a:r>
            <a:endParaRPr lang="zh-CN" altLang="en-US" dirty="0"/>
          </a:p>
        </p:txBody>
      </p:sp>
    </p:spTree>
    <p:extLst>
      <p:ext uri="{BB962C8B-B14F-4D97-AF65-F5344CB8AC3E}">
        <p14:creationId xmlns:p14="http://schemas.microsoft.com/office/powerpoint/2010/main" val="1949254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a:t>AsynchronousChannel</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204864"/>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843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660232" y="299695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5085184"/>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5800</TotalTime>
  <Words>6393</Words>
  <Application>Microsoft Office PowerPoint</Application>
  <PresentationFormat>全屏显示(4:3)</PresentationFormat>
  <Paragraphs>802</Paragraphs>
  <Slides>49</Slides>
  <Notes>27</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扒一扒Java IO那些事儿</vt:lpstr>
      <vt:lpstr>Agenda</vt:lpstr>
      <vt:lpstr>从InputStream开始…</vt:lpstr>
      <vt:lpstr>操作系统IO</vt:lpstr>
      <vt:lpstr>Java IO &amp; NIO</vt:lpstr>
      <vt:lpstr>Buffer</vt:lpstr>
      <vt:lpstr>Buffer</vt:lpstr>
      <vt:lpstr>Buffer操作</vt:lpstr>
      <vt:lpstr>Buffer操作</vt:lpstr>
      <vt:lpstr>Buffer操作</vt:lpstr>
      <vt:lpstr>Buffer操作</vt:lpstr>
      <vt:lpstr>Buffer操作</vt:lpstr>
      <vt:lpstr>Buffer复制</vt:lpstr>
      <vt:lpstr>Buffer切割</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内存映射文件</vt:lpstr>
      <vt:lpstr>Channel to Channel传输</vt:lpstr>
      <vt:lpstr>流IO</vt:lpstr>
      <vt:lpstr>Selector</vt:lpstr>
      <vt:lpstr>IO模型</vt:lpstr>
      <vt:lpstr>Java IO模型的实现</vt:lpstr>
      <vt:lpstr>IO多路复用</vt:lpstr>
      <vt:lpstr>Reactor模式</vt:lpstr>
      <vt:lpstr>Selector</vt:lpstr>
      <vt:lpstr>停止Selector</vt:lpstr>
      <vt:lpstr>Java AIO</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Localadmin</dc:creator>
  <cp:lastModifiedBy>Localadmin</cp:lastModifiedBy>
  <cp:revision>299</cp:revision>
  <dcterms:created xsi:type="dcterms:W3CDTF">2016-12-06T07:03:31Z</dcterms:created>
  <dcterms:modified xsi:type="dcterms:W3CDTF">2016-12-16T10:36:27Z</dcterms:modified>
</cp:coreProperties>
</file>