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66" r:id="rId4"/>
    <p:sldId id="257" r:id="rId5"/>
    <p:sldId id="262" r:id="rId6"/>
    <p:sldId id="276" r:id="rId7"/>
    <p:sldId id="258" r:id="rId8"/>
    <p:sldId id="269" r:id="rId9"/>
    <p:sldId id="270" r:id="rId10"/>
    <p:sldId id="273" r:id="rId11"/>
    <p:sldId id="272" r:id="rId12"/>
    <p:sldId id="283" r:id="rId13"/>
    <p:sldId id="281" r:id="rId14"/>
    <p:sldId id="282" r:id="rId15"/>
    <p:sldId id="274" r:id="rId16"/>
    <p:sldId id="275" r:id="rId17"/>
    <p:sldId id="284" r:id="rId18"/>
    <p:sldId id="285" r:id="rId19"/>
    <p:sldId id="278" r:id="rId20"/>
    <p:sldId id="261" r:id="rId21"/>
    <p:sldId id="264" r:id="rId22"/>
    <p:sldId id="265" r:id="rId23"/>
    <p:sldId id="263" r:id="rId24"/>
    <p:sldId id="259" r:id="rId25"/>
    <p:sldId id="277" r:id="rId26"/>
    <p:sldId id="260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4D32-5E3E-4AA6-B8C4-5345957C6B64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D5A4-DF14-402B-8AB5-0BCE7F23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操作系统与 </a:t>
            </a:r>
            <a:r>
              <a:rPr lang="en-US" altLang="zh-CN" sz="1200" dirty="0" smtClean="0"/>
              <a:t>Java </a:t>
            </a:r>
            <a:r>
              <a:rPr lang="zh-CN" altLang="en-US" sz="1200" dirty="0" smtClean="0"/>
              <a:t>基于流的 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模型有些不匹配。操作系统要移动的是大块数据（缓冲区），这往往是在硬件直接存储器存取（</a:t>
            </a:r>
            <a:r>
              <a:rPr lang="en-US" altLang="zh-CN" sz="1200" dirty="0" smtClean="0"/>
              <a:t>DMA</a:t>
            </a:r>
            <a:r>
              <a:rPr lang="zh-CN" altLang="en-US" sz="1200" dirty="0" smtClean="0"/>
              <a:t>）的协助下完成的。而 </a:t>
            </a:r>
            <a:r>
              <a:rPr lang="en-US" altLang="zh-CN" sz="1200" dirty="0" smtClean="0"/>
              <a:t>JVM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I/O </a:t>
            </a:r>
            <a:r>
              <a:rPr lang="zh-CN" altLang="en-US" sz="1200" dirty="0" smtClean="0"/>
              <a:t>类喜欢操作小块数据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单个字节、几行文本。结果，操作系统送来整缓冲区的数据，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的流数据类再花大量时间把它们拆成小块，往往拷贝一个小块就要往返于几层对象。操作系统喜欢整卡车地运来数据，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类则喜欢一铲子一铲子地加工数据。有了 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，就可以轻松地把一卡车数据备份到您能直接使用的地方（</a:t>
            </a:r>
            <a:r>
              <a:rPr lang="en-US" altLang="zh-CN" sz="1200" dirty="0" err="1" smtClean="0"/>
              <a:t>ByteBuffer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对象）。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Capacity</a:t>
            </a:r>
            <a:r>
              <a:rPr lang="zh-CN" altLang="en-US" dirty="0" smtClean="0"/>
              <a:t>：缓冲区能够容纳的数据元素的最大数量。这一容量在缓冲区创建时被设定，并且永远不能被改变。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：缓冲区的第一个不能被读或写的元素。或者说，缓冲区中现存元素的计数。</a:t>
            </a:r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：下一个要被读或写的元素的索引。位置会自动由相应的 </a:t>
            </a:r>
            <a:r>
              <a:rPr lang="en-US" altLang="zh-CN" dirty="0" smtClean="0"/>
              <a:t>get( 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put( )</a:t>
            </a:r>
            <a:r>
              <a:rPr lang="zh-CN" altLang="en-US" dirty="0" smtClean="0"/>
              <a:t>函数更新。</a:t>
            </a:r>
          </a:p>
          <a:p>
            <a:r>
              <a:rPr lang="en-US" altLang="zh-CN" dirty="0" smtClean="0"/>
              <a:t>Mark</a:t>
            </a:r>
            <a:r>
              <a:rPr lang="zh-CN" altLang="en-US" dirty="0" smtClean="0"/>
              <a:t>：一个备忘位置。调用 </a:t>
            </a:r>
            <a:r>
              <a:rPr lang="en-US" altLang="zh-CN" dirty="0" smtClean="0"/>
              <a:t>mark( )</a:t>
            </a:r>
            <a:r>
              <a:rPr lang="zh-CN" altLang="en-US" dirty="0" smtClean="0"/>
              <a:t>来设定 </a:t>
            </a:r>
            <a:r>
              <a:rPr lang="en-US" altLang="zh-CN" dirty="0" smtClean="0"/>
              <a:t>mark = 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。调用 </a:t>
            </a:r>
            <a:r>
              <a:rPr lang="en-US" altLang="zh-CN" dirty="0" smtClean="0"/>
              <a:t>reset( )</a:t>
            </a:r>
            <a:r>
              <a:rPr lang="zh-CN" altLang="en-US" dirty="0" smtClean="0"/>
              <a:t>设定 </a:t>
            </a:r>
            <a:r>
              <a:rPr lang="en-US" altLang="zh-CN" dirty="0" smtClean="0"/>
              <a:t>position =mark</a:t>
            </a:r>
            <a:r>
              <a:rPr lang="zh-CN" altLang="en-US" dirty="0" smtClean="0"/>
              <a:t>。标记在设定前是未定义的</a:t>
            </a:r>
            <a:r>
              <a:rPr lang="en-US" altLang="zh-CN" dirty="0" smtClean="0"/>
              <a:t>( undefined)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操作系统在进行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操作时无法直接访问用户进程的内存空间，所以间接内存区创建的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必然涉及到数据从用户空间到内核空间的拷贝。</a:t>
            </a:r>
            <a:endParaRPr lang="en-US" altLang="zh-CN" dirty="0" smtClean="0"/>
          </a:p>
          <a:p>
            <a:r>
              <a:rPr lang="zh-CN" altLang="en-US" dirty="0" smtClean="0"/>
              <a:t>每次调用中隐含地进行下面的操作：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创建一个临时的直接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将非直接缓冲区的内容复制到临时缓冲中。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使用临时缓冲区执行低层次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操作。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临时缓冲区对象离开作用域，并最终成为被回收的无用数据。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1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4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memorymanagement-whitepaper-150215.pdf" TargetMode="External"/><Relationship Id="rId2" Type="http://schemas.openxmlformats.org/officeDocument/2006/relationships/hyperlink" Target="http://docs.oracle.com/javase/specs/jvms/se7/html/jvms-2.html#jvms-2.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压缩（</a:t>
            </a:r>
            <a:r>
              <a:rPr lang="en-US" altLang="zh-CN" dirty="0" smtClean="0"/>
              <a:t>compact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buffer.hasRemaining</a:t>
            </a:r>
            <a:r>
              <a:rPr lang="en-US" altLang="zh-CN" dirty="0"/>
              <a:t>( ),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myByteArray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get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3645024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compact</a:t>
            </a:r>
            <a:r>
              <a:rPr lang="en-US" altLang="zh-CN" dirty="0" smtClean="0"/>
              <a:t>();                                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效率</a:t>
            </a:r>
            <a:r>
              <a:rPr lang="zh-CN" altLang="en-US" sz="1600" b="1" dirty="0">
                <a:solidFill>
                  <a:schemeClr val="accent2"/>
                </a:solidFill>
              </a:rPr>
              <a:t>并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不</a:t>
            </a:r>
            <a:r>
              <a:rPr lang="zh-CN" altLang="en-US" sz="1600" b="1" dirty="0">
                <a:solidFill>
                  <a:schemeClr val="accent2"/>
                </a:solidFill>
              </a:rPr>
              <a:t>高</a:t>
            </a:r>
            <a:r>
              <a:rPr lang="en-US" altLang="zh-CN" sz="1600" b="1" dirty="0" smtClean="0"/>
              <a:t>        </a:t>
            </a:r>
            <a:r>
              <a:rPr lang="en-US" altLang="zh-CN" sz="1600" b="1" dirty="0" smtClean="0"/>
              <a:t>   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压缩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后同时被翻转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6012160" y="2132856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0" y="4070418"/>
            <a:ext cx="4564718" cy="99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46" y="5264192"/>
            <a:ext cx="4483668" cy="10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曲线连接符 15"/>
          <p:cNvCxnSpPr/>
          <p:nvPr/>
        </p:nvCxnSpPr>
        <p:spPr>
          <a:xfrm rot="5400000">
            <a:off x="2894340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>
            <a:off x="3294364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>
            <a:off x="3655556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>
            <a:off x="2519484" y="4526020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23928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923928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8832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298832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标记（</a:t>
            </a:r>
            <a:r>
              <a:rPr lang="en-US" altLang="zh-CN" dirty="0"/>
              <a:t>mark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重置（</a:t>
            </a:r>
            <a:r>
              <a:rPr lang="en-US" altLang="zh-CN" dirty="0"/>
              <a:t>reset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(2).</a:t>
            </a:r>
            <a:r>
              <a:rPr lang="en-US" altLang="zh-CN" b="1" dirty="0">
                <a:solidFill>
                  <a:schemeClr val="accent1"/>
                </a:solidFill>
              </a:rPr>
              <a:t>mark</a:t>
            </a:r>
            <a:r>
              <a:rPr lang="en-US" altLang="zh-CN" dirty="0"/>
              <a:t>().position(4);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82836"/>
            <a:ext cx="4752528" cy="113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96855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7" y="4509120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reset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09" y="5157192"/>
            <a:ext cx="5017439" cy="140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  <a:r>
              <a:rPr lang="zh-CN" altLang="en-US" dirty="0" smtClean="0"/>
              <a:t>（</a:t>
            </a:r>
            <a:r>
              <a:rPr lang="en-US" altLang="zh-CN" dirty="0"/>
              <a:t>duplicate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/>
              <a:t>slice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64582"/>
            <a:ext cx="5942346" cy="13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2132856"/>
            <a:ext cx="71781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97" y="4509120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052" y="2829619"/>
            <a:ext cx="1404933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1949" y="3079993"/>
            <a:ext cx="95410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729" y="3287306"/>
            <a:ext cx="2846616" cy="78976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3287306"/>
            <a:ext cx="288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2"/>
                </a:solidFill>
              </a:rPr>
              <a:t>视图缓冲区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3929" y="570305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2"/>
                </a:solidFill>
              </a:rPr>
              <a:t>l</a:t>
            </a:r>
            <a:r>
              <a:rPr lang="en-US" altLang="zh-CN" sz="1000" b="1" dirty="0" smtClean="0">
                <a:solidFill>
                  <a:schemeClr val="accent2"/>
                </a:solidFill>
              </a:rPr>
              <a:t>imit-position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1443" y="5229200"/>
            <a:ext cx="1404933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9952" y="5445224"/>
            <a:ext cx="95410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复制（</a:t>
            </a:r>
            <a:r>
              <a:rPr lang="en-US" altLang="zh-CN" dirty="0"/>
              <a:t>duplicate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787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3800073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4044" y="4160113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44009" y="4437112"/>
            <a:ext cx="3456384" cy="122413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392" y="4501569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视图缓冲区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切割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slice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627813" cy="20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4435" y="460075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</a:rPr>
              <a:t>l</a:t>
            </a:r>
            <a:r>
              <a:rPr lang="en-US" altLang="zh-CN" sz="1200" b="1" dirty="0" smtClean="0">
                <a:solidFill>
                  <a:schemeClr val="accent2"/>
                </a:solidFill>
              </a:rPr>
              <a:t>imit-position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187" y="3859106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129978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批量操作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批量数据操作</a:t>
            </a:r>
            <a:r>
              <a:rPr lang="en-US" altLang="zh-CN" dirty="0" smtClean="0"/>
              <a:t>API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zh-CN" altLang="en-US" dirty="0"/>
              <a:t>常见</a:t>
            </a:r>
            <a:r>
              <a:rPr lang="zh-CN" altLang="en-US" dirty="0" smtClean="0"/>
              <a:t>异常（</a:t>
            </a:r>
            <a:r>
              <a:rPr lang="en-US" altLang="zh-CN" dirty="0" err="1" smtClean="0"/>
              <a:t>array.length</a:t>
            </a:r>
            <a:r>
              <a:rPr lang="en-US" altLang="zh-CN" dirty="0" smtClean="0"/>
              <a:t> </a:t>
            </a:r>
            <a:r>
              <a:rPr lang="en-US" altLang="zh-CN" dirty="0"/>
              <a:t>&gt; remaining()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/>
              <a:t>get()</a:t>
            </a:r>
            <a:r>
              <a:rPr lang="zh-CN" altLang="en-US" sz="2400" dirty="0"/>
              <a:t>读数</a:t>
            </a:r>
            <a:r>
              <a:rPr lang="zh-CN" altLang="en-US" sz="2400" dirty="0" smtClean="0"/>
              <a:t>据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BufferUnderflowException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put()</a:t>
            </a:r>
            <a:r>
              <a:rPr lang="zh-CN" altLang="en-US" sz="2400" dirty="0"/>
              <a:t>写</a:t>
            </a:r>
            <a:r>
              <a:rPr lang="zh-CN" altLang="en-US" sz="2400" dirty="0" smtClean="0"/>
              <a:t>数据，</a:t>
            </a:r>
            <a:r>
              <a:rPr lang="en-US" altLang="zh-CN" sz="2400" dirty="0" err="1" smtClean="0"/>
              <a:t>BufferOverflowException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826552" y="2132856"/>
            <a:ext cx="5760640" cy="2462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public abstract class </a:t>
            </a:r>
            <a:r>
              <a:rPr lang="en-US" altLang="zh-CN" sz="1400" dirty="0" err="1"/>
              <a:t>CharBuffer</a:t>
            </a:r>
            <a:endParaRPr lang="en-US" altLang="zh-CN" sz="1400" dirty="0"/>
          </a:p>
          <a:p>
            <a:r>
              <a:rPr lang="en-US" altLang="zh-CN" sz="1400" dirty="0" smtClean="0"/>
              <a:t>            extends </a:t>
            </a:r>
            <a:r>
              <a:rPr lang="en-US" altLang="zh-CN" sz="1400" dirty="0"/>
              <a:t>Buffer implements </a:t>
            </a:r>
            <a:r>
              <a:rPr lang="en-US" altLang="zh-CN" sz="1400" dirty="0" err="1"/>
              <a:t>CharSequence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Comparable {</a:t>
            </a:r>
            <a:endParaRPr lang="en-US" altLang="zh-CN" sz="1400" dirty="0"/>
          </a:p>
          <a:p>
            <a:r>
              <a:rPr lang="en-US" altLang="zh-CN" sz="1400" dirty="0" smtClean="0"/>
              <a:t>            // </a:t>
            </a:r>
            <a:r>
              <a:rPr lang="en-US" altLang="zh-CN" sz="1400" dirty="0"/>
              <a:t>This is a partial API listing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get (char [] 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get (char [] 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offset,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(char[]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(char []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offset,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end)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0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分配（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包装（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3070701"/>
            <a:ext cx="7178119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char [] </a:t>
            </a:r>
            <a:r>
              <a:rPr lang="en-US" altLang="zh-CN" dirty="0" err="1"/>
              <a:t>myArray</a:t>
            </a:r>
            <a:r>
              <a:rPr lang="en-US" altLang="zh-CN" dirty="0"/>
              <a:t> = new char [100];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/>
              <a:t>CharBuffer.</a:t>
            </a:r>
            <a:r>
              <a:rPr lang="en-US" altLang="zh-CN" b="1" dirty="0" err="1"/>
              <a:t>wrap</a:t>
            </a:r>
            <a:r>
              <a:rPr lang="en-US" altLang="zh-CN" dirty="0"/>
              <a:t> (</a:t>
            </a:r>
            <a:r>
              <a:rPr lang="en-US" altLang="zh-CN" dirty="0" err="1"/>
              <a:t>myArray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1029" name="Picture 5" descr="JVM学习 - 体系结构 内存模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51110"/>
            <a:ext cx="4000647" cy="277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/>
              <a:t>CharBuffer.allocate</a:t>
            </a:r>
            <a:r>
              <a:rPr lang="en-US" altLang="zh-CN" dirty="0"/>
              <a:t> (100);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71596" y="4787667"/>
            <a:ext cx="1368153" cy="504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CharBuffer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87824" y="5445224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har[]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987824" y="4293095"/>
            <a:ext cx="1080120" cy="10081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ark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osition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imit</a:t>
            </a:r>
          </a:p>
          <a:p>
            <a:r>
              <a:rPr lang="en-US" altLang="zh-CN" dirty="0" smtClean="0"/>
              <a:t>capacity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067944" y="5138227"/>
            <a:ext cx="720080" cy="30699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067944" y="5327184"/>
            <a:ext cx="720080" cy="622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43808" y="4221088"/>
            <a:ext cx="1368152" cy="18002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2339749" y="4221088"/>
            <a:ext cx="504059" cy="576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339750" y="5291726"/>
            <a:ext cx="504058" cy="7295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爆炸形 1 1041"/>
          <p:cNvSpPr/>
          <p:nvPr/>
        </p:nvSpPr>
        <p:spPr>
          <a:xfrm>
            <a:off x="971600" y="5638232"/>
            <a:ext cx="1440161" cy="815104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间接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2"/>
                </a:solidFill>
              </a:rPr>
              <a:t>内存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区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创建（直接内存）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276872"/>
            <a:ext cx="165618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07904" y="2276872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6228184" y="2276872"/>
            <a:ext cx="1512168" cy="79208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088" y="2492896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364088" y="2780928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43808" y="2800368"/>
            <a:ext cx="8280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492896"/>
            <a:ext cx="864096" cy="57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03948" y="2800368"/>
            <a:ext cx="396044" cy="124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83668" y="2780928"/>
            <a:ext cx="396044" cy="124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96599" y="3068960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1998" y="3073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1102" y="3068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硬件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9632" y="2723588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7139" y="2704716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5907" y="250808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9672" y="2492896"/>
            <a:ext cx="9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read/write()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07342" y="3115126"/>
            <a:ext cx="501023" cy="276999"/>
            <a:chOff x="2987824" y="3830560"/>
            <a:chExt cx="501023" cy="276999"/>
          </a:xfrm>
        </p:grpSpPr>
        <p:sp>
          <p:nvSpPr>
            <p:cNvPr id="29" name="流程图: 联系 28"/>
            <p:cNvSpPr/>
            <p:nvPr/>
          </p:nvSpPr>
          <p:spPr>
            <a:xfrm>
              <a:off x="2987824" y="3933056"/>
              <a:ext cx="92951" cy="72008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861" y="3830560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</a:rPr>
                <a:t>JVM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V="1">
            <a:off x="3419872" y="3000587"/>
            <a:ext cx="288032" cy="2170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2" idx="3"/>
          </p:cNvCxnSpPr>
          <p:nvPr/>
        </p:nvCxnSpPr>
        <p:spPr>
          <a:xfrm flipH="1">
            <a:off x="2534832" y="3253626"/>
            <a:ext cx="4725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1599" y="3861048"/>
            <a:ext cx="7178119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abstract class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ByteBuffer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/>
              <a:t>extends </a:t>
            </a:r>
            <a:r>
              <a:rPr lang="en-US" altLang="zh-CN" dirty="0"/>
              <a:t>Buffer implements </a:t>
            </a:r>
            <a:r>
              <a:rPr lang="en-US" altLang="zh-CN" dirty="0" smtClean="0"/>
              <a:t>Comparable {</a:t>
            </a:r>
          </a:p>
          <a:p>
            <a:r>
              <a:rPr lang="en-US" altLang="zh-CN" dirty="0"/>
              <a:t>            // This is a partial API listing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public </a:t>
            </a:r>
            <a:r>
              <a:rPr lang="en-US" altLang="zh-CN" dirty="0"/>
              <a:t>static </a:t>
            </a:r>
            <a:r>
              <a:rPr lang="en-US" altLang="zh-CN" dirty="0" err="1"/>
              <a:t>ByteBuffer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allocateDirect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capacity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return new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DirectByteBuffer</a:t>
            </a:r>
            <a:r>
              <a:rPr lang="en-US" altLang="zh-CN" dirty="0" smtClean="0"/>
              <a:t>(capacity);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</a:t>
            </a:r>
          </a:p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ByteBuffer.allocateDirect</a:t>
            </a:r>
            <a:r>
              <a:rPr lang="en-US" altLang="zh-CN" dirty="0" smtClean="0"/>
              <a:t>(16*1024);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6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r>
              <a:rPr lang="zh-CN" altLang="en-US" dirty="0" smtClean="0"/>
              <a:t>内存释放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state</a:t>
            </a:r>
          </a:p>
          <a:p>
            <a:pPr lvl="2"/>
            <a:r>
              <a:rPr lang="en-US" altLang="zh-CN" dirty="0" smtClean="0"/>
              <a:t>Active</a:t>
            </a:r>
            <a:endParaRPr lang="en-US" altLang="zh-CN" dirty="0"/>
          </a:p>
          <a:p>
            <a:pPr lvl="2"/>
            <a:r>
              <a:rPr lang="en-US" altLang="zh-CN" dirty="0" smtClean="0"/>
              <a:t>Pending</a:t>
            </a:r>
            <a:endParaRPr lang="en-US" altLang="zh-CN" dirty="0"/>
          </a:p>
          <a:p>
            <a:pPr lvl="2"/>
            <a:r>
              <a:rPr lang="en-US" altLang="zh-CN" dirty="0" err="1" smtClean="0"/>
              <a:t>Enqueued</a:t>
            </a:r>
            <a:endParaRPr lang="en-US" altLang="zh-CN" dirty="0"/>
          </a:p>
          <a:p>
            <a:pPr lvl="2"/>
            <a:r>
              <a:rPr lang="en-US" altLang="zh-CN" dirty="0"/>
              <a:t>Inactive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type</a:t>
            </a:r>
          </a:p>
          <a:p>
            <a:pPr lvl="1"/>
            <a:r>
              <a:rPr lang="en-US" altLang="zh-CN" dirty="0" err="1" smtClean="0"/>
              <a:t>PhantomReference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ReferenceQueue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提供了一种机制使程序员可以介入垃圾回收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家谱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41" y="2208119"/>
            <a:ext cx="635158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8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（硬件、驱动、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DMA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、内核缓冲区）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Java IO &amp; </a:t>
            </a:r>
            <a:r>
              <a:rPr lang="en-US" altLang="zh-CN" dirty="0" smtClean="0"/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（传统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的缺陷、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的增强）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的核心：块数据缓冲区、字节顺序）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 smtClean="0"/>
              <a:t>DirectByteBuffer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（堆外内存、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虚引用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Cleaner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释放内存）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Mapped</a:t>
            </a:r>
            <a:r>
              <a:rPr lang="en-US" altLang="zh-CN" dirty="0" err="1" smtClean="0"/>
              <a:t>ByteBuffer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（内存映射文件、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OS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内核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用户空间、虚拟内存）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Channel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（与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buffer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的结合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scatting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与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gathering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、块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、文件空洞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Selector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（非阻塞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模型、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 select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epoll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系统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调用、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Reactor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68" y="4077072"/>
            <a:ext cx="5524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一个以上的虚拟地址可指向同一个物理内存地址。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虚拟内存空间可大于实际可用的硬件</a:t>
            </a:r>
            <a:r>
              <a:rPr lang="zh-CN" altLang="en-US" dirty="0" smtClean="0"/>
              <a:t>内存（</a:t>
            </a:r>
            <a:r>
              <a:rPr lang="zh-CN" altLang="en-US" dirty="0"/>
              <a:t>寻址空间大于物理内存）</a:t>
            </a:r>
            <a:endParaRPr lang="en-US" altLang="zh-CN" dirty="0" smtClean="0"/>
          </a:p>
          <a:p>
            <a:r>
              <a:rPr lang="zh-CN" altLang="en-US" sz="1600" dirty="0"/>
              <a:t>操作系统把内存地址空间划分为页，即固定大小的字节组。典型的内存页为 </a:t>
            </a:r>
            <a:r>
              <a:rPr lang="en-US" altLang="zh-CN" sz="1600" dirty="0"/>
              <a:t>1,024</a:t>
            </a:r>
            <a:r>
              <a:rPr lang="zh-CN" altLang="en-US" sz="1600" dirty="0"/>
              <a:t>、</a:t>
            </a:r>
            <a:r>
              <a:rPr lang="en-US" altLang="zh-CN" sz="1600" dirty="0"/>
              <a:t>2,048 </a:t>
            </a:r>
            <a:r>
              <a:rPr lang="zh-CN" altLang="en-US" sz="1600" dirty="0"/>
              <a:t>和 </a:t>
            </a:r>
            <a:r>
              <a:rPr lang="en-US" altLang="zh-CN" sz="1600" dirty="0"/>
              <a:t>4,096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虚拟</a:t>
            </a:r>
            <a:r>
              <a:rPr lang="zh-CN" altLang="en-US" sz="1600" dirty="0" smtClean="0"/>
              <a:t>和物理内存</a:t>
            </a:r>
            <a:r>
              <a:rPr lang="zh-CN" altLang="en-US" sz="1600" dirty="0"/>
              <a:t>页的大小</a:t>
            </a:r>
            <a:r>
              <a:rPr lang="zh-CN" altLang="en-US" sz="1600" dirty="0" smtClean="0"/>
              <a:t>总是相同的</a:t>
            </a:r>
            <a:endParaRPr lang="en-US" altLang="zh-CN" sz="1600" dirty="0" smtClean="0"/>
          </a:p>
          <a:p>
            <a:r>
              <a:rPr lang="en-US" altLang="zh-CN" sz="1600" dirty="0" smtClean="0"/>
              <a:t>MMU</a:t>
            </a:r>
            <a:r>
              <a:rPr lang="zh-CN" altLang="en-US" sz="1600" dirty="0" smtClean="0"/>
              <a:t>（内存管理单元，负责页面映射）</a:t>
            </a:r>
            <a:endParaRPr lang="en-US" altLang="zh-CN" sz="1600" dirty="0" smtClean="0"/>
          </a:p>
          <a:p>
            <a:r>
              <a:rPr lang="zh-CN" altLang="en-US" sz="1600" dirty="0" smtClean="0"/>
              <a:t>缺页中断（换入换出）</a:t>
            </a:r>
            <a:endParaRPr lang="en-US" altLang="zh-CN" sz="1600" dirty="0" smtClean="0"/>
          </a:p>
        </p:txBody>
      </p:sp>
      <p:pic>
        <p:nvPicPr>
          <p:cNvPr id="2050" name="Picture 2" descr="http://img.blog.csdn.net/20160904103525410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3374"/>
            <a:ext cx="4724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0700"/>
            <a:ext cx="54959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12" y="3066635"/>
            <a:ext cx="6370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05" y="113885"/>
            <a:ext cx="63515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60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内存地址多重映射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设备控制器不能通过 </a:t>
            </a:r>
            <a:r>
              <a:rPr lang="en-US" altLang="zh-CN" dirty="0"/>
              <a:t>DMA </a:t>
            </a:r>
            <a:r>
              <a:rPr lang="zh-CN" altLang="en-US" dirty="0"/>
              <a:t>直接存储到用户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sz="1600" dirty="0"/>
              <a:t>把内核空间地址与用户空间的虚拟地址映射到同一个物理地址，这样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 </a:t>
            </a:r>
            <a:r>
              <a:rPr lang="zh-CN" altLang="en-US" sz="1600" dirty="0"/>
              <a:t>硬件（只能访问物理内存地址）就可以填充对内核与用户空间进程同时可见的</a:t>
            </a:r>
            <a:r>
              <a:rPr lang="zh-CN" altLang="en-US" sz="1600" dirty="0" smtClean="0"/>
              <a:t>缓冲区</a:t>
            </a:r>
            <a:endParaRPr lang="en-US" altLang="zh-CN" sz="1600" dirty="0" smtClean="0"/>
          </a:p>
          <a:p>
            <a:r>
              <a:rPr lang="zh-CN" altLang="en-US" sz="1600" dirty="0"/>
              <a:t>省去了内核与用户空间的往来</a:t>
            </a:r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前提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与用户缓冲区</a:t>
            </a:r>
            <a:r>
              <a:rPr lang="zh-CN" altLang="en-US" sz="1600" dirty="0" smtClean="0"/>
              <a:t>必须使用</a:t>
            </a:r>
            <a:r>
              <a:rPr lang="zh-CN" altLang="en-US" sz="1600" dirty="0"/>
              <a:t>相同的页对齐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缓冲区</a:t>
            </a:r>
            <a:r>
              <a:rPr lang="zh-CN" altLang="en-US" sz="1600" dirty="0"/>
              <a:t>的大小还必须是磁盘控制器块大小（通常为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字节磁盘扇区）的</a:t>
            </a:r>
            <a:r>
              <a:rPr lang="zh-CN" altLang="en-US" sz="1600" dirty="0" smtClean="0"/>
              <a:t>倍数</a:t>
            </a:r>
            <a:r>
              <a:rPr lang="zh-CN" altLang="en-US" sz="16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69" y="4509120"/>
            <a:ext cx="517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9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r>
              <a:rPr lang="zh-CN" altLang="en-US" dirty="0" smtClean="0"/>
              <a:t>内存释放 </a:t>
            </a:r>
            <a:r>
              <a:rPr lang="en-US" altLang="zh-CN" dirty="0" err="1" smtClean="0"/>
              <a:t>Deallocator</a:t>
            </a:r>
            <a:r>
              <a:rPr lang="en-US" altLang="zh-CN" dirty="0"/>
              <a:t> </a:t>
            </a:r>
            <a:r>
              <a:rPr lang="en-US" altLang="zh-CN" dirty="0" smtClean="0"/>
              <a:t>&amp; Cleaner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虚引用的应用场景）</a:t>
            </a:r>
            <a:endParaRPr lang="en-US" altLang="zh-CN" dirty="0" smtClean="0"/>
          </a:p>
          <a:p>
            <a:r>
              <a:rPr lang="en-US" altLang="zh-CN" dirty="0" smtClean="0"/>
              <a:t>Underlying memory allocation &amp; free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JVM#Unsafe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4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2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6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Jdk1.6.0_20</a:t>
            </a:r>
          </a:p>
          <a:p>
            <a:r>
              <a:rPr lang="en-US" altLang="zh-CN" dirty="0" smtClean="0"/>
              <a:t>Jdk1.8.0_91</a:t>
            </a:r>
          </a:p>
          <a:p>
            <a:r>
              <a:rPr lang="en-US" altLang="zh-CN" dirty="0" smtClean="0"/>
              <a:t>“Java NIO”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docs.oracle.com/javase/specs/jvms/se7/html/jvms-2.html#jvms-2.5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www.oracle.com/technetwork/java/javase/memorymanagement-whitepaper-150215.pdf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2333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799"/>
            <a:ext cx="2764459" cy="44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00401" cy="33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硬件设备（磁带、磁盘、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驱动（硬件控制管理）</a:t>
            </a:r>
            <a:endParaRPr lang="en-US" altLang="zh-CN" sz="2400" dirty="0" smtClean="0"/>
          </a:p>
          <a:p>
            <a:r>
              <a:rPr lang="en-US" altLang="zh-CN" sz="2400" dirty="0" smtClean="0"/>
              <a:t>DMA</a:t>
            </a:r>
            <a:r>
              <a:rPr lang="zh-CN" altLang="en-US" sz="2400" dirty="0" smtClean="0"/>
              <a:t>（直接存储器访问）</a:t>
            </a:r>
            <a:endParaRPr lang="en-US" altLang="zh-CN" sz="2400" dirty="0"/>
          </a:p>
          <a:p>
            <a:r>
              <a:rPr lang="zh-CN" altLang="en-US" sz="2400" dirty="0"/>
              <a:t>系统调用（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/>
              <a:t>close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缓冲区（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写</a:t>
            </a:r>
            <a:r>
              <a:rPr lang="en-US" altLang="zh-CN" sz="2400" dirty="0" smtClean="0"/>
              <a:t>/Cache</a:t>
            </a:r>
            <a:r>
              <a:rPr lang="zh-CN" altLang="en-US" sz="2400" dirty="0" smtClean="0"/>
              <a:t>读）</a:t>
            </a:r>
            <a:endParaRPr lang="en-US" altLang="zh-CN" sz="2400" dirty="0" smtClean="0"/>
          </a:p>
          <a:p>
            <a:r>
              <a:rPr lang="zh-CN" altLang="en-US" sz="2400" dirty="0" smtClean="0"/>
              <a:t>内核空间到用户空间的拷贝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60" y="4243164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5864781"/>
            <a:ext cx="6229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IO</a:t>
            </a:r>
          </a:p>
          <a:p>
            <a:pPr lvl="1"/>
            <a:r>
              <a:rPr lang="zh-CN" altLang="en-US" sz="1600" dirty="0" smtClean="0"/>
              <a:t>意义：</a:t>
            </a:r>
            <a:r>
              <a:rPr lang="zh-CN" altLang="en-US" sz="1600" dirty="0"/>
              <a:t>封装了一套完备的 </a:t>
            </a:r>
            <a:r>
              <a:rPr lang="en-US" altLang="zh-CN" sz="1600" dirty="0"/>
              <a:t>I/O </a:t>
            </a:r>
            <a:r>
              <a:rPr lang="zh-CN" altLang="en-US" sz="1600" dirty="0"/>
              <a:t>类，位于高端抽象层，横跨各种操作系统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不足：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&amp; </a:t>
            </a:r>
            <a:r>
              <a:rPr lang="en-US" altLang="zh-CN" sz="1600" dirty="0" err="1" smtClean="0"/>
              <a:t>OutputStream</a:t>
            </a:r>
            <a:r>
              <a:rPr lang="zh-CN" altLang="en-US" sz="1600" dirty="0"/>
              <a:t>面向</a:t>
            </a:r>
            <a:r>
              <a:rPr lang="zh-CN" altLang="en-US" sz="1600" dirty="0" smtClean="0"/>
              <a:t>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模型，一</a:t>
            </a:r>
            <a:r>
              <a:rPr lang="zh-CN" altLang="en-US" sz="1600" dirty="0"/>
              <a:t>个字节一个字节</a:t>
            </a:r>
            <a:r>
              <a:rPr lang="zh-CN" altLang="en-US" sz="1600" dirty="0" smtClean="0"/>
              <a:t>操作数据；会</a:t>
            </a:r>
            <a:r>
              <a:rPr lang="zh-CN" altLang="en-US" sz="1600" dirty="0"/>
              <a:t>造成多次系统调用，且经常为了处理个别字节或字符，就要执行好几个对象</a:t>
            </a:r>
            <a:r>
              <a:rPr lang="zh-CN" altLang="en-US" sz="1600" dirty="0" smtClean="0"/>
              <a:t>层之间的</a:t>
            </a:r>
            <a:r>
              <a:rPr lang="zh-CN" altLang="en-US" sz="1600" dirty="0"/>
              <a:t>数据拷贝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Java NIO</a:t>
            </a:r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uffer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，允许批量字节操作以及直接内存访问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 smtClean="0"/>
              <a:t>Selector</a:t>
            </a:r>
            <a:r>
              <a:rPr lang="zh-CN" altLang="en-US" sz="1600" dirty="0" smtClean="0"/>
              <a:t>，增强了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的非阻塞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模式，多路复用模型可提升系统伸缩性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1108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java.nio.Buffer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sz="1600" dirty="0" smtClean="0"/>
              <a:t>本质上是一个封装了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状态</a:t>
            </a:r>
            <a:r>
              <a:rPr lang="zh-CN" altLang="en-US" sz="1600" dirty="0" smtClean="0"/>
              <a:t>的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数组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用于存储和处理数据的缓冲区</a:t>
            </a:r>
            <a:endParaRPr lang="en-US" altLang="zh-CN" sz="1600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/>
            <a:r>
              <a:rPr lang="zh-CN" altLang="en-US" sz="1600" dirty="0"/>
              <a:t>容量（</a:t>
            </a:r>
            <a:r>
              <a:rPr lang="en-US" altLang="zh-CN" sz="1600" dirty="0"/>
              <a:t>Capacity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上界（</a:t>
            </a:r>
            <a:r>
              <a:rPr lang="en-US" altLang="zh-CN" sz="1600" dirty="0"/>
              <a:t>Limit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位置（</a:t>
            </a:r>
            <a:r>
              <a:rPr lang="en-US" altLang="zh-CN" sz="1600" dirty="0"/>
              <a:t>Position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标记（</a:t>
            </a:r>
            <a:r>
              <a:rPr lang="en-US" altLang="zh-CN" sz="1600" dirty="0"/>
              <a:t>Mark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dirty="0"/>
              <a:t>不变性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2780928"/>
            <a:ext cx="495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3284984"/>
            <a:ext cx="5181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971600" y="4869160"/>
            <a:ext cx="4968552" cy="36004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-1 </a:t>
            </a:r>
            <a:r>
              <a:rPr lang="en-US" altLang="zh-CN" dirty="0"/>
              <a:t>&lt;= mark &lt;= position &lt;= limit &lt;= capacity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7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API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576064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package </a:t>
            </a:r>
            <a:r>
              <a:rPr lang="en-US" altLang="zh-CN" sz="1400" dirty="0" err="1"/>
              <a:t>java.nio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public abstract class Buffer {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capacity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当前读写位置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newPosition</a:t>
            </a:r>
            <a:r>
              <a:rPr lang="en-US" altLang="zh-CN" sz="1400" dirty="0" smtClean="0"/>
              <a:t>)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   //</a:t>
            </a:r>
            <a:r>
              <a:rPr lang="zh-CN" altLang="en-US" sz="1400" dirty="0" smtClean="0"/>
              <a:t>当前可读可写容量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newLimit</a:t>
            </a:r>
            <a:r>
              <a:rPr lang="en-US" altLang="zh-CN" sz="1400" dirty="0" smtClean="0"/>
              <a:t>)           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mark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标记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reset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clear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//</a:t>
            </a:r>
            <a:r>
              <a:rPr lang="zh-CN" altLang="en-US" sz="1400" dirty="0" smtClean="0"/>
              <a:t>清空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flip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//</a:t>
            </a:r>
            <a:r>
              <a:rPr lang="zh-CN" altLang="en-US" sz="1400" dirty="0" smtClean="0"/>
              <a:t>翻转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rewind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//</a:t>
            </a:r>
            <a:r>
              <a:rPr lang="zh-CN" altLang="en-US" sz="1400" dirty="0" smtClean="0"/>
              <a:t>回退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remaining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//</a:t>
            </a:r>
            <a:r>
              <a:rPr lang="zh-CN" altLang="en-US" sz="1400" dirty="0" smtClean="0"/>
              <a:t>剩余容量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hasRemaining</a:t>
            </a:r>
            <a:r>
              <a:rPr lang="en-US" altLang="zh-CN" sz="1400" dirty="0"/>
              <a:t>( 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abstract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isReadOnly</a:t>
            </a:r>
            <a:r>
              <a:rPr lang="en-US" altLang="zh-CN" sz="1400" dirty="0"/>
              <a:t>( 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278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填充（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翻转（</a:t>
            </a:r>
            <a:r>
              <a:rPr lang="en-US" altLang="zh-CN" dirty="0" smtClean="0"/>
              <a:t>flip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((byte)'H').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((byte)'e').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((byte)'o');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2549266"/>
            <a:ext cx="4698082" cy="10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4077072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flip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4067944" y="4446404"/>
            <a:ext cx="504056" cy="187707"/>
          </a:xfrm>
          <a:prstGeom prst="upDownArrow">
            <a:avLst>
              <a:gd name="adj1" fmla="val 46371"/>
              <a:gd name="adj2" fmla="val 28904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99" y="4643223"/>
            <a:ext cx="717812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limit</a:t>
            </a:r>
            <a:r>
              <a:rPr lang="en-US" altLang="zh-CN" dirty="0"/>
              <a:t>(</a:t>
            </a:r>
            <a:r>
              <a:rPr lang="en-US" altLang="zh-CN" dirty="0" err="1"/>
              <a:t>buffer.position</a:t>
            </a:r>
            <a:r>
              <a:rPr lang="en-US" altLang="zh-CN" dirty="0"/>
              <a:t>()).</a:t>
            </a:r>
            <a:r>
              <a:rPr lang="en-US" altLang="zh-CN" b="1" dirty="0">
                <a:solidFill>
                  <a:schemeClr val="accent1"/>
                </a:solidFill>
              </a:rPr>
              <a:t>position</a:t>
            </a:r>
            <a:r>
              <a:rPr lang="en-US" altLang="zh-CN" dirty="0"/>
              <a:t>(0);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5085184"/>
            <a:ext cx="4698082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38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1655</Words>
  <Application>Microsoft Office PowerPoint</Application>
  <PresentationFormat>全屏显示(4:3)</PresentationFormat>
  <Paragraphs>233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扒一扒Java IO那些事儿</vt:lpstr>
      <vt:lpstr>Agenda</vt:lpstr>
      <vt:lpstr>从InputStream开始…</vt:lpstr>
      <vt:lpstr>操作系统IO</vt:lpstr>
      <vt:lpstr>Java IO &amp; NIO</vt:lpstr>
      <vt:lpstr>Buffer</vt:lpstr>
      <vt:lpstr>Buffer</vt:lpstr>
      <vt:lpstr>Buffer操作</vt:lpstr>
      <vt:lpstr>Buffer操作</vt:lpstr>
      <vt:lpstr>Buffer操作</vt:lpstr>
      <vt:lpstr>Buffer操作</vt:lpstr>
      <vt:lpstr>Buffer操作</vt:lpstr>
      <vt:lpstr>Buffer复制</vt:lpstr>
      <vt:lpstr>Buffer切割</vt:lpstr>
      <vt:lpstr>Buffer批量操作</vt:lpstr>
      <vt:lpstr>Buffer创建</vt:lpstr>
      <vt:lpstr>Buffer创建（直接内存）</vt:lpstr>
      <vt:lpstr>DirectByteBuffer内存释放</vt:lpstr>
      <vt:lpstr>Buffer家谱</vt:lpstr>
      <vt:lpstr>MappedByteBuffer</vt:lpstr>
      <vt:lpstr>虚拟内存</vt:lpstr>
      <vt:lpstr>内存地址多重映射</vt:lpstr>
      <vt:lpstr>DirectByteBuffer</vt:lpstr>
      <vt:lpstr>Channel</vt:lpstr>
      <vt:lpstr>Selector</vt:lpstr>
      <vt:lpstr>Selector</vt:lpstr>
      <vt:lpstr>参考文献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Localadmin</cp:lastModifiedBy>
  <cp:revision>72</cp:revision>
  <dcterms:created xsi:type="dcterms:W3CDTF">2016-12-06T07:03:31Z</dcterms:created>
  <dcterms:modified xsi:type="dcterms:W3CDTF">2016-12-09T10:04:19Z</dcterms:modified>
</cp:coreProperties>
</file>