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88" r:id="rId4"/>
    <p:sldId id="259" r:id="rId5"/>
    <p:sldId id="260" r:id="rId6"/>
    <p:sldId id="261" r:id="rId7"/>
    <p:sldId id="289" r:id="rId8"/>
    <p:sldId id="263" r:id="rId9"/>
    <p:sldId id="264" r:id="rId10"/>
    <p:sldId id="268" r:id="rId11"/>
    <p:sldId id="270" r:id="rId12"/>
    <p:sldId id="272" r:id="rId13"/>
    <p:sldId id="274" r:id="rId14"/>
    <p:sldId id="283" r:id="rId15"/>
    <p:sldId id="290" r:id="rId16"/>
    <p:sldId id="292" r:id="rId17"/>
    <p:sldId id="293" r:id="rId18"/>
    <p:sldId id="294" r:id="rId19"/>
    <p:sldId id="265" r:id="rId20"/>
    <p:sldId id="291" r:id="rId21"/>
    <p:sldId id="267" r:id="rId22"/>
    <p:sldId id="266" r:id="rId23"/>
    <p:sldId id="269" r:id="rId24"/>
    <p:sldId id="271" r:id="rId25"/>
    <p:sldId id="273" r:id="rId26"/>
    <p:sldId id="275" r:id="rId27"/>
    <p:sldId id="276" r:id="rId28"/>
    <p:sldId id="277" r:id="rId29"/>
    <p:sldId id="278" r:id="rId30"/>
    <p:sldId id="280" r:id="rId31"/>
    <p:sldId id="281" r:id="rId32"/>
    <p:sldId id="282" r:id="rId33"/>
    <p:sldId id="295" r:id="rId34"/>
    <p:sldId id="284" r:id="rId35"/>
    <p:sldId id="296" r:id="rId36"/>
    <p:sldId id="285" r:id="rId37"/>
    <p:sldId id="286" r:id="rId38"/>
    <p:sldId id="287" r:id="rId39"/>
    <p:sldId id="297" r:id="rId40"/>
    <p:sldId id="279" r:id="rId41"/>
    <p:sldId id="25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55" autoAdjust="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99956-917C-4703-98E9-684BD242C256}" type="doc">
      <dgm:prSet loTypeId="urn:microsoft.com/office/officeart/2005/8/layout/radial5" loCatId="relationship" qsTypeId="urn:microsoft.com/office/officeart/2005/8/quickstyle/3d9" qsCatId="3D" csTypeId="urn:microsoft.com/office/officeart/2005/8/colors/colorful1" csCatId="colorful" phldr="1"/>
      <dgm:spPr/>
      <dgm:t>
        <a:bodyPr/>
        <a:lstStyle/>
        <a:p>
          <a:endParaRPr lang="zh-CN" altLang="en-US"/>
        </a:p>
      </dgm:t>
    </dgm:pt>
    <dgm:pt modelId="{6B252652-5ADF-46B9-BF9B-B042C2496B7F}">
      <dgm:prSet phldrT="[文本]"/>
      <dgm:spPr/>
      <dgm:t>
        <a:bodyPr/>
        <a:lstStyle/>
        <a:p>
          <a:r>
            <a:rPr lang="en-US" altLang="zh-CN" dirty="0" err="1" smtClean="0"/>
            <a:t>Redis</a:t>
          </a:r>
          <a:r>
            <a:rPr lang="en-US" altLang="zh-CN" dirty="0" smtClean="0"/>
            <a:t> Server</a:t>
          </a:r>
          <a:endParaRPr lang="zh-CN" altLang="en-US" dirty="0"/>
        </a:p>
      </dgm:t>
    </dgm:pt>
    <dgm:pt modelId="{E3B97CC0-BE39-4CA0-9B53-EB6B643E98FC}" type="parTrans" cxnId="{A25A2046-65E4-4BDC-AD18-FA39758629DC}">
      <dgm:prSet/>
      <dgm:spPr/>
      <dgm:t>
        <a:bodyPr/>
        <a:lstStyle/>
        <a:p>
          <a:endParaRPr lang="zh-CN" altLang="en-US"/>
        </a:p>
      </dgm:t>
    </dgm:pt>
    <dgm:pt modelId="{6EE0C98D-338D-4A6C-880F-55B48D94D2D0}" type="sibTrans" cxnId="{A25A2046-65E4-4BDC-AD18-FA39758629DC}">
      <dgm:prSet/>
      <dgm:spPr/>
      <dgm:t>
        <a:bodyPr/>
        <a:lstStyle/>
        <a:p>
          <a:endParaRPr lang="zh-CN" altLang="en-US"/>
        </a:p>
      </dgm:t>
    </dgm:pt>
    <dgm:pt modelId="{20C13526-4A2F-4D35-AC36-135DE9C2BFAD}">
      <dgm:prSet phldrT="[文本]"/>
      <dgm:spPr/>
      <dgm:t>
        <a:bodyPr/>
        <a:lstStyle/>
        <a:p>
          <a:r>
            <a:rPr lang="en-US" altLang="zh-CN" dirty="0" smtClean="0"/>
            <a:t>Java</a:t>
          </a:r>
          <a:endParaRPr lang="zh-CN" altLang="en-US" dirty="0"/>
        </a:p>
      </dgm:t>
    </dgm:pt>
    <dgm:pt modelId="{9E4107A3-4B59-47AF-B5E8-857A216F2818}" type="parTrans" cxnId="{781BB6E0-9185-4F03-B722-586441B6882C}">
      <dgm:prSet/>
      <dgm:spPr/>
      <dgm:t>
        <a:bodyPr/>
        <a:lstStyle/>
        <a:p>
          <a:endParaRPr lang="zh-CN" altLang="en-US"/>
        </a:p>
      </dgm:t>
    </dgm:pt>
    <dgm:pt modelId="{03F02333-9BFB-46FD-9ABB-38E215730D59}" type="sibTrans" cxnId="{781BB6E0-9185-4F03-B722-586441B6882C}">
      <dgm:prSet/>
      <dgm:spPr/>
      <dgm:t>
        <a:bodyPr/>
        <a:lstStyle/>
        <a:p>
          <a:endParaRPr lang="zh-CN" altLang="en-US"/>
        </a:p>
      </dgm:t>
    </dgm:pt>
    <dgm:pt modelId="{779DCCF7-2F5D-4490-B046-CA035D23B4AD}">
      <dgm:prSet phldrT="[文本]"/>
      <dgm:spPr/>
      <dgm:t>
        <a:bodyPr/>
        <a:lstStyle/>
        <a:p>
          <a:r>
            <a:rPr lang="en-US" altLang="zh-CN" dirty="0" smtClean="0"/>
            <a:t>Python</a:t>
          </a:r>
          <a:endParaRPr lang="zh-CN" altLang="en-US" dirty="0"/>
        </a:p>
      </dgm:t>
    </dgm:pt>
    <dgm:pt modelId="{4AA1F4FB-22E4-4303-9A1A-56C89933D686}" type="parTrans" cxnId="{77547688-B2BD-4FA5-8039-F8260AB374C7}">
      <dgm:prSet/>
      <dgm:spPr/>
      <dgm:t>
        <a:bodyPr/>
        <a:lstStyle/>
        <a:p>
          <a:endParaRPr lang="zh-CN" altLang="en-US"/>
        </a:p>
      </dgm:t>
    </dgm:pt>
    <dgm:pt modelId="{4C6FFC08-2CFD-46B0-8212-1F33C61B114B}" type="sibTrans" cxnId="{77547688-B2BD-4FA5-8039-F8260AB374C7}">
      <dgm:prSet/>
      <dgm:spPr/>
      <dgm:t>
        <a:bodyPr/>
        <a:lstStyle/>
        <a:p>
          <a:endParaRPr lang="zh-CN" altLang="en-US"/>
        </a:p>
      </dgm:t>
    </dgm:pt>
    <dgm:pt modelId="{EDB1A9EF-1E91-4A10-859C-5643FADEE796}">
      <dgm:prSet phldrT="[文本]"/>
      <dgm:spPr>
        <a:solidFill>
          <a:schemeClr val="tx2">
            <a:lumMod val="60000"/>
            <a:lumOff val="40000"/>
          </a:schemeClr>
        </a:solidFill>
      </dgm:spPr>
      <dgm:t>
        <a:bodyPr/>
        <a:lstStyle/>
        <a:p>
          <a:r>
            <a:rPr lang="en-US" altLang="zh-CN" dirty="0" smtClean="0"/>
            <a:t>PHP</a:t>
          </a:r>
          <a:endParaRPr lang="zh-CN" altLang="en-US" dirty="0"/>
        </a:p>
      </dgm:t>
    </dgm:pt>
    <dgm:pt modelId="{5FF2BB14-199D-42C9-8FC1-A494FACE2588}" type="parTrans" cxnId="{A3B464CC-8788-437B-BCBE-909B83A3CB05}">
      <dgm:prSet/>
      <dgm:spPr>
        <a:solidFill>
          <a:schemeClr val="tx2">
            <a:lumMod val="60000"/>
            <a:lumOff val="40000"/>
          </a:schemeClr>
        </a:solidFill>
      </dgm:spPr>
      <dgm:t>
        <a:bodyPr/>
        <a:lstStyle/>
        <a:p>
          <a:endParaRPr lang="zh-CN" altLang="en-US"/>
        </a:p>
      </dgm:t>
    </dgm:pt>
    <dgm:pt modelId="{68CDEB3B-2BF9-49FA-B9B1-454CB81ED387}" type="sibTrans" cxnId="{A3B464CC-8788-437B-BCBE-909B83A3CB05}">
      <dgm:prSet/>
      <dgm:spPr/>
      <dgm:t>
        <a:bodyPr/>
        <a:lstStyle/>
        <a:p>
          <a:endParaRPr lang="zh-CN" altLang="en-US"/>
        </a:p>
      </dgm:t>
    </dgm:pt>
    <dgm:pt modelId="{373A7F29-2F2F-4782-B85A-19172ED41A16}">
      <dgm:prSet phldrT="[文本]"/>
      <dgm:spPr/>
      <dgm:t>
        <a:bodyPr/>
        <a:lstStyle/>
        <a:p>
          <a:r>
            <a:rPr lang="en-US" altLang="zh-CN" dirty="0" err="1" smtClean="0"/>
            <a:t>Redis-Cli</a:t>
          </a:r>
          <a:endParaRPr lang="zh-CN" altLang="en-US" dirty="0"/>
        </a:p>
      </dgm:t>
    </dgm:pt>
    <dgm:pt modelId="{E429F364-6E7B-437E-AF30-8B55CEE113DA}" type="parTrans" cxnId="{A2D994C0-0EC5-4F43-B9F3-F4369E406954}">
      <dgm:prSet/>
      <dgm:spPr/>
      <dgm:t>
        <a:bodyPr/>
        <a:lstStyle/>
        <a:p>
          <a:endParaRPr lang="zh-CN" altLang="en-US"/>
        </a:p>
      </dgm:t>
    </dgm:pt>
    <dgm:pt modelId="{0E5D4AC8-E65E-43B8-86E5-6ABE45533931}" type="sibTrans" cxnId="{A2D994C0-0EC5-4F43-B9F3-F4369E406954}">
      <dgm:prSet/>
      <dgm:spPr/>
      <dgm:t>
        <a:bodyPr/>
        <a:lstStyle/>
        <a:p>
          <a:endParaRPr lang="zh-CN" altLang="en-US"/>
        </a:p>
      </dgm:t>
    </dgm:pt>
    <dgm:pt modelId="{7965BA96-23A2-467D-BCA6-D199B1257FA7}">
      <dgm:prSet phldrT="[文本]"/>
      <dgm:spPr/>
      <dgm:t>
        <a:bodyPr/>
        <a:lstStyle/>
        <a:p>
          <a:r>
            <a:rPr lang="en-US" altLang="zh-CN" dirty="0" smtClean="0"/>
            <a:t>….</a:t>
          </a:r>
          <a:endParaRPr lang="zh-CN" altLang="en-US" dirty="0"/>
        </a:p>
      </dgm:t>
    </dgm:pt>
    <dgm:pt modelId="{79FE1F04-F84F-4CE2-B395-B741C6444838}" type="parTrans" cxnId="{D4585687-4056-4C9F-BA07-49495AA47646}">
      <dgm:prSet/>
      <dgm:spPr/>
      <dgm:t>
        <a:bodyPr/>
        <a:lstStyle/>
        <a:p>
          <a:endParaRPr lang="zh-CN" altLang="en-US"/>
        </a:p>
      </dgm:t>
    </dgm:pt>
    <dgm:pt modelId="{D186751D-D2A5-4711-BA5A-61CB6610A974}" type="sibTrans" cxnId="{D4585687-4056-4C9F-BA07-49495AA47646}">
      <dgm:prSet/>
      <dgm:spPr/>
      <dgm:t>
        <a:bodyPr/>
        <a:lstStyle/>
        <a:p>
          <a:endParaRPr lang="zh-CN" altLang="en-US"/>
        </a:p>
      </dgm:t>
    </dgm:pt>
    <dgm:pt modelId="{37288FF8-BF54-46DE-8D51-0C8C9A8F69F1}">
      <dgm:prSet phldrT="[文本]"/>
      <dgm:spPr/>
      <dgm:t>
        <a:bodyPr/>
        <a:lstStyle/>
        <a:p>
          <a:r>
            <a:rPr lang="en-US" altLang="zh-CN" dirty="0" smtClean="0"/>
            <a:t>JavaScript</a:t>
          </a:r>
          <a:endParaRPr lang="zh-CN" altLang="en-US" dirty="0"/>
        </a:p>
      </dgm:t>
    </dgm:pt>
    <dgm:pt modelId="{DEEBC4E3-EA44-487B-8296-CA3437514360}" type="parTrans" cxnId="{40280EB9-9038-42E3-826C-EF941BAB7E23}">
      <dgm:prSet/>
      <dgm:spPr/>
      <dgm:t>
        <a:bodyPr/>
        <a:lstStyle/>
        <a:p>
          <a:endParaRPr lang="zh-CN" altLang="en-US"/>
        </a:p>
      </dgm:t>
    </dgm:pt>
    <dgm:pt modelId="{8BC34888-09E1-4F74-A3EE-896957A39605}" type="sibTrans" cxnId="{40280EB9-9038-42E3-826C-EF941BAB7E23}">
      <dgm:prSet/>
      <dgm:spPr/>
      <dgm:t>
        <a:bodyPr/>
        <a:lstStyle/>
        <a:p>
          <a:endParaRPr lang="zh-CN" altLang="en-US"/>
        </a:p>
      </dgm:t>
    </dgm:pt>
    <dgm:pt modelId="{7045EB22-6344-4CF3-94F0-E7AFEBE7590D}" type="pres">
      <dgm:prSet presAssocID="{4FF99956-917C-4703-98E9-684BD242C256}" presName="Name0" presStyleCnt="0">
        <dgm:presLayoutVars>
          <dgm:chMax val="1"/>
          <dgm:dir/>
          <dgm:animLvl val="ctr"/>
          <dgm:resizeHandles val="exact"/>
        </dgm:presLayoutVars>
      </dgm:prSet>
      <dgm:spPr/>
      <dgm:t>
        <a:bodyPr/>
        <a:lstStyle/>
        <a:p>
          <a:endParaRPr lang="zh-CN" altLang="en-US"/>
        </a:p>
      </dgm:t>
    </dgm:pt>
    <dgm:pt modelId="{0EAE7577-A6E1-42A3-937E-E80DE6BDC5FF}" type="pres">
      <dgm:prSet presAssocID="{6B252652-5ADF-46B9-BF9B-B042C2496B7F}" presName="centerShape" presStyleLbl="node0" presStyleIdx="0" presStyleCnt="1"/>
      <dgm:spPr/>
      <dgm:t>
        <a:bodyPr/>
        <a:lstStyle/>
        <a:p>
          <a:endParaRPr lang="zh-CN" altLang="en-US"/>
        </a:p>
      </dgm:t>
    </dgm:pt>
    <dgm:pt modelId="{7AA54442-0824-4F12-B500-703D9D157866}" type="pres">
      <dgm:prSet presAssocID="{9E4107A3-4B59-47AF-B5E8-857A216F2818}" presName="parTrans" presStyleLbl="sibTrans2D1" presStyleIdx="0" presStyleCnt="6"/>
      <dgm:spPr/>
      <dgm:t>
        <a:bodyPr/>
        <a:lstStyle/>
        <a:p>
          <a:endParaRPr lang="zh-CN" altLang="en-US"/>
        </a:p>
      </dgm:t>
    </dgm:pt>
    <dgm:pt modelId="{8610BD1F-4C61-4E01-A99D-91A1B838A584}" type="pres">
      <dgm:prSet presAssocID="{9E4107A3-4B59-47AF-B5E8-857A216F2818}" presName="connectorText" presStyleLbl="sibTrans2D1" presStyleIdx="0" presStyleCnt="6"/>
      <dgm:spPr/>
      <dgm:t>
        <a:bodyPr/>
        <a:lstStyle/>
        <a:p>
          <a:endParaRPr lang="zh-CN" altLang="en-US"/>
        </a:p>
      </dgm:t>
    </dgm:pt>
    <dgm:pt modelId="{EF316A87-B0A5-4A4A-8E98-8712B075E41E}" type="pres">
      <dgm:prSet presAssocID="{20C13526-4A2F-4D35-AC36-135DE9C2BFAD}" presName="node" presStyleLbl="node1" presStyleIdx="0" presStyleCnt="6">
        <dgm:presLayoutVars>
          <dgm:bulletEnabled val="1"/>
        </dgm:presLayoutVars>
      </dgm:prSet>
      <dgm:spPr/>
      <dgm:t>
        <a:bodyPr/>
        <a:lstStyle/>
        <a:p>
          <a:endParaRPr lang="zh-CN" altLang="en-US"/>
        </a:p>
      </dgm:t>
    </dgm:pt>
    <dgm:pt modelId="{9F327213-2229-42A3-A037-6B36A144979C}" type="pres">
      <dgm:prSet presAssocID="{4AA1F4FB-22E4-4303-9A1A-56C89933D686}" presName="parTrans" presStyleLbl="sibTrans2D1" presStyleIdx="1" presStyleCnt="6"/>
      <dgm:spPr/>
      <dgm:t>
        <a:bodyPr/>
        <a:lstStyle/>
        <a:p>
          <a:endParaRPr lang="zh-CN" altLang="en-US"/>
        </a:p>
      </dgm:t>
    </dgm:pt>
    <dgm:pt modelId="{DD8AA77D-B3EF-45B8-9CFB-1DCB8AED7CC2}" type="pres">
      <dgm:prSet presAssocID="{4AA1F4FB-22E4-4303-9A1A-56C89933D686}" presName="connectorText" presStyleLbl="sibTrans2D1" presStyleIdx="1" presStyleCnt="6"/>
      <dgm:spPr/>
      <dgm:t>
        <a:bodyPr/>
        <a:lstStyle/>
        <a:p>
          <a:endParaRPr lang="zh-CN" altLang="en-US"/>
        </a:p>
      </dgm:t>
    </dgm:pt>
    <dgm:pt modelId="{555269E8-4B16-40B6-9E4E-14613EC4FA01}" type="pres">
      <dgm:prSet presAssocID="{779DCCF7-2F5D-4490-B046-CA035D23B4AD}" presName="node" presStyleLbl="node1" presStyleIdx="1" presStyleCnt="6">
        <dgm:presLayoutVars>
          <dgm:bulletEnabled val="1"/>
        </dgm:presLayoutVars>
      </dgm:prSet>
      <dgm:spPr/>
      <dgm:t>
        <a:bodyPr/>
        <a:lstStyle/>
        <a:p>
          <a:endParaRPr lang="zh-CN" altLang="en-US"/>
        </a:p>
      </dgm:t>
    </dgm:pt>
    <dgm:pt modelId="{67A43855-2F11-42A7-A36C-58562ACABCAB}" type="pres">
      <dgm:prSet presAssocID="{79FE1F04-F84F-4CE2-B395-B741C6444838}" presName="parTrans" presStyleLbl="sibTrans2D1" presStyleIdx="2" presStyleCnt="6"/>
      <dgm:spPr/>
      <dgm:t>
        <a:bodyPr/>
        <a:lstStyle/>
        <a:p>
          <a:endParaRPr lang="zh-CN" altLang="en-US"/>
        </a:p>
      </dgm:t>
    </dgm:pt>
    <dgm:pt modelId="{D7DFE34D-C76E-49DC-B404-4A4DFF859BEC}" type="pres">
      <dgm:prSet presAssocID="{79FE1F04-F84F-4CE2-B395-B741C6444838}" presName="connectorText" presStyleLbl="sibTrans2D1" presStyleIdx="2" presStyleCnt="6"/>
      <dgm:spPr/>
      <dgm:t>
        <a:bodyPr/>
        <a:lstStyle/>
        <a:p>
          <a:endParaRPr lang="zh-CN" altLang="en-US"/>
        </a:p>
      </dgm:t>
    </dgm:pt>
    <dgm:pt modelId="{DD5E7832-BC9F-438C-8B6C-9E44FD4E1FED}" type="pres">
      <dgm:prSet presAssocID="{7965BA96-23A2-467D-BCA6-D199B1257FA7}" presName="node" presStyleLbl="node1" presStyleIdx="2" presStyleCnt="6">
        <dgm:presLayoutVars>
          <dgm:bulletEnabled val="1"/>
        </dgm:presLayoutVars>
      </dgm:prSet>
      <dgm:spPr/>
      <dgm:t>
        <a:bodyPr/>
        <a:lstStyle/>
        <a:p>
          <a:endParaRPr lang="zh-CN" altLang="en-US"/>
        </a:p>
      </dgm:t>
    </dgm:pt>
    <dgm:pt modelId="{64C4DCA4-7314-472C-9E37-8E484F13C357}" type="pres">
      <dgm:prSet presAssocID="{E429F364-6E7B-437E-AF30-8B55CEE113DA}" presName="parTrans" presStyleLbl="sibTrans2D1" presStyleIdx="3" presStyleCnt="6"/>
      <dgm:spPr/>
      <dgm:t>
        <a:bodyPr/>
        <a:lstStyle/>
        <a:p>
          <a:endParaRPr lang="zh-CN" altLang="en-US"/>
        </a:p>
      </dgm:t>
    </dgm:pt>
    <dgm:pt modelId="{A04C7AEB-F0FE-4B3A-9B4B-50F5F5814608}" type="pres">
      <dgm:prSet presAssocID="{E429F364-6E7B-437E-AF30-8B55CEE113DA}" presName="connectorText" presStyleLbl="sibTrans2D1" presStyleIdx="3" presStyleCnt="6"/>
      <dgm:spPr/>
      <dgm:t>
        <a:bodyPr/>
        <a:lstStyle/>
        <a:p>
          <a:endParaRPr lang="zh-CN" altLang="en-US"/>
        </a:p>
      </dgm:t>
    </dgm:pt>
    <dgm:pt modelId="{FFC3FFE9-E981-4AC7-9807-59E0394988CF}" type="pres">
      <dgm:prSet presAssocID="{373A7F29-2F2F-4782-B85A-19172ED41A16}" presName="node" presStyleLbl="node1" presStyleIdx="3" presStyleCnt="6">
        <dgm:presLayoutVars>
          <dgm:bulletEnabled val="1"/>
        </dgm:presLayoutVars>
      </dgm:prSet>
      <dgm:spPr/>
      <dgm:t>
        <a:bodyPr/>
        <a:lstStyle/>
        <a:p>
          <a:endParaRPr lang="zh-CN" altLang="en-US"/>
        </a:p>
      </dgm:t>
    </dgm:pt>
    <dgm:pt modelId="{8BF1CC65-F180-4DD9-BB53-98C744322E4F}" type="pres">
      <dgm:prSet presAssocID="{DEEBC4E3-EA44-487B-8296-CA3437514360}" presName="parTrans" presStyleLbl="sibTrans2D1" presStyleIdx="4" presStyleCnt="6"/>
      <dgm:spPr/>
      <dgm:t>
        <a:bodyPr/>
        <a:lstStyle/>
        <a:p>
          <a:endParaRPr lang="zh-CN" altLang="en-US"/>
        </a:p>
      </dgm:t>
    </dgm:pt>
    <dgm:pt modelId="{B7058A4C-76C8-4EAD-A21D-42B0CB66BE8A}" type="pres">
      <dgm:prSet presAssocID="{DEEBC4E3-EA44-487B-8296-CA3437514360}" presName="connectorText" presStyleLbl="sibTrans2D1" presStyleIdx="4" presStyleCnt="6"/>
      <dgm:spPr/>
      <dgm:t>
        <a:bodyPr/>
        <a:lstStyle/>
        <a:p>
          <a:endParaRPr lang="zh-CN" altLang="en-US"/>
        </a:p>
      </dgm:t>
    </dgm:pt>
    <dgm:pt modelId="{145D976C-6194-47D4-AC17-A29F202ED7F6}" type="pres">
      <dgm:prSet presAssocID="{37288FF8-BF54-46DE-8D51-0C8C9A8F69F1}" presName="node" presStyleLbl="node1" presStyleIdx="4" presStyleCnt="6">
        <dgm:presLayoutVars>
          <dgm:bulletEnabled val="1"/>
        </dgm:presLayoutVars>
      </dgm:prSet>
      <dgm:spPr/>
      <dgm:t>
        <a:bodyPr/>
        <a:lstStyle/>
        <a:p>
          <a:endParaRPr lang="zh-CN" altLang="en-US"/>
        </a:p>
      </dgm:t>
    </dgm:pt>
    <dgm:pt modelId="{F343BF18-59E4-430E-B292-493F0285F293}" type="pres">
      <dgm:prSet presAssocID="{5FF2BB14-199D-42C9-8FC1-A494FACE2588}" presName="parTrans" presStyleLbl="sibTrans2D1" presStyleIdx="5" presStyleCnt="6"/>
      <dgm:spPr/>
      <dgm:t>
        <a:bodyPr/>
        <a:lstStyle/>
        <a:p>
          <a:endParaRPr lang="zh-CN" altLang="en-US"/>
        </a:p>
      </dgm:t>
    </dgm:pt>
    <dgm:pt modelId="{E1EBBF52-4EBD-4D86-8616-DCB6DFBE7EF2}" type="pres">
      <dgm:prSet presAssocID="{5FF2BB14-199D-42C9-8FC1-A494FACE2588}" presName="connectorText" presStyleLbl="sibTrans2D1" presStyleIdx="5" presStyleCnt="6"/>
      <dgm:spPr/>
      <dgm:t>
        <a:bodyPr/>
        <a:lstStyle/>
        <a:p>
          <a:endParaRPr lang="zh-CN" altLang="en-US"/>
        </a:p>
      </dgm:t>
    </dgm:pt>
    <dgm:pt modelId="{28D03AD1-DD82-4BF5-A36E-9295213AD4E9}" type="pres">
      <dgm:prSet presAssocID="{EDB1A9EF-1E91-4A10-859C-5643FADEE796}" presName="node" presStyleLbl="node1" presStyleIdx="5" presStyleCnt="6">
        <dgm:presLayoutVars>
          <dgm:bulletEnabled val="1"/>
        </dgm:presLayoutVars>
      </dgm:prSet>
      <dgm:spPr/>
      <dgm:t>
        <a:bodyPr/>
        <a:lstStyle/>
        <a:p>
          <a:endParaRPr lang="zh-CN" altLang="en-US"/>
        </a:p>
      </dgm:t>
    </dgm:pt>
  </dgm:ptLst>
  <dgm:cxnLst>
    <dgm:cxn modelId="{3855E003-1239-41AC-920D-1BE642152C95}" type="presOf" srcId="{9E4107A3-4B59-47AF-B5E8-857A216F2818}" destId="{7AA54442-0824-4F12-B500-703D9D157866}" srcOrd="0" destOrd="0" presId="urn:microsoft.com/office/officeart/2005/8/layout/radial5"/>
    <dgm:cxn modelId="{40280EB9-9038-42E3-826C-EF941BAB7E23}" srcId="{6B252652-5ADF-46B9-BF9B-B042C2496B7F}" destId="{37288FF8-BF54-46DE-8D51-0C8C9A8F69F1}" srcOrd="4" destOrd="0" parTransId="{DEEBC4E3-EA44-487B-8296-CA3437514360}" sibTransId="{8BC34888-09E1-4F74-A3EE-896957A39605}"/>
    <dgm:cxn modelId="{77547688-B2BD-4FA5-8039-F8260AB374C7}" srcId="{6B252652-5ADF-46B9-BF9B-B042C2496B7F}" destId="{779DCCF7-2F5D-4490-B046-CA035D23B4AD}" srcOrd="1" destOrd="0" parTransId="{4AA1F4FB-22E4-4303-9A1A-56C89933D686}" sibTransId="{4C6FFC08-2CFD-46B0-8212-1F33C61B114B}"/>
    <dgm:cxn modelId="{100C5BF6-D3D6-4C38-8E6E-F8362C5A78E1}" type="presOf" srcId="{E429F364-6E7B-437E-AF30-8B55CEE113DA}" destId="{A04C7AEB-F0FE-4B3A-9B4B-50F5F5814608}" srcOrd="1" destOrd="0" presId="urn:microsoft.com/office/officeart/2005/8/layout/radial5"/>
    <dgm:cxn modelId="{A3B464CC-8788-437B-BCBE-909B83A3CB05}" srcId="{6B252652-5ADF-46B9-BF9B-B042C2496B7F}" destId="{EDB1A9EF-1E91-4A10-859C-5643FADEE796}" srcOrd="5" destOrd="0" parTransId="{5FF2BB14-199D-42C9-8FC1-A494FACE2588}" sibTransId="{68CDEB3B-2BF9-49FA-B9B1-454CB81ED387}"/>
    <dgm:cxn modelId="{06CEA692-EE00-45D8-B7E9-2C9D441D90B3}" type="presOf" srcId="{4AA1F4FB-22E4-4303-9A1A-56C89933D686}" destId="{9F327213-2229-42A3-A037-6B36A144979C}" srcOrd="0" destOrd="0" presId="urn:microsoft.com/office/officeart/2005/8/layout/radial5"/>
    <dgm:cxn modelId="{5A8F3DC1-05BF-4AB4-A0EF-72A7E5858A94}" type="presOf" srcId="{DEEBC4E3-EA44-487B-8296-CA3437514360}" destId="{8BF1CC65-F180-4DD9-BB53-98C744322E4F}" srcOrd="0" destOrd="0" presId="urn:microsoft.com/office/officeart/2005/8/layout/radial5"/>
    <dgm:cxn modelId="{2643B03B-33D6-42F3-9B6C-F4D854E776D3}" type="presOf" srcId="{373A7F29-2F2F-4782-B85A-19172ED41A16}" destId="{FFC3FFE9-E981-4AC7-9807-59E0394988CF}" srcOrd="0" destOrd="0" presId="urn:microsoft.com/office/officeart/2005/8/layout/radial5"/>
    <dgm:cxn modelId="{A25A2046-65E4-4BDC-AD18-FA39758629DC}" srcId="{4FF99956-917C-4703-98E9-684BD242C256}" destId="{6B252652-5ADF-46B9-BF9B-B042C2496B7F}" srcOrd="0" destOrd="0" parTransId="{E3B97CC0-BE39-4CA0-9B53-EB6B643E98FC}" sibTransId="{6EE0C98D-338D-4A6C-880F-55B48D94D2D0}"/>
    <dgm:cxn modelId="{781BB6E0-9185-4F03-B722-586441B6882C}" srcId="{6B252652-5ADF-46B9-BF9B-B042C2496B7F}" destId="{20C13526-4A2F-4D35-AC36-135DE9C2BFAD}" srcOrd="0" destOrd="0" parTransId="{9E4107A3-4B59-47AF-B5E8-857A216F2818}" sibTransId="{03F02333-9BFB-46FD-9ABB-38E215730D59}"/>
    <dgm:cxn modelId="{32C02C00-2159-4088-86F9-A409489D18A4}" type="presOf" srcId="{DEEBC4E3-EA44-487B-8296-CA3437514360}" destId="{B7058A4C-76C8-4EAD-A21D-42B0CB66BE8A}" srcOrd="1" destOrd="0" presId="urn:microsoft.com/office/officeart/2005/8/layout/radial5"/>
    <dgm:cxn modelId="{454ACE1C-36F5-48FE-85E9-B9C175C3A307}" type="presOf" srcId="{5FF2BB14-199D-42C9-8FC1-A494FACE2588}" destId="{E1EBBF52-4EBD-4D86-8616-DCB6DFBE7EF2}" srcOrd="1" destOrd="0" presId="urn:microsoft.com/office/officeart/2005/8/layout/radial5"/>
    <dgm:cxn modelId="{7389A11D-048E-4884-9559-3C42011C33EE}" type="presOf" srcId="{7965BA96-23A2-467D-BCA6-D199B1257FA7}" destId="{DD5E7832-BC9F-438C-8B6C-9E44FD4E1FED}" srcOrd="0" destOrd="0" presId="urn:microsoft.com/office/officeart/2005/8/layout/radial5"/>
    <dgm:cxn modelId="{1E7DF5F7-6905-40AF-AF0C-2562515019A8}" type="presOf" srcId="{5FF2BB14-199D-42C9-8FC1-A494FACE2588}" destId="{F343BF18-59E4-430E-B292-493F0285F293}" srcOrd="0" destOrd="0" presId="urn:microsoft.com/office/officeart/2005/8/layout/radial5"/>
    <dgm:cxn modelId="{B46E2D7A-8CD3-47D6-98EB-CA8DBE5ED4AD}" type="presOf" srcId="{EDB1A9EF-1E91-4A10-859C-5643FADEE796}" destId="{28D03AD1-DD82-4BF5-A36E-9295213AD4E9}" srcOrd="0" destOrd="0" presId="urn:microsoft.com/office/officeart/2005/8/layout/radial5"/>
    <dgm:cxn modelId="{A752E507-4DF3-401C-87A9-15DB41A92162}" type="presOf" srcId="{4AA1F4FB-22E4-4303-9A1A-56C89933D686}" destId="{DD8AA77D-B3EF-45B8-9CFB-1DCB8AED7CC2}" srcOrd="1" destOrd="0" presId="urn:microsoft.com/office/officeart/2005/8/layout/radial5"/>
    <dgm:cxn modelId="{B5D45711-CB61-4A95-A35D-FB13D25FC856}" type="presOf" srcId="{79FE1F04-F84F-4CE2-B395-B741C6444838}" destId="{67A43855-2F11-42A7-A36C-58562ACABCAB}" srcOrd="0" destOrd="0" presId="urn:microsoft.com/office/officeart/2005/8/layout/radial5"/>
    <dgm:cxn modelId="{008300EA-6CB0-4620-B4E4-61E54FCEC6A4}" type="presOf" srcId="{9E4107A3-4B59-47AF-B5E8-857A216F2818}" destId="{8610BD1F-4C61-4E01-A99D-91A1B838A584}" srcOrd="1" destOrd="0" presId="urn:microsoft.com/office/officeart/2005/8/layout/radial5"/>
    <dgm:cxn modelId="{A2D994C0-0EC5-4F43-B9F3-F4369E406954}" srcId="{6B252652-5ADF-46B9-BF9B-B042C2496B7F}" destId="{373A7F29-2F2F-4782-B85A-19172ED41A16}" srcOrd="3" destOrd="0" parTransId="{E429F364-6E7B-437E-AF30-8B55CEE113DA}" sibTransId="{0E5D4AC8-E65E-43B8-86E5-6ABE45533931}"/>
    <dgm:cxn modelId="{7BB3E5DE-637B-40EB-A889-B597490322D9}" type="presOf" srcId="{37288FF8-BF54-46DE-8D51-0C8C9A8F69F1}" destId="{145D976C-6194-47D4-AC17-A29F202ED7F6}" srcOrd="0" destOrd="0" presId="urn:microsoft.com/office/officeart/2005/8/layout/radial5"/>
    <dgm:cxn modelId="{DF6EE8FB-D260-4D8C-8FB9-CC2796E0C03B}" type="presOf" srcId="{20C13526-4A2F-4D35-AC36-135DE9C2BFAD}" destId="{EF316A87-B0A5-4A4A-8E98-8712B075E41E}" srcOrd="0" destOrd="0" presId="urn:microsoft.com/office/officeart/2005/8/layout/radial5"/>
    <dgm:cxn modelId="{81057F1A-E0A3-4417-A0BA-C80EC82A8841}" type="presOf" srcId="{779DCCF7-2F5D-4490-B046-CA035D23B4AD}" destId="{555269E8-4B16-40B6-9E4E-14613EC4FA01}" srcOrd="0" destOrd="0" presId="urn:microsoft.com/office/officeart/2005/8/layout/radial5"/>
    <dgm:cxn modelId="{5F722503-D086-43E3-AFD7-50579424B651}" type="presOf" srcId="{4FF99956-917C-4703-98E9-684BD242C256}" destId="{7045EB22-6344-4CF3-94F0-E7AFEBE7590D}" srcOrd="0" destOrd="0" presId="urn:microsoft.com/office/officeart/2005/8/layout/radial5"/>
    <dgm:cxn modelId="{D4585687-4056-4C9F-BA07-49495AA47646}" srcId="{6B252652-5ADF-46B9-BF9B-B042C2496B7F}" destId="{7965BA96-23A2-467D-BCA6-D199B1257FA7}" srcOrd="2" destOrd="0" parTransId="{79FE1F04-F84F-4CE2-B395-B741C6444838}" sibTransId="{D186751D-D2A5-4711-BA5A-61CB6610A974}"/>
    <dgm:cxn modelId="{E41DDE45-2DFF-4B99-A455-B6B9A223D30E}" type="presOf" srcId="{6B252652-5ADF-46B9-BF9B-B042C2496B7F}" destId="{0EAE7577-A6E1-42A3-937E-E80DE6BDC5FF}" srcOrd="0" destOrd="0" presId="urn:microsoft.com/office/officeart/2005/8/layout/radial5"/>
    <dgm:cxn modelId="{846D5E27-2673-4C2D-A3B0-7BD60468A22C}" type="presOf" srcId="{E429F364-6E7B-437E-AF30-8B55CEE113DA}" destId="{64C4DCA4-7314-472C-9E37-8E484F13C357}" srcOrd="0" destOrd="0" presId="urn:microsoft.com/office/officeart/2005/8/layout/radial5"/>
    <dgm:cxn modelId="{466447B7-6183-4817-B49A-6A4B499A75B4}" type="presOf" srcId="{79FE1F04-F84F-4CE2-B395-B741C6444838}" destId="{D7DFE34D-C76E-49DC-B404-4A4DFF859BEC}" srcOrd="1" destOrd="0" presId="urn:microsoft.com/office/officeart/2005/8/layout/radial5"/>
    <dgm:cxn modelId="{BC6344DC-C856-46D4-B9D8-D81D7F0F0706}" type="presParOf" srcId="{7045EB22-6344-4CF3-94F0-E7AFEBE7590D}" destId="{0EAE7577-A6E1-42A3-937E-E80DE6BDC5FF}" srcOrd="0" destOrd="0" presId="urn:microsoft.com/office/officeart/2005/8/layout/radial5"/>
    <dgm:cxn modelId="{88B4A8E9-F01B-4A80-A994-E0C77B5BE4B6}" type="presParOf" srcId="{7045EB22-6344-4CF3-94F0-E7AFEBE7590D}" destId="{7AA54442-0824-4F12-B500-703D9D157866}" srcOrd="1" destOrd="0" presId="urn:microsoft.com/office/officeart/2005/8/layout/radial5"/>
    <dgm:cxn modelId="{B2E085F7-406E-4385-A17B-BFBB9B62D587}" type="presParOf" srcId="{7AA54442-0824-4F12-B500-703D9D157866}" destId="{8610BD1F-4C61-4E01-A99D-91A1B838A584}" srcOrd="0" destOrd="0" presId="urn:microsoft.com/office/officeart/2005/8/layout/radial5"/>
    <dgm:cxn modelId="{5A0B8E29-BB77-44E4-9B43-9CDB90665AEB}" type="presParOf" srcId="{7045EB22-6344-4CF3-94F0-E7AFEBE7590D}" destId="{EF316A87-B0A5-4A4A-8E98-8712B075E41E}" srcOrd="2" destOrd="0" presId="urn:microsoft.com/office/officeart/2005/8/layout/radial5"/>
    <dgm:cxn modelId="{D3040C50-34A4-436D-92E3-05E3DC291FFE}" type="presParOf" srcId="{7045EB22-6344-4CF3-94F0-E7AFEBE7590D}" destId="{9F327213-2229-42A3-A037-6B36A144979C}" srcOrd="3" destOrd="0" presId="urn:microsoft.com/office/officeart/2005/8/layout/radial5"/>
    <dgm:cxn modelId="{335C9BB1-1EA0-4AE1-871D-A57C40EEAA4A}" type="presParOf" srcId="{9F327213-2229-42A3-A037-6B36A144979C}" destId="{DD8AA77D-B3EF-45B8-9CFB-1DCB8AED7CC2}" srcOrd="0" destOrd="0" presId="urn:microsoft.com/office/officeart/2005/8/layout/radial5"/>
    <dgm:cxn modelId="{9E8DEA7D-B33E-4121-AFF5-47AE083DCD82}" type="presParOf" srcId="{7045EB22-6344-4CF3-94F0-E7AFEBE7590D}" destId="{555269E8-4B16-40B6-9E4E-14613EC4FA01}" srcOrd="4" destOrd="0" presId="urn:microsoft.com/office/officeart/2005/8/layout/radial5"/>
    <dgm:cxn modelId="{C6DD8C2E-9910-4CFB-9F3F-ED75A02703C3}" type="presParOf" srcId="{7045EB22-6344-4CF3-94F0-E7AFEBE7590D}" destId="{67A43855-2F11-42A7-A36C-58562ACABCAB}" srcOrd="5" destOrd="0" presId="urn:microsoft.com/office/officeart/2005/8/layout/radial5"/>
    <dgm:cxn modelId="{49D07924-6128-46AE-B624-494544034398}" type="presParOf" srcId="{67A43855-2F11-42A7-A36C-58562ACABCAB}" destId="{D7DFE34D-C76E-49DC-B404-4A4DFF859BEC}" srcOrd="0" destOrd="0" presId="urn:microsoft.com/office/officeart/2005/8/layout/radial5"/>
    <dgm:cxn modelId="{E1FD0C84-15A0-4840-BCC6-B1C0B193DB9A}" type="presParOf" srcId="{7045EB22-6344-4CF3-94F0-E7AFEBE7590D}" destId="{DD5E7832-BC9F-438C-8B6C-9E44FD4E1FED}" srcOrd="6" destOrd="0" presId="urn:microsoft.com/office/officeart/2005/8/layout/radial5"/>
    <dgm:cxn modelId="{53DAE7E1-AF7F-4380-B60D-0F371A82268E}" type="presParOf" srcId="{7045EB22-6344-4CF3-94F0-E7AFEBE7590D}" destId="{64C4DCA4-7314-472C-9E37-8E484F13C357}" srcOrd="7" destOrd="0" presId="urn:microsoft.com/office/officeart/2005/8/layout/radial5"/>
    <dgm:cxn modelId="{86371D28-4892-4887-89A5-053E9AD24467}" type="presParOf" srcId="{64C4DCA4-7314-472C-9E37-8E484F13C357}" destId="{A04C7AEB-F0FE-4B3A-9B4B-50F5F5814608}" srcOrd="0" destOrd="0" presId="urn:microsoft.com/office/officeart/2005/8/layout/radial5"/>
    <dgm:cxn modelId="{746CCFD9-00AD-4EE5-A1DC-983432EA888B}" type="presParOf" srcId="{7045EB22-6344-4CF3-94F0-E7AFEBE7590D}" destId="{FFC3FFE9-E981-4AC7-9807-59E0394988CF}" srcOrd="8" destOrd="0" presId="urn:microsoft.com/office/officeart/2005/8/layout/radial5"/>
    <dgm:cxn modelId="{F2CDEE90-7C68-4F06-9CA5-CD2D168F6F2E}" type="presParOf" srcId="{7045EB22-6344-4CF3-94F0-E7AFEBE7590D}" destId="{8BF1CC65-F180-4DD9-BB53-98C744322E4F}" srcOrd="9" destOrd="0" presId="urn:microsoft.com/office/officeart/2005/8/layout/radial5"/>
    <dgm:cxn modelId="{C09E288B-104A-447E-9C3D-958DE95B8236}" type="presParOf" srcId="{8BF1CC65-F180-4DD9-BB53-98C744322E4F}" destId="{B7058A4C-76C8-4EAD-A21D-42B0CB66BE8A}" srcOrd="0" destOrd="0" presId="urn:microsoft.com/office/officeart/2005/8/layout/radial5"/>
    <dgm:cxn modelId="{F8EDDF4D-E6C2-4A79-A741-B543B256D5D2}" type="presParOf" srcId="{7045EB22-6344-4CF3-94F0-E7AFEBE7590D}" destId="{145D976C-6194-47D4-AC17-A29F202ED7F6}" srcOrd="10" destOrd="0" presId="urn:microsoft.com/office/officeart/2005/8/layout/radial5"/>
    <dgm:cxn modelId="{472E5BBC-E4EC-4082-ACA2-8D21587AF0E2}" type="presParOf" srcId="{7045EB22-6344-4CF3-94F0-E7AFEBE7590D}" destId="{F343BF18-59E4-430E-B292-493F0285F293}" srcOrd="11" destOrd="0" presId="urn:microsoft.com/office/officeart/2005/8/layout/radial5"/>
    <dgm:cxn modelId="{AB24A1D0-99C6-4C4B-A9B8-4BD55D3AC89F}" type="presParOf" srcId="{F343BF18-59E4-430E-B292-493F0285F293}" destId="{E1EBBF52-4EBD-4D86-8616-DCB6DFBE7EF2}" srcOrd="0" destOrd="0" presId="urn:microsoft.com/office/officeart/2005/8/layout/radial5"/>
    <dgm:cxn modelId="{E9963458-53F5-434B-B6B0-14753D59D7A9}" type="presParOf" srcId="{7045EB22-6344-4CF3-94F0-E7AFEBE7590D}" destId="{28D03AD1-DD82-4BF5-A36E-9295213AD4E9}"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1477CF-E985-4343-83B9-7B7AB1D41A9A}" type="doc">
      <dgm:prSet loTypeId="urn:microsoft.com/office/officeart/2005/8/layout/radial4" loCatId="relationship" qsTypeId="urn:microsoft.com/office/officeart/2005/8/quickstyle/3d9" qsCatId="3D" csTypeId="urn:microsoft.com/office/officeart/2005/8/colors/accent1_2" csCatId="accent1" phldr="1"/>
      <dgm:spPr/>
      <dgm:t>
        <a:bodyPr/>
        <a:lstStyle/>
        <a:p>
          <a:endParaRPr lang="zh-CN" altLang="en-US"/>
        </a:p>
      </dgm:t>
    </dgm:pt>
    <dgm:pt modelId="{CD30915F-96C7-452C-ABC2-7CC86A857200}">
      <dgm:prSet phldrT="[文本]"/>
      <dgm:spPr/>
      <dgm:t>
        <a:bodyPr/>
        <a:lstStyle/>
        <a:p>
          <a:r>
            <a:rPr lang="zh-CN" altLang="en-US" dirty="0" smtClean="0"/>
            <a:t>任务队列</a:t>
          </a:r>
          <a:endParaRPr lang="zh-CN" altLang="en-US" dirty="0"/>
        </a:p>
      </dgm:t>
    </dgm:pt>
    <dgm:pt modelId="{EFABC63A-8E42-4D09-B6CF-91599B5B2F40}" type="parTrans" cxnId="{51726FBF-E6F0-4D7F-A57A-61481CFD520A}">
      <dgm:prSet/>
      <dgm:spPr/>
      <dgm:t>
        <a:bodyPr/>
        <a:lstStyle/>
        <a:p>
          <a:endParaRPr lang="zh-CN" altLang="en-US"/>
        </a:p>
      </dgm:t>
    </dgm:pt>
    <dgm:pt modelId="{EA938122-4F71-4976-8525-00C3A056B82A}" type="sibTrans" cxnId="{51726FBF-E6F0-4D7F-A57A-61481CFD520A}">
      <dgm:prSet/>
      <dgm:spPr/>
      <dgm:t>
        <a:bodyPr/>
        <a:lstStyle/>
        <a:p>
          <a:endParaRPr lang="zh-CN" altLang="en-US"/>
        </a:p>
      </dgm:t>
    </dgm:pt>
    <dgm:pt modelId="{6E551A49-7383-4350-948D-842A839F6DF1}">
      <dgm:prSet phldrT="[文本]" custT="1"/>
      <dgm:spPr/>
      <dgm:t>
        <a:bodyPr/>
        <a:lstStyle/>
        <a:p>
          <a:r>
            <a:rPr lang="zh-CN" altLang="en-US" sz="1800" dirty="0" smtClean="0"/>
            <a:t>生产者</a:t>
          </a:r>
          <a:r>
            <a:rPr lang="en-US" altLang="zh-CN" sz="1800" dirty="0" smtClean="0"/>
            <a:t>1</a:t>
          </a:r>
          <a:endParaRPr lang="zh-CN" altLang="en-US" sz="1800" dirty="0"/>
        </a:p>
      </dgm:t>
    </dgm:pt>
    <dgm:pt modelId="{038BF3F3-F858-4BD7-9A5A-A0494A4B966D}" type="parTrans" cxnId="{8249D805-4244-49CD-BA4B-00394E4B8BB1}">
      <dgm:prSet/>
      <dgm:spPr/>
      <dgm:t>
        <a:bodyPr/>
        <a:lstStyle/>
        <a:p>
          <a:endParaRPr lang="zh-CN" altLang="en-US"/>
        </a:p>
      </dgm:t>
    </dgm:pt>
    <dgm:pt modelId="{D37A27ED-E56D-46EF-910C-074CDBAD65C0}" type="sibTrans" cxnId="{8249D805-4244-49CD-BA4B-00394E4B8BB1}">
      <dgm:prSet/>
      <dgm:spPr/>
      <dgm:t>
        <a:bodyPr/>
        <a:lstStyle/>
        <a:p>
          <a:endParaRPr lang="zh-CN" altLang="en-US"/>
        </a:p>
      </dgm:t>
    </dgm:pt>
    <dgm:pt modelId="{BA0955DE-8C44-4ABF-90DC-887794D26A11}">
      <dgm:prSet phldrT="[文本]" custT="1"/>
      <dgm:spPr/>
      <dgm:t>
        <a:bodyPr/>
        <a:lstStyle/>
        <a:p>
          <a:r>
            <a:rPr lang="zh-CN" altLang="en-US" sz="1800" dirty="0" smtClean="0"/>
            <a:t>生产者</a:t>
          </a:r>
          <a:r>
            <a:rPr lang="en-US" altLang="zh-CN" sz="1800" dirty="0" smtClean="0"/>
            <a:t>2</a:t>
          </a:r>
          <a:endParaRPr lang="zh-CN" altLang="en-US" sz="1800" dirty="0"/>
        </a:p>
      </dgm:t>
    </dgm:pt>
    <dgm:pt modelId="{E5FC1269-D84B-418E-B880-25BF6CA9E40C}" type="parTrans" cxnId="{AC54BE30-E0B9-4A9B-A3A6-65FB2484F2C5}">
      <dgm:prSet/>
      <dgm:spPr/>
      <dgm:t>
        <a:bodyPr/>
        <a:lstStyle/>
        <a:p>
          <a:endParaRPr lang="zh-CN" altLang="en-US"/>
        </a:p>
      </dgm:t>
    </dgm:pt>
    <dgm:pt modelId="{B10ED091-BA85-4D4D-827F-85BB83E00D32}" type="sibTrans" cxnId="{AC54BE30-E0B9-4A9B-A3A6-65FB2484F2C5}">
      <dgm:prSet/>
      <dgm:spPr/>
      <dgm:t>
        <a:bodyPr/>
        <a:lstStyle/>
        <a:p>
          <a:endParaRPr lang="zh-CN" altLang="en-US"/>
        </a:p>
      </dgm:t>
    </dgm:pt>
    <dgm:pt modelId="{77B16D33-5943-4164-A974-860071455D29}">
      <dgm:prSet phldrT="[文本]" custT="1"/>
      <dgm:spPr/>
      <dgm:t>
        <a:bodyPr/>
        <a:lstStyle/>
        <a:p>
          <a:r>
            <a:rPr lang="zh-CN" altLang="en-US" sz="1800" dirty="0" smtClean="0"/>
            <a:t>生产者</a:t>
          </a:r>
          <a:r>
            <a:rPr lang="en-US" altLang="zh-CN" sz="1800" dirty="0" smtClean="0"/>
            <a:t>3</a:t>
          </a:r>
          <a:endParaRPr lang="zh-CN" altLang="en-US" sz="1800" dirty="0"/>
        </a:p>
      </dgm:t>
    </dgm:pt>
    <dgm:pt modelId="{6E0F264E-8A94-4DBB-BD50-EC8D2DEA6903}" type="parTrans" cxnId="{6CEBA9F0-5D3A-4D15-AE44-89697F61A456}">
      <dgm:prSet/>
      <dgm:spPr/>
      <dgm:t>
        <a:bodyPr/>
        <a:lstStyle/>
        <a:p>
          <a:endParaRPr lang="zh-CN" altLang="en-US"/>
        </a:p>
      </dgm:t>
    </dgm:pt>
    <dgm:pt modelId="{DD74AC46-9D42-42B2-8D1F-15AB8FA03DFB}" type="sibTrans" cxnId="{6CEBA9F0-5D3A-4D15-AE44-89697F61A456}">
      <dgm:prSet/>
      <dgm:spPr/>
      <dgm:t>
        <a:bodyPr/>
        <a:lstStyle/>
        <a:p>
          <a:endParaRPr lang="zh-CN" altLang="en-US"/>
        </a:p>
      </dgm:t>
    </dgm:pt>
    <dgm:pt modelId="{D7A1165D-697B-4572-9C88-51064067E638}">
      <dgm:prSet phldrT="[文本]"/>
      <dgm:spPr/>
      <dgm:t>
        <a:bodyPr/>
        <a:lstStyle/>
        <a:p>
          <a:r>
            <a:rPr lang="zh-CN" altLang="en-US" dirty="0" smtClean="0"/>
            <a:t>消费者</a:t>
          </a:r>
          <a:r>
            <a:rPr lang="en-US" altLang="zh-CN" dirty="0" smtClean="0"/>
            <a:t>C</a:t>
          </a:r>
          <a:endParaRPr lang="zh-CN" altLang="en-US" dirty="0"/>
        </a:p>
      </dgm:t>
    </dgm:pt>
    <dgm:pt modelId="{F7FBBB7A-FB4D-4173-9C67-7E6531F89895}" type="parTrans" cxnId="{EC8B189A-4B8A-408C-B231-923F2EC13A4A}">
      <dgm:prSet/>
      <dgm:spPr/>
      <dgm:t>
        <a:bodyPr/>
        <a:lstStyle/>
        <a:p>
          <a:endParaRPr lang="zh-CN" altLang="en-US"/>
        </a:p>
      </dgm:t>
    </dgm:pt>
    <dgm:pt modelId="{05986BE9-D04B-4337-9C26-543871E411CE}" type="sibTrans" cxnId="{EC8B189A-4B8A-408C-B231-923F2EC13A4A}">
      <dgm:prSet/>
      <dgm:spPr/>
      <dgm:t>
        <a:bodyPr/>
        <a:lstStyle/>
        <a:p>
          <a:endParaRPr lang="zh-CN" altLang="en-US"/>
        </a:p>
      </dgm:t>
    </dgm:pt>
    <dgm:pt modelId="{AE1EE965-F202-4E0A-9A5F-38B702518E8E}">
      <dgm:prSet phldrT="[文本]"/>
      <dgm:spPr/>
      <dgm:t>
        <a:bodyPr/>
        <a:lstStyle/>
        <a:p>
          <a:r>
            <a:rPr lang="zh-CN" altLang="en-US" dirty="0" smtClean="0"/>
            <a:t>消费者</a:t>
          </a:r>
          <a:r>
            <a:rPr lang="en-US" altLang="zh-CN" dirty="0" smtClean="0"/>
            <a:t>A</a:t>
          </a:r>
          <a:endParaRPr lang="zh-CN" altLang="en-US" dirty="0"/>
        </a:p>
      </dgm:t>
    </dgm:pt>
    <dgm:pt modelId="{48BCBEE1-EFCD-49DE-843B-515A8A032A6C}" type="parTrans" cxnId="{65990D85-65EA-40F4-9940-900FF9628197}">
      <dgm:prSet/>
      <dgm:spPr/>
      <dgm:t>
        <a:bodyPr/>
        <a:lstStyle/>
        <a:p>
          <a:endParaRPr lang="zh-CN" altLang="en-US"/>
        </a:p>
      </dgm:t>
    </dgm:pt>
    <dgm:pt modelId="{4F75C2E9-9C9C-4550-8EF2-C4B8A07C60BF}" type="sibTrans" cxnId="{65990D85-65EA-40F4-9940-900FF9628197}">
      <dgm:prSet/>
      <dgm:spPr/>
      <dgm:t>
        <a:bodyPr/>
        <a:lstStyle/>
        <a:p>
          <a:endParaRPr lang="zh-CN" altLang="en-US"/>
        </a:p>
      </dgm:t>
    </dgm:pt>
    <dgm:pt modelId="{B0D3889A-35DC-4B61-B5BB-0824CAB6B335}">
      <dgm:prSet phldrT="[文本]"/>
      <dgm:spPr/>
      <dgm:t>
        <a:bodyPr/>
        <a:lstStyle/>
        <a:p>
          <a:r>
            <a:rPr lang="zh-CN" altLang="en-US" dirty="0" smtClean="0"/>
            <a:t>消费者</a:t>
          </a:r>
          <a:r>
            <a:rPr lang="en-US" altLang="zh-CN" dirty="0" smtClean="0"/>
            <a:t>B</a:t>
          </a:r>
          <a:endParaRPr lang="zh-CN" altLang="en-US" dirty="0"/>
        </a:p>
      </dgm:t>
    </dgm:pt>
    <dgm:pt modelId="{5C972CD6-DDB7-40B2-AB4C-E1DC15BB1794}" type="parTrans" cxnId="{CC090CF0-E441-4D60-BD2F-61D5379439F2}">
      <dgm:prSet/>
      <dgm:spPr/>
      <dgm:t>
        <a:bodyPr/>
        <a:lstStyle/>
        <a:p>
          <a:endParaRPr lang="zh-CN" altLang="en-US"/>
        </a:p>
      </dgm:t>
    </dgm:pt>
    <dgm:pt modelId="{3A19F1FB-9843-4608-B5A1-3C8B91B846EF}" type="sibTrans" cxnId="{CC090CF0-E441-4D60-BD2F-61D5379439F2}">
      <dgm:prSet/>
      <dgm:spPr/>
      <dgm:t>
        <a:bodyPr/>
        <a:lstStyle/>
        <a:p>
          <a:endParaRPr lang="zh-CN" altLang="en-US"/>
        </a:p>
      </dgm:t>
    </dgm:pt>
    <dgm:pt modelId="{9DE8125B-D251-425A-A1CD-F3C692719B65}" type="pres">
      <dgm:prSet presAssocID="{CD1477CF-E985-4343-83B9-7B7AB1D41A9A}" presName="cycle" presStyleCnt="0">
        <dgm:presLayoutVars>
          <dgm:chMax val="1"/>
          <dgm:dir/>
          <dgm:animLvl val="ctr"/>
          <dgm:resizeHandles val="exact"/>
        </dgm:presLayoutVars>
      </dgm:prSet>
      <dgm:spPr/>
      <dgm:t>
        <a:bodyPr/>
        <a:lstStyle/>
        <a:p>
          <a:endParaRPr lang="zh-CN" altLang="en-US"/>
        </a:p>
      </dgm:t>
    </dgm:pt>
    <dgm:pt modelId="{89E4841E-8B7B-4027-87B2-9FA8716E18C4}" type="pres">
      <dgm:prSet presAssocID="{CD30915F-96C7-452C-ABC2-7CC86A857200}" presName="centerShape" presStyleLbl="node0" presStyleIdx="0" presStyleCnt="1" custScaleY="54792" custLinFactNeighborX="-2243" custLinFactNeighborY="-16691"/>
      <dgm:spPr>
        <a:prstGeom prst="roundRect">
          <a:avLst/>
        </a:prstGeom>
      </dgm:spPr>
      <dgm:t>
        <a:bodyPr/>
        <a:lstStyle/>
        <a:p>
          <a:endParaRPr lang="zh-CN" altLang="en-US"/>
        </a:p>
      </dgm:t>
    </dgm:pt>
    <dgm:pt modelId="{000475DB-A88E-4503-801A-DA6DC7E83A9A}" type="pres">
      <dgm:prSet presAssocID="{038BF3F3-F858-4BD7-9A5A-A0494A4B966D}" presName="parTrans" presStyleLbl="bgSibTrans2D1" presStyleIdx="0" presStyleCnt="6" custScaleX="81334" custScaleY="92530"/>
      <dgm:spPr/>
      <dgm:t>
        <a:bodyPr/>
        <a:lstStyle/>
        <a:p>
          <a:endParaRPr lang="zh-CN" altLang="en-US"/>
        </a:p>
      </dgm:t>
    </dgm:pt>
    <dgm:pt modelId="{10C869D6-EE0A-435C-AEE8-2E7C9B180CE0}" type="pres">
      <dgm:prSet presAssocID="{6E551A49-7383-4350-948D-842A839F6DF1}" presName="node" presStyleLbl="node1" presStyleIdx="0" presStyleCnt="6" custScaleX="82432" custScaleY="72435" custRadScaleRad="113869" custRadScaleInc="150720">
        <dgm:presLayoutVars>
          <dgm:bulletEnabled val="1"/>
        </dgm:presLayoutVars>
      </dgm:prSet>
      <dgm:spPr>
        <a:prstGeom prst="flowChartConnector">
          <a:avLst/>
        </a:prstGeom>
      </dgm:spPr>
      <dgm:t>
        <a:bodyPr/>
        <a:lstStyle/>
        <a:p>
          <a:endParaRPr lang="zh-CN" altLang="en-US"/>
        </a:p>
      </dgm:t>
    </dgm:pt>
    <dgm:pt modelId="{A19A9881-9E9A-43F6-A341-6E165FF2211D}" type="pres">
      <dgm:prSet presAssocID="{E5FC1269-D84B-418E-B880-25BF6CA9E40C}" presName="parTrans" presStyleLbl="bgSibTrans2D1" presStyleIdx="1" presStyleCnt="6" custScaleX="82810" custScaleY="96627" custLinFactNeighborX="7000"/>
      <dgm:spPr/>
      <dgm:t>
        <a:bodyPr/>
        <a:lstStyle/>
        <a:p>
          <a:endParaRPr lang="zh-CN" altLang="en-US"/>
        </a:p>
      </dgm:t>
    </dgm:pt>
    <dgm:pt modelId="{763FB4E4-22AA-41F3-B245-B0782FB962E6}" type="pres">
      <dgm:prSet presAssocID="{BA0955DE-8C44-4ABF-90DC-887794D26A11}" presName="node" presStyleLbl="node1" presStyleIdx="1" presStyleCnt="6" custScaleX="82432" custScaleY="72435" custRadScaleRad="99093" custRadScaleInc="-54378">
        <dgm:presLayoutVars>
          <dgm:bulletEnabled val="1"/>
        </dgm:presLayoutVars>
      </dgm:prSet>
      <dgm:spPr>
        <a:prstGeom prst="flowChartConnector">
          <a:avLst/>
        </a:prstGeom>
      </dgm:spPr>
      <dgm:t>
        <a:bodyPr/>
        <a:lstStyle/>
        <a:p>
          <a:endParaRPr lang="zh-CN" altLang="en-US"/>
        </a:p>
      </dgm:t>
    </dgm:pt>
    <dgm:pt modelId="{D555D34C-063B-46E3-BCE7-41D044FF19C9}" type="pres">
      <dgm:prSet presAssocID="{6E0F264E-8A94-4DBB-BD50-EC8D2DEA6903}" presName="parTrans" presStyleLbl="bgSibTrans2D1" presStyleIdx="2" presStyleCnt="6" custScaleX="70912" custScaleY="88673"/>
      <dgm:spPr/>
      <dgm:t>
        <a:bodyPr/>
        <a:lstStyle/>
        <a:p>
          <a:endParaRPr lang="zh-CN" altLang="en-US"/>
        </a:p>
      </dgm:t>
    </dgm:pt>
    <dgm:pt modelId="{A01E0EA4-5914-49C4-A008-69E0540FF494}" type="pres">
      <dgm:prSet presAssocID="{77B16D33-5943-4164-A974-860071455D29}" presName="node" presStyleLbl="node1" presStyleIdx="2" presStyleCnt="6" custScaleX="82432" custScaleY="72435" custRadScaleRad="80417" custRadScaleInc="-273557">
        <dgm:presLayoutVars>
          <dgm:bulletEnabled val="1"/>
        </dgm:presLayoutVars>
      </dgm:prSet>
      <dgm:spPr>
        <a:prstGeom prst="flowChartConnector">
          <a:avLst/>
        </a:prstGeom>
      </dgm:spPr>
      <dgm:t>
        <a:bodyPr/>
        <a:lstStyle/>
        <a:p>
          <a:endParaRPr lang="zh-CN" altLang="en-US"/>
        </a:p>
      </dgm:t>
    </dgm:pt>
    <dgm:pt modelId="{54769709-43B4-4D0D-A58D-26AA355F4306}" type="pres">
      <dgm:prSet presAssocID="{48BCBEE1-EFCD-49DE-843B-515A8A032A6C}" presName="parTrans" presStyleLbl="bgSibTrans2D1" presStyleIdx="3" presStyleCnt="6" custScaleX="55547" custLinFactNeighborX="-17576" custRadScaleRad="24192" custRadScaleInc="-2147483648"/>
      <dgm:spPr>
        <a:prstGeom prst="rightArrow">
          <a:avLst/>
        </a:prstGeom>
      </dgm:spPr>
      <dgm:t>
        <a:bodyPr/>
        <a:lstStyle/>
        <a:p>
          <a:endParaRPr lang="zh-CN" altLang="en-US"/>
        </a:p>
      </dgm:t>
    </dgm:pt>
    <dgm:pt modelId="{FC638E26-7369-4DDB-9221-21BD0B6C877B}" type="pres">
      <dgm:prSet presAssocID="{AE1EE965-F202-4E0A-9A5F-38B702518E8E}" presName="node" presStyleLbl="node1" presStyleIdx="3" presStyleCnt="6" custScaleX="83626" custScaleY="70858" custRadScaleRad="108983" custRadScaleInc="80443">
        <dgm:presLayoutVars>
          <dgm:bulletEnabled val="1"/>
        </dgm:presLayoutVars>
      </dgm:prSet>
      <dgm:spPr>
        <a:prstGeom prst="flowChartConnector">
          <a:avLst/>
        </a:prstGeom>
      </dgm:spPr>
      <dgm:t>
        <a:bodyPr/>
        <a:lstStyle/>
        <a:p>
          <a:endParaRPr lang="zh-CN" altLang="en-US"/>
        </a:p>
      </dgm:t>
    </dgm:pt>
    <dgm:pt modelId="{4082F79D-CB09-4DAA-AF75-094213E887FA}" type="pres">
      <dgm:prSet presAssocID="{5C972CD6-DDB7-40B2-AB4C-E1DC15BB1794}" presName="parTrans" presStyleLbl="bgSibTrans2D1" presStyleIdx="4" presStyleCnt="6" custScaleX="55547" custLinFactNeighborX="-21310" custRadScaleRad="24192" custRadScaleInc="-2147483648"/>
      <dgm:spPr>
        <a:prstGeom prst="rightArrow">
          <a:avLst/>
        </a:prstGeom>
      </dgm:spPr>
      <dgm:t>
        <a:bodyPr/>
        <a:lstStyle/>
        <a:p>
          <a:endParaRPr lang="zh-CN" altLang="en-US"/>
        </a:p>
      </dgm:t>
    </dgm:pt>
    <dgm:pt modelId="{5802A834-1F4D-4A31-8D1F-C4871C4DCEEF}" type="pres">
      <dgm:prSet presAssocID="{B0D3889A-35DC-4B61-B5BB-0824CAB6B335}" presName="node" presStyleLbl="node1" presStyleIdx="4" presStyleCnt="6" custScaleX="83626" custScaleY="70858" custRadScaleRad="88739" custRadScaleInc="46342">
        <dgm:presLayoutVars>
          <dgm:bulletEnabled val="1"/>
        </dgm:presLayoutVars>
      </dgm:prSet>
      <dgm:spPr>
        <a:prstGeom prst="flowChartConnector">
          <a:avLst/>
        </a:prstGeom>
      </dgm:spPr>
      <dgm:t>
        <a:bodyPr/>
        <a:lstStyle/>
        <a:p>
          <a:endParaRPr lang="zh-CN" altLang="en-US"/>
        </a:p>
      </dgm:t>
    </dgm:pt>
    <dgm:pt modelId="{53F462A3-2C87-47D9-A26F-1B24435F4068}" type="pres">
      <dgm:prSet presAssocID="{F7FBBB7A-FB4D-4173-9C67-7E6531F89895}" presName="parTrans" presStyleLbl="bgSibTrans2D1" presStyleIdx="5" presStyleCnt="6" custScaleX="55547" custLinFactNeighborX="-17794" custRadScaleRad="24192" custRadScaleInc="-2147483648"/>
      <dgm:spPr>
        <a:prstGeom prst="rightArrow">
          <a:avLst/>
        </a:prstGeom>
      </dgm:spPr>
      <dgm:t>
        <a:bodyPr/>
        <a:lstStyle/>
        <a:p>
          <a:endParaRPr lang="zh-CN" altLang="en-US"/>
        </a:p>
      </dgm:t>
    </dgm:pt>
    <dgm:pt modelId="{37403C11-0B53-4FAF-8F15-678D233D2123}" type="pres">
      <dgm:prSet presAssocID="{D7A1165D-697B-4572-9C88-51064067E638}" presName="node" presStyleLbl="node1" presStyleIdx="5" presStyleCnt="6" custScaleX="83626" custScaleY="70858" custRadScaleRad="73395" custRadScaleInc="36805">
        <dgm:presLayoutVars>
          <dgm:bulletEnabled val="1"/>
        </dgm:presLayoutVars>
      </dgm:prSet>
      <dgm:spPr>
        <a:prstGeom prst="flowChartConnector">
          <a:avLst/>
        </a:prstGeom>
      </dgm:spPr>
      <dgm:t>
        <a:bodyPr/>
        <a:lstStyle/>
        <a:p>
          <a:endParaRPr lang="zh-CN" altLang="en-US"/>
        </a:p>
      </dgm:t>
    </dgm:pt>
  </dgm:ptLst>
  <dgm:cxnLst>
    <dgm:cxn modelId="{40F2E8DF-7D47-40E4-9FD3-B0111CB350F2}" type="presOf" srcId="{038BF3F3-F858-4BD7-9A5A-A0494A4B966D}" destId="{000475DB-A88E-4503-801A-DA6DC7E83A9A}" srcOrd="0" destOrd="0" presId="urn:microsoft.com/office/officeart/2005/8/layout/radial4"/>
    <dgm:cxn modelId="{AC54BE30-E0B9-4A9B-A3A6-65FB2484F2C5}" srcId="{CD30915F-96C7-452C-ABC2-7CC86A857200}" destId="{BA0955DE-8C44-4ABF-90DC-887794D26A11}" srcOrd="1" destOrd="0" parTransId="{E5FC1269-D84B-418E-B880-25BF6CA9E40C}" sibTransId="{B10ED091-BA85-4D4D-827F-85BB83E00D32}"/>
    <dgm:cxn modelId="{3B53AD67-6A18-4E4B-A463-1F76037A2B5E}" type="presOf" srcId="{D7A1165D-697B-4572-9C88-51064067E638}" destId="{37403C11-0B53-4FAF-8F15-678D233D2123}" srcOrd="0" destOrd="0" presId="urn:microsoft.com/office/officeart/2005/8/layout/radial4"/>
    <dgm:cxn modelId="{1B25DBB1-B4D9-4040-8221-60CC2359540C}" type="presOf" srcId="{B0D3889A-35DC-4B61-B5BB-0824CAB6B335}" destId="{5802A834-1F4D-4A31-8D1F-C4871C4DCEEF}" srcOrd="0" destOrd="0" presId="urn:microsoft.com/office/officeart/2005/8/layout/radial4"/>
    <dgm:cxn modelId="{0F3BF88B-6371-4EC5-92D8-68A317E1FD7A}" type="presOf" srcId="{5C972CD6-DDB7-40B2-AB4C-E1DC15BB1794}" destId="{4082F79D-CB09-4DAA-AF75-094213E887FA}" srcOrd="0" destOrd="0" presId="urn:microsoft.com/office/officeart/2005/8/layout/radial4"/>
    <dgm:cxn modelId="{6CEBA9F0-5D3A-4D15-AE44-89697F61A456}" srcId="{CD30915F-96C7-452C-ABC2-7CC86A857200}" destId="{77B16D33-5943-4164-A974-860071455D29}" srcOrd="2" destOrd="0" parTransId="{6E0F264E-8A94-4DBB-BD50-EC8D2DEA6903}" sibTransId="{DD74AC46-9D42-42B2-8D1F-15AB8FA03DFB}"/>
    <dgm:cxn modelId="{EC8B189A-4B8A-408C-B231-923F2EC13A4A}" srcId="{CD30915F-96C7-452C-ABC2-7CC86A857200}" destId="{D7A1165D-697B-4572-9C88-51064067E638}" srcOrd="5" destOrd="0" parTransId="{F7FBBB7A-FB4D-4173-9C67-7E6531F89895}" sibTransId="{05986BE9-D04B-4337-9C26-543871E411CE}"/>
    <dgm:cxn modelId="{11888CC4-E6FE-4640-B01E-832274430B30}" type="presOf" srcId="{F7FBBB7A-FB4D-4173-9C67-7E6531F89895}" destId="{53F462A3-2C87-47D9-A26F-1B24435F4068}" srcOrd="0" destOrd="0" presId="urn:microsoft.com/office/officeart/2005/8/layout/radial4"/>
    <dgm:cxn modelId="{63CA88C1-0B7E-406F-8EEB-4455ED43000A}" type="presOf" srcId="{48BCBEE1-EFCD-49DE-843B-515A8A032A6C}" destId="{54769709-43B4-4D0D-A58D-26AA355F4306}" srcOrd="0" destOrd="0" presId="urn:microsoft.com/office/officeart/2005/8/layout/radial4"/>
    <dgm:cxn modelId="{9828369D-71B6-4FAD-B5A7-E0537C537EA7}" type="presOf" srcId="{6E0F264E-8A94-4DBB-BD50-EC8D2DEA6903}" destId="{D555D34C-063B-46E3-BCE7-41D044FF19C9}" srcOrd="0" destOrd="0" presId="urn:microsoft.com/office/officeart/2005/8/layout/radial4"/>
    <dgm:cxn modelId="{409C3947-BF88-40E4-8A3F-9316E83AE92A}" type="presOf" srcId="{CD30915F-96C7-452C-ABC2-7CC86A857200}" destId="{89E4841E-8B7B-4027-87B2-9FA8716E18C4}" srcOrd="0" destOrd="0" presId="urn:microsoft.com/office/officeart/2005/8/layout/radial4"/>
    <dgm:cxn modelId="{3329AF93-A61E-47C2-B90F-E0D536F4C1AD}" type="presOf" srcId="{E5FC1269-D84B-418E-B880-25BF6CA9E40C}" destId="{A19A9881-9E9A-43F6-A341-6E165FF2211D}" srcOrd="0" destOrd="0" presId="urn:microsoft.com/office/officeart/2005/8/layout/radial4"/>
    <dgm:cxn modelId="{8249D805-4244-49CD-BA4B-00394E4B8BB1}" srcId="{CD30915F-96C7-452C-ABC2-7CC86A857200}" destId="{6E551A49-7383-4350-948D-842A839F6DF1}" srcOrd="0" destOrd="0" parTransId="{038BF3F3-F858-4BD7-9A5A-A0494A4B966D}" sibTransId="{D37A27ED-E56D-46EF-910C-074CDBAD65C0}"/>
    <dgm:cxn modelId="{3842C80C-E153-4E18-B267-E6FB44247425}" type="presOf" srcId="{6E551A49-7383-4350-948D-842A839F6DF1}" destId="{10C869D6-EE0A-435C-AEE8-2E7C9B180CE0}" srcOrd="0" destOrd="0" presId="urn:microsoft.com/office/officeart/2005/8/layout/radial4"/>
    <dgm:cxn modelId="{3C610F42-D13B-472B-B02C-F343C12768F7}" type="presOf" srcId="{BA0955DE-8C44-4ABF-90DC-887794D26A11}" destId="{763FB4E4-22AA-41F3-B245-B0782FB962E6}" srcOrd="0" destOrd="0" presId="urn:microsoft.com/office/officeart/2005/8/layout/radial4"/>
    <dgm:cxn modelId="{0E490348-1971-4164-9608-DF92B3103071}" type="presOf" srcId="{AE1EE965-F202-4E0A-9A5F-38B702518E8E}" destId="{FC638E26-7369-4DDB-9221-21BD0B6C877B}" srcOrd="0" destOrd="0" presId="urn:microsoft.com/office/officeart/2005/8/layout/radial4"/>
    <dgm:cxn modelId="{10B3756C-F1C2-4903-9746-158C31D067CF}" type="presOf" srcId="{CD1477CF-E985-4343-83B9-7B7AB1D41A9A}" destId="{9DE8125B-D251-425A-A1CD-F3C692719B65}" srcOrd="0" destOrd="0" presId="urn:microsoft.com/office/officeart/2005/8/layout/radial4"/>
    <dgm:cxn modelId="{7D703C93-FBBA-49B4-8205-A310A1D17BD9}" type="presOf" srcId="{77B16D33-5943-4164-A974-860071455D29}" destId="{A01E0EA4-5914-49C4-A008-69E0540FF494}" srcOrd="0" destOrd="0" presId="urn:microsoft.com/office/officeart/2005/8/layout/radial4"/>
    <dgm:cxn modelId="{51726FBF-E6F0-4D7F-A57A-61481CFD520A}" srcId="{CD1477CF-E985-4343-83B9-7B7AB1D41A9A}" destId="{CD30915F-96C7-452C-ABC2-7CC86A857200}" srcOrd="0" destOrd="0" parTransId="{EFABC63A-8E42-4D09-B6CF-91599B5B2F40}" sibTransId="{EA938122-4F71-4976-8525-00C3A056B82A}"/>
    <dgm:cxn modelId="{CC090CF0-E441-4D60-BD2F-61D5379439F2}" srcId="{CD30915F-96C7-452C-ABC2-7CC86A857200}" destId="{B0D3889A-35DC-4B61-B5BB-0824CAB6B335}" srcOrd="4" destOrd="0" parTransId="{5C972CD6-DDB7-40B2-AB4C-E1DC15BB1794}" sibTransId="{3A19F1FB-9843-4608-B5A1-3C8B91B846EF}"/>
    <dgm:cxn modelId="{65990D85-65EA-40F4-9940-900FF9628197}" srcId="{CD30915F-96C7-452C-ABC2-7CC86A857200}" destId="{AE1EE965-F202-4E0A-9A5F-38B702518E8E}" srcOrd="3" destOrd="0" parTransId="{48BCBEE1-EFCD-49DE-843B-515A8A032A6C}" sibTransId="{4F75C2E9-9C9C-4550-8EF2-C4B8A07C60BF}"/>
    <dgm:cxn modelId="{9BA58FAB-A7C0-4F05-AFA8-A83F8F4701FD}" type="presParOf" srcId="{9DE8125B-D251-425A-A1CD-F3C692719B65}" destId="{89E4841E-8B7B-4027-87B2-9FA8716E18C4}" srcOrd="0" destOrd="0" presId="urn:microsoft.com/office/officeart/2005/8/layout/radial4"/>
    <dgm:cxn modelId="{9ECB4954-6342-49C7-AA04-1619DAB7229B}" type="presParOf" srcId="{9DE8125B-D251-425A-A1CD-F3C692719B65}" destId="{000475DB-A88E-4503-801A-DA6DC7E83A9A}" srcOrd="1" destOrd="0" presId="urn:microsoft.com/office/officeart/2005/8/layout/radial4"/>
    <dgm:cxn modelId="{BDE39734-EFEB-40A5-979F-C40D9A3791A4}" type="presParOf" srcId="{9DE8125B-D251-425A-A1CD-F3C692719B65}" destId="{10C869D6-EE0A-435C-AEE8-2E7C9B180CE0}" srcOrd="2" destOrd="0" presId="urn:microsoft.com/office/officeart/2005/8/layout/radial4"/>
    <dgm:cxn modelId="{57A8B7DE-726E-4F80-90CC-B58542D875A0}" type="presParOf" srcId="{9DE8125B-D251-425A-A1CD-F3C692719B65}" destId="{A19A9881-9E9A-43F6-A341-6E165FF2211D}" srcOrd="3" destOrd="0" presId="urn:microsoft.com/office/officeart/2005/8/layout/radial4"/>
    <dgm:cxn modelId="{B12CEF7C-8DC6-4136-AC90-0B5FFD6449A8}" type="presParOf" srcId="{9DE8125B-D251-425A-A1CD-F3C692719B65}" destId="{763FB4E4-22AA-41F3-B245-B0782FB962E6}" srcOrd="4" destOrd="0" presId="urn:microsoft.com/office/officeart/2005/8/layout/radial4"/>
    <dgm:cxn modelId="{D1B74F12-5EDC-4712-ADA8-CBDD0505BD02}" type="presParOf" srcId="{9DE8125B-D251-425A-A1CD-F3C692719B65}" destId="{D555D34C-063B-46E3-BCE7-41D044FF19C9}" srcOrd="5" destOrd="0" presId="urn:microsoft.com/office/officeart/2005/8/layout/radial4"/>
    <dgm:cxn modelId="{694D0C01-DA2B-418C-A936-498DC0B61F85}" type="presParOf" srcId="{9DE8125B-D251-425A-A1CD-F3C692719B65}" destId="{A01E0EA4-5914-49C4-A008-69E0540FF494}" srcOrd="6" destOrd="0" presId="urn:microsoft.com/office/officeart/2005/8/layout/radial4"/>
    <dgm:cxn modelId="{AD720450-BEE4-4689-8F95-C6166D82D6FD}" type="presParOf" srcId="{9DE8125B-D251-425A-A1CD-F3C692719B65}" destId="{54769709-43B4-4D0D-A58D-26AA355F4306}" srcOrd="7" destOrd="0" presId="urn:microsoft.com/office/officeart/2005/8/layout/radial4"/>
    <dgm:cxn modelId="{B14FFE95-1D26-4999-806E-8C4C6AC664BF}" type="presParOf" srcId="{9DE8125B-D251-425A-A1CD-F3C692719B65}" destId="{FC638E26-7369-4DDB-9221-21BD0B6C877B}" srcOrd="8" destOrd="0" presId="urn:microsoft.com/office/officeart/2005/8/layout/radial4"/>
    <dgm:cxn modelId="{49B8D9C5-CE0C-4E09-A1A2-DE0CE14BC7F3}" type="presParOf" srcId="{9DE8125B-D251-425A-A1CD-F3C692719B65}" destId="{4082F79D-CB09-4DAA-AF75-094213E887FA}" srcOrd="9" destOrd="0" presId="urn:microsoft.com/office/officeart/2005/8/layout/radial4"/>
    <dgm:cxn modelId="{AF8BCCFF-A98D-4670-8288-DCD25C6D9332}" type="presParOf" srcId="{9DE8125B-D251-425A-A1CD-F3C692719B65}" destId="{5802A834-1F4D-4A31-8D1F-C4871C4DCEEF}" srcOrd="10" destOrd="0" presId="urn:microsoft.com/office/officeart/2005/8/layout/radial4"/>
    <dgm:cxn modelId="{DCE2457E-0685-420F-AF92-952AA0117F4B}" type="presParOf" srcId="{9DE8125B-D251-425A-A1CD-F3C692719B65}" destId="{53F462A3-2C87-47D9-A26F-1B24435F4068}" srcOrd="11" destOrd="0" presId="urn:microsoft.com/office/officeart/2005/8/layout/radial4"/>
    <dgm:cxn modelId="{9B4CBF96-50FC-4E1B-B994-846C05198E1E}" type="presParOf" srcId="{9DE8125B-D251-425A-A1CD-F3C692719B65}" destId="{37403C11-0B53-4FAF-8F15-678D233D2123}"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E7577-A6E1-42A3-937E-E80DE6BDC5FF}">
      <dsp:nvSpPr>
        <dsp:cNvPr id="0" name=""/>
        <dsp:cNvSpPr/>
      </dsp:nvSpPr>
      <dsp:spPr>
        <a:xfrm>
          <a:off x="4803908" y="1974710"/>
          <a:ext cx="1406349" cy="1406349"/>
        </a:xfrm>
        <a:prstGeom prst="ellipse">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1200150">
            <a:lnSpc>
              <a:spcPct val="90000"/>
            </a:lnSpc>
            <a:spcBef>
              <a:spcPct val="0"/>
            </a:spcBef>
            <a:spcAft>
              <a:spcPct val="35000"/>
            </a:spcAft>
          </a:pPr>
          <a:r>
            <a:rPr lang="en-US" altLang="zh-CN" sz="2700" kern="1200" dirty="0" err="1" smtClean="0"/>
            <a:t>Redis</a:t>
          </a:r>
          <a:r>
            <a:rPr lang="en-US" altLang="zh-CN" sz="2700" kern="1200" dirty="0" smtClean="0"/>
            <a:t> Server</a:t>
          </a:r>
          <a:endParaRPr lang="zh-CN" altLang="en-US" sz="2700" kern="1200" dirty="0"/>
        </a:p>
      </dsp:txBody>
      <dsp:txXfrm>
        <a:off x="5009863" y="2180665"/>
        <a:ext cx="994439" cy="994439"/>
      </dsp:txXfrm>
    </dsp:sp>
    <dsp:sp modelId="{7AA54442-0824-4F12-B500-703D9D157866}">
      <dsp:nvSpPr>
        <dsp:cNvPr id="0" name=""/>
        <dsp:cNvSpPr/>
      </dsp:nvSpPr>
      <dsp:spPr>
        <a:xfrm rot="16200000">
          <a:off x="5357185" y="1461290"/>
          <a:ext cx="299794" cy="478158"/>
        </a:xfrm>
        <a:prstGeom prst="rightArrow">
          <a:avLst>
            <a:gd name="adj1" fmla="val 60000"/>
            <a:gd name="adj2" fmla="val 50000"/>
          </a:avLst>
        </a:prstGeom>
        <a:solidFill>
          <a:schemeClr val="accent2">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5402154" y="1601891"/>
        <a:ext cx="209856" cy="286894"/>
      </dsp:txXfrm>
    </dsp:sp>
    <dsp:sp modelId="{EF316A87-B0A5-4A4A-8E98-8712B075E41E}">
      <dsp:nvSpPr>
        <dsp:cNvPr id="0" name=""/>
        <dsp:cNvSpPr/>
      </dsp:nvSpPr>
      <dsp:spPr>
        <a:xfrm>
          <a:off x="4803908" y="2710"/>
          <a:ext cx="1406349" cy="1406349"/>
        </a:xfrm>
        <a:prstGeom prst="ellipse">
          <a:avLst/>
        </a:prstGeom>
        <a:solidFill>
          <a:schemeClr val="accent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smtClean="0"/>
            <a:t>Java</a:t>
          </a:r>
          <a:endParaRPr lang="zh-CN" altLang="en-US" sz="1800" kern="1200" dirty="0"/>
        </a:p>
      </dsp:txBody>
      <dsp:txXfrm>
        <a:off x="5009863" y="208665"/>
        <a:ext cx="994439" cy="994439"/>
      </dsp:txXfrm>
    </dsp:sp>
    <dsp:sp modelId="{9F327213-2229-42A3-A037-6B36A144979C}">
      <dsp:nvSpPr>
        <dsp:cNvPr id="0" name=""/>
        <dsp:cNvSpPr/>
      </dsp:nvSpPr>
      <dsp:spPr>
        <a:xfrm rot="19800000">
          <a:off x="6203738" y="1950048"/>
          <a:ext cx="299794" cy="478158"/>
        </a:xfrm>
        <a:prstGeom prst="rightArrow">
          <a:avLst>
            <a:gd name="adj1" fmla="val 60000"/>
            <a:gd name="adj2" fmla="val 50000"/>
          </a:avLst>
        </a:prstGeom>
        <a:solidFill>
          <a:schemeClr val="accent3">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6209763" y="2068165"/>
        <a:ext cx="209856" cy="286894"/>
      </dsp:txXfrm>
    </dsp:sp>
    <dsp:sp modelId="{555269E8-4B16-40B6-9E4E-14613EC4FA01}">
      <dsp:nvSpPr>
        <dsp:cNvPr id="0" name=""/>
        <dsp:cNvSpPr/>
      </dsp:nvSpPr>
      <dsp:spPr>
        <a:xfrm>
          <a:off x="6511710" y="988710"/>
          <a:ext cx="1406349" cy="1406349"/>
        </a:xfrm>
        <a:prstGeom prst="ellipse">
          <a:avLst/>
        </a:prstGeom>
        <a:solidFill>
          <a:schemeClr val="accent3">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smtClean="0"/>
            <a:t>Python</a:t>
          </a:r>
          <a:endParaRPr lang="zh-CN" altLang="en-US" sz="1800" kern="1200" dirty="0"/>
        </a:p>
      </dsp:txBody>
      <dsp:txXfrm>
        <a:off x="6717665" y="1194665"/>
        <a:ext cx="994439" cy="994439"/>
      </dsp:txXfrm>
    </dsp:sp>
    <dsp:sp modelId="{67A43855-2F11-42A7-A36C-58562ACABCAB}">
      <dsp:nvSpPr>
        <dsp:cNvPr id="0" name=""/>
        <dsp:cNvSpPr/>
      </dsp:nvSpPr>
      <dsp:spPr>
        <a:xfrm rot="1800000">
          <a:off x="6203738" y="2927563"/>
          <a:ext cx="299794" cy="478158"/>
        </a:xfrm>
        <a:prstGeom prst="rightArrow">
          <a:avLst>
            <a:gd name="adj1" fmla="val 60000"/>
            <a:gd name="adj2" fmla="val 50000"/>
          </a:avLst>
        </a:prstGeom>
        <a:solidFill>
          <a:schemeClr val="accent4">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6209763" y="3000711"/>
        <a:ext cx="209856" cy="286894"/>
      </dsp:txXfrm>
    </dsp:sp>
    <dsp:sp modelId="{DD5E7832-BC9F-438C-8B6C-9E44FD4E1FED}">
      <dsp:nvSpPr>
        <dsp:cNvPr id="0" name=""/>
        <dsp:cNvSpPr/>
      </dsp:nvSpPr>
      <dsp:spPr>
        <a:xfrm>
          <a:off x="6511710" y="2960710"/>
          <a:ext cx="1406349" cy="1406349"/>
        </a:xfrm>
        <a:prstGeom prst="ellipse">
          <a:avLst/>
        </a:prstGeom>
        <a:solidFill>
          <a:schemeClr val="accent4">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smtClean="0"/>
            <a:t>….</a:t>
          </a:r>
          <a:endParaRPr lang="zh-CN" altLang="en-US" sz="1800" kern="1200" dirty="0"/>
        </a:p>
      </dsp:txBody>
      <dsp:txXfrm>
        <a:off x="6717665" y="3166665"/>
        <a:ext cx="994439" cy="994439"/>
      </dsp:txXfrm>
    </dsp:sp>
    <dsp:sp modelId="{64C4DCA4-7314-472C-9E37-8E484F13C357}">
      <dsp:nvSpPr>
        <dsp:cNvPr id="0" name=""/>
        <dsp:cNvSpPr/>
      </dsp:nvSpPr>
      <dsp:spPr>
        <a:xfrm rot="5400000">
          <a:off x="5357185" y="3416321"/>
          <a:ext cx="299794" cy="478158"/>
        </a:xfrm>
        <a:prstGeom prst="rightArrow">
          <a:avLst>
            <a:gd name="adj1" fmla="val 60000"/>
            <a:gd name="adj2" fmla="val 50000"/>
          </a:avLst>
        </a:prstGeom>
        <a:solidFill>
          <a:schemeClr val="accent5">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5402154" y="3466984"/>
        <a:ext cx="209856" cy="286894"/>
      </dsp:txXfrm>
    </dsp:sp>
    <dsp:sp modelId="{FFC3FFE9-E981-4AC7-9807-59E0394988CF}">
      <dsp:nvSpPr>
        <dsp:cNvPr id="0" name=""/>
        <dsp:cNvSpPr/>
      </dsp:nvSpPr>
      <dsp:spPr>
        <a:xfrm>
          <a:off x="4803908" y="3946710"/>
          <a:ext cx="1406349" cy="1406349"/>
        </a:xfrm>
        <a:prstGeom prst="ellipse">
          <a:avLst/>
        </a:prstGeom>
        <a:solidFill>
          <a:schemeClr val="accent5">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err="1" smtClean="0"/>
            <a:t>Redis-Cli</a:t>
          </a:r>
          <a:endParaRPr lang="zh-CN" altLang="en-US" sz="1800" kern="1200" dirty="0"/>
        </a:p>
      </dsp:txBody>
      <dsp:txXfrm>
        <a:off x="5009863" y="4152665"/>
        <a:ext cx="994439" cy="994439"/>
      </dsp:txXfrm>
    </dsp:sp>
    <dsp:sp modelId="{8BF1CC65-F180-4DD9-BB53-98C744322E4F}">
      <dsp:nvSpPr>
        <dsp:cNvPr id="0" name=""/>
        <dsp:cNvSpPr/>
      </dsp:nvSpPr>
      <dsp:spPr>
        <a:xfrm rot="9000000">
          <a:off x="4510632" y="2927563"/>
          <a:ext cx="299794" cy="478158"/>
        </a:xfrm>
        <a:prstGeom prst="rightArrow">
          <a:avLst>
            <a:gd name="adj1" fmla="val 60000"/>
            <a:gd name="adj2" fmla="val 50000"/>
          </a:avLst>
        </a:prstGeom>
        <a:solidFill>
          <a:schemeClr val="accent6">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4594545" y="3000711"/>
        <a:ext cx="209856" cy="286894"/>
      </dsp:txXfrm>
    </dsp:sp>
    <dsp:sp modelId="{145D976C-6194-47D4-AC17-A29F202ED7F6}">
      <dsp:nvSpPr>
        <dsp:cNvPr id="0" name=""/>
        <dsp:cNvSpPr/>
      </dsp:nvSpPr>
      <dsp:spPr>
        <a:xfrm>
          <a:off x="3096106" y="2960710"/>
          <a:ext cx="1406349" cy="1406349"/>
        </a:xfrm>
        <a:prstGeom prst="ellipse">
          <a:avLst/>
        </a:prstGeom>
        <a:solidFill>
          <a:schemeClr val="accent6">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smtClean="0"/>
            <a:t>JavaScript</a:t>
          </a:r>
          <a:endParaRPr lang="zh-CN" altLang="en-US" sz="1800" kern="1200" dirty="0"/>
        </a:p>
      </dsp:txBody>
      <dsp:txXfrm>
        <a:off x="3302061" y="3166665"/>
        <a:ext cx="994439" cy="994439"/>
      </dsp:txXfrm>
    </dsp:sp>
    <dsp:sp modelId="{F343BF18-59E4-430E-B292-493F0285F293}">
      <dsp:nvSpPr>
        <dsp:cNvPr id="0" name=""/>
        <dsp:cNvSpPr/>
      </dsp:nvSpPr>
      <dsp:spPr>
        <a:xfrm rot="12600000">
          <a:off x="4510632" y="1950048"/>
          <a:ext cx="299794" cy="478158"/>
        </a:xfrm>
        <a:prstGeom prst="rightArrow">
          <a:avLst>
            <a:gd name="adj1" fmla="val 60000"/>
            <a:gd name="adj2" fmla="val 50000"/>
          </a:avLst>
        </a:prstGeom>
        <a:solidFill>
          <a:schemeClr val="tx2">
            <a:lumMod val="60000"/>
            <a:lumOff val="4000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4594545" y="2068165"/>
        <a:ext cx="209856" cy="286894"/>
      </dsp:txXfrm>
    </dsp:sp>
    <dsp:sp modelId="{28D03AD1-DD82-4BF5-A36E-9295213AD4E9}">
      <dsp:nvSpPr>
        <dsp:cNvPr id="0" name=""/>
        <dsp:cNvSpPr/>
      </dsp:nvSpPr>
      <dsp:spPr>
        <a:xfrm>
          <a:off x="3096106" y="988710"/>
          <a:ext cx="1406349" cy="1406349"/>
        </a:xfrm>
        <a:prstGeom prst="ellipse">
          <a:avLst/>
        </a:prstGeom>
        <a:solidFill>
          <a:schemeClr val="tx2">
            <a:lumMod val="60000"/>
            <a:lumOff val="4000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smtClean="0"/>
            <a:t>PHP</a:t>
          </a:r>
          <a:endParaRPr lang="zh-CN" altLang="en-US" sz="1800" kern="1200" dirty="0"/>
        </a:p>
      </dsp:txBody>
      <dsp:txXfrm>
        <a:off x="3302061" y="1194665"/>
        <a:ext cx="994439" cy="994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4841E-8B7B-4027-87B2-9FA8716E18C4}">
      <dsp:nvSpPr>
        <dsp:cNvPr id="0" name=""/>
        <dsp:cNvSpPr/>
      </dsp:nvSpPr>
      <dsp:spPr>
        <a:xfrm>
          <a:off x="3010679" y="1786687"/>
          <a:ext cx="1758674" cy="963613"/>
        </a:xfrm>
        <a:prstGeom prst="roundRect">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9685" tIns="19685" rIns="19685" bIns="19685" numCol="1" spcCol="1270" anchor="ctr" anchorCtr="0">
          <a:noAutofit/>
          <a:sp3d extrusionH="28000" prstMaterial="matte"/>
        </a:bodyPr>
        <a:lstStyle/>
        <a:p>
          <a:pPr lvl="0" algn="ctr" defTabSz="1377950">
            <a:lnSpc>
              <a:spcPct val="90000"/>
            </a:lnSpc>
            <a:spcBef>
              <a:spcPct val="0"/>
            </a:spcBef>
            <a:spcAft>
              <a:spcPct val="35000"/>
            </a:spcAft>
          </a:pPr>
          <a:r>
            <a:rPr lang="zh-CN" altLang="en-US" sz="3100" kern="1200" dirty="0" smtClean="0"/>
            <a:t>任务队列</a:t>
          </a:r>
          <a:endParaRPr lang="zh-CN" altLang="en-US" sz="3100" kern="1200" dirty="0"/>
        </a:p>
      </dsp:txBody>
      <dsp:txXfrm>
        <a:off x="3057719" y="1833727"/>
        <a:ext cx="1664594" cy="869533"/>
      </dsp:txXfrm>
    </dsp:sp>
    <dsp:sp modelId="{000475DB-A88E-4503-801A-DA6DC7E83A9A}">
      <dsp:nvSpPr>
        <dsp:cNvPr id="0" name=""/>
        <dsp:cNvSpPr/>
      </dsp:nvSpPr>
      <dsp:spPr>
        <a:xfrm rot="12723875">
          <a:off x="1899991" y="1198611"/>
          <a:ext cx="1304633" cy="463781"/>
        </a:xfrm>
        <a:prstGeom prst="lef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10C869D6-EE0A-435C-AEE8-2E7C9B180CE0}">
      <dsp:nvSpPr>
        <dsp:cNvPr id="0" name=""/>
        <dsp:cNvSpPr/>
      </dsp:nvSpPr>
      <dsp:spPr>
        <a:xfrm>
          <a:off x="1365235" y="648037"/>
          <a:ext cx="1014797" cy="713381"/>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800100">
            <a:lnSpc>
              <a:spcPct val="90000"/>
            </a:lnSpc>
            <a:spcBef>
              <a:spcPct val="0"/>
            </a:spcBef>
            <a:spcAft>
              <a:spcPct val="35000"/>
            </a:spcAft>
          </a:pPr>
          <a:r>
            <a:rPr lang="zh-CN" altLang="en-US" sz="1800" kern="1200" dirty="0" smtClean="0"/>
            <a:t>生产者</a:t>
          </a:r>
          <a:r>
            <a:rPr lang="en-US" altLang="zh-CN" sz="1800" kern="1200" dirty="0" smtClean="0"/>
            <a:t>1</a:t>
          </a:r>
          <a:endParaRPr lang="zh-CN" altLang="en-US" sz="1800" kern="1200" dirty="0"/>
        </a:p>
      </dsp:txBody>
      <dsp:txXfrm>
        <a:off x="1513849" y="752509"/>
        <a:ext cx="717569" cy="504437"/>
      </dsp:txXfrm>
    </dsp:sp>
    <dsp:sp modelId="{A19A9881-9E9A-43F6-A341-6E165FF2211D}">
      <dsp:nvSpPr>
        <dsp:cNvPr id="0" name=""/>
        <dsp:cNvSpPr/>
      </dsp:nvSpPr>
      <dsp:spPr>
        <a:xfrm rot="10799998">
          <a:off x="1743080" y="2026336"/>
          <a:ext cx="1163422" cy="484316"/>
        </a:xfrm>
        <a:prstGeom prst="lef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763FB4E4-22AA-41F3-B245-B0782FB962E6}">
      <dsp:nvSpPr>
        <dsp:cNvPr id="0" name=""/>
        <dsp:cNvSpPr/>
      </dsp:nvSpPr>
      <dsp:spPr>
        <a:xfrm>
          <a:off x="1016582" y="1911804"/>
          <a:ext cx="1014797" cy="713381"/>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800100">
            <a:lnSpc>
              <a:spcPct val="90000"/>
            </a:lnSpc>
            <a:spcBef>
              <a:spcPct val="0"/>
            </a:spcBef>
            <a:spcAft>
              <a:spcPct val="35000"/>
            </a:spcAft>
          </a:pPr>
          <a:r>
            <a:rPr lang="zh-CN" altLang="en-US" sz="1800" kern="1200" dirty="0" smtClean="0"/>
            <a:t>生产者</a:t>
          </a:r>
          <a:r>
            <a:rPr lang="en-US" altLang="zh-CN" sz="1800" kern="1200" dirty="0" smtClean="0"/>
            <a:t>2</a:t>
          </a:r>
          <a:endParaRPr lang="zh-CN" altLang="en-US" sz="1800" kern="1200" dirty="0"/>
        </a:p>
      </dsp:txBody>
      <dsp:txXfrm>
        <a:off x="1165196" y="2016276"/>
        <a:ext cx="717569" cy="504437"/>
      </dsp:txXfrm>
    </dsp:sp>
    <dsp:sp modelId="{D555D34C-063B-46E3-BCE7-41D044FF19C9}">
      <dsp:nvSpPr>
        <dsp:cNvPr id="0" name=""/>
        <dsp:cNvSpPr/>
      </dsp:nvSpPr>
      <dsp:spPr>
        <a:xfrm rot="8854771">
          <a:off x="2007164" y="2885285"/>
          <a:ext cx="1123638" cy="444448"/>
        </a:xfrm>
        <a:prstGeom prst="lef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A01E0EA4-5914-49C4-A008-69E0540FF494}">
      <dsp:nvSpPr>
        <dsp:cNvPr id="0" name=""/>
        <dsp:cNvSpPr/>
      </dsp:nvSpPr>
      <dsp:spPr>
        <a:xfrm>
          <a:off x="1392795" y="3175581"/>
          <a:ext cx="1014797" cy="713381"/>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800100">
            <a:lnSpc>
              <a:spcPct val="90000"/>
            </a:lnSpc>
            <a:spcBef>
              <a:spcPct val="0"/>
            </a:spcBef>
            <a:spcAft>
              <a:spcPct val="35000"/>
            </a:spcAft>
          </a:pPr>
          <a:r>
            <a:rPr lang="zh-CN" altLang="en-US" sz="1800" kern="1200" dirty="0" smtClean="0"/>
            <a:t>生产者</a:t>
          </a:r>
          <a:r>
            <a:rPr lang="en-US" altLang="zh-CN" sz="1800" kern="1200" dirty="0" smtClean="0"/>
            <a:t>3</a:t>
          </a:r>
          <a:endParaRPr lang="zh-CN" altLang="en-US" sz="1800" kern="1200" dirty="0"/>
        </a:p>
      </dsp:txBody>
      <dsp:txXfrm>
        <a:off x="1541409" y="3280053"/>
        <a:ext cx="717569" cy="504437"/>
      </dsp:txXfrm>
    </dsp:sp>
    <dsp:sp modelId="{54769709-43B4-4D0D-A58D-26AA355F4306}">
      <dsp:nvSpPr>
        <dsp:cNvPr id="0" name=""/>
        <dsp:cNvSpPr/>
      </dsp:nvSpPr>
      <dsp:spPr>
        <a:xfrm rot="19713643">
          <a:off x="4514221" y="1181713"/>
          <a:ext cx="910748" cy="501222"/>
        </a:xfrm>
        <a:prstGeom prst="right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FC638E26-7369-4DDB-9221-21BD0B6C877B}">
      <dsp:nvSpPr>
        <dsp:cNvPr id="0" name=""/>
        <dsp:cNvSpPr/>
      </dsp:nvSpPr>
      <dsp:spPr>
        <a:xfrm>
          <a:off x="5442472" y="655796"/>
          <a:ext cx="1029496" cy="697850"/>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8575" tIns="28575" rIns="28575" bIns="28575" numCol="1" spcCol="1270" anchor="ctr" anchorCtr="0">
          <a:noAutofit/>
          <a:sp3d extrusionH="28000" prstMaterial="matte"/>
        </a:bodyPr>
        <a:lstStyle/>
        <a:p>
          <a:pPr lvl="0" algn="ctr" defTabSz="666750">
            <a:lnSpc>
              <a:spcPct val="90000"/>
            </a:lnSpc>
            <a:spcBef>
              <a:spcPct val="0"/>
            </a:spcBef>
            <a:spcAft>
              <a:spcPct val="35000"/>
            </a:spcAft>
          </a:pPr>
          <a:r>
            <a:rPr lang="zh-CN" altLang="en-US" sz="1500" kern="1200" dirty="0" smtClean="0"/>
            <a:t>消费者</a:t>
          </a:r>
          <a:r>
            <a:rPr lang="en-US" altLang="zh-CN" sz="1500" kern="1200" dirty="0" smtClean="0"/>
            <a:t>A</a:t>
          </a:r>
          <a:endParaRPr lang="zh-CN" altLang="en-US" sz="1500" kern="1200" dirty="0"/>
        </a:p>
      </dsp:txBody>
      <dsp:txXfrm>
        <a:off x="5593238" y="757994"/>
        <a:ext cx="727964" cy="493454"/>
      </dsp:txXfrm>
    </dsp:sp>
    <dsp:sp modelId="{4082F79D-CB09-4DAA-AF75-094213E887FA}">
      <dsp:nvSpPr>
        <dsp:cNvPr id="0" name=""/>
        <dsp:cNvSpPr/>
      </dsp:nvSpPr>
      <dsp:spPr>
        <a:xfrm rot="21599999">
          <a:off x="4860424" y="2017882"/>
          <a:ext cx="750915" cy="501222"/>
        </a:xfrm>
        <a:prstGeom prst="right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5802A834-1F4D-4A31-8D1F-C4871C4DCEEF}">
      <dsp:nvSpPr>
        <dsp:cNvPr id="0" name=""/>
        <dsp:cNvSpPr/>
      </dsp:nvSpPr>
      <dsp:spPr>
        <a:xfrm>
          <a:off x="5685142" y="1919567"/>
          <a:ext cx="1029496" cy="697850"/>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8575" tIns="28575" rIns="28575" bIns="28575" numCol="1" spcCol="1270" anchor="ctr" anchorCtr="0">
          <a:noAutofit/>
          <a:sp3d extrusionH="28000" prstMaterial="matte"/>
        </a:bodyPr>
        <a:lstStyle/>
        <a:p>
          <a:pPr lvl="0" algn="ctr" defTabSz="666750">
            <a:lnSpc>
              <a:spcPct val="90000"/>
            </a:lnSpc>
            <a:spcBef>
              <a:spcPct val="0"/>
            </a:spcBef>
            <a:spcAft>
              <a:spcPct val="35000"/>
            </a:spcAft>
          </a:pPr>
          <a:r>
            <a:rPr lang="zh-CN" altLang="en-US" sz="1500" kern="1200" dirty="0" smtClean="0"/>
            <a:t>消费者</a:t>
          </a:r>
          <a:r>
            <a:rPr lang="en-US" altLang="zh-CN" sz="1500" kern="1200" dirty="0" smtClean="0"/>
            <a:t>B</a:t>
          </a:r>
          <a:endParaRPr lang="zh-CN" altLang="en-US" sz="1500" kern="1200" dirty="0"/>
        </a:p>
      </dsp:txBody>
      <dsp:txXfrm>
        <a:off x="5835908" y="2021765"/>
        <a:ext cx="727964" cy="493454"/>
      </dsp:txXfrm>
    </dsp:sp>
    <dsp:sp modelId="{53F462A3-2C87-47D9-A26F-1B24435F4068}">
      <dsp:nvSpPr>
        <dsp:cNvPr id="0" name=""/>
        <dsp:cNvSpPr/>
      </dsp:nvSpPr>
      <dsp:spPr>
        <a:xfrm rot="1907764">
          <a:off x="4502725" y="2855097"/>
          <a:ext cx="899367" cy="501222"/>
        </a:xfrm>
        <a:prstGeom prst="right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37403C11-0B53-4FAF-8F15-678D233D2123}">
      <dsp:nvSpPr>
        <dsp:cNvPr id="0" name=""/>
        <dsp:cNvSpPr/>
      </dsp:nvSpPr>
      <dsp:spPr>
        <a:xfrm>
          <a:off x="5413829" y="3183336"/>
          <a:ext cx="1029496" cy="697850"/>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8575" tIns="28575" rIns="28575" bIns="28575" numCol="1" spcCol="1270" anchor="ctr" anchorCtr="0">
          <a:noAutofit/>
          <a:sp3d extrusionH="28000" prstMaterial="matte"/>
        </a:bodyPr>
        <a:lstStyle/>
        <a:p>
          <a:pPr lvl="0" algn="ctr" defTabSz="666750">
            <a:lnSpc>
              <a:spcPct val="90000"/>
            </a:lnSpc>
            <a:spcBef>
              <a:spcPct val="0"/>
            </a:spcBef>
            <a:spcAft>
              <a:spcPct val="35000"/>
            </a:spcAft>
          </a:pPr>
          <a:r>
            <a:rPr lang="zh-CN" altLang="en-US" sz="1500" kern="1200" dirty="0" smtClean="0"/>
            <a:t>消费者</a:t>
          </a:r>
          <a:r>
            <a:rPr lang="en-US" altLang="zh-CN" sz="1500" kern="1200" dirty="0" smtClean="0"/>
            <a:t>C</a:t>
          </a:r>
          <a:endParaRPr lang="zh-CN" altLang="en-US" sz="1500" kern="1200" dirty="0"/>
        </a:p>
      </dsp:txBody>
      <dsp:txXfrm>
        <a:off x="5564595" y="3285534"/>
        <a:ext cx="727964" cy="49345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35EAC-656F-432A-82EB-26A9F0B4811E}" type="datetimeFigureOut">
              <a:rPr lang="zh-CN" altLang="en-US" smtClean="0"/>
              <a:t>2015/10/23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FEC9C-B6FE-4227-BB9B-8B43BABBE420}" type="slidenum">
              <a:rPr lang="zh-CN" altLang="en-US" smtClean="0"/>
              <a:t>‹#›</a:t>
            </a:fld>
            <a:endParaRPr lang="zh-CN" altLang="en-US"/>
          </a:p>
        </p:txBody>
      </p:sp>
    </p:spTree>
    <p:extLst>
      <p:ext uri="{BB962C8B-B14F-4D97-AF65-F5344CB8AC3E}">
        <p14:creationId xmlns:p14="http://schemas.microsoft.com/office/powerpoint/2010/main" val="318069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Redis</a:t>
            </a:r>
            <a:r>
              <a:rPr lang="zh-CN" altLang="en-US" sz="1200" dirty="0" smtClean="0"/>
              <a:t>通过提供多种键值数据类型来适应不同场景下的存储需求，可以胜任如缓存、消息队列、发布订阅等不同的服务角色</a:t>
            </a:r>
            <a:r>
              <a:rPr lang="zh-CN" altLang="en-US" dirty="0" smtClean="0"/>
              <a:t>。</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4</a:t>
            </a:fld>
            <a:endParaRPr lang="zh-CN" altLang="en-US"/>
          </a:p>
        </p:txBody>
      </p:sp>
    </p:spTree>
    <p:extLst>
      <p:ext uri="{BB962C8B-B14F-4D97-AF65-F5344CB8AC3E}">
        <p14:creationId xmlns:p14="http://schemas.microsoft.com/office/powerpoint/2010/main" val="200561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的事务还能保证一个事务内的命令依次执行而不被其他命令插入。</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27</a:t>
            </a:fld>
            <a:endParaRPr lang="zh-CN" altLang="en-US"/>
          </a:p>
        </p:txBody>
      </p:sp>
    </p:spTree>
    <p:extLst>
      <p:ext uri="{BB962C8B-B14F-4D97-AF65-F5344CB8AC3E}">
        <p14:creationId xmlns:p14="http://schemas.microsoft.com/office/powerpoint/2010/main" val="3761795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使用任务队列有如下好处：</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）松散耦合。生产者和消费者无需知道彼此的实现细节，只需要约定好任务的描述格式。这使得生产者和消费者可以由不同的团队使用不同的编程语言编写。</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）易于扩展消费者可以有多个，而且可以分布在不同的服务器中，如图</a:t>
            </a:r>
            <a:r>
              <a:rPr lang="en-US" altLang="zh-CN" sz="1200" b="0" i="0" u="none" strike="noStrike" kern="1200" baseline="0" dirty="0" smtClean="0">
                <a:solidFill>
                  <a:schemeClr val="tx1"/>
                </a:solidFill>
                <a:latin typeface="+mn-lt"/>
                <a:ea typeface="+mn-ea"/>
                <a:cs typeface="+mn-cs"/>
              </a:rPr>
              <a:t>4-1</a:t>
            </a:r>
            <a:r>
              <a:rPr lang="zh-CN" altLang="en-US" sz="1200" b="0" i="0" u="none" strike="noStrike" kern="1200" baseline="0" dirty="0" smtClean="0">
                <a:solidFill>
                  <a:schemeClr val="tx1"/>
                </a:solidFill>
                <a:latin typeface="+mn-lt"/>
                <a:ea typeface="+mn-ea"/>
                <a:cs typeface="+mn-cs"/>
              </a:rPr>
              <a:t>所示。借此可以轻易地降低单台服务器的负载。</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31</a:t>
            </a:fld>
            <a:endParaRPr lang="zh-CN" altLang="en-US"/>
          </a:p>
        </p:txBody>
      </p:sp>
    </p:spTree>
    <p:extLst>
      <p:ext uri="{BB962C8B-B14F-4D97-AF65-F5344CB8AC3E}">
        <p14:creationId xmlns:p14="http://schemas.microsoft.com/office/powerpoint/2010/main" val="391366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RDB</a:t>
            </a:r>
            <a:r>
              <a:rPr lang="zh-CN" altLang="en-US" dirty="0" smtClean="0"/>
              <a:t>快照是</a:t>
            </a:r>
            <a:r>
              <a:rPr lang="en-US" altLang="zh-CN" dirty="0" err="1" smtClean="0"/>
              <a:t>Redis</a:t>
            </a:r>
            <a:r>
              <a:rPr lang="zh-CN" altLang="en-US" dirty="0" smtClean="0"/>
              <a:t>默认持久化方式。通过</a:t>
            </a:r>
            <a:r>
              <a:rPr lang="en-US" altLang="zh-CN" dirty="0" smtClean="0"/>
              <a:t>RDB</a:t>
            </a:r>
            <a:r>
              <a:rPr lang="zh-CN" altLang="en-US" dirty="0" smtClean="0"/>
              <a:t>方式实现持久化，一旦</a:t>
            </a:r>
            <a:r>
              <a:rPr lang="en-US" altLang="zh-CN" dirty="0" err="1" smtClean="0"/>
              <a:t>Redis</a:t>
            </a:r>
            <a:r>
              <a:rPr lang="zh-CN" altLang="en-US" dirty="0" smtClean="0"/>
              <a:t>异常退出，就会丢失最后一次快照以后更改的所有数据。</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35</a:t>
            </a:fld>
            <a:endParaRPr lang="zh-CN" altLang="en-US"/>
          </a:p>
        </p:txBody>
      </p:sp>
    </p:spTree>
    <p:extLst>
      <p:ext uri="{BB962C8B-B14F-4D97-AF65-F5344CB8AC3E}">
        <p14:creationId xmlns:p14="http://schemas.microsoft.com/office/powerpoint/2010/main" val="78498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需要注意的是虽然每次执行更改数据库内容的操作时，</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都会将命令记录在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文件中，但是事实上，由于操作系统的缓存机制，数据并没有真正地写入硬盘，而是进入了系统的硬盘缓存。在默认情况下系统每</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秒会执行一次同步操作，以便将硬盘缓存中的内容真正地写入硬盘，在这</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秒的过程中如果系统异常退出则会导致硬盘缓存中的数据丢失。一般来讲启用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持久化的应用都无法容忍这样的损失，这就需要</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在写入</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文件后主动要求系统将缓存内容同步到硬盘中。在</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中我们可以通过</a:t>
            </a:r>
            <a:r>
              <a:rPr lang="en-US" altLang="zh-CN" sz="1200" b="0" i="0" u="none" strike="noStrike" kern="1200" baseline="0" dirty="0" err="1" smtClean="0">
                <a:solidFill>
                  <a:schemeClr val="tx1"/>
                </a:solidFill>
                <a:latin typeface="+mn-lt"/>
                <a:ea typeface="+mn-ea"/>
                <a:cs typeface="+mn-cs"/>
              </a:rPr>
              <a:t>appendfsync</a:t>
            </a:r>
            <a:r>
              <a:rPr lang="zh-CN" altLang="en-US" sz="1200" b="0" i="0" u="none" strike="noStrike" kern="1200" baseline="0" dirty="0" smtClean="0">
                <a:solidFill>
                  <a:schemeClr val="tx1"/>
                </a:solidFill>
                <a:latin typeface="+mn-lt"/>
                <a:ea typeface="+mn-ea"/>
                <a:cs typeface="+mn-cs"/>
              </a:rPr>
              <a:t>参数设置同步的时机：</a:t>
            </a:r>
          </a:p>
          <a:p>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always</a:t>
            </a:r>
          </a:p>
          <a:p>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everysec</a:t>
            </a:r>
            <a:endParaRPr lang="en-US" altLang="zh-CN"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no</a:t>
            </a:r>
          </a:p>
          <a:p>
            <a:r>
              <a:rPr lang="zh-CN" altLang="en-US" sz="1200" b="0" i="0" u="none" strike="noStrike" kern="1200" baseline="0" dirty="0" smtClean="0">
                <a:solidFill>
                  <a:schemeClr val="tx1"/>
                </a:solidFill>
                <a:latin typeface="+mn-lt"/>
                <a:ea typeface="+mn-ea"/>
                <a:cs typeface="+mn-cs"/>
              </a:rPr>
              <a:t>默认情况下</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采用</a:t>
            </a:r>
            <a:r>
              <a:rPr lang="en-US" altLang="zh-CN" sz="1200" b="0" i="0" u="none" strike="noStrike" kern="1200" baseline="0" dirty="0" err="1" smtClean="0">
                <a:solidFill>
                  <a:schemeClr val="tx1"/>
                </a:solidFill>
                <a:latin typeface="+mn-lt"/>
                <a:ea typeface="+mn-ea"/>
                <a:cs typeface="+mn-cs"/>
              </a:rPr>
              <a:t>everysec</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规则，即每秒执行一次同步操作。</a:t>
            </a:r>
            <a:r>
              <a:rPr lang="en-US" altLang="zh-CN" sz="1200" b="0" i="0" u="none" strike="noStrike" kern="1200" baseline="0" dirty="0" smtClean="0">
                <a:solidFill>
                  <a:schemeClr val="tx1"/>
                </a:solidFill>
                <a:latin typeface="+mn-lt"/>
                <a:ea typeface="+mn-ea"/>
                <a:cs typeface="+mn-cs"/>
              </a:rPr>
              <a:t>always</a:t>
            </a:r>
            <a:r>
              <a:rPr lang="zh-CN" altLang="en-US" sz="1200" b="0" i="0" u="none" strike="noStrike" kern="1200" baseline="0" dirty="0" smtClean="0">
                <a:solidFill>
                  <a:schemeClr val="tx1"/>
                </a:solidFill>
                <a:latin typeface="+mn-lt"/>
                <a:ea typeface="+mn-ea"/>
                <a:cs typeface="+mn-cs"/>
              </a:rPr>
              <a:t>表示每次执行写入都会执行同步，这是最安全也是最慢的方式。</a:t>
            </a:r>
            <a:r>
              <a:rPr lang="en-US" altLang="zh-CN" sz="1200" b="0" i="0" u="none" strike="noStrike" kern="1200" baseline="0" dirty="0" smtClean="0">
                <a:solidFill>
                  <a:schemeClr val="tx1"/>
                </a:solidFill>
                <a:latin typeface="+mn-lt"/>
                <a:ea typeface="+mn-ea"/>
                <a:cs typeface="+mn-cs"/>
              </a:rPr>
              <a:t>no</a:t>
            </a:r>
            <a:r>
              <a:rPr lang="zh-CN" altLang="en-US" sz="1200" b="0" i="0" u="none" strike="noStrike" kern="1200" baseline="0" dirty="0" smtClean="0">
                <a:solidFill>
                  <a:schemeClr val="tx1"/>
                </a:solidFill>
                <a:latin typeface="+mn-lt"/>
                <a:ea typeface="+mn-ea"/>
                <a:cs typeface="+mn-cs"/>
              </a:rPr>
              <a:t>表示不主动进行同步操作，而是完全交由操作系统来做（即每</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秒一次），这是最快但最不安全的方式。一般情况下使用默认值</a:t>
            </a:r>
            <a:r>
              <a:rPr lang="en-US" altLang="zh-CN" sz="1200" b="0" i="0" u="none" strike="noStrike" kern="1200" baseline="0" dirty="0" err="1" smtClean="0">
                <a:solidFill>
                  <a:schemeClr val="tx1"/>
                </a:solidFill>
                <a:latin typeface="+mn-lt"/>
                <a:ea typeface="+mn-ea"/>
                <a:cs typeface="+mn-cs"/>
              </a:rPr>
              <a:t>everysec</a:t>
            </a:r>
            <a:r>
              <a:rPr lang="zh-CN" altLang="en-US" sz="1200" b="0" i="0" u="none" strike="noStrike" kern="1200" baseline="0" dirty="0" smtClean="0">
                <a:solidFill>
                  <a:schemeClr val="tx1"/>
                </a:solidFill>
                <a:latin typeface="+mn-lt"/>
                <a:ea typeface="+mn-ea"/>
                <a:cs typeface="+mn-cs"/>
              </a:rPr>
              <a:t>就足够了，既兼顾了性能又保证了安全。</a:t>
            </a:r>
          </a:p>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允许同时开启</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，既保证了数据安全又使得进行备份等操作十分容易。此时重新启动</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后</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会使用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文件来恢复数据，因为</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方式的持久化可能丢失的数据更少。</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36</a:t>
            </a:fld>
            <a:endParaRPr lang="zh-CN" altLang="en-US"/>
          </a:p>
        </p:txBody>
      </p:sp>
    </p:spTree>
    <p:extLst>
      <p:ext uri="{BB962C8B-B14F-4D97-AF65-F5344CB8AC3E}">
        <p14:creationId xmlns:p14="http://schemas.microsoft.com/office/powerpoint/2010/main" val="4142283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为了避免单点故障，我们希望将数据库复制多个副本以部署在不同的服务器上，即使有一台服务器出现故障其他服务器依然可以继续提供服务。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一个主数据库可以拥有多个从数据库，而一个从数据库只能拥有一个主数据库。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同步后的数据库分为两类，一类是主数据库（</a:t>
            </a:r>
            <a:r>
              <a:rPr lang="en-US" altLang="zh-CN" dirty="0" smtClean="0"/>
              <a:t>master</a:t>
            </a:r>
            <a:r>
              <a:rPr lang="zh-CN" altLang="en-US" dirty="0" smtClean="0"/>
              <a:t>），一类是从数据库（</a:t>
            </a:r>
            <a:r>
              <a:rPr lang="en-US" altLang="zh-CN" dirty="0" smtClean="0"/>
              <a:t>slave</a:t>
            </a:r>
            <a:r>
              <a:rPr lang="zh-CN" altLang="en-US" dirty="0" smtClean="0"/>
              <a:t>）。主数据库可以进行读写操作，当发生写操作时自动将数据同步给从数据库。而从数据库一般是只读的，并接受主数据库同步过来的数据。</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37</a:t>
            </a:fld>
            <a:endParaRPr lang="zh-CN" altLang="en-US"/>
          </a:p>
        </p:txBody>
      </p:sp>
    </p:spTree>
    <p:extLst>
      <p:ext uri="{BB962C8B-B14F-4D97-AF65-F5344CB8AC3E}">
        <p14:creationId xmlns:p14="http://schemas.microsoft.com/office/powerpoint/2010/main" val="2520150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没有使用操作系统提供的虚拟内存机制而是自己在实现了自己的虚拟内存机制，主要的理由有两点</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、操作系统的虚拟内存是已</a:t>
            </a:r>
            <a:r>
              <a:rPr lang="en-US" altLang="zh-CN" sz="1200" b="0" i="0" u="none" strike="noStrike" kern="1200" baseline="0" dirty="0" smtClean="0">
                <a:solidFill>
                  <a:schemeClr val="tx1"/>
                </a:solidFill>
                <a:latin typeface="+mn-lt"/>
                <a:ea typeface="+mn-ea"/>
                <a:cs typeface="+mn-cs"/>
              </a:rPr>
              <a:t>4k </a:t>
            </a:r>
            <a:r>
              <a:rPr lang="zh-CN" altLang="en-US" sz="1200" b="0" i="0" u="none" strike="noStrike" kern="1200" baseline="0" dirty="0" smtClean="0">
                <a:solidFill>
                  <a:schemeClr val="tx1"/>
                </a:solidFill>
                <a:latin typeface="+mn-lt"/>
                <a:ea typeface="+mn-ea"/>
                <a:cs typeface="+mn-cs"/>
              </a:rPr>
              <a:t>页面为最小单位进行交换的。而</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的大多数对象都远小于</a:t>
            </a:r>
            <a:r>
              <a:rPr lang="en-US" altLang="zh-CN" sz="1200" b="0" i="0" u="none" strike="noStrike" kern="1200" baseline="0" dirty="0" smtClean="0">
                <a:solidFill>
                  <a:schemeClr val="tx1"/>
                </a:solidFill>
                <a:latin typeface="+mn-lt"/>
                <a:ea typeface="+mn-ea"/>
                <a:cs typeface="+mn-cs"/>
              </a:rPr>
              <a:t>4k</a:t>
            </a:r>
            <a:r>
              <a:rPr lang="zh-CN" altLang="en-US" sz="1200" b="0" i="0" u="none" strike="noStrike" kern="1200" baseline="0" dirty="0" smtClean="0">
                <a:solidFill>
                  <a:schemeClr val="tx1"/>
                </a:solidFill>
                <a:latin typeface="+mn-lt"/>
                <a:ea typeface="+mn-ea"/>
                <a:cs typeface="+mn-cs"/>
              </a:rPr>
              <a:t>，所以一个操作系统页面上可能有多个</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对象。另外</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的集合对象类型如</a:t>
            </a:r>
            <a:r>
              <a:rPr lang="en-US" altLang="zh-CN" sz="1200" b="0" i="0" u="none" strike="noStrike" kern="1200" baseline="0" dirty="0" err="1" smtClean="0">
                <a:solidFill>
                  <a:schemeClr val="tx1"/>
                </a:solidFill>
                <a:latin typeface="+mn-lt"/>
                <a:ea typeface="+mn-ea"/>
                <a:cs typeface="+mn-cs"/>
              </a:rPr>
              <a:t>list,set</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可能存在与多个操作系统页面上。最终可能造成只有</a:t>
            </a:r>
            <a:r>
              <a:rPr lang="en-US" altLang="zh-CN" sz="1200" b="0" i="0" u="none" strike="noStrike" kern="1200" baseline="0" dirty="0" smtClean="0">
                <a:solidFill>
                  <a:schemeClr val="tx1"/>
                </a:solidFill>
                <a:latin typeface="+mn-lt"/>
                <a:ea typeface="+mn-ea"/>
                <a:cs typeface="+mn-cs"/>
              </a:rPr>
              <a:t>10%key </a:t>
            </a:r>
            <a:r>
              <a:rPr lang="zh-CN" altLang="en-US" sz="1200" b="0" i="0" u="none" strike="noStrike" kern="1200" baseline="0" dirty="0" smtClean="0">
                <a:solidFill>
                  <a:schemeClr val="tx1"/>
                </a:solidFill>
                <a:latin typeface="+mn-lt"/>
                <a:ea typeface="+mn-ea"/>
                <a:cs typeface="+mn-cs"/>
              </a:rPr>
              <a:t>被经常访问，但是所有操作系统页面都会被操作系统认为是活跃的，这样只有内存真正耗尽时操作系统才会交换页面。 </a:t>
            </a:r>
          </a:p>
          <a:p>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、相比于操作系统的交换方式，</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可以将被交换到磁盘的对象进行压缩</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保存到磁盘的对象可以去除指针和对象元数据信息，一般压缩后的对象会比内存中的对象小</a:t>
            </a:r>
            <a:r>
              <a:rPr lang="en-US" altLang="zh-CN" sz="1200" b="0" i="0" u="none" strike="noStrike" kern="1200" baseline="0" dirty="0" smtClean="0">
                <a:solidFill>
                  <a:schemeClr val="tx1"/>
                </a:solidFill>
                <a:latin typeface="+mn-lt"/>
                <a:ea typeface="+mn-ea"/>
                <a:cs typeface="+mn-cs"/>
              </a:rPr>
              <a:t>10 </a:t>
            </a:r>
            <a:r>
              <a:rPr lang="zh-CN" altLang="en-US" sz="1200" b="0" i="0" u="none" strike="noStrike" kern="1200" baseline="0" dirty="0" smtClean="0">
                <a:solidFill>
                  <a:schemeClr val="tx1"/>
                </a:solidFill>
                <a:latin typeface="+mn-lt"/>
                <a:ea typeface="+mn-ea"/>
                <a:cs typeface="+mn-cs"/>
              </a:rPr>
              <a:t>倍，这样</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的虚拟内存会比操作系统虚拟内存能少做很多</a:t>
            </a:r>
            <a:r>
              <a:rPr lang="en-US" altLang="zh-CN" sz="1200" b="0" i="0" u="none" strike="noStrike" kern="1200" baseline="0" dirty="0" err="1" smtClean="0">
                <a:solidFill>
                  <a:schemeClr val="tx1"/>
                </a:solidFill>
                <a:latin typeface="+mn-lt"/>
                <a:ea typeface="+mn-ea"/>
                <a:cs typeface="+mn-cs"/>
              </a:rPr>
              <a:t>io</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操作。 </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39</a:t>
            </a:fld>
            <a:endParaRPr lang="zh-CN" altLang="en-US"/>
          </a:p>
        </p:txBody>
      </p:sp>
    </p:spTree>
    <p:extLst>
      <p:ext uri="{BB962C8B-B14F-4D97-AF65-F5344CB8AC3E}">
        <p14:creationId xmlns:p14="http://schemas.microsoft.com/office/powerpoint/2010/main" val="1350496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dirty="0" smtClean="0"/>
              <a:t>多数据库：</a:t>
            </a:r>
            <a:endParaRPr lang="en-US" altLang="zh-CN" dirty="0" smtClean="0"/>
          </a:p>
          <a:p>
            <a:r>
              <a:rPr lang="zh-CN" altLang="en-US" dirty="0" smtClean="0"/>
              <a:t>一个</a:t>
            </a:r>
            <a:r>
              <a:rPr lang="en-US" altLang="zh-CN" dirty="0" err="1" smtClean="0"/>
              <a:t>Redis</a:t>
            </a:r>
            <a:r>
              <a:rPr lang="zh-CN" altLang="en-US" dirty="0" smtClean="0"/>
              <a:t>实例提供了多个用来存储数据的字典，客户端可以指定将数据存储在哪个字典中。这与我们熟知的在一个关系数据库实例中可以创建多个数据库（</a:t>
            </a:r>
            <a:r>
              <a:rPr lang="en-US" altLang="zh-CN" dirty="0" smtClean="0"/>
              <a:t>schema</a:t>
            </a:r>
            <a:r>
              <a:rPr lang="zh-CN" altLang="en-US" dirty="0" smtClean="0"/>
              <a:t>）类似，所以可以将其中的每个字典都理解成一个独立的数据库。</a:t>
            </a:r>
            <a:endParaRPr lang="en-US" altLang="zh-CN" dirty="0" smtClean="0"/>
          </a:p>
          <a:p>
            <a:r>
              <a:rPr lang="en-US" altLang="zh-CN" dirty="0" err="1" smtClean="0"/>
              <a:t>Redis</a:t>
            </a:r>
            <a:r>
              <a:rPr lang="zh-CN" altLang="en-US" dirty="0" smtClean="0"/>
              <a:t>多数据库以数字编号命名，从</a:t>
            </a:r>
            <a:r>
              <a:rPr lang="en-US" altLang="zh-CN" dirty="0" smtClean="0"/>
              <a:t>0</a:t>
            </a:r>
            <a:r>
              <a:rPr lang="zh-CN" altLang="en-US" dirty="0" smtClean="0"/>
              <a:t>开始递增，默认支持</a:t>
            </a:r>
            <a:r>
              <a:rPr lang="en-US" altLang="zh-CN" dirty="0" smtClean="0"/>
              <a:t>16</a:t>
            </a:r>
            <a:r>
              <a:rPr lang="zh-CN" altLang="en-US" dirty="0" smtClean="0"/>
              <a:t>个库。</a:t>
            </a:r>
            <a:endParaRPr lang="en-US" altLang="zh-CN" dirty="0" smtClean="0"/>
          </a:p>
          <a:p>
            <a:r>
              <a:rPr lang="zh-CN" altLang="en-US" dirty="0" smtClean="0"/>
              <a:t>多个数据库之间并不是完全隔离的，比如</a:t>
            </a:r>
            <a:r>
              <a:rPr lang="en-US" altLang="zh-CN" dirty="0" smtClean="0"/>
              <a:t>FLUSHALL</a:t>
            </a:r>
            <a:r>
              <a:rPr lang="zh-CN" altLang="en-US" dirty="0" smtClean="0"/>
              <a:t>命令可以清空一个</a:t>
            </a:r>
            <a:r>
              <a:rPr lang="en-US" altLang="zh-CN" dirty="0" err="1" smtClean="0"/>
              <a:t>Redis</a:t>
            </a:r>
            <a:r>
              <a:rPr lang="zh-CN" altLang="en-US" dirty="0" smtClean="0"/>
              <a:t>实例中所有数据库中的数据。</a:t>
            </a:r>
            <a:endParaRPr lang="en-US" altLang="zh-CN" dirty="0" smtClean="0"/>
          </a:p>
          <a:p>
            <a:r>
              <a:rPr lang="zh-CN" altLang="en-US" dirty="0" smtClean="0"/>
              <a:t>综上所述，这些数据库更像是一种命名空间，而不适宜存储不同应用程序的数据。比如可以使用</a:t>
            </a:r>
            <a:r>
              <a:rPr lang="en-US" altLang="zh-CN" dirty="0" smtClean="0"/>
              <a:t>0</a:t>
            </a:r>
            <a:r>
              <a:rPr lang="zh-CN" altLang="en-US" dirty="0" smtClean="0"/>
              <a:t>号数据库存储某个应用生产环境中的数据，使用</a:t>
            </a:r>
            <a:r>
              <a:rPr lang="en-US" altLang="zh-CN" dirty="0" smtClean="0"/>
              <a:t>1</a:t>
            </a:r>
            <a:r>
              <a:rPr lang="zh-CN" altLang="en-US" dirty="0" smtClean="0"/>
              <a:t>号数据库存储测试环境中的数据，但不适宜使用</a:t>
            </a:r>
            <a:r>
              <a:rPr lang="en-US" altLang="zh-CN" dirty="0" smtClean="0"/>
              <a:t>0</a:t>
            </a:r>
            <a:r>
              <a:rPr lang="zh-CN" altLang="en-US" dirty="0" smtClean="0"/>
              <a:t>号数据库存储</a:t>
            </a:r>
            <a:r>
              <a:rPr lang="en-US" altLang="zh-CN" dirty="0" smtClean="0"/>
              <a:t>A</a:t>
            </a:r>
            <a:r>
              <a:rPr lang="zh-CN" altLang="en-US" dirty="0" smtClean="0"/>
              <a:t>应用的数据而使用</a:t>
            </a:r>
            <a:r>
              <a:rPr lang="en-US" altLang="zh-CN" dirty="0" smtClean="0"/>
              <a:t>1</a:t>
            </a:r>
            <a:r>
              <a:rPr lang="zh-CN" altLang="en-US" dirty="0" smtClean="0"/>
              <a:t>号数据库存储</a:t>
            </a:r>
            <a:r>
              <a:rPr lang="en-US" altLang="zh-CN" dirty="0" smtClean="0"/>
              <a:t>B</a:t>
            </a:r>
            <a:r>
              <a:rPr lang="zh-CN" altLang="en-US" dirty="0" smtClean="0"/>
              <a:t>应用的数据，不同的应用应该使用不同的</a:t>
            </a:r>
            <a:r>
              <a:rPr lang="en-US" altLang="zh-CN" dirty="0" err="1" smtClean="0"/>
              <a:t>Redis</a:t>
            </a:r>
            <a:r>
              <a:rPr lang="zh-CN" altLang="en-US" dirty="0" smtClean="0"/>
              <a:t>实例存储数据。由于</a:t>
            </a:r>
            <a:r>
              <a:rPr lang="en-US" altLang="zh-CN" dirty="0" err="1" smtClean="0"/>
              <a:t>Redis</a:t>
            </a:r>
            <a:r>
              <a:rPr lang="zh-CN" altLang="en-US" dirty="0" smtClean="0"/>
              <a:t>非常轻量级，一个空</a:t>
            </a:r>
            <a:r>
              <a:rPr lang="en-US" altLang="zh-CN" dirty="0" err="1" smtClean="0"/>
              <a:t>Redis</a:t>
            </a:r>
            <a:r>
              <a:rPr lang="zh-CN" altLang="en-US" dirty="0" smtClean="0"/>
              <a:t>实例占用的内存只有</a:t>
            </a:r>
            <a:r>
              <a:rPr lang="en-US" altLang="zh-CN" dirty="0" smtClean="0"/>
              <a:t>1MB</a:t>
            </a:r>
            <a:r>
              <a:rPr lang="zh-CN" altLang="en-US" dirty="0" smtClean="0"/>
              <a:t>左右，所以不用担心多个</a:t>
            </a:r>
            <a:r>
              <a:rPr lang="en-US" altLang="zh-CN" dirty="0" err="1" smtClean="0"/>
              <a:t>Redis</a:t>
            </a:r>
            <a:r>
              <a:rPr lang="zh-CN" altLang="en-US" dirty="0" smtClean="0"/>
              <a:t>实例会额外占用很多内存。</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40</a:t>
            </a:fld>
            <a:endParaRPr lang="zh-CN" altLang="en-US"/>
          </a:p>
        </p:txBody>
      </p:sp>
    </p:spTree>
    <p:extLst>
      <p:ext uri="{BB962C8B-B14F-4D97-AF65-F5344CB8AC3E}">
        <p14:creationId xmlns:p14="http://schemas.microsoft.com/office/powerpoint/2010/main" val="142955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BFEC9C-B6FE-4227-BB9B-8B43BABBE420}" type="slidenum">
              <a:rPr lang="zh-CN" altLang="en-US" smtClean="0"/>
              <a:t>41</a:t>
            </a:fld>
            <a:endParaRPr lang="zh-CN" altLang="en-US"/>
          </a:p>
        </p:txBody>
      </p:sp>
    </p:spTree>
    <p:extLst>
      <p:ext uri="{BB962C8B-B14F-4D97-AF65-F5344CB8AC3E}">
        <p14:creationId xmlns:p14="http://schemas.microsoft.com/office/powerpoint/2010/main" val="48382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Redis</a:t>
            </a:r>
            <a:r>
              <a:rPr lang="zh-CN" altLang="en-US" dirty="0" smtClean="0"/>
              <a:t>是单线程多路复用</a:t>
            </a:r>
            <a:r>
              <a:rPr lang="zh-CN" altLang="en-US" baseline="0" dirty="0" smtClean="0"/>
              <a:t> </a:t>
            </a:r>
            <a:r>
              <a:rPr lang="en-US" altLang="zh-CN" baseline="0" dirty="0" smtClean="0"/>
              <a:t>IO</a:t>
            </a:r>
            <a:r>
              <a:rPr lang="zh-CN" altLang="en-US" baseline="0" dirty="0" smtClean="0"/>
              <a:t>模型</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5</a:t>
            </a:fld>
            <a:endParaRPr lang="zh-CN" altLang="en-US"/>
          </a:p>
        </p:txBody>
      </p:sp>
    </p:spTree>
    <p:extLst>
      <p:ext uri="{BB962C8B-B14F-4D97-AF65-F5344CB8AC3E}">
        <p14:creationId xmlns:p14="http://schemas.microsoft.com/office/powerpoint/2010/main" val="11182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字符串类型是其他</a:t>
            </a:r>
            <a:r>
              <a:rPr lang="en-US" altLang="zh-CN" dirty="0" smtClean="0"/>
              <a:t>4</a:t>
            </a:r>
            <a:r>
              <a:rPr lang="zh-CN" altLang="en-US" dirty="0" smtClean="0"/>
              <a:t>种数据类型的基础，其他数据类型和字符串类型的差别从某种角度来说只是组织字符串的形式不同。</a:t>
            </a:r>
          </a:p>
          <a:p>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9</a:t>
            </a:fld>
            <a:endParaRPr lang="zh-CN" altLang="en-US"/>
          </a:p>
        </p:txBody>
      </p:sp>
    </p:spTree>
    <p:extLst>
      <p:ext uri="{BB962C8B-B14F-4D97-AF65-F5344CB8AC3E}">
        <p14:creationId xmlns:p14="http://schemas.microsoft.com/office/powerpoint/2010/main" val="15709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Hash</a:t>
            </a:r>
            <a:r>
              <a:rPr lang="zh-CN" altLang="en-US" dirty="0" smtClean="0"/>
              <a:t>使用：使用对象类别和</a:t>
            </a:r>
            <a:r>
              <a:rPr lang="en-US" altLang="zh-CN" dirty="0" smtClean="0"/>
              <a:t>ID</a:t>
            </a:r>
            <a:r>
              <a:rPr lang="zh-CN" altLang="en-US" dirty="0" smtClean="0"/>
              <a:t>构成键名，使用字段表示对象的属性，而字段值则存储属性值。</a:t>
            </a:r>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Hash</a:t>
            </a:r>
            <a:r>
              <a:rPr lang="zh-CN" altLang="en-US" dirty="0" smtClean="0"/>
              <a:t>类型的字段值只能是字符串，不支持类型嵌套，</a:t>
            </a:r>
            <a:r>
              <a:rPr lang="en-US" altLang="zh-CN" sz="1200" b="1"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的其他数据类型同样不支持数据类型嵌套。比如集合类型的每个元素都只能是字符串，不能是另一个集合或散列表等。</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10</a:t>
            </a:fld>
            <a:endParaRPr lang="zh-CN" altLang="en-US"/>
          </a:p>
        </p:txBody>
      </p:sp>
    </p:spTree>
    <p:extLst>
      <p:ext uri="{BB962C8B-B14F-4D97-AF65-F5344CB8AC3E}">
        <p14:creationId xmlns:p14="http://schemas.microsoft.com/office/powerpoint/2010/main" val="28695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列表类型内部是使用双向链表（</a:t>
            </a:r>
            <a:r>
              <a:rPr lang="en-US" altLang="zh-CN" dirty="0" smtClean="0"/>
              <a:t>double linked list</a:t>
            </a:r>
            <a:r>
              <a:rPr lang="zh-CN" altLang="en-US" dirty="0" smtClean="0"/>
              <a:t>）实现的，所以向列表两端添加元素的时间复杂度为</a:t>
            </a:r>
            <a:r>
              <a:rPr lang="en-US" altLang="zh-CN" dirty="0" smtClean="0"/>
              <a:t>0(1)</a:t>
            </a:r>
            <a:r>
              <a:rPr lang="zh-CN" altLang="en-US" dirty="0" smtClean="0"/>
              <a:t>，获取越接近两端的元素速度就越快。这意味着即使是一个有几千万个元素的列表，获取头部或尾部的</a:t>
            </a:r>
            <a:r>
              <a:rPr lang="en-US" altLang="zh-CN" dirty="0" smtClean="0"/>
              <a:t>10</a:t>
            </a:r>
            <a:r>
              <a:rPr lang="zh-CN" altLang="en-US" dirty="0" smtClean="0"/>
              <a:t>条记录也是极快的（和从只有</a:t>
            </a:r>
            <a:r>
              <a:rPr lang="en-US" altLang="zh-CN" dirty="0" smtClean="0"/>
              <a:t>20</a:t>
            </a:r>
            <a:r>
              <a:rPr lang="zh-CN" altLang="en-US" dirty="0" smtClean="0"/>
              <a:t>个元素的列表中获取头部或尾部的</a:t>
            </a:r>
            <a:r>
              <a:rPr lang="en-US" altLang="zh-CN" dirty="0" smtClean="0"/>
              <a:t>10</a:t>
            </a:r>
            <a:r>
              <a:rPr lang="zh-CN" altLang="en-US" dirty="0" smtClean="0"/>
              <a:t>条记录的速度是一样的）。</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借助列表类型，</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还可以作为队列使用，如社交网站的新鲜事，我们关心的只是最新的内容，使用列表类型存储，即使新鲜事的总数达到几千万个，获取其中最新的</a:t>
            </a:r>
            <a:r>
              <a:rPr lang="en-US" altLang="zh-CN" sz="1200" b="0" i="0" u="none" strike="noStrike" kern="1200" baseline="0" dirty="0" smtClean="0">
                <a:solidFill>
                  <a:schemeClr val="tx1"/>
                </a:solidFill>
                <a:latin typeface="+mn-lt"/>
                <a:ea typeface="+mn-ea"/>
                <a:cs typeface="+mn-cs"/>
              </a:rPr>
              <a:t>100</a:t>
            </a:r>
            <a:r>
              <a:rPr lang="zh-CN" altLang="en-US" sz="1200" b="0" i="0" u="none" strike="noStrike" kern="1200" baseline="0" dirty="0" smtClean="0">
                <a:solidFill>
                  <a:schemeClr val="tx1"/>
                </a:solidFill>
                <a:latin typeface="+mn-lt"/>
                <a:ea typeface="+mn-ea"/>
                <a:cs typeface="+mn-cs"/>
              </a:rPr>
              <a:t>条数据也是极快的。同样因为在两端插入记录的时间复杂度是</a:t>
            </a:r>
            <a:r>
              <a:rPr lang="en-US" altLang="zh-CN" sz="1200" b="0" i="0" u="none" strike="noStrike" kern="1200" baseline="0" dirty="0" smtClean="0">
                <a:solidFill>
                  <a:schemeClr val="tx1"/>
                </a:solidFill>
                <a:latin typeface="+mn-lt"/>
                <a:ea typeface="+mn-ea"/>
                <a:cs typeface="+mn-cs"/>
              </a:rPr>
              <a:t>0(1)</a:t>
            </a:r>
            <a:r>
              <a:rPr lang="zh-CN" altLang="en-US" sz="1200" b="0" i="0" u="none" strike="noStrike" kern="1200" baseline="0" dirty="0" smtClean="0">
                <a:solidFill>
                  <a:schemeClr val="tx1"/>
                </a:solidFill>
                <a:latin typeface="+mn-lt"/>
                <a:ea typeface="+mn-ea"/>
                <a:cs typeface="+mn-cs"/>
              </a:rPr>
              <a:t>，列表类型也适合用来记录日志，可以保证加入新日志的速度不会受到已有日志数量的影响。</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11</a:t>
            </a:fld>
            <a:endParaRPr lang="zh-CN" altLang="en-US"/>
          </a:p>
        </p:txBody>
      </p:sp>
    </p:spTree>
    <p:extLst>
      <p:ext uri="{BB962C8B-B14F-4D97-AF65-F5344CB8AC3E}">
        <p14:creationId xmlns:p14="http://schemas.microsoft.com/office/powerpoint/2010/main" val="149318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集合类型的常用操作是向集合中加入或删除元素、判断某个元素是否存在等，由于集合类型在</a:t>
            </a:r>
            <a:r>
              <a:rPr lang="en-US" altLang="zh-CN" dirty="0" err="1" smtClean="0"/>
              <a:t>Redis</a:t>
            </a:r>
            <a:r>
              <a:rPr lang="zh-CN" altLang="en-US" dirty="0" smtClean="0"/>
              <a:t>内部是使用值为空的散列表（</a:t>
            </a:r>
            <a:r>
              <a:rPr lang="en-US" altLang="zh-CN" dirty="0" smtClean="0"/>
              <a:t>hash table</a:t>
            </a:r>
            <a:r>
              <a:rPr lang="zh-CN" altLang="en-US" dirty="0" smtClean="0"/>
              <a:t>）实现的，所以这些操作的时间复杂度都是</a:t>
            </a:r>
            <a:r>
              <a:rPr lang="en-US" altLang="zh-CN" dirty="0" smtClean="0"/>
              <a:t>0(1)</a:t>
            </a:r>
            <a:r>
              <a:rPr lang="zh-CN" altLang="en-US" dirty="0" smtClean="0"/>
              <a:t>。最方便的是多个集合类型键之间还可以进行并集、交集和差集运算</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12</a:t>
            </a:fld>
            <a:endParaRPr lang="zh-CN" altLang="en-US"/>
          </a:p>
        </p:txBody>
      </p:sp>
    </p:spTree>
    <p:extLst>
      <p:ext uri="{BB962C8B-B14F-4D97-AF65-F5344CB8AC3E}">
        <p14:creationId xmlns:p14="http://schemas.microsoft.com/office/powerpoint/2010/main" val="161608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Sorted-set</a:t>
            </a:r>
            <a:r>
              <a:rPr lang="zh-CN" altLang="en-US" dirty="0" smtClean="0"/>
              <a:t>使得我们不仅可以完成插入、删除和判断元素是否存在等集合类型支持的操作，还能够获得分数最高（或最低）的前</a:t>
            </a:r>
            <a:r>
              <a:rPr lang="en-US" altLang="zh-CN" dirty="0" smtClean="0"/>
              <a:t>N</a:t>
            </a:r>
            <a:r>
              <a:rPr lang="zh-CN" altLang="en-US" dirty="0" smtClean="0"/>
              <a:t>个元素、获得指定分数范围内的元素等与分数有关的操作。虽然集合中每个元素都是不同的，但是它们的分数却可以相同。</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13</a:t>
            </a:fld>
            <a:endParaRPr lang="zh-CN" altLang="en-US"/>
          </a:p>
        </p:txBody>
      </p:sp>
    </p:spTree>
    <p:extLst>
      <p:ext uri="{BB962C8B-B14F-4D97-AF65-F5344CB8AC3E}">
        <p14:creationId xmlns:p14="http://schemas.microsoft.com/office/powerpoint/2010/main" val="48889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注释：①竞态条件是指一个系统或者进程的输出，依赖于不受控制的事件的出现顺序或者出现时机。</a:t>
            </a:r>
          </a:p>
          <a:p>
            <a:r>
              <a:rPr lang="zh-CN" altLang="en-US" dirty="0" smtClean="0"/>
              <a:t>注释：②原子操作取“原子”的“不可拆分”的意思，原子操作是最小的执行单位，不会在执行的过程中被其他命令插入打断。</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19</a:t>
            </a:fld>
            <a:endParaRPr lang="zh-CN" altLang="en-US"/>
          </a:p>
        </p:txBody>
      </p:sp>
    </p:spTree>
    <p:extLst>
      <p:ext uri="{BB962C8B-B14F-4D97-AF65-F5344CB8AC3E}">
        <p14:creationId xmlns:p14="http://schemas.microsoft.com/office/powerpoint/2010/main" val="2574251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对于键的命名并没有强制的要求，但比较好的实践是用</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对象类型</a:t>
            </a:r>
            <a:r>
              <a:rPr lang="en-US" altLang="zh-CN"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对象</a:t>
            </a:r>
            <a:r>
              <a:rPr lang="en-US" altLang="zh-CN" sz="1200" b="1"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对象属性</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来命名一个键，如使用键</a:t>
            </a:r>
            <a:r>
              <a:rPr lang="en-US" altLang="zh-CN" sz="1200" b="1" i="0" u="none" strike="noStrike" kern="1200" baseline="0" dirty="0" smtClean="0">
                <a:solidFill>
                  <a:schemeClr val="tx1"/>
                </a:solidFill>
                <a:latin typeface="+mn-lt"/>
                <a:ea typeface="+mn-ea"/>
                <a:cs typeface="+mn-cs"/>
              </a:rPr>
              <a:t>user:1:friends</a:t>
            </a:r>
            <a:r>
              <a:rPr lang="zh-CN" altLang="en-US" sz="1200" b="0" i="0" u="none" strike="noStrike" kern="1200" baseline="0" dirty="0" smtClean="0">
                <a:solidFill>
                  <a:schemeClr val="tx1"/>
                </a:solidFill>
                <a:latin typeface="+mn-lt"/>
                <a:ea typeface="+mn-ea"/>
                <a:cs typeface="+mn-cs"/>
              </a:rPr>
              <a:t>来存储</a:t>
            </a:r>
            <a:r>
              <a:rPr lang="en-US" altLang="zh-CN" sz="1200" b="1"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为</a:t>
            </a:r>
            <a:r>
              <a:rPr lang="en-US" altLang="zh-CN" sz="1200" b="1"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的用户的好友列表。对于多个单词则推荐使用</a:t>
            </a:r>
            <a:r>
              <a:rPr lang="zh-CN" altLang="en-US" sz="1200" b="1"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分隔，同时要兼顾可读性，做到见名知意。</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21</a:t>
            </a:fld>
            <a:endParaRPr lang="zh-CN" altLang="en-US"/>
          </a:p>
        </p:txBody>
      </p:sp>
    </p:spTree>
    <p:extLst>
      <p:ext uri="{BB962C8B-B14F-4D97-AF65-F5344CB8AC3E}">
        <p14:creationId xmlns:p14="http://schemas.microsoft.com/office/powerpoint/2010/main" val="327851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80017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52142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1039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765638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77662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203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2015-10-23</a:t>
            </a:r>
            <a:endParaRPr lang="zh-CN" altLang="en-US"/>
          </a:p>
        </p:txBody>
      </p:sp>
      <p:sp>
        <p:nvSpPr>
          <p:cNvPr id="8" name="页脚占位符 7"/>
          <p:cNvSpPr>
            <a:spLocks noGrp="1"/>
          </p:cNvSpPr>
          <p:nvPr>
            <p:ph type="ftr" sz="quarter" idx="11"/>
          </p:nvPr>
        </p:nvSpPr>
        <p:spPr/>
        <p:txBody>
          <a:bodyPr/>
          <a:lstStyle/>
          <a:p>
            <a:r>
              <a:rPr lang="zh-CN" altLang="en-US" smtClean="0"/>
              <a:t>平安万里通基础产品研发部</a:t>
            </a:r>
            <a:endParaRPr lang="zh-CN" altLang="en-US"/>
          </a:p>
        </p:txBody>
      </p:sp>
      <p:sp>
        <p:nvSpPr>
          <p:cNvPr id="9" name="灯片编号占位符 8"/>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04396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2015-10-23</a:t>
            </a:r>
            <a:endParaRPr lang="zh-CN" altLang="en-US"/>
          </a:p>
        </p:txBody>
      </p:sp>
      <p:sp>
        <p:nvSpPr>
          <p:cNvPr id="4" name="页脚占位符 3"/>
          <p:cNvSpPr>
            <a:spLocks noGrp="1"/>
          </p:cNvSpPr>
          <p:nvPr>
            <p:ph type="ftr" sz="quarter" idx="11"/>
          </p:nvPr>
        </p:nvSpPr>
        <p:spPr/>
        <p:txBody>
          <a:bodyPr/>
          <a:lstStyle/>
          <a:p>
            <a:r>
              <a:rPr lang="zh-CN" altLang="en-US" smtClean="0"/>
              <a:t>平安万里通基础产品研发部</a:t>
            </a:r>
            <a:endParaRPr lang="zh-CN" altLang="en-US"/>
          </a:p>
        </p:txBody>
      </p:sp>
      <p:sp>
        <p:nvSpPr>
          <p:cNvPr id="5" name="灯片编号占位符 4"/>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32247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2015-10-23</a:t>
            </a:r>
            <a:endParaRPr lang="zh-CN" altLang="en-US"/>
          </a:p>
        </p:txBody>
      </p:sp>
      <p:sp>
        <p:nvSpPr>
          <p:cNvPr id="3" name="页脚占位符 2"/>
          <p:cNvSpPr>
            <a:spLocks noGrp="1"/>
          </p:cNvSpPr>
          <p:nvPr>
            <p:ph type="ftr" sz="quarter" idx="11"/>
          </p:nvPr>
        </p:nvSpPr>
        <p:spPr/>
        <p:txBody>
          <a:bodyPr/>
          <a:lstStyle/>
          <a:p>
            <a:r>
              <a:rPr lang="zh-CN" altLang="en-US" smtClean="0"/>
              <a:t>平安万里通基础产品研发部</a:t>
            </a:r>
            <a:endParaRPr lang="zh-CN" altLang="en-US"/>
          </a:p>
        </p:txBody>
      </p:sp>
      <p:sp>
        <p:nvSpPr>
          <p:cNvPr id="4" name="灯片编号占位符 3"/>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58482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21398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91110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2015-10-23</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平安万里通基础产品研发部</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062766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redis.i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Redis</a:t>
            </a:r>
            <a:r>
              <a:rPr lang="zh-CN" altLang="en-US" dirty="0" smtClean="0"/>
              <a:t>技术分享</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2531604" y="5272389"/>
            <a:ext cx="712879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dirty="0" smtClean="0"/>
              <a:t>——</a:t>
            </a:r>
            <a:r>
              <a:rPr lang="zh-CN" altLang="en-US" dirty="0" smtClean="0"/>
              <a:t>顾汉杰</a:t>
            </a:r>
            <a:endParaRPr lang="en-US" altLang="zh-CN" dirty="0" smtClean="0"/>
          </a:p>
          <a:p>
            <a:pPr algn="r"/>
            <a:r>
              <a:rPr lang="zh-CN" altLang="en-US" dirty="0" smtClean="0"/>
              <a:t>平安万里通基础产品研发部</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1</a:t>
            </a:fld>
            <a:endParaRPr lang="zh-CN" altLang="en-US"/>
          </a:p>
        </p:txBody>
      </p:sp>
    </p:spTree>
    <p:extLst>
      <p:ext uri="{BB962C8B-B14F-4D97-AF65-F5344CB8AC3E}">
        <p14:creationId xmlns:p14="http://schemas.microsoft.com/office/powerpoint/2010/main" val="444138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a:t>存储了字段（</a:t>
            </a:r>
            <a:r>
              <a:rPr lang="en-US" altLang="zh-CN" dirty="0"/>
              <a:t>field</a:t>
            </a:r>
            <a:r>
              <a:rPr lang="zh-CN" altLang="en-US" dirty="0"/>
              <a:t>）和字段值的</a:t>
            </a:r>
            <a:r>
              <a:rPr lang="zh-CN" altLang="en-US" dirty="0" smtClean="0"/>
              <a:t>映射。</a:t>
            </a:r>
            <a:endParaRPr lang="en-US" altLang="zh-CN" dirty="0" smtClean="0"/>
          </a:p>
          <a:p>
            <a:r>
              <a:rPr lang="zh-CN" altLang="en-US" dirty="0" smtClean="0"/>
              <a:t>一</a:t>
            </a:r>
            <a:r>
              <a:rPr lang="zh-CN" altLang="en-US" dirty="0"/>
              <a:t>个散列类型键可以</a:t>
            </a:r>
            <a:r>
              <a:rPr lang="zh-CN" altLang="en-US" dirty="0" smtClean="0"/>
              <a:t>包含至多</a:t>
            </a:r>
            <a:r>
              <a:rPr lang="en-US" altLang="zh-CN" dirty="0"/>
              <a:t>2</a:t>
            </a:r>
            <a:r>
              <a:rPr lang="en-US" altLang="zh-CN" baseline="30000" dirty="0"/>
              <a:t>32</a:t>
            </a:r>
            <a:r>
              <a:rPr lang="en-US" altLang="zh-CN" dirty="0"/>
              <a:t>-1</a:t>
            </a:r>
            <a:r>
              <a:rPr lang="zh-CN" altLang="en-US" dirty="0"/>
              <a:t>个字段</a:t>
            </a:r>
            <a:r>
              <a:rPr lang="zh-CN" altLang="en-US" dirty="0" smtClean="0"/>
              <a:t>。</a:t>
            </a:r>
            <a:endParaRPr lang="en-US" altLang="zh-CN" dirty="0" smtClean="0"/>
          </a:p>
          <a:p>
            <a:r>
              <a:rPr lang="zh-CN" altLang="en-US" dirty="0" smtClean="0"/>
              <a:t>例如</a:t>
            </a:r>
            <a:r>
              <a:rPr lang="zh-CN" altLang="en-US" dirty="0"/>
              <a:t>要存储</a:t>
            </a:r>
            <a:r>
              <a:rPr lang="en-US" altLang="zh-CN" dirty="0"/>
              <a:t>ID</a:t>
            </a:r>
            <a:r>
              <a:rPr lang="zh-CN" altLang="en-US" dirty="0"/>
              <a:t>为</a:t>
            </a:r>
            <a:r>
              <a:rPr lang="en-US" altLang="zh-CN" dirty="0"/>
              <a:t>2</a:t>
            </a:r>
            <a:r>
              <a:rPr lang="zh-CN" altLang="en-US" dirty="0"/>
              <a:t>的汽车</a:t>
            </a:r>
            <a:r>
              <a:rPr lang="zh-CN" altLang="en-US" dirty="0" smtClean="0"/>
              <a:t>对象：</a:t>
            </a:r>
            <a:endParaRPr lang="zh-CN" altLang="en-US" dirty="0"/>
          </a:p>
        </p:txBody>
      </p:sp>
      <p:pic>
        <p:nvPicPr>
          <p:cNvPr id="4" name="图片 3"/>
          <p:cNvPicPr>
            <a:picLocks noChangeAspect="1"/>
          </p:cNvPicPr>
          <p:nvPr/>
        </p:nvPicPr>
        <p:blipFill>
          <a:blip r:embed="rId3"/>
          <a:stretch>
            <a:fillRect/>
          </a:stretch>
        </p:blipFill>
        <p:spPr>
          <a:xfrm>
            <a:off x="3100387" y="3683000"/>
            <a:ext cx="5991225" cy="2628900"/>
          </a:xfrm>
          <a:prstGeom prst="rect">
            <a:avLst/>
          </a:prstGeom>
        </p:spPr>
      </p:pic>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10</a:t>
            </a:fld>
            <a:endParaRPr lang="zh-CN" altLang="en-US"/>
          </a:p>
        </p:txBody>
      </p:sp>
    </p:spTree>
    <p:extLst>
      <p:ext uri="{BB962C8B-B14F-4D97-AF65-F5344CB8AC3E}">
        <p14:creationId xmlns:p14="http://schemas.microsoft.com/office/powerpoint/2010/main" val="132390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endParaRPr lang="zh-CN" altLang="en-US" dirty="0"/>
          </a:p>
        </p:txBody>
      </p:sp>
      <p:sp>
        <p:nvSpPr>
          <p:cNvPr id="3" name="内容占位符 2"/>
          <p:cNvSpPr>
            <a:spLocks noGrp="1"/>
          </p:cNvSpPr>
          <p:nvPr>
            <p:ph idx="1"/>
          </p:nvPr>
        </p:nvSpPr>
        <p:spPr/>
        <p:txBody>
          <a:bodyPr>
            <a:normAutofit/>
          </a:bodyPr>
          <a:lstStyle/>
          <a:p>
            <a:r>
              <a:rPr lang="zh-CN" altLang="en-US" dirty="0" smtClean="0"/>
              <a:t>存储</a:t>
            </a:r>
            <a:r>
              <a:rPr lang="zh-CN" altLang="en-US" dirty="0"/>
              <a:t>一个有序的字符串列</a:t>
            </a:r>
            <a:r>
              <a:rPr lang="zh-CN" altLang="en-US" dirty="0" smtClean="0"/>
              <a:t>表。</a:t>
            </a:r>
            <a:endParaRPr lang="en-US" altLang="zh-CN" dirty="0" smtClean="0"/>
          </a:p>
          <a:p>
            <a:r>
              <a:rPr lang="zh-CN" altLang="en-US" dirty="0" smtClean="0"/>
              <a:t>一个</a:t>
            </a:r>
            <a:r>
              <a:rPr lang="en-US" altLang="zh-CN" dirty="0" smtClean="0"/>
              <a:t>List</a:t>
            </a:r>
            <a:r>
              <a:rPr lang="zh-CN" altLang="en-US" dirty="0" smtClean="0"/>
              <a:t>键最多能容纳</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r>
              <a:rPr lang="zh-CN" altLang="en-US" dirty="0" smtClean="0"/>
              <a:t>常用场景有：队列系统、消息系统等。</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11</a:t>
            </a:fld>
            <a:endParaRPr lang="zh-CN" altLang="en-US"/>
          </a:p>
        </p:txBody>
      </p:sp>
    </p:spTree>
    <p:extLst>
      <p:ext uri="{BB962C8B-B14F-4D97-AF65-F5344CB8AC3E}">
        <p14:creationId xmlns:p14="http://schemas.microsoft.com/office/powerpoint/2010/main" val="4249449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Set</a:t>
            </a:r>
            <a:endParaRPr lang="zh-CN" altLang="en-US" dirty="0"/>
          </a:p>
        </p:txBody>
      </p:sp>
      <p:sp>
        <p:nvSpPr>
          <p:cNvPr id="3" name="内容占位符 2"/>
          <p:cNvSpPr>
            <a:spLocks noGrp="1"/>
          </p:cNvSpPr>
          <p:nvPr>
            <p:ph idx="1"/>
          </p:nvPr>
        </p:nvSpPr>
        <p:spPr/>
        <p:txBody>
          <a:bodyPr/>
          <a:lstStyle/>
          <a:p>
            <a:r>
              <a:rPr lang="zh-CN" altLang="en-US" dirty="0" smtClean="0"/>
              <a:t>存储不重复的字符串键，且元素无序。</a:t>
            </a:r>
            <a:endParaRPr lang="en-US" altLang="zh-CN" dirty="0" smtClean="0"/>
          </a:p>
          <a:p>
            <a:r>
              <a:rPr lang="zh-CN" altLang="en-US" dirty="0" smtClean="0"/>
              <a:t>一个</a:t>
            </a:r>
            <a:r>
              <a:rPr lang="en-US" altLang="zh-CN" dirty="0" smtClean="0"/>
              <a:t>Set</a:t>
            </a:r>
            <a:r>
              <a:rPr lang="zh-CN" altLang="en-US" dirty="0" smtClean="0"/>
              <a:t>键可以存储至多</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r>
              <a:rPr lang="zh-CN" altLang="en-US" dirty="0" smtClean="0"/>
              <a:t>常用场景有：标签集合、去重等</a:t>
            </a:r>
            <a:endParaRPr lang="en-US" altLang="zh-CN" dirty="0" smtClean="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12</a:t>
            </a:fld>
            <a:endParaRPr lang="zh-CN" altLang="en-US"/>
          </a:p>
        </p:txBody>
      </p:sp>
    </p:spTree>
    <p:extLst>
      <p:ext uri="{BB962C8B-B14F-4D97-AF65-F5344CB8AC3E}">
        <p14:creationId xmlns:p14="http://schemas.microsoft.com/office/powerpoint/2010/main" val="3609304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Sorted-set</a:t>
            </a:r>
            <a:endParaRPr lang="zh-CN" altLang="en-US" dirty="0"/>
          </a:p>
        </p:txBody>
      </p:sp>
      <p:sp>
        <p:nvSpPr>
          <p:cNvPr id="3" name="内容占位符 2"/>
          <p:cNvSpPr>
            <a:spLocks noGrp="1"/>
          </p:cNvSpPr>
          <p:nvPr>
            <p:ph idx="1"/>
          </p:nvPr>
        </p:nvSpPr>
        <p:spPr/>
        <p:txBody>
          <a:bodyPr>
            <a:normAutofit/>
          </a:bodyPr>
          <a:lstStyle/>
          <a:p>
            <a:r>
              <a:rPr lang="zh-CN" altLang="en-US" dirty="0"/>
              <a:t>在集合类型的基础</a:t>
            </a:r>
            <a:r>
              <a:rPr lang="zh-CN" altLang="en-US" dirty="0" smtClean="0"/>
              <a:t>上为每个</a:t>
            </a:r>
            <a:r>
              <a:rPr lang="zh-CN" altLang="en-US" dirty="0"/>
              <a:t>元素都关联了一个</a:t>
            </a:r>
            <a:r>
              <a:rPr lang="zh-CN" altLang="en-US" dirty="0" smtClean="0"/>
              <a:t>分数，且元素有序。</a:t>
            </a:r>
            <a:endParaRPr lang="en-US" altLang="zh-CN" dirty="0" smtClean="0"/>
          </a:p>
          <a:p>
            <a:r>
              <a:rPr lang="zh-CN" altLang="en-US" dirty="0" smtClean="0"/>
              <a:t>一个</a:t>
            </a:r>
            <a:r>
              <a:rPr lang="en-US" altLang="zh-CN" dirty="0" smtClean="0"/>
              <a:t>Sorted-set</a:t>
            </a:r>
            <a:r>
              <a:rPr lang="zh-CN" altLang="en-US" dirty="0" smtClean="0"/>
              <a:t>键可以存储至多</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endParaRPr lang="en-US" altLang="zh-CN" dirty="0" smtClean="0"/>
          </a:p>
        </p:txBody>
      </p:sp>
      <p:sp>
        <p:nvSpPr>
          <p:cNvPr id="4" name="文本框 3"/>
          <p:cNvSpPr txBox="1"/>
          <p:nvPr/>
        </p:nvSpPr>
        <p:spPr>
          <a:xfrm>
            <a:off x="838200" y="2933139"/>
            <a:ext cx="10515600" cy="3693319"/>
          </a:xfrm>
          <a:prstGeom prst="rect">
            <a:avLst/>
          </a:prstGeom>
          <a:noFill/>
        </p:spPr>
        <p:txBody>
          <a:bodyPr wrap="square" rtlCol="0">
            <a:spAutoFit/>
          </a:bodyPr>
          <a:lstStyle/>
          <a:p>
            <a:r>
              <a:rPr lang="zh-CN" altLang="en-US" b="1" dirty="0" smtClean="0"/>
              <a:t>有序集合与列表的比较：</a:t>
            </a:r>
            <a:endParaRPr lang="en-US" altLang="zh-CN" b="1" dirty="0" smtClean="0"/>
          </a:p>
          <a:p>
            <a:pPr>
              <a:lnSpc>
                <a:spcPct val="200000"/>
              </a:lnSpc>
            </a:pPr>
            <a:r>
              <a:rPr lang="zh-CN" altLang="en-US" dirty="0" smtClean="0"/>
              <a:t>有序集合类型在某些方面和列表类型有些相似：</a:t>
            </a:r>
          </a:p>
          <a:p>
            <a:r>
              <a:rPr lang="zh-CN" altLang="en-US" dirty="0" smtClean="0"/>
              <a:t>  （</a:t>
            </a:r>
            <a:r>
              <a:rPr lang="en-US" altLang="zh-CN" dirty="0" smtClean="0"/>
              <a:t>1</a:t>
            </a:r>
            <a:r>
              <a:rPr lang="zh-CN" altLang="en-US" dirty="0" smtClean="0"/>
              <a:t>）二者都是有序的。</a:t>
            </a:r>
          </a:p>
          <a:p>
            <a:r>
              <a:rPr lang="zh-CN" altLang="en-US" dirty="0" smtClean="0"/>
              <a:t>  （</a:t>
            </a:r>
            <a:r>
              <a:rPr lang="en-US" altLang="zh-CN" dirty="0" smtClean="0"/>
              <a:t>2</a:t>
            </a:r>
            <a:r>
              <a:rPr lang="zh-CN" altLang="en-US" dirty="0" smtClean="0"/>
              <a:t>）二者都可以获得某一范围的元素。</a:t>
            </a:r>
          </a:p>
          <a:p>
            <a:pPr>
              <a:lnSpc>
                <a:spcPct val="200000"/>
              </a:lnSpc>
            </a:pPr>
            <a:r>
              <a:rPr lang="zh-CN" altLang="en-US" dirty="0" smtClean="0"/>
              <a:t>但是二者有着很大的区别，使得它们的应用场景也是不同的：</a:t>
            </a:r>
          </a:p>
          <a:p>
            <a:r>
              <a:rPr lang="zh-CN" altLang="en-US" dirty="0" smtClean="0"/>
              <a:t>  （</a:t>
            </a:r>
            <a:r>
              <a:rPr lang="en-US" altLang="zh-CN" dirty="0" smtClean="0"/>
              <a:t>1</a:t>
            </a:r>
            <a:r>
              <a:rPr lang="zh-CN" altLang="en-US" dirty="0" smtClean="0"/>
              <a:t>）列表类型是通过链表实现的，获取靠近两端的数据速度极快，而当元素增多后，访问中间数据的    速度会较慢，所以它更加适合实现如“新鲜事”或“日志”这样很少访问中间元素的应用。</a:t>
            </a:r>
          </a:p>
          <a:p>
            <a:r>
              <a:rPr lang="zh-CN" altLang="en-US" dirty="0" smtClean="0"/>
              <a:t>  （</a:t>
            </a:r>
            <a:r>
              <a:rPr lang="en-US" altLang="zh-CN" dirty="0" smtClean="0"/>
              <a:t>2</a:t>
            </a:r>
            <a:r>
              <a:rPr lang="zh-CN" altLang="en-US" dirty="0" smtClean="0"/>
              <a:t>）有序集合类型是使用散列表和跳跃表（</a:t>
            </a:r>
            <a:r>
              <a:rPr lang="en-US" altLang="zh-CN" dirty="0" smtClean="0"/>
              <a:t>Skip list</a:t>
            </a:r>
            <a:r>
              <a:rPr lang="zh-CN" altLang="en-US" dirty="0" smtClean="0"/>
              <a:t>）实现的，所以即使读取位于中间部分的数据速度也很快（时间复杂度是</a:t>
            </a:r>
            <a:r>
              <a:rPr lang="en-US" altLang="zh-CN" dirty="0" smtClean="0"/>
              <a:t>O(log(N))</a:t>
            </a:r>
            <a:r>
              <a:rPr lang="zh-CN" altLang="en-US" dirty="0" smtClean="0"/>
              <a:t>）。</a:t>
            </a:r>
          </a:p>
          <a:p>
            <a:r>
              <a:rPr lang="zh-CN" altLang="en-US" dirty="0" smtClean="0"/>
              <a:t>  （</a:t>
            </a:r>
            <a:r>
              <a:rPr lang="en-US" altLang="zh-CN" dirty="0" smtClean="0"/>
              <a:t>3</a:t>
            </a:r>
            <a:r>
              <a:rPr lang="zh-CN" altLang="en-US" dirty="0" smtClean="0"/>
              <a:t>）列表中不能简单地调整某个元素的位置，但是有序集合可以（通过更改这个元素的分数）。</a:t>
            </a:r>
          </a:p>
          <a:p>
            <a:r>
              <a:rPr lang="zh-CN" altLang="en-US" dirty="0" smtClean="0"/>
              <a:t>  （</a:t>
            </a:r>
            <a:r>
              <a:rPr lang="en-US" altLang="zh-CN" dirty="0" smtClean="0"/>
              <a:t>4</a:t>
            </a:r>
            <a:r>
              <a:rPr lang="zh-CN" altLang="en-US" dirty="0" smtClean="0"/>
              <a:t>）有序集合要比列表类型更耗费内存。</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13</a:t>
            </a:fld>
            <a:endParaRPr lang="zh-CN" altLang="en-US"/>
          </a:p>
        </p:txBody>
      </p:sp>
    </p:spTree>
    <p:extLst>
      <p:ext uri="{BB962C8B-B14F-4D97-AF65-F5344CB8AC3E}">
        <p14:creationId xmlns:p14="http://schemas.microsoft.com/office/powerpoint/2010/main" val="423946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a:t>为每种数据类型都提供了两种内部编码</a:t>
            </a:r>
            <a:r>
              <a:rPr lang="zh-CN" altLang="en-US" dirty="0" smtClean="0"/>
              <a:t>方式，根据配置和实际数据增长情况自动切换编码，对外透明。</a:t>
            </a: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1407756" y="3078552"/>
            <a:ext cx="5905500" cy="2943225"/>
          </a:xfrm>
          <a:prstGeom prst="rect">
            <a:avLst/>
          </a:prstGeom>
        </p:spPr>
      </p:pic>
      <p:sp>
        <p:nvSpPr>
          <p:cNvPr id="9" name="Rectangle 4"/>
          <p:cNvSpPr>
            <a:spLocks noChangeArrowheads="1"/>
          </p:cNvSpPr>
          <p:nvPr/>
        </p:nvSpPr>
        <p:spPr bwMode="auto">
          <a:xfrm>
            <a:off x="7882812" y="3655067"/>
            <a:ext cx="3207620" cy="1790193"/>
          </a:xfrm>
          <a:prstGeom prst="rect">
            <a:avLst/>
          </a:prstGeom>
          <a:solidFill>
            <a:srgbClr val="FEFEFE"/>
          </a:solidFill>
          <a:ln w="19050">
            <a:solidFill>
              <a:schemeClr val="accent3"/>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t>#</a:t>
            </a:r>
            <a:r>
              <a:rPr lang="zh-CN" altLang="en-US" dirty="0" smtClean="0"/>
              <a:t>内部编码自动转换条件：</a:t>
            </a:r>
            <a:endParaRPr lang="en-US" altLang="zh-CN" dirty="0" smtClean="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smtClean="0"/>
              <a:t>hash</a:t>
            </a:r>
            <a:r>
              <a:rPr lang="zh-CN" altLang="zh-CN" dirty="0"/>
              <a:t>-max-zipmap-entries 64 </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hash-max-zipmap-value 512 </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list-max-ziplist-entries 512 </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list-max-ziplist-value 64 </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set-max-intset-entries </a:t>
            </a:r>
            <a:r>
              <a:rPr lang="zh-CN" altLang="zh-CN" dirty="0" smtClean="0"/>
              <a:t>512</a:t>
            </a:r>
            <a:endParaRPr kumimoji="0" lang="zh-CN" altLang="zh-CN" i="0" u="none" strike="noStrike" cap="none" normalizeH="0" baseline="0" dirty="0" smtClean="0">
              <a:ln>
                <a:noFill/>
              </a:ln>
              <a:solidFill>
                <a:schemeClr val="tx1"/>
              </a:solidFill>
              <a:effectLst/>
            </a:endParaRPr>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14</a:t>
            </a:fld>
            <a:endParaRPr lang="zh-CN" altLang="en-US"/>
          </a:p>
        </p:txBody>
      </p:sp>
    </p:spTree>
    <p:extLst>
      <p:ext uri="{BB962C8B-B14F-4D97-AF65-F5344CB8AC3E}">
        <p14:creationId xmlns:p14="http://schemas.microsoft.com/office/powerpoint/2010/main" val="890930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1796256"/>
            <a:ext cx="5886450" cy="4733925"/>
          </a:xfrm>
          <a:prstGeom prst="rect">
            <a:avLst/>
          </a:prstGeom>
        </p:spPr>
      </p:pic>
      <p:pic>
        <p:nvPicPr>
          <p:cNvPr id="5" name="图片 4"/>
          <p:cNvPicPr>
            <a:picLocks noChangeAspect="1"/>
          </p:cNvPicPr>
          <p:nvPr/>
        </p:nvPicPr>
        <p:blipFill>
          <a:blip r:embed="rId3"/>
          <a:stretch>
            <a:fillRect/>
          </a:stretch>
        </p:blipFill>
        <p:spPr>
          <a:xfrm>
            <a:off x="6724650" y="1796256"/>
            <a:ext cx="4991100" cy="4410075"/>
          </a:xfrm>
          <a:prstGeom prst="rect">
            <a:avLst/>
          </a:prstGeom>
        </p:spPr>
      </p:pic>
      <p:sp>
        <p:nvSpPr>
          <p:cNvPr id="6" name="日期占位符 5"/>
          <p:cNvSpPr>
            <a:spLocks noGrp="1"/>
          </p:cNvSpPr>
          <p:nvPr>
            <p:ph type="dt" sz="half" idx="10"/>
          </p:nvPr>
        </p:nvSpPr>
        <p:spPr/>
        <p:txBody>
          <a:bodyPr/>
          <a:lstStyle/>
          <a:p>
            <a:r>
              <a:rPr lang="en-US" altLang="zh-CN" smtClean="0"/>
              <a:t>2015-10-23</a:t>
            </a:r>
            <a:endParaRPr lang="zh-CN" altLang="en-US"/>
          </a:p>
        </p:txBody>
      </p:sp>
      <p:sp>
        <p:nvSpPr>
          <p:cNvPr id="7" name="页脚占位符 6"/>
          <p:cNvSpPr>
            <a:spLocks noGrp="1"/>
          </p:cNvSpPr>
          <p:nvPr>
            <p:ph type="ftr" sz="quarter" idx="11"/>
          </p:nvPr>
        </p:nvSpPr>
        <p:spPr/>
        <p:txBody>
          <a:bodyPr/>
          <a:lstStyle/>
          <a:p>
            <a:r>
              <a:rPr lang="zh-CN" altLang="en-US" smtClean="0"/>
              <a:t>平安万里通基础产品研发部</a:t>
            </a:r>
            <a:endParaRPr lang="zh-CN" altLang="en-US"/>
          </a:p>
        </p:txBody>
      </p:sp>
      <p:sp>
        <p:nvSpPr>
          <p:cNvPr id="8" name="灯片编号占位符 7"/>
          <p:cNvSpPr>
            <a:spLocks noGrp="1"/>
          </p:cNvSpPr>
          <p:nvPr>
            <p:ph type="sldNum" sz="quarter" idx="12"/>
          </p:nvPr>
        </p:nvSpPr>
        <p:spPr/>
        <p:txBody>
          <a:bodyPr/>
          <a:lstStyle/>
          <a:p>
            <a:fld id="{2AF3E8BF-BB52-455C-853D-8557085D08F8}" type="slidenum">
              <a:rPr lang="zh-CN" altLang="en-US" smtClean="0"/>
              <a:t>15</a:t>
            </a:fld>
            <a:endParaRPr lang="zh-CN" altLang="en-US"/>
          </a:p>
        </p:txBody>
      </p:sp>
    </p:spTree>
    <p:extLst>
      <p:ext uri="{BB962C8B-B14F-4D97-AF65-F5344CB8AC3E}">
        <p14:creationId xmlns:p14="http://schemas.microsoft.com/office/powerpoint/2010/main" val="1404867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838200" y="1754604"/>
            <a:ext cx="5895975" cy="3267075"/>
          </a:xfrm>
          <a:prstGeom prst="rect">
            <a:avLst/>
          </a:prstGeom>
        </p:spPr>
      </p:pic>
      <p:pic>
        <p:nvPicPr>
          <p:cNvPr id="8" name="图片 7"/>
          <p:cNvPicPr>
            <a:picLocks noChangeAspect="1"/>
          </p:cNvPicPr>
          <p:nvPr/>
        </p:nvPicPr>
        <p:blipFill>
          <a:blip r:embed="rId3"/>
          <a:stretch>
            <a:fillRect/>
          </a:stretch>
        </p:blipFill>
        <p:spPr>
          <a:xfrm>
            <a:off x="7630736" y="1775850"/>
            <a:ext cx="3324223" cy="4450887"/>
          </a:xfrm>
          <a:prstGeom prst="rect">
            <a:avLst/>
          </a:prstGeom>
        </p:spPr>
      </p:pic>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16</a:t>
            </a:fld>
            <a:endParaRPr lang="zh-CN" altLang="en-US"/>
          </a:p>
        </p:txBody>
      </p:sp>
    </p:spTree>
    <p:extLst>
      <p:ext uri="{BB962C8B-B14F-4D97-AF65-F5344CB8AC3E}">
        <p14:creationId xmlns:p14="http://schemas.microsoft.com/office/powerpoint/2010/main" val="2755917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 name="Picture 2" descr="http://images.cnblogs.com/cnblogs_com/xuqiang/algorithm/skiplist_inse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5625"/>
            <a:ext cx="9448800"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17</a:t>
            </a:fld>
            <a:endParaRPr lang="zh-CN" altLang="en-US"/>
          </a:p>
        </p:txBody>
      </p:sp>
    </p:spTree>
    <p:extLst>
      <p:ext uri="{BB962C8B-B14F-4D97-AF65-F5344CB8AC3E}">
        <p14:creationId xmlns:p14="http://schemas.microsoft.com/office/powerpoint/2010/main" val="3259724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24112"/>
            <a:ext cx="10515600" cy="1325563"/>
          </a:xfrm>
        </p:spPr>
        <p:txBody>
          <a:bodyPr/>
          <a:lstStyle/>
          <a:p>
            <a:pPr algn="ctr"/>
            <a:r>
              <a:rPr lang="zh-CN" altLang="en-US" b="1" dirty="0" smtClean="0">
                <a:latin typeface="幼圆" panose="02010509060101010101" pitchFamily="49" charset="-122"/>
                <a:ea typeface="幼圆" panose="02010509060101010101" pitchFamily="49" charset="-122"/>
              </a:rPr>
              <a:t>命令篇</a:t>
            </a:r>
            <a:endParaRPr lang="zh-CN" altLang="en-US" b="1" dirty="0">
              <a:latin typeface="幼圆" panose="02010509060101010101" pitchFamily="49" charset="-122"/>
              <a:ea typeface="幼圆" panose="02010509060101010101" pitchFamily="49" charset="-122"/>
            </a:endParaRP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18</a:t>
            </a:fld>
            <a:endParaRPr lang="zh-CN" altLang="en-US"/>
          </a:p>
        </p:txBody>
      </p:sp>
    </p:spTree>
    <p:extLst>
      <p:ext uri="{BB962C8B-B14F-4D97-AF65-F5344CB8AC3E}">
        <p14:creationId xmlns:p14="http://schemas.microsoft.com/office/powerpoint/2010/main" val="267927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上的所有单条命令都是原子操作。</a:t>
            </a:r>
            <a:endParaRPr lang="en-US" altLang="zh-CN" dirty="0" smtClean="0"/>
          </a:p>
          <a:p>
            <a:r>
              <a:rPr lang="en-US" altLang="zh-CN" dirty="0" err="1" smtClean="0"/>
              <a:t>Redis</a:t>
            </a:r>
            <a:r>
              <a:rPr lang="zh-CN" altLang="en-US" dirty="0" smtClean="0"/>
              <a:t>的</a:t>
            </a:r>
            <a:r>
              <a:rPr lang="en-US" altLang="zh-CN" dirty="0" smtClean="0"/>
              <a:t>IO</a:t>
            </a:r>
            <a:r>
              <a:rPr lang="zh-CN" altLang="en-US" dirty="0" smtClean="0"/>
              <a:t>模型是单线程多路复用。</a:t>
            </a:r>
            <a:endParaRPr lang="en-US" altLang="zh-CN" dirty="0" smtClean="0"/>
          </a:p>
          <a:p>
            <a:r>
              <a:rPr lang="zh-CN" altLang="en-US" dirty="0" smtClean="0"/>
              <a:t>常用命令：</a:t>
            </a:r>
            <a:endParaRPr lang="en-US" altLang="zh-CN" dirty="0" smtClean="0"/>
          </a:p>
          <a:p>
            <a:endParaRPr lang="en-US" altLang="zh-CN" dirty="0"/>
          </a:p>
        </p:txBody>
      </p:sp>
      <p:sp>
        <p:nvSpPr>
          <p:cNvPr id="4" name="矩形 3"/>
          <p:cNvSpPr/>
          <p:nvPr/>
        </p:nvSpPr>
        <p:spPr>
          <a:xfrm>
            <a:off x="3015269" y="3536721"/>
            <a:ext cx="816249" cy="535531"/>
          </a:xfrm>
          <a:prstGeom prst="rect">
            <a:avLst/>
          </a:prstGeom>
        </p:spPr>
        <p:txBody>
          <a:bodyPr wrap="none">
            <a:spAutoFit/>
          </a:bodyPr>
          <a:lstStyle/>
          <a:p>
            <a:pPr>
              <a:lnSpc>
                <a:spcPct val="90000"/>
              </a:lnSpc>
              <a:spcBef>
                <a:spcPts val="1000"/>
              </a:spcBef>
            </a:pPr>
            <a:r>
              <a:rPr lang="en-US" altLang="zh-CN" sz="3200" b="1" dirty="0"/>
              <a:t>DEL</a:t>
            </a:r>
            <a:endParaRPr lang="zh-CN" altLang="en-US" sz="3200" b="1" dirty="0"/>
          </a:p>
        </p:txBody>
      </p:sp>
      <p:sp>
        <p:nvSpPr>
          <p:cNvPr id="5" name="矩形 4"/>
          <p:cNvSpPr/>
          <p:nvPr/>
        </p:nvSpPr>
        <p:spPr>
          <a:xfrm>
            <a:off x="1447033" y="3487477"/>
            <a:ext cx="782587" cy="584775"/>
          </a:xfrm>
          <a:prstGeom prst="rect">
            <a:avLst/>
          </a:prstGeom>
        </p:spPr>
        <p:txBody>
          <a:bodyPr wrap="none">
            <a:spAutoFit/>
          </a:bodyPr>
          <a:lstStyle/>
          <a:p>
            <a:r>
              <a:rPr lang="en-US" altLang="zh-CN" sz="3200" b="1" dirty="0" smtClean="0"/>
              <a:t>SET</a:t>
            </a:r>
            <a:endParaRPr lang="en-US" altLang="zh-CN" sz="3200" b="1" dirty="0"/>
          </a:p>
        </p:txBody>
      </p:sp>
      <p:sp>
        <p:nvSpPr>
          <p:cNvPr id="6" name="矩形 5"/>
          <p:cNvSpPr/>
          <p:nvPr/>
        </p:nvSpPr>
        <p:spPr>
          <a:xfrm>
            <a:off x="4617167" y="3487476"/>
            <a:ext cx="1079863" cy="584775"/>
          </a:xfrm>
          <a:prstGeom prst="rect">
            <a:avLst/>
          </a:prstGeom>
        </p:spPr>
        <p:txBody>
          <a:bodyPr wrap="square">
            <a:spAutoFit/>
          </a:bodyPr>
          <a:lstStyle/>
          <a:p>
            <a:r>
              <a:rPr lang="en-US" altLang="zh-CN" sz="3200" b="1" i="0" u="none" strike="noStrike" baseline="0" dirty="0" smtClean="0"/>
              <a:t>INCR</a:t>
            </a:r>
          </a:p>
        </p:txBody>
      </p:sp>
      <p:sp>
        <p:nvSpPr>
          <p:cNvPr id="7" name="矩形 6"/>
          <p:cNvSpPr/>
          <p:nvPr/>
        </p:nvSpPr>
        <p:spPr>
          <a:xfrm>
            <a:off x="6482679" y="3487475"/>
            <a:ext cx="1085938" cy="584775"/>
          </a:xfrm>
          <a:prstGeom prst="rect">
            <a:avLst/>
          </a:prstGeom>
        </p:spPr>
        <p:txBody>
          <a:bodyPr wrap="none">
            <a:spAutoFit/>
          </a:bodyPr>
          <a:lstStyle/>
          <a:p>
            <a:r>
              <a:rPr lang="en-US" altLang="zh-CN" sz="3200" b="1" i="0" u="none" strike="noStrike" baseline="0" dirty="0" smtClean="0"/>
              <a:t>DECR</a:t>
            </a:r>
            <a:endParaRPr lang="zh-CN" altLang="en-US" dirty="0"/>
          </a:p>
        </p:txBody>
      </p:sp>
      <p:sp>
        <p:nvSpPr>
          <p:cNvPr id="8" name="矩形 7"/>
          <p:cNvSpPr/>
          <p:nvPr/>
        </p:nvSpPr>
        <p:spPr>
          <a:xfrm>
            <a:off x="1448178" y="4489659"/>
            <a:ext cx="1354858" cy="584775"/>
          </a:xfrm>
          <a:prstGeom prst="rect">
            <a:avLst/>
          </a:prstGeom>
        </p:spPr>
        <p:txBody>
          <a:bodyPr wrap="none">
            <a:spAutoFit/>
          </a:bodyPr>
          <a:lstStyle/>
          <a:p>
            <a:r>
              <a:rPr lang="zh-CN" altLang="en-US" sz="3200" b="1" smtClean="0"/>
              <a:t>RPUSH</a:t>
            </a:r>
            <a:endParaRPr lang="zh-CN" altLang="en-US" sz="3200" b="1" dirty="0"/>
          </a:p>
        </p:txBody>
      </p:sp>
      <p:sp>
        <p:nvSpPr>
          <p:cNvPr id="9" name="矩形 8"/>
          <p:cNvSpPr/>
          <p:nvPr/>
        </p:nvSpPr>
        <p:spPr>
          <a:xfrm>
            <a:off x="3423393" y="4489659"/>
            <a:ext cx="1297150" cy="584775"/>
          </a:xfrm>
          <a:prstGeom prst="rect">
            <a:avLst/>
          </a:prstGeom>
        </p:spPr>
        <p:txBody>
          <a:bodyPr wrap="none">
            <a:spAutoFit/>
          </a:bodyPr>
          <a:lstStyle/>
          <a:p>
            <a:r>
              <a:rPr lang="zh-CN" altLang="en-US" sz="3200" b="1" dirty="0" smtClean="0"/>
              <a:t>LPUSH</a:t>
            </a:r>
            <a:endParaRPr lang="zh-CN" altLang="en-US" sz="3200" b="1" dirty="0"/>
          </a:p>
        </p:txBody>
      </p:sp>
      <p:sp>
        <p:nvSpPr>
          <p:cNvPr id="10" name="矩形 9"/>
          <p:cNvSpPr/>
          <p:nvPr/>
        </p:nvSpPr>
        <p:spPr>
          <a:xfrm>
            <a:off x="5340900" y="4489659"/>
            <a:ext cx="1071127" cy="584775"/>
          </a:xfrm>
          <a:prstGeom prst="rect">
            <a:avLst/>
          </a:prstGeom>
        </p:spPr>
        <p:txBody>
          <a:bodyPr wrap="none">
            <a:spAutoFit/>
          </a:bodyPr>
          <a:lstStyle/>
          <a:p>
            <a:r>
              <a:rPr lang="zh-CN" altLang="en-US" sz="3200" b="1" dirty="0" smtClean="0"/>
              <a:t>LPOP</a:t>
            </a:r>
            <a:endParaRPr lang="zh-CN" altLang="en-US" sz="3200" b="1" dirty="0"/>
          </a:p>
        </p:txBody>
      </p:sp>
      <p:sp>
        <p:nvSpPr>
          <p:cNvPr id="11" name="矩形 10"/>
          <p:cNvSpPr/>
          <p:nvPr/>
        </p:nvSpPr>
        <p:spPr>
          <a:xfrm>
            <a:off x="7032384" y="4489658"/>
            <a:ext cx="1138260" cy="584775"/>
          </a:xfrm>
          <a:prstGeom prst="rect">
            <a:avLst/>
          </a:prstGeom>
        </p:spPr>
        <p:txBody>
          <a:bodyPr wrap="none">
            <a:spAutoFit/>
          </a:bodyPr>
          <a:lstStyle/>
          <a:p>
            <a:r>
              <a:rPr lang="en-US" altLang="zh-CN" sz="3200" b="1" i="0" u="none" strike="noStrike" baseline="0" dirty="0" smtClean="0"/>
              <a:t>SADD</a:t>
            </a:r>
            <a:endParaRPr lang="zh-CN" altLang="en-US" sz="3200" dirty="0"/>
          </a:p>
        </p:txBody>
      </p:sp>
      <p:sp>
        <p:nvSpPr>
          <p:cNvPr id="12" name="矩形 11"/>
          <p:cNvSpPr/>
          <p:nvPr/>
        </p:nvSpPr>
        <p:spPr>
          <a:xfrm>
            <a:off x="1447033" y="5592188"/>
            <a:ext cx="1142044" cy="584775"/>
          </a:xfrm>
          <a:prstGeom prst="rect">
            <a:avLst/>
          </a:prstGeom>
        </p:spPr>
        <p:txBody>
          <a:bodyPr wrap="none">
            <a:spAutoFit/>
          </a:bodyPr>
          <a:lstStyle/>
          <a:p>
            <a:r>
              <a:rPr lang="en-US" altLang="zh-CN" sz="3200" b="1" i="0" u="none" strike="noStrike" baseline="0" dirty="0" smtClean="0"/>
              <a:t>ZADD</a:t>
            </a:r>
            <a:endParaRPr lang="zh-CN" altLang="en-US" sz="3200" dirty="0"/>
          </a:p>
        </p:txBody>
      </p:sp>
      <p:sp>
        <p:nvSpPr>
          <p:cNvPr id="13" name="矩形 12"/>
          <p:cNvSpPr/>
          <p:nvPr/>
        </p:nvSpPr>
        <p:spPr>
          <a:xfrm>
            <a:off x="3670862" y="5592188"/>
            <a:ext cx="572593" cy="584775"/>
          </a:xfrm>
          <a:prstGeom prst="rect">
            <a:avLst/>
          </a:prstGeom>
        </p:spPr>
        <p:txBody>
          <a:bodyPr wrap="none">
            <a:spAutoFit/>
          </a:bodyPr>
          <a:lstStyle/>
          <a:p>
            <a:r>
              <a:rPr lang="en-US" altLang="zh-CN" sz="3200" dirty="0" smtClean="0"/>
              <a:t>….</a:t>
            </a:r>
            <a:endParaRPr lang="zh-CN" altLang="en-US" sz="3200" dirty="0"/>
          </a:p>
        </p:txBody>
      </p:sp>
      <p:sp>
        <p:nvSpPr>
          <p:cNvPr id="14" name="日期占位符 13"/>
          <p:cNvSpPr>
            <a:spLocks noGrp="1"/>
          </p:cNvSpPr>
          <p:nvPr>
            <p:ph type="dt" sz="half" idx="10"/>
          </p:nvPr>
        </p:nvSpPr>
        <p:spPr/>
        <p:txBody>
          <a:bodyPr/>
          <a:lstStyle/>
          <a:p>
            <a:r>
              <a:rPr lang="en-US" altLang="zh-CN" smtClean="0"/>
              <a:t>2015-10-23</a:t>
            </a:r>
            <a:endParaRPr lang="zh-CN" altLang="en-US"/>
          </a:p>
        </p:txBody>
      </p:sp>
      <p:sp>
        <p:nvSpPr>
          <p:cNvPr id="15" name="页脚占位符 14"/>
          <p:cNvSpPr>
            <a:spLocks noGrp="1"/>
          </p:cNvSpPr>
          <p:nvPr>
            <p:ph type="ftr" sz="quarter" idx="11"/>
          </p:nvPr>
        </p:nvSpPr>
        <p:spPr/>
        <p:txBody>
          <a:bodyPr/>
          <a:lstStyle/>
          <a:p>
            <a:r>
              <a:rPr lang="zh-CN" altLang="en-US" smtClean="0"/>
              <a:t>平安万里通基础产品研发部</a:t>
            </a:r>
            <a:endParaRPr lang="zh-CN" altLang="en-US"/>
          </a:p>
        </p:txBody>
      </p:sp>
      <p:sp>
        <p:nvSpPr>
          <p:cNvPr id="16" name="灯片编号占位符 15"/>
          <p:cNvSpPr>
            <a:spLocks noGrp="1"/>
          </p:cNvSpPr>
          <p:nvPr>
            <p:ph type="sldNum" sz="quarter" idx="12"/>
          </p:nvPr>
        </p:nvSpPr>
        <p:spPr/>
        <p:txBody>
          <a:bodyPr/>
          <a:lstStyle/>
          <a:p>
            <a:fld id="{2AF3E8BF-BB52-455C-853D-8557085D08F8}" type="slidenum">
              <a:rPr lang="zh-CN" altLang="en-US" smtClean="0"/>
              <a:t>19</a:t>
            </a:fld>
            <a:endParaRPr lang="zh-CN" altLang="en-US"/>
          </a:p>
        </p:txBody>
      </p:sp>
    </p:spTree>
    <p:extLst>
      <p:ext uri="{BB962C8B-B14F-4D97-AF65-F5344CB8AC3E}">
        <p14:creationId xmlns:p14="http://schemas.microsoft.com/office/powerpoint/2010/main" val="3336912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简介</a:t>
            </a:r>
            <a:endParaRPr lang="en-US" altLang="zh-CN" dirty="0" smtClean="0"/>
          </a:p>
          <a:p>
            <a:r>
              <a:rPr lang="en-US" altLang="zh-CN" dirty="0" err="1" smtClean="0"/>
              <a:t>Redis</a:t>
            </a:r>
            <a:r>
              <a:rPr lang="zh-CN" altLang="en-US" dirty="0" smtClean="0"/>
              <a:t>数据类型</a:t>
            </a:r>
            <a:endParaRPr lang="en-US" altLang="zh-CN" dirty="0" smtClean="0"/>
          </a:p>
          <a:p>
            <a:r>
              <a:rPr lang="en-US" altLang="zh-CN" dirty="0" err="1" smtClean="0"/>
              <a:t>Redis</a:t>
            </a:r>
            <a:r>
              <a:rPr lang="zh-CN" altLang="en-US" dirty="0" smtClean="0"/>
              <a:t>命令</a:t>
            </a:r>
            <a:endParaRPr lang="en-US" altLang="zh-CN" dirty="0" smtClean="0"/>
          </a:p>
          <a:p>
            <a:r>
              <a:rPr lang="en-US" altLang="zh-CN" dirty="0" err="1" smtClean="0"/>
              <a:t>Redis</a:t>
            </a:r>
            <a:r>
              <a:rPr lang="zh-CN" altLang="en-US" dirty="0" smtClean="0"/>
              <a:t>实践</a:t>
            </a:r>
            <a:endParaRPr lang="en-US" altLang="zh-CN" dirty="0" smtClean="0"/>
          </a:p>
          <a:p>
            <a:r>
              <a:rPr lang="en-US" altLang="zh-CN" dirty="0" err="1" smtClean="0"/>
              <a:t>Redis</a:t>
            </a:r>
            <a:r>
              <a:rPr lang="zh-CN" altLang="en-US" dirty="0" smtClean="0"/>
              <a:t>管理</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1805157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76363"/>
            <a:ext cx="10515600" cy="1325563"/>
          </a:xfrm>
        </p:spPr>
        <p:txBody>
          <a:bodyPr/>
          <a:lstStyle/>
          <a:p>
            <a:pPr algn="ctr"/>
            <a:r>
              <a:rPr lang="zh-CN" altLang="en-US" b="1" dirty="0" smtClean="0">
                <a:latin typeface="幼圆" panose="02010509060101010101" pitchFamily="49" charset="-122"/>
                <a:ea typeface="幼圆" panose="02010509060101010101" pitchFamily="49" charset="-122"/>
              </a:rPr>
              <a:t>实践篇</a:t>
            </a:r>
            <a:endParaRPr lang="zh-CN" altLang="en-US" b="1" dirty="0">
              <a:latin typeface="幼圆" panose="02010509060101010101" pitchFamily="49" charset="-122"/>
              <a:ea typeface="幼圆" panose="02010509060101010101" pitchFamily="49" charset="-122"/>
            </a:endParaRP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20</a:t>
            </a:fld>
            <a:endParaRPr lang="zh-CN" altLang="en-US"/>
          </a:p>
        </p:txBody>
      </p:sp>
    </p:spTree>
    <p:extLst>
      <p:ext uri="{BB962C8B-B14F-4D97-AF65-F5344CB8AC3E}">
        <p14:creationId xmlns:p14="http://schemas.microsoft.com/office/powerpoint/2010/main" val="1721594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实践</a:t>
            </a:r>
          </a:p>
        </p:txBody>
      </p:sp>
      <p:sp>
        <p:nvSpPr>
          <p:cNvPr id="3" name="内容占位符 2"/>
          <p:cNvSpPr>
            <a:spLocks noGrp="1"/>
          </p:cNvSpPr>
          <p:nvPr>
            <p:ph idx="1"/>
          </p:nvPr>
        </p:nvSpPr>
        <p:spPr/>
        <p:txBody>
          <a:bodyPr/>
          <a:lstStyle/>
          <a:p>
            <a:pPr marL="0" indent="0">
              <a:buNone/>
            </a:pPr>
            <a:r>
              <a:rPr lang="zh-CN" altLang="en-US" dirty="0" smtClean="0"/>
              <a:t>最佳实践</a:t>
            </a:r>
            <a:endParaRPr lang="en-US" altLang="zh-CN" dirty="0" smtClean="0"/>
          </a:p>
          <a:p>
            <a:pPr marL="457200" lvl="1" indent="0">
              <a:buNone/>
            </a:pPr>
            <a:r>
              <a:rPr lang="zh-CN" altLang="en-US" dirty="0"/>
              <a:t>键</a:t>
            </a:r>
            <a:r>
              <a:rPr lang="zh-CN" altLang="en-US" dirty="0" smtClean="0"/>
              <a:t>名规范：</a:t>
            </a:r>
            <a:r>
              <a:rPr lang="zh-CN" altLang="en-US" dirty="0"/>
              <a:t>用</a:t>
            </a:r>
            <a:r>
              <a:rPr lang="zh-CN" altLang="en-US" b="1" dirty="0"/>
              <a:t>“</a:t>
            </a:r>
            <a:r>
              <a:rPr lang="zh-CN" altLang="en-US" dirty="0"/>
              <a:t>对象类型</a:t>
            </a:r>
            <a:r>
              <a:rPr lang="en-US" altLang="zh-CN" b="1" dirty="0"/>
              <a:t>:</a:t>
            </a:r>
            <a:r>
              <a:rPr lang="zh-CN" altLang="en-US" dirty="0" smtClean="0"/>
              <a:t>对象</a:t>
            </a:r>
            <a:r>
              <a:rPr lang="en-US" altLang="zh-CN" b="1" dirty="0" smtClean="0"/>
              <a:t>ID</a:t>
            </a:r>
            <a:r>
              <a:rPr lang="en-US" altLang="zh-CN" b="1" dirty="0"/>
              <a:t>:</a:t>
            </a:r>
            <a:r>
              <a:rPr lang="zh-CN" altLang="en-US" dirty="0"/>
              <a:t>对象属性</a:t>
            </a:r>
            <a:r>
              <a:rPr lang="zh-CN" altLang="en-US" b="1" dirty="0"/>
              <a:t>”</a:t>
            </a:r>
            <a:r>
              <a:rPr lang="zh-CN" altLang="en-US" dirty="0"/>
              <a:t>来命名一个</a:t>
            </a:r>
            <a:r>
              <a:rPr lang="zh-CN" altLang="en-US" dirty="0" smtClean="0"/>
              <a:t>键，</a:t>
            </a:r>
            <a:r>
              <a:rPr lang="zh-CN" altLang="en-US" dirty="0"/>
              <a:t>如使用键</a:t>
            </a:r>
            <a:r>
              <a:rPr lang="en-US" altLang="zh-CN" b="1" dirty="0"/>
              <a:t>user:1:friends</a:t>
            </a:r>
            <a:r>
              <a:rPr lang="zh-CN" altLang="en-US" dirty="0"/>
              <a:t>来存储</a:t>
            </a:r>
            <a:r>
              <a:rPr lang="en-US" altLang="zh-CN" b="1" dirty="0"/>
              <a:t>ID</a:t>
            </a:r>
            <a:r>
              <a:rPr lang="zh-CN" altLang="en-US" dirty="0"/>
              <a:t>为</a:t>
            </a:r>
            <a:r>
              <a:rPr lang="en-US" altLang="zh-CN" b="1" dirty="0"/>
              <a:t>1</a:t>
            </a:r>
            <a:r>
              <a:rPr lang="zh-CN" altLang="en-US" dirty="0"/>
              <a:t>的用户的好友列表。</a:t>
            </a: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21</a:t>
            </a:fld>
            <a:endParaRPr lang="zh-CN" altLang="en-US"/>
          </a:p>
        </p:txBody>
      </p:sp>
    </p:spTree>
    <p:extLst>
      <p:ext uri="{BB962C8B-B14F-4D97-AF65-F5344CB8AC3E}">
        <p14:creationId xmlns:p14="http://schemas.microsoft.com/office/powerpoint/2010/main" val="1664952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--string</a:t>
            </a:r>
            <a:endParaRPr lang="zh-CN" altLang="en-US" dirty="0"/>
          </a:p>
        </p:txBody>
      </p:sp>
      <p:sp>
        <p:nvSpPr>
          <p:cNvPr id="3" name="内容占位符 2"/>
          <p:cNvSpPr>
            <a:spLocks noGrp="1"/>
          </p:cNvSpPr>
          <p:nvPr>
            <p:ph idx="1"/>
          </p:nvPr>
        </p:nvSpPr>
        <p:spPr/>
        <p:txBody>
          <a:bodyPr/>
          <a:lstStyle/>
          <a:p>
            <a:r>
              <a:rPr lang="zh-CN" altLang="en-US" dirty="0" smtClean="0"/>
              <a:t>统计文章访问量</a:t>
            </a:r>
            <a:endParaRPr lang="en-US" altLang="zh-CN" dirty="0" smtClean="0"/>
          </a:p>
          <a:p>
            <a:pPr marL="457200" lvl="1" indent="0">
              <a:buNone/>
            </a:pPr>
            <a:r>
              <a:rPr lang="zh-CN" altLang="en-US" dirty="0"/>
              <a:t>使用一个名为</a:t>
            </a:r>
            <a:r>
              <a:rPr lang="en-US" altLang="zh-CN" dirty="0"/>
              <a:t>post:</a:t>
            </a:r>
            <a:r>
              <a:rPr lang="zh-CN" altLang="en-US" dirty="0" smtClean="0"/>
              <a:t>文章</a:t>
            </a:r>
            <a:r>
              <a:rPr lang="en-US" altLang="zh-CN" dirty="0" err="1"/>
              <a:t>ID:page.view</a:t>
            </a:r>
            <a:r>
              <a:rPr lang="zh-CN" altLang="en-US" dirty="0" smtClean="0"/>
              <a:t>的</a:t>
            </a:r>
            <a:r>
              <a:rPr lang="en-US" altLang="zh-CN" dirty="0" smtClean="0"/>
              <a:t>string</a:t>
            </a:r>
            <a:r>
              <a:rPr lang="zh-CN" altLang="en-US" dirty="0" smtClean="0"/>
              <a:t>键</a:t>
            </a:r>
            <a:r>
              <a:rPr lang="zh-CN" altLang="en-US" dirty="0"/>
              <a:t>来记录文章的访问量，每次访问文章的时候使用</a:t>
            </a:r>
            <a:r>
              <a:rPr lang="en-US" altLang="zh-CN" dirty="0"/>
              <a:t>INCR</a:t>
            </a:r>
            <a:r>
              <a:rPr lang="zh-CN" altLang="en-US" dirty="0"/>
              <a:t>命令使相应的键</a:t>
            </a:r>
            <a:r>
              <a:rPr lang="zh-CN" altLang="en-US" dirty="0" smtClean="0"/>
              <a:t>值递增。</a:t>
            </a:r>
            <a:endParaRPr lang="en-US" altLang="zh-CN" dirty="0" smtClean="0"/>
          </a:p>
          <a:p>
            <a:r>
              <a:rPr lang="zh-CN" altLang="en-US" dirty="0"/>
              <a:t>生成自增</a:t>
            </a:r>
            <a:r>
              <a:rPr lang="en-US" altLang="zh-CN" b="1" dirty="0" smtClean="0"/>
              <a:t>ID</a:t>
            </a:r>
          </a:p>
          <a:p>
            <a:pPr marL="457200" lvl="1" indent="0">
              <a:buNone/>
            </a:pPr>
            <a:r>
              <a:rPr lang="zh-CN" altLang="en-US" dirty="0"/>
              <a:t>对于每一类对象使用名为对象类型</a:t>
            </a:r>
            <a:r>
              <a:rPr lang="en-US" altLang="zh-CN" dirty="0"/>
              <a:t>(</a:t>
            </a:r>
            <a:r>
              <a:rPr lang="zh-CN" altLang="en-US" dirty="0"/>
              <a:t>复数形式</a:t>
            </a:r>
            <a:r>
              <a:rPr lang="en-US" altLang="zh-CN" dirty="0"/>
              <a:t>):</a:t>
            </a:r>
            <a:r>
              <a:rPr lang="en-US" altLang="zh-CN" dirty="0" smtClean="0"/>
              <a:t>count</a:t>
            </a:r>
            <a:r>
              <a:rPr lang="zh-CN" altLang="en-US" dirty="0" smtClean="0"/>
              <a:t>的</a:t>
            </a:r>
            <a:r>
              <a:rPr lang="en-US" altLang="zh-CN" dirty="0" smtClean="0"/>
              <a:t>string</a:t>
            </a:r>
            <a:r>
              <a:rPr lang="zh-CN" altLang="en-US" dirty="0" smtClean="0"/>
              <a:t>键</a:t>
            </a:r>
            <a:r>
              <a:rPr lang="zh-CN" altLang="en-US" dirty="0"/>
              <a:t>（如</a:t>
            </a:r>
            <a:r>
              <a:rPr lang="en-US" altLang="zh-CN" dirty="0" err="1"/>
              <a:t>users:count</a:t>
            </a:r>
            <a:r>
              <a:rPr lang="zh-CN" altLang="en-US" dirty="0"/>
              <a:t>）来存储当前类型对象的数量，每增加一个新对象时都使用</a:t>
            </a:r>
            <a:r>
              <a:rPr lang="en-US" altLang="zh-CN" dirty="0"/>
              <a:t>INCR</a:t>
            </a:r>
            <a:r>
              <a:rPr lang="zh-CN" altLang="en-US" dirty="0"/>
              <a:t>命令递增</a:t>
            </a:r>
            <a:r>
              <a:rPr lang="zh-CN" altLang="en-US" dirty="0" smtClean="0"/>
              <a:t>该键</a:t>
            </a:r>
            <a:r>
              <a:rPr lang="zh-CN" altLang="en-US" dirty="0"/>
              <a:t>的值</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22</a:t>
            </a:fld>
            <a:endParaRPr lang="zh-CN" altLang="en-US"/>
          </a:p>
        </p:txBody>
      </p:sp>
    </p:spTree>
    <p:extLst>
      <p:ext uri="{BB962C8B-B14F-4D97-AF65-F5344CB8AC3E}">
        <p14:creationId xmlns:p14="http://schemas.microsoft.com/office/powerpoint/2010/main" val="42249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smtClean="0"/>
              <a:t>存储</a:t>
            </a:r>
            <a:r>
              <a:rPr lang="zh-CN" altLang="en-US" dirty="0"/>
              <a:t>文章</a:t>
            </a:r>
            <a:r>
              <a:rPr lang="zh-CN" altLang="en-US" dirty="0" smtClean="0"/>
              <a:t>数据（含标题、作者、更新时间、正文内容）</a:t>
            </a:r>
            <a:endParaRPr lang="en-US" altLang="zh-CN" dirty="0" smtClean="0"/>
          </a:p>
        </p:txBody>
      </p:sp>
      <p:pic>
        <p:nvPicPr>
          <p:cNvPr id="5" name="图片 4"/>
          <p:cNvPicPr>
            <a:picLocks noChangeAspect="1"/>
          </p:cNvPicPr>
          <p:nvPr/>
        </p:nvPicPr>
        <p:blipFill>
          <a:blip r:embed="rId2"/>
          <a:stretch>
            <a:fillRect/>
          </a:stretch>
        </p:blipFill>
        <p:spPr>
          <a:xfrm>
            <a:off x="3086100" y="2786063"/>
            <a:ext cx="6019800" cy="3390900"/>
          </a:xfrm>
          <a:prstGeom prst="rect">
            <a:avLst/>
          </a:prstGeom>
        </p:spPr>
      </p:pic>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23</a:t>
            </a:fld>
            <a:endParaRPr lang="zh-CN" altLang="en-US"/>
          </a:p>
        </p:txBody>
      </p:sp>
    </p:spTree>
    <p:extLst>
      <p:ext uri="{BB962C8B-B14F-4D97-AF65-F5344CB8AC3E}">
        <p14:creationId xmlns:p14="http://schemas.microsoft.com/office/powerpoint/2010/main" val="342805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--list</a:t>
            </a:r>
            <a:endParaRPr lang="zh-CN" altLang="en-US" dirty="0"/>
          </a:p>
        </p:txBody>
      </p:sp>
      <p:sp>
        <p:nvSpPr>
          <p:cNvPr id="3" name="内容占位符 2"/>
          <p:cNvSpPr>
            <a:spLocks noGrp="1"/>
          </p:cNvSpPr>
          <p:nvPr>
            <p:ph idx="1"/>
          </p:nvPr>
        </p:nvSpPr>
        <p:spPr/>
        <p:txBody>
          <a:bodyPr/>
          <a:lstStyle/>
          <a:p>
            <a:r>
              <a:rPr lang="zh-CN" altLang="en-US" dirty="0"/>
              <a:t>存储文章</a:t>
            </a:r>
            <a:r>
              <a:rPr lang="en-US" altLang="zh-CN" b="1" dirty="0"/>
              <a:t>ID</a:t>
            </a:r>
            <a:r>
              <a:rPr lang="zh-CN" altLang="en-US" dirty="0" smtClean="0"/>
              <a:t>列表、文章评论、博客新鲜事</a:t>
            </a:r>
            <a:endParaRPr lang="en-US" altLang="zh-CN" dirty="0" smtClean="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24</a:t>
            </a:fld>
            <a:endParaRPr lang="zh-CN" altLang="en-US"/>
          </a:p>
        </p:txBody>
      </p:sp>
    </p:spTree>
    <p:extLst>
      <p:ext uri="{BB962C8B-B14F-4D97-AF65-F5344CB8AC3E}">
        <p14:creationId xmlns:p14="http://schemas.microsoft.com/office/powerpoint/2010/main" val="376081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--set</a:t>
            </a:r>
            <a:endParaRPr lang="zh-CN" altLang="en-US" dirty="0"/>
          </a:p>
        </p:txBody>
      </p:sp>
      <p:sp>
        <p:nvSpPr>
          <p:cNvPr id="3" name="内容占位符 2"/>
          <p:cNvSpPr>
            <a:spLocks noGrp="1"/>
          </p:cNvSpPr>
          <p:nvPr>
            <p:ph idx="1"/>
          </p:nvPr>
        </p:nvSpPr>
        <p:spPr/>
        <p:txBody>
          <a:bodyPr/>
          <a:lstStyle/>
          <a:p>
            <a:r>
              <a:rPr lang="zh-CN" altLang="en-US" dirty="0"/>
              <a:t>存储文章</a:t>
            </a:r>
            <a:r>
              <a:rPr lang="zh-CN" altLang="en-US" dirty="0" smtClean="0"/>
              <a:t>标签</a:t>
            </a:r>
            <a:endParaRPr lang="en-US" altLang="zh-CN" dirty="0" smtClean="0"/>
          </a:p>
          <a:p>
            <a:r>
              <a:rPr lang="zh-CN" altLang="en-US" dirty="0"/>
              <a:t>通过标签搜索</a:t>
            </a:r>
            <a:r>
              <a:rPr lang="zh-CN" altLang="en-US" dirty="0" smtClean="0"/>
              <a:t>文章</a:t>
            </a:r>
            <a:endParaRPr lang="en-US" altLang="zh-CN" dirty="0" smtClean="0"/>
          </a:p>
          <a:p>
            <a:pPr lvl="1"/>
            <a:endParaRPr lang="en-US" altLang="zh-CN" dirty="0" smtClean="0"/>
          </a:p>
        </p:txBody>
      </p:sp>
      <p:pic>
        <p:nvPicPr>
          <p:cNvPr id="4" name="图片 3"/>
          <p:cNvPicPr>
            <a:picLocks noChangeAspect="1"/>
          </p:cNvPicPr>
          <p:nvPr/>
        </p:nvPicPr>
        <p:blipFill>
          <a:blip r:embed="rId2"/>
          <a:stretch>
            <a:fillRect/>
          </a:stretch>
        </p:blipFill>
        <p:spPr>
          <a:xfrm>
            <a:off x="5950754" y="2760343"/>
            <a:ext cx="5737997" cy="3861937"/>
          </a:xfrm>
          <a:prstGeom prst="rect">
            <a:avLst/>
          </a:prstGeom>
        </p:spPr>
      </p:pic>
      <p:sp>
        <p:nvSpPr>
          <p:cNvPr id="5" name="文本框 4"/>
          <p:cNvSpPr txBox="1"/>
          <p:nvPr/>
        </p:nvSpPr>
        <p:spPr>
          <a:xfrm>
            <a:off x="1091060" y="3398651"/>
            <a:ext cx="4606834" cy="2585323"/>
          </a:xfrm>
          <a:prstGeom prst="rect">
            <a:avLst/>
          </a:prstGeom>
          <a:noFill/>
          <a:ln w="19050">
            <a:solidFill>
              <a:schemeClr val="accent3"/>
            </a:solidFill>
            <a:prstDash val="dash"/>
          </a:ln>
        </p:spPr>
        <p:txBody>
          <a:bodyPr wrap="square" rtlCol="0">
            <a:spAutoFit/>
          </a:bodyPr>
          <a:lstStyle/>
          <a:p>
            <a:r>
              <a:rPr lang="en-US" altLang="zh-CN" b="1" dirty="0"/>
              <a:t>SELECT </a:t>
            </a:r>
            <a:r>
              <a:rPr lang="en-US" altLang="zh-CN" b="1" dirty="0" err="1"/>
              <a:t>p.post_title</a:t>
            </a:r>
            <a:endParaRPr lang="en-US" altLang="zh-CN" b="1" dirty="0"/>
          </a:p>
          <a:p>
            <a:r>
              <a:rPr lang="en-US" altLang="zh-CN" b="1" dirty="0"/>
              <a:t>FROM </a:t>
            </a:r>
            <a:r>
              <a:rPr lang="en-US" altLang="zh-CN" b="1" dirty="0" err="1"/>
              <a:t>posts_tags</a:t>
            </a:r>
            <a:r>
              <a:rPr lang="en-US" altLang="zh-CN" b="1" dirty="0"/>
              <a:t> </a:t>
            </a:r>
            <a:r>
              <a:rPr lang="en-US" altLang="zh-CN" b="1" dirty="0" err="1"/>
              <a:t>pt</a:t>
            </a:r>
            <a:r>
              <a:rPr lang="en-US" altLang="zh-CN" b="1" dirty="0"/>
              <a:t>,</a:t>
            </a:r>
          </a:p>
          <a:p>
            <a:r>
              <a:rPr lang="en-US" altLang="zh-CN" b="1" dirty="0"/>
              <a:t>posts p,</a:t>
            </a:r>
          </a:p>
          <a:p>
            <a:r>
              <a:rPr lang="en-US" altLang="zh-CN" b="1" dirty="0"/>
              <a:t>tags t</a:t>
            </a:r>
          </a:p>
          <a:p>
            <a:r>
              <a:rPr lang="en-US" altLang="zh-CN" b="1" dirty="0"/>
              <a:t>WHERE </a:t>
            </a:r>
            <a:r>
              <a:rPr lang="en-US" altLang="zh-CN" b="1" dirty="0" err="1"/>
              <a:t>pt.tag_id</a:t>
            </a:r>
            <a:r>
              <a:rPr lang="en-US" altLang="zh-CN" b="1" dirty="0"/>
              <a:t> = </a:t>
            </a:r>
            <a:r>
              <a:rPr lang="en-US" altLang="zh-CN" b="1" dirty="0" err="1"/>
              <a:t>t.tag_id</a:t>
            </a:r>
            <a:endParaRPr lang="en-US" altLang="zh-CN" b="1" dirty="0"/>
          </a:p>
          <a:p>
            <a:r>
              <a:rPr lang="en-US" altLang="zh-CN" b="1" dirty="0"/>
              <a:t>AND (</a:t>
            </a:r>
            <a:r>
              <a:rPr lang="en-US" altLang="zh-CN" b="1" dirty="0" err="1"/>
              <a:t>t.tag_name</a:t>
            </a:r>
            <a:r>
              <a:rPr lang="en-US" altLang="zh-CN" b="1" dirty="0"/>
              <a:t> IN ('Java', 'MySQL', '</a:t>
            </a:r>
            <a:r>
              <a:rPr lang="en-US" altLang="zh-CN" b="1" dirty="0" err="1"/>
              <a:t>Redis</a:t>
            </a:r>
            <a:r>
              <a:rPr lang="en-US" altLang="zh-CN" b="1" dirty="0"/>
              <a:t>'))</a:t>
            </a:r>
          </a:p>
          <a:p>
            <a:r>
              <a:rPr lang="en-US" altLang="zh-CN" b="1" dirty="0"/>
              <a:t>AND </a:t>
            </a:r>
            <a:r>
              <a:rPr lang="en-US" altLang="zh-CN" b="1" dirty="0" err="1"/>
              <a:t>p.post_id</a:t>
            </a:r>
            <a:r>
              <a:rPr lang="en-US" altLang="zh-CN" b="1" dirty="0"/>
              <a:t> = </a:t>
            </a:r>
            <a:r>
              <a:rPr lang="en-US" altLang="zh-CN" b="1" dirty="0" err="1"/>
              <a:t>pt.post_id</a:t>
            </a:r>
            <a:endParaRPr lang="en-US" altLang="zh-CN" b="1" dirty="0"/>
          </a:p>
          <a:p>
            <a:r>
              <a:rPr lang="en-US" altLang="zh-CN" b="1" dirty="0"/>
              <a:t>GROUP BY </a:t>
            </a:r>
            <a:r>
              <a:rPr lang="en-US" altLang="zh-CN" b="1" dirty="0" err="1"/>
              <a:t>p.post_id</a:t>
            </a:r>
            <a:r>
              <a:rPr lang="en-US" altLang="zh-CN" b="1" dirty="0"/>
              <a:t> HAVING COUNT(</a:t>
            </a:r>
            <a:r>
              <a:rPr lang="en-US" altLang="zh-CN" b="1" dirty="0" err="1"/>
              <a:t>p.post_id</a:t>
            </a:r>
            <a:r>
              <a:rPr lang="en-US" altLang="zh-CN" b="1" dirty="0"/>
              <a:t>)=3;</a:t>
            </a:r>
            <a:endParaRPr lang="zh-CN" altLang="en-US" dirty="0"/>
          </a:p>
        </p:txBody>
      </p:sp>
      <p:sp>
        <p:nvSpPr>
          <p:cNvPr id="6" name="日期占位符 5"/>
          <p:cNvSpPr>
            <a:spLocks noGrp="1"/>
          </p:cNvSpPr>
          <p:nvPr>
            <p:ph type="dt" sz="half" idx="10"/>
          </p:nvPr>
        </p:nvSpPr>
        <p:spPr/>
        <p:txBody>
          <a:bodyPr/>
          <a:lstStyle/>
          <a:p>
            <a:r>
              <a:rPr lang="en-US" altLang="zh-CN" smtClean="0"/>
              <a:t>2015-10-23</a:t>
            </a:r>
            <a:endParaRPr lang="zh-CN" altLang="en-US"/>
          </a:p>
        </p:txBody>
      </p:sp>
      <p:sp>
        <p:nvSpPr>
          <p:cNvPr id="7" name="页脚占位符 6"/>
          <p:cNvSpPr>
            <a:spLocks noGrp="1"/>
          </p:cNvSpPr>
          <p:nvPr>
            <p:ph type="ftr" sz="quarter" idx="11"/>
          </p:nvPr>
        </p:nvSpPr>
        <p:spPr/>
        <p:txBody>
          <a:bodyPr/>
          <a:lstStyle/>
          <a:p>
            <a:r>
              <a:rPr lang="zh-CN" altLang="en-US" smtClean="0"/>
              <a:t>平安万里通基础产品研发部</a:t>
            </a:r>
            <a:endParaRPr lang="zh-CN" altLang="en-US"/>
          </a:p>
        </p:txBody>
      </p:sp>
      <p:sp>
        <p:nvSpPr>
          <p:cNvPr id="8" name="灯片编号占位符 7"/>
          <p:cNvSpPr>
            <a:spLocks noGrp="1"/>
          </p:cNvSpPr>
          <p:nvPr>
            <p:ph type="sldNum" sz="quarter" idx="12"/>
          </p:nvPr>
        </p:nvSpPr>
        <p:spPr/>
        <p:txBody>
          <a:bodyPr/>
          <a:lstStyle/>
          <a:p>
            <a:fld id="{2AF3E8BF-BB52-455C-853D-8557085D08F8}" type="slidenum">
              <a:rPr lang="zh-CN" altLang="en-US" smtClean="0"/>
              <a:t>25</a:t>
            </a:fld>
            <a:endParaRPr lang="zh-CN" altLang="en-US"/>
          </a:p>
        </p:txBody>
      </p:sp>
    </p:spTree>
    <p:extLst>
      <p:ext uri="{BB962C8B-B14F-4D97-AF65-F5344CB8AC3E}">
        <p14:creationId xmlns:p14="http://schemas.microsoft.com/office/powerpoint/2010/main" val="343409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—sorted-set</a:t>
            </a:r>
            <a:endParaRPr lang="zh-CN" altLang="en-US" dirty="0"/>
          </a:p>
        </p:txBody>
      </p:sp>
      <p:sp>
        <p:nvSpPr>
          <p:cNvPr id="3" name="内容占位符 2"/>
          <p:cNvSpPr>
            <a:spLocks noGrp="1"/>
          </p:cNvSpPr>
          <p:nvPr>
            <p:ph idx="1"/>
          </p:nvPr>
        </p:nvSpPr>
        <p:spPr/>
        <p:txBody>
          <a:bodyPr/>
          <a:lstStyle/>
          <a:p>
            <a:r>
              <a:rPr lang="zh-CN" altLang="en-US" dirty="0"/>
              <a:t>实现</a:t>
            </a:r>
            <a:r>
              <a:rPr lang="zh-CN" altLang="en-US" dirty="0" smtClean="0"/>
              <a:t>按</a:t>
            </a:r>
            <a:r>
              <a:rPr lang="zh-CN" altLang="en-US" dirty="0"/>
              <a:t>访问</a:t>
            </a:r>
            <a:r>
              <a:rPr lang="zh-CN" altLang="en-US" dirty="0" smtClean="0"/>
              <a:t>量排序</a:t>
            </a:r>
            <a:endParaRPr lang="en-US" altLang="zh-CN" dirty="0" smtClean="0"/>
          </a:p>
          <a:p>
            <a:pPr marL="457200" lvl="1" indent="0">
              <a:buNone/>
            </a:pPr>
            <a:r>
              <a:rPr lang="zh-CN" altLang="en-US" dirty="0" smtClean="0"/>
              <a:t>使用一个名为</a:t>
            </a:r>
            <a:r>
              <a:rPr lang="en-US" altLang="zh-CN" dirty="0" err="1" smtClean="0"/>
              <a:t>page.views</a:t>
            </a:r>
            <a:r>
              <a:rPr lang="zh-CN" altLang="en-US" dirty="0" smtClean="0"/>
              <a:t>的</a:t>
            </a:r>
            <a:r>
              <a:rPr lang="en-US" altLang="zh-CN" dirty="0" smtClean="0"/>
              <a:t>sorted-set</a:t>
            </a:r>
            <a:r>
              <a:rPr lang="zh-CN" altLang="en-US" dirty="0" smtClean="0"/>
              <a:t>键来记录文章，并将文章的访问量作为分数记入。</a:t>
            </a:r>
            <a:endParaRPr lang="en-US" altLang="zh-CN" dirty="0" smtClean="0"/>
          </a:p>
          <a:p>
            <a:r>
              <a:rPr lang="en-US" altLang="zh-CN" dirty="0" smtClean="0"/>
              <a:t>Top N</a:t>
            </a:r>
          </a:p>
          <a:p>
            <a:r>
              <a:rPr lang="zh-CN" altLang="en-US" dirty="0"/>
              <a:t>乐</a:t>
            </a:r>
            <a:r>
              <a:rPr lang="zh-CN" altLang="en-US" dirty="0" smtClean="0"/>
              <a:t>动力朋友圈排名</a:t>
            </a:r>
            <a:endParaRPr lang="en-US" altLang="zh-CN" dirty="0" smtClean="0"/>
          </a:p>
          <a:p>
            <a:endParaRPr lang="en-US" altLang="zh-CN" dirty="0" smtClean="0"/>
          </a:p>
          <a:p>
            <a:pPr lvl="1"/>
            <a:endParaRPr lang="en-US" altLang="zh-CN" dirty="0" smtClean="0"/>
          </a:p>
        </p:txBody>
      </p:sp>
      <p:pic>
        <p:nvPicPr>
          <p:cNvPr id="1026" name="Picture 2" descr="https://ss1.baidu.com/6ONXsjip0QIZ8tyhnq/it/u=2744023015,2956124695&amp;fm=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072" y="3205706"/>
            <a:ext cx="1152525" cy="11525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乐动力"/>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183" y="2913214"/>
            <a:ext cx="2227851" cy="3713084"/>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26</a:t>
            </a:fld>
            <a:endParaRPr lang="zh-CN" altLang="en-US"/>
          </a:p>
        </p:txBody>
      </p:sp>
    </p:spTree>
    <p:extLst>
      <p:ext uri="{BB962C8B-B14F-4D97-AF65-F5344CB8AC3E}">
        <p14:creationId xmlns:p14="http://schemas.microsoft.com/office/powerpoint/2010/main" val="113895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1000"/>
                                        <p:tgtEl>
                                          <p:spTgt spid="1026"/>
                                        </p:tgtEl>
                                      </p:cBhvr>
                                    </p:animEffect>
                                    <p:anim calcmode="lin" valueType="num">
                                      <p:cBhvr>
                                        <p:cTn id="21" dur="1000" fill="hold"/>
                                        <p:tgtEl>
                                          <p:spTgt spid="1026"/>
                                        </p:tgtEl>
                                        <p:attrNameLst>
                                          <p:attrName>ppt_x</p:attrName>
                                        </p:attrNameLst>
                                      </p:cBhvr>
                                      <p:tavLst>
                                        <p:tav tm="0">
                                          <p:val>
                                            <p:strVal val="#ppt_x"/>
                                          </p:val>
                                        </p:tav>
                                        <p:tav tm="100000">
                                          <p:val>
                                            <p:strVal val="#ppt_x"/>
                                          </p:val>
                                        </p:tav>
                                      </p:tavLst>
                                    </p:anim>
                                    <p:anim calcmode="lin" valueType="num">
                                      <p:cBhvr>
                                        <p:cTn id="22" dur="1000" fill="hold"/>
                                        <p:tgtEl>
                                          <p:spTgt spid="102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事务</a:t>
            </a:r>
          </a:p>
        </p:txBody>
      </p:sp>
      <p:sp>
        <p:nvSpPr>
          <p:cNvPr id="3" name="内容占位符 2"/>
          <p:cNvSpPr>
            <a:spLocks noGrp="1"/>
          </p:cNvSpPr>
          <p:nvPr>
            <p:ph idx="1"/>
          </p:nvPr>
        </p:nvSpPr>
        <p:spPr/>
        <p:txBody>
          <a:bodyPr>
            <a:normAutofit/>
          </a:bodyPr>
          <a:lstStyle/>
          <a:p>
            <a:r>
              <a:rPr lang="en-US" altLang="zh-CN" sz="2400" dirty="0" err="1"/>
              <a:t>Redis</a:t>
            </a:r>
            <a:r>
              <a:rPr lang="zh-CN" altLang="en-US" sz="2400" dirty="0"/>
              <a:t>中的事务（</a:t>
            </a:r>
            <a:r>
              <a:rPr lang="en-US" altLang="zh-CN" sz="2400" dirty="0"/>
              <a:t>transaction</a:t>
            </a:r>
            <a:r>
              <a:rPr lang="zh-CN" altLang="en-US" sz="2400" dirty="0"/>
              <a:t>）是一组命令的</a:t>
            </a:r>
            <a:r>
              <a:rPr lang="zh-CN" altLang="en-US" sz="2400" dirty="0" smtClean="0"/>
              <a:t>集合。</a:t>
            </a:r>
            <a:r>
              <a:rPr lang="en-US" altLang="zh-CN" sz="2400" dirty="0" err="1" smtClean="0"/>
              <a:t>Redis</a:t>
            </a:r>
            <a:r>
              <a:rPr lang="zh-CN" altLang="en-US" sz="2400" dirty="0"/>
              <a:t>保证</a:t>
            </a:r>
            <a:r>
              <a:rPr lang="zh-CN" altLang="en-US" sz="2400" dirty="0" smtClean="0"/>
              <a:t>一</a:t>
            </a:r>
            <a:r>
              <a:rPr lang="zh-CN" altLang="en-US" sz="2400" dirty="0"/>
              <a:t>个事务中的命令要么都执行，要么都不执行</a:t>
            </a:r>
            <a:r>
              <a:rPr lang="zh-CN" altLang="en-US" sz="2400" dirty="0" smtClean="0"/>
              <a:t>。</a:t>
            </a:r>
            <a:endParaRPr lang="en-US" altLang="zh-CN" sz="2400" dirty="0" smtClean="0"/>
          </a:p>
          <a:p>
            <a:r>
              <a:rPr lang="zh-CN" altLang="en-US" sz="2400" dirty="0" smtClean="0"/>
              <a:t>原理</a:t>
            </a:r>
            <a:r>
              <a:rPr lang="zh-CN" altLang="en-US" sz="2400" dirty="0"/>
              <a:t>：</a:t>
            </a:r>
            <a:r>
              <a:rPr lang="zh-CN" altLang="en-US" sz="2400" dirty="0" smtClean="0"/>
              <a:t>先</a:t>
            </a:r>
            <a:r>
              <a:rPr lang="zh-CN" altLang="en-US" sz="2400" dirty="0"/>
              <a:t>将属于一个事务的命令发送给</a:t>
            </a:r>
            <a:r>
              <a:rPr lang="en-US" altLang="zh-CN" sz="2400" dirty="0" err="1"/>
              <a:t>Redis</a:t>
            </a:r>
            <a:r>
              <a:rPr lang="zh-CN" altLang="en-US" sz="2400" dirty="0" smtClean="0"/>
              <a:t>，待接收到</a:t>
            </a:r>
            <a:r>
              <a:rPr lang="en-US" altLang="zh-CN" sz="2400" dirty="0" smtClean="0"/>
              <a:t>EXEC</a:t>
            </a:r>
            <a:r>
              <a:rPr lang="zh-CN" altLang="en-US" sz="2400" dirty="0" smtClean="0"/>
              <a:t>命令后，再依次</a:t>
            </a:r>
            <a:r>
              <a:rPr lang="zh-CN" altLang="en-US" sz="2400" dirty="0"/>
              <a:t>执行这些命令。</a:t>
            </a:r>
          </a:p>
          <a:p>
            <a:r>
              <a:rPr lang="zh-CN" altLang="en-US" sz="2400" dirty="0"/>
              <a:t>例如</a:t>
            </a:r>
            <a:r>
              <a:rPr lang="zh-CN" altLang="en-US" sz="2400" dirty="0" smtClean="0"/>
              <a:t>：</a:t>
            </a:r>
            <a:endParaRPr lang="zh-CN" altLang="en-US" sz="2400" dirty="0"/>
          </a:p>
        </p:txBody>
      </p:sp>
      <p:sp>
        <p:nvSpPr>
          <p:cNvPr id="4" name="文本框 3"/>
          <p:cNvSpPr txBox="1"/>
          <p:nvPr/>
        </p:nvSpPr>
        <p:spPr>
          <a:xfrm>
            <a:off x="1838908" y="3833343"/>
            <a:ext cx="4060371" cy="2585323"/>
          </a:xfrm>
          <a:prstGeom prst="rect">
            <a:avLst/>
          </a:prstGeom>
          <a:noFill/>
          <a:ln w="19050">
            <a:solidFill>
              <a:schemeClr val="accent3"/>
            </a:solidFill>
            <a:prstDash val="dash"/>
          </a:ln>
        </p:spPr>
        <p:txBody>
          <a:bodyPr wrap="square" rtlCol="0">
            <a:spAutoFit/>
          </a:bodyPr>
          <a:lstStyle/>
          <a:p>
            <a:r>
              <a:rPr lang="en-US" altLang="zh-CN" b="1" dirty="0" err="1" smtClean="0"/>
              <a:t>redis</a:t>
            </a:r>
            <a:r>
              <a:rPr lang="zh-CN" altLang="en-US" dirty="0" smtClean="0"/>
              <a:t>＞</a:t>
            </a:r>
            <a:r>
              <a:rPr lang="en-US" altLang="zh-CN" b="1" dirty="0" smtClean="0"/>
              <a:t>MULTI</a:t>
            </a:r>
          </a:p>
          <a:p>
            <a:r>
              <a:rPr lang="en-US" altLang="zh-CN" b="1" dirty="0" smtClean="0"/>
              <a:t>OK</a:t>
            </a:r>
          </a:p>
          <a:p>
            <a:r>
              <a:rPr lang="en-US" altLang="zh-CN" b="1" dirty="0" err="1" smtClean="0"/>
              <a:t>redis</a:t>
            </a:r>
            <a:r>
              <a:rPr lang="zh-CN" altLang="en-US" dirty="0" smtClean="0"/>
              <a:t>＞</a:t>
            </a:r>
            <a:r>
              <a:rPr lang="en-US" altLang="zh-CN" b="1" dirty="0" smtClean="0"/>
              <a:t>SADD "user:1:following" 2</a:t>
            </a:r>
          </a:p>
          <a:p>
            <a:r>
              <a:rPr lang="en-US" altLang="zh-CN" b="1" dirty="0" smtClean="0"/>
              <a:t>QUEUED</a:t>
            </a:r>
          </a:p>
          <a:p>
            <a:r>
              <a:rPr lang="en-US" altLang="zh-CN" b="1" dirty="0" err="1" smtClean="0"/>
              <a:t>redis</a:t>
            </a:r>
            <a:r>
              <a:rPr lang="zh-CN" altLang="en-US" dirty="0" smtClean="0"/>
              <a:t>＞</a:t>
            </a:r>
            <a:r>
              <a:rPr lang="en-US" altLang="zh-CN" b="1" dirty="0" smtClean="0"/>
              <a:t>SADD "user:2:followers" 1</a:t>
            </a:r>
          </a:p>
          <a:p>
            <a:r>
              <a:rPr lang="en-US" altLang="zh-CN" b="1" dirty="0" smtClean="0"/>
              <a:t>QUEUED</a:t>
            </a:r>
          </a:p>
          <a:p>
            <a:r>
              <a:rPr lang="en-US" altLang="zh-CN" b="1" dirty="0" err="1" smtClean="0"/>
              <a:t>redis</a:t>
            </a:r>
            <a:r>
              <a:rPr lang="zh-CN" altLang="en-US" dirty="0" smtClean="0"/>
              <a:t>＞</a:t>
            </a:r>
            <a:r>
              <a:rPr lang="en-US" altLang="zh-CN" b="1" dirty="0" smtClean="0"/>
              <a:t>EXEC</a:t>
            </a:r>
          </a:p>
          <a:p>
            <a:r>
              <a:rPr lang="en-US" altLang="zh-CN" b="1" dirty="0" smtClean="0"/>
              <a:t>1) (integer) 1</a:t>
            </a:r>
          </a:p>
          <a:p>
            <a:r>
              <a:rPr lang="en-US" altLang="zh-CN" b="1" dirty="0" smtClean="0"/>
              <a:t>2) (integer) 1</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27</a:t>
            </a:fld>
            <a:endParaRPr lang="zh-CN" altLang="en-US"/>
          </a:p>
        </p:txBody>
      </p:sp>
    </p:spTree>
    <p:extLst>
      <p:ext uri="{BB962C8B-B14F-4D97-AF65-F5344CB8AC3E}">
        <p14:creationId xmlns:p14="http://schemas.microsoft.com/office/powerpoint/2010/main" val="3564917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事务</a:t>
            </a:r>
            <a:endParaRPr lang="zh-CN" altLang="en-US" dirty="0"/>
          </a:p>
        </p:txBody>
      </p:sp>
      <p:sp>
        <p:nvSpPr>
          <p:cNvPr id="3" name="内容占位符 2"/>
          <p:cNvSpPr>
            <a:spLocks noGrp="1"/>
          </p:cNvSpPr>
          <p:nvPr>
            <p:ph idx="1"/>
          </p:nvPr>
        </p:nvSpPr>
        <p:spPr>
          <a:xfrm>
            <a:off x="838201" y="1825625"/>
            <a:ext cx="9052248" cy="4351338"/>
          </a:xfrm>
        </p:spPr>
        <p:txBody>
          <a:bodyPr>
            <a:normAutofit/>
          </a:bodyPr>
          <a:lstStyle/>
          <a:p>
            <a:r>
              <a:rPr lang="zh-CN" altLang="en-US" dirty="0" smtClean="0"/>
              <a:t>错误处理</a:t>
            </a:r>
            <a:endParaRPr lang="en-US" altLang="zh-CN" dirty="0" smtClean="0"/>
          </a:p>
          <a:p>
            <a:pPr marL="457200" lvl="1" indent="0">
              <a:buNone/>
            </a:pPr>
            <a:r>
              <a:rPr lang="zh-CN" altLang="en-US" dirty="0" smtClean="0"/>
              <a:t>错误分语法错误（都不执行）和运行时错误（忽略错误命令，执行其余命令）</a:t>
            </a:r>
            <a:endParaRPr lang="en-US" altLang="zh-CN" dirty="0" smtClean="0"/>
          </a:p>
          <a:p>
            <a:r>
              <a:rPr lang="zh-CN" altLang="en-US" dirty="0" smtClean="0"/>
              <a:t>事务回滚</a:t>
            </a:r>
            <a:endParaRPr lang="en-US" altLang="zh-CN" dirty="0" smtClean="0"/>
          </a:p>
          <a:p>
            <a:pPr marL="457200" lvl="1" indent="0">
              <a:buNone/>
            </a:pPr>
            <a:r>
              <a:rPr lang="en-US" altLang="zh-CN" dirty="0" err="1"/>
              <a:t>Redis</a:t>
            </a:r>
            <a:r>
              <a:rPr lang="zh-CN" altLang="en-US" dirty="0"/>
              <a:t>的事务没有关系</a:t>
            </a:r>
            <a:r>
              <a:rPr lang="zh-CN" altLang="en-US" dirty="0" smtClean="0"/>
              <a:t>数据库提供</a:t>
            </a:r>
            <a:r>
              <a:rPr lang="zh-CN" altLang="en-US" dirty="0"/>
              <a:t>的回滚（</a:t>
            </a:r>
            <a:r>
              <a:rPr lang="en-US" altLang="zh-CN" dirty="0"/>
              <a:t>rollback</a:t>
            </a:r>
            <a:r>
              <a:rPr lang="zh-CN" altLang="en-US" dirty="0" smtClean="0"/>
              <a:t>）功能，需要万能的</a:t>
            </a:r>
            <a:r>
              <a:rPr lang="en-US" altLang="zh-CN" dirty="0" smtClean="0"/>
              <a:t>coder</a:t>
            </a:r>
            <a:r>
              <a:rPr lang="zh-CN" altLang="en-US" dirty="0" smtClean="0"/>
              <a:t>收拾剩下的摊子</a:t>
            </a:r>
            <a:endParaRPr lang="en-US" altLang="zh-CN" dirty="0" smtClean="0"/>
          </a:p>
          <a:p>
            <a:r>
              <a:rPr lang="zh-CN" altLang="en-US" dirty="0"/>
              <a:t>乐观</a:t>
            </a:r>
            <a:r>
              <a:rPr lang="zh-CN" altLang="en-US" dirty="0" smtClean="0"/>
              <a:t>锁（</a:t>
            </a:r>
            <a:r>
              <a:rPr lang="en-US" altLang="zh-CN" dirty="0" smtClean="0"/>
              <a:t>Watch</a:t>
            </a:r>
            <a:r>
              <a:rPr lang="zh-CN" altLang="en-US" dirty="0" smtClean="0"/>
              <a:t>）</a:t>
            </a:r>
            <a:endParaRPr lang="en-US" altLang="zh-CN" dirty="0" smtClean="0"/>
          </a:p>
          <a:p>
            <a:pPr marL="457200" lvl="1" indent="0">
              <a:buNone/>
            </a:pPr>
            <a:r>
              <a:rPr lang="en-US" altLang="zh-CN" dirty="0"/>
              <a:t>WATCH</a:t>
            </a:r>
            <a:r>
              <a:rPr lang="zh-CN" altLang="en-US" dirty="0"/>
              <a:t>命令可以监控一个或</a:t>
            </a:r>
            <a:r>
              <a:rPr lang="zh-CN" altLang="en-US" dirty="0" smtClean="0"/>
              <a:t>多个</a:t>
            </a:r>
            <a:r>
              <a:rPr lang="zh-CN" altLang="en-US" dirty="0"/>
              <a:t>键，一旦其中有一个键被修改（或删除），之后的事务就不会执行。监控一直持续到</a:t>
            </a:r>
            <a:r>
              <a:rPr lang="en-US" altLang="zh-CN" dirty="0"/>
              <a:t>EXEC</a:t>
            </a:r>
            <a:r>
              <a:rPr lang="zh-CN" altLang="en-US" dirty="0" smtClean="0"/>
              <a:t>命令</a:t>
            </a:r>
            <a:r>
              <a:rPr lang="zh-CN" altLang="en-US" dirty="0"/>
              <a:t>（事务中的命令是在</a:t>
            </a:r>
            <a:r>
              <a:rPr lang="en-US" altLang="zh-CN" dirty="0"/>
              <a:t>EXEC</a:t>
            </a:r>
            <a:r>
              <a:rPr lang="zh-CN" altLang="en-US" dirty="0"/>
              <a:t>之后才执行的，所以在</a:t>
            </a:r>
            <a:r>
              <a:rPr lang="en-US" altLang="zh-CN" dirty="0"/>
              <a:t>MULTI</a:t>
            </a:r>
            <a:r>
              <a:rPr lang="zh-CN" altLang="en-US" dirty="0"/>
              <a:t>命令后可以修改</a:t>
            </a:r>
            <a:r>
              <a:rPr lang="en-US" altLang="zh-CN" dirty="0"/>
              <a:t>WATCH</a:t>
            </a:r>
            <a:r>
              <a:rPr lang="zh-CN" altLang="en-US" dirty="0"/>
              <a:t>监控的</a:t>
            </a:r>
            <a:r>
              <a:rPr lang="zh-CN" altLang="en-US" dirty="0" smtClean="0"/>
              <a:t>键值</a:t>
            </a:r>
            <a:r>
              <a:rPr lang="zh-CN" altLang="en-US" dirty="0"/>
              <a:t>）</a:t>
            </a:r>
          </a:p>
        </p:txBody>
      </p:sp>
      <p:sp>
        <p:nvSpPr>
          <p:cNvPr id="4" name="文本框 3"/>
          <p:cNvSpPr txBox="1"/>
          <p:nvPr/>
        </p:nvSpPr>
        <p:spPr>
          <a:xfrm>
            <a:off x="10048417" y="2206645"/>
            <a:ext cx="2006735" cy="3970318"/>
          </a:xfrm>
          <a:prstGeom prst="rect">
            <a:avLst/>
          </a:prstGeom>
          <a:noFill/>
          <a:ln w="19050">
            <a:solidFill>
              <a:schemeClr val="accent3"/>
            </a:solidFill>
            <a:prstDash val="dash"/>
          </a:ln>
        </p:spPr>
        <p:txBody>
          <a:bodyPr wrap="square" rtlCol="0">
            <a:spAutoFit/>
          </a:bodyPr>
          <a:lstStyle/>
          <a:p>
            <a:r>
              <a:rPr lang="en-US" altLang="zh-CN" b="1" dirty="0" err="1"/>
              <a:t>redis</a:t>
            </a:r>
            <a:r>
              <a:rPr lang="zh-CN" altLang="en-US" dirty="0"/>
              <a:t>＞</a:t>
            </a:r>
            <a:r>
              <a:rPr lang="en-US" altLang="zh-CN" b="1" dirty="0"/>
              <a:t>SET key 1</a:t>
            </a:r>
          </a:p>
          <a:p>
            <a:r>
              <a:rPr lang="en-US" altLang="zh-CN" b="1" dirty="0"/>
              <a:t>OK</a:t>
            </a:r>
          </a:p>
          <a:p>
            <a:r>
              <a:rPr lang="en-US" altLang="zh-CN" b="1" dirty="0" err="1"/>
              <a:t>redis</a:t>
            </a:r>
            <a:r>
              <a:rPr lang="zh-CN" altLang="en-US" dirty="0"/>
              <a:t>＞</a:t>
            </a:r>
            <a:r>
              <a:rPr lang="en-US" altLang="zh-CN" b="1" dirty="0"/>
              <a:t>WATCH key</a:t>
            </a:r>
          </a:p>
          <a:p>
            <a:r>
              <a:rPr lang="en-US" altLang="zh-CN" b="1" dirty="0"/>
              <a:t>OK</a:t>
            </a:r>
          </a:p>
          <a:p>
            <a:r>
              <a:rPr lang="en-US" altLang="zh-CN" b="1" dirty="0" err="1"/>
              <a:t>redis</a:t>
            </a:r>
            <a:r>
              <a:rPr lang="zh-CN" altLang="en-US" dirty="0"/>
              <a:t>＞</a:t>
            </a:r>
            <a:r>
              <a:rPr lang="en-US" altLang="zh-CN" b="1" dirty="0"/>
              <a:t>SET key 2</a:t>
            </a:r>
          </a:p>
          <a:p>
            <a:r>
              <a:rPr lang="en-US" altLang="zh-CN" b="1" dirty="0"/>
              <a:t>OK</a:t>
            </a:r>
          </a:p>
          <a:p>
            <a:r>
              <a:rPr lang="en-US" altLang="zh-CN" b="1" dirty="0" err="1"/>
              <a:t>redis</a:t>
            </a:r>
            <a:r>
              <a:rPr lang="zh-CN" altLang="en-US" dirty="0"/>
              <a:t>＞</a:t>
            </a:r>
            <a:r>
              <a:rPr lang="en-US" altLang="zh-CN" b="1" dirty="0"/>
              <a:t>MULTI</a:t>
            </a:r>
          </a:p>
          <a:p>
            <a:r>
              <a:rPr lang="en-US" altLang="zh-CN" b="1" dirty="0"/>
              <a:t>OK</a:t>
            </a:r>
          </a:p>
          <a:p>
            <a:r>
              <a:rPr lang="en-US" altLang="zh-CN" b="1" dirty="0" err="1"/>
              <a:t>redis</a:t>
            </a:r>
            <a:r>
              <a:rPr lang="zh-CN" altLang="en-US" dirty="0"/>
              <a:t>＞</a:t>
            </a:r>
            <a:r>
              <a:rPr lang="en-US" altLang="zh-CN" b="1" dirty="0"/>
              <a:t>SET key 3</a:t>
            </a:r>
          </a:p>
          <a:p>
            <a:r>
              <a:rPr lang="en-US" altLang="zh-CN" b="1" dirty="0"/>
              <a:t>QUEUED</a:t>
            </a:r>
          </a:p>
          <a:p>
            <a:r>
              <a:rPr lang="en-US" altLang="zh-CN" b="1" dirty="0" err="1"/>
              <a:t>redis</a:t>
            </a:r>
            <a:r>
              <a:rPr lang="zh-CN" altLang="en-US" dirty="0"/>
              <a:t>＞</a:t>
            </a:r>
            <a:r>
              <a:rPr lang="en-US" altLang="zh-CN" b="1" dirty="0"/>
              <a:t>EXEC</a:t>
            </a:r>
          </a:p>
          <a:p>
            <a:r>
              <a:rPr lang="en-US" altLang="zh-CN" b="1" dirty="0"/>
              <a:t>(nil)</a:t>
            </a:r>
          </a:p>
          <a:p>
            <a:r>
              <a:rPr lang="en-US" altLang="zh-CN" b="1" dirty="0" err="1"/>
              <a:t>redis</a:t>
            </a:r>
            <a:r>
              <a:rPr lang="zh-CN" altLang="en-US" dirty="0"/>
              <a:t>＞</a:t>
            </a:r>
            <a:r>
              <a:rPr lang="en-US" altLang="zh-CN" b="1" dirty="0"/>
              <a:t>GET key</a:t>
            </a:r>
          </a:p>
          <a:p>
            <a:r>
              <a:rPr lang="en-US" altLang="zh-CN" b="1" dirty="0"/>
              <a:t>"2"</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28</a:t>
            </a:fld>
            <a:endParaRPr lang="zh-CN" altLang="en-US"/>
          </a:p>
        </p:txBody>
      </p:sp>
    </p:spTree>
    <p:extLst>
      <p:ext uri="{BB962C8B-B14F-4D97-AF65-F5344CB8AC3E}">
        <p14:creationId xmlns:p14="http://schemas.microsoft.com/office/powerpoint/2010/main" val="145486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实现访问频率限制</a:t>
            </a:r>
          </a:p>
        </p:txBody>
      </p:sp>
      <p:sp>
        <p:nvSpPr>
          <p:cNvPr id="3" name="内容占位符 2"/>
          <p:cNvSpPr>
            <a:spLocks noGrp="1"/>
          </p:cNvSpPr>
          <p:nvPr>
            <p:ph idx="1"/>
          </p:nvPr>
        </p:nvSpPr>
        <p:spPr/>
        <p:txBody>
          <a:bodyPr/>
          <a:lstStyle/>
          <a:p>
            <a:r>
              <a:rPr lang="zh-CN" altLang="en-US" dirty="0" smtClean="0"/>
              <a:t>需求</a:t>
            </a:r>
            <a:r>
              <a:rPr lang="zh-CN" altLang="en-US" dirty="0"/>
              <a:t>描述：限制每分钟每个用户最多只能访问</a:t>
            </a:r>
            <a:r>
              <a:rPr lang="en-US" altLang="zh-CN" dirty="0"/>
              <a:t>100</a:t>
            </a:r>
            <a:r>
              <a:rPr lang="zh-CN" altLang="en-US" dirty="0"/>
              <a:t>次。</a:t>
            </a:r>
          </a:p>
        </p:txBody>
      </p:sp>
      <p:sp>
        <p:nvSpPr>
          <p:cNvPr id="4" name="文本框 3"/>
          <p:cNvSpPr txBox="1"/>
          <p:nvPr/>
        </p:nvSpPr>
        <p:spPr>
          <a:xfrm>
            <a:off x="363890" y="2778894"/>
            <a:ext cx="3783872" cy="2585323"/>
          </a:xfrm>
          <a:prstGeom prst="rect">
            <a:avLst/>
          </a:prstGeom>
          <a:noFill/>
          <a:ln w="19050">
            <a:solidFill>
              <a:schemeClr val="accent3"/>
            </a:solidFill>
            <a:prstDash val="dash"/>
          </a:ln>
        </p:spPr>
        <p:txBody>
          <a:bodyPr wrap="square" rtlCol="0">
            <a:spAutoFit/>
          </a:bodyPr>
          <a:lstStyle/>
          <a:p>
            <a:r>
              <a:rPr lang="en-US" altLang="zh-CN" b="1" dirty="0">
                <a:solidFill>
                  <a:schemeClr val="accent1"/>
                </a:solidFill>
              </a:rPr>
              <a:t>$</a:t>
            </a:r>
            <a:r>
              <a:rPr lang="en-US" altLang="zh-CN" b="1" dirty="0" err="1" smtClean="0">
                <a:solidFill>
                  <a:schemeClr val="accent1"/>
                </a:solidFill>
              </a:rPr>
              <a:t>isKeyExists</a:t>
            </a:r>
            <a:r>
              <a:rPr lang="en-US" altLang="zh-CN" b="1" dirty="0" smtClean="0">
                <a:solidFill>
                  <a:schemeClr val="accent1"/>
                </a:solidFill>
              </a:rPr>
              <a:t> </a:t>
            </a:r>
            <a:r>
              <a:rPr lang="en-US" altLang="zh-CN" b="1" dirty="0" smtClean="0"/>
              <a:t>= </a:t>
            </a:r>
            <a:r>
              <a:rPr lang="en-US" altLang="zh-CN" b="1" dirty="0" smtClean="0">
                <a:solidFill>
                  <a:schemeClr val="accent2"/>
                </a:solidFill>
              </a:rPr>
              <a:t>EXISTS</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isKeyExists</a:t>
            </a:r>
            <a:r>
              <a:rPr lang="en-US" altLang="zh-CN" b="1" dirty="0" smtClean="0"/>
              <a:t> </a:t>
            </a:r>
            <a:r>
              <a:rPr lang="en-US" altLang="zh-CN" b="1" dirty="0">
                <a:solidFill>
                  <a:schemeClr val="accent2"/>
                </a:solidFill>
              </a:rPr>
              <a:t>is</a:t>
            </a:r>
            <a:r>
              <a:rPr lang="en-US" altLang="zh-CN" b="1" dirty="0"/>
              <a:t> 1</a:t>
            </a:r>
          </a:p>
          <a:p>
            <a:r>
              <a:rPr lang="en-US" altLang="zh-CN" b="1" dirty="0" smtClean="0">
                <a:solidFill>
                  <a:schemeClr val="accent1"/>
                </a:solidFill>
              </a:rPr>
              <a:t>    $times </a:t>
            </a:r>
            <a:r>
              <a:rPr lang="en-US" altLang="zh-CN" b="1" dirty="0" smtClean="0"/>
              <a:t>= </a:t>
            </a:r>
            <a:r>
              <a:rPr lang="en-US" altLang="zh-CN" b="1" dirty="0" smtClean="0">
                <a:solidFill>
                  <a:schemeClr val="accent2"/>
                </a:solidFill>
              </a:rPr>
              <a:t>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if</a:t>
            </a:r>
            <a:r>
              <a:rPr lang="en-US" altLang="zh-CN" b="1" dirty="0" smtClean="0"/>
              <a:t> </a:t>
            </a:r>
            <a:r>
              <a:rPr lang="en-US" altLang="zh-CN" b="1" dirty="0" smtClean="0">
                <a:solidFill>
                  <a:schemeClr val="accent1"/>
                </a:solidFill>
              </a:rPr>
              <a:t>$times</a:t>
            </a:r>
            <a:r>
              <a:rPr lang="zh-CN" altLang="en-US" dirty="0"/>
              <a:t>＞</a:t>
            </a:r>
            <a:r>
              <a:rPr lang="en-US" altLang="zh-CN" b="1" dirty="0"/>
              <a:t>100</a:t>
            </a:r>
          </a:p>
          <a:p>
            <a:r>
              <a:rPr lang="en-US" altLang="zh-CN" b="1" dirty="0" smtClean="0">
                <a:solidFill>
                  <a:schemeClr val="accent2"/>
                </a:solidFill>
              </a:rPr>
              <a:t>        print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exit</a:t>
            </a:r>
            <a:endParaRPr lang="en-US" altLang="zh-CN" b="1" dirty="0">
              <a:solidFill>
                <a:schemeClr val="accent2"/>
              </a:solidFill>
            </a:endParaRPr>
          </a:p>
          <a:p>
            <a:r>
              <a:rPr lang="en-US" altLang="zh-CN" b="1" dirty="0">
                <a:solidFill>
                  <a:schemeClr val="accent2"/>
                </a:solidFill>
              </a:rPr>
              <a:t>else</a:t>
            </a:r>
          </a:p>
          <a:p>
            <a:r>
              <a:rPr lang="en-US" altLang="zh-CN" b="1" dirty="0" smtClean="0">
                <a:solidFill>
                  <a:schemeClr val="accent2"/>
                </a:solidFill>
              </a:rPr>
              <a:t>    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smtClean="0">
                <a:solidFill>
                  <a:schemeClr val="accent3"/>
                </a:solidFill>
              </a:rPr>
              <a:t>rate.limiting</a:t>
            </a:r>
            <a:r>
              <a:rPr lang="en-US" altLang="zh-CN" b="1" dirty="0" smtClean="0">
                <a:solidFill>
                  <a:schemeClr val="accent3"/>
                </a:solidFill>
              </a:rPr>
              <a:t>:</a:t>
            </a:r>
            <a:r>
              <a:rPr lang="en-US" altLang="zh-CN" b="1" dirty="0" smtClean="0"/>
              <a:t> </a:t>
            </a:r>
            <a:r>
              <a:rPr lang="en-US" altLang="zh-CN" b="1" dirty="0" smtClean="0">
                <a:solidFill>
                  <a:schemeClr val="accent1"/>
                </a:solidFill>
              </a:rPr>
              <a:t>$IP</a:t>
            </a:r>
            <a:r>
              <a:rPr lang="en-US" altLang="zh-CN" b="1" dirty="0" smtClean="0"/>
              <a:t>, </a:t>
            </a:r>
            <a:r>
              <a:rPr lang="en-US" altLang="zh-CN" b="1" dirty="0"/>
              <a:t>60</a:t>
            </a:r>
            <a:endParaRPr lang="zh-CN" altLang="en-US" dirty="0"/>
          </a:p>
        </p:txBody>
      </p:sp>
      <p:sp>
        <p:nvSpPr>
          <p:cNvPr id="5" name="文本框 4"/>
          <p:cNvSpPr txBox="1"/>
          <p:nvPr/>
        </p:nvSpPr>
        <p:spPr>
          <a:xfrm>
            <a:off x="4318203" y="2778894"/>
            <a:ext cx="3829905" cy="3139321"/>
          </a:xfrm>
          <a:prstGeom prst="rect">
            <a:avLst/>
          </a:prstGeom>
          <a:noFill/>
          <a:ln w="19050">
            <a:solidFill>
              <a:schemeClr val="accent3"/>
            </a:solidFill>
            <a:prstDash val="dash"/>
          </a:ln>
        </p:spPr>
        <p:txBody>
          <a:bodyPr wrap="square" rtlCol="0">
            <a:spAutoFit/>
          </a:bodyPr>
          <a:lstStyle/>
          <a:p>
            <a:r>
              <a:rPr lang="en-US" altLang="zh-CN" b="1" dirty="0" smtClean="0">
                <a:solidFill>
                  <a:schemeClr val="accent1"/>
                </a:solidFill>
              </a:rPr>
              <a:t>$</a:t>
            </a:r>
            <a:r>
              <a:rPr lang="en-US" altLang="zh-CN" b="1" dirty="0" err="1" smtClean="0">
                <a:solidFill>
                  <a:schemeClr val="accent1"/>
                </a:solidFill>
              </a:rPr>
              <a:t>isKeyExists</a:t>
            </a:r>
            <a:r>
              <a:rPr lang="en-US" altLang="zh-CN" b="1" dirty="0" smtClean="0">
                <a:solidFill>
                  <a:schemeClr val="accent1"/>
                </a:solidFill>
              </a:rPr>
              <a:t> </a:t>
            </a:r>
            <a:r>
              <a:rPr lang="en-US" altLang="zh-CN" b="1" dirty="0" smtClean="0"/>
              <a:t>= </a:t>
            </a:r>
            <a:r>
              <a:rPr lang="en-US" altLang="zh-CN" b="1" dirty="0" smtClean="0">
                <a:solidFill>
                  <a:schemeClr val="accent2"/>
                </a:solidFill>
              </a:rPr>
              <a:t>EXISTS</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isKeyExists</a:t>
            </a:r>
            <a:r>
              <a:rPr lang="en-US" altLang="zh-CN" b="1" dirty="0" smtClean="0"/>
              <a:t> </a:t>
            </a:r>
            <a:r>
              <a:rPr lang="en-US" altLang="zh-CN" b="1" dirty="0"/>
              <a:t>is 1</a:t>
            </a:r>
          </a:p>
          <a:p>
            <a:r>
              <a:rPr lang="en-US" altLang="zh-CN" b="1" dirty="0" smtClean="0">
                <a:solidFill>
                  <a:schemeClr val="accent1"/>
                </a:solidFill>
              </a:rPr>
              <a:t>    $times </a:t>
            </a:r>
            <a:r>
              <a:rPr lang="en-US" altLang="zh-CN" b="1" dirty="0" smtClean="0"/>
              <a:t>= </a:t>
            </a:r>
            <a:r>
              <a:rPr lang="en-US" altLang="zh-CN" b="1" dirty="0" smtClean="0">
                <a:solidFill>
                  <a:schemeClr val="accent2"/>
                </a:solidFill>
              </a:rPr>
              <a:t>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if</a:t>
            </a:r>
            <a:r>
              <a:rPr lang="en-US" altLang="zh-CN" b="1" dirty="0" smtClean="0"/>
              <a:t> </a:t>
            </a:r>
            <a:r>
              <a:rPr lang="en-US" altLang="zh-CN" b="1" dirty="0" smtClean="0">
                <a:solidFill>
                  <a:schemeClr val="accent1"/>
                </a:solidFill>
              </a:rPr>
              <a:t>$times</a:t>
            </a:r>
            <a:r>
              <a:rPr lang="zh-CN" altLang="en-US" dirty="0"/>
              <a:t>＞</a:t>
            </a:r>
            <a:r>
              <a:rPr lang="en-US" altLang="zh-CN" b="1" dirty="0"/>
              <a:t>100</a:t>
            </a:r>
          </a:p>
          <a:p>
            <a:r>
              <a:rPr lang="en-US" altLang="zh-CN" b="1" dirty="0" smtClean="0">
                <a:solidFill>
                  <a:schemeClr val="accent2"/>
                </a:solidFill>
              </a:rPr>
              <a:t>        print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exit</a:t>
            </a:r>
            <a:endParaRPr lang="en-US" altLang="zh-CN" b="1" dirty="0">
              <a:solidFill>
                <a:schemeClr val="accent2"/>
              </a:solidFill>
            </a:endParaRPr>
          </a:p>
          <a:p>
            <a:r>
              <a:rPr lang="en-US" altLang="zh-CN" b="1" dirty="0">
                <a:solidFill>
                  <a:schemeClr val="accent2"/>
                </a:solidFill>
              </a:rPr>
              <a:t>else</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INCR</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smtClean="0">
                <a:solidFill>
                  <a:schemeClr val="accent3"/>
                </a:solidFill>
              </a:rPr>
              <a:t>rate.limiting</a:t>
            </a:r>
            <a:r>
              <a:rPr lang="en-US" altLang="zh-CN" b="1" dirty="0" smtClean="0">
                <a:solidFill>
                  <a:schemeClr val="accent3"/>
                </a:solidFill>
              </a:rPr>
              <a:t>:</a:t>
            </a:r>
            <a:r>
              <a:rPr lang="en-US" altLang="zh-CN" b="1" dirty="0" smtClean="0"/>
              <a:t> </a:t>
            </a:r>
            <a:r>
              <a:rPr lang="en-US" altLang="zh-CN" b="1" dirty="0" smtClean="0">
                <a:solidFill>
                  <a:schemeClr val="accent1"/>
                </a:solidFill>
              </a:rPr>
              <a:t>$IP</a:t>
            </a:r>
            <a:r>
              <a:rPr lang="en-US" altLang="zh-CN" b="1" dirty="0" smtClean="0"/>
              <a:t>, </a:t>
            </a:r>
            <a:r>
              <a:rPr lang="en-US" altLang="zh-CN" b="1" dirty="0"/>
              <a:t>60</a:t>
            </a:r>
          </a:p>
          <a:p>
            <a:r>
              <a:rPr lang="en-US" altLang="zh-CN" b="1" dirty="0" smtClean="0">
                <a:solidFill>
                  <a:schemeClr val="accent2"/>
                </a:solidFill>
              </a:rPr>
              <a:t>    EXEC</a:t>
            </a:r>
            <a:endParaRPr lang="zh-CN" altLang="en-US" dirty="0">
              <a:solidFill>
                <a:schemeClr val="accent2"/>
              </a:solidFill>
            </a:endParaRPr>
          </a:p>
        </p:txBody>
      </p:sp>
      <p:sp>
        <p:nvSpPr>
          <p:cNvPr id="6" name="文本框 5"/>
          <p:cNvSpPr txBox="1"/>
          <p:nvPr/>
        </p:nvSpPr>
        <p:spPr>
          <a:xfrm>
            <a:off x="8318549" y="2778894"/>
            <a:ext cx="3780142" cy="3416320"/>
          </a:xfrm>
          <a:prstGeom prst="rect">
            <a:avLst/>
          </a:prstGeom>
          <a:noFill/>
          <a:ln w="19050">
            <a:solidFill>
              <a:schemeClr val="accent3"/>
            </a:solidFill>
            <a:prstDash val="dash"/>
          </a:ln>
        </p:spPr>
        <p:txBody>
          <a:bodyPr wrap="square" rtlCol="0">
            <a:spAutoFit/>
          </a:bodyPr>
          <a:lstStyle/>
          <a:p>
            <a:r>
              <a:rPr lang="en-US" altLang="zh-CN" b="1" dirty="0" smtClean="0">
                <a:solidFill>
                  <a:schemeClr val="accent1"/>
                </a:solidFill>
              </a:rPr>
              <a:t>$</a:t>
            </a:r>
            <a:r>
              <a:rPr lang="en-US" altLang="zh-CN" b="1" dirty="0" err="1" smtClean="0">
                <a:solidFill>
                  <a:schemeClr val="accent1"/>
                </a:solidFill>
              </a:rPr>
              <a:t>listLength</a:t>
            </a:r>
            <a:r>
              <a:rPr lang="en-US" altLang="zh-CN" b="1" dirty="0" smtClean="0">
                <a:solidFill>
                  <a:schemeClr val="accent1"/>
                </a:solidFill>
              </a:rPr>
              <a:t> </a:t>
            </a:r>
            <a:r>
              <a:rPr lang="en-US" altLang="zh-CN" b="1" dirty="0" smtClean="0"/>
              <a:t>= </a:t>
            </a:r>
            <a:r>
              <a:rPr lang="en-US" altLang="zh-CN" b="1" dirty="0" smtClean="0">
                <a:solidFill>
                  <a:schemeClr val="accent2"/>
                </a:solidFill>
              </a:rPr>
              <a:t>LLEN</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listLength</a:t>
            </a:r>
            <a:r>
              <a:rPr lang="zh-CN" altLang="en-US" dirty="0"/>
              <a:t>＜</a:t>
            </a:r>
            <a:r>
              <a:rPr lang="en-US" altLang="zh-CN" b="1" dirty="0" smtClean="0"/>
              <a:t>100</a:t>
            </a:r>
            <a:endParaRPr lang="en-US" altLang="zh-CN" b="1" dirty="0"/>
          </a:p>
          <a:p>
            <a:r>
              <a:rPr lang="en-US" altLang="zh-CN" b="1" dirty="0" smtClean="0">
                <a:solidFill>
                  <a:schemeClr val="accent2"/>
                </a:solidFill>
              </a:rPr>
              <a:t>    LPUSH</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a:t>
            </a:r>
            <a:r>
              <a:rPr lang="en-US" altLang="zh-CN" b="1" dirty="0">
                <a:solidFill>
                  <a:schemeClr val="accent2"/>
                </a:solidFill>
              </a:rPr>
              <a:t>now()</a:t>
            </a:r>
          </a:p>
          <a:p>
            <a:r>
              <a:rPr lang="en-US" altLang="zh-CN" b="1" dirty="0">
                <a:solidFill>
                  <a:schemeClr val="accent2"/>
                </a:solidFill>
              </a:rPr>
              <a:t>else</a:t>
            </a:r>
          </a:p>
          <a:p>
            <a:r>
              <a:rPr lang="en-US" altLang="zh-CN" b="1" dirty="0" smtClean="0">
                <a:solidFill>
                  <a:schemeClr val="accent1"/>
                </a:solidFill>
              </a:rPr>
              <a:t>    $time</a:t>
            </a:r>
            <a:r>
              <a:rPr lang="en-US" altLang="zh-CN" b="1" dirty="0" smtClean="0"/>
              <a:t> = </a:t>
            </a:r>
            <a:r>
              <a:rPr lang="en-US" altLang="zh-CN" b="1" dirty="0" smtClean="0">
                <a:solidFill>
                  <a:schemeClr val="accent2"/>
                </a:solidFill>
              </a:rPr>
              <a:t>LINDEX</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-1</a:t>
            </a:r>
          </a:p>
          <a:p>
            <a:r>
              <a:rPr lang="en-US" altLang="zh-CN" b="1" dirty="0" smtClean="0">
                <a:solidFill>
                  <a:schemeClr val="accent2"/>
                </a:solidFill>
              </a:rPr>
              <a:t>    if</a:t>
            </a:r>
            <a:r>
              <a:rPr lang="en-US" altLang="zh-CN" b="1" dirty="0" smtClean="0"/>
              <a:t> </a:t>
            </a:r>
            <a:r>
              <a:rPr lang="en-US" altLang="zh-CN" b="1" dirty="0">
                <a:solidFill>
                  <a:schemeClr val="accent2"/>
                </a:solidFill>
              </a:rPr>
              <a:t>now()</a:t>
            </a:r>
            <a:r>
              <a:rPr lang="en-US" altLang="zh-CN" b="1" dirty="0"/>
              <a:t>- </a:t>
            </a:r>
            <a:r>
              <a:rPr lang="en-US" altLang="zh-CN" b="1" dirty="0" smtClean="0">
                <a:solidFill>
                  <a:schemeClr val="accent1"/>
                </a:solidFill>
              </a:rPr>
              <a:t>$time</a:t>
            </a:r>
            <a:r>
              <a:rPr lang="zh-CN" altLang="en-US" dirty="0" smtClean="0"/>
              <a:t>＜</a:t>
            </a:r>
            <a:r>
              <a:rPr lang="en-US" altLang="zh-CN" b="1" dirty="0" smtClean="0"/>
              <a:t>60</a:t>
            </a:r>
            <a:endParaRPr lang="en-US" altLang="zh-CN" b="1" dirty="0"/>
          </a:p>
          <a:p>
            <a:r>
              <a:rPr lang="en-US" altLang="zh-CN" b="1" dirty="0" smtClean="0">
                <a:solidFill>
                  <a:schemeClr val="accent2"/>
                </a:solidFill>
              </a:rPr>
              <a:t>        print</a:t>
            </a:r>
            <a:r>
              <a:rPr lang="en-US" altLang="zh-CN" b="1" dirty="0" smtClean="0"/>
              <a: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else</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LPUSH</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r>
              <a:rPr lang="en-US" altLang="zh-CN" b="1" dirty="0"/>
              <a:t>, </a:t>
            </a:r>
            <a:r>
              <a:rPr lang="en-US" altLang="zh-CN" b="1" dirty="0">
                <a:solidFill>
                  <a:schemeClr val="accent2"/>
                </a:solidFill>
              </a:rPr>
              <a:t>now()</a:t>
            </a:r>
          </a:p>
          <a:p>
            <a:r>
              <a:rPr lang="en-US" altLang="zh-CN" b="1" dirty="0" smtClean="0">
                <a:solidFill>
                  <a:schemeClr val="accent2"/>
                </a:solidFill>
              </a:rPr>
              <a:t>            LTRIM</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0, </a:t>
            </a:r>
            <a:r>
              <a:rPr lang="en-US" altLang="zh-CN" b="1" dirty="0" smtClean="0"/>
              <a:t>99</a:t>
            </a:r>
          </a:p>
          <a:p>
            <a:r>
              <a:rPr lang="en-US" altLang="zh-CN" b="1" dirty="0" smtClean="0">
                <a:solidFill>
                  <a:schemeClr val="accent2"/>
                </a:solidFill>
              </a:rPr>
              <a:t>        EXEC</a:t>
            </a:r>
            <a:endParaRPr lang="zh-CN" altLang="en-US" dirty="0" smtClean="0">
              <a:solidFill>
                <a:schemeClr val="accent2"/>
              </a:solidFill>
            </a:endParaRPr>
          </a:p>
        </p:txBody>
      </p:sp>
      <p:sp>
        <p:nvSpPr>
          <p:cNvPr id="7" name="日期占位符 6"/>
          <p:cNvSpPr>
            <a:spLocks noGrp="1"/>
          </p:cNvSpPr>
          <p:nvPr>
            <p:ph type="dt" sz="half" idx="10"/>
          </p:nvPr>
        </p:nvSpPr>
        <p:spPr/>
        <p:txBody>
          <a:bodyPr/>
          <a:lstStyle/>
          <a:p>
            <a:r>
              <a:rPr lang="en-US" altLang="zh-CN" smtClean="0"/>
              <a:t>2015-10-23</a:t>
            </a:r>
            <a:endParaRPr lang="zh-CN" altLang="en-US"/>
          </a:p>
        </p:txBody>
      </p:sp>
      <p:sp>
        <p:nvSpPr>
          <p:cNvPr id="8" name="页脚占位符 7"/>
          <p:cNvSpPr>
            <a:spLocks noGrp="1"/>
          </p:cNvSpPr>
          <p:nvPr>
            <p:ph type="ftr" sz="quarter" idx="11"/>
          </p:nvPr>
        </p:nvSpPr>
        <p:spPr/>
        <p:txBody>
          <a:bodyPr/>
          <a:lstStyle/>
          <a:p>
            <a:r>
              <a:rPr lang="zh-CN" altLang="en-US" smtClean="0"/>
              <a:t>平安万里通基础产品研发部</a:t>
            </a:r>
            <a:endParaRPr lang="zh-CN" altLang="en-US"/>
          </a:p>
        </p:txBody>
      </p:sp>
      <p:sp>
        <p:nvSpPr>
          <p:cNvPr id="9" name="灯片编号占位符 8"/>
          <p:cNvSpPr>
            <a:spLocks noGrp="1"/>
          </p:cNvSpPr>
          <p:nvPr>
            <p:ph type="sldNum" sz="quarter" idx="12"/>
          </p:nvPr>
        </p:nvSpPr>
        <p:spPr/>
        <p:txBody>
          <a:bodyPr/>
          <a:lstStyle/>
          <a:p>
            <a:fld id="{2AF3E8BF-BB52-455C-853D-8557085D08F8}" type="slidenum">
              <a:rPr lang="zh-CN" altLang="en-US" smtClean="0"/>
              <a:t>29</a:t>
            </a:fld>
            <a:endParaRPr lang="zh-CN" altLang="en-US"/>
          </a:p>
        </p:txBody>
      </p:sp>
    </p:spTree>
    <p:extLst>
      <p:ext uri="{BB962C8B-B14F-4D97-AF65-F5344CB8AC3E}">
        <p14:creationId xmlns:p14="http://schemas.microsoft.com/office/powerpoint/2010/main" val="172620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50233"/>
            <a:ext cx="10515600" cy="1325563"/>
          </a:xfrm>
        </p:spPr>
        <p:txBody>
          <a:bodyPr/>
          <a:lstStyle/>
          <a:p>
            <a:pPr algn="ctr"/>
            <a:r>
              <a:rPr lang="zh-CN" altLang="en-US" b="1" dirty="0" smtClean="0">
                <a:latin typeface="幼圆" panose="02010509060101010101" pitchFamily="49" charset="-122"/>
                <a:ea typeface="幼圆" panose="02010509060101010101" pitchFamily="49" charset="-122"/>
              </a:rPr>
              <a:t>简介篇</a:t>
            </a:r>
            <a:endParaRPr lang="zh-CN" altLang="en-US" b="1" dirty="0">
              <a:latin typeface="幼圆" panose="02010509060101010101" pitchFamily="49" charset="-122"/>
              <a:ea typeface="幼圆" panose="02010509060101010101" pitchFamily="49" charset="-122"/>
            </a:endParaRP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3</a:t>
            </a:fld>
            <a:endParaRPr lang="zh-CN" altLang="en-US"/>
          </a:p>
        </p:txBody>
      </p:sp>
    </p:spTree>
    <p:extLst>
      <p:ext uri="{BB962C8B-B14F-4D97-AF65-F5344CB8AC3E}">
        <p14:creationId xmlns:p14="http://schemas.microsoft.com/office/powerpoint/2010/main" val="1915806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缓存</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buNone/>
            </a:pPr>
            <a:r>
              <a:rPr lang="zh-CN" altLang="en-US" dirty="0" smtClean="0"/>
              <a:t>淘汰机制</a:t>
            </a:r>
            <a:endParaRPr lang="en-US" altLang="zh-CN" dirty="0" smtClean="0"/>
          </a:p>
          <a:p>
            <a:pPr lvl="1"/>
            <a:r>
              <a:rPr lang="zh-CN" altLang="en-US" dirty="0" smtClean="0"/>
              <a:t>使用</a:t>
            </a:r>
            <a:r>
              <a:rPr lang="en-US" altLang="zh-CN" dirty="0" smtClean="0"/>
              <a:t>EXPIRE</a:t>
            </a:r>
            <a:r>
              <a:rPr lang="zh-CN" altLang="en-US" dirty="0" smtClean="0"/>
              <a:t>命令设置缓存有效时间</a:t>
            </a:r>
            <a:endParaRPr lang="en-US" altLang="zh-CN" dirty="0" smtClean="0"/>
          </a:p>
          <a:p>
            <a:pPr lvl="1"/>
            <a:r>
              <a:rPr lang="zh-CN" altLang="en-US" dirty="0" smtClean="0"/>
              <a:t>设置</a:t>
            </a:r>
            <a:r>
              <a:rPr lang="en-US" altLang="zh-CN" dirty="0" err="1" smtClean="0"/>
              <a:t>maxmemory</a:t>
            </a:r>
            <a:r>
              <a:rPr lang="zh-CN" altLang="en-US" dirty="0" smtClean="0"/>
              <a:t>以及</a:t>
            </a:r>
            <a:r>
              <a:rPr lang="en-US" altLang="zh-CN" dirty="0" err="1" smtClean="0"/>
              <a:t>maxmemory</a:t>
            </a:r>
            <a:r>
              <a:rPr lang="en-US" altLang="zh-CN" dirty="0" smtClean="0"/>
              <a:t>-policy</a:t>
            </a:r>
            <a:r>
              <a:rPr lang="zh-CN" altLang="en-US" dirty="0" smtClean="0"/>
              <a:t>淘汰策略</a:t>
            </a:r>
            <a:endParaRPr lang="zh-CN" altLang="en-US" dirty="0"/>
          </a:p>
        </p:txBody>
      </p:sp>
      <p:sp>
        <p:nvSpPr>
          <p:cNvPr id="4" name="文本框 3"/>
          <p:cNvSpPr txBox="1"/>
          <p:nvPr/>
        </p:nvSpPr>
        <p:spPr>
          <a:xfrm>
            <a:off x="4084319" y="1307544"/>
            <a:ext cx="4023360" cy="2031325"/>
          </a:xfrm>
          <a:prstGeom prst="rect">
            <a:avLst/>
          </a:prstGeom>
          <a:noFill/>
          <a:ln w="19050">
            <a:solidFill>
              <a:schemeClr val="accent3"/>
            </a:solidFill>
            <a:prstDash val="dash"/>
          </a:ln>
        </p:spPr>
        <p:txBody>
          <a:bodyPr wrap="square" rtlCol="0">
            <a:spAutoFit/>
          </a:bodyPr>
          <a:lstStyle/>
          <a:p>
            <a:r>
              <a:rPr lang="en-US" altLang="zh-CN" b="1" dirty="0">
                <a:solidFill>
                  <a:schemeClr val="accent1"/>
                </a:solidFill>
              </a:rPr>
              <a:t>$</a:t>
            </a:r>
            <a:r>
              <a:rPr lang="en-US" altLang="zh-CN" b="1" dirty="0" smtClean="0">
                <a:solidFill>
                  <a:schemeClr val="accent1"/>
                </a:solidFill>
              </a:rPr>
              <a:t>rank </a:t>
            </a:r>
            <a:r>
              <a:rPr lang="en-US" altLang="zh-CN" b="1" dirty="0" smtClean="0"/>
              <a:t>= </a:t>
            </a:r>
            <a:r>
              <a:rPr lang="en-US" altLang="zh-CN" b="1" dirty="0" smtClean="0">
                <a:solidFill>
                  <a:schemeClr val="accent2"/>
                </a:solidFill>
              </a:rPr>
              <a:t>GET</a:t>
            </a:r>
            <a:r>
              <a:rPr lang="en-US" altLang="zh-CN" b="1" dirty="0" smtClean="0"/>
              <a:t> </a:t>
            </a:r>
            <a:r>
              <a:rPr lang="en-US" altLang="zh-CN" b="1" dirty="0" err="1">
                <a:solidFill>
                  <a:schemeClr val="accent3"/>
                </a:solidFill>
              </a:rPr>
              <a:t>cache:rank</a:t>
            </a:r>
            <a:endParaRPr lang="en-US" altLang="zh-CN" b="1" dirty="0">
              <a:solidFill>
                <a:schemeClr val="accent3"/>
              </a:solidFill>
            </a:endParaRPr>
          </a:p>
          <a:p>
            <a:r>
              <a:rPr lang="en-US" altLang="zh-CN" b="1" dirty="0">
                <a:solidFill>
                  <a:schemeClr val="accent2"/>
                </a:solidFill>
              </a:rPr>
              <a:t>if</a:t>
            </a:r>
            <a:r>
              <a:rPr lang="en-US" altLang="zh-CN" b="1" dirty="0"/>
              <a:t> not </a:t>
            </a:r>
            <a:r>
              <a:rPr lang="en-US" altLang="zh-CN" b="1" dirty="0" smtClean="0">
                <a:solidFill>
                  <a:schemeClr val="accent1"/>
                </a:solidFill>
              </a:rPr>
              <a:t>$rank</a:t>
            </a:r>
            <a:endParaRPr lang="en-US" altLang="zh-CN" b="1" dirty="0">
              <a:solidFill>
                <a:schemeClr val="accent1"/>
              </a:solidFill>
            </a:endParaRPr>
          </a:p>
          <a:p>
            <a:r>
              <a:rPr lang="en-US" altLang="zh-CN" b="1" dirty="0" smtClean="0">
                <a:solidFill>
                  <a:schemeClr val="accent1"/>
                </a:solidFill>
              </a:rPr>
              <a:t>    $rank </a:t>
            </a:r>
            <a:r>
              <a:rPr lang="en-US" altLang="zh-CN" b="1" dirty="0" smtClean="0"/>
              <a:t>= </a:t>
            </a:r>
            <a:r>
              <a:rPr lang="zh-CN" altLang="en-US" dirty="0" smtClean="0"/>
              <a:t>计算</a:t>
            </a:r>
            <a:r>
              <a:rPr lang="zh-CN" altLang="en-US" dirty="0"/>
              <a:t>排名</a:t>
            </a:r>
            <a:r>
              <a:rPr lang="en-US" altLang="zh-CN" b="1" dirty="0"/>
              <a:t>...</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SET</a:t>
            </a:r>
            <a:r>
              <a:rPr lang="en-US" altLang="zh-CN" b="1" dirty="0" smtClean="0"/>
              <a:t> </a:t>
            </a:r>
            <a:r>
              <a:rPr lang="en-US" altLang="zh-CN" b="1" dirty="0" err="1">
                <a:solidFill>
                  <a:schemeClr val="accent3"/>
                </a:solidFill>
              </a:rPr>
              <a:t>cache:rank</a:t>
            </a:r>
            <a:r>
              <a:rPr lang="en-US" altLang="zh-CN" b="1" dirty="0"/>
              <a:t>, </a:t>
            </a:r>
            <a:r>
              <a:rPr lang="en-US" altLang="zh-CN" b="1" dirty="0" smtClean="0">
                <a:solidFill>
                  <a:schemeClr val="accent1"/>
                </a:solidFill>
              </a:rPr>
              <a:t>$rank</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a:solidFill>
                  <a:schemeClr val="accent3"/>
                </a:solidFill>
              </a:rPr>
              <a:t>cache:rank</a:t>
            </a:r>
            <a:r>
              <a:rPr lang="en-US" altLang="zh-CN" b="1" dirty="0"/>
              <a:t>, 7200</a:t>
            </a:r>
          </a:p>
          <a:p>
            <a:r>
              <a:rPr lang="en-US" altLang="zh-CN" b="1" dirty="0" smtClean="0">
                <a:solidFill>
                  <a:schemeClr val="accent2"/>
                </a:solidFill>
              </a:rPr>
              <a:t>    EXEC</a:t>
            </a:r>
            <a:endParaRPr lang="zh-CN" altLang="en-US" dirty="0">
              <a:solidFill>
                <a:schemeClr val="accent2"/>
              </a:solidFill>
            </a:endParaRPr>
          </a:p>
        </p:txBody>
      </p:sp>
      <p:pic>
        <p:nvPicPr>
          <p:cNvPr id="5" name="图片 4"/>
          <p:cNvPicPr>
            <a:picLocks noChangeAspect="1"/>
          </p:cNvPicPr>
          <p:nvPr/>
        </p:nvPicPr>
        <p:blipFill>
          <a:blip r:embed="rId2"/>
          <a:stretch>
            <a:fillRect/>
          </a:stretch>
        </p:blipFill>
        <p:spPr>
          <a:xfrm>
            <a:off x="3157537" y="4702175"/>
            <a:ext cx="5876925" cy="1609725"/>
          </a:xfrm>
          <a:prstGeom prst="rect">
            <a:avLst/>
          </a:prstGeom>
        </p:spPr>
      </p:pic>
      <p:sp>
        <p:nvSpPr>
          <p:cNvPr id="6" name="日期占位符 5"/>
          <p:cNvSpPr>
            <a:spLocks noGrp="1"/>
          </p:cNvSpPr>
          <p:nvPr>
            <p:ph type="dt" sz="half" idx="10"/>
          </p:nvPr>
        </p:nvSpPr>
        <p:spPr/>
        <p:txBody>
          <a:bodyPr/>
          <a:lstStyle/>
          <a:p>
            <a:r>
              <a:rPr lang="en-US" altLang="zh-CN" smtClean="0"/>
              <a:t>2015-10-23</a:t>
            </a:r>
            <a:endParaRPr lang="zh-CN" altLang="en-US"/>
          </a:p>
        </p:txBody>
      </p:sp>
      <p:sp>
        <p:nvSpPr>
          <p:cNvPr id="7" name="页脚占位符 6"/>
          <p:cNvSpPr>
            <a:spLocks noGrp="1"/>
          </p:cNvSpPr>
          <p:nvPr>
            <p:ph type="ftr" sz="quarter" idx="11"/>
          </p:nvPr>
        </p:nvSpPr>
        <p:spPr/>
        <p:txBody>
          <a:bodyPr/>
          <a:lstStyle/>
          <a:p>
            <a:r>
              <a:rPr lang="zh-CN" altLang="en-US" smtClean="0"/>
              <a:t>平安万里通基础产品研发部</a:t>
            </a:r>
            <a:endParaRPr lang="zh-CN" altLang="en-US"/>
          </a:p>
        </p:txBody>
      </p:sp>
      <p:sp>
        <p:nvSpPr>
          <p:cNvPr id="8" name="灯片编号占位符 7"/>
          <p:cNvSpPr>
            <a:spLocks noGrp="1"/>
          </p:cNvSpPr>
          <p:nvPr>
            <p:ph type="sldNum" sz="quarter" idx="12"/>
          </p:nvPr>
        </p:nvSpPr>
        <p:spPr/>
        <p:txBody>
          <a:bodyPr/>
          <a:lstStyle/>
          <a:p>
            <a:fld id="{2AF3E8BF-BB52-455C-853D-8557085D08F8}" type="slidenum">
              <a:rPr lang="zh-CN" altLang="en-US" smtClean="0"/>
              <a:t>30</a:t>
            </a:fld>
            <a:endParaRPr lang="zh-CN" altLang="en-US"/>
          </a:p>
        </p:txBody>
      </p:sp>
    </p:spTree>
    <p:extLst>
      <p:ext uri="{BB962C8B-B14F-4D97-AF65-F5344CB8AC3E}">
        <p14:creationId xmlns:p14="http://schemas.microsoft.com/office/powerpoint/2010/main" val="2015730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任务队列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队列</a:t>
            </a:r>
            <a:r>
              <a:rPr lang="zh-CN" altLang="en-US" dirty="0" smtClean="0"/>
              <a:t>使用</a:t>
            </a:r>
            <a:r>
              <a:rPr lang="en-US" altLang="zh-CN" dirty="0" smtClean="0"/>
              <a:t>List</a:t>
            </a:r>
            <a:r>
              <a:rPr lang="zh-CN" altLang="en-US" dirty="0" smtClean="0"/>
              <a:t>类型键，并使用如下命令：</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优先级队列</a:t>
            </a:r>
            <a:endParaRPr lang="en-US" altLang="zh-CN" dirty="0" smtClean="0"/>
          </a:p>
          <a:p>
            <a:pPr marL="457200" lvl="1" indent="0">
              <a:buNone/>
            </a:pPr>
            <a:r>
              <a:rPr lang="zh-CN" altLang="en-US" dirty="0" smtClean="0"/>
              <a:t>利用</a:t>
            </a:r>
            <a:r>
              <a:rPr lang="en-US" altLang="zh-CN" dirty="0" smtClean="0"/>
              <a:t>BRPOP</a:t>
            </a:r>
            <a:r>
              <a:rPr lang="zh-CN" altLang="en-US" dirty="0" smtClean="0"/>
              <a:t>命令接收多队列的特性、利用有序列表给任务打分</a:t>
            </a:r>
            <a:endParaRPr lang="en-US" altLang="zh-CN" dirty="0" smtClean="0"/>
          </a:p>
        </p:txBody>
      </p:sp>
      <p:graphicFrame>
        <p:nvGraphicFramePr>
          <p:cNvPr id="5" name="图示 4"/>
          <p:cNvGraphicFramePr/>
          <p:nvPr>
            <p:extLst>
              <p:ext uri="{D42A27DB-BD31-4B8C-83A1-F6EECF244321}">
                <p14:modId xmlns:p14="http://schemas.microsoft.com/office/powerpoint/2010/main" val="30118458"/>
              </p:ext>
            </p:extLst>
          </p:nvPr>
        </p:nvGraphicFramePr>
        <p:xfrm>
          <a:off x="2082800" y="1103499"/>
          <a:ext cx="8026399" cy="390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1233456" y="2429062"/>
            <a:ext cx="6096000" cy="1015663"/>
          </a:xfrm>
          <a:prstGeom prst="rect">
            <a:avLst/>
          </a:prstGeom>
        </p:spPr>
        <p:txBody>
          <a:bodyPr>
            <a:spAutoFit/>
          </a:bodyPr>
          <a:lstStyle/>
          <a:p>
            <a:pPr marL="342900" indent="-342900">
              <a:buFont typeface="Arial" panose="020B0604020202020204" pitchFamily="34" charset="0"/>
              <a:buChar char="•"/>
            </a:pPr>
            <a:r>
              <a:rPr lang="en-US" altLang="zh-CN" sz="2000" b="1" dirty="0" smtClean="0"/>
              <a:t>LPUSH</a:t>
            </a:r>
          </a:p>
          <a:p>
            <a:pPr marL="342900" indent="-342900">
              <a:buFont typeface="Arial" panose="020B0604020202020204" pitchFamily="34" charset="0"/>
              <a:buChar char="•"/>
            </a:pPr>
            <a:r>
              <a:rPr lang="en-US" altLang="zh-CN" sz="2000" b="1" dirty="0" smtClean="0"/>
              <a:t>RPOP</a:t>
            </a:r>
          </a:p>
          <a:p>
            <a:pPr marL="342900" indent="-342900">
              <a:buFont typeface="Arial" panose="020B0604020202020204" pitchFamily="34" charset="0"/>
              <a:buChar char="•"/>
            </a:pPr>
            <a:r>
              <a:rPr lang="en-US" altLang="zh-CN" sz="2000" b="1" dirty="0" smtClean="0"/>
              <a:t>BRPOP</a:t>
            </a:r>
            <a:endParaRPr lang="zh-CN" altLang="en-US" sz="2000" b="1"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31</a:t>
            </a:fld>
            <a:endParaRPr lang="zh-CN" altLang="en-US"/>
          </a:p>
        </p:txBody>
      </p:sp>
    </p:spTree>
    <p:extLst>
      <p:ext uri="{BB962C8B-B14F-4D97-AF65-F5344CB8AC3E}">
        <p14:creationId xmlns:p14="http://schemas.microsoft.com/office/powerpoint/2010/main" val="1678909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“发布</a:t>
            </a:r>
            <a:r>
              <a:rPr lang="en-US" altLang="zh-CN" dirty="0" smtClean="0">
                <a:latin typeface="+mj-ea"/>
              </a:rPr>
              <a:t>-</a:t>
            </a:r>
            <a:r>
              <a:rPr lang="zh-CN" altLang="en-US" dirty="0" smtClean="0">
                <a:latin typeface="+mj-ea"/>
              </a:rPr>
              <a:t>订阅”</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zh-CN" altLang="en-US" dirty="0" smtClean="0"/>
              <a:t>“发布</a:t>
            </a:r>
            <a:r>
              <a:rPr lang="en-US" altLang="zh-CN" dirty="0" smtClean="0"/>
              <a:t>/</a:t>
            </a:r>
            <a:r>
              <a:rPr lang="zh-CN" altLang="en-US" dirty="0" smtClean="0"/>
              <a:t>订阅”模式中包含两种角色，分别是发布者和订阅者。</a:t>
            </a:r>
            <a:endParaRPr lang="en-US" altLang="zh-CN" dirty="0" smtClean="0"/>
          </a:p>
          <a:p>
            <a:pPr marL="0" indent="0">
              <a:buNone/>
            </a:pPr>
            <a:r>
              <a:rPr lang="zh-CN" altLang="en-US" dirty="0" smtClean="0"/>
              <a:t>订阅者可以订阅一个或若干个频道（</a:t>
            </a:r>
            <a:r>
              <a:rPr lang="en-US" altLang="zh-CN" dirty="0" smtClean="0"/>
              <a:t>channel</a:t>
            </a:r>
            <a:r>
              <a:rPr lang="zh-CN" altLang="en-US" dirty="0" smtClean="0"/>
              <a:t>），而发布者可以向指定的频道发送消息，所有订阅此频道的订阅者都会收到此消息。</a:t>
            </a:r>
            <a:endParaRPr lang="en-US" altLang="zh-CN" dirty="0" smtClean="0"/>
          </a:p>
          <a:p>
            <a:r>
              <a:rPr lang="en-US" altLang="zh-CN" dirty="0" smtClean="0"/>
              <a:t>PUBLISH</a:t>
            </a:r>
          </a:p>
          <a:p>
            <a:r>
              <a:rPr lang="en-US" altLang="zh-CN" dirty="0" smtClean="0"/>
              <a:t>SUBSCRIBE</a:t>
            </a:r>
          </a:p>
          <a:p>
            <a:r>
              <a:rPr lang="en-US" altLang="zh-CN" dirty="0" smtClean="0"/>
              <a:t>UNSUBSCRIBE</a:t>
            </a:r>
          </a:p>
          <a:p>
            <a:r>
              <a:rPr lang="en-US" altLang="zh-CN" dirty="0" smtClean="0"/>
              <a:t>PSUBSCRIBE</a:t>
            </a:r>
          </a:p>
          <a:p>
            <a:r>
              <a:rPr lang="en-US" altLang="zh-CN" dirty="0" smtClean="0"/>
              <a:t>PUNSUBSCRIBE</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32</a:t>
            </a:fld>
            <a:endParaRPr lang="zh-CN" altLang="en-US"/>
          </a:p>
        </p:txBody>
      </p:sp>
    </p:spTree>
    <p:extLst>
      <p:ext uri="{BB962C8B-B14F-4D97-AF65-F5344CB8AC3E}">
        <p14:creationId xmlns:p14="http://schemas.microsoft.com/office/powerpoint/2010/main" val="4066898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24112"/>
            <a:ext cx="10515600" cy="1325563"/>
          </a:xfrm>
        </p:spPr>
        <p:txBody>
          <a:bodyPr/>
          <a:lstStyle/>
          <a:p>
            <a:pPr algn="ctr"/>
            <a:r>
              <a:rPr lang="zh-CN" altLang="en-US" b="1" dirty="0" smtClean="0">
                <a:latin typeface="幼圆" panose="02010509060101010101" pitchFamily="49" charset="-122"/>
                <a:ea typeface="幼圆" panose="02010509060101010101" pitchFamily="49" charset="-122"/>
              </a:rPr>
              <a:t>管理篇</a:t>
            </a:r>
            <a:endParaRPr lang="zh-CN" altLang="en-US" b="1" dirty="0">
              <a:latin typeface="幼圆" panose="02010509060101010101" pitchFamily="49" charset="-122"/>
              <a:ea typeface="幼圆" panose="02010509060101010101" pitchFamily="49" charset="-122"/>
            </a:endParaRP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33</a:t>
            </a:fld>
            <a:endParaRPr lang="zh-CN" altLang="en-US"/>
          </a:p>
        </p:txBody>
      </p:sp>
    </p:spTree>
    <p:extLst>
      <p:ext uri="{BB962C8B-B14F-4D97-AF65-F5344CB8AC3E}">
        <p14:creationId xmlns:p14="http://schemas.microsoft.com/office/powerpoint/2010/main" val="919546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持久化</a:t>
            </a:r>
          </a:p>
        </p:txBody>
      </p:sp>
      <p:sp>
        <p:nvSpPr>
          <p:cNvPr id="3" name="内容占位符 2"/>
          <p:cNvSpPr>
            <a:spLocks noGrp="1"/>
          </p:cNvSpPr>
          <p:nvPr>
            <p:ph idx="1"/>
          </p:nvPr>
        </p:nvSpPr>
        <p:spPr/>
        <p:txBody>
          <a:bodyPr/>
          <a:lstStyle/>
          <a:p>
            <a:pPr marL="0" indent="0">
              <a:buNone/>
            </a:pPr>
            <a:r>
              <a:rPr lang="en-US" altLang="zh-CN" dirty="0" err="1" smtClean="0"/>
              <a:t>Redis</a:t>
            </a:r>
            <a:r>
              <a:rPr lang="zh-CN" altLang="en-US" dirty="0"/>
              <a:t>支持两种方式的持久</a:t>
            </a:r>
            <a:r>
              <a:rPr lang="zh-CN" altLang="en-US" dirty="0" smtClean="0"/>
              <a:t>化：</a:t>
            </a:r>
            <a:endParaRPr lang="en-US" altLang="zh-CN" dirty="0" smtClean="0"/>
          </a:p>
          <a:p>
            <a:r>
              <a:rPr lang="en-US" altLang="zh-CN" dirty="0" smtClean="0"/>
              <a:t>RDB</a:t>
            </a:r>
            <a:r>
              <a:rPr lang="zh-CN" altLang="en-US" dirty="0" smtClean="0"/>
              <a:t>快照方式（</a:t>
            </a:r>
            <a:r>
              <a:rPr lang="en-US" altLang="zh-CN" dirty="0" smtClean="0"/>
              <a:t>Snapshotting</a:t>
            </a:r>
            <a:r>
              <a:rPr lang="zh-CN" altLang="en-US" dirty="0" smtClean="0"/>
              <a:t>，默认持久化方案）</a:t>
            </a:r>
            <a:endParaRPr lang="en-US" altLang="zh-CN" dirty="0" smtClean="0"/>
          </a:p>
          <a:p>
            <a:r>
              <a:rPr lang="en-US" altLang="zh-CN" dirty="0" smtClean="0"/>
              <a:t>AOF</a:t>
            </a:r>
            <a:r>
              <a:rPr lang="zh-CN" altLang="en-US" dirty="0" smtClean="0"/>
              <a:t>日志追加方式（</a:t>
            </a:r>
            <a:r>
              <a:rPr lang="en-US" altLang="zh-CN" dirty="0" smtClean="0"/>
              <a:t>Append-only file</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34</a:t>
            </a:fld>
            <a:endParaRPr lang="zh-CN" altLang="en-US"/>
          </a:p>
        </p:txBody>
      </p:sp>
    </p:spTree>
    <p:extLst>
      <p:ext uri="{BB962C8B-B14F-4D97-AF65-F5344CB8AC3E}">
        <p14:creationId xmlns:p14="http://schemas.microsoft.com/office/powerpoint/2010/main" val="82368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持久化</a:t>
            </a:r>
            <a:r>
              <a:rPr lang="en-US" altLang="zh-CN" dirty="0" smtClean="0"/>
              <a:t>—RDB</a:t>
            </a:r>
            <a:r>
              <a:rPr lang="zh-CN" altLang="en-US" dirty="0" smtClean="0"/>
              <a:t>快照</a:t>
            </a:r>
            <a:endParaRPr lang="zh-CN" altLang="en-US" dirty="0"/>
          </a:p>
        </p:txBody>
      </p:sp>
      <p:sp>
        <p:nvSpPr>
          <p:cNvPr id="3" name="内容占位符 2"/>
          <p:cNvSpPr>
            <a:spLocks noGrp="1"/>
          </p:cNvSpPr>
          <p:nvPr>
            <p:ph idx="1"/>
          </p:nvPr>
        </p:nvSpPr>
        <p:spPr/>
        <p:txBody>
          <a:bodyPr>
            <a:normAutofit/>
          </a:bodyPr>
          <a:lstStyle/>
          <a:p>
            <a:pPr marL="0" lvl="1" indent="0">
              <a:spcBef>
                <a:spcPts val="1000"/>
              </a:spcBef>
              <a:buNone/>
            </a:pPr>
            <a:r>
              <a:rPr lang="en-US" altLang="zh-CN" dirty="0" err="1" smtClean="0"/>
              <a:t>Redis</a:t>
            </a:r>
            <a:r>
              <a:rPr lang="zh-CN" altLang="en-US" dirty="0"/>
              <a:t>在</a:t>
            </a:r>
            <a:r>
              <a:rPr lang="zh-CN" altLang="en-US" dirty="0" smtClean="0"/>
              <a:t>符合一定条件时自动将内存中的所有数据进行快照并存储在硬盘上。</a:t>
            </a:r>
            <a:endParaRPr lang="en-US" altLang="zh-CN" dirty="0" smtClean="0"/>
          </a:p>
          <a:p>
            <a:r>
              <a:rPr lang="en-US" altLang="zh-CN" sz="2400" dirty="0" smtClean="0"/>
              <a:t>RDB</a:t>
            </a:r>
            <a:r>
              <a:rPr lang="zh-CN" altLang="en-US" sz="2400" dirty="0" smtClean="0"/>
              <a:t>快照过程：</a:t>
            </a:r>
          </a:p>
          <a:p>
            <a:pPr marL="0" indent="0">
              <a:buNone/>
            </a:pPr>
            <a:r>
              <a:rPr lang="zh-CN" altLang="en-US" sz="1800" dirty="0" smtClean="0"/>
              <a:t>   （</a:t>
            </a:r>
            <a:r>
              <a:rPr lang="en-US" altLang="zh-CN" sz="1800" dirty="0" smtClean="0"/>
              <a:t>1</a:t>
            </a:r>
            <a:r>
              <a:rPr lang="zh-CN" altLang="en-US" sz="1800" dirty="0" smtClean="0"/>
              <a:t>）</a:t>
            </a:r>
            <a:r>
              <a:rPr lang="en-US" altLang="zh-CN" sz="1800" dirty="0" err="1" smtClean="0"/>
              <a:t>Redis</a:t>
            </a:r>
            <a:r>
              <a:rPr lang="zh-CN" altLang="en-US" sz="1800" dirty="0" smtClean="0"/>
              <a:t>使用</a:t>
            </a:r>
            <a:r>
              <a:rPr lang="en-US" altLang="zh-CN" sz="1800" dirty="0" smtClean="0"/>
              <a:t>fork</a:t>
            </a:r>
            <a:r>
              <a:rPr lang="zh-CN" altLang="en-US" sz="1800" dirty="0" smtClean="0"/>
              <a:t>函数复制一份当前进程（父进程）的副本（子进程）；</a:t>
            </a:r>
          </a:p>
          <a:p>
            <a:pPr marL="0" indent="0">
              <a:buNone/>
            </a:pPr>
            <a:r>
              <a:rPr lang="zh-CN" altLang="en-US" sz="1800" dirty="0" smtClean="0"/>
              <a:t>   （</a:t>
            </a:r>
            <a:r>
              <a:rPr lang="en-US" altLang="zh-CN" sz="1800" dirty="0" smtClean="0"/>
              <a:t>2</a:t>
            </a:r>
            <a:r>
              <a:rPr lang="zh-CN" altLang="en-US" sz="1800" dirty="0" smtClean="0"/>
              <a:t>）父进程继续接收并处理客户端发来的命令，而子进程开始将内存中的数据写入硬盘中的临时文件；</a:t>
            </a:r>
          </a:p>
          <a:p>
            <a:pPr marL="0" indent="0">
              <a:buNone/>
            </a:pPr>
            <a:r>
              <a:rPr lang="zh-CN" altLang="en-US" sz="1800" dirty="0" smtClean="0"/>
              <a:t>   （</a:t>
            </a:r>
            <a:r>
              <a:rPr lang="en-US" altLang="zh-CN" sz="1800" dirty="0" smtClean="0"/>
              <a:t>3</a:t>
            </a:r>
            <a:r>
              <a:rPr lang="zh-CN" altLang="en-US" sz="1800" dirty="0" smtClean="0"/>
              <a:t>）当子进程写入完所有数据后会用该临时文件替换旧的</a:t>
            </a:r>
            <a:r>
              <a:rPr lang="en-US" altLang="zh-CN" sz="1800" dirty="0" smtClean="0"/>
              <a:t>RDB</a:t>
            </a:r>
            <a:r>
              <a:rPr lang="zh-CN" altLang="en-US" sz="1800" dirty="0" smtClean="0"/>
              <a:t>文件，至此一次快照操作完成。</a:t>
            </a:r>
          </a:p>
          <a:p>
            <a:pPr marL="0" indent="0">
              <a:buNone/>
            </a:pPr>
            <a:r>
              <a:rPr lang="zh-CN" altLang="en-US" sz="1800" dirty="0" smtClean="0"/>
              <a:t>在执行</a:t>
            </a:r>
            <a:r>
              <a:rPr lang="en-US" altLang="zh-CN" sz="1800" dirty="0" smtClean="0"/>
              <a:t>fork</a:t>
            </a:r>
            <a:r>
              <a:rPr lang="zh-CN" altLang="en-US" sz="1800" dirty="0" smtClean="0"/>
              <a:t>的时候操作系统（类</a:t>
            </a:r>
            <a:r>
              <a:rPr lang="en-US" altLang="zh-CN" sz="1800" dirty="0" smtClean="0"/>
              <a:t>Unix</a:t>
            </a:r>
            <a:r>
              <a:rPr lang="zh-CN" altLang="en-US" sz="1800" dirty="0" smtClean="0"/>
              <a:t>操作系统）会使用写时复制（</a:t>
            </a:r>
            <a:r>
              <a:rPr lang="en-US" altLang="zh-CN" sz="1800" dirty="0" smtClean="0"/>
              <a:t>copy-on-write</a:t>
            </a:r>
            <a:r>
              <a:rPr lang="zh-CN" altLang="en-US" sz="1800" dirty="0" smtClean="0"/>
              <a:t>）策略，即</a:t>
            </a:r>
            <a:r>
              <a:rPr lang="en-US" altLang="zh-CN" sz="1800" dirty="0" smtClean="0"/>
              <a:t>fork</a:t>
            </a:r>
            <a:r>
              <a:rPr lang="zh-CN" altLang="en-US" sz="1800" dirty="0" smtClean="0"/>
              <a:t>函数发生的一刻父子进程共享同一内存数据，当父进程要更改其中某片数据时（如执行一个写命令），操作系统会将该片数据复制一份以保证子进程的数据不受影响，所以新的</a:t>
            </a:r>
            <a:r>
              <a:rPr lang="en-US" altLang="zh-CN" sz="1800" dirty="0" smtClean="0"/>
              <a:t>RDB</a:t>
            </a:r>
            <a:r>
              <a:rPr lang="zh-CN" altLang="en-US" sz="1800" dirty="0" smtClean="0"/>
              <a:t>文件存储的是执行</a:t>
            </a:r>
            <a:r>
              <a:rPr lang="en-US" altLang="zh-CN" sz="1800" dirty="0" smtClean="0"/>
              <a:t>fork</a:t>
            </a:r>
            <a:r>
              <a:rPr lang="zh-CN" altLang="en-US" sz="1800" dirty="0" smtClean="0"/>
              <a:t>一刻的内存数据。</a:t>
            </a:r>
            <a:r>
              <a:rPr lang="zh-CN" altLang="en-US" sz="1800" b="1" dirty="0" smtClean="0">
                <a:solidFill>
                  <a:schemeClr val="accent2"/>
                </a:solidFill>
              </a:rPr>
              <a:t>（</a:t>
            </a:r>
            <a:r>
              <a:rPr lang="en-US" altLang="zh-CN" sz="1800" b="1" dirty="0" smtClean="0">
                <a:solidFill>
                  <a:schemeClr val="accent2"/>
                </a:solidFill>
              </a:rPr>
              <a:t>Attention</a:t>
            </a:r>
            <a:r>
              <a:rPr lang="zh-CN" altLang="en-US" sz="1800" b="1" dirty="0" smtClean="0">
                <a:solidFill>
                  <a:schemeClr val="accent2"/>
                </a:solidFill>
              </a:rPr>
              <a:t>：一旦</a:t>
            </a:r>
            <a:r>
              <a:rPr lang="en-US" altLang="zh-CN" sz="1800" b="1" dirty="0" err="1" smtClean="0">
                <a:solidFill>
                  <a:schemeClr val="accent2"/>
                </a:solidFill>
              </a:rPr>
              <a:t>Redis</a:t>
            </a:r>
            <a:r>
              <a:rPr lang="zh-CN" altLang="en-US" sz="1800" b="1" dirty="0" smtClean="0">
                <a:solidFill>
                  <a:schemeClr val="accent2"/>
                </a:solidFill>
              </a:rPr>
              <a:t>异常退出，将丢失最后一次快照以后更改的所有数据！）</a:t>
            </a:r>
          </a:p>
          <a:p>
            <a:r>
              <a:rPr lang="en-US" altLang="zh-CN" sz="2400" dirty="0" smtClean="0"/>
              <a:t>RDB</a:t>
            </a:r>
            <a:r>
              <a:rPr lang="zh-CN" altLang="en-US" sz="2400" dirty="0" smtClean="0"/>
              <a:t>快照条件配置（时间和改动键的个数，“或”关系）：</a:t>
            </a:r>
            <a:endParaRPr lang="zh-CN" altLang="en-US" sz="2400" dirty="0"/>
          </a:p>
        </p:txBody>
      </p:sp>
      <p:sp>
        <p:nvSpPr>
          <p:cNvPr id="4" name="文本框 3"/>
          <p:cNvSpPr txBox="1"/>
          <p:nvPr/>
        </p:nvSpPr>
        <p:spPr>
          <a:xfrm>
            <a:off x="1266943" y="5388570"/>
            <a:ext cx="5430570" cy="923330"/>
          </a:xfrm>
          <a:prstGeom prst="rect">
            <a:avLst/>
          </a:prstGeom>
          <a:noFill/>
          <a:ln w="19050">
            <a:solidFill>
              <a:schemeClr val="accent3"/>
            </a:solidFill>
            <a:prstDash val="dash"/>
          </a:ln>
        </p:spPr>
        <p:txBody>
          <a:bodyPr wrap="square" rtlCol="0">
            <a:spAutoFit/>
          </a:bodyPr>
          <a:lstStyle/>
          <a:p>
            <a:r>
              <a:rPr lang="en-US" altLang="zh-CN" dirty="0" smtClean="0"/>
              <a:t>save </a:t>
            </a:r>
            <a:r>
              <a:rPr lang="en-US" altLang="zh-CN" dirty="0"/>
              <a:t>900 </a:t>
            </a:r>
            <a:r>
              <a:rPr lang="en-US" altLang="zh-CN" dirty="0" smtClean="0"/>
              <a:t>1	#15</a:t>
            </a:r>
            <a:r>
              <a:rPr lang="zh-CN" altLang="en-US" dirty="0" smtClean="0"/>
              <a:t>分钟内有</a:t>
            </a:r>
            <a:r>
              <a:rPr lang="en-US" altLang="zh-CN" dirty="0" smtClean="0"/>
              <a:t>1</a:t>
            </a:r>
            <a:r>
              <a:rPr lang="zh-CN" altLang="en-US" dirty="0" smtClean="0"/>
              <a:t>个键修改即快照</a:t>
            </a:r>
            <a:endParaRPr lang="en-US" altLang="zh-CN" dirty="0"/>
          </a:p>
          <a:p>
            <a:r>
              <a:rPr lang="en-US" altLang="zh-CN" dirty="0"/>
              <a:t>save 300 </a:t>
            </a:r>
            <a:r>
              <a:rPr lang="en-US" altLang="zh-CN" dirty="0" smtClean="0"/>
              <a:t>10	#5</a:t>
            </a:r>
            <a:r>
              <a:rPr lang="zh-CN" altLang="en-US" dirty="0" smtClean="0"/>
              <a:t>分钟内有</a:t>
            </a:r>
            <a:r>
              <a:rPr lang="en-US" altLang="zh-CN" dirty="0" smtClean="0"/>
              <a:t>10</a:t>
            </a:r>
            <a:r>
              <a:rPr lang="zh-CN" altLang="en-US" dirty="0" smtClean="0"/>
              <a:t>个键修改即快照</a:t>
            </a:r>
            <a:endParaRPr lang="en-US" altLang="zh-CN" dirty="0"/>
          </a:p>
          <a:p>
            <a:r>
              <a:rPr lang="en-US" altLang="zh-CN" dirty="0"/>
              <a:t>save 60 </a:t>
            </a:r>
            <a:r>
              <a:rPr lang="en-US" altLang="zh-CN" dirty="0" smtClean="0"/>
              <a:t>10000	#1</a:t>
            </a:r>
            <a:r>
              <a:rPr lang="zh-CN" altLang="en-US" dirty="0" smtClean="0"/>
              <a:t>分钟内有</a:t>
            </a:r>
            <a:r>
              <a:rPr lang="en-US" altLang="zh-CN" dirty="0" smtClean="0"/>
              <a:t>1</a:t>
            </a:r>
            <a:r>
              <a:rPr lang="zh-CN" altLang="en-US" dirty="0" smtClean="0"/>
              <a:t>万个键修改即快照</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35</a:t>
            </a:fld>
            <a:endParaRPr lang="zh-CN" altLang="en-US"/>
          </a:p>
        </p:txBody>
      </p:sp>
    </p:spTree>
    <p:extLst>
      <p:ext uri="{BB962C8B-B14F-4D97-AF65-F5344CB8AC3E}">
        <p14:creationId xmlns:p14="http://schemas.microsoft.com/office/powerpoint/2010/main" val="1739735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持久化</a:t>
            </a:r>
            <a:r>
              <a:rPr lang="en-US" altLang="zh-CN" dirty="0" smtClean="0"/>
              <a:t>—AOF</a:t>
            </a:r>
            <a:r>
              <a:rPr lang="zh-CN" altLang="en-US" dirty="0" smtClean="0"/>
              <a:t>追加日志</a:t>
            </a:r>
            <a:endParaRPr lang="zh-CN" altLang="en-US" dirty="0"/>
          </a:p>
        </p:txBody>
      </p:sp>
      <p:sp>
        <p:nvSpPr>
          <p:cNvPr id="3" name="内容占位符 2"/>
          <p:cNvSpPr>
            <a:spLocks noGrp="1"/>
          </p:cNvSpPr>
          <p:nvPr>
            <p:ph idx="1"/>
          </p:nvPr>
        </p:nvSpPr>
        <p:spPr>
          <a:xfrm>
            <a:off x="838200" y="1825624"/>
            <a:ext cx="10515600" cy="4592593"/>
          </a:xfrm>
        </p:spPr>
        <p:txBody>
          <a:bodyPr/>
          <a:lstStyle/>
          <a:p>
            <a:pPr marL="0" indent="0">
              <a:buNone/>
            </a:pPr>
            <a:r>
              <a:rPr lang="en-US" altLang="zh-CN" dirty="0" err="1" smtClean="0"/>
              <a:t>Redis</a:t>
            </a:r>
            <a:r>
              <a:rPr lang="zh-CN" altLang="en-US" dirty="0" smtClean="0"/>
              <a:t>在每</a:t>
            </a:r>
            <a:r>
              <a:rPr lang="zh-CN" altLang="en-US" dirty="0"/>
              <a:t>执行一条会更改</a:t>
            </a:r>
            <a:r>
              <a:rPr lang="en-US" altLang="zh-CN" dirty="0" err="1"/>
              <a:t>Redis</a:t>
            </a:r>
            <a:r>
              <a:rPr lang="zh-CN" altLang="en-US" dirty="0" smtClean="0"/>
              <a:t>中数据</a:t>
            </a:r>
            <a:r>
              <a:rPr lang="zh-CN" altLang="en-US" dirty="0"/>
              <a:t>的</a:t>
            </a:r>
            <a:r>
              <a:rPr lang="zh-CN" altLang="en-US" dirty="0" smtClean="0"/>
              <a:t>命令时，就</a:t>
            </a:r>
            <a:r>
              <a:rPr lang="zh-CN" altLang="en-US" dirty="0"/>
              <a:t>会将该命令</a:t>
            </a:r>
            <a:r>
              <a:rPr lang="zh-CN" altLang="en-US" dirty="0" smtClean="0"/>
              <a:t>写入磁盘中</a:t>
            </a:r>
            <a:r>
              <a:rPr lang="zh-CN" altLang="en-US" dirty="0"/>
              <a:t>的</a:t>
            </a:r>
            <a:r>
              <a:rPr lang="en-US" altLang="zh-CN" dirty="0"/>
              <a:t>AOF</a:t>
            </a:r>
            <a:r>
              <a:rPr lang="zh-CN" altLang="en-US" dirty="0" smtClean="0"/>
              <a:t>文件（类似</a:t>
            </a:r>
            <a:r>
              <a:rPr lang="en-US" altLang="zh-CN" dirty="0" smtClean="0"/>
              <a:t>MySQL</a:t>
            </a:r>
            <a:r>
              <a:rPr lang="zh-CN" altLang="en-US" dirty="0" smtClean="0"/>
              <a:t>中的</a:t>
            </a:r>
            <a:r>
              <a:rPr lang="en-US" altLang="zh-CN" dirty="0" err="1" smtClean="0"/>
              <a:t>binlog</a:t>
            </a:r>
            <a:r>
              <a:rPr lang="zh-CN" altLang="en-US" dirty="0" smtClean="0"/>
              <a:t>）。</a:t>
            </a:r>
            <a:endParaRPr lang="en-US" altLang="zh-CN" dirty="0" smtClean="0"/>
          </a:p>
          <a:p>
            <a:r>
              <a:rPr lang="en-US" altLang="zh-CN" sz="2400" dirty="0" smtClean="0"/>
              <a:t>AOF </a:t>
            </a:r>
            <a:r>
              <a:rPr lang="zh-CN" altLang="en-US" sz="2400" dirty="0" smtClean="0"/>
              <a:t>磁盘文件同步参数设置：</a:t>
            </a:r>
            <a:endParaRPr lang="en-US" altLang="zh-CN" sz="2400" dirty="0" smtClean="0"/>
          </a:p>
          <a:p>
            <a:endParaRPr lang="en-US" altLang="zh-CN" sz="2400" dirty="0"/>
          </a:p>
          <a:p>
            <a:endParaRPr lang="en-US" altLang="zh-CN" sz="2400" dirty="0" smtClean="0"/>
          </a:p>
          <a:p>
            <a:r>
              <a:rPr lang="en-US" altLang="zh-CN" sz="2400" dirty="0" smtClean="0"/>
              <a:t>AOF</a:t>
            </a:r>
            <a:r>
              <a:rPr lang="zh-CN" altLang="en-US" sz="2400" dirty="0" smtClean="0"/>
              <a:t>重写</a:t>
            </a:r>
            <a:endParaRPr lang="en-US" altLang="zh-CN" sz="2400" dirty="0" smtClean="0"/>
          </a:p>
          <a:p>
            <a:pPr marL="457200" lvl="1" indent="0">
              <a:buNone/>
            </a:pPr>
            <a:r>
              <a:rPr lang="zh-CN" altLang="en-US" sz="2000" dirty="0" smtClean="0"/>
              <a:t>压缩冗余日志，重写的过程只和内存中的数据有关，和之前的</a:t>
            </a:r>
            <a:r>
              <a:rPr lang="en-US" altLang="zh-CN" sz="2000" dirty="0" smtClean="0"/>
              <a:t>AOF</a:t>
            </a:r>
            <a:r>
              <a:rPr lang="zh-CN" altLang="en-US" sz="2000" dirty="0" smtClean="0"/>
              <a:t>文件无关，类似于</a:t>
            </a:r>
            <a:r>
              <a:rPr lang="en-US" altLang="zh-CN" sz="2000" dirty="0" smtClean="0"/>
              <a:t>RDB</a:t>
            </a:r>
            <a:r>
              <a:rPr lang="zh-CN" altLang="en-US" sz="2000" dirty="0" smtClean="0"/>
              <a:t>快照，可以理解为将内存快照翻译成相关命令追加至</a:t>
            </a:r>
            <a:r>
              <a:rPr lang="en-US" altLang="zh-CN" sz="2000" dirty="0" smtClean="0"/>
              <a:t>AOF</a:t>
            </a:r>
            <a:r>
              <a:rPr lang="zh-CN" altLang="en-US" sz="2000" dirty="0" smtClean="0"/>
              <a:t>文件。</a:t>
            </a:r>
            <a:endParaRPr lang="en-US" altLang="zh-CN" sz="2000" dirty="0" smtClean="0"/>
          </a:p>
          <a:p>
            <a:r>
              <a:rPr lang="en-US" altLang="zh-CN" sz="2400" dirty="0" err="1" smtClean="0"/>
              <a:t>Redis</a:t>
            </a:r>
            <a:r>
              <a:rPr lang="zh-CN" altLang="en-US" sz="2400" dirty="0" smtClean="0"/>
              <a:t>重启数据恢复</a:t>
            </a:r>
            <a:endParaRPr lang="en-US" altLang="zh-CN" sz="2400" dirty="0" smtClean="0"/>
          </a:p>
          <a:p>
            <a:pPr marL="457200" lvl="1" indent="0">
              <a:buNone/>
            </a:pPr>
            <a:r>
              <a:rPr lang="en-US" altLang="zh-CN" sz="2000" dirty="0" err="1" smtClean="0"/>
              <a:t>Redis</a:t>
            </a:r>
            <a:r>
              <a:rPr lang="zh-CN" altLang="en-US" sz="2000" dirty="0"/>
              <a:t>允许同时开启</a:t>
            </a:r>
            <a:r>
              <a:rPr lang="en-US" altLang="zh-CN" sz="2000" dirty="0"/>
              <a:t>AOF</a:t>
            </a:r>
            <a:r>
              <a:rPr lang="zh-CN" altLang="en-US" sz="2000" dirty="0"/>
              <a:t>和</a:t>
            </a:r>
            <a:r>
              <a:rPr lang="en-US" altLang="zh-CN" sz="2000" dirty="0"/>
              <a:t>RDB</a:t>
            </a:r>
            <a:r>
              <a:rPr lang="zh-CN" altLang="en-US" sz="2000" dirty="0" smtClean="0"/>
              <a:t>，重启时优先使用</a:t>
            </a:r>
            <a:r>
              <a:rPr lang="en-US" altLang="zh-CN" sz="2000" dirty="0" smtClean="0"/>
              <a:t>AOF</a:t>
            </a:r>
            <a:r>
              <a:rPr lang="zh-CN" altLang="en-US" sz="2000" dirty="0" smtClean="0"/>
              <a:t>恢复数据。</a:t>
            </a:r>
            <a:endParaRPr lang="zh-CN" altLang="en-US" dirty="0"/>
          </a:p>
        </p:txBody>
      </p:sp>
      <p:sp>
        <p:nvSpPr>
          <p:cNvPr id="4" name="文本框 3"/>
          <p:cNvSpPr txBox="1"/>
          <p:nvPr/>
        </p:nvSpPr>
        <p:spPr>
          <a:xfrm>
            <a:off x="1417009" y="3132598"/>
            <a:ext cx="5547360" cy="923330"/>
          </a:xfrm>
          <a:prstGeom prst="rect">
            <a:avLst/>
          </a:prstGeom>
          <a:noFill/>
          <a:ln w="19050">
            <a:solidFill>
              <a:schemeClr val="accent3"/>
            </a:solidFill>
            <a:prstDash val="dash"/>
          </a:ln>
        </p:spPr>
        <p:txBody>
          <a:bodyPr wrap="square" rtlCol="0">
            <a:spAutoFit/>
          </a:bodyPr>
          <a:lstStyle/>
          <a:p>
            <a:r>
              <a:rPr lang="en-US" altLang="zh-CN" dirty="0" smtClean="0"/>
              <a:t># </a:t>
            </a:r>
            <a:r>
              <a:rPr lang="en-US" altLang="zh-CN" dirty="0" err="1" smtClean="0"/>
              <a:t>appendfsync</a:t>
            </a:r>
            <a:r>
              <a:rPr lang="en-US" altLang="zh-CN" dirty="0" smtClean="0"/>
              <a:t> always</a:t>
            </a:r>
            <a:r>
              <a:rPr lang="zh-CN" altLang="en-US" dirty="0" smtClean="0"/>
              <a:t>（每条写入）</a:t>
            </a:r>
            <a:endParaRPr lang="en-US" altLang="zh-CN" dirty="0" smtClean="0"/>
          </a:p>
          <a:p>
            <a:r>
              <a:rPr lang="en-US" altLang="zh-CN" dirty="0" err="1" smtClean="0"/>
              <a:t>appendfsync</a:t>
            </a:r>
            <a:r>
              <a:rPr lang="en-US" altLang="zh-CN" dirty="0" smtClean="0"/>
              <a:t> </a:t>
            </a:r>
            <a:r>
              <a:rPr lang="en-US" altLang="zh-CN" dirty="0" err="1" smtClean="0"/>
              <a:t>everysec</a:t>
            </a:r>
            <a:r>
              <a:rPr lang="zh-CN" altLang="en-US" dirty="0" smtClean="0"/>
              <a:t>（每秒写入）</a:t>
            </a:r>
            <a:endParaRPr lang="en-US" altLang="zh-CN" dirty="0" smtClean="0"/>
          </a:p>
          <a:p>
            <a:r>
              <a:rPr lang="en-US" altLang="zh-CN" dirty="0" smtClean="0"/>
              <a:t># </a:t>
            </a:r>
            <a:r>
              <a:rPr lang="en-US" altLang="zh-CN" dirty="0" err="1" smtClean="0"/>
              <a:t>appendfsync</a:t>
            </a:r>
            <a:r>
              <a:rPr lang="en-US" altLang="zh-CN" dirty="0" smtClean="0"/>
              <a:t> no	    </a:t>
            </a:r>
            <a:r>
              <a:rPr lang="zh-CN" altLang="en-US" dirty="0" smtClean="0"/>
              <a:t>（由操作系统决定写入时机）</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36</a:t>
            </a:fld>
            <a:endParaRPr lang="zh-CN" altLang="en-US"/>
          </a:p>
        </p:txBody>
      </p:sp>
    </p:spTree>
    <p:extLst>
      <p:ext uri="{BB962C8B-B14F-4D97-AF65-F5344CB8AC3E}">
        <p14:creationId xmlns:p14="http://schemas.microsoft.com/office/powerpoint/2010/main" val="11910809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复制</a:t>
            </a:r>
          </a:p>
        </p:txBody>
      </p:sp>
      <p:sp>
        <p:nvSpPr>
          <p:cNvPr id="3" name="内容占位符 2"/>
          <p:cNvSpPr>
            <a:spLocks noGrp="1"/>
          </p:cNvSpPr>
          <p:nvPr>
            <p:ph idx="1"/>
          </p:nvPr>
        </p:nvSpPr>
        <p:spPr>
          <a:xfrm>
            <a:off x="838200" y="1825625"/>
            <a:ext cx="10515600" cy="4888684"/>
          </a:xfrm>
        </p:spPr>
        <p:txBody>
          <a:bodyPr>
            <a:normAutofit lnSpcReduction="10000"/>
          </a:bodyPr>
          <a:lstStyle/>
          <a:p>
            <a:r>
              <a:rPr lang="en-US" altLang="zh-CN" dirty="0" err="1"/>
              <a:t>Redis</a:t>
            </a:r>
            <a:r>
              <a:rPr lang="zh-CN" altLang="en-US" dirty="0"/>
              <a:t>提供了复制（</a:t>
            </a:r>
            <a:r>
              <a:rPr lang="en-US" altLang="zh-CN" dirty="0"/>
              <a:t>replication</a:t>
            </a:r>
            <a:r>
              <a:rPr lang="zh-CN" altLang="en-US" dirty="0"/>
              <a:t>）功能可以自动实现同步的过程。</a:t>
            </a:r>
            <a:endParaRPr lang="en-US" altLang="zh-CN" dirty="0"/>
          </a:p>
          <a:p>
            <a:r>
              <a:rPr lang="zh-CN" altLang="en-US" dirty="0" smtClean="0"/>
              <a:t>架构：</a:t>
            </a:r>
            <a:endParaRPr lang="en-US" altLang="zh-CN" dirty="0" smtClean="0"/>
          </a:p>
          <a:p>
            <a:pPr lvl="1">
              <a:buFont typeface="Wingdings" panose="05000000000000000000" pitchFamily="2" charset="2"/>
              <a:buChar char="Ø"/>
            </a:pPr>
            <a:r>
              <a:rPr lang="zh-CN" altLang="en-US" dirty="0" smtClean="0"/>
              <a:t>主数据库（</a:t>
            </a:r>
            <a:r>
              <a:rPr lang="en-US" altLang="zh-CN" dirty="0" smtClean="0"/>
              <a:t>master</a:t>
            </a:r>
            <a:r>
              <a:rPr lang="zh-CN" altLang="en-US" dirty="0" smtClean="0"/>
              <a:t>，读写）</a:t>
            </a:r>
            <a:endParaRPr lang="en-US" altLang="zh-CN" dirty="0" smtClean="0"/>
          </a:p>
          <a:p>
            <a:pPr lvl="1">
              <a:buFont typeface="Wingdings" panose="05000000000000000000" pitchFamily="2" charset="2"/>
              <a:buChar char="Ø"/>
            </a:pPr>
            <a:r>
              <a:rPr lang="zh-CN" altLang="en-US" dirty="0" smtClean="0"/>
              <a:t>从数据库（</a:t>
            </a:r>
            <a:r>
              <a:rPr lang="en-US" altLang="zh-CN" dirty="0" smtClean="0"/>
              <a:t>slave</a:t>
            </a:r>
            <a:r>
              <a:rPr lang="zh-CN" altLang="en-US" dirty="0" smtClean="0"/>
              <a:t>，只读）</a:t>
            </a:r>
            <a:endParaRPr lang="en-US" altLang="zh-CN" dirty="0" smtClean="0"/>
          </a:p>
          <a:p>
            <a:r>
              <a:rPr lang="zh-CN" altLang="en-US" dirty="0" smtClean="0"/>
              <a:t>配置：</a:t>
            </a:r>
            <a:endParaRPr lang="en-US" altLang="zh-CN" dirty="0" smtClean="0"/>
          </a:p>
          <a:p>
            <a:pPr marL="457200" lvl="1" indent="0">
              <a:buNone/>
            </a:pPr>
            <a:endParaRPr lang="en-US" altLang="zh-CN" dirty="0" smtClean="0"/>
          </a:p>
          <a:p>
            <a:endParaRPr lang="en-US" altLang="zh-CN" dirty="0"/>
          </a:p>
          <a:p>
            <a:r>
              <a:rPr lang="zh-CN" altLang="en-US" dirty="0" smtClean="0"/>
              <a:t>原理：</a:t>
            </a:r>
            <a:endParaRPr lang="en-US" altLang="zh-CN" dirty="0" smtClean="0"/>
          </a:p>
          <a:p>
            <a:pPr marL="457200" lvl="1" indent="0">
              <a:buNone/>
            </a:pPr>
            <a:r>
              <a:rPr lang="zh-CN" altLang="en-US" sz="2000" dirty="0" smtClean="0"/>
              <a:t>当一个从数据库启动后，会向主数据库发送</a:t>
            </a:r>
            <a:r>
              <a:rPr lang="en-US" altLang="zh-CN" sz="2000" dirty="0" smtClean="0"/>
              <a:t>SYNC</a:t>
            </a:r>
            <a:r>
              <a:rPr lang="zh-CN" altLang="en-US" sz="2000" dirty="0" smtClean="0"/>
              <a:t>命令，主数据库接收到</a:t>
            </a:r>
            <a:r>
              <a:rPr lang="en-US" altLang="zh-CN" sz="2000" dirty="0" smtClean="0"/>
              <a:t>SYNC</a:t>
            </a:r>
            <a:r>
              <a:rPr lang="zh-CN" altLang="en-US" sz="2000" dirty="0" smtClean="0"/>
              <a:t>命令后会开始在后台保存快照（即</a:t>
            </a:r>
            <a:r>
              <a:rPr lang="en-US" altLang="zh-CN" sz="2000" dirty="0" smtClean="0"/>
              <a:t>RDB</a:t>
            </a:r>
            <a:r>
              <a:rPr lang="zh-CN" altLang="en-US" sz="2000" dirty="0" smtClean="0"/>
              <a:t>持久化的过程），并将保存期间接收到的命令缓存起来。当快照完成后，</a:t>
            </a:r>
            <a:r>
              <a:rPr lang="en-US" altLang="zh-CN" sz="2000" dirty="0" err="1" smtClean="0"/>
              <a:t>Redis</a:t>
            </a:r>
            <a:r>
              <a:rPr lang="zh-CN" altLang="en-US" sz="2000" dirty="0" smtClean="0"/>
              <a:t>会将快照文件和所有缓存的命令发送给从数据库。从数据库将</a:t>
            </a:r>
            <a:r>
              <a:rPr lang="zh-CN" altLang="en-US" sz="2000" dirty="0"/>
              <a:t>收到的内容写入到硬盘上的临时文件中，当写入完成</a:t>
            </a:r>
            <a:r>
              <a:rPr lang="zh-CN" altLang="en-US" sz="2000" dirty="0" smtClean="0"/>
              <a:t>后用</a:t>
            </a:r>
            <a:r>
              <a:rPr lang="zh-CN" altLang="en-US" sz="2000" dirty="0"/>
              <a:t>该临时文件替换</a:t>
            </a:r>
            <a:r>
              <a:rPr lang="en-US" altLang="zh-CN" sz="2000" dirty="0"/>
              <a:t>RDB</a:t>
            </a:r>
            <a:r>
              <a:rPr lang="zh-CN" altLang="en-US" sz="2000" dirty="0"/>
              <a:t>快照</a:t>
            </a:r>
            <a:r>
              <a:rPr lang="zh-CN" altLang="en-US" sz="2000" dirty="0" smtClean="0"/>
              <a:t>文件，之后进行快照恢复并执行收到的缓存命令。</a:t>
            </a:r>
            <a:endParaRPr lang="zh-CN" altLang="en-US" sz="2000" dirty="0"/>
          </a:p>
        </p:txBody>
      </p:sp>
      <p:pic>
        <p:nvPicPr>
          <p:cNvPr id="5" name="图片 4"/>
          <p:cNvPicPr>
            <a:picLocks noChangeAspect="1"/>
          </p:cNvPicPr>
          <p:nvPr/>
        </p:nvPicPr>
        <p:blipFill>
          <a:blip r:embed="rId3"/>
          <a:stretch>
            <a:fillRect/>
          </a:stretch>
        </p:blipFill>
        <p:spPr>
          <a:xfrm>
            <a:off x="6670020" y="2545916"/>
            <a:ext cx="2828356" cy="2218758"/>
          </a:xfrm>
          <a:prstGeom prst="rect">
            <a:avLst/>
          </a:prstGeom>
          <a:effectLst/>
        </p:spPr>
      </p:pic>
      <p:sp>
        <p:nvSpPr>
          <p:cNvPr id="4" name="文本框 3"/>
          <p:cNvSpPr txBox="1"/>
          <p:nvPr/>
        </p:nvSpPr>
        <p:spPr>
          <a:xfrm>
            <a:off x="1391506" y="3946801"/>
            <a:ext cx="3423090" cy="646331"/>
          </a:xfrm>
          <a:prstGeom prst="rect">
            <a:avLst/>
          </a:prstGeom>
          <a:noFill/>
          <a:ln w="19050">
            <a:solidFill>
              <a:schemeClr val="accent3"/>
            </a:solidFill>
            <a:prstDash val="dash"/>
          </a:ln>
        </p:spPr>
        <p:txBody>
          <a:bodyPr wrap="square" rtlCol="0">
            <a:spAutoFit/>
          </a:bodyPr>
          <a:lstStyle/>
          <a:p>
            <a:r>
              <a:rPr lang="en-US" altLang="zh-CN" dirty="0"/>
              <a:t>#</a:t>
            </a:r>
            <a:r>
              <a:rPr lang="zh-CN" altLang="en-US" dirty="0"/>
              <a:t>只需在从节点配置</a:t>
            </a:r>
            <a:r>
              <a:rPr lang="en-US" altLang="zh-CN" dirty="0" err="1"/>
              <a:t>slaveof</a:t>
            </a:r>
            <a:r>
              <a:rPr lang="en-US" altLang="zh-CN" dirty="0"/>
              <a:t> </a:t>
            </a:r>
            <a:r>
              <a:rPr lang="zh-CN" altLang="en-US" dirty="0" smtClean="0"/>
              <a:t>即可</a:t>
            </a:r>
            <a:endParaRPr lang="en-US" altLang="zh-CN" dirty="0" smtClean="0"/>
          </a:p>
          <a:p>
            <a:r>
              <a:rPr lang="en-US" altLang="zh-CN" dirty="0" err="1" smtClean="0"/>
              <a:t>slaveof</a:t>
            </a:r>
            <a:r>
              <a:rPr lang="en-US" altLang="zh-CN" dirty="0" smtClean="0"/>
              <a:t> 172.20.16.3 6379 	</a:t>
            </a:r>
            <a:endParaRPr lang="en-US" altLang="zh-CN" dirty="0"/>
          </a:p>
        </p:txBody>
      </p:sp>
      <p:sp>
        <p:nvSpPr>
          <p:cNvPr id="6" name="日期占位符 5"/>
          <p:cNvSpPr>
            <a:spLocks noGrp="1"/>
          </p:cNvSpPr>
          <p:nvPr>
            <p:ph type="dt" sz="half" idx="10"/>
          </p:nvPr>
        </p:nvSpPr>
        <p:spPr/>
        <p:txBody>
          <a:bodyPr/>
          <a:lstStyle/>
          <a:p>
            <a:r>
              <a:rPr lang="en-US" altLang="zh-CN" smtClean="0"/>
              <a:t>2015-10-23</a:t>
            </a:r>
            <a:endParaRPr lang="zh-CN" altLang="en-US"/>
          </a:p>
        </p:txBody>
      </p:sp>
      <p:sp>
        <p:nvSpPr>
          <p:cNvPr id="7" name="页脚占位符 6"/>
          <p:cNvSpPr>
            <a:spLocks noGrp="1"/>
          </p:cNvSpPr>
          <p:nvPr>
            <p:ph type="ftr" sz="quarter" idx="11"/>
          </p:nvPr>
        </p:nvSpPr>
        <p:spPr/>
        <p:txBody>
          <a:bodyPr/>
          <a:lstStyle/>
          <a:p>
            <a:r>
              <a:rPr lang="zh-CN" altLang="en-US" smtClean="0"/>
              <a:t>平安万里通基础产品研发部</a:t>
            </a:r>
            <a:endParaRPr lang="zh-CN" altLang="en-US"/>
          </a:p>
        </p:txBody>
      </p:sp>
      <p:sp>
        <p:nvSpPr>
          <p:cNvPr id="8" name="灯片编号占位符 7"/>
          <p:cNvSpPr>
            <a:spLocks noGrp="1"/>
          </p:cNvSpPr>
          <p:nvPr>
            <p:ph type="sldNum" sz="quarter" idx="12"/>
          </p:nvPr>
        </p:nvSpPr>
        <p:spPr/>
        <p:txBody>
          <a:bodyPr/>
          <a:lstStyle/>
          <a:p>
            <a:fld id="{2AF3E8BF-BB52-455C-853D-8557085D08F8}" type="slidenum">
              <a:rPr lang="zh-CN" altLang="en-US" smtClean="0"/>
              <a:t>37</a:t>
            </a:fld>
            <a:endParaRPr lang="zh-CN" altLang="en-US"/>
          </a:p>
        </p:txBody>
      </p:sp>
    </p:spTree>
    <p:extLst>
      <p:ext uri="{BB962C8B-B14F-4D97-AF65-F5344CB8AC3E}">
        <p14:creationId xmlns:p14="http://schemas.microsoft.com/office/powerpoint/2010/main" val="525695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性能优化</a:t>
            </a:r>
            <a:endParaRPr lang="zh-CN" altLang="en-US" dirty="0"/>
          </a:p>
        </p:txBody>
      </p:sp>
      <p:sp>
        <p:nvSpPr>
          <p:cNvPr id="3" name="内容占位符 2"/>
          <p:cNvSpPr>
            <a:spLocks noGrp="1"/>
          </p:cNvSpPr>
          <p:nvPr>
            <p:ph idx="1"/>
          </p:nvPr>
        </p:nvSpPr>
        <p:spPr/>
        <p:txBody>
          <a:bodyPr>
            <a:normAutofit/>
          </a:bodyPr>
          <a:lstStyle/>
          <a:p>
            <a:r>
              <a:rPr lang="zh-CN" altLang="en-US" dirty="0" smtClean="0"/>
              <a:t>读写分离</a:t>
            </a:r>
            <a:endParaRPr lang="en-US" altLang="zh-CN" dirty="0" smtClean="0"/>
          </a:p>
          <a:p>
            <a:pPr marL="457200" lvl="1" indent="0">
              <a:buNone/>
            </a:pPr>
            <a:r>
              <a:rPr lang="zh-CN" altLang="en-US" sz="2000" dirty="0"/>
              <a:t>通过复制可以实现读写分离以提高服务器的负载能力。在常见的场景中，读的频率</a:t>
            </a:r>
            <a:r>
              <a:rPr lang="zh-CN" altLang="en-US" sz="2000" dirty="0" smtClean="0"/>
              <a:t>大于写</a:t>
            </a:r>
            <a:r>
              <a:rPr lang="zh-CN" altLang="en-US" sz="2000" dirty="0"/>
              <a:t>，当单机的</a:t>
            </a:r>
            <a:r>
              <a:rPr lang="en-US" altLang="zh-CN" sz="2000" dirty="0" err="1"/>
              <a:t>Redis</a:t>
            </a:r>
            <a:r>
              <a:rPr lang="zh-CN" altLang="en-US" sz="2000" dirty="0"/>
              <a:t>无法应付大量的读请求时（尤其是较耗资源的请求，比如</a:t>
            </a:r>
            <a:r>
              <a:rPr lang="en-US" altLang="zh-CN" sz="2000" dirty="0"/>
              <a:t>SORT</a:t>
            </a:r>
            <a:r>
              <a:rPr lang="zh-CN" altLang="en-US" sz="2000" dirty="0"/>
              <a:t>命令等）</a:t>
            </a:r>
            <a:r>
              <a:rPr lang="zh-CN" altLang="en-US" sz="2000" dirty="0" smtClean="0"/>
              <a:t>可以通过</a:t>
            </a:r>
            <a:r>
              <a:rPr lang="zh-CN" altLang="en-US" sz="2000" dirty="0"/>
              <a:t>复制功能建立多个从数据库，主数据库只进行写操作，而从数据库负责读操作。</a:t>
            </a:r>
            <a:endParaRPr lang="en-US" altLang="zh-CN" sz="2000" dirty="0"/>
          </a:p>
          <a:p>
            <a:r>
              <a:rPr lang="zh-CN" altLang="en-US" dirty="0" smtClean="0"/>
              <a:t>从数据库持久化</a:t>
            </a:r>
            <a:endParaRPr lang="en-US" altLang="zh-CN" dirty="0" smtClean="0"/>
          </a:p>
          <a:p>
            <a:pPr marL="457200" lvl="1" indent="0">
              <a:buNone/>
            </a:pPr>
            <a:r>
              <a:rPr lang="zh-CN" altLang="en-US" sz="2000" dirty="0"/>
              <a:t>另一个相对耗时的操作是持久化，为了提高性能，可以通过复制功能建立一个（或</a:t>
            </a:r>
            <a:r>
              <a:rPr lang="zh-CN" altLang="en-US" sz="2000" dirty="0" smtClean="0"/>
              <a:t>若干个</a:t>
            </a:r>
            <a:r>
              <a:rPr lang="zh-CN" altLang="en-US" sz="2000" dirty="0"/>
              <a:t>）从数据库，并在从数据库中启用持久化，同时在主数据库禁用持久化。当从数据库崩溃</a:t>
            </a:r>
            <a:r>
              <a:rPr lang="zh-CN" altLang="en-US" sz="2000" dirty="0" smtClean="0"/>
              <a:t>时重</a:t>
            </a:r>
            <a:r>
              <a:rPr lang="zh-CN" altLang="en-US" sz="2000" dirty="0"/>
              <a:t>启后主数据库会自动将数据同步过来，所以无需担心数据丢失。而当主数据库崩溃时，</a:t>
            </a:r>
            <a:r>
              <a:rPr lang="zh-CN" altLang="en-US" sz="2000" dirty="0" smtClean="0"/>
              <a:t>需要在</a:t>
            </a:r>
            <a:r>
              <a:rPr lang="zh-CN" altLang="en-US" sz="2000" dirty="0"/>
              <a:t>从数据库中使用</a:t>
            </a:r>
            <a:r>
              <a:rPr lang="en-US" altLang="zh-CN" sz="2000" dirty="0"/>
              <a:t>SLAVEOF NO ONE</a:t>
            </a:r>
            <a:r>
              <a:rPr lang="zh-CN" altLang="en-US" sz="2000" dirty="0"/>
              <a:t>命令将从数据库提升成主数据库继续服务，并在原来</a:t>
            </a:r>
            <a:r>
              <a:rPr lang="zh-CN" altLang="en-US" sz="2000" dirty="0" smtClean="0"/>
              <a:t>的主</a:t>
            </a:r>
            <a:r>
              <a:rPr lang="zh-CN" altLang="en-US" sz="2000" dirty="0"/>
              <a:t>数据库启动后使用</a:t>
            </a:r>
            <a:r>
              <a:rPr lang="en-US" altLang="zh-CN" sz="2000" dirty="0"/>
              <a:t>SLAVEOF</a:t>
            </a:r>
            <a:r>
              <a:rPr lang="zh-CN" altLang="en-US" sz="2000" dirty="0"/>
              <a:t>命令将其设置成新的主数据库的从数据库，即可将数据同步</a:t>
            </a:r>
            <a:r>
              <a:rPr lang="zh-CN" altLang="en-US" sz="2000" dirty="0" smtClean="0"/>
              <a:t>回来</a:t>
            </a:r>
            <a:r>
              <a:rPr lang="zh-CN" altLang="en-US" sz="2000" dirty="0"/>
              <a:t>。</a:t>
            </a: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38</a:t>
            </a:fld>
            <a:endParaRPr lang="zh-CN" altLang="en-US"/>
          </a:p>
        </p:txBody>
      </p:sp>
    </p:spTree>
    <p:extLst>
      <p:ext uri="{BB962C8B-B14F-4D97-AF65-F5344CB8AC3E}">
        <p14:creationId xmlns:p14="http://schemas.microsoft.com/office/powerpoint/2010/main" val="1793801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虚拟内存（</a:t>
            </a:r>
            <a:r>
              <a:rPr lang="en-US" altLang="zh-CN" dirty="0" smtClean="0"/>
              <a:t>Deprecated since V2.6</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原理：暂时</a:t>
            </a:r>
            <a:r>
              <a:rPr lang="zh-CN" altLang="en-US" dirty="0"/>
              <a:t>把不经常访问的数据从内存交换到磁盘</a:t>
            </a:r>
            <a:r>
              <a:rPr lang="zh-CN" altLang="en-US" dirty="0" smtClean="0"/>
              <a:t>中。</a:t>
            </a:r>
            <a:endParaRPr lang="en-US" altLang="zh-CN" dirty="0" smtClean="0"/>
          </a:p>
          <a:p>
            <a:r>
              <a:rPr lang="en-US" altLang="zh-CN" dirty="0" smtClean="0"/>
              <a:t>Attentions</a:t>
            </a:r>
            <a:r>
              <a:rPr lang="zh-CN" altLang="en-US" dirty="0" smtClean="0"/>
              <a:t>：</a:t>
            </a:r>
            <a:endParaRPr lang="en-US" altLang="zh-CN" dirty="0" smtClean="0"/>
          </a:p>
          <a:p>
            <a:pPr lvl="1"/>
            <a:r>
              <a:rPr lang="en-US" altLang="zh-CN" dirty="0" err="1" smtClean="0"/>
              <a:t>Redis</a:t>
            </a:r>
            <a:r>
              <a:rPr lang="zh-CN" altLang="en-US" dirty="0" smtClean="0"/>
              <a:t>虚拟内存只对键值对的</a:t>
            </a:r>
            <a:r>
              <a:rPr lang="en-US" altLang="zh-CN" dirty="0" smtClean="0"/>
              <a:t>value</a:t>
            </a:r>
            <a:r>
              <a:rPr lang="zh-CN" altLang="en-US" dirty="0" smtClean="0"/>
              <a:t>设计，</a:t>
            </a:r>
            <a:r>
              <a:rPr lang="en-US" altLang="zh-CN" dirty="0" smtClean="0"/>
              <a:t>Key</a:t>
            </a:r>
            <a:r>
              <a:rPr lang="zh-CN" altLang="en-US" dirty="0" smtClean="0"/>
              <a:t>永远不会置换至</a:t>
            </a:r>
            <a:r>
              <a:rPr lang="en-US" altLang="zh-CN" dirty="0" smtClean="0"/>
              <a:t>swap</a:t>
            </a:r>
          </a:p>
          <a:p>
            <a:pPr lvl="1"/>
            <a:r>
              <a:rPr lang="en-US" altLang="zh-CN" dirty="0" err="1" smtClean="0"/>
              <a:t>Redis</a:t>
            </a:r>
            <a:r>
              <a:rPr lang="zh-CN" altLang="en-US" dirty="0" smtClean="0"/>
              <a:t>自己实现虚拟内存机制，未使用</a:t>
            </a:r>
            <a:r>
              <a:rPr lang="en-US" altLang="zh-CN" dirty="0" smtClean="0"/>
              <a:t>OS</a:t>
            </a:r>
            <a:r>
              <a:rPr lang="zh-CN" altLang="en-US" dirty="0" smtClean="0"/>
              <a:t>默认虚拟内存机制</a:t>
            </a:r>
            <a:endParaRPr lang="en-US" altLang="zh-CN" dirty="0" smtClean="0"/>
          </a:p>
          <a:p>
            <a:pPr lvl="1"/>
            <a:r>
              <a:rPr lang="zh-CN" altLang="en-US" dirty="0" smtClean="0"/>
              <a:t>同</a:t>
            </a:r>
            <a:r>
              <a:rPr lang="zh-CN" altLang="en-US" dirty="0"/>
              <a:t>一个页面只能保存一个</a:t>
            </a:r>
            <a:r>
              <a:rPr lang="zh-CN" altLang="en-US" dirty="0" smtClean="0"/>
              <a:t>对象，一个对象可保存在多页中</a:t>
            </a:r>
            <a:endParaRPr lang="en-US" altLang="zh-CN" dirty="0" smtClean="0"/>
          </a:p>
          <a:p>
            <a:pPr lvl="1"/>
            <a:r>
              <a:rPr lang="zh-CN" altLang="en-US" dirty="0" smtClean="0">
                <a:solidFill>
                  <a:schemeClr val="accent2"/>
                </a:solidFill>
              </a:rPr>
              <a:t>由于内存陷阱、重启慢、程序复杂等原因，</a:t>
            </a:r>
            <a:r>
              <a:rPr lang="en-US" altLang="zh-CN" dirty="0" smtClean="0">
                <a:solidFill>
                  <a:schemeClr val="accent2"/>
                </a:solidFill>
              </a:rPr>
              <a:t>2.6</a:t>
            </a:r>
            <a:r>
              <a:rPr lang="zh-CN" altLang="en-US" dirty="0" smtClean="0">
                <a:solidFill>
                  <a:schemeClr val="accent2"/>
                </a:solidFill>
              </a:rPr>
              <a:t>以后已被废弃</a:t>
            </a:r>
            <a:endParaRPr lang="en-US" altLang="zh-CN" dirty="0" smtClean="0">
              <a:solidFill>
                <a:schemeClr val="accent2"/>
              </a:solidFill>
            </a:endParaRPr>
          </a:p>
          <a:p>
            <a:r>
              <a:rPr lang="zh-CN" altLang="en-US" dirty="0" smtClean="0"/>
              <a:t>虚拟内存配置：</a:t>
            </a:r>
            <a:endParaRPr lang="zh-CN" altLang="en-US" dirty="0"/>
          </a:p>
        </p:txBody>
      </p:sp>
      <p:sp>
        <p:nvSpPr>
          <p:cNvPr id="4" name="文本框 3"/>
          <p:cNvSpPr txBox="1"/>
          <p:nvPr/>
        </p:nvSpPr>
        <p:spPr>
          <a:xfrm>
            <a:off x="1395238" y="4868725"/>
            <a:ext cx="8485882" cy="1754326"/>
          </a:xfrm>
          <a:prstGeom prst="rect">
            <a:avLst/>
          </a:prstGeom>
          <a:noFill/>
          <a:ln w="19050">
            <a:solidFill>
              <a:schemeClr val="accent3"/>
            </a:solidFill>
            <a:prstDash val="dash"/>
          </a:ln>
        </p:spPr>
        <p:txBody>
          <a:bodyPr wrap="square" rtlCol="0">
            <a:spAutoFit/>
          </a:bodyPr>
          <a:lstStyle/>
          <a:p>
            <a:r>
              <a:rPr lang="en-US" altLang="zh-CN" dirty="0" err="1"/>
              <a:t>vm</a:t>
            </a:r>
            <a:r>
              <a:rPr lang="en-US" altLang="zh-CN" dirty="0"/>
              <a:t>-enabled yes </a:t>
            </a:r>
            <a:r>
              <a:rPr lang="en-US" altLang="zh-CN" dirty="0" smtClean="0"/>
              <a:t>			#</a:t>
            </a:r>
            <a:r>
              <a:rPr lang="zh-CN" altLang="en-US" dirty="0"/>
              <a:t>开启</a:t>
            </a:r>
            <a:r>
              <a:rPr lang="en-US" altLang="zh-CN" dirty="0" err="1"/>
              <a:t>vm</a:t>
            </a:r>
            <a:r>
              <a:rPr lang="en-US" altLang="zh-CN" dirty="0"/>
              <a:t> </a:t>
            </a:r>
            <a:r>
              <a:rPr lang="zh-CN" altLang="en-US" dirty="0"/>
              <a:t>功能 </a:t>
            </a:r>
          </a:p>
          <a:p>
            <a:r>
              <a:rPr lang="en-US" altLang="zh-CN" dirty="0" err="1"/>
              <a:t>vm</a:t>
            </a:r>
            <a:r>
              <a:rPr lang="en-US" altLang="zh-CN" dirty="0"/>
              <a:t>-swap-file /</a:t>
            </a:r>
            <a:r>
              <a:rPr lang="en-US" altLang="zh-CN" dirty="0" err="1"/>
              <a:t>tmp</a:t>
            </a:r>
            <a:r>
              <a:rPr lang="en-US" altLang="zh-CN" dirty="0"/>
              <a:t>/</a:t>
            </a:r>
            <a:r>
              <a:rPr lang="en-US" altLang="zh-CN" dirty="0" err="1"/>
              <a:t>redis.swap</a:t>
            </a:r>
            <a:r>
              <a:rPr lang="en-US" altLang="zh-CN" dirty="0"/>
              <a:t> </a:t>
            </a:r>
            <a:r>
              <a:rPr lang="en-US" altLang="zh-CN" dirty="0" smtClean="0"/>
              <a:t>	#</a:t>
            </a:r>
            <a:r>
              <a:rPr lang="zh-CN" altLang="en-US" dirty="0"/>
              <a:t>交换出来的</a:t>
            </a:r>
            <a:r>
              <a:rPr lang="en-US" altLang="zh-CN" dirty="0"/>
              <a:t>value </a:t>
            </a:r>
            <a:r>
              <a:rPr lang="zh-CN" altLang="en-US" dirty="0"/>
              <a:t>保存的文件路径 </a:t>
            </a:r>
          </a:p>
          <a:p>
            <a:r>
              <a:rPr lang="en-US" altLang="zh-CN" dirty="0" err="1"/>
              <a:t>vm</a:t>
            </a:r>
            <a:r>
              <a:rPr lang="en-US" altLang="zh-CN" dirty="0"/>
              <a:t>-max-memory 1000000 </a:t>
            </a:r>
            <a:r>
              <a:rPr lang="en-US" altLang="zh-CN" dirty="0" smtClean="0"/>
              <a:t>		#</a:t>
            </a:r>
            <a:r>
              <a:rPr lang="en-US" altLang="zh-CN" dirty="0" err="1"/>
              <a:t>redis</a:t>
            </a:r>
            <a:r>
              <a:rPr lang="en-US" altLang="zh-CN" dirty="0"/>
              <a:t> </a:t>
            </a:r>
            <a:r>
              <a:rPr lang="zh-CN" altLang="en-US" dirty="0"/>
              <a:t>使用的最大内存上限 </a:t>
            </a:r>
          </a:p>
          <a:p>
            <a:r>
              <a:rPr lang="en-US" altLang="zh-CN" dirty="0" err="1"/>
              <a:t>vm</a:t>
            </a:r>
            <a:r>
              <a:rPr lang="en-US" altLang="zh-CN" dirty="0"/>
              <a:t>-page-size 32 </a:t>
            </a:r>
            <a:r>
              <a:rPr lang="en-US" altLang="zh-CN" dirty="0" smtClean="0"/>
              <a:t>			#</a:t>
            </a:r>
            <a:r>
              <a:rPr lang="zh-CN" altLang="en-US" dirty="0"/>
              <a:t>每个页面的大小</a:t>
            </a:r>
            <a:r>
              <a:rPr lang="en-US" altLang="zh-CN" dirty="0"/>
              <a:t>32 </a:t>
            </a:r>
            <a:r>
              <a:rPr lang="zh-CN" altLang="en-US" dirty="0"/>
              <a:t>个字节 </a:t>
            </a:r>
          </a:p>
          <a:p>
            <a:r>
              <a:rPr lang="en-US" altLang="zh-CN" dirty="0" err="1"/>
              <a:t>vm</a:t>
            </a:r>
            <a:r>
              <a:rPr lang="en-US" altLang="zh-CN" dirty="0"/>
              <a:t>-pages 134217728 </a:t>
            </a:r>
            <a:r>
              <a:rPr lang="en-US" altLang="zh-CN" dirty="0" smtClean="0"/>
              <a:t>		#</a:t>
            </a:r>
            <a:r>
              <a:rPr lang="zh-CN" altLang="en-US" dirty="0"/>
              <a:t>最多使用多少页面 </a:t>
            </a:r>
          </a:p>
          <a:p>
            <a:r>
              <a:rPr lang="en-US" altLang="zh-CN" dirty="0" err="1"/>
              <a:t>vm</a:t>
            </a:r>
            <a:r>
              <a:rPr lang="en-US" altLang="zh-CN" dirty="0"/>
              <a:t>-max-threads </a:t>
            </a:r>
            <a:r>
              <a:rPr lang="en-US" altLang="zh-CN" dirty="0" smtClean="0"/>
              <a:t>4	 		#</a:t>
            </a:r>
            <a:r>
              <a:rPr lang="zh-CN" altLang="en-US" dirty="0"/>
              <a:t>用于执行</a:t>
            </a:r>
            <a:r>
              <a:rPr lang="en-US" altLang="zh-CN" dirty="0"/>
              <a:t>value </a:t>
            </a:r>
            <a:r>
              <a:rPr lang="zh-CN" altLang="en-US" dirty="0"/>
              <a:t>对象换入换出的工作线程数量</a:t>
            </a:r>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39</a:t>
            </a:fld>
            <a:endParaRPr lang="zh-CN" altLang="en-US"/>
          </a:p>
        </p:txBody>
      </p:sp>
    </p:spTree>
    <p:extLst>
      <p:ext uri="{BB962C8B-B14F-4D97-AF65-F5344CB8AC3E}">
        <p14:creationId xmlns:p14="http://schemas.microsoft.com/office/powerpoint/2010/main" val="2722744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this?</a:t>
            </a:r>
            <a:endParaRPr lang="zh-CN" altLang="en-US" dirty="0"/>
          </a:p>
        </p:txBody>
      </p:sp>
      <p:sp>
        <p:nvSpPr>
          <p:cNvPr id="3" name="内容占位符 2"/>
          <p:cNvSpPr>
            <a:spLocks noGrp="1"/>
          </p:cNvSpPr>
          <p:nvPr>
            <p:ph idx="1"/>
          </p:nvPr>
        </p:nvSpPr>
        <p:spPr/>
        <p:txBody>
          <a:bodyPr/>
          <a:lstStyle/>
          <a:p>
            <a:pPr marL="0" indent="0">
              <a:buNone/>
            </a:pPr>
            <a:r>
              <a:rPr lang="en-US" altLang="zh-CN" dirty="0" err="1"/>
              <a:t>Redis</a:t>
            </a:r>
            <a:r>
              <a:rPr lang="zh-CN" altLang="en-US" dirty="0"/>
              <a:t>是一个开源的高性能键值对数据库</a:t>
            </a:r>
            <a:r>
              <a:rPr lang="zh-CN" altLang="en-US"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4</a:t>
            </a:fld>
            <a:endParaRPr lang="zh-CN" altLang="en-US"/>
          </a:p>
        </p:txBody>
      </p:sp>
    </p:spTree>
    <p:extLst>
      <p:ext uri="{BB962C8B-B14F-4D97-AF65-F5344CB8AC3E}">
        <p14:creationId xmlns:p14="http://schemas.microsoft.com/office/powerpoint/2010/main" val="1521549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more?</a:t>
            </a:r>
            <a:endParaRPr lang="zh-CN" altLang="en-US" dirty="0"/>
          </a:p>
        </p:txBody>
      </p:sp>
      <p:sp>
        <p:nvSpPr>
          <p:cNvPr id="3" name="内容占位符 2"/>
          <p:cNvSpPr>
            <a:spLocks noGrp="1"/>
          </p:cNvSpPr>
          <p:nvPr>
            <p:ph idx="1"/>
          </p:nvPr>
        </p:nvSpPr>
        <p:spPr>
          <a:xfrm>
            <a:off x="838200" y="1825625"/>
            <a:ext cx="10515600" cy="4714512"/>
          </a:xfrm>
        </p:spPr>
        <p:txBody>
          <a:bodyPr/>
          <a:lstStyle/>
          <a:p>
            <a:r>
              <a:rPr lang="en-US" altLang="zh-CN" dirty="0" err="1" smtClean="0"/>
              <a:t>Redis</a:t>
            </a:r>
            <a:r>
              <a:rPr lang="zh-CN" altLang="en-US" dirty="0" smtClean="0"/>
              <a:t>安全（默认可信环境，做到环境隔离、</a:t>
            </a:r>
            <a:r>
              <a:rPr lang="en-US" altLang="zh-CN" dirty="0" smtClean="0"/>
              <a:t>IP</a:t>
            </a:r>
            <a:r>
              <a:rPr lang="zh-CN" altLang="en-US" dirty="0" smtClean="0"/>
              <a:t>绑定；小心密码穷举，</a:t>
            </a:r>
            <a:r>
              <a:rPr lang="en-US" altLang="zh-CN" dirty="0" smtClean="0"/>
              <a:t>1s</a:t>
            </a:r>
            <a:r>
              <a:rPr lang="zh-CN" altLang="en-US" dirty="0" smtClean="0"/>
              <a:t>可尝试</a:t>
            </a:r>
            <a:r>
              <a:rPr lang="en-US" altLang="zh-CN" dirty="0" smtClean="0"/>
              <a:t>15</a:t>
            </a:r>
            <a:r>
              <a:rPr lang="zh-CN" altLang="en-US" dirty="0" smtClean="0"/>
              <a:t>万次）</a:t>
            </a:r>
            <a:endParaRPr lang="en-US" altLang="zh-CN" dirty="0" smtClean="0"/>
          </a:p>
          <a:p>
            <a:r>
              <a:rPr lang="en-US" altLang="zh-CN" dirty="0" err="1" smtClean="0"/>
              <a:t>Redis</a:t>
            </a:r>
            <a:r>
              <a:rPr lang="zh-CN" altLang="en-US" dirty="0" smtClean="0"/>
              <a:t>的排序（</a:t>
            </a:r>
            <a:r>
              <a:rPr lang="en-US" altLang="zh-CN" dirty="0" smtClean="0"/>
              <a:t>Sort</a:t>
            </a:r>
            <a:r>
              <a:rPr lang="zh-CN" altLang="en-US" dirty="0" smtClean="0"/>
              <a:t>命令，耗费性能）</a:t>
            </a:r>
            <a:endParaRPr lang="en-US" altLang="zh-CN" dirty="0" smtClean="0"/>
          </a:p>
          <a:p>
            <a:r>
              <a:rPr lang="en-US" altLang="zh-CN" dirty="0" err="1" smtClean="0"/>
              <a:t>Redis</a:t>
            </a:r>
            <a:r>
              <a:rPr lang="zh-CN" altLang="en-US" dirty="0" smtClean="0"/>
              <a:t>脚本（减少网络开销、提供原子特性、功能复用，</a:t>
            </a:r>
            <a:r>
              <a:rPr lang="en-US" altLang="zh-CN" dirty="0" err="1" smtClean="0"/>
              <a:t>Lua</a:t>
            </a:r>
            <a:r>
              <a:rPr lang="zh-CN" altLang="en-US" dirty="0" smtClean="0"/>
              <a:t>脚本）</a:t>
            </a:r>
            <a:endParaRPr lang="en-US" altLang="zh-CN" dirty="0" smtClean="0"/>
          </a:p>
          <a:p>
            <a:r>
              <a:rPr lang="zh-CN" altLang="en-US" dirty="0" smtClean="0"/>
              <a:t>管道</a:t>
            </a:r>
            <a:r>
              <a:rPr lang="en-US" altLang="zh-CN" dirty="0" smtClean="0"/>
              <a:t>Pipeline</a:t>
            </a:r>
            <a:r>
              <a:rPr lang="zh-CN" altLang="en-US" dirty="0" smtClean="0"/>
              <a:t>（批量请求，减少多次通信的往返时延）</a:t>
            </a:r>
            <a:endParaRPr lang="en-US" altLang="zh-CN" dirty="0" smtClean="0"/>
          </a:p>
          <a:p>
            <a:r>
              <a:rPr lang="en-US" altLang="zh-CN" dirty="0" err="1" smtClean="0"/>
              <a:t>Redis</a:t>
            </a:r>
            <a:r>
              <a:rPr lang="zh-CN" altLang="en-US" dirty="0" smtClean="0"/>
              <a:t>通信协议（简单协议、统一请求协议）</a:t>
            </a:r>
            <a:endParaRPr lang="en-US" altLang="zh-CN" dirty="0" smtClean="0"/>
          </a:p>
          <a:p>
            <a:r>
              <a:rPr lang="en-US" altLang="zh-CN" dirty="0" err="1" smtClean="0"/>
              <a:t>Redis</a:t>
            </a:r>
            <a:r>
              <a:rPr lang="zh-CN" altLang="en-US" dirty="0" smtClean="0"/>
              <a:t>多数据库（数字编码，默认</a:t>
            </a:r>
            <a:r>
              <a:rPr lang="en-US" altLang="zh-CN" dirty="0" smtClean="0"/>
              <a:t>16</a:t>
            </a:r>
            <a:r>
              <a:rPr lang="zh-CN" altLang="en-US" dirty="0" smtClean="0"/>
              <a:t>个，避免跨应用使用）</a:t>
            </a:r>
            <a:endParaRPr lang="en-US" altLang="zh-CN" dirty="0" smtClean="0"/>
          </a:p>
          <a:p>
            <a:r>
              <a:rPr lang="en-US" altLang="zh-CN" dirty="0" err="1" smtClean="0"/>
              <a:t>RedisCluster</a:t>
            </a:r>
            <a:r>
              <a:rPr lang="zh-CN" altLang="en-US" dirty="0" smtClean="0"/>
              <a:t>（集群管理工具</a:t>
            </a:r>
            <a:r>
              <a:rPr lang="en-US" altLang="zh-CN" dirty="0" smtClean="0"/>
              <a:t>sentinel</a:t>
            </a:r>
            <a:r>
              <a:rPr lang="zh-CN" altLang="en-US" dirty="0" smtClean="0"/>
              <a:t>）</a:t>
            </a:r>
            <a:endParaRPr lang="en-US" altLang="zh-CN" dirty="0" smtClean="0"/>
          </a:p>
          <a:p>
            <a:r>
              <a:rPr lang="en-US" altLang="zh-CN" dirty="0" err="1" smtClean="0"/>
              <a:t>Redis</a:t>
            </a:r>
            <a:r>
              <a:rPr lang="zh-CN" altLang="en-US" dirty="0" smtClean="0"/>
              <a:t>监控与管理（</a:t>
            </a:r>
            <a:r>
              <a:rPr lang="en-US" altLang="zh-CN" dirty="0" err="1" smtClean="0"/>
              <a:t>Redis</a:t>
            </a:r>
            <a:r>
              <a:rPr lang="en-US" altLang="zh-CN" dirty="0" smtClean="0"/>
              <a:t>-Live</a:t>
            </a:r>
            <a:r>
              <a:rPr lang="zh-CN" altLang="en-US" dirty="0" smtClean="0"/>
              <a:t>、</a:t>
            </a:r>
            <a:r>
              <a:rPr lang="en-US" altLang="zh-CN" dirty="0" err="1" smtClean="0"/>
              <a:t>Redis</a:t>
            </a:r>
            <a:r>
              <a:rPr lang="en-US" altLang="zh-CN" dirty="0" smtClean="0"/>
              <a:t>-Audit</a:t>
            </a:r>
            <a:r>
              <a:rPr lang="zh-CN" altLang="en-US" dirty="0" smtClean="0"/>
              <a:t>、</a:t>
            </a:r>
            <a:r>
              <a:rPr lang="en-US" altLang="zh-CN" dirty="0" err="1" smtClean="0"/>
              <a:t>phpRedisAdmin</a:t>
            </a:r>
            <a:r>
              <a:rPr lang="zh-CN" altLang="en-US"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40</a:t>
            </a:fld>
            <a:endParaRPr lang="zh-CN" altLang="en-US"/>
          </a:p>
        </p:txBody>
      </p:sp>
    </p:spTree>
    <p:extLst>
      <p:ext uri="{BB962C8B-B14F-4D97-AF65-F5344CB8AC3E}">
        <p14:creationId xmlns:p14="http://schemas.microsoft.com/office/powerpoint/2010/main" val="4134706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a:bodyPr>
          <a:lstStyle/>
          <a:p>
            <a:r>
              <a:rPr lang="en-US" altLang="zh-CN" dirty="0"/>
              <a:t> </a:t>
            </a:r>
            <a:r>
              <a:rPr lang="en-US" altLang="zh-CN" dirty="0" smtClean="0"/>
              <a:t>  </a:t>
            </a:r>
            <a:r>
              <a:rPr lang="en-US" altLang="zh-CN" dirty="0" smtClean="0">
                <a:hlinkClick r:id="rId3"/>
              </a:rPr>
              <a:t>http://redis.io</a:t>
            </a:r>
            <a:r>
              <a:rPr lang="en-US" altLang="zh-CN" dirty="0" smtClean="0"/>
              <a:t> </a:t>
            </a:r>
          </a:p>
          <a:p>
            <a:r>
              <a:rPr lang="en-US" altLang="zh-CN" dirty="0" smtClean="0"/>
              <a:t>《 </a:t>
            </a:r>
            <a:r>
              <a:rPr lang="en-US" altLang="zh-CN" dirty="0" err="1" smtClean="0"/>
              <a:t>Redis</a:t>
            </a:r>
            <a:r>
              <a:rPr lang="zh-CN" altLang="en-US" dirty="0" smtClean="0"/>
              <a:t>入门指南</a:t>
            </a:r>
            <a:r>
              <a:rPr lang="en-US" altLang="zh-CN" dirty="0" smtClean="0"/>
              <a:t>》</a:t>
            </a:r>
          </a:p>
          <a:p>
            <a:r>
              <a:rPr lang="en-US" altLang="zh-CN" dirty="0" smtClean="0"/>
              <a:t>《</a:t>
            </a:r>
            <a:r>
              <a:rPr lang="en-US" altLang="zh-CN" dirty="0" err="1" smtClean="0"/>
              <a:t>Redis</a:t>
            </a:r>
            <a:r>
              <a:rPr lang="zh-CN" altLang="en-US" dirty="0" smtClean="0"/>
              <a:t>实战</a:t>
            </a:r>
            <a:r>
              <a:rPr lang="en-US" altLang="zh-CN" dirty="0" smtClean="0"/>
              <a:t>》</a:t>
            </a:r>
            <a:r>
              <a:rPr lang="zh-CN" altLang="en-US" dirty="0" smtClean="0"/>
              <a:t>红丸出品</a:t>
            </a:r>
            <a:endParaRPr lang="en-US" altLang="zh-CN" dirty="0" smtClean="0"/>
          </a:p>
          <a:p>
            <a:r>
              <a:rPr lang="en-US" altLang="zh-CN" dirty="0" smtClean="0"/>
              <a:t>《 Little </a:t>
            </a:r>
            <a:r>
              <a:rPr lang="en-US" altLang="zh-CN" dirty="0" err="1" smtClean="0"/>
              <a:t>Redis</a:t>
            </a:r>
            <a:r>
              <a:rPr lang="en-US" altLang="zh-CN" dirty="0" smtClean="0"/>
              <a:t> Book 》</a:t>
            </a:r>
          </a:p>
          <a:p>
            <a:r>
              <a:rPr lang="en-US" altLang="zh-CN" dirty="0" smtClean="0"/>
              <a:t>《</a:t>
            </a:r>
            <a:r>
              <a:rPr lang="zh-CN" altLang="en-US" dirty="0" smtClean="0"/>
              <a:t> </a:t>
            </a:r>
            <a:r>
              <a:rPr lang="en-US" altLang="zh-CN" dirty="0" err="1" smtClean="0"/>
              <a:t>Redis</a:t>
            </a:r>
            <a:r>
              <a:rPr lang="en-US" altLang="zh-CN" dirty="0" smtClean="0"/>
              <a:t> </a:t>
            </a:r>
            <a:r>
              <a:rPr lang="zh-CN" altLang="en-US" dirty="0" smtClean="0"/>
              <a:t>设计与实现（第一版） </a:t>
            </a:r>
            <a:r>
              <a:rPr lang="en-US" altLang="zh-CN" dirty="0" smtClean="0"/>
              <a:t>》</a:t>
            </a:r>
          </a:p>
          <a:p>
            <a:r>
              <a:rPr lang="en-US" altLang="zh-CN" dirty="0" smtClean="0"/>
              <a:t>《 </a:t>
            </a:r>
            <a:r>
              <a:rPr lang="en-US" altLang="zh-CN" dirty="0" err="1"/>
              <a:t>R</a:t>
            </a:r>
            <a:r>
              <a:rPr lang="en-US" altLang="zh-CN" dirty="0" err="1" smtClean="0"/>
              <a:t>edis</a:t>
            </a:r>
            <a:r>
              <a:rPr lang="zh-CN" altLang="en-US" dirty="0" smtClean="0"/>
              <a:t>分享与交流</a:t>
            </a:r>
            <a:r>
              <a:rPr lang="en-US" altLang="zh-CN" dirty="0" smtClean="0"/>
              <a:t>》</a:t>
            </a:r>
          </a:p>
          <a:p>
            <a:r>
              <a:rPr lang="en-US" altLang="zh-CN" dirty="0" smtClean="0"/>
              <a:t>《 </a:t>
            </a:r>
            <a:r>
              <a:rPr lang="en-US" altLang="zh-CN" dirty="0" err="1" smtClean="0"/>
              <a:t>Redis</a:t>
            </a:r>
            <a:r>
              <a:rPr lang="zh-CN" altLang="en-US" dirty="0" smtClean="0"/>
              <a:t>源代码分析</a:t>
            </a:r>
            <a:r>
              <a:rPr lang="en-US" altLang="zh-CN" dirty="0" smtClean="0"/>
              <a:t>》</a:t>
            </a:r>
          </a:p>
          <a:p>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dirty="0"/>
          </a:p>
        </p:txBody>
      </p:sp>
      <p:sp>
        <p:nvSpPr>
          <p:cNvPr id="5" name="页脚占位符 4"/>
          <p:cNvSpPr>
            <a:spLocks noGrp="1"/>
          </p:cNvSpPr>
          <p:nvPr>
            <p:ph type="ftr" sz="quarter" idx="11"/>
          </p:nvPr>
        </p:nvSpPr>
        <p:spPr/>
        <p:txBody>
          <a:bodyPr/>
          <a:lstStyle/>
          <a:p>
            <a:r>
              <a:rPr lang="zh-CN" altLang="en-US" dirty="0" smtClean="0"/>
              <a:t>平安万里通基础产品研发部</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165380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特性</a:t>
            </a:r>
            <a:endParaRPr lang="zh-CN" altLang="en-US" dirty="0"/>
          </a:p>
        </p:txBody>
      </p:sp>
      <p:sp>
        <p:nvSpPr>
          <p:cNvPr id="3" name="内容占位符 2"/>
          <p:cNvSpPr>
            <a:spLocks noGrp="1"/>
          </p:cNvSpPr>
          <p:nvPr>
            <p:ph idx="1"/>
          </p:nvPr>
        </p:nvSpPr>
        <p:spPr/>
        <p:txBody>
          <a:bodyPr/>
          <a:lstStyle/>
          <a:p>
            <a:r>
              <a:rPr lang="zh-CN" altLang="en-US" dirty="0" smtClean="0"/>
              <a:t>优美的设计架构</a:t>
            </a:r>
            <a:endParaRPr lang="en-US" altLang="zh-CN" dirty="0" smtClean="0"/>
          </a:p>
          <a:p>
            <a:r>
              <a:rPr lang="zh-CN" altLang="en-US" dirty="0" smtClean="0"/>
              <a:t>高效的内存存取</a:t>
            </a:r>
            <a:endParaRPr lang="en-US" altLang="zh-CN" dirty="0" smtClean="0"/>
          </a:p>
          <a:p>
            <a:r>
              <a:rPr lang="zh-CN" altLang="en-US" dirty="0" smtClean="0"/>
              <a:t>丰富的数据类型</a:t>
            </a:r>
            <a:endParaRPr lang="en-US" altLang="zh-CN" dirty="0" smtClean="0"/>
          </a:p>
          <a:p>
            <a:r>
              <a:rPr lang="zh-CN" altLang="en-US" dirty="0"/>
              <a:t>可</a:t>
            </a:r>
            <a:r>
              <a:rPr lang="zh-CN" altLang="en-US" dirty="0" smtClean="0"/>
              <a:t>控的持久方案</a:t>
            </a:r>
            <a:endParaRPr lang="en-US" altLang="zh-CN" dirty="0" smtClean="0"/>
          </a:p>
          <a:p>
            <a:r>
              <a:rPr lang="zh-CN" altLang="en-US" dirty="0" smtClean="0"/>
              <a:t>灵活的实践应用</a:t>
            </a:r>
            <a:endParaRPr lang="en-US" altLang="zh-CN" dirty="0" smtClean="0"/>
          </a:p>
          <a:p>
            <a:pPr lvl="1"/>
            <a:r>
              <a:rPr lang="zh-CN" altLang="en-US" dirty="0" smtClean="0"/>
              <a:t>方便的集合操作</a:t>
            </a:r>
            <a:endParaRPr lang="en-US" altLang="zh-CN" dirty="0" smtClean="0"/>
          </a:p>
          <a:p>
            <a:pPr lvl="1"/>
            <a:r>
              <a:rPr lang="zh-CN" altLang="en-US" dirty="0"/>
              <a:t>精</a:t>
            </a:r>
            <a:r>
              <a:rPr lang="zh-CN" altLang="en-US" dirty="0" smtClean="0"/>
              <a:t>准的时间失效</a:t>
            </a:r>
            <a:endParaRPr lang="en-US" altLang="zh-CN" dirty="0" smtClean="0"/>
          </a:p>
          <a:p>
            <a:pPr lvl="1"/>
            <a:r>
              <a:rPr lang="zh-CN" altLang="en-US" dirty="0" smtClean="0"/>
              <a:t>可做高效缓存、消息队列、发布订阅系统等</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5</a:t>
            </a:fld>
            <a:endParaRPr lang="zh-CN" altLang="en-US"/>
          </a:p>
        </p:txBody>
      </p:sp>
    </p:spTree>
    <p:extLst>
      <p:ext uri="{BB962C8B-B14F-4D97-AF65-F5344CB8AC3E}">
        <p14:creationId xmlns:p14="http://schemas.microsoft.com/office/powerpoint/2010/main" val="288862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多客户端支持</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882949926"/>
              </p:ext>
            </p:extLst>
          </p:nvPr>
        </p:nvGraphicFramePr>
        <p:xfrm>
          <a:off x="838200" y="896984"/>
          <a:ext cx="11014166" cy="5355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r>
              <a:rPr lang="en-US" altLang="zh-CN" smtClean="0"/>
              <a:t>2015-10-23</a:t>
            </a:r>
            <a:endParaRPr lang="zh-CN" altLang="en-US"/>
          </a:p>
        </p:txBody>
      </p:sp>
      <p:sp>
        <p:nvSpPr>
          <p:cNvPr id="4" name="页脚占位符 3"/>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6</a:t>
            </a:fld>
            <a:endParaRPr lang="zh-CN" altLang="en-US"/>
          </a:p>
        </p:txBody>
      </p:sp>
    </p:spTree>
    <p:extLst>
      <p:ext uri="{BB962C8B-B14F-4D97-AF65-F5344CB8AC3E}">
        <p14:creationId xmlns:p14="http://schemas.microsoft.com/office/powerpoint/2010/main" val="893792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10899"/>
            <a:ext cx="10515600" cy="1325563"/>
          </a:xfrm>
        </p:spPr>
        <p:txBody>
          <a:bodyPr/>
          <a:lstStyle/>
          <a:p>
            <a:pPr algn="ctr"/>
            <a:r>
              <a:rPr lang="zh-CN" altLang="en-US" b="1" dirty="0" smtClean="0">
                <a:latin typeface="幼圆" panose="02010509060101010101" pitchFamily="49" charset="-122"/>
                <a:ea typeface="幼圆" panose="02010509060101010101" pitchFamily="49" charset="-122"/>
              </a:rPr>
              <a:t>数据类型篇</a:t>
            </a:r>
            <a:endParaRPr lang="zh-CN" altLang="en-US" b="1" dirty="0">
              <a:latin typeface="幼圆" panose="02010509060101010101" pitchFamily="49" charset="-122"/>
              <a:ea typeface="幼圆" panose="02010509060101010101" pitchFamily="49" charset="-122"/>
            </a:endParaRP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7</a:t>
            </a:fld>
            <a:endParaRPr lang="zh-CN" altLang="en-US"/>
          </a:p>
        </p:txBody>
      </p:sp>
    </p:spTree>
    <p:extLst>
      <p:ext uri="{BB962C8B-B14F-4D97-AF65-F5344CB8AC3E}">
        <p14:creationId xmlns:p14="http://schemas.microsoft.com/office/powerpoint/2010/main" val="286952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数据类型</a:t>
            </a:r>
            <a:endParaRPr lang="zh-CN" altLang="en-US" dirty="0"/>
          </a:p>
        </p:txBody>
      </p:sp>
      <p:sp>
        <p:nvSpPr>
          <p:cNvPr id="3" name="内容占位符 2"/>
          <p:cNvSpPr>
            <a:spLocks noGrp="1"/>
          </p:cNvSpPr>
          <p:nvPr>
            <p:ph idx="1"/>
          </p:nvPr>
        </p:nvSpPr>
        <p:spPr/>
        <p:txBody>
          <a:bodyPr/>
          <a:lstStyle/>
          <a:p>
            <a:r>
              <a:rPr lang="zh-CN" altLang="en-US" dirty="0" smtClean="0"/>
              <a:t>字符串类型</a:t>
            </a:r>
          </a:p>
          <a:p>
            <a:r>
              <a:rPr lang="zh-CN" altLang="en-US" dirty="0" smtClean="0"/>
              <a:t>散列类型</a:t>
            </a:r>
          </a:p>
          <a:p>
            <a:r>
              <a:rPr lang="zh-CN" altLang="en-US" dirty="0" smtClean="0"/>
              <a:t>列表类型</a:t>
            </a:r>
          </a:p>
          <a:p>
            <a:r>
              <a:rPr lang="zh-CN" altLang="en-US" dirty="0" smtClean="0"/>
              <a:t>集合类型</a:t>
            </a:r>
          </a:p>
          <a:p>
            <a:r>
              <a:rPr lang="zh-CN" altLang="en-US" dirty="0" smtClean="0"/>
              <a:t>有序集合类型</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8</a:t>
            </a:fld>
            <a:endParaRPr lang="zh-CN" altLang="en-US"/>
          </a:p>
        </p:txBody>
      </p:sp>
    </p:spTree>
    <p:extLst>
      <p:ext uri="{BB962C8B-B14F-4D97-AF65-F5344CB8AC3E}">
        <p14:creationId xmlns:p14="http://schemas.microsoft.com/office/powerpoint/2010/main" val="4234685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String</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中最基本的数据类型，它能存储任何形式（字面量、对象序列化、甚至图片二进制数据）的字符串，包括二进制数据。</a:t>
            </a:r>
            <a:endParaRPr lang="en-US" altLang="zh-CN" dirty="0" smtClean="0"/>
          </a:p>
          <a:p>
            <a:r>
              <a:rPr lang="zh-CN" altLang="en-US" dirty="0" smtClean="0"/>
              <a:t>单键值的最大容量是</a:t>
            </a:r>
            <a:r>
              <a:rPr lang="en-US" altLang="zh-CN" dirty="0" smtClean="0"/>
              <a:t>512MB </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9</a:t>
            </a:fld>
            <a:endParaRPr lang="zh-CN" altLang="en-US"/>
          </a:p>
        </p:txBody>
      </p:sp>
    </p:spTree>
    <p:extLst>
      <p:ext uri="{BB962C8B-B14F-4D97-AF65-F5344CB8AC3E}">
        <p14:creationId xmlns:p14="http://schemas.microsoft.com/office/powerpoint/2010/main" val="2511585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4472</Words>
  <Application>Microsoft Office PowerPoint</Application>
  <PresentationFormat>宽屏</PresentationFormat>
  <Paragraphs>479</Paragraphs>
  <Slides>41</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Gungsuh</vt:lpstr>
      <vt:lpstr>宋体</vt:lpstr>
      <vt:lpstr>幼圆</vt:lpstr>
      <vt:lpstr>Arial</vt:lpstr>
      <vt:lpstr>Calibri</vt:lpstr>
      <vt:lpstr>Calibri Light</vt:lpstr>
      <vt:lpstr>Wingdings</vt:lpstr>
      <vt:lpstr>Office 主题</vt:lpstr>
      <vt:lpstr>Redis技术分享</vt:lpstr>
      <vt:lpstr>Agenda</vt:lpstr>
      <vt:lpstr>简介篇</vt:lpstr>
      <vt:lpstr>What’s this?</vt:lpstr>
      <vt:lpstr>Redis特性</vt:lpstr>
      <vt:lpstr>多客户端支持</vt:lpstr>
      <vt:lpstr>数据类型篇</vt:lpstr>
      <vt:lpstr>Redis数据类型</vt:lpstr>
      <vt:lpstr>String</vt:lpstr>
      <vt:lpstr>Hash</vt:lpstr>
      <vt:lpstr>List</vt:lpstr>
      <vt:lpstr>Set</vt:lpstr>
      <vt:lpstr>Sorted-set</vt:lpstr>
      <vt:lpstr>内部编码实现</vt:lpstr>
      <vt:lpstr>内部编码实现</vt:lpstr>
      <vt:lpstr>内部编码实现</vt:lpstr>
      <vt:lpstr>内部编码实现</vt:lpstr>
      <vt:lpstr>命令篇</vt:lpstr>
      <vt:lpstr>Redis命令</vt:lpstr>
      <vt:lpstr>实践篇</vt:lpstr>
      <vt:lpstr>Redis实践</vt:lpstr>
      <vt:lpstr>Redis实践--string</vt:lpstr>
      <vt:lpstr>Redis实践--hash</vt:lpstr>
      <vt:lpstr>Redis实践--list</vt:lpstr>
      <vt:lpstr>Redis实践--set</vt:lpstr>
      <vt:lpstr>Redis实践—sorted-set</vt:lpstr>
      <vt:lpstr>Redis事务</vt:lpstr>
      <vt:lpstr>Redis事务</vt:lpstr>
      <vt:lpstr>实现访问频率限制</vt:lpstr>
      <vt:lpstr>缓存</vt:lpstr>
      <vt:lpstr>任务队列</vt:lpstr>
      <vt:lpstr>“发布-订阅”</vt:lpstr>
      <vt:lpstr>管理篇</vt:lpstr>
      <vt:lpstr>持久化</vt:lpstr>
      <vt:lpstr>持久化—RDB快照</vt:lpstr>
      <vt:lpstr>持久化—AOF追加日志</vt:lpstr>
      <vt:lpstr>Redis复制</vt:lpstr>
      <vt:lpstr>Redis性能优化</vt:lpstr>
      <vt:lpstr>Redis虚拟内存（Deprecated since V2.6）</vt:lpstr>
      <vt:lpstr>What’s more?</vt:lpstr>
      <vt:lpstr>参考文献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Redis技术分享</dc:title>
  <dc:creator>顾汉杰</dc:creator>
  <cp:lastModifiedBy>顾汉杰</cp:lastModifiedBy>
  <cp:revision>65</cp:revision>
  <dcterms:created xsi:type="dcterms:W3CDTF">2015-10-22T02:42:49Z</dcterms:created>
  <dcterms:modified xsi:type="dcterms:W3CDTF">2015-10-23T05:30:49Z</dcterms:modified>
</cp:coreProperties>
</file>