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8"/>
  </p:notesMasterIdLst>
  <p:sldIdLst>
    <p:sldId id="256" r:id="rId2"/>
    <p:sldId id="324" r:id="rId3"/>
    <p:sldId id="268" r:id="rId4"/>
    <p:sldId id="266" r:id="rId5"/>
    <p:sldId id="257" r:id="rId6"/>
    <p:sldId id="262" r:id="rId7"/>
    <p:sldId id="276" r:id="rId8"/>
    <p:sldId id="258" r:id="rId9"/>
    <p:sldId id="269" r:id="rId10"/>
    <p:sldId id="270" r:id="rId11"/>
    <p:sldId id="273" r:id="rId12"/>
    <p:sldId id="272" r:id="rId13"/>
    <p:sldId id="283" r:id="rId14"/>
    <p:sldId id="274" r:id="rId15"/>
    <p:sldId id="275" r:id="rId16"/>
    <p:sldId id="284" r:id="rId17"/>
    <p:sldId id="285" r:id="rId18"/>
    <p:sldId id="289" r:id="rId19"/>
    <p:sldId id="287" r:id="rId20"/>
    <p:sldId id="291" r:id="rId21"/>
    <p:sldId id="292" r:id="rId22"/>
    <p:sldId id="290" r:id="rId23"/>
    <p:sldId id="278" r:id="rId24"/>
    <p:sldId id="294" r:id="rId25"/>
    <p:sldId id="259" r:id="rId26"/>
    <p:sldId id="295" r:id="rId27"/>
    <p:sldId id="296" r:id="rId28"/>
    <p:sldId id="297" r:id="rId29"/>
    <p:sldId id="298" r:id="rId30"/>
    <p:sldId id="301" r:id="rId31"/>
    <p:sldId id="309" r:id="rId32"/>
    <p:sldId id="310" r:id="rId33"/>
    <p:sldId id="303" r:id="rId34"/>
    <p:sldId id="306" r:id="rId35"/>
    <p:sldId id="311" r:id="rId36"/>
    <p:sldId id="323" r:id="rId37"/>
    <p:sldId id="302" r:id="rId38"/>
    <p:sldId id="326" r:id="rId39"/>
    <p:sldId id="327" r:id="rId40"/>
    <p:sldId id="304" r:id="rId41"/>
    <p:sldId id="312" r:id="rId42"/>
    <p:sldId id="277" r:id="rId43"/>
    <p:sldId id="305" r:id="rId44"/>
    <p:sldId id="317" r:id="rId45"/>
    <p:sldId id="260" r:id="rId46"/>
    <p:sldId id="318" r:id="rId47"/>
    <p:sldId id="313" r:id="rId48"/>
    <p:sldId id="319" r:id="rId49"/>
    <p:sldId id="315" r:id="rId50"/>
    <p:sldId id="321" r:id="rId51"/>
    <p:sldId id="322" r:id="rId52"/>
    <p:sldId id="314" r:id="rId53"/>
    <p:sldId id="316" r:id="rId54"/>
    <p:sldId id="325" r:id="rId55"/>
    <p:sldId id="286" r:id="rId56"/>
    <p:sldId id="288" r:id="rId57"/>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中度样式 3 - 强调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012ECD-51FC-41F1-AA8D-1B2483CD663E}" styleName="浅色样式 2 - 强调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5965" autoAdjust="0"/>
  </p:normalViewPr>
  <p:slideViewPr>
    <p:cSldViewPr snapToObjects="1">
      <p:cViewPr>
        <p:scale>
          <a:sx n="100" d="100"/>
          <a:sy n="100" d="100"/>
        </p:scale>
        <p:origin x="-1944"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D0A4D32-5E3E-4AA6-B8C4-5345957C6B64}" type="datetimeFigureOut">
              <a:rPr lang="zh-CN" altLang="en-US" smtClean="0"/>
              <a:pPr/>
              <a:t>2016-12-29</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FBAD5A4-DF14-402B-8AB5-0BCE7F23E77D}" type="slidenum">
              <a:rPr lang="zh-CN" altLang="en-US" smtClean="0"/>
              <a:pPr/>
              <a:t>‹#›</a:t>
            </a:fld>
            <a:endParaRPr lang="zh-CN" altLang="en-US"/>
          </a:p>
        </p:txBody>
      </p:sp>
    </p:spTree>
    <p:extLst>
      <p:ext uri="{BB962C8B-B14F-4D97-AF65-F5344CB8AC3E}">
        <p14:creationId xmlns:p14="http://schemas.microsoft.com/office/powerpoint/2010/main" val="19957837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smtClean="0">
              <a:effectLst/>
            </a:endParaRPr>
          </a:p>
        </p:txBody>
      </p:sp>
      <p:sp>
        <p:nvSpPr>
          <p:cNvPr id="4" name="灯片编号占位符 3"/>
          <p:cNvSpPr>
            <a:spLocks noGrp="1"/>
          </p:cNvSpPr>
          <p:nvPr>
            <p:ph type="sldNum" sz="quarter" idx="10"/>
          </p:nvPr>
        </p:nvSpPr>
        <p:spPr/>
        <p:txBody>
          <a:bodyPr/>
          <a:lstStyle/>
          <a:p>
            <a:fld id="{4FBAD5A4-DF14-402B-8AB5-0BCE7F23E77D}" type="slidenum">
              <a:rPr lang="zh-CN" altLang="en-US" smtClean="0"/>
              <a:pPr/>
              <a:t>1</a:t>
            </a:fld>
            <a:endParaRPr lang="zh-CN" altLang="en-US"/>
          </a:p>
        </p:txBody>
      </p:sp>
    </p:spTree>
    <p:extLst>
      <p:ext uri="{BB962C8B-B14F-4D97-AF65-F5344CB8AC3E}">
        <p14:creationId xmlns:p14="http://schemas.microsoft.com/office/powerpoint/2010/main" val="13066629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众所周知，</a:t>
            </a:r>
            <a:r>
              <a:rPr lang="en-US" altLang="zh-CN" dirty="0" smtClean="0"/>
              <a:t>Java</a:t>
            </a:r>
            <a:r>
              <a:rPr lang="zh-CN" altLang="en-US" dirty="0" smtClean="0"/>
              <a:t>内存回收由</a:t>
            </a:r>
            <a:r>
              <a:rPr lang="en-US" altLang="zh-CN" dirty="0" smtClean="0"/>
              <a:t>JVM</a:t>
            </a:r>
            <a:r>
              <a:rPr lang="zh-CN" altLang="en-US" dirty="0" smtClean="0"/>
              <a:t>代理，这很大程度上解放了程序员的生产力，但是仍然会有一些特殊情况需要程序员介入内存回收处理，比如这里的堆外内存的回收，这已经不在</a:t>
            </a:r>
            <a:r>
              <a:rPr lang="en-US" altLang="zh-CN" dirty="0" smtClean="0"/>
              <a:t>JVM</a:t>
            </a:r>
            <a:r>
              <a:rPr lang="zh-CN" altLang="en-US" dirty="0" smtClean="0"/>
              <a:t>垃圾回收范畴之内了。</a:t>
            </a:r>
            <a:endParaRPr lang="en-US" altLang="zh-CN"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altLang="zh-CN" dirty="0" err="1" smtClean="0"/>
              <a:t>Reference&amp;ReferenceQueue</a:t>
            </a:r>
            <a:r>
              <a:rPr lang="zh-CN" altLang="en-US" dirty="0" smtClean="0"/>
              <a:t>提供了一种机制使程序员可以介入垃圾回收。</a:t>
            </a:r>
          </a:p>
          <a:p>
            <a:endParaRPr lang="zh-CN" altLang="en-US" dirty="0"/>
          </a:p>
        </p:txBody>
      </p:sp>
      <p:sp>
        <p:nvSpPr>
          <p:cNvPr id="4" name="灯片编号占位符 3"/>
          <p:cNvSpPr>
            <a:spLocks noGrp="1"/>
          </p:cNvSpPr>
          <p:nvPr>
            <p:ph type="sldNum" sz="quarter" idx="10"/>
          </p:nvPr>
        </p:nvSpPr>
        <p:spPr/>
        <p:txBody>
          <a:bodyPr/>
          <a:lstStyle/>
          <a:p>
            <a:fld id="{4FBAD5A4-DF14-402B-8AB5-0BCE7F23E77D}" type="slidenum">
              <a:rPr lang="zh-CN" altLang="en-US" smtClean="0"/>
              <a:pPr/>
              <a:t>18</a:t>
            </a:fld>
            <a:endParaRPr lang="zh-CN" altLang="en-US"/>
          </a:p>
        </p:txBody>
      </p:sp>
    </p:spTree>
    <p:extLst>
      <p:ext uri="{BB962C8B-B14F-4D97-AF65-F5344CB8AC3E}">
        <p14:creationId xmlns:p14="http://schemas.microsoft.com/office/powerpoint/2010/main" val="29529447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Below From java doc:</a:t>
            </a:r>
          </a:p>
          <a:p>
            <a:pPr marL="0" marR="0" lvl="1" indent="0" algn="l" defTabSz="914400" rtl="0" eaLnBrk="1" fontAlgn="auto" latinLnBrk="0" hangingPunct="1">
              <a:lnSpc>
                <a:spcPct val="100000"/>
              </a:lnSpc>
              <a:spcBef>
                <a:spcPts val="0"/>
              </a:spcBef>
              <a:spcAft>
                <a:spcPts val="0"/>
              </a:spcAft>
              <a:buClrTx/>
              <a:buSzTx/>
              <a:buFontTx/>
              <a:buNone/>
              <a:tabLst/>
              <a:defRPr/>
            </a:pPr>
            <a:r>
              <a:rPr lang="en-US" altLang="zh-CN" dirty="0" smtClean="0"/>
              <a:t>The state is encoded in the queue and next fields as follows:</a:t>
            </a:r>
          </a:p>
          <a:p>
            <a:pPr marL="0" marR="0" lvl="1" indent="0" algn="l" defTabSz="914400" rtl="0" eaLnBrk="1" fontAlgn="auto" latinLnBrk="0" hangingPunct="1">
              <a:lnSpc>
                <a:spcPct val="100000"/>
              </a:lnSpc>
              <a:spcBef>
                <a:spcPts val="0"/>
              </a:spcBef>
              <a:spcAft>
                <a:spcPts val="0"/>
              </a:spcAft>
              <a:buClrTx/>
              <a:buSzTx/>
              <a:buFontTx/>
              <a:buNone/>
              <a:tabLst/>
              <a:defRPr/>
            </a:pPr>
            <a:r>
              <a:rPr lang="en-US" altLang="zh-CN" dirty="0" smtClean="0"/>
              <a:t>Active: queue = </a:t>
            </a:r>
            <a:r>
              <a:rPr lang="en-US" altLang="zh-CN" dirty="0" err="1" smtClean="0"/>
              <a:t>ReferenceQueue</a:t>
            </a:r>
            <a:r>
              <a:rPr lang="en-US" altLang="zh-CN" dirty="0" smtClean="0"/>
              <a:t> with which instance is registered, or </a:t>
            </a:r>
            <a:r>
              <a:rPr lang="en-US" altLang="zh-CN" dirty="0" err="1" smtClean="0"/>
              <a:t>ReferenceQueue.NULL</a:t>
            </a:r>
            <a:r>
              <a:rPr lang="en-US" altLang="zh-CN" dirty="0" smtClean="0"/>
              <a:t> if it was not registered with a queue; next = null.</a:t>
            </a:r>
          </a:p>
          <a:p>
            <a:pPr marL="0" marR="0" lvl="1" indent="0" algn="l" defTabSz="914400" rtl="0" eaLnBrk="1" fontAlgn="auto" latinLnBrk="0" hangingPunct="1">
              <a:lnSpc>
                <a:spcPct val="100000"/>
              </a:lnSpc>
              <a:spcBef>
                <a:spcPts val="0"/>
              </a:spcBef>
              <a:spcAft>
                <a:spcPts val="0"/>
              </a:spcAft>
              <a:buClrTx/>
              <a:buSzTx/>
              <a:buFontTx/>
              <a:buNone/>
              <a:tabLst/>
              <a:defRPr/>
            </a:pPr>
            <a:r>
              <a:rPr lang="en-US" altLang="zh-CN" dirty="0" smtClean="0"/>
              <a:t>Pending: queue = </a:t>
            </a:r>
            <a:r>
              <a:rPr lang="en-US" altLang="zh-CN" dirty="0" err="1" smtClean="0"/>
              <a:t>ReferenceQueue</a:t>
            </a:r>
            <a:r>
              <a:rPr lang="en-US" altLang="zh-CN" dirty="0" smtClean="0"/>
              <a:t> with which instance is registered; next = Following instance in queue, or this if at end of list.</a:t>
            </a:r>
          </a:p>
          <a:p>
            <a:pPr marL="0" marR="0" lvl="1" indent="0" algn="l" defTabSz="914400" rtl="0" eaLnBrk="1" fontAlgn="auto" latinLnBrk="0" hangingPunct="1">
              <a:lnSpc>
                <a:spcPct val="100000"/>
              </a:lnSpc>
              <a:spcBef>
                <a:spcPts val="0"/>
              </a:spcBef>
              <a:spcAft>
                <a:spcPts val="0"/>
              </a:spcAft>
              <a:buClrTx/>
              <a:buSzTx/>
              <a:buFontTx/>
              <a:buNone/>
              <a:tabLst/>
              <a:defRPr/>
            </a:pPr>
            <a:r>
              <a:rPr lang="en-US" altLang="zh-CN" dirty="0" err="1" smtClean="0"/>
              <a:t>Enqueued</a:t>
            </a:r>
            <a:r>
              <a:rPr lang="en-US" altLang="zh-CN" dirty="0" smtClean="0"/>
              <a:t>: queue = </a:t>
            </a:r>
            <a:r>
              <a:rPr lang="en-US" altLang="zh-CN" dirty="0" err="1" smtClean="0"/>
              <a:t>ReferenceQueue.ENQUEUED</a:t>
            </a:r>
            <a:r>
              <a:rPr lang="en-US" altLang="zh-CN" dirty="0" smtClean="0"/>
              <a:t>; next = Following instance in queue, or this if at end of list.</a:t>
            </a:r>
          </a:p>
          <a:p>
            <a:pPr marL="0" marR="0" lvl="1" indent="0" algn="l" defTabSz="914400" rtl="0" eaLnBrk="1" fontAlgn="auto" latinLnBrk="0" hangingPunct="1">
              <a:lnSpc>
                <a:spcPct val="100000"/>
              </a:lnSpc>
              <a:spcBef>
                <a:spcPts val="0"/>
              </a:spcBef>
              <a:spcAft>
                <a:spcPts val="0"/>
              </a:spcAft>
              <a:buClrTx/>
              <a:buSzTx/>
              <a:buFontTx/>
              <a:buNone/>
              <a:tabLst/>
              <a:defRPr/>
            </a:pPr>
            <a:r>
              <a:rPr lang="en-US" altLang="zh-CN" dirty="0" smtClean="0"/>
              <a:t>Inactive: queue = </a:t>
            </a:r>
            <a:r>
              <a:rPr lang="en-US" altLang="zh-CN" dirty="0" err="1" smtClean="0"/>
              <a:t>ReferenceQueue.NULL</a:t>
            </a:r>
            <a:r>
              <a:rPr lang="en-US" altLang="zh-CN" dirty="0" smtClean="0"/>
              <a:t>; next = this.</a:t>
            </a:r>
            <a:endParaRPr lang="zh-CN" altLang="en-US" dirty="0" smtClean="0"/>
          </a:p>
        </p:txBody>
      </p:sp>
      <p:sp>
        <p:nvSpPr>
          <p:cNvPr id="4" name="灯片编号占位符 3"/>
          <p:cNvSpPr>
            <a:spLocks noGrp="1"/>
          </p:cNvSpPr>
          <p:nvPr>
            <p:ph type="sldNum" sz="quarter" idx="10"/>
          </p:nvPr>
        </p:nvSpPr>
        <p:spPr/>
        <p:txBody>
          <a:bodyPr/>
          <a:lstStyle/>
          <a:p>
            <a:fld id="{4FBAD5A4-DF14-402B-8AB5-0BCE7F23E77D}" type="slidenum">
              <a:rPr lang="zh-CN" altLang="en-US" smtClean="0"/>
              <a:pPr/>
              <a:t>19</a:t>
            </a:fld>
            <a:endParaRPr lang="zh-CN" altLang="en-US"/>
          </a:p>
        </p:txBody>
      </p:sp>
    </p:spTree>
    <p:extLst>
      <p:ext uri="{BB962C8B-B14F-4D97-AF65-F5344CB8AC3E}">
        <p14:creationId xmlns:p14="http://schemas.microsoft.com/office/powerpoint/2010/main" val="29529447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smtClean="0"/>
              <a:t>ReferenceQueue</a:t>
            </a:r>
            <a:r>
              <a:rPr lang="zh-CN" altLang="en-US" dirty="0" smtClean="0"/>
              <a:t>和</a:t>
            </a:r>
            <a:r>
              <a:rPr lang="en-US" altLang="zh-CN" dirty="0" err="1" smtClean="0"/>
              <a:t>Reference.Pending</a:t>
            </a:r>
            <a:r>
              <a:rPr lang="zh-CN" altLang="en-US" dirty="0" smtClean="0"/>
              <a:t>都是</a:t>
            </a:r>
            <a:r>
              <a:rPr lang="en-US" altLang="zh-CN" dirty="0" smtClean="0"/>
              <a:t>Reference</a:t>
            </a:r>
            <a:r>
              <a:rPr lang="zh-CN" altLang="en-US" dirty="0" smtClean="0"/>
              <a:t>的单链表，并且</a:t>
            </a:r>
            <a:r>
              <a:rPr lang="zh-CN" altLang="en-US" baseline="0" dirty="0" smtClean="0"/>
              <a:t>插入是头结点插入。</a:t>
            </a:r>
            <a:endParaRPr lang="en-US" altLang="zh-CN" baseline="0" dirty="0" smtClean="0"/>
          </a:p>
          <a:p>
            <a:r>
              <a:rPr lang="zh-CN" altLang="en-US" baseline="0" dirty="0" smtClean="0"/>
              <a:t>字段</a:t>
            </a:r>
            <a:r>
              <a:rPr lang="en-US" altLang="zh-CN" baseline="0" dirty="0" smtClean="0"/>
              <a:t>discovered</a:t>
            </a:r>
            <a:r>
              <a:rPr lang="zh-CN" altLang="en-US" baseline="0" dirty="0" smtClean="0"/>
              <a:t>是</a:t>
            </a:r>
            <a:r>
              <a:rPr lang="en-US" altLang="zh-CN" baseline="0" dirty="0" smtClean="0"/>
              <a:t>pending</a:t>
            </a:r>
            <a:r>
              <a:rPr lang="zh-CN" altLang="en-US" baseline="0" dirty="0" smtClean="0"/>
              <a:t>使用的链接指针（主要是为了防止并发操作破坏</a:t>
            </a:r>
            <a:r>
              <a:rPr lang="en-US" altLang="zh-CN" baseline="0" dirty="0" err="1" smtClean="0"/>
              <a:t>ReferenceQueue</a:t>
            </a:r>
            <a:r>
              <a:rPr lang="zh-CN" altLang="en-US" baseline="0" dirty="0" smtClean="0"/>
              <a:t>链表结构），而字段</a:t>
            </a:r>
            <a:r>
              <a:rPr lang="en-US" altLang="zh-CN" baseline="0" dirty="0" smtClean="0"/>
              <a:t>queue</a:t>
            </a:r>
            <a:r>
              <a:rPr lang="zh-CN" altLang="en-US" baseline="0" dirty="0" smtClean="0"/>
              <a:t>是</a:t>
            </a:r>
            <a:r>
              <a:rPr lang="en-US" altLang="zh-CN" baseline="0" dirty="0" err="1" smtClean="0"/>
              <a:t>ReferenceQueue</a:t>
            </a:r>
            <a:r>
              <a:rPr lang="zh-CN" altLang="en-US" baseline="0" dirty="0" smtClean="0"/>
              <a:t>使用的链接指针。</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4FBAD5A4-DF14-402B-8AB5-0BCE7F23E77D}" type="slidenum">
              <a:rPr lang="zh-CN" altLang="en-US" smtClean="0"/>
              <a:pPr/>
              <a:t>20</a:t>
            </a:fld>
            <a:endParaRPr lang="zh-CN" altLang="en-US"/>
          </a:p>
        </p:txBody>
      </p:sp>
    </p:spTree>
    <p:extLst>
      <p:ext uri="{BB962C8B-B14F-4D97-AF65-F5344CB8AC3E}">
        <p14:creationId xmlns:p14="http://schemas.microsoft.com/office/powerpoint/2010/main" val="29529447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FBAD5A4-DF14-402B-8AB5-0BCE7F23E77D}" type="slidenum">
              <a:rPr lang="zh-CN" altLang="en-US" smtClean="0"/>
              <a:pPr/>
              <a:t>22</a:t>
            </a:fld>
            <a:endParaRPr lang="zh-CN" altLang="en-US"/>
          </a:p>
        </p:txBody>
      </p:sp>
    </p:spTree>
    <p:extLst>
      <p:ext uri="{BB962C8B-B14F-4D97-AF65-F5344CB8AC3E}">
        <p14:creationId xmlns:p14="http://schemas.microsoft.com/office/powerpoint/2010/main" val="29529447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Java</a:t>
            </a:r>
            <a:r>
              <a:rPr lang="zh-CN" altLang="en-US" dirty="0" smtClean="0"/>
              <a:t>的默认字节顺序是大端字节序，这允许类文件等以及对象的序列化可以在任何</a:t>
            </a:r>
            <a:r>
              <a:rPr lang="en-US" altLang="zh-CN" dirty="0" smtClean="0"/>
              <a:t>JVM</a:t>
            </a:r>
            <a:r>
              <a:rPr lang="zh-CN" altLang="en-US" dirty="0" smtClean="0"/>
              <a:t>中工作。</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b="1" dirty="0" smtClean="0"/>
              <a:t>只有</a:t>
            </a:r>
            <a:r>
              <a:rPr lang="en-US" altLang="zh-CN" b="1" dirty="0" err="1" smtClean="0"/>
              <a:t>ByteBuffer</a:t>
            </a:r>
            <a:r>
              <a:rPr lang="zh-CN" altLang="en-US" b="1" dirty="0" smtClean="0"/>
              <a:t>可以设定字节顺序，其他类型的</a:t>
            </a:r>
            <a:r>
              <a:rPr lang="en-US" altLang="zh-CN" b="1" dirty="0" smtClean="0"/>
              <a:t>Buffer</a:t>
            </a:r>
            <a:r>
              <a:rPr lang="zh-CN" altLang="en-US" b="1" dirty="0" smtClean="0"/>
              <a:t>字节顺序只支持只读。</a:t>
            </a:r>
            <a:endParaRPr lang="en-US" altLang="zh-CN" b="1"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b="0" dirty="0" err="1" smtClean="0"/>
              <a:t>ByteBuffer</a:t>
            </a:r>
            <a:r>
              <a:rPr lang="zh-CN" altLang="en-US" b="0" dirty="0" smtClean="0"/>
              <a:t>之所以支持设置字节序是为了能够更灵活地调整字节存储顺序。比如在小端字节序的机器上利用</a:t>
            </a:r>
            <a:r>
              <a:rPr lang="en-US" altLang="zh-CN" b="0" dirty="0" err="1" smtClean="0"/>
              <a:t>ByteBuffer</a:t>
            </a:r>
            <a:r>
              <a:rPr lang="zh-CN" altLang="en-US" b="0" dirty="0" smtClean="0"/>
              <a:t>处理其他基本数据类型，或者网络通信时报文字节序的调整。</a:t>
            </a:r>
          </a:p>
          <a:p>
            <a:endParaRPr lang="zh-CN" altLang="en-US" dirty="0"/>
          </a:p>
        </p:txBody>
      </p:sp>
      <p:sp>
        <p:nvSpPr>
          <p:cNvPr id="4" name="灯片编号占位符 3"/>
          <p:cNvSpPr>
            <a:spLocks noGrp="1"/>
          </p:cNvSpPr>
          <p:nvPr>
            <p:ph type="sldNum" sz="quarter" idx="10"/>
          </p:nvPr>
        </p:nvSpPr>
        <p:spPr/>
        <p:txBody>
          <a:bodyPr/>
          <a:lstStyle/>
          <a:p>
            <a:fld id="{4FBAD5A4-DF14-402B-8AB5-0BCE7F23E77D}" type="slidenum">
              <a:rPr lang="zh-CN" altLang="en-US" smtClean="0"/>
              <a:pPr/>
              <a:t>24</a:t>
            </a:fld>
            <a:endParaRPr lang="zh-CN" altLang="en-US"/>
          </a:p>
        </p:txBody>
      </p:sp>
    </p:spTree>
    <p:extLst>
      <p:ext uri="{BB962C8B-B14F-4D97-AF65-F5344CB8AC3E}">
        <p14:creationId xmlns:p14="http://schemas.microsoft.com/office/powerpoint/2010/main" val="21206353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Buffer</a:t>
            </a:r>
            <a:r>
              <a:rPr lang="zh-CN" altLang="en-US" dirty="0" smtClean="0"/>
              <a:t>是发送和接收数据的端点，而</a:t>
            </a:r>
            <a:r>
              <a:rPr lang="en-US" altLang="zh-CN" dirty="0" smtClean="0"/>
              <a:t>Channel</a:t>
            </a:r>
            <a:r>
              <a:rPr lang="zh-CN" altLang="en-US" dirty="0" smtClean="0"/>
              <a:t>是</a:t>
            </a:r>
            <a:r>
              <a:rPr lang="en-US" altLang="zh-CN" dirty="0" smtClean="0"/>
              <a:t>Java IO</a:t>
            </a:r>
            <a:r>
              <a:rPr lang="zh-CN" altLang="en-US" dirty="0" smtClean="0"/>
              <a:t>与外部系统交互的渠道（貌似通道更为合适）。</a:t>
            </a:r>
            <a:endParaRPr lang="en-US" altLang="zh-CN" dirty="0" smtClean="0"/>
          </a:p>
          <a:p>
            <a:r>
              <a:rPr lang="zh-CN" altLang="en-US" dirty="0" smtClean="0"/>
              <a:t>通道与操作系统的文件描述符（</a:t>
            </a:r>
            <a:r>
              <a:rPr lang="en-US" altLang="zh-CN" dirty="0" smtClean="0"/>
              <a:t>File Descriptor</a:t>
            </a:r>
            <a:r>
              <a:rPr lang="zh-CN" altLang="en-US" dirty="0" smtClean="0"/>
              <a:t>）和文件句柄（</a:t>
            </a:r>
            <a:r>
              <a:rPr lang="en-US" altLang="zh-CN" dirty="0" smtClean="0"/>
              <a:t>File Handle</a:t>
            </a:r>
            <a:r>
              <a:rPr lang="zh-CN" altLang="en-US" dirty="0" smtClean="0"/>
              <a:t>）有着一对一的关系。根据底层文件句柄的访问模式，通道实例可能不允许使用 </a:t>
            </a:r>
            <a:r>
              <a:rPr lang="en-US" altLang="zh-CN" dirty="0" smtClean="0"/>
              <a:t>read()</a:t>
            </a:r>
            <a:r>
              <a:rPr lang="zh-CN" altLang="en-US" dirty="0" smtClean="0"/>
              <a:t>或 </a:t>
            </a:r>
            <a:r>
              <a:rPr lang="en-US" altLang="zh-CN" dirty="0" smtClean="0"/>
              <a:t>write()</a:t>
            </a:r>
            <a:r>
              <a:rPr lang="zh-CN" altLang="en-US" dirty="0" smtClean="0"/>
              <a:t>方法。</a:t>
            </a:r>
            <a:endParaRPr lang="en-US" altLang="zh-CN" dirty="0" smtClean="0"/>
          </a:p>
          <a:p>
            <a:r>
              <a:rPr lang="zh-CN" altLang="en-US" dirty="0" smtClean="0"/>
              <a:t>通道关闭时的阻塞行为（如果有的话）是高度取决于操作系统或者文件系统的。因此调用通道的</a:t>
            </a:r>
            <a:r>
              <a:rPr lang="en-US" altLang="zh-CN" dirty="0" smtClean="0"/>
              <a:t>close( )</a:t>
            </a:r>
            <a:r>
              <a:rPr lang="zh-CN" altLang="en-US" dirty="0" smtClean="0"/>
              <a:t>方法时，可能会导致在通道关闭底层</a:t>
            </a:r>
            <a:r>
              <a:rPr lang="en-US" altLang="zh-CN" dirty="0" smtClean="0"/>
              <a:t>I/O</a:t>
            </a:r>
            <a:r>
              <a:rPr lang="zh-CN" altLang="en-US" dirty="0" smtClean="0"/>
              <a:t>服务的过程中线程暂时阻塞</a:t>
            </a:r>
            <a:r>
              <a:rPr lang="en-US" altLang="zh-CN" dirty="0" smtClean="0"/>
              <a:t> </a:t>
            </a:r>
            <a:r>
              <a:rPr lang="zh-CN" altLang="en-US" dirty="0" smtClean="0"/>
              <a:t>，哪怕该通道处于非阻塞模式。</a:t>
            </a:r>
            <a:endParaRPr lang="zh-CN" altLang="en-US" dirty="0"/>
          </a:p>
        </p:txBody>
      </p:sp>
      <p:sp>
        <p:nvSpPr>
          <p:cNvPr id="4" name="灯片编号占位符 3"/>
          <p:cNvSpPr>
            <a:spLocks noGrp="1"/>
          </p:cNvSpPr>
          <p:nvPr>
            <p:ph type="sldNum" sz="quarter" idx="10"/>
          </p:nvPr>
        </p:nvSpPr>
        <p:spPr/>
        <p:txBody>
          <a:bodyPr/>
          <a:lstStyle/>
          <a:p>
            <a:fld id="{4FBAD5A4-DF14-402B-8AB5-0BCE7F23E77D}" type="slidenum">
              <a:rPr lang="zh-CN" altLang="en-US" smtClean="0"/>
              <a:pPr/>
              <a:t>26</a:t>
            </a:fld>
            <a:endParaRPr lang="zh-CN" altLang="en-US"/>
          </a:p>
        </p:txBody>
      </p:sp>
    </p:spTree>
    <p:extLst>
      <p:ext uri="{BB962C8B-B14F-4D97-AF65-F5344CB8AC3E}">
        <p14:creationId xmlns:p14="http://schemas.microsoft.com/office/powerpoint/2010/main" val="13381025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zh-CN" altLang="en-US" dirty="0" smtClean="0"/>
              <a:t>这样用户进程就不必多次执行系统调用（那样做可能代价不菲），内核也可以优化数据的处理过程，因为它已掌握待传输数据的全部信息。如果系统配有多个</a:t>
            </a:r>
            <a:r>
              <a:rPr lang="en-US" altLang="zh-CN" dirty="0" smtClean="0"/>
              <a:t>CPU</a:t>
            </a:r>
            <a:r>
              <a:rPr lang="zh-CN" altLang="en-US" dirty="0" smtClean="0"/>
              <a:t>，可以充分利用多核性能，并行处理</a:t>
            </a:r>
            <a:r>
              <a:rPr lang="en-US" altLang="zh-CN" dirty="0" smtClean="0"/>
              <a:t>IO</a:t>
            </a:r>
            <a:r>
              <a:rPr lang="zh-CN" altLang="en-US" dirty="0" smtClean="0"/>
              <a:t>，同时填充或排干多个缓冲区。</a:t>
            </a:r>
            <a:endParaRPr lang="en-US" altLang="zh-CN" dirty="0" smtClean="0"/>
          </a:p>
        </p:txBody>
      </p:sp>
      <p:sp>
        <p:nvSpPr>
          <p:cNvPr id="4" name="灯片编号占位符 3"/>
          <p:cNvSpPr>
            <a:spLocks noGrp="1"/>
          </p:cNvSpPr>
          <p:nvPr>
            <p:ph type="sldNum" sz="quarter" idx="10"/>
          </p:nvPr>
        </p:nvSpPr>
        <p:spPr/>
        <p:txBody>
          <a:bodyPr/>
          <a:lstStyle/>
          <a:p>
            <a:fld id="{4FBAD5A4-DF14-402B-8AB5-0BCE7F23E77D}" type="slidenum">
              <a:rPr lang="zh-CN" altLang="en-US" smtClean="0"/>
              <a:pPr/>
              <a:t>27</a:t>
            </a:fld>
            <a:endParaRPr lang="zh-CN" altLang="en-US"/>
          </a:p>
        </p:txBody>
      </p:sp>
    </p:spTree>
    <p:extLst>
      <p:ext uri="{BB962C8B-B14F-4D97-AF65-F5344CB8AC3E}">
        <p14:creationId xmlns:p14="http://schemas.microsoft.com/office/powerpoint/2010/main" val="13381025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zh-CN" altLang="en-US" sz="2000" dirty="0" smtClean="0"/>
              <a:t>关于“线程被中断，通道就被关闭”的设计理念是这样的：“当 </a:t>
            </a:r>
            <a:r>
              <a:rPr lang="en-US" altLang="zh-CN" sz="2000" dirty="0" smtClean="0"/>
              <a:t>I/O </a:t>
            </a:r>
            <a:r>
              <a:rPr lang="zh-CN" altLang="en-US" sz="2000" dirty="0" smtClean="0"/>
              <a:t>操作被中断时总是关闭通道”。</a:t>
            </a:r>
            <a:endParaRPr lang="en-US" altLang="zh-CN" dirty="0" smtClean="0"/>
          </a:p>
        </p:txBody>
      </p:sp>
      <p:sp>
        <p:nvSpPr>
          <p:cNvPr id="4" name="灯片编号占位符 3"/>
          <p:cNvSpPr>
            <a:spLocks noGrp="1"/>
          </p:cNvSpPr>
          <p:nvPr>
            <p:ph type="sldNum" sz="quarter" idx="10"/>
          </p:nvPr>
        </p:nvSpPr>
        <p:spPr/>
        <p:txBody>
          <a:bodyPr/>
          <a:lstStyle/>
          <a:p>
            <a:fld id="{4FBAD5A4-DF14-402B-8AB5-0BCE7F23E77D}" type="slidenum">
              <a:rPr lang="zh-CN" altLang="en-US" smtClean="0"/>
              <a:pPr/>
              <a:t>28</a:t>
            </a:fld>
            <a:endParaRPr lang="zh-CN" altLang="en-US"/>
          </a:p>
        </p:txBody>
      </p:sp>
    </p:spTree>
    <p:extLst>
      <p:ext uri="{BB962C8B-B14F-4D97-AF65-F5344CB8AC3E}">
        <p14:creationId xmlns:p14="http://schemas.microsoft.com/office/powerpoint/2010/main" val="13381025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dirty="0" err="1" smtClean="0"/>
              <a:t>FileChannel</a:t>
            </a:r>
            <a:r>
              <a:rPr lang="zh-CN" altLang="en-US" sz="1200" dirty="0" smtClean="0"/>
              <a:t>本身线程安全，但无法保证组合状态的安全性（如多个线程竞态条件执行</a:t>
            </a:r>
            <a:r>
              <a:rPr lang="en-US" altLang="zh-CN" sz="1200" dirty="0" smtClean="0"/>
              <a:t>position()</a:t>
            </a:r>
            <a:r>
              <a:rPr lang="zh-CN" altLang="en-US" sz="1200" dirty="0" smtClean="0"/>
              <a:t>和</a:t>
            </a:r>
            <a:r>
              <a:rPr lang="en-US" altLang="zh-CN" sz="1200" dirty="0" smtClean="0"/>
              <a:t>write()</a:t>
            </a:r>
            <a:r>
              <a:rPr lang="zh-CN" altLang="en-US" sz="1200" dirty="0" smtClean="0"/>
              <a:t>）。所以，外部仍需通过同步等手段保证多线程读写文件的安全性。</a:t>
            </a:r>
            <a:endParaRPr lang="en-US" altLang="zh-CN"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dirty="0" err="1" smtClean="0"/>
              <a:t>FileChannelImpl</a:t>
            </a:r>
            <a:r>
              <a:rPr lang="zh-CN" altLang="en-US" sz="1200" dirty="0" smtClean="0"/>
              <a:t>是</a:t>
            </a:r>
            <a:r>
              <a:rPr lang="en-US" altLang="zh-CN" sz="1200" dirty="0" err="1" smtClean="0"/>
              <a:t>FileChannel</a:t>
            </a:r>
            <a:r>
              <a:rPr lang="zh-CN" altLang="en-US" sz="1200" dirty="0" smtClean="0"/>
              <a:t>的底层实现，它是</a:t>
            </a:r>
            <a:r>
              <a:rPr lang="en-US" altLang="zh-CN" sz="1200" dirty="0" smtClean="0"/>
              <a:t>sun.nio.ch</a:t>
            </a:r>
            <a:r>
              <a:rPr lang="zh-CN" altLang="en-US" sz="1200" dirty="0" smtClean="0"/>
              <a:t>包的内容，实现依赖于底层</a:t>
            </a:r>
            <a:r>
              <a:rPr lang="en-US" altLang="zh-CN" sz="1200" dirty="0" smtClean="0"/>
              <a:t>JVM</a:t>
            </a:r>
            <a:r>
              <a:rPr lang="zh-CN" altLang="en-US" sz="1200" dirty="0" smtClean="0"/>
              <a:t>和底层操作系统。它可以保证</a:t>
            </a:r>
            <a:r>
              <a:rPr lang="en-US" altLang="zh-CN" sz="1200" dirty="0" err="1" smtClean="0"/>
              <a:t>FileChannel</a:t>
            </a:r>
            <a:r>
              <a:rPr lang="zh-CN" altLang="en-US" sz="1200" dirty="0" smtClean="0"/>
              <a:t>对象内部状态的线程安全性，即若当前某个线程正在执行</a:t>
            </a:r>
            <a:r>
              <a:rPr lang="en-US" altLang="zh-CN" sz="1200" dirty="0" smtClean="0"/>
              <a:t>position</a:t>
            </a:r>
            <a:r>
              <a:rPr lang="zh-CN" altLang="en-US" sz="1200" dirty="0" smtClean="0"/>
              <a:t>，其他读写线程都必须等待，这是通过内部的一个对象锁</a:t>
            </a:r>
            <a:r>
              <a:rPr lang="en-US" altLang="zh-CN" sz="1200" b="0" i="0" kern="1200" dirty="0" err="1" smtClean="0">
                <a:solidFill>
                  <a:schemeClr val="tx1"/>
                </a:solidFill>
                <a:effectLst/>
                <a:latin typeface="+mn-lt"/>
                <a:ea typeface="+mn-ea"/>
                <a:cs typeface="+mn-cs"/>
              </a:rPr>
              <a:t>positionLock</a:t>
            </a:r>
            <a:r>
              <a:rPr lang="zh-CN" altLang="en-US" sz="1200" b="0" i="0" kern="1200" dirty="0" smtClean="0">
                <a:solidFill>
                  <a:schemeClr val="tx1"/>
                </a:solidFill>
                <a:effectLst/>
                <a:latin typeface="+mn-lt"/>
                <a:ea typeface="+mn-ea"/>
                <a:cs typeface="+mn-cs"/>
              </a:rPr>
              <a:t>的同步来实现的。但是，它只能保证内部状态的一致性，对外部来说，组合状态（如竞态条件）的安全性仍然需要施加额外的手段去保证。</a:t>
            </a:r>
            <a:endParaRPr lang="en-US" altLang="zh-CN"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smtClean="0">
                <a:solidFill>
                  <a:schemeClr val="tx1"/>
                </a:solidFill>
                <a:effectLst/>
                <a:latin typeface="+mn-lt"/>
                <a:ea typeface="+mn-ea"/>
                <a:cs typeface="+mn-cs"/>
              </a:rPr>
              <a:t>此外，</a:t>
            </a:r>
            <a:r>
              <a:rPr lang="en-US" altLang="zh-CN" sz="1200" b="0" i="0" kern="1200" dirty="0" err="1" smtClean="0">
                <a:solidFill>
                  <a:schemeClr val="tx1"/>
                </a:solidFill>
                <a:effectLst/>
                <a:latin typeface="+mn-lt"/>
                <a:ea typeface="+mn-ea"/>
                <a:cs typeface="+mn-cs"/>
              </a:rPr>
              <a:t>FileChannel</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对象是线程安全（</a:t>
            </a:r>
            <a:r>
              <a:rPr lang="en-US" altLang="zh-CN" sz="1200" b="0" i="0" kern="1200" dirty="0" smtClean="0">
                <a:solidFill>
                  <a:schemeClr val="tx1"/>
                </a:solidFill>
                <a:effectLst/>
                <a:latin typeface="+mn-lt"/>
                <a:ea typeface="+mn-ea"/>
                <a:cs typeface="+mn-cs"/>
              </a:rPr>
              <a:t>thread-safe</a:t>
            </a:r>
            <a:r>
              <a:rPr lang="zh-CN" altLang="en-US" sz="1200" b="0" i="0" kern="1200" dirty="0" smtClean="0">
                <a:solidFill>
                  <a:schemeClr val="tx1"/>
                </a:solidFill>
                <a:effectLst/>
                <a:latin typeface="+mn-lt"/>
                <a:ea typeface="+mn-ea"/>
                <a:cs typeface="+mn-cs"/>
              </a:rPr>
              <a:t>）的。多个进程可以在同一个实例上并发调用方法而不会引起任何问题，不过并非所有的操作都是多线程的（</a:t>
            </a:r>
            <a:r>
              <a:rPr lang="en-US" altLang="zh-CN" sz="1200" b="0" i="0" kern="1200" dirty="0" smtClean="0">
                <a:solidFill>
                  <a:schemeClr val="tx1"/>
                </a:solidFill>
                <a:effectLst/>
                <a:latin typeface="+mn-lt"/>
                <a:ea typeface="+mn-ea"/>
                <a:cs typeface="+mn-cs"/>
              </a:rPr>
              <a:t>multithreaded</a:t>
            </a:r>
            <a:r>
              <a:rPr lang="zh-CN" altLang="en-US" sz="1200" b="0" i="0" kern="1200" dirty="0" smtClean="0">
                <a:solidFill>
                  <a:schemeClr val="tx1"/>
                </a:solidFill>
                <a:effectLst/>
                <a:latin typeface="+mn-lt"/>
                <a:ea typeface="+mn-ea"/>
                <a:cs typeface="+mn-cs"/>
              </a:rPr>
              <a:t>）。影响通道位置或者影响文件大小的操作都是单线程的（</a:t>
            </a:r>
            <a:r>
              <a:rPr lang="en-US" altLang="zh-CN" sz="1200" b="0" i="0" kern="1200" dirty="0" smtClean="0">
                <a:solidFill>
                  <a:schemeClr val="tx1"/>
                </a:solidFill>
                <a:effectLst/>
                <a:latin typeface="+mn-lt"/>
                <a:ea typeface="+mn-ea"/>
                <a:cs typeface="+mn-cs"/>
              </a:rPr>
              <a:t>single-threaded</a:t>
            </a:r>
            <a:r>
              <a:rPr lang="zh-CN" altLang="en-US" sz="1200" b="0" i="0" kern="1200" dirty="0" smtClean="0">
                <a:solidFill>
                  <a:schemeClr val="tx1"/>
                </a:solidFill>
                <a:effectLst/>
                <a:latin typeface="+mn-lt"/>
                <a:ea typeface="+mn-ea"/>
                <a:cs typeface="+mn-cs"/>
              </a:rPr>
              <a:t>）。如果有一个线程已经在执行会影响通道位置或文件大小的操作，那么其他尝试进行此类操作之一的线程必须等待。并发行为也会受到底层的操作系统或文件系统影响。</a:t>
            </a:r>
            <a:endParaRPr lang="en-US" altLang="zh-CN" dirty="0" smtClean="0"/>
          </a:p>
          <a:p>
            <a:endParaRPr lang="en-US" altLang="zh-CN" dirty="0" smtClean="0"/>
          </a:p>
          <a:p>
            <a:r>
              <a:rPr lang="en-US" altLang="zh-CN" dirty="0" smtClean="0"/>
              <a:t>“</a:t>
            </a:r>
            <a:r>
              <a:rPr lang="zh-CN" altLang="en-US" dirty="0" smtClean="0"/>
              <a:t>文件空洞</a:t>
            </a:r>
            <a:r>
              <a:rPr lang="en-US" altLang="zh-CN" dirty="0" smtClean="0"/>
              <a:t>”</a:t>
            </a:r>
            <a:r>
              <a:rPr lang="zh-CN" altLang="en-US" dirty="0" smtClean="0"/>
              <a:t>：当磁盘上一个文件的分配空间小于它的文件大小时会出现“文件空洞”。</a:t>
            </a: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对于内容稀疏的文件，大多数现代文件系统只为实际写入的数据分配磁盘空间（更准确地说，只为那些写入数据的文件系统页分配空间）。假如数据被写入到文件中非连续的位置上，这将导致文件出现在逻辑上不包含数据的区域（即“空洞”）。</a:t>
            </a:r>
          </a:p>
        </p:txBody>
      </p:sp>
      <p:sp>
        <p:nvSpPr>
          <p:cNvPr id="4" name="灯片编号占位符 3"/>
          <p:cNvSpPr>
            <a:spLocks noGrp="1"/>
          </p:cNvSpPr>
          <p:nvPr>
            <p:ph type="sldNum" sz="quarter" idx="10"/>
          </p:nvPr>
        </p:nvSpPr>
        <p:spPr/>
        <p:txBody>
          <a:bodyPr/>
          <a:lstStyle/>
          <a:p>
            <a:fld id="{4FBAD5A4-DF14-402B-8AB5-0BCE7F23E77D}" type="slidenum">
              <a:rPr lang="zh-CN" altLang="en-US" smtClean="0"/>
              <a:pPr/>
              <a:t>29</a:t>
            </a:fld>
            <a:endParaRPr lang="zh-CN" altLang="en-US"/>
          </a:p>
        </p:txBody>
      </p:sp>
    </p:spTree>
    <p:extLst>
      <p:ext uri="{BB962C8B-B14F-4D97-AF65-F5344CB8AC3E}">
        <p14:creationId xmlns:p14="http://schemas.microsoft.com/office/powerpoint/2010/main" val="226433160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常用于数据库系统的实现，事务的实现，一致性的保证。</a:t>
            </a:r>
            <a:endParaRPr lang="zh-CN" altLang="en-US" dirty="0"/>
          </a:p>
        </p:txBody>
      </p:sp>
      <p:sp>
        <p:nvSpPr>
          <p:cNvPr id="4" name="灯片编号占位符 3"/>
          <p:cNvSpPr>
            <a:spLocks noGrp="1"/>
          </p:cNvSpPr>
          <p:nvPr>
            <p:ph type="sldNum" sz="quarter" idx="10"/>
          </p:nvPr>
        </p:nvSpPr>
        <p:spPr/>
        <p:txBody>
          <a:bodyPr/>
          <a:lstStyle/>
          <a:p>
            <a:fld id="{4FBAD5A4-DF14-402B-8AB5-0BCE7F23E77D}" type="slidenum">
              <a:rPr lang="zh-CN" altLang="en-US" smtClean="0"/>
              <a:pPr/>
              <a:t>30</a:t>
            </a:fld>
            <a:endParaRPr lang="zh-CN" altLang="en-US"/>
          </a:p>
        </p:txBody>
      </p:sp>
    </p:spTree>
    <p:extLst>
      <p:ext uri="{BB962C8B-B14F-4D97-AF65-F5344CB8AC3E}">
        <p14:creationId xmlns:p14="http://schemas.microsoft.com/office/powerpoint/2010/main" val="20739611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沙漠绿植，看似露在表面的就是那么一点点，实则它要能够成活，需要够到地下很远处的水，根系非常粗壮，盘根错节。</a:t>
            </a:r>
          </a:p>
          <a:p>
            <a:r>
              <a:rPr lang="en-US" altLang="zh-CN" dirty="0" smtClean="0"/>
              <a:t>Java IO</a:t>
            </a:r>
            <a:r>
              <a:rPr lang="zh-CN" altLang="en-US" dirty="0" smtClean="0"/>
              <a:t>与之类似，看似简单，实则底层牵扯出诸多头绪。</a:t>
            </a:r>
            <a:endParaRPr lang="en-US" altLang="zh-CN" dirty="0" smtClean="0"/>
          </a:p>
          <a:p>
            <a:r>
              <a:rPr lang="zh-CN" altLang="en-US" dirty="0" smtClean="0"/>
              <a:t>本次分享跟大家一起扒一扒</a:t>
            </a:r>
            <a:r>
              <a:rPr lang="en-US" altLang="zh-CN" dirty="0" smtClean="0"/>
              <a:t>java </a:t>
            </a:r>
            <a:r>
              <a:rPr lang="en-US" altLang="zh-CN" dirty="0" err="1" smtClean="0"/>
              <a:t>io</a:t>
            </a:r>
            <a:r>
              <a:rPr lang="zh-CN" altLang="en-US" dirty="0" smtClean="0"/>
              <a:t>的那些事儿，了解一些底层的原理和实现，也许会对我们构筑上层系统或应用产生一些或多或少的启发。</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分享议题大致如下：</a:t>
            </a:r>
            <a:endParaRPr lang="en-US" altLang="zh-CN" dirty="0" smtClean="0"/>
          </a:p>
          <a:p>
            <a:pPr marL="171450" indent="-171450">
              <a:buFont typeface="Arial" panose="020B0604020202020204" pitchFamily="34" charset="0"/>
              <a:buChar char="•"/>
            </a:pPr>
            <a:r>
              <a:rPr lang="zh-CN" altLang="en-US" dirty="0" smtClean="0"/>
              <a:t>操作系统</a:t>
            </a:r>
            <a:r>
              <a:rPr lang="en-US" altLang="zh-CN" dirty="0" smtClean="0"/>
              <a:t>IO</a:t>
            </a:r>
            <a:r>
              <a:rPr lang="zh-CN" altLang="en-US" dirty="0" smtClean="0"/>
              <a:t>概述</a:t>
            </a:r>
            <a:r>
              <a:rPr lang="zh-CN" altLang="en-US" sz="1200" dirty="0" smtClean="0">
                <a:solidFill>
                  <a:schemeClr val="bg1">
                    <a:lumMod val="65000"/>
                  </a:schemeClr>
                </a:solidFill>
              </a:rPr>
              <a:t>（硬件、驱动、</a:t>
            </a:r>
            <a:r>
              <a:rPr lang="en-US" altLang="zh-CN" sz="1200" dirty="0" smtClean="0">
                <a:solidFill>
                  <a:schemeClr val="bg1">
                    <a:lumMod val="65000"/>
                  </a:schemeClr>
                </a:solidFill>
              </a:rPr>
              <a:t>DMA</a:t>
            </a:r>
            <a:r>
              <a:rPr lang="zh-CN" altLang="en-US" sz="1200" dirty="0" smtClean="0">
                <a:solidFill>
                  <a:schemeClr val="bg1">
                    <a:lumMod val="65000"/>
                  </a:schemeClr>
                </a:solidFill>
              </a:rPr>
              <a:t>、内核缓冲区）</a:t>
            </a:r>
            <a:endParaRPr lang="en-US" altLang="zh-CN" sz="1200" dirty="0" smtClean="0">
              <a:solidFill>
                <a:schemeClr val="bg1">
                  <a:lumMod val="65000"/>
                </a:schemeClr>
              </a:solidFill>
            </a:endParaRPr>
          </a:p>
          <a:p>
            <a:pPr marL="171450" indent="-171450">
              <a:buFont typeface="Arial" panose="020B0604020202020204" pitchFamily="34" charset="0"/>
              <a:buChar char="•"/>
            </a:pPr>
            <a:r>
              <a:rPr lang="en-US" altLang="zh-CN" dirty="0" smtClean="0"/>
              <a:t>Java IO &amp; NIO</a:t>
            </a:r>
            <a:r>
              <a:rPr lang="zh-CN" altLang="en-US" sz="1200" dirty="0" smtClean="0">
                <a:solidFill>
                  <a:schemeClr val="bg1">
                    <a:lumMod val="65000"/>
                  </a:schemeClr>
                </a:solidFill>
              </a:rPr>
              <a:t>（传统</a:t>
            </a:r>
            <a:r>
              <a:rPr lang="en-US" altLang="zh-CN" sz="1200" dirty="0" smtClean="0">
                <a:solidFill>
                  <a:schemeClr val="bg1">
                    <a:lumMod val="65000"/>
                  </a:schemeClr>
                </a:solidFill>
              </a:rPr>
              <a:t>java </a:t>
            </a:r>
            <a:r>
              <a:rPr lang="en-US" altLang="zh-CN" sz="1200" dirty="0" err="1" smtClean="0">
                <a:solidFill>
                  <a:schemeClr val="bg1">
                    <a:lumMod val="65000"/>
                  </a:schemeClr>
                </a:solidFill>
              </a:rPr>
              <a:t>io</a:t>
            </a:r>
            <a:r>
              <a:rPr lang="zh-CN" altLang="en-US" sz="1200" dirty="0" smtClean="0">
                <a:solidFill>
                  <a:schemeClr val="bg1">
                    <a:lumMod val="65000"/>
                  </a:schemeClr>
                </a:solidFill>
              </a:rPr>
              <a:t>的缺陷、</a:t>
            </a:r>
            <a:r>
              <a:rPr lang="en-US" altLang="zh-CN" sz="1200" dirty="0" err="1" smtClean="0">
                <a:solidFill>
                  <a:schemeClr val="bg1">
                    <a:lumMod val="65000"/>
                  </a:schemeClr>
                </a:solidFill>
              </a:rPr>
              <a:t>nio</a:t>
            </a:r>
            <a:r>
              <a:rPr lang="zh-CN" altLang="en-US" sz="1200" dirty="0" smtClean="0">
                <a:solidFill>
                  <a:schemeClr val="bg1">
                    <a:lumMod val="65000"/>
                  </a:schemeClr>
                </a:solidFill>
              </a:rPr>
              <a:t>的增强）</a:t>
            </a:r>
            <a:endParaRPr lang="en-US" altLang="zh-CN" dirty="0" smtClean="0">
              <a:solidFill>
                <a:schemeClr val="bg1">
                  <a:lumMod val="65000"/>
                </a:schemeClr>
              </a:solidFill>
            </a:endParaRPr>
          </a:p>
          <a:p>
            <a:pPr marL="171450" indent="-171450">
              <a:buFont typeface="Arial" panose="020B0604020202020204" pitchFamily="34" charset="0"/>
              <a:buChar char="•"/>
            </a:pPr>
            <a:r>
              <a:rPr lang="en-US" altLang="zh-CN" dirty="0" smtClean="0"/>
              <a:t>Buffer</a:t>
            </a:r>
            <a:r>
              <a:rPr lang="zh-CN" altLang="en-US" sz="1200" dirty="0" smtClean="0">
                <a:solidFill>
                  <a:schemeClr val="bg1">
                    <a:lumMod val="65000"/>
                  </a:schemeClr>
                </a:solidFill>
              </a:rPr>
              <a:t>（</a:t>
            </a:r>
            <a:r>
              <a:rPr lang="en-US" altLang="zh-CN" sz="1200" dirty="0" err="1" smtClean="0">
                <a:solidFill>
                  <a:schemeClr val="bg1">
                    <a:lumMod val="65000"/>
                  </a:schemeClr>
                </a:solidFill>
              </a:rPr>
              <a:t>nio</a:t>
            </a:r>
            <a:r>
              <a:rPr lang="zh-CN" altLang="en-US" sz="1200" dirty="0" smtClean="0">
                <a:solidFill>
                  <a:schemeClr val="bg1">
                    <a:lumMod val="65000"/>
                  </a:schemeClr>
                </a:solidFill>
              </a:rPr>
              <a:t>的核心：块数据缓冲区、常见操作、字节顺序）</a:t>
            </a:r>
            <a:endParaRPr lang="en-US" altLang="zh-CN" sz="1200" dirty="0" smtClean="0">
              <a:solidFill>
                <a:schemeClr val="bg1">
                  <a:lumMod val="65000"/>
                </a:schemeClr>
              </a:solidFill>
            </a:endParaRPr>
          </a:p>
          <a:p>
            <a:pPr marL="171450" indent="-171450">
              <a:buFont typeface="Arial" panose="020B0604020202020204" pitchFamily="34" charset="0"/>
              <a:buChar char="•"/>
            </a:pPr>
            <a:r>
              <a:rPr lang="en-US" altLang="zh-CN" dirty="0" err="1" smtClean="0"/>
              <a:t>DirectByteBuffer</a:t>
            </a:r>
            <a:r>
              <a:rPr lang="zh-CN" altLang="en-US" sz="1200" dirty="0" smtClean="0">
                <a:solidFill>
                  <a:schemeClr val="bg1">
                    <a:lumMod val="65000"/>
                  </a:schemeClr>
                </a:solidFill>
              </a:rPr>
              <a:t>（堆外内存、内存释放、虚引用实现）</a:t>
            </a:r>
            <a:endParaRPr lang="en-US" altLang="zh-CN" sz="1200" dirty="0" smtClean="0">
              <a:solidFill>
                <a:schemeClr val="bg1">
                  <a:lumMod val="65000"/>
                </a:schemeClr>
              </a:solidFill>
            </a:endParaRPr>
          </a:p>
          <a:p>
            <a:pPr marL="171450" indent="-171450">
              <a:buFont typeface="Arial" panose="020B0604020202020204" pitchFamily="34" charset="0"/>
              <a:buChar char="•"/>
            </a:pPr>
            <a:r>
              <a:rPr lang="en-US" altLang="zh-CN" dirty="0" err="1" smtClean="0"/>
              <a:t>MappedByteBuffer</a:t>
            </a:r>
            <a:r>
              <a:rPr lang="zh-CN" altLang="en-US" sz="1200" dirty="0" smtClean="0">
                <a:solidFill>
                  <a:schemeClr val="bg1">
                    <a:lumMod val="65000"/>
                  </a:schemeClr>
                </a:solidFill>
              </a:rPr>
              <a:t>（</a:t>
            </a:r>
            <a:r>
              <a:rPr lang="en-US" altLang="zh-CN" sz="1200" dirty="0" smtClean="0">
                <a:solidFill>
                  <a:schemeClr val="bg1">
                    <a:lumMod val="65000"/>
                  </a:schemeClr>
                </a:solidFill>
              </a:rPr>
              <a:t>OS</a:t>
            </a:r>
            <a:r>
              <a:rPr lang="zh-CN" altLang="en-US" sz="1200" dirty="0" smtClean="0">
                <a:solidFill>
                  <a:schemeClr val="bg1">
                    <a:lumMod val="65000"/>
                  </a:schemeClr>
                </a:solidFill>
              </a:rPr>
              <a:t>内核</a:t>
            </a:r>
            <a:r>
              <a:rPr lang="en-US" altLang="zh-CN" sz="1200" dirty="0" smtClean="0">
                <a:solidFill>
                  <a:schemeClr val="bg1">
                    <a:lumMod val="65000"/>
                  </a:schemeClr>
                </a:solidFill>
              </a:rPr>
              <a:t>/</a:t>
            </a:r>
            <a:r>
              <a:rPr lang="zh-CN" altLang="en-US" sz="1200" dirty="0" smtClean="0">
                <a:solidFill>
                  <a:schemeClr val="bg1">
                    <a:lumMod val="65000"/>
                  </a:schemeClr>
                </a:solidFill>
              </a:rPr>
              <a:t>用户空间、虚拟内存、内存映射文件 ）</a:t>
            </a:r>
            <a:endParaRPr lang="en-US" altLang="zh-CN" dirty="0" smtClean="0">
              <a:solidFill>
                <a:schemeClr val="bg1">
                  <a:lumMod val="65000"/>
                </a:schemeClr>
              </a:solidFill>
            </a:endParaRPr>
          </a:p>
          <a:p>
            <a:pPr marL="171450" indent="-171450">
              <a:buFont typeface="Arial" panose="020B0604020202020204" pitchFamily="34" charset="0"/>
              <a:buChar char="•"/>
            </a:pPr>
            <a:r>
              <a:rPr lang="en-US" altLang="zh-CN" dirty="0" smtClean="0"/>
              <a:t>Channel</a:t>
            </a:r>
            <a:r>
              <a:rPr lang="zh-CN" altLang="en-US" sz="1200" dirty="0" smtClean="0">
                <a:solidFill>
                  <a:schemeClr val="bg1">
                    <a:lumMod val="65000"/>
                  </a:schemeClr>
                </a:solidFill>
              </a:rPr>
              <a:t>（与</a:t>
            </a:r>
            <a:r>
              <a:rPr lang="en-US" altLang="zh-CN" sz="1200" dirty="0" smtClean="0">
                <a:solidFill>
                  <a:schemeClr val="bg1">
                    <a:lumMod val="65000"/>
                  </a:schemeClr>
                </a:solidFill>
              </a:rPr>
              <a:t>buffer</a:t>
            </a:r>
            <a:r>
              <a:rPr lang="zh-CN" altLang="en-US" sz="1200" dirty="0" smtClean="0">
                <a:solidFill>
                  <a:schemeClr val="bg1">
                    <a:lumMod val="65000"/>
                  </a:schemeClr>
                </a:solidFill>
              </a:rPr>
              <a:t>的结合、</a:t>
            </a:r>
            <a:r>
              <a:rPr lang="en-US" altLang="zh-CN" sz="1200" dirty="0" smtClean="0">
                <a:solidFill>
                  <a:schemeClr val="bg1">
                    <a:lumMod val="65000"/>
                  </a:schemeClr>
                </a:solidFill>
              </a:rPr>
              <a:t>scatter</a:t>
            </a:r>
            <a:r>
              <a:rPr lang="zh-CN" altLang="en-US" sz="1200" dirty="0" smtClean="0">
                <a:solidFill>
                  <a:schemeClr val="bg1">
                    <a:lumMod val="65000"/>
                  </a:schemeClr>
                </a:solidFill>
              </a:rPr>
              <a:t>与</a:t>
            </a:r>
            <a:r>
              <a:rPr lang="en-US" altLang="zh-CN" sz="1200" dirty="0" smtClean="0">
                <a:solidFill>
                  <a:schemeClr val="bg1">
                    <a:lumMod val="65000"/>
                  </a:schemeClr>
                </a:solidFill>
              </a:rPr>
              <a:t>gather</a:t>
            </a:r>
            <a:r>
              <a:rPr lang="zh-CN" altLang="en-US" sz="1200" dirty="0" smtClean="0">
                <a:solidFill>
                  <a:schemeClr val="bg1">
                    <a:lumMod val="65000"/>
                  </a:schemeClr>
                </a:solidFill>
              </a:rPr>
              <a:t>、块</a:t>
            </a:r>
            <a:r>
              <a:rPr lang="en-US" altLang="zh-CN" sz="1200" dirty="0" smtClean="0">
                <a:solidFill>
                  <a:schemeClr val="bg1">
                    <a:lumMod val="65000"/>
                  </a:schemeClr>
                </a:solidFill>
              </a:rPr>
              <a:t>IO</a:t>
            </a:r>
            <a:r>
              <a:rPr lang="zh-CN" altLang="en-US" sz="1200" dirty="0" smtClean="0">
                <a:solidFill>
                  <a:schemeClr val="bg1">
                    <a:lumMod val="65000"/>
                  </a:schemeClr>
                </a:solidFill>
              </a:rPr>
              <a:t>、流</a:t>
            </a:r>
            <a:r>
              <a:rPr lang="en-US" altLang="zh-CN" sz="1200" dirty="0" smtClean="0">
                <a:solidFill>
                  <a:schemeClr val="bg1">
                    <a:lumMod val="65000"/>
                  </a:schemeClr>
                </a:solidFill>
              </a:rPr>
              <a:t>IO</a:t>
            </a:r>
            <a:r>
              <a:rPr lang="zh-CN" altLang="en-US" sz="1200" dirty="0" smtClean="0">
                <a:solidFill>
                  <a:schemeClr val="bg1">
                    <a:lumMod val="65000"/>
                  </a:schemeClr>
                </a:solidFill>
              </a:rPr>
              <a:t>、文件锁定）</a:t>
            </a:r>
            <a:endParaRPr lang="en-US" altLang="zh-CN" dirty="0" smtClean="0">
              <a:solidFill>
                <a:schemeClr val="bg1">
                  <a:lumMod val="65000"/>
                </a:schemeClr>
              </a:solidFill>
            </a:endParaRPr>
          </a:p>
          <a:p>
            <a:pPr marL="171450" indent="-171450">
              <a:buFont typeface="Arial" panose="020B0604020202020204" pitchFamily="34" charset="0"/>
              <a:buChar char="•"/>
            </a:pPr>
            <a:r>
              <a:rPr lang="en-US" altLang="zh-CN" dirty="0" smtClean="0"/>
              <a:t>Selector</a:t>
            </a:r>
            <a:r>
              <a:rPr lang="zh-CN" altLang="en-US" sz="1200" dirty="0" smtClean="0">
                <a:solidFill>
                  <a:schemeClr val="bg1">
                    <a:lumMod val="65000"/>
                  </a:schemeClr>
                </a:solidFill>
              </a:rPr>
              <a:t>（</a:t>
            </a:r>
            <a:r>
              <a:rPr lang="en-US" altLang="zh-CN" sz="1200" dirty="0" smtClean="0">
                <a:solidFill>
                  <a:schemeClr val="bg1">
                    <a:lumMod val="65000"/>
                  </a:schemeClr>
                </a:solidFill>
              </a:rPr>
              <a:t>IO</a:t>
            </a:r>
            <a:r>
              <a:rPr lang="zh-CN" altLang="en-US" sz="1200" dirty="0" smtClean="0">
                <a:solidFill>
                  <a:schemeClr val="bg1">
                    <a:lumMod val="65000"/>
                  </a:schemeClr>
                </a:solidFill>
              </a:rPr>
              <a:t>模型、多路复用、</a:t>
            </a:r>
            <a:r>
              <a:rPr lang="en-US" altLang="zh-CN" sz="1200" dirty="0" smtClean="0">
                <a:solidFill>
                  <a:schemeClr val="bg1">
                    <a:lumMod val="65000"/>
                  </a:schemeClr>
                </a:solidFill>
              </a:rPr>
              <a:t> select</a:t>
            </a:r>
            <a:r>
              <a:rPr lang="zh-CN" altLang="en-US" sz="1200" dirty="0" smtClean="0">
                <a:solidFill>
                  <a:schemeClr val="bg1">
                    <a:lumMod val="65000"/>
                  </a:schemeClr>
                </a:solidFill>
              </a:rPr>
              <a:t>、</a:t>
            </a:r>
            <a:r>
              <a:rPr lang="en-US" altLang="zh-CN" sz="1200" dirty="0" smtClean="0">
                <a:solidFill>
                  <a:schemeClr val="bg1">
                    <a:lumMod val="65000"/>
                  </a:schemeClr>
                </a:solidFill>
              </a:rPr>
              <a:t>poll</a:t>
            </a:r>
            <a:r>
              <a:rPr lang="zh-CN" altLang="en-US" sz="1200" dirty="0" smtClean="0">
                <a:solidFill>
                  <a:schemeClr val="bg1">
                    <a:lumMod val="65000"/>
                  </a:schemeClr>
                </a:solidFill>
              </a:rPr>
              <a:t>、</a:t>
            </a:r>
            <a:r>
              <a:rPr lang="en-US" altLang="zh-CN" sz="1200" dirty="0" err="1" smtClean="0">
                <a:solidFill>
                  <a:schemeClr val="bg1">
                    <a:lumMod val="65000"/>
                  </a:schemeClr>
                </a:solidFill>
              </a:rPr>
              <a:t>epoll</a:t>
            </a:r>
            <a:r>
              <a:rPr lang="zh-CN" altLang="en-US" sz="1200" dirty="0" smtClean="0">
                <a:solidFill>
                  <a:schemeClr val="bg1">
                    <a:lumMod val="65000"/>
                  </a:schemeClr>
                </a:solidFill>
              </a:rPr>
              <a:t>系统调用、</a:t>
            </a:r>
            <a:r>
              <a:rPr lang="en-US" altLang="zh-CN" sz="1200" dirty="0" smtClean="0">
                <a:solidFill>
                  <a:schemeClr val="bg1">
                    <a:lumMod val="65000"/>
                  </a:schemeClr>
                </a:solidFill>
              </a:rPr>
              <a:t>Reactor</a:t>
            </a:r>
            <a:r>
              <a:rPr lang="zh-CN" altLang="en-US" sz="1200" dirty="0" smtClean="0">
                <a:solidFill>
                  <a:schemeClr val="bg1">
                    <a:lumMod val="65000"/>
                  </a:schemeClr>
                </a:solidFill>
              </a:rPr>
              <a:t>模式）</a:t>
            </a:r>
            <a:endParaRPr lang="en-US" altLang="zh-CN" dirty="0" smtClean="0">
              <a:solidFill>
                <a:schemeClr val="bg1">
                  <a:lumMod val="65000"/>
                </a:schemeClr>
              </a:solidFill>
            </a:endParaRPr>
          </a:p>
        </p:txBody>
      </p:sp>
      <p:sp>
        <p:nvSpPr>
          <p:cNvPr id="4" name="灯片编号占位符 3"/>
          <p:cNvSpPr>
            <a:spLocks noGrp="1"/>
          </p:cNvSpPr>
          <p:nvPr>
            <p:ph type="sldNum" sz="quarter" idx="10"/>
          </p:nvPr>
        </p:nvSpPr>
        <p:spPr/>
        <p:txBody>
          <a:bodyPr/>
          <a:lstStyle/>
          <a:p>
            <a:fld id="{4FBAD5A4-DF14-402B-8AB5-0BCE7F23E77D}" type="slidenum">
              <a:rPr lang="zh-CN" altLang="en-US" smtClean="0"/>
              <a:pPr/>
              <a:t>2</a:t>
            </a:fld>
            <a:endParaRPr lang="zh-CN" altLang="en-US"/>
          </a:p>
        </p:txBody>
      </p:sp>
    </p:spTree>
    <p:extLst>
      <p:ext uri="{BB962C8B-B14F-4D97-AF65-F5344CB8AC3E}">
        <p14:creationId xmlns:p14="http://schemas.microsoft.com/office/powerpoint/2010/main" val="97153758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FBAD5A4-DF14-402B-8AB5-0BCE7F23E77D}" type="slidenum">
              <a:rPr lang="zh-CN" altLang="en-US" smtClean="0"/>
              <a:pPr/>
              <a:t>31</a:t>
            </a:fld>
            <a:endParaRPr lang="zh-CN" altLang="en-US"/>
          </a:p>
        </p:txBody>
      </p:sp>
    </p:spTree>
    <p:extLst>
      <p:ext uri="{BB962C8B-B14F-4D97-AF65-F5344CB8AC3E}">
        <p14:creationId xmlns:p14="http://schemas.microsoft.com/office/powerpoint/2010/main" val="284613429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1" dirty="0" smtClean="0"/>
              <a:t>内存分页</a:t>
            </a:r>
            <a:endParaRPr lang="en-US" altLang="zh-CN" b="1" dirty="0" smtClean="0"/>
          </a:p>
          <a:p>
            <a:r>
              <a:rPr lang="zh-CN" altLang="en-US" dirty="0" smtClean="0"/>
              <a:t>操作系统把内存地址空间划分为页，即固定大小的字节组。</a:t>
            </a:r>
            <a:endParaRPr lang="en-US" altLang="zh-CN" dirty="0" smtClean="0"/>
          </a:p>
          <a:p>
            <a:r>
              <a:rPr lang="zh-CN" altLang="en-US" dirty="0" smtClean="0"/>
              <a:t>虚拟和物理内存页的大小总是相同的。内存页的大小总是磁盘块大小的倍数，通常为</a:t>
            </a:r>
            <a:r>
              <a:rPr lang="en-US" altLang="zh-CN" dirty="0" smtClean="0"/>
              <a:t>2</a:t>
            </a:r>
            <a:r>
              <a:rPr lang="zh-CN" altLang="en-US" dirty="0" smtClean="0"/>
              <a:t>次幂（这样可简化寻址操作）。内核与用户缓冲区也必须使用相同的页对齐。典型的内存页为 </a:t>
            </a:r>
            <a:r>
              <a:rPr lang="en-US" altLang="zh-CN" dirty="0" smtClean="0"/>
              <a:t>1,024</a:t>
            </a:r>
            <a:r>
              <a:rPr lang="zh-CN" altLang="en-US" dirty="0" smtClean="0"/>
              <a:t>、</a:t>
            </a:r>
            <a:r>
              <a:rPr lang="en-US" altLang="zh-CN" dirty="0" smtClean="0"/>
              <a:t>2,048 </a:t>
            </a:r>
            <a:r>
              <a:rPr lang="zh-CN" altLang="en-US" dirty="0" smtClean="0"/>
              <a:t>和 </a:t>
            </a:r>
            <a:r>
              <a:rPr lang="en-US" altLang="zh-CN" dirty="0" smtClean="0"/>
              <a:t>4,096 </a:t>
            </a:r>
            <a:r>
              <a:rPr lang="zh-CN" altLang="en-US" dirty="0" smtClean="0"/>
              <a:t>字节。</a:t>
            </a:r>
            <a:endParaRPr lang="en-US" altLang="zh-CN" dirty="0" smtClean="0"/>
          </a:p>
          <a:p>
            <a:r>
              <a:rPr lang="zh-CN" altLang="en-US" dirty="0" smtClean="0"/>
              <a:t>把内存页大小设定为磁盘块大小的倍数，这样内核就可方便地直接向磁盘控制硬件发布命令，把内存页写入磁盘相应扇区块，或者需要时再重新载入内存页面。</a:t>
            </a:r>
            <a:endParaRPr lang="en-US" altLang="zh-CN" dirty="0" smtClean="0"/>
          </a:p>
          <a:p>
            <a:r>
              <a:rPr lang="zh-CN" altLang="en-US" dirty="0" smtClean="0"/>
              <a:t>从本质上说，物理内存充当了分页区的高速缓存；而所谓分页区，即从物理内存置换出来，转而存储于磁盘上的内存页面。</a:t>
            </a:r>
            <a:endParaRPr lang="en-US" altLang="zh-CN" dirty="0" smtClean="0"/>
          </a:p>
          <a:p>
            <a:r>
              <a:rPr lang="en-US" altLang="zh-CN" sz="1200" b="1" dirty="0" smtClean="0"/>
              <a:t>MMU</a:t>
            </a:r>
            <a:r>
              <a:rPr lang="zh-CN" altLang="en-US" sz="1200" b="1" dirty="0" smtClean="0"/>
              <a:t>（内存管理单元，负责页面映射）</a:t>
            </a:r>
            <a:endParaRPr lang="en-US" altLang="zh-CN" sz="1200" b="1"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t>缺页中断（换入换出）</a:t>
            </a:r>
            <a:endParaRPr lang="en-US" altLang="zh-CN" dirty="0" smtClean="0"/>
          </a:p>
          <a:p>
            <a:r>
              <a:rPr lang="zh-CN" altLang="en-US" dirty="0" smtClean="0"/>
              <a:t>内存管理单元（</a:t>
            </a:r>
            <a:r>
              <a:rPr lang="en-US" altLang="zh-CN" dirty="0" smtClean="0"/>
              <a:t>MMU</a:t>
            </a:r>
            <a:r>
              <a:rPr lang="zh-CN" altLang="en-US" dirty="0" smtClean="0"/>
              <a:t>）的子系统，逻辑上位于 </a:t>
            </a:r>
            <a:r>
              <a:rPr lang="en-US" altLang="zh-CN" dirty="0" smtClean="0"/>
              <a:t>CPU </a:t>
            </a:r>
            <a:r>
              <a:rPr lang="zh-CN" altLang="en-US" dirty="0" smtClean="0"/>
              <a:t>与物理内存之间。该设备包含虚拟地址向物理内存地址转换时所需映射信息。</a:t>
            </a:r>
            <a:endParaRPr lang="en-US" altLang="zh-CN" dirty="0" smtClean="0"/>
          </a:p>
          <a:p>
            <a:r>
              <a:rPr lang="zh-CN" altLang="en-US" dirty="0" smtClean="0"/>
              <a:t>当 </a:t>
            </a:r>
            <a:r>
              <a:rPr lang="en-US" altLang="zh-CN" dirty="0" smtClean="0"/>
              <a:t>CPU </a:t>
            </a:r>
            <a:r>
              <a:rPr lang="zh-CN" altLang="en-US" dirty="0" smtClean="0"/>
              <a:t>引用某内存地址时，</a:t>
            </a:r>
            <a:r>
              <a:rPr lang="en-US" altLang="zh-CN" dirty="0" smtClean="0"/>
              <a:t>MMU</a:t>
            </a:r>
            <a:r>
              <a:rPr lang="zh-CN" altLang="en-US" dirty="0" smtClean="0"/>
              <a:t>负责确定该地址所在页（往往通过对地址值进行移位或屏蔽位操作实现），并将虚拟页号转换为物理页号（这一步由硬件完成，速度极快）。如果当前不存在与该虚拟页形成有效映射的物理内存</a:t>
            </a:r>
          </a:p>
          <a:p>
            <a:r>
              <a:rPr lang="zh-CN" altLang="en-US" dirty="0" smtClean="0"/>
              <a:t>页，</a:t>
            </a:r>
            <a:r>
              <a:rPr lang="en-US" altLang="zh-CN" dirty="0" smtClean="0"/>
              <a:t>MMU </a:t>
            </a:r>
            <a:r>
              <a:rPr lang="zh-CN" altLang="en-US" dirty="0" smtClean="0"/>
              <a:t>会向 </a:t>
            </a:r>
            <a:r>
              <a:rPr lang="en-US" altLang="zh-CN" dirty="0" smtClean="0"/>
              <a:t>CPU </a:t>
            </a:r>
            <a:r>
              <a:rPr lang="zh-CN" altLang="en-US" dirty="0" smtClean="0"/>
              <a:t>提交一个页错误。</a:t>
            </a:r>
            <a:endParaRPr lang="en-US" altLang="zh-CN" dirty="0" smtClean="0"/>
          </a:p>
          <a:p>
            <a:r>
              <a:rPr lang="zh-CN" altLang="en-US" dirty="0" smtClean="0"/>
              <a:t>页错误随即产生一个陷阱（类似于系统调用），把控制权移交给内核，附带导致错误的虚拟地址信息，然后内核采取步骤验证页的有效性。内核会安排页面调入操作，把缺失的页内容读回物理内存。这往往导致别的页被移出物理内存，好给新来的页让地方。在这种情况下，如果待移出的页已经被碰过了（自创建或上次页面调入以来，内容已发生改变），还必须首先执行页面调出，把页内容拷贝到磁盘上的分页区。</a:t>
            </a:r>
            <a:endParaRPr lang="en-US" altLang="zh-CN" dirty="0" smtClean="0"/>
          </a:p>
          <a:p>
            <a:r>
              <a:rPr lang="zh-CN" altLang="en-US" dirty="0" smtClean="0"/>
              <a:t>如果所要求的地址不是有效的虚拟内存地址（不属于正在执行的进程的任何一个内存段），则该页不能通过验证，段错误随即产生。于是，控制权转交给内核的另一部分，通常导致的结果就是进程被强令关闭。</a:t>
            </a:r>
          </a:p>
          <a:p>
            <a:r>
              <a:rPr lang="zh-CN" altLang="en-US" dirty="0" smtClean="0"/>
              <a:t>一旦出错的页通过了验证，</a:t>
            </a:r>
            <a:r>
              <a:rPr lang="en-US" altLang="zh-CN" dirty="0" smtClean="0"/>
              <a:t>MMU </a:t>
            </a:r>
            <a:r>
              <a:rPr lang="zh-CN" altLang="en-US" dirty="0" smtClean="0"/>
              <a:t>随即更新，建立新的虚拟到物理的映射（如有必要，中断被移出页的映射），用户进程得以继续。造成页错误的用户进程对此不会有丝毫察觉，一切都在不知不觉中进行。</a:t>
            </a:r>
          </a:p>
          <a:p>
            <a:endParaRPr lang="en-US" altLang="zh-CN" dirty="0" smtClean="0"/>
          </a:p>
          <a:p>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smtClean="0">
                <a:solidFill>
                  <a:schemeClr val="tx1"/>
                </a:solidFill>
                <a:latin typeface="+mn-lt"/>
                <a:ea typeface="+mn-ea"/>
                <a:cs typeface="+mn-cs"/>
              </a:rPr>
              <a:t>关于中断：</a:t>
            </a:r>
            <a:endParaRPr lang="en-US" altLang="zh-CN" sz="1200" b="0" i="0" kern="1200" dirty="0" smtClean="0">
              <a:solidFill>
                <a:schemeClr val="tx1"/>
              </a:solidFill>
              <a:latin typeface="+mn-lt"/>
              <a:ea typeface="+mn-ea"/>
              <a:cs typeface="+mn-cs"/>
            </a:endParaRPr>
          </a:p>
          <a:p>
            <a:r>
              <a:rPr lang="zh-CN" altLang="en-US" sz="1200" b="0" i="0" kern="1200" dirty="0" smtClean="0">
                <a:solidFill>
                  <a:schemeClr val="tx1"/>
                </a:solidFill>
                <a:latin typeface="+mn-lt"/>
                <a:ea typeface="+mn-ea"/>
                <a:cs typeface="+mn-cs"/>
              </a:rPr>
              <a:t>中断是指</a:t>
            </a:r>
            <a:r>
              <a:rPr lang="en-US" altLang="zh-CN" sz="1200" b="0" i="0" kern="1200" dirty="0" err="1" smtClean="0">
                <a:solidFill>
                  <a:schemeClr val="tx1"/>
                </a:solidFill>
                <a:latin typeface="+mn-lt"/>
                <a:ea typeface="+mn-ea"/>
                <a:cs typeface="+mn-cs"/>
              </a:rPr>
              <a:t>cpu</a:t>
            </a:r>
            <a:r>
              <a:rPr lang="zh-CN" altLang="en-US" sz="1200" b="0" i="0" kern="1200" dirty="0" smtClean="0">
                <a:solidFill>
                  <a:schemeClr val="tx1"/>
                </a:solidFill>
                <a:latin typeface="+mn-lt"/>
                <a:ea typeface="+mn-ea"/>
                <a:cs typeface="+mn-cs"/>
              </a:rPr>
              <a:t>对</a:t>
            </a:r>
            <a:r>
              <a:rPr lang="en-US" altLang="zh-CN" sz="1200" b="0" i="0" kern="1200" dirty="0" smtClean="0">
                <a:solidFill>
                  <a:schemeClr val="tx1"/>
                </a:solidFill>
                <a:latin typeface="+mn-lt"/>
                <a:ea typeface="+mn-ea"/>
                <a:cs typeface="+mn-cs"/>
              </a:rPr>
              <a:t>I/O</a:t>
            </a:r>
            <a:r>
              <a:rPr lang="zh-CN" altLang="en-US" sz="1200" b="0" i="0" kern="1200" dirty="0" smtClean="0">
                <a:solidFill>
                  <a:schemeClr val="tx1"/>
                </a:solidFill>
                <a:latin typeface="+mn-lt"/>
                <a:ea typeface="+mn-ea"/>
                <a:cs typeface="+mn-cs"/>
              </a:rPr>
              <a:t>设备发来的中断信号的一种响应。</a:t>
            </a:r>
          </a:p>
          <a:p>
            <a:pPr latinLnBrk="1"/>
            <a:r>
              <a:rPr lang="zh-CN" altLang="en-US" sz="1200" b="0" i="0" kern="1200" dirty="0" smtClean="0">
                <a:solidFill>
                  <a:schemeClr val="tx1"/>
                </a:solidFill>
                <a:latin typeface="+mn-lt"/>
                <a:ea typeface="+mn-ea"/>
                <a:cs typeface="+mn-cs"/>
              </a:rPr>
              <a:t>陷入是指</a:t>
            </a:r>
            <a:r>
              <a:rPr lang="en-US" altLang="zh-CN" sz="1200" b="0" i="0" kern="1200" dirty="0" err="1" smtClean="0">
                <a:solidFill>
                  <a:schemeClr val="tx1"/>
                </a:solidFill>
                <a:latin typeface="+mn-lt"/>
                <a:ea typeface="+mn-ea"/>
                <a:cs typeface="+mn-cs"/>
              </a:rPr>
              <a:t>cpu</a:t>
            </a:r>
            <a:r>
              <a:rPr lang="zh-CN" altLang="en-US" sz="1200" b="0" i="0" kern="1200" dirty="0" smtClean="0">
                <a:solidFill>
                  <a:schemeClr val="tx1"/>
                </a:solidFill>
                <a:latin typeface="+mn-lt"/>
                <a:ea typeface="+mn-ea"/>
                <a:cs typeface="+mn-cs"/>
              </a:rPr>
              <a:t>内部事件所引起的中断。</a:t>
            </a:r>
          </a:p>
          <a:p>
            <a:pPr latinLnBrk="1"/>
            <a:r>
              <a:rPr lang="zh-CN" altLang="en-US" sz="1200" b="0" i="0" kern="1200" dirty="0" smtClean="0">
                <a:solidFill>
                  <a:schemeClr val="tx1"/>
                </a:solidFill>
                <a:latin typeface="+mn-lt"/>
                <a:ea typeface="+mn-ea"/>
                <a:cs typeface="+mn-cs"/>
              </a:rPr>
              <a:t>中断向量表，由中断控制器确定请求中断的中断号，根据中断号寻找中继向量表，从中取得中断处理程序的入口地址。</a:t>
            </a:r>
          </a:p>
          <a:p>
            <a:pPr latinLnBrk="1"/>
            <a:r>
              <a:rPr lang="zh-CN" altLang="en-US" sz="1200" b="0" i="0" kern="1200" dirty="0" smtClean="0">
                <a:solidFill>
                  <a:schemeClr val="tx1"/>
                </a:solidFill>
                <a:latin typeface="+mn-lt"/>
                <a:ea typeface="+mn-ea"/>
                <a:cs typeface="+mn-cs"/>
              </a:rPr>
              <a:t>中断存在优先级的区别。当多个中断源发出中断时，系统可以采取两种策略，一种是屏蔽中断，一种是嵌套中断。</a:t>
            </a:r>
            <a:endParaRPr lang="en-US" altLang="zh-CN" sz="1200" b="0" i="0" kern="1200" dirty="0" smtClean="0">
              <a:solidFill>
                <a:schemeClr val="tx1"/>
              </a:solidFill>
              <a:latin typeface="+mn-lt"/>
              <a:ea typeface="+mn-ea"/>
              <a:cs typeface="+mn-cs"/>
            </a:endParaRPr>
          </a:p>
          <a:p>
            <a:endParaRPr lang="en-US" altLang="zh-CN" sz="1200" b="0" i="0" kern="1200" dirty="0" smtClean="0">
              <a:solidFill>
                <a:schemeClr val="tx1"/>
              </a:solidFill>
              <a:latin typeface="+mn-lt"/>
              <a:ea typeface="+mn-ea"/>
              <a:cs typeface="+mn-cs"/>
            </a:endParaRPr>
          </a:p>
          <a:p>
            <a:r>
              <a:rPr lang="zh-CN" altLang="en-US" sz="1200" b="0" i="0" kern="1200" dirty="0" smtClean="0">
                <a:solidFill>
                  <a:schemeClr val="tx1"/>
                </a:solidFill>
                <a:latin typeface="+mn-lt"/>
                <a:ea typeface="+mn-ea"/>
                <a:cs typeface="+mn-cs"/>
              </a:rPr>
              <a:t>中断处理程序</a:t>
            </a:r>
          </a:p>
          <a:p>
            <a:pPr latinLnBrk="1"/>
            <a:r>
              <a:rPr lang="zh-CN" altLang="en-US" sz="1200" kern="1200" dirty="0" smtClean="0">
                <a:solidFill>
                  <a:schemeClr val="tx1"/>
                </a:solidFill>
                <a:latin typeface="+mn-lt"/>
                <a:ea typeface="+mn-ea"/>
                <a:cs typeface="+mn-cs"/>
              </a:rPr>
              <a:t>（</a:t>
            </a:r>
            <a:r>
              <a:rPr lang="en-US" altLang="zh-CN" sz="1200" kern="1200" dirty="0" smtClean="0">
                <a:solidFill>
                  <a:schemeClr val="tx1"/>
                </a:solidFill>
                <a:latin typeface="+mn-lt"/>
                <a:ea typeface="+mn-ea"/>
                <a:cs typeface="+mn-cs"/>
              </a:rPr>
              <a:t>1</a:t>
            </a:r>
            <a:r>
              <a:rPr lang="zh-CN" altLang="en-US" sz="1200" kern="1200" dirty="0" smtClean="0">
                <a:solidFill>
                  <a:schemeClr val="tx1"/>
                </a:solidFill>
                <a:latin typeface="+mn-lt"/>
                <a:ea typeface="+mn-ea"/>
                <a:cs typeface="+mn-cs"/>
              </a:rPr>
              <a:t>）测定是否有未响应的中断信号。</a:t>
            </a:r>
            <a:endParaRPr lang="zh-CN" altLang="en-US" dirty="0" smtClean="0"/>
          </a:p>
          <a:p>
            <a:pPr latinLnBrk="1"/>
            <a:r>
              <a:rPr lang="zh-CN" altLang="en-US" sz="1200" kern="1200" dirty="0" smtClean="0">
                <a:solidFill>
                  <a:schemeClr val="tx1"/>
                </a:solidFill>
                <a:latin typeface="+mn-lt"/>
                <a:ea typeface="+mn-ea"/>
                <a:cs typeface="+mn-cs"/>
              </a:rPr>
              <a:t>（</a:t>
            </a:r>
            <a:r>
              <a:rPr lang="en-US" altLang="zh-CN" sz="1200" kern="1200" dirty="0" smtClean="0">
                <a:solidFill>
                  <a:schemeClr val="tx1"/>
                </a:solidFill>
                <a:latin typeface="+mn-lt"/>
                <a:ea typeface="+mn-ea"/>
                <a:cs typeface="+mn-cs"/>
              </a:rPr>
              <a:t>2</a:t>
            </a:r>
            <a:r>
              <a:rPr lang="zh-CN" altLang="en-US" sz="1200" kern="1200" dirty="0" smtClean="0">
                <a:solidFill>
                  <a:schemeClr val="tx1"/>
                </a:solidFill>
                <a:latin typeface="+mn-lt"/>
                <a:ea typeface="+mn-ea"/>
                <a:cs typeface="+mn-cs"/>
              </a:rPr>
              <a:t>）保护中断进程的</a:t>
            </a:r>
            <a:r>
              <a:rPr lang="en-US" altLang="zh-CN" sz="1200" kern="1200" dirty="0" err="1" smtClean="0">
                <a:solidFill>
                  <a:schemeClr val="tx1"/>
                </a:solidFill>
                <a:latin typeface="+mn-lt"/>
                <a:ea typeface="+mn-ea"/>
                <a:cs typeface="+mn-cs"/>
              </a:rPr>
              <a:t>cpu</a:t>
            </a:r>
            <a:r>
              <a:rPr lang="zh-CN" altLang="en-US" sz="1200" kern="1200" dirty="0" smtClean="0">
                <a:solidFill>
                  <a:schemeClr val="tx1"/>
                </a:solidFill>
                <a:latin typeface="+mn-lt"/>
                <a:ea typeface="+mn-ea"/>
                <a:cs typeface="+mn-cs"/>
              </a:rPr>
              <a:t>环境。</a:t>
            </a:r>
            <a:endParaRPr lang="zh-CN" altLang="en-US" dirty="0" smtClean="0"/>
          </a:p>
          <a:p>
            <a:pPr latinLnBrk="1"/>
            <a:r>
              <a:rPr lang="zh-CN" altLang="en-US" sz="1200" kern="1200" dirty="0" smtClean="0">
                <a:solidFill>
                  <a:schemeClr val="tx1"/>
                </a:solidFill>
                <a:latin typeface="+mn-lt"/>
                <a:ea typeface="+mn-ea"/>
                <a:cs typeface="+mn-cs"/>
              </a:rPr>
              <a:t>（</a:t>
            </a:r>
            <a:r>
              <a:rPr lang="en-US" altLang="zh-CN" sz="1200" kern="1200" dirty="0" smtClean="0">
                <a:solidFill>
                  <a:schemeClr val="tx1"/>
                </a:solidFill>
                <a:latin typeface="+mn-lt"/>
                <a:ea typeface="+mn-ea"/>
                <a:cs typeface="+mn-cs"/>
              </a:rPr>
              <a:t>3</a:t>
            </a:r>
            <a:r>
              <a:rPr lang="zh-CN" altLang="en-US" sz="1200" kern="1200" dirty="0" smtClean="0">
                <a:solidFill>
                  <a:schemeClr val="tx1"/>
                </a:solidFill>
                <a:latin typeface="+mn-lt"/>
                <a:ea typeface="+mn-ea"/>
                <a:cs typeface="+mn-cs"/>
              </a:rPr>
              <a:t>）转入相应的设备处理程序。</a:t>
            </a:r>
            <a:endParaRPr lang="zh-CN" altLang="en-US" dirty="0" smtClean="0"/>
          </a:p>
          <a:p>
            <a:pPr latinLnBrk="1"/>
            <a:r>
              <a:rPr lang="zh-CN" altLang="en-US" sz="1200" kern="1200" dirty="0" smtClean="0">
                <a:solidFill>
                  <a:schemeClr val="tx1"/>
                </a:solidFill>
                <a:latin typeface="+mn-lt"/>
                <a:ea typeface="+mn-ea"/>
                <a:cs typeface="+mn-cs"/>
              </a:rPr>
              <a:t>（</a:t>
            </a:r>
            <a:r>
              <a:rPr lang="en-US" altLang="zh-CN" sz="1200" kern="1200" dirty="0" smtClean="0">
                <a:solidFill>
                  <a:schemeClr val="tx1"/>
                </a:solidFill>
                <a:latin typeface="+mn-lt"/>
                <a:ea typeface="+mn-ea"/>
                <a:cs typeface="+mn-cs"/>
              </a:rPr>
              <a:t>4</a:t>
            </a:r>
            <a:r>
              <a:rPr lang="zh-CN" altLang="en-US" sz="1200" kern="1200" dirty="0" smtClean="0">
                <a:solidFill>
                  <a:schemeClr val="tx1"/>
                </a:solidFill>
                <a:latin typeface="+mn-lt"/>
                <a:ea typeface="+mn-ea"/>
                <a:cs typeface="+mn-cs"/>
              </a:rPr>
              <a:t>）中断处理</a:t>
            </a:r>
            <a:endParaRPr lang="zh-CN" altLang="en-US" dirty="0" smtClean="0"/>
          </a:p>
          <a:p>
            <a:pPr latinLnBrk="1"/>
            <a:r>
              <a:rPr lang="zh-CN" altLang="en-US" sz="1200" kern="1200" dirty="0" smtClean="0">
                <a:solidFill>
                  <a:schemeClr val="tx1"/>
                </a:solidFill>
                <a:latin typeface="+mn-lt"/>
                <a:ea typeface="+mn-ea"/>
                <a:cs typeface="+mn-cs"/>
              </a:rPr>
              <a:t>（</a:t>
            </a:r>
            <a:r>
              <a:rPr lang="en-US" altLang="zh-CN" sz="1200" kern="1200" dirty="0" smtClean="0">
                <a:solidFill>
                  <a:schemeClr val="tx1"/>
                </a:solidFill>
                <a:latin typeface="+mn-lt"/>
                <a:ea typeface="+mn-ea"/>
                <a:cs typeface="+mn-cs"/>
              </a:rPr>
              <a:t>5</a:t>
            </a:r>
            <a:r>
              <a:rPr lang="zh-CN" altLang="en-US" sz="1200" kern="1200" dirty="0" smtClean="0">
                <a:solidFill>
                  <a:schemeClr val="tx1"/>
                </a:solidFill>
                <a:latin typeface="+mn-lt"/>
                <a:ea typeface="+mn-ea"/>
                <a:cs typeface="+mn-cs"/>
              </a:rPr>
              <a:t>）恢复</a:t>
            </a:r>
            <a:r>
              <a:rPr lang="en-US" altLang="zh-CN" sz="1200" kern="1200" dirty="0" err="1" smtClean="0">
                <a:solidFill>
                  <a:schemeClr val="tx1"/>
                </a:solidFill>
                <a:latin typeface="+mn-lt"/>
                <a:ea typeface="+mn-ea"/>
                <a:cs typeface="+mn-cs"/>
              </a:rPr>
              <a:t>cpu</a:t>
            </a:r>
            <a:r>
              <a:rPr lang="zh-CN" altLang="en-US" sz="1200" kern="1200" dirty="0" smtClean="0">
                <a:solidFill>
                  <a:schemeClr val="tx1"/>
                </a:solidFill>
                <a:latin typeface="+mn-lt"/>
                <a:ea typeface="+mn-ea"/>
                <a:cs typeface="+mn-cs"/>
              </a:rPr>
              <a:t>现场并退出中断。</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4FBAD5A4-DF14-402B-8AB5-0BCE7F23E77D}" type="slidenum">
              <a:rPr lang="zh-CN" altLang="en-US" smtClean="0"/>
              <a:pPr/>
              <a:t>32</a:t>
            </a:fld>
            <a:endParaRPr lang="zh-CN" altLang="en-US"/>
          </a:p>
        </p:txBody>
      </p:sp>
    </p:spTree>
    <p:extLst>
      <p:ext uri="{BB962C8B-B14F-4D97-AF65-F5344CB8AC3E}">
        <p14:creationId xmlns:p14="http://schemas.microsoft.com/office/powerpoint/2010/main" val="319695527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磁盘的数据存储形式是分块存储，磁盘块的具体位置由柱面</a:t>
            </a:r>
            <a:r>
              <a:rPr lang="en-US" altLang="zh-CN" dirty="0" smtClean="0"/>
              <a:t>-</a:t>
            </a:r>
            <a:r>
              <a:rPr lang="zh-CN" altLang="en-US" dirty="0" smtClean="0"/>
              <a:t>扇区</a:t>
            </a:r>
            <a:r>
              <a:rPr lang="en-US" altLang="zh-CN" dirty="0" smtClean="0"/>
              <a:t>-</a:t>
            </a:r>
            <a:r>
              <a:rPr lang="zh-CN" altLang="en-US" dirty="0" smtClean="0"/>
              <a:t>盘面来唯一确定。</a:t>
            </a:r>
            <a:endParaRPr lang="en-US" altLang="zh-CN" dirty="0" smtClean="0"/>
          </a:p>
          <a:p>
            <a:r>
              <a:rPr lang="en-US" altLang="zh-CN" dirty="0" err="1" smtClean="0"/>
              <a:t>Inode</a:t>
            </a:r>
            <a:r>
              <a:rPr lang="zh-CN" altLang="en-US" dirty="0" smtClean="0"/>
              <a:t>存储文件的元数据信息，如：文件权限、所属拥有者和群组、创建或修改时间、文件大小等。</a:t>
            </a:r>
            <a:endParaRPr lang="en-US" altLang="zh-CN" dirty="0" smtClean="0"/>
          </a:p>
          <a:p>
            <a:pPr marL="0" indent="0">
              <a:buFont typeface="+mj-lt"/>
              <a:buNone/>
            </a:pPr>
            <a:r>
              <a:rPr lang="zh-CN" altLang="en-US" dirty="0" smtClean="0"/>
              <a:t>采用分页技术的操作系统执行 </a:t>
            </a:r>
            <a:r>
              <a:rPr lang="en-US" altLang="zh-CN" dirty="0" smtClean="0"/>
              <a:t>I/O </a:t>
            </a:r>
            <a:r>
              <a:rPr lang="zh-CN" altLang="en-US" dirty="0" smtClean="0"/>
              <a:t>的全过程可总结为以下几步：</a:t>
            </a:r>
          </a:p>
          <a:p>
            <a:pPr marL="228600" indent="-228600">
              <a:buFont typeface="+mj-lt"/>
              <a:buAutoNum type="arabicPeriod"/>
            </a:pPr>
            <a:r>
              <a:rPr lang="zh-CN" altLang="en-US" dirty="0" smtClean="0"/>
              <a:t>确定请求的数据分布在文件系统的哪些页（磁盘扇区组）。磁盘上的文件内容和元数据可能跨越多个文件系统页，而且这些页可能也不连续。</a:t>
            </a:r>
          </a:p>
          <a:p>
            <a:pPr marL="228600" indent="-228600">
              <a:buFont typeface="+mj-lt"/>
              <a:buAutoNum type="arabicPeriod"/>
            </a:pPr>
            <a:r>
              <a:rPr lang="zh-CN" altLang="en-US" dirty="0" smtClean="0"/>
              <a:t>在内核空间分配足够数量的内存页，以容纳得到确定的文件系统页。</a:t>
            </a:r>
            <a:endParaRPr lang="en-US" altLang="zh-CN" dirty="0" smtClean="0"/>
          </a:p>
          <a:p>
            <a:pPr marL="228600" indent="-228600">
              <a:buFont typeface="+mj-lt"/>
              <a:buAutoNum type="arabicPeriod"/>
            </a:pPr>
            <a:r>
              <a:rPr lang="zh-CN" altLang="en-US" dirty="0" smtClean="0"/>
              <a:t>在内存页与磁盘上的文件系统页之间建立映射。</a:t>
            </a:r>
          </a:p>
          <a:p>
            <a:pPr marL="228600" indent="-228600">
              <a:buFont typeface="+mj-lt"/>
              <a:buAutoNum type="arabicPeriod"/>
            </a:pPr>
            <a:r>
              <a:rPr lang="zh-CN" altLang="en-US" dirty="0" smtClean="0"/>
              <a:t>为每一个内存页产生页错误。</a:t>
            </a:r>
          </a:p>
          <a:p>
            <a:pPr marL="228600" indent="-228600">
              <a:buFont typeface="+mj-lt"/>
              <a:buAutoNum type="arabicPeriod"/>
            </a:pPr>
            <a:r>
              <a:rPr lang="zh-CN" altLang="en-US" dirty="0" smtClean="0"/>
              <a:t>虚拟内存系统俘获页错误，安排页面调入，从磁盘上读取页内容，使页有效。</a:t>
            </a:r>
          </a:p>
          <a:p>
            <a:pPr marL="228600" indent="-228600">
              <a:buFont typeface="+mj-lt"/>
              <a:buAutoNum type="arabicPeriod"/>
            </a:pPr>
            <a:r>
              <a:rPr lang="zh-CN" altLang="en-US" dirty="0" smtClean="0"/>
              <a:t>一旦页面调入操作完成，文件系统即对原始数据进行解析，取得所需文件内容或属性信息。</a:t>
            </a:r>
            <a:endParaRPr lang="en-US" altLang="zh-CN" dirty="0" smtClean="0"/>
          </a:p>
          <a:p>
            <a:pPr marL="228600" indent="-228600">
              <a:buFont typeface="+mj-lt"/>
              <a:buAutoNum type="arabicPeriod"/>
            </a:pPr>
            <a:endParaRPr lang="en-US" altLang="zh-CN" dirty="0" smtClean="0"/>
          </a:p>
          <a:p>
            <a:pPr marL="0" indent="0">
              <a:buFont typeface="+mj-lt"/>
              <a:buNone/>
            </a:pPr>
            <a:r>
              <a:rPr lang="zh-CN" altLang="en-US" dirty="0" smtClean="0"/>
              <a:t>需要注意的是，这些文件系统数据也会同其他内存页一样得到高速缓存。对于随后发生的 </a:t>
            </a:r>
            <a:r>
              <a:rPr lang="en-US" altLang="zh-CN" dirty="0" smtClean="0"/>
              <a:t>I/O</a:t>
            </a:r>
            <a:r>
              <a:rPr lang="zh-CN" altLang="en-US" dirty="0" smtClean="0"/>
              <a:t>请求，文件数据的部分或全部可能仍旧位于物理内存当中，无需再从磁盘读取即可重复使用。</a:t>
            </a:r>
            <a:endParaRPr lang="en-US" altLang="zh-CN" dirty="0" smtClean="0"/>
          </a:p>
          <a:p>
            <a:pPr marL="0" indent="0">
              <a:buFont typeface="+mj-lt"/>
              <a:buNone/>
            </a:pPr>
            <a:r>
              <a:rPr lang="zh-CN" altLang="en-US" dirty="0" smtClean="0"/>
              <a:t>大多数操作系统假设进程会继续读取文件剩余部分，因而会预读额外的文件系统页。如果内存争用情况不严重，这些文件系统页可能在相当长的时间内继续有效。这样的话，当稍后该文件又被相同或不同的进程再次打开，可能根本无需访问磁盘。这种情况您可能也碰到过：当重复执行类似的操作，如在几个文件中进行字符串检索，第二遍运行得似乎快多了。</a:t>
            </a:r>
            <a:endParaRPr lang="en-US" altLang="zh-CN" dirty="0" smtClean="0"/>
          </a:p>
          <a:p>
            <a:pPr marL="0" indent="0">
              <a:buFont typeface="+mj-lt"/>
              <a:buNone/>
            </a:pPr>
            <a:endParaRPr lang="en-US" altLang="zh-CN" dirty="0" smtClean="0"/>
          </a:p>
          <a:p>
            <a:pPr marL="0" indent="0">
              <a:buFont typeface="+mj-lt"/>
              <a:buNone/>
            </a:pPr>
            <a:r>
              <a:rPr lang="zh-CN" altLang="en-US" dirty="0" smtClean="0"/>
              <a:t>写文件数据时也会采用类似的步骤。这时，文件内容的改变（通过 </a:t>
            </a:r>
            <a:r>
              <a:rPr lang="en-US" altLang="zh-CN" dirty="0" smtClean="0"/>
              <a:t>write( )</a:t>
            </a:r>
            <a:r>
              <a:rPr lang="zh-CN" altLang="en-US" dirty="0" smtClean="0"/>
              <a:t>）将导致文件系统页变脏，随后通过页面调出，与磁盘上的文件内容保持同步。</a:t>
            </a:r>
            <a:endParaRPr lang="en-US" altLang="zh-CN" dirty="0" smtClean="0"/>
          </a:p>
          <a:p>
            <a:pPr marL="0" indent="0">
              <a:buFont typeface="+mj-lt"/>
              <a:buNone/>
            </a:pPr>
            <a:r>
              <a:rPr lang="zh-CN" altLang="en-US" dirty="0" smtClean="0"/>
              <a:t>文件的创建方式是，先把文件映射到空闲文件系统页，在随后的写操作中，再将文件系统页刷新到磁盘。</a:t>
            </a:r>
            <a:endParaRPr lang="en-US" altLang="zh-CN" dirty="0" smtClean="0"/>
          </a:p>
          <a:p>
            <a:pPr marL="0" indent="0">
              <a:buFont typeface="+mj-lt"/>
              <a:buNone/>
            </a:pPr>
            <a:endParaRPr lang="en-US" altLang="zh-CN" dirty="0" smtClean="0"/>
          </a:p>
          <a:p>
            <a:pPr marL="0" indent="0">
              <a:buFont typeface="+mj-lt"/>
              <a:buNone/>
            </a:pPr>
            <a:r>
              <a:rPr lang="en-US" altLang="zh-CN" dirty="0" smtClean="0"/>
              <a:t>Bitmap</a:t>
            </a:r>
            <a:r>
              <a:rPr lang="zh-CN" altLang="en-US" dirty="0" smtClean="0"/>
              <a:t>的用途：去重排序、布隆过滤、资源分配。</a:t>
            </a:r>
            <a:endParaRPr lang="zh-CN" altLang="en-US" dirty="0"/>
          </a:p>
        </p:txBody>
      </p:sp>
      <p:sp>
        <p:nvSpPr>
          <p:cNvPr id="4" name="灯片编号占位符 3"/>
          <p:cNvSpPr>
            <a:spLocks noGrp="1"/>
          </p:cNvSpPr>
          <p:nvPr>
            <p:ph type="sldNum" sz="quarter" idx="10"/>
          </p:nvPr>
        </p:nvSpPr>
        <p:spPr/>
        <p:txBody>
          <a:bodyPr/>
          <a:lstStyle/>
          <a:p>
            <a:fld id="{4FBAD5A4-DF14-402B-8AB5-0BCE7F23E77D}" type="slidenum">
              <a:rPr lang="zh-CN" altLang="en-US" smtClean="0"/>
              <a:pPr/>
              <a:t>33</a:t>
            </a:fld>
            <a:endParaRPr lang="zh-CN" altLang="en-US"/>
          </a:p>
        </p:txBody>
      </p:sp>
    </p:spTree>
    <p:extLst>
      <p:ext uri="{BB962C8B-B14F-4D97-AF65-F5344CB8AC3E}">
        <p14:creationId xmlns:p14="http://schemas.microsoft.com/office/powerpoint/2010/main" val="273600903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zh-CN" altLang="en-US" b="1" dirty="0" smtClean="0"/>
              <a:t>内存地址多重映射</a:t>
            </a:r>
            <a:endParaRPr lang="en-US" altLang="zh-CN" b="1"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zh-CN" altLang="en-US" dirty="0" smtClean="0"/>
              <a:t>设备控制器不能通过 </a:t>
            </a:r>
            <a:r>
              <a:rPr lang="en-US" altLang="zh-CN" dirty="0" smtClean="0"/>
              <a:t>DMA </a:t>
            </a:r>
            <a:r>
              <a:rPr lang="zh-CN" altLang="en-US" dirty="0" smtClean="0"/>
              <a:t>直接存储到用户空间，通过虚拟内存可以把内核空间地址与用户空间的虚拟地址映射到同一个物理地址。</a:t>
            </a:r>
            <a:endParaRPr lang="en-US" altLang="zh-CN"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zh-CN" altLang="en-US" dirty="0" smtClean="0"/>
              <a:t>这样，</a:t>
            </a:r>
            <a:r>
              <a:rPr lang="en-US" altLang="zh-CN" dirty="0" smtClean="0"/>
              <a:t>DMA </a:t>
            </a:r>
            <a:r>
              <a:rPr lang="zh-CN" altLang="en-US" dirty="0" smtClean="0"/>
              <a:t>硬件（只能访问物理内存地址）就可以填充对内核与用户空间进程同时可见的缓冲区。</a:t>
            </a:r>
            <a:endParaRPr lang="en-US" altLang="zh-CN" dirty="0" smtClean="0"/>
          </a:p>
          <a:p>
            <a:r>
              <a:rPr lang="zh-CN" altLang="en-US" dirty="0" smtClean="0"/>
              <a:t>这样做省去了内核与用户空间的往来拷贝，前提条件是，内核与用户缓冲区必须使用相同的页对齐，缓冲区的大小还必须是磁盘控制器块大小（通常为 </a:t>
            </a:r>
            <a:r>
              <a:rPr lang="en-US" altLang="zh-CN" dirty="0" smtClean="0"/>
              <a:t>512 </a:t>
            </a:r>
            <a:r>
              <a:rPr lang="zh-CN" altLang="en-US" dirty="0" smtClean="0"/>
              <a:t>字节磁盘扇区）的倍数。</a:t>
            </a:r>
            <a:endParaRPr lang="en-US" altLang="zh-CN" dirty="0" smtClean="0"/>
          </a:p>
          <a:p>
            <a:r>
              <a:rPr lang="zh-CN" altLang="en-US" dirty="0" smtClean="0"/>
              <a:t>内存映射 </a:t>
            </a:r>
            <a:r>
              <a:rPr lang="en-US" altLang="zh-CN" dirty="0" smtClean="0"/>
              <a:t>I/O </a:t>
            </a:r>
            <a:r>
              <a:rPr lang="zh-CN" altLang="en-US" dirty="0" smtClean="0"/>
              <a:t>使用文件系统建立从用户空间直到可用文件系统页的虚拟内存映射。这样做有几个好处：</a:t>
            </a:r>
          </a:p>
          <a:p>
            <a:r>
              <a:rPr lang="en-US" altLang="zh-CN" dirty="0" smtClean="0"/>
              <a:t>•  </a:t>
            </a:r>
            <a:r>
              <a:rPr lang="zh-CN" altLang="en-US" dirty="0" smtClean="0"/>
              <a:t>用户进程把文件数据当作内存，所以无需发布 </a:t>
            </a:r>
            <a:r>
              <a:rPr lang="en-US" altLang="zh-CN" dirty="0" smtClean="0"/>
              <a:t>read( )</a:t>
            </a:r>
            <a:r>
              <a:rPr lang="zh-CN" altLang="en-US" dirty="0" smtClean="0"/>
              <a:t>或 </a:t>
            </a:r>
            <a:r>
              <a:rPr lang="en-US" altLang="zh-CN" dirty="0" smtClean="0"/>
              <a:t>write( )</a:t>
            </a:r>
            <a:r>
              <a:rPr lang="zh-CN" altLang="en-US" dirty="0" smtClean="0"/>
              <a:t>系统调用。</a:t>
            </a:r>
          </a:p>
          <a:p>
            <a:r>
              <a:rPr lang="en-US" altLang="zh-CN" dirty="0" smtClean="0"/>
              <a:t>•  </a:t>
            </a:r>
            <a:r>
              <a:rPr lang="zh-CN" altLang="en-US" dirty="0" smtClean="0"/>
              <a:t>当用户进程碰触到映射内存空间，页错误会自动产生，从而将文件数据从磁盘读进内存。如果用户修改了映射内存空间，相关页会自动标记为脏，随后刷新到磁盘，文件得到更新。</a:t>
            </a:r>
          </a:p>
          <a:p>
            <a:r>
              <a:rPr lang="en-US" altLang="zh-CN" dirty="0" smtClean="0"/>
              <a:t>•  </a:t>
            </a:r>
            <a:r>
              <a:rPr lang="zh-CN" altLang="en-US" dirty="0" smtClean="0"/>
              <a:t>操作系统的虚拟内存子系统会对页进行智能高速缓存，自动根据系统负载进行内存管理。</a:t>
            </a:r>
          </a:p>
          <a:p>
            <a:r>
              <a:rPr lang="en-US" altLang="zh-CN" dirty="0" smtClean="0"/>
              <a:t>•  </a:t>
            </a:r>
            <a:r>
              <a:rPr lang="zh-CN" altLang="en-US" dirty="0" smtClean="0"/>
              <a:t>数据总是按页对齐的，无需执行缓冲区拷贝。</a:t>
            </a:r>
          </a:p>
          <a:p>
            <a:r>
              <a:rPr lang="en-US" altLang="zh-CN" dirty="0" smtClean="0"/>
              <a:t>•  </a:t>
            </a:r>
            <a:r>
              <a:rPr lang="zh-CN" altLang="en-US" dirty="0" smtClean="0"/>
              <a:t>大型文件使用映射，无需耗费大量内存，即可进行数据拷贝。</a:t>
            </a:r>
            <a:endParaRPr lang="zh-CN" altLang="en-US" dirty="0"/>
          </a:p>
        </p:txBody>
      </p:sp>
      <p:sp>
        <p:nvSpPr>
          <p:cNvPr id="4" name="灯片编号占位符 3"/>
          <p:cNvSpPr>
            <a:spLocks noGrp="1"/>
          </p:cNvSpPr>
          <p:nvPr>
            <p:ph type="sldNum" sz="quarter" idx="10"/>
          </p:nvPr>
        </p:nvSpPr>
        <p:spPr/>
        <p:txBody>
          <a:bodyPr/>
          <a:lstStyle/>
          <a:p>
            <a:fld id="{4FBAD5A4-DF14-402B-8AB5-0BCE7F23E77D}" type="slidenum">
              <a:rPr lang="zh-CN" altLang="en-US" smtClean="0"/>
              <a:pPr/>
              <a:t>34</a:t>
            </a:fld>
            <a:endParaRPr lang="zh-CN" altLang="en-US"/>
          </a:p>
        </p:txBody>
      </p:sp>
    </p:spTree>
    <p:extLst>
      <p:ext uri="{BB962C8B-B14F-4D97-AF65-F5344CB8AC3E}">
        <p14:creationId xmlns:p14="http://schemas.microsoft.com/office/powerpoint/2010/main" val="116994782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那些包含索引以及其他需频繁引用或更新的内容的巨大而结构化文件能因内存映射机制受益非常多。</a:t>
            </a:r>
            <a:endParaRPr lang="en-US" altLang="zh-CN" dirty="0" smtClean="0"/>
          </a:p>
          <a:p>
            <a:r>
              <a:rPr lang="zh-CN" altLang="en-US" dirty="0" smtClean="0"/>
              <a:t>如果同时结合文件锁定来保护关键区域和控制事务原子性，那您将能了解到内存映射缓冲区如何可以被很好地利用。</a:t>
            </a:r>
            <a:endParaRPr lang="en-US" altLang="zh-CN" dirty="0" smtClean="0"/>
          </a:p>
          <a:p>
            <a:r>
              <a:rPr lang="en-US" altLang="zh-CN" b="1" dirty="0" smtClean="0"/>
              <a:t>Load:</a:t>
            </a:r>
          </a:p>
          <a:p>
            <a:r>
              <a:rPr lang="zh-CN" altLang="en-US" dirty="0" smtClean="0"/>
              <a:t>某些场景下，您可能想先把所有的页都读进内存以实现最小的缓冲区访问延迟。如果文件的所有页都是常驻内存的，那么它的访问速度就和访问一个基于内存的缓冲区一样了。</a:t>
            </a:r>
            <a:endParaRPr lang="en-US" altLang="zh-CN" dirty="0" smtClean="0"/>
          </a:p>
          <a:p>
            <a:r>
              <a:rPr lang="en-US" altLang="zh-CN" dirty="0" smtClean="0"/>
              <a:t>load( )</a:t>
            </a:r>
            <a:r>
              <a:rPr lang="zh-CN" altLang="en-US" dirty="0" smtClean="0"/>
              <a:t>方法会加载整个文件以使它常驻内存。正如我们在第一章所讨论的，一个内存映射缓冲区会建立与某个文件的虚拟内存映射。此映射使得操作系统的底层虚拟内存子系统可以根据需要将文件中相应区块的数据读进内存。已经在内存中或通过验证的页会占用实际内存空间，并且在它们被读进 </a:t>
            </a:r>
            <a:r>
              <a:rPr lang="en-US" altLang="zh-CN" dirty="0" smtClean="0"/>
              <a:t>RAM </a:t>
            </a:r>
            <a:r>
              <a:rPr lang="zh-CN" altLang="en-US" dirty="0" smtClean="0"/>
              <a:t>时会挤出最近较少使用的其他内存页。</a:t>
            </a:r>
            <a:endParaRPr lang="en-US" altLang="zh-CN" dirty="0" smtClean="0"/>
          </a:p>
          <a:p>
            <a:r>
              <a:rPr lang="zh-CN" altLang="en-US" dirty="0" smtClean="0"/>
              <a:t>在一个映射缓冲区上调用 </a:t>
            </a:r>
            <a:r>
              <a:rPr lang="en-US" altLang="zh-CN" dirty="0" smtClean="0"/>
              <a:t>load( )</a:t>
            </a:r>
            <a:r>
              <a:rPr lang="zh-CN" altLang="en-US" dirty="0" smtClean="0"/>
              <a:t>方法会是一个代价高的操作，因为它会导致大量的页调入（</a:t>
            </a:r>
            <a:r>
              <a:rPr lang="en-US" altLang="zh-CN" dirty="0" smtClean="0"/>
              <a:t>page-in</a:t>
            </a:r>
            <a:r>
              <a:rPr lang="zh-CN" altLang="en-US" dirty="0" smtClean="0"/>
              <a:t>），具体数量取决于文件中被映射区域的实际大小。然而，</a:t>
            </a:r>
            <a:r>
              <a:rPr lang="en-US" altLang="zh-CN" dirty="0" smtClean="0"/>
              <a:t>load( )</a:t>
            </a:r>
            <a:r>
              <a:rPr lang="zh-CN" altLang="en-US" dirty="0" smtClean="0"/>
              <a:t>方法返回并不能保证文件就会完全常驻内存，这是由于请求页面调入（</a:t>
            </a:r>
            <a:r>
              <a:rPr lang="en-US" altLang="zh-CN" dirty="0" smtClean="0"/>
              <a:t>demand paging</a:t>
            </a:r>
            <a:r>
              <a:rPr lang="zh-CN" altLang="en-US" dirty="0" smtClean="0"/>
              <a:t>）是动态的。具体结果会因某些因素而有所差异，这些因素包括：操作系统、文件系统，可用 </a:t>
            </a:r>
            <a:r>
              <a:rPr lang="en-US" altLang="zh-CN" dirty="0" smtClean="0"/>
              <a:t>Java </a:t>
            </a:r>
            <a:r>
              <a:rPr lang="zh-CN" altLang="en-US" dirty="0" smtClean="0"/>
              <a:t>虚拟机内存，最大 </a:t>
            </a:r>
            <a:r>
              <a:rPr lang="en-US" altLang="zh-CN" dirty="0" smtClean="0"/>
              <a:t>Java </a:t>
            </a:r>
            <a:r>
              <a:rPr lang="zh-CN" altLang="en-US" dirty="0" smtClean="0"/>
              <a:t>虚拟机内存，垃圾收集器实现过程等等。请小心使用 </a:t>
            </a:r>
            <a:r>
              <a:rPr lang="en-US" altLang="zh-CN" dirty="0" smtClean="0"/>
              <a:t>load( )</a:t>
            </a:r>
            <a:r>
              <a:rPr lang="zh-CN" altLang="en-US" dirty="0" smtClean="0"/>
              <a:t>方法，它可能会导致您不希望出现的结果。该方法的主要作用是为提前加载文件埋单，以便后续的访问速度可以尽可能的快。</a:t>
            </a:r>
            <a:endParaRPr lang="en-US" altLang="zh-CN" dirty="0" smtClean="0"/>
          </a:p>
          <a:p>
            <a:r>
              <a:rPr lang="zh-CN" altLang="en-US" b="1" dirty="0" smtClean="0"/>
              <a:t>内存映射释放</a:t>
            </a:r>
            <a:endParaRPr lang="en-US" altLang="zh-CN" b="1" dirty="0" smtClean="0"/>
          </a:p>
          <a:p>
            <a:r>
              <a:rPr lang="en-US" altLang="zh-CN" dirty="0" err="1" smtClean="0"/>
              <a:t>FileChannel</a:t>
            </a:r>
            <a:r>
              <a:rPr lang="zh-CN" altLang="en-US" dirty="0" smtClean="0"/>
              <a:t>没有 </a:t>
            </a:r>
            <a:r>
              <a:rPr lang="en-US" altLang="zh-CN" dirty="0" err="1" smtClean="0"/>
              <a:t>unmap</a:t>
            </a:r>
            <a:r>
              <a:rPr lang="en-US" altLang="zh-CN" dirty="0" smtClean="0"/>
              <a:t>( )</a:t>
            </a:r>
            <a:r>
              <a:rPr lang="zh-CN" altLang="en-US" dirty="0" smtClean="0"/>
              <a:t>方法。也就是说，一个映射一旦建立之后将保持有效，直到</a:t>
            </a:r>
            <a:r>
              <a:rPr lang="en-US" altLang="zh-CN" dirty="0" err="1" smtClean="0"/>
              <a:t>MappedByteBuffer</a:t>
            </a:r>
            <a:r>
              <a:rPr lang="zh-CN" altLang="en-US" dirty="0" smtClean="0"/>
              <a:t>对象被施以垃圾收集动作为止。同锁不一样的是，映射缓冲区没有绑定到创建它们的通道上。关闭相关联的</a:t>
            </a:r>
            <a:r>
              <a:rPr lang="en-US" altLang="zh-CN" dirty="0" err="1" smtClean="0"/>
              <a:t>FileChannel</a:t>
            </a:r>
            <a:r>
              <a:rPr lang="en-US" altLang="zh-CN" dirty="0" smtClean="0"/>
              <a:t> </a:t>
            </a:r>
            <a:r>
              <a:rPr lang="zh-CN" altLang="en-US" dirty="0" smtClean="0"/>
              <a:t>不会破坏映射，只有丢弃缓冲区对象本身才会破坏该映射。</a:t>
            </a:r>
            <a:r>
              <a:rPr lang="en-US" altLang="zh-CN" dirty="0" smtClean="0"/>
              <a:t>NIO </a:t>
            </a:r>
            <a:r>
              <a:rPr lang="zh-CN" altLang="en-US" dirty="0" smtClean="0"/>
              <a:t>设计师们之所以做这样的决定是因为当关闭通道时破坏映射会引起安全问题，而解决该安全问题又会导致性能问题。如果您确实需要知道一个映射是什么时候被破坏的，他们建议使用虚引用（</a:t>
            </a:r>
            <a:r>
              <a:rPr lang="en-US" altLang="zh-CN" dirty="0" smtClean="0"/>
              <a:t>phantom references</a:t>
            </a:r>
            <a:r>
              <a:rPr lang="zh-CN" altLang="en-US" dirty="0" smtClean="0"/>
              <a:t>，参见 </a:t>
            </a:r>
            <a:r>
              <a:rPr lang="en-US" altLang="zh-CN" dirty="0" err="1" smtClean="0"/>
              <a:t>java.lang.ref.PhantomReference</a:t>
            </a:r>
            <a:r>
              <a:rPr lang="zh-CN" altLang="en-US" dirty="0" smtClean="0"/>
              <a:t>）和一个 </a:t>
            </a:r>
            <a:r>
              <a:rPr lang="en-US" altLang="zh-CN" dirty="0" smtClean="0"/>
              <a:t>cleanup </a:t>
            </a:r>
            <a:r>
              <a:rPr lang="zh-CN" altLang="en-US" dirty="0" smtClean="0"/>
              <a:t>线程。不过有此需要的概率是微乎其微的。</a:t>
            </a:r>
            <a:endParaRPr lang="zh-CN" altLang="en-US" dirty="0"/>
          </a:p>
        </p:txBody>
      </p:sp>
      <p:sp>
        <p:nvSpPr>
          <p:cNvPr id="4" name="灯片编号占位符 3"/>
          <p:cNvSpPr>
            <a:spLocks noGrp="1"/>
          </p:cNvSpPr>
          <p:nvPr>
            <p:ph type="sldNum" sz="quarter" idx="10"/>
          </p:nvPr>
        </p:nvSpPr>
        <p:spPr/>
        <p:txBody>
          <a:bodyPr/>
          <a:lstStyle/>
          <a:p>
            <a:fld id="{4FBAD5A4-DF14-402B-8AB5-0BCE7F23E77D}" type="slidenum">
              <a:rPr lang="zh-CN" altLang="en-US" smtClean="0"/>
              <a:pPr/>
              <a:t>37</a:t>
            </a:fld>
            <a:endParaRPr lang="zh-CN" altLang="en-US"/>
          </a:p>
        </p:txBody>
      </p:sp>
    </p:spTree>
    <p:extLst>
      <p:ext uri="{BB962C8B-B14F-4D97-AF65-F5344CB8AC3E}">
        <p14:creationId xmlns:p14="http://schemas.microsoft.com/office/powerpoint/2010/main" val="95749851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smtClean="0">
                <a:effectLst/>
              </a:rPr>
              <a:t>DirectByteBuffer</a:t>
            </a:r>
            <a:r>
              <a:rPr lang="zh-CN" altLang="en-US" dirty="0" smtClean="0">
                <a:effectLst/>
              </a:rPr>
              <a:t>在构造函数中向底层申请了</a:t>
            </a:r>
            <a:r>
              <a:rPr lang="en-US" altLang="zh-CN" dirty="0" err="1" smtClean="0">
                <a:effectLst/>
              </a:rPr>
              <a:t>capacity+page_size</a:t>
            </a:r>
            <a:r>
              <a:rPr lang="zh-CN" altLang="en-US" dirty="0" smtClean="0">
                <a:effectLst/>
              </a:rPr>
              <a:t>长度的内存空间，我们的</a:t>
            </a:r>
            <a:r>
              <a:rPr lang="en-US" altLang="zh-CN" dirty="0" smtClean="0">
                <a:effectLst/>
              </a:rPr>
              <a:t>Buffer</a:t>
            </a:r>
            <a:r>
              <a:rPr lang="zh-CN" altLang="en-US" dirty="0" smtClean="0">
                <a:effectLst/>
              </a:rPr>
              <a:t>容量就是</a:t>
            </a:r>
            <a:r>
              <a:rPr lang="en-US" altLang="zh-CN" dirty="0" smtClean="0">
                <a:effectLst/>
              </a:rPr>
              <a:t>capacity</a:t>
            </a:r>
            <a:r>
              <a:rPr lang="zh-CN" altLang="en-US" dirty="0" smtClean="0">
                <a:effectLst/>
              </a:rPr>
              <a:t>，为何要多出</a:t>
            </a:r>
            <a:r>
              <a:rPr lang="en-US" altLang="zh-CN" dirty="0" err="1" smtClean="0">
                <a:effectLst/>
              </a:rPr>
              <a:t>page_size</a:t>
            </a:r>
            <a:r>
              <a:rPr lang="zh-CN" altLang="en-US" dirty="0" smtClean="0">
                <a:effectLst/>
              </a:rPr>
              <a:t>大小？</a:t>
            </a:r>
          </a:p>
          <a:p>
            <a:r>
              <a:rPr lang="zh-CN" altLang="en-US" dirty="0" smtClean="0">
                <a:effectLst/>
              </a:rPr>
              <a:t>这是为了在内存中做页对齐，多申请一个内存页大小，可以确保基地址</a:t>
            </a:r>
            <a:r>
              <a:rPr lang="en-US" altLang="zh-CN" dirty="0" smtClean="0">
                <a:effectLst/>
              </a:rPr>
              <a:t>address</a:t>
            </a:r>
            <a:r>
              <a:rPr lang="zh-CN" altLang="en-US" dirty="0" smtClean="0">
                <a:effectLst/>
              </a:rPr>
              <a:t>定位到一个内存页的开头，即</a:t>
            </a:r>
            <a:r>
              <a:rPr lang="en-US" altLang="zh-CN" dirty="0" err="1" smtClean="0">
                <a:effectLst/>
              </a:rPr>
              <a:t>page_size</a:t>
            </a:r>
            <a:r>
              <a:rPr lang="zh-CN" altLang="en-US" dirty="0" smtClean="0">
                <a:effectLst/>
              </a:rPr>
              <a:t>的倍数，这样后续内存读取操作时效率比较高。</a:t>
            </a:r>
          </a:p>
          <a:p>
            <a:endParaRPr lang="zh-CN" altLang="en-US" dirty="0"/>
          </a:p>
        </p:txBody>
      </p:sp>
      <p:sp>
        <p:nvSpPr>
          <p:cNvPr id="4" name="灯片编号占位符 3"/>
          <p:cNvSpPr>
            <a:spLocks noGrp="1"/>
          </p:cNvSpPr>
          <p:nvPr>
            <p:ph type="sldNum" sz="quarter" idx="10"/>
          </p:nvPr>
        </p:nvSpPr>
        <p:spPr/>
        <p:txBody>
          <a:bodyPr/>
          <a:lstStyle/>
          <a:p>
            <a:fld id="{4FBAD5A4-DF14-402B-8AB5-0BCE7F23E77D}" type="slidenum">
              <a:rPr lang="zh-CN" altLang="en-US" smtClean="0"/>
              <a:pPr/>
              <a:t>38</a:t>
            </a:fld>
            <a:endParaRPr lang="zh-CN" altLang="en-US"/>
          </a:p>
        </p:txBody>
      </p:sp>
    </p:spTree>
    <p:extLst>
      <p:ext uri="{BB962C8B-B14F-4D97-AF65-F5344CB8AC3E}">
        <p14:creationId xmlns:p14="http://schemas.microsoft.com/office/powerpoint/2010/main" val="301451352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smtClean="0">
                <a:effectLst/>
              </a:rPr>
              <a:t>MappedByteBuffer</a:t>
            </a:r>
            <a:r>
              <a:rPr lang="zh-CN" altLang="en-US" dirty="0" smtClean="0">
                <a:effectLst/>
              </a:rPr>
              <a:t>在处理</a:t>
            </a:r>
            <a:r>
              <a:rPr lang="en-US" altLang="zh-CN" dirty="0" err="1" smtClean="0">
                <a:effectLst/>
              </a:rPr>
              <a:t>isLoaded</a:t>
            </a:r>
            <a:r>
              <a:rPr lang="en-US" altLang="zh-CN" dirty="0" smtClean="0">
                <a:effectLst/>
              </a:rPr>
              <a:t>()</a:t>
            </a:r>
            <a:r>
              <a:rPr lang="zh-CN" altLang="en-US" dirty="0" smtClean="0">
                <a:effectLst/>
              </a:rPr>
              <a:t>、</a:t>
            </a:r>
            <a:r>
              <a:rPr lang="en-US" altLang="zh-CN" dirty="0" smtClean="0">
                <a:effectLst/>
              </a:rPr>
              <a:t>load()</a:t>
            </a:r>
            <a:r>
              <a:rPr lang="zh-CN" altLang="en-US" dirty="0" smtClean="0">
                <a:effectLst/>
              </a:rPr>
              <a:t>、</a:t>
            </a:r>
            <a:r>
              <a:rPr lang="en-US" altLang="zh-CN" dirty="0" smtClean="0">
                <a:effectLst/>
              </a:rPr>
              <a:t>force()</a:t>
            </a:r>
            <a:r>
              <a:rPr lang="zh-CN" altLang="en-US" dirty="0" smtClean="0">
                <a:effectLst/>
              </a:rPr>
              <a:t>方法时都会涉及到一个方法</a:t>
            </a:r>
            <a:r>
              <a:rPr lang="en-US" altLang="zh-CN" dirty="0" err="1" smtClean="0">
                <a:effectLst/>
              </a:rPr>
              <a:t>pagePosition</a:t>
            </a:r>
            <a:r>
              <a:rPr lang="en-US" altLang="zh-CN" dirty="0" smtClean="0">
                <a:effectLst/>
              </a:rPr>
              <a:t>()</a:t>
            </a:r>
            <a:r>
              <a:rPr lang="zh-CN" altLang="en-US" dirty="0" smtClean="0">
                <a:effectLst/>
              </a:rPr>
              <a:t>，定位内存页位置。</a:t>
            </a:r>
          </a:p>
          <a:p>
            <a:r>
              <a:rPr lang="zh-CN" altLang="en-US" dirty="0" smtClean="0">
                <a:effectLst/>
              </a:rPr>
              <a:t>但是在调用底层</a:t>
            </a:r>
            <a:r>
              <a:rPr lang="en-US" altLang="zh-CN" dirty="0" smtClean="0">
                <a:effectLst/>
              </a:rPr>
              <a:t>Unsafe</a:t>
            </a:r>
            <a:r>
              <a:rPr lang="zh-CN" altLang="en-US" dirty="0" smtClean="0">
                <a:effectLst/>
              </a:rPr>
              <a:t>方法时，如何是基地址</a:t>
            </a:r>
            <a:r>
              <a:rPr lang="en-US" altLang="zh-CN" dirty="0" smtClean="0">
                <a:effectLst/>
              </a:rPr>
              <a:t>address-offset</a:t>
            </a:r>
            <a:r>
              <a:rPr lang="zh-CN" altLang="en-US" dirty="0" smtClean="0">
                <a:effectLst/>
              </a:rPr>
              <a:t>呢？后面的地址长度又</a:t>
            </a:r>
            <a:r>
              <a:rPr lang="en-US" altLang="zh-CN" dirty="0" err="1" smtClean="0">
                <a:effectLst/>
              </a:rPr>
              <a:t>capacity+offset</a:t>
            </a:r>
            <a:r>
              <a:rPr lang="zh-CN" altLang="en-US" dirty="0" smtClean="0">
                <a:effectLst/>
              </a:rPr>
              <a:t>？</a:t>
            </a:r>
          </a:p>
          <a:p>
            <a:r>
              <a:rPr lang="zh-CN" altLang="en-US" dirty="0" smtClean="0">
                <a:effectLst/>
              </a:rPr>
              <a:t>其实，这个地方又做了内存对齐的事儿，我们知道请求内存页面调入时，如果页面对齐载入效率会较高，上面申请内存时，我们是把边界向后放大一些，而这里为了保证我们请求的页面内容全部在我们内存边界内，我们把内存边界向前放大一些，这样，请求的内容仍在边界内，而向操作系统请求调入页面时又页面对齐，效率较高。</a:t>
            </a:r>
          </a:p>
          <a:p>
            <a:endParaRPr lang="zh-CN" altLang="en-US" dirty="0"/>
          </a:p>
        </p:txBody>
      </p:sp>
      <p:sp>
        <p:nvSpPr>
          <p:cNvPr id="4" name="灯片编号占位符 3"/>
          <p:cNvSpPr>
            <a:spLocks noGrp="1"/>
          </p:cNvSpPr>
          <p:nvPr>
            <p:ph type="sldNum" sz="quarter" idx="10"/>
          </p:nvPr>
        </p:nvSpPr>
        <p:spPr/>
        <p:txBody>
          <a:bodyPr/>
          <a:lstStyle/>
          <a:p>
            <a:fld id="{4FBAD5A4-DF14-402B-8AB5-0BCE7F23E77D}" type="slidenum">
              <a:rPr lang="zh-CN" altLang="en-US" smtClean="0"/>
              <a:pPr/>
              <a:t>39</a:t>
            </a:fld>
            <a:endParaRPr lang="zh-CN" altLang="en-US"/>
          </a:p>
        </p:txBody>
      </p:sp>
    </p:spTree>
    <p:extLst>
      <p:ext uri="{BB962C8B-B14F-4D97-AF65-F5344CB8AC3E}">
        <p14:creationId xmlns:p14="http://schemas.microsoft.com/office/powerpoint/2010/main" val="164731312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Channel-to-channel </a:t>
            </a:r>
            <a:r>
              <a:rPr lang="zh-CN" altLang="en-US" dirty="0" smtClean="0"/>
              <a:t>传输是可以极其快速的，特别是在底层操作系统提供本地支持的时候。某些操作系统可以不必通过用户空间传递数据而进行直接的数据传输。对于大量的数据传输，这会是一个巨大的帮助</a:t>
            </a:r>
            <a:endParaRPr lang="zh-CN" altLang="en-US" dirty="0"/>
          </a:p>
        </p:txBody>
      </p:sp>
      <p:sp>
        <p:nvSpPr>
          <p:cNvPr id="4" name="灯片编号占位符 3"/>
          <p:cNvSpPr>
            <a:spLocks noGrp="1"/>
          </p:cNvSpPr>
          <p:nvPr>
            <p:ph type="sldNum" sz="quarter" idx="10"/>
          </p:nvPr>
        </p:nvSpPr>
        <p:spPr/>
        <p:txBody>
          <a:bodyPr/>
          <a:lstStyle/>
          <a:p>
            <a:fld id="{4FBAD5A4-DF14-402B-8AB5-0BCE7F23E77D}" type="slidenum">
              <a:rPr lang="zh-CN" altLang="en-US" smtClean="0"/>
              <a:pPr/>
              <a:t>40</a:t>
            </a:fld>
            <a:endParaRPr lang="zh-CN" altLang="en-US"/>
          </a:p>
        </p:txBody>
      </p:sp>
    </p:spTree>
    <p:extLst>
      <p:ext uri="{BB962C8B-B14F-4D97-AF65-F5344CB8AC3E}">
        <p14:creationId xmlns:p14="http://schemas.microsoft.com/office/powerpoint/2010/main" val="370961004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相关</a:t>
            </a:r>
            <a:r>
              <a:rPr lang="en-US" altLang="zh-CN" dirty="0" smtClean="0"/>
              <a:t>Channel</a:t>
            </a:r>
            <a:r>
              <a:rPr lang="zh-CN" altLang="en-US" dirty="0" smtClean="0"/>
              <a:t>主要是为了跟</a:t>
            </a:r>
            <a:r>
              <a:rPr lang="en-US" altLang="zh-CN" dirty="0" smtClean="0"/>
              <a:t>Buffer</a:t>
            </a:r>
            <a:r>
              <a:rPr lang="zh-CN" altLang="en-US" dirty="0" smtClean="0"/>
              <a:t>配合，它们包裹</a:t>
            </a:r>
            <a:r>
              <a:rPr lang="en-US" altLang="zh-CN" dirty="0" smtClean="0"/>
              <a:t>Socket</a:t>
            </a:r>
            <a:r>
              <a:rPr lang="zh-CN" altLang="en-US" dirty="0" smtClean="0"/>
              <a:t>、</a:t>
            </a:r>
            <a:r>
              <a:rPr lang="en-US" altLang="zh-CN" dirty="0" err="1" smtClean="0"/>
              <a:t>ServerSocket</a:t>
            </a:r>
            <a:r>
              <a:rPr lang="zh-CN" altLang="en-US" dirty="0" smtClean="0"/>
              <a:t>，具体的实现仍然由这些类来操作。</a:t>
            </a:r>
            <a:endParaRPr lang="en-US" altLang="zh-CN" dirty="0" smtClean="0"/>
          </a:p>
          <a:p>
            <a:r>
              <a:rPr lang="en-US" altLang="zh-CN" dirty="0" smtClean="0"/>
              <a:t>Java1.4</a:t>
            </a:r>
            <a:r>
              <a:rPr lang="zh-CN" altLang="en-US" dirty="0" smtClean="0"/>
              <a:t>之后提供了流</a:t>
            </a:r>
            <a:r>
              <a:rPr lang="en-US" altLang="zh-CN" dirty="0" smtClean="0"/>
              <a:t>IO</a:t>
            </a:r>
            <a:r>
              <a:rPr lang="zh-CN" altLang="en-US" dirty="0" smtClean="0"/>
              <a:t>的非阻塞特性。</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4FBAD5A4-DF14-402B-8AB5-0BCE7F23E77D}" type="slidenum">
              <a:rPr lang="zh-CN" altLang="en-US" smtClean="0"/>
              <a:pPr/>
              <a:t>41</a:t>
            </a:fld>
            <a:endParaRPr lang="zh-CN" altLang="en-US"/>
          </a:p>
        </p:txBody>
      </p:sp>
    </p:spTree>
    <p:extLst>
      <p:ext uri="{BB962C8B-B14F-4D97-AF65-F5344CB8AC3E}">
        <p14:creationId xmlns:p14="http://schemas.microsoft.com/office/powerpoint/2010/main" val="182237174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ea"/>
                <a:ea typeface="+mn-ea"/>
                <a:cs typeface="+mn-cs"/>
              </a:rPr>
              <a:t>哲学概念：其实是</a:t>
            </a:r>
            <a:r>
              <a:rPr lang="zh-CN" altLang="en-US" sz="1200" b="0" i="0" kern="1200" dirty="0" smtClean="0">
                <a:solidFill>
                  <a:schemeClr val="tx1"/>
                </a:solidFill>
                <a:effectLst/>
                <a:latin typeface="+mn-lt"/>
                <a:ea typeface="+mn-ea"/>
                <a:cs typeface="+mn-cs"/>
              </a:rPr>
              <a:t>针对“做一件事”的哲学讨论：同步</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异步：是决定做一件事的模式（自己干</a:t>
            </a:r>
            <a:r>
              <a:rPr lang="en-US" altLang="zh-CN" sz="1200" b="0" i="0" kern="1200" dirty="0" smtClean="0">
                <a:solidFill>
                  <a:schemeClr val="tx1"/>
                </a:solidFill>
                <a:effectLst/>
                <a:latin typeface="+mn-lt"/>
                <a:ea typeface="+mn-ea"/>
                <a:cs typeface="+mn-cs"/>
              </a:rPr>
              <a:t>or</a:t>
            </a:r>
            <a:r>
              <a:rPr lang="zh-CN" altLang="en-US" sz="1200" b="0" i="0" kern="1200" dirty="0" smtClean="0">
                <a:solidFill>
                  <a:schemeClr val="tx1"/>
                </a:solidFill>
                <a:effectLst/>
                <a:latin typeface="+mn-lt"/>
                <a:ea typeface="+mn-ea"/>
                <a:cs typeface="+mn-cs"/>
              </a:rPr>
              <a:t>让别人干），阻塞</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非阻塞是真正做这件事时的具体策略（当遇到困难时是干等</a:t>
            </a:r>
            <a:r>
              <a:rPr lang="en-US" altLang="zh-CN" sz="1200" b="0" i="0" kern="1200" dirty="0" smtClean="0">
                <a:solidFill>
                  <a:schemeClr val="tx1"/>
                </a:solidFill>
                <a:effectLst/>
                <a:latin typeface="+mn-lt"/>
                <a:ea typeface="+mn-ea"/>
                <a:cs typeface="+mn-cs"/>
              </a:rPr>
              <a:t>or</a:t>
            </a:r>
            <a:r>
              <a:rPr lang="zh-CN" altLang="en-US" sz="1200" b="0" i="0" kern="1200" dirty="0" smtClean="0">
                <a:solidFill>
                  <a:schemeClr val="tx1"/>
                </a:solidFill>
                <a:effectLst/>
                <a:latin typeface="+mn-lt"/>
                <a:ea typeface="+mn-ea"/>
                <a:cs typeface="+mn-cs"/>
              </a:rPr>
              <a:t>过会儿再来看）</a:t>
            </a:r>
            <a:endParaRPr lang="en-US" altLang="zh-CN" sz="1200" b="0" i="0" kern="1200" dirty="0" smtClean="0">
              <a:solidFill>
                <a:schemeClr val="tx1"/>
              </a:solidFill>
              <a:effectLst/>
              <a:latin typeface="+mn-ea"/>
              <a:ea typeface="+mn-ea"/>
              <a:cs typeface="+mn-cs"/>
            </a:endParaRPr>
          </a:p>
          <a:p>
            <a:r>
              <a:rPr lang="zh-CN" altLang="en-US" sz="1200" b="0" i="0" kern="1200" dirty="0" smtClean="0">
                <a:solidFill>
                  <a:schemeClr val="tx1"/>
                </a:solidFill>
                <a:effectLst/>
                <a:latin typeface="+mn-ea"/>
                <a:ea typeface="+mn-ea"/>
                <a:cs typeface="+mn-cs"/>
              </a:rPr>
              <a:t>具体来说：</a:t>
            </a:r>
          </a:p>
          <a:p>
            <a:r>
              <a:rPr lang="en-US" altLang="zh-CN" sz="1200" b="0" i="0" kern="1200" dirty="0" smtClean="0">
                <a:solidFill>
                  <a:schemeClr val="tx1"/>
                </a:solidFill>
                <a:effectLst/>
                <a:latin typeface="+mn-ea"/>
                <a:ea typeface="+mn-ea"/>
                <a:cs typeface="+mn-cs"/>
              </a:rPr>
              <a:t>1,</a:t>
            </a:r>
            <a:r>
              <a:rPr lang="zh-CN" altLang="en-US" sz="1200" b="0" i="0" kern="1200" dirty="0" smtClean="0">
                <a:solidFill>
                  <a:schemeClr val="tx1"/>
                </a:solidFill>
                <a:effectLst/>
                <a:latin typeface="+mn-ea"/>
                <a:ea typeface="+mn-ea"/>
                <a:cs typeface="+mn-cs"/>
              </a:rPr>
              <a:t>同步和异步是针对应用程序和内核的交互而言的，</a:t>
            </a:r>
            <a:r>
              <a:rPr lang="zh-CN" altLang="en-US" sz="1200" b="0" i="0" kern="1200" dirty="0" smtClean="0">
                <a:solidFill>
                  <a:schemeClr val="tx1"/>
                </a:solidFill>
                <a:effectLst/>
                <a:latin typeface="+mn-lt"/>
                <a:ea typeface="+mn-ea"/>
                <a:cs typeface="+mn-cs"/>
              </a:rPr>
              <a:t>是指一件事是应用程序自己来干，还是由其他系统或</a:t>
            </a:r>
            <a:r>
              <a:rPr lang="en-US" altLang="zh-CN" sz="1200" b="0" i="0" kern="1200" dirty="0" smtClean="0">
                <a:solidFill>
                  <a:schemeClr val="tx1"/>
                </a:solidFill>
                <a:effectLst/>
                <a:latin typeface="+mn-lt"/>
                <a:ea typeface="+mn-ea"/>
                <a:cs typeface="+mn-cs"/>
              </a:rPr>
              <a:t>OS</a:t>
            </a:r>
            <a:r>
              <a:rPr lang="zh-CN" altLang="en-US" sz="1200" b="0" i="0" kern="1200" dirty="0" smtClean="0">
                <a:solidFill>
                  <a:schemeClr val="tx1"/>
                </a:solidFill>
                <a:effectLst/>
                <a:latin typeface="+mn-lt"/>
                <a:ea typeface="+mn-ea"/>
                <a:cs typeface="+mn-cs"/>
              </a:rPr>
              <a:t>内核来干；</a:t>
            </a:r>
            <a:r>
              <a:rPr lang="zh-CN" altLang="en-US" sz="1200" b="0" i="0" kern="1200" dirty="0" smtClean="0">
                <a:solidFill>
                  <a:schemeClr val="tx1"/>
                </a:solidFill>
                <a:effectLst/>
                <a:latin typeface="+mn-ea"/>
                <a:ea typeface="+mn-ea"/>
                <a:cs typeface="+mn-cs"/>
              </a:rPr>
              <a:t/>
            </a:r>
            <a:br>
              <a:rPr lang="zh-CN" altLang="en-US" sz="1200" b="0" i="0" kern="1200" dirty="0" smtClean="0">
                <a:solidFill>
                  <a:schemeClr val="tx1"/>
                </a:solidFill>
                <a:effectLst/>
                <a:latin typeface="+mn-ea"/>
                <a:ea typeface="+mn-ea"/>
                <a:cs typeface="+mn-cs"/>
              </a:rPr>
            </a:br>
            <a:r>
              <a:rPr lang="en-US" altLang="zh-CN" sz="1200" b="0" i="0" kern="1200" dirty="0" smtClean="0">
                <a:solidFill>
                  <a:schemeClr val="tx1"/>
                </a:solidFill>
                <a:effectLst/>
                <a:latin typeface="+mn-ea"/>
                <a:ea typeface="+mn-ea"/>
                <a:cs typeface="+mn-cs"/>
              </a:rPr>
              <a:t>2,</a:t>
            </a:r>
            <a:r>
              <a:rPr lang="zh-CN" altLang="en-US" sz="1200" b="0" i="0" kern="1200" dirty="0" smtClean="0">
                <a:solidFill>
                  <a:schemeClr val="tx1"/>
                </a:solidFill>
                <a:effectLst/>
                <a:latin typeface="+mn-ea"/>
                <a:ea typeface="+mn-ea"/>
                <a:cs typeface="+mn-cs"/>
              </a:rPr>
              <a:t>阻塞和非阻塞是针对函数的返回方式而言的，是阻塞线程还是立即返回。</a:t>
            </a:r>
            <a:endParaRPr lang="en-US" altLang="zh-CN" sz="1200" b="0" i="0" kern="1200" dirty="0" smtClean="0">
              <a:solidFill>
                <a:schemeClr val="tx1"/>
              </a:solidFill>
              <a:effectLst/>
              <a:latin typeface="+mn-ea"/>
              <a:ea typeface="+mn-ea"/>
              <a:cs typeface="+mn-cs"/>
            </a:endParaRPr>
          </a:p>
          <a:p>
            <a:r>
              <a:rPr lang="zh-CN" altLang="en-US" sz="1200" b="0" i="0" kern="1200" dirty="0" smtClean="0">
                <a:solidFill>
                  <a:schemeClr val="tx1"/>
                </a:solidFill>
                <a:effectLst/>
                <a:latin typeface="+mn-lt"/>
                <a:ea typeface="+mn-ea"/>
                <a:cs typeface="+mn-cs"/>
              </a:rPr>
              <a:t>同步和异步是目的，阻塞和非阻塞是实现方式。</a:t>
            </a:r>
            <a:r>
              <a:rPr lang="zh-CN" altLang="en-US" sz="1200" b="0" i="0" kern="1200" dirty="0" smtClean="0">
                <a:solidFill>
                  <a:schemeClr val="tx1"/>
                </a:solidFill>
                <a:effectLst/>
                <a:latin typeface="+mn-ea"/>
                <a:ea typeface="+mn-ea"/>
                <a:cs typeface="+mn-cs"/>
              </a:rPr>
              <a:t>  </a:t>
            </a:r>
            <a:endParaRPr lang="en-US" altLang="zh-CN" sz="1200" b="0" i="0" kern="1200" dirty="0" smtClean="0">
              <a:solidFill>
                <a:schemeClr val="tx1"/>
              </a:solidFill>
              <a:effectLst/>
              <a:latin typeface="+mn-ea"/>
              <a:ea typeface="+mn-ea"/>
              <a:cs typeface="+mn-cs"/>
            </a:endParaRPr>
          </a:p>
          <a:p>
            <a:r>
              <a:rPr lang="zh-CN" altLang="en-US" sz="1200" b="0" i="0" kern="1200" dirty="0" smtClean="0">
                <a:solidFill>
                  <a:schemeClr val="tx1"/>
                </a:solidFill>
                <a:effectLst/>
                <a:latin typeface="+mn-ea"/>
                <a:ea typeface="+mn-ea"/>
                <a:cs typeface="+mn-cs"/>
              </a:rPr>
              <a:t>关于</a:t>
            </a:r>
            <a:r>
              <a:rPr lang="en-US" altLang="zh-CN" sz="1200" b="0" i="0" kern="1200" dirty="0" smtClean="0">
                <a:solidFill>
                  <a:schemeClr val="tx1"/>
                </a:solidFill>
                <a:effectLst/>
                <a:latin typeface="+mn-ea"/>
                <a:ea typeface="+mn-ea"/>
                <a:cs typeface="+mn-cs"/>
              </a:rPr>
              <a:t>IO</a:t>
            </a:r>
            <a:r>
              <a:rPr lang="zh-CN" altLang="en-US" sz="1200" b="0" i="0" kern="1200" dirty="0" smtClean="0">
                <a:solidFill>
                  <a:schemeClr val="tx1"/>
                </a:solidFill>
                <a:effectLst/>
                <a:latin typeface="+mn-ea"/>
                <a:ea typeface="+mn-ea"/>
                <a:cs typeface="+mn-cs"/>
              </a:rPr>
              <a:t>模型的优劣：</a:t>
            </a:r>
            <a:endParaRPr lang="en-US" altLang="zh-CN" sz="1200" b="0" i="0" kern="1200" dirty="0" smtClean="0">
              <a:solidFill>
                <a:schemeClr val="tx1"/>
              </a:solidFill>
              <a:effectLst/>
              <a:latin typeface="+mn-ea"/>
              <a:ea typeface="+mn-ea"/>
              <a:cs typeface="+mn-cs"/>
            </a:endParaRPr>
          </a:p>
          <a:p>
            <a:r>
              <a:rPr lang="zh-CN" altLang="en-US" sz="1200" b="0" i="0" kern="1200" dirty="0" smtClean="0">
                <a:solidFill>
                  <a:schemeClr val="tx1"/>
                </a:solidFill>
                <a:effectLst/>
                <a:latin typeface="+mn-ea"/>
                <a:ea typeface="+mn-ea"/>
                <a:cs typeface="+mn-cs"/>
              </a:rPr>
              <a:t>同步阻塞：简单。</a:t>
            </a:r>
            <a:endParaRPr lang="en-US" altLang="zh-CN" sz="1200" b="0" i="0" kern="1200" dirty="0" smtClean="0">
              <a:solidFill>
                <a:schemeClr val="tx1"/>
              </a:solidFill>
              <a:effectLst/>
              <a:latin typeface="+mn-ea"/>
              <a:ea typeface="+mn-ea"/>
              <a:cs typeface="+mn-cs"/>
            </a:endParaRPr>
          </a:p>
          <a:p>
            <a:r>
              <a:rPr lang="zh-CN" altLang="en-US" sz="1200" b="0" i="0" kern="1200" dirty="0" smtClean="0">
                <a:solidFill>
                  <a:schemeClr val="tx1"/>
                </a:solidFill>
                <a:effectLst/>
                <a:latin typeface="+mn-ea"/>
                <a:ea typeface="+mn-ea"/>
                <a:cs typeface="+mn-cs"/>
              </a:rPr>
              <a:t>同步非阻塞：提高</a:t>
            </a:r>
            <a:r>
              <a:rPr lang="en-US" altLang="zh-CN" sz="1200" b="0" i="0" kern="1200" dirty="0" smtClean="0">
                <a:solidFill>
                  <a:schemeClr val="tx1"/>
                </a:solidFill>
                <a:effectLst/>
                <a:latin typeface="+mn-ea"/>
                <a:ea typeface="+mn-ea"/>
                <a:cs typeface="+mn-cs"/>
              </a:rPr>
              <a:t>CPU</a:t>
            </a:r>
            <a:r>
              <a:rPr lang="zh-CN" altLang="en-US" sz="1200" b="0" i="0" kern="1200" dirty="0" smtClean="0">
                <a:solidFill>
                  <a:schemeClr val="tx1"/>
                </a:solidFill>
                <a:effectLst/>
                <a:latin typeface="+mn-ea"/>
                <a:ea typeface="+mn-ea"/>
                <a:cs typeface="+mn-cs"/>
              </a:rPr>
              <a:t>效率。</a:t>
            </a:r>
            <a:endParaRPr lang="en-US" altLang="zh-CN" sz="1200" b="0" i="0" kern="1200" dirty="0" smtClean="0">
              <a:solidFill>
                <a:schemeClr val="tx1"/>
              </a:solidFill>
              <a:effectLst/>
              <a:latin typeface="+mn-ea"/>
              <a:ea typeface="+mn-ea"/>
              <a:cs typeface="+mn-cs"/>
            </a:endParaRPr>
          </a:p>
          <a:p>
            <a:r>
              <a:rPr lang="en-US" altLang="zh-CN" sz="1200" b="0" i="0" kern="1200" dirty="0" smtClean="0">
                <a:solidFill>
                  <a:schemeClr val="tx1"/>
                </a:solidFill>
                <a:effectLst/>
                <a:latin typeface="+mn-ea"/>
                <a:ea typeface="+mn-ea"/>
                <a:cs typeface="+mn-cs"/>
              </a:rPr>
              <a:t>IO</a:t>
            </a:r>
            <a:r>
              <a:rPr lang="zh-CN" altLang="en-US" sz="1200" b="0" i="0" kern="1200" dirty="0" smtClean="0">
                <a:solidFill>
                  <a:schemeClr val="tx1"/>
                </a:solidFill>
                <a:effectLst/>
                <a:latin typeface="+mn-ea"/>
                <a:ea typeface="+mn-ea"/>
                <a:cs typeface="+mn-cs"/>
              </a:rPr>
              <a:t>多路复用：避免多次系统调用（开销较大）。</a:t>
            </a:r>
            <a:endParaRPr lang="en-US" altLang="zh-CN" sz="1200" b="0" i="0" kern="1200" dirty="0" smtClean="0">
              <a:solidFill>
                <a:schemeClr val="tx1"/>
              </a:solidFill>
              <a:effectLst/>
              <a:latin typeface="+mn-ea"/>
              <a:ea typeface="+mn-ea"/>
              <a:cs typeface="+mn-cs"/>
            </a:endParaRPr>
          </a:p>
          <a:p>
            <a:r>
              <a:rPr lang="zh-CN" altLang="en-US" sz="1200" b="0" i="0" kern="1200" dirty="0" smtClean="0">
                <a:solidFill>
                  <a:schemeClr val="tx1"/>
                </a:solidFill>
                <a:effectLst/>
                <a:latin typeface="+mn-ea"/>
                <a:ea typeface="+mn-ea"/>
                <a:cs typeface="+mn-cs"/>
              </a:rPr>
              <a:t>信号驱动：避免复杂的多</a:t>
            </a:r>
            <a:r>
              <a:rPr lang="en-US" altLang="zh-CN" sz="1200" b="0" i="0" kern="1200" dirty="0" smtClean="0">
                <a:solidFill>
                  <a:schemeClr val="tx1"/>
                </a:solidFill>
                <a:effectLst/>
                <a:latin typeface="+mn-ea"/>
                <a:ea typeface="+mn-ea"/>
                <a:cs typeface="+mn-cs"/>
              </a:rPr>
              <a:t>IO</a:t>
            </a:r>
            <a:r>
              <a:rPr lang="zh-CN" altLang="en-US" sz="1200" b="0" i="0" kern="1200" dirty="0" smtClean="0">
                <a:solidFill>
                  <a:schemeClr val="tx1"/>
                </a:solidFill>
                <a:effectLst/>
                <a:latin typeface="+mn-ea"/>
                <a:ea typeface="+mn-ea"/>
                <a:cs typeface="+mn-cs"/>
              </a:rPr>
              <a:t>就绪状态控制。但是信号只是指示用户进程数据有了，数据在内核态到用户态之间的拷贝仍然需要用户进程发起</a:t>
            </a:r>
            <a:r>
              <a:rPr lang="en-US" altLang="zh-CN" sz="1200" b="0" i="0" kern="1200" dirty="0" smtClean="0">
                <a:solidFill>
                  <a:schemeClr val="tx1"/>
                </a:solidFill>
                <a:effectLst/>
                <a:latin typeface="+mn-ea"/>
                <a:ea typeface="+mn-ea"/>
                <a:cs typeface="+mn-cs"/>
              </a:rPr>
              <a:t>read/write</a:t>
            </a:r>
            <a:r>
              <a:rPr lang="zh-CN" altLang="en-US" sz="1200" b="0" i="0" kern="1200" dirty="0" smtClean="0">
                <a:solidFill>
                  <a:schemeClr val="tx1"/>
                </a:solidFill>
                <a:effectLst/>
                <a:latin typeface="+mn-ea"/>
                <a:ea typeface="+mn-ea"/>
                <a:cs typeface="+mn-cs"/>
              </a:rPr>
              <a:t>系统调用。</a:t>
            </a:r>
            <a:endParaRPr lang="en-US" altLang="zh-CN" sz="1200" b="0" i="0" kern="1200" dirty="0" smtClean="0">
              <a:solidFill>
                <a:schemeClr val="tx1"/>
              </a:solidFill>
              <a:effectLst/>
              <a:latin typeface="+mn-ea"/>
              <a:ea typeface="+mn-ea"/>
              <a:cs typeface="+mn-cs"/>
            </a:endParaRPr>
          </a:p>
          <a:p>
            <a:r>
              <a:rPr lang="zh-CN" altLang="en-US" sz="1200" b="0" i="0" kern="1200" dirty="0" smtClean="0">
                <a:solidFill>
                  <a:schemeClr val="tx1"/>
                </a:solidFill>
                <a:effectLst/>
                <a:latin typeface="+mn-ea"/>
                <a:ea typeface="+mn-ea"/>
                <a:cs typeface="+mn-cs"/>
              </a:rPr>
              <a:t>异步非阻塞：也叫“事件驱动”，比信号驱动更进一步：</a:t>
            </a:r>
            <a:endParaRPr lang="en-US" altLang="zh-CN" sz="1200" b="0" i="0" kern="1200" dirty="0" smtClean="0">
              <a:solidFill>
                <a:schemeClr val="tx1"/>
              </a:solidFill>
              <a:effectLst/>
              <a:latin typeface="+mn-ea"/>
              <a:ea typeface="+mn-ea"/>
              <a:cs typeface="+mn-cs"/>
            </a:endParaRPr>
          </a:p>
          <a:p>
            <a:r>
              <a:rPr lang="zh-CN" altLang="en-US" sz="1200" b="0" i="0" kern="1200" dirty="0" smtClean="0">
                <a:solidFill>
                  <a:schemeClr val="tx1"/>
                </a:solidFill>
                <a:effectLst/>
                <a:latin typeface="+mn-lt"/>
                <a:ea typeface="+mn-ea"/>
                <a:cs typeface="+mn-cs"/>
              </a:rPr>
              <a:t>信号驱动是由内核告诉用户进程一个</a:t>
            </a:r>
            <a:r>
              <a:rPr lang="en-US" altLang="zh-CN" sz="1200" b="0" i="0" kern="1200" dirty="0" smtClean="0">
                <a:solidFill>
                  <a:schemeClr val="tx1"/>
                </a:solidFill>
                <a:effectLst/>
                <a:latin typeface="+mn-lt"/>
                <a:ea typeface="+mn-ea"/>
                <a:cs typeface="+mn-cs"/>
              </a:rPr>
              <a:t>IO</a:t>
            </a:r>
            <a:r>
              <a:rPr lang="zh-CN" altLang="en-US" sz="1200" b="0" i="0" kern="1200" dirty="0" smtClean="0">
                <a:solidFill>
                  <a:schemeClr val="tx1"/>
                </a:solidFill>
                <a:effectLst/>
                <a:latin typeface="+mn-lt"/>
                <a:ea typeface="+mn-ea"/>
                <a:cs typeface="+mn-cs"/>
              </a:rPr>
              <a:t>操作何时可以开始</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数据已经准备好，在内核缓冲区中，需要用户进程自己发起</a:t>
            </a:r>
            <a:r>
              <a:rPr lang="en-US" altLang="zh-CN" sz="1200" b="0" i="0" kern="1200" dirty="0" smtClean="0">
                <a:solidFill>
                  <a:schemeClr val="tx1"/>
                </a:solidFill>
                <a:effectLst/>
                <a:latin typeface="+mn-lt"/>
                <a:ea typeface="+mn-ea"/>
                <a:cs typeface="+mn-cs"/>
              </a:rPr>
              <a:t>read/write</a:t>
            </a:r>
            <a:r>
              <a:rPr lang="zh-CN" altLang="en-US" sz="1200" b="0" i="0" kern="1200" dirty="0" smtClean="0">
                <a:solidFill>
                  <a:schemeClr val="tx1"/>
                </a:solidFill>
                <a:effectLst/>
                <a:latin typeface="+mn-lt"/>
                <a:ea typeface="+mn-ea"/>
                <a:cs typeface="+mn-cs"/>
              </a:rPr>
              <a:t>系统调用去完成</a:t>
            </a:r>
            <a:r>
              <a:rPr lang="en-US" altLang="zh-CN" sz="1200" b="0" i="0" kern="1200" dirty="0" smtClean="0">
                <a:solidFill>
                  <a:schemeClr val="tx1"/>
                </a:solidFill>
                <a:effectLst/>
                <a:latin typeface="+mn-lt"/>
                <a:ea typeface="+mn-ea"/>
                <a:cs typeface="+mn-cs"/>
              </a:rPr>
              <a:t>IO</a:t>
            </a:r>
            <a:r>
              <a:rPr lang="zh-CN" altLang="en-US" sz="1200" b="0" i="0" kern="1200" dirty="0" smtClean="0">
                <a:solidFill>
                  <a:schemeClr val="tx1"/>
                </a:solidFill>
                <a:effectLst/>
                <a:latin typeface="+mn-lt"/>
                <a:ea typeface="+mn-ea"/>
                <a:cs typeface="+mn-cs"/>
              </a:rPr>
              <a:t>的操作，然后再进行数据的处理</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而异步</a:t>
            </a:r>
            <a:r>
              <a:rPr lang="en-US" altLang="zh-CN" sz="1200" b="0" i="0" kern="1200" dirty="0" smtClean="0">
                <a:solidFill>
                  <a:schemeClr val="tx1"/>
                </a:solidFill>
                <a:effectLst/>
                <a:latin typeface="+mn-lt"/>
                <a:ea typeface="+mn-ea"/>
                <a:cs typeface="+mn-cs"/>
              </a:rPr>
              <a:t>IO</a:t>
            </a:r>
            <a:r>
              <a:rPr lang="zh-CN" altLang="en-US" sz="1200" b="0" i="0" kern="1200" dirty="0" smtClean="0">
                <a:solidFill>
                  <a:schemeClr val="tx1"/>
                </a:solidFill>
                <a:effectLst/>
                <a:latin typeface="+mn-lt"/>
                <a:ea typeface="+mn-ea"/>
                <a:cs typeface="+mn-cs"/>
              </a:rPr>
              <a:t>则是由内核通知用户进程一个</a:t>
            </a:r>
            <a:r>
              <a:rPr lang="en-US" altLang="zh-CN" sz="1200" b="0" i="0" kern="1200" dirty="0" smtClean="0">
                <a:solidFill>
                  <a:schemeClr val="tx1"/>
                </a:solidFill>
                <a:effectLst/>
                <a:latin typeface="+mn-lt"/>
                <a:ea typeface="+mn-ea"/>
                <a:cs typeface="+mn-cs"/>
              </a:rPr>
              <a:t>IO</a:t>
            </a:r>
            <a:r>
              <a:rPr lang="zh-CN" altLang="en-US" sz="1200" b="0" i="0" kern="1200" dirty="0" smtClean="0">
                <a:solidFill>
                  <a:schemeClr val="tx1"/>
                </a:solidFill>
                <a:effectLst/>
                <a:latin typeface="+mn-lt"/>
                <a:ea typeface="+mn-ea"/>
                <a:cs typeface="+mn-cs"/>
              </a:rPr>
              <a:t>操作何时已经完成</a:t>
            </a:r>
            <a:r>
              <a:rPr lang="en-US" altLang="zh-CN" sz="1200" b="0" i="0" kern="1200" dirty="0" smtClean="0">
                <a:solidFill>
                  <a:schemeClr val="tx1"/>
                </a:solidFill>
                <a:effectLst/>
                <a:latin typeface="+mn-lt"/>
                <a:ea typeface="+mn-ea"/>
                <a:cs typeface="+mn-cs"/>
              </a:rPr>
              <a:t>(IO</a:t>
            </a:r>
            <a:r>
              <a:rPr lang="zh-CN" altLang="en-US" sz="1200" b="0" i="0" kern="1200" dirty="0" smtClean="0">
                <a:solidFill>
                  <a:schemeClr val="tx1"/>
                </a:solidFill>
                <a:effectLst/>
                <a:latin typeface="+mn-lt"/>
                <a:ea typeface="+mn-ea"/>
                <a:cs typeface="+mn-cs"/>
              </a:rPr>
              <a:t>操作由</a:t>
            </a:r>
            <a:r>
              <a:rPr lang="en-US" altLang="zh-CN" sz="1200" b="0" i="0" kern="1200" dirty="0" smtClean="0">
                <a:solidFill>
                  <a:schemeClr val="tx1"/>
                </a:solidFill>
                <a:effectLst/>
                <a:latin typeface="+mn-lt"/>
                <a:ea typeface="+mn-ea"/>
                <a:cs typeface="+mn-cs"/>
              </a:rPr>
              <a:t>OS</a:t>
            </a:r>
            <a:r>
              <a:rPr lang="zh-CN" altLang="en-US" sz="1200" b="0" i="0" kern="1200" dirty="0" smtClean="0">
                <a:solidFill>
                  <a:schemeClr val="tx1"/>
                </a:solidFill>
                <a:effectLst/>
                <a:latin typeface="+mn-lt"/>
                <a:ea typeface="+mn-ea"/>
                <a:cs typeface="+mn-cs"/>
              </a:rPr>
              <a:t>完成，数据已经在用户空间中，用户进程此时仅需处理数据即可</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a:t>
            </a:r>
            <a:endParaRPr lang="en-US" altLang="zh-CN" sz="1200" b="0" i="0" kern="1200" dirty="0" smtClean="0">
              <a:solidFill>
                <a:schemeClr val="tx1"/>
              </a:solidFill>
              <a:effectLst/>
              <a:latin typeface="+mn-ea"/>
              <a:ea typeface="+mn-ea"/>
              <a:cs typeface="+mn-cs"/>
            </a:endParaRPr>
          </a:p>
          <a:p>
            <a:endParaRPr lang="en-US" altLang="zh-CN" sz="1200" b="0" i="0" kern="1200" dirty="0" smtClean="0">
              <a:solidFill>
                <a:schemeClr val="tx1"/>
              </a:solidFill>
              <a:effectLst/>
              <a:latin typeface="+mn-ea"/>
              <a:ea typeface="+mn-ea"/>
              <a:cs typeface="+mn-cs"/>
            </a:endParaRPr>
          </a:p>
          <a:p>
            <a:r>
              <a:rPr lang="zh-CN" altLang="en-US" sz="1200" b="0" i="0" kern="1200" dirty="0" smtClean="0">
                <a:solidFill>
                  <a:schemeClr val="tx1"/>
                </a:solidFill>
                <a:effectLst/>
                <a:latin typeface="+mn-ea"/>
                <a:ea typeface="+mn-ea"/>
                <a:cs typeface="+mn-cs"/>
              </a:rPr>
              <a:t>也许有人可能</a:t>
            </a:r>
            <a:r>
              <a:rPr lang="zh-CN" altLang="en-US" sz="1200" b="0" i="0" kern="1200" baseline="0" dirty="0" smtClean="0">
                <a:solidFill>
                  <a:schemeClr val="tx1"/>
                </a:solidFill>
                <a:effectLst/>
                <a:latin typeface="+mn-ea"/>
                <a:ea typeface="+mn-ea"/>
                <a:cs typeface="+mn-cs"/>
              </a:rPr>
              <a:t>会问，那这几种</a:t>
            </a:r>
            <a:r>
              <a:rPr lang="en-US" altLang="zh-CN" sz="1200" b="0" i="0" kern="1200" baseline="0" dirty="0" smtClean="0">
                <a:solidFill>
                  <a:schemeClr val="tx1"/>
                </a:solidFill>
                <a:effectLst/>
                <a:latin typeface="+mn-ea"/>
                <a:ea typeface="+mn-ea"/>
                <a:cs typeface="+mn-cs"/>
              </a:rPr>
              <a:t>IO</a:t>
            </a:r>
            <a:r>
              <a:rPr lang="zh-CN" altLang="en-US" sz="1200" b="0" i="0" kern="1200" baseline="0" dirty="0" smtClean="0">
                <a:solidFill>
                  <a:schemeClr val="tx1"/>
                </a:solidFill>
                <a:effectLst/>
                <a:latin typeface="+mn-ea"/>
                <a:ea typeface="+mn-ea"/>
                <a:cs typeface="+mn-cs"/>
              </a:rPr>
              <a:t>模型孰优孰劣？其实没有可比性，要根据具体的场景来设计和采用合适的</a:t>
            </a:r>
            <a:r>
              <a:rPr lang="en-US" altLang="zh-CN" sz="1200" b="0" i="0" kern="1200" baseline="0" dirty="0" smtClean="0">
                <a:solidFill>
                  <a:schemeClr val="tx1"/>
                </a:solidFill>
                <a:effectLst/>
                <a:latin typeface="+mn-ea"/>
                <a:ea typeface="+mn-ea"/>
                <a:cs typeface="+mn-cs"/>
              </a:rPr>
              <a:t>IO</a:t>
            </a:r>
            <a:r>
              <a:rPr lang="zh-CN" altLang="en-US" sz="1200" b="0" i="0" kern="1200" baseline="0" dirty="0" smtClean="0">
                <a:solidFill>
                  <a:schemeClr val="tx1"/>
                </a:solidFill>
                <a:effectLst/>
                <a:latin typeface="+mn-ea"/>
                <a:ea typeface="+mn-ea"/>
                <a:cs typeface="+mn-cs"/>
              </a:rPr>
              <a:t>模型，假如你的客户端就一个，且任务简单，那同步阻塞</a:t>
            </a:r>
            <a:r>
              <a:rPr lang="en-US" altLang="zh-CN" sz="1200" b="0" i="0" kern="1200" baseline="0" dirty="0" smtClean="0">
                <a:solidFill>
                  <a:schemeClr val="tx1"/>
                </a:solidFill>
                <a:effectLst/>
                <a:latin typeface="+mn-ea"/>
                <a:ea typeface="+mn-ea"/>
                <a:cs typeface="+mn-cs"/>
              </a:rPr>
              <a:t>IO</a:t>
            </a:r>
            <a:r>
              <a:rPr lang="zh-CN" altLang="en-US" sz="1200" b="0" i="0" kern="1200" baseline="0" dirty="0" smtClean="0">
                <a:solidFill>
                  <a:schemeClr val="tx1"/>
                </a:solidFill>
                <a:effectLst/>
                <a:latin typeface="+mn-ea"/>
                <a:ea typeface="+mn-ea"/>
                <a:cs typeface="+mn-cs"/>
              </a:rPr>
              <a:t>模型是最适合的，用其他复杂的</a:t>
            </a:r>
            <a:r>
              <a:rPr lang="en-US" altLang="zh-CN" sz="1200" b="0" i="0" kern="1200" baseline="0" dirty="0" smtClean="0">
                <a:solidFill>
                  <a:schemeClr val="tx1"/>
                </a:solidFill>
                <a:effectLst/>
                <a:latin typeface="+mn-ea"/>
                <a:ea typeface="+mn-ea"/>
                <a:cs typeface="+mn-cs"/>
              </a:rPr>
              <a:t>IO</a:t>
            </a:r>
            <a:r>
              <a:rPr lang="zh-CN" altLang="en-US" sz="1200" b="0" i="0" kern="1200" baseline="0" dirty="0" smtClean="0">
                <a:solidFill>
                  <a:schemeClr val="tx1"/>
                </a:solidFill>
                <a:effectLst/>
                <a:latin typeface="+mn-ea"/>
                <a:ea typeface="+mn-ea"/>
                <a:cs typeface="+mn-cs"/>
              </a:rPr>
              <a:t>模型反而多此一举。</a:t>
            </a:r>
            <a:endParaRPr lang="en-US" altLang="zh-CN" sz="1200" b="0" i="0" kern="1200" dirty="0" smtClean="0">
              <a:solidFill>
                <a:schemeClr val="tx1"/>
              </a:solidFill>
              <a:effectLst/>
              <a:latin typeface="+mn-ea"/>
              <a:ea typeface="+mn-ea"/>
              <a:cs typeface="+mn-cs"/>
            </a:endParaRPr>
          </a:p>
        </p:txBody>
      </p:sp>
      <p:sp>
        <p:nvSpPr>
          <p:cNvPr id="4" name="灯片编号占位符 3"/>
          <p:cNvSpPr>
            <a:spLocks noGrp="1"/>
          </p:cNvSpPr>
          <p:nvPr>
            <p:ph type="sldNum" sz="quarter" idx="10"/>
          </p:nvPr>
        </p:nvSpPr>
        <p:spPr/>
        <p:txBody>
          <a:bodyPr/>
          <a:lstStyle/>
          <a:p>
            <a:fld id="{4FBAD5A4-DF14-402B-8AB5-0BCE7F23E77D}" type="slidenum">
              <a:rPr lang="zh-CN" altLang="en-US" smtClean="0"/>
              <a:pPr/>
              <a:t>43</a:t>
            </a:fld>
            <a:endParaRPr lang="zh-CN" altLang="en-US"/>
          </a:p>
        </p:txBody>
      </p:sp>
    </p:spTree>
    <p:extLst>
      <p:ext uri="{BB962C8B-B14F-4D97-AF65-F5344CB8AC3E}">
        <p14:creationId xmlns:p14="http://schemas.microsoft.com/office/powerpoint/2010/main" val="30003933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effectLst/>
              </a:rPr>
              <a:t># Java IO</a:t>
            </a:r>
            <a:r>
              <a:rPr lang="zh-CN" altLang="en-US" dirty="0" smtClean="0">
                <a:effectLst/>
              </a:rPr>
              <a:t>知识分享议题</a:t>
            </a:r>
          </a:p>
          <a:p>
            <a:r>
              <a:rPr lang="en-US" altLang="zh-CN" dirty="0" smtClean="0">
                <a:effectLst/>
              </a:rPr>
              <a:t>1. </a:t>
            </a:r>
            <a:r>
              <a:rPr lang="zh-CN" altLang="en-US" dirty="0" smtClean="0">
                <a:effectLst/>
              </a:rPr>
              <a:t>操作系统</a:t>
            </a:r>
            <a:r>
              <a:rPr lang="en-US" altLang="zh-CN" dirty="0" smtClean="0">
                <a:effectLst/>
              </a:rPr>
              <a:t>IO</a:t>
            </a:r>
            <a:r>
              <a:rPr lang="zh-CN" altLang="en-US" dirty="0" smtClean="0">
                <a:effectLst/>
              </a:rPr>
              <a:t>概述（硬件设备、驱动、</a:t>
            </a:r>
            <a:r>
              <a:rPr lang="en-US" altLang="zh-CN" dirty="0" smtClean="0">
                <a:effectLst/>
              </a:rPr>
              <a:t>DMA</a:t>
            </a:r>
            <a:r>
              <a:rPr lang="zh-CN" altLang="en-US" dirty="0" smtClean="0">
                <a:effectLst/>
              </a:rPr>
              <a:t>、操作系统内核缓冲区）</a:t>
            </a:r>
          </a:p>
          <a:p>
            <a:r>
              <a:rPr lang="en-US" altLang="zh-CN" dirty="0" smtClean="0">
                <a:effectLst/>
              </a:rPr>
              <a:t>2. </a:t>
            </a:r>
            <a:r>
              <a:rPr lang="zh-CN" altLang="en-US" dirty="0" smtClean="0">
                <a:effectLst/>
              </a:rPr>
              <a:t>传统</a:t>
            </a:r>
            <a:r>
              <a:rPr lang="en-US" altLang="zh-CN" dirty="0" smtClean="0">
                <a:effectLst/>
              </a:rPr>
              <a:t>Java IO</a:t>
            </a:r>
            <a:r>
              <a:rPr lang="zh-CN" altLang="en-US" dirty="0" smtClean="0">
                <a:effectLst/>
              </a:rPr>
              <a:t>以及</a:t>
            </a:r>
            <a:r>
              <a:rPr lang="en-US" altLang="zh-CN" dirty="0" smtClean="0">
                <a:effectLst/>
              </a:rPr>
              <a:t>Java NIO</a:t>
            </a:r>
          </a:p>
          <a:p>
            <a:r>
              <a:rPr lang="en-US" altLang="zh-CN" dirty="0" smtClean="0">
                <a:effectLst/>
              </a:rPr>
              <a:t>3. Buffers</a:t>
            </a:r>
            <a:r>
              <a:rPr lang="zh-CN" altLang="en-US" dirty="0" smtClean="0">
                <a:effectLst/>
              </a:rPr>
              <a:t>、</a:t>
            </a:r>
            <a:r>
              <a:rPr lang="en-US" altLang="zh-CN" dirty="0" smtClean="0">
                <a:effectLst/>
              </a:rPr>
              <a:t>Channels</a:t>
            </a:r>
            <a:r>
              <a:rPr lang="zh-CN" altLang="en-US" dirty="0" smtClean="0">
                <a:effectLst/>
              </a:rPr>
              <a:t>、</a:t>
            </a:r>
            <a:r>
              <a:rPr lang="en-US" altLang="zh-CN" dirty="0" smtClean="0">
                <a:effectLst/>
              </a:rPr>
              <a:t>Selectors</a:t>
            </a:r>
            <a:r>
              <a:rPr lang="zh-CN" altLang="en-US" dirty="0" smtClean="0">
                <a:effectLst/>
              </a:rPr>
              <a:t>（通道提供的</a:t>
            </a:r>
            <a:r>
              <a:rPr lang="en-US" altLang="zh-CN" dirty="0" smtClean="0">
                <a:effectLst/>
              </a:rPr>
              <a:t>scattering</a:t>
            </a:r>
            <a:r>
              <a:rPr lang="zh-CN" altLang="en-US" dirty="0" smtClean="0">
                <a:effectLst/>
              </a:rPr>
              <a:t>、</a:t>
            </a:r>
            <a:r>
              <a:rPr lang="en-US" altLang="zh-CN" dirty="0" smtClean="0">
                <a:effectLst/>
              </a:rPr>
              <a:t>gathering</a:t>
            </a:r>
            <a:r>
              <a:rPr lang="zh-CN" altLang="en-US" dirty="0" smtClean="0">
                <a:effectLst/>
              </a:rPr>
              <a:t>便利方法，阻塞、非阻塞</a:t>
            </a:r>
            <a:r>
              <a:rPr lang="en-US" altLang="zh-CN" dirty="0" smtClean="0">
                <a:effectLst/>
              </a:rPr>
              <a:t>IO</a:t>
            </a:r>
            <a:r>
              <a:rPr lang="zh-CN" altLang="en-US" dirty="0" smtClean="0">
                <a:effectLst/>
              </a:rPr>
              <a:t>模型，</a:t>
            </a:r>
            <a:r>
              <a:rPr lang="en-US" altLang="zh-CN" dirty="0" smtClean="0">
                <a:effectLst/>
              </a:rPr>
              <a:t>Reactor</a:t>
            </a:r>
            <a:r>
              <a:rPr lang="zh-CN" altLang="en-US" dirty="0" smtClean="0">
                <a:effectLst/>
              </a:rPr>
              <a:t>模式，</a:t>
            </a:r>
            <a:r>
              <a:rPr lang="en-US" altLang="zh-CN" dirty="0" smtClean="0">
                <a:effectLst/>
              </a:rPr>
              <a:t>select</a:t>
            </a:r>
            <a:r>
              <a:rPr lang="zh-CN" altLang="en-US" dirty="0" smtClean="0">
                <a:effectLst/>
              </a:rPr>
              <a:t>、</a:t>
            </a:r>
            <a:r>
              <a:rPr lang="en-US" altLang="zh-CN" dirty="0" smtClean="0">
                <a:effectLst/>
              </a:rPr>
              <a:t>poll</a:t>
            </a:r>
            <a:r>
              <a:rPr lang="zh-CN" altLang="en-US" dirty="0" smtClean="0">
                <a:effectLst/>
              </a:rPr>
              <a:t>、</a:t>
            </a:r>
            <a:r>
              <a:rPr lang="en-US" altLang="zh-CN" dirty="0" err="1" smtClean="0">
                <a:effectLst/>
              </a:rPr>
              <a:t>epoll</a:t>
            </a:r>
            <a:r>
              <a:rPr lang="zh-CN" altLang="en-US" dirty="0" smtClean="0">
                <a:effectLst/>
              </a:rPr>
              <a:t>系统调用）</a:t>
            </a:r>
          </a:p>
          <a:p>
            <a:r>
              <a:rPr lang="en-US" altLang="zh-CN" dirty="0" smtClean="0">
                <a:effectLst/>
              </a:rPr>
              <a:t>4. </a:t>
            </a:r>
            <a:r>
              <a:rPr lang="en-US" altLang="zh-CN" dirty="0" err="1" smtClean="0">
                <a:effectLst/>
              </a:rPr>
              <a:t>MappedByteBuffer</a:t>
            </a:r>
            <a:r>
              <a:rPr lang="zh-CN" altLang="en-US" dirty="0" smtClean="0">
                <a:effectLst/>
              </a:rPr>
              <a:t>（内存映射文件、操作系统内核</a:t>
            </a:r>
            <a:r>
              <a:rPr lang="en-US" altLang="zh-CN" dirty="0" smtClean="0">
                <a:effectLst/>
              </a:rPr>
              <a:t>/</a:t>
            </a:r>
            <a:r>
              <a:rPr lang="zh-CN" altLang="en-US" dirty="0" smtClean="0">
                <a:effectLst/>
              </a:rPr>
              <a:t>用户空间、虚拟内存、内存分页、缓冲区、文件系统、文件空洞</a:t>
            </a:r>
            <a:r>
              <a:rPr lang="en-US" altLang="zh-CN" dirty="0" smtClean="0">
                <a:effectLst/>
              </a:rPr>
              <a:t>File Hole</a:t>
            </a:r>
            <a:r>
              <a:rPr lang="zh-CN" altLang="en-US" dirty="0" smtClean="0">
                <a:effectLst/>
              </a:rPr>
              <a:t>、字节顺序）</a:t>
            </a:r>
          </a:p>
          <a:p>
            <a:r>
              <a:rPr lang="en-US" altLang="zh-CN" dirty="0" smtClean="0">
                <a:effectLst/>
              </a:rPr>
              <a:t>5. </a:t>
            </a:r>
            <a:r>
              <a:rPr lang="en-US" altLang="zh-CN" dirty="0" err="1" smtClean="0">
                <a:effectLst/>
              </a:rPr>
              <a:t>DirectByteBuffer</a:t>
            </a:r>
            <a:r>
              <a:rPr lang="zh-CN" altLang="en-US" dirty="0" smtClean="0">
                <a:effectLst/>
              </a:rPr>
              <a:t>（堆外内存、</a:t>
            </a:r>
            <a:r>
              <a:rPr lang="en-US" altLang="zh-CN" dirty="0" smtClean="0">
                <a:effectLst/>
              </a:rPr>
              <a:t>java</a:t>
            </a:r>
            <a:r>
              <a:rPr lang="zh-CN" altLang="en-US" dirty="0" smtClean="0">
                <a:effectLst/>
              </a:rPr>
              <a:t>的虚引用</a:t>
            </a:r>
            <a:r>
              <a:rPr lang="en-US" altLang="zh-CN" dirty="0" smtClean="0">
                <a:effectLst/>
              </a:rPr>
              <a:t>Cleaner</a:t>
            </a:r>
            <a:r>
              <a:rPr lang="zh-CN" altLang="en-US" dirty="0" smtClean="0">
                <a:effectLst/>
              </a:rPr>
              <a:t>如何释放堆外内存）</a:t>
            </a:r>
          </a:p>
          <a:p>
            <a:r>
              <a:rPr lang="en-US" altLang="zh-CN" dirty="0" smtClean="0">
                <a:effectLst/>
              </a:rPr>
              <a:t>6. </a:t>
            </a:r>
            <a:r>
              <a:rPr lang="zh-CN" altLang="en-US" dirty="0" smtClean="0">
                <a:effectLst/>
              </a:rPr>
              <a:t>块</a:t>
            </a:r>
            <a:r>
              <a:rPr lang="en-US" altLang="zh-CN" dirty="0" smtClean="0">
                <a:effectLst/>
              </a:rPr>
              <a:t>IO</a:t>
            </a:r>
            <a:r>
              <a:rPr lang="zh-CN" altLang="en-US" dirty="0" smtClean="0">
                <a:effectLst/>
              </a:rPr>
              <a:t>（文件</a:t>
            </a:r>
            <a:r>
              <a:rPr lang="en-US" altLang="zh-CN" dirty="0" smtClean="0">
                <a:effectLst/>
              </a:rPr>
              <a:t>IO</a:t>
            </a:r>
            <a:r>
              <a:rPr lang="zh-CN" altLang="en-US" dirty="0" smtClean="0">
                <a:effectLst/>
              </a:rPr>
              <a:t>）与流</a:t>
            </a:r>
            <a:r>
              <a:rPr lang="en-US" altLang="zh-CN" dirty="0" smtClean="0">
                <a:effectLst/>
              </a:rPr>
              <a:t>IO</a:t>
            </a:r>
            <a:r>
              <a:rPr lang="zh-CN" altLang="en-US" dirty="0" smtClean="0">
                <a:effectLst/>
              </a:rPr>
              <a:t>（</a:t>
            </a:r>
            <a:r>
              <a:rPr lang="en-US" altLang="zh-CN" dirty="0" smtClean="0">
                <a:effectLst/>
              </a:rPr>
              <a:t>socket IO</a:t>
            </a:r>
            <a:r>
              <a:rPr lang="zh-CN" altLang="en-US" dirty="0" smtClean="0">
                <a:effectLst/>
              </a:rPr>
              <a:t>）（通道接口）</a:t>
            </a:r>
          </a:p>
          <a:p>
            <a:r>
              <a:rPr lang="en-US" altLang="zh-CN" dirty="0" smtClean="0">
                <a:effectLst/>
              </a:rPr>
              <a:t>7. </a:t>
            </a:r>
            <a:r>
              <a:rPr lang="zh-CN" altLang="en-US" dirty="0" smtClean="0">
                <a:effectLst/>
              </a:rPr>
              <a:t>文件锁定（进程级别的并发控制工具）（</a:t>
            </a:r>
            <a:r>
              <a:rPr lang="en-US" altLang="zh-CN" dirty="0" smtClean="0">
                <a:effectLst/>
              </a:rPr>
              <a:t>java</a:t>
            </a:r>
            <a:r>
              <a:rPr lang="zh-CN" altLang="en-US" dirty="0" smtClean="0">
                <a:effectLst/>
              </a:rPr>
              <a:t>内部监视器锁是线程级别的并发控制工具）</a:t>
            </a:r>
            <a:endParaRPr lang="zh-CN" altLang="en-US" dirty="0"/>
          </a:p>
        </p:txBody>
      </p:sp>
      <p:sp>
        <p:nvSpPr>
          <p:cNvPr id="4" name="灯片编号占位符 3"/>
          <p:cNvSpPr>
            <a:spLocks noGrp="1"/>
          </p:cNvSpPr>
          <p:nvPr>
            <p:ph type="sldNum" sz="quarter" idx="10"/>
          </p:nvPr>
        </p:nvSpPr>
        <p:spPr/>
        <p:txBody>
          <a:bodyPr/>
          <a:lstStyle/>
          <a:p>
            <a:fld id="{4FBAD5A4-DF14-402B-8AB5-0BCE7F23E77D}" type="slidenum">
              <a:rPr lang="zh-CN" altLang="en-US" smtClean="0"/>
              <a:pPr/>
              <a:t>3</a:t>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1" i="0" kern="1200" dirty="0" smtClean="0">
                <a:solidFill>
                  <a:schemeClr val="tx1"/>
                </a:solidFill>
                <a:effectLst/>
                <a:latin typeface="+mn-lt"/>
                <a:ea typeface="+mn-ea"/>
                <a:cs typeface="+mn-cs"/>
              </a:rPr>
              <a:t>BIO</a:t>
            </a:r>
            <a:r>
              <a:rPr lang="zh-CN" altLang="en-US" sz="1200" b="1" i="0" kern="1200" dirty="0" smtClean="0">
                <a:solidFill>
                  <a:schemeClr val="tx1"/>
                </a:solidFill>
                <a:effectLst/>
                <a:latin typeface="+mn-lt"/>
                <a:ea typeface="+mn-ea"/>
                <a:cs typeface="+mn-cs"/>
              </a:rPr>
              <a:t>、</a:t>
            </a:r>
            <a:r>
              <a:rPr lang="en-US" altLang="zh-CN" sz="1200" b="1" i="0" kern="1200" dirty="0" smtClean="0">
                <a:solidFill>
                  <a:schemeClr val="tx1"/>
                </a:solidFill>
                <a:effectLst/>
                <a:latin typeface="+mn-lt"/>
                <a:ea typeface="+mn-ea"/>
                <a:cs typeface="+mn-cs"/>
              </a:rPr>
              <a:t>NIO</a:t>
            </a:r>
            <a:r>
              <a:rPr lang="zh-CN" altLang="en-US" sz="1200" b="1" i="0" kern="1200" dirty="0" smtClean="0">
                <a:solidFill>
                  <a:schemeClr val="tx1"/>
                </a:solidFill>
                <a:effectLst/>
                <a:latin typeface="+mn-lt"/>
                <a:ea typeface="+mn-ea"/>
                <a:cs typeface="+mn-cs"/>
              </a:rPr>
              <a:t>、</a:t>
            </a:r>
            <a:r>
              <a:rPr lang="en-US" altLang="zh-CN" sz="1200" b="1" i="0" kern="1200" dirty="0" smtClean="0">
                <a:solidFill>
                  <a:schemeClr val="tx1"/>
                </a:solidFill>
                <a:effectLst/>
                <a:latin typeface="+mn-lt"/>
                <a:ea typeface="+mn-ea"/>
                <a:cs typeface="+mn-cs"/>
              </a:rPr>
              <a:t>AIO</a:t>
            </a:r>
            <a:r>
              <a:rPr lang="zh-CN" altLang="en-US" sz="1200" b="1" i="0" kern="1200" dirty="0" smtClean="0">
                <a:solidFill>
                  <a:schemeClr val="tx1"/>
                </a:solidFill>
                <a:effectLst/>
                <a:latin typeface="+mn-lt"/>
                <a:ea typeface="+mn-ea"/>
                <a:cs typeface="+mn-cs"/>
              </a:rPr>
              <a:t>适用场景分析</a:t>
            </a:r>
            <a:r>
              <a:rPr lang="en-US" altLang="zh-CN" sz="1200" b="1" i="0" kern="1200" dirty="0" smtClean="0">
                <a:solidFill>
                  <a:schemeClr val="tx1"/>
                </a:solidFill>
                <a:effectLst/>
                <a:latin typeface="+mn-lt"/>
                <a:ea typeface="+mn-ea"/>
                <a:cs typeface="+mn-cs"/>
              </a:rPr>
              <a:t>:</a:t>
            </a:r>
            <a:endParaRPr lang="zh-CN" altLang="en-US"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BIO</a:t>
            </a:r>
            <a:r>
              <a:rPr lang="zh-CN" altLang="en-US" sz="1200" b="0" i="0" kern="1200" dirty="0" smtClean="0">
                <a:solidFill>
                  <a:schemeClr val="tx1"/>
                </a:solidFill>
                <a:effectLst/>
                <a:latin typeface="+mn-lt"/>
                <a:ea typeface="+mn-ea"/>
                <a:cs typeface="+mn-cs"/>
              </a:rPr>
              <a:t>方式适用于连接数目比较小且固定的架构，这种方式对服务器资源要求比较高，并发局限于应用中，</a:t>
            </a:r>
            <a:r>
              <a:rPr lang="en-US" altLang="zh-CN" sz="1200" b="0" i="0" kern="1200" dirty="0" smtClean="0">
                <a:solidFill>
                  <a:schemeClr val="tx1"/>
                </a:solidFill>
                <a:effectLst/>
                <a:latin typeface="+mn-lt"/>
                <a:ea typeface="+mn-ea"/>
                <a:cs typeface="+mn-cs"/>
              </a:rPr>
              <a:t>JDK1.4</a:t>
            </a:r>
            <a:r>
              <a:rPr lang="zh-CN" altLang="en-US" sz="1200" b="0" i="0" kern="1200" dirty="0" smtClean="0">
                <a:solidFill>
                  <a:schemeClr val="tx1"/>
                </a:solidFill>
                <a:effectLst/>
                <a:latin typeface="+mn-lt"/>
                <a:ea typeface="+mn-ea"/>
                <a:cs typeface="+mn-cs"/>
              </a:rPr>
              <a:t>以前的唯一选择，但程序直观简单易理解。</a:t>
            </a:r>
          </a:p>
          <a:p>
            <a:r>
              <a:rPr lang="en-US" altLang="zh-CN" sz="1200" b="0" i="0" kern="1200" dirty="0" smtClean="0">
                <a:solidFill>
                  <a:schemeClr val="tx1"/>
                </a:solidFill>
                <a:effectLst/>
                <a:latin typeface="+mn-lt"/>
                <a:ea typeface="+mn-ea"/>
                <a:cs typeface="+mn-cs"/>
              </a:rPr>
              <a:t>NIO</a:t>
            </a:r>
            <a:r>
              <a:rPr lang="zh-CN" altLang="en-US" sz="1200" b="0" i="0" kern="1200" dirty="0" smtClean="0">
                <a:solidFill>
                  <a:schemeClr val="tx1"/>
                </a:solidFill>
                <a:effectLst/>
                <a:latin typeface="+mn-lt"/>
                <a:ea typeface="+mn-ea"/>
                <a:cs typeface="+mn-cs"/>
              </a:rPr>
              <a:t>方式适用于连接数目多且连接比较短（轻操作）的架构，比如聊天服务器，并发局限于应用中，编程比较复杂，</a:t>
            </a:r>
            <a:r>
              <a:rPr lang="en-US" altLang="zh-CN" sz="1200" b="0" i="0" kern="1200" dirty="0" smtClean="0">
                <a:solidFill>
                  <a:schemeClr val="tx1"/>
                </a:solidFill>
                <a:effectLst/>
                <a:latin typeface="+mn-lt"/>
                <a:ea typeface="+mn-ea"/>
                <a:cs typeface="+mn-cs"/>
              </a:rPr>
              <a:t>JDK1.4</a:t>
            </a:r>
            <a:r>
              <a:rPr lang="zh-CN" altLang="en-US" sz="1200" b="0" i="0" kern="1200" dirty="0" smtClean="0">
                <a:solidFill>
                  <a:schemeClr val="tx1"/>
                </a:solidFill>
                <a:effectLst/>
                <a:latin typeface="+mn-lt"/>
                <a:ea typeface="+mn-ea"/>
                <a:cs typeface="+mn-cs"/>
              </a:rPr>
              <a:t>开始支持。</a:t>
            </a:r>
          </a:p>
          <a:p>
            <a:r>
              <a:rPr lang="en-US" altLang="zh-CN" sz="1200" b="0" i="0" kern="1200" dirty="0" smtClean="0">
                <a:solidFill>
                  <a:schemeClr val="tx1"/>
                </a:solidFill>
                <a:effectLst/>
                <a:latin typeface="+mn-lt"/>
                <a:ea typeface="+mn-ea"/>
                <a:cs typeface="+mn-cs"/>
              </a:rPr>
              <a:t>AIO</a:t>
            </a:r>
            <a:r>
              <a:rPr lang="zh-CN" altLang="en-US" sz="1200" b="0" i="0" kern="1200" dirty="0" smtClean="0">
                <a:solidFill>
                  <a:schemeClr val="tx1"/>
                </a:solidFill>
                <a:effectLst/>
                <a:latin typeface="+mn-lt"/>
                <a:ea typeface="+mn-ea"/>
                <a:cs typeface="+mn-cs"/>
              </a:rPr>
              <a:t>方式使用于连接数目多且连接比较长（重操作）的架构，比如相册服务器，充分调用</a:t>
            </a:r>
            <a:r>
              <a:rPr lang="en-US" altLang="zh-CN" sz="1200" b="0" i="0" kern="1200" dirty="0" smtClean="0">
                <a:solidFill>
                  <a:schemeClr val="tx1"/>
                </a:solidFill>
                <a:effectLst/>
                <a:latin typeface="+mn-lt"/>
                <a:ea typeface="+mn-ea"/>
                <a:cs typeface="+mn-cs"/>
              </a:rPr>
              <a:t>OS</a:t>
            </a:r>
            <a:r>
              <a:rPr lang="zh-CN" altLang="en-US" sz="1200" b="0" i="0" kern="1200" dirty="0" smtClean="0">
                <a:solidFill>
                  <a:schemeClr val="tx1"/>
                </a:solidFill>
                <a:effectLst/>
                <a:latin typeface="+mn-lt"/>
                <a:ea typeface="+mn-ea"/>
                <a:cs typeface="+mn-cs"/>
              </a:rPr>
              <a:t>参与并发操作，编程比较复杂，</a:t>
            </a:r>
            <a:r>
              <a:rPr lang="en-US" altLang="zh-CN" sz="1200" b="0" i="0" kern="1200" dirty="0" smtClean="0">
                <a:solidFill>
                  <a:schemeClr val="tx1"/>
                </a:solidFill>
                <a:effectLst/>
                <a:latin typeface="+mn-lt"/>
                <a:ea typeface="+mn-ea"/>
                <a:cs typeface="+mn-cs"/>
              </a:rPr>
              <a:t>JDK7</a:t>
            </a:r>
            <a:r>
              <a:rPr lang="zh-CN" altLang="en-US" sz="1200" b="0" i="0" kern="1200" dirty="0" smtClean="0">
                <a:solidFill>
                  <a:schemeClr val="tx1"/>
                </a:solidFill>
                <a:effectLst/>
                <a:latin typeface="+mn-lt"/>
                <a:ea typeface="+mn-ea"/>
                <a:cs typeface="+mn-cs"/>
              </a:rPr>
              <a:t>开始支持。</a:t>
            </a:r>
          </a:p>
          <a:p>
            <a:endParaRPr lang="zh-CN" altLang="en-US" dirty="0"/>
          </a:p>
        </p:txBody>
      </p:sp>
      <p:sp>
        <p:nvSpPr>
          <p:cNvPr id="4" name="灯片编号占位符 3"/>
          <p:cNvSpPr>
            <a:spLocks noGrp="1"/>
          </p:cNvSpPr>
          <p:nvPr>
            <p:ph type="sldNum" sz="quarter" idx="10"/>
          </p:nvPr>
        </p:nvSpPr>
        <p:spPr/>
        <p:txBody>
          <a:bodyPr/>
          <a:lstStyle/>
          <a:p>
            <a:fld id="{4FBAD5A4-DF14-402B-8AB5-0BCE7F23E77D}" type="slidenum">
              <a:rPr lang="zh-CN" altLang="en-US" smtClean="0"/>
              <a:pPr/>
              <a:t>44</a:t>
            </a:fld>
            <a:endParaRPr lang="zh-CN" altLang="en-US"/>
          </a:p>
        </p:txBody>
      </p:sp>
    </p:spTree>
    <p:extLst>
      <p:ext uri="{BB962C8B-B14F-4D97-AF65-F5344CB8AC3E}">
        <p14:creationId xmlns:p14="http://schemas.microsoft.com/office/powerpoint/2010/main" val="187374107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总结一下：</a:t>
            </a:r>
          </a:p>
          <a:p>
            <a:r>
              <a:rPr lang="en-US" altLang="zh-CN" dirty="0" smtClean="0"/>
              <a:t>1</a:t>
            </a:r>
            <a:r>
              <a:rPr lang="zh-CN" altLang="en-US" dirty="0" smtClean="0"/>
              <a:t>，传统的</a:t>
            </a:r>
            <a:r>
              <a:rPr lang="en-US" altLang="zh-CN" dirty="0" smtClean="0"/>
              <a:t>IO</a:t>
            </a:r>
            <a:r>
              <a:rPr lang="zh-CN" altLang="en-US" dirty="0" smtClean="0"/>
              <a:t>模型是同步阻塞的，用户态的应用进程在读</a:t>
            </a:r>
            <a:r>
              <a:rPr lang="en-US" altLang="zh-CN" dirty="0" smtClean="0"/>
              <a:t>/</a:t>
            </a:r>
            <a:r>
              <a:rPr lang="zh-CN" altLang="en-US" dirty="0" smtClean="0"/>
              <a:t>写操作时，需要调用内核</a:t>
            </a:r>
            <a:r>
              <a:rPr lang="en-US" altLang="zh-CN" dirty="0" smtClean="0"/>
              <a:t>API</a:t>
            </a:r>
            <a:r>
              <a:rPr lang="zh-CN" altLang="en-US" dirty="0" smtClean="0"/>
              <a:t>查看文件描述符（</a:t>
            </a:r>
            <a:r>
              <a:rPr lang="en-US" altLang="zh-CN" dirty="0" smtClean="0"/>
              <a:t>FD</a:t>
            </a:r>
            <a:r>
              <a:rPr lang="zh-CN" altLang="en-US" dirty="0" smtClean="0"/>
              <a:t>）状态是否就绪，若未就绪则阻塞在那里，因而用户态的应用进程也</a:t>
            </a:r>
            <a:r>
              <a:rPr lang="en-US" altLang="zh-CN" dirty="0" smtClean="0"/>
              <a:t>Blocking</a:t>
            </a:r>
            <a:r>
              <a:rPr lang="zh-CN" altLang="en-US" dirty="0" smtClean="0"/>
              <a:t>了；</a:t>
            </a:r>
          </a:p>
          <a:p>
            <a:r>
              <a:rPr lang="en-US" altLang="zh-CN" dirty="0" smtClean="0"/>
              <a:t>2</a:t>
            </a:r>
            <a:r>
              <a:rPr lang="zh-CN" altLang="en-US" dirty="0" smtClean="0"/>
              <a:t>，对同步阻塞模型进行了改进，在调用内核</a:t>
            </a:r>
            <a:r>
              <a:rPr lang="en-US" altLang="zh-CN" dirty="0" smtClean="0"/>
              <a:t>API</a:t>
            </a:r>
            <a:r>
              <a:rPr lang="zh-CN" altLang="en-US" dirty="0" smtClean="0"/>
              <a:t>查看</a:t>
            </a:r>
            <a:r>
              <a:rPr lang="en-US" altLang="zh-CN" dirty="0" smtClean="0"/>
              <a:t>FD</a:t>
            </a:r>
            <a:r>
              <a:rPr lang="zh-CN" altLang="en-US" dirty="0" smtClean="0"/>
              <a:t>未就绪时，</a:t>
            </a:r>
            <a:r>
              <a:rPr lang="en-US" altLang="zh-CN" dirty="0" smtClean="0"/>
              <a:t>OS</a:t>
            </a:r>
            <a:r>
              <a:rPr lang="zh-CN" altLang="en-US" dirty="0" smtClean="0"/>
              <a:t>立即返回，用户态的应用进程因此可以继续执行其他代码，再通过</a:t>
            </a:r>
            <a:r>
              <a:rPr lang="en-US" altLang="zh-CN" dirty="0" smtClean="0"/>
              <a:t>while(true){...}</a:t>
            </a:r>
            <a:r>
              <a:rPr lang="zh-CN" altLang="en-US" dirty="0" smtClean="0"/>
              <a:t>循环等方式重复查询</a:t>
            </a:r>
            <a:r>
              <a:rPr lang="en-US" altLang="zh-CN" dirty="0" smtClean="0"/>
              <a:t>FD</a:t>
            </a:r>
            <a:r>
              <a:rPr lang="zh-CN" altLang="en-US" dirty="0" smtClean="0"/>
              <a:t>是否就绪；</a:t>
            </a:r>
          </a:p>
          <a:p>
            <a:r>
              <a:rPr lang="en-US" altLang="zh-CN" dirty="0" smtClean="0"/>
              <a:t>3</a:t>
            </a:r>
            <a:r>
              <a:rPr lang="zh-CN" altLang="en-US" dirty="0" smtClean="0"/>
              <a:t>，当遇到处理多个</a:t>
            </a:r>
            <a:r>
              <a:rPr lang="en-US" altLang="zh-CN" dirty="0" smtClean="0"/>
              <a:t>FD</a:t>
            </a:r>
            <a:r>
              <a:rPr lang="zh-CN" altLang="en-US" dirty="0" smtClean="0"/>
              <a:t>时（如服务器程序处理用户请求场景），用户态的应用程序需要多次调用内核</a:t>
            </a:r>
            <a:r>
              <a:rPr lang="en-US" altLang="zh-CN" dirty="0" smtClean="0"/>
              <a:t>API</a:t>
            </a:r>
            <a:r>
              <a:rPr lang="zh-CN" altLang="en-US" dirty="0" smtClean="0"/>
              <a:t>查看各个</a:t>
            </a:r>
            <a:r>
              <a:rPr lang="en-US" altLang="zh-CN" dirty="0" smtClean="0"/>
              <a:t>FD</a:t>
            </a:r>
            <a:r>
              <a:rPr lang="zh-CN" altLang="en-US" dirty="0" smtClean="0"/>
              <a:t>，有几个</a:t>
            </a:r>
            <a:r>
              <a:rPr lang="en-US" altLang="zh-CN" dirty="0" smtClean="0"/>
              <a:t>FD</a:t>
            </a:r>
            <a:r>
              <a:rPr lang="zh-CN" altLang="en-US" dirty="0" smtClean="0"/>
              <a:t>就得调用几次内核</a:t>
            </a:r>
            <a:r>
              <a:rPr lang="en-US" altLang="zh-CN" dirty="0" smtClean="0"/>
              <a:t>API</a:t>
            </a:r>
            <a:r>
              <a:rPr lang="zh-CN" altLang="en-US" dirty="0" smtClean="0"/>
              <a:t>查看</a:t>
            </a:r>
            <a:r>
              <a:rPr lang="en-US" altLang="zh-CN" dirty="0" smtClean="0"/>
              <a:t>FD</a:t>
            </a:r>
            <a:r>
              <a:rPr lang="zh-CN" altLang="en-US" dirty="0" smtClean="0"/>
              <a:t>，产生了多次内核调用，系统性能不高，于是提出了</a:t>
            </a:r>
            <a:r>
              <a:rPr lang="en-US" altLang="zh-CN" dirty="0" smtClean="0"/>
              <a:t>IO</a:t>
            </a:r>
            <a:r>
              <a:rPr lang="zh-CN" altLang="en-US" dirty="0" smtClean="0"/>
              <a:t>多路复用技术（</a:t>
            </a:r>
            <a:r>
              <a:rPr lang="en-US" altLang="zh-CN" dirty="0" smtClean="0"/>
              <a:t>select</a:t>
            </a:r>
            <a:r>
              <a:rPr lang="zh-CN" altLang="en-US" dirty="0" smtClean="0"/>
              <a:t>、</a:t>
            </a:r>
            <a:r>
              <a:rPr lang="en-US" altLang="zh-CN" dirty="0" smtClean="0"/>
              <a:t>poll</a:t>
            </a:r>
            <a:r>
              <a:rPr lang="zh-CN" altLang="en-US" dirty="0" smtClean="0"/>
              <a:t>、</a:t>
            </a:r>
            <a:r>
              <a:rPr lang="en-US" altLang="zh-CN" dirty="0" err="1" smtClean="0"/>
              <a:t>epoll</a:t>
            </a:r>
            <a:r>
              <a:rPr lang="zh-CN" altLang="en-US" dirty="0" smtClean="0"/>
              <a:t>）。首先就是</a:t>
            </a:r>
            <a:r>
              <a:rPr lang="en-US" altLang="zh-CN" dirty="0" smtClean="0"/>
              <a:t>select</a:t>
            </a:r>
            <a:r>
              <a:rPr lang="zh-CN" altLang="en-US" dirty="0" smtClean="0"/>
              <a:t>模式，它可以通过一次内核调用，检查多个</a:t>
            </a:r>
            <a:r>
              <a:rPr lang="en-US" altLang="zh-CN" dirty="0" smtClean="0"/>
              <a:t>FD</a:t>
            </a:r>
            <a:r>
              <a:rPr lang="zh-CN" altLang="en-US" dirty="0" smtClean="0"/>
              <a:t>是否准备就绪；</a:t>
            </a:r>
          </a:p>
          <a:p>
            <a:r>
              <a:rPr lang="en-US" altLang="zh-CN" dirty="0" smtClean="0"/>
              <a:t>4</a:t>
            </a:r>
            <a:r>
              <a:rPr lang="zh-CN" altLang="en-US" dirty="0" smtClean="0"/>
              <a:t>，</a:t>
            </a:r>
            <a:r>
              <a:rPr lang="en-US" altLang="zh-CN" dirty="0" smtClean="0"/>
              <a:t>select</a:t>
            </a:r>
            <a:r>
              <a:rPr lang="zh-CN" altLang="en-US" dirty="0" smtClean="0"/>
              <a:t>有最大文件描述符数量的限制，于是</a:t>
            </a:r>
            <a:r>
              <a:rPr lang="en-US" altLang="zh-CN" dirty="0" smtClean="0"/>
              <a:t>poll</a:t>
            </a:r>
            <a:r>
              <a:rPr lang="zh-CN" altLang="en-US" dirty="0" smtClean="0"/>
              <a:t>在此基础上做了改进，没有了最大文件描述符数量的限制；</a:t>
            </a:r>
          </a:p>
          <a:p>
            <a:r>
              <a:rPr lang="en-US" altLang="zh-CN" dirty="0" smtClean="0"/>
              <a:t>5</a:t>
            </a:r>
            <a:r>
              <a:rPr lang="zh-CN" altLang="en-US" dirty="0" smtClean="0"/>
              <a:t>，</a:t>
            </a:r>
            <a:r>
              <a:rPr lang="en-US" altLang="zh-CN" dirty="0" smtClean="0"/>
              <a:t>poll</a:t>
            </a:r>
            <a:r>
              <a:rPr lang="zh-CN" altLang="en-US" dirty="0" smtClean="0"/>
              <a:t>和</a:t>
            </a:r>
            <a:r>
              <a:rPr lang="en-US" altLang="zh-CN" dirty="0" smtClean="0"/>
              <a:t>select</a:t>
            </a:r>
            <a:r>
              <a:rPr lang="zh-CN" altLang="en-US" dirty="0" smtClean="0"/>
              <a:t>同样存在一个缺点就是，包含大量文件描述符的数组被整体复制于用户态和内核的地址空间之间，而不论这些文件描述符是否就绪；此外，此二者管理多个描述符均是对描述符集合（</a:t>
            </a:r>
            <a:r>
              <a:rPr lang="en-US" altLang="zh-CN" dirty="0" smtClean="0"/>
              <a:t>FD_SET</a:t>
            </a:r>
            <a:r>
              <a:rPr lang="zh-CN" altLang="en-US" dirty="0" smtClean="0"/>
              <a:t>）进行轮询，根据描述符的状态进行处理，它的开销（整体遍历）随着文件描述符数量的增加而线性增大。因此，</a:t>
            </a:r>
            <a:r>
              <a:rPr lang="en-US" altLang="zh-CN" dirty="0" err="1" smtClean="0"/>
              <a:t>epoll</a:t>
            </a:r>
            <a:r>
              <a:rPr lang="zh-CN" altLang="en-US" dirty="0" smtClean="0"/>
              <a:t>对此进行改进，相对于</a:t>
            </a:r>
            <a:r>
              <a:rPr lang="en-US" altLang="zh-CN" dirty="0" smtClean="0"/>
              <a:t>select</a:t>
            </a:r>
            <a:r>
              <a:rPr lang="zh-CN" altLang="en-US" dirty="0" smtClean="0"/>
              <a:t>和</a:t>
            </a:r>
            <a:r>
              <a:rPr lang="en-US" altLang="zh-CN" dirty="0" smtClean="0"/>
              <a:t>poll</a:t>
            </a:r>
            <a:r>
              <a:rPr lang="zh-CN" altLang="en-US" dirty="0" smtClean="0"/>
              <a:t>来说，</a:t>
            </a:r>
            <a:r>
              <a:rPr lang="en-US" altLang="zh-CN" dirty="0" err="1" smtClean="0"/>
              <a:t>epoll</a:t>
            </a:r>
            <a:r>
              <a:rPr lang="zh-CN" altLang="en-US" dirty="0" smtClean="0"/>
              <a:t>更加灵活，没有描述符限制。</a:t>
            </a:r>
            <a:r>
              <a:rPr lang="en-US" altLang="zh-CN" dirty="0" err="1" smtClean="0"/>
              <a:t>epoll</a:t>
            </a:r>
            <a:r>
              <a:rPr lang="zh-CN" altLang="en-US" dirty="0" smtClean="0"/>
              <a:t>使用一个文件描述符管理多个描述符，将用户关系的文件描述符的事件存放到内核的一个事件表中，这样在用户空间和内核空间的</a:t>
            </a:r>
            <a:r>
              <a:rPr lang="en-US" altLang="zh-CN" dirty="0" smtClean="0"/>
              <a:t>copy</a:t>
            </a:r>
            <a:r>
              <a:rPr lang="zh-CN" altLang="en-US" dirty="0" smtClean="0"/>
              <a:t>只需一次。同时，它将轮询描述符集合（</a:t>
            </a:r>
            <a:r>
              <a:rPr lang="en-US" altLang="zh-CN" dirty="0" smtClean="0"/>
              <a:t>FD_SET</a:t>
            </a:r>
            <a:r>
              <a:rPr lang="zh-CN" altLang="en-US" dirty="0" smtClean="0"/>
              <a:t>）缩小为轮询就绪事件（</a:t>
            </a:r>
            <a:r>
              <a:rPr lang="en-US" altLang="zh-CN" sz="1200" kern="1200" dirty="0" err="1" smtClean="0">
                <a:solidFill>
                  <a:schemeClr val="tx1"/>
                </a:solidFill>
                <a:latin typeface="+mn-lt"/>
                <a:ea typeface="+mn-ea"/>
                <a:cs typeface="+mn-cs"/>
              </a:rPr>
              <a:t>epoll_event</a:t>
            </a:r>
            <a:r>
              <a:rPr lang="zh-CN" altLang="en-US" dirty="0" smtClean="0"/>
              <a:t>）集合，减少了扫描范围，提升系统效率。</a:t>
            </a:r>
          </a:p>
          <a:p>
            <a:endParaRPr lang="en-US" altLang="zh-CN" dirty="0" smtClean="0"/>
          </a:p>
          <a:p>
            <a:r>
              <a:rPr lang="zh-CN" altLang="en-US" dirty="0" smtClean="0"/>
              <a:t>数据的就绪状态是由操作系统对</a:t>
            </a:r>
            <a:r>
              <a:rPr lang="en-US" altLang="zh-CN" dirty="0" smtClean="0"/>
              <a:t>IO</a:t>
            </a:r>
            <a:r>
              <a:rPr lang="zh-CN" altLang="en-US" dirty="0" smtClean="0"/>
              <a:t>对应的文件描述符</a:t>
            </a:r>
            <a:r>
              <a:rPr lang="en-US" altLang="zh-CN" dirty="0" smtClean="0"/>
              <a:t>FD</a:t>
            </a:r>
            <a:r>
              <a:rPr lang="zh-CN" altLang="en-US" dirty="0" smtClean="0"/>
              <a:t>进行检测的，需要内核系统调用，这是比较耗费系统资源的。</a:t>
            </a:r>
            <a:endParaRPr lang="en-US" altLang="zh-CN" dirty="0" smtClean="0"/>
          </a:p>
          <a:p>
            <a:r>
              <a:rPr lang="zh-CN" altLang="en-US" dirty="0" smtClean="0"/>
              <a:t>传统的同步阻塞</a:t>
            </a:r>
            <a:r>
              <a:rPr lang="en-US" altLang="zh-CN" dirty="0" smtClean="0"/>
              <a:t>IO</a:t>
            </a:r>
            <a:r>
              <a:rPr lang="zh-CN" altLang="en-US" dirty="0" smtClean="0"/>
              <a:t>调用了内核</a:t>
            </a:r>
            <a:r>
              <a:rPr lang="en-US" altLang="zh-CN" dirty="0" smtClean="0"/>
              <a:t>API</a:t>
            </a:r>
            <a:r>
              <a:rPr lang="zh-CN" altLang="en-US" dirty="0" smtClean="0"/>
              <a:t>后，若数据未就绪就阻塞在那里；</a:t>
            </a:r>
            <a:endParaRPr lang="en-US" altLang="zh-CN" dirty="0" smtClean="0"/>
          </a:p>
          <a:p>
            <a:r>
              <a:rPr lang="zh-CN" altLang="en-US" dirty="0" smtClean="0"/>
              <a:t>同步非阻塞</a:t>
            </a:r>
            <a:r>
              <a:rPr lang="en-US" altLang="zh-CN" dirty="0" smtClean="0"/>
              <a:t>IO</a:t>
            </a:r>
            <a:r>
              <a:rPr lang="zh-CN" altLang="en-US" dirty="0" smtClean="0"/>
              <a:t>由于</a:t>
            </a:r>
            <a:r>
              <a:rPr lang="en-US" altLang="zh-CN" dirty="0" smtClean="0"/>
              <a:t>IO</a:t>
            </a:r>
            <a:r>
              <a:rPr lang="zh-CN" altLang="en-US" dirty="0" smtClean="0"/>
              <a:t>通道具有非阻塞特性，因此调用内核</a:t>
            </a:r>
            <a:r>
              <a:rPr lang="en-US" altLang="zh-CN" dirty="0" smtClean="0"/>
              <a:t>API</a:t>
            </a:r>
            <a:r>
              <a:rPr lang="zh-CN" altLang="en-US" dirty="0" smtClean="0"/>
              <a:t>后，即使数据未就绪，也会立即返回；</a:t>
            </a:r>
            <a:endParaRPr lang="en-US" altLang="zh-CN" dirty="0" smtClean="0"/>
          </a:p>
          <a:p>
            <a:r>
              <a:rPr lang="zh-CN" altLang="en-US" dirty="0" smtClean="0"/>
              <a:t>但是当同时有多个</a:t>
            </a:r>
            <a:r>
              <a:rPr lang="en-US" altLang="zh-CN" dirty="0" smtClean="0"/>
              <a:t>IO</a:t>
            </a:r>
            <a:r>
              <a:rPr lang="zh-CN" altLang="en-US" dirty="0" smtClean="0"/>
              <a:t>等待操作时，就需要多次调用内核</a:t>
            </a:r>
            <a:r>
              <a:rPr lang="en-US" altLang="zh-CN" dirty="0" smtClean="0"/>
              <a:t>API</a:t>
            </a:r>
            <a:r>
              <a:rPr lang="zh-CN" altLang="en-US" dirty="0" smtClean="0"/>
              <a:t>，上下文的切换，以及多次内核调用的开销非常大，因此产生了</a:t>
            </a:r>
            <a:r>
              <a:rPr lang="en-US" altLang="zh-CN" dirty="0" smtClean="0"/>
              <a:t>IO</a:t>
            </a:r>
            <a:r>
              <a:rPr lang="zh-CN" altLang="en-US" dirty="0" smtClean="0"/>
              <a:t>多路复用的技术。</a:t>
            </a:r>
            <a:endParaRPr lang="en-US" altLang="zh-CN" dirty="0" smtClean="0"/>
          </a:p>
          <a:p>
            <a:r>
              <a:rPr lang="zh-CN" altLang="en-US" dirty="0" smtClean="0"/>
              <a:t>如果在应用层面去轮询检查通道状态，将会使得在检查每个通道是否就绪时都至少进行一次系统调用，这种代价是十分昂贵的。</a:t>
            </a:r>
            <a:endParaRPr lang="en-US" altLang="zh-CN" dirty="0" smtClean="0"/>
          </a:p>
          <a:p>
            <a:r>
              <a:rPr lang="zh-CN" altLang="en-US" dirty="0" smtClean="0"/>
              <a:t>操作系统的一项最重要的功能就是处理 </a:t>
            </a:r>
            <a:r>
              <a:rPr lang="en-US" altLang="zh-CN" dirty="0" smtClean="0"/>
              <a:t>I/O </a:t>
            </a:r>
            <a:r>
              <a:rPr lang="zh-CN" altLang="en-US" dirty="0" smtClean="0"/>
              <a:t>请求并通知各个线程它们的数据已经准备好了。</a:t>
            </a:r>
            <a:endParaRPr lang="en-US" altLang="zh-CN" dirty="0" smtClean="0"/>
          </a:p>
        </p:txBody>
      </p:sp>
      <p:sp>
        <p:nvSpPr>
          <p:cNvPr id="4" name="灯片编号占位符 3"/>
          <p:cNvSpPr>
            <a:spLocks noGrp="1"/>
          </p:cNvSpPr>
          <p:nvPr>
            <p:ph type="sldNum" sz="quarter" idx="10"/>
          </p:nvPr>
        </p:nvSpPr>
        <p:spPr/>
        <p:txBody>
          <a:bodyPr/>
          <a:lstStyle/>
          <a:p>
            <a:fld id="{4FBAD5A4-DF14-402B-8AB5-0BCE7F23E77D}" type="slidenum">
              <a:rPr lang="zh-CN" altLang="en-US" smtClean="0"/>
              <a:pPr/>
              <a:t>45</a:t>
            </a:fld>
            <a:endParaRPr lang="zh-CN" altLang="en-US"/>
          </a:p>
        </p:txBody>
      </p:sp>
    </p:spTree>
    <p:extLst>
      <p:ext uri="{BB962C8B-B14F-4D97-AF65-F5344CB8AC3E}">
        <p14:creationId xmlns:p14="http://schemas.microsoft.com/office/powerpoint/2010/main" val="21650406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select</a:t>
            </a:r>
            <a:r>
              <a:rPr lang="zh-CN" altLang="en-US" sz="1200" b="0" i="0" kern="1200" dirty="0" smtClean="0">
                <a:solidFill>
                  <a:schemeClr val="tx1"/>
                </a:solidFill>
                <a:effectLst/>
                <a:latin typeface="+mn-lt"/>
                <a:ea typeface="+mn-ea"/>
                <a:cs typeface="+mn-cs"/>
              </a:rPr>
              <a:t>和</a:t>
            </a:r>
            <a:r>
              <a:rPr lang="en-US" altLang="zh-CN" sz="1200" b="0" i="0" kern="1200" dirty="0" smtClean="0">
                <a:solidFill>
                  <a:schemeClr val="tx1"/>
                </a:solidFill>
                <a:effectLst/>
                <a:latin typeface="+mn-lt"/>
                <a:ea typeface="+mn-ea"/>
                <a:cs typeface="+mn-cs"/>
              </a:rPr>
              <a:t>poll</a:t>
            </a:r>
            <a:r>
              <a:rPr lang="zh-CN" altLang="en-US" sz="1200" b="0" i="0" kern="1200" dirty="0" smtClean="0">
                <a:solidFill>
                  <a:schemeClr val="tx1"/>
                </a:solidFill>
                <a:effectLst/>
                <a:latin typeface="+mn-lt"/>
                <a:ea typeface="+mn-ea"/>
                <a:cs typeface="+mn-cs"/>
              </a:rPr>
              <a:t>的原理基本相同：</a:t>
            </a:r>
          </a:p>
          <a:p>
            <a:r>
              <a:rPr lang="zh-CN" altLang="en-US" sz="1200" b="0" i="0" kern="1200" dirty="0" smtClean="0">
                <a:solidFill>
                  <a:schemeClr val="tx1"/>
                </a:solidFill>
                <a:effectLst/>
                <a:latin typeface="+mn-lt"/>
                <a:ea typeface="+mn-ea"/>
                <a:cs typeface="+mn-cs"/>
              </a:rPr>
              <a:t>注册待侦听的</a:t>
            </a:r>
            <a:r>
              <a:rPr lang="en-US" altLang="zh-CN" sz="1200" b="0" i="0" kern="1200" dirty="0" err="1" smtClean="0">
                <a:solidFill>
                  <a:schemeClr val="tx1"/>
                </a:solidFill>
                <a:effectLst/>
                <a:latin typeface="+mn-lt"/>
                <a:ea typeface="+mn-ea"/>
                <a:cs typeface="+mn-cs"/>
              </a:rPr>
              <a:t>fd</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这里的</a:t>
            </a:r>
            <a:r>
              <a:rPr lang="en-US" altLang="zh-CN" sz="1200" b="0" i="0" kern="1200" dirty="0" err="1" smtClean="0">
                <a:solidFill>
                  <a:schemeClr val="tx1"/>
                </a:solidFill>
                <a:effectLst/>
                <a:latin typeface="+mn-lt"/>
                <a:ea typeface="+mn-ea"/>
                <a:cs typeface="+mn-cs"/>
              </a:rPr>
              <a:t>fd</a:t>
            </a:r>
            <a:r>
              <a:rPr lang="zh-CN" altLang="en-US" sz="1200" b="0" i="0" kern="1200" dirty="0" smtClean="0">
                <a:solidFill>
                  <a:schemeClr val="tx1"/>
                </a:solidFill>
                <a:effectLst/>
                <a:latin typeface="+mn-lt"/>
                <a:ea typeface="+mn-ea"/>
                <a:cs typeface="+mn-cs"/>
              </a:rPr>
              <a:t>创建时最好使用非阻塞</a:t>
            </a:r>
            <a:r>
              <a:rPr lang="en-US" altLang="zh-CN" sz="1200" b="0" i="0" kern="1200" dirty="0" smtClean="0">
                <a:solidFill>
                  <a:schemeClr val="tx1"/>
                </a:solidFill>
                <a:effectLst/>
                <a:latin typeface="+mn-lt"/>
                <a:ea typeface="+mn-ea"/>
                <a:cs typeface="+mn-cs"/>
              </a:rPr>
              <a:t>)</a:t>
            </a:r>
          </a:p>
          <a:p>
            <a:r>
              <a:rPr lang="zh-CN" altLang="en-US" sz="1200" b="0" i="0" kern="1200" dirty="0" smtClean="0">
                <a:solidFill>
                  <a:schemeClr val="tx1"/>
                </a:solidFill>
                <a:effectLst/>
                <a:latin typeface="+mn-lt"/>
                <a:ea typeface="+mn-ea"/>
                <a:cs typeface="+mn-cs"/>
              </a:rPr>
              <a:t>每次调用都去检查这些</a:t>
            </a:r>
            <a:r>
              <a:rPr lang="en-US" altLang="zh-CN" sz="1200" b="0" i="0" kern="1200" dirty="0" err="1" smtClean="0">
                <a:solidFill>
                  <a:schemeClr val="tx1"/>
                </a:solidFill>
                <a:effectLst/>
                <a:latin typeface="+mn-lt"/>
                <a:ea typeface="+mn-ea"/>
                <a:cs typeface="+mn-cs"/>
              </a:rPr>
              <a:t>fd</a:t>
            </a:r>
            <a:r>
              <a:rPr lang="zh-CN" altLang="en-US" sz="1200" b="0" i="0" kern="1200" dirty="0" smtClean="0">
                <a:solidFill>
                  <a:schemeClr val="tx1"/>
                </a:solidFill>
                <a:effectLst/>
                <a:latin typeface="+mn-lt"/>
                <a:ea typeface="+mn-ea"/>
                <a:cs typeface="+mn-cs"/>
              </a:rPr>
              <a:t>的状态，当有一个或者多个</a:t>
            </a:r>
            <a:r>
              <a:rPr lang="en-US" altLang="zh-CN" sz="1200" b="0" i="0" kern="1200" dirty="0" err="1" smtClean="0">
                <a:solidFill>
                  <a:schemeClr val="tx1"/>
                </a:solidFill>
                <a:effectLst/>
                <a:latin typeface="+mn-lt"/>
                <a:ea typeface="+mn-ea"/>
                <a:cs typeface="+mn-cs"/>
              </a:rPr>
              <a:t>fd</a:t>
            </a:r>
            <a:r>
              <a:rPr lang="zh-CN" altLang="en-US" sz="1200" b="0" i="0" kern="1200" dirty="0" smtClean="0">
                <a:solidFill>
                  <a:schemeClr val="tx1"/>
                </a:solidFill>
                <a:effectLst/>
                <a:latin typeface="+mn-lt"/>
                <a:ea typeface="+mn-ea"/>
                <a:cs typeface="+mn-cs"/>
              </a:rPr>
              <a:t>就绪的时候返回</a:t>
            </a:r>
          </a:p>
          <a:p>
            <a:r>
              <a:rPr lang="zh-CN" altLang="en-US" sz="1200" b="0" i="0" kern="1200" dirty="0" smtClean="0">
                <a:solidFill>
                  <a:schemeClr val="tx1"/>
                </a:solidFill>
                <a:effectLst/>
                <a:latin typeface="+mn-lt"/>
                <a:ea typeface="+mn-ea"/>
                <a:cs typeface="+mn-cs"/>
              </a:rPr>
              <a:t>返回结果中包括已就绪和未就绪的</a:t>
            </a:r>
            <a:r>
              <a:rPr lang="en-US" altLang="zh-CN" sz="1200" b="0" i="0" kern="1200" dirty="0" err="1" smtClean="0">
                <a:solidFill>
                  <a:schemeClr val="tx1"/>
                </a:solidFill>
                <a:effectLst/>
                <a:latin typeface="+mn-lt"/>
                <a:ea typeface="+mn-ea"/>
                <a:cs typeface="+mn-cs"/>
              </a:rPr>
              <a:t>fd</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相比</a:t>
            </a:r>
            <a:r>
              <a:rPr lang="en-US" altLang="zh-CN" sz="1200" b="0" i="0" kern="1200" dirty="0" smtClean="0">
                <a:solidFill>
                  <a:schemeClr val="tx1"/>
                </a:solidFill>
                <a:effectLst/>
                <a:latin typeface="+mn-lt"/>
                <a:ea typeface="+mn-ea"/>
                <a:cs typeface="+mn-cs"/>
              </a:rPr>
              <a:t>select</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poll</a:t>
            </a:r>
            <a:r>
              <a:rPr lang="zh-CN" altLang="en-US" sz="1200" b="0" i="0" kern="1200" dirty="0" smtClean="0">
                <a:solidFill>
                  <a:schemeClr val="tx1"/>
                </a:solidFill>
                <a:effectLst/>
                <a:latin typeface="+mn-lt"/>
                <a:ea typeface="+mn-ea"/>
                <a:cs typeface="+mn-cs"/>
              </a:rPr>
              <a:t>解决了单个进程能够打开的文件描述符数量有限制这个问题：</a:t>
            </a:r>
            <a:r>
              <a:rPr lang="en-US" altLang="zh-CN" sz="1200" b="0" i="0" kern="1200" dirty="0" smtClean="0">
                <a:solidFill>
                  <a:schemeClr val="tx1"/>
                </a:solidFill>
                <a:effectLst/>
                <a:latin typeface="+mn-lt"/>
                <a:ea typeface="+mn-ea"/>
                <a:cs typeface="+mn-cs"/>
              </a:rPr>
              <a:t>select</a:t>
            </a:r>
            <a:r>
              <a:rPr lang="zh-CN" altLang="en-US" sz="1200" b="0" i="0" kern="1200" dirty="0" smtClean="0">
                <a:solidFill>
                  <a:schemeClr val="tx1"/>
                </a:solidFill>
                <a:effectLst/>
                <a:latin typeface="+mn-lt"/>
                <a:ea typeface="+mn-ea"/>
                <a:cs typeface="+mn-cs"/>
              </a:rPr>
              <a:t>受限于</a:t>
            </a:r>
            <a:r>
              <a:rPr lang="en-US" altLang="zh-CN" sz="1200" b="0" i="0" kern="1200" dirty="0" smtClean="0">
                <a:solidFill>
                  <a:schemeClr val="tx1"/>
                </a:solidFill>
                <a:effectLst/>
                <a:latin typeface="+mn-lt"/>
                <a:ea typeface="+mn-ea"/>
                <a:cs typeface="+mn-cs"/>
              </a:rPr>
              <a:t>FD_SIZE</a:t>
            </a:r>
            <a:r>
              <a:rPr lang="zh-CN" altLang="en-US" sz="1200" b="0" i="0" kern="1200" dirty="0" smtClean="0">
                <a:solidFill>
                  <a:schemeClr val="tx1"/>
                </a:solidFill>
                <a:effectLst/>
                <a:latin typeface="+mn-lt"/>
                <a:ea typeface="+mn-ea"/>
                <a:cs typeface="+mn-cs"/>
              </a:rPr>
              <a:t>的限制，如果修改则需要修改这个宏重新编译内核；而</a:t>
            </a:r>
            <a:r>
              <a:rPr lang="en-US" altLang="zh-CN" sz="1200" b="0" i="0" kern="1200" dirty="0" smtClean="0">
                <a:solidFill>
                  <a:schemeClr val="tx1"/>
                </a:solidFill>
                <a:effectLst/>
                <a:latin typeface="+mn-lt"/>
                <a:ea typeface="+mn-ea"/>
                <a:cs typeface="+mn-cs"/>
              </a:rPr>
              <a:t>poll</a:t>
            </a:r>
            <a:r>
              <a:rPr lang="zh-CN" altLang="en-US" sz="1200" b="0" i="0" kern="1200" dirty="0" smtClean="0">
                <a:solidFill>
                  <a:schemeClr val="tx1"/>
                </a:solidFill>
                <a:effectLst/>
                <a:latin typeface="+mn-lt"/>
                <a:ea typeface="+mn-ea"/>
                <a:cs typeface="+mn-cs"/>
              </a:rPr>
              <a:t>通过一个</a:t>
            </a:r>
            <a:r>
              <a:rPr lang="en-US" altLang="zh-CN" sz="1200" b="0" i="0" kern="1200" dirty="0" err="1" smtClean="0">
                <a:solidFill>
                  <a:schemeClr val="tx1"/>
                </a:solidFill>
                <a:effectLst/>
                <a:latin typeface="+mn-lt"/>
                <a:ea typeface="+mn-ea"/>
                <a:cs typeface="+mn-cs"/>
              </a:rPr>
              <a:t>pollfd</a:t>
            </a:r>
            <a:r>
              <a:rPr lang="zh-CN" altLang="en-US" sz="1200" b="0" i="0" kern="1200" dirty="0" smtClean="0">
                <a:solidFill>
                  <a:schemeClr val="tx1"/>
                </a:solidFill>
                <a:effectLst/>
                <a:latin typeface="+mn-lt"/>
                <a:ea typeface="+mn-ea"/>
                <a:cs typeface="+mn-cs"/>
              </a:rPr>
              <a:t>数组向内核传递需要关注的事件，避开了文件描述符数量限制。</a:t>
            </a:r>
          </a:p>
          <a:p>
            <a:r>
              <a:rPr lang="zh-CN" altLang="en-US" sz="1200" b="0" i="0" kern="1200" dirty="0" smtClean="0">
                <a:solidFill>
                  <a:schemeClr val="tx1"/>
                </a:solidFill>
                <a:effectLst/>
                <a:latin typeface="+mn-lt"/>
                <a:ea typeface="+mn-ea"/>
                <a:cs typeface="+mn-cs"/>
              </a:rPr>
              <a:t>此外，</a:t>
            </a:r>
            <a:r>
              <a:rPr lang="en-US" altLang="zh-CN" sz="1200" b="0" i="0" kern="1200" dirty="0" smtClean="0">
                <a:solidFill>
                  <a:schemeClr val="tx1"/>
                </a:solidFill>
                <a:effectLst/>
                <a:latin typeface="+mn-lt"/>
                <a:ea typeface="+mn-ea"/>
                <a:cs typeface="+mn-cs"/>
              </a:rPr>
              <a:t>select</a:t>
            </a:r>
            <a:r>
              <a:rPr lang="zh-CN" altLang="en-US" sz="1200" b="0" i="0" kern="1200" dirty="0" smtClean="0">
                <a:solidFill>
                  <a:schemeClr val="tx1"/>
                </a:solidFill>
                <a:effectLst/>
                <a:latin typeface="+mn-lt"/>
                <a:ea typeface="+mn-ea"/>
                <a:cs typeface="+mn-cs"/>
              </a:rPr>
              <a:t>和</a:t>
            </a:r>
            <a:r>
              <a:rPr lang="en-US" altLang="zh-CN" sz="1200" b="0" i="0" kern="1200" dirty="0" smtClean="0">
                <a:solidFill>
                  <a:schemeClr val="tx1"/>
                </a:solidFill>
                <a:effectLst/>
                <a:latin typeface="+mn-lt"/>
                <a:ea typeface="+mn-ea"/>
                <a:cs typeface="+mn-cs"/>
              </a:rPr>
              <a:t>poll</a:t>
            </a:r>
            <a:r>
              <a:rPr lang="zh-CN" altLang="en-US" sz="1200" b="0" i="0" kern="1200" dirty="0" smtClean="0">
                <a:solidFill>
                  <a:schemeClr val="tx1"/>
                </a:solidFill>
                <a:effectLst/>
                <a:latin typeface="+mn-lt"/>
                <a:ea typeface="+mn-ea"/>
                <a:cs typeface="+mn-cs"/>
              </a:rPr>
              <a:t>共同具有的一个很大的缺点就是包含大量</a:t>
            </a:r>
            <a:r>
              <a:rPr lang="en-US" altLang="zh-CN" sz="1200" b="0" i="0" kern="1200" dirty="0" err="1" smtClean="0">
                <a:solidFill>
                  <a:schemeClr val="tx1"/>
                </a:solidFill>
                <a:effectLst/>
                <a:latin typeface="+mn-lt"/>
                <a:ea typeface="+mn-ea"/>
                <a:cs typeface="+mn-cs"/>
              </a:rPr>
              <a:t>fd</a:t>
            </a:r>
            <a:r>
              <a:rPr lang="zh-CN" altLang="en-US" sz="1200" b="0" i="0" kern="1200" dirty="0" smtClean="0">
                <a:solidFill>
                  <a:schemeClr val="tx1"/>
                </a:solidFill>
                <a:effectLst/>
                <a:latin typeface="+mn-lt"/>
                <a:ea typeface="+mn-ea"/>
                <a:cs typeface="+mn-cs"/>
              </a:rPr>
              <a:t>的数组被整体复制于用户态和内核态地址空间之间，开销会随着</a:t>
            </a:r>
            <a:r>
              <a:rPr lang="en-US" altLang="zh-CN" sz="1200" b="0" i="0" kern="1200" dirty="0" err="1" smtClean="0">
                <a:solidFill>
                  <a:schemeClr val="tx1"/>
                </a:solidFill>
                <a:effectLst/>
                <a:latin typeface="+mn-lt"/>
                <a:ea typeface="+mn-ea"/>
                <a:cs typeface="+mn-cs"/>
              </a:rPr>
              <a:t>fd</a:t>
            </a:r>
            <a:r>
              <a:rPr lang="zh-CN" altLang="en-US" sz="1200" b="0" i="0" kern="1200" dirty="0" smtClean="0">
                <a:solidFill>
                  <a:schemeClr val="tx1"/>
                </a:solidFill>
                <a:effectLst/>
                <a:latin typeface="+mn-lt"/>
                <a:ea typeface="+mn-ea"/>
                <a:cs typeface="+mn-cs"/>
              </a:rPr>
              <a:t>数量增多而线性增大。</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latin typeface="+mn-lt"/>
                <a:ea typeface="+mn-ea"/>
                <a:cs typeface="+mn-cs"/>
              </a:rPr>
              <a:t>select</a:t>
            </a:r>
            <a:r>
              <a:rPr lang="zh-CN" altLang="en-US" sz="1200" b="0" i="0" kern="1200" dirty="0" smtClean="0">
                <a:solidFill>
                  <a:schemeClr val="tx1"/>
                </a:solidFill>
                <a:latin typeface="+mn-lt"/>
                <a:ea typeface="+mn-ea"/>
                <a:cs typeface="+mn-cs"/>
              </a:rPr>
              <a:t>有最大文件描述符数量的限制，于是</a:t>
            </a:r>
            <a:r>
              <a:rPr lang="en-US" altLang="zh-CN" sz="1200" b="0" i="0" kern="1200" dirty="0" smtClean="0">
                <a:solidFill>
                  <a:schemeClr val="tx1"/>
                </a:solidFill>
                <a:latin typeface="+mn-lt"/>
                <a:ea typeface="+mn-ea"/>
                <a:cs typeface="+mn-cs"/>
              </a:rPr>
              <a:t>poll</a:t>
            </a:r>
            <a:r>
              <a:rPr lang="zh-CN" altLang="en-US" sz="1200" b="0" i="0" kern="1200" dirty="0" smtClean="0">
                <a:solidFill>
                  <a:schemeClr val="tx1"/>
                </a:solidFill>
                <a:latin typeface="+mn-lt"/>
                <a:ea typeface="+mn-ea"/>
                <a:cs typeface="+mn-cs"/>
              </a:rPr>
              <a:t>在此基础上做了改进，没有了最大文件描述符数量的限制；</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latin typeface="+mn-lt"/>
                <a:ea typeface="+mn-ea"/>
                <a:cs typeface="+mn-cs"/>
              </a:rPr>
              <a:t>poll</a:t>
            </a:r>
            <a:r>
              <a:rPr lang="zh-CN" altLang="en-US" sz="1200" b="0" i="0" kern="1200" dirty="0" smtClean="0">
                <a:solidFill>
                  <a:schemeClr val="tx1"/>
                </a:solidFill>
                <a:latin typeface="+mn-lt"/>
                <a:ea typeface="+mn-ea"/>
                <a:cs typeface="+mn-cs"/>
              </a:rPr>
              <a:t>和</a:t>
            </a:r>
            <a:r>
              <a:rPr lang="en-US" altLang="zh-CN" sz="1200" b="0" i="0" kern="1200" dirty="0" smtClean="0">
                <a:solidFill>
                  <a:schemeClr val="tx1"/>
                </a:solidFill>
                <a:latin typeface="+mn-lt"/>
                <a:ea typeface="+mn-ea"/>
                <a:cs typeface="+mn-cs"/>
              </a:rPr>
              <a:t>select</a:t>
            </a:r>
            <a:r>
              <a:rPr lang="zh-CN" altLang="en-US" sz="1200" b="0" i="0" kern="1200" dirty="0" smtClean="0">
                <a:solidFill>
                  <a:schemeClr val="tx1"/>
                </a:solidFill>
                <a:latin typeface="+mn-lt"/>
                <a:ea typeface="+mn-ea"/>
                <a:cs typeface="+mn-cs"/>
              </a:rPr>
              <a:t>同样存在一个缺点就是，包含大量文件描述符的数组被整体复制于用户态和内核的地址空间之间，而不论这些文件描述符是否就绪；此外，此二者管理多个描述符均是对描述符集合（</a:t>
            </a:r>
            <a:r>
              <a:rPr lang="en-US" altLang="zh-CN" sz="1200" b="0" i="0" kern="1200" dirty="0" smtClean="0">
                <a:solidFill>
                  <a:schemeClr val="tx1"/>
                </a:solidFill>
                <a:latin typeface="+mn-lt"/>
                <a:ea typeface="+mn-ea"/>
                <a:cs typeface="+mn-cs"/>
              </a:rPr>
              <a:t>FD_SET</a:t>
            </a:r>
            <a:r>
              <a:rPr lang="zh-CN" altLang="en-US" sz="1200" b="0" i="0" kern="1200" dirty="0" smtClean="0">
                <a:solidFill>
                  <a:schemeClr val="tx1"/>
                </a:solidFill>
                <a:latin typeface="+mn-lt"/>
                <a:ea typeface="+mn-ea"/>
                <a:cs typeface="+mn-cs"/>
              </a:rPr>
              <a:t>）进行轮询，根据描述符的状态进行处理，它的开销（整体遍历）随着文件描述符数量的增加而线性增大。因此，</a:t>
            </a:r>
            <a:r>
              <a:rPr lang="en-US" altLang="zh-CN" sz="1200" b="0" i="0" kern="1200" dirty="0" err="1" smtClean="0">
                <a:solidFill>
                  <a:schemeClr val="tx1"/>
                </a:solidFill>
                <a:latin typeface="+mn-lt"/>
                <a:ea typeface="+mn-ea"/>
                <a:cs typeface="+mn-cs"/>
              </a:rPr>
              <a:t>epoll</a:t>
            </a:r>
            <a:r>
              <a:rPr lang="zh-CN" altLang="en-US" sz="1200" b="0" i="0" kern="1200" dirty="0" smtClean="0">
                <a:solidFill>
                  <a:schemeClr val="tx1"/>
                </a:solidFill>
                <a:latin typeface="+mn-lt"/>
                <a:ea typeface="+mn-ea"/>
                <a:cs typeface="+mn-cs"/>
              </a:rPr>
              <a:t>对此进行改进，相对于</a:t>
            </a:r>
            <a:r>
              <a:rPr lang="en-US" altLang="zh-CN" sz="1200" b="0" i="0" kern="1200" dirty="0" smtClean="0">
                <a:solidFill>
                  <a:schemeClr val="tx1"/>
                </a:solidFill>
                <a:latin typeface="+mn-lt"/>
                <a:ea typeface="+mn-ea"/>
                <a:cs typeface="+mn-cs"/>
              </a:rPr>
              <a:t>select</a:t>
            </a:r>
            <a:r>
              <a:rPr lang="zh-CN" altLang="en-US" sz="1200" b="0" i="0" kern="1200" dirty="0" smtClean="0">
                <a:solidFill>
                  <a:schemeClr val="tx1"/>
                </a:solidFill>
                <a:latin typeface="+mn-lt"/>
                <a:ea typeface="+mn-ea"/>
                <a:cs typeface="+mn-cs"/>
              </a:rPr>
              <a:t>和</a:t>
            </a:r>
            <a:r>
              <a:rPr lang="en-US" altLang="zh-CN" sz="1200" b="0" i="0" kern="1200" dirty="0" smtClean="0">
                <a:solidFill>
                  <a:schemeClr val="tx1"/>
                </a:solidFill>
                <a:latin typeface="+mn-lt"/>
                <a:ea typeface="+mn-ea"/>
                <a:cs typeface="+mn-cs"/>
              </a:rPr>
              <a:t>poll</a:t>
            </a:r>
            <a:r>
              <a:rPr lang="zh-CN" altLang="en-US" sz="1200" b="0" i="0" kern="1200" dirty="0" smtClean="0">
                <a:solidFill>
                  <a:schemeClr val="tx1"/>
                </a:solidFill>
                <a:latin typeface="+mn-lt"/>
                <a:ea typeface="+mn-ea"/>
                <a:cs typeface="+mn-cs"/>
              </a:rPr>
              <a:t>来说，</a:t>
            </a:r>
            <a:r>
              <a:rPr lang="en-US" altLang="zh-CN" sz="1200" b="0" i="0" kern="1200" dirty="0" err="1" smtClean="0">
                <a:solidFill>
                  <a:schemeClr val="tx1"/>
                </a:solidFill>
                <a:latin typeface="+mn-lt"/>
                <a:ea typeface="+mn-ea"/>
                <a:cs typeface="+mn-cs"/>
              </a:rPr>
              <a:t>epoll</a:t>
            </a:r>
            <a:r>
              <a:rPr lang="zh-CN" altLang="en-US" sz="1200" b="0" i="0" kern="1200" dirty="0" smtClean="0">
                <a:solidFill>
                  <a:schemeClr val="tx1"/>
                </a:solidFill>
                <a:latin typeface="+mn-lt"/>
                <a:ea typeface="+mn-ea"/>
                <a:cs typeface="+mn-cs"/>
              </a:rPr>
              <a:t>更加灵活，没有描述符限制。</a:t>
            </a:r>
            <a:r>
              <a:rPr lang="en-US" altLang="zh-CN" sz="1200" b="0" i="0" kern="1200" dirty="0" err="1" smtClean="0">
                <a:solidFill>
                  <a:schemeClr val="tx1"/>
                </a:solidFill>
                <a:latin typeface="+mn-lt"/>
                <a:ea typeface="+mn-ea"/>
                <a:cs typeface="+mn-cs"/>
              </a:rPr>
              <a:t>epoll</a:t>
            </a:r>
            <a:r>
              <a:rPr lang="zh-CN" altLang="en-US" sz="1200" b="0" i="0" kern="1200" dirty="0" smtClean="0">
                <a:solidFill>
                  <a:schemeClr val="tx1"/>
                </a:solidFill>
                <a:latin typeface="+mn-lt"/>
                <a:ea typeface="+mn-ea"/>
                <a:cs typeface="+mn-cs"/>
              </a:rPr>
              <a:t>使用一个文件描述符管理多个描述符，将用户关系的文件描述符的事件存放到内核的一个事件表中，这样在用户空间和内核空间的</a:t>
            </a:r>
            <a:r>
              <a:rPr lang="en-US" altLang="zh-CN" sz="1200" b="0" i="0" kern="1200" dirty="0" smtClean="0">
                <a:solidFill>
                  <a:schemeClr val="tx1"/>
                </a:solidFill>
                <a:latin typeface="+mn-lt"/>
                <a:ea typeface="+mn-ea"/>
                <a:cs typeface="+mn-cs"/>
              </a:rPr>
              <a:t>copy</a:t>
            </a:r>
            <a:r>
              <a:rPr lang="zh-CN" altLang="en-US" sz="1200" b="0" i="0" kern="1200" dirty="0" smtClean="0">
                <a:solidFill>
                  <a:schemeClr val="tx1"/>
                </a:solidFill>
                <a:latin typeface="+mn-lt"/>
                <a:ea typeface="+mn-ea"/>
                <a:cs typeface="+mn-cs"/>
              </a:rPr>
              <a:t>只需一次。同时，它将轮询描述符集合（</a:t>
            </a:r>
            <a:r>
              <a:rPr lang="en-US" altLang="zh-CN" sz="1200" b="0" i="0" kern="1200" dirty="0" smtClean="0">
                <a:solidFill>
                  <a:schemeClr val="tx1"/>
                </a:solidFill>
                <a:latin typeface="+mn-lt"/>
                <a:ea typeface="+mn-ea"/>
                <a:cs typeface="+mn-cs"/>
              </a:rPr>
              <a:t>FD_SET</a:t>
            </a:r>
            <a:r>
              <a:rPr lang="zh-CN" altLang="en-US" sz="1200" b="0" i="0" kern="1200" dirty="0" smtClean="0">
                <a:solidFill>
                  <a:schemeClr val="tx1"/>
                </a:solidFill>
                <a:latin typeface="+mn-lt"/>
                <a:ea typeface="+mn-ea"/>
                <a:cs typeface="+mn-cs"/>
              </a:rPr>
              <a:t>）缩小为轮询就绪事件（</a:t>
            </a:r>
            <a:r>
              <a:rPr lang="en-US" altLang="zh-CN" sz="1200" b="0" i="0" kern="1200" dirty="0" err="1" smtClean="0">
                <a:solidFill>
                  <a:schemeClr val="tx1"/>
                </a:solidFill>
                <a:latin typeface="+mn-lt"/>
                <a:ea typeface="+mn-ea"/>
                <a:cs typeface="+mn-cs"/>
              </a:rPr>
              <a:t>epoll_event</a:t>
            </a:r>
            <a:r>
              <a:rPr lang="zh-CN" altLang="en-US" sz="1200" b="0" i="0" kern="1200" dirty="0" smtClean="0">
                <a:solidFill>
                  <a:schemeClr val="tx1"/>
                </a:solidFill>
                <a:latin typeface="+mn-lt"/>
                <a:ea typeface="+mn-ea"/>
                <a:cs typeface="+mn-cs"/>
              </a:rPr>
              <a:t>）集合，减少了扫描范围，提升系统效率。</a:t>
            </a:r>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r>
              <a:rPr lang="en-US" altLang="zh-CN" sz="1200" b="0" i="0" kern="1200" dirty="0" err="1" smtClean="0">
                <a:solidFill>
                  <a:schemeClr val="tx1"/>
                </a:solidFill>
                <a:effectLst/>
                <a:latin typeface="+mn-lt"/>
                <a:ea typeface="+mn-ea"/>
                <a:cs typeface="+mn-cs"/>
              </a:rPr>
              <a:t>Level_triggered</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水平触发</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：当被监控的文件描述符上有可读写事件发生时，</a:t>
            </a:r>
            <a:r>
              <a:rPr lang="en-US" altLang="zh-CN" sz="1200" b="0" i="0" kern="1200" dirty="0" err="1" smtClean="0">
                <a:solidFill>
                  <a:schemeClr val="tx1"/>
                </a:solidFill>
                <a:effectLst/>
                <a:latin typeface="+mn-lt"/>
                <a:ea typeface="+mn-ea"/>
                <a:cs typeface="+mn-cs"/>
              </a:rPr>
              <a:t>epoll_wait</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会通知处理程序去读写。如果这次没有把数据一次性全部读写完</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如读写缓冲区太小</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，那么下次调用 </a:t>
            </a:r>
            <a:r>
              <a:rPr lang="en-US" altLang="zh-CN" sz="1200" b="0" i="0" kern="1200" dirty="0" err="1" smtClean="0">
                <a:solidFill>
                  <a:schemeClr val="tx1"/>
                </a:solidFill>
                <a:effectLst/>
                <a:latin typeface="+mn-lt"/>
                <a:ea typeface="+mn-ea"/>
                <a:cs typeface="+mn-cs"/>
              </a:rPr>
              <a:t>epoll_wait</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时，它还会通知你在上没读写完的文件描述符上继续读写，当然如果你一直不去读写，它会一直通知你！！！如果系统中有大量你不需要读写的就绪文件描述符，而它们每次都会返回，这样会大大降低处理程序检索自己关心的就绪文件描述符的效率！！！</a:t>
            </a:r>
          </a:p>
          <a:p>
            <a:r>
              <a:rPr lang="en-US" altLang="zh-CN" sz="1200" b="0" i="0" kern="1200" dirty="0" err="1" smtClean="0">
                <a:solidFill>
                  <a:schemeClr val="tx1"/>
                </a:solidFill>
                <a:effectLst/>
                <a:latin typeface="+mn-lt"/>
                <a:ea typeface="+mn-ea"/>
                <a:cs typeface="+mn-cs"/>
              </a:rPr>
              <a:t>Edge_triggered</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边缘触发</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：当被监控的文件描述符上有可读写事件发生时，</a:t>
            </a:r>
            <a:r>
              <a:rPr lang="en-US" altLang="zh-CN" sz="1200" b="0" i="0" kern="1200" dirty="0" err="1" smtClean="0">
                <a:solidFill>
                  <a:schemeClr val="tx1"/>
                </a:solidFill>
                <a:effectLst/>
                <a:latin typeface="+mn-lt"/>
                <a:ea typeface="+mn-ea"/>
                <a:cs typeface="+mn-cs"/>
              </a:rPr>
              <a:t>epoll_wait</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会通知处理程序去读写。如果这次没有把数据全部读写完</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如读写缓冲区太小</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，那么下次调用</a:t>
            </a:r>
            <a:r>
              <a:rPr lang="en-US" altLang="zh-CN" sz="1200" b="0" i="0" kern="1200" dirty="0" err="1" smtClean="0">
                <a:solidFill>
                  <a:schemeClr val="tx1"/>
                </a:solidFill>
                <a:effectLst/>
                <a:latin typeface="+mn-lt"/>
                <a:ea typeface="+mn-ea"/>
                <a:cs typeface="+mn-cs"/>
              </a:rPr>
              <a:t>epoll_wait</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时，它不会通知你，也就是它只会通知你一次，直到该文件描述符上出现第二次可读写事件才会通知你！！！这种模式比水平触发效率高，系统不会充斥大量你不关心的就绪文件描述符！！！</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select(),poll()</a:t>
            </a:r>
            <a:r>
              <a:rPr lang="zh-CN" altLang="en-US" sz="1200" b="0" i="0" kern="1200" dirty="0" smtClean="0">
                <a:solidFill>
                  <a:schemeClr val="tx1"/>
                </a:solidFill>
                <a:effectLst/>
                <a:latin typeface="+mn-lt"/>
                <a:ea typeface="+mn-ea"/>
                <a:cs typeface="+mn-cs"/>
              </a:rPr>
              <a:t>模型都是水平触发模式，信号驱动</a:t>
            </a:r>
            <a:r>
              <a:rPr lang="en-US" altLang="zh-CN" sz="1200" b="0" i="0" kern="1200" dirty="0" smtClean="0">
                <a:solidFill>
                  <a:schemeClr val="tx1"/>
                </a:solidFill>
                <a:effectLst/>
                <a:latin typeface="+mn-lt"/>
                <a:ea typeface="+mn-ea"/>
                <a:cs typeface="+mn-cs"/>
              </a:rPr>
              <a:t>IO</a:t>
            </a:r>
            <a:r>
              <a:rPr lang="zh-CN" altLang="en-US" sz="1200" b="0" i="0" kern="1200" dirty="0" smtClean="0">
                <a:solidFill>
                  <a:schemeClr val="tx1"/>
                </a:solidFill>
                <a:effectLst/>
                <a:latin typeface="+mn-lt"/>
                <a:ea typeface="+mn-ea"/>
                <a:cs typeface="+mn-cs"/>
              </a:rPr>
              <a:t>是边缘触发模式，</a:t>
            </a:r>
            <a:r>
              <a:rPr lang="en-US" altLang="zh-CN" sz="1200" b="0" i="0" kern="1200" dirty="0" err="1" smtClean="0">
                <a:solidFill>
                  <a:schemeClr val="tx1"/>
                </a:solidFill>
                <a:effectLst/>
                <a:latin typeface="+mn-lt"/>
                <a:ea typeface="+mn-ea"/>
                <a:cs typeface="+mn-cs"/>
              </a:rPr>
              <a:t>epoll</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模型即支持水平触发，也支持边缘触发，默认是水平触发。</a:t>
            </a:r>
          </a:p>
          <a:p>
            <a:endParaRPr lang="zh-CN" altLang="en-US" dirty="0"/>
          </a:p>
        </p:txBody>
      </p:sp>
      <p:sp>
        <p:nvSpPr>
          <p:cNvPr id="4" name="灯片编号占位符 3"/>
          <p:cNvSpPr>
            <a:spLocks noGrp="1"/>
          </p:cNvSpPr>
          <p:nvPr>
            <p:ph type="sldNum" sz="quarter" idx="10"/>
          </p:nvPr>
        </p:nvSpPr>
        <p:spPr/>
        <p:txBody>
          <a:bodyPr/>
          <a:lstStyle/>
          <a:p>
            <a:fld id="{4FBAD5A4-DF14-402B-8AB5-0BCE7F23E77D}" type="slidenum">
              <a:rPr lang="zh-CN" altLang="en-US" smtClean="0"/>
              <a:pPr/>
              <a:t>46</a:t>
            </a:fld>
            <a:endParaRPr lang="zh-CN" altLang="en-US"/>
          </a:p>
        </p:txBody>
      </p:sp>
    </p:spTree>
    <p:extLst>
      <p:ext uri="{BB962C8B-B14F-4D97-AF65-F5344CB8AC3E}">
        <p14:creationId xmlns:p14="http://schemas.microsoft.com/office/powerpoint/2010/main" val="21650406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z="1200" b="0" i="0" kern="1200" dirty="0" smtClean="0">
                <a:solidFill>
                  <a:schemeClr val="tx1"/>
                </a:solidFill>
                <a:latin typeface="+mn-lt"/>
                <a:ea typeface="+mn-ea"/>
                <a:cs typeface="+mn-cs"/>
              </a:rPr>
              <a:t>“真正”的异步</a:t>
            </a:r>
            <a:r>
              <a:rPr lang="en-US" altLang="zh-CN" sz="1200" b="0" i="0" kern="1200" dirty="0" smtClean="0">
                <a:solidFill>
                  <a:schemeClr val="tx1"/>
                </a:solidFill>
                <a:latin typeface="+mn-lt"/>
                <a:ea typeface="+mn-ea"/>
                <a:cs typeface="+mn-cs"/>
              </a:rPr>
              <a:t>IO</a:t>
            </a:r>
            <a:r>
              <a:rPr lang="zh-CN" altLang="en-US" sz="1200" b="0" i="0" kern="1200" dirty="0" smtClean="0">
                <a:solidFill>
                  <a:schemeClr val="tx1"/>
                </a:solidFill>
                <a:latin typeface="+mn-lt"/>
                <a:ea typeface="+mn-ea"/>
                <a:cs typeface="+mn-cs"/>
              </a:rPr>
              <a:t>需要操作系统更强的支持。在</a:t>
            </a:r>
            <a:r>
              <a:rPr lang="en-US" altLang="zh-CN" sz="1200" b="0" i="0" kern="1200" dirty="0" smtClean="0">
                <a:solidFill>
                  <a:schemeClr val="tx1"/>
                </a:solidFill>
                <a:latin typeface="+mn-lt"/>
                <a:ea typeface="+mn-ea"/>
                <a:cs typeface="+mn-cs"/>
              </a:rPr>
              <a:t>IO</a:t>
            </a:r>
            <a:r>
              <a:rPr lang="zh-CN" altLang="en-US" sz="1200" b="0" i="0" kern="1200" dirty="0" smtClean="0">
                <a:solidFill>
                  <a:schemeClr val="tx1"/>
                </a:solidFill>
                <a:latin typeface="+mn-lt"/>
                <a:ea typeface="+mn-ea"/>
                <a:cs typeface="+mn-cs"/>
              </a:rPr>
              <a:t>多路复用模型中，事件循环将文件句柄的状态事件通知给用户线程，由用户线程自行读取数据、处理数据。而在异步</a:t>
            </a:r>
            <a:r>
              <a:rPr lang="en-US" altLang="zh-CN" sz="1200" b="0" i="0" kern="1200" dirty="0" smtClean="0">
                <a:solidFill>
                  <a:schemeClr val="tx1"/>
                </a:solidFill>
                <a:latin typeface="+mn-lt"/>
                <a:ea typeface="+mn-ea"/>
                <a:cs typeface="+mn-cs"/>
              </a:rPr>
              <a:t>IO</a:t>
            </a:r>
            <a:r>
              <a:rPr lang="zh-CN" altLang="en-US" sz="1200" b="0" i="0" kern="1200" dirty="0" smtClean="0">
                <a:solidFill>
                  <a:schemeClr val="tx1"/>
                </a:solidFill>
                <a:latin typeface="+mn-lt"/>
                <a:ea typeface="+mn-ea"/>
                <a:cs typeface="+mn-cs"/>
              </a:rPr>
              <a:t>模型中，当用户线程收到通知时，数据已经被内核读取完毕，并放在了用户线程指定的缓冲区内，内核在</a:t>
            </a:r>
            <a:r>
              <a:rPr lang="en-US" altLang="zh-CN" sz="1200" b="0" i="0" kern="1200" dirty="0" smtClean="0">
                <a:solidFill>
                  <a:schemeClr val="tx1"/>
                </a:solidFill>
                <a:latin typeface="+mn-lt"/>
                <a:ea typeface="+mn-ea"/>
                <a:cs typeface="+mn-cs"/>
              </a:rPr>
              <a:t>IO</a:t>
            </a:r>
            <a:r>
              <a:rPr lang="zh-CN" altLang="en-US" sz="1200" b="0" i="0" kern="1200" dirty="0" smtClean="0">
                <a:solidFill>
                  <a:schemeClr val="tx1"/>
                </a:solidFill>
                <a:latin typeface="+mn-lt"/>
                <a:ea typeface="+mn-ea"/>
                <a:cs typeface="+mn-cs"/>
              </a:rPr>
              <a:t>完成后通知用户线程直接使用即可。</a:t>
            </a:r>
            <a:endParaRPr lang="zh-CN" altLang="en-US" dirty="0"/>
          </a:p>
        </p:txBody>
      </p:sp>
      <p:sp>
        <p:nvSpPr>
          <p:cNvPr id="4" name="灯片编号占位符 3"/>
          <p:cNvSpPr>
            <a:spLocks noGrp="1"/>
          </p:cNvSpPr>
          <p:nvPr>
            <p:ph type="sldNum" sz="quarter" idx="10"/>
          </p:nvPr>
        </p:nvSpPr>
        <p:spPr/>
        <p:txBody>
          <a:bodyPr/>
          <a:lstStyle/>
          <a:p>
            <a:fld id="{4FBAD5A4-DF14-402B-8AB5-0BCE7F23E77D}" type="slidenum">
              <a:rPr lang="zh-CN" altLang="en-US" smtClean="0"/>
              <a:pPr/>
              <a:t>48</a:t>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选择器类管理着一个被注册的通道集合的信息和它们的就绪状态。由它发起底层</a:t>
            </a:r>
            <a:r>
              <a:rPr lang="en-US" altLang="zh-CN" dirty="0" smtClean="0"/>
              <a:t>OS</a:t>
            </a:r>
            <a:r>
              <a:rPr lang="zh-CN" altLang="en-US" dirty="0" smtClean="0"/>
              <a:t>的</a:t>
            </a:r>
            <a:r>
              <a:rPr lang="en-US" altLang="zh-CN" dirty="0" smtClean="0"/>
              <a:t>select</a:t>
            </a:r>
            <a:r>
              <a:rPr lang="zh-CN" altLang="en-US" dirty="0" smtClean="0"/>
              <a:t>、</a:t>
            </a:r>
            <a:r>
              <a:rPr lang="en-US" altLang="zh-CN" dirty="0" smtClean="0"/>
              <a:t>poll</a:t>
            </a:r>
            <a:r>
              <a:rPr lang="zh-CN" altLang="en-US" dirty="0" smtClean="0"/>
              <a:t>、</a:t>
            </a:r>
            <a:r>
              <a:rPr lang="en-US" altLang="zh-CN" dirty="0" err="1" smtClean="0"/>
              <a:t>epoll</a:t>
            </a:r>
            <a:r>
              <a:rPr lang="zh-CN" altLang="en-US" dirty="0" smtClean="0"/>
              <a:t>系统调用。</a:t>
            </a:r>
            <a:endParaRPr lang="en-US" altLang="zh-CN" dirty="0" smtClean="0"/>
          </a:p>
          <a:p>
            <a:r>
              <a:rPr lang="zh-CN" altLang="en-US" dirty="0" smtClean="0"/>
              <a:t>选择键封装了特定的通道与特定的选择器的注册关系。选择键包含了两个以整数编码的比特集（</a:t>
            </a:r>
            <a:r>
              <a:rPr lang="en-US" altLang="zh-CN" sz="1200" kern="1200" dirty="0" err="1" smtClean="0">
                <a:solidFill>
                  <a:schemeClr val="tx1"/>
                </a:solidFill>
                <a:latin typeface="+mn-lt"/>
                <a:ea typeface="+mn-ea"/>
                <a:cs typeface="+mn-cs"/>
              </a:rPr>
              <a:t>interestOps</a:t>
            </a:r>
            <a:r>
              <a:rPr lang="zh-CN" altLang="en-US" sz="1200" kern="1200" dirty="0" smtClean="0">
                <a:solidFill>
                  <a:schemeClr val="tx1"/>
                </a:solidFill>
                <a:latin typeface="+mn-lt"/>
                <a:ea typeface="+mn-ea"/>
                <a:cs typeface="+mn-cs"/>
              </a:rPr>
              <a:t>、</a:t>
            </a:r>
            <a:r>
              <a:rPr lang="en-US" altLang="zh-CN" sz="1200" kern="1200" dirty="0" err="1" smtClean="0">
                <a:solidFill>
                  <a:schemeClr val="tx1"/>
                </a:solidFill>
                <a:latin typeface="+mn-lt"/>
                <a:ea typeface="+mn-ea"/>
                <a:cs typeface="+mn-cs"/>
              </a:rPr>
              <a:t>readyOps</a:t>
            </a:r>
            <a:r>
              <a:rPr lang="zh-CN" altLang="en-US" dirty="0" smtClean="0"/>
              <a:t>）。</a:t>
            </a:r>
            <a:endParaRPr lang="en-US" altLang="zh-CN" dirty="0" smtClean="0"/>
          </a:p>
          <a:p>
            <a:r>
              <a:rPr lang="zh-CN" altLang="en-US" dirty="0" smtClean="0"/>
              <a:t>可选择通道是实际的</a:t>
            </a:r>
            <a:r>
              <a:rPr lang="en-US" altLang="zh-CN" dirty="0" smtClean="0"/>
              <a:t>IO</a:t>
            </a:r>
            <a:r>
              <a:rPr lang="zh-CN" altLang="en-US" dirty="0" smtClean="0"/>
              <a:t>通道句柄，它支持非阻塞特性。所有的</a:t>
            </a:r>
            <a:r>
              <a:rPr lang="en-US" altLang="zh-CN" dirty="0" smtClean="0"/>
              <a:t>socket</a:t>
            </a:r>
            <a:r>
              <a:rPr lang="zh-CN" altLang="en-US" dirty="0" smtClean="0"/>
              <a:t>通道都是可选择通道。</a:t>
            </a:r>
            <a:endParaRPr lang="en-US" altLang="zh-CN" dirty="0" smtClean="0"/>
          </a:p>
          <a:p>
            <a:r>
              <a:rPr lang="zh-CN" altLang="en-US" dirty="0" smtClean="0"/>
              <a:t>一个通道可以被注册到多个选择器上，但它对每个选择器而言只能被注册一次，注册成功后会产生一个</a:t>
            </a:r>
            <a:r>
              <a:rPr lang="en-US" altLang="zh-CN" dirty="0" err="1" smtClean="0"/>
              <a:t>SelectionKey</a:t>
            </a:r>
            <a:r>
              <a:rPr lang="zh-CN" altLang="en-US" dirty="0" smtClean="0"/>
              <a:t>来表示二者的映射关系。</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通道在被注册到一个选择器上之前，必须先设置为非阻塞模式（通过调用 </a:t>
            </a:r>
            <a:r>
              <a:rPr lang="en-US" altLang="zh-CN" dirty="0" err="1" smtClean="0"/>
              <a:t>configureBlocking</a:t>
            </a:r>
            <a:r>
              <a:rPr lang="en-US" altLang="zh-CN" dirty="0" smtClean="0"/>
              <a:t>(false)</a:t>
            </a:r>
            <a:r>
              <a:rPr lang="zh-CN" altLang="en-US" dirty="0" smtClean="0"/>
              <a:t>）。</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4FBAD5A4-DF14-402B-8AB5-0BCE7F23E77D}" type="slidenum">
              <a:rPr lang="zh-CN" altLang="en-US" smtClean="0"/>
              <a:pPr/>
              <a:t>49</a:t>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77500" lnSpcReduction="20000"/>
          </a:bodyPr>
          <a:lstStyle/>
          <a:p>
            <a:r>
              <a:rPr lang="zh-CN" altLang="en-US" dirty="0" smtClean="0"/>
              <a:t>选择过程：</a:t>
            </a:r>
            <a:endParaRPr lang="en-US" altLang="zh-CN" dirty="0" smtClean="0"/>
          </a:p>
          <a:p>
            <a:r>
              <a:rPr lang="en-US" altLang="zh-CN" dirty="0" smtClean="0"/>
              <a:t>1.</a:t>
            </a:r>
            <a:r>
              <a:rPr lang="zh-CN" altLang="en-US" dirty="0" smtClean="0"/>
              <a:t>已取消的键的集合将会被检查。如果它是非空的，每个已取消的键的集合中的键将从另外两</a:t>
            </a:r>
          </a:p>
          <a:p>
            <a:r>
              <a:rPr lang="zh-CN" altLang="en-US" dirty="0" smtClean="0"/>
              <a:t>个集合中移除，并且相关的通道将被注销。这个步骤结束后，已取消的键的集合将是空的。</a:t>
            </a:r>
            <a:endParaRPr lang="en-US" altLang="zh-CN" dirty="0" smtClean="0"/>
          </a:p>
          <a:p>
            <a:r>
              <a:rPr lang="en-US" altLang="zh-CN" dirty="0" smtClean="0"/>
              <a:t>2.</a:t>
            </a:r>
            <a:r>
              <a:rPr lang="zh-CN" altLang="en-US" dirty="0" smtClean="0"/>
              <a:t>已注册的键的集合中的键的 </a:t>
            </a:r>
            <a:r>
              <a:rPr lang="en-US" altLang="zh-CN" dirty="0" smtClean="0"/>
              <a:t>interest </a:t>
            </a:r>
            <a:r>
              <a:rPr lang="zh-CN" altLang="en-US" dirty="0" smtClean="0"/>
              <a:t>集合将被检查。在这个步骤中的检查执行过后，对</a:t>
            </a:r>
          </a:p>
          <a:p>
            <a:r>
              <a:rPr lang="en-US" altLang="zh-CN" dirty="0" smtClean="0"/>
              <a:t>interest </a:t>
            </a:r>
            <a:r>
              <a:rPr lang="zh-CN" altLang="en-US" dirty="0" smtClean="0"/>
              <a:t>集合的改动不会影响剩余的检查过程。</a:t>
            </a:r>
          </a:p>
          <a:p>
            <a:r>
              <a:rPr lang="zh-CN" altLang="en-US" dirty="0" smtClean="0"/>
              <a:t>一旦就绪条件被定下来，底层操作系统将会进行查询，以确定每个通道所关心的操作的真实就</a:t>
            </a:r>
          </a:p>
          <a:p>
            <a:r>
              <a:rPr lang="zh-CN" altLang="en-US" dirty="0" smtClean="0"/>
              <a:t>绪状态。依赖于特定的 </a:t>
            </a:r>
            <a:r>
              <a:rPr lang="en-US" altLang="zh-CN" dirty="0" smtClean="0"/>
              <a:t>select( )</a:t>
            </a:r>
            <a:r>
              <a:rPr lang="zh-CN" altLang="en-US" dirty="0" smtClean="0"/>
              <a:t>方法调用，如果没有通道已经准备好，线程可能会在这时阻塞，通</a:t>
            </a:r>
          </a:p>
          <a:p>
            <a:r>
              <a:rPr lang="zh-CN" altLang="en-US" dirty="0" smtClean="0"/>
              <a:t>常会有一个超时值。</a:t>
            </a:r>
          </a:p>
          <a:p>
            <a:r>
              <a:rPr lang="zh-CN" altLang="en-US" dirty="0" smtClean="0"/>
              <a:t>直到系统调用完成为止，这个过程可能会使得调用线程睡眠一段时间，然后当前每个通道的就</a:t>
            </a:r>
          </a:p>
          <a:p>
            <a:r>
              <a:rPr lang="zh-CN" altLang="en-US" dirty="0" smtClean="0"/>
              <a:t>绪状态将确定下来。对于那些还没准备好的通道将不会执行任何的操作。对于那些操作系统指示至</a:t>
            </a:r>
          </a:p>
          <a:p>
            <a:r>
              <a:rPr lang="zh-CN" altLang="en-US" dirty="0" smtClean="0"/>
              <a:t>少已经准备好 </a:t>
            </a:r>
            <a:r>
              <a:rPr lang="en-US" altLang="zh-CN" dirty="0" smtClean="0"/>
              <a:t>interest </a:t>
            </a:r>
            <a:r>
              <a:rPr lang="zh-CN" altLang="en-US" dirty="0" smtClean="0"/>
              <a:t>集合中的一种操作的通道，将执行以下两种操作中的一种：</a:t>
            </a:r>
          </a:p>
          <a:p>
            <a:r>
              <a:rPr lang="en-US" altLang="zh-CN" dirty="0" smtClean="0"/>
              <a:t>a.</a:t>
            </a:r>
            <a:r>
              <a:rPr lang="zh-CN" altLang="en-US" dirty="0" smtClean="0"/>
              <a:t>如果通道的键还没有处于已选择的键的集合中，那么键的 </a:t>
            </a:r>
            <a:r>
              <a:rPr lang="en-US" altLang="zh-CN" dirty="0" smtClean="0"/>
              <a:t>ready </a:t>
            </a:r>
            <a:r>
              <a:rPr lang="zh-CN" altLang="en-US" dirty="0" smtClean="0"/>
              <a:t>集合将被清空，然后表示操</a:t>
            </a:r>
          </a:p>
          <a:p>
            <a:r>
              <a:rPr lang="zh-CN" altLang="en-US" dirty="0" smtClean="0"/>
              <a:t>作系统发现的当前通道已经准备好的操作的比特掩码将被设置。</a:t>
            </a:r>
          </a:p>
          <a:p>
            <a:r>
              <a:rPr lang="en-US" altLang="zh-CN" dirty="0" smtClean="0"/>
              <a:t>b.</a:t>
            </a:r>
            <a:r>
              <a:rPr lang="zh-CN" altLang="en-US" dirty="0" smtClean="0"/>
              <a:t>否则，也就是键在已选择的键的集合中。键的 </a:t>
            </a:r>
            <a:r>
              <a:rPr lang="en-US" altLang="zh-CN" dirty="0" smtClean="0"/>
              <a:t>ready </a:t>
            </a:r>
            <a:r>
              <a:rPr lang="zh-CN" altLang="en-US" dirty="0" smtClean="0"/>
              <a:t>集合将被表示操作系统发现的当前已经</a:t>
            </a:r>
          </a:p>
          <a:p>
            <a:r>
              <a:rPr lang="zh-CN" altLang="en-US" dirty="0" smtClean="0"/>
              <a:t>准备好的操作的比特掩码更新。所有之前的已经不再是就绪状态的操作不会被清除。事实上，所有</a:t>
            </a:r>
          </a:p>
          <a:p>
            <a:r>
              <a:rPr lang="zh-CN" altLang="en-US" dirty="0" smtClean="0"/>
              <a:t>的比特位都不会被清理。由操作系统决定的 </a:t>
            </a:r>
            <a:r>
              <a:rPr lang="en-US" altLang="zh-CN" dirty="0" smtClean="0"/>
              <a:t>ready </a:t>
            </a:r>
            <a:r>
              <a:rPr lang="zh-CN" altLang="en-US" dirty="0" smtClean="0"/>
              <a:t>集合是与之前的 </a:t>
            </a:r>
            <a:r>
              <a:rPr lang="en-US" altLang="zh-CN" dirty="0" smtClean="0"/>
              <a:t>ready </a:t>
            </a:r>
            <a:r>
              <a:rPr lang="zh-CN" altLang="en-US" dirty="0" smtClean="0"/>
              <a:t>集合按位分离的，一旦键</a:t>
            </a:r>
          </a:p>
          <a:p>
            <a:r>
              <a:rPr lang="zh-CN" altLang="en-US" dirty="0" smtClean="0"/>
              <a:t>被放置于选择器的已选择的键的集合中，它的 </a:t>
            </a:r>
            <a:r>
              <a:rPr lang="en-US" altLang="zh-CN" dirty="0" smtClean="0"/>
              <a:t>ready </a:t>
            </a:r>
            <a:r>
              <a:rPr lang="zh-CN" altLang="en-US" dirty="0" smtClean="0"/>
              <a:t>集合将是累积的。比特位只会被设置，不会被</a:t>
            </a:r>
          </a:p>
          <a:p>
            <a:r>
              <a:rPr lang="zh-CN" altLang="en-US" dirty="0" smtClean="0"/>
              <a:t>清理。</a:t>
            </a:r>
          </a:p>
          <a:p>
            <a:r>
              <a:rPr lang="en-US" altLang="zh-CN" dirty="0" smtClean="0"/>
              <a:t>3.</a:t>
            </a:r>
            <a:r>
              <a:rPr lang="zh-CN" altLang="en-US" dirty="0" smtClean="0"/>
              <a:t>步骤 </a:t>
            </a:r>
            <a:r>
              <a:rPr lang="en-US" altLang="zh-CN" dirty="0" smtClean="0"/>
              <a:t>2 </a:t>
            </a:r>
            <a:r>
              <a:rPr lang="zh-CN" altLang="en-US" dirty="0" smtClean="0"/>
              <a:t>可能会花费很长时间，特别是所激发的线程处于休眠状态时。与该选择器相关的键可</a:t>
            </a:r>
          </a:p>
          <a:p>
            <a:r>
              <a:rPr lang="zh-CN" altLang="en-US" dirty="0" smtClean="0"/>
              <a:t>能会同时被取消。当步骤 </a:t>
            </a:r>
            <a:r>
              <a:rPr lang="en-US" altLang="zh-CN" dirty="0" smtClean="0"/>
              <a:t>2 </a:t>
            </a:r>
            <a:r>
              <a:rPr lang="zh-CN" altLang="en-US" dirty="0" smtClean="0"/>
              <a:t>结束时，步骤 </a:t>
            </a:r>
            <a:r>
              <a:rPr lang="en-US" altLang="zh-CN" dirty="0" smtClean="0"/>
              <a:t>1 </a:t>
            </a:r>
            <a:r>
              <a:rPr lang="zh-CN" altLang="en-US" dirty="0" smtClean="0"/>
              <a:t>将重新执行，以完成任意一个在选择进行的过程中，键</a:t>
            </a:r>
          </a:p>
          <a:p>
            <a:r>
              <a:rPr lang="zh-CN" altLang="en-US" dirty="0" smtClean="0"/>
              <a:t>已经被取消的通道的注销。</a:t>
            </a:r>
          </a:p>
          <a:p>
            <a:r>
              <a:rPr lang="en-US" altLang="zh-CN" dirty="0" smtClean="0"/>
              <a:t>4.select </a:t>
            </a:r>
            <a:r>
              <a:rPr lang="zh-CN" altLang="en-US" dirty="0" smtClean="0"/>
              <a:t>操作返回的值是 </a:t>
            </a:r>
            <a:r>
              <a:rPr lang="en-US" altLang="zh-CN" dirty="0" smtClean="0"/>
              <a:t>ready </a:t>
            </a:r>
            <a:r>
              <a:rPr lang="zh-CN" altLang="en-US" dirty="0" smtClean="0"/>
              <a:t>集合在步骤 </a:t>
            </a:r>
            <a:r>
              <a:rPr lang="en-US" altLang="zh-CN" dirty="0" smtClean="0"/>
              <a:t>2 </a:t>
            </a:r>
            <a:r>
              <a:rPr lang="zh-CN" altLang="en-US" dirty="0" smtClean="0"/>
              <a:t>中被修改的键的数量，而不是已选择的键的集合中</a:t>
            </a:r>
          </a:p>
          <a:p>
            <a:r>
              <a:rPr lang="zh-CN" altLang="en-US" dirty="0" smtClean="0"/>
              <a:t>的通道的总数。返回值不是已准备好的通道的总数，而是从上一个 </a:t>
            </a:r>
            <a:r>
              <a:rPr lang="en-US" altLang="zh-CN" dirty="0" smtClean="0"/>
              <a:t>select( )</a:t>
            </a:r>
            <a:r>
              <a:rPr lang="zh-CN" altLang="en-US" dirty="0" smtClean="0"/>
              <a:t>调用之后进入就绪状态</a:t>
            </a:r>
          </a:p>
          <a:p>
            <a:r>
              <a:rPr lang="zh-CN" altLang="en-US" dirty="0" smtClean="0"/>
              <a:t>的通道的数量。之前的调用中就绪的，并且在本次调用中仍然就绪的通道不会被计入，而那些在前</a:t>
            </a:r>
          </a:p>
          <a:p>
            <a:r>
              <a:rPr lang="zh-CN" altLang="en-US" dirty="0" smtClean="0"/>
              <a:t>一次调用中已经就绪但已经不再处于就绪状态的通道也不会被计入。这些通道可能仍然在已选择的</a:t>
            </a:r>
          </a:p>
          <a:p>
            <a:r>
              <a:rPr lang="zh-CN" altLang="en-US" dirty="0" smtClean="0"/>
              <a:t>键的集合中，但不会被计入返回值中。返回值可能是 </a:t>
            </a:r>
            <a:r>
              <a:rPr lang="en-US" altLang="zh-CN" dirty="0" smtClean="0"/>
              <a:t>0</a:t>
            </a:r>
            <a:r>
              <a:rPr lang="zh-CN" altLang="en-US" dirty="0" smtClean="0"/>
              <a:t>。</a:t>
            </a:r>
            <a:endParaRPr lang="zh-CN" altLang="en-US" dirty="0"/>
          </a:p>
        </p:txBody>
      </p:sp>
      <p:sp>
        <p:nvSpPr>
          <p:cNvPr id="4" name="灯片编号占位符 3"/>
          <p:cNvSpPr>
            <a:spLocks noGrp="1"/>
          </p:cNvSpPr>
          <p:nvPr>
            <p:ph type="sldNum" sz="quarter" idx="10"/>
          </p:nvPr>
        </p:nvSpPr>
        <p:spPr/>
        <p:txBody>
          <a:bodyPr/>
          <a:lstStyle/>
          <a:p>
            <a:fld id="{4FBAD5A4-DF14-402B-8AB5-0BCE7F23E77D}" type="slidenum">
              <a:rPr lang="zh-CN" altLang="en-US" smtClean="0"/>
              <a:pPr/>
              <a:t>51</a:t>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Selector</a:t>
            </a:r>
            <a:r>
              <a:rPr lang="zh-CN" altLang="en-US" dirty="0" smtClean="0"/>
              <a:t>在</a:t>
            </a:r>
            <a:r>
              <a:rPr lang="en-US" altLang="zh-CN" dirty="0" smtClean="0"/>
              <a:t>select</a:t>
            </a:r>
            <a:r>
              <a:rPr lang="zh-CN" altLang="en-US" dirty="0" smtClean="0"/>
              <a:t>过程中可能是阻塞的，当线程在调用</a:t>
            </a:r>
            <a:r>
              <a:rPr lang="en-US" altLang="zh-CN" dirty="0" smtClean="0"/>
              <a:t>select()</a:t>
            </a:r>
            <a:r>
              <a:rPr lang="zh-CN" altLang="en-US" dirty="0" smtClean="0"/>
              <a:t>时被阻塞，可以有如下三种方法中断或者停止该选择过程：</a:t>
            </a:r>
            <a:endParaRPr lang="en-US" altLang="zh-CN" dirty="0" smtClean="0"/>
          </a:p>
          <a:p>
            <a:pPr marL="228600" indent="-228600">
              <a:buFont typeface="+mj-lt"/>
              <a:buAutoNum type="arabicPeriod"/>
            </a:pPr>
            <a:r>
              <a:rPr lang="en-US" altLang="zh-CN" dirty="0" smtClean="0"/>
              <a:t>wakeup( )</a:t>
            </a:r>
            <a:r>
              <a:rPr lang="zh-CN" altLang="en-US" dirty="0" smtClean="0"/>
              <a:t>方法将使得选择器上的第一个还没有返回的选择操作立即返回。如果当前没有在进行中的选择，那么下一次对 </a:t>
            </a:r>
            <a:r>
              <a:rPr lang="en-US" altLang="zh-CN" dirty="0" smtClean="0"/>
              <a:t>select( )</a:t>
            </a:r>
            <a:r>
              <a:rPr lang="zh-CN" altLang="en-US" dirty="0" smtClean="0"/>
              <a:t>方法的一种形式的调用将立即返回。在选择操作之间多次调用 </a:t>
            </a:r>
            <a:r>
              <a:rPr lang="en-US" altLang="zh-CN" dirty="0" smtClean="0"/>
              <a:t>wakeup( )</a:t>
            </a:r>
            <a:r>
              <a:rPr lang="zh-CN" altLang="en-US" dirty="0" smtClean="0"/>
              <a:t>方法与调用它一次没有什么不同。</a:t>
            </a:r>
            <a:endParaRPr lang="en-US" altLang="zh-CN" dirty="0" smtClean="0"/>
          </a:p>
          <a:p>
            <a:pPr marL="228600" indent="-228600">
              <a:buFont typeface="+mj-lt"/>
              <a:buAutoNum type="arabicPeriod"/>
            </a:pPr>
            <a:r>
              <a:rPr lang="zh-CN" altLang="en-US" dirty="0" smtClean="0"/>
              <a:t>如果选择器的 </a:t>
            </a:r>
            <a:r>
              <a:rPr lang="en-US" altLang="zh-CN" dirty="0" smtClean="0"/>
              <a:t>close( )</a:t>
            </a:r>
            <a:r>
              <a:rPr lang="zh-CN" altLang="en-US" dirty="0" smtClean="0"/>
              <a:t>方法被调用，那么任何一个在选择操作中阻塞的线程都将被唤醒，就像</a:t>
            </a:r>
            <a:r>
              <a:rPr lang="en-US" altLang="zh-CN" dirty="0" smtClean="0"/>
              <a:t>wakeup( )</a:t>
            </a:r>
            <a:r>
              <a:rPr lang="zh-CN" altLang="en-US" dirty="0" smtClean="0"/>
              <a:t>方法被调用了一样。与选择器相关的通道将被注销，而键将被取消。</a:t>
            </a:r>
            <a:endParaRPr lang="en-US" altLang="zh-CN" dirty="0" smtClean="0"/>
          </a:p>
          <a:p>
            <a:pPr marL="228600" indent="-228600">
              <a:buFont typeface="+mj-lt"/>
              <a:buAutoNum type="arabicPeriod"/>
            </a:pPr>
            <a:r>
              <a:rPr lang="zh-CN" altLang="en-US" dirty="0" smtClean="0"/>
              <a:t>如果睡眠中的线程的 </a:t>
            </a:r>
            <a:r>
              <a:rPr lang="en-US" altLang="zh-CN" dirty="0" smtClean="0"/>
              <a:t>interrupt( )</a:t>
            </a:r>
            <a:r>
              <a:rPr lang="zh-CN" altLang="en-US" dirty="0" smtClean="0"/>
              <a:t>方法被调用，它的返回状态将被设置。</a:t>
            </a:r>
            <a:endParaRPr lang="en-US" altLang="zh-CN" dirty="0" smtClean="0"/>
          </a:p>
          <a:p>
            <a:pPr marL="228600" indent="-228600">
              <a:buFont typeface="+mj-lt"/>
              <a:buNone/>
            </a:pPr>
            <a:endParaRPr lang="en-US" altLang="zh-CN" dirty="0" smtClean="0"/>
          </a:p>
          <a:p>
            <a:pPr marL="228600" indent="-228600">
              <a:buFont typeface="+mj-lt"/>
              <a:buNone/>
            </a:pPr>
            <a:r>
              <a:rPr lang="zh-CN" altLang="en-US" dirty="0" smtClean="0"/>
              <a:t>请注意：以上这些方法中的任意一个都不会关闭任何一个相关的通道。</a:t>
            </a:r>
            <a:endParaRPr lang="en-US" altLang="zh-CN" dirty="0" smtClean="0"/>
          </a:p>
          <a:p>
            <a:pPr marL="228600" indent="-228600" algn="l">
              <a:buFont typeface="+mj-lt"/>
              <a:buNone/>
            </a:pPr>
            <a:r>
              <a:rPr lang="en-US" altLang="zh-CN" dirty="0" smtClean="0"/>
              <a:t>Selector</a:t>
            </a:r>
            <a:r>
              <a:rPr lang="zh-CN" altLang="en-US" dirty="0" smtClean="0"/>
              <a:t>的中断不同于通道的中断语义（线程中断，通道即关闭）。中断一个选择器与中断一个通道是不一样的。选择器不会改变任意一个相关的通道，它只会检查它们的状态。当一个在 </a:t>
            </a:r>
            <a:r>
              <a:rPr lang="en-US" altLang="zh-CN" dirty="0" smtClean="0"/>
              <a:t>select( )</a:t>
            </a:r>
            <a:r>
              <a:rPr lang="zh-CN" altLang="en-US" dirty="0" smtClean="0"/>
              <a:t>方法中睡眠的线程中断时，对于通道的状态而言，是不会产生歧义的。</a:t>
            </a:r>
            <a:endParaRPr lang="zh-CN" altLang="en-US" dirty="0"/>
          </a:p>
        </p:txBody>
      </p:sp>
      <p:sp>
        <p:nvSpPr>
          <p:cNvPr id="4" name="灯片编号占位符 3"/>
          <p:cNvSpPr>
            <a:spLocks noGrp="1"/>
          </p:cNvSpPr>
          <p:nvPr>
            <p:ph type="sldNum" sz="quarter" idx="10"/>
          </p:nvPr>
        </p:nvSpPr>
        <p:spPr/>
        <p:txBody>
          <a:bodyPr/>
          <a:lstStyle/>
          <a:p>
            <a:fld id="{4FBAD5A4-DF14-402B-8AB5-0BCE7F23E77D}" type="slidenum">
              <a:rPr lang="zh-CN" altLang="en-US" smtClean="0"/>
              <a:pPr/>
              <a:t>52</a:t>
            </a:fld>
            <a:endParaRPr lang="zh-CN" altLang="en-US"/>
          </a:p>
        </p:txBody>
      </p:sp>
    </p:spTree>
    <p:extLst>
      <p:ext uri="{BB962C8B-B14F-4D97-AF65-F5344CB8AC3E}">
        <p14:creationId xmlns:p14="http://schemas.microsoft.com/office/powerpoint/2010/main" val="259496649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b="0" dirty="0" smtClean="0">
                <a:latin typeface="+mn-ea"/>
                <a:ea typeface="+mn-ea"/>
              </a:rPr>
              <a:t>异步 </a:t>
            </a:r>
            <a:r>
              <a:rPr lang="en-US" altLang="zh-CN" b="0" dirty="0" smtClean="0">
                <a:latin typeface="+mn-ea"/>
                <a:ea typeface="+mn-ea"/>
              </a:rPr>
              <a:t>I/O</a:t>
            </a:r>
            <a:r>
              <a:rPr lang="zh-CN" altLang="en-US" b="0" dirty="0" smtClean="0">
                <a:latin typeface="+mn-ea"/>
                <a:ea typeface="+mn-ea"/>
              </a:rPr>
              <a:t>（</a:t>
            </a:r>
            <a:r>
              <a:rPr lang="en-US" altLang="zh-CN" b="0" dirty="0" smtClean="0">
                <a:latin typeface="+mn-ea"/>
                <a:ea typeface="+mn-ea"/>
              </a:rPr>
              <a:t>asynchronous I/O</a:t>
            </a:r>
            <a:r>
              <a:rPr lang="zh-CN" altLang="en-US" b="0" dirty="0" smtClean="0">
                <a:latin typeface="+mn-ea"/>
                <a:ea typeface="+mn-ea"/>
              </a:rPr>
              <a:t>），它允许一个进程可以从操作系统请求一个或多个 </a:t>
            </a:r>
            <a:r>
              <a:rPr lang="en-US" altLang="zh-CN" b="0" dirty="0" smtClean="0">
                <a:latin typeface="+mn-ea"/>
                <a:ea typeface="+mn-ea"/>
              </a:rPr>
              <a:t>I/O </a:t>
            </a:r>
            <a:r>
              <a:rPr lang="zh-CN" altLang="en-US" b="0" dirty="0" smtClean="0">
                <a:latin typeface="+mn-ea"/>
                <a:ea typeface="+mn-ea"/>
              </a:rPr>
              <a:t>操作而不必等待这些操作的完成。发起请求的进程之后会收到它请求的 </a:t>
            </a:r>
            <a:r>
              <a:rPr lang="en-US" altLang="zh-CN" b="0" dirty="0" smtClean="0">
                <a:latin typeface="+mn-ea"/>
                <a:ea typeface="+mn-ea"/>
              </a:rPr>
              <a:t>I/O </a:t>
            </a:r>
            <a:r>
              <a:rPr lang="zh-CN" altLang="en-US" b="0" dirty="0" smtClean="0">
                <a:latin typeface="+mn-ea"/>
                <a:ea typeface="+mn-ea"/>
              </a:rPr>
              <a:t>操作已完成的通知，数据操作完全有</a:t>
            </a:r>
            <a:r>
              <a:rPr lang="en-US" altLang="zh-CN" b="0" dirty="0" smtClean="0">
                <a:latin typeface="+mn-ea"/>
                <a:ea typeface="+mn-ea"/>
              </a:rPr>
              <a:t>OS</a:t>
            </a:r>
            <a:r>
              <a:rPr lang="zh-CN" altLang="en-US" b="0" dirty="0" smtClean="0">
                <a:latin typeface="+mn-ea"/>
                <a:ea typeface="+mn-ea"/>
              </a:rPr>
              <a:t>内核完成。</a:t>
            </a:r>
            <a:endParaRPr lang="en-US" altLang="zh-CN" b="0" dirty="0" smtClean="0">
              <a:latin typeface="+mn-ea"/>
              <a:ea typeface="+mn-ea"/>
            </a:endParaRPr>
          </a:p>
          <a:p>
            <a:endParaRPr lang="zh-CN" altLang="en-US" dirty="0"/>
          </a:p>
        </p:txBody>
      </p:sp>
      <p:sp>
        <p:nvSpPr>
          <p:cNvPr id="4" name="灯片编号占位符 3"/>
          <p:cNvSpPr>
            <a:spLocks noGrp="1"/>
          </p:cNvSpPr>
          <p:nvPr>
            <p:ph type="sldNum" sz="quarter" idx="10"/>
          </p:nvPr>
        </p:nvSpPr>
        <p:spPr/>
        <p:txBody>
          <a:bodyPr/>
          <a:lstStyle/>
          <a:p>
            <a:fld id="{4FBAD5A4-DF14-402B-8AB5-0BCE7F23E77D}" type="slidenum">
              <a:rPr lang="zh-CN" altLang="en-US" smtClean="0"/>
              <a:pPr/>
              <a:t>53</a:t>
            </a:fld>
            <a:endParaRPr lang="zh-CN" altLang="en-US"/>
          </a:p>
        </p:txBody>
      </p:sp>
    </p:spTree>
    <p:extLst>
      <p:ext uri="{BB962C8B-B14F-4D97-AF65-F5344CB8AC3E}">
        <p14:creationId xmlns:p14="http://schemas.microsoft.com/office/powerpoint/2010/main" val="76052824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t>分布式应该在单机性能压榨到极限或能力所不能及（比如单点失效、单点安全性无法保障等情况）时提出。</a:t>
            </a:r>
          </a:p>
        </p:txBody>
      </p:sp>
      <p:sp>
        <p:nvSpPr>
          <p:cNvPr id="4" name="灯片编号占位符 3"/>
          <p:cNvSpPr>
            <a:spLocks noGrp="1"/>
          </p:cNvSpPr>
          <p:nvPr>
            <p:ph type="sldNum" sz="quarter" idx="10"/>
          </p:nvPr>
        </p:nvSpPr>
        <p:spPr/>
        <p:txBody>
          <a:bodyPr/>
          <a:lstStyle/>
          <a:p>
            <a:fld id="{4FBAD5A4-DF14-402B-8AB5-0BCE7F23E77D}" type="slidenum">
              <a:rPr lang="zh-CN" altLang="en-US" smtClean="0"/>
              <a:pPr/>
              <a:t>54</a:t>
            </a:fld>
            <a:endParaRPr lang="zh-CN" altLang="en-US"/>
          </a:p>
        </p:txBody>
      </p:sp>
    </p:spTree>
    <p:extLst>
      <p:ext uri="{BB962C8B-B14F-4D97-AF65-F5344CB8AC3E}">
        <p14:creationId xmlns:p14="http://schemas.microsoft.com/office/powerpoint/2010/main" val="254833190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Bullshit</a:t>
            </a:r>
            <a:r>
              <a:rPr lang="zh-CN" altLang="en-US" sz="1200" b="0" i="0" kern="1200" dirty="0" smtClean="0">
                <a:solidFill>
                  <a:schemeClr val="tx1"/>
                </a:solidFill>
                <a:effectLst/>
                <a:latin typeface="+mn-lt"/>
                <a:ea typeface="+mn-ea"/>
                <a:cs typeface="+mn-cs"/>
              </a:rPr>
              <a:t>（以上全是废话）</a:t>
            </a:r>
            <a:endParaRPr lang="zh-CN" altLang="en-US" dirty="0"/>
          </a:p>
        </p:txBody>
      </p:sp>
      <p:sp>
        <p:nvSpPr>
          <p:cNvPr id="4" name="灯片编号占位符 3"/>
          <p:cNvSpPr>
            <a:spLocks noGrp="1"/>
          </p:cNvSpPr>
          <p:nvPr>
            <p:ph type="sldNum" sz="quarter" idx="10"/>
          </p:nvPr>
        </p:nvSpPr>
        <p:spPr/>
        <p:txBody>
          <a:bodyPr/>
          <a:lstStyle/>
          <a:p>
            <a:fld id="{4FBAD5A4-DF14-402B-8AB5-0BCE7F23E77D}" type="slidenum">
              <a:rPr lang="zh-CN" altLang="en-US" smtClean="0"/>
              <a:pPr/>
              <a:t>56</a:t>
            </a:fld>
            <a:endParaRPr lang="zh-CN" altLang="en-US"/>
          </a:p>
        </p:txBody>
      </p:sp>
    </p:spTree>
    <p:extLst>
      <p:ext uri="{BB962C8B-B14F-4D97-AF65-F5344CB8AC3E}">
        <p14:creationId xmlns:p14="http://schemas.microsoft.com/office/powerpoint/2010/main" val="40070419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FBAD5A4-DF14-402B-8AB5-0BCE7F23E77D}" type="slidenum">
              <a:rPr lang="zh-CN" altLang="en-US" smtClean="0"/>
              <a:pPr/>
              <a:t>5</a:t>
            </a:fld>
            <a:endParaRPr lang="zh-CN" altLang="en-US"/>
          </a:p>
        </p:txBody>
      </p:sp>
    </p:spTree>
    <p:extLst>
      <p:ext uri="{BB962C8B-B14F-4D97-AF65-F5344CB8AC3E}">
        <p14:creationId xmlns:p14="http://schemas.microsoft.com/office/powerpoint/2010/main" val="29614691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t>操作系统与 </a:t>
            </a:r>
            <a:r>
              <a:rPr lang="en-US" altLang="zh-CN" sz="1200" dirty="0" smtClean="0"/>
              <a:t>Java </a:t>
            </a:r>
            <a:r>
              <a:rPr lang="zh-CN" altLang="en-US" sz="1200" dirty="0" smtClean="0"/>
              <a:t>基于流的 </a:t>
            </a:r>
            <a:r>
              <a:rPr lang="en-US" altLang="zh-CN" sz="1200" dirty="0" smtClean="0"/>
              <a:t>I/O</a:t>
            </a:r>
            <a:r>
              <a:rPr lang="zh-CN" altLang="en-US" sz="1200" dirty="0" smtClean="0"/>
              <a:t>模型有些不匹配。操作系统要移动的是大块数据（缓冲区），这往往是在硬件直接存储器存取（</a:t>
            </a:r>
            <a:r>
              <a:rPr lang="en-US" altLang="zh-CN" sz="1200" dirty="0" smtClean="0"/>
              <a:t>DMA</a:t>
            </a:r>
            <a:r>
              <a:rPr lang="zh-CN" altLang="en-US" sz="1200" dirty="0" smtClean="0"/>
              <a:t>）的协助下完成的。而 </a:t>
            </a:r>
            <a:r>
              <a:rPr lang="en-US" altLang="zh-CN" sz="1200" dirty="0" smtClean="0"/>
              <a:t>JVM </a:t>
            </a:r>
            <a:r>
              <a:rPr lang="zh-CN" altLang="en-US" sz="1200" dirty="0" smtClean="0"/>
              <a:t>的 </a:t>
            </a:r>
            <a:r>
              <a:rPr lang="en-US" altLang="zh-CN" sz="1200" dirty="0" smtClean="0"/>
              <a:t>I/O </a:t>
            </a:r>
            <a:r>
              <a:rPr lang="zh-CN" altLang="en-US" sz="1200" dirty="0" smtClean="0"/>
              <a:t>类喜欢操作小块数据</a:t>
            </a:r>
            <a:r>
              <a:rPr lang="en-US" altLang="zh-CN" sz="1200" dirty="0" smtClean="0"/>
              <a:t>——</a:t>
            </a:r>
            <a:r>
              <a:rPr lang="zh-CN" altLang="en-US" sz="1200" dirty="0" smtClean="0"/>
              <a:t>单个字节、几行文本。结果，操作系统送来整缓冲区的数据，</a:t>
            </a:r>
            <a:r>
              <a:rPr lang="en-US" altLang="zh-CN" sz="1200" dirty="0" smtClean="0"/>
              <a:t>java.io </a:t>
            </a:r>
            <a:r>
              <a:rPr lang="zh-CN" altLang="en-US" sz="1200" dirty="0" smtClean="0"/>
              <a:t>的流数据类再花大量时间把它们拆成小块，往往拷贝一个小块就要往返于几层对象。操作系统喜欢整卡车地运来数据，</a:t>
            </a:r>
            <a:r>
              <a:rPr lang="en-US" altLang="zh-CN" sz="1200" dirty="0" smtClean="0"/>
              <a:t>java.io </a:t>
            </a:r>
            <a:r>
              <a:rPr lang="zh-CN" altLang="en-US" sz="1200" dirty="0" smtClean="0"/>
              <a:t>类则喜欢一铲子一铲子地加工数据。有了 </a:t>
            </a:r>
            <a:r>
              <a:rPr lang="en-US" altLang="zh-CN" sz="1200" dirty="0" smtClean="0"/>
              <a:t>NIO</a:t>
            </a:r>
            <a:r>
              <a:rPr lang="zh-CN" altLang="en-US" sz="1200" dirty="0" smtClean="0"/>
              <a:t>，就可以轻松地把一卡车数据备份到您能直接使用的地方（</a:t>
            </a:r>
            <a:r>
              <a:rPr lang="en-US" altLang="zh-CN" sz="1200" dirty="0" err="1" smtClean="0"/>
              <a:t>ByteBuffer</a:t>
            </a:r>
            <a:r>
              <a:rPr lang="en-US" altLang="zh-CN" sz="1200" dirty="0" smtClean="0"/>
              <a:t> </a:t>
            </a:r>
            <a:r>
              <a:rPr lang="zh-CN" altLang="en-US" sz="1200" dirty="0" smtClean="0"/>
              <a:t>对象）。</a:t>
            </a:r>
          </a:p>
        </p:txBody>
      </p:sp>
      <p:sp>
        <p:nvSpPr>
          <p:cNvPr id="4" name="灯片编号占位符 3"/>
          <p:cNvSpPr>
            <a:spLocks noGrp="1"/>
          </p:cNvSpPr>
          <p:nvPr>
            <p:ph type="sldNum" sz="quarter" idx="10"/>
          </p:nvPr>
        </p:nvSpPr>
        <p:spPr/>
        <p:txBody>
          <a:bodyPr/>
          <a:lstStyle/>
          <a:p>
            <a:fld id="{4FBAD5A4-DF14-402B-8AB5-0BCE7F23E77D}" type="slidenum">
              <a:rPr lang="zh-CN" altLang="en-US" smtClean="0"/>
              <a:pPr/>
              <a:t>6</a:t>
            </a:fld>
            <a:endParaRPr lang="zh-CN" altLang="en-US"/>
          </a:p>
        </p:txBody>
      </p:sp>
    </p:spTree>
    <p:extLst>
      <p:ext uri="{BB962C8B-B14F-4D97-AF65-F5344CB8AC3E}">
        <p14:creationId xmlns:p14="http://schemas.microsoft.com/office/powerpoint/2010/main" val="21969609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Capacity</a:t>
            </a:r>
            <a:r>
              <a:rPr lang="zh-CN" altLang="en-US" dirty="0" smtClean="0"/>
              <a:t>：缓冲区能够容纳的数据元素的最大数量。这一容量在缓冲区创建时被设定，并且永远不能被改变。</a:t>
            </a:r>
            <a:endParaRPr lang="en-US" altLang="zh-CN" dirty="0" smtClean="0"/>
          </a:p>
          <a:p>
            <a:r>
              <a:rPr lang="en-US" altLang="zh-CN" dirty="0" smtClean="0"/>
              <a:t>Limit</a:t>
            </a:r>
            <a:r>
              <a:rPr lang="zh-CN" altLang="en-US" dirty="0" smtClean="0"/>
              <a:t>：缓冲区的第一个不能被读或写的元素。或者说，缓冲区中现存元素的计数。</a:t>
            </a:r>
          </a:p>
          <a:p>
            <a:r>
              <a:rPr lang="en-US" altLang="zh-CN" dirty="0" smtClean="0"/>
              <a:t>Position</a:t>
            </a:r>
            <a:r>
              <a:rPr lang="zh-CN" altLang="en-US" dirty="0" smtClean="0"/>
              <a:t>：下一个要被读或写的元素的索引。位置会自动由相应的 </a:t>
            </a:r>
            <a:r>
              <a:rPr lang="en-US" altLang="zh-CN" dirty="0" smtClean="0"/>
              <a:t>get( )</a:t>
            </a:r>
            <a:r>
              <a:rPr lang="zh-CN" altLang="en-US" dirty="0" smtClean="0"/>
              <a:t>和 </a:t>
            </a:r>
            <a:r>
              <a:rPr lang="en-US" altLang="zh-CN" dirty="0" smtClean="0"/>
              <a:t>put( )</a:t>
            </a:r>
            <a:r>
              <a:rPr lang="zh-CN" altLang="en-US" dirty="0" smtClean="0"/>
              <a:t>函数更新。</a:t>
            </a:r>
          </a:p>
          <a:p>
            <a:r>
              <a:rPr lang="en-US" altLang="zh-CN" dirty="0" smtClean="0"/>
              <a:t>Mark</a:t>
            </a:r>
            <a:r>
              <a:rPr lang="zh-CN" altLang="en-US" dirty="0" smtClean="0"/>
              <a:t>：一个备忘位置。调用 </a:t>
            </a:r>
            <a:r>
              <a:rPr lang="en-US" altLang="zh-CN" dirty="0" smtClean="0"/>
              <a:t>mark( )</a:t>
            </a:r>
            <a:r>
              <a:rPr lang="zh-CN" altLang="en-US" dirty="0" smtClean="0"/>
              <a:t>来设定 </a:t>
            </a:r>
            <a:r>
              <a:rPr lang="en-US" altLang="zh-CN" dirty="0" smtClean="0"/>
              <a:t>mark = </a:t>
            </a:r>
            <a:r>
              <a:rPr lang="en-US" altLang="zh-CN" dirty="0" err="1" smtClean="0"/>
              <a:t>postion</a:t>
            </a:r>
            <a:r>
              <a:rPr lang="zh-CN" altLang="en-US" dirty="0" smtClean="0"/>
              <a:t>。调用 </a:t>
            </a:r>
            <a:r>
              <a:rPr lang="en-US" altLang="zh-CN" dirty="0" smtClean="0"/>
              <a:t>reset( )</a:t>
            </a:r>
            <a:r>
              <a:rPr lang="zh-CN" altLang="en-US" dirty="0" smtClean="0"/>
              <a:t>设定 </a:t>
            </a:r>
            <a:r>
              <a:rPr lang="en-US" altLang="zh-CN" dirty="0" smtClean="0"/>
              <a:t>position =mark</a:t>
            </a:r>
            <a:r>
              <a:rPr lang="zh-CN" altLang="en-US" dirty="0" smtClean="0"/>
              <a:t>。标记在设定前是未定义的</a:t>
            </a:r>
            <a:r>
              <a:rPr lang="en-US" altLang="zh-CN" dirty="0" smtClean="0"/>
              <a:t>( undefined) </a:t>
            </a:r>
            <a:r>
              <a:rPr lang="zh-CN" altLang="en-US" dirty="0" smtClean="0"/>
              <a:t>。</a:t>
            </a:r>
            <a:endParaRPr lang="zh-CN" altLang="en-US" dirty="0"/>
          </a:p>
        </p:txBody>
      </p:sp>
      <p:sp>
        <p:nvSpPr>
          <p:cNvPr id="4" name="灯片编号占位符 3"/>
          <p:cNvSpPr>
            <a:spLocks noGrp="1"/>
          </p:cNvSpPr>
          <p:nvPr>
            <p:ph type="sldNum" sz="quarter" idx="10"/>
          </p:nvPr>
        </p:nvSpPr>
        <p:spPr/>
        <p:txBody>
          <a:bodyPr/>
          <a:lstStyle/>
          <a:p>
            <a:fld id="{4FBAD5A4-DF14-402B-8AB5-0BCE7F23E77D}" type="slidenum">
              <a:rPr lang="zh-CN" altLang="en-US" smtClean="0"/>
              <a:pPr/>
              <a:t>8</a:t>
            </a:fld>
            <a:endParaRPr lang="zh-CN" altLang="en-US"/>
          </a:p>
        </p:txBody>
      </p:sp>
    </p:spTree>
    <p:extLst>
      <p:ext uri="{BB962C8B-B14F-4D97-AF65-F5344CB8AC3E}">
        <p14:creationId xmlns:p14="http://schemas.microsoft.com/office/powerpoint/2010/main" val="21262128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smtClean="0"/>
              <a:t>Netty</a:t>
            </a:r>
            <a:r>
              <a:rPr lang="zh-CN" altLang="en-US" dirty="0" smtClean="0"/>
              <a:t>内存分配算法，在申请了大块内存后就是用</a:t>
            </a:r>
            <a:r>
              <a:rPr lang="en-US" altLang="zh-CN" dirty="0" smtClean="0"/>
              <a:t>slice</a:t>
            </a:r>
            <a:r>
              <a:rPr lang="zh-CN" altLang="en-US" dirty="0" smtClean="0"/>
              <a:t>进行切割分块的。参考</a:t>
            </a:r>
            <a:r>
              <a:rPr lang="en-US" altLang="zh-CN" dirty="0" err="1" smtClean="0"/>
              <a:t>io.netty.buffer.PooledByteBuffer</a:t>
            </a:r>
            <a:endParaRPr lang="zh-CN" altLang="en-US" dirty="0"/>
          </a:p>
        </p:txBody>
      </p:sp>
      <p:sp>
        <p:nvSpPr>
          <p:cNvPr id="4" name="灯片编号占位符 3"/>
          <p:cNvSpPr>
            <a:spLocks noGrp="1"/>
          </p:cNvSpPr>
          <p:nvPr>
            <p:ph type="sldNum" sz="quarter" idx="10"/>
          </p:nvPr>
        </p:nvSpPr>
        <p:spPr/>
        <p:txBody>
          <a:bodyPr/>
          <a:lstStyle/>
          <a:p>
            <a:fld id="{4FBAD5A4-DF14-402B-8AB5-0BCE7F23E77D}" type="slidenum">
              <a:rPr lang="zh-CN" altLang="en-US" smtClean="0"/>
              <a:pPr/>
              <a:t>13</a:t>
            </a:fld>
            <a:endParaRPr lang="zh-CN" altLang="en-US"/>
          </a:p>
        </p:txBody>
      </p:sp>
    </p:spTree>
    <p:extLst>
      <p:ext uri="{BB962C8B-B14F-4D97-AF65-F5344CB8AC3E}">
        <p14:creationId xmlns:p14="http://schemas.microsoft.com/office/powerpoint/2010/main" val="32246353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操作系统在进行</a:t>
            </a:r>
            <a:r>
              <a:rPr lang="en-US" altLang="zh-CN" dirty="0" smtClean="0"/>
              <a:t>IO</a:t>
            </a:r>
            <a:r>
              <a:rPr lang="zh-CN" altLang="en-US" dirty="0" smtClean="0"/>
              <a:t>操作时无法直接访问用户进程的内存空间，所以间接内存区创建的</a:t>
            </a:r>
            <a:r>
              <a:rPr lang="en-US" altLang="zh-CN" dirty="0" smtClean="0"/>
              <a:t>Buffer</a:t>
            </a:r>
            <a:r>
              <a:rPr lang="zh-CN" altLang="en-US" dirty="0" smtClean="0"/>
              <a:t>必然涉及到数据从用户空间到内核空间的拷贝。</a:t>
            </a:r>
            <a:endParaRPr lang="en-US" altLang="zh-CN" dirty="0" smtClean="0"/>
          </a:p>
          <a:p>
            <a:r>
              <a:rPr lang="zh-CN" altLang="en-US" dirty="0" smtClean="0"/>
              <a:t>每次调用中隐含地进行下面的操作：</a:t>
            </a:r>
          </a:p>
          <a:p>
            <a:r>
              <a:rPr lang="en-US" altLang="zh-CN" dirty="0" smtClean="0"/>
              <a:t>1.</a:t>
            </a:r>
            <a:r>
              <a:rPr lang="zh-CN" altLang="en-US" dirty="0" smtClean="0"/>
              <a:t>创建一个临时的直接 </a:t>
            </a:r>
            <a:r>
              <a:rPr lang="en-US" altLang="zh-CN" dirty="0" err="1" smtClean="0"/>
              <a:t>ByteBuffer</a:t>
            </a:r>
            <a:r>
              <a:rPr lang="en-US" altLang="zh-CN" dirty="0" smtClean="0"/>
              <a:t> </a:t>
            </a:r>
            <a:r>
              <a:rPr lang="zh-CN" altLang="en-US" dirty="0" smtClean="0"/>
              <a:t>对象。</a:t>
            </a:r>
          </a:p>
          <a:p>
            <a:r>
              <a:rPr lang="en-US" altLang="zh-CN" dirty="0" smtClean="0"/>
              <a:t>2.</a:t>
            </a:r>
            <a:r>
              <a:rPr lang="zh-CN" altLang="en-US" dirty="0" smtClean="0"/>
              <a:t>将非直接缓冲区的内容复制到临时缓冲中。</a:t>
            </a:r>
          </a:p>
          <a:p>
            <a:r>
              <a:rPr lang="en-US" altLang="zh-CN" dirty="0" smtClean="0"/>
              <a:t>3.</a:t>
            </a:r>
            <a:r>
              <a:rPr lang="zh-CN" altLang="en-US" dirty="0" smtClean="0"/>
              <a:t>使用临时缓冲区执行低层次 </a:t>
            </a:r>
            <a:r>
              <a:rPr lang="en-US" altLang="zh-CN" dirty="0" smtClean="0"/>
              <a:t>I/O </a:t>
            </a:r>
            <a:r>
              <a:rPr lang="zh-CN" altLang="en-US" dirty="0" smtClean="0"/>
              <a:t>操作。</a:t>
            </a:r>
          </a:p>
          <a:p>
            <a:r>
              <a:rPr lang="en-US" altLang="zh-CN" dirty="0" smtClean="0"/>
              <a:t>4.</a:t>
            </a:r>
            <a:r>
              <a:rPr lang="zh-CN" altLang="en-US" dirty="0" smtClean="0"/>
              <a:t>临时缓冲区对象离开作用域，并最终成为被回收的无用数据。</a:t>
            </a:r>
            <a:endParaRPr lang="zh-CN" altLang="en-US" dirty="0"/>
          </a:p>
        </p:txBody>
      </p:sp>
      <p:sp>
        <p:nvSpPr>
          <p:cNvPr id="4" name="灯片编号占位符 3"/>
          <p:cNvSpPr>
            <a:spLocks noGrp="1"/>
          </p:cNvSpPr>
          <p:nvPr>
            <p:ph type="sldNum" sz="quarter" idx="10"/>
          </p:nvPr>
        </p:nvSpPr>
        <p:spPr/>
        <p:txBody>
          <a:bodyPr/>
          <a:lstStyle/>
          <a:p>
            <a:fld id="{4FBAD5A4-DF14-402B-8AB5-0BCE7F23E77D}" type="slidenum">
              <a:rPr lang="zh-CN" altLang="en-US" smtClean="0"/>
              <a:pPr/>
              <a:t>16</a:t>
            </a:fld>
            <a:endParaRPr lang="zh-CN" altLang="en-US"/>
          </a:p>
        </p:txBody>
      </p:sp>
    </p:spTree>
    <p:extLst>
      <p:ext uri="{BB962C8B-B14F-4D97-AF65-F5344CB8AC3E}">
        <p14:creationId xmlns:p14="http://schemas.microsoft.com/office/powerpoint/2010/main" val="40965143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FBAD5A4-DF14-402B-8AB5-0BCE7F23E77D}" type="slidenum">
              <a:rPr lang="zh-CN" altLang="en-US" smtClean="0"/>
              <a:pPr/>
              <a:t>17</a:t>
            </a:fld>
            <a:endParaRPr lang="zh-CN" altLang="en-US"/>
          </a:p>
        </p:txBody>
      </p:sp>
    </p:spTree>
    <p:extLst>
      <p:ext uri="{BB962C8B-B14F-4D97-AF65-F5344CB8AC3E}">
        <p14:creationId xmlns:p14="http://schemas.microsoft.com/office/powerpoint/2010/main" val="29529447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FCBC4343-494B-425E-AA82-E9AF8325E412}" type="datetimeFigureOut">
              <a:rPr lang="zh-CN" altLang="en-US" smtClean="0"/>
              <a:pPr/>
              <a:t>2016-12-29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FDCDDE6-F363-4203-B17D-ACFA80D85301}" type="slidenum">
              <a:rPr lang="zh-CN" altLang="en-US" smtClean="0"/>
              <a:pPr/>
              <a:t>‹#›</a:t>
            </a:fld>
            <a:endParaRPr lang="zh-CN" altLang="en-US"/>
          </a:p>
        </p:txBody>
      </p:sp>
    </p:spTree>
    <p:extLst>
      <p:ext uri="{BB962C8B-B14F-4D97-AF65-F5344CB8AC3E}">
        <p14:creationId xmlns:p14="http://schemas.microsoft.com/office/powerpoint/2010/main" val="4063182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FCBC4343-494B-425E-AA82-E9AF8325E412}" type="datetimeFigureOut">
              <a:rPr lang="zh-CN" altLang="en-US" smtClean="0"/>
              <a:pPr/>
              <a:t>2016-12-29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FDCDDE6-F363-4203-B17D-ACFA80D85301}" type="slidenum">
              <a:rPr lang="zh-CN" altLang="en-US" smtClean="0"/>
              <a:pPr/>
              <a:t>‹#›</a:t>
            </a:fld>
            <a:endParaRPr lang="zh-CN" altLang="en-US"/>
          </a:p>
        </p:txBody>
      </p:sp>
    </p:spTree>
    <p:extLst>
      <p:ext uri="{BB962C8B-B14F-4D97-AF65-F5344CB8AC3E}">
        <p14:creationId xmlns:p14="http://schemas.microsoft.com/office/powerpoint/2010/main" val="1069150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FCBC4343-494B-425E-AA82-E9AF8325E412}" type="datetimeFigureOut">
              <a:rPr lang="zh-CN" altLang="en-US" smtClean="0"/>
              <a:pPr/>
              <a:t>2016-12-29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FDCDDE6-F363-4203-B17D-ACFA80D85301}" type="slidenum">
              <a:rPr lang="zh-CN" altLang="en-US" smtClean="0"/>
              <a:pPr/>
              <a:t>‹#›</a:t>
            </a:fld>
            <a:endParaRPr lang="zh-CN" altLang="en-US"/>
          </a:p>
        </p:txBody>
      </p:sp>
    </p:spTree>
    <p:extLst>
      <p:ext uri="{BB962C8B-B14F-4D97-AF65-F5344CB8AC3E}">
        <p14:creationId xmlns:p14="http://schemas.microsoft.com/office/powerpoint/2010/main" val="33568834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FCBC4343-494B-425E-AA82-E9AF8325E412}" type="datetimeFigureOut">
              <a:rPr lang="zh-CN" altLang="en-US" smtClean="0"/>
              <a:pPr/>
              <a:t>2016-12-29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FDCDDE6-F363-4203-B17D-ACFA80D85301}" type="slidenum">
              <a:rPr lang="zh-CN" altLang="en-US" smtClean="0"/>
              <a:pPr/>
              <a:t>‹#›</a:t>
            </a:fld>
            <a:endParaRPr lang="zh-CN" altLang="en-US"/>
          </a:p>
        </p:txBody>
      </p:sp>
    </p:spTree>
    <p:extLst>
      <p:ext uri="{BB962C8B-B14F-4D97-AF65-F5344CB8AC3E}">
        <p14:creationId xmlns:p14="http://schemas.microsoft.com/office/powerpoint/2010/main" val="25750400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FCBC4343-494B-425E-AA82-E9AF8325E412}" type="datetimeFigureOut">
              <a:rPr lang="zh-CN" altLang="en-US" smtClean="0"/>
              <a:pPr/>
              <a:t>2016-12-29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FDCDDE6-F363-4203-B17D-ACFA80D85301}" type="slidenum">
              <a:rPr lang="zh-CN" altLang="en-US" smtClean="0"/>
              <a:pPr/>
              <a:t>‹#›</a:t>
            </a:fld>
            <a:endParaRPr lang="zh-CN" altLang="en-US"/>
          </a:p>
        </p:txBody>
      </p:sp>
    </p:spTree>
    <p:extLst>
      <p:ext uri="{BB962C8B-B14F-4D97-AF65-F5344CB8AC3E}">
        <p14:creationId xmlns:p14="http://schemas.microsoft.com/office/powerpoint/2010/main" val="16262686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FCBC4343-494B-425E-AA82-E9AF8325E412}" type="datetimeFigureOut">
              <a:rPr lang="zh-CN" altLang="en-US" smtClean="0"/>
              <a:pPr/>
              <a:t>2016-12-29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FDCDDE6-F363-4203-B17D-ACFA80D85301}" type="slidenum">
              <a:rPr lang="zh-CN" altLang="en-US" smtClean="0"/>
              <a:pPr/>
              <a:t>‹#›</a:t>
            </a:fld>
            <a:endParaRPr lang="zh-CN" altLang="en-US"/>
          </a:p>
        </p:txBody>
      </p:sp>
    </p:spTree>
    <p:extLst>
      <p:ext uri="{BB962C8B-B14F-4D97-AF65-F5344CB8AC3E}">
        <p14:creationId xmlns:p14="http://schemas.microsoft.com/office/powerpoint/2010/main" val="11863088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FCBC4343-494B-425E-AA82-E9AF8325E412}" type="datetimeFigureOut">
              <a:rPr lang="zh-CN" altLang="en-US" smtClean="0"/>
              <a:pPr/>
              <a:t>2016-12-29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3FDCDDE6-F363-4203-B17D-ACFA80D85301}" type="slidenum">
              <a:rPr lang="zh-CN" altLang="en-US" smtClean="0"/>
              <a:pPr/>
              <a:t>‹#›</a:t>
            </a:fld>
            <a:endParaRPr lang="zh-CN" altLang="en-US"/>
          </a:p>
        </p:txBody>
      </p:sp>
    </p:spTree>
    <p:extLst>
      <p:ext uri="{BB962C8B-B14F-4D97-AF65-F5344CB8AC3E}">
        <p14:creationId xmlns:p14="http://schemas.microsoft.com/office/powerpoint/2010/main" val="33888756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FCBC4343-494B-425E-AA82-E9AF8325E412}" type="datetimeFigureOut">
              <a:rPr lang="zh-CN" altLang="en-US" smtClean="0"/>
              <a:pPr/>
              <a:t>2016-12-29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FDCDDE6-F363-4203-B17D-ACFA80D85301}" type="slidenum">
              <a:rPr lang="zh-CN" altLang="en-US" smtClean="0"/>
              <a:pPr/>
              <a:t>‹#›</a:t>
            </a:fld>
            <a:endParaRPr lang="zh-CN" altLang="en-US"/>
          </a:p>
        </p:txBody>
      </p:sp>
    </p:spTree>
    <p:extLst>
      <p:ext uri="{BB962C8B-B14F-4D97-AF65-F5344CB8AC3E}">
        <p14:creationId xmlns:p14="http://schemas.microsoft.com/office/powerpoint/2010/main" val="36618436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CBC4343-494B-425E-AA82-E9AF8325E412}" type="datetimeFigureOut">
              <a:rPr lang="zh-CN" altLang="en-US" smtClean="0"/>
              <a:pPr/>
              <a:t>2016-12-29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FDCDDE6-F363-4203-B17D-ACFA80D85301}" type="slidenum">
              <a:rPr lang="zh-CN" altLang="en-US" smtClean="0"/>
              <a:pPr/>
              <a:t>‹#›</a:t>
            </a:fld>
            <a:endParaRPr lang="zh-CN" altLang="en-US"/>
          </a:p>
        </p:txBody>
      </p:sp>
    </p:spTree>
    <p:extLst>
      <p:ext uri="{BB962C8B-B14F-4D97-AF65-F5344CB8AC3E}">
        <p14:creationId xmlns:p14="http://schemas.microsoft.com/office/powerpoint/2010/main" val="32046802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FCBC4343-494B-425E-AA82-E9AF8325E412}" type="datetimeFigureOut">
              <a:rPr lang="zh-CN" altLang="en-US" smtClean="0"/>
              <a:pPr/>
              <a:t>2016-12-29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FDCDDE6-F363-4203-B17D-ACFA80D85301}" type="slidenum">
              <a:rPr lang="zh-CN" altLang="en-US" smtClean="0"/>
              <a:pPr/>
              <a:t>‹#›</a:t>
            </a:fld>
            <a:endParaRPr lang="zh-CN" altLang="en-US"/>
          </a:p>
        </p:txBody>
      </p:sp>
    </p:spTree>
    <p:extLst>
      <p:ext uri="{BB962C8B-B14F-4D97-AF65-F5344CB8AC3E}">
        <p14:creationId xmlns:p14="http://schemas.microsoft.com/office/powerpoint/2010/main" val="29718686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FCBC4343-494B-425E-AA82-E9AF8325E412}" type="datetimeFigureOut">
              <a:rPr lang="zh-CN" altLang="en-US" smtClean="0"/>
              <a:pPr/>
              <a:t>2016-12-29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FDCDDE6-F363-4203-B17D-ACFA80D85301}" type="slidenum">
              <a:rPr lang="zh-CN" altLang="en-US" smtClean="0"/>
              <a:pPr/>
              <a:t>‹#›</a:t>
            </a:fld>
            <a:endParaRPr lang="zh-CN" altLang="en-US"/>
          </a:p>
        </p:txBody>
      </p:sp>
    </p:spTree>
    <p:extLst>
      <p:ext uri="{BB962C8B-B14F-4D97-AF65-F5344CB8AC3E}">
        <p14:creationId xmlns:p14="http://schemas.microsoft.com/office/powerpoint/2010/main" val="20699511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CBC4343-494B-425E-AA82-E9AF8325E412}" type="datetimeFigureOut">
              <a:rPr lang="zh-CN" altLang="en-US" smtClean="0"/>
              <a:pPr/>
              <a:t>2016-12-29</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FDCDDE6-F363-4203-B17D-ACFA80D85301}" type="slidenum">
              <a:rPr lang="zh-CN" altLang="en-US" smtClean="0"/>
              <a:pPr/>
              <a:t>‹#›</a:t>
            </a:fld>
            <a:endParaRPr lang="zh-CN" altLang="en-US"/>
          </a:p>
        </p:txBody>
      </p:sp>
    </p:spTree>
    <p:extLst>
      <p:ext uri="{BB962C8B-B14F-4D97-AF65-F5344CB8AC3E}">
        <p14:creationId xmlns:p14="http://schemas.microsoft.com/office/powerpoint/2010/main" val="6372395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guhanjiehao@163.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jpe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3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44.png"/></Relationships>
</file>

<file path=ppt/slides/_rels/slide35.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8" Type="http://schemas.openxmlformats.org/officeDocument/2006/relationships/image" Target="../media/image53.gif"/><Relationship Id="rId3" Type="http://schemas.openxmlformats.org/officeDocument/2006/relationships/image" Target="../media/image48.png"/><Relationship Id="rId7" Type="http://schemas.openxmlformats.org/officeDocument/2006/relationships/image" Target="../media/image52.png"/><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image" Target="../media/image51.png"/><Relationship Id="rId5" Type="http://schemas.openxmlformats.org/officeDocument/2006/relationships/image" Target="../media/image50.png"/><Relationship Id="rId4" Type="http://schemas.openxmlformats.org/officeDocument/2006/relationships/image" Target="../media/image49.png"/><Relationship Id="rId9" Type="http://schemas.openxmlformats.org/officeDocument/2006/relationships/image" Target="../media/image54.png"/></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57.jpe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0.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2.xml"/><Relationship Id="rId4" Type="http://schemas.openxmlformats.org/officeDocument/2006/relationships/image" Target="../media/image61.png"/></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63.png"/></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hyperlink" Target="http://www.oracle.com/technetwork/java/javase/memorymanagement-whitepaper-150215.pdf" TargetMode="External"/><Relationship Id="rId2" Type="http://schemas.openxmlformats.org/officeDocument/2006/relationships/hyperlink" Target="http://docs.oracle.com/javase/specs/jvms/se7/html/jvms-2.html" TargetMode="Externa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b="1" dirty="0"/>
              <a:t>扒一扒</a:t>
            </a:r>
            <a:r>
              <a:rPr lang="en-US" altLang="zh-CN" dirty="0" smtClean="0"/>
              <a:t>Java IO</a:t>
            </a:r>
            <a:r>
              <a:rPr lang="zh-CN" altLang="en-US" dirty="0" smtClean="0"/>
              <a:t>那些事儿</a:t>
            </a:r>
            <a:endParaRPr lang="zh-CN" altLang="en-US" dirty="0"/>
          </a:p>
        </p:txBody>
      </p:sp>
      <p:sp>
        <p:nvSpPr>
          <p:cNvPr id="3" name="副标题 2"/>
          <p:cNvSpPr>
            <a:spLocks noGrp="1"/>
          </p:cNvSpPr>
          <p:nvPr>
            <p:ph type="subTitle" idx="1"/>
          </p:nvPr>
        </p:nvSpPr>
        <p:spPr/>
        <p:txBody>
          <a:bodyPr/>
          <a:lstStyle/>
          <a:p>
            <a:endParaRPr lang="zh-CN" altLang="en-US" dirty="0"/>
          </a:p>
        </p:txBody>
      </p:sp>
      <p:sp>
        <p:nvSpPr>
          <p:cNvPr id="4" name="TextBox 3"/>
          <p:cNvSpPr txBox="1"/>
          <p:nvPr/>
        </p:nvSpPr>
        <p:spPr>
          <a:xfrm>
            <a:off x="685800" y="4725144"/>
            <a:ext cx="7772400" cy="923330"/>
          </a:xfrm>
          <a:prstGeom prst="rect">
            <a:avLst/>
          </a:prstGeom>
          <a:noFill/>
        </p:spPr>
        <p:txBody>
          <a:bodyPr wrap="square" rtlCol="0">
            <a:spAutoFit/>
          </a:bodyPr>
          <a:lstStyle/>
          <a:p>
            <a:pPr algn="r"/>
            <a:r>
              <a:rPr lang="en-US" altLang="zh-CN" dirty="0" smtClean="0"/>
              <a:t>——</a:t>
            </a:r>
            <a:r>
              <a:rPr lang="zh-CN" altLang="en-US" dirty="0" smtClean="0"/>
              <a:t>顾汉杰</a:t>
            </a:r>
            <a:endParaRPr lang="en-US" altLang="zh-CN" dirty="0" smtClean="0"/>
          </a:p>
          <a:p>
            <a:pPr algn="r"/>
            <a:r>
              <a:rPr lang="en-US" altLang="zh-CN" dirty="0"/>
              <a:t>2016</a:t>
            </a:r>
            <a:r>
              <a:rPr lang="zh-CN" altLang="en-US" dirty="0"/>
              <a:t>年</a:t>
            </a:r>
            <a:r>
              <a:rPr lang="en-US" altLang="zh-CN" dirty="0"/>
              <a:t>12</a:t>
            </a:r>
            <a:r>
              <a:rPr lang="zh-CN" altLang="en-US" dirty="0"/>
              <a:t>月</a:t>
            </a:r>
            <a:r>
              <a:rPr lang="en-US" altLang="zh-CN" dirty="0"/>
              <a:t>20</a:t>
            </a:r>
            <a:r>
              <a:rPr lang="zh-CN" altLang="en-US" dirty="0" smtClean="0"/>
              <a:t>日</a:t>
            </a:r>
            <a:endParaRPr lang="en-US" altLang="zh-CN" dirty="0" smtClean="0"/>
          </a:p>
          <a:p>
            <a:pPr algn="r"/>
            <a:r>
              <a:rPr lang="zh-CN" altLang="en-US" dirty="0" smtClean="0"/>
              <a:t>批评指正：</a:t>
            </a:r>
            <a:r>
              <a:rPr lang="en-US" altLang="zh-CN" dirty="0" smtClean="0">
                <a:hlinkClick r:id="rId3"/>
              </a:rPr>
              <a:t>guhanjiehao@163.com</a:t>
            </a:r>
            <a:r>
              <a:rPr lang="en-US" altLang="zh-CN" dirty="0" smtClean="0"/>
              <a:t> </a:t>
            </a:r>
            <a:endParaRPr lang="en-US" altLang="zh-CN" dirty="0"/>
          </a:p>
        </p:txBody>
      </p:sp>
    </p:spTree>
    <p:extLst>
      <p:ext uri="{BB962C8B-B14F-4D97-AF65-F5344CB8AC3E}">
        <p14:creationId xmlns:p14="http://schemas.microsoft.com/office/powerpoint/2010/main" val="298716461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Buffer</a:t>
            </a:r>
            <a:r>
              <a:rPr lang="zh-CN" altLang="en-US" dirty="0" smtClean="0"/>
              <a:t>操作</a:t>
            </a:r>
            <a:endParaRPr lang="zh-CN" altLang="en-US" dirty="0"/>
          </a:p>
        </p:txBody>
      </p:sp>
      <p:sp>
        <p:nvSpPr>
          <p:cNvPr id="3" name="内容占位符 2"/>
          <p:cNvSpPr>
            <a:spLocks noGrp="1"/>
          </p:cNvSpPr>
          <p:nvPr>
            <p:ph idx="1"/>
          </p:nvPr>
        </p:nvSpPr>
        <p:spPr/>
        <p:txBody>
          <a:bodyPr/>
          <a:lstStyle/>
          <a:p>
            <a:r>
              <a:rPr lang="zh-CN" altLang="en-US" dirty="0" smtClean="0"/>
              <a:t>填充（</a:t>
            </a:r>
            <a:r>
              <a:rPr lang="en-US" altLang="zh-CN" dirty="0" smtClean="0"/>
              <a:t>put</a:t>
            </a:r>
            <a:r>
              <a:rPr lang="zh-CN" altLang="en-US" dirty="0" smtClean="0"/>
              <a:t>）</a:t>
            </a:r>
            <a:endParaRPr lang="en-US" altLang="zh-CN" dirty="0" smtClean="0"/>
          </a:p>
          <a:p>
            <a:endParaRPr lang="en-US" altLang="zh-CN" dirty="0"/>
          </a:p>
          <a:p>
            <a:endParaRPr lang="en-US" altLang="zh-CN" dirty="0" smtClean="0"/>
          </a:p>
          <a:p>
            <a:pPr>
              <a:lnSpc>
                <a:spcPct val="150000"/>
              </a:lnSpc>
            </a:pPr>
            <a:r>
              <a:rPr lang="zh-CN" altLang="en-US" dirty="0" smtClean="0"/>
              <a:t>翻转（</a:t>
            </a:r>
            <a:r>
              <a:rPr lang="en-US" altLang="zh-CN" dirty="0" smtClean="0"/>
              <a:t>flip</a:t>
            </a:r>
            <a:r>
              <a:rPr lang="zh-CN" altLang="en-US" dirty="0" smtClean="0"/>
              <a:t>）</a:t>
            </a:r>
            <a:endParaRPr lang="zh-CN" altLang="en-US" dirty="0"/>
          </a:p>
        </p:txBody>
      </p:sp>
      <p:sp>
        <p:nvSpPr>
          <p:cNvPr id="4" name="TextBox 3"/>
          <p:cNvSpPr txBox="1"/>
          <p:nvPr/>
        </p:nvSpPr>
        <p:spPr>
          <a:xfrm>
            <a:off x="971600" y="2132856"/>
            <a:ext cx="7178119" cy="369332"/>
          </a:xfrm>
          <a:prstGeom prst="rect">
            <a:avLst/>
          </a:prstGeom>
          <a:noFill/>
          <a:ln>
            <a:solidFill>
              <a:schemeClr val="bg1">
                <a:lumMod val="50000"/>
              </a:schemeClr>
            </a:solidFill>
            <a:prstDash val="lgDash"/>
          </a:ln>
        </p:spPr>
        <p:txBody>
          <a:bodyPr wrap="none" rtlCol="0">
            <a:spAutoFit/>
          </a:bodyPr>
          <a:lstStyle/>
          <a:p>
            <a:r>
              <a:rPr lang="en-US" altLang="zh-CN" dirty="0" err="1"/>
              <a:t>buffer.</a:t>
            </a:r>
            <a:r>
              <a:rPr lang="en-US" altLang="zh-CN" b="1" dirty="0" err="1">
                <a:solidFill>
                  <a:schemeClr val="accent1"/>
                </a:solidFill>
              </a:rPr>
              <a:t>put</a:t>
            </a:r>
            <a:r>
              <a:rPr lang="en-US" altLang="zh-CN" dirty="0"/>
              <a:t>((byte)'H').</a:t>
            </a:r>
            <a:r>
              <a:rPr lang="en-US" altLang="zh-CN" b="1" dirty="0">
                <a:solidFill>
                  <a:schemeClr val="accent1"/>
                </a:solidFill>
              </a:rPr>
              <a:t>put</a:t>
            </a:r>
            <a:r>
              <a:rPr lang="en-US" altLang="zh-CN" dirty="0"/>
              <a:t>((byte)'e').</a:t>
            </a:r>
            <a:r>
              <a:rPr lang="en-US" altLang="zh-CN" b="1" dirty="0">
                <a:solidFill>
                  <a:schemeClr val="accent1"/>
                </a:solidFill>
              </a:rPr>
              <a:t>put</a:t>
            </a:r>
            <a:r>
              <a:rPr lang="en-US" altLang="zh-CN" dirty="0"/>
              <a:t>((byte)'l').</a:t>
            </a:r>
            <a:r>
              <a:rPr lang="en-US" altLang="zh-CN" b="1" dirty="0">
                <a:solidFill>
                  <a:schemeClr val="accent1"/>
                </a:solidFill>
              </a:rPr>
              <a:t>put</a:t>
            </a:r>
            <a:r>
              <a:rPr lang="en-US" altLang="zh-CN" dirty="0"/>
              <a:t>((byte)'l').</a:t>
            </a:r>
            <a:r>
              <a:rPr lang="en-US" altLang="zh-CN" b="1" dirty="0">
                <a:solidFill>
                  <a:schemeClr val="accent1"/>
                </a:solidFill>
              </a:rPr>
              <a:t>put</a:t>
            </a:r>
            <a:r>
              <a:rPr lang="en-US" altLang="zh-CN" dirty="0"/>
              <a:t>((byte)'o');</a:t>
            </a:r>
            <a:endParaRPr lang="zh-CN" altLang="en-US" dirty="0"/>
          </a:p>
        </p:txBody>
      </p:sp>
      <p:pic>
        <p:nvPicPr>
          <p:cNvPr id="5122"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39355" y="2549266"/>
            <a:ext cx="4698082" cy="10957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971599" y="4077072"/>
            <a:ext cx="7178119" cy="369332"/>
          </a:xfrm>
          <a:prstGeom prst="rect">
            <a:avLst/>
          </a:prstGeom>
          <a:noFill/>
          <a:ln>
            <a:solidFill>
              <a:schemeClr val="bg1">
                <a:lumMod val="50000"/>
              </a:schemeClr>
            </a:solidFill>
            <a:prstDash val="lgDash"/>
          </a:ln>
        </p:spPr>
        <p:txBody>
          <a:bodyPr wrap="square" rtlCol="0">
            <a:spAutoFit/>
          </a:bodyPr>
          <a:lstStyle/>
          <a:p>
            <a:r>
              <a:rPr lang="en-US" altLang="zh-CN" dirty="0" err="1" smtClean="0"/>
              <a:t>buffer.</a:t>
            </a:r>
            <a:r>
              <a:rPr lang="en-US" altLang="zh-CN" b="1" dirty="0" err="1">
                <a:solidFill>
                  <a:schemeClr val="accent1"/>
                </a:solidFill>
              </a:rPr>
              <a:t>flip</a:t>
            </a:r>
            <a:r>
              <a:rPr lang="en-US" altLang="zh-CN" dirty="0"/>
              <a:t>();</a:t>
            </a:r>
            <a:endParaRPr lang="zh-CN" altLang="en-US" dirty="0"/>
          </a:p>
        </p:txBody>
      </p:sp>
      <p:sp>
        <p:nvSpPr>
          <p:cNvPr id="6" name="上下箭头 5"/>
          <p:cNvSpPr/>
          <p:nvPr/>
        </p:nvSpPr>
        <p:spPr>
          <a:xfrm>
            <a:off x="4067944" y="4446404"/>
            <a:ext cx="504056" cy="187707"/>
          </a:xfrm>
          <a:prstGeom prst="upDownArrow">
            <a:avLst>
              <a:gd name="adj1" fmla="val 46371"/>
              <a:gd name="adj2" fmla="val 28904"/>
            </a:avLst>
          </a:prstGeom>
          <a:ln w="12700">
            <a:solidFill>
              <a:schemeClr val="bg1">
                <a:lumMod val="50000"/>
              </a:schemeClr>
            </a:solidFill>
            <a:prstDash val="sysDash"/>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7" name="TextBox 6"/>
          <p:cNvSpPr txBox="1"/>
          <p:nvPr/>
        </p:nvSpPr>
        <p:spPr>
          <a:xfrm>
            <a:off x="971599" y="4643223"/>
            <a:ext cx="7178120" cy="369332"/>
          </a:xfrm>
          <a:prstGeom prst="rect">
            <a:avLst/>
          </a:prstGeom>
          <a:noFill/>
          <a:ln>
            <a:solidFill>
              <a:schemeClr val="bg1">
                <a:lumMod val="50000"/>
              </a:schemeClr>
            </a:solidFill>
            <a:prstDash val="lgDash"/>
          </a:ln>
        </p:spPr>
        <p:txBody>
          <a:bodyPr wrap="square" rtlCol="0">
            <a:spAutoFit/>
          </a:bodyPr>
          <a:lstStyle/>
          <a:p>
            <a:r>
              <a:rPr lang="en-US" altLang="zh-CN" dirty="0" err="1"/>
              <a:t>buffer.</a:t>
            </a:r>
            <a:r>
              <a:rPr lang="en-US" altLang="zh-CN" b="1" dirty="0" err="1">
                <a:solidFill>
                  <a:schemeClr val="accent1"/>
                </a:solidFill>
              </a:rPr>
              <a:t>limit</a:t>
            </a:r>
            <a:r>
              <a:rPr lang="en-US" altLang="zh-CN" dirty="0"/>
              <a:t>(</a:t>
            </a:r>
            <a:r>
              <a:rPr lang="en-US" altLang="zh-CN" dirty="0" err="1"/>
              <a:t>buffer.position</a:t>
            </a:r>
            <a:r>
              <a:rPr lang="en-US" altLang="zh-CN" dirty="0"/>
              <a:t>()).</a:t>
            </a:r>
            <a:r>
              <a:rPr lang="en-US" altLang="zh-CN" b="1" dirty="0">
                <a:solidFill>
                  <a:schemeClr val="accent1"/>
                </a:solidFill>
              </a:rPr>
              <a:t>position</a:t>
            </a:r>
            <a:r>
              <a:rPr lang="en-US" altLang="zh-CN" dirty="0"/>
              <a:t>(0);</a:t>
            </a:r>
            <a:endParaRPr lang="zh-CN" altLang="en-US" dirty="0"/>
          </a:p>
        </p:txBody>
      </p:sp>
      <p:pic>
        <p:nvPicPr>
          <p:cNvPr id="5124"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39355" y="5085184"/>
            <a:ext cx="4698082" cy="11521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爆炸形 1 9"/>
          <p:cNvSpPr/>
          <p:nvPr/>
        </p:nvSpPr>
        <p:spPr>
          <a:xfrm>
            <a:off x="6948264" y="2996952"/>
            <a:ext cx="1368000" cy="900000"/>
          </a:xfrm>
          <a:prstGeom prst="irregularSeal1">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1400" b="1" dirty="0" smtClean="0">
                <a:solidFill>
                  <a:schemeClr val="accent2"/>
                </a:solidFill>
              </a:rPr>
              <a:t>非线程安全</a:t>
            </a:r>
            <a:endParaRPr lang="zh-CN" altLang="en-US" sz="1400" b="1" dirty="0">
              <a:solidFill>
                <a:schemeClr val="accent2"/>
              </a:solidFill>
            </a:endParaRPr>
          </a:p>
        </p:txBody>
      </p:sp>
      <p:pic>
        <p:nvPicPr>
          <p:cNvPr id="2050"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60232" y="5129232"/>
            <a:ext cx="1638300" cy="1085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503868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fltVal val="0"/>
                                          </p:val>
                                        </p:tav>
                                        <p:tav tm="100000">
                                          <p:val>
                                            <p:strVal val="#ppt_w"/>
                                          </p:val>
                                        </p:tav>
                                      </p:tavLst>
                                    </p:anim>
                                    <p:anim calcmode="lin" valueType="num">
                                      <p:cBhvr>
                                        <p:cTn id="8" dur="500" fill="hold"/>
                                        <p:tgtEl>
                                          <p:spTgt spid="10"/>
                                        </p:tgtEl>
                                        <p:attrNameLst>
                                          <p:attrName>ppt_h</p:attrName>
                                        </p:attrNameLst>
                                      </p:cBhvr>
                                      <p:tavLst>
                                        <p:tav tm="0">
                                          <p:val>
                                            <p:fltVal val="0"/>
                                          </p:val>
                                        </p:tav>
                                        <p:tav tm="100000">
                                          <p:val>
                                            <p:strVal val="#ppt_h"/>
                                          </p:val>
                                        </p:tav>
                                      </p:tavLst>
                                    </p:anim>
                                    <p:animEffect transition="in" filter="fade">
                                      <p:cBhvr>
                                        <p:cTn id="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Buffer</a:t>
            </a:r>
            <a:r>
              <a:rPr lang="zh-CN" altLang="en-US" dirty="0" smtClean="0"/>
              <a:t>操作</a:t>
            </a:r>
            <a:endParaRPr lang="zh-CN" altLang="en-US" dirty="0"/>
          </a:p>
        </p:txBody>
      </p:sp>
      <p:sp>
        <p:nvSpPr>
          <p:cNvPr id="3" name="内容占位符 2"/>
          <p:cNvSpPr>
            <a:spLocks noGrp="1"/>
          </p:cNvSpPr>
          <p:nvPr>
            <p:ph idx="1"/>
          </p:nvPr>
        </p:nvSpPr>
        <p:spPr/>
        <p:txBody>
          <a:bodyPr/>
          <a:lstStyle/>
          <a:p>
            <a:r>
              <a:rPr lang="zh-CN" altLang="en-US" dirty="0" smtClean="0"/>
              <a:t>释放（</a:t>
            </a:r>
            <a:r>
              <a:rPr lang="en-US" altLang="zh-CN" dirty="0" smtClean="0"/>
              <a:t>get</a:t>
            </a:r>
            <a:r>
              <a:rPr lang="zh-CN" altLang="en-US" dirty="0" smtClean="0"/>
              <a:t>）</a:t>
            </a:r>
            <a:endParaRPr lang="en-US" altLang="zh-CN" dirty="0" smtClean="0"/>
          </a:p>
          <a:p>
            <a:endParaRPr lang="en-US" altLang="zh-CN" dirty="0"/>
          </a:p>
          <a:p>
            <a:pPr>
              <a:lnSpc>
                <a:spcPct val="200000"/>
              </a:lnSpc>
            </a:pPr>
            <a:r>
              <a:rPr lang="zh-CN" altLang="en-US" dirty="0" smtClean="0"/>
              <a:t>压缩（</a:t>
            </a:r>
            <a:r>
              <a:rPr lang="en-US" altLang="zh-CN" dirty="0" smtClean="0"/>
              <a:t>compact</a:t>
            </a:r>
            <a:r>
              <a:rPr lang="zh-CN" altLang="en-US" dirty="0" smtClean="0"/>
              <a:t>）</a:t>
            </a:r>
            <a:endParaRPr lang="zh-CN" altLang="en-US" dirty="0"/>
          </a:p>
        </p:txBody>
      </p:sp>
      <p:sp>
        <p:nvSpPr>
          <p:cNvPr id="4" name="TextBox 3"/>
          <p:cNvSpPr txBox="1"/>
          <p:nvPr/>
        </p:nvSpPr>
        <p:spPr>
          <a:xfrm>
            <a:off x="971600" y="2132856"/>
            <a:ext cx="7178118" cy="923330"/>
          </a:xfrm>
          <a:prstGeom prst="rect">
            <a:avLst/>
          </a:prstGeom>
          <a:noFill/>
          <a:ln>
            <a:solidFill>
              <a:schemeClr val="bg1">
                <a:lumMod val="50000"/>
              </a:schemeClr>
            </a:solidFill>
            <a:prstDash val="lgDash"/>
          </a:ln>
        </p:spPr>
        <p:txBody>
          <a:bodyPr wrap="square" rtlCol="0">
            <a:spAutoFit/>
          </a:bodyPr>
          <a:lstStyle/>
          <a:p>
            <a:r>
              <a:rPr lang="en-US" altLang="zh-CN" dirty="0"/>
              <a:t>for (</a:t>
            </a:r>
            <a:r>
              <a:rPr lang="en-US" altLang="zh-CN" dirty="0" err="1"/>
              <a:t>int</a:t>
            </a:r>
            <a:r>
              <a:rPr lang="en-US" altLang="zh-CN" dirty="0"/>
              <a:t> </a:t>
            </a:r>
            <a:r>
              <a:rPr lang="en-US" altLang="zh-CN" dirty="0" err="1"/>
              <a:t>i</a:t>
            </a:r>
            <a:r>
              <a:rPr lang="en-US" altLang="zh-CN" dirty="0"/>
              <a:t> = 0; </a:t>
            </a:r>
            <a:r>
              <a:rPr lang="en-US" altLang="zh-CN" dirty="0" err="1"/>
              <a:t>buffer.hasRemaining</a:t>
            </a:r>
            <a:r>
              <a:rPr lang="en-US" altLang="zh-CN" dirty="0"/>
              <a:t>( ), </a:t>
            </a:r>
            <a:r>
              <a:rPr lang="en-US" altLang="zh-CN" dirty="0" err="1"/>
              <a:t>i</a:t>
            </a:r>
            <a:r>
              <a:rPr lang="en-US" altLang="zh-CN" dirty="0"/>
              <a:t>++) {</a:t>
            </a:r>
          </a:p>
          <a:p>
            <a:r>
              <a:rPr lang="en-US" altLang="zh-CN" dirty="0" smtClean="0"/>
              <a:t>       </a:t>
            </a:r>
            <a:r>
              <a:rPr lang="en-US" altLang="zh-CN" dirty="0" err="1" smtClean="0"/>
              <a:t>myByteArray</a:t>
            </a:r>
            <a:r>
              <a:rPr lang="en-US" altLang="zh-CN" dirty="0" smtClean="0"/>
              <a:t> </a:t>
            </a:r>
            <a:r>
              <a:rPr lang="en-US" altLang="zh-CN" dirty="0"/>
              <a:t>[</a:t>
            </a:r>
            <a:r>
              <a:rPr lang="en-US" altLang="zh-CN" dirty="0" err="1"/>
              <a:t>i</a:t>
            </a:r>
            <a:r>
              <a:rPr lang="en-US" altLang="zh-CN" dirty="0"/>
              <a:t>] = </a:t>
            </a:r>
            <a:r>
              <a:rPr lang="en-US" altLang="zh-CN" dirty="0" err="1"/>
              <a:t>buffer.</a:t>
            </a:r>
            <a:r>
              <a:rPr lang="en-US" altLang="zh-CN" b="1" dirty="0" err="1">
                <a:solidFill>
                  <a:schemeClr val="accent1"/>
                </a:solidFill>
              </a:rPr>
              <a:t>get</a:t>
            </a:r>
            <a:r>
              <a:rPr lang="en-US" altLang="zh-CN" dirty="0"/>
              <a:t>( );</a:t>
            </a:r>
          </a:p>
          <a:p>
            <a:r>
              <a:rPr lang="en-US" altLang="zh-CN" dirty="0"/>
              <a:t>}</a:t>
            </a:r>
            <a:endParaRPr lang="zh-CN" altLang="en-US" dirty="0"/>
          </a:p>
        </p:txBody>
      </p:sp>
      <p:sp>
        <p:nvSpPr>
          <p:cNvPr id="5" name="TextBox 4"/>
          <p:cNvSpPr txBox="1"/>
          <p:nvPr/>
        </p:nvSpPr>
        <p:spPr>
          <a:xfrm>
            <a:off x="971599" y="3645024"/>
            <a:ext cx="7178119" cy="369332"/>
          </a:xfrm>
          <a:prstGeom prst="rect">
            <a:avLst/>
          </a:prstGeom>
          <a:noFill/>
          <a:ln>
            <a:solidFill>
              <a:schemeClr val="bg1">
                <a:lumMod val="50000"/>
              </a:schemeClr>
            </a:solidFill>
            <a:prstDash val="lgDash"/>
          </a:ln>
        </p:spPr>
        <p:txBody>
          <a:bodyPr wrap="square" rtlCol="0">
            <a:spAutoFit/>
          </a:bodyPr>
          <a:lstStyle/>
          <a:p>
            <a:r>
              <a:rPr lang="en-US" altLang="zh-CN" dirty="0" err="1"/>
              <a:t>buffer.</a:t>
            </a:r>
            <a:r>
              <a:rPr lang="en-US" altLang="zh-CN" b="1" dirty="0" err="1">
                <a:solidFill>
                  <a:schemeClr val="accent1"/>
                </a:solidFill>
              </a:rPr>
              <a:t>compact</a:t>
            </a:r>
            <a:r>
              <a:rPr lang="en-US" altLang="zh-CN" dirty="0" smtClean="0"/>
              <a:t>();                                           </a:t>
            </a:r>
            <a:endParaRPr lang="zh-CN" altLang="en-US" sz="1600" b="1" dirty="0">
              <a:solidFill>
                <a:schemeClr val="accent2"/>
              </a:solidFill>
            </a:endParaRPr>
          </a:p>
        </p:txBody>
      </p:sp>
      <p:pic>
        <p:nvPicPr>
          <p:cNvPr id="614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77937" y="4214434"/>
            <a:ext cx="4564718" cy="998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61283" y="5408208"/>
            <a:ext cx="4483668" cy="1045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6" name="曲线连接符 15"/>
          <p:cNvCxnSpPr/>
          <p:nvPr/>
        </p:nvCxnSpPr>
        <p:spPr>
          <a:xfrm rot="5400000">
            <a:off x="2893977" y="4693824"/>
            <a:ext cx="827080" cy="720080"/>
          </a:xfrm>
          <a:prstGeom prst="curvedConnector3">
            <a:avLst/>
          </a:prstGeom>
          <a:ln w="19050">
            <a:solidFill>
              <a:schemeClr val="accent1"/>
            </a:solidFill>
            <a:prstDash val="dash"/>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0" name="曲线连接符 19"/>
          <p:cNvCxnSpPr/>
          <p:nvPr/>
        </p:nvCxnSpPr>
        <p:spPr>
          <a:xfrm rot="5400000">
            <a:off x="3294001" y="4693824"/>
            <a:ext cx="827080" cy="720080"/>
          </a:xfrm>
          <a:prstGeom prst="curvedConnector3">
            <a:avLst/>
          </a:prstGeom>
          <a:ln w="19050">
            <a:solidFill>
              <a:schemeClr val="accent1"/>
            </a:solidFill>
            <a:prstDash val="dash"/>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1" name="曲线连接符 20"/>
          <p:cNvCxnSpPr/>
          <p:nvPr/>
        </p:nvCxnSpPr>
        <p:spPr>
          <a:xfrm rot="5400000">
            <a:off x="3655193" y="4693824"/>
            <a:ext cx="827080" cy="720080"/>
          </a:xfrm>
          <a:prstGeom prst="curvedConnector3">
            <a:avLst/>
          </a:prstGeom>
          <a:ln w="19050">
            <a:solidFill>
              <a:schemeClr val="accent1"/>
            </a:solidFill>
            <a:prstDash val="dash"/>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2" name="曲线连接符 21"/>
          <p:cNvCxnSpPr/>
          <p:nvPr/>
        </p:nvCxnSpPr>
        <p:spPr>
          <a:xfrm rot="5400000">
            <a:off x="2519121" y="4670036"/>
            <a:ext cx="827080" cy="720080"/>
          </a:xfrm>
          <a:prstGeom prst="curvedConnector3">
            <a:avLst/>
          </a:prstGeom>
          <a:ln w="19050">
            <a:solidFill>
              <a:schemeClr val="accent1"/>
            </a:solidFill>
            <a:prstDash val="dash"/>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3923565" y="5589240"/>
            <a:ext cx="360040" cy="216024"/>
          </a:xfrm>
          <a:prstGeom prst="line">
            <a:avLst/>
          </a:prstGeom>
          <a:ln w="19050">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flipH="1">
            <a:off x="3923565" y="5573780"/>
            <a:ext cx="360040" cy="231484"/>
          </a:xfrm>
          <a:prstGeom prst="line">
            <a:avLst/>
          </a:prstGeom>
          <a:ln w="19050">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4298469" y="5589240"/>
            <a:ext cx="360040" cy="216024"/>
          </a:xfrm>
          <a:prstGeom prst="line">
            <a:avLst/>
          </a:prstGeom>
          <a:ln w="19050">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flipH="1">
            <a:off x="4298469" y="5573780"/>
            <a:ext cx="360040" cy="231484"/>
          </a:xfrm>
          <a:prstGeom prst="line">
            <a:avLst/>
          </a:prstGeom>
          <a:ln w="19050">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pic>
        <p:nvPicPr>
          <p:cNvPr id="3075"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840252" y="4616536"/>
            <a:ext cx="2076450" cy="1276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9" name="爆炸形 1 18"/>
          <p:cNvSpPr/>
          <p:nvPr/>
        </p:nvSpPr>
        <p:spPr>
          <a:xfrm>
            <a:off x="6264264" y="2156186"/>
            <a:ext cx="1368000" cy="900000"/>
          </a:xfrm>
          <a:prstGeom prst="irregularSeal1">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1400" b="1" dirty="0" smtClean="0">
                <a:solidFill>
                  <a:schemeClr val="accent2"/>
                </a:solidFill>
              </a:rPr>
              <a:t>非线程安全</a:t>
            </a:r>
            <a:endParaRPr lang="zh-CN" altLang="en-US" sz="1400" b="1" dirty="0">
              <a:solidFill>
                <a:schemeClr val="accent2"/>
              </a:solidFill>
            </a:endParaRPr>
          </a:p>
        </p:txBody>
      </p:sp>
      <p:sp>
        <p:nvSpPr>
          <p:cNvPr id="6" name="矩形 5"/>
          <p:cNvSpPr/>
          <p:nvPr/>
        </p:nvSpPr>
        <p:spPr>
          <a:xfrm>
            <a:off x="4784694" y="3645024"/>
            <a:ext cx="3365024" cy="369332"/>
          </a:xfrm>
          <a:prstGeom prst="rect">
            <a:avLst/>
          </a:prstGeom>
        </p:spPr>
        <p:txBody>
          <a:bodyPr wrap="none">
            <a:spAutoFit/>
          </a:bodyPr>
          <a:lstStyle/>
          <a:p>
            <a:r>
              <a:rPr lang="zh-CN" altLang="en-US" b="1" dirty="0">
                <a:solidFill>
                  <a:schemeClr val="accent2"/>
                </a:solidFill>
              </a:rPr>
              <a:t>效率并不高</a:t>
            </a:r>
            <a:r>
              <a:rPr lang="en-US" altLang="zh-CN" b="1" dirty="0"/>
              <a:t>   </a:t>
            </a:r>
            <a:r>
              <a:rPr lang="zh-CN" altLang="en-US" b="1" dirty="0">
                <a:solidFill>
                  <a:schemeClr val="accent2"/>
                </a:solidFill>
              </a:rPr>
              <a:t>压缩后同时被翻转</a:t>
            </a:r>
          </a:p>
        </p:txBody>
      </p:sp>
    </p:spTree>
    <p:extLst>
      <p:ext uri="{BB962C8B-B14F-4D97-AF65-F5344CB8AC3E}">
        <p14:creationId xmlns:p14="http://schemas.microsoft.com/office/powerpoint/2010/main" val="3114454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grpId="1" nodeType="click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ppt_w</p:attrName>
                                        </p:attrNameLst>
                                      </p:cBhvr>
                                      <p:tavLst>
                                        <p:tav tm="0">
                                          <p:val>
                                            <p:fltVal val="0"/>
                                          </p:val>
                                        </p:tav>
                                        <p:tav tm="100000">
                                          <p:val>
                                            <p:strVal val="#ppt_w"/>
                                          </p:val>
                                        </p:tav>
                                      </p:tavLst>
                                    </p:anim>
                                    <p:anim calcmode="lin" valueType="num">
                                      <p:cBhvr>
                                        <p:cTn id="8" dur="500" fill="hold"/>
                                        <p:tgtEl>
                                          <p:spTgt spid="19"/>
                                        </p:tgtEl>
                                        <p:attrNameLst>
                                          <p:attrName>ppt_h</p:attrName>
                                        </p:attrNameLst>
                                      </p:cBhvr>
                                      <p:tavLst>
                                        <p:tav tm="0">
                                          <p:val>
                                            <p:fltVal val="0"/>
                                          </p:val>
                                        </p:tav>
                                        <p:tav tm="100000">
                                          <p:val>
                                            <p:strVal val="#ppt_h"/>
                                          </p:val>
                                        </p:tav>
                                      </p:tavLst>
                                    </p:anim>
                                    <p:animEffect transition="in" filter="fade">
                                      <p:cBhvr>
                                        <p:cTn id="9" dur="500"/>
                                        <p:tgtEl>
                                          <p:spTgt spid="19"/>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ntr" presetSubtype="1" fill="hold" nodeType="clickEffect">
                                  <p:stCondLst>
                                    <p:cond delay="0"/>
                                  </p:stCondLst>
                                  <p:childTnLst>
                                    <p:set>
                                      <p:cBhvr>
                                        <p:cTn id="13" dur="1" fill="hold">
                                          <p:stCondLst>
                                            <p:cond delay="0"/>
                                          </p:stCondLst>
                                        </p:cTn>
                                        <p:tgtEl>
                                          <p:spTgt spid="22"/>
                                        </p:tgtEl>
                                        <p:attrNameLst>
                                          <p:attrName>style.visibility</p:attrName>
                                        </p:attrNameLst>
                                      </p:cBhvr>
                                      <p:to>
                                        <p:strVal val="visible"/>
                                      </p:to>
                                    </p:set>
                                    <p:animEffect transition="in" filter="wipe(up)">
                                      <p:cBhvr>
                                        <p:cTn id="14" dur="500"/>
                                        <p:tgtEl>
                                          <p:spTgt spid="22"/>
                                        </p:tgtEl>
                                      </p:cBhvr>
                                    </p:animEffect>
                                  </p:childTnLst>
                                </p:cTn>
                              </p:par>
                              <p:par>
                                <p:cTn id="15" presetID="22" presetClass="entr" presetSubtype="1"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wipe(up)">
                                      <p:cBhvr>
                                        <p:cTn id="17" dur="500"/>
                                        <p:tgtEl>
                                          <p:spTgt spid="16"/>
                                        </p:tgtEl>
                                      </p:cBhvr>
                                    </p:animEffect>
                                  </p:childTnLst>
                                </p:cTn>
                              </p:par>
                              <p:par>
                                <p:cTn id="18" presetID="22" presetClass="entr" presetSubtype="1" fill="hold" nodeType="withEffect">
                                  <p:stCondLst>
                                    <p:cond delay="0"/>
                                  </p:stCondLst>
                                  <p:childTnLst>
                                    <p:set>
                                      <p:cBhvr>
                                        <p:cTn id="19" dur="1" fill="hold">
                                          <p:stCondLst>
                                            <p:cond delay="0"/>
                                          </p:stCondLst>
                                        </p:cTn>
                                        <p:tgtEl>
                                          <p:spTgt spid="20"/>
                                        </p:tgtEl>
                                        <p:attrNameLst>
                                          <p:attrName>style.visibility</p:attrName>
                                        </p:attrNameLst>
                                      </p:cBhvr>
                                      <p:to>
                                        <p:strVal val="visible"/>
                                      </p:to>
                                    </p:set>
                                    <p:animEffect transition="in" filter="wipe(up)">
                                      <p:cBhvr>
                                        <p:cTn id="20" dur="500"/>
                                        <p:tgtEl>
                                          <p:spTgt spid="20"/>
                                        </p:tgtEl>
                                      </p:cBhvr>
                                    </p:animEffect>
                                  </p:childTnLst>
                                </p:cTn>
                              </p:par>
                              <p:par>
                                <p:cTn id="21" presetID="22" presetClass="entr" presetSubtype="1" fill="hold" nodeType="withEffect">
                                  <p:stCondLst>
                                    <p:cond delay="0"/>
                                  </p:stCondLst>
                                  <p:childTnLst>
                                    <p:set>
                                      <p:cBhvr>
                                        <p:cTn id="22" dur="1" fill="hold">
                                          <p:stCondLst>
                                            <p:cond delay="0"/>
                                          </p:stCondLst>
                                        </p:cTn>
                                        <p:tgtEl>
                                          <p:spTgt spid="21"/>
                                        </p:tgtEl>
                                        <p:attrNameLst>
                                          <p:attrName>style.visibility</p:attrName>
                                        </p:attrNameLst>
                                      </p:cBhvr>
                                      <p:to>
                                        <p:strVal val="visible"/>
                                      </p:to>
                                    </p:set>
                                    <p:animEffect transition="in" filter="wipe(up)">
                                      <p:cBhvr>
                                        <p:cTn id="23" dur="500"/>
                                        <p:tgtEl>
                                          <p:spTgt spid="21"/>
                                        </p:tgtEl>
                                      </p:cBhvr>
                                    </p:animEffec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1" animBg="1"/>
      <p:bldP spid="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Buffer</a:t>
            </a:r>
            <a:r>
              <a:rPr lang="zh-CN" altLang="en-US" dirty="0" smtClean="0"/>
              <a:t>操作</a:t>
            </a:r>
            <a:endParaRPr lang="zh-CN" altLang="en-US" dirty="0"/>
          </a:p>
        </p:txBody>
      </p:sp>
      <p:sp>
        <p:nvSpPr>
          <p:cNvPr id="3" name="内容占位符 2"/>
          <p:cNvSpPr>
            <a:spLocks noGrp="1"/>
          </p:cNvSpPr>
          <p:nvPr>
            <p:ph idx="1"/>
          </p:nvPr>
        </p:nvSpPr>
        <p:spPr/>
        <p:txBody>
          <a:bodyPr/>
          <a:lstStyle/>
          <a:p>
            <a:r>
              <a:rPr lang="zh-CN" altLang="en-US" dirty="0"/>
              <a:t>标记（</a:t>
            </a:r>
            <a:r>
              <a:rPr lang="en-US" altLang="zh-CN" dirty="0"/>
              <a:t>mark</a:t>
            </a:r>
            <a:r>
              <a:rPr lang="zh-CN" altLang="en-US" dirty="0"/>
              <a:t>）</a:t>
            </a:r>
            <a:endParaRPr lang="en-US" altLang="zh-CN" dirty="0"/>
          </a:p>
          <a:p>
            <a:endParaRPr lang="en-US" altLang="zh-CN" dirty="0" smtClean="0"/>
          </a:p>
          <a:p>
            <a:endParaRPr lang="en-US" altLang="zh-CN" dirty="0" smtClean="0"/>
          </a:p>
          <a:p>
            <a:endParaRPr lang="en-US" altLang="zh-CN" dirty="0" smtClean="0"/>
          </a:p>
          <a:p>
            <a:r>
              <a:rPr lang="zh-CN" altLang="en-US" dirty="0" smtClean="0"/>
              <a:t>重置（</a:t>
            </a:r>
            <a:r>
              <a:rPr lang="en-US" altLang="zh-CN" dirty="0"/>
              <a:t>reset</a:t>
            </a:r>
            <a:r>
              <a:rPr lang="zh-CN" altLang="en-US" dirty="0" smtClean="0"/>
              <a:t>）</a:t>
            </a:r>
            <a:endParaRPr lang="en-US" altLang="zh-CN" dirty="0"/>
          </a:p>
        </p:txBody>
      </p:sp>
      <p:sp>
        <p:nvSpPr>
          <p:cNvPr id="5" name="TextBox 4"/>
          <p:cNvSpPr txBox="1"/>
          <p:nvPr/>
        </p:nvSpPr>
        <p:spPr>
          <a:xfrm>
            <a:off x="971599" y="2132856"/>
            <a:ext cx="7178119" cy="369332"/>
          </a:xfrm>
          <a:prstGeom prst="rect">
            <a:avLst/>
          </a:prstGeom>
          <a:noFill/>
          <a:ln>
            <a:solidFill>
              <a:schemeClr val="bg1">
                <a:lumMod val="50000"/>
              </a:schemeClr>
            </a:solidFill>
            <a:prstDash val="lgDash"/>
          </a:ln>
        </p:spPr>
        <p:txBody>
          <a:bodyPr wrap="square" rtlCol="0">
            <a:spAutoFit/>
          </a:bodyPr>
          <a:lstStyle/>
          <a:p>
            <a:r>
              <a:rPr lang="en-US" altLang="zh-CN" dirty="0" err="1"/>
              <a:t>buffer.position</a:t>
            </a:r>
            <a:r>
              <a:rPr lang="en-US" altLang="zh-CN" dirty="0"/>
              <a:t>(2).</a:t>
            </a:r>
            <a:r>
              <a:rPr lang="en-US" altLang="zh-CN" b="1" dirty="0">
                <a:solidFill>
                  <a:schemeClr val="accent1"/>
                </a:solidFill>
              </a:rPr>
              <a:t>mark</a:t>
            </a:r>
            <a:r>
              <a:rPr lang="en-US" altLang="zh-CN" dirty="0"/>
              <a:t>().position(4);</a:t>
            </a:r>
            <a:endParaRPr lang="zh-CN" altLang="en-US" dirty="0"/>
          </a:p>
        </p:txBody>
      </p:sp>
      <p:pic>
        <p:nvPicPr>
          <p:cNvPr id="6147"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95736" y="2582837"/>
            <a:ext cx="4680000" cy="1062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8"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23728" y="4941168"/>
            <a:ext cx="4824000" cy="11186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TextBox 13"/>
          <p:cNvSpPr txBox="1"/>
          <p:nvPr/>
        </p:nvSpPr>
        <p:spPr>
          <a:xfrm>
            <a:off x="971597" y="4509120"/>
            <a:ext cx="7178119" cy="369332"/>
          </a:xfrm>
          <a:prstGeom prst="rect">
            <a:avLst/>
          </a:prstGeom>
          <a:noFill/>
          <a:ln>
            <a:solidFill>
              <a:schemeClr val="bg1">
                <a:lumMod val="50000"/>
              </a:schemeClr>
            </a:solidFill>
            <a:prstDash val="lgDash"/>
          </a:ln>
        </p:spPr>
        <p:txBody>
          <a:bodyPr wrap="square" rtlCol="0">
            <a:spAutoFit/>
          </a:bodyPr>
          <a:lstStyle/>
          <a:p>
            <a:r>
              <a:rPr lang="en-US" altLang="zh-CN" dirty="0" err="1" smtClean="0"/>
              <a:t>buffer.</a:t>
            </a:r>
            <a:r>
              <a:rPr lang="en-US" altLang="zh-CN" b="1" dirty="0" err="1" smtClean="0">
                <a:solidFill>
                  <a:schemeClr val="accent1"/>
                </a:solidFill>
              </a:rPr>
              <a:t>reset</a:t>
            </a:r>
            <a:r>
              <a:rPr lang="en-US" altLang="zh-CN" dirty="0" smtClean="0"/>
              <a:t>();</a:t>
            </a:r>
            <a:endParaRPr lang="zh-CN" altLang="en-US" dirty="0"/>
          </a:p>
        </p:txBody>
      </p:sp>
      <p:sp>
        <p:nvSpPr>
          <p:cNvPr id="8" name="爆炸形 1 7"/>
          <p:cNvSpPr/>
          <p:nvPr/>
        </p:nvSpPr>
        <p:spPr>
          <a:xfrm>
            <a:off x="6876408" y="3249080"/>
            <a:ext cx="1368000" cy="900000"/>
          </a:xfrm>
          <a:prstGeom prst="irregularSeal1">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1400" b="1" dirty="0" smtClean="0">
                <a:solidFill>
                  <a:schemeClr val="accent2"/>
                </a:solidFill>
              </a:rPr>
              <a:t>非线程安全</a:t>
            </a:r>
            <a:endParaRPr lang="zh-CN" altLang="en-US" sz="1400" b="1" dirty="0">
              <a:solidFill>
                <a:schemeClr val="accent2"/>
              </a:solidFill>
            </a:endParaRPr>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61636" y="2582837"/>
            <a:ext cx="1676400" cy="695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54553" y="4941490"/>
            <a:ext cx="2340000" cy="1207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2437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Buffer</a:t>
            </a:r>
            <a:r>
              <a:rPr lang="zh-CN" altLang="en-US" dirty="0" smtClean="0"/>
              <a:t>操作</a:t>
            </a:r>
            <a:endParaRPr lang="zh-CN" altLang="en-US" dirty="0"/>
          </a:p>
        </p:txBody>
      </p:sp>
      <p:sp>
        <p:nvSpPr>
          <p:cNvPr id="3" name="内容占位符 2"/>
          <p:cNvSpPr>
            <a:spLocks noGrp="1"/>
          </p:cNvSpPr>
          <p:nvPr>
            <p:ph idx="1"/>
          </p:nvPr>
        </p:nvSpPr>
        <p:spPr/>
        <p:txBody>
          <a:bodyPr/>
          <a:lstStyle/>
          <a:p>
            <a:r>
              <a:rPr lang="zh-CN" altLang="en-US" dirty="0"/>
              <a:t>复制</a:t>
            </a:r>
            <a:r>
              <a:rPr lang="zh-CN" altLang="en-US" dirty="0" smtClean="0"/>
              <a:t>（</a:t>
            </a:r>
            <a:r>
              <a:rPr lang="en-US" altLang="zh-CN" dirty="0"/>
              <a:t>duplicate</a:t>
            </a:r>
            <a:r>
              <a:rPr lang="zh-CN" altLang="en-US" dirty="0" smtClean="0"/>
              <a:t>）</a:t>
            </a:r>
            <a:endParaRPr lang="en-US" altLang="zh-CN" dirty="0"/>
          </a:p>
          <a:p>
            <a:endParaRPr lang="en-US" altLang="zh-CN" dirty="0" smtClean="0"/>
          </a:p>
          <a:p>
            <a:endParaRPr lang="en-US" altLang="zh-CN" dirty="0" smtClean="0"/>
          </a:p>
          <a:p>
            <a:endParaRPr lang="en-US" altLang="zh-CN" dirty="0" smtClean="0"/>
          </a:p>
          <a:p>
            <a:pPr>
              <a:lnSpc>
                <a:spcPct val="200000"/>
              </a:lnSpc>
              <a:spcBef>
                <a:spcPts val="0"/>
              </a:spcBef>
            </a:pPr>
            <a:r>
              <a:rPr lang="zh-CN" altLang="en-US" dirty="0"/>
              <a:t>切割</a:t>
            </a:r>
            <a:r>
              <a:rPr lang="zh-CN" altLang="en-US" dirty="0" smtClean="0"/>
              <a:t>（</a:t>
            </a:r>
            <a:r>
              <a:rPr lang="en-US" altLang="zh-CN" dirty="0"/>
              <a:t>slice</a:t>
            </a:r>
            <a:r>
              <a:rPr lang="zh-CN" altLang="en-US" dirty="0" smtClean="0"/>
              <a:t>）</a:t>
            </a:r>
            <a:endParaRPr lang="en-US" altLang="zh-CN" dirty="0"/>
          </a:p>
        </p:txBody>
      </p:sp>
      <p:sp>
        <p:nvSpPr>
          <p:cNvPr id="5" name="TextBox 4"/>
          <p:cNvSpPr txBox="1"/>
          <p:nvPr/>
        </p:nvSpPr>
        <p:spPr>
          <a:xfrm>
            <a:off x="971599" y="2060848"/>
            <a:ext cx="7178119" cy="923330"/>
          </a:xfrm>
          <a:prstGeom prst="rect">
            <a:avLst/>
          </a:prstGeom>
          <a:noFill/>
          <a:ln>
            <a:solidFill>
              <a:schemeClr val="bg1">
                <a:lumMod val="50000"/>
              </a:schemeClr>
            </a:solidFill>
            <a:prstDash val="lgDash"/>
          </a:ln>
        </p:spPr>
        <p:txBody>
          <a:bodyPr wrap="square" rtlCol="0">
            <a:spAutoFit/>
          </a:bodyPr>
          <a:lstStyle/>
          <a:p>
            <a:r>
              <a:rPr lang="en-US" altLang="zh-CN" dirty="0" err="1"/>
              <a:t>buffer.position</a:t>
            </a:r>
            <a:r>
              <a:rPr lang="en-US" altLang="zh-CN" dirty="0"/>
              <a:t> (3).limit (6).mark( ).position (5);</a:t>
            </a:r>
          </a:p>
          <a:p>
            <a:r>
              <a:rPr lang="en-US" altLang="zh-CN" dirty="0" err="1"/>
              <a:t>CharBuffer</a:t>
            </a:r>
            <a:r>
              <a:rPr lang="en-US" altLang="zh-CN" dirty="0"/>
              <a:t> </a:t>
            </a:r>
            <a:r>
              <a:rPr lang="en-US" altLang="zh-CN" dirty="0" err="1"/>
              <a:t>dupeBuffer</a:t>
            </a:r>
            <a:r>
              <a:rPr lang="en-US" altLang="zh-CN" dirty="0"/>
              <a:t> = </a:t>
            </a:r>
            <a:r>
              <a:rPr lang="en-US" altLang="zh-CN" dirty="0" err="1"/>
              <a:t>buffer.</a:t>
            </a:r>
            <a:r>
              <a:rPr lang="en-US" altLang="zh-CN" b="1" dirty="0" err="1">
                <a:solidFill>
                  <a:schemeClr val="accent1"/>
                </a:solidFill>
              </a:rPr>
              <a:t>duplicate</a:t>
            </a:r>
            <a:r>
              <a:rPr lang="en-US" altLang="zh-CN" dirty="0"/>
              <a:t>( );</a:t>
            </a:r>
          </a:p>
          <a:p>
            <a:r>
              <a:rPr lang="en-US" altLang="zh-CN" dirty="0" err="1"/>
              <a:t>buffer.clear</a:t>
            </a:r>
            <a:r>
              <a:rPr lang="en-US" altLang="zh-CN" dirty="0"/>
              <a:t>( );</a:t>
            </a:r>
            <a:endParaRPr lang="zh-CN" altLang="en-US" dirty="0"/>
          </a:p>
        </p:txBody>
      </p:sp>
      <p:sp>
        <p:nvSpPr>
          <p:cNvPr id="14" name="TextBox 13"/>
          <p:cNvSpPr txBox="1"/>
          <p:nvPr/>
        </p:nvSpPr>
        <p:spPr>
          <a:xfrm>
            <a:off x="971597" y="4725144"/>
            <a:ext cx="7178119" cy="646331"/>
          </a:xfrm>
          <a:prstGeom prst="rect">
            <a:avLst/>
          </a:prstGeom>
          <a:noFill/>
          <a:ln>
            <a:solidFill>
              <a:schemeClr val="bg1">
                <a:lumMod val="50000"/>
              </a:schemeClr>
            </a:solidFill>
            <a:prstDash val="lgDash"/>
          </a:ln>
        </p:spPr>
        <p:txBody>
          <a:bodyPr wrap="square" rtlCol="0">
            <a:spAutoFit/>
          </a:bodyPr>
          <a:lstStyle/>
          <a:p>
            <a:r>
              <a:rPr lang="en-US" altLang="zh-CN" dirty="0" err="1"/>
              <a:t>buffer.position</a:t>
            </a:r>
            <a:r>
              <a:rPr lang="en-US" altLang="zh-CN" dirty="0"/>
              <a:t> (3).limit (5);</a:t>
            </a:r>
          </a:p>
          <a:p>
            <a:r>
              <a:rPr lang="en-US" altLang="zh-CN" dirty="0" err="1"/>
              <a:t>CharBuffer</a:t>
            </a:r>
            <a:r>
              <a:rPr lang="en-US" altLang="zh-CN" dirty="0"/>
              <a:t> </a:t>
            </a:r>
            <a:r>
              <a:rPr lang="en-US" altLang="zh-CN" dirty="0" err="1"/>
              <a:t>sliceBuffer</a:t>
            </a:r>
            <a:r>
              <a:rPr lang="en-US" altLang="zh-CN" dirty="0"/>
              <a:t> = </a:t>
            </a:r>
            <a:r>
              <a:rPr lang="en-US" altLang="zh-CN" dirty="0" err="1"/>
              <a:t>buffer.</a:t>
            </a:r>
            <a:r>
              <a:rPr lang="en-US" altLang="zh-CN" b="1" dirty="0" err="1">
                <a:solidFill>
                  <a:schemeClr val="accent1"/>
                </a:solidFill>
              </a:rPr>
              <a:t>slice</a:t>
            </a:r>
            <a:r>
              <a:rPr lang="en-US" altLang="zh-CN" dirty="0"/>
              <a:t>( );</a:t>
            </a:r>
            <a:endParaRPr lang="zh-CN" altLang="en-US" dirty="0"/>
          </a:p>
        </p:txBody>
      </p:sp>
      <p:grpSp>
        <p:nvGrpSpPr>
          <p:cNvPr id="20" name="组合 19"/>
          <p:cNvGrpSpPr/>
          <p:nvPr/>
        </p:nvGrpSpPr>
        <p:grpSpPr>
          <a:xfrm>
            <a:off x="1763688" y="2996952"/>
            <a:ext cx="5942346" cy="1312490"/>
            <a:chOff x="1763688" y="2996952"/>
            <a:chExt cx="5942346" cy="1312490"/>
          </a:xfrm>
        </p:grpSpPr>
        <p:pic>
          <p:nvPicPr>
            <p:cNvPr id="8"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63688" y="2996952"/>
              <a:ext cx="5942346" cy="13124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extBox 8"/>
            <p:cNvSpPr txBox="1"/>
            <p:nvPr/>
          </p:nvSpPr>
          <p:spPr>
            <a:xfrm>
              <a:off x="5721052" y="3061989"/>
              <a:ext cx="1404933" cy="246221"/>
            </a:xfrm>
            <a:prstGeom prst="rect">
              <a:avLst/>
            </a:prstGeom>
            <a:noFill/>
            <a:ln>
              <a:noFill/>
              <a:prstDash val="dash"/>
            </a:ln>
          </p:spPr>
          <p:txBody>
            <a:bodyPr wrap="square" rtlCol="0">
              <a:spAutoFit/>
            </a:bodyPr>
            <a:lstStyle/>
            <a:p>
              <a:r>
                <a:rPr lang="zh-CN" altLang="en-US" sz="1000" b="1" dirty="0" smtClean="0">
                  <a:solidFill>
                    <a:schemeClr val="accent2"/>
                  </a:solidFill>
                </a:rPr>
                <a:t>共享底层存储单元</a:t>
              </a:r>
              <a:endParaRPr lang="zh-CN" altLang="en-US" sz="1000" b="1" dirty="0">
                <a:solidFill>
                  <a:schemeClr val="accent2"/>
                </a:solidFill>
              </a:endParaRPr>
            </a:p>
          </p:txBody>
        </p:sp>
        <p:sp>
          <p:nvSpPr>
            <p:cNvPr id="10" name="TextBox 9"/>
            <p:cNvSpPr txBox="1"/>
            <p:nvPr/>
          </p:nvSpPr>
          <p:spPr>
            <a:xfrm>
              <a:off x="4121949" y="3312363"/>
              <a:ext cx="954107" cy="246221"/>
            </a:xfrm>
            <a:prstGeom prst="rect">
              <a:avLst/>
            </a:prstGeom>
            <a:noFill/>
            <a:ln>
              <a:noFill/>
              <a:prstDash val="dash"/>
            </a:ln>
          </p:spPr>
          <p:txBody>
            <a:bodyPr wrap="none" rtlCol="0">
              <a:spAutoFit/>
            </a:bodyPr>
            <a:lstStyle/>
            <a:p>
              <a:r>
                <a:rPr lang="zh-CN" altLang="en-US" sz="1000" b="1" dirty="0" smtClean="0">
                  <a:solidFill>
                    <a:schemeClr val="accent2"/>
                  </a:solidFill>
                </a:rPr>
                <a:t>各自维护状态</a:t>
              </a:r>
              <a:endParaRPr lang="zh-CN" altLang="en-US" sz="1000" b="1" dirty="0">
                <a:solidFill>
                  <a:schemeClr val="accent2"/>
                </a:solidFill>
              </a:endParaRPr>
            </a:p>
          </p:txBody>
        </p:sp>
      </p:grpSp>
      <p:sp>
        <p:nvSpPr>
          <p:cNvPr id="11" name="圆角矩形 10"/>
          <p:cNvSpPr/>
          <p:nvPr/>
        </p:nvSpPr>
        <p:spPr>
          <a:xfrm>
            <a:off x="4821729" y="3519676"/>
            <a:ext cx="2846616" cy="789766"/>
          </a:xfrm>
          <a:prstGeom prst="roundRect">
            <a:avLst/>
          </a:prstGeom>
          <a:noFill/>
          <a:ln w="12700">
            <a:prstDash val="lg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12" name="TextBox 11"/>
          <p:cNvSpPr txBox="1"/>
          <p:nvPr/>
        </p:nvSpPr>
        <p:spPr>
          <a:xfrm>
            <a:off x="7668344" y="3519676"/>
            <a:ext cx="288032" cy="861774"/>
          </a:xfrm>
          <a:prstGeom prst="rect">
            <a:avLst/>
          </a:prstGeom>
          <a:noFill/>
        </p:spPr>
        <p:txBody>
          <a:bodyPr wrap="square" rtlCol="0">
            <a:spAutoFit/>
          </a:bodyPr>
          <a:lstStyle/>
          <a:p>
            <a:r>
              <a:rPr lang="zh-CN" altLang="en-US" sz="1000" b="1" dirty="0" smtClean="0">
                <a:solidFill>
                  <a:schemeClr val="accent2"/>
                </a:solidFill>
              </a:rPr>
              <a:t>视图缓冲区</a:t>
            </a:r>
            <a:endParaRPr lang="zh-CN" altLang="en-US" sz="1000" b="1" dirty="0">
              <a:solidFill>
                <a:schemeClr val="accent2"/>
              </a:solidFill>
            </a:endParaRPr>
          </a:p>
        </p:txBody>
      </p:sp>
      <p:grpSp>
        <p:nvGrpSpPr>
          <p:cNvPr id="18" name="组合 17"/>
          <p:cNvGrpSpPr/>
          <p:nvPr/>
        </p:nvGrpSpPr>
        <p:grpSpPr>
          <a:xfrm>
            <a:off x="2313009" y="5404896"/>
            <a:ext cx="5643367" cy="1408480"/>
            <a:chOff x="2313009" y="5404896"/>
            <a:chExt cx="5643367" cy="1408480"/>
          </a:xfrm>
        </p:grpSpPr>
        <p:pic>
          <p:nvPicPr>
            <p:cNvPr id="13"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313009" y="5404896"/>
              <a:ext cx="5017439" cy="1408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TextBox 14"/>
            <p:cNvSpPr txBox="1"/>
            <p:nvPr/>
          </p:nvSpPr>
          <p:spPr>
            <a:xfrm>
              <a:off x="6763929" y="5950763"/>
              <a:ext cx="904415" cy="246221"/>
            </a:xfrm>
            <a:prstGeom prst="rect">
              <a:avLst/>
            </a:prstGeom>
            <a:noFill/>
          </p:spPr>
          <p:txBody>
            <a:bodyPr wrap="none" rtlCol="0">
              <a:spAutoFit/>
            </a:bodyPr>
            <a:lstStyle/>
            <a:p>
              <a:r>
                <a:rPr lang="en-US" altLang="zh-CN" sz="1000" b="1" dirty="0">
                  <a:solidFill>
                    <a:schemeClr val="accent2"/>
                  </a:solidFill>
                </a:rPr>
                <a:t>l</a:t>
              </a:r>
              <a:r>
                <a:rPr lang="en-US" altLang="zh-CN" sz="1000" b="1" dirty="0" smtClean="0">
                  <a:solidFill>
                    <a:schemeClr val="accent2"/>
                  </a:solidFill>
                </a:rPr>
                <a:t>imit-position</a:t>
              </a:r>
              <a:endParaRPr lang="zh-CN" altLang="en-US" sz="1000" b="1" dirty="0">
                <a:solidFill>
                  <a:schemeClr val="accent2"/>
                </a:solidFill>
              </a:endParaRPr>
            </a:p>
          </p:txBody>
        </p:sp>
        <p:sp>
          <p:nvSpPr>
            <p:cNvPr id="16" name="TextBox 15"/>
            <p:cNvSpPr txBox="1"/>
            <p:nvPr/>
          </p:nvSpPr>
          <p:spPr>
            <a:xfrm>
              <a:off x="6551443" y="5476904"/>
              <a:ext cx="1404933" cy="246221"/>
            </a:xfrm>
            <a:prstGeom prst="rect">
              <a:avLst/>
            </a:prstGeom>
            <a:noFill/>
            <a:ln>
              <a:noFill/>
              <a:prstDash val="dash"/>
            </a:ln>
          </p:spPr>
          <p:txBody>
            <a:bodyPr wrap="square" rtlCol="0">
              <a:spAutoFit/>
            </a:bodyPr>
            <a:lstStyle/>
            <a:p>
              <a:r>
                <a:rPr lang="zh-CN" altLang="en-US" sz="1000" b="1" dirty="0" smtClean="0">
                  <a:solidFill>
                    <a:schemeClr val="accent2"/>
                  </a:solidFill>
                </a:rPr>
                <a:t>共享底层存储单元</a:t>
              </a:r>
              <a:endParaRPr lang="zh-CN" altLang="en-US" sz="1000" b="1" dirty="0">
                <a:solidFill>
                  <a:schemeClr val="accent2"/>
                </a:solidFill>
              </a:endParaRPr>
            </a:p>
          </p:txBody>
        </p:sp>
        <p:sp>
          <p:nvSpPr>
            <p:cNvPr id="17" name="TextBox 16"/>
            <p:cNvSpPr txBox="1"/>
            <p:nvPr/>
          </p:nvSpPr>
          <p:spPr>
            <a:xfrm>
              <a:off x="4139952" y="5692928"/>
              <a:ext cx="954107" cy="246221"/>
            </a:xfrm>
            <a:prstGeom prst="rect">
              <a:avLst/>
            </a:prstGeom>
            <a:noFill/>
            <a:ln>
              <a:noFill/>
              <a:prstDash val="dash"/>
            </a:ln>
          </p:spPr>
          <p:txBody>
            <a:bodyPr wrap="none" rtlCol="0">
              <a:spAutoFit/>
            </a:bodyPr>
            <a:lstStyle/>
            <a:p>
              <a:r>
                <a:rPr lang="zh-CN" altLang="en-US" sz="1000" b="1" dirty="0" smtClean="0">
                  <a:solidFill>
                    <a:schemeClr val="accent2"/>
                  </a:solidFill>
                </a:rPr>
                <a:t>各自维护状态</a:t>
              </a:r>
              <a:endParaRPr lang="zh-CN" altLang="en-US" sz="1000" b="1" dirty="0">
                <a:solidFill>
                  <a:schemeClr val="accent2"/>
                </a:solidFill>
              </a:endParaRPr>
            </a:p>
          </p:txBody>
        </p:sp>
      </p:grpSp>
    </p:spTree>
    <p:extLst>
      <p:ext uri="{BB962C8B-B14F-4D97-AF65-F5344CB8AC3E}">
        <p14:creationId xmlns:p14="http://schemas.microsoft.com/office/powerpoint/2010/main" val="2651717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4" fill="hold" grpId="1"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heel(4)">
                                      <p:cBhvr>
                                        <p:cTn id="7"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1"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Buffer</a:t>
            </a:r>
            <a:r>
              <a:rPr lang="zh-CN" altLang="en-US" dirty="0" smtClean="0"/>
              <a:t>批量操作</a:t>
            </a:r>
            <a:endParaRPr lang="zh-CN" altLang="en-US" dirty="0"/>
          </a:p>
        </p:txBody>
      </p:sp>
      <p:sp>
        <p:nvSpPr>
          <p:cNvPr id="3" name="内容占位符 2"/>
          <p:cNvSpPr>
            <a:spLocks noGrp="1"/>
          </p:cNvSpPr>
          <p:nvPr>
            <p:ph idx="1"/>
          </p:nvPr>
        </p:nvSpPr>
        <p:spPr/>
        <p:txBody>
          <a:bodyPr>
            <a:normAutofit/>
          </a:bodyPr>
          <a:lstStyle/>
          <a:p>
            <a:r>
              <a:rPr lang="zh-CN" altLang="en-US" dirty="0" smtClean="0"/>
              <a:t>批量数据操作</a:t>
            </a:r>
            <a:r>
              <a:rPr lang="en-US" altLang="zh-CN" dirty="0" smtClean="0"/>
              <a:t>API</a:t>
            </a:r>
          </a:p>
          <a:p>
            <a:endParaRPr lang="en-US" altLang="zh-CN" dirty="0"/>
          </a:p>
          <a:p>
            <a:endParaRPr lang="en-US" altLang="zh-CN" dirty="0" smtClean="0"/>
          </a:p>
          <a:p>
            <a:endParaRPr lang="en-US" altLang="zh-CN" dirty="0"/>
          </a:p>
          <a:p>
            <a:endParaRPr lang="en-US" altLang="zh-CN" dirty="0" smtClean="0"/>
          </a:p>
          <a:p>
            <a:r>
              <a:rPr lang="zh-CN" altLang="en-US" dirty="0" smtClean="0"/>
              <a:t>两个</a:t>
            </a:r>
            <a:r>
              <a:rPr lang="zh-CN" altLang="en-US" dirty="0"/>
              <a:t>常见</a:t>
            </a:r>
            <a:r>
              <a:rPr lang="zh-CN" altLang="en-US" dirty="0" smtClean="0"/>
              <a:t>异常</a:t>
            </a:r>
            <a:r>
              <a:rPr lang="zh-CN" altLang="en-US" sz="2400" dirty="0" smtClean="0"/>
              <a:t>（</a:t>
            </a:r>
            <a:r>
              <a:rPr lang="en-US" altLang="zh-CN" sz="2400" b="1" dirty="0" err="1" smtClean="0">
                <a:solidFill>
                  <a:schemeClr val="accent2"/>
                </a:solidFill>
              </a:rPr>
              <a:t>array.length</a:t>
            </a:r>
            <a:r>
              <a:rPr lang="en-US" altLang="zh-CN" sz="2400" b="1" dirty="0" smtClean="0">
                <a:solidFill>
                  <a:schemeClr val="accent2"/>
                </a:solidFill>
              </a:rPr>
              <a:t> </a:t>
            </a:r>
            <a:r>
              <a:rPr lang="en-US" altLang="zh-CN" sz="2400" b="1" dirty="0">
                <a:solidFill>
                  <a:schemeClr val="accent2"/>
                </a:solidFill>
              </a:rPr>
              <a:t>&gt; remaining()</a:t>
            </a:r>
            <a:r>
              <a:rPr lang="zh-CN" altLang="en-US" sz="2400" dirty="0" smtClean="0"/>
              <a:t>）</a:t>
            </a:r>
            <a:endParaRPr lang="en-US" altLang="zh-CN" dirty="0" smtClean="0"/>
          </a:p>
          <a:p>
            <a:pPr lvl="1"/>
            <a:r>
              <a:rPr lang="en-US" altLang="zh-CN" sz="2400" dirty="0"/>
              <a:t>get()</a:t>
            </a:r>
            <a:r>
              <a:rPr lang="zh-CN" altLang="en-US" sz="2400" dirty="0"/>
              <a:t>读数</a:t>
            </a:r>
            <a:r>
              <a:rPr lang="zh-CN" altLang="en-US" sz="2400" dirty="0" smtClean="0"/>
              <a:t>据</a:t>
            </a:r>
            <a:r>
              <a:rPr lang="en-US" altLang="zh-CN" sz="2400" dirty="0"/>
              <a:t> </a:t>
            </a:r>
            <a:r>
              <a:rPr lang="zh-CN" altLang="en-US" sz="2400" dirty="0"/>
              <a:t>，</a:t>
            </a:r>
            <a:r>
              <a:rPr lang="en-US" altLang="zh-CN" sz="2400" u="sng" dirty="0" err="1" smtClean="0"/>
              <a:t>BufferUnderflowException</a:t>
            </a:r>
            <a:endParaRPr lang="en-US" altLang="zh-CN" sz="2400" u="sng" dirty="0" smtClean="0"/>
          </a:p>
          <a:p>
            <a:pPr lvl="1"/>
            <a:r>
              <a:rPr lang="en-US" altLang="zh-CN" sz="2400" dirty="0"/>
              <a:t>put()</a:t>
            </a:r>
            <a:r>
              <a:rPr lang="zh-CN" altLang="en-US" sz="2400" dirty="0"/>
              <a:t>写</a:t>
            </a:r>
            <a:r>
              <a:rPr lang="zh-CN" altLang="en-US" sz="2400" dirty="0" smtClean="0"/>
              <a:t>数据，</a:t>
            </a:r>
            <a:r>
              <a:rPr lang="en-US" altLang="zh-CN" sz="2400" u="sng" dirty="0" err="1" smtClean="0"/>
              <a:t>BufferOverflowException</a:t>
            </a:r>
            <a:endParaRPr lang="en-US" altLang="zh-CN" u="sng" dirty="0"/>
          </a:p>
        </p:txBody>
      </p:sp>
      <p:sp>
        <p:nvSpPr>
          <p:cNvPr id="4" name="TextBox 3"/>
          <p:cNvSpPr txBox="1"/>
          <p:nvPr/>
        </p:nvSpPr>
        <p:spPr>
          <a:xfrm>
            <a:off x="1826552" y="2132856"/>
            <a:ext cx="5760640" cy="2462213"/>
          </a:xfrm>
          <a:prstGeom prst="rect">
            <a:avLst/>
          </a:prstGeom>
          <a:noFill/>
          <a:ln>
            <a:solidFill>
              <a:schemeClr val="bg1">
                <a:lumMod val="50000"/>
              </a:schemeClr>
            </a:solidFill>
            <a:prstDash val="lgDash"/>
          </a:ln>
        </p:spPr>
        <p:txBody>
          <a:bodyPr wrap="square" rtlCol="0">
            <a:spAutoFit/>
          </a:bodyPr>
          <a:lstStyle/>
          <a:p>
            <a:r>
              <a:rPr lang="en-US" altLang="zh-CN" sz="1400" dirty="0"/>
              <a:t>public abstract class </a:t>
            </a:r>
            <a:r>
              <a:rPr lang="en-US" altLang="zh-CN" sz="1400" dirty="0" err="1"/>
              <a:t>CharBuffer</a:t>
            </a:r>
            <a:endParaRPr lang="en-US" altLang="zh-CN" sz="1400" dirty="0"/>
          </a:p>
          <a:p>
            <a:r>
              <a:rPr lang="en-US" altLang="zh-CN" sz="1400" dirty="0" smtClean="0"/>
              <a:t>            extends </a:t>
            </a:r>
            <a:r>
              <a:rPr lang="en-US" altLang="zh-CN" sz="1400" dirty="0"/>
              <a:t>Buffer implements </a:t>
            </a:r>
            <a:r>
              <a:rPr lang="en-US" altLang="zh-CN" sz="1400" dirty="0" err="1"/>
              <a:t>CharSequence</a:t>
            </a:r>
            <a:r>
              <a:rPr lang="en-US" altLang="zh-CN" sz="1400" dirty="0"/>
              <a:t>, </a:t>
            </a:r>
            <a:r>
              <a:rPr lang="en-US" altLang="zh-CN" sz="1400" dirty="0" smtClean="0"/>
              <a:t>Comparable {</a:t>
            </a:r>
            <a:endParaRPr lang="en-US" altLang="zh-CN" sz="1400" dirty="0"/>
          </a:p>
          <a:p>
            <a:r>
              <a:rPr lang="en-US" altLang="zh-CN" sz="1400" dirty="0" smtClean="0"/>
              <a:t>            // </a:t>
            </a:r>
            <a:r>
              <a:rPr lang="en-US" altLang="zh-CN" sz="1400" dirty="0"/>
              <a:t>This is a partial API listing</a:t>
            </a:r>
          </a:p>
          <a:p>
            <a:r>
              <a:rPr lang="en-US" altLang="zh-CN" sz="1400" dirty="0" smtClean="0"/>
              <a:t>            public </a:t>
            </a:r>
            <a:r>
              <a:rPr lang="en-US" altLang="zh-CN" sz="1400" dirty="0" err="1"/>
              <a:t>CharBuffer</a:t>
            </a:r>
            <a:r>
              <a:rPr lang="en-US" altLang="zh-CN" sz="1400" dirty="0"/>
              <a:t> </a:t>
            </a:r>
            <a:r>
              <a:rPr lang="en-US" altLang="zh-CN" sz="1400" b="1" dirty="0">
                <a:solidFill>
                  <a:schemeClr val="accent1"/>
                </a:solidFill>
              </a:rPr>
              <a:t>get </a:t>
            </a:r>
            <a:r>
              <a:rPr lang="en-US" altLang="zh-CN" sz="1400" dirty="0"/>
              <a:t>(char [] </a:t>
            </a:r>
            <a:r>
              <a:rPr lang="en-US" altLang="zh-CN" sz="1400" dirty="0" err="1"/>
              <a:t>dst</a:t>
            </a:r>
            <a:r>
              <a:rPr lang="en-US" altLang="zh-CN" sz="1400" dirty="0"/>
              <a:t>)</a:t>
            </a:r>
          </a:p>
          <a:p>
            <a:r>
              <a:rPr lang="en-US" altLang="zh-CN" sz="1400" dirty="0" smtClean="0"/>
              <a:t>            public </a:t>
            </a:r>
            <a:r>
              <a:rPr lang="en-US" altLang="zh-CN" sz="1400" dirty="0" err="1"/>
              <a:t>CharBuffer</a:t>
            </a:r>
            <a:r>
              <a:rPr lang="en-US" altLang="zh-CN" sz="1400" dirty="0"/>
              <a:t> </a:t>
            </a:r>
            <a:r>
              <a:rPr lang="en-US" altLang="zh-CN" sz="1400" b="1" dirty="0">
                <a:solidFill>
                  <a:schemeClr val="accent1"/>
                </a:solidFill>
              </a:rPr>
              <a:t>get </a:t>
            </a:r>
            <a:r>
              <a:rPr lang="en-US" altLang="zh-CN" sz="1400" dirty="0"/>
              <a:t>(char [] </a:t>
            </a:r>
            <a:r>
              <a:rPr lang="en-US" altLang="zh-CN" sz="1400" dirty="0" err="1"/>
              <a:t>dst</a:t>
            </a:r>
            <a:r>
              <a:rPr lang="en-US" altLang="zh-CN" sz="1400" dirty="0"/>
              <a:t>, </a:t>
            </a:r>
            <a:r>
              <a:rPr lang="en-US" altLang="zh-CN" sz="1400" dirty="0" err="1"/>
              <a:t>int</a:t>
            </a:r>
            <a:r>
              <a:rPr lang="en-US" altLang="zh-CN" sz="1400" dirty="0"/>
              <a:t> offset, </a:t>
            </a:r>
            <a:r>
              <a:rPr lang="en-US" altLang="zh-CN" sz="1400" dirty="0" err="1"/>
              <a:t>int</a:t>
            </a:r>
            <a:r>
              <a:rPr lang="en-US" altLang="zh-CN" sz="1400" dirty="0"/>
              <a:t> length)</a:t>
            </a:r>
          </a:p>
          <a:p>
            <a:r>
              <a:rPr lang="en-US" altLang="zh-CN" sz="1400" dirty="0" smtClean="0"/>
              <a:t>            public </a:t>
            </a:r>
            <a:r>
              <a:rPr lang="en-US" altLang="zh-CN" sz="1400" dirty="0"/>
              <a:t>final </a:t>
            </a:r>
            <a:r>
              <a:rPr lang="en-US" altLang="zh-CN" sz="1400" dirty="0" err="1"/>
              <a:t>CharBuffer</a:t>
            </a:r>
            <a:r>
              <a:rPr lang="en-US" altLang="zh-CN" sz="1400" dirty="0"/>
              <a:t> </a:t>
            </a:r>
            <a:r>
              <a:rPr lang="en-US" altLang="zh-CN" sz="1400" b="1" dirty="0">
                <a:solidFill>
                  <a:schemeClr val="accent1"/>
                </a:solidFill>
              </a:rPr>
              <a:t>put </a:t>
            </a:r>
            <a:r>
              <a:rPr lang="en-US" altLang="zh-CN" sz="1400" dirty="0"/>
              <a:t>(char[] </a:t>
            </a:r>
            <a:r>
              <a:rPr lang="en-US" altLang="zh-CN" sz="1400" dirty="0" err="1"/>
              <a:t>src</a:t>
            </a:r>
            <a:r>
              <a:rPr lang="en-US" altLang="zh-CN" sz="1400" dirty="0"/>
              <a:t>)</a:t>
            </a:r>
          </a:p>
          <a:p>
            <a:r>
              <a:rPr lang="en-US" altLang="zh-CN" sz="1400" dirty="0" smtClean="0"/>
              <a:t>            public </a:t>
            </a:r>
            <a:r>
              <a:rPr lang="en-US" altLang="zh-CN" sz="1400" dirty="0" err="1"/>
              <a:t>CharBuffer</a:t>
            </a:r>
            <a:r>
              <a:rPr lang="en-US" altLang="zh-CN" sz="1400" dirty="0"/>
              <a:t> </a:t>
            </a:r>
            <a:r>
              <a:rPr lang="en-US" altLang="zh-CN" sz="1400" b="1" dirty="0">
                <a:solidFill>
                  <a:schemeClr val="accent1"/>
                </a:solidFill>
              </a:rPr>
              <a:t>put</a:t>
            </a:r>
            <a:r>
              <a:rPr lang="en-US" altLang="zh-CN" sz="1400" dirty="0"/>
              <a:t> (char [] </a:t>
            </a:r>
            <a:r>
              <a:rPr lang="en-US" altLang="zh-CN" sz="1400" dirty="0" err="1"/>
              <a:t>src</a:t>
            </a:r>
            <a:r>
              <a:rPr lang="en-US" altLang="zh-CN" sz="1400" dirty="0"/>
              <a:t>, </a:t>
            </a:r>
            <a:r>
              <a:rPr lang="en-US" altLang="zh-CN" sz="1400" dirty="0" err="1"/>
              <a:t>int</a:t>
            </a:r>
            <a:r>
              <a:rPr lang="en-US" altLang="zh-CN" sz="1400" dirty="0"/>
              <a:t> offset, </a:t>
            </a:r>
            <a:r>
              <a:rPr lang="en-US" altLang="zh-CN" sz="1400" dirty="0" err="1"/>
              <a:t>int</a:t>
            </a:r>
            <a:r>
              <a:rPr lang="en-US" altLang="zh-CN" sz="1400" dirty="0"/>
              <a:t> length)</a:t>
            </a:r>
          </a:p>
          <a:p>
            <a:r>
              <a:rPr lang="en-US" altLang="zh-CN" sz="1400" dirty="0" smtClean="0"/>
              <a:t>            public </a:t>
            </a:r>
            <a:r>
              <a:rPr lang="en-US" altLang="zh-CN" sz="1400" dirty="0" err="1"/>
              <a:t>CharBuffer</a:t>
            </a:r>
            <a:r>
              <a:rPr lang="en-US" altLang="zh-CN" sz="1400" dirty="0"/>
              <a:t> </a:t>
            </a:r>
            <a:r>
              <a:rPr lang="en-US" altLang="zh-CN" sz="1400" b="1" dirty="0">
                <a:solidFill>
                  <a:schemeClr val="accent1"/>
                </a:solidFill>
              </a:rPr>
              <a:t>put</a:t>
            </a:r>
            <a:r>
              <a:rPr lang="en-US" altLang="zh-CN" sz="1400" dirty="0"/>
              <a:t> (</a:t>
            </a:r>
            <a:r>
              <a:rPr lang="en-US" altLang="zh-CN" sz="1400" dirty="0" err="1"/>
              <a:t>CharBuffer</a:t>
            </a:r>
            <a:r>
              <a:rPr lang="en-US" altLang="zh-CN" sz="1400" dirty="0"/>
              <a:t> </a:t>
            </a:r>
            <a:r>
              <a:rPr lang="en-US" altLang="zh-CN" sz="1400" dirty="0" err="1"/>
              <a:t>src</a:t>
            </a:r>
            <a:r>
              <a:rPr lang="en-US" altLang="zh-CN" sz="1400" dirty="0"/>
              <a:t>)</a:t>
            </a:r>
          </a:p>
          <a:p>
            <a:r>
              <a:rPr lang="en-US" altLang="zh-CN" sz="1400" dirty="0" smtClean="0"/>
              <a:t>            public </a:t>
            </a:r>
            <a:r>
              <a:rPr lang="en-US" altLang="zh-CN" sz="1400" dirty="0"/>
              <a:t>final </a:t>
            </a:r>
            <a:r>
              <a:rPr lang="en-US" altLang="zh-CN" sz="1400" dirty="0" err="1"/>
              <a:t>CharBuffer</a:t>
            </a:r>
            <a:r>
              <a:rPr lang="en-US" altLang="zh-CN" sz="1400" dirty="0"/>
              <a:t> </a:t>
            </a:r>
            <a:r>
              <a:rPr lang="en-US" altLang="zh-CN" sz="1400" b="1" dirty="0">
                <a:solidFill>
                  <a:schemeClr val="accent1"/>
                </a:solidFill>
              </a:rPr>
              <a:t>put</a:t>
            </a:r>
            <a:r>
              <a:rPr lang="en-US" altLang="zh-CN" sz="1400" dirty="0"/>
              <a:t> (String </a:t>
            </a:r>
            <a:r>
              <a:rPr lang="en-US" altLang="zh-CN" sz="1400" dirty="0" err="1"/>
              <a:t>src</a:t>
            </a:r>
            <a:r>
              <a:rPr lang="en-US" altLang="zh-CN" sz="1400" dirty="0"/>
              <a:t>)</a:t>
            </a:r>
          </a:p>
          <a:p>
            <a:r>
              <a:rPr lang="en-US" altLang="zh-CN" sz="1400" dirty="0" smtClean="0"/>
              <a:t>            public </a:t>
            </a:r>
            <a:r>
              <a:rPr lang="en-US" altLang="zh-CN" sz="1400" dirty="0" err="1"/>
              <a:t>CharBuffer</a:t>
            </a:r>
            <a:r>
              <a:rPr lang="en-US" altLang="zh-CN" sz="1400" dirty="0"/>
              <a:t> </a:t>
            </a:r>
            <a:r>
              <a:rPr lang="en-US" altLang="zh-CN" sz="1400" b="1" dirty="0">
                <a:solidFill>
                  <a:schemeClr val="accent1"/>
                </a:solidFill>
              </a:rPr>
              <a:t>put</a:t>
            </a:r>
            <a:r>
              <a:rPr lang="en-US" altLang="zh-CN" sz="1400" dirty="0"/>
              <a:t> (String </a:t>
            </a:r>
            <a:r>
              <a:rPr lang="en-US" altLang="zh-CN" sz="1400" dirty="0" err="1"/>
              <a:t>src</a:t>
            </a:r>
            <a:r>
              <a:rPr lang="en-US" altLang="zh-CN" sz="1400" dirty="0"/>
              <a:t>, </a:t>
            </a:r>
            <a:r>
              <a:rPr lang="en-US" altLang="zh-CN" sz="1400" dirty="0" err="1"/>
              <a:t>int</a:t>
            </a:r>
            <a:r>
              <a:rPr lang="en-US" altLang="zh-CN" sz="1400" dirty="0"/>
              <a:t> start, </a:t>
            </a:r>
            <a:r>
              <a:rPr lang="en-US" altLang="zh-CN" sz="1400" dirty="0" err="1"/>
              <a:t>int</a:t>
            </a:r>
            <a:r>
              <a:rPr lang="en-US" altLang="zh-CN" sz="1400" dirty="0"/>
              <a:t> end)</a:t>
            </a:r>
          </a:p>
          <a:p>
            <a:r>
              <a:rPr lang="en-US" altLang="zh-CN" sz="1400" dirty="0"/>
              <a:t>}</a:t>
            </a:r>
            <a:endParaRPr lang="zh-CN" altLang="en-US" sz="1400" dirty="0"/>
          </a:p>
        </p:txBody>
      </p:sp>
    </p:spTree>
    <p:extLst>
      <p:ext uri="{BB962C8B-B14F-4D97-AF65-F5344CB8AC3E}">
        <p14:creationId xmlns:p14="http://schemas.microsoft.com/office/powerpoint/2010/main" val="242095844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Buffer</a:t>
            </a:r>
            <a:r>
              <a:rPr lang="zh-CN" altLang="en-US" dirty="0" smtClean="0"/>
              <a:t>创建</a:t>
            </a:r>
            <a:endParaRPr lang="zh-CN" altLang="en-US" dirty="0"/>
          </a:p>
        </p:txBody>
      </p:sp>
      <p:sp>
        <p:nvSpPr>
          <p:cNvPr id="3" name="内容占位符 2"/>
          <p:cNvSpPr>
            <a:spLocks noGrp="1"/>
          </p:cNvSpPr>
          <p:nvPr>
            <p:ph idx="1"/>
          </p:nvPr>
        </p:nvSpPr>
        <p:spPr/>
        <p:txBody>
          <a:bodyPr/>
          <a:lstStyle/>
          <a:p>
            <a:r>
              <a:rPr lang="zh-CN" altLang="en-US" dirty="0" smtClean="0"/>
              <a:t>分配（</a:t>
            </a:r>
            <a:r>
              <a:rPr lang="en-US" altLang="zh-CN" dirty="0" smtClean="0"/>
              <a:t>allocate</a:t>
            </a:r>
            <a:r>
              <a:rPr lang="zh-CN" altLang="en-US" dirty="0" smtClean="0"/>
              <a:t>）</a:t>
            </a:r>
            <a:endParaRPr lang="en-US" altLang="zh-CN" dirty="0"/>
          </a:p>
          <a:p>
            <a:pPr>
              <a:lnSpc>
                <a:spcPct val="200000"/>
              </a:lnSpc>
            </a:pPr>
            <a:r>
              <a:rPr lang="zh-CN" altLang="en-US" dirty="0" smtClean="0"/>
              <a:t>包装（</a:t>
            </a:r>
            <a:r>
              <a:rPr lang="en-US" altLang="zh-CN" dirty="0" smtClean="0"/>
              <a:t>wrap</a:t>
            </a:r>
            <a:r>
              <a:rPr lang="zh-CN" altLang="en-US" dirty="0" smtClean="0"/>
              <a:t>）</a:t>
            </a:r>
            <a:endParaRPr lang="en-US" altLang="zh-CN" dirty="0" smtClean="0"/>
          </a:p>
        </p:txBody>
      </p:sp>
      <p:sp>
        <p:nvSpPr>
          <p:cNvPr id="5" name="TextBox 4"/>
          <p:cNvSpPr txBox="1"/>
          <p:nvPr/>
        </p:nvSpPr>
        <p:spPr>
          <a:xfrm>
            <a:off x="971599" y="3070701"/>
            <a:ext cx="7178119" cy="646331"/>
          </a:xfrm>
          <a:prstGeom prst="rect">
            <a:avLst/>
          </a:prstGeom>
          <a:noFill/>
          <a:ln>
            <a:solidFill>
              <a:schemeClr val="bg1">
                <a:lumMod val="50000"/>
              </a:schemeClr>
            </a:solidFill>
            <a:prstDash val="lgDash"/>
          </a:ln>
        </p:spPr>
        <p:txBody>
          <a:bodyPr wrap="square" rtlCol="0">
            <a:spAutoFit/>
          </a:bodyPr>
          <a:lstStyle/>
          <a:p>
            <a:r>
              <a:rPr lang="en-US" altLang="zh-CN" dirty="0" smtClean="0"/>
              <a:t>byte </a:t>
            </a:r>
            <a:r>
              <a:rPr lang="en-US" altLang="zh-CN" dirty="0"/>
              <a:t>[] </a:t>
            </a:r>
            <a:r>
              <a:rPr lang="en-US" altLang="zh-CN" dirty="0" err="1"/>
              <a:t>myArray</a:t>
            </a:r>
            <a:r>
              <a:rPr lang="en-US" altLang="zh-CN" dirty="0"/>
              <a:t> = new </a:t>
            </a:r>
            <a:r>
              <a:rPr lang="en-US" altLang="zh-CN" dirty="0" smtClean="0"/>
              <a:t>byte </a:t>
            </a:r>
            <a:r>
              <a:rPr lang="en-US" altLang="zh-CN" dirty="0"/>
              <a:t>[100];</a:t>
            </a:r>
          </a:p>
          <a:p>
            <a:r>
              <a:rPr lang="en-US" altLang="zh-CN" dirty="0" err="1" smtClean="0"/>
              <a:t>ByteBuffer</a:t>
            </a:r>
            <a:r>
              <a:rPr lang="en-US" altLang="zh-CN" dirty="0" smtClean="0"/>
              <a:t> </a:t>
            </a:r>
            <a:r>
              <a:rPr lang="en-US" altLang="zh-CN" dirty="0" err="1" smtClean="0"/>
              <a:t>bytebuffer</a:t>
            </a:r>
            <a:r>
              <a:rPr lang="en-US" altLang="zh-CN" dirty="0" smtClean="0"/>
              <a:t> </a:t>
            </a:r>
            <a:r>
              <a:rPr lang="en-US" altLang="zh-CN" dirty="0"/>
              <a:t>= </a:t>
            </a:r>
            <a:r>
              <a:rPr lang="en-US" altLang="zh-CN" dirty="0" err="1" smtClean="0"/>
              <a:t>ByteBuffer.</a:t>
            </a:r>
            <a:r>
              <a:rPr lang="en-US" altLang="zh-CN" b="1" dirty="0" err="1" smtClean="0">
                <a:solidFill>
                  <a:schemeClr val="accent1"/>
                </a:solidFill>
              </a:rPr>
              <a:t>wrap</a:t>
            </a:r>
            <a:r>
              <a:rPr lang="en-US" altLang="zh-CN" dirty="0" smtClean="0"/>
              <a:t> </a:t>
            </a:r>
            <a:r>
              <a:rPr lang="en-US" altLang="zh-CN" dirty="0"/>
              <a:t>(</a:t>
            </a:r>
            <a:r>
              <a:rPr lang="en-US" altLang="zh-CN" dirty="0" err="1"/>
              <a:t>myArray</a:t>
            </a:r>
            <a:r>
              <a:rPr lang="en-US" altLang="zh-CN" dirty="0"/>
              <a:t>);</a:t>
            </a:r>
            <a:endParaRPr lang="zh-CN" altLang="en-US" dirty="0"/>
          </a:p>
        </p:txBody>
      </p:sp>
      <p:pic>
        <p:nvPicPr>
          <p:cNvPr id="1029" name="Picture 5" descr="JVM学习 - 体系结构 内存模型"/>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99992" y="3751110"/>
            <a:ext cx="4000647" cy="2774234"/>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p:cNvSpPr txBox="1"/>
          <p:nvPr/>
        </p:nvSpPr>
        <p:spPr>
          <a:xfrm>
            <a:off x="971600" y="2132856"/>
            <a:ext cx="7178119" cy="369332"/>
          </a:xfrm>
          <a:prstGeom prst="rect">
            <a:avLst/>
          </a:prstGeom>
          <a:noFill/>
          <a:ln>
            <a:solidFill>
              <a:schemeClr val="bg1">
                <a:lumMod val="50000"/>
              </a:schemeClr>
            </a:solidFill>
            <a:prstDash val="lgDash"/>
          </a:ln>
        </p:spPr>
        <p:txBody>
          <a:bodyPr wrap="square" rtlCol="0">
            <a:spAutoFit/>
          </a:bodyPr>
          <a:lstStyle/>
          <a:p>
            <a:r>
              <a:rPr lang="en-US" altLang="zh-CN" dirty="0" err="1" smtClean="0"/>
              <a:t>ByteBuffer</a:t>
            </a:r>
            <a:r>
              <a:rPr lang="en-US" altLang="zh-CN" dirty="0" smtClean="0"/>
              <a:t> </a:t>
            </a:r>
            <a:r>
              <a:rPr lang="en-US" altLang="zh-CN" dirty="0" err="1" smtClean="0"/>
              <a:t>byterBuffer</a:t>
            </a:r>
            <a:r>
              <a:rPr lang="en-US" altLang="zh-CN" dirty="0" smtClean="0"/>
              <a:t> </a:t>
            </a:r>
            <a:r>
              <a:rPr lang="en-US" altLang="zh-CN" dirty="0"/>
              <a:t>= </a:t>
            </a:r>
            <a:r>
              <a:rPr lang="en-US" altLang="zh-CN" dirty="0" err="1" smtClean="0"/>
              <a:t>ByteBuffer.</a:t>
            </a:r>
            <a:r>
              <a:rPr lang="en-US" altLang="zh-CN" b="1" dirty="0" err="1" smtClean="0">
                <a:solidFill>
                  <a:schemeClr val="accent1"/>
                </a:solidFill>
              </a:rPr>
              <a:t>allocate</a:t>
            </a:r>
            <a:r>
              <a:rPr lang="en-US" altLang="zh-CN" dirty="0" smtClean="0"/>
              <a:t> </a:t>
            </a:r>
            <a:r>
              <a:rPr lang="en-US" altLang="zh-CN" dirty="0"/>
              <a:t>(100);</a:t>
            </a:r>
            <a:endParaRPr lang="zh-CN" altLang="en-US" dirty="0"/>
          </a:p>
        </p:txBody>
      </p:sp>
      <p:sp>
        <p:nvSpPr>
          <p:cNvPr id="11" name="圆角矩形 10"/>
          <p:cNvSpPr/>
          <p:nvPr/>
        </p:nvSpPr>
        <p:spPr>
          <a:xfrm>
            <a:off x="971596" y="4787667"/>
            <a:ext cx="1368153" cy="504058"/>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err="1" smtClean="0"/>
              <a:t>ByteBuffer</a:t>
            </a:r>
            <a:endParaRPr lang="zh-CN" altLang="en-US" dirty="0"/>
          </a:p>
        </p:txBody>
      </p:sp>
      <p:cxnSp>
        <p:nvCxnSpPr>
          <p:cNvPr id="18" name="直接连接符 17"/>
          <p:cNvCxnSpPr/>
          <p:nvPr/>
        </p:nvCxnSpPr>
        <p:spPr>
          <a:xfrm flipH="1">
            <a:off x="4067944" y="5138227"/>
            <a:ext cx="720080" cy="306997"/>
          </a:xfrm>
          <a:prstGeom prst="line">
            <a:avLst/>
          </a:prstGeom>
          <a:ln w="19050">
            <a:solidFill>
              <a:schemeClr val="accent2"/>
            </a:solidFill>
            <a:prstDash val="dash"/>
          </a:ln>
        </p:spPr>
        <p:style>
          <a:lnRef idx="1">
            <a:schemeClr val="accent2"/>
          </a:lnRef>
          <a:fillRef idx="0">
            <a:schemeClr val="accent2"/>
          </a:fillRef>
          <a:effectRef idx="0">
            <a:schemeClr val="accent2"/>
          </a:effectRef>
          <a:fontRef idx="minor">
            <a:schemeClr val="tx1"/>
          </a:fontRef>
        </p:style>
      </p:cxnSp>
      <p:cxnSp>
        <p:nvCxnSpPr>
          <p:cNvPr id="25" name="直接连接符 24"/>
          <p:cNvCxnSpPr/>
          <p:nvPr/>
        </p:nvCxnSpPr>
        <p:spPr>
          <a:xfrm flipH="1">
            <a:off x="4067944" y="5327184"/>
            <a:ext cx="720080" cy="622096"/>
          </a:xfrm>
          <a:prstGeom prst="line">
            <a:avLst/>
          </a:prstGeom>
          <a:ln w="19050">
            <a:solidFill>
              <a:schemeClr val="accent2"/>
            </a:solidFill>
            <a:prstDash val="dash"/>
          </a:ln>
        </p:spPr>
        <p:style>
          <a:lnRef idx="1">
            <a:schemeClr val="accent2"/>
          </a:lnRef>
          <a:fillRef idx="0">
            <a:schemeClr val="accent2"/>
          </a:fillRef>
          <a:effectRef idx="0">
            <a:schemeClr val="accent2"/>
          </a:effectRef>
          <a:fontRef idx="minor">
            <a:schemeClr val="tx1"/>
          </a:fontRef>
        </p:style>
      </p:cxnSp>
      <p:grpSp>
        <p:nvGrpSpPr>
          <p:cNvPr id="19" name="组合 18"/>
          <p:cNvGrpSpPr/>
          <p:nvPr/>
        </p:nvGrpSpPr>
        <p:grpSpPr>
          <a:xfrm>
            <a:off x="2843808" y="4221088"/>
            <a:ext cx="1368152" cy="1800200"/>
            <a:chOff x="2843808" y="4221088"/>
            <a:chExt cx="1368152" cy="1800200"/>
          </a:xfrm>
        </p:grpSpPr>
        <p:sp>
          <p:nvSpPr>
            <p:cNvPr id="12" name="圆角矩形 11"/>
            <p:cNvSpPr/>
            <p:nvPr/>
          </p:nvSpPr>
          <p:spPr>
            <a:xfrm>
              <a:off x="2987824" y="5445224"/>
              <a:ext cx="1080120" cy="504056"/>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CN" dirty="0" smtClean="0"/>
                <a:t>byte[]</a:t>
              </a:r>
              <a:endParaRPr lang="zh-CN" altLang="en-US" dirty="0"/>
            </a:p>
          </p:txBody>
        </p:sp>
        <p:sp>
          <p:nvSpPr>
            <p:cNvPr id="13" name="圆角矩形 12"/>
            <p:cNvSpPr/>
            <p:nvPr/>
          </p:nvSpPr>
          <p:spPr>
            <a:xfrm>
              <a:off x="2987824" y="4293095"/>
              <a:ext cx="1080120" cy="1008113"/>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r>
                <a:rPr lang="en-US" altLang="zh-CN" dirty="0"/>
                <a:t>m</a:t>
              </a:r>
              <a:r>
                <a:rPr lang="en-US" altLang="zh-CN" dirty="0" smtClean="0"/>
                <a:t>ark</a:t>
              </a:r>
            </a:p>
            <a:p>
              <a:r>
                <a:rPr lang="en-US" altLang="zh-CN" dirty="0"/>
                <a:t>p</a:t>
              </a:r>
              <a:r>
                <a:rPr lang="en-US" altLang="zh-CN" dirty="0" smtClean="0"/>
                <a:t>osition</a:t>
              </a:r>
            </a:p>
            <a:p>
              <a:r>
                <a:rPr lang="en-US" altLang="zh-CN" dirty="0"/>
                <a:t>l</a:t>
              </a:r>
              <a:r>
                <a:rPr lang="en-US" altLang="zh-CN" dirty="0" smtClean="0"/>
                <a:t>imit</a:t>
              </a:r>
            </a:p>
            <a:p>
              <a:r>
                <a:rPr lang="en-US" altLang="zh-CN" dirty="0" smtClean="0"/>
                <a:t>capacity</a:t>
              </a:r>
              <a:endParaRPr lang="zh-CN" altLang="en-US" dirty="0"/>
            </a:p>
          </p:txBody>
        </p:sp>
        <p:sp>
          <p:nvSpPr>
            <p:cNvPr id="26" name="矩形 25"/>
            <p:cNvSpPr/>
            <p:nvPr/>
          </p:nvSpPr>
          <p:spPr>
            <a:xfrm>
              <a:off x="2843808" y="4221088"/>
              <a:ext cx="1368152" cy="1800200"/>
            </a:xfrm>
            <a:prstGeom prst="rect">
              <a:avLst/>
            </a:prstGeom>
            <a:noFill/>
            <a:ln w="12700">
              <a:solidFill>
                <a:schemeClr val="bg1">
                  <a:lumMod val="50000"/>
                </a:schemeClr>
              </a:solidFill>
              <a:prstDash val="lgDash"/>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grpSp>
      <p:cxnSp>
        <p:nvCxnSpPr>
          <p:cNvPr id="30" name="直接连接符 29"/>
          <p:cNvCxnSpPr/>
          <p:nvPr/>
        </p:nvCxnSpPr>
        <p:spPr>
          <a:xfrm flipH="1">
            <a:off x="2339749" y="4221088"/>
            <a:ext cx="504059" cy="576063"/>
          </a:xfrm>
          <a:prstGeom prst="line">
            <a:avLst/>
          </a:prstGeom>
          <a:ln w="19050">
            <a:solidFill>
              <a:schemeClr val="bg1">
                <a:lumMod val="50000"/>
              </a:schemeClr>
            </a:solidFill>
            <a:prstDash val="dash"/>
          </a:ln>
        </p:spPr>
        <p:style>
          <a:lnRef idx="1">
            <a:schemeClr val="accent2"/>
          </a:lnRef>
          <a:fillRef idx="0">
            <a:schemeClr val="accent2"/>
          </a:fillRef>
          <a:effectRef idx="0">
            <a:schemeClr val="accent2"/>
          </a:effectRef>
          <a:fontRef idx="minor">
            <a:schemeClr val="tx1"/>
          </a:fontRef>
        </p:style>
      </p:cxnSp>
      <p:cxnSp>
        <p:nvCxnSpPr>
          <p:cNvPr id="38" name="直接连接符 37"/>
          <p:cNvCxnSpPr/>
          <p:nvPr/>
        </p:nvCxnSpPr>
        <p:spPr>
          <a:xfrm flipH="1" flipV="1">
            <a:off x="2339750" y="5291726"/>
            <a:ext cx="504058" cy="729562"/>
          </a:xfrm>
          <a:prstGeom prst="line">
            <a:avLst/>
          </a:prstGeom>
          <a:ln w="19050">
            <a:solidFill>
              <a:schemeClr val="bg1">
                <a:lumMod val="50000"/>
              </a:schemeClr>
            </a:solidFill>
            <a:prstDash val="dash"/>
          </a:ln>
        </p:spPr>
        <p:style>
          <a:lnRef idx="1">
            <a:schemeClr val="accent2"/>
          </a:lnRef>
          <a:fillRef idx="0">
            <a:schemeClr val="accent2"/>
          </a:fillRef>
          <a:effectRef idx="0">
            <a:schemeClr val="accent2"/>
          </a:effectRef>
          <a:fontRef idx="minor">
            <a:schemeClr val="tx1"/>
          </a:fontRef>
        </p:style>
      </p:cxnSp>
      <p:sp>
        <p:nvSpPr>
          <p:cNvPr id="1042" name="爆炸形 1 1041"/>
          <p:cNvSpPr/>
          <p:nvPr/>
        </p:nvSpPr>
        <p:spPr>
          <a:xfrm>
            <a:off x="971600" y="5638232"/>
            <a:ext cx="1440161" cy="815104"/>
          </a:xfrm>
          <a:prstGeom prst="irregularSeal1">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1400" b="1" dirty="0" smtClean="0">
                <a:solidFill>
                  <a:schemeClr val="accent2"/>
                </a:solidFill>
              </a:rPr>
              <a:t>间接</a:t>
            </a:r>
            <a:endParaRPr lang="en-US" altLang="zh-CN" sz="1400" b="1" dirty="0" smtClean="0">
              <a:solidFill>
                <a:schemeClr val="accent2"/>
              </a:solidFill>
            </a:endParaRPr>
          </a:p>
          <a:p>
            <a:pPr algn="ctr"/>
            <a:r>
              <a:rPr lang="zh-CN" altLang="en-US" sz="1400" b="1" dirty="0">
                <a:solidFill>
                  <a:schemeClr val="accent2"/>
                </a:solidFill>
              </a:rPr>
              <a:t>内存</a:t>
            </a:r>
            <a:r>
              <a:rPr lang="zh-CN" altLang="en-US" sz="1400" b="1" dirty="0" smtClean="0">
                <a:solidFill>
                  <a:schemeClr val="accent2"/>
                </a:solidFill>
              </a:rPr>
              <a:t>区</a:t>
            </a:r>
            <a:endParaRPr lang="zh-CN" altLang="en-US" sz="1400" b="1" dirty="0">
              <a:solidFill>
                <a:schemeClr val="accent2"/>
              </a:solidFill>
            </a:endParaRPr>
          </a:p>
        </p:txBody>
      </p:sp>
      <p:pic>
        <p:nvPicPr>
          <p:cNvPr id="1026" name="Picture 2"/>
          <p:cNvPicPr>
            <a:picLocks noChangeAspect="1" noChangeArrowheads="1"/>
          </p:cNvPicPr>
          <p:nvPr/>
        </p:nvPicPr>
        <p:blipFill>
          <a:blip r:embed="rId3" cstate="print"/>
          <a:srcRect/>
          <a:stretch>
            <a:fillRect/>
          </a:stretch>
        </p:blipFill>
        <p:spPr bwMode="auto">
          <a:xfrm>
            <a:off x="4788024" y="1268760"/>
            <a:ext cx="3295650" cy="962025"/>
          </a:xfrm>
          <a:prstGeom prst="rect">
            <a:avLst/>
          </a:prstGeom>
          <a:noFill/>
          <a:ln w="9525">
            <a:noFill/>
            <a:miter lim="800000"/>
            <a:headEnd/>
            <a:tailEnd/>
          </a:ln>
        </p:spPr>
      </p:pic>
      <p:pic>
        <p:nvPicPr>
          <p:cNvPr id="1028" name="Picture 4"/>
          <p:cNvPicPr>
            <a:picLocks noChangeAspect="1" noChangeArrowheads="1"/>
          </p:cNvPicPr>
          <p:nvPr/>
        </p:nvPicPr>
        <p:blipFill>
          <a:blip r:embed="rId4" cstate="print"/>
          <a:srcRect/>
          <a:stretch>
            <a:fillRect/>
          </a:stretch>
        </p:blipFill>
        <p:spPr bwMode="auto">
          <a:xfrm>
            <a:off x="5727129" y="2105025"/>
            <a:ext cx="3381375" cy="1323975"/>
          </a:xfrm>
          <a:prstGeom prst="rect">
            <a:avLst/>
          </a:prstGeom>
          <a:noFill/>
          <a:ln w="9525">
            <a:noFill/>
            <a:miter lim="800000"/>
            <a:headEnd/>
            <a:tailEnd/>
          </a:ln>
        </p:spPr>
      </p:pic>
    </p:spTree>
    <p:extLst>
      <p:ext uri="{BB962C8B-B14F-4D97-AF65-F5344CB8AC3E}">
        <p14:creationId xmlns:p14="http://schemas.microsoft.com/office/powerpoint/2010/main" val="24382127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nodeType="clickEffect">
                                  <p:stCondLst>
                                    <p:cond delay="0"/>
                                  </p:stCondLst>
                                  <p:childTnLst>
                                    <p:set>
                                      <p:cBhvr>
                                        <p:cTn id="10" dur="1" fill="hold">
                                          <p:stCondLst>
                                            <p:cond delay="0"/>
                                          </p:stCondLst>
                                        </p:cTn>
                                        <p:tgtEl>
                                          <p:spTgt spid="30"/>
                                        </p:tgtEl>
                                        <p:attrNameLst>
                                          <p:attrName>style.visibility</p:attrName>
                                        </p:attrNameLst>
                                      </p:cBhvr>
                                      <p:to>
                                        <p:strVal val="visible"/>
                                      </p:to>
                                    </p:set>
                                    <p:animEffect transition="in" filter="wipe(left)">
                                      <p:cBhvr>
                                        <p:cTn id="11" dur="500"/>
                                        <p:tgtEl>
                                          <p:spTgt spid="30"/>
                                        </p:tgtEl>
                                      </p:cBhvr>
                                    </p:animEffect>
                                  </p:childTnLst>
                                </p:cTn>
                              </p:par>
                              <p:par>
                                <p:cTn id="12" presetID="22" presetClass="entr" presetSubtype="8" fill="hold" nodeType="withEffect">
                                  <p:stCondLst>
                                    <p:cond delay="0"/>
                                  </p:stCondLst>
                                  <p:childTnLst>
                                    <p:set>
                                      <p:cBhvr>
                                        <p:cTn id="13" dur="1" fill="hold">
                                          <p:stCondLst>
                                            <p:cond delay="0"/>
                                          </p:stCondLst>
                                        </p:cTn>
                                        <p:tgtEl>
                                          <p:spTgt spid="38"/>
                                        </p:tgtEl>
                                        <p:attrNameLst>
                                          <p:attrName>style.visibility</p:attrName>
                                        </p:attrNameLst>
                                      </p:cBhvr>
                                      <p:to>
                                        <p:strVal val="visible"/>
                                      </p:to>
                                    </p:set>
                                    <p:animEffect transition="in" filter="wipe(left)">
                                      <p:cBhvr>
                                        <p:cTn id="14" dur="500"/>
                                        <p:tgtEl>
                                          <p:spTgt spid="38"/>
                                        </p:tgtEl>
                                      </p:cBhvr>
                                    </p:animEffect>
                                  </p:childTnLst>
                                </p:cTn>
                              </p:par>
                            </p:childTnLst>
                          </p:cTn>
                        </p:par>
                        <p:par>
                          <p:cTn id="15" fill="hold">
                            <p:stCondLst>
                              <p:cond delay="500"/>
                            </p:stCondLst>
                            <p:childTnLst>
                              <p:par>
                                <p:cTn id="16" presetID="1" presetClass="entr" presetSubtype="0" fill="hold" nodeType="afterEffect">
                                  <p:stCondLst>
                                    <p:cond delay="0"/>
                                  </p:stCondLst>
                                  <p:childTnLst>
                                    <p:set>
                                      <p:cBhvr>
                                        <p:cTn id="17" dur="1" fill="hold">
                                          <p:stCondLst>
                                            <p:cond delay="0"/>
                                          </p:stCondLst>
                                        </p:cTn>
                                        <p:tgtEl>
                                          <p:spTgt spid="19"/>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1029"/>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22" presetClass="entr" presetSubtype="2" fill="hold" nodeType="clickEffect">
                                  <p:stCondLst>
                                    <p:cond delay="0"/>
                                  </p:stCondLst>
                                  <p:childTnLst>
                                    <p:set>
                                      <p:cBhvr>
                                        <p:cTn id="25" dur="1" fill="hold">
                                          <p:stCondLst>
                                            <p:cond delay="0"/>
                                          </p:stCondLst>
                                        </p:cTn>
                                        <p:tgtEl>
                                          <p:spTgt spid="18"/>
                                        </p:tgtEl>
                                        <p:attrNameLst>
                                          <p:attrName>style.visibility</p:attrName>
                                        </p:attrNameLst>
                                      </p:cBhvr>
                                      <p:to>
                                        <p:strVal val="visible"/>
                                      </p:to>
                                    </p:set>
                                    <p:animEffect transition="in" filter="wipe(right)">
                                      <p:cBhvr>
                                        <p:cTn id="26" dur="500"/>
                                        <p:tgtEl>
                                          <p:spTgt spid="18"/>
                                        </p:tgtEl>
                                      </p:cBhvr>
                                    </p:animEffect>
                                  </p:childTnLst>
                                </p:cTn>
                              </p:par>
                              <p:par>
                                <p:cTn id="27" presetID="22" presetClass="entr" presetSubtype="2" fill="hold" nodeType="withEffect">
                                  <p:stCondLst>
                                    <p:cond delay="0"/>
                                  </p:stCondLst>
                                  <p:childTnLst>
                                    <p:set>
                                      <p:cBhvr>
                                        <p:cTn id="28" dur="1" fill="hold">
                                          <p:stCondLst>
                                            <p:cond delay="0"/>
                                          </p:stCondLst>
                                        </p:cTn>
                                        <p:tgtEl>
                                          <p:spTgt spid="25"/>
                                        </p:tgtEl>
                                        <p:attrNameLst>
                                          <p:attrName>style.visibility</p:attrName>
                                        </p:attrNameLst>
                                      </p:cBhvr>
                                      <p:to>
                                        <p:strVal val="visible"/>
                                      </p:to>
                                    </p:set>
                                    <p:animEffect transition="in" filter="wipe(right)">
                                      <p:cBhvr>
                                        <p:cTn id="29" dur="500"/>
                                        <p:tgtEl>
                                          <p:spTgt spid="25"/>
                                        </p:tgtEl>
                                      </p:cBhvr>
                                    </p:animEffec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0"/>
                                          </p:stCondLst>
                                        </p:cTn>
                                        <p:tgtEl>
                                          <p:spTgt spid="1026"/>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nodeType="clickEffect">
                                  <p:stCondLst>
                                    <p:cond delay="0"/>
                                  </p:stCondLst>
                                  <p:childTnLst>
                                    <p:set>
                                      <p:cBhvr>
                                        <p:cTn id="37" dur="1" fill="hold">
                                          <p:stCondLst>
                                            <p:cond delay="0"/>
                                          </p:stCondLst>
                                        </p:cTn>
                                        <p:tgtEl>
                                          <p:spTgt spid="1028"/>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53" presetClass="entr" presetSubtype="0" fill="hold" grpId="0" nodeType="clickEffect">
                                  <p:stCondLst>
                                    <p:cond delay="0"/>
                                  </p:stCondLst>
                                  <p:childTnLst>
                                    <p:set>
                                      <p:cBhvr>
                                        <p:cTn id="41" dur="1" fill="hold">
                                          <p:stCondLst>
                                            <p:cond delay="0"/>
                                          </p:stCondLst>
                                        </p:cTn>
                                        <p:tgtEl>
                                          <p:spTgt spid="1042"/>
                                        </p:tgtEl>
                                        <p:attrNameLst>
                                          <p:attrName>style.visibility</p:attrName>
                                        </p:attrNameLst>
                                      </p:cBhvr>
                                      <p:to>
                                        <p:strVal val="visible"/>
                                      </p:to>
                                    </p:set>
                                    <p:anim calcmode="lin" valueType="num">
                                      <p:cBhvr>
                                        <p:cTn id="42" dur="500" fill="hold"/>
                                        <p:tgtEl>
                                          <p:spTgt spid="1042"/>
                                        </p:tgtEl>
                                        <p:attrNameLst>
                                          <p:attrName>ppt_w</p:attrName>
                                        </p:attrNameLst>
                                      </p:cBhvr>
                                      <p:tavLst>
                                        <p:tav tm="0">
                                          <p:val>
                                            <p:fltVal val="0"/>
                                          </p:val>
                                        </p:tav>
                                        <p:tav tm="100000">
                                          <p:val>
                                            <p:strVal val="#ppt_w"/>
                                          </p:val>
                                        </p:tav>
                                      </p:tavLst>
                                    </p:anim>
                                    <p:anim calcmode="lin" valueType="num">
                                      <p:cBhvr>
                                        <p:cTn id="43" dur="500" fill="hold"/>
                                        <p:tgtEl>
                                          <p:spTgt spid="1042"/>
                                        </p:tgtEl>
                                        <p:attrNameLst>
                                          <p:attrName>ppt_h</p:attrName>
                                        </p:attrNameLst>
                                      </p:cBhvr>
                                      <p:tavLst>
                                        <p:tav tm="0">
                                          <p:val>
                                            <p:fltVal val="0"/>
                                          </p:val>
                                        </p:tav>
                                        <p:tav tm="100000">
                                          <p:val>
                                            <p:strVal val="#ppt_h"/>
                                          </p:val>
                                        </p:tav>
                                      </p:tavLst>
                                    </p:anim>
                                    <p:animEffect transition="in" filter="fade">
                                      <p:cBhvr>
                                        <p:cTn id="44" dur="500"/>
                                        <p:tgtEl>
                                          <p:spTgt spid="10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042"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DirectByteBuffer</a:t>
            </a:r>
            <a:endParaRPr lang="zh-CN" altLang="en-US" dirty="0"/>
          </a:p>
        </p:txBody>
      </p:sp>
      <p:sp>
        <p:nvSpPr>
          <p:cNvPr id="3" name="内容占位符 2"/>
          <p:cNvSpPr>
            <a:spLocks noGrp="1"/>
          </p:cNvSpPr>
          <p:nvPr>
            <p:ph idx="1"/>
          </p:nvPr>
        </p:nvSpPr>
        <p:spPr/>
        <p:txBody>
          <a:bodyPr/>
          <a:lstStyle/>
          <a:p>
            <a:r>
              <a:rPr lang="zh-CN" altLang="en-US" dirty="0"/>
              <a:t>堆</a:t>
            </a:r>
            <a:r>
              <a:rPr lang="zh-CN" altLang="en-US" dirty="0" smtClean="0"/>
              <a:t>外内存</a:t>
            </a:r>
            <a:endParaRPr lang="en-US" altLang="zh-CN" dirty="0" smtClean="0"/>
          </a:p>
          <a:p>
            <a:endParaRPr lang="en-US" altLang="zh-CN" dirty="0"/>
          </a:p>
          <a:p>
            <a:pPr>
              <a:lnSpc>
                <a:spcPct val="200000"/>
              </a:lnSpc>
            </a:pPr>
            <a:r>
              <a:rPr lang="en-US" altLang="zh-CN" dirty="0" smtClean="0"/>
              <a:t>Buffer</a:t>
            </a:r>
            <a:r>
              <a:rPr lang="zh-CN" altLang="en-US" dirty="0" smtClean="0"/>
              <a:t>直接内存的创建</a:t>
            </a:r>
            <a:endParaRPr lang="zh-CN" altLang="en-US" dirty="0"/>
          </a:p>
        </p:txBody>
      </p:sp>
      <p:sp>
        <p:nvSpPr>
          <p:cNvPr id="4" name="圆角矩形 3"/>
          <p:cNvSpPr/>
          <p:nvPr/>
        </p:nvSpPr>
        <p:spPr>
          <a:xfrm>
            <a:off x="6156176" y="2215897"/>
            <a:ext cx="1656184" cy="792088"/>
          </a:xfrm>
          <a:prstGeom prst="roundRect">
            <a:avLst/>
          </a:prstGeom>
          <a:ln>
            <a:prstDash val="sysDash"/>
          </a:ln>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smtClean="0"/>
              <a:t>Java</a:t>
            </a:r>
            <a:r>
              <a:rPr lang="zh-CN" altLang="en-US" dirty="0" smtClean="0"/>
              <a:t>内存空间</a:t>
            </a:r>
            <a:endParaRPr lang="zh-CN" altLang="en-US" dirty="0"/>
          </a:p>
        </p:txBody>
      </p:sp>
      <p:sp>
        <p:nvSpPr>
          <p:cNvPr id="6" name="圆角矩形 5"/>
          <p:cNvSpPr/>
          <p:nvPr/>
        </p:nvSpPr>
        <p:spPr>
          <a:xfrm>
            <a:off x="1290142" y="2215897"/>
            <a:ext cx="1656184" cy="792088"/>
          </a:xfrm>
          <a:prstGeom prst="roundRect">
            <a:avLst/>
          </a:prstGeom>
          <a:ln>
            <a:prstDash val="sysDash"/>
          </a:ln>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dirty="0" smtClean="0"/>
              <a:t>堆外空间</a:t>
            </a:r>
            <a:endParaRPr lang="zh-CN" altLang="en-US" dirty="0"/>
          </a:p>
        </p:txBody>
      </p:sp>
      <p:cxnSp>
        <p:nvCxnSpPr>
          <p:cNvPr id="12" name="直接箭头连接符 11"/>
          <p:cNvCxnSpPr/>
          <p:nvPr/>
        </p:nvCxnSpPr>
        <p:spPr>
          <a:xfrm>
            <a:off x="5076056" y="2503929"/>
            <a:ext cx="1080000" cy="0"/>
          </a:xfrm>
          <a:prstGeom prst="straightConnector1">
            <a:avLst/>
          </a:prstGeom>
          <a:ln w="19050">
            <a:solidFill>
              <a:schemeClr val="bg1">
                <a:lumMod val="50000"/>
              </a:schemeClr>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flipH="1">
            <a:off x="5076176" y="2719953"/>
            <a:ext cx="1080000" cy="0"/>
          </a:xfrm>
          <a:prstGeom prst="straightConnector1">
            <a:avLst/>
          </a:prstGeom>
          <a:ln w="19050">
            <a:solidFill>
              <a:schemeClr val="bg1">
                <a:lumMod val="50000"/>
              </a:schemeClr>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20" name="矩形 19"/>
          <p:cNvSpPr/>
          <p:nvPr/>
        </p:nvSpPr>
        <p:spPr>
          <a:xfrm>
            <a:off x="1679638" y="2739393"/>
            <a:ext cx="396044" cy="124576"/>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21" name="矩形 20"/>
          <p:cNvSpPr/>
          <p:nvPr/>
        </p:nvSpPr>
        <p:spPr>
          <a:xfrm>
            <a:off x="6344603" y="2791410"/>
            <a:ext cx="396044" cy="12457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25" name="TextBox 24"/>
          <p:cNvSpPr txBox="1"/>
          <p:nvPr/>
        </p:nvSpPr>
        <p:spPr>
          <a:xfrm>
            <a:off x="2065322" y="2662613"/>
            <a:ext cx="729174" cy="276999"/>
          </a:xfrm>
          <a:prstGeom prst="rect">
            <a:avLst/>
          </a:prstGeom>
          <a:noFill/>
        </p:spPr>
        <p:txBody>
          <a:bodyPr wrap="none" rtlCol="0">
            <a:spAutoFit/>
          </a:bodyPr>
          <a:lstStyle/>
          <a:p>
            <a:r>
              <a:rPr lang="en-US" altLang="zh-CN" sz="1200" dirty="0" smtClean="0">
                <a:solidFill>
                  <a:schemeClr val="bg1">
                    <a:lumMod val="50000"/>
                  </a:schemeClr>
                </a:solidFill>
              </a:rPr>
              <a:t>reserved</a:t>
            </a:r>
            <a:endParaRPr lang="zh-CN" altLang="en-US" sz="1200" dirty="0">
              <a:solidFill>
                <a:schemeClr val="bg1">
                  <a:lumMod val="50000"/>
                </a:schemeClr>
              </a:solidFill>
            </a:endParaRPr>
          </a:p>
        </p:txBody>
      </p:sp>
      <p:sp>
        <p:nvSpPr>
          <p:cNvPr id="26" name="TextBox 25"/>
          <p:cNvSpPr txBox="1"/>
          <p:nvPr/>
        </p:nvSpPr>
        <p:spPr>
          <a:xfrm>
            <a:off x="6695766" y="2719953"/>
            <a:ext cx="495649" cy="276999"/>
          </a:xfrm>
          <a:prstGeom prst="rect">
            <a:avLst/>
          </a:prstGeom>
          <a:noFill/>
        </p:spPr>
        <p:txBody>
          <a:bodyPr wrap="none" rtlCol="0">
            <a:spAutoFit/>
          </a:bodyPr>
          <a:lstStyle/>
          <a:p>
            <a:r>
              <a:rPr lang="en-US" altLang="zh-CN" sz="1200" dirty="0" smtClean="0">
                <a:solidFill>
                  <a:schemeClr val="bg1">
                    <a:lumMod val="50000"/>
                  </a:schemeClr>
                </a:solidFill>
              </a:rPr>
              <a:t>heap</a:t>
            </a:r>
            <a:endParaRPr lang="zh-CN" altLang="en-US" sz="1200" dirty="0">
              <a:solidFill>
                <a:schemeClr val="bg1">
                  <a:lumMod val="50000"/>
                </a:schemeClr>
              </a:solidFill>
            </a:endParaRPr>
          </a:p>
        </p:txBody>
      </p:sp>
      <p:sp>
        <p:nvSpPr>
          <p:cNvPr id="28" name="TextBox 27"/>
          <p:cNvSpPr txBox="1"/>
          <p:nvPr/>
        </p:nvSpPr>
        <p:spPr>
          <a:xfrm>
            <a:off x="5150727" y="2473441"/>
            <a:ext cx="943976" cy="276999"/>
          </a:xfrm>
          <a:prstGeom prst="rect">
            <a:avLst/>
          </a:prstGeom>
          <a:noFill/>
        </p:spPr>
        <p:txBody>
          <a:bodyPr wrap="none" rtlCol="0">
            <a:spAutoFit/>
          </a:bodyPr>
          <a:lstStyle/>
          <a:p>
            <a:r>
              <a:rPr lang="en-US" altLang="zh-CN" sz="1200" dirty="0" smtClean="0">
                <a:solidFill>
                  <a:schemeClr val="bg1">
                    <a:lumMod val="50000"/>
                  </a:schemeClr>
                </a:solidFill>
              </a:rPr>
              <a:t>read/write()</a:t>
            </a:r>
            <a:endParaRPr lang="zh-CN" altLang="en-US" sz="1200" dirty="0">
              <a:solidFill>
                <a:schemeClr val="bg1">
                  <a:lumMod val="50000"/>
                </a:schemeClr>
              </a:solidFill>
            </a:endParaRPr>
          </a:p>
        </p:txBody>
      </p:sp>
      <p:grpSp>
        <p:nvGrpSpPr>
          <p:cNvPr id="31" name="组合 30"/>
          <p:cNvGrpSpPr/>
          <p:nvPr/>
        </p:nvGrpSpPr>
        <p:grpSpPr>
          <a:xfrm>
            <a:off x="4285484" y="2863969"/>
            <a:ext cx="501023" cy="276999"/>
            <a:chOff x="2987824" y="3830560"/>
            <a:chExt cx="501023" cy="276999"/>
          </a:xfrm>
        </p:grpSpPr>
        <p:sp>
          <p:nvSpPr>
            <p:cNvPr id="29" name="流程图: 联系 28"/>
            <p:cNvSpPr/>
            <p:nvPr/>
          </p:nvSpPr>
          <p:spPr>
            <a:xfrm>
              <a:off x="2987824" y="3933056"/>
              <a:ext cx="92951" cy="72008"/>
            </a:xfrm>
            <a:prstGeom prst="flowChartConnector">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TextBox 29"/>
            <p:cNvSpPr txBox="1"/>
            <p:nvPr/>
          </p:nvSpPr>
          <p:spPr>
            <a:xfrm>
              <a:off x="3026861" y="3830560"/>
              <a:ext cx="461986" cy="276999"/>
            </a:xfrm>
            <a:prstGeom prst="rect">
              <a:avLst/>
            </a:prstGeom>
            <a:noFill/>
          </p:spPr>
          <p:txBody>
            <a:bodyPr wrap="none" rtlCol="0">
              <a:spAutoFit/>
            </a:bodyPr>
            <a:lstStyle/>
            <a:p>
              <a:r>
                <a:rPr lang="en-US" altLang="zh-CN" sz="1200" b="1" dirty="0" smtClean="0">
                  <a:solidFill>
                    <a:schemeClr val="bg1">
                      <a:lumMod val="50000"/>
                    </a:schemeClr>
                  </a:solidFill>
                </a:rPr>
                <a:t>JVM</a:t>
              </a:r>
              <a:endParaRPr lang="zh-CN" altLang="en-US" b="1" dirty="0">
                <a:solidFill>
                  <a:schemeClr val="bg1">
                    <a:lumMod val="50000"/>
                  </a:schemeClr>
                </a:solidFill>
              </a:endParaRPr>
            </a:p>
          </p:txBody>
        </p:sp>
      </p:grpSp>
      <p:cxnSp>
        <p:nvCxnSpPr>
          <p:cNvPr id="33" name="直接箭头连接符 32"/>
          <p:cNvCxnSpPr>
            <a:stCxn id="30" idx="3"/>
          </p:cNvCxnSpPr>
          <p:nvPr/>
        </p:nvCxnSpPr>
        <p:spPr>
          <a:xfrm flipV="1">
            <a:off x="4786506" y="3000587"/>
            <a:ext cx="1440000" cy="0"/>
          </a:xfrm>
          <a:prstGeom prst="straightConnector1">
            <a:avLst/>
          </a:prstGeom>
          <a:ln>
            <a:solidFill>
              <a:schemeClr val="bg1">
                <a:lumMod val="50000"/>
              </a:schemeClr>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34" name="直接箭头连接符 33"/>
          <p:cNvCxnSpPr/>
          <p:nvPr/>
        </p:nvCxnSpPr>
        <p:spPr>
          <a:xfrm flipH="1">
            <a:off x="2915976" y="3002469"/>
            <a:ext cx="1440000" cy="0"/>
          </a:xfrm>
          <a:prstGeom prst="straightConnector1">
            <a:avLst/>
          </a:prstGeom>
          <a:ln>
            <a:solidFill>
              <a:schemeClr val="bg1">
                <a:lumMod val="50000"/>
              </a:schemeClr>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971599" y="3635732"/>
            <a:ext cx="7178119" cy="369332"/>
          </a:xfrm>
          <a:prstGeom prst="rect">
            <a:avLst/>
          </a:prstGeom>
          <a:noFill/>
          <a:ln>
            <a:solidFill>
              <a:schemeClr val="bg1">
                <a:lumMod val="50000"/>
              </a:schemeClr>
            </a:solidFill>
            <a:prstDash val="lgDash"/>
          </a:ln>
        </p:spPr>
        <p:txBody>
          <a:bodyPr wrap="square" rtlCol="0">
            <a:spAutoFit/>
          </a:bodyPr>
          <a:lstStyle/>
          <a:p>
            <a:r>
              <a:rPr lang="en-US" altLang="zh-CN" dirty="0" err="1" smtClean="0"/>
              <a:t>ByteBuffer</a:t>
            </a:r>
            <a:r>
              <a:rPr lang="en-US" altLang="zh-CN" dirty="0" smtClean="0"/>
              <a:t> </a:t>
            </a:r>
            <a:r>
              <a:rPr lang="en-US" altLang="zh-CN" dirty="0" err="1" smtClean="0"/>
              <a:t>byteBuffer</a:t>
            </a:r>
            <a:r>
              <a:rPr lang="en-US" altLang="zh-CN" dirty="0" smtClean="0"/>
              <a:t> = </a:t>
            </a:r>
            <a:r>
              <a:rPr lang="en-US" altLang="zh-CN" dirty="0" err="1" smtClean="0"/>
              <a:t>ByteBuffer.</a:t>
            </a:r>
            <a:r>
              <a:rPr lang="en-US" altLang="zh-CN" b="1" dirty="0" err="1" smtClean="0">
                <a:solidFill>
                  <a:schemeClr val="accent1"/>
                </a:solidFill>
              </a:rPr>
              <a:t>allocateDirect</a:t>
            </a:r>
            <a:r>
              <a:rPr lang="en-US" altLang="zh-CN" dirty="0" smtClean="0"/>
              <a:t>(16*1024);</a:t>
            </a:r>
            <a:endParaRPr lang="zh-CN" altLang="en-US" dirty="0"/>
          </a:p>
        </p:txBody>
      </p:sp>
      <p:pic>
        <p:nvPicPr>
          <p:cNvPr id="2050" name="Picture 2"/>
          <p:cNvPicPr>
            <a:picLocks noChangeAspect="1" noChangeArrowheads="1"/>
          </p:cNvPicPr>
          <p:nvPr/>
        </p:nvPicPr>
        <p:blipFill>
          <a:blip r:embed="rId3" cstate="print"/>
          <a:srcRect/>
          <a:stretch>
            <a:fillRect/>
          </a:stretch>
        </p:blipFill>
        <p:spPr bwMode="auto">
          <a:xfrm>
            <a:off x="899592" y="4069035"/>
            <a:ext cx="3714750" cy="571500"/>
          </a:xfrm>
          <a:prstGeom prst="rect">
            <a:avLst/>
          </a:prstGeom>
          <a:noFill/>
          <a:ln w="9525">
            <a:noFill/>
            <a:miter lim="800000"/>
            <a:headEnd/>
            <a:tailEnd/>
          </a:ln>
        </p:spPr>
      </p:pic>
      <p:pic>
        <p:nvPicPr>
          <p:cNvPr id="2052" name="Picture 4"/>
          <p:cNvPicPr>
            <a:picLocks noChangeAspect="1" noChangeArrowheads="1"/>
          </p:cNvPicPr>
          <p:nvPr/>
        </p:nvPicPr>
        <p:blipFill>
          <a:blip r:embed="rId4" cstate="print"/>
          <a:srcRect/>
          <a:stretch>
            <a:fillRect/>
          </a:stretch>
        </p:blipFill>
        <p:spPr bwMode="auto">
          <a:xfrm>
            <a:off x="4499992" y="4069035"/>
            <a:ext cx="3829050" cy="2600325"/>
          </a:xfrm>
          <a:prstGeom prst="rect">
            <a:avLst/>
          </a:prstGeom>
          <a:noFill/>
          <a:ln w="9525">
            <a:noFill/>
            <a:miter lim="800000"/>
            <a:headEnd/>
            <a:tailEnd/>
          </a:ln>
        </p:spPr>
      </p:pic>
      <p:sp>
        <p:nvSpPr>
          <p:cNvPr id="39" name="矩形 38"/>
          <p:cNvSpPr/>
          <p:nvPr/>
        </p:nvSpPr>
        <p:spPr>
          <a:xfrm>
            <a:off x="6344603" y="2307345"/>
            <a:ext cx="396044" cy="124576"/>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a:p>
        </p:txBody>
      </p:sp>
      <p:sp>
        <p:nvSpPr>
          <p:cNvPr id="40" name="TextBox 39"/>
          <p:cNvSpPr txBox="1"/>
          <p:nvPr/>
        </p:nvSpPr>
        <p:spPr>
          <a:xfrm>
            <a:off x="6695766" y="2231133"/>
            <a:ext cx="756554" cy="276999"/>
          </a:xfrm>
          <a:prstGeom prst="rect">
            <a:avLst/>
          </a:prstGeom>
          <a:noFill/>
        </p:spPr>
        <p:txBody>
          <a:bodyPr wrap="none" rtlCol="0">
            <a:spAutoFit/>
          </a:bodyPr>
          <a:lstStyle/>
          <a:p>
            <a:r>
              <a:rPr lang="en-US" altLang="zh-CN" sz="1200" dirty="0" smtClean="0">
                <a:solidFill>
                  <a:schemeClr val="bg1">
                    <a:lumMod val="50000"/>
                  </a:schemeClr>
                </a:solidFill>
              </a:rPr>
              <a:t>VM stack</a:t>
            </a:r>
            <a:endParaRPr lang="zh-CN" altLang="en-US" sz="1200" dirty="0">
              <a:solidFill>
                <a:schemeClr val="bg1">
                  <a:lumMod val="50000"/>
                </a:schemeClr>
              </a:solidFill>
            </a:endParaRPr>
          </a:p>
        </p:txBody>
      </p:sp>
      <p:sp>
        <p:nvSpPr>
          <p:cNvPr id="36" name="矩形 35"/>
          <p:cNvSpPr/>
          <p:nvPr/>
        </p:nvSpPr>
        <p:spPr>
          <a:xfrm>
            <a:off x="4038600" y="2417621"/>
            <a:ext cx="1044116" cy="38864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smtClean="0"/>
              <a:t>Java</a:t>
            </a:r>
            <a:r>
              <a:rPr lang="zh-CN" altLang="en-US" dirty="0" smtClean="0"/>
              <a:t>进程</a:t>
            </a:r>
            <a:endParaRPr lang="zh-CN" altLang="en-US" dirty="0"/>
          </a:p>
        </p:txBody>
      </p:sp>
      <p:cxnSp>
        <p:nvCxnSpPr>
          <p:cNvPr id="63" name="直接箭头连接符 62"/>
          <p:cNvCxnSpPr/>
          <p:nvPr/>
        </p:nvCxnSpPr>
        <p:spPr>
          <a:xfrm>
            <a:off x="2958600" y="2719953"/>
            <a:ext cx="1080000" cy="0"/>
          </a:xfrm>
          <a:prstGeom prst="straightConnector1">
            <a:avLst/>
          </a:prstGeom>
          <a:ln w="19050">
            <a:solidFill>
              <a:schemeClr val="bg1">
                <a:lumMod val="50000"/>
              </a:schemeClr>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64" name="直接箭头连接符 63"/>
          <p:cNvCxnSpPr/>
          <p:nvPr/>
        </p:nvCxnSpPr>
        <p:spPr>
          <a:xfrm flipH="1">
            <a:off x="2946326" y="2503929"/>
            <a:ext cx="1080000" cy="0"/>
          </a:xfrm>
          <a:prstGeom prst="straightConnector1">
            <a:avLst/>
          </a:prstGeom>
          <a:ln w="19050">
            <a:solidFill>
              <a:schemeClr val="bg1">
                <a:lumMod val="50000"/>
              </a:schemeClr>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3014338" y="2473441"/>
            <a:ext cx="943976" cy="276999"/>
          </a:xfrm>
          <a:prstGeom prst="rect">
            <a:avLst/>
          </a:prstGeom>
          <a:noFill/>
        </p:spPr>
        <p:txBody>
          <a:bodyPr wrap="none" rtlCol="0">
            <a:spAutoFit/>
          </a:bodyPr>
          <a:lstStyle/>
          <a:p>
            <a:r>
              <a:rPr lang="en-US" altLang="zh-CN" sz="1200" dirty="0" smtClean="0">
                <a:solidFill>
                  <a:schemeClr val="bg1">
                    <a:lumMod val="50000"/>
                  </a:schemeClr>
                </a:solidFill>
              </a:rPr>
              <a:t>read/write()</a:t>
            </a:r>
            <a:endParaRPr lang="zh-CN" altLang="en-US" sz="1200" dirty="0">
              <a:solidFill>
                <a:schemeClr val="bg1">
                  <a:lumMod val="50000"/>
                </a:schemeClr>
              </a:solidFill>
            </a:endParaRPr>
          </a:p>
        </p:txBody>
      </p:sp>
      <p:sp>
        <p:nvSpPr>
          <p:cNvPr id="61" name="TextBox 60"/>
          <p:cNvSpPr txBox="1"/>
          <p:nvPr/>
        </p:nvSpPr>
        <p:spPr>
          <a:xfrm>
            <a:off x="3199447" y="2806261"/>
            <a:ext cx="617541" cy="276999"/>
          </a:xfrm>
          <a:prstGeom prst="rect">
            <a:avLst/>
          </a:prstGeom>
          <a:noFill/>
        </p:spPr>
        <p:txBody>
          <a:bodyPr wrap="none" rtlCol="0">
            <a:spAutoFit/>
          </a:bodyPr>
          <a:lstStyle/>
          <a:p>
            <a:r>
              <a:rPr lang="en-US" altLang="zh-CN" sz="1200" dirty="0">
                <a:solidFill>
                  <a:schemeClr val="bg1">
                    <a:lumMod val="50000"/>
                  </a:schemeClr>
                </a:solidFill>
              </a:rPr>
              <a:t>U</a:t>
            </a:r>
            <a:r>
              <a:rPr lang="en-US" altLang="zh-CN" sz="1200" dirty="0" smtClean="0">
                <a:solidFill>
                  <a:schemeClr val="bg1">
                    <a:lumMod val="50000"/>
                  </a:schemeClr>
                </a:solidFill>
              </a:rPr>
              <a:t>nsafe</a:t>
            </a:r>
            <a:endParaRPr lang="zh-CN" altLang="en-US" sz="1200" dirty="0">
              <a:solidFill>
                <a:schemeClr val="bg1">
                  <a:lumMod val="50000"/>
                </a:schemeClr>
              </a:solidFill>
            </a:endParaRPr>
          </a:p>
        </p:txBody>
      </p:sp>
      <p:sp>
        <p:nvSpPr>
          <p:cNvPr id="2049" name="矩形 2048"/>
          <p:cNvSpPr/>
          <p:nvPr/>
        </p:nvSpPr>
        <p:spPr>
          <a:xfrm>
            <a:off x="3043873" y="2944760"/>
            <a:ext cx="1218475" cy="276999"/>
          </a:xfrm>
          <a:prstGeom prst="rect">
            <a:avLst/>
          </a:prstGeom>
        </p:spPr>
        <p:txBody>
          <a:bodyPr wrap="none">
            <a:spAutoFit/>
          </a:bodyPr>
          <a:lstStyle/>
          <a:p>
            <a:r>
              <a:rPr lang="en-US" altLang="zh-CN" sz="1200" dirty="0" err="1">
                <a:solidFill>
                  <a:schemeClr val="bg1">
                    <a:lumMod val="50000"/>
                  </a:schemeClr>
                </a:solidFill>
              </a:rPr>
              <a:t>DirectByteBuffer</a:t>
            </a:r>
            <a:endParaRPr lang="zh-CN" altLang="en-US" sz="1200" dirty="0"/>
          </a:p>
        </p:txBody>
      </p:sp>
    </p:spTree>
    <p:extLst>
      <p:ext uri="{BB962C8B-B14F-4D97-AF65-F5344CB8AC3E}">
        <p14:creationId xmlns:p14="http://schemas.microsoft.com/office/powerpoint/2010/main" val="16885624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nodeType="clickEffect">
                                  <p:stCondLst>
                                    <p:cond delay="0"/>
                                  </p:stCondLst>
                                  <p:childTnLst>
                                    <p:set>
                                      <p:cBhvr>
                                        <p:cTn id="12" dur="1" fill="hold">
                                          <p:stCondLst>
                                            <p:cond delay="0"/>
                                          </p:stCondLst>
                                        </p:cTn>
                                        <p:tgtEl>
                                          <p:spTgt spid="33"/>
                                        </p:tgtEl>
                                        <p:attrNameLst>
                                          <p:attrName>style.visibility</p:attrName>
                                        </p:attrNameLst>
                                      </p:cBhvr>
                                      <p:to>
                                        <p:strVal val="visible"/>
                                      </p:to>
                                    </p:set>
                                    <p:animEffect transition="in" filter="wipe(left)">
                                      <p:cBhvr>
                                        <p:cTn id="13" dur="500"/>
                                        <p:tgtEl>
                                          <p:spTgt spid="33"/>
                                        </p:tgtEl>
                                      </p:cBhvr>
                                    </p:animEffect>
                                  </p:childTnLst>
                                </p:cTn>
                              </p:par>
                            </p:childTnLst>
                          </p:cTn>
                        </p:par>
                        <p:par>
                          <p:cTn id="14" fill="hold">
                            <p:stCondLst>
                              <p:cond delay="500"/>
                            </p:stCondLst>
                            <p:childTnLst>
                              <p:par>
                                <p:cTn id="15" presetID="22" presetClass="entr" presetSubtype="4" fill="hold" grpId="0" nodeType="after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down)">
                                      <p:cBhvr>
                                        <p:cTn id="17" dur="500"/>
                                        <p:tgtEl>
                                          <p:spTgt spid="4"/>
                                        </p:tgtEl>
                                      </p:cBhvr>
                                    </p:animEffect>
                                  </p:childTnLst>
                                </p:cTn>
                              </p:par>
                              <p:par>
                                <p:cTn id="18" presetID="22" presetClass="entr" presetSubtype="4" fill="hold" grpId="0" nodeType="withEffect">
                                  <p:stCondLst>
                                    <p:cond delay="0"/>
                                  </p:stCondLst>
                                  <p:childTnLst>
                                    <p:set>
                                      <p:cBhvr>
                                        <p:cTn id="19" dur="1" fill="hold">
                                          <p:stCondLst>
                                            <p:cond delay="0"/>
                                          </p:stCondLst>
                                        </p:cTn>
                                        <p:tgtEl>
                                          <p:spTgt spid="21"/>
                                        </p:tgtEl>
                                        <p:attrNameLst>
                                          <p:attrName>style.visibility</p:attrName>
                                        </p:attrNameLst>
                                      </p:cBhvr>
                                      <p:to>
                                        <p:strVal val="visible"/>
                                      </p:to>
                                    </p:set>
                                    <p:animEffect transition="in" filter="wipe(down)">
                                      <p:cBhvr>
                                        <p:cTn id="20" dur="500"/>
                                        <p:tgtEl>
                                          <p:spTgt spid="21"/>
                                        </p:tgtEl>
                                      </p:cBhvr>
                                    </p:animEffect>
                                  </p:childTnLst>
                                </p:cTn>
                              </p:par>
                              <p:par>
                                <p:cTn id="21" presetID="22" presetClass="entr" presetSubtype="4" fill="hold" grpId="0" nodeType="withEffect">
                                  <p:stCondLst>
                                    <p:cond delay="0"/>
                                  </p:stCondLst>
                                  <p:childTnLst>
                                    <p:set>
                                      <p:cBhvr>
                                        <p:cTn id="22" dur="1" fill="hold">
                                          <p:stCondLst>
                                            <p:cond delay="0"/>
                                          </p:stCondLst>
                                        </p:cTn>
                                        <p:tgtEl>
                                          <p:spTgt spid="26"/>
                                        </p:tgtEl>
                                        <p:attrNameLst>
                                          <p:attrName>style.visibility</p:attrName>
                                        </p:attrNameLst>
                                      </p:cBhvr>
                                      <p:to>
                                        <p:strVal val="visible"/>
                                      </p:to>
                                    </p:set>
                                    <p:animEffect transition="in" filter="wipe(down)">
                                      <p:cBhvr>
                                        <p:cTn id="23" dur="500"/>
                                        <p:tgtEl>
                                          <p:spTgt spid="26"/>
                                        </p:tgtEl>
                                      </p:cBhvr>
                                    </p:animEffect>
                                  </p:childTnLst>
                                </p:cTn>
                              </p:par>
                              <p:par>
                                <p:cTn id="24" presetID="22" presetClass="entr" presetSubtype="4" fill="hold" grpId="0" nodeType="withEffect">
                                  <p:stCondLst>
                                    <p:cond delay="0"/>
                                  </p:stCondLst>
                                  <p:childTnLst>
                                    <p:set>
                                      <p:cBhvr>
                                        <p:cTn id="25" dur="1" fill="hold">
                                          <p:stCondLst>
                                            <p:cond delay="0"/>
                                          </p:stCondLst>
                                        </p:cTn>
                                        <p:tgtEl>
                                          <p:spTgt spid="39"/>
                                        </p:tgtEl>
                                        <p:attrNameLst>
                                          <p:attrName>style.visibility</p:attrName>
                                        </p:attrNameLst>
                                      </p:cBhvr>
                                      <p:to>
                                        <p:strVal val="visible"/>
                                      </p:to>
                                    </p:set>
                                    <p:animEffect transition="in" filter="wipe(down)">
                                      <p:cBhvr>
                                        <p:cTn id="26" dur="500"/>
                                        <p:tgtEl>
                                          <p:spTgt spid="39"/>
                                        </p:tgtEl>
                                      </p:cBhvr>
                                    </p:animEffect>
                                  </p:childTnLst>
                                </p:cTn>
                              </p:par>
                              <p:par>
                                <p:cTn id="27" presetID="22" presetClass="entr" presetSubtype="4" fill="hold" grpId="0" nodeType="withEffect">
                                  <p:stCondLst>
                                    <p:cond delay="0"/>
                                  </p:stCondLst>
                                  <p:childTnLst>
                                    <p:set>
                                      <p:cBhvr>
                                        <p:cTn id="28" dur="1" fill="hold">
                                          <p:stCondLst>
                                            <p:cond delay="0"/>
                                          </p:stCondLst>
                                        </p:cTn>
                                        <p:tgtEl>
                                          <p:spTgt spid="40"/>
                                        </p:tgtEl>
                                        <p:attrNameLst>
                                          <p:attrName>style.visibility</p:attrName>
                                        </p:attrNameLst>
                                      </p:cBhvr>
                                      <p:to>
                                        <p:strVal val="visible"/>
                                      </p:to>
                                    </p:set>
                                    <p:animEffect transition="in" filter="wipe(down)">
                                      <p:cBhvr>
                                        <p:cTn id="29" dur="500"/>
                                        <p:tgtEl>
                                          <p:spTgt spid="40"/>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nodeType="click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wipe(left)">
                                      <p:cBhvr>
                                        <p:cTn id="34" dur="500"/>
                                        <p:tgtEl>
                                          <p:spTgt spid="12"/>
                                        </p:tgtEl>
                                      </p:cBhvr>
                                    </p:animEffect>
                                  </p:childTnLst>
                                </p:cTn>
                              </p:par>
                            </p:childTnLst>
                          </p:cTn>
                        </p:par>
                        <p:par>
                          <p:cTn id="35" fill="hold">
                            <p:stCondLst>
                              <p:cond delay="500"/>
                            </p:stCondLst>
                            <p:childTnLst>
                              <p:par>
                                <p:cTn id="36" presetID="22" presetClass="entr" presetSubtype="2" fill="hold" nodeType="afterEffect">
                                  <p:stCondLst>
                                    <p:cond delay="0"/>
                                  </p:stCondLst>
                                  <p:childTnLst>
                                    <p:set>
                                      <p:cBhvr>
                                        <p:cTn id="37" dur="1" fill="hold">
                                          <p:stCondLst>
                                            <p:cond delay="0"/>
                                          </p:stCondLst>
                                        </p:cTn>
                                        <p:tgtEl>
                                          <p:spTgt spid="13"/>
                                        </p:tgtEl>
                                        <p:attrNameLst>
                                          <p:attrName>style.visibility</p:attrName>
                                        </p:attrNameLst>
                                      </p:cBhvr>
                                      <p:to>
                                        <p:strVal val="visible"/>
                                      </p:to>
                                    </p:set>
                                    <p:animEffect transition="in" filter="wipe(right)">
                                      <p:cBhvr>
                                        <p:cTn id="38" dur="500"/>
                                        <p:tgtEl>
                                          <p:spTgt spid="13"/>
                                        </p:tgtEl>
                                      </p:cBhvr>
                                    </p:animEffect>
                                  </p:childTnLst>
                                </p:cTn>
                              </p:par>
                            </p:childTnLst>
                          </p:cTn>
                        </p:par>
                        <p:par>
                          <p:cTn id="39" fill="hold">
                            <p:stCondLst>
                              <p:cond delay="1000"/>
                            </p:stCondLst>
                            <p:childTnLst>
                              <p:par>
                                <p:cTn id="40" presetID="1" presetClass="entr" presetSubtype="0" fill="hold" grpId="0" nodeType="afterEffect">
                                  <p:stCondLst>
                                    <p:cond delay="0"/>
                                  </p:stCondLst>
                                  <p:childTnLst>
                                    <p:set>
                                      <p:cBhvr>
                                        <p:cTn id="41" dur="1" fill="hold">
                                          <p:stCondLst>
                                            <p:cond delay="0"/>
                                          </p:stCondLst>
                                        </p:cTn>
                                        <p:tgtEl>
                                          <p:spTgt spid="28"/>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22" presetClass="entr" presetSubtype="2" fill="hold" nodeType="clickEffect">
                                  <p:stCondLst>
                                    <p:cond delay="0"/>
                                  </p:stCondLst>
                                  <p:childTnLst>
                                    <p:set>
                                      <p:cBhvr>
                                        <p:cTn id="45" dur="1" fill="hold">
                                          <p:stCondLst>
                                            <p:cond delay="0"/>
                                          </p:stCondLst>
                                        </p:cTn>
                                        <p:tgtEl>
                                          <p:spTgt spid="34"/>
                                        </p:tgtEl>
                                        <p:attrNameLst>
                                          <p:attrName>style.visibility</p:attrName>
                                        </p:attrNameLst>
                                      </p:cBhvr>
                                      <p:to>
                                        <p:strVal val="visible"/>
                                      </p:to>
                                    </p:set>
                                    <p:animEffect transition="in" filter="wipe(right)">
                                      <p:cBhvr>
                                        <p:cTn id="46" dur="500"/>
                                        <p:tgtEl>
                                          <p:spTgt spid="34"/>
                                        </p:tgtEl>
                                      </p:cBhvr>
                                    </p:animEffect>
                                  </p:childTnLst>
                                </p:cTn>
                              </p:par>
                            </p:childTnLst>
                          </p:cTn>
                        </p:par>
                        <p:par>
                          <p:cTn id="47" fill="hold">
                            <p:stCondLst>
                              <p:cond delay="500"/>
                            </p:stCondLst>
                            <p:childTnLst>
                              <p:par>
                                <p:cTn id="48" presetID="1" presetClass="entr" presetSubtype="0" fill="hold" grpId="0" nodeType="afterEffect">
                                  <p:stCondLst>
                                    <p:cond delay="0"/>
                                  </p:stCondLst>
                                  <p:childTnLst>
                                    <p:set>
                                      <p:cBhvr>
                                        <p:cTn id="49" dur="1" fill="hold">
                                          <p:stCondLst>
                                            <p:cond delay="0"/>
                                          </p:stCondLst>
                                        </p:cTn>
                                        <p:tgtEl>
                                          <p:spTgt spid="61"/>
                                        </p:tgtEl>
                                        <p:attrNameLst>
                                          <p:attrName>style.visibility</p:attrName>
                                        </p:attrNameLst>
                                      </p:cBhvr>
                                      <p:to>
                                        <p:strVal val="visible"/>
                                      </p:to>
                                    </p:set>
                                  </p:childTnLst>
                                </p:cTn>
                              </p:par>
                            </p:childTnLst>
                          </p:cTn>
                        </p:par>
                        <p:par>
                          <p:cTn id="50" fill="hold">
                            <p:stCondLst>
                              <p:cond delay="500"/>
                            </p:stCondLst>
                            <p:childTnLst>
                              <p:par>
                                <p:cTn id="51" presetID="1" presetClass="entr" presetSubtype="0" fill="hold" nodeType="afterEffect">
                                  <p:stCondLst>
                                    <p:cond delay="0"/>
                                  </p:stCondLst>
                                  <p:childTnLst>
                                    <p:set>
                                      <p:cBhvr>
                                        <p:cTn id="52" dur="1" fill="hold">
                                          <p:stCondLst>
                                            <p:cond delay="0"/>
                                          </p:stCondLst>
                                        </p:cTn>
                                        <p:tgtEl>
                                          <p:spTgt spid="2049">
                                            <p:txEl>
                                              <p:pRg st="0" end="0"/>
                                            </p:txEl>
                                          </p:spTgt>
                                        </p:tgtEl>
                                        <p:attrNameLst>
                                          <p:attrName>style.visibility</p:attrName>
                                        </p:attrNameLst>
                                      </p:cBhvr>
                                      <p:to>
                                        <p:strVal val="visible"/>
                                      </p:to>
                                    </p:set>
                                  </p:childTnLst>
                                </p:cTn>
                              </p:par>
                            </p:childTnLst>
                          </p:cTn>
                        </p:par>
                        <p:par>
                          <p:cTn id="53" fill="hold">
                            <p:stCondLst>
                              <p:cond delay="500"/>
                            </p:stCondLst>
                            <p:childTnLst>
                              <p:par>
                                <p:cTn id="54" presetID="22" presetClass="entr" presetSubtype="4" fill="hold" grpId="0" nodeType="afterEffect">
                                  <p:stCondLst>
                                    <p:cond delay="0"/>
                                  </p:stCondLst>
                                  <p:childTnLst>
                                    <p:set>
                                      <p:cBhvr>
                                        <p:cTn id="55" dur="1" fill="hold">
                                          <p:stCondLst>
                                            <p:cond delay="0"/>
                                          </p:stCondLst>
                                        </p:cTn>
                                        <p:tgtEl>
                                          <p:spTgt spid="6"/>
                                        </p:tgtEl>
                                        <p:attrNameLst>
                                          <p:attrName>style.visibility</p:attrName>
                                        </p:attrNameLst>
                                      </p:cBhvr>
                                      <p:to>
                                        <p:strVal val="visible"/>
                                      </p:to>
                                    </p:set>
                                    <p:animEffect transition="in" filter="wipe(down)">
                                      <p:cBhvr>
                                        <p:cTn id="56" dur="500"/>
                                        <p:tgtEl>
                                          <p:spTgt spid="6"/>
                                        </p:tgtEl>
                                      </p:cBhvr>
                                    </p:animEffect>
                                  </p:childTnLst>
                                </p:cTn>
                              </p:par>
                              <p:par>
                                <p:cTn id="57" presetID="22" presetClass="entr" presetSubtype="4" fill="hold" grpId="0" nodeType="withEffect">
                                  <p:stCondLst>
                                    <p:cond delay="0"/>
                                  </p:stCondLst>
                                  <p:childTnLst>
                                    <p:set>
                                      <p:cBhvr>
                                        <p:cTn id="58" dur="1" fill="hold">
                                          <p:stCondLst>
                                            <p:cond delay="0"/>
                                          </p:stCondLst>
                                        </p:cTn>
                                        <p:tgtEl>
                                          <p:spTgt spid="20"/>
                                        </p:tgtEl>
                                        <p:attrNameLst>
                                          <p:attrName>style.visibility</p:attrName>
                                        </p:attrNameLst>
                                      </p:cBhvr>
                                      <p:to>
                                        <p:strVal val="visible"/>
                                      </p:to>
                                    </p:set>
                                    <p:animEffect transition="in" filter="wipe(down)">
                                      <p:cBhvr>
                                        <p:cTn id="59" dur="500"/>
                                        <p:tgtEl>
                                          <p:spTgt spid="20"/>
                                        </p:tgtEl>
                                      </p:cBhvr>
                                    </p:animEffect>
                                  </p:childTnLst>
                                </p:cTn>
                              </p:par>
                              <p:par>
                                <p:cTn id="60" presetID="22" presetClass="entr" presetSubtype="4" fill="hold" grpId="0" nodeType="withEffect">
                                  <p:stCondLst>
                                    <p:cond delay="0"/>
                                  </p:stCondLst>
                                  <p:childTnLst>
                                    <p:set>
                                      <p:cBhvr>
                                        <p:cTn id="61" dur="1" fill="hold">
                                          <p:stCondLst>
                                            <p:cond delay="0"/>
                                          </p:stCondLst>
                                        </p:cTn>
                                        <p:tgtEl>
                                          <p:spTgt spid="25"/>
                                        </p:tgtEl>
                                        <p:attrNameLst>
                                          <p:attrName>style.visibility</p:attrName>
                                        </p:attrNameLst>
                                      </p:cBhvr>
                                      <p:to>
                                        <p:strVal val="visible"/>
                                      </p:to>
                                    </p:set>
                                    <p:animEffect transition="in" filter="wipe(down)">
                                      <p:cBhvr>
                                        <p:cTn id="62" dur="500"/>
                                        <p:tgtEl>
                                          <p:spTgt spid="25"/>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2" fill="hold" nodeType="clickEffect">
                                  <p:stCondLst>
                                    <p:cond delay="0"/>
                                  </p:stCondLst>
                                  <p:childTnLst>
                                    <p:set>
                                      <p:cBhvr>
                                        <p:cTn id="66" dur="1" fill="hold">
                                          <p:stCondLst>
                                            <p:cond delay="0"/>
                                          </p:stCondLst>
                                        </p:cTn>
                                        <p:tgtEl>
                                          <p:spTgt spid="64"/>
                                        </p:tgtEl>
                                        <p:attrNameLst>
                                          <p:attrName>style.visibility</p:attrName>
                                        </p:attrNameLst>
                                      </p:cBhvr>
                                      <p:to>
                                        <p:strVal val="visible"/>
                                      </p:to>
                                    </p:set>
                                    <p:animEffect transition="in" filter="wipe(right)">
                                      <p:cBhvr>
                                        <p:cTn id="67" dur="500"/>
                                        <p:tgtEl>
                                          <p:spTgt spid="64"/>
                                        </p:tgtEl>
                                      </p:cBhvr>
                                    </p:animEffect>
                                  </p:childTnLst>
                                </p:cTn>
                              </p:par>
                            </p:childTnLst>
                          </p:cTn>
                        </p:par>
                        <p:par>
                          <p:cTn id="68" fill="hold">
                            <p:stCondLst>
                              <p:cond delay="500"/>
                            </p:stCondLst>
                            <p:childTnLst>
                              <p:par>
                                <p:cTn id="69" presetID="22" presetClass="entr" presetSubtype="8" fill="hold" nodeType="afterEffect">
                                  <p:stCondLst>
                                    <p:cond delay="0"/>
                                  </p:stCondLst>
                                  <p:childTnLst>
                                    <p:set>
                                      <p:cBhvr>
                                        <p:cTn id="70" dur="1" fill="hold">
                                          <p:stCondLst>
                                            <p:cond delay="0"/>
                                          </p:stCondLst>
                                        </p:cTn>
                                        <p:tgtEl>
                                          <p:spTgt spid="63"/>
                                        </p:tgtEl>
                                        <p:attrNameLst>
                                          <p:attrName>style.visibility</p:attrName>
                                        </p:attrNameLst>
                                      </p:cBhvr>
                                      <p:to>
                                        <p:strVal val="visible"/>
                                      </p:to>
                                    </p:set>
                                    <p:animEffect transition="in" filter="wipe(left)">
                                      <p:cBhvr>
                                        <p:cTn id="71" dur="500"/>
                                        <p:tgtEl>
                                          <p:spTgt spid="63"/>
                                        </p:tgtEl>
                                      </p:cBhvr>
                                    </p:animEffect>
                                  </p:childTnLst>
                                </p:cTn>
                              </p:par>
                            </p:childTnLst>
                          </p:cTn>
                        </p:par>
                        <p:par>
                          <p:cTn id="72" fill="hold">
                            <p:stCondLst>
                              <p:cond delay="1000"/>
                            </p:stCondLst>
                            <p:childTnLst>
                              <p:par>
                                <p:cTn id="73" presetID="1" presetClass="entr" presetSubtype="0" fill="hold" grpId="0" nodeType="afterEffect">
                                  <p:stCondLst>
                                    <p:cond delay="0"/>
                                  </p:stCondLst>
                                  <p:childTnLst>
                                    <p:set>
                                      <p:cBhvr>
                                        <p:cTn id="74" dur="1" fill="hold">
                                          <p:stCondLst>
                                            <p:cond delay="0"/>
                                          </p:stCondLst>
                                        </p:cTn>
                                        <p:tgtEl>
                                          <p:spTgt spid="65"/>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3">
                                            <p:txEl>
                                              <p:pRg st="2" end="2"/>
                                            </p:txEl>
                                          </p:spTgt>
                                        </p:tgtEl>
                                        <p:attrNameLst>
                                          <p:attrName>style.visibility</p:attrName>
                                        </p:attrNameLst>
                                      </p:cBhvr>
                                      <p:to>
                                        <p:strVal val="visible"/>
                                      </p:to>
                                    </p:set>
                                  </p:childTnLst>
                                </p:cTn>
                              </p:par>
                            </p:childTnLst>
                          </p:cTn>
                        </p:par>
                        <p:par>
                          <p:cTn id="79" fill="hold">
                            <p:stCondLst>
                              <p:cond delay="0"/>
                            </p:stCondLst>
                            <p:childTnLst>
                              <p:par>
                                <p:cTn id="80" presetID="1" presetClass="entr" presetSubtype="0" fill="hold" grpId="0" nodeType="afterEffect">
                                  <p:stCondLst>
                                    <p:cond delay="0"/>
                                  </p:stCondLst>
                                  <p:childTnLst>
                                    <p:set>
                                      <p:cBhvr>
                                        <p:cTn id="81" dur="1" fill="hold">
                                          <p:stCondLst>
                                            <p:cond delay="0"/>
                                          </p:stCondLst>
                                        </p:cTn>
                                        <p:tgtEl>
                                          <p:spTgt spid="44"/>
                                        </p:tgtEl>
                                        <p:attrNameLst>
                                          <p:attrName>style.visibility</p:attrName>
                                        </p:attrNameLst>
                                      </p:cBhvr>
                                      <p:to>
                                        <p:strVal val="visible"/>
                                      </p:to>
                                    </p:set>
                                  </p:childTnLst>
                                </p:cTn>
                              </p:par>
                            </p:childTnLst>
                          </p:cTn>
                        </p:par>
                      </p:childTnLst>
                    </p:cTn>
                  </p:par>
                  <p:par>
                    <p:cTn id="82" fill="hold">
                      <p:stCondLst>
                        <p:cond delay="indefinite"/>
                      </p:stCondLst>
                      <p:childTnLst>
                        <p:par>
                          <p:cTn id="83" fill="hold">
                            <p:stCondLst>
                              <p:cond delay="0"/>
                            </p:stCondLst>
                            <p:childTnLst>
                              <p:par>
                                <p:cTn id="84" presetID="1" presetClass="entr" presetSubtype="0" fill="hold" nodeType="clickEffect">
                                  <p:stCondLst>
                                    <p:cond delay="0"/>
                                  </p:stCondLst>
                                  <p:childTnLst>
                                    <p:set>
                                      <p:cBhvr>
                                        <p:cTn id="85" dur="1" fill="hold">
                                          <p:stCondLst>
                                            <p:cond delay="0"/>
                                          </p:stCondLst>
                                        </p:cTn>
                                        <p:tgtEl>
                                          <p:spTgt spid="2050"/>
                                        </p:tgtEl>
                                        <p:attrNameLst>
                                          <p:attrName>style.visibility</p:attrName>
                                        </p:attrNameLst>
                                      </p:cBhvr>
                                      <p:to>
                                        <p:strVal val="visible"/>
                                      </p:to>
                                    </p:set>
                                  </p:childTnLst>
                                </p:cTn>
                              </p:par>
                            </p:childTnLst>
                          </p:cTn>
                        </p:par>
                      </p:childTnLst>
                    </p:cTn>
                  </p:par>
                  <p:par>
                    <p:cTn id="86" fill="hold">
                      <p:stCondLst>
                        <p:cond delay="indefinite"/>
                      </p:stCondLst>
                      <p:childTnLst>
                        <p:par>
                          <p:cTn id="87" fill="hold">
                            <p:stCondLst>
                              <p:cond delay="0"/>
                            </p:stCondLst>
                            <p:childTnLst>
                              <p:par>
                                <p:cTn id="88" presetID="1" presetClass="entr" presetSubtype="0" fill="hold" nodeType="clickEffect">
                                  <p:stCondLst>
                                    <p:cond delay="0"/>
                                  </p:stCondLst>
                                  <p:childTnLst>
                                    <p:set>
                                      <p:cBhvr>
                                        <p:cTn id="89" dur="1" fill="hold">
                                          <p:stCondLst>
                                            <p:cond delay="0"/>
                                          </p:stCondLst>
                                        </p:cTn>
                                        <p:tgtEl>
                                          <p:spTgt spid="20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20" grpId="0" animBg="1"/>
      <p:bldP spid="21" grpId="0" animBg="1"/>
      <p:bldP spid="25" grpId="0"/>
      <p:bldP spid="26" grpId="0"/>
      <p:bldP spid="28" grpId="0"/>
      <p:bldP spid="44" grpId="0" animBg="1"/>
      <p:bldP spid="39" grpId="0" animBg="1"/>
      <p:bldP spid="40" grpId="0"/>
      <p:bldP spid="36" grpId="0" animBg="1"/>
      <p:bldP spid="65" grpId="0"/>
      <p:bldP spid="61"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DirectByteBuffer</a:t>
            </a:r>
            <a:r>
              <a:rPr lang="zh-CN" altLang="en-US" dirty="0" smtClean="0"/>
              <a:t>内存释放</a:t>
            </a:r>
            <a:endParaRPr lang="zh-CN" altLang="en-US" dirty="0"/>
          </a:p>
        </p:txBody>
      </p:sp>
      <p:sp>
        <p:nvSpPr>
          <p:cNvPr id="3" name="内容占位符 2"/>
          <p:cNvSpPr>
            <a:spLocks noGrp="1"/>
          </p:cNvSpPr>
          <p:nvPr>
            <p:ph idx="1"/>
          </p:nvPr>
        </p:nvSpPr>
        <p:spPr/>
        <p:txBody>
          <a:bodyPr/>
          <a:lstStyle/>
          <a:p>
            <a:r>
              <a:rPr lang="en-US" altLang="zh-CN" dirty="0" smtClean="0"/>
              <a:t>Cleaner &amp; </a:t>
            </a:r>
            <a:r>
              <a:rPr lang="en-US" altLang="zh-CN" dirty="0" err="1" smtClean="0"/>
              <a:t>Deallocator</a:t>
            </a:r>
            <a:r>
              <a:rPr lang="en-US" altLang="zh-CN" dirty="0" smtClean="0"/>
              <a:t> &amp; Unsafe</a:t>
            </a:r>
          </a:p>
        </p:txBody>
      </p:sp>
      <p:pic>
        <p:nvPicPr>
          <p:cNvPr id="1026" name="Picture 2"/>
          <p:cNvPicPr>
            <a:picLocks noChangeAspect="1" noChangeArrowheads="1"/>
          </p:cNvPicPr>
          <p:nvPr/>
        </p:nvPicPr>
        <p:blipFill>
          <a:blip r:embed="rId3" cstate="print"/>
          <a:srcRect/>
          <a:stretch>
            <a:fillRect/>
          </a:stretch>
        </p:blipFill>
        <p:spPr bwMode="auto">
          <a:xfrm>
            <a:off x="4932040" y="2204864"/>
            <a:ext cx="3600450" cy="3305175"/>
          </a:xfrm>
          <a:prstGeom prst="rect">
            <a:avLst/>
          </a:prstGeom>
          <a:noFill/>
          <a:ln w="9525">
            <a:noFill/>
            <a:miter lim="800000"/>
            <a:headEnd/>
            <a:tailEnd/>
          </a:ln>
        </p:spPr>
      </p:pic>
      <p:pic>
        <p:nvPicPr>
          <p:cNvPr id="1028" name="Picture 4"/>
          <p:cNvPicPr>
            <a:picLocks noChangeAspect="1" noChangeArrowheads="1"/>
          </p:cNvPicPr>
          <p:nvPr/>
        </p:nvPicPr>
        <p:blipFill>
          <a:blip r:embed="rId4" cstate="print"/>
          <a:srcRect/>
          <a:stretch>
            <a:fillRect/>
          </a:stretch>
        </p:blipFill>
        <p:spPr bwMode="auto">
          <a:xfrm>
            <a:off x="611560" y="2204864"/>
            <a:ext cx="4314825" cy="3581400"/>
          </a:xfrm>
          <a:prstGeom prst="rect">
            <a:avLst/>
          </a:prstGeom>
          <a:noFill/>
          <a:ln w="9525">
            <a:noFill/>
            <a:miter lim="800000"/>
            <a:headEnd/>
            <a:tailEnd/>
          </a:ln>
        </p:spPr>
      </p:pic>
      <p:pic>
        <p:nvPicPr>
          <p:cNvPr id="1033" name="Picture 9"/>
          <p:cNvPicPr>
            <a:picLocks noChangeAspect="1" noChangeArrowheads="1"/>
          </p:cNvPicPr>
          <p:nvPr/>
        </p:nvPicPr>
        <p:blipFill>
          <a:blip r:embed="rId5" cstate="print"/>
          <a:srcRect/>
          <a:stretch>
            <a:fillRect/>
          </a:stretch>
        </p:blipFill>
        <p:spPr bwMode="auto">
          <a:xfrm>
            <a:off x="5076056" y="5628853"/>
            <a:ext cx="2667000" cy="752475"/>
          </a:xfrm>
          <a:prstGeom prst="rect">
            <a:avLst/>
          </a:prstGeom>
          <a:noFill/>
          <a:ln w="9525">
            <a:noFill/>
            <a:miter lim="800000"/>
            <a:headEnd/>
            <a:tailEnd/>
          </a:ln>
        </p:spPr>
      </p:pic>
    </p:spTree>
    <p:extLst>
      <p:ext uri="{BB962C8B-B14F-4D97-AF65-F5344CB8AC3E}">
        <p14:creationId xmlns:p14="http://schemas.microsoft.com/office/powerpoint/2010/main" val="665013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2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Reference &amp; </a:t>
            </a:r>
            <a:r>
              <a:rPr lang="en-US" altLang="zh-CN" dirty="0" err="1" smtClean="0"/>
              <a:t>ReferenceQueue</a:t>
            </a:r>
            <a:endParaRPr lang="zh-CN" altLang="en-US" dirty="0"/>
          </a:p>
        </p:txBody>
      </p:sp>
      <p:sp>
        <p:nvSpPr>
          <p:cNvPr id="3" name="内容占位符 2"/>
          <p:cNvSpPr>
            <a:spLocks noGrp="1"/>
          </p:cNvSpPr>
          <p:nvPr>
            <p:ph idx="1"/>
          </p:nvPr>
        </p:nvSpPr>
        <p:spPr/>
        <p:txBody>
          <a:bodyPr/>
          <a:lstStyle/>
          <a:p>
            <a:r>
              <a:rPr lang="zh-CN" altLang="en-US" dirty="0" smtClean="0"/>
              <a:t>原理</a:t>
            </a:r>
            <a:endParaRPr lang="en-US" altLang="zh-CN" dirty="0" smtClean="0"/>
          </a:p>
          <a:p>
            <a:pPr lvl="1"/>
            <a:r>
              <a:rPr lang="zh-CN" altLang="en-US" sz="2000" dirty="0" smtClean="0"/>
              <a:t>提供了一种介入垃圾回收的机制</a:t>
            </a:r>
            <a:endParaRPr lang="en-US" altLang="zh-CN" dirty="0" smtClean="0"/>
          </a:p>
        </p:txBody>
      </p:sp>
      <p:sp>
        <p:nvSpPr>
          <p:cNvPr id="72" name="矩形 71"/>
          <p:cNvSpPr/>
          <p:nvPr/>
        </p:nvSpPr>
        <p:spPr>
          <a:xfrm>
            <a:off x="2291524" y="3779748"/>
            <a:ext cx="936104" cy="50405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smtClean="0"/>
              <a:t>Object</a:t>
            </a:r>
            <a:endParaRPr lang="zh-CN" altLang="en-US" dirty="0"/>
          </a:p>
        </p:txBody>
      </p:sp>
      <p:sp>
        <p:nvSpPr>
          <p:cNvPr id="76" name="圆角矩形 75"/>
          <p:cNvSpPr/>
          <p:nvPr/>
        </p:nvSpPr>
        <p:spPr>
          <a:xfrm>
            <a:off x="4739796" y="3707740"/>
            <a:ext cx="1296144" cy="576064"/>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err="1" smtClean="0"/>
              <a:t>ReferenceHandler</a:t>
            </a:r>
            <a:endParaRPr lang="zh-CN" altLang="en-US" dirty="0"/>
          </a:p>
        </p:txBody>
      </p:sp>
      <p:sp>
        <p:nvSpPr>
          <p:cNvPr id="81" name="流程图: 终止 80"/>
          <p:cNvSpPr/>
          <p:nvPr/>
        </p:nvSpPr>
        <p:spPr>
          <a:xfrm>
            <a:off x="4667788" y="4787860"/>
            <a:ext cx="3168352" cy="504056"/>
          </a:xfrm>
          <a:prstGeom prst="flowChartTerminator">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CN" dirty="0" smtClean="0"/>
              <a:t>Reference Queue</a:t>
            </a:r>
            <a:endParaRPr lang="zh-CN" altLang="en-US" dirty="0"/>
          </a:p>
        </p:txBody>
      </p:sp>
      <p:cxnSp>
        <p:nvCxnSpPr>
          <p:cNvPr id="84" name="直接箭头连接符 83"/>
          <p:cNvCxnSpPr>
            <a:stCxn id="75" idx="6"/>
            <a:endCxn id="72" idx="1"/>
          </p:cNvCxnSpPr>
          <p:nvPr/>
        </p:nvCxnSpPr>
        <p:spPr>
          <a:xfrm flipV="1">
            <a:off x="1571420" y="4031776"/>
            <a:ext cx="720104" cy="1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5" name="直接箭头连接符 94"/>
          <p:cNvCxnSpPr>
            <a:stCxn id="72" idx="3"/>
            <a:endCxn id="82" idx="2"/>
          </p:cNvCxnSpPr>
          <p:nvPr/>
        </p:nvCxnSpPr>
        <p:spPr>
          <a:xfrm flipV="1">
            <a:off x="3227628" y="4031764"/>
            <a:ext cx="717275" cy="12"/>
          </a:xfrm>
          <a:prstGeom prst="straightConnector1">
            <a:avLst/>
          </a:prstGeom>
          <a:ln>
            <a:prstDash val="dash"/>
            <a:tailEnd type="arrow"/>
          </a:ln>
        </p:spPr>
        <p:style>
          <a:lnRef idx="1">
            <a:schemeClr val="accent2"/>
          </a:lnRef>
          <a:fillRef idx="0">
            <a:schemeClr val="accent2"/>
          </a:fillRef>
          <a:effectRef idx="0">
            <a:schemeClr val="accent2"/>
          </a:effectRef>
          <a:fontRef idx="minor">
            <a:schemeClr val="tx1"/>
          </a:fontRef>
        </p:style>
      </p:cxnSp>
      <p:grpSp>
        <p:nvGrpSpPr>
          <p:cNvPr id="4" name="组合 124"/>
          <p:cNvGrpSpPr/>
          <p:nvPr/>
        </p:nvGrpSpPr>
        <p:grpSpPr>
          <a:xfrm>
            <a:off x="1187624" y="3923788"/>
            <a:ext cx="599844" cy="504032"/>
            <a:chOff x="1091836" y="3347724"/>
            <a:chExt cx="599844" cy="504032"/>
          </a:xfrm>
        </p:grpSpPr>
        <p:sp>
          <p:nvSpPr>
            <p:cNvPr id="75" name="椭圆 74"/>
            <p:cNvSpPr/>
            <p:nvPr/>
          </p:nvSpPr>
          <p:spPr>
            <a:xfrm>
              <a:off x="1259632" y="3347724"/>
              <a:ext cx="216000" cy="2160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114" name="TextBox 113"/>
            <p:cNvSpPr txBox="1"/>
            <p:nvPr/>
          </p:nvSpPr>
          <p:spPr>
            <a:xfrm>
              <a:off x="1091836" y="3482424"/>
              <a:ext cx="599844" cy="369332"/>
            </a:xfrm>
            <a:prstGeom prst="rect">
              <a:avLst/>
            </a:prstGeom>
            <a:noFill/>
          </p:spPr>
          <p:txBody>
            <a:bodyPr wrap="none" rtlCol="0">
              <a:spAutoFit/>
            </a:bodyPr>
            <a:lstStyle/>
            <a:p>
              <a:r>
                <a:rPr lang="en-US" altLang="zh-CN" dirty="0" smtClean="0"/>
                <a:t>obj1</a:t>
              </a:r>
              <a:endParaRPr lang="zh-CN" altLang="en-US" dirty="0"/>
            </a:p>
          </p:txBody>
        </p:sp>
      </p:grpSp>
      <p:grpSp>
        <p:nvGrpSpPr>
          <p:cNvPr id="5" name="组合 125"/>
          <p:cNvGrpSpPr/>
          <p:nvPr/>
        </p:nvGrpSpPr>
        <p:grpSpPr>
          <a:xfrm>
            <a:off x="1763688" y="4859868"/>
            <a:ext cx="599844" cy="513348"/>
            <a:chOff x="1667900" y="4283804"/>
            <a:chExt cx="599844" cy="513348"/>
          </a:xfrm>
        </p:grpSpPr>
        <p:sp>
          <p:nvSpPr>
            <p:cNvPr id="74" name="椭圆 73"/>
            <p:cNvSpPr/>
            <p:nvPr/>
          </p:nvSpPr>
          <p:spPr>
            <a:xfrm>
              <a:off x="1835696" y="4283804"/>
              <a:ext cx="216000" cy="2160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115" name="TextBox 114"/>
            <p:cNvSpPr txBox="1"/>
            <p:nvPr/>
          </p:nvSpPr>
          <p:spPr>
            <a:xfrm>
              <a:off x="1667900" y="4427820"/>
              <a:ext cx="599844" cy="369332"/>
            </a:xfrm>
            <a:prstGeom prst="rect">
              <a:avLst/>
            </a:prstGeom>
            <a:noFill/>
          </p:spPr>
          <p:txBody>
            <a:bodyPr wrap="none" rtlCol="0">
              <a:spAutoFit/>
            </a:bodyPr>
            <a:lstStyle/>
            <a:p>
              <a:r>
                <a:rPr lang="en-US" altLang="zh-CN" dirty="0" smtClean="0"/>
                <a:t>obj2</a:t>
              </a:r>
              <a:endParaRPr lang="zh-CN" altLang="en-US" dirty="0"/>
            </a:p>
          </p:txBody>
        </p:sp>
      </p:grpSp>
      <p:grpSp>
        <p:nvGrpSpPr>
          <p:cNvPr id="6" name="组合 126"/>
          <p:cNvGrpSpPr/>
          <p:nvPr/>
        </p:nvGrpSpPr>
        <p:grpSpPr>
          <a:xfrm>
            <a:off x="2987824" y="4859868"/>
            <a:ext cx="599844" cy="513348"/>
            <a:chOff x="2892036" y="4283804"/>
            <a:chExt cx="599844" cy="513348"/>
          </a:xfrm>
        </p:grpSpPr>
        <p:sp>
          <p:nvSpPr>
            <p:cNvPr id="73" name="椭圆 72"/>
            <p:cNvSpPr/>
            <p:nvPr/>
          </p:nvSpPr>
          <p:spPr>
            <a:xfrm>
              <a:off x="3059832" y="4283804"/>
              <a:ext cx="216000" cy="2160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116" name="TextBox 115"/>
            <p:cNvSpPr txBox="1"/>
            <p:nvPr/>
          </p:nvSpPr>
          <p:spPr>
            <a:xfrm>
              <a:off x="2892036" y="4427820"/>
              <a:ext cx="599844" cy="369332"/>
            </a:xfrm>
            <a:prstGeom prst="rect">
              <a:avLst/>
            </a:prstGeom>
            <a:noFill/>
          </p:spPr>
          <p:txBody>
            <a:bodyPr wrap="none" rtlCol="0">
              <a:spAutoFit/>
            </a:bodyPr>
            <a:lstStyle/>
            <a:p>
              <a:r>
                <a:rPr lang="en-US" altLang="zh-CN" dirty="0" smtClean="0"/>
                <a:t>obj3</a:t>
              </a:r>
              <a:endParaRPr lang="zh-CN" altLang="en-US" dirty="0"/>
            </a:p>
          </p:txBody>
        </p:sp>
      </p:grpSp>
      <p:grpSp>
        <p:nvGrpSpPr>
          <p:cNvPr id="7" name="组合 167"/>
          <p:cNvGrpSpPr/>
          <p:nvPr/>
        </p:nvGrpSpPr>
        <p:grpSpPr>
          <a:xfrm>
            <a:off x="3512855" y="3923764"/>
            <a:ext cx="1082925" cy="450632"/>
            <a:chOff x="3417067" y="3347700"/>
            <a:chExt cx="1082925" cy="450632"/>
          </a:xfrm>
        </p:grpSpPr>
        <p:sp>
          <p:nvSpPr>
            <p:cNvPr id="82" name="椭圆 81"/>
            <p:cNvSpPr/>
            <p:nvPr/>
          </p:nvSpPr>
          <p:spPr>
            <a:xfrm>
              <a:off x="3849115" y="3347700"/>
              <a:ext cx="216000" cy="2160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117" name="TextBox 116"/>
            <p:cNvSpPr txBox="1"/>
            <p:nvPr/>
          </p:nvSpPr>
          <p:spPr>
            <a:xfrm>
              <a:off x="3417067" y="3429000"/>
              <a:ext cx="1082925" cy="369332"/>
            </a:xfrm>
            <a:prstGeom prst="rect">
              <a:avLst/>
            </a:prstGeom>
            <a:noFill/>
          </p:spPr>
          <p:txBody>
            <a:bodyPr wrap="none" rtlCol="0">
              <a:spAutoFit/>
            </a:bodyPr>
            <a:lstStyle/>
            <a:p>
              <a:r>
                <a:rPr lang="en-US" altLang="zh-CN" dirty="0" smtClean="0"/>
                <a:t>reference</a:t>
              </a:r>
              <a:endParaRPr lang="zh-CN" altLang="en-US" dirty="0"/>
            </a:p>
          </p:txBody>
        </p:sp>
      </p:grpSp>
      <p:sp>
        <p:nvSpPr>
          <p:cNvPr id="120" name="圆角矩形 119"/>
          <p:cNvSpPr/>
          <p:nvPr/>
        </p:nvSpPr>
        <p:spPr>
          <a:xfrm>
            <a:off x="3587668" y="2852936"/>
            <a:ext cx="1008112" cy="576064"/>
          </a:xfrm>
          <a:prstGeom prst="roundRect">
            <a:avLst/>
          </a:prstGeom>
          <a:solidFill>
            <a:schemeClr val="bg1">
              <a:lumMod val="5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zh-CN" dirty="0" smtClean="0"/>
              <a:t>JVM</a:t>
            </a:r>
            <a:endParaRPr lang="zh-CN" altLang="en-US" dirty="0"/>
          </a:p>
        </p:txBody>
      </p:sp>
      <p:sp>
        <p:nvSpPr>
          <p:cNvPr id="121" name="圆角矩形 120"/>
          <p:cNvSpPr/>
          <p:nvPr/>
        </p:nvSpPr>
        <p:spPr>
          <a:xfrm>
            <a:off x="6395980" y="3707740"/>
            <a:ext cx="1296144" cy="576064"/>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altLang="zh-CN" dirty="0" smtClean="0"/>
              <a:t>User</a:t>
            </a:r>
          </a:p>
          <a:p>
            <a:pPr algn="ctr"/>
            <a:r>
              <a:rPr lang="en-US" altLang="zh-CN" dirty="0" smtClean="0"/>
              <a:t>application</a:t>
            </a:r>
            <a:endParaRPr lang="zh-CN" altLang="en-US" dirty="0"/>
          </a:p>
        </p:txBody>
      </p:sp>
      <p:sp>
        <p:nvSpPr>
          <p:cNvPr id="122" name="TextBox 121"/>
          <p:cNvSpPr txBox="1"/>
          <p:nvPr/>
        </p:nvSpPr>
        <p:spPr>
          <a:xfrm>
            <a:off x="1715460" y="3820978"/>
            <a:ext cx="317716" cy="400110"/>
          </a:xfrm>
          <a:prstGeom prst="rect">
            <a:avLst/>
          </a:prstGeom>
          <a:noFill/>
        </p:spPr>
        <p:txBody>
          <a:bodyPr wrap="none" rtlCol="0">
            <a:spAutoFit/>
          </a:bodyPr>
          <a:lstStyle/>
          <a:p>
            <a:r>
              <a:rPr lang="en-US" altLang="zh-CN" sz="2000" dirty="0" smtClean="0">
                <a:solidFill>
                  <a:schemeClr val="bg1">
                    <a:lumMod val="50000"/>
                  </a:schemeClr>
                </a:solidFill>
              </a:rPr>
              <a:t>X</a:t>
            </a:r>
            <a:endParaRPr lang="zh-CN" altLang="en-US" sz="2000" dirty="0">
              <a:solidFill>
                <a:schemeClr val="bg1">
                  <a:lumMod val="50000"/>
                </a:schemeClr>
              </a:solidFill>
            </a:endParaRPr>
          </a:p>
        </p:txBody>
      </p:sp>
      <p:cxnSp>
        <p:nvCxnSpPr>
          <p:cNvPr id="130" name="直接连接符 129"/>
          <p:cNvCxnSpPr>
            <a:endCxn id="72" idx="0"/>
          </p:cNvCxnSpPr>
          <p:nvPr/>
        </p:nvCxnSpPr>
        <p:spPr>
          <a:xfrm flipH="1">
            <a:off x="2759576" y="3356992"/>
            <a:ext cx="828092" cy="422756"/>
          </a:xfrm>
          <a:prstGeom prst="line">
            <a:avLst/>
          </a:prstGeom>
          <a:ln>
            <a:solidFill>
              <a:schemeClr val="bg1">
                <a:lumMod val="50000"/>
              </a:schemeClr>
            </a:solidFill>
            <a:prstDash val="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5" name="直接连接符 134"/>
          <p:cNvCxnSpPr>
            <a:stCxn id="76" idx="0"/>
          </p:cNvCxnSpPr>
          <p:nvPr/>
        </p:nvCxnSpPr>
        <p:spPr>
          <a:xfrm flipH="1" flipV="1">
            <a:off x="4595780" y="3356992"/>
            <a:ext cx="792088" cy="350748"/>
          </a:xfrm>
          <a:prstGeom prst="line">
            <a:avLst/>
          </a:prstGeom>
          <a:ln>
            <a:solidFill>
              <a:schemeClr val="bg1">
                <a:lumMod val="50000"/>
              </a:schemeClr>
            </a:solidFill>
            <a:prstDash val="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8" name="组合 143"/>
          <p:cNvGrpSpPr/>
          <p:nvPr/>
        </p:nvGrpSpPr>
        <p:grpSpPr>
          <a:xfrm>
            <a:off x="4987637" y="4293096"/>
            <a:ext cx="832279" cy="513348"/>
            <a:chOff x="4891849" y="3717032"/>
            <a:chExt cx="832279" cy="513348"/>
          </a:xfrm>
        </p:grpSpPr>
        <p:cxnSp>
          <p:nvCxnSpPr>
            <p:cNvPr id="140" name="直接连接符 139"/>
            <p:cNvCxnSpPr/>
            <p:nvPr/>
          </p:nvCxnSpPr>
          <p:spPr>
            <a:xfrm flipV="1">
              <a:off x="5292080" y="3717032"/>
              <a:ext cx="0" cy="513348"/>
            </a:xfrm>
            <a:prstGeom prst="line">
              <a:avLst/>
            </a:prstGeom>
            <a:ln>
              <a:solidFill>
                <a:schemeClr val="bg1">
                  <a:lumMod val="50000"/>
                </a:schemeClr>
              </a:solidFill>
              <a:headEnd type="triangle" w="med" len="med"/>
              <a:tailEnd type="none" w="med" len="med"/>
            </a:ln>
          </p:spPr>
          <p:style>
            <a:lnRef idx="2">
              <a:schemeClr val="accent1"/>
            </a:lnRef>
            <a:fillRef idx="0">
              <a:schemeClr val="accent1"/>
            </a:fillRef>
            <a:effectRef idx="1">
              <a:schemeClr val="accent1"/>
            </a:effectRef>
            <a:fontRef idx="minor">
              <a:schemeClr val="tx1"/>
            </a:fontRef>
          </p:style>
        </p:cxnSp>
        <p:sp>
          <p:nvSpPr>
            <p:cNvPr id="143" name="TextBox 142"/>
            <p:cNvSpPr txBox="1"/>
            <p:nvPr/>
          </p:nvSpPr>
          <p:spPr>
            <a:xfrm>
              <a:off x="4891849" y="3769295"/>
              <a:ext cx="832279" cy="307777"/>
            </a:xfrm>
            <a:prstGeom prst="rect">
              <a:avLst/>
            </a:prstGeom>
            <a:noFill/>
          </p:spPr>
          <p:txBody>
            <a:bodyPr wrap="none" rtlCol="0">
              <a:spAutoFit/>
            </a:bodyPr>
            <a:lstStyle/>
            <a:p>
              <a:r>
                <a:rPr lang="en-US" altLang="zh-CN" sz="1400" dirty="0" err="1" smtClean="0"/>
                <a:t>enqueue</a:t>
              </a:r>
              <a:endParaRPr lang="zh-CN" altLang="en-US" sz="1400" dirty="0"/>
            </a:p>
          </p:txBody>
        </p:sp>
      </p:grpSp>
      <p:grpSp>
        <p:nvGrpSpPr>
          <p:cNvPr id="9" name="组合 144"/>
          <p:cNvGrpSpPr/>
          <p:nvPr/>
        </p:nvGrpSpPr>
        <p:grpSpPr>
          <a:xfrm>
            <a:off x="6575343" y="4283804"/>
            <a:ext cx="1116781" cy="513348"/>
            <a:chOff x="4813256" y="3698448"/>
            <a:chExt cx="1116781" cy="513348"/>
          </a:xfrm>
        </p:grpSpPr>
        <p:cxnSp>
          <p:nvCxnSpPr>
            <p:cNvPr id="146" name="直接连接符 145"/>
            <p:cNvCxnSpPr/>
            <p:nvPr/>
          </p:nvCxnSpPr>
          <p:spPr>
            <a:xfrm flipV="1">
              <a:off x="5292080" y="3698448"/>
              <a:ext cx="0" cy="513348"/>
            </a:xfrm>
            <a:prstGeom prst="line">
              <a:avLst/>
            </a:prstGeom>
            <a:ln>
              <a:solidFill>
                <a:schemeClr val="bg1">
                  <a:lumMod val="50000"/>
                </a:schemeClr>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cxnSp>
        <p:sp>
          <p:nvSpPr>
            <p:cNvPr id="147" name="TextBox 146"/>
            <p:cNvSpPr txBox="1"/>
            <p:nvPr/>
          </p:nvSpPr>
          <p:spPr>
            <a:xfrm>
              <a:off x="4813256" y="3760003"/>
              <a:ext cx="1116781" cy="307777"/>
            </a:xfrm>
            <a:prstGeom prst="rect">
              <a:avLst/>
            </a:prstGeom>
            <a:noFill/>
          </p:spPr>
          <p:txBody>
            <a:bodyPr wrap="none" rtlCol="0">
              <a:spAutoFit/>
            </a:bodyPr>
            <a:lstStyle/>
            <a:p>
              <a:r>
                <a:rPr lang="en-US" altLang="zh-CN" sz="1400" dirty="0" smtClean="0"/>
                <a:t>remove/poll</a:t>
              </a:r>
              <a:endParaRPr lang="zh-CN" altLang="en-US" dirty="0"/>
            </a:p>
          </p:txBody>
        </p:sp>
      </p:grpSp>
      <p:sp>
        <p:nvSpPr>
          <p:cNvPr id="148" name="TextBox 147"/>
          <p:cNvSpPr txBox="1"/>
          <p:nvPr/>
        </p:nvSpPr>
        <p:spPr>
          <a:xfrm>
            <a:off x="2976984" y="3284984"/>
            <a:ext cx="394660" cy="307777"/>
          </a:xfrm>
          <a:prstGeom prst="rect">
            <a:avLst/>
          </a:prstGeom>
          <a:noFill/>
        </p:spPr>
        <p:txBody>
          <a:bodyPr wrap="none" rtlCol="0">
            <a:spAutoFit/>
          </a:bodyPr>
          <a:lstStyle/>
          <a:p>
            <a:r>
              <a:rPr lang="en-US" altLang="zh-CN" sz="1400" dirty="0" smtClean="0"/>
              <a:t>GC</a:t>
            </a:r>
            <a:endParaRPr lang="zh-CN" altLang="en-US" sz="1400" dirty="0"/>
          </a:p>
        </p:txBody>
      </p:sp>
      <p:sp>
        <p:nvSpPr>
          <p:cNvPr id="149" name="TextBox 148"/>
          <p:cNvSpPr txBox="1"/>
          <p:nvPr/>
        </p:nvSpPr>
        <p:spPr>
          <a:xfrm>
            <a:off x="4846310" y="3284984"/>
            <a:ext cx="613566" cy="307777"/>
          </a:xfrm>
          <a:prstGeom prst="rect">
            <a:avLst/>
          </a:prstGeom>
          <a:noFill/>
        </p:spPr>
        <p:txBody>
          <a:bodyPr wrap="none" rtlCol="0">
            <a:spAutoFit/>
          </a:bodyPr>
          <a:lstStyle/>
          <a:p>
            <a:r>
              <a:rPr lang="en-US" altLang="zh-CN" sz="1400" dirty="0" smtClean="0"/>
              <a:t>notify</a:t>
            </a:r>
            <a:endParaRPr lang="zh-CN" altLang="en-US" sz="1400" dirty="0"/>
          </a:p>
        </p:txBody>
      </p:sp>
      <p:cxnSp>
        <p:nvCxnSpPr>
          <p:cNvPr id="159" name="直接箭头连接符 158"/>
          <p:cNvCxnSpPr/>
          <p:nvPr/>
        </p:nvCxnSpPr>
        <p:spPr>
          <a:xfrm flipV="1">
            <a:off x="4163732" y="4031764"/>
            <a:ext cx="576000" cy="12"/>
          </a:xfrm>
          <a:prstGeom prst="straightConnector1">
            <a:avLst/>
          </a:prstGeom>
          <a:ln>
            <a:solidFill>
              <a:schemeClr val="bg1">
                <a:lumMod val="50000"/>
              </a:schemeClr>
            </a:solidFill>
            <a:prstDash val="dash"/>
            <a:tailEnd type="arrow"/>
          </a:ln>
        </p:spPr>
        <p:style>
          <a:lnRef idx="1">
            <a:schemeClr val="accent2"/>
          </a:lnRef>
          <a:fillRef idx="0">
            <a:schemeClr val="accent2"/>
          </a:fillRef>
          <a:effectRef idx="0">
            <a:schemeClr val="accent2"/>
          </a:effectRef>
          <a:fontRef idx="minor">
            <a:schemeClr val="tx1"/>
          </a:fontRef>
        </p:style>
      </p:cxnSp>
      <p:sp>
        <p:nvSpPr>
          <p:cNvPr id="169" name="TextBox 168"/>
          <p:cNvSpPr txBox="1"/>
          <p:nvPr/>
        </p:nvSpPr>
        <p:spPr>
          <a:xfrm>
            <a:off x="6395980" y="2924944"/>
            <a:ext cx="1261884" cy="523220"/>
          </a:xfrm>
          <a:prstGeom prst="rect">
            <a:avLst/>
          </a:prstGeom>
          <a:noFill/>
          <a:ln w="12700">
            <a:solidFill>
              <a:schemeClr val="tx1"/>
            </a:solidFill>
            <a:prstDash val="dash"/>
          </a:ln>
        </p:spPr>
        <p:txBody>
          <a:bodyPr wrap="none" rtlCol="0">
            <a:spAutoFit/>
          </a:bodyPr>
          <a:lstStyle/>
          <a:p>
            <a:r>
              <a:rPr lang="zh-CN" altLang="en-US" sz="1400" dirty="0" smtClean="0"/>
              <a:t>特殊处理，如</a:t>
            </a:r>
            <a:endParaRPr lang="en-US" altLang="zh-CN" sz="1400" dirty="0" smtClean="0"/>
          </a:p>
          <a:p>
            <a:r>
              <a:rPr lang="zh-CN" altLang="en-US" sz="1400" dirty="0" smtClean="0"/>
              <a:t>释放堆外内存</a:t>
            </a:r>
            <a:endParaRPr lang="zh-CN" altLang="en-US" sz="1400" dirty="0"/>
          </a:p>
        </p:txBody>
      </p:sp>
      <p:cxnSp>
        <p:nvCxnSpPr>
          <p:cNvPr id="171" name="直接箭头连接符 170"/>
          <p:cNvCxnSpPr/>
          <p:nvPr/>
        </p:nvCxnSpPr>
        <p:spPr>
          <a:xfrm flipV="1">
            <a:off x="7044052" y="3429000"/>
            <a:ext cx="0" cy="288000"/>
          </a:xfrm>
          <a:prstGeom prst="straightConnector1">
            <a:avLst/>
          </a:prstGeom>
          <a:ln>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1" name="直接箭头连接符 40"/>
          <p:cNvCxnSpPr/>
          <p:nvPr/>
        </p:nvCxnSpPr>
        <p:spPr>
          <a:xfrm rot="18259321" flipV="1">
            <a:off x="1924765" y="4565295"/>
            <a:ext cx="720104" cy="1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rot="18259321">
            <a:off x="2084856" y="4406387"/>
            <a:ext cx="317716" cy="400110"/>
          </a:xfrm>
          <a:prstGeom prst="rect">
            <a:avLst/>
          </a:prstGeom>
          <a:noFill/>
        </p:spPr>
        <p:txBody>
          <a:bodyPr wrap="none" rtlCol="0">
            <a:spAutoFit/>
          </a:bodyPr>
          <a:lstStyle/>
          <a:p>
            <a:r>
              <a:rPr lang="en-US" altLang="zh-CN" sz="2000" dirty="0" smtClean="0">
                <a:solidFill>
                  <a:schemeClr val="bg1">
                    <a:lumMod val="50000"/>
                  </a:schemeClr>
                </a:solidFill>
              </a:rPr>
              <a:t>X</a:t>
            </a:r>
            <a:endParaRPr lang="zh-CN" altLang="en-US" sz="2000" dirty="0">
              <a:solidFill>
                <a:schemeClr val="bg1">
                  <a:lumMod val="50000"/>
                </a:schemeClr>
              </a:solidFill>
            </a:endParaRPr>
          </a:p>
        </p:txBody>
      </p:sp>
      <p:cxnSp>
        <p:nvCxnSpPr>
          <p:cNvPr id="45" name="直接箭头连接符 44"/>
          <p:cNvCxnSpPr/>
          <p:nvPr/>
        </p:nvCxnSpPr>
        <p:spPr>
          <a:xfrm rot="13956072" flipV="1">
            <a:off x="2619534" y="4563162"/>
            <a:ext cx="756000" cy="1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rot="13956072">
            <a:off x="2844935" y="4378930"/>
            <a:ext cx="317716" cy="400110"/>
          </a:xfrm>
          <a:prstGeom prst="rect">
            <a:avLst/>
          </a:prstGeom>
          <a:noFill/>
        </p:spPr>
        <p:txBody>
          <a:bodyPr wrap="none" rtlCol="0">
            <a:spAutoFit/>
          </a:bodyPr>
          <a:lstStyle/>
          <a:p>
            <a:r>
              <a:rPr lang="en-US" altLang="zh-CN" sz="2000" dirty="0" smtClean="0">
                <a:solidFill>
                  <a:schemeClr val="bg1">
                    <a:lumMod val="50000"/>
                  </a:schemeClr>
                </a:solidFill>
              </a:rPr>
              <a:t>X</a:t>
            </a:r>
            <a:endParaRPr lang="zh-CN" altLang="en-US" sz="2000" dirty="0">
              <a:solidFill>
                <a:schemeClr val="bg1">
                  <a:lumMod val="50000"/>
                </a:schemeClr>
              </a:solidFill>
            </a:endParaRPr>
          </a:p>
        </p:txBody>
      </p:sp>
    </p:spTree>
    <p:extLst>
      <p:ext uri="{BB962C8B-B14F-4D97-AF65-F5344CB8AC3E}">
        <p14:creationId xmlns:p14="http://schemas.microsoft.com/office/powerpoint/2010/main" val="665013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2"/>
                                        </p:tgtEl>
                                        <p:attrNameLst>
                                          <p:attrName>style.visibility</p:attrName>
                                        </p:attrNameLst>
                                      </p:cBhvr>
                                      <p:to>
                                        <p:strVal val="visible"/>
                                      </p:to>
                                    </p:set>
                                  </p:childTnLst>
                                </p:cTn>
                              </p:par>
                            </p:childTnLst>
                          </p:cTn>
                        </p:par>
                        <p:par>
                          <p:cTn id="7" fill="hold">
                            <p:stCondLst>
                              <p:cond delay="0"/>
                            </p:stCondLst>
                            <p:childTnLst>
                              <p:par>
                                <p:cTn id="8" presetID="22" presetClass="entr" presetSubtype="8" fill="hold" nodeType="afterEffect">
                                  <p:stCondLst>
                                    <p:cond delay="0"/>
                                  </p:stCondLst>
                                  <p:childTnLst>
                                    <p:set>
                                      <p:cBhvr>
                                        <p:cTn id="9" dur="1" fill="hold">
                                          <p:stCondLst>
                                            <p:cond delay="0"/>
                                          </p:stCondLst>
                                        </p:cTn>
                                        <p:tgtEl>
                                          <p:spTgt spid="95"/>
                                        </p:tgtEl>
                                        <p:attrNameLst>
                                          <p:attrName>style.visibility</p:attrName>
                                        </p:attrNameLst>
                                      </p:cBhvr>
                                      <p:to>
                                        <p:strVal val="visible"/>
                                      </p:to>
                                    </p:set>
                                    <p:animEffect transition="in" filter="wipe(left)">
                                      <p:cBhvr>
                                        <p:cTn id="10" dur="500"/>
                                        <p:tgtEl>
                                          <p:spTgt spid="95"/>
                                        </p:tgtEl>
                                      </p:cBhvr>
                                    </p:animEffect>
                                  </p:childTnLst>
                                </p:cTn>
                              </p:par>
                            </p:childTnLst>
                          </p:cTn>
                        </p:par>
                        <p:par>
                          <p:cTn id="11" fill="hold">
                            <p:stCondLst>
                              <p:cond delay="500"/>
                            </p:stCondLst>
                            <p:childTnLst>
                              <p:par>
                                <p:cTn id="12" presetID="1" presetClass="entr" presetSubtype="0" fill="hold" nodeType="afterEffect">
                                  <p:stCondLst>
                                    <p:cond delay="0"/>
                                  </p:stCondLst>
                                  <p:childTnLst>
                                    <p:set>
                                      <p:cBhvr>
                                        <p:cTn id="13" dur="1" fill="hold">
                                          <p:stCondLst>
                                            <p:cond delay="0"/>
                                          </p:stCondLst>
                                        </p:cTn>
                                        <p:tgtEl>
                                          <p:spTgt spid="7"/>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4"/>
                                        </p:tgtEl>
                                        <p:attrNameLst>
                                          <p:attrName>style.visibility</p:attrName>
                                        </p:attrNameLst>
                                      </p:cBhvr>
                                      <p:to>
                                        <p:strVal val="visible"/>
                                      </p:to>
                                    </p:set>
                                  </p:childTnLst>
                                </p:cTn>
                              </p:par>
                              <p:par>
                                <p:cTn id="18" presetID="1" presetClass="entr" presetSubtype="0" fill="hold" nodeType="withEffect">
                                  <p:stCondLst>
                                    <p:cond delay="0"/>
                                  </p:stCondLst>
                                  <p:childTnLst>
                                    <p:set>
                                      <p:cBhvr>
                                        <p:cTn id="19" dur="1" fill="hold">
                                          <p:stCondLst>
                                            <p:cond delay="0"/>
                                          </p:stCondLst>
                                        </p:cTn>
                                        <p:tgtEl>
                                          <p:spTgt spid="5"/>
                                        </p:tgtEl>
                                        <p:attrNameLst>
                                          <p:attrName>style.visibility</p:attrName>
                                        </p:attrNameLst>
                                      </p:cBhvr>
                                      <p:to>
                                        <p:strVal val="visible"/>
                                      </p:to>
                                    </p:set>
                                  </p:childTnLst>
                                </p:cTn>
                              </p:par>
                              <p:par>
                                <p:cTn id="20" presetID="1" presetClass="entr" presetSubtype="0" fill="hold" nodeType="withEffect">
                                  <p:stCondLst>
                                    <p:cond delay="0"/>
                                  </p:stCondLst>
                                  <p:childTnLst>
                                    <p:set>
                                      <p:cBhvr>
                                        <p:cTn id="21" dur="1" fill="hold">
                                          <p:stCondLst>
                                            <p:cond delay="0"/>
                                          </p:stCondLst>
                                        </p:cTn>
                                        <p:tgtEl>
                                          <p:spTgt spid="6"/>
                                        </p:tgtEl>
                                        <p:attrNameLst>
                                          <p:attrName>style.visibility</p:attrName>
                                        </p:attrNameLst>
                                      </p:cBhvr>
                                      <p:to>
                                        <p:strVal val="visible"/>
                                      </p:to>
                                    </p:set>
                                  </p:childTnLst>
                                </p:cTn>
                              </p:par>
                            </p:childTnLst>
                          </p:cTn>
                        </p:par>
                        <p:par>
                          <p:cTn id="22" fill="hold">
                            <p:stCondLst>
                              <p:cond delay="0"/>
                            </p:stCondLst>
                            <p:childTnLst>
                              <p:par>
                                <p:cTn id="23" presetID="22" presetClass="entr" presetSubtype="8" fill="hold" nodeType="afterEffect">
                                  <p:stCondLst>
                                    <p:cond delay="0"/>
                                  </p:stCondLst>
                                  <p:childTnLst>
                                    <p:set>
                                      <p:cBhvr>
                                        <p:cTn id="24" dur="1" fill="hold">
                                          <p:stCondLst>
                                            <p:cond delay="0"/>
                                          </p:stCondLst>
                                        </p:cTn>
                                        <p:tgtEl>
                                          <p:spTgt spid="84"/>
                                        </p:tgtEl>
                                        <p:attrNameLst>
                                          <p:attrName>style.visibility</p:attrName>
                                        </p:attrNameLst>
                                      </p:cBhvr>
                                      <p:to>
                                        <p:strVal val="visible"/>
                                      </p:to>
                                    </p:set>
                                    <p:animEffect transition="in" filter="wipe(left)">
                                      <p:cBhvr>
                                        <p:cTn id="25" dur="500"/>
                                        <p:tgtEl>
                                          <p:spTgt spid="84"/>
                                        </p:tgtEl>
                                      </p:cBhvr>
                                    </p:animEffect>
                                  </p:childTnLst>
                                </p:cTn>
                              </p:par>
                              <p:par>
                                <p:cTn id="26" presetID="22" presetClass="entr" presetSubtype="4" fill="hold" nodeType="withEffect">
                                  <p:stCondLst>
                                    <p:cond delay="0"/>
                                  </p:stCondLst>
                                  <p:childTnLst>
                                    <p:set>
                                      <p:cBhvr>
                                        <p:cTn id="27" dur="1" fill="hold">
                                          <p:stCondLst>
                                            <p:cond delay="0"/>
                                          </p:stCondLst>
                                        </p:cTn>
                                        <p:tgtEl>
                                          <p:spTgt spid="41"/>
                                        </p:tgtEl>
                                        <p:attrNameLst>
                                          <p:attrName>style.visibility</p:attrName>
                                        </p:attrNameLst>
                                      </p:cBhvr>
                                      <p:to>
                                        <p:strVal val="visible"/>
                                      </p:to>
                                    </p:set>
                                    <p:animEffect transition="in" filter="wipe(down)">
                                      <p:cBhvr>
                                        <p:cTn id="28" dur="500"/>
                                        <p:tgtEl>
                                          <p:spTgt spid="41"/>
                                        </p:tgtEl>
                                      </p:cBhvr>
                                    </p:animEffect>
                                  </p:childTnLst>
                                </p:cTn>
                              </p:par>
                              <p:par>
                                <p:cTn id="29" presetID="22" presetClass="entr" presetSubtype="4" fill="hold" nodeType="withEffect">
                                  <p:stCondLst>
                                    <p:cond delay="0"/>
                                  </p:stCondLst>
                                  <p:childTnLst>
                                    <p:set>
                                      <p:cBhvr>
                                        <p:cTn id="30" dur="1" fill="hold">
                                          <p:stCondLst>
                                            <p:cond delay="0"/>
                                          </p:stCondLst>
                                        </p:cTn>
                                        <p:tgtEl>
                                          <p:spTgt spid="45"/>
                                        </p:tgtEl>
                                        <p:attrNameLst>
                                          <p:attrName>style.visibility</p:attrName>
                                        </p:attrNameLst>
                                      </p:cBhvr>
                                      <p:to>
                                        <p:strVal val="visible"/>
                                      </p:to>
                                    </p:set>
                                    <p:animEffect transition="in" filter="wipe(down)">
                                      <p:cBhvr>
                                        <p:cTn id="31" dur="500"/>
                                        <p:tgtEl>
                                          <p:spTgt spid="45"/>
                                        </p:tgtEl>
                                      </p:cBhvr>
                                    </p:animEffec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122"/>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42"/>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46"/>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120"/>
                                        </p:tgtEl>
                                        <p:attrNameLst>
                                          <p:attrName>style.visibility</p:attrName>
                                        </p:attrNameLst>
                                      </p:cBhvr>
                                      <p:to>
                                        <p:strVal val="visible"/>
                                      </p:to>
                                    </p:set>
                                  </p:childTnLst>
                                </p:cTn>
                              </p:par>
                            </p:childTnLst>
                          </p:cTn>
                        </p:par>
                        <p:par>
                          <p:cTn id="48" fill="hold">
                            <p:stCondLst>
                              <p:cond delay="0"/>
                            </p:stCondLst>
                            <p:childTnLst>
                              <p:par>
                                <p:cTn id="49" presetID="22" presetClass="entr" presetSubtype="1" fill="hold" grpId="0" nodeType="afterEffect">
                                  <p:stCondLst>
                                    <p:cond delay="0"/>
                                  </p:stCondLst>
                                  <p:childTnLst>
                                    <p:set>
                                      <p:cBhvr>
                                        <p:cTn id="50" dur="1" fill="hold">
                                          <p:stCondLst>
                                            <p:cond delay="0"/>
                                          </p:stCondLst>
                                        </p:cTn>
                                        <p:tgtEl>
                                          <p:spTgt spid="148"/>
                                        </p:tgtEl>
                                        <p:attrNameLst>
                                          <p:attrName>style.visibility</p:attrName>
                                        </p:attrNameLst>
                                      </p:cBhvr>
                                      <p:to>
                                        <p:strVal val="visible"/>
                                      </p:to>
                                    </p:set>
                                    <p:animEffect transition="in" filter="wipe(up)">
                                      <p:cBhvr>
                                        <p:cTn id="51" dur="500"/>
                                        <p:tgtEl>
                                          <p:spTgt spid="148"/>
                                        </p:tgtEl>
                                      </p:cBhvr>
                                    </p:animEffect>
                                  </p:childTnLst>
                                </p:cTn>
                              </p:par>
                              <p:par>
                                <p:cTn id="52" presetID="22" presetClass="entr" presetSubtype="1" fill="hold" nodeType="withEffect">
                                  <p:stCondLst>
                                    <p:cond delay="0"/>
                                  </p:stCondLst>
                                  <p:childTnLst>
                                    <p:set>
                                      <p:cBhvr>
                                        <p:cTn id="53" dur="1" fill="hold">
                                          <p:stCondLst>
                                            <p:cond delay="0"/>
                                          </p:stCondLst>
                                        </p:cTn>
                                        <p:tgtEl>
                                          <p:spTgt spid="130"/>
                                        </p:tgtEl>
                                        <p:attrNameLst>
                                          <p:attrName>style.visibility</p:attrName>
                                        </p:attrNameLst>
                                      </p:cBhvr>
                                      <p:to>
                                        <p:strVal val="visible"/>
                                      </p:to>
                                    </p:set>
                                    <p:animEffect transition="in" filter="wipe(up)">
                                      <p:cBhvr>
                                        <p:cTn id="54" dur="500"/>
                                        <p:tgtEl>
                                          <p:spTgt spid="130"/>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1" fill="hold" nodeType="clickEffect">
                                  <p:stCondLst>
                                    <p:cond delay="0"/>
                                  </p:stCondLst>
                                  <p:childTnLst>
                                    <p:set>
                                      <p:cBhvr>
                                        <p:cTn id="58" dur="1" fill="hold">
                                          <p:stCondLst>
                                            <p:cond delay="0"/>
                                          </p:stCondLst>
                                        </p:cTn>
                                        <p:tgtEl>
                                          <p:spTgt spid="135"/>
                                        </p:tgtEl>
                                        <p:attrNameLst>
                                          <p:attrName>style.visibility</p:attrName>
                                        </p:attrNameLst>
                                      </p:cBhvr>
                                      <p:to>
                                        <p:strVal val="visible"/>
                                      </p:to>
                                    </p:set>
                                    <p:animEffect transition="in" filter="wipe(up)">
                                      <p:cBhvr>
                                        <p:cTn id="59" dur="500"/>
                                        <p:tgtEl>
                                          <p:spTgt spid="135"/>
                                        </p:tgtEl>
                                      </p:cBhvr>
                                    </p:animEffect>
                                  </p:childTnLst>
                                </p:cTn>
                              </p:par>
                              <p:par>
                                <p:cTn id="60" presetID="1" presetClass="entr" presetSubtype="0" fill="hold" grpId="0" nodeType="withEffect">
                                  <p:stCondLst>
                                    <p:cond delay="0"/>
                                  </p:stCondLst>
                                  <p:childTnLst>
                                    <p:set>
                                      <p:cBhvr>
                                        <p:cTn id="61" dur="1" fill="hold">
                                          <p:stCondLst>
                                            <p:cond delay="0"/>
                                          </p:stCondLst>
                                        </p:cTn>
                                        <p:tgtEl>
                                          <p:spTgt spid="149"/>
                                        </p:tgtEl>
                                        <p:attrNameLst>
                                          <p:attrName>style.visibility</p:attrName>
                                        </p:attrNameLst>
                                      </p:cBhvr>
                                      <p:to>
                                        <p:strVal val="visible"/>
                                      </p:to>
                                    </p:set>
                                  </p:childTnLst>
                                </p:cTn>
                              </p:par>
                            </p:childTnLst>
                          </p:cTn>
                        </p:par>
                        <p:par>
                          <p:cTn id="62" fill="hold">
                            <p:stCondLst>
                              <p:cond delay="500"/>
                            </p:stCondLst>
                            <p:childTnLst>
                              <p:par>
                                <p:cTn id="63" presetID="1" presetClass="entr" presetSubtype="0" fill="hold" grpId="0" nodeType="afterEffect">
                                  <p:stCondLst>
                                    <p:cond delay="0"/>
                                  </p:stCondLst>
                                  <p:childTnLst>
                                    <p:set>
                                      <p:cBhvr>
                                        <p:cTn id="64" dur="1" fill="hold">
                                          <p:stCondLst>
                                            <p:cond delay="0"/>
                                          </p:stCondLst>
                                        </p:cTn>
                                        <p:tgtEl>
                                          <p:spTgt spid="76"/>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22" presetClass="entr" presetSubtype="8" fill="hold" nodeType="clickEffect">
                                  <p:stCondLst>
                                    <p:cond delay="0"/>
                                  </p:stCondLst>
                                  <p:childTnLst>
                                    <p:set>
                                      <p:cBhvr>
                                        <p:cTn id="68" dur="1" fill="hold">
                                          <p:stCondLst>
                                            <p:cond delay="0"/>
                                          </p:stCondLst>
                                        </p:cTn>
                                        <p:tgtEl>
                                          <p:spTgt spid="159"/>
                                        </p:tgtEl>
                                        <p:attrNameLst>
                                          <p:attrName>style.visibility</p:attrName>
                                        </p:attrNameLst>
                                      </p:cBhvr>
                                      <p:to>
                                        <p:strVal val="visible"/>
                                      </p:to>
                                    </p:set>
                                    <p:animEffect transition="in" filter="wipe(left)">
                                      <p:cBhvr>
                                        <p:cTn id="69" dur="500"/>
                                        <p:tgtEl>
                                          <p:spTgt spid="159"/>
                                        </p:tgtEl>
                                      </p:cBhvr>
                                    </p:animEffect>
                                  </p:childTnLst>
                                </p:cTn>
                              </p:par>
                            </p:childTnLst>
                          </p:cTn>
                        </p:par>
                        <p:par>
                          <p:cTn id="70" fill="hold">
                            <p:stCondLst>
                              <p:cond delay="500"/>
                            </p:stCondLst>
                            <p:childTnLst>
                              <p:par>
                                <p:cTn id="71" presetID="22" presetClass="entr" presetSubtype="1" fill="hold" nodeType="afterEffect">
                                  <p:stCondLst>
                                    <p:cond delay="0"/>
                                  </p:stCondLst>
                                  <p:childTnLst>
                                    <p:set>
                                      <p:cBhvr>
                                        <p:cTn id="72" dur="1" fill="hold">
                                          <p:stCondLst>
                                            <p:cond delay="0"/>
                                          </p:stCondLst>
                                        </p:cTn>
                                        <p:tgtEl>
                                          <p:spTgt spid="8"/>
                                        </p:tgtEl>
                                        <p:attrNameLst>
                                          <p:attrName>style.visibility</p:attrName>
                                        </p:attrNameLst>
                                      </p:cBhvr>
                                      <p:to>
                                        <p:strVal val="visible"/>
                                      </p:to>
                                    </p:set>
                                    <p:animEffect transition="in" filter="wipe(up)">
                                      <p:cBhvr>
                                        <p:cTn id="73" dur="500"/>
                                        <p:tgtEl>
                                          <p:spTgt spid="8"/>
                                        </p:tgtEl>
                                      </p:cBhvr>
                                    </p:animEffect>
                                  </p:childTnLst>
                                </p:cTn>
                              </p:par>
                            </p:childTnLst>
                          </p:cTn>
                        </p:par>
                        <p:par>
                          <p:cTn id="74" fill="hold">
                            <p:stCondLst>
                              <p:cond delay="1000"/>
                            </p:stCondLst>
                            <p:childTnLst>
                              <p:par>
                                <p:cTn id="75" presetID="1" presetClass="entr" presetSubtype="0" fill="hold" grpId="0" nodeType="afterEffect">
                                  <p:stCondLst>
                                    <p:cond delay="0"/>
                                  </p:stCondLst>
                                  <p:childTnLst>
                                    <p:set>
                                      <p:cBhvr>
                                        <p:cTn id="76" dur="1" fill="hold">
                                          <p:stCondLst>
                                            <p:cond delay="0"/>
                                          </p:stCondLst>
                                        </p:cTn>
                                        <p:tgtEl>
                                          <p:spTgt spid="81"/>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121"/>
                                        </p:tgtEl>
                                        <p:attrNameLst>
                                          <p:attrName>style.visibility</p:attrName>
                                        </p:attrNameLst>
                                      </p:cBhvr>
                                      <p:to>
                                        <p:strVal val="visible"/>
                                      </p:to>
                                    </p:set>
                                  </p:childTnLst>
                                </p:cTn>
                              </p:par>
                            </p:childTnLst>
                          </p:cTn>
                        </p:par>
                        <p:par>
                          <p:cTn id="81" fill="hold">
                            <p:stCondLst>
                              <p:cond delay="0"/>
                            </p:stCondLst>
                            <p:childTnLst>
                              <p:par>
                                <p:cTn id="82" presetID="22" presetClass="entr" presetSubtype="4" fill="hold" nodeType="afterEffect">
                                  <p:stCondLst>
                                    <p:cond delay="0"/>
                                  </p:stCondLst>
                                  <p:childTnLst>
                                    <p:set>
                                      <p:cBhvr>
                                        <p:cTn id="83" dur="1" fill="hold">
                                          <p:stCondLst>
                                            <p:cond delay="0"/>
                                          </p:stCondLst>
                                        </p:cTn>
                                        <p:tgtEl>
                                          <p:spTgt spid="9"/>
                                        </p:tgtEl>
                                        <p:attrNameLst>
                                          <p:attrName>style.visibility</p:attrName>
                                        </p:attrNameLst>
                                      </p:cBhvr>
                                      <p:to>
                                        <p:strVal val="visible"/>
                                      </p:to>
                                    </p:set>
                                    <p:animEffect transition="in" filter="wipe(down)">
                                      <p:cBhvr>
                                        <p:cTn id="84" dur="500"/>
                                        <p:tgtEl>
                                          <p:spTgt spid="9"/>
                                        </p:tgtEl>
                                      </p:cBhvr>
                                    </p:animEffect>
                                  </p:childTnLst>
                                </p:cTn>
                              </p:par>
                            </p:childTnLst>
                          </p:cTn>
                        </p:par>
                        <p:par>
                          <p:cTn id="85" fill="hold">
                            <p:stCondLst>
                              <p:cond delay="500"/>
                            </p:stCondLst>
                            <p:childTnLst>
                              <p:par>
                                <p:cTn id="86" presetID="22" presetClass="entr" presetSubtype="4" fill="hold" nodeType="afterEffect">
                                  <p:stCondLst>
                                    <p:cond delay="0"/>
                                  </p:stCondLst>
                                  <p:childTnLst>
                                    <p:set>
                                      <p:cBhvr>
                                        <p:cTn id="87" dur="1" fill="hold">
                                          <p:stCondLst>
                                            <p:cond delay="0"/>
                                          </p:stCondLst>
                                        </p:cTn>
                                        <p:tgtEl>
                                          <p:spTgt spid="171"/>
                                        </p:tgtEl>
                                        <p:attrNameLst>
                                          <p:attrName>style.visibility</p:attrName>
                                        </p:attrNameLst>
                                      </p:cBhvr>
                                      <p:to>
                                        <p:strVal val="visible"/>
                                      </p:to>
                                    </p:set>
                                    <p:animEffect transition="in" filter="wipe(down)">
                                      <p:cBhvr>
                                        <p:cTn id="88" dur="500"/>
                                        <p:tgtEl>
                                          <p:spTgt spid="171"/>
                                        </p:tgtEl>
                                      </p:cBhvr>
                                    </p:animEffect>
                                  </p:childTnLst>
                                </p:cTn>
                              </p:par>
                            </p:childTnLst>
                          </p:cTn>
                        </p:par>
                        <p:par>
                          <p:cTn id="89" fill="hold">
                            <p:stCondLst>
                              <p:cond delay="1000"/>
                            </p:stCondLst>
                            <p:childTnLst>
                              <p:par>
                                <p:cTn id="90" presetID="1" presetClass="entr" presetSubtype="0" fill="hold" grpId="0" nodeType="afterEffect">
                                  <p:stCondLst>
                                    <p:cond delay="0"/>
                                  </p:stCondLst>
                                  <p:childTnLst>
                                    <p:set>
                                      <p:cBhvr>
                                        <p:cTn id="91" dur="1" fill="hold">
                                          <p:stCondLst>
                                            <p:cond delay="0"/>
                                          </p:stCondLst>
                                        </p:cTn>
                                        <p:tgtEl>
                                          <p:spTgt spid="16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animBg="1"/>
      <p:bldP spid="76" grpId="0" animBg="1"/>
      <p:bldP spid="81" grpId="0" animBg="1"/>
      <p:bldP spid="120" grpId="0" animBg="1"/>
      <p:bldP spid="121" grpId="0" animBg="1"/>
      <p:bldP spid="122" grpId="0"/>
      <p:bldP spid="148" grpId="0"/>
      <p:bldP spid="149" grpId="0"/>
      <p:bldP spid="169" grpId="0" animBg="1"/>
      <p:bldP spid="42" grpId="0"/>
      <p:bldP spid="4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Reference &amp; </a:t>
            </a:r>
            <a:r>
              <a:rPr lang="en-US" altLang="zh-CN" dirty="0" err="1" smtClean="0"/>
              <a:t>ReferenceQueue</a:t>
            </a:r>
            <a:endParaRPr lang="zh-CN" altLang="en-US" dirty="0"/>
          </a:p>
        </p:txBody>
      </p:sp>
      <p:sp>
        <p:nvSpPr>
          <p:cNvPr id="3" name="内容占位符 2"/>
          <p:cNvSpPr>
            <a:spLocks noGrp="1"/>
          </p:cNvSpPr>
          <p:nvPr>
            <p:ph idx="1"/>
          </p:nvPr>
        </p:nvSpPr>
        <p:spPr/>
        <p:txBody>
          <a:bodyPr/>
          <a:lstStyle/>
          <a:p>
            <a:r>
              <a:rPr lang="en-US" altLang="zh-CN" dirty="0" err="1" smtClean="0"/>
              <a:t>DataStructure</a:t>
            </a:r>
            <a:endParaRPr lang="en-US" altLang="zh-CN" dirty="0" smtClean="0"/>
          </a:p>
          <a:p>
            <a:endParaRPr lang="en-US" altLang="zh-CN" dirty="0" smtClean="0"/>
          </a:p>
          <a:p>
            <a:endParaRPr lang="en-US" altLang="zh-CN" dirty="0" smtClean="0"/>
          </a:p>
          <a:p>
            <a:pPr marL="342900" lvl="1" indent="-342900">
              <a:buFont typeface="Arial" panose="020B0604020202020204" pitchFamily="34" charset="0"/>
              <a:buChar char="•"/>
            </a:pPr>
            <a:endParaRPr lang="en-US" altLang="zh-CN" sz="3200" dirty="0" smtClean="0"/>
          </a:p>
          <a:p>
            <a:pPr marL="342900" lvl="1" indent="-342900">
              <a:buFont typeface="Arial" panose="020B0604020202020204" pitchFamily="34" charset="0"/>
              <a:buChar char="•"/>
            </a:pPr>
            <a:endParaRPr lang="en-US" altLang="zh-CN" sz="3200" dirty="0" smtClean="0"/>
          </a:p>
          <a:p>
            <a:pPr marL="342900" lvl="1" indent="-342900">
              <a:buFont typeface="Arial" panose="020B0604020202020204" pitchFamily="34" charset="0"/>
              <a:buChar char="•"/>
            </a:pPr>
            <a:endParaRPr lang="en-US" altLang="zh-CN" sz="3200" dirty="0" smtClean="0"/>
          </a:p>
          <a:p>
            <a:pPr marL="342900" lvl="1" indent="-342900">
              <a:buFont typeface="Arial" panose="020B0604020202020204" pitchFamily="34" charset="0"/>
              <a:buChar char="•"/>
            </a:pPr>
            <a:r>
              <a:rPr lang="en-US" altLang="zh-CN" sz="3200" dirty="0" smtClean="0"/>
              <a:t>Reference state</a:t>
            </a:r>
          </a:p>
          <a:p>
            <a:endParaRPr lang="en-US" altLang="zh-CN" dirty="0" smtClean="0"/>
          </a:p>
        </p:txBody>
      </p:sp>
      <p:grpSp>
        <p:nvGrpSpPr>
          <p:cNvPr id="9" name="组合 8"/>
          <p:cNvGrpSpPr/>
          <p:nvPr/>
        </p:nvGrpSpPr>
        <p:grpSpPr>
          <a:xfrm>
            <a:off x="1115616" y="4365105"/>
            <a:ext cx="2016224" cy="648072"/>
            <a:chOff x="1475656" y="2708920"/>
            <a:chExt cx="2016224" cy="648072"/>
          </a:xfrm>
        </p:grpSpPr>
        <p:sp>
          <p:nvSpPr>
            <p:cNvPr id="10" name="矩形 9"/>
            <p:cNvSpPr/>
            <p:nvPr/>
          </p:nvSpPr>
          <p:spPr>
            <a:xfrm>
              <a:off x="1475656" y="2708920"/>
              <a:ext cx="1008112" cy="64807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400" dirty="0" smtClean="0"/>
                <a:t>referent</a:t>
              </a:r>
              <a:endParaRPr lang="zh-CN" altLang="en-US" dirty="0"/>
            </a:p>
          </p:txBody>
        </p:sp>
        <p:sp>
          <p:nvSpPr>
            <p:cNvPr id="11" name="矩形 10"/>
            <p:cNvSpPr/>
            <p:nvPr/>
          </p:nvSpPr>
          <p:spPr>
            <a:xfrm>
              <a:off x="2483768" y="2708920"/>
              <a:ext cx="1008112" cy="216024"/>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altLang="zh-CN" sz="1400" dirty="0" smtClean="0"/>
                <a:t>discovered</a:t>
              </a:r>
              <a:endParaRPr lang="zh-CN" altLang="en-US" sz="1400" dirty="0"/>
            </a:p>
          </p:txBody>
        </p:sp>
        <p:sp>
          <p:nvSpPr>
            <p:cNvPr id="12" name="矩形 11"/>
            <p:cNvSpPr/>
            <p:nvPr/>
          </p:nvSpPr>
          <p:spPr>
            <a:xfrm>
              <a:off x="2483768" y="2924944"/>
              <a:ext cx="1008112" cy="216024"/>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sz="1400" dirty="0" smtClean="0"/>
                <a:t>next</a:t>
              </a:r>
              <a:endParaRPr lang="zh-CN" altLang="en-US" sz="1400" dirty="0"/>
            </a:p>
          </p:txBody>
        </p:sp>
        <p:sp>
          <p:nvSpPr>
            <p:cNvPr id="13" name="矩形 12"/>
            <p:cNvSpPr/>
            <p:nvPr/>
          </p:nvSpPr>
          <p:spPr>
            <a:xfrm>
              <a:off x="2483768" y="3140968"/>
              <a:ext cx="1008112" cy="216024"/>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sz="1400" dirty="0" smtClean="0"/>
                <a:t>queue</a:t>
              </a:r>
              <a:endParaRPr lang="zh-CN" altLang="en-US" sz="1400" dirty="0"/>
            </a:p>
          </p:txBody>
        </p:sp>
      </p:grpSp>
      <p:grpSp>
        <p:nvGrpSpPr>
          <p:cNvPr id="14" name="组合 13"/>
          <p:cNvGrpSpPr/>
          <p:nvPr/>
        </p:nvGrpSpPr>
        <p:grpSpPr>
          <a:xfrm>
            <a:off x="3491880" y="4365105"/>
            <a:ext cx="2016224" cy="648072"/>
            <a:chOff x="1475656" y="2708920"/>
            <a:chExt cx="2016224" cy="648072"/>
          </a:xfrm>
        </p:grpSpPr>
        <p:sp>
          <p:nvSpPr>
            <p:cNvPr id="15" name="矩形 14"/>
            <p:cNvSpPr/>
            <p:nvPr/>
          </p:nvSpPr>
          <p:spPr>
            <a:xfrm>
              <a:off x="1475656" y="2708920"/>
              <a:ext cx="1008112" cy="64807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400" dirty="0" smtClean="0"/>
                <a:t>referent</a:t>
              </a:r>
              <a:endParaRPr lang="zh-CN" altLang="en-US" dirty="0"/>
            </a:p>
          </p:txBody>
        </p:sp>
        <p:sp>
          <p:nvSpPr>
            <p:cNvPr id="16" name="矩形 15"/>
            <p:cNvSpPr/>
            <p:nvPr/>
          </p:nvSpPr>
          <p:spPr>
            <a:xfrm>
              <a:off x="2483768" y="2708920"/>
              <a:ext cx="1008112" cy="216024"/>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altLang="zh-CN" sz="1400" dirty="0" smtClean="0"/>
                <a:t>discovered</a:t>
              </a:r>
              <a:endParaRPr lang="zh-CN" altLang="en-US" sz="1400" dirty="0"/>
            </a:p>
          </p:txBody>
        </p:sp>
        <p:sp>
          <p:nvSpPr>
            <p:cNvPr id="17" name="矩形 16"/>
            <p:cNvSpPr/>
            <p:nvPr/>
          </p:nvSpPr>
          <p:spPr>
            <a:xfrm>
              <a:off x="2483768" y="2924944"/>
              <a:ext cx="1008112" cy="216024"/>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sz="1400" dirty="0" smtClean="0"/>
                <a:t>next</a:t>
              </a:r>
              <a:endParaRPr lang="zh-CN" altLang="en-US" sz="1400" dirty="0"/>
            </a:p>
          </p:txBody>
        </p:sp>
        <p:sp>
          <p:nvSpPr>
            <p:cNvPr id="18" name="矩形 17"/>
            <p:cNvSpPr/>
            <p:nvPr/>
          </p:nvSpPr>
          <p:spPr>
            <a:xfrm>
              <a:off x="2483768" y="3140968"/>
              <a:ext cx="1008112" cy="216024"/>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sz="1400" dirty="0" smtClean="0"/>
                <a:t>queue</a:t>
              </a:r>
              <a:endParaRPr lang="zh-CN" altLang="en-US" sz="1400" dirty="0"/>
            </a:p>
          </p:txBody>
        </p:sp>
      </p:grpSp>
      <p:grpSp>
        <p:nvGrpSpPr>
          <p:cNvPr id="19" name="组合 18"/>
          <p:cNvGrpSpPr/>
          <p:nvPr/>
        </p:nvGrpSpPr>
        <p:grpSpPr>
          <a:xfrm>
            <a:off x="5868144" y="4365105"/>
            <a:ext cx="2016224" cy="648072"/>
            <a:chOff x="1475656" y="2708920"/>
            <a:chExt cx="2016224" cy="648072"/>
          </a:xfrm>
        </p:grpSpPr>
        <p:sp>
          <p:nvSpPr>
            <p:cNvPr id="20" name="矩形 19"/>
            <p:cNvSpPr/>
            <p:nvPr/>
          </p:nvSpPr>
          <p:spPr>
            <a:xfrm>
              <a:off x="1475656" y="2708920"/>
              <a:ext cx="1008112" cy="64807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400" dirty="0" smtClean="0"/>
                <a:t>referent</a:t>
              </a:r>
              <a:endParaRPr lang="zh-CN" altLang="en-US" dirty="0"/>
            </a:p>
          </p:txBody>
        </p:sp>
        <p:sp>
          <p:nvSpPr>
            <p:cNvPr id="21" name="矩形 20"/>
            <p:cNvSpPr/>
            <p:nvPr/>
          </p:nvSpPr>
          <p:spPr>
            <a:xfrm>
              <a:off x="2483768" y="2708920"/>
              <a:ext cx="1008112" cy="216024"/>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altLang="zh-CN" sz="1400" dirty="0" smtClean="0"/>
                <a:t>discovered</a:t>
              </a:r>
              <a:endParaRPr lang="zh-CN" altLang="en-US" sz="1400" dirty="0"/>
            </a:p>
          </p:txBody>
        </p:sp>
        <p:sp>
          <p:nvSpPr>
            <p:cNvPr id="22" name="矩形 21"/>
            <p:cNvSpPr/>
            <p:nvPr/>
          </p:nvSpPr>
          <p:spPr>
            <a:xfrm>
              <a:off x="2483768" y="2924944"/>
              <a:ext cx="1008112" cy="216024"/>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sz="1400" dirty="0" smtClean="0"/>
                <a:t>next</a:t>
              </a:r>
              <a:endParaRPr lang="zh-CN" altLang="en-US" sz="1400" dirty="0"/>
            </a:p>
          </p:txBody>
        </p:sp>
        <p:sp>
          <p:nvSpPr>
            <p:cNvPr id="23" name="矩形 22"/>
            <p:cNvSpPr/>
            <p:nvPr/>
          </p:nvSpPr>
          <p:spPr>
            <a:xfrm>
              <a:off x="2483768" y="3140968"/>
              <a:ext cx="1008112" cy="216024"/>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sz="1400" dirty="0" smtClean="0"/>
                <a:t>queue</a:t>
              </a:r>
              <a:endParaRPr lang="zh-CN" altLang="en-US" sz="1400" dirty="0"/>
            </a:p>
          </p:txBody>
        </p:sp>
      </p:grpSp>
      <p:cxnSp>
        <p:nvCxnSpPr>
          <p:cNvPr id="26" name="直接箭头连接符 25"/>
          <p:cNvCxnSpPr>
            <a:stCxn id="12" idx="3"/>
            <a:endCxn id="15" idx="1"/>
          </p:cNvCxnSpPr>
          <p:nvPr/>
        </p:nvCxnSpPr>
        <p:spPr>
          <a:xfrm>
            <a:off x="3131840" y="4689141"/>
            <a:ext cx="360040" cy="0"/>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cxnSp>
        <p:nvCxnSpPr>
          <p:cNvPr id="29" name="直接箭头连接符 28"/>
          <p:cNvCxnSpPr>
            <a:stCxn id="17" idx="3"/>
            <a:endCxn id="20" idx="1"/>
          </p:cNvCxnSpPr>
          <p:nvPr/>
        </p:nvCxnSpPr>
        <p:spPr>
          <a:xfrm>
            <a:off x="5508104" y="4689141"/>
            <a:ext cx="360040" cy="0"/>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sp>
        <p:nvSpPr>
          <p:cNvPr id="32" name="矩形 31"/>
          <p:cNvSpPr/>
          <p:nvPr/>
        </p:nvSpPr>
        <p:spPr>
          <a:xfrm>
            <a:off x="1115616" y="3789041"/>
            <a:ext cx="1008112" cy="360040"/>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400" dirty="0" smtClean="0"/>
              <a:t>head</a:t>
            </a:r>
            <a:endParaRPr lang="zh-CN" altLang="en-US" sz="1400" dirty="0"/>
          </a:p>
        </p:txBody>
      </p:sp>
      <p:cxnSp>
        <p:nvCxnSpPr>
          <p:cNvPr id="33" name="直接箭头连接符 32"/>
          <p:cNvCxnSpPr>
            <a:stCxn id="22" idx="3"/>
            <a:endCxn id="20" idx="0"/>
          </p:cNvCxnSpPr>
          <p:nvPr/>
        </p:nvCxnSpPr>
        <p:spPr>
          <a:xfrm flipH="1" flipV="1">
            <a:off x="6372200" y="4365105"/>
            <a:ext cx="1512168" cy="324036"/>
          </a:xfrm>
          <a:prstGeom prst="bentConnector4">
            <a:avLst>
              <a:gd name="adj1" fmla="val -15117"/>
              <a:gd name="adj2" fmla="val 170548"/>
            </a:avLst>
          </a:prstGeom>
          <a:ln>
            <a:tailEnd type="arrow"/>
          </a:ln>
        </p:spPr>
        <p:style>
          <a:lnRef idx="2">
            <a:schemeClr val="accent3"/>
          </a:lnRef>
          <a:fillRef idx="0">
            <a:schemeClr val="accent3"/>
          </a:fillRef>
          <a:effectRef idx="1">
            <a:schemeClr val="accent3"/>
          </a:effectRef>
          <a:fontRef idx="minor">
            <a:schemeClr val="tx1"/>
          </a:fontRef>
        </p:style>
      </p:cxnSp>
      <p:cxnSp>
        <p:nvCxnSpPr>
          <p:cNvPr id="38" name="直接箭头连接符 37"/>
          <p:cNvCxnSpPr>
            <a:stCxn id="32" idx="2"/>
            <a:endCxn id="10" idx="0"/>
          </p:cNvCxnSpPr>
          <p:nvPr/>
        </p:nvCxnSpPr>
        <p:spPr>
          <a:xfrm>
            <a:off x="1619672" y="4149081"/>
            <a:ext cx="0" cy="21602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nvGrpSpPr>
          <p:cNvPr id="24" name="组合 44"/>
          <p:cNvGrpSpPr/>
          <p:nvPr/>
        </p:nvGrpSpPr>
        <p:grpSpPr>
          <a:xfrm>
            <a:off x="3419872" y="4077105"/>
            <a:ext cx="2160240" cy="1008079"/>
            <a:chOff x="3635896" y="2915685"/>
            <a:chExt cx="2160240" cy="1017371"/>
          </a:xfrm>
        </p:grpSpPr>
        <p:sp>
          <p:nvSpPr>
            <p:cNvPr id="42" name="矩形 41"/>
            <p:cNvSpPr/>
            <p:nvPr/>
          </p:nvSpPr>
          <p:spPr>
            <a:xfrm>
              <a:off x="3635896" y="2924944"/>
              <a:ext cx="2160240" cy="1008112"/>
            </a:xfrm>
            <a:prstGeom prst="rect">
              <a:avLst/>
            </a:prstGeom>
            <a:noFill/>
            <a:ln>
              <a:solidFill>
                <a:schemeClr val="bg1">
                  <a:lumMod val="50000"/>
                </a:schemeClr>
              </a:solidFill>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43" name="TextBox 42"/>
            <p:cNvSpPr txBox="1"/>
            <p:nvPr/>
          </p:nvSpPr>
          <p:spPr>
            <a:xfrm>
              <a:off x="4139952" y="2915685"/>
              <a:ext cx="1126783" cy="356052"/>
            </a:xfrm>
            <a:prstGeom prst="rect">
              <a:avLst/>
            </a:prstGeom>
            <a:noFill/>
          </p:spPr>
          <p:txBody>
            <a:bodyPr wrap="none" rtlCol="0">
              <a:spAutoFit/>
            </a:bodyPr>
            <a:lstStyle/>
            <a:p>
              <a:r>
                <a:rPr lang="en-US" altLang="zh-CN" dirty="0" smtClean="0">
                  <a:solidFill>
                    <a:schemeClr val="bg1">
                      <a:lumMod val="50000"/>
                    </a:schemeClr>
                  </a:solidFill>
                </a:rPr>
                <a:t>Reference</a:t>
              </a:r>
              <a:endParaRPr lang="zh-CN" altLang="en-US" dirty="0">
                <a:solidFill>
                  <a:schemeClr val="bg1">
                    <a:lumMod val="50000"/>
                  </a:schemeClr>
                </a:solidFill>
              </a:endParaRPr>
            </a:p>
          </p:txBody>
        </p:sp>
      </p:grpSp>
      <p:sp>
        <p:nvSpPr>
          <p:cNvPr id="47" name="矩形 46"/>
          <p:cNvSpPr/>
          <p:nvPr/>
        </p:nvSpPr>
        <p:spPr>
          <a:xfrm>
            <a:off x="971600" y="3744396"/>
            <a:ext cx="7344816" cy="1340787"/>
          </a:xfrm>
          <a:prstGeom prst="rect">
            <a:avLst/>
          </a:prstGeom>
          <a:noFill/>
          <a:ln>
            <a:solidFill>
              <a:schemeClr val="bg1">
                <a:lumMod val="50000"/>
              </a:schemeClr>
            </a:solidFill>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grpSp>
        <p:nvGrpSpPr>
          <p:cNvPr id="27" name="组合 56"/>
          <p:cNvGrpSpPr/>
          <p:nvPr/>
        </p:nvGrpSpPr>
        <p:grpSpPr>
          <a:xfrm>
            <a:off x="1547664" y="5795972"/>
            <a:ext cx="762709" cy="585356"/>
            <a:chOff x="5076056" y="5877272"/>
            <a:chExt cx="762709" cy="585356"/>
          </a:xfrm>
        </p:grpSpPr>
        <p:sp>
          <p:nvSpPr>
            <p:cNvPr id="49" name="椭圆 48"/>
            <p:cNvSpPr/>
            <p:nvPr/>
          </p:nvSpPr>
          <p:spPr>
            <a:xfrm>
              <a:off x="5262701" y="5877272"/>
              <a:ext cx="360040" cy="28803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53" name="TextBox 52"/>
            <p:cNvSpPr txBox="1"/>
            <p:nvPr/>
          </p:nvSpPr>
          <p:spPr>
            <a:xfrm>
              <a:off x="5076056" y="6093296"/>
              <a:ext cx="762709" cy="369332"/>
            </a:xfrm>
            <a:prstGeom prst="rect">
              <a:avLst/>
            </a:prstGeom>
            <a:noFill/>
          </p:spPr>
          <p:txBody>
            <a:bodyPr wrap="none" rtlCol="0">
              <a:spAutoFit/>
            </a:bodyPr>
            <a:lstStyle/>
            <a:p>
              <a:r>
                <a:rPr lang="en-US" altLang="zh-CN" u="sng" dirty="0" smtClean="0"/>
                <a:t>Active</a:t>
              </a:r>
              <a:endParaRPr lang="zh-CN" altLang="en-US" u="sng" dirty="0"/>
            </a:p>
          </p:txBody>
        </p:sp>
      </p:grpSp>
      <p:grpSp>
        <p:nvGrpSpPr>
          <p:cNvPr id="28" name="组合 57"/>
          <p:cNvGrpSpPr/>
          <p:nvPr/>
        </p:nvGrpSpPr>
        <p:grpSpPr>
          <a:xfrm>
            <a:off x="3259572" y="5795972"/>
            <a:ext cx="941476" cy="585356"/>
            <a:chOff x="5977409" y="5877272"/>
            <a:chExt cx="941476" cy="585356"/>
          </a:xfrm>
        </p:grpSpPr>
        <p:sp>
          <p:nvSpPr>
            <p:cNvPr id="50" name="椭圆 49"/>
            <p:cNvSpPr/>
            <p:nvPr/>
          </p:nvSpPr>
          <p:spPr>
            <a:xfrm>
              <a:off x="6198805" y="5877272"/>
              <a:ext cx="360040" cy="288032"/>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54" name="TextBox 53"/>
            <p:cNvSpPr txBox="1"/>
            <p:nvPr/>
          </p:nvSpPr>
          <p:spPr>
            <a:xfrm>
              <a:off x="5977409" y="6093296"/>
              <a:ext cx="941476" cy="369332"/>
            </a:xfrm>
            <a:prstGeom prst="rect">
              <a:avLst/>
            </a:prstGeom>
            <a:noFill/>
          </p:spPr>
          <p:txBody>
            <a:bodyPr wrap="none" rtlCol="0">
              <a:spAutoFit/>
            </a:bodyPr>
            <a:lstStyle/>
            <a:p>
              <a:r>
                <a:rPr lang="en-US" altLang="zh-CN" u="sng" dirty="0" smtClean="0"/>
                <a:t>Pending</a:t>
              </a:r>
              <a:endParaRPr lang="zh-CN" altLang="en-US" u="sng" dirty="0"/>
            </a:p>
          </p:txBody>
        </p:sp>
      </p:grpSp>
      <p:grpSp>
        <p:nvGrpSpPr>
          <p:cNvPr id="30" name="组合 58"/>
          <p:cNvGrpSpPr/>
          <p:nvPr/>
        </p:nvGrpSpPr>
        <p:grpSpPr>
          <a:xfrm>
            <a:off x="4934223" y="5795972"/>
            <a:ext cx="1136850" cy="585356"/>
            <a:chOff x="6891534" y="5877272"/>
            <a:chExt cx="1136850" cy="585356"/>
          </a:xfrm>
        </p:grpSpPr>
        <p:sp>
          <p:nvSpPr>
            <p:cNvPr id="51" name="椭圆 50"/>
            <p:cNvSpPr/>
            <p:nvPr/>
          </p:nvSpPr>
          <p:spPr>
            <a:xfrm>
              <a:off x="7242413" y="5877272"/>
              <a:ext cx="360040" cy="288032"/>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a:p>
          </p:txBody>
        </p:sp>
        <p:sp>
          <p:nvSpPr>
            <p:cNvPr id="55" name="TextBox 54"/>
            <p:cNvSpPr txBox="1"/>
            <p:nvPr/>
          </p:nvSpPr>
          <p:spPr>
            <a:xfrm>
              <a:off x="6891534" y="6093296"/>
              <a:ext cx="1136850" cy="369332"/>
            </a:xfrm>
            <a:prstGeom prst="rect">
              <a:avLst/>
            </a:prstGeom>
            <a:noFill/>
          </p:spPr>
          <p:txBody>
            <a:bodyPr wrap="none" rtlCol="0">
              <a:spAutoFit/>
            </a:bodyPr>
            <a:lstStyle/>
            <a:p>
              <a:r>
                <a:rPr lang="en-US" altLang="zh-CN" u="sng" dirty="0" err="1" smtClean="0"/>
                <a:t>Enqueued</a:t>
              </a:r>
              <a:endParaRPr lang="zh-CN" altLang="en-US" u="sng" dirty="0"/>
            </a:p>
          </p:txBody>
        </p:sp>
      </p:grpSp>
      <p:grpSp>
        <p:nvGrpSpPr>
          <p:cNvPr id="31" name="组合 59"/>
          <p:cNvGrpSpPr/>
          <p:nvPr/>
        </p:nvGrpSpPr>
        <p:grpSpPr>
          <a:xfrm>
            <a:off x="6804248" y="5795972"/>
            <a:ext cx="919804" cy="585356"/>
            <a:chOff x="8100392" y="5877272"/>
            <a:chExt cx="919804" cy="585356"/>
          </a:xfrm>
        </p:grpSpPr>
        <p:sp>
          <p:nvSpPr>
            <p:cNvPr id="52" name="椭圆 51"/>
            <p:cNvSpPr/>
            <p:nvPr/>
          </p:nvSpPr>
          <p:spPr>
            <a:xfrm>
              <a:off x="8316416" y="5877272"/>
              <a:ext cx="360040" cy="288032"/>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56" name="TextBox 55"/>
            <p:cNvSpPr txBox="1"/>
            <p:nvPr/>
          </p:nvSpPr>
          <p:spPr>
            <a:xfrm>
              <a:off x="8100392" y="6093296"/>
              <a:ext cx="919804" cy="369332"/>
            </a:xfrm>
            <a:prstGeom prst="rect">
              <a:avLst/>
            </a:prstGeom>
            <a:noFill/>
          </p:spPr>
          <p:txBody>
            <a:bodyPr wrap="none" rtlCol="0">
              <a:spAutoFit/>
            </a:bodyPr>
            <a:lstStyle/>
            <a:p>
              <a:r>
                <a:rPr lang="en-US" altLang="zh-CN" u="sng" dirty="0" smtClean="0"/>
                <a:t>Inactive</a:t>
              </a:r>
              <a:endParaRPr lang="zh-CN" altLang="en-US" u="sng" dirty="0"/>
            </a:p>
          </p:txBody>
        </p:sp>
      </p:grpSp>
      <p:cxnSp>
        <p:nvCxnSpPr>
          <p:cNvPr id="62" name="直接箭头连接符 61"/>
          <p:cNvCxnSpPr>
            <a:stCxn id="49" idx="6"/>
            <a:endCxn id="50" idx="2"/>
          </p:cNvCxnSpPr>
          <p:nvPr/>
        </p:nvCxnSpPr>
        <p:spPr>
          <a:xfrm>
            <a:off x="2094349" y="5939988"/>
            <a:ext cx="1386619" cy="0"/>
          </a:xfrm>
          <a:prstGeom prst="straightConnector1">
            <a:avLst/>
          </a:prstGeom>
          <a:ln>
            <a:solidFill>
              <a:schemeClr val="tx1">
                <a:lumMod val="50000"/>
                <a:lumOff val="50000"/>
              </a:schemeClr>
            </a:solidFill>
            <a:tailEnd type="arrow"/>
          </a:ln>
        </p:spPr>
        <p:style>
          <a:lnRef idx="2">
            <a:schemeClr val="dk1"/>
          </a:lnRef>
          <a:fillRef idx="0">
            <a:schemeClr val="dk1"/>
          </a:fillRef>
          <a:effectRef idx="1">
            <a:schemeClr val="dk1"/>
          </a:effectRef>
          <a:fontRef idx="minor">
            <a:schemeClr val="tx1"/>
          </a:fontRef>
        </p:style>
      </p:cxnSp>
      <p:cxnSp>
        <p:nvCxnSpPr>
          <p:cNvPr id="66" name="直接箭头连接符 65"/>
          <p:cNvCxnSpPr>
            <a:stCxn id="50" idx="6"/>
            <a:endCxn id="51" idx="2"/>
          </p:cNvCxnSpPr>
          <p:nvPr/>
        </p:nvCxnSpPr>
        <p:spPr>
          <a:xfrm>
            <a:off x="3841008" y="5939988"/>
            <a:ext cx="1444094" cy="0"/>
          </a:xfrm>
          <a:prstGeom prst="straightConnector1">
            <a:avLst/>
          </a:prstGeom>
          <a:ln>
            <a:solidFill>
              <a:schemeClr val="tx1">
                <a:lumMod val="50000"/>
                <a:lumOff val="50000"/>
              </a:schemeClr>
            </a:solidFill>
            <a:tailEnd type="arrow"/>
          </a:ln>
        </p:spPr>
        <p:style>
          <a:lnRef idx="2">
            <a:schemeClr val="dk1"/>
          </a:lnRef>
          <a:fillRef idx="0">
            <a:schemeClr val="dk1"/>
          </a:fillRef>
          <a:effectRef idx="1">
            <a:schemeClr val="dk1"/>
          </a:effectRef>
          <a:fontRef idx="minor">
            <a:schemeClr val="tx1"/>
          </a:fontRef>
        </p:style>
      </p:cxnSp>
      <p:cxnSp>
        <p:nvCxnSpPr>
          <p:cNvPr id="69" name="直接箭头连接符 68"/>
          <p:cNvCxnSpPr>
            <a:stCxn id="51" idx="6"/>
            <a:endCxn id="52" idx="2"/>
          </p:cNvCxnSpPr>
          <p:nvPr/>
        </p:nvCxnSpPr>
        <p:spPr>
          <a:xfrm>
            <a:off x="5645142" y="5939988"/>
            <a:ext cx="1375130" cy="0"/>
          </a:xfrm>
          <a:prstGeom prst="straightConnector1">
            <a:avLst/>
          </a:prstGeom>
          <a:ln>
            <a:solidFill>
              <a:schemeClr val="tx1">
                <a:lumMod val="50000"/>
                <a:lumOff val="50000"/>
              </a:schemeClr>
            </a:solidFill>
            <a:tailEnd type="arrow"/>
          </a:ln>
        </p:spPr>
        <p:style>
          <a:lnRef idx="2">
            <a:schemeClr val="dk1"/>
          </a:lnRef>
          <a:fillRef idx="0">
            <a:schemeClr val="dk1"/>
          </a:fillRef>
          <a:effectRef idx="1">
            <a:schemeClr val="dk1"/>
          </a:effectRef>
          <a:fontRef idx="minor">
            <a:schemeClr val="tx1"/>
          </a:fontRef>
        </p:style>
      </p:cxnSp>
      <p:grpSp>
        <p:nvGrpSpPr>
          <p:cNvPr id="152" name="组合 151"/>
          <p:cNvGrpSpPr/>
          <p:nvPr/>
        </p:nvGrpSpPr>
        <p:grpSpPr>
          <a:xfrm>
            <a:off x="3491880" y="2564905"/>
            <a:ext cx="2016224" cy="648072"/>
            <a:chOff x="1475656" y="2708920"/>
            <a:chExt cx="2016224" cy="648072"/>
          </a:xfrm>
        </p:grpSpPr>
        <p:sp>
          <p:nvSpPr>
            <p:cNvPr id="153" name="矩形 152"/>
            <p:cNvSpPr/>
            <p:nvPr/>
          </p:nvSpPr>
          <p:spPr>
            <a:xfrm>
              <a:off x="1475656" y="2708920"/>
              <a:ext cx="1008112" cy="64807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400" dirty="0" smtClean="0"/>
                <a:t>referent</a:t>
              </a:r>
              <a:endParaRPr lang="zh-CN" altLang="en-US" dirty="0"/>
            </a:p>
          </p:txBody>
        </p:sp>
        <p:sp>
          <p:nvSpPr>
            <p:cNvPr id="154" name="矩形 153"/>
            <p:cNvSpPr/>
            <p:nvPr/>
          </p:nvSpPr>
          <p:spPr>
            <a:xfrm>
              <a:off x="2483768" y="2708920"/>
              <a:ext cx="1008112" cy="216024"/>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altLang="zh-CN" sz="1400" dirty="0" smtClean="0"/>
                <a:t>discovered</a:t>
              </a:r>
              <a:endParaRPr lang="zh-CN" altLang="en-US" sz="1400" dirty="0"/>
            </a:p>
          </p:txBody>
        </p:sp>
        <p:sp>
          <p:nvSpPr>
            <p:cNvPr id="155" name="矩形 154"/>
            <p:cNvSpPr/>
            <p:nvPr/>
          </p:nvSpPr>
          <p:spPr>
            <a:xfrm>
              <a:off x="2483768" y="2924944"/>
              <a:ext cx="1008112" cy="216024"/>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sz="1400" dirty="0" smtClean="0"/>
                <a:t>next</a:t>
              </a:r>
              <a:endParaRPr lang="zh-CN" altLang="en-US" sz="1400" dirty="0"/>
            </a:p>
          </p:txBody>
        </p:sp>
        <p:sp>
          <p:nvSpPr>
            <p:cNvPr id="156" name="矩形 155"/>
            <p:cNvSpPr/>
            <p:nvPr/>
          </p:nvSpPr>
          <p:spPr>
            <a:xfrm>
              <a:off x="2483768" y="3140968"/>
              <a:ext cx="1008112" cy="216024"/>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sz="1400" dirty="0" smtClean="0"/>
                <a:t>queue</a:t>
              </a:r>
              <a:endParaRPr lang="zh-CN" altLang="en-US" sz="1400" dirty="0"/>
            </a:p>
          </p:txBody>
        </p:sp>
      </p:grpSp>
      <p:grpSp>
        <p:nvGrpSpPr>
          <p:cNvPr id="157" name="组合 44"/>
          <p:cNvGrpSpPr/>
          <p:nvPr/>
        </p:nvGrpSpPr>
        <p:grpSpPr>
          <a:xfrm>
            <a:off x="3419872" y="2276984"/>
            <a:ext cx="2160240" cy="1008000"/>
            <a:chOff x="3635896" y="2915685"/>
            <a:chExt cx="2160240" cy="1017371"/>
          </a:xfrm>
        </p:grpSpPr>
        <p:sp>
          <p:nvSpPr>
            <p:cNvPr id="158" name="矩形 157"/>
            <p:cNvSpPr/>
            <p:nvPr/>
          </p:nvSpPr>
          <p:spPr>
            <a:xfrm>
              <a:off x="3635896" y="2924944"/>
              <a:ext cx="2160240" cy="1008112"/>
            </a:xfrm>
            <a:prstGeom prst="rect">
              <a:avLst/>
            </a:prstGeom>
            <a:noFill/>
            <a:ln>
              <a:solidFill>
                <a:schemeClr val="bg1">
                  <a:lumMod val="50000"/>
                </a:schemeClr>
              </a:solidFill>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159" name="TextBox 158"/>
            <p:cNvSpPr txBox="1"/>
            <p:nvPr/>
          </p:nvSpPr>
          <p:spPr>
            <a:xfrm>
              <a:off x="4139952" y="2915685"/>
              <a:ext cx="1126783" cy="356052"/>
            </a:xfrm>
            <a:prstGeom prst="rect">
              <a:avLst/>
            </a:prstGeom>
            <a:noFill/>
          </p:spPr>
          <p:txBody>
            <a:bodyPr wrap="none" rtlCol="0">
              <a:spAutoFit/>
            </a:bodyPr>
            <a:lstStyle/>
            <a:p>
              <a:r>
                <a:rPr lang="en-US" altLang="zh-CN" dirty="0" smtClean="0">
                  <a:solidFill>
                    <a:schemeClr val="bg1">
                      <a:lumMod val="50000"/>
                    </a:schemeClr>
                  </a:solidFill>
                </a:rPr>
                <a:t>Reference</a:t>
              </a:r>
              <a:endParaRPr lang="zh-CN" altLang="en-US" dirty="0">
                <a:solidFill>
                  <a:schemeClr val="bg1">
                    <a:lumMod val="50000"/>
                  </a:schemeClr>
                </a:solidFill>
              </a:endParaRPr>
            </a:p>
          </p:txBody>
        </p:sp>
      </p:grpSp>
      <p:cxnSp>
        <p:nvCxnSpPr>
          <p:cNvPr id="165" name="曲线连接符 164"/>
          <p:cNvCxnSpPr>
            <a:stCxn id="153" idx="1"/>
          </p:cNvCxnSpPr>
          <p:nvPr/>
        </p:nvCxnSpPr>
        <p:spPr>
          <a:xfrm rot="10800000">
            <a:off x="2555880" y="2708921"/>
            <a:ext cx="936000" cy="180021"/>
          </a:xfrm>
          <a:prstGeom prst="curved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67" name="曲线连接符 166"/>
          <p:cNvCxnSpPr>
            <a:stCxn id="154" idx="3"/>
          </p:cNvCxnSpPr>
          <p:nvPr/>
        </p:nvCxnSpPr>
        <p:spPr>
          <a:xfrm flipV="1">
            <a:off x="5508104" y="2348880"/>
            <a:ext cx="648000" cy="324037"/>
          </a:xfrm>
          <a:prstGeom prst="curvedConnector3">
            <a:avLst>
              <a:gd name="adj1" fmla="val 31045"/>
            </a:avLst>
          </a:prstGeom>
          <a:ln w="28575">
            <a:prstDash val="dash"/>
            <a:tailEnd type="arrow"/>
          </a:ln>
        </p:spPr>
        <p:style>
          <a:lnRef idx="1">
            <a:schemeClr val="accent2"/>
          </a:lnRef>
          <a:fillRef idx="0">
            <a:schemeClr val="accent2"/>
          </a:fillRef>
          <a:effectRef idx="0">
            <a:schemeClr val="accent2"/>
          </a:effectRef>
          <a:fontRef idx="minor">
            <a:schemeClr val="tx1"/>
          </a:fontRef>
        </p:style>
      </p:cxnSp>
      <p:cxnSp>
        <p:nvCxnSpPr>
          <p:cNvPr id="169" name="曲线连接符 168"/>
          <p:cNvCxnSpPr>
            <a:stCxn id="155" idx="3"/>
          </p:cNvCxnSpPr>
          <p:nvPr/>
        </p:nvCxnSpPr>
        <p:spPr>
          <a:xfrm flipV="1">
            <a:off x="5508104" y="2780928"/>
            <a:ext cx="648000" cy="108013"/>
          </a:xfrm>
          <a:prstGeom prst="curvedConnector3">
            <a:avLst>
              <a:gd name="adj1" fmla="val 50000"/>
            </a:avLst>
          </a:prstGeom>
          <a:ln w="28575">
            <a:prstDash val="dash"/>
            <a:tailEnd type="arrow"/>
          </a:ln>
        </p:spPr>
        <p:style>
          <a:lnRef idx="1">
            <a:schemeClr val="accent3"/>
          </a:lnRef>
          <a:fillRef idx="0">
            <a:schemeClr val="accent3"/>
          </a:fillRef>
          <a:effectRef idx="0">
            <a:schemeClr val="accent3"/>
          </a:effectRef>
          <a:fontRef idx="minor">
            <a:schemeClr val="tx1"/>
          </a:fontRef>
        </p:style>
      </p:cxnSp>
      <p:cxnSp>
        <p:nvCxnSpPr>
          <p:cNvPr id="171" name="曲线连接符 170"/>
          <p:cNvCxnSpPr>
            <a:stCxn id="156" idx="3"/>
          </p:cNvCxnSpPr>
          <p:nvPr/>
        </p:nvCxnSpPr>
        <p:spPr>
          <a:xfrm>
            <a:off x="5508104" y="3104965"/>
            <a:ext cx="648000" cy="180019"/>
          </a:xfrm>
          <a:prstGeom prst="curvedConnector3">
            <a:avLst>
              <a:gd name="adj1" fmla="val 50000"/>
            </a:avLst>
          </a:prstGeom>
          <a:ln w="28575">
            <a:prstDash val="dash"/>
            <a:tailEnd type="arrow"/>
          </a:ln>
        </p:spPr>
        <p:style>
          <a:lnRef idx="1">
            <a:schemeClr val="accent6"/>
          </a:lnRef>
          <a:fillRef idx="0">
            <a:schemeClr val="accent6"/>
          </a:fillRef>
          <a:effectRef idx="0">
            <a:schemeClr val="accent6"/>
          </a:effectRef>
          <a:fontRef idx="minor">
            <a:schemeClr val="tx1"/>
          </a:fontRef>
        </p:style>
      </p:cxnSp>
      <p:sp>
        <p:nvSpPr>
          <p:cNvPr id="175" name="TextBox 174"/>
          <p:cNvSpPr txBox="1"/>
          <p:nvPr/>
        </p:nvSpPr>
        <p:spPr>
          <a:xfrm>
            <a:off x="1187624" y="2545159"/>
            <a:ext cx="1441420" cy="307777"/>
          </a:xfrm>
          <a:prstGeom prst="rect">
            <a:avLst/>
          </a:prstGeom>
          <a:noFill/>
        </p:spPr>
        <p:txBody>
          <a:bodyPr wrap="none" rtlCol="0">
            <a:spAutoFit/>
          </a:bodyPr>
          <a:lstStyle/>
          <a:p>
            <a:r>
              <a:rPr lang="zh-CN" altLang="en-US" sz="1400" dirty="0" smtClean="0"/>
              <a:t>该引用指向对象</a:t>
            </a:r>
            <a:endParaRPr lang="zh-CN" altLang="en-US" sz="1400" dirty="0"/>
          </a:p>
        </p:txBody>
      </p:sp>
      <p:sp>
        <p:nvSpPr>
          <p:cNvPr id="176" name="TextBox 175"/>
          <p:cNvSpPr txBox="1"/>
          <p:nvPr/>
        </p:nvSpPr>
        <p:spPr>
          <a:xfrm>
            <a:off x="6095809" y="2204864"/>
            <a:ext cx="2292615" cy="307777"/>
          </a:xfrm>
          <a:prstGeom prst="rect">
            <a:avLst/>
          </a:prstGeom>
          <a:noFill/>
        </p:spPr>
        <p:txBody>
          <a:bodyPr wrap="none" rtlCol="0">
            <a:spAutoFit/>
          </a:bodyPr>
          <a:lstStyle/>
          <a:p>
            <a:r>
              <a:rPr lang="en-US" altLang="zh-CN" sz="1400" dirty="0" smtClean="0"/>
              <a:t>VM</a:t>
            </a:r>
            <a:r>
              <a:rPr lang="zh-CN" altLang="en-US" sz="1400" dirty="0" smtClean="0"/>
              <a:t>回收时</a:t>
            </a:r>
            <a:r>
              <a:rPr lang="en-US" altLang="zh-CN" sz="1400" dirty="0" smtClean="0"/>
              <a:t>pending</a:t>
            </a:r>
            <a:r>
              <a:rPr lang="zh-CN" altLang="en-US" sz="1400" dirty="0" smtClean="0"/>
              <a:t>链表指针</a:t>
            </a:r>
            <a:endParaRPr lang="zh-CN" altLang="en-US" sz="1400" dirty="0"/>
          </a:p>
        </p:txBody>
      </p:sp>
      <p:sp>
        <p:nvSpPr>
          <p:cNvPr id="178" name="TextBox 177"/>
          <p:cNvSpPr txBox="1"/>
          <p:nvPr/>
        </p:nvSpPr>
        <p:spPr>
          <a:xfrm>
            <a:off x="6084973" y="2617167"/>
            <a:ext cx="2303451" cy="307777"/>
          </a:xfrm>
          <a:prstGeom prst="rect">
            <a:avLst/>
          </a:prstGeom>
          <a:noFill/>
        </p:spPr>
        <p:txBody>
          <a:bodyPr wrap="none" rtlCol="0">
            <a:spAutoFit/>
          </a:bodyPr>
          <a:lstStyle/>
          <a:p>
            <a:r>
              <a:rPr lang="en-US" altLang="zh-CN" sz="1400" dirty="0" err="1" smtClean="0"/>
              <a:t>ReferenceQueue</a:t>
            </a:r>
            <a:r>
              <a:rPr lang="zh-CN" altLang="en-US" sz="1400" dirty="0" smtClean="0"/>
              <a:t>的链表指针</a:t>
            </a:r>
            <a:endParaRPr lang="zh-CN" altLang="en-US" sz="1400" dirty="0"/>
          </a:p>
        </p:txBody>
      </p:sp>
      <p:sp>
        <p:nvSpPr>
          <p:cNvPr id="179" name="TextBox 178"/>
          <p:cNvSpPr txBox="1"/>
          <p:nvPr/>
        </p:nvSpPr>
        <p:spPr>
          <a:xfrm>
            <a:off x="6012160" y="3049796"/>
            <a:ext cx="2448272" cy="523220"/>
          </a:xfrm>
          <a:prstGeom prst="rect">
            <a:avLst/>
          </a:prstGeom>
          <a:noFill/>
        </p:spPr>
        <p:txBody>
          <a:bodyPr wrap="square" rtlCol="0">
            <a:spAutoFit/>
          </a:bodyPr>
          <a:lstStyle/>
          <a:p>
            <a:r>
              <a:rPr lang="zh-CN" altLang="en-US" sz="1400" dirty="0" smtClean="0"/>
              <a:t>该</a:t>
            </a:r>
            <a:r>
              <a:rPr lang="en-US" altLang="zh-CN" sz="1400" dirty="0" smtClean="0"/>
              <a:t>Reference</a:t>
            </a:r>
            <a:r>
              <a:rPr lang="zh-CN" altLang="en-US" sz="1400" dirty="0" smtClean="0"/>
              <a:t>对象将要进入的</a:t>
            </a:r>
            <a:r>
              <a:rPr lang="en-US" altLang="zh-CN" sz="1400" dirty="0" err="1" smtClean="0"/>
              <a:t>ReferenceQueue</a:t>
            </a:r>
            <a:r>
              <a:rPr lang="zh-CN" altLang="en-US" sz="1400" dirty="0" smtClean="0"/>
              <a:t>（注册信息）</a:t>
            </a:r>
            <a:endParaRPr lang="zh-CN" altLang="en-US" sz="1400" dirty="0"/>
          </a:p>
        </p:txBody>
      </p:sp>
      <p:sp>
        <p:nvSpPr>
          <p:cNvPr id="180" name="TextBox 179"/>
          <p:cNvSpPr txBox="1"/>
          <p:nvPr/>
        </p:nvSpPr>
        <p:spPr>
          <a:xfrm>
            <a:off x="971600" y="3356992"/>
            <a:ext cx="1828899" cy="369332"/>
          </a:xfrm>
          <a:prstGeom prst="rect">
            <a:avLst/>
          </a:prstGeom>
          <a:noFill/>
        </p:spPr>
        <p:txBody>
          <a:bodyPr wrap="none" rtlCol="0">
            <a:spAutoFit/>
          </a:bodyPr>
          <a:lstStyle/>
          <a:p>
            <a:r>
              <a:rPr lang="en-US" altLang="zh-CN" dirty="0" smtClean="0">
                <a:solidFill>
                  <a:schemeClr val="bg1">
                    <a:lumMod val="50000"/>
                  </a:schemeClr>
                </a:solidFill>
                <a:effectLst>
                  <a:outerShdw blurRad="38100" dist="38100" dir="2700000" algn="tl">
                    <a:srgbClr val="000000">
                      <a:alpha val="43137"/>
                    </a:srgbClr>
                  </a:outerShdw>
                </a:effectLst>
              </a:rPr>
              <a:t>Reference Queue</a:t>
            </a:r>
            <a:endParaRPr lang="zh-CN" altLang="en-US" dirty="0">
              <a:solidFill>
                <a:schemeClr val="bg1">
                  <a:lumMod val="50000"/>
                </a:schemeClr>
              </a:solidFill>
              <a:effectLst>
                <a:outerShdw blurRad="38100" dist="38100" dir="2700000" algn="tl">
                  <a:srgbClr val="000000">
                    <a:alpha val="43137"/>
                  </a:srgbClr>
                </a:outerShdw>
              </a:effectLst>
            </a:endParaRPr>
          </a:p>
        </p:txBody>
      </p:sp>
      <p:sp>
        <p:nvSpPr>
          <p:cNvPr id="181" name="TextBox 180"/>
          <p:cNvSpPr txBox="1"/>
          <p:nvPr/>
        </p:nvSpPr>
        <p:spPr>
          <a:xfrm>
            <a:off x="971600" y="2051556"/>
            <a:ext cx="1139607" cy="369332"/>
          </a:xfrm>
          <a:prstGeom prst="rect">
            <a:avLst/>
          </a:prstGeom>
          <a:noFill/>
        </p:spPr>
        <p:txBody>
          <a:bodyPr wrap="none" rtlCol="0">
            <a:spAutoFit/>
          </a:bodyPr>
          <a:lstStyle/>
          <a:p>
            <a:r>
              <a:rPr lang="en-US" altLang="zh-CN" dirty="0" smtClean="0">
                <a:solidFill>
                  <a:schemeClr val="bg1">
                    <a:lumMod val="50000"/>
                  </a:schemeClr>
                </a:solidFill>
                <a:effectLst>
                  <a:outerShdw blurRad="38100" dist="38100" dir="2700000" algn="tl">
                    <a:srgbClr val="000000">
                      <a:alpha val="43137"/>
                    </a:srgbClr>
                  </a:outerShdw>
                </a:effectLst>
              </a:rPr>
              <a:t>Reference</a:t>
            </a:r>
            <a:endParaRPr lang="zh-CN" altLang="en-US" dirty="0">
              <a:solidFill>
                <a:schemeClr val="bg1">
                  <a:lumMod val="50000"/>
                </a:schemeClr>
              </a:solidFill>
              <a:effectLst>
                <a:outerShdw blurRad="38100" dist="38100" dir="2700000" algn="tl">
                  <a:srgbClr val="000000">
                    <a:alpha val="43137"/>
                  </a:srgbClr>
                </a:outerShdw>
              </a:effectLst>
            </a:endParaRPr>
          </a:p>
        </p:txBody>
      </p:sp>
      <p:sp>
        <p:nvSpPr>
          <p:cNvPr id="185" name="TextBox 184"/>
          <p:cNvSpPr txBox="1"/>
          <p:nvPr/>
        </p:nvSpPr>
        <p:spPr>
          <a:xfrm>
            <a:off x="6516216" y="3717032"/>
            <a:ext cx="1828899" cy="369332"/>
          </a:xfrm>
          <a:prstGeom prst="rect">
            <a:avLst/>
          </a:prstGeom>
          <a:noFill/>
        </p:spPr>
        <p:txBody>
          <a:bodyPr wrap="none" rtlCol="0">
            <a:spAutoFit/>
          </a:bodyPr>
          <a:lstStyle/>
          <a:p>
            <a:r>
              <a:rPr lang="en-US" altLang="zh-CN" dirty="0" smtClean="0">
                <a:solidFill>
                  <a:schemeClr val="bg1">
                    <a:lumMod val="50000"/>
                  </a:schemeClr>
                </a:solidFill>
              </a:rPr>
              <a:t>Reference Queue</a:t>
            </a:r>
            <a:endParaRPr lang="zh-CN" altLang="en-US" dirty="0">
              <a:solidFill>
                <a:schemeClr val="bg1">
                  <a:lumMod val="50000"/>
                </a:schemeClr>
              </a:solidFill>
            </a:endParaRPr>
          </a:p>
        </p:txBody>
      </p:sp>
    </p:spTree>
    <p:extLst>
      <p:ext uri="{BB962C8B-B14F-4D97-AF65-F5344CB8AC3E}">
        <p14:creationId xmlns:p14="http://schemas.microsoft.com/office/powerpoint/2010/main" val="665013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1"/>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152"/>
                                        </p:tgtEl>
                                        <p:attrNameLst>
                                          <p:attrName>style.visibility</p:attrName>
                                        </p:attrNameLst>
                                      </p:cBhvr>
                                      <p:to>
                                        <p:strVal val="visible"/>
                                      </p:to>
                                    </p:set>
                                  </p:childTnLst>
                                </p:cTn>
                              </p:par>
                            </p:childTnLst>
                          </p:cTn>
                        </p:par>
                        <p:par>
                          <p:cTn id="10" fill="hold">
                            <p:stCondLst>
                              <p:cond delay="0"/>
                            </p:stCondLst>
                            <p:childTnLst>
                              <p:par>
                                <p:cTn id="11" presetID="53" presetClass="entr" presetSubtype="0" fill="hold" nodeType="afterEffect">
                                  <p:stCondLst>
                                    <p:cond delay="0"/>
                                  </p:stCondLst>
                                  <p:childTnLst>
                                    <p:set>
                                      <p:cBhvr>
                                        <p:cTn id="12" dur="1" fill="hold">
                                          <p:stCondLst>
                                            <p:cond delay="0"/>
                                          </p:stCondLst>
                                        </p:cTn>
                                        <p:tgtEl>
                                          <p:spTgt spid="157"/>
                                        </p:tgtEl>
                                        <p:attrNameLst>
                                          <p:attrName>style.visibility</p:attrName>
                                        </p:attrNameLst>
                                      </p:cBhvr>
                                      <p:to>
                                        <p:strVal val="visible"/>
                                      </p:to>
                                    </p:set>
                                    <p:anim calcmode="lin" valueType="num">
                                      <p:cBhvr>
                                        <p:cTn id="13" dur="500" fill="hold"/>
                                        <p:tgtEl>
                                          <p:spTgt spid="157"/>
                                        </p:tgtEl>
                                        <p:attrNameLst>
                                          <p:attrName>ppt_w</p:attrName>
                                        </p:attrNameLst>
                                      </p:cBhvr>
                                      <p:tavLst>
                                        <p:tav tm="0">
                                          <p:val>
                                            <p:fltVal val="0"/>
                                          </p:val>
                                        </p:tav>
                                        <p:tav tm="100000">
                                          <p:val>
                                            <p:strVal val="#ppt_w"/>
                                          </p:val>
                                        </p:tav>
                                      </p:tavLst>
                                    </p:anim>
                                    <p:anim calcmode="lin" valueType="num">
                                      <p:cBhvr>
                                        <p:cTn id="14" dur="500" fill="hold"/>
                                        <p:tgtEl>
                                          <p:spTgt spid="157"/>
                                        </p:tgtEl>
                                        <p:attrNameLst>
                                          <p:attrName>ppt_h</p:attrName>
                                        </p:attrNameLst>
                                      </p:cBhvr>
                                      <p:tavLst>
                                        <p:tav tm="0">
                                          <p:val>
                                            <p:fltVal val="0"/>
                                          </p:val>
                                        </p:tav>
                                        <p:tav tm="100000">
                                          <p:val>
                                            <p:strVal val="#ppt_h"/>
                                          </p:val>
                                        </p:tav>
                                      </p:tavLst>
                                    </p:anim>
                                    <p:animEffect transition="in" filter="fade">
                                      <p:cBhvr>
                                        <p:cTn id="15" dur="500"/>
                                        <p:tgtEl>
                                          <p:spTgt spid="157"/>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2" fill="hold" nodeType="clickEffect">
                                  <p:stCondLst>
                                    <p:cond delay="0"/>
                                  </p:stCondLst>
                                  <p:childTnLst>
                                    <p:set>
                                      <p:cBhvr>
                                        <p:cTn id="19" dur="1" fill="hold">
                                          <p:stCondLst>
                                            <p:cond delay="0"/>
                                          </p:stCondLst>
                                        </p:cTn>
                                        <p:tgtEl>
                                          <p:spTgt spid="165"/>
                                        </p:tgtEl>
                                        <p:attrNameLst>
                                          <p:attrName>style.visibility</p:attrName>
                                        </p:attrNameLst>
                                      </p:cBhvr>
                                      <p:to>
                                        <p:strVal val="visible"/>
                                      </p:to>
                                    </p:set>
                                    <p:animEffect transition="in" filter="wipe(right)">
                                      <p:cBhvr>
                                        <p:cTn id="20" dur="500"/>
                                        <p:tgtEl>
                                          <p:spTgt spid="165"/>
                                        </p:tgtEl>
                                      </p:cBhvr>
                                    </p:animEffect>
                                  </p:childTnLst>
                                </p:cTn>
                              </p:par>
                            </p:childTnLst>
                          </p:cTn>
                        </p:par>
                        <p:par>
                          <p:cTn id="21" fill="hold">
                            <p:stCondLst>
                              <p:cond delay="500"/>
                            </p:stCondLst>
                            <p:childTnLst>
                              <p:par>
                                <p:cTn id="22" presetID="1" presetClass="entr" presetSubtype="0" fill="hold" grpId="0" nodeType="afterEffect">
                                  <p:stCondLst>
                                    <p:cond delay="0"/>
                                  </p:stCondLst>
                                  <p:childTnLst>
                                    <p:set>
                                      <p:cBhvr>
                                        <p:cTn id="23" dur="1" fill="hold">
                                          <p:stCondLst>
                                            <p:cond delay="0"/>
                                          </p:stCondLst>
                                        </p:cTn>
                                        <p:tgtEl>
                                          <p:spTgt spid="175"/>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167"/>
                                        </p:tgtEl>
                                        <p:attrNameLst>
                                          <p:attrName>style.visibility</p:attrName>
                                        </p:attrNameLst>
                                      </p:cBhvr>
                                      <p:to>
                                        <p:strVal val="visible"/>
                                      </p:to>
                                    </p:set>
                                    <p:animEffect transition="in" filter="wipe(left)">
                                      <p:cBhvr>
                                        <p:cTn id="28" dur="500"/>
                                        <p:tgtEl>
                                          <p:spTgt spid="167"/>
                                        </p:tgtEl>
                                      </p:cBhvr>
                                    </p:animEffect>
                                  </p:childTnLst>
                                </p:cTn>
                              </p:par>
                            </p:childTnLst>
                          </p:cTn>
                        </p:par>
                        <p:par>
                          <p:cTn id="29" fill="hold">
                            <p:stCondLst>
                              <p:cond delay="500"/>
                            </p:stCondLst>
                            <p:childTnLst>
                              <p:par>
                                <p:cTn id="30" presetID="1" presetClass="entr" presetSubtype="0" fill="hold" grpId="0" nodeType="afterEffect">
                                  <p:stCondLst>
                                    <p:cond delay="0"/>
                                  </p:stCondLst>
                                  <p:childTnLst>
                                    <p:set>
                                      <p:cBhvr>
                                        <p:cTn id="31" dur="1" fill="hold">
                                          <p:stCondLst>
                                            <p:cond delay="0"/>
                                          </p:stCondLst>
                                        </p:cTn>
                                        <p:tgtEl>
                                          <p:spTgt spid="176"/>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169"/>
                                        </p:tgtEl>
                                        <p:attrNameLst>
                                          <p:attrName>style.visibility</p:attrName>
                                        </p:attrNameLst>
                                      </p:cBhvr>
                                      <p:to>
                                        <p:strVal val="visible"/>
                                      </p:to>
                                    </p:set>
                                    <p:animEffect transition="in" filter="wipe(left)">
                                      <p:cBhvr>
                                        <p:cTn id="36" dur="500"/>
                                        <p:tgtEl>
                                          <p:spTgt spid="169"/>
                                        </p:tgtEl>
                                      </p:cBhvr>
                                    </p:animEffect>
                                  </p:childTnLst>
                                </p:cTn>
                              </p:par>
                            </p:childTnLst>
                          </p:cTn>
                        </p:par>
                        <p:par>
                          <p:cTn id="37" fill="hold">
                            <p:stCondLst>
                              <p:cond delay="500"/>
                            </p:stCondLst>
                            <p:childTnLst>
                              <p:par>
                                <p:cTn id="38" presetID="1" presetClass="entr" presetSubtype="0" fill="hold" grpId="0" nodeType="afterEffect">
                                  <p:stCondLst>
                                    <p:cond delay="0"/>
                                  </p:stCondLst>
                                  <p:childTnLst>
                                    <p:set>
                                      <p:cBhvr>
                                        <p:cTn id="39" dur="1" fill="hold">
                                          <p:stCondLst>
                                            <p:cond delay="0"/>
                                          </p:stCondLst>
                                        </p:cTn>
                                        <p:tgtEl>
                                          <p:spTgt spid="178"/>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nodeType="clickEffect">
                                  <p:stCondLst>
                                    <p:cond delay="0"/>
                                  </p:stCondLst>
                                  <p:childTnLst>
                                    <p:set>
                                      <p:cBhvr>
                                        <p:cTn id="43" dur="1" fill="hold">
                                          <p:stCondLst>
                                            <p:cond delay="0"/>
                                          </p:stCondLst>
                                        </p:cTn>
                                        <p:tgtEl>
                                          <p:spTgt spid="171"/>
                                        </p:tgtEl>
                                        <p:attrNameLst>
                                          <p:attrName>style.visibility</p:attrName>
                                        </p:attrNameLst>
                                      </p:cBhvr>
                                      <p:to>
                                        <p:strVal val="visible"/>
                                      </p:to>
                                    </p:set>
                                    <p:animEffect transition="in" filter="wipe(left)">
                                      <p:cBhvr>
                                        <p:cTn id="44" dur="500"/>
                                        <p:tgtEl>
                                          <p:spTgt spid="171"/>
                                        </p:tgtEl>
                                      </p:cBhvr>
                                    </p:animEffect>
                                  </p:childTnLst>
                                </p:cTn>
                              </p:par>
                            </p:childTnLst>
                          </p:cTn>
                        </p:par>
                        <p:par>
                          <p:cTn id="45" fill="hold">
                            <p:stCondLst>
                              <p:cond delay="500"/>
                            </p:stCondLst>
                            <p:childTnLst>
                              <p:par>
                                <p:cTn id="46" presetID="1" presetClass="entr" presetSubtype="0" fill="hold" grpId="0" nodeType="afterEffect">
                                  <p:stCondLst>
                                    <p:cond delay="0"/>
                                  </p:stCondLst>
                                  <p:childTnLst>
                                    <p:set>
                                      <p:cBhvr>
                                        <p:cTn id="47" dur="1" fill="hold">
                                          <p:stCondLst>
                                            <p:cond delay="0"/>
                                          </p:stCondLst>
                                        </p:cTn>
                                        <p:tgtEl>
                                          <p:spTgt spid="179"/>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0"/>
                                          </p:stCondLst>
                                        </p:cTn>
                                        <p:tgtEl>
                                          <p:spTgt spid="180"/>
                                        </p:tgtEl>
                                        <p:attrNameLst>
                                          <p:attrName>style.visibility</p:attrName>
                                        </p:attrNameLst>
                                      </p:cBhvr>
                                      <p:to>
                                        <p:strVal val="visible"/>
                                      </p:to>
                                    </p:set>
                                  </p:childTnLst>
                                </p:cTn>
                              </p:par>
                            </p:childTnLst>
                          </p:cTn>
                        </p:par>
                        <p:par>
                          <p:cTn id="52" fill="hold">
                            <p:stCondLst>
                              <p:cond delay="0"/>
                            </p:stCondLst>
                            <p:childTnLst>
                              <p:par>
                                <p:cTn id="53" presetID="1" presetClass="entr" presetSubtype="0" fill="hold" grpId="0" nodeType="afterEffect">
                                  <p:stCondLst>
                                    <p:cond delay="0"/>
                                  </p:stCondLst>
                                  <p:childTnLst>
                                    <p:set>
                                      <p:cBhvr>
                                        <p:cTn id="54" dur="1" fill="hold">
                                          <p:stCondLst>
                                            <p:cond delay="0"/>
                                          </p:stCondLst>
                                        </p:cTn>
                                        <p:tgtEl>
                                          <p:spTgt spid="32"/>
                                        </p:tgtEl>
                                        <p:attrNameLst>
                                          <p:attrName>style.visibility</p:attrName>
                                        </p:attrNameLst>
                                      </p:cBhvr>
                                      <p:to>
                                        <p:strVal val="visible"/>
                                      </p:to>
                                    </p:set>
                                  </p:childTnLst>
                                </p:cTn>
                              </p:par>
                            </p:childTnLst>
                          </p:cTn>
                        </p:par>
                        <p:par>
                          <p:cTn id="55" fill="hold">
                            <p:stCondLst>
                              <p:cond delay="0"/>
                            </p:stCondLst>
                            <p:childTnLst>
                              <p:par>
                                <p:cTn id="56" presetID="22" presetClass="entr" presetSubtype="1" fill="hold" nodeType="afterEffect">
                                  <p:stCondLst>
                                    <p:cond delay="0"/>
                                  </p:stCondLst>
                                  <p:childTnLst>
                                    <p:set>
                                      <p:cBhvr>
                                        <p:cTn id="57" dur="1" fill="hold">
                                          <p:stCondLst>
                                            <p:cond delay="0"/>
                                          </p:stCondLst>
                                        </p:cTn>
                                        <p:tgtEl>
                                          <p:spTgt spid="38"/>
                                        </p:tgtEl>
                                        <p:attrNameLst>
                                          <p:attrName>style.visibility</p:attrName>
                                        </p:attrNameLst>
                                      </p:cBhvr>
                                      <p:to>
                                        <p:strVal val="visible"/>
                                      </p:to>
                                    </p:set>
                                    <p:animEffect transition="in" filter="wipe(up)">
                                      <p:cBhvr>
                                        <p:cTn id="58" dur="500"/>
                                        <p:tgtEl>
                                          <p:spTgt spid="38"/>
                                        </p:tgtEl>
                                      </p:cBhvr>
                                    </p:animEffec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9"/>
                                        </p:tgtEl>
                                        <p:attrNameLst>
                                          <p:attrName>style.visibility</p:attrName>
                                        </p:attrNameLst>
                                      </p:cBhvr>
                                      <p:to>
                                        <p:strVal val="visible"/>
                                      </p:to>
                                    </p:set>
                                  </p:childTnLst>
                                </p:cTn>
                              </p:par>
                            </p:childTnLst>
                          </p:cTn>
                        </p:par>
                        <p:par>
                          <p:cTn id="63" fill="hold">
                            <p:stCondLst>
                              <p:cond delay="0"/>
                            </p:stCondLst>
                            <p:childTnLst>
                              <p:par>
                                <p:cTn id="64" presetID="22" presetClass="entr" presetSubtype="8" fill="hold" nodeType="afterEffect">
                                  <p:stCondLst>
                                    <p:cond delay="0"/>
                                  </p:stCondLst>
                                  <p:childTnLst>
                                    <p:set>
                                      <p:cBhvr>
                                        <p:cTn id="65" dur="1" fill="hold">
                                          <p:stCondLst>
                                            <p:cond delay="0"/>
                                          </p:stCondLst>
                                        </p:cTn>
                                        <p:tgtEl>
                                          <p:spTgt spid="26"/>
                                        </p:tgtEl>
                                        <p:attrNameLst>
                                          <p:attrName>style.visibility</p:attrName>
                                        </p:attrNameLst>
                                      </p:cBhvr>
                                      <p:to>
                                        <p:strVal val="visible"/>
                                      </p:to>
                                    </p:set>
                                    <p:animEffect transition="in" filter="wipe(left)">
                                      <p:cBhvr>
                                        <p:cTn id="66" dur="500"/>
                                        <p:tgtEl>
                                          <p:spTgt spid="26"/>
                                        </p:tgtEl>
                                      </p:cBhvr>
                                    </p:animEffect>
                                  </p:childTnLst>
                                </p:cTn>
                              </p:par>
                            </p:childTnLst>
                          </p:cTn>
                        </p:par>
                        <p:par>
                          <p:cTn id="67" fill="hold">
                            <p:stCondLst>
                              <p:cond delay="500"/>
                            </p:stCondLst>
                            <p:childTnLst>
                              <p:par>
                                <p:cTn id="68" presetID="1" presetClass="entr" presetSubtype="0" fill="hold" nodeType="afterEffect">
                                  <p:stCondLst>
                                    <p:cond delay="0"/>
                                  </p:stCondLst>
                                  <p:childTnLst>
                                    <p:set>
                                      <p:cBhvr>
                                        <p:cTn id="69" dur="1" fill="hold">
                                          <p:stCondLst>
                                            <p:cond delay="0"/>
                                          </p:stCondLst>
                                        </p:cTn>
                                        <p:tgtEl>
                                          <p:spTgt spid="24"/>
                                        </p:tgtEl>
                                        <p:attrNameLst>
                                          <p:attrName>style.visibility</p:attrName>
                                        </p:attrNameLst>
                                      </p:cBhvr>
                                      <p:to>
                                        <p:strVal val="visible"/>
                                      </p:to>
                                    </p:set>
                                  </p:childTnLst>
                                </p:cTn>
                              </p:par>
                            </p:childTnLst>
                          </p:cTn>
                        </p:par>
                        <p:par>
                          <p:cTn id="70" fill="hold">
                            <p:stCondLst>
                              <p:cond delay="500"/>
                            </p:stCondLst>
                            <p:childTnLst>
                              <p:par>
                                <p:cTn id="71" presetID="1" presetClass="entr" presetSubtype="0" fill="hold" nodeType="afterEffect">
                                  <p:stCondLst>
                                    <p:cond delay="0"/>
                                  </p:stCondLst>
                                  <p:childTnLst>
                                    <p:set>
                                      <p:cBhvr>
                                        <p:cTn id="72" dur="1" fill="hold">
                                          <p:stCondLst>
                                            <p:cond delay="0"/>
                                          </p:stCondLst>
                                        </p:cTn>
                                        <p:tgtEl>
                                          <p:spTgt spid="14"/>
                                        </p:tgtEl>
                                        <p:attrNameLst>
                                          <p:attrName>style.visibility</p:attrName>
                                        </p:attrNameLst>
                                      </p:cBhvr>
                                      <p:to>
                                        <p:strVal val="visible"/>
                                      </p:to>
                                    </p:set>
                                  </p:childTnLst>
                                </p:cTn>
                              </p:par>
                            </p:childTnLst>
                          </p:cTn>
                        </p:par>
                        <p:par>
                          <p:cTn id="73" fill="hold">
                            <p:stCondLst>
                              <p:cond delay="500"/>
                            </p:stCondLst>
                            <p:childTnLst>
                              <p:par>
                                <p:cTn id="74" presetID="22" presetClass="entr" presetSubtype="8" fill="hold" nodeType="afterEffect">
                                  <p:stCondLst>
                                    <p:cond delay="0"/>
                                  </p:stCondLst>
                                  <p:childTnLst>
                                    <p:set>
                                      <p:cBhvr>
                                        <p:cTn id="75" dur="1" fill="hold">
                                          <p:stCondLst>
                                            <p:cond delay="0"/>
                                          </p:stCondLst>
                                        </p:cTn>
                                        <p:tgtEl>
                                          <p:spTgt spid="29"/>
                                        </p:tgtEl>
                                        <p:attrNameLst>
                                          <p:attrName>style.visibility</p:attrName>
                                        </p:attrNameLst>
                                      </p:cBhvr>
                                      <p:to>
                                        <p:strVal val="visible"/>
                                      </p:to>
                                    </p:set>
                                    <p:animEffect transition="in" filter="wipe(left)">
                                      <p:cBhvr>
                                        <p:cTn id="76" dur="500"/>
                                        <p:tgtEl>
                                          <p:spTgt spid="29"/>
                                        </p:tgtEl>
                                      </p:cBhvr>
                                    </p:animEffect>
                                  </p:childTnLst>
                                </p:cTn>
                              </p:par>
                            </p:childTnLst>
                          </p:cTn>
                        </p:par>
                        <p:par>
                          <p:cTn id="77" fill="hold">
                            <p:stCondLst>
                              <p:cond delay="1000"/>
                            </p:stCondLst>
                            <p:childTnLst>
                              <p:par>
                                <p:cTn id="78" presetID="1" presetClass="entr" presetSubtype="0" fill="hold" nodeType="afterEffect">
                                  <p:stCondLst>
                                    <p:cond delay="0"/>
                                  </p:stCondLst>
                                  <p:childTnLst>
                                    <p:set>
                                      <p:cBhvr>
                                        <p:cTn id="79" dur="1" fill="hold">
                                          <p:stCondLst>
                                            <p:cond delay="0"/>
                                          </p:stCondLst>
                                        </p:cTn>
                                        <p:tgtEl>
                                          <p:spTgt spid="19"/>
                                        </p:tgtEl>
                                        <p:attrNameLst>
                                          <p:attrName>style.visibility</p:attrName>
                                        </p:attrNameLst>
                                      </p:cBhvr>
                                      <p:to>
                                        <p:strVal val="visible"/>
                                      </p:to>
                                    </p:set>
                                  </p:childTnLst>
                                </p:cTn>
                              </p:par>
                            </p:childTnLst>
                          </p:cTn>
                        </p:par>
                      </p:childTnLst>
                    </p:cTn>
                  </p:par>
                  <p:par>
                    <p:cTn id="80" fill="hold">
                      <p:stCondLst>
                        <p:cond delay="indefinite"/>
                      </p:stCondLst>
                      <p:childTnLst>
                        <p:par>
                          <p:cTn id="81" fill="hold">
                            <p:stCondLst>
                              <p:cond delay="0"/>
                            </p:stCondLst>
                            <p:childTnLst>
                              <p:par>
                                <p:cTn id="82" presetID="22" presetClass="entr" presetSubtype="4" fill="hold" nodeType="clickEffect">
                                  <p:stCondLst>
                                    <p:cond delay="0"/>
                                  </p:stCondLst>
                                  <p:childTnLst>
                                    <p:set>
                                      <p:cBhvr>
                                        <p:cTn id="83" dur="1" fill="hold">
                                          <p:stCondLst>
                                            <p:cond delay="0"/>
                                          </p:stCondLst>
                                        </p:cTn>
                                        <p:tgtEl>
                                          <p:spTgt spid="33"/>
                                        </p:tgtEl>
                                        <p:attrNameLst>
                                          <p:attrName>style.visibility</p:attrName>
                                        </p:attrNameLst>
                                      </p:cBhvr>
                                      <p:to>
                                        <p:strVal val="visible"/>
                                      </p:to>
                                    </p:set>
                                    <p:animEffect transition="in" filter="wipe(down)">
                                      <p:cBhvr>
                                        <p:cTn id="84" dur="500"/>
                                        <p:tgtEl>
                                          <p:spTgt spid="33"/>
                                        </p:tgtEl>
                                      </p:cBhvr>
                                    </p:animEffect>
                                  </p:childTnLst>
                                </p:cTn>
                              </p:par>
                            </p:childTnLst>
                          </p:cTn>
                        </p:par>
                        <p:par>
                          <p:cTn id="85" fill="hold">
                            <p:stCondLst>
                              <p:cond delay="500"/>
                            </p:stCondLst>
                            <p:childTnLst>
                              <p:par>
                                <p:cTn id="86" presetID="53" presetClass="entr" presetSubtype="0" fill="hold" grpId="0" nodeType="afterEffect">
                                  <p:stCondLst>
                                    <p:cond delay="0"/>
                                  </p:stCondLst>
                                  <p:childTnLst>
                                    <p:set>
                                      <p:cBhvr>
                                        <p:cTn id="87" dur="1" fill="hold">
                                          <p:stCondLst>
                                            <p:cond delay="0"/>
                                          </p:stCondLst>
                                        </p:cTn>
                                        <p:tgtEl>
                                          <p:spTgt spid="47"/>
                                        </p:tgtEl>
                                        <p:attrNameLst>
                                          <p:attrName>style.visibility</p:attrName>
                                        </p:attrNameLst>
                                      </p:cBhvr>
                                      <p:to>
                                        <p:strVal val="visible"/>
                                      </p:to>
                                    </p:set>
                                    <p:anim calcmode="lin" valueType="num">
                                      <p:cBhvr>
                                        <p:cTn id="88" dur="500" fill="hold"/>
                                        <p:tgtEl>
                                          <p:spTgt spid="47"/>
                                        </p:tgtEl>
                                        <p:attrNameLst>
                                          <p:attrName>ppt_w</p:attrName>
                                        </p:attrNameLst>
                                      </p:cBhvr>
                                      <p:tavLst>
                                        <p:tav tm="0">
                                          <p:val>
                                            <p:fltVal val="0"/>
                                          </p:val>
                                        </p:tav>
                                        <p:tav tm="100000">
                                          <p:val>
                                            <p:strVal val="#ppt_w"/>
                                          </p:val>
                                        </p:tav>
                                      </p:tavLst>
                                    </p:anim>
                                    <p:anim calcmode="lin" valueType="num">
                                      <p:cBhvr>
                                        <p:cTn id="89" dur="500" fill="hold"/>
                                        <p:tgtEl>
                                          <p:spTgt spid="47"/>
                                        </p:tgtEl>
                                        <p:attrNameLst>
                                          <p:attrName>ppt_h</p:attrName>
                                        </p:attrNameLst>
                                      </p:cBhvr>
                                      <p:tavLst>
                                        <p:tav tm="0">
                                          <p:val>
                                            <p:fltVal val="0"/>
                                          </p:val>
                                        </p:tav>
                                        <p:tav tm="100000">
                                          <p:val>
                                            <p:strVal val="#ppt_h"/>
                                          </p:val>
                                        </p:tav>
                                      </p:tavLst>
                                    </p:anim>
                                    <p:animEffect transition="in" filter="fade">
                                      <p:cBhvr>
                                        <p:cTn id="90" dur="500"/>
                                        <p:tgtEl>
                                          <p:spTgt spid="47"/>
                                        </p:tgtEl>
                                      </p:cBhvr>
                                    </p:animEffect>
                                  </p:childTnLst>
                                </p:cTn>
                              </p:par>
                            </p:childTnLst>
                          </p:cTn>
                        </p:par>
                        <p:par>
                          <p:cTn id="91" fill="hold">
                            <p:stCondLst>
                              <p:cond delay="1000"/>
                            </p:stCondLst>
                            <p:childTnLst>
                              <p:par>
                                <p:cTn id="92" presetID="1" presetClass="entr" presetSubtype="0" fill="hold" grpId="0" nodeType="afterEffect">
                                  <p:stCondLst>
                                    <p:cond delay="0"/>
                                  </p:stCondLst>
                                  <p:childTnLst>
                                    <p:set>
                                      <p:cBhvr>
                                        <p:cTn id="93" dur="1" fill="hold">
                                          <p:stCondLst>
                                            <p:cond delay="0"/>
                                          </p:stCondLst>
                                        </p:cTn>
                                        <p:tgtEl>
                                          <p:spTgt spid="185"/>
                                        </p:tgtEl>
                                        <p:attrNameLst>
                                          <p:attrName>style.visibility</p:attrName>
                                        </p:attrNameLst>
                                      </p:cBhvr>
                                      <p:to>
                                        <p:strVal val="visible"/>
                                      </p:to>
                                    </p:set>
                                  </p:childTnLst>
                                </p:cTn>
                              </p:par>
                            </p:childTnLst>
                          </p:cTn>
                        </p:par>
                      </p:childTnLst>
                    </p:cTn>
                  </p:par>
                  <p:par>
                    <p:cTn id="94" fill="hold">
                      <p:stCondLst>
                        <p:cond delay="indefinite"/>
                      </p:stCondLst>
                      <p:childTnLst>
                        <p:par>
                          <p:cTn id="95" fill="hold">
                            <p:stCondLst>
                              <p:cond delay="0"/>
                            </p:stCondLst>
                            <p:childTnLst>
                              <p:par>
                                <p:cTn id="96" presetID="1" presetClass="entr" presetSubtype="0" fill="hold" nodeType="clickEffect">
                                  <p:stCondLst>
                                    <p:cond delay="0"/>
                                  </p:stCondLst>
                                  <p:childTnLst>
                                    <p:set>
                                      <p:cBhvr>
                                        <p:cTn id="97" dur="1" fill="hold">
                                          <p:stCondLst>
                                            <p:cond delay="0"/>
                                          </p:stCondLst>
                                        </p:cTn>
                                        <p:tgtEl>
                                          <p:spTgt spid="27"/>
                                        </p:tgtEl>
                                        <p:attrNameLst>
                                          <p:attrName>style.visibility</p:attrName>
                                        </p:attrNameLst>
                                      </p:cBhvr>
                                      <p:to>
                                        <p:strVal val="visible"/>
                                      </p:to>
                                    </p:set>
                                  </p:childTnLst>
                                </p:cTn>
                              </p:par>
                              <p:par>
                                <p:cTn id="98" presetID="1" presetClass="entr" presetSubtype="0" fill="hold" nodeType="withEffect">
                                  <p:stCondLst>
                                    <p:cond delay="0"/>
                                  </p:stCondLst>
                                  <p:childTnLst>
                                    <p:set>
                                      <p:cBhvr>
                                        <p:cTn id="99" dur="1" fill="hold">
                                          <p:stCondLst>
                                            <p:cond delay="0"/>
                                          </p:stCondLst>
                                        </p:cTn>
                                        <p:tgtEl>
                                          <p:spTgt spid="28"/>
                                        </p:tgtEl>
                                        <p:attrNameLst>
                                          <p:attrName>style.visibility</p:attrName>
                                        </p:attrNameLst>
                                      </p:cBhvr>
                                      <p:to>
                                        <p:strVal val="visible"/>
                                      </p:to>
                                    </p:set>
                                  </p:childTnLst>
                                </p:cTn>
                              </p:par>
                              <p:par>
                                <p:cTn id="100" presetID="1" presetClass="entr" presetSubtype="0" fill="hold" nodeType="withEffect">
                                  <p:stCondLst>
                                    <p:cond delay="0"/>
                                  </p:stCondLst>
                                  <p:childTnLst>
                                    <p:set>
                                      <p:cBhvr>
                                        <p:cTn id="101" dur="1" fill="hold">
                                          <p:stCondLst>
                                            <p:cond delay="0"/>
                                          </p:stCondLst>
                                        </p:cTn>
                                        <p:tgtEl>
                                          <p:spTgt spid="30"/>
                                        </p:tgtEl>
                                        <p:attrNameLst>
                                          <p:attrName>style.visibility</p:attrName>
                                        </p:attrNameLst>
                                      </p:cBhvr>
                                      <p:to>
                                        <p:strVal val="visible"/>
                                      </p:to>
                                    </p:set>
                                  </p:childTnLst>
                                </p:cTn>
                              </p:par>
                              <p:par>
                                <p:cTn id="102" presetID="1" presetClass="entr" presetSubtype="0" fill="hold" nodeType="withEffect">
                                  <p:stCondLst>
                                    <p:cond delay="0"/>
                                  </p:stCondLst>
                                  <p:childTnLst>
                                    <p:set>
                                      <p:cBhvr>
                                        <p:cTn id="103" dur="1" fill="hold">
                                          <p:stCondLst>
                                            <p:cond delay="0"/>
                                          </p:stCondLst>
                                        </p:cTn>
                                        <p:tgtEl>
                                          <p:spTgt spid="31"/>
                                        </p:tgtEl>
                                        <p:attrNameLst>
                                          <p:attrName>style.visibility</p:attrName>
                                        </p:attrNameLst>
                                      </p:cBhvr>
                                      <p:to>
                                        <p:strVal val="visible"/>
                                      </p:to>
                                    </p:set>
                                  </p:childTnLst>
                                </p:cTn>
                              </p:par>
                            </p:childTnLst>
                          </p:cTn>
                        </p:par>
                      </p:childTnLst>
                    </p:cTn>
                  </p:par>
                  <p:par>
                    <p:cTn id="104" fill="hold">
                      <p:stCondLst>
                        <p:cond delay="indefinite"/>
                      </p:stCondLst>
                      <p:childTnLst>
                        <p:par>
                          <p:cTn id="105" fill="hold">
                            <p:stCondLst>
                              <p:cond delay="0"/>
                            </p:stCondLst>
                            <p:childTnLst>
                              <p:par>
                                <p:cTn id="106" presetID="22" presetClass="entr" presetSubtype="8" fill="hold" nodeType="clickEffect">
                                  <p:stCondLst>
                                    <p:cond delay="0"/>
                                  </p:stCondLst>
                                  <p:childTnLst>
                                    <p:set>
                                      <p:cBhvr>
                                        <p:cTn id="107" dur="1" fill="hold">
                                          <p:stCondLst>
                                            <p:cond delay="0"/>
                                          </p:stCondLst>
                                        </p:cTn>
                                        <p:tgtEl>
                                          <p:spTgt spid="62"/>
                                        </p:tgtEl>
                                        <p:attrNameLst>
                                          <p:attrName>style.visibility</p:attrName>
                                        </p:attrNameLst>
                                      </p:cBhvr>
                                      <p:to>
                                        <p:strVal val="visible"/>
                                      </p:to>
                                    </p:set>
                                    <p:animEffect transition="in" filter="wipe(left)">
                                      <p:cBhvr>
                                        <p:cTn id="108" dur="500"/>
                                        <p:tgtEl>
                                          <p:spTgt spid="62"/>
                                        </p:tgtEl>
                                      </p:cBhvr>
                                    </p:animEffect>
                                  </p:childTnLst>
                                </p:cTn>
                              </p:par>
                            </p:childTnLst>
                          </p:cTn>
                        </p:par>
                      </p:childTnLst>
                    </p:cTn>
                  </p:par>
                  <p:par>
                    <p:cTn id="109" fill="hold">
                      <p:stCondLst>
                        <p:cond delay="indefinite"/>
                      </p:stCondLst>
                      <p:childTnLst>
                        <p:par>
                          <p:cTn id="110" fill="hold">
                            <p:stCondLst>
                              <p:cond delay="0"/>
                            </p:stCondLst>
                            <p:childTnLst>
                              <p:par>
                                <p:cTn id="111" presetID="22" presetClass="entr" presetSubtype="8" fill="hold" nodeType="clickEffect">
                                  <p:stCondLst>
                                    <p:cond delay="0"/>
                                  </p:stCondLst>
                                  <p:childTnLst>
                                    <p:set>
                                      <p:cBhvr>
                                        <p:cTn id="112" dur="1" fill="hold">
                                          <p:stCondLst>
                                            <p:cond delay="0"/>
                                          </p:stCondLst>
                                        </p:cTn>
                                        <p:tgtEl>
                                          <p:spTgt spid="66"/>
                                        </p:tgtEl>
                                        <p:attrNameLst>
                                          <p:attrName>style.visibility</p:attrName>
                                        </p:attrNameLst>
                                      </p:cBhvr>
                                      <p:to>
                                        <p:strVal val="visible"/>
                                      </p:to>
                                    </p:set>
                                    <p:animEffect transition="in" filter="wipe(left)">
                                      <p:cBhvr>
                                        <p:cTn id="113" dur="500"/>
                                        <p:tgtEl>
                                          <p:spTgt spid="66"/>
                                        </p:tgtEl>
                                      </p:cBhvr>
                                    </p:animEffect>
                                  </p:childTnLst>
                                </p:cTn>
                              </p:par>
                            </p:childTnLst>
                          </p:cTn>
                        </p:par>
                      </p:childTnLst>
                    </p:cTn>
                  </p:par>
                  <p:par>
                    <p:cTn id="114" fill="hold">
                      <p:stCondLst>
                        <p:cond delay="indefinite"/>
                      </p:stCondLst>
                      <p:childTnLst>
                        <p:par>
                          <p:cTn id="115" fill="hold">
                            <p:stCondLst>
                              <p:cond delay="0"/>
                            </p:stCondLst>
                            <p:childTnLst>
                              <p:par>
                                <p:cTn id="116" presetID="22" presetClass="entr" presetSubtype="8" fill="hold" nodeType="clickEffect">
                                  <p:stCondLst>
                                    <p:cond delay="0"/>
                                  </p:stCondLst>
                                  <p:childTnLst>
                                    <p:set>
                                      <p:cBhvr>
                                        <p:cTn id="117" dur="1" fill="hold">
                                          <p:stCondLst>
                                            <p:cond delay="0"/>
                                          </p:stCondLst>
                                        </p:cTn>
                                        <p:tgtEl>
                                          <p:spTgt spid="69"/>
                                        </p:tgtEl>
                                        <p:attrNameLst>
                                          <p:attrName>style.visibility</p:attrName>
                                        </p:attrNameLst>
                                      </p:cBhvr>
                                      <p:to>
                                        <p:strVal val="visible"/>
                                      </p:to>
                                    </p:set>
                                    <p:animEffect transition="in" filter="wipe(left)">
                                      <p:cBhvr>
                                        <p:cTn id="118" dur="500"/>
                                        <p:tgtEl>
                                          <p:spTgt spid="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47" grpId="0" animBg="1"/>
      <p:bldP spid="175" grpId="0"/>
      <p:bldP spid="176" grpId="0"/>
      <p:bldP spid="178" grpId="0"/>
      <p:bldP spid="179" grpId="0"/>
      <p:bldP spid="180" grpId="0"/>
      <p:bldP spid="181" grpId="0"/>
      <p:bldP spid="18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沙漠绿植</a:t>
            </a:r>
            <a:endParaRPr lang="zh-CN" altLang="en-US" dirty="0"/>
          </a:p>
        </p:txBody>
      </p:sp>
      <p:sp>
        <p:nvSpPr>
          <p:cNvPr id="3" name="内容占位符 2"/>
          <p:cNvSpPr>
            <a:spLocks noGrp="1"/>
          </p:cNvSpPr>
          <p:nvPr>
            <p:ph idx="1"/>
          </p:nvPr>
        </p:nvSpPr>
        <p:spPr/>
        <p:txBody>
          <a:bodyPr/>
          <a:lstStyle/>
          <a:p>
            <a:endParaRPr lang="zh-CN" altLang="en-US"/>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09900" y="1700808"/>
            <a:ext cx="3528392" cy="41921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0081789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Reference &amp; </a:t>
            </a:r>
            <a:r>
              <a:rPr lang="en-US" altLang="zh-CN" dirty="0" err="1" smtClean="0"/>
              <a:t>ReferenceQueue</a:t>
            </a:r>
            <a:endParaRPr lang="zh-CN" altLang="en-US" dirty="0"/>
          </a:p>
        </p:txBody>
      </p:sp>
      <p:sp>
        <p:nvSpPr>
          <p:cNvPr id="3" name="内容占位符 2"/>
          <p:cNvSpPr>
            <a:spLocks noGrp="1"/>
          </p:cNvSpPr>
          <p:nvPr>
            <p:ph idx="1"/>
          </p:nvPr>
        </p:nvSpPr>
        <p:spPr/>
        <p:txBody>
          <a:bodyPr/>
          <a:lstStyle/>
          <a:p>
            <a:endParaRPr lang="en-US" altLang="zh-CN" dirty="0" smtClean="0"/>
          </a:p>
        </p:txBody>
      </p:sp>
      <p:sp>
        <p:nvSpPr>
          <p:cNvPr id="57" name="矩形 56"/>
          <p:cNvSpPr/>
          <p:nvPr/>
        </p:nvSpPr>
        <p:spPr>
          <a:xfrm>
            <a:off x="1079680" y="2060847"/>
            <a:ext cx="1584000" cy="504000"/>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400" dirty="0" err="1" smtClean="0"/>
              <a:t>Reference.</a:t>
            </a:r>
            <a:r>
              <a:rPr lang="en-US" altLang="zh-CN" sz="1400" b="1" dirty="0" err="1" smtClean="0"/>
              <a:t>pending</a:t>
            </a:r>
            <a:endParaRPr lang="en-US" altLang="zh-CN" sz="1400" b="1" dirty="0" smtClean="0"/>
          </a:p>
          <a:p>
            <a:pPr algn="ctr"/>
            <a:r>
              <a:rPr lang="en-US" altLang="zh-CN" sz="1400" dirty="0" smtClean="0">
                <a:solidFill>
                  <a:srgbClr val="FF0000"/>
                </a:solidFill>
              </a:rPr>
              <a:t>(static)</a:t>
            </a:r>
            <a:endParaRPr lang="zh-CN" altLang="en-US" sz="1400" dirty="0">
              <a:solidFill>
                <a:srgbClr val="FF0000"/>
              </a:solidFill>
            </a:endParaRPr>
          </a:p>
        </p:txBody>
      </p:sp>
      <p:sp>
        <p:nvSpPr>
          <p:cNvPr id="127" name="矩形 126"/>
          <p:cNvSpPr/>
          <p:nvPr/>
        </p:nvSpPr>
        <p:spPr>
          <a:xfrm>
            <a:off x="1043608" y="2852879"/>
            <a:ext cx="792000" cy="5040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400" dirty="0" smtClean="0"/>
              <a:t>referent1</a:t>
            </a:r>
            <a:endParaRPr lang="zh-CN" altLang="en-US" dirty="0"/>
          </a:p>
        </p:txBody>
      </p:sp>
      <p:sp>
        <p:nvSpPr>
          <p:cNvPr id="128" name="矩形 127"/>
          <p:cNvSpPr/>
          <p:nvPr/>
        </p:nvSpPr>
        <p:spPr>
          <a:xfrm>
            <a:off x="1835696" y="2852879"/>
            <a:ext cx="972000" cy="1680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altLang="zh-CN" sz="1400" dirty="0" smtClean="0"/>
              <a:t>discovered</a:t>
            </a:r>
            <a:endParaRPr lang="zh-CN" altLang="en-US" sz="1400" dirty="0"/>
          </a:p>
        </p:txBody>
      </p:sp>
      <p:sp>
        <p:nvSpPr>
          <p:cNvPr id="129" name="矩形 128"/>
          <p:cNvSpPr/>
          <p:nvPr/>
        </p:nvSpPr>
        <p:spPr>
          <a:xfrm>
            <a:off x="1835696" y="3020879"/>
            <a:ext cx="972000" cy="168000"/>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sz="1400" dirty="0" smtClean="0"/>
              <a:t>next</a:t>
            </a:r>
            <a:endParaRPr lang="zh-CN" altLang="en-US" sz="1400" dirty="0"/>
          </a:p>
        </p:txBody>
      </p:sp>
      <p:sp>
        <p:nvSpPr>
          <p:cNvPr id="130" name="矩形 129"/>
          <p:cNvSpPr/>
          <p:nvPr/>
        </p:nvSpPr>
        <p:spPr>
          <a:xfrm>
            <a:off x="1835696" y="3188879"/>
            <a:ext cx="972000" cy="168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sz="1400" dirty="0" smtClean="0"/>
              <a:t>queue=</a:t>
            </a:r>
            <a:r>
              <a:rPr lang="en-US" altLang="zh-CN" sz="1400" b="1" dirty="0" smtClean="0"/>
              <a:t>q1</a:t>
            </a:r>
            <a:endParaRPr lang="zh-CN" altLang="en-US" sz="1400" b="1" dirty="0"/>
          </a:p>
        </p:txBody>
      </p:sp>
      <p:sp>
        <p:nvSpPr>
          <p:cNvPr id="143" name="矩形 142"/>
          <p:cNvSpPr/>
          <p:nvPr/>
        </p:nvSpPr>
        <p:spPr>
          <a:xfrm>
            <a:off x="3275856" y="2852879"/>
            <a:ext cx="792000" cy="5040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400" dirty="0" smtClean="0"/>
              <a:t>referent2</a:t>
            </a:r>
            <a:endParaRPr lang="zh-CN" altLang="en-US" dirty="0"/>
          </a:p>
        </p:txBody>
      </p:sp>
      <p:sp>
        <p:nvSpPr>
          <p:cNvPr id="144" name="矩形 143"/>
          <p:cNvSpPr/>
          <p:nvPr/>
        </p:nvSpPr>
        <p:spPr>
          <a:xfrm>
            <a:off x="4067944" y="2852879"/>
            <a:ext cx="972000" cy="1680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altLang="zh-CN" sz="1400" dirty="0" smtClean="0"/>
              <a:t>discovered</a:t>
            </a:r>
            <a:endParaRPr lang="zh-CN" altLang="en-US" sz="1400" dirty="0"/>
          </a:p>
        </p:txBody>
      </p:sp>
      <p:sp>
        <p:nvSpPr>
          <p:cNvPr id="145" name="矩形 144"/>
          <p:cNvSpPr/>
          <p:nvPr/>
        </p:nvSpPr>
        <p:spPr>
          <a:xfrm>
            <a:off x="4067944" y="3020879"/>
            <a:ext cx="972000" cy="168000"/>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sz="1400" dirty="0" smtClean="0"/>
              <a:t>next</a:t>
            </a:r>
            <a:endParaRPr lang="zh-CN" altLang="en-US" sz="1400" dirty="0"/>
          </a:p>
        </p:txBody>
      </p:sp>
      <p:sp>
        <p:nvSpPr>
          <p:cNvPr id="146" name="矩形 145"/>
          <p:cNvSpPr/>
          <p:nvPr/>
        </p:nvSpPr>
        <p:spPr>
          <a:xfrm>
            <a:off x="4067944" y="3188879"/>
            <a:ext cx="972000" cy="168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sz="1400" dirty="0" smtClean="0"/>
              <a:t>queue=</a:t>
            </a:r>
            <a:r>
              <a:rPr lang="en-US" altLang="zh-CN" sz="1400" b="1" dirty="0" smtClean="0"/>
              <a:t>q2</a:t>
            </a:r>
            <a:endParaRPr lang="zh-CN" altLang="en-US" sz="1400" b="1" dirty="0"/>
          </a:p>
        </p:txBody>
      </p:sp>
      <p:sp>
        <p:nvSpPr>
          <p:cNvPr id="148" name="矩形 147"/>
          <p:cNvSpPr/>
          <p:nvPr/>
        </p:nvSpPr>
        <p:spPr>
          <a:xfrm>
            <a:off x="6228184" y="2852879"/>
            <a:ext cx="792000" cy="5040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400" dirty="0" smtClean="0"/>
              <a:t>referent3</a:t>
            </a:r>
            <a:endParaRPr lang="zh-CN" altLang="en-US" dirty="0"/>
          </a:p>
        </p:txBody>
      </p:sp>
      <p:sp>
        <p:nvSpPr>
          <p:cNvPr id="149" name="矩形 148"/>
          <p:cNvSpPr/>
          <p:nvPr/>
        </p:nvSpPr>
        <p:spPr>
          <a:xfrm>
            <a:off x="7020272" y="2852879"/>
            <a:ext cx="972000" cy="1680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altLang="zh-CN" sz="1400" dirty="0" smtClean="0"/>
              <a:t>discovered</a:t>
            </a:r>
            <a:endParaRPr lang="zh-CN" altLang="en-US" sz="1400" dirty="0"/>
          </a:p>
        </p:txBody>
      </p:sp>
      <p:sp>
        <p:nvSpPr>
          <p:cNvPr id="150" name="矩形 149"/>
          <p:cNvSpPr/>
          <p:nvPr/>
        </p:nvSpPr>
        <p:spPr>
          <a:xfrm>
            <a:off x="7020272" y="3020879"/>
            <a:ext cx="972000" cy="168000"/>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sz="1400" dirty="0" smtClean="0"/>
              <a:t>next</a:t>
            </a:r>
            <a:endParaRPr lang="zh-CN" altLang="en-US" sz="1400" dirty="0"/>
          </a:p>
        </p:txBody>
      </p:sp>
      <p:sp>
        <p:nvSpPr>
          <p:cNvPr id="151" name="矩形 150"/>
          <p:cNvSpPr/>
          <p:nvPr/>
        </p:nvSpPr>
        <p:spPr>
          <a:xfrm>
            <a:off x="7020272" y="3188879"/>
            <a:ext cx="972000" cy="168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sz="1400" dirty="0" smtClean="0"/>
              <a:t>queue=</a:t>
            </a:r>
            <a:r>
              <a:rPr lang="en-US" altLang="zh-CN" sz="1400" b="1" dirty="0" smtClean="0"/>
              <a:t>q1</a:t>
            </a:r>
            <a:endParaRPr lang="zh-CN" altLang="en-US" sz="1400" b="1" dirty="0"/>
          </a:p>
        </p:txBody>
      </p:sp>
      <p:cxnSp>
        <p:nvCxnSpPr>
          <p:cNvPr id="78" name="直接箭头连接符 77"/>
          <p:cNvCxnSpPr/>
          <p:nvPr/>
        </p:nvCxnSpPr>
        <p:spPr>
          <a:xfrm>
            <a:off x="2807696" y="2924887"/>
            <a:ext cx="468000"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84" name="直接箭头连接符 83"/>
          <p:cNvCxnSpPr/>
          <p:nvPr/>
        </p:nvCxnSpPr>
        <p:spPr>
          <a:xfrm>
            <a:off x="5039944" y="2924887"/>
            <a:ext cx="468000"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85" name="TextBox 84"/>
          <p:cNvSpPr txBox="1"/>
          <p:nvPr/>
        </p:nvSpPr>
        <p:spPr>
          <a:xfrm>
            <a:off x="5427754" y="2852879"/>
            <a:ext cx="404278" cy="461665"/>
          </a:xfrm>
          <a:prstGeom prst="rect">
            <a:avLst/>
          </a:prstGeom>
          <a:noFill/>
        </p:spPr>
        <p:txBody>
          <a:bodyPr wrap="none" rtlCol="0">
            <a:spAutoFit/>
          </a:bodyPr>
          <a:lstStyle/>
          <a:p>
            <a:r>
              <a:rPr lang="en-US" altLang="zh-CN" sz="2400" b="1" dirty="0" smtClean="0">
                <a:solidFill>
                  <a:schemeClr val="bg1">
                    <a:lumMod val="50000"/>
                  </a:schemeClr>
                </a:solidFill>
              </a:rPr>
              <a:t>…</a:t>
            </a:r>
            <a:endParaRPr lang="zh-CN" altLang="en-US" sz="2400" b="1" dirty="0">
              <a:solidFill>
                <a:schemeClr val="bg1">
                  <a:lumMod val="50000"/>
                </a:schemeClr>
              </a:solidFill>
            </a:endParaRPr>
          </a:p>
        </p:txBody>
      </p:sp>
      <p:cxnSp>
        <p:nvCxnSpPr>
          <p:cNvPr id="87" name="直接箭头连接符 86"/>
          <p:cNvCxnSpPr/>
          <p:nvPr/>
        </p:nvCxnSpPr>
        <p:spPr>
          <a:xfrm>
            <a:off x="5760184" y="2924887"/>
            <a:ext cx="468000"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89" name="形状 88"/>
          <p:cNvCxnSpPr>
            <a:stCxn id="129" idx="3"/>
            <a:endCxn id="127" idx="2"/>
          </p:cNvCxnSpPr>
          <p:nvPr/>
        </p:nvCxnSpPr>
        <p:spPr>
          <a:xfrm flipH="1">
            <a:off x="1439608" y="3104879"/>
            <a:ext cx="1368088" cy="288000"/>
          </a:xfrm>
          <a:prstGeom prst="bentConnector4">
            <a:avLst>
              <a:gd name="adj1" fmla="val -16709"/>
              <a:gd name="adj2" fmla="val 153014"/>
            </a:avLst>
          </a:prstGeom>
          <a:ln>
            <a:tailEnd type="arrow"/>
          </a:ln>
        </p:spPr>
        <p:style>
          <a:lnRef idx="2">
            <a:schemeClr val="accent3"/>
          </a:lnRef>
          <a:fillRef idx="0">
            <a:schemeClr val="accent3"/>
          </a:fillRef>
          <a:effectRef idx="1">
            <a:schemeClr val="accent3"/>
          </a:effectRef>
          <a:fontRef idx="minor">
            <a:schemeClr val="tx1"/>
          </a:fontRef>
        </p:style>
      </p:cxnSp>
      <p:cxnSp>
        <p:nvCxnSpPr>
          <p:cNvPr id="91" name="形状 90"/>
          <p:cNvCxnSpPr/>
          <p:nvPr/>
        </p:nvCxnSpPr>
        <p:spPr>
          <a:xfrm flipH="1">
            <a:off x="3671792" y="3104935"/>
            <a:ext cx="1368088" cy="288000"/>
          </a:xfrm>
          <a:prstGeom prst="bentConnector4">
            <a:avLst>
              <a:gd name="adj1" fmla="val -16709"/>
              <a:gd name="adj2" fmla="val 153014"/>
            </a:avLst>
          </a:prstGeom>
          <a:ln>
            <a:tailEnd type="arrow"/>
          </a:ln>
        </p:spPr>
        <p:style>
          <a:lnRef idx="2">
            <a:schemeClr val="accent3"/>
          </a:lnRef>
          <a:fillRef idx="0">
            <a:schemeClr val="accent3"/>
          </a:fillRef>
          <a:effectRef idx="1">
            <a:schemeClr val="accent3"/>
          </a:effectRef>
          <a:fontRef idx="minor">
            <a:schemeClr val="tx1"/>
          </a:fontRef>
        </p:style>
      </p:cxnSp>
      <p:cxnSp>
        <p:nvCxnSpPr>
          <p:cNvPr id="92" name="形状 91"/>
          <p:cNvCxnSpPr/>
          <p:nvPr/>
        </p:nvCxnSpPr>
        <p:spPr>
          <a:xfrm flipH="1">
            <a:off x="6624184" y="3104935"/>
            <a:ext cx="1368088" cy="288000"/>
          </a:xfrm>
          <a:prstGeom prst="bentConnector4">
            <a:avLst>
              <a:gd name="adj1" fmla="val -16709"/>
              <a:gd name="adj2" fmla="val 153014"/>
            </a:avLst>
          </a:prstGeom>
          <a:ln>
            <a:tailEnd type="arrow"/>
          </a:ln>
        </p:spPr>
        <p:style>
          <a:lnRef idx="2">
            <a:schemeClr val="accent3"/>
          </a:lnRef>
          <a:fillRef idx="0">
            <a:schemeClr val="accent3"/>
          </a:fillRef>
          <a:effectRef idx="1">
            <a:schemeClr val="accent3"/>
          </a:effectRef>
          <a:fontRef idx="minor">
            <a:schemeClr val="tx1"/>
          </a:fontRef>
        </p:style>
      </p:cxnSp>
      <p:cxnSp>
        <p:nvCxnSpPr>
          <p:cNvPr id="94" name="形状 93"/>
          <p:cNvCxnSpPr>
            <a:stCxn id="57" idx="2"/>
            <a:endCxn id="127" idx="0"/>
          </p:cNvCxnSpPr>
          <p:nvPr/>
        </p:nvCxnSpPr>
        <p:spPr>
          <a:xfrm rot="5400000">
            <a:off x="1511628" y="2492827"/>
            <a:ext cx="288032" cy="432072"/>
          </a:xfrm>
          <a:prstGeom prst="bent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grpSp>
        <p:nvGrpSpPr>
          <p:cNvPr id="124" name="组合 140"/>
          <p:cNvGrpSpPr/>
          <p:nvPr/>
        </p:nvGrpSpPr>
        <p:grpSpPr>
          <a:xfrm>
            <a:off x="3275856" y="3933055"/>
            <a:ext cx="1764088" cy="504000"/>
            <a:chOff x="2915816" y="4941168"/>
            <a:chExt cx="1764088" cy="504000"/>
          </a:xfrm>
        </p:grpSpPr>
        <p:sp>
          <p:nvSpPr>
            <p:cNvPr id="125" name="矩形 124"/>
            <p:cNvSpPr/>
            <p:nvPr/>
          </p:nvSpPr>
          <p:spPr>
            <a:xfrm>
              <a:off x="2915816" y="4941168"/>
              <a:ext cx="792000" cy="5040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400" dirty="0" smtClean="0"/>
                <a:t>referent1</a:t>
              </a:r>
              <a:endParaRPr lang="zh-CN" altLang="en-US" dirty="0"/>
            </a:p>
          </p:txBody>
        </p:sp>
        <p:sp>
          <p:nvSpPr>
            <p:cNvPr id="126" name="矩形 125"/>
            <p:cNvSpPr/>
            <p:nvPr/>
          </p:nvSpPr>
          <p:spPr>
            <a:xfrm>
              <a:off x="3707904" y="4941168"/>
              <a:ext cx="972000" cy="1680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altLang="zh-CN" sz="1400" dirty="0" smtClean="0"/>
                <a:t>null</a:t>
              </a:r>
              <a:endParaRPr lang="zh-CN" altLang="en-US" sz="1400" dirty="0"/>
            </a:p>
          </p:txBody>
        </p:sp>
        <p:sp>
          <p:nvSpPr>
            <p:cNvPr id="131" name="矩形 130"/>
            <p:cNvSpPr/>
            <p:nvPr/>
          </p:nvSpPr>
          <p:spPr>
            <a:xfrm>
              <a:off x="3707904" y="5109168"/>
              <a:ext cx="972000" cy="168000"/>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sz="1400" dirty="0" smtClean="0"/>
                <a:t>next</a:t>
              </a:r>
              <a:endParaRPr lang="zh-CN" altLang="en-US" sz="1400" dirty="0"/>
            </a:p>
          </p:txBody>
        </p:sp>
        <p:sp>
          <p:nvSpPr>
            <p:cNvPr id="132" name="矩形 131"/>
            <p:cNvSpPr/>
            <p:nvPr/>
          </p:nvSpPr>
          <p:spPr>
            <a:xfrm>
              <a:off x="3707904" y="5277168"/>
              <a:ext cx="972000" cy="168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sz="1200" dirty="0" smtClean="0"/>
                <a:t>ENQUEUED</a:t>
              </a:r>
              <a:endParaRPr lang="zh-CN" altLang="en-US" sz="1200" b="1" dirty="0" smtClean="0"/>
            </a:p>
          </p:txBody>
        </p:sp>
      </p:grpSp>
      <p:grpSp>
        <p:nvGrpSpPr>
          <p:cNvPr id="138" name="组合 146"/>
          <p:cNvGrpSpPr/>
          <p:nvPr/>
        </p:nvGrpSpPr>
        <p:grpSpPr>
          <a:xfrm>
            <a:off x="6228184" y="3933055"/>
            <a:ext cx="1764088" cy="504000"/>
            <a:chOff x="2915816" y="4941168"/>
            <a:chExt cx="1764088" cy="504000"/>
          </a:xfrm>
        </p:grpSpPr>
        <p:sp>
          <p:nvSpPr>
            <p:cNvPr id="139" name="矩形 138"/>
            <p:cNvSpPr/>
            <p:nvPr/>
          </p:nvSpPr>
          <p:spPr>
            <a:xfrm>
              <a:off x="2915816" y="4941168"/>
              <a:ext cx="792000" cy="5040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400" dirty="0" smtClean="0"/>
                <a:t>referent3</a:t>
              </a:r>
              <a:endParaRPr lang="zh-CN" altLang="en-US" dirty="0"/>
            </a:p>
          </p:txBody>
        </p:sp>
        <p:sp>
          <p:nvSpPr>
            <p:cNvPr id="140" name="矩形 139"/>
            <p:cNvSpPr/>
            <p:nvPr/>
          </p:nvSpPr>
          <p:spPr>
            <a:xfrm>
              <a:off x="3707904" y="4941168"/>
              <a:ext cx="972000" cy="1680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altLang="zh-CN" sz="1400" dirty="0" smtClean="0"/>
                <a:t>null</a:t>
              </a:r>
              <a:endParaRPr lang="zh-CN" altLang="en-US" sz="1400" dirty="0" smtClean="0"/>
            </a:p>
          </p:txBody>
        </p:sp>
        <p:sp>
          <p:nvSpPr>
            <p:cNvPr id="141" name="矩形 140"/>
            <p:cNvSpPr/>
            <p:nvPr/>
          </p:nvSpPr>
          <p:spPr>
            <a:xfrm>
              <a:off x="3707904" y="5109168"/>
              <a:ext cx="972000" cy="168000"/>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sz="1400" dirty="0" smtClean="0"/>
                <a:t>next</a:t>
              </a:r>
              <a:endParaRPr lang="zh-CN" altLang="en-US" sz="1400" dirty="0"/>
            </a:p>
          </p:txBody>
        </p:sp>
        <p:sp>
          <p:nvSpPr>
            <p:cNvPr id="142" name="矩形 141"/>
            <p:cNvSpPr/>
            <p:nvPr/>
          </p:nvSpPr>
          <p:spPr>
            <a:xfrm>
              <a:off x="3707904" y="5277168"/>
              <a:ext cx="972000" cy="168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sz="1200" dirty="0" smtClean="0"/>
                <a:t>ENQUEUE</a:t>
              </a:r>
              <a:endParaRPr lang="zh-CN" altLang="en-US" sz="1200" b="1" dirty="0"/>
            </a:p>
          </p:txBody>
        </p:sp>
      </p:grpSp>
      <p:cxnSp>
        <p:nvCxnSpPr>
          <p:cNvPr id="147" name="直接箭头连接符 146"/>
          <p:cNvCxnSpPr/>
          <p:nvPr/>
        </p:nvCxnSpPr>
        <p:spPr>
          <a:xfrm>
            <a:off x="5040112" y="4175991"/>
            <a:ext cx="468000" cy="0"/>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sp>
        <p:nvSpPr>
          <p:cNvPr id="153" name="TextBox 152"/>
          <p:cNvSpPr txBox="1"/>
          <p:nvPr/>
        </p:nvSpPr>
        <p:spPr>
          <a:xfrm>
            <a:off x="5427754" y="3933055"/>
            <a:ext cx="404278" cy="461665"/>
          </a:xfrm>
          <a:prstGeom prst="rect">
            <a:avLst/>
          </a:prstGeom>
          <a:noFill/>
        </p:spPr>
        <p:txBody>
          <a:bodyPr wrap="none" rtlCol="0">
            <a:spAutoFit/>
          </a:bodyPr>
          <a:lstStyle/>
          <a:p>
            <a:r>
              <a:rPr lang="en-US" altLang="zh-CN" sz="2400" b="1" dirty="0" smtClean="0">
                <a:solidFill>
                  <a:schemeClr val="bg1">
                    <a:lumMod val="50000"/>
                  </a:schemeClr>
                </a:solidFill>
              </a:rPr>
              <a:t>…</a:t>
            </a:r>
            <a:endParaRPr lang="zh-CN" altLang="en-US" sz="2400" b="1" dirty="0">
              <a:solidFill>
                <a:schemeClr val="bg1">
                  <a:lumMod val="50000"/>
                </a:schemeClr>
              </a:solidFill>
            </a:endParaRPr>
          </a:p>
        </p:txBody>
      </p:sp>
      <p:cxnSp>
        <p:nvCxnSpPr>
          <p:cNvPr id="154" name="直接箭头连接符 153"/>
          <p:cNvCxnSpPr/>
          <p:nvPr/>
        </p:nvCxnSpPr>
        <p:spPr>
          <a:xfrm>
            <a:off x="5760184" y="4175991"/>
            <a:ext cx="468000" cy="0"/>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cxnSp>
        <p:nvCxnSpPr>
          <p:cNvPr id="157" name="形状 156"/>
          <p:cNvCxnSpPr/>
          <p:nvPr/>
        </p:nvCxnSpPr>
        <p:spPr>
          <a:xfrm flipH="1">
            <a:off x="6624184" y="4185111"/>
            <a:ext cx="1368088" cy="288000"/>
          </a:xfrm>
          <a:prstGeom prst="bentConnector4">
            <a:avLst>
              <a:gd name="adj1" fmla="val -16709"/>
              <a:gd name="adj2" fmla="val 153014"/>
            </a:avLst>
          </a:prstGeom>
          <a:ln>
            <a:tailEnd type="arrow"/>
          </a:ln>
        </p:spPr>
        <p:style>
          <a:lnRef idx="2">
            <a:schemeClr val="accent3"/>
          </a:lnRef>
          <a:fillRef idx="0">
            <a:schemeClr val="accent3"/>
          </a:fillRef>
          <a:effectRef idx="1">
            <a:schemeClr val="accent3"/>
          </a:effectRef>
          <a:fontRef idx="minor">
            <a:schemeClr val="tx1"/>
          </a:fontRef>
        </p:style>
      </p:cxnSp>
      <p:grpSp>
        <p:nvGrpSpPr>
          <p:cNvPr id="158" name="组合 140"/>
          <p:cNvGrpSpPr/>
          <p:nvPr/>
        </p:nvGrpSpPr>
        <p:grpSpPr>
          <a:xfrm>
            <a:off x="3275856" y="4941223"/>
            <a:ext cx="1764088" cy="504000"/>
            <a:chOff x="2915816" y="4941168"/>
            <a:chExt cx="1764088" cy="504000"/>
          </a:xfrm>
        </p:grpSpPr>
        <p:sp>
          <p:nvSpPr>
            <p:cNvPr id="159" name="矩形 158"/>
            <p:cNvSpPr/>
            <p:nvPr/>
          </p:nvSpPr>
          <p:spPr>
            <a:xfrm>
              <a:off x="2915816" y="4941168"/>
              <a:ext cx="792000" cy="5040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400" dirty="0" smtClean="0"/>
                <a:t>referent2</a:t>
              </a:r>
              <a:endParaRPr lang="zh-CN" altLang="en-US" dirty="0"/>
            </a:p>
          </p:txBody>
        </p:sp>
        <p:sp>
          <p:nvSpPr>
            <p:cNvPr id="160" name="矩形 159"/>
            <p:cNvSpPr/>
            <p:nvPr/>
          </p:nvSpPr>
          <p:spPr>
            <a:xfrm>
              <a:off x="3707904" y="4941168"/>
              <a:ext cx="972000" cy="1680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altLang="zh-CN" sz="1400" dirty="0" smtClean="0"/>
                <a:t>null</a:t>
              </a:r>
              <a:endParaRPr lang="zh-CN" altLang="en-US" sz="1400" dirty="0"/>
            </a:p>
          </p:txBody>
        </p:sp>
        <p:sp>
          <p:nvSpPr>
            <p:cNvPr id="161" name="矩形 160"/>
            <p:cNvSpPr/>
            <p:nvPr/>
          </p:nvSpPr>
          <p:spPr>
            <a:xfrm>
              <a:off x="3707904" y="5109168"/>
              <a:ext cx="972000" cy="168000"/>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sz="1400" dirty="0" smtClean="0"/>
                <a:t>next</a:t>
              </a:r>
              <a:endParaRPr lang="zh-CN" altLang="en-US" sz="1400" dirty="0"/>
            </a:p>
          </p:txBody>
        </p:sp>
        <p:sp>
          <p:nvSpPr>
            <p:cNvPr id="162" name="矩形 161"/>
            <p:cNvSpPr/>
            <p:nvPr/>
          </p:nvSpPr>
          <p:spPr>
            <a:xfrm>
              <a:off x="3707904" y="5277168"/>
              <a:ext cx="972000" cy="168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sz="1200" dirty="0" smtClean="0"/>
                <a:t>ENQUEUED</a:t>
              </a:r>
              <a:endParaRPr lang="zh-CN" altLang="en-US" sz="1200" b="1" dirty="0"/>
            </a:p>
          </p:txBody>
        </p:sp>
      </p:grpSp>
      <p:cxnSp>
        <p:nvCxnSpPr>
          <p:cNvPr id="177" name="形状 176"/>
          <p:cNvCxnSpPr>
            <a:stCxn id="161" idx="3"/>
            <a:endCxn id="159" idx="2"/>
          </p:cNvCxnSpPr>
          <p:nvPr/>
        </p:nvCxnSpPr>
        <p:spPr>
          <a:xfrm flipH="1">
            <a:off x="3671856" y="5193223"/>
            <a:ext cx="1368088" cy="288000"/>
          </a:xfrm>
          <a:prstGeom prst="bentConnector4">
            <a:avLst>
              <a:gd name="adj1" fmla="val -16709"/>
              <a:gd name="adj2" fmla="val 153014"/>
            </a:avLst>
          </a:prstGeom>
          <a:ln>
            <a:tailEnd type="arrow"/>
          </a:ln>
        </p:spPr>
        <p:style>
          <a:lnRef idx="2">
            <a:schemeClr val="accent3"/>
          </a:lnRef>
          <a:fillRef idx="0">
            <a:schemeClr val="accent3"/>
          </a:fillRef>
          <a:effectRef idx="1">
            <a:schemeClr val="accent3"/>
          </a:effectRef>
          <a:fontRef idx="minor">
            <a:schemeClr val="tx1"/>
          </a:fontRef>
        </p:style>
      </p:cxnSp>
      <p:sp>
        <p:nvSpPr>
          <p:cNvPr id="194" name="流程图: 终止 193"/>
          <p:cNvSpPr/>
          <p:nvPr/>
        </p:nvSpPr>
        <p:spPr>
          <a:xfrm>
            <a:off x="1079504" y="3933111"/>
            <a:ext cx="1584176" cy="504000"/>
          </a:xfrm>
          <a:prstGeom prst="flowChartTerminator">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CN" sz="1400" dirty="0" smtClean="0"/>
              <a:t>Reference Queue</a:t>
            </a:r>
          </a:p>
          <a:p>
            <a:pPr algn="ctr"/>
            <a:r>
              <a:rPr lang="en-US" altLang="zh-CN" sz="1400" b="1" dirty="0" smtClean="0"/>
              <a:t>q1</a:t>
            </a:r>
            <a:endParaRPr lang="zh-CN" altLang="en-US" sz="1400" b="1" dirty="0"/>
          </a:p>
        </p:txBody>
      </p:sp>
      <p:sp>
        <p:nvSpPr>
          <p:cNvPr id="196" name="流程图: 终止 195"/>
          <p:cNvSpPr/>
          <p:nvPr/>
        </p:nvSpPr>
        <p:spPr>
          <a:xfrm>
            <a:off x="1079504" y="4941223"/>
            <a:ext cx="1584176" cy="504000"/>
          </a:xfrm>
          <a:prstGeom prst="flowChartTerminator">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CN" sz="1400" dirty="0" smtClean="0"/>
              <a:t>Reference Queue</a:t>
            </a:r>
          </a:p>
          <a:p>
            <a:pPr algn="ctr"/>
            <a:r>
              <a:rPr lang="en-US" altLang="zh-CN" sz="1400" b="1" dirty="0" smtClean="0"/>
              <a:t>q2</a:t>
            </a:r>
            <a:endParaRPr lang="zh-CN" altLang="en-US" sz="1400" b="1" dirty="0"/>
          </a:p>
        </p:txBody>
      </p:sp>
      <p:cxnSp>
        <p:nvCxnSpPr>
          <p:cNvPr id="198" name="直接连接符 197"/>
          <p:cNvCxnSpPr>
            <a:stCxn id="194" idx="3"/>
            <a:endCxn id="125" idx="1"/>
          </p:cNvCxnSpPr>
          <p:nvPr/>
        </p:nvCxnSpPr>
        <p:spPr>
          <a:xfrm flipV="1">
            <a:off x="2663680" y="4185055"/>
            <a:ext cx="612176" cy="56"/>
          </a:xfrm>
          <a:prstGeom prst="line">
            <a:avLst/>
          </a:prstGeom>
          <a:ln w="19050">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99" name="直接连接符 198"/>
          <p:cNvCxnSpPr>
            <a:stCxn id="196" idx="3"/>
            <a:endCxn id="159" idx="1"/>
          </p:cNvCxnSpPr>
          <p:nvPr/>
        </p:nvCxnSpPr>
        <p:spPr>
          <a:xfrm>
            <a:off x="2663680" y="5193223"/>
            <a:ext cx="612176" cy="0"/>
          </a:xfrm>
          <a:prstGeom prst="line">
            <a:avLst/>
          </a:prstGeom>
          <a:ln w="19050">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202" name="流程图: 终止 201"/>
          <p:cNvSpPr/>
          <p:nvPr/>
        </p:nvSpPr>
        <p:spPr>
          <a:xfrm>
            <a:off x="1079504" y="5877327"/>
            <a:ext cx="1584176" cy="504000"/>
          </a:xfrm>
          <a:prstGeom prst="flowChartTerminator">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CN" sz="1400" dirty="0" smtClean="0"/>
              <a:t>Reference Queue</a:t>
            </a:r>
          </a:p>
          <a:p>
            <a:pPr algn="ctr"/>
            <a:r>
              <a:rPr lang="en-US" altLang="zh-CN" sz="1400" b="1" dirty="0" err="1" smtClean="0"/>
              <a:t>qn</a:t>
            </a:r>
            <a:endParaRPr lang="zh-CN" altLang="en-US" sz="1400" b="1" dirty="0"/>
          </a:p>
        </p:txBody>
      </p:sp>
      <p:cxnSp>
        <p:nvCxnSpPr>
          <p:cNvPr id="203" name="直接连接符 202"/>
          <p:cNvCxnSpPr/>
          <p:nvPr/>
        </p:nvCxnSpPr>
        <p:spPr>
          <a:xfrm>
            <a:off x="2663680" y="6165303"/>
            <a:ext cx="612176" cy="0"/>
          </a:xfrm>
          <a:prstGeom prst="line">
            <a:avLst/>
          </a:prstGeom>
          <a:ln w="19050">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207" name="TextBox 206"/>
          <p:cNvSpPr txBox="1"/>
          <p:nvPr/>
        </p:nvSpPr>
        <p:spPr>
          <a:xfrm>
            <a:off x="3239744" y="5877271"/>
            <a:ext cx="404278" cy="461665"/>
          </a:xfrm>
          <a:prstGeom prst="rect">
            <a:avLst/>
          </a:prstGeom>
          <a:noFill/>
        </p:spPr>
        <p:txBody>
          <a:bodyPr wrap="none" rtlCol="0">
            <a:spAutoFit/>
          </a:bodyPr>
          <a:lstStyle/>
          <a:p>
            <a:r>
              <a:rPr lang="en-US" altLang="zh-CN" sz="2400" b="1" dirty="0" smtClean="0">
                <a:solidFill>
                  <a:schemeClr val="bg1">
                    <a:lumMod val="50000"/>
                  </a:schemeClr>
                </a:solidFill>
              </a:rPr>
              <a:t>…</a:t>
            </a:r>
            <a:endParaRPr lang="zh-CN" altLang="en-US" sz="2400" b="1" dirty="0">
              <a:solidFill>
                <a:schemeClr val="bg1">
                  <a:lumMod val="50000"/>
                </a:schemeClr>
              </a:solidFill>
            </a:endParaRPr>
          </a:p>
        </p:txBody>
      </p:sp>
      <p:sp>
        <p:nvSpPr>
          <p:cNvPr id="209" name="矩形 208"/>
          <p:cNvSpPr/>
          <p:nvPr/>
        </p:nvSpPr>
        <p:spPr>
          <a:xfrm>
            <a:off x="2159680" y="4149079"/>
            <a:ext cx="504000" cy="144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200" dirty="0" smtClean="0"/>
              <a:t>head</a:t>
            </a:r>
            <a:endParaRPr lang="zh-CN" altLang="en-US" sz="1200" dirty="0"/>
          </a:p>
        </p:txBody>
      </p:sp>
      <p:sp>
        <p:nvSpPr>
          <p:cNvPr id="210" name="矩形 209"/>
          <p:cNvSpPr/>
          <p:nvPr/>
        </p:nvSpPr>
        <p:spPr>
          <a:xfrm>
            <a:off x="2159624" y="5157191"/>
            <a:ext cx="504000" cy="144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200" dirty="0" smtClean="0"/>
              <a:t>head</a:t>
            </a:r>
            <a:endParaRPr lang="zh-CN" altLang="en-US" sz="1200" dirty="0"/>
          </a:p>
        </p:txBody>
      </p:sp>
      <p:sp>
        <p:nvSpPr>
          <p:cNvPr id="211" name="矩形 210"/>
          <p:cNvSpPr/>
          <p:nvPr/>
        </p:nvSpPr>
        <p:spPr>
          <a:xfrm>
            <a:off x="2159624" y="6093295"/>
            <a:ext cx="504000" cy="144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200" dirty="0" smtClean="0"/>
              <a:t>head</a:t>
            </a:r>
            <a:endParaRPr lang="zh-CN" altLang="en-US" sz="1200" dirty="0"/>
          </a:p>
        </p:txBody>
      </p:sp>
      <p:cxnSp>
        <p:nvCxnSpPr>
          <p:cNvPr id="214" name="肘形连接符 213"/>
          <p:cNvCxnSpPr/>
          <p:nvPr/>
        </p:nvCxnSpPr>
        <p:spPr>
          <a:xfrm>
            <a:off x="2447656" y="1772815"/>
            <a:ext cx="3888000" cy="4680000"/>
          </a:xfrm>
          <a:prstGeom prst="bentConnector3">
            <a:avLst>
              <a:gd name="adj1" fmla="val 153685"/>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31" name="肘形连接符 230"/>
          <p:cNvCxnSpPr/>
          <p:nvPr/>
        </p:nvCxnSpPr>
        <p:spPr>
          <a:xfrm rot="10800000">
            <a:off x="2304072" y="1773335"/>
            <a:ext cx="3888000" cy="4680000"/>
          </a:xfrm>
          <a:prstGeom prst="bentConnector3">
            <a:avLst>
              <a:gd name="adj1" fmla="val 138711"/>
            </a:avLst>
          </a:prstGeom>
          <a:ln>
            <a:tailEnd type="arrow"/>
          </a:ln>
        </p:spPr>
        <p:style>
          <a:lnRef idx="2">
            <a:schemeClr val="accent1"/>
          </a:lnRef>
          <a:fillRef idx="0">
            <a:schemeClr val="accent1"/>
          </a:fillRef>
          <a:effectRef idx="1">
            <a:schemeClr val="accent1"/>
          </a:effectRef>
          <a:fontRef idx="minor">
            <a:schemeClr val="tx1"/>
          </a:fontRef>
        </p:style>
      </p:cxnSp>
      <p:sp>
        <p:nvSpPr>
          <p:cNvPr id="237" name="矩形 236"/>
          <p:cNvSpPr/>
          <p:nvPr/>
        </p:nvSpPr>
        <p:spPr>
          <a:xfrm>
            <a:off x="2339936" y="1268760"/>
            <a:ext cx="2628000" cy="7200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r>
              <a:rPr lang="en-US" altLang="zh-CN" sz="1400" b="1" dirty="0" err="1" smtClean="0">
                <a:effectLst>
                  <a:outerShdw blurRad="38100" dist="38100" dir="2700000" algn="tl">
                    <a:srgbClr val="000000">
                      <a:alpha val="43137"/>
                    </a:srgbClr>
                  </a:outerShdw>
                </a:effectLst>
              </a:rPr>
              <a:t>ReferenceHandler</a:t>
            </a:r>
            <a:r>
              <a:rPr lang="en-US" altLang="zh-CN" sz="1400" b="1" dirty="0" smtClean="0">
                <a:effectLst>
                  <a:outerShdw blurRad="38100" dist="38100" dir="2700000" algn="tl">
                    <a:srgbClr val="000000">
                      <a:alpha val="43137"/>
                    </a:srgbClr>
                  </a:outerShdw>
                </a:effectLst>
              </a:rPr>
              <a:t>(a thread)</a:t>
            </a:r>
            <a:endParaRPr lang="en-US" altLang="zh-CN" sz="1200" b="1" dirty="0" smtClean="0">
              <a:effectLst>
                <a:outerShdw blurRad="38100" dist="38100" dir="2700000" algn="tl">
                  <a:srgbClr val="000000">
                    <a:alpha val="43137"/>
                  </a:srgbClr>
                </a:outerShdw>
              </a:effectLst>
            </a:endParaRPr>
          </a:p>
          <a:p>
            <a:r>
              <a:rPr lang="en-US" altLang="zh-CN" sz="1200" dirty="0" smtClean="0"/>
              <a:t>Do 2 things:</a:t>
            </a:r>
          </a:p>
          <a:p>
            <a:pPr marL="228600" indent="-228600">
              <a:buAutoNum type="arabicPeriod"/>
            </a:pPr>
            <a:r>
              <a:rPr lang="en-US" altLang="zh-CN" sz="1200" dirty="0" smtClean="0"/>
              <a:t>Consume </a:t>
            </a:r>
            <a:r>
              <a:rPr lang="en-US" altLang="zh-CN" sz="1200" i="1" dirty="0" smtClean="0"/>
              <a:t>pending</a:t>
            </a:r>
            <a:r>
              <a:rPr lang="en-US" altLang="zh-CN" sz="1200" dirty="0" smtClean="0"/>
              <a:t> reference</a:t>
            </a:r>
          </a:p>
          <a:p>
            <a:pPr marL="228600" indent="-228600">
              <a:buAutoNum type="arabicPeriod"/>
            </a:pPr>
            <a:r>
              <a:rPr lang="en-US" altLang="zh-CN" sz="1200" dirty="0" err="1" smtClean="0"/>
              <a:t>Enqueue</a:t>
            </a:r>
            <a:r>
              <a:rPr lang="en-US" altLang="zh-CN" sz="1200" dirty="0" smtClean="0"/>
              <a:t> </a:t>
            </a:r>
            <a:r>
              <a:rPr lang="en-US" altLang="zh-CN" sz="1200" dirty="0" err="1" smtClean="0"/>
              <a:t>referen</a:t>
            </a:r>
            <a:r>
              <a:rPr lang="en-US" altLang="zh-CN" sz="1200" dirty="0" smtClean="0"/>
              <a:t> to its ref queue</a:t>
            </a:r>
            <a:endParaRPr lang="zh-CN" altLang="en-US" sz="1200" dirty="0"/>
          </a:p>
        </p:txBody>
      </p:sp>
      <p:sp>
        <p:nvSpPr>
          <p:cNvPr id="238" name="圆角矩形 237"/>
          <p:cNvSpPr/>
          <p:nvPr/>
        </p:nvSpPr>
        <p:spPr>
          <a:xfrm>
            <a:off x="6228184" y="1988840"/>
            <a:ext cx="1008112" cy="576000"/>
          </a:xfrm>
          <a:prstGeom prst="roundRect">
            <a:avLst/>
          </a:prstGeom>
          <a:solidFill>
            <a:schemeClr val="bg1">
              <a:lumMod val="5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zh-CN" dirty="0" smtClean="0"/>
              <a:t>JVM</a:t>
            </a:r>
            <a:endParaRPr lang="zh-CN" altLang="en-US" dirty="0"/>
          </a:p>
        </p:txBody>
      </p:sp>
      <p:cxnSp>
        <p:nvCxnSpPr>
          <p:cNvPr id="240" name="直接箭头连接符 239"/>
          <p:cNvCxnSpPr/>
          <p:nvPr/>
        </p:nvCxnSpPr>
        <p:spPr>
          <a:xfrm flipH="1">
            <a:off x="2699792" y="2276840"/>
            <a:ext cx="3492000" cy="32"/>
          </a:xfrm>
          <a:prstGeom prst="straightConnector1">
            <a:avLst/>
          </a:prstGeom>
          <a:ln>
            <a:solidFill>
              <a:schemeClr val="bg1">
                <a:lumMod val="50000"/>
              </a:schemeClr>
            </a:solidFill>
            <a:tailEnd type="arrow"/>
          </a:ln>
        </p:spPr>
        <p:style>
          <a:lnRef idx="2">
            <a:schemeClr val="dk1"/>
          </a:lnRef>
          <a:fillRef idx="0">
            <a:schemeClr val="dk1"/>
          </a:fillRef>
          <a:effectRef idx="1">
            <a:schemeClr val="dk1"/>
          </a:effectRef>
          <a:fontRef idx="minor">
            <a:schemeClr val="tx1"/>
          </a:fontRef>
        </p:style>
      </p:cxnSp>
      <p:sp>
        <p:nvSpPr>
          <p:cNvPr id="242" name="TextBox 241"/>
          <p:cNvSpPr txBox="1"/>
          <p:nvPr/>
        </p:nvSpPr>
        <p:spPr>
          <a:xfrm>
            <a:off x="2915816" y="2276872"/>
            <a:ext cx="3220433" cy="276999"/>
          </a:xfrm>
          <a:prstGeom prst="rect">
            <a:avLst/>
          </a:prstGeom>
          <a:noFill/>
        </p:spPr>
        <p:txBody>
          <a:bodyPr wrap="none" rtlCol="0">
            <a:spAutoFit/>
          </a:bodyPr>
          <a:lstStyle/>
          <a:p>
            <a:r>
              <a:rPr lang="en-US" altLang="zh-CN" sz="1200" dirty="0" smtClean="0"/>
              <a:t>Append reference to </a:t>
            </a:r>
            <a:r>
              <a:rPr lang="en-US" altLang="zh-CN" sz="1200" i="1" dirty="0" smtClean="0"/>
              <a:t>pending</a:t>
            </a:r>
            <a:r>
              <a:rPr lang="en-US" altLang="zh-CN" sz="1200" dirty="0" smtClean="0"/>
              <a:t> while </a:t>
            </a:r>
            <a:r>
              <a:rPr lang="en-US" altLang="zh-CN" sz="1200" dirty="0" err="1" smtClean="0"/>
              <a:t>GCing</a:t>
            </a:r>
            <a:r>
              <a:rPr lang="en-US" altLang="zh-CN" sz="1200" dirty="0" smtClean="0"/>
              <a:t> by VM</a:t>
            </a:r>
            <a:endParaRPr lang="zh-CN" altLang="en-US" sz="1200" dirty="0"/>
          </a:p>
        </p:txBody>
      </p:sp>
    </p:spTree>
    <p:extLst>
      <p:ext uri="{BB962C8B-B14F-4D97-AF65-F5344CB8AC3E}">
        <p14:creationId xmlns:p14="http://schemas.microsoft.com/office/powerpoint/2010/main" val="665013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7"/>
                                        </p:tgtEl>
                                        <p:attrNameLst>
                                          <p:attrName>style.visibility</p:attrName>
                                        </p:attrNameLst>
                                      </p:cBhvr>
                                      <p:to>
                                        <p:strVal val="visible"/>
                                      </p:to>
                                    </p:set>
                                  </p:childTnLst>
                                </p:cTn>
                              </p:par>
                            </p:childTnLst>
                          </p:cTn>
                        </p:par>
                        <p:par>
                          <p:cTn id="7" fill="hold">
                            <p:stCondLst>
                              <p:cond delay="0"/>
                            </p:stCondLst>
                            <p:childTnLst>
                              <p:par>
                                <p:cTn id="8" presetID="21" presetClass="entr" presetSubtype="4" fill="hold" nodeType="afterEffect">
                                  <p:stCondLst>
                                    <p:cond delay="0"/>
                                  </p:stCondLst>
                                  <p:childTnLst>
                                    <p:set>
                                      <p:cBhvr>
                                        <p:cTn id="9" dur="1" fill="hold">
                                          <p:stCondLst>
                                            <p:cond delay="0"/>
                                          </p:stCondLst>
                                        </p:cTn>
                                        <p:tgtEl>
                                          <p:spTgt spid="214"/>
                                        </p:tgtEl>
                                        <p:attrNameLst>
                                          <p:attrName>style.visibility</p:attrName>
                                        </p:attrNameLst>
                                      </p:cBhvr>
                                      <p:to>
                                        <p:strVal val="visible"/>
                                      </p:to>
                                    </p:set>
                                    <p:animEffect transition="in" filter="wheel(4)">
                                      <p:cBhvr>
                                        <p:cTn id="10" dur="1000"/>
                                        <p:tgtEl>
                                          <p:spTgt spid="214"/>
                                        </p:tgtEl>
                                      </p:cBhvr>
                                    </p:animEffect>
                                  </p:childTnLst>
                                </p:cTn>
                              </p:par>
                              <p:par>
                                <p:cTn id="11" presetID="21" presetClass="entr" presetSubtype="4" fill="hold" nodeType="withEffect">
                                  <p:stCondLst>
                                    <p:cond delay="0"/>
                                  </p:stCondLst>
                                  <p:childTnLst>
                                    <p:set>
                                      <p:cBhvr>
                                        <p:cTn id="12" dur="1" fill="hold">
                                          <p:stCondLst>
                                            <p:cond delay="0"/>
                                          </p:stCondLst>
                                        </p:cTn>
                                        <p:tgtEl>
                                          <p:spTgt spid="231"/>
                                        </p:tgtEl>
                                        <p:attrNameLst>
                                          <p:attrName>style.visibility</p:attrName>
                                        </p:attrNameLst>
                                      </p:cBhvr>
                                      <p:to>
                                        <p:strVal val="visible"/>
                                      </p:to>
                                    </p:set>
                                    <p:animEffect transition="in" filter="wheel(4)">
                                      <p:cBhvr>
                                        <p:cTn id="13" dur="1000"/>
                                        <p:tgtEl>
                                          <p:spTgt spid="231"/>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57"/>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238"/>
                                        </p:tgtEl>
                                        <p:attrNameLst>
                                          <p:attrName>style.visibility</p:attrName>
                                        </p:attrNameLst>
                                      </p:cBhvr>
                                      <p:to>
                                        <p:strVal val="visible"/>
                                      </p:to>
                                    </p:set>
                                  </p:childTnLst>
                                </p:cTn>
                              </p:par>
                            </p:childTnLst>
                          </p:cTn>
                        </p:par>
                        <p:par>
                          <p:cTn id="22" fill="hold">
                            <p:stCondLst>
                              <p:cond delay="0"/>
                            </p:stCondLst>
                            <p:childTnLst>
                              <p:par>
                                <p:cTn id="23" presetID="22" presetClass="entr" presetSubtype="2" fill="hold" grpId="0" nodeType="afterEffect">
                                  <p:stCondLst>
                                    <p:cond delay="0"/>
                                  </p:stCondLst>
                                  <p:childTnLst>
                                    <p:set>
                                      <p:cBhvr>
                                        <p:cTn id="24" dur="1" fill="hold">
                                          <p:stCondLst>
                                            <p:cond delay="0"/>
                                          </p:stCondLst>
                                        </p:cTn>
                                        <p:tgtEl>
                                          <p:spTgt spid="242"/>
                                        </p:tgtEl>
                                        <p:attrNameLst>
                                          <p:attrName>style.visibility</p:attrName>
                                        </p:attrNameLst>
                                      </p:cBhvr>
                                      <p:to>
                                        <p:strVal val="visible"/>
                                      </p:to>
                                    </p:set>
                                    <p:animEffect transition="in" filter="wipe(right)">
                                      <p:cBhvr>
                                        <p:cTn id="25" dur="500"/>
                                        <p:tgtEl>
                                          <p:spTgt spid="242"/>
                                        </p:tgtEl>
                                      </p:cBhvr>
                                    </p:animEffect>
                                  </p:childTnLst>
                                </p:cTn>
                              </p:par>
                              <p:par>
                                <p:cTn id="26" presetID="22" presetClass="entr" presetSubtype="2" fill="hold" nodeType="withEffect">
                                  <p:stCondLst>
                                    <p:cond delay="0"/>
                                  </p:stCondLst>
                                  <p:childTnLst>
                                    <p:set>
                                      <p:cBhvr>
                                        <p:cTn id="27" dur="1" fill="hold">
                                          <p:stCondLst>
                                            <p:cond delay="0"/>
                                          </p:stCondLst>
                                        </p:cTn>
                                        <p:tgtEl>
                                          <p:spTgt spid="240"/>
                                        </p:tgtEl>
                                        <p:attrNameLst>
                                          <p:attrName>style.visibility</p:attrName>
                                        </p:attrNameLst>
                                      </p:cBhvr>
                                      <p:to>
                                        <p:strVal val="visible"/>
                                      </p:to>
                                    </p:set>
                                    <p:animEffect transition="in" filter="wipe(right)">
                                      <p:cBhvr>
                                        <p:cTn id="28" dur="500"/>
                                        <p:tgtEl>
                                          <p:spTgt spid="240"/>
                                        </p:tgtEl>
                                      </p:cBhvr>
                                    </p:animEffect>
                                  </p:childTnLst>
                                </p:cTn>
                              </p:par>
                            </p:childTnLst>
                          </p:cTn>
                        </p:par>
                        <p:par>
                          <p:cTn id="29" fill="hold">
                            <p:stCondLst>
                              <p:cond delay="500"/>
                            </p:stCondLst>
                            <p:childTnLst>
                              <p:par>
                                <p:cTn id="30" presetID="22" presetClass="entr" presetSubtype="1" fill="hold" nodeType="afterEffect">
                                  <p:stCondLst>
                                    <p:cond delay="0"/>
                                  </p:stCondLst>
                                  <p:childTnLst>
                                    <p:set>
                                      <p:cBhvr>
                                        <p:cTn id="31" dur="1" fill="hold">
                                          <p:stCondLst>
                                            <p:cond delay="0"/>
                                          </p:stCondLst>
                                        </p:cTn>
                                        <p:tgtEl>
                                          <p:spTgt spid="94"/>
                                        </p:tgtEl>
                                        <p:attrNameLst>
                                          <p:attrName>style.visibility</p:attrName>
                                        </p:attrNameLst>
                                      </p:cBhvr>
                                      <p:to>
                                        <p:strVal val="visible"/>
                                      </p:to>
                                    </p:set>
                                    <p:animEffect transition="in" filter="wipe(up)">
                                      <p:cBhvr>
                                        <p:cTn id="32" dur="500"/>
                                        <p:tgtEl>
                                          <p:spTgt spid="94"/>
                                        </p:tgtEl>
                                      </p:cBhvr>
                                    </p:animEffec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iterate type="lt">
                                    <p:tmAbs val="0"/>
                                  </p:iterate>
                                  <p:childTnLst>
                                    <p:set>
                                      <p:cBhvr>
                                        <p:cTn id="36" dur="1" fill="hold">
                                          <p:stCondLst>
                                            <p:cond delay="0"/>
                                          </p:stCondLst>
                                        </p:cTn>
                                        <p:tgtEl>
                                          <p:spTgt spid="12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2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29"/>
                                        </p:tgtEl>
                                        <p:attrNameLst>
                                          <p:attrName>style.visibility</p:attrName>
                                        </p:attrNameLst>
                                      </p:cBhvr>
                                      <p:to>
                                        <p:strVal val="visible"/>
                                      </p:to>
                                    </p:set>
                                  </p:childTnLst>
                                </p:cTn>
                              </p:par>
                              <p:par>
                                <p:cTn id="41" presetID="1" presetClass="entr" presetSubtype="0" fill="hold" grpId="0" nodeType="withEffect">
                                  <p:stCondLst>
                                    <p:cond delay="0"/>
                                  </p:stCondLst>
                                  <p:iterate type="lt">
                                    <p:tmAbs val="0"/>
                                  </p:iterate>
                                  <p:childTnLst>
                                    <p:set>
                                      <p:cBhvr>
                                        <p:cTn id="42" dur="1" fill="hold">
                                          <p:stCondLst>
                                            <p:cond delay="0"/>
                                          </p:stCondLst>
                                        </p:cTn>
                                        <p:tgtEl>
                                          <p:spTgt spid="130"/>
                                        </p:tgtEl>
                                        <p:attrNameLst>
                                          <p:attrName>style.visibility</p:attrName>
                                        </p:attrNameLst>
                                      </p:cBhvr>
                                      <p:to>
                                        <p:strVal val="visible"/>
                                      </p:to>
                                    </p:set>
                                  </p:childTnLst>
                                </p:cTn>
                              </p:par>
                            </p:childTnLst>
                          </p:cTn>
                        </p:par>
                        <p:par>
                          <p:cTn id="43" fill="hold">
                            <p:stCondLst>
                              <p:cond delay="0"/>
                            </p:stCondLst>
                            <p:childTnLst>
                              <p:par>
                                <p:cTn id="44" presetID="22" presetClass="entr" presetSubtype="1" fill="hold" nodeType="afterEffect">
                                  <p:stCondLst>
                                    <p:cond delay="0"/>
                                  </p:stCondLst>
                                  <p:childTnLst>
                                    <p:set>
                                      <p:cBhvr>
                                        <p:cTn id="45" dur="1" fill="hold">
                                          <p:stCondLst>
                                            <p:cond delay="0"/>
                                          </p:stCondLst>
                                        </p:cTn>
                                        <p:tgtEl>
                                          <p:spTgt spid="89"/>
                                        </p:tgtEl>
                                        <p:attrNameLst>
                                          <p:attrName>style.visibility</p:attrName>
                                        </p:attrNameLst>
                                      </p:cBhvr>
                                      <p:to>
                                        <p:strVal val="visible"/>
                                      </p:to>
                                    </p:set>
                                    <p:animEffect transition="in" filter="wipe(up)">
                                      <p:cBhvr>
                                        <p:cTn id="46" dur="500"/>
                                        <p:tgtEl>
                                          <p:spTgt spid="89"/>
                                        </p:tgtEl>
                                      </p:cBhvr>
                                    </p:animEffect>
                                  </p:childTnLst>
                                </p:cTn>
                              </p:par>
                            </p:childTnLst>
                          </p:cTn>
                        </p:par>
                        <p:par>
                          <p:cTn id="47" fill="hold">
                            <p:stCondLst>
                              <p:cond delay="500"/>
                            </p:stCondLst>
                            <p:childTnLst>
                              <p:par>
                                <p:cTn id="48" presetID="27" presetClass="emph" presetSubtype="0" fill="hold" grpId="1" nodeType="afterEffect">
                                  <p:stCondLst>
                                    <p:cond delay="0"/>
                                  </p:stCondLst>
                                  <p:iterate type="lt">
                                    <p:tmPct val="0"/>
                                  </p:iterate>
                                  <p:childTnLst>
                                    <p:animClr clrSpc="rgb" dir="cw">
                                      <p:cBhvr override="childStyle">
                                        <p:cTn id="49" dur="250" autoRev="1" fill="hold"/>
                                        <p:tgtEl>
                                          <p:spTgt spid="128"/>
                                        </p:tgtEl>
                                        <p:attrNameLst>
                                          <p:attrName>style.color</p:attrName>
                                        </p:attrNameLst>
                                      </p:cBhvr>
                                      <p:to>
                                        <a:schemeClr val="bg1"/>
                                      </p:to>
                                    </p:animClr>
                                    <p:animClr clrSpc="rgb" dir="cw">
                                      <p:cBhvr>
                                        <p:cTn id="50" dur="250" autoRev="1" fill="hold"/>
                                        <p:tgtEl>
                                          <p:spTgt spid="128"/>
                                        </p:tgtEl>
                                        <p:attrNameLst>
                                          <p:attrName>fillcolor</p:attrName>
                                        </p:attrNameLst>
                                      </p:cBhvr>
                                      <p:to>
                                        <a:schemeClr val="bg1"/>
                                      </p:to>
                                    </p:animClr>
                                    <p:set>
                                      <p:cBhvr>
                                        <p:cTn id="51" dur="250" autoRev="1" fill="hold"/>
                                        <p:tgtEl>
                                          <p:spTgt spid="128"/>
                                        </p:tgtEl>
                                        <p:attrNameLst>
                                          <p:attrName>fill.type</p:attrName>
                                        </p:attrNameLst>
                                      </p:cBhvr>
                                      <p:to>
                                        <p:strVal val="solid"/>
                                      </p:to>
                                    </p:set>
                                    <p:set>
                                      <p:cBhvr>
                                        <p:cTn id="52" dur="250" autoRev="1" fill="hold"/>
                                        <p:tgtEl>
                                          <p:spTgt spid="128"/>
                                        </p:tgtEl>
                                        <p:attrNameLst>
                                          <p:attrName>fill.on</p:attrName>
                                        </p:attrNameLst>
                                      </p:cBhvr>
                                      <p:to>
                                        <p:strVal val="true"/>
                                      </p:to>
                                    </p:set>
                                  </p:childTnLst>
                                </p:cTn>
                              </p:par>
                            </p:childTnLst>
                          </p:cTn>
                        </p:par>
                        <p:par>
                          <p:cTn id="53" fill="hold">
                            <p:stCondLst>
                              <p:cond delay="1000"/>
                            </p:stCondLst>
                            <p:childTnLst>
                              <p:par>
                                <p:cTn id="54" presetID="22" presetClass="entr" presetSubtype="8" fill="hold" nodeType="afterEffect">
                                  <p:stCondLst>
                                    <p:cond delay="0"/>
                                  </p:stCondLst>
                                  <p:childTnLst>
                                    <p:set>
                                      <p:cBhvr>
                                        <p:cTn id="55" dur="1" fill="hold">
                                          <p:stCondLst>
                                            <p:cond delay="0"/>
                                          </p:stCondLst>
                                        </p:cTn>
                                        <p:tgtEl>
                                          <p:spTgt spid="78"/>
                                        </p:tgtEl>
                                        <p:attrNameLst>
                                          <p:attrName>style.visibility</p:attrName>
                                        </p:attrNameLst>
                                      </p:cBhvr>
                                      <p:to>
                                        <p:strVal val="visible"/>
                                      </p:to>
                                    </p:set>
                                    <p:animEffect transition="in" filter="wipe(left)">
                                      <p:cBhvr>
                                        <p:cTn id="56" dur="500"/>
                                        <p:tgtEl>
                                          <p:spTgt spid="78"/>
                                        </p:tgtEl>
                                      </p:cBhvr>
                                    </p:animEffect>
                                  </p:childTnLst>
                                </p:cTn>
                              </p:par>
                            </p:childTnLst>
                          </p:cTn>
                        </p:par>
                        <p:par>
                          <p:cTn id="57" fill="hold">
                            <p:stCondLst>
                              <p:cond delay="1500"/>
                            </p:stCondLst>
                            <p:childTnLst>
                              <p:par>
                                <p:cTn id="58" presetID="1" presetClass="entr" presetSubtype="0" fill="hold" grpId="0" nodeType="afterEffect">
                                  <p:stCondLst>
                                    <p:cond delay="0"/>
                                  </p:stCondLst>
                                  <p:childTnLst>
                                    <p:set>
                                      <p:cBhvr>
                                        <p:cTn id="59" dur="1" fill="hold">
                                          <p:stCondLst>
                                            <p:cond delay="0"/>
                                          </p:stCondLst>
                                        </p:cTn>
                                        <p:tgtEl>
                                          <p:spTgt spid="143"/>
                                        </p:tgtEl>
                                        <p:attrNameLst>
                                          <p:attrName>style.visibility</p:attrName>
                                        </p:attrNameLst>
                                      </p:cBhvr>
                                      <p:to>
                                        <p:strVal val="visible"/>
                                      </p:to>
                                    </p:set>
                                  </p:childTnLst>
                                </p:cTn>
                              </p:par>
                              <p:par>
                                <p:cTn id="60" presetID="1" presetClass="entr" presetSubtype="0" fill="hold" grpId="0" nodeType="withEffect">
                                  <p:stCondLst>
                                    <p:cond delay="0"/>
                                  </p:stCondLst>
                                  <p:childTnLst>
                                    <p:set>
                                      <p:cBhvr>
                                        <p:cTn id="61" dur="1" fill="hold">
                                          <p:stCondLst>
                                            <p:cond delay="0"/>
                                          </p:stCondLst>
                                        </p:cTn>
                                        <p:tgtEl>
                                          <p:spTgt spid="144"/>
                                        </p:tgtEl>
                                        <p:attrNameLst>
                                          <p:attrName>style.visibility</p:attrName>
                                        </p:attrNameLst>
                                      </p:cBhvr>
                                      <p:to>
                                        <p:strVal val="visible"/>
                                      </p:to>
                                    </p:set>
                                  </p:childTnLst>
                                </p:cTn>
                              </p:par>
                              <p:par>
                                <p:cTn id="62" presetID="1" presetClass="entr" presetSubtype="0" fill="hold" grpId="0" nodeType="withEffect">
                                  <p:stCondLst>
                                    <p:cond delay="0"/>
                                  </p:stCondLst>
                                  <p:childTnLst>
                                    <p:set>
                                      <p:cBhvr>
                                        <p:cTn id="63" dur="1" fill="hold">
                                          <p:stCondLst>
                                            <p:cond delay="0"/>
                                          </p:stCondLst>
                                        </p:cTn>
                                        <p:tgtEl>
                                          <p:spTgt spid="145"/>
                                        </p:tgtEl>
                                        <p:attrNameLst>
                                          <p:attrName>style.visibility</p:attrName>
                                        </p:attrNameLst>
                                      </p:cBhvr>
                                      <p:to>
                                        <p:strVal val="visible"/>
                                      </p:to>
                                    </p:set>
                                  </p:childTnLst>
                                </p:cTn>
                              </p:par>
                              <p:par>
                                <p:cTn id="64" presetID="1" presetClass="entr" presetSubtype="0" fill="hold" grpId="0" nodeType="withEffect">
                                  <p:stCondLst>
                                    <p:cond delay="0"/>
                                  </p:stCondLst>
                                  <p:childTnLst>
                                    <p:set>
                                      <p:cBhvr>
                                        <p:cTn id="65" dur="1" fill="hold">
                                          <p:stCondLst>
                                            <p:cond delay="0"/>
                                          </p:stCondLst>
                                        </p:cTn>
                                        <p:tgtEl>
                                          <p:spTgt spid="146"/>
                                        </p:tgtEl>
                                        <p:attrNameLst>
                                          <p:attrName>style.visibility</p:attrName>
                                        </p:attrNameLst>
                                      </p:cBhvr>
                                      <p:to>
                                        <p:strVal val="visible"/>
                                      </p:to>
                                    </p:set>
                                  </p:childTnLst>
                                </p:cTn>
                              </p:par>
                            </p:childTnLst>
                          </p:cTn>
                        </p:par>
                        <p:par>
                          <p:cTn id="66" fill="hold">
                            <p:stCondLst>
                              <p:cond delay="1500"/>
                            </p:stCondLst>
                            <p:childTnLst>
                              <p:par>
                                <p:cTn id="67" presetID="22" presetClass="entr" presetSubtype="1" fill="hold" nodeType="afterEffect">
                                  <p:stCondLst>
                                    <p:cond delay="0"/>
                                  </p:stCondLst>
                                  <p:childTnLst>
                                    <p:set>
                                      <p:cBhvr>
                                        <p:cTn id="68" dur="1" fill="hold">
                                          <p:stCondLst>
                                            <p:cond delay="0"/>
                                          </p:stCondLst>
                                        </p:cTn>
                                        <p:tgtEl>
                                          <p:spTgt spid="91"/>
                                        </p:tgtEl>
                                        <p:attrNameLst>
                                          <p:attrName>style.visibility</p:attrName>
                                        </p:attrNameLst>
                                      </p:cBhvr>
                                      <p:to>
                                        <p:strVal val="visible"/>
                                      </p:to>
                                    </p:set>
                                    <p:animEffect transition="in" filter="wipe(up)">
                                      <p:cBhvr>
                                        <p:cTn id="69" dur="500"/>
                                        <p:tgtEl>
                                          <p:spTgt spid="91"/>
                                        </p:tgtEl>
                                      </p:cBhvr>
                                    </p:animEffect>
                                  </p:childTnLst>
                                </p:cTn>
                              </p:par>
                            </p:childTnLst>
                          </p:cTn>
                        </p:par>
                        <p:par>
                          <p:cTn id="70" fill="hold">
                            <p:stCondLst>
                              <p:cond delay="2000"/>
                            </p:stCondLst>
                            <p:childTnLst>
                              <p:par>
                                <p:cTn id="71" presetID="27" presetClass="emph" presetSubtype="0" fill="hold" grpId="1" nodeType="afterEffect">
                                  <p:stCondLst>
                                    <p:cond delay="0"/>
                                  </p:stCondLst>
                                  <p:childTnLst>
                                    <p:animClr clrSpc="rgb" dir="cw">
                                      <p:cBhvr override="childStyle">
                                        <p:cTn id="72" dur="250" autoRev="1" fill="hold"/>
                                        <p:tgtEl>
                                          <p:spTgt spid="144"/>
                                        </p:tgtEl>
                                        <p:attrNameLst>
                                          <p:attrName>style.color</p:attrName>
                                        </p:attrNameLst>
                                      </p:cBhvr>
                                      <p:to>
                                        <a:schemeClr val="bg1"/>
                                      </p:to>
                                    </p:animClr>
                                    <p:animClr clrSpc="rgb" dir="cw">
                                      <p:cBhvr>
                                        <p:cTn id="73" dur="250" autoRev="1" fill="hold"/>
                                        <p:tgtEl>
                                          <p:spTgt spid="144"/>
                                        </p:tgtEl>
                                        <p:attrNameLst>
                                          <p:attrName>fillcolor</p:attrName>
                                        </p:attrNameLst>
                                      </p:cBhvr>
                                      <p:to>
                                        <a:schemeClr val="bg1"/>
                                      </p:to>
                                    </p:animClr>
                                    <p:set>
                                      <p:cBhvr>
                                        <p:cTn id="74" dur="250" autoRev="1" fill="hold"/>
                                        <p:tgtEl>
                                          <p:spTgt spid="144"/>
                                        </p:tgtEl>
                                        <p:attrNameLst>
                                          <p:attrName>fill.type</p:attrName>
                                        </p:attrNameLst>
                                      </p:cBhvr>
                                      <p:to>
                                        <p:strVal val="solid"/>
                                      </p:to>
                                    </p:set>
                                    <p:set>
                                      <p:cBhvr>
                                        <p:cTn id="75" dur="250" autoRev="1" fill="hold"/>
                                        <p:tgtEl>
                                          <p:spTgt spid="144"/>
                                        </p:tgtEl>
                                        <p:attrNameLst>
                                          <p:attrName>fill.on</p:attrName>
                                        </p:attrNameLst>
                                      </p:cBhvr>
                                      <p:to>
                                        <p:strVal val="true"/>
                                      </p:to>
                                    </p:set>
                                  </p:childTnLst>
                                </p:cTn>
                              </p:par>
                            </p:childTnLst>
                          </p:cTn>
                        </p:par>
                        <p:par>
                          <p:cTn id="76" fill="hold">
                            <p:stCondLst>
                              <p:cond delay="2500"/>
                            </p:stCondLst>
                            <p:childTnLst>
                              <p:par>
                                <p:cTn id="77" presetID="22" presetClass="entr" presetSubtype="8" fill="hold" nodeType="afterEffect">
                                  <p:stCondLst>
                                    <p:cond delay="0"/>
                                  </p:stCondLst>
                                  <p:childTnLst>
                                    <p:set>
                                      <p:cBhvr>
                                        <p:cTn id="78" dur="1" fill="hold">
                                          <p:stCondLst>
                                            <p:cond delay="0"/>
                                          </p:stCondLst>
                                        </p:cTn>
                                        <p:tgtEl>
                                          <p:spTgt spid="84"/>
                                        </p:tgtEl>
                                        <p:attrNameLst>
                                          <p:attrName>style.visibility</p:attrName>
                                        </p:attrNameLst>
                                      </p:cBhvr>
                                      <p:to>
                                        <p:strVal val="visible"/>
                                      </p:to>
                                    </p:set>
                                    <p:animEffect transition="in" filter="wipe(left)">
                                      <p:cBhvr>
                                        <p:cTn id="79" dur="500"/>
                                        <p:tgtEl>
                                          <p:spTgt spid="84"/>
                                        </p:tgtEl>
                                      </p:cBhvr>
                                    </p:animEffect>
                                  </p:childTnLst>
                                </p:cTn>
                              </p:par>
                            </p:childTnLst>
                          </p:cTn>
                        </p:par>
                        <p:par>
                          <p:cTn id="80" fill="hold">
                            <p:stCondLst>
                              <p:cond delay="3000"/>
                            </p:stCondLst>
                            <p:childTnLst>
                              <p:par>
                                <p:cTn id="81" presetID="1" presetClass="entr" presetSubtype="0" fill="hold" grpId="0" nodeType="afterEffect">
                                  <p:stCondLst>
                                    <p:cond delay="0"/>
                                  </p:stCondLst>
                                  <p:childTnLst>
                                    <p:set>
                                      <p:cBhvr>
                                        <p:cTn id="82" dur="1" fill="hold">
                                          <p:stCondLst>
                                            <p:cond delay="0"/>
                                          </p:stCondLst>
                                        </p:cTn>
                                        <p:tgtEl>
                                          <p:spTgt spid="85"/>
                                        </p:tgtEl>
                                        <p:attrNameLst>
                                          <p:attrName>style.visibility</p:attrName>
                                        </p:attrNameLst>
                                      </p:cBhvr>
                                      <p:to>
                                        <p:strVal val="visible"/>
                                      </p:to>
                                    </p:set>
                                  </p:childTnLst>
                                </p:cTn>
                              </p:par>
                            </p:childTnLst>
                          </p:cTn>
                        </p:par>
                        <p:par>
                          <p:cTn id="83" fill="hold">
                            <p:stCondLst>
                              <p:cond delay="3000"/>
                            </p:stCondLst>
                            <p:childTnLst>
                              <p:par>
                                <p:cTn id="84" presetID="22" presetClass="entr" presetSubtype="8" fill="hold" nodeType="afterEffect">
                                  <p:stCondLst>
                                    <p:cond delay="0"/>
                                  </p:stCondLst>
                                  <p:childTnLst>
                                    <p:set>
                                      <p:cBhvr>
                                        <p:cTn id="85" dur="1" fill="hold">
                                          <p:stCondLst>
                                            <p:cond delay="0"/>
                                          </p:stCondLst>
                                        </p:cTn>
                                        <p:tgtEl>
                                          <p:spTgt spid="87"/>
                                        </p:tgtEl>
                                        <p:attrNameLst>
                                          <p:attrName>style.visibility</p:attrName>
                                        </p:attrNameLst>
                                      </p:cBhvr>
                                      <p:to>
                                        <p:strVal val="visible"/>
                                      </p:to>
                                    </p:set>
                                    <p:animEffect transition="in" filter="wipe(left)">
                                      <p:cBhvr>
                                        <p:cTn id="86" dur="500"/>
                                        <p:tgtEl>
                                          <p:spTgt spid="87"/>
                                        </p:tgtEl>
                                      </p:cBhvr>
                                    </p:animEffect>
                                  </p:childTnLst>
                                </p:cTn>
                              </p:par>
                            </p:childTnLst>
                          </p:cTn>
                        </p:par>
                        <p:par>
                          <p:cTn id="87" fill="hold">
                            <p:stCondLst>
                              <p:cond delay="3500"/>
                            </p:stCondLst>
                            <p:childTnLst>
                              <p:par>
                                <p:cTn id="88" presetID="1" presetClass="entr" presetSubtype="0" fill="hold" grpId="0" nodeType="afterEffect">
                                  <p:stCondLst>
                                    <p:cond delay="0"/>
                                  </p:stCondLst>
                                  <p:childTnLst>
                                    <p:set>
                                      <p:cBhvr>
                                        <p:cTn id="89" dur="1" fill="hold">
                                          <p:stCondLst>
                                            <p:cond delay="0"/>
                                          </p:stCondLst>
                                        </p:cTn>
                                        <p:tgtEl>
                                          <p:spTgt spid="148"/>
                                        </p:tgtEl>
                                        <p:attrNameLst>
                                          <p:attrName>style.visibility</p:attrName>
                                        </p:attrNameLst>
                                      </p:cBhvr>
                                      <p:to>
                                        <p:strVal val="visible"/>
                                      </p:to>
                                    </p:set>
                                  </p:childTnLst>
                                </p:cTn>
                              </p:par>
                              <p:par>
                                <p:cTn id="90" presetID="1" presetClass="entr" presetSubtype="0" fill="hold" grpId="0" nodeType="withEffect">
                                  <p:stCondLst>
                                    <p:cond delay="0"/>
                                  </p:stCondLst>
                                  <p:childTnLst>
                                    <p:set>
                                      <p:cBhvr>
                                        <p:cTn id="91" dur="1" fill="hold">
                                          <p:stCondLst>
                                            <p:cond delay="0"/>
                                          </p:stCondLst>
                                        </p:cTn>
                                        <p:tgtEl>
                                          <p:spTgt spid="149"/>
                                        </p:tgtEl>
                                        <p:attrNameLst>
                                          <p:attrName>style.visibility</p:attrName>
                                        </p:attrNameLst>
                                      </p:cBhvr>
                                      <p:to>
                                        <p:strVal val="visible"/>
                                      </p:to>
                                    </p:set>
                                  </p:childTnLst>
                                </p:cTn>
                              </p:par>
                              <p:par>
                                <p:cTn id="92" presetID="1" presetClass="entr" presetSubtype="0" fill="hold" grpId="0" nodeType="withEffect">
                                  <p:stCondLst>
                                    <p:cond delay="0"/>
                                  </p:stCondLst>
                                  <p:childTnLst>
                                    <p:set>
                                      <p:cBhvr>
                                        <p:cTn id="93" dur="1" fill="hold">
                                          <p:stCondLst>
                                            <p:cond delay="0"/>
                                          </p:stCondLst>
                                        </p:cTn>
                                        <p:tgtEl>
                                          <p:spTgt spid="150"/>
                                        </p:tgtEl>
                                        <p:attrNameLst>
                                          <p:attrName>style.visibility</p:attrName>
                                        </p:attrNameLst>
                                      </p:cBhvr>
                                      <p:to>
                                        <p:strVal val="visible"/>
                                      </p:to>
                                    </p:set>
                                  </p:childTnLst>
                                </p:cTn>
                              </p:par>
                              <p:par>
                                <p:cTn id="94" presetID="1" presetClass="entr" presetSubtype="0" fill="hold" grpId="0" nodeType="withEffect">
                                  <p:stCondLst>
                                    <p:cond delay="0"/>
                                  </p:stCondLst>
                                  <p:childTnLst>
                                    <p:set>
                                      <p:cBhvr>
                                        <p:cTn id="95" dur="1" fill="hold">
                                          <p:stCondLst>
                                            <p:cond delay="0"/>
                                          </p:stCondLst>
                                        </p:cTn>
                                        <p:tgtEl>
                                          <p:spTgt spid="151"/>
                                        </p:tgtEl>
                                        <p:attrNameLst>
                                          <p:attrName>style.visibility</p:attrName>
                                        </p:attrNameLst>
                                      </p:cBhvr>
                                      <p:to>
                                        <p:strVal val="visible"/>
                                      </p:to>
                                    </p:set>
                                  </p:childTnLst>
                                </p:cTn>
                              </p:par>
                            </p:childTnLst>
                          </p:cTn>
                        </p:par>
                        <p:par>
                          <p:cTn id="96" fill="hold">
                            <p:stCondLst>
                              <p:cond delay="3500"/>
                            </p:stCondLst>
                            <p:childTnLst>
                              <p:par>
                                <p:cTn id="97" presetID="22" presetClass="entr" presetSubtype="1" fill="hold" nodeType="afterEffect">
                                  <p:stCondLst>
                                    <p:cond delay="0"/>
                                  </p:stCondLst>
                                  <p:childTnLst>
                                    <p:set>
                                      <p:cBhvr>
                                        <p:cTn id="98" dur="1" fill="hold">
                                          <p:stCondLst>
                                            <p:cond delay="0"/>
                                          </p:stCondLst>
                                        </p:cTn>
                                        <p:tgtEl>
                                          <p:spTgt spid="92"/>
                                        </p:tgtEl>
                                        <p:attrNameLst>
                                          <p:attrName>style.visibility</p:attrName>
                                        </p:attrNameLst>
                                      </p:cBhvr>
                                      <p:to>
                                        <p:strVal val="visible"/>
                                      </p:to>
                                    </p:set>
                                    <p:animEffect transition="in" filter="wipe(up)">
                                      <p:cBhvr>
                                        <p:cTn id="99" dur="500"/>
                                        <p:tgtEl>
                                          <p:spTgt spid="92"/>
                                        </p:tgtEl>
                                      </p:cBhvr>
                                    </p:animEffect>
                                  </p:childTnLst>
                                </p:cTn>
                              </p:par>
                            </p:childTnLst>
                          </p:cTn>
                        </p:par>
                      </p:childTnLst>
                    </p:cTn>
                  </p:par>
                  <p:par>
                    <p:cTn id="100" fill="hold">
                      <p:stCondLst>
                        <p:cond delay="indefinite"/>
                      </p:stCondLst>
                      <p:childTnLst>
                        <p:par>
                          <p:cTn id="101" fill="hold">
                            <p:stCondLst>
                              <p:cond delay="0"/>
                            </p:stCondLst>
                            <p:childTnLst>
                              <p:par>
                                <p:cTn id="102" presetID="27" presetClass="emph" presetSubtype="0" fill="hold" grpId="1" nodeType="clickEffect">
                                  <p:stCondLst>
                                    <p:cond delay="0"/>
                                  </p:stCondLst>
                                  <p:iterate type="lt">
                                    <p:tmPct val="0"/>
                                  </p:iterate>
                                  <p:childTnLst>
                                    <p:animClr clrSpc="rgb" dir="cw">
                                      <p:cBhvr override="childStyle">
                                        <p:cTn id="103" dur="500" autoRev="1" fill="hold"/>
                                        <p:tgtEl>
                                          <p:spTgt spid="130"/>
                                        </p:tgtEl>
                                        <p:attrNameLst>
                                          <p:attrName>style.color</p:attrName>
                                        </p:attrNameLst>
                                      </p:cBhvr>
                                      <p:to>
                                        <a:schemeClr val="bg1"/>
                                      </p:to>
                                    </p:animClr>
                                    <p:animClr clrSpc="rgb" dir="cw">
                                      <p:cBhvr>
                                        <p:cTn id="104" dur="500" autoRev="1" fill="hold"/>
                                        <p:tgtEl>
                                          <p:spTgt spid="130"/>
                                        </p:tgtEl>
                                        <p:attrNameLst>
                                          <p:attrName>fillcolor</p:attrName>
                                        </p:attrNameLst>
                                      </p:cBhvr>
                                      <p:to>
                                        <a:schemeClr val="bg1"/>
                                      </p:to>
                                    </p:animClr>
                                    <p:set>
                                      <p:cBhvr>
                                        <p:cTn id="105" dur="500" autoRev="1" fill="hold"/>
                                        <p:tgtEl>
                                          <p:spTgt spid="130"/>
                                        </p:tgtEl>
                                        <p:attrNameLst>
                                          <p:attrName>fill.type</p:attrName>
                                        </p:attrNameLst>
                                      </p:cBhvr>
                                      <p:to>
                                        <p:strVal val="solid"/>
                                      </p:to>
                                    </p:set>
                                    <p:set>
                                      <p:cBhvr>
                                        <p:cTn id="106" dur="500" autoRev="1" fill="hold"/>
                                        <p:tgtEl>
                                          <p:spTgt spid="130"/>
                                        </p:tgtEl>
                                        <p:attrNameLst>
                                          <p:attrName>fill.on</p:attrName>
                                        </p:attrNameLst>
                                      </p:cBhvr>
                                      <p:to>
                                        <p:strVal val="true"/>
                                      </p:to>
                                    </p:set>
                                  </p:childTnLst>
                                </p:cTn>
                              </p:par>
                              <p:par>
                                <p:cTn id="107" presetID="27" presetClass="emph" presetSubtype="0" fill="hold" grpId="1" nodeType="withEffect">
                                  <p:stCondLst>
                                    <p:cond delay="0"/>
                                  </p:stCondLst>
                                  <p:childTnLst>
                                    <p:animClr clrSpc="rgb" dir="cw">
                                      <p:cBhvr override="childStyle">
                                        <p:cTn id="108" dur="500" autoRev="1" fill="hold"/>
                                        <p:tgtEl>
                                          <p:spTgt spid="151"/>
                                        </p:tgtEl>
                                        <p:attrNameLst>
                                          <p:attrName>style.color</p:attrName>
                                        </p:attrNameLst>
                                      </p:cBhvr>
                                      <p:to>
                                        <a:schemeClr val="bg1"/>
                                      </p:to>
                                    </p:animClr>
                                    <p:animClr clrSpc="rgb" dir="cw">
                                      <p:cBhvr>
                                        <p:cTn id="109" dur="500" autoRev="1" fill="hold"/>
                                        <p:tgtEl>
                                          <p:spTgt spid="151"/>
                                        </p:tgtEl>
                                        <p:attrNameLst>
                                          <p:attrName>fillcolor</p:attrName>
                                        </p:attrNameLst>
                                      </p:cBhvr>
                                      <p:to>
                                        <a:schemeClr val="bg1"/>
                                      </p:to>
                                    </p:animClr>
                                    <p:set>
                                      <p:cBhvr>
                                        <p:cTn id="110" dur="500" autoRev="1" fill="hold"/>
                                        <p:tgtEl>
                                          <p:spTgt spid="151"/>
                                        </p:tgtEl>
                                        <p:attrNameLst>
                                          <p:attrName>fill.type</p:attrName>
                                        </p:attrNameLst>
                                      </p:cBhvr>
                                      <p:to>
                                        <p:strVal val="solid"/>
                                      </p:to>
                                    </p:set>
                                    <p:set>
                                      <p:cBhvr>
                                        <p:cTn id="111" dur="500" autoRev="1" fill="hold"/>
                                        <p:tgtEl>
                                          <p:spTgt spid="151"/>
                                        </p:tgtEl>
                                        <p:attrNameLst>
                                          <p:attrName>fill.on</p:attrName>
                                        </p:attrNameLst>
                                      </p:cBhvr>
                                      <p:to>
                                        <p:strVal val="true"/>
                                      </p:to>
                                    </p:set>
                                  </p:childTnLst>
                                </p:cTn>
                              </p:par>
                            </p:childTnLst>
                          </p:cTn>
                        </p:par>
                      </p:childTnLst>
                    </p:cTn>
                  </p:par>
                  <p:par>
                    <p:cTn id="112" fill="hold">
                      <p:stCondLst>
                        <p:cond delay="indefinite"/>
                      </p:stCondLst>
                      <p:childTnLst>
                        <p:par>
                          <p:cTn id="113" fill="hold">
                            <p:stCondLst>
                              <p:cond delay="0"/>
                            </p:stCondLst>
                            <p:childTnLst>
                              <p:par>
                                <p:cTn id="114" presetID="1" presetClass="entr" presetSubtype="0" fill="hold" grpId="0" nodeType="clickEffect">
                                  <p:stCondLst>
                                    <p:cond delay="0"/>
                                  </p:stCondLst>
                                  <p:childTnLst>
                                    <p:set>
                                      <p:cBhvr>
                                        <p:cTn id="115" dur="1" fill="hold">
                                          <p:stCondLst>
                                            <p:cond delay="0"/>
                                          </p:stCondLst>
                                        </p:cTn>
                                        <p:tgtEl>
                                          <p:spTgt spid="194"/>
                                        </p:tgtEl>
                                        <p:attrNameLst>
                                          <p:attrName>style.visibility</p:attrName>
                                        </p:attrNameLst>
                                      </p:cBhvr>
                                      <p:to>
                                        <p:strVal val="visible"/>
                                      </p:to>
                                    </p:set>
                                  </p:childTnLst>
                                </p:cTn>
                              </p:par>
                            </p:childTnLst>
                          </p:cTn>
                        </p:par>
                        <p:par>
                          <p:cTn id="116" fill="hold">
                            <p:stCondLst>
                              <p:cond delay="0"/>
                            </p:stCondLst>
                            <p:childTnLst>
                              <p:par>
                                <p:cTn id="117" presetID="53" presetClass="entr" presetSubtype="0" fill="hold" grpId="0" nodeType="afterEffect">
                                  <p:stCondLst>
                                    <p:cond delay="0"/>
                                  </p:stCondLst>
                                  <p:childTnLst>
                                    <p:set>
                                      <p:cBhvr>
                                        <p:cTn id="118" dur="1" fill="hold">
                                          <p:stCondLst>
                                            <p:cond delay="0"/>
                                          </p:stCondLst>
                                        </p:cTn>
                                        <p:tgtEl>
                                          <p:spTgt spid="209"/>
                                        </p:tgtEl>
                                        <p:attrNameLst>
                                          <p:attrName>style.visibility</p:attrName>
                                        </p:attrNameLst>
                                      </p:cBhvr>
                                      <p:to>
                                        <p:strVal val="visible"/>
                                      </p:to>
                                    </p:set>
                                    <p:anim calcmode="lin" valueType="num">
                                      <p:cBhvr>
                                        <p:cTn id="119" dur="500" fill="hold"/>
                                        <p:tgtEl>
                                          <p:spTgt spid="209"/>
                                        </p:tgtEl>
                                        <p:attrNameLst>
                                          <p:attrName>ppt_w</p:attrName>
                                        </p:attrNameLst>
                                      </p:cBhvr>
                                      <p:tavLst>
                                        <p:tav tm="0">
                                          <p:val>
                                            <p:fltVal val="0"/>
                                          </p:val>
                                        </p:tav>
                                        <p:tav tm="100000">
                                          <p:val>
                                            <p:strVal val="#ppt_w"/>
                                          </p:val>
                                        </p:tav>
                                      </p:tavLst>
                                    </p:anim>
                                    <p:anim calcmode="lin" valueType="num">
                                      <p:cBhvr>
                                        <p:cTn id="120" dur="500" fill="hold"/>
                                        <p:tgtEl>
                                          <p:spTgt spid="209"/>
                                        </p:tgtEl>
                                        <p:attrNameLst>
                                          <p:attrName>ppt_h</p:attrName>
                                        </p:attrNameLst>
                                      </p:cBhvr>
                                      <p:tavLst>
                                        <p:tav tm="0">
                                          <p:val>
                                            <p:fltVal val="0"/>
                                          </p:val>
                                        </p:tav>
                                        <p:tav tm="100000">
                                          <p:val>
                                            <p:strVal val="#ppt_h"/>
                                          </p:val>
                                        </p:tav>
                                      </p:tavLst>
                                    </p:anim>
                                    <p:animEffect transition="in" filter="fade">
                                      <p:cBhvr>
                                        <p:cTn id="121" dur="500"/>
                                        <p:tgtEl>
                                          <p:spTgt spid="209"/>
                                        </p:tgtEl>
                                      </p:cBhvr>
                                    </p:animEffect>
                                  </p:childTnLst>
                                </p:cTn>
                              </p:par>
                            </p:childTnLst>
                          </p:cTn>
                        </p:par>
                        <p:par>
                          <p:cTn id="122" fill="hold">
                            <p:stCondLst>
                              <p:cond delay="500"/>
                            </p:stCondLst>
                            <p:childTnLst>
                              <p:par>
                                <p:cTn id="123" presetID="22" presetClass="entr" presetSubtype="8" fill="hold" nodeType="afterEffect">
                                  <p:stCondLst>
                                    <p:cond delay="0"/>
                                  </p:stCondLst>
                                  <p:childTnLst>
                                    <p:set>
                                      <p:cBhvr>
                                        <p:cTn id="124" dur="1" fill="hold">
                                          <p:stCondLst>
                                            <p:cond delay="0"/>
                                          </p:stCondLst>
                                        </p:cTn>
                                        <p:tgtEl>
                                          <p:spTgt spid="198"/>
                                        </p:tgtEl>
                                        <p:attrNameLst>
                                          <p:attrName>style.visibility</p:attrName>
                                        </p:attrNameLst>
                                      </p:cBhvr>
                                      <p:to>
                                        <p:strVal val="visible"/>
                                      </p:to>
                                    </p:set>
                                    <p:animEffect transition="in" filter="wipe(left)">
                                      <p:cBhvr>
                                        <p:cTn id="125" dur="500"/>
                                        <p:tgtEl>
                                          <p:spTgt spid="198"/>
                                        </p:tgtEl>
                                      </p:cBhvr>
                                    </p:animEffect>
                                  </p:childTnLst>
                                </p:cTn>
                              </p:par>
                            </p:childTnLst>
                          </p:cTn>
                        </p:par>
                        <p:par>
                          <p:cTn id="126" fill="hold">
                            <p:stCondLst>
                              <p:cond delay="1000"/>
                            </p:stCondLst>
                            <p:childTnLst>
                              <p:par>
                                <p:cTn id="127" presetID="1" presetClass="entr" presetSubtype="0" fill="hold" nodeType="afterEffect">
                                  <p:stCondLst>
                                    <p:cond delay="0"/>
                                  </p:stCondLst>
                                  <p:childTnLst>
                                    <p:set>
                                      <p:cBhvr>
                                        <p:cTn id="128" dur="1" fill="hold">
                                          <p:stCondLst>
                                            <p:cond delay="0"/>
                                          </p:stCondLst>
                                        </p:cTn>
                                        <p:tgtEl>
                                          <p:spTgt spid="124"/>
                                        </p:tgtEl>
                                        <p:attrNameLst>
                                          <p:attrName>style.visibility</p:attrName>
                                        </p:attrNameLst>
                                      </p:cBhvr>
                                      <p:to>
                                        <p:strVal val="visible"/>
                                      </p:to>
                                    </p:set>
                                  </p:childTnLst>
                                </p:cTn>
                              </p:par>
                            </p:childTnLst>
                          </p:cTn>
                        </p:par>
                        <p:par>
                          <p:cTn id="129" fill="hold">
                            <p:stCondLst>
                              <p:cond delay="1000"/>
                            </p:stCondLst>
                            <p:childTnLst>
                              <p:par>
                                <p:cTn id="130" presetID="22" presetClass="entr" presetSubtype="8" fill="hold" nodeType="afterEffect">
                                  <p:stCondLst>
                                    <p:cond delay="0"/>
                                  </p:stCondLst>
                                  <p:childTnLst>
                                    <p:set>
                                      <p:cBhvr>
                                        <p:cTn id="131" dur="1" fill="hold">
                                          <p:stCondLst>
                                            <p:cond delay="0"/>
                                          </p:stCondLst>
                                        </p:cTn>
                                        <p:tgtEl>
                                          <p:spTgt spid="147"/>
                                        </p:tgtEl>
                                        <p:attrNameLst>
                                          <p:attrName>style.visibility</p:attrName>
                                        </p:attrNameLst>
                                      </p:cBhvr>
                                      <p:to>
                                        <p:strVal val="visible"/>
                                      </p:to>
                                    </p:set>
                                    <p:animEffect transition="in" filter="wipe(left)">
                                      <p:cBhvr>
                                        <p:cTn id="132" dur="500"/>
                                        <p:tgtEl>
                                          <p:spTgt spid="147"/>
                                        </p:tgtEl>
                                      </p:cBhvr>
                                    </p:animEffect>
                                  </p:childTnLst>
                                </p:cTn>
                              </p:par>
                            </p:childTnLst>
                          </p:cTn>
                        </p:par>
                        <p:par>
                          <p:cTn id="133" fill="hold">
                            <p:stCondLst>
                              <p:cond delay="1500"/>
                            </p:stCondLst>
                            <p:childTnLst>
                              <p:par>
                                <p:cTn id="134" presetID="1" presetClass="entr" presetSubtype="0" fill="hold" grpId="0" nodeType="afterEffect">
                                  <p:stCondLst>
                                    <p:cond delay="0"/>
                                  </p:stCondLst>
                                  <p:childTnLst>
                                    <p:set>
                                      <p:cBhvr>
                                        <p:cTn id="135" dur="1" fill="hold">
                                          <p:stCondLst>
                                            <p:cond delay="0"/>
                                          </p:stCondLst>
                                        </p:cTn>
                                        <p:tgtEl>
                                          <p:spTgt spid="153"/>
                                        </p:tgtEl>
                                        <p:attrNameLst>
                                          <p:attrName>style.visibility</p:attrName>
                                        </p:attrNameLst>
                                      </p:cBhvr>
                                      <p:to>
                                        <p:strVal val="visible"/>
                                      </p:to>
                                    </p:set>
                                  </p:childTnLst>
                                </p:cTn>
                              </p:par>
                            </p:childTnLst>
                          </p:cTn>
                        </p:par>
                        <p:par>
                          <p:cTn id="136" fill="hold">
                            <p:stCondLst>
                              <p:cond delay="1500"/>
                            </p:stCondLst>
                            <p:childTnLst>
                              <p:par>
                                <p:cTn id="137" presetID="22" presetClass="entr" presetSubtype="8" fill="hold" nodeType="afterEffect">
                                  <p:stCondLst>
                                    <p:cond delay="0"/>
                                  </p:stCondLst>
                                  <p:childTnLst>
                                    <p:set>
                                      <p:cBhvr>
                                        <p:cTn id="138" dur="1" fill="hold">
                                          <p:stCondLst>
                                            <p:cond delay="0"/>
                                          </p:stCondLst>
                                        </p:cTn>
                                        <p:tgtEl>
                                          <p:spTgt spid="154"/>
                                        </p:tgtEl>
                                        <p:attrNameLst>
                                          <p:attrName>style.visibility</p:attrName>
                                        </p:attrNameLst>
                                      </p:cBhvr>
                                      <p:to>
                                        <p:strVal val="visible"/>
                                      </p:to>
                                    </p:set>
                                    <p:animEffect transition="in" filter="wipe(left)">
                                      <p:cBhvr>
                                        <p:cTn id="139" dur="500"/>
                                        <p:tgtEl>
                                          <p:spTgt spid="154"/>
                                        </p:tgtEl>
                                      </p:cBhvr>
                                    </p:animEffect>
                                  </p:childTnLst>
                                </p:cTn>
                              </p:par>
                            </p:childTnLst>
                          </p:cTn>
                        </p:par>
                        <p:par>
                          <p:cTn id="140" fill="hold">
                            <p:stCondLst>
                              <p:cond delay="2000"/>
                            </p:stCondLst>
                            <p:childTnLst>
                              <p:par>
                                <p:cTn id="141" presetID="1" presetClass="entr" presetSubtype="0" fill="hold" nodeType="afterEffect">
                                  <p:stCondLst>
                                    <p:cond delay="0"/>
                                  </p:stCondLst>
                                  <p:childTnLst>
                                    <p:set>
                                      <p:cBhvr>
                                        <p:cTn id="142" dur="1" fill="hold">
                                          <p:stCondLst>
                                            <p:cond delay="0"/>
                                          </p:stCondLst>
                                        </p:cTn>
                                        <p:tgtEl>
                                          <p:spTgt spid="138"/>
                                        </p:tgtEl>
                                        <p:attrNameLst>
                                          <p:attrName>style.visibility</p:attrName>
                                        </p:attrNameLst>
                                      </p:cBhvr>
                                      <p:to>
                                        <p:strVal val="visible"/>
                                      </p:to>
                                    </p:set>
                                  </p:childTnLst>
                                </p:cTn>
                              </p:par>
                            </p:childTnLst>
                          </p:cTn>
                        </p:par>
                        <p:par>
                          <p:cTn id="143" fill="hold">
                            <p:stCondLst>
                              <p:cond delay="2000"/>
                            </p:stCondLst>
                            <p:childTnLst>
                              <p:par>
                                <p:cTn id="144" presetID="22" presetClass="entr" presetSubtype="1" fill="hold" nodeType="afterEffect">
                                  <p:stCondLst>
                                    <p:cond delay="0"/>
                                  </p:stCondLst>
                                  <p:childTnLst>
                                    <p:set>
                                      <p:cBhvr>
                                        <p:cTn id="145" dur="1" fill="hold">
                                          <p:stCondLst>
                                            <p:cond delay="0"/>
                                          </p:stCondLst>
                                        </p:cTn>
                                        <p:tgtEl>
                                          <p:spTgt spid="157"/>
                                        </p:tgtEl>
                                        <p:attrNameLst>
                                          <p:attrName>style.visibility</p:attrName>
                                        </p:attrNameLst>
                                      </p:cBhvr>
                                      <p:to>
                                        <p:strVal val="visible"/>
                                      </p:to>
                                    </p:set>
                                    <p:animEffect transition="in" filter="wipe(up)">
                                      <p:cBhvr>
                                        <p:cTn id="146" dur="500"/>
                                        <p:tgtEl>
                                          <p:spTgt spid="157"/>
                                        </p:tgtEl>
                                      </p:cBhvr>
                                    </p:animEffect>
                                  </p:childTnLst>
                                </p:cTn>
                              </p:par>
                            </p:childTnLst>
                          </p:cTn>
                        </p:par>
                      </p:childTnLst>
                    </p:cTn>
                  </p:par>
                  <p:par>
                    <p:cTn id="147" fill="hold">
                      <p:stCondLst>
                        <p:cond delay="indefinite"/>
                      </p:stCondLst>
                      <p:childTnLst>
                        <p:par>
                          <p:cTn id="148" fill="hold">
                            <p:stCondLst>
                              <p:cond delay="0"/>
                            </p:stCondLst>
                            <p:childTnLst>
                              <p:par>
                                <p:cTn id="149" presetID="27" presetClass="emph" presetSubtype="0" fill="hold" grpId="2" nodeType="clickEffect">
                                  <p:stCondLst>
                                    <p:cond delay="0"/>
                                  </p:stCondLst>
                                  <p:childTnLst>
                                    <p:animClr clrSpc="rgb" dir="cw">
                                      <p:cBhvr override="childStyle">
                                        <p:cTn id="150" dur="500" autoRev="1" fill="hold"/>
                                        <p:tgtEl>
                                          <p:spTgt spid="146"/>
                                        </p:tgtEl>
                                        <p:attrNameLst>
                                          <p:attrName>style.color</p:attrName>
                                        </p:attrNameLst>
                                      </p:cBhvr>
                                      <p:to>
                                        <a:schemeClr val="bg1"/>
                                      </p:to>
                                    </p:animClr>
                                    <p:animClr clrSpc="rgb" dir="cw">
                                      <p:cBhvr>
                                        <p:cTn id="151" dur="500" autoRev="1" fill="hold"/>
                                        <p:tgtEl>
                                          <p:spTgt spid="146"/>
                                        </p:tgtEl>
                                        <p:attrNameLst>
                                          <p:attrName>fillcolor</p:attrName>
                                        </p:attrNameLst>
                                      </p:cBhvr>
                                      <p:to>
                                        <a:schemeClr val="bg1"/>
                                      </p:to>
                                    </p:animClr>
                                    <p:set>
                                      <p:cBhvr>
                                        <p:cTn id="152" dur="500" autoRev="1" fill="hold"/>
                                        <p:tgtEl>
                                          <p:spTgt spid="146"/>
                                        </p:tgtEl>
                                        <p:attrNameLst>
                                          <p:attrName>fill.type</p:attrName>
                                        </p:attrNameLst>
                                      </p:cBhvr>
                                      <p:to>
                                        <p:strVal val="solid"/>
                                      </p:to>
                                    </p:set>
                                    <p:set>
                                      <p:cBhvr>
                                        <p:cTn id="153" dur="500" autoRev="1" fill="hold"/>
                                        <p:tgtEl>
                                          <p:spTgt spid="146"/>
                                        </p:tgtEl>
                                        <p:attrNameLst>
                                          <p:attrName>fill.on</p:attrName>
                                        </p:attrNameLst>
                                      </p:cBhvr>
                                      <p:to>
                                        <p:strVal val="true"/>
                                      </p:to>
                                    </p:set>
                                  </p:childTnLst>
                                </p:cTn>
                              </p:par>
                            </p:childTnLst>
                          </p:cTn>
                        </p:par>
                      </p:childTnLst>
                    </p:cTn>
                  </p:par>
                  <p:par>
                    <p:cTn id="154" fill="hold">
                      <p:stCondLst>
                        <p:cond delay="indefinite"/>
                      </p:stCondLst>
                      <p:childTnLst>
                        <p:par>
                          <p:cTn id="155" fill="hold">
                            <p:stCondLst>
                              <p:cond delay="0"/>
                            </p:stCondLst>
                            <p:childTnLst>
                              <p:par>
                                <p:cTn id="156" presetID="1" presetClass="entr" presetSubtype="0" fill="hold" grpId="0" nodeType="clickEffect">
                                  <p:stCondLst>
                                    <p:cond delay="0"/>
                                  </p:stCondLst>
                                  <p:childTnLst>
                                    <p:set>
                                      <p:cBhvr>
                                        <p:cTn id="157" dur="1" fill="hold">
                                          <p:stCondLst>
                                            <p:cond delay="0"/>
                                          </p:stCondLst>
                                        </p:cTn>
                                        <p:tgtEl>
                                          <p:spTgt spid="196"/>
                                        </p:tgtEl>
                                        <p:attrNameLst>
                                          <p:attrName>style.visibility</p:attrName>
                                        </p:attrNameLst>
                                      </p:cBhvr>
                                      <p:to>
                                        <p:strVal val="visible"/>
                                      </p:to>
                                    </p:set>
                                  </p:childTnLst>
                                </p:cTn>
                              </p:par>
                            </p:childTnLst>
                          </p:cTn>
                        </p:par>
                        <p:par>
                          <p:cTn id="158" fill="hold">
                            <p:stCondLst>
                              <p:cond delay="0"/>
                            </p:stCondLst>
                            <p:childTnLst>
                              <p:par>
                                <p:cTn id="159" presetID="53" presetClass="entr" presetSubtype="0" fill="hold" grpId="0" nodeType="afterEffect">
                                  <p:stCondLst>
                                    <p:cond delay="0"/>
                                  </p:stCondLst>
                                  <p:childTnLst>
                                    <p:set>
                                      <p:cBhvr>
                                        <p:cTn id="160" dur="1" fill="hold">
                                          <p:stCondLst>
                                            <p:cond delay="0"/>
                                          </p:stCondLst>
                                        </p:cTn>
                                        <p:tgtEl>
                                          <p:spTgt spid="210"/>
                                        </p:tgtEl>
                                        <p:attrNameLst>
                                          <p:attrName>style.visibility</p:attrName>
                                        </p:attrNameLst>
                                      </p:cBhvr>
                                      <p:to>
                                        <p:strVal val="visible"/>
                                      </p:to>
                                    </p:set>
                                    <p:anim calcmode="lin" valueType="num">
                                      <p:cBhvr>
                                        <p:cTn id="161" dur="500" fill="hold"/>
                                        <p:tgtEl>
                                          <p:spTgt spid="210"/>
                                        </p:tgtEl>
                                        <p:attrNameLst>
                                          <p:attrName>ppt_w</p:attrName>
                                        </p:attrNameLst>
                                      </p:cBhvr>
                                      <p:tavLst>
                                        <p:tav tm="0">
                                          <p:val>
                                            <p:fltVal val="0"/>
                                          </p:val>
                                        </p:tav>
                                        <p:tav tm="100000">
                                          <p:val>
                                            <p:strVal val="#ppt_w"/>
                                          </p:val>
                                        </p:tav>
                                      </p:tavLst>
                                    </p:anim>
                                    <p:anim calcmode="lin" valueType="num">
                                      <p:cBhvr>
                                        <p:cTn id="162" dur="500" fill="hold"/>
                                        <p:tgtEl>
                                          <p:spTgt spid="210"/>
                                        </p:tgtEl>
                                        <p:attrNameLst>
                                          <p:attrName>ppt_h</p:attrName>
                                        </p:attrNameLst>
                                      </p:cBhvr>
                                      <p:tavLst>
                                        <p:tav tm="0">
                                          <p:val>
                                            <p:fltVal val="0"/>
                                          </p:val>
                                        </p:tav>
                                        <p:tav tm="100000">
                                          <p:val>
                                            <p:strVal val="#ppt_h"/>
                                          </p:val>
                                        </p:tav>
                                      </p:tavLst>
                                    </p:anim>
                                    <p:animEffect transition="in" filter="fade">
                                      <p:cBhvr>
                                        <p:cTn id="163" dur="500"/>
                                        <p:tgtEl>
                                          <p:spTgt spid="210"/>
                                        </p:tgtEl>
                                      </p:cBhvr>
                                    </p:animEffect>
                                  </p:childTnLst>
                                </p:cTn>
                              </p:par>
                            </p:childTnLst>
                          </p:cTn>
                        </p:par>
                        <p:par>
                          <p:cTn id="164" fill="hold">
                            <p:stCondLst>
                              <p:cond delay="500"/>
                            </p:stCondLst>
                            <p:childTnLst>
                              <p:par>
                                <p:cTn id="165" presetID="22" presetClass="entr" presetSubtype="8" fill="hold" nodeType="afterEffect">
                                  <p:stCondLst>
                                    <p:cond delay="0"/>
                                  </p:stCondLst>
                                  <p:childTnLst>
                                    <p:set>
                                      <p:cBhvr>
                                        <p:cTn id="166" dur="1" fill="hold">
                                          <p:stCondLst>
                                            <p:cond delay="0"/>
                                          </p:stCondLst>
                                        </p:cTn>
                                        <p:tgtEl>
                                          <p:spTgt spid="199"/>
                                        </p:tgtEl>
                                        <p:attrNameLst>
                                          <p:attrName>style.visibility</p:attrName>
                                        </p:attrNameLst>
                                      </p:cBhvr>
                                      <p:to>
                                        <p:strVal val="visible"/>
                                      </p:to>
                                    </p:set>
                                    <p:animEffect transition="in" filter="wipe(left)">
                                      <p:cBhvr>
                                        <p:cTn id="167" dur="500"/>
                                        <p:tgtEl>
                                          <p:spTgt spid="199"/>
                                        </p:tgtEl>
                                      </p:cBhvr>
                                    </p:animEffect>
                                  </p:childTnLst>
                                </p:cTn>
                              </p:par>
                            </p:childTnLst>
                          </p:cTn>
                        </p:par>
                        <p:par>
                          <p:cTn id="168" fill="hold">
                            <p:stCondLst>
                              <p:cond delay="1000"/>
                            </p:stCondLst>
                            <p:childTnLst>
                              <p:par>
                                <p:cTn id="169" presetID="1" presetClass="entr" presetSubtype="0" fill="hold" nodeType="afterEffect">
                                  <p:stCondLst>
                                    <p:cond delay="0"/>
                                  </p:stCondLst>
                                  <p:childTnLst>
                                    <p:set>
                                      <p:cBhvr>
                                        <p:cTn id="170" dur="1" fill="hold">
                                          <p:stCondLst>
                                            <p:cond delay="0"/>
                                          </p:stCondLst>
                                        </p:cTn>
                                        <p:tgtEl>
                                          <p:spTgt spid="158"/>
                                        </p:tgtEl>
                                        <p:attrNameLst>
                                          <p:attrName>style.visibility</p:attrName>
                                        </p:attrNameLst>
                                      </p:cBhvr>
                                      <p:to>
                                        <p:strVal val="visible"/>
                                      </p:to>
                                    </p:set>
                                  </p:childTnLst>
                                </p:cTn>
                              </p:par>
                            </p:childTnLst>
                          </p:cTn>
                        </p:par>
                        <p:par>
                          <p:cTn id="171" fill="hold">
                            <p:stCondLst>
                              <p:cond delay="1000"/>
                            </p:stCondLst>
                            <p:childTnLst>
                              <p:par>
                                <p:cTn id="172" presetID="22" presetClass="entr" presetSubtype="1" fill="hold" nodeType="afterEffect">
                                  <p:stCondLst>
                                    <p:cond delay="0"/>
                                  </p:stCondLst>
                                  <p:childTnLst>
                                    <p:set>
                                      <p:cBhvr>
                                        <p:cTn id="173" dur="1" fill="hold">
                                          <p:stCondLst>
                                            <p:cond delay="0"/>
                                          </p:stCondLst>
                                        </p:cTn>
                                        <p:tgtEl>
                                          <p:spTgt spid="177"/>
                                        </p:tgtEl>
                                        <p:attrNameLst>
                                          <p:attrName>style.visibility</p:attrName>
                                        </p:attrNameLst>
                                      </p:cBhvr>
                                      <p:to>
                                        <p:strVal val="visible"/>
                                      </p:to>
                                    </p:set>
                                    <p:animEffect transition="in" filter="wipe(up)">
                                      <p:cBhvr>
                                        <p:cTn id="174" dur="500"/>
                                        <p:tgtEl>
                                          <p:spTgt spid="177"/>
                                        </p:tgtEl>
                                      </p:cBhvr>
                                    </p:animEffect>
                                  </p:childTnLst>
                                </p:cTn>
                              </p:par>
                            </p:childTnLst>
                          </p:cTn>
                        </p:par>
                      </p:childTnLst>
                    </p:cTn>
                  </p:par>
                  <p:par>
                    <p:cTn id="175" fill="hold">
                      <p:stCondLst>
                        <p:cond delay="indefinite"/>
                      </p:stCondLst>
                      <p:childTnLst>
                        <p:par>
                          <p:cTn id="176" fill="hold">
                            <p:stCondLst>
                              <p:cond delay="0"/>
                            </p:stCondLst>
                            <p:childTnLst>
                              <p:par>
                                <p:cTn id="177" presetID="1" presetClass="entr" presetSubtype="0" fill="hold" grpId="0" nodeType="clickEffect">
                                  <p:stCondLst>
                                    <p:cond delay="0"/>
                                  </p:stCondLst>
                                  <p:childTnLst>
                                    <p:set>
                                      <p:cBhvr>
                                        <p:cTn id="178" dur="1" fill="hold">
                                          <p:stCondLst>
                                            <p:cond delay="0"/>
                                          </p:stCondLst>
                                        </p:cTn>
                                        <p:tgtEl>
                                          <p:spTgt spid="202"/>
                                        </p:tgtEl>
                                        <p:attrNameLst>
                                          <p:attrName>style.visibility</p:attrName>
                                        </p:attrNameLst>
                                      </p:cBhvr>
                                      <p:to>
                                        <p:strVal val="visible"/>
                                      </p:to>
                                    </p:set>
                                  </p:childTnLst>
                                </p:cTn>
                              </p:par>
                              <p:par>
                                <p:cTn id="179" presetID="1" presetClass="entr" presetSubtype="0" fill="hold" nodeType="withEffect">
                                  <p:stCondLst>
                                    <p:cond delay="0"/>
                                  </p:stCondLst>
                                  <p:childTnLst>
                                    <p:set>
                                      <p:cBhvr>
                                        <p:cTn id="180" dur="1" fill="hold">
                                          <p:stCondLst>
                                            <p:cond delay="0"/>
                                          </p:stCondLst>
                                        </p:cTn>
                                        <p:tgtEl>
                                          <p:spTgt spid="203"/>
                                        </p:tgtEl>
                                        <p:attrNameLst>
                                          <p:attrName>style.visibility</p:attrName>
                                        </p:attrNameLst>
                                      </p:cBhvr>
                                      <p:to>
                                        <p:strVal val="visible"/>
                                      </p:to>
                                    </p:set>
                                  </p:childTnLst>
                                </p:cTn>
                              </p:par>
                              <p:par>
                                <p:cTn id="181" presetID="1" presetClass="entr" presetSubtype="0" fill="hold" grpId="0" nodeType="withEffect">
                                  <p:stCondLst>
                                    <p:cond delay="0"/>
                                  </p:stCondLst>
                                  <p:childTnLst>
                                    <p:set>
                                      <p:cBhvr>
                                        <p:cTn id="182" dur="1" fill="hold">
                                          <p:stCondLst>
                                            <p:cond delay="0"/>
                                          </p:stCondLst>
                                        </p:cTn>
                                        <p:tgtEl>
                                          <p:spTgt spid="207"/>
                                        </p:tgtEl>
                                        <p:attrNameLst>
                                          <p:attrName>style.visibility</p:attrName>
                                        </p:attrNameLst>
                                      </p:cBhvr>
                                      <p:to>
                                        <p:strVal val="visible"/>
                                      </p:to>
                                    </p:set>
                                  </p:childTnLst>
                                </p:cTn>
                              </p:par>
                              <p:par>
                                <p:cTn id="183" presetID="1" presetClass="entr" presetSubtype="0" fill="hold" grpId="0" nodeType="withEffect">
                                  <p:stCondLst>
                                    <p:cond delay="0"/>
                                  </p:stCondLst>
                                  <p:childTnLst>
                                    <p:set>
                                      <p:cBhvr>
                                        <p:cTn id="184" dur="1" fill="hold">
                                          <p:stCondLst>
                                            <p:cond delay="0"/>
                                          </p:stCondLst>
                                        </p:cTn>
                                        <p:tgtEl>
                                          <p:spTgt spid="2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animBg="1"/>
      <p:bldP spid="127" grpId="0" animBg="1"/>
      <p:bldP spid="128" grpId="0" animBg="1"/>
      <p:bldP spid="128" grpId="1" animBg="1"/>
      <p:bldP spid="129" grpId="0" animBg="1"/>
      <p:bldP spid="130" grpId="0" animBg="1"/>
      <p:bldP spid="130" grpId="1" animBg="1"/>
      <p:bldP spid="143" grpId="0" animBg="1"/>
      <p:bldP spid="144" grpId="0" animBg="1"/>
      <p:bldP spid="144" grpId="1" animBg="1"/>
      <p:bldP spid="145" grpId="0" animBg="1"/>
      <p:bldP spid="146" grpId="0" animBg="1"/>
      <p:bldP spid="146" grpId="2" animBg="1"/>
      <p:bldP spid="148" grpId="0" animBg="1"/>
      <p:bldP spid="149" grpId="0" animBg="1"/>
      <p:bldP spid="150" grpId="0" animBg="1"/>
      <p:bldP spid="151" grpId="0" animBg="1"/>
      <p:bldP spid="151" grpId="1" animBg="1"/>
      <p:bldP spid="85" grpId="0"/>
      <p:bldP spid="153" grpId="0"/>
      <p:bldP spid="194" grpId="0" animBg="1"/>
      <p:bldP spid="196" grpId="0" animBg="1"/>
      <p:bldP spid="202" grpId="0" animBg="1"/>
      <p:bldP spid="207" grpId="0"/>
      <p:bldP spid="209" grpId="0" animBg="1"/>
      <p:bldP spid="210" grpId="0" animBg="1"/>
      <p:bldP spid="211" grpId="0" animBg="1"/>
      <p:bldP spid="237" grpId="0" animBg="1"/>
      <p:bldP spid="238" grpId="0" animBg="1"/>
      <p:bldP spid="24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Reference &amp; </a:t>
            </a:r>
            <a:r>
              <a:rPr lang="en-US" altLang="zh-CN" dirty="0" err="1" smtClean="0"/>
              <a:t>ReferenceQueue</a:t>
            </a:r>
            <a:endParaRPr lang="zh-CN" altLang="en-US" dirty="0"/>
          </a:p>
        </p:txBody>
      </p:sp>
      <p:sp>
        <p:nvSpPr>
          <p:cNvPr id="3" name="内容占位符 2"/>
          <p:cNvSpPr>
            <a:spLocks noGrp="1"/>
          </p:cNvSpPr>
          <p:nvPr>
            <p:ph idx="1"/>
          </p:nvPr>
        </p:nvSpPr>
        <p:spPr/>
        <p:txBody>
          <a:bodyPr/>
          <a:lstStyle/>
          <a:p>
            <a:r>
              <a:rPr lang="en-US" altLang="zh-CN" dirty="0" err="1" smtClean="0"/>
              <a:t>ReferenceHandler</a:t>
            </a:r>
            <a:endParaRPr lang="zh-CN" altLang="en-US" dirty="0"/>
          </a:p>
        </p:txBody>
      </p:sp>
      <p:pic>
        <p:nvPicPr>
          <p:cNvPr id="2051" name="Picture 3"/>
          <p:cNvPicPr>
            <a:picLocks noChangeAspect="1" noChangeArrowheads="1"/>
          </p:cNvPicPr>
          <p:nvPr/>
        </p:nvPicPr>
        <p:blipFill>
          <a:blip r:embed="rId2" cstate="print"/>
          <a:srcRect/>
          <a:stretch>
            <a:fillRect/>
          </a:stretch>
        </p:blipFill>
        <p:spPr bwMode="auto">
          <a:xfrm>
            <a:off x="4668341" y="1340768"/>
            <a:ext cx="3648075" cy="5472608"/>
          </a:xfrm>
          <a:prstGeom prst="rect">
            <a:avLst/>
          </a:prstGeom>
          <a:noFill/>
          <a:ln w="9525">
            <a:noFill/>
            <a:miter lim="800000"/>
            <a:headEnd/>
            <a:tailEnd/>
          </a:ln>
        </p:spPr>
      </p:pic>
      <p:pic>
        <p:nvPicPr>
          <p:cNvPr id="2052" name="Picture 4"/>
          <p:cNvPicPr>
            <a:picLocks noChangeAspect="1" noChangeArrowheads="1"/>
          </p:cNvPicPr>
          <p:nvPr/>
        </p:nvPicPr>
        <p:blipFill>
          <a:blip r:embed="rId3" cstate="print"/>
          <a:srcRect/>
          <a:stretch>
            <a:fillRect/>
          </a:stretch>
        </p:blipFill>
        <p:spPr bwMode="auto">
          <a:xfrm>
            <a:off x="477352" y="2780928"/>
            <a:ext cx="4310672" cy="266429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Reference &amp; </a:t>
            </a:r>
            <a:r>
              <a:rPr lang="en-US" altLang="zh-CN" dirty="0" err="1" smtClean="0"/>
              <a:t>ReferenceQueue</a:t>
            </a:r>
            <a:endParaRPr lang="zh-CN" altLang="en-US" dirty="0"/>
          </a:p>
        </p:txBody>
      </p:sp>
      <p:sp>
        <p:nvSpPr>
          <p:cNvPr id="3" name="内容占位符 2"/>
          <p:cNvSpPr>
            <a:spLocks noGrp="1"/>
          </p:cNvSpPr>
          <p:nvPr>
            <p:ph idx="1"/>
          </p:nvPr>
        </p:nvSpPr>
        <p:spPr/>
        <p:txBody>
          <a:bodyPr/>
          <a:lstStyle/>
          <a:p>
            <a:r>
              <a:rPr lang="en-US" altLang="zh-CN" dirty="0" smtClean="0"/>
              <a:t>Reference type</a:t>
            </a:r>
          </a:p>
          <a:p>
            <a:endParaRPr lang="en-US" altLang="zh-CN" dirty="0"/>
          </a:p>
          <a:p>
            <a:endParaRPr lang="en-US" altLang="zh-CN" dirty="0" smtClean="0"/>
          </a:p>
          <a:p>
            <a:endParaRPr lang="en-US" altLang="zh-CN" dirty="0" smtClean="0"/>
          </a:p>
          <a:p>
            <a:pPr>
              <a:lnSpc>
                <a:spcPct val="200000"/>
              </a:lnSpc>
            </a:pPr>
            <a:r>
              <a:rPr lang="en-US" altLang="zh-CN" dirty="0" err="1"/>
              <a:t>DirectByteBuffer</a:t>
            </a:r>
            <a:r>
              <a:rPr lang="zh-CN" altLang="en-US" dirty="0"/>
              <a:t>内存</a:t>
            </a:r>
            <a:r>
              <a:rPr lang="zh-CN" altLang="en-US" dirty="0" smtClean="0"/>
              <a:t>回收</a:t>
            </a:r>
            <a:endParaRPr lang="en-US" altLang="zh-CN" dirty="0"/>
          </a:p>
        </p:txBody>
      </p:sp>
      <p:graphicFrame>
        <p:nvGraphicFramePr>
          <p:cNvPr id="57" name="表格 56"/>
          <p:cNvGraphicFramePr>
            <a:graphicFrameLocks noGrp="1"/>
          </p:cNvGraphicFramePr>
          <p:nvPr>
            <p:extLst>
              <p:ext uri="{D42A27DB-BD31-4B8C-83A1-F6EECF244321}">
                <p14:modId xmlns:p14="http://schemas.microsoft.com/office/powerpoint/2010/main" val="1791154252"/>
              </p:ext>
            </p:extLst>
          </p:nvPr>
        </p:nvGraphicFramePr>
        <p:xfrm>
          <a:off x="1572344" y="2140064"/>
          <a:ext cx="6096000" cy="2159955"/>
        </p:xfrm>
        <a:graphic>
          <a:graphicData uri="http://schemas.openxmlformats.org/drawingml/2006/table">
            <a:tbl>
              <a:tblPr firstRow="1" bandRow="1">
                <a:tableStyleId>{69012ECD-51FC-41F1-AA8D-1B2483CD663E}</a:tableStyleId>
              </a:tblPr>
              <a:tblGrid>
                <a:gridCol w="1800200"/>
                <a:gridCol w="1440160"/>
                <a:gridCol w="1331640"/>
                <a:gridCol w="1524000"/>
              </a:tblGrid>
              <a:tr h="358839">
                <a:tc>
                  <a:txBody>
                    <a:bodyPr/>
                    <a:lstStyle/>
                    <a:p>
                      <a:r>
                        <a:rPr lang="zh-CN" altLang="en-US" dirty="0" smtClean="0"/>
                        <a:t>引用类型</a:t>
                      </a:r>
                      <a:endParaRPr lang="zh-CN" altLang="en-US" dirty="0"/>
                    </a:p>
                  </a:txBody>
                  <a:tcPr/>
                </a:tc>
                <a:tc>
                  <a:txBody>
                    <a:bodyPr/>
                    <a:lstStyle/>
                    <a:p>
                      <a:r>
                        <a:rPr lang="zh-CN" altLang="en-US" dirty="0" smtClean="0"/>
                        <a:t>回收时间</a:t>
                      </a:r>
                      <a:endParaRPr lang="zh-CN" altLang="en-US" dirty="0"/>
                    </a:p>
                  </a:txBody>
                  <a:tcPr/>
                </a:tc>
                <a:tc>
                  <a:txBody>
                    <a:bodyPr/>
                    <a:lstStyle/>
                    <a:p>
                      <a:r>
                        <a:rPr lang="zh-CN" altLang="en-US" dirty="0" smtClean="0"/>
                        <a:t>用途</a:t>
                      </a:r>
                      <a:endParaRPr lang="zh-CN" altLang="en-US" dirty="0"/>
                    </a:p>
                  </a:txBody>
                  <a:tcPr/>
                </a:tc>
                <a:tc>
                  <a:txBody>
                    <a:bodyPr/>
                    <a:lstStyle/>
                    <a:p>
                      <a:r>
                        <a:rPr lang="zh-CN" altLang="en-US" dirty="0" smtClean="0"/>
                        <a:t>实例</a:t>
                      </a:r>
                      <a:endParaRPr lang="zh-CN" altLang="en-US" dirty="0"/>
                    </a:p>
                  </a:txBody>
                  <a:tcPr/>
                </a:tc>
              </a:tr>
              <a:tr h="358839">
                <a:tc>
                  <a:txBody>
                    <a:bodyPr/>
                    <a:lstStyle/>
                    <a:p>
                      <a:r>
                        <a:rPr lang="zh-CN" altLang="en-US" sz="1600" dirty="0" smtClean="0"/>
                        <a:t>强引用</a:t>
                      </a:r>
                      <a:endParaRPr lang="zh-CN" altLang="en-US" sz="1600" dirty="0"/>
                    </a:p>
                  </a:txBody>
                  <a:tcPr/>
                </a:tc>
                <a:tc>
                  <a:txBody>
                    <a:bodyPr/>
                    <a:lstStyle/>
                    <a:p>
                      <a:r>
                        <a:rPr lang="en-US" altLang="zh-CN" sz="1600" dirty="0" smtClean="0"/>
                        <a:t>Never</a:t>
                      </a:r>
                      <a:endParaRPr lang="zh-CN" altLang="en-US" sz="1600" dirty="0"/>
                    </a:p>
                  </a:txBody>
                  <a:tcPr/>
                </a:tc>
                <a:tc>
                  <a:txBody>
                    <a:bodyPr/>
                    <a:lstStyle/>
                    <a:p>
                      <a:r>
                        <a:rPr lang="en-US" altLang="zh-CN" sz="1600" dirty="0" smtClean="0"/>
                        <a:t>-</a:t>
                      </a:r>
                      <a:endParaRPr lang="zh-CN" altLang="en-US" sz="1600" dirty="0"/>
                    </a:p>
                  </a:txBody>
                  <a:tcPr/>
                </a:tc>
                <a:tc>
                  <a:txBody>
                    <a:bodyPr/>
                    <a:lstStyle/>
                    <a:p>
                      <a:r>
                        <a:rPr lang="en-US" altLang="zh-CN" sz="1600" dirty="0" smtClean="0"/>
                        <a:t>-</a:t>
                      </a:r>
                      <a:endParaRPr lang="zh-CN" altLang="en-US" sz="1600" dirty="0"/>
                    </a:p>
                  </a:txBody>
                  <a:tcPr/>
                </a:tc>
              </a:tr>
              <a:tr h="358839">
                <a:tc>
                  <a:txBody>
                    <a:bodyPr/>
                    <a:lstStyle/>
                    <a:p>
                      <a:r>
                        <a:rPr lang="en-US" altLang="zh-CN" sz="1600" kern="1200" dirty="0" err="1" smtClean="0"/>
                        <a:t>SoftReference</a:t>
                      </a:r>
                      <a:endParaRPr lang="zh-CN" altLang="en-US" sz="1600" dirty="0"/>
                    </a:p>
                  </a:txBody>
                  <a:tcPr/>
                </a:tc>
                <a:tc>
                  <a:txBody>
                    <a:bodyPr/>
                    <a:lstStyle/>
                    <a:p>
                      <a:r>
                        <a:rPr lang="zh-CN" altLang="en-US" sz="1600" kern="1200" dirty="0" smtClean="0"/>
                        <a:t>内存不足时</a:t>
                      </a:r>
                      <a:endParaRPr lang="zh-CN" altLang="en-US" sz="1600" dirty="0"/>
                    </a:p>
                  </a:txBody>
                  <a:tcPr/>
                </a:tc>
                <a:tc>
                  <a:txBody>
                    <a:bodyPr/>
                    <a:lstStyle/>
                    <a:p>
                      <a:r>
                        <a:rPr lang="zh-CN" altLang="en-US" sz="1600" dirty="0" smtClean="0"/>
                        <a:t>延迟性缓存</a:t>
                      </a:r>
                      <a:endParaRPr lang="zh-CN" altLang="en-US" sz="1600" dirty="0"/>
                    </a:p>
                  </a:txBody>
                  <a:tcPr/>
                </a:tc>
                <a:tc>
                  <a:txBody>
                    <a:bodyPr/>
                    <a:lstStyle/>
                    <a:p>
                      <a:r>
                        <a:rPr lang="en-US" altLang="zh-CN" sz="1600" dirty="0" smtClean="0"/>
                        <a:t>Cache</a:t>
                      </a:r>
                    </a:p>
                  </a:txBody>
                  <a:tcPr/>
                </a:tc>
              </a:tr>
              <a:tr h="358839">
                <a:tc>
                  <a:txBody>
                    <a:bodyPr/>
                    <a:lstStyle/>
                    <a:p>
                      <a:r>
                        <a:rPr lang="en-US" altLang="zh-CN" sz="1600" kern="1200" dirty="0" err="1" smtClean="0"/>
                        <a:t>WeakReference</a:t>
                      </a:r>
                      <a:endParaRPr lang="zh-CN" altLang="en-US" sz="1600" dirty="0"/>
                    </a:p>
                  </a:txBody>
                  <a:tcPr/>
                </a:tc>
                <a:tc>
                  <a:txBody>
                    <a:bodyPr/>
                    <a:lstStyle/>
                    <a:p>
                      <a:r>
                        <a:rPr lang="zh-CN" altLang="en-US" sz="1600" dirty="0" smtClean="0"/>
                        <a:t>垃圾回收时</a:t>
                      </a:r>
                      <a:endParaRPr lang="zh-CN" altLang="en-US" sz="1600" dirty="0"/>
                    </a:p>
                  </a:txBody>
                  <a:tcPr/>
                </a:tc>
                <a:tc>
                  <a:txBody>
                    <a:bodyPr/>
                    <a:lstStyle/>
                    <a:p>
                      <a:r>
                        <a:rPr lang="zh-CN" altLang="en-US" sz="1600" dirty="0" smtClean="0"/>
                        <a:t>易失性缓存</a:t>
                      </a:r>
                      <a:endParaRPr lang="zh-CN" altLang="en-US" sz="1600" dirty="0"/>
                    </a:p>
                  </a:txBody>
                  <a:tcPr/>
                </a:tc>
                <a:tc>
                  <a:txBody>
                    <a:bodyPr/>
                    <a:lstStyle/>
                    <a:p>
                      <a:r>
                        <a:rPr lang="en-US" altLang="zh-CN" sz="1600" dirty="0" err="1" smtClean="0"/>
                        <a:t>WeakHashMap</a:t>
                      </a:r>
                      <a:endParaRPr lang="zh-CN" altLang="en-US" sz="1600" dirty="0"/>
                    </a:p>
                  </a:txBody>
                  <a:tcPr/>
                </a:tc>
              </a:tr>
              <a:tr h="358839">
                <a:tc>
                  <a:txBody>
                    <a:bodyPr/>
                    <a:lstStyle/>
                    <a:p>
                      <a:r>
                        <a:rPr lang="en-US" altLang="zh-CN" sz="1600" kern="1200" dirty="0" err="1" smtClean="0"/>
                        <a:t>PhantomReference</a:t>
                      </a:r>
                      <a:endParaRPr lang="zh-CN" altLang="en-US" sz="1600" dirty="0"/>
                    </a:p>
                  </a:txBody>
                  <a:tcPr/>
                </a:tc>
                <a:tc>
                  <a:txBody>
                    <a:bodyPr/>
                    <a:lstStyle/>
                    <a:p>
                      <a:r>
                        <a:rPr lang="en-US" altLang="zh-CN" sz="1600" dirty="0" smtClean="0"/>
                        <a:t>Unknown</a:t>
                      </a:r>
                      <a:endParaRPr lang="zh-CN" altLang="en-US" sz="1600" dirty="0"/>
                    </a:p>
                  </a:txBody>
                  <a:tcPr/>
                </a:tc>
                <a:tc>
                  <a:txBody>
                    <a:bodyPr/>
                    <a:lstStyle/>
                    <a:p>
                      <a:r>
                        <a:rPr lang="zh-CN" altLang="en-US" sz="1600" dirty="0" smtClean="0"/>
                        <a:t>回收资源</a:t>
                      </a:r>
                      <a:endParaRPr lang="zh-CN" altLang="en-US" sz="1600" dirty="0"/>
                    </a:p>
                  </a:txBody>
                  <a:tcPr/>
                </a:tc>
                <a:tc>
                  <a:txBody>
                    <a:bodyPr/>
                    <a:lstStyle/>
                    <a:p>
                      <a:r>
                        <a:rPr lang="en-US" altLang="zh-CN" sz="1600" dirty="0" smtClean="0"/>
                        <a:t>Cleaner</a:t>
                      </a:r>
                      <a:endParaRPr lang="zh-CN" altLang="en-US" sz="1600" dirty="0"/>
                    </a:p>
                  </a:txBody>
                  <a:tcPr/>
                </a:tc>
              </a:tr>
              <a:tr h="358839">
                <a:tc>
                  <a:txBody>
                    <a:bodyPr/>
                    <a:lstStyle/>
                    <a:p>
                      <a:r>
                        <a:rPr lang="en-US" altLang="zh-CN" sz="1600" kern="1200" dirty="0" err="1" smtClean="0"/>
                        <a:t>FinalReference</a:t>
                      </a:r>
                      <a:endParaRPr lang="zh-CN" altLang="en-US" sz="1600" dirty="0"/>
                    </a:p>
                  </a:txBody>
                  <a:tcPr/>
                </a:tc>
                <a:tc>
                  <a:txBody>
                    <a:bodyPr/>
                    <a:lstStyle/>
                    <a:p>
                      <a:r>
                        <a:rPr lang="zh-CN" altLang="en-US" sz="1600" kern="1200" dirty="0" smtClean="0"/>
                        <a:t>对象被回收时</a:t>
                      </a:r>
                      <a:endParaRPr lang="zh-CN" altLang="en-US" sz="1600" dirty="0"/>
                    </a:p>
                  </a:txBody>
                  <a:tcPr/>
                </a:tc>
                <a:tc>
                  <a:txBody>
                    <a:bodyPr/>
                    <a:lstStyle/>
                    <a:p>
                      <a:r>
                        <a:rPr lang="zh-CN" altLang="en-US" sz="1600" kern="1200" dirty="0" smtClean="0"/>
                        <a:t>执行</a:t>
                      </a:r>
                      <a:r>
                        <a:rPr lang="en-US" altLang="zh-CN" sz="1600" kern="1200" dirty="0" smtClean="0"/>
                        <a:t>finalize()</a:t>
                      </a:r>
                      <a:endParaRPr lang="zh-CN" altLang="en-US" sz="1600" dirty="0"/>
                    </a:p>
                  </a:txBody>
                  <a:tcPr/>
                </a:tc>
                <a:tc>
                  <a:txBody>
                    <a:bodyPr/>
                    <a:lstStyle/>
                    <a:p>
                      <a:r>
                        <a:rPr lang="en-US" altLang="zh-CN" sz="1600" dirty="0" smtClean="0"/>
                        <a:t>-</a:t>
                      </a:r>
                      <a:endParaRPr lang="zh-CN" altLang="en-US" sz="1600" dirty="0"/>
                    </a:p>
                  </a:txBody>
                  <a:tcPr/>
                </a:tc>
              </a:tr>
            </a:tbl>
          </a:graphicData>
        </a:graphic>
      </p:graphicFrame>
      <p:sp>
        <p:nvSpPr>
          <p:cNvPr id="4" name="矩形 3"/>
          <p:cNvSpPr/>
          <p:nvPr/>
        </p:nvSpPr>
        <p:spPr>
          <a:xfrm>
            <a:off x="1115616" y="5532078"/>
            <a:ext cx="1800200" cy="55192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err="1" smtClean="0"/>
              <a:t>DirectByteBuffer</a:t>
            </a:r>
            <a:endParaRPr lang="zh-CN" altLang="en-US" dirty="0"/>
          </a:p>
        </p:txBody>
      </p:sp>
      <p:sp>
        <p:nvSpPr>
          <p:cNvPr id="6" name="椭圆 5"/>
          <p:cNvSpPr/>
          <p:nvPr/>
        </p:nvSpPr>
        <p:spPr>
          <a:xfrm>
            <a:off x="3759374" y="5169803"/>
            <a:ext cx="503361" cy="274676"/>
          </a:xfrm>
          <a:prstGeom prst="ellipse">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p>
        </p:txBody>
      </p:sp>
      <p:sp>
        <p:nvSpPr>
          <p:cNvPr id="8" name="矩形 7"/>
          <p:cNvSpPr/>
          <p:nvPr/>
        </p:nvSpPr>
        <p:spPr>
          <a:xfrm>
            <a:off x="2987824" y="5337009"/>
            <a:ext cx="2119491" cy="646331"/>
          </a:xfrm>
          <a:prstGeom prst="rect">
            <a:avLst/>
          </a:prstGeom>
        </p:spPr>
        <p:txBody>
          <a:bodyPr wrap="none">
            <a:spAutoFit/>
          </a:bodyPr>
          <a:lstStyle/>
          <a:p>
            <a:pPr algn="ctr"/>
            <a:r>
              <a:rPr lang="en-US" altLang="zh-CN" dirty="0" smtClean="0"/>
              <a:t>Cleaner</a:t>
            </a:r>
          </a:p>
          <a:p>
            <a:pPr algn="ctr"/>
            <a:r>
              <a:rPr lang="en-US" altLang="zh-CN" dirty="0" smtClean="0"/>
              <a:t>(</a:t>
            </a:r>
            <a:r>
              <a:rPr lang="en-US" altLang="zh-CN" dirty="0" err="1" smtClean="0"/>
              <a:t>PhantomReference</a:t>
            </a:r>
            <a:r>
              <a:rPr lang="en-US" altLang="zh-CN" dirty="0" smtClean="0"/>
              <a:t>)</a:t>
            </a:r>
            <a:endParaRPr lang="zh-CN" altLang="en-US" dirty="0"/>
          </a:p>
        </p:txBody>
      </p:sp>
      <p:grpSp>
        <p:nvGrpSpPr>
          <p:cNvPr id="10" name="组合 9"/>
          <p:cNvGrpSpPr/>
          <p:nvPr/>
        </p:nvGrpSpPr>
        <p:grpSpPr>
          <a:xfrm>
            <a:off x="6622356" y="5169424"/>
            <a:ext cx="1262012" cy="536538"/>
            <a:chOff x="4825248" y="5556432"/>
            <a:chExt cx="1262012" cy="536538"/>
          </a:xfrm>
        </p:grpSpPr>
        <p:sp>
          <p:nvSpPr>
            <p:cNvPr id="12" name="椭圆 11"/>
            <p:cNvSpPr/>
            <p:nvPr/>
          </p:nvSpPr>
          <p:spPr>
            <a:xfrm>
              <a:off x="5204574" y="5556432"/>
              <a:ext cx="503361" cy="274676"/>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zh-CN" altLang="en-US"/>
            </a:p>
          </p:txBody>
        </p:sp>
        <p:sp>
          <p:nvSpPr>
            <p:cNvPr id="13" name="矩形 12"/>
            <p:cNvSpPr/>
            <p:nvPr/>
          </p:nvSpPr>
          <p:spPr>
            <a:xfrm>
              <a:off x="4825248" y="5723638"/>
              <a:ext cx="1262012" cy="369332"/>
            </a:xfrm>
            <a:prstGeom prst="rect">
              <a:avLst/>
            </a:prstGeom>
          </p:spPr>
          <p:txBody>
            <a:bodyPr wrap="none">
              <a:spAutoFit/>
            </a:bodyPr>
            <a:lstStyle/>
            <a:p>
              <a:r>
                <a:rPr lang="en-US" altLang="zh-CN" dirty="0" err="1" smtClean="0"/>
                <a:t>Deallocator</a:t>
              </a:r>
              <a:endParaRPr lang="zh-CN" altLang="en-US" dirty="0"/>
            </a:p>
          </p:txBody>
        </p:sp>
      </p:grpSp>
      <p:grpSp>
        <p:nvGrpSpPr>
          <p:cNvPr id="18" name="组合 17"/>
          <p:cNvGrpSpPr/>
          <p:nvPr/>
        </p:nvGrpSpPr>
        <p:grpSpPr>
          <a:xfrm>
            <a:off x="4922577" y="6060858"/>
            <a:ext cx="1809663" cy="536494"/>
            <a:chOff x="4776230" y="5926134"/>
            <a:chExt cx="1809663" cy="536494"/>
          </a:xfrm>
        </p:grpSpPr>
        <p:sp>
          <p:nvSpPr>
            <p:cNvPr id="17" name="流程图: 终止 16"/>
            <p:cNvSpPr/>
            <p:nvPr/>
          </p:nvSpPr>
          <p:spPr>
            <a:xfrm>
              <a:off x="5076056" y="5926134"/>
              <a:ext cx="1131970" cy="252028"/>
            </a:xfrm>
            <a:prstGeom prst="flowChartTerminator">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dirty="0"/>
            </a:p>
          </p:txBody>
        </p:sp>
        <p:sp>
          <p:nvSpPr>
            <p:cNvPr id="16" name="矩形 15"/>
            <p:cNvSpPr/>
            <p:nvPr/>
          </p:nvSpPr>
          <p:spPr>
            <a:xfrm>
              <a:off x="4776230" y="6093296"/>
              <a:ext cx="1809663" cy="369332"/>
            </a:xfrm>
            <a:prstGeom prst="rect">
              <a:avLst/>
            </a:prstGeom>
          </p:spPr>
          <p:txBody>
            <a:bodyPr wrap="none">
              <a:spAutoFit/>
            </a:bodyPr>
            <a:lstStyle/>
            <a:p>
              <a:r>
                <a:rPr lang="en-US" altLang="zh-CN" dirty="0"/>
                <a:t>Reference Queue</a:t>
              </a:r>
              <a:endParaRPr lang="zh-CN" altLang="en-US" dirty="0"/>
            </a:p>
          </p:txBody>
        </p:sp>
      </p:grpSp>
      <p:cxnSp>
        <p:nvCxnSpPr>
          <p:cNvPr id="20" name="曲线连接符 19"/>
          <p:cNvCxnSpPr>
            <a:stCxn id="4" idx="3"/>
            <a:endCxn id="6" idx="2"/>
          </p:cNvCxnSpPr>
          <p:nvPr/>
        </p:nvCxnSpPr>
        <p:spPr>
          <a:xfrm flipV="1">
            <a:off x="2915816" y="5307141"/>
            <a:ext cx="843558" cy="500900"/>
          </a:xfrm>
          <a:prstGeom prst="curvedConnector3">
            <a:avLst/>
          </a:prstGeom>
          <a:ln w="28575">
            <a:solidFill>
              <a:schemeClr val="bg1">
                <a:lumMod val="50000"/>
              </a:schemeClr>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22" name="曲线连接符 21"/>
          <p:cNvCxnSpPr>
            <a:stCxn id="6" idx="6"/>
            <a:endCxn id="17" idx="1"/>
          </p:cNvCxnSpPr>
          <p:nvPr/>
        </p:nvCxnSpPr>
        <p:spPr>
          <a:xfrm>
            <a:off x="4262735" y="5307141"/>
            <a:ext cx="959668" cy="879731"/>
          </a:xfrm>
          <a:prstGeom prst="curvedConnector3">
            <a:avLst/>
          </a:prstGeom>
          <a:ln w="28575">
            <a:solidFill>
              <a:schemeClr val="bg1">
                <a:lumMod val="50000"/>
              </a:schemeClr>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24" name="曲线连接符 23"/>
          <p:cNvCxnSpPr>
            <a:stCxn id="17" idx="3"/>
            <a:endCxn id="12" idx="2"/>
          </p:cNvCxnSpPr>
          <p:nvPr/>
        </p:nvCxnSpPr>
        <p:spPr>
          <a:xfrm flipV="1">
            <a:off x="6354373" y="5306762"/>
            <a:ext cx="647309" cy="880110"/>
          </a:xfrm>
          <a:prstGeom prst="curvedConnector3">
            <a:avLst/>
          </a:prstGeom>
          <a:ln w="28575">
            <a:solidFill>
              <a:schemeClr val="bg1">
                <a:lumMod val="50000"/>
              </a:schemeClr>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2231832" y="4859868"/>
            <a:ext cx="828000" cy="432000"/>
          </a:xfrm>
          <a:prstGeom prst="rect">
            <a:avLst/>
          </a:prstGeom>
          <a:noFill/>
          <a:ln>
            <a:solidFill>
              <a:schemeClr val="bg1">
                <a:lumMod val="50000"/>
              </a:schemeClr>
            </a:solidFill>
            <a:prstDash val="dash"/>
          </a:ln>
        </p:spPr>
        <p:txBody>
          <a:bodyPr wrap="square" rtlCol="0">
            <a:spAutoFit/>
          </a:bodyPr>
          <a:lstStyle/>
          <a:p>
            <a:r>
              <a:rPr lang="zh-CN" altLang="en-US" sz="1200" dirty="0" smtClean="0">
                <a:solidFill>
                  <a:schemeClr val="bg1">
                    <a:lumMod val="50000"/>
                  </a:schemeClr>
                </a:solidFill>
              </a:rPr>
              <a:t>在构造函数返回时</a:t>
            </a:r>
            <a:endParaRPr lang="zh-CN" altLang="en-US" sz="1200" dirty="0">
              <a:solidFill>
                <a:schemeClr val="bg1">
                  <a:lumMod val="50000"/>
                </a:schemeClr>
              </a:solidFill>
            </a:endParaRPr>
          </a:p>
        </p:txBody>
      </p:sp>
      <p:sp>
        <p:nvSpPr>
          <p:cNvPr id="30" name="TextBox 29"/>
          <p:cNvSpPr txBox="1"/>
          <p:nvPr/>
        </p:nvSpPr>
        <p:spPr>
          <a:xfrm>
            <a:off x="3635896" y="6093344"/>
            <a:ext cx="972000" cy="432000"/>
          </a:xfrm>
          <a:prstGeom prst="rect">
            <a:avLst/>
          </a:prstGeom>
          <a:noFill/>
          <a:ln>
            <a:solidFill>
              <a:schemeClr val="bg1">
                <a:lumMod val="50000"/>
              </a:schemeClr>
            </a:solidFill>
            <a:prstDash val="dash"/>
          </a:ln>
        </p:spPr>
        <p:txBody>
          <a:bodyPr wrap="square" rtlCol="0">
            <a:spAutoFit/>
          </a:bodyPr>
          <a:lstStyle/>
          <a:p>
            <a:r>
              <a:rPr lang="zh-CN" altLang="en-US" sz="1200" dirty="0" smtClean="0">
                <a:solidFill>
                  <a:schemeClr val="bg1">
                    <a:lumMod val="50000"/>
                  </a:schemeClr>
                </a:solidFill>
              </a:rPr>
              <a:t>没有引用指向该对象时</a:t>
            </a:r>
            <a:endParaRPr lang="zh-CN" altLang="en-US" sz="1200" dirty="0">
              <a:solidFill>
                <a:schemeClr val="bg1">
                  <a:lumMod val="50000"/>
                </a:schemeClr>
              </a:solidFill>
            </a:endParaRPr>
          </a:p>
        </p:txBody>
      </p:sp>
      <p:sp>
        <p:nvSpPr>
          <p:cNvPr id="31" name="TextBox 30"/>
          <p:cNvSpPr txBox="1"/>
          <p:nvPr/>
        </p:nvSpPr>
        <p:spPr>
          <a:xfrm>
            <a:off x="5076056" y="4869160"/>
            <a:ext cx="1404000" cy="432000"/>
          </a:xfrm>
          <a:prstGeom prst="rect">
            <a:avLst/>
          </a:prstGeom>
          <a:noFill/>
          <a:ln>
            <a:solidFill>
              <a:schemeClr val="bg1">
                <a:lumMod val="50000"/>
              </a:schemeClr>
            </a:solidFill>
            <a:prstDash val="dash"/>
          </a:ln>
        </p:spPr>
        <p:txBody>
          <a:bodyPr wrap="square" rtlCol="0">
            <a:spAutoFit/>
          </a:bodyPr>
          <a:lstStyle/>
          <a:p>
            <a:r>
              <a:rPr lang="en-US" altLang="zh-CN" sz="1200" dirty="0" err="1" smtClean="0">
                <a:solidFill>
                  <a:schemeClr val="bg1">
                    <a:lumMod val="50000"/>
                  </a:schemeClr>
                </a:solidFill>
              </a:rPr>
              <a:t>ReferenceHandler</a:t>
            </a:r>
            <a:r>
              <a:rPr lang="zh-CN" altLang="en-US" sz="1200" dirty="0" smtClean="0">
                <a:solidFill>
                  <a:schemeClr val="bg1">
                    <a:lumMod val="50000"/>
                  </a:schemeClr>
                </a:solidFill>
              </a:rPr>
              <a:t>守护线程调度清理</a:t>
            </a:r>
            <a:endParaRPr lang="zh-CN" altLang="en-US" sz="1200" dirty="0">
              <a:solidFill>
                <a:schemeClr val="bg1">
                  <a:lumMod val="50000"/>
                </a:schemeClr>
              </a:solidFill>
            </a:endParaRPr>
          </a:p>
        </p:txBody>
      </p:sp>
      <p:cxnSp>
        <p:nvCxnSpPr>
          <p:cNvPr id="32" name="直接连接符 31"/>
          <p:cNvCxnSpPr/>
          <p:nvPr/>
        </p:nvCxnSpPr>
        <p:spPr>
          <a:xfrm>
            <a:off x="3059832" y="5291916"/>
            <a:ext cx="288000" cy="184287"/>
          </a:xfrm>
          <a:prstGeom prst="line">
            <a:avLst/>
          </a:prstGeom>
          <a:ln w="12700">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flipV="1">
            <a:off x="4608032" y="5983340"/>
            <a:ext cx="252000" cy="109958"/>
          </a:xfrm>
          <a:prstGeom prst="line">
            <a:avLst/>
          </a:prstGeom>
          <a:ln w="12700">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a:off x="6480056" y="5301208"/>
            <a:ext cx="288000" cy="184287"/>
          </a:xfrm>
          <a:prstGeom prst="line">
            <a:avLst/>
          </a:prstGeom>
          <a:ln w="12700">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6948264" y="6093344"/>
            <a:ext cx="1224000" cy="432000"/>
          </a:xfrm>
          <a:prstGeom prst="rect">
            <a:avLst/>
          </a:prstGeom>
          <a:noFill/>
          <a:ln>
            <a:solidFill>
              <a:schemeClr val="bg1">
                <a:lumMod val="50000"/>
              </a:schemeClr>
            </a:solidFill>
            <a:prstDash val="dash"/>
          </a:ln>
        </p:spPr>
        <p:txBody>
          <a:bodyPr wrap="square" rtlCol="0">
            <a:spAutoFit/>
          </a:bodyPr>
          <a:lstStyle/>
          <a:p>
            <a:r>
              <a:rPr lang="zh-CN" altLang="en-US" sz="1200" dirty="0" smtClean="0">
                <a:solidFill>
                  <a:schemeClr val="bg1">
                    <a:lumMod val="50000"/>
                  </a:schemeClr>
                </a:solidFill>
              </a:rPr>
              <a:t>调用底层</a:t>
            </a:r>
            <a:r>
              <a:rPr lang="en-US" altLang="zh-CN" sz="1200" dirty="0" smtClean="0">
                <a:solidFill>
                  <a:schemeClr val="bg1">
                    <a:lumMod val="50000"/>
                  </a:schemeClr>
                </a:solidFill>
              </a:rPr>
              <a:t>Unsafe</a:t>
            </a:r>
            <a:r>
              <a:rPr lang="zh-CN" altLang="en-US" sz="1200" dirty="0" smtClean="0">
                <a:solidFill>
                  <a:schemeClr val="bg1">
                    <a:lumMod val="50000"/>
                  </a:schemeClr>
                </a:solidFill>
              </a:rPr>
              <a:t>释放内存</a:t>
            </a:r>
            <a:endParaRPr lang="zh-CN" altLang="en-US" sz="1200" dirty="0">
              <a:solidFill>
                <a:schemeClr val="bg1">
                  <a:lumMod val="50000"/>
                </a:schemeClr>
              </a:solidFill>
            </a:endParaRPr>
          </a:p>
        </p:txBody>
      </p:sp>
      <p:cxnSp>
        <p:nvCxnSpPr>
          <p:cNvPr id="40" name="直接连接符 39"/>
          <p:cNvCxnSpPr/>
          <p:nvPr/>
        </p:nvCxnSpPr>
        <p:spPr>
          <a:xfrm>
            <a:off x="7236328" y="5651955"/>
            <a:ext cx="0" cy="432000"/>
          </a:xfrm>
          <a:prstGeom prst="line">
            <a:avLst/>
          </a:prstGeom>
          <a:ln w="12700">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65013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grpId="0" nodeType="afterEffect">
                                  <p:stCondLst>
                                    <p:cond delay="0"/>
                                  </p:stCondLst>
                                  <p:childTnLst>
                                    <p:set>
                                      <p:cBhvr>
                                        <p:cTn id="13" dur="1" fill="hold">
                                          <p:stCondLst>
                                            <p:cond delay="0"/>
                                          </p:stCondLst>
                                        </p:cTn>
                                        <p:tgtEl>
                                          <p:spTgt spid="6"/>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childTnLst>
                                </p:cTn>
                              </p:par>
                            </p:childTnLst>
                          </p:cTn>
                        </p:par>
                        <p:par>
                          <p:cTn id="16" fill="hold">
                            <p:stCondLst>
                              <p:cond delay="0"/>
                            </p:stCondLst>
                            <p:childTnLst>
                              <p:par>
                                <p:cTn id="17" presetID="1" presetClass="entr" presetSubtype="0" fill="hold" nodeType="after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par>
                          <p:cTn id="19" fill="hold">
                            <p:stCondLst>
                              <p:cond delay="0"/>
                            </p:stCondLst>
                            <p:childTnLst>
                              <p:par>
                                <p:cTn id="20" presetID="1" presetClass="entr" presetSubtype="0" fill="hold" nodeType="afterEffect">
                                  <p:stCondLst>
                                    <p:cond delay="0"/>
                                  </p:stCondLst>
                                  <p:childTnLst>
                                    <p:set>
                                      <p:cBhvr>
                                        <p:cTn id="21" dur="1" fill="hold">
                                          <p:stCondLst>
                                            <p:cond delay="0"/>
                                          </p:stCondLst>
                                        </p:cTn>
                                        <p:tgtEl>
                                          <p:spTgt spid="10"/>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20"/>
                                        </p:tgtEl>
                                        <p:attrNameLst>
                                          <p:attrName>style.visibility</p:attrName>
                                        </p:attrNameLst>
                                      </p:cBhvr>
                                      <p:to>
                                        <p:strVal val="visible"/>
                                      </p:to>
                                    </p:set>
                                    <p:animEffect transition="in" filter="wipe(left)">
                                      <p:cBhvr>
                                        <p:cTn id="26" dur="500"/>
                                        <p:tgtEl>
                                          <p:spTgt spid="20"/>
                                        </p:tgtEl>
                                      </p:cBhvr>
                                    </p:animEffect>
                                  </p:childTnLst>
                                </p:cTn>
                              </p:par>
                            </p:childTnLst>
                          </p:cTn>
                        </p:par>
                        <p:par>
                          <p:cTn id="27" fill="hold">
                            <p:stCondLst>
                              <p:cond delay="500"/>
                            </p:stCondLst>
                            <p:childTnLst>
                              <p:par>
                                <p:cTn id="28" presetID="22" presetClass="entr" presetSubtype="2" fill="hold" nodeType="afterEffect">
                                  <p:stCondLst>
                                    <p:cond delay="0"/>
                                  </p:stCondLst>
                                  <p:childTnLst>
                                    <p:set>
                                      <p:cBhvr>
                                        <p:cTn id="29" dur="1" fill="hold">
                                          <p:stCondLst>
                                            <p:cond delay="0"/>
                                          </p:stCondLst>
                                        </p:cTn>
                                        <p:tgtEl>
                                          <p:spTgt spid="32"/>
                                        </p:tgtEl>
                                        <p:attrNameLst>
                                          <p:attrName>style.visibility</p:attrName>
                                        </p:attrNameLst>
                                      </p:cBhvr>
                                      <p:to>
                                        <p:strVal val="visible"/>
                                      </p:to>
                                    </p:set>
                                    <p:animEffect transition="in" filter="wipe(right)">
                                      <p:cBhvr>
                                        <p:cTn id="30" dur="500"/>
                                        <p:tgtEl>
                                          <p:spTgt spid="32"/>
                                        </p:tgtEl>
                                      </p:cBhvr>
                                    </p:animEffect>
                                  </p:childTnLst>
                                </p:cTn>
                              </p:par>
                            </p:childTnLst>
                          </p:cTn>
                        </p:par>
                        <p:par>
                          <p:cTn id="31" fill="hold">
                            <p:stCondLst>
                              <p:cond delay="1000"/>
                            </p:stCondLst>
                            <p:childTnLst>
                              <p:par>
                                <p:cTn id="32" presetID="22" presetClass="entr" presetSubtype="4" fill="hold" grpId="0" nodeType="afterEffect">
                                  <p:stCondLst>
                                    <p:cond delay="0"/>
                                  </p:stCondLst>
                                  <p:childTnLst>
                                    <p:set>
                                      <p:cBhvr>
                                        <p:cTn id="33" dur="1" fill="hold">
                                          <p:stCondLst>
                                            <p:cond delay="0"/>
                                          </p:stCondLst>
                                        </p:cTn>
                                        <p:tgtEl>
                                          <p:spTgt spid="28"/>
                                        </p:tgtEl>
                                        <p:attrNameLst>
                                          <p:attrName>style.visibility</p:attrName>
                                        </p:attrNameLst>
                                      </p:cBhvr>
                                      <p:to>
                                        <p:strVal val="visible"/>
                                      </p:to>
                                    </p:set>
                                    <p:animEffect transition="in" filter="wipe(down)">
                                      <p:cBhvr>
                                        <p:cTn id="34" dur="500"/>
                                        <p:tgtEl>
                                          <p:spTgt spid="28"/>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nodeType="clickEffect">
                                  <p:stCondLst>
                                    <p:cond delay="0"/>
                                  </p:stCondLst>
                                  <p:childTnLst>
                                    <p:set>
                                      <p:cBhvr>
                                        <p:cTn id="38" dur="1" fill="hold">
                                          <p:stCondLst>
                                            <p:cond delay="0"/>
                                          </p:stCondLst>
                                        </p:cTn>
                                        <p:tgtEl>
                                          <p:spTgt spid="22"/>
                                        </p:tgtEl>
                                        <p:attrNameLst>
                                          <p:attrName>style.visibility</p:attrName>
                                        </p:attrNameLst>
                                      </p:cBhvr>
                                      <p:to>
                                        <p:strVal val="visible"/>
                                      </p:to>
                                    </p:set>
                                    <p:animEffect transition="in" filter="wipe(left)">
                                      <p:cBhvr>
                                        <p:cTn id="39" dur="500"/>
                                        <p:tgtEl>
                                          <p:spTgt spid="22"/>
                                        </p:tgtEl>
                                      </p:cBhvr>
                                    </p:animEffect>
                                  </p:childTnLst>
                                </p:cTn>
                              </p:par>
                            </p:childTnLst>
                          </p:cTn>
                        </p:par>
                        <p:par>
                          <p:cTn id="40" fill="hold">
                            <p:stCondLst>
                              <p:cond delay="500"/>
                            </p:stCondLst>
                            <p:childTnLst>
                              <p:par>
                                <p:cTn id="41" presetID="22" presetClass="entr" presetSubtype="2" fill="hold" nodeType="afterEffect">
                                  <p:stCondLst>
                                    <p:cond delay="0"/>
                                  </p:stCondLst>
                                  <p:childTnLst>
                                    <p:set>
                                      <p:cBhvr>
                                        <p:cTn id="42" dur="1" fill="hold">
                                          <p:stCondLst>
                                            <p:cond delay="0"/>
                                          </p:stCondLst>
                                        </p:cTn>
                                        <p:tgtEl>
                                          <p:spTgt spid="36"/>
                                        </p:tgtEl>
                                        <p:attrNameLst>
                                          <p:attrName>style.visibility</p:attrName>
                                        </p:attrNameLst>
                                      </p:cBhvr>
                                      <p:to>
                                        <p:strVal val="visible"/>
                                      </p:to>
                                    </p:set>
                                    <p:animEffect transition="in" filter="wipe(right)">
                                      <p:cBhvr>
                                        <p:cTn id="43" dur="500"/>
                                        <p:tgtEl>
                                          <p:spTgt spid="36"/>
                                        </p:tgtEl>
                                      </p:cBhvr>
                                    </p:animEffect>
                                  </p:childTnLst>
                                </p:cTn>
                              </p:par>
                            </p:childTnLst>
                          </p:cTn>
                        </p:par>
                        <p:par>
                          <p:cTn id="44" fill="hold">
                            <p:stCondLst>
                              <p:cond delay="1000"/>
                            </p:stCondLst>
                            <p:childTnLst>
                              <p:par>
                                <p:cTn id="45" presetID="22" presetClass="entr" presetSubtype="1" fill="hold" grpId="0" nodeType="afterEffect">
                                  <p:stCondLst>
                                    <p:cond delay="0"/>
                                  </p:stCondLst>
                                  <p:childTnLst>
                                    <p:set>
                                      <p:cBhvr>
                                        <p:cTn id="46" dur="1" fill="hold">
                                          <p:stCondLst>
                                            <p:cond delay="0"/>
                                          </p:stCondLst>
                                        </p:cTn>
                                        <p:tgtEl>
                                          <p:spTgt spid="30"/>
                                        </p:tgtEl>
                                        <p:attrNameLst>
                                          <p:attrName>style.visibility</p:attrName>
                                        </p:attrNameLst>
                                      </p:cBhvr>
                                      <p:to>
                                        <p:strVal val="visible"/>
                                      </p:to>
                                    </p:set>
                                    <p:animEffect transition="in" filter="wipe(up)">
                                      <p:cBhvr>
                                        <p:cTn id="47" dur="500"/>
                                        <p:tgtEl>
                                          <p:spTgt spid="30"/>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24"/>
                                        </p:tgtEl>
                                        <p:attrNameLst>
                                          <p:attrName>style.visibility</p:attrName>
                                        </p:attrNameLst>
                                      </p:cBhvr>
                                      <p:to>
                                        <p:strVal val="visible"/>
                                      </p:to>
                                    </p:set>
                                    <p:animEffect transition="in" filter="wipe(left)">
                                      <p:cBhvr>
                                        <p:cTn id="52" dur="500"/>
                                        <p:tgtEl>
                                          <p:spTgt spid="24"/>
                                        </p:tgtEl>
                                      </p:cBhvr>
                                    </p:animEffect>
                                  </p:childTnLst>
                                </p:cTn>
                              </p:par>
                            </p:childTnLst>
                          </p:cTn>
                        </p:par>
                        <p:par>
                          <p:cTn id="53" fill="hold">
                            <p:stCondLst>
                              <p:cond delay="500"/>
                            </p:stCondLst>
                            <p:childTnLst>
                              <p:par>
                                <p:cTn id="54" presetID="22" presetClass="entr" presetSubtype="2" fill="hold" nodeType="afterEffect">
                                  <p:stCondLst>
                                    <p:cond delay="0"/>
                                  </p:stCondLst>
                                  <p:childTnLst>
                                    <p:set>
                                      <p:cBhvr>
                                        <p:cTn id="55" dur="1" fill="hold">
                                          <p:stCondLst>
                                            <p:cond delay="0"/>
                                          </p:stCondLst>
                                        </p:cTn>
                                        <p:tgtEl>
                                          <p:spTgt spid="38"/>
                                        </p:tgtEl>
                                        <p:attrNameLst>
                                          <p:attrName>style.visibility</p:attrName>
                                        </p:attrNameLst>
                                      </p:cBhvr>
                                      <p:to>
                                        <p:strVal val="visible"/>
                                      </p:to>
                                    </p:set>
                                    <p:animEffect transition="in" filter="wipe(right)">
                                      <p:cBhvr>
                                        <p:cTn id="56" dur="500"/>
                                        <p:tgtEl>
                                          <p:spTgt spid="38"/>
                                        </p:tgtEl>
                                      </p:cBhvr>
                                    </p:animEffect>
                                  </p:childTnLst>
                                </p:cTn>
                              </p:par>
                            </p:childTnLst>
                          </p:cTn>
                        </p:par>
                        <p:par>
                          <p:cTn id="57" fill="hold">
                            <p:stCondLst>
                              <p:cond delay="1000"/>
                            </p:stCondLst>
                            <p:childTnLst>
                              <p:par>
                                <p:cTn id="58" presetID="22" presetClass="entr" presetSubtype="4" fill="hold" grpId="0" nodeType="afterEffect">
                                  <p:stCondLst>
                                    <p:cond delay="0"/>
                                  </p:stCondLst>
                                  <p:childTnLst>
                                    <p:set>
                                      <p:cBhvr>
                                        <p:cTn id="59" dur="1" fill="hold">
                                          <p:stCondLst>
                                            <p:cond delay="0"/>
                                          </p:stCondLst>
                                        </p:cTn>
                                        <p:tgtEl>
                                          <p:spTgt spid="31"/>
                                        </p:tgtEl>
                                        <p:attrNameLst>
                                          <p:attrName>style.visibility</p:attrName>
                                        </p:attrNameLst>
                                      </p:cBhvr>
                                      <p:to>
                                        <p:strVal val="visible"/>
                                      </p:to>
                                    </p:set>
                                    <p:animEffect transition="in" filter="wipe(down)">
                                      <p:cBhvr>
                                        <p:cTn id="60" dur="500"/>
                                        <p:tgtEl>
                                          <p:spTgt spid="31"/>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1" fill="hold" nodeType="clickEffect">
                                  <p:stCondLst>
                                    <p:cond delay="0"/>
                                  </p:stCondLst>
                                  <p:childTnLst>
                                    <p:set>
                                      <p:cBhvr>
                                        <p:cTn id="64" dur="1" fill="hold">
                                          <p:stCondLst>
                                            <p:cond delay="0"/>
                                          </p:stCondLst>
                                        </p:cTn>
                                        <p:tgtEl>
                                          <p:spTgt spid="40"/>
                                        </p:tgtEl>
                                        <p:attrNameLst>
                                          <p:attrName>style.visibility</p:attrName>
                                        </p:attrNameLst>
                                      </p:cBhvr>
                                      <p:to>
                                        <p:strVal val="visible"/>
                                      </p:to>
                                    </p:set>
                                    <p:animEffect transition="in" filter="wipe(up)">
                                      <p:cBhvr>
                                        <p:cTn id="65" dur="500"/>
                                        <p:tgtEl>
                                          <p:spTgt spid="40"/>
                                        </p:tgtEl>
                                      </p:cBhvr>
                                    </p:animEffect>
                                  </p:childTnLst>
                                </p:cTn>
                              </p:par>
                            </p:childTnLst>
                          </p:cTn>
                        </p:par>
                        <p:par>
                          <p:cTn id="66" fill="hold">
                            <p:stCondLst>
                              <p:cond delay="500"/>
                            </p:stCondLst>
                            <p:childTnLst>
                              <p:par>
                                <p:cTn id="67" presetID="22" presetClass="entr" presetSubtype="1" fill="hold" grpId="0" nodeType="afterEffect">
                                  <p:stCondLst>
                                    <p:cond delay="0"/>
                                  </p:stCondLst>
                                  <p:childTnLst>
                                    <p:set>
                                      <p:cBhvr>
                                        <p:cTn id="68" dur="1" fill="hold">
                                          <p:stCondLst>
                                            <p:cond delay="0"/>
                                          </p:stCondLst>
                                        </p:cTn>
                                        <p:tgtEl>
                                          <p:spTgt spid="39"/>
                                        </p:tgtEl>
                                        <p:attrNameLst>
                                          <p:attrName>style.visibility</p:attrName>
                                        </p:attrNameLst>
                                      </p:cBhvr>
                                      <p:to>
                                        <p:strVal val="visible"/>
                                      </p:to>
                                    </p:set>
                                    <p:animEffect transition="in" filter="wipe(up)">
                                      <p:cBhvr>
                                        <p:cTn id="69"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8" grpId="0"/>
      <p:bldP spid="28" grpId="0" animBg="1"/>
      <p:bldP spid="30" grpId="0" animBg="1"/>
      <p:bldP spid="31" grpId="0" animBg="1"/>
      <p:bldP spid="39"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Buffer</a:t>
            </a:r>
            <a:r>
              <a:rPr lang="zh-CN" altLang="en-US" dirty="0" smtClean="0"/>
              <a:t>家谱</a:t>
            </a:r>
            <a:endParaRPr lang="zh-CN" altLang="en-US" dirty="0"/>
          </a:p>
        </p:txBody>
      </p:sp>
      <p:sp>
        <p:nvSpPr>
          <p:cNvPr id="3" name="内容占位符 2"/>
          <p:cNvSpPr>
            <a:spLocks noGrp="1"/>
          </p:cNvSpPr>
          <p:nvPr>
            <p:ph idx="1"/>
          </p:nvPr>
        </p:nvSpPr>
        <p:spPr/>
        <p:txBody>
          <a:bodyPr/>
          <a:lstStyle/>
          <a:p>
            <a:r>
              <a:rPr lang="zh-CN" altLang="en-US" dirty="0" smtClean="0"/>
              <a:t>底层均依赖</a:t>
            </a:r>
            <a:r>
              <a:rPr lang="en-US" altLang="zh-CN" dirty="0" err="1" smtClean="0"/>
              <a:t>ByteBuffer</a:t>
            </a:r>
            <a:endParaRPr lang="zh-CN" altLang="en-US" dirty="0"/>
          </a:p>
        </p:txBody>
      </p: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1560" y="2328596"/>
            <a:ext cx="7920880" cy="38367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矩形 3"/>
          <p:cNvSpPr/>
          <p:nvPr/>
        </p:nvSpPr>
        <p:spPr>
          <a:xfrm>
            <a:off x="7308304" y="3768860"/>
            <a:ext cx="1008000" cy="936000"/>
          </a:xfrm>
          <a:prstGeom prst="rect">
            <a:avLst/>
          </a:prstGeom>
          <a:noFill/>
          <a:ln w="28575">
            <a:solidFill>
              <a:schemeClr val="accent2"/>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6" name="TextBox 5"/>
          <p:cNvSpPr txBox="1"/>
          <p:nvPr/>
        </p:nvSpPr>
        <p:spPr>
          <a:xfrm>
            <a:off x="899592" y="5219908"/>
            <a:ext cx="4087979" cy="369332"/>
          </a:xfrm>
          <a:prstGeom prst="rect">
            <a:avLst/>
          </a:prstGeom>
          <a:noFill/>
        </p:spPr>
        <p:txBody>
          <a:bodyPr wrap="none" rtlCol="0">
            <a:spAutoFit/>
          </a:bodyPr>
          <a:lstStyle/>
          <a:p>
            <a:r>
              <a:rPr lang="en-US" altLang="zh-CN" b="1" dirty="0" smtClean="0">
                <a:solidFill>
                  <a:schemeClr val="accent2"/>
                </a:solidFill>
              </a:rPr>
              <a:t>IO</a:t>
            </a:r>
            <a:r>
              <a:rPr lang="zh-CN" altLang="en-US" b="1" dirty="0" smtClean="0">
                <a:solidFill>
                  <a:schemeClr val="accent2"/>
                </a:solidFill>
              </a:rPr>
              <a:t>世界，字节才是本我，其它均为视图</a:t>
            </a:r>
            <a:endParaRPr lang="zh-CN" altLang="en-US" b="1" dirty="0">
              <a:solidFill>
                <a:schemeClr val="accent2"/>
              </a:solidFill>
            </a:endParaRPr>
          </a:p>
        </p:txBody>
      </p:sp>
    </p:spTree>
    <p:extLst>
      <p:ext uri="{BB962C8B-B14F-4D97-AF65-F5344CB8AC3E}">
        <p14:creationId xmlns:p14="http://schemas.microsoft.com/office/powerpoint/2010/main" val="34308247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500"/>
                            </p:stCondLst>
                            <p:childTnLst>
                              <p:par>
                                <p:cTn id="11" presetID="1" presetClass="entr" presetSubtype="0" fill="hold" grpId="0" nodeType="after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字节顺序</a:t>
            </a:r>
          </a:p>
        </p:txBody>
      </p:sp>
      <p:sp>
        <p:nvSpPr>
          <p:cNvPr id="3" name="内容占位符 2"/>
          <p:cNvSpPr>
            <a:spLocks noGrp="1"/>
          </p:cNvSpPr>
          <p:nvPr>
            <p:ph idx="1"/>
          </p:nvPr>
        </p:nvSpPr>
        <p:spPr/>
        <p:txBody>
          <a:bodyPr>
            <a:normAutofit/>
          </a:bodyPr>
          <a:lstStyle/>
          <a:p>
            <a:r>
              <a:rPr lang="zh-CN" altLang="en-US" dirty="0" smtClean="0"/>
              <a:t>基本数据类型</a:t>
            </a:r>
            <a:endParaRPr lang="en-US" altLang="zh-CN" dirty="0" smtClean="0"/>
          </a:p>
          <a:p>
            <a:endParaRPr lang="en-US" altLang="zh-CN" dirty="0"/>
          </a:p>
          <a:p>
            <a:endParaRPr lang="en-US" altLang="zh-CN" dirty="0" smtClean="0"/>
          </a:p>
          <a:p>
            <a:endParaRPr lang="en-US" altLang="zh-CN" dirty="0"/>
          </a:p>
          <a:p>
            <a:r>
              <a:rPr lang="zh-CN" altLang="en-US" dirty="0" smtClean="0"/>
              <a:t>字节顺序</a:t>
            </a:r>
            <a:endParaRPr lang="en-US" altLang="zh-CN" dirty="0" smtClean="0"/>
          </a:p>
          <a:p>
            <a:pPr lvl="1"/>
            <a:r>
              <a:rPr lang="zh-CN" altLang="en-US" sz="1800" dirty="0" smtClean="0"/>
              <a:t>是指数</a:t>
            </a:r>
            <a:r>
              <a:rPr lang="zh-CN" altLang="en-US" sz="1800" dirty="0"/>
              <a:t>据在内存中的存储</a:t>
            </a:r>
            <a:r>
              <a:rPr lang="zh-CN" altLang="en-US" sz="1800" dirty="0" smtClean="0"/>
              <a:t>顺序。</a:t>
            </a:r>
            <a:endParaRPr lang="en-US" altLang="zh-CN" sz="2400" dirty="0" smtClean="0"/>
          </a:p>
          <a:p>
            <a:pPr lvl="1"/>
            <a:r>
              <a:rPr lang="zh-CN" altLang="en-US" sz="1800" dirty="0" smtClean="0"/>
              <a:t>区别在机器 </a:t>
            </a:r>
            <a:r>
              <a:rPr lang="en-US" altLang="zh-CN" sz="1800" dirty="0" smtClean="0"/>
              <a:t>/ </a:t>
            </a:r>
            <a:r>
              <a:rPr lang="zh-CN" altLang="en-US" sz="1800" dirty="0" smtClean="0"/>
              <a:t>人类读写方式（计算机电路优先处理低字节）。</a:t>
            </a:r>
            <a:endParaRPr lang="en-US" altLang="zh-CN" sz="1800" dirty="0" smtClean="0"/>
          </a:p>
          <a:p>
            <a:pPr lvl="1"/>
            <a:r>
              <a:rPr lang="en-US" altLang="zh-CN" sz="1800" dirty="0" smtClean="0"/>
              <a:t>Java</a:t>
            </a:r>
            <a:r>
              <a:rPr lang="zh-CN" altLang="en-US" sz="1800" dirty="0" smtClean="0"/>
              <a:t>、网络传输（</a:t>
            </a:r>
            <a:r>
              <a:rPr lang="en-US" altLang="zh-CN" sz="1800" dirty="0" smtClean="0"/>
              <a:t>IP</a:t>
            </a:r>
            <a:r>
              <a:rPr lang="zh-CN" altLang="en-US" sz="1800" dirty="0" smtClean="0"/>
              <a:t>协议）、文件存储等大多采用</a:t>
            </a:r>
            <a:r>
              <a:rPr lang="en-US" altLang="zh-CN" sz="1800" dirty="0" smtClean="0"/>
              <a:t>BIG-ENDIAN </a:t>
            </a:r>
            <a:r>
              <a:rPr lang="zh-CN" altLang="en-US" sz="1800" dirty="0" smtClean="0"/>
              <a:t>。</a:t>
            </a:r>
            <a:endParaRPr lang="en-US" altLang="zh-CN" sz="1800" dirty="0" smtClean="0"/>
          </a:p>
          <a:p>
            <a:pPr lvl="1"/>
            <a:endParaRPr lang="zh-CN" altLang="en-US" sz="1800" dirty="0"/>
          </a:p>
        </p:txBody>
      </p:sp>
      <p:graphicFrame>
        <p:nvGraphicFramePr>
          <p:cNvPr id="4" name="内容占位符 3"/>
          <p:cNvGraphicFramePr>
            <a:graphicFrameLocks/>
          </p:cNvGraphicFramePr>
          <p:nvPr>
            <p:extLst>
              <p:ext uri="{D42A27DB-BD31-4B8C-83A1-F6EECF244321}">
                <p14:modId xmlns:p14="http://schemas.microsoft.com/office/powerpoint/2010/main" val="4098134274"/>
              </p:ext>
            </p:extLst>
          </p:nvPr>
        </p:nvGraphicFramePr>
        <p:xfrm>
          <a:off x="971600" y="2132856"/>
          <a:ext cx="7499175" cy="741680"/>
        </p:xfrm>
        <a:graphic>
          <a:graphicData uri="http://schemas.openxmlformats.org/drawingml/2006/table">
            <a:tbl>
              <a:tblPr firstRow="1" bandRow="1">
                <a:tableStyleId>{5C22544A-7EE6-4342-B048-85BDC9FD1C3A}</a:tableStyleId>
              </a:tblPr>
              <a:tblGrid>
                <a:gridCol w="1190530"/>
                <a:gridCol w="901235"/>
                <a:gridCol w="901235"/>
                <a:gridCol w="901235"/>
                <a:gridCol w="901235"/>
                <a:gridCol w="901235"/>
                <a:gridCol w="901235"/>
                <a:gridCol w="901235"/>
              </a:tblGrid>
              <a:tr h="370840">
                <a:tc>
                  <a:txBody>
                    <a:bodyPr/>
                    <a:lstStyle/>
                    <a:p>
                      <a:r>
                        <a:rPr lang="zh-CN" altLang="en-US" dirty="0" smtClean="0"/>
                        <a:t>数据类型</a:t>
                      </a:r>
                      <a:endParaRPr lang="zh-CN" altLang="en-US" dirty="0"/>
                    </a:p>
                  </a:txBody>
                  <a:tcPr/>
                </a:tc>
                <a:tc>
                  <a:txBody>
                    <a:bodyPr/>
                    <a:lstStyle/>
                    <a:p>
                      <a:r>
                        <a:rPr lang="en-US" altLang="zh-CN" dirty="0" smtClean="0"/>
                        <a:t>Byte</a:t>
                      </a:r>
                      <a:endParaRPr lang="zh-CN" altLang="en-US" dirty="0"/>
                    </a:p>
                  </a:txBody>
                  <a:tcPr/>
                </a:tc>
                <a:tc>
                  <a:txBody>
                    <a:bodyPr/>
                    <a:lstStyle/>
                    <a:p>
                      <a:r>
                        <a:rPr lang="en-US" altLang="zh-CN" dirty="0" smtClean="0"/>
                        <a:t>Char</a:t>
                      </a:r>
                      <a:endParaRPr lang="zh-CN" altLang="en-US" dirty="0"/>
                    </a:p>
                  </a:txBody>
                  <a:tcPr/>
                </a:tc>
                <a:tc>
                  <a:txBody>
                    <a:bodyPr/>
                    <a:lstStyle/>
                    <a:p>
                      <a:r>
                        <a:rPr lang="en-US" altLang="zh-CN" dirty="0" smtClean="0"/>
                        <a:t>Short</a:t>
                      </a:r>
                      <a:endParaRPr lang="zh-CN" altLang="en-US" dirty="0"/>
                    </a:p>
                  </a:txBody>
                  <a:tcPr/>
                </a:tc>
                <a:tc>
                  <a:txBody>
                    <a:bodyPr/>
                    <a:lstStyle/>
                    <a:p>
                      <a:r>
                        <a:rPr lang="en-US" altLang="zh-CN" dirty="0" err="1" smtClean="0"/>
                        <a:t>Int</a:t>
                      </a:r>
                      <a:endParaRPr lang="zh-CN" altLang="en-US" dirty="0"/>
                    </a:p>
                  </a:txBody>
                  <a:tcPr/>
                </a:tc>
                <a:tc>
                  <a:txBody>
                    <a:bodyPr/>
                    <a:lstStyle/>
                    <a:p>
                      <a:r>
                        <a:rPr lang="en-US" altLang="zh-CN" dirty="0" smtClean="0"/>
                        <a:t>Long</a:t>
                      </a:r>
                      <a:endParaRPr lang="zh-CN" altLang="en-US" dirty="0"/>
                    </a:p>
                  </a:txBody>
                  <a:tcPr/>
                </a:tc>
                <a:tc>
                  <a:txBody>
                    <a:bodyPr/>
                    <a:lstStyle/>
                    <a:p>
                      <a:r>
                        <a:rPr lang="en-US" altLang="zh-CN" dirty="0" smtClean="0"/>
                        <a:t>Float</a:t>
                      </a:r>
                      <a:endParaRPr lang="zh-CN" altLang="en-US" dirty="0"/>
                    </a:p>
                  </a:txBody>
                  <a:tcPr/>
                </a:tc>
                <a:tc>
                  <a:txBody>
                    <a:bodyPr/>
                    <a:lstStyle/>
                    <a:p>
                      <a:r>
                        <a:rPr lang="en-US" altLang="zh-CN" dirty="0" smtClean="0"/>
                        <a:t>Double</a:t>
                      </a:r>
                      <a:endParaRPr lang="zh-CN" altLang="en-US" dirty="0"/>
                    </a:p>
                  </a:txBody>
                  <a:tcPr/>
                </a:tc>
              </a:tr>
              <a:tr h="370840">
                <a:tc>
                  <a:txBody>
                    <a:bodyPr/>
                    <a:lstStyle/>
                    <a:p>
                      <a:r>
                        <a:rPr lang="zh-CN" altLang="en-US" dirty="0" smtClean="0"/>
                        <a:t>大小</a:t>
                      </a:r>
                      <a:endParaRPr lang="zh-CN" altLang="en-US" dirty="0"/>
                    </a:p>
                  </a:txBody>
                  <a:tcPr/>
                </a:tc>
                <a:tc>
                  <a:txBody>
                    <a:bodyPr/>
                    <a:lstStyle/>
                    <a:p>
                      <a:r>
                        <a:rPr lang="en-US" altLang="zh-CN" dirty="0" smtClean="0"/>
                        <a:t>1</a:t>
                      </a:r>
                      <a:endParaRPr lang="zh-CN" altLang="en-US" dirty="0"/>
                    </a:p>
                  </a:txBody>
                  <a:tcPr/>
                </a:tc>
                <a:tc>
                  <a:txBody>
                    <a:bodyPr/>
                    <a:lstStyle/>
                    <a:p>
                      <a:r>
                        <a:rPr lang="en-US" altLang="zh-CN" dirty="0" smtClean="0"/>
                        <a:t>2</a:t>
                      </a:r>
                      <a:endParaRPr lang="zh-CN" altLang="en-US" dirty="0"/>
                    </a:p>
                  </a:txBody>
                  <a:tcPr/>
                </a:tc>
                <a:tc>
                  <a:txBody>
                    <a:bodyPr/>
                    <a:lstStyle/>
                    <a:p>
                      <a:r>
                        <a:rPr lang="en-US" altLang="zh-CN" dirty="0" smtClean="0"/>
                        <a:t>2</a:t>
                      </a:r>
                      <a:endParaRPr lang="zh-CN" altLang="en-US" dirty="0"/>
                    </a:p>
                  </a:txBody>
                  <a:tcPr/>
                </a:tc>
                <a:tc>
                  <a:txBody>
                    <a:bodyPr/>
                    <a:lstStyle/>
                    <a:p>
                      <a:r>
                        <a:rPr lang="en-US" altLang="zh-CN" dirty="0" smtClean="0"/>
                        <a:t>4</a:t>
                      </a:r>
                      <a:endParaRPr lang="zh-CN" altLang="en-US" dirty="0"/>
                    </a:p>
                  </a:txBody>
                  <a:tcPr/>
                </a:tc>
                <a:tc>
                  <a:txBody>
                    <a:bodyPr/>
                    <a:lstStyle/>
                    <a:p>
                      <a:r>
                        <a:rPr lang="en-US" altLang="zh-CN" dirty="0" smtClean="0"/>
                        <a:t>8</a:t>
                      </a:r>
                      <a:endParaRPr lang="zh-CN" altLang="en-US" dirty="0"/>
                    </a:p>
                  </a:txBody>
                  <a:tcPr/>
                </a:tc>
                <a:tc>
                  <a:txBody>
                    <a:bodyPr/>
                    <a:lstStyle/>
                    <a:p>
                      <a:r>
                        <a:rPr lang="en-US" altLang="zh-CN" dirty="0" smtClean="0"/>
                        <a:t>4</a:t>
                      </a:r>
                      <a:endParaRPr lang="zh-CN" altLang="en-US" dirty="0"/>
                    </a:p>
                  </a:txBody>
                  <a:tcPr/>
                </a:tc>
                <a:tc>
                  <a:txBody>
                    <a:bodyPr/>
                    <a:lstStyle/>
                    <a:p>
                      <a:r>
                        <a:rPr lang="en-US" altLang="zh-CN" dirty="0" smtClean="0"/>
                        <a:t>8</a:t>
                      </a:r>
                      <a:endParaRPr lang="zh-CN" altLang="en-US" dirty="0"/>
                    </a:p>
                  </a:txBody>
                  <a:tcPr/>
                </a:tc>
              </a:tr>
            </a:tbl>
          </a:graphicData>
        </a:graphic>
      </p:graphicFrame>
      <p:grpSp>
        <p:nvGrpSpPr>
          <p:cNvPr id="27" name="组合 26"/>
          <p:cNvGrpSpPr/>
          <p:nvPr/>
        </p:nvGrpSpPr>
        <p:grpSpPr>
          <a:xfrm>
            <a:off x="3281050" y="3027118"/>
            <a:ext cx="5251390" cy="646331"/>
            <a:chOff x="3262208" y="4869160"/>
            <a:chExt cx="5251390" cy="646331"/>
          </a:xfrm>
        </p:grpSpPr>
        <p:sp>
          <p:nvSpPr>
            <p:cNvPr id="9" name="矩形 8"/>
            <p:cNvSpPr/>
            <p:nvPr/>
          </p:nvSpPr>
          <p:spPr>
            <a:xfrm>
              <a:off x="5278432" y="4950460"/>
              <a:ext cx="432048" cy="288032"/>
            </a:xfrm>
            <a:prstGeom prst="rect">
              <a:avLst/>
            </a:prstGeom>
            <a:solidFill>
              <a:schemeClr val="accent1">
                <a:lumMod val="40000"/>
                <a:lumOff val="6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smtClean="0"/>
                <a:t>01</a:t>
              </a:r>
              <a:endParaRPr lang="zh-CN" altLang="en-US" dirty="0"/>
            </a:p>
          </p:txBody>
        </p:sp>
        <p:sp>
          <p:nvSpPr>
            <p:cNvPr id="10" name="矩形 9"/>
            <p:cNvSpPr/>
            <p:nvPr/>
          </p:nvSpPr>
          <p:spPr>
            <a:xfrm>
              <a:off x="5710480" y="4950460"/>
              <a:ext cx="432048" cy="288032"/>
            </a:xfrm>
            <a:prstGeom prst="rect">
              <a:avLst/>
            </a:prstGeom>
            <a:solidFill>
              <a:schemeClr val="accent1">
                <a:lumMod val="40000"/>
                <a:lumOff val="6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smtClean="0"/>
                <a:t>23</a:t>
              </a:r>
              <a:endParaRPr lang="zh-CN" altLang="en-US" dirty="0"/>
            </a:p>
          </p:txBody>
        </p:sp>
        <p:sp>
          <p:nvSpPr>
            <p:cNvPr id="11" name="矩形 10"/>
            <p:cNvSpPr/>
            <p:nvPr/>
          </p:nvSpPr>
          <p:spPr>
            <a:xfrm>
              <a:off x="6142528" y="4950460"/>
              <a:ext cx="432048" cy="288032"/>
            </a:xfrm>
            <a:prstGeom prst="rect">
              <a:avLst/>
            </a:prstGeom>
            <a:solidFill>
              <a:schemeClr val="accent1">
                <a:lumMod val="40000"/>
                <a:lumOff val="6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smtClean="0"/>
                <a:t>45</a:t>
              </a:r>
              <a:endParaRPr lang="zh-CN" altLang="en-US" dirty="0"/>
            </a:p>
          </p:txBody>
        </p:sp>
        <p:sp>
          <p:nvSpPr>
            <p:cNvPr id="12" name="矩形 11"/>
            <p:cNvSpPr/>
            <p:nvPr/>
          </p:nvSpPr>
          <p:spPr>
            <a:xfrm>
              <a:off x="6574576" y="4950460"/>
              <a:ext cx="432048" cy="288032"/>
            </a:xfrm>
            <a:prstGeom prst="rect">
              <a:avLst/>
            </a:prstGeom>
            <a:solidFill>
              <a:schemeClr val="accent1">
                <a:lumMod val="40000"/>
                <a:lumOff val="6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smtClean="0"/>
                <a:t>67</a:t>
              </a:r>
              <a:endParaRPr lang="zh-CN" altLang="en-US" dirty="0"/>
            </a:p>
          </p:txBody>
        </p:sp>
        <p:sp>
          <p:nvSpPr>
            <p:cNvPr id="13" name="矩形 12"/>
            <p:cNvSpPr/>
            <p:nvPr/>
          </p:nvSpPr>
          <p:spPr>
            <a:xfrm>
              <a:off x="4846384" y="4950460"/>
              <a:ext cx="432048" cy="28803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dirty="0"/>
            </a:p>
          </p:txBody>
        </p:sp>
        <p:sp>
          <p:nvSpPr>
            <p:cNvPr id="14" name="矩形 13"/>
            <p:cNvSpPr/>
            <p:nvPr/>
          </p:nvSpPr>
          <p:spPr>
            <a:xfrm>
              <a:off x="7006624" y="4950460"/>
              <a:ext cx="432048" cy="28803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dirty="0"/>
            </a:p>
          </p:txBody>
        </p:sp>
        <p:sp>
          <p:nvSpPr>
            <p:cNvPr id="15" name="矩形 14"/>
            <p:cNvSpPr/>
            <p:nvPr/>
          </p:nvSpPr>
          <p:spPr>
            <a:xfrm>
              <a:off x="4414336" y="4950460"/>
              <a:ext cx="432048" cy="28803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dirty="0"/>
            </a:p>
          </p:txBody>
        </p:sp>
        <p:sp>
          <p:nvSpPr>
            <p:cNvPr id="17" name="矩形 16"/>
            <p:cNvSpPr/>
            <p:nvPr/>
          </p:nvSpPr>
          <p:spPr>
            <a:xfrm>
              <a:off x="3550240" y="4950460"/>
              <a:ext cx="432048" cy="28803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dirty="0"/>
            </a:p>
          </p:txBody>
        </p:sp>
        <p:sp>
          <p:nvSpPr>
            <p:cNvPr id="20" name="矩形 19"/>
            <p:cNvSpPr/>
            <p:nvPr/>
          </p:nvSpPr>
          <p:spPr>
            <a:xfrm>
              <a:off x="3998964" y="4869160"/>
              <a:ext cx="343364" cy="369332"/>
            </a:xfrm>
            <a:prstGeom prst="rect">
              <a:avLst/>
            </a:prstGeom>
          </p:spPr>
          <p:txBody>
            <a:bodyPr wrap="none">
              <a:spAutoFit/>
            </a:bodyPr>
            <a:lstStyle/>
            <a:p>
              <a:pPr algn="ctr"/>
              <a:r>
                <a:rPr lang="en-US" altLang="zh-CN" dirty="0"/>
                <a:t>…</a:t>
              </a:r>
              <a:endParaRPr lang="zh-CN" altLang="en-US" dirty="0"/>
            </a:p>
          </p:txBody>
        </p:sp>
        <p:sp>
          <p:nvSpPr>
            <p:cNvPr id="21" name="矩形 20"/>
            <p:cNvSpPr/>
            <p:nvPr/>
          </p:nvSpPr>
          <p:spPr>
            <a:xfrm>
              <a:off x="3262208" y="5238492"/>
              <a:ext cx="958917" cy="276999"/>
            </a:xfrm>
            <a:prstGeom prst="rect">
              <a:avLst/>
            </a:prstGeom>
          </p:spPr>
          <p:txBody>
            <a:bodyPr wrap="none">
              <a:spAutoFit/>
            </a:bodyPr>
            <a:lstStyle/>
            <a:p>
              <a:pPr algn="ctr"/>
              <a:r>
                <a:rPr lang="en-US" altLang="zh-CN" sz="1200" dirty="0"/>
                <a:t>0</a:t>
              </a:r>
              <a:r>
                <a:rPr lang="en-US" altLang="zh-CN" sz="1200" dirty="0" smtClean="0"/>
                <a:t>x00000000</a:t>
              </a:r>
              <a:endParaRPr lang="zh-CN" altLang="en-US" sz="1200" dirty="0"/>
            </a:p>
          </p:txBody>
        </p:sp>
        <p:sp>
          <p:nvSpPr>
            <p:cNvPr id="22" name="矩形 21"/>
            <p:cNvSpPr/>
            <p:nvPr/>
          </p:nvSpPr>
          <p:spPr>
            <a:xfrm>
              <a:off x="7618801" y="5229200"/>
              <a:ext cx="894797" cy="276999"/>
            </a:xfrm>
            <a:prstGeom prst="rect">
              <a:avLst/>
            </a:prstGeom>
          </p:spPr>
          <p:txBody>
            <a:bodyPr wrap="none">
              <a:spAutoFit/>
            </a:bodyPr>
            <a:lstStyle/>
            <a:p>
              <a:pPr algn="ctr"/>
              <a:r>
                <a:rPr lang="en-US" altLang="zh-CN" sz="1200" dirty="0" smtClean="0"/>
                <a:t>0xFFFFFFFF</a:t>
              </a:r>
              <a:endParaRPr lang="zh-CN" altLang="en-US" sz="1200" dirty="0"/>
            </a:p>
          </p:txBody>
        </p:sp>
        <p:sp>
          <p:nvSpPr>
            <p:cNvPr id="23" name="矩形 22"/>
            <p:cNvSpPr/>
            <p:nvPr/>
          </p:nvSpPr>
          <p:spPr>
            <a:xfrm>
              <a:off x="7870720" y="4950460"/>
              <a:ext cx="432048" cy="28803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dirty="0"/>
            </a:p>
          </p:txBody>
        </p:sp>
        <p:sp>
          <p:nvSpPr>
            <p:cNvPr id="24" name="矩形 23"/>
            <p:cNvSpPr/>
            <p:nvPr/>
          </p:nvSpPr>
          <p:spPr>
            <a:xfrm>
              <a:off x="7438672" y="4878452"/>
              <a:ext cx="343364" cy="369332"/>
            </a:xfrm>
            <a:prstGeom prst="rect">
              <a:avLst/>
            </a:prstGeom>
          </p:spPr>
          <p:txBody>
            <a:bodyPr wrap="none">
              <a:spAutoFit/>
            </a:bodyPr>
            <a:lstStyle/>
            <a:p>
              <a:pPr algn="ctr"/>
              <a:r>
                <a:rPr lang="en-US" altLang="zh-CN" dirty="0"/>
                <a:t>…</a:t>
              </a:r>
              <a:endParaRPr lang="zh-CN" altLang="en-US" dirty="0"/>
            </a:p>
          </p:txBody>
        </p:sp>
        <p:sp>
          <p:nvSpPr>
            <p:cNvPr id="28" name="矩形 27"/>
            <p:cNvSpPr/>
            <p:nvPr/>
          </p:nvSpPr>
          <p:spPr>
            <a:xfrm>
              <a:off x="4283968" y="5229200"/>
              <a:ext cx="646332" cy="276999"/>
            </a:xfrm>
            <a:prstGeom prst="rect">
              <a:avLst/>
            </a:prstGeom>
          </p:spPr>
          <p:txBody>
            <a:bodyPr wrap="none">
              <a:spAutoFit/>
            </a:bodyPr>
            <a:lstStyle/>
            <a:p>
              <a:pPr algn="ctr"/>
              <a:r>
                <a:rPr lang="zh-CN" altLang="en-US" sz="1200" dirty="0" smtClean="0"/>
                <a:t>低地址</a:t>
              </a:r>
              <a:endParaRPr lang="zh-CN" altLang="en-US" sz="1200" dirty="0"/>
            </a:p>
          </p:txBody>
        </p:sp>
        <p:sp>
          <p:nvSpPr>
            <p:cNvPr id="29" name="矩形 28"/>
            <p:cNvSpPr/>
            <p:nvPr/>
          </p:nvSpPr>
          <p:spPr>
            <a:xfrm>
              <a:off x="6876257" y="5229200"/>
              <a:ext cx="646331" cy="276999"/>
            </a:xfrm>
            <a:prstGeom prst="rect">
              <a:avLst/>
            </a:prstGeom>
          </p:spPr>
          <p:txBody>
            <a:bodyPr wrap="none">
              <a:spAutoFit/>
            </a:bodyPr>
            <a:lstStyle/>
            <a:p>
              <a:pPr algn="ctr"/>
              <a:r>
                <a:rPr lang="zh-CN" altLang="en-US" sz="1200" dirty="0"/>
                <a:t>高</a:t>
              </a:r>
              <a:r>
                <a:rPr lang="zh-CN" altLang="en-US" sz="1200" dirty="0" smtClean="0"/>
                <a:t>地址</a:t>
              </a:r>
              <a:endParaRPr lang="zh-CN" altLang="en-US" sz="1200" dirty="0"/>
            </a:p>
          </p:txBody>
        </p:sp>
      </p:grpSp>
      <p:grpSp>
        <p:nvGrpSpPr>
          <p:cNvPr id="31" name="组合 30"/>
          <p:cNvGrpSpPr/>
          <p:nvPr/>
        </p:nvGrpSpPr>
        <p:grpSpPr>
          <a:xfrm>
            <a:off x="3281050" y="3718773"/>
            <a:ext cx="5251390" cy="646331"/>
            <a:chOff x="3262208" y="4869160"/>
            <a:chExt cx="5251390" cy="646331"/>
          </a:xfrm>
        </p:grpSpPr>
        <p:sp>
          <p:nvSpPr>
            <p:cNvPr id="32" name="矩形 31"/>
            <p:cNvSpPr/>
            <p:nvPr/>
          </p:nvSpPr>
          <p:spPr>
            <a:xfrm>
              <a:off x="5278432" y="4950460"/>
              <a:ext cx="432048" cy="288032"/>
            </a:xfrm>
            <a:prstGeom prst="rect">
              <a:avLst/>
            </a:prstGeom>
            <a:solidFill>
              <a:schemeClr val="accent2">
                <a:lumMod val="40000"/>
                <a:lumOff val="6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smtClean="0"/>
                <a:t>67</a:t>
              </a:r>
              <a:endParaRPr lang="zh-CN" altLang="en-US" dirty="0"/>
            </a:p>
          </p:txBody>
        </p:sp>
        <p:sp>
          <p:nvSpPr>
            <p:cNvPr id="33" name="矩形 32"/>
            <p:cNvSpPr/>
            <p:nvPr/>
          </p:nvSpPr>
          <p:spPr>
            <a:xfrm>
              <a:off x="5710480" y="4950460"/>
              <a:ext cx="432048" cy="288032"/>
            </a:xfrm>
            <a:prstGeom prst="rect">
              <a:avLst/>
            </a:prstGeom>
            <a:solidFill>
              <a:schemeClr val="accent2">
                <a:lumMod val="40000"/>
                <a:lumOff val="6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smtClean="0"/>
                <a:t>45</a:t>
              </a:r>
              <a:endParaRPr lang="zh-CN" altLang="en-US" dirty="0"/>
            </a:p>
          </p:txBody>
        </p:sp>
        <p:sp>
          <p:nvSpPr>
            <p:cNvPr id="34" name="矩形 33"/>
            <p:cNvSpPr/>
            <p:nvPr/>
          </p:nvSpPr>
          <p:spPr>
            <a:xfrm>
              <a:off x="6142528" y="4950460"/>
              <a:ext cx="432048" cy="288032"/>
            </a:xfrm>
            <a:prstGeom prst="rect">
              <a:avLst/>
            </a:prstGeom>
            <a:solidFill>
              <a:schemeClr val="accent2">
                <a:lumMod val="40000"/>
                <a:lumOff val="6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smtClean="0"/>
                <a:t>23</a:t>
              </a:r>
              <a:endParaRPr lang="zh-CN" altLang="en-US" dirty="0"/>
            </a:p>
          </p:txBody>
        </p:sp>
        <p:sp>
          <p:nvSpPr>
            <p:cNvPr id="35" name="矩形 34"/>
            <p:cNvSpPr/>
            <p:nvPr/>
          </p:nvSpPr>
          <p:spPr>
            <a:xfrm>
              <a:off x="6574576" y="4950460"/>
              <a:ext cx="432048" cy="288032"/>
            </a:xfrm>
            <a:prstGeom prst="rect">
              <a:avLst/>
            </a:prstGeom>
            <a:solidFill>
              <a:schemeClr val="accent2">
                <a:lumMod val="40000"/>
                <a:lumOff val="6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smtClean="0"/>
                <a:t>01</a:t>
              </a:r>
              <a:endParaRPr lang="zh-CN" altLang="en-US" dirty="0"/>
            </a:p>
          </p:txBody>
        </p:sp>
        <p:sp>
          <p:nvSpPr>
            <p:cNvPr id="36" name="矩形 35"/>
            <p:cNvSpPr/>
            <p:nvPr/>
          </p:nvSpPr>
          <p:spPr>
            <a:xfrm>
              <a:off x="4846384" y="4950460"/>
              <a:ext cx="432048" cy="28803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dirty="0"/>
            </a:p>
          </p:txBody>
        </p:sp>
        <p:sp>
          <p:nvSpPr>
            <p:cNvPr id="37" name="矩形 36"/>
            <p:cNvSpPr/>
            <p:nvPr/>
          </p:nvSpPr>
          <p:spPr>
            <a:xfrm>
              <a:off x="7006624" y="4950460"/>
              <a:ext cx="432048" cy="28803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dirty="0"/>
            </a:p>
          </p:txBody>
        </p:sp>
        <p:sp>
          <p:nvSpPr>
            <p:cNvPr id="38" name="矩形 37"/>
            <p:cNvSpPr/>
            <p:nvPr/>
          </p:nvSpPr>
          <p:spPr>
            <a:xfrm>
              <a:off x="4414336" y="4950460"/>
              <a:ext cx="432048" cy="28803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dirty="0"/>
            </a:p>
          </p:txBody>
        </p:sp>
        <p:sp>
          <p:nvSpPr>
            <p:cNvPr id="39" name="矩形 38"/>
            <p:cNvSpPr/>
            <p:nvPr/>
          </p:nvSpPr>
          <p:spPr>
            <a:xfrm>
              <a:off x="3550240" y="4950460"/>
              <a:ext cx="432048" cy="28803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dirty="0"/>
            </a:p>
          </p:txBody>
        </p:sp>
        <p:sp>
          <p:nvSpPr>
            <p:cNvPr id="40" name="矩形 39"/>
            <p:cNvSpPr/>
            <p:nvPr/>
          </p:nvSpPr>
          <p:spPr>
            <a:xfrm>
              <a:off x="3998964" y="4869160"/>
              <a:ext cx="343364" cy="369332"/>
            </a:xfrm>
            <a:prstGeom prst="rect">
              <a:avLst/>
            </a:prstGeom>
          </p:spPr>
          <p:txBody>
            <a:bodyPr wrap="none">
              <a:spAutoFit/>
            </a:bodyPr>
            <a:lstStyle/>
            <a:p>
              <a:pPr algn="ctr"/>
              <a:r>
                <a:rPr lang="en-US" altLang="zh-CN" dirty="0"/>
                <a:t>…</a:t>
              </a:r>
              <a:endParaRPr lang="zh-CN" altLang="en-US" dirty="0"/>
            </a:p>
          </p:txBody>
        </p:sp>
        <p:sp>
          <p:nvSpPr>
            <p:cNvPr id="41" name="矩形 40"/>
            <p:cNvSpPr/>
            <p:nvPr/>
          </p:nvSpPr>
          <p:spPr>
            <a:xfrm>
              <a:off x="3262208" y="5238492"/>
              <a:ext cx="958917" cy="276999"/>
            </a:xfrm>
            <a:prstGeom prst="rect">
              <a:avLst/>
            </a:prstGeom>
          </p:spPr>
          <p:txBody>
            <a:bodyPr wrap="none">
              <a:spAutoFit/>
            </a:bodyPr>
            <a:lstStyle/>
            <a:p>
              <a:pPr algn="ctr"/>
              <a:r>
                <a:rPr lang="en-US" altLang="zh-CN" sz="1200" dirty="0"/>
                <a:t>0</a:t>
              </a:r>
              <a:r>
                <a:rPr lang="en-US" altLang="zh-CN" sz="1200" dirty="0" smtClean="0"/>
                <a:t>x00000000</a:t>
              </a:r>
              <a:endParaRPr lang="zh-CN" altLang="en-US" sz="1200" dirty="0"/>
            </a:p>
          </p:txBody>
        </p:sp>
        <p:sp>
          <p:nvSpPr>
            <p:cNvPr id="42" name="矩形 41"/>
            <p:cNvSpPr/>
            <p:nvPr/>
          </p:nvSpPr>
          <p:spPr>
            <a:xfrm>
              <a:off x="7618801" y="5229200"/>
              <a:ext cx="894797" cy="276999"/>
            </a:xfrm>
            <a:prstGeom prst="rect">
              <a:avLst/>
            </a:prstGeom>
          </p:spPr>
          <p:txBody>
            <a:bodyPr wrap="none">
              <a:spAutoFit/>
            </a:bodyPr>
            <a:lstStyle/>
            <a:p>
              <a:pPr algn="ctr"/>
              <a:r>
                <a:rPr lang="en-US" altLang="zh-CN" sz="1200" dirty="0" smtClean="0"/>
                <a:t>0xFFFFFFFF</a:t>
              </a:r>
              <a:endParaRPr lang="zh-CN" altLang="en-US" sz="1200" dirty="0"/>
            </a:p>
          </p:txBody>
        </p:sp>
        <p:sp>
          <p:nvSpPr>
            <p:cNvPr id="43" name="矩形 42"/>
            <p:cNvSpPr/>
            <p:nvPr/>
          </p:nvSpPr>
          <p:spPr>
            <a:xfrm>
              <a:off x="7870720" y="4950460"/>
              <a:ext cx="432048" cy="28803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dirty="0"/>
            </a:p>
          </p:txBody>
        </p:sp>
        <p:sp>
          <p:nvSpPr>
            <p:cNvPr id="44" name="矩形 43"/>
            <p:cNvSpPr/>
            <p:nvPr/>
          </p:nvSpPr>
          <p:spPr>
            <a:xfrm>
              <a:off x="7438672" y="4878452"/>
              <a:ext cx="343364" cy="369332"/>
            </a:xfrm>
            <a:prstGeom prst="rect">
              <a:avLst/>
            </a:prstGeom>
          </p:spPr>
          <p:txBody>
            <a:bodyPr wrap="none">
              <a:spAutoFit/>
            </a:bodyPr>
            <a:lstStyle/>
            <a:p>
              <a:pPr algn="ctr"/>
              <a:r>
                <a:rPr lang="en-US" altLang="zh-CN" dirty="0"/>
                <a:t>…</a:t>
              </a:r>
              <a:endParaRPr lang="zh-CN" altLang="en-US" dirty="0"/>
            </a:p>
          </p:txBody>
        </p:sp>
        <p:sp>
          <p:nvSpPr>
            <p:cNvPr id="45" name="矩形 44"/>
            <p:cNvSpPr/>
            <p:nvPr/>
          </p:nvSpPr>
          <p:spPr>
            <a:xfrm>
              <a:off x="4283968" y="5229200"/>
              <a:ext cx="646332" cy="276999"/>
            </a:xfrm>
            <a:prstGeom prst="rect">
              <a:avLst/>
            </a:prstGeom>
          </p:spPr>
          <p:txBody>
            <a:bodyPr wrap="none">
              <a:spAutoFit/>
            </a:bodyPr>
            <a:lstStyle/>
            <a:p>
              <a:pPr algn="ctr"/>
              <a:r>
                <a:rPr lang="zh-CN" altLang="en-US" sz="1200" dirty="0" smtClean="0"/>
                <a:t>低地址</a:t>
              </a:r>
              <a:endParaRPr lang="zh-CN" altLang="en-US" sz="1200" dirty="0"/>
            </a:p>
          </p:txBody>
        </p:sp>
        <p:sp>
          <p:nvSpPr>
            <p:cNvPr id="46" name="矩形 45"/>
            <p:cNvSpPr/>
            <p:nvPr/>
          </p:nvSpPr>
          <p:spPr>
            <a:xfrm>
              <a:off x="6876257" y="5229200"/>
              <a:ext cx="646331" cy="276999"/>
            </a:xfrm>
            <a:prstGeom prst="rect">
              <a:avLst/>
            </a:prstGeom>
          </p:spPr>
          <p:txBody>
            <a:bodyPr wrap="none">
              <a:spAutoFit/>
            </a:bodyPr>
            <a:lstStyle/>
            <a:p>
              <a:pPr algn="ctr"/>
              <a:r>
                <a:rPr lang="zh-CN" altLang="en-US" sz="1200" dirty="0"/>
                <a:t>高</a:t>
              </a:r>
              <a:r>
                <a:rPr lang="zh-CN" altLang="en-US" sz="1200" dirty="0" smtClean="0"/>
                <a:t>地址</a:t>
              </a:r>
              <a:endParaRPr lang="zh-CN" altLang="en-US" sz="1200" dirty="0"/>
            </a:p>
          </p:txBody>
        </p:sp>
      </p:grpSp>
      <p:grpSp>
        <p:nvGrpSpPr>
          <p:cNvPr id="47" name="组合 46"/>
          <p:cNvGrpSpPr/>
          <p:nvPr/>
        </p:nvGrpSpPr>
        <p:grpSpPr>
          <a:xfrm>
            <a:off x="1043608" y="3057927"/>
            <a:ext cx="1917000" cy="659105"/>
            <a:chOff x="1043608" y="3059668"/>
            <a:chExt cx="1917000" cy="659105"/>
          </a:xfrm>
        </p:grpSpPr>
        <p:grpSp>
          <p:nvGrpSpPr>
            <p:cNvPr id="26" name="组合 25"/>
            <p:cNvGrpSpPr/>
            <p:nvPr/>
          </p:nvGrpSpPr>
          <p:grpSpPr>
            <a:xfrm>
              <a:off x="1115616" y="3430741"/>
              <a:ext cx="1728192" cy="288032"/>
              <a:chOff x="1619672" y="3429000"/>
              <a:chExt cx="1728192" cy="288032"/>
            </a:xfrm>
          </p:grpSpPr>
          <p:sp>
            <p:nvSpPr>
              <p:cNvPr id="5" name="矩形 4"/>
              <p:cNvSpPr/>
              <p:nvPr/>
            </p:nvSpPr>
            <p:spPr>
              <a:xfrm>
                <a:off x="1619672" y="3429000"/>
                <a:ext cx="432048" cy="28803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smtClean="0"/>
                  <a:t>01</a:t>
                </a:r>
                <a:endParaRPr lang="zh-CN" altLang="en-US" dirty="0"/>
              </a:p>
            </p:txBody>
          </p:sp>
          <p:sp>
            <p:nvSpPr>
              <p:cNvPr id="6" name="矩形 5"/>
              <p:cNvSpPr/>
              <p:nvPr/>
            </p:nvSpPr>
            <p:spPr>
              <a:xfrm>
                <a:off x="2051720" y="3429000"/>
                <a:ext cx="432048" cy="28803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smtClean="0"/>
                  <a:t>23</a:t>
                </a:r>
                <a:endParaRPr lang="zh-CN" altLang="en-US" dirty="0"/>
              </a:p>
            </p:txBody>
          </p:sp>
          <p:sp>
            <p:nvSpPr>
              <p:cNvPr id="7" name="矩形 6"/>
              <p:cNvSpPr/>
              <p:nvPr/>
            </p:nvSpPr>
            <p:spPr>
              <a:xfrm>
                <a:off x="2483768" y="3429000"/>
                <a:ext cx="432048" cy="28803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smtClean="0"/>
                  <a:t>45</a:t>
                </a:r>
                <a:endParaRPr lang="zh-CN" altLang="en-US" dirty="0"/>
              </a:p>
            </p:txBody>
          </p:sp>
          <p:sp>
            <p:nvSpPr>
              <p:cNvPr id="8" name="矩形 7"/>
              <p:cNvSpPr/>
              <p:nvPr/>
            </p:nvSpPr>
            <p:spPr>
              <a:xfrm>
                <a:off x="2915816" y="3429000"/>
                <a:ext cx="432048" cy="28803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smtClean="0"/>
                  <a:t>67</a:t>
                </a:r>
                <a:endParaRPr lang="zh-CN" altLang="en-US" dirty="0"/>
              </a:p>
            </p:txBody>
          </p:sp>
        </p:grpSp>
        <p:sp>
          <p:nvSpPr>
            <p:cNvPr id="30" name="TextBox 29"/>
            <p:cNvSpPr txBox="1"/>
            <p:nvPr/>
          </p:nvSpPr>
          <p:spPr>
            <a:xfrm>
              <a:off x="1043608" y="3059668"/>
              <a:ext cx="1917000" cy="369332"/>
            </a:xfrm>
            <a:prstGeom prst="rect">
              <a:avLst/>
            </a:prstGeom>
            <a:noFill/>
          </p:spPr>
          <p:txBody>
            <a:bodyPr wrap="none" rtlCol="0">
              <a:spAutoFit/>
            </a:bodyPr>
            <a:lstStyle/>
            <a:p>
              <a:r>
                <a:rPr lang="en-US" altLang="zh-CN" dirty="0" err="1" smtClean="0"/>
                <a:t>int</a:t>
              </a:r>
              <a:r>
                <a:rPr lang="en-US" altLang="zh-CN" dirty="0" smtClean="0"/>
                <a:t> </a:t>
              </a:r>
              <a:r>
                <a:rPr lang="en-US" altLang="zh-CN" b="1" dirty="0" err="1" smtClean="0"/>
                <a:t>i</a:t>
              </a:r>
              <a:r>
                <a:rPr lang="en-US" altLang="zh-CN" dirty="0" smtClean="0"/>
                <a:t> = 0x01234567</a:t>
              </a:r>
              <a:endParaRPr lang="zh-CN" altLang="en-US" dirty="0"/>
            </a:p>
          </p:txBody>
        </p:sp>
      </p:grpSp>
      <p:sp>
        <p:nvSpPr>
          <p:cNvPr id="48" name="TextBox 47"/>
          <p:cNvSpPr txBox="1"/>
          <p:nvPr/>
        </p:nvSpPr>
        <p:spPr>
          <a:xfrm>
            <a:off x="5220072" y="2863969"/>
            <a:ext cx="1776448" cy="276999"/>
          </a:xfrm>
          <a:prstGeom prst="rect">
            <a:avLst/>
          </a:prstGeom>
          <a:noFill/>
        </p:spPr>
        <p:txBody>
          <a:bodyPr wrap="none" rtlCol="0">
            <a:spAutoFit/>
          </a:bodyPr>
          <a:lstStyle/>
          <a:p>
            <a:r>
              <a:rPr lang="en-US" altLang="zh-CN" sz="1200" spc="-150" dirty="0" smtClean="0">
                <a:solidFill>
                  <a:schemeClr val="bg1">
                    <a:lumMod val="50000"/>
                  </a:schemeClr>
                </a:solidFill>
              </a:rPr>
              <a:t>b[</a:t>
            </a:r>
            <a:r>
              <a:rPr lang="en-US" altLang="zh-CN" sz="1200" spc="-150" dirty="0" smtClean="0">
                <a:solidFill>
                  <a:schemeClr val="accent1"/>
                </a:solidFill>
              </a:rPr>
              <a:t>0</a:t>
            </a:r>
            <a:r>
              <a:rPr lang="en-US" altLang="zh-CN" sz="1200" spc="-150" dirty="0" smtClean="0">
                <a:solidFill>
                  <a:schemeClr val="bg1">
                    <a:lumMod val="50000"/>
                  </a:schemeClr>
                </a:solidFill>
              </a:rPr>
              <a:t>]&lt;&lt;</a:t>
            </a:r>
            <a:r>
              <a:rPr lang="en-US" altLang="zh-CN" sz="1200" spc="-150" dirty="0" smtClean="0">
                <a:solidFill>
                  <a:schemeClr val="accent1"/>
                </a:solidFill>
              </a:rPr>
              <a:t>24</a:t>
            </a:r>
            <a:r>
              <a:rPr lang="en-US" altLang="zh-CN" sz="1200" spc="-150" dirty="0" smtClean="0">
                <a:solidFill>
                  <a:schemeClr val="bg1">
                    <a:lumMod val="50000"/>
                  </a:schemeClr>
                </a:solidFill>
              </a:rPr>
              <a:t> | b[</a:t>
            </a:r>
            <a:r>
              <a:rPr lang="en-US" altLang="zh-CN" sz="1200" spc="-150" dirty="0" smtClean="0">
                <a:solidFill>
                  <a:schemeClr val="accent1"/>
                </a:solidFill>
              </a:rPr>
              <a:t>1</a:t>
            </a:r>
            <a:r>
              <a:rPr lang="en-US" altLang="zh-CN" sz="1200" spc="-150" dirty="0" smtClean="0">
                <a:solidFill>
                  <a:schemeClr val="bg1">
                    <a:lumMod val="50000"/>
                  </a:schemeClr>
                </a:solidFill>
              </a:rPr>
              <a:t>]&lt;&lt;</a:t>
            </a:r>
            <a:r>
              <a:rPr lang="en-US" altLang="zh-CN" sz="1200" spc="-150" dirty="0" smtClean="0">
                <a:solidFill>
                  <a:schemeClr val="accent1"/>
                </a:solidFill>
              </a:rPr>
              <a:t>16 </a:t>
            </a:r>
            <a:r>
              <a:rPr lang="en-US" altLang="zh-CN" sz="1200" spc="-150" dirty="0" smtClean="0">
                <a:solidFill>
                  <a:schemeClr val="bg1">
                    <a:lumMod val="50000"/>
                  </a:schemeClr>
                </a:solidFill>
              </a:rPr>
              <a:t>| b[</a:t>
            </a:r>
            <a:r>
              <a:rPr lang="en-US" altLang="zh-CN" sz="1200" spc="-150" dirty="0" smtClean="0">
                <a:solidFill>
                  <a:schemeClr val="accent1"/>
                </a:solidFill>
              </a:rPr>
              <a:t>2</a:t>
            </a:r>
            <a:r>
              <a:rPr lang="en-US" altLang="zh-CN" sz="1200" spc="-150" dirty="0" smtClean="0">
                <a:solidFill>
                  <a:schemeClr val="bg1">
                    <a:lumMod val="50000"/>
                  </a:schemeClr>
                </a:solidFill>
              </a:rPr>
              <a:t>]&lt;&lt;</a:t>
            </a:r>
            <a:r>
              <a:rPr lang="en-US" altLang="zh-CN" sz="1200" spc="-150" dirty="0" smtClean="0">
                <a:solidFill>
                  <a:schemeClr val="accent1"/>
                </a:solidFill>
              </a:rPr>
              <a:t>8 </a:t>
            </a:r>
            <a:r>
              <a:rPr lang="en-US" altLang="zh-CN" sz="1200" spc="-150" dirty="0" smtClean="0">
                <a:solidFill>
                  <a:schemeClr val="bg1">
                    <a:lumMod val="50000"/>
                  </a:schemeClr>
                </a:solidFill>
              </a:rPr>
              <a:t>| b[</a:t>
            </a:r>
            <a:r>
              <a:rPr lang="en-US" altLang="zh-CN" sz="1200" spc="-150" dirty="0" smtClean="0">
                <a:solidFill>
                  <a:schemeClr val="accent1"/>
                </a:solidFill>
              </a:rPr>
              <a:t>3</a:t>
            </a:r>
            <a:r>
              <a:rPr lang="en-US" altLang="zh-CN" sz="1200" spc="-150" dirty="0" smtClean="0">
                <a:solidFill>
                  <a:schemeClr val="bg1">
                    <a:lumMod val="50000"/>
                  </a:schemeClr>
                </a:solidFill>
              </a:rPr>
              <a:t>]</a:t>
            </a:r>
            <a:endParaRPr lang="zh-CN" altLang="en-US" sz="1200" spc="-150" dirty="0">
              <a:solidFill>
                <a:schemeClr val="bg1">
                  <a:lumMod val="50000"/>
                </a:schemeClr>
              </a:solidFill>
            </a:endParaRPr>
          </a:p>
        </p:txBody>
      </p:sp>
      <p:sp>
        <p:nvSpPr>
          <p:cNvPr id="50" name="TextBox 49"/>
          <p:cNvSpPr txBox="1"/>
          <p:nvPr/>
        </p:nvSpPr>
        <p:spPr>
          <a:xfrm>
            <a:off x="5220072" y="4077072"/>
            <a:ext cx="1776448" cy="276999"/>
          </a:xfrm>
          <a:prstGeom prst="rect">
            <a:avLst/>
          </a:prstGeom>
          <a:noFill/>
        </p:spPr>
        <p:txBody>
          <a:bodyPr wrap="none" rtlCol="0">
            <a:spAutoFit/>
          </a:bodyPr>
          <a:lstStyle/>
          <a:p>
            <a:r>
              <a:rPr lang="en-US" altLang="zh-CN" sz="1200" spc="-150" dirty="0" smtClean="0">
                <a:solidFill>
                  <a:schemeClr val="bg1">
                    <a:lumMod val="50000"/>
                  </a:schemeClr>
                </a:solidFill>
              </a:rPr>
              <a:t>b[</a:t>
            </a:r>
            <a:r>
              <a:rPr lang="en-US" altLang="zh-CN" sz="1200" spc="-150" dirty="0" smtClean="0">
                <a:solidFill>
                  <a:schemeClr val="accent2"/>
                </a:solidFill>
              </a:rPr>
              <a:t>0</a:t>
            </a:r>
            <a:r>
              <a:rPr lang="en-US" altLang="zh-CN" sz="1200" spc="-150" dirty="0" smtClean="0">
                <a:solidFill>
                  <a:schemeClr val="bg1">
                    <a:lumMod val="50000"/>
                  </a:schemeClr>
                </a:solidFill>
              </a:rPr>
              <a:t>] | b[</a:t>
            </a:r>
            <a:r>
              <a:rPr lang="en-US" altLang="zh-CN" sz="1200" spc="-150" dirty="0" smtClean="0">
                <a:solidFill>
                  <a:schemeClr val="accent2"/>
                </a:solidFill>
              </a:rPr>
              <a:t>1</a:t>
            </a:r>
            <a:r>
              <a:rPr lang="en-US" altLang="zh-CN" sz="1200" spc="-150" dirty="0" smtClean="0">
                <a:solidFill>
                  <a:schemeClr val="bg1">
                    <a:lumMod val="50000"/>
                  </a:schemeClr>
                </a:solidFill>
              </a:rPr>
              <a:t>]&lt;&lt;</a:t>
            </a:r>
            <a:r>
              <a:rPr lang="en-US" altLang="zh-CN" sz="1200" spc="-150" dirty="0" smtClean="0">
                <a:solidFill>
                  <a:schemeClr val="accent2"/>
                </a:solidFill>
              </a:rPr>
              <a:t>8 </a:t>
            </a:r>
            <a:r>
              <a:rPr lang="en-US" altLang="zh-CN" sz="1200" spc="-150" dirty="0" smtClean="0">
                <a:solidFill>
                  <a:schemeClr val="bg1">
                    <a:lumMod val="50000"/>
                  </a:schemeClr>
                </a:solidFill>
              </a:rPr>
              <a:t>| b[</a:t>
            </a:r>
            <a:r>
              <a:rPr lang="en-US" altLang="zh-CN" sz="1200" spc="-150" dirty="0" smtClean="0">
                <a:solidFill>
                  <a:schemeClr val="accent2"/>
                </a:solidFill>
              </a:rPr>
              <a:t>2]</a:t>
            </a:r>
            <a:r>
              <a:rPr lang="en-US" altLang="zh-CN" sz="1200" spc="-150" dirty="0" smtClean="0">
                <a:solidFill>
                  <a:schemeClr val="bg1">
                    <a:lumMod val="50000"/>
                  </a:schemeClr>
                </a:solidFill>
              </a:rPr>
              <a:t>&lt;&lt;</a:t>
            </a:r>
            <a:r>
              <a:rPr lang="en-US" altLang="zh-CN" sz="1200" spc="-150" dirty="0" smtClean="0">
                <a:solidFill>
                  <a:schemeClr val="accent2"/>
                </a:solidFill>
              </a:rPr>
              <a:t>16 </a:t>
            </a:r>
            <a:r>
              <a:rPr lang="en-US" altLang="zh-CN" sz="1200" spc="-150" dirty="0" smtClean="0">
                <a:solidFill>
                  <a:schemeClr val="bg1">
                    <a:lumMod val="50000"/>
                  </a:schemeClr>
                </a:solidFill>
              </a:rPr>
              <a:t>| b[</a:t>
            </a:r>
            <a:r>
              <a:rPr lang="en-US" altLang="zh-CN" sz="1200" spc="-150" dirty="0" smtClean="0">
                <a:solidFill>
                  <a:schemeClr val="accent2"/>
                </a:solidFill>
              </a:rPr>
              <a:t>3</a:t>
            </a:r>
            <a:r>
              <a:rPr lang="en-US" altLang="zh-CN" sz="1200" spc="-150" dirty="0" smtClean="0">
                <a:solidFill>
                  <a:schemeClr val="bg1">
                    <a:lumMod val="50000"/>
                  </a:schemeClr>
                </a:solidFill>
              </a:rPr>
              <a:t>]&lt;&lt;</a:t>
            </a:r>
            <a:r>
              <a:rPr lang="en-US" altLang="zh-CN" sz="1200" spc="-150" dirty="0" smtClean="0">
                <a:solidFill>
                  <a:schemeClr val="accent2"/>
                </a:solidFill>
              </a:rPr>
              <a:t>24</a:t>
            </a:r>
            <a:endParaRPr lang="zh-CN" altLang="en-US" sz="1200" spc="-150" dirty="0">
              <a:solidFill>
                <a:schemeClr val="accent2"/>
              </a:solidFill>
            </a:endParaRPr>
          </a:p>
        </p:txBody>
      </p:sp>
      <p:sp>
        <p:nvSpPr>
          <p:cNvPr id="55" name="TextBox 54"/>
          <p:cNvSpPr txBox="1"/>
          <p:nvPr/>
        </p:nvSpPr>
        <p:spPr>
          <a:xfrm>
            <a:off x="7524328" y="2817802"/>
            <a:ext cx="979755" cy="307777"/>
          </a:xfrm>
          <a:prstGeom prst="rect">
            <a:avLst/>
          </a:prstGeom>
          <a:noFill/>
        </p:spPr>
        <p:txBody>
          <a:bodyPr wrap="none" rtlCol="0">
            <a:spAutoFit/>
          </a:bodyPr>
          <a:lstStyle/>
          <a:p>
            <a:r>
              <a:rPr lang="en-US" altLang="zh-CN" sz="1400" dirty="0" smtClean="0">
                <a:solidFill>
                  <a:schemeClr val="bg1">
                    <a:lumMod val="50000"/>
                  </a:schemeClr>
                </a:solidFill>
                <a:effectLst>
                  <a:outerShdw blurRad="38100" dist="38100" dir="2700000" algn="tl">
                    <a:srgbClr val="000000">
                      <a:alpha val="43137"/>
                    </a:srgbClr>
                  </a:outerShdw>
                </a:effectLst>
              </a:rPr>
              <a:t>Big-Endian</a:t>
            </a:r>
            <a:endParaRPr lang="zh-CN" altLang="en-US" sz="1400" dirty="0">
              <a:solidFill>
                <a:schemeClr val="bg1">
                  <a:lumMod val="50000"/>
                </a:schemeClr>
              </a:solidFill>
              <a:effectLst>
                <a:outerShdw blurRad="38100" dist="38100" dir="2700000" algn="tl">
                  <a:srgbClr val="000000">
                    <a:alpha val="43137"/>
                  </a:srgbClr>
                </a:outerShdw>
              </a:effectLst>
            </a:endParaRPr>
          </a:p>
        </p:txBody>
      </p:sp>
      <p:sp>
        <p:nvSpPr>
          <p:cNvPr id="57" name="TextBox 56"/>
          <p:cNvSpPr txBox="1"/>
          <p:nvPr/>
        </p:nvSpPr>
        <p:spPr>
          <a:xfrm>
            <a:off x="7497414" y="4201343"/>
            <a:ext cx="1107034" cy="307777"/>
          </a:xfrm>
          <a:prstGeom prst="rect">
            <a:avLst/>
          </a:prstGeom>
          <a:noFill/>
        </p:spPr>
        <p:txBody>
          <a:bodyPr wrap="none" rtlCol="0">
            <a:spAutoFit/>
          </a:bodyPr>
          <a:lstStyle/>
          <a:p>
            <a:r>
              <a:rPr lang="en-US" altLang="zh-CN" sz="1400" dirty="0" smtClean="0">
                <a:solidFill>
                  <a:schemeClr val="bg1">
                    <a:lumMod val="50000"/>
                  </a:schemeClr>
                </a:solidFill>
                <a:effectLst>
                  <a:outerShdw blurRad="38100" dist="38100" dir="2700000" algn="tl">
                    <a:srgbClr val="000000">
                      <a:alpha val="43137"/>
                    </a:srgbClr>
                  </a:outerShdw>
                </a:effectLst>
              </a:rPr>
              <a:t>Little-Endian</a:t>
            </a:r>
            <a:endParaRPr lang="zh-CN" altLang="en-US" sz="1400" dirty="0">
              <a:solidFill>
                <a:schemeClr val="bg1">
                  <a:lumMod val="50000"/>
                </a:schemeClr>
              </a:solidFill>
              <a:effectLst>
                <a:outerShdw blurRad="38100" dist="38100" dir="2700000" algn="tl">
                  <a:srgbClr val="000000">
                    <a:alpha val="43137"/>
                  </a:srgbClr>
                </a:outerShdw>
              </a:effectLst>
            </a:endParaRPr>
          </a:p>
        </p:txBody>
      </p:sp>
      <p:grpSp>
        <p:nvGrpSpPr>
          <p:cNvPr id="59" name="组合 58"/>
          <p:cNvGrpSpPr/>
          <p:nvPr/>
        </p:nvGrpSpPr>
        <p:grpSpPr>
          <a:xfrm>
            <a:off x="1299831" y="5589240"/>
            <a:ext cx="3024336" cy="1070411"/>
            <a:chOff x="-2916832" y="5670956"/>
            <a:chExt cx="3024336" cy="1070411"/>
          </a:xfrm>
        </p:grpSpPr>
        <p:sp>
          <p:nvSpPr>
            <p:cNvPr id="56" name="矩形 55"/>
            <p:cNvSpPr/>
            <p:nvPr/>
          </p:nvSpPr>
          <p:spPr>
            <a:xfrm>
              <a:off x="-2916832" y="5670956"/>
              <a:ext cx="3024336" cy="107041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pic>
          <p:nvPicPr>
            <p:cNvPr id="1030" name="Picture 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66245" y="5689541"/>
              <a:ext cx="1733550" cy="10373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1" name="矩形 60"/>
            <p:cNvSpPr/>
            <p:nvPr/>
          </p:nvSpPr>
          <p:spPr>
            <a:xfrm>
              <a:off x="-2916832" y="5670957"/>
              <a:ext cx="1296144" cy="738664"/>
            </a:xfrm>
            <a:prstGeom prst="rect">
              <a:avLst/>
            </a:prstGeom>
          </p:spPr>
          <p:txBody>
            <a:bodyPr wrap="square">
              <a:spAutoFit/>
            </a:bodyPr>
            <a:lstStyle/>
            <a:p>
              <a:r>
                <a:rPr lang="zh-CN" altLang="en-US" sz="1400" b="1" dirty="0"/>
                <a:t>大端字节序</a:t>
              </a:r>
              <a:r>
                <a:rPr lang="zh-CN" altLang="en-US" sz="1400" b="1" dirty="0" smtClean="0"/>
                <a:t>：</a:t>
              </a:r>
              <a:endParaRPr lang="en-US" altLang="zh-CN" sz="1400" b="1" dirty="0" smtClean="0"/>
            </a:p>
            <a:p>
              <a:r>
                <a:rPr lang="zh-CN" altLang="en-US" sz="1400" dirty="0" smtClean="0"/>
                <a:t>高位</a:t>
              </a:r>
              <a:r>
                <a:rPr lang="zh-CN" altLang="en-US" sz="1400" dirty="0"/>
                <a:t>字节在前</a:t>
              </a:r>
              <a:r>
                <a:rPr lang="zh-CN" altLang="en-US" sz="1400" dirty="0" smtClean="0"/>
                <a:t>，</a:t>
              </a:r>
              <a:endParaRPr lang="en-US" altLang="zh-CN" sz="1400" dirty="0" smtClean="0"/>
            </a:p>
            <a:p>
              <a:r>
                <a:rPr lang="zh-CN" altLang="en-US" sz="1400" dirty="0" smtClean="0"/>
                <a:t>低位</a:t>
              </a:r>
              <a:r>
                <a:rPr lang="zh-CN" altLang="en-US" sz="1400" dirty="0"/>
                <a:t>字节在后。</a:t>
              </a:r>
            </a:p>
          </p:txBody>
        </p:sp>
        <p:pic>
          <p:nvPicPr>
            <p:cNvPr id="1031" name="Picture 7"/>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857101" y="6525344"/>
              <a:ext cx="1028499" cy="19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58" name="组合 57"/>
          <p:cNvGrpSpPr/>
          <p:nvPr/>
        </p:nvGrpSpPr>
        <p:grpSpPr>
          <a:xfrm>
            <a:off x="4865226" y="5589240"/>
            <a:ext cx="3024336" cy="1070412"/>
            <a:chOff x="-2916832" y="4086780"/>
            <a:chExt cx="3024336" cy="1070412"/>
          </a:xfrm>
        </p:grpSpPr>
        <p:sp>
          <p:nvSpPr>
            <p:cNvPr id="65" name="矩形 64"/>
            <p:cNvSpPr/>
            <p:nvPr/>
          </p:nvSpPr>
          <p:spPr>
            <a:xfrm>
              <a:off x="-2916832" y="4086780"/>
              <a:ext cx="3024336" cy="107041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67" name="矩形 66"/>
            <p:cNvSpPr/>
            <p:nvPr/>
          </p:nvSpPr>
          <p:spPr>
            <a:xfrm>
              <a:off x="-2916832" y="4105365"/>
              <a:ext cx="1296144" cy="738664"/>
            </a:xfrm>
            <a:prstGeom prst="rect">
              <a:avLst/>
            </a:prstGeom>
          </p:spPr>
          <p:txBody>
            <a:bodyPr wrap="square">
              <a:spAutoFit/>
            </a:bodyPr>
            <a:lstStyle/>
            <a:p>
              <a:r>
                <a:rPr lang="zh-CN" altLang="en-US" sz="1400" b="1" dirty="0"/>
                <a:t>小</a:t>
              </a:r>
              <a:r>
                <a:rPr lang="zh-CN" altLang="en-US" sz="1400" b="1" dirty="0" smtClean="0"/>
                <a:t>端字节序：</a:t>
              </a:r>
              <a:endParaRPr lang="en-US" altLang="zh-CN" sz="1400" b="1" dirty="0" smtClean="0"/>
            </a:p>
            <a:p>
              <a:r>
                <a:rPr lang="zh-CN" altLang="en-US" sz="1400" dirty="0"/>
                <a:t>低</a:t>
              </a:r>
              <a:r>
                <a:rPr lang="zh-CN" altLang="en-US" sz="1400" dirty="0" smtClean="0"/>
                <a:t>位字节在前，</a:t>
              </a:r>
              <a:endParaRPr lang="en-US" altLang="zh-CN" sz="1400" dirty="0" smtClean="0"/>
            </a:p>
            <a:p>
              <a:r>
                <a:rPr lang="zh-CN" altLang="en-US" sz="1400" dirty="0"/>
                <a:t>高</a:t>
              </a:r>
              <a:r>
                <a:rPr lang="zh-CN" altLang="en-US" sz="1400" dirty="0" smtClean="0"/>
                <a:t>位字节在后。</a:t>
              </a:r>
              <a:endParaRPr lang="zh-CN" altLang="en-US" sz="1400" dirty="0"/>
            </a:p>
          </p:txBody>
        </p:sp>
        <p:pic>
          <p:nvPicPr>
            <p:cNvPr id="1028" name="Picture 4"/>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579423" y="4105365"/>
              <a:ext cx="1609725" cy="10170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2" name="Picture 8"/>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871917" y="4941168"/>
              <a:ext cx="1162705" cy="18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40279139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5"/>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nodeType="afterEffect">
                                  <p:stCondLst>
                                    <p:cond delay="0"/>
                                  </p:stCondLst>
                                  <p:childTnLst>
                                    <p:set>
                                      <p:cBhvr>
                                        <p:cTn id="13" dur="1" fill="hold">
                                          <p:stCondLst>
                                            <p:cond delay="0"/>
                                          </p:stCondLst>
                                        </p:cTn>
                                        <p:tgtEl>
                                          <p:spTgt spid="27"/>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grpId="0" nodeType="clickEffect">
                                  <p:stCondLst>
                                    <p:cond delay="0"/>
                                  </p:stCondLst>
                                  <p:childTnLst>
                                    <p:set>
                                      <p:cBhvr>
                                        <p:cTn id="17" dur="1" fill="hold">
                                          <p:stCondLst>
                                            <p:cond delay="0"/>
                                          </p:stCondLst>
                                        </p:cTn>
                                        <p:tgtEl>
                                          <p:spTgt spid="48"/>
                                        </p:tgtEl>
                                        <p:attrNameLst>
                                          <p:attrName>style.visibility</p:attrName>
                                        </p:attrNameLst>
                                      </p:cBhvr>
                                      <p:to>
                                        <p:strVal val="visible"/>
                                      </p:to>
                                    </p:set>
                                    <p:animEffect transition="in" filter="wipe(down)">
                                      <p:cBhvr>
                                        <p:cTn id="18" dur="500"/>
                                        <p:tgtEl>
                                          <p:spTgt spid="48"/>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7"/>
                                        </p:tgtEl>
                                        <p:attrNameLst>
                                          <p:attrName>style.visibility</p:attrName>
                                        </p:attrNameLst>
                                      </p:cBhvr>
                                      <p:to>
                                        <p:strVal val="visible"/>
                                      </p:to>
                                    </p:set>
                                  </p:childTnLst>
                                </p:cTn>
                              </p:par>
                            </p:childTnLst>
                          </p:cTn>
                        </p:par>
                        <p:par>
                          <p:cTn id="23" fill="hold">
                            <p:stCondLst>
                              <p:cond delay="0"/>
                            </p:stCondLst>
                            <p:childTnLst>
                              <p:par>
                                <p:cTn id="24" presetID="1" presetClass="entr" presetSubtype="0" fill="hold" nodeType="afterEffect">
                                  <p:stCondLst>
                                    <p:cond delay="0"/>
                                  </p:stCondLst>
                                  <p:childTnLst>
                                    <p:set>
                                      <p:cBhvr>
                                        <p:cTn id="25" dur="1" fill="hold">
                                          <p:stCondLst>
                                            <p:cond delay="0"/>
                                          </p:stCondLst>
                                        </p:cTn>
                                        <p:tgtEl>
                                          <p:spTgt spid="31"/>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22" presetClass="entr" presetSubtype="1" fill="hold" grpId="0" nodeType="clickEffect">
                                  <p:stCondLst>
                                    <p:cond delay="0"/>
                                  </p:stCondLst>
                                  <p:childTnLst>
                                    <p:set>
                                      <p:cBhvr>
                                        <p:cTn id="29" dur="1" fill="hold">
                                          <p:stCondLst>
                                            <p:cond delay="0"/>
                                          </p:stCondLst>
                                        </p:cTn>
                                        <p:tgtEl>
                                          <p:spTgt spid="50"/>
                                        </p:tgtEl>
                                        <p:attrNameLst>
                                          <p:attrName>style.visibility</p:attrName>
                                        </p:attrNameLst>
                                      </p:cBhvr>
                                      <p:to>
                                        <p:strVal val="visible"/>
                                      </p:to>
                                    </p:set>
                                    <p:animEffect transition="in" filter="wipe(up)">
                                      <p:cBhvr>
                                        <p:cTn id="30" dur="500"/>
                                        <p:tgtEl>
                                          <p:spTgt spid="50"/>
                                        </p:tgtEl>
                                      </p:cBhvr>
                                    </p:animEffec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
                                            <p:txEl>
                                              <p:pRg st="7" end="7"/>
                                            </p:txEl>
                                          </p:spTgt>
                                        </p:tgtEl>
                                        <p:attrNameLst>
                                          <p:attrName>style.visibility</p:attrName>
                                        </p:attrNameLst>
                                      </p:cBhvr>
                                      <p:to>
                                        <p:strVal val="visible"/>
                                      </p:to>
                                    </p:set>
                                  </p:childTnLst>
                                </p:cTn>
                              </p:par>
                            </p:childTnLst>
                          </p:cTn>
                        </p:par>
                        <p:par>
                          <p:cTn id="41" fill="hold">
                            <p:stCondLst>
                              <p:cond delay="0"/>
                            </p:stCondLst>
                            <p:childTnLst>
                              <p:par>
                                <p:cTn id="42" presetID="53" presetClass="entr" presetSubtype="0" fill="hold" nodeType="afterEffect">
                                  <p:stCondLst>
                                    <p:cond delay="0"/>
                                  </p:stCondLst>
                                  <p:childTnLst>
                                    <p:set>
                                      <p:cBhvr>
                                        <p:cTn id="43" dur="1" fill="hold">
                                          <p:stCondLst>
                                            <p:cond delay="0"/>
                                          </p:stCondLst>
                                        </p:cTn>
                                        <p:tgtEl>
                                          <p:spTgt spid="59"/>
                                        </p:tgtEl>
                                        <p:attrNameLst>
                                          <p:attrName>style.visibility</p:attrName>
                                        </p:attrNameLst>
                                      </p:cBhvr>
                                      <p:to>
                                        <p:strVal val="visible"/>
                                      </p:to>
                                    </p:set>
                                    <p:anim calcmode="lin" valueType="num">
                                      <p:cBhvr>
                                        <p:cTn id="44" dur="500" fill="hold"/>
                                        <p:tgtEl>
                                          <p:spTgt spid="59"/>
                                        </p:tgtEl>
                                        <p:attrNameLst>
                                          <p:attrName>ppt_w</p:attrName>
                                        </p:attrNameLst>
                                      </p:cBhvr>
                                      <p:tavLst>
                                        <p:tav tm="0">
                                          <p:val>
                                            <p:fltVal val="0"/>
                                          </p:val>
                                        </p:tav>
                                        <p:tav tm="100000">
                                          <p:val>
                                            <p:strVal val="#ppt_w"/>
                                          </p:val>
                                        </p:tav>
                                      </p:tavLst>
                                    </p:anim>
                                    <p:anim calcmode="lin" valueType="num">
                                      <p:cBhvr>
                                        <p:cTn id="45" dur="500" fill="hold"/>
                                        <p:tgtEl>
                                          <p:spTgt spid="59"/>
                                        </p:tgtEl>
                                        <p:attrNameLst>
                                          <p:attrName>ppt_h</p:attrName>
                                        </p:attrNameLst>
                                      </p:cBhvr>
                                      <p:tavLst>
                                        <p:tav tm="0">
                                          <p:val>
                                            <p:fltVal val="0"/>
                                          </p:val>
                                        </p:tav>
                                        <p:tav tm="100000">
                                          <p:val>
                                            <p:strVal val="#ppt_h"/>
                                          </p:val>
                                        </p:tav>
                                      </p:tavLst>
                                    </p:anim>
                                    <p:animEffect transition="in" filter="fade">
                                      <p:cBhvr>
                                        <p:cTn id="46" dur="500"/>
                                        <p:tgtEl>
                                          <p:spTgt spid="59"/>
                                        </p:tgtEl>
                                      </p:cBhvr>
                                    </p:animEffect>
                                  </p:childTnLst>
                                </p:cTn>
                              </p:par>
                              <p:par>
                                <p:cTn id="47" presetID="53" presetClass="entr" presetSubtype="0" fill="hold" nodeType="withEffect">
                                  <p:stCondLst>
                                    <p:cond delay="0"/>
                                  </p:stCondLst>
                                  <p:childTnLst>
                                    <p:set>
                                      <p:cBhvr>
                                        <p:cTn id="48" dur="1" fill="hold">
                                          <p:stCondLst>
                                            <p:cond delay="0"/>
                                          </p:stCondLst>
                                        </p:cTn>
                                        <p:tgtEl>
                                          <p:spTgt spid="58"/>
                                        </p:tgtEl>
                                        <p:attrNameLst>
                                          <p:attrName>style.visibility</p:attrName>
                                        </p:attrNameLst>
                                      </p:cBhvr>
                                      <p:to>
                                        <p:strVal val="visible"/>
                                      </p:to>
                                    </p:set>
                                    <p:anim calcmode="lin" valueType="num">
                                      <p:cBhvr>
                                        <p:cTn id="49" dur="500" fill="hold"/>
                                        <p:tgtEl>
                                          <p:spTgt spid="58"/>
                                        </p:tgtEl>
                                        <p:attrNameLst>
                                          <p:attrName>ppt_w</p:attrName>
                                        </p:attrNameLst>
                                      </p:cBhvr>
                                      <p:tavLst>
                                        <p:tav tm="0">
                                          <p:val>
                                            <p:fltVal val="0"/>
                                          </p:val>
                                        </p:tav>
                                        <p:tav tm="100000">
                                          <p:val>
                                            <p:strVal val="#ppt_w"/>
                                          </p:val>
                                        </p:tav>
                                      </p:tavLst>
                                    </p:anim>
                                    <p:anim calcmode="lin" valueType="num">
                                      <p:cBhvr>
                                        <p:cTn id="50" dur="500" fill="hold"/>
                                        <p:tgtEl>
                                          <p:spTgt spid="58"/>
                                        </p:tgtEl>
                                        <p:attrNameLst>
                                          <p:attrName>ppt_h</p:attrName>
                                        </p:attrNameLst>
                                      </p:cBhvr>
                                      <p:tavLst>
                                        <p:tav tm="0">
                                          <p:val>
                                            <p:fltVal val="0"/>
                                          </p:val>
                                        </p:tav>
                                        <p:tav tm="100000">
                                          <p:val>
                                            <p:strVal val="#ppt_h"/>
                                          </p:val>
                                        </p:tav>
                                      </p:tavLst>
                                    </p:anim>
                                    <p:animEffect transition="in" filter="fade">
                                      <p:cBhvr>
                                        <p:cTn id="51" dur="5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p:bldP spid="50" grpId="0"/>
      <p:bldP spid="55" grpId="0"/>
      <p:bldP spid="5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90056"/>
            <a:ext cx="8229600" cy="1143000"/>
          </a:xfrm>
        </p:spPr>
        <p:txBody>
          <a:bodyPr/>
          <a:lstStyle/>
          <a:p>
            <a:r>
              <a:rPr lang="en-US" altLang="zh-CN" dirty="0" smtClean="0"/>
              <a:t>Channel</a:t>
            </a:r>
            <a:endParaRPr lang="zh-CN" altLang="en-US" dirty="0"/>
          </a:p>
        </p:txBody>
      </p:sp>
      <p:sp>
        <p:nvSpPr>
          <p:cNvPr id="3" name="内容占位符 2"/>
          <p:cNvSpPr>
            <a:spLocks noGrp="1"/>
          </p:cNvSpPr>
          <p:nvPr>
            <p:ph idx="1"/>
          </p:nvPr>
        </p:nvSpPr>
        <p:spPr/>
        <p:txBody>
          <a:bodyPr/>
          <a:lstStyle/>
          <a:p>
            <a:endParaRPr lang="zh-CN" altLang="en-US"/>
          </a:p>
        </p:txBody>
      </p:sp>
    </p:spTree>
    <p:extLst>
      <p:ext uri="{BB962C8B-B14F-4D97-AF65-F5344CB8AC3E}">
        <p14:creationId xmlns:p14="http://schemas.microsoft.com/office/powerpoint/2010/main" val="389368055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Channel</a:t>
            </a:r>
            <a:endParaRPr lang="zh-CN" altLang="en-US" dirty="0"/>
          </a:p>
        </p:txBody>
      </p:sp>
      <p:sp>
        <p:nvSpPr>
          <p:cNvPr id="3" name="内容占位符 2"/>
          <p:cNvSpPr>
            <a:spLocks noGrp="1"/>
          </p:cNvSpPr>
          <p:nvPr>
            <p:ph idx="1"/>
          </p:nvPr>
        </p:nvSpPr>
        <p:spPr/>
        <p:txBody>
          <a:bodyPr/>
          <a:lstStyle/>
          <a:p>
            <a:r>
              <a:rPr lang="zh-CN" altLang="en-US" dirty="0" smtClean="0"/>
              <a:t>它是</a:t>
            </a:r>
            <a:r>
              <a:rPr lang="en-US" altLang="zh-CN" dirty="0" smtClean="0"/>
              <a:t>Java IO</a:t>
            </a:r>
            <a:r>
              <a:rPr lang="zh-CN" altLang="en-US" dirty="0" smtClean="0"/>
              <a:t>与外部系统交互的渠道</a:t>
            </a:r>
            <a:endParaRPr lang="en-US" altLang="zh-CN" dirty="0" smtClean="0"/>
          </a:p>
          <a:p>
            <a:r>
              <a:rPr lang="zh-CN" altLang="en-US" dirty="0" smtClean="0"/>
              <a:t>操作</a:t>
            </a:r>
            <a:r>
              <a:rPr lang="zh-CN" altLang="en-US" sz="2000" dirty="0" smtClean="0"/>
              <a:t>（系统调用）</a:t>
            </a:r>
            <a:endParaRPr lang="en-US" altLang="zh-CN" sz="2000" dirty="0" smtClean="0"/>
          </a:p>
          <a:p>
            <a:pPr lvl="1"/>
            <a:r>
              <a:rPr lang="zh-CN" altLang="en-US" sz="2000" dirty="0" smtClean="0"/>
              <a:t>打开（</a:t>
            </a:r>
            <a:r>
              <a:rPr lang="en-US" altLang="zh-CN" sz="2000" dirty="0" smtClean="0"/>
              <a:t>open</a:t>
            </a:r>
            <a:r>
              <a:rPr lang="zh-CN" altLang="en-US" sz="2000" dirty="0" smtClean="0"/>
              <a:t>）</a:t>
            </a:r>
            <a:endParaRPr lang="en-US" altLang="zh-CN" sz="2000" dirty="0" smtClean="0"/>
          </a:p>
          <a:p>
            <a:pPr lvl="1"/>
            <a:r>
              <a:rPr lang="zh-CN" altLang="en-US" sz="2000" dirty="0" smtClean="0"/>
              <a:t>使用（</a:t>
            </a:r>
            <a:r>
              <a:rPr lang="en-US" altLang="zh-CN" sz="2000" dirty="0" smtClean="0"/>
              <a:t>read / write</a:t>
            </a:r>
            <a:r>
              <a:rPr lang="zh-CN" altLang="en-US" sz="2000" dirty="0" smtClean="0"/>
              <a:t>）</a:t>
            </a:r>
            <a:endParaRPr lang="en-US" altLang="zh-CN" sz="2000" dirty="0" smtClean="0"/>
          </a:p>
          <a:p>
            <a:pPr lvl="1"/>
            <a:r>
              <a:rPr lang="zh-CN" altLang="en-US" sz="2000" dirty="0" smtClean="0"/>
              <a:t>关闭（</a:t>
            </a:r>
            <a:r>
              <a:rPr lang="en-US" altLang="zh-CN" sz="2000" dirty="0" smtClean="0"/>
              <a:t>close</a:t>
            </a:r>
            <a:r>
              <a:rPr lang="zh-CN" altLang="en-US" sz="2000" dirty="0" smtClean="0"/>
              <a:t>）</a:t>
            </a:r>
            <a:endParaRPr lang="en-US" altLang="zh-CN" sz="2000" dirty="0" smtClean="0"/>
          </a:p>
          <a:p>
            <a:endParaRPr lang="en-US" altLang="zh-CN" dirty="0" smtClean="0"/>
          </a:p>
        </p:txBody>
      </p:sp>
      <p:grpSp>
        <p:nvGrpSpPr>
          <p:cNvPr id="18" name="组合 17"/>
          <p:cNvGrpSpPr/>
          <p:nvPr/>
        </p:nvGrpSpPr>
        <p:grpSpPr>
          <a:xfrm>
            <a:off x="4211960" y="2276872"/>
            <a:ext cx="3744416" cy="1656184"/>
            <a:chOff x="4211960" y="2348880"/>
            <a:chExt cx="3744416" cy="1656184"/>
          </a:xfrm>
        </p:grpSpPr>
        <p:sp>
          <p:nvSpPr>
            <p:cNvPr id="4" name="矩形 3"/>
            <p:cNvSpPr/>
            <p:nvPr/>
          </p:nvSpPr>
          <p:spPr>
            <a:xfrm>
              <a:off x="4463988" y="2492896"/>
              <a:ext cx="936104"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File</a:t>
              </a:r>
              <a:endParaRPr lang="zh-CN" altLang="en-US" dirty="0"/>
            </a:p>
          </p:txBody>
        </p:sp>
        <p:sp>
          <p:nvSpPr>
            <p:cNvPr id="5" name="矩形 4"/>
            <p:cNvSpPr/>
            <p:nvPr/>
          </p:nvSpPr>
          <p:spPr>
            <a:xfrm>
              <a:off x="4463988" y="3140968"/>
              <a:ext cx="936104"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socket</a:t>
              </a:r>
              <a:endParaRPr lang="zh-CN" altLang="en-US" dirty="0"/>
            </a:p>
          </p:txBody>
        </p:sp>
        <p:sp>
          <p:nvSpPr>
            <p:cNvPr id="6" name="圆角矩形 5"/>
            <p:cNvSpPr/>
            <p:nvPr/>
          </p:nvSpPr>
          <p:spPr>
            <a:xfrm>
              <a:off x="4211960" y="2348880"/>
              <a:ext cx="1440160" cy="1584176"/>
            </a:xfrm>
            <a:prstGeom prst="roundRect">
              <a:avLst/>
            </a:prstGeom>
            <a:noFill/>
            <a:ln>
              <a:solidFill>
                <a:schemeClr val="bg1">
                  <a:lumMod val="50000"/>
                </a:schemeClr>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8" name="左右箭头 7"/>
            <p:cNvSpPr/>
            <p:nvPr/>
          </p:nvSpPr>
          <p:spPr>
            <a:xfrm>
              <a:off x="5508104" y="2632720"/>
              <a:ext cx="1152000" cy="152400"/>
            </a:xfrm>
            <a:prstGeom prst="leftRight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9" name="左右箭头 8"/>
            <p:cNvSpPr/>
            <p:nvPr/>
          </p:nvSpPr>
          <p:spPr>
            <a:xfrm>
              <a:off x="5508104" y="3280792"/>
              <a:ext cx="1152000" cy="152400"/>
            </a:xfrm>
            <a:prstGeom prst="leftRight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10" name="圆角矩形 9"/>
            <p:cNvSpPr/>
            <p:nvPr/>
          </p:nvSpPr>
          <p:spPr>
            <a:xfrm>
              <a:off x="6768244" y="2492896"/>
              <a:ext cx="936104" cy="432048"/>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smtClean="0"/>
                <a:t>Buffer</a:t>
              </a:r>
              <a:endParaRPr lang="zh-CN" altLang="en-US" dirty="0"/>
            </a:p>
          </p:txBody>
        </p:sp>
        <p:sp>
          <p:nvSpPr>
            <p:cNvPr id="11" name="圆角矩形 10"/>
            <p:cNvSpPr/>
            <p:nvPr/>
          </p:nvSpPr>
          <p:spPr>
            <a:xfrm>
              <a:off x="6768244" y="3136776"/>
              <a:ext cx="936104" cy="432048"/>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smtClean="0"/>
                <a:t>Buffer</a:t>
              </a:r>
              <a:endParaRPr lang="zh-CN" altLang="en-US" dirty="0"/>
            </a:p>
          </p:txBody>
        </p:sp>
        <p:sp>
          <p:nvSpPr>
            <p:cNvPr id="12" name="圆角矩形 11"/>
            <p:cNvSpPr/>
            <p:nvPr/>
          </p:nvSpPr>
          <p:spPr>
            <a:xfrm>
              <a:off x="6516216" y="2348880"/>
              <a:ext cx="1440160" cy="1584176"/>
            </a:xfrm>
            <a:prstGeom prst="roundRect">
              <a:avLst/>
            </a:prstGeom>
            <a:noFill/>
            <a:ln>
              <a:solidFill>
                <a:schemeClr val="bg1">
                  <a:lumMod val="50000"/>
                </a:schemeClr>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13" name="TextBox 12"/>
            <p:cNvSpPr txBox="1"/>
            <p:nvPr/>
          </p:nvSpPr>
          <p:spPr>
            <a:xfrm>
              <a:off x="4710665" y="3635732"/>
              <a:ext cx="442750" cy="369332"/>
            </a:xfrm>
            <a:prstGeom prst="rect">
              <a:avLst/>
            </a:prstGeom>
            <a:noFill/>
          </p:spPr>
          <p:txBody>
            <a:bodyPr wrap="none" rtlCol="0">
              <a:spAutoFit/>
            </a:bodyPr>
            <a:lstStyle/>
            <a:p>
              <a:r>
                <a:rPr lang="en-US" altLang="zh-CN" dirty="0" smtClean="0">
                  <a:solidFill>
                    <a:schemeClr val="bg1">
                      <a:lumMod val="50000"/>
                    </a:schemeClr>
                  </a:solidFill>
                </a:rPr>
                <a:t>OS</a:t>
              </a:r>
              <a:endParaRPr lang="zh-CN" altLang="en-US" dirty="0">
                <a:solidFill>
                  <a:schemeClr val="bg1">
                    <a:lumMod val="50000"/>
                  </a:schemeClr>
                </a:solidFill>
              </a:endParaRPr>
            </a:p>
          </p:txBody>
        </p:sp>
        <p:sp>
          <p:nvSpPr>
            <p:cNvPr id="14" name="TextBox 13"/>
            <p:cNvSpPr txBox="1"/>
            <p:nvPr/>
          </p:nvSpPr>
          <p:spPr>
            <a:xfrm>
              <a:off x="6942786" y="3635732"/>
              <a:ext cx="587020" cy="369332"/>
            </a:xfrm>
            <a:prstGeom prst="rect">
              <a:avLst/>
            </a:prstGeom>
            <a:noFill/>
          </p:spPr>
          <p:txBody>
            <a:bodyPr wrap="none" rtlCol="0">
              <a:spAutoFit/>
            </a:bodyPr>
            <a:lstStyle/>
            <a:p>
              <a:r>
                <a:rPr lang="en-US" altLang="zh-CN" dirty="0" smtClean="0">
                  <a:solidFill>
                    <a:schemeClr val="bg1">
                      <a:lumMod val="50000"/>
                    </a:schemeClr>
                  </a:solidFill>
                </a:rPr>
                <a:t>JVM</a:t>
              </a:r>
              <a:endParaRPr lang="zh-CN" altLang="en-US" dirty="0">
                <a:solidFill>
                  <a:schemeClr val="bg1">
                    <a:lumMod val="50000"/>
                  </a:schemeClr>
                </a:solidFill>
              </a:endParaRPr>
            </a:p>
          </p:txBody>
        </p:sp>
        <p:sp>
          <p:nvSpPr>
            <p:cNvPr id="15" name="TextBox 14"/>
            <p:cNvSpPr txBox="1"/>
            <p:nvPr/>
          </p:nvSpPr>
          <p:spPr>
            <a:xfrm>
              <a:off x="5607851" y="2843644"/>
              <a:ext cx="952505" cy="369332"/>
            </a:xfrm>
            <a:prstGeom prst="rect">
              <a:avLst/>
            </a:prstGeom>
            <a:noFill/>
          </p:spPr>
          <p:txBody>
            <a:bodyPr wrap="none" rtlCol="0">
              <a:spAutoFit/>
            </a:bodyPr>
            <a:lstStyle/>
            <a:p>
              <a:r>
                <a:rPr lang="en-US" altLang="zh-CN" dirty="0" smtClean="0"/>
                <a:t>Channel</a:t>
              </a:r>
              <a:endParaRPr lang="zh-CN" altLang="en-US" dirty="0"/>
            </a:p>
          </p:txBody>
        </p:sp>
      </p:grpSp>
      <p:sp>
        <p:nvSpPr>
          <p:cNvPr id="16" name="TextBox 15"/>
          <p:cNvSpPr txBox="1"/>
          <p:nvPr/>
        </p:nvSpPr>
        <p:spPr>
          <a:xfrm>
            <a:off x="971599" y="4005064"/>
            <a:ext cx="7178119" cy="2339102"/>
          </a:xfrm>
          <a:prstGeom prst="rect">
            <a:avLst/>
          </a:prstGeom>
          <a:noFill/>
          <a:ln>
            <a:solidFill>
              <a:schemeClr val="bg1">
                <a:lumMod val="50000"/>
              </a:schemeClr>
            </a:solidFill>
            <a:prstDash val="lgDash"/>
          </a:ln>
        </p:spPr>
        <p:txBody>
          <a:bodyPr wrap="square" rtlCol="0">
            <a:spAutoFit/>
          </a:bodyPr>
          <a:lstStyle/>
          <a:p>
            <a:r>
              <a:rPr lang="en-US" altLang="zh-CN" sz="1600" dirty="0" err="1" smtClean="0">
                <a:solidFill>
                  <a:schemeClr val="bg1">
                    <a:lumMod val="50000"/>
                  </a:schemeClr>
                </a:solidFill>
              </a:rPr>
              <a:t>FileInputStream</a:t>
            </a:r>
            <a:r>
              <a:rPr lang="en-US" altLang="zh-CN" sz="1600" dirty="0" smtClean="0">
                <a:solidFill>
                  <a:schemeClr val="bg1">
                    <a:lumMod val="50000"/>
                  </a:schemeClr>
                </a:solidFill>
              </a:rPr>
              <a:t> </a:t>
            </a:r>
            <a:r>
              <a:rPr lang="en-US" altLang="zh-CN" sz="1600" dirty="0">
                <a:solidFill>
                  <a:schemeClr val="bg1">
                    <a:lumMod val="50000"/>
                  </a:schemeClr>
                </a:solidFill>
              </a:rPr>
              <a:t>input = new </a:t>
            </a:r>
            <a:r>
              <a:rPr lang="en-US" altLang="zh-CN" sz="1600" dirty="0" err="1">
                <a:solidFill>
                  <a:schemeClr val="bg1">
                    <a:lumMod val="50000"/>
                  </a:schemeClr>
                </a:solidFill>
              </a:rPr>
              <a:t>FileInputStream</a:t>
            </a:r>
            <a:r>
              <a:rPr lang="en-US" altLang="zh-CN" sz="1600" dirty="0">
                <a:solidFill>
                  <a:schemeClr val="bg1">
                    <a:lumMod val="50000"/>
                  </a:schemeClr>
                </a:solidFill>
              </a:rPr>
              <a:t> (</a:t>
            </a:r>
            <a:r>
              <a:rPr lang="en-US" altLang="zh-CN" sz="1600" dirty="0" err="1">
                <a:solidFill>
                  <a:schemeClr val="bg1">
                    <a:lumMod val="50000"/>
                  </a:schemeClr>
                </a:solidFill>
              </a:rPr>
              <a:t>fileName</a:t>
            </a:r>
            <a:r>
              <a:rPr lang="en-US" altLang="zh-CN" sz="1600" dirty="0">
                <a:solidFill>
                  <a:schemeClr val="bg1">
                    <a:lumMod val="50000"/>
                  </a:schemeClr>
                </a:solidFill>
              </a:rPr>
              <a:t>);</a:t>
            </a:r>
          </a:p>
          <a:p>
            <a:r>
              <a:rPr lang="en-US" altLang="zh-CN" sz="1600" dirty="0" err="1"/>
              <a:t>FileChannel</a:t>
            </a:r>
            <a:r>
              <a:rPr lang="en-US" altLang="zh-CN" sz="1600" dirty="0"/>
              <a:t> channel = </a:t>
            </a:r>
            <a:r>
              <a:rPr lang="en-US" altLang="zh-CN" sz="1600" dirty="0" err="1"/>
              <a:t>input.getChannel</a:t>
            </a:r>
            <a:r>
              <a:rPr lang="en-US" altLang="zh-CN" sz="1600" dirty="0"/>
              <a:t>( </a:t>
            </a:r>
            <a:r>
              <a:rPr lang="en-US" altLang="zh-CN" sz="1600" dirty="0" smtClean="0"/>
              <a:t>);</a:t>
            </a:r>
          </a:p>
          <a:p>
            <a:r>
              <a:rPr lang="en-US" altLang="zh-CN" sz="1600" dirty="0" err="1">
                <a:solidFill>
                  <a:schemeClr val="bg1">
                    <a:lumMod val="50000"/>
                  </a:schemeClr>
                </a:solidFill>
              </a:rPr>
              <a:t>ByteBuffer</a:t>
            </a:r>
            <a:r>
              <a:rPr lang="en-US" altLang="zh-CN" sz="1600" dirty="0">
                <a:solidFill>
                  <a:schemeClr val="bg1">
                    <a:lumMod val="50000"/>
                  </a:schemeClr>
                </a:solidFill>
              </a:rPr>
              <a:t> buffer = </a:t>
            </a:r>
            <a:r>
              <a:rPr lang="en-US" altLang="zh-CN" sz="1600" dirty="0" err="1">
                <a:solidFill>
                  <a:schemeClr val="bg1">
                    <a:lumMod val="50000"/>
                  </a:schemeClr>
                </a:solidFill>
              </a:rPr>
              <a:t>ByteBuffer.allocate</a:t>
            </a:r>
            <a:r>
              <a:rPr lang="en-US" altLang="zh-CN" sz="1600" dirty="0">
                <a:solidFill>
                  <a:schemeClr val="bg1">
                    <a:lumMod val="50000"/>
                  </a:schemeClr>
                </a:solidFill>
              </a:rPr>
              <a:t> (16</a:t>
            </a:r>
            <a:r>
              <a:rPr lang="en-US" altLang="zh-CN" sz="1600" dirty="0" smtClean="0">
                <a:solidFill>
                  <a:schemeClr val="bg1">
                    <a:lumMod val="50000"/>
                  </a:schemeClr>
                </a:solidFill>
              </a:rPr>
              <a:t>);</a:t>
            </a:r>
          </a:p>
          <a:p>
            <a:r>
              <a:rPr lang="en-US" altLang="zh-CN" sz="1600" dirty="0" smtClean="0">
                <a:solidFill>
                  <a:schemeClr val="bg1">
                    <a:lumMod val="50000"/>
                  </a:schemeClr>
                </a:solidFill>
              </a:rPr>
              <a:t>//-----write--------------------------------------------</a:t>
            </a:r>
          </a:p>
          <a:p>
            <a:r>
              <a:rPr lang="en-US" altLang="zh-CN" sz="1600" dirty="0" err="1" smtClean="0"/>
              <a:t>buffer.put</a:t>
            </a:r>
            <a:r>
              <a:rPr lang="en-US" altLang="zh-CN" sz="1600" dirty="0" smtClean="0"/>
              <a:t>(“Hello”.</a:t>
            </a:r>
            <a:r>
              <a:rPr lang="en-US" altLang="zh-CN" sz="1600" dirty="0" err="1" smtClean="0"/>
              <a:t>getBytes</a:t>
            </a:r>
            <a:r>
              <a:rPr lang="en-US" altLang="zh-CN" sz="1600" dirty="0" smtClean="0"/>
              <a:t>()).flip();</a:t>
            </a:r>
            <a:endParaRPr lang="en-US" altLang="zh-CN" sz="1600" dirty="0"/>
          </a:p>
          <a:p>
            <a:r>
              <a:rPr lang="en-US" altLang="zh-CN" sz="1600" dirty="0" err="1" smtClean="0"/>
              <a:t>channel.</a:t>
            </a:r>
            <a:r>
              <a:rPr lang="en-US" altLang="zh-CN" sz="1600" b="1" dirty="0" err="1" smtClean="0">
                <a:solidFill>
                  <a:schemeClr val="accent1"/>
                </a:solidFill>
              </a:rPr>
              <a:t>write</a:t>
            </a:r>
            <a:r>
              <a:rPr lang="en-US" altLang="zh-CN" sz="1600" dirty="0" smtClean="0"/>
              <a:t> </a:t>
            </a:r>
            <a:r>
              <a:rPr lang="en-US" altLang="zh-CN" sz="1600" dirty="0"/>
              <a:t>(buffer</a:t>
            </a:r>
            <a:r>
              <a:rPr lang="en-US" altLang="zh-CN" sz="1600" dirty="0" smtClean="0"/>
              <a:t>);</a:t>
            </a:r>
          </a:p>
          <a:p>
            <a:r>
              <a:rPr lang="en-US" altLang="zh-CN" sz="1600" dirty="0" smtClean="0">
                <a:solidFill>
                  <a:schemeClr val="bg1">
                    <a:lumMod val="50000"/>
                  </a:schemeClr>
                </a:solidFill>
              </a:rPr>
              <a:t>//-----read---------------------------------------------</a:t>
            </a:r>
          </a:p>
          <a:p>
            <a:r>
              <a:rPr lang="en-US" altLang="zh-CN" sz="1600" dirty="0" err="1" smtClean="0"/>
              <a:t>buffer.clear</a:t>
            </a:r>
            <a:r>
              <a:rPr lang="en-US" altLang="zh-CN" sz="1600" dirty="0" smtClean="0"/>
              <a:t>();</a:t>
            </a:r>
          </a:p>
          <a:p>
            <a:r>
              <a:rPr lang="en-US" altLang="zh-CN" sz="1600" dirty="0" err="1" smtClean="0"/>
              <a:t>channel.</a:t>
            </a:r>
            <a:r>
              <a:rPr lang="en-US" altLang="zh-CN" sz="1600" b="1" dirty="0" err="1" smtClean="0">
                <a:solidFill>
                  <a:schemeClr val="accent1"/>
                </a:solidFill>
              </a:rPr>
              <a:t>read</a:t>
            </a:r>
            <a:r>
              <a:rPr lang="en-US" altLang="zh-CN" sz="1600" dirty="0" smtClean="0"/>
              <a:t>(buffer);</a:t>
            </a:r>
            <a:endParaRPr lang="zh-CN" altLang="en-US" sz="1600" dirty="0"/>
          </a:p>
        </p:txBody>
      </p:sp>
    </p:spTree>
    <p:extLst>
      <p:ext uri="{BB962C8B-B14F-4D97-AF65-F5344CB8AC3E}">
        <p14:creationId xmlns:p14="http://schemas.microsoft.com/office/powerpoint/2010/main" val="78979524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Channel</a:t>
            </a:r>
            <a:endParaRPr lang="zh-CN" altLang="en-US" dirty="0"/>
          </a:p>
        </p:txBody>
      </p:sp>
      <p:sp>
        <p:nvSpPr>
          <p:cNvPr id="3" name="内容占位符 2"/>
          <p:cNvSpPr>
            <a:spLocks noGrp="1"/>
          </p:cNvSpPr>
          <p:nvPr>
            <p:ph idx="1"/>
          </p:nvPr>
        </p:nvSpPr>
        <p:spPr/>
        <p:txBody>
          <a:bodyPr>
            <a:normAutofit/>
          </a:bodyPr>
          <a:lstStyle/>
          <a:p>
            <a:r>
              <a:rPr lang="en-US" altLang="zh-CN" dirty="0" smtClean="0"/>
              <a:t>Scatter</a:t>
            </a:r>
            <a:r>
              <a:rPr lang="zh-CN" altLang="en-US" dirty="0" smtClean="0"/>
              <a:t>（读）</a:t>
            </a:r>
            <a:r>
              <a:rPr lang="en-US" altLang="zh-CN" dirty="0" smtClean="0"/>
              <a:t> / Gather</a:t>
            </a:r>
            <a:r>
              <a:rPr lang="zh-CN" altLang="en-US" dirty="0" smtClean="0"/>
              <a:t>（写）</a:t>
            </a:r>
            <a:endParaRPr lang="en-US" altLang="zh-CN" dirty="0" smtClean="0"/>
          </a:p>
          <a:p>
            <a:pPr lvl="1"/>
            <a:r>
              <a:rPr lang="zh-CN" altLang="en-US" sz="2000" dirty="0" smtClean="0"/>
              <a:t>利用底层</a:t>
            </a:r>
            <a:r>
              <a:rPr lang="en-US" altLang="zh-CN" sz="2000" dirty="0" smtClean="0"/>
              <a:t>OS</a:t>
            </a:r>
            <a:r>
              <a:rPr lang="zh-CN" altLang="en-US" sz="2000" dirty="0" smtClean="0"/>
              <a:t>的本地矢量</a:t>
            </a:r>
            <a:r>
              <a:rPr lang="en-US" altLang="zh-CN" sz="2000" dirty="0" smtClean="0"/>
              <a:t>IO</a:t>
            </a:r>
            <a:r>
              <a:rPr lang="zh-CN" altLang="en-US" sz="2000" dirty="0"/>
              <a:t>系统</a:t>
            </a:r>
            <a:r>
              <a:rPr lang="zh-CN" altLang="en-US" sz="2000" dirty="0" smtClean="0"/>
              <a:t>调用（</a:t>
            </a:r>
            <a:r>
              <a:rPr lang="en-US" altLang="zh-CN" sz="2000" dirty="0" smtClean="0"/>
              <a:t>native vectored IO</a:t>
            </a:r>
            <a:r>
              <a:rPr lang="zh-CN" altLang="en-US" sz="2000" dirty="0" smtClean="0"/>
              <a:t>）</a:t>
            </a:r>
            <a:endParaRPr lang="en-US" altLang="zh-CN" sz="2000" dirty="0" smtClean="0"/>
          </a:p>
          <a:p>
            <a:pPr lvl="1"/>
            <a:r>
              <a:rPr lang="zh-CN" altLang="en-US" sz="2000" dirty="0"/>
              <a:t>减少或避免了</a:t>
            </a:r>
            <a:r>
              <a:rPr lang="en-US" altLang="zh-CN" sz="2000" dirty="0"/>
              <a:t>buffer</a:t>
            </a:r>
            <a:r>
              <a:rPr lang="zh-CN" altLang="en-US" sz="2000" dirty="0"/>
              <a:t>数据拷贝和多次系统</a:t>
            </a:r>
            <a:r>
              <a:rPr lang="zh-CN" altLang="en-US" sz="2000" dirty="0" smtClean="0"/>
              <a:t>调用</a:t>
            </a:r>
            <a:endParaRPr lang="en-US" altLang="zh-CN" sz="2000" dirty="0" smtClean="0"/>
          </a:p>
          <a:p>
            <a:pPr lvl="1"/>
            <a:r>
              <a:rPr lang="zh-CN" altLang="en-US" sz="2000" dirty="0" smtClean="0"/>
              <a:t>方便</a:t>
            </a:r>
            <a:r>
              <a:rPr lang="zh-CN" altLang="en-US" sz="2000" dirty="0"/>
              <a:t>多个</a:t>
            </a:r>
            <a:r>
              <a:rPr lang="en-US" altLang="zh-CN" sz="2000" dirty="0"/>
              <a:t>buffer</a:t>
            </a:r>
            <a:r>
              <a:rPr lang="zh-CN" altLang="en-US" sz="2000" dirty="0"/>
              <a:t>的组合</a:t>
            </a:r>
            <a:r>
              <a:rPr lang="zh-CN" altLang="en-US" sz="2000" dirty="0" smtClean="0"/>
              <a:t>拼装、切割</a:t>
            </a:r>
            <a:endParaRPr lang="en-US" altLang="zh-CN" sz="2000" dirty="0"/>
          </a:p>
          <a:p>
            <a:pPr lvl="1"/>
            <a:endParaRPr lang="en-US" altLang="zh-CN" sz="2000" dirty="0" smtClean="0"/>
          </a:p>
        </p:txBody>
      </p:sp>
      <p:sp>
        <p:nvSpPr>
          <p:cNvPr id="5" name="矩形 4"/>
          <p:cNvSpPr/>
          <p:nvPr/>
        </p:nvSpPr>
        <p:spPr>
          <a:xfrm>
            <a:off x="3503290" y="4374396"/>
            <a:ext cx="1080120" cy="288032"/>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CN" dirty="0" smtClean="0"/>
              <a:t>body</a:t>
            </a:r>
            <a:endParaRPr lang="zh-CN" altLang="en-US" dirty="0"/>
          </a:p>
        </p:txBody>
      </p:sp>
      <p:sp>
        <p:nvSpPr>
          <p:cNvPr id="4" name="矩形 3"/>
          <p:cNvSpPr/>
          <p:nvPr/>
        </p:nvSpPr>
        <p:spPr>
          <a:xfrm>
            <a:off x="3491880" y="3726324"/>
            <a:ext cx="1080120" cy="28803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smtClean="0"/>
              <a:t>header</a:t>
            </a:r>
            <a:endParaRPr lang="zh-CN" altLang="en-US" dirty="0"/>
          </a:p>
        </p:txBody>
      </p:sp>
      <p:grpSp>
        <p:nvGrpSpPr>
          <p:cNvPr id="38" name="组合 37"/>
          <p:cNvGrpSpPr/>
          <p:nvPr/>
        </p:nvGrpSpPr>
        <p:grpSpPr>
          <a:xfrm>
            <a:off x="899592" y="3284984"/>
            <a:ext cx="2304256" cy="1543819"/>
            <a:chOff x="827584" y="3275692"/>
            <a:chExt cx="2304256" cy="1543819"/>
          </a:xfrm>
        </p:grpSpPr>
        <p:sp>
          <p:nvSpPr>
            <p:cNvPr id="7" name="矩形 6"/>
            <p:cNvSpPr/>
            <p:nvPr/>
          </p:nvSpPr>
          <p:spPr>
            <a:xfrm>
              <a:off x="827584" y="3275692"/>
              <a:ext cx="2017027" cy="369332"/>
            </a:xfrm>
            <a:prstGeom prst="rect">
              <a:avLst/>
            </a:prstGeom>
          </p:spPr>
          <p:txBody>
            <a:bodyPr wrap="none">
              <a:spAutoFit/>
            </a:bodyPr>
            <a:lstStyle/>
            <a:p>
              <a:r>
                <a:rPr lang="en-US" altLang="zh-CN" dirty="0" smtClean="0">
                  <a:solidFill>
                    <a:schemeClr val="bg1">
                      <a:lumMod val="50000"/>
                    </a:schemeClr>
                  </a:solidFill>
                </a:rPr>
                <a:t>HTTP response </a:t>
              </a:r>
              <a:r>
                <a:rPr lang="en-US" altLang="zh-CN" dirty="0" err="1" smtClean="0">
                  <a:solidFill>
                    <a:schemeClr val="bg1">
                      <a:lumMod val="50000"/>
                    </a:schemeClr>
                  </a:solidFill>
                </a:rPr>
                <a:t>msg</a:t>
              </a:r>
              <a:endParaRPr lang="zh-CN" altLang="en-US" dirty="0">
                <a:solidFill>
                  <a:schemeClr val="bg1">
                    <a:lumMod val="50000"/>
                  </a:schemeClr>
                </a:solidFill>
              </a:endParaRPr>
            </a:p>
          </p:txBody>
        </p:sp>
        <p:sp>
          <p:nvSpPr>
            <p:cNvPr id="8" name="矩形 7"/>
            <p:cNvSpPr/>
            <p:nvPr/>
          </p:nvSpPr>
          <p:spPr>
            <a:xfrm>
              <a:off x="935840" y="3573016"/>
              <a:ext cx="2196000" cy="1246495"/>
            </a:xfrm>
            <a:prstGeom prst="rect">
              <a:avLst/>
            </a:prstGeom>
            <a:ln w="19050">
              <a:solidFill>
                <a:schemeClr val="bg1">
                  <a:lumMod val="50000"/>
                </a:schemeClr>
              </a:solidFill>
              <a:prstDash val="dash"/>
            </a:ln>
          </p:spPr>
          <p:txBody>
            <a:bodyPr wrap="square">
              <a:spAutoFit/>
            </a:bodyPr>
            <a:lstStyle/>
            <a:p>
              <a:r>
                <a:rPr lang="en-US" altLang="zh-CN" sz="1000" dirty="0">
                  <a:solidFill>
                    <a:schemeClr val="tx1">
                      <a:lumMod val="75000"/>
                      <a:lumOff val="25000"/>
                    </a:schemeClr>
                  </a:solidFill>
                </a:rPr>
                <a:t>HTTP/1.1 200 OK </a:t>
              </a:r>
            </a:p>
            <a:p>
              <a:pPr>
                <a:spcBef>
                  <a:spcPts val="600"/>
                </a:spcBef>
              </a:pPr>
              <a:r>
                <a:rPr lang="en-US" altLang="zh-CN" sz="1000" dirty="0" smtClean="0">
                  <a:solidFill>
                    <a:schemeClr val="tx1">
                      <a:lumMod val="75000"/>
                      <a:lumOff val="25000"/>
                    </a:schemeClr>
                  </a:solidFill>
                </a:rPr>
                <a:t>Server</a:t>
              </a:r>
              <a:r>
                <a:rPr lang="en-US" altLang="zh-CN" sz="1000" dirty="0">
                  <a:solidFill>
                    <a:schemeClr val="tx1">
                      <a:lumMod val="75000"/>
                      <a:lumOff val="25000"/>
                    </a:schemeClr>
                  </a:solidFill>
                </a:rPr>
                <a:t>: </a:t>
              </a:r>
              <a:r>
                <a:rPr lang="en-US" altLang="zh-CN" sz="1000" dirty="0" err="1">
                  <a:solidFill>
                    <a:schemeClr val="tx1">
                      <a:lumMod val="75000"/>
                      <a:lumOff val="25000"/>
                    </a:schemeClr>
                  </a:solidFill>
                </a:rPr>
                <a:t>bfe</a:t>
              </a:r>
              <a:r>
                <a:rPr lang="en-US" altLang="zh-CN" sz="1000" dirty="0">
                  <a:solidFill>
                    <a:schemeClr val="tx1">
                      <a:lumMod val="75000"/>
                      <a:lumOff val="25000"/>
                    </a:schemeClr>
                  </a:solidFill>
                </a:rPr>
                <a:t>/1.0.8.18 </a:t>
              </a:r>
              <a:endParaRPr lang="en-US" altLang="zh-CN" sz="1000" dirty="0" smtClean="0">
                <a:solidFill>
                  <a:schemeClr val="tx1">
                    <a:lumMod val="75000"/>
                    <a:lumOff val="25000"/>
                  </a:schemeClr>
                </a:solidFill>
              </a:endParaRPr>
            </a:p>
            <a:p>
              <a:r>
                <a:rPr lang="en-US" altLang="zh-CN" sz="1000" dirty="0" smtClean="0">
                  <a:solidFill>
                    <a:schemeClr val="tx1">
                      <a:lumMod val="75000"/>
                      <a:lumOff val="25000"/>
                    </a:schemeClr>
                  </a:solidFill>
                </a:rPr>
                <a:t>Date</a:t>
              </a:r>
              <a:r>
                <a:rPr lang="en-US" altLang="zh-CN" sz="1000" dirty="0">
                  <a:solidFill>
                    <a:schemeClr val="tx1">
                      <a:lumMod val="75000"/>
                      <a:lumOff val="25000"/>
                    </a:schemeClr>
                  </a:solidFill>
                </a:rPr>
                <a:t>: Tue, 13 Dec 2016 02:06:25 GMT </a:t>
              </a:r>
              <a:endParaRPr lang="en-US" altLang="zh-CN" sz="1000" dirty="0" smtClean="0">
                <a:solidFill>
                  <a:schemeClr val="tx1">
                    <a:lumMod val="75000"/>
                    <a:lumOff val="25000"/>
                  </a:schemeClr>
                </a:solidFill>
              </a:endParaRPr>
            </a:p>
            <a:p>
              <a:r>
                <a:rPr lang="en-US" altLang="zh-CN" sz="1000" dirty="0" smtClean="0">
                  <a:solidFill>
                    <a:schemeClr val="tx1">
                      <a:lumMod val="75000"/>
                      <a:lumOff val="25000"/>
                    </a:schemeClr>
                  </a:solidFill>
                </a:rPr>
                <a:t>Content-Type</a:t>
              </a:r>
              <a:r>
                <a:rPr lang="en-US" altLang="zh-CN" sz="1000" dirty="0">
                  <a:solidFill>
                    <a:schemeClr val="tx1">
                      <a:lumMod val="75000"/>
                      <a:lumOff val="25000"/>
                    </a:schemeClr>
                  </a:solidFill>
                </a:rPr>
                <a:t>: text/</a:t>
              </a:r>
              <a:r>
                <a:rPr lang="en-US" altLang="zh-CN" sz="1000" dirty="0" err="1">
                  <a:solidFill>
                    <a:schemeClr val="tx1">
                      <a:lumMod val="75000"/>
                      <a:lumOff val="25000"/>
                    </a:schemeClr>
                  </a:solidFill>
                </a:rPr>
                <a:t>html;charset</a:t>
              </a:r>
              <a:r>
                <a:rPr lang="en-US" altLang="zh-CN" sz="1000" dirty="0">
                  <a:solidFill>
                    <a:schemeClr val="tx1">
                      <a:lumMod val="75000"/>
                      <a:lumOff val="25000"/>
                    </a:schemeClr>
                  </a:solidFill>
                </a:rPr>
                <a:t>=utf-8 </a:t>
              </a:r>
              <a:endParaRPr lang="en-US" altLang="zh-CN" sz="1000" dirty="0" smtClean="0">
                <a:solidFill>
                  <a:schemeClr val="tx1">
                    <a:lumMod val="75000"/>
                    <a:lumOff val="25000"/>
                  </a:schemeClr>
                </a:solidFill>
              </a:endParaRPr>
            </a:p>
            <a:p>
              <a:r>
                <a:rPr lang="en-US" altLang="zh-CN" sz="1000" dirty="0" smtClean="0">
                  <a:solidFill>
                    <a:schemeClr val="tx1">
                      <a:lumMod val="75000"/>
                      <a:lumOff val="25000"/>
                    </a:schemeClr>
                  </a:solidFill>
                </a:rPr>
                <a:t>Content-Length</a:t>
              </a:r>
              <a:r>
                <a:rPr lang="en-US" altLang="zh-CN" sz="1000" dirty="0">
                  <a:solidFill>
                    <a:schemeClr val="tx1">
                      <a:lumMod val="75000"/>
                      <a:lumOff val="25000"/>
                    </a:schemeClr>
                  </a:solidFill>
                </a:rPr>
                <a:t>: 53357 </a:t>
              </a:r>
              <a:endParaRPr lang="en-US" altLang="zh-CN" sz="1000" dirty="0" smtClean="0">
                <a:solidFill>
                  <a:schemeClr val="tx1">
                    <a:lumMod val="75000"/>
                    <a:lumOff val="25000"/>
                  </a:schemeClr>
                </a:solidFill>
              </a:endParaRPr>
            </a:p>
            <a:p>
              <a:r>
                <a:rPr lang="en-US" altLang="zh-CN" sz="1000" dirty="0" smtClean="0">
                  <a:solidFill>
                    <a:schemeClr val="tx1">
                      <a:lumMod val="75000"/>
                      <a:lumOff val="25000"/>
                    </a:schemeClr>
                  </a:solidFill>
                </a:rPr>
                <a:t>Connection</a:t>
              </a:r>
              <a:r>
                <a:rPr lang="en-US" altLang="zh-CN" sz="1000" dirty="0">
                  <a:solidFill>
                    <a:schemeClr val="tx1">
                      <a:lumMod val="75000"/>
                      <a:lumOff val="25000"/>
                    </a:schemeClr>
                  </a:solidFill>
                </a:rPr>
                <a:t>: keep-alive </a:t>
              </a:r>
              <a:endParaRPr lang="en-US" altLang="zh-CN" sz="1000" dirty="0" smtClean="0">
                <a:solidFill>
                  <a:schemeClr val="tx1">
                    <a:lumMod val="75000"/>
                    <a:lumOff val="25000"/>
                  </a:schemeClr>
                </a:solidFill>
              </a:endParaRPr>
            </a:p>
            <a:p>
              <a:r>
                <a:rPr lang="en-US" altLang="zh-CN" sz="1000" b="1" dirty="0" smtClean="0">
                  <a:solidFill>
                    <a:schemeClr val="tx1">
                      <a:lumMod val="75000"/>
                      <a:lumOff val="25000"/>
                    </a:schemeClr>
                  </a:solidFill>
                </a:rPr>
                <a:t>… …</a:t>
              </a:r>
              <a:endParaRPr lang="zh-CN" altLang="en-US" sz="1000" b="1" dirty="0">
                <a:solidFill>
                  <a:schemeClr val="tx1">
                    <a:lumMod val="75000"/>
                    <a:lumOff val="25000"/>
                  </a:schemeClr>
                </a:solidFill>
              </a:endParaRPr>
            </a:p>
          </p:txBody>
        </p:sp>
      </p:grpSp>
      <p:sp>
        <p:nvSpPr>
          <p:cNvPr id="9" name="矩形 8"/>
          <p:cNvSpPr/>
          <p:nvPr/>
        </p:nvSpPr>
        <p:spPr>
          <a:xfrm>
            <a:off x="5148064" y="4061539"/>
            <a:ext cx="1440000" cy="28803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dirty="0" smtClean="0"/>
              <a:t>http </a:t>
            </a:r>
            <a:r>
              <a:rPr lang="en-US" altLang="zh-CN" dirty="0" err="1" smtClean="0"/>
              <a:t>msg</a:t>
            </a:r>
            <a:endParaRPr lang="zh-CN" altLang="en-US" dirty="0"/>
          </a:p>
        </p:txBody>
      </p:sp>
      <p:cxnSp>
        <p:nvCxnSpPr>
          <p:cNvPr id="11" name="直接连接符 10"/>
          <p:cNvCxnSpPr/>
          <p:nvPr/>
        </p:nvCxnSpPr>
        <p:spPr>
          <a:xfrm flipH="1" flipV="1">
            <a:off x="2987824" y="3690320"/>
            <a:ext cx="504056" cy="36004"/>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flipH="1">
            <a:off x="2987824" y="4014356"/>
            <a:ext cx="504056" cy="575960"/>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sp>
        <p:nvSpPr>
          <p:cNvPr id="15" name="圆角矩形 14"/>
          <p:cNvSpPr/>
          <p:nvPr/>
        </p:nvSpPr>
        <p:spPr>
          <a:xfrm>
            <a:off x="1043832" y="3654316"/>
            <a:ext cx="2016000" cy="936000"/>
          </a:xfrm>
          <a:prstGeom prst="roundRect">
            <a:avLst/>
          </a:prstGeom>
          <a:noFill/>
          <a:ln w="9525">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圆角矩形 19"/>
          <p:cNvSpPr/>
          <p:nvPr/>
        </p:nvSpPr>
        <p:spPr>
          <a:xfrm>
            <a:off x="1043832" y="4652298"/>
            <a:ext cx="2016000" cy="108000"/>
          </a:xfrm>
          <a:prstGeom prst="roundRect">
            <a:avLst/>
          </a:prstGeom>
          <a:noFill/>
          <a:ln w="9525">
            <a:solidFill>
              <a:schemeClr val="accent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1" name="直接连接符 20"/>
          <p:cNvCxnSpPr/>
          <p:nvPr/>
        </p:nvCxnSpPr>
        <p:spPr>
          <a:xfrm flipH="1">
            <a:off x="3059832" y="4374396"/>
            <a:ext cx="432048" cy="277902"/>
          </a:xfrm>
          <a:prstGeom prst="line">
            <a:avLst/>
          </a:prstGeom>
          <a:ln>
            <a:solidFill>
              <a:schemeClr val="accent2"/>
            </a:solidFill>
            <a:prstDash val="sysDash"/>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H="1">
            <a:off x="3059832" y="4662428"/>
            <a:ext cx="456590" cy="97870"/>
          </a:xfrm>
          <a:prstGeom prst="line">
            <a:avLst/>
          </a:prstGeom>
          <a:ln>
            <a:solidFill>
              <a:schemeClr val="accent2"/>
            </a:solidFill>
            <a:prstDash val="sysDash"/>
          </a:ln>
        </p:spPr>
        <p:style>
          <a:lnRef idx="1">
            <a:schemeClr val="accent1"/>
          </a:lnRef>
          <a:fillRef idx="0">
            <a:schemeClr val="accent1"/>
          </a:fillRef>
          <a:effectRef idx="0">
            <a:schemeClr val="accent1"/>
          </a:effectRef>
          <a:fontRef idx="minor">
            <a:schemeClr val="tx1"/>
          </a:fontRef>
        </p:style>
      </p:cxnSp>
      <p:cxnSp>
        <p:nvCxnSpPr>
          <p:cNvPr id="31" name="直接箭头连接符 30"/>
          <p:cNvCxnSpPr>
            <a:stCxn id="4" idx="3"/>
            <a:endCxn id="9" idx="1"/>
          </p:cNvCxnSpPr>
          <p:nvPr/>
        </p:nvCxnSpPr>
        <p:spPr>
          <a:xfrm>
            <a:off x="4572000" y="3870340"/>
            <a:ext cx="576064" cy="335215"/>
          </a:xfrm>
          <a:prstGeom prst="straightConnector1">
            <a:avLst/>
          </a:prstGeom>
          <a:ln>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3" name="直接箭头连接符 32"/>
          <p:cNvCxnSpPr>
            <a:stCxn id="5" idx="3"/>
            <a:endCxn id="9" idx="1"/>
          </p:cNvCxnSpPr>
          <p:nvPr/>
        </p:nvCxnSpPr>
        <p:spPr>
          <a:xfrm flipV="1">
            <a:off x="4583410" y="4205555"/>
            <a:ext cx="564654" cy="312857"/>
          </a:xfrm>
          <a:prstGeom prst="straightConnector1">
            <a:avLst/>
          </a:prstGeom>
          <a:ln>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34" name="椭圆 33"/>
          <p:cNvSpPr/>
          <p:nvPr/>
        </p:nvSpPr>
        <p:spPr>
          <a:xfrm>
            <a:off x="7020272" y="4061539"/>
            <a:ext cx="1152128" cy="288000"/>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altLang="zh-CN" dirty="0" smtClean="0"/>
              <a:t>socket</a:t>
            </a:r>
            <a:endParaRPr lang="zh-CN" altLang="en-US" dirty="0"/>
          </a:p>
        </p:txBody>
      </p:sp>
      <p:cxnSp>
        <p:nvCxnSpPr>
          <p:cNvPr id="36" name="直接箭头连接符 35"/>
          <p:cNvCxnSpPr>
            <a:stCxn id="9" idx="3"/>
            <a:endCxn id="34" idx="2"/>
          </p:cNvCxnSpPr>
          <p:nvPr/>
        </p:nvCxnSpPr>
        <p:spPr>
          <a:xfrm flipV="1">
            <a:off x="6588064" y="4205539"/>
            <a:ext cx="432208" cy="16"/>
          </a:xfrm>
          <a:prstGeom prst="straightConnector1">
            <a:avLst/>
          </a:prstGeom>
          <a:ln>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971599" y="5013176"/>
            <a:ext cx="3888433" cy="1200329"/>
          </a:xfrm>
          <a:prstGeom prst="rect">
            <a:avLst/>
          </a:prstGeom>
          <a:noFill/>
          <a:ln>
            <a:solidFill>
              <a:schemeClr val="bg1">
                <a:lumMod val="50000"/>
              </a:schemeClr>
            </a:solidFill>
            <a:prstDash val="lgDash"/>
          </a:ln>
        </p:spPr>
        <p:txBody>
          <a:bodyPr wrap="square" rtlCol="0">
            <a:spAutoFit/>
          </a:bodyPr>
          <a:lstStyle/>
          <a:p>
            <a:r>
              <a:rPr lang="en-US" altLang="zh-CN" sz="1200" dirty="0" err="1"/>
              <a:t>ByteBuffer</a:t>
            </a:r>
            <a:r>
              <a:rPr lang="en-US" altLang="zh-CN" sz="1200" dirty="0"/>
              <a:t> header = </a:t>
            </a:r>
            <a:r>
              <a:rPr lang="en-US" altLang="zh-CN" sz="1200" dirty="0" err="1"/>
              <a:t>ByteBuffer.allocateDirect</a:t>
            </a:r>
            <a:r>
              <a:rPr lang="en-US" altLang="zh-CN" sz="1200" dirty="0"/>
              <a:t> (10);</a:t>
            </a:r>
          </a:p>
          <a:p>
            <a:r>
              <a:rPr lang="en-US" altLang="zh-CN" sz="1200" dirty="0" err="1"/>
              <a:t>ByteBuffer</a:t>
            </a:r>
            <a:r>
              <a:rPr lang="en-US" altLang="zh-CN" sz="1200" dirty="0"/>
              <a:t> body = </a:t>
            </a:r>
            <a:r>
              <a:rPr lang="en-US" altLang="zh-CN" sz="1200" dirty="0" err="1"/>
              <a:t>ByteBuffer.allocateDirect</a:t>
            </a:r>
            <a:r>
              <a:rPr lang="en-US" altLang="zh-CN" sz="1200" dirty="0"/>
              <a:t> (80);</a:t>
            </a:r>
          </a:p>
          <a:p>
            <a:r>
              <a:rPr lang="en-US" altLang="zh-CN" sz="1200" b="1" dirty="0" err="1">
                <a:solidFill>
                  <a:srgbClr val="C00000"/>
                </a:solidFill>
              </a:rPr>
              <a:t>ByteBuffer</a:t>
            </a:r>
            <a:r>
              <a:rPr lang="en-US" altLang="zh-CN" sz="1200" b="1" dirty="0">
                <a:solidFill>
                  <a:srgbClr val="C00000"/>
                </a:solidFill>
              </a:rPr>
              <a:t> [] </a:t>
            </a:r>
            <a:r>
              <a:rPr lang="en-US" altLang="zh-CN" sz="1200" dirty="0"/>
              <a:t>buffers = { header, body </a:t>
            </a:r>
            <a:r>
              <a:rPr lang="en-US" altLang="zh-CN" sz="1200" dirty="0" smtClean="0"/>
              <a:t>};</a:t>
            </a:r>
            <a:endParaRPr lang="en-US" altLang="zh-CN" sz="1200" dirty="0"/>
          </a:p>
          <a:p>
            <a:r>
              <a:rPr lang="en-US" altLang="zh-CN" sz="1200" dirty="0" err="1"/>
              <a:t>int</a:t>
            </a:r>
            <a:r>
              <a:rPr lang="en-US" altLang="zh-CN" sz="1200" dirty="0"/>
              <a:t> </a:t>
            </a:r>
            <a:r>
              <a:rPr lang="en-US" altLang="zh-CN" sz="1200" dirty="0" err="1"/>
              <a:t>bytesRead</a:t>
            </a:r>
            <a:r>
              <a:rPr lang="en-US" altLang="zh-CN" sz="1200" dirty="0"/>
              <a:t> = </a:t>
            </a:r>
            <a:r>
              <a:rPr lang="en-US" altLang="zh-CN" sz="1200" dirty="0" err="1"/>
              <a:t>channel.</a:t>
            </a:r>
            <a:r>
              <a:rPr lang="en-US" altLang="zh-CN" sz="1200" b="1" dirty="0" err="1">
                <a:solidFill>
                  <a:schemeClr val="accent1"/>
                </a:solidFill>
              </a:rPr>
              <a:t>read</a:t>
            </a:r>
            <a:r>
              <a:rPr lang="en-US" altLang="zh-CN" sz="1200" dirty="0"/>
              <a:t> (buffers);      //</a:t>
            </a:r>
            <a:r>
              <a:rPr lang="en-US" altLang="zh-CN" sz="1200" dirty="0" smtClean="0"/>
              <a:t>scattering</a:t>
            </a:r>
          </a:p>
          <a:p>
            <a:r>
              <a:rPr lang="en-US" altLang="zh-CN" sz="1200" dirty="0" smtClean="0"/>
              <a:t>------------------------------------------------------------------------</a:t>
            </a:r>
            <a:endParaRPr lang="en-US" altLang="zh-CN" sz="1200" dirty="0"/>
          </a:p>
          <a:p>
            <a:r>
              <a:rPr lang="en-US" altLang="zh-CN" sz="1200" dirty="0" err="1"/>
              <a:t>int</a:t>
            </a:r>
            <a:r>
              <a:rPr lang="en-US" altLang="zh-CN" sz="1200" dirty="0"/>
              <a:t> </a:t>
            </a:r>
            <a:r>
              <a:rPr lang="en-US" altLang="zh-CN" sz="1200" dirty="0" err="1"/>
              <a:t>bytesRead</a:t>
            </a:r>
            <a:r>
              <a:rPr lang="en-US" altLang="zh-CN" sz="1200" dirty="0"/>
              <a:t> = </a:t>
            </a:r>
            <a:r>
              <a:rPr lang="en-US" altLang="zh-CN" sz="1200" dirty="0" err="1" smtClean="0"/>
              <a:t>channel.</a:t>
            </a:r>
            <a:r>
              <a:rPr lang="en-US" altLang="zh-CN" sz="1200" b="1" dirty="0" err="1" smtClean="0">
                <a:solidFill>
                  <a:schemeClr val="accent1"/>
                </a:solidFill>
              </a:rPr>
              <a:t>write</a:t>
            </a:r>
            <a:r>
              <a:rPr lang="en-US" altLang="zh-CN" sz="1200" dirty="0" smtClean="0"/>
              <a:t> (buffers</a:t>
            </a:r>
            <a:r>
              <a:rPr lang="en-US" altLang="zh-CN" sz="1200" dirty="0"/>
              <a:t>);     </a:t>
            </a:r>
            <a:r>
              <a:rPr lang="en-US" altLang="zh-CN" sz="1200" dirty="0" smtClean="0"/>
              <a:t>//gathering</a:t>
            </a:r>
            <a:endParaRPr lang="zh-CN" altLang="en-US" sz="1200" dirty="0"/>
          </a:p>
        </p:txBody>
      </p:sp>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40504" y="5661368"/>
            <a:ext cx="4068000" cy="108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040504" y="4580375"/>
            <a:ext cx="4068000" cy="10808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2" name="爆炸形 1 41"/>
          <p:cNvSpPr/>
          <p:nvPr/>
        </p:nvSpPr>
        <p:spPr>
          <a:xfrm>
            <a:off x="6660232" y="2636912"/>
            <a:ext cx="1656184" cy="923330"/>
          </a:xfrm>
          <a:prstGeom prst="irregularSeal1">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1400" b="1" dirty="0" smtClean="0">
                <a:solidFill>
                  <a:schemeClr val="accent2"/>
                </a:solidFill>
              </a:rPr>
              <a:t>高效、系统开销小</a:t>
            </a:r>
            <a:endParaRPr lang="zh-CN" altLang="en-US" sz="1400" b="1" dirty="0">
              <a:solidFill>
                <a:schemeClr val="accent2"/>
              </a:solidFill>
            </a:endParaRPr>
          </a:p>
        </p:txBody>
      </p:sp>
    </p:spTree>
    <p:extLst>
      <p:ext uri="{BB962C8B-B14F-4D97-AF65-F5344CB8AC3E}">
        <p14:creationId xmlns:p14="http://schemas.microsoft.com/office/powerpoint/2010/main" val="10482143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wipe(up)">
                                      <p:cBhvr>
                                        <p:cTn id="7" dur="500"/>
                                        <p:tgtEl>
                                          <p:spTgt spid="38"/>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childTnLst>
                                </p:cTn>
                              </p:par>
                            </p:childTnLst>
                          </p:cTn>
                        </p:par>
                        <p:par>
                          <p:cTn id="12" fill="hold">
                            <p:stCondLst>
                              <p:cond delay="0"/>
                            </p:stCondLst>
                            <p:childTnLst>
                              <p:par>
                                <p:cTn id="13" presetID="22" presetClass="entr" presetSubtype="2" fill="hold"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wipe(right)">
                                      <p:cBhvr>
                                        <p:cTn id="15" dur="500"/>
                                        <p:tgtEl>
                                          <p:spTgt spid="11"/>
                                        </p:tgtEl>
                                      </p:cBhvr>
                                    </p:animEffect>
                                  </p:childTnLst>
                                </p:cTn>
                              </p:par>
                              <p:par>
                                <p:cTn id="16" presetID="22" presetClass="entr" presetSubtype="2" fill="hold" nodeType="with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wipe(right)">
                                      <p:cBhvr>
                                        <p:cTn id="18" dur="500"/>
                                        <p:tgtEl>
                                          <p:spTgt spid="12"/>
                                        </p:tgtEl>
                                      </p:cBhvr>
                                    </p:animEffect>
                                  </p:childTnLst>
                                </p:cTn>
                              </p:par>
                            </p:childTnLst>
                          </p:cTn>
                        </p:par>
                        <p:par>
                          <p:cTn id="19" fill="hold">
                            <p:stCondLst>
                              <p:cond delay="500"/>
                            </p:stCondLst>
                            <p:childTnLst>
                              <p:par>
                                <p:cTn id="20" presetID="22" presetClass="entr" presetSubtype="2" fill="hold" grpId="0" nodeType="after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wipe(right)">
                                      <p:cBhvr>
                                        <p:cTn id="22" dur="500"/>
                                        <p:tgtEl>
                                          <p:spTgt spid="15"/>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par>
                          <p:cTn id="27" fill="hold">
                            <p:stCondLst>
                              <p:cond delay="0"/>
                            </p:stCondLst>
                            <p:childTnLst>
                              <p:par>
                                <p:cTn id="28" presetID="22" presetClass="entr" presetSubtype="2" fill="hold" nodeType="afterEffect">
                                  <p:stCondLst>
                                    <p:cond delay="0"/>
                                  </p:stCondLst>
                                  <p:childTnLst>
                                    <p:set>
                                      <p:cBhvr>
                                        <p:cTn id="29" dur="1" fill="hold">
                                          <p:stCondLst>
                                            <p:cond delay="0"/>
                                          </p:stCondLst>
                                        </p:cTn>
                                        <p:tgtEl>
                                          <p:spTgt spid="24"/>
                                        </p:tgtEl>
                                        <p:attrNameLst>
                                          <p:attrName>style.visibility</p:attrName>
                                        </p:attrNameLst>
                                      </p:cBhvr>
                                      <p:to>
                                        <p:strVal val="visible"/>
                                      </p:to>
                                    </p:set>
                                    <p:animEffect transition="in" filter="wipe(right)">
                                      <p:cBhvr>
                                        <p:cTn id="30" dur="500"/>
                                        <p:tgtEl>
                                          <p:spTgt spid="24"/>
                                        </p:tgtEl>
                                      </p:cBhvr>
                                    </p:animEffect>
                                  </p:childTnLst>
                                </p:cTn>
                              </p:par>
                              <p:par>
                                <p:cTn id="31" presetID="22" presetClass="entr" presetSubtype="2" fill="hold" nodeType="withEffect">
                                  <p:stCondLst>
                                    <p:cond delay="0"/>
                                  </p:stCondLst>
                                  <p:childTnLst>
                                    <p:set>
                                      <p:cBhvr>
                                        <p:cTn id="32" dur="1" fill="hold">
                                          <p:stCondLst>
                                            <p:cond delay="0"/>
                                          </p:stCondLst>
                                        </p:cTn>
                                        <p:tgtEl>
                                          <p:spTgt spid="21"/>
                                        </p:tgtEl>
                                        <p:attrNameLst>
                                          <p:attrName>style.visibility</p:attrName>
                                        </p:attrNameLst>
                                      </p:cBhvr>
                                      <p:to>
                                        <p:strVal val="visible"/>
                                      </p:to>
                                    </p:set>
                                    <p:animEffect transition="in" filter="wipe(right)">
                                      <p:cBhvr>
                                        <p:cTn id="33" dur="500"/>
                                        <p:tgtEl>
                                          <p:spTgt spid="21"/>
                                        </p:tgtEl>
                                      </p:cBhvr>
                                    </p:animEffect>
                                  </p:childTnLst>
                                </p:cTn>
                              </p:par>
                            </p:childTnLst>
                          </p:cTn>
                        </p:par>
                        <p:par>
                          <p:cTn id="34" fill="hold">
                            <p:stCondLst>
                              <p:cond delay="500"/>
                            </p:stCondLst>
                            <p:childTnLst>
                              <p:par>
                                <p:cTn id="35" presetID="22" presetClass="entr" presetSubtype="2" fill="hold" grpId="0" nodeType="afterEffect">
                                  <p:stCondLst>
                                    <p:cond delay="0"/>
                                  </p:stCondLst>
                                  <p:childTnLst>
                                    <p:set>
                                      <p:cBhvr>
                                        <p:cTn id="36" dur="1" fill="hold">
                                          <p:stCondLst>
                                            <p:cond delay="0"/>
                                          </p:stCondLst>
                                        </p:cTn>
                                        <p:tgtEl>
                                          <p:spTgt spid="20"/>
                                        </p:tgtEl>
                                        <p:attrNameLst>
                                          <p:attrName>style.visibility</p:attrName>
                                        </p:attrNameLst>
                                      </p:cBhvr>
                                      <p:to>
                                        <p:strVal val="visible"/>
                                      </p:to>
                                    </p:set>
                                    <p:animEffect transition="in" filter="wipe(right)">
                                      <p:cBhvr>
                                        <p:cTn id="37" dur="500"/>
                                        <p:tgtEl>
                                          <p:spTgt spid="20"/>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31"/>
                                        </p:tgtEl>
                                        <p:attrNameLst>
                                          <p:attrName>style.visibility</p:attrName>
                                        </p:attrNameLst>
                                      </p:cBhvr>
                                      <p:to>
                                        <p:strVal val="visible"/>
                                      </p:to>
                                    </p:set>
                                    <p:animEffect transition="in" filter="wipe(left)">
                                      <p:cBhvr>
                                        <p:cTn id="42" dur="500"/>
                                        <p:tgtEl>
                                          <p:spTgt spid="31"/>
                                        </p:tgtEl>
                                      </p:cBhvr>
                                    </p:animEffect>
                                  </p:childTnLst>
                                </p:cTn>
                              </p:par>
                              <p:par>
                                <p:cTn id="43" presetID="22" presetClass="entr" presetSubtype="8" fill="hold" nodeType="withEffect">
                                  <p:stCondLst>
                                    <p:cond delay="0"/>
                                  </p:stCondLst>
                                  <p:childTnLst>
                                    <p:set>
                                      <p:cBhvr>
                                        <p:cTn id="44" dur="1" fill="hold">
                                          <p:stCondLst>
                                            <p:cond delay="0"/>
                                          </p:stCondLst>
                                        </p:cTn>
                                        <p:tgtEl>
                                          <p:spTgt spid="33"/>
                                        </p:tgtEl>
                                        <p:attrNameLst>
                                          <p:attrName>style.visibility</p:attrName>
                                        </p:attrNameLst>
                                      </p:cBhvr>
                                      <p:to>
                                        <p:strVal val="visible"/>
                                      </p:to>
                                    </p:set>
                                    <p:animEffect transition="in" filter="wipe(left)">
                                      <p:cBhvr>
                                        <p:cTn id="45" dur="500"/>
                                        <p:tgtEl>
                                          <p:spTgt spid="33"/>
                                        </p:tgtEl>
                                      </p:cBhvr>
                                    </p:animEffect>
                                  </p:childTnLst>
                                </p:cTn>
                              </p:par>
                            </p:childTnLst>
                          </p:cTn>
                        </p:par>
                        <p:par>
                          <p:cTn id="46" fill="hold">
                            <p:stCondLst>
                              <p:cond delay="500"/>
                            </p:stCondLst>
                            <p:childTnLst>
                              <p:par>
                                <p:cTn id="47" presetID="1" presetClass="entr" presetSubtype="0" fill="hold" grpId="0" nodeType="afterEffect">
                                  <p:stCondLst>
                                    <p:cond delay="0"/>
                                  </p:stCondLst>
                                  <p:childTnLst>
                                    <p:set>
                                      <p:cBhvr>
                                        <p:cTn id="48" dur="1" fill="hold">
                                          <p:stCondLst>
                                            <p:cond delay="0"/>
                                          </p:stCondLst>
                                        </p:cTn>
                                        <p:tgtEl>
                                          <p:spTgt spid="9"/>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22" presetClass="entr" presetSubtype="8" fill="hold" nodeType="clickEffect">
                                  <p:stCondLst>
                                    <p:cond delay="0"/>
                                  </p:stCondLst>
                                  <p:childTnLst>
                                    <p:set>
                                      <p:cBhvr>
                                        <p:cTn id="52" dur="1" fill="hold">
                                          <p:stCondLst>
                                            <p:cond delay="0"/>
                                          </p:stCondLst>
                                        </p:cTn>
                                        <p:tgtEl>
                                          <p:spTgt spid="36"/>
                                        </p:tgtEl>
                                        <p:attrNameLst>
                                          <p:attrName>style.visibility</p:attrName>
                                        </p:attrNameLst>
                                      </p:cBhvr>
                                      <p:to>
                                        <p:strVal val="visible"/>
                                      </p:to>
                                    </p:set>
                                    <p:animEffect transition="in" filter="wipe(left)">
                                      <p:cBhvr>
                                        <p:cTn id="53" dur="500"/>
                                        <p:tgtEl>
                                          <p:spTgt spid="36"/>
                                        </p:tgtEl>
                                      </p:cBhvr>
                                    </p:animEffect>
                                  </p:childTnLst>
                                </p:cTn>
                              </p:par>
                            </p:childTnLst>
                          </p:cTn>
                        </p:par>
                        <p:par>
                          <p:cTn id="54" fill="hold">
                            <p:stCondLst>
                              <p:cond delay="500"/>
                            </p:stCondLst>
                            <p:childTnLst>
                              <p:par>
                                <p:cTn id="55" presetID="1" presetClass="entr" presetSubtype="0" fill="hold" grpId="0" nodeType="afterEffect">
                                  <p:stCondLst>
                                    <p:cond delay="0"/>
                                  </p:stCondLst>
                                  <p:childTnLst>
                                    <p:set>
                                      <p:cBhvr>
                                        <p:cTn id="56" dur="1" fill="hold">
                                          <p:stCondLst>
                                            <p:cond delay="0"/>
                                          </p:stCondLst>
                                        </p:cTn>
                                        <p:tgtEl>
                                          <p:spTgt spid="34"/>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22" presetClass="entr" presetSubtype="1" fill="hold" grpId="0" nodeType="clickEffect">
                                  <p:stCondLst>
                                    <p:cond delay="0"/>
                                  </p:stCondLst>
                                  <p:childTnLst>
                                    <p:set>
                                      <p:cBhvr>
                                        <p:cTn id="60" dur="1" fill="hold">
                                          <p:stCondLst>
                                            <p:cond delay="0"/>
                                          </p:stCondLst>
                                        </p:cTn>
                                        <p:tgtEl>
                                          <p:spTgt spid="37"/>
                                        </p:tgtEl>
                                        <p:attrNameLst>
                                          <p:attrName>style.visibility</p:attrName>
                                        </p:attrNameLst>
                                      </p:cBhvr>
                                      <p:to>
                                        <p:strVal val="visible"/>
                                      </p:to>
                                    </p:set>
                                    <p:animEffect transition="in" filter="wipe(up)">
                                      <p:cBhvr>
                                        <p:cTn id="61" dur="500"/>
                                        <p:tgtEl>
                                          <p:spTgt spid="37"/>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2" fill="hold" nodeType="clickEffect">
                                  <p:stCondLst>
                                    <p:cond delay="0"/>
                                  </p:stCondLst>
                                  <p:childTnLst>
                                    <p:set>
                                      <p:cBhvr>
                                        <p:cTn id="65" dur="1" fill="hold">
                                          <p:stCondLst>
                                            <p:cond delay="0"/>
                                          </p:stCondLst>
                                        </p:cTn>
                                        <p:tgtEl>
                                          <p:spTgt spid="1027"/>
                                        </p:tgtEl>
                                        <p:attrNameLst>
                                          <p:attrName>style.visibility</p:attrName>
                                        </p:attrNameLst>
                                      </p:cBhvr>
                                      <p:to>
                                        <p:strVal val="visible"/>
                                      </p:to>
                                    </p:set>
                                    <p:animEffect transition="in" filter="wipe(right)">
                                      <p:cBhvr>
                                        <p:cTn id="66" dur="500"/>
                                        <p:tgtEl>
                                          <p:spTgt spid="1027"/>
                                        </p:tgtEl>
                                      </p:cBhvr>
                                    </p:animEffect>
                                  </p:childTnLst>
                                </p:cTn>
                              </p:par>
                            </p:childTnLst>
                          </p:cTn>
                        </p:par>
                        <p:par>
                          <p:cTn id="67" fill="hold">
                            <p:stCondLst>
                              <p:cond delay="500"/>
                            </p:stCondLst>
                            <p:childTnLst>
                              <p:par>
                                <p:cTn id="68" presetID="22" presetClass="entr" presetSubtype="8" fill="hold" nodeType="afterEffect">
                                  <p:stCondLst>
                                    <p:cond delay="0"/>
                                  </p:stCondLst>
                                  <p:childTnLst>
                                    <p:set>
                                      <p:cBhvr>
                                        <p:cTn id="69" dur="1" fill="hold">
                                          <p:stCondLst>
                                            <p:cond delay="0"/>
                                          </p:stCondLst>
                                        </p:cTn>
                                        <p:tgtEl>
                                          <p:spTgt spid="1026"/>
                                        </p:tgtEl>
                                        <p:attrNameLst>
                                          <p:attrName>style.visibility</p:attrName>
                                        </p:attrNameLst>
                                      </p:cBhvr>
                                      <p:to>
                                        <p:strVal val="visible"/>
                                      </p:to>
                                    </p:set>
                                    <p:animEffect transition="in" filter="wipe(left)">
                                      <p:cBhvr>
                                        <p:cTn id="70" dur="500"/>
                                        <p:tgtEl>
                                          <p:spTgt spid="1026"/>
                                        </p:tgtEl>
                                      </p:cBhvr>
                                    </p:animEffect>
                                  </p:childTnLst>
                                </p:cTn>
                              </p:par>
                            </p:childTnLst>
                          </p:cTn>
                        </p:par>
                      </p:childTnLst>
                    </p:cTn>
                  </p:par>
                  <p:par>
                    <p:cTn id="71" fill="hold">
                      <p:stCondLst>
                        <p:cond delay="indefinite"/>
                      </p:stCondLst>
                      <p:childTnLst>
                        <p:par>
                          <p:cTn id="72" fill="hold">
                            <p:stCondLst>
                              <p:cond delay="0"/>
                            </p:stCondLst>
                            <p:childTnLst>
                              <p:par>
                                <p:cTn id="73" presetID="53" presetClass="entr" presetSubtype="0" fill="hold" grpId="0" nodeType="clickEffect">
                                  <p:stCondLst>
                                    <p:cond delay="0"/>
                                  </p:stCondLst>
                                  <p:childTnLst>
                                    <p:set>
                                      <p:cBhvr>
                                        <p:cTn id="74" dur="1" fill="hold">
                                          <p:stCondLst>
                                            <p:cond delay="0"/>
                                          </p:stCondLst>
                                        </p:cTn>
                                        <p:tgtEl>
                                          <p:spTgt spid="42"/>
                                        </p:tgtEl>
                                        <p:attrNameLst>
                                          <p:attrName>style.visibility</p:attrName>
                                        </p:attrNameLst>
                                      </p:cBhvr>
                                      <p:to>
                                        <p:strVal val="visible"/>
                                      </p:to>
                                    </p:set>
                                    <p:anim calcmode="lin" valueType="num">
                                      <p:cBhvr>
                                        <p:cTn id="75" dur="500" fill="hold"/>
                                        <p:tgtEl>
                                          <p:spTgt spid="42"/>
                                        </p:tgtEl>
                                        <p:attrNameLst>
                                          <p:attrName>ppt_w</p:attrName>
                                        </p:attrNameLst>
                                      </p:cBhvr>
                                      <p:tavLst>
                                        <p:tav tm="0">
                                          <p:val>
                                            <p:fltVal val="0"/>
                                          </p:val>
                                        </p:tav>
                                        <p:tav tm="100000">
                                          <p:val>
                                            <p:strVal val="#ppt_w"/>
                                          </p:val>
                                        </p:tav>
                                      </p:tavLst>
                                    </p:anim>
                                    <p:anim calcmode="lin" valueType="num">
                                      <p:cBhvr>
                                        <p:cTn id="76" dur="500" fill="hold"/>
                                        <p:tgtEl>
                                          <p:spTgt spid="42"/>
                                        </p:tgtEl>
                                        <p:attrNameLst>
                                          <p:attrName>ppt_h</p:attrName>
                                        </p:attrNameLst>
                                      </p:cBhvr>
                                      <p:tavLst>
                                        <p:tav tm="0">
                                          <p:val>
                                            <p:fltVal val="0"/>
                                          </p:val>
                                        </p:tav>
                                        <p:tav tm="100000">
                                          <p:val>
                                            <p:strVal val="#ppt_h"/>
                                          </p:val>
                                        </p:tav>
                                      </p:tavLst>
                                    </p:anim>
                                    <p:animEffect transition="in" filter="fade">
                                      <p:cBhvr>
                                        <p:cTn id="77"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4" grpId="0" animBg="1"/>
      <p:bldP spid="9" grpId="0" animBg="1"/>
      <p:bldP spid="15" grpId="0" animBg="1"/>
      <p:bldP spid="20" grpId="0" animBg="1"/>
      <p:bldP spid="34" grpId="0" animBg="1"/>
      <p:bldP spid="37" grpId="0" animBg="1"/>
      <p:bldP spid="42"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Channel</a:t>
            </a:r>
            <a:endParaRPr lang="zh-CN" altLang="en-US" dirty="0"/>
          </a:p>
        </p:txBody>
      </p:sp>
      <p:sp>
        <p:nvSpPr>
          <p:cNvPr id="3" name="内容占位符 2"/>
          <p:cNvSpPr>
            <a:spLocks noGrp="1"/>
          </p:cNvSpPr>
          <p:nvPr>
            <p:ph idx="1"/>
          </p:nvPr>
        </p:nvSpPr>
        <p:spPr/>
        <p:txBody>
          <a:bodyPr/>
          <a:lstStyle/>
          <a:p>
            <a:r>
              <a:rPr lang="zh-CN" altLang="en-US" dirty="0" smtClean="0"/>
              <a:t>关闭 </a:t>
            </a:r>
            <a:r>
              <a:rPr lang="en-US" altLang="zh-CN" dirty="0" smtClean="0"/>
              <a:t>&amp; </a:t>
            </a:r>
            <a:r>
              <a:rPr lang="zh-CN" altLang="en-US" dirty="0" smtClean="0"/>
              <a:t>异常</a:t>
            </a:r>
            <a:endParaRPr lang="en-US" altLang="zh-CN" dirty="0" smtClean="0"/>
          </a:p>
          <a:p>
            <a:pPr lvl="1"/>
            <a:r>
              <a:rPr lang="en-US" altLang="zh-CN" sz="2000" dirty="0" err="1" smtClean="0"/>
              <a:t>ClosedChannelException</a:t>
            </a:r>
            <a:r>
              <a:rPr lang="zh-CN" altLang="en-US" sz="2000" dirty="0" smtClean="0"/>
              <a:t>（通道一旦关闭，不再可用）</a:t>
            </a:r>
            <a:endParaRPr lang="en-US" altLang="zh-CN" sz="2000" dirty="0" smtClean="0"/>
          </a:p>
          <a:p>
            <a:pPr lvl="1"/>
            <a:r>
              <a:rPr lang="en-US" altLang="zh-CN" sz="2000" dirty="0" err="1" smtClean="0"/>
              <a:t>ClosedByInterruptException</a:t>
            </a:r>
            <a:r>
              <a:rPr lang="zh-CN" altLang="en-US" sz="2000" dirty="0" smtClean="0"/>
              <a:t>（线程中断后，通道即被关闭）</a:t>
            </a:r>
            <a:endParaRPr lang="en-US" altLang="zh-CN" sz="2000" dirty="0" smtClean="0"/>
          </a:p>
          <a:p>
            <a:pPr lvl="1"/>
            <a:r>
              <a:rPr lang="en-US" altLang="zh-CN" sz="2000" dirty="0" err="1" smtClean="0"/>
              <a:t>AsynchronousCloseException</a:t>
            </a:r>
            <a:r>
              <a:rPr lang="zh-CN" altLang="en-US" sz="2000" dirty="0" smtClean="0"/>
              <a:t>（通道关闭，线程被唤醒并捕获异常）</a:t>
            </a:r>
            <a:endParaRPr lang="en-US" altLang="zh-CN" sz="2000" dirty="0" smtClean="0"/>
          </a:p>
          <a:p>
            <a:r>
              <a:rPr lang="zh-CN" altLang="en-US" dirty="0" smtClean="0"/>
              <a:t>中断语义</a:t>
            </a:r>
            <a:r>
              <a:rPr lang="zh-CN" altLang="en-US" sz="2400" dirty="0" smtClean="0"/>
              <a:t>（</a:t>
            </a:r>
            <a:r>
              <a:rPr lang="en-US" altLang="zh-CN" sz="2400" dirty="0"/>
              <a:t> </a:t>
            </a:r>
            <a:r>
              <a:rPr lang="en-US" altLang="zh-CN" sz="2400" i="1" u="sng" dirty="0" err="1"/>
              <a:t>InterruptibleChannel</a:t>
            </a:r>
            <a:r>
              <a:rPr lang="en-US" altLang="zh-CN" sz="2400" i="1" u="sng" dirty="0"/>
              <a:t> </a:t>
            </a:r>
            <a:r>
              <a:rPr lang="zh-CN" altLang="en-US" sz="2400" dirty="0" smtClean="0"/>
              <a:t>）</a:t>
            </a:r>
            <a:endParaRPr lang="en-US" altLang="zh-CN" sz="2400" dirty="0" smtClean="0"/>
          </a:p>
          <a:p>
            <a:pPr lvl="1"/>
            <a:r>
              <a:rPr lang="zh-CN" altLang="en-US" sz="2000" dirty="0"/>
              <a:t>线程被中断，通道就被</a:t>
            </a:r>
            <a:r>
              <a:rPr lang="zh-CN" altLang="en-US" sz="2000" dirty="0" smtClean="0"/>
              <a:t>关闭（快速熔断）</a:t>
            </a:r>
            <a:endParaRPr lang="en-US" altLang="zh-CN" sz="2000" dirty="0" smtClean="0"/>
          </a:p>
          <a:p>
            <a:r>
              <a:rPr lang="en-US" altLang="zh-CN" dirty="0" smtClean="0"/>
              <a:t>IO</a:t>
            </a:r>
            <a:r>
              <a:rPr lang="zh-CN" altLang="en-US" dirty="0"/>
              <a:t>类型</a:t>
            </a:r>
            <a:endParaRPr lang="en-US" altLang="zh-CN" dirty="0"/>
          </a:p>
          <a:p>
            <a:pPr lvl="1"/>
            <a:r>
              <a:rPr lang="zh-CN" altLang="en-US" sz="2000" dirty="0"/>
              <a:t>块</a:t>
            </a:r>
            <a:r>
              <a:rPr lang="en-US" altLang="zh-CN" sz="2000" dirty="0"/>
              <a:t>IO</a:t>
            </a:r>
            <a:r>
              <a:rPr lang="zh-CN" altLang="en-US" sz="2000" dirty="0"/>
              <a:t>（如</a:t>
            </a:r>
            <a:r>
              <a:rPr lang="zh-CN" altLang="en-US" sz="2000" dirty="0" smtClean="0"/>
              <a:t>文件）</a:t>
            </a:r>
            <a:r>
              <a:rPr lang="en-US" altLang="zh-CN" sz="2000" dirty="0" smtClean="0"/>
              <a:t>-----</a:t>
            </a:r>
            <a:r>
              <a:rPr lang="en-US" altLang="zh-CN" sz="2000" dirty="0" err="1" smtClean="0"/>
              <a:t>FileChannel</a:t>
            </a:r>
            <a:endParaRPr lang="en-US" altLang="zh-CN" sz="2000" dirty="0"/>
          </a:p>
          <a:p>
            <a:pPr lvl="1"/>
            <a:r>
              <a:rPr lang="zh-CN" altLang="en-US" sz="2000" dirty="0"/>
              <a:t>流</a:t>
            </a:r>
            <a:r>
              <a:rPr lang="en-US" altLang="zh-CN" sz="2000" dirty="0"/>
              <a:t>IO</a:t>
            </a:r>
            <a:r>
              <a:rPr lang="zh-CN" altLang="en-US" sz="2000" dirty="0"/>
              <a:t>（如</a:t>
            </a:r>
            <a:r>
              <a:rPr lang="en-US" altLang="zh-CN" sz="2000" dirty="0"/>
              <a:t>socket </a:t>
            </a:r>
            <a:r>
              <a:rPr lang="zh-CN" altLang="en-US" sz="2000" dirty="0" smtClean="0"/>
              <a:t>）</a:t>
            </a:r>
            <a:r>
              <a:rPr lang="en-US" altLang="zh-CN" sz="2000" dirty="0" smtClean="0"/>
              <a:t>---</a:t>
            </a:r>
            <a:r>
              <a:rPr lang="en-US" altLang="zh-CN" sz="2000" dirty="0" err="1" smtClean="0"/>
              <a:t>SocketChannel</a:t>
            </a:r>
            <a:endParaRPr lang="en-US" altLang="zh-CN" sz="2000" dirty="0"/>
          </a:p>
          <a:p>
            <a:pPr lvl="1"/>
            <a:endParaRPr lang="en-US" altLang="zh-CN" sz="2000" dirty="0" smtClean="0"/>
          </a:p>
        </p:txBody>
      </p:sp>
    </p:spTree>
    <p:extLst>
      <p:ext uri="{BB962C8B-B14F-4D97-AF65-F5344CB8AC3E}">
        <p14:creationId xmlns:p14="http://schemas.microsoft.com/office/powerpoint/2010/main" val="235369444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FileChannel</a:t>
            </a:r>
            <a:endParaRPr lang="zh-CN" altLang="en-US" dirty="0"/>
          </a:p>
        </p:txBody>
      </p:sp>
      <p:sp>
        <p:nvSpPr>
          <p:cNvPr id="3" name="内容占位符 2"/>
          <p:cNvSpPr>
            <a:spLocks noGrp="1"/>
          </p:cNvSpPr>
          <p:nvPr>
            <p:ph idx="1"/>
          </p:nvPr>
        </p:nvSpPr>
        <p:spPr/>
        <p:txBody>
          <a:bodyPr/>
          <a:lstStyle/>
          <a:p>
            <a:r>
              <a:rPr lang="en-US" altLang="zh-CN" dirty="0" err="1" smtClean="0"/>
              <a:t>FileChannel</a:t>
            </a:r>
            <a:r>
              <a:rPr lang="en-US" altLang="zh-CN" dirty="0" smtClean="0"/>
              <a:t> API</a:t>
            </a:r>
          </a:p>
          <a:p>
            <a:endParaRPr lang="en-US" altLang="zh-CN" dirty="0"/>
          </a:p>
          <a:p>
            <a:endParaRPr lang="en-US" altLang="zh-CN" dirty="0" smtClean="0"/>
          </a:p>
          <a:p>
            <a:endParaRPr lang="en-US" altLang="zh-CN" dirty="0"/>
          </a:p>
          <a:p>
            <a:pPr marL="0" indent="0">
              <a:buNone/>
            </a:pPr>
            <a:endParaRPr lang="en-US" altLang="zh-CN" dirty="0" smtClean="0"/>
          </a:p>
          <a:p>
            <a:pPr>
              <a:lnSpc>
                <a:spcPct val="200000"/>
              </a:lnSpc>
            </a:pPr>
            <a:r>
              <a:rPr lang="en-US" altLang="zh-CN" dirty="0" smtClean="0"/>
              <a:t>“</a:t>
            </a:r>
            <a:r>
              <a:rPr lang="zh-CN" altLang="en-US" dirty="0"/>
              <a:t>文件空洞</a:t>
            </a:r>
            <a:r>
              <a:rPr lang="en-US" altLang="zh-CN" dirty="0" smtClean="0"/>
              <a:t>”</a:t>
            </a:r>
            <a:r>
              <a:rPr lang="zh-CN" altLang="en-US" dirty="0"/>
              <a:t> （</a:t>
            </a:r>
            <a:r>
              <a:rPr lang="en-US" altLang="zh-CN" dirty="0"/>
              <a:t>File Hole</a:t>
            </a:r>
            <a:r>
              <a:rPr lang="zh-CN" altLang="en-US" dirty="0"/>
              <a:t>）</a:t>
            </a:r>
            <a:endParaRPr lang="en-US" altLang="zh-CN" dirty="0"/>
          </a:p>
          <a:p>
            <a:pPr>
              <a:lnSpc>
                <a:spcPct val="200000"/>
              </a:lnSpc>
            </a:pPr>
            <a:endParaRPr lang="en-US" altLang="zh-CN" dirty="0"/>
          </a:p>
          <a:p>
            <a:endParaRPr lang="en-US" altLang="zh-CN" dirty="0" smtClean="0"/>
          </a:p>
        </p:txBody>
      </p:sp>
      <p:sp>
        <p:nvSpPr>
          <p:cNvPr id="4" name="TextBox 3"/>
          <p:cNvSpPr txBox="1"/>
          <p:nvPr/>
        </p:nvSpPr>
        <p:spPr>
          <a:xfrm>
            <a:off x="1654109" y="2122587"/>
            <a:ext cx="5760640" cy="2677656"/>
          </a:xfrm>
          <a:prstGeom prst="rect">
            <a:avLst/>
          </a:prstGeom>
          <a:noFill/>
          <a:ln>
            <a:solidFill>
              <a:schemeClr val="bg1">
                <a:lumMod val="50000"/>
              </a:schemeClr>
            </a:solidFill>
            <a:prstDash val="lgDash"/>
          </a:ln>
        </p:spPr>
        <p:txBody>
          <a:bodyPr wrap="square" rtlCol="0">
            <a:spAutoFit/>
          </a:bodyPr>
          <a:lstStyle/>
          <a:p>
            <a:r>
              <a:rPr lang="en-US" altLang="zh-CN" sz="1200" dirty="0"/>
              <a:t>public abstract class </a:t>
            </a:r>
            <a:r>
              <a:rPr lang="en-US" altLang="zh-CN" sz="1200" dirty="0" err="1" smtClean="0"/>
              <a:t>FileChannel</a:t>
            </a:r>
            <a:r>
              <a:rPr lang="en-US" altLang="zh-CN" sz="1200" dirty="0" smtClean="0"/>
              <a:t> extends </a:t>
            </a:r>
            <a:r>
              <a:rPr lang="en-US" altLang="zh-CN" sz="1200" dirty="0" err="1"/>
              <a:t>AbstractChannel</a:t>
            </a:r>
            <a:endParaRPr lang="en-US" altLang="zh-CN" sz="1200" dirty="0"/>
          </a:p>
          <a:p>
            <a:r>
              <a:rPr lang="en-US" altLang="zh-CN" sz="1200" dirty="0" smtClean="0"/>
              <a:t>       implements </a:t>
            </a:r>
            <a:r>
              <a:rPr lang="en-US" altLang="zh-CN" sz="1200" dirty="0" err="1"/>
              <a:t>ByteChannel</a:t>
            </a:r>
            <a:r>
              <a:rPr lang="en-US" altLang="zh-CN" sz="1200" dirty="0"/>
              <a:t>, </a:t>
            </a:r>
            <a:r>
              <a:rPr lang="en-US" altLang="zh-CN" sz="1200" dirty="0" err="1"/>
              <a:t>GatheringByteChannel</a:t>
            </a:r>
            <a:r>
              <a:rPr lang="en-US" altLang="zh-CN" sz="1200" dirty="0"/>
              <a:t>, </a:t>
            </a:r>
            <a:r>
              <a:rPr lang="en-US" altLang="zh-CN" sz="1200" dirty="0" err="1"/>
              <a:t>ScatteringByteChannel</a:t>
            </a:r>
            <a:endParaRPr lang="en-US" altLang="zh-CN" sz="1200" dirty="0"/>
          </a:p>
          <a:p>
            <a:r>
              <a:rPr lang="en-US" altLang="zh-CN" sz="1200" dirty="0" smtClean="0"/>
              <a:t>{</a:t>
            </a:r>
            <a:endParaRPr lang="en-US" altLang="zh-CN" sz="1200" dirty="0"/>
          </a:p>
          <a:p>
            <a:r>
              <a:rPr lang="en-US" altLang="zh-CN" sz="1200" dirty="0" smtClean="0"/>
              <a:t>        // </a:t>
            </a:r>
            <a:r>
              <a:rPr lang="en-US" altLang="zh-CN" sz="1200" dirty="0"/>
              <a:t>This is a partial API listing</a:t>
            </a:r>
          </a:p>
          <a:p>
            <a:r>
              <a:rPr lang="en-US" altLang="zh-CN" sz="1200" dirty="0" smtClean="0"/>
              <a:t>       public </a:t>
            </a:r>
            <a:r>
              <a:rPr lang="en-US" altLang="zh-CN" sz="1200" dirty="0"/>
              <a:t>abstract long </a:t>
            </a:r>
            <a:r>
              <a:rPr lang="en-US" altLang="zh-CN" sz="1200" b="1" dirty="0">
                <a:solidFill>
                  <a:schemeClr val="accent1"/>
                </a:solidFill>
              </a:rPr>
              <a:t>position</a:t>
            </a:r>
            <a:r>
              <a:rPr lang="en-US" altLang="zh-CN" sz="1200" dirty="0"/>
              <a:t>( )</a:t>
            </a:r>
          </a:p>
          <a:p>
            <a:r>
              <a:rPr lang="en-US" altLang="zh-CN" sz="1200" dirty="0" smtClean="0"/>
              <a:t>       public </a:t>
            </a:r>
            <a:r>
              <a:rPr lang="en-US" altLang="zh-CN" sz="1200" dirty="0"/>
              <a:t>abstract void </a:t>
            </a:r>
            <a:r>
              <a:rPr lang="en-US" altLang="zh-CN" sz="1200" b="1" dirty="0">
                <a:solidFill>
                  <a:schemeClr val="accent1"/>
                </a:solidFill>
              </a:rPr>
              <a:t>position</a:t>
            </a:r>
            <a:r>
              <a:rPr lang="en-US" altLang="zh-CN" sz="1200" dirty="0">
                <a:solidFill>
                  <a:schemeClr val="accent1"/>
                </a:solidFill>
              </a:rPr>
              <a:t> </a:t>
            </a:r>
            <a:r>
              <a:rPr lang="en-US" altLang="zh-CN" sz="1200" dirty="0"/>
              <a:t>(long </a:t>
            </a:r>
            <a:r>
              <a:rPr lang="en-US" altLang="zh-CN" sz="1200" dirty="0" err="1"/>
              <a:t>newPosition</a:t>
            </a:r>
            <a:r>
              <a:rPr lang="en-US" altLang="zh-CN" sz="1200" dirty="0"/>
              <a:t>)</a:t>
            </a:r>
          </a:p>
          <a:p>
            <a:r>
              <a:rPr lang="en-US" altLang="zh-CN" sz="1200" dirty="0" smtClean="0"/>
              <a:t>       public </a:t>
            </a:r>
            <a:r>
              <a:rPr lang="en-US" altLang="zh-CN" sz="1200" dirty="0"/>
              <a:t>abstract </a:t>
            </a:r>
            <a:r>
              <a:rPr lang="en-US" altLang="zh-CN" sz="1200" dirty="0" err="1"/>
              <a:t>int</a:t>
            </a:r>
            <a:r>
              <a:rPr lang="en-US" altLang="zh-CN" sz="1200" dirty="0"/>
              <a:t> </a:t>
            </a:r>
            <a:r>
              <a:rPr lang="en-US" altLang="zh-CN" sz="1200" b="1" dirty="0">
                <a:solidFill>
                  <a:schemeClr val="accent1"/>
                </a:solidFill>
              </a:rPr>
              <a:t>read</a:t>
            </a:r>
            <a:r>
              <a:rPr lang="en-US" altLang="zh-CN" sz="1200" dirty="0"/>
              <a:t> (</a:t>
            </a:r>
            <a:r>
              <a:rPr lang="en-US" altLang="zh-CN" sz="1200" dirty="0" err="1"/>
              <a:t>ByteBuffer</a:t>
            </a:r>
            <a:r>
              <a:rPr lang="en-US" altLang="zh-CN" sz="1200" dirty="0"/>
              <a:t> </a:t>
            </a:r>
            <a:r>
              <a:rPr lang="en-US" altLang="zh-CN" sz="1200" dirty="0" err="1"/>
              <a:t>dst</a:t>
            </a:r>
            <a:r>
              <a:rPr lang="en-US" altLang="zh-CN" sz="1200" dirty="0"/>
              <a:t>)</a:t>
            </a:r>
          </a:p>
          <a:p>
            <a:r>
              <a:rPr lang="en-US" altLang="zh-CN" sz="1200" dirty="0" smtClean="0"/>
              <a:t>       public </a:t>
            </a:r>
            <a:r>
              <a:rPr lang="en-US" altLang="zh-CN" sz="1200" dirty="0"/>
              <a:t>abstract </a:t>
            </a:r>
            <a:r>
              <a:rPr lang="en-US" altLang="zh-CN" sz="1200" dirty="0" err="1"/>
              <a:t>int</a:t>
            </a:r>
            <a:r>
              <a:rPr lang="en-US" altLang="zh-CN" sz="1200" dirty="0"/>
              <a:t> </a:t>
            </a:r>
            <a:r>
              <a:rPr lang="en-US" altLang="zh-CN" sz="1200" b="1" dirty="0">
                <a:solidFill>
                  <a:schemeClr val="accent1"/>
                </a:solidFill>
              </a:rPr>
              <a:t>read</a:t>
            </a:r>
            <a:r>
              <a:rPr lang="en-US" altLang="zh-CN" sz="1200" dirty="0"/>
              <a:t> (</a:t>
            </a:r>
            <a:r>
              <a:rPr lang="en-US" altLang="zh-CN" sz="1200" dirty="0" err="1"/>
              <a:t>ByteBuffer</a:t>
            </a:r>
            <a:r>
              <a:rPr lang="en-US" altLang="zh-CN" sz="1200" dirty="0"/>
              <a:t> </a:t>
            </a:r>
            <a:r>
              <a:rPr lang="en-US" altLang="zh-CN" sz="1200" dirty="0" err="1"/>
              <a:t>dst</a:t>
            </a:r>
            <a:r>
              <a:rPr lang="en-US" altLang="zh-CN" sz="1200" dirty="0"/>
              <a:t>, long position)</a:t>
            </a:r>
          </a:p>
          <a:p>
            <a:r>
              <a:rPr lang="en-US" altLang="zh-CN" sz="1200" dirty="0" smtClean="0"/>
              <a:t>       public </a:t>
            </a:r>
            <a:r>
              <a:rPr lang="en-US" altLang="zh-CN" sz="1200" dirty="0"/>
              <a:t>abstract </a:t>
            </a:r>
            <a:r>
              <a:rPr lang="en-US" altLang="zh-CN" sz="1200" dirty="0" err="1"/>
              <a:t>int</a:t>
            </a:r>
            <a:r>
              <a:rPr lang="en-US" altLang="zh-CN" sz="1200" dirty="0"/>
              <a:t> </a:t>
            </a:r>
            <a:r>
              <a:rPr lang="en-US" altLang="zh-CN" sz="1200" b="1" dirty="0">
                <a:solidFill>
                  <a:schemeClr val="accent1"/>
                </a:solidFill>
              </a:rPr>
              <a:t>write</a:t>
            </a:r>
            <a:r>
              <a:rPr lang="en-US" altLang="zh-CN" sz="1200" dirty="0"/>
              <a:t> (</a:t>
            </a:r>
            <a:r>
              <a:rPr lang="en-US" altLang="zh-CN" sz="1200" dirty="0" err="1"/>
              <a:t>ByteBuffer</a:t>
            </a:r>
            <a:r>
              <a:rPr lang="en-US" altLang="zh-CN" sz="1200" dirty="0"/>
              <a:t> </a:t>
            </a:r>
            <a:r>
              <a:rPr lang="en-US" altLang="zh-CN" sz="1200" dirty="0" err="1"/>
              <a:t>src</a:t>
            </a:r>
            <a:r>
              <a:rPr lang="en-US" altLang="zh-CN" sz="1200" dirty="0"/>
              <a:t>)</a:t>
            </a:r>
          </a:p>
          <a:p>
            <a:r>
              <a:rPr lang="en-US" altLang="zh-CN" sz="1200" dirty="0" smtClean="0"/>
              <a:t>       public </a:t>
            </a:r>
            <a:r>
              <a:rPr lang="en-US" altLang="zh-CN" sz="1200" dirty="0"/>
              <a:t>abstract </a:t>
            </a:r>
            <a:r>
              <a:rPr lang="en-US" altLang="zh-CN" sz="1200" dirty="0" err="1"/>
              <a:t>int</a:t>
            </a:r>
            <a:r>
              <a:rPr lang="en-US" altLang="zh-CN" sz="1200" dirty="0"/>
              <a:t> </a:t>
            </a:r>
            <a:r>
              <a:rPr lang="en-US" altLang="zh-CN" sz="1200" b="1" dirty="0">
                <a:solidFill>
                  <a:schemeClr val="accent1"/>
                </a:solidFill>
              </a:rPr>
              <a:t>write</a:t>
            </a:r>
            <a:r>
              <a:rPr lang="en-US" altLang="zh-CN" sz="1200" dirty="0"/>
              <a:t> (</a:t>
            </a:r>
            <a:r>
              <a:rPr lang="en-US" altLang="zh-CN" sz="1200" dirty="0" err="1"/>
              <a:t>ByteBuffer</a:t>
            </a:r>
            <a:r>
              <a:rPr lang="en-US" altLang="zh-CN" sz="1200" dirty="0"/>
              <a:t> </a:t>
            </a:r>
            <a:r>
              <a:rPr lang="en-US" altLang="zh-CN" sz="1200" dirty="0" err="1"/>
              <a:t>src</a:t>
            </a:r>
            <a:r>
              <a:rPr lang="en-US" altLang="zh-CN" sz="1200" dirty="0"/>
              <a:t>, long position)</a:t>
            </a:r>
          </a:p>
          <a:p>
            <a:r>
              <a:rPr lang="en-US" altLang="zh-CN" sz="1200" dirty="0" smtClean="0"/>
              <a:t>       public </a:t>
            </a:r>
            <a:r>
              <a:rPr lang="en-US" altLang="zh-CN" sz="1200" dirty="0"/>
              <a:t>abstract long </a:t>
            </a:r>
            <a:r>
              <a:rPr lang="en-US" altLang="zh-CN" sz="1200" b="1" dirty="0">
                <a:solidFill>
                  <a:schemeClr val="accent1"/>
                </a:solidFill>
              </a:rPr>
              <a:t>size</a:t>
            </a:r>
            <a:r>
              <a:rPr lang="en-US" altLang="zh-CN" sz="1200" dirty="0"/>
              <a:t>( )</a:t>
            </a:r>
          </a:p>
          <a:p>
            <a:r>
              <a:rPr lang="en-US" altLang="zh-CN" sz="1200" dirty="0" smtClean="0"/>
              <a:t>       public </a:t>
            </a:r>
            <a:r>
              <a:rPr lang="en-US" altLang="zh-CN" sz="1200" dirty="0"/>
              <a:t>abstract void </a:t>
            </a:r>
            <a:r>
              <a:rPr lang="en-US" altLang="zh-CN" sz="1200" b="1" dirty="0">
                <a:solidFill>
                  <a:schemeClr val="accent1"/>
                </a:solidFill>
              </a:rPr>
              <a:t>truncate</a:t>
            </a:r>
            <a:r>
              <a:rPr lang="en-US" altLang="zh-CN" sz="1200" dirty="0"/>
              <a:t> (long size)</a:t>
            </a:r>
          </a:p>
          <a:p>
            <a:r>
              <a:rPr lang="en-US" altLang="zh-CN" sz="1200" dirty="0" smtClean="0"/>
              <a:t>       public </a:t>
            </a:r>
            <a:r>
              <a:rPr lang="en-US" altLang="zh-CN" sz="1200" dirty="0"/>
              <a:t>abstract void </a:t>
            </a:r>
            <a:r>
              <a:rPr lang="en-US" altLang="zh-CN" sz="1200" b="1" dirty="0">
                <a:solidFill>
                  <a:schemeClr val="accent1"/>
                </a:solidFill>
              </a:rPr>
              <a:t>force </a:t>
            </a:r>
            <a:r>
              <a:rPr lang="en-US" altLang="zh-CN" sz="1200" dirty="0"/>
              <a:t>(</a:t>
            </a:r>
            <a:r>
              <a:rPr lang="en-US" altLang="zh-CN" sz="1200" dirty="0" err="1"/>
              <a:t>boolean</a:t>
            </a:r>
            <a:r>
              <a:rPr lang="en-US" altLang="zh-CN" sz="1200" dirty="0"/>
              <a:t> </a:t>
            </a:r>
            <a:r>
              <a:rPr lang="en-US" altLang="zh-CN" sz="1200" dirty="0" err="1"/>
              <a:t>metaData</a:t>
            </a:r>
            <a:r>
              <a:rPr lang="en-US" altLang="zh-CN" sz="1200" dirty="0"/>
              <a:t>)</a:t>
            </a:r>
          </a:p>
          <a:p>
            <a:r>
              <a:rPr lang="en-US" altLang="zh-CN" sz="1200" dirty="0"/>
              <a:t>}</a:t>
            </a:r>
            <a:endParaRPr lang="zh-CN" altLang="en-US" sz="1200" dirty="0"/>
          </a:p>
        </p:txBody>
      </p:sp>
      <p:pic>
        <p:nvPicPr>
          <p:cNvPr id="205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81667" y="5343475"/>
            <a:ext cx="6105525" cy="13978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爆炸形 1 5"/>
          <p:cNvSpPr/>
          <p:nvPr/>
        </p:nvSpPr>
        <p:spPr>
          <a:xfrm>
            <a:off x="6012312" y="3233008"/>
            <a:ext cx="1368000" cy="900000"/>
          </a:xfrm>
          <a:prstGeom prst="irregularSeal1">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1400" b="1" dirty="0" smtClean="0">
                <a:solidFill>
                  <a:schemeClr val="accent2"/>
                </a:solidFill>
              </a:rPr>
              <a:t>线程</a:t>
            </a:r>
            <a:endParaRPr lang="en-US" altLang="zh-CN" sz="1400" b="1" dirty="0" smtClean="0">
              <a:solidFill>
                <a:schemeClr val="accent2"/>
              </a:solidFill>
            </a:endParaRPr>
          </a:p>
          <a:p>
            <a:pPr algn="ctr"/>
            <a:r>
              <a:rPr lang="zh-CN" altLang="en-US" sz="1400" b="1" dirty="0" smtClean="0">
                <a:solidFill>
                  <a:schemeClr val="accent2"/>
                </a:solidFill>
              </a:rPr>
              <a:t>安全</a:t>
            </a:r>
            <a:endParaRPr lang="zh-CN" altLang="en-US" sz="1400" b="1" dirty="0">
              <a:solidFill>
                <a:schemeClr val="accent2"/>
              </a:solidFill>
            </a:endParaRPr>
          </a:p>
        </p:txBody>
      </p:sp>
      <p:sp>
        <p:nvSpPr>
          <p:cNvPr id="5" name="圆角矩形 4"/>
          <p:cNvSpPr/>
          <p:nvPr/>
        </p:nvSpPr>
        <p:spPr>
          <a:xfrm>
            <a:off x="5940152" y="4077152"/>
            <a:ext cx="1800200" cy="720000"/>
          </a:xfrm>
          <a:prstGeom prst="roundRect">
            <a:avLst/>
          </a:prstGeom>
          <a:ln w="19050">
            <a:prstDash val="sysDash"/>
          </a:ln>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sz="1200" b="1" dirty="0" smtClean="0">
                <a:solidFill>
                  <a:schemeClr val="accent2"/>
                </a:solidFill>
              </a:rPr>
              <a:t>注意：</a:t>
            </a:r>
            <a:r>
              <a:rPr lang="en-US" altLang="zh-CN" sz="1200" b="1" dirty="0" err="1" smtClean="0">
                <a:solidFill>
                  <a:schemeClr val="accent2"/>
                </a:solidFill>
              </a:rPr>
              <a:t>FileChannel</a:t>
            </a:r>
            <a:r>
              <a:rPr lang="zh-CN" altLang="en-US" sz="1200" b="1" dirty="0" smtClean="0">
                <a:solidFill>
                  <a:schemeClr val="accent2"/>
                </a:solidFill>
              </a:rPr>
              <a:t>本身线程安全，但无法保证组合状态的安全性！</a:t>
            </a:r>
            <a:endParaRPr lang="zh-CN" altLang="en-US" sz="1200" b="1" dirty="0">
              <a:solidFill>
                <a:schemeClr val="accent2"/>
              </a:solidFill>
            </a:endParaRPr>
          </a:p>
        </p:txBody>
      </p:sp>
    </p:spTree>
    <p:extLst>
      <p:ext uri="{BB962C8B-B14F-4D97-AF65-F5344CB8AC3E}">
        <p14:creationId xmlns:p14="http://schemas.microsoft.com/office/powerpoint/2010/main" val="1007149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3">
                                            <p:txEl>
                                              <p:pRg st="5" end="5"/>
                                            </p:txEl>
                                          </p:spTgt>
                                        </p:tgtEl>
                                        <p:attrNameLst>
                                          <p:attrName>style.visibility</p:attrName>
                                        </p:attrNameLst>
                                      </p:cBhvr>
                                      <p:to>
                                        <p:strVal val="visible"/>
                                      </p:to>
                                    </p:set>
                                  </p:childTnLst>
                                </p:cTn>
                              </p:par>
                            </p:childTnLst>
                          </p:cTn>
                        </p:par>
                        <p:par>
                          <p:cTn id="14" fill="hold">
                            <p:stCondLst>
                              <p:cond delay="0"/>
                            </p:stCondLst>
                            <p:childTnLst>
                              <p:par>
                                <p:cTn id="15" presetID="1" presetClass="entr" presetSubtype="0" fill="hold" nodeType="afterEffect">
                                  <p:stCondLst>
                                    <p:cond delay="0"/>
                                  </p:stCondLst>
                                  <p:childTnLst>
                                    <p:set>
                                      <p:cBhvr>
                                        <p:cTn id="16" dur="1" fill="hold">
                                          <p:stCondLst>
                                            <p:cond delay="0"/>
                                          </p:stCondLst>
                                        </p:cTn>
                                        <p:tgtEl>
                                          <p:spTgt spid="20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Agenda</a:t>
            </a:r>
            <a:endParaRPr lang="zh-CN" altLang="en-US" dirty="0"/>
          </a:p>
        </p:txBody>
      </p:sp>
      <p:sp>
        <p:nvSpPr>
          <p:cNvPr id="3" name="内容占位符 2"/>
          <p:cNvSpPr>
            <a:spLocks noGrp="1"/>
          </p:cNvSpPr>
          <p:nvPr>
            <p:ph idx="1"/>
          </p:nvPr>
        </p:nvSpPr>
        <p:spPr/>
        <p:txBody>
          <a:bodyPr>
            <a:normAutofit/>
          </a:bodyPr>
          <a:lstStyle/>
          <a:p>
            <a:r>
              <a:rPr lang="zh-CN" altLang="en-US" dirty="0" smtClean="0"/>
              <a:t>操作系统</a:t>
            </a:r>
            <a:r>
              <a:rPr lang="en-US" altLang="zh-CN" dirty="0" smtClean="0"/>
              <a:t>IO</a:t>
            </a:r>
            <a:r>
              <a:rPr lang="zh-CN" altLang="en-US" dirty="0" smtClean="0"/>
              <a:t>概述</a:t>
            </a:r>
            <a:r>
              <a:rPr lang="zh-CN" altLang="en-US" sz="1600" dirty="0" smtClean="0">
                <a:solidFill>
                  <a:schemeClr val="bg1">
                    <a:lumMod val="65000"/>
                  </a:schemeClr>
                </a:solidFill>
              </a:rPr>
              <a:t>（硬件、驱动、</a:t>
            </a:r>
            <a:r>
              <a:rPr lang="en-US" altLang="zh-CN" sz="1600" dirty="0" smtClean="0">
                <a:solidFill>
                  <a:schemeClr val="bg1">
                    <a:lumMod val="65000"/>
                  </a:schemeClr>
                </a:solidFill>
              </a:rPr>
              <a:t>DMA</a:t>
            </a:r>
            <a:r>
              <a:rPr lang="zh-CN" altLang="en-US" sz="1600" dirty="0" smtClean="0">
                <a:solidFill>
                  <a:schemeClr val="bg1">
                    <a:lumMod val="65000"/>
                  </a:schemeClr>
                </a:solidFill>
              </a:rPr>
              <a:t>、内核缓冲区）</a:t>
            </a:r>
            <a:endParaRPr lang="en-US" altLang="zh-CN" sz="1600" dirty="0" smtClean="0">
              <a:solidFill>
                <a:schemeClr val="bg1">
                  <a:lumMod val="65000"/>
                </a:schemeClr>
              </a:solidFill>
            </a:endParaRPr>
          </a:p>
          <a:p>
            <a:r>
              <a:rPr lang="en-US" altLang="zh-CN" dirty="0" smtClean="0"/>
              <a:t>Java IO &amp; NIO</a:t>
            </a:r>
            <a:r>
              <a:rPr lang="zh-CN" altLang="en-US" sz="1600" dirty="0" smtClean="0">
                <a:solidFill>
                  <a:schemeClr val="bg1">
                    <a:lumMod val="65000"/>
                  </a:schemeClr>
                </a:solidFill>
              </a:rPr>
              <a:t>（传统</a:t>
            </a:r>
            <a:r>
              <a:rPr lang="en-US" altLang="zh-CN" sz="1600" dirty="0" smtClean="0">
                <a:solidFill>
                  <a:schemeClr val="bg1">
                    <a:lumMod val="65000"/>
                  </a:schemeClr>
                </a:solidFill>
              </a:rPr>
              <a:t>java </a:t>
            </a:r>
            <a:r>
              <a:rPr lang="en-US" altLang="zh-CN" sz="1600" dirty="0" err="1" smtClean="0">
                <a:solidFill>
                  <a:schemeClr val="bg1">
                    <a:lumMod val="65000"/>
                  </a:schemeClr>
                </a:solidFill>
              </a:rPr>
              <a:t>io</a:t>
            </a:r>
            <a:r>
              <a:rPr lang="zh-CN" altLang="en-US" sz="1600" dirty="0" smtClean="0">
                <a:solidFill>
                  <a:schemeClr val="bg1">
                    <a:lumMod val="65000"/>
                  </a:schemeClr>
                </a:solidFill>
              </a:rPr>
              <a:t>的缺陷、</a:t>
            </a:r>
            <a:r>
              <a:rPr lang="en-US" altLang="zh-CN" sz="1600" dirty="0" err="1" smtClean="0">
                <a:solidFill>
                  <a:schemeClr val="bg1">
                    <a:lumMod val="65000"/>
                  </a:schemeClr>
                </a:solidFill>
              </a:rPr>
              <a:t>nio</a:t>
            </a:r>
            <a:r>
              <a:rPr lang="zh-CN" altLang="en-US" sz="1600" dirty="0" smtClean="0">
                <a:solidFill>
                  <a:schemeClr val="bg1">
                    <a:lumMod val="65000"/>
                  </a:schemeClr>
                </a:solidFill>
              </a:rPr>
              <a:t>的增强）</a:t>
            </a:r>
            <a:endParaRPr lang="en-US" altLang="zh-CN" dirty="0" smtClean="0">
              <a:solidFill>
                <a:schemeClr val="bg1">
                  <a:lumMod val="65000"/>
                </a:schemeClr>
              </a:solidFill>
            </a:endParaRPr>
          </a:p>
          <a:p>
            <a:r>
              <a:rPr lang="en-US" altLang="zh-CN" dirty="0" smtClean="0"/>
              <a:t>Buffer</a:t>
            </a:r>
            <a:r>
              <a:rPr lang="zh-CN" altLang="en-US" sz="1600" dirty="0" smtClean="0">
                <a:solidFill>
                  <a:schemeClr val="bg1">
                    <a:lumMod val="65000"/>
                  </a:schemeClr>
                </a:solidFill>
              </a:rPr>
              <a:t>（</a:t>
            </a:r>
            <a:r>
              <a:rPr lang="en-US" altLang="zh-CN" sz="1600" dirty="0" err="1" smtClean="0">
                <a:solidFill>
                  <a:schemeClr val="bg1">
                    <a:lumMod val="65000"/>
                  </a:schemeClr>
                </a:solidFill>
              </a:rPr>
              <a:t>nio</a:t>
            </a:r>
            <a:r>
              <a:rPr lang="zh-CN" altLang="en-US" sz="1600" dirty="0" smtClean="0">
                <a:solidFill>
                  <a:schemeClr val="bg1">
                    <a:lumMod val="65000"/>
                  </a:schemeClr>
                </a:solidFill>
              </a:rPr>
              <a:t>的核心：块数据缓冲区、常见操作、字节顺序）</a:t>
            </a:r>
            <a:endParaRPr lang="en-US" altLang="zh-CN" sz="1600" dirty="0" smtClean="0">
              <a:solidFill>
                <a:schemeClr val="bg1">
                  <a:lumMod val="65000"/>
                </a:schemeClr>
              </a:solidFill>
            </a:endParaRPr>
          </a:p>
          <a:p>
            <a:r>
              <a:rPr lang="en-US" altLang="zh-CN" dirty="0" err="1" smtClean="0"/>
              <a:t>DirectByteBuffer</a:t>
            </a:r>
            <a:r>
              <a:rPr lang="zh-CN" altLang="en-US" sz="1600" dirty="0" smtClean="0">
                <a:solidFill>
                  <a:schemeClr val="bg1">
                    <a:lumMod val="65000"/>
                  </a:schemeClr>
                </a:solidFill>
              </a:rPr>
              <a:t>（堆外内存、内存释放、虚引用实现）</a:t>
            </a:r>
            <a:endParaRPr lang="en-US" altLang="zh-CN" sz="1600" dirty="0" smtClean="0">
              <a:solidFill>
                <a:schemeClr val="bg1">
                  <a:lumMod val="65000"/>
                </a:schemeClr>
              </a:solidFill>
            </a:endParaRPr>
          </a:p>
          <a:p>
            <a:r>
              <a:rPr lang="en-US" altLang="zh-CN" dirty="0" err="1"/>
              <a:t>Mapped</a:t>
            </a:r>
            <a:r>
              <a:rPr lang="en-US" altLang="zh-CN" dirty="0" err="1" smtClean="0"/>
              <a:t>ByteBuffer</a:t>
            </a:r>
            <a:r>
              <a:rPr lang="zh-CN" altLang="en-US" sz="1600" dirty="0" smtClean="0">
                <a:solidFill>
                  <a:schemeClr val="bg1">
                    <a:lumMod val="65000"/>
                  </a:schemeClr>
                </a:solidFill>
              </a:rPr>
              <a:t>（</a:t>
            </a:r>
            <a:r>
              <a:rPr lang="en-US" altLang="zh-CN" sz="1600" dirty="0" smtClean="0">
                <a:solidFill>
                  <a:schemeClr val="bg1">
                    <a:lumMod val="65000"/>
                  </a:schemeClr>
                </a:solidFill>
              </a:rPr>
              <a:t>OS</a:t>
            </a:r>
            <a:r>
              <a:rPr lang="zh-CN" altLang="en-US" sz="1600" dirty="0" smtClean="0">
                <a:solidFill>
                  <a:schemeClr val="bg1">
                    <a:lumMod val="65000"/>
                  </a:schemeClr>
                </a:solidFill>
              </a:rPr>
              <a:t>内核</a:t>
            </a:r>
            <a:r>
              <a:rPr lang="en-US" altLang="zh-CN" sz="1600" dirty="0" smtClean="0">
                <a:solidFill>
                  <a:schemeClr val="bg1">
                    <a:lumMod val="65000"/>
                  </a:schemeClr>
                </a:solidFill>
              </a:rPr>
              <a:t>/</a:t>
            </a:r>
            <a:r>
              <a:rPr lang="zh-CN" altLang="en-US" sz="1600" dirty="0" smtClean="0">
                <a:solidFill>
                  <a:schemeClr val="bg1">
                    <a:lumMod val="65000"/>
                  </a:schemeClr>
                </a:solidFill>
              </a:rPr>
              <a:t>用户空间、</a:t>
            </a:r>
            <a:r>
              <a:rPr lang="zh-CN" altLang="en-US" sz="1600" dirty="0">
                <a:solidFill>
                  <a:schemeClr val="bg1">
                    <a:lumMod val="65000"/>
                  </a:schemeClr>
                </a:solidFill>
              </a:rPr>
              <a:t>虚拟</a:t>
            </a:r>
            <a:r>
              <a:rPr lang="zh-CN" altLang="en-US" sz="1600" dirty="0" smtClean="0">
                <a:solidFill>
                  <a:schemeClr val="bg1">
                    <a:lumMod val="65000"/>
                  </a:schemeClr>
                </a:solidFill>
              </a:rPr>
              <a:t>内存、内存映射文件 ）</a:t>
            </a:r>
            <a:endParaRPr lang="en-US" altLang="zh-CN" dirty="0" smtClean="0">
              <a:solidFill>
                <a:schemeClr val="bg1">
                  <a:lumMod val="65000"/>
                </a:schemeClr>
              </a:solidFill>
            </a:endParaRPr>
          </a:p>
          <a:p>
            <a:r>
              <a:rPr lang="en-US" altLang="zh-CN" dirty="0" smtClean="0"/>
              <a:t>Channel</a:t>
            </a:r>
            <a:r>
              <a:rPr lang="zh-CN" altLang="en-US" sz="1600" dirty="0">
                <a:solidFill>
                  <a:schemeClr val="bg1">
                    <a:lumMod val="65000"/>
                  </a:schemeClr>
                </a:solidFill>
              </a:rPr>
              <a:t>（与</a:t>
            </a:r>
            <a:r>
              <a:rPr lang="en-US" altLang="zh-CN" sz="1600" dirty="0">
                <a:solidFill>
                  <a:schemeClr val="bg1">
                    <a:lumMod val="65000"/>
                  </a:schemeClr>
                </a:solidFill>
              </a:rPr>
              <a:t>buffer</a:t>
            </a:r>
            <a:r>
              <a:rPr lang="zh-CN" altLang="en-US" sz="1600" dirty="0">
                <a:solidFill>
                  <a:schemeClr val="bg1">
                    <a:lumMod val="65000"/>
                  </a:schemeClr>
                </a:solidFill>
              </a:rPr>
              <a:t>的结合</a:t>
            </a:r>
            <a:r>
              <a:rPr lang="zh-CN" altLang="en-US" sz="1600" dirty="0" smtClean="0">
                <a:solidFill>
                  <a:schemeClr val="bg1">
                    <a:lumMod val="65000"/>
                  </a:schemeClr>
                </a:solidFill>
              </a:rPr>
              <a:t>、</a:t>
            </a:r>
            <a:r>
              <a:rPr lang="en-US" altLang="zh-CN" sz="1600" dirty="0" smtClean="0">
                <a:solidFill>
                  <a:schemeClr val="bg1">
                    <a:lumMod val="65000"/>
                  </a:schemeClr>
                </a:solidFill>
              </a:rPr>
              <a:t>scatter</a:t>
            </a:r>
            <a:r>
              <a:rPr lang="zh-CN" altLang="en-US" sz="1600" dirty="0" smtClean="0">
                <a:solidFill>
                  <a:schemeClr val="bg1">
                    <a:lumMod val="65000"/>
                  </a:schemeClr>
                </a:solidFill>
              </a:rPr>
              <a:t>与</a:t>
            </a:r>
            <a:r>
              <a:rPr lang="en-US" altLang="zh-CN" sz="1600" dirty="0" smtClean="0">
                <a:solidFill>
                  <a:schemeClr val="bg1">
                    <a:lumMod val="65000"/>
                  </a:schemeClr>
                </a:solidFill>
              </a:rPr>
              <a:t>gather</a:t>
            </a:r>
            <a:r>
              <a:rPr lang="zh-CN" altLang="en-US" sz="1600" dirty="0" smtClean="0">
                <a:solidFill>
                  <a:schemeClr val="bg1">
                    <a:lumMod val="65000"/>
                  </a:schemeClr>
                </a:solidFill>
              </a:rPr>
              <a:t>、块</a:t>
            </a:r>
            <a:r>
              <a:rPr lang="en-US" altLang="zh-CN" sz="1600" dirty="0" smtClean="0">
                <a:solidFill>
                  <a:schemeClr val="bg1">
                    <a:lumMod val="65000"/>
                  </a:schemeClr>
                </a:solidFill>
              </a:rPr>
              <a:t>IO</a:t>
            </a:r>
            <a:r>
              <a:rPr lang="zh-CN" altLang="en-US" sz="1600" dirty="0" smtClean="0">
                <a:solidFill>
                  <a:schemeClr val="bg1">
                    <a:lumMod val="65000"/>
                  </a:schemeClr>
                </a:solidFill>
              </a:rPr>
              <a:t>、流</a:t>
            </a:r>
            <a:r>
              <a:rPr lang="en-US" altLang="zh-CN" sz="1600" dirty="0" smtClean="0">
                <a:solidFill>
                  <a:schemeClr val="bg1">
                    <a:lumMod val="65000"/>
                  </a:schemeClr>
                </a:solidFill>
              </a:rPr>
              <a:t>IO</a:t>
            </a:r>
            <a:r>
              <a:rPr lang="zh-CN" altLang="en-US" sz="1600" dirty="0" smtClean="0">
                <a:solidFill>
                  <a:schemeClr val="bg1">
                    <a:lumMod val="65000"/>
                  </a:schemeClr>
                </a:solidFill>
              </a:rPr>
              <a:t>、文件锁定）</a:t>
            </a:r>
            <a:endParaRPr lang="en-US" altLang="zh-CN" dirty="0" smtClean="0">
              <a:solidFill>
                <a:schemeClr val="bg1">
                  <a:lumMod val="65000"/>
                </a:schemeClr>
              </a:solidFill>
            </a:endParaRPr>
          </a:p>
          <a:p>
            <a:r>
              <a:rPr lang="en-US" altLang="zh-CN" dirty="0" smtClean="0"/>
              <a:t>Selector</a:t>
            </a:r>
            <a:r>
              <a:rPr lang="zh-CN" altLang="en-US" sz="1600" dirty="0" smtClean="0">
                <a:solidFill>
                  <a:schemeClr val="bg1">
                    <a:lumMod val="65000"/>
                  </a:schemeClr>
                </a:solidFill>
              </a:rPr>
              <a:t>（</a:t>
            </a:r>
            <a:r>
              <a:rPr lang="en-US" altLang="zh-CN" sz="1600" dirty="0" smtClean="0">
                <a:solidFill>
                  <a:schemeClr val="bg1">
                    <a:lumMod val="65000"/>
                  </a:schemeClr>
                </a:solidFill>
              </a:rPr>
              <a:t>IO</a:t>
            </a:r>
            <a:r>
              <a:rPr lang="zh-CN" altLang="en-US" sz="1600" dirty="0" smtClean="0">
                <a:solidFill>
                  <a:schemeClr val="bg1">
                    <a:lumMod val="65000"/>
                  </a:schemeClr>
                </a:solidFill>
              </a:rPr>
              <a:t>模型、多路复用、</a:t>
            </a:r>
            <a:r>
              <a:rPr lang="en-US" altLang="zh-CN" sz="1600" dirty="0" smtClean="0">
                <a:solidFill>
                  <a:schemeClr val="bg1">
                    <a:lumMod val="65000"/>
                  </a:schemeClr>
                </a:solidFill>
              </a:rPr>
              <a:t> </a:t>
            </a:r>
            <a:r>
              <a:rPr lang="en-US" altLang="zh-CN" sz="1600" dirty="0">
                <a:solidFill>
                  <a:schemeClr val="bg1">
                    <a:lumMod val="65000"/>
                  </a:schemeClr>
                </a:solidFill>
              </a:rPr>
              <a:t>select</a:t>
            </a:r>
            <a:r>
              <a:rPr lang="zh-CN" altLang="en-US" sz="1600" dirty="0">
                <a:solidFill>
                  <a:schemeClr val="bg1">
                    <a:lumMod val="65000"/>
                  </a:schemeClr>
                </a:solidFill>
              </a:rPr>
              <a:t>、</a:t>
            </a:r>
            <a:r>
              <a:rPr lang="en-US" altLang="zh-CN" sz="1600" dirty="0">
                <a:solidFill>
                  <a:schemeClr val="bg1">
                    <a:lumMod val="65000"/>
                  </a:schemeClr>
                </a:solidFill>
              </a:rPr>
              <a:t>poll</a:t>
            </a:r>
            <a:r>
              <a:rPr lang="zh-CN" altLang="en-US" sz="1600" dirty="0">
                <a:solidFill>
                  <a:schemeClr val="bg1">
                    <a:lumMod val="65000"/>
                  </a:schemeClr>
                </a:solidFill>
              </a:rPr>
              <a:t>、</a:t>
            </a:r>
            <a:r>
              <a:rPr lang="en-US" altLang="zh-CN" sz="1600" dirty="0" err="1">
                <a:solidFill>
                  <a:schemeClr val="bg1">
                    <a:lumMod val="65000"/>
                  </a:schemeClr>
                </a:solidFill>
              </a:rPr>
              <a:t>epoll</a:t>
            </a:r>
            <a:r>
              <a:rPr lang="zh-CN" altLang="en-US" sz="1600" dirty="0">
                <a:solidFill>
                  <a:schemeClr val="bg1">
                    <a:lumMod val="65000"/>
                  </a:schemeClr>
                </a:solidFill>
              </a:rPr>
              <a:t>系统</a:t>
            </a:r>
            <a:r>
              <a:rPr lang="zh-CN" altLang="en-US" sz="1600" dirty="0" smtClean="0">
                <a:solidFill>
                  <a:schemeClr val="bg1">
                    <a:lumMod val="65000"/>
                  </a:schemeClr>
                </a:solidFill>
              </a:rPr>
              <a:t>调用、</a:t>
            </a:r>
            <a:r>
              <a:rPr lang="en-US" altLang="zh-CN" sz="1600" dirty="0" smtClean="0">
                <a:solidFill>
                  <a:schemeClr val="bg1">
                    <a:lumMod val="65000"/>
                  </a:schemeClr>
                </a:solidFill>
              </a:rPr>
              <a:t>Reactor</a:t>
            </a:r>
            <a:r>
              <a:rPr lang="zh-CN" altLang="en-US" sz="1600" dirty="0" smtClean="0">
                <a:solidFill>
                  <a:schemeClr val="bg1">
                    <a:lumMod val="65000"/>
                  </a:schemeClr>
                </a:solidFill>
              </a:rPr>
              <a:t>模式）</a:t>
            </a:r>
            <a:endParaRPr lang="en-US" altLang="zh-CN" dirty="0" smtClean="0">
              <a:solidFill>
                <a:schemeClr val="bg1">
                  <a:lumMod val="65000"/>
                </a:schemeClr>
              </a:solidFill>
            </a:endParaRPr>
          </a:p>
          <a:p>
            <a:endParaRPr lang="zh-CN" altLang="en-US" dirty="0"/>
          </a:p>
        </p:txBody>
      </p:sp>
    </p:spTree>
    <p:extLst>
      <p:ext uri="{BB962C8B-B14F-4D97-AF65-F5344CB8AC3E}">
        <p14:creationId xmlns:p14="http://schemas.microsoft.com/office/powerpoint/2010/main" val="333977370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文件锁定</a:t>
            </a:r>
            <a:endParaRPr lang="zh-CN" altLang="en-US" dirty="0"/>
          </a:p>
        </p:txBody>
      </p:sp>
      <p:sp>
        <p:nvSpPr>
          <p:cNvPr id="3" name="内容占位符 2"/>
          <p:cNvSpPr>
            <a:spLocks noGrp="1"/>
          </p:cNvSpPr>
          <p:nvPr>
            <p:ph idx="1"/>
          </p:nvPr>
        </p:nvSpPr>
        <p:spPr/>
        <p:txBody>
          <a:bodyPr/>
          <a:lstStyle/>
          <a:p>
            <a:r>
              <a:rPr lang="en-US" altLang="zh-CN" dirty="0" err="1" smtClean="0"/>
              <a:t>FileChannel.lock</a:t>
            </a:r>
            <a:r>
              <a:rPr lang="en-US" altLang="zh-CN" dirty="0" smtClean="0"/>
              <a:t>()</a:t>
            </a:r>
          </a:p>
          <a:p>
            <a:pPr lvl="1"/>
            <a:r>
              <a:rPr lang="zh-CN" altLang="en-US" sz="2000" dirty="0" smtClean="0"/>
              <a:t>共享锁</a:t>
            </a:r>
            <a:endParaRPr lang="en-US" altLang="zh-CN" sz="2000" dirty="0" smtClean="0"/>
          </a:p>
          <a:p>
            <a:pPr lvl="1"/>
            <a:r>
              <a:rPr lang="zh-CN" altLang="en-US" sz="2000" dirty="0"/>
              <a:t>独占</a:t>
            </a:r>
            <a:r>
              <a:rPr lang="zh-CN" altLang="en-US" sz="2000" dirty="0" smtClean="0"/>
              <a:t>锁</a:t>
            </a:r>
            <a:endParaRPr lang="en-US" altLang="zh-CN" sz="2000" dirty="0" smtClean="0"/>
          </a:p>
          <a:p>
            <a:pPr lvl="1"/>
            <a:r>
              <a:rPr lang="zh-CN" altLang="en-US" sz="2000" dirty="0" smtClean="0"/>
              <a:t>锁定的是文件（非通道或线程）</a:t>
            </a:r>
            <a:endParaRPr lang="en-US" altLang="zh-CN" sz="2000" dirty="0" smtClean="0"/>
          </a:p>
          <a:p>
            <a:pPr lvl="1"/>
            <a:r>
              <a:rPr lang="zh-CN" altLang="en-US" sz="2000" dirty="0" smtClean="0"/>
              <a:t>锁的级别是进程而非线程</a:t>
            </a:r>
            <a:endParaRPr lang="en-US" altLang="zh-CN" sz="2000" dirty="0" smtClean="0"/>
          </a:p>
          <a:p>
            <a:pPr lvl="1"/>
            <a:r>
              <a:rPr lang="zh-CN" altLang="en-US" sz="2000" dirty="0" smtClean="0"/>
              <a:t>部分区域锁定</a:t>
            </a:r>
            <a:endParaRPr lang="zh-CN" altLang="en-US" sz="2000" dirty="0"/>
          </a:p>
        </p:txBody>
      </p:sp>
      <p:sp>
        <p:nvSpPr>
          <p:cNvPr id="4" name="TextBox 3"/>
          <p:cNvSpPr txBox="1"/>
          <p:nvPr/>
        </p:nvSpPr>
        <p:spPr>
          <a:xfrm>
            <a:off x="971600" y="4113366"/>
            <a:ext cx="7164796" cy="2031325"/>
          </a:xfrm>
          <a:prstGeom prst="rect">
            <a:avLst/>
          </a:prstGeom>
          <a:noFill/>
          <a:ln>
            <a:solidFill>
              <a:schemeClr val="bg1">
                <a:lumMod val="50000"/>
              </a:schemeClr>
            </a:solidFill>
            <a:prstDash val="lgDash"/>
          </a:ln>
        </p:spPr>
        <p:txBody>
          <a:bodyPr wrap="square" rtlCol="0">
            <a:spAutoFit/>
          </a:bodyPr>
          <a:lstStyle/>
          <a:p>
            <a:r>
              <a:rPr lang="en-US" altLang="zh-CN" sz="1400" dirty="0"/>
              <a:t>public abstract class </a:t>
            </a:r>
            <a:r>
              <a:rPr lang="en-US" altLang="zh-CN" sz="1400" dirty="0" err="1" smtClean="0"/>
              <a:t>FileChannel</a:t>
            </a:r>
            <a:r>
              <a:rPr lang="en-US" altLang="zh-CN" sz="1400" dirty="0" smtClean="0"/>
              <a:t> extends </a:t>
            </a:r>
            <a:r>
              <a:rPr lang="en-US" altLang="zh-CN" sz="1400" dirty="0" err="1"/>
              <a:t>AbstractChannel</a:t>
            </a:r>
            <a:endParaRPr lang="en-US" altLang="zh-CN" sz="1400" dirty="0"/>
          </a:p>
          <a:p>
            <a:r>
              <a:rPr lang="en-US" altLang="zh-CN" sz="1400" dirty="0" smtClean="0"/>
              <a:t>        implements </a:t>
            </a:r>
            <a:r>
              <a:rPr lang="en-US" altLang="zh-CN" sz="1400" dirty="0" err="1"/>
              <a:t>ByteChannel</a:t>
            </a:r>
            <a:r>
              <a:rPr lang="en-US" altLang="zh-CN" sz="1400" dirty="0"/>
              <a:t>, </a:t>
            </a:r>
            <a:r>
              <a:rPr lang="en-US" altLang="zh-CN" sz="1400" dirty="0" err="1"/>
              <a:t>GatheringByteChannel</a:t>
            </a:r>
            <a:r>
              <a:rPr lang="en-US" altLang="zh-CN" sz="1400" dirty="0"/>
              <a:t>, </a:t>
            </a:r>
            <a:r>
              <a:rPr lang="en-US" altLang="zh-CN" sz="1400" dirty="0" err="1"/>
              <a:t>ScatteringByteChannel</a:t>
            </a:r>
            <a:endParaRPr lang="en-US" altLang="zh-CN" sz="1400" dirty="0"/>
          </a:p>
          <a:p>
            <a:r>
              <a:rPr lang="en-US" altLang="zh-CN" sz="1400" dirty="0" smtClean="0"/>
              <a:t>{</a:t>
            </a:r>
            <a:endParaRPr lang="en-US" altLang="zh-CN" sz="1400" dirty="0"/>
          </a:p>
          <a:p>
            <a:r>
              <a:rPr lang="en-US" altLang="zh-CN" sz="1400" dirty="0" smtClean="0"/>
              <a:t>         // </a:t>
            </a:r>
            <a:r>
              <a:rPr lang="en-US" altLang="zh-CN" sz="1400" dirty="0"/>
              <a:t>This is a partial API listing</a:t>
            </a:r>
          </a:p>
          <a:p>
            <a:r>
              <a:rPr lang="en-US" altLang="zh-CN" sz="1400" dirty="0" smtClean="0"/>
              <a:t>         public </a:t>
            </a:r>
            <a:r>
              <a:rPr lang="en-US" altLang="zh-CN" sz="1400" dirty="0"/>
              <a:t>final </a:t>
            </a:r>
            <a:r>
              <a:rPr lang="en-US" altLang="zh-CN" sz="1400" dirty="0" err="1"/>
              <a:t>FileLock</a:t>
            </a:r>
            <a:r>
              <a:rPr lang="en-US" altLang="zh-CN" sz="1400" dirty="0"/>
              <a:t> </a:t>
            </a:r>
            <a:r>
              <a:rPr lang="en-US" altLang="zh-CN" sz="1400" b="1" dirty="0">
                <a:solidFill>
                  <a:schemeClr val="accent1"/>
                </a:solidFill>
              </a:rPr>
              <a:t>lock</a:t>
            </a:r>
            <a:r>
              <a:rPr lang="en-US" altLang="zh-CN" sz="1400" dirty="0"/>
              <a:t>( )</a:t>
            </a:r>
          </a:p>
          <a:p>
            <a:r>
              <a:rPr lang="en-US" altLang="zh-CN" sz="1400" dirty="0" smtClean="0"/>
              <a:t>         public </a:t>
            </a:r>
            <a:r>
              <a:rPr lang="en-US" altLang="zh-CN" sz="1400" dirty="0"/>
              <a:t>abstract </a:t>
            </a:r>
            <a:r>
              <a:rPr lang="en-US" altLang="zh-CN" sz="1400" dirty="0" err="1"/>
              <a:t>FileLock</a:t>
            </a:r>
            <a:r>
              <a:rPr lang="en-US" altLang="zh-CN" sz="1400" dirty="0"/>
              <a:t> </a:t>
            </a:r>
            <a:r>
              <a:rPr lang="en-US" altLang="zh-CN" sz="1400" b="1" dirty="0">
                <a:solidFill>
                  <a:schemeClr val="accent1"/>
                </a:solidFill>
              </a:rPr>
              <a:t>lock</a:t>
            </a:r>
            <a:r>
              <a:rPr lang="en-US" altLang="zh-CN" sz="1400" dirty="0">
                <a:solidFill>
                  <a:schemeClr val="accent1"/>
                </a:solidFill>
              </a:rPr>
              <a:t> </a:t>
            </a:r>
            <a:r>
              <a:rPr lang="en-US" altLang="zh-CN" sz="1400" dirty="0"/>
              <a:t>(long position, long size</a:t>
            </a:r>
            <a:r>
              <a:rPr lang="en-US" altLang="zh-CN" sz="1400" dirty="0" smtClean="0"/>
              <a:t>, </a:t>
            </a:r>
            <a:r>
              <a:rPr lang="en-US" altLang="zh-CN" sz="1400" dirty="0" err="1" smtClean="0"/>
              <a:t>boolean</a:t>
            </a:r>
            <a:r>
              <a:rPr lang="en-US" altLang="zh-CN" sz="1400" dirty="0" smtClean="0"/>
              <a:t> </a:t>
            </a:r>
            <a:r>
              <a:rPr lang="en-US" altLang="zh-CN" sz="1400" dirty="0"/>
              <a:t>shared)</a:t>
            </a:r>
          </a:p>
          <a:p>
            <a:r>
              <a:rPr lang="en-US" altLang="zh-CN" sz="1400" dirty="0" smtClean="0"/>
              <a:t>         public </a:t>
            </a:r>
            <a:r>
              <a:rPr lang="en-US" altLang="zh-CN" sz="1400" dirty="0"/>
              <a:t>final </a:t>
            </a:r>
            <a:r>
              <a:rPr lang="en-US" altLang="zh-CN" sz="1400" dirty="0" err="1"/>
              <a:t>FileLock</a:t>
            </a:r>
            <a:r>
              <a:rPr lang="en-US" altLang="zh-CN" sz="1400" dirty="0"/>
              <a:t> </a:t>
            </a:r>
            <a:r>
              <a:rPr lang="en-US" altLang="zh-CN" sz="1400" b="1" dirty="0" err="1">
                <a:solidFill>
                  <a:schemeClr val="accent1"/>
                </a:solidFill>
              </a:rPr>
              <a:t>tryLock</a:t>
            </a:r>
            <a:r>
              <a:rPr lang="en-US" altLang="zh-CN" sz="1400" dirty="0"/>
              <a:t>( )</a:t>
            </a:r>
          </a:p>
          <a:p>
            <a:r>
              <a:rPr lang="en-US" altLang="zh-CN" sz="1400" dirty="0" smtClean="0"/>
              <a:t>         public </a:t>
            </a:r>
            <a:r>
              <a:rPr lang="en-US" altLang="zh-CN" sz="1400" dirty="0"/>
              <a:t>abstract </a:t>
            </a:r>
            <a:r>
              <a:rPr lang="en-US" altLang="zh-CN" sz="1400" dirty="0" err="1"/>
              <a:t>FileLock</a:t>
            </a:r>
            <a:r>
              <a:rPr lang="en-US" altLang="zh-CN" sz="1400" dirty="0"/>
              <a:t> </a:t>
            </a:r>
            <a:r>
              <a:rPr lang="en-US" altLang="zh-CN" sz="1400" b="1" dirty="0" err="1">
                <a:solidFill>
                  <a:schemeClr val="accent1"/>
                </a:solidFill>
              </a:rPr>
              <a:t>tryLock</a:t>
            </a:r>
            <a:r>
              <a:rPr lang="en-US" altLang="zh-CN" sz="1400" dirty="0">
                <a:solidFill>
                  <a:schemeClr val="accent1"/>
                </a:solidFill>
              </a:rPr>
              <a:t> </a:t>
            </a:r>
            <a:r>
              <a:rPr lang="en-US" altLang="zh-CN" sz="1400" dirty="0"/>
              <a:t>(long position, long size</a:t>
            </a:r>
            <a:r>
              <a:rPr lang="en-US" altLang="zh-CN" sz="1400" dirty="0" smtClean="0"/>
              <a:t>, </a:t>
            </a:r>
            <a:r>
              <a:rPr lang="en-US" altLang="zh-CN" sz="1400" dirty="0" err="1" smtClean="0"/>
              <a:t>boolean</a:t>
            </a:r>
            <a:r>
              <a:rPr lang="en-US" altLang="zh-CN" sz="1400" dirty="0" smtClean="0"/>
              <a:t> </a:t>
            </a:r>
            <a:r>
              <a:rPr lang="en-US" altLang="zh-CN" sz="1400" dirty="0"/>
              <a:t>shared)</a:t>
            </a:r>
          </a:p>
          <a:p>
            <a:r>
              <a:rPr lang="en-US" altLang="zh-CN" sz="1400" dirty="0"/>
              <a:t>}</a:t>
            </a:r>
            <a:endParaRPr lang="zh-CN" altLang="en-US" sz="1400" dirty="0"/>
          </a:p>
        </p:txBody>
      </p:sp>
      <p:sp>
        <p:nvSpPr>
          <p:cNvPr id="6" name="TextBox 5"/>
          <p:cNvSpPr txBox="1"/>
          <p:nvPr/>
        </p:nvSpPr>
        <p:spPr>
          <a:xfrm>
            <a:off x="4932040" y="2291388"/>
            <a:ext cx="3204000" cy="1569660"/>
          </a:xfrm>
          <a:prstGeom prst="rect">
            <a:avLst/>
          </a:prstGeom>
          <a:noFill/>
          <a:ln>
            <a:solidFill>
              <a:schemeClr val="bg1">
                <a:lumMod val="50000"/>
              </a:schemeClr>
            </a:solidFill>
            <a:prstDash val="lgDash"/>
          </a:ln>
        </p:spPr>
        <p:txBody>
          <a:bodyPr wrap="square" rtlCol="0">
            <a:spAutoFit/>
          </a:bodyPr>
          <a:lstStyle/>
          <a:p>
            <a:r>
              <a:rPr lang="en-US" altLang="zh-CN" sz="1200" dirty="0" err="1"/>
              <a:t>FileLock</a:t>
            </a:r>
            <a:r>
              <a:rPr lang="en-US" altLang="zh-CN" sz="1200" dirty="0"/>
              <a:t> lock = </a:t>
            </a:r>
            <a:r>
              <a:rPr lang="en-US" altLang="zh-CN" sz="1200" dirty="0" err="1"/>
              <a:t>fileChannel.lock</a:t>
            </a:r>
            <a:r>
              <a:rPr lang="en-US" altLang="zh-CN" sz="1200" dirty="0"/>
              <a:t>( )</a:t>
            </a:r>
          </a:p>
          <a:p>
            <a:r>
              <a:rPr lang="en-US" altLang="zh-CN" sz="1200" dirty="0" smtClean="0"/>
              <a:t>try </a:t>
            </a:r>
            <a:r>
              <a:rPr lang="en-US" altLang="zh-CN" sz="1200" dirty="0"/>
              <a:t>{</a:t>
            </a:r>
          </a:p>
          <a:p>
            <a:r>
              <a:rPr lang="en-US" altLang="zh-CN" sz="1200" dirty="0" smtClean="0"/>
              <a:t>        &lt;perform </a:t>
            </a:r>
            <a:r>
              <a:rPr lang="en-US" altLang="zh-CN" sz="1200" dirty="0"/>
              <a:t>read/write/whatever on </a:t>
            </a:r>
            <a:r>
              <a:rPr lang="en-US" altLang="zh-CN" sz="1200" dirty="0" smtClean="0"/>
              <a:t>channel&gt;</a:t>
            </a:r>
            <a:endParaRPr lang="en-US" altLang="zh-CN" sz="1200" dirty="0"/>
          </a:p>
          <a:p>
            <a:r>
              <a:rPr lang="en-US" altLang="zh-CN" sz="1200" dirty="0" smtClean="0"/>
              <a:t>} </a:t>
            </a:r>
            <a:r>
              <a:rPr lang="en-US" altLang="zh-CN" sz="1200" dirty="0"/>
              <a:t>catch (</a:t>
            </a:r>
            <a:r>
              <a:rPr lang="en-US" altLang="zh-CN" sz="1200" dirty="0" err="1"/>
              <a:t>IOException</a:t>
            </a:r>
            <a:r>
              <a:rPr lang="en-US" altLang="zh-CN" sz="1200" dirty="0"/>
              <a:t>) [</a:t>
            </a:r>
          </a:p>
          <a:p>
            <a:r>
              <a:rPr lang="en-US" altLang="zh-CN" sz="1200" dirty="0" smtClean="0"/>
              <a:t>        &lt;</a:t>
            </a:r>
            <a:r>
              <a:rPr lang="en-US" altLang="zh-CN" sz="1200" dirty="0"/>
              <a:t>handle unexpected exception&gt;</a:t>
            </a:r>
          </a:p>
          <a:p>
            <a:r>
              <a:rPr lang="en-US" altLang="zh-CN" sz="1200" dirty="0" smtClean="0"/>
              <a:t>} </a:t>
            </a:r>
            <a:r>
              <a:rPr lang="en-US" altLang="zh-CN" sz="1200" dirty="0"/>
              <a:t>finally {</a:t>
            </a:r>
          </a:p>
          <a:p>
            <a:r>
              <a:rPr lang="en-US" altLang="zh-CN" sz="1200" dirty="0" smtClean="0"/>
              <a:t>         </a:t>
            </a:r>
            <a:r>
              <a:rPr lang="en-US" altLang="zh-CN" sz="1200" b="1" dirty="0" err="1" smtClean="0">
                <a:solidFill>
                  <a:schemeClr val="accent1"/>
                </a:solidFill>
              </a:rPr>
              <a:t>lock.release</a:t>
            </a:r>
            <a:r>
              <a:rPr lang="en-US" altLang="zh-CN" sz="1200" b="1" dirty="0">
                <a:solidFill>
                  <a:schemeClr val="accent1"/>
                </a:solidFill>
              </a:rPr>
              <a:t>( )</a:t>
            </a:r>
          </a:p>
          <a:p>
            <a:r>
              <a:rPr lang="en-US" altLang="zh-CN" sz="1200" dirty="0" smtClean="0"/>
              <a:t>}</a:t>
            </a:r>
            <a:endParaRPr lang="zh-CN" altLang="en-US" sz="1200" dirty="0"/>
          </a:p>
        </p:txBody>
      </p:sp>
      <p:sp>
        <p:nvSpPr>
          <p:cNvPr id="7" name="爆炸形 1 6"/>
          <p:cNvSpPr/>
          <p:nvPr/>
        </p:nvSpPr>
        <p:spPr>
          <a:xfrm>
            <a:off x="7164288" y="3233008"/>
            <a:ext cx="936104" cy="586230"/>
          </a:xfrm>
          <a:prstGeom prst="irregularSeal1">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1200" b="1" dirty="0">
                <a:solidFill>
                  <a:schemeClr val="accent2"/>
                </a:solidFill>
              </a:rPr>
              <a:t>勿</a:t>
            </a:r>
            <a:r>
              <a:rPr lang="zh-CN" altLang="en-US" sz="1200" b="1" dirty="0" smtClean="0">
                <a:solidFill>
                  <a:schemeClr val="accent2"/>
                </a:solidFill>
              </a:rPr>
              <a:t>忘放锁</a:t>
            </a:r>
            <a:endParaRPr lang="zh-CN" altLang="en-US" sz="1200" b="1" dirty="0">
              <a:solidFill>
                <a:schemeClr val="accent2"/>
              </a:solidFill>
            </a:endParaRPr>
          </a:p>
        </p:txBody>
      </p:sp>
      <p:sp>
        <p:nvSpPr>
          <p:cNvPr id="5" name="矩形 4"/>
          <p:cNvSpPr/>
          <p:nvPr/>
        </p:nvSpPr>
        <p:spPr>
          <a:xfrm>
            <a:off x="1817216" y="6270700"/>
            <a:ext cx="5346416" cy="21602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3" name="矩形 12"/>
          <p:cNvSpPr/>
          <p:nvPr/>
        </p:nvSpPr>
        <p:spPr>
          <a:xfrm>
            <a:off x="1745208" y="6425749"/>
            <a:ext cx="263214" cy="276999"/>
          </a:xfrm>
          <a:prstGeom prst="rect">
            <a:avLst/>
          </a:prstGeom>
        </p:spPr>
        <p:txBody>
          <a:bodyPr wrap="none">
            <a:spAutoFit/>
          </a:bodyPr>
          <a:lstStyle/>
          <a:p>
            <a:r>
              <a:rPr lang="en-US" altLang="zh-CN" sz="1200" dirty="0">
                <a:solidFill>
                  <a:schemeClr val="bg1">
                    <a:lumMod val="50000"/>
                  </a:schemeClr>
                </a:solidFill>
              </a:rPr>
              <a:t>0</a:t>
            </a:r>
            <a:endParaRPr lang="zh-CN" altLang="en-US" sz="1200" dirty="0">
              <a:solidFill>
                <a:schemeClr val="bg1">
                  <a:lumMod val="50000"/>
                </a:schemeClr>
              </a:solidFill>
            </a:endParaRPr>
          </a:p>
        </p:txBody>
      </p:sp>
      <p:sp>
        <p:nvSpPr>
          <p:cNvPr id="14" name="矩形 13"/>
          <p:cNvSpPr/>
          <p:nvPr/>
        </p:nvSpPr>
        <p:spPr>
          <a:xfrm>
            <a:off x="7001792" y="6414716"/>
            <a:ext cx="360996" cy="276999"/>
          </a:xfrm>
          <a:prstGeom prst="rect">
            <a:avLst/>
          </a:prstGeom>
        </p:spPr>
        <p:txBody>
          <a:bodyPr wrap="none">
            <a:spAutoFit/>
          </a:bodyPr>
          <a:lstStyle/>
          <a:p>
            <a:r>
              <a:rPr lang="en-US" altLang="zh-CN" sz="1200" dirty="0" smtClean="0">
                <a:solidFill>
                  <a:schemeClr val="bg1">
                    <a:lumMod val="50000"/>
                  </a:schemeClr>
                </a:solidFill>
              </a:rPr>
              <a:t>1G</a:t>
            </a:r>
            <a:endParaRPr lang="zh-CN" altLang="en-US" sz="1200" dirty="0">
              <a:solidFill>
                <a:schemeClr val="bg1">
                  <a:lumMod val="50000"/>
                </a:schemeClr>
              </a:solidFill>
            </a:endParaRPr>
          </a:p>
        </p:txBody>
      </p:sp>
      <p:grpSp>
        <p:nvGrpSpPr>
          <p:cNvPr id="10" name="组合 9"/>
          <p:cNvGrpSpPr/>
          <p:nvPr/>
        </p:nvGrpSpPr>
        <p:grpSpPr>
          <a:xfrm>
            <a:off x="4956350" y="6270700"/>
            <a:ext cx="1247524" cy="421015"/>
            <a:chOff x="4956350" y="6270700"/>
            <a:chExt cx="1247524" cy="421015"/>
          </a:xfrm>
        </p:grpSpPr>
        <p:cxnSp>
          <p:nvCxnSpPr>
            <p:cNvPr id="9" name="直接连接符 8"/>
            <p:cNvCxnSpPr/>
            <p:nvPr/>
          </p:nvCxnSpPr>
          <p:spPr>
            <a:xfrm>
              <a:off x="5183590" y="6270700"/>
              <a:ext cx="0" cy="216024"/>
            </a:xfrm>
            <a:prstGeom prst="line">
              <a:avLst/>
            </a:prstGeom>
          </p:spPr>
          <p:style>
            <a:lnRef idx="2">
              <a:schemeClr val="accent6"/>
            </a:lnRef>
            <a:fillRef idx="0">
              <a:schemeClr val="accent6"/>
            </a:fillRef>
            <a:effectRef idx="1">
              <a:schemeClr val="accent6"/>
            </a:effectRef>
            <a:fontRef idx="minor">
              <a:schemeClr val="tx1"/>
            </a:fontRef>
          </p:style>
        </p:cxnSp>
        <p:cxnSp>
          <p:nvCxnSpPr>
            <p:cNvPr id="11" name="直接连接符 10"/>
            <p:cNvCxnSpPr/>
            <p:nvPr/>
          </p:nvCxnSpPr>
          <p:spPr>
            <a:xfrm>
              <a:off x="5868144" y="6270700"/>
              <a:ext cx="0" cy="216024"/>
            </a:xfrm>
            <a:prstGeom prst="line">
              <a:avLst/>
            </a:prstGeom>
          </p:spPr>
          <p:style>
            <a:lnRef idx="2">
              <a:schemeClr val="accent6"/>
            </a:lnRef>
            <a:fillRef idx="0">
              <a:schemeClr val="accent6"/>
            </a:fillRef>
            <a:effectRef idx="1">
              <a:schemeClr val="accent6"/>
            </a:effectRef>
            <a:fontRef idx="minor">
              <a:schemeClr val="tx1"/>
            </a:fontRef>
          </p:style>
        </p:cxnSp>
        <p:sp>
          <p:nvSpPr>
            <p:cNvPr id="15" name="矩形 14"/>
            <p:cNvSpPr/>
            <p:nvPr/>
          </p:nvSpPr>
          <p:spPr>
            <a:xfrm>
              <a:off x="4956350" y="6414716"/>
              <a:ext cx="551754" cy="276999"/>
            </a:xfrm>
            <a:prstGeom prst="rect">
              <a:avLst/>
            </a:prstGeom>
          </p:spPr>
          <p:txBody>
            <a:bodyPr wrap="none">
              <a:spAutoFit/>
            </a:bodyPr>
            <a:lstStyle/>
            <a:p>
              <a:r>
                <a:rPr lang="en-US" altLang="zh-CN" sz="1200" dirty="0" smtClean="0">
                  <a:solidFill>
                    <a:schemeClr val="bg1">
                      <a:lumMod val="50000"/>
                    </a:schemeClr>
                  </a:solidFill>
                </a:rPr>
                <a:t>650M</a:t>
              </a:r>
              <a:endParaRPr lang="zh-CN" altLang="en-US" sz="1200" dirty="0">
                <a:solidFill>
                  <a:schemeClr val="bg1">
                    <a:lumMod val="50000"/>
                  </a:schemeClr>
                </a:solidFill>
              </a:endParaRPr>
            </a:p>
          </p:txBody>
        </p:sp>
        <p:sp>
          <p:nvSpPr>
            <p:cNvPr id="16" name="矩形 15"/>
            <p:cNvSpPr/>
            <p:nvPr/>
          </p:nvSpPr>
          <p:spPr>
            <a:xfrm>
              <a:off x="5652120" y="6414716"/>
              <a:ext cx="551754" cy="276999"/>
            </a:xfrm>
            <a:prstGeom prst="rect">
              <a:avLst/>
            </a:prstGeom>
          </p:spPr>
          <p:txBody>
            <a:bodyPr wrap="none">
              <a:spAutoFit/>
            </a:bodyPr>
            <a:lstStyle/>
            <a:p>
              <a:r>
                <a:rPr lang="en-US" altLang="zh-CN" sz="1200" dirty="0" smtClean="0">
                  <a:solidFill>
                    <a:schemeClr val="bg1">
                      <a:lumMod val="50000"/>
                    </a:schemeClr>
                  </a:solidFill>
                </a:rPr>
                <a:t>750M</a:t>
              </a:r>
              <a:endParaRPr lang="zh-CN" altLang="en-US" sz="1200" dirty="0">
                <a:solidFill>
                  <a:schemeClr val="bg1">
                    <a:lumMod val="50000"/>
                  </a:schemeClr>
                </a:solidFill>
              </a:endParaRPr>
            </a:p>
          </p:txBody>
        </p:sp>
        <p:sp>
          <p:nvSpPr>
            <p:cNvPr id="18" name="矩形 17"/>
            <p:cNvSpPr/>
            <p:nvPr/>
          </p:nvSpPr>
          <p:spPr>
            <a:xfrm>
              <a:off x="5184367" y="6270715"/>
              <a:ext cx="683777" cy="276999"/>
            </a:xfrm>
            <a:prstGeom prst="rect">
              <a:avLst/>
            </a:prstGeom>
          </p:spPr>
          <p:txBody>
            <a:bodyPr wrap="none">
              <a:spAutoFit/>
            </a:bodyPr>
            <a:lstStyle/>
            <a:p>
              <a:r>
                <a:rPr lang="en-US" altLang="zh-CN" sz="1200" b="1" dirty="0">
                  <a:solidFill>
                    <a:schemeClr val="bg1"/>
                  </a:solidFill>
                </a:rPr>
                <a:t>blocked</a:t>
              </a:r>
              <a:endParaRPr lang="zh-CN" altLang="en-US" sz="1200" b="1" dirty="0">
                <a:solidFill>
                  <a:schemeClr val="bg1"/>
                </a:solidFill>
              </a:endParaRPr>
            </a:p>
          </p:txBody>
        </p:sp>
      </p:grpSp>
      <p:cxnSp>
        <p:nvCxnSpPr>
          <p:cNvPr id="17" name="直接箭头连接符 16"/>
          <p:cNvCxnSpPr/>
          <p:nvPr/>
        </p:nvCxnSpPr>
        <p:spPr>
          <a:xfrm>
            <a:off x="2465766" y="6309320"/>
            <a:ext cx="1314146" cy="0"/>
          </a:xfrm>
          <a:prstGeom prst="straightConnector1">
            <a:avLst/>
          </a:prstGeom>
          <a:ln>
            <a:solidFill>
              <a:schemeClr val="bg1"/>
            </a:solidFill>
            <a:prstDash val="dash"/>
            <a:headEnd type="arrow"/>
            <a:tailEnd type="arrow"/>
          </a:ln>
        </p:spPr>
        <p:style>
          <a:lnRef idx="1">
            <a:schemeClr val="accent1"/>
          </a:lnRef>
          <a:fillRef idx="0">
            <a:schemeClr val="accent1"/>
          </a:fillRef>
          <a:effectRef idx="0">
            <a:schemeClr val="accent1"/>
          </a:effectRef>
          <a:fontRef idx="minor">
            <a:schemeClr val="tx1"/>
          </a:fontRef>
        </p:style>
      </p:cxnSp>
      <p:grpSp>
        <p:nvGrpSpPr>
          <p:cNvPr id="20" name="组合 19"/>
          <p:cNvGrpSpPr/>
          <p:nvPr/>
        </p:nvGrpSpPr>
        <p:grpSpPr>
          <a:xfrm>
            <a:off x="2220046" y="6248345"/>
            <a:ext cx="1895596" cy="443370"/>
            <a:chOff x="4937870" y="6248345"/>
            <a:chExt cx="1895596" cy="443370"/>
          </a:xfrm>
        </p:grpSpPr>
        <p:cxnSp>
          <p:nvCxnSpPr>
            <p:cNvPr id="21" name="直接连接符 20"/>
            <p:cNvCxnSpPr/>
            <p:nvPr/>
          </p:nvCxnSpPr>
          <p:spPr>
            <a:xfrm>
              <a:off x="5183590" y="6270700"/>
              <a:ext cx="0" cy="216024"/>
            </a:xfrm>
            <a:prstGeom prst="line">
              <a:avLst/>
            </a:prstGeom>
          </p:spPr>
          <p:style>
            <a:lnRef idx="2">
              <a:schemeClr val="accent6"/>
            </a:lnRef>
            <a:fillRef idx="0">
              <a:schemeClr val="accent6"/>
            </a:fillRef>
            <a:effectRef idx="1">
              <a:schemeClr val="accent6"/>
            </a:effectRef>
            <a:fontRef idx="minor">
              <a:schemeClr val="tx1"/>
            </a:fontRef>
          </p:style>
        </p:cxnSp>
        <p:cxnSp>
          <p:nvCxnSpPr>
            <p:cNvPr id="22" name="直接连接符 21"/>
            <p:cNvCxnSpPr/>
            <p:nvPr/>
          </p:nvCxnSpPr>
          <p:spPr>
            <a:xfrm>
              <a:off x="6497736" y="6270700"/>
              <a:ext cx="0" cy="216024"/>
            </a:xfrm>
            <a:prstGeom prst="line">
              <a:avLst/>
            </a:prstGeom>
          </p:spPr>
          <p:style>
            <a:lnRef idx="2">
              <a:schemeClr val="accent6"/>
            </a:lnRef>
            <a:fillRef idx="0">
              <a:schemeClr val="accent6"/>
            </a:fillRef>
            <a:effectRef idx="1">
              <a:schemeClr val="accent6"/>
            </a:effectRef>
            <a:fontRef idx="minor">
              <a:schemeClr val="tx1"/>
            </a:fontRef>
          </p:style>
        </p:cxnSp>
        <p:sp>
          <p:nvSpPr>
            <p:cNvPr id="23" name="矩形 22"/>
            <p:cNvSpPr/>
            <p:nvPr/>
          </p:nvSpPr>
          <p:spPr>
            <a:xfrm>
              <a:off x="4937870" y="6414716"/>
              <a:ext cx="551754" cy="276999"/>
            </a:xfrm>
            <a:prstGeom prst="rect">
              <a:avLst/>
            </a:prstGeom>
          </p:spPr>
          <p:txBody>
            <a:bodyPr wrap="none">
              <a:spAutoFit/>
            </a:bodyPr>
            <a:lstStyle/>
            <a:p>
              <a:r>
                <a:rPr lang="en-US" altLang="zh-CN" sz="1200" dirty="0" smtClean="0">
                  <a:solidFill>
                    <a:schemeClr val="bg1">
                      <a:lumMod val="50000"/>
                    </a:schemeClr>
                  </a:solidFill>
                </a:rPr>
                <a:t>100M</a:t>
              </a:r>
              <a:endParaRPr lang="zh-CN" altLang="en-US" sz="1200" dirty="0">
                <a:solidFill>
                  <a:schemeClr val="bg1">
                    <a:lumMod val="50000"/>
                  </a:schemeClr>
                </a:solidFill>
              </a:endParaRPr>
            </a:p>
          </p:txBody>
        </p:sp>
        <p:sp>
          <p:nvSpPr>
            <p:cNvPr id="24" name="矩形 23"/>
            <p:cNvSpPr/>
            <p:nvPr/>
          </p:nvSpPr>
          <p:spPr>
            <a:xfrm>
              <a:off x="6281712" y="6414716"/>
              <a:ext cx="551754" cy="276999"/>
            </a:xfrm>
            <a:prstGeom prst="rect">
              <a:avLst/>
            </a:prstGeom>
          </p:spPr>
          <p:txBody>
            <a:bodyPr wrap="none">
              <a:spAutoFit/>
            </a:bodyPr>
            <a:lstStyle/>
            <a:p>
              <a:r>
                <a:rPr lang="en-US" altLang="zh-CN" sz="1200" dirty="0" smtClean="0">
                  <a:solidFill>
                    <a:schemeClr val="bg1">
                      <a:lumMod val="50000"/>
                    </a:schemeClr>
                  </a:solidFill>
                </a:rPr>
                <a:t>300M</a:t>
              </a:r>
              <a:endParaRPr lang="zh-CN" altLang="en-US" sz="1200" dirty="0">
                <a:solidFill>
                  <a:schemeClr val="bg1">
                    <a:lumMod val="50000"/>
                  </a:schemeClr>
                </a:solidFill>
              </a:endParaRPr>
            </a:p>
          </p:txBody>
        </p:sp>
        <p:sp>
          <p:nvSpPr>
            <p:cNvPr id="25" name="矩形 24"/>
            <p:cNvSpPr/>
            <p:nvPr/>
          </p:nvSpPr>
          <p:spPr>
            <a:xfrm>
              <a:off x="5489624" y="6248345"/>
              <a:ext cx="683777" cy="276999"/>
            </a:xfrm>
            <a:prstGeom prst="rect">
              <a:avLst/>
            </a:prstGeom>
          </p:spPr>
          <p:txBody>
            <a:bodyPr wrap="none">
              <a:spAutoFit/>
            </a:bodyPr>
            <a:lstStyle/>
            <a:p>
              <a:r>
                <a:rPr lang="en-US" altLang="zh-CN" sz="1200" b="1" dirty="0">
                  <a:solidFill>
                    <a:schemeClr val="bg1"/>
                  </a:solidFill>
                </a:rPr>
                <a:t>blocked</a:t>
              </a:r>
              <a:endParaRPr lang="zh-CN" altLang="en-US" sz="1200" b="1" dirty="0">
                <a:solidFill>
                  <a:schemeClr val="bg1"/>
                </a:solidFill>
              </a:endParaRPr>
            </a:p>
          </p:txBody>
        </p:sp>
      </p:grpSp>
      <p:cxnSp>
        <p:nvCxnSpPr>
          <p:cNvPr id="27" name="直接箭头连接符 26"/>
          <p:cNvCxnSpPr/>
          <p:nvPr/>
        </p:nvCxnSpPr>
        <p:spPr>
          <a:xfrm>
            <a:off x="5183590" y="6309320"/>
            <a:ext cx="684554" cy="0"/>
          </a:xfrm>
          <a:prstGeom prst="straightConnector1">
            <a:avLst/>
          </a:prstGeom>
          <a:ln>
            <a:solidFill>
              <a:schemeClr val="bg1"/>
            </a:solidFill>
            <a:prstDash val="dash"/>
            <a:headEnd type="arrow"/>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99244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13"/>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14"/>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20"/>
                                        </p:tgtEl>
                                        <p:attrNameLst>
                                          <p:attrName>style.visibility</p:attrName>
                                        </p:attrNameLst>
                                      </p:cBhvr>
                                      <p:to>
                                        <p:strVal val="visible"/>
                                      </p:to>
                                    </p:set>
                                  </p:childTnLst>
                                </p:cTn>
                              </p:par>
                              <p:par>
                                <p:cTn id="22" presetID="1" presetClass="entr" presetSubtype="0" fill="hold" nodeType="withEffect">
                                  <p:stCondLst>
                                    <p:cond delay="0"/>
                                  </p:stCondLst>
                                  <p:childTnLst>
                                    <p:set>
                                      <p:cBhvr>
                                        <p:cTn id="23" dur="1" fill="hold">
                                          <p:stCondLst>
                                            <p:cond delay="0"/>
                                          </p:stCondLst>
                                        </p:cTn>
                                        <p:tgtEl>
                                          <p:spTgt spid="17"/>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10"/>
                                        </p:tgtEl>
                                        <p:attrNameLst>
                                          <p:attrName>style.visibility</p:attrName>
                                        </p:attrNameLst>
                                      </p:cBhvr>
                                      <p:to>
                                        <p:strVal val="visible"/>
                                      </p:to>
                                    </p:set>
                                  </p:childTnLst>
                                </p:cTn>
                              </p:par>
                              <p:par>
                                <p:cTn id="28" presetID="1" presetClass="entr" presetSubtype="0" fill="hold" nodeType="withEffect">
                                  <p:stCondLst>
                                    <p:cond delay="0"/>
                                  </p:stCondLst>
                                  <p:childTnLst>
                                    <p:set>
                                      <p:cBhvr>
                                        <p:cTn id="29"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5" grpId="0" animBg="1"/>
      <p:bldP spid="13" grpId="0"/>
      <p:bldP spid="14"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虚拟内存</a:t>
            </a:r>
            <a:endParaRPr lang="zh-CN" altLang="en-US" dirty="0"/>
          </a:p>
        </p:txBody>
      </p:sp>
      <p:sp>
        <p:nvSpPr>
          <p:cNvPr id="3" name="内容占位符 2"/>
          <p:cNvSpPr>
            <a:spLocks noGrp="1"/>
          </p:cNvSpPr>
          <p:nvPr>
            <p:ph idx="1"/>
          </p:nvPr>
        </p:nvSpPr>
        <p:spPr/>
        <p:txBody>
          <a:bodyPr/>
          <a:lstStyle/>
          <a:p>
            <a:r>
              <a:rPr lang="zh-CN" altLang="en-US" dirty="0" smtClean="0"/>
              <a:t>两大特性</a:t>
            </a:r>
            <a:endParaRPr lang="en-US" altLang="zh-CN" dirty="0" smtClean="0"/>
          </a:p>
          <a:p>
            <a:pPr lvl="1"/>
            <a:r>
              <a:rPr lang="zh-CN" altLang="en-US" sz="2000" dirty="0" smtClean="0"/>
              <a:t>一</a:t>
            </a:r>
            <a:r>
              <a:rPr lang="zh-CN" altLang="en-US" sz="2000" dirty="0"/>
              <a:t>个以上的虚拟内存地址可指向同一个物理内存</a:t>
            </a:r>
            <a:r>
              <a:rPr lang="zh-CN" altLang="en-US" sz="2000" dirty="0" smtClean="0"/>
              <a:t>地址</a:t>
            </a:r>
            <a:endParaRPr lang="en-US" altLang="zh-CN" sz="2000" dirty="0" smtClean="0"/>
          </a:p>
          <a:p>
            <a:pPr lvl="1"/>
            <a:r>
              <a:rPr lang="zh-CN" altLang="en-US" sz="2000" dirty="0" smtClean="0"/>
              <a:t>虚拟内存可大于实际物理内存（寻址空间大于物理内存空间）</a:t>
            </a:r>
            <a:endParaRPr lang="en-US" altLang="zh-CN" dirty="0" smtClean="0"/>
          </a:p>
          <a:p>
            <a:endParaRPr lang="zh-CN" altLang="en-US" dirty="0"/>
          </a:p>
        </p:txBody>
      </p:sp>
      <p:pic>
        <p:nvPicPr>
          <p:cNvPr id="4"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75656" y="2996952"/>
            <a:ext cx="6370637" cy="762000"/>
          </a:xfrm>
          <a:prstGeom prst="rect">
            <a:avLst/>
          </a:prstGeom>
          <a:noFill/>
          <a:ln w="9525">
            <a:solidFill>
              <a:schemeClr val="bg1">
                <a:lumMod val="50000"/>
              </a:schemeClr>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6"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475656" y="3885778"/>
            <a:ext cx="6372225" cy="2219325"/>
          </a:xfrm>
          <a:prstGeom prst="rect">
            <a:avLst/>
          </a:prstGeom>
          <a:noFill/>
          <a:ln w="9525">
            <a:solidFill>
              <a:schemeClr val="bg1">
                <a:lumMod val="50000"/>
              </a:schemeClr>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558267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4" name="直接连接符 33"/>
          <p:cNvCxnSpPr/>
          <p:nvPr/>
        </p:nvCxnSpPr>
        <p:spPr>
          <a:xfrm>
            <a:off x="4468506" y="2708920"/>
            <a:ext cx="0" cy="1728000"/>
          </a:xfrm>
          <a:prstGeom prst="line">
            <a:avLst/>
          </a:prstGeom>
          <a:ln w="12700">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p:nvPr>
        </p:nvSpPr>
        <p:spPr/>
        <p:txBody>
          <a:bodyPr/>
          <a:lstStyle/>
          <a:p>
            <a:r>
              <a:rPr lang="zh-CN" altLang="en-US" dirty="0" smtClean="0"/>
              <a:t>虚拟内存</a:t>
            </a:r>
            <a:endParaRPr lang="zh-CN" altLang="en-US" dirty="0"/>
          </a:p>
        </p:txBody>
      </p:sp>
      <p:sp>
        <p:nvSpPr>
          <p:cNvPr id="3" name="内容占位符 2"/>
          <p:cNvSpPr>
            <a:spLocks noGrp="1"/>
          </p:cNvSpPr>
          <p:nvPr>
            <p:ph idx="1"/>
          </p:nvPr>
        </p:nvSpPr>
        <p:spPr/>
        <p:txBody>
          <a:bodyPr/>
          <a:lstStyle/>
          <a:p>
            <a:r>
              <a:rPr lang="zh-CN" altLang="en-US" sz="2000" dirty="0"/>
              <a:t>内存分</a:t>
            </a:r>
            <a:r>
              <a:rPr lang="zh-CN" altLang="en-US" sz="2000" dirty="0" smtClean="0"/>
              <a:t>页（页对齐）</a:t>
            </a:r>
            <a:endParaRPr lang="en-US" altLang="zh-CN" sz="2000" dirty="0"/>
          </a:p>
          <a:p>
            <a:r>
              <a:rPr lang="zh-CN" altLang="en-US" sz="2000" dirty="0"/>
              <a:t>页面调度（换入</a:t>
            </a:r>
            <a:r>
              <a:rPr lang="en-US" altLang="zh-CN" sz="2000" dirty="0"/>
              <a:t>/</a:t>
            </a:r>
            <a:r>
              <a:rPr lang="zh-CN" altLang="en-US" sz="2000" dirty="0"/>
              <a:t>换出）</a:t>
            </a:r>
            <a:endParaRPr lang="en-US" altLang="zh-CN" sz="2000" dirty="0"/>
          </a:p>
          <a:p>
            <a:r>
              <a:rPr lang="en-US" altLang="zh-CN" sz="2000" dirty="0"/>
              <a:t>MMU</a:t>
            </a:r>
            <a:r>
              <a:rPr lang="zh-CN" altLang="en-US" sz="2000" dirty="0"/>
              <a:t>（内存管理单元）</a:t>
            </a:r>
            <a:endParaRPr lang="en-US" altLang="zh-CN" sz="2000" dirty="0"/>
          </a:p>
          <a:p>
            <a:endParaRPr lang="zh-CN" altLang="en-US" dirty="0"/>
          </a:p>
        </p:txBody>
      </p:sp>
      <p:pic>
        <p:nvPicPr>
          <p:cNvPr id="5"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44525" y="5022856"/>
            <a:ext cx="4399483" cy="10801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2" descr="http://img.blog.csdn.net/20160904103525410?watermark/2/text/aHR0cDovL2Jsb2cuY3Nkbi5uZXQv/font/5a6L5L2T/fontsize/400/fill/I0JBQkFCMA==/dissolve/70/gravity/Cente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414504" y="4446792"/>
            <a:ext cx="4555631" cy="2232248"/>
          </a:xfrm>
          <a:prstGeom prst="rect">
            <a:avLst/>
          </a:prstGeom>
          <a:noFill/>
          <a:extLst>
            <a:ext uri="{909E8E84-426E-40DD-AFC4-6F175D3DCCD1}">
              <a14:hiddenFill xmlns:a14="http://schemas.microsoft.com/office/drawing/2010/main">
                <a:solidFill>
                  <a:srgbClr val="FFFFFF"/>
                </a:solidFill>
              </a14:hiddenFill>
            </a:ext>
          </a:extLst>
        </p:spPr>
      </p:pic>
      <p:sp>
        <p:nvSpPr>
          <p:cNvPr id="7" name="矩形 6"/>
          <p:cNvSpPr/>
          <p:nvPr/>
        </p:nvSpPr>
        <p:spPr>
          <a:xfrm>
            <a:off x="4982793" y="1772816"/>
            <a:ext cx="2880000" cy="36004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dirty="0" smtClean="0"/>
              <a:t>物理内存</a:t>
            </a:r>
            <a:endParaRPr lang="zh-CN" altLang="en-US" dirty="0"/>
          </a:p>
        </p:txBody>
      </p:sp>
      <p:sp>
        <p:nvSpPr>
          <p:cNvPr id="8" name="矩形 7"/>
          <p:cNvSpPr/>
          <p:nvPr/>
        </p:nvSpPr>
        <p:spPr>
          <a:xfrm>
            <a:off x="4982793" y="2207437"/>
            <a:ext cx="288000" cy="36004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22" name="矩形 21"/>
          <p:cNvSpPr/>
          <p:nvPr/>
        </p:nvSpPr>
        <p:spPr>
          <a:xfrm>
            <a:off x="5353079" y="2207437"/>
            <a:ext cx="288000" cy="36004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23" name="矩形 22"/>
          <p:cNvSpPr/>
          <p:nvPr/>
        </p:nvSpPr>
        <p:spPr>
          <a:xfrm>
            <a:off x="5723365" y="2207437"/>
            <a:ext cx="288000" cy="36004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zh-CN" altLang="en-US" dirty="0" smtClean="0"/>
              <a:t>内</a:t>
            </a:r>
            <a:endParaRPr lang="zh-CN" altLang="en-US" dirty="0"/>
          </a:p>
        </p:txBody>
      </p:sp>
      <p:sp>
        <p:nvSpPr>
          <p:cNvPr id="24" name="矩形 23"/>
          <p:cNvSpPr/>
          <p:nvPr/>
        </p:nvSpPr>
        <p:spPr>
          <a:xfrm>
            <a:off x="6093651" y="2207437"/>
            <a:ext cx="288000" cy="36004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zh-CN" altLang="en-US" dirty="0" smtClean="0"/>
              <a:t>存</a:t>
            </a:r>
            <a:endParaRPr lang="zh-CN" altLang="en-US" dirty="0"/>
          </a:p>
        </p:txBody>
      </p:sp>
      <p:sp>
        <p:nvSpPr>
          <p:cNvPr id="25" name="矩形 24"/>
          <p:cNvSpPr/>
          <p:nvPr/>
        </p:nvSpPr>
        <p:spPr>
          <a:xfrm>
            <a:off x="6463937" y="2207437"/>
            <a:ext cx="288000" cy="36004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zh-CN" altLang="en-US" dirty="0" smtClean="0"/>
              <a:t>页</a:t>
            </a:r>
            <a:endParaRPr lang="zh-CN" altLang="en-US" dirty="0"/>
          </a:p>
        </p:txBody>
      </p:sp>
      <p:sp>
        <p:nvSpPr>
          <p:cNvPr id="26" name="矩形 25"/>
          <p:cNvSpPr/>
          <p:nvPr/>
        </p:nvSpPr>
        <p:spPr>
          <a:xfrm>
            <a:off x="6834223" y="2207437"/>
            <a:ext cx="288000" cy="36004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zh-CN" altLang="en-US" dirty="0" smtClean="0"/>
              <a:t>面</a:t>
            </a:r>
            <a:endParaRPr lang="zh-CN" altLang="en-US" dirty="0"/>
          </a:p>
        </p:txBody>
      </p:sp>
      <p:sp>
        <p:nvSpPr>
          <p:cNvPr id="27" name="矩形 26"/>
          <p:cNvSpPr/>
          <p:nvPr/>
        </p:nvSpPr>
        <p:spPr>
          <a:xfrm>
            <a:off x="7204509" y="2207437"/>
            <a:ext cx="288000" cy="36004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28" name="矩形 27"/>
          <p:cNvSpPr/>
          <p:nvPr/>
        </p:nvSpPr>
        <p:spPr>
          <a:xfrm>
            <a:off x="7574793" y="2207437"/>
            <a:ext cx="288000" cy="36004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29" name="矩形 28"/>
          <p:cNvSpPr/>
          <p:nvPr/>
        </p:nvSpPr>
        <p:spPr>
          <a:xfrm>
            <a:off x="3954220" y="3206292"/>
            <a:ext cx="1028572"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CPU</a:t>
            </a:r>
            <a:endParaRPr lang="zh-CN" altLang="en-US" dirty="0"/>
          </a:p>
        </p:txBody>
      </p:sp>
      <p:sp>
        <p:nvSpPr>
          <p:cNvPr id="30" name="矩形 29"/>
          <p:cNvSpPr/>
          <p:nvPr/>
        </p:nvSpPr>
        <p:spPr>
          <a:xfrm>
            <a:off x="3954221" y="4016115"/>
            <a:ext cx="1028572" cy="3963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MMU</a:t>
            </a:r>
            <a:endParaRPr lang="zh-CN" altLang="en-US" dirty="0"/>
          </a:p>
        </p:txBody>
      </p:sp>
      <p:sp>
        <p:nvSpPr>
          <p:cNvPr id="31" name="矩形 30"/>
          <p:cNvSpPr/>
          <p:nvPr/>
        </p:nvSpPr>
        <p:spPr>
          <a:xfrm>
            <a:off x="5796658" y="3206292"/>
            <a:ext cx="1440000" cy="12061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物理内存</a:t>
            </a:r>
            <a:endParaRPr lang="zh-CN" altLang="en-US" dirty="0"/>
          </a:p>
        </p:txBody>
      </p:sp>
      <p:sp>
        <p:nvSpPr>
          <p:cNvPr id="32" name="矩形 31"/>
          <p:cNvSpPr/>
          <p:nvPr/>
        </p:nvSpPr>
        <p:spPr>
          <a:xfrm>
            <a:off x="1737063" y="3223000"/>
            <a:ext cx="1028572"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进程</a:t>
            </a:r>
            <a:r>
              <a:rPr lang="en-US" altLang="zh-CN" dirty="0"/>
              <a:t>n</a:t>
            </a:r>
            <a:endParaRPr lang="zh-CN" altLang="en-US" dirty="0"/>
          </a:p>
        </p:txBody>
      </p:sp>
      <p:sp>
        <p:nvSpPr>
          <p:cNvPr id="35" name="TextBox 34"/>
          <p:cNvSpPr txBox="1"/>
          <p:nvPr/>
        </p:nvSpPr>
        <p:spPr>
          <a:xfrm>
            <a:off x="3060354" y="2728715"/>
            <a:ext cx="902811" cy="307777"/>
          </a:xfrm>
          <a:prstGeom prst="rect">
            <a:avLst/>
          </a:prstGeom>
          <a:noFill/>
        </p:spPr>
        <p:txBody>
          <a:bodyPr wrap="none" rtlCol="0">
            <a:spAutoFit/>
          </a:bodyPr>
          <a:lstStyle/>
          <a:p>
            <a:r>
              <a:rPr lang="zh-CN" altLang="en-US" sz="1400" b="1" dirty="0" smtClean="0">
                <a:solidFill>
                  <a:schemeClr val="bg1">
                    <a:lumMod val="65000"/>
                  </a:schemeClr>
                </a:solidFill>
              </a:rPr>
              <a:t>用户空间</a:t>
            </a:r>
            <a:endParaRPr lang="zh-CN" altLang="en-US" sz="1400" b="1" dirty="0">
              <a:solidFill>
                <a:schemeClr val="bg1">
                  <a:lumMod val="65000"/>
                </a:schemeClr>
              </a:solidFill>
            </a:endParaRPr>
          </a:p>
        </p:txBody>
      </p:sp>
      <p:sp>
        <p:nvSpPr>
          <p:cNvPr id="36" name="TextBox 35"/>
          <p:cNvSpPr txBox="1"/>
          <p:nvPr/>
        </p:nvSpPr>
        <p:spPr>
          <a:xfrm>
            <a:off x="5037863" y="2738587"/>
            <a:ext cx="902811" cy="307777"/>
          </a:xfrm>
          <a:prstGeom prst="rect">
            <a:avLst/>
          </a:prstGeom>
          <a:noFill/>
        </p:spPr>
        <p:txBody>
          <a:bodyPr wrap="none" rtlCol="0">
            <a:spAutoFit/>
          </a:bodyPr>
          <a:lstStyle/>
          <a:p>
            <a:r>
              <a:rPr lang="zh-CN" altLang="en-US" sz="1400" b="1" dirty="0">
                <a:solidFill>
                  <a:schemeClr val="bg1">
                    <a:lumMod val="65000"/>
                  </a:schemeClr>
                </a:solidFill>
              </a:rPr>
              <a:t>内核</a:t>
            </a:r>
            <a:r>
              <a:rPr lang="zh-CN" altLang="en-US" sz="1400" b="1" dirty="0" smtClean="0">
                <a:solidFill>
                  <a:schemeClr val="bg1">
                    <a:lumMod val="65000"/>
                  </a:schemeClr>
                </a:solidFill>
              </a:rPr>
              <a:t>空间</a:t>
            </a:r>
            <a:endParaRPr lang="zh-CN" altLang="en-US" sz="1400" b="1" dirty="0">
              <a:solidFill>
                <a:schemeClr val="bg1">
                  <a:lumMod val="65000"/>
                </a:schemeClr>
              </a:solidFill>
            </a:endParaRPr>
          </a:p>
        </p:txBody>
      </p:sp>
      <p:sp>
        <p:nvSpPr>
          <p:cNvPr id="37" name="上下箭头 36"/>
          <p:cNvSpPr/>
          <p:nvPr/>
        </p:nvSpPr>
        <p:spPr>
          <a:xfrm>
            <a:off x="4414506" y="3825065"/>
            <a:ext cx="108000" cy="180000"/>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左右箭头 37"/>
          <p:cNvSpPr/>
          <p:nvPr/>
        </p:nvSpPr>
        <p:spPr>
          <a:xfrm>
            <a:off x="5004570" y="3493036"/>
            <a:ext cx="774000" cy="10800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p:cNvSpPr/>
          <p:nvPr/>
        </p:nvSpPr>
        <p:spPr>
          <a:xfrm>
            <a:off x="2031782" y="3501009"/>
            <a:ext cx="1028572"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进程</a:t>
            </a:r>
            <a:r>
              <a:rPr lang="en-US" altLang="zh-CN" dirty="0" smtClean="0"/>
              <a:t>B</a:t>
            </a:r>
            <a:endParaRPr lang="zh-CN" altLang="en-US" dirty="0"/>
          </a:p>
        </p:txBody>
      </p:sp>
      <p:sp>
        <p:nvSpPr>
          <p:cNvPr id="40" name="矩形 39"/>
          <p:cNvSpPr/>
          <p:nvPr/>
        </p:nvSpPr>
        <p:spPr>
          <a:xfrm>
            <a:off x="2302699" y="3764354"/>
            <a:ext cx="1028572"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进程</a:t>
            </a:r>
            <a:r>
              <a:rPr lang="en-US" altLang="zh-CN" dirty="0"/>
              <a:t>A</a:t>
            </a:r>
            <a:endParaRPr lang="zh-CN" altLang="en-US" dirty="0"/>
          </a:p>
        </p:txBody>
      </p:sp>
      <p:sp>
        <p:nvSpPr>
          <p:cNvPr id="44" name="圆角右箭头 43"/>
          <p:cNvSpPr/>
          <p:nvPr/>
        </p:nvSpPr>
        <p:spPr>
          <a:xfrm>
            <a:off x="3204370" y="3476895"/>
            <a:ext cx="720000" cy="276141"/>
          </a:xfrm>
          <a:prstGeom prst="bentArrow">
            <a:avLst>
              <a:gd name="adj1" fmla="val 21551"/>
              <a:gd name="adj2" fmla="val 25000"/>
              <a:gd name="adj3" fmla="val 25000"/>
              <a:gd name="adj4" fmla="val 4375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5" name="TextBox 44"/>
          <p:cNvSpPr txBox="1"/>
          <p:nvPr/>
        </p:nvSpPr>
        <p:spPr>
          <a:xfrm>
            <a:off x="3132362" y="3191774"/>
            <a:ext cx="792088" cy="338554"/>
          </a:xfrm>
          <a:prstGeom prst="rect">
            <a:avLst/>
          </a:prstGeom>
          <a:noFill/>
        </p:spPr>
        <p:txBody>
          <a:bodyPr wrap="square" rtlCol="0">
            <a:spAutoFit/>
          </a:bodyPr>
          <a:lstStyle/>
          <a:p>
            <a:r>
              <a:rPr lang="en-US" altLang="zh-CN" sz="800" spc="-50" dirty="0" err="1"/>
              <a:t>p</a:t>
            </a:r>
            <a:r>
              <a:rPr lang="en-US" altLang="zh-CN" sz="800" spc="-50" dirty="0" err="1" smtClean="0"/>
              <a:t>id</a:t>
            </a:r>
            <a:r>
              <a:rPr lang="en-US" altLang="zh-CN" sz="800" spc="-50" dirty="0" smtClean="0"/>
              <a:t>=xxx</a:t>
            </a:r>
          </a:p>
          <a:p>
            <a:r>
              <a:rPr lang="en-US" altLang="zh-CN" sz="800" spc="-50" dirty="0" smtClean="0"/>
              <a:t>address=0x0048</a:t>
            </a:r>
            <a:endParaRPr lang="zh-CN" altLang="en-US" sz="800" spc="-50" dirty="0"/>
          </a:p>
        </p:txBody>
      </p:sp>
      <p:sp>
        <p:nvSpPr>
          <p:cNvPr id="47" name="流程图: 磁盘 46"/>
          <p:cNvSpPr/>
          <p:nvPr/>
        </p:nvSpPr>
        <p:spPr>
          <a:xfrm>
            <a:off x="7740352" y="4088391"/>
            <a:ext cx="576064" cy="324036"/>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disk</a:t>
            </a:r>
            <a:endParaRPr lang="zh-CN" altLang="en-US" dirty="0"/>
          </a:p>
        </p:txBody>
      </p:sp>
      <p:sp>
        <p:nvSpPr>
          <p:cNvPr id="48" name="矩形 47"/>
          <p:cNvSpPr/>
          <p:nvPr/>
        </p:nvSpPr>
        <p:spPr>
          <a:xfrm>
            <a:off x="7740352" y="3223000"/>
            <a:ext cx="576064" cy="6020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左右箭头 48"/>
          <p:cNvSpPr/>
          <p:nvPr/>
        </p:nvSpPr>
        <p:spPr>
          <a:xfrm>
            <a:off x="7254352" y="3493036"/>
            <a:ext cx="475200" cy="10800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矩形 49"/>
          <p:cNvSpPr/>
          <p:nvPr/>
        </p:nvSpPr>
        <p:spPr>
          <a:xfrm>
            <a:off x="7812376" y="3275019"/>
            <a:ext cx="108000" cy="216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52" name="矩形 51"/>
          <p:cNvSpPr/>
          <p:nvPr/>
        </p:nvSpPr>
        <p:spPr>
          <a:xfrm>
            <a:off x="7974392" y="3275019"/>
            <a:ext cx="108000" cy="216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53" name="矩形 52"/>
          <p:cNvSpPr/>
          <p:nvPr/>
        </p:nvSpPr>
        <p:spPr>
          <a:xfrm>
            <a:off x="8136408" y="3275019"/>
            <a:ext cx="108000" cy="216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57" name="矩形 56"/>
          <p:cNvSpPr/>
          <p:nvPr/>
        </p:nvSpPr>
        <p:spPr>
          <a:xfrm>
            <a:off x="5920350" y="3275019"/>
            <a:ext cx="108000" cy="216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58" name="矩形 57"/>
          <p:cNvSpPr/>
          <p:nvPr/>
        </p:nvSpPr>
        <p:spPr>
          <a:xfrm>
            <a:off x="6097672" y="3275019"/>
            <a:ext cx="108000" cy="216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59" name="矩形 58"/>
          <p:cNvSpPr/>
          <p:nvPr/>
        </p:nvSpPr>
        <p:spPr>
          <a:xfrm>
            <a:off x="6274994" y="3275019"/>
            <a:ext cx="108000" cy="216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60" name="矩形 59"/>
          <p:cNvSpPr/>
          <p:nvPr/>
        </p:nvSpPr>
        <p:spPr>
          <a:xfrm>
            <a:off x="6452316" y="3275019"/>
            <a:ext cx="108000" cy="216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61" name="矩形 60"/>
          <p:cNvSpPr/>
          <p:nvPr/>
        </p:nvSpPr>
        <p:spPr>
          <a:xfrm>
            <a:off x="6629638" y="3275019"/>
            <a:ext cx="108000" cy="216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62" name="矩形 61"/>
          <p:cNvSpPr/>
          <p:nvPr/>
        </p:nvSpPr>
        <p:spPr>
          <a:xfrm>
            <a:off x="6806960" y="3275019"/>
            <a:ext cx="108000" cy="216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63" name="矩形 62"/>
          <p:cNvSpPr/>
          <p:nvPr/>
        </p:nvSpPr>
        <p:spPr>
          <a:xfrm>
            <a:off x="6984280" y="3275019"/>
            <a:ext cx="108000" cy="216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65" name="矩形 64"/>
          <p:cNvSpPr/>
          <p:nvPr/>
        </p:nvSpPr>
        <p:spPr>
          <a:xfrm>
            <a:off x="5920350" y="4149104"/>
            <a:ext cx="108000" cy="216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66" name="矩形 65"/>
          <p:cNvSpPr/>
          <p:nvPr/>
        </p:nvSpPr>
        <p:spPr>
          <a:xfrm>
            <a:off x="6097672" y="4149104"/>
            <a:ext cx="108000" cy="216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67" name="矩形 66"/>
          <p:cNvSpPr/>
          <p:nvPr/>
        </p:nvSpPr>
        <p:spPr>
          <a:xfrm>
            <a:off x="6274994" y="4149104"/>
            <a:ext cx="108000" cy="216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68" name="矩形 67"/>
          <p:cNvSpPr/>
          <p:nvPr/>
        </p:nvSpPr>
        <p:spPr>
          <a:xfrm>
            <a:off x="6452316" y="4149104"/>
            <a:ext cx="108000" cy="216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69" name="矩形 68"/>
          <p:cNvSpPr/>
          <p:nvPr/>
        </p:nvSpPr>
        <p:spPr>
          <a:xfrm>
            <a:off x="6629638" y="4149104"/>
            <a:ext cx="108000" cy="216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70" name="矩形 69"/>
          <p:cNvSpPr/>
          <p:nvPr/>
        </p:nvSpPr>
        <p:spPr>
          <a:xfrm>
            <a:off x="6806960" y="4149104"/>
            <a:ext cx="108000" cy="216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71" name="矩形 70"/>
          <p:cNvSpPr/>
          <p:nvPr/>
        </p:nvSpPr>
        <p:spPr>
          <a:xfrm>
            <a:off x="6984280" y="4149104"/>
            <a:ext cx="108000" cy="216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81" name="矩形 80"/>
          <p:cNvSpPr/>
          <p:nvPr/>
        </p:nvSpPr>
        <p:spPr>
          <a:xfrm>
            <a:off x="7694254" y="3491716"/>
            <a:ext cx="668260" cy="369332"/>
          </a:xfrm>
          <a:prstGeom prst="rect">
            <a:avLst/>
          </a:prstGeom>
        </p:spPr>
        <p:txBody>
          <a:bodyPr wrap="none">
            <a:spAutoFit/>
          </a:bodyPr>
          <a:lstStyle/>
          <a:p>
            <a:pPr algn="ctr"/>
            <a:r>
              <a:rPr lang="en-US" altLang="zh-CN" dirty="0" smtClean="0">
                <a:solidFill>
                  <a:schemeClr val="bg1"/>
                </a:solidFill>
              </a:rPr>
              <a:t>swap</a:t>
            </a:r>
            <a:endParaRPr lang="zh-CN" altLang="en-US" dirty="0">
              <a:solidFill>
                <a:schemeClr val="bg1"/>
              </a:solidFill>
            </a:endParaRPr>
          </a:p>
        </p:txBody>
      </p:sp>
      <p:cxnSp>
        <p:nvCxnSpPr>
          <p:cNvPr id="83" name="肘形连接符 82"/>
          <p:cNvCxnSpPr>
            <a:endCxn id="68" idx="0"/>
          </p:cNvCxnSpPr>
          <p:nvPr/>
        </p:nvCxnSpPr>
        <p:spPr>
          <a:xfrm>
            <a:off x="6011365" y="4005065"/>
            <a:ext cx="494951" cy="144039"/>
          </a:xfrm>
          <a:prstGeom prst="bentConnector2">
            <a:avLst/>
          </a:prstGeom>
          <a:ln w="6350">
            <a:solidFill>
              <a:schemeClr val="accent6">
                <a:lumMod val="40000"/>
                <a:lumOff val="60000"/>
              </a:schemeClr>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90" name="肘形连接符 89"/>
          <p:cNvCxnSpPr/>
          <p:nvPr/>
        </p:nvCxnSpPr>
        <p:spPr>
          <a:xfrm rot="16200000" flipH="1">
            <a:off x="5710351" y="3704050"/>
            <a:ext cx="458028" cy="144000"/>
          </a:xfrm>
          <a:prstGeom prst="bentConnector3">
            <a:avLst>
              <a:gd name="adj1" fmla="val 99910"/>
            </a:avLst>
          </a:prstGeom>
          <a:ln w="6350">
            <a:solidFill>
              <a:schemeClr val="accent6">
                <a:lumMod val="40000"/>
                <a:lumOff val="6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95" name="直接箭头连接符 94"/>
          <p:cNvCxnSpPr/>
          <p:nvPr/>
        </p:nvCxnSpPr>
        <p:spPr>
          <a:xfrm flipH="1">
            <a:off x="4836383" y="3544652"/>
            <a:ext cx="1030982" cy="0"/>
          </a:xfrm>
          <a:prstGeom prst="straightConnector1">
            <a:avLst/>
          </a:prstGeom>
          <a:ln w="6350">
            <a:solidFill>
              <a:schemeClr val="accent6">
                <a:lumMod val="40000"/>
                <a:lumOff val="60000"/>
              </a:schemeClr>
            </a:solidFill>
            <a:prstDash val="sysDash"/>
            <a:tailEnd type="arrow"/>
          </a:ln>
        </p:spPr>
        <p:style>
          <a:lnRef idx="1">
            <a:schemeClr val="accent1"/>
          </a:lnRef>
          <a:fillRef idx="0">
            <a:schemeClr val="accent1"/>
          </a:fillRef>
          <a:effectRef idx="0">
            <a:schemeClr val="accent1"/>
          </a:effectRef>
          <a:fontRef idx="minor">
            <a:schemeClr val="tx1"/>
          </a:fontRef>
        </p:style>
      </p:cxnSp>
      <p:sp>
        <p:nvSpPr>
          <p:cNvPr id="109" name="TextBox 108"/>
          <p:cNvSpPr txBox="1"/>
          <p:nvPr/>
        </p:nvSpPr>
        <p:spPr>
          <a:xfrm>
            <a:off x="7236360" y="3296017"/>
            <a:ext cx="576000" cy="276999"/>
          </a:xfrm>
          <a:prstGeom prst="rect">
            <a:avLst/>
          </a:prstGeom>
          <a:noFill/>
        </p:spPr>
        <p:txBody>
          <a:bodyPr wrap="square" rtlCol="0">
            <a:spAutoFit/>
          </a:bodyPr>
          <a:lstStyle/>
          <a:p>
            <a:r>
              <a:rPr lang="en-US" altLang="zh-CN" sz="1200" dirty="0">
                <a:solidFill>
                  <a:schemeClr val="bg1">
                    <a:lumMod val="50000"/>
                  </a:schemeClr>
                </a:solidFill>
              </a:rPr>
              <a:t>i</a:t>
            </a:r>
            <a:r>
              <a:rPr lang="en-US" altLang="zh-CN" sz="1200" dirty="0" smtClean="0">
                <a:solidFill>
                  <a:schemeClr val="bg1">
                    <a:lumMod val="50000"/>
                  </a:schemeClr>
                </a:solidFill>
              </a:rPr>
              <a:t>n/out</a:t>
            </a:r>
            <a:endParaRPr lang="zh-CN" altLang="en-US" sz="1200" dirty="0">
              <a:solidFill>
                <a:schemeClr val="bg1">
                  <a:lumMod val="50000"/>
                </a:schemeClr>
              </a:solidFill>
            </a:endParaRPr>
          </a:p>
        </p:txBody>
      </p:sp>
      <p:cxnSp>
        <p:nvCxnSpPr>
          <p:cNvPr id="111" name="直接连接符 110"/>
          <p:cNvCxnSpPr>
            <a:stCxn id="47" idx="0"/>
          </p:cNvCxnSpPr>
          <p:nvPr/>
        </p:nvCxnSpPr>
        <p:spPr>
          <a:xfrm flipH="1" flipV="1">
            <a:off x="7740353" y="3825046"/>
            <a:ext cx="288031" cy="371357"/>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13" name="直接连接符 112"/>
          <p:cNvCxnSpPr/>
          <p:nvPr/>
        </p:nvCxnSpPr>
        <p:spPr>
          <a:xfrm flipV="1">
            <a:off x="8100393" y="3825022"/>
            <a:ext cx="216023" cy="324058"/>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17" name="乘号 116"/>
          <p:cNvSpPr/>
          <p:nvPr/>
        </p:nvSpPr>
        <p:spPr>
          <a:xfrm>
            <a:off x="4788024" y="4257112"/>
            <a:ext cx="180000" cy="180000"/>
          </a:xfrm>
          <a:prstGeom prst="mathMultiply">
            <a:avLst/>
          </a:prstGeom>
          <a:ln w="12700">
            <a:solidFill>
              <a:schemeClr val="bg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cxnSp>
        <p:nvCxnSpPr>
          <p:cNvPr id="119" name="肘形连接符 118"/>
          <p:cNvCxnSpPr>
            <a:stCxn id="117" idx="2"/>
            <a:endCxn id="49" idx="5"/>
          </p:cNvCxnSpPr>
          <p:nvPr/>
        </p:nvCxnSpPr>
        <p:spPr>
          <a:xfrm flipV="1">
            <a:off x="4924793" y="3574036"/>
            <a:ext cx="2567159" cy="819845"/>
          </a:xfrm>
          <a:prstGeom prst="bentConnector2">
            <a:avLst/>
          </a:prstGeom>
          <a:ln w="6350">
            <a:solidFill>
              <a:schemeClr val="bg1">
                <a:lumMod val="50000"/>
              </a:schemeClr>
            </a:solidFill>
            <a:prstDash val="sysDash"/>
            <a:tailEnd type="arrow"/>
          </a:ln>
        </p:spPr>
        <p:style>
          <a:lnRef idx="1">
            <a:schemeClr val="accent1"/>
          </a:lnRef>
          <a:fillRef idx="0">
            <a:schemeClr val="accent1"/>
          </a:fillRef>
          <a:effectRef idx="0">
            <a:schemeClr val="accent1"/>
          </a:effectRef>
          <a:fontRef idx="minor">
            <a:schemeClr val="tx1"/>
          </a:fontRef>
        </p:style>
      </p:cxnSp>
      <p:sp>
        <p:nvSpPr>
          <p:cNvPr id="123" name="矩形 122"/>
          <p:cNvSpPr/>
          <p:nvPr/>
        </p:nvSpPr>
        <p:spPr>
          <a:xfrm>
            <a:off x="4991116" y="4160113"/>
            <a:ext cx="805542" cy="276999"/>
          </a:xfrm>
          <a:prstGeom prst="rect">
            <a:avLst/>
          </a:prstGeom>
        </p:spPr>
        <p:txBody>
          <a:bodyPr wrap="none">
            <a:spAutoFit/>
          </a:bodyPr>
          <a:lstStyle/>
          <a:p>
            <a:r>
              <a:rPr lang="en-US" altLang="zh-CN" sz="1200" dirty="0">
                <a:solidFill>
                  <a:schemeClr val="bg1">
                    <a:lumMod val="50000"/>
                  </a:schemeClr>
                </a:solidFill>
              </a:rPr>
              <a:t>page fault</a:t>
            </a:r>
            <a:endParaRPr lang="zh-CN" altLang="en-US" sz="1200" dirty="0">
              <a:solidFill>
                <a:schemeClr val="bg1">
                  <a:lumMod val="50000"/>
                </a:schemeClr>
              </a:solidFill>
            </a:endParaRPr>
          </a:p>
        </p:txBody>
      </p:sp>
    </p:spTree>
    <p:extLst>
      <p:ext uri="{BB962C8B-B14F-4D97-AF65-F5344CB8AC3E}">
        <p14:creationId xmlns:p14="http://schemas.microsoft.com/office/powerpoint/2010/main" val="24234141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5"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blinds(vertical)">
                                      <p:cBhvr>
                                        <p:cTn id="11" dur="500"/>
                                        <p:tgtEl>
                                          <p:spTgt spid="8"/>
                                        </p:tgtEl>
                                      </p:cBhvr>
                                    </p:animEffect>
                                  </p:childTnLst>
                                </p:cTn>
                              </p:par>
                              <p:par>
                                <p:cTn id="12" presetID="3" presetClass="entr" presetSubtype="5" fill="hold" grpId="0" nodeType="withEffect">
                                  <p:stCondLst>
                                    <p:cond delay="0"/>
                                  </p:stCondLst>
                                  <p:childTnLst>
                                    <p:set>
                                      <p:cBhvr>
                                        <p:cTn id="13" dur="1" fill="hold">
                                          <p:stCondLst>
                                            <p:cond delay="0"/>
                                          </p:stCondLst>
                                        </p:cTn>
                                        <p:tgtEl>
                                          <p:spTgt spid="22"/>
                                        </p:tgtEl>
                                        <p:attrNameLst>
                                          <p:attrName>style.visibility</p:attrName>
                                        </p:attrNameLst>
                                      </p:cBhvr>
                                      <p:to>
                                        <p:strVal val="visible"/>
                                      </p:to>
                                    </p:set>
                                    <p:animEffect transition="in" filter="blinds(vertical)">
                                      <p:cBhvr>
                                        <p:cTn id="14" dur="500"/>
                                        <p:tgtEl>
                                          <p:spTgt spid="22"/>
                                        </p:tgtEl>
                                      </p:cBhvr>
                                    </p:animEffect>
                                  </p:childTnLst>
                                </p:cTn>
                              </p:par>
                              <p:par>
                                <p:cTn id="15" presetID="3" presetClass="entr" presetSubtype="5" fill="hold" grpId="0" nodeType="withEffect">
                                  <p:stCondLst>
                                    <p:cond delay="0"/>
                                  </p:stCondLst>
                                  <p:childTnLst>
                                    <p:set>
                                      <p:cBhvr>
                                        <p:cTn id="16" dur="1" fill="hold">
                                          <p:stCondLst>
                                            <p:cond delay="0"/>
                                          </p:stCondLst>
                                        </p:cTn>
                                        <p:tgtEl>
                                          <p:spTgt spid="23"/>
                                        </p:tgtEl>
                                        <p:attrNameLst>
                                          <p:attrName>style.visibility</p:attrName>
                                        </p:attrNameLst>
                                      </p:cBhvr>
                                      <p:to>
                                        <p:strVal val="visible"/>
                                      </p:to>
                                    </p:set>
                                    <p:animEffect transition="in" filter="blinds(vertical)">
                                      <p:cBhvr>
                                        <p:cTn id="17" dur="500"/>
                                        <p:tgtEl>
                                          <p:spTgt spid="23"/>
                                        </p:tgtEl>
                                      </p:cBhvr>
                                    </p:animEffect>
                                  </p:childTnLst>
                                </p:cTn>
                              </p:par>
                              <p:par>
                                <p:cTn id="18" presetID="3" presetClass="entr" presetSubtype="5" fill="hold" grpId="0" nodeType="withEffect">
                                  <p:stCondLst>
                                    <p:cond delay="0"/>
                                  </p:stCondLst>
                                  <p:childTnLst>
                                    <p:set>
                                      <p:cBhvr>
                                        <p:cTn id="19" dur="1" fill="hold">
                                          <p:stCondLst>
                                            <p:cond delay="0"/>
                                          </p:stCondLst>
                                        </p:cTn>
                                        <p:tgtEl>
                                          <p:spTgt spid="24"/>
                                        </p:tgtEl>
                                        <p:attrNameLst>
                                          <p:attrName>style.visibility</p:attrName>
                                        </p:attrNameLst>
                                      </p:cBhvr>
                                      <p:to>
                                        <p:strVal val="visible"/>
                                      </p:to>
                                    </p:set>
                                    <p:animEffect transition="in" filter="blinds(vertical)">
                                      <p:cBhvr>
                                        <p:cTn id="20" dur="500"/>
                                        <p:tgtEl>
                                          <p:spTgt spid="24"/>
                                        </p:tgtEl>
                                      </p:cBhvr>
                                    </p:animEffect>
                                  </p:childTnLst>
                                </p:cTn>
                              </p:par>
                              <p:par>
                                <p:cTn id="21" presetID="3" presetClass="entr" presetSubtype="5" fill="hold" grpId="0" nodeType="withEffect">
                                  <p:stCondLst>
                                    <p:cond delay="0"/>
                                  </p:stCondLst>
                                  <p:childTnLst>
                                    <p:set>
                                      <p:cBhvr>
                                        <p:cTn id="22" dur="1" fill="hold">
                                          <p:stCondLst>
                                            <p:cond delay="0"/>
                                          </p:stCondLst>
                                        </p:cTn>
                                        <p:tgtEl>
                                          <p:spTgt spid="25"/>
                                        </p:tgtEl>
                                        <p:attrNameLst>
                                          <p:attrName>style.visibility</p:attrName>
                                        </p:attrNameLst>
                                      </p:cBhvr>
                                      <p:to>
                                        <p:strVal val="visible"/>
                                      </p:to>
                                    </p:set>
                                    <p:animEffect transition="in" filter="blinds(vertical)">
                                      <p:cBhvr>
                                        <p:cTn id="23" dur="500"/>
                                        <p:tgtEl>
                                          <p:spTgt spid="25"/>
                                        </p:tgtEl>
                                      </p:cBhvr>
                                    </p:animEffect>
                                  </p:childTnLst>
                                </p:cTn>
                              </p:par>
                              <p:par>
                                <p:cTn id="24" presetID="3" presetClass="entr" presetSubtype="5" fill="hold" grpId="0" nodeType="withEffect">
                                  <p:stCondLst>
                                    <p:cond delay="0"/>
                                  </p:stCondLst>
                                  <p:childTnLst>
                                    <p:set>
                                      <p:cBhvr>
                                        <p:cTn id="25" dur="1" fill="hold">
                                          <p:stCondLst>
                                            <p:cond delay="0"/>
                                          </p:stCondLst>
                                        </p:cTn>
                                        <p:tgtEl>
                                          <p:spTgt spid="26"/>
                                        </p:tgtEl>
                                        <p:attrNameLst>
                                          <p:attrName>style.visibility</p:attrName>
                                        </p:attrNameLst>
                                      </p:cBhvr>
                                      <p:to>
                                        <p:strVal val="visible"/>
                                      </p:to>
                                    </p:set>
                                    <p:animEffect transition="in" filter="blinds(vertical)">
                                      <p:cBhvr>
                                        <p:cTn id="26" dur="500"/>
                                        <p:tgtEl>
                                          <p:spTgt spid="26"/>
                                        </p:tgtEl>
                                      </p:cBhvr>
                                    </p:animEffect>
                                  </p:childTnLst>
                                </p:cTn>
                              </p:par>
                              <p:par>
                                <p:cTn id="27" presetID="3" presetClass="entr" presetSubtype="5" fill="hold" grpId="0" nodeType="withEffect">
                                  <p:stCondLst>
                                    <p:cond delay="0"/>
                                  </p:stCondLst>
                                  <p:childTnLst>
                                    <p:set>
                                      <p:cBhvr>
                                        <p:cTn id="28" dur="1" fill="hold">
                                          <p:stCondLst>
                                            <p:cond delay="0"/>
                                          </p:stCondLst>
                                        </p:cTn>
                                        <p:tgtEl>
                                          <p:spTgt spid="27"/>
                                        </p:tgtEl>
                                        <p:attrNameLst>
                                          <p:attrName>style.visibility</p:attrName>
                                        </p:attrNameLst>
                                      </p:cBhvr>
                                      <p:to>
                                        <p:strVal val="visible"/>
                                      </p:to>
                                    </p:set>
                                    <p:animEffect transition="in" filter="blinds(vertical)">
                                      <p:cBhvr>
                                        <p:cTn id="29" dur="500"/>
                                        <p:tgtEl>
                                          <p:spTgt spid="27"/>
                                        </p:tgtEl>
                                      </p:cBhvr>
                                    </p:animEffect>
                                  </p:childTnLst>
                                </p:cTn>
                              </p:par>
                              <p:par>
                                <p:cTn id="30" presetID="3" presetClass="entr" presetSubtype="5" fill="hold" grpId="0" nodeType="withEffect">
                                  <p:stCondLst>
                                    <p:cond delay="0"/>
                                  </p:stCondLst>
                                  <p:childTnLst>
                                    <p:set>
                                      <p:cBhvr>
                                        <p:cTn id="31" dur="1" fill="hold">
                                          <p:stCondLst>
                                            <p:cond delay="0"/>
                                          </p:stCondLst>
                                        </p:cTn>
                                        <p:tgtEl>
                                          <p:spTgt spid="28"/>
                                        </p:tgtEl>
                                        <p:attrNameLst>
                                          <p:attrName>style.visibility</p:attrName>
                                        </p:attrNameLst>
                                      </p:cBhvr>
                                      <p:to>
                                        <p:strVal val="visible"/>
                                      </p:to>
                                    </p:set>
                                    <p:animEffect transition="in" filter="blinds(vertical)">
                                      <p:cBhvr>
                                        <p:cTn id="32" dur="500"/>
                                        <p:tgtEl>
                                          <p:spTgt spid="28"/>
                                        </p:tgtEl>
                                      </p:cBhvr>
                                    </p:animEffec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9"/>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0"/>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5"/>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4"/>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9"/>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22" presetClass="entr" presetSubtype="4" fill="hold" grpId="0" nodeType="clickEffect">
                                  <p:stCondLst>
                                    <p:cond delay="0"/>
                                  </p:stCondLst>
                                  <p:childTnLst>
                                    <p:set>
                                      <p:cBhvr>
                                        <p:cTn id="52" dur="1" fill="hold">
                                          <p:stCondLst>
                                            <p:cond delay="0"/>
                                          </p:stCondLst>
                                        </p:cTn>
                                        <p:tgtEl>
                                          <p:spTgt spid="44"/>
                                        </p:tgtEl>
                                        <p:attrNameLst>
                                          <p:attrName>style.visibility</p:attrName>
                                        </p:attrNameLst>
                                      </p:cBhvr>
                                      <p:to>
                                        <p:strVal val="visible"/>
                                      </p:to>
                                    </p:set>
                                    <p:animEffect transition="in" filter="wipe(down)">
                                      <p:cBhvr>
                                        <p:cTn id="53" dur="500"/>
                                        <p:tgtEl>
                                          <p:spTgt spid="44"/>
                                        </p:tgtEl>
                                      </p:cBhvr>
                                    </p:animEffect>
                                  </p:childTnLst>
                                </p:cTn>
                              </p:par>
                            </p:childTnLst>
                          </p:cTn>
                        </p:par>
                        <p:par>
                          <p:cTn id="54" fill="hold">
                            <p:stCondLst>
                              <p:cond delay="500"/>
                            </p:stCondLst>
                            <p:childTnLst>
                              <p:par>
                                <p:cTn id="55" presetID="1" presetClass="entr" presetSubtype="0" fill="hold" grpId="0" nodeType="afterEffect">
                                  <p:stCondLst>
                                    <p:cond delay="0"/>
                                  </p:stCondLst>
                                  <p:childTnLst>
                                    <p:set>
                                      <p:cBhvr>
                                        <p:cTn id="56" dur="1" fill="hold">
                                          <p:stCondLst>
                                            <p:cond delay="0"/>
                                          </p:stCondLst>
                                        </p:cTn>
                                        <p:tgtEl>
                                          <p:spTgt spid="45"/>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22" presetClass="entr" presetSubtype="1" fill="hold" grpId="0" nodeType="clickEffect">
                                  <p:stCondLst>
                                    <p:cond delay="0"/>
                                  </p:stCondLst>
                                  <p:childTnLst>
                                    <p:set>
                                      <p:cBhvr>
                                        <p:cTn id="60" dur="1" fill="hold">
                                          <p:stCondLst>
                                            <p:cond delay="0"/>
                                          </p:stCondLst>
                                        </p:cTn>
                                        <p:tgtEl>
                                          <p:spTgt spid="37"/>
                                        </p:tgtEl>
                                        <p:attrNameLst>
                                          <p:attrName>style.visibility</p:attrName>
                                        </p:attrNameLst>
                                      </p:cBhvr>
                                      <p:to>
                                        <p:strVal val="visible"/>
                                      </p:to>
                                    </p:set>
                                    <p:animEffect transition="in" filter="wipe(up)">
                                      <p:cBhvr>
                                        <p:cTn id="61" dur="500"/>
                                        <p:tgtEl>
                                          <p:spTgt spid="37"/>
                                        </p:tgtEl>
                                      </p:cBhvr>
                                    </p:animEffect>
                                  </p:childTnLst>
                                </p:cTn>
                              </p:par>
                            </p:childTnLst>
                          </p:cTn>
                        </p:par>
                        <p:par>
                          <p:cTn id="62" fill="hold">
                            <p:stCondLst>
                              <p:cond delay="500"/>
                            </p:stCondLst>
                            <p:childTnLst>
                              <p:par>
                                <p:cTn id="63" presetID="1" presetClass="entr" presetSubtype="0" fill="hold" grpId="0" nodeType="afterEffect">
                                  <p:stCondLst>
                                    <p:cond delay="0"/>
                                  </p:stCondLst>
                                  <p:childTnLst>
                                    <p:set>
                                      <p:cBhvr>
                                        <p:cTn id="64" dur="1" fill="hold">
                                          <p:stCondLst>
                                            <p:cond delay="0"/>
                                          </p:stCondLst>
                                        </p:cTn>
                                        <p:tgtEl>
                                          <p:spTgt spid="30"/>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53" presetClass="entr" presetSubtype="0" fill="hold" nodeType="clickEffect">
                                  <p:stCondLst>
                                    <p:cond delay="0"/>
                                  </p:stCondLst>
                                  <p:childTnLst>
                                    <p:set>
                                      <p:cBhvr>
                                        <p:cTn id="68" dur="1" fill="hold">
                                          <p:stCondLst>
                                            <p:cond delay="0"/>
                                          </p:stCondLst>
                                        </p:cTn>
                                        <p:tgtEl>
                                          <p:spTgt spid="6"/>
                                        </p:tgtEl>
                                        <p:attrNameLst>
                                          <p:attrName>style.visibility</p:attrName>
                                        </p:attrNameLst>
                                      </p:cBhvr>
                                      <p:to>
                                        <p:strVal val="visible"/>
                                      </p:to>
                                    </p:set>
                                    <p:anim calcmode="lin" valueType="num">
                                      <p:cBhvr>
                                        <p:cTn id="69" dur="500" fill="hold"/>
                                        <p:tgtEl>
                                          <p:spTgt spid="6"/>
                                        </p:tgtEl>
                                        <p:attrNameLst>
                                          <p:attrName>ppt_w</p:attrName>
                                        </p:attrNameLst>
                                      </p:cBhvr>
                                      <p:tavLst>
                                        <p:tav tm="0">
                                          <p:val>
                                            <p:fltVal val="0"/>
                                          </p:val>
                                        </p:tav>
                                        <p:tav tm="100000">
                                          <p:val>
                                            <p:strVal val="#ppt_w"/>
                                          </p:val>
                                        </p:tav>
                                      </p:tavLst>
                                    </p:anim>
                                    <p:anim calcmode="lin" valueType="num">
                                      <p:cBhvr>
                                        <p:cTn id="70" dur="500" fill="hold"/>
                                        <p:tgtEl>
                                          <p:spTgt spid="6"/>
                                        </p:tgtEl>
                                        <p:attrNameLst>
                                          <p:attrName>ppt_h</p:attrName>
                                        </p:attrNameLst>
                                      </p:cBhvr>
                                      <p:tavLst>
                                        <p:tav tm="0">
                                          <p:val>
                                            <p:fltVal val="0"/>
                                          </p:val>
                                        </p:tav>
                                        <p:tav tm="100000">
                                          <p:val>
                                            <p:strVal val="#ppt_h"/>
                                          </p:val>
                                        </p:tav>
                                      </p:tavLst>
                                    </p:anim>
                                    <p:animEffect transition="in" filter="fade">
                                      <p:cBhvr>
                                        <p:cTn id="71" dur="500"/>
                                        <p:tgtEl>
                                          <p:spTgt spid="6"/>
                                        </p:tgtEl>
                                      </p:cBhvr>
                                    </p:animEffect>
                                  </p:childTnLst>
                                </p:cTn>
                              </p:par>
                            </p:childTnLst>
                          </p:cTn>
                        </p:par>
                      </p:childTnLst>
                    </p:cTn>
                  </p:par>
                  <p:par>
                    <p:cTn id="72" fill="hold">
                      <p:stCondLst>
                        <p:cond delay="indefinite"/>
                      </p:stCondLst>
                      <p:childTnLst>
                        <p:par>
                          <p:cTn id="73" fill="hold">
                            <p:stCondLst>
                              <p:cond delay="0"/>
                            </p:stCondLst>
                            <p:childTnLst>
                              <p:par>
                                <p:cTn id="74" presetID="22" presetClass="entr" presetSubtype="8" fill="hold" grpId="0" nodeType="clickEffect">
                                  <p:stCondLst>
                                    <p:cond delay="0"/>
                                  </p:stCondLst>
                                  <p:childTnLst>
                                    <p:set>
                                      <p:cBhvr>
                                        <p:cTn id="75" dur="1" fill="hold">
                                          <p:stCondLst>
                                            <p:cond delay="0"/>
                                          </p:stCondLst>
                                        </p:cTn>
                                        <p:tgtEl>
                                          <p:spTgt spid="38"/>
                                        </p:tgtEl>
                                        <p:attrNameLst>
                                          <p:attrName>style.visibility</p:attrName>
                                        </p:attrNameLst>
                                      </p:cBhvr>
                                      <p:to>
                                        <p:strVal val="visible"/>
                                      </p:to>
                                    </p:set>
                                    <p:animEffect transition="in" filter="wipe(left)">
                                      <p:cBhvr>
                                        <p:cTn id="76" dur="500"/>
                                        <p:tgtEl>
                                          <p:spTgt spid="38"/>
                                        </p:tgtEl>
                                      </p:cBhvr>
                                    </p:animEffect>
                                  </p:childTnLst>
                                </p:cTn>
                              </p:par>
                            </p:childTnLst>
                          </p:cTn>
                        </p:par>
                        <p:par>
                          <p:cTn id="77" fill="hold">
                            <p:stCondLst>
                              <p:cond delay="500"/>
                            </p:stCondLst>
                            <p:childTnLst>
                              <p:par>
                                <p:cTn id="78" presetID="1" presetClass="entr" presetSubtype="0" fill="hold" grpId="0" nodeType="afterEffect">
                                  <p:stCondLst>
                                    <p:cond delay="0"/>
                                  </p:stCondLst>
                                  <p:childTnLst>
                                    <p:set>
                                      <p:cBhvr>
                                        <p:cTn id="79" dur="1" fill="hold">
                                          <p:stCondLst>
                                            <p:cond delay="0"/>
                                          </p:stCondLst>
                                        </p:cTn>
                                        <p:tgtEl>
                                          <p:spTgt spid="31"/>
                                        </p:tgtEl>
                                        <p:attrNameLst>
                                          <p:attrName>style.visibility</p:attrName>
                                        </p:attrNameLst>
                                      </p:cBhvr>
                                      <p:to>
                                        <p:strVal val="visible"/>
                                      </p:to>
                                    </p:set>
                                  </p:childTnLst>
                                </p:cTn>
                              </p:par>
                            </p:childTnLst>
                          </p:cTn>
                        </p:par>
                        <p:par>
                          <p:cTn id="80" fill="hold">
                            <p:stCondLst>
                              <p:cond delay="500"/>
                            </p:stCondLst>
                            <p:childTnLst>
                              <p:par>
                                <p:cTn id="81" presetID="53" presetClass="entr" presetSubtype="0" fill="hold" grpId="0" nodeType="afterEffect">
                                  <p:stCondLst>
                                    <p:cond delay="0"/>
                                  </p:stCondLst>
                                  <p:childTnLst>
                                    <p:set>
                                      <p:cBhvr>
                                        <p:cTn id="82" dur="1" fill="hold">
                                          <p:stCondLst>
                                            <p:cond delay="0"/>
                                          </p:stCondLst>
                                        </p:cTn>
                                        <p:tgtEl>
                                          <p:spTgt spid="57"/>
                                        </p:tgtEl>
                                        <p:attrNameLst>
                                          <p:attrName>style.visibility</p:attrName>
                                        </p:attrNameLst>
                                      </p:cBhvr>
                                      <p:to>
                                        <p:strVal val="visible"/>
                                      </p:to>
                                    </p:set>
                                    <p:anim calcmode="lin" valueType="num">
                                      <p:cBhvr>
                                        <p:cTn id="83" dur="500" fill="hold"/>
                                        <p:tgtEl>
                                          <p:spTgt spid="57"/>
                                        </p:tgtEl>
                                        <p:attrNameLst>
                                          <p:attrName>ppt_w</p:attrName>
                                        </p:attrNameLst>
                                      </p:cBhvr>
                                      <p:tavLst>
                                        <p:tav tm="0">
                                          <p:val>
                                            <p:fltVal val="0"/>
                                          </p:val>
                                        </p:tav>
                                        <p:tav tm="100000">
                                          <p:val>
                                            <p:strVal val="#ppt_w"/>
                                          </p:val>
                                        </p:tav>
                                      </p:tavLst>
                                    </p:anim>
                                    <p:anim calcmode="lin" valueType="num">
                                      <p:cBhvr>
                                        <p:cTn id="84" dur="500" fill="hold"/>
                                        <p:tgtEl>
                                          <p:spTgt spid="57"/>
                                        </p:tgtEl>
                                        <p:attrNameLst>
                                          <p:attrName>ppt_h</p:attrName>
                                        </p:attrNameLst>
                                      </p:cBhvr>
                                      <p:tavLst>
                                        <p:tav tm="0">
                                          <p:val>
                                            <p:fltVal val="0"/>
                                          </p:val>
                                        </p:tav>
                                        <p:tav tm="100000">
                                          <p:val>
                                            <p:strVal val="#ppt_h"/>
                                          </p:val>
                                        </p:tav>
                                      </p:tavLst>
                                    </p:anim>
                                    <p:animEffect transition="in" filter="fade">
                                      <p:cBhvr>
                                        <p:cTn id="85" dur="500"/>
                                        <p:tgtEl>
                                          <p:spTgt spid="57"/>
                                        </p:tgtEl>
                                      </p:cBhvr>
                                    </p:animEffect>
                                  </p:childTnLst>
                                </p:cTn>
                              </p:par>
                              <p:par>
                                <p:cTn id="86" presetID="53" presetClass="entr" presetSubtype="0" fill="hold" grpId="0" nodeType="withEffect">
                                  <p:stCondLst>
                                    <p:cond delay="0"/>
                                  </p:stCondLst>
                                  <p:childTnLst>
                                    <p:set>
                                      <p:cBhvr>
                                        <p:cTn id="87" dur="1" fill="hold">
                                          <p:stCondLst>
                                            <p:cond delay="0"/>
                                          </p:stCondLst>
                                        </p:cTn>
                                        <p:tgtEl>
                                          <p:spTgt spid="58"/>
                                        </p:tgtEl>
                                        <p:attrNameLst>
                                          <p:attrName>style.visibility</p:attrName>
                                        </p:attrNameLst>
                                      </p:cBhvr>
                                      <p:to>
                                        <p:strVal val="visible"/>
                                      </p:to>
                                    </p:set>
                                    <p:anim calcmode="lin" valueType="num">
                                      <p:cBhvr>
                                        <p:cTn id="88" dur="500" fill="hold"/>
                                        <p:tgtEl>
                                          <p:spTgt spid="58"/>
                                        </p:tgtEl>
                                        <p:attrNameLst>
                                          <p:attrName>ppt_w</p:attrName>
                                        </p:attrNameLst>
                                      </p:cBhvr>
                                      <p:tavLst>
                                        <p:tav tm="0">
                                          <p:val>
                                            <p:fltVal val="0"/>
                                          </p:val>
                                        </p:tav>
                                        <p:tav tm="100000">
                                          <p:val>
                                            <p:strVal val="#ppt_w"/>
                                          </p:val>
                                        </p:tav>
                                      </p:tavLst>
                                    </p:anim>
                                    <p:anim calcmode="lin" valueType="num">
                                      <p:cBhvr>
                                        <p:cTn id="89" dur="500" fill="hold"/>
                                        <p:tgtEl>
                                          <p:spTgt spid="58"/>
                                        </p:tgtEl>
                                        <p:attrNameLst>
                                          <p:attrName>ppt_h</p:attrName>
                                        </p:attrNameLst>
                                      </p:cBhvr>
                                      <p:tavLst>
                                        <p:tav tm="0">
                                          <p:val>
                                            <p:fltVal val="0"/>
                                          </p:val>
                                        </p:tav>
                                        <p:tav tm="100000">
                                          <p:val>
                                            <p:strVal val="#ppt_h"/>
                                          </p:val>
                                        </p:tav>
                                      </p:tavLst>
                                    </p:anim>
                                    <p:animEffect transition="in" filter="fade">
                                      <p:cBhvr>
                                        <p:cTn id="90" dur="500"/>
                                        <p:tgtEl>
                                          <p:spTgt spid="58"/>
                                        </p:tgtEl>
                                      </p:cBhvr>
                                    </p:animEffect>
                                  </p:childTnLst>
                                </p:cTn>
                              </p:par>
                              <p:par>
                                <p:cTn id="91" presetID="53" presetClass="entr" presetSubtype="0" fill="hold" grpId="0" nodeType="withEffect">
                                  <p:stCondLst>
                                    <p:cond delay="0"/>
                                  </p:stCondLst>
                                  <p:childTnLst>
                                    <p:set>
                                      <p:cBhvr>
                                        <p:cTn id="92" dur="1" fill="hold">
                                          <p:stCondLst>
                                            <p:cond delay="0"/>
                                          </p:stCondLst>
                                        </p:cTn>
                                        <p:tgtEl>
                                          <p:spTgt spid="59"/>
                                        </p:tgtEl>
                                        <p:attrNameLst>
                                          <p:attrName>style.visibility</p:attrName>
                                        </p:attrNameLst>
                                      </p:cBhvr>
                                      <p:to>
                                        <p:strVal val="visible"/>
                                      </p:to>
                                    </p:set>
                                    <p:anim calcmode="lin" valueType="num">
                                      <p:cBhvr>
                                        <p:cTn id="93" dur="500" fill="hold"/>
                                        <p:tgtEl>
                                          <p:spTgt spid="59"/>
                                        </p:tgtEl>
                                        <p:attrNameLst>
                                          <p:attrName>ppt_w</p:attrName>
                                        </p:attrNameLst>
                                      </p:cBhvr>
                                      <p:tavLst>
                                        <p:tav tm="0">
                                          <p:val>
                                            <p:fltVal val="0"/>
                                          </p:val>
                                        </p:tav>
                                        <p:tav tm="100000">
                                          <p:val>
                                            <p:strVal val="#ppt_w"/>
                                          </p:val>
                                        </p:tav>
                                      </p:tavLst>
                                    </p:anim>
                                    <p:anim calcmode="lin" valueType="num">
                                      <p:cBhvr>
                                        <p:cTn id="94" dur="500" fill="hold"/>
                                        <p:tgtEl>
                                          <p:spTgt spid="59"/>
                                        </p:tgtEl>
                                        <p:attrNameLst>
                                          <p:attrName>ppt_h</p:attrName>
                                        </p:attrNameLst>
                                      </p:cBhvr>
                                      <p:tavLst>
                                        <p:tav tm="0">
                                          <p:val>
                                            <p:fltVal val="0"/>
                                          </p:val>
                                        </p:tav>
                                        <p:tav tm="100000">
                                          <p:val>
                                            <p:strVal val="#ppt_h"/>
                                          </p:val>
                                        </p:tav>
                                      </p:tavLst>
                                    </p:anim>
                                    <p:animEffect transition="in" filter="fade">
                                      <p:cBhvr>
                                        <p:cTn id="95" dur="500"/>
                                        <p:tgtEl>
                                          <p:spTgt spid="59"/>
                                        </p:tgtEl>
                                      </p:cBhvr>
                                    </p:animEffect>
                                  </p:childTnLst>
                                </p:cTn>
                              </p:par>
                              <p:par>
                                <p:cTn id="96" presetID="53" presetClass="entr" presetSubtype="0" fill="hold" grpId="0" nodeType="withEffect">
                                  <p:stCondLst>
                                    <p:cond delay="0"/>
                                  </p:stCondLst>
                                  <p:childTnLst>
                                    <p:set>
                                      <p:cBhvr>
                                        <p:cTn id="97" dur="1" fill="hold">
                                          <p:stCondLst>
                                            <p:cond delay="0"/>
                                          </p:stCondLst>
                                        </p:cTn>
                                        <p:tgtEl>
                                          <p:spTgt spid="60"/>
                                        </p:tgtEl>
                                        <p:attrNameLst>
                                          <p:attrName>style.visibility</p:attrName>
                                        </p:attrNameLst>
                                      </p:cBhvr>
                                      <p:to>
                                        <p:strVal val="visible"/>
                                      </p:to>
                                    </p:set>
                                    <p:anim calcmode="lin" valueType="num">
                                      <p:cBhvr>
                                        <p:cTn id="98" dur="500" fill="hold"/>
                                        <p:tgtEl>
                                          <p:spTgt spid="60"/>
                                        </p:tgtEl>
                                        <p:attrNameLst>
                                          <p:attrName>ppt_w</p:attrName>
                                        </p:attrNameLst>
                                      </p:cBhvr>
                                      <p:tavLst>
                                        <p:tav tm="0">
                                          <p:val>
                                            <p:fltVal val="0"/>
                                          </p:val>
                                        </p:tav>
                                        <p:tav tm="100000">
                                          <p:val>
                                            <p:strVal val="#ppt_w"/>
                                          </p:val>
                                        </p:tav>
                                      </p:tavLst>
                                    </p:anim>
                                    <p:anim calcmode="lin" valueType="num">
                                      <p:cBhvr>
                                        <p:cTn id="99" dur="500" fill="hold"/>
                                        <p:tgtEl>
                                          <p:spTgt spid="60"/>
                                        </p:tgtEl>
                                        <p:attrNameLst>
                                          <p:attrName>ppt_h</p:attrName>
                                        </p:attrNameLst>
                                      </p:cBhvr>
                                      <p:tavLst>
                                        <p:tav tm="0">
                                          <p:val>
                                            <p:fltVal val="0"/>
                                          </p:val>
                                        </p:tav>
                                        <p:tav tm="100000">
                                          <p:val>
                                            <p:strVal val="#ppt_h"/>
                                          </p:val>
                                        </p:tav>
                                      </p:tavLst>
                                    </p:anim>
                                    <p:animEffect transition="in" filter="fade">
                                      <p:cBhvr>
                                        <p:cTn id="100" dur="500"/>
                                        <p:tgtEl>
                                          <p:spTgt spid="60"/>
                                        </p:tgtEl>
                                      </p:cBhvr>
                                    </p:animEffect>
                                  </p:childTnLst>
                                </p:cTn>
                              </p:par>
                              <p:par>
                                <p:cTn id="101" presetID="53" presetClass="entr" presetSubtype="0" fill="hold" grpId="0" nodeType="withEffect">
                                  <p:stCondLst>
                                    <p:cond delay="0"/>
                                  </p:stCondLst>
                                  <p:childTnLst>
                                    <p:set>
                                      <p:cBhvr>
                                        <p:cTn id="102" dur="1" fill="hold">
                                          <p:stCondLst>
                                            <p:cond delay="0"/>
                                          </p:stCondLst>
                                        </p:cTn>
                                        <p:tgtEl>
                                          <p:spTgt spid="61"/>
                                        </p:tgtEl>
                                        <p:attrNameLst>
                                          <p:attrName>style.visibility</p:attrName>
                                        </p:attrNameLst>
                                      </p:cBhvr>
                                      <p:to>
                                        <p:strVal val="visible"/>
                                      </p:to>
                                    </p:set>
                                    <p:anim calcmode="lin" valueType="num">
                                      <p:cBhvr>
                                        <p:cTn id="103" dur="500" fill="hold"/>
                                        <p:tgtEl>
                                          <p:spTgt spid="61"/>
                                        </p:tgtEl>
                                        <p:attrNameLst>
                                          <p:attrName>ppt_w</p:attrName>
                                        </p:attrNameLst>
                                      </p:cBhvr>
                                      <p:tavLst>
                                        <p:tav tm="0">
                                          <p:val>
                                            <p:fltVal val="0"/>
                                          </p:val>
                                        </p:tav>
                                        <p:tav tm="100000">
                                          <p:val>
                                            <p:strVal val="#ppt_w"/>
                                          </p:val>
                                        </p:tav>
                                      </p:tavLst>
                                    </p:anim>
                                    <p:anim calcmode="lin" valueType="num">
                                      <p:cBhvr>
                                        <p:cTn id="104" dur="500" fill="hold"/>
                                        <p:tgtEl>
                                          <p:spTgt spid="61"/>
                                        </p:tgtEl>
                                        <p:attrNameLst>
                                          <p:attrName>ppt_h</p:attrName>
                                        </p:attrNameLst>
                                      </p:cBhvr>
                                      <p:tavLst>
                                        <p:tav tm="0">
                                          <p:val>
                                            <p:fltVal val="0"/>
                                          </p:val>
                                        </p:tav>
                                        <p:tav tm="100000">
                                          <p:val>
                                            <p:strVal val="#ppt_h"/>
                                          </p:val>
                                        </p:tav>
                                      </p:tavLst>
                                    </p:anim>
                                    <p:animEffect transition="in" filter="fade">
                                      <p:cBhvr>
                                        <p:cTn id="105" dur="500"/>
                                        <p:tgtEl>
                                          <p:spTgt spid="61"/>
                                        </p:tgtEl>
                                      </p:cBhvr>
                                    </p:animEffect>
                                  </p:childTnLst>
                                </p:cTn>
                              </p:par>
                              <p:par>
                                <p:cTn id="106" presetID="53" presetClass="entr" presetSubtype="0" fill="hold" grpId="0" nodeType="withEffect">
                                  <p:stCondLst>
                                    <p:cond delay="0"/>
                                  </p:stCondLst>
                                  <p:childTnLst>
                                    <p:set>
                                      <p:cBhvr>
                                        <p:cTn id="107" dur="1" fill="hold">
                                          <p:stCondLst>
                                            <p:cond delay="0"/>
                                          </p:stCondLst>
                                        </p:cTn>
                                        <p:tgtEl>
                                          <p:spTgt spid="62"/>
                                        </p:tgtEl>
                                        <p:attrNameLst>
                                          <p:attrName>style.visibility</p:attrName>
                                        </p:attrNameLst>
                                      </p:cBhvr>
                                      <p:to>
                                        <p:strVal val="visible"/>
                                      </p:to>
                                    </p:set>
                                    <p:anim calcmode="lin" valueType="num">
                                      <p:cBhvr>
                                        <p:cTn id="108" dur="500" fill="hold"/>
                                        <p:tgtEl>
                                          <p:spTgt spid="62"/>
                                        </p:tgtEl>
                                        <p:attrNameLst>
                                          <p:attrName>ppt_w</p:attrName>
                                        </p:attrNameLst>
                                      </p:cBhvr>
                                      <p:tavLst>
                                        <p:tav tm="0">
                                          <p:val>
                                            <p:fltVal val="0"/>
                                          </p:val>
                                        </p:tav>
                                        <p:tav tm="100000">
                                          <p:val>
                                            <p:strVal val="#ppt_w"/>
                                          </p:val>
                                        </p:tav>
                                      </p:tavLst>
                                    </p:anim>
                                    <p:anim calcmode="lin" valueType="num">
                                      <p:cBhvr>
                                        <p:cTn id="109" dur="500" fill="hold"/>
                                        <p:tgtEl>
                                          <p:spTgt spid="62"/>
                                        </p:tgtEl>
                                        <p:attrNameLst>
                                          <p:attrName>ppt_h</p:attrName>
                                        </p:attrNameLst>
                                      </p:cBhvr>
                                      <p:tavLst>
                                        <p:tav tm="0">
                                          <p:val>
                                            <p:fltVal val="0"/>
                                          </p:val>
                                        </p:tav>
                                        <p:tav tm="100000">
                                          <p:val>
                                            <p:strVal val="#ppt_h"/>
                                          </p:val>
                                        </p:tav>
                                      </p:tavLst>
                                    </p:anim>
                                    <p:animEffect transition="in" filter="fade">
                                      <p:cBhvr>
                                        <p:cTn id="110" dur="500"/>
                                        <p:tgtEl>
                                          <p:spTgt spid="62"/>
                                        </p:tgtEl>
                                      </p:cBhvr>
                                    </p:animEffect>
                                  </p:childTnLst>
                                </p:cTn>
                              </p:par>
                              <p:par>
                                <p:cTn id="111" presetID="53" presetClass="entr" presetSubtype="0" fill="hold" grpId="0" nodeType="withEffect">
                                  <p:stCondLst>
                                    <p:cond delay="0"/>
                                  </p:stCondLst>
                                  <p:childTnLst>
                                    <p:set>
                                      <p:cBhvr>
                                        <p:cTn id="112" dur="1" fill="hold">
                                          <p:stCondLst>
                                            <p:cond delay="0"/>
                                          </p:stCondLst>
                                        </p:cTn>
                                        <p:tgtEl>
                                          <p:spTgt spid="63"/>
                                        </p:tgtEl>
                                        <p:attrNameLst>
                                          <p:attrName>style.visibility</p:attrName>
                                        </p:attrNameLst>
                                      </p:cBhvr>
                                      <p:to>
                                        <p:strVal val="visible"/>
                                      </p:to>
                                    </p:set>
                                    <p:anim calcmode="lin" valueType="num">
                                      <p:cBhvr>
                                        <p:cTn id="113" dur="500" fill="hold"/>
                                        <p:tgtEl>
                                          <p:spTgt spid="63"/>
                                        </p:tgtEl>
                                        <p:attrNameLst>
                                          <p:attrName>ppt_w</p:attrName>
                                        </p:attrNameLst>
                                      </p:cBhvr>
                                      <p:tavLst>
                                        <p:tav tm="0">
                                          <p:val>
                                            <p:fltVal val="0"/>
                                          </p:val>
                                        </p:tav>
                                        <p:tav tm="100000">
                                          <p:val>
                                            <p:strVal val="#ppt_w"/>
                                          </p:val>
                                        </p:tav>
                                      </p:tavLst>
                                    </p:anim>
                                    <p:anim calcmode="lin" valueType="num">
                                      <p:cBhvr>
                                        <p:cTn id="114" dur="500" fill="hold"/>
                                        <p:tgtEl>
                                          <p:spTgt spid="63"/>
                                        </p:tgtEl>
                                        <p:attrNameLst>
                                          <p:attrName>ppt_h</p:attrName>
                                        </p:attrNameLst>
                                      </p:cBhvr>
                                      <p:tavLst>
                                        <p:tav tm="0">
                                          <p:val>
                                            <p:fltVal val="0"/>
                                          </p:val>
                                        </p:tav>
                                        <p:tav tm="100000">
                                          <p:val>
                                            <p:strVal val="#ppt_h"/>
                                          </p:val>
                                        </p:tav>
                                      </p:tavLst>
                                    </p:anim>
                                    <p:animEffect transition="in" filter="fade">
                                      <p:cBhvr>
                                        <p:cTn id="115" dur="500"/>
                                        <p:tgtEl>
                                          <p:spTgt spid="63"/>
                                        </p:tgtEl>
                                      </p:cBhvr>
                                    </p:animEffect>
                                  </p:childTnLst>
                                </p:cTn>
                              </p:par>
                              <p:par>
                                <p:cTn id="116" presetID="53" presetClass="entr" presetSubtype="0" fill="hold" grpId="0" nodeType="withEffect">
                                  <p:stCondLst>
                                    <p:cond delay="0"/>
                                  </p:stCondLst>
                                  <p:childTnLst>
                                    <p:set>
                                      <p:cBhvr>
                                        <p:cTn id="117" dur="1" fill="hold">
                                          <p:stCondLst>
                                            <p:cond delay="0"/>
                                          </p:stCondLst>
                                        </p:cTn>
                                        <p:tgtEl>
                                          <p:spTgt spid="65"/>
                                        </p:tgtEl>
                                        <p:attrNameLst>
                                          <p:attrName>style.visibility</p:attrName>
                                        </p:attrNameLst>
                                      </p:cBhvr>
                                      <p:to>
                                        <p:strVal val="visible"/>
                                      </p:to>
                                    </p:set>
                                    <p:anim calcmode="lin" valueType="num">
                                      <p:cBhvr>
                                        <p:cTn id="118" dur="500" fill="hold"/>
                                        <p:tgtEl>
                                          <p:spTgt spid="65"/>
                                        </p:tgtEl>
                                        <p:attrNameLst>
                                          <p:attrName>ppt_w</p:attrName>
                                        </p:attrNameLst>
                                      </p:cBhvr>
                                      <p:tavLst>
                                        <p:tav tm="0">
                                          <p:val>
                                            <p:fltVal val="0"/>
                                          </p:val>
                                        </p:tav>
                                        <p:tav tm="100000">
                                          <p:val>
                                            <p:strVal val="#ppt_w"/>
                                          </p:val>
                                        </p:tav>
                                      </p:tavLst>
                                    </p:anim>
                                    <p:anim calcmode="lin" valueType="num">
                                      <p:cBhvr>
                                        <p:cTn id="119" dur="500" fill="hold"/>
                                        <p:tgtEl>
                                          <p:spTgt spid="65"/>
                                        </p:tgtEl>
                                        <p:attrNameLst>
                                          <p:attrName>ppt_h</p:attrName>
                                        </p:attrNameLst>
                                      </p:cBhvr>
                                      <p:tavLst>
                                        <p:tav tm="0">
                                          <p:val>
                                            <p:fltVal val="0"/>
                                          </p:val>
                                        </p:tav>
                                        <p:tav tm="100000">
                                          <p:val>
                                            <p:strVal val="#ppt_h"/>
                                          </p:val>
                                        </p:tav>
                                      </p:tavLst>
                                    </p:anim>
                                    <p:animEffect transition="in" filter="fade">
                                      <p:cBhvr>
                                        <p:cTn id="120" dur="500"/>
                                        <p:tgtEl>
                                          <p:spTgt spid="65"/>
                                        </p:tgtEl>
                                      </p:cBhvr>
                                    </p:animEffect>
                                  </p:childTnLst>
                                </p:cTn>
                              </p:par>
                              <p:par>
                                <p:cTn id="121" presetID="53" presetClass="entr" presetSubtype="0" fill="hold" grpId="0" nodeType="withEffect">
                                  <p:stCondLst>
                                    <p:cond delay="0"/>
                                  </p:stCondLst>
                                  <p:childTnLst>
                                    <p:set>
                                      <p:cBhvr>
                                        <p:cTn id="122" dur="1" fill="hold">
                                          <p:stCondLst>
                                            <p:cond delay="0"/>
                                          </p:stCondLst>
                                        </p:cTn>
                                        <p:tgtEl>
                                          <p:spTgt spid="66"/>
                                        </p:tgtEl>
                                        <p:attrNameLst>
                                          <p:attrName>style.visibility</p:attrName>
                                        </p:attrNameLst>
                                      </p:cBhvr>
                                      <p:to>
                                        <p:strVal val="visible"/>
                                      </p:to>
                                    </p:set>
                                    <p:anim calcmode="lin" valueType="num">
                                      <p:cBhvr>
                                        <p:cTn id="123" dur="500" fill="hold"/>
                                        <p:tgtEl>
                                          <p:spTgt spid="66"/>
                                        </p:tgtEl>
                                        <p:attrNameLst>
                                          <p:attrName>ppt_w</p:attrName>
                                        </p:attrNameLst>
                                      </p:cBhvr>
                                      <p:tavLst>
                                        <p:tav tm="0">
                                          <p:val>
                                            <p:fltVal val="0"/>
                                          </p:val>
                                        </p:tav>
                                        <p:tav tm="100000">
                                          <p:val>
                                            <p:strVal val="#ppt_w"/>
                                          </p:val>
                                        </p:tav>
                                      </p:tavLst>
                                    </p:anim>
                                    <p:anim calcmode="lin" valueType="num">
                                      <p:cBhvr>
                                        <p:cTn id="124" dur="500" fill="hold"/>
                                        <p:tgtEl>
                                          <p:spTgt spid="66"/>
                                        </p:tgtEl>
                                        <p:attrNameLst>
                                          <p:attrName>ppt_h</p:attrName>
                                        </p:attrNameLst>
                                      </p:cBhvr>
                                      <p:tavLst>
                                        <p:tav tm="0">
                                          <p:val>
                                            <p:fltVal val="0"/>
                                          </p:val>
                                        </p:tav>
                                        <p:tav tm="100000">
                                          <p:val>
                                            <p:strVal val="#ppt_h"/>
                                          </p:val>
                                        </p:tav>
                                      </p:tavLst>
                                    </p:anim>
                                    <p:animEffect transition="in" filter="fade">
                                      <p:cBhvr>
                                        <p:cTn id="125" dur="500"/>
                                        <p:tgtEl>
                                          <p:spTgt spid="66"/>
                                        </p:tgtEl>
                                      </p:cBhvr>
                                    </p:animEffect>
                                  </p:childTnLst>
                                </p:cTn>
                              </p:par>
                              <p:par>
                                <p:cTn id="126" presetID="53" presetClass="entr" presetSubtype="0" fill="hold" grpId="0" nodeType="withEffect">
                                  <p:stCondLst>
                                    <p:cond delay="0"/>
                                  </p:stCondLst>
                                  <p:childTnLst>
                                    <p:set>
                                      <p:cBhvr>
                                        <p:cTn id="127" dur="1" fill="hold">
                                          <p:stCondLst>
                                            <p:cond delay="0"/>
                                          </p:stCondLst>
                                        </p:cTn>
                                        <p:tgtEl>
                                          <p:spTgt spid="67"/>
                                        </p:tgtEl>
                                        <p:attrNameLst>
                                          <p:attrName>style.visibility</p:attrName>
                                        </p:attrNameLst>
                                      </p:cBhvr>
                                      <p:to>
                                        <p:strVal val="visible"/>
                                      </p:to>
                                    </p:set>
                                    <p:anim calcmode="lin" valueType="num">
                                      <p:cBhvr>
                                        <p:cTn id="128" dur="500" fill="hold"/>
                                        <p:tgtEl>
                                          <p:spTgt spid="67"/>
                                        </p:tgtEl>
                                        <p:attrNameLst>
                                          <p:attrName>ppt_w</p:attrName>
                                        </p:attrNameLst>
                                      </p:cBhvr>
                                      <p:tavLst>
                                        <p:tav tm="0">
                                          <p:val>
                                            <p:fltVal val="0"/>
                                          </p:val>
                                        </p:tav>
                                        <p:tav tm="100000">
                                          <p:val>
                                            <p:strVal val="#ppt_w"/>
                                          </p:val>
                                        </p:tav>
                                      </p:tavLst>
                                    </p:anim>
                                    <p:anim calcmode="lin" valueType="num">
                                      <p:cBhvr>
                                        <p:cTn id="129" dur="500" fill="hold"/>
                                        <p:tgtEl>
                                          <p:spTgt spid="67"/>
                                        </p:tgtEl>
                                        <p:attrNameLst>
                                          <p:attrName>ppt_h</p:attrName>
                                        </p:attrNameLst>
                                      </p:cBhvr>
                                      <p:tavLst>
                                        <p:tav tm="0">
                                          <p:val>
                                            <p:fltVal val="0"/>
                                          </p:val>
                                        </p:tav>
                                        <p:tav tm="100000">
                                          <p:val>
                                            <p:strVal val="#ppt_h"/>
                                          </p:val>
                                        </p:tav>
                                      </p:tavLst>
                                    </p:anim>
                                    <p:animEffect transition="in" filter="fade">
                                      <p:cBhvr>
                                        <p:cTn id="130" dur="500"/>
                                        <p:tgtEl>
                                          <p:spTgt spid="67"/>
                                        </p:tgtEl>
                                      </p:cBhvr>
                                    </p:animEffect>
                                  </p:childTnLst>
                                </p:cTn>
                              </p:par>
                              <p:par>
                                <p:cTn id="131" presetID="53" presetClass="entr" presetSubtype="0" fill="hold" grpId="0" nodeType="withEffect">
                                  <p:stCondLst>
                                    <p:cond delay="0"/>
                                  </p:stCondLst>
                                  <p:childTnLst>
                                    <p:set>
                                      <p:cBhvr>
                                        <p:cTn id="132" dur="1" fill="hold">
                                          <p:stCondLst>
                                            <p:cond delay="0"/>
                                          </p:stCondLst>
                                        </p:cTn>
                                        <p:tgtEl>
                                          <p:spTgt spid="68"/>
                                        </p:tgtEl>
                                        <p:attrNameLst>
                                          <p:attrName>style.visibility</p:attrName>
                                        </p:attrNameLst>
                                      </p:cBhvr>
                                      <p:to>
                                        <p:strVal val="visible"/>
                                      </p:to>
                                    </p:set>
                                    <p:anim calcmode="lin" valueType="num">
                                      <p:cBhvr>
                                        <p:cTn id="133" dur="500" fill="hold"/>
                                        <p:tgtEl>
                                          <p:spTgt spid="68"/>
                                        </p:tgtEl>
                                        <p:attrNameLst>
                                          <p:attrName>ppt_w</p:attrName>
                                        </p:attrNameLst>
                                      </p:cBhvr>
                                      <p:tavLst>
                                        <p:tav tm="0">
                                          <p:val>
                                            <p:fltVal val="0"/>
                                          </p:val>
                                        </p:tav>
                                        <p:tav tm="100000">
                                          <p:val>
                                            <p:strVal val="#ppt_w"/>
                                          </p:val>
                                        </p:tav>
                                      </p:tavLst>
                                    </p:anim>
                                    <p:anim calcmode="lin" valueType="num">
                                      <p:cBhvr>
                                        <p:cTn id="134" dur="500" fill="hold"/>
                                        <p:tgtEl>
                                          <p:spTgt spid="68"/>
                                        </p:tgtEl>
                                        <p:attrNameLst>
                                          <p:attrName>ppt_h</p:attrName>
                                        </p:attrNameLst>
                                      </p:cBhvr>
                                      <p:tavLst>
                                        <p:tav tm="0">
                                          <p:val>
                                            <p:fltVal val="0"/>
                                          </p:val>
                                        </p:tav>
                                        <p:tav tm="100000">
                                          <p:val>
                                            <p:strVal val="#ppt_h"/>
                                          </p:val>
                                        </p:tav>
                                      </p:tavLst>
                                    </p:anim>
                                    <p:animEffect transition="in" filter="fade">
                                      <p:cBhvr>
                                        <p:cTn id="135" dur="500"/>
                                        <p:tgtEl>
                                          <p:spTgt spid="68"/>
                                        </p:tgtEl>
                                      </p:cBhvr>
                                    </p:animEffect>
                                  </p:childTnLst>
                                </p:cTn>
                              </p:par>
                              <p:par>
                                <p:cTn id="136" presetID="53" presetClass="entr" presetSubtype="0" fill="hold" grpId="0" nodeType="withEffect">
                                  <p:stCondLst>
                                    <p:cond delay="0"/>
                                  </p:stCondLst>
                                  <p:childTnLst>
                                    <p:set>
                                      <p:cBhvr>
                                        <p:cTn id="137" dur="1" fill="hold">
                                          <p:stCondLst>
                                            <p:cond delay="0"/>
                                          </p:stCondLst>
                                        </p:cTn>
                                        <p:tgtEl>
                                          <p:spTgt spid="69"/>
                                        </p:tgtEl>
                                        <p:attrNameLst>
                                          <p:attrName>style.visibility</p:attrName>
                                        </p:attrNameLst>
                                      </p:cBhvr>
                                      <p:to>
                                        <p:strVal val="visible"/>
                                      </p:to>
                                    </p:set>
                                    <p:anim calcmode="lin" valueType="num">
                                      <p:cBhvr>
                                        <p:cTn id="138" dur="500" fill="hold"/>
                                        <p:tgtEl>
                                          <p:spTgt spid="69"/>
                                        </p:tgtEl>
                                        <p:attrNameLst>
                                          <p:attrName>ppt_w</p:attrName>
                                        </p:attrNameLst>
                                      </p:cBhvr>
                                      <p:tavLst>
                                        <p:tav tm="0">
                                          <p:val>
                                            <p:fltVal val="0"/>
                                          </p:val>
                                        </p:tav>
                                        <p:tav tm="100000">
                                          <p:val>
                                            <p:strVal val="#ppt_w"/>
                                          </p:val>
                                        </p:tav>
                                      </p:tavLst>
                                    </p:anim>
                                    <p:anim calcmode="lin" valueType="num">
                                      <p:cBhvr>
                                        <p:cTn id="139" dur="500" fill="hold"/>
                                        <p:tgtEl>
                                          <p:spTgt spid="69"/>
                                        </p:tgtEl>
                                        <p:attrNameLst>
                                          <p:attrName>ppt_h</p:attrName>
                                        </p:attrNameLst>
                                      </p:cBhvr>
                                      <p:tavLst>
                                        <p:tav tm="0">
                                          <p:val>
                                            <p:fltVal val="0"/>
                                          </p:val>
                                        </p:tav>
                                        <p:tav tm="100000">
                                          <p:val>
                                            <p:strVal val="#ppt_h"/>
                                          </p:val>
                                        </p:tav>
                                      </p:tavLst>
                                    </p:anim>
                                    <p:animEffect transition="in" filter="fade">
                                      <p:cBhvr>
                                        <p:cTn id="140" dur="500"/>
                                        <p:tgtEl>
                                          <p:spTgt spid="69"/>
                                        </p:tgtEl>
                                      </p:cBhvr>
                                    </p:animEffect>
                                  </p:childTnLst>
                                </p:cTn>
                              </p:par>
                              <p:par>
                                <p:cTn id="141" presetID="53" presetClass="entr" presetSubtype="0" fill="hold" grpId="0" nodeType="withEffect">
                                  <p:stCondLst>
                                    <p:cond delay="0"/>
                                  </p:stCondLst>
                                  <p:childTnLst>
                                    <p:set>
                                      <p:cBhvr>
                                        <p:cTn id="142" dur="1" fill="hold">
                                          <p:stCondLst>
                                            <p:cond delay="0"/>
                                          </p:stCondLst>
                                        </p:cTn>
                                        <p:tgtEl>
                                          <p:spTgt spid="70"/>
                                        </p:tgtEl>
                                        <p:attrNameLst>
                                          <p:attrName>style.visibility</p:attrName>
                                        </p:attrNameLst>
                                      </p:cBhvr>
                                      <p:to>
                                        <p:strVal val="visible"/>
                                      </p:to>
                                    </p:set>
                                    <p:anim calcmode="lin" valueType="num">
                                      <p:cBhvr>
                                        <p:cTn id="143" dur="500" fill="hold"/>
                                        <p:tgtEl>
                                          <p:spTgt spid="70"/>
                                        </p:tgtEl>
                                        <p:attrNameLst>
                                          <p:attrName>ppt_w</p:attrName>
                                        </p:attrNameLst>
                                      </p:cBhvr>
                                      <p:tavLst>
                                        <p:tav tm="0">
                                          <p:val>
                                            <p:fltVal val="0"/>
                                          </p:val>
                                        </p:tav>
                                        <p:tav tm="100000">
                                          <p:val>
                                            <p:strVal val="#ppt_w"/>
                                          </p:val>
                                        </p:tav>
                                      </p:tavLst>
                                    </p:anim>
                                    <p:anim calcmode="lin" valueType="num">
                                      <p:cBhvr>
                                        <p:cTn id="144" dur="500" fill="hold"/>
                                        <p:tgtEl>
                                          <p:spTgt spid="70"/>
                                        </p:tgtEl>
                                        <p:attrNameLst>
                                          <p:attrName>ppt_h</p:attrName>
                                        </p:attrNameLst>
                                      </p:cBhvr>
                                      <p:tavLst>
                                        <p:tav tm="0">
                                          <p:val>
                                            <p:fltVal val="0"/>
                                          </p:val>
                                        </p:tav>
                                        <p:tav tm="100000">
                                          <p:val>
                                            <p:strVal val="#ppt_h"/>
                                          </p:val>
                                        </p:tav>
                                      </p:tavLst>
                                    </p:anim>
                                    <p:animEffect transition="in" filter="fade">
                                      <p:cBhvr>
                                        <p:cTn id="145" dur="500"/>
                                        <p:tgtEl>
                                          <p:spTgt spid="70"/>
                                        </p:tgtEl>
                                      </p:cBhvr>
                                    </p:animEffect>
                                  </p:childTnLst>
                                </p:cTn>
                              </p:par>
                              <p:par>
                                <p:cTn id="146" presetID="53" presetClass="entr" presetSubtype="0" fill="hold" grpId="0" nodeType="withEffect">
                                  <p:stCondLst>
                                    <p:cond delay="0"/>
                                  </p:stCondLst>
                                  <p:childTnLst>
                                    <p:set>
                                      <p:cBhvr>
                                        <p:cTn id="147" dur="1" fill="hold">
                                          <p:stCondLst>
                                            <p:cond delay="0"/>
                                          </p:stCondLst>
                                        </p:cTn>
                                        <p:tgtEl>
                                          <p:spTgt spid="71"/>
                                        </p:tgtEl>
                                        <p:attrNameLst>
                                          <p:attrName>style.visibility</p:attrName>
                                        </p:attrNameLst>
                                      </p:cBhvr>
                                      <p:to>
                                        <p:strVal val="visible"/>
                                      </p:to>
                                    </p:set>
                                    <p:anim calcmode="lin" valueType="num">
                                      <p:cBhvr>
                                        <p:cTn id="148" dur="500" fill="hold"/>
                                        <p:tgtEl>
                                          <p:spTgt spid="71"/>
                                        </p:tgtEl>
                                        <p:attrNameLst>
                                          <p:attrName>ppt_w</p:attrName>
                                        </p:attrNameLst>
                                      </p:cBhvr>
                                      <p:tavLst>
                                        <p:tav tm="0">
                                          <p:val>
                                            <p:fltVal val="0"/>
                                          </p:val>
                                        </p:tav>
                                        <p:tav tm="100000">
                                          <p:val>
                                            <p:strVal val="#ppt_w"/>
                                          </p:val>
                                        </p:tav>
                                      </p:tavLst>
                                    </p:anim>
                                    <p:anim calcmode="lin" valueType="num">
                                      <p:cBhvr>
                                        <p:cTn id="149" dur="500" fill="hold"/>
                                        <p:tgtEl>
                                          <p:spTgt spid="71"/>
                                        </p:tgtEl>
                                        <p:attrNameLst>
                                          <p:attrName>ppt_h</p:attrName>
                                        </p:attrNameLst>
                                      </p:cBhvr>
                                      <p:tavLst>
                                        <p:tav tm="0">
                                          <p:val>
                                            <p:fltVal val="0"/>
                                          </p:val>
                                        </p:tav>
                                        <p:tav tm="100000">
                                          <p:val>
                                            <p:strVal val="#ppt_h"/>
                                          </p:val>
                                        </p:tav>
                                      </p:tavLst>
                                    </p:anim>
                                    <p:animEffect transition="in" filter="fade">
                                      <p:cBhvr>
                                        <p:cTn id="150" dur="500"/>
                                        <p:tgtEl>
                                          <p:spTgt spid="71"/>
                                        </p:tgtEl>
                                      </p:cBhvr>
                                    </p:animEffect>
                                  </p:childTnLst>
                                </p:cTn>
                              </p:par>
                            </p:childTnLst>
                          </p:cTn>
                        </p:par>
                      </p:childTnLst>
                    </p:cTn>
                  </p:par>
                  <p:par>
                    <p:cTn id="151" fill="hold">
                      <p:stCondLst>
                        <p:cond delay="indefinite"/>
                      </p:stCondLst>
                      <p:childTnLst>
                        <p:par>
                          <p:cTn id="152" fill="hold">
                            <p:stCondLst>
                              <p:cond delay="0"/>
                            </p:stCondLst>
                            <p:childTnLst>
                              <p:par>
                                <p:cTn id="153" presetID="22" presetClass="entr" presetSubtype="2" fill="hold" nodeType="clickEffect">
                                  <p:stCondLst>
                                    <p:cond delay="0"/>
                                  </p:stCondLst>
                                  <p:childTnLst>
                                    <p:set>
                                      <p:cBhvr>
                                        <p:cTn id="154" dur="1" fill="hold">
                                          <p:stCondLst>
                                            <p:cond delay="0"/>
                                          </p:stCondLst>
                                        </p:cTn>
                                        <p:tgtEl>
                                          <p:spTgt spid="95"/>
                                        </p:tgtEl>
                                        <p:attrNameLst>
                                          <p:attrName>style.visibility</p:attrName>
                                        </p:attrNameLst>
                                      </p:cBhvr>
                                      <p:to>
                                        <p:strVal val="visible"/>
                                      </p:to>
                                    </p:set>
                                    <p:animEffect transition="in" filter="wipe(right)">
                                      <p:cBhvr>
                                        <p:cTn id="155" dur="500"/>
                                        <p:tgtEl>
                                          <p:spTgt spid="95"/>
                                        </p:tgtEl>
                                      </p:cBhvr>
                                    </p:animEffect>
                                  </p:childTnLst>
                                </p:cTn>
                              </p:par>
                              <p:par>
                                <p:cTn id="156" presetID="22" presetClass="entr" presetSubtype="4" fill="hold" nodeType="withEffect">
                                  <p:stCondLst>
                                    <p:cond delay="0"/>
                                  </p:stCondLst>
                                  <p:childTnLst>
                                    <p:set>
                                      <p:cBhvr>
                                        <p:cTn id="157" dur="1" fill="hold">
                                          <p:stCondLst>
                                            <p:cond delay="0"/>
                                          </p:stCondLst>
                                        </p:cTn>
                                        <p:tgtEl>
                                          <p:spTgt spid="90"/>
                                        </p:tgtEl>
                                        <p:attrNameLst>
                                          <p:attrName>style.visibility</p:attrName>
                                        </p:attrNameLst>
                                      </p:cBhvr>
                                      <p:to>
                                        <p:strVal val="visible"/>
                                      </p:to>
                                    </p:set>
                                    <p:animEffect transition="in" filter="wipe(down)">
                                      <p:cBhvr>
                                        <p:cTn id="158" dur="500"/>
                                        <p:tgtEl>
                                          <p:spTgt spid="90"/>
                                        </p:tgtEl>
                                      </p:cBhvr>
                                    </p:animEffect>
                                  </p:childTnLst>
                                </p:cTn>
                              </p:par>
                              <p:par>
                                <p:cTn id="159" presetID="22" presetClass="entr" presetSubtype="8" fill="hold" nodeType="withEffect">
                                  <p:stCondLst>
                                    <p:cond delay="0"/>
                                  </p:stCondLst>
                                  <p:childTnLst>
                                    <p:set>
                                      <p:cBhvr>
                                        <p:cTn id="160" dur="1" fill="hold">
                                          <p:stCondLst>
                                            <p:cond delay="0"/>
                                          </p:stCondLst>
                                        </p:cTn>
                                        <p:tgtEl>
                                          <p:spTgt spid="83"/>
                                        </p:tgtEl>
                                        <p:attrNameLst>
                                          <p:attrName>style.visibility</p:attrName>
                                        </p:attrNameLst>
                                      </p:cBhvr>
                                      <p:to>
                                        <p:strVal val="visible"/>
                                      </p:to>
                                    </p:set>
                                    <p:animEffect transition="in" filter="wipe(left)">
                                      <p:cBhvr>
                                        <p:cTn id="161" dur="500"/>
                                        <p:tgtEl>
                                          <p:spTgt spid="83"/>
                                        </p:tgtEl>
                                      </p:cBhvr>
                                    </p:animEffect>
                                  </p:childTnLst>
                                </p:cTn>
                              </p:par>
                            </p:childTnLst>
                          </p:cTn>
                        </p:par>
                        <p:par>
                          <p:cTn id="162" fill="hold">
                            <p:stCondLst>
                              <p:cond delay="500"/>
                            </p:stCondLst>
                            <p:childTnLst>
                              <p:par>
                                <p:cTn id="163" presetID="27" presetClass="emph" presetSubtype="0" fill="hold" grpId="1" nodeType="afterEffect">
                                  <p:stCondLst>
                                    <p:cond delay="0"/>
                                  </p:stCondLst>
                                  <p:childTnLst>
                                    <p:animClr clrSpc="rgb" dir="cw">
                                      <p:cBhvr override="childStyle">
                                        <p:cTn id="164" dur="250" autoRev="1" fill="hold"/>
                                        <p:tgtEl>
                                          <p:spTgt spid="68"/>
                                        </p:tgtEl>
                                        <p:attrNameLst>
                                          <p:attrName>style.color</p:attrName>
                                        </p:attrNameLst>
                                      </p:cBhvr>
                                      <p:to>
                                        <a:schemeClr val="bg1"/>
                                      </p:to>
                                    </p:animClr>
                                    <p:animClr clrSpc="rgb" dir="cw">
                                      <p:cBhvr>
                                        <p:cTn id="165" dur="250" autoRev="1" fill="hold"/>
                                        <p:tgtEl>
                                          <p:spTgt spid="68"/>
                                        </p:tgtEl>
                                        <p:attrNameLst>
                                          <p:attrName>fillcolor</p:attrName>
                                        </p:attrNameLst>
                                      </p:cBhvr>
                                      <p:to>
                                        <a:schemeClr val="bg1"/>
                                      </p:to>
                                    </p:animClr>
                                    <p:set>
                                      <p:cBhvr>
                                        <p:cTn id="166" dur="250" autoRev="1" fill="hold"/>
                                        <p:tgtEl>
                                          <p:spTgt spid="68"/>
                                        </p:tgtEl>
                                        <p:attrNameLst>
                                          <p:attrName>fill.type</p:attrName>
                                        </p:attrNameLst>
                                      </p:cBhvr>
                                      <p:to>
                                        <p:strVal val="solid"/>
                                      </p:to>
                                    </p:set>
                                    <p:set>
                                      <p:cBhvr>
                                        <p:cTn id="167" dur="250" autoRev="1" fill="hold"/>
                                        <p:tgtEl>
                                          <p:spTgt spid="68"/>
                                        </p:tgtEl>
                                        <p:attrNameLst>
                                          <p:attrName>fill.on</p:attrName>
                                        </p:attrNameLst>
                                      </p:cBhvr>
                                      <p:to>
                                        <p:strVal val="true"/>
                                      </p:to>
                                    </p:set>
                                  </p:childTnLst>
                                </p:cTn>
                              </p:par>
                            </p:childTnLst>
                          </p:cTn>
                        </p:par>
                        <p:par>
                          <p:cTn id="168" fill="hold">
                            <p:stCondLst>
                              <p:cond delay="1000"/>
                            </p:stCondLst>
                            <p:childTnLst>
                              <p:par>
                                <p:cTn id="169" presetID="27" presetClass="emph" presetSubtype="0" fill="hold" grpId="2" nodeType="afterEffect">
                                  <p:stCondLst>
                                    <p:cond delay="0"/>
                                  </p:stCondLst>
                                  <p:childTnLst>
                                    <p:animClr clrSpc="rgb" dir="cw">
                                      <p:cBhvr override="childStyle">
                                        <p:cTn id="170" dur="250" autoRev="1" fill="hold"/>
                                        <p:tgtEl>
                                          <p:spTgt spid="68"/>
                                        </p:tgtEl>
                                        <p:attrNameLst>
                                          <p:attrName>style.color</p:attrName>
                                        </p:attrNameLst>
                                      </p:cBhvr>
                                      <p:to>
                                        <a:schemeClr val="bg1"/>
                                      </p:to>
                                    </p:animClr>
                                    <p:animClr clrSpc="rgb" dir="cw">
                                      <p:cBhvr>
                                        <p:cTn id="171" dur="250" autoRev="1" fill="hold"/>
                                        <p:tgtEl>
                                          <p:spTgt spid="68"/>
                                        </p:tgtEl>
                                        <p:attrNameLst>
                                          <p:attrName>fillcolor</p:attrName>
                                        </p:attrNameLst>
                                      </p:cBhvr>
                                      <p:to>
                                        <a:schemeClr val="bg1"/>
                                      </p:to>
                                    </p:animClr>
                                    <p:set>
                                      <p:cBhvr>
                                        <p:cTn id="172" dur="250" autoRev="1" fill="hold"/>
                                        <p:tgtEl>
                                          <p:spTgt spid="68"/>
                                        </p:tgtEl>
                                        <p:attrNameLst>
                                          <p:attrName>fill.type</p:attrName>
                                        </p:attrNameLst>
                                      </p:cBhvr>
                                      <p:to>
                                        <p:strVal val="solid"/>
                                      </p:to>
                                    </p:set>
                                    <p:set>
                                      <p:cBhvr>
                                        <p:cTn id="173" dur="250" autoRev="1" fill="hold"/>
                                        <p:tgtEl>
                                          <p:spTgt spid="68"/>
                                        </p:tgtEl>
                                        <p:attrNameLst>
                                          <p:attrName>fill.on</p:attrName>
                                        </p:attrNameLst>
                                      </p:cBhvr>
                                      <p:to>
                                        <p:strVal val="true"/>
                                      </p:to>
                                    </p:set>
                                  </p:childTnLst>
                                </p:cTn>
                              </p:par>
                            </p:childTnLst>
                          </p:cTn>
                        </p:par>
                      </p:childTnLst>
                    </p:cTn>
                  </p:par>
                  <p:par>
                    <p:cTn id="174" fill="hold">
                      <p:stCondLst>
                        <p:cond delay="indefinite"/>
                      </p:stCondLst>
                      <p:childTnLst>
                        <p:par>
                          <p:cTn id="175" fill="hold">
                            <p:stCondLst>
                              <p:cond delay="0"/>
                            </p:stCondLst>
                            <p:childTnLst>
                              <p:par>
                                <p:cTn id="176" presetID="53" presetClass="entr" presetSubtype="0" fill="hold" grpId="0" nodeType="clickEffect">
                                  <p:stCondLst>
                                    <p:cond delay="0"/>
                                  </p:stCondLst>
                                  <p:childTnLst>
                                    <p:set>
                                      <p:cBhvr>
                                        <p:cTn id="177" dur="1" fill="hold">
                                          <p:stCondLst>
                                            <p:cond delay="0"/>
                                          </p:stCondLst>
                                        </p:cTn>
                                        <p:tgtEl>
                                          <p:spTgt spid="117"/>
                                        </p:tgtEl>
                                        <p:attrNameLst>
                                          <p:attrName>style.visibility</p:attrName>
                                        </p:attrNameLst>
                                      </p:cBhvr>
                                      <p:to>
                                        <p:strVal val="visible"/>
                                      </p:to>
                                    </p:set>
                                    <p:anim calcmode="lin" valueType="num">
                                      <p:cBhvr>
                                        <p:cTn id="178" dur="500" fill="hold"/>
                                        <p:tgtEl>
                                          <p:spTgt spid="117"/>
                                        </p:tgtEl>
                                        <p:attrNameLst>
                                          <p:attrName>ppt_w</p:attrName>
                                        </p:attrNameLst>
                                      </p:cBhvr>
                                      <p:tavLst>
                                        <p:tav tm="0">
                                          <p:val>
                                            <p:fltVal val="0"/>
                                          </p:val>
                                        </p:tav>
                                        <p:tav tm="100000">
                                          <p:val>
                                            <p:strVal val="#ppt_w"/>
                                          </p:val>
                                        </p:tav>
                                      </p:tavLst>
                                    </p:anim>
                                    <p:anim calcmode="lin" valueType="num">
                                      <p:cBhvr>
                                        <p:cTn id="179" dur="500" fill="hold"/>
                                        <p:tgtEl>
                                          <p:spTgt spid="117"/>
                                        </p:tgtEl>
                                        <p:attrNameLst>
                                          <p:attrName>ppt_h</p:attrName>
                                        </p:attrNameLst>
                                      </p:cBhvr>
                                      <p:tavLst>
                                        <p:tav tm="0">
                                          <p:val>
                                            <p:fltVal val="0"/>
                                          </p:val>
                                        </p:tav>
                                        <p:tav tm="100000">
                                          <p:val>
                                            <p:strVal val="#ppt_h"/>
                                          </p:val>
                                        </p:tav>
                                      </p:tavLst>
                                    </p:anim>
                                    <p:animEffect transition="in" filter="fade">
                                      <p:cBhvr>
                                        <p:cTn id="180" dur="500"/>
                                        <p:tgtEl>
                                          <p:spTgt spid="117"/>
                                        </p:tgtEl>
                                      </p:cBhvr>
                                    </p:animEffect>
                                  </p:childTnLst>
                                </p:cTn>
                              </p:par>
                            </p:childTnLst>
                          </p:cTn>
                        </p:par>
                      </p:childTnLst>
                    </p:cTn>
                  </p:par>
                  <p:par>
                    <p:cTn id="181" fill="hold">
                      <p:stCondLst>
                        <p:cond delay="indefinite"/>
                      </p:stCondLst>
                      <p:childTnLst>
                        <p:par>
                          <p:cTn id="182" fill="hold">
                            <p:stCondLst>
                              <p:cond delay="0"/>
                            </p:stCondLst>
                            <p:childTnLst>
                              <p:par>
                                <p:cTn id="183" presetID="22" presetClass="entr" presetSubtype="4" fill="hold" grpId="0" nodeType="clickEffect">
                                  <p:stCondLst>
                                    <p:cond delay="0"/>
                                  </p:stCondLst>
                                  <p:childTnLst>
                                    <p:set>
                                      <p:cBhvr>
                                        <p:cTn id="184" dur="1" fill="hold">
                                          <p:stCondLst>
                                            <p:cond delay="0"/>
                                          </p:stCondLst>
                                        </p:cTn>
                                        <p:tgtEl>
                                          <p:spTgt spid="123"/>
                                        </p:tgtEl>
                                        <p:attrNameLst>
                                          <p:attrName>style.visibility</p:attrName>
                                        </p:attrNameLst>
                                      </p:cBhvr>
                                      <p:to>
                                        <p:strVal val="visible"/>
                                      </p:to>
                                    </p:set>
                                    <p:animEffect transition="in" filter="wipe(down)">
                                      <p:cBhvr>
                                        <p:cTn id="185" dur="500"/>
                                        <p:tgtEl>
                                          <p:spTgt spid="123"/>
                                        </p:tgtEl>
                                      </p:cBhvr>
                                    </p:animEffect>
                                  </p:childTnLst>
                                </p:cTn>
                              </p:par>
                              <p:par>
                                <p:cTn id="186" presetID="22" presetClass="entr" presetSubtype="4" fill="hold" nodeType="withEffect">
                                  <p:stCondLst>
                                    <p:cond delay="0"/>
                                  </p:stCondLst>
                                  <p:childTnLst>
                                    <p:set>
                                      <p:cBhvr>
                                        <p:cTn id="187" dur="1" fill="hold">
                                          <p:stCondLst>
                                            <p:cond delay="0"/>
                                          </p:stCondLst>
                                        </p:cTn>
                                        <p:tgtEl>
                                          <p:spTgt spid="119"/>
                                        </p:tgtEl>
                                        <p:attrNameLst>
                                          <p:attrName>style.visibility</p:attrName>
                                        </p:attrNameLst>
                                      </p:cBhvr>
                                      <p:to>
                                        <p:strVal val="visible"/>
                                      </p:to>
                                    </p:set>
                                    <p:animEffect transition="in" filter="wipe(down)">
                                      <p:cBhvr>
                                        <p:cTn id="188" dur="500"/>
                                        <p:tgtEl>
                                          <p:spTgt spid="119"/>
                                        </p:tgtEl>
                                      </p:cBhvr>
                                    </p:animEffect>
                                  </p:childTnLst>
                                </p:cTn>
                              </p:par>
                            </p:childTnLst>
                          </p:cTn>
                        </p:par>
                        <p:par>
                          <p:cTn id="189" fill="hold">
                            <p:stCondLst>
                              <p:cond delay="500"/>
                            </p:stCondLst>
                            <p:childTnLst>
                              <p:par>
                                <p:cTn id="190" presetID="53" presetClass="entr" presetSubtype="0" fill="hold" grpId="0" nodeType="afterEffect">
                                  <p:stCondLst>
                                    <p:cond delay="0"/>
                                  </p:stCondLst>
                                  <p:childTnLst>
                                    <p:set>
                                      <p:cBhvr>
                                        <p:cTn id="191" dur="1" fill="hold">
                                          <p:stCondLst>
                                            <p:cond delay="0"/>
                                          </p:stCondLst>
                                        </p:cTn>
                                        <p:tgtEl>
                                          <p:spTgt spid="49"/>
                                        </p:tgtEl>
                                        <p:attrNameLst>
                                          <p:attrName>style.visibility</p:attrName>
                                        </p:attrNameLst>
                                      </p:cBhvr>
                                      <p:to>
                                        <p:strVal val="visible"/>
                                      </p:to>
                                    </p:set>
                                    <p:anim calcmode="lin" valueType="num">
                                      <p:cBhvr>
                                        <p:cTn id="192" dur="500" fill="hold"/>
                                        <p:tgtEl>
                                          <p:spTgt spid="49"/>
                                        </p:tgtEl>
                                        <p:attrNameLst>
                                          <p:attrName>ppt_w</p:attrName>
                                        </p:attrNameLst>
                                      </p:cBhvr>
                                      <p:tavLst>
                                        <p:tav tm="0">
                                          <p:val>
                                            <p:fltVal val="0"/>
                                          </p:val>
                                        </p:tav>
                                        <p:tav tm="100000">
                                          <p:val>
                                            <p:strVal val="#ppt_w"/>
                                          </p:val>
                                        </p:tav>
                                      </p:tavLst>
                                    </p:anim>
                                    <p:anim calcmode="lin" valueType="num">
                                      <p:cBhvr>
                                        <p:cTn id="193" dur="500" fill="hold"/>
                                        <p:tgtEl>
                                          <p:spTgt spid="49"/>
                                        </p:tgtEl>
                                        <p:attrNameLst>
                                          <p:attrName>ppt_h</p:attrName>
                                        </p:attrNameLst>
                                      </p:cBhvr>
                                      <p:tavLst>
                                        <p:tav tm="0">
                                          <p:val>
                                            <p:fltVal val="0"/>
                                          </p:val>
                                        </p:tav>
                                        <p:tav tm="100000">
                                          <p:val>
                                            <p:strVal val="#ppt_h"/>
                                          </p:val>
                                        </p:tav>
                                      </p:tavLst>
                                    </p:anim>
                                    <p:animEffect transition="in" filter="fade">
                                      <p:cBhvr>
                                        <p:cTn id="194" dur="500"/>
                                        <p:tgtEl>
                                          <p:spTgt spid="49"/>
                                        </p:tgtEl>
                                      </p:cBhvr>
                                    </p:animEffect>
                                  </p:childTnLst>
                                </p:cTn>
                              </p:par>
                            </p:childTnLst>
                          </p:cTn>
                        </p:par>
                        <p:par>
                          <p:cTn id="195" fill="hold">
                            <p:stCondLst>
                              <p:cond delay="1000"/>
                            </p:stCondLst>
                            <p:childTnLst>
                              <p:par>
                                <p:cTn id="196" presetID="1" presetClass="entr" presetSubtype="0" fill="hold" grpId="0" nodeType="afterEffect">
                                  <p:stCondLst>
                                    <p:cond delay="0"/>
                                  </p:stCondLst>
                                  <p:childTnLst>
                                    <p:set>
                                      <p:cBhvr>
                                        <p:cTn id="197" dur="1" fill="hold">
                                          <p:stCondLst>
                                            <p:cond delay="0"/>
                                          </p:stCondLst>
                                        </p:cTn>
                                        <p:tgtEl>
                                          <p:spTgt spid="109"/>
                                        </p:tgtEl>
                                        <p:attrNameLst>
                                          <p:attrName>style.visibility</p:attrName>
                                        </p:attrNameLst>
                                      </p:cBhvr>
                                      <p:to>
                                        <p:strVal val="visible"/>
                                      </p:to>
                                    </p:set>
                                  </p:childTnLst>
                                </p:cTn>
                              </p:par>
                            </p:childTnLst>
                          </p:cTn>
                        </p:par>
                        <p:par>
                          <p:cTn id="198" fill="hold">
                            <p:stCondLst>
                              <p:cond delay="1000"/>
                            </p:stCondLst>
                            <p:childTnLst>
                              <p:par>
                                <p:cTn id="199" presetID="22" presetClass="entr" presetSubtype="1" fill="hold" grpId="0" nodeType="afterEffect">
                                  <p:stCondLst>
                                    <p:cond delay="0"/>
                                  </p:stCondLst>
                                  <p:childTnLst>
                                    <p:set>
                                      <p:cBhvr>
                                        <p:cTn id="200" dur="1" fill="hold">
                                          <p:stCondLst>
                                            <p:cond delay="0"/>
                                          </p:stCondLst>
                                        </p:cTn>
                                        <p:tgtEl>
                                          <p:spTgt spid="81"/>
                                        </p:tgtEl>
                                        <p:attrNameLst>
                                          <p:attrName>style.visibility</p:attrName>
                                        </p:attrNameLst>
                                      </p:cBhvr>
                                      <p:to>
                                        <p:strVal val="visible"/>
                                      </p:to>
                                    </p:set>
                                    <p:animEffect transition="in" filter="wipe(up)">
                                      <p:cBhvr>
                                        <p:cTn id="201" dur="500"/>
                                        <p:tgtEl>
                                          <p:spTgt spid="81"/>
                                        </p:tgtEl>
                                      </p:cBhvr>
                                    </p:animEffect>
                                  </p:childTnLst>
                                </p:cTn>
                              </p:par>
                              <p:par>
                                <p:cTn id="202" presetID="22" presetClass="entr" presetSubtype="1" fill="hold" grpId="0" nodeType="withEffect">
                                  <p:stCondLst>
                                    <p:cond delay="0"/>
                                  </p:stCondLst>
                                  <p:childTnLst>
                                    <p:set>
                                      <p:cBhvr>
                                        <p:cTn id="203" dur="1" fill="hold">
                                          <p:stCondLst>
                                            <p:cond delay="0"/>
                                          </p:stCondLst>
                                        </p:cTn>
                                        <p:tgtEl>
                                          <p:spTgt spid="48"/>
                                        </p:tgtEl>
                                        <p:attrNameLst>
                                          <p:attrName>style.visibility</p:attrName>
                                        </p:attrNameLst>
                                      </p:cBhvr>
                                      <p:to>
                                        <p:strVal val="visible"/>
                                      </p:to>
                                    </p:set>
                                    <p:animEffect transition="in" filter="wipe(up)">
                                      <p:cBhvr>
                                        <p:cTn id="204" dur="500"/>
                                        <p:tgtEl>
                                          <p:spTgt spid="48"/>
                                        </p:tgtEl>
                                      </p:cBhvr>
                                    </p:animEffect>
                                  </p:childTnLst>
                                </p:cTn>
                              </p:par>
                              <p:par>
                                <p:cTn id="205" presetID="22" presetClass="entr" presetSubtype="1" fill="hold" grpId="0" nodeType="withEffect">
                                  <p:stCondLst>
                                    <p:cond delay="0"/>
                                  </p:stCondLst>
                                  <p:childTnLst>
                                    <p:set>
                                      <p:cBhvr>
                                        <p:cTn id="206" dur="1" fill="hold">
                                          <p:stCondLst>
                                            <p:cond delay="0"/>
                                          </p:stCondLst>
                                        </p:cTn>
                                        <p:tgtEl>
                                          <p:spTgt spid="50"/>
                                        </p:tgtEl>
                                        <p:attrNameLst>
                                          <p:attrName>style.visibility</p:attrName>
                                        </p:attrNameLst>
                                      </p:cBhvr>
                                      <p:to>
                                        <p:strVal val="visible"/>
                                      </p:to>
                                    </p:set>
                                    <p:animEffect transition="in" filter="wipe(up)">
                                      <p:cBhvr>
                                        <p:cTn id="207" dur="500"/>
                                        <p:tgtEl>
                                          <p:spTgt spid="50"/>
                                        </p:tgtEl>
                                      </p:cBhvr>
                                    </p:animEffect>
                                  </p:childTnLst>
                                </p:cTn>
                              </p:par>
                              <p:par>
                                <p:cTn id="208" presetID="22" presetClass="entr" presetSubtype="1" fill="hold" grpId="0" nodeType="withEffect">
                                  <p:stCondLst>
                                    <p:cond delay="0"/>
                                  </p:stCondLst>
                                  <p:childTnLst>
                                    <p:set>
                                      <p:cBhvr>
                                        <p:cTn id="209" dur="1" fill="hold">
                                          <p:stCondLst>
                                            <p:cond delay="0"/>
                                          </p:stCondLst>
                                        </p:cTn>
                                        <p:tgtEl>
                                          <p:spTgt spid="52"/>
                                        </p:tgtEl>
                                        <p:attrNameLst>
                                          <p:attrName>style.visibility</p:attrName>
                                        </p:attrNameLst>
                                      </p:cBhvr>
                                      <p:to>
                                        <p:strVal val="visible"/>
                                      </p:to>
                                    </p:set>
                                    <p:animEffect transition="in" filter="wipe(up)">
                                      <p:cBhvr>
                                        <p:cTn id="210" dur="500"/>
                                        <p:tgtEl>
                                          <p:spTgt spid="52"/>
                                        </p:tgtEl>
                                      </p:cBhvr>
                                    </p:animEffect>
                                  </p:childTnLst>
                                </p:cTn>
                              </p:par>
                              <p:par>
                                <p:cTn id="211" presetID="22" presetClass="entr" presetSubtype="1" fill="hold" grpId="0" nodeType="withEffect">
                                  <p:stCondLst>
                                    <p:cond delay="0"/>
                                  </p:stCondLst>
                                  <p:childTnLst>
                                    <p:set>
                                      <p:cBhvr>
                                        <p:cTn id="212" dur="1" fill="hold">
                                          <p:stCondLst>
                                            <p:cond delay="0"/>
                                          </p:stCondLst>
                                        </p:cTn>
                                        <p:tgtEl>
                                          <p:spTgt spid="53"/>
                                        </p:tgtEl>
                                        <p:attrNameLst>
                                          <p:attrName>style.visibility</p:attrName>
                                        </p:attrNameLst>
                                      </p:cBhvr>
                                      <p:to>
                                        <p:strVal val="visible"/>
                                      </p:to>
                                    </p:set>
                                    <p:animEffect transition="in" filter="wipe(up)">
                                      <p:cBhvr>
                                        <p:cTn id="213" dur="500"/>
                                        <p:tgtEl>
                                          <p:spTgt spid="53"/>
                                        </p:tgtEl>
                                      </p:cBhvr>
                                    </p:animEffect>
                                  </p:childTnLst>
                                </p:cTn>
                              </p:par>
                              <p:par>
                                <p:cTn id="214" presetID="1" presetClass="entr" presetSubtype="0" fill="hold" grpId="0" nodeType="withEffect">
                                  <p:stCondLst>
                                    <p:cond delay="0"/>
                                  </p:stCondLst>
                                  <p:childTnLst>
                                    <p:set>
                                      <p:cBhvr>
                                        <p:cTn id="215" dur="1" fill="hold">
                                          <p:stCondLst>
                                            <p:cond delay="0"/>
                                          </p:stCondLst>
                                        </p:cTn>
                                        <p:tgtEl>
                                          <p:spTgt spid="47"/>
                                        </p:tgtEl>
                                        <p:attrNameLst>
                                          <p:attrName>style.visibility</p:attrName>
                                        </p:attrNameLst>
                                      </p:cBhvr>
                                      <p:to>
                                        <p:strVal val="visible"/>
                                      </p:to>
                                    </p:set>
                                  </p:childTnLst>
                                </p:cTn>
                              </p:par>
                            </p:childTnLst>
                          </p:cTn>
                        </p:par>
                        <p:par>
                          <p:cTn id="216" fill="hold">
                            <p:stCondLst>
                              <p:cond delay="1500"/>
                            </p:stCondLst>
                            <p:childTnLst>
                              <p:par>
                                <p:cTn id="217" presetID="22" presetClass="entr" presetSubtype="4" fill="hold" nodeType="afterEffect">
                                  <p:stCondLst>
                                    <p:cond delay="0"/>
                                  </p:stCondLst>
                                  <p:childTnLst>
                                    <p:set>
                                      <p:cBhvr>
                                        <p:cTn id="218" dur="1" fill="hold">
                                          <p:stCondLst>
                                            <p:cond delay="0"/>
                                          </p:stCondLst>
                                        </p:cTn>
                                        <p:tgtEl>
                                          <p:spTgt spid="113"/>
                                        </p:tgtEl>
                                        <p:attrNameLst>
                                          <p:attrName>style.visibility</p:attrName>
                                        </p:attrNameLst>
                                      </p:cBhvr>
                                      <p:to>
                                        <p:strVal val="visible"/>
                                      </p:to>
                                    </p:set>
                                    <p:animEffect transition="in" filter="wipe(down)">
                                      <p:cBhvr>
                                        <p:cTn id="219" dur="500"/>
                                        <p:tgtEl>
                                          <p:spTgt spid="113"/>
                                        </p:tgtEl>
                                      </p:cBhvr>
                                    </p:animEffect>
                                  </p:childTnLst>
                                </p:cTn>
                              </p:par>
                              <p:par>
                                <p:cTn id="220" presetID="22" presetClass="entr" presetSubtype="4" fill="hold" nodeType="withEffect">
                                  <p:stCondLst>
                                    <p:cond delay="0"/>
                                  </p:stCondLst>
                                  <p:childTnLst>
                                    <p:set>
                                      <p:cBhvr>
                                        <p:cTn id="221" dur="1" fill="hold">
                                          <p:stCondLst>
                                            <p:cond delay="0"/>
                                          </p:stCondLst>
                                        </p:cTn>
                                        <p:tgtEl>
                                          <p:spTgt spid="111"/>
                                        </p:tgtEl>
                                        <p:attrNameLst>
                                          <p:attrName>style.visibility</p:attrName>
                                        </p:attrNameLst>
                                      </p:cBhvr>
                                      <p:to>
                                        <p:strVal val="visible"/>
                                      </p:to>
                                    </p:set>
                                    <p:animEffect transition="in" filter="wipe(down)">
                                      <p:cBhvr>
                                        <p:cTn id="222" dur="500"/>
                                        <p:tgtEl>
                                          <p:spTgt spid="111"/>
                                        </p:tgtEl>
                                      </p:cBhvr>
                                    </p:animEffect>
                                  </p:childTnLst>
                                </p:cTn>
                              </p:par>
                            </p:childTnLst>
                          </p:cTn>
                        </p:par>
                      </p:childTnLst>
                    </p:cTn>
                  </p:par>
                  <p:par>
                    <p:cTn id="223" fill="hold">
                      <p:stCondLst>
                        <p:cond delay="indefinite"/>
                      </p:stCondLst>
                      <p:childTnLst>
                        <p:par>
                          <p:cTn id="224" fill="hold">
                            <p:stCondLst>
                              <p:cond delay="0"/>
                            </p:stCondLst>
                            <p:childTnLst>
                              <p:par>
                                <p:cTn id="225" presetID="53" presetClass="entr" presetSubtype="0" fill="hold" nodeType="clickEffect">
                                  <p:stCondLst>
                                    <p:cond delay="0"/>
                                  </p:stCondLst>
                                  <p:childTnLst>
                                    <p:set>
                                      <p:cBhvr>
                                        <p:cTn id="226" dur="1" fill="hold">
                                          <p:stCondLst>
                                            <p:cond delay="0"/>
                                          </p:stCondLst>
                                        </p:cTn>
                                        <p:tgtEl>
                                          <p:spTgt spid="5"/>
                                        </p:tgtEl>
                                        <p:attrNameLst>
                                          <p:attrName>style.visibility</p:attrName>
                                        </p:attrNameLst>
                                      </p:cBhvr>
                                      <p:to>
                                        <p:strVal val="visible"/>
                                      </p:to>
                                    </p:set>
                                    <p:anim calcmode="lin" valueType="num">
                                      <p:cBhvr>
                                        <p:cTn id="227" dur="500" fill="hold"/>
                                        <p:tgtEl>
                                          <p:spTgt spid="5"/>
                                        </p:tgtEl>
                                        <p:attrNameLst>
                                          <p:attrName>ppt_w</p:attrName>
                                        </p:attrNameLst>
                                      </p:cBhvr>
                                      <p:tavLst>
                                        <p:tav tm="0">
                                          <p:val>
                                            <p:fltVal val="0"/>
                                          </p:val>
                                        </p:tav>
                                        <p:tav tm="100000">
                                          <p:val>
                                            <p:strVal val="#ppt_w"/>
                                          </p:val>
                                        </p:tav>
                                      </p:tavLst>
                                    </p:anim>
                                    <p:anim calcmode="lin" valueType="num">
                                      <p:cBhvr>
                                        <p:cTn id="228" dur="500" fill="hold"/>
                                        <p:tgtEl>
                                          <p:spTgt spid="5"/>
                                        </p:tgtEl>
                                        <p:attrNameLst>
                                          <p:attrName>ppt_h</p:attrName>
                                        </p:attrNameLst>
                                      </p:cBhvr>
                                      <p:tavLst>
                                        <p:tav tm="0">
                                          <p:val>
                                            <p:fltVal val="0"/>
                                          </p:val>
                                        </p:tav>
                                        <p:tav tm="100000">
                                          <p:val>
                                            <p:strVal val="#ppt_h"/>
                                          </p:val>
                                        </p:tav>
                                      </p:tavLst>
                                    </p:anim>
                                    <p:animEffect transition="in" filter="fade">
                                      <p:cBhvr>
                                        <p:cTn id="22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5" grpId="0"/>
      <p:bldP spid="36" grpId="0"/>
      <p:bldP spid="37" grpId="0" animBg="1"/>
      <p:bldP spid="38" grpId="0" animBg="1"/>
      <p:bldP spid="39" grpId="0" animBg="1"/>
      <p:bldP spid="40" grpId="0" animBg="1"/>
      <p:bldP spid="44" grpId="0" animBg="1"/>
      <p:bldP spid="45" grpId="0"/>
      <p:bldP spid="47" grpId="0" animBg="1"/>
      <p:bldP spid="48" grpId="0" animBg="1"/>
      <p:bldP spid="49" grpId="0" animBg="1"/>
      <p:bldP spid="50" grpId="0" animBg="1"/>
      <p:bldP spid="52" grpId="0" animBg="1"/>
      <p:bldP spid="53" grpId="0" animBg="1"/>
      <p:bldP spid="57" grpId="0" animBg="1"/>
      <p:bldP spid="58" grpId="0" animBg="1"/>
      <p:bldP spid="59" grpId="0" animBg="1"/>
      <p:bldP spid="60" grpId="0" animBg="1"/>
      <p:bldP spid="61" grpId="0" animBg="1"/>
      <p:bldP spid="62" grpId="0" animBg="1"/>
      <p:bldP spid="63" grpId="0" animBg="1"/>
      <p:bldP spid="65" grpId="0" animBg="1"/>
      <p:bldP spid="66" grpId="0" animBg="1"/>
      <p:bldP spid="67" grpId="0" animBg="1"/>
      <p:bldP spid="68" grpId="0" animBg="1"/>
      <p:bldP spid="68" grpId="1" animBg="1"/>
      <p:bldP spid="68" grpId="2" animBg="1"/>
      <p:bldP spid="69" grpId="0" animBg="1"/>
      <p:bldP spid="70" grpId="0" animBg="1"/>
      <p:bldP spid="71" grpId="0" animBg="1"/>
      <p:bldP spid="81" grpId="0"/>
      <p:bldP spid="109" grpId="0"/>
      <p:bldP spid="117" grpId="0" animBg="1"/>
      <p:bldP spid="123"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文件</a:t>
            </a:r>
            <a:r>
              <a:rPr lang="en-US" altLang="zh-CN" dirty="0" smtClean="0"/>
              <a:t>IO</a:t>
            </a:r>
            <a:endParaRPr lang="zh-CN" altLang="en-US" dirty="0"/>
          </a:p>
        </p:txBody>
      </p:sp>
      <p:sp>
        <p:nvSpPr>
          <p:cNvPr id="3" name="内容占位符 2"/>
          <p:cNvSpPr>
            <a:spLocks noGrp="1"/>
          </p:cNvSpPr>
          <p:nvPr>
            <p:ph idx="1"/>
          </p:nvPr>
        </p:nvSpPr>
        <p:spPr/>
        <p:txBody>
          <a:bodyPr>
            <a:normAutofit/>
          </a:bodyPr>
          <a:lstStyle/>
          <a:p>
            <a:r>
              <a:rPr lang="zh-CN" altLang="en-US" sz="2000" dirty="0"/>
              <a:t>文件</a:t>
            </a:r>
            <a:r>
              <a:rPr lang="zh-CN" altLang="en-US" sz="2000" dirty="0" smtClean="0"/>
              <a:t>分块</a:t>
            </a:r>
            <a:endParaRPr lang="en-US" altLang="zh-CN" sz="2000" dirty="0" smtClean="0"/>
          </a:p>
          <a:p>
            <a:r>
              <a:rPr lang="zh-CN" altLang="en-US" sz="2000" dirty="0"/>
              <a:t>文件系统</a:t>
            </a:r>
            <a:endParaRPr lang="en-US" altLang="zh-CN" sz="2000" dirty="0" smtClean="0"/>
          </a:p>
          <a:p>
            <a:r>
              <a:rPr lang="zh-CN" altLang="en-US" sz="2000" dirty="0"/>
              <a:t>内核空间</a:t>
            </a:r>
            <a:r>
              <a:rPr lang="en-US" altLang="zh-CN" sz="2000" dirty="0"/>
              <a:t>&amp;</a:t>
            </a:r>
            <a:r>
              <a:rPr lang="zh-CN" altLang="en-US" sz="2000" dirty="0"/>
              <a:t>用户空间</a:t>
            </a:r>
            <a:endParaRPr lang="en-US" altLang="zh-CN" sz="2000" dirty="0" smtClean="0"/>
          </a:p>
          <a:p>
            <a:r>
              <a:rPr lang="zh-CN" altLang="en-US" sz="2000" dirty="0" smtClean="0"/>
              <a:t>缓存和预读</a:t>
            </a:r>
            <a:endParaRPr lang="en-US" altLang="zh-CN" sz="2000" dirty="0" smtClean="0"/>
          </a:p>
          <a:p>
            <a:r>
              <a:rPr lang="zh-CN" altLang="en-US" sz="2000" dirty="0" smtClean="0"/>
              <a:t>各种页对齐</a:t>
            </a:r>
            <a:r>
              <a:rPr lang="zh-CN" altLang="en-US" sz="1600" dirty="0"/>
              <a:t>（整块数据</a:t>
            </a:r>
            <a:r>
              <a:rPr lang="zh-CN" altLang="en-US" sz="1600" dirty="0" smtClean="0"/>
              <a:t>载入</a:t>
            </a:r>
            <a:r>
              <a:rPr lang="en-US" altLang="zh-CN" sz="1600" dirty="0" smtClean="0"/>
              <a:t>/</a:t>
            </a:r>
            <a:r>
              <a:rPr lang="zh-CN" altLang="en-US" sz="1600" dirty="0" smtClean="0"/>
              <a:t>卸出</a:t>
            </a:r>
            <a:r>
              <a:rPr lang="zh-CN" altLang="en-US" sz="1600" dirty="0"/>
              <a:t>，</a:t>
            </a:r>
            <a:r>
              <a:rPr lang="zh-CN" altLang="en-US" sz="1600" dirty="0" smtClean="0"/>
              <a:t>高效）</a:t>
            </a:r>
            <a:endParaRPr lang="en-US" altLang="zh-CN" sz="1600" dirty="0" smtClean="0"/>
          </a:p>
          <a:p>
            <a:pPr lvl="1"/>
            <a:r>
              <a:rPr lang="zh-CN" altLang="en-US" sz="1200" dirty="0"/>
              <a:t>虚拟内存页</a:t>
            </a:r>
            <a:r>
              <a:rPr lang="en-US" altLang="zh-CN" sz="1200" dirty="0"/>
              <a:t>=</a:t>
            </a:r>
            <a:r>
              <a:rPr lang="zh-CN" altLang="en-US" sz="1200" dirty="0"/>
              <a:t>物理内存</a:t>
            </a:r>
            <a:r>
              <a:rPr lang="zh-CN" altLang="en-US" sz="1200" dirty="0" smtClean="0"/>
              <a:t>页（</a:t>
            </a:r>
            <a:r>
              <a:rPr lang="en-US" altLang="zh-CN" sz="1200" dirty="0"/>
              <a:t> </a:t>
            </a:r>
            <a:r>
              <a:rPr lang="en-US" altLang="zh-CN" sz="1200" dirty="0" smtClean="0"/>
              <a:t>1,024</a:t>
            </a:r>
            <a:r>
              <a:rPr lang="zh-CN" altLang="en-US" sz="1200" dirty="0" smtClean="0"/>
              <a:t>、</a:t>
            </a:r>
            <a:r>
              <a:rPr lang="en-US" altLang="zh-CN" sz="1200" dirty="0" smtClean="0"/>
              <a:t>2,048 </a:t>
            </a:r>
            <a:r>
              <a:rPr lang="zh-CN" altLang="en-US" sz="1200" dirty="0" smtClean="0"/>
              <a:t>或 </a:t>
            </a:r>
            <a:r>
              <a:rPr lang="en-US" altLang="zh-CN" sz="1200" dirty="0"/>
              <a:t>4,096 </a:t>
            </a:r>
            <a:r>
              <a:rPr lang="zh-CN" altLang="en-US" sz="1200" dirty="0"/>
              <a:t>字节</a:t>
            </a:r>
            <a:r>
              <a:rPr lang="zh-CN" altLang="en-US" sz="1200" dirty="0" smtClean="0"/>
              <a:t>）</a:t>
            </a:r>
            <a:endParaRPr lang="en-US" altLang="zh-CN" sz="1200" dirty="0" smtClean="0"/>
          </a:p>
          <a:p>
            <a:pPr lvl="1"/>
            <a:r>
              <a:rPr lang="zh-CN" altLang="en-US" sz="1200" dirty="0" smtClean="0"/>
              <a:t>文件系统页</a:t>
            </a:r>
            <a:r>
              <a:rPr lang="en-US" altLang="zh-CN" sz="1200" dirty="0" smtClean="0"/>
              <a:t>=</a:t>
            </a:r>
            <a:r>
              <a:rPr lang="zh-CN" altLang="en-US" sz="1200" dirty="0" smtClean="0"/>
              <a:t>内存页 或 其倍数（</a:t>
            </a:r>
            <a:r>
              <a:rPr lang="en-US" altLang="zh-CN" sz="1200" dirty="0" smtClean="0"/>
              <a:t>2048</a:t>
            </a:r>
            <a:r>
              <a:rPr lang="zh-CN" altLang="en-US" sz="1200" dirty="0" smtClean="0"/>
              <a:t>、</a:t>
            </a:r>
            <a:r>
              <a:rPr lang="en-US" altLang="zh-CN" sz="1200" dirty="0" smtClean="0"/>
              <a:t>4096</a:t>
            </a:r>
            <a:r>
              <a:rPr lang="zh-CN" altLang="en-US" sz="1200" dirty="0" smtClean="0"/>
              <a:t>或</a:t>
            </a:r>
            <a:r>
              <a:rPr lang="en-US" altLang="zh-CN" sz="1200" dirty="0" smtClean="0"/>
              <a:t>8192</a:t>
            </a:r>
            <a:r>
              <a:rPr lang="zh-CN" altLang="en-US" sz="1200" dirty="0" smtClean="0"/>
              <a:t>字节）</a:t>
            </a:r>
            <a:endParaRPr lang="en-US" altLang="zh-CN" sz="1200" dirty="0" smtClean="0"/>
          </a:p>
          <a:p>
            <a:endParaRPr lang="en-US" altLang="zh-CN" sz="2000" dirty="0"/>
          </a:p>
        </p:txBody>
      </p:sp>
      <p:sp>
        <p:nvSpPr>
          <p:cNvPr id="5" name="TextBox 4"/>
          <p:cNvSpPr txBox="1"/>
          <p:nvPr/>
        </p:nvSpPr>
        <p:spPr>
          <a:xfrm>
            <a:off x="6736262" y="2843644"/>
            <a:ext cx="1178400" cy="369332"/>
          </a:xfrm>
          <a:prstGeom prst="rect">
            <a:avLst/>
          </a:prstGeom>
          <a:noFill/>
        </p:spPr>
        <p:txBody>
          <a:bodyPr wrap="none" rtlCol="0">
            <a:spAutoFit/>
          </a:bodyPr>
          <a:lstStyle/>
          <a:p>
            <a:r>
              <a:rPr lang="en-US" altLang="zh-CN" dirty="0" smtClean="0"/>
              <a:t>file system</a:t>
            </a:r>
            <a:endParaRPr lang="zh-CN" altLang="en-US" dirty="0"/>
          </a:p>
        </p:txBody>
      </p:sp>
      <p:sp>
        <p:nvSpPr>
          <p:cNvPr id="9" name="矩形 8"/>
          <p:cNvSpPr/>
          <p:nvPr/>
        </p:nvSpPr>
        <p:spPr>
          <a:xfrm>
            <a:off x="5342746" y="4080347"/>
            <a:ext cx="288000" cy="144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10" name="矩形 9"/>
          <p:cNvSpPr/>
          <p:nvPr/>
        </p:nvSpPr>
        <p:spPr>
          <a:xfrm>
            <a:off x="5342746" y="4501935"/>
            <a:ext cx="288000" cy="144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11" name="矩形 10"/>
          <p:cNvSpPr/>
          <p:nvPr/>
        </p:nvSpPr>
        <p:spPr>
          <a:xfrm>
            <a:off x="5342746" y="4291141"/>
            <a:ext cx="288000" cy="144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12" name="矩形 11"/>
          <p:cNvSpPr/>
          <p:nvPr/>
        </p:nvSpPr>
        <p:spPr>
          <a:xfrm>
            <a:off x="5342746" y="4712729"/>
            <a:ext cx="288000" cy="144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13" name="矩形 12"/>
          <p:cNvSpPr/>
          <p:nvPr/>
        </p:nvSpPr>
        <p:spPr>
          <a:xfrm>
            <a:off x="5342746" y="4923524"/>
            <a:ext cx="288000" cy="144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20" name="矩形 19"/>
          <p:cNvSpPr/>
          <p:nvPr/>
        </p:nvSpPr>
        <p:spPr>
          <a:xfrm>
            <a:off x="5702802" y="4080347"/>
            <a:ext cx="288000" cy="144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21" name="矩形 20"/>
          <p:cNvSpPr/>
          <p:nvPr/>
        </p:nvSpPr>
        <p:spPr>
          <a:xfrm>
            <a:off x="5702802" y="4501935"/>
            <a:ext cx="288000" cy="144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22" name="矩形 21"/>
          <p:cNvSpPr/>
          <p:nvPr/>
        </p:nvSpPr>
        <p:spPr>
          <a:xfrm>
            <a:off x="5702802" y="4291141"/>
            <a:ext cx="288000" cy="144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23" name="矩形 22"/>
          <p:cNvSpPr/>
          <p:nvPr/>
        </p:nvSpPr>
        <p:spPr>
          <a:xfrm>
            <a:off x="5702802" y="4712729"/>
            <a:ext cx="288000" cy="144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24" name="矩形 23"/>
          <p:cNvSpPr/>
          <p:nvPr/>
        </p:nvSpPr>
        <p:spPr>
          <a:xfrm>
            <a:off x="5702802" y="4923524"/>
            <a:ext cx="288000" cy="144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25" name="矩形 24"/>
          <p:cNvSpPr/>
          <p:nvPr/>
        </p:nvSpPr>
        <p:spPr>
          <a:xfrm>
            <a:off x="6062842" y="4080347"/>
            <a:ext cx="288000" cy="144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26" name="矩形 25"/>
          <p:cNvSpPr/>
          <p:nvPr/>
        </p:nvSpPr>
        <p:spPr>
          <a:xfrm>
            <a:off x="6062842" y="4501935"/>
            <a:ext cx="288000" cy="144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27" name="矩形 26"/>
          <p:cNvSpPr/>
          <p:nvPr/>
        </p:nvSpPr>
        <p:spPr>
          <a:xfrm>
            <a:off x="6062842" y="4291141"/>
            <a:ext cx="288000" cy="144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28" name="矩形 27"/>
          <p:cNvSpPr/>
          <p:nvPr/>
        </p:nvSpPr>
        <p:spPr>
          <a:xfrm>
            <a:off x="6062842" y="4712729"/>
            <a:ext cx="288000" cy="144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29" name="矩形 28"/>
          <p:cNvSpPr/>
          <p:nvPr/>
        </p:nvSpPr>
        <p:spPr>
          <a:xfrm>
            <a:off x="6062842" y="4923524"/>
            <a:ext cx="288000" cy="144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76" name="TextBox 75"/>
          <p:cNvSpPr txBox="1"/>
          <p:nvPr/>
        </p:nvSpPr>
        <p:spPr>
          <a:xfrm>
            <a:off x="5177388" y="3717032"/>
            <a:ext cx="1403568" cy="440769"/>
          </a:xfrm>
          <a:prstGeom prst="snip2DiagRect">
            <a:avLst/>
          </a:prstGeom>
          <a:noFill/>
        </p:spPr>
        <p:txBody>
          <a:bodyPr wrap="none" rtlCol="0">
            <a:spAutoFit/>
          </a:bodyPr>
          <a:lstStyle/>
          <a:p>
            <a:r>
              <a:rPr lang="zh-CN" altLang="en-US" dirty="0" smtClean="0"/>
              <a:t>文件系统页</a:t>
            </a:r>
            <a:endParaRPr lang="zh-CN" altLang="en-US" dirty="0"/>
          </a:p>
        </p:txBody>
      </p:sp>
      <p:sp>
        <p:nvSpPr>
          <p:cNvPr id="15" name="流程图: 磁盘 14"/>
          <p:cNvSpPr/>
          <p:nvPr/>
        </p:nvSpPr>
        <p:spPr>
          <a:xfrm>
            <a:off x="6822224" y="5733256"/>
            <a:ext cx="1368152" cy="432048"/>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disk</a:t>
            </a:r>
            <a:endParaRPr lang="zh-CN" altLang="en-US" dirty="0"/>
          </a:p>
        </p:txBody>
      </p:sp>
      <p:sp>
        <p:nvSpPr>
          <p:cNvPr id="16" name="矩形 15"/>
          <p:cNvSpPr/>
          <p:nvPr/>
        </p:nvSpPr>
        <p:spPr>
          <a:xfrm>
            <a:off x="6822224" y="4725144"/>
            <a:ext cx="372302"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矩形 77"/>
          <p:cNvSpPr/>
          <p:nvPr/>
        </p:nvSpPr>
        <p:spPr>
          <a:xfrm>
            <a:off x="7320149" y="4725144"/>
            <a:ext cx="372302"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矩形 78"/>
          <p:cNvSpPr/>
          <p:nvPr/>
        </p:nvSpPr>
        <p:spPr>
          <a:xfrm>
            <a:off x="7818074" y="4725144"/>
            <a:ext cx="372302"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6822224" y="3140968"/>
            <a:ext cx="1368152" cy="1368152"/>
          </a:xfrm>
          <a:prstGeom prst="rect">
            <a:avLst/>
          </a:prstGeom>
          <a:noFill/>
          <a:ln w="12700">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grpSp>
        <p:nvGrpSpPr>
          <p:cNvPr id="50" name="组合 49"/>
          <p:cNvGrpSpPr/>
          <p:nvPr/>
        </p:nvGrpSpPr>
        <p:grpSpPr>
          <a:xfrm>
            <a:off x="6860031" y="3180014"/>
            <a:ext cx="860323" cy="1276935"/>
            <a:chOff x="6495969" y="2459934"/>
            <a:chExt cx="860323" cy="1276935"/>
          </a:xfrm>
        </p:grpSpPr>
        <p:sp>
          <p:nvSpPr>
            <p:cNvPr id="80" name="流程图: 文档 79"/>
            <p:cNvSpPr/>
            <p:nvPr/>
          </p:nvSpPr>
          <p:spPr>
            <a:xfrm rot="16200000">
              <a:off x="6287663" y="2668240"/>
              <a:ext cx="1276935" cy="860323"/>
            </a:xfrm>
            <a:custGeom>
              <a:avLst/>
              <a:gdLst>
                <a:gd name="connsiteX0" fmla="*/ 0 w 21600"/>
                <a:gd name="connsiteY0" fmla="*/ 0 h 21600"/>
                <a:gd name="connsiteX1" fmla="*/ 21600 w 21600"/>
                <a:gd name="connsiteY1" fmla="*/ 0 h 21600"/>
                <a:gd name="connsiteX2" fmla="*/ 21600 w 21600"/>
                <a:gd name="connsiteY2" fmla="*/ 17322 h 21600"/>
                <a:gd name="connsiteX3" fmla="*/ 0 w 21600"/>
                <a:gd name="connsiteY3" fmla="*/ 20172 h 21600"/>
                <a:gd name="connsiteX4" fmla="*/ 0 w 21600"/>
                <a:gd name="connsiteY4" fmla="*/ 0 h 21600"/>
                <a:gd name="connsiteX0" fmla="*/ 187 w 21787"/>
                <a:gd name="connsiteY0" fmla="*/ 0 h 24505"/>
                <a:gd name="connsiteX1" fmla="*/ 21787 w 21787"/>
                <a:gd name="connsiteY1" fmla="*/ 0 h 24505"/>
                <a:gd name="connsiteX2" fmla="*/ 21787 w 21787"/>
                <a:gd name="connsiteY2" fmla="*/ 17322 h 24505"/>
                <a:gd name="connsiteX3" fmla="*/ 0 w 21787"/>
                <a:gd name="connsiteY3" fmla="*/ 23671 h 24505"/>
                <a:gd name="connsiteX4" fmla="*/ 187 w 21787"/>
                <a:gd name="connsiteY4" fmla="*/ 0 h 24505"/>
                <a:gd name="connsiteX0" fmla="*/ 187 w 21787"/>
                <a:gd name="connsiteY0" fmla="*/ 0 h 24218"/>
                <a:gd name="connsiteX1" fmla="*/ 21787 w 21787"/>
                <a:gd name="connsiteY1" fmla="*/ 0 h 24218"/>
                <a:gd name="connsiteX2" fmla="*/ 21414 w 21787"/>
                <a:gd name="connsiteY2" fmla="*/ 10675 h 24218"/>
                <a:gd name="connsiteX3" fmla="*/ 0 w 21787"/>
                <a:gd name="connsiteY3" fmla="*/ 23671 h 24218"/>
                <a:gd name="connsiteX4" fmla="*/ 187 w 21787"/>
                <a:gd name="connsiteY4" fmla="*/ 0 h 24218"/>
                <a:gd name="connsiteX0" fmla="*/ 18 w 21618"/>
                <a:gd name="connsiteY0" fmla="*/ 0 h 23538"/>
                <a:gd name="connsiteX1" fmla="*/ 21618 w 21618"/>
                <a:gd name="connsiteY1" fmla="*/ 0 h 23538"/>
                <a:gd name="connsiteX2" fmla="*/ 21245 w 21618"/>
                <a:gd name="connsiteY2" fmla="*/ 10675 h 23538"/>
                <a:gd name="connsiteX3" fmla="*/ 18 w 21618"/>
                <a:gd name="connsiteY3" fmla="*/ 22971 h 23538"/>
                <a:gd name="connsiteX4" fmla="*/ 18 w 21618"/>
                <a:gd name="connsiteY4" fmla="*/ 0 h 23538"/>
                <a:gd name="connsiteX0" fmla="*/ 18 w 21653"/>
                <a:gd name="connsiteY0" fmla="*/ 0 h 23481"/>
                <a:gd name="connsiteX1" fmla="*/ 21618 w 21653"/>
                <a:gd name="connsiteY1" fmla="*/ 0 h 23481"/>
                <a:gd name="connsiteX2" fmla="*/ 21618 w 21653"/>
                <a:gd name="connsiteY2" fmla="*/ 8576 h 23481"/>
                <a:gd name="connsiteX3" fmla="*/ 18 w 21653"/>
                <a:gd name="connsiteY3" fmla="*/ 22971 h 23481"/>
                <a:gd name="connsiteX4" fmla="*/ 18 w 21653"/>
                <a:gd name="connsiteY4" fmla="*/ 0 h 23481"/>
                <a:gd name="connsiteX0" fmla="*/ 81 w 21716"/>
                <a:gd name="connsiteY0" fmla="*/ 0 h 26761"/>
                <a:gd name="connsiteX1" fmla="*/ 21681 w 21716"/>
                <a:gd name="connsiteY1" fmla="*/ 0 h 26761"/>
                <a:gd name="connsiteX2" fmla="*/ 21681 w 21716"/>
                <a:gd name="connsiteY2" fmla="*/ 8576 h 26761"/>
                <a:gd name="connsiteX3" fmla="*/ 0 w 21716"/>
                <a:gd name="connsiteY3" fmla="*/ 26322 h 26761"/>
                <a:gd name="connsiteX4" fmla="*/ 81 w 21716"/>
                <a:gd name="connsiteY4" fmla="*/ 0 h 26761"/>
                <a:gd name="connsiteX0" fmla="*/ 85 w 21720"/>
                <a:gd name="connsiteY0" fmla="*/ 0 h 26761"/>
                <a:gd name="connsiteX1" fmla="*/ 21685 w 21720"/>
                <a:gd name="connsiteY1" fmla="*/ 0 h 26761"/>
                <a:gd name="connsiteX2" fmla="*/ 21685 w 21720"/>
                <a:gd name="connsiteY2" fmla="*/ 8576 h 26761"/>
                <a:gd name="connsiteX3" fmla="*/ 4 w 21720"/>
                <a:gd name="connsiteY3" fmla="*/ 26322 h 26761"/>
                <a:gd name="connsiteX4" fmla="*/ 85 w 21720"/>
                <a:gd name="connsiteY4" fmla="*/ 0 h 26761"/>
                <a:gd name="connsiteX0" fmla="*/ 119 w 21754"/>
                <a:gd name="connsiteY0" fmla="*/ 0 h 26761"/>
                <a:gd name="connsiteX1" fmla="*/ 21719 w 21754"/>
                <a:gd name="connsiteY1" fmla="*/ 0 h 26761"/>
                <a:gd name="connsiteX2" fmla="*/ 21719 w 21754"/>
                <a:gd name="connsiteY2" fmla="*/ 8576 h 26761"/>
                <a:gd name="connsiteX3" fmla="*/ 38 w 21754"/>
                <a:gd name="connsiteY3" fmla="*/ 26322 h 26761"/>
                <a:gd name="connsiteX4" fmla="*/ 119 w 21754"/>
                <a:gd name="connsiteY4" fmla="*/ 0 h 26761"/>
                <a:gd name="connsiteX0" fmla="*/ 81 w 21716"/>
                <a:gd name="connsiteY0" fmla="*/ 0 h 26761"/>
                <a:gd name="connsiteX1" fmla="*/ 21681 w 21716"/>
                <a:gd name="connsiteY1" fmla="*/ 0 h 26761"/>
                <a:gd name="connsiteX2" fmla="*/ 21681 w 21716"/>
                <a:gd name="connsiteY2" fmla="*/ 8576 h 26761"/>
                <a:gd name="connsiteX3" fmla="*/ 0 w 21716"/>
                <a:gd name="connsiteY3" fmla="*/ 26322 h 26761"/>
                <a:gd name="connsiteX4" fmla="*/ 81 w 21716"/>
                <a:gd name="connsiteY4" fmla="*/ 0 h 26761"/>
                <a:gd name="connsiteX0" fmla="*/ 81 w 21716"/>
                <a:gd name="connsiteY0" fmla="*/ 0 h 26322"/>
                <a:gd name="connsiteX1" fmla="*/ 21681 w 21716"/>
                <a:gd name="connsiteY1" fmla="*/ 0 h 26322"/>
                <a:gd name="connsiteX2" fmla="*/ 21681 w 21716"/>
                <a:gd name="connsiteY2" fmla="*/ 8576 h 26322"/>
                <a:gd name="connsiteX3" fmla="*/ 0 w 21716"/>
                <a:gd name="connsiteY3" fmla="*/ 26322 h 26322"/>
                <a:gd name="connsiteX4" fmla="*/ 81 w 21716"/>
                <a:gd name="connsiteY4" fmla="*/ 0 h 26322"/>
                <a:gd name="connsiteX0" fmla="*/ 12 w 21647"/>
                <a:gd name="connsiteY0" fmla="*/ 0 h 26759"/>
                <a:gd name="connsiteX1" fmla="*/ 21612 w 21647"/>
                <a:gd name="connsiteY1" fmla="*/ 0 h 26759"/>
                <a:gd name="connsiteX2" fmla="*/ 21612 w 21647"/>
                <a:gd name="connsiteY2" fmla="*/ 8576 h 26759"/>
                <a:gd name="connsiteX3" fmla="*/ 93 w 21647"/>
                <a:gd name="connsiteY3" fmla="*/ 26759 h 26759"/>
                <a:gd name="connsiteX4" fmla="*/ 12 w 21647"/>
                <a:gd name="connsiteY4" fmla="*/ 0 h 26759"/>
                <a:gd name="connsiteX0" fmla="*/ 161 w 21796"/>
                <a:gd name="connsiteY0" fmla="*/ 0 h 26322"/>
                <a:gd name="connsiteX1" fmla="*/ 21761 w 21796"/>
                <a:gd name="connsiteY1" fmla="*/ 0 h 26322"/>
                <a:gd name="connsiteX2" fmla="*/ 21761 w 21796"/>
                <a:gd name="connsiteY2" fmla="*/ 8576 h 26322"/>
                <a:gd name="connsiteX3" fmla="*/ 0 w 21796"/>
                <a:gd name="connsiteY3" fmla="*/ 26322 h 26322"/>
                <a:gd name="connsiteX4" fmla="*/ 161 w 21796"/>
                <a:gd name="connsiteY4" fmla="*/ 0 h 26322"/>
                <a:gd name="connsiteX0" fmla="*/ 18 w 21653"/>
                <a:gd name="connsiteY0" fmla="*/ 0 h 26322"/>
                <a:gd name="connsiteX1" fmla="*/ 21618 w 21653"/>
                <a:gd name="connsiteY1" fmla="*/ 0 h 26322"/>
                <a:gd name="connsiteX2" fmla="*/ 21618 w 21653"/>
                <a:gd name="connsiteY2" fmla="*/ 8576 h 26322"/>
                <a:gd name="connsiteX3" fmla="*/ 19 w 21653"/>
                <a:gd name="connsiteY3" fmla="*/ 26322 h 26322"/>
                <a:gd name="connsiteX4" fmla="*/ 18 w 21653"/>
                <a:gd name="connsiteY4" fmla="*/ 0 h 26322"/>
                <a:gd name="connsiteX0" fmla="*/ 31 w 21666"/>
                <a:gd name="connsiteY0" fmla="*/ 0 h 26322"/>
                <a:gd name="connsiteX1" fmla="*/ 21631 w 21666"/>
                <a:gd name="connsiteY1" fmla="*/ 0 h 26322"/>
                <a:gd name="connsiteX2" fmla="*/ 21631 w 21666"/>
                <a:gd name="connsiteY2" fmla="*/ 8576 h 26322"/>
                <a:gd name="connsiteX3" fmla="*/ 32 w 21666"/>
                <a:gd name="connsiteY3" fmla="*/ 26322 h 26322"/>
                <a:gd name="connsiteX4" fmla="*/ 31 w 21666"/>
                <a:gd name="connsiteY4" fmla="*/ 0 h 26322"/>
                <a:gd name="connsiteX0" fmla="*/ 31 w 21666"/>
                <a:gd name="connsiteY0" fmla="*/ 0 h 26322"/>
                <a:gd name="connsiteX1" fmla="*/ 21631 w 21666"/>
                <a:gd name="connsiteY1" fmla="*/ 0 h 26322"/>
                <a:gd name="connsiteX2" fmla="*/ 21631 w 21666"/>
                <a:gd name="connsiteY2" fmla="*/ 8576 h 26322"/>
                <a:gd name="connsiteX3" fmla="*/ 32 w 21666"/>
                <a:gd name="connsiteY3" fmla="*/ 26322 h 26322"/>
                <a:gd name="connsiteX4" fmla="*/ 31 w 21666"/>
                <a:gd name="connsiteY4" fmla="*/ 0 h 26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66" h="26322">
                  <a:moveTo>
                    <a:pt x="31" y="0"/>
                  </a:moveTo>
                  <a:lnTo>
                    <a:pt x="21631" y="0"/>
                  </a:lnTo>
                  <a:cubicBezTo>
                    <a:pt x="21507" y="3558"/>
                    <a:pt x="21755" y="5018"/>
                    <a:pt x="21631" y="8576"/>
                  </a:cubicBezTo>
                  <a:cubicBezTo>
                    <a:pt x="10831" y="8576"/>
                    <a:pt x="10186" y="26284"/>
                    <a:pt x="32" y="26322"/>
                  </a:cubicBezTo>
                  <a:cubicBezTo>
                    <a:pt x="13" y="18141"/>
                    <a:pt x="-31" y="7890"/>
                    <a:pt x="31" y="0"/>
                  </a:cubicBez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5" name="TextBox 44"/>
            <p:cNvSpPr txBox="1"/>
            <p:nvPr/>
          </p:nvSpPr>
          <p:spPr>
            <a:xfrm>
              <a:off x="6512137" y="3068960"/>
              <a:ext cx="809004" cy="646331"/>
            </a:xfrm>
            <a:prstGeom prst="rect">
              <a:avLst/>
            </a:prstGeom>
            <a:noFill/>
          </p:spPr>
          <p:txBody>
            <a:bodyPr wrap="none" rtlCol="0">
              <a:spAutoFit/>
            </a:bodyPr>
            <a:lstStyle/>
            <a:p>
              <a:r>
                <a:rPr lang="en-US" altLang="zh-CN" dirty="0" err="1">
                  <a:solidFill>
                    <a:schemeClr val="bg1"/>
                  </a:solidFill>
                </a:rPr>
                <a:t>i</a:t>
              </a:r>
              <a:r>
                <a:rPr lang="en-US" altLang="zh-CN" dirty="0" err="1" smtClean="0">
                  <a:solidFill>
                    <a:schemeClr val="bg1"/>
                  </a:solidFill>
                </a:rPr>
                <a:t>node</a:t>
              </a:r>
              <a:endParaRPr lang="en-US" altLang="zh-CN" dirty="0" smtClean="0">
                <a:solidFill>
                  <a:schemeClr val="bg1"/>
                </a:solidFill>
              </a:endParaRPr>
            </a:p>
            <a:p>
              <a:r>
                <a:rPr lang="en-US" altLang="zh-CN" dirty="0" smtClean="0">
                  <a:solidFill>
                    <a:schemeClr val="bg1"/>
                  </a:solidFill>
                </a:rPr>
                <a:t>(meta)</a:t>
              </a:r>
              <a:endParaRPr lang="zh-CN" altLang="en-US" dirty="0">
                <a:solidFill>
                  <a:schemeClr val="bg1"/>
                </a:solidFill>
              </a:endParaRPr>
            </a:p>
          </p:txBody>
        </p:sp>
      </p:grpSp>
      <p:grpSp>
        <p:nvGrpSpPr>
          <p:cNvPr id="51" name="组合 50"/>
          <p:cNvGrpSpPr/>
          <p:nvPr/>
        </p:nvGrpSpPr>
        <p:grpSpPr>
          <a:xfrm>
            <a:off x="7282700" y="3181251"/>
            <a:ext cx="869868" cy="1276994"/>
            <a:chOff x="6918638" y="2461171"/>
            <a:chExt cx="869868" cy="1276994"/>
          </a:xfrm>
        </p:grpSpPr>
        <p:sp>
          <p:nvSpPr>
            <p:cNvPr id="81" name="流程图: 文档 79"/>
            <p:cNvSpPr/>
            <p:nvPr/>
          </p:nvSpPr>
          <p:spPr>
            <a:xfrm rot="5400000">
              <a:off x="6715075" y="2664734"/>
              <a:ext cx="1276994" cy="869868"/>
            </a:xfrm>
            <a:custGeom>
              <a:avLst/>
              <a:gdLst>
                <a:gd name="connsiteX0" fmla="*/ 0 w 21600"/>
                <a:gd name="connsiteY0" fmla="*/ 0 h 21600"/>
                <a:gd name="connsiteX1" fmla="*/ 21600 w 21600"/>
                <a:gd name="connsiteY1" fmla="*/ 0 h 21600"/>
                <a:gd name="connsiteX2" fmla="*/ 21600 w 21600"/>
                <a:gd name="connsiteY2" fmla="*/ 17322 h 21600"/>
                <a:gd name="connsiteX3" fmla="*/ 0 w 21600"/>
                <a:gd name="connsiteY3" fmla="*/ 20172 h 21600"/>
                <a:gd name="connsiteX4" fmla="*/ 0 w 21600"/>
                <a:gd name="connsiteY4" fmla="*/ 0 h 21600"/>
                <a:gd name="connsiteX0" fmla="*/ 187 w 21787"/>
                <a:gd name="connsiteY0" fmla="*/ 0 h 24505"/>
                <a:gd name="connsiteX1" fmla="*/ 21787 w 21787"/>
                <a:gd name="connsiteY1" fmla="*/ 0 h 24505"/>
                <a:gd name="connsiteX2" fmla="*/ 21787 w 21787"/>
                <a:gd name="connsiteY2" fmla="*/ 17322 h 24505"/>
                <a:gd name="connsiteX3" fmla="*/ 0 w 21787"/>
                <a:gd name="connsiteY3" fmla="*/ 23671 h 24505"/>
                <a:gd name="connsiteX4" fmla="*/ 187 w 21787"/>
                <a:gd name="connsiteY4" fmla="*/ 0 h 24505"/>
                <a:gd name="connsiteX0" fmla="*/ 187 w 21787"/>
                <a:gd name="connsiteY0" fmla="*/ 0 h 24218"/>
                <a:gd name="connsiteX1" fmla="*/ 21787 w 21787"/>
                <a:gd name="connsiteY1" fmla="*/ 0 h 24218"/>
                <a:gd name="connsiteX2" fmla="*/ 21414 w 21787"/>
                <a:gd name="connsiteY2" fmla="*/ 10675 h 24218"/>
                <a:gd name="connsiteX3" fmla="*/ 0 w 21787"/>
                <a:gd name="connsiteY3" fmla="*/ 23671 h 24218"/>
                <a:gd name="connsiteX4" fmla="*/ 187 w 21787"/>
                <a:gd name="connsiteY4" fmla="*/ 0 h 24218"/>
                <a:gd name="connsiteX0" fmla="*/ 18 w 21618"/>
                <a:gd name="connsiteY0" fmla="*/ 0 h 23538"/>
                <a:gd name="connsiteX1" fmla="*/ 21618 w 21618"/>
                <a:gd name="connsiteY1" fmla="*/ 0 h 23538"/>
                <a:gd name="connsiteX2" fmla="*/ 21245 w 21618"/>
                <a:gd name="connsiteY2" fmla="*/ 10675 h 23538"/>
                <a:gd name="connsiteX3" fmla="*/ 18 w 21618"/>
                <a:gd name="connsiteY3" fmla="*/ 22971 h 23538"/>
                <a:gd name="connsiteX4" fmla="*/ 18 w 21618"/>
                <a:gd name="connsiteY4" fmla="*/ 0 h 23538"/>
                <a:gd name="connsiteX0" fmla="*/ 18 w 21653"/>
                <a:gd name="connsiteY0" fmla="*/ 0 h 23481"/>
                <a:gd name="connsiteX1" fmla="*/ 21618 w 21653"/>
                <a:gd name="connsiteY1" fmla="*/ 0 h 23481"/>
                <a:gd name="connsiteX2" fmla="*/ 21618 w 21653"/>
                <a:gd name="connsiteY2" fmla="*/ 8576 h 23481"/>
                <a:gd name="connsiteX3" fmla="*/ 18 w 21653"/>
                <a:gd name="connsiteY3" fmla="*/ 22971 h 23481"/>
                <a:gd name="connsiteX4" fmla="*/ 18 w 21653"/>
                <a:gd name="connsiteY4" fmla="*/ 0 h 23481"/>
                <a:gd name="connsiteX0" fmla="*/ 18 w 21653"/>
                <a:gd name="connsiteY0" fmla="*/ 0 h 24050"/>
                <a:gd name="connsiteX1" fmla="*/ 21618 w 21653"/>
                <a:gd name="connsiteY1" fmla="*/ 0 h 24050"/>
                <a:gd name="connsiteX2" fmla="*/ 21618 w 21653"/>
                <a:gd name="connsiteY2" fmla="*/ 8576 h 24050"/>
                <a:gd name="connsiteX3" fmla="*/ 18 w 21653"/>
                <a:gd name="connsiteY3" fmla="*/ 23554 h 24050"/>
                <a:gd name="connsiteX4" fmla="*/ 18 w 21653"/>
                <a:gd name="connsiteY4" fmla="*/ 0 h 24050"/>
                <a:gd name="connsiteX0" fmla="*/ 18 w 21653"/>
                <a:gd name="connsiteY0" fmla="*/ 0 h 23554"/>
                <a:gd name="connsiteX1" fmla="*/ 21618 w 21653"/>
                <a:gd name="connsiteY1" fmla="*/ 0 h 23554"/>
                <a:gd name="connsiteX2" fmla="*/ 21618 w 21653"/>
                <a:gd name="connsiteY2" fmla="*/ 8576 h 23554"/>
                <a:gd name="connsiteX3" fmla="*/ 18 w 21653"/>
                <a:gd name="connsiteY3" fmla="*/ 23554 h 23554"/>
                <a:gd name="connsiteX4" fmla="*/ 18 w 21653"/>
                <a:gd name="connsiteY4" fmla="*/ 0 h 23554"/>
                <a:gd name="connsiteX0" fmla="*/ 18 w 21653"/>
                <a:gd name="connsiteY0" fmla="*/ 0 h 23557"/>
                <a:gd name="connsiteX1" fmla="*/ 21618 w 21653"/>
                <a:gd name="connsiteY1" fmla="*/ 0 h 23557"/>
                <a:gd name="connsiteX2" fmla="*/ 21618 w 21653"/>
                <a:gd name="connsiteY2" fmla="*/ 8576 h 23557"/>
                <a:gd name="connsiteX3" fmla="*/ 18 w 21653"/>
                <a:gd name="connsiteY3" fmla="*/ 23554 h 23557"/>
                <a:gd name="connsiteX4" fmla="*/ 18 w 21653"/>
                <a:gd name="connsiteY4" fmla="*/ 0 h 23557"/>
                <a:gd name="connsiteX0" fmla="*/ 81 w 21716"/>
                <a:gd name="connsiteY0" fmla="*/ 0 h 26470"/>
                <a:gd name="connsiteX1" fmla="*/ 21681 w 21716"/>
                <a:gd name="connsiteY1" fmla="*/ 0 h 26470"/>
                <a:gd name="connsiteX2" fmla="*/ 21681 w 21716"/>
                <a:gd name="connsiteY2" fmla="*/ 8576 h 26470"/>
                <a:gd name="connsiteX3" fmla="*/ 0 w 21716"/>
                <a:gd name="connsiteY3" fmla="*/ 26468 h 26470"/>
                <a:gd name="connsiteX4" fmla="*/ 81 w 21716"/>
                <a:gd name="connsiteY4" fmla="*/ 0 h 26470"/>
                <a:gd name="connsiteX0" fmla="*/ 81 w 21716"/>
                <a:gd name="connsiteY0" fmla="*/ 0 h 26486"/>
                <a:gd name="connsiteX1" fmla="*/ 21681 w 21716"/>
                <a:gd name="connsiteY1" fmla="*/ 0 h 26486"/>
                <a:gd name="connsiteX2" fmla="*/ 21681 w 21716"/>
                <a:gd name="connsiteY2" fmla="*/ 8576 h 26486"/>
                <a:gd name="connsiteX3" fmla="*/ 0 w 21716"/>
                <a:gd name="connsiteY3" fmla="*/ 26468 h 26486"/>
                <a:gd name="connsiteX4" fmla="*/ 81 w 21716"/>
                <a:gd name="connsiteY4" fmla="*/ 0 h 26486"/>
                <a:gd name="connsiteX0" fmla="*/ 18 w 21653"/>
                <a:gd name="connsiteY0" fmla="*/ 0 h 26486"/>
                <a:gd name="connsiteX1" fmla="*/ 21618 w 21653"/>
                <a:gd name="connsiteY1" fmla="*/ 0 h 26486"/>
                <a:gd name="connsiteX2" fmla="*/ 21618 w 21653"/>
                <a:gd name="connsiteY2" fmla="*/ 8576 h 26486"/>
                <a:gd name="connsiteX3" fmla="*/ 18 w 21653"/>
                <a:gd name="connsiteY3" fmla="*/ 26468 h 26486"/>
                <a:gd name="connsiteX4" fmla="*/ 18 w 21653"/>
                <a:gd name="connsiteY4" fmla="*/ 0 h 26486"/>
                <a:gd name="connsiteX0" fmla="*/ 18 w 21653"/>
                <a:gd name="connsiteY0" fmla="*/ 0 h 26632"/>
                <a:gd name="connsiteX1" fmla="*/ 21618 w 21653"/>
                <a:gd name="connsiteY1" fmla="*/ 0 h 26632"/>
                <a:gd name="connsiteX2" fmla="*/ 21618 w 21653"/>
                <a:gd name="connsiteY2" fmla="*/ 8576 h 26632"/>
                <a:gd name="connsiteX3" fmla="*/ 18 w 21653"/>
                <a:gd name="connsiteY3" fmla="*/ 26614 h 26632"/>
                <a:gd name="connsiteX4" fmla="*/ 18 w 21653"/>
                <a:gd name="connsiteY4" fmla="*/ 0 h 26632"/>
                <a:gd name="connsiteX0" fmla="*/ 32 w 21667"/>
                <a:gd name="connsiteY0" fmla="*/ 0 h 26632"/>
                <a:gd name="connsiteX1" fmla="*/ 21632 w 21667"/>
                <a:gd name="connsiteY1" fmla="*/ 0 h 26632"/>
                <a:gd name="connsiteX2" fmla="*/ 21632 w 21667"/>
                <a:gd name="connsiteY2" fmla="*/ 8576 h 26632"/>
                <a:gd name="connsiteX3" fmla="*/ 32 w 21667"/>
                <a:gd name="connsiteY3" fmla="*/ 26614 h 26632"/>
                <a:gd name="connsiteX4" fmla="*/ 32 w 21667"/>
                <a:gd name="connsiteY4" fmla="*/ 0 h 26632"/>
                <a:gd name="connsiteX0" fmla="*/ 32 w 21667"/>
                <a:gd name="connsiteY0" fmla="*/ 0 h 26614"/>
                <a:gd name="connsiteX1" fmla="*/ 21632 w 21667"/>
                <a:gd name="connsiteY1" fmla="*/ 0 h 26614"/>
                <a:gd name="connsiteX2" fmla="*/ 21632 w 21667"/>
                <a:gd name="connsiteY2" fmla="*/ 8576 h 26614"/>
                <a:gd name="connsiteX3" fmla="*/ 32 w 21667"/>
                <a:gd name="connsiteY3" fmla="*/ 26614 h 26614"/>
                <a:gd name="connsiteX4" fmla="*/ 32 w 21667"/>
                <a:gd name="connsiteY4" fmla="*/ 0 h 266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67" h="26614">
                  <a:moveTo>
                    <a:pt x="32" y="0"/>
                  </a:moveTo>
                  <a:lnTo>
                    <a:pt x="21632" y="0"/>
                  </a:lnTo>
                  <a:cubicBezTo>
                    <a:pt x="21508" y="3558"/>
                    <a:pt x="21756" y="5018"/>
                    <a:pt x="21632" y="8576"/>
                  </a:cubicBezTo>
                  <a:cubicBezTo>
                    <a:pt x="10832" y="8576"/>
                    <a:pt x="11398" y="26721"/>
                    <a:pt x="32" y="26614"/>
                  </a:cubicBezTo>
                  <a:cubicBezTo>
                    <a:pt x="13" y="18870"/>
                    <a:pt x="-30" y="7890"/>
                    <a:pt x="32" y="0"/>
                  </a:cubicBez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 name="TextBox 81"/>
            <p:cNvSpPr txBox="1"/>
            <p:nvPr/>
          </p:nvSpPr>
          <p:spPr>
            <a:xfrm>
              <a:off x="7053376" y="2461997"/>
              <a:ext cx="665566" cy="646331"/>
            </a:xfrm>
            <a:prstGeom prst="rect">
              <a:avLst/>
            </a:prstGeom>
            <a:noFill/>
          </p:spPr>
          <p:txBody>
            <a:bodyPr wrap="none" rtlCol="0">
              <a:spAutoFit/>
            </a:bodyPr>
            <a:lstStyle/>
            <a:p>
              <a:r>
                <a:rPr lang="en-US" altLang="zh-CN" dirty="0" smtClean="0">
                  <a:solidFill>
                    <a:schemeClr val="bg1"/>
                  </a:solidFill>
                </a:rPr>
                <a:t>data</a:t>
              </a:r>
              <a:endParaRPr lang="en-US" altLang="zh-CN" dirty="0">
                <a:solidFill>
                  <a:schemeClr val="bg1"/>
                </a:solidFill>
              </a:endParaRPr>
            </a:p>
            <a:p>
              <a:r>
                <a:rPr lang="en-US" altLang="zh-CN" dirty="0" smtClean="0">
                  <a:solidFill>
                    <a:schemeClr val="bg1"/>
                  </a:solidFill>
                </a:rPr>
                <a:t>node</a:t>
              </a:r>
              <a:endParaRPr lang="zh-CN" altLang="en-US" dirty="0">
                <a:solidFill>
                  <a:schemeClr val="bg1"/>
                </a:solidFill>
              </a:endParaRPr>
            </a:p>
          </p:txBody>
        </p:sp>
      </p:grpSp>
      <p:sp>
        <p:nvSpPr>
          <p:cNvPr id="52" name="矩形 51"/>
          <p:cNvSpPr/>
          <p:nvPr/>
        </p:nvSpPr>
        <p:spPr>
          <a:xfrm>
            <a:off x="6822224" y="5229200"/>
            <a:ext cx="1422184" cy="369332"/>
          </a:xfrm>
          <a:prstGeom prst="rect">
            <a:avLst/>
          </a:prstGeom>
        </p:spPr>
        <p:txBody>
          <a:bodyPr wrap="none">
            <a:spAutoFit/>
          </a:bodyPr>
          <a:lstStyle/>
          <a:p>
            <a:r>
              <a:rPr lang="en-US" altLang="zh-CN" dirty="0" smtClean="0"/>
              <a:t>disk partition</a:t>
            </a:r>
            <a:endParaRPr lang="zh-CN" altLang="en-US" dirty="0"/>
          </a:p>
        </p:txBody>
      </p:sp>
      <p:sp>
        <p:nvSpPr>
          <p:cNvPr id="53" name="矩形 52"/>
          <p:cNvSpPr/>
          <p:nvPr/>
        </p:nvSpPr>
        <p:spPr>
          <a:xfrm>
            <a:off x="3923944" y="4077072"/>
            <a:ext cx="1008096" cy="9871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物理</a:t>
            </a:r>
            <a:endParaRPr lang="en-US" altLang="zh-CN" dirty="0" smtClean="0"/>
          </a:p>
          <a:p>
            <a:pPr algn="ctr"/>
            <a:r>
              <a:rPr lang="zh-CN" altLang="en-US" dirty="0" smtClean="0"/>
              <a:t>内存</a:t>
            </a:r>
            <a:endParaRPr lang="zh-CN" altLang="en-US" dirty="0"/>
          </a:p>
        </p:txBody>
      </p:sp>
      <p:sp>
        <p:nvSpPr>
          <p:cNvPr id="84" name="矩形 83"/>
          <p:cNvSpPr/>
          <p:nvPr/>
        </p:nvSpPr>
        <p:spPr>
          <a:xfrm>
            <a:off x="899592" y="4249899"/>
            <a:ext cx="1028572"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进程</a:t>
            </a:r>
            <a:r>
              <a:rPr lang="en-US" altLang="zh-CN" dirty="0"/>
              <a:t>A</a:t>
            </a:r>
            <a:endParaRPr lang="zh-CN" altLang="en-US" dirty="0"/>
          </a:p>
        </p:txBody>
      </p:sp>
      <p:sp>
        <p:nvSpPr>
          <p:cNvPr id="85" name="矩形 84"/>
          <p:cNvSpPr/>
          <p:nvPr/>
        </p:nvSpPr>
        <p:spPr>
          <a:xfrm>
            <a:off x="5342754" y="5773906"/>
            <a:ext cx="1008096" cy="3507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DMA</a:t>
            </a:r>
            <a:endParaRPr lang="zh-CN" altLang="en-US" dirty="0"/>
          </a:p>
        </p:txBody>
      </p:sp>
      <p:sp>
        <p:nvSpPr>
          <p:cNvPr id="86" name="矩形 85"/>
          <p:cNvSpPr/>
          <p:nvPr/>
        </p:nvSpPr>
        <p:spPr>
          <a:xfrm>
            <a:off x="2411760" y="4080346"/>
            <a:ext cx="1008096" cy="9871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虚拟</a:t>
            </a:r>
            <a:endParaRPr lang="en-US" altLang="zh-CN" dirty="0" smtClean="0"/>
          </a:p>
          <a:p>
            <a:pPr algn="ctr"/>
            <a:r>
              <a:rPr lang="zh-CN" altLang="en-US" dirty="0" smtClean="0"/>
              <a:t>内存</a:t>
            </a:r>
            <a:endParaRPr lang="zh-CN" altLang="en-US" dirty="0"/>
          </a:p>
        </p:txBody>
      </p:sp>
      <p:sp>
        <p:nvSpPr>
          <p:cNvPr id="87" name="矩形 86"/>
          <p:cNvSpPr/>
          <p:nvPr/>
        </p:nvSpPr>
        <p:spPr>
          <a:xfrm>
            <a:off x="3923944" y="5773906"/>
            <a:ext cx="1008096" cy="3507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OS</a:t>
            </a:r>
            <a:r>
              <a:rPr lang="zh-CN" altLang="en-US" dirty="0" smtClean="0"/>
              <a:t>内核</a:t>
            </a:r>
            <a:endParaRPr lang="zh-CN" altLang="en-US" dirty="0"/>
          </a:p>
        </p:txBody>
      </p:sp>
      <p:sp>
        <p:nvSpPr>
          <p:cNvPr id="88" name="矩形 87"/>
          <p:cNvSpPr/>
          <p:nvPr/>
        </p:nvSpPr>
        <p:spPr>
          <a:xfrm>
            <a:off x="899388" y="5773906"/>
            <a:ext cx="1512372" cy="3507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t>用户空间</a:t>
            </a:r>
            <a:endParaRPr lang="zh-CN" altLang="en-US" sz="1200" dirty="0"/>
          </a:p>
        </p:txBody>
      </p:sp>
      <p:sp>
        <p:nvSpPr>
          <p:cNvPr id="89" name="矩形 88"/>
          <p:cNvSpPr/>
          <p:nvPr/>
        </p:nvSpPr>
        <p:spPr>
          <a:xfrm>
            <a:off x="2411760" y="5773906"/>
            <a:ext cx="1008096" cy="35074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sz="1200" dirty="0" smtClean="0"/>
              <a:t>内核空间</a:t>
            </a:r>
            <a:endParaRPr lang="zh-CN" altLang="en-US" sz="1200" dirty="0"/>
          </a:p>
        </p:txBody>
      </p:sp>
      <p:sp>
        <p:nvSpPr>
          <p:cNvPr id="55" name="矩形 54"/>
          <p:cNvSpPr/>
          <p:nvPr/>
        </p:nvSpPr>
        <p:spPr>
          <a:xfrm>
            <a:off x="2339752" y="4005064"/>
            <a:ext cx="2664296" cy="2160240"/>
          </a:xfrm>
          <a:prstGeom prst="rect">
            <a:avLst/>
          </a:prstGeom>
          <a:noFill/>
          <a:ln w="9525">
            <a:solidFill>
              <a:schemeClr val="bg1">
                <a:lumMod val="50000"/>
              </a:schemeClr>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90" name="矩形 89"/>
          <p:cNvSpPr/>
          <p:nvPr/>
        </p:nvSpPr>
        <p:spPr>
          <a:xfrm>
            <a:off x="5220072" y="5598532"/>
            <a:ext cx="3032712" cy="566772"/>
          </a:xfrm>
          <a:prstGeom prst="rect">
            <a:avLst/>
          </a:prstGeom>
          <a:noFill/>
          <a:ln w="9525">
            <a:solidFill>
              <a:schemeClr val="bg1">
                <a:lumMod val="50000"/>
              </a:schemeClr>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56" name="矩形 55"/>
          <p:cNvSpPr/>
          <p:nvPr/>
        </p:nvSpPr>
        <p:spPr>
          <a:xfrm rot="10800000">
            <a:off x="5220072" y="2924943"/>
            <a:ext cx="3032712" cy="2592287"/>
          </a:xfrm>
          <a:prstGeom prst="rect">
            <a:avLst/>
          </a:prstGeom>
          <a:noFill/>
          <a:ln w="9525">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s</a:t>
            </a:r>
            <a:endParaRPr lang="zh-CN" altLang="en-US" dirty="0"/>
          </a:p>
        </p:txBody>
      </p:sp>
      <p:sp>
        <p:nvSpPr>
          <p:cNvPr id="91" name="矩形 90"/>
          <p:cNvSpPr/>
          <p:nvPr/>
        </p:nvSpPr>
        <p:spPr>
          <a:xfrm>
            <a:off x="683568" y="4005064"/>
            <a:ext cx="1440160" cy="2160240"/>
          </a:xfrm>
          <a:prstGeom prst="rect">
            <a:avLst/>
          </a:prstGeom>
          <a:noFill/>
          <a:ln w="9525">
            <a:solidFill>
              <a:schemeClr val="bg1">
                <a:lumMod val="50000"/>
              </a:schemeClr>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57" name="左右箭头 56"/>
          <p:cNvSpPr/>
          <p:nvPr/>
        </p:nvSpPr>
        <p:spPr>
          <a:xfrm>
            <a:off x="6352011" y="5895278"/>
            <a:ext cx="471382" cy="10800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2" name="直接箭头连接符 91"/>
          <p:cNvCxnSpPr>
            <a:stCxn id="87" idx="3"/>
            <a:endCxn id="85" idx="1"/>
          </p:cNvCxnSpPr>
          <p:nvPr/>
        </p:nvCxnSpPr>
        <p:spPr>
          <a:xfrm>
            <a:off x="4932040" y="5949280"/>
            <a:ext cx="41071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nvGrpSpPr>
          <p:cNvPr id="103" name="组合 102"/>
          <p:cNvGrpSpPr/>
          <p:nvPr/>
        </p:nvGrpSpPr>
        <p:grpSpPr>
          <a:xfrm>
            <a:off x="4354914" y="5085184"/>
            <a:ext cx="1491888" cy="674965"/>
            <a:chOff x="-1790049" y="4085440"/>
            <a:chExt cx="1491888" cy="674965"/>
          </a:xfrm>
        </p:grpSpPr>
        <p:sp>
          <p:nvSpPr>
            <p:cNvPr id="101" name="直角上箭头 100"/>
            <p:cNvSpPr/>
            <p:nvPr/>
          </p:nvSpPr>
          <p:spPr>
            <a:xfrm rot="10800000" flipH="1">
              <a:off x="-1043586" y="4400405"/>
              <a:ext cx="745425" cy="360000"/>
            </a:xfrm>
            <a:prstGeom prst="bentUpArrow">
              <a:avLst>
                <a:gd name="adj1" fmla="val 12390"/>
                <a:gd name="adj2" fmla="val 14494"/>
                <a:gd name="adj3" fmla="val 1869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2" name="直角上箭头 101"/>
            <p:cNvSpPr/>
            <p:nvPr/>
          </p:nvSpPr>
          <p:spPr>
            <a:xfrm flipH="1">
              <a:off x="-1790049" y="4085440"/>
              <a:ext cx="745425" cy="360000"/>
            </a:xfrm>
            <a:prstGeom prst="bentUpArrow">
              <a:avLst>
                <a:gd name="adj1" fmla="val 12390"/>
                <a:gd name="adj2" fmla="val 14494"/>
                <a:gd name="adj3" fmla="val 1869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105" name="肘形连接符 104"/>
          <p:cNvCxnSpPr>
            <a:stCxn id="53" idx="3"/>
            <a:endCxn id="11" idx="1"/>
          </p:cNvCxnSpPr>
          <p:nvPr/>
        </p:nvCxnSpPr>
        <p:spPr>
          <a:xfrm flipV="1">
            <a:off x="4932040" y="4363141"/>
            <a:ext cx="410706" cy="207520"/>
          </a:xfrm>
          <a:prstGeom prst="bentConnector3">
            <a:avLst/>
          </a:prstGeom>
          <a:ln>
            <a:solidFill>
              <a:schemeClr val="accent6"/>
            </a:solidFill>
            <a:prstDash val="sysDash"/>
            <a:headEnd type="arrow"/>
            <a:tailEnd type="arrow"/>
          </a:ln>
        </p:spPr>
        <p:style>
          <a:lnRef idx="1">
            <a:schemeClr val="accent1"/>
          </a:lnRef>
          <a:fillRef idx="0">
            <a:schemeClr val="accent1"/>
          </a:fillRef>
          <a:effectRef idx="0">
            <a:schemeClr val="accent1"/>
          </a:effectRef>
          <a:fontRef idx="minor">
            <a:schemeClr val="tx1"/>
          </a:fontRef>
        </p:style>
      </p:cxnSp>
      <p:cxnSp>
        <p:nvCxnSpPr>
          <p:cNvPr id="111" name="肘形连接符 110"/>
          <p:cNvCxnSpPr>
            <a:stCxn id="65" idx="3"/>
            <a:endCxn id="15" idx="0"/>
          </p:cNvCxnSpPr>
          <p:nvPr/>
        </p:nvCxnSpPr>
        <p:spPr>
          <a:xfrm flipH="1">
            <a:off x="7506300" y="4124710"/>
            <a:ext cx="594092" cy="1752562"/>
          </a:xfrm>
          <a:prstGeom prst="bentConnector4">
            <a:avLst>
              <a:gd name="adj1" fmla="val 52908"/>
              <a:gd name="adj2" fmla="val 26809"/>
            </a:avLst>
          </a:prstGeom>
          <a:ln>
            <a:solidFill>
              <a:schemeClr val="accent6"/>
            </a:solidFill>
            <a:prstDash val="sysDash"/>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22" name="直接连接符 121"/>
          <p:cNvCxnSpPr/>
          <p:nvPr/>
        </p:nvCxnSpPr>
        <p:spPr>
          <a:xfrm>
            <a:off x="6822224" y="4509120"/>
            <a:ext cx="497925" cy="216024"/>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cxnSp>
        <p:nvCxnSpPr>
          <p:cNvPr id="125" name="直接连接符 124"/>
          <p:cNvCxnSpPr/>
          <p:nvPr/>
        </p:nvCxnSpPr>
        <p:spPr>
          <a:xfrm flipH="1">
            <a:off x="7692452" y="4501935"/>
            <a:ext cx="497924" cy="223209"/>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31" name="环形箭头 130"/>
          <p:cNvSpPr/>
          <p:nvPr/>
        </p:nvSpPr>
        <p:spPr>
          <a:xfrm flipH="1">
            <a:off x="2051720" y="5523842"/>
            <a:ext cx="720080" cy="488153"/>
          </a:xfrm>
          <a:prstGeom prst="circularArrow">
            <a:avLst>
              <a:gd name="adj1" fmla="val 6399"/>
              <a:gd name="adj2" fmla="val 1142319"/>
              <a:gd name="adj3" fmla="val 20554669"/>
              <a:gd name="adj4" fmla="val 10800000"/>
              <a:gd name="adj5" fmla="val 125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cxnSp>
        <p:nvCxnSpPr>
          <p:cNvPr id="132" name="直接连接符 131"/>
          <p:cNvCxnSpPr/>
          <p:nvPr/>
        </p:nvCxnSpPr>
        <p:spPr>
          <a:xfrm flipH="1">
            <a:off x="899388" y="5067524"/>
            <a:ext cx="1512372" cy="692626"/>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cxnSp>
        <p:nvCxnSpPr>
          <p:cNvPr id="134" name="直接连接符 133"/>
          <p:cNvCxnSpPr/>
          <p:nvPr/>
        </p:nvCxnSpPr>
        <p:spPr>
          <a:xfrm>
            <a:off x="3419856" y="5085184"/>
            <a:ext cx="0" cy="674966"/>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cxnSp>
        <p:nvCxnSpPr>
          <p:cNvPr id="140" name="直接箭头连接符 139"/>
          <p:cNvCxnSpPr/>
          <p:nvPr/>
        </p:nvCxnSpPr>
        <p:spPr>
          <a:xfrm>
            <a:off x="3419856" y="4137088"/>
            <a:ext cx="504088" cy="719641"/>
          </a:xfrm>
          <a:prstGeom prst="straightConnector1">
            <a:avLst/>
          </a:prstGeom>
          <a:ln w="6350">
            <a:solidFill>
              <a:schemeClr val="bg1">
                <a:lumMod val="65000"/>
              </a:schemeClr>
            </a:solidFill>
            <a:prstDash val="dash"/>
            <a:headEnd type="arrow"/>
            <a:tailEnd type="arrow"/>
          </a:ln>
        </p:spPr>
        <p:style>
          <a:lnRef idx="1">
            <a:schemeClr val="accent1"/>
          </a:lnRef>
          <a:fillRef idx="0">
            <a:schemeClr val="accent1"/>
          </a:fillRef>
          <a:effectRef idx="0">
            <a:schemeClr val="accent1"/>
          </a:effectRef>
          <a:fontRef idx="minor">
            <a:schemeClr val="tx1"/>
          </a:fontRef>
        </p:style>
      </p:cxnSp>
      <p:cxnSp>
        <p:nvCxnSpPr>
          <p:cNvPr id="146" name="直接箭头连接符 145"/>
          <p:cNvCxnSpPr/>
          <p:nvPr/>
        </p:nvCxnSpPr>
        <p:spPr>
          <a:xfrm flipV="1">
            <a:off x="3419856" y="4157801"/>
            <a:ext cx="504088" cy="740170"/>
          </a:xfrm>
          <a:prstGeom prst="straightConnector1">
            <a:avLst/>
          </a:prstGeom>
          <a:ln w="6350">
            <a:solidFill>
              <a:schemeClr val="bg1">
                <a:lumMod val="65000"/>
              </a:schemeClr>
            </a:solidFill>
            <a:prstDash val="dash"/>
            <a:headEnd type="arrow"/>
            <a:tailEnd type="arrow"/>
          </a:ln>
        </p:spPr>
        <p:style>
          <a:lnRef idx="1">
            <a:schemeClr val="accent1"/>
          </a:lnRef>
          <a:fillRef idx="0">
            <a:schemeClr val="accent1"/>
          </a:fillRef>
          <a:effectRef idx="0">
            <a:schemeClr val="accent1"/>
          </a:effectRef>
          <a:fontRef idx="minor">
            <a:schemeClr val="tx1"/>
          </a:fontRef>
        </p:style>
      </p:cxnSp>
      <p:cxnSp>
        <p:nvCxnSpPr>
          <p:cNvPr id="149" name="直接箭头连接符 148"/>
          <p:cNvCxnSpPr/>
          <p:nvPr/>
        </p:nvCxnSpPr>
        <p:spPr>
          <a:xfrm flipV="1">
            <a:off x="3419856" y="4363143"/>
            <a:ext cx="504088" cy="349586"/>
          </a:xfrm>
          <a:prstGeom prst="straightConnector1">
            <a:avLst/>
          </a:prstGeom>
          <a:ln w="6350">
            <a:solidFill>
              <a:schemeClr val="bg1">
                <a:lumMod val="65000"/>
              </a:schemeClr>
            </a:solidFill>
            <a:prstDash val="dash"/>
            <a:headEnd type="arrow"/>
            <a:tailEnd type="arrow"/>
          </a:ln>
        </p:spPr>
        <p:style>
          <a:lnRef idx="1">
            <a:schemeClr val="accent1"/>
          </a:lnRef>
          <a:fillRef idx="0">
            <a:schemeClr val="accent1"/>
          </a:fillRef>
          <a:effectRef idx="0">
            <a:schemeClr val="accent1"/>
          </a:effectRef>
          <a:fontRef idx="minor">
            <a:schemeClr val="tx1"/>
          </a:fontRef>
        </p:style>
      </p:cxnSp>
      <p:cxnSp>
        <p:nvCxnSpPr>
          <p:cNvPr id="154" name="直接箭头连接符 153"/>
          <p:cNvCxnSpPr/>
          <p:nvPr/>
        </p:nvCxnSpPr>
        <p:spPr>
          <a:xfrm>
            <a:off x="3419856" y="4430901"/>
            <a:ext cx="504088" cy="294244"/>
          </a:xfrm>
          <a:prstGeom prst="straightConnector1">
            <a:avLst/>
          </a:prstGeom>
          <a:ln w="6350">
            <a:solidFill>
              <a:schemeClr val="bg1">
                <a:lumMod val="65000"/>
              </a:schemeClr>
            </a:solidFill>
            <a:prstDash val="dash"/>
            <a:headEnd type="arrow"/>
            <a:tailEnd type="arrow"/>
          </a:ln>
        </p:spPr>
        <p:style>
          <a:lnRef idx="1">
            <a:schemeClr val="accent1"/>
          </a:lnRef>
          <a:fillRef idx="0">
            <a:schemeClr val="accent1"/>
          </a:fillRef>
          <a:effectRef idx="0">
            <a:schemeClr val="accent1"/>
          </a:effectRef>
          <a:fontRef idx="minor">
            <a:schemeClr val="tx1"/>
          </a:fontRef>
        </p:style>
      </p:cxnSp>
      <p:cxnSp>
        <p:nvCxnSpPr>
          <p:cNvPr id="157" name="直接箭头连接符 156"/>
          <p:cNvCxnSpPr/>
          <p:nvPr/>
        </p:nvCxnSpPr>
        <p:spPr>
          <a:xfrm>
            <a:off x="3419856" y="4291141"/>
            <a:ext cx="504088" cy="279520"/>
          </a:xfrm>
          <a:prstGeom prst="straightConnector1">
            <a:avLst/>
          </a:prstGeom>
          <a:ln w="6350">
            <a:solidFill>
              <a:schemeClr val="bg1">
                <a:lumMod val="65000"/>
              </a:schemeClr>
            </a:solidFill>
            <a:prstDash val="dash"/>
            <a:headEnd type="arrow"/>
            <a:tailEnd type="arrow"/>
          </a:ln>
        </p:spPr>
        <p:style>
          <a:lnRef idx="1">
            <a:schemeClr val="accent1"/>
          </a:lnRef>
          <a:fillRef idx="0">
            <a:schemeClr val="accent1"/>
          </a:fillRef>
          <a:effectRef idx="0">
            <a:schemeClr val="accent1"/>
          </a:effectRef>
          <a:fontRef idx="minor">
            <a:schemeClr val="tx1"/>
          </a:fontRef>
        </p:style>
      </p:cxnSp>
      <p:cxnSp>
        <p:nvCxnSpPr>
          <p:cNvPr id="159" name="直接箭头连接符 158"/>
          <p:cNvCxnSpPr/>
          <p:nvPr/>
        </p:nvCxnSpPr>
        <p:spPr>
          <a:xfrm flipV="1">
            <a:off x="3419856" y="4869160"/>
            <a:ext cx="504088" cy="69398"/>
          </a:xfrm>
          <a:prstGeom prst="straightConnector1">
            <a:avLst/>
          </a:prstGeom>
          <a:ln w="6350">
            <a:solidFill>
              <a:schemeClr val="bg1">
                <a:lumMod val="65000"/>
              </a:schemeClr>
            </a:solidFill>
            <a:prstDash val="dash"/>
            <a:headEnd type="arrow"/>
            <a:tailEnd type="arrow"/>
          </a:ln>
        </p:spPr>
        <p:style>
          <a:lnRef idx="1">
            <a:schemeClr val="accent1"/>
          </a:lnRef>
          <a:fillRef idx="0">
            <a:schemeClr val="accent1"/>
          </a:fillRef>
          <a:effectRef idx="0">
            <a:schemeClr val="accent1"/>
          </a:effectRef>
          <a:fontRef idx="minor">
            <a:schemeClr val="tx1"/>
          </a:fontRef>
        </p:style>
      </p:cxnSp>
      <p:sp>
        <p:nvSpPr>
          <p:cNvPr id="4" name="矩形 3"/>
          <p:cNvSpPr/>
          <p:nvPr/>
        </p:nvSpPr>
        <p:spPr>
          <a:xfrm>
            <a:off x="6999178" y="3645024"/>
            <a:ext cx="144016" cy="72008"/>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63" name="矩形 62"/>
          <p:cNvSpPr/>
          <p:nvPr/>
        </p:nvSpPr>
        <p:spPr>
          <a:xfrm>
            <a:off x="7740352" y="3947939"/>
            <a:ext cx="144016" cy="72008"/>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a:p>
        </p:txBody>
      </p:sp>
      <p:sp>
        <p:nvSpPr>
          <p:cNvPr id="64" name="矩形 63"/>
          <p:cNvSpPr/>
          <p:nvPr/>
        </p:nvSpPr>
        <p:spPr>
          <a:xfrm>
            <a:off x="7956376" y="3947939"/>
            <a:ext cx="144016" cy="72008"/>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a:p>
        </p:txBody>
      </p:sp>
      <p:sp>
        <p:nvSpPr>
          <p:cNvPr id="65" name="矩形 64"/>
          <p:cNvSpPr/>
          <p:nvPr/>
        </p:nvSpPr>
        <p:spPr>
          <a:xfrm>
            <a:off x="7956376" y="4088706"/>
            <a:ext cx="144016" cy="72008"/>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a:p>
        </p:txBody>
      </p:sp>
      <p:sp>
        <p:nvSpPr>
          <p:cNvPr id="66" name="矩形 65"/>
          <p:cNvSpPr/>
          <p:nvPr/>
        </p:nvSpPr>
        <p:spPr>
          <a:xfrm>
            <a:off x="7956376" y="3807172"/>
            <a:ext cx="144016" cy="72008"/>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a:p>
        </p:txBody>
      </p:sp>
      <p:sp>
        <p:nvSpPr>
          <p:cNvPr id="67" name="矩形 66"/>
          <p:cNvSpPr/>
          <p:nvPr/>
        </p:nvSpPr>
        <p:spPr>
          <a:xfrm>
            <a:off x="7956376" y="4229472"/>
            <a:ext cx="144016" cy="72008"/>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a:p>
        </p:txBody>
      </p:sp>
      <p:sp>
        <p:nvSpPr>
          <p:cNvPr id="68" name="矩形 67"/>
          <p:cNvSpPr/>
          <p:nvPr/>
        </p:nvSpPr>
        <p:spPr>
          <a:xfrm>
            <a:off x="7740352" y="3808090"/>
            <a:ext cx="144016" cy="72008"/>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a:p>
        </p:txBody>
      </p:sp>
      <p:cxnSp>
        <p:nvCxnSpPr>
          <p:cNvPr id="7" name="直接箭头连接符 6"/>
          <p:cNvCxnSpPr>
            <a:stCxn id="4" idx="3"/>
            <a:endCxn id="68" idx="1"/>
          </p:cNvCxnSpPr>
          <p:nvPr/>
        </p:nvCxnSpPr>
        <p:spPr>
          <a:xfrm>
            <a:off x="7143194" y="3681028"/>
            <a:ext cx="597158" cy="163066"/>
          </a:xfrm>
          <a:prstGeom prst="straightConnector1">
            <a:avLst/>
          </a:prstGeom>
          <a:ln w="9525">
            <a:solidFill>
              <a:schemeClr val="accent6"/>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73" name="直接箭头连接符 72"/>
          <p:cNvCxnSpPr>
            <a:stCxn id="4" idx="3"/>
            <a:endCxn id="64" idx="1"/>
          </p:cNvCxnSpPr>
          <p:nvPr/>
        </p:nvCxnSpPr>
        <p:spPr>
          <a:xfrm>
            <a:off x="7143194" y="3681028"/>
            <a:ext cx="813182" cy="302915"/>
          </a:xfrm>
          <a:prstGeom prst="straightConnector1">
            <a:avLst/>
          </a:prstGeom>
          <a:ln w="9525">
            <a:solidFill>
              <a:schemeClr val="accent6"/>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77" name="直接箭头连接符 76"/>
          <p:cNvCxnSpPr>
            <a:stCxn id="4" idx="3"/>
            <a:endCxn id="65" idx="1"/>
          </p:cNvCxnSpPr>
          <p:nvPr/>
        </p:nvCxnSpPr>
        <p:spPr>
          <a:xfrm>
            <a:off x="7143194" y="3681028"/>
            <a:ext cx="813182" cy="443682"/>
          </a:xfrm>
          <a:prstGeom prst="straightConnector1">
            <a:avLst/>
          </a:prstGeom>
          <a:ln w="9525">
            <a:solidFill>
              <a:schemeClr val="accent6"/>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38" name="肘形连接符 37"/>
          <p:cNvCxnSpPr>
            <a:stCxn id="11" idx="0"/>
            <a:endCxn id="4" idx="1"/>
          </p:cNvCxnSpPr>
          <p:nvPr/>
        </p:nvCxnSpPr>
        <p:spPr>
          <a:xfrm rot="5400000" flipH="1" flipV="1">
            <a:off x="5937906" y="3229869"/>
            <a:ext cx="610113" cy="1512432"/>
          </a:xfrm>
          <a:prstGeom prst="bentConnector2">
            <a:avLst/>
          </a:prstGeom>
          <a:ln w="9525">
            <a:solidFill>
              <a:schemeClr val="accent6"/>
            </a:solidFill>
            <a:prstDash val="sysDash"/>
            <a:tailEnd type="arrow"/>
          </a:ln>
        </p:spPr>
        <p:style>
          <a:lnRef idx="1">
            <a:schemeClr val="accent1"/>
          </a:lnRef>
          <a:fillRef idx="0">
            <a:schemeClr val="accent1"/>
          </a:fillRef>
          <a:effectRef idx="0">
            <a:schemeClr val="accent1"/>
          </a:effectRef>
          <a:fontRef idx="minor">
            <a:schemeClr val="tx1"/>
          </a:fontRef>
        </p:style>
      </p:cxnSp>
      <p:sp>
        <p:nvSpPr>
          <p:cNvPr id="62" name="矩形 61"/>
          <p:cNvSpPr/>
          <p:nvPr/>
        </p:nvSpPr>
        <p:spPr>
          <a:xfrm>
            <a:off x="6062842" y="3182077"/>
            <a:ext cx="648000" cy="216024"/>
          </a:xfrm>
          <a:prstGeom prst="rect">
            <a:avLst/>
          </a:prstGeom>
          <a:ln w="19050">
            <a:solidFill>
              <a:schemeClr val="accent3"/>
            </a:solidFill>
            <a:prstDash val="sysDash"/>
          </a:ln>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200" dirty="0" smtClean="0"/>
              <a:t>bitmap</a:t>
            </a:r>
            <a:endParaRPr lang="zh-CN" altLang="en-US" sz="1200" dirty="0"/>
          </a:p>
        </p:txBody>
      </p:sp>
      <p:sp>
        <p:nvSpPr>
          <p:cNvPr id="74" name="左右箭头 73"/>
          <p:cNvSpPr/>
          <p:nvPr/>
        </p:nvSpPr>
        <p:spPr>
          <a:xfrm>
            <a:off x="1957478" y="4537935"/>
            <a:ext cx="432000" cy="10800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7895125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grpId="0" nodeType="click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fade">
                                      <p:cBhvr>
                                        <p:cTn id="11" dur="1000"/>
                                        <p:tgtEl>
                                          <p:spTgt spid="16"/>
                                        </p:tgtEl>
                                      </p:cBhvr>
                                    </p:animEffect>
                                    <p:anim calcmode="lin" valueType="num">
                                      <p:cBhvr>
                                        <p:cTn id="12" dur="1000" fill="hold"/>
                                        <p:tgtEl>
                                          <p:spTgt spid="16"/>
                                        </p:tgtEl>
                                        <p:attrNameLst>
                                          <p:attrName>ppt_x</p:attrName>
                                        </p:attrNameLst>
                                      </p:cBhvr>
                                      <p:tavLst>
                                        <p:tav tm="0">
                                          <p:val>
                                            <p:strVal val="#ppt_x"/>
                                          </p:val>
                                        </p:tav>
                                        <p:tav tm="100000">
                                          <p:val>
                                            <p:strVal val="#ppt_x"/>
                                          </p:val>
                                        </p:tav>
                                      </p:tavLst>
                                    </p:anim>
                                    <p:anim calcmode="lin" valueType="num">
                                      <p:cBhvr>
                                        <p:cTn id="13" dur="1000" fill="hold"/>
                                        <p:tgtEl>
                                          <p:spTgt spid="16"/>
                                        </p:tgtEl>
                                        <p:attrNameLst>
                                          <p:attrName>ppt_y</p:attrName>
                                        </p:attrNameLst>
                                      </p:cBhvr>
                                      <p:tavLst>
                                        <p:tav tm="0">
                                          <p:val>
                                            <p:strVal val="#ppt_y+.1"/>
                                          </p:val>
                                        </p:tav>
                                        <p:tav tm="100000">
                                          <p:val>
                                            <p:strVal val="#ppt_y"/>
                                          </p:val>
                                        </p:tav>
                                      </p:tavLst>
                                    </p:anim>
                                  </p:childTnLst>
                                </p:cTn>
                              </p:par>
                              <p:par>
                                <p:cTn id="14" presetID="42" presetClass="entr" presetSubtype="0" fill="hold" grpId="0" nodeType="withEffect">
                                  <p:stCondLst>
                                    <p:cond delay="0"/>
                                  </p:stCondLst>
                                  <p:childTnLst>
                                    <p:set>
                                      <p:cBhvr>
                                        <p:cTn id="15" dur="1" fill="hold">
                                          <p:stCondLst>
                                            <p:cond delay="0"/>
                                          </p:stCondLst>
                                        </p:cTn>
                                        <p:tgtEl>
                                          <p:spTgt spid="78"/>
                                        </p:tgtEl>
                                        <p:attrNameLst>
                                          <p:attrName>style.visibility</p:attrName>
                                        </p:attrNameLst>
                                      </p:cBhvr>
                                      <p:to>
                                        <p:strVal val="visible"/>
                                      </p:to>
                                    </p:set>
                                    <p:animEffect transition="in" filter="fade">
                                      <p:cBhvr>
                                        <p:cTn id="16" dur="1000"/>
                                        <p:tgtEl>
                                          <p:spTgt spid="78"/>
                                        </p:tgtEl>
                                      </p:cBhvr>
                                    </p:animEffect>
                                    <p:anim calcmode="lin" valueType="num">
                                      <p:cBhvr>
                                        <p:cTn id="17" dur="1000" fill="hold"/>
                                        <p:tgtEl>
                                          <p:spTgt spid="78"/>
                                        </p:tgtEl>
                                        <p:attrNameLst>
                                          <p:attrName>ppt_x</p:attrName>
                                        </p:attrNameLst>
                                      </p:cBhvr>
                                      <p:tavLst>
                                        <p:tav tm="0">
                                          <p:val>
                                            <p:strVal val="#ppt_x"/>
                                          </p:val>
                                        </p:tav>
                                        <p:tav tm="100000">
                                          <p:val>
                                            <p:strVal val="#ppt_x"/>
                                          </p:val>
                                        </p:tav>
                                      </p:tavLst>
                                    </p:anim>
                                    <p:anim calcmode="lin" valueType="num">
                                      <p:cBhvr>
                                        <p:cTn id="18" dur="1000" fill="hold"/>
                                        <p:tgtEl>
                                          <p:spTgt spid="78"/>
                                        </p:tgtEl>
                                        <p:attrNameLst>
                                          <p:attrName>ppt_y</p:attrName>
                                        </p:attrNameLst>
                                      </p:cBhvr>
                                      <p:tavLst>
                                        <p:tav tm="0">
                                          <p:val>
                                            <p:strVal val="#ppt_y+.1"/>
                                          </p:val>
                                        </p:tav>
                                        <p:tav tm="100000">
                                          <p:val>
                                            <p:strVal val="#ppt_y"/>
                                          </p:val>
                                        </p:tav>
                                      </p:tavLst>
                                    </p:anim>
                                  </p:childTnLst>
                                </p:cTn>
                              </p:par>
                              <p:par>
                                <p:cTn id="19" presetID="42" presetClass="entr" presetSubtype="0" fill="hold" grpId="0" nodeType="withEffect">
                                  <p:stCondLst>
                                    <p:cond delay="0"/>
                                  </p:stCondLst>
                                  <p:childTnLst>
                                    <p:set>
                                      <p:cBhvr>
                                        <p:cTn id="20" dur="1" fill="hold">
                                          <p:stCondLst>
                                            <p:cond delay="0"/>
                                          </p:stCondLst>
                                        </p:cTn>
                                        <p:tgtEl>
                                          <p:spTgt spid="79"/>
                                        </p:tgtEl>
                                        <p:attrNameLst>
                                          <p:attrName>style.visibility</p:attrName>
                                        </p:attrNameLst>
                                      </p:cBhvr>
                                      <p:to>
                                        <p:strVal val="visible"/>
                                      </p:to>
                                    </p:set>
                                    <p:animEffect transition="in" filter="fade">
                                      <p:cBhvr>
                                        <p:cTn id="21" dur="1000"/>
                                        <p:tgtEl>
                                          <p:spTgt spid="79"/>
                                        </p:tgtEl>
                                      </p:cBhvr>
                                    </p:animEffect>
                                    <p:anim calcmode="lin" valueType="num">
                                      <p:cBhvr>
                                        <p:cTn id="22" dur="1000" fill="hold"/>
                                        <p:tgtEl>
                                          <p:spTgt spid="79"/>
                                        </p:tgtEl>
                                        <p:attrNameLst>
                                          <p:attrName>ppt_x</p:attrName>
                                        </p:attrNameLst>
                                      </p:cBhvr>
                                      <p:tavLst>
                                        <p:tav tm="0">
                                          <p:val>
                                            <p:strVal val="#ppt_x"/>
                                          </p:val>
                                        </p:tav>
                                        <p:tav tm="100000">
                                          <p:val>
                                            <p:strVal val="#ppt_x"/>
                                          </p:val>
                                        </p:tav>
                                      </p:tavLst>
                                    </p:anim>
                                    <p:anim calcmode="lin" valueType="num">
                                      <p:cBhvr>
                                        <p:cTn id="23" dur="1000" fill="hold"/>
                                        <p:tgtEl>
                                          <p:spTgt spid="79"/>
                                        </p:tgtEl>
                                        <p:attrNameLst>
                                          <p:attrName>ppt_y</p:attrName>
                                        </p:attrNameLst>
                                      </p:cBhvr>
                                      <p:tavLst>
                                        <p:tav tm="0">
                                          <p:val>
                                            <p:strVal val="#ppt_y+.1"/>
                                          </p:val>
                                        </p:tav>
                                        <p:tav tm="100000">
                                          <p:val>
                                            <p:strVal val="#ppt_y"/>
                                          </p:val>
                                        </p:tav>
                                      </p:tavLst>
                                    </p:anim>
                                  </p:childTnLst>
                                </p:cTn>
                              </p:par>
                            </p:childTnLst>
                          </p:cTn>
                        </p:par>
                        <p:par>
                          <p:cTn id="24" fill="hold">
                            <p:stCondLst>
                              <p:cond delay="1000"/>
                            </p:stCondLst>
                            <p:childTnLst>
                              <p:par>
                                <p:cTn id="25" presetID="1" presetClass="entr" presetSubtype="0" fill="hold" grpId="0" nodeType="afterEffect">
                                  <p:stCondLst>
                                    <p:cond delay="0"/>
                                  </p:stCondLst>
                                  <p:childTnLst>
                                    <p:set>
                                      <p:cBhvr>
                                        <p:cTn id="26" dur="1" fill="hold">
                                          <p:stCondLst>
                                            <p:cond delay="0"/>
                                          </p:stCondLst>
                                        </p:cTn>
                                        <p:tgtEl>
                                          <p:spTgt spid="5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nodeType="clickEffect">
                                  <p:stCondLst>
                                    <p:cond delay="0"/>
                                  </p:stCondLst>
                                  <p:childTnLst>
                                    <p:set>
                                      <p:cBhvr>
                                        <p:cTn id="30" dur="1" fill="hold">
                                          <p:stCondLst>
                                            <p:cond delay="0"/>
                                          </p:stCondLst>
                                        </p:cTn>
                                        <p:tgtEl>
                                          <p:spTgt spid="122"/>
                                        </p:tgtEl>
                                        <p:attrNameLst>
                                          <p:attrName>style.visibility</p:attrName>
                                        </p:attrNameLst>
                                      </p:cBhvr>
                                      <p:to>
                                        <p:strVal val="visible"/>
                                      </p:to>
                                    </p:set>
                                    <p:animEffect transition="in" filter="wipe(down)">
                                      <p:cBhvr>
                                        <p:cTn id="31" dur="500"/>
                                        <p:tgtEl>
                                          <p:spTgt spid="122"/>
                                        </p:tgtEl>
                                      </p:cBhvr>
                                    </p:animEffect>
                                  </p:childTnLst>
                                </p:cTn>
                              </p:par>
                              <p:par>
                                <p:cTn id="32" presetID="22" presetClass="entr" presetSubtype="4" fill="hold" nodeType="withEffect">
                                  <p:stCondLst>
                                    <p:cond delay="0"/>
                                  </p:stCondLst>
                                  <p:childTnLst>
                                    <p:set>
                                      <p:cBhvr>
                                        <p:cTn id="33" dur="1" fill="hold">
                                          <p:stCondLst>
                                            <p:cond delay="0"/>
                                          </p:stCondLst>
                                        </p:cTn>
                                        <p:tgtEl>
                                          <p:spTgt spid="125"/>
                                        </p:tgtEl>
                                        <p:attrNameLst>
                                          <p:attrName>style.visibility</p:attrName>
                                        </p:attrNameLst>
                                      </p:cBhvr>
                                      <p:to>
                                        <p:strVal val="visible"/>
                                      </p:to>
                                    </p:set>
                                    <p:animEffect transition="in" filter="wipe(down)">
                                      <p:cBhvr>
                                        <p:cTn id="34" dur="500"/>
                                        <p:tgtEl>
                                          <p:spTgt spid="125"/>
                                        </p:tgtEl>
                                      </p:cBhvr>
                                    </p:animEffect>
                                  </p:childTnLst>
                                </p:cTn>
                              </p:par>
                            </p:childTnLst>
                          </p:cTn>
                        </p:par>
                        <p:par>
                          <p:cTn id="35" fill="hold">
                            <p:stCondLst>
                              <p:cond delay="500"/>
                            </p:stCondLst>
                            <p:childTnLst>
                              <p:par>
                                <p:cTn id="36" presetID="1" presetClass="entr" presetSubtype="0" fill="hold" grpId="0" nodeType="afterEffect">
                                  <p:stCondLst>
                                    <p:cond delay="0"/>
                                  </p:stCondLst>
                                  <p:childTnLst>
                                    <p:set>
                                      <p:cBhvr>
                                        <p:cTn id="37" dur="1" fill="hold">
                                          <p:stCondLst>
                                            <p:cond delay="0"/>
                                          </p:stCondLst>
                                        </p:cTn>
                                        <p:tgtEl>
                                          <p:spTgt spid="17"/>
                                        </p:tgtEl>
                                        <p:attrNameLst>
                                          <p:attrName>style.visibility</p:attrName>
                                        </p:attrNameLst>
                                      </p:cBhvr>
                                      <p:to>
                                        <p:strVal val="visible"/>
                                      </p:to>
                                    </p:set>
                                  </p:childTnLst>
                                </p:cTn>
                              </p:par>
                            </p:childTnLst>
                          </p:cTn>
                        </p:par>
                        <p:par>
                          <p:cTn id="38" fill="hold">
                            <p:stCondLst>
                              <p:cond delay="500"/>
                            </p:stCondLst>
                            <p:childTnLst>
                              <p:par>
                                <p:cTn id="39" presetID="9" presetClass="entr" presetSubtype="0" fill="hold" nodeType="afterEffect">
                                  <p:stCondLst>
                                    <p:cond delay="0"/>
                                  </p:stCondLst>
                                  <p:childTnLst>
                                    <p:set>
                                      <p:cBhvr>
                                        <p:cTn id="40" dur="1" fill="hold">
                                          <p:stCondLst>
                                            <p:cond delay="0"/>
                                          </p:stCondLst>
                                        </p:cTn>
                                        <p:tgtEl>
                                          <p:spTgt spid="50"/>
                                        </p:tgtEl>
                                        <p:attrNameLst>
                                          <p:attrName>style.visibility</p:attrName>
                                        </p:attrNameLst>
                                      </p:cBhvr>
                                      <p:to>
                                        <p:strVal val="visible"/>
                                      </p:to>
                                    </p:set>
                                    <p:animEffect transition="in" filter="dissolve">
                                      <p:cBhvr>
                                        <p:cTn id="41" dur="500"/>
                                        <p:tgtEl>
                                          <p:spTgt spid="50"/>
                                        </p:tgtEl>
                                      </p:cBhvr>
                                    </p:animEffect>
                                  </p:childTnLst>
                                </p:cTn>
                              </p:par>
                            </p:childTnLst>
                          </p:cTn>
                        </p:par>
                        <p:par>
                          <p:cTn id="42" fill="hold">
                            <p:stCondLst>
                              <p:cond delay="1000"/>
                            </p:stCondLst>
                            <p:childTnLst>
                              <p:par>
                                <p:cTn id="43" presetID="9" presetClass="entr" presetSubtype="0" fill="hold" nodeType="afterEffect">
                                  <p:stCondLst>
                                    <p:cond delay="0"/>
                                  </p:stCondLst>
                                  <p:childTnLst>
                                    <p:set>
                                      <p:cBhvr>
                                        <p:cTn id="44" dur="1" fill="hold">
                                          <p:stCondLst>
                                            <p:cond delay="0"/>
                                          </p:stCondLst>
                                        </p:cTn>
                                        <p:tgtEl>
                                          <p:spTgt spid="51"/>
                                        </p:tgtEl>
                                        <p:attrNameLst>
                                          <p:attrName>style.visibility</p:attrName>
                                        </p:attrNameLst>
                                      </p:cBhvr>
                                      <p:to>
                                        <p:strVal val="visible"/>
                                      </p:to>
                                    </p:set>
                                    <p:animEffect transition="in" filter="dissolve">
                                      <p:cBhvr>
                                        <p:cTn id="45" dur="500"/>
                                        <p:tgtEl>
                                          <p:spTgt spid="51"/>
                                        </p:tgtEl>
                                      </p:cBhvr>
                                    </p:animEffect>
                                  </p:childTnLst>
                                </p:cTn>
                              </p:par>
                            </p:childTnLst>
                          </p:cTn>
                        </p:par>
                        <p:par>
                          <p:cTn id="46" fill="hold">
                            <p:stCondLst>
                              <p:cond delay="1500"/>
                            </p:stCondLst>
                            <p:childTnLst>
                              <p:par>
                                <p:cTn id="47" presetID="53" presetClass="entr" presetSubtype="0" fill="hold" grpId="0" nodeType="afterEffect">
                                  <p:stCondLst>
                                    <p:cond delay="0"/>
                                  </p:stCondLst>
                                  <p:childTnLst>
                                    <p:set>
                                      <p:cBhvr>
                                        <p:cTn id="48" dur="1" fill="hold">
                                          <p:stCondLst>
                                            <p:cond delay="0"/>
                                          </p:stCondLst>
                                        </p:cTn>
                                        <p:tgtEl>
                                          <p:spTgt spid="63"/>
                                        </p:tgtEl>
                                        <p:attrNameLst>
                                          <p:attrName>style.visibility</p:attrName>
                                        </p:attrNameLst>
                                      </p:cBhvr>
                                      <p:to>
                                        <p:strVal val="visible"/>
                                      </p:to>
                                    </p:set>
                                    <p:anim calcmode="lin" valueType="num">
                                      <p:cBhvr>
                                        <p:cTn id="49" dur="500" fill="hold"/>
                                        <p:tgtEl>
                                          <p:spTgt spid="63"/>
                                        </p:tgtEl>
                                        <p:attrNameLst>
                                          <p:attrName>ppt_w</p:attrName>
                                        </p:attrNameLst>
                                      </p:cBhvr>
                                      <p:tavLst>
                                        <p:tav tm="0">
                                          <p:val>
                                            <p:fltVal val="0"/>
                                          </p:val>
                                        </p:tav>
                                        <p:tav tm="100000">
                                          <p:val>
                                            <p:strVal val="#ppt_w"/>
                                          </p:val>
                                        </p:tav>
                                      </p:tavLst>
                                    </p:anim>
                                    <p:anim calcmode="lin" valueType="num">
                                      <p:cBhvr>
                                        <p:cTn id="50" dur="500" fill="hold"/>
                                        <p:tgtEl>
                                          <p:spTgt spid="63"/>
                                        </p:tgtEl>
                                        <p:attrNameLst>
                                          <p:attrName>ppt_h</p:attrName>
                                        </p:attrNameLst>
                                      </p:cBhvr>
                                      <p:tavLst>
                                        <p:tav tm="0">
                                          <p:val>
                                            <p:fltVal val="0"/>
                                          </p:val>
                                        </p:tav>
                                        <p:tav tm="100000">
                                          <p:val>
                                            <p:strVal val="#ppt_h"/>
                                          </p:val>
                                        </p:tav>
                                      </p:tavLst>
                                    </p:anim>
                                    <p:animEffect transition="in" filter="fade">
                                      <p:cBhvr>
                                        <p:cTn id="51" dur="500"/>
                                        <p:tgtEl>
                                          <p:spTgt spid="63"/>
                                        </p:tgtEl>
                                      </p:cBhvr>
                                    </p:animEffect>
                                  </p:childTnLst>
                                </p:cTn>
                              </p:par>
                              <p:par>
                                <p:cTn id="52" presetID="53" presetClass="entr" presetSubtype="0" fill="hold" nodeType="withEffect">
                                  <p:stCondLst>
                                    <p:cond delay="0"/>
                                  </p:stCondLst>
                                  <p:childTnLst>
                                    <p:set>
                                      <p:cBhvr>
                                        <p:cTn id="53" dur="1" fill="hold">
                                          <p:stCondLst>
                                            <p:cond delay="0"/>
                                          </p:stCondLst>
                                        </p:cTn>
                                        <p:tgtEl>
                                          <p:spTgt spid="64"/>
                                        </p:tgtEl>
                                        <p:attrNameLst>
                                          <p:attrName>style.visibility</p:attrName>
                                        </p:attrNameLst>
                                      </p:cBhvr>
                                      <p:to>
                                        <p:strVal val="visible"/>
                                      </p:to>
                                    </p:set>
                                    <p:anim calcmode="lin" valueType="num">
                                      <p:cBhvr>
                                        <p:cTn id="54" dur="500" fill="hold"/>
                                        <p:tgtEl>
                                          <p:spTgt spid="64"/>
                                        </p:tgtEl>
                                        <p:attrNameLst>
                                          <p:attrName>ppt_w</p:attrName>
                                        </p:attrNameLst>
                                      </p:cBhvr>
                                      <p:tavLst>
                                        <p:tav tm="0">
                                          <p:val>
                                            <p:fltVal val="0"/>
                                          </p:val>
                                        </p:tav>
                                        <p:tav tm="100000">
                                          <p:val>
                                            <p:strVal val="#ppt_w"/>
                                          </p:val>
                                        </p:tav>
                                      </p:tavLst>
                                    </p:anim>
                                    <p:anim calcmode="lin" valueType="num">
                                      <p:cBhvr>
                                        <p:cTn id="55" dur="500" fill="hold"/>
                                        <p:tgtEl>
                                          <p:spTgt spid="64"/>
                                        </p:tgtEl>
                                        <p:attrNameLst>
                                          <p:attrName>ppt_h</p:attrName>
                                        </p:attrNameLst>
                                      </p:cBhvr>
                                      <p:tavLst>
                                        <p:tav tm="0">
                                          <p:val>
                                            <p:fltVal val="0"/>
                                          </p:val>
                                        </p:tav>
                                        <p:tav tm="100000">
                                          <p:val>
                                            <p:strVal val="#ppt_h"/>
                                          </p:val>
                                        </p:tav>
                                      </p:tavLst>
                                    </p:anim>
                                    <p:animEffect transition="in" filter="fade">
                                      <p:cBhvr>
                                        <p:cTn id="56" dur="500"/>
                                        <p:tgtEl>
                                          <p:spTgt spid="64"/>
                                        </p:tgtEl>
                                      </p:cBhvr>
                                    </p:animEffect>
                                  </p:childTnLst>
                                </p:cTn>
                              </p:par>
                              <p:par>
                                <p:cTn id="57" presetID="53" presetClass="entr" presetSubtype="0" fill="hold" nodeType="withEffect">
                                  <p:stCondLst>
                                    <p:cond delay="0"/>
                                  </p:stCondLst>
                                  <p:childTnLst>
                                    <p:set>
                                      <p:cBhvr>
                                        <p:cTn id="58" dur="1" fill="hold">
                                          <p:stCondLst>
                                            <p:cond delay="0"/>
                                          </p:stCondLst>
                                        </p:cTn>
                                        <p:tgtEl>
                                          <p:spTgt spid="65"/>
                                        </p:tgtEl>
                                        <p:attrNameLst>
                                          <p:attrName>style.visibility</p:attrName>
                                        </p:attrNameLst>
                                      </p:cBhvr>
                                      <p:to>
                                        <p:strVal val="visible"/>
                                      </p:to>
                                    </p:set>
                                    <p:anim calcmode="lin" valueType="num">
                                      <p:cBhvr>
                                        <p:cTn id="59" dur="500" fill="hold"/>
                                        <p:tgtEl>
                                          <p:spTgt spid="65"/>
                                        </p:tgtEl>
                                        <p:attrNameLst>
                                          <p:attrName>ppt_w</p:attrName>
                                        </p:attrNameLst>
                                      </p:cBhvr>
                                      <p:tavLst>
                                        <p:tav tm="0">
                                          <p:val>
                                            <p:fltVal val="0"/>
                                          </p:val>
                                        </p:tav>
                                        <p:tav tm="100000">
                                          <p:val>
                                            <p:strVal val="#ppt_w"/>
                                          </p:val>
                                        </p:tav>
                                      </p:tavLst>
                                    </p:anim>
                                    <p:anim calcmode="lin" valueType="num">
                                      <p:cBhvr>
                                        <p:cTn id="60" dur="500" fill="hold"/>
                                        <p:tgtEl>
                                          <p:spTgt spid="65"/>
                                        </p:tgtEl>
                                        <p:attrNameLst>
                                          <p:attrName>ppt_h</p:attrName>
                                        </p:attrNameLst>
                                      </p:cBhvr>
                                      <p:tavLst>
                                        <p:tav tm="0">
                                          <p:val>
                                            <p:fltVal val="0"/>
                                          </p:val>
                                        </p:tav>
                                        <p:tav tm="100000">
                                          <p:val>
                                            <p:strVal val="#ppt_h"/>
                                          </p:val>
                                        </p:tav>
                                      </p:tavLst>
                                    </p:anim>
                                    <p:animEffect transition="in" filter="fade">
                                      <p:cBhvr>
                                        <p:cTn id="61" dur="500"/>
                                        <p:tgtEl>
                                          <p:spTgt spid="65"/>
                                        </p:tgtEl>
                                      </p:cBhvr>
                                    </p:animEffect>
                                  </p:childTnLst>
                                </p:cTn>
                              </p:par>
                              <p:par>
                                <p:cTn id="62" presetID="53" presetClass="entr" presetSubtype="0" fill="hold" nodeType="withEffect">
                                  <p:stCondLst>
                                    <p:cond delay="0"/>
                                  </p:stCondLst>
                                  <p:childTnLst>
                                    <p:set>
                                      <p:cBhvr>
                                        <p:cTn id="63" dur="1" fill="hold">
                                          <p:stCondLst>
                                            <p:cond delay="0"/>
                                          </p:stCondLst>
                                        </p:cTn>
                                        <p:tgtEl>
                                          <p:spTgt spid="66"/>
                                        </p:tgtEl>
                                        <p:attrNameLst>
                                          <p:attrName>style.visibility</p:attrName>
                                        </p:attrNameLst>
                                      </p:cBhvr>
                                      <p:to>
                                        <p:strVal val="visible"/>
                                      </p:to>
                                    </p:set>
                                    <p:anim calcmode="lin" valueType="num">
                                      <p:cBhvr>
                                        <p:cTn id="64" dur="500" fill="hold"/>
                                        <p:tgtEl>
                                          <p:spTgt spid="66"/>
                                        </p:tgtEl>
                                        <p:attrNameLst>
                                          <p:attrName>ppt_w</p:attrName>
                                        </p:attrNameLst>
                                      </p:cBhvr>
                                      <p:tavLst>
                                        <p:tav tm="0">
                                          <p:val>
                                            <p:fltVal val="0"/>
                                          </p:val>
                                        </p:tav>
                                        <p:tav tm="100000">
                                          <p:val>
                                            <p:strVal val="#ppt_w"/>
                                          </p:val>
                                        </p:tav>
                                      </p:tavLst>
                                    </p:anim>
                                    <p:anim calcmode="lin" valueType="num">
                                      <p:cBhvr>
                                        <p:cTn id="65" dur="500" fill="hold"/>
                                        <p:tgtEl>
                                          <p:spTgt spid="66"/>
                                        </p:tgtEl>
                                        <p:attrNameLst>
                                          <p:attrName>ppt_h</p:attrName>
                                        </p:attrNameLst>
                                      </p:cBhvr>
                                      <p:tavLst>
                                        <p:tav tm="0">
                                          <p:val>
                                            <p:fltVal val="0"/>
                                          </p:val>
                                        </p:tav>
                                        <p:tav tm="100000">
                                          <p:val>
                                            <p:strVal val="#ppt_h"/>
                                          </p:val>
                                        </p:tav>
                                      </p:tavLst>
                                    </p:anim>
                                    <p:animEffect transition="in" filter="fade">
                                      <p:cBhvr>
                                        <p:cTn id="66" dur="500"/>
                                        <p:tgtEl>
                                          <p:spTgt spid="66"/>
                                        </p:tgtEl>
                                      </p:cBhvr>
                                    </p:animEffect>
                                  </p:childTnLst>
                                </p:cTn>
                              </p:par>
                              <p:par>
                                <p:cTn id="67" presetID="53" presetClass="entr" presetSubtype="0" fill="hold" nodeType="withEffect">
                                  <p:stCondLst>
                                    <p:cond delay="0"/>
                                  </p:stCondLst>
                                  <p:childTnLst>
                                    <p:set>
                                      <p:cBhvr>
                                        <p:cTn id="68" dur="1" fill="hold">
                                          <p:stCondLst>
                                            <p:cond delay="0"/>
                                          </p:stCondLst>
                                        </p:cTn>
                                        <p:tgtEl>
                                          <p:spTgt spid="67"/>
                                        </p:tgtEl>
                                        <p:attrNameLst>
                                          <p:attrName>style.visibility</p:attrName>
                                        </p:attrNameLst>
                                      </p:cBhvr>
                                      <p:to>
                                        <p:strVal val="visible"/>
                                      </p:to>
                                    </p:set>
                                    <p:anim calcmode="lin" valueType="num">
                                      <p:cBhvr>
                                        <p:cTn id="69" dur="500" fill="hold"/>
                                        <p:tgtEl>
                                          <p:spTgt spid="67"/>
                                        </p:tgtEl>
                                        <p:attrNameLst>
                                          <p:attrName>ppt_w</p:attrName>
                                        </p:attrNameLst>
                                      </p:cBhvr>
                                      <p:tavLst>
                                        <p:tav tm="0">
                                          <p:val>
                                            <p:fltVal val="0"/>
                                          </p:val>
                                        </p:tav>
                                        <p:tav tm="100000">
                                          <p:val>
                                            <p:strVal val="#ppt_w"/>
                                          </p:val>
                                        </p:tav>
                                      </p:tavLst>
                                    </p:anim>
                                    <p:anim calcmode="lin" valueType="num">
                                      <p:cBhvr>
                                        <p:cTn id="70" dur="500" fill="hold"/>
                                        <p:tgtEl>
                                          <p:spTgt spid="67"/>
                                        </p:tgtEl>
                                        <p:attrNameLst>
                                          <p:attrName>ppt_h</p:attrName>
                                        </p:attrNameLst>
                                      </p:cBhvr>
                                      <p:tavLst>
                                        <p:tav tm="0">
                                          <p:val>
                                            <p:fltVal val="0"/>
                                          </p:val>
                                        </p:tav>
                                        <p:tav tm="100000">
                                          <p:val>
                                            <p:strVal val="#ppt_h"/>
                                          </p:val>
                                        </p:tav>
                                      </p:tavLst>
                                    </p:anim>
                                    <p:animEffect transition="in" filter="fade">
                                      <p:cBhvr>
                                        <p:cTn id="71" dur="500"/>
                                        <p:tgtEl>
                                          <p:spTgt spid="67"/>
                                        </p:tgtEl>
                                      </p:cBhvr>
                                    </p:animEffect>
                                  </p:childTnLst>
                                </p:cTn>
                              </p:par>
                              <p:par>
                                <p:cTn id="72" presetID="53" presetClass="entr" presetSubtype="0" fill="hold" nodeType="withEffect">
                                  <p:stCondLst>
                                    <p:cond delay="0"/>
                                  </p:stCondLst>
                                  <p:childTnLst>
                                    <p:set>
                                      <p:cBhvr>
                                        <p:cTn id="73" dur="1" fill="hold">
                                          <p:stCondLst>
                                            <p:cond delay="0"/>
                                          </p:stCondLst>
                                        </p:cTn>
                                        <p:tgtEl>
                                          <p:spTgt spid="68"/>
                                        </p:tgtEl>
                                        <p:attrNameLst>
                                          <p:attrName>style.visibility</p:attrName>
                                        </p:attrNameLst>
                                      </p:cBhvr>
                                      <p:to>
                                        <p:strVal val="visible"/>
                                      </p:to>
                                    </p:set>
                                    <p:anim calcmode="lin" valueType="num">
                                      <p:cBhvr>
                                        <p:cTn id="74" dur="500" fill="hold"/>
                                        <p:tgtEl>
                                          <p:spTgt spid="68"/>
                                        </p:tgtEl>
                                        <p:attrNameLst>
                                          <p:attrName>ppt_w</p:attrName>
                                        </p:attrNameLst>
                                      </p:cBhvr>
                                      <p:tavLst>
                                        <p:tav tm="0">
                                          <p:val>
                                            <p:fltVal val="0"/>
                                          </p:val>
                                        </p:tav>
                                        <p:tav tm="100000">
                                          <p:val>
                                            <p:strVal val="#ppt_w"/>
                                          </p:val>
                                        </p:tav>
                                      </p:tavLst>
                                    </p:anim>
                                    <p:anim calcmode="lin" valueType="num">
                                      <p:cBhvr>
                                        <p:cTn id="75" dur="500" fill="hold"/>
                                        <p:tgtEl>
                                          <p:spTgt spid="68"/>
                                        </p:tgtEl>
                                        <p:attrNameLst>
                                          <p:attrName>ppt_h</p:attrName>
                                        </p:attrNameLst>
                                      </p:cBhvr>
                                      <p:tavLst>
                                        <p:tav tm="0">
                                          <p:val>
                                            <p:fltVal val="0"/>
                                          </p:val>
                                        </p:tav>
                                        <p:tav tm="100000">
                                          <p:val>
                                            <p:strVal val="#ppt_h"/>
                                          </p:val>
                                        </p:tav>
                                      </p:tavLst>
                                    </p:anim>
                                    <p:animEffect transition="in" filter="fade">
                                      <p:cBhvr>
                                        <p:cTn id="76" dur="500"/>
                                        <p:tgtEl>
                                          <p:spTgt spid="68"/>
                                        </p:tgtEl>
                                      </p:cBhvr>
                                    </p:animEffect>
                                  </p:childTnLst>
                                </p:cTn>
                              </p:par>
                            </p:childTnLst>
                          </p:cTn>
                        </p:par>
                      </p:childTnLst>
                    </p:cTn>
                  </p:par>
                  <p:par>
                    <p:cTn id="77" fill="hold">
                      <p:stCondLst>
                        <p:cond delay="indefinite"/>
                      </p:stCondLst>
                      <p:childTnLst>
                        <p:par>
                          <p:cTn id="78" fill="hold">
                            <p:stCondLst>
                              <p:cond delay="0"/>
                            </p:stCondLst>
                            <p:childTnLst>
                              <p:par>
                                <p:cTn id="79" presetID="53" presetClass="entr" presetSubtype="0" fill="hold" grpId="0" nodeType="clickEffect">
                                  <p:stCondLst>
                                    <p:cond delay="0"/>
                                  </p:stCondLst>
                                  <p:childTnLst>
                                    <p:set>
                                      <p:cBhvr>
                                        <p:cTn id="80" dur="1" fill="hold">
                                          <p:stCondLst>
                                            <p:cond delay="0"/>
                                          </p:stCondLst>
                                        </p:cTn>
                                        <p:tgtEl>
                                          <p:spTgt spid="4"/>
                                        </p:tgtEl>
                                        <p:attrNameLst>
                                          <p:attrName>style.visibility</p:attrName>
                                        </p:attrNameLst>
                                      </p:cBhvr>
                                      <p:to>
                                        <p:strVal val="visible"/>
                                      </p:to>
                                    </p:set>
                                    <p:anim calcmode="lin" valueType="num">
                                      <p:cBhvr>
                                        <p:cTn id="81" dur="500" fill="hold"/>
                                        <p:tgtEl>
                                          <p:spTgt spid="4"/>
                                        </p:tgtEl>
                                        <p:attrNameLst>
                                          <p:attrName>ppt_w</p:attrName>
                                        </p:attrNameLst>
                                      </p:cBhvr>
                                      <p:tavLst>
                                        <p:tav tm="0">
                                          <p:val>
                                            <p:fltVal val="0"/>
                                          </p:val>
                                        </p:tav>
                                        <p:tav tm="100000">
                                          <p:val>
                                            <p:strVal val="#ppt_w"/>
                                          </p:val>
                                        </p:tav>
                                      </p:tavLst>
                                    </p:anim>
                                    <p:anim calcmode="lin" valueType="num">
                                      <p:cBhvr>
                                        <p:cTn id="82" dur="500" fill="hold"/>
                                        <p:tgtEl>
                                          <p:spTgt spid="4"/>
                                        </p:tgtEl>
                                        <p:attrNameLst>
                                          <p:attrName>ppt_h</p:attrName>
                                        </p:attrNameLst>
                                      </p:cBhvr>
                                      <p:tavLst>
                                        <p:tav tm="0">
                                          <p:val>
                                            <p:fltVal val="0"/>
                                          </p:val>
                                        </p:tav>
                                        <p:tav tm="100000">
                                          <p:val>
                                            <p:strVal val="#ppt_h"/>
                                          </p:val>
                                        </p:tav>
                                      </p:tavLst>
                                    </p:anim>
                                    <p:animEffect transition="in" filter="fade">
                                      <p:cBhvr>
                                        <p:cTn id="83" dur="500"/>
                                        <p:tgtEl>
                                          <p:spTgt spid="4"/>
                                        </p:tgtEl>
                                      </p:cBhvr>
                                    </p:animEffect>
                                  </p:childTnLst>
                                </p:cTn>
                              </p:par>
                            </p:childTnLst>
                          </p:cTn>
                        </p:par>
                        <p:par>
                          <p:cTn id="84" fill="hold">
                            <p:stCondLst>
                              <p:cond delay="500"/>
                            </p:stCondLst>
                            <p:childTnLst>
                              <p:par>
                                <p:cTn id="85" presetID="22" presetClass="entr" presetSubtype="8" fill="hold" nodeType="afterEffect">
                                  <p:stCondLst>
                                    <p:cond delay="0"/>
                                  </p:stCondLst>
                                  <p:childTnLst>
                                    <p:set>
                                      <p:cBhvr>
                                        <p:cTn id="86" dur="1" fill="hold">
                                          <p:stCondLst>
                                            <p:cond delay="0"/>
                                          </p:stCondLst>
                                        </p:cTn>
                                        <p:tgtEl>
                                          <p:spTgt spid="7"/>
                                        </p:tgtEl>
                                        <p:attrNameLst>
                                          <p:attrName>style.visibility</p:attrName>
                                        </p:attrNameLst>
                                      </p:cBhvr>
                                      <p:to>
                                        <p:strVal val="visible"/>
                                      </p:to>
                                    </p:set>
                                    <p:animEffect transition="in" filter="wipe(left)">
                                      <p:cBhvr>
                                        <p:cTn id="87" dur="500"/>
                                        <p:tgtEl>
                                          <p:spTgt spid="7"/>
                                        </p:tgtEl>
                                      </p:cBhvr>
                                    </p:animEffect>
                                  </p:childTnLst>
                                </p:cTn>
                              </p:par>
                              <p:par>
                                <p:cTn id="88" presetID="22" presetClass="entr" presetSubtype="8" fill="hold" nodeType="withEffect">
                                  <p:stCondLst>
                                    <p:cond delay="0"/>
                                  </p:stCondLst>
                                  <p:childTnLst>
                                    <p:set>
                                      <p:cBhvr>
                                        <p:cTn id="89" dur="1" fill="hold">
                                          <p:stCondLst>
                                            <p:cond delay="0"/>
                                          </p:stCondLst>
                                        </p:cTn>
                                        <p:tgtEl>
                                          <p:spTgt spid="73"/>
                                        </p:tgtEl>
                                        <p:attrNameLst>
                                          <p:attrName>style.visibility</p:attrName>
                                        </p:attrNameLst>
                                      </p:cBhvr>
                                      <p:to>
                                        <p:strVal val="visible"/>
                                      </p:to>
                                    </p:set>
                                    <p:animEffect transition="in" filter="wipe(left)">
                                      <p:cBhvr>
                                        <p:cTn id="90" dur="500"/>
                                        <p:tgtEl>
                                          <p:spTgt spid="73"/>
                                        </p:tgtEl>
                                      </p:cBhvr>
                                    </p:animEffect>
                                  </p:childTnLst>
                                </p:cTn>
                              </p:par>
                              <p:par>
                                <p:cTn id="91" presetID="22" presetClass="entr" presetSubtype="8" fill="hold" nodeType="withEffect">
                                  <p:stCondLst>
                                    <p:cond delay="0"/>
                                  </p:stCondLst>
                                  <p:childTnLst>
                                    <p:set>
                                      <p:cBhvr>
                                        <p:cTn id="92" dur="1" fill="hold">
                                          <p:stCondLst>
                                            <p:cond delay="0"/>
                                          </p:stCondLst>
                                        </p:cTn>
                                        <p:tgtEl>
                                          <p:spTgt spid="77"/>
                                        </p:tgtEl>
                                        <p:attrNameLst>
                                          <p:attrName>style.visibility</p:attrName>
                                        </p:attrNameLst>
                                      </p:cBhvr>
                                      <p:to>
                                        <p:strVal val="visible"/>
                                      </p:to>
                                    </p:set>
                                    <p:animEffect transition="in" filter="wipe(left)">
                                      <p:cBhvr>
                                        <p:cTn id="93" dur="500"/>
                                        <p:tgtEl>
                                          <p:spTgt spid="77"/>
                                        </p:tgtEl>
                                      </p:cBhvr>
                                    </p:animEffect>
                                  </p:childTnLst>
                                </p:cTn>
                              </p:par>
                            </p:childTnLst>
                          </p:cTn>
                        </p:par>
                      </p:childTnLst>
                    </p:cTn>
                  </p:par>
                  <p:par>
                    <p:cTn id="94" fill="hold">
                      <p:stCondLst>
                        <p:cond delay="indefinite"/>
                      </p:stCondLst>
                      <p:childTnLst>
                        <p:par>
                          <p:cTn id="95" fill="hold">
                            <p:stCondLst>
                              <p:cond delay="0"/>
                            </p:stCondLst>
                            <p:childTnLst>
                              <p:par>
                                <p:cTn id="96" presetID="53" presetClass="entr" presetSubtype="0" fill="hold" grpId="0" nodeType="clickEffect">
                                  <p:stCondLst>
                                    <p:cond delay="0"/>
                                  </p:stCondLst>
                                  <p:childTnLst>
                                    <p:set>
                                      <p:cBhvr>
                                        <p:cTn id="97" dur="1" fill="hold">
                                          <p:stCondLst>
                                            <p:cond delay="0"/>
                                          </p:stCondLst>
                                        </p:cTn>
                                        <p:tgtEl>
                                          <p:spTgt spid="62"/>
                                        </p:tgtEl>
                                        <p:attrNameLst>
                                          <p:attrName>style.visibility</p:attrName>
                                        </p:attrNameLst>
                                      </p:cBhvr>
                                      <p:to>
                                        <p:strVal val="visible"/>
                                      </p:to>
                                    </p:set>
                                    <p:anim calcmode="lin" valueType="num">
                                      <p:cBhvr>
                                        <p:cTn id="98" dur="500" fill="hold"/>
                                        <p:tgtEl>
                                          <p:spTgt spid="62"/>
                                        </p:tgtEl>
                                        <p:attrNameLst>
                                          <p:attrName>ppt_w</p:attrName>
                                        </p:attrNameLst>
                                      </p:cBhvr>
                                      <p:tavLst>
                                        <p:tav tm="0">
                                          <p:val>
                                            <p:fltVal val="0"/>
                                          </p:val>
                                        </p:tav>
                                        <p:tav tm="100000">
                                          <p:val>
                                            <p:strVal val="#ppt_w"/>
                                          </p:val>
                                        </p:tav>
                                      </p:tavLst>
                                    </p:anim>
                                    <p:anim calcmode="lin" valueType="num">
                                      <p:cBhvr>
                                        <p:cTn id="99" dur="500" fill="hold"/>
                                        <p:tgtEl>
                                          <p:spTgt spid="62"/>
                                        </p:tgtEl>
                                        <p:attrNameLst>
                                          <p:attrName>ppt_h</p:attrName>
                                        </p:attrNameLst>
                                      </p:cBhvr>
                                      <p:tavLst>
                                        <p:tav tm="0">
                                          <p:val>
                                            <p:fltVal val="0"/>
                                          </p:val>
                                        </p:tav>
                                        <p:tav tm="100000">
                                          <p:val>
                                            <p:strVal val="#ppt_h"/>
                                          </p:val>
                                        </p:tav>
                                      </p:tavLst>
                                    </p:anim>
                                    <p:animEffect transition="in" filter="fade">
                                      <p:cBhvr>
                                        <p:cTn id="100" dur="500"/>
                                        <p:tgtEl>
                                          <p:spTgt spid="62"/>
                                        </p:tgtEl>
                                      </p:cBhvr>
                                    </p:animEffect>
                                  </p:childTnLst>
                                </p:cTn>
                              </p:par>
                            </p:childTnLst>
                          </p:cTn>
                        </p:par>
                      </p:childTnLst>
                    </p:cTn>
                  </p:par>
                  <p:par>
                    <p:cTn id="101" fill="hold">
                      <p:stCondLst>
                        <p:cond delay="indefinite"/>
                      </p:stCondLst>
                      <p:childTnLst>
                        <p:par>
                          <p:cTn id="102" fill="hold">
                            <p:stCondLst>
                              <p:cond delay="0"/>
                            </p:stCondLst>
                            <p:childTnLst>
                              <p:par>
                                <p:cTn id="103" presetID="22" presetClass="entr" presetSubtype="4" fill="hold" grpId="0" nodeType="clickEffect">
                                  <p:stCondLst>
                                    <p:cond delay="0"/>
                                  </p:stCondLst>
                                  <p:childTnLst>
                                    <p:set>
                                      <p:cBhvr>
                                        <p:cTn id="104" dur="1" fill="hold">
                                          <p:stCondLst>
                                            <p:cond delay="0"/>
                                          </p:stCondLst>
                                        </p:cTn>
                                        <p:tgtEl>
                                          <p:spTgt spid="76"/>
                                        </p:tgtEl>
                                        <p:attrNameLst>
                                          <p:attrName>style.visibility</p:attrName>
                                        </p:attrNameLst>
                                      </p:cBhvr>
                                      <p:to>
                                        <p:strVal val="visible"/>
                                      </p:to>
                                    </p:set>
                                    <p:animEffect transition="in" filter="wipe(down)">
                                      <p:cBhvr>
                                        <p:cTn id="105" dur="500"/>
                                        <p:tgtEl>
                                          <p:spTgt spid="76"/>
                                        </p:tgtEl>
                                      </p:cBhvr>
                                    </p:animEffect>
                                  </p:childTnLst>
                                </p:cTn>
                              </p:par>
                            </p:childTnLst>
                          </p:cTn>
                        </p:par>
                        <p:par>
                          <p:cTn id="106" fill="hold">
                            <p:stCondLst>
                              <p:cond delay="500"/>
                            </p:stCondLst>
                            <p:childTnLst>
                              <p:par>
                                <p:cTn id="107" presetID="53" presetClass="entr" presetSubtype="0" fill="hold" grpId="0" nodeType="afterEffect">
                                  <p:stCondLst>
                                    <p:cond delay="0"/>
                                  </p:stCondLst>
                                  <p:childTnLst>
                                    <p:set>
                                      <p:cBhvr>
                                        <p:cTn id="108" dur="1" fill="hold">
                                          <p:stCondLst>
                                            <p:cond delay="0"/>
                                          </p:stCondLst>
                                        </p:cTn>
                                        <p:tgtEl>
                                          <p:spTgt spid="9"/>
                                        </p:tgtEl>
                                        <p:attrNameLst>
                                          <p:attrName>style.visibility</p:attrName>
                                        </p:attrNameLst>
                                      </p:cBhvr>
                                      <p:to>
                                        <p:strVal val="visible"/>
                                      </p:to>
                                    </p:set>
                                    <p:anim calcmode="lin" valueType="num">
                                      <p:cBhvr>
                                        <p:cTn id="109" dur="500" fill="hold"/>
                                        <p:tgtEl>
                                          <p:spTgt spid="9"/>
                                        </p:tgtEl>
                                        <p:attrNameLst>
                                          <p:attrName>ppt_w</p:attrName>
                                        </p:attrNameLst>
                                      </p:cBhvr>
                                      <p:tavLst>
                                        <p:tav tm="0">
                                          <p:val>
                                            <p:fltVal val="0"/>
                                          </p:val>
                                        </p:tav>
                                        <p:tav tm="100000">
                                          <p:val>
                                            <p:strVal val="#ppt_w"/>
                                          </p:val>
                                        </p:tav>
                                      </p:tavLst>
                                    </p:anim>
                                    <p:anim calcmode="lin" valueType="num">
                                      <p:cBhvr>
                                        <p:cTn id="110" dur="500" fill="hold"/>
                                        <p:tgtEl>
                                          <p:spTgt spid="9"/>
                                        </p:tgtEl>
                                        <p:attrNameLst>
                                          <p:attrName>ppt_h</p:attrName>
                                        </p:attrNameLst>
                                      </p:cBhvr>
                                      <p:tavLst>
                                        <p:tav tm="0">
                                          <p:val>
                                            <p:fltVal val="0"/>
                                          </p:val>
                                        </p:tav>
                                        <p:tav tm="100000">
                                          <p:val>
                                            <p:strVal val="#ppt_h"/>
                                          </p:val>
                                        </p:tav>
                                      </p:tavLst>
                                    </p:anim>
                                    <p:animEffect transition="in" filter="fade">
                                      <p:cBhvr>
                                        <p:cTn id="111" dur="500"/>
                                        <p:tgtEl>
                                          <p:spTgt spid="9"/>
                                        </p:tgtEl>
                                      </p:cBhvr>
                                    </p:animEffect>
                                  </p:childTnLst>
                                </p:cTn>
                              </p:par>
                              <p:par>
                                <p:cTn id="112" presetID="53" presetClass="entr" presetSubtype="0" fill="hold" grpId="0" nodeType="withEffect">
                                  <p:stCondLst>
                                    <p:cond delay="0"/>
                                  </p:stCondLst>
                                  <p:childTnLst>
                                    <p:set>
                                      <p:cBhvr>
                                        <p:cTn id="113" dur="1" fill="hold">
                                          <p:stCondLst>
                                            <p:cond delay="0"/>
                                          </p:stCondLst>
                                        </p:cTn>
                                        <p:tgtEl>
                                          <p:spTgt spid="10"/>
                                        </p:tgtEl>
                                        <p:attrNameLst>
                                          <p:attrName>style.visibility</p:attrName>
                                        </p:attrNameLst>
                                      </p:cBhvr>
                                      <p:to>
                                        <p:strVal val="visible"/>
                                      </p:to>
                                    </p:set>
                                    <p:anim calcmode="lin" valueType="num">
                                      <p:cBhvr>
                                        <p:cTn id="114" dur="500" fill="hold"/>
                                        <p:tgtEl>
                                          <p:spTgt spid="10"/>
                                        </p:tgtEl>
                                        <p:attrNameLst>
                                          <p:attrName>ppt_w</p:attrName>
                                        </p:attrNameLst>
                                      </p:cBhvr>
                                      <p:tavLst>
                                        <p:tav tm="0">
                                          <p:val>
                                            <p:fltVal val="0"/>
                                          </p:val>
                                        </p:tav>
                                        <p:tav tm="100000">
                                          <p:val>
                                            <p:strVal val="#ppt_w"/>
                                          </p:val>
                                        </p:tav>
                                      </p:tavLst>
                                    </p:anim>
                                    <p:anim calcmode="lin" valueType="num">
                                      <p:cBhvr>
                                        <p:cTn id="115" dur="500" fill="hold"/>
                                        <p:tgtEl>
                                          <p:spTgt spid="10"/>
                                        </p:tgtEl>
                                        <p:attrNameLst>
                                          <p:attrName>ppt_h</p:attrName>
                                        </p:attrNameLst>
                                      </p:cBhvr>
                                      <p:tavLst>
                                        <p:tav tm="0">
                                          <p:val>
                                            <p:fltVal val="0"/>
                                          </p:val>
                                        </p:tav>
                                        <p:tav tm="100000">
                                          <p:val>
                                            <p:strVal val="#ppt_h"/>
                                          </p:val>
                                        </p:tav>
                                      </p:tavLst>
                                    </p:anim>
                                    <p:animEffect transition="in" filter="fade">
                                      <p:cBhvr>
                                        <p:cTn id="116" dur="500"/>
                                        <p:tgtEl>
                                          <p:spTgt spid="10"/>
                                        </p:tgtEl>
                                      </p:cBhvr>
                                    </p:animEffect>
                                  </p:childTnLst>
                                </p:cTn>
                              </p:par>
                              <p:par>
                                <p:cTn id="117" presetID="53" presetClass="entr" presetSubtype="0" fill="hold" grpId="0" nodeType="withEffect">
                                  <p:stCondLst>
                                    <p:cond delay="0"/>
                                  </p:stCondLst>
                                  <p:childTnLst>
                                    <p:set>
                                      <p:cBhvr>
                                        <p:cTn id="118" dur="1" fill="hold">
                                          <p:stCondLst>
                                            <p:cond delay="0"/>
                                          </p:stCondLst>
                                        </p:cTn>
                                        <p:tgtEl>
                                          <p:spTgt spid="11"/>
                                        </p:tgtEl>
                                        <p:attrNameLst>
                                          <p:attrName>style.visibility</p:attrName>
                                        </p:attrNameLst>
                                      </p:cBhvr>
                                      <p:to>
                                        <p:strVal val="visible"/>
                                      </p:to>
                                    </p:set>
                                    <p:anim calcmode="lin" valueType="num">
                                      <p:cBhvr>
                                        <p:cTn id="119" dur="500" fill="hold"/>
                                        <p:tgtEl>
                                          <p:spTgt spid="11"/>
                                        </p:tgtEl>
                                        <p:attrNameLst>
                                          <p:attrName>ppt_w</p:attrName>
                                        </p:attrNameLst>
                                      </p:cBhvr>
                                      <p:tavLst>
                                        <p:tav tm="0">
                                          <p:val>
                                            <p:fltVal val="0"/>
                                          </p:val>
                                        </p:tav>
                                        <p:tav tm="100000">
                                          <p:val>
                                            <p:strVal val="#ppt_w"/>
                                          </p:val>
                                        </p:tav>
                                      </p:tavLst>
                                    </p:anim>
                                    <p:anim calcmode="lin" valueType="num">
                                      <p:cBhvr>
                                        <p:cTn id="120" dur="500" fill="hold"/>
                                        <p:tgtEl>
                                          <p:spTgt spid="11"/>
                                        </p:tgtEl>
                                        <p:attrNameLst>
                                          <p:attrName>ppt_h</p:attrName>
                                        </p:attrNameLst>
                                      </p:cBhvr>
                                      <p:tavLst>
                                        <p:tav tm="0">
                                          <p:val>
                                            <p:fltVal val="0"/>
                                          </p:val>
                                        </p:tav>
                                        <p:tav tm="100000">
                                          <p:val>
                                            <p:strVal val="#ppt_h"/>
                                          </p:val>
                                        </p:tav>
                                      </p:tavLst>
                                    </p:anim>
                                    <p:animEffect transition="in" filter="fade">
                                      <p:cBhvr>
                                        <p:cTn id="121" dur="500"/>
                                        <p:tgtEl>
                                          <p:spTgt spid="11"/>
                                        </p:tgtEl>
                                      </p:cBhvr>
                                    </p:animEffect>
                                  </p:childTnLst>
                                </p:cTn>
                              </p:par>
                              <p:par>
                                <p:cTn id="122" presetID="53" presetClass="entr" presetSubtype="0" fill="hold" grpId="0" nodeType="withEffect">
                                  <p:stCondLst>
                                    <p:cond delay="0"/>
                                  </p:stCondLst>
                                  <p:childTnLst>
                                    <p:set>
                                      <p:cBhvr>
                                        <p:cTn id="123" dur="1" fill="hold">
                                          <p:stCondLst>
                                            <p:cond delay="0"/>
                                          </p:stCondLst>
                                        </p:cTn>
                                        <p:tgtEl>
                                          <p:spTgt spid="12"/>
                                        </p:tgtEl>
                                        <p:attrNameLst>
                                          <p:attrName>style.visibility</p:attrName>
                                        </p:attrNameLst>
                                      </p:cBhvr>
                                      <p:to>
                                        <p:strVal val="visible"/>
                                      </p:to>
                                    </p:set>
                                    <p:anim calcmode="lin" valueType="num">
                                      <p:cBhvr>
                                        <p:cTn id="124" dur="500" fill="hold"/>
                                        <p:tgtEl>
                                          <p:spTgt spid="12"/>
                                        </p:tgtEl>
                                        <p:attrNameLst>
                                          <p:attrName>ppt_w</p:attrName>
                                        </p:attrNameLst>
                                      </p:cBhvr>
                                      <p:tavLst>
                                        <p:tav tm="0">
                                          <p:val>
                                            <p:fltVal val="0"/>
                                          </p:val>
                                        </p:tav>
                                        <p:tav tm="100000">
                                          <p:val>
                                            <p:strVal val="#ppt_w"/>
                                          </p:val>
                                        </p:tav>
                                      </p:tavLst>
                                    </p:anim>
                                    <p:anim calcmode="lin" valueType="num">
                                      <p:cBhvr>
                                        <p:cTn id="125" dur="500" fill="hold"/>
                                        <p:tgtEl>
                                          <p:spTgt spid="12"/>
                                        </p:tgtEl>
                                        <p:attrNameLst>
                                          <p:attrName>ppt_h</p:attrName>
                                        </p:attrNameLst>
                                      </p:cBhvr>
                                      <p:tavLst>
                                        <p:tav tm="0">
                                          <p:val>
                                            <p:fltVal val="0"/>
                                          </p:val>
                                        </p:tav>
                                        <p:tav tm="100000">
                                          <p:val>
                                            <p:strVal val="#ppt_h"/>
                                          </p:val>
                                        </p:tav>
                                      </p:tavLst>
                                    </p:anim>
                                    <p:animEffect transition="in" filter="fade">
                                      <p:cBhvr>
                                        <p:cTn id="126" dur="500"/>
                                        <p:tgtEl>
                                          <p:spTgt spid="12"/>
                                        </p:tgtEl>
                                      </p:cBhvr>
                                    </p:animEffect>
                                  </p:childTnLst>
                                </p:cTn>
                              </p:par>
                              <p:par>
                                <p:cTn id="127" presetID="53" presetClass="entr" presetSubtype="0" fill="hold" grpId="0" nodeType="withEffect">
                                  <p:stCondLst>
                                    <p:cond delay="0"/>
                                  </p:stCondLst>
                                  <p:childTnLst>
                                    <p:set>
                                      <p:cBhvr>
                                        <p:cTn id="128" dur="1" fill="hold">
                                          <p:stCondLst>
                                            <p:cond delay="0"/>
                                          </p:stCondLst>
                                        </p:cTn>
                                        <p:tgtEl>
                                          <p:spTgt spid="13"/>
                                        </p:tgtEl>
                                        <p:attrNameLst>
                                          <p:attrName>style.visibility</p:attrName>
                                        </p:attrNameLst>
                                      </p:cBhvr>
                                      <p:to>
                                        <p:strVal val="visible"/>
                                      </p:to>
                                    </p:set>
                                    <p:anim calcmode="lin" valueType="num">
                                      <p:cBhvr>
                                        <p:cTn id="129" dur="500" fill="hold"/>
                                        <p:tgtEl>
                                          <p:spTgt spid="13"/>
                                        </p:tgtEl>
                                        <p:attrNameLst>
                                          <p:attrName>ppt_w</p:attrName>
                                        </p:attrNameLst>
                                      </p:cBhvr>
                                      <p:tavLst>
                                        <p:tav tm="0">
                                          <p:val>
                                            <p:fltVal val="0"/>
                                          </p:val>
                                        </p:tav>
                                        <p:tav tm="100000">
                                          <p:val>
                                            <p:strVal val="#ppt_w"/>
                                          </p:val>
                                        </p:tav>
                                      </p:tavLst>
                                    </p:anim>
                                    <p:anim calcmode="lin" valueType="num">
                                      <p:cBhvr>
                                        <p:cTn id="130" dur="500" fill="hold"/>
                                        <p:tgtEl>
                                          <p:spTgt spid="13"/>
                                        </p:tgtEl>
                                        <p:attrNameLst>
                                          <p:attrName>ppt_h</p:attrName>
                                        </p:attrNameLst>
                                      </p:cBhvr>
                                      <p:tavLst>
                                        <p:tav tm="0">
                                          <p:val>
                                            <p:fltVal val="0"/>
                                          </p:val>
                                        </p:tav>
                                        <p:tav tm="100000">
                                          <p:val>
                                            <p:strVal val="#ppt_h"/>
                                          </p:val>
                                        </p:tav>
                                      </p:tavLst>
                                    </p:anim>
                                    <p:animEffect transition="in" filter="fade">
                                      <p:cBhvr>
                                        <p:cTn id="131" dur="500"/>
                                        <p:tgtEl>
                                          <p:spTgt spid="13"/>
                                        </p:tgtEl>
                                      </p:cBhvr>
                                    </p:animEffect>
                                  </p:childTnLst>
                                </p:cTn>
                              </p:par>
                              <p:par>
                                <p:cTn id="132" presetID="53" presetClass="entr" presetSubtype="0" fill="hold" grpId="0" nodeType="withEffect">
                                  <p:stCondLst>
                                    <p:cond delay="0"/>
                                  </p:stCondLst>
                                  <p:childTnLst>
                                    <p:set>
                                      <p:cBhvr>
                                        <p:cTn id="133" dur="1" fill="hold">
                                          <p:stCondLst>
                                            <p:cond delay="0"/>
                                          </p:stCondLst>
                                        </p:cTn>
                                        <p:tgtEl>
                                          <p:spTgt spid="20"/>
                                        </p:tgtEl>
                                        <p:attrNameLst>
                                          <p:attrName>style.visibility</p:attrName>
                                        </p:attrNameLst>
                                      </p:cBhvr>
                                      <p:to>
                                        <p:strVal val="visible"/>
                                      </p:to>
                                    </p:set>
                                    <p:anim calcmode="lin" valueType="num">
                                      <p:cBhvr>
                                        <p:cTn id="134" dur="500" fill="hold"/>
                                        <p:tgtEl>
                                          <p:spTgt spid="20"/>
                                        </p:tgtEl>
                                        <p:attrNameLst>
                                          <p:attrName>ppt_w</p:attrName>
                                        </p:attrNameLst>
                                      </p:cBhvr>
                                      <p:tavLst>
                                        <p:tav tm="0">
                                          <p:val>
                                            <p:fltVal val="0"/>
                                          </p:val>
                                        </p:tav>
                                        <p:tav tm="100000">
                                          <p:val>
                                            <p:strVal val="#ppt_w"/>
                                          </p:val>
                                        </p:tav>
                                      </p:tavLst>
                                    </p:anim>
                                    <p:anim calcmode="lin" valueType="num">
                                      <p:cBhvr>
                                        <p:cTn id="135" dur="500" fill="hold"/>
                                        <p:tgtEl>
                                          <p:spTgt spid="20"/>
                                        </p:tgtEl>
                                        <p:attrNameLst>
                                          <p:attrName>ppt_h</p:attrName>
                                        </p:attrNameLst>
                                      </p:cBhvr>
                                      <p:tavLst>
                                        <p:tav tm="0">
                                          <p:val>
                                            <p:fltVal val="0"/>
                                          </p:val>
                                        </p:tav>
                                        <p:tav tm="100000">
                                          <p:val>
                                            <p:strVal val="#ppt_h"/>
                                          </p:val>
                                        </p:tav>
                                      </p:tavLst>
                                    </p:anim>
                                    <p:animEffect transition="in" filter="fade">
                                      <p:cBhvr>
                                        <p:cTn id="136" dur="500"/>
                                        <p:tgtEl>
                                          <p:spTgt spid="20"/>
                                        </p:tgtEl>
                                      </p:cBhvr>
                                    </p:animEffect>
                                  </p:childTnLst>
                                </p:cTn>
                              </p:par>
                              <p:par>
                                <p:cTn id="137" presetID="53" presetClass="entr" presetSubtype="0" fill="hold" grpId="0" nodeType="withEffect">
                                  <p:stCondLst>
                                    <p:cond delay="0"/>
                                  </p:stCondLst>
                                  <p:childTnLst>
                                    <p:set>
                                      <p:cBhvr>
                                        <p:cTn id="138" dur="1" fill="hold">
                                          <p:stCondLst>
                                            <p:cond delay="0"/>
                                          </p:stCondLst>
                                        </p:cTn>
                                        <p:tgtEl>
                                          <p:spTgt spid="21"/>
                                        </p:tgtEl>
                                        <p:attrNameLst>
                                          <p:attrName>style.visibility</p:attrName>
                                        </p:attrNameLst>
                                      </p:cBhvr>
                                      <p:to>
                                        <p:strVal val="visible"/>
                                      </p:to>
                                    </p:set>
                                    <p:anim calcmode="lin" valueType="num">
                                      <p:cBhvr>
                                        <p:cTn id="139" dur="500" fill="hold"/>
                                        <p:tgtEl>
                                          <p:spTgt spid="21"/>
                                        </p:tgtEl>
                                        <p:attrNameLst>
                                          <p:attrName>ppt_w</p:attrName>
                                        </p:attrNameLst>
                                      </p:cBhvr>
                                      <p:tavLst>
                                        <p:tav tm="0">
                                          <p:val>
                                            <p:fltVal val="0"/>
                                          </p:val>
                                        </p:tav>
                                        <p:tav tm="100000">
                                          <p:val>
                                            <p:strVal val="#ppt_w"/>
                                          </p:val>
                                        </p:tav>
                                      </p:tavLst>
                                    </p:anim>
                                    <p:anim calcmode="lin" valueType="num">
                                      <p:cBhvr>
                                        <p:cTn id="140" dur="500" fill="hold"/>
                                        <p:tgtEl>
                                          <p:spTgt spid="21"/>
                                        </p:tgtEl>
                                        <p:attrNameLst>
                                          <p:attrName>ppt_h</p:attrName>
                                        </p:attrNameLst>
                                      </p:cBhvr>
                                      <p:tavLst>
                                        <p:tav tm="0">
                                          <p:val>
                                            <p:fltVal val="0"/>
                                          </p:val>
                                        </p:tav>
                                        <p:tav tm="100000">
                                          <p:val>
                                            <p:strVal val="#ppt_h"/>
                                          </p:val>
                                        </p:tav>
                                      </p:tavLst>
                                    </p:anim>
                                    <p:animEffect transition="in" filter="fade">
                                      <p:cBhvr>
                                        <p:cTn id="141" dur="500"/>
                                        <p:tgtEl>
                                          <p:spTgt spid="21"/>
                                        </p:tgtEl>
                                      </p:cBhvr>
                                    </p:animEffect>
                                  </p:childTnLst>
                                </p:cTn>
                              </p:par>
                              <p:par>
                                <p:cTn id="142" presetID="53" presetClass="entr" presetSubtype="0" fill="hold" grpId="0" nodeType="withEffect">
                                  <p:stCondLst>
                                    <p:cond delay="0"/>
                                  </p:stCondLst>
                                  <p:childTnLst>
                                    <p:set>
                                      <p:cBhvr>
                                        <p:cTn id="143" dur="1" fill="hold">
                                          <p:stCondLst>
                                            <p:cond delay="0"/>
                                          </p:stCondLst>
                                        </p:cTn>
                                        <p:tgtEl>
                                          <p:spTgt spid="22"/>
                                        </p:tgtEl>
                                        <p:attrNameLst>
                                          <p:attrName>style.visibility</p:attrName>
                                        </p:attrNameLst>
                                      </p:cBhvr>
                                      <p:to>
                                        <p:strVal val="visible"/>
                                      </p:to>
                                    </p:set>
                                    <p:anim calcmode="lin" valueType="num">
                                      <p:cBhvr>
                                        <p:cTn id="144" dur="500" fill="hold"/>
                                        <p:tgtEl>
                                          <p:spTgt spid="22"/>
                                        </p:tgtEl>
                                        <p:attrNameLst>
                                          <p:attrName>ppt_w</p:attrName>
                                        </p:attrNameLst>
                                      </p:cBhvr>
                                      <p:tavLst>
                                        <p:tav tm="0">
                                          <p:val>
                                            <p:fltVal val="0"/>
                                          </p:val>
                                        </p:tav>
                                        <p:tav tm="100000">
                                          <p:val>
                                            <p:strVal val="#ppt_w"/>
                                          </p:val>
                                        </p:tav>
                                      </p:tavLst>
                                    </p:anim>
                                    <p:anim calcmode="lin" valueType="num">
                                      <p:cBhvr>
                                        <p:cTn id="145" dur="500" fill="hold"/>
                                        <p:tgtEl>
                                          <p:spTgt spid="22"/>
                                        </p:tgtEl>
                                        <p:attrNameLst>
                                          <p:attrName>ppt_h</p:attrName>
                                        </p:attrNameLst>
                                      </p:cBhvr>
                                      <p:tavLst>
                                        <p:tav tm="0">
                                          <p:val>
                                            <p:fltVal val="0"/>
                                          </p:val>
                                        </p:tav>
                                        <p:tav tm="100000">
                                          <p:val>
                                            <p:strVal val="#ppt_h"/>
                                          </p:val>
                                        </p:tav>
                                      </p:tavLst>
                                    </p:anim>
                                    <p:animEffect transition="in" filter="fade">
                                      <p:cBhvr>
                                        <p:cTn id="146" dur="500"/>
                                        <p:tgtEl>
                                          <p:spTgt spid="22"/>
                                        </p:tgtEl>
                                      </p:cBhvr>
                                    </p:animEffect>
                                  </p:childTnLst>
                                </p:cTn>
                              </p:par>
                              <p:par>
                                <p:cTn id="147" presetID="53" presetClass="entr" presetSubtype="0" fill="hold" grpId="0" nodeType="withEffect">
                                  <p:stCondLst>
                                    <p:cond delay="0"/>
                                  </p:stCondLst>
                                  <p:childTnLst>
                                    <p:set>
                                      <p:cBhvr>
                                        <p:cTn id="148" dur="1" fill="hold">
                                          <p:stCondLst>
                                            <p:cond delay="0"/>
                                          </p:stCondLst>
                                        </p:cTn>
                                        <p:tgtEl>
                                          <p:spTgt spid="23"/>
                                        </p:tgtEl>
                                        <p:attrNameLst>
                                          <p:attrName>style.visibility</p:attrName>
                                        </p:attrNameLst>
                                      </p:cBhvr>
                                      <p:to>
                                        <p:strVal val="visible"/>
                                      </p:to>
                                    </p:set>
                                    <p:anim calcmode="lin" valueType="num">
                                      <p:cBhvr>
                                        <p:cTn id="149" dur="500" fill="hold"/>
                                        <p:tgtEl>
                                          <p:spTgt spid="23"/>
                                        </p:tgtEl>
                                        <p:attrNameLst>
                                          <p:attrName>ppt_w</p:attrName>
                                        </p:attrNameLst>
                                      </p:cBhvr>
                                      <p:tavLst>
                                        <p:tav tm="0">
                                          <p:val>
                                            <p:fltVal val="0"/>
                                          </p:val>
                                        </p:tav>
                                        <p:tav tm="100000">
                                          <p:val>
                                            <p:strVal val="#ppt_w"/>
                                          </p:val>
                                        </p:tav>
                                      </p:tavLst>
                                    </p:anim>
                                    <p:anim calcmode="lin" valueType="num">
                                      <p:cBhvr>
                                        <p:cTn id="150" dur="500" fill="hold"/>
                                        <p:tgtEl>
                                          <p:spTgt spid="23"/>
                                        </p:tgtEl>
                                        <p:attrNameLst>
                                          <p:attrName>ppt_h</p:attrName>
                                        </p:attrNameLst>
                                      </p:cBhvr>
                                      <p:tavLst>
                                        <p:tav tm="0">
                                          <p:val>
                                            <p:fltVal val="0"/>
                                          </p:val>
                                        </p:tav>
                                        <p:tav tm="100000">
                                          <p:val>
                                            <p:strVal val="#ppt_h"/>
                                          </p:val>
                                        </p:tav>
                                      </p:tavLst>
                                    </p:anim>
                                    <p:animEffect transition="in" filter="fade">
                                      <p:cBhvr>
                                        <p:cTn id="151" dur="500"/>
                                        <p:tgtEl>
                                          <p:spTgt spid="23"/>
                                        </p:tgtEl>
                                      </p:cBhvr>
                                    </p:animEffect>
                                  </p:childTnLst>
                                </p:cTn>
                              </p:par>
                              <p:par>
                                <p:cTn id="152" presetID="53" presetClass="entr" presetSubtype="0" fill="hold" grpId="0" nodeType="withEffect">
                                  <p:stCondLst>
                                    <p:cond delay="0"/>
                                  </p:stCondLst>
                                  <p:childTnLst>
                                    <p:set>
                                      <p:cBhvr>
                                        <p:cTn id="153" dur="1" fill="hold">
                                          <p:stCondLst>
                                            <p:cond delay="0"/>
                                          </p:stCondLst>
                                        </p:cTn>
                                        <p:tgtEl>
                                          <p:spTgt spid="24"/>
                                        </p:tgtEl>
                                        <p:attrNameLst>
                                          <p:attrName>style.visibility</p:attrName>
                                        </p:attrNameLst>
                                      </p:cBhvr>
                                      <p:to>
                                        <p:strVal val="visible"/>
                                      </p:to>
                                    </p:set>
                                    <p:anim calcmode="lin" valueType="num">
                                      <p:cBhvr>
                                        <p:cTn id="154" dur="500" fill="hold"/>
                                        <p:tgtEl>
                                          <p:spTgt spid="24"/>
                                        </p:tgtEl>
                                        <p:attrNameLst>
                                          <p:attrName>ppt_w</p:attrName>
                                        </p:attrNameLst>
                                      </p:cBhvr>
                                      <p:tavLst>
                                        <p:tav tm="0">
                                          <p:val>
                                            <p:fltVal val="0"/>
                                          </p:val>
                                        </p:tav>
                                        <p:tav tm="100000">
                                          <p:val>
                                            <p:strVal val="#ppt_w"/>
                                          </p:val>
                                        </p:tav>
                                      </p:tavLst>
                                    </p:anim>
                                    <p:anim calcmode="lin" valueType="num">
                                      <p:cBhvr>
                                        <p:cTn id="155" dur="500" fill="hold"/>
                                        <p:tgtEl>
                                          <p:spTgt spid="24"/>
                                        </p:tgtEl>
                                        <p:attrNameLst>
                                          <p:attrName>ppt_h</p:attrName>
                                        </p:attrNameLst>
                                      </p:cBhvr>
                                      <p:tavLst>
                                        <p:tav tm="0">
                                          <p:val>
                                            <p:fltVal val="0"/>
                                          </p:val>
                                        </p:tav>
                                        <p:tav tm="100000">
                                          <p:val>
                                            <p:strVal val="#ppt_h"/>
                                          </p:val>
                                        </p:tav>
                                      </p:tavLst>
                                    </p:anim>
                                    <p:animEffect transition="in" filter="fade">
                                      <p:cBhvr>
                                        <p:cTn id="156" dur="500"/>
                                        <p:tgtEl>
                                          <p:spTgt spid="24"/>
                                        </p:tgtEl>
                                      </p:cBhvr>
                                    </p:animEffect>
                                  </p:childTnLst>
                                </p:cTn>
                              </p:par>
                              <p:par>
                                <p:cTn id="157" presetID="53" presetClass="entr" presetSubtype="0" fill="hold" grpId="0" nodeType="withEffect">
                                  <p:stCondLst>
                                    <p:cond delay="0"/>
                                  </p:stCondLst>
                                  <p:childTnLst>
                                    <p:set>
                                      <p:cBhvr>
                                        <p:cTn id="158" dur="1" fill="hold">
                                          <p:stCondLst>
                                            <p:cond delay="0"/>
                                          </p:stCondLst>
                                        </p:cTn>
                                        <p:tgtEl>
                                          <p:spTgt spid="25"/>
                                        </p:tgtEl>
                                        <p:attrNameLst>
                                          <p:attrName>style.visibility</p:attrName>
                                        </p:attrNameLst>
                                      </p:cBhvr>
                                      <p:to>
                                        <p:strVal val="visible"/>
                                      </p:to>
                                    </p:set>
                                    <p:anim calcmode="lin" valueType="num">
                                      <p:cBhvr>
                                        <p:cTn id="159" dur="500" fill="hold"/>
                                        <p:tgtEl>
                                          <p:spTgt spid="25"/>
                                        </p:tgtEl>
                                        <p:attrNameLst>
                                          <p:attrName>ppt_w</p:attrName>
                                        </p:attrNameLst>
                                      </p:cBhvr>
                                      <p:tavLst>
                                        <p:tav tm="0">
                                          <p:val>
                                            <p:fltVal val="0"/>
                                          </p:val>
                                        </p:tav>
                                        <p:tav tm="100000">
                                          <p:val>
                                            <p:strVal val="#ppt_w"/>
                                          </p:val>
                                        </p:tav>
                                      </p:tavLst>
                                    </p:anim>
                                    <p:anim calcmode="lin" valueType="num">
                                      <p:cBhvr>
                                        <p:cTn id="160" dur="500" fill="hold"/>
                                        <p:tgtEl>
                                          <p:spTgt spid="25"/>
                                        </p:tgtEl>
                                        <p:attrNameLst>
                                          <p:attrName>ppt_h</p:attrName>
                                        </p:attrNameLst>
                                      </p:cBhvr>
                                      <p:tavLst>
                                        <p:tav tm="0">
                                          <p:val>
                                            <p:fltVal val="0"/>
                                          </p:val>
                                        </p:tav>
                                        <p:tav tm="100000">
                                          <p:val>
                                            <p:strVal val="#ppt_h"/>
                                          </p:val>
                                        </p:tav>
                                      </p:tavLst>
                                    </p:anim>
                                    <p:animEffect transition="in" filter="fade">
                                      <p:cBhvr>
                                        <p:cTn id="161" dur="500"/>
                                        <p:tgtEl>
                                          <p:spTgt spid="25"/>
                                        </p:tgtEl>
                                      </p:cBhvr>
                                    </p:animEffect>
                                  </p:childTnLst>
                                </p:cTn>
                              </p:par>
                              <p:par>
                                <p:cTn id="162" presetID="53" presetClass="entr" presetSubtype="0" fill="hold" grpId="0" nodeType="withEffect">
                                  <p:stCondLst>
                                    <p:cond delay="0"/>
                                  </p:stCondLst>
                                  <p:childTnLst>
                                    <p:set>
                                      <p:cBhvr>
                                        <p:cTn id="163" dur="1" fill="hold">
                                          <p:stCondLst>
                                            <p:cond delay="0"/>
                                          </p:stCondLst>
                                        </p:cTn>
                                        <p:tgtEl>
                                          <p:spTgt spid="26"/>
                                        </p:tgtEl>
                                        <p:attrNameLst>
                                          <p:attrName>style.visibility</p:attrName>
                                        </p:attrNameLst>
                                      </p:cBhvr>
                                      <p:to>
                                        <p:strVal val="visible"/>
                                      </p:to>
                                    </p:set>
                                    <p:anim calcmode="lin" valueType="num">
                                      <p:cBhvr>
                                        <p:cTn id="164" dur="500" fill="hold"/>
                                        <p:tgtEl>
                                          <p:spTgt spid="26"/>
                                        </p:tgtEl>
                                        <p:attrNameLst>
                                          <p:attrName>ppt_w</p:attrName>
                                        </p:attrNameLst>
                                      </p:cBhvr>
                                      <p:tavLst>
                                        <p:tav tm="0">
                                          <p:val>
                                            <p:fltVal val="0"/>
                                          </p:val>
                                        </p:tav>
                                        <p:tav tm="100000">
                                          <p:val>
                                            <p:strVal val="#ppt_w"/>
                                          </p:val>
                                        </p:tav>
                                      </p:tavLst>
                                    </p:anim>
                                    <p:anim calcmode="lin" valueType="num">
                                      <p:cBhvr>
                                        <p:cTn id="165" dur="500" fill="hold"/>
                                        <p:tgtEl>
                                          <p:spTgt spid="26"/>
                                        </p:tgtEl>
                                        <p:attrNameLst>
                                          <p:attrName>ppt_h</p:attrName>
                                        </p:attrNameLst>
                                      </p:cBhvr>
                                      <p:tavLst>
                                        <p:tav tm="0">
                                          <p:val>
                                            <p:fltVal val="0"/>
                                          </p:val>
                                        </p:tav>
                                        <p:tav tm="100000">
                                          <p:val>
                                            <p:strVal val="#ppt_h"/>
                                          </p:val>
                                        </p:tav>
                                      </p:tavLst>
                                    </p:anim>
                                    <p:animEffect transition="in" filter="fade">
                                      <p:cBhvr>
                                        <p:cTn id="166" dur="500"/>
                                        <p:tgtEl>
                                          <p:spTgt spid="26"/>
                                        </p:tgtEl>
                                      </p:cBhvr>
                                    </p:animEffect>
                                  </p:childTnLst>
                                </p:cTn>
                              </p:par>
                              <p:par>
                                <p:cTn id="167" presetID="53" presetClass="entr" presetSubtype="0" fill="hold" grpId="0" nodeType="withEffect">
                                  <p:stCondLst>
                                    <p:cond delay="0"/>
                                  </p:stCondLst>
                                  <p:childTnLst>
                                    <p:set>
                                      <p:cBhvr>
                                        <p:cTn id="168" dur="1" fill="hold">
                                          <p:stCondLst>
                                            <p:cond delay="0"/>
                                          </p:stCondLst>
                                        </p:cTn>
                                        <p:tgtEl>
                                          <p:spTgt spid="27"/>
                                        </p:tgtEl>
                                        <p:attrNameLst>
                                          <p:attrName>style.visibility</p:attrName>
                                        </p:attrNameLst>
                                      </p:cBhvr>
                                      <p:to>
                                        <p:strVal val="visible"/>
                                      </p:to>
                                    </p:set>
                                    <p:anim calcmode="lin" valueType="num">
                                      <p:cBhvr>
                                        <p:cTn id="169" dur="500" fill="hold"/>
                                        <p:tgtEl>
                                          <p:spTgt spid="27"/>
                                        </p:tgtEl>
                                        <p:attrNameLst>
                                          <p:attrName>ppt_w</p:attrName>
                                        </p:attrNameLst>
                                      </p:cBhvr>
                                      <p:tavLst>
                                        <p:tav tm="0">
                                          <p:val>
                                            <p:fltVal val="0"/>
                                          </p:val>
                                        </p:tav>
                                        <p:tav tm="100000">
                                          <p:val>
                                            <p:strVal val="#ppt_w"/>
                                          </p:val>
                                        </p:tav>
                                      </p:tavLst>
                                    </p:anim>
                                    <p:anim calcmode="lin" valueType="num">
                                      <p:cBhvr>
                                        <p:cTn id="170" dur="500" fill="hold"/>
                                        <p:tgtEl>
                                          <p:spTgt spid="27"/>
                                        </p:tgtEl>
                                        <p:attrNameLst>
                                          <p:attrName>ppt_h</p:attrName>
                                        </p:attrNameLst>
                                      </p:cBhvr>
                                      <p:tavLst>
                                        <p:tav tm="0">
                                          <p:val>
                                            <p:fltVal val="0"/>
                                          </p:val>
                                        </p:tav>
                                        <p:tav tm="100000">
                                          <p:val>
                                            <p:strVal val="#ppt_h"/>
                                          </p:val>
                                        </p:tav>
                                      </p:tavLst>
                                    </p:anim>
                                    <p:animEffect transition="in" filter="fade">
                                      <p:cBhvr>
                                        <p:cTn id="171" dur="500"/>
                                        <p:tgtEl>
                                          <p:spTgt spid="27"/>
                                        </p:tgtEl>
                                      </p:cBhvr>
                                    </p:animEffect>
                                  </p:childTnLst>
                                </p:cTn>
                              </p:par>
                              <p:par>
                                <p:cTn id="172" presetID="53" presetClass="entr" presetSubtype="0" fill="hold" grpId="0" nodeType="withEffect">
                                  <p:stCondLst>
                                    <p:cond delay="0"/>
                                  </p:stCondLst>
                                  <p:childTnLst>
                                    <p:set>
                                      <p:cBhvr>
                                        <p:cTn id="173" dur="1" fill="hold">
                                          <p:stCondLst>
                                            <p:cond delay="0"/>
                                          </p:stCondLst>
                                        </p:cTn>
                                        <p:tgtEl>
                                          <p:spTgt spid="28"/>
                                        </p:tgtEl>
                                        <p:attrNameLst>
                                          <p:attrName>style.visibility</p:attrName>
                                        </p:attrNameLst>
                                      </p:cBhvr>
                                      <p:to>
                                        <p:strVal val="visible"/>
                                      </p:to>
                                    </p:set>
                                    <p:anim calcmode="lin" valueType="num">
                                      <p:cBhvr>
                                        <p:cTn id="174" dur="500" fill="hold"/>
                                        <p:tgtEl>
                                          <p:spTgt spid="28"/>
                                        </p:tgtEl>
                                        <p:attrNameLst>
                                          <p:attrName>ppt_w</p:attrName>
                                        </p:attrNameLst>
                                      </p:cBhvr>
                                      <p:tavLst>
                                        <p:tav tm="0">
                                          <p:val>
                                            <p:fltVal val="0"/>
                                          </p:val>
                                        </p:tav>
                                        <p:tav tm="100000">
                                          <p:val>
                                            <p:strVal val="#ppt_w"/>
                                          </p:val>
                                        </p:tav>
                                      </p:tavLst>
                                    </p:anim>
                                    <p:anim calcmode="lin" valueType="num">
                                      <p:cBhvr>
                                        <p:cTn id="175" dur="500" fill="hold"/>
                                        <p:tgtEl>
                                          <p:spTgt spid="28"/>
                                        </p:tgtEl>
                                        <p:attrNameLst>
                                          <p:attrName>ppt_h</p:attrName>
                                        </p:attrNameLst>
                                      </p:cBhvr>
                                      <p:tavLst>
                                        <p:tav tm="0">
                                          <p:val>
                                            <p:fltVal val="0"/>
                                          </p:val>
                                        </p:tav>
                                        <p:tav tm="100000">
                                          <p:val>
                                            <p:strVal val="#ppt_h"/>
                                          </p:val>
                                        </p:tav>
                                      </p:tavLst>
                                    </p:anim>
                                    <p:animEffect transition="in" filter="fade">
                                      <p:cBhvr>
                                        <p:cTn id="176" dur="500"/>
                                        <p:tgtEl>
                                          <p:spTgt spid="28"/>
                                        </p:tgtEl>
                                      </p:cBhvr>
                                    </p:animEffect>
                                  </p:childTnLst>
                                </p:cTn>
                              </p:par>
                              <p:par>
                                <p:cTn id="177" presetID="53" presetClass="entr" presetSubtype="0" fill="hold" grpId="0" nodeType="withEffect">
                                  <p:stCondLst>
                                    <p:cond delay="0"/>
                                  </p:stCondLst>
                                  <p:childTnLst>
                                    <p:set>
                                      <p:cBhvr>
                                        <p:cTn id="178" dur="1" fill="hold">
                                          <p:stCondLst>
                                            <p:cond delay="0"/>
                                          </p:stCondLst>
                                        </p:cTn>
                                        <p:tgtEl>
                                          <p:spTgt spid="29"/>
                                        </p:tgtEl>
                                        <p:attrNameLst>
                                          <p:attrName>style.visibility</p:attrName>
                                        </p:attrNameLst>
                                      </p:cBhvr>
                                      <p:to>
                                        <p:strVal val="visible"/>
                                      </p:to>
                                    </p:set>
                                    <p:anim calcmode="lin" valueType="num">
                                      <p:cBhvr>
                                        <p:cTn id="179" dur="500" fill="hold"/>
                                        <p:tgtEl>
                                          <p:spTgt spid="29"/>
                                        </p:tgtEl>
                                        <p:attrNameLst>
                                          <p:attrName>ppt_w</p:attrName>
                                        </p:attrNameLst>
                                      </p:cBhvr>
                                      <p:tavLst>
                                        <p:tav tm="0">
                                          <p:val>
                                            <p:fltVal val="0"/>
                                          </p:val>
                                        </p:tav>
                                        <p:tav tm="100000">
                                          <p:val>
                                            <p:strVal val="#ppt_w"/>
                                          </p:val>
                                        </p:tav>
                                      </p:tavLst>
                                    </p:anim>
                                    <p:anim calcmode="lin" valueType="num">
                                      <p:cBhvr>
                                        <p:cTn id="180" dur="500" fill="hold"/>
                                        <p:tgtEl>
                                          <p:spTgt spid="29"/>
                                        </p:tgtEl>
                                        <p:attrNameLst>
                                          <p:attrName>ppt_h</p:attrName>
                                        </p:attrNameLst>
                                      </p:cBhvr>
                                      <p:tavLst>
                                        <p:tav tm="0">
                                          <p:val>
                                            <p:fltVal val="0"/>
                                          </p:val>
                                        </p:tav>
                                        <p:tav tm="100000">
                                          <p:val>
                                            <p:strVal val="#ppt_h"/>
                                          </p:val>
                                        </p:tav>
                                      </p:tavLst>
                                    </p:anim>
                                    <p:animEffect transition="in" filter="fade">
                                      <p:cBhvr>
                                        <p:cTn id="181" dur="500"/>
                                        <p:tgtEl>
                                          <p:spTgt spid="29"/>
                                        </p:tgtEl>
                                      </p:cBhvr>
                                    </p:animEffect>
                                  </p:childTnLst>
                                </p:cTn>
                              </p:par>
                            </p:childTnLst>
                          </p:cTn>
                        </p:par>
                      </p:childTnLst>
                    </p:cTn>
                  </p:par>
                  <p:par>
                    <p:cTn id="182" fill="hold">
                      <p:stCondLst>
                        <p:cond delay="indefinite"/>
                      </p:stCondLst>
                      <p:childTnLst>
                        <p:par>
                          <p:cTn id="183" fill="hold">
                            <p:stCondLst>
                              <p:cond delay="0"/>
                            </p:stCondLst>
                            <p:childTnLst>
                              <p:par>
                                <p:cTn id="184" presetID="53" presetClass="entr" presetSubtype="0" fill="hold" grpId="0" nodeType="clickEffect">
                                  <p:stCondLst>
                                    <p:cond delay="0"/>
                                  </p:stCondLst>
                                  <p:childTnLst>
                                    <p:set>
                                      <p:cBhvr>
                                        <p:cTn id="185" dur="1" fill="hold">
                                          <p:stCondLst>
                                            <p:cond delay="0"/>
                                          </p:stCondLst>
                                        </p:cTn>
                                        <p:tgtEl>
                                          <p:spTgt spid="56"/>
                                        </p:tgtEl>
                                        <p:attrNameLst>
                                          <p:attrName>style.visibility</p:attrName>
                                        </p:attrNameLst>
                                      </p:cBhvr>
                                      <p:to>
                                        <p:strVal val="visible"/>
                                      </p:to>
                                    </p:set>
                                    <p:anim calcmode="lin" valueType="num">
                                      <p:cBhvr>
                                        <p:cTn id="186" dur="500" fill="hold"/>
                                        <p:tgtEl>
                                          <p:spTgt spid="56"/>
                                        </p:tgtEl>
                                        <p:attrNameLst>
                                          <p:attrName>ppt_w</p:attrName>
                                        </p:attrNameLst>
                                      </p:cBhvr>
                                      <p:tavLst>
                                        <p:tav tm="0">
                                          <p:val>
                                            <p:fltVal val="0"/>
                                          </p:val>
                                        </p:tav>
                                        <p:tav tm="100000">
                                          <p:val>
                                            <p:strVal val="#ppt_w"/>
                                          </p:val>
                                        </p:tav>
                                      </p:tavLst>
                                    </p:anim>
                                    <p:anim calcmode="lin" valueType="num">
                                      <p:cBhvr>
                                        <p:cTn id="187" dur="500" fill="hold"/>
                                        <p:tgtEl>
                                          <p:spTgt spid="56"/>
                                        </p:tgtEl>
                                        <p:attrNameLst>
                                          <p:attrName>ppt_h</p:attrName>
                                        </p:attrNameLst>
                                      </p:cBhvr>
                                      <p:tavLst>
                                        <p:tav tm="0">
                                          <p:val>
                                            <p:fltVal val="0"/>
                                          </p:val>
                                        </p:tav>
                                        <p:tav tm="100000">
                                          <p:val>
                                            <p:strVal val="#ppt_h"/>
                                          </p:val>
                                        </p:tav>
                                      </p:tavLst>
                                    </p:anim>
                                    <p:animEffect transition="in" filter="fade">
                                      <p:cBhvr>
                                        <p:cTn id="188" dur="500"/>
                                        <p:tgtEl>
                                          <p:spTgt spid="56"/>
                                        </p:tgtEl>
                                      </p:cBhvr>
                                    </p:animEffect>
                                  </p:childTnLst>
                                </p:cTn>
                              </p:par>
                            </p:childTnLst>
                          </p:cTn>
                        </p:par>
                        <p:par>
                          <p:cTn id="189" fill="hold">
                            <p:stCondLst>
                              <p:cond delay="500"/>
                            </p:stCondLst>
                            <p:childTnLst>
                              <p:par>
                                <p:cTn id="190" presetID="1" presetClass="entr" presetSubtype="0" fill="hold" grpId="0" nodeType="afterEffect">
                                  <p:stCondLst>
                                    <p:cond delay="0"/>
                                  </p:stCondLst>
                                  <p:childTnLst>
                                    <p:set>
                                      <p:cBhvr>
                                        <p:cTn id="191" dur="1" fill="hold">
                                          <p:stCondLst>
                                            <p:cond delay="0"/>
                                          </p:stCondLst>
                                        </p:cTn>
                                        <p:tgtEl>
                                          <p:spTgt spid="5"/>
                                        </p:tgtEl>
                                        <p:attrNameLst>
                                          <p:attrName>style.visibility</p:attrName>
                                        </p:attrNameLst>
                                      </p:cBhvr>
                                      <p:to>
                                        <p:strVal val="visible"/>
                                      </p:to>
                                    </p:set>
                                  </p:childTnLst>
                                </p:cTn>
                              </p:par>
                            </p:childTnLst>
                          </p:cTn>
                        </p:par>
                      </p:childTnLst>
                    </p:cTn>
                  </p:par>
                  <p:par>
                    <p:cTn id="192" fill="hold">
                      <p:stCondLst>
                        <p:cond delay="indefinite"/>
                      </p:stCondLst>
                      <p:childTnLst>
                        <p:par>
                          <p:cTn id="193" fill="hold">
                            <p:stCondLst>
                              <p:cond delay="0"/>
                            </p:stCondLst>
                            <p:childTnLst>
                              <p:par>
                                <p:cTn id="194" presetID="1" presetClass="entr" presetSubtype="0" fill="hold" grpId="0" nodeType="clickEffect">
                                  <p:stCondLst>
                                    <p:cond delay="0"/>
                                  </p:stCondLst>
                                  <p:childTnLst>
                                    <p:set>
                                      <p:cBhvr>
                                        <p:cTn id="195" dur="1" fill="hold">
                                          <p:stCondLst>
                                            <p:cond delay="0"/>
                                          </p:stCondLst>
                                        </p:cTn>
                                        <p:tgtEl>
                                          <p:spTgt spid="86"/>
                                        </p:tgtEl>
                                        <p:attrNameLst>
                                          <p:attrName>style.visibility</p:attrName>
                                        </p:attrNameLst>
                                      </p:cBhvr>
                                      <p:to>
                                        <p:strVal val="visible"/>
                                      </p:to>
                                    </p:set>
                                  </p:childTnLst>
                                </p:cTn>
                              </p:par>
                            </p:childTnLst>
                          </p:cTn>
                        </p:par>
                        <p:par>
                          <p:cTn id="196" fill="hold">
                            <p:stCondLst>
                              <p:cond delay="0"/>
                            </p:stCondLst>
                            <p:childTnLst>
                              <p:par>
                                <p:cTn id="197" presetID="16" presetClass="entr" presetSubtype="37" fill="hold" nodeType="afterEffect">
                                  <p:stCondLst>
                                    <p:cond delay="0"/>
                                  </p:stCondLst>
                                  <p:childTnLst>
                                    <p:set>
                                      <p:cBhvr>
                                        <p:cTn id="198" dur="1" fill="hold">
                                          <p:stCondLst>
                                            <p:cond delay="0"/>
                                          </p:stCondLst>
                                        </p:cTn>
                                        <p:tgtEl>
                                          <p:spTgt spid="140"/>
                                        </p:tgtEl>
                                        <p:attrNameLst>
                                          <p:attrName>style.visibility</p:attrName>
                                        </p:attrNameLst>
                                      </p:cBhvr>
                                      <p:to>
                                        <p:strVal val="visible"/>
                                      </p:to>
                                    </p:set>
                                    <p:animEffect transition="in" filter="barn(outVertical)">
                                      <p:cBhvr>
                                        <p:cTn id="199" dur="500"/>
                                        <p:tgtEl>
                                          <p:spTgt spid="140"/>
                                        </p:tgtEl>
                                      </p:cBhvr>
                                    </p:animEffect>
                                  </p:childTnLst>
                                </p:cTn>
                              </p:par>
                              <p:par>
                                <p:cTn id="200" presetID="16" presetClass="entr" presetSubtype="37" fill="hold" nodeType="withEffect">
                                  <p:stCondLst>
                                    <p:cond delay="0"/>
                                  </p:stCondLst>
                                  <p:childTnLst>
                                    <p:set>
                                      <p:cBhvr>
                                        <p:cTn id="201" dur="1" fill="hold">
                                          <p:stCondLst>
                                            <p:cond delay="0"/>
                                          </p:stCondLst>
                                        </p:cTn>
                                        <p:tgtEl>
                                          <p:spTgt spid="146"/>
                                        </p:tgtEl>
                                        <p:attrNameLst>
                                          <p:attrName>style.visibility</p:attrName>
                                        </p:attrNameLst>
                                      </p:cBhvr>
                                      <p:to>
                                        <p:strVal val="visible"/>
                                      </p:to>
                                    </p:set>
                                    <p:animEffect transition="in" filter="barn(outVertical)">
                                      <p:cBhvr>
                                        <p:cTn id="202" dur="500"/>
                                        <p:tgtEl>
                                          <p:spTgt spid="146"/>
                                        </p:tgtEl>
                                      </p:cBhvr>
                                    </p:animEffect>
                                  </p:childTnLst>
                                </p:cTn>
                              </p:par>
                              <p:par>
                                <p:cTn id="203" presetID="16" presetClass="entr" presetSubtype="37" fill="hold" nodeType="withEffect">
                                  <p:stCondLst>
                                    <p:cond delay="0"/>
                                  </p:stCondLst>
                                  <p:childTnLst>
                                    <p:set>
                                      <p:cBhvr>
                                        <p:cTn id="204" dur="1" fill="hold">
                                          <p:stCondLst>
                                            <p:cond delay="0"/>
                                          </p:stCondLst>
                                        </p:cTn>
                                        <p:tgtEl>
                                          <p:spTgt spid="149"/>
                                        </p:tgtEl>
                                        <p:attrNameLst>
                                          <p:attrName>style.visibility</p:attrName>
                                        </p:attrNameLst>
                                      </p:cBhvr>
                                      <p:to>
                                        <p:strVal val="visible"/>
                                      </p:to>
                                    </p:set>
                                    <p:animEffect transition="in" filter="barn(outVertical)">
                                      <p:cBhvr>
                                        <p:cTn id="205" dur="500"/>
                                        <p:tgtEl>
                                          <p:spTgt spid="149"/>
                                        </p:tgtEl>
                                      </p:cBhvr>
                                    </p:animEffect>
                                  </p:childTnLst>
                                </p:cTn>
                              </p:par>
                              <p:par>
                                <p:cTn id="206" presetID="16" presetClass="entr" presetSubtype="37" fill="hold" nodeType="withEffect">
                                  <p:stCondLst>
                                    <p:cond delay="0"/>
                                  </p:stCondLst>
                                  <p:childTnLst>
                                    <p:set>
                                      <p:cBhvr>
                                        <p:cTn id="207" dur="1" fill="hold">
                                          <p:stCondLst>
                                            <p:cond delay="0"/>
                                          </p:stCondLst>
                                        </p:cTn>
                                        <p:tgtEl>
                                          <p:spTgt spid="154"/>
                                        </p:tgtEl>
                                        <p:attrNameLst>
                                          <p:attrName>style.visibility</p:attrName>
                                        </p:attrNameLst>
                                      </p:cBhvr>
                                      <p:to>
                                        <p:strVal val="visible"/>
                                      </p:to>
                                    </p:set>
                                    <p:animEffect transition="in" filter="barn(outVertical)">
                                      <p:cBhvr>
                                        <p:cTn id="208" dur="500"/>
                                        <p:tgtEl>
                                          <p:spTgt spid="154"/>
                                        </p:tgtEl>
                                      </p:cBhvr>
                                    </p:animEffect>
                                  </p:childTnLst>
                                </p:cTn>
                              </p:par>
                              <p:par>
                                <p:cTn id="209" presetID="16" presetClass="entr" presetSubtype="37" fill="hold" nodeType="withEffect">
                                  <p:stCondLst>
                                    <p:cond delay="0"/>
                                  </p:stCondLst>
                                  <p:childTnLst>
                                    <p:set>
                                      <p:cBhvr>
                                        <p:cTn id="210" dur="1" fill="hold">
                                          <p:stCondLst>
                                            <p:cond delay="0"/>
                                          </p:stCondLst>
                                        </p:cTn>
                                        <p:tgtEl>
                                          <p:spTgt spid="157"/>
                                        </p:tgtEl>
                                        <p:attrNameLst>
                                          <p:attrName>style.visibility</p:attrName>
                                        </p:attrNameLst>
                                      </p:cBhvr>
                                      <p:to>
                                        <p:strVal val="visible"/>
                                      </p:to>
                                    </p:set>
                                    <p:animEffect transition="in" filter="barn(outVertical)">
                                      <p:cBhvr>
                                        <p:cTn id="211" dur="500"/>
                                        <p:tgtEl>
                                          <p:spTgt spid="157"/>
                                        </p:tgtEl>
                                      </p:cBhvr>
                                    </p:animEffect>
                                  </p:childTnLst>
                                </p:cTn>
                              </p:par>
                              <p:par>
                                <p:cTn id="212" presetID="16" presetClass="entr" presetSubtype="37" fill="hold" nodeType="withEffect">
                                  <p:stCondLst>
                                    <p:cond delay="0"/>
                                  </p:stCondLst>
                                  <p:childTnLst>
                                    <p:set>
                                      <p:cBhvr>
                                        <p:cTn id="213" dur="1" fill="hold">
                                          <p:stCondLst>
                                            <p:cond delay="0"/>
                                          </p:stCondLst>
                                        </p:cTn>
                                        <p:tgtEl>
                                          <p:spTgt spid="159"/>
                                        </p:tgtEl>
                                        <p:attrNameLst>
                                          <p:attrName>style.visibility</p:attrName>
                                        </p:attrNameLst>
                                      </p:cBhvr>
                                      <p:to>
                                        <p:strVal val="visible"/>
                                      </p:to>
                                    </p:set>
                                    <p:animEffect transition="in" filter="barn(outVertical)">
                                      <p:cBhvr>
                                        <p:cTn id="214" dur="500"/>
                                        <p:tgtEl>
                                          <p:spTgt spid="159"/>
                                        </p:tgtEl>
                                      </p:cBhvr>
                                    </p:animEffect>
                                  </p:childTnLst>
                                </p:cTn>
                              </p:par>
                            </p:childTnLst>
                          </p:cTn>
                        </p:par>
                        <p:par>
                          <p:cTn id="215" fill="hold">
                            <p:stCondLst>
                              <p:cond delay="500"/>
                            </p:stCondLst>
                            <p:childTnLst>
                              <p:par>
                                <p:cTn id="216" presetID="1" presetClass="entr" presetSubtype="0" fill="hold" grpId="0" nodeType="afterEffect">
                                  <p:stCondLst>
                                    <p:cond delay="0"/>
                                  </p:stCondLst>
                                  <p:iterate type="lt">
                                    <p:tmAbs val="0"/>
                                  </p:iterate>
                                  <p:childTnLst>
                                    <p:set>
                                      <p:cBhvr>
                                        <p:cTn id="217" dur="1" fill="hold">
                                          <p:stCondLst>
                                            <p:cond delay="0"/>
                                          </p:stCondLst>
                                        </p:cTn>
                                        <p:tgtEl>
                                          <p:spTgt spid="53"/>
                                        </p:tgtEl>
                                        <p:attrNameLst>
                                          <p:attrName>style.visibility</p:attrName>
                                        </p:attrNameLst>
                                      </p:cBhvr>
                                      <p:to>
                                        <p:strVal val="visible"/>
                                      </p:to>
                                    </p:set>
                                  </p:childTnLst>
                                </p:cTn>
                              </p:par>
                            </p:childTnLst>
                          </p:cTn>
                        </p:par>
                      </p:childTnLst>
                    </p:cTn>
                  </p:par>
                  <p:par>
                    <p:cTn id="218" fill="hold">
                      <p:stCondLst>
                        <p:cond delay="indefinite"/>
                      </p:stCondLst>
                      <p:childTnLst>
                        <p:par>
                          <p:cTn id="219" fill="hold">
                            <p:stCondLst>
                              <p:cond delay="0"/>
                            </p:stCondLst>
                            <p:childTnLst>
                              <p:par>
                                <p:cTn id="220" presetID="16" presetClass="entr" presetSubtype="37" fill="hold" nodeType="clickEffect">
                                  <p:stCondLst>
                                    <p:cond delay="0"/>
                                  </p:stCondLst>
                                  <p:childTnLst>
                                    <p:set>
                                      <p:cBhvr>
                                        <p:cTn id="221" dur="1" fill="hold">
                                          <p:stCondLst>
                                            <p:cond delay="0"/>
                                          </p:stCondLst>
                                        </p:cTn>
                                        <p:tgtEl>
                                          <p:spTgt spid="105"/>
                                        </p:tgtEl>
                                        <p:attrNameLst>
                                          <p:attrName>style.visibility</p:attrName>
                                        </p:attrNameLst>
                                      </p:cBhvr>
                                      <p:to>
                                        <p:strVal val="visible"/>
                                      </p:to>
                                    </p:set>
                                    <p:animEffect transition="in" filter="barn(outVertical)">
                                      <p:cBhvr>
                                        <p:cTn id="222" dur="500"/>
                                        <p:tgtEl>
                                          <p:spTgt spid="105"/>
                                        </p:tgtEl>
                                      </p:cBhvr>
                                    </p:animEffect>
                                  </p:childTnLst>
                                </p:cTn>
                              </p:par>
                            </p:childTnLst>
                          </p:cTn>
                        </p:par>
                        <p:par>
                          <p:cTn id="223" fill="hold">
                            <p:stCondLst>
                              <p:cond delay="500"/>
                            </p:stCondLst>
                            <p:childTnLst>
                              <p:par>
                                <p:cTn id="224" presetID="27" presetClass="emph" presetSubtype="0" fill="remove" grpId="1" nodeType="afterEffect">
                                  <p:stCondLst>
                                    <p:cond delay="0"/>
                                  </p:stCondLst>
                                  <p:childTnLst>
                                    <p:animClr clrSpc="rgb" dir="cw">
                                      <p:cBhvr override="childStyle">
                                        <p:cTn id="225" dur="250" autoRev="1" fill="remove"/>
                                        <p:tgtEl>
                                          <p:spTgt spid="11"/>
                                        </p:tgtEl>
                                        <p:attrNameLst>
                                          <p:attrName>style.color</p:attrName>
                                        </p:attrNameLst>
                                      </p:cBhvr>
                                      <p:to>
                                        <a:schemeClr val="bg1"/>
                                      </p:to>
                                    </p:animClr>
                                    <p:animClr clrSpc="rgb" dir="cw">
                                      <p:cBhvr>
                                        <p:cTn id="226" dur="250" autoRev="1" fill="remove"/>
                                        <p:tgtEl>
                                          <p:spTgt spid="11"/>
                                        </p:tgtEl>
                                        <p:attrNameLst>
                                          <p:attrName>fillcolor</p:attrName>
                                        </p:attrNameLst>
                                      </p:cBhvr>
                                      <p:to>
                                        <a:schemeClr val="bg1"/>
                                      </p:to>
                                    </p:animClr>
                                    <p:set>
                                      <p:cBhvr>
                                        <p:cTn id="227" dur="250" autoRev="1" fill="remove"/>
                                        <p:tgtEl>
                                          <p:spTgt spid="11"/>
                                        </p:tgtEl>
                                        <p:attrNameLst>
                                          <p:attrName>fill.type</p:attrName>
                                        </p:attrNameLst>
                                      </p:cBhvr>
                                      <p:to>
                                        <p:strVal val="solid"/>
                                      </p:to>
                                    </p:set>
                                    <p:set>
                                      <p:cBhvr>
                                        <p:cTn id="228" dur="250" autoRev="1" fill="remove"/>
                                        <p:tgtEl>
                                          <p:spTgt spid="11"/>
                                        </p:tgtEl>
                                        <p:attrNameLst>
                                          <p:attrName>fill.on</p:attrName>
                                        </p:attrNameLst>
                                      </p:cBhvr>
                                      <p:to>
                                        <p:strVal val="true"/>
                                      </p:to>
                                    </p:set>
                                  </p:childTnLst>
                                </p:cTn>
                              </p:par>
                            </p:childTnLst>
                          </p:cTn>
                        </p:par>
                      </p:childTnLst>
                    </p:cTn>
                  </p:par>
                  <p:par>
                    <p:cTn id="229" fill="hold">
                      <p:stCondLst>
                        <p:cond delay="indefinite"/>
                      </p:stCondLst>
                      <p:childTnLst>
                        <p:par>
                          <p:cTn id="230" fill="hold">
                            <p:stCondLst>
                              <p:cond delay="0"/>
                            </p:stCondLst>
                            <p:childTnLst>
                              <p:par>
                                <p:cTn id="231" presetID="22" presetClass="entr" presetSubtype="8" fill="hold" nodeType="clickEffect">
                                  <p:stCondLst>
                                    <p:cond delay="0"/>
                                  </p:stCondLst>
                                  <p:childTnLst>
                                    <p:set>
                                      <p:cBhvr>
                                        <p:cTn id="232" dur="1" fill="hold">
                                          <p:stCondLst>
                                            <p:cond delay="0"/>
                                          </p:stCondLst>
                                        </p:cTn>
                                        <p:tgtEl>
                                          <p:spTgt spid="38"/>
                                        </p:tgtEl>
                                        <p:attrNameLst>
                                          <p:attrName>style.visibility</p:attrName>
                                        </p:attrNameLst>
                                      </p:cBhvr>
                                      <p:to>
                                        <p:strVal val="visible"/>
                                      </p:to>
                                    </p:set>
                                    <p:animEffect transition="in" filter="wipe(left)">
                                      <p:cBhvr>
                                        <p:cTn id="233" dur="500"/>
                                        <p:tgtEl>
                                          <p:spTgt spid="38"/>
                                        </p:tgtEl>
                                      </p:cBhvr>
                                    </p:animEffect>
                                  </p:childTnLst>
                                </p:cTn>
                              </p:par>
                            </p:childTnLst>
                          </p:cTn>
                        </p:par>
                        <p:par>
                          <p:cTn id="234" fill="hold">
                            <p:stCondLst>
                              <p:cond delay="500"/>
                            </p:stCondLst>
                            <p:childTnLst>
                              <p:par>
                                <p:cTn id="235" presetID="27" presetClass="emph" presetSubtype="0" fill="remove" grpId="1" nodeType="afterEffect">
                                  <p:stCondLst>
                                    <p:cond delay="0"/>
                                  </p:stCondLst>
                                  <p:childTnLst>
                                    <p:animClr clrSpc="rgb" dir="cw">
                                      <p:cBhvr override="childStyle">
                                        <p:cTn id="236" dur="250" autoRev="1" fill="remove"/>
                                        <p:tgtEl>
                                          <p:spTgt spid="4"/>
                                        </p:tgtEl>
                                        <p:attrNameLst>
                                          <p:attrName>style.color</p:attrName>
                                        </p:attrNameLst>
                                      </p:cBhvr>
                                      <p:to>
                                        <a:schemeClr val="bg1"/>
                                      </p:to>
                                    </p:animClr>
                                    <p:animClr clrSpc="rgb" dir="cw">
                                      <p:cBhvr>
                                        <p:cTn id="237" dur="250" autoRev="1" fill="remove"/>
                                        <p:tgtEl>
                                          <p:spTgt spid="4"/>
                                        </p:tgtEl>
                                        <p:attrNameLst>
                                          <p:attrName>fillcolor</p:attrName>
                                        </p:attrNameLst>
                                      </p:cBhvr>
                                      <p:to>
                                        <a:schemeClr val="bg1"/>
                                      </p:to>
                                    </p:animClr>
                                    <p:set>
                                      <p:cBhvr>
                                        <p:cTn id="238" dur="250" autoRev="1" fill="remove"/>
                                        <p:tgtEl>
                                          <p:spTgt spid="4"/>
                                        </p:tgtEl>
                                        <p:attrNameLst>
                                          <p:attrName>fill.type</p:attrName>
                                        </p:attrNameLst>
                                      </p:cBhvr>
                                      <p:to>
                                        <p:strVal val="solid"/>
                                      </p:to>
                                    </p:set>
                                    <p:set>
                                      <p:cBhvr>
                                        <p:cTn id="239" dur="250" autoRev="1" fill="remove"/>
                                        <p:tgtEl>
                                          <p:spTgt spid="4"/>
                                        </p:tgtEl>
                                        <p:attrNameLst>
                                          <p:attrName>fill.on</p:attrName>
                                        </p:attrNameLst>
                                      </p:cBhvr>
                                      <p:to>
                                        <p:strVal val="true"/>
                                      </p:to>
                                    </p:set>
                                  </p:childTnLst>
                                </p:cTn>
                              </p:par>
                            </p:childTnLst>
                          </p:cTn>
                        </p:par>
                      </p:childTnLst>
                    </p:cTn>
                  </p:par>
                  <p:par>
                    <p:cTn id="240" fill="hold">
                      <p:stCondLst>
                        <p:cond delay="indefinite"/>
                      </p:stCondLst>
                      <p:childTnLst>
                        <p:par>
                          <p:cTn id="241" fill="hold">
                            <p:stCondLst>
                              <p:cond delay="0"/>
                            </p:stCondLst>
                            <p:childTnLst>
                              <p:par>
                                <p:cTn id="242" presetID="22" presetClass="entr" presetSubtype="8" fill="hold" nodeType="clickEffect">
                                  <p:stCondLst>
                                    <p:cond delay="0"/>
                                  </p:stCondLst>
                                  <p:childTnLst>
                                    <p:set>
                                      <p:cBhvr>
                                        <p:cTn id="243" dur="1" fill="hold">
                                          <p:stCondLst>
                                            <p:cond delay="0"/>
                                          </p:stCondLst>
                                        </p:cTn>
                                        <p:tgtEl>
                                          <p:spTgt spid="77"/>
                                        </p:tgtEl>
                                        <p:attrNameLst>
                                          <p:attrName>style.visibility</p:attrName>
                                        </p:attrNameLst>
                                      </p:cBhvr>
                                      <p:to>
                                        <p:strVal val="visible"/>
                                      </p:to>
                                    </p:set>
                                    <p:animEffect transition="in" filter="wipe(left)">
                                      <p:cBhvr>
                                        <p:cTn id="244" dur="500"/>
                                        <p:tgtEl>
                                          <p:spTgt spid="77"/>
                                        </p:tgtEl>
                                      </p:cBhvr>
                                    </p:animEffect>
                                  </p:childTnLst>
                                </p:cTn>
                              </p:par>
                              <p:par>
                                <p:cTn id="245" presetID="22" presetClass="entr" presetSubtype="8" fill="hold" nodeType="withEffect">
                                  <p:stCondLst>
                                    <p:cond delay="0"/>
                                  </p:stCondLst>
                                  <p:childTnLst>
                                    <p:set>
                                      <p:cBhvr>
                                        <p:cTn id="246" dur="1" fill="hold">
                                          <p:stCondLst>
                                            <p:cond delay="0"/>
                                          </p:stCondLst>
                                        </p:cTn>
                                        <p:tgtEl>
                                          <p:spTgt spid="73"/>
                                        </p:tgtEl>
                                        <p:attrNameLst>
                                          <p:attrName>style.visibility</p:attrName>
                                        </p:attrNameLst>
                                      </p:cBhvr>
                                      <p:to>
                                        <p:strVal val="visible"/>
                                      </p:to>
                                    </p:set>
                                    <p:animEffect transition="in" filter="wipe(left)">
                                      <p:cBhvr>
                                        <p:cTn id="247" dur="500"/>
                                        <p:tgtEl>
                                          <p:spTgt spid="73"/>
                                        </p:tgtEl>
                                      </p:cBhvr>
                                    </p:animEffect>
                                  </p:childTnLst>
                                </p:cTn>
                              </p:par>
                              <p:par>
                                <p:cTn id="248" presetID="22" presetClass="entr" presetSubtype="8" fill="hold" nodeType="withEffect">
                                  <p:stCondLst>
                                    <p:cond delay="0"/>
                                  </p:stCondLst>
                                  <p:childTnLst>
                                    <p:set>
                                      <p:cBhvr>
                                        <p:cTn id="249" dur="1" fill="hold">
                                          <p:stCondLst>
                                            <p:cond delay="0"/>
                                          </p:stCondLst>
                                        </p:cTn>
                                        <p:tgtEl>
                                          <p:spTgt spid="7"/>
                                        </p:tgtEl>
                                        <p:attrNameLst>
                                          <p:attrName>style.visibility</p:attrName>
                                        </p:attrNameLst>
                                      </p:cBhvr>
                                      <p:to>
                                        <p:strVal val="visible"/>
                                      </p:to>
                                    </p:set>
                                    <p:animEffect transition="in" filter="wipe(left)">
                                      <p:cBhvr>
                                        <p:cTn id="250" dur="500"/>
                                        <p:tgtEl>
                                          <p:spTgt spid="7"/>
                                        </p:tgtEl>
                                      </p:cBhvr>
                                    </p:animEffect>
                                  </p:childTnLst>
                                </p:cTn>
                              </p:par>
                            </p:childTnLst>
                          </p:cTn>
                        </p:par>
                        <p:par>
                          <p:cTn id="251" fill="hold">
                            <p:stCondLst>
                              <p:cond delay="500"/>
                            </p:stCondLst>
                            <p:childTnLst>
                              <p:par>
                                <p:cTn id="252" presetID="27" presetClass="emph" presetSubtype="0" fill="remove" grpId="0" nodeType="afterEffect">
                                  <p:stCondLst>
                                    <p:cond delay="0"/>
                                  </p:stCondLst>
                                  <p:childTnLst>
                                    <p:animClr clrSpc="rgb" dir="cw">
                                      <p:cBhvr override="childStyle">
                                        <p:cTn id="253" dur="250" autoRev="1" fill="remove"/>
                                        <p:tgtEl>
                                          <p:spTgt spid="64"/>
                                        </p:tgtEl>
                                        <p:attrNameLst>
                                          <p:attrName>style.color</p:attrName>
                                        </p:attrNameLst>
                                      </p:cBhvr>
                                      <p:to>
                                        <a:schemeClr val="bg1"/>
                                      </p:to>
                                    </p:animClr>
                                    <p:animClr clrSpc="rgb" dir="cw">
                                      <p:cBhvr>
                                        <p:cTn id="254" dur="250" autoRev="1" fill="remove"/>
                                        <p:tgtEl>
                                          <p:spTgt spid="64"/>
                                        </p:tgtEl>
                                        <p:attrNameLst>
                                          <p:attrName>fillcolor</p:attrName>
                                        </p:attrNameLst>
                                      </p:cBhvr>
                                      <p:to>
                                        <a:schemeClr val="bg1"/>
                                      </p:to>
                                    </p:animClr>
                                    <p:set>
                                      <p:cBhvr>
                                        <p:cTn id="255" dur="250" autoRev="1" fill="remove"/>
                                        <p:tgtEl>
                                          <p:spTgt spid="64"/>
                                        </p:tgtEl>
                                        <p:attrNameLst>
                                          <p:attrName>fill.type</p:attrName>
                                        </p:attrNameLst>
                                      </p:cBhvr>
                                      <p:to>
                                        <p:strVal val="solid"/>
                                      </p:to>
                                    </p:set>
                                    <p:set>
                                      <p:cBhvr>
                                        <p:cTn id="256" dur="250" autoRev="1" fill="remove"/>
                                        <p:tgtEl>
                                          <p:spTgt spid="64"/>
                                        </p:tgtEl>
                                        <p:attrNameLst>
                                          <p:attrName>fill.on</p:attrName>
                                        </p:attrNameLst>
                                      </p:cBhvr>
                                      <p:to>
                                        <p:strVal val="true"/>
                                      </p:to>
                                    </p:set>
                                  </p:childTnLst>
                                </p:cTn>
                              </p:par>
                              <p:par>
                                <p:cTn id="257" presetID="27" presetClass="emph" presetSubtype="0" fill="remove" grpId="0" nodeType="withEffect">
                                  <p:stCondLst>
                                    <p:cond delay="0"/>
                                  </p:stCondLst>
                                  <p:childTnLst>
                                    <p:animClr clrSpc="rgb" dir="cw">
                                      <p:cBhvr override="childStyle">
                                        <p:cTn id="258" dur="250" autoRev="1" fill="remove"/>
                                        <p:tgtEl>
                                          <p:spTgt spid="65"/>
                                        </p:tgtEl>
                                        <p:attrNameLst>
                                          <p:attrName>style.color</p:attrName>
                                        </p:attrNameLst>
                                      </p:cBhvr>
                                      <p:to>
                                        <a:schemeClr val="bg1"/>
                                      </p:to>
                                    </p:animClr>
                                    <p:animClr clrSpc="rgb" dir="cw">
                                      <p:cBhvr>
                                        <p:cTn id="259" dur="250" autoRev="1" fill="remove"/>
                                        <p:tgtEl>
                                          <p:spTgt spid="65"/>
                                        </p:tgtEl>
                                        <p:attrNameLst>
                                          <p:attrName>fillcolor</p:attrName>
                                        </p:attrNameLst>
                                      </p:cBhvr>
                                      <p:to>
                                        <a:schemeClr val="bg1"/>
                                      </p:to>
                                    </p:animClr>
                                    <p:set>
                                      <p:cBhvr>
                                        <p:cTn id="260" dur="250" autoRev="1" fill="remove"/>
                                        <p:tgtEl>
                                          <p:spTgt spid="65"/>
                                        </p:tgtEl>
                                        <p:attrNameLst>
                                          <p:attrName>fill.type</p:attrName>
                                        </p:attrNameLst>
                                      </p:cBhvr>
                                      <p:to>
                                        <p:strVal val="solid"/>
                                      </p:to>
                                    </p:set>
                                    <p:set>
                                      <p:cBhvr>
                                        <p:cTn id="261" dur="250" autoRev="1" fill="remove"/>
                                        <p:tgtEl>
                                          <p:spTgt spid="65"/>
                                        </p:tgtEl>
                                        <p:attrNameLst>
                                          <p:attrName>fill.on</p:attrName>
                                        </p:attrNameLst>
                                      </p:cBhvr>
                                      <p:to>
                                        <p:strVal val="true"/>
                                      </p:to>
                                    </p:set>
                                  </p:childTnLst>
                                </p:cTn>
                              </p:par>
                              <p:par>
                                <p:cTn id="262" presetID="27" presetClass="emph" presetSubtype="0" fill="remove" grpId="0" nodeType="withEffect">
                                  <p:stCondLst>
                                    <p:cond delay="0"/>
                                  </p:stCondLst>
                                  <p:childTnLst>
                                    <p:animClr clrSpc="rgb" dir="cw">
                                      <p:cBhvr override="childStyle">
                                        <p:cTn id="263" dur="250" autoRev="1" fill="remove"/>
                                        <p:tgtEl>
                                          <p:spTgt spid="68"/>
                                        </p:tgtEl>
                                        <p:attrNameLst>
                                          <p:attrName>style.color</p:attrName>
                                        </p:attrNameLst>
                                      </p:cBhvr>
                                      <p:to>
                                        <a:schemeClr val="bg1"/>
                                      </p:to>
                                    </p:animClr>
                                    <p:animClr clrSpc="rgb" dir="cw">
                                      <p:cBhvr>
                                        <p:cTn id="264" dur="250" autoRev="1" fill="remove"/>
                                        <p:tgtEl>
                                          <p:spTgt spid="68"/>
                                        </p:tgtEl>
                                        <p:attrNameLst>
                                          <p:attrName>fillcolor</p:attrName>
                                        </p:attrNameLst>
                                      </p:cBhvr>
                                      <p:to>
                                        <a:schemeClr val="bg1"/>
                                      </p:to>
                                    </p:animClr>
                                    <p:set>
                                      <p:cBhvr>
                                        <p:cTn id="265" dur="250" autoRev="1" fill="remove"/>
                                        <p:tgtEl>
                                          <p:spTgt spid="68"/>
                                        </p:tgtEl>
                                        <p:attrNameLst>
                                          <p:attrName>fill.type</p:attrName>
                                        </p:attrNameLst>
                                      </p:cBhvr>
                                      <p:to>
                                        <p:strVal val="solid"/>
                                      </p:to>
                                    </p:set>
                                    <p:set>
                                      <p:cBhvr>
                                        <p:cTn id="266" dur="250" autoRev="1" fill="remove"/>
                                        <p:tgtEl>
                                          <p:spTgt spid="68"/>
                                        </p:tgtEl>
                                        <p:attrNameLst>
                                          <p:attrName>fill.on</p:attrName>
                                        </p:attrNameLst>
                                      </p:cBhvr>
                                      <p:to>
                                        <p:strVal val="true"/>
                                      </p:to>
                                    </p:set>
                                  </p:childTnLst>
                                </p:cTn>
                              </p:par>
                            </p:childTnLst>
                          </p:cTn>
                        </p:par>
                      </p:childTnLst>
                    </p:cTn>
                  </p:par>
                  <p:par>
                    <p:cTn id="267" fill="hold">
                      <p:stCondLst>
                        <p:cond delay="indefinite"/>
                      </p:stCondLst>
                      <p:childTnLst>
                        <p:par>
                          <p:cTn id="268" fill="hold">
                            <p:stCondLst>
                              <p:cond delay="0"/>
                            </p:stCondLst>
                            <p:childTnLst>
                              <p:par>
                                <p:cTn id="269" presetID="22" presetClass="entr" presetSubtype="1" fill="hold" nodeType="clickEffect">
                                  <p:stCondLst>
                                    <p:cond delay="0"/>
                                  </p:stCondLst>
                                  <p:childTnLst>
                                    <p:set>
                                      <p:cBhvr>
                                        <p:cTn id="270" dur="1" fill="hold">
                                          <p:stCondLst>
                                            <p:cond delay="0"/>
                                          </p:stCondLst>
                                        </p:cTn>
                                        <p:tgtEl>
                                          <p:spTgt spid="111"/>
                                        </p:tgtEl>
                                        <p:attrNameLst>
                                          <p:attrName>style.visibility</p:attrName>
                                        </p:attrNameLst>
                                      </p:cBhvr>
                                      <p:to>
                                        <p:strVal val="visible"/>
                                      </p:to>
                                    </p:set>
                                    <p:animEffect transition="in" filter="wipe(up)">
                                      <p:cBhvr>
                                        <p:cTn id="271" dur="500"/>
                                        <p:tgtEl>
                                          <p:spTgt spid="111"/>
                                        </p:tgtEl>
                                      </p:cBhvr>
                                    </p:animEffect>
                                  </p:childTnLst>
                                </p:cTn>
                              </p:par>
                            </p:childTnLst>
                          </p:cTn>
                        </p:par>
                      </p:childTnLst>
                    </p:cTn>
                  </p:par>
                  <p:par>
                    <p:cTn id="272" fill="hold">
                      <p:stCondLst>
                        <p:cond delay="indefinite"/>
                      </p:stCondLst>
                      <p:childTnLst>
                        <p:par>
                          <p:cTn id="273" fill="hold">
                            <p:stCondLst>
                              <p:cond delay="0"/>
                            </p:stCondLst>
                            <p:childTnLst>
                              <p:par>
                                <p:cTn id="274" presetID="1" presetClass="entr" presetSubtype="0" fill="hold" grpId="0" nodeType="clickEffect">
                                  <p:stCondLst>
                                    <p:cond delay="0"/>
                                  </p:stCondLst>
                                  <p:childTnLst>
                                    <p:set>
                                      <p:cBhvr>
                                        <p:cTn id="275" dur="1" fill="hold">
                                          <p:stCondLst>
                                            <p:cond delay="0"/>
                                          </p:stCondLst>
                                        </p:cTn>
                                        <p:tgtEl>
                                          <p:spTgt spid="87"/>
                                        </p:tgtEl>
                                        <p:attrNameLst>
                                          <p:attrName>style.visibility</p:attrName>
                                        </p:attrNameLst>
                                      </p:cBhvr>
                                      <p:to>
                                        <p:strVal val="visible"/>
                                      </p:to>
                                    </p:set>
                                  </p:childTnLst>
                                </p:cTn>
                              </p:par>
                            </p:childTnLst>
                          </p:cTn>
                        </p:par>
                        <p:par>
                          <p:cTn id="276" fill="hold">
                            <p:stCondLst>
                              <p:cond delay="0"/>
                            </p:stCondLst>
                            <p:childTnLst>
                              <p:par>
                                <p:cTn id="277" presetID="22" presetClass="entr" presetSubtype="8" fill="hold" nodeType="afterEffect">
                                  <p:stCondLst>
                                    <p:cond delay="0"/>
                                  </p:stCondLst>
                                  <p:childTnLst>
                                    <p:set>
                                      <p:cBhvr>
                                        <p:cTn id="278" dur="1" fill="hold">
                                          <p:stCondLst>
                                            <p:cond delay="0"/>
                                          </p:stCondLst>
                                        </p:cTn>
                                        <p:tgtEl>
                                          <p:spTgt spid="92"/>
                                        </p:tgtEl>
                                        <p:attrNameLst>
                                          <p:attrName>style.visibility</p:attrName>
                                        </p:attrNameLst>
                                      </p:cBhvr>
                                      <p:to>
                                        <p:strVal val="visible"/>
                                      </p:to>
                                    </p:set>
                                    <p:animEffect transition="in" filter="wipe(left)">
                                      <p:cBhvr>
                                        <p:cTn id="279" dur="500"/>
                                        <p:tgtEl>
                                          <p:spTgt spid="92"/>
                                        </p:tgtEl>
                                      </p:cBhvr>
                                    </p:animEffect>
                                  </p:childTnLst>
                                </p:cTn>
                              </p:par>
                            </p:childTnLst>
                          </p:cTn>
                        </p:par>
                        <p:par>
                          <p:cTn id="280" fill="hold">
                            <p:stCondLst>
                              <p:cond delay="500"/>
                            </p:stCondLst>
                            <p:childTnLst>
                              <p:par>
                                <p:cTn id="281" presetID="1" presetClass="entr" presetSubtype="0" fill="hold" grpId="0" nodeType="afterEffect">
                                  <p:stCondLst>
                                    <p:cond delay="0"/>
                                  </p:stCondLst>
                                  <p:childTnLst>
                                    <p:set>
                                      <p:cBhvr>
                                        <p:cTn id="282" dur="1" fill="hold">
                                          <p:stCondLst>
                                            <p:cond delay="0"/>
                                          </p:stCondLst>
                                        </p:cTn>
                                        <p:tgtEl>
                                          <p:spTgt spid="85"/>
                                        </p:tgtEl>
                                        <p:attrNameLst>
                                          <p:attrName>style.visibility</p:attrName>
                                        </p:attrNameLst>
                                      </p:cBhvr>
                                      <p:to>
                                        <p:strVal val="visible"/>
                                      </p:to>
                                    </p:set>
                                  </p:childTnLst>
                                </p:cTn>
                              </p:par>
                            </p:childTnLst>
                          </p:cTn>
                        </p:par>
                        <p:par>
                          <p:cTn id="283" fill="hold">
                            <p:stCondLst>
                              <p:cond delay="500"/>
                            </p:stCondLst>
                            <p:childTnLst>
                              <p:par>
                                <p:cTn id="284" presetID="22" presetClass="entr" presetSubtype="8" fill="hold" grpId="0" nodeType="afterEffect">
                                  <p:stCondLst>
                                    <p:cond delay="0"/>
                                  </p:stCondLst>
                                  <p:childTnLst>
                                    <p:set>
                                      <p:cBhvr>
                                        <p:cTn id="285" dur="1" fill="hold">
                                          <p:stCondLst>
                                            <p:cond delay="0"/>
                                          </p:stCondLst>
                                        </p:cTn>
                                        <p:tgtEl>
                                          <p:spTgt spid="57"/>
                                        </p:tgtEl>
                                        <p:attrNameLst>
                                          <p:attrName>style.visibility</p:attrName>
                                        </p:attrNameLst>
                                      </p:cBhvr>
                                      <p:to>
                                        <p:strVal val="visible"/>
                                      </p:to>
                                    </p:set>
                                    <p:animEffect transition="in" filter="wipe(left)">
                                      <p:cBhvr>
                                        <p:cTn id="286" dur="500"/>
                                        <p:tgtEl>
                                          <p:spTgt spid="57"/>
                                        </p:tgtEl>
                                      </p:cBhvr>
                                    </p:animEffect>
                                  </p:childTnLst>
                                </p:cTn>
                              </p:par>
                            </p:childTnLst>
                          </p:cTn>
                        </p:par>
                        <p:par>
                          <p:cTn id="287" fill="hold">
                            <p:stCondLst>
                              <p:cond delay="1000"/>
                            </p:stCondLst>
                            <p:childTnLst>
                              <p:par>
                                <p:cTn id="288" presetID="22" presetClass="entr" presetSubtype="4" fill="hold" nodeType="afterEffect">
                                  <p:stCondLst>
                                    <p:cond delay="0"/>
                                  </p:stCondLst>
                                  <p:childTnLst>
                                    <p:set>
                                      <p:cBhvr>
                                        <p:cTn id="289" dur="1" fill="hold">
                                          <p:stCondLst>
                                            <p:cond delay="0"/>
                                          </p:stCondLst>
                                        </p:cTn>
                                        <p:tgtEl>
                                          <p:spTgt spid="103"/>
                                        </p:tgtEl>
                                        <p:attrNameLst>
                                          <p:attrName>style.visibility</p:attrName>
                                        </p:attrNameLst>
                                      </p:cBhvr>
                                      <p:to>
                                        <p:strVal val="visible"/>
                                      </p:to>
                                    </p:set>
                                    <p:animEffect transition="in" filter="wipe(down)">
                                      <p:cBhvr>
                                        <p:cTn id="290" dur="500"/>
                                        <p:tgtEl>
                                          <p:spTgt spid="103"/>
                                        </p:tgtEl>
                                      </p:cBhvr>
                                    </p:animEffect>
                                  </p:childTnLst>
                                </p:cTn>
                              </p:par>
                            </p:childTnLst>
                          </p:cTn>
                        </p:par>
                      </p:childTnLst>
                    </p:cTn>
                  </p:par>
                  <p:par>
                    <p:cTn id="291" fill="hold">
                      <p:stCondLst>
                        <p:cond delay="indefinite"/>
                      </p:stCondLst>
                      <p:childTnLst>
                        <p:par>
                          <p:cTn id="292" fill="hold">
                            <p:stCondLst>
                              <p:cond delay="0"/>
                            </p:stCondLst>
                            <p:childTnLst>
                              <p:par>
                                <p:cTn id="293" presetID="22" presetClass="entr" presetSubtype="8" fill="hold" grpId="0" nodeType="clickEffect">
                                  <p:stCondLst>
                                    <p:cond delay="0"/>
                                  </p:stCondLst>
                                  <p:childTnLst>
                                    <p:set>
                                      <p:cBhvr>
                                        <p:cTn id="294" dur="1" fill="hold">
                                          <p:stCondLst>
                                            <p:cond delay="0"/>
                                          </p:stCondLst>
                                        </p:cTn>
                                        <p:tgtEl>
                                          <p:spTgt spid="74"/>
                                        </p:tgtEl>
                                        <p:attrNameLst>
                                          <p:attrName>style.visibility</p:attrName>
                                        </p:attrNameLst>
                                      </p:cBhvr>
                                      <p:to>
                                        <p:strVal val="visible"/>
                                      </p:to>
                                    </p:set>
                                    <p:animEffect transition="in" filter="wipe(left)">
                                      <p:cBhvr>
                                        <p:cTn id="295" dur="500"/>
                                        <p:tgtEl>
                                          <p:spTgt spid="74"/>
                                        </p:tgtEl>
                                      </p:cBhvr>
                                    </p:animEffect>
                                  </p:childTnLst>
                                </p:cTn>
                              </p:par>
                            </p:childTnLst>
                          </p:cTn>
                        </p:par>
                        <p:par>
                          <p:cTn id="296" fill="hold">
                            <p:stCondLst>
                              <p:cond delay="500"/>
                            </p:stCondLst>
                            <p:childTnLst>
                              <p:par>
                                <p:cTn id="297" presetID="1" presetClass="entr" presetSubtype="0" fill="hold" grpId="0" nodeType="afterEffect">
                                  <p:stCondLst>
                                    <p:cond delay="0"/>
                                  </p:stCondLst>
                                  <p:childTnLst>
                                    <p:set>
                                      <p:cBhvr>
                                        <p:cTn id="298" dur="1" fill="hold">
                                          <p:stCondLst>
                                            <p:cond delay="0"/>
                                          </p:stCondLst>
                                        </p:cTn>
                                        <p:tgtEl>
                                          <p:spTgt spid="84"/>
                                        </p:tgtEl>
                                        <p:attrNameLst>
                                          <p:attrName>style.visibility</p:attrName>
                                        </p:attrNameLst>
                                      </p:cBhvr>
                                      <p:to>
                                        <p:strVal val="visible"/>
                                      </p:to>
                                    </p:set>
                                  </p:childTnLst>
                                </p:cTn>
                              </p:par>
                            </p:childTnLst>
                          </p:cTn>
                        </p:par>
                      </p:childTnLst>
                    </p:cTn>
                  </p:par>
                  <p:par>
                    <p:cTn id="299" fill="hold">
                      <p:stCondLst>
                        <p:cond delay="indefinite"/>
                      </p:stCondLst>
                      <p:childTnLst>
                        <p:par>
                          <p:cTn id="300" fill="hold">
                            <p:stCondLst>
                              <p:cond delay="0"/>
                            </p:stCondLst>
                            <p:childTnLst>
                              <p:par>
                                <p:cTn id="301" presetID="22" presetClass="entr" presetSubtype="1" fill="hold" nodeType="clickEffect">
                                  <p:stCondLst>
                                    <p:cond delay="0"/>
                                  </p:stCondLst>
                                  <p:childTnLst>
                                    <p:set>
                                      <p:cBhvr>
                                        <p:cTn id="302" dur="1" fill="hold">
                                          <p:stCondLst>
                                            <p:cond delay="0"/>
                                          </p:stCondLst>
                                        </p:cTn>
                                        <p:tgtEl>
                                          <p:spTgt spid="132"/>
                                        </p:tgtEl>
                                        <p:attrNameLst>
                                          <p:attrName>style.visibility</p:attrName>
                                        </p:attrNameLst>
                                      </p:cBhvr>
                                      <p:to>
                                        <p:strVal val="visible"/>
                                      </p:to>
                                    </p:set>
                                    <p:animEffect transition="in" filter="wipe(up)">
                                      <p:cBhvr>
                                        <p:cTn id="303" dur="500"/>
                                        <p:tgtEl>
                                          <p:spTgt spid="132"/>
                                        </p:tgtEl>
                                      </p:cBhvr>
                                    </p:animEffect>
                                  </p:childTnLst>
                                </p:cTn>
                              </p:par>
                              <p:par>
                                <p:cTn id="304" presetID="22" presetClass="entr" presetSubtype="1" fill="hold" nodeType="withEffect">
                                  <p:stCondLst>
                                    <p:cond delay="0"/>
                                  </p:stCondLst>
                                  <p:childTnLst>
                                    <p:set>
                                      <p:cBhvr>
                                        <p:cTn id="305" dur="1" fill="hold">
                                          <p:stCondLst>
                                            <p:cond delay="0"/>
                                          </p:stCondLst>
                                        </p:cTn>
                                        <p:tgtEl>
                                          <p:spTgt spid="134"/>
                                        </p:tgtEl>
                                        <p:attrNameLst>
                                          <p:attrName>style.visibility</p:attrName>
                                        </p:attrNameLst>
                                      </p:cBhvr>
                                      <p:to>
                                        <p:strVal val="visible"/>
                                      </p:to>
                                    </p:set>
                                    <p:animEffect transition="in" filter="wipe(up)">
                                      <p:cBhvr>
                                        <p:cTn id="306" dur="500"/>
                                        <p:tgtEl>
                                          <p:spTgt spid="134"/>
                                        </p:tgtEl>
                                      </p:cBhvr>
                                    </p:animEffect>
                                  </p:childTnLst>
                                </p:cTn>
                              </p:par>
                            </p:childTnLst>
                          </p:cTn>
                        </p:par>
                        <p:par>
                          <p:cTn id="307" fill="hold">
                            <p:stCondLst>
                              <p:cond delay="500"/>
                            </p:stCondLst>
                            <p:childTnLst>
                              <p:par>
                                <p:cTn id="308" presetID="1" presetClass="entr" presetSubtype="0" fill="hold" grpId="0" nodeType="afterEffect">
                                  <p:stCondLst>
                                    <p:cond delay="0"/>
                                  </p:stCondLst>
                                  <p:childTnLst>
                                    <p:set>
                                      <p:cBhvr>
                                        <p:cTn id="309" dur="1" fill="hold">
                                          <p:stCondLst>
                                            <p:cond delay="0"/>
                                          </p:stCondLst>
                                        </p:cTn>
                                        <p:tgtEl>
                                          <p:spTgt spid="88"/>
                                        </p:tgtEl>
                                        <p:attrNameLst>
                                          <p:attrName>style.visibility</p:attrName>
                                        </p:attrNameLst>
                                      </p:cBhvr>
                                      <p:to>
                                        <p:strVal val="visible"/>
                                      </p:to>
                                    </p:set>
                                  </p:childTnLst>
                                </p:cTn>
                              </p:par>
                              <p:par>
                                <p:cTn id="310" presetID="1" presetClass="entr" presetSubtype="0" fill="hold" grpId="0" nodeType="withEffect">
                                  <p:stCondLst>
                                    <p:cond delay="0"/>
                                  </p:stCondLst>
                                  <p:childTnLst>
                                    <p:set>
                                      <p:cBhvr>
                                        <p:cTn id="311" dur="1" fill="hold">
                                          <p:stCondLst>
                                            <p:cond delay="0"/>
                                          </p:stCondLst>
                                        </p:cTn>
                                        <p:tgtEl>
                                          <p:spTgt spid="89"/>
                                        </p:tgtEl>
                                        <p:attrNameLst>
                                          <p:attrName>style.visibility</p:attrName>
                                        </p:attrNameLst>
                                      </p:cBhvr>
                                      <p:to>
                                        <p:strVal val="visible"/>
                                      </p:to>
                                    </p:set>
                                  </p:childTnLst>
                                </p:cTn>
                              </p:par>
                            </p:childTnLst>
                          </p:cTn>
                        </p:par>
                      </p:childTnLst>
                    </p:cTn>
                  </p:par>
                  <p:par>
                    <p:cTn id="312" fill="hold">
                      <p:stCondLst>
                        <p:cond delay="indefinite"/>
                      </p:stCondLst>
                      <p:childTnLst>
                        <p:par>
                          <p:cTn id="313" fill="hold">
                            <p:stCondLst>
                              <p:cond delay="0"/>
                            </p:stCondLst>
                            <p:childTnLst>
                              <p:par>
                                <p:cTn id="314" presetID="22" presetClass="entr" presetSubtype="2" fill="hold" grpId="0" nodeType="clickEffect">
                                  <p:stCondLst>
                                    <p:cond delay="0"/>
                                  </p:stCondLst>
                                  <p:childTnLst>
                                    <p:set>
                                      <p:cBhvr>
                                        <p:cTn id="315" dur="1" fill="hold">
                                          <p:stCondLst>
                                            <p:cond delay="0"/>
                                          </p:stCondLst>
                                        </p:cTn>
                                        <p:tgtEl>
                                          <p:spTgt spid="131"/>
                                        </p:tgtEl>
                                        <p:attrNameLst>
                                          <p:attrName>style.visibility</p:attrName>
                                        </p:attrNameLst>
                                      </p:cBhvr>
                                      <p:to>
                                        <p:strVal val="visible"/>
                                      </p:to>
                                    </p:set>
                                    <p:animEffect transition="in" filter="wipe(right)">
                                      <p:cBhvr>
                                        <p:cTn id="316" dur="500"/>
                                        <p:tgtEl>
                                          <p:spTgt spid="131"/>
                                        </p:tgtEl>
                                      </p:cBhvr>
                                    </p:animEffect>
                                  </p:childTnLst>
                                </p:cTn>
                              </p:par>
                            </p:childTnLst>
                          </p:cTn>
                        </p:par>
                      </p:childTnLst>
                    </p:cTn>
                  </p:par>
                  <p:par>
                    <p:cTn id="317" fill="hold">
                      <p:stCondLst>
                        <p:cond delay="indefinite"/>
                      </p:stCondLst>
                      <p:childTnLst>
                        <p:par>
                          <p:cTn id="318" fill="hold">
                            <p:stCondLst>
                              <p:cond delay="0"/>
                            </p:stCondLst>
                            <p:childTnLst>
                              <p:par>
                                <p:cTn id="319" presetID="53" presetClass="entr" presetSubtype="0" fill="hold" grpId="0" nodeType="clickEffect">
                                  <p:stCondLst>
                                    <p:cond delay="0"/>
                                  </p:stCondLst>
                                  <p:childTnLst>
                                    <p:set>
                                      <p:cBhvr>
                                        <p:cTn id="320" dur="1" fill="hold">
                                          <p:stCondLst>
                                            <p:cond delay="0"/>
                                          </p:stCondLst>
                                        </p:cTn>
                                        <p:tgtEl>
                                          <p:spTgt spid="91"/>
                                        </p:tgtEl>
                                        <p:attrNameLst>
                                          <p:attrName>style.visibility</p:attrName>
                                        </p:attrNameLst>
                                      </p:cBhvr>
                                      <p:to>
                                        <p:strVal val="visible"/>
                                      </p:to>
                                    </p:set>
                                    <p:anim calcmode="lin" valueType="num">
                                      <p:cBhvr>
                                        <p:cTn id="321" dur="500" fill="hold"/>
                                        <p:tgtEl>
                                          <p:spTgt spid="91"/>
                                        </p:tgtEl>
                                        <p:attrNameLst>
                                          <p:attrName>ppt_w</p:attrName>
                                        </p:attrNameLst>
                                      </p:cBhvr>
                                      <p:tavLst>
                                        <p:tav tm="0">
                                          <p:val>
                                            <p:fltVal val="0"/>
                                          </p:val>
                                        </p:tav>
                                        <p:tav tm="100000">
                                          <p:val>
                                            <p:strVal val="#ppt_w"/>
                                          </p:val>
                                        </p:tav>
                                      </p:tavLst>
                                    </p:anim>
                                    <p:anim calcmode="lin" valueType="num">
                                      <p:cBhvr>
                                        <p:cTn id="322" dur="500" fill="hold"/>
                                        <p:tgtEl>
                                          <p:spTgt spid="91"/>
                                        </p:tgtEl>
                                        <p:attrNameLst>
                                          <p:attrName>ppt_h</p:attrName>
                                        </p:attrNameLst>
                                      </p:cBhvr>
                                      <p:tavLst>
                                        <p:tav tm="0">
                                          <p:val>
                                            <p:fltVal val="0"/>
                                          </p:val>
                                        </p:tav>
                                        <p:tav tm="100000">
                                          <p:val>
                                            <p:strVal val="#ppt_h"/>
                                          </p:val>
                                        </p:tav>
                                      </p:tavLst>
                                    </p:anim>
                                    <p:animEffect transition="in" filter="fade">
                                      <p:cBhvr>
                                        <p:cTn id="323" dur="500"/>
                                        <p:tgtEl>
                                          <p:spTgt spid="91"/>
                                        </p:tgtEl>
                                      </p:cBhvr>
                                    </p:animEffect>
                                  </p:childTnLst>
                                </p:cTn>
                              </p:par>
                            </p:childTnLst>
                          </p:cTn>
                        </p:par>
                      </p:childTnLst>
                    </p:cTn>
                  </p:par>
                  <p:par>
                    <p:cTn id="324" fill="hold">
                      <p:stCondLst>
                        <p:cond delay="indefinite"/>
                      </p:stCondLst>
                      <p:childTnLst>
                        <p:par>
                          <p:cTn id="325" fill="hold">
                            <p:stCondLst>
                              <p:cond delay="0"/>
                            </p:stCondLst>
                            <p:childTnLst>
                              <p:par>
                                <p:cTn id="326" presetID="53" presetClass="entr" presetSubtype="0" fill="hold" grpId="0" nodeType="clickEffect">
                                  <p:stCondLst>
                                    <p:cond delay="0"/>
                                  </p:stCondLst>
                                  <p:childTnLst>
                                    <p:set>
                                      <p:cBhvr>
                                        <p:cTn id="327" dur="1" fill="hold">
                                          <p:stCondLst>
                                            <p:cond delay="0"/>
                                          </p:stCondLst>
                                        </p:cTn>
                                        <p:tgtEl>
                                          <p:spTgt spid="55"/>
                                        </p:tgtEl>
                                        <p:attrNameLst>
                                          <p:attrName>style.visibility</p:attrName>
                                        </p:attrNameLst>
                                      </p:cBhvr>
                                      <p:to>
                                        <p:strVal val="visible"/>
                                      </p:to>
                                    </p:set>
                                    <p:anim calcmode="lin" valueType="num">
                                      <p:cBhvr>
                                        <p:cTn id="328" dur="500" fill="hold"/>
                                        <p:tgtEl>
                                          <p:spTgt spid="55"/>
                                        </p:tgtEl>
                                        <p:attrNameLst>
                                          <p:attrName>ppt_w</p:attrName>
                                        </p:attrNameLst>
                                      </p:cBhvr>
                                      <p:tavLst>
                                        <p:tav tm="0">
                                          <p:val>
                                            <p:fltVal val="0"/>
                                          </p:val>
                                        </p:tav>
                                        <p:tav tm="100000">
                                          <p:val>
                                            <p:strVal val="#ppt_w"/>
                                          </p:val>
                                        </p:tav>
                                      </p:tavLst>
                                    </p:anim>
                                    <p:anim calcmode="lin" valueType="num">
                                      <p:cBhvr>
                                        <p:cTn id="329" dur="500" fill="hold"/>
                                        <p:tgtEl>
                                          <p:spTgt spid="55"/>
                                        </p:tgtEl>
                                        <p:attrNameLst>
                                          <p:attrName>ppt_h</p:attrName>
                                        </p:attrNameLst>
                                      </p:cBhvr>
                                      <p:tavLst>
                                        <p:tav tm="0">
                                          <p:val>
                                            <p:fltVal val="0"/>
                                          </p:val>
                                        </p:tav>
                                        <p:tav tm="100000">
                                          <p:val>
                                            <p:strVal val="#ppt_h"/>
                                          </p:val>
                                        </p:tav>
                                      </p:tavLst>
                                    </p:anim>
                                    <p:animEffect transition="in" filter="fade">
                                      <p:cBhvr>
                                        <p:cTn id="330" dur="500"/>
                                        <p:tgtEl>
                                          <p:spTgt spid="55"/>
                                        </p:tgtEl>
                                      </p:cBhvr>
                                    </p:animEffect>
                                  </p:childTnLst>
                                </p:cTn>
                              </p:par>
                            </p:childTnLst>
                          </p:cTn>
                        </p:par>
                      </p:childTnLst>
                    </p:cTn>
                  </p:par>
                  <p:par>
                    <p:cTn id="331" fill="hold">
                      <p:stCondLst>
                        <p:cond delay="indefinite"/>
                      </p:stCondLst>
                      <p:childTnLst>
                        <p:par>
                          <p:cTn id="332" fill="hold">
                            <p:stCondLst>
                              <p:cond delay="0"/>
                            </p:stCondLst>
                            <p:childTnLst>
                              <p:par>
                                <p:cTn id="333" presetID="53" presetClass="entr" presetSubtype="0" fill="hold" grpId="1" nodeType="clickEffect">
                                  <p:stCondLst>
                                    <p:cond delay="0"/>
                                  </p:stCondLst>
                                  <p:childTnLst>
                                    <p:set>
                                      <p:cBhvr>
                                        <p:cTn id="334" dur="1" fill="hold">
                                          <p:stCondLst>
                                            <p:cond delay="0"/>
                                          </p:stCondLst>
                                        </p:cTn>
                                        <p:tgtEl>
                                          <p:spTgt spid="56"/>
                                        </p:tgtEl>
                                        <p:attrNameLst>
                                          <p:attrName>style.visibility</p:attrName>
                                        </p:attrNameLst>
                                      </p:cBhvr>
                                      <p:to>
                                        <p:strVal val="visible"/>
                                      </p:to>
                                    </p:set>
                                    <p:anim calcmode="lin" valueType="num">
                                      <p:cBhvr>
                                        <p:cTn id="335" dur="500" fill="hold"/>
                                        <p:tgtEl>
                                          <p:spTgt spid="56"/>
                                        </p:tgtEl>
                                        <p:attrNameLst>
                                          <p:attrName>ppt_w</p:attrName>
                                        </p:attrNameLst>
                                      </p:cBhvr>
                                      <p:tavLst>
                                        <p:tav tm="0">
                                          <p:val>
                                            <p:fltVal val="0"/>
                                          </p:val>
                                        </p:tav>
                                        <p:tav tm="100000">
                                          <p:val>
                                            <p:strVal val="#ppt_w"/>
                                          </p:val>
                                        </p:tav>
                                      </p:tavLst>
                                    </p:anim>
                                    <p:anim calcmode="lin" valueType="num">
                                      <p:cBhvr>
                                        <p:cTn id="336" dur="500" fill="hold"/>
                                        <p:tgtEl>
                                          <p:spTgt spid="56"/>
                                        </p:tgtEl>
                                        <p:attrNameLst>
                                          <p:attrName>ppt_h</p:attrName>
                                        </p:attrNameLst>
                                      </p:cBhvr>
                                      <p:tavLst>
                                        <p:tav tm="0">
                                          <p:val>
                                            <p:fltVal val="0"/>
                                          </p:val>
                                        </p:tav>
                                        <p:tav tm="100000">
                                          <p:val>
                                            <p:strVal val="#ppt_h"/>
                                          </p:val>
                                        </p:tav>
                                      </p:tavLst>
                                    </p:anim>
                                    <p:animEffect transition="in" filter="fade">
                                      <p:cBhvr>
                                        <p:cTn id="337" dur="500"/>
                                        <p:tgtEl>
                                          <p:spTgt spid="56"/>
                                        </p:tgtEl>
                                      </p:cBhvr>
                                    </p:animEffect>
                                  </p:childTnLst>
                                </p:cTn>
                              </p:par>
                            </p:childTnLst>
                          </p:cTn>
                        </p:par>
                      </p:childTnLst>
                    </p:cTn>
                  </p:par>
                  <p:par>
                    <p:cTn id="338" fill="hold">
                      <p:stCondLst>
                        <p:cond delay="indefinite"/>
                      </p:stCondLst>
                      <p:childTnLst>
                        <p:par>
                          <p:cTn id="339" fill="hold">
                            <p:stCondLst>
                              <p:cond delay="0"/>
                            </p:stCondLst>
                            <p:childTnLst>
                              <p:par>
                                <p:cTn id="340" presetID="53" presetClass="entr" presetSubtype="0" fill="hold" grpId="0" nodeType="clickEffect">
                                  <p:stCondLst>
                                    <p:cond delay="0"/>
                                  </p:stCondLst>
                                  <p:childTnLst>
                                    <p:set>
                                      <p:cBhvr>
                                        <p:cTn id="341" dur="1" fill="hold">
                                          <p:stCondLst>
                                            <p:cond delay="0"/>
                                          </p:stCondLst>
                                        </p:cTn>
                                        <p:tgtEl>
                                          <p:spTgt spid="90"/>
                                        </p:tgtEl>
                                        <p:attrNameLst>
                                          <p:attrName>style.visibility</p:attrName>
                                        </p:attrNameLst>
                                      </p:cBhvr>
                                      <p:to>
                                        <p:strVal val="visible"/>
                                      </p:to>
                                    </p:set>
                                    <p:anim calcmode="lin" valueType="num">
                                      <p:cBhvr>
                                        <p:cTn id="342" dur="500" fill="hold"/>
                                        <p:tgtEl>
                                          <p:spTgt spid="90"/>
                                        </p:tgtEl>
                                        <p:attrNameLst>
                                          <p:attrName>ppt_w</p:attrName>
                                        </p:attrNameLst>
                                      </p:cBhvr>
                                      <p:tavLst>
                                        <p:tav tm="0">
                                          <p:val>
                                            <p:fltVal val="0"/>
                                          </p:val>
                                        </p:tav>
                                        <p:tav tm="100000">
                                          <p:val>
                                            <p:strVal val="#ppt_w"/>
                                          </p:val>
                                        </p:tav>
                                      </p:tavLst>
                                    </p:anim>
                                    <p:anim calcmode="lin" valueType="num">
                                      <p:cBhvr>
                                        <p:cTn id="343" dur="500" fill="hold"/>
                                        <p:tgtEl>
                                          <p:spTgt spid="90"/>
                                        </p:tgtEl>
                                        <p:attrNameLst>
                                          <p:attrName>ppt_h</p:attrName>
                                        </p:attrNameLst>
                                      </p:cBhvr>
                                      <p:tavLst>
                                        <p:tav tm="0">
                                          <p:val>
                                            <p:fltVal val="0"/>
                                          </p:val>
                                        </p:tav>
                                        <p:tav tm="100000">
                                          <p:val>
                                            <p:strVal val="#ppt_h"/>
                                          </p:val>
                                        </p:tav>
                                      </p:tavLst>
                                    </p:anim>
                                    <p:animEffect transition="in" filter="fade">
                                      <p:cBhvr>
                                        <p:cTn id="344" dur="500"/>
                                        <p:tgtEl>
                                          <p:spTgt spid="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9" grpId="0" animBg="1"/>
      <p:bldP spid="10" grpId="0" animBg="1"/>
      <p:bldP spid="11" grpId="0" animBg="1"/>
      <p:bldP spid="11" grpId="1" animBg="1"/>
      <p:bldP spid="12" grpId="0" animBg="1"/>
      <p:bldP spid="13" grpId="0" animBg="1"/>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P spid="76" grpId="0"/>
      <p:bldP spid="15" grpId="0" animBg="1"/>
      <p:bldP spid="16" grpId="0" animBg="1"/>
      <p:bldP spid="78" grpId="0" animBg="1"/>
      <p:bldP spid="79" grpId="0" animBg="1"/>
      <p:bldP spid="17" grpId="0" animBg="1"/>
      <p:bldP spid="52" grpId="0"/>
      <p:bldP spid="53" grpId="0" animBg="1"/>
      <p:bldP spid="84" grpId="0" animBg="1"/>
      <p:bldP spid="85" grpId="0" animBg="1"/>
      <p:bldP spid="86" grpId="0" animBg="1"/>
      <p:bldP spid="87" grpId="0" animBg="1"/>
      <p:bldP spid="88" grpId="0" animBg="1"/>
      <p:bldP spid="89" grpId="0" animBg="1"/>
      <p:bldP spid="55" grpId="0" animBg="1"/>
      <p:bldP spid="90" grpId="0" animBg="1"/>
      <p:bldP spid="56" grpId="0" animBg="1"/>
      <p:bldP spid="56" grpId="1" animBg="1"/>
      <p:bldP spid="91" grpId="0" animBg="1"/>
      <p:bldP spid="57" grpId="0" animBg="1"/>
      <p:bldP spid="131" grpId="0" animBg="1"/>
      <p:bldP spid="4" grpId="0" animBg="1"/>
      <p:bldP spid="4" grpId="1" animBg="1"/>
      <p:bldP spid="63" grpId="0" animBg="1"/>
      <p:bldP spid="64" grpId="0" animBg="1"/>
      <p:bldP spid="65" grpId="0" animBg="1"/>
      <p:bldP spid="68" grpId="0" animBg="1"/>
      <p:bldP spid="62" grpId="0" animBg="1"/>
      <p:bldP spid="74"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内存地址多重映射</a:t>
            </a:r>
            <a:endParaRPr lang="zh-CN" altLang="en-US" dirty="0"/>
          </a:p>
        </p:txBody>
      </p:sp>
      <p:sp>
        <p:nvSpPr>
          <p:cNvPr id="3" name="内容占位符 2"/>
          <p:cNvSpPr>
            <a:spLocks noGrp="1"/>
          </p:cNvSpPr>
          <p:nvPr>
            <p:ph idx="1"/>
          </p:nvPr>
        </p:nvSpPr>
        <p:spPr/>
        <p:txBody>
          <a:bodyPr>
            <a:normAutofit/>
          </a:bodyPr>
          <a:lstStyle/>
          <a:p>
            <a:r>
              <a:rPr lang="zh-CN" altLang="en-US" sz="2000" dirty="0" smtClean="0"/>
              <a:t>限制</a:t>
            </a:r>
            <a:endParaRPr lang="en-US" altLang="zh-CN" sz="2000" dirty="0" smtClean="0"/>
          </a:p>
          <a:p>
            <a:pPr lvl="1"/>
            <a:r>
              <a:rPr lang="zh-CN" altLang="en-US" sz="1400" dirty="0" smtClean="0"/>
              <a:t>设备控制</a:t>
            </a:r>
            <a:r>
              <a:rPr lang="zh-CN" altLang="en-US" sz="1400" dirty="0"/>
              <a:t>器不能通过 </a:t>
            </a:r>
            <a:r>
              <a:rPr lang="en-US" altLang="zh-CN" sz="1400" dirty="0"/>
              <a:t>DMA </a:t>
            </a:r>
            <a:r>
              <a:rPr lang="zh-CN" altLang="en-US" sz="1400" dirty="0"/>
              <a:t>直接访问到用户空间</a:t>
            </a:r>
            <a:endParaRPr lang="en-US" altLang="zh-CN" sz="1400" dirty="0"/>
          </a:p>
          <a:p>
            <a:r>
              <a:rPr lang="zh-CN" altLang="en-US" sz="2000" dirty="0" smtClean="0"/>
              <a:t>实现</a:t>
            </a:r>
            <a:endParaRPr lang="en-US" altLang="zh-CN" sz="2000" dirty="0" smtClean="0"/>
          </a:p>
          <a:p>
            <a:pPr lvl="1"/>
            <a:r>
              <a:rPr lang="zh-CN" altLang="en-US" sz="1400" dirty="0" smtClean="0"/>
              <a:t>利用虚拟内存将内核</a:t>
            </a:r>
            <a:r>
              <a:rPr lang="zh-CN" altLang="en-US" sz="1400" dirty="0"/>
              <a:t>空间地址与用户</a:t>
            </a:r>
            <a:r>
              <a:rPr lang="zh-CN" altLang="en-US" sz="1400" dirty="0" smtClean="0"/>
              <a:t>空间地址映射</a:t>
            </a:r>
            <a:r>
              <a:rPr lang="zh-CN" altLang="en-US" sz="1400" dirty="0"/>
              <a:t>到</a:t>
            </a:r>
            <a:r>
              <a:rPr lang="zh-CN" altLang="en-US" sz="1400" dirty="0" smtClean="0"/>
              <a:t>同一物理地址</a:t>
            </a:r>
            <a:endParaRPr lang="en-US" altLang="zh-CN" sz="1400" dirty="0" smtClean="0"/>
          </a:p>
          <a:p>
            <a:r>
              <a:rPr lang="zh-CN" altLang="en-US" sz="2000" dirty="0" smtClean="0"/>
              <a:t>前提</a:t>
            </a:r>
            <a:endParaRPr lang="en-US" altLang="zh-CN" sz="2000" dirty="0"/>
          </a:p>
          <a:p>
            <a:pPr lvl="1"/>
            <a:r>
              <a:rPr lang="zh-CN" altLang="en-US" sz="1400" dirty="0"/>
              <a:t>内核与用户缓冲区必须使用相同的页对齐</a:t>
            </a:r>
            <a:r>
              <a:rPr lang="zh-CN" altLang="en-US" sz="1400" dirty="0" smtClean="0"/>
              <a:t>，还</a:t>
            </a:r>
            <a:r>
              <a:rPr lang="zh-CN" altLang="en-US" sz="1400" dirty="0"/>
              <a:t>必须是</a:t>
            </a:r>
            <a:r>
              <a:rPr lang="zh-CN" altLang="en-US" sz="1400" dirty="0" smtClean="0"/>
              <a:t>磁盘块大小的</a:t>
            </a:r>
            <a:r>
              <a:rPr lang="zh-CN" altLang="en-US" sz="1400" dirty="0"/>
              <a:t>倍数。</a:t>
            </a:r>
          </a:p>
          <a:p>
            <a:endParaRPr lang="zh-CN" altLang="en-US" dirty="0"/>
          </a:p>
        </p:txBody>
      </p:sp>
      <p:pic>
        <p:nvPicPr>
          <p:cNvPr id="3074"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66789" y="3573016"/>
            <a:ext cx="4810125" cy="1296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180134" y="4869160"/>
            <a:ext cx="4800600" cy="180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235736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内存映射文件</a:t>
            </a:r>
            <a:endParaRPr lang="zh-CN" altLang="en-US" dirty="0"/>
          </a:p>
        </p:txBody>
      </p:sp>
      <p:sp>
        <p:nvSpPr>
          <p:cNvPr id="3" name="内容占位符 2"/>
          <p:cNvSpPr>
            <a:spLocks noGrp="1"/>
          </p:cNvSpPr>
          <p:nvPr>
            <p:ph idx="1"/>
          </p:nvPr>
        </p:nvSpPr>
        <p:spPr/>
        <p:txBody>
          <a:bodyPr>
            <a:noAutofit/>
          </a:bodyPr>
          <a:lstStyle/>
          <a:p>
            <a:r>
              <a:rPr lang="zh-CN" altLang="en-US" sz="2000" dirty="0"/>
              <a:t>优势</a:t>
            </a:r>
            <a:endParaRPr lang="en-US" altLang="zh-CN" sz="2000" dirty="0"/>
          </a:p>
          <a:p>
            <a:pPr lvl="1"/>
            <a:r>
              <a:rPr lang="zh-CN" altLang="en-US" sz="1400" dirty="0" smtClean="0"/>
              <a:t>通过</a:t>
            </a:r>
            <a:r>
              <a:rPr lang="zh-CN" altLang="en-US" sz="1400" dirty="0"/>
              <a:t>内存空间多重映射，省去了内核与用户空间的</a:t>
            </a:r>
            <a:r>
              <a:rPr lang="zh-CN" altLang="en-US" sz="1400" dirty="0" smtClean="0"/>
              <a:t>缓冲区数据拷贝</a:t>
            </a:r>
            <a:endParaRPr lang="zh-CN" altLang="en-US" sz="1400" dirty="0"/>
          </a:p>
          <a:p>
            <a:pPr lvl="1"/>
            <a:r>
              <a:rPr lang="zh-CN" altLang="en-US" sz="1400" dirty="0" smtClean="0"/>
              <a:t>用户进程可把文件</a:t>
            </a:r>
            <a:r>
              <a:rPr lang="zh-CN" altLang="en-US" sz="1400" dirty="0"/>
              <a:t>直接</a:t>
            </a:r>
            <a:r>
              <a:rPr lang="zh-CN" altLang="en-US" sz="1400" dirty="0" smtClean="0"/>
              <a:t>当作内存操作，无需发起 </a:t>
            </a:r>
            <a:r>
              <a:rPr lang="en-US" altLang="zh-CN" sz="1400" dirty="0"/>
              <a:t>read( )</a:t>
            </a:r>
            <a:r>
              <a:rPr lang="zh-CN" altLang="en-US" sz="1400" dirty="0"/>
              <a:t>或 </a:t>
            </a:r>
            <a:r>
              <a:rPr lang="en-US" altLang="zh-CN" sz="1400" dirty="0"/>
              <a:t>write( )</a:t>
            </a:r>
            <a:r>
              <a:rPr lang="zh-CN" altLang="en-US" sz="1400" dirty="0"/>
              <a:t>系统</a:t>
            </a:r>
            <a:r>
              <a:rPr lang="zh-CN" altLang="en-US" sz="1400" dirty="0" smtClean="0"/>
              <a:t>调用</a:t>
            </a:r>
            <a:endParaRPr lang="zh-CN" altLang="en-US" sz="1400" dirty="0"/>
          </a:p>
          <a:p>
            <a:pPr lvl="1"/>
            <a:r>
              <a:rPr lang="zh-CN" altLang="en-US" sz="1400" dirty="0" smtClean="0"/>
              <a:t>当访问相关映射</a:t>
            </a:r>
            <a:r>
              <a:rPr lang="zh-CN" altLang="en-US" sz="1400" dirty="0"/>
              <a:t>内存空间，页错误会自动产生，从而将文件数据从</a:t>
            </a:r>
            <a:r>
              <a:rPr lang="zh-CN" altLang="en-US" sz="1400" dirty="0" smtClean="0"/>
              <a:t>磁盘载入内存</a:t>
            </a:r>
            <a:endParaRPr lang="en-US" altLang="zh-CN" sz="1400" dirty="0" smtClean="0"/>
          </a:p>
          <a:p>
            <a:pPr lvl="1"/>
            <a:r>
              <a:rPr lang="zh-CN" altLang="en-US" sz="1400" dirty="0" smtClean="0"/>
              <a:t>当修改相关映射</a:t>
            </a:r>
            <a:r>
              <a:rPr lang="zh-CN" altLang="en-US" sz="1400" dirty="0"/>
              <a:t>内存空间，相关页会自动标记为脏，随后刷新到磁盘，</a:t>
            </a:r>
            <a:r>
              <a:rPr lang="zh-CN" altLang="en-US" sz="1400" dirty="0" smtClean="0"/>
              <a:t>文件得到更新（</a:t>
            </a:r>
            <a:r>
              <a:rPr lang="en-US" altLang="zh-CN" sz="1400" dirty="0" smtClean="0"/>
              <a:t>sync</a:t>
            </a:r>
            <a:r>
              <a:rPr lang="zh-CN" altLang="en-US" sz="1400" dirty="0" smtClean="0"/>
              <a:t>）</a:t>
            </a:r>
            <a:endParaRPr lang="zh-CN" altLang="en-US" sz="1400" dirty="0"/>
          </a:p>
          <a:p>
            <a:pPr lvl="1"/>
            <a:r>
              <a:rPr lang="zh-CN" altLang="en-US" sz="1400" dirty="0" smtClean="0"/>
              <a:t>操作系统</a:t>
            </a:r>
            <a:r>
              <a:rPr lang="zh-CN" altLang="en-US" sz="1400" dirty="0"/>
              <a:t>的虚拟内存子系统会对页进行智能高速缓存，自动根据系统负载进行内存</a:t>
            </a:r>
            <a:r>
              <a:rPr lang="zh-CN" altLang="en-US" sz="1400" dirty="0" smtClean="0"/>
              <a:t>管理</a:t>
            </a:r>
            <a:endParaRPr lang="zh-CN" altLang="en-US" sz="1400" dirty="0"/>
          </a:p>
          <a:p>
            <a:pPr lvl="1"/>
            <a:r>
              <a:rPr lang="zh-CN" altLang="en-US" sz="1400" dirty="0" smtClean="0"/>
              <a:t>大型</a:t>
            </a:r>
            <a:r>
              <a:rPr lang="zh-CN" altLang="en-US" sz="1400" dirty="0"/>
              <a:t>文件使用映射，无需耗费大量内存，即可进行数据</a:t>
            </a:r>
            <a:r>
              <a:rPr lang="zh-CN" altLang="en-US" sz="1400" dirty="0" smtClean="0"/>
              <a:t>拷贝</a:t>
            </a:r>
            <a:endParaRPr lang="zh-CN" altLang="en-US" sz="1400" dirty="0"/>
          </a:p>
        </p:txBody>
      </p:sp>
      <p:pic>
        <p:nvPicPr>
          <p:cNvPr id="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55501" y="3645024"/>
            <a:ext cx="5716832" cy="2592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8581578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Java</a:t>
            </a:r>
            <a:r>
              <a:rPr lang="zh-CN" altLang="en-US" dirty="0" smtClean="0"/>
              <a:t>内存映射文件</a:t>
            </a:r>
            <a:endParaRPr lang="zh-CN" altLang="en-US" dirty="0"/>
          </a:p>
        </p:txBody>
      </p:sp>
      <p:sp>
        <p:nvSpPr>
          <p:cNvPr id="3" name="内容占位符 2"/>
          <p:cNvSpPr>
            <a:spLocks noGrp="1"/>
          </p:cNvSpPr>
          <p:nvPr>
            <p:ph idx="1"/>
          </p:nvPr>
        </p:nvSpPr>
        <p:spPr/>
        <p:txBody>
          <a:bodyPr/>
          <a:lstStyle/>
          <a:p>
            <a:r>
              <a:rPr lang="en-US" altLang="zh-CN" dirty="0" err="1" smtClean="0"/>
              <a:t>FileChannel.map</a:t>
            </a:r>
            <a:r>
              <a:rPr lang="en-US" altLang="zh-CN" dirty="0"/>
              <a:t>() &amp; </a:t>
            </a:r>
            <a:r>
              <a:rPr lang="en-US" altLang="zh-CN" dirty="0" err="1"/>
              <a:t>MappedByteBuffer</a:t>
            </a:r>
            <a:endParaRPr lang="en-US" altLang="zh-CN" dirty="0"/>
          </a:p>
          <a:p>
            <a:endParaRPr lang="zh-CN" altLang="en-US" dirty="0"/>
          </a:p>
        </p:txBody>
      </p:sp>
      <p:sp>
        <p:nvSpPr>
          <p:cNvPr id="4" name="圆角矩形 3"/>
          <p:cNvSpPr/>
          <p:nvPr/>
        </p:nvSpPr>
        <p:spPr>
          <a:xfrm>
            <a:off x="1187624" y="2190996"/>
            <a:ext cx="1656184" cy="792088"/>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smtClean="0"/>
              <a:t>用户空间</a:t>
            </a:r>
            <a:endParaRPr lang="zh-CN" altLang="en-US" dirty="0"/>
          </a:p>
        </p:txBody>
      </p:sp>
      <p:sp>
        <p:nvSpPr>
          <p:cNvPr id="5" name="圆角矩形 4"/>
          <p:cNvSpPr/>
          <p:nvPr/>
        </p:nvSpPr>
        <p:spPr>
          <a:xfrm>
            <a:off x="3707904" y="2190996"/>
            <a:ext cx="1656184" cy="792088"/>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dirty="0" smtClean="0"/>
              <a:t>内核空间</a:t>
            </a:r>
            <a:endParaRPr lang="zh-CN" altLang="en-US" dirty="0"/>
          </a:p>
        </p:txBody>
      </p:sp>
      <p:sp>
        <p:nvSpPr>
          <p:cNvPr id="6" name="剪去单角的矩形 5"/>
          <p:cNvSpPr/>
          <p:nvPr/>
        </p:nvSpPr>
        <p:spPr>
          <a:xfrm>
            <a:off x="6228184" y="2190996"/>
            <a:ext cx="1512168" cy="792088"/>
          </a:xfrm>
          <a:prstGeom prst="snip1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zh-CN" altLang="en-US" dirty="0" smtClean="0"/>
              <a:t>磁盘</a:t>
            </a:r>
            <a:r>
              <a:rPr lang="en-US" altLang="zh-CN" dirty="0" smtClean="0"/>
              <a:t>/</a:t>
            </a:r>
            <a:r>
              <a:rPr lang="zh-CN" altLang="en-US" dirty="0" smtClean="0"/>
              <a:t>网络</a:t>
            </a:r>
            <a:endParaRPr lang="zh-CN" altLang="en-US" dirty="0"/>
          </a:p>
        </p:txBody>
      </p:sp>
      <p:cxnSp>
        <p:nvCxnSpPr>
          <p:cNvPr id="7" name="直接箭头连接符 6"/>
          <p:cNvCxnSpPr/>
          <p:nvPr/>
        </p:nvCxnSpPr>
        <p:spPr>
          <a:xfrm>
            <a:off x="5364088" y="2407020"/>
            <a:ext cx="864096" cy="0"/>
          </a:xfrm>
          <a:prstGeom prst="straightConnector1">
            <a:avLst/>
          </a:prstGeom>
          <a:ln w="19050">
            <a:solidFill>
              <a:schemeClr val="bg1">
                <a:lumMod val="50000"/>
              </a:schemeClr>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8" name="直接箭头连接符 7"/>
          <p:cNvCxnSpPr/>
          <p:nvPr/>
        </p:nvCxnSpPr>
        <p:spPr>
          <a:xfrm flipH="1">
            <a:off x="5364088" y="2695052"/>
            <a:ext cx="864096" cy="0"/>
          </a:xfrm>
          <a:prstGeom prst="straightConnector1">
            <a:avLst/>
          </a:prstGeom>
          <a:ln w="19050">
            <a:solidFill>
              <a:schemeClr val="bg1">
                <a:lumMod val="50000"/>
              </a:schemeClr>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p:nvPr/>
        </p:nvCxnSpPr>
        <p:spPr>
          <a:xfrm flipH="1">
            <a:off x="2843808" y="2714492"/>
            <a:ext cx="828092" cy="0"/>
          </a:xfrm>
          <a:prstGeom prst="straightConnector1">
            <a:avLst/>
          </a:prstGeom>
          <a:ln w="19050">
            <a:solidFill>
              <a:schemeClr val="bg1">
                <a:lumMod val="50000"/>
              </a:schemeClr>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p:nvPr/>
        </p:nvCxnSpPr>
        <p:spPr>
          <a:xfrm>
            <a:off x="2843808" y="2407020"/>
            <a:ext cx="864096" cy="5728"/>
          </a:xfrm>
          <a:prstGeom prst="straightConnector1">
            <a:avLst/>
          </a:prstGeom>
          <a:ln w="19050">
            <a:solidFill>
              <a:schemeClr val="bg1">
                <a:lumMod val="50000"/>
              </a:schemeClr>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4103948" y="2714492"/>
            <a:ext cx="396044" cy="124576"/>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12" name="矩形 11"/>
          <p:cNvSpPr/>
          <p:nvPr/>
        </p:nvSpPr>
        <p:spPr>
          <a:xfrm>
            <a:off x="1583668" y="2695052"/>
            <a:ext cx="396044" cy="12457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3" name="TextBox 12"/>
          <p:cNvSpPr txBox="1"/>
          <p:nvPr/>
        </p:nvSpPr>
        <p:spPr>
          <a:xfrm>
            <a:off x="1496599" y="2983084"/>
            <a:ext cx="1038233" cy="369332"/>
          </a:xfrm>
          <a:prstGeom prst="rect">
            <a:avLst/>
          </a:prstGeom>
          <a:noFill/>
        </p:spPr>
        <p:txBody>
          <a:bodyPr wrap="none" rtlCol="0">
            <a:spAutoFit/>
          </a:bodyPr>
          <a:lstStyle/>
          <a:p>
            <a:r>
              <a:rPr lang="en-US" altLang="zh-CN" dirty="0" smtClean="0">
                <a:solidFill>
                  <a:schemeClr val="bg1">
                    <a:lumMod val="50000"/>
                  </a:schemeClr>
                </a:solidFill>
              </a:rPr>
              <a:t>Java</a:t>
            </a:r>
            <a:r>
              <a:rPr lang="zh-CN" altLang="en-US" dirty="0" smtClean="0">
                <a:solidFill>
                  <a:schemeClr val="bg1">
                    <a:lumMod val="50000"/>
                  </a:schemeClr>
                </a:solidFill>
              </a:rPr>
              <a:t>进程</a:t>
            </a:r>
            <a:endParaRPr lang="zh-CN" altLang="en-US" dirty="0">
              <a:solidFill>
                <a:schemeClr val="bg1">
                  <a:lumMod val="50000"/>
                </a:schemeClr>
              </a:solidFill>
            </a:endParaRPr>
          </a:p>
        </p:txBody>
      </p:sp>
      <p:sp>
        <p:nvSpPr>
          <p:cNvPr id="14" name="TextBox 13"/>
          <p:cNvSpPr txBox="1"/>
          <p:nvPr/>
        </p:nvSpPr>
        <p:spPr>
          <a:xfrm>
            <a:off x="3981998" y="2987660"/>
            <a:ext cx="1107996" cy="369332"/>
          </a:xfrm>
          <a:prstGeom prst="rect">
            <a:avLst/>
          </a:prstGeom>
          <a:noFill/>
        </p:spPr>
        <p:txBody>
          <a:bodyPr wrap="none" rtlCol="0">
            <a:spAutoFit/>
          </a:bodyPr>
          <a:lstStyle/>
          <a:p>
            <a:r>
              <a:rPr lang="zh-CN" altLang="en-US" dirty="0" smtClean="0">
                <a:solidFill>
                  <a:schemeClr val="bg1">
                    <a:lumMod val="50000"/>
                  </a:schemeClr>
                </a:solidFill>
              </a:rPr>
              <a:t>操作系统</a:t>
            </a:r>
            <a:endParaRPr lang="zh-CN" altLang="en-US" dirty="0">
              <a:solidFill>
                <a:schemeClr val="bg1">
                  <a:lumMod val="50000"/>
                </a:schemeClr>
              </a:solidFill>
            </a:endParaRPr>
          </a:p>
        </p:txBody>
      </p:sp>
      <p:sp>
        <p:nvSpPr>
          <p:cNvPr id="15" name="TextBox 14"/>
          <p:cNvSpPr txBox="1"/>
          <p:nvPr/>
        </p:nvSpPr>
        <p:spPr>
          <a:xfrm>
            <a:off x="6661102" y="2983084"/>
            <a:ext cx="646331" cy="369332"/>
          </a:xfrm>
          <a:prstGeom prst="rect">
            <a:avLst/>
          </a:prstGeom>
          <a:noFill/>
        </p:spPr>
        <p:txBody>
          <a:bodyPr wrap="none" rtlCol="0">
            <a:spAutoFit/>
          </a:bodyPr>
          <a:lstStyle/>
          <a:p>
            <a:r>
              <a:rPr lang="zh-CN" altLang="en-US" dirty="0" smtClean="0">
                <a:solidFill>
                  <a:schemeClr val="bg1">
                    <a:lumMod val="50000"/>
                  </a:schemeClr>
                </a:solidFill>
              </a:rPr>
              <a:t>硬件</a:t>
            </a:r>
            <a:endParaRPr lang="zh-CN" altLang="en-US" dirty="0">
              <a:solidFill>
                <a:schemeClr val="bg1">
                  <a:lumMod val="50000"/>
                </a:schemeClr>
              </a:solidFill>
            </a:endParaRPr>
          </a:p>
        </p:txBody>
      </p:sp>
      <p:sp>
        <p:nvSpPr>
          <p:cNvPr id="16" name="TextBox 15"/>
          <p:cNvSpPr txBox="1"/>
          <p:nvPr/>
        </p:nvSpPr>
        <p:spPr>
          <a:xfrm>
            <a:off x="4489632" y="2637712"/>
            <a:ext cx="562462" cy="276999"/>
          </a:xfrm>
          <a:prstGeom prst="rect">
            <a:avLst/>
          </a:prstGeom>
          <a:noFill/>
        </p:spPr>
        <p:txBody>
          <a:bodyPr wrap="none" rtlCol="0">
            <a:spAutoFit/>
          </a:bodyPr>
          <a:lstStyle/>
          <a:p>
            <a:r>
              <a:rPr lang="en-US" altLang="zh-CN" sz="1200" dirty="0" smtClean="0">
                <a:solidFill>
                  <a:schemeClr val="bg1">
                    <a:lumMod val="50000"/>
                  </a:schemeClr>
                </a:solidFill>
              </a:rPr>
              <a:t>buffer</a:t>
            </a:r>
            <a:endParaRPr lang="zh-CN" altLang="en-US" sz="1200" dirty="0">
              <a:solidFill>
                <a:schemeClr val="bg1">
                  <a:lumMod val="50000"/>
                </a:schemeClr>
              </a:solidFill>
            </a:endParaRPr>
          </a:p>
        </p:txBody>
      </p:sp>
      <p:sp>
        <p:nvSpPr>
          <p:cNvPr id="17" name="TextBox 16"/>
          <p:cNvSpPr txBox="1"/>
          <p:nvPr/>
        </p:nvSpPr>
        <p:spPr>
          <a:xfrm>
            <a:off x="1993314" y="2618840"/>
            <a:ext cx="562462" cy="276999"/>
          </a:xfrm>
          <a:prstGeom prst="rect">
            <a:avLst/>
          </a:prstGeom>
          <a:noFill/>
        </p:spPr>
        <p:txBody>
          <a:bodyPr wrap="none" rtlCol="0">
            <a:spAutoFit/>
          </a:bodyPr>
          <a:lstStyle/>
          <a:p>
            <a:r>
              <a:rPr lang="en-US" altLang="zh-CN" sz="1200" dirty="0" smtClean="0">
                <a:solidFill>
                  <a:schemeClr val="bg1">
                    <a:lumMod val="50000"/>
                  </a:schemeClr>
                </a:solidFill>
              </a:rPr>
              <a:t>buffer</a:t>
            </a:r>
            <a:endParaRPr lang="zh-CN" altLang="en-US" sz="1200" dirty="0">
              <a:solidFill>
                <a:schemeClr val="bg1">
                  <a:lumMod val="50000"/>
                </a:schemeClr>
              </a:solidFill>
            </a:endParaRPr>
          </a:p>
        </p:txBody>
      </p:sp>
      <p:sp>
        <p:nvSpPr>
          <p:cNvPr id="18" name="TextBox 17"/>
          <p:cNvSpPr txBox="1"/>
          <p:nvPr/>
        </p:nvSpPr>
        <p:spPr>
          <a:xfrm>
            <a:off x="5545907" y="2422209"/>
            <a:ext cx="500458" cy="276999"/>
          </a:xfrm>
          <a:prstGeom prst="rect">
            <a:avLst/>
          </a:prstGeom>
          <a:noFill/>
        </p:spPr>
        <p:txBody>
          <a:bodyPr wrap="none" rtlCol="0">
            <a:spAutoFit/>
          </a:bodyPr>
          <a:lstStyle/>
          <a:p>
            <a:r>
              <a:rPr lang="en-US" altLang="zh-CN" sz="1200" dirty="0" smtClean="0">
                <a:solidFill>
                  <a:schemeClr val="bg1">
                    <a:lumMod val="50000"/>
                  </a:schemeClr>
                </a:solidFill>
              </a:rPr>
              <a:t>DMA</a:t>
            </a:r>
            <a:endParaRPr lang="zh-CN" altLang="en-US" sz="1200" dirty="0">
              <a:solidFill>
                <a:schemeClr val="bg1">
                  <a:lumMod val="50000"/>
                </a:schemeClr>
              </a:solidFill>
            </a:endParaRPr>
          </a:p>
        </p:txBody>
      </p:sp>
      <p:sp>
        <p:nvSpPr>
          <p:cNvPr id="19" name="TextBox 18"/>
          <p:cNvSpPr txBox="1"/>
          <p:nvPr/>
        </p:nvSpPr>
        <p:spPr>
          <a:xfrm>
            <a:off x="2809672" y="2422209"/>
            <a:ext cx="943976" cy="276999"/>
          </a:xfrm>
          <a:prstGeom prst="rect">
            <a:avLst/>
          </a:prstGeom>
          <a:noFill/>
        </p:spPr>
        <p:txBody>
          <a:bodyPr wrap="none" rtlCol="0">
            <a:spAutoFit/>
          </a:bodyPr>
          <a:lstStyle/>
          <a:p>
            <a:r>
              <a:rPr lang="en-US" altLang="zh-CN" sz="1200" dirty="0" smtClean="0">
                <a:solidFill>
                  <a:schemeClr val="bg1">
                    <a:lumMod val="50000"/>
                  </a:schemeClr>
                </a:solidFill>
              </a:rPr>
              <a:t>read/write()</a:t>
            </a:r>
            <a:endParaRPr lang="zh-CN" altLang="en-US" sz="1200" dirty="0">
              <a:solidFill>
                <a:schemeClr val="bg1">
                  <a:lumMod val="50000"/>
                </a:schemeClr>
              </a:solidFill>
            </a:endParaRPr>
          </a:p>
        </p:txBody>
      </p:sp>
      <p:grpSp>
        <p:nvGrpSpPr>
          <p:cNvPr id="20" name="组合 19"/>
          <p:cNvGrpSpPr/>
          <p:nvPr/>
        </p:nvGrpSpPr>
        <p:grpSpPr>
          <a:xfrm>
            <a:off x="3007342" y="3029250"/>
            <a:ext cx="501023" cy="276999"/>
            <a:chOff x="2987824" y="3830560"/>
            <a:chExt cx="501023" cy="276999"/>
          </a:xfrm>
        </p:grpSpPr>
        <p:sp>
          <p:nvSpPr>
            <p:cNvPr id="21" name="流程图: 联系 20"/>
            <p:cNvSpPr/>
            <p:nvPr/>
          </p:nvSpPr>
          <p:spPr>
            <a:xfrm>
              <a:off x="2987824" y="3933056"/>
              <a:ext cx="92951" cy="72008"/>
            </a:xfrm>
            <a:prstGeom prst="flowChartConnector">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TextBox 21"/>
            <p:cNvSpPr txBox="1"/>
            <p:nvPr/>
          </p:nvSpPr>
          <p:spPr>
            <a:xfrm>
              <a:off x="3026861" y="3830560"/>
              <a:ext cx="461986" cy="276999"/>
            </a:xfrm>
            <a:prstGeom prst="rect">
              <a:avLst/>
            </a:prstGeom>
            <a:noFill/>
          </p:spPr>
          <p:txBody>
            <a:bodyPr wrap="none" rtlCol="0">
              <a:spAutoFit/>
            </a:bodyPr>
            <a:lstStyle/>
            <a:p>
              <a:r>
                <a:rPr lang="en-US" altLang="zh-CN" sz="1200" b="1" dirty="0" smtClean="0">
                  <a:solidFill>
                    <a:schemeClr val="bg1">
                      <a:lumMod val="50000"/>
                    </a:schemeClr>
                  </a:solidFill>
                </a:rPr>
                <a:t>JVM</a:t>
              </a:r>
              <a:endParaRPr lang="zh-CN" altLang="en-US" b="1" dirty="0">
                <a:solidFill>
                  <a:schemeClr val="bg1">
                    <a:lumMod val="50000"/>
                  </a:schemeClr>
                </a:solidFill>
              </a:endParaRPr>
            </a:p>
          </p:txBody>
        </p:sp>
      </p:grpSp>
      <p:cxnSp>
        <p:nvCxnSpPr>
          <p:cNvPr id="23" name="直接箭头连接符 22"/>
          <p:cNvCxnSpPr/>
          <p:nvPr/>
        </p:nvCxnSpPr>
        <p:spPr>
          <a:xfrm flipV="1">
            <a:off x="3419872" y="2914711"/>
            <a:ext cx="288032" cy="217035"/>
          </a:xfrm>
          <a:prstGeom prst="straightConnector1">
            <a:avLst/>
          </a:prstGeom>
          <a:ln>
            <a:solidFill>
              <a:schemeClr val="bg1">
                <a:lumMod val="50000"/>
              </a:schemeClr>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a:stCxn id="21" idx="2"/>
            <a:endCxn id="13" idx="3"/>
          </p:cNvCxnSpPr>
          <p:nvPr/>
        </p:nvCxnSpPr>
        <p:spPr>
          <a:xfrm flipH="1">
            <a:off x="2534832" y="3167750"/>
            <a:ext cx="472510" cy="0"/>
          </a:xfrm>
          <a:prstGeom prst="straightConnector1">
            <a:avLst/>
          </a:prstGeom>
          <a:ln>
            <a:solidFill>
              <a:schemeClr val="bg1">
                <a:lumMod val="50000"/>
              </a:schemeClr>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971599" y="3394154"/>
            <a:ext cx="7178119" cy="2154436"/>
          </a:xfrm>
          <a:prstGeom prst="rect">
            <a:avLst/>
          </a:prstGeom>
          <a:noFill/>
          <a:ln>
            <a:solidFill>
              <a:schemeClr val="bg1">
                <a:lumMod val="50000"/>
              </a:schemeClr>
            </a:solidFill>
            <a:prstDash val="lgDash"/>
          </a:ln>
        </p:spPr>
        <p:txBody>
          <a:bodyPr wrap="square" rtlCol="0">
            <a:spAutoFit/>
          </a:bodyPr>
          <a:lstStyle/>
          <a:p>
            <a:r>
              <a:rPr lang="en-US" altLang="zh-CN" sz="1200" dirty="0"/>
              <a:t>public abstract class </a:t>
            </a:r>
            <a:r>
              <a:rPr lang="en-US" altLang="zh-CN" sz="1200" b="1" dirty="0" err="1" smtClean="0">
                <a:solidFill>
                  <a:schemeClr val="accent1"/>
                </a:solidFill>
              </a:rPr>
              <a:t>FileChannel</a:t>
            </a:r>
            <a:r>
              <a:rPr lang="en-US" altLang="zh-CN" sz="1200" dirty="0" smtClean="0">
                <a:solidFill>
                  <a:schemeClr val="accent1"/>
                </a:solidFill>
              </a:rPr>
              <a:t> </a:t>
            </a:r>
            <a:r>
              <a:rPr lang="en-US" altLang="zh-CN" sz="1200" dirty="0" smtClean="0"/>
              <a:t>extends </a:t>
            </a:r>
            <a:r>
              <a:rPr lang="en-US" altLang="zh-CN" sz="1200" dirty="0" err="1"/>
              <a:t>AbstractChannel</a:t>
            </a:r>
            <a:endParaRPr lang="en-US" altLang="zh-CN" sz="1200" dirty="0"/>
          </a:p>
          <a:p>
            <a:r>
              <a:rPr lang="en-US" altLang="zh-CN" sz="1200" dirty="0" smtClean="0"/>
              <a:t>         implements </a:t>
            </a:r>
            <a:r>
              <a:rPr lang="en-US" altLang="zh-CN" sz="1200" dirty="0" err="1"/>
              <a:t>ByteChannel</a:t>
            </a:r>
            <a:r>
              <a:rPr lang="en-US" altLang="zh-CN" sz="1200" dirty="0"/>
              <a:t>, </a:t>
            </a:r>
            <a:r>
              <a:rPr lang="en-US" altLang="zh-CN" sz="1200" dirty="0" err="1"/>
              <a:t>GatheringByteChannel</a:t>
            </a:r>
            <a:r>
              <a:rPr lang="en-US" altLang="zh-CN" sz="1200" dirty="0"/>
              <a:t>, </a:t>
            </a:r>
            <a:r>
              <a:rPr lang="en-US" altLang="zh-CN" sz="1200" dirty="0" err="1" smtClean="0"/>
              <a:t>ScatteringByteChannel</a:t>
            </a:r>
            <a:r>
              <a:rPr lang="en-US" altLang="zh-CN" sz="1200" dirty="0" smtClean="0"/>
              <a:t> {</a:t>
            </a:r>
            <a:endParaRPr lang="en-US" altLang="zh-CN" sz="1200" dirty="0"/>
          </a:p>
          <a:p>
            <a:r>
              <a:rPr lang="en-US" altLang="zh-CN" sz="1200" dirty="0" smtClean="0"/>
              <a:t>         // </a:t>
            </a:r>
            <a:r>
              <a:rPr lang="en-US" altLang="zh-CN" sz="1200" dirty="0"/>
              <a:t>This is a partial API listing</a:t>
            </a:r>
          </a:p>
          <a:p>
            <a:r>
              <a:rPr lang="en-US" altLang="zh-CN" sz="1200" dirty="0" smtClean="0"/>
              <a:t>         public </a:t>
            </a:r>
            <a:r>
              <a:rPr lang="en-US" altLang="zh-CN" sz="1200" dirty="0"/>
              <a:t>abstract </a:t>
            </a:r>
            <a:r>
              <a:rPr lang="en-US" altLang="zh-CN" sz="1200" b="1" dirty="0" err="1">
                <a:solidFill>
                  <a:schemeClr val="accent1"/>
                </a:solidFill>
              </a:rPr>
              <a:t>MappedByteBuffer</a:t>
            </a:r>
            <a:r>
              <a:rPr lang="en-US" altLang="zh-CN" sz="1200" dirty="0">
                <a:solidFill>
                  <a:schemeClr val="accent1"/>
                </a:solidFill>
              </a:rPr>
              <a:t> </a:t>
            </a:r>
            <a:r>
              <a:rPr lang="en-US" altLang="zh-CN" sz="1200" b="1" dirty="0">
                <a:solidFill>
                  <a:schemeClr val="accent1"/>
                </a:solidFill>
              </a:rPr>
              <a:t>map</a:t>
            </a:r>
            <a:r>
              <a:rPr lang="en-US" altLang="zh-CN" sz="1200" dirty="0">
                <a:solidFill>
                  <a:schemeClr val="accent1"/>
                </a:solidFill>
              </a:rPr>
              <a:t> </a:t>
            </a:r>
            <a:r>
              <a:rPr lang="en-US" altLang="zh-CN" sz="1200" dirty="0"/>
              <a:t>(</a:t>
            </a:r>
            <a:r>
              <a:rPr lang="en-US" altLang="zh-CN" sz="1200" dirty="0" err="1"/>
              <a:t>MapMode</a:t>
            </a:r>
            <a:r>
              <a:rPr lang="en-US" altLang="zh-CN" sz="1200" dirty="0"/>
              <a:t> mode, long position</a:t>
            </a:r>
            <a:r>
              <a:rPr lang="en-US" altLang="zh-CN" sz="1200" dirty="0" smtClean="0"/>
              <a:t>, long </a:t>
            </a:r>
            <a:r>
              <a:rPr lang="en-US" altLang="zh-CN" sz="1200" dirty="0"/>
              <a:t>size</a:t>
            </a:r>
            <a:r>
              <a:rPr lang="en-US" altLang="zh-CN" sz="1200" dirty="0" smtClean="0"/>
              <a:t>)</a:t>
            </a:r>
          </a:p>
          <a:p>
            <a:r>
              <a:rPr lang="en-US" altLang="zh-CN" sz="1200" dirty="0"/>
              <a:t> </a:t>
            </a:r>
            <a:r>
              <a:rPr lang="en-US" altLang="zh-CN" sz="1200" dirty="0" smtClean="0"/>
              <a:t>        public </a:t>
            </a:r>
            <a:r>
              <a:rPr lang="en-US" altLang="zh-CN" sz="1200" dirty="0"/>
              <a:t>static class </a:t>
            </a:r>
            <a:r>
              <a:rPr lang="en-US" altLang="zh-CN" sz="1200" dirty="0" err="1" smtClean="0"/>
              <a:t>MapMode</a:t>
            </a:r>
            <a:r>
              <a:rPr lang="en-US" altLang="zh-CN" sz="1200" dirty="0" smtClean="0"/>
              <a:t> {</a:t>
            </a:r>
            <a:endParaRPr lang="en-US" altLang="zh-CN" sz="1200" dirty="0"/>
          </a:p>
          <a:p>
            <a:r>
              <a:rPr lang="en-US" altLang="zh-CN" sz="1200" dirty="0" smtClean="0"/>
              <a:t>                 public </a:t>
            </a:r>
            <a:r>
              <a:rPr lang="en-US" altLang="zh-CN" sz="1200" dirty="0"/>
              <a:t>static final </a:t>
            </a:r>
            <a:r>
              <a:rPr lang="en-US" altLang="zh-CN" sz="1200" dirty="0" err="1"/>
              <a:t>MapMode</a:t>
            </a:r>
            <a:r>
              <a:rPr lang="en-US" altLang="zh-CN" sz="1200" dirty="0"/>
              <a:t> </a:t>
            </a:r>
            <a:r>
              <a:rPr lang="en-US" altLang="zh-CN" sz="1200" dirty="0">
                <a:solidFill>
                  <a:schemeClr val="accent2"/>
                </a:solidFill>
              </a:rPr>
              <a:t>READ_ONLY</a:t>
            </a:r>
          </a:p>
          <a:p>
            <a:r>
              <a:rPr lang="en-US" altLang="zh-CN" sz="1200" dirty="0" smtClean="0"/>
              <a:t>                 public </a:t>
            </a:r>
            <a:r>
              <a:rPr lang="en-US" altLang="zh-CN" sz="1200" dirty="0"/>
              <a:t>static final </a:t>
            </a:r>
            <a:r>
              <a:rPr lang="en-US" altLang="zh-CN" sz="1200" dirty="0" err="1"/>
              <a:t>MapMode</a:t>
            </a:r>
            <a:r>
              <a:rPr lang="en-US" altLang="zh-CN" sz="1200" dirty="0"/>
              <a:t> </a:t>
            </a:r>
            <a:r>
              <a:rPr lang="en-US" altLang="zh-CN" sz="1200" dirty="0">
                <a:solidFill>
                  <a:schemeClr val="accent2"/>
                </a:solidFill>
              </a:rPr>
              <a:t>READ_WRITE</a:t>
            </a:r>
          </a:p>
          <a:p>
            <a:r>
              <a:rPr lang="en-US" altLang="zh-CN" sz="1200" dirty="0" smtClean="0"/>
              <a:t>                 public </a:t>
            </a:r>
            <a:r>
              <a:rPr lang="en-US" altLang="zh-CN" sz="1200" dirty="0"/>
              <a:t>static final </a:t>
            </a:r>
            <a:r>
              <a:rPr lang="en-US" altLang="zh-CN" sz="1200" dirty="0" err="1"/>
              <a:t>MapMode</a:t>
            </a:r>
            <a:r>
              <a:rPr lang="en-US" altLang="zh-CN" sz="1200" dirty="0"/>
              <a:t> </a:t>
            </a:r>
            <a:r>
              <a:rPr lang="en-US" altLang="zh-CN" sz="1200" dirty="0" smtClean="0">
                <a:solidFill>
                  <a:schemeClr val="accent2"/>
                </a:solidFill>
              </a:rPr>
              <a:t>PRIVATE</a:t>
            </a:r>
            <a:r>
              <a:rPr lang="en-US" altLang="zh-CN" sz="1200" dirty="0" smtClean="0"/>
              <a:t>  //</a:t>
            </a:r>
            <a:r>
              <a:rPr lang="zh-CN" altLang="en-US" sz="1200" dirty="0"/>
              <a:t>写时</a:t>
            </a:r>
            <a:r>
              <a:rPr lang="zh-CN" altLang="en-US" sz="1200" dirty="0" smtClean="0"/>
              <a:t>拷贝</a:t>
            </a:r>
            <a:endParaRPr lang="en-US" altLang="zh-CN" sz="1200" dirty="0" smtClean="0"/>
          </a:p>
          <a:p>
            <a:r>
              <a:rPr lang="en-US" altLang="zh-CN" sz="1200" dirty="0" smtClean="0"/>
              <a:t>         }</a:t>
            </a:r>
          </a:p>
          <a:p>
            <a:r>
              <a:rPr lang="en-US" altLang="zh-CN" sz="1200" dirty="0"/>
              <a:t>         public abstract void </a:t>
            </a:r>
            <a:r>
              <a:rPr lang="en-US" altLang="zh-CN" sz="1200" b="1" dirty="0">
                <a:solidFill>
                  <a:schemeClr val="accent1"/>
                </a:solidFill>
              </a:rPr>
              <a:t>force</a:t>
            </a:r>
            <a:r>
              <a:rPr lang="en-US" altLang="zh-CN" sz="1200" dirty="0">
                <a:solidFill>
                  <a:schemeClr val="accent1"/>
                </a:solidFill>
              </a:rPr>
              <a:t> </a:t>
            </a:r>
            <a:r>
              <a:rPr lang="en-US" altLang="zh-CN" sz="1200" dirty="0"/>
              <a:t>(</a:t>
            </a:r>
            <a:r>
              <a:rPr lang="en-US" altLang="zh-CN" sz="1200" dirty="0" err="1"/>
              <a:t>boolean</a:t>
            </a:r>
            <a:r>
              <a:rPr lang="en-US" altLang="zh-CN" sz="1200" dirty="0"/>
              <a:t> </a:t>
            </a:r>
            <a:r>
              <a:rPr lang="en-US" altLang="zh-CN" sz="1200" dirty="0" err="1"/>
              <a:t>metaData</a:t>
            </a:r>
            <a:r>
              <a:rPr lang="en-US" altLang="zh-CN" sz="1200" dirty="0"/>
              <a:t>)</a:t>
            </a:r>
            <a:endParaRPr lang="en-US" altLang="zh-CN" sz="1200" dirty="0" smtClean="0"/>
          </a:p>
          <a:p>
            <a:r>
              <a:rPr lang="en-US" altLang="zh-CN" sz="1400" dirty="0" smtClean="0"/>
              <a:t>}</a:t>
            </a:r>
            <a:endParaRPr lang="en-US" altLang="zh-CN" sz="1200" dirty="0" smtClean="0"/>
          </a:p>
        </p:txBody>
      </p:sp>
      <p:sp>
        <p:nvSpPr>
          <p:cNvPr id="26" name="TextBox 25"/>
          <p:cNvSpPr txBox="1"/>
          <p:nvPr/>
        </p:nvSpPr>
        <p:spPr>
          <a:xfrm>
            <a:off x="971599" y="5867980"/>
            <a:ext cx="7178119" cy="307777"/>
          </a:xfrm>
          <a:prstGeom prst="rect">
            <a:avLst/>
          </a:prstGeom>
          <a:noFill/>
          <a:ln>
            <a:solidFill>
              <a:schemeClr val="bg1">
                <a:lumMod val="50000"/>
              </a:schemeClr>
            </a:solidFill>
            <a:prstDash val="lgDash"/>
          </a:ln>
        </p:spPr>
        <p:txBody>
          <a:bodyPr wrap="square" rtlCol="0">
            <a:spAutoFit/>
          </a:bodyPr>
          <a:lstStyle/>
          <a:p>
            <a:r>
              <a:rPr lang="en-US" altLang="zh-CN" sz="1400" b="1" dirty="0" err="1" smtClean="0">
                <a:solidFill>
                  <a:schemeClr val="accent1"/>
                </a:solidFill>
              </a:rPr>
              <a:t>MappedByteBuffer</a:t>
            </a:r>
            <a:r>
              <a:rPr lang="en-US" altLang="zh-CN" sz="1400" dirty="0" smtClean="0">
                <a:solidFill>
                  <a:schemeClr val="accent1"/>
                </a:solidFill>
              </a:rPr>
              <a:t> </a:t>
            </a:r>
            <a:r>
              <a:rPr lang="en-US" altLang="zh-CN" sz="1400" dirty="0" smtClean="0"/>
              <a:t>buffer </a:t>
            </a:r>
            <a:r>
              <a:rPr lang="en-US" altLang="zh-CN" sz="1400" dirty="0"/>
              <a:t>= </a:t>
            </a:r>
            <a:r>
              <a:rPr lang="en-US" altLang="zh-CN" sz="1400" dirty="0" err="1"/>
              <a:t>fileChannel.</a:t>
            </a:r>
            <a:r>
              <a:rPr lang="en-US" altLang="zh-CN" sz="1400" b="1" dirty="0" err="1">
                <a:solidFill>
                  <a:schemeClr val="accent1"/>
                </a:solidFill>
              </a:rPr>
              <a:t>map</a:t>
            </a:r>
            <a:r>
              <a:rPr lang="en-US" altLang="zh-CN" sz="1400" dirty="0"/>
              <a:t> (</a:t>
            </a:r>
            <a:r>
              <a:rPr lang="en-US" altLang="zh-CN" sz="1400" dirty="0" err="1"/>
              <a:t>FileChannel.MapMode.</a:t>
            </a:r>
            <a:r>
              <a:rPr lang="en-US" altLang="zh-CN" sz="1400" dirty="0" err="1">
                <a:solidFill>
                  <a:schemeClr val="accent2"/>
                </a:solidFill>
              </a:rPr>
              <a:t>READ_ONLY</a:t>
            </a:r>
            <a:r>
              <a:rPr lang="en-US" altLang="zh-CN" sz="1400" dirty="0"/>
              <a:t>, </a:t>
            </a:r>
            <a:r>
              <a:rPr lang="en-US" altLang="zh-CN" sz="1400" dirty="0" smtClean="0"/>
              <a:t>0, 1024);</a:t>
            </a:r>
            <a:endParaRPr lang="zh-CN" altLang="en-US" sz="1400" dirty="0"/>
          </a:p>
        </p:txBody>
      </p:sp>
      <p:sp>
        <p:nvSpPr>
          <p:cNvPr id="28" name="爆炸形 1 27"/>
          <p:cNvSpPr/>
          <p:nvPr/>
        </p:nvSpPr>
        <p:spPr>
          <a:xfrm>
            <a:off x="5764087" y="4474423"/>
            <a:ext cx="1656184" cy="923330"/>
          </a:xfrm>
          <a:prstGeom prst="irregularSeal1">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1400" b="1" dirty="0" smtClean="0">
                <a:solidFill>
                  <a:schemeClr val="accent2"/>
                </a:solidFill>
              </a:rPr>
              <a:t>页对齐可提升效率</a:t>
            </a:r>
            <a:endParaRPr lang="zh-CN" altLang="en-US" sz="1400" b="1" dirty="0">
              <a:solidFill>
                <a:schemeClr val="accent2"/>
              </a:solidFill>
            </a:endParaRPr>
          </a:p>
        </p:txBody>
      </p:sp>
      <p:cxnSp>
        <p:nvCxnSpPr>
          <p:cNvPr id="30" name="直接箭头连接符 29"/>
          <p:cNvCxnSpPr/>
          <p:nvPr/>
        </p:nvCxnSpPr>
        <p:spPr>
          <a:xfrm flipH="1" flipV="1">
            <a:off x="5652120" y="4149080"/>
            <a:ext cx="648072" cy="576064"/>
          </a:xfrm>
          <a:prstGeom prst="straightConnector1">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31" name="直接箭头连接符 30"/>
          <p:cNvCxnSpPr/>
          <p:nvPr/>
        </p:nvCxnSpPr>
        <p:spPr>
          <a:xfrm flipH="1" flipV="1">
            <a:off x="6300192" y="4149080"/>
            <a:ext cx="291988" cy="576064"/>
          </a:xfrm>
          <a:prstGeom prst="straightConnector1">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34" name="直接箭头连接符 33"/>
          <p:cNvCxnSpPr/>
          <p:nvPr/>
        </p:nvCxnSpPr>
        <p:spPr>
          <a:xfrm>
            <a:off x="6876255" y="5157192"/>
            <a:ext cx="504000" cy="756000"/>
          </a:xfrm>
          <a:prstGeom prst="straightConnector1">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37" name="直接箭头连接符 36"/>
          <p:cNvCxnSpPr/>
          <p:nvPr/>
        </p:nvCxnSpPr>
        <p:spPr>
          <a:xfrm>
            <a:off x="6592179" y="5157192"/>
            <a:ext cx="468000" cy="792000"/>
          </a:xfrm>
          <a:prstGeom prst="straightConnector1">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09256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500"/>
                                        <p:tgtEl>
                                          <p:spTgt spid="7"/>
                                        </p:tgtEl>
                                      </p:cBhvr>
                                    </p:animEffect>
                                  </p:childTnLst>
                                </p:cTn>
                              </p:par>
                            </p:childTnLst>
                          </p:cTn>
                        </p:par>
                        <p:par>
                          <p:cTn id="12" fill="hold">
                            <p:stCondLst>
                              <p:cond delay="1000"/>
                            </p:stCondLst>
                            <p:childTnLst>
                              <p:par>
                                <p:cTn id="13" presetID="22" presetClass="entr" presetSubtype="2" fill="hold"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right)">
                                      <p:cBhvr>
                                        <p:cTn id="15" dur="500"/>
                                        <p:tgtEl>
                                          <p:spTgt spid="8"/>
                                        </p:tgtEl>
                                      </p:cBhvr>
                                    </p:animEffect>
                                  </p:childTnLst>
                                </p:cTn>
                              </p:par>
                            </p:childTnLst>
                          </p:cTn>
                        </p:par>
                        <p:par>
                          <p:cTn id="16" fill="hold">
                            <p:stCondLst>
                              <p:cond delay="1500"/>
                            </p:stCondLst>
                            <p:childTnLst>
                              <p:par>
                                <p:cTn id="17" presetID="22" presetClass="entr" presetSubtype="2" fill="hold" nodeType="after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wipe(right)">
                                      <p:cBhvr>
                                        <p:cTn id="19" dur="500"/>
                                        <p:tgtEl>
                                          <p:spTgt spid="9"/>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20"/>
                                        </p:tgtEl>
                                        <p:attrNameLst>
                                          <p:attrName>style.visibility</p:attrName>
                                        </p:attrNameLst>
                                      </p:cBhvr>
                                      <p:to>
                                        <p:strVal val="visible"/>
                                      </p:to>
                                    </p:set>
                                  </p:childTnLst>
                                </p:cTn>
                              </p:par>
                            </p:childTnLst>
                          </p:cTn>
                        </p:par>
                        <p:par>
                          <p:cTn id="24" fill="hold">
                            <p:stCondLst>
                              <p:cond delay="0"/>
                            </p:stCondLst>
                            <p:childTnLst>
                              <p:par>
                                <p:cTn id="25" presetID="22" presetClass="entr" presetSubtype="2" fill="hold" nodeType="afterEffect">
                                  <p:stCondLst>
                                    <p:cond delay="0"/>
                                  </p:stCondLst>
                                  <p:childTnLst>
                                    <p:set>
                                      <p:cBhvr>
                                        <p:cTn id="26" dur="1" fill="hold">
                                          <p:stCondLst>
                                            <p:cond delay="0"/>
                                          </p:stCondLst>
                                        </p:cTn>
                                        <p:tgtEl>
                                          <p:spTgt spid="24"/>
                                        </p:tgtEl>
                                        <p:attrNameLst>
                                          <p:attrName>style.visibility</p:attrName>
                                        </p:attrNameLst>
                                      </p:cBhvr>
                                      <p:to>
                                        <p:strVal val="visible"/>
                                      </p:to>
                                    </p:set>
                                    <p:animEffect transition="in" filter="wipe(right)">
                                      <p:cBhvr>
                                        <p:cTn id="27" dur="500"/>
                                        <p:tgtEl>
                                          <p:spTgt spid="24"/>
                                        </p:tgtEl>
                                      </p:cBhvr>
                                    </p:animEffect>
                                  </p:childTnLst>
                                </p:cTn>
                              </p:par>
                              <p:par>
                                <p:cTn id="28" presetID="22" presetClass="entr" presetSubtype="8" fill="hold" nodeType="withEffect">
                                  <p:stCondLst>
                                    <p:cond delay="0"/>
                                  </p:stCondLst>
                                  <p:childTnLst>
                                    <p:set>
                                      <p:cBhvr>
                                        <p:cTn id="29" dur="1" fill="hold">
                                          <p:stCondLst>
                                            <p:cond delay="0"/>
                                          </p:stCondLst>
                                        </p:cTn>
                                        <p:tgtEl>
                                          <p:spTgt spid="23"/>
                                        </p:tgtEl>
                                        <p:attrNameLst>
                                          <p:attrName>style.visibility</p:attrName>
                                        </p:attrNameLst>
                                      </p:cBhvr>
                                      <p:to>
                                        <p:strVal val="visible"/>
                                      </p:to>
                                    </p:set>
                                    <p:animEffect transition="in" filter="wipe(left)">
                                      <p:cBhvr>
                                        <p:cTn id="30" dur="500"/>
                                        <p:tgtEl>
                                          <p:spTgt spid="23"/>
                                        </p:tgtEl>
                                      </p:cBhvr>
                                    </p:animEffec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0" end="0"/>
                                            </p:txEl>
                                          </p:spTgt>
                                        </p:tgtEl>
                                        <p:attrNameLst>
                                          <p:attrName>style.visibility</p:attrName>
                                        </p:attrNameLst>
                                      </p:cBhvr>
                                      <p:to>
                                        <p:strVal val="visible"/>
                                      </p:to>
                                    </p:set>
                                  </p:childTnLst>
                                </p:cTn>
                              </p:par>
                            </p:childTnLst>
                          </p:cTn>
                        </p:par>
                        <p:par>
                          <p:cTn id="35" fill="hold">
                            <p:stCondLst>
                              <p:cond delay="0"/>
                            </p:stCondLst>
                            <p:childTnLst>
                              <p:par>
                                <p:cTn id="36" presetID="53" presetClass="entr" presetSubtype="0" fill="hold" grpId="0" nodeType="afterEffect">
                                  <p:stCondLst>
                                    <p:cond delay="0"/>
                                  </p:stCondLst>
                                  <p:childTnLst>
                                    <p:set>
                                      <p:cBhvr>
                                        <p:cTn id="37" dur="1" fill="hold">
                                          <p:stCondLst>
                                            <p:cond delay="0"/>
                                          </p:stCondLst>
                                        </p:cTn>
                                        <p:tgtEl>
                                          <p:spTgt spid="25"/>
                                        </p:tgtEl>
                                        <p:attrNameLst>
                                          <p:attrName>style.visibility</p:attrName>
                                        </p:attrNameLst>
                                      </p:cBhvr>
                                      <p:to>
                                        <p:strVal val="visible"/>
                                      </p:to>
                                    </p:set>
                                    <p:anim calcmode="lin" valueType="num">
                                      <p:cBhvr>
                                        <p:cTn id="38" dur="500" fill="hold"/>
                                        <p:tgtEl>
                                          <p:spTgt spid="25"/>
                                        </p:tgtEl>
                                        <p:attrNameLst>
                                          <p:attrName>ppt_w</p:attrName>
                                        </p:attrNameLst>
                                      </p:cBhvr>
                                      <p:tavLst>
                                        <p:tav tm="0">
                                          <p:val>
                                            <p:fltVal val="0"/>
                                          </p:val>
                                        </p:tav>
                                        <p:tav tm="100000">
                                          <p:val>
                                            <p:strVal val="#ppt_w"/>
                                          </p:val>
                                        </p:tav>
                                      </p:tavLst>
                                    </p:anim>
                                    <p:anim calcmode="lin" valueType="num">
                                      <p:cBhvr>
                                        <p:cTn id="39" dur="500" fill="hold"/>
                                        <p:tgtEl>
                                          <p:spTgt spid="25"/>
                                        </p:tgtEl>
                                        <p:attrNameLst>
                                          <p:attrName>ppt_h</p:attrName>
                                        </p:attrNameLst>
                                      </p:cBhvr>
                                      <p:tavLst>
                                        <p:tav tm="0">
                                          <p:val>
                                            <p:fltVal val="0"/>
                                          </p:val>
                                        </p:tav>
                                        <p:tav tm="100000">
                                          <p:val>
                                            <p:strVal val="#ppt_h"/>
                                          </p:val>
                                        </p:tav>
                                      </p:tavLst>
                                    </p:anim>
                                    <p:animEffect transition="in" filter="fade">
                                      <p:cBhvr>
                                        <p:cTn id="40" dur="500"/>
                                        <p:tgtEl>
                                          <p:spTgt spid="25"/>
                                        </p:tgtEl>
                                      </p:cBhvr>
                                    </p:animEffect>
                                  </p:childTnLst>
                                </p:cTn>
                              </p:par>
                            </p:childTnLst>
                          </p:cTn>
                        </p:par>
                        <p:par>
                          <p:cTn id="41" fill="hold">
                            <p:stCondLst>
                              <p:cond delay="500"/>
                            </p:stCondLst>
                            <p:childTnLst>
                              <p:par>
                                <p:cTn id="42" presetID="53" presetClass="entr" presetSubtype="0" fill="hold" grpId="0" nodeType="afterEffect">
                                  <p:stCondLst>
                                    <p:cond delay="0"/>
                                  </p:stCondLst>
                                  <p:childTnLst>
                                    <p:set>
                                      <p:cBhvr>
                                        <p:cTn id="43" dur="1" fill="hold">
                                          <p:stCondLst>
                                            <p:cond delay="0"/>
                                          </p:stCondLst>
                                        </p:cTn>
                                        <p:tgtEl>
                                          <p:spTgt spid="26"/>
                                        </p:tgtEl>
                                        <p:attrNameLst>
                                          <p:attrName>style.visibility</p:attrName>
                                        </p:attrNameLst>
                                      </p:cBhvr>
                                      <p:to>
                                        <p:strVal val="visible"/>
                                      </p:to>
                                    </p:set>
                                    <p:anim calcmode="lin" valueType="num">
                                      <p:cBhvr>
                                        <p:cTn id="44" dur="500" fill="hold"/>
                                        <p:tgtEl>
                                          <p:spTgt spid="26"/>
                                        </p:tgtEl>
                                        <p:attrNameLst>
                                          <p:attrName>ppt_w</p:attrName>
                                        </p:attrNameLst>
                                      </p:cBhvr>
                                      <p:tavLst>
                                        <p:tav tm="0">
                                          <p:val>
                                            <p:fltVal val="0"/>
                                          </p:val>
                                        </p:tav>
                                        <p:tav tm="100000">
                                          <p:val>
                                            <p:strVal val="#ppt_w"/>
                                          </p:val>
                                        </p:tav>
                                      </p:tavLst>
                                    </p:anim>
                                    <p:anim calcmode="lin" valueType="num">
                                      <p:cBhvr>
                                        <p:cTn id="45" dur="500" fill="hold"/>
                                        <p:tgtEl>
                                          <p:spTgt spid="26"/>
                                        </p:tgtEl>
                                        <p:attrNameLst>
                                          <p:attrName>ppt_h</p:attrName>
                                        </p:attrNameLst>
                                      </p:cBhvr>
                                      <p:tavLst>
                                        <p:tav tm="0">
                                          <p:val>
                                            <p:fltVal val="0"/>
                                          </p:val>
                                        </p:tav>
                                        <p:tav tm="100000">
                                          <p:val>
                                            <p:strVal val="#ppt_h"/>
                                          </p:val>
                                        </p:tav>
                                      </p:tavLst>
                                    </p:anim>
                                    <p:animEffect transition="in" filter="fade">
                                      <p:cBhvr>
                                        <p:cTn id="46" dur="500"/>
                                        <p:tgtEl>
                                          <p:spTgt spid="26"/>
                                        </p:tgtEl>
                                      </p:cBhvr>
                                    </p:animEffect>
                                  </p:childTnLst>
                                </p:cTn>
                              </p:par>
                            </p:childTnLst>
                          </p:cTn>
                        </p:par>
                      </p:childTnLst>
                    </p:cTn>
                  </p:par>
                  <p:par>
                    <p:cTn id="47" fill="hold">
                      <p:stCondLst>
                        <p:cond delay="indefinite"/>
                      </p:stCondLst>
                      <p:childTnLst>
                        <p:par>
                          <p:cTn id="48" fill="hold">
                            <p:stCondLst>
                              <p:cond delay="0"/>
                            </p:stCondLst>
                            <p:childTnLst>
                              <p:par>
                                <p:cTn id="49" presetID="53" presetClass="entr" presetSubtype="0" fill="hold" grpId="0" nodeType="clickEffect">
                                  <p:stCondLst>
                                    <p:cond delay="0"/>
                                  </p:stCondLst>
                                  <p:childTnLst>
                                    <p:set>
                                      <p:cBhvr>
                                        <p:cTn id="50" dur="1" fill="hold">
                                          <p:stCondLst>
                                            <p:cond delay="0"/>
                                          </p:stCondLst>
                                        </p:cTn>
                                        <p:tgtEl>
                                          <p:spTgt spid="28"/>
                                        </p:tgtEl>
                                        <p:attrNameLst>
                                          <p:attrName>style.visibility</p:attrName>
                                        </p:attrNameLst>
                                      </p:cBhvr>
                                      <p:to>
                                        <p:strVal val="visible"/>
                                      </p:to>
                                    </p:set>
                                    <p:anim calcmode="lin" valueType="num">
                                      <p:cBhvr>
                                        <p:cTn id="51" dur="500" fill="hold"/>
                                        <p:tgtEl>
                                          <p:spTgt spid="28"/>
                                        </p:tgtEl>
                                        <p:attrNameLst>
                                          <p:attrName>ppt_w</p:attrName>
                                        </p:attrNameLst>
                                      </p:cBhvr>
                                      <p:tavLst>
                                        <p:tav tm="0">
                                          <p:val>
                                            <p:fltVal val="0"/>
                                          </p:val>
                                        </p:tav>
                                        <p:tav tm="100000">
                                          <p:val>
                                            <p:strVal val="#ppt_w"/>
                                          </p:val>
                                        </p:tav>
                                      </p:tavLst>
                                    </p:anim>
                                    <p:anim calcmode="lin" valueType="num">
                                      <p:cBhvr>
                                        <p:cTn id="52" dur="500" fill="hold"/>
                                        <p:tgtEl>
                                          <p:spTgt spid="28"/>
                                        </p:tgtEl>
                                        <p:attrNameLst>
                                          <p:attrName>ppt_h</p:attrName>
                                        </p:attrNameLst>
                                      </p:cBhvr>
                                      <p:tavLst>
                                        <p:tav tm="0">
                                          <p:val>
                                            <p:fltVal val="0"/>
                                          </p:val>
                                        </p:tav>
                                        <p:tav tm="100000">
                                          <p:val>
                                            <p:strVal val="#ppt_h"/>
                                          </p:val>
                                        </p:tav>
                                      </p:tavLst>
                                    </p:anim>
                                    <p:animEffect transition="in" filter="fade">
                                      <p:cBhvr>
                                        <p:cTn id="53" dur="500"/>
                                        <p:tgtEl>
                                          <p:spTgt spid="28"/>
                                        </p:tgtEl>
                                      </p:cBhvr>
                                    </p:animEffect>
                                  </p:childTnLst>
                                </p:cTn>
                              </p:par>
                            </p:childTnLst>
                          </p:cTn>
                        </p:par>
                        <p:par>
                          <p:cTn id="54" fill="hold">
                            <p:stCondLst>
                              <p:cond delay="500"/>
                            </p:stCondLst>
                            <p:childTnLst>
                              <p:par>
                                <p:cTn id="55" presetID="22" presetClass="entr" presetSubtype="4" fill="hold" nodeType="afterEffect">
                                  <p:stCondLst>
                                    <p:cond delay="0"/>
                                  </p:stCondLst>
                                  <p:childTnLst>
                                    <p:set>
                                      <p:cBhvr>
                                        <p:cTn id="56" dur="1" fill="hold">
                                          <p:stCondLst>
                                            <p:cond delay="0"/>
                                          </p:stCondLst>
                                        </p:cTn>
                                        <p:tgtEl>
                                          <p:spTgt spid="30"/>
                                        </p:tgtEl>
                                        <p:attrNameLst>
                                          <p:attrName>style.visibility</p:attrName>
                                        </p:attrNameLst>
                                      </p:cBhvr>
                                      <p:to>
                                        <p:strVal val="visible"/>
                                      </p:to>
                                    </p:set>
                                    <p:animEffect transition="in" filter="wipe(down)">
                                      <p:cBhvr>
                                        <p:cTn id="57" dur="500"/>
                                        <p:tgtEl>
                                          <p:spTgt spid="30"/>
                                        </p:tgtEl>
                                      </p:cBhvr>
                                    </p:animEffect>
                                  </p:childTnLst>
                                </p:cTn>
                              </p:par>
                              <p:par>
                                <p:cTn id="58" presetID="22" presetClass="entr" presetSubtype="4" fill="hold" nodeType="withEffect">
                                  <p:stCondLst>
                                    <p:cond delay="0"/>
                                  </p:stCondLst>
                                  <p:childTnLst>
                                    <p:set>
                                      <p:cBhvr>
                                        <p:cTn id="59" dur="1" fill="hold">
                                          <p:stCondLst>
                                            <p:cond delay="0"/>
                                          </p:stCondLst>
                                        </p:cTn>
                                        <p:tgtEl>
                                          <p:spTgt spid="31"/>
                                        </p:tgtEl>
                                        <p:attrNameLst>
                                          <p:attrName>style.visibility</p:attrName>
                                        </p:attrNameLst>
                                      </p:cBhvr>
                                      <p:to>
                                        <p:strVal val="visible"/>
                                      </p:to>
                                    </p:set>
                                    <p:animEffect transition="in" filter="wipe(down)">
                                      <p:cBhvr>
                                        <p:cTn id="60" dur="500"/>
                                        <p:tgtEl>
                                          <p:spTgt spid="31"/>
                                        </p:tgtEl>
                                      </p:cBhvr>
                                    </p:animEffect>
                                  </p:childTnLst>
                                </p:cTn>
                              </p:par>
                              <p:par>
                                <p:cTn id="61" presetID="22" presetClass="entr" presetSubtype="1" fill="hold" nodeType="withEffect">
                                  <p:stCondLst>
                                    <p:cond delay="0"/>
                                  </p:stCondLst>
                                  <p:childTnLst>
                                    <p:set>
                                      <p:cBhvr>
                                        <p:cTn id="62" dur="1" fill="hold">
                                          <p:stCondLst>
                                            <p:cond delay="0"/>
                                          </p:stCondLst>
                                        </p:cTn>
                                        <p:tgtEl>
                                          <p:spTgt spid="37"/>
                                        </p:tgtEl>
                                        <p:attrNameLst>
                                          <p:attrName>style.visibility</p:attrName>
                                        </p:attrNameLst>
                                      </p:cBhvr>
                                      <p:to>
                                        <p:strVal val="visible"/>
                                      </p:to>
                                    </p:set>
                                    <p:animEffect transition="in" filter="wipe(up)">
                                      <p:cBhvr>
                                        <p:cTn id="63" dur="500"/>
                                        <p:tgtEl>
                                          <p:spTgt spid="37"/>
                                        </p:tgtEl>
                                      </p:cBhvr>
                                    </p:animEffect>
                                  </p:childTnLst>
                                </p:cTn>
                              </p:par>
                              <p:par>
                                <p:cTn id="64" presetID="22" presetClass="entr" presetSubtype="1" fill="hold" nodeType="withEffect">
                                  <p:stCondLst>
                                    <p:cond delay="0"/>
                                  </p:stCondLst>
                                  <p:childTnLst>
                                    <p:set>
                                      <p:cBhvr>
                                        <p:cTn id="65" dur="1" fill="hold">
                                          <p:stCondLst>
                                            <p:cond delay="0"/>
                                          </p:stCondLst>
                                        </p:cTn>
                                        <p:tgtEl>
                                          <p:spTgt spid="34"/>
                                        </p:tgtEl>
                                        <p:attrNameLst>
                                          <p:attrName>style.visibility</p:attrName>
                                        </p:attrNameLst>
                                      </p:cBhvr>
                                      <p:to>
                                        <p:strVal val="visible"/>
                                      </p:to>
                                    </p:set>
                                    <p:animEffect transition="in" filter="wipe(up)">
                                      <p:cBhvr>
                                        <p:cTn id="66"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animBg="1"/>
      <p:bldP spid="28"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MappedByteBuffer</a:t>
            </a:r>
            <a:endParaRPr lang="zh-CN" altLang="en-US" dirty="0"/>
          </a:p>
        </p:txBody>
      </p:sp>
      <p:sp>
        <p:nvSpPr>
          <p:cNvPr id="3" name="内容占位符 2"/>
          <p:cNvSpPr>
            <a:spLocks noGrp="1"/>
          </p:cNvSpPr>
          <p:nvPr>
            <p:ph idx="1"/>
          </p:nvPr>
        </p:nvSpPr>
        <p:spPr/>
        <p:txBody>
          <a:bodyPr>
            <a:normAutofit fontScale="85000" lnSpcReduction="10000"/>
          </a:bodyPr>
          <a:lstStyle/>
          <a:p>
            <a:r>
              <a:rPr lang="en-US" altLang="zh-CN" sz="2600" dirty="0" err="1" smtClean="0"/>
              <a:t>MappedByteBuffer</a:t>
            </a:r>
            <a:r>
              <a:rPr lang="en-US" altLang="zh-CN" sz="2600" dirty="0" smtClean="0"/>
              <a:t> API</a:t>
            </a:r>
          </a:p>
          <a:p>
            <a:endParaRPr lang="en-US" altLang="zh-CN" sz="2600" dirty="0"/>
          </a:p>
          <a:p>
            <a:endParaRPr lang="en-US" altLang="zh-CN" sz="2600" dirty="0" smtClean="0"/>
          </a:p>
          <a:p>
            <a:endParaRPr lang="en-US" altLang="zh-CN" sz="2600" dirty="0" smtClean="0"/>
          </a:p>
          <a:p>
            <a:endParaRPr lang="en-US" altLang="zh-CN" sz="2600" dirty="0" smtClean="0"/>
          </a:p>
          <a:p>
            <a:endParaRPr lang="en-US" altLang="zh-CN" sz="2600" dirty="0" smtClean="0"/>
          </a:p>
          <a:p>
            <a:r>
              <a:rPr lang="zh-CN" altLang="en-US" sz="2600" dirty="0" smtClean="0"/>
              <a:t>映射内存位于堆外</a:t>
            </a:r>
            <a:endParaRPr lang="en-US" altLang="zh-CN" sz="2600" dirty="0" smtClean="0"/>
          </a:p>
          <a:p>
            <a:pPr lvl="1"/>
            <a:r>
              <a:rPr lang="zh-CN" altLang="en-US" sz="1700" dirty="0" smtClean="0"/>
              <a:t>通过虚拟内存地址映射与内核共享内存空间</a:t>
            </a:r>
            <a:endParaRPr lang="en-US" altLang="zh-CN" sz="1700" dirty="0" smtClean="0"/>
          </a:p>
          <a:p>
            <a:r>
              <a:rPr lang="zh-CN" altLang="en-US" sz="2600" dirty="0"/>
              <a:t>预</a:t>
            </a:r>
            <a:r>
              <a:rPr lang="zh-CN" altLang="en-US" sz="2600" dirty="0" smtClean="0"/>
              <a:t>加载</a:t>
            </a:r>
            <a:endParaRPr lang="en-US" altLang="zh-CN" sz="2600" dirty="0"/>
          </a:p>
          <a:p>
            <a:pPr lvl="1"/>
            <a:r>
              <a:rPr lang="zh-CN" altLang="en-US" sz="1700" dirty="0"/>
              <a:t>把</a:t>
            </a:r>
            <a:r>
              <a:rPr lang="zh-CN" altLang="en-US" sz="1700" dirty="0" smtClean="0"/>
              <a:t>文件的映射部分全部载入内存，常驻内存提高访问速度，无须再访问磁盘</a:t>
            </a:r>
            <a:endParaRPr lang="en-US" altLang="zh-CN" sz="1700" dirty="0" smtClean="0"/>
          </a:p>
          <a:p>
            <a:pPr lvl="1"/>
            <a:r>
              <a:rPr lang="zh-CN" altLang="en-US" sz="1700" dirty="0" smtClean="0"/>
              <a:t>会导致大量</a:t>
            </a:r>
            <a:r>
              <a:rPr lang="en-US" altLang="zh-CN" sz="1700" dirty="0"/>
              <a:t>Page </a:t>
            </a:r>
            <a:r>
              <a:rPr lang="en-US" altLang="zh-CN" sz="1700" dirty="0" smtClean="0"/>
              <a:t>in</a:t>
            </a:r>
            <a:r>
              <a:rPr lang="zh-CN" altLang="en-US" sz="1700" dirty="0" smtClean="0"/>
              <a:t>，瞬时代价较高</a:t>
            </a:r>
            <a:endParaRPr lang="en-US" altLang="zh-CN" sz="1700" dirty="0" smtClean="0"/>
          </a:p>
          <a:p>
            <a:pPr lvl="1"/>
            <a:r>
              <a:rPr lang="zh-CN" altLang="en-US" sz="1700" dirty="0" smtClean="0"/>
              <a:t>非完全保证，可能会页面换出，可通过</a:t>
            </a:r>
            <a:r>
              <a:rPr lang="en-US" altLang="zh-CN" sz="1700" dirty="0" err="1" smtClean="0"/>
              <a:t>isLoaded</a:t>
            </a:r>
            <a:r>
              <a:rPr lang="en-US" altLang="zh-CN" sz="1700" dirty="0" smtClean="0"/>
              <a:t>()</a:t>
            </a:r>
            <a:r>
              <a:rPr lang="zh-CN" altLang="en-US" sz="1700" dirty="0" smtClean="0"/>
              <a:t>判断</a:t>
            </a:r>
            <a:endParaRPr lang="en-US" altLang="zh-CN" sz="1700" dirty="0" smtClean="0"/>
          </a:p>
          <a:p>
            <a:r>
              <a:rPr lang="zh-CN" altLang="en-US" sz="2600" dirty="0" smtClean="0"/>
              <a:t>内存映射的释放</a:t>
            </a:r>
            <a:endParaRPr lang="en-US" altLang="zh-CN" sz="2600" dirty="0"/>
          </a:p>
          <a:p>
            <a:pPr lvl="1"/>
            <a:r>
              <a:rPr lang="zh-CN" altLang="en-US" sz="1700" dirty="0" smtClean="0"/>
              <a:t>与</a:t>
            </a:r>
            <a:r>
              <a:rPr lang="en-US" altLang="zh-CN" sz="1700" dirty="0" err="1" smtClean="0"/>
              <a:t>fileChannel</a:t>
            </a:r>
            <a:r>
              <a:rPr lang="zh-CN" altLang="en-US" sz="1700" dirty="0" smtClean="0"/>
              <a:t>无关，通过丢弃</a:t>
            </a:r>
            <a:r>
              <a:rPr lang="en-US" altLang="zh-CN" sz="1700" dirty="0" err="1" smtClean="0"/>
              <a:t>MappedByteBuffer</a:t>
            </a:r>
            <a:r>
              <a:rPr lang="zh-CN" altLang="en-US" sz="1700" dirty="0" smtClean="0"/>
              <a:t>对象释放</a:t>
            </a:r>
            <a:endParaRPr lang="zh-CN" altLang="en-US" sz="1700" dirty="0"/>
          </a:p>
        </p:txBody>
      </p:sp>
      <p:sp>
        <p:nvSpPr>
          <p:cNvPr id="6" name="TextBox 5"/>
          <p:cNvSpPr txBox="1"/>
          <p:nvPr/>
        </p:nvSpPr>
        <p:spPr>
          <a:xfrm>
            <a:off x="971599" y="1989032"/>
            <a:ext cx="7178120" cy="1728000"/>
          </a:xfrm>
          <a:prstGeom prst="rect">
            <a:avLst/>
          </a:prstGeom>
          <a:solidFill>
            <a:schemeClr val="bg1"/>
          </a:solidFill>
          <a:ln>
            <a:solidFill>
              <a:schemeClr val="bg1">
                <a:lumMod val="50000"/>
              </a:schemeClr>
            </a:solidFill>
            <a:prstDash val="lgDash"/>
          </a:ln>
        </p:spPr>
        <p:txBody>
          <a:bodyPr wrap="square" rtlCol="0">
            <a:spAutoFit/>
          </a:bodyPr>
          <a:lstStyle/>
          <a:p>
            <a:r>
              <a:rPr lang="en-US" altLang="zh-CN" sz="1200" dirty="0"/>
              <a:t>public abstract class </a:t>
            </a:r>
            <a:r>
              <a:rPr lang="en-US" altLang="zh-CN" sz="1200" b="1" dirty="0" err="1" smtClean="0">
                <a:solidFill>
                  <a:schemeClr val="accent1"/>
                </a:solidFill>
              </a:rPr>
              <a:t>MappedByteBuffer</a:t>
            </a:r>
            <a:r>
              <a:rPr lang="en-US" altLang="zh-CN" sz="1200" dirty="0" smtClean="0"/>
              <a:t> extends </a:t>
            </a:r>
            <a:r>
              <a:rPr lang="en-US" altLang="zh-CN" sz="1200" dirty="0" err="1" smtClean="0"/>
              <a:t>ByteBuffer</a:t>
            </a:r>
            <a:r>
              <a:rPr lang="en-US" altLang="zh-CN" sz="1200" dirty="0" smtClean="0"/>
              <a:t> {</a:t>
            </a:r>
          </a:p>
          <a:p>
            <a:r>
              <a:rPr lang="en-US" altLang="zh-CN" sz="1200" dirty="0" smtClean="0"/>
              <a:t>         // </a:t>
            </a:r>
            <a:r>
              <a:rPr lang="en-US" altLang="zh-CN" sz="1200" dirty="0"/>
              <a:t>This is a partial API </a:t>
            </a:r>
            <a:r>
              <a:rPr lang="en-US" altLang="zh-CN" sz="1200" dirty="0" smtClean="0"/>
              <a:t>listing</a:t>
            </a:r>
          </a:p>
          <a:p>
            <a:r>
              <a:rPr lang="en-US" altLang="zh-CN" sz="1200" dirty="0"/>
              <a:t> </a:t>
            </a:r>
            <a:r>
              <a:rPr lang="en-US" altLang="zh-CN" sz="1200" dirty="0" smtClean="0"/>
              <a:t>        public byte </a:t>
            </a:r>
            <a:r>
              <a:rPr lang="en-US" altLang="zh-CN" sz="1200" b="1" dirty="0" smtClean="0">
                <a:solidFill>
                  <a:schemeClr val="accent1"/>
                </a:solidFill>
              </a:rPr>
              <a:t>get</a:t>
            </a:r>
            <a:r>
              <a:rPr lang="en-US" altLang="zh-CN" sz="1200" dirty="0" smtClean="0"/>
              <a:t>( )</a:t>
            </a:r>
          </a:p>
          <a:p>
            <a:r>
              <a:rPr lang="en-US" altLang="zh-CN" sz="1200" dirty="0"/>
              <a:t> </a:t>
            </a:r>
            <a:r>
              <a:rPr lang="en-US" altLang="zh-CN" sz="1200" dirty="0" smtClean="0"/>
              <a:t>        public </a:t>
            </a:r>
            <a:r>
              <a:rPr lang="en-US" altLang="zh-CN" sz="1200" dirty="0" err="1" smtClean="0"/>
              <a:t>ByteBuffer</a:t>
            </a:r>
            <a:r>
              <a:rPr lang="en-US" altLang="zh-CN" sz="1200" dirty="0" smtClean="0"/>
              <a:t> </a:t>
            </a:r>
            <a:r>
              <a:rPr lang="en-US" altLang="zh-CN" sz="1200" b="1" dirty="0" smtClean="0">
                <a:solidFill>
                  <a:schemeClr val="accent1"/>
                </a:solidFill>
              </a:rPr>
              <a:t>put</a:t>
            </a:r>
            <a:r>
              <a:rPr lang="en-US" altLang="zh-CN" sz="1200" dirty="0" smtClean="0"/>
              <a:t>(byte b)</a:t>
            </a:r>
          </a:p>
          <a:p>
            <a:r>
              <a:rPr lang="en-US" altLang="zh-CN" sz="1200" dirty="0"/>
              <a:t> </a:t>
            </a:r>
            <a:r>
              <a:rPr lang="en-US" altLang="zh-CN" sz="1200" dirty="0" smtClean="0"/>
              <a:t>        …</a:t>
            </a:r>
            <a:endParaRPr lang="en-US" altLang="zh-CN" sz="1200" dirty="0"/>
          </a:p>
          <a:p>
            <a:r>
              <a:rPr lang="en-US" altLang="zh-CN" sz="1200" dirty="0" smtClean="0"/>
              <a:t>         public </a:t>
            </a:r>
            <a:r>
              <a:rPr lang="en-US" altLang="zh-CN" sz="1200" dirty="0"/>
              <a:t>final </a:t>
            </a:r>
            <a:r>
              <a:rPr lang="en-US" altLang="zh-CN" sz="1200" dirty="0" err="1"/>
              <a:t>MappedByteBuffer</a:t>
            </a:r>
            <a:r>
              <a:rPr lang="en-US" altLang="zh-CN" sz="1200" dirty="0"/>
              <a:t> </a:t>
            </a:r>
            <a:r>
              <a:rPr lang="en-US" altLang="zh-CN" sz="1200" b="1" dirty="0">
                <a:solidFill>
                  <a:schemeClr val="accent1"/>
                </a:solidFill>
              </a:rPr>
              <a:t>load</a:t>
            </a:r>
            <a:r>
              <a:rPr lang="en-US" altLang="zh-CN" sz="1200" dirty="0"/>
              <a:t>( )</a:t>
            </a:r>
          </a:p>
          <a:p>
            <a:r>
              <a:rPr lang="en-US" altLang="zh-CN" sz="1200" dirty="0" smtClean="0"/>
              <a:t>         public </a:t>
            </a:r>
            <a:r>
              <a:rPr lang="en-US" altLang="zh-CN" sz="1200" dirty="0"/>
              <a:t>final </a:t>
            </a:r>
            <a:r>
              <a:rPr lang="en-US" altLang="zh-CN" sz="1200" dirty="0" err="1"/>
              <a:t>boolean</a:t>
            </a:r>
            <a:r>
              <a:rPr lang="en-US" altLang="zh-CN" sz="1200" dirty="0"/>
              <a:t> </a:t>
            </a:r>
            <a:r>
              <a:rPr lang="en-US" altLang="zh-CN" sz="1200" b="1" dirty="0" err="1">
                <a:solidFill>
                  <a:schemeClr val="accent1"/>
                </a:solidFill>
              </a:rPr>
              <a:t>isLoaded</a:t>
            </a:r>
            <a:r>
              <a:rPr lang="en-US" altLang="zh-CN" sz="1200" dirty="0"/>
              <a:t>( )</a:t>
            </a:r>
          </a:p>
          <a:p>
            <a:r>
              <a:rPr lang="en-US" altLang="zh-CN" sz="1200" dirty="0" smtClean="0"/>
              <a:t>         public </a:t>
            </a:r>
            <a:r>
              <a:rPr lang="en-US" altLang="zh-CN" sz="1200" dirty="0"/>
              <a:t>final </a:t>
            </a:r>
            <a:r>
              <a:rPr lang="en-US" altLang="zh-CN" sz="1200" dirty="0" err="1"/>
              <a:t>MappedByteBuffer</a:t>
            </a:r>
            <a:r>
              <a:rPr lang="en-US" altLang="zh-CN" sz="1200" dirty="0"/>
              <a:t> </a:t>
            </a:r>
            <a:r>
              <a:rPr lang="en-US" altLang="zh-CN" sz="1200" b="1" dirty="0">
                <a:solidFill>
                  <a:schemeClr val="accent1"/>
                </a:solidFill>
              </a:rPr>
              <a:t>force</a:t>
            </a:r>
            <a:r>
              <a:rPr lang="en-US" altLang="zh-CN" sz="1200" dirty="0"/>
              <a:t>( )</a:t>
            </a:r>
          </a:p>
          <a:p>
            <a:r>
              <a:rPr lang="en-US" altLang="zh-CN" sz="1200" dirty="0"/>
              <a:t>}</a:t>
            </a:r>
            <a:endParaRPr lang="en-US" altLang="zh-CN" sz="1200" dirty="0" smtClean="0"/>
          </a:p>
        </p:txBody>
      </p:sp>
    </p:spTree>
    <p:extLst>
      <p:ext uri="{BB962C8B-B14F-4D97-AF65-F5344CB8AC3E}">
        <p14:creationId xmlns:p14="http://schemas.microsoft.com/office/powerpoint/2010/main" val="146477717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页对齐 </a:t>
            </a:r>
            <a:r>
              <a:rPr lang="en-US" altLang="zh-CN" dirty="0" smtClean="0"/>
              <a:t>in Java</a:t>
            </a:r>
            <a:endParaRPr lang="zh-CN" altLang="en-US" dirty="0"/>
          </a:p>
        </p:txBody>
      </p:sp>
      <p:sp>
        <p:nvSpPr>
          <p:cNvPr id="3" name="内容占位符 2"/>
          <p:cNvSpPr>
            <a:spLocks noGrp="1"/>
          </p:cNvSpPr>
          <p:nvPr>
            <p:ph idx="1"/>
          </p:nvPr>
        </p:nvSpPr>
        <p:spPr/>
        <p:txBody>
          <a:bodyPr/>
          <a:lstStyle/>
          <a:p>
            <a:endParaRPr lang="zh-CN" alt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0072" y="1916832"/>
            <a:ext cx="3486150" cy="3648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矩形 3"/>
          <p:cNvSpPr/>
          <p:nvPr/>
        </p:nvSpPr>
        <p:spPr>
          <a:xfrm>
            <a:off x="624955" y="4280929"/>
            <a:ext cx="2535163" cy="1044116"/>
          </a:xfrm>
          <a:prstGeom prst="rect">
            <a:avLst/>
          </a:prstGeom>
          <a:noFill/>
          <a:ln w="19050">
            <a:prstDash val="sysDash"/>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11" name="矩形 10"/>
          <p:cNvSpPr/>
          <p:nvPr/>
        </p:nvSpPr>
        <p:spPr>
          <a:xfrm>
            <a:off x="4981174" y="1983642"/>
            <a:ext cx="539552" cy="1242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12" name="矩形 11"/>
          <p:cNvSpPr/>
          <p:nvPr/>
        </p:nvSpPr>
        <p:spPr>
          <a:xfrm>
            <a:off x="5843844" y="1983642"/>
            <a:ext cx="539552" cy="1242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13" name="矩形 12"/>
          <p:cNvSpPr/>
          <p:nvPr/>
        </p:nvSpPr>
        <p:spPr>
          <a:xfrm>
            <a:off x="6737392" y="1983642"/>
            <a:ext cx="539552" cy="1242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14" name="矩形 13"/>
          <p:cNvSpPr/>
          <p:nvPr/>
        </p:nvSpPr>
        <p:spPr>
          <a:xfrm>
            <a:off x="7632848" y="1983642"/>
            <a:ext cx="539552" cy="1242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7" name="TextBox 6"/>
          <p:cNvSpPr txBox="1"/>
          <p:nvPr/>
        </p:nvSpPr>
        <p:spPr>
          <a:xfrm>
            <a:off x="7408732" y="3273951"/>
            <a:ext cx="907684" cy="276999"/>
          </a:xfrm>
          <a:prstGeom prst="rect">
            <a:avLst/>
          </a:prstGeom>
          <a:noFill/>
        </p:spPr>
        <p:txBody>
          <a:bodyPr wrap="none" rtlCol="0">
            <a:spAutoFit/>
          </a:bodyPr>
          <a:lstStyle/>
          <a:p>
            <a:r>
              <a:rPr lang="en-US" altLang="zh-CN" sz="1200" dirty="0">
                <a:solidFill>
                  <a:schemeClr val="bg1">
                    <a:lumMod val="50000"/>
                  </a:schemeClr>
                </a:solidFill>
              </a:rPr>
              <a:t>p</a:t>
            </a:r>
            <a:r>
              <a:rPr lang="en-US" altLang="zh-CN" sz="1200" dirty="0" smtClean="0">
                <a:solidFill>
                  <a:schemeClr val="bg1">
                    <a:lumMod val="50000"/>
                  </a:schemeClr>
                </a:solidFill>
              </a:rPr>
              <a:t>age size=8</a:t>
            </a:r>
            <a:endParaRPr lang="zh-CN" altLang="en-US" sz="1200" dirty="0">
              <a:solidFill>
                <a:schemeClr val="bg1">
                  <a:lumMod val="50000"/>
                </a:schemeClr>
              </a:solidFill>
            </a:endParaRPr>
          </a:p>
        </p:txBody>
      </p:sp>
      <p:sp>
        <p:nvSpPr>
          <p:cNvPr id="20" name="矩形 19"/>
          <p:cNvSpPr/>
          <p:nvPr/>
        </p:nvSpPr>
        <p:spPr>
          <a:xfrm>
            <a:off x="5000621" y="3066052"/>
            <a:ext cx="504000" cy="1440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altLang="zh-CN" sz="1200" dirty="0" smtClean="0"/>
              <a:t>start</a:t>
            </a:r>
            <a:endParaRPr lang="zh-CN" altLang="en-US" sz="1200" dirty="0"/>
          </a:p>
        </p:txBody>
      </p:sp>
      <p:sp>
        <p:nvSpPr>
          <p:cNvPr id="21" name="矩形 20"/>
          <p:cNvSpPr/>
          <p:nvPr/>
        </p:nvSpPr>
        <p:spPr>
          <a:xfrm>
            <a:off x="5861620" y="1999252"/>
            <a:ext cx="504000" cy="1440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22" name="矩形 21"/>
          <p:cNvSpPr/>
          <p:nvPr/>
        </p:nvSpPr>
        <p:spPr>
          <a:xfrm>
            <a:off x="5861620" y="2151652"/>
            <a:ext cx="504000" cy="1440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23" name="矩形 22"/>
          <p:cNvSpPr/>
          <p:nvPr/>
        </p:nvSpPr>
        <p:spPr>
          <a:xfrm>
            <a:off x="5861620" y="2304052"/>
            <a:ext cx="504000" cy="1440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24" name="矩形 23"/>
          <p:cNvSpPr/>
          <p:nvPr/>
        </p:nvSpPr>
        <p:spPr>
          <a:xfrm>
            <a:off x="5861620" y="2456452"/>
            <a:ext cx="504000" cy="1440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25" name="矩形 24"/>
          <p:cNvSpPr/>
          <p:nvPr/>
        </p:nvSpPr>
        <p:spPr>
          <a:xfrm>
            <a:off x="5861620" y="2608852"/>
            <a:ext cx="504000" cy="1440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26" name="矩形 25"/>
          <p:cNvSpPr/>
          <p:nvPr/>
        </p:nvSpPr>
        <p:spPr>
          <a:xfrm>
            <a:off x="5861620" y="2761252"/>
            <a:ext cx="504000" cy="1440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27" name="矩形 26"/>
          <p:cNvSpPr/>
          <p:nvPr/>
        </p:nvSpPr>
        <p:spPr>
          <a:xfrm>
            <a:off x="5861620" y="2913652"/>
            <a:ext cx="504000" cy="1440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28" name="矩形 27"/>
          <p:cNvSpPr/>
          <p:nvPr/>
        </p:nvSpPr>
        <p:spPr>
          <a:xfrm>
            <a:off x="5861620" y="3066052"/>
            <a:ext cx="504000" cy="1440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29" name="TextBox 28"/>
          <p:cNvSpPr txBox="1"/>
          <p:nvPr/>
        </p:nvSpPr>
        <p:spPr>
          <a:xfrm>
            <a:off x="4716016" y="1916832"/>
            <a:ext cx="263214" cy="276999"/>
          </a:xfrm>
          <a:prstGeom prst="rect">
            <a:avLst/>
          </a:prstGeom>
          <a:noFill/>
        </p:spPr>
        <p:txBody>
          <a:bodyPr wrap="none" rtlCol="0">
            <a:spAutoFit/>
          </a:bodyPr>
          <a:lstStyle/>
          <a:p>
            <a:r>
              <a:rPr lang="en-US" altLang="zh-CN" sz="1200" dirty="0" smtClean="0">
                <a:solidFill>
                  <a:schemeClr val="bg1">
                    <a:lumMod val="50000"/>
                  </a:schemeClr>
                </a:solidFill>
              </a:rPr>
              <a:t>0</a:t>
            </a:r>
            <a:endParaRPr lang="zh-CN" altLang="en-US" sz="1200" dirty="0">
              <a:solidFill>
                <a:schemeClr val="bg1">
                  <a:lumMod val="50000"/>
                </a:schemeClr>
              </a:solidFill>
            </a:endParaRPr>
          </a:p>
        </p:txBody>
      </p:sp>
      <p:sp>
        <p:nvSpPr>
          <p:cNvPr id="30" name="TextBox 29"/>
          <p:cNvSpPr txBox="1"/>
          <p:nvPr/>
        </p:nvSpPr>
        <p:spPr>
          <a:xfrm>
            <a:off x="4716016" y="2996952"/>
            <a:ext cx="263214" cy="276999"/>
          </a:xfrm>
          <a:prstGeom prst="rect">
            <a:avLst/>
          </a:prstGeom>
          <a:noFill/>
        </p:spPr>
        <p:txBody>
          <a:bodyPr wrap="none" rtlCol="0">
            <a:spAutoFit/>
          </a:bodyPr>
          <a:lstStyle/>
          <a:p>
            <a:r>
              <a:rPr lang="en-US" altLang="zh-CN" sz="1200" dirty="0" smtClean="0">
                <a:solidFill>
                  <a:schemeClr val="bg1">
                    <a:lumMod val="50000"/>
                  </a:schemeClr>
                </a:solidFill>
              </a:rPr>
              <a:t>7</a:t>
            </a:r>
            <a:endParaRPr lang="zh-CN" altLang="en-US" sz="1200" dirty="0">
              <a:solidFill>
                <a:schemeClr val="bg1">
                  <a:lumMod val="50000"/>
                </a:schemeClr>
              </a:solidFill>
            </a:endParaRPr>
          </a:p>
        </p:txBody>
      </p:sp>
      <p:sp>
        <p:nvSpPr>
          <p:cNvPr id="31" name="TextBox 30"/>
          <p:cNvSpPr txBox="1"/>
          <p:nvPr/>
        </p:nvSpPr>
        <p:spPr>
          <a:xfrm>
            <a:off x="5652120" y="1916832"/>
            <a:ext cx="263214" cy="276999"/>
          </a:xfrm>
          <a:prstGeom prst="rect">
            <a:avLst/>
          </a:prstGeom>
          <a:noFill/>
        </p:spPr>
        <p:txBody>
          <a:bodyPr wrap="none" rtlCol="0">
            <a:spAutoFit/>
          </a:bodyPr>
          <a:lstStyle/>
          <a:p>
            <a:r>
              <a:rPr lang="en-US" altLang="zh-CN" sz="1200" dirty="0">
                <a:solidFill>
                  <a:schemeClr val="bg1">
                    <a:lumMod val="50000"/>
                  </a:schemeClr>
                </a:solidFill>
              </a:rPr>
              <a:t>8</a:t>
            </a:r>
            <a:endParaRPr lang="zh-CN" altLang="en-US" sz="1200" dirty="0">
              <a:solidFill>
                <a:schemeClr val="bg1">
                  <a:lumMod val="50000"/>
                </a:schemeClr>
              </a:solidFill>
            </a:endParaRPr>
          </a:p>
        </p:txBody>
      </p:sp>
      <p:sp>
        <p:nvSpPr>
          <p:cNvPr id="32" name="TextBox 31"/>
          <p:cNvSpPr txBox="1"/>
          <p:nvPr/>
        </p:nvSpPr>
        <p:spPr>
          <a:xfrm>
            <a:off x="5580112" y="2996952"/>
            <a:ext cx="341760" cy="276999"/>
          </a:xfrm>
          <a:prstGeom prst="rect">
            <a:avLst/>
          </a:prstGeom>
          <a:noFill/>
        </p:spPr>
        <p:txBody>
          <a:bodyPr wrap="none" rtlCol="0">
            <a:spAutoFit/>
          </a:bodyPr>
          <a:lstStyle/>
          <a:p>
            <a:r>
              <a:rPr lang="en-US" altLang="zh-CN" sz="1200" dirty="0" smtClean="0">
                <a:solidFill>
                  <a:schemeClr val="bg1">
                    <a:lumMod val="50000"/>
                  </a:schemeClr>
                </a:solidFill>
              </a:rPr>
              <a:t>15</a:t>
            </a:r>
            <a:endParaRPr lang="zh-CN" altLang="en-US" sz="1200" dirty="0">
              <a:solidFill>
                <a:schemeClr val="bg1">
                  <a:lumMod val="50000"/>
                </a:schemeClr>
              </a:solidFill>
            </a:endParaRPr>
          </a:p>
        </p:txBody>
      </p:sp>
      <p:sp>
        <p:nvSpPr>
          <p:cNvPr id="33" name="TextBox 32"/>
          <p:cNvSpPr txBox="1"/>
          <p:nvPr/>
        </p:nvSpPr>
        <p:spPr>
          <a:xfrm>
            <a:off x="6444208" y="1916832"/>
            <a:ext cx="341760" cy="276999"/>
          </a:xfrm>
          <a:prstGeom prst="rect">
            <a:avLst/>
          </a:prstGeom>
          <a:noFill/>
        </p:spPr>
        <p:txBody>
          <a:bodyPr wrap="none" rtlCol="0">
            <a:spAutoFit/>
          </a:bodyPr>
          <a:lstStyle/>
          <a:p>
            <a:r>
              <a:rPr lang="en-US" altLang="zh-CN" sz="1200" dirty="0" smtClean="0">
                <a:solidFill>
                  <a:schemeClr val="bg1">
                    <a:lumMod val="50000"/>
                  </a:schemeClr>
                </a:solidFill>
              </a:rPr>
              <a:t>16</a:t>
            </a:r>
            <a:endParaRPr lang="zh-CN" altLang="en-US" sz="1200" dirty="0">
              <a:solidFill>
                <a:schemeClr val="bg1">
                  <a:lumMod val="50000"/>
                </a:schemeClr>
              </a:solidFill>
            </a:endParaRPr>
          </a:p>
        </p:txBody>
      </p:sp>
      <p:sp>
        <p:nvSpPr>
          <p:cNvPr id="34" name="TextBox 33"/>
          <p:cNvSpPr txBox="1"/>
          <p:nvPr/>
        </p:nvSpPr>
        <p:spPr>
          <a:xfrm>
            <a:off x="6444208" y="2996952"/>
            <a:ext cx="341760" cy="276999"/>
          </a:xfrm>
          <a:prstGeom prst="rect">
            <a:avLst/>
          </a:prstGeom>
          <a:noFill/>
        </p:spPr>
        <p:txBody>
          <a:bodyPr wrap="none" rtlCol="0">
            <a:spAutoFit/>
          </a:bodyPr>
          <a:lstStyle/>
          <a:p>
            <a:r>
              <a:rPr lang="en-US" altLang="zh-CN" sz="1200" dirty="0" smtClean="0">
                <a:solidFill>
                  <a:schemeClr val="bg1">
                    <a:lumMod val="50000"/>
                  </a:schemeClr>
                </a:solidFill>
              </a:rPr>
              <a:t>23</a:t>
            </a:r>
            <a:endParaRPr lang="zh-CN" altLang="en-US" sz="1200" dirty="0">
              <a:solidFill>
                <a:schemeClr val="bg1">
                  <a:lumMod val="50000"/>
                </a:schemeClr>
              </a:solidFill>
            </a:endParaRPr>
          </a:p>
        </p:txBody>
      </p:sp>
      <p:sp>
        <p:nvSpPr>
          <p:cNvPr id="35" name="TextBox 34"/>
          <p:cNvSpPr txBox="1"/>
          <p:nvPr/>
        </p:nvSpPr>
        <p:spPr>
          <a:xfrm>
            <a:off x="7308304" y="1916832"/>
            <a:ext cx="341760" cy="276999"/>
          </a:xfrm>
          <a:prstGeom prst="rect">
            <a:avLst/>
          </a:prstGeom>
          <a:noFill/>
        </p:spPr>
        <p:txBody>
          <a:bodyPr wrap="none" rtlCol="0">
            <a:spAutoFit/>
          </a:bodyPr>
          <a:lstStyle/>
          <a:p>
            <a:r>
              <a:rPr lang="en-US" altLang="zh-CN" sz="1200" dirty="0" smtClean="0">
                <a:solidFill>
                  <a:schemeClr val="bg1">
                    <a:lumMod val="50000"/>
                  </a:schemeClr>
                </a:solidFill>
              </a:rPr>
              <a:t>24</a:t>
            </a:r>
            <a:endParaRPr lang="zh-CN" altLang="en-US" sz="1200" dirty="0">
              <a:solidFill>
                <a:schemeClr val="bg1">
                  <a:lumMod val="50000"/>
                </a:schemeClr>
              </a:solidFill>
            </a:endParaRPr>
          </a:p>
        </p:txBody>
      </p:sp>
      <p:sp>
        <p:nvSpPr>
          <p:cNvPr id="36" name="TextBox 35"/>
          <p:cNvSpPr txBox="1"/>
          <p:nvPr/>
        </p:nvSpPr>
        <p:spPr>
          <a:xfrm>
            <a:off x="7308304" y="2996952"/>
            <a:ext cx="341760" cy="276999"/>
          </a:xfrm>
          <a:prstGeom prst="rect">
            <a:avLst/>
          </a:prstGeom>
          <a:noFill/>
        </p:spPr>
        <p:txBody>
          <a:bodyPr wrap="none" rtlCol="0">
            <a:spAutoFit/>
          </a:bodyPr>
          <a:lstStyle/>
          <a:p>
            <a:r>
              <a:rPr lang="en-US" altLang="zh-CN" sz="1200" dirty="0" smtClean="0">
                <a:solidFill>
                  <a:schemeClr val="bg1">
                    <a:lumMod val="50000"/>
                  </a:schemeClr>
                </a:solidFill>
              </a:rPr>
              <a:t>31</a:t>
            </a:r>
            <a:endParaRPr lang="zh-CN" altLang="en-US" sz="1200" dirty="0">
              <a:solidFill>
                <a:schemeClr val="bg1">
                  <a:lumMod val="50000"/>
                </a:schemeClr>
              </a:solidFill>
            </a:endParaRPr>
          </a:p>
        </p:txBody>
      </p:sp>
      <p:sp>
        <p:nvSpPr>
          <p:cNvPr id="38" name="矩形 37"/>
          <p:cNvSpPr/>
          <p:nvPr/>
        </p:nvSpPr>
        <p:spPr>
          <a:xfrm>
            <a:off x="5004048" y="1999252"/>
            <a:ext cx="504000" cy="144000"/>
          </a:xfrm>
          <a:prstGeom prst="rect">
            <a:avLst/>
          </a:prstGeom>
          <a:solidFill>
            <a:schemeClr val="bg1">
              <a:lumMod val="85000"/>
            </a:schemeClr>
          </a:solidFill>
          <a:ln>
            <a:solidFill>
              <a:schemeClr val="bg1">
                <a:lumMod val="95000"/>
              </a:schemeClr>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39" name="矩形 38"/>
          <p:cNvSpPr/>
          <p:nvPr/>
        </p:nvSpPr>
        <p:spPr>
          <a:xfrm>
            <a:off x="5004048" y="2151652"/>
            <a:ext cx="504000" cy="144000"/>
          </a:xfrm>
          <a:prstGeom prst="rect">
            <a:avLst/>
          </a:prstGeom>
          <a:solidFill>
            <a:schemeClr val="bg1">
              <a:lumMod val="85000"/>
            </a:schemeClr>
          </a:solidFill>
          <a:ln>
            <a:solidFill>
              <a:schemeClr val="bg1">
                <a:lumMod val="95000"/>
              </a:schemeClr>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40" name="矩形 39"/>
          <p:cNvSpPr/>
          <p:nvPr/>
        </p:nvSpPr>
        <p:spPr>
          <a:xfrm>
            <a:off x="5004048" y="2304052"/>
            <a:ext cx="504000" cy="144000"/>
          </a:xfrm>
          <a:prstGeom prst="rect">
            <a:avLst/>
          </a:prstGeom>
          <a:solidFill>
            <a:schemeClr val="bg1">
              <a:lumMod val="85000"/>
            </a:schemeClr>
          </a:solidFill>
          <a:ln>
            <a:solidFill>
              <a:schemeClr val="bg1">
                <a:lumMod val="95000"/>
              </a:schemeClr>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41" name="矩形 40"/>
          <p:cNvSpPr/>
          <p:nvPr/>
        </p:nvSpPr>
        <p:spPr>
          <a:xfrm>
            <a:off x="5004048" y="2456452"/>
            <a:ext cx="504000" cy="144000"/>
          </a:xfrm>
          <a:prstGeom prst="rect">
            <a:avLst/>
          </a:prstGeom>
          <a:solidFill>
            <a:schemeClr val="bg1">
              <a:lumMod val="85000"/>
            </a:schemeClr>
          </a:solidFill>
          <a:ln>
            <a:solidFill>
              <a:schemeClr val="bg1">
                <a:lumMod val="95000"/>
              </a:schemeClr>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42" name="矩形 41"/>
          <p:cNvSpPr/>
          <p:nvPr/>
        </p:nvSpPr>
        <p:spPr>
          <a:xfrm>
            <a:off x="5004048" y="2608852"/>
            <a:ext cx="504000" cy="144000"/>
          </a:xfrm>
          <a:prstGeom prst="rect">
            <a:avLst/>
          </a:prstGeom>
          <a:solidFill>
            <a:schemeClr val="bg1">
              <a:lumMod val="85000"/>
            </a:schemeClr>
          </a:solidFill>
          <a:ln>
            <a:solidFill>
              <a:schemeClr val="bg1">
                <a:lumMod val="95000"/>
              </a:schemeClr>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43" name="矩形 42"/>
          <p:cNvSpPr/>
          <p:nvPr/>
        </p:nvSpPr>
        <p:spPr>
          <a:xfrm>
            <a:off x="5004048" y="2761252"/>
            <a:ext cx="504000" cy="144000"/>
          </a:xfrm>
          <a:prstGeom prst="rect">
            <a:avLst/>
          </a:prstGeom>
          <a:solidFill>
            <a:schemeClr val="bg1">
              <a:lumMod val="85000"/>
            </a:schemeClr>
          </a:solidFill>
          <a:ln>
            <a:solidFill>
              <a:schemeClr val="bg1">
                <a:lumMod val="95000"/>
              </a:schemeClr>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44" name="矩形 43"/>
          <p:cNvSpPr/>
          <p:nvPr/>
        </p:nvSpPr>
        <p:spPr>
          <a:xfrm>
            <a:off x="5004048" y="2913652"/>
            <a:ext cx="504000" cy="144000"/>
          </a:xfrm>
          <a:prstGeom prst="rect">
            <a:avLst/>
          </a:prstGeom>
          <a:solidFill>
            <a:schemeClr val="bg1">
              <a:lumMod val="85000"/>
            </a:schemeClr>
          </a:solidFill>
          <a:ln>
            <a:solidFill>
              <a:schemeClr val="bg1">
                <a:lumMod val="95000"/>
              </a:schemeClr>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45" name="矩形 44"/>
          <p:cNvSpPr/>
          <p:nvPr/>
        </p:nvSpPr>
        <p:spPr>
          <a:xfrm>
            <a:off x="6755168" y="1999252"/>
            <a:ext cx="504000" cy="1440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altLang="zh-CN" sz="1200" dirty="0" smtClean="0"/>
              <a:t>end</a:t>
            </a:r>
            <a:endParaRPr lang="zh-CN" altLang="en-US" sz="1200" dirty="0"/>
          </a:p>
        </p:txBody>
      </p:sp>
      <p:sp>
        <p:nvSpPr>
          <p:cNvPr id="46" name="矩形 45"/>
          <p:cNvSpPr/>
          <p:nvPr/>
        </p:nvSpPr>
        <p:spPr>
          <a:xfrm>
            <a:off x="4981174" y="4165948"/>
            <a:ext cx="539552" cy="1242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47" name="矩形 46"/>
          <p:cNvSpPr/>
          <p:nvPr/>
        </p:nvSpPr>
        <p:spPr>
          <a:xfrm>
            <a:off x="5843844" y="4165948"/>
            <a:ext cx="539552" cy="1242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48" name="矩形 47"/>
          <p:cNvSpPr/>
          <p:nvPr/>
        </p:nvSpPr>
        <p:spPr>
          <a:xfrm>
            <a:off x="6737392" y="4165948"/>
            <a:ext cx="539552" cy="1242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49" name="矩形 48"/>
          <p:cNvSpPr/>
          <p:nvPr/>
        </p:nvSpPr>
        <p:spPr>
          <a:xfrm>
            <a:off x="7632848" y="4165948"/>
            <a:ext cx="539552" cy="1242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50" name="TextBox 49"/>
          <p:cNvSpPr txBox="1"/>
          <p:nvPr/>
        </p:nvSpPr>
        <p:spPr>
          <a:xfrm>
            <a:off x="7408732" y="5456257"/>
            <a:ext cx="907684" cy="276999"/>
          </a:xfrm>
          <a:prstGeom prst="rect">
            <a:avLst/>
          </a:prstGeom>
          <a:noFill/>
        </p:spPr>
        <p:txBody>
          <a:bodyPr wrap="none" rtlCol="0">
            <a:spAutoFit/>
          </a:bodyPr>
          <a:lstStyle/>
          <a:p>
            <a:r>
              <a:rPr lang="en-US" altLang="zh-CN" sz="1200" dirty="0">
                <a:solidFill>
                  <a:schemeClr val="bg1">
                    <a:lumMod val="50000"/>
                  </a:schemeClr>
                </a:solidFill>
              </a:rPr>
              <a:t>p</a:t>
            </a:r>
            <a:r>
              <a:rPr lang="en-US" altLang="zh-CN" sz="1200" dirty="0" smtClean="0">
                <a:solidFill>
                  <a:schemeClr val="bg1">
                    <a:lumMod val="50000"/>
                  </a:schemeClr>
                </a:solidFill>
              </a:rPr>
              <a:t>age size=8</a:t>
            </a:r>
            <a:endParaRPr lang="zh-CN" altLang="en-US" sz="1200" dirty="0">
              <a:solidFill>
                <a:schemeClr val="bg1">
                  <a:lumMod val="50000"/>
                </a:schemeClr>
              </a:solidFill>
            </a:endParaRPr>
          </a:p>
        </p:txBody>
      </p:sp>
      <p:sp>
        <p:nvSpPr>
          <p:cNvPr id="52" name="矩形 51"/>
          <p:cNvSpPr/>
          <p:nvPr/>
        </p:nvSpPr>
        <p:spPr>
          <a:xfrm>
            <a:off x="5861620" y="4181558"/>
            <a:ext cx="504000" cy="1440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altLang="zh-CN" sz="1200" dirty="0" smtClean="0"/>
              <a:t>start</a:t>
            </a:r>
            <a:endParaRPr lang="zh-CN" altLang="en-US" sz="1200" dirty="0"/>
          </a:p>
        </p:txBody>
      </p:sp>
      <p:sp>
        <p:nvSpPr>
          <p:cNvPr id="53" name="矩形 52"/>
          <p:cNvSpPr/>
          <p:nvPr/>
        </p:nvSpPr>
        <p:spPr>
          <a:xfrm>
            <a:off x="5861620" y="4333958"/>
            <a:ext cx="504000" cy="1440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54" name="矩形 53"/>
          <p:cNvSpPr/>
          <p:nvPr/>
        </p:nvSpPr>
        <p:spPr>
          <a:xfrm>
            <a:off x="5861620" y="4486358"/>
            <a:ext cx="504000" cy="1440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55" name="矩形 54"/>
          <p:cNvSpPr/>
          <p:nvPr/>
        </p:nvSpPr>
        <p:spPr>
          <a:xfrm>
            <a:off x="5861620" y="4638758"/>
            <a:ext cx="504000" cy="1440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56" name="矩形 55"/>
          <p:cNvSpPr/>
          <p:nvPr/>
        </p:nvSpPr>
        <p:spPr>
          <a:xfrm>
            <a:off x="5861620" y="4791158"/>
            <a:ext cx="504000" cy="1440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57" name="矩形 56"/>
          <p:cNvSpPr/>
          <p:nvPr/>
        </p:nvSpPr>
        <p:spPr>
          <a:xfrm>
            <a:off x="5861620" y="4943558"/>
            <a:ext cx="504000" cy="1440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58" name="矩形 57"/>
          <p:cNvSpPr/>
          <p:nvPr/>
        </p:nvSpPr>
        <p:spPr>
          <a:xfrm>
            <a:off x="5861620" y="5095958"/>
            <a:ext cx="504000" cy="1440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59" name="矩形 58"/>
          <p:cNvSpPr/>
          <p:nvPr/>
        </p:nvSpPr>
        <p:spPr>
          <a:xfrm>
            <a:off x="5861620" y="5248358"/>
            <a:ext cx="504000" cy="1440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60" name="TextBox 59"/>
          <p:cNvSpPr txBox="1"/>
          <p:nvPr/>
        </p:nvSpPr>
        <p:spPr>
          <a:xfrm>
            <a:off x="4716016" y="4099138"/>
            <a:ext cx="263214" cy="276999"/>
          </a:xfrm>
          <a:prstGeom prst="rect">
            <a:avLst/>
          </a:prstGeom>
          <a:noFill/>
        </p:spPr>
        <p:txBody>
          <a:bodyPr wrap="none" rtlCol="0">
            <a:spAutoFit/>
          </a:bodyPr>
          <a:lstStyle/>
          <a:p>
            <a:r>
              <a:rPr lang="en-US" altLang="zh-CN" sz="1200" dirty="0" smtClean="0">
                <a:solidFill>
                  <a:schemeClr val="bg1">
                    <a:lumMod val="50000"/>
                  </a:schemeClr>
                </a:solidFill>
              </a:rPr>
              <a:t>0</a:t>
            </a:r>
            <a:endParaRPr lang="zh-CN" altLang="en-US" sz="1200" dirty="0">
              <a:solidFill>
                <a:schemeClr val="bg1">
                  <a:lumMod val="50000"/>
                </a:schemeClr>
              </a:solidFill>
            </a:endParaRPr>
          </a:p>
        </p:txBody>
      </p:sp>
      <p:sp>
        <p:nvSpPr>
          <p:cNvPr id="61" name="TextBox 60"/>
          <p:cNvSpPr txBox="1"/>
          <p:nvPr/>
        </p:nvSpPr>
        <p:spPr>
          <a:xfrm>
            <a:off x="4716016" y="5179258"/>
            <a:ext cx="263214" cy="276999"/>
          </a:xfrm>
          <a:prstGeom prst="rect">
            <a:avLst/>
          </a:prstGeom>
          <a:noFill/>
        </p:spPr>
        <p:txBody>
          <a:bodyPr wrap="none" rtlCol="0">
            <a:spAutoFit/>
          </a:bodyPr>
          <a:lstStyle/>
          <a:p>
            <a:r>
              <a:rPr lang="en-US" altLang="zh-CN" sz="1200" dirty="0" smtClean="0">
                <a:solidFill>
                  <a:schemeClr val="bg1">
                    <a:lumMod val="50000"/>
                  </a:schemeClr>
                </a:solidFill>
              </a:rPr>
              <a:t>7</a:t>
            </a:r>
            <a:endParaRPr lang="zh-CN" altLang="en-US" sz="1200" dirty="0">
              <a:solidFill>
                <a:schemeClr val="bg1">
                  <a:lumMod val="50000"/>
                </a:schemeClr>
              </a:solidFill>
            </a:endParaRPr>
          </a:p>
        </p:txBody>
      </p:sp>
      <p:sp>
        <p:nvSpPr>
          <p:cNvPr id="62" name="TextBox 61"/>
          <p:cNvSpPr txBox="1"/>
          <p:nvPr/>
        </p:nvSpPr>
        <p:spPr>
          <a:xfrm>
            <a:off x="5652120" y="4099138"/>
            <a:ext cx="263214" cy="276999"/>
          </a:xfrm>
          <a:prstGeom prst="rect">
            <a:avLst/>
          </a:prstGeom>
          <a:noFill/>
        </p:spPr>
        <p:txBody>
          <a:bodyPr wrap="none" rtlCol="0">
            <a:spAutoFit/>
          </a:bodyPr>
          <a:lstStyle/>
          <a:p>
            <a:r>
              <a:rPr lang="en-US" altLang="zh-CN" sz="1200" dirty="0">
                <a:solidFill>
                  <a:schemeClr val="bg1">
                    <a:lumMod val="50000"/>
                  </a:schemeClr>
                </a:solidFill>
              </a:rPr>
              <a:t>8</a:t>
            </a:r>
            <a:endParaRPr lang="zh-CN" altLang="en-US" sz="1200" dirty="0">
              <a:solidFill>
                <a:schemeClr val="bg1">
                  <a:lumMod val="50000"/>
                </a:schemeClr>
              </a:solidFill>
            </a:endParaRPr>
          </a:p>
        </p:txBody>
      </p:sp>
      <p:sp>
        <p:nvSpPr>
          <p:cNvPr id="63" name="TextBox 62"/>
          <p:cNvSpPr txBox="1"/>
          <p:nvPr/>
        </p:nvSpPr>
        <p:spPr>
          <a:xfrm>
            <a:off x="5580112" y="5179258"/>
            <a:ext cx="341760" cy="276999"/>
          </a:xfrm>
          <a:prstGeom prst="rect">
            <a:avLst/>
          </a:prstGeom>
          <a:noFill/>
        </p:spPr>
        <p:txBody>
          <a:bodyPr wrap="none" rtlCol="0">
            <a:spAutoFit/>
          </a:bodyPr>
          <a:lstStyle/>
          <a:p>
            <a:r>
              <a:rPr lang="en-US" altLang="zh-CN" sz="1200" dirty="0" smtClean="0">
                <a:solidFill>
                  <a:schemeClr val="bg1">
                    <a:lumMod val="50000"/>
                  </a:schemeClr>
                </a:solidFill>
              </a:rPr>
              <a:t>15</a:t>
            </a:r>
            <a:endParaRPr lang="zh-CN" altLang="en-US" sz="1200" dirty="0">
              <a:solidFill>
                <a:schemeClr val="bg1">
                  <a:lumMod val="50000"/>
                </a:schemeClr>
              </a:solidFill>
            </a:endParaRPr>
          </a:p>
        </p:txBody>
      </p:sp>
      <p:sp>
        <p:nvSpPr>
          <p:cNvPr id="64" name="TextBox 63"/>
          <p:cNvSpPr txBox="1"/>
          <p:nvPr/>
        </p:nvSpPr>
        <p:spPr>
          <a:xfrm>
            <a:off x="6444208" y="4099138"/>
            <a:ext cx="341760" cy="276999"/>
          </a:xfrm>
          <a:prstGeom prst="rect">
            <a:avLst/>
          </a:prstGeom>
          <a:noFill/>
        </p:spPr>
        <p:txBody>
          <a:bodyPr wrap="none" rtlCol="0">
            <a:spAutoFit/>
          </a:bodyPr>
          <a:lstStyle/>
          <a:p>
            <a:r>
              <a:rPr lang="en-US" altLang="zh-CN" sz="1200" dirty="0" smtClean="0">
                <a:solidFill>
                  <a:schemeClr val="bg1">
                    <a:lumMod val="50000"/>
                  </a:schemeClr>
                </a:solidFill>
              </a:rPr>
              <a:t>16</a:t>
            </a:r>
            <a:endParaRPr lang="zh-CN" altLang="en-US" sz="1200" dirty="0">
              <a:solidFill>
                <a:schemeClr val="bg1">
                  <a:lumMod val="50000"/>
                </a:schemeClr>
              </a:solidFill>
            </a:endParaRPr>
          </a:p>
        </p:txBody>
      </p:sp>
      <p:sp>
        <p:nvSpPr>
          <p:cNvPr id="65" name="TextBox 64"/>
          <p:cNvSpPr txBox="1"/>
          <p:nvPr/>
        </p:nvSpPr>
        <p:spPr>
          <a:xfrm>
            <a:off x="6444208" y="5179258"/>
            <a:ext cx="341760" cy="276999"/>
          </a:xfrm>
          <a:prstGeom prst="rect">
            <a:avLst/>
          </a:prstGeom>
          <a:noFill/>
        </p:spPr>
        <p:txBody>
          <a:bodyPr wrap="none" rtlCol="0">
            <a:spAutoFit/>
          </a:bodyPr>
          <a:lstStyle/>
          <a:p>
            <a:r>
              <a:rPr lang="en-US" altLang="zh-CN" sz="1200" dirty="0" smtClean="0">
                <a:solidFill>
                  <a:schemeClr val="bg1">
                    <a:lumMod val="50000"/>
                  </a:schemeClr>
                </a:solidFill>
              </a:rPr>
              <a:t>23</a:t>
            </a:r>
            <a:endParaRPr lang="zh-CN" altLang="en-US" sz="1200" dirty="0">
              <a:solidFill>
                <a:schemeClr val="bg1">
                  <a:lumMod val="50000"/>
                </a:schemeClr>
              </a:solidFill>
            </a:endParaRPr>
          </a:p>
        </p:txBody>
      </p:sp>
      <p:sp>
        <p:nvSpPr>
          <p:cNvPr id="66" name="TextBox 65"/>
          <p:cNvSpPr txBox="1"/>
          <p:nvPr/>
        </p:nvSpPr>
        <p:spPr>
          <a:xfrm>
            <a:off x="7308304" y="4099138"/>
            <a:ext cx="341760" cy="276999"/>
          </a:xfrm>
          <a:prstGeom prst="rect">
            <a:avLst/>
          </a:prstGeom>
          <a:noFill/>
        </p:spPr>
        <p:txBody>
          <a:bodyPr wrap="none" rtlCol="0">
            <a:spAutoFit/>
          </a:bodyPr>
          <a:lstStyle/>
          <a:p>
            <a:r>
              <a:rPr lang="en-US" altLang="zh-CN" sz="1200" dirty="0" smtClean="0">
                <a:solidFill>
                  <a:schemeClr val="bg1">
                    <a:lumMod val="50000"/>
                  </a:schemeClr>
                </a:solidFill>
              </a:rPr>
              <a:t>24</a:t>
            </a:r>
            <a:endParaRPr lang="zh-CN" altLang="en-US" sz="1200" dirty="0">
              <a:solidFill>
                <a:schemeClr val="bg1">
                  <a:lumMod val="50000"/>
                </a:schemeClr>
              </a:solidFill>
            </a:endParaRPr>
          </a:p>
        </p:txBody>
      </p:sp>
      <p:sp>
        <p:nvSpPr>
          <p:cNvPr id="67" name="TextBox 66"/>
          <p:cNvSpPr txBox="1"/>
          <p:nvPr/>
        </p:nvSpPr>
        <p:spPr>
          <a:xfrm>
            <a:off x="7308304" y="5179258"/>
            <a:ext cx="341760" cy="276999"/>
          </a:xfrm>
          <a:prstGeom prst="rect">
            <a:avLst/>
          </a:prstGeom>
          <a:noFill/>
        </p:spPr>
        <p:txBody>
          <a:bodyPr wrap="none" rtlCol="0">
            <a:spAutoFit/>
          </a:bodyPr>
          <a:lstStyle/>
          <a:p>
            <a:r>
              <a:rPr lang="en-US" altLang="zh-CN" sz="1200" dirty="0" smtClean="0">
                <a:solidFill>
                  <a:schemeClr val="bg1">
                    <a:lumMod val="50000"/>
                  </a:schemeClr>
                </a:solidFill>
              </a:rPr>
              <a:t>31</a:t>
            </a:r>
            <a:endParaRPr lang="zh-CN" altLang="en-US" sz="1200" dirty="0">
              <a:solidFill>
                <a:schemeClr val="bg1">
                  <a:lumMod val="50000"/>
                </a:schemeClr>
              </a:solidFill>
            </a:endParaRPr>
          </a:p>
        </p:txBody>
      </p:sp>
      <p:sp>
        <p:nvSpPr>
          <p:cNvPr id="68" name="矩形 67"/>
          <p:cNvSpPr/>
          <p:nvPr/>
        </p:nvSpPr>
        <p:spPr>
          <a:xfrm>
            <a:off x="5004048" y="4181558"/>
            <a:ext cx="504000" cy="144000"/>
          </a:xfrm>
          <a:prstGeom prst="rect">
            <a:avLst/>
          </a:prstGeom>
          <a:solidFill>
            <a:schemeClr val="bg1">
              <a:lumMod val="85000"/>
            </a:schemeClr>
          </a:solidFill>
          <a:ln>
            <a:solidFill>
              <a:schemeClr val="bg1">
                <a:lumMod val="95000"/>
              </a:schemeClr>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69" name="矩形 68"/>
          <p:cNvSpPr/>
          <p:nvPr/>
        </p:nvSpPr>
        <p:spPr>
          <a:xfrm>
            <a:off x="5004048" y="4333958"/>
            <a:ext cx="504000" cy="144000"/>
          </a:xfrm>
          <a:prstGeom prst="rect">
            <a:avLst/>
          </a:prstGeom>
          <a:solidFill>
            <a:schemeClr val="bg1">
              <a:lumMod val="85000"/>
            </a:schemeClr>
          </a:solidFill>
          <a:ln>
            <a:solidFill>
              <a:schemeClr val="bg1">
                <a:lumMod val="95000"/>
              </a:schemeClr>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70" name="矩形 69"/>
          <p:cNvSpPr/>
          <p:nvPr/>
        </p:nvSpPr>
        <p:spPr>
          <a:xfrm>
            <a:off x="5004048" y="4486358"/>
            <a:ext cx="504000" cy="144000"/>
          </a:xfrm>
          <a:prstGeom prst="rect">
            <a:avLst/>
          </a:prstGeom>
          <a:solidFill>
            <a:schemeClr val="bg1">
              <a:lumMod val="85000"/>
            </a:schemeClr>
          </a:solidFill>
          <a:ln>
            <a:solidFill>
              <a:schemeClr val="bg1">
                <a:lumMod val="95000"/>
              </a:schemeClr>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71" name="矩形 70"/>
          <p:cNvSpPr/>
          <p:nvPr/>
        </p:nvSpPr>
        <p:spPr>
          <a:xfrm>
            <a:off x="5004048" y="4638758"/>
            <a:ext cx="504000" cy="144000"/>
          </a:xfrm>
          <a:prstGeom prst="rect">
            <a:avLst/>
          </a:prstGeom>
          <a:solidFill>
            <a:schemeClr val="bg1">
              <a:lumMod val="85000"/>
            </a:schemeClr>
          </a:solidFill>
          <a:ln>
            <a:solidFill>
              <a:schemeClr val="bg1">
                <a:lumMod val="95000"/>
              </a:schemeClr>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72" name="矩形 71"/>
          <p:cNvSpPr/>
          <p:nvPr/>
        </p:nvSpPr>
        <p:spPr>
          <a:xfrm>
            <a:off x="5004048" y="4791158"/>
            <a:ext cx="504000" cy="144000"/>
          </a:xfrm>
          <a:prstGeom prst="rect">
            <a:avLst/>
          </a:prstGeom>
          <a:solidFill>
            <a:schemeClr val="bg1">
              <a:lumMod val="85000"/>
            </a:schemeClr>
          </a:solidFill>
          <a:ln>
            <a:solidFill>
              <a:schemeClr val="bg1">
                <a:lumMod val="95000"/>
              </a:schemeClr>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73" name="矩形 72"/>
          <p:cNvSpPr/>
          <p:nvPr/>
        </p:nvSpPr>
        <p:spPr>
          <a:xfrm>
            <a:off x="5004048" y="4943558"/>
            <a:ext cx="504000" cy="144000"/>
          </a:xfrm>
          <a:prstGeom prst="rect">
            <a:avLst/>
          </a:prstGeom>
          <a:solidFill>
            <a:schemeClr val="bg1">
              <a:lumMod val="85000"/>
            </a:schemeClr>
          </a:solidFill>
          <a:ln>
            <a:solidFill>
              <a:schemeClr val="bg1">
                <a:lumMod val="95000"/>
              </a:schemeClr>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74" name="矩形 73"/>
          <p:cNvSpPr/>
          <p:nvPr/>
        </p:nvSpPr>
        <p:spPr>
          <a:xfrm>
            <a:off x="5004048" y="5095958"/>
            <a:ext cx="504000" cy="144000"/>
          </a:xfrm>
          <a:prstGeom prst="rect">
            <a:avLst/>
          </a:prstGeom>
          <a:solidFill>
            <a:schemeClr val="bg1">
              <a:lumMod val="85000"/>
            </a:schemeClr>
          </a:solidFill>
          <a:ln>
            <a:solidFill>
              <a:schemeClr val="bg1">
                <a:lumMod val="95000"/>
              </a:schemeClr>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75" name="矩形 74"/>
          <p:cNvSpPr/>
          <p:nvPr/>
        </p:nvSpPr>
        <p:spPr>
          <a:xfrm>
            <a:off x="6755168" y="4181558"/>
            <a:ext cx="504000" cy="1440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76" name="矩形 75"/>
          <p:cNvSpPr/>
          <p:nvPr/>
        </p:nvSpPr>
        <p:spPr>
          <a:xfrm>
            <a:off x="6755168" y="4333958"/>
            <a:ext cx="504000" cy="1440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altLang="zh-CN" sz="1200" dirty="0" smtClean="0"/>
              <a:t>end</a:t>
            </a:r>
            <a:endParaRPr lang="zh-CN" altLang="en-US" sz="1200" dirty="0"/>
          </a:p>
        </p:txBody>
      </p:sp>
      <p:sp>
        <p:nvSpPr>
          <p:cNvPr id="15" name="虚尾箭头 14"/>
          <p:cNvSpPr/>
          <p:nvPr/>
        </p:nvSpPr>
        <p:spPr>
          <a:xfrm rot="5400000">
            <a:off x="6362097" y="3490861"/>
            <a:ext cx="356147" cy="476327"/>
          </a:xfrm>
          <a:prstGeom prst="stripedRightArrow">
            <a:avLst/>
          </a:prstGeom>
          <a:ln>
            <a:solidFill>
              <a:schemeClr val="bg1">
                <a:lumMod val="6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b="1">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Tree>
    <p:extLst>
      <p:ext uri="{BB962C8B-B14F-4D97-AF65-F5344CB8AC3E}">
        <p14:creationId xmlns:p14="http://schemas.microsoft.com/office/powerpoint/2010/main" val="34480222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11"/>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12"/>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13"/>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14"/>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20"/>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21"/>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22"/>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23"/>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24"/>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25"/>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26"/>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27"/>
                                        </p:tgtEl>
                                        <p:attrNameLst>
                                          <p:attrName>style.visibility</p:attrName>
                                        </p:attrNameLst>
                                      </p:cBhvr>
                                      <p:to>
                                        <p:strVal val="visible"/>
                                      </p:to>
                                    </p:set>
                                  </p:childTnLst>
                                </p:cTn>
                              </p:par>
                              <p:par>
                                <p:cTn id="38" presetID="1" presetClass="entr" presetSubtype="0" fill="hold" grpId="0" nodeType="withEffect">
                                  <p:stCondLst>
                                    <p:cond delay="0"/>
                                  </p:stCondLst>
                                  <p:childTnLst>
                                    <p:set>
                                      <p:cBhvr>
                                        <p:cTn id="39" dur="1" fill="hold">
                                          <p:stCondLst>
                                            <p:cond delay="0"/>
                                          </p:stCondLst>
                                        </p:cTn>
                                        <p:tgtEl>
                                          <p:spTgt spid="28"/>
                                        </p:tgtEl>
                                        <p:attrNameLst>
                                          <p:attrName>style.visibility</p:attrName>
                                        </p:attrNameLst>
                                      </p:cBhvr>
                                      <p:to>
                                        <p:strVal val="visible"/>
                                      </p:to>
                                    </p:set>
                                  </p:childTnLst>
                                </p:cTn>
                              </p:par>
                              <p:par>
                                <p:cTn id="40" presetID="1" presetClass="entr" presetSubtype="0" fill="hold" grpId="0" nodeType="withEffect">
                                  <p:stCondLst>
                                    <p:cond delay="0"/>
                                  </p:stCondLst>
                                  <p:childTnLst>
                                    <p:set>
                                      <p:cBhvr>
                                        <p:cTn id="41" dur="1" fill="hold">
                                          <p:stCondLst>
                                            <p:cond delay="0"/>
                                          </p:stCondLst>
                                        </p:cTn>
                                        <p:tgtEl>
                                          <p:spTgt spid="29"/>
                                        </p:tgtEl>
                                        <p:attrNameLst>
                                          <p:attrName>style.visibility</p:attrName>
                                        </p:attrNameLst>
                                      </p:cBhvr>
                                      <p:to>
                                        <p:strVal val="visible"/>
                                      </p:to>
                                    </p:set>
                                  </p:childTnLst>
                                </p:cTn>
                              </p:par>
                              <p:par>
                                <p:cTn id="42" presetID="1" presetClass="entr" presetSubtype="0" fill="hold" grpId="0" nodeType="withEffect">
                                  <p:stCondLst>
                                    <p:cond delay="0"/>
                                  </p:stCondLst>
                                  <p:childTnLst>
                                    <p:set>
                                      <p:cBhvr>
                                        <p:cTn id="43" dur="1" fill="hold">
                                          <p:stCondLst>
                                            <p:cond delay="0"/>
                                          </p:stCondLst>
                                        </p:cTn>
                                        <p:tgtEl>
                                          <p:spTgt spid="30"/>
                                        </p:tgtEl>
                                        <p:attrNameLst>
                                          <p:attrName>style.visibility</p:attrName>
                                        </p:attrNameLst>
                                      </p:cBhvr>
                                      <p:to>
                                        <p:strVal val="visible"/>
                                      </p:to>
                                    </p:set>
                                  </p:childTnLst>
                                </p:cTn>
                              </p:par>
                              <p:par>
                                <p:cTn id="44" presetID="1" presetClass="entr" presetSubtype="0" fill="hold" grpId="0" nodeType="withEffect">
                                  <p:stCondLst>
                                    <p:cond delay="0"/>
                                  </p:stCondLst>
                                  <p:childTnLst>
                                    <p:set>
                                      <p:cBhvr>
                                        <p:cTn id="45" dur="1" fill="hold">
                                          <p:stCondLst>
                                            <p:cond delay="0"/>
                                          </p:stCondLst>
                                        </p:cTn>
                                        <p:tgtEl>
                                          <p:spTgt spid="31"/>
                                        </p:tgtEl>
                                        <p:attrNameLst>
                                          <p:attrName>style.visibility</p:attrName>
                                        </p:attrNameLst>
                                      </p:cBhvr>
                                      <p:to>
                                        <p:strVal val="visible"/>
                                      </p:to>
                                    </p:set>
                                  </p:childTnLst>
                                </p:cTn>
                              </p:par>
                              <p:par>
                                <p:cTn id="46" presetID="1" presetClass="entr" presetSubtype="0" fill="hold" grpId="0" nodeType="withEffect">
                                  <p:stCondLst>
                                    <p:cond delay="0"/>
                                  </p:stCondLst>
                                  <p:childTnLst>
                                    <p:set>
                                      <p:cBhvr>
                                        <p:cTn id="47" dur="1" fill="hold">
                                          <p:stCondLst>
                                            <p:cond delay="0"/>
                                          </p:stCondLst>
                                        </p:cTn>
                                        <p:tgtEl>
                                          <p:spTgt spid="32"/>
                                        </p:tgtEl>
                                        <p:attrNameLst>
                                          <p:attrName>style.visibility</p:attrName>
                                        </p:attrNameLst>
                                      </p:cBhvr>
                                      <p:to>
                                        <p:strVal val="visible"/>
                                      </p:to>
                                    </p:set>
                                  </p:childTnLst>
                                </p:cTn>
                              </p:par>
                              <p:par>
                                <p:cTn id="48" presetID="1" presetClass="entr" presetSubtype="0" fill="hold" grpId="0" nodeType="withEffect">
                                  <p:stCondLst>
                                    <p:cond delay="0"/>
                                  </p:stCondLst>
                                  <p:childTnLst>
                                    <p:set>
                                      <p:cBhvr>
                                        <p:cTn id="49" dur="1" fill="hold">
                                          <p:stCondLst>
                                            <p:cond delay="0"/>
                                          </p:stCondLst>
                                        </p:cTn>
                                        <p:tgtEl>
                                          <p:spTgt spid="33"/>
                                        </p:tgtEl>
                                        <p:attrNameLst>
                                          <p:attrName>style.visibility</p:attrName>
                                        </p:attrNameLst>
                                      </p:cBhvr>
                                      <p:to>
                                        <p:strVal val="visible"/>
                                      </p:to>
                                    </p:set>
                                  </p:childTnLst>
                                </p:cTn>
                              </p:par>
                              <p:par>
                                <p:cTn id="50" presetID="1" presetClass="entr" presetSubtype="0" fill="hold" grpId="0" nodeType="withEffect">
                                  <p:stCondLst>
                                    <p:cond delay="0"/>
                                  </p:stCondLst>
                                  <p:childTnLst>
                                    <p:set>
                                      <p:cBhvr>
                                        <p:cTn id="51" dur="1" fill="hold">
                                          <p:stCondLst>
                                            <p:cond delay="0"/>
                                          </p:stCondLst>
                                        </p:cTn>
                                        <p:tgtEl>
                                          <p:spTgt spid="34"/>
                                        </p:tgtEl>
                                        <p:attrNameLst>
                                          <p:attrName>style.visibility</p:attrName>
                                        </p:attrNameLst>
                                      </p:cBhvr>
                                      <p:to>
                                        <p:strVal val="visible"/>
                                      </p:to>
                                    </p:set>
                                  </p:childTnLst>
                                </p:cTn>
                              </p:par>
                              <p:par>
                                <p:cTn id="52" presetID="1" presetClass="entr" presetSubtype="0" fill="hold" grpId="0" nodeType="withEffect">
                                  <p:stCondLst>
                                    <p:cond delay="0"/>
                                  </p:stCondLst>
                                  <p:childTnLst>
                                    <p:set>
                                      <p:cBhvr>
                                        <p:cTn id="53" dur="1" fill="hold">
                                          <p:stCondLst>
                                            <p:cond delay="0"/>
                                          </p:stCondLst>
                                        </p:cTn>
                                        <p:tgtEl>
                                          <p:spTgt spid="35"/>
                                        </p:tgtEl>
                                        <p:attrNameLst>
                                          <p:attrName>style.visibility</p:attrName>
                                        </p:attrNameLst>
                                      </p:cBhvr>
                                      <p:to>
                                        <p:strVal val="visible"/>
                                      </p:to>
                                    </p:set>
                                  </p:childTnLst>
                                </p:cTn>
                              </p:par>
                              <p:par>
                                <p:cTn id="54" presetID="1" presetClass="entr" presetSubtype="0" fill="hold" grpId="0" nodeType="withEffect">
                                  <p:stCondLst>
                                    <p:cond delay="0"/>
                                  </p:stCondLst>
                                  <p:childTnLst>
                                    <p:set>
                                      <p:cBhvr>
                                        <p:cTn id="55" dur="1" fill="hold">
                                          <p:stCondLst>
                                            <p:cond delay="0"/>
                                          </p:stCondLst>
                                        </p:cTn>
                                        <p:tgtEl>
                                          <p:spTgt spid="36"/>
                                        </p:tgtEl>
                                        <p:attrNameLst>
                                          <p:attrName>style.visibility</p:attrName>
                                        </p:attrNameLst>
                                      </p:cBhvr>
                                      <p:to>
                                        <p:strVal val="visible"/>
                                      </p:to>
                                    </p:set>
                                  </p:childTnLst>
                                </p:cTn>
                              </p:par>
                              <p:par>
                                <p:cTn id="56" presetID="1" presetClass="entr" presetSubtype="0" fill="hold" grpId="0" nodeType="withEffect">
                                  <p:stCondLst>
                                    <p:cond delay="0"/>
                                  </p:stCondLst>
                                  <p:childTnLst>
                                    <p:set>
                                      <p:cBhvr>
                                        <p:cTn id="57" dur="1" fill="hold">
                                          <p:stCondLst>
                                            <p:cond delay="0"/>
                                          </p:stCondLst>
                                        </p:cTn>
                                        <p:tgtEl>
                                          <p:spTgt spid="38"/>
                                        </p:tgtEl>
                                        <p:attrNameLst>
                                          <p:attrName>style.visibility</p:attrName>
                                        </p:attrNameLst>
                                      </p:cBhvr>
                                      <p:to>
                                        <p:strVal val="visible"/>
                                      </p:to>
                                    </p:set>
                                  </p:childTnLst>
                                </p:cTn>
                              </p:par>
                              <p:par>
                                <p:cTn id="58" presetID="1" presetClass="entr" presetSubtype="0" fill="hold" grpId="0" nodeType="withEffect">
                                  <p:stCondLst>
                                    <p:cond delay="0"/>
                                  </p:stCondLst>
                                  <p:childTnLst>
                                    <p:set>
                                      <p:cBhvr>
                                        <p:cTn id="59" dur="1" fill="hold">
                                          <p:stCondLst>
                                            <p:cond delay="0"/>
                                          </p:stCondLst>
                                        </p:cTn>
                                        <p:tgtEl>
                                          <p:spTgt spid="39"/>
                                        </p:tgtEl>
                                        <p:attrNameLst>
                                          <p:attrName>style.visibility</p:attrName>
                                        </p:attrNameLst>
                                      </p:cBhvr>
                                      <p:to>
                                        <p:strVal val="visible"/>
                                      </p:to>
                                    </p:set>
                                  </p:childTnLst>
                                </p:cTn>
                              </p:par>
                              <p:par>
                                <p:cTn id="60" presetID="1" presetClass="entr" presetSubtype="0" fill="hold" grpId="0" nodeType="withEffect">
                                  <p:stCondLst>
                                    <p:cond delay="0"/>
                                  </p:stCondLst>
                                  <p:childTnLst>
                                    <p:set>
                                      <p:cBhvr>
                                        <p:cTn id="61" dur="1" fill="hold">
                                          <p:stCondLst>
                                            <p:cond delay="0"/>
                                          </p:stCondLst>
                                        </p:cTn>
                                        <p:tgtEl>
                                          <p:spTgt spid="40"/>
                                        </p:tgtEl>
                                        <p:attrNameLst>
                                          <p:attrName>style.visibility</p:attrName>
                                        </p:attrNameLst>
                                      </p:cBhvr>
                                      <p:to>
                                        <p:strVal val="visible"/>
                                      </p:to>
                                    </p:set>
                                  </p:childTnLst>
                                </p:cTn>
                              </p:par>
                              <p:par>
                                <p:cTn id="62" presetID="1" presetClass="entr" presetSubtype="0" fill="hold" grpId="0" nodeType="withEffect">
                                  <p:stCondLst>
                                    <p:cond delay="0"/>
                                  </p:stCondLst>
                                  <p:childTnLst>
                                    <p:set>
                                      <p:cBhvr>
                                        <p:cTn id="63" dur="1" fill="hold">
                                          <p:stCondLst>
                                            <p:cond delay="0"/>
                                          </p:stCondLst>
                                        </p:cTn>
                                        <p:tgtEl>
                                          <p:spTgt spid="41"/>
                                        </p:tgtEl>
                                        <p:attrNameLst>
                                          <p:attrName>style.visibility</p:attrName>
                                        </p:attrNameLst>
                                      </p:cBhvr>
                                      <p:to>
                                        <p:strVal val="visible"/>
                                      </p:to>
                                    </p:set>
                                  </p:childTnLst>
                                </p:cTn>
                              </p:par>
                              <p:par>
                                <p:cTn id="64" presetID="1" presetClass="entr" presetSubtype="0" fill="hold" grpId="0" nodeType="withEffect">
                                  <p:stCondLst>
                                    <p:cond delay="0"/>
                                  </p:stCondLst>
                                  <p:childTnLst>
                                    <p:set>
                                      <p:cBhvr>
                                        <p:cTn id="65" dur="1" fill="hold">
                                          <p:stCondLst>
                                            <p:cond delay="0"/>
                                          </p:stCondLst>
                                        </p:cTn>
                                        <p:tgtEl>
                                          <p:spTgt spid="42"/>
                                        </p:tgtEl>
                                        <p:attrNameLst>
                                          <p:attrName>style.visibility</p:attrName>
                                        </p:attrNameLst>
                                      </p:cBhvr>
                                      <p:to>
                                        <p:strVal val="visible"/>
                                      </p:to>
                                    </p:set>
                                  </p:childTnLst>
                                </p:cTn>
                              </p:par>
                              <p:par>
                                <p:cTn id="66" presetID="1" presetClass="entr" presetSubtype="0" fill="hold" grpId="0" nodeType="withEffect">
                                  <p:stCondLst>
                                    <p:cond delay="0"/>
                                  </p:stCondLst>
                                  <p:childTnLst>
                                    <p:set>
                                      <p:cBhvr>
                                        <p:cTn id="67" dur="1" fill="hold">
                                          <p:stCondLst>
                                            <p:cond delay="0"/>
                                          </p:stCondLst>
                                        </p:cTn>
                                        <p:tgtEl>
                                          <p:spTgt spid="43"/>
                                        </p:tgtEl>
                                        <p:attrNameLst>
                                          <p:attrName>style.visibility</p:attrName>
                                        </p:attrNameLst>
                                      </p:cBhvr>
                                      <p:to>
                                        <p:strVal val="visible"/>
                                      </p:to>
                                    </p:set>
                                  </p:childTnLst>
                                </p:cTn>
                              </p:par>
                              <p:par>
                                <p:cTn id="68" presetID="1" presetClass="entr" presetSubtype="0" fill="hold" grpId="0" nodeType="withEffect">
                                  <p:stCondLst>
                                    <p:cond delay="0"/>
                                  </p:stCondLst>
                                  <p:childTnLst>
                                    <p:set>
                                      <p:cBhvr>
                                        <p:cTn id="69" dur="1" fill="hold">
                                          <p:stCondLst>
                                            <p:cond delay="0"/>
                                          </p:stCondLst>
                                        </p:cTn>
                                        <p:tgtEl>
                                          <p:spTgt spid="44"/>
                                        </p:tgtEl>
                                        <p:attrNameLst>
                                          <p:attrName>style.visibility</p:attrName>
                                        </p:attrNameLst>
                                      </p:cBhvr>
                                      <p:to>
                                        <p:strVal val="visible"/>
                                      </p:to>
                                    </p:set>
                                  </p:childTnLst>
                                </p:cTn>
                              </p:par>
                              <p:par>
                                <p:cTn id="70" presetID="1" presetClass="entr" presetSubtype="0" fill="hold" grpId="0" nodeType="withEffect">
                                  <p:stCondLst>
                                    <p:cond delay="0"/>
                                  </p:stCondLst>
                                  <p:childTnLst>
                                    <p:set>
                                      <p:cBhvr>
                                        <p:cTn id="71" dur="1" fill="hold">
                                          <p:stCondLst>
                                            <p:cond delay="0"/>
                                          </p:stCondLst>
                                        </p:cTn>
                                        <p:tgtEl>
                                          <p:spTgt spid="45"/>
                                        </p:tgtEl>
                                        <p:attrNameLst>
                                          <p:attrName>style.visibility</p:attrName>
                                        </p:attrNameLst>
                                      </p:cBhvr>
                                      <p:to>
                                        <p:strVal val="visible"/>
                                      </p:to>
                                    </p:set>
                                  </p:childTnLst>
                                </p:cTn>
                              </p:par>
                            </p:childTnLst>
                          </p:cTn>
                        </p:par>
                      </p:childTnLst>
                    </p:cTn>
                  </p:par>
                  <p:par>
                    <p:cTn id="72" fill="hold">
                      <p:stCondLst>
                        <p:cond delay="indefinite"/>
                      </p:stCondLst>
                      <p:childTnLst>
                        <p:par>
                          <p:cTn id="73" fill="hold">
                            <p:stCondLst>
                              <p:cond delay="0"/>
                            </p:stCondLst>
                            <p:childTnLst>
                              <p:par>
                                <p:cTn id="74" presetID="22" presetClass="entr" presetSubtype="1" fill="hold" grpId="0" nodeType="clickEffect">
                                  <p:stCondLst>
                                    <p:cond delay="0"/>
                                  </p:stCondLst>
                                  <p:childTnLst>
                                    <p:set>
                                      <p:cBhvr>
                                        <p:cTn id="75" dur="1" fill="hold">
                                          <p:stCondLst>
                                            <p:cond delay="0"/>
                                          </p:stCondLst>
                                        </p:cTn>
                                        <p:tgtEl>
                                          <p:spTgt spid="15"/>
                                        </p:tgtEl>
                                        <p:attrNameLst>
                                          <p:attrName>style.visibility</p:attrName>
                                        </p:attrNameLst>
                                      </p:cBhvr>
                                      <p:to>
                                        <p:strVal val="visible"/>
                                      </p:to>
                                    </p:set>
                                    <p:animEffect transition="in" filter="wipe(up)">
                                      <p:cBhvr>
                                        <p:cTn id="76" dur="500"/>
                                        <p:tgtEl>
                                          <p:spTgt spid="15"/>
                                        </p:tgtEl>
                                      </p:cBhvr>
                                    </p:animEffect>
                                  </p:childTnLst>
                                </p:cTn>
                              </p:par>
                            </p:childTnLst>
                          </p:cTn>
                        </p:par>
                        <p:par>
                          <p:cTn id="77" fill="hold">
                            <p:stCondLst>
                              <p:cond delay="500"/>
                            </p:stCondLst>
                            <p:childTnLst>
                              <p:par>
                                <p:cTn id="78" presetID="1" presetClass="entr" presetSubtype="0" fill="hold" grpId="0" nodeType="afterEffect">
                                  <p:stCondLst>
                                    <p:cond delay="0"/>
                                  </p:stCondLst>
                                  <p:childTnLst>
                                    <p:set>
                                      <p:cBhvr>
                                        <p:cTn id="79" dur="1" fill="hold">
                                          <p:stCondLst>
                                            <p:cond delay="0"/>
                                          </p:stCondLst>
                                        </p:cTn>
                                        <p:tgtEl>
                                          <p:spTgt spid="46"/>
                                        </p:tgtEl>
                                        <p:attrNameLst>
                                          <p:attrName>style.visibility</p:attrName>
                                        </p:attrNameLst>
                                      </p:cBhvr>
                                      <p:to>
                                        <p:strVal val="visible"/>
                                      </p:to>
                                    </p:set>
                                  </p:childTnLst>
                                </p:cTn>
                              </p:par>
                            </p:childTnLst>
                          </p:cTn>
                        </p:par>
                        <p:par>
                          <p:cTn id="80" fill="hold">
                            <p:stCondLst>
                              <p:cond delay="500"/>
                            </p:stCondLst>
                            <p:childTnLst>
                              <p:par>
                                <p:cTn id="81" presetID="1" presetClass="entr" presetSubtype="0" fill="hold" grpId="0" nodeType="afterEffect">
                                  <p:stCondLst>
                                    <p:cond delay="0"/>
                                  </p:stCondLst>
                                  <p:childTnLst>
                                    <p:set>
                                      <p:cBhvr>
                                        <p:cTn id="82" dur="1" fill="hold">
                                          <p:stCondLst>
                                            <p:cond delay="0"/>
                                          </p:stCondLst>
                                        </p:cTn>
                                        <p:tgtEl>
                                          <p:spTgt spid="47"/>
                                        </p:tgtEl>
                                        <p:attrNameLst>
                                          <p:attrName>style.visibility</p:attrName>
                                        </p:attrNameLst>
                                      </p:cBhvr>
                                      <p:to>
                                        <p:strVal val="visible"/>
                                      </p:to>
                                    </p:set>
                                  </p:childTnLst>
                                </p:cTn>
                              </p:par>
                            </p:childTnLst>
                          </p:cTn>
                        </p:par>
                        <p:par>
                          <p:cTn id="83" fill="hold">
                            <p:stCondLst>
                              <p:cond delay="500"/>
                            </p:stCondLst>
                            <p:childTnLst>
                              <p:par>
                                <p:cTn id="84" presetID="1" presetClass="entr" presetSubtype="0" fill="hold" grpId="0" nodeType="afterEffect">
                                  <p:stCondLst>
                                    <p:cond delay="0"/>
                                  </p:stCondLst>
                                  <p:childTnLst>
                                    <p:set>
                                      <p:cBhvr>
                                        <p:cTn id="85" dur="1" fill="hold">
                                          <p:stCondLst>
                                            <p:cond delay="0"/>
                                          </p:stCondLst>
                                        </p:cTn>
                                        <p:tgtEl>
                                          <p:spTgt spid="48"/>
                                        </p:tgtEl>
                                        <p:attrNameLst>
                                          <p:attrName>style.visibility</p:attrName>
                                        </p:attrNameLst>
                                      </p:cBhvr>
                                      <p:to>
                                        <p:strVal val="visible"/>
                                      </p:to>
                                    </p:set>
                                  </p:childTnLst>
                                </p:cTn>
                              </p:par>
                            </p:childTnLst>
                          </p:cTn>
                        </p:par>
                        <p:par>
                          <p:cTn id="86" fill="hold">
                            <p:stCondLst>
                              <p:cond delay="500"/>
                            </p:stCondLst>
                            <p:childTnLst>
                              <p:par>
                                <p:cTn id="87" presetID="1" presetClass="entr" presetSubtype="0" fill="hold" grpId="0" nodeType="afterEffect">
                                  <p:stCondLst>
                                    <p:cond delay="0"/>
                                  </p:stCondLst>
                                  <p:childTnLst>
                                    <p:set>
                                      <p:cBhvr>
                                        <p:cTn id="88" dur="1" fill="hold">
                                          <p:stCondLst>
                                            <p:cond delay="0"/>
                                          </p:stCondLst>
                                        </p:cTn>
                                        <p:tgtEl>
                                          <p:spTgt spid="49"/>
                                        </p:tgtEl>
                                        <p:attrNameLst>
                                          <p:attrName>style.visibility</p:attrName>
                                        </p:attrNameLst>
                                      </p:cBhvr>
                                      <p:to>
                                        <p:strVal val="visible"/>
                                      </p:to>
                                    </p:set>
                                  </p:childTnLst>
                                </p:cTn>
                              </p:par>
                            </p:childTnLst>
                          </p:cTn>
                        </p:par>
                        <p:par>
                          <p:cTn id="89" fill="hold">
                            <p:stCondLst>
                              <p:cond delay="500"/>
                            </p:stCondLst>
                            <p:childTnLst>
                              <p:par>
                                <p:cTn id="90" presetID="1" presetClass="entr" presetSubtype="0" fill="hold" grpId="0" nodeType="afterEffect">
                                  <p:stCondLst>
                                    <p:cond delay="0"/>
                                  </p:stCondLst>
                                  <p:childTnLst>
                                    <p:set>
                                      <p:cBhvr>
                                        <p:cTn id="91" dur="1" fill="hold">
                                          <p:stCondLst>
                                            <p:cond delay="0"/>
                                          </p:stCondLst>
                                        </p:cTn>
                                        <p:tgtEl>
                                          <p:spTgt spid="50"/>
                                        </p:tgtEl>
                                        <p:attrNameLst>
                                          <p:attrName>style.visibility</p:attrName>
                                        </p:attrNameLst>
                                      </p:cBhvr>
                                      <p:to>
                                        <p:strVal val="visible"/>
                                      </p:to>
                                    </p:set>
                                  </p:childTnLst>
                                </p:cTn>
                              </p:par>
                            </p:childTnLst>
                          </p:cTn>
                        </p:par>
                        <p:par>
                          <p:cTn id="92" fill="hold">
                            <p:stCondLst>
                              <p:cond delay="500"/>
                            </p:stCondLst>
                            <p:childTnLst>
                              <p:par>
                                <p:cTn id="93" presetID="1" presetClass="entr" presetSubtype="0" fill="hold" grpId="0" nodeType="afterEffect">
                                  <p:stCondLst>
                                    <p:cond delay="0"/>
                                  </p:stCondLst>
                                  <p:childTnLst>
                                    <p:set>
                                      <p:cBhvr>
                                        <p:cTn id="94" dur="1" fill="hold">
                                          <p:stCondLst>
                                            <p:cond delay="0"/>
                                          </p:stCondLst>
                                        </p:cTn>
                                        <p:tgtEl>
                                          <p:spTgt spid="52"/>
                                        </p:tgtEl>
                                        <p:attrNameLst>
                                          <p:attrName>style.visibility</p:attrName>
                                        </p:attrNameLst>
                                      </p:cBhvr>
                                      <p:to>
                                        <p:strVal val="visible"/>
                                      </p:to>
                                    </p:set>
                                  </p:childTnLst>
                                </p:cTn>
                              </p:par>
                            </p:childTnLst>
                          </p:cTn>
                        </p:par>
                        <p:par>
                          <p:cTn id="95" fill="hold">
                            <p:stCondLst>
                              <p:cond delay="500"/>
                            </p:stCondLst>
                            <p:childTnLst>
                              <p:par>
                                <p:cTn id="96" presetID="1" presetClass="entr" presetSubtype="0" fill="hold" grpId="0" nodeType="afterEffect">
                                  <p:stCondLst>
                                    <p:cond delay="0"/>
                                  </p:stCondLst>
                                  <p:childTnLst>
                                    <p:set>
                                      <p:cBhvr>
                                        <p:cTn id="97" dur="1" fill="hold">
                                          <p:stCondLst>
                                            <p:cond delay="0"/>
                                          </p:stCondLst>
                                        </p:cTn>
                                        <p:tgtEl>
                                          <p:spTgt spid="53"/>
                                        </p:tgtEl>
                                        <p:attrNameLst>
                                          <p:attrName>style.visibility</p:attrName>
                                        </p:attrNameLst>
                                      </p:cBhvr>
                                      <p:to>
                                        <p:strVal val="visible"/>
                                      </p:to>
                                    </p:set>
                                  </p:childTnLst>
                                </p:cTn>
                              </p:par>
                            </p:childTnLst>
                          </p:cTn>
                        </p:par>
                        <p:par>
                          <p:cTn id="98" fill="hold">
                            <p:stCondLst>
                              <p:cond delay="500"/>
                            </p:stCondLst>
                            <p:childTnLst>
                              <p:par>
                                <p:cTn id="99" presetID="1" presetClass="entr" presetSubtype="0" fill="hold" grpId="0" nodeType="afterEffect">
                                  <p:stCondLst>
                                    <p:cond delay="0"/>
                                  </p:stCondLst>
                                  <p:childTnLst>
                                    <p:set>
                                      <p:cBhvr>
                                        <p:cTn id="100" dur="1" fill="hold">
                                          <p:stCondLst>
                                            <p:cond delay="0"/>
                                          </p:stCondLst>
                                        </p:cTn>
                                        <p:tgtEl>
                                          <p:spTgt spid="54"/>
                                        </p:tgtEl>
                                        <p:attrNameLst>
                                          <p:attrName>style.visibility</p:attrName>
                                        </p:attrNameLst>
                                      </p:cBhvr>
                                      <p:to>
                                        <p:strVal val="visible"/>
                                      </p:to>
                                    </p:set>
                                  </p:childTnLst>
                                </p:cTn>
                              </p:par>
                            </p:childTnLst>
                          </p:cTn>
                        </p:par>
                        <p:par>
                          <p:cTn id="101" fill="hold">
                            <p:stCondLst>
                              <p:cond delay="500"/>
                            </p:stCondLst>
                            <p:childTnLst>
                              <p:par>
                                <p:cTn id="102" presetID="1" presetClass="entr" presetSubtype="0" fill="hold" grpId="0" nodeType="afterEffect">
                                  <p:stCondLst>
                                    <p:cond delay="0"/>
                                  </p:stCondLst>
                                  <p:childTnLst>
                                    <p:set>
                                      <p:cBhvr>
                                        <p:cTn id="103" dur="1" fill="hold">
                                          <p:stCondLst>
                                            <p:cond delay="0"/>
                                          </p:stCondLst>
                                        </p:cTn>
                                        <p:tgtEl>
                                          <p:spTgt spid="55"/>
                                        </p:tgtEl>
                                        <p:attrNameLst>
                                          <p:attrName>style.visibility</p:attrName>
                                        </p:attrNameLst>
                                      </p:cBhvr>
                                      <p:to>
                                        <p:strVal val="visible"/>
                                      </p:to>
                                    </p:set>
                                  </p:childTnLst>
                                </p:cTn>
                              </p:par>
                            </p:childTnLst>
                          </p:cTn>
                        </p:par>
                        <p:par>
                          <p:cTn id="104" fill="hold">
                            <p:stCondLst>
                              <p:cond delay="500"/>
                            </p:stCondLst>
                            <p:childTnLst>
                              <p:par>
                                <p:cTn id="105" presetID="1" presetClass="entr" presetSubtype="0" fill="hold" grpId="0" nodeType="afterEffect">
                                  <p:stCondLst>
                                    <p:cond delay="0"/>
                                  </p:stCondLst>
                                  <p:childTnLst>
                                    <p:set>
                                      <p:cBhvr>
                                        <p:cTn id="106" dur="1" fill="hold">
                                          <p:stCondLst>
                                            <p:cond delay="0"/>
                                          </p:stCondLst>
                                        </p:cTn>
                                        <p:tgtEl>
                                          <p:spTgt spid="56"/>
                                        </p:tgtEl>
                                        <p:attrNameLst>
                                          <p:attrName>style.visibility</p:attrName>
                                        </p:attrNameLst>
                                      </p:cBhvr>
                                      <p:to>
                                        <p:strVal val="visible"/>
                                      </p:to>
                                    </p:set>
                                  </p:childTnLst>
                                </p:cTn>
                              </p:par>
                            </p:childTnLst>
                          </p:cTn>
                        </p:par>
                        <p:par>
                          <p:cTn id="107" fill="hold">
                            <p:stCondLst>
                              <p:cond delay="500"/>
                            </p:stCondLst>
                            <p:childTnLst>
                              <p:par>
                                <p:cTn id="108" presetID="1" presetClass="entr" presetSubtype="0" fill="hold" grpId="0" nodeType="afterEffect">
                                  <p:stCondLst>
                                    <p:cond delay="0"/>
                                  </p:stCondLst>
                                  <p:childTnLst>
                                    <p:set>
                                      <p:cBhvr>
                                        <p:cTn id="109" dur="1" fill="hold">
                                          <p:stCondLst>
                                            <p:cond delay="0"/>
                                          </p:stCondLst>
                                        </p:cTn>
                                        <p:tgtEl>
                                          <p:spTgt spid="57"/>
                                        </p:tgtEl>
                                        <p:attrNameLst>
                                          <p:attrName>style.visibility</p:attrName>
                                        </p:attrNameLst>
                                      </p:cBhvr>
                                      <p:to>
                                        <p:strVal val="visible"/>
                                      </p:to>
                                    </p:set>
                                  </p:childTnLst>
                                </p:cTn>
                              </p:par>
                            </p:childTnLst>
                          </p:cTn>
                        </p:par>
                        <p:par>
                          <p:cTn id="110" fill="hold">
                            <p:stCondLst>
                              <p:cond delay="500"/>
                            </p:stCondLst>
                            <p:childTnLst>
                              <p:par>
                                <p:cTn id="111" presetID="1" presetClass="entr" presetSubtype="0" fill="hold" grpId="0" nodeType="afterEffect">
                                  <p:stCondLst>
                                    <p:cond delay="0"/>
                                  </p:stCondLst>
                                  <p:childTnLst>
                                    <p:set>
                                      <p:cBhvr>
                                        <p:cTn id="112" dur="1" fill="hold">
                                          <p:stCondLst>
                                            <p:cond delay="0"/>
                                          </p:stCondLst>
                                        </p:cTn>
                                        <p:tgtEl>
                                          <p:spTgt spid="58"/>
                                        </p:tgtEl>
                                        <p:attrNameLst>
                                          <p:attrName>style.visibility</p:attrName>
                                        </p:attrNameLst>
                                      </p:cBhvr>
                                      <p:to>
                                        <p:strVal val="visible"/>
                                      </p:to>
                                    </p:set>
                                  </p:childTnLst>
                                </p:cTn>
                              </p:par>
                            </p:childTnLst>
                          </p:cTn>
                        </p:par>
                        <p:par>
                          <p:cTn id="113" fill="hold">
                            <p:stCondLst>
                              <p:cond delay="500"/>
                            </p:stCondLst>
                            <p:childTnLst>
                              <p:par>
                                <p:cTn id="114" presetID="1" presetClass="entr" presetSubtype="0" fill="hold" grpId="0" nodeType="afterEffect">
                                  <p:stCondLst>
                                    <p:cond delay="0"/>
                                  </p:stCondLst>
                                  <p:childTnLst>
                                    <p:set>
                                      <p:cBhvr>
                                        <p:cTn id="115" dur="1" fill="hold">
                                          <p:stCondLst>
                                            <p:cond delay="0"/>
                                          </p:stCondLst>
                                        </p:cTn>
                                        <p:tgtEl>
                                          <p:spTgt spid="59"/>
                                        </p:tgtEl>
                                        <p:attrNameLst>
                                          <p:attrName>style.visibility</p:attrName>
                                        </p:attrNameLst>
                                      </p:cBhvr>
                                      <p:to>
                                        <p:strVal val="visible"/>
                                      </p:to>
                                    </p:set>
                                  </p:childTnLst>
                                </p:cTn>
                              </p:par>
                            </p:childTnLst>
                          </p:cTn>
                        </p:par>
                        <p:par>
                          <p:cTn id="116" fill="hold">
                            <p:stCondLst>
                              <p:cond delay="500"/>
                            </p:stCondLst>
                            <p:childTnLst>
                              <p:par>
                                <p:cTn id="117" presetID="1" presetClass="entr" presetSubtype="0" fill="hold" grpId="0" nodeType="afterEffect">
                                  <p:stCondLst>
                                    <p:cond delay="0"/>
                                  </p:stCondLst>
                                  <p:childTnLst>
                                    <p:set>
                                      <p:cBhvr>
                                        <p:cTn id="118" dur="1" fill="hold">
                                          <p:stCondLst>
                                            <p:cond delay="0"/>
                                          </p:stCondLst>
                                        </p:cTn>
                                        <p:tgtEl>
                                          <p:spTgt spid="60"/>
                                        </p:tgtEl>
                                        <p:attrNameLst>
                                          <p:attrName>style.visibility</p:attrName>
                                        </p:attrNameLst>
                                      </p:cBhvr>
                                      <p:to>
                                        <p:strVal val="visible"/>
                                      </p:to>
                                    </p:set>
                                  </p:childTnLst>
                                </p:cTn>
                              </p:par>
                            </p:childTnLst>
                          </p:cTn>
                        </p:par>
                        <p:par>
                          <p:cTn id="119" fill="hold">
                            <p:stCondLst>
                              <p:cond delay="500"/>
                            </p:stCondLst>
                            <p:childTnLst>
                              <p:par>
                                <p:cTn id="120" presetID="1" presetClass="entr" presetSubtype="0" fill="hold" grpId="0" nodeType="afterEffect">
                                  <p:stCondLst>
                                    <p:cond delay="0"/>
                                  </p:stCondLst>
                                  <p:childTnLst>
                                    <p:set>
                                      <p:cBhvr>
                                        <p:cTn id="121" dur="1" fill="hold">
                                          <p:stCondLst>
                                            <p:cond delay="0"/>
                                          </p:stCondLst>
                                        </p:cTn>
                                        <p:tgtEl>
                                          <p:spTgt spid="61"/>
                                        </p:tgtEl>
                                        <p:attrNameLst>
                                          <p:attrName>style.visibility</p:attrName>
                                        </p:attrNameLst>
                                      </p:cBhvr>
                                      <p:to>
                                        <p:strVal val="visible"/>
                                      </p:to>
                                    </p:set>
                                  </p:childTnLst>
                                </p:cTn>
                              </p:par>
                            </p:childTnLst>
                          </p:cTn>
                        </p:par>
                        <p:par>
                          <p:cTn id="122" fill="hold">
                            <p:stCondLst>
                              <p:cond delay="500"/>
                            </p:stCondLst>
                            <p:childTnLst>
                              <p:par>
                                <p:cTn id="123" presetID="1" presetClass="entr" presetSubtype="0" fill="hold" grpId="0" nodeType="afterEffect">
                                  <p:stCondLst>
                                    <p:cond delay="0"/>
                                  </p:stCondLst>
                                  <p:childTnLst>
                                    <p:set>
                                      <p:cBhvr>
                                        <p:cTn id="124" dur="1" fill="hold">
                                          <p:stCondLst>
                                            <p:cond delay="0"/>
                                          </p:stCondLst>
                                        </p:cTn>
                                        <p:tgtEl>
                                          <p:spTgt spid="62"/>
                                        </p:tgtEl>
                                        <p:attrNameLst>
                                          <p:attrName>style.visibility</p:attrName>
                                        </p:attrNameLst>
                                      </p:cBhvr>
                                      <p:to>
                                        <p:strVal val="visible"/>
                                      </p:to>
                                    </p:set>
                                  </p:childTnLst>
                                </p:cTn>
                              </p:par>
                            </p:childTnLst>
                          </p:cTn>
                        </p:par>
                        <p:par>
                          <p:cTn id="125" fill="hold">
                            <p:stCondLst>
                              <p:cond delay="500"/>
                            </p:stCondLst>
                            <p:childTnLst>
                              <p:par>
                                <p:cTn id="126" presetID="1" presetClass="entr" presetSubtype="0" fill="hold" grpId="0" nodeType="afterEffect">
                                  <p:stCondLst>
                                    <p:cond delay="0"/>
                                  </p:stCondLst>
                                  <p:childTnLst>
                                    <p:set>
                                      <p:cBhvr>
                                        <p:cTn id="127" dur="1" fill="hold">
                                          <p:stCondLst>
                                            <p:cond delay="0"/>
                                          </p:stCondLst>
                                        </p:cTn>
                                        <p:tgtEl>
                                          <p:spTgt spid="63"/>
                                        </p:tgtEl>
                                        <p:attrNameLst>
                                          <p:attrName>style.visibility</p:attrName>
                                        </p:attrNameLst>
                                      </p:cBhvr>
                                      <p:to>
                                        <p:strVal val="visible"/>
                                      </p:to>
                                    </p:set>
                                  </p:childTnLst>
                                </p:cTn>
                              </p:par>
                            </p:childTnLst>
                          </p:cTn>
                        </p:par>
                        <p:par>
                          <p:cTn id="128" fill="hold">
                            <p:stCondLst>
                              <p:cond delay="500"/>
                            </p:stCondLst>
                            <p:childTnLst>
                              <p:par>
                                <p:cTn id="129" presetID="1" presetClass="entr" presetSubtype="0" fill="hold" grpId="0" nodeType="afterEffect">
                                  <p:stCondLst>
                                    <p:cond delay="0"/>
                                  </p:stCondLst>
                                  <p:childTnLst>
                                    <p:set>
                                      <p:cBhvr>
                                        <p:cTn id="130" dur="1" fill="hold">
                                          <p:stCondLst>
                                            <p:cond delay="0"/>
                                          </p:stCondLst>
                                        </p:cTn>
                                        <p:tgtEl>
                                          <p:spTgt spid="64"/>
                                        </p:tgtEl>
                                        <p:attrNameLst>
                                          <p:attrName>style.visibility</p:attrName>
                                        </p:attrNameLst>
                                      </p:cBhvr>
                                      <p:to>
                                        <p:strVal val="visible"/>
                                      </p:to>
                                    </p:set>
                                  </p:childTnLst>
                                </p:cTn>
                              </p:par>
                            </p:childTnLst>
                          </p:cTn>
                        </p:par>
                        <p:par>
                          <p:cTn id="131" fill="hold">
                            <p:stCondLst>
                              <p:cond delay="500"/>
                            </p:stCondLst>
                            <p:childTnLst>
                              <p:par>
                                <p:cTn id="132" presetID="1" presetClass="entr" presetSubtype="0" fill="hold" grpId="0" nodeType="afterEffect">
                                  <p:stCondLst>
                                    <p:cond delay="0"/>
                                  </p:stCondLst>
                                  <p:childTnLst>
                                    <p:set>
                                      <p:cBhvr>
                                        <p:cTn id="133" dur="1" fill="hold">
                                          <p:stCondLst>
                                            <p:cond delay="0"/>
                                          </p:stCondLst>
                                        </p:cTn>
                                        <p:tgtEl>
                                          <p:spTgt spid="65"/>
                                        </p:tgtEl>
                                        <p:attrNameLst>
                                          <p:attrName>style.visibility</p:attrName>
                                        </p:attrNameLst>
                                      </p:cBhvr>
                                      <p:to>
                                        <p:strVal val="visible"/>
                                      </p:to>
                                    </p:set>
                                  </p:childTnLst>
                                </p:cTn>
                              </p:par>
                            </p:childTnLst>
                          </p:cTn>
                        </p:par>
                        <p:par>
                          <p:cTn id="134" fill="hold">
                            <p:stCondLst>
                              <p:cond delay="500"/>
                            </p:stCondLst>
                            <p:childTnLst>
                              <p:par>
                                <p:cTn id="135" presetID="1" presetClass="entr" presetSubtype="0" fill="hold" grpId="0" nodeType="afterEffect">
                                  <p:stCondLst>
                                    <p:cond delay="0"/>
                                  </p:stCondLst>
                                  <p:childTnLst>
                                    <p:set>
                                      <p:cBhvr>
                                        <p:cTn id="136" dur="1" fill="hold">
                                          <p:stCondLst>
                                            <p:cond delay="0"/>
                                          </p:stCondLst>
                                        </p:cTn>
                                        <p:tgtEl>
                                          <p:spTgt spid="66"/>
                                        </p:tgtEl>
                                        <p:attrNameLst>
                                          <p:attrName>style.visibility</p:attrName>
                                        </p:attrNameLst>
                                      </p:cBhvr>
                                      <p:to>
                                        <p:strVal val="visible"/>
                                      </p:to>
                                    </p:set>
                                  </p:childTnLst>
                                </p:cTn>
                              </p:par>
                            </p:childTnLst>
                          </p:cTn>
                        </p:par>
                        <p:par>
                          <p:cTn id="137" fill="hold">
                            <p:stCondLst>
                              <p:cond delay="500"/>
                            </p:stCondLst>
                            <p:childTnLst>
                              <p:par>
                                <p:cTn id="138" presetID="1" presetClass="entr" presetSubtype="0" fill="hold" grpId="0" nodeType="afterEffect">
                                  <p:stCondLst>
                                    <p:cond delay="0"/>
                                  </p:stCondLst>
                                  <p:childTnLst>
                                    <p:set>
                                      <p:cBhvr>
                                        <p:cTn id="139" dur="1" fill="hold">
                                          <p:stCondLst>
                                            <p:cond delay="0"/>
                                          </p:stCondLst>
                                        </p:cTn>
                                        <p:tgtEl>
                                          <p:spTgt spid="67"/>
                                        </p:tgtEl>
                                        <p:attrNameLst>
                                          <p:attrName>style.visibility</p:attrName>
                                        </p:attrNameLst>
                                      </p:cBhvr>
                                      <p:to>
                                        <p:strVal val="visible"/>
                                      </p:to>
                                    </p:set>
                                  </p:childTnLst>
                                </p:cTn>
                              </p:par>
                            </p:childTnLst>
                          </p:cTn>
                        </p:par>
                        <p:par>
                          <p:cTn id="140" fill="hold">
                            <p:stCondLst>
                              <p:cond delay="500"/>
                            </p:stCondLst>
                            <p:childTnLst>
                              <p:par>
                                <p:cTn id="141" presetID="1" presetClass="entr" presetSubtype="0" fill="hold" grpId="0" nodeType="afterEffect">
                                  <p:stCondLst>
                                    <p:cond delay="0"/>
                                  </p:stCondLst>
                                  <p:childTnLst>
                                    <p:set>
                                      <p:cBhvr>
                                        <p:cTn id="142" dur="1" fill="hold">
                                          <p:stCondLst>
                                            <p:cond delay="0"/>
                                          </p:stCondLst>
                                        </p:cTn>
                                        <p:tgtEl>
                                          <p:spTgt spid="68"/>
                                        </p:tgtEl>
                                        <p:attrNameLst>
                                          <p:attrName>style.visibility</p:attrName>
                                        </p:attrNameLst>
                                      </p:cBhvr>
                                      <p:to>
                                        <p:strVal val="visible"/>
                                      </p:to>
                                    </p:set>
                                  </p:childTnLst>
                                </p:cTn>
                              </p:par>
                            </p:childTnLst>
                          </p:cTn>
                        </p:par>
                        <p:par>
                          <p:cTn id="143" fill="hold">
                            <p:stCondLst>
                              <p:cond delay="500"/>
                            </p:stCondLst>
                            <p:childTnLst>
                              <p:par>
                                <p:cTn id="144" presetID="1" presetClass="entr" presetSubtype="0" fill="hold" grpId="0" nodeType="afterEffect">
                                  <p:stCondLst>
                                    <p:cond delay="0"/>
                                  </p:stCondLst>
                                  <p:childTnLst>
                                    <p:set>
                                      <p:cBhvr>
                                        <p:cTn id="145" dur="1" fill="hold">
                                          <p:stCondLst>
                                            <p:cond delay="0"/>
                                          </p:stCondLst>
                                        </p:cTn>
                                        <p:tgtEl>
                                          <p:spTgt spid="69"/>
                                        </p:tgtEl>
                                        <p:attrNameLst>
                                          <p:attrName>style.visibility</p:attrName>
                                        </p:attrNameLst>
                                      </p:cBhvr>
                                      <p:to>
                                        <p:strVal val="visible"/>
                                      </p:to>
                                    </p:set>
                                  </p:childTnLst>
                                </p:cTn>
                              </p:par>
                            </p:childTnLst>
                          </p:cTn>
                        </p:par>
                        <p:par>
                          <p:cTn id="146" fill="hold">
                            <p:stCondLst>
                              <p:cond delay="500"/>
                            </p:stCondLst>
                            <p:childTnLst>
                              <p:par>
                                <p:cTn id="147" presetID="1" presetClass="entr" presetSubtype="0" fill="hold" grpId="0" nodeType="afterEffect">
                                  <p:stCondLst>
                                    <p:cond delay="0"/>
                                  </p:stCondLst>
                                  <p:childTnLst>
                                    <p:set>
                                      <p:cBhvr>
                                        <p:cTn id="148" dur="1" fill="hold">
                                          <p:stCondLst>
                                            <p:cond delay="0"/>
                                          </p:stCondLst>
                                        </p:cTn>
                                        <p:tgtEl>
                                          <p:spTgt spid="70"/>
                                        </p:tgtEl>
                                        <p:attrNameLst>
                                          <p:attrName>style.visibility</p:attrName>
                                        </p:attrNameLst>
                                      </p:cBhvr>
                                      <p:to>
                                        <p:strVal val="visible"/>
                                      </p:to>
                                    </p:set>
                                  </p:childTnLst>
                                </p:cTn>
                              </p:par>
                            </p:childTnLst>
                          </p:cTn>
                        </p:par>
                        <p:par>
                          <p:cTn id="149" fill="hold">
                            <p:stCondLst>
                              <p:cond delay="500"/>
                            </p:stCondLst>
                            <p:childTnLst>
                              <p:par>
                                <p:cTn id="150" presetID="1" presetClass="entr" presetSubtype="0" fill="hold" grpId="0" nodeType="afterEffect">
                                  <p:stCondLst>
                                    <p:cond delay="0"/>
                                  </p:stCondLst>
                                  <p:childTnLst>
                                    <p:set>
                                      <p:cBhvr>
                                        <p:cTn id="151" dur="1" fill="hold">
                                          <p:stCondLst>
                                            <p:cond delay="0"/>
                                          </p:stCondLst>
                                        </p:cTn>
                                        <p:tgtEl>
                                          <p:spTgt spid="71"/>
                                        </p:tgtEl>
                                        <p:attrNameLst>
                                          <p:attrName>style.visibility</p:attrName>
                                        </p:attrNameLst>
                                      </p:cBhvr>
                                      <p:to>
                                        <p:strVal val="visible"/>
                                      </p:to>
                                    </p:set>
                                  </p:childTnLst>
                                </p:cTn>
                              </p:par>
                            </p:childTnLst>
                          </p:cTn>
                        </p:par>
                        <p:par>
                          <p:cTn id="152" fill="hold">
                            <p:stCondLst>
                              <p:cond delay="500"/>
                            </p:stCondLst>
                            <p:childTnLst>
                              <p:par>
                                <p:cTn id="153" presetID="1" presetClass="entr" presetSubtype="0" fill="hold" grpId="0" nodeType="afterEffect">
                                  <p:stCondLst>
                                    <p:cond delay="0"/>
                                  </p:stCondLst>
                                  <p:childTnLst>
                                    <p:set>
                                      <p:cBhvr>
                                        <p:cTn id="154" dur="1" fill="hold">
                                          <p:stCondLst>
                                            <p:cond delay="0"/>
                                          </p:stCondLst>
                                        </p:cTn>
                                        <p:tgtEl>
                                          <p:spTgt spid="72"/>
                                        </p:tgtEl>
                                        <p:attrNameLst>
                                          <p:attrName>style.visibility</p:attrName>
                                        </p:attrNameLst>
                                      </p:cBhvr>
                                      <p:to>
                                        <p:strVal val="visible"/>
                                      </p:to>
                                    </p:set>
                                  </p:childTnLst>
                                </p:cTn>
                              </p:par>
                            </p:childTnLst>
                          </p:cTn>
                        </p:par>
                        <p:par>
                          <p:cTn id="155" fill="hold">
                            <p:stCondLst>
                              <p:cond delay="500"/>
                            </p:stCondLst>
                            <p:childTnLst>
                              <p:par>
                                <p:cTn id="156" presetID="1" presetClass="entr" presetSubtype="0" fill="hold" grpId="0" nodeType="afterEffect">
                                  <p:stCondLst>
                                    <p:cond delay="0"/>
                                  </p:stCondLst>
                                  <p:childTnLst>
                                    <p:set>
                                      <p:cBhvr>
                                        <p:cTn id="157" dur="1" fill="hold">
                                          <p:stCondLst>
                                            <p:cond delay="0"/>
                                          </p:stCondLst>
                                        </p:cTn>
                                        <p:tgtEl>
                                          <p:spTgt spid="73"/>
                                        </p:tgtEl>
                                        <p:attrNameLst>
                                          <p:attrName>style.visibility</p:attrName>
                                        </p:attrNameLst>
                                      </p:cBhvr>
                                      <p:to>
                                        <p:strVal val="visible"/>
                                      </p:to>
                                    </p:set>
                                  </p:childTnLst>
                                </p:cTn>
                              </p:par>
                            </p:childTnLst>
                          </p:cTn>
                        </p:par>
                        <p:par>
                          <p:cTn id="158" fill="hold">
                            <p:stCondLst>
                              <p:cond delay="500"/>
                            </p:stCondLst>
                            <p:childTnLst>
                              <p:par>
                                <p:cTn id="159" presetID="1" presetClass="entr" presetSubtype="0" fill="hold" grpId="0" nodeType="afterEffect">
                                  <p:stCondLst>
                                    <p:cond delay="0"/>
                                  </p:stCondLst>
                                  <p:childTnLst>
                                    <p:set>
                                      <p:cBhvr>
                                        <p:cTn id="160" dur="1" fill="hold">
                                          <p:stCondLst>
                                            <p:cond delay="0"/>
                                          </p:stCondLst>
                                        </p:cTn>
                                        <p:tgtEl>
                                          <p:spTgt spid="74"/>
                                        </p:tgtEl>
                                        <p:attrNameLst>
                                          <p:attrName>style.visibility</p:attrName>
                                        </p:attrNameLst>
                                      </p:cBhvr>
                                      <p:to>
                                        <p:strVal val="visible"/>
                                      </p:to>
                                    </p:set>
                                  </p:childTnLst>
                                </p:cTn>
                              </p:par>
                            </p:childTnLst>
                          </p:cTn>
                        </p:par>
                        <p:par>
                          <p:cTn id="161" fill="hold">
                            <p:stCondLst>
                              <p:cond delay="500"/>
                            </p:stCondLst>
                            <p:childTnLst>
                              <p:par>
                                <p:cTn id="162" presetID="1" presetClass="entr" presetSubtype="0" fill="hold" grpId="0" nodeType="afterEffect">
                                  <p:stCondLst>
                                    <p:cond delay="0"/>
                                  </p:stCondLst>
                                  <p:childTnLst>
                                    <p:set>
                                      <p:cBhvr>
                                        <p:cTn id="163" dur="1" fill="hold">
                                          <p:stCondLst>
                                            <p:cond delay="0"/>
                                          </p:stCondLst>
                                        </p:cTn>
                                        <p:tgtEl>
                                          <p:spTgt spid="75"/>
                                        </p:tgtEl>
                                        <p:attrNameLst>
                                          <p:attrName>style.visibility</p:attrName>
                                        </p:attrNameLst>
                                      </p:cBhvr>
                                      <p:to>
                                        <p:strVal val="visible"/>
                                      </p:to>
                                    </p:set>
                                  </p:childTnLst>
                                </p:cTn>
                              </p:par>
                            </p:childTnLst>
                          </p:cTn>
                        </p:par>
                        <p:par>
                          <p:cTn id="164" fill="hold">
                            <p:stCondLst>
                              <p:cond delay="500"/>
                            </p:stCondLst>
                            <p:childTnLst>
                              <p:par>
                                <p:cTn id="165" presetID="1" presetClass="entr" presetSubtype="0" fill="hold" grpId="0" nodeType="afterEffect">
                                  <p:stCondLst>
                                    <p:cond delay="0"/>
                                  </p:stCondLst>
                                  <p:childTnLst>
                                    <p:set>
                                      <p:cBhvr>
                                        <p:cTn id="166" dur="1" fill="hold">
                                          <p:stCondLst>
                                            <p:cond delay="0"/>
                                          </p:stCondLst>
                                        </p:cTn>
                                        <p:tgtEl>
                                          <p:spTgt spid="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1" grpId="0" animBg="1"/>
      <p:bldP spid="12" grpId="0" animBg="1"/>
      <p:bldP spid="13" grpId="0" animBg="1"/>
      <p:bldP spid="14" grpId="0" animBg="1"/>
      <p:bldP spid="7" grpId="0"/>
      <p:bldP spid="20" grpId="0" animBg="1"/>
      <p:bldP spid="21" grpId="0" animBg="1"/>
      <p:bldP spid="22" grpId="0" animBg="1"/>
      <p:bldP spid="23" grpId="0" animBg="1"/>
      <p:bldP spid="24" grpId="0" animBg="1"/>
      <p:bldP spid="25" grpId="0" animBg="1"/>
      <p:bldP spid="26" grpId="0" animBg="1"/>
      <p:bldP spid="27" grpId="0" animBg="1"/>
      <p:bldP spid="28" grpId="0" animBg="1"/>
      <p:bldP spid="29" grpId="0"/>
      <p:bldP spid="30" grpId="0"/>
      <p:bldP spid="31" grpId="0"/>
      <p:bldP spid="32" grpId="0"/>
      <p:bldP spid="33" grpId="0"/>
      <p:bldP spid="34" grpId="0"/>
      <p:bldP spid="35" grpId="0"/>
      <p:bldP spid="36" grpId="0"/>
      <p:bldP spid="38" grpId="0" animBg="1"/>
      <p:bldP spid="39" grpId="0" animBg="1"/>
      <p:bldP spid="40" grpId="0" animBg="1"/>
      <p:bldP spid="41" grpId="0" animBg="1"/>
      <p:bldP spid="42" grpId="0" animBg="1"/>
      <p:bldP spid="43" grpId="0" animBg="1"/>
      <p:bldP spid="44" grpId="0" animBg="1"/>
      <p:bldP spid="45" grpId="0" animBg="1"/>
      <p:bldP spid="46" grpId="0" animBg="1"/>
      <p:bldP spid="47" grpId="0" animBg="1"/>
      <p:bldP spid="48" grpId="0" animBg="1"/>
      <p:bldP spid="49" grpId="0" animBg="1"/>
      <p:bldP spid="50" grpId="0"/>
      <p:bldP spid="52" grpId="0" animBg="1"/>
      <p:bldP spid="53" grpId="0" animBg="1"/>
      <p:bldP spid="54" grpId="0" animBg="1"/>
      <p:bldP spid="55" grpId="0" animBg="1"/>
      <p:bldP spid="56" grpId="0" animBg="1"/>
      <p:bldP spid="57" grpId="0" animBg="1"/>
      <p:bldP spid="58" grpId="0" animBg="1"/>
      <p:bldP spid="59" grpId="0" animBg="1"/>
      <p:bldP spid="60" grpId="0"/>
      <p:bldP spid="61" grpId="0"/>
      <p:bldP spid="62" grpId="0"/>
      <p:bldP spid="63" grpId="0"/>
      <p:bldP spid="64" grpId="0"/>
      <p:bldP spid="65" grpId="0"/>
      <p:bldP spid="66" grpId="0"/>
      <p:bldP spid="67" grpId="0"/>
      <p:bldP spid="68" grpId="0" animBg="1"/>
      <p:bldP spid="69" grpId="0" animBg="1"/>
      <p:bldP spid="70" grpId="0" animBg="1"/>
      <p:bldP spid="71" grpId="0" animBg="1"/>
      <p:bldP spid="72" grpId="0" animBg="1"/>
      <p:bldP spid="73" grpId="0" animBg="1"/>
      <p:bldP spid="74" grpId="0" animBg="1"/>
      <p:bldP spid="75" grpId="0" animBg="1"/>
      <p:bldP spid="76" grpId="0" animBg="1"/>
      <p:bldP spid="15"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页对齐 </a:t>
            </a:r>
            <a:r>
              <a:rPr lang="en-US" altLang="zh-CN" dirty="0" smtClean="0"/>
              <a:t>in Java</a:t>
            </a:r>
            <a:endParaRPr lang="zh-CN" altLang="en-US" dirty="0"/>
          </a:p>
        </p:txBody>
      </p:sp>
      <p:sp>
        <p:nvSpPr>
          <p:cNvPr id="3" name="内容占位符 2"/>
          <p:cNvSpPr>
            <a:spLocks noGrp="1"/>
          </p:cNvSpPr>
          <p:nvPr>
            <p:ph idx="1"/>
          </p:nvPr>
        </p:nvSpPr>
        <p:spPr/>
        <p:txBody>
          <a:bodyPr/>
          <a:lstStyle/>
          <a:p>
            <a:endParaRPr lang="zh-CN" altLang="en-US"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552" y="1600200"/>
            <a:ext cx="4495800" cy="4914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矩形 4"/>
          <p:cNvSpPr/>
          <p:nvPr/>
        </p:nvSpPr>
        <p:spPr>
          <a:xfrm>
            <a:off x="715352" y="5661248"/>
            <a:ext cx="4320000" cy="216024"/>
          </a:xfrm>
          <a:prstGeom prst="rect">
            <a:avLst/>
          </a:prstGeom>
          <a:noFill/>
          <a:ln w="19050">
            <a:prstDash val="sysDash"/>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6" name="矩形 5"/>
          <p:cNvSpPr/>
          <p:nvPr/>
        </p:nvSpPr>
        <p:spPr>
          <a:xfrm>
            <a:off x="715352" y="4149080"/>
            <a:ext cx="4320000" cy="216024"/>
          </a:xfrm>
          <a:prstGeom prst="rect">
            <a:avLst/>
          </a:prstGeom>
          <a:noFill/>
          <a:ln w="19050">
            <a:prstDash val="sysDash"/>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7" name="矩形 6"/>
          <p:cNvSpPr/>
          <p:nvPr/>
        </p:nvSpPr>
        <p:spPr>
          <a:xfrm>
            <a:off x="5485230" y="1983642"/>
            <a:ext cx="539552" cy="1242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8" name="矩形 7"/>
          <p:cNvSpPr/>
          <p:nvPr/>
        </p:nvSpPr>
        <p:spPr>
          <a:xfrm>
            <a:off x="6347900" y="1983642"/>
            <a:ext cx="539552" cy="1242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9" name="矩形 8"/>
          <p:cNvSpPr/>
          <p:nvPr/>
        </p:nvSpPr>
        <p:spPr>
          <a:xfrm>
            <a:off x="7241448" y="1983642"/>
            <a:ext cx="539552" cy="1242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10" name="矩形 9"/>
          <p:cNvSpPr/>
          <p:nvPr/>
        </p:nvSpPr>
        <p:spPr>
          <a:xfrm>
            <a:off x="8136904" y="1983642"/>
            <a:ext cx="539552" cy="1242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11" name="TextBox 10"/>
          <p:cNvSpPr txBox="1"/>
          <p:nvPr/>
        </p:nvSpPr>
        <p:spPr>
          <a:xfrm>
            <a:off x="7912788" y="3273951"/>
            <a:ext cx="907684" cy="276999"/>
          </a:xfrm>
          <a:prstGeom prst="rect">
            <a:avLst/>
          </a:prstGeom>
          <a:noFill/>
        </p:spPr>
        <p:txBody>
          <a:bodyPr wrap="none" rtlCol="0">
            <a:spAutoFit/>
          </a:bodyPr>
          <a:lstStyle/>
          <a:p>
            <a:r>
              <a:rPr lang="en-US" altLang="zh-CN" sz="1200" dirty="0">
                <a:solidFill>
                  <a:schemeClr val="bg1">
                    <a:lumMod val="50000"/>
                  </a:schemeClr>
                </a:solidFill>
              </a:rPr>
              <a:t>p</a:t>
            </a:r>
            <a:r>
              <a:rPr lang="en-US" altLang="zh-CN" sz="1200" dirty="0" smtClean="0">
                <a:solidFill>
                  <a:schemeClr val="bg1">
                    <a:lumMod val="50000"/>
                  </a:schemeClr>
                </a:solidFill>
              </a:rPr>
              <a:t>age size=8</a:t>
            </a:r>
            <a:endParaRPr lang="zh-CN" altLang="en-US" sz="1200" dirty="0">
              <a:solidFill>
                <a:schemeClr val="bg1">
                  <a:lumMod val="50000"/>
                </a:schemeClr>
              </a:solidFill>
            </a:endParaRPr>
          </a:p>
        </p:txBody>
      </p:sp>
      <p:sp>
        <p:nvSpPr>
          <p:cNvPr id="12" name="矩形 11"/>
          <p:cNvSpPr/>
          <p:nvPr/>
        </p:nvSpPr>
        <p:spPr>
          <a:xfrm>
            <a:off x="5504677" y="3066052"/>
            <a:ext cx="504000" cy="1440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altLang="zh-CN" sz="1200" dirty="0" smtClean="0"/>
              <a:t>start</a:t>
            </a:r>
            <a:endParaRPr lang="zh-CN" altLang="en-US" sz="1200" dirty="0"/>
          </a:p>
        </p:txBody>
      </p:sp>
      <p:sp>
        <p:nvSpPr>
          <p:cNvPr id="13" name="矩形 12"/>
          <p:cNvSpPr/>
          <p:nvPr/>
        </p:nvSpPr>
        <p:spPr>
          <a:xfrm>
            <a:off x="6365676" y="1999252"/>
            <a:ext cx="504000" cy="1440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14" name="矩形 13"/>
          <p:cNvSpPr/>
          <p:nvPr/>
        </p:nvSpPr>
        <p:spPr>
          <a:xfrm>
            <a:off x="6365676" y="2151652"/>
            <a:ext cx="504000" cy="1440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15" name="矩形 14"/>
          <p:cNvSpPr/>
          <p:nvPr/>
        </p:nvSpPr>
        <p:spPr>
          <a:xfrm>
            <a:off x="6365676" y="2304052"/>
            <a:ext cx="504000" cy="1440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16" name="矩形 15"/>
          <p:cNvSpPr/>
          <p:nvPr/>
        </p:nvSpPr>
        <p:spPr>
          <a:xfrm>
            <a:off x="6365676" y="2456452"/>
            <a:ext cx="504000" cy="1440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17" name="矩形 16"/>
          <p:cNvSpPr/>
          <p:nvPr/>
        </p:nvSpPr>
        <p:spPr>
          <a:xfrm>
            <a:off x="6365676" y="2608852"/>
            <a:ext cx="504000" cy="1440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18" name="矩形 17"/>
          <p:cNvSpPr/>
          <p:nvPr/>
        </p:nvSpPr>
        <p:spPr>
          <a:xfrm>
            <a:off x="6365676" y="2761252"/>
            <a:ext cx="504000" cy="1440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19" name="矩形 18"/>
          <p:cNvSpPr/>
          <p:nvPr/>
        </p:nvSpPr>
        <p:spPr>
          <a:xfrm>
            <a:off x="6365676" y="2913652"/>
            <a:ext cx="504000" cy="1440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20" name="矩形 19"/>
          <p:cNvSpPr/>
          <p:nvPr/>
        </p:nvSpPr>
        <p:spPr>
          <a:xfrm>
            <a:off x="6365676" y="3066052"/>
            <a:ext cx="504000" cy="1440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21" name="TextBox 20"/>
          <p:cNvSpPr txBox="1"/>
          <p:nvPr/>
        </p:nvSpPr>
        <p:spPr>
          <a:xfrm>
            <a:off x="5220072" y="1916832"/>
            <a:ext cx="263214" cy="276999"/>
          </a:xfrm>
          <a:prstGeom prst="rect">
            <a:avLst/>
          </a:prstGeom>
          <a:noFill/>
        </p:spPr>
        <p:txBody>
          <a:bodyPr wrap="none" rtlCol="0">
            <a:spAutoFit/>
          </a:bodyPr>
          <a:lstStyle/>
          <a:p>
            <a:r>
              <a:rPr lang="en-US" altLang="zh-CN" sz="1200" dirty="0" smtClean="0">
                <a:solidFill>
                  <a:schemeClr val="bg1">
                    <a:lumMod val="50000"/>
                  </a:schemeClr>
                </a:solidFill>
              </a:rPr>
              <a:t>0</a:t>
            </a:r>
            <a:endParaRPr lang="zh-CN" altLang="en-US" sz="1200" dirty="0">
              <a:solidFill>
                <a:schemeClr val="bg1">
                  <a:lumMod val="50000"/>
                </a:schemeClr>
              </a:solidFill>
            </a:endParaRPr>
          </a:p>
        </p:txBody>
      </p:sp>
      <p:sp>
        <p:nvSpPr>
          <p:cNvPr id="22" name="TextBox 21"/>
          <p:cNvSpPr txBox="1"/>
          <p:nvPr/>
        </p:nvSpPr>
        <p:spPr>
          <a:xfrm>
            <a:off x="5220072" y="2996952"/>
            <a:ext cx="263214" cy="276999"/>
          </a:xfrm>
          <a:prstGeom prst="rect">
            <a:avLst/>
          </a:prstGeom>
          <a:noFill/>
        </p:spPr>
        <p:txBody>
          <a:bodyPr wrap="none" rtlCol="0">
            <a:spAutoFit/>
          </a:bodyPr>
          <a:lstStyle/>
          <a:p>
            <a:r>
              <a:rPr lang="en-US" altLang="zh-CN" sz="1200" dirty="0" smtClean="0">
                <a:solidFill>
                  <a:schemeClr val="bg1">
                    <a:lumMod val="50000"/>
                  </a:schemeClr>
                </a:solidFill>
              </a:rPr>
              <a:t>7</a:t>
            </a:r>
            <a:endParaRPr lang="zh-CN" altLang="en-US" sz="1200" dirty="0">
              <a:solidFill>
                <a:schemeClr val="bg1">
                  <a:lumMod val="50000"/>
                </a:schemeClr>
              </a:solidFill>
            </a:endParaRPr>
          </a:p>
        </p:txBody>
      </p:sp>
      <p:sp>
        <p:nvSpPr>
          <p:cNvPr id="23" name="TextBox 22"/>
          <p:cNvSpPr txBox="1"/>
          <p:nvPr/>
        </p:nvSpPr>
        <p:spPr>
          <a:xfrm>
            <a:off x="6156176" y="1916832"/>
            <a:ext cx="263214" cy="276999"/>
          </a:xfrm>
          <a:prstGeom prst="rect">
            <a:avLst/>
          </a:prstGeom>
          <a:noFill/>
        </p:spPr>
        <p:txBody>
          <a:bodyPr wrap="none" rtlCol="0">
            <a:spAutoFit/>
          </a:bodyPr>
          <a:lstStyle/>
          <a:p>
            <a:r>
              <a:rPr lang="en-US" altLang="zh-CN" sz="1200" dirty="0">
                <a:solidFill>
                  <a:schemeClr val="bg1">
                    <a:lumMod val="50000"/>
                  </a:schemeClr>
                </a:solidFill>
              </a:rPr>
              <a:t>8</a:t>
            </a:r>
            <a:endParaRPr lang="zh-CN" altLang="en-US" sz="1200" dirty="0">
              <a:solidFill>
                <a:schemeClr val="bg1">
                  <a:lumMod val="50000"/>
                </a:schemeClr>
              </a:solidFill>
            </a:endParaRPr>
          </a:p>
        </p:txBody>
      </p:sp>
      <p:sp>
        <p:nvSpPr>
          <p:cNvPr id="24" name="TextBox 23"/>
          <p:cNvSpPr txBox="1"/>
          <p:nvPr/>
        </p:nvSpPr>
        <p:spPr>
          <a:xfrm>
            <a:off x="6084168" y="2996952"/>
            <a:ext cx="341760" cy="276999"/>
          </a:xfrm>
          <a:prstGeom prst="rect">
            <a:avLst/>
          </a:prstGeom>
          <a:noFill/>
        </p:spPr>
        <p:txBody>
          <a:bodyPr wrap="none" rtlCol="0">
            <a:spAutoFit/>
          </a:bodyPr>
          <a:lstStyle/>
          <a:p>
            <a:r>
              <a:rPr lang="en-US" altLang="zh-CN" sz="1200" dirty="0" smtClean="0">
                <a:solidFill>
                  <a:schemeClr val="bg1">
                    <a:lumMod val="50000"/>
                  </a:schemeClr>
                </a:solidFill>
              </a:rPr>
              <a:t>15</a:t>
            </a:r>
            <a:endParaRPr lang="zh-CN" altLang="en-US" sz="1200" dirty="0">
              <a:solidFill>
                <a:schemeClr val="bg1">
                  <a:lumMod val="50000"/>
                </a:schemeClr>
              </a:solidFill>
            </a:endParaRPr>
          </a:p>
        </p:txBody>
      </p:sp>
      <p:sp>
        <p:nvSpPr>
          <p:cNvPr id="25" name="TextBox 24"/>
          <p:cNvSpPr txBox="1"/>
          <p:nvPr/>
        </p:nvSpPr>
        <p:spPr>
          <a:xfrm>
            <a:off x="6948264" y="1916832"/>
            <a:ext cx="341760" cy="276999"/>
          </a:xfrm>
          <a:prstGeom prst="rect">
            <a:avLst/>
          </a:prstGeom>
          <a:noFill/>
        </p:spPr>
        <p:txBody>
          <a:bodyPr wrap="none" rtlCol="0">
            <a:spAutoFit/>
          </a:bodyPr>
          <a:lstStyle/>
          <a:p>
            <a:r>
              <a:rPr lang="en-US" altLang="zh-CN" sz="1200" dirty="0" smtClean="0">
                <a:solidFill>
                  <a:schemeClr val="bg1">
                    <a:lumMod val="50000"/>
                  </a:schemeClr>
                </a:solidFill>
              </a:rPr>
              <a:t>16</a:t>
            </a:r>
            <a:endParaRPr lang="zh-CN" altLang="en-US" sz="1200" dirty="0">
              <a:solidFill>
                <a:schemeClr val="bg1">
                  <a:lumMod val="50000"/>
                </a:schemeClr>
              </a:solidFill>
            </a:endParaRPr>
          </a:p>
        </p:txBody>
      </p:sp>
      <p:sp>
        <p:nvSpPr>
          <p:cNvPr id="26" name="TextBox 25"/>
          <p:cNvSpPr txBox="1"/>
          <p:nvPr/>
        </p:nvSpPr>
        <p:spPr>
          <a:xfrm>
            <a:off x="6948264" y="2996952"/>
            <a:ext cx="341760" cy="276999"/>
          </a:xfrm>
          <a:prstGeom prst="rect">
            <a:avLst/>
          </a:prstGeom>
          <a:noFill/>
        </p:spPr>
        <p:txBody>
          <a:bodyPr wrap="none" rtlCol="0">
            <a:spAutoFit/>
          </a:bodyPr>
          <a:lstStyle/>
          <a:p>
            <a:r>
              <a:rPr lang="en-US" altLang="zh-CN" sz="1200" dirty="0" smtClean="0">
                <a:solidFill>
                  <a:schemeClr val="bg1">
                    <a:lumMod val="50000"/>
                  </a:schemeClr>
                </a:solidFill>
              </a:rPr>
              <a:t>23</a:t>
            </a:r>
            <a:endParaRPr lang="zh-CN" altLang="en-US" sz="1200" dirty="0">
              <a:solidFill>
                <a:schemeClr val="bg1">
                  <a:lumMod val="50000"/>
                </a:schemeClr>
              </a:solidFill>
            </a:endParaRPr>
          </a:p>
        </p:txBody>
      </p:sp>
      <p:sp>
        <p:nvSpPr>
          <p:cNvPr id="27" name="TextBox 26"/>
          <p:cNvSpPr txBox="1"/>
          <p:nvPr/>
        </p:nvSpPr>
        <p:spPr>
          <a:xfrm>
            <a:off x="7812360" y="1916832"/>
            <a:ext cx="341760" cy="276999"/>
          </a:xfrm>
          <a:prstGeom prst="rect">
            <a:avLst/>
          </a:prstGeom>
          <a:noFill/>
        </p:spPr>
        <p:txBody>
          <a:bodyPr wrap="none" rtlCol="0">
            <a:spAutoFit/>
          </a:bodyPr>
          <a:lstStyle/>
          <a:p>
            <a:r>
              <a:rPr lang="en-US" altLang="zh-CN" sz="1200" dirty="0" smtClean="0">
                <a:solidFill>
                  <a:schemeClr val="bg1">
                    <a:lumMod val="50000"/>
                  </a:schemeClr>
                </a:solidFill>
              </a:rPr>
              <a:t>24</a:t>
            </a:r>
            <a:endParaRPr lang="zh-CN" altLang="en-US" sz="1200" dirty="0">
              <a:solidFill>
                <a:schemeClr val="bg1">
                  <a:lumMod val="50000"/>
                </a:schemeClr>
              </a:solidFill>
            </a:endParaRPr>
          </a:p>
        </p:txBody>
      </p:sp>
      <p:sp>
        <p:nvSpPr>
          <p:cNvPr id="28" name="TextBox 27"/>
          <p:cNvSpPr txBox="1"/>
          <p:nvPr/>
        </p:nvSpPr>
        <p:spPr>
          <a:xfrm>
            <a:off x="7812360" y="2996952"/>
            <a:ext cx="341760" cy="276999"/>
          </a:xfrm>
          <a:prstGeom prst="rect">
            <a:avLst/>
          </a:prstGeom>
          <a:noFill/>
        </p:spPr>
        <p:txBody>
          <a:bodyPr wrap="none" rtlCol="0">
            <a:spAutoFit/>
          </a:bodyPr>
          <a:lstStyle/>
          <a:p>
            <a:r>
              <a:rPr lang="en-US" altLang="zh-CN" sz="1200" dirty="0" smtClean="0">
                <a:solidFill>
                  <a:schemeClr val="bg1">
                    <a:lumMod val="50000"/>
                  </a:schemeClr>
                </a:solidFill>
              </a:rPr>
              <a:t>31</a:t>
            </a:r>
            <a:endParaRPr lang="zh-CN" altLang="en-US" sz="1200" dirty="0">
              <a:solidFill>
                <a:schemeClr val="bg1">
                  <a:lumMod val="50000"/>
                </a:schemeClr>
              </a:solidFill>
            </a:endParaRPr>
          </a:p>
        </p:txBody>
      </p:sp>
      <p:sp>
        <p:nvSpPr>
          <p:cNvPr id="29" name="矩形 28"/>
          <p:cNvSpPr/>
          <p:nvPr/>
        </p:nvSpPr>
        <p:spPr>
          <a:xfrm>
            <a:off x="5508104" y="1999252"/>
            <a:ext cx="504000" cy="144000"/>
          </a:xfrm>
          <a:prstGeom prst="rect">
            <a:avLst/>
          </a:prstGeom>
          <a:solidFill>
            <a:schemeClr val="bg1">
              <a:lumMod val="85000"/>
            </a:schemeClr>
          </a:solidFill>
          <a:ln>
            <a:solidFill>
              <a:schemeClr val="bg1">
                <a:lumMod val="95000"/>
              </a:schemeClr>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30" name="矩形 29"/>
          <p:cNvSpPr/>
          <p:nvPr/>
        </p:nvSpPr>
        <p:spPr>
          <a:xfrm>
            <a:off x="5508104" y="2151652"/>
            <a:ext cx="504000" cy="144000"/>
          </a:xfrm>
          <a:prstGeom prst="rect">
            <a:avLst/>
          </a:prstGeom>
          <a:solidFill>
            <a:schemeClr val="bg1">
              <a:lumMod val="85000"/>
            </a:schemeClr>
          </a:solidFill>
          <a:ln>
            <a:solidFill>
              <a:schemeClr val="bg1">
                <a:lumMod val="95000"/>
              </a:schemeClr>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31" name="矩形 30"/>
          <p:cNvSpPr/>
          <p:nvPr/>
        </p:nvSpPr>
        <p:spPr>
          <a:xfrm>
            <a:off x="5508104" y="2304052"/>
            <a:ext cx="504000" cy="144000"/>
          </a:xfrm>
          <a:prstGeom prst="rect">
            <a:avLst/>
          </a:prstGeom>
          <a:solidFill>
            <a:schemeClr val="bg1">
              <a:lumMod val="85000"/>
            </a:schemeClr>
          </a:solidFill>
          <a:ln>
            <a:solidFill>
              <a:schemeClr val="bg1">
                <a:lumMod val="95000"/>
              </a:schemeClr>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32" name="矩形 31"/>
          <p:cNvSpPr/>
          <p:nvPr/>
        </p:nvSpPr>
        <p:spPr>
          <a:xfrm>
            <a:off x="5508104" y="2456452"/>
            <a:ext cx="504000" cy="144000"/>
          </a:xfrm>
          <a:prstGeom prst="rect">
            <a:avLst/>
          </a:prstGeom>
          <a:solidFill>
            <a:schemeClr val="bg1">
              <a:lumMod val="85000"/>
            </a:schemeClr>
          </a:solidFill>
          <a:ln>
            <a:solidFill>
              <a:schemeClr val="bg1">
                <a:lumMod val="95000"/>
              </a:schemeClr>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33" name="矩形 32"/>
          <p:cNvSpPr/>
          <p:nvPr/>
        </p:nvSpPr>
        <p:spPr>
          <a:xfrm>
            <a:off x="5508104" y="2608852"/>
            <a:ext cx="504000" cy="144000"/>
          </a:xfrm>
          <a:prstGeom prst="rect">
            <a:avLst/>
          </a:prstGeom>
          <a:solidFill>
            <a:schemeClr val="bg1">
              <a:lumMod val="85000"/>
            </a:schemeClr>
          </a:solidFill>
          <a:ln>
            <a:solidFill>
              <a:schemeClr val="bg1">
                <a:lumMod val="95000"/>
              </a:schemeClr>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34" name="矩形 33"/>
          <p:cNvSpPr/>
          <p:nvPr/>
        </p:nvSpPr>
        <p:spPr>
          <a:xfrm>
            <a:off x="5508104" y="2761252"/>
            <a:ext cx="504000" cy="144000"/>
          </a:xfrm>
          <a:prstGeom prst="rect">
            <a:avLst/>
          </a:prstGeom>
          <a:solidFill>
            <a:schemeClr val="bg1">
              <a:lumMod val="85000"/>
            </a:schemeClr>
          </a:solidFill>
          <a:ln>
            <a:solidFill>
              <a:schemeClr val="bg1">
                <a:lumMod val="95000"/>
              </a:schemeClr>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35" name="矩形 34"/>
          <p:cNvSpPr/>
          <p:nvPr/>
        </p:nvSpPr>
        <p:spPr>
          <a:xfrm>
            <a:off x="5508104" y="2913652"/>
            <a:ext cx="504000" cy="144000"/>
          </a:xfrm>
          <a:prstGeom prst="rect">
            <a:avLst/>
          </a:prstGeom>
          <a:solidFill>
            <a:schemeClr val="bg1">
              <a:lumMod val="85000"/>
            </a:schemeClr>
          </a:solidFill>
          <a:ln>
            <a:solidFill>
              <a:schemeClr val="bg1">
                <a:lumMod val="95000"/>
              </a:schemeClr>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36" name="矩形 35"/>
          <p:cNvSpPr/>
          <p:nvPr/>
        </p:nvSpPr>
        <p:spPr>
          <a:xfrm>
            <a:off x="7259224" y="1999252"/>
            <a:ext cx="504000" cy="1440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altLang="zh-CN" sz="1200" dirty="0" smtClean="0"/>
              <a:t>end</a:t>
            </a:r>
            <a:endParaRPr lang="zh-CN" altLang="en-US" sz="1200" dirty="0"/>
          </a:p>
        </p:txBody>
      </p:sp>
      <p:sp>
        <p:nvSpPr>
          <p:cNvPr id="37" name="虚尾箭头 36"/>
          <p:cNvSpPr/>
          <p:nvPr/>
        </p:nvSpPr>
        <p:spPr>
          <a:xfrm rot="5400000">
            <a:off x="6866153" y="3490861"/>
            <a:ext cx="356147" cy="476327"/>
          </a:xfrm>
          <a:prstGeom prst="stripedRightArrow">
            <a:avLst/>
          </a:prstGeom>
          <a:ln>
            <a:solidFill>
              <a:schemeClr val="bg1">
                <a:lumMod val="6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b="1">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38" name="矩形 37"/>
          <p:cNvSpPr/>
          <p:nvPr/>
        </p:nvSpPr>
        <p:spPr>
          <a:xfrm>
            <a:off x="5485230" y="4287898"/>
            <a:ext cx="539552" cy="12420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39" name="矩形 38"/>
          <p:cNvSpPr/>
          <p:nvPr/>
        </p:nvSpPr>
        <p:spPr>
          <a:xfrm>
            <a:off x="6347900" y="4287898"/>
            <a:ext cx="539552" cy="12420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40" name="矩形 39"/>
          <p:cNvSpPr/>
          <p:nvPr/>
        </p:nvSpPr>
        <p:spPr>
          <a:xfrm>
            <a:off x="7241448" y="4287898"/>
            <a:ext cx="539552" cy="12420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41" name="矩形 40"/>
          <p:cNvSpPr/>
          <p:nvPr/>
        </p:nvSpPr>
        <p:spPr>
          <a:xfrm>
            <a:off x="8136904" y="4287898"/>
            <a:ext cx="539552" cy="1242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42" name="TextBox 41"/>
          <p:cNvSpPr txBox="1"/>
          <p:nvPr/>
        </p:nvSpPr>
        <p:spPr>
          <a:xfrm>
            <a:off x="7912788" y="5578207"/>
            <a:ext cx="907684" cy="276999"/>
          </a:xfrm>
          <a:prstGeom prst="rect">
            <a:avLst/>
          </a:prstGeom>
          <a:noFill/>
        </p:spPr>
        <p:txBody>
          <a:bodyPr wrap="none" rtlCol="0">
            <a:spAutoFit/>
          </a:bodyPr>
          <a:lstStyle/>
          <a:p>
            <a:r>
              <a:rPr lang="en-US" altLang="zh-CN" sz="1200" dirty="0">
                <a:solidFill>
                  <a:schemeClr val="bg1">
                    <a:lumMod val="50000"/>
                  </a:schemeClr>
                </a:solidFill>
              </a:rPr>
              <a:t>p</a:t>
            </a:r>
            <a:r>
              <a:rPr lang="en-US" altLang="zh-CN" sz="1200" dirty="0" smtClean="0">
                <a:solidFill>
                  <a:schemeClr val="bg1">
                    <a:lumMod val="50000"/>
                  </a:schemeClr>
                </a:solidFill>
              </a:rPr>
              <a:t>age size=8</a:t>
            </a:r>
            <a:endParaRPr lang="zh-CN" altLang="en-US" sz="1200" dirty="0">
              <a:solidFill>
                <a:schemeClr val="bg1">
                  <a:lumMod val="50000"/>
                </a:schemeClr>
              </a:solidFill>
            </a:endParaRPr>
          </a:p>
        </p:txBody>
      </p:sp>
      <p:sp>
        <p:nvSpPr>
          <p:cNvPr id="43" name="矩形 42"/>
          <p:cNvSpPr/>
          <p:nvPr/>
        </p:nvSpPr>
        <p:spPr>
          <a:xfrm>
            <a:off x="5504677" y="5370308"/>
            <a:ext cx="504000" cy="1440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altLang="zh-CN" sz="1200" dirty="0" smtClean="0"/>
              <a:t>start</a:t>
            </a:r>
            <a:endParaRPr lang="zh-CN" altLang="en-US" sz="1200" dirty="0"/>
          </a:p>
        </p:txBody>
      </p:sp>
      <p:sp>
        <p:nvSpPr>
          <p:cNvPr id="44" name="矩形 43"/>
          <p:cNvSpPr/>
          <p:nvPr/>
        </p:nvSpPr>
        <p:spPr>
          <a:xfrm>
            <a:off x="6365676" y="4303508"/>
            <a:ext cx="504000" cy="1440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45" name="矩形 44"/>
          <p:cNvSpPr/>
          <p:nvPr/>
        </p:nvSpPr>
        <p:spPr>
          <a:xfrm>
            <a:off x="6365676" y="4455908"/>
            <a:ext cx="504000" cy="1440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46" name="矩形 45"/>
          <p:cNvSpPr/>
          <p:nvPr/>
        </p:nvSpPr>
        <p:spPr>
          <a:xfrm>
            <a:off x="6365676" y="4608308"/>
            <a:ext cx="504000" cy="1440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47" name="矩形 46"/>
          <p:cNvSpPr/>
          <p:nvPr/>
        </p:nvSpPr>
        <p:spPr>
          <a:xfrm>
            <a:off x="6365676" y="4760708"/>
            <a:ext cx="504000" cy="1440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48" name="矩形 47"/>
          <p:cNvSpPr/>
          <p:nvPr/>
        </p:nvSpPr>
        <p:spPr>
          <a:xfrm>
            <a:off x="6365676" y="4913108"/>
            <a:ext cx="504000" cy="1440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49" name="矩形 48"/>
          <p:cNvSpPr/>
          <p:nvPr/>
        </p:nvSpPr>
        <p:spPr>
          <a:xfrm>
            <a:off x="6365676" y="5065508"/>
            <a:ext cx="504000" cy="1440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50" name="矩形 49"/>
          <p:cNvSpPr/>
          <p:nvPr/>
        </p:nvSpPr>
        <p:spPr>
          <a:xfrm>
            <a:off x="6365676" y="5217908"/>
            <a:ext cx="504000" cy="1440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51" name="矩形 50"/>
          <p:cNvSpPr/>
          <p:nvPr/>
        </p:nvSpPr>
        <p:spPr>
          <a:xfrm>
            <a:off x="6365676" y="5370308"/>
            <a:ext cx="504000" cy="1440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52" name="TextBox 51"/>
          <p:cNvSpPr txBox="1"/>
          <p:nvPr/>
        </p:nvSpPr>
        <p:spPr>
          <a:xfrm>
            <a:off x="5220072" y="4221088"/>
            <a:ext cx="263214" cy="276999"/>
          </a:xfrm>
          <a:prstGeom prst="rect">
            <a:avLst/>
          </a:prstGeom>
          <a:noFill/>
        </p:spPr>
        <p:txBody>
          <a:bodyPr wrap="none" rtlCol="0">
            <a:spAutoFit/>
          </a:bodyPr>
          <a:lstStyle/>
          <a:p>
            <a:r>
              <a:rPr lang="en-US" altLang="zh-CN" sz="1200" dirty="0" smtClean="0">
                <a:solidFill>
                  <a:schemeClr val="bg1">
                    <a:lumMod val="50000"/>
                  </a:schemeClr>
                </a:solidFill>
              </a:rPr>
              <a:t>0</a:t>
            </a:r>
            <a:endParaRPr lang="zh-CN" altLang="en-US" sz="1200" dirty="0">
              <a:solidFill>
                <a:schemeClr val="bg1">
                  <a:lumMod val="50000"/>
                </a:schemeClr>
              </a:solidFill>
            </a:endParaRPr>
          </a:p>
        </p:txBody>
      </p:sp>
      <p:sp>
        <p:nvSpPr>
          <p:cNvPr id="53" name="TextBox 52"/>
          <p:cNvSpPr txBox="1"/>
          <p:nvPr/>
        </p:nvSpPr>
        <p:spPr>
          <a:xfrm>
            <a:off x="5220072" y="5301208"/>
            <a:ext cx="263214" cy="276999"/>
          </a:xfrm>
          <a:prstGeom prst="rect">
            <a:avLst/>
          </a:prstGeom>
          <a:noFill/>
        </p:spPr>
        <p:txBody>
          <a:bodyPr wrap="none" rtlCol="0">
            <a:spAutoFit/>
          </a:bodyPr>
          <a:lstStyle/>
          <a:p>
            <a:r>
              <a:rPr lang="en-US" altLang="zh-CN" sz="1200" dirty="0" smtClean="0">
                <a:solidFill>
                  <a:schemeClr val="bg1">
                    <a:lumMod val="50000"/>
                  </a:schemeClr>
                </a:solidFill>
              </a:rPr>
              <a:t>7</a:t>
            </a:r>
            <a:endParaRPr lang="zh-CN" altLang="en-US" sz="1200" dirty="0">
              <a:solidFill>
                <a:schemeClr val="bg1">
                  <a:lumMod val="50000"/>
                </a:schemeClr>
              </a:solidFill>
            </a:endParaRPr>
          </a:p>
        </p:txBody>
      </p:sp>
      <p:sp>
        <p:nvSpPr>
          <p:cNvPr id="54" name="TextBox 53"/>
          <p:cNvSpPr txBox="1"/>
          <p:nvPr/>
        </p:nvSpPr>
        <p:spPr>
          <a:xfrm>
            <a:off x="6156176" y="4221088"/>
            <a:ext cx="263214" cy="276999"/>
          </a:xfrm>
          <a:prstGeom prst="rect">
            <a:avLst/>
          </a:prstGeom>
          <a:noFill/>
        </p:spPr>
        <p:txBody>
          <a:bodyPr wrap="none" rtlCol="0">
            <a:spAutoFit/>
          </a:bodyPr>
          <a:lstStyle/>
          <a:p>
            <a:r>
              <a:rPr lang="en-US" altLang="zh-CN" sz="1200" dirty="0">
                <a:solidFill>
                  <a:schemeClr val="bg1">
                    <a:lumMod val="50000"/>
                  </a:schemeClr>
                </a:solidFill>
              </a:rPr>
              <a:t>8</a:t>
            </a:r>
            <a:endParaRPr lang="zh-CN" altLang="en-US" sz="1200" dirty="0">
              <a:solidFill>
                <a:schemeClr val="bg1">
                  <a:lumMod val="50000"/>
                </a:schemeClr>
              </a:solidFill>
            </a:endParaRPr>
          </a:p>
        </p:txBody>
      </p:sp>
      <p:sp>
        <p:nvSpPr>
          <p:cNvPr id="55" name="TextBox 54"/>
          <p:cNvSpPr txBox="1"/>
          <p:nvPr/>
        </p:nvSpPr>
        <p:spPr>
          <a:xfrm>
            <a:off x="6084168" y="5301208"/>
            <a:ext cx="341760" cy="276999"/>
          </a:xfrm>
          <a:prstGeom prst="rect">
            <a:avLst/>
          </a:prstGeom>
          <a:noFill/>
        </p:spPr>
        <p:txBody>
          <a:bodyPr wrap="none" rtlCol="0">
            <a:spAutoFit/>
          </a:bodyPr>
          <a:lstStyle/>
          <a:p>
            <a:r>
              <a:rPr lang="en-US" altLang="zh-CN" sz="1200" dirty="0" smtClean="0">
                <a:solidFill>
                  <a:schemeClr val="bg1">
                    <a:lumMod val="50000"/>
                  </a:schemeClr>
                </a:solidFill>
              </a:rPr>
              <a:t>15</a:t>
            </a:r>
            <a:endParaRPr lang="zh-CN" altLang="en-US" sz="1200" dirty="0">
              <a:solidFill>
                <a:schemeClr val="bg1">
                  <a:lumMod val="50000"/>
                </a:schemeClr>
              </a:solidFill>
            </a:endParaRPr>
          </a:p>
        </p:txBody>
      </p:sp>
      <p:sp>
        <p:nvSpPr>
          <p:cNvPr id="56" name="TextBox 55"/>
          <p:cNvSpPr txBox="1"/>
          <p:nvPr/>
        </p:nvSpPr>
        <p:spPr>
          <a:xfrm>
            <a:off x="6948264" y="4221088"/>
            <a:ext cx="341760" cy="276999"/>
          </a:xfrm>
          <a:prstGeom prst="rect">
            <a:avLst/>
          </a:prstGeom>
          <a:noFill/>
        </p:spPr>
        <p:txBody>
          <a:bodyPr wrap="none" rtlCol="0">
            <a:spAutoFit/>
          </a:bodyPr>
          <a:lstStyle/>
          <a:p>
            <a:r>
              <a:rPr lang="en-US" altLang="zh-CN" sz="1200" dirty="0" smtClean="0">
                <a:solidFill>
                  <a:schemeClr val="bg1">
                    <a:lumMod val="50000"/>
                  </a:schemeClr>
                </a:solidFill>
              </a:rPr>
              <a:t>16</a:t>
            </a:r>
            <a:endParaRPr lang="zh-CN" altLang="en-US" sz="1200" dirty="0">
              <a:solidFill>
                <a:schemeClr val="bg1">
                  <a:lumMod val="50000"/>
                </a:schemeClr>
              </a:solidFill>
            </a:endParaRPr>
          </a:p>
        </p:txBody>
      </p:sp>
      <p:sp>
        <p:nvSpPr>
          <p:cNvPr id="57" name="TextBox 56"/>
          <p:cNvSpPr txBox="1"/>
          <p:nvPr/>
        </p:nvSpPr>
        <p:spPr>
          <a:xfrm>
            <a:off x="6948264" y="5301208"/>
            <a:ext cx="341760" cy="276999"/>
          </a:xfrm>
          <a:prstGeom prst="rect">
            <a:avLst/>
          </a:prstGeom>
          <a:noFill/>
        </p:spPr>
        <p:txBody>
          <a:bodyPr wrap="none" rtlCol="0">
            <a:spAutoFit/>
          </a:bodyPr>
          <a:lstStyle/>
          <a:p>
            <a:r>
              <a:rPr lang="en-US" altLang="zh-CN" sz="1200" dirty="0" smtClean="0">
                <a:solidFill>
                  <a:schemeClr val="bg1">
                    <a:lumMod val="50000"/>
                  </a:schemeClr>
                </a:solidFill>
              </a:rPr>
              <a:t>23</a:t>
            </a:r>
            <a:endParaRPr lang="zh-CN" altLang="en-US" sz="1200" dirty="0">
              <a:solidFill>
                <a:schemeClr val="bg1">
                  <a:lumMod val="50000"/>
                </a:schemeClr>
              </a:solidFill>
            </a:endParaRPr>
          </a:p>
        </p:txBody>
      </p:sp>
      <p:sp>
        <p:nvSpPr>
          <p:cNvPr id="58" name="TextBox 57"/>
          <p:cNvSpPr txBox="1"/>
          <p:nvPr/>
        </p:nvSpPr>
        <p:spPr>
          <a:xfrm>
            <a:off x="7812360" y="4221088"/>
            <a:ext cx="341760" cy="276999"/>
          </a:xfrm>
          <a:prstGeom prst="rect">
            <a:avLst/>
          </a:prstGeom>
          <a:noFill/>
        </p:spPr>
        <p:txBody>
          <a:bodyPr wrap="none" rtlCol="0">
            <a:spAutoFit/>
          </a:bodyPr>
          <a:lstStyle/>
          <a:p>
            <a:r>
              <a:rPr lang="en-US" altLang="zh-CN" sz="1200" dirty="0" smtClean="0">
                <a:solidFill>
                  <a:schemeClr val="bg1">
                    <a:lumMod val="50000"/>
                  </a:schemeClr>
                </a:solidFill>
              </a:rPr>
              <a:t>24</a:t>
            </a:r>
            <a:endParaRPr lang="zh-CN" altLang="en-US" sz="1200" dirty="0">
              <a:solidFill>
                <a:schemeClr val="bg1">
                  <a:lumMod val="50000"/>
                </a:schemeClr>
              </a:solidFill>
            </a:endParaRPr>
          </a:p>
        </p:txBody>
      </p:sp>
      <p:sp>
        <p:nvSpPr>
          <p:cNvPr id="59" name="TextBox 58"/>
          <p:cNvSpPr txBox="1"/>
          <p:nvPr/>
        </p:nvSpPr>
        <p:spPr>
          <a:xfrm>
            <a:off x="7812360" y="5301208"/>
            <a:ext cx="341760" cy="276999"/>
          </a:xfrm>
          <a:prstGeom prst="rect">
            <a:avLst/>
          </a:prstGeom>
          <a:noFill/>
        </p:spPr>
        <p:txBody>
          <a:bodyPr wrap="none" rtlCol="0">
            <a:spAutoFit/>
          </a:bodyPr>
          <a:lstStyle/>
          <a:p>
            <a:r>
              <a:rPr lang="en-US" altLang="zh-CN" sz="1200" dirty="0" smtClean="0">
                <a:solidFill>
                  <a:schemeClr val="bg1">
                    <a:lumMod val="50000"/>
                  </a:schemeClr>
                </a:solidFill>
              </a:rPr>
              <a:t>31</a:t>
            </a:r>
            <a:endParaRPr lang="zh-CN" altLang="en-US" sz="1200" dirty="0">
              <a:solidFill>
                <a:schemeClr val="bg1">
                  <a:lumMod val="50000"/>
                </a:schemeClr>
              </a:solidFill>
            </a:endParaRPr>
          </a:p>
        </p:txBody>
      </p:sp>
      <p:sp>
        <p:nvSpPr>
          <p:cNvPr id="60" name="矩形 59"/>
          <p:cNvSpPr/>
          <p:nvPr/>
        </p:nvSpPr>
        <p:spPr>
          <a:xfrm>
            <a:off x="5508104" y="4303508"/>
            <a:ext cx="504000" cy="144000"/>
          </a:xfrm>
          <a:prstGeom prst="rect">
            <a:avLst/>
          </a:prstGeom>
          <a:solidFill>
            <a:schemeClr val="bg1">
              <a:lumMod val="85000"/>
            </a:schemeClr>
          </a:solidFill>
          <a:ln>
            <a:solidFill>
              <a:schemeClr val="bg1">
                <a:lumMod val="95000"/>
              </a:schemeClr>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61" name="矩形 60"/>
          <p:cNvSpPr/>
          <p:nvPr/>
        </p:nvSpPr>
        <p:spPr>
          <a:xfrm>
            <a:off x="5508104" y="4455908"/>
            <a:ext cx="504000" cy="144000"/>
          </a:xfrm>
          <a:prstGeom prst="rect">
            <a:avLst/>
          </a:prstGeom>
          <a:solidFill>
            <a:schemeClr val="bg1">
              <a:lumMod val="85000"/>
            </a:schemeClr>
          </a:solidFill>
          <a:ln>
            <a:solidFill>
              <a:schemeClr val="bg1">
                <a:lumMod val="95000"/>
              </a:schemeClr>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62" name="矩形 61"/>
          <p:cNvSpPr/>
          <p:nvPr/>
        </p:nvSpPr>
        <p:spPr>
          <a:xfrm>
            <a:off x="5508104" y="4608308"/>
            <a:ext cx="504000" cy="144000"/>
          </a:xfrm>
          <a:prstGeom prst="rect">
            <a:avLst/>
          </a:prstGeom>
          <a:solidFill>
            <a:schemeClr val="bg1">
              <a:lumMod val="85000"/>
            </a:schemeClr>
          </a:solidFill>
          <a:ln>
            <a:solidFill>
              <a:schemeClr val="bg1">
                <a:lumMod val="95000"/>
              </a:schemeClr>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63" name="矩形 62"/>
          <p:cNvSpPr/>
          <p:nvPr/>
        </p:nvSpPr>
        <p:spPr>
          <a:xfrm>
            <a:off x="5508104" y="4760708"/>
            <a:ext cx="504000" cy="144000"/>
          </a:xfrm>
          <a:prstGeom prst="rect">
            <a:avLst/>
          </a:prstGeom>
          <a:solidFill>
            <a:schemeClr val="bg1">
              <a:lumMod val="85000"/>
            </a:schemeClr>
          </a:solidFill>
          <a:ln>
            <a:solidFill>
              <a:schemeClr val="bg1">
                <a:lumMod val="95000"/>
              </a:schemeClr>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64" name="矩形 63"/>
          <p:cNvSpPr/>
          <p:nvPr/>
        </p:nvSpPr>
        <p:spPr>
          <a:xfrm>
            <a:off x="5508104" y="4913108"/>
            <a:ext cx="504000" cy="144000"/>
          </a:xfrm>
          <a:prstGeom prst="rect">
            <a:avLst/>
          </a:prstGeom>
          <a:solidFill>
            <a:schemeClr val="bg1">
              <a:lumMod val="85000"/>
            </a:schemeClr>
          </a:solidFill>
          <a:ln>
            <a:solidFill>
              <a:schemeClr val="bg1">
                <a:lumMod val="95000"/>
              </a:schemeClr>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65" name="矩形 64"/>
          <p:cNvSpPr/>
          <p:nvPr/>
        </p:nvSpPr>
        <p:spPr>
          <a:xfrm>
            <a:off x="5508104" y="5065508"/>
            <a:ext cx="504000" cy="144000"/>
          </a:xfrm>
          <a:prstGeom prst="rect">
            <a:avLst/>
          </a:prstGeom>
          <a:solidFill>
            <a:schemeClr val="bg1">
              <a:lumMod val="85000"/>
            </a:schemeClr>
          </a:solidFill>
          <a:ln>
            <a:solidFill>
              <a:schemeClr val="bg1">
                <a:lumMod val="95000"/>
              </a:schemeClr>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66" name="矩形 65"/>
          <p:cNvSpPr/>
          <p:nvPr/>
        </p:nvSpPr>
        <p:spPr>
          <a:xfrm>
            <a:off x="5508104" y="5217908"/>
            <a:ext cx="504000" cy="144000"/>
          </a:xfrm>
          <a:prstGeom prst="rect">
            <a:avLst/>
          </a:prstGeom>
          <a:solidFill>
            <a:schemeClr val="bg1">
              <a:lumMod val="85000"/>
            </a:schemeClr>
          </a:solidFill>
          <a:ln>
            <a:solidFill>
              <a:schemeClr val="bg1">
                <a:lumMod val="95000"/>
              </a:schemeClr>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67" name="矩形 66"/>
          <p:cNvSpPr/>
          <p:nvPr/>
        </p:nvSpPr>
        <p:spPr>
          <a:xfrm>
            <a:off x="7259224" y="4303508"/>
            <a:ext cx="504000" cy="1440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altLang="zh-CN" sz="1200" dirty="0" smtClean="0"/>
              <a:t>end</a:t>
            </a:r>
            <a:endParaRPr lang="zh-CN" altLang="en-US" sz="1200" dirty="0"/>
          </a:p>
        </p:txBody>
      </p:sp>
      <p:sp>
        <p:nvSpPr>
          <p:cNvPr id="69" name="矩形 68"/>
          <p:cNvSpPr/>
          <p:nvPr/>
        </p:nvSpPr>
        <p:spPr>
          <a:xfrm>
            <a:off x="5256368" y="4159484"/>
            <a:ext cx="2628000" cy="1512000"/>
          </a:xfrm>
          <a:prstGeom prst="rect">
            <a:avLst/>
          </a:prstGeom>
          <a:noFill/>
          <a:ln w="19050">
            <a:prstDash val="sysDash"/>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Tree>
    <p:extLst>
      <p:ext uri="{BB962C8B-B14F-4D97-AF65-F5344CB8AC3E}">
        <p14:creationId xmlns:p14="http://schemas.microsoft.com/office/powerpoint/2010/main" val="26193910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p:cTn id="12" dur="500" fill="hold"/>
                                        <p:tgtEl>
                                          <p:spTgt spid="5"/>
                                        </p:tgtEl>
                                        <p:attrNameLst>
                                          <p:attrName>ppt_w</p:attrName>
                                        </p:attrNameLst>
                                      </p:cBhvr>
                                      <p:tavLst>
                                        <p:tav tm="0">
                                          <p:val>
                                            <p:fltVal val="0"/>
                                          </p:val>
                                        </p:tav>
                                        <p:tav tm="100000">
                                          <p:val>
                                            <p:strVal val="#ppt_w"/>
                                          </p:val>
                                        </p:tav>
                                      </p:tavLst>
                                    </p:anim>
                                    <p:anim calcmode="lin" valueType="num">
                                      <p:cBhvr>
                                        <p:cTn id="13" dur="500" fill="hold"/>
                                        <p:tgtEl>
                                          <p:spTgt spid="5"/>
                                        </p:tgtEl>
                                        <p:attrNameLst>
                                          <p:attrName>ppt_h</p:attrName>
                                        </p:attrNameLst>
                                      </p:cBhvr>
                                      <p:tavLst>
                                        <p:tav tm="0">
                                          <p:val>
                                            <p:fltVal val="0"/>
                                          </p:val>
                                        </p:tav>
                                        <p:tav tm="100000">
                                          <p:val>
                                            <p:strVal val="#ppt_h"/>
                                          </p:val>
                                        </p:tav>
                                      </p:tavLst>
                                    </p:anim>
                                    <p:animEffect transition="in" filter="fade">
                                      <p:cBhvr>
                                        <p:cTn id="14" dur="500"/>
                                        <p:tgtEl>
                                          <p:spTgt spid="5"/>
                                        </p:tgtEl>
                                      </p:cBhvr>
                                    </p:animEffec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8"/>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9"/>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0"/>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1"/>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2"/>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3"/>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4"/>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5"/>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6"/>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7"/>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8"/>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29"/>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30"/>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31"/>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32"/>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33"/>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34"/>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35"/>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36"/>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22" presetClass="entr" presetSubtype="1" fill="hold" grpId="0" nodeType="clickEffect">
                                  <p:stCondLst>
                                    <p:cond delay="0"/>
                                  </p:stCondLst>
                                  <p:childTnLst>
                                    <p:set>
                                      <p:cBhvr>
                                        <p:cTn id="80" dur="1" fill="hold">
                                          <p:stCondLst>
                                            <p:cond delay="0"/>
                                          </p:stCondLst>
                                        </p:cTn>
                                        <p:tgtEl>
                                          <p:spTgt spid="37"/>
                                        </p:tgtEl>
                                        <p:attrNameLst>
                                          <p:attrName>style.visibility</p:attrName>
                                        </p:attrNameLst>
                                      </p:cBhvr>
                                      <p:to>
                                        <p:strVal val="visible"/>
                                      </p:to>
                                    </p:set>
                                    <p:animEffect transition="in" filter="wipe(up)">
                                      <p:cBhvr>
                                        <p:cTn id="81" dur="500"/>
                                        <p:tgtEl>
                                          <p:spTgt spid="37"/>
                                        </p:tgtEl>
                                      </p:cBhvr>
                                    </p:animEffect>
                                  </p:childTnLst>
                                </p:cTn>
                              </p:par>
                            </p:childTnLst>
                          </p:cTn>
                        </p:par>
                        <p:par>
                          <p:cTn id="82" fill="hold">
                            <p:stCondLst>
                              <p:cond delay="500"/>
                            </p:stCondLst>
                            <p:childTnLst>
                              <p:par>
                                <p:cTn id="83" presetID="1" presetClass="entr" presetSubtype="0" fill="hold" grpId="0" nodeType="afterEffect">
                                  <p:stCondLst>
                                    <p:cond delay="0"/>
                                  </p:stCondLst>
                                  <p:childTnLst>
                                    <p:set>
                                      <p:cBhvr>
                                        <p:cTn id="84" dur="1" fill="hold">
                                          <p:stCondLst>
                                            <p:cond delay="0"/>
                                          </p:stCondLst>
                                        </p:cTn>
                                        <p:tgtEl>
                                          <p:spTgt spid="38"/>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39"/>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40"/>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41"/>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42"/>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43"/>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44"/>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45"/>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46"/>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47"/>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48"/>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49"/>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50"/>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51"/>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52"/>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53"/>
                                        </p:tgtEl>
                                        <p:attrNameLst>
                                          <p:attrName>style.visibility</p:attrName>
                                        </p:attrNameLst>
                                      </p:cBhvr>
                                      <p:to>
                                        <p:strVal val="visible"/>
                                      </p:to>
                                    </p:set>
                                  </p:childTnLst>
                                </p:cTn>
                              </p:par>
                              <p:par>
                                <p:cTn id="115" presetID="1" presetClass="entr" presetSubtype="0" fill="hold" grpId="0" nodeType="withEffect">
                                  <p:stCondLst>
                                    <p:cond delay="0"/>
                                  </p:stCondLst>
                                  <p:childTnLst>
                                    <p:set>
                                      <p:cBhvr>
                                        <p:cTn id="116" dur="1" fill="hold">
                                          <p:stCondLst>
                                            <p:cond delay="0"/>
                                          </p:stCondLst>
                                        </p:cTn>
                                        <p:tgtEl>
                                          <p:spTgt spid="54"/>
                                        </p:tgtEl>
                                        <p:attrNameLst>
                                          <p:attrName>style.visibility</p:attrName>
                                        </p:attrNameLst>
                                      </p:cBhvr>
                                      <p:to>
                                        <p:strVal val="visible"/>
                                      </p:to>
                                    </p:set>
                                  </p:childTnLst>
                                </p:cTn>
                              </p:par>
                              <p:par>
                                <p:cTn id="117" presetID="1" presetClass="entr" presetSubtype="0" fill="hold" grpId="0" nodeType="withEffect">
                                  <p:stCondLst>
                                    <p:cond delay="0"/>
                                  </p:stCondLst>
                                  <p:childTnLst>
                                    <p:set>
                                      <p:cBhvr>
                                        <p:cTn id="118" dur="1" fill="hold">
                                          <p:stCondLst>
                                            <p:cond delay="0"/>
                                          </p:stCondLst>
                                        </p:cTn>
                                        <p:tgtEl>
                                          <p:spTgt spid="55"/>
                                        </p:tgtEl>
                                        <p:attrNameLst>
                                          <p:attrName>style.visibility</p:attrName>
                                        </p:attrNameLst>
                                      </p:cBhvr>
                                      <p:to>
                                        <p:strVal val="visible"/>
                                      </p:to>
                                    </p:set>
                                  </p:childTnLst>
                                </p:cTn>
                              </p:par>
                              <p:par>
                                <p:cTn id="119" presetID="1" presetClass="entr" presetSubtype="0" fill="hold" grpId="0" nodeType="withEffect">
                                  <p:stCondLst>
                                    <p:cond delay="0"/>
                                  </p:stCondLst>
                                  <p:childTnLst>
                                    <p:set>
                                      <p:cBhvr>
                                        <p:cTn id="120" dur="1" fill="hold">
                                          <p:stCondLst>
                                            <p:cond delay="0"/>
                                          </p:stCondLst>
                                        </p:cTn>
                                        <p:tgtEl>
                                          <p:spTgt spid="56"/>
                                        </p:tgtEl>
                                        <p:attrNameLst>
                                          <p:attrName>style.visibility</p:attrName>
                                        </p:attrNameLst>
                                      </p:cBhvr>
                                      <p:to>
                                        <p:strVal val="visible"/>
                                      </p:to>
                                    </p:set>
                                  </p:childTnLst>
                                </p:cTn>
                              </p:par>
                              <p:par>
                                <p:cTn id="121" presetID="1" presetClass="entr" presetSubtype="0" fill="hold" grpId="0" nodeType="withEffect">
                                  <p:stCondLst>
                                    <p:cond delay="0"/>
                                  </p:stCondLst>
                                  <p:childTnLst>
                                    <p:set>
                                      <p:cBhvr>
                                        <p:cTn id="122" dur="1" fill="hold">
                                          <p:stCondLst>
                                            <p:cond delay="0"/>
                                          </p:stCondLst>
                                        </p:cTn>
                                        <p:tgtEl>
                                          <p:spTgt spid="57"/>
                                        </p:tgtEl>
                                        <p:attrNameLst>
                                          <p:attrName>style.visibility</p:attrName>
                                        </p:attrNameLst>
                                      </p:cBhvr>
                                      <p:to>
                                        <p:strVal val="visible"/>
                                      </p:to>
                                    </p:set>
                                  </p:childTnLst>
                                </p:cTn>
                              </p:par>
                              <p:par>
                                <p:cTn id="123" presetID="1" presetClass="entr" presetSubtype="0" fill="hold" grpId="0" nodeType="withEffect">
                                  <p:stCondLst>
                                    <p:cond delay="0"/>
                                  </p:stCondLst>
                                  <p:childTnLst>
                                    <p:set>
                                      <p:cBhvr>
                                        <p:cTn id="124" dur="1" fill="hold">
                                          <p:stCondLst>
                                            <p:cond delay="0"/>
                                          </p:stCondLst>
                                        </p:cTn>
                                        <p:tgtEl>
                                          <p:spTgt spid="58"/>
                                        </p:tgtEl>
                                        <p:attrNameLst>
                                          <p:attrName>style.visibility</p:attrName>
                                        </p:attrNameLst>
                                      </p:cBhvr>
                                      <p:to>
                                        <p:strVal val="visible"/>
                                      </p:to>
                                    </p:set>
                                  </p:childTnLst>
                                </p:cTn>
                              </p:par>
                              <p:par>
                                <p:cTn id="125" presetID="1" presetClass="entr" presetSubtype="0" fill="hold" grpId="0" nodeType="withEffect">
                                  <p:stCondLst>
                                    <p:cond delay="0"/>
                                  </p:stCondLst>
                                  <p:childTnLst>
                                    <p:set>
                                      <p:cBhvr>
                                        <p:cTn id="126" dur="1" fill="hold">
                                          <p:stCondLst>
                                            <p:cond delay="0"/>
                                          </p:stCondLst>
                                        </p:cTn>
                                        <p:tgtEl>
                                          <p:spTgt spid="59"/>
                                        </p:tgtEl>
                                        <p:attrNameLst>
                                          <p:attrName>style.visibility</p:attrName>
                                        </p:attrNameLst>
                                      </p:cBhvr>
                                      <p:to>
                                        <p:strVal val="visible"/>
                                      </p:to>
                                    </p:set>
                                  </p:childTnLst>
                                </p:cTn>
                              </p:par>
                              <p:par>
                                <p:cTn id="127" presetID="1" presetClass="entr" presetSubtype="0" fill="hold" grpId="0" nodeType="withEffect">
                                  <p:stCondLst>
                                    <p:cond delay="0"/>
                                  </p:stCondLst>
                                  <p:childTnLst>
                                    <p:set>
                                      <p:cBhvr>
                                        <p:cTn id="128" dur="1" fill="hold">
                                          <p:stCondLst>
                                            <p:cond delay="0"/>
                                          </p:stCondLst>
                                        </p:cTn>
                                        <p:tgtEl>
                                          <p:spTgt spid="60"/>
                                        </p:tgtEl>
                                        <p:attrNameLst>
                                          <p:attrName>style.visibility</p:attrName>
                                        </p:attrNameLst>
                                      </p:cBhvr>
                                      <p:to>
                                        <p:strVal val="visible"/>
                                      </p:to>
                                    </p:set>
                                  </p:childTnLst>
                                </p:cTn>
                              </p:par>
                              <p:par>
                                <p:cTn id="129" presetID="1" presetClass="entr" presetSubtype="0" fill="hold" grpId="0" nodeType="withEffect">
                                  <p:stCondLst>
                                    <p:cond delay="0"/>
                                  </p:stCondLst>
                                  <p:childTnLst>
                                    <p:set>
                                      <p:cBhvr>
                                        <p:cTn id="130" dur="1" fill="hold">
                                          <p:stCondLst>
                                            <p:cond delay="0"/>
                                          </p:stCondLst>
                                        </p:cTn>
                                        <p:tgtEl>
                                          <p:spTgt spid="61"/>
                                        </p:tgtEl>
                                        <p:attrNameLst>
                                          <p:attrName>style.visibility</p:attrName>
                                        </p:attrNameLst>
                                      </p:cBhvr>
                                      <p:to>
                                        <p:strVal val="visible"/>
                                      </p:to>
                                    </p:set>
                                  </p:childTnLst>
                                </p:cTn>
                              </p:par>
                              <p:par>
                                <p:cTn id="131" presetID="1" presetClass="entr" presetSubtype="0" fill="hold" grpId="0" nodeType="withEffect">
                                  <p:stCondLst>
                                    <p:cond delay="0"/>
                                  </p:stCondLst>
                                  <p:childTnLst>
                                    <p:set>
                                      <p:cBhvr>
                                        <p:cTn id="132" dur="1" fill="hold">
                                          <p:stCondLst>
                                            <p:cond delay="0"/>
                                          </p:stCondLst>
                                        </p:cTn>
                                        <p:tgtEl>
                                          <p:spTgt spid="62"/>
                                        </p:tgtEl>
                                        <p:attrNameLst>
                                          <p:attrName>style.visibility</p:attrName>
                                        </p:attrNameLst>
                                      </p:cBhvr>
                                      <p:to>
                                        <p:strVal val="visible"/>
                                      </p:to>
                                    </p:set>
                                  </p:childTnLst>
                                </p:cTn>
                              </p:par>
                              <p:par>
                                <p:cTn id="133" presetID="1" presetClass="entr" presetSubtype="0" fill="hold" grpId="0" nodeType="withEffect">
                                  <p:stCondLst>
                                    <p:cond delay="0"/>
                                  </p:stCondLst>
                                  <p:childTnLst>
                                    <p:set>
                                      <p:cBhvr>
                                        <p:cTn id="134" dur="1" fill="hold">
                                          <p:stCondLst>
                                            <p:cond delay="0"/>
                                          </p:stCondLst>
                                        </p:cTn>
                                        <p:tgtEl>
                                          <p:spTgt spid="63"/>
                                        </p:tgtEl>
                                        <p:attrNameLst>
                                          <p:attrName>style.visibility</p:attrName>
                                        </p:attrNameLst>
                                      </p:cBhvr>
                                      <p:to>
                                        <p:strVal val="visible"/>
                                      </p:to>
                                    </p:set>
                                  </p:childTnLst>
                                </p:cTn>
                              </p:par>
                              <p:par>
                                <p:cTn id="135" presetID="1" presetClass="entr" presetSubtype="0" fill="hold" grpId="0" nodeType="withEffect">
                                  <p:stCondLst>
                                    <p:cond delay="0"/>
                                  </p:stCondLst>
                                  <p:childTnLst>
                                    <p:set>
                                      <p:cBhvr>
                                        <p:cTn id="136" dur="1" fill="hold">
                                          <p:stCondLst>
                                            <p:cond delay="0"/>
                                          </p:stCondLst>
                                        </p:cTn>
                                        <p:tgtEl>
                                          <p:spTgt spid="64"/>
                                        </p:tgtEl>
                                        <p:attrNameLst>
                                          <p:attrName>style.visibility</p:attrName>
                                        </p:attrNameLst>
                                      </p:cBhvr>
                                      <p:to>
                                        <p:strVal val="visible"/>
                                      </p:to>
                                    </p:set>
                                  </p:childTnLst>
                                </p:cTn>
                              </p:par>
                              <p:par>
                                <p:cTn id="137" presetID="1" presetClass="entr" presetSubtype="0" fill="hold" grpId="0" nodeType="withEffect">
                                  <p:stCondLst>
                                    <p:cond delay="0"/>
                                  </p:stCondLst>
                                  <p:childTnLst>
                                    <p:set>
                                      <p:cBhvr>
                                        <p:cTn id="138" dur="1" fill="hold">
                                          <p:stCondLst>
                                            <p:cond delay="0"/>
                                          </p:stCondLst>
                                        </p:cTn>
                                        <p:tgtEl>
                                          <p:spTgt spid="65"/>
                                        </p:tgtEl>
                                        <p:attrNameLst>
                                          <p:attrName>style.visibility</p:attrName>
                                        </p:attrNameLst>
                                      </p:cBhvr>
                                      <p:to>
                                        <p:strVal val="visible"/>
                                      </p:to>
                                    </p:set>
                                  </p:childTnLst>
                                </p:cTn>
                              </p:par>
                              <p:par>
                                <p:cTn id="139" presetID="1" presetClass="entr" presetSubtype="0" fill="hold" grpId="0" nodeType="withEffect">
                                  <p:stCondLst>
                                    <p:cond delay="0"/>
                                  </p:stCondLst>
                                  <p:childTnLst>
                                    <p:set>
                                      <p:cBhvr>
                                        <p:cTn id="140" dur="1" fill="hold">
                                          <p:stCondLst>
                                            <p:cond delay="0"/>
                                          </p:stCondLst>
                                        </p:cTn>
                                        <p:tgtEl>
                                          <p:spTgt spid="66"/>
                                        </p:tgtEl>
                                        <p:attrNameLst>
                                          <p:attrName>style.visibility</p:attrName>
                                        </p:attrNameLst>
                                      </p:cBhvr>
                                      <p:to>
                                        <p:strVal val="visible"/>
                                      </p:to>
                                    </p:set>
                                  </p:childTnLst>
                                </p:cTn>
                              </p:par>
                              <p:par>
                                <p:cTn id="141" presetID="1" presetClass="entr" presetSubtype="0" fill="hold" grpId="0" nodeType="withEffect">
                                  <p:stCondLst>
                                    <p:cond delay="0"/>
                                  </p:stCondLst>
                                  <p:childTnLst>
                                    <p:set>
                                      <p:cBhvr>
                                        <p:cTn id="142" dur="1" fill="hold">
                                          <p:stCondLst>
                                            <p:cond delay="0"/>
                                          </p:stCondLst>
                                        </p:cTn>
                                        <p:tgtEl>
                                          <p:spTgt spid="67"/>
                                        </p:tgtEl>
                                        <p:attrNameLst>
                                          <p:attrName>style.visibility</p:attrName>
                                        </p:attrNameLst>
                                      </p:cBhvr>
                                      <p:to>
                                        <p:strVal val="visible"/>
                                      </p:to>
                                    </p:set>
                                  </p:childTnLst>
                                </p:cTn>
                              </p:par>
                            </p:childTnLst>
                          </p:cTn>
                        </p:par>
                        <p:par>
                          <p:cTn id="143" fill="hold">
                            <p:stCondLst>
                              <p:cond delay="500"/>
                            </p:stCondLst>
                            <p:childTnLst>
                              <p:par>
                                <p:cTn id="144" presetID="53" presetClass="entr" presetSubtype="16" fill="hold" grpId="0" nodeType="afterEffect">
                                  <p:stCondLst>
                                    <p:cond delay="0"/>
                                  </p:stCondLst>
                                  <p:childTnLst>
                                    <p:set>
                                      <p:cBhvr>
                                        <p:cTn id="145" dur="1" fill="hold">
                                          <p:stCondLst>
                                            <p:cond delay="0"/>
                                          </p:stCondLst>
                                        </p:cTn>
                                        <p:tgtEl>
                                          <p:spTgt spid="69"/>
                                        </p:tgtEl>
                                        <p:attrNameLst>
                                          <p:attrName>style.visibility</p:attrName>
                                        </p:attrNameLst>
                                      </p:cBhvr>
                                      <p:to>
                                        <p:strVal val="visible"/>
                                      </p:to>
                                    </p:set>
                                    <p:anim calcmode="lin" valueType="num">
                                      <p:cBhvr>
                                        <p:cTn id="146" dur="500" fill="hold"/>
                                        <p:tgtEl>
                                          <p:spTgt spid="69"/>
                                        </p:tgtEl>
                                        <p:attrNameLst>
                                          <p:attrName>ppt_w</p:attrName>
                                        </p:attrNameLst>
                                      </p:cBhvr>
                                      <p:tavLst>
                                        <p:tav tm="0">
                                          <p:val>
                                            <p:fltVal val="0"/>
                                          </p:val>
                                        </p:tav>
                                        <p:tav tm="100000">
                                          <p:val>
                                            <p:strVal val="#ppt_w"/>
                                          </p:val>
                                        </p:tav>
                                      </p:tavLst>
                                    </p:anim>
                                    <p:anim calcmode="lin" valueType="num">
                                      <p:cBhvr>
                                        <p:cTn id="147" dur="500" fill="hold"/>
                                        <p:tgtEl>
                                          <p:spTgt spid="69"/>
                                        </p:tgtEl>
                                        <p:attrNameLst>
                                          <p:attrName>ppt_h</p:attrName>
                                        </p:attrNameLst>
                                      </p:cBhvr>
                                      <p:tavLst>
                                        <p:tav tm="0">
                                          <p:val>
                                            <p:fltVal val="0"/>
                                          </p:val>
                                        </p:tav>
                                        <p:tav tm="100000">
                                          <p:val>
                                            <p:strVal val="#ppt_h"/>
                                          </p:val>
                                        </p:tav>
                                      </p:tavLst>
                                    </p:anim>
                                    <p:animEffect transition="in" filter="fade">
                                      <p:cBhvr>
                                        <p:cTn id="148" dur="500"/>
                                        <p:tgtEl>
                                          <p:spTgt spid="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p:bldP spid="12" grpId="0" animBg="1"/>
      <p:bldP spid="13" grpId="0" animBg="1"/>
      <p:bldP spid="14" grpId="0" animBg="1"/>
      <p:bldP spid="15" grpId="0" animBg="1"/>
      <p:bldP spid="16" grpId="0" animBg="1"/>
      <p:bldP spid="17" grpId="0" animBg="1"/>
      <p:bldP spid="18" grpId="0" animBg="1"/>
      <p:bldP spid="19" grpId="0" animBg="1"/>
      <p:bldP spid="20" grpId="0" animBg="1"/>
      <p:bldP spid="21" grpId="0"/>
      <p:bldP spid="22" grpId="0"/>
      <p:bldP spid="23" grpId="0"/>
      <p:bldP spid="24" grpId="0"/>
      <p:bldP spid="25" grpId="0"/>
      <p:bldP spid="26" grpId="0"/>
      <p:bldP spid="27" grpId="0"/>
      <p:bldP spid="28" grpId="0"/>
      <p:bldP spid="29" grpId="0" animBg="1"/>
      <p:bldP spid="30" grpId="0" animBg="1"/>
      <p:bldP spid="31" grpId="0" animBg="1"/>
      <p:bldP spid="32" grpId="0" animBg="1"/>
      <p:bldP spid="33" grpId="0" animBg="1"/>
      <p:bldP spid="34" grpId="0" animBg="1"/>
      <p:bldP spid="35" grpId="0" animBg="1"/>
      <p:bldP spid="36" grpId="0" animBg="1"/>
      <p:bldP spid="37" grpId="0" animBg="1"/>
      <p:bldP spid="38" grpId="0" animBg="1"/>
      <p:bldP spid="39" grpId="0" animBg="1"/>
      <p:bldP spid="40" grpId="0" animBg="1"/>
      <p:bldP spid="41" grpId="0" animBg="1"/>
      <p:bldP spid="42" grpId="0"/>
      <p:bldP spid="43" grpId="0" animBg="1"/>
      <p:bldP spid="44" grpId="0" animBg="1"/>
      <p:bldP spid="45" grpId="0" animBg="1"/>
      <p:bldP spid="46" grpId="0" animBg="1"/>
      <p:bldP spid="47" grpId="0" animBg="1"/>
      <p:bldP spid="48" grpId="0" animBg="1"/>
      <p:bldP spid="49" grpId="0" animBg="1"/>
      <p:bldP spid="50" grpId="0" animBg="1"/>
      <p:bldP spid="51" grpId="0" animBg="1"/>
      <p:bldP spid="52" grpId="0"/>
      <p:bldP spid="53" grpId="0"/>
      <p:bldP spid="54" grpId="0"/>
      <p:bldP spid="55" grpId="0"/>
      <p:bldP spid="56" grpId="0"/>
      <p:bldP spid="57" grpId="0"/>
      <p:bldP spid="58" grpId="0"/>
      <p:bldP spid="59" grpId="0"/>
      <p:bldP spid="60" grpId="0" animBg="1"/>
      <p:bldP spid="61" grpId="0" animBg="1"/>
      <p:bldP spid="62" grpId="0" animBg="1"/>
      <p:bldP spid="63" grpId="0" animBg="1"/>
      <p:bldP spid="64" grpId="0" animBg="1"/>
      <p:bldP spid="65" grpId="0" animBg="1"/>
      <p:bldP spid="66" grpId="0" animBg="1"/>
      <p:bldP spid="67" grpId="0" animBg="1"/>
      <p:bldP spid="69"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从</a:t>
            </a:r>
            <a:r>
              <a:rPr lang="en-US" altLang="zh-CN" dirty="0" err="1" smtClean="0"/>
              <a:t>InputStream</a:t>
            </a:r>
            <a:r>
              <a:rPr lang="zh-CN" altLang="en-US" dirty="0" smtClean="0"/>
              <a:t>开始</a:t>
            </a:r>
            <a:r>
              <a:rPr lang="en-US" altLang="zh-CN" dirty="0" smtClean="0"/>
              <a:t>…</a:t>
            </a:r>
            <a:endParaRPr lang="zh-CN" altLang="en-US" dirty="0"/>
          </a:p>
        </p:txBody>
      </p:sp>
      <p:sp>
        <p:nvSpPr>
          <p:cNvPr id="3" name="内容占位符 2"/>
          <p:cNvSpPr>
            <a:spLocks noGrp="1"/>
          </p:cNvSpPr>
          <p:nvPr>
            <p:ph idx="1"/>
          </p:nvPr>
        </p:nvSpPr>
        <p:spPr/>
        <p:txBody>
          <a:bodyPr/>
          <a:lstStyle/>
          <a:p>
            <a:endParaRPr lang="zh-CN" altLang="en-US"/>
          </a:p>
        </p:txBody>
      </p: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67544" y="1628799"/>
            <a:ext cx="2333625" cy="2085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43808" y="1628799"/>
            <a:ext cx="2764459" cy="44433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4" name="Picture 6"/>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148064" y="2852936"/>
            <a:ext cx="3600401" cy="33515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矩形 3"/>
          <p:cNvSpPr/>
          <p:nvPr/>
        </p:nvSpPr>
        <p:spPr>
          <a:xfrm>
            <a:off x="5608267" y="5253792"/>
            <a:ext cx="403893" cy="792088"/>
          </a:xfrm>
          <a:prstGeom prst="rect">
            <a:avLst/>
          </a:prstGeom>
          <a:noFill/>
          <a:ln w="127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8047360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5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5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p:cTn id="19" dur="500" fill="hold"/>
                                        <p:tgtEl>
                                          <p:spTgt spid="4"/>
                                        </p:tgtEl>
                                        <p:attrNameLst>
                                          <p:attrName>ppt_w</p:attrName>
                                        </p:attrNameLst>
                                      </p:cBhvr>
                                      <p:tavLst>
                                        <p:tav tm="0">
                                          <p:val>
                                            <p:fltVal val="0"/>
                                          </p:val>
                                        </p:tav>
                                        <p:tav tm="100000">
                                          <p:val>
                                            <p:strVal val="#ppt_w"/>
                                          </p:val>
                                        </p:tav>
                                      </p:tavLst>
                                    </p:anim>
                                    <p:anim calcmode="lin" valueType="num">
                                      <p:cBhvr>
                                        <p:cTn id="20" dur="500" fill="hold"/>
                                        <p:tgtEl>
                                          <p:spTgt spid="4"/>
                                        </p:tgtEl>
                                        <p:attrNameLst>
                                          <p:attrName>ppt_h</p:attrName>
                                        </p:attrNameLst>
                                      </p:cBhvr>
                                      <p:tavLst>
                                        <p:tav tm="0">
                                          <p:val>
                                            <p:fltVal val="0"/>
                                          </p:val>
                                        </p:tav>
                                        <p:tav tm="100000">
                                          <p:val>
                                            <p:strVal val="#ppt_h"/>
                                          </p:val>
                                        </p:tav>
                                      </p:tavLst>
                                    </p:anim>
                                    <p:animEffect transition="in" filter="fade">
                                      <p:cBhvr>
                                        <p:cTn id="2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Channel to Channel</a:t>
            </a:r>
            <a:r>
              <a:rPr lang="zh-CN" altLang="en-US" dirty="0" smtClean="0"/>
              <a:t>传输</a:t>
            </a:r>
            <a:endParaRPr lang="zh-CN" altLang="en-US" dirty="0"/>
          </a:p>
        </p:txBody>
      </p:sp>
      <p:sp>
        <p:nvSpPr>
          <p:cNvPr id="3" name="内容占位符 2"/>
          <p:cNvSpPr>
            <a:spLocks noGrp="1"/>
          </p:cNvSpPr>
          <p:nvPr>
            <p:ph idx="1"/>
          </p:nvPr>
        </p:nvSpPr>
        <p:spPr/>
        <p:txBody>
          <a:bodyPr/>
          <a:lstStyle/>
          <a:p>
            <a:r>
              <a:rPr lang="zh-CN" altLang="en-US" dirty="0" smtClean="0"/>
              <a:t>通道之间的直接传输（高效、快速）</a:t>
            </a:r>
            <a:endParaRPr lang="en-US" altLang="zh-CN" dirty="0" smtClean="0"/>
          </a:p>
          <a:p>
            <a:r>
              <a:rPr lang="zh-CN" altLang="en-US" dirty="0" smtClean="0"/>
              <a:t>避免数据在缓冲区的传递或拷贝</a:t>
            </a:r>
            <a:endParaRPr lang="en-US" altLang="zh-CN" dirty="0" smtClean="0"/>
          </a:p>
          <a:p>
            <a:r>
              <a:rPr lang="zh-CN" altLang="en-US" dirty="0" smtClean="0"/>
              <a:t>适用</a:t>
            </a:r>
            <a:r>
              <a:rPr lang="zh-CN" altLang="en-US" dirty="0"/>
              <a:t>大量数据的高效</a:t>
            </a:r>
            <a:r>
              <a:rPr lang="zh-CN" altLang="en-US" dirty="0" smtClean="0"/>
              <a:t>传输</a:t>
            </a:r>
            <a:endParaRPr lang="en-US" altLang="zh-CN" dirty="0" smtClean="0"/>
          </a:p>
          <a:p>
            <a:pPr lvl="1"/>
            <a:r>
              <a:rPr lang="zh-CN" altLang="en-US" dirty="0" smtClean="0"/>
              <a:t>大文件迁移</a:t>
            </a:r>
            <a:endParaRPr lang="en-US" altLang="zh-CN" dirty="0" smtClean="0"/>
          </a:p>
          <a:p>
            <a:pPr lvl="1"/>
            <a:r>
              <a:rPr lang="zh-CN" altLang="en-US" dirty="0" smtClean="0"/>
              <a:t>网络数据传输</a:t>
            </a:r>
            <a:endParaRPr lang="zh-CN" altLang="en-US" dirty="0"/>
          </a:p>
        </p:txBody>
      </p:sp>
      <p:sp>
        <p:nvSpPr>
          <p:cNvPr id="4" name="TextBox 3"/>
          <p:cNvSpPr txBox="1"/>
          <p:nvPr/>
        </p:nvSpPr>
        <p:spPr>
          <a:xfrm>
            <a:off x="971600" y="4420850"/>
            <a:ext cx="7178400" cy="1600438"/>
          </a:xfrm>
          <a:prstGeom prst="rect">
            <a:avLst/>
          </a:prstGeom>
          <a:noFill/>
          <a:ln>
            <a:solidFill>
              <a:schemeClr val="bg1">
                <a:lumMod val="50000"/>
              </a:schemeClr>
            </a:solidFill>
            <a:prstDash val="lgDash"/>
          </a:ln>
        </p:spPr>
        <p:txBody>
          <a:bodyPr wrap="square" rtlCol="0">
            <a:spAutoFit/>
          </a:bodyPr>
          <a:lstStyle/>
          <a:p>
            <a:r>
              <a:rPr lang="en-US" altLang="zh-CN" sz="1400" dirty="0"/>
              <a:t>public abstract class </a:t>
            </a:r>
            <a:r>
              <a:rPr lang="en-US" altLang="zh-CN" sz="1400" dirty="0" err="1" smtClean="0"/>
              <a:t>FileChannel</a:t>
            </a:r>
            <a:r>
              <a:rPr lang="en-US" altLang="zh-CN" sz="1400" dirty="0" smtClean="0"/>
              <a:t> extends </a:t>
            </a:r>
            <a:r>
              <a:rPr lang="en-US" altLang="zh-CN" sz="1400" dirty="0" err="1"/>
              <a:t>AbstractChannel</a:t>
            </a:r>
            <a:endParaRPr lang="en-US" altLang="zh-CN" sz="1400" dirty="0"/>
          </a:p>
          <a:p>
            <a:r>
              <a:rPr lang="en-US" altLang="zh-CN" sz="1400" dirty="0" smtClean="0"/>
              <a:t>        implements </a:t>
            </a:r>
            <a:r>
              <a:rPr lang="en-US" altLang="zh-CN" sz="1400" dirty="0" err="1"/>
              <a:t>ByteChannel</a:t>
            </a:r>
            <a:r>
              <a:rPr lang="en-US" altLang="zh-CN" sz="1400" dirty="0"/>
              <a:t>, </a:t>
            </a:r>
            <a:r>
              <a:rPr lang="en-US" altLang="zh-CN" sz="1400" dirty="0" err="1"/>
              <a:t>GatheringByteChannel</a:t>
            </a:r>
            <a:r>
              <a:rPr lang="en-US" altLang="zh-CN" sz="1400" dirty="0"/>
              <a:t>, </a:t>
            </a:r>
            <a:r>
              <a:rPr lang="en-US" altLang="zh-CN" sz="1400" dirty="0" err="1"/>
              <a:t>ScatteringByteChannel</a:t>
            </a:r>
            <a:endParaRPr lang="en-US" altLang="zh-CN" sz="1400" dirty="0"/>
          </a:p>
          <a:p>
            <a:r>
              <a:rPr lang="en-US" altLang="zh-CN" sz="1400" dirty="0"/>
              <a:t>{</a:t>
            </a:r>
          </a:p>
          <a:p>
            <a:r>
              <a:rPr lang="en-US" altLang="zh-CN" sz="1400" dirty="0" smtClean="0"/>
              <a:t>      // </a:t>
            </a:r>
            <a:r>
              <a:rPr lang="en-US" altLang="zh-CN" sz="1400" dirty="0"/>
              <a:t>This is a partial API listing</a:t>
            </a:r>
          </a:p>
          <a:p>
            <a:r>
              <a:rPr lang="en-US" altLang="zh-CN" sz="1400" dirty="0" smtClean="0"/>
              <a:t>      public </a:t>
            </a:r>
            <a:r>
              <a:rPr lang="en-US" altLang="zh-CN" sz="1400" dirty="0"/>
              <a:t>abstract long </a:t>
            </a:r>
            <a:r>
              <a:rPr lang="en-US" altLang="zh-CN" sz="1400" b="1" dirty="0" err="1">
                <a:solidFill>
                  <a:schemeClr val="accent1"/>
                </a:solidFill>
              </a:rPr>
              <a:t>transferTo</a:t>
            </a:r>
            <a:r>
              <a:rPr lang="en-US" altLang="zh-CN" sz="1400" dirty="0"/>
              <a:t> (long position, long </a:t>
            </a:r>
            <a:r>
              <a:rPr lang="en-US" altLang="zh-CN" sz="1400" dirty="0" smtClean="0"/>
              <a:t>count, </a:t>
            </a:r>
            <a:r>
              <a:rPr lang="en-US" altLang="zh-CN" sz="1400" dirty="0" err="1" smtClean="0"/>
              <a:t>WritableByteChannel</a:t>
            </a:r>
            <a:r>
              <a:rPr lang="en-US" altLang="zh-CN" sz="1400" dirty="0" smtClean="0"/>
              <a:t> </a:t>
            </a:r>
            <a:r>
              <a:rPr lang="en-US" altLang="zh-CN" sz="1400" dirty="0"/>
              <a:t>target)</a:t>
            </a:r>
          </a:p>
          <a:p>
            <a:r>
              <a:rPr lang="en-US" altLang="zh-CN" sz="1400" dirty="0" smtClean="0"/>
              <a:t>      public </a:t>
            </a:r>
            <a:r>
              <a:rPr lang="en-US" altLang="zh-CN" sz="1400" dirty="0"/>
              <a:t>abstract long </a:t>
            </a:r>
            <a:r>
              <a:rPr lang="en-US" altLang="zh-CN" sz="1400" b="1" dirty="0" err="1">
                <a:solidFill>
                  <a:schemeClr val="accent1"/>
                </a:solidFill>
              </a:rPr>
              <a:t>transferFrom</a:t>
            </a:r>
            <a:r>
              <a:rPr lang="en-US" altLang="zh-CN" sz="1400" dirty="0"/>
              <a:t> (</a:t>
            </a:r>
            <a:r>
              <a:rPr lang="en-US" altLang="zh-CN" sz="1400" dirty="0" err="1"/>
              <a:t>ReadableByteChannel</a:t>
            </a:r>
            <a:r>
              <a:rPr lang="en-US" altLang="zh-CN" sz="1400" dirty="0"/>
              <a:t> </a:t>
            </a:r>
            <a:r>
              <a:rPr lang="en-US" altLang="zh-CN" sz="1400" dirty="0" err="1"/>
              <a:t>src</a:t>
            </a:r>
            <a:r>
              <a:rPr lang="en-US" altLang="zh-CN" sz="1400" dirty="0" smtClean="0"/>
              <a:t>, long </a:t>
            </a:r>
            <a:r>
              <a:rPr lang="en-US" altLang="zh-CN" sz="1400" dirty="0"/>
              <a:t>position, long count)</a:t>
            </a:r>
          </a:p>
          <a:p>
            <a:r>
              <a:rPr lang="en-US" altLang="zh-CN" sz="1400" dirty="0"/>
              <a:t>}</a:t>
            </a:r>
            <a:endParaRPr lang="zh-CN" altLang="en-US" sz="1400" dirty="0"/>
          </a:p>
        </p:txBody>
      </p:sp>
    </p:spTree>
    <p:extLst>
      <p:ext uri="{BB962C8B-B14F-4D97-AF65-F5344CB8AC3E}">
        <p14:creationId xmlns:p14="http://schemas.microsoft.com/office/powerpoint/2010/main" val="202941593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流</a:t>
            </a:r>
            <a:r>
              <a:rPr lang="en-US" altLang="zh-CN" dirty="0" smtClean="0"/>
              <a:t>IO</a:t>
            </a:r>
            <a:endParaRPr lang="zh-CN" altLang="en-US" dirty="0"/>
          </a:p>
        </p:txBody>
      </p:sp>
      <p:sp>
        <p:nvSpPr>
          <p:cNvPr id="3" name="内容占位符 2"/>
          <p:cNvSpPr>
            <a:spLocks noGrp="1"/>
          </p:cNvSpPr>
          <p:nvPr>
            <p:ph idx="1"/>
          </p:nvPr>
        </p:nvSpPr>
        <p:spPr/>
        <p:txBody>
          <a:bodyPr/>
          <a:lstStyle/>
          <a:p>
            <a:r>
              <a:rPr lang="en-US" altLang="zh-CN" dirty="0" smtClean="0"/>
              <a:t>Socket  –  </a:t>
            </a:r>
            <a:r>
              <a:rPr lang="en-US" altLang="zh-CN" dirty="0" err="1" smtClean="0"/>
              <a:t>SocketChannel</a:t>
            </a:r>
            <a:endParaRPr lang="en-US" altLang="zh-CN" dirty="0" smtClean="0"/>
          </a:p>
          <a:p>
            <a:r>
              <a:rPr lang="en-US" altLang="zh-CN" dirty="0" err="1" smtClean="0"/>
              <a:t>ServerSocket</a:t>
            </a:r>
            <a:r>
              <a:rPr lang="en-US" altLang="zh-CN" dirty="0" smtClean="0"/>
              <a:t>  –  </a:t>
            </a:r>
            <a:r>
              <a:rPr lang="en-US" altLang="zh-CN" dirty="0" err="1" smtClean="0"/>
              <a:t>ServerSocketChannel</a:t>
            </a:r>
            <a:endParaRPr lang="en-US" altLang="zh-CN" dirty="0" smtClean="0"/>
          </a:p>
          <a:p>
            <a:r>
              <a:rPr lang="en-US" altLang="zh-CN" dirty="0" err="1" smtClean="0"/>
              <a:t>DatagramSocekt</a:t>
            </a:r>
            <a:r>
              <a:rPr lang="en-US" altLang="zh-CN" dirty="0" smtClean="0"/>
              <a:t>  –  </a:t>
            </a:r>
            <a:r>
              <a:rPr lang="en-US" altLang="zh-CN" dirty="0" err="1" smtClean="0"/>
              <a:t>DatagramChannel</a:t>
            </a:r>
            <a:endParaRPr lang="en-US" altLang="zh-CN" dirty="0" smtClean="0"/>
          </a:p>
          <a:p>
            <a:r>
              <a:rPr lang="zh-CN" altLang="en-US" dirty="0" smtClean="0"/>
              <a:t>非阻塞特性提升系统伸缩性</a:t>
            </a:r>
            <a:endParaRPr lang="en-US" altLang="zh-CN" dirty="0" smtClean="0"/>
          </a:p>
          <a:p>
            <a:r>
              <a:rPr lang="zh-CN" altLang="en-US" dirty="0" smtClean="0"/>
              <a:t>流</a:t>
            </a:r>
            <a:r>
              <a:rPr lang="en-US" altLang="zh-CN" dirty="0" smtClean="0"/>
              <a:t>IO</a:t>
            </a:r>
            <a:r>
              <a:rPr lang="zh-CN" altLang="en-US" dirty="0" smtClean="0"/>
              <a:t>与块</a:t>
            </a:r>
            <a:r>
              <a:rPr lang="en-US" altLang="zh-CN" dirty="0" smtClean="0"/>
              <a:t>IO</a:t>
            </a:r>
            <a:r>
              <a:rPr lang="zh-CN" altLang="en-US" dirty="0" smtClean="0"/>
              <a:t>的区别</a:t>
            </a:r>
            <a:endParaRPr lang="en-US" altLang="zh-CN" dirty="0" smtClean="0"/>
          </a:p>
          <a:p>
            <a:pPr lvl="1"/>
            <a:r>
              <a:rPr lang="zh-CN" altLang="en-US" dirty="0" smtClean="0"/>
              <a:t>传输的效率性</a:t>
            </a:r>
            <a:r>
              <a:rPr lang="zh-CN" altLang="en-US" sz="2000" dirty="0" smtClean="0"/>
              <a:t>（块是一批一批，流是一个一个）</a:t>
            </a:r>
            <a:endParaRPr lang="en-US" altLang="zh-CN" sz="2000" dirty="0" smtClean="0"/>
          </a:p>
          <a:p>
            <a:pPr lvl="1"/>
            <a:r>
              <a:rPr lang="zh-CN" altLang="en-US" dirty="0" smtClean="0"/>
              <a:t>数据就绪的不确定性</a:t>
            </a:r>
            <a:endParaRPr lang="zh-CN" altLang="en-US" dirty="0"/>
          </a:p>
        </p:txBody>
      </p:sp>
      <p:sp>
        <p:nvSpPr>
          <p:cNvPr id="5" name="爆炸形 1 4"/>
          <p:cNvSpPr/>
          <p:nvPr/>
        </p:nvSpPr>
        <p:spPr>
          <a:xfrm>
            <a:off x="6084168" y="1417638"/>
            <a:ext cx="1258573" cy="772056"/>
          </a:xfrm>
          <a:prstGeom prst="irregularSeal1">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1400" b="1" dirty="0">
                <a:solidFill>
                  <a:schemeClr val="accent2"/>
                </a:solidFill>
              </a:rPr>
              <a:t>线程安全</a:t>
            </a:r>
          </a:p>
        </p:txBody>
      </p:sp>
    </p:spTree>
    <p:extLst>
      <p:ext uri="{BB962C8B-B14F-4D97-AF65-F5344CB8AC3E}">
        <p14:creationId xmlns:p14="http://schemas.microsoft.com/office/powerpoint/2010/main" val="41389673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90056"/>
            <a:ext cx="8229600" cy="1143000"/>
          </a:xfrm>
        </p:spPr>
        <p:txBody>
          <a:bodyPr/>
          <a:lstStyle/>
          <a:p>
            <a:r>
              <a:rPr lang="en-US" altLang="zh-CN" dirty="0" smtClean="0"/>
              <a:t>Selector</a:t>
            </a:r>
            <a:endParaRPr lang="zh-CN" altLang="en-US" dirty="0"/>
          </a:p>
        </p:txBody>
      </p:sp>
      <p:sp>
        <p:nvSpPr>
          <p:cNvPr id="3" name="内容占位符 2"/>
          <p:cNvSpPr>
            <a:spLocks noGrp="1"/>
          </p:cNvSpPr>
          <p:nvPr>
            <p:ph idx="1"/>
          </p:nvPr>
        </p:nvSpPr>
        <p:spPr/>
        <p:txBody>
          <a:bodyPr/>
          <a:lstStyle/>
          <a:p>
            <a:endParaRPr lang="zh-CN" altLang="en-US"/>
          </a:p>
        </p:txBody>
      </p:sp>
    </p:spTree>
    <p:extLst>
      <p:ext uri="{BB962C8B-B14F-4D97-AF65-F5344CB8AC3E}">
        <p14:creationId xmlns:p14="http://schemas.microsoft.com/office/powerpoint/2010/main" val="132192478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IO</a:t>
            </a:r>
            <a:r>
              <a:rPr lang="zh-CN" altLang="en-US" dirty="0" smtClean="0"/>
              <a:t>模型</a:t>
            </a:r>
            <a:endParaRPr lang="zh-CN" altLang="en-US" dirty="0"/>
          </a:p>
        </p:txBody>
      </p:sp>
      <p:sp>
        <p:nvSpPr>
          <p:cNvPr id="3" name="内容占位符 2"/>
          <p:cNvSpPr>
            <a:spLocks noGrp="1"/>
          </p:cNvSpPr>
          <p:nvPr>
            <p:ph idx="1"/>
          </p:nvPr>
        </p:nvSpPr>
        <p:spPr/>
        <p:txBody>
          <a:bodyPr>
            <a:normAutofit/>
          </a:bodyPr>
          <a:lstStyle/>
          <a:p>
            <a:r>
              <a:rPr lang="zh-CN" altLang="en-US" dirty="0"/>
              <a:t>哲学</a:t>
            </a:r>
            <a:r>
              <a:rPr lang="zh-CN" altLang="en-US" dirty="0" smtClean="0"/>
              <a:t>概念</a:t>
            </a:r>
            <a:endParaRPr lang="en-US" altLang="zh-CN" dirty="0" smtClean="0"/>
          </a:p>
          <a:p>
            <a:pPr lvl="1"/>
            <a:r>
              <a:rPr lang="zh-CN" altLang="en-US" sz="2000" dirty="0" smtClean="0"/>
              <a:t>同步 </a:t>
            </a:r>
            <a:r>
              <a:rPr lang="en-US" altLang="zh-CN" sz="2000" dirty="0" smtClean="0"/>
              <a:t>/ </a:t>
            </a:r>
            <a:r>
              <a:rPr lang="zh-CN" altLang="en-US" sz="2000" dirty="0" smtClean="0"/>
              <a:t>异步（自己干         </a:t>
            </a:r>
            <a:r>
              <a:rPr lang="en-US" altLang="zh-CN" sz="2000" dirty="0" smtClean="0"/>
              <a:t>or </a:t>
            </a:r>
            <a:r>
              <a:rPr lang="zh-CN" altLang="en-US" sz="2000" dirty="0" smtClean="0"/>
              <a:t>让别人干              ？）</a:t>
            </a:r>
            <a:endParaRPr lang="en-US" altLang="zh-CN" sz="2000" dirty="0" smtClean="0"/>
          </a:p>
          <a:p>
            <a:pPr lvl="1"/>
            <a:r>
              <a:rPr lang="zh-CN" altLang="en-US" sz="2000" dirty="0" smtClean="0"/>
              <a:t>阻塞 </a:t>
            </a:r>
            <a:r>
              <a:rPr lang="en-US" altLang="zh-CN" sz="2000" dirty="0" smtClean="0"/>
              <a:t>/ </a:t>
            </a:r>
            <a:r>
              <a:rPr lang="zh-CN" altLang="en-US" sz="2000" dirty="0" smtClean="0"/>
              <a:t>非阻塞（干等         </a:t>
            </a:r>
            <a:r>
              <a:rPr lang="en-US" altLang="zh-CN" sz="2000" dirty="0" smtClean="0"/>
              <a:t>or </a:t>
            </a:r>
            <a:r>
              <a:rPr lang="zh-CN" altLang="en-US" sz="2000" dirty="0"/>
              <a:t>过</a:t>
            </a:r>
            <a:r>
              <a:rPr lang="zh-CN" altLang="en-US" sz="2000" dirty="0" smtClean="0"/>
              <a:t>会儿再看       ？）</a:t>
            </a:r>
          </a:p>
          <a:p>
            <a:r>
              <a:rPr lang="en-US" altLang="zh-CN" dirty="0"/>
              <a:t>IO</a:t>
            </a:r>
            <a:r>
              <a:rPr lang="zh-CN" altLang="en-US" dirty="0" smtClean="0"/>
              <a:t>模型</a:t>
            </a:r>
            <a:endParaRPr lang="en-US" altLang="zh-CN" dirty="0" smtClean="0"/>
          </a:p>
          <a:p>
            <a:pPr lvl="1"/>
            <a:r>
              <a:rPr lang="zh-CN" altLang="en-US" sz="2000" dirty="0" smtClean="0"/>
              <a:t>同步阻塞</a:t>
            </a:r>
            <a:endParaRPr lang="en-US" altLang="zh-CN" sz="2000" dirty="0" smtClean="0"/>
          </a:p>
          <a:p>
            <a:pPr lvl="1"/>
            <a:r>
              <a:rPr lang="zh-CN" altLang="en-US" sz="2000" dirty="0" smtClean="0"/>
              <a:t>同步非阻塞</a:t>
            </a:r>
            <a:endParaRPr lang="en-US" altLang="zh-CN" sz="2000" dirty="0" smtClean="0"/>
          </a:p>
          <a:p>
            <a:pPr lvl="1"/>
            <a:r>
              <a:rPr lang="en-US" altLang="zh-CN" sz="2000" dirty="0" smtClean="0"/>
              <a:t>IO</a:t>
            </a:r>
            <a:r>
              <a:rPr lang="zh-CN" altLang="en-US" sz="2000" dirty="0" smtClean="0"/>
              <a:t>多路复用</a:t>
            </a:r>
            <a:endParaRPr lang="en-US" altLang="zh-CN" sz="2000" dirty="0" smtClean="0"/>
          </a:p>
          <a:p>
            <a:pPr lvl="1"/>
            <a:r>
              <a:rPr lang="zh-CN" altLang="en-US" sz="2000" dirty="0" smtClean="0"/>
              <a:t>信号驱动</a:t>
            </a:r>
            <a:endParaRPr lang="en-US" altLang="zh-CN" sz="2000" dirty="0" smtClean="0"/>
          </a:p>
          <a:p>
            <a:pPr lvl="1"/>
            <a:r>
              <a:rPr lang="zh-CN" altLang="en-US" sz="2000" dirty="0" smtClean="0"/>
              <a:t>异步非阻塞</a:t>
            </a:r>
            <a:endParaRPr lang="en-US" altLang="zh-CN" sz="2000" dirty="0" smtClean="0"/>
          </a:p>
        </p:txBody>
      </p:sp>
      <p:grpSp>
        <p:nvGrpSpPr>
          <p:cNvPr id="4" name="组合 3"/>
          <p:cNvGrpSpPr/>
          <p:nvPr/>
        </p:nvGrpSpPr>
        <p:grpSpPr>
          <a:xfrm>
            <a:off x="3577135" y="2153424"/>
            <a:ext cx="463278" cy="308768"/>
            <a:chOff x="3300413" y="2374901"/>
            <a:chExt cx="774700" cy="520700"/>
          </a:xfrm>
        </p:grpSpPr>
        <p:sp>
          <p:nvSpPr>
            <p:cNvPr id="5" name="Freeform 31"/>
            <p:cNvSpPr>
              <a:spLocks noEditPoints="1"/>
            </p:cNvSpPr>
            <p:nvPr/>
          </p:nvSpPr>
          <p:spPr bwMode="auto">
            <a:xfrm>
              <a:off x="3641726" y="2536826"/>
              <a:ext cx="392113" cy="296863"/>
            </a:xfrm>
            <a:custGeom>
              <a:avLst/>
              <a:gdLst>
                <a:gd name="T0" fmla="*/ 124 w 206"/>
                <a:gd name="T1" fmla="*/ 146 h 156"/>
                <a:gd name="T2" fmla="*/ 135 w 206"/>
                <a:gd name="T3" fmla="*/ 126 h 156"/>
                <a:gd name="T4" fmla="*/ 171 w 206"/>
                <a:gd name="T5" fmla="*/ 116 h 156"/>
                <a:gd name="T6" fmla="*/ 159 w 206"/>
                <a:gd name="T7" fmla="*/ 74 h 156"/>
                <a:gd name="T8" fmla="*/ 166 w 206"/>
                <a:gd name="T9" fmla="*/ 72 h 156"/>
                <a:gd name="T10" fmla="*/ 179 w 206"/>
                <a:gd name="T11" fmla="*/ 121 h 156"/>
                <a:gd name="T12" fmla="*/ 175 w 206"/>
                <a:gd name="T13" fmla="*/ 121 h 156"/>
                <a:gd name="T14" fmla="*/ 137 w 206"/>
                <a:gd name="T15" fmla="*/ 133 h 156"/>
                <a:gd name="T16" fmla="*/ 137 w 206"/>
                <a:gd name="T17" fmla="*/ 133 h 156"/>
                <a:gd name="T18" fmla="*/ 130 w 206"/>
                <a:gd name="T19" fmla="*/ 144 h 156"/>
                <a:gd name="T20" fmla="*/ 157 w 206"/>
                <a:gd name="T21" fmla="*/ 151 h 156"/>
                <a:gd name="T22" fmla="*/ 199 w 206"/>
                <a:gd name="T23" fmla="*/ 141 h 156"/>
                <a:gd name="T24" fmla="*/ 205 w 206"/>
                <a:gd name="T25" fmla="*/ 111 h 156"/>
                <a:gd name="T26" fmla="*/ 183 w 206"/>
                <a:gd name="T27" fmla="*/ 44 h 156"/>
                <a:gd name="T28" fmla="*/ 105 w 206"/>
                <a:gd name="T29" fmla="*/ 3 h 156"/>
                <a:gd name="T30" fmla="*/ 25 w 206"/>
                <a:gd name="T31" fmla="*/ 42 h 156"/>
                <a:gd name="T32" fmla="*/ 25 w 206"/>
                <a:gd name="T33" fmla="*/ 42 h 156"/>
                <a:gd name="T34" fmla="*/ 0 w 206"/>
                <a:gd name="T35" fmla="*/ 94 h 156"/>
                <a:gd name="T36" fmla="*/ 6 w 206"/>
                <a:gd name="T37" fmla="*/ 109 h 156"/>
                <a:gd name="T38" fmla="*/ 44 w 206"/>
                <a:gd name="T39" fmla="*/ 118 h 156"/>
                <a:gd name="T40" fmla="*/ 75 w 206"/>
                <a:gd name="T41" fmla="*/ 118 h 156"/>
                <a:gd name="T42" fmla="*/ 96 w 206"/>
                <a:gd name="T43" fmla="*/ 112 h 156"/>
                <a:gd name="T44" fmla="*/ 97 w 206"/>
                <a:gd name="T45" fmla="*/ 108 h 156"/>
                <a:gd name="T46" fmla="*/ 35 w 206"/>
                <a:gd name="T47" fmla="*/ 92 h 156"/>
                <a:gd name="T48" fmla="*/ 35 w 206"/>
                <a:gd name="T49" fmla="*/ 85 h 156"/>
                <a:gd name="T50" fmla="*/ 104 w 206"/>
                <a:gd name="T51" fmla="*/ 107 h 156"/>
                <a:gd name="T52" fmla="*/ 104 w 206"/>
                <a:gd name="T53" fmla="*/ 108 h 156"/>
                <a:gd name="T54" fmla="*/ 100 w 206"/>
                <a:gd name="T55" fmla="*/ 117 h 156"/>
                <a:gd name="T56" fmla="*/ 74 w 206"/>
                <a:gd name="T57" fmla="*/ 124 h 156"/>
                <a:gd name="T58" fmla="*/ 44 w 206"/>
                <a:gd name="T59" fmla="*/ 125 h 156"/>
                <a:gd name="T60" fmla="*/ 42 w 206"/>
                <a:gd name="T61" fmla="*/ 125 h 156"/>
                <a:gd name="T62" fmla="*/ 42 w 206"/>
                <a:gd name="T63" fmla="*/ 125 h 156"/>
                <a:gd name="T64" fmla="*/ 41 w 206"/>
                <a:gd name="T65" fmla="*/ 125 h 156"/>
                <a:gd name="T66" fmla="*/ 41 w 206"/>
                <a:gd name="T67" fmla="*/ 156 h 156"/>
                <a:gd name="T68" fmla="*/ 136 w 206"/>
                <a:gd name="T69" fmla="*/ 156 h 156"/>
                <a:gd name="T70" fmla="*/ 124 w 206"/>
                <a:gd name="T71" fmla="*/ 146 h 156"/>
                <a:gd name="T72" fmla="*/ 92 w 206"/>
                <a:gd name="T73" fmla="*/ 132 h 156"/>
                <a:gd name="T74" fmla="*/ 92 w 206"/>
                <a:gd name="T75" fmla="*/ 149 h 156"/>
                <a:gd name="T76" fmla="*/ 48 w 206"/>
                <a:gd name="T77" fmla="*/ 149 h 156"/>
                <a:gd name="T78" fmla="*/ 48 w 206"/>
                <a:gd name="T79" fmla="*/ 132 h 156"/>
                <a:gd name="T80" fmla="*/ 92 w 206"/>
                <a:gd name="T81" fmla="*/ 132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06" h="156">
                  <a:moveTo>
                    <a:pt x="124" y="146"/>
                  </a:moveTo>
                  <a:cubicBezTo>
                    <a:pt x="120" y="136"/>
                    <a:pt x="129" y="129"/>
                    <a:pt x="135" y="126"/>
                  </a:cubicBezTo>
                  <a:cubicBezTo>
                    <a:pt x="147" y="121"/>
                    <a:pt x="163" y="117"/>
                    <a:pt x="171" y="116"/>
                  </a:cubicBezTo>
                  <a:cubicBezTo>
                    <a:pt x="169" y="110"/>
                    <a:pt x="159" y="74"/>
                    <a:pt x="159" y="74"/>
                  </a:cubicBezTo>
                  <a:cubicBezTo>
                    <a:pt x="166" y="72"/>
                    <a:pt x="166" y="72"/>
                    <a:pt x="166" y="72"/>
                  </a:cubicBezTo>
                  <a:cubicBezTo>
                    <a:pt x="179" y="121"/>
                    <a:pt x="179" y="121"/>
                    <a:pt x="179" y="121"/>
                  </a:cubicBezTo>
                  <a:cubicBezTo>
                    <a:pt x="175" y="121"/>
                    <a:pt x="175" y="121"/>
                    <a:pt x="175" y="121"/>
                  </a:cubicBezTo>
                  <a:cubicBezTo>
                    <a:pt x="175" y="121"/>
                    <a:pt x="152" y="126"/>
                    <a:pt x="137" y="133"/>
                  </a:cubicBezTo>
                  <a:cubicBezTo>
                    <a:pt x="137" y="133"/>
                    <a:pt x="137" y="133"/>
                    <a:pt x="137" y="133"/>
                  </a:cubicBezTo>
                  <a:cubicBezTo>
                    <a:pt x="137" y="133"/>
                    <a:pt x="127" y="137"/>
                    <a:pt x="130" y="144"/>
                  </a:cubicBezTo>
                  <a:cubicBezTo>
                    <a:pt x="131" y="146"/>
                    <a:pt x="133" y="151"/>
                    <a:pt x="157" y="151"/>
                  </a:cubicBezTo>
                  <a:cubicBezTo>
                    <a:pt x="180" y="151"/>
                    <a:pt x="193" y="148"/>
                    <a:pt x="199" y="141"/>
                  </a:cubicBezTo>
                  <a:cubicBezTo>
                    <a:pt x="204" y="135"/>
                    <a:pt x="206" y="126"/>
                    <a:pt x="205" y="111"/>
                  </a:cubicBezTo>
                  <a:cubicBezTo>
                    <a:pt x="201" y="72"/>
                    <a:pt x="183" y="44"/>
                    <a:pt x="183" y="44"/>
                  </a:cubicBezTo>
                  <a:cubicBezTo>
                    <a:pt x="153" y="0"/>
                    <a:pt x="105" y="3"/>
                    <a:pt x="105" y="3"/>
                  </a:cubicBezTo>
                  <a:cubicBezTo>
                    <a:pt x="105" y="3"/>
                    <a:pt x="58" y="0"/>
                    <a:pt x="25" y="42"/>
                  </a:cubicBezTo>
                  <a:cubicBezTo>
                    <a:pt x="25" y="42"/>
                    <a:pt x="25" y="42"/>
                    <a:pt x="25" y="42"/>
                  </a:cubicBezTo>
                  <a:cubicBezTo>
                    <a:pt x="24" y="42"/>
                    <a:pt x="0" y="69"/>
                    <a:pt x="0" y="94"/>
                  </a:cubicBezTo>
                  <a:cubicBezTo>
                    <a:pt x="0" y="100"/>
                    <a:pt x="2" y="105"/>
                    <a:pt x="6" y="109"/>
                  </a:cubicBezTo>
                  <a:cubicBezTo>
                    <a:pt x="14" y="117"/>
                    <a:pt x="32" y="118"/>
                    <a:pt x="44" y="118"/>
                  </a:cubicBezTo>
                  <a:cubicBezTo>
                    <a:pt x="69" y="119"/>
                    <a:pt x="75" y="118"/>
                    <a:pt x="75" y="118"/>
                  </a:cubicBezTo>
                  <a:cubicBezTo>
                    <a:pt x="87" y="117"/>
                    <a:pt x="92" y="116"/>
                    <a:pt x="96" y="112"/>
                  </a:cubicBezTo>
                  <a:cubicBezTo>
                    <a:pt x="97" y="111"/>
                    <a:pt x="97" y="110"/>
                    <a:pt x="97" y="108"/>
                  </a:cubicBezTo>
                  <a:cubicBezTo>
                    <a:pt x="96" y="97"/>
                    <a:pt x="60" y="92"/>
                    <a:pt x="35" y="92"/>
                  </a:cubicBezTo>
                  <a:cubicBezTo>
                    <a:pt x="35" y="85"/>
                    <a:pt x="35" y="85"/>
                    <a:pt x="35" y="85"/>
                  </a:cubicBezTo>
                  <a:cubicBezTo>
                    <a:pt x="46" y="85"/>
                    <a:pt x="102" y="87"/>
                    <a:pt x="104" y="107"/>
                  </a:cubicBezTo>
                  <a:cubicBezTo>
                    <a:pt x="104" y="108"/>
                    <a:pt x="104" y="108"/>
                    <a:pt x="104" y="108"/>
                  </a:cubicBezTo>
                  <a:cubicBezTo>
                    <a:pt x="104" y="112"/>
                    <a:pt x="103" y="115"/>
                    <a:pt x="100" y="117"/>
                  </a:cubicBezTo>
                  <a:cubicBezTo>
                    <a:pt x="96" y="122"/>
                    <a:pt x="87" y="124"/>
                    <a:pt x="74" y="124"/>
                  </a:cubicBezTo>
                  <a:cubicBezTo>
                    <a:pt x="74" y="124"/>
                    <a:pt x="67" y="125"/>
                    <a:pt x="44" y="125"/>
                  </a:cubicBezTo>
                  <a:cubicBezTo>
                    <a:pt x="44" y="125"/>
                    <a:pt x="43" y="125"/>
                    <a:pt x="42" y="125"/>
                  </a:cubicBezTo>
                  <a:cubicBezTo>
                    <a:pt x="42" y="125"/>
                    <a:pt x="42" y="125"/>
                    <a:pt x="42" y="125"/>
                  </a:cubicBezTo>
                  <a:cubicBezTo>
                    <a:pt x="41" y="125"/>
                    <a:pt x="41" y="125"/>
                    <a:pt x="41" y="125"/>
                  </a:cubicBezTo>
                  <a:cubicBezTo>
                    <a:pt x="41" y="156"/>
                    <a:pt x="41" y="156"/>
                    <a:pt x="41" y="156"/>
                  </a:cubicBezTo>
                  <a:cubicBezTo>
                    <a:pt x="136" y="156"/>
                    <a:pt x="136" y="156"/>
                    <a:pt x="136" y="156"/>
                  </a:cubicBezTo>
                  <a:cubicBezTo>
                    <a:pt x="130" y="154"/>
                    <a:pt x="125" y="151"/>
                    <a:pt x="124" y="146"/>
                  </a:cubicBezTo>
                  <a:close/>
                  <a:moveTo>
                    <a:pt x="92" y="132"/>
                  </a:moveTo>
                  <a:cubicBezTo>
                    <a:pt x="92" y="136"/>
                    <a:pt x="92" y="145"/>
                    <a:pt x="92" y="149"/>
                  </a:cubicBezTo>
                  <a:cubicBezTo>
                    <a:pt x="87" y="149"/>
                    <a:pt x="53" y="149"/>
                    <a:pt x="48" y="149"/>
                  </a:cubicBezTo>
                  <a:cubicBezTo>
                    <a:pt x="48" y="145"/>
                    <a:pt x="48" y="136"/>
                    <a:pt x="48" y="132"/>
                  </a:cubicBezTo>
                  <a:cubicBezTo>
                    <a:pt x="53" y="132"/>
                    <a:pt x="87" y="132"/>
                    <a:pt x="92" y="132"/>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 name="Oval 32"/>
            <p:cNvSpPr>
              <a:spLocks noChangeArrowheads="1"/>
            </p:cNvSpPr>
            <p:nvPr/>
          </p:nvSpPr>
          <p:spPr bwMode="auto">
            <a:xfrm>
              <a:off x="3775076" y="2374901"/>
              <a:ext cx="136525" cy="136525"/>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 name="Freeform 33"/>
            <p:cNvSpPr>
              <a:spLocks/>
            </p:cNvSpPr>
            <p:nvPr/>
          </p:nvSpPr>
          <p:spPr bwMode="auto">
            <a:xfrm>
              <a:off x="3633788" y="2776538"/>
              <a:ext cx="61913" cy="30163"/>
            </a:xfrm>
            <a:custGeom>
              <a:avLst/>
              <a:gdLst>
                <a:gd name="T0" fmla="*/ 39 w 39"/>
                <a:gd name="T1" fmla="*/ 12 h 19"/>
                <a:gd name="T2" fmla="*/ 3 w 39"/>
                <a:gd name="T3" fmla="*/ 0 h 19"/>
                <a:gd name="T4" fmla="*/ 0 w 39"/>
                <a:gd name="T5" fmla="*/ 7 h 19"/>
                <a:gd name="T6" fmla="*/ 36 w 39"/>
                <a:gd name="T7" fmla="*/ 19 h 19"/>
                <a:gd name="T8" fmla="*/ 39 w 39"/>
                <a:gd name="T9" fmla="*/ 12 h 19"/>
              </a:gdLst>
              <a:ahLst/>
              <a:cxnLst>
                <a:cxn ang="0">
                  <a:pos x="T0" y="T1"/>
                </a:cxn>
                <a:cxn ang="0">
                  <a:pos x="T2" y="T3"/>
                </a:cxn>
                <a:cxn ang="0">
                  <a:pos x="T4" y="T5"/>
                </a:cxn>
                <a:cxn ang="0">
                  <a:pos x="T6" y="T7"/>
                </a:cxn>
                <a:cxn ang="0">
                  <a:pos x="T8" y="T9"/>
                </a:cxn>
              </a:cxnLst>
              <a:rect l="0" t="0" r="r" b="b"/>
              <a:pathLst>
                <a:path w="39" h="19">
                  <a:moveTo>
                    <a:pt x="39" y="12"/>
                  </a:moveTo>
                  <a:lnTo>
                    <a:pt x="3" y="0"/>
                  </a:lnTo>
                  <a:lnTo>
                    <a:pt x="0" y="7"/>
                  </a:lnTo>
                  <a:lnTo>
                    <a:pt x="36" y="19"/>
                  </a:lnTo>
                  <a:lnTo>
                    <a:pt x="39" y="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 name="Rectangle 34"/>
            <p:cNvSpPr>
              <a:spLocks noChangeArrowheads="1"/>
            </p:cNvSpPr>
            <p:nvPr/>
          </p:nvSpPr>
          <p:spPr bwMode="auto">
            <a:xfrm>
              <a:off x="3630613" y="2819401"/>
              <a:ext cx="58738" cy="1428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 name="Freeform 35"/>
            <p:cNvSpPr>
              <a:spLocks noEditPoints="1"/>
            </p:cNvSpPr>
            <p:nvPr/>
          </p:nvSpPr>
          <p:spPr bwMode="auto">
            <a:xfrm>
              <a:off x="3355976" y="2530476"/>
              <a:ext cx="220663" cy="303213"/>
            </a:xfrm>
            <a:custGeom>
              <a:avLst/>
              <a:gdLst>
                <a:gd name="T0" fmla="*/ 113 w 116"/>
                <a:gd name="T1" fmla="*/ 159 h 159"/>
                <a:gd name="T2" fmla="*/ 116 w 116"/>
                <a:gd name="T3" fmla="*/ 159 h 159"/>
                <a:gd name="T4" fmla="*/ 116 w 116"/>
                <a:gd name="T5" fmla="*/ 0 h 159"/>
                <a:gd name="T6" fmla="*/ 113 w 116"/>
                <a:gd name="T7" fmla="*/ 0 h 159"/>
                <a:gd name="T8" fmla="*/ 4 w 116"/>
                <a:gd name="T9" fmla="*/ 0 h 159"/>
                <a:gd name="T10" fmla="*/ 0 w 116"/>
                <a:gd name="T11" fmla="*/ 0 h 159"/>
                <a:gd name="T12" fmla="*/ 0 w 116"/>
                <a:gd name="T13" fmla="*/ 159 h 159"/>
                <a:gd name="T14" fmla="*/ 4 w 116"/>
                <a:gd name="T15" fmla="*/ 159 h 159"/>
                <a:gd name="T16" fmla="*/ 113 w 116"/>
                <a:gd name="T17" fmla="*/ 159 h 159"/>
                <a:gd name="T18" fmla="*/ 7 w 116"/>
                <a:gd name="T19" fmla="*/ 142 h 159"/>
                <a:gd name="T20" fmla="*/ 109 w 116"/>
                <a:gd name="T21" fmla="*/ 142 h 159"/>
                <a:gd name="T22" fmla="*/ 109 w 116"/>
                <a:gd name="T23" fmla="*/ 152 h 159"/>
                <a:gd name="T24" fmla="*/ 7 w 116"/>
                <a:gd name="T25" fmla="*/ 152 h 159"/>
                <a:gd name="T26" fmla="*/ 7 w 116"/>
                <a:gd name="T27" fmla="*/ 142 h 159"/>
                <a:gd name="T28" fmla="*/ 109 w 116"/>
                <a:gd name="T29" fmla="*/ 7 h 159"/>
                <a:gd name="T30" fmla="*/ 109 w 116"/>
                <a:gd name="T31" fmla="*/ 17 h 159"/>
                <a:gd name="T32" fmla="*/ 7 w 116"/>
                <a:gd name="T33" fmla="*/ 17 h 159"/>
                <a:gd name="T34" fmla="*/ 7 w 116"/>
                <a:gd name="T35" fmla="*/ 7 h 159"/>
                <a:gd name="T36" fmla="*/ 109 w 116"/>
                <a:gd name="T37" fmla="*/ 7 h 159"/>
                <a:gd name="T38" fmla="*/ 109 w 116"/>
                <a:gd name="T39" fmla="*/ 24 h 159"/>
                <a:gd name="T40" fmla="*/ 109 w 116"/>
                <a:gd name="T41" fmla="*/ 34 h 159"/>
                <a:gd name="T42" fmla="*/ 7 w 116"/>
                <a:gd name="T43" fmla="*/ 34 h 159"/>
                <a:gd name="T44" fmla="*/ 7 w 116"/>
                <a:gd name="T45" fmla="*/ 24 h 159"/>
                <a:gd name="T46" fmla="*/ 109 w 116"/>
                <a:gd name="T47" fmla="*/ 24 h 159"/>
                <a:gd name="T48" fmla="*/ 109 w 116"/>
                <a:gd name="T49" fmla="*/ 41 h 159"/>
                <a:gd name="T50" fmla="*/ 109 w 116"/>
                <a:gd name="T51" fmla="*/ 51 h 159"/>
                <a:gd name="T52" fmla="*/ 7 w 116"/>
                <a:gd name="T53" fmla="*/ 51 h 159"/>
                <a:gd name="T54" fmla="*/ 7 w 116"/>
                <a:gd name="T55" fmla="*/ 41 h 159"/>
                <a:gd name="T56" fmla="*/ 109 w 116"/>
                <a:gd name="T57" fmla="*/ 41 h 159"/>
                <a:gd name="T58" fmla="*/ 109 w 116"/>
                <a:gd name="T59" fmla="*/ 58 h 159"/>
                <a:gd name="T60" fmla="*/ 109 w 116"/>
                <a:gd name="T61" fmla="*/ 68 h 159"/>
                <a:gd name="T62" fmla="*/ 7 w 116"/>
                <a:gd name="T63" fmla="*/ 68 h 159"/>
                <a:gd name="T64" fmla="*/ 7 w 116"/>
                <a:gd name="T65" fmla="*/ 58 h 159"/>
                <a:gd name="T66" fmla="*/ 109 w 116"/>
                <a:gd name="T67" fmla="*/ 58 h 159"/>
                <a:gd name="T68" fmla="*/ 109 w 116"/>
                <a:gd name="T69" fmla="*/ 74 h 159"/>
                <a:gd name="T70" fmla="*/ 109 w 116"/>
                <a:gd name="T71" fmla="*/ 85 h 159"/>
                <a:gd name="T72" fmla="*/ 7 w 116"/>
                <a:gd name="T73" fmla="*/ 85 h 159"/>
                <a:gd name="T74" fmla="*/ 7 w 116"/>
                <a:gd name="T75" fmla="*/ 74 h 159"/>
                <a:gd name="T76" fmla="*/ 109 w 116"/>
                <a:gd name="T77" fmla="*/ 74 h 159"/>
                <a:gd name="T78" fmla="*/ 109 w 116"/>
                <a:gd name="T79" fmla="*/ 91 h 159"/>
                <a:gd name="T80" fmla="*/ 109 w 116"/>
                <a:gd name="T81" fmla="*/ 101 h 159"/>
                <a:gd name="T82" fmla="*/ 7 w 116"/>
                <a:gd name="T83" fmla="*/ 101 h 159"/>
                <a:gd name="T84" fmla="*/ 7 w 116"/>
                <a:gd name="T85" fmla="*/ 91 h 159"/>
                <a:gd name="T86" fmla="*/ 109 w 116"/>
                <a:gd name="T87" fmla="*/ 91 h 159"/>
                <a:gd name="T88" fmla="*/ 109 w 116"/>
                <a:gd name="T89" fmla="*/ 108 h 159"/>
                <a:gd name="T90" fmla="*/ 109 w 116"/>
                <a:gd name="T91" fmla="*/ 118 h 159"/>
                <a:gd name="T92" fmla="*/ 7 w 116"/>
                <a:gd name="T93" fmla="*/ 118 h 159"/>
                <a:gd name="T94" fmla="*/ 7 w 116"/>
                <a:gd name="T95" fmla="*/ 108 h 159"/>
                <a:gd name="T96" fmla="*/ 109 w 116"/>
                <a:gd name="T97" fmla="*/ 108 h 159"/>
                <a:gd name="T98" fmla="*/ 109 w 116"/>
                <a:gd name="T99" fmla="*/ 125 h 159"/>
                <a:gd name="T100" fmla="*/ 109 w 116"/>
                <a:gd name="T101" fmla="*/ 135 h 159"/>
                <a:gd name="T102" fmla="*/ 7 w 116"/>
                <a:gd name="T103" fmla="*/ 135 h 159"/>
                <a:gd name="T104" fmla="*/ 7 w 116"/>
                <a:gd name="T105" fmla="*/ 125 h 159"/>
                <a:gd name="T106" fmla="*/ 109 w 116"/>
                <a:gd name="T107" fmla="*/ 125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6" h="159">
                  <a:moveTo>
                    <a:pt x="113" y="159"/>
                  </a:moveTo>
                  <a:cubicBezTo>
                    <a:pt x="116" y="159"/>
                    <a:pt x="116" y="159"/>
                    <a:pt x="116" y="159"/>
                  </a:cubicBezTo>
                  <a:cubicBezTo>
                    <a:pt x="116" y="0"/>
                    <a:pt x="116" y="0"/>
                    <a:pt x="116" y="0"/>
                  </a:cubicBezTo>
                  <a:cubicBezTo>
                    <a:pt x="113" y="0"/>
                    <a:pt x="113" y="0"/>
                    <a:pt x="113" y="0"/>
                  </a:cubicBezTo>
                  <a:cubicBezTo>
                    <a:pt x="4" y="0"/>
                    <a:pt x="4" y="0"/>
                    <a:pt x="4" y="0"/>
                  </a:cubicBezTo>
                  <a:cubicBezTo>
                    <a:pt x="0" y="0"/>
                    <a:pt x="0" y="0"/>
                    <a:pt x="0" y="0"/>
                  </a:cubicBezTo>
                  <a:cubicBezTo>
                    <a:pt x="0" y="159"/>
                    <a:pt x="0" y="159"/>
                    <a:pt x="0" y="159"/>
                  </a:cubicBezTo>
                  <a:cubicBezTo>
                    <a:pt x="4" y="159"/>
                    <a:pt x="4" y="159"/>
                    <a:pt x="4" y="159"/>
                  </a:cubicBezTo>
                  <a:lnTo>
                    <a:pt x="113" y="159"/>
                  </a:lnTo>
                  <a:close/>
                  <a:moveTo>
                    <a:pt x="7" y="142"/>
                  </a:moveTo>
                  <a:cubicBezTo>
                    <a:pt x="109" y="142"/>
                    <a:pt x="109" y="142"/>
                    <a:pt x="109" y="142"/>
                  </a:cubicBezTo>
                  <a:cubicBezTo>
                    <a:pt x="109" y="147"/>
                    <a:pt x="109" y="151"/>
                    <a:pt x="109" y="152"/>
                  </a:cubicBezTo>
                  <a:cubicBezTo>
                    <a:pt x="103" y="152"/>
                    <a:pt x="13" y="152"/>
                    <a:pt x="7" y="152"/>
                  </a:cubicBezTo>
                  <a:cubicBezTo>
                    <a:pt x="7" y="151"/>
                    <a:pt x="7" y="147"/>
                    <a:pt x="7" y="142"/>
                  </a:cubicBezTo>
                  <a:close/>
                  <a:moveTo>
                    <a:pt x="109" y="7"/>
                  </a:moveTo>
                  <a:cubicBezTo>
                    <a:pt x="109" y="8"/>
                    <a:pt x="109" y="12"/>
                    <a:pt x="109" y="17"/>
                  </a:cubicBezTo>
                  <a:cubicBezTo>
                    <a:pt x="7" y="17"/>
                    <a:pt x="7" y="17"/>
                    <a:pt x="7" y="17"/>
                  </a:cubicBezTo>
                  <a:cubicBezTo>
                    <a:pt x="7" y="12"/>
                    <a:pt x="7" y="8"/>
                    <a:pt x="7" y="7"/>
                  </a:cubicBezTo>
                  <a:cubicBezTo>
                    <a:pt x="13" y="7"/>
                    <a:pt x="103" y="7"/>
                    <a:pt x="109" y="7"/>
                  </a:cubicBezTo>
                  <a:close/>
                  <a:moveTo>
                    <a:pt x="109" y="24"/>
                  </a:moveTo>
                  <a:cubicBezTo>
                    <a:pt x="109" y="27"/>
                    <a:pt x="109" y="30"/>
                    <a:pt x="109" y="34"/>
                  </a:cubicBezTo>
                  <a:cubicBezTo>
                    <a:pt x="7" y="34"/>
                    <a:pt x="7" y="34"/>
                    <a:pt x="7" y="34"/>
                  </a:cubicBezTo>
                  <a:cubicBezTo>
                    <a:pt x="7" y="30"/>
                    <a:pt x="7" y="27"/>
                    <a:pt x="7" y="24"/>
                  </a:cubicBezTo>
                  <a:lnTo>
                    <a:pt x="109" y="24"/>
                  </a:lnTo>
                  <a:close/>
                  <a:moveTo>
                    <a:pt x="109" y="41"/>
                  </a:moveTo>
                  <a:cubicBezTo>
                    <a:pt x="109" y="44"/>
                    <a:pt x="109" y="47"/>
                    <a:pt x="109" y="51"/>
                  </a:cubicBezTo>
                  <a:cubicBezTo>
                    <a:pt x="7" y="51"/>
                    <a:pt x="7" y="51"/>
                    <a:pt x="7" y="51"/>
                  </a:cubicBezTo>
                  <a:cubicBezTo>
                    <a:pt x="7" y="47"/>
                    <a:pt x="7" y="44"/>
                    <a:pt x="7" y="41"/>
                  </a:cubicBezTo>
                  <a:lnTo>
                    <a:pt x="109" y="41"/>
                  </a:lnTo>
                  <a:close/>
                  <a:moveTo>
                    <a:pt x="109" y="58"/>
                  </a:moveTo>
                  <a:cubicBezTo>
                    <a:pt x="109" y="61"/>
                    <a:pt x="109" y="64"/>
                    <a:pt x="109" y="68"/>
                  </a:cubicBezTo>
                  <a:cubicBezTo>
                    <a:pt x="7" y="68"/>
                    <a:pt x="7" y="68"/>
                    <a:pt x="7" y="68"/>
                  </a:cubicBezTo>
                  <a:cubicBezTo>
                    <a:pt x="7" y="64"/>
                    <a:pt x="7" y="61"/>
                    <a:pt x="7" y="58"/>
                  </a:cubicBezTo>
                  <a:lnTo>
                    <a:pt x="109" y="58"/>
                  </a:lnTo>
                  <a:close/>
                  <a:moveTo>
                    <a:pt x="109" y="74"/>
                  </a:moveTo>
                  <a:cubicBezTo>
                    <a:pt x="109" y="78"/>
                    <a:pt x="109" y="81"/>
                    <a:pt x="109" y="85"/>
                  </a:cubicBezTo>
                  <a:cubicBezTo>
                    <a:pt x="7" y="85"/>
                    <a:pt x="7" y="85"/>
                    <a:pt x="7" y="85"/>
                  </a:cubicBezTo>
                  <a:cubicBezTo>
                    <a:pt x="7" y="81"/>
                    <a:pt x="7" y="78"/>
                    <a:pt x="7" y="74"/>
                  </a:cubicBezTo>
                  <a:lnTo>
                    <a:pt x="109" y="74"/>
                  </a:lnTo>
                  <a:close/>
                  <a:moveTo>
                    <a:pt x="109" y="91"/>
                  </a:moveTo>
                  <a:cubicBezTo>
                    <a:pt x="109" y="95"/>
                    <a:pt x="109" y="98"/>
                    <a:pt x="109" y="101"/>
                  </a:cubicBezTo>
                  <a:cubicBezTo>
                    <a:pt x="7" y="101"/>
                    <a:pt x="7" y="101"/>
                    <a:pt x="7" y="101"/>
                  </a:cubicBezTo>
                  <a:cubicBezTo>
                    <a:pt x="7" y="98"/>
                    <a:pt x="7" y="95"/>
                    <a:pt x="7" y="91"/>
                  </a:cubicBezTo>
                  <a:lnTo>
                    <a:pt x="109" y="91"/>
                  </a:lnTo>
                  <a:close/>
                  <a:moveTo>
                    <a:pt x="109" y="108"/>
                  </a:moveTo>
                  <a:cubicBezTo>
                    <a:pt x="109" y="112"/>
                    <a:pt x="109" y="115"/>
                    <a:pt x="109" y="118"/>
                  </a:cubicBezTo>
                  <a:cubicBezTo>
                    <a:pt x="7" y="118"/>
                    <a:pt x="7" y="118"/>
                    <a:pt x="7" y="118"/>
                  </a:cubicBezTo>
                  <a:cubicBezTo>
                    <a:pt x="7" y="115"/>
                    <a:pt x="7" y="112"/>
                    <a:pt x="7" y="108"/>
                  </a:cubicBezTo>
                  <a:lnTo>
                    <a:pt x="109" y="108"/>
                  </a:lnTo>
                  <a:close/>
                  <a:moveTo>
                    <a:pt x="109" y="125"/>
                  </a:moveTo>
                  <a:cubicBezTo>
                    <a:pt x="109" y="129"/>
                    <a:pt x="109" y="132"/>
                    <a:pt x="109" y="135"/>
                  </a:cubicBezTo>
                  <a:cubicBezTo>
                    <a:pt x="7" y="135"/>
                    <a:pt x="7" y="135"/>
                    <a:pt x="7" y="135"/>
                  </a:cubicBezTo>
                  <a:cubicBezTo>
                    <a:pt x="7" y="132"/>
                    <a:pt x="7" y="129"/>
                    <a:pt x="7" y="125"/>
                  </a:cubicBezTo>
                  <a:lnTo>
                    <a:pt x="109" y="1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Freeform 36"/>
            <p:cNvSpPr>
              <a:spLocks/>
            </p:cNvSpPr>
            <p:nvPr/>
          </p:nvSpPr>
          <p:spPr bwMode="auto">
            <a:xfrm>
              <a:off x="3300413" y="2862263"/>
              <a:ext cx="774700" cy="33338"/>
            </a:xfrm>
            <a:custGeom>
              <a:avLst/>
              <a:gdLst>
                <a:gd name="T0" fmla="*/ 0 w 488"/>
                <a:gd name="T1" fmla="*/ 0 h 21"/>
                <a:gd name="T2" fmla="*/ 0 w 488"/>
                <a:gd name="T3" fmla="*/ 21 h 21"/>
                <a:gd name="T4" fmla="*/ 488 w 488"/>
                <a:gd name="T5" fmla="*/ 21 h 21"/>
                <a:gd name="T6" fmla="*/ 488 w 488"/>
                <a:gd name="T7" fmla="*/ 0 h 21"/>
                <a:gd name="T8" fmla="*/ 245 w 488"/>
                <a:gd name="T9" fmla="*/ 0 h 21"/>
                <a:gd name="T10" fmla="*/ 0 w 488"/>
                <a:gd name="T11" fmla="*/ 0 h 21"/>
              </a:gdLst>
              <a:ahLst/>
              <a:cxnLst>
                <a:cxn ang="0">
                  <a:pos x="T0" y="T1"/>
                </a:cxn>
                <a:cxn ang="0">
                  <a:pos x="T2" y="T3"/>
                </a:cxn>
                <a:cxn ang="0">
                  <a:pos x="T4" y="T5"/>
                </a:cxn>
                <a:cxn ang="0">
                  <a:pos x="T6" y="T7"/>
                </a:cxn>
                <a:cxn ang="0">
                  <a:pos x="T8" y="T9"/>
                </a:cxn>
                <a:cxn ang="0">
                  <a:pos x="T10" y="T11"/>
                </a:cxn>
              </a:cxnLst>
              <a:rect l="0" t="0" r="r" b="b"/>
              <a:pathLst>
                <a:path w="488" h="21">
                  <a:moveTo>
                    <a:pt x="0" y="0"/>
                  </a:moveTo>
                  <a:lnTo>
                    <a:pt x="0" y="21"/>
                  </a:lnTo>
                  <a:lnTo>
                    <a:pt x="488" y="21"/>
                  </a:lnTo>
                  <a:lnTo>
                    <a:pt x="488" y="0"/>
                  </a:lnTo>
                  <a:lnTo>
                    <a:pt x="245"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44" name="组合 43"/>
          <p:cNvGrpSpPr/>
          <p:nvPr/>
        </p:nvGrpSpPr>
        <p:grpSpPr>
          <a:xfrm>
            <a:off x="5399938" y="2117494"/>
            <a:ext cx="756238" cy="363460"/>
            <a:chOff x="7092280" y="2205804"/>
            <a:chExt cx="1474788" cy="660402"/>
          </a:xfrm>
        </p:grpSpPr>
        <p:grpSp>
          <p:nvGrpSpPr>
            <p:cNvPr id="30" name="组合 29"/>
            <p:cNvGrpSpPr/>
            <p:nvPr/>
          </p:nvGrpSpPr>
          <p:grpSpPr>
            <a:xfrm>
              <a:off x="7092280" y="2259781"/>
              <a:ext cx="757238" cy="606425"/>
              <a:chOff x="3306763" y="1339851"/>
              <a:chExt cx="757238" cy="606425"/>
            </a:xfrm>
          </p:grpSpPr>
          <p:sp>
            <p:nvSpPr>
              <p:cNvPr id="11" name="Freeform 37"/>
              <p:cNvSpPr>
                <a:spLocks/>
              </p:cNvSpPr>
              <p:nvPr/>
            </p:nvSpPr>
            <p:spPr bwMode="auto">
              <a:xfrm>
                <a:off x="3638551" y="1754188"/>
                <a:ext cx="158750" cy="112713"/>
              </a:xfrm>
              <a:custGeom>
                <a:avLst/>
                <a:gdLst>
                  <a:gd name="T0" fmla="*/ 0 w 100"/>
                  <a:gd name="T1" fmla="*/ 36 h 71"/>
                  <a:gd name="T2" fmla="*/ 87 w 100"/>
                  <a:gd name="T3" fmla="*/ 71 h 71"/>
                  <a:gd name="T4" fmla="*/ 100 w 100"/>
                  <a:gd name="T5" fmla="*/ 49 h 71"/>
                  <a:gd name="T6" fmla="*/ 33 w 100"/>
                  <a:gd name="T7" fmla="*/ 0 h 71"/>
                  <a:gd name="T8" fmla="*/ 0 w 100"/>
                  <a:gd name="T9" fmla="*/ 36 h 71"/>
                </a:gdLst>
                <a:ahLst/>
                <a:cxnLst>
                  <a:cxn ang="0">
                    <a:pos x="T0" y="T1"/>
                  </a:cxn>
                  <a:cxn ang="0">
                    <a:pos x="T2" y="T3"/>
                  </a:cxn>
                  <a:cxn ang="0">
                    <a:pos x="T4" y="T5"/>
                  </a:cxn>
                  <a:cxn ang="0">
                    <a:pos x="T6" y="T7"/>
                  </a:cxn>
                  <a:cxn ang="0">
                    <a:pos x="T8" y="T9"/>
                  </a:cxn>
                </a:cxnLst>
                <a:rect l="0" t="0" r="r" b="b"/>
                <a:pathLst>
                  <a:path w="100" h="71">
                    <a:moveTo>
                      <a:pt x="0" y="36"/>
                    </a:moveTo>
                    <a:lnTo>
                      <a:pt x="87" y="71"/>
                    </a:lnTo>
                    <a:lnTo>
                      <a:pt x="100" y="49"/>
                    </a:lnTo>
                    <a:lnTo>
                      <a:pt x="33" y="0"/>
                    </a:lnTo>
                    <a:lnTo>
                      <a:pt x="0" y="3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Freeform 38"/>
              <p:cNvSpPr>
                <a:spLocks noEditPoints="1"/>
              </p:cNvSpPr>
              <p:nvPr/>
            </p:nvSpPr>
            <p:spPr bwMode="auto">
              <a:xfrm>
                <a:off x="3908426" y="1416051"/>
                <a:ext cx="90488" cy="65088"/>
              </a:xfrm>
              <a:custGeom>
                <a:avLst/>
                <a:gdLst>
                  <a:gd name="T0" fmla="*/ 0 w 48"/>
                  <a:gd name="T1" fmla="*/ 34 h 34"/>
                  <a:gd name="T2" fmla="*/ 8 w 48"/>
                  <a:gd name="T3" fmla="*/ 33 h 34"/>
                  <a:gd name="T4" fmla="*/ 44 w 48"/>
                  <a:gd name="T5" fmla="*/ 20 h 34"/>
                  <a:gd name="T6" fmla="*/ 46 w 48"/>
                  <a:gd name="T7" fmla="*/ 6 h 34"/>
                  <a:gd name="T8" fmla="*/ 45 w 48"/>
                  <a:gd name="T9" fmla="*/ 6 h 34"/>
                  <a:gd name="T10" fmla="*/ 45 w 48"/>
                  <a:gd name="T11" fmla="*/ 6 h 34"/>
                  <a:gd name="T12" fmla="*/ 34 w 48"/>
                  <a:gd name="T13" fmla="*/ 0 h 34"/>
                  <a:gd name="T14" fmla="*/ 4 w 48"/>
                  <a:gd name="T15" fmla="*/ 27 h 34"/>
                  <a:gd name="T16" fmla="*/ 0 w 48"/>
                  <a:gd name="T17" fmla="*/ 34 h 34"/>
                  <a:gd name="T18" fmla="*/ 38 w 48"/>
                  <a:gd name="T19" fmla="*/ 10 h 34"/>
                  <a:gd name="T20" fmla="*/ 38 w 48"/>
                  <a:gd name="T21" fmla="*/ 12 h 34"/>
                  <a:gd name="T22" fmla="*/ 37 w 48"/>
                  <a:gd name="T23" fmla="*/ 15 h 34"/>
                  <a:gd name="T24" fmla="*/ 15 w 48"/>
                  <a:gd name="T25" fmla="*/ 24 h 34"/>
                  <a:gd name="T26" fmla="*/ 35 w 48"/>
                  <a:gd name="T27" fmla="*/ 8 h 34"/>
                  <a:gd name="T28" fmla="*/ 38 w 48"/>
                  <a:gd name="T29" fmla="*/ 1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8" h="34">
                    <a:moveTo>
                      <a:pt x="0" y="34"/>
                    </a:moveTo>
                    <a:cubicBezTo>
                      <a:pt x="8" y="33"/>
                      <a:pt x="8" y="33"/>
                      <a:pt x="8" y="33"/>
                    </a:cubicBezTo>
                    <a:cubicBezTo>
                      <a:pt x="27" y="32"/>
                      <a:pt x="40" y="28"/>
                      <a:pt x="44" y="20"/>
                    </a:cubicBezTo>
                    <a:cubicBezTo>
                      <a:pt x="48" y="14"/>
                      <a:pt x="47" y="9"/>
                      <a:pt x="46" y="6"/>
                    </a:cubicBezTo>
                    <a:cubicBezTo>
                      <a:pt x="45" y="6"/>
                      <a:pt x="45" y="6"/>
                      <a:pt x="45" y="6"/>
                    </a:cubicBezTo>
                    <a:cubicBezTo>
                      <a:pt x="45" y="6"/>
                      <a:pt x="45" y="6"/>
                      <a:pt x="45" y="6"/>
                    </a:cubicBezTo>
                    <a:cubicBezTo>
                      <a:pt x="42" y="1"/>
                      <a:pt x="37" y="0"/>
                      <a:pt x="34" y="0"/>
                    </a:cubicBezTo>
                    <a:cubicBezTo>
                      <a:pt x="21" y="0"/>
                      <a:pt x="7" y="23"/>
                      <a:pt x="4" y="27"/>
                    </a:cubicBezTo>
                    <a:lnTo>
                      <a:pt x="0" y="34"/>
                    </a:lnTo>
                    <a:close/>
                    <a:moveTo>
                      <a:pt x="38" y="10"/>
                    </a:moveTo>
                    <a:cubicBezTo>
                      <a:pt x="38" y="10"/>
                      <a:pt x="38" y="11"/>
                      <a:pt x="38" y="12"/>
                    </a:cubicBezTo>
                    <a:cubicBezTo>
                      <a:pt x="38" y="13"/>
                      <a:pt x="38" y="14"/>
                      <a:pt x="37" y="15"/>
                    </a:cubicBezTo>
                    <a:cubicBezTo>
                      <a:pt x="36" y="18"/>
                      <a:pt x="31" y="22"/>
                      <a:pt x="15" y="24"/>
                    </a:cubicBezTo>
                    <a:cubicBezTo>
                      <a:pt x="21" y="16"/>
                      <a:pt x="29" y="8"/>
                      <a:pt x="35" y="8"/>
                    </a:cubicBezTo>
                    <a:cubicBezTo>
                      <a:pt x="36" y="8"/>
                      <a:pt x="37" y="8"/>
                      <a:pt x="38" y="1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Freeform 39"/>
              <p:cNvSpPr>
                <a:spLocks noEditPoints="1"/>
              </p:cNvSpPr>
              <p:nvPr/>
            </p:nvSpPr>
            <p:spPr bwMode="auto">
              <a:xfrm>
                <a:off x="3875088" y="1339851"/>
                <a:ext cx="61913" cy="93663"/>
              </a:xfrm>
              <a:custGeom>
                <a:avLst/>
                <a:gdLst>
                  <a:gd name="T0" fmla="*/ 32 w 32"/>
                  <a:gd name="T1" fmla="*/ 14 h 49"/>
                  <a:gd name="T2" fmla="*/ 26 w 32"/>
                  <a:gd name="T3" fmla="*/ 3 h 49"/>
                  <a:gd name="T4" fmla="*/ 26 w 32"/>
                  <a:gd name="T5" fmla="*/ 2 h 49"/>
                  <a:gd name="T6" fmla="*/ 25 w 32"/>
                  <a:gd name="T7" fmla="*/ 2 h 49"/>
                  <a:gd name="T8" fmla="*/ 13 w 32"/>
                  <a:gd name="T9" fmla="*/ 2 h 49"/>
                  <a:gd name="T10" fmla="*/ 0 w 32"/>
                  <a:gd name="T11" fmla="*/ 41 h 49"/>
                  <a:gd name="T12" fmla="*/ 0 w 32"/>
                  <a:gd name="T13" fmla="*/ 49 h 49"/>
                  <a:gd name="T14" fmla="*/ 7 w 32"/>
                  <a:gd name="T15" fmla="*/ 45 h 49"/>
                  <a:gd name="T16" fmla="*/ 32 w 32"/>
                  <a:gd name="T17" fmla="*/ 14 h 49"/>
                  <a:gd name="T18" fmla="*/ 17 w 32"/>
                  <a:gd name="T19" fmla="*/ 9 h 49"/>
                  <a:gd name="T20" fmla="*/ 21 w 32"/>
                  <a:gd name="T21" fmla="*/ 9 h 49"/>
                  <a:gd name="T22" fmla="*/ 23 w 32"/>
                  <a:gd name="T23" fmla="*/ 14 h 49"/>
                  <a:gd name="T24" fmla="*/ 23 w 32"/>
                  <a:gd name="T25" fmla="*/ 15 h 49"/>
                  <a:gd name="T26" fmla="*/ 9 w 32"/>
                  <a:gd name="T27" fmla="*/ 33 h 49"/>
                  <a:gd name="T28" fmla="*/ 17 w 32"/>
                  <a:gd name="T29" fmla="*/ 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 h="49">
                    <a:moveTo>
                      <a:pt x="32" y="14"/>
                    </a:moveTo>
                    <a:cubicBezTo>
                      <a:pt x="32" y="8"/>
                      <a:pt x="28" y="4"/>
                      <a:pt x="26" y="3"/>
                    </a:cubicBezTo>
                    <a:cubicBezTo>
                      <a:pt x="26" y="2"/>
                      <a:pt x="26" y="2"/>
                      <a:pt x="26" y="2"/>
                    </a:cubicBezTo>
                    <a:cubicBezTo>
                      <a:pt x="25" y="2"/>
                      <a:pt x="25" y="2"/>
                      <a:pt x="25" y="2"/>
                    </a:cubicBezTo>
                    <a:cubicBezTo>
                      <a:pt x="20" y="0"/>
                      <a:pt x="15" y="1"/>
                      <a:pt x="13" y="2"/>
                    </a:cubicBezTo>
                    <a:cubicBezTo>
                      <a:pt x="1" y="9"/>
                      <a:pt x="0" y="36"/>
                      <a:pt x="0" y="41"/>
                    </a:cubicBezTo>
                    <a:cubicBezTo>
                      <a:pt x="0" y="49"/>
                      <a:pt x="0" y="49"/>
                      <a:pt x="0" y="49"/>
                    </a:cubicBezTo>
                    <a:cubicBezTo>
                      <a:pt x="7" y="45"/>
                      <a:pt x="7" y="45"/>
                      <a:pt x="7" y="45"/>
                    </a:cubicBezTo>
                    <a:cubicBezTo>
                      <a:pt x="23" y="34"/>
                      <a:pt x="31" y="24"/>
                      <a:pt x="32" y="14"/>
                    </a:cubicBezTo>
                    <a:close/>
                    <a:moveTo>
                      <a:pt x="17" y="9"/>
                    </a:moveTo>
                    <a:cubicBezTo>
                      <a:pt x="18" y="9"/>
                      <a:pt x="19" y="8"/>
                      <a:pt x="21" y="9"/>
                    </a:cubicBezTo>
                    <a:cubicBezTo>
                      <a:pt x="22" y="10"/>
                      <a:pt x="23" y="11"/>
                      <a:pt x="23" y="14"/>
                    </a:cubicBezTo>
                    <a:cubicBezTo>
                      <a:pt x="23" y="14"/>
                      <a:pt x="23" y="14"/>
                      <a:pt x="23" y="15"/>
                    </a:cubicBezTo>
                    <a:cubicBezTo>
                      <a:pt x="23" y="18"/>
                      <a:pt x="21" y="24"/>
                      <a:pt x="9" y="33"/>
                    </a:cubicBezTo>
                    <a:cubicBezTo>
                      <a:pt x="10" y="23"/>
                      <a:pt x="13" y="12"/>
                      <a:pt x="17" y="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Rectangle 40"/>
              <p:cNvSpPr>
                <a:spLocks noChangeArrowheads="1"/>
              </p:cNvSpPr>
              <p:nvPr/>
            </p:nvSpPr>
            <p:spPr bwMode="auto">
              <a:xfrm>
                <a:off x="3352801" y="1851026"/>
                <a:ext cx="222250" cy="158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Rectangle 41"/>
              <p:cNvSpPr>
                <a:spLocks noChangeArrowheads="1"/>
              </p:cNvSpPr>
              <p:nvPr/>
            </p:nvSpPr>
            <p:spPr bwMode="auto">
              <a:xfrm>
                <a:off x="3352801" y="1819276"/>
                <a:ext cx="222250" cy="158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Rectangle 42"/>
              <p:cNvSpPr>
                <a:spLocks noChangeArrowheads="1"/>
              </p:cNvSpPr>
              <p:nvPr/>
            </p:nvSpPr>
            <p:spPr bwMode="auto">
              <a:xfrm>
                <a:off x="3352801" y="1787526"/>
                <a:ext cx="222250" cy="1428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Rectangle 43"/>
              <p:cNvSpPr>
                <a:spLocks noChangeArrowheads="1"/>
              </p:cNvSpPr>
              <p:nvPr/>
            </p:nvSpPr>
            <p:spPr bwMode="auto">
              <a:xfrm>
                <a:off x="3352801" y="1754188"/>
                <a:ext cx="222250" cy="158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Rectangle 44"/>
              <p:cNvSpPr>
                <a:spLocks noChangeArrowheads="1"/>
              </p:cNvSpPr>
              <p:nvPr/>
            </p:nvSpPr>
            <p:spPr bwMode="auto">
              <a:xfrm>
                <a:off x="3352801" y="1722438"/>
                <a:ext cx="222250" cy="158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Rectangle 45"/>
              <p:cNvSpPr>
                <a:spLocks noChangeArrowheads="1"/>
              </p:cNvSpPr>
              <p:nvPr/>
            </p:nvSpPr>
            <p:spPr bwMode="auto">
              <a:xfrm>
                <a:off x="3352801" y="1690688"/>
                <a:ext cx="222250" cy="1428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Rectangle 46"/>
              <p:cNvSpPr>
                <a:spLocks noChangeArrowheads="1"/>
              </p:cNvSpPr>
              <p:nvPr/>
            </p:nvSpPr>
            <p:spPr bwMode="auto">
              <a:xfrm>
                <a:off x="3352801" y="1657351"/>
                <a:ext cx="222250" cy="158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Rectangle 47"/>
              <p:cNvSpPr>
                <a:spLocks noChangeArrowheads="1"/>
              </p:cNvSpPr>
              <p:nvPr/>
            </p:nvSpPr>
            <p:spPr bwMode="auto">
              <a:xfrm>
                <a:off x="3352801" y="1625601"/>
                <a:ext cx="222250" cy="1428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Rectangle 48"/>
              <p:cNvSpPr>
                <a:spLocks noChangeArrowheads="1"/>
              </p:cNvSpPr>
              <p:nvPr/>
            </p:nvSpPr>
            <p:spPr bwMode="auto">
              <a:xfrm>
                <a:off x="3352801" y="1592263"/>
                <a:ext cx="222250" cy="158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Freeform 49"/>
              <p:cNvSpPr>
                <a:spLocks/>
              </p:cNvSpPr>
              <p:nvPr/>
            </p:nvSpPr>
            <p:spPr bwMode="auto">
              <a:xfrm>
                <a:off x="3879851" y="1557338"/>
                <a:ext cx="138113" cy="206375"/>
              </a:xfrm>
              <a:custGeom>
                <a:avLst/>
                <a:gdLst>
                  <a:gd name="T0" fmla="*/ 60 w 73"/>
                  <a:gd name="T1" fmla="*/ 56 h 109"/>
                  <a:gd name="T2" fmla="*/ 60 w 73"/>
                  <a:gd name="T3" fmla="*/ 107 h 109"/>
                  <a:gd name="T4" fmla="*/ 68 w 73"/>
                  <a:gd name="T5" fmla="*/ 109 h 109"/>
                  <a:gd name="T6" fmla="*/ 67 w 73"/>
                  <a:gd name="T7" fmla="*/ 55 h 109"/>
                  <a:gd name="T8" fmla="*/ 4 w 73"/>
                  <a:gd name="T9" fmla="*/ 0 h 109"/>
                  <a:gd name="T10" fmla="*/ 0 w 73"/>
                  <a:gd name="T11" fmla="*/ 8 h 109"/>
                  <a:gd name="T12" fmla="*/ 60 w 73"/>
                  <a:gd name="T13" fmla="*/ 56 h 109"/>
                </a:gdLst>
                <a:ahLst/>
                <a:cxnLst>
                  <a:cxn ang="0">
                    <a:pos x="T0" y="T1"/>
                  </a:cxn>
                  <a:cxn ang="0">
                    <a:pos x="T2" y="T3"/>
                  </a:cxn>
                  <a:cxn ang="0">
                    <a:pos x="T4" y="T5"/>
                  </a:cxn>
                  <a:cxn ang="0">
                    <a:pos x="T6" y="T7"/>
                  </a:cxn>
                  <a:cxn ang="0">
                    <a:pos x="T8" y="T9"/>
                  </a:cxn>
                  <a:cxn ang="0">
                    <a:pos x="T10" y="T11"/>
                  </a:cxn>
                  <a:cxn ang="0">
                    <a:pos x="T12" y="T13"/>
                  </a:cxn>
                </a:cxnLst>
                <a:rect l="0" t="0" r="r" b="b"/>
                <a:pathLst>
                  <a:path w="73" h="109">
                    <a:moveTo>
                      <a:pt x="60" y="56"/>
                    </a:moveTo>
                    <a:cubicBezTo>
                      <a:pt x="65" y="81"/>
                      <a:pt x="60" y="107"/>
                      <a:pt x="60" y="107"/>
                    </a:cubicBezTo>
                    <a:cubicBezTo>
                      <a:pt x="68" y="109"/>
                      <a:pt x="68" y="109"/>
                      <a:pt x="68" y="109"/>
                    </a:cubicBezTo>
                    <a:cubicBezTo>
                      <a:pt x="68" y="107"/>
                      <a:pt x="73" y="81"/>
                      <a:pt x="67" y="55"/>
                    </a:cubicBezTo>
                    <a:cubicBezTo>
                      <a:pt x="62" y="30"/>
                      <a:pt x="47" y="2"/>
                      <a:pt x="4" y="0"/>
                    </a:cubicBezTo>
                    <a:cubicBezTo>
                      <a:pt x="3" y="2"/>
                      <a:pt x="2" y="5"/>
                      <a:pt x="0" y="8"/>
                    </a:cubicBezTo>
                    <a:cubicBezTo>
                      <a:pt x="33" y="8"/>
                      <a:pt x="53" y="25"/>
                      <a:pt x="60" y="56"/>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Freeform 50"/>
              <p:cNvSpPr>
                <a:spLocks/>
              </p:cNvSpPr>
              <p:nvPr/>
            </p:nvSpPr>
            <p:spPr bwMode="auto">
              <a:xfrm>
                <a:off x="3609976" y="1557338"/>
                <a:ext cx="138113" cy="206375"/>
              </a:xfrm>
              <a:custGeom>
                <a:avLst/>
                <a:gdLst>
                  <a:gd name="T0" fmla="*/ 14 w 73"/>
                  <a:gd name="T1" fmla="*/ 107 h 109"/>
                  <a:gd name="T2" fmla="*/ 14 w 73"/>
                  <a:gd name="T3" fmla="*/ 56 h 109"/>
                  <a:gd name="T4" fmla="*/ 73 w 73"/>
                  <a:gd name="T5" fmla="*/ 8 h 109"/>
                  <a:gd name="T6" fmla="*/ 69 w 73"/>
                  <a:gd name="T7" fmla="*/ 0 h 109"/>
                  <a:gd name="T8" fmla="*/ 6 w 73"/>
                  <a:gd name="T9" fmla="*/ 55 h 109"/>
                  <a:gd name="T10" fmla="*/ 6 w 73"/>
                  <a:gd name="T11" fmla="*/ 109 h 109"/>
                  <a:gd name="T12" fmla="*/ 14 w 73"/>
                  <a:gd name="T13" fmla="*/ 107 h 109"/>
                </a:gdLst>
                <a:ahLst/>
                <a:cxnLst>
                  <a:cxn ang="0">
                    <a:pos x="T0" y="T1"/>
                  </a:cxn>
                  <a:cxn ang="0">
                    <a:pos x="T2" y="T3"/>
                  </a:cxn>
                  <a:cxn ang="0">
                    <a:pos x="T4" y="T5"/>
                  </a:cxn>
                  <a:cxn ang="0">
                    <a:pos x="T6" y="T7"/>
                  </a:cxn>
                  <a:cxn ang="0">
                    <a:pos x="T8" y="T9"/>
                  </a:cxn>
                  <a:cxn ang="0">
                    <a:pos x="T10" y="T11"/>
                  </a:cxn>
                  <a:cxn ang="0">
                    <a:pos x="T12" y="T13"/>
                  </a:cxn>
                </a:cxnLst>
                <a:rect l="0" t="0" r="r" b="b"/>
                <a:pathLst>
                  <a:path w="73" h="109">
                    <a:moveTo>
                      <a:pt x="14" y="107"/>
                    </a:moveTo>
                    <a:cubicBezTo>
                      <a:pt x="13" y="107"/>
                      <a:pt x="8" y="81"/>
                      <a:pt x="14" y="56"/>
                    </a:cubicBezTo>
                    <a:cubicBezTo>
                      <a:pt x="20" y="25"/>
                      <a:pt x="40" y="8"/>
                      <a:pt x="73" y="8"/>
                    </a:cubicBezTo>
                    <a:cubicBezTo>
                      <a:pt x="71" y="5"/>
                      <a:pt x="70" y="2"/>
                      <a:pt x="69" y="0"/>
                    </a:cubicBezTo>
                    <a:cubicBezTo>
                      <a:pt x="26" y="2"/>
                      <a:pt x="11" y="30"/>
                      <a:pt x="6" y="55"/>
                    </a:cubicBezTo>
                    <a:cubicBezTo>
                      <a:pt x="0" y="81"/>
                      <a:pt x="5" y="107"/>
                      <a:pt x="6" y="109"/>
                    </a:cubicBezTo>
                    <a:lnTo>
                      <a:pt x="14" y="10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Freeform 51"/>
              <p:cNvSpPr>
                <a:spLocks/>
              </p:cNvSpPr>
              <p:nvPr/>
            </p:nvSpPr>
            <p:spPr bwMode="auto">
              <a:xfrm>
                <a:off x="3832226" y="1754188"/>
                <a:ext cx="157163" cy="112713"/>
              </a:xfrm>
              <a:custGeom>
                <a:avLst/>
                <a:gdLst>
                  <a:gd name="T0" fmla="*/ 99 w 99"/>
                  <a:gd name="T1" fmla="*/ 36 h 71"/>
                  <a:gd name="T2" fmla="*/ 67 w 99"/>
                  <a:gd name="T3" fmla="*/ 0 h 71"/>
                  <a:gd name="T4" fmla="*/ 0 w 99"/>
                  <a:gd name="T5" fmla="*/ 49 h 71"/>
                  <a:gd name="T6" fmla="*/ 12 w 99"/>
                  <a:gd name="T7" fmla="*/ 71 h 71"/>
                  <a:gd name="T8" fmla="*/ 99 w 99"/>
                  <a:gd name="T9" fmla="*/ 36 h 71"/>
                </a:gdLst>
                <a:ahLst/>
                <a:cxnLst>
                  <a:cxn ang="0">
                    <a:pos x="T0" y="T1"/>
                  </a:cxn>
                  <a:cxn ang="0">
                    <a:pos x="T2" y="T3"/>
                  </a:cxn>
                  <a:cxn ang="0">
                    <a:pos x="T4" y="T5"/>
                  </a:cxn>
                  <a:cxn ang="0">
                    <a:pos x="T6" y="T7"/>
                  </a:cxn>
                  <a:cxn ang="0">
                    <a:pos x="T8" y="T9"/>
                  </a:cxn>
                </a:cxnLst>
                <a:rect l="0" t="0" r="r" b="b"/>
                <a:pathLst>
                  <a:path w="99" h="71">
                    <a:moveTo>
                      <a:pt x="99" y="36"/>
                    </a:moveTo>
                    <a:lnTo>
                      <a:pt x="67" y="0"/>
                    </a:lnTo>
                    <a:lnTo>
                      <a:pt x="0" y="49"/>
                    </a:lnTo>
                    <a:lnTo>
                      <a:pt x="12" y="71"/>
                    </a:lnTo>
                    <a:lnTo>
                      <a:pt x="99" y="3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Oval 52"/>
              <p:cNvSpPr>
                <a:spLocks noChangeArrowheads="1"/>
              </p:cNvSpPr>
              <p:nvPr/>
            </p:nvSpPr>
            <p:spPr bwMode="auto">
              <a:xfrm>
                <a:off x="3751263" y="1466851"/>
                <a:ext cx="123825" cy="1254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Rectangle 53"/>
              <p:cNvSpPr>
                <a:spLocks noChangeArrowheads="1"/>
              </p:cNvSpPr>
              <p:nvPr/>
            </p:nvSpPr>
            <p:spPr bwMode="auto">
              <a:xfrm>
                <a:off x="3306763" y="1898651"/>
                <a:ext cx="757238" cy="476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Freeform 54"/>
              <p:cNvSpPr>
                <a:spLocks/>
              </p:cNvSpPr>
              <p:nvPr/>
            </p:nvSpPr>
            <p:spPr bwMode="auto">
              <a:xfrm>
                <a:off x="3789363" y="1614488"/>
                <a:ext cx="47625" cy="169863"/>
              </a:xfrm>
              <a:custGeom>
                <a:avLst/>
                <a:gdLst>
                  <a:gd name="T0" fmla="*/ 30 w 30"/>
                  <a:gd name="T1" fmla="*/ 92 h 107"/>
                  <a:gd name="T2" fmla="*/ 22 w 30"/>
                  <a:gd name="T3" fmla="*/ 19 h 107"/>
                  <a:gd name="T4" fmla="*/ 28 w 30"/>
                  <a:gd name="T5" fmla="*/ 0 h 107"/>
                  <a:gd name="T6" fmla="*/ 3 w 30"/>
                  <a:gd name="T7" fmla="*/ 0 h 107"/>
                  <a:gd name="T8" fmla="*/ 9 w 30"/>
                  <a:gd name="T9" fmla="*/ 19 h 107"/>
                  <a:gd name="T10" fmla="*/ 0 w 30"/>
                  <a:gd name="T11" fmla="*/ 92 h 107"/>
                  <a:gd name="T12" fmla="*/ 16 w 30"/>
                  <a:gd name="T13" fmla="*/ 107 h 107"/>
                  <a:gd name="T14" fmla="*/ 30 w 30"/>
                  <a:gd name="T15" fmla="*/ 92 h 10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 h="107">
                    <a:moveTo>
                      <a:pt x="30" y="92"/>
                    </a:moveTo>
                    <a:lnTo>
                      <a:pt x="22" y="19"/>
                    </a:lnTo>
                    <a:lnTo>
                      <a:pt x="28" y="0"/>
                    </a:lnTo>
                    <a:lnTo>
                      <a:pt x="3" y="0"/>
                    </a:lnTo>
                    <a:lnTo>
                      <a:pt x="9" y="19"/>
                    </a:lnTo>
                    <a:lnTo>
                      <a:pt x="0" y="92"/>
                    </a:lnTo>
                    <a:lnTo>
                      <a:pt x="16" y="107"/>
                    </a:lnTo>
                    <a:lnTo>
                      <a:pt x="30" y="9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Freeform 55"/>
              <p:cNvSpPr>
                <a:spLocks/>
              </p:cNvSpPr>
              <p:nvPr/>
            </p:nvSpPr>
            <p:spPr bwMode="auto">
              <a:xfrm>
                <a:off x="3735388" y="1706563"/>
                <a:ext cx="41275" cy="87313"/>
              </a:xfrm>
              <a:custGeom>
                <a:avLst/>
                <a:gdLst>
                  <a:gd name="T0" fmla="*/ 8 w 26"/>
                  <a:gd name="T1" fmla="*/ 0 h 55"/>
                  <a:gd name="T2" fmla="*/ 0 w 26"/>
                  <a:gd name="T3" fmla="*/ 4 h 55"/>
                  <a:gd name="T4" fmla="*/ 13 w 26"/>
                  <a:gd name="T5" fmla="*/ 46 h 55"/>
                  <a:gd name="T6" fmla="*/ 26 w 26"/>
                  <a:gd name="T7" fmla="*/ 55 h 55"/>
                  <a:gd name="T8" fmla="*/ 8 w 26"/>
                  <a:gd name="T9" fmla="*/ 0 h 55"/>
                </a:gdLst>
                <a:ahLst/>
                <a:cxnLst>
                  <a:cxn ang="0">
                    <a:pos x="T0" y="T1"/>
                  </a:cxn>
                  <a:cxn ang="0">
                    <a:pos x="T2" y="T3"/>
                  </a:cxn>
                  <a:cxn ang="0">
                    <a:pos x="T4" y="T5"/>
                  </a:cxn>
                  <a:cxn ang="0">
                    <a:pos x="T6" y="T7"/>
                  </a:cxn>
                  <a:cxn ang="0">
                    <a:pos x="T8" y="T9"/>
                  </a:cxn>
                </a:cxnLst>
                <a:rect l="0" t="0" r="r" b="b"/>
                <a:pathLst>
                  <a:path w="26" h="55">
                    <a:moveTo>
                      <a:pt x="8" y="0"/>
                    </a:moveTo>
                    <a:lnTo>
                      <a:pt x="0" y="4"/>
                    </a:lnTo>
                    <a:lnTo>
                      <a:pt x="13" y="46"/>
                    </a:lnTo>
                    <a:lnTo>
                      <a:pt x="26" y="55"/>
                    </a:lnTo>
                    <a:lnTo>
                      <a:pt x="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43" name="组合 42"/>
            <p:cNvGrpSpPr/>
            <p:nvPr/>
          </p:nvGrpSpPr>
          <p:grpSpPr>
            <a:xfrm>
              <a:off x="7873330" y="2205804"/>
              <a:ext cx="693738" cy="628651"/>
              <a:chOff x="5353050" y="3519039"/>
              <a:chExt cx="693738" cy="628651"/>
            </a:xfrm>
          </p:grpSpPr>
          <p:sp>
            <p:nvSpPr>
              <p:cNvPr id="31" name="Oval 2201"/>
              <p:cNvSpPr>
                <a:spLocks noChangeArrowheads="1"/>
              </p:cNvSpPr>
              <p:nvPr/>
            </p:nvSpPr>
            <p:spPr bwMode="auto">
              <a:xfrm>
                <a:off x="5745162" y="3519039"/>
                <a:ext cx="168275" cy="168275"/>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Freeform 2202"/>
              <p:cNvSpPr>
                <a:spLocks noEditPoints="1"/>
              </p:cNvSpPr>
              <p:nvPr/>
            </p:nvSpPr>
            <p:spPr bwMode="auto">
              <a:xfrm>
                <a:off x="5353050" y="3688902"/>
                <a:ext cx="693738" cy="458788"/>
              </a:xfrm>
              <a:custGeom>
                <a:avLst/>
                <a:gdLst>
                  <a:gd name="T0" fmla="*/ 365 w 365"/>
                  <a:gd name="T1" fmla="*/ 115 h 241"/>
                  <a:gd name="T2" fmla="*/ 358 w 365"/>
                  <a:gd name="T3" fmla="*/ 29 h 241"/>
                  <a:gd name="T4" fmla="*/ 354 w 365"/>
                  <a:gd name="T5" fmla="*/ 30 h 241"/>
                  <a:gd name="T6" fmla="*/ 321 w 365"/>
                  <a:gd name="T7" fmla="*/ 40 h 241"/>
                  <a:gd name="T8" fmla="*/ 311 w 365"/>
                  <a:gd name="T9" fmla="*/ 29 h 241"/>
                  <a:gd name="T10" fmla="*/ 216 w 365"/>
                  <a:gd name="T11" fmla="*/ 22 h 241"/>
                  <a:gd name="T12" fmla="*/ 151 w 365"/>
                  <a:gd name="T13" fmla="*/ 43 h 241"/>
                  <a:gd name="T14" fmla="*/ 68 w 365"/>
                  <a:gd name="T15" fmla="*/ 69 h 241"/>
                  <a:gd name="T16" fmla="*/ 27 w 365"/>
                  <a:gd name="T17" fmla="*/ 66 h 241"/>
                  <a:gd name="T18" fmla="*/ 2 w 365"/>
                  <a:gd name="T19" fmla="*/ 85 h 241"/>
                  <a:gd name="T20" fmla="*/ 14 w 365"/>
                  <a:gd name="T21" fmla="*/ 90 h 241"/>
                  <a:gd name="T22" fmla="*/ 38 w 365"/>
                  <a:gd name="T23" fmla="*/ 86 h 241"/>
                  <a:gd name="T24" fmla="*/ 46 w 365"/>
                  <a:gd name="T25" fmla="*/ 101 h 241"/>
                  <a:gd name="T26" fmla="*/ 80 w 365"/>
                  <a:gd name="T27" fmla="*/ 106 h 241"/>
                  <a:gd name="T28" fmla="*/ 182 w 365"/>
                  <a:gd name="T29" fmla="*/ 82 h 241"/>
                  <a:gd name="T30" fmla="*/ 182 w 365"/>
                  <a:gd name="T31" fmla="*/ 241 h 241"/>
                  <a:gd name="T32" fmla="*/ 325 w 365"/>
                  <a:gd name="T33" fmla="*/ 239 h 241"/>
                  <a:gd name="T34" fmla="*/ 325 w 365"/>
                  <a:gd name="T35" fmla="*/ 189 h 241"/>
                  <a:gd name="T36" fmla="*/ 350 w 365"/>
                  <a:gd name="T37" fmla="*/ 171 h 241"/>
                  <a:gd name="T38" fmla="*/ 357 w 365"/>
                  <a:gd name="T39" fmla="*/ 140 h 241"/>
                  <a:gd name="T40" fmla="*/ 356 w 365"/>
                  <a:gd name="T41" fmla="*/ 119 h 241"/>
                  <a:gd name="T42" fmla="*/ 362 w 365"/>
                  <a:gd name="T43" fmla="*/ 116 h 241"/>
                  <a:gd name="T44" fmla="*/ 365 w 365"/>
                  <a:gd name="T45" fmla="*/ 115 h 241"/>
                  <a:gd name="T46" fmla="*/ 262 w 365"/>
                  <a:gd name="T47" fmla="*/ 122 h 241"/>
                  <a:gd name="T48" fmla="*/ 249 w 365"/>
                  <a:gd name="T49" fmla="*/ 52 h 241"/>
                  <a:gd name="T50" fmla="*/ 298 w 365"/>
                  <a:gd name="T51" fmla="*/ 62 h 241"/>
                  <a:gd name="T52" fmla="*/ 308 w 365"/>
                  <a:gd name="T53" fmla="*/ 139 h 241"/>
                  <a:gd name="T54" fmla="*/ 262 w 365"/>
                  <a:gd name="T55" fmla="*/ 122 h 241"/>
                  <a:gd name="T56" fmla="*/ 316 w 365"/>
                  <a:gd name="T57" fmla="*/ 138 h 241"/>
                  <a:gd name="T58" fmla="*/ 306 w 365"/>
                  <a:gd name="T59" fmla="*/ 61 h 241"/>
                  <a:gd name="T60" fmla="*/ 350 w 365"/>
                  <a:gd name="T61" fmla="*/ 39 h 241"/>
                  <a:gd name="T62" fmla="*/ 356 w 365"/>
                  <a:gd name="T63" fmla="*/ 110 h 241"/>
                  <a:gd name="T64" fmla="*/ 316 w 365"/>
                  <a:gd name="T65" fmla="*/ 138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65" h="241">
                    <a:moveTo>
                      <a:pt x="365" y="115"/>
                    </a:moveTo>
                    <a:cubicBezTo>
                      <a:pt x="358" y="29"/>
                      <a:pt x="358" y="29"/>
                      <a:pt x="358" y="29"/>
                    </a:cubicBezTo>
                    <a:cubicBezTo>
                      <a:pt x="354" y="30"/>
                      <a:pt x="354" y="30"/>
                      <a:pt x="354" y="30"/>
                    </a:cubicBezTo>
                    <a:cubicBezTo>
                      <a:pt x="353" y="30"/>
                      <a:pt x="337" y="32"/>
                      <a:pt x="321" y="40"/>
                    </a:cubicBezTo>
                    <a:cubicBezTo>
                      <a:pt x="315" y="33"/>
                      <a:pt x="311" y="30"/>
                      <a:pt x="311" y="29"/>
                    </a:cubicBezTo>
                    <a:cubicBezTo>
                      <a:pt x="281" y="0"/>
                      <a:pt x="219" y="21"/>
                      <a:pt x="216" y="22"/>
                    </a:cubicBezTo>
                    <a:cubicBezTo>
                      <a:pt x="216" y="22"/>
                      <a:pt x="184" y="32"/>
                      <a:pt x="151" y="43"/>
                    </a:cubicBezTo>
                    <a:cubicBezTo>
                      <a:pt x="115" y="55"/>
                      <a:pt x="77" y="67"/>
                      <a:pt x="68" y="69"/>
                    </a:cubicBezTo>
                    <a:cubicBezTo>
                      <a:pt x="63" y="66"/>
                      <a:pt x="49" y="57"/>
                      <a:pt x="27" y="66"/>
                    </a:cubicBezTo>
                    <a:cubicBezTo>
                      <a:pt x="9" y="73"/>
                      <a:pt x="0" y="80"/>
                      <a:pt x="2" y="85"/>
                    </a:cubicBezTo>
                    <a:cubicBezTo>
                      <a:pt x="3" y="91"/>
                      <a:pt x="12" y="90"/>
                      <a:pt x="14" y="90"/>
                    </a:cubicBezTo>
                    <a:cubicBezTo>
                      <a:pt x="14" y="90"/>
                      <a:pt x="32" y="87"/>
                      <a:pt x="38" y="86"/>
                    </a:cubicBezTo>
                    <a:cubicBezTo>
                      <a:pt x="39" y="90"/>
                      <a:pt x="40" y="96"/>
                      <a:pt x="46" y="101"/>
                    </a:cubicBezTo>
                    <a:cubicBezTo>
                      <a:pt x="53" y="107"/>
                      <a:pt x="65" y="109"/>
                      <a:pt x="80" y="106"/>
                    </a:cubicBezTo>
                    <a:cubicBezTo>
                      <a:pt x="103" y="101"/>
                      <a:pt x="164" y="86"/>
                      <a:pt x="182" y="82"/>
                    </a:cubicBezTo>
                    <a:cubicBezTo>
                      <a:pt x="182" y="92"/>
                      <a:pt x="182" y="241"/>
                      <a:pt x="182" y="241"/>
                    </a:cubicBezTo>
                    <a:cubicBezTo>
                      <a:pt x="325" y="239"/>
                      <a:pt x="325" y="239"/>
                      <a:pt x="325" y="239"/>
                    </a:cubicBezTo>
                    <a:cubicBezTo>
                      <a:pt x="325" y="239"/>
                      <a:pt x="325" y="195"/>
                      <a:pt x="325" y="189"/>
                    </a:cubicBezTo>
                    <a:cubicBezTo>
                      <a:pt x="336" y="186"/>
                      <a:pt x="345" y="181"/>
                      <a:pt x="350" y="171"/>
                    </a:cubicBezTo>
                    <a:cubicBezTo>
                      <a:pt x="356" y="162"/>
                      <a:pt x="357" y="151"/>
                      <a:pt x="357" y="140"/>
                    </a:cubicBezTo>
                    <a:cubicBezTo>
                      <a:pt x="357" y="133"/>
                      <a:pt x="357" y="125"/>
                      <a:pt x="356" y="119"/>
                    </a:cubicBezTo>
                    <a:cubicBezTo>
                      <a:pt x="358" y="118"/>
                      <a:pt x="360" y="117"/>
                      <a:pt x="362" y="116"/>
                    </a:cubicBezTo>
                    <a:lnTo>
                      <a:pt x="365" y="115"/>
                    </a:lnTo>
                    <a:close/>
                    <a:moveTo>
                      <a:pt x="262" y="122"/>
                    </a:moveTo>
                    <a:cubicBezTo>
                      <a:pt x="261" y="117"/>
                      <a:pt x="250" y="60"/>
                      <a:pt x="249" y="52"/>
                    </a:cubicBezTo>
                    <a:cubicBezTo>
                      <a:pt x="258" y="52"/>
                      <a:pt x="280" y="52"/>
                      <a:pt x="298" y="62"/>
                    </a:cubicBezTo>
                    <a:cubicBezTo>
                      <a:pt x="308" y="139"/>
                      <a:pt x="308" y="139"/>
                      <a:pt x="308" y="139"/>
                    </a:cubicBezTo>
                    <a:cubicBezTo>
                      <a:pt x="298" y="134"/>
                      <a:pt x="281" y="125"/>
                      <a:pt x="262" y="122"/>
                    </a:cubicBezTo>
                    <a:close/>
                    <a:moveTo>
                      <a:pt x="316" y="138"/>
                    </a:moveTo>
                    <a:cubicBezTo>
                      <a:pt x="306" y="61"/>
                      <a:pt x="306" y="61"/>
                      <a:pt x="306" y="61"/>
                    </a:cubicBezTo>
                    <a:cubicBezTo>
                      <a:pt x="320" y="47"/>
                      <a:pt x="342" y="41"/>
                      <a:pt x="350" y="39"/>
                    </a:cubicBezTo>
                    <a:cubicBezTo>
                      <a:pt x="351" y="47"/>
                      <a:pt x="356" y="105"/>
                      <a:pt x="356" y="110"/>
                    </a:cubicBezTo>
                    <a:cubicBezTo>
                      <a:pt x="339" y="117"/>
                      <a:pt x="324" y="131"/>
                      <a:pt x="316" y="138"/>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pic>
        <p:nvPicPr>
          <p:cNvPr id="1026" name="Picture 2" descr="bi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15805" y="3140968"/>
            <a:ext cx="5040000" cy="2866678"/>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1028" name="Picture 4" descr="bio"/>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132469" y="3291779"/>
            <a:ext cx="5040000" cy="28000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1030" name="Picture 6" descr="bio"/>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347853" y="3433297"/>
            <a:ext cx="5040000" cy="2832959"/>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1032" name="Picture 8" descr="bio"/>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564517" y="3580800"/>
            <a:ext cx="5040000" cy="2866678"/>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1034" name="Picture 10" descr="bio"/>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780472" y="3748681"/>
            <a:ext cx="5040000" cy="2866678"/>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35" name="图片 34"/>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5583505" y="2480954"/>
            <a:ext cx="375216" cy="500288"/>
          </a:xfrm>
          <a:prstGeom prst="rect">
            <a:avLst/>
          </a:prstGeom>
        </p:spPr>
      </p:pic>
      <p:pic>
        <p:nvPicPr>
          <p:cNvPr id="1027" name="Picture 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669875" y="2554775"/>
            <a:ext cx="279698" cy="3526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300383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par>
                          <p:cTn id="11" fill="hold">
                            <p:stCondLst>
                              <p:cond delay="0"/>
                            </p:stCondLst>
                            <p:childTnLst>
                              <p:par>
                                <p:cTn id="12" presetID="53" presetClass="entr" presetSubtype="0" fill="hold" nodeType="afterEffect">
                                  <p:stCondLst>
                                    <p:cond delay="0"/>
                                  </p:stCondLst>
                                  <p:childTnLst>
                                    <p:set>
                                      <p:cBhvr>
                                        <p:cTn id="13" dur="1" fill="hold">
                                          <p:stCondLst>
                                            <p:cond delay="0"/>
                                          </p:stCondLst>
                                        </p:cTn>
                                        <p:tgtEl>
                                          <p:spTgt spid="1026"/>
                                        </p:tgtEl>
                                        <p:attrNameLst>
                                          <p:attrName>style.visibility</p:attrName>
                                        </p:attrNameLst>
                                      </p:cBhvr>
                                      <p:to>
                                        <p:strVal val="visible"/>
                                      </p:to>
                                    </p:set>
                                    <p:anim calcmode="lin" valueType="num">
                                      <p:cBhvr>
                                        <p:cTn id="14" dur="500" fill="hold"/>
                                        <p:tgtEl>
                                          <p:spTgt spid="1026"/>
                                        </p:tgtEl>
                                        <p:attrNameLst>
                                          <p:attrName>ppt_w</p:attrName>
                                        </p:attrNameLst>
                                      </p:cBhvr>
                                      <p:tavLst>
                                        <p:tav tm="0">
                                          <p:val>
                                            <p:fltVal val="0"/>
                                          </p:val>
                                        </p:tav>
                                        <p:tav tm="100000">
                                          <p:val>
                                            <p:strVal val="#ppt_w"/>
                                          </p:val>
                                        </p:tav>
                                      </p:tavLst>
                                    </p:anim>
                                    <p:anim calcmode="lin" valueType="num">
                                      <p:cBhvr>
                                        <p:cTn id="15" dur="500" fill="hold"/>
                                        <p:tgtEl>
                                          <p:spTgt spid="1026"/>
                                        </p:tgtEl>
                                        <p:attrNameLst>
                                          <p:attrName>ppt_h</p:attrName>
                                        </p:attrNameLst>
                                      </p:cBhvr>
                                      <p:tavLst>
                                        <p:tav tm="0">
                                          <p:val>
                                            <p:fltVal val="0"/>
                                          </p:val>
                                        </p:tav>
                                        <p:tav tm="100000">
                                          <p:val>
                                            <p:strVal val="#ppt_h"/>
                                          </p:val>
                                        </p:tav>
                                      </p:tavLst>
                                    </p:anim>
                                    <p:animEffect transition="in" filter="fade">
                                      <p:cBhvr>
                                        <p:cTn id="16" dur="500"/>
                                        <p:tgtEl>
                                          <p:spTgt spid="1026"/>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par>
                          <p:cTn id="21" fill="hold">
                            <p:stCondLst>
                              <p:cond delay="0"/>
                            </p:stCondLst>
                            <p:childTnLst>
                              <p:par>
                                <p:cTn id="22" presetID="53" presetClass="entr" presetSubtype="0" fill="hold" nodeType="afterEffect">
                                  <p:stCondLst>
                                    <p:cond delay="0"/>
                                  </p:stCondLst>
                                  <p:childTnLst>
                                    <p:set>
                                      <p:cBhvr>
                                        <p:cTn id="23" dur="1" fill="hold">
                                          <p:stCondLst>
                                            <p:cond delay="0"/>
                                          </p:stCondLst>
                                        </p:cTn>
                                        <p:tgtEl>
                                          <p:spTgt spid="1028"/>
                                        </p:tgtEl>
                                        <p:attrNameLst>
                                          <p:attrName>style.visibility</p:attrName>
                                        </p:attrNameLst>
                                      </p:cBhvr>
                                      <p:to>
                                        <p:strVal val="visible"/>
                                      </p:to>
                                    </p:set>
                                    <p:anim calcmode="lin" valueType="num">
                                      <p:cBhvr>
                                        <p:cTn id="24" dur="500" fill="hold"/>
                                        <p:tgtEl>
                                          <p:spTgt spid="1028"/>
                                        </p:tgtEl>
                                        <p:attrNameLst>
                                          <p:attrName>ppt_w</p:attrName>
                                        </p:attrNameLst>
                                      </p:cBhvr>
                                      <p:tavLst>
                                        <p:tav tm="0">
                                          <p:val>
                                            <p:fltVal val="0"/>
                                          </p:val>
                                        </p:tav>
                                        <p:tav tm="100000">
                                          <p:val>
                                            <p:strVal val="#ppt_w"/>
                                          </p:val>
                                        </p:tav>
                                      </p:tavLst>
                                    </p:anim>
                                    <p:anim calcmode="lin" valueType="num">
                                      <p:cBhvr>
                                        <p:cTn id="25" dur="500" fill="hold"/>
                                        <p:tgtEl>
                                          <p:spTgt spid="1028"/>
                                        </p:tgtEl>
                                        <p:attrNameLst>
                                          <p:attrName>ppt_h</p:attrName>
                                        </p:attrNameLst>
                                      </p:cBhvr>
                                      <p:tavLst>
                                        <p:tav tm="0">
                                          <p:val>
                                            <p:fltVal val="0"/>
                                          </p:val>
                                        </p:tav>
                                        <p:tav tm="100000">
                                          <p:val>
                                            <p:strVal val="#ppt_h"/>
                                          </p:val>
                                        </p:tav>
                                      </p:tavLst>
                                    </p:anim>
                                    <p:animEffect transition="in" filter="fade">
                                      <p:cBhvr>
                                        <p:cTn id="26" dur="500"/>
                                        <p:tgtEl>
                                          <p:spTgt spid="1028"/>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par>
                          <p:cTn id="31" fill="hold">
                            <p:stCondLst>
                              <p:cond delay="0"/>
                            </p:stCondLst>
                            <p:childTnLst>
                              <p:par>
                                <p:cTn id="32" presetID="53" presetClass="entr" presetSubtype="0" fill="hold" nodeType="afterEffect">
                                  <p:stCondLst>
                                    <p:cond delay="0"/>
                                  </p:stCondLst>
                                  <p:childTnLst>
                                    <p:set>
                                      <p:cBhvr>
                                        <p:cTn id="33" dur="1" fill="hold">
                                          <p:stCondLst>
                                            <p:cond delay="0"/>
                                          </p:stCondLst>
                                        </p:cTn>
                                        <p:tgtEl>
                                          <p:spTgt spid="1030"/>
                                        </p:tgtEl>
                                        <p:attrNameLst>
                                          <p:attrName>style.visibility</p:attrName>
                                        </p:attrNameLst>
                                      </p:cBhvr>
                                      <p:to>
                                        <p:strVal val="visible"/>
                                      </p:to>
                                    </p:set>
                                    <p:anim calcmode="lin" valueType="num">
                                      <p:cBhvr>
                                        <p:cTn id="34" dur="500" fill="hold"/>
                                        <p:tgtEl>
                                          <p:spTgt spid="1030"/>
                                        </p:tgtEl>
                                        <p:attrNameLst>
                                          <p:attrName>ppt_w</p:attrName>
                                        </p:attrNameLst>
                                      </p:cBhvr>
                                      <p:tavLst>
                                        <p:tav tm="0">
                                          <p:val>
                                            <p:fltVal val="0"/>
                                          </p:val>
                                        </p:tav>
                                        <p:tav tm="100000">
                                          <p:val>
                                            <p:strVal val="#ppt_w"/>
                                          </p:val>
                                        </p:tav>
                                      </p:tavLst>
                                    </p:anim>
                                    <p:anim calcmode="lin" valueType="num">
                                      <p:cBhvr>
                                        <p:cTn id="35" dur="500" fill="hold"/>
                                        <p:tgtEl>
                                          <p:spTgt spid="1030"/>
                                        </p:tgtEl>
                                        <p:attrNameLst>
                                          <p:attrName>ppt_h</p:attrName>
                                        </p:attrNameLst>
                                      </p:cBhvr>
                                      <p:tavLst>
                                        <p:tav tm="0">
                                          <p:val>
                                            <p:fltVal val="0"/>
                                          </p:val>
                                        </p:tav>
                                        <p:tav tm="100000">
                                          <p:val>
                                            <p:strVal val="#ppt_h"/>
                                          </p:val>
                                        </p:tav>
                                      </p:tavLst>
                                    </p:anim>
                                    <p:animEffect transition="in" filter="fade">
                                      <p:cBhvr>
                                        <p:cTn id="36" dur="500"/>
                                        <p:tgtEl>
                                          <p:spTgt spid="1030"/>
                                        </p:tgtEl>
                                      </p:cBhvr>
                                    </p:animEffec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
                                            <p:txEl>
                                              <p:pRg st="7" end="7"/>
                                            </p:txEl>
                                          </p:spTgt>
                                        </p:tgtEl>
                                        <p:attrNameLst>
                                          <p:attrName>style.visibility</p:attrName>
                                        </p:attrNameLst>
                                      </p:cBhvr>
                                      <p:to>
                                        <p:strVal val="visible"/>
                                      </p:to>
                                    </p:set>
                                  </p:childTnLst>
                                </p:cTn>
                              </p:par>
                            </p:childTnLst>
                          </p:cTn>
                        </p:par>
                        <p:par>
                          <p:cTn id="41" fill="hold">
                            <p:stCondLst>
                              <p:cond delay="0"/>
                            </p:stCondLst>
                            <p:childTnLst>
                              <p:par>
                                <p:cTn id="42" presetID="53" presetClass="entr" presetSubtype="0" fill="hold" nodeType="afterEffect">
                                  <p:stCondLst>
                                    <p:cond delay="0"/>
                                  </p:stCondLst>
                                  <p:childTnLst>
                                    <p:set>
                                      <p:cBhvr>
                                        <p:cTn id="43" dur="1" fill="hold">
                                          <p:stCondLst>
                                            <p:cond delay="0"/>
                                          </p:stCondLst>
                                        </p:cTn>
                                        <p:tgtEl>
                                          <p:spTgt spid="1032"/>
                                        </p:tgtEl>
                                        <p:attrNameLst>
                                          <p:attrName>style.visibility</p:attrName>
                                        </p:attrNameLst>
                                      </p:cBhvr>
                                      <p:to>
                                        <p:strVal val="visible"/>
                                      </p:to>
                                    </p:set>
                                    <p:anim calcmode="lin" valueType="num">
                                      <p:cBhvr>
                                        <p:cTn id="44" dur="500" fill="hold"/>
                                        <p:tgtEl>
                                          <p:spTgt spid="1032"/>
                                        </p:tgtEl>
                                        <p:attrNameLst>
                                          <p:attrName>ppt_w</p:attrName>
                                        </p:attrNameLst>
                                      </p:cBhvr>
                                      <p:tavLst>
                                        <p:tav tm="0">
                                          <p:val>
                                            <p:fltVal val="0"/>
                                          </p:val>
                                        </p:tav>
                                        <p:tav tm="100000">
                                          <p:val>
                                            <p:strVal val="#ppt_w"/>
                                          </p:val>
                                        </p:tav>
                                      </p:tavLst>
                                    </p:anim>
                                    <p:anim calcmode="lin" valueType="num">
                                      <p:cBhvr>
                                        <p:cTn id="45" dur="500" fill="hold"/>
                                        <p:tgtEl>
                                          <p:spTgt spid="1032"/>
                                        </p:tgtEl>
                                        <p:attrNameLst>
                                          <p:attrName>ppt_h</p:attrName>
                                        </p:attrNameLst>
                                      </p:cBhvr>
                                      <p:tavLst>
                                        <p:tav tm="0">
                                          <p:val>
                                            <p:fltVal val="0"/>
                                          </p:val>
                                        </p:tav>
                                        <p:tav tm="100000">
                                          <p:val>
                                            <p:strVal val="#ppt_h"/>
                                          </p:val>
                                        </p:tav>
                                      </p:tavLst>
                                    </p:anim>
                                    <p:animEffect transition="in" filter="fade">
                                      <p:cBhvr>
                                        <p:cTn id="46" dur="500"/>
                                        <p:tgtEl>
                                          <p:spTgt spid="1032"/>
                                        </p:tgtEl>
                                      </p:cBhvr>
                                    </p:animEffec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8" end="8"/>
                                            </p:txEl>
                                          </p:spTgt>
                                        </p:tgtEl>
                                        <p:attrNameLst>
                                          <p:attrName>style.visibility</p:attrName>
                                        </p:attrNameLst>
                                      </p:cBhvr>
                                      <p:to>
                                        <p:strVal val="visible"/>
                                      </p:to>
                                    </p:set>
                                  </p:childTnLst>
                                </p:cTn>
                              </p:par>
                            </p:childTnLst>
                          </p:cTn>
                        </p:par>
                        <p:par>
                          <p:cTn id="51" fill="hold">
                            <p:stCondLst>
                              <p:cond delay="0"/>
                            </p:stCondLst>
                            <p:childTnLst>
                              <p:par>
                                <p:cTn id="52" presetID="53" presetClass="entr" presetSubtype="0" fill="hold" nodeType="afterEffect">
                                  <p:stCondLst>
                                    <p:cond delay="0"/>
                                  </p:stCondLst>
                                  <p:childTnLst>
                                    <p:set>
                                      <p:cBhvr>
                                        <p:cTn id="53" dur="1" fill="hold">
                                          <p:stCondLst>
                                            <p:cond delay="0"/>
                                          </p:stCondLst>
                                        </p:cTn>
                                        <p:tgtEl>
                                          <p:spTgt spid="1034"/>
                                        </p:tgtEl>
                                        <p:attrNameLst>
                                          <p:attrName>style.visibility</p:attrName>
                                        </p:attrNameLst>
                                      </p:cBhvr>
                                      <p:to>
                                        <p:strVal val="visible"/>
                                      </p:to>
                                    </p:set>
                                    <p:anim calcmode="lin" valueType="num">
                                      <p:cBhvr>
                                        <p:cTn id="54" dur="500" fill="hold"/>
                                        <p:tgtEl>
                                          <p:spTgt spid="1034"/>
                                        </p:tgtEl>
                                        <p:attrNameLst>
                                          <p:attrName>ppt_w</p:attrName>
                                        </p:attrNameLst>
                                      </p:cBhvr>
                                      <p:tavLst>
                                        <p:tav tm="0">
                                          <p:val>
                                            <p:fltVal val="0"/>
                                          </p:val>
                                        </p:tav>
                                        <p:tav tm="100000">
                                          <p:val>
                                            <p:strVal val="#ppt_w"/>
                                          </p:val>
                                        </p:tav>
                                      </p:tavLst>
                                    </p:anim>
                                    <p:anim calcmode="lin" valueType="num">
                                      <p:cBhvr>
                                        <p:cTn id="55" dur="500" fill="hold"/>
                                        <p:tgtEl>
                                          <p:spTgt spid="1034"/>
                                        </p:tgtEl>
                                        <p:attrNameLst>
                                          <p:attrName>ppt_h</p:attrName>
                                        </p:attrNameLst>
                                      </p:cBhvr>
                                      <p:tavLst>
                                        <p:tav tm="0">
                                          <p:val>
                                            <p:fltVal val="0"/>
                                          </p:val>
                                        </p:tav>
                                        <p:tav tm="100000">
                                          <p:val>
                                            <p:strVal val="#ppt_h"/>
                                          </p:val>
                                        </p:tav>
                                      </p:tavLst>
                                    </p:anim>
                                    <p:animEffect transition="in" filter="fade">
                                      <p:cBhvr>
                                        <p:cTn id="56" dur="500"/>
                                        <p:tgtEl>
                                          <p:spTgt spid="10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Java IO</a:t>
            </a:r>
            <a:r>
              <a:rPr lang="zh-CN" altLang="en-US" dirty="0" smtClean="0"/>
              <a:t>模型的实现</a:t>
            </a:r>
            <a:endParaRPr lang="zh-CN" altLang="en-US" dirty="0"/>
          </a:p>
        </p:txBody>
      </p:sp>
      <p:sp>
        <p:nvSpPr>
          <p:cNvPr id="3" name="内容占位符 2"/>
          <p:cNvSpPr>
            <a:spLocks noGrp="1"/>
          </p:cNvSpPr>
          <p:nvPr>
            <p:ph idx="1"/>
          </p:nvPr>
        </p:nvSpPr>
        <p:spPr/>
        <p:txBody>
          <a:bodyPr/>
          <a:lstStyle/>
          <a:p>
            <a:r>
              <a:rPr lang="en-US" altLang="zh-CN" dirty="0" smtClean="0"/>
              <a:t>BIO</a:t>
            </a:r>
            <a:r>
              <a:rPr lang="zh-CN" altLang="en-US" sz="2000" dirty="0" smtClean="0"/>
              <a:t>（同步阻塞</a:t>
            </a:r>
            <a:r>
              <a:rPr lang="en-US" altLang="zh-CN" sz="2000" dirty="0" smtClean="0"/>
              <a:t>IO</a:t>
            </a:r>
            <a:r>
              <a:rPr lang="zh-CN" altLang="en-US" sz="2000" dirty="0" smtClean="0"/>
              <a:t>，一个连接一个线程，</a:t>
            </a:r>
            <a:r>
              <a:rPr lang="en-US" altLang="zh-CN" sz="2000" dirty="0" smtClean="0"/>
              <a:t>java 1.4 </a:t>
            </a:r>
            <a:r>
              <a:rPr lang="en-US" altLang="zh-CN" sz="2000" dirty="0"/>
              <a:t>before </a:t>
            </a:r>
            <a:r>
              <a:rPr lang="zh-CN" altLang="en-US" sz="2000" dirty="0" smtClean="0"/>
              <a:t>）</a:t>
            </a:r>
            <a:endParaRPr lang="en-US" altLang="zh-CN" dirty="0" smtClean="0"/>
          </a:p>
          <a:p>
            <a:r>
              <a:rPr lang="en-US" altLang="zh-CN" dirty="0" smtClean="0"/>
              <a:t>NIO</a:t>
            </a:r>
            <a:r>
              <a:rPr lang="zh-CN" altLang="en-US" sz="2000" dirty="0" smtClean="0"/>
              <a:t>（同步非阻塞</a:t>
            </a:r>
            <a:r>
              <a:rPr lang="en-US" altLang="zh-CN" sz="2000" dirty="0" smtClean="0"/>
              <a:t>IO</a:t>
            </a:r>
            <a:r>
              <a:rPr lang="zh-CN" altLang="en-US" sz="2000" dirty="0" smtClean="0"/>
              <a:t>，一个请求一个线程，</a:t>
            </a:r>
            <a:r>
              <a:rPr lang="en-US" altLang="zh-CN" sz="2000" dirty="0" smtClean="0"/>
              <a:t>java 1.4 later</a:t>
            </a:r>
            <a:r>
              <a:rPr lang="zh-CN" altLang="en-US" sz="2000" dirty="0" smtClean="0"/>
              <a:t>）</a:t>
            </a:r>
            <a:endParaRPr lang="en-US" altLang="zh-CN" dirty="0" smtClean="0"/>
          </a:p>
          <a:p>
            <a:r>
              <a:rPr lang="en-US" altLang="zh-CN" dirty="0" smtClean="0"/>
              <a:t>AIO</a:t>
            </a:r>
            <a:r>
              <a:rPr lang="zh-CN" altLang="en-US" sz="2000" dirty="0" smtClean="0"/>
              <a:t>（异步非阻塞</a:t>
            </a:r>
            <a:r>
              <a:rPr lang="en-US" altLang="zh-CN" sz="2000" dirty="0" smtClean="0"/>
              <a:t>IO </a:t>
            </a:r>
            <a:r>
              <a:rPr lang="zh-CN" altLang="en-US" sz="2000" dirty="0" smtClean="0"/>
              <a:t>，一个有效请求一个线程，</a:t>
            </a:r>
            <a:r>
              <a:rPr lang="en-US" altLang="zh-CN" sz="2000" dirty="0" smtClean="0"/>
              <a:t>java 1.7 later</a:t>
            </a:r>
            <a:r>
              <a:rPr lang="zh-CN" altLang="en-US" sz="2000" dirty="0" smtClean="0"/>
              <a:t>）</a:t>
            </a:r>
            <a:endParaRPr lang="zh-CN" altLang="en-US" sz="2000" dirty="0"/>
          </a:p>
        </p:txBody>
      </p:sp>
      <p:grpSp>
        <p:nvGrpSpPr>
          <p:cNvPr id="226" name="组合 225"/>
          <p:cNvGrpSpPr/>
          <p:nvPr/>
        </p:nvGrpSpPr>
        <p:grpSpPr>
          <a:xfrm>
            <a:off x="1783272" y="3286207"/>
            <a:ext cx="5760000" cy="3240000"/>
            <a:chOff x="5398661" y="1247185"/>
            <a:chExt cx="5760000" cy="3240000"/>
          </a:xfrm>
          <a:effectLst>
            <a:outerShdw blurRad="50800" dist="38100" dir="2700000" algn="tl" rotWithShape="0">
              <a:prstClr val="black">
                <a:alpha val="40000"/>
              </a:prstClr>
            </a:outerShdw>
          </a:effectLst>
        </p:grpSpPr>
        <p:sp>
          <p:nvSpPr>
            <p:cNvPr id="220" name="矩形 219"/>
            <p:cNvSpPr/>
            <p:nvPr/>
          </p:nvSpPr>
          <p:spPr>
            <a:xfrm>
              <a:off x="5398661" y="1247185"/>
              <a:ext cx="5760000" cy="3240000"/>
            </a:xfrm>
            <a:prstGeom prst="rect">
              <a:avLst/>
            </a:prstGeom>
            <a:ln>
              <a:solidFill>
                <a:schemeClr val="bg1">
                  <a:lumMod val="50000"/>
                </a:schemeClr>
              </a:solidFill>
              <a:prstDash val="sys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grpSp>
          <p:nvGrpSpPr>
            <p:cNvPr id="158" name="组合 157"/>
            <p:cNvGrpSpPr/>
            <p:nvPr/>
          </p:nvGrpSpPr>
          <p:grpSpPr>
            <a:xfrm>
              <a:off x="6444208" y="1866524"/>
              <a:ext cx="3636240" cy="2066532"/>
              <a:chOff x="4320056" y="1196752"/>
              <a:chExt cx="3636240" cy="2066532"/>
            </a:xfrm>
          </p:grpSpPr>
          <p:sp>
            <p:nvSpPr>
              <p:cNvPr id="4" name="椭圆 3"/>
              <p:cNvSpPr/>
              <p:nvPr/>
            </p:nvSpPr>
            <p:spPr>
              <a:xfrm>
                <a:off x="4320056" y="2132856"/>
                <a:ext cx="756000" cy="27003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altLang="zh-CN" sz="1200" dirty="0" smtClean="0"/>
                  <a:t>client</a:t>
                </a:r>
                <a:endParaRPr lang="zh-CN" altLang="en-US" sz="1200" dirty="0"/>
              </a:p>
            </p:txBody>
          </p:sp>
          <p:sp>
            <p:nvSpPr>
              <p:cNvPr id="7" name="矩形 6"/>
              <p:cNvSpPr/>
              <p:nvPr/>
            </p:nvSpPr>
            <p:spPr>
              <a:xfrm>
                <a:off x="5724940" y="1628800"/>
                <a:ext cx="647260" cy="27003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200" dirty="0" err="1" smtClean="0"/>
                  <a:t>ServerSocket</a:t>
                </a:r>
                <a:endParaRPr lang="zh-CN" altLang="en-US" sz="1200" dirty="0"/>
              </a:p>
            </p:txBody>
          </p:sp>
          <p:sp>
            <p:nvSpPr>
              <p:cNvPr id="18" name="矩形 17"/>
              <p:cNvSpPr/>
              <p:nvPr/>
            </p:nvSpPr>
            <p:spPr>
              <a:xfrm>
                <a:off x="7069088" y="2132856"/>
                <a:ext cx="648000" cy="27003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200" dirty="0" smtClean="0"/>
                  <a:t>Thread</a:t>
                </a:r>
                <a:endParaRPr lang="zh-CN" altLang="en-US" sz="1200" dirty="0"/>
              </a:p>
            </p:txBody>
          </p:sp>
          <p:sp>
            <p:nvSpPr>
              <p:cNvPr id="53" name="矩形 52"/>
              <p:cNvSpPr/>
              <p:nvPr/>
            </p:nvSpPr>
            <p:spPr>
              <a:xfrm>
                <a:off x="5473147" y="1196752"/>
                <a:ext cx="2460037" cy="2066532"/>
              </a:xfrm>
              <a:prstGeom prst="rect">
                <a:avLst/>
              </a:prstGeom>
              <a:noFill/>
              <a:ln w="12700">
                <a:solidFill>
                  <a:schemeClr val="bg1">
                    <a:lumMod val="50000"/>
                  </a:schemeClr>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cxnSp>
            <p:nvCxnSpPr>
              <p:cNvPr id="55" name="直接箭头连接符 54"/>
              <p:cNvCxnSpPr>
                <a:stCxn id="4" idx="6"/>
                <a:endCxn id="18" idx="1"/>
              </p:cNvCxnSpPr>
              <p:nvPr/>
            </p:nvCxnSpPr>
            <p:spPr>
              <a:xfrm>
                <a:off x="5076056" y="2267871"/>
                <a:ext cx="1993032" cy="0"/>
              </a:xfrm>
              <a:prstGeom prst="straightConnector1">
                <a:avLst/>
              </a:prstGeom>
              <a:ln>
                <a:prstDash val="solid"/>
                <a:headEnd type="arrow"/>
                <a:tailEnd type="arrow"/>
              </a:ln>
            </p:spPr>
            <p:style>
              <a:lnRef idx="1">
                <a:schemeClr val="accent1"/>
              </a:lnRef>
              <a:fillRef idx="0">
                <a:schemeClr val="accent1"/>
              </a:fillRef>
              <a:effectRef idx="0">
                <a:schemeClr val="accent1"/>
              </a:effectRef>
              <a:fontRef idx="minor">
                <a:schemeClr val="tx1"/>
              </a:fontRef>
            </p:style>
          </p:cxnSp>
          <p:cxnSp>
            <p:nvCxnSpPr>
              <p:cNvPr id="56" name="直接箭头连接符 55"/>
              <p:cNvCxnSpPr>
                <a:stCxn id="94" idx="6"/>
                <a:endCxn id="89" idx="1"/>
              </p:cNvCxnSpPr>
              <p:nvPr/>
            </p:nvCxnSpPr>
            <p:spPr>
              <a:xfrm>
                <a:off x="5076056" y="2679266"/>
                <a:ext cx="1993033" cy="0"/>
              </a:xfrm>
              <a:prstGeom prst="straightConnector1">
                <a:avLst/>
              </a:prstGeom>
              <a:ln>
                <a:prstDash val="solid"/>
                <a:headEnd type="arrow"/>
                <a:tailEnd type="arrow"/>
              </a:ln>
            </p:spPr>
            <p:style>
              <a:lnRef idx="1">
                <a:schemeClr val="accent1"/>
              </a:lnRef>
              <a:fillRef idx="0">
                <a:schemeClr val="accent1"/>
              </a:fillRef>
              <a:effectRef idx="0">
                <a:schemeClr val="accent1"/>
              </a:effectRef>
              <a:fontRef idx="minor">
                <a:schemeClr val="tx1"/>
              </a:fontRef>
            </p:style>
          </p:cxnSp>
          <p:cxnSp>
            <p:nvCxnSpPr>
              <p:cNvPr id="59" name="直接箭头连接符 58"/>
              <p:cNvCxnSpPr>
                <a:stCxn id="95" idx="6"/>
                <a:endCxn id="92" idx="1"/>
              </p:cNvCxnSpPr>
              <p:nvPr/>
            </p:nvCxnSpPr>
            <p:spPr>
              <a:xfrm>
                <a:off x="5076056" y="3077961"/>
                <a:ext cx="1993032" cy="0"/>
              </a:xfrm>
              <a:prstGeom prst="straightConnector1">
                <a:avLst/>
              </a:prstGeom>
              <a:ln>
                <a:prstDash val="solid"/>
                <a:headEnd type="arrow"/>
                <a:tailEnd type="arrow"/>
              </a:ln>
            </p:spPr>
            <p:style>
              <a:lnRef idx="1">
                <a:schemeClr val="accent1"/>
              </a:lnRef>
              <a:fillRef idx="0">
                <a:schemeClr val="accent1"/>
              </a:fillRef>
              <a:effectRef idx="0">
                <a:schemeClr val="accent1"/>
              </a:effectRef>
              <a:fontRef idx="minor">
                <a:schemeClr val="tx1"/>
              </a:fontRef>
            </p:style>
          </p:cxnSp>
          <p:cxnSp>
            <p:nvCxnSpPr>
              <p:cNvPr id="76" name="形状 75"/>
              <p:cNvCxnSpPr>
                <a:stCxn id="4" idx="0"/>
                <a:endCxn id="7" idx="1"/>
              </p:cNvCxnSpPr>
              <p:nvPr/>
            </p:nvCxnSpPr>
            <p:spPr>
              <a:xfrm rot="5400000" flipH="1" flipV="1">
                <a:off x="5026978" y="1434894"/>
                <a:ext cx="369041" cy="1026884"/>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9" name="形状 78"/>
              <p:cNvCxnSpPr>
                <a:stCxn id="7" idx="3"/>
                <a:endCxn id="18" idx="0"/>
              </p:cNvCxnSpPr>
              <p:nvPr/>
            </p:nvCxnSpPr>
            <p:spPr>
              <a:xfrm>
                <a:off x="6372200" y="1763815"/>
                <a:ext cx="1020888" cy="369041"/>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81" name="TextBox 80"/>
              <p:cNvSpPr txBox="1"/>
              <p:nvPr/>
            </p:nvSpPr>
            <p:spPr>
              <a:xfrm>
                <a:off x="4788024" y="1567825"/>
                <a:ext cx="685124" cy="276999"/>
              </a:xfrm>
              <a:prstGeom prst="rect">
                <a:avLst/>
              </a:prstGeom>
              <a:noFill/>
            </p:spPr>
            <p:txBody>
              <a:bodyPr wrap="none" rtlCol="0">
                <a:spAutoFit/>
              </a:bodyPr>
              <a:lstStyle/>
              <a:p>
                <a:r>
                  <a:rPr lang="en-US" altLang="zh-CN" sz="1200" dirty="0" smtClean="0"/>
                  <a:t>connect</a:t>
                </a:r>
                <a:endParaRPr lang="zh-CN" altLang="en-US" dirty="0"/>
              </a:p>
            </p:txBody>
          </p:sp>
          <p:sp>
            <p:nvSpPr>
              <p:cNvPr id="82" name="TextBox 81"/>
              <p:cNvSpPr txBox="1"/>
              <p:nvPr/>
            </p:nvSpPr>
            <p:spPr>
              <a:xfrm>
                <a:off x="6638760" y="1567825"/>
                <a:ext cx="597536" cy="276999"/>
              </a:xfrm>
              <a:prstGeom prst="rect">
                <a:avLst/>
              </a:prstGeom>
              <a:noFill/>
            </p:spPr>
            <p:txBody>
              <a:bodyPr wrap="none" rtlCol="0">
                <a:spAutoFit/>
              </a:bodyPr>
              <a:lstStyle/>
              <a:p>
                <a:r>
                  <a:rPr lang="en-US" altLang="zh-CN" sz="1200" dirty="0" smtClean="0"/>
                  <a:t>accept</a:t>
                </a:r>
                <a:endParaRPr lang="zh-CN" altLang="en-US" sz="1200" dirty="0"/>
              </a:p>
            </p:txBody>
          </p:sp>
          <p:sp>
            <p:nvSpPr>
              <p:cNvPr id="89" name="矩形 88"/>
              <p:cNvSpPr/>
              <p:nvPr/>
            </p:nvSpPr>
            <p:spPr>
              <a:xfrm>
                <a:off x="7069089" y="2544251"/>
                <a:ext cx="648000" cy="27003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200" dirty="0" smtClean="0"/>
                  <a:t>Thread</a:t>
                </a:r>
                <a:endParaRPr lang="zh-CN" altLang="en-US" sz="1200" dirty="0"/>
              </a:p>
            </p:txBody>
          </p:sp>
          <p:sp>
            <p:nvSpPr>
              <p:cNvPr id="92" name="矩形 91"/>
              <p:cNvSpPr/>
              <p:nvPr/>
            </p:nvSpPr>
            <p:spPr>
              <a:xfrm>
                <a:off x="7069088" y="2942946"/>
                <a:ext cx="648000" cy="27003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200" dirty="0" smtClean="0"/>
                  <a:t>Thread</a:t>
                </a:r>
                <a:endParaRPr lang="zh-CN" altLang="en-US" sz="1200" dirty="0"/>
              </a:p>
            </p:txBody>
          </p:sp>
          <p:sp>
            <p:nvSpPr>
              <p:cNvPr id="94" name="椭圆 93"/>
              <p:cNvSpPr/>
              <p:nvPr/>
            </p:nvSpPr>
            <p:spPr>
              <a:xfrm>
                <a:off x="4320056" y="2544251"/>
                <a:ext cx="756000" cy="27003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altLang="zh-CN" sz="1200" dirty="0" smtClean="0"/>
                  <a:t>client</a:t>
                </a:r>
                <a:endParaRPr lang="zh-CN" altLang="en-US" sz="1200" dirty="0"/>
              </a:p>
            </p:txBody>
          </p:sp>
          <p:sp>
            <p:nvSpPr>
              <p:cNvPr id="95" name="椭圆 94"/>
              <p:cNvSpPr/>
              <p:nvPr/>
            </p:nvSpPr>
            <p:spPr>
              <a:xfrm>
                <a:off x="4320056" y="2942946"/>
                <a:ext cx="756000" cy="27003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altLang="zh-CN" sz="1200" dirty="0" smtClean="0"/>
                  <a:t>client</a:t>
                </a:r>
                <a:endParaRPr lang="zh-CN" altLang="en-US" sz="1200" dirty="0"/>
              </a:p>
            </p:txBody>
          </p:sp>
          <p:sp>
            <p:nvSpPr>
              <p:cNvPr id="100" name="TextBox 99"/>
              <p:cNvSpPr txBox="1"/>
              <p:nvPr/>
            </p:nvSpPr>
            <p:spPr>
              <a:xfrm>
                <a:off x="7236296" y="1196752"/>
                <a:ext cx="720000" cy="360000"/>
              </a:xfrm>
              <a:prstGeom prst="rect">
                <a:avLst/>
              </a:prstGeom>
              <a:noFill/>
            </p:spPr>
            <p:txBody>
              <a:bodyPr wrap="none" rtlCol="0">
                <a:spAutoFit/>
              </a:bodyPr>
              <a:lstStyle/>
              <a:p>
                <a:r>
                  <a:rPr lang="en-US" altLang="zh-CN" sz="1600" dirty="0" smtClean="0"/>
                  <a:t>server</a:t>
                </a:r>
                <a:endParaRPr lang="zh-CN" altLang="en-US" dirty="0"/>
              </a:p>
            </p:txBody>
          </p:sp>
          <p:sp>
            <p:nvSpPr>
              <p:cNvPr id="124" name="TextBox 123"/>
              <p:cNvSpPr txBox="1"/>
              <p:nvPr/>
            </p:nvSpPr>
            <p:spPr>
              <a:xfrm>
                <a:off x="5593206" y="2431921"/>
                <a:ext cx="851002" cy="276999"/>
              </a:xfrm>
              <a:prstGeom prst="rect">
                <a:avLst/>
              </a:prstGeom>
              <a:noFill/>
            </p:spPr>
            <p:txBody>
              <a:bodyPr wrap="none" rtlCol="0">
                <a:spAutoFit/>
              </a:bodyPr>
              <a:lstStyle/>
              <a:p>
                <a:r>
                  <a:rPr lang="en-US" altLang="zh-CN" sz="1200" dirty="0" smtClean="0"/>
                  <a:t>read/write</a:t>
                </a:r>
                <a:endParaRPr lang="zh-CN" altLang="en-US" sz="1200" dirty="0"/>
              </a:p>
            </p:txBody>
          </p:sp>
        </p:grpSp>
      </p:grpSp>
      <p:grpSp>
        <p:nvGrpSpPr>
          <p:cNvPr id="228" name="组合 227"/>
          <p:cNvGrpSpPr/>
          <p:nvPr/>
        </p:nvGrpSpPr>
        <p:grpSpPr>
          <a:xfrm>
            <a:off x="2123728" y="3429000"/>
            <a:ext cx="5760000" cy="3240000"/>
            <a:chOff x="4880963" y="3682032"/>
            <a:chExt cx="5760000" cy="3240000"/>
          </a:xfrm>
        </p:grpSpPr>
        <p:sp>
          <p:nvSpPr>
            <p:cNvPr id="229" name="矩形 228"/>
            <p:cNvSpPr/>
            <p:nvPr/>
          </p:nvSpPr>
          <p:spPr>
            <a:xfrm>
              <a:off x="4880963" y="3682032"/>
              <a:ext cx="5760000" cy="3240000"/>
            </a:xfrm>
            <a:prstGeom prst="rect">
              <a:avLst/>
            </a:prstGeom>
            <a:ln>
              <a:solidFill>
                <a:schemeClr val="bg1">
                  <a:lumMod val="50000"/>
                </a:schemeClr>
              </a:solidFill>
              <a:prstDash val="sys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dirty="0"/>
            </a:p>
          </p:txBody>
        </p:sp>
        <p:grpSp>
          <p:nvGrpSpPr>
            <p:cNvPr id="230" name="组合 87"/>
            <p:cNvGrpSpPr/>
            <p:nvPr/>
          </p:nvGrpSpPr>
          <p:grpSpPr>
            <a:xfrm>
              <a:off x="5220593" y="4057439"/>
              <a:ext cx="5018013" cy="2520000"/>
              <a:chOff x="5220593" y="4057439"/>
              <a:chExt cx="5018013" cy="2520000"/>
            </a:xfrm>
          </p:grpSpPr>
          <p:sp>
            <p:nvSpPr>
              <p:cNvPr id="231" name="椭圆 230"/>
              <p:cNvSpPr/>
              <p:nvPr/>
            </p:nvSpPr>
            <p:spPr>
              <a:xfrm>
                <a:off x="5220593" y="5142949"/>
                <a:ext cx="756000" cy="27003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altLang="zh-CN" sz="1200" dirty="0" smtClean="0"/>
                  <a:t>client</a:t>
                </a:r>
                <a:endParaRPr lang="zh-CN" altLang="en-US" sz="1200" dirty="0"/>
              </a:p>
            </p:txBody>
          </p:sp>
          <p:sp>
            <p:nvSpPr>
              <p:cNvPr id="232" name="矩形 231"/>
              <p:cNvSpPr/>
              <p:nvPr/>
            </p:nvSpPr>
            <p:spPr>
              <a:xfrm>
                <a:off x="6625477" y="5554344"/>
                <a:ext cx="720000" cy="27003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200" dirty="0" smtClean="0"/>
                  <a:t>Selector</a:t>
                </a:r>
                <a:endParaRPr lang="zh-CN" altLang="en-US" sz="1200" dirty="0"/>
              </a:p>
            </p:txBody>
          </p:sp>
          <p:sp>
            <p:nvSpPr>
              <p:cNvPr id="233" name="椭圆 232"/>
              <p:cNvSpPr/>
              <p:nvPr/>
            </p:nvSpPr>
            <p:spPr>
              <a:xfrm>
                <a:off x="5220593" y="5554344"/>
                <a:ext cx="756000" cy="27003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altLang="zh-CN" sz="1200" dirty="0" smtClean="0"/>
                  <a:t>client</a:t>
                </a:r>
                <a:endParaRPr lang="zh-CN" altLang="en-US" sz="1200" dirty="0"/>
              </a:p>
            </p:txBody>
          </p:sp>
          <p:sp>
            <p:nvSpPr>
              <p:cNvPr id="234" name="椭圆 233"/>
              <p:cNvSpPr/>
              <p:nvPr/>
            </p:nvSpPr>
            <p:spPr>
              <a:xfrm>
                <a:off x="5220593" y="5953039"/>
                <a:ext cx="756000" cy="27003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altLang="zh-CN" sz="1200" dirty="0" smtClean="0"/>
                  <a:t>client</a:t>
                </a:r>
                <a:endParaRPr lang="zh-CN" altLang="en-US" sz="1200" dirty="0"/>
              </a:p>
            </p:txBody>
          </p:sp>
          <p:grpSp>
            <p:nvGrpSpPr>
              <p:cNvPr id="235" name="组合 124"/>
              <p:cNvGrpSpPr/>
              <p:nvPr/>
            </p:nvGrpSpPr>
            <p:grpSpPr>
              <a:xfrm>
                <a:off x="6373684" y="4057439"/>
                <a:ext cx="3864922" cy="2520000"/>
                <a:chOff x="1860019" y="4370494"/>
                <a:chExt cx="2460037" cy="2424968"/>
              </a:xfrm>
            </p:grpSpPr>
            <p:sp>
              <p:nvSpPr>
                <p:cNvPr id="259" name="矩形 258"/>
                <p:cNvSpPr/>
                <p:nvPr/>
              </p:nvSpPr>
              <p:spPr>
                <a:xfrm>
                  <a:off x="1860019" y="4370494"/>
                  <a:ext cx="2460037" cy="2424968"/>
                </a:xfrm>
                <a:prstGeom prst="rect">
                  <a:avLst/>
                </a:prstGeom>
                <a:noFill/>
                <a:ln w="12700">
                  <a:solidFill>
                    <a:schemeClr val="bg1">
                      <a:lumMod val="50000"/>
                    </a:schemeClr>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260" name="TextBox 259"/>
                <p:cNvSpPr txBox="1"/>
                <p:nvPr/>
              </p:nvSpPr>
              <p:spPr>
                <a:xfrm>
                  <a:off x="3861255" y="4372235"/>
                  <a:ext cx="458283" cy="329880"/>
                </a:xfrm>
                <a:prstGeom prst="rect">
                  <a:avLst/>
                </a:prstGeom>
                <a:noFill/>
              </p:spPr>
              <p:txBody>
                <a:bodyPr wrap="square" rtlCol="0">
                  <a:spAutoFit/>
                </a:bodyPr>
                <a:lstStyle/>
                <a:p>
                  <a:r>
                    <a:rPr lang="en-US" altLang="zh-CN" sz="1600" dirty="0" smtClean="0"/>
                    <a:t>server</a:t>
                  </a:r>
                  <a:endParaRPr lang="zh-CN" altLang="en-US" dirty="0"/>
                </a:p>
              </p:txBody>
            </p:sp>
          </p:grpSp>
          <p:cxnSp>
            <p:nvCxnSpPr>
              <p:cNvPr id="236" name="直接箭头连接符 235"/>
              <p:cNvCxnSpPr>
                <a:stCxn id="231" idx="6"/>
                <a:endCxn id="232" idx="1"/>
              </p:cNvCxnSpPr>
              <p:nvPr/>
            </p:nvCxnSpPr>
            <p:spPr>
              <a:xfrm>
                <a:off x="5976593" y="5277964"/>
                <a:ext cx="648884" cy="41139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7" name="直接箭头连接符 236"/>
              <p:cNvCxnSpPr>
                <a:stCxn id="233" idx="6"/>
                <a:endCxn id="232" idx="1"/>
              </p:cNvCxnSpPr>
              <p:nvPr/>
            </p:nvCxnSpPr>
            <p:spPr>
              <a:xfrm>
                <a:off x="5976593" y="5689359"/>
                <a:ext cx="64888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8" name="直接箭头连接符 237"/>
              <p:cNvCxnSpPr>
                <a:stCxn id="234" idx="6"/>
                <a:endCxn id="232" idx="1"/>
              </p:cNvCxnSpPr>
              <p:nvPr/>
            </p:nvCxnSpPr>
            <p:spPr>
              <a:xfrm flipV="1">
                <a:off x="5976593" y="5689359"/>
                <a:ext cx="648884" cy="39869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nvGrpSpPr>
              <p:cNvPr id="239" name="组合 137"/>
              <p:cNvGrpSpPr/>
              <p:nvPr/>
            </p:nvGrpSpPr>
            <p:grpSpPr>
              <a:xfrm>
                <a:off x="7835902" y="4746905"/>
                <a:ext cx="900000" cy="1800000"/>
                <a:chOff x="3322237" y="4910554"/>
                <a:chExt cx="936104" cy="1884908"/>
              </a:xfrm>
            </p:grpSpPr>
            <p:sp>
              <p:nvSpPr>
                <p:cNvPr id="254" name="椭圆 253"/>
                <p:cNvSpPr/>
                <p:nvPr/>
              </p:nvSpPr>
              <p:spPr>
                <a:xfrm>
                  <a:off x="3322237" y="4910554"/>
                  <a:ext cx="936104" cy="1884908"/>
                </a:xfrm>
                <a:prstGeom prst="ellipse">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255" name="矩形 254"/>
                <p:cNvSpPr/>
                <p:nvPr/>
              </p:nvSpPr>
              <p:spPr>
                <a:xfrm>
                  <a:off x="3455960" y="5306598"/>
                  <a:ext cx="648000" cy="27003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200" dirty="0" smtClean="0"/>
                    <a:t>Thread</a:t>
                  </a:r>
                  <a:endParaRPr lang="zh-CN" altLang="en-US" sz="1200" dirty="0"/>
                </a:p>
              </p:txBody>
            </p:sp>
            <p:sp>
              <p:nvSpPr>
                <p:cNvPr id="256" name="矩形 255"/>
                <p:cNvSpPr/>
                <p:nvPr/>
              </p:nvSpPr>
              <p:spPr>
                <a:xfrm>
                  <a:off x="3455961" y="5717993"/>
                  <a:ext cx="648000" cy="27003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200" dirty="0" smtClean="0"/>
                    <a:t>Thread</a:t>
                  </a:r>
                  <a:endParaRPr lang="zh-CN" altLang="en-US" sz="1200" dirty="0"/>
                </a:p>
              </p:txBody>
            </p:sp>
            <p:sp>
              <p:nvSpPr>
                <p:cNvPr id="257" name="矩形 256"/>
                <p:cNvSpPr/>
                <p:nvPr/>
              </p:nvSpPr>
              <p:spPr>
                <a:xfrm>
                  <a:off x="3455960" y="6116688"/>
                  <a:ext cx="648000" cy="27003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200" dirty="0" smtClean="0"/>
                    <a:t>Thread</a:t>
                  </a:r>
                  <a:endParaRPr lang="zh-CN" altLang="en-US" sz="1200" dirty="0"/>
                </a:p>
              </p:txBody>
            </p:sp>
            <p:sp>
              <p:nvSpPr>
                <p:cNvPr id="258" name="TextBox 257"/>
                <p:cNvSpPr txBox="1"/>
                <p:nvPr/>
              </p:nvSpPr>
              <p:spPr>
                <a:xfrm>
                  <a:off x="3635936" y="6330806"/>
                  <a:ext cx="360000" cy="338554"/>
                </a:xfrm>
                <a:prstGeom prst="rect">
                  <a:avLst/>
                </a:prstGeom>
                <a:noFill/>
              </p:spPr>
              <p:txBody>
                <a:bodyPr wrap="square" rtlCol="0">
                  <a:spAutoFit/>
                </a:bodyPr>
                <a:lstStyle/>
                <a:p>
                  <a:r>
                    <a:rPr lang="en-US" altLang="zh-CN" sz="1600" b="1" dirty="0" smtClean="0"/>
                    <a:t>…</a:t>
                  </a:r>
                  <a:endParaRPr lang="zh-CN" altLang="en-US" b="1" dirty="0"/>
                </a:p>
              </p:txBody>
            </p:sp>
          </p:grpSp>
          <p:grpSp>
            <p:nvGrpSpPr>
              <p:cNvPr id="240" name="组合 138"/>
              <p:cNvGrpSpPr/>
              <p:nvPr/>
            </p:nvGrpSpPr>
            <p:grpSpPr>
              <a:xfrm>
                <a:off x="9085665" y="4746905"/>
                <a:ext cx="900000" cy="1800000"/>
                <a:chOff x="3322237" y="4910554"/>
                <a:chExt cx="936104" cy="1884908"/>
              </a:xfrm>
            </p:grpSpPr>
            <p:sp>
              <p:nvSpPr>
                <p:cNvPr id="249" name="椭圆 248"/>
                <p:cNvSpPr/>
                <p:nvPr/>
              </p:nvSpPr>
              <p:spPr>
                <a:xfrm>
                  <a:off x="3322237" y="4910554"/>
                  <a:ext cx="936104" cy="1884908"/>
                </a:xfrm>
                <a:prstGeom prst="ellipse">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250" name="矩形 249"/>
                <p:cNvSpPr/>
                <p:nvPr/>
              </p:nvSpPr>
              <p:spPr>
                <a:xfrm>
                  <a:off x="3455960" y="5306598"/>
                  <a:ext cx="648000" cy="27003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200" dirty="0" smtClean="0"/>
                    <a:t>Thread</a:t>
                  </a:r>
                  <a:endParaRPr lang="zh-CN" altLang="en-US" sz="1200" dirty="0"/>
                </a:p>
              </p:txBody>
            </p:sp>
            <p:sp>
              <p:nvSpPr>
                <p:cNvPr id="251" name="矩形 250"/>
                <p:cNvSpPr/>
                <p:nvPr/>
              </p:nvSpPr>
              <p:spPr>
                <a:xfrm>
                  <a:off x="3455961" y="5717993"/>
                  <a:ext cx="648000" cy="27003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200" dirty="0" smtClean="0"/>
                    <a:t>Thread</a:t>
                  </a:r>
                  <a:endParaRPr lang="zh-CN" altLang="en-US" sz="1200" dirty="0"/>
                </a:p>
              </p:txBody>
            </p:sp>
            <p:sp>
              <p:nvSpPr>
                <p:cNvPr id="252" name="矩形 251"/>
                <p:cNvSpPr/>
                <p:nvPr/>
              </p:nvSpPr>
              <p:spPr>
                <a:xfrm>
                  <a:off x="3455960" y="6116688"/>
                  <a:ext cx="648000" cy="27003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200" dirty="0" smtClean="0"/>
                    <a:t>Thread</a:t>
                  </a:r>
                  <a:endParaRPr lang="zh-CN" altLang="en-US" sz="1200" dirty="0"/>
                </a:p>
              </p:txBody>
            </p:sp>
            <p:sp>
              <p:nvSpPr>
                <p:cNvPr id="253" name="TextBox 252"/>
                <p:cNvSpPr txBox="1"/>
                <p:nvPr/>
              </p:nvSpPr>
              <p:spPr>
                <a:xfrm>
                  <a:off x="3635936" y="6330806"/>
                  <a:ext cx="360000" cy="338554"/>
                </a:xfrm>
                <a:prstGeom prst="rect">
                  <a:avLst/>
                </a:prstGeom>
                <a:noFill/>
              </p:spPr>
              <p:txBody>
                <a:bodyPr wrap="square" rtlCol="0">
                  <a:spAutoFit/>
                </a:bodyPr>
                <a:lstStyle/>
                <a:p>
                  <a:r>
                    <a:rPr lang="en-US" altLang="zh-CN" sz="1600" b="1" dirty="0" smtClean="0"/>
                    <a:t>…</a:t>
                  </a:r>
                  <a:endParaRPr lang="zh-CN" altLang="en-US" b="1" dirty="0"/>
                </a:p>
              </p:txBody>
            </p:sp>
          </p:grpSp>
          <p:cxnSp>
            <p:nvCxnSpPr>
              <p:cNvPr id="241" name="形状 240"/>
              <p:cNvCxnSpPr>
                <a:stCxn id="232" idx="3"/>
                <a:endCxn id="254" idx="0"/>
              </p:cNvCxnSpPr>
              <p:nvPr/>
            </p:nvCxnSpPr>
            <p:spPr>
              <a:xfrm flipV="1">
                <a:off x="7345477" y="4746905"/>
                <a:ext cx="940425" cy="942454"/>
              </a:xfrm>
              <a:prstGeom prst="bentConnector4">
                <a:avLst>
                  <a:gd name="adj1" fmla="val 33331"/>
                  <a:gd name="adj2" fmla="val 124256"/>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2" name="形状 241"/>
              <p:cNvCxnSpPr>
                <a:stCxn id="232" idx="3"/>
                <a:endCxn id="249" idx="0"/>
              </p:cNvCxnSpPr>
              <p:nvPr/>
            </p:nvCxnSpPr>
            <p:spPr>
              <a:xfrm flipV="1">
                <a:off x="7345477" y="4746905"/>
                <a:ext cx="2190188" cy="942454"/>
              </a:xfrm>
              <a:prstGeom prst="bentConnector4">
                <a:avLst>
                  <a:gd name="adj1" fmla="val 14179"/>
                  <a:gd name="adj2" fmla="val 124256"/>
                </a:avLst>
              </a:prstGeom>
              <a:ln>
                <a:tailEnd type="arrow"/>
              </a:ln>
            </p:spPr>
            <p:style>
              <a:lnRef idx="1">
                <a:schemeClr val="accent1"/>
              </a:lnRef>
              <a:fillRef idx="0">
                <a:schemeClr val="accent1"/>
              </a:fillRef>
              <a:effectRef idx="0">
                <a:schemeClr val="accent1"/>
              </a:effectRef>
              <a:fontRef idx="minor">
                <a:schemeClr val="tx1"/>
              </a:fontRef>
            </p:style>
          </p:cxnSp>
          <p:sp>
            <p:nvSpPr>
              <p:cNvPr id="243" name="TextBox 242"/>
              <p:cNvSpPr txBox="1"/>
              <p:nvPr/>
            </p:nvSpPr>
            <p:spPr>
              <a:xfrm>
                <a:off x="7984073" y="4788552"/>
                <a:ext cx="597536" cy="276999"/>
              </a:xfrm>
              <a:prstGeom prst="rect">
                <a:avLst/>
              </a:prstGeom>
              <a:noFill/>
            </p:spPr>
            <p:txBody>
              <a:bodyPr wrap="none" rtlCol="0">
                <a:spAutoFit/>
              </a:bodyPr>
              <a:lstStyle/>
              <a:p>
                <a:r>
                  <a:rPr lang="en-US" altLang="zh-CN" sz="1200" dirty="0" smtClean="0"/>
                  <a:t>accept</a:t>
                </a:r>
                <a:endParaRPr lang="zh-CN" altLang="en-US" dirty="0"/>
              </a:p>
            </p:txBody>
          </p:sp>
          <p:sp>
            <p:nvSpPr>
              <p:cNvPr id="244" name="TextBox 243"/>
              <p:cNvSpPr txBox="1"/>
              <p:nvPr/>
            </p:nvSpPr>
            <p:spPr>
              <a:xfrm>
                <a:off x="8739550" y="5501071"/>
                <a:ext cx="346115" cy="338554"/>
              </a:xfrm>
              <a:prstGeom prst="rect">
                <a:avLst/>
              </a:prstGeom>
              <a:noFill/>
            </p:spPr>
            <p:txBody>
              <a:bodyPr wrap="square" rtlCol="0">
                <a:spAutoFit/>
              </a:bodyPr>
              <a:lstStyle/>
              <a:p>
                <a:r>
                  <a:rPr lang="en-US" altLang="zh-CN" sz="1600" b="1" dirty="0" smtClean="0">
                    <a:solidFill>
                      <a:schemeClr val="bg1">
                        <a:lumMod val="50000"/>
                      </a:schemeClr>
                    </a:solidFill>
                  </a:rPr>
                  <a:t>…</a:t>
                </a:r>
                <a:endParaRPr lang="zh-CN" altLang="en-US" b="1" dirty="0">
                  <a:solidFill>
                    <a:schemeClr val="bg1">
                      <a:lumMod val="50000"/>
                    </a:schemeClr>
                  </a:solidFill>
                </a:endParaRPr>
              </a:p>
            </p:txBody>
          </p:sp>
          <p:sp>
            <p:nvSpPr>
              <p:cNvPr id="245" name="TextBox 244"/>
              <p:cNvSpPr txBox="1"/>
              <p:nvPr/>
            </p:nvSpPr>
            <p:spPr>
              <a:xfrm>
                <a:off x="9301689" y="4788552"/>
                <a:ext cx="466346" cy="276999"/>
              </a:xfrm>
              <a:prstGeom prst="rect">
                <a:avLst/>
              </a:prstGeom>
              <a:noFill/>
            </p:spPr>
            <p:txBody>
              <a:bodyPr wrap="none" rtlCol="0">
                <a:spAutoFit/>
              </a:bodyPr>
              <a:lstStyle/>
              <a:p>
                <a:r>
                  <a:rPr lang="en-US" altLang="zh-CN" sz="1200" dirty="0" smtClean="0"/>
                  <a:t>read</a:t>
                </a:r>
                <a:endParaRPr lang="zh-CN" altLang="en-US" dirty="0"/>
              </a:p>
            </p:txBody>
          </p:sp>
          <p:sp>
            <p:nvSpPr>
              <p:cNvPr id="246" name="TextBox 245"/>
              <p:cNvSpPr txBox="1"/>
              <p:nvPr/>
            </p:nvSpPr>
            <p:spPr>
              <a:xfrm>
                <a:off x="7032734" y="4870073"/>
                <a:ext cx="708784" cy="276999"/>
              </a:xfrm>
              <a:prstGeom prst="rect">
                <a:avLst/>
              </a:prstGeom>
              <a:noFill/>
            </p:spPr>
            <p:txBody>
              <a:bodyPr wrap="none" rtlCol="0">
                <a:spAutoFit/>
              </a:bodyPr>
              <a:lstStyle/>
              <a:p>
                <a:r>
                  <a:rPr lang="en-US" altLang="zh-CN" sz="1200" dirty="0" smtClean="0"/>
                  <a:t>dispatch</a:t>
                </a:r>
                <a:endParaRPr lang="zh-CN" altLang="en-US" dirty="0"/>
              </a:p>
            </p:txBody>
          </p:sp>
          <p:sp>
            <p:nvSpPr>
              <p:cNvPr id="247" name="TextBox 246"/>
              <p:cNvSpPr txBox="1"/>
              <p:nvPr/>
            </p:nvSpPr>
            <p:spPr>
              <a:xfrm>
                <a:off x="6589390" y="5795144"/>
                <a:ext cx="936475" cy="646331"/>
              </a:xfrm>
              <a:prstGeom prst="rect">
                <a:avLst/>
              </a:prstGeom>
              <a:noFill/>
            </p:spPr>
            <p:txBody>
              <a:bodyPr wrap="none" rtlCol="0">
                <a:spAutoFit/>
              </a:bodyPr>
              <a:lstStyle/>
              <a:p>
                <a:r>
                  <a:rPr lang="en-US" altLang="zh-CN" sz="1200" dirty="0" smtClean="0"/>
                  <a:t>while()  {</a:t>
                </a:r>
              </a:p>
              <a:p>
                <a:r>
                  <a:rPr lang="en-US" altLang="zh-CN" sz="1200" dirty="0" smtClean="0"/>
                  <a:t>    select()… </a:t>
                </a:r>
              </a:p>
              <a:p>
                <a:r>
                  <a:rPr lang="en-US" altLang="zh-CN" sz="1200" dirty="0" smtClean="0"/>
                  <a:t>}</a:t>
                </a:r>
                <a:endParaRPr lang="zh-CN" altLang="en-US" dirty="0"/>
              </a:p>
            </p:txBody>
          </p:sp>
          <p:sp>
            <p:nvSpPr>
              <p:cNvPr id="248" name="TextBox 247"/>
              <p:cNvSpPr txBox="1"/>
              <p:nvPr/>
            </p:nvSpPr>
            <p:spPr>
              <a:xfrm>
                <a:off x="7668344" y="4221088"/>
                <a:ext cx="980846" cy="276999"/>
              </a:xfrm>
              <a:prstGeom prst="rect">
                <a:avLst/>
              </a:prstGeom>
              <a:noFill/>
            </p:spPr>
            <p:txBody>
              <a:bodyPr wrap="none" rtlCol="0">
                <a:spAutoFit/>
              </a:bodyPr>
              <a:lstStyle/>
              <a:p>
                <a:r>
                  <a:rPr lang="en-US" altLang="zh-CN" sz="1200" dirty="0" err="1" smtClean="0"/>
                  <a:t>SelectionKey</a:t>
                </a:r>
                <a:endParaRPr lang="zh-CN" altLang="en-US" dirty="0"/>
              </a:p>
            </p:txBody>
          </p:sp>
        </p:grpSp>
      </p:grpSp>
      <p:grpSp>
        <p:nvGrpSpPr>
          <p:cNvPr id="225" name="组合 224"/>
          <p:cNvGrpSpPr/>
          <p:nvPr/>
        </p:nvGrpSpPr>
        <p:grpSpPr>
          <a:xfrm>
            <a:off x="2483768" y="3573376"/>
            <a:ext cx="5760000" cy="3240000"/>
            <a:chOff x="-361339" y="3197889"/>
            <a:chExt cx="5760000" cy="3240000"/>
          </a:xfrm>
          <a:effectLst>
            <a:outerShdw blurRad="50800" dist="38100" dir="2700000" algn="tl" rotWithShape="0">
              <a:prstClr val="black">
                <a:alpha val="40000"/>
              </a:prstClr>
            </a:outerShdw>
          </a:effectLst>
        </p:grpSpPr>
        <p:sp>
          <p:nvSpPr>
            <p:cNvPr id="223" name="矩形 222"/>
            <p:cNvSpPr/>
            <p:nvPr/>
          </p:nvSpPr>
          <p:spPr>
            <a:xfrm>
              <a:off x="-361339" y="3197889"/>
              <a:ext cx="5760000" cy="3240000"/>
            </a:xfrm>
            <a:prstGeom prst="rect">
              <a:avLst/>
            </a:prstGeom>
            <a:ln>
              <a:solidFill>
                <a:schemeClr val="bg1">
                  <a:lumMod val="50000"/>
                </a:schemeClr>
              </a:solidFill>
              <a:prstDash val="sys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grpSp>
          <p:nvGrpSpPr>
            <p:cNvPr id="219" name="组合 218"/>
            <p:cNvGrpSpPr/>
            <p:nvPr/>
          </p:nvGrpSpPr>
          <p:grpSpPr>
            <a:xfrm>
              <a:off x="93056" y="3572448"/>
              <a:ext cx="4766976" cy="2520848"/>
              <a:chOff x="1871784" y="4148512"/>
              <a:chExt cx="4766976" cy="2520848"/>
            </a:xfrm>
          </p:grpSpPr>
          <p:sp>
            <p:nvSpPr>
              <p:cNvPr id="217" name="椭圆 216"/>
              <p:cNvSpPr/>
              <p:nvPr/>
            </p:nvSpPr>
            <p:spPr>
              <a:xfrm>
                <a:off x="5544209" y="4551371"/>
                <a:ext cx="1044015" cy="2117989"/>
              </a:xfrm>
              <a:prstGeom prst="ellipse">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160" name="椭圆 159"/>
              <p:cNvSpPr/>
              <p:nvPr/>
            </p:nvSpPr>
            <p:spPr>
              <a:xfrm>
                <a:off x="1871784" y="5074972"/>
                <a:ext cx="756000" cy="27003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altLang="zh-CN" sz="1200" dirty="0" smtClean="0"/>
                  <a:t>client</a:t>
                </a:r>
                <a:endParaRPr lang="zh-CN" altLang="en-US" sz="1200" dirty="0"/>
              </a:p>
            </p:txBody>
          </p:sp>
          <p:sp>
            <p:nvSpPr>
              <p:cNvPr id="161" name="矩形 160"/>
              <p:cNvSpPr/>
              <p:nvPr/>
            </p:nvSpPr>
            <p:spPr>
              <a:xfrm>
                <a:off x="3276668" y="4580560"/>
                <a:ext cx="1116000" cy="2880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200" dirty="0" err="1" smtClean="0"/>
                  <a:t>AsynchronousChannel</a:t>
                </a:r>
                <a:endParaRPr lang="zh-CN" altLang="en-US" sz="1200" dirty="0"/>
              </a:p>
            </p:txBody>
          </p:sp>
          <p:sp>
            <p:nvSpPr>
              <p:cNvPr id="162" name="矩形 161"/>
              <p:cNvSpPr/>
              <p:nvPr/>
            </p:nvSpPr>
            <p:spPr>
              <a:xfrm>
                <a:off x="5580215" y="5074972"/>
                <a:ext cx="936000" cy="27003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200" dirty="0" err="1" smtClean="0"/>
                  <a:t>CompletionHandler</a:t>
                </a:r>
                <a:endParaRPr lang="zh-CN" altLang="en-US" sz="1200" dirty="0"/>
              </a:p>
            </p:txBody>
          </p:sp>
          <p:sp>
            <p:nvSpPr>
              <p:cNvPr id="163" name="矩形 162"/>
              <p:cNvSpPr/>
              <p:nvPr/>
            </p:nvSpPr>
            <p:spPr>
              <a:xfrm>
                <a:off x="3024875" y="4148512"/>
                <a:ext cx="3613885" cy="2520848"/>
              </a:xfrm>
              <a:prstGeom prst="rect">
                <a:avLst/>
              </a:prstGeom>
              <a:noFill/>
              <a:ln w="12700">
                <a:solidFill>
                  <a:schemeClr val="bg1">
                    <a:lumMod val="50000"/>
                  </a:schemeClr>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cxnSp>
            <p:nvCxnSpPr>
              <p:cNvPr id="164" name="直接箭头连接符 163"/>
              <p:cNvCxnSpPr>
                <a:stCxn id="160" idx="6"/>
                <a:endCxn id="177" idx="1"/>
              </p:cNvCxnSpPr>
              <p:nvPr/>
            </p:nvCxnSpPr>
            <p:spPr>
              <a:xfrm>
                <a:off x="2627784" y="5209987"/>
                <a:ext cx="900328" cy="0"/>
              </a:xfrm>
              <a:prstGeom prst="straightConnector1">
                <a:avLst/>
              </a:prstGeom>
              <a:ln>
                <a:prstDash val="solid"/>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65" name="直接箭头连接符 164"/>
              <p:cNvCxnSpPr>
                <a:stCxn id="173" idx="6"/>
                <a:endCxn id="178" idx="1"/>
              </p:cNvCxnSpPr>
              <p:nvPr/>
            </p:nvCxnSpPr>
            <p:spPr>
              <a:xfrm>
                <a:off x="2627784" y="5640011"/>
                <a:ext cx="900328" cy="0"/>
              </a:xfrm>
              <a:prstGeom prst="straightConnector1">
                <a:avLst/>
              </a:prstGeom>
              <a:ln>
                <a:prstDash val="solid"/>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66" name="直接箭头连接符 165"/>
              <p:cNvCxnSpPr>
                <a:stCxn id="174" idx="6"/>
                <a:endCxn id="179" idx="1"/>
              </p:cNvCxnSpPr>
              <p:nvPr/>
            </p:nvCxnSpPr>
            <p:spPr>
              <a:xfrm>
                <a:off x="2627784" y="6051149"/>
                <a:ext cx="900328" cy="0"/>
              </a:xfrm>
              <a:prstGeom prst="straightConnector1">
                <a:avLst/>
              </a:prstGeom>
              <a:ln>
                <a:prstDash val="solid"/>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69" name="TextBox 168"/>
              <p:cNvSpPr txBox="1"/>
              <p:nvPr/>
            </p:nvSpPr>
            <p:spPr>
              <a:xfrm>
                <a:off x="2682313" y="5013176"/>
                <a:ext cx="685124" cy="276999"/>
              </a:xfrm>
              <a:prstGeom prst="rect">
                <a:avLst/>
              </a:prstGeom>
              <a:noFill/>
            </p:spPr>
            <p:txBody>
              <a:bodyPr wrap="none" rtlCol="0">
                <a:spAutoFit/>
              </a:bodyPr>
              <a:lstStyle/>
              <a:p>
                <a:r>
                  <a:rPr lang="en-US" altLang="zh-CN" sz="1200" dirty="0" smtClean="0"/>
                  <a:t>connect</a:t>
                </a:r>
                <a:endParaRPr lang="zh-CN" altLang="en-US" dirty="0"/>
              </a:p>
            </p:txBody>
          </p:sp>
          <p:sp>
            <p:nvSpPr>
              <p:cNvPr id="170" name="TextBox 169"/>
              <p:cNvSpPr txBox="1"/>
              <p:nvPr/>
            </p:nvSpPr>
            <p:spPr>
              <a:xfrm>
                <a:off x="4355976" y="4293096"/>
                <a:ext cx="1147878" cy="461665"/>
              </a:xfrm>
              <a:prstGeom prst="rect">
                <a:avLst/>
              </a:prstGeom>
              <a:noFill/>
            </p:spPr>
            <p:txBody>
              <a:bodyPr wrap="none" rtlCol="0">
                <a:spAutoFit/>
              </a:bodyPr>
              <a:lstStyle/>
              <a:p>
                <a:r>
                  <a:rPr lang="en-US" altLang="zh-CN" sz="1200" dirty="0" err="1" smtClean="0"/>
                  <a:t>asyncronous</a:t>
                </a:r>
                <a:r>
                  <a:rPr lang="en-US" altLang="zh-CN" sz="1200" dirty="0" smtClean="0"/>
                  <a:t> </a:t>
                </a:r>
              </a:p>
              <a:p>
                <a:r>
                  <a:rPr lang="en-US" altLang="zh-CN" sz="1200" dirty="0" smtClean="0"/>
                  <a:t>by OS or others</a:t>
                </a:r>
                <a:endParaRPr lang="zh-CN" altLang="en-US" sz="1200" dirty="0"/>
              </a:p>
            </p:txBody>
          </p:sp>
          <p:sp>
            <p:nvSpPr>
              <p:cNvPr id="171" name="矩形 170"/>
              <p:cNvSpPr/>
              <p:nvPr/>
            </p:nvSpPr>
            <p:spPr>
              <a:xfrm>
                <a:off x="5580216" y="5504996"/>
                <a:ext cx="936000" cy="27003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200" dirty="0" smtClean="0"/>
                  <a:t>Future</a:t>
                </a:r>
                <a:endParaRPr lang="zh-CN" altLang="en-US" sz="1200" b="1" dirty="0"/>
              </a:p>
            </p:txBody>
          </p:sp>
          <p:sp>
            <p:nvSpPr>
              <p:cNvPr id="172" name="矩形 171"/>
              <p:cNvSpPr/>
              <p:nvPr/>
            </p:nvSpPr>
            <p:spPr>
              <a:xfrm>
                <a:off x="5580215" y="5916134"/>
                <a:ext cx="936000" cy="27003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200" dirty="0" smtClean="0"/>
                  <a:t>Future</a:t>
                </a:r>
                <a:endParaRPr lang="zh-CN" altLang="en-US" sz="1200" dirty="0"/>
              </a:p>
            </p:txBody>
          </p:sp>
          <p:sp>
            <p:nvSpPr>
              <p:cNvPr id="173" name="椭圆 172"/>
              <p:cNvSpPr/>
              <p:nvPr/>
            </p:nvSpPr>
            <p:spPr>
              <a:xfrm>
                <a:off x="1871784" y="5504996"/>
                <a:ext cx="756000" cy="27003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altLang="zh-CN" sz="1200" dirty="0" smtClean="0"/>
                  <a:t>client</a:t>
                </a:r>
                <a:endParaRPr lang="zh-CN" altLang="en-US" sz="1200" dirty="0"/>
              </a:p>
            </p:txBody>
          </p:sp>
          <p:sp>
            <p:nvSpPr>
              <p:cNvPr id="174" name="椭圆 173"/>
              <p:cNvSpPr/>
              <p:nvPr/>
            </p:nvSpPr>
            <p:spPr>
              <a:xfrm>
                <a:off x="1871784" y="5916134"/>
                <a:ext cx="756000" cy="27003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altLang="zh-CN" sz="1200" dirty="0" smtClean="0"/>
                  <a:t>client</a:t>
                </a:r>
                <a:endParaRPr lang="zh-CN" altLang="en-US" sz="1200" dirty="0"/>
              </a:p>
            </p:txBody>
          </p:sp>
          <p:sp>
            <p:nvSpPr>
              <p:cNvPr id="175" name="TextBox 174"/>
              <p:cNvSpPr txBox="1"/>
              <p:nvPr/>
            </p:nvSpPr>
            <p:spPr>
              <a:xfrm>
                <a:off x="5868144" y="4148512"/>
                <a:ext cx="720000" cy="360000"/>
              </a:xfrm>
              <a:prstGeom prst="rect">
                <a:avLst/>
              </a:prstGeom>
              <a:noFill/>
            </p:spPr>
            <p:txBody>
              <a:bodyPr wrap="none" rtlCol="0">
                <a:spAutoFit/>
              </a:bodyPr>
              <a:lstStyle/>
              <a:p>
                <a:r>
                  <a:rPr lang="en-US" altLang="zh-CN" sz="1600" dirty="0" smtClean="0"/>
                  <a:t>server</a:t>
                </a:r>
                <a:endParaRPr lang="zh-CN" altLang="en-US" dirty="0"/>
              </a:p>
            </p:txBody>
          </p:sp>
          <p:sp>
            <p:nvSpPr>
              <p:cNvPr id="177" name="矩形 176"/>
              <p:cNvSpPr/>
              <p:nvPr/>
            </p:nvSpPr>
            <p:spPr>
              <a:xfrm>
                <a:off x="3528112" y="5065987"/>
                <a:ext cx="1296000" cy="2880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200" dirty="0" err="1" smtClean="0"/>
                  <a:t>AsynchronousServerSocketChannel</a:t>
                </a:r>
                <a:endParaRPr lang="zh-CN" altLang="en-US" sz="1200" dirty="0"/>
              </a:p>
            </p:txBody>
          </p:sp>
          <p:sp>
            <p:nvSpPr>
              <p:cNvPr id="178" name="矩形 177"/>
              <p:cNvSpPr/>
              <p:nvPr/>
            </p:nvSpPr>
            <p:spPr>
              <a:xfrm>
                <a:off x="3528112" y="5496011"/>
                <a:ext cx="1296000" cy="2880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200" dirty="0" err="1" smtClean="0"/>
                  <a:t>AsynchronousSocketChannel</a:t>
                </a:r>
                <a:endParaRPr lang="zh-CN" altLang="en-US" sz="1200" dirty="0"/>
              </a:p>
            </p:txBody>
          </p:sp>
          <p:sp>
            <p:nvSpPr>
              <p:cNvPr id="179" name="矩形 178"/>
              <p:cNvSpPr/>
              <p:nvPr/>
            </p:nvSpPr>
            <p:spPr>
              <a:xfrm>
                <a:off x="3528112" y="5907149"/>
                <a:ext cx="1296000" cy="2880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200" dirty="0" err="1" smtClean="0"/>
                  <a:t>AsynchronousFileChannel</a:t>
                </a:r>
                <a:endParaRPr lang="zh-CN" altLang="en-US" sz="1200" dirty="0"/>
              </a:p>
            </p:txBody>
          </p:sp>
          <p:cxnSp>
            <p:nvCxnSpPr>
              <p:cNvPr id="186" name="形状 185"/>
              <p:cNvCxnSpPr>
                <a:stCxn id="177" idx="1"/>
              </p:cNvCxnSpPr>
              <p:nvPr/>
            </p:nvCxnSpPr>
            <p:spPr>
              <a:xfrm rot="10800000">
                <a:off x="3373608" y="4921273"/>
                <a:ext cx="154504" cy="288714"/>
              </a:xfrm>
              <a:prstGeom prst="bentConnector2">
                <a:avLst/>
              </a:prstGeom>
              <a:ln>
                <a:headEnd type="oval"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87" name="形状 186"/>
              <p:cNvCxnSpPr>
                <a:stCxn id="178" idx="1"/>
              </p:cNvCxnSpPr>
              <p:nvPr/>
            </p:nvCxnSpPr>
            <p:spPr>
              <a:xfrm rot="10800000">
                <a:off x="3373608" y="4868563"/>
                <a:ext cx="154504" cy="771449"/>
              </a:xfrm>
              <a:prstGeom prst="bentConnector2">
                <a:avLst/>
              </a:prstGeom>
              <a:ln>
                <a:headEnd type="oval"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90" name="形状 189"/>
              <p:cNvCxnSpPr>
                <a:stCxn id="179" idx="1"/>
              </p:cNvCxnSpPr>
              <p:nvPr/>
            </p:nvCxnSpPr>
            <p:spPr>
              <a:xfrm rot="10800000">
                <a:off x="3373608" y="4868561"/>
                <a:ext cx="154504" cy="1182589"/>
              </a:xfrm>
              <a:prstGeom prst="bentConnector2">
                <a:avLst/>
              </a:prstGeom>
              <a:ln>
                <a:headEnd type="oval" w="med" len="med"/>
                <a:tailEnd type="triangle" w="lg" len="lg"/>
              </a:ln>
            </p:spPr>
            <p:style>
              <a:lnRef idx="1">
                <a:schemeClr val="accent1"/>
              </a:lnRef>
              <a:fillRef idx="0">
                <a:schemeClr val="accent1"/>
              </a:fillRef>
              <a:effectRef idx="0">
                <a:schemeClr val="accent1"/>
              </a:effectRef>
              <a:fontRef idx="minor">
                <a:schemeClr val="tx1"/>
              </a:fontRef>
            </p:style>
          </p:cxnSp>
          <p:sp>
            <p:nvSpPr>
              <p:cNvPr id="203" name="TextBox 202"/>
              <p:cNvSpPr txBox="1"/>
              <p:nvPr/>
            </p:nvSpPr>
            <p:spPr>
              <a:xfrm>
                <a:off x="2807888" y="5436362"/>
                <a:ext cx="466346" cy="276999"/>
              </a:xfrm>
              <a:prstGeom prst="rect">
                <a:avLst/>
              </a:prstGeom>
              <a:noFill/>
            </p:spPr>
            <p:txBody>
              <a:bodyPr wrap="none" rtlCol="0">
                <a:spAutoFit/>
              </a:bodyPr>
              <a:lstStyle/>
              <a:p>
                <a:r>
                  <a:rPr lang="en-US" altLang="zh-CN" sz="1200" dirty="0" smtClean="0"/>
                  <a:t>read</a:t>
                </a:r>
                <a:endParaRPr lang="zh-CN" altLang="en-US" dirty="0"/>
              </a:p>
            </p:txBody>
          </p:sp>
          <p:sp>
            <p:nvSpPr>
              <p:cNvPr id="204" name="TextBox 203"/>
              <p:cNvSpPr txBox="1"/>
              <p:nvPr/>
            </p:nvSpPr>
            <p:spPr>
              <a:xfrm>
                <a:off x="2801933" y="5868410"/>
                <a:ext cx="510011" cy="276999"/>
              </a:xfrm>
              <a:prstGeom prst="rect">
                <a:avLst/>
              </a:prstGeom>
              <a:noFill/>
            </p:spPr>
            <p:txBody>
              <a:bodyPr wrap="none" rtlCol="0">
                <a:spAutoFit/>
              </a:bodyPr>
              <a:lstStyle/>
              <a:p>
                <a:r>
                  <a:rPr lang="en-US" altLang="zh-CN" sz="1200" dirty="0" smtClean="0"/>
                  <a:t>write</a:t>
                </a:r>
                <a:endParaRPr lang="zh-CN" altLang="en-US" dirty="0"/>
              </a:p>
            </p:txBody>
          </p:sp>
          <p:cxnSp>
            <p:nvCxnSpPr>
              <p:cNvPr id="208" name="直接箭头连接符 207"/>
              <p:cNvCxnSpPr>
                <a:endCxn id="172" idx="1"/>
              </p:cNvCxnSpPr>
              <p:nvPr/>
            </p:nvCxnSpPr>
            <p:spPr>
              <a:xfrm>
                <a:off x="4823800" y="6051149"/>
                <a:ext cx="756415" cy="0"/>
              </a:xfrm>
              <a:prstGeom prst="straightConnector1">
                <a:avLst/>
              </a:prstGeom>
              <a:ln>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09" name="矩形 208"/>
              <p:cNvSpPr/>
              <p:nvPr/>
            </p:nvSpPr>
            <p:spPr>
              <a:xfrm>
                <a:off x="3024875" y="4508512"/>
                <a:ext cx="2159277" cy="1764000"/>
              </a:xfrm>
              <a:prstGeom prst="rect">
                <a:avLst/>
              </a:prstGeom>
              <a:noFill/>
              <a:ln w="9525">
                <a:solidFill>
                  <a:schemeClr val="bg1">
                    <a:lumMod val="50000"/>
                  </a:schemeClr>
                </a:solidFill>
                <a:prstDash val="dashDot"/>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cxnSp>
            <p:nvCxnSpPr>
              <p:cNvPr id="211" name="直接箭头连接符 210"/>
              <p:cNvCxnSpPr>
                <a:stCxn id="178" idx="3"/>
                <a:endCxn id="171" idx="1"/>
              </p:cNvCxnSpPr>
              <p:nvPr/>
            </p:nvCxnSpPr>
            <p:spPr>
              <a:xfrm>
                <a:off x="4824112" y="5640011"/>
                <a:ext cx="756104" cy="0"/>
              </a:xfrm>
              <a:prstGeom prst="straightConnector1">
                <a:avLst/>
              </a:prstGeom>
              <a:ln>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14" name="直接箭头连接符 213"/>
              <p:cNvCxnSpPr>
                <a:stCxn id="177" idx="3"/>
                <a:endCxn id="162" idx="1"/>
              </p:cNvCxnSpPr>
              <p:nvPr/>
            </p:nvCxnSpPr>
            <p:spPr>
              <a:xfrm>
                <a:off x="4824112" y="5209987"/>
                <a:ext cx="756103" cy="0"/>
              </a:xfrm>
              <a:prstGeom prst="straightConnector1">
                <a:avLst/>
              </a:prstGeom>
              <a:ln>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18" name="TextBox 217"/>
              <p:cNvSpPr txBox="1"/>
              <p:nvPr/>
            </p:nvSpPr>
            <p:spPr>
              <a:xfrm>
                <a:off x="5652120" y="4653136"/>
                <a:ext cx="794961" cy="369332"/>
              </a:xfrm>
              <a:prstGeom prst="rect">
                <a:avLst/>
              </a:prstGeom>
              <a:noFill/>
            </p:spPr>
            <p:txBody>
              <a:bodyPr wrap="none" rtlCol="0">
                <a:spAutoFit/>
              </a:bodyPr>
              <a:lstStyle/>
              <a:p>
                <a:r>
                  <a:rPr lang="en-US" altLang="zh-CN" sz="1200" dirty="0" smtClean="0"/>
                  <a:t>Thread</a:t>
                </a:r>
                <a:r>
                  <a:rPr lang="en-US" altLang="zh-CN" dirty="0" smtClean="0"/>
                  <a:t>…</a:t>
                </a:r>
                <a:endParaRPr lang="en-US" altLang="zh-CN" sz="1200" dirty="0" smtClean="0"/>
              </a:p>
            </p:txBody>
          </p:sp>
        </p:grpSp>
      </p:grpSp>
    </p:spTree>
    <p:extLst>
      <p:ext uri="{BB962C8B-B14F-4D97-AF65-F5344CB8AC3E}">
        <p14:creationId xmlns:p14="http://schemas.microsoft.com/office/powerpoint/2010/main" val="10278886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nodeType="clickEffect">
                                  <p:stCondLst>
                                    <p:cond delay="0"/>
                                  </p:stCondLst>
                                  <p:childTnLst>
                                    <p:set>
                                      <p:cBhvr>
                                        <p:cTn id="6" dur="1" fill="hold">
                                          <p:stCondLst>
                                            <p:cond delay="0"/>
                                          </p:stCondLst>
                                        </p:cTn>
                                        <p:tgtEl>
                                          <p:spTgt spid="226"/>
                                        </p:tgtEl>
                                        <p:attrNameLst>
                                          <p:attrName>style.visibility</p:attrName>
                                        </p:attrNameLst>
                                      </p:cBhvr>
                                      <p:to>
                                        <p:strVal val="visible"/>
                                      </p:to>
                                    </p:set>
                                    <p:anim calcmode="lin" valueType="num">
                                      <p:cBhvr>
                                        <p:cTn id="7" dur="500" fill="hold"/>
                                        <p:tgtEl>
                                          <p:spTgt spid="226"/>
                                        </p:tgtEl>
                                        <p:attrNameLst>
                                          <p:attrName>ppt_w</p:attrName>
                                        </p:attrNameLst>
                                      </p:cBhvr>
                                      <p:tavLst>
                                        <p:tav tm="0">
                                          <p:val>
                                            <p:fltVal val="0"/>
                                          </p:val>
                                        </p:tav>
                                        <p:tav tm="100000">
                                          <p:val>
                                            <p:strVal val="#ppt_w"/>
                                          </p:val>
                                        </p:tav>
                                      </p:tavLst>
                                    </p:anim>
                                    <p:anim calcmode="lin" valueType="num">
                                      <p:cBhvr>
                                        <p:cTn id="8" dur="500" fill="hold"/>
                                        <p:tgtEl>
                                          <p:spTgt spid="226"/>
                                        </p:tgtEl>
                                        <p:attrNameLst>
                                          <p:attrName>ppt_h</p:attrName>
                                        </p:attrNameLst>
                                      </p:cBhvr>
                                      <p:tavLst>
                                        <p:tav tm="0">
                                          <p:val>
                                            <p:fltVal val="0"/>
                                          </p:val>
                                        </p:tav>
                                        <p:tav tm="100000">
                                          <p:val>
                                            <p:strVal val="#ppt_h"/>
                                          </p:val>
                                        </p:tav>
                                      </p:tavLst>
                                    </p:anim>
                                    <p:animEffect transition="in" filter="fade">
                                      <p:cBhvr>
                                        <p:cTn id="9" dur="500"/>
                                        <p:tgtEl>
                                          <p:spTgt spid="226"/>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0" fill="hold" nodeType="clickEffect">
                                  <p:stCondLst>
                                    <p:cond delay="0"/>
                                  </p:stCondLst>
                                  <p:childTnLst>
                                    <p:set>
                                      <p:cBhvr>
                                        <p:cTn id="13" dur="1" fill="hold">
                                          <p:stCondLst>
                                            <p:cond delay="0"/>
                                          </p:stCondLst>
                                        </p:cTn>
                                        <p:tgtEl>
                                          <p:spTgt spid="228"/>
                                        </p:tgtEl>
                                        <p:attrNameLst>
                                          <p:attrName>style.visibility</p:attrName>
                                        </p:attrNameLst>
                                      </p:cBhvr>
                                      <p:to>
                                        <p:strVal val="visible"/>
                                      </p:to>
                                    </p:set>
                                    <p:anim calcmode="lin" valueType="num">
                                      <p:cBhvr>
                                        <p:cTn id="14" dur="500" fill="hold"/>
                                        <p:tgtEl>
                                          <p:spTgt spid="228"/>
                                        </p:tgtEl>
                                        <p:attrNameLst>
                                          <p:attrName>ppt_w</p:attrName>
                                        </p:attrNameLst>
                                      </p:cBhvr>
                                      <p:tavLst>
                                        <p:tav tm="0">
                                          <p:val>
                                            <p:fltVal val="0"/>
                                          </p:val>
                                        </p:tav>
                                        <p:tav tm="100000">
                                          <p:val>
                                            <p:strVal val="#ppt_w"/>
                                          </p:val>
                                        </p:tav>
                                      </p:tavLst>
                                    </p:anim>
                                    <p:anim calcmode="lin" valueType="num">
                                      <p:cBhvr>
                                        <p:cTn id="15" dur="500" fill="hold"/>
                                        <p:tgtEl>
                                          <p:spTgt spid="228"/>
                                        </p:tgtEl>
                                        <p:attrNameLst>
                                          <p:attrName>ppt_h</p:attrName>
                                        </p:attrNameLst>
                                      </p:cBhvr>
                                      <p:tavLst>
                                        <p:tav tm="0">
                                          <p:val>
                                            <p:fltVal val="0"/>
                                          </p:val>
                                        </p:tav>
                                        <p:tav tm="100000">
                                          <p:val>
                                            <p:strVal val="#ppt_h"/>
                                          </p:val>
                                        </p:tav>
                                      </p:tavLst>
                                    </p:anim>
                                    <p:animEffect transition="in" filter="fade">
                                      <p:cBhvr>
                                        <p:cTn id="16" dur="500"/>
                                        <p:tgtEl>
                                          <p:spTgt spid="228"/>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0" fill="hold" nodeType="clickEffect">
                                  <p:stCondLst>
                                    <p:cond delay="0"/>
                                  </p:stCondLst>
                                  <p:childTnLst>
                                    <p:set>
                                      <p:cBhvr>
                                        <p:cTn id="20" dur="1" fill="hold">
                                          <p:stCondLst>
                                            <p:cond delay="0"/>
                                          </p:stCondLst>
                                        </p:cTn>
                                        <p:tgtEl>
                                          <p:spTgt spid="225"/>
                                        </p:tgtEl>
                                        <p:attrNameLst>
                                          <p:attrName>style.visibility</p:attrName>
                                        </p:attrNameLst>
                                      </p:cBhvr>
                                      <p:to>
                                        <p:strVal val="visible"/>
                                      </p:to>
                                    </p:set>
                                    <p:anim calcmode="lin" valueType="num">
                                      <p:cBhvr>
                                        <p:cTn id="21" dur="500" fill="hold"/>
                                        <p:tgtEl>
                                          <p:spTgt spid="225"/>
                                        </p:tgtEl>
                                        <p:attrNameLst>
                                          <p:attrName>ppt_w</p:attrName>
                                        </p:attrNameLst>
                                      </p:cBhvr>
                                      <p:tavLst>
                                        <p:tav tm="0">
                                          <p:val>
                                            <p:fltVal val="0"/>
                                          </p:val>
                                        </p:tav>
                                        <p:tav tm="100000">
                                          <p:val>
                                            <p:strVal val="#ppt_w"/>
                                          </p:val>
                                        </p:tav>
                                      </p:tavLst>
                                    </p:anim>
                                    <p:anim calcmode="lin" valueType="num">
                                      <p:cBhvr>
                                        <p:cTn id="22" dur="500" fill="hold"/>
                                        <p:tgtEl>
                                          <p:spTgt spid="225"/>
                                        </p:tgtEl>
                                        <p:attrNameLst>
                                          <p:attrName>ppt_h</p:attrName>
                                        </p:attrNameLst>
                                      </p:cBhvr>
                                      <p:tavLst>
                                        <p:tav tm="0">
                                          <p:val>
                                            <p:fltVal val="0"/>
                                          </p:val>
                                        </p:tav>
                                        <p:tav tm="100000">
                                          <p:val>
                                            <p:strVal val="#ppt_h"/>
                                          </p:val>
                                        </p:tav>
                                      </p:tavLst>
                                    </p:anim>
                                    <p:animEffect transition="in" filter="fade">
                                      <p:cBhvr>
                                        <p:cTn id="23" dur="500"/>
                                        <p:tgtEl>
                                          <p:spTgt spid="2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IO</a:t>
            </a:r>
            <a:r>
              <a:rPr lang="zh-CN" altLang="en-US" dirty="0" smtClean="0"/>
              <a:t>多路复用</a:t>
            </a:r>
            <a:endParaRPr lang="zh-CN" altLang="en-US" dirty="0"/>
          </a:p>
        </p:txBody>
      </p:sp>
      <p:sp>
        <p:nvSpPr>
          <p:cNvPr id="3" name="内容占位符 2"/>
          <p:cNvSpPr>
            <a:spLocks noGrp="1"/>
          </p:cNvSpPr>
          <p:nvPr>
            <p:ph idx="1"/>
          </p:nvPr>
        </p:nvSpPr>
        <p:spPr/>
        <p:txBody>
          <a:bodyPr>
            <a:normAutofit/>
          </a:bodyPr>
          <a:lstStyle/>
          <a:p>
            <a:r>
              <a:rPr lang="zh-CN" altLang="en-US" dirty="0" smtClean="0"/>
              <a:t>背景</a:t>
            </a:r>
            <a:endParaRPr lang="en-US" altLang="zh-CN" dirty="0" smtClean="0"/>
          </a:p>
          <a:p>
            <a:pPr lvl="1"/>
            <a:r>
              <a:rPr lang="en-US" altLang="zh-CN" sz="2400" dirty="0" smtClean="0"/>
              <a:t>IO</a:t>
            </a:r>
            <a:r>
              <a:rPr lang="zh-CN" altLang="en-US" sz="2400" dirty="0" smtClean="0"/>
              <a:t>的两阶段（等待就绪、拷贝数据）</a:t>
            </a:r>
            <a:endParaRPr lang="en-US" altLang="zh-CN" sz="2400" dirty="0" smtClean="0"/>
          </a:p>
          <a:p>
            <a:pPr lvl="1"/>
            <a:r>
              <a:rPr lang="en-US" altLang="zh-CN" sz="2400" dirty="0" smtClean="0"/>
              <a:t>IO</a:t>
            </a:r>
            <a:r>
              <a:rPr lang="zh-CN" altLang="en-US" sz="2400" dirty="0" smtClean="0"/>
              <a:t>就绪状态必须由内核检测</a:t>
            </a:r>
            <a:endParaRPr lang="en-US" altLang="zh-CN" sz="2400" dirty="0" smtClean="0"/>
          </a:p>
          <a:p>
            <a:pPr lvl="1"/>
            <a:r>
              <a:rPr lang="zh-CN" altLang="en-US" sz="2400" dirty="0" smtClean="0"/>
              <a:t>对多个</a:t>
            </a:r>
            <a:r>
              <a:rPr lang="en-US" altLang="zh-CN" sz="2400" dirty="0" smtClean="0"/>
              <a:t>IO</a:t>
            </a:r>
            <a:r>
              <a:rPr lang="zh-CN" altLang="en-US" sz="2400" dirty="0" smtClean="0"/>
              <a:t>的反复内核调用开销大</a:t>
            </a:r>
            <a:endParaRPr lang="en-US" altLang="zh-CN" sz="2400" dirty="0" smtClean="0"/>
          </a:p>
          <a:p>
            <a:r>
              <a:rPr lang="zh-CN" altLang="en-US" dirty="0" smtClean="0"/>
              <a:t>本质</a:t>
            </a:r>
            <a:endParaRPr lang="en-US" altLang="zh-CN" dirty="0" smtClean="0"/>
          </a:p>
          <a:p>
            <a:pPr lvl="1"/>
            <a:r>
              <a:rPr lang="zh-CN" altLang="en-US" sz="2400" dirty="0" smtClean="0"/>
              <a:t>在内核层面对多路</a:t>
            </a:r>
            <a:r>
              <a:rPr lang="en-US" altLang="zh-CN" sz="2400" dirty="0" smtClean="0"/>
              <a:t>IO</a:t>
            </a:r>
            <a:r>
              <a:rPr lang="zh-CN" altLang="en-US" sz="2400" dirty="0" smtClean="0"/>
              <a:t>就绪状态的批量检查</a:t>
            </a:r>
            <a:endParaRPr lang="en-US" altLang="zh-CN" sz="2400" dirty="0" smtClean="0"/>
          </a:p>
          <a:p>
            <a:endParaRPr lang="zh-CN" altLang="en-US" sz="2800" dirty="0"/>
          </a:p>
        </p:txBody>
      </p:sp>
      <p:sp>
        <p:nvSpPr>
          <p:cNvPr id="26626" name="AutoShape 2" descr="bio"/>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26628" name="AutoShape 4" descr="bio"/>
          <p:cNvSpPr>
            <a:spLocks noChangeAspect="1" noChangeArrowheads="1"/>
          </p:cNvSpPr>
          <p:nvPr/>
        </p:nvSpPr>
        <p:spPr bwMode="auto">
          <a:xfrm>
            <a:off x="63500" y="-136525"/>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pic>
        <p:nvPicPr>
          <p:cNvPr id="7" name="Picture 10" descr="bio"/>
          <p:cNvPicPr>
            <a:picLocks noChangeAspect="1" noChangeArrowheads="1"/>
          </p:cNvPicPr>
          <p:nvPr/>
        </p:nvPicPr>
        <p:blipFill>
          <a:blip r:embed="rId3" cstate="print">
            <a:extLst>
              <a:ext uri="{28A0092B-C50C-407E-A947-70E740481C1C}">
                <a14:useLocalDpi xmlns:a14="http://schemas.microsoft.com/office/drawing/2010/main" val="0"/>
              </a:ext>
            </a:extLst>
          </a:blip>
          <a:srcRect l="70284"/>
          <a:stretch>
            <a:fillRect/>
          </a:stretch>
        </p:blipFill>
        <p:spPr bwMode="auto">
          <a:xfrm>
            <a:off x="6948264" y="1916832"/>
            <a:ext cx="2088232" cy="3997011"/>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2555776" y="5201066"/>
            <a:ext cx="2741456" cy="369332"/>
          </a:xfrm>
          <a:prstGeom prst="rect">
            <a:avLst/>
          </a:prstGeom>
          <a:noFill/>
        </p:spPr>
        <p:txBody>
          <a:bodyPr wrap="none" rtlCol="0">
            <a:spAutoFit/>
          </a:bodyPr>
          <a:lstStyle/>
          <a:p>
            <a:r>
              <a:rPr lang="zh-CN" altLang="en-US" b="1" dirty="0" smtClean="0">
                <a:solidFill>
                  <a:schemeClr val="accent2"/>
                </a:solidFill>
              </a:rPr>
              <a:t>批量总是比单次效率要高</a:t>
            </a:r>
            <a:endParaRPr lang="zh-CN" altLang="en-US" b="1" dirty="0">
              <a:solidFill>
                <a:schemeClr val="accent2"/>
              </a:solidFill>
            </a:endParaRPr>
          </a:p>
        </p:txBody>
      </p:sp>
    </p:spTree>
    <p:extLst>
      <p:ext uri="{BB962C8B-B14F-4D97-AF65-F5344CB8AC3E}">
        <p14:creationId xmlns:p14="http://schemas.microsoft.com/office/powerpoint/2010/main" val="37774697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childTnLst>
                          </p:cTn>
                        </p:par>
                        <p:par>
                          <p:cTn id="10" fill="hold">
                            <p:stCondLst>
                              <p:cond delay="500"/>
                            </p:stCondLst>
                            <p:childTnLst>
                              <p:par>
                                <p:cTn id="11" presetID="1" presetClass="entr" presetSubtype="0" fill="hold" grpId="0" nodeType="after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IO</a:t>
            </a:r>
            <a:r>
              <a:rPr lang="zh-CN" altLang="en-US" dirty="0" smtClean="0"/>
              <a:t>多路复用</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smtClean="0"/>
              <a:t>实现</a:t>
            </a:r>
            <a:endParaRPr lang="en-US" altLang="zh-CN" dirty="0" smtClean="0"/>
          </a:p>
          <a:p>
            <a:pPr lvl="1"/>
            <a:r>
              <a:rPr lang="en-US" altLang="zh-CN" dirty="0" smtClean="0"/>
              <a:t>POSIX</a:t>
            </a:r>
            <a:r>
              <a:rPr lang="zh-CN" altLang="en-US" dirty="0" smtClean="0"/>
              <a:t>系统调用（</a:t>
            </a:r>
            <a:r>
              <a:rPr lang="en-US" altLang="zh-CN" dirty="0" smtClean="0"/>
              <a:t>select</a:t>
            </a:r>
            <a:r>
              <a:rPr lang="zh-CN" altLang="en-US" dirty="0" smtClean="0"/>
              <a:t>、</a:t>
            </a:r>
            <a:r>
              <a:rPr lang="en-US" altLang="zh-CN" dirty="0" smtClean="0"/>
              <a:t>poll</a:t>
            </a:r>
            <a:r>
              <a:rPr lang="zh-CN" altLang="en-US" dirty="0" smtClean="0"/>
              <a:t>、</a:t>
            </a:r>
            <a:r>
              <a:rPr lang="en-US" altLang="zh-CN" dirty="0" err="1" smtClean="0"/>
              <a:t>epoll</a:t>
            </a:r>
            <a:r>
              <a:rPr lang="zh-CN" altLang="en-US" dirty="0" smtClean="0"/>
              <a:t>）</a:t>
            </a:r>
            <a:endParaRPr lang="en-US" altLang="zh-CN" dirty="0" smtClean="0"/>
          </a:p>
          <a:p>
            <a:endParaRPr lang="en-US" altLang="zh-CN" dirty="0" smtClean="0"/>
          </a:p>
          <a:p>
            <a:pPr lvl="1">
              <a:lnSpc>
                <a:spcPct val="160000"/>
              </a:lnSpc>
            </a:pPr>
            <a:r>
              <a:rPr lang="zh-CN" altLang="en-US" dirty="0" smtClean="0"/>
              <a:t>特性 </a:t>
            </a:r>
            <a:r>
              <a:rPr lang="en-US" altLang="zh-CN" dirty="0" smtClean="0"/>
              <a:t>&amp; </a:t>
            </a:r>
            <a:r>
              <a:rPr lang="zh-CN" altLang="en-US" dirty="0" smtClean="0"/>
              <a:t>区别</a:t>
            </a:r>
            <a:endParaRPr lang="en-US" altLang="zh-CN" dirty="0" smtClean="0"/>
          </a:p>
          <a:p>
            <a:pPr lvl="2"/>
            <a:r>
              <a:rPr lang="zh-CN" altLang="en-US" sz="2000" dirty="0" smtClean="0"/>
              <a:t>最大文件描述符数量限制</a:t>
            </a:r>
            <a:endParaRPr lang="en-US" altLang="zh-CN" sz="2000" dirty="0" smtClean="0"/>
          </a:p>
          <a:p>
            <a:pPr lvl="2"/>
            <a:r>
              <a:rPr lang="zh-CN" altLang="en-US" sz="2000" dirty="0" smtClean="0"/>
              <a:t>就绪状态检测，基于事件驱动 </a:t>
            </a:r>
            <a:r>
              <a:rPr lang="en-US" altLang="zh-CN" sz="2000" dirty="0" smtClean="0"/>
              <a:t>or </a:t>
            </a:r>
            <a:r>
              <a:rPr lang="zh-CN" altLang="en-US" sz="2000" dirty="0" smtClean="0"/>
              <a:t>遍历轮询</a:t>
            </a:r>
            <a:r>
              <a:rPr lang="en-US" altLang="zh-CN" sz="2000" dirty="0" smtClean="0"/>
              <a:t>FD</a:t>
            </a:r>
            <a:r>
              <a:rPr lang="zh-CN" altLang="en-US" sz="2000" dirty="0" smtClean="0"/>
              <a:t>集合</a:t>
            </a:r>
            <a:endParaRPr lang="en-US" altLang="zh-CN" sz="2000" dirty="0" smtClean="0"/>
          </a:p>
          <a:p>
            <a:pPr lvl="2"/>
            <a:r>
              <a:rPr lang="en-US" altLang="zh-CN" sz="2000" dirty="0" smtClean="0"/>
              <a:t>FD</a:t>
            </a:r>
            <a:r>
              <a:rPr lang="zh-CN" altLang="en-US" sz="2000" dirty="0" smtClean="0"/>
              <a:t>集合的拷贝，</a:t>
            </a:r>
            <a:r>
              <a:rPr lang="en-US" altLang="zh-CN" sz="2000" dirty="0" err="1" smtClean="0"/>
              <a:t>mmap</a:t>
            </a:r>
            <a:r>
              <a:rPr lang="zh-CN" altLang="en-US" sz="2000" dirty="0" smtClean="0"/>
              <a:t>内存映射 </a:t>
            </a:r>
            <a:r>
              <a:rPr lang="en-US" altLang="zh-CN" sz="2000" dirty="0" smtClean="0"/>
              <a:t> or </a:t>
            </a:r>
            <a:r>
              <a:rPr lang="zh-CN" altLang="en-US" sz="2000" dirty="0" smtClean="0"/>
              <a:t>内核</a:t>
            </a:r>
            <a:r>
              <a:rPr lang="en-US" altLang="zh-CN" sz="2000" dirty="0" smtClean="0"/>
              <a:t>/</a:t>
            </a:r>
            <a:r>
              <a:rPr lang="zh-CN" altLang="en-US" sz="2000" dirty="0" smtClean="0"/>
              <a:t>用户空间拷贝</a:t>
            </a:r>
            <a:endParaRPr lang="en-US" altLang="zh-CN" sz="2000" dirty="0" smtClean="0"/>
          </a:p>
          <a:p>
            <a:pPr lvl="1"/>
            <a:r>
              <a:rPr lang="zh-CN" altLang="en-US" dirty="0" smtClean="0"/>
              <a:t>触发模式</a:t>
            </a:r>
            <a:endParaRPr lang="en-US" altLang="zh-CN" dirty="0" smtClean="0"/>
          </a:p>
          <a:p>
            <a:pPr lvl="2"/>
            <a:r>
              <a:rPr lang="en-US" altLang="zh-CN" sz="2000" dirty="0" smtClean="0">
                <a:solidFill>
                  <a:schemeClr val="accent2"/>
                </a:solidFill>
              </a:rPr>
              <a:t>Level Trigger</a:t>
            </a:r>
            <a:r>
              <a:rPr lang="zh-CN" altLang="en-US" sz="2000" dirty="0" smtClean="0"/>
              <a:t>（条件触发，只要条件满足就触发通知）</a:t>
            </a:r>
            <a:endParaRPr lang="en-US" altLang="zh-CN" sz="2000" dirty="0" smtClean="0"/>
          </a:p>
          <a:p>
            <a:pPr lvl="2"/>
            <a:r>
              <a:rPr lang="en-US" altLang="zh-CN" sz="2000" dirty="0" smtClean="0">
                <a:solidFill>
                  <a:schemeClr val="accent2"/>
                </a:solidFill>
              </a:rPr>
              <a:t>Edge Trigger</a:t>
            </a:r>
            <a:r>
              <a:rPr lang="zh-CN" altLang="en-US" sz="2000" dirty="0" smtClean="0"/>
              <a:t>（边缘触发，状态第一次变化时才触发通知）</a:t>
            </a:r>
            <a:endParaRPr lang="zh-CN" altLang="en-US" sz="2000" dirty="0"/>
          </a:p>
        </p:txBody>
      </p:sp>
      <p:sp>
        <p:nvSpPr>
          <p:cNvPr id="4" name="矩形 3"/>
          <p:cNvSpPr/>
          <p:nvPr/>
        </p:nvSpPr>
        <p:spPr>
          <a:xfrm>
            <a:off x="1187624" y="2564904"/>
            <a:ext cx="7200800" cy="738664"/>
          </a:xfrm>
          <a:prstGeom prst="rect">
            <a:avLst/>
          </a:prstGeom>
          <a:ln>
            <a:solidFill>
              <a:schemeClr val="bg1">
                <a:lumMod val="50000"/>
              </a:schemeClr>
            </a:solidFill>
            <a:prstDash val="dash"/>
          </a:ln>
        </p:spPr>
        <p:txBody>
          <a:bodyPr wrap="square">
            <a:spAutoFit/>
          </a:bodyPr>
          <a:lstStyle/>
          <a:p>
            <a:r>
              <a:rPr lang="en-US" altLang="zh-CN" sz="1400" dirty="0" err="1" smtClean="0"/>
              <a:t>int</a:t>
            </a:r>
            <a:r>
              <a:rPr lang="en-US" altLang="zh-CN" sz="1400" dirty="0" smtClean="0"/>
              <a:t> </a:t>
            </a:r>
            <a:r>
              <a:rPr lang="en-US" altLang="zh-CN" sz="1400" b="1" dirty="0" smtClean="0">
                <a:solidFill>
                  <a:schemeClr val="accent1"/>
                </a:solidFill>
              </a:rPr>
              <a:t>select</a:t>
            </a:r>
            <a:r>
              <a:rPr lang="en-US" altLang="zh-CN" sz="1400" dirty="0" smtClean="0"/>
              <a:t>(</a:t>
            </a:r>
            <a:r>
              <a:rPr lang="en-US" altLang="zh-CN" sz="1400" dirty="0" err="1" smtClean="0"/>
              <a:t>int</a:t>
            </a:r>
            <a:r>
              <a:rPr lang="en-US" altLang="zh-CN" sz="1400" dirty="0" smtClean="0"/>
              <a:t> </a:t>
            </a:r>
            <a:r>
              <a:rPr lang="en-US" altLang="zh-CN" sz="1400" dirty="0" err="1" smtClean="0"/>
              <a:t>nfds</a:t>
            </a:r>
            <a:r>
              <a:rPr lang="en-US" altLang="zh-CN" sz="1400" dirty="0" smtClean="0"/>
              <a:t>, </a:t>
            </a:r>
            <a:r>
              <a:rPr lang="en-US" altLang="zh-CN" sz="1400" dirty="0" err="1" smtClean="0"/>
              <a:t>fd_set</a:t>
            </a:r>
            <a:r>
              <a:rPr lang="en-US" altLang="zh-CN" sz="1400" dirty="0" smtClean="0"/>
              <a:t> *</a:t>
            </a:r>
            <a:r>
              <a:rPr lang="en-US" altLang="zh-CN" sz="1400" dirty="0" err="1" smtClean="0"/>
              <a:t>readfds</a:t>
            </a:r>
            <a:r>
              <a:rPr lang="en-US" altLang="zh-CN" sz="1400" dirty="0" smtClean="0"/>
              <a:t>, </a:t>
            </a:r>
            <a:r>
              <a:rPr lang="en-US" altLang="zh-CN" sz="1400" dirty="0" err="1" smtClean="0"/>
              <a:t>fd_set</a:t>
            </a:r>
            <a:r>
              <a:rPr lang="en-US" altLang="zh-CN" sz="1400" dirty="0" smtClean="0"/>
              <a:t> *</a:t>
            </a:r>
            <a:r>
              <a:rPr lang="en-US" altLang="zh-CN" sz="1400" dirty="0" err="1" smtClean="0"/>
              <a:t>writefds</a:t>
            </a:r>
            <a:r>
              <a:rPr lang="en-US" altLang="zh-CN" sz="1400" dirty="0" smtClean="0"/>
              <a:t>, </a:t>
            </a:r>
            <a:r>
              <a:rPr lang="en-US" altLang="zh-CN" sz="1400" dirty="0" err="1" smtClean="0"/>
              <a:t>fd_set</a:t>
            </a:r>
            <a:r>
              <a:rPr lang="en-US" altLang="zh-CN" sz="1400" dirty="0" smtClean="0"/>
              <a:t> *</a:t>
            </a:r>
            <a:r>
              <a:rPr lang="en-US" altLang="zh-CN" sz="1400" dirty="0" err="1" smtClean="0"/>
              <a:t>exceptfds</a:t>
            </a:r>
            <a:r>
              <a:rPr lang="en-US" altLang="zh-CN" sz="1400" dirty="0" smtClean="0"/>
              <a:t>, </a:t>
            </a:r>
            <a:r>
              <a:rPr lang="en-US" altLang="zh-CN" sz="1400" dirty="0" err="1" smtClean="0"/>
              <a:t>struct</a:t>
            </a:r>
            <a:r>
              <a:rPr lang="en-US" altLang="zh-CN" sz="1400" dirty="0" smtClean="0"/>
              <a:t> </a:t>
            </a:r>
            <a:r>
              <a:rPr lang="en-US" altLang="zh-CN" sz="1400" dirty="0" err="1" smtClean="0"/>
              <a:t>timeval</a:t>
            </a:r>
            <a:r>
              <a:rPr lang="en-US" altLang="zh-CN" sz="1400" dirty="0" smtClean="0"/>
              <a:t> *timeout);</a:t>
            </a:r>
          </a:p>
          <a:p>
            <a:r>
              <a:rPr lang="en-US" altLang="zh-CN" sz="1400" dirty="0" err="1" smtClean="0"/>
              <a:t>int</a:t>
            </a:r>
            <a:r>
              <a:rPr lang="en-US" altLang="zh-CN" sz="1400" dirty="0" smtClean="0"/>
              <a:t> </a:t>
            </a:r>
            <a:r>
              <a:rPr lang="en-US" altLang="zh-CN" sz="1400" b="1" dirty="0" smtClean="0">
                <a:solidFill>
                  <a:schemeClr val="accent1"/>
                </a:solidFill>
              </a:rPr>
              <a:t>poll</a:t>
            </a:r>
            <a:r>
              <a:rPr lang="en-US" altLang="zh-CN" sz="1400" dirty="0" smtClean="0"/>
              <a:t>(</a:t>
            </a:r>
            <a:r>
              <a:rPr lang="en-US" altLang="zh-CN" sz="1400" dirty="0" err="1" smtClean="0"/>
              <a:t>struct</a:t>
            </a:r>
            <a:r>
              <a:rPr lang="en-US" altLang="zh-CN" sz="1400" dirty="0" smtClean="0"/>
              <a:t> </a:t>
            </a:r>
            <a:r>
              <a:rPr lang="en-US" altLang="zh-CN" sz="1400" dirty="0" err="1" smtClean="0"/>
              <a:t>pollfd</a:t>
            </a:r>
            <a:r>
              <a:rPr lang="en-US" altLang="zh-CN" sz="1400" dirty="0" smtClean="0"/>
              <a:t> *</a:t>
            </a:r>
            <a:r>
              <a:rPr lang="en-US" altLang="zh-CN" sz="1400" dirty="0" err="1" smtClean="0"/>
              <a:t>fds</a:t>
            </a:r>
            <a:r>
              <a:rPr lang="en-US" altLang="zh-CN" sz="1400" dirty="0" smtClean="0"/>
              <a:t>, unsigned </a:t>
            </a:r>
            <a:r>
              <a:rPr lang="en-US" altLang="zh-CN" sz="1400" dirty="0" err="1" smtClean="0"/>
              <a:t>int</a:t>
            </a:r>
            <a:r>
              <a:rPr lang="en-US" altLang="zh-CN" sz="1400" dirty="0" smtClean="0"/>
              <a:t> </a:t>
            </a:r>
            <a:r>
              <a:rPr lang="en-US" altLang="zh-CN" sz="1400" dirty="0" err="1" smtClean="0"/>
              <a:t>nfds</a:t>
            </a:r>
            <a:r>
              <a:rPr lang="en-US" altLang="zh-CN" sz="1400" dirty="0" smtClean="0"/>
              <a:t>, </a:t>
            </a:r>
            <a:r>
              <a:rPr lang="en-US" altLang="zh-CN" sz="1400" dirty="0" err="1" smtClean="0"/>
              <a:t>int</a:t>
            </a:r>
            <a:r>
              <a:rPr lang="en-US" altLang="zh-CN" sz="1400" dirty="0" smtClean="0"/>
              <a:t> timeout);</a:t>
            </a:r>
          </a:p>
          <a:p>
            <a:r>
              <a:rPr lang="en-US" altLang="zh-CN" sz="1400" dirty="0" err="1" smtClean="0"/>
              <a:t>int</a:t>
            </a:r>
            <a:r>
              <a:rPr lang="en-US" altLang="zh-CN" sz="1400" dirty="0" smtClean="0"/>
              <a:t> </a:t>
            </a:r>
            <a:r>
              <a:rPr lang="en-US" altLang="zh-CN" sz="1400" b="1" dirty="0" err="1" smtClean="0">
                <a:solidFill>
                  <a:schemeClr val="accent1"/>
                </a:solidFill>
              </a:rPr>
              <a:t>epoll_wait</a:t>
            </a:r>
            <a:r>
              <a:rPr lang="en-US" altLang="zh-CN" sz="1400" dirty="0" smtClean="0"/>
              <a:t>(</a:t>
            </a:r>
            <a:r>
              <a:rPr lang="en-US" altLang="zh-CN" sz="1400" dirty="0" err="1" smtClean="0"/>
              <a:t>int</a:t>
            </a:r>
            <a:r>
              <a:rPr lang="en-US" altLang="zh-CN" sz="1400" dirty="0" smtClean="0"/>
              <a:t> </a:t>
            </a:r>
            <a:r>
              <a:rPr lang="en-US" altLang="zh-CN" sz="1400" dirty="0" err="1" smtClean="0"/>
              <a:t>epfd</a:t>
            </a:r>
            <a:r>
              <a:rPr lang="en-US" altLang="zh-CN" sz="1400" dirty="0" smtClean="0"/>
              <a:t>, </a:t>
            </a:r>
            <a:r>
              <a:rPr lang="en-US" altLang="zh-CN" sz="1400" dirty="0" err="1" smtClean="0"/>
              <a:t>struct</a:t>
            </a:r>
            <a:r>
              <a:rPr lang="en-US" altLang="zh-CN" sz="1400" dirty="0" smtClean="0"/>
              <a:t> </a:t>
            </a:r>
            <a:r>
              <a:rPr lang="en-US" altLang="zh-CN" sz="1400" dirty="0" err="1" smtClean="0"/>
              <a:t>epoll_event</a:t>
            </a:r>
            <a:r>
              <a:rPr lang="en-US" altLang="zh-CN" sz="1400" dirty="0" smtClean="0"/>
              <a:t> *events, </a:t>
            </a:r>
            <a:r>
              <a:rPr lang="en-US" altLang="zh-CN" sz="1400" dirty="0" err="1" smtClean="0"/>
              <a:t>int</a:t>
            </a:r>
            <a:r>
              <a:rPr lang="en-US" altLang="zh-CN" sz="1400" dirty="0" smtClean="0"/>
              <a:t> </a:t>
            </a:r>
            <a:r>
              <a:rPr lang="en-US" altLang="zh-CN" sz="1400" dirty="0" err="1" smtClean="0"/>
              <a:t>maxevents</a:t>
            </a:r>
            <a:r>
              <a:rPr lang="en-US" altLang="zh-CN" sz="1400" dirty="0" smtClean="0"/>
              <a:t>, </a:t>
            </a:r>
            <a:r>
              <a:rPr lang="en-US" altLang="zh-CN" sz="1400" dirty="0" err="1" smtClean="0"/>
              <a:t>int</a:t>
            </a:r>
            <a:r>
              <a:rPr lang="en-US" altLang="zh-CN" sz="1400" dirty="0" smtClean="0"/>
              <a:t> timeout);</a:t>
            </a:r>
            <a:endParaRPr lang="en-US" altLang="zh-CN" sz="1400" dirty="0"/>
          </a:p>
        </p:txBody>
      </p:sp>
    </p:spTree>
    <p:extLst>
      <p:ext uri="{BB962C8B-B14F-4D97-AF65-F5344CB8AC3E}">
        <p14:creationId xmlns:p14="http://schemas.microsoft.com/office/powerpoint/2010/main" val="377746975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Reactor</a:t>
            </a:r>
            <a:r>
              <a:rPr lang="zh-CN" altLang="en-US" dirty="0" smtClean="0"/>
              <a:t>模式</a:t>
            </a:r>
            <a:endParaRPr lang="zh-CN" altLang="en-US" dirty="0"/>
          </a:p>
        </p:txBody>
      </p:sp>
      <p:sp>
        <p:nvSpPr>
          <p:cNvPr id="3" name="内容占位符 2"/>
          <p:cNvSpPr>
            <a:spLocks noGrp="1"/>
          </p:cNvSpPr>
          <p:nvPr>
            <p:ph idx="1"/>
          </p:nvPr>
        </p:nvSpPr>
        <p:spPr/>
        <p:txBody>
          <a:bodyPr/>
          <a:lstStyle/>
          <a:p>
            <a:r>
              <a:rPr lang="en-US" altLang="zh-CN" dirty="0" err="1" smtClean="0"/>
              <a:t>Netty</a:t>
            </a:r>
            <a:r>
              <a:rPr lang="zh-CN" altLang="en-US" dirty="0" smtClean="0"/>
              <a:t>的网络</a:t>
            </a:r>
            <a:r>
              <a:rPr lang="en-US" altLang="zh-CN" dirty="0" smtClean="0"/>
              <a:t>IO</a:t>
            </a:r>
            <a:r>
              <a:rPr lang="zh-CN" altLang="en-US" dirty="0" smtClean="0"/>
              <a:t>模型</a:t>
            </a:r>
            <a:endParaRPr lang="en-US" altLang="zh-CN" dirty="0" smtClean="0"/>
          </a:p>
          <a:p>
            <a:r>
              <a:rPr lang="en-US" altLang="zh-CN" dirty="0" smtClean="0"/>
              <a:t>Kafka</a:t>
            </a:r>
            <a:r>
              <a:rPr lang="zh-CN" altLang="en-US" dirty="0" smtClean="0"/>
              <a:t>的网络</a:t>
            </a:r>
            <a:r>
              <a:rPr lang="en-US" altLang="zh-CN" dirty="0" smtClean="0"/>
              <a:t>IO</a:t>
            </a:r>
            <a:r>
              <a:rPr lang="zh-CN" altLang="en-US" dirty="0" smtClean="0"/>
              <a:t>模型</a:t>
            </a:r>
            <a:endParaRPr lang="zh-CN" altLang="en-US" dirty="0"/>
          </a:p>
        </p:txBody>
      </p:sp>
      <p:pic>
        <p:nvPicPr>
          <p:cNvPr id="24578" name="Picture 2" descr="http://images.cnitblog.com/blog/405877/201411/142332350853195.png"/>
          <p:cNvPicPr>
            <a:picLocks noChangeAspect="1" noChangeArrowheads="1"/>
          </p:cNvPicPr>
          <p:nvPr/>
        </p:nvPicPr>
        <p:blipFill>
          <a:blip r:embed="rId2" cstate="print"/>
          <a:srcRect/>
          <a:stretch>
            <a:fillRect/>
          </a:stretch>
        </p:blipFill>
        <p:spPr bwMode="auto">
          <a:xfrm>
            <a:off x="971600" y="3789857"/>
            <a:ext cx="7715200" cy="2519463"/>
          </a:xfrm>
          <a:prstGeom prst="rect">
            <a:avLst/>
          </a:prstGeom>
          <a:noFill/>
        </p:spPr>
      </p:pic>
      <p:pic>
        <p:nvPicPr>
          <p:cNvPr id="24580" name="Picture 4" descr="http://my.csdn.net/uploads/201207/22/1342924397_5725.png"/>
          <p:cNvPicPr>
            <a:picLocks noChangeAspect="1" noChangeArrowheads="1"/>
          </p:cNvPicPr>
          <p:nvPr/>
        </p:nvPicPr>
        <p:blipFill>
          <a:blip r:embed="rId3" cstate="print"/>
          <a:srcRect/>
          <a:stretch>
            <a:fillRect/>
          </a:stretch>
        </p:blipFill>
        <p:spPr bwMode="auto">
          <a:xfrm>
            <a:off x="4896544" y="1318431"/>
            <a:ext cx="3635896" cy="247060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19641031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Proactor</a:t>
            </a:r>
            <a:r>
              <a:rPr lang="zh-CN" altLang="en-US" dirty="0" smtClean="0"/>
              <a:t>模式</a:t>
            </a:r>
            <a:endParaRPr lang="zh-CN" altLang="en-US" dirty="0"/>
          </a:p>
        </p:txBody>
      </p:sp>
      <p:sp>
        <p:nvSpPr>
          <p:cNvPr id="3" name="内容占位符 2"/>
          <p:cNvSpPr>
            <a:spLocks noGrp="1"/>
          </p:cNvSpPr>
          <p:nvPr>
            <p:ph idx="1"/>
          </p:nvPr>
        </p:nvSpPr>
        <p:spPr/>
        <p:txBody>
          <a:bodyPr/>
          <a:lstStyle/>
          <a:p>
            <a:endParaRPr lang="zh-CN" altLang="en-US"/>
          </a:p>
        </p:txBody>
      </p:sp>
      <p:pic>
        <p:nvPicPr>
          <p:cNvPr id="94212" name="Picture 4" descr="http://images.cnitblog.com/blog/405877/201411/151608309061672.jpg"/>
          <p:cNvPicPr>
            <a:picLocks noChangeAspect="1" noChangeArrowheads="1"/>
          </p:cNvPicPr>
          <p:nvPr/>
        </p:nvPicPr>
        <p:blipFill>
          <a:blip r:embed="rId3" cstate="print"/>
          <a:srcRect/>
          <a:stretch>
            <a:fillRect/>
          </a:stretch>
        </p:blipFill>
        <p:spPr bwMode="auto">
          <a:xfrm>
            <a:off x="539552" y="2547571"/>
            <a:ext cx="8100000" cy="2693478"/>
          </a:xfrm>
          <a:prstGeom prst="rect">
            <a:avLst/>
          </a:prstGeom>
          <a:noFill/>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Selector</a:t>
            </a:r>
            <a:endParaRPr lang="zh-CN" altLang="en-US" dirty="0"/>
          </a:p>
        </p:txBody>
      </p:sp>
      <p:sp>
        <p:nvSpPr>
          <p:cNvPr id="3" name="内容占位符 2"/>
          <p:cNvSpPr>
            <a:spLocks noGrp="1"/>
          </p:cNvSpPr>
          <p:nvPr>
            <p:ph idx="1"/>
          </p:nvPr>
        </p:nvSpPr>
        <p:spPr/>
        <p:txBody>
          <a:bodyPr/>
          <a:lstStyle/>
          <a:p>
            <a:r>
              <a:rPr lang="en-US" altLang="zh-CN" dirty="0" smtClean="0"/>
              <a:t>Selector</a:t>
            </a:r>
            <a:r>
              <a:rPr lang="zh-CN" altLang="en-US" sz="2000" dirty="0" smtClean="0"/>
              <a:t>（选择就绪状态，真正发起</a:t>
            </a:r>
            <a:r>
              <a:rPr lang="en-US" altLang="zh-CN" sz="2000" dirty="0" smtClean="0"/>
              <a:t>OS</a:t>
            </a:r>
            <a:r>
              <a:rPr lang="zh-CN" altLang="en-US" sz="2000" dirty="0" smtClean="0"/>
              <a:t>系统调用）</a:t>
            </a:r>
            <a:endParaRPr lang="en-US" altLang="zh-CN" dirty="0" smtClean="0"/>
          </a:p>
          <a:p>
            <a:r>
              <a:rPr lang="en-US" altLang="zh-CN" dirty="0" err="1" smtClean="0"/>
              <a:t>SelectionKey</a:t>
            </a:r>
            <a:r>
              <a:rPr lang="zh-CN" altLang="en-US" sz="2000" dirty="0" smtClean="0"/>
              <a:t>（维护</a:t>
            </a:r>
            <a:r>
              <a:rPr lang="en-US" altLang="zh-CN" sz="2000" dirty="0" smtClean="0"/>
              <a:t>IO</a:t>
            </a:r>
            <a:r>
              <a:rPr lang="zh-CN" altLang="en-US" sz="2000" dirty="0" smtClean="0"/>
              <a:t>通道与</a:t>
            </a:r>
            <a:r>
              <a:rPr lang="en-US" altLang="zh-CN" sz="2000" dirty="0" smtClean="0"/>
              <a:t>selector</a:t>
            </a:r>
            <a:r>
              <a:rPr lang="zh-CN" altLang="en-US" sz="2000" dirty="0" smtClean="0"/>
              <a:t>注册关系、就绪状态）</a:t>
            </a:r>
            <a:endParaRPr lang="en-US" altLang="zh-CN" dirty="0" smtClean="0"/>
          </a:p>
          <a:p>
            <a:r>
              <a:rPr lang="en-US" altLang="zh-CN" dirty="0" err="1" smtClean="0"/>
              <a:t>SelectableChannel</a:t>
            </a:r>
            <a:r>
              <a:rPr lang="zh-CN" altLang="en-US" sz="2000" dirty="0" smtClean="0"/>
              <a:t>（实际非阻塞</a:t>
            </a:r>
            <a:r>
              <a:rPr lang="en-US" altLang="zh-CN" sz="2000" dirty="0" smtClean="0"/>
              <a:t>IO</a:t>
            </a:r>
            <a:r>
              <a:rPr lang="zh-CN" altLang="en-US" sz="2000" dirty="0" smtClean="0"/>
              <a:t>通道句柄</a:t>
            </a:r>
            <a:r>
              <a:rPr lang="en-US" altLang="zh-CN" sz="2000" dirty="0" smtClean="0"/>
              <a:t>FD</a:t>
            </a:r>
            <a:r>
              <a:rPr lang="zh-CN" altLang="en-US" sz="2000" dirty="0" smtClean="0"/>
              <a:t>）</a:t>
            </a:r>
            <a:endParaRPr lang="zh-CN" altLang="en-US" dirty="0"/>
          </a:p>
        </p:txBody>
      </p:sp>
      <p:pic>
        <p:nvPicPr>
          <p:cNvPr id="23553" name="Picture 1"/>
          <p:cNvPicPr>
            <a:picLocks noChangeAspect="1" noChangeArrowheads="1"/>
          </p:cNvPicPr>
          <p:nvPr/>
        </p:nvPicPr>
        <p:blipFill>
          <a:blip r:embed="rId3" cstate="print"/>
          <a:srcRect/>
          <a:stretch>
            <a:fillRect/>
          </a:stretch>
        </p:blipFill>
        <p:spPr bwMode="auto">
          <a:xfrm>
            <a:off x="2265411" y="3284984"/>
            <a:ext cx="5257751" cy="2376264"/>
          </a:xfrm>
          <a:prstGeom prst="rect">
            <a:avLst/>
          </a:prstGeom>
          <a:noFill/>
          <a:ln w="9525">
            <a:noFill/>
            <a:miter lim="800000"/>
            <a:headEnd/>
            <a:tailEnd/>
          </a:ln>
        </p:spPr>
      </p:pic>
      <p:sp>
        <p:nvSpPr>
          <p:cNvPr id="6" name="矩形 5"/>
          <p:cNvSpPr/>
          <p:nvPr/>
        </p:nvSpPr>
        <p:spPr>
          <a:xfrm>
            <a:off x="1619672" y="5700389"/>
            <a:ext cx="5903490" cy="1112987"/>
          </a:xfrm>
          <a:prstGeom prst="rect">
            <a:avLst/>
          </a:prstGeom>
          <a:noFill/>
          <a:ln w="9525">
            <a:solidFill>
              <a:schemeClr val="bg1">
                <a:lumMod val="50000"/>
              </a:schemeClr>
            </a:solidFill>
            <a:prstDash val="lgDash"/>
          </a:ln>
        </p:spPr>
        <p:style>
          <a:lnRef idx="2">
            <a:schemeClr val="accent1"/>
          </a:lnRef>
          <a:fillRef idx="1">
            <a:schemeClr val="lt1"/>
          </a:fillRef>
          <a:effectRef idx="0">
            <a:schemeClr val="accent1"/>
          </a:effectRef>
          <a:fontRef idx="minor">
            <a:schemeClr val="dk1"/>
          </a:fontRef>
        </p:style>
        <p:txBody>
          <a:bodyPr rtlCol="0" anchor="ctr"/>
          <a:lstStyle/>
          <a:p>
            <a:pPr algn="just"/>
            <a:r>
              <a:rPr lang="en-US" altLang="zh-CN" sz="1200" dirty="0" smtClean="0"/>
              <a:t>Selector </a:t>
            </a:r>
            <a:r>
              <a:rPr lang="en-US" altLang="zh-CN" sz="1200" dirty="0" err="1" smtClean="0"/>
              <a:t>selector</a:t>
            </a:r>
            <a:r>
              <a:rPr lang="en-US" altLang="zh-CN" sz="1200" dirty="0" smtClean="0"/>
              <a:t> = </a:t>
            </a:r>
            <a:r>
              <a:rPr lang="en-US" altLang="zh-CN" sz="1200" dirty="0" err="1" smtClean="0"/>
              <a:t>Selector.</a:t>
            </a:r>
            <a:r>
              <a:rPr lang="en-US" altLang="zh-CN" sz="1200" b="1" dirty="0" err="1" smtClean="0">
                <a:solidFill>
                  <a:schemeClr val="accent1"/>
                </a:solidFill>
              </a:rPr>
              <a:t>open</a:t>
            </a:r>
            <a:r>
              <a:rPr lang="en-US" altLang="zh-CN" sz="1200" dirty="0" smtClean="0"/>
              <a:t>( );</a:t>
            </a:r>
          </a:p>
          <a:p>
            <a:pPr algn="just"/>
            <a:r>
              <a:rPr lang="en-US" altLang="zh-CN" sz="1200" dirty="0" smtClean="0"/>
              <a:t>channel1.</a:t>
            </a:r>
            <a:r>
              <a:rPr lang="en-US" altLang="zh-CN" sz="1200" b="1" dirty="0" smtClean="0">
                <a:solidFill>
                  <a:schemeClr val="accent1"/>
                </a:solidFill>
              </a:rPr>
              <a:t>register </a:t>
            </a:r>
            <a:r>
              <a:rPr lang="en-US" altLang="zh-CN" sz="1200" dirty="0" smtClean="0"/>
              <a:t>(selector, </a:t>
            </a:r>
            <a:r>
              <a:rPr lang="en-US" altLang="zh-CN" sz="1200" dirty="0" err="1" smtClean="0"/>
              <a:t>SelectionKey.OP_READ</a:t>
            </a:r>
            <a:r>
              <a:rPr lang="en-US" altLang="zh-CN" sz="1200" dirty="0" smtClean="0"/>
              <a:t>);</a:t>
            </a:r>
          </a:p>
          <a:p>
            <a:pPr algn="just"/>
            <a:r>
              <a:rPr lang="en-US" altLang="zh-CN" sz="1200" dirty="0" smtClean="0"/>
              <a:t>channel2.</a:t>
            </a:r>
            <a:r>
              <a:rPr lang="en-US" altLang="zh-CN" sz="1200" b="1" dirty="0" smtClean="0">
                <a:solidFill>
                  <a:schemeClr val="accent1"/>
                </a:solidFill>
              </a:rPr>
              <a:t>register </a:t>
            </a:r>
            <a:r>
              <a:rPr lang="en-US" altLang="zh-CN" sz="1200" dirty="0" smtClean="0"/>
              <a:t>(selector, </a:t>
            </a:r>
            <a:r>
              <a:rPr lang="en-US" altLang="zh-CN" sz="1200" dirty="0" err="1" smtClean="0"/>
              <a:t>SelectionKey.OP_WRITE</a:t>
            </a:r>
            <a:r>
              <a:rPr lang="en-US" altLang="zh-CN" sz="1200" dirty="0" smtClean="0"/>
              <a:t>);</a:t>
            </a:r>
          </a:p>
          <a:p>
            <a:pPr algn="just"/>
            <a:r>
              <a:rPr lang="en-US" altLang="zh-CN" sz="1200" dirty="0" smtClean="0"/>
              <a:t>channel3.</a:t>
            </a:r>
            <a:r>
              <a:rPr lang="en-US" altLang="zh-CN" sz="1200" b="1" dirty="0" smtClean="0">
                <a:solidFill>
                  <a:schemeClr val="accent1"/>
                </a:solidFill>
              </a:rPr>
              <a:t>register </a:t>
            </a:r>
            <a:r>
              <a:rPr lang="en-US" altLang="zh-CN" sz="1200" dirty="0" smtClean="0"/>
              <a:t>(selector, </a:t>
            </a:r>
            <a:r>
              <a:rPr lang="en-US" altLang="zh-CN" sz="1200" dirty="0" err="1" smtClean="0"/>
              <a:t>SelectionKey.OP_READ</a:t>
            </a:r>
            <a:r>
              <a:rPr lang="en-US" altLang="zh-CN" sz="1200" dirty="0" smtClean="0"/>
              <a:t> | </a:t>
            </a:r>
            <a:r>
              <a:rPr lang="en-US" altLang="zh-CN" sz="1200" dirty="0" err="1" smtClean="0"/>
              <a:t>SelectionKey.OP_WRITE</a:t>
            </a:r>
            <a:r>
              <a:rPr lang="en-US" altLang="zh-CN" sz="1200" dirty="0" smtClean="0"/>
              <a:t>);</a:t>
            </a:r>
          </a:p>
          <a:p>
            <a:pPr algn="just"/>
            <a:r>
              <a:rPr lang="en-US" altLang="zh-CN" sz="1200" dirty="0" smtClean="0">
                <a:solidFill>
                  <a:schemeClr val="bg1">
                    <a:lumMod val="50000"/>
                  </a:schemeClr>
                </a:solidFill>
              </a:rPr>
              <a:t>// Wait up to 10 seconds for a channel to become ready</a:t>
            </a:r>
          </a:p>
          <a:p>
            <a:pPr algn="just"/>
            <a:r>
              <a:rPr lang="en-US" altLang="zh-CN" sz="1200" dirty="0" err="1" smtClean="0"/>
              <a:t>readyCount</a:t>
            </a:r>
            <a:r>
              <a:rPr lang="en-US" altLang="zh-CN" sz="1200" dirty="0" smtClean="0"/>
              <a:t> = </a:t>
            </a:r>
            <a:r>
              <a:rPr lang="en-US" altLang="zh-CN" sz="1200" dirty="0" err="1" smtClean="0"/>
              <a:t>selector.</a:t>
            </a:r>
            <a:r>
              <a:rPr lang="en-US" altLang="zh-CN" sz="1200" b="1" dirty="0" err="1" smtClean="0">
                <a:solidFill>
                  <a:schemeClr val="accent1"/>
                </a:solidFill>
              </a:rPr>
              <a:t>select</a:t>
            </a:r>
            <a:r>
              <a:rPr lang="en-US" altLang="zh-CN" sz="1200" dirty="0" smtClean="0"/>
              <a:t> (10000);</a:t>
            </a:r>
            <a:endParaRPr lang="zh-CN" altLang="en-US" sz="1200" dirty="0"/>
          </a:p>
        </p:txBody>
      </p:sp>
    </p:spTree>
    <p:extLst>
      <p:ext uri="{BB962C8B-B14F-4D97-AF65-F5344CB8AC3E}">
        <p14:creationId xmlns:p14="http://schemas.microsoft.com/office/powerpoint/2010/main" val="143077394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操作系统</a:t>
            </a:r>
            <a:r>
              <a:rPr lang="en-US" altLang="zh-CN" dirty="0" smtClean="0"/>
              <a:t>IO</a:t>
            </a:r>
            <a:r>
              <a:rPr lang="zh-CN" altLang="en-US" dirty="0" smtClean="0"/>
              <a:t>概述</a:t>
            </a:r>
            <a:endParaRPr lang="zh-CN" altLang="en-US" dirty="0"/>
          </a:p>
        </p:txBody>
      </p:sp>
      <p:sp>
        <p:nvSpPr>
          <p:cNvPr id="3" name="内容占位符 2"/>
          <p:cNvSpPr>
            <a:spLocks noGrp="1"/>
          </p:cNvSpPr>
          <p:nvPr>
            <p:ph idx="1"/>
          </p:nvPr>
        </p:nvSpPr>
        <p:spPr/>
        <p:txBody>
          <a:bodyPr>
            <a:normAutofit/>
          </a:bodyPr>
          <a:lstStyle/>
          <a:p>
            <a:r>
              <a:rPr lang="zh-CN" altLang="en-US" sz="2400" dirty="0" smtClean="0"/>
              <a:t>硬件设备（磁带、磁盘、</a:t>
            </a:r>
            <a:r>
              <a:rPr lang="en-US" altLang="zh-CN" sz="2400" dirty="0" smtClean="0"/>
              <a:t>SSD</a:t>
            </a:r>
            <a:r>
              <a:rPr lang="zh-CN" altLang="en-US" sz="2400" dirty="0" smtClean="0"/>
              <a:t>）</a:t>
            </a:r>
            <a:endParaRPr lang="en-US" altLang="zh-CN" sz="2400" dirty="0" smtClean="0"/>
          </a:p>
          <a:p>
            <a:r>
              <a:rPr lang="zh-CN" altLang="en-US" sz="2400" dirty="0" smtClean="0"/>
              <a:t>驱动（硬件控制管理）</a:t>
            </a:r>
            <a:endParaRPr lang="en-US" altLang="zh-CN" sz="2400" dirty="0" smtClean="0"/>
          </a:p>
          <a:p>
            <a:r>
              <a:rPr lang="en-US" altLang="zh-CN" sz="2400" dirty="0" smtClean="0"/>
              <a:t>DMA</a:t>
            </a:r>
            <a:r>
              <a:rPr lang="zh-CN" altLang="en-US" sz="2400" dirty="0" smtClean="0"/>
              <a:t>（直接存储器访问）</a:t>
            </a:r>
            <a:endParaRPr lang="en-US" altLang="zh-CN" sz="2400" dirty="0"/>
          </a:p>
          <a:p>
            <a:r>
              <a:rPr lang="zh-CN" altLang="en-US" sz="2400" dirty="0"/>
              <a:t>系统调用（</a:t>
            </a:r>
            <a:r>
              <a:rPr lang="en-US" altLang="zh-CN" sz="2400" dirty="0"/>
              <a:t>open</a:t>
            </a:r>
            <a:r>
              <a:rPr lang="zh-CN" altLang="en-US" sz="2400" dirty="0"/>
              <a:t>、</a:t>
            </a:r>
            <a:r>
              <a:rPr lang="en-US" altLang="zh-CN" sz="2400" dirty="0"/>
              <a:t>read</a:t>
            </a:r>
            <a:r>
              <a:rPr lang="zh-CN" altLang="en-US" sz="2400" dirty="0"/>
              <a:t>、</a:t>
            </a:r>
            <a:r>
              <a:rPr lang="en-US" altLang="zh-CN" sz="2400" dirty="0"/>
              <a:t>write</a:t>
            </a:r>
            <a:r>
              <a:rPr lang="zh-CN" altLang="en-US" sz="2400" dirty="0"/>
              <a:t>、</a:t>
            </a:r>
            <a:r>
              <a:rPr lang="en-US" altLang="zh-CN" sz="2400" dirty="0"/>
              <a:t>close</a:t>
            </a:r>
            <a:r>
              <a:rPr lang="zh-CN" altLang="en-US" sz="2400" dirty="0"/>
              <a:t>）</a:t>
            </a:r>
            <a:endParaRPr lang="en-US" altLang="zh-CN" sz="2400" dirty="0" smtClean="0"/>
          </a:p>
          <a:p>
            <a:r>
              <a:rPr lang="zh-CN" altLang="en-US" sz="2400" dirty="0" smtClean="0"/>
              <a:t>操作系统</a:t>
            </a:r>
            <a:r>
              <a:rPr lang="en-US" altLang="zh-CN" sz="2400" dirty="0" smtClean="0"/>
              <a:t>IO</a:t>
            </a:r>
            <a:r>
              <a:rPr lang="zh-CN" altLang="en-US" sz="2400" dirty="0" smtClean="0"/>
              <a:t>缓冲区（</a:t>
            </a:r>
            <a:r>
              <a:rPr lang="en-US" altLang="zh-CN" sz="2400" dirty="0" smtClean="0"/>
              <a:t>Buffer</a:t>
            </a:r>
            <a:r>
              <a:rPr lang="zh-CN" altLang="en-US" sz="2400" dirty="0" smtClean="0"/>
              <a:t>写</a:t>
            </a:r>
            <a:r>
              <a:rPr lang="en-US" altLang="zh-CN" sz="2400" dirty="0" smtClean="0"/>
              <a:t>/Cache</a:t>
            </a:r>
            <a:r>
              <a:rPr lang="zh-CN" altLang="en-US" sz="2400" dirty="0" smtClean="0"/>
              <a:t>读）</a:t>
            </a:r>
            <a:endParaRPr lang="en-US" altLang="zh-CN" sz="2400" dirty="0" smtClean="0"/>
          </a:p>
          <a:p>
            <a:r>
              <a:rPr lang="zh-CN" altLang="en-US" sz="2400" dirty="0" smtClean="0"/>
              <a:t>内核空间到用户空间的拷贝</a:t>
            </a:r>
            <a:endParaRPr lang="zh-CN" altLang="en-US" sz="2400" dirty="0"/>
          </a:p>
        </p:txBody>
      </p:sp>
      <p:pic>
        <p:nvPicPr>
          <p:cNvPr id="1028"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60860" y="4243164"/>
            <a:ext cx="5114925" cy="1562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7"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403647" y="5864781"/>
            <a:ext cx="6229350" cy="628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423163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Selection API</a:t>
            </a:r>
            <a:endParaRPr lang="zh-CN" altLang="en-US" dirty="0"/>
          </a:p>
        </p:txBody>
      </p:sp>
      <p:sp>
        <p:nvSpPr>
          <p:cNvPr id="3" name="内容占位符 2"/>
          <p:cNvSpPr>
            <a:spLocks noGrp="1"/>
          </p:cNvSpPr>
          <p:nvPr>
            <p:ph idx="1"/>
          </p:nvPr>
        </p:nvSpPr>
        <p:spPr/>
        <p:txBody>
          <a:bodyPr/>
          <a:lstStyle/>
          <a:p>
            <a:endParaRPr lang="zh-CN" altLang="en-US"/>
          </a:p>
        </p:txBody>
      </p:sp>
      <p:pic>
        <p:nvPicPr>
          <p:cNvPr id="96260" name="Picture 4"/>
          <p:cNvPicPr>
            <a:picLocks noChangeAspect="1" noChangeArrowheads="1"/>
          </p:cNvPicPr>
          <p:nvPr/>
        </p:nvPicPr>
        <p:blipFill>
          <a:blip r:embed="rId2" cstate="print"/>
          <a:srcRect/>
          <a:stretch>
            <a:fillRect/>
          </a:stretch>
        </p:blipFill>
        <p:spPr bwMode="auto">
          <a:xfrm>
            <a:off x="179512" y="1600200"/>
            <a:ext cx="3333750" cy="4733925"/>
          </a:xfrm>
          <a:prstGeom prst="rect">
            <a:avLst/>
          </a:prstGeom>
          <a:noFill/>
          <a:ln w="9525">
            <a:noFill/>
            <a:miter lim="800000"/>
            <a:headEnd/>
            <a:tailEnd/>
          </a:ln>
        </p:spPr>
      </p:pic>
      <p:pic>
        <p:nvPicPr>
          <p:cNvPr id="96259" name="Picture 3"/>
          <p:cNvPicPr>
            <a:picLocks noChangeAspect="1" noChangeArrowheads="1"/>
          </p:cNvPicPr>
          <p:nvPr/>
        </p:nvPicPr>
        <p:blipFill>
          <a:blip r:embed="rId3" cstate="print"/>
          <a:srcRect/>
          <a:stretch>
            <a:fillRect/>
          </a:stretch>
        </p:blipFill>
        <p:spPr bwMode="auto">
          <a:xfrm>
            <a:off x="2678410" y="1600200"/>
            <a:ext cx="3333750" cy="4733925"/>
          </a:xfrm>
          <a:prstGeom prst="rect">
            <a:avLst/>
          </a:prstGeom>
          <a:noFill/>
          <a:ln w="9525">
            <a:noFill/>
            <a:miter lim="800000"/>
            <a:headEnd/>
            <a:tailEnd/>
          </a:ln>
        </p:spPr>
      </p:pic>
      <p:pic>
        <p:nvPicPr>
          <p:cNvPr id="96258" name="Picture 2"/>
          <p:cNvPicPr>
            <a:picLocks noChangeAspect="1" noChangeArrowheads="1"/>
          </p:cNvPicPr>
          <p:nvPr/>
        </p:nvPicPr>
        <p:blipFill>
          <a:blip r:embed="rId4" cstate="print"/>
          <a:srcRect/>
          <a:stretch>
            <a:fillRect/>
          </a:stretch>
        </p:blipFill>
        <p:spPr bwMode="auto">
          <a:xfrm>
            <a:off x="5580112" y="1600200"/>
            <a:ext cx="3333750" cy="47339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Selector</a:t>
            </a:r>
            <a:r>
              <a:rPr lang="zh-CN" altLang="en-US" dirty="0" smtClean="0"/>
              <a:t>选择过程</a:t>
            </a:r>
            <a:endParaRPr lang="zh-CN" altLang="en-US" dirty="0"/>
          </a:p>
        </p:txBody>
      </p:sp>
      <p:sp>
        <p:nvSpPr>
          <p:cNvPr id="3" name="内容占位符 2"/>
          <p:cNvSpPr>
            <a:spLocks noGrp="1"/>
          </p:cNvSpPr>
          <p:nvPr>
            <p:ph idx="1"/>
          </p:nvPr>
        </p:nvSpPr>
        <p:spPr/>
        <p:txBody>
          <a:bodyPr>
            <a:normAutofit/>
          </a:bodyPr>
          <a:lstStyle/>
          <a:p>
            <a:r>
              <a:rPr lang="en-US" altLang="zh-CN" dirty="0" smtClean="0"/>
              <a:t>Ops set</a:t>
            </a:r>
          </a:p>
          <a:p>
            <a:endParaRPr lang="en-US" altLang="zh-CN" dirty="0" smtClean="0"/>
          </a:p>
          <a:p>
            <a:pPr>
              <a:lnSpc>
                <a:spcPct val="150000"/>
              </a:lnSpc>
            </a:pPr>
            <a:r>
              <a:rPr lang="en-US" altLang="zh-CN" dirty="0" smtClean="0"/>
              <a:t>Key set</a:t>
            </a:r>
          </a:p>
          <a:p>
            <a:endParaRPr lang="en-US" altLang="zh-CN" dirty="0" smtClean="0"/>
          </a:p>
          <a:p>
            <a:endParaRPr lang="en-US" altLang="zh-CN" dirty="0" smtClean="0"/>
          </a:p>
          <a:p>
            <a:pPr>
              <a:spcBef>
                <a:spcPts val="0"/>
              </a:spcBef>
            </a:pPr>
            <a:r>
              <a:rPr lang="zh-CN" altLang="en-US" dirty="0" smtClean="0"/>
              <a:t>延迟取消</a:t>
            </a:r>
            <a:r>
              <a:rPr lang="zh-CN" altLang="en-US" sz="1600" dirty="0" smtClean="0"/>
              <a:t>（消除并发冲突）</a:t>
            </a:r>
            <a:endParaRPr lang="en-US" altLang="zh-CN" dirty="0" smtClean="0"/>
          </a:p>
          <a:p>
            <a:r>
              <a:rPr lang="zh-CN" altLang="en-US" dirty="0" smtClean="0"/>
              <a:t>条件触发</a:t>
            </a:r>
            <a:r>
              <a:rPr lang="en-US" altLang="zh-CN" dirty="0" smtClean="0"/>
              <a:t>LT</a:t>
            </a:r>
          </a:p>
        </p:txBody>
      </p:sp>
      <p:grpSp>
        <p:nvGrpSpPr>
          <p:cNvPr id="46" name="组合 45"/>
          <p:cNvGrpSpPr/>
          <p:nvPr/>
        </p:nvGrpSpPr>
        <p:grpSpPr>
          <a:xfrm>
            <a:off x="1043608" y="2108912"/>
            <a:ext cx="2160000" cy="888040"/>
            <a:chOff x="1043608" y="2132856"/>
            <a:chExt cx="2160000" cy="888040"/>
          </a:xfrm>
        </p:grpSpPr>
        <p:sp>
          <p:nvSpPr>
            <p:cNvPr id="4" name="矩形 3"/>
            <p:cNvSpPr/>
            <p:nvPr/>
          </p:nvSpPr>
          <p:spPr>
            <a:xfrm>
              <a:off x="1043608" y="2132856"/>
              <a:ext cx="2160000" cy="36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smtClean="0"/>
                <a:t>SelectionKey</a:t>
              </a:r>
              <a:endParaRPr lang="zh-CN" altLang="en-US" dirty="0"/>
            </a:p>
          </p:txBody>
        </p:sp>
        <p:sp>
          <p:nvSpPr>
            <p:cNvPr id="5" name="矩形 4"/>
            <p:cNvSpPr/>
            <p:nvPr/>
          </p:nvSpPr>
          <p:spPr>
            <a:xfrm>
              <a:off x="1043608" y="2492896"/>
              <a:ext cx="2160000" cy="528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buFont typeface="Wingdings" pitchFamily="2" charset="2"/>
                <a:buChar char="p"/>
              </a:pPr>
              <a:r>
                <a:rPr lang="en-US" altLang="zh-CN" sz="1600" dirty="0" smtClean="0"/>
                <a:t> </a:t>
              </a:r>
              <a:r>
                <a:rPr lang="en-US" altLang="zh-CN" sz="1600" dirty="0" err="1" smtClean="0"/>
                <a:t>interestOps</a:t>
              </a:r>
              <a:endParaRPr lang="en-US" altLang="zh-CN" sz="1600" dirty="0" smtClean="0"/>
            </a:p>
            <a:p>
              <a:pPr>
                <a:buFont typeface="Wingdings" pitchFamily="2" charset="2"/>
                <a:buChar char="p"/>
              </a:pPr>
              <a:r>
                <a:rPr lang="en-US" altLang="zh-CN" sz="1600" dirty="0" smtClean="0"/>
                <a:t> </a:t>
              </a:r>
              <a:r>
                <a:rPr lang="en-US" altLang="zh-CN" sz="1600" dirty="0" err="1" smtClean="0"/>
                <a:t>readyOps</a:t>
              </a:r>
              <a:endParaRPr lang="en-US" altLang="zh-CN" sz="1600" dirty="0" smtClean="0"/>
            </a:p>
          </p:txBody>
        </p:sp>
      </p:grpSp>
      <p:grpSp>
        <p:nvGrpSpPr>
          <p:cNvPr id="47" name="组合 46"/>
          <p:cNvGrpSpPr/>
          <p:nvPr/>
        </p:nvGrpSpPr>
        <p:grpSpPr>
          <a:xfrm>
            <a:off x="1043608" y="3501048"/>
            <a:ext cx="2160000" cy="1152088"/>
            <a:chOff x="1043608" y="3757476"/>
            <a:chExt cx="2160000" cy="1152088"/>
          </a:xfrm>
        </p:grpSpPr>
        <p:sp>
          <p:nvSpPr>
            <p:cNvPr id="6" name="矩形 5"/>
            <p:cNvSpPr/>
            <p:nvPr/>
          </p:nvSpPr>
          <p:spPr>
            <a:xfrm>
              <a:off x="1043608" y="3757476"/>
              <a:ext cx="2160000" cy="36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Selector</a:t>
              </a:r>
              <a:endParaRPr lang="zh-CN" altLang="en-US" dirty="0"/>
            </a:p>
          </p:txBody>
        </p:sp>
        <p:sp>
          <p:nvSpPr>
            <p:cNvPr id="7" name="矩形 6"/>
            <p:cNvSpPr/>
            <p:nvPr/>
          </p:nvSpPr>
          <p:spPr>
            <a:xfrm>
              <a:off x="1043608" y="4117476"/>
              <a:ext cx="2160000" cy="79208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buFont typeface="Wingdings" pitchFamily="2" charset="2"/>
                <a:buChar char="p"/>
              </a:pPr>
              <a:r>
                <a:rPr lang="en-US" altLang="zh-CN" sz="1600" dirty="0" smtClean="0"/>
                <a:t> Registered key set</a:t>
              </a:r>
            </a:p>
            <a:p>
              <a:pPr>
                <a:buFont typeface="Wingdings" pitchFamily="2" charset="2"/>
                <a:buChar char="p"/>
              </a:pPr>
              <a:r>
                <a:rPr lang="en-US" altLang="zh-CN" sz="1600" dirty="0" smtClean="0"/>
                <a:t> Selected key set</a:t>
              </a:r>
            </a:p>
            <a:p>
              <a:pPr>
                <a:buFont typeface="Wingdings" pitchFamily="2" charset="2"/>
                <a:buChar char="p"/>
              </a:pPr>
              <a:r>
                <a:rPr lang="en-US" altLang="zh-CN" sz="1600" dirty="0" smtClean="0"/>
                <a:t> Cancelled key set</a:t>
              </a:r>
              <a:endParaRPr lang="zh-CN" altLang="en-US" sz="1600" dirty="0"/>
            </a:p>
          </p:txBody>
        </p:sp>
      </p:grpSp>
      <p:sp>
        <p:nvSpPr>
          <p:cNvPr id="48" name="TextBox 47"/>
          <p:cNvSpPr txBox="1"/>
          <p:nvPr/>
        </p:nvSpPr>
        <p:spPr>
          <a:xfrm>
            <a:off x="827584" y="5733256"/>
            <a:ext cx="4104456" cy="830997"/>
          </a:xfrm>
          <a:prstGeom prst="rect">
            <a:avLst/>
          </a:prstGeom>
          <a:noFill/>
        </p:spPr>
        <p:txBody>
          <a:bodyPr wrap="square" rtlCol="0">
            <a:spAutoFit/>
          </a:bodyPr>
          <a:lstStyle/>
          <a:p>
            <a:r>
              <a:rPr lang="en-US" altLang="zh-CN" sz="1600" dirty="0" smtClean="0"/>
              <a:t>- </a:t>
            </a:r>
            <a:r>
              <a:rPr lang="zh-CN" altLang="en-US" sz="1600" dirty="0" smtClean="0"/>
              <a:t>所有满足就绪条件的</a:t>
            </a:r>
            <a:r>
              <a:rPr lang="en-US" altLang="zh-CN" sz="1600" dirty="0" smtClean="0"/>
              <a:t>Key</a:t>
            </a:r>
            <a:r>
              <a:rPr lang="zh-CN" altLang="en-US" sz="1600" dirty="0" smtClean="0"/>
              <a:t>，</a:t>
            </a:r>
            <a:r>
              <a:rPr lang="en-US" altLang="zh-CN" sz="1600" dirty="0" err="1" smtClean="0"/>
              <a:t>readyOps</a:t>
            </a:r>
            <a:r>
              <a:rPr lang="zh-CN" altLang="en-US" sz="1600" dirty="0" smtClean="0"/>
              <a:t>均有效</a:t>
            </a:r>
            <a:endParaRPr lang="en-US" altLang="zh-CN" sz="1600" dirty="0" smtClean="0"/>
          </a:p>
          <a:p>
            <a:pPr>
              <a:buFontTx/>
              <a:buChar char="-"/>
            </a:pPr>
            <a:r>
              <a:rPr lang="zh-CN" altLang="en-US" sz="1600" dirty="0" smtClean="0"/>
              <a:t> 返回值是自上次</a:t>
            </a:r>
            <a:r>
              <a:rPr lang="en-US" altLang="zh-CN" sz="1600" dirty="0" smtClean="0"/>
              <a:t>select</a:t>
            </a:r>
            <a:r>
              <a:rPr lang="zh-CN" altLang="en-US" sz="1600" dirty="0" smtClean="0"/>
              <a:t>后状态变化的通道数</a:t>
            </a:r>
            <a:endParaRPr lang="en-US" altLang="zh-CN" sz="1600" dirty="0" smtClean="0"/>
          </a:p>
          <a:p>
            <a:pPr>
              <a:buFontTx/>
              <a:buChar char="-"/>
            </a:pPr>
            <a:r>
              <a:rPr lang="en-US" altLang="zh-CN" sz="1600" dirty="0" smtClean="0"/>
              <a:t> </a:t>
            </a:r>
            <a:r>
              <a:rPr lang="zh-CN" altLang="en-US" sz="1600" dirty="0" smtClean="0"/>
              <a:t>须手动维护</a:t>
            </a:r>
            <a:r>
              <a:rPr lang="en-US" altLang="zh-CN" sz="1600" dirty="0" smtClean="0"/>
              <a:t>Selected keys(by </a:t>
            </a:r>
            <a:r>
              <a:rPr lang="en-US" altLang="zh-CN" sz="1600" dirty="0" err="1" smtClean="0"/>
              <a:t>Iterator.remove</a:t>
            </a:r>
            <a:r>
              <a:rPr lang="en-US" altLang="zh-CN" sz="1600" dirty="0" smtClean="0"/>
              <a:t>)</a:t>
            </a:r>
            <a:endParaRPr lang="zh-CN" altLang="en-US" sz="1600" dirty="0"/>
          </a:p>
        </p:txBody>
      </p:sp>
      <p:sp>
        <p:nvSpPr>
          <p:cNvPr id="10" name="矩形 9"/>
          <p:cNvSpPr/>
          <p:nvPr/>
        </p:nvSpPr>
        <p:spPr>
          <a:xfrm>
            <a:off x="5976336" y="1772816"/>
            <a:ext cx="1584176" cy="3391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err="1" smtClean="0"/>
              <a:t>Selector.open</a:t>
            </a:r>
            <a:r>
              <a:rPr lang="en-US" altLang="zh-CN" sz="1200" dirty="0" smtClean="0"/>
              <a:t>()</a:t>
            </a:r>
            <a:endParaRPr lang="zh-CN" altLang="en-US" sz="1200" dirty="0"/>
          </a:p>
        </p:txBody>
      </p:sp>
      <p:sp>
        <p:nvSpPr>
          <p:cNvPr id="11" name="矩形 10"/>
          <p:cNvSpPr/>
          <p:nvPr/>
        </p:nvSpPr>
        <p:spPr>
          <a:xfrm>
            <a:off x="5976336" y="2341947"/>
            <a:ext cx="1584176" cy="3391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t>检查</a:t>
            </a:r>
            <a:r>
              <a:rPr lang="en-US" altLang="zh-CN" sz="1200" dirty="0" smtClean="0"/>
              <a:t>Cancelled Key</a:t>
            </a:r>
            <a:endParaRPr lang="zh-CN" altLang="en-US" sz="1200" dirty="0"/>
          </a:p>
        </p:txBody>
      </p:sp>
      <p:sp>
        <p:nvSpPr>
          <p:cNvPr id="12" name="矩形 11"/>
          <p:cNvSpPr/>
          <p:nvPr/>
        </p:nvSpPr>
        <p:spPr>
          <a:xfrm>
            <a:off x="5976336" y="2911078"/>
            <a:ext cx="1584176" cy="3391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t>清空</a:t>
            </a:r>
            <a:r>
              <a:rPr lang="en-US" altLang="zh-CN" sz="1200" dirty="0" smtClean="0"/>
              <a:t>Cancelled Key</a:t>
            </a:r>
            <a:endParaRPr lang="zh-CN" altLang="en-US" sz="1200" dirty="0"/>
          </a:p>
        </p:txBody>
      </p:sp>
      <p:sp>
        <p:nvSpPr>
          <p:cNvPr id="13" name="矩形 12"/>
          <p:cNvSpPr/>
          <p:nvPr/>
        </p:nvSpPr>
        <p:spPr>
          <a:xfrm>
            <a:off x="5976336" y="3480210"/>
            <a:ext cx="1584176" cy="3391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t>查询</a:t>
            </a:r>
            <a:r>
              <a:rPr lang="en-US" altLang="zh-CN" sz="1200" dirty="0" smtClean="0"/>
              <a:t>Registered Key</a:t>
            </a:r>
            <a:endParaRPr lang="zh-CN" altLang="en-US" sz="1200" dirty="0"/>
          </a:p>
        </p:txBody>
      </p:sp>
      <p:sp>
        <p:nvSpPr>
          <p:cNvPr id="14" name="菱形 13"/>
          <p:cNvSpPr/>
          <p:nvPr/>
        </p:nvSpPr>
        <p:spPr>
          <a:xfrm>
            <a:off x="5976336" y="4049341"/>
            <a:ext cx="1584176" cy="406987"/>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t>Key</a:t>
            </a:r>
            <a:r>
              <a:rPr lang="zh-CN" altLang="en-US" sz="1200" dirty="0" smtClean="0"/>
              <a:t>不在</a:t>
            </a:r>
            <a:r>
              <a:rPr lang="en-US" altLang="zh-CN" sz="1200" dirty="0" smtClean="0"/>
              <a:t>Selected</a:t>
            </a:r>
            <a:endParaRPr lang="zh-CN" altLang="en-US" sz="1200" dirty="0"/>
          </a:p>
        </p:txBody>
      </p:sp>
      <p:sp>
        <p:nvSpPr>
          <p:cNvPr id="15" name="矩形 14"/>
          <p:cNvSpPr/>
          <p:nvPr/>
        </p:nvSpPr>
        <p:spPr>
          <a:xfrm>
            <a:off x="5976336" y="4686303"/>
            <a:ext cx="1584176" cy="3391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t>重设</a:t>
            </a:r>
            <a:r>
              <a:rPr lang="en-US" altLang="zh-CN" sz="1200" dirty="0" smtClean="0"/>
              <a:t>Key</a:t>
            </a:r>
            <a:r>
              <a:rPr lang="zh-CN" altLang="en-US" sz="1200" dirty="0" smtClean="0"/>
              <a:t>的</a:t>
            </a:r>
            <a:r>
              <a:rPr lang="en-US" altLang="zh-CN" sz="1200" dirty="0" err="1" smtClean="0"/>
              <a:t>readyOps</a:t>
            </a:r>
            <a:endParaRPr lang="zh-CN" altLang="en-US" sz="1200" dirty="0"/>
          </a:p>
        </p:txBody>
      </p:sp>
      <p:sp>
        <p:nvSpPr>
          <p:cNvPr id="16" name="矩形 15"/>
          <p:cNvSpPr/>
          <p:nvPr/>
        </p:nvSpPr>
        <p:spPr>
          <a:xfrm>
            <a:off x="5976336" y="5255434"/>
            <a:ext cx="1584176" cy="3391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t>更新</a:t>
            </a:r>
            <a:r>
              <a:rPr lang="en-US" altLang="zh-CN" sz="1200" dirty="0" smtClean="0"/>
              <a:t>Key</a:t>
            </a:r>
            <a:r>
              <a:rPr lang="zh-CN" altLang="en-US" sz="1200" dirty="0" smtClean="0"/>
              <a:t>的</a:t>
            </a:r>
            <a:r>
              <a:rPr lang="en-US" altLang="zh-CN" sz="1200" dirty="0" err="1" smtClean="0"/>
              <a:t>readyOps</a:t>
            </a:r>
            <a:endParaRPr lang="zh-CN" altLang="en-US" sz="1200" dirty="0"/>
          </a:p>
        </p:txBody>
      </p:sp>
      <p:sp>
        <p:nvSpPr>
          <p:cNvPr id="17" name="矩形 16"/>
          <p:cNvSpPr/>
          <p:nvPr/>
        </p:nvSpPr>
        <p:spPr>
          <a:xfrm>
            <a:off x="5976336" y="5824562"/>
            <a:ext cx="1584176" cy="3391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t>排除</a:t>
            </a:r>
            <a:r>
              <a:rPr lang="en-US" altLang="zh-CN" sz="1200" dirty="0" smtClean="0"/>
              <a:t>Cancelled Key</a:t>
            </a:r>
            <a:endParaRPr lang="zh-CN" altLang="en-US" sz="1200" dirty="0"/>
          </a:p>
        </p:txBody>
      </p:sp>
      <p:cxnSp>
        <p:nvCxnSpPr>
          <p:cNvPr id="19" name="直接箭头连接符 18"/>
          <p:cNvCxnSpPr>
            <a:stCxn id="10" idx="2"/>
            <a:endCxn id="11" idx="0"/>
          </p:cNvCxnSpPr>
          <p:nvPr/>
        </p:nvCxnSpPr>
        <p:spPr>
          <a:xfrm>
            <a:off x="6768424" y="2111972"/>
            <a:ext cx="0" cy="22997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a:stCxn id="11" idx="2"/>
            <a:endCxn id="12" idx="0"/>
          </p:cNvCxnSpPr>
          <p:nvPr/>
        </p:nvCxnSpPr>
        <p:spPr>
          <a:xfrm>
            <a:off x="6768424" y="2681103"/>
            <a:ext cx="0" cy="22997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a:stCxn id="12" idx="2"/>
            <a:endCxn id="13" idx="0"/>
          </p:cNvCxnSpPr>
          <p:nvPr/>
        </p:nvCxnSpPr>
        <p:spPr>
          <a:xfrm>
            <a:off x="6768424" y="3250234"/>
            <a:ext cx="0" cy="22997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a:stCxn id="13" idx="2"/>
            <a:endCxn id="14" idx="0"/>
          </p:cNvCxnSpPr>
          <p:nvPr/>
        </p:nvCxnSpPr>
        <p:spPr>
          <a:xfrm>
            <a:off x="6768424" y="3819365"/>
            <a:ext cx="0" cy="22997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a:stCxn id="14" idx="2"/>
            <a:endCxn id="15" idx="0"/>
          </p:cNvCxnSpPr>
          <p:nvPr/>
        </p:nvCxnSpPr>
        <p:spPr>
          <a:xfrm>
            <a:off x="6768424" y="4456327"/>
            <a:ext cx="0" cy="22997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1" name="形状 30"/>
          <p:cNvCxnSpPr>
            <a:stCxn id="14" idx="3"/>
            <a:endCxn id="16" idx="0"/>
          </p:cNvCxnSpPr>
          <p:nvPr/>
        </p:nvCxnSpPr>
        <p:spPr>
          <a:xfrm flipH="1">
            <a:off x="6768424" y="4252834"/>
            <a:ext cx="792088" cy="1002600"/>
          </a:xfrm>
          <a:prstGeom prst="bentConnector4">
            <a:avLst>
              <a:gd name="adj1" fmla="val -19698"/>
              <a:gd name="adj2" fmla="val 86058"/>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5" name="直接箭头连接符 34"/>
          <p:cNvCxnSpPr>
            <a:stCxn id="16" idx="2"/>
            <a:endCxn id="17" idx="0"/>
          </p:cNvCxnSpPr>
          <p:nvPr/>
        </p:nvCxnSpPr>
        <p:spPr>
          <a:xfrm>
            <a:off x="6768424" y="5594590"/>
            <a:ext cx="0" cy="22997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7" name="形状 36"/>
          <p:cNvCxnSpPr>
            <a:stCxn id="17" idx="2"/>
            <a:endCxn id="11" idx="1"/>
          </p:cNvCxnSpPr>
          <p:nvPr/>
        </p:nvCxnSpPr>
        <p:spPr>
          <a:xfrm rot="5400000" flipH="1">
            <a:off x="4546283" y="3941578"/>
            <a:ext cx="3652193" cy="792088"/>
          </a:xfrm>
          <a:prstGeom prst="bentConnector4">
            <a:avLst>
              <a:gd name="adj1" fmla="val -5896"/>
              <a:gd name="adj2" fmla="val 128860"/>
            </a:avLst>
          </a:prstGeom>
          <a:ln>
            <a:tailEnd type="arrow"/>
          </a:ln>
        </p:spPr>
        <p:style>
          <a:lnRef idx="1">
            <a:schemeClr val="accent1"/>
          </a:lnRef>
          <a:fillRef idx="0">
            <a:schemeClr val="accent1"/>
          </a:fillRef>
          <a:effectRef idx="0">
            <a:schemeClr val="accent1"/>
          </a:effectRef>
          <a:fontRef idx="minor">
            <a:schemeClr val="tx1"/>
          </a:fontRef>
        </p:style>
      </p:cxnSp>
      <p:sp>
        <p:nvSpPr>
          <p:cNvPr id="39" name="矩形 38"/>
          <p:cNvSpPr/>
          <p:nvPr/>
        </p:nvSpPr>
        <p:spPr>
          <a:xfrm>
            <a:off x="5148424" y="2247634"/>
            <a:ext cx="3240000" cy="1085298"/>
          </a:xfrm>
          <a:prstGeom prst="rect">
            <a:avLst/>
          </a:prstGeom>
          <a:noFill/>
          <a:ln w="9525">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矩形 39"/>
          <p:cNvSpPr/>
          <p:nvPr/>
        </p:nvSpPr>
        <p:spPr>
          <a:xfrm>
            <a:off x="5148424" y="3332932"/>
            <a:ext cx="3240000" cy="2339913"/>
          </a:xfrm>
          <a:prstGeom prst="rect">
            <a:avLst/>
          </a:prstGeom>
          <a:noFill/>
          <a:ln w="9525">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矩形 40"/>
          <p:cNvSpPr/>
          <p:nvPr/>
        </p:nvSpPr>
        <p:spPr>
          <a:xfrm>
            <a:off x="5148424" y="5672845"/>
            <a:ext cx="3240000" cy="779971"/>
          </a:xfrm>
          <a:prstGeom prst="rect">
            <a:avLst/>
          </a:prstGeom>
          <a:noFill/>
          <a:ln w="9525">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TextBox 41"/>
          <p:cNvSpPr txBox="1"/>
          <p:nvPr/>
        </p:nvSpPr>
        <p:spPr>
          <a:xfrm>
            <a:off x="7687848" y="2247634"/>
            <a:ext cx="700576" cy="369332"/>
          </a:xfrm>
          <a:prstGeom prst="rect">
            <a:avLst/>
          </a:prstGeom>
          <a:noFill/>
        </p:spPr>
        <p:txBody>
          <a:bodyPr wrap="none" rtlCol="0">
            <a:spAutoFit/>
          </a:bodyPr>
          <a:lstStyle/>
          <a:p>
            <a:r>
              <a:rPr lang="en-US" altLang="zh-CN" dirty="0" smtClean="0">
                <a:solidFill>
                  <a:schemeClr val="tx1">
                    <a:lumMod val="50000"/>
                    <a:lumOff val="50000"/>
                  </a:schemeClr>
                </a:solidFill>
              </a:rPr>
              <a:t>step1</a:t>
            </a:r>
            <a:endParaRPr lang="zh-CN" altLang="en-US" dirty="0">
              <a:solidFill>
                <a:schemeClr val="tx1">
                  <a:lumMod val="50000"/>
                  <a:lumOff val="50000"/>
                </a:schemeClr>
              </a:solidFill>
            </a:endParaRPr>
          </a:p>
        </p:txBody>
      </p:sp>
      <p:sp>
        <p:nvSpPr>
          <p:cNvPr id="43" name="TextBox 42"/>
          <p:cNvSpPr txBox="1"/>
          <p:nvPr/>
        </p:nvSpPr>
        <p:spPr>
          <a:xfrm>
            <a:off x="7687848" y="3332932"/>
            <a:ext cx="700576" cy="369332"/>
          </a:xfrm>
          <a:prstGeom prst="rect">
            <a:avLst/>
          </a:prstGeom>
          <a:noFill/>
        </p:spPr>
        <p:txBody>
          <a:bodyPr wrap="none" rtlCol="0">
            <a:spAutoFit/>
          </a:bodyPr>
          <a:lstStyle/>
          <a:p>
            <a:r>
              <a:rPr lang="en-US" altLang="zh-CN" dirty="0" smtClean="0">
                <a:solidFill>
                  <a:schemeClr val="tx1">
                    <a:lumMod val="50000"/>
                    <a:lumOff val="50000"/>
                  </a:schemeClr>
                </a:solidFill>
              </a:rPr>
              <a:t>step2</a:t>
            </a:r>
            <a:endParaRPr lang="zh-CN" altLang="en-US" dirty="0">
              <a:solidFill>
                <a:schemeClr val="tx1">
                  <a:lumMod val="50000"/>
                  <a:lumOff val="50000"/>
                </a:schemeClr>
              </a:solidFill>
            </a:endParaRPr>
          </a:p>
        </p:txBody>
      </p:sp>
      <p:sp>
        <p:nvSpPr>
          <p:cNvPr id="44" name="TextBox 43"/>
          <p:cNvSpPr txBox="1"/>
          <p:nvPr/>
        </p:nvSpPr>
        <p:spPr>
          <a:xfrm>
            <a:off x="7687848" y="5672845"/>
            <a:ext cx="700576" cy="369332"/>
          </a:xfrm>
          <a:prstGeom prst="rect">
            <a:avLst/>
          </a:prstGeom>
          <a:noFill/>
        </p:spPr>
        <p:txBody>
          <a:bodyPr wrap="none" rtlCol="0">
            <a:spAutoFit/>
          </a:bodyPr>
          <a:lstStyle/>
          <a:p>
            <a:r>
              <a:rPr lang="en-US" altLang="zh-CN" dirty="0" smtClean="0">
                <a:solidFill>
                  <a:schemeClr val="tx1">
                    <a:lumMod val="50000"/>
                    <a:lumOff val="50000"/>
                  </a:schemeClr>
                </a:solidFill>
              </a:rPr>
              <a:t>step3</a:t>
            </a:r>
            <a:endParaRPr lang="zh-CN" altLang="en-US" dirty="0">
              <a:solidFill>
                <a:schemeClr val="tx1">
                  <a:lumMod val="50000"/>
                  <a:lumOff val="50000"/>
                </a:schemeClr>
              </a:solidFill>
            </a:endParaRPr>
          </a:p>
        </p:txBody>
      </p:sp>
      <p:grpSp>
        <p:nvGrpSpPr>
          <p:cNvPr id="51" name="组合 50"/>
          <p:cNvGrpSpPr/>
          <p:nvPr/>
        </p:nvGrpSpPr>
        <p:grpSpPr>
          <a:xfrm>
            <a:off x="4644368" y="3833062"/>
            <a:ext cx="1011298" cy="388026"/>
            <a:chOff x="4387793" y="3501801"/>
            <a:chExt cx="1011298" cy="388026"/>
          </a:xfrm>
        </p:grpSpPr>
        <p:sp>
          <p:nvSpPr>
            <p:cNvPr id="49" name="右箭头 48"/>
            <p:cNvSpPr/>
            <p:nvPr/>
          </p:nvSpPr>
          <p:spPr>
            <a:xfrm>
              <a:off x="4464989" y="3501801"/>
              <a:ext cx="934102" cy="222053"/>
            </a:xfrm>
            <a:prstGeom prst="rightArrow">
              <a:avLst/>
            </a:prstGeom>
            <a:ln w="12700">
              <a:prstDash val="sys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sz="1200" dirty="0"/>
            </a:p>
          </p:txBody>
        </p:sp>
        <p:sp>
          <p:nvSpPr>
            <p:cNvPr id="50" name="矩形 49"/>
            <p:cNvSpPr/>
            <p:nvPr/>
          </p:nvSpPr>
          <p:spPr>
            <a:xfrm>
              <a:off x="4387793" y="3612828"/>
              <a:ext cx="904287" cy="276999"/>
            </a:xfrm>
            <a:prstGeom prst="rect">
              <a:avLst/>
            </a:prstGeom>
          </p:spPr>
          <p:txBody>
            <a:bodyPr wrap="none">
              <a:spAutoFit/>
            </a:bodyPr>
            <a:lstStyle/>
            <a:p>
              <a:pPr algn="ctr"/>
              <a:r>
                <a:rPr lang="en-US" altLang="zh-CN" sz="1200" dirty="0" smtClean="0"/>
                <a:t>register key</a:t>
              </a:r>
              <a:endParaRPr lang="zh-CN" altLang="en-US" sz="1200" dirty="0"/>
            </a:p>
          </p:txBody>
        </p:sp>
      </p:grpSp>
      <p:grpSp>
        <p:nvGrpSpPr>
          <p:cNvPr id="52" name="组合 51"/>
          <p:cNvGrpSpPr/>
          <p:nvPr/>
        </p:nvGrpSpPr>
        <p:grpSpPr>
          <a:xfrm>
            <a:off x="4683160" y="4553142"/>
            <a:ext cx="972506" cy="388026"/>
            <a:chOff x="4426585" y="3501801"/>
            <a:chExt cx="972506" cy="388026"/>
          </a:xfrm>
        </p:grpSpPr>
        <p:sp>
          <p:nvSpPr>
            <p:cNvPr id="53" name="右箭头 52"/>
            <p:cNvSpPr/>
            <p:nvPr/>
          </p:nvSpPr>
          <p:spPr>
            <a:xfrm>
              <a:off x="4464989" y="3501801"/>
              <a:ext cx="934102" cy="222053"/>
            </a:xfrm>
            <a:prstGeom prst="rightArrow">
              <a:avLst/>
            </a:prstGeom>
            <a:ln w="12700">
              <a:prstDash val="sys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sz="1200" dirty="0"/>
            </a:p>
          </p:txBody>
        </p:sp>
        <p:sp>
          <p:nvSpPr>
            <p:cNvPr id="54" name="矩形 53"/>
            <p:cNvSpPr/>
            <p:nvPr/>
          </p:nvSpPr>
          <p:spPr>
            <a:xfrm>
              <a:off x="4426585" y="3612828"/>
              <a:ext cx="826701" cy="276999"/>
            </a:xfrm>
            <a:prstGeom prst="rect">
              <a:avLst/>
            </a:prstGeom>
          </p:spPr>
          <p:txBody>
            <a:bodyPr wrap="none">
              <a:spAutoFit/>
            </a:bodyPr>
            <a:lstStyle/>
            <a:p>
              <a:pPr algn="ctr"/>
              <a:r>
                <a:rPr lang="en-US" altLang="zh-CN" sz="1200" dirty="0" smtClean="0"/>
                <a:t>cancel key</a:t>
              </a:r>
              <a:endParaRPr lang="zh-CN" altLang="en-US" sz="1200" dirty="0"/>
            </a:p>
          </p:txBody>
        </p:sp>
      </p:grpSp>
      <p:sp>
        <p:nvSpPr>
          <p:cNvPr id="57" name="爆炸形 1 56"/>
          <p:cNvSpPr/>
          <p:nvPr/>
        </p:nvSpPr>
        <p:spPr>
          <a:xfrm>
            <a:off x="2914419" y="2681103"/>
            <a:ext cx="2234005" cy="1179945"/>
          </a:xfrm>
          <a:prstGeom prst="irregularSeal1">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400" b="1" dirty="0" smtClean="0">
                <a:solidFill>
                  <a:schemeClr val="accent2"/>
                </a:solidFill>
              </a:rPr>
              <a:t>Selector</a:t>
            </a:r>
          </a:p>
          <a:p>
            <a:pPr algn="ctr"/>
            <a:r>
              <a:rPr lang="zh-CN" altLang="en-US" sz="1400" b="1" dirty="0" smtClean="0">
                <a:solidFill>
                  <a:schemeClr val="accent2"/>
                </a:solidFill>
              </a:rPr>
              <a:t>线程安全</a:t>
            </a:r>
            <a:endParaRPr lang="en-US" altLang="zh-CN" sz="1400" b="1" dirty="0" smtClean="0">
              <a:solidFill>
                <a:schemeClr val="accent2"/>
              </a:solidFill>
            </a:endParaRPr>
          </a:p>
          <a:p>
            <a:pPr algn="ctr"/>
            <a:r>
              <a:rPr lang="zh-CN" altLang="en-US" sz="1400" b="1" dirty="0" smtClean="0">
                <a:solidFill>
                  <a:schemeClr val="accent2"/>
                </a:solidFill>
              </a:rPr>
              <a:t>但</a:t>
            </a:r>
            <a:r>
              <a:rPr lang="en-US" altLang="zh-CN" sz="1400" b="1" dirty="0" smtClean="0">
                <a:solidFill>
                  <a:schemeClr val="accent2"/>
                </a:solidFill>
              </a:rPr>
              <a:t>Key set</a:t>
            </a:r>
            <a:r>
              <a:rPr lang="zh-CN" altLang="en-US" sz="1400" b="1" dirty="0" smtClean="0">
                <a:solidFill>
                  <a:schemeClr val="accent2"/>
                </a:solidFill>
              </a:rPr>
              <a:t>不是</a:t>
            </a:r>
            <a:endParaRPr lang="zh-CN" altLang="en-US" sz="1400" b="1" dirty="0">
              <a:solidFill>
                <a:schemeClr val="accent2"/>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53" presetClass="entr" presetSubtype="0" fill="hold" grpId="0" nodeType="clickEffect">
                                  <p:stCondLst>
                                    <p:cond delay="0"/>
                                  </p:stCondLst>
                                  <p:childTnLst>
                                    <p:set>
                                      <p:cBhvr>
                                        <p:cTn id="10" dur="1" fill="hold">
                                          <p:stCondLst>
                                            <p:cond delay="0"/>
                                          </p:stCondLst>
                                        </p:cTn>
                                        <p:tgtEl>
                                          <p:spTgt spid="42"/>
                                        </p:tgtEl>
                                        <p:attrNameLst>
                                          <p:attrName>style.visibility</p:attrName>
                                        </p:attrNameLst>
                                      </p:cBhvr>
                                      <p:to>
                                        <p:strVal val="visible"/>
                                      </p:to>
                                    </p:set>
                                    <p:anim calcmode="lin" valueType="num">
                                      <p:cBhvr>
                                        <p:cTn id="11" dur="500" fill="hold"/>
                                        <p:tgtEl>
                                          <p:spTgt spid="42"/>
                                        </p:tgtEl>
                                        <p:attrNameLst>
                                          <p:attrName>ppt_w</p:attrName>
                                        </p:attrNameLst>
                                      </p:cBhvr>
                                      <p:tavLst>
                                        <p:tav tm="0">
                                          <p:val>
                                            <p:fltVal val="0"/>
                                          </p:val>
                                        </p:tav>
                                        <p:tav tm="100000">
                                          <p:val>
                                            <p:strVal val="#ppt_w"/>
                                          </p:val>
                                        </p:tav>
                                      </p:tavLst>
                                    </p:anim>
                                    <p:anim calcmode="lin" valueType="num">
                                      <p:cBhvr>
                                        <p:cTn id="12" dur="500" fill="hold"/>
                                        <p:tgtEl>
                                          <p:spTgt spid="42"/>
                                        </p:tgtEl>
                                        <p:attrNameLst>
                                          <p:attrName>ppt_h</p:attrName>
                                        </p:attrNameLst>
                                      </p:cBhvr>
                                      <p:tavLst>
                                        <p:tav tm="0">
                                          <p:val>
                                            <p:fltVal val="0"/>
                                          </p:val>
                                        </p:tav>
                                        <p:tav tm="100000">
                                          <p:val>
                                            <p:strVal val="#ppt_h"/>
                                          </p:val>
                                        </p:tav>
                                      </p:tavLst>
                                    </p:anim>
                                    <p:animEffect transition="in" filter="fade">
                                      <p:cBhvr>
                                        <p:cTn id="13" dur="500"/>
                                        <p:tgtEl>
                                          <p:spTgt spid="42"/>
                                        </p:tgtEl>
                                      </p:cBhvr>
                                    </p:animEffect>
                                  </p:childTnLst>
                                </p:cTn>
                              </p:par>
                              <p:par>
                                <p:cTn id="14" presetID="53" presetClass="entr" presetSubtype="0" fill="hold" grpId="0" nodeType="withEffect">
                                  <p:stCondLst>
                                    <p:cond delay="0"/>
                                  </p:stCondLst>
                                  <p:childTnLst>
                                    <p:set>
                                      <p:cBhvr>
                                        <p:cTn id="15" dur="1" fill="hold">
                                          <p:stCondLst>
                                            <p:cond delay="0"/>
                                          </p:stCondLst>
                                        </p:cTn>
                                        <p:tgtEl>
                                          <p:spTgt spid="39"/>
                                        </p:tgtEl>
                                        <p:attrNameLst>
                                          <p:attrName>style.visibility</p:attrName>
                                        </p:attrNameLst>
                                      </p:cBhvr>
                                      <p:to>
                                        <p:strVal val="visible"/>
                                      </p:to>
                                    </p:set>
                                    <p:anim calcmode="lin" valueType="num">
                                      <p:cBhvr>
                                        <p:cTn id="16" dur="500" fill="hold"/>
                                        <p:tgtEl>
                                          <p:spTgt spid="39"/>
                                        </p:tgtEl>
                                        <p:attrNameLst>
                                          <p:attrName>ppt_w</p:attrName>
                                        </p:attrNameLst>
                                      </p:cBhvr>
                                      <p:tavLst>
                                        <p:tav tm="0">
                                          <p:val>
                                            <p:fltVal val="0"/>
                                          </p:val>
                                        </p:tav>
                                        <p:tav tm="100000">
                                          <p:val>
                                            <p:strVal val="#ppt_w"/>
                                          </p:val>
                                        </p:tav>
                                      </p:tavLst>
                                    </p:anim>
                                    <p:anim calcmode="lin" valueType="num">
                                      <p:cBhvr>
                                        <p:cTn id="17" dur="500" fill="hold"/>
                                        <p:tgtEl>
                                          <p:spTgt spid="39"/>
                                        </p:tgtEl>
                                        <p:attrNameLst>
                                          <p:attrName>ppt_h</p:attrName>
                                        </p:attrNameLst>
                                      </p:cBhvr>
                                      <p:tavLst>
                                        <p:tav tm="0">
                                          <p:val>
                                            <p:fltVal val="0"/>
                                          </p:val>
                                        </p:tav>
                                        <p:tav tm="100000">
                                          <p:val>
                                            <p:strVal val="#ppt_h"/>
                                          </p:val>
                                        </p:tav>
                                      </p:tavLst>
                                    </p:anim>
                                    <p:animEffect transition="in" filter="fade">
                                      <p:cBhvr>
                                        <p:cTn id="18" dur="500"/>
                                        <p:tgtEl>
                                          <p:spTgt spid="39"/>
                                        </p:tgtEl>
                                      </p:cBhvr>
                                    </p:animEffect>
                                  </p:childTnLst>
                                </p:cTn>
                              </p:par>
                            </p:childTnLst>
                          </p:cTn>
                        </p:par>
                        <p:par>
                          <p:cTn id="19" fill="hold">
                            <p:stCondLst>
                              <p:cond delay="500"/>
                            </p:stCondLst>
                            <p:childTnLst>
                              <p:par>
                                <p:cTn id="20" presetID="22" presetClass="entr" presetSubtype="1" fill="hold" nodeType="after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wipe(up)">
                                      <p:cBhvr>
                                        <p:cTn id="22" dur="500"/>
                                        <p:tgtEl>
                                          <p:spTgt spid="19"/>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par>
                          <p:cTn id="27" fill="hold">
                            <p:stCondLst>
                              <p:cond delay="0"/>
                            </p:stCondLst>
                            <p:childTnLst>
                              <p:par>
                                <p:cTn id="28" presetID="22" presetClass="entr" presetSubtype="1" fill="hold" nodeType="afterEffect">
                                  <p:stCondLst>
                                    <p:cond delay="0"/>
                                  </p:stCondLst>
                                  <p:childTnLst>
                                    <p:set>
                                      <p:cBhvr>
                                        <p:cTn id="29" dur="1" fill="hold">
                                          <p:stCondLst>
                                            <p:cond delay="0"/>
                                          </p:stCondLst>
                                        </p:cTn>
                                        <p:tgtEl>
                                          <p:spTgt spid="21"/>
                                        </p:tgtEl>
                                        <p:attrNameLst>
                                          <p:attrName>style.visibility</p:attrName>
                                        </p:attrNameLst>
                                      </p:cBhvr>
                                      <p:to>
                                        <p:strVal val="visible"/>
                                      </p:to>
                                    </p:set>
                                    <p:animEffect transition="in" filter="wipe(up)">
                                      <p:cBhvr>
                                        <p:cTn id="30" dur="500"/>
                                        <p:tgtEl>
                                          <p:spTgt spid="21"/>
                                        </p:tgtEl>
                                      </p:cBhvr>
                                    </p:animEffec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53" presetClass="entr" presetSubtype="0" fill="hold" grpId="0" nodeType="clickEffect">
                                  <p:stCondLst>
                                    <p:cond delay="0"/>
                                  </p:stCondLst>
                                  <p:childTnLst>
                                    <p:set>
                                      <p:cBhvr>
                                        <p:cTn id="38" dur="1" fill="hold">
                                          <p:stCondLst>
                                            <p:cond delay="0"/>
                                          </p:stCondLst>
                                        </p:cTn>
                                        <p:tgtEl>
                                          <p:spTgt spid="43"/>
                                        </p:tgtEl>
                                        <p:attrNameLst>
                                          <p:attrName>style.visibility</p:attrName>
                                        </p:attrNameLst>
                                      </p:cBhvr>
                                      <p:to>
                                        <p:strVal val="visible"/>
                                      </p:to>
                                    </p:set>
                                    <p:anim calcmode="lin" valueType="num">
                                      <p:cBhvr>
                                        <p:cTn id="39" dur="500" fill="hold"/>
                                        <p:tgtEl>
                                          <p:spTgt spid="43"/>
                                        </p:tgtEl>
                                        <p:attrNameLst>
                                          <p:attrName>ppt_w</p:attrName>
                                        </p:attrNameLst>
                                      </p:cBhvr>
                                      <p:tavLst>
                                        <p:tav tm="0">
                                          <p:val>
                                            <p:fltVal val="0"/>
                                          </p:val>
                                        </p:tav>
                                        <p:tav tm="100000">
                                          <p:val>
                                            <p:strVal val="#ppt_w"/>
                                          </p:val>
                                        </p:tav>
                                      </p:tavLst>
                                    </p:anim>
                                    <p:anim calcmode="lin" valueType="num">
                                      <p:cBhvr>
                                        <p:cTn id="40" dur="500" fill="hold"/>
                                        <p:tgtEl>
                                          <p:spTgt spid="43"/>
                                        </p:tgtEl>
                                        <p:attrNameLst>
                                          <p:attrName>ppt_h</p:attrName>
                                        </p:attrNameLst>
                                      </p:cBhvr>
                                      <p:tavLst>
                                        <p:tav tm="0">
                                          <p:val>
                                            <p:fltVal val="0"/>
                                          </p:val>
                                        </p:tav>
                                        <p:tav tm="100000">
                                          <p:val>
                                            <p:strVal val="#ppt_h"/>
                                          </p:val>
                                        </p:tav>
                                      </p:tavLst>
                                    </p:anim>
                                    <p:animEffect transition="in" filter="fade">
                                      <p:cBhvr>
                                        <p:cTn id="41" dur="500"/>
                                        <p:tgtEl>
                                          <p:spTgt spid="43"/>
                                        </p:tgtEl>
                                      </p:cBhvr>
                                    </p:animEffect>
                                  </p:childTnLst>
                                </p:cTn>
                              </p:par>
                              <p:par>
                                <p:cTn id="42" presetID="53" presetClass="entr" presetSubtype="0" fill="hold" grpId="0" nodeType="withEffect">
                                  <p:stCondLst>
                                    <p:cond delay="0"/>
                                  </p:stCondLst>
                                  <p:childTnLst>
                                    <p:set>
                                      <p:cBhvr>
                                        <p:cTn id="43" dur="1" fill="hold">
                                          <p:stCondLst>
                                            <p:cond delay="0"/>
                                          </p:stCondLst>
                                        </p:cTn>
                                        <p:tgtEl>
                                          <p:spTgt spid="40"/>
                                        </p:tgtEl>
                                        <p:attrNameLst>
                                          <p:attrName>style.visibility</p:attrName>
                                        </p:attrNameLst>
                                      </p:cBhvr>
                                      <p:to>
                                        <p:strVal val="visible"/>
                                      </p:to>
                                    </p:set>
                                    <p:anim calcmode="lin" valueType="num">
                                      <p:cBhvr>
                                        <p:cTn id="44" dur="500" fill="hold"/>
                                        <p:tgtEl>
                                          <p:spTgt spid="40"/>
                                        </p:tgtEl>
                                        <p:attrNameLst>
                                          <p:attrName>ppt_w</p:attrName>
                                        </p:attrNameLst>
                                      </p:cBhvr>
                                      <p:tavLst>
                                        <p:tav tm="0">
                                          <p:val>
                                            <p:fltVal val="0"/>
                                          </p:val>
                                        </p:tav>
                                        <p:tav tm="100000">
                                          <p:val>
                                            <p:strVal val="#ppt_w"/>
                                          </p:val>
                                        </p:tav>
                                      </p:tavLst>
                                    </p:anim>
                                    <p:anim calcmode="lin" valueType="num">
                                      <p:cBhvr>
                                        <p:cTn id="45" dur="500" fill="hold"/>
                                        <p:tgtEl>
                                          <p:spTgt spid="40"/>
                                        </p:tgtEl>
                                        <p:attrNameLst>
                                          <p:attrName>ppt_h</p:attrName>
                                        </p:attrNameLst>
                                      </p:cBhvr>
                                      <p:tavLst>
                                        <p:tav tm="0">
                                          <p:val>
                                            <p:fltVal val="0"/>
                                          </p:val>
                                        </p:tav>
                                        <p:tav tm="100000">
                                          <p:val>
                                            <p:strVal val="#ppt_h"/>
                                          </p:val>
                                        </p:tav>
                                      </p:tavLst>
                                    </p:anim>
                                    <p:animEffect transition="in" filter="fade">
                                      <p:cBhvr>
                                        <p:cTn id="46" dur="500"/>
                                        <p:tgtEl>
                                          <p:spTgt spid="40"/>
                                        </p:tgtEl>
                                      </p:cBhvr>
                                    </p:animEffect>
                                  </p:childTnLst>
                                </p:cTn>
                              </p:par>
                            </p:childTnLst>
                          </p:cTn>
                        </p:par>
                        <p:par>
                          <p:cTn id="47" fill="hold">
                            <p:stCondLst>
                              <p:cond delay="500"/>
                            </p:stCondLst>
                            <p:childTnLst>
                              <p:par>
                                <p:cTn id="48" presetID="22" presetClass="entr" presetSubtype="1" fill="hold" nodeType="afterEffect">
                                  <p:stCondLst>
                                    <p:cond delay="0"/>
                                  </p:stCondLst>
                                  <p:childTnLst>
                                    <p:set>
                                      <p:cBhvr>
                                        <p:cTn id="49" dur="1" fill="hold">
                                          <p:stCondLst>
                                            <p:cond delay="0"/>
                                          </p:stCondLst>
                                        </p:cTn>
                                        <p:tgtEl>
                                          <p:spTgt spid="23"/>
                                        </p:tgtEl>
                                        <p:attrNameLst>
                                          <p:attrName>style.visibility</p:attrName>
                                        </p:attrNameLst>
                                      </p:cBhvr>
                                      <p:to>
                                        <p:strVal val="visible"/>
                                      </p:to>
                                    </p:set>
                                    <p:animEffect transition="in" filter="wipe(up)">
                                      <p:cBhvr>
                                        <p:cTn id="50" dur="500"/>
                                        <p:tgtEl>
                                          <p:spTgt spid="23"/>
                                        </p:tgtEl>
                                      </p:cBhvr>
                                    </p:animEffec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3"/>
                                        </p:tgtEl>
                                        <p:attrNameLst>
                                          <p:attrName>style.visibility</p:attrName>
                                        </p:attrNameLst>
                                      </p:cBhvr>
                                      <p:to>
                                        <p:strVal val="visible"/>
                                      </p:to>
                                    </p:set>
                                  </p:childTnLst>
                                </p:cTn>
                              </p:par>
                            </p:childTnLst>
                          </p:cTn>
                        </p:par>
                        <p:par>
                          <p:cTn id="55" fill="hold">
                            <p:stCondLst>
                              <p:cond delay="0"/>
                            </p:stCondLst>
                            <p:childTnLst>
                              <p:par>
                                <p:cTn id="56" presetID="22" presetClass="entr" presetSubtype="1" fill="hold" nodeType="afterEffect">
                                  <p:stCondLst>
                                    <p:cond delay="0"/>
                                  </p:stCondLst>
                                  <p:childTnLst>
                                    <p:set>
                                      <p:cBhvr>
                                        <p:cTn id="57" dur="1" fill="hold">
                                          <p:stCondLst>
                                            <p:cond delay="0"/>
                                          </p:stCondLst>
                                        </p:cTn>
                                        <p:tgtEl>
                                          <p:spTgt spid="25"/>
                                        </p:tgtEl>
                                        <p:attrNameLst>
                                          <p:attrName>style.visibility</p:attrName>
                                        </p:attrNameLst>
                                      </p:cBhvr>
                                      <p:to>
                                        <p:strVal val="visible"/>
                                      </p:to>
                                    </p:set>
                                    <p:animEffect transition="in" filter="wipe(up)">
                                      <p:cBhvr>
                                        <p:cTn id="58" dur="500"/>
                                        <p:tgtEl>
                                          <p:spTgt spid="25"/>
                                        </p:tgtEl>
                                      </p:cBhvr>
                                    </p:animEffec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14"/>
                                        </p:tgtEl>
                                        <p:attrNameLst>
                                          <p:attrName>style.visibility</p:attrName>
                                        </p:attrNameLst>
                                      </p:cBhvr>
                                      <p:to>
                                        <p:strVal val="visible"/>
                                      </p:to>
                                    </p:set>
                                  </p:childTnLst>
                                </p:cTn>
                              </p:par>
                            </p:childTnLst>
                          </p:cTn>
                        </p:par>
                        <p:par>
                          <p:cTn id="63" fill="hold">
                            <p:stCondLst>
                              <p:cond delay="0"/>
                            </p:stCondLst>
                            <p:childTnLst>
                              <p:par>
                                <p:cTn id="64" presetID="22" presetClass="entr" presetSubtype="1" fill="hold" nodeType="afterEffect">
                                  <p:stCondLst>
                                    <p:cond delay="0"/>
                                  </p:stCondLst>
                                  <p:childTnLst>
                                    <p:set>
                                      <p:cBhvr>
                                        <p:cTn id="65" dur="1" fill="hold">
                                          <p:stCondLst>
                                            <p:cond delay="0"/>
                                          </p:stCondLst>
                                        </p:cTn>
                                        <p:tgtEl>
                                          <p:spTgt spid="29"/>
                                        </p:tgtEl>
                                        <p:attrNameLst>
                                          <p:attrName>style.visibility</p:attrName>
                                        </p:attrNameLst>
                                      </p:cBhvr>
                                      <p:to>
                                        <p:strVal val="visible"/>
                                      </p:to>
                                    </p:set>
                                    <p:animEffect transition="in" filter="wipe(up)">
                                      <p:cBhvr>
                                        <p:cTn id="66" dur="500"/>
                                        <p:tgtEl>
                                          <p:spTgt spid="29"/>
                                        </p:tgtEl>
                                      </p:cBhvr>
                                    </p:animEffect>
                                  </p:childTnLst>
                                </p:cTn>
                              </p:par>
                            </p:childTnLst>
                          </p:cTn>
                        </p:par>
                        <p:par>
                          <p:cTn id="67" fill="hold">
                            <p:stCondLst>
                              <p:cond delay="500"/>
                            </p:stCondLst>
                            <p:childTnLst>
                              <p:par>
                                <p:cTn id="68" presetID="1" presetClass="entr" presetSubtype="0" fill="hold" grpId="0" nodeType="afterEffect">
                                  <p:stCondLst>
                                    <p:cond delay="0"/>
                                  </p:stCondLst>
                                  <p:childTnLst>
                                    <p:set>
                                      <p:cBhvr>
                                        <p:cTn id="69" dur="1" fill="hold">
                                          <p:stCondLst>
                                            <p:cond delay="0"/>
                                          </p:stCondLst>
                                        </p:cTn>
                                        <p:tgtEl>
                                          <p:spTgt spid="15"/>
                                        </p:tgtEl>
                                        <p:attrNameLst>
                                          <p:attrName>style.visibility</p:attrName>
                                        </p:attrNameLst>
                                      </p:cBhvr>
                                      <p:to>
                                        <p:strVal val="visible"/>
                                      </p:to>
                                    </p:set>
                                  </p:childTnLst>
                                </p:cTn>
                              </p:par>
                            </p:childTnLst>
                          </p:cTn>
                        </p:par>
                      </p:childTnLst>
                    </p:cTn>
                  </p:par>
                  <p:par>
                    <p:cTn id="70" fill="hold">
                      <p:stCondLst>
                        <p:cond delay="indefinite"/>
                      </p:stCondLst>
                      <p:childTnLst>
                        <p:par>
                          <p:cTn id="71" fill="hold">
                            <p:stCondLst>
                              <p:cond delay="0"/>
                            </p:stCondLst>
                            <p:childTnLst>
                              <p:par>
                                <p:cTn id="72" presetID="22" presetClass="entr" presetSubtype="1" fill="hold" nodeType="clickEffect">
                                  <p:stCondLst>
                                    <p:cond delay="0"/>
                                  </p:stCondLst>
                                  <p:childTnLst>
                                    <p:set>
                                      <p:cBhvr>
                                        <p:cTn id="73" dur="1" fill="hold">
                                          <p:stCondLst>
                                            <p:cond delay="0"/>
                                          </p:stCondLst>
                                        </p:cTn>
                                        <p:tgtEl>
                                          <p:spTgt spid="31"/>
                                        </p:tgtEl>
                                        <p:attrNameLst>
                                          <p:attrName>style.visibility</p:attrName>
                                        </p:attrNameLst>
                                      </p:cBhvr>
                                      <p:to>
                                        <p:strVal val="visible"/>
                                      </p:to>
                                    </p:set>
                                    <p:animEffect transition="in" filter="wipe(up)">
                                      <p:cBhvr>
                                        <p:cTn id="74" dur="500"/>
                                        <p:tgtEl>
                                          <p:spTgt spid="31"/>
                                        </p:tgtEl>
                                      </p:cBhvr>
                                    </p:animEffect>
                                  </p:childTnLst>
                                </p:cTn>
                              </p:par>
                            </p:childTnLst>
                          </p:cTn>
                        </p:par>
                        <p:par>
                          <p:cTn id="75" fill="hold">
                            <p:stCondLst>
                              <p:cond delay="500"/>
                            </p:stCondLst>
                            <p:childTnLst>
                              <p:par>
                                <p:cTn id="76" presetID="1" presetClass="entr" presetSubtype="0" fill="hold" grpId="0" nodeType="afterEffect">
                                  <p:stCondLst>
                                    <p:cond delay="0"/>
                                  </p:stCondLst>
                                  <p:childTnLst>
                                    <p:set>
                                      <p:cBhvr>
                                        <p:cTn id="77" dur="1" fill="hold">
                                          <p:stCondLst>
                                            <p:cond delay="0"/>
                                          </p:stCondLst>
                                        </p:cTn>
                                        <p:tgtEl>
                                          <p:spTgt spid="16"/>
                                        </p:tgtEl>
                                        <p:attrNameLst>
                                          <p:attrName>style.visibility</p:attrName>
                                        </p:attrNameLst>
                                      </p:cBhvr>
                                      <p:to>
                                        <p:strVal val="visible"/>
                                      </p:to>
                                    </p:set>
                                  </p:childTnLst>
                                </p:cTn>
                              </p:par>
                            </p:childTnLst>
                          </p:cTn>
                        </p:par>
                      </p:childTnLst>
                    </p:cTn>
                  </p:par>
                  <p:par>
                    <p:cTn id="78" fill="hold">
                      <p:stCondLst>
                        <p:cond delay="indefinite"/>
                      </p:stCondLst>
                      <p:childTnLst>
                        <p:par>
                          <p:cTn id="79" fill="hold">
                            <p:stCondLst>
                              <p:cond delay="0"/>
                            </p:stCondLst>
                            <p:childTnLst>
                              <p:par>
                                <p:cTn id="80" presetID="53" presetClass="entr" presetSubtype="0" fill="hold" grpId="0" nodeType="clickEffect">
                                  <p:stCondLst>
                                    <p:cond delay="0"/>
                                  </p:stCondLst>
                                  <p:childTnLst>
                                    <p:set>
                                      <p:cBhvr>
                                        <p:cTn id="81" dur="1" fill="hold">
                                          <p:stCondLst>
                                            <p:cond delay="0"/>
                                          </p:stCondLst>
                                        </p:cTn>
                                        <p:tgtEl>
                                          <p:spTgt spid="41"/>
                                        </p:tgtEl>
                                        <p:attrNameLst>
                                          <p:attrName>style.visibility</p:attrName>
                                        </p:attrNameLst>
                                      </p:cBhvr>
                                      <p:to>
                                        <p:strVal val="visible"/>
                                      </p:to>
                                    </p:set>
                                    <p:anim calcmode="lin" valueType="num">
                                      <p:cBhvr>
                                        <p:cTn id="82" dur="500" fill="hold"/>
                                        <p:tgtEl>
                                          <p:spTgt spid="41"/>
                                        </p:tgtEl>
                                        <p:attrNameLst>
                                          <p:attrName>ppt_w</p:attrName>
                                        </p:attrNameLst>
                                      </p:cBhvr>
                                      <p:tavLst>
                                        <p:tav tm="0">
                                          <p:val>
                                            <p:fltVal val="0"/>
                                          </p:val>
                                        </p:tav>
                                        <p:tav tm="100000">
                                          <p:val>
                                            <p:strVal val="#ppt_w"/>
                                          </p:val>
                                        </p:tav>
                                      </p:tavLst>
                                    </p:anim>
                                    <p:anim calcmode="lin" valueType="num">
                                      <p:cBhvr>
                                        <p:cTn id="83" dur="500" fill="hold"/>
                                        <p:tgtEl>
                                          <p:spTgt spid="41"/>
                                        </p:tgtEl>
                                        <p:attrNameLst>
                                          <p:attrName>ppt_h</p:attrName>
                                        </p:attrNameLst>
                                      </p:cBhvr>
                                      <p:tavLst>
                                        <p:tav tm="0">
                                          <p:val>
                                            <p:fltVal val="0"/>
                                          </p:val>
                                        </p:tav>
                                        <p:tav tm="100000">
                                          <p:val>
                                            <p:strVal val="#ppt_h"/>
                                          </p:val>
                                        </p:tav>
                                      </p:tavLst>
                                    </p:anim>
                                    <p:animEffect transition="in" filter="fade">
                                      <p:cBhvr>
                                        <p:cTn id="84" dur="500"/>
                                        <p:tgtEl>
                                          <p:spTgt spid="41"/>
                                        </p:tgtEl>
                                      </p:cBhvr>
                                    </p:animEffect>
                                  </p:childTnLst>
                                </p:cTn>
                              </p:par>
                              <p:par>
                                <p:cTn id="85" presetID="53" presetClass="entr" presetSubtype="0" fill="hold" grpId="0" nodeType="withEffect">
                                  <p:stCondLst>
                                    <p:cond delay="0"/>
                                  </p:stCondLst>
                                  <p:childTnLst>
                                    <p:set>
                                      <p:cBhvr>
                                        <p:cTn id="86" dur="1" fill="hold">
                                          <p:stCondLst>
                                            <p:cond delay="0"/>
                                          </p:stCondLst>
                                        </p:cTn>
                                        <p:tgtEl>
                                          <p:spTgt spid="44"/>
                                        </p:tgtEl>
                                        <p:attrNameLst>
                                          <p:attrName>style.visibility</p:attrName>
                                        </p:attrNameLst>
                                      </p:cBhvr>
                                      <p:to>
                                        <p:strVal val="visible"/>
                                      </p:to>
                                    </p:set>
                                    <p:anim calcmode="lin" valueType="num">
                                      <p:cBhvr>
                                        <p:cTn id="87" dur="500" fill="hold"/>
                                        <p:tgtEl>
                                          <p:spTgt spid="44"/>
                                        </p:tgtEl>
                                        <p:attrNameLst>
                                          <p:attrName>ppt_w</p:attrName>
                                        </p:attrNameLst>
                                      </p:cBhvr>
                                      <p:tavLst>
                                        <p:tav tm="0">
                                          <p:val>
                                            <p:fltVal val="0"/>
                                          </p:val>
                                        </p:tav>
                                        <p:tav tm="100000">
                                          <p:val>
                                            <p:strVal val="#ppt_w"/>
                                          </p:val>
                                        </p:tav>
                                      </p:tavLst>
                                    </p:anim>
                                    <p:anim calcmode="lin" valueType="num">
                                      <p:cBhvr>
                                        <p:cTn id="88" dur="500" fill="hold"/>
                                        <p:tgtEl>
                                          <p:spTgt spid="44"/>
                                        </p:tgtEl>
                                        <p:attrNameLst>
                                          <p:attrName>ppt_h</p:attrName>
                                        </p:attrNameLst>
                                      </p:cBhvr>
                                      <p:tavLst>
                                        <p:tav tm="0">
                                          <p:val>
                                            <p:fltVal val="0"/>
                                          </p:val>
                                        </p:tav>
                                        <p:tav tm="100000">
                                          <p:val>
                                            <p:strVal val="#ppt_h"/>
                                          </p:val>
                                        </p:tav>
                                      </p:tavLst>
                                    </p:anim>
                                    <p:animEffect transition="in" filter="fade">
                                      <p:cBhvr>
                                        <p:cTn id="89" dur="500"/>
                                        <p:tgtEl>
                                          <p:spTgt spid="44"/>
                                        </p:tgtEl>
                                      </p:cBhvr>
                                    </p:animEffect>
                                  </p:childTnLst>
                                </p:cTn>
                              </p:par>
                            </p:childTnLst>
                          </p:cTn>
                        </p:par>
                        <p:par>
                          <p:cTn id="90" fill="hold">
                            <p:stCondLst>
                              <p:cond delay="500"/>
                            </p:stCondLst>
                            <p:childTnLst>
                              <p:par>
                                <p:cTn id="91" presetID="22" presetClass="entr" presetSubtype="1" fill="hold" nodeType="afterEffect">
                                  <p:stCondLst>
                                    <p:cond delay="0"/>
                                  </p:stCondLst>
                                  <p:childTnLst>
                                    <p:set>
                                      <p:cBhvr>
                                        <p:cTn id="92" dur="1" fill="hold">
                                          <p:stCondLst>
                                            <p:cond delay="0"/>
                                          </p:stCondLst>
                                        </p:cTn>
                                        <p:tgtEl>
                                          <p:spTgt spid="35"/>
                                        </p:tgtEl>
                                        <p:attrNameLst>
                                          <p:attrName>style.visibility</p:attrName>
                                        </p:attrNameLst>
                                      </p:cBhvr>
                                      <p:to>
                                        <p:strVal val="visible"/>
                                      </p:to>
                                    </p:set>
                                    <p:animEffect transition="in" filter="wipe(up)">
                                      <p:cBhvr>
                                        <p:cTn id="93" dur="500"/>
                                        <p:tgtEl>
                                          <p:spTgt spid="35"/>
                                        </p:tgtEl>
                                      </p:cBhvr>
                                    </p:animEffect>
                                  </p:childTnLst>
                                </p:cTn>
                              </p:par>
                            </p:childTnLst>
                          </p:cTn>
                        </p:par>
                      </p:childTnLst>
                    </p:cTn>
                  </p:par>
                  <p:par>
                    <p:cTn id="94" fill="hold">
                      <p:stCondLst>
                        <p:cond delay="indefinite"/>
                      </p:stCondLst>
                      <p:childTnLst>
                        <p:par>
                          <p:cTn id="95" fill="hold">
                            <p:stCondLst>
                              <p:cond delay="0"/>
                            </p:stCondLst>
                            <p:childTnLst>
                              <p:par>
                                <p:cTn id="96" presetID="1" presetClass="entr" presetSubtype="0" fill="hold" grpId="0" nodeType="clickEffect">
                                  <p:stCondLst>
                                    <p:cond delay="0"/>
                                  </p:stCondLst>
                                  <p:childTnLst>
                                    <p:set>
                                      <p:cBhvr>
                                        <p:cTn id="97" dur="1" fill="hold">
                                          <p:stCondLst>
                                            <p:cond delay="0"/>
                                          </p:stCondLst>
                                        </p:cTn>
                                        <p:tgtEl>
                                          <p:spTgt spid="17"/>
                                        </p:tgtEl>
                                        <p:attrNameLst>
                                          <p:attrName>style.visibility</p:attrName>
                                        </p:attrNameLst>
                                      </p:cBhvr>
                                      <p:to>
                                        <p:strVal val="visible"/>
                                      </p:to>
                                    </p:set>
                                  </p:childTnLst>
                                </p:cTn>
                              </p:par>
                            </p:childTnLst>
                          </p:cTn>
                        </p:par>
                      </p:childTnLst>
                    </p:cTn>
                  </p:par>
                  <p:par>
                    <p:cTn id="98" fill="hold">
                      <p:stCondLst>
                        <p:cond delay="indefinite"/>
                      </p:stCondLst>
                      <p:childTnLst>
                        <p:par>
                          <p:cTn id="99" fill="hold">
                            <p:stCondLst>
                              <p:cond delay="0"/>
                            </p:stCondLst>
                            <p:childTnLst>
                              <p:par>
                                <p:cTn id="100" presetID="22" presetClass="entr" presetSubtype="4" fill="hold" nodeType="clickEffect">
                                  <p:stCondLst>
                                    <p:cond delay="0"/>
                                  </p:stCondLst>
                                  <p:childTnLst>
                                    <p:set>
                                      <p:cBhvr>
                                        <p:cTn id="101" dur="1" fill="hold">
                                          <p:stCondLst>
                                            <p:cond delay="0"/>
                                          </p:stCondLst>
                                        </p:cTn>
                                        <p:tgtEl>
                                          <p:spTgt spid="37"/>
                                        </p:tgtEl>
                                        <p:attrNameLst>
                                          <p:attrName>style.visibility</p:attrName>
                                        </p:attrNameLst>
                                      </p:cBhvr>
                                      <p:to>
                                        <p:strVal val="visible"/>
                                      </p:to>
                                    </p:set>
                                    <p:animEffect transition="in" filter="wipe(down)">
                                      <p:cBhvr>
                                        <p:cTn id="102" dur="500"/>
                                        <p:tgtEl>
                                          <p:spTgt spid="37"/>
                                        </p:tgtEl>
                                      </p:cBhvr>
                                    </p:animEffect>
                                  </p:childTnLst>
                                </p:cTn>
                              </p:par>
                            </p:childTnLst>
                          </p:cTn>
                        </p:par>
                      </p:childTnLst>
                    </p:cTn>
                  </p:par>
                  <p:par>
                    <p:cTn id="103" fill="hold">
                      <p:stCondLst>
                        <p:cond delay="indefinite"/>
                      </p:stCondLst>
                      <p:childTnLst>
                        <p:par>
                          <p:cTn id="104" fill="hold">
                            <p:stCondLst>
                              <p:cond delay="0"/>
                            </p:stCondLst>
                            <p:childTnLst>
                              <p:par>
                                <p:cTn id="105" presetID="22" presetClass="entr" presetSubtype="8" fill="hold" nodeType="clickEffect">
                                  <p:stCondLst>
                                    <p:cond delay="0"/>
                                  </p:stCondLst>
                                  <p:childTnLst>
                                    <p:set>
                                      <p:cBhvr>
                                        <p:cTn id="106" dur="1" fill="hold">
                                          <p:stCondLst>
                                            <p:cond delay="0"/>
                                          </p:stCondLst>
                                        </p:cTn>
                                        <p:tgtEl>
                                          <p:spTgt spid="51"/>
                                        </p:tgtEl>
                                        <p:attrNameLst>
                                          <p:attrName>style.visibility</p:attrName>
                                        </p:attrNameLst>
                                      </p:cBhvr>
                                      <p:to>
                                        <p:strVal val="visible"/>
                                      </p:to>
                                    </p:set>
                                    <p:animEffect transition="in" filter="wipe(left)">
                                      <p:cBhvr>
                                        <p:cTn id="107" dur="500"/>
                                        <p:tgtEl>
                                          <p:spTgt spid="51"/>
                                        </p:tgtEl>
                                      </p:cBhvr>
                                    </p:animEffect>
                                  </p:childTnLst>
                                </p:cTn>
                              </p:par>
                            </p:childTnLst>
                          </p:cTn>
                        </p:par>
                        <p:par>
                          <p:cTn id="108" fill="hold">
                            <p:stCondLst>
                              <p:cond delay="500"/>
                            </p:stCondLst>
                            <p:childTnLst>
                              <p:par>
                                <p:cTn id="109" presetID="22" presetClass="entr" presetSubtype="8" fill="hold" nodeType="afterEffect">
                                  <p:stCondLst>
                                    <p:cond delay="0"/>
                                  </p:stCondLst>
                                  <p:childTnLst>
                                    <p:set>
                                      <p:cBhvr>
                                        <p:cTn id="110" dur="1" fill="hold">
                                          <p:stCondLst>
                                            <p:cond delay="0"/>
                                          </p:stCondLst>
                                        </p:cTn>
                                        <p:tgtEl>
                                          <p:spTgt spid="52"/>
                                        </p:tgtEl>
                                        <p:attrNameLst>
                                          <p:attrName>style.visibility</p:attrName>
                                        </p:attrNameLst>
                                      </p:cBhvr>
                                      <p:to>
                                        <p:strVal val="visible"/>
                                      </p:to>
                                    </p:set>
                                    <p:animEffect transition="in" filter="wipe(left)">
                                      <p:cBhvr>
                                        <p:cTn id="111" dur="500"/>
                                        <p:tgtEl>
                                          <p:spTgt spid="52"/>
                                        </p:tgtEl>
                                      </p:cBhvr>
                                    </p:animEffect>
                                  </p:childTnLst>
                                </p:cTn>
                              </p:par>
                            </p:childTnLst>
                          </p:cTn>
                        </p:par>
                      </p:childTnLst>
                    </p:cTn>
                  </p:par>
                  <p:par>
                    <p:cTn id="112" fill="hold">
                      <p:stCondLst>
                        <p:cond delay="indefinite"/>
                      </p:stCondLst>
                      <p:childTnLst>
                        <p:par>
                          <p:cTn id="113" fill="hold">
                            <p:stCondLst>
                              <p:cond delay="0"/>
                            </p:stCondLst>
                            <p:childTnLst>
                              <p:par>
                                <p:cTn id="114" presetID="53" presetClass="entr" presetSubtype="0" fill="hold" grpId="0" nodeType="clickEffect">
                                  <p:stCondLst>
                                    <p:cond delay="0"/>
                                  </p:stCondLst>
                                  <p:childTnLst>
                                    <p:set>
                                      <p:cBhvr>
                                        <p:cTn id="115" dur="1" fill="hold">
                                          <p:stCondLst>
                                            <p:cond delay="0"/>
                                          </p:stCondLst>
                                        </p:cTn>
                                        <p:tgtEl>
                                          <p:spTgt spid="57"/>
                                        </p:tgtEl>
                                        <p:attrNameLst>
                                          <p:attrName>style.visibility</p:attrName>
                                        </p:attrNameLst>
                                      </p:cBhvr>
                                      <p:to>
                                        <p:strVal val="visible"/>
                                      </p:to>
                                    </p:set>
                                    <p:anim calcmode="lin" valueType="num">
                                      <p:cBhvr>
                                        <p:cTn id="116" dur="500" fill="hold"/>
                                        <p:tgtEl>
                                          <p:spTgt spid="57"/>
                                        </p:tgtEl>
                                        <p:attrNameLst>
                                          <p:attrName>ppt_w</p:attrName>
                                        </p:attrNameLst>
                                      </p:cBhvr>
                                      <p:tavLst>
                                        <p:tav tm="0">
                                          <p:val>
                                            <p:fltVal val="0"/>
                                          </p:val>
                                        </p:tav>
                                        <p:tav tm="100000">
                                          <p:val>
                                            <p:strVal val="#ppt_w"/>
                                          </p:val>
                                        </p:tav>
                                      </p:tavLst>
                                    </p:anim>
                                    <p:anim calcmode="lin" valueType="num">
                                      <p:cBhvr>
                                        <p:cTn id="117" dur="500" fill="hold"/>
                                        <p:tgtEl>
                                          <p:spTgt spid="57"/>
                                        </p:tgtEl>
                                        <p:attrNameLst>
                                          <p:attrName>ppt_h</p:attrName>
                                        </p:attrNameLst>
                                      </p:cBhvr>
                                      <p:tavLst>
                                        <p:tav tm="0">
                                          <p:val>
                                            <p:fltVal val="0"/>
                                          </p:val>
                                        </p:tav>
                                        <p:tav tm="100000">
                                          <p:val>
                                            <p:strVal val="#ppt_h"/>
                                          </p:val>
                                        </p:tav>
                                      </p:tavLst>
                                    </p:anim>
                                    <p:animEffect transition="in" filter="fade">
                                      <p:cBhvr>
                                        <p:cTn id="118" dur="5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P spid="14" grpId="0" animBg="1"/>
      <p:bldP spid="15" grpId="0" animBg="1"/>
      <p:bldP spid="16" grpId="0" animBg="1"/>
      <p:bldP spid="17" grpId="0" animBg="1"/>
      <p:bldP spid="39" grpId="0" animBg="1"/>
      <p:bldP spid="40" grpId="0" animBg="1"/>
      <p:bldP spid="41" grpId="0" animBg="1"/>
      <p:bldP spid="42" grpId="0"/>
      <p:bldP spid="43" grpId="0"/>
      <p:bldP spid="44" grpId="0"/>
      <p:bldP spid="57"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Selector</a:t>
            </a:r>
            <a:r>
              <a:rPr lang="zh-CN" altLang="en-US" dirty="0" smtClean="0"/>
              <a:t>中断</a:t>
            </a:r>
            <a:endParaRPr lang="zh-CN" altLang="en-US" dirty="0"/>
          </a:p>
        </p:txBody>
      </p:sp>
      <p:sp>
        <p:nvSpPr>
          <p:cNvPr id="3" name="内容占位符 2"/>
          <p:cNvSpPr>
            <a:spLocks noGrp="1"/>
          </p:cNvSpPr>
          <p:nvPr>
            <p:ph idx="1"/>
          </p:nvPr>
        </p:nvSpPr>
        <p:spPr/>
        <p:txBody>
          <a:bodyPr/>
          <a:lstStyle/>
          <a:p>
            <a:r>
              <a:rPr lang="zh-CN" altLang="en-US" dirty="0" smtClean="0"/>
              <a:t>当线程阻塞在</a:t>
            </a:r>
            <a:r>
              <a:rPr lang="en-US" altLang="zh-CN" dirty="0" smtClean="0"/>
              <a:t>select()</a:t>
            </a:r>
            <a:r>
              <a:rPr lang="zh-CN" altLang="en-US" dirty="0" smtClean="0"/>
              <a:t>时</a:t>
            </a:r>
            <a:endParaRPr lang="en-US" altLang="zh-CN" dirty="0" smtClean="0"/>
          </a:p>
          <a:p>
            <a:pPr lvl="1"/>
            <a:r>
              <a:rPr lang="zh-CN" altLang="en-US" dirty="0" smtClean="0"/>
              <a:t>优雅唤醒</a:t>
            </a:r>
            <a:r>
              <a:rPr lang="en-US" altLang="zh-CN" dirty="0" err="1" smtClean="0"/>
              <a:t>Selector.wakeup</a:t>
            </a:r>
            <a:r>
              <a:rPr lang="en-US" altLang="zh-CN" dirty="0" smtClean="0"/>
              <a:t>()</a:t>
            </a:r>
          </a:p>
          <a:p>
            <a:pPr lvl="1"/>
            <a:r>
              <a:rPr lang="zh-CN" altLang="en-US" dirty="0" smtClean="0"/>
              <a:t>直接停止</a:t>
            </a:r>
            <a:r>
              <a:rPr lang="en-US" altLang="zh-CN" dirty="0" err="1" smtClean="0"/>
              <a:t>Selector.close</a:t>
            </a:r>
            <a:r>
              <a:rPr lang="en-US" altLang="zh-CN" dirty="0" smtClean="0"/>
              <a:t>()</a:t>
            </a:r>
          </a:p>
          <a:p>
            <a:pPr lvl="1"/>
            <a:r>
              <a:rPr lang="zh-CN" altLang="en-US" dirty="0" smtClean="0"/>
              <a:t>暴力中断</a:t>
            </a:r>
            <a:r>
              <a:rPr lang="en-US" altLang="zh-CN" dirty="0" err="1" smtClean="0"/>
              <a:t>Thread.interrupt</a:t>
            </a:r>
            <a:r>
              <a:rPr lang="en-US" altLang="zh-CN" dirty="0" smtClean="0"/>
              <a:t>()</a:t>
            </a:r>
          </a:p>
          <a:p>
            <a:r>
              <a:rPr lang="en-US" altLang="zh-CN" dirty="0" smtClean="0"/>
              <a:t>Selector</a:t>
            </a:r>
            <a:r>
              <a:rPr lang="zh-CN" altLang="en-US" dirty="0" smtClean="0"/>
              <a:t>不同于通道中断语义</a:t>
            </a:r>
            <a:endParaRPr lang="en-US" altLang="zh-CN" dirty="0" smtClean="0"/>
          </a:p>
          <a:p>
            <a:pPr lvl="1"/>
            <a:r>
              <a:rPr lang="en-US" altLang="zh-CN" dirty="0" smtClean="0"/>
              <a:t>Selector</a:t>
            </a:r>
            <a:r>
              <a:rPr lang="zh-CN" altLang="en-US" dirty="0" smtClean="0"/>
              <a:t>不控制通道行为，只检查通道状态</a:t>
            </a:r>
            <a:endParaRPr lang="zh-CN" altLang="en-US" dirty="0"/>
          </a:p>
        </p:txBody>
      </p:sp>
    </p:spTree>
    <p:extLst>
      <p:ext uri="{BB962C8B-B14F-4D97-AF65-F5344CB8AC3E}">
        <p14:creationId xmlns:p14="http://schemas.microsoft.com/office/powerpoint/2010/main" val="1949254838"/>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Java AIO</a:t>
            </a:r>
            <a:endParaRPr lang="zh-CN" altLang="en-US" dirty="0"/>
          </a:p>
        </p:txBody>
      </p:sp>
      <p:sp>
        <p:nvSpPr>
          <p:cNvPr id="3" name="内容占位符 2"/>
          <p:cNvSpPr>
            <a:spLocks noGrp="1"/>
          </p:cNvSpPr>
          <p:nvPr>
            <p:ph idx="1"/>
          </p:nvPr>
        </p:nvSpPr>
        <p:spPr/>
        <p:txBody>
          <a:bodyPr/>
          <a:lstStyle/>
          <a:p>
            <a:r>
              <a:rPr lang="en-US" altLang="zh-CN" dirty="0" err="1" smtClean="0"/>
              <a:t>AsynchronousChannel</a:t>
            </a:r>
            <a:endParaRPr lang="en-US" altLang="zh-CN" dirty="0" smtClean="0"/>
          </a:p>
          <a:p>
            <a:r>
              <a:rPr lang="en-US" altLang="zh-CN" dirty="0" err="1" smtClean="0"/>
              <a:t>CompletionHandler</a:t>
            </a:r>
            <a:r>
              <a:rPr lang="en-US" altLang="zh-CN" dirty="0" smtClean="0"/>
              <a:t>&lt;V, A&gt;</a:t>
            </a:r>
          </a:p>
          <a:p>
            <a:r>
              <a:rPr lang="en-US" altLang="zh-CN" dirty="0" smtClean="0"/>
              <a:t>Future</a:t>
            </a:r>
            <a:endParaRPr lang="zh-CN" altLang="en-US" dirty="0"/>
          </a:p>
        </p:txBody>
      </p:sp>
      <p:pic>
        <p:nvPicPr>
          <p:cNvPr id="205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51720" y="2780928"/>
            <a:ext cx="4838700" cy="282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6" name="Picture 2"/>
          <p:cNvPicPr>
            <a:picLocks noChangeAspect="1" noChangeArrowheads="1"/>
          </p:cNvPicPr>
          <p:nvPr/>
        </p:nvPicPr>
        <p:blipFill>
          <a:blip r:embed="rId4" cstate="print"/>
          <a:srcRect/>
          <a:stretch>
            <a:fillRect/>
          </a:stretch>
        </p:blipFill>
        <p:spPr bwMode="auto">
          <a:xfrm>
            <a:off x="3641154" y="4165426"/>
            <a:ext cx="5467350" cy="2647950"/>
          </a:xfrm>
          <a:prstGeom prst="rect">
            <a:avLst/>
          </a:prstGeom>
          <a:noFill/>
          <a:ln w="9525">
            <a:noFill/>
            <a:miter lim="800000"/>
            <a:headEnd/>
            <a:tailEnd/>
          </a:ln>
        </p:spPr>
      </p:pic>
    </p:spTree>
    <p:extLst>
      <p:ext uri="{BB962C8B-B14F-4D97-AF65-F5344CB8AC3E}">
        <p14:creationId xmlns:p14="http://schemas.microsoft.com/office/powerpoint/2010/main" val="2130843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 calcmode="lin" valueType="num">
                                      <p:cBhvr>
                                        <p:cTn id="7" dur="500" fill="hold"/>
                                        <p:tgtEl>
                                          <p:spTgt spid="2050"/>
                                        </p:tgtEl>
                                        <p:attrNameLst>
                                          <p:attrName>ppt_w</p:attrName>
                                        </p:attrNameLst>
                                      </p:cBhvr>
                                      <p:tavLst>
                                        <p:tav tm="0">
                                          <p:val>
                                            <p:fltVal val="0"/>
                                          </p:val>
                                        </p:tav>
                                        <p:tav tm="100000">
                                          <p:val>
                                            <p:strVal val="#ppt_w"/>
                                          </p:val>
                                        </p:tav>
                                      </p:tavLst>
                                    </p:anim>
                                    <p:anim calcmode="lin" valueType="num">
                                      <p:cBhvr>
                                        <p:cTn id="8" dur="500" fill="hold"/>
                                        <p:tgtEl>
                                          <p:spTgt spid="2050"/>
                                        </p:tgtEl>
                                        <p:attrNameLst>
                                          <p:attrName>ppt_h</p:attrName>
                                        </p:attrNameLst>
                                      </p:cBhvr>
                                      <p:tavLst>
                                        <p:tav tm="0">
                                          <p:val>
                                            <p:fltVal val="0"/>
                                          </p:val>
                                        </p:tav>
                                        <p:tav tm="100000">
                                          <p:val>
                                            <p:strVal val="#ppt_h"/>
                                          </p:val>
                                        </p:tav>
                                      </p:tavLst>
                                    </p:anim>
                                    <p:animEffect transition="in" filter="fade">
                                      <p:cBhvr>
                                        <p:cTn id="9" dur="500"/>
                                        <p:tgtEl>
                                          <p:spTgt spid="2050"/>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0" fill="hold" nodeType="clickEffect">
                                  <p:stCondLst>
                                    <p:cond delay="0"/>
                                  </p:stCondLst>
                                  <p:childTnLst>
                                    <p:set>
                                      <p:cBhvr>
                                        <p:cTn id="13" dur="1" fill="hold">
                                          <p:stCondLst>
                                            <p:cond delay="0"/>
                                          </p:stCondLst>
                                        </p:cTn>
                                        <p:tgtEl>
                                          <p:spTgt spid="1026"/>
                                        </p:tgtEl>
                                        <p:attrNameLst>
                                          <p:attrName>style.visibility</p:attrName>
                                        </p:attrNameLst>
                                      </p:cBhvr>
                                      <p:to>
                                        <p:strVal val="visible"/>
                                      </p:to>
                                    </p:set>
                                    <p:anim calcmode="lin" valueType="num">
                                      <p:cBhvr>
                                        <p:cTn id="14" dur="500" fill="hold"/>
                                        <p:tgtEl>
                                          <p:spTgt spid="1026"/>
                                        </p:tgtEl>
                                        <p:attrNameLst>
                                          <p:attrName>ppt_w</p:attrName>
                                        </p:attrNameLst>
                                      </p:cBhvr>
                                      <p:tavLst>
                                        <p:tav tm="0">
                                          <p:val>
                                            <p:fltVal val="0"/>
                                          </p:val>
                                        </p:tav>
                                        <p:tav tm="100000">
                                          <p:val>
                                            <p:strVal val="#ppt_w"/>
                                          </p:val>
                                        </p:tav>
                                      </p:tavLst>
                                    </p:anim>
                                    <p:anim calcmode="lin" valueType="num">
                                      <p:cBhvr>
                                        <p:cTn id="15" dur="500" fill="hold"/>
                                        <p:tgtEl>
                                          <p:spTgt spid="1026"/>
                                        </p:tgtEl>
                                        <p:attrNameLst>
                                          <p:attrName>ppt_h</p:attrName>
                                        </p:attrNameLst>
                                      </p:cBhvr>
                                      <p:tavLst>
                                        <p:tav tm="0">
                                          <p:val>
                                            <p:fltVal val="0"/>
                                          </p:val>
                                        </p:tav>
                                        <p:tav tm="100000">
                                          <p:val>
                                            <p:strVal val="#ppt_h"/>
                                          </p:val>
                                        </p:tav>
                                      </p:tavLst>
                                    </p:anim>
                                    <p:animEffect transition="in" filter="fade">
                                      <p:cBhvr>
                                        <p:cTn id="16"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lstStyle/>
          <a:p>
            <a:endParaRPr lang="zh-CN" altLang="en-US" dirty="0"/>
          </a:p>
        </p:txBody>
      </p:sp>
      <p:sp>
        <p:nvSpPr>
          <p:cNvPr id="4" name="矩形 3"/>
          <p:cNvSpPr/>
          <p:nvPr/>
        </p:nvSpPr>
        <p:spPr>
          <a:xfrm>
            <a:off x="457200" y="2644170"/>
            <a:ext cx="8229600" cy="2308324"/>
          </a:xfrm>
          <a:prstGeom prst="rect">
            <a:avLst/>
          </a:prstGeom>
        </p:spPr>
        <p:txBody>
          <a:bodyPr wrap="square">
            <a:spAutoFit/>
          </a:bodyPr>
          <a:lstStyle/>
          <a:p>
            <a:pPr>
              <a:lnSpc>
                <a:spcPct val="200000"/>
              </a:lnSpc>
            </a:pPr>
            <a:r>
              <a:rPr lang="zh-CN" altLang="en-US" sz="2400" dirty="0"/>
              <a:t>以上所有，均针对单机系统</a:t>
            </a:r>
            <a:r>
              <a:rPr lang="zh-CN" altLang="en-US" sz="2400" dirty="0" smtClean="0"/>
              <a:t>而言，</a:t>
            </a:r>
            <a:endParaRPr lang="en-US" altLang="zh-CN" sz="2400" dirty="0" smtClean="0"/>
          </a:p>
          <a:p>
            <a:pPr>
              <a:lnSpc>
                <a:spcPct val="200000"/>
              </a:lnSpc>
            </a:pPr>
            <a:r>
              <a:rPr lang="zh-CN" altLang="en-US" sz="2400" dirty="0"/>
              <a:t>分布式的</a:t>
            </a:r>
            <a:r>
              <a:rPr lang="zh-CN" altLang="en-US" sz="2400" dirty="0" smtClean="0"/>
              <a:t>强大是</a:t>
            </a:r>
            <a:r>
              <a:rPr lang="zh-CN" altLang="en-US" sz="2400" dirty="0"/>
              <a:t>以充分压榨单机性能为</a:t>
            </a:r>
            <a:r>
              <a:rPr lang="zh-CN" altLang="en-US" sz="2400" dirty="0" smtClean="0"/>
              <a:t>基础</a:t>
            </a:r>
            <a:r>
              <a:rPr lang="zh-CN" altLang="en-US" sz="2400" dirty="0"/>
              <a:t>，</a:t>
            </a:r>
            <a:endParaRPr lang="en-US" altLang="zh-CN" sz="2400" dirty="0" smtClean="0"/>
          </a:p>
          <a:p>
            <a:pPr>
              <a:lnSpc>
                <a:spcPct val="200000"/>
              </a:lnSpc>
            </a:pPr>
            <a:r>
              <a:rPr lang="zh-CN" altLang="en-US" sz="2400" dirty="0" smtClean="0"/>
              <a:t>变革</a:t>
            </a:r>
            <a:r>
              <a:rPr lang="zh-CN" altLang="en-US" sz="2400" dirty="0"/>
              <a:t>从来不是无病呻吟，而是那么地</a:t>
            </a:r>
            <a:r>
              <a:rPr lang="zh-CN" altLang="en-US" sz="2400" dirty="0" smtClean="0"/>
              <a:t>自然和顺应。</a:t>
            </a:r>
            <a:r>
              <a:rPr lang="zh-CN" altLang="en-US" sz="2400" dirty="0"/>
              <a:t>。。</a:t>
            </a:r>
          </a:p>
        </p:txBody>
      </p:sp>
      <p:sp>
        <p:nvSpPr>
          <p:cNvPr id="5" name="矩形 4"/>
          <p:cNvSpPr/>
          <p:nvPr/>
        </p:nvSpPr>
        <p:spPr>
          <a:xfrm>
            <a:off x="457200" y="3613666"/>
            <a:ext cx="8229600" cy="369332"/>
          </a:xfrm>
          <a:prstGeom prst="rect">
            <a:avLst/>
          </a:prstGeom>
        </p:spPr>
        <p:txBody>
          <a:bodyPr wrap="square">
            <a:spAutoFit/>
          </a:bodyPr>
          <a:lstStyle/>
          <a:p>
            <a:r>
              <a:rPr lang="zh-CN" altLang="en-US" dirty="0" smtClean="0"/>
              <a:t>               </a:t>
            </a:r>
            <a:endParaRPr lang="zh-CN" altLang="en-US" dirty="0"/>
          </a:p>
        </p:txBody>
      </p:sp>
    </p:spTree>
    <p:extLst>
      <p:ext uri="{BB962C8B-B14F-4D97-AF65-F5344CB8AC3E}">
        <p14:creationId xmlns:p14="http://schemas.microsoft.com/office/powerpoint/2010/main" val="41935471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参考文献</a:t>
            </a:r>
            <a:endParaRPr lang="zh-CN" altLang="en-US" dirty="0"/>
          </a:p>
        </p:txBody>
      </p:sp>
      <p:sp>
        <p:nvSpPr>
          <p:cNvPr id="3" name="内容占位符 2"/>
          <p:cNvSpPr>
            <a:spLocks noGrp="1"/>
          </p:cNvSpPr>
          <p:nvPr>
            <p:ph idx="1"/>
          </p:nvPr>
        </p:nvSpPr>
        <p:spPr/>
        <p:txBody>
          <a:bodyPr/>
          <a:lstStyle/>
          <a:p>
            <a:r>
              <a:rPr lang="en-US" altLang="zh-CN" dirty="0" smtClean="0"/>
              <a:t>Jdk1.6.0_20</a:t>
            </a:r>
          </a:p>
          <a:p>
            <a:r>
              <a:rPr lang="en-US" altLang="zh-CN" dirty="0" smtClean="0"/>
              <a:t>Jdk1.8.0_91</a:t>
            </a:r>
          </a:p>
          <a:p>
            <a:r>
              <a:rPr lang="en-US" altLang="zh-CN" dirty="0" smtClean="0"/>
              <a:t>“Java NIO”</a:t>
            </a:r>
          </a:p>
          <a:p>
            <a:r>
              <a:rPr lang="en-US" altLang="zh-CN" dirty="0">
                <a:hlinkClick r:id="rId2"/>
              </a:rPr>
              <a:t>http://</a:t>
            </a:r>
            <a:r>
              <a:rPr lang="en-US" altLang="zh-CN" dirty="0" smtClean="0">
                <a:hlinkClick r:id="rId2"/>
              </a:rPr>
              <a:t>docs.oracle.com/javase/specs/jvms/se7/html/jvms-2.html#jvms-2.5</a:t>
            </a:r>
            <a:endParaRPr lang="en-US" altLang="zh-CN" dirty="0" smtClean="0"/>
          </a:p>
          <a:p>
            <a:r>
              <a:rPr lang="en-US" altLang="zh-CN" dirty="0">
                <a:hlinkClick r:id="rId3"/>
              </a:rPr>
              <a:t>http://</a:t>
            </a:r>
            <a:r>
              <a:rPr lang="en-US" altLang="zh-CN" dirty="0" smtClean="0">
                <a:hlinkClick r:id="rId3"/>
              </a:rPr>
              <a:t>www.oracle.com/technetwork/java/javase/memorymanagement-whitepaper-150215.pdf</a:t>
            </a:r>
            <a:endParaRPr lang="en-US" altLang="zh-CN" dirty="0" smtClean="0"/>
          </a:p>
          <a:p>
            <a:endParaRPr lang="zh-CN" altLang="en-US" dirty="0"/>
          </a:p>
        </p:txBody>
      </p:sp>
    </p:spTree>
    <p:extLst>
      <p:ext uri="{BB962C8B-B14F-4D97-AF65-F5344CB8AC3E}">
        <p14:creationId xmlns:p14="http://schemas.microsoft.com/office/powerpoint/2010/main" val="234894431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502024"/>
            <a:ext cx="8229600" cy="1143000"/>
          </a:xfrm>
        </p:spPr>
        <p:txBody>
          <a:bodyPr>
            <a:normAutofit fontScale="90000"/>
          </a:bodyPr>
          <a:lstStyle/>
          <a:p>
            <a:r>
              <a:rPr lang="zh-CN" altLang="en-US" dirty="0" smtClean="0">
                <a:latin typeface="Adobe 楷体 Std R" pitchFamily="18" charset="-122"/>
                <a:ea typeface="Adobe 楷体 Std R" pitchFamily="18" charset="-122"/>
              </a:rPr>
              <a:t>纸上得来终觉浅，绝知此事要躬行。</a:t>
            </a:r>
            <a:endParaRPr lang="zh-CN" altLang="en-US" dirty="0">
              <a:latin typeface="Adobe 楷体 Std R" pitchFamily="18" charset="-122"/>
              <a:ea typeface="Adobe 楷体 Std R" pitchFamily="18" charset="-122"/>
            </a:endParaRPr>
          </a:p>
        </p:txBody>
      </p:sp>
      <p:sp>
        <p:nvSpPr>
          <p:cNvPr id="3" name="内容占位符 2"/>
          <p:cNvSpPr>
            <a:spLocks noGrp="1"/>
          </p:cNvSpPr>
          <p:nvPr>
            <p:ph idx="1"/>
          </p:nvPr>
        </p:nvSpPr>
        <p:spPr/>
        <p:txBody>
          <a:bodyPr/>
          <a:lstStyle/>
          <a:p>
            <a:endParaRPr lang="zh-CN" altLang="en-US" dirty="0"/>
          </a:p>
        </p:txBody>
      </p:sp>
      <p:sp>
        <p:nvSpPr>
          <p:cNvPr id="4" name="TextBox 3"/>
          <p:cNvSpPr txBox="1"/>
          <p:nvPr/>
        </p:nvSpPr>
        <p:spPr>
          <a:xfrm>
            <a:off x="467544" y="3645024"/>
            <a:ext cx="8208912" cy="369332"/>
          </a:xfrm>
          <a:prstGeom prst="rect">
            <a:avLst/>
          </a:prstGeom>
          <a:noFill/>
        </p:spPr>
        <p:txBody>
          <a:bodyPr wrap="square" rtlCol="0">
            <a:spAutoFit/>
          </a:bodyPr>
          <a:lstStyle/>
          <a:p>
            <a:pPr algn="r"/>
            <a:r>
              <a:rPr lang="en-US" altLang="zh-CN" dirty="0" smtClean="0"/>
              <a:t>——</a:t>
            </a:r>
            <a:r>
              <a:rPr lang="zh-CN" altLang="en-US" dirty="0" smtClean="0"/>
              <a:t>陆游</a:t>
            </a:r>
            <a:r>
              <a:rPr lang="en-US" altLang="zh-CN" dirty="0" smtClean="0"/>
              <a:t>《</a:t>
            </a:r>
            <a:r>
              <a:rPr lang="zh-CN" altLang="en-US" dirty="0" smtClean="0"/>
              <a:t>冬夜读书示子聿</a:t>
            </a:r>
            <a:r>
              <a:rPr lang="en-US" altLang="zh-CN" dirty="0" smtClean="0"/>
              <a:t>》</a:t>
            </a:r>
            <a:endParaRPr lang="zh-CN" alt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Java IO &amp; NIO</a:t>
            </a:r>
            <a:endParaRPr lang="zh-CN" altLang="en-US" dirty="0"/>
          </a:p>
        </p:txBody>
      </p:sp>
      <p:sp>
        <p:nvSpPr>
          <p:cNvPr id="3" name="内容占位符 2"/>
          <p:cNvSpPr>
            <a:spLocks noGrp="1"/>
          </p:cNvSpPr>
          <p:nvPr>
            <p:ph idx="1"/>
          </p:nvPr>
        </p:nvSpPr>
        <p:spPr/>
        <p:txBody>
          <a:bodyPr>
            <a:normAutofit/>
          </a:bodyPr>
          <a:lstStyle/>
          <a:p>
            <a:r>
              <a:rPr lang="zh-CN" altLang="en-US" dirty="0" smtClean="0"/>
              <a:t>传统的</a:t>
            </a:r>
            <a:r>
              <a:rPr lang="en-US" altLang="zh-CN" dirty="0" smtClean="0"/>
              <a:t>Java IO</a:t>
            </a:r>
          </a:p>
          <a:p>
            <a:pPr lvl="1"/>
            <a:r>
              <a:rPr lang="zh-CN" altLang="en-US" sz="1600" dirty="0" smtClean="0"/>
              <a:t>意义：</a:t>
            </a:r>
            <a:r>
              <a:rPr lang="zh-CN" altLang="en-US" sz="1600" dirty="0"/>
              <a:t>封装了一套完备的 </a:t>
            </a:r>
            <a:r>
              <a:rPr lang="en-US" altLang="zh-CN" sz="1600" dirty="0"/>
              <a:t>I/O </a:t>
            </a:r>
            <a:r>
              <a:rPr lang="zh-CN" altLang="en-US" sz="1600" dirty="0"/>
              <a:t>类，位于高端抽象层，横跨各种操作系统</a:t>
            </a:r>
            <a:r>
              <a:rPr lang="zh-CN" altLang="en-US" sz="1600" dirty="0" smtClean="0"/>
              <a:t>。</a:t>
            </a:r>
            <a:endParaRPr lang="en-US" altLang="zh-CN" sz="1600" dirty="0" smtClean="0"/>
          </a:p>
          <a:p>
            <a:pPr lvl="1"/>
            <a:r>
              <a:rPr lang="zh-CN" altLang="en-US" sz="1600" dirty="0" smtClean="0"/>
              <a:t>不足：</a:t>
            </a:r>
            <a:r>
              <a:rPr lang="en-US" altLang="zh-CN" sz="1600" dirty="0" err="1"/>
              <a:t>InputStream</a:t>
            </a:r>
            <a:r>
              <a:rPr lang="en-US" altLang="zh-CN" sz="1600" dirty="0"/>
              <a:t> &amp; </a:t>
            </a:r>
            <a:r>
              <a:rPr lang="en-US" altLang="zh-CN" sz="1600" dirty="0" err="1" smtClean="0"/>
              <a:t>OutputStream</a:t>
            </a:r>
            <a:r>
              <a:rPr lang="zh-CN" altLang="en-US" sz="1600" dirty="0"/>
              <a:t>面向</a:t>
            </a:r>
            <a:r>
              <a:rPr lang="zh-CN" altLang="en-US" sz="1600" dirty="0" smtClean="0"/>
              <a:t>流</a:t>
            </a:r>
            <a:r>
              <a:rPr lang="en-US" altLang="zh-CN" sz="1600" dirty="0" smtClean="0"/>
              <a:t>IO</a:t>
            </a:r>
            <a:r>
              <a:rPr lang="zh-CN" altLang="en-US" sz="1600" dirty="0" smtClean="0"/>
              <a:t>模型，一</a:t>
            </a:r>
            <a:r>
              <a:rPr lang="zh-CN" altLang="en-US" sz="1600" dirty="0"/>
              <a:t>个字节一个字节</a:t>
            </a:r>
            <a:r>
              <a:rPr lang="zh-CN" altLang="en-US" sz="1600" dirty="0" smtClean="0"/>
              <a:t>操作数据；会</a:t>
            </a:r>
            <a:r>
              <a:rPr lang="zh-CN" altLang="en-US" sz="1600" dirty="0"/>
              <a:t>造成多次系统调用，且经常为了处理个别字节或字符，就要执行好几个对象</a:t>
            </a:r>
            <a:r>
              <a:rPr lang="zh-CN" altLang="en-US" sz="1600" dirty="0" smtClean="0"/>
              <a:t>层之间的</a:t>
            </a:r>
            <a:r>
              <a:rPr lang="zh-CN" altLang="en-US" sz="1600" dirty="0"/>
              <a:t>数据拷贝</a:t>
            </a:r>
            <a:r>
              <a:rPr lang="zh-CN" altLang="en-US" sz="1600" dirty="0" smtClean="0"/>
              <a:t>。</a:t>
            </a:r>
            <a:endParaRPr lang="en-US" altLang="zh-CN" sz="1600" dirty="0" smtClean="0"/>
          </a:p>
          <a:p>
            <a:r>
              <a:rPr lang="en-US" altLang="zh-CN" dirty="0" smtClean="0"/>
              <a:t>Java NIO</a:t>
            </a:r>
          </a:p>
          <a:p>
            <a:pPr lvl="1"/>
            <a:r>
              <a:rPr lang="zh-CN" altLang="en-US" sz="1600" dirty="0" smtClean="0"/>
              <a:t>引入</a:t>
            </a:r>
            <a:r>
              <a:rPr lang="en-US" altLang="zh-CN" sz="1600" dirty="0"/>
              <a:t>B</a:t>
            </a:r>
            <a:r>
              <a:rPr lang="en-US" altLang="zh-CN" sz="1600" dirty="0" smtClean="0"/>
              <a:t>uffer</a:t>
            </a:r>
            <a:r>
              <a:rPr lang="zh-CN" altLang="en-US" sz="1600" dirty="0" smtClean="0"/>
              <a:t>、</a:t>
            </a:r>
            <a:r>
              <a:rPr lang="en-US" altLang="zh-CN" sz="1600" dirty="0" smtClean="0"/>
              <a:t>Channel</a:t>
            </a:r>
            <a:r>
              <a:rPr lang="zh-CN" altLang="en-US" sz="1600" dirty="0" smtClean="0"/>
              <a:t>，允许批量字节操作以及直接内存访问</a:t>
            </a:r>
            <a:endParaRPr lang="en-US" altLang="zh-CN" sz="1600" dirty="0" smtClean="0"/>
          </a:p>
          <a:p>
            <a:pPr lvl="1"/>
            <a:r>
              <a:rPr lang="zh-CN" altLang="en-US" sz="1600" dirty="0" smtClean="0"/>
              <a:t>引入</a:t>
            </a:r>
            <a:r>
              <a:rPr lang="en-US" altLang="zh-CN" sz="1600" dirty="0" smtClean="0"/>
              <a:t>Selector</a:t>
            </a:r>
            <a:r>
              <a:rPr lang="zh-CN" altLang="en-US" sz="1600" dirty="0" smtClean="0"/>
              <a:t>，增强了</a:t>
            </a:r>
            <a:r>
              <a:rPr lang="en-US" altLang="zh-CN" sz="1600" dirty="0" smtClean="0"/>
              <a:t>Java</a:t>
            </a:r>
            <a:r>
              <a:rPr lang="zh-CN" altLang="en-US" sz="1600" dirty="0" smtClean="0"/>
              <a:t>的非阻塞</a:t>
            </a:r>
            <a:r>
              <a:rPr lang="en-US" altLang="zh-CN" sz="1600" dirty="0" smtClean="0"/>
              <a:t>IO</a:t>
            </a:r>
            <a:r>
              <a:rPr lang="zh-CN" altLang="en-US" sz="1600" dirty="0" smtClean="0"/>
              <a:t>模式，多路复用模型可提升系统伸缩性</a:t>
            </a:r>
            <a:endParaRPr lang="en-US" altLang="zh-CN" sz="1600" dirty="0" smtClean="0"/>
          </a:p>
        </p:txBody>
      </p:sp>
    </p:spTree>
    <p:extLst>
      <p:ext uri="{BB962C8B-B14F-4D97-AF65-F5344CB8AC3E}">
        <p14:creationId xmlns:p14="http://schemas.microsoft.com/office/powerpoint/2010/main" val="371108368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2780928"/>
            <a:ext cx="8229600" cy="1143000"/>
          </a:xfrm>
        </p:spPr>
        <p:txBody>
          <a:bodyPr/>
          <a:lstStyle/>
          <a:p>
            <a:r>
              <a:rPr lang="en-US" altLang="zh-CN" dirty="0" smtClean="0"/>
              <a:t>Buffer</a:t>
            </a:r>
            <a:endParaRPr lang="zh-CN" altLang="en-US" dirty="0"/>
          </a:p>
        </p:txBody>
      </p:sp>
      <p:sp>
        <p:nvSpPr>
          <p:cNvPr id="3" name="内容占位符 2"/>
          <p:cNvSpPr>
            <a:spLocks noGrp="1"/>
          </p:cNvSpPr>
          <p:nvPr>
            <p:ph idx="1"/>
          </p:nvPr>
        </p:nvSpPr>
        <p:spPr/>
        <p:txBody>
          <a:bodyPr/>
          <a:lstStyle/>
          <a:p>
            <a:endParaRPr lang="zh-CN" altLang="en-US" dirty="0"/>
          </a:p>
        </p:txBody>
      </p:sp>
    </p:spTree>
    <p:extLst>
      <p:ext uri="{BB962C8B-B14F-4D97-AF65-F5344CB8AC3E}">
        <p14:creationId xmlns:p14="http://schemas.microsoft.com/office/powerpoint/2010/main" val="356265430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Buffer</a:t>
            </a:r>
            <a:endParaRPr lang="zh-CN" altLang="en-US" dirty="0"/>
          </a:p>
        </p:txBody>
      </p:sp>
      <p:sp>
        <p:nvSpPr>
          <p:cNvPr id="3" name="内容占位符 2"/>
          <p:cNvSpPr>
            <a:spLocks noGrp="1"/>
          </p:cNvSpPr>
          <p:nvPr>
            <p:ph idx="1"/>
          </p:nvPr>
        </p:nvSpPr>
        <p:spPr/>
        <p:txBody>
          <a:bodyPr/>
          <a:lstStyle/>
          <a:p>
            <a:r>
              <a:rPr lang="en-US" altLang="zh-CN" dirty="0" smtClean="0"/>
              <a:t>What’s </a:t>
            </a:r>
            <a:r>
              <a:rPr lang="en-US" altLang="zh-CN" dirty="0" err="1" smtClean="0"/>
              <a:t>java.nio.Buffer</a:t>
            </a:r>
            <a:r>
              <a:rPr lang="en-US" altLang="zh-CN" dirty="0" smtClean="0"/>
              <a:t>?</a:t>
            </a:r>
          </a:p>
          <a:p>
            <a:pPr lvl="1"/>
            <a:r>
              <a:rPr lang="zh-CN" altLang="en-US" sz="1600" dirty="0" smtClean="0"/>
              <a:t>本质上是一个封装了</a:t>
            </a:r>
            <a:r>
              <a:rPr lang="zh-CN" altLang="en-US" sz="1600" b="1" dirty="0" smtClean="0">
                <a:solidFill>
                  <a:schemeClr val="accent1"/>
                </a:solidFill>
              </a:rPr>
              <a:t>状态</a:t>
            </a:r>
            <a:r>
              <a:rPr lang="zh-CN" altLang="en-US" sz="1600" dirty="0" smtClean="0"/>
              <a:t>的</a:t>
            </a:r>
            <a:r>
              <a:rPr lang="zh-CN" altLang="en-US" sz="1600" b="1" dirty="0" smtClean="0">
                <a:solidFill>
                  <a:schemeClr val="accent2"/>
                </a:solidFill>
              </a:rPr>
              <a:t>数组</a:t>
            </a:r>
            <a:r>
              <a:rPr lang="zh-CN" altLang="en-US" sz="1600" dirty="0" smtClean="0"/>
              <a:t>，用于存储和处理数据的缓冲区</a:t>
            </a:r>
            <a:endParaRPr lang="en-US" altLang="zh-CN" sz="1600" dirty="0" smtClean="0"/>
          </a:p>
          <a:p>
            <a:r>
              <a:rPr lang="zh-CN" altLang="en-US" dirty="0" smtClean="0"/>
              <a:t>状态：</a:t>
            </a:r>
            <a:endParaRPr lang="en-US" altLang="zh-CN" dirty="0" smtClean="0"/>
          </a:p>
          <a:p>
            <a:pPr lvl="1"/>
            <a:r>
              <a:rPr lang="zh-CN" altLang="en-US" sz="1600" dirty="0"/>
              <a:t>容量（</a:t>
            </a:r>
            <a:r>
              <a:rPr lang="en-US" altLang="zh-CN" sz="1600" dirty="0"/>
              <a:t>Capacity</a:t>
            </a:r>
            <a:r>
              <a:rPr lang="zh-CN" altLang="en-US" sz="1600" dirty="0" smtClean="0"/>
              <a:t>）</a:t>
            </a:r>
            <a:endParaRPr lang="en-US" altLang="zh-CN" sz="1600" dirty="0" smtClean="0"/>
          </a:p>
          <a:p>
            <a:pPr lvl="1"/>
            <a:r>
              <a:rPr lang="zh-CN" altLang="en-US" sz="1600" dirty="0"/>
              <a:t>上界（</a:t>
            </a:r>
            <a:r>
              <a:rPr lang="en-US" altLang="zh-CN" sz="1600" dirty="0"/>
              <a:t>Limit</a:t>
            </a:r>
            <a:r>
              <a:rPr lang="zh-CN" altLang="en-US" sz="1600" dirty="0" smtClean="0"/>
              <a:t>）</a:t>
            </a:r>
            <a:endParaRPr lang="en-US" altLang="zh-CN" sz="1600" dirty="0" smtClean="0"/>
          </a:p>
          <a:p>
            <a:pPr lvl="1"/>
            <a:r>
              <a:rPr lang="zh-CN" altLang="en-US" sz="1600" dirty="0"/>
              <a:t>位置（</a:t>
            </a:r>
            <a:r>
              <a:rPr lang="en-US" altLang="zh-CN" sz="1600" dirty="0"/>
              <a:t>Position</a:t>
            </a:r>
            <a:r>
              <a:rPr lang="zh-CN" altLang="en-US" sz="1600" dirty="0" smtClean="0"/>
              <a:t>）</a:t>
            </a:r>
            <a:endParaRPr lang="en-US" altLang="zh-CN" sz="1600" dirty="0" smtClean="0"/>
          </a:p>
          <a:p>
            <a:pPr lvl="1"/>
            <a:r>
              <a:rPr lang="zh-CN" altLang="en-US" sz="1600" dirty="0"/>
              <a:t>标记（</a:t>
            </a:r>
            <a:r>
              <a:rPr lang="en-US" altLang="zh-CN" sz="1600" dirty="0"/>
              <a:t>Mark</a:t>
            </a:r>
            <a:r>
              <a:rPr lang="zh-CN" altLang="en-US" sz="1600" dirty="0" smtClean="0"/>
              <a:t>）</a:t>
            </a:r>
            <a:endParaRPr lang="en-US" altLang="zh-CN" sz="1600" dirty="0" smtClean="0"/>
          </a:p>
          <a:p>
            <a:r>
              <a:rPr lang="zh-CN" altLang="en-US" dirty="0"/>
              <a:t>不变性</a:t>
            </a:r>
            <a:r>
              <a:rPr lang="zh-CN" altLang="en-US" dirty="0" smtClean="0"/>
              <a:t>条件：</a:t>
            </a:r>
            <a:endParaRPr lang="en-US" altLang="zh-CN" dirty="0" smtClean="0"/>
          </a:p>
          <a:p>
            <a:pPr lvl="1"/>
            <a:endParaRPr lang="zh-CN" altLang="en-US" dirty="0"/>
          </a:p>
        </p:txBody>
      </p:sp>
      <p:pic>
        <p:nvPicPr>
          <p:cNvPr id="4098"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22848" y="2780928"/>
            <a:ext cx="4953000" cy="50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0"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22848" y="3284984"/>
            <a:ext cx="5181600" cy="971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圆角矩形 3"/>
          <p:cNvSpPr/>
          <p:nvPr/>
        </p:nvSpPr>
        <p:spPr>
          <a:xfrm>
            <a:off x="971600" y="4869160"/>
            <a:ext cx="7272808" cy="360040"/>
          </a:xfrm>
          <a:prstGeom prst="roundRect">
            <a:avLst/>
          </a:prstGeom>
          <a:ln>
            <a:solidFill>
              <a:schemeClr val="bg1">
                <a:lumMod val="50000"/>
              </a:schemeClr>
            </a:solidFill>
            <a:prstDash val="sysDash"/>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000" dirty="0" smtClean="0"/>
              <a:t>0 </a:t>
            </a:r>
            <a:r>
              <a:rPr lang="en-US" altLang="zh-CN" sz="2000" dirty="0"/>
              <a:t>&lt;= mark &lt;= position &lt;= limit &lt;= capacity</a:t>
            </a:r>
            <a:endParaRPr lang="zh-CN" altLang="en-US" sz="2000" dirty="0"/>
          </a:p>
        </p:txBody>
      </p:sp>
    </p:spTree>
    <p:extLst>
      <p:ext uri="{BB962C8B-B14F-4D97-AF65-F5344CB8AC3E}">
        <p14:creationId xmlns:p14="http://schemas.microsoft.com/office/powerpoint/2010/main" val="268078094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Buffer</a:t>
            </a:r>
            <a:r>
              <a:rPr lang="zh-CN" altLang="en-US" dirty="0" smtClean="0"/>
              <a:t>操作</a:t>
            </a:r>
            <a:endParaRPr lang="zh-CN" altLang="en-US" dirty="0"/>
          </a:p>
        </p:txBody>
      </p:sp>
      <p:sp>
        <p:nvSpPr>
          <p:cNvPr id="3" name="内容占位符 2"/>
          <p:cNvSpPr>
            <a:spLocks noGrp="1"/>
          </p:cNvSpPr>
          <p:nvPr>
            <p:ph idx="1"/>
          </p:nvPr>
        </p:nvSpPr>
        <p:spPr/>
        <p:txBody>
          <a:bodyPr/>
          <a:lstStyle/>
          <a:p>
            <a:r>
              <a:rPr lang="en-US" altLang="zh-CN" dirty="0" smtClean="0"/>
              <a:t>Buffer API</a:t>
            </a:r>
            <a:endParaRPr lang="zh-CN" altLang="en-US" dirty="0"/>
          </a:p>
        </p:txBody>
      </p:sp>
      <p:sp>
        <p:nvSpPr>
          <p:cNvPr id="4" name="TextBox 3"/>
          <p:cNvSpPr txBox="1"/>
          <p:nvPr/>
        </p:nvSpPr>
        <p:spPr>
          <a:xfrm>
            <a:off x="1763688" y="2204864"/>
            <a:ext cx="5760640" cy="3539430"/>
          </a:xfrm>
          <a:prstGeom prst="rect">
            <a:avLst/>
          </a:prstGeom>
          <a:noFill/>
          <a:ln>
            <a:solidFill>
              <a:schemeClr val="bg1">
                <a:lumMod val="50000"/>
              </a:schemeClr>
            </a:solidFill>
            <a:prstDash val="lgDash"/>
          </a:ln>
        </p:spPr>
        <p:txBody>
          <a:bodyPr wrap="square" rtlCol="0">
            <a:spAutoFit/>
          </a:bodyPr>
          <a:lstStyle/>
          <a:p>
            <a:r>
              <a:rPr lang="en-US" altLang="zh-CN" sz="1400" dirty="0"/>
              <a:t>package </a:t>
            </a:r>
            <a:r>
              <a:rPr lang="en-US" altLang="zh-CN" sz="1400" dirty="0" err="1"/>
              <a:t>java.nio</a:t>
            </a:r>
            <a:r>
              <a:rPr lang="en-US" altLang="zh-CN" sz="1400" dirty="0"/>
              <a:t>;</a:t>
            </a:r>
          </a:p>
          <a:p>
            <a:r>
              <a:rPr lang="en-US" altLang="zh-CN" sz="1400" dirty="0"/>
              <a:t>public abstract class Buffer {</a:t>
            </a:r>
          </a:p>
          <a:p>
            <a:r>
              <a:rPr lang="en-US" altLang="zh-CN" sz="1400" dirty="0" smtClean="0"/>
              <a:t>            public </a:t>
            </a:r>
            <a:r>
              <a:rPr lang="en-US" altLang="zh-CN" sz="1400" dirty="0"/>
              <a:t>final </a:t>
            </a:r>
            <a:r>
              <a:rPr lang="en-US" altLang="zh-CN" sz="1400" dirty="0" err="1"/>
              <a:t>int</a:t>
            </a:r>
            <a:r>
              <a:rPr lang="en-US" altLang="zh-CN" sz="1400" dirty="0"/>
              <a:t> </a:t>
            </a:r>
            <a:r>
              <a:rPr lang="en-US" altLang="zh-CN" sz="1400" b="1" dirty="0">
                <a:solidFill>
                  <a:schemeClr val="accent1"/>
                </a:solidFill>
              </a:rPr>
              <a:t>capacity</a:t>
            </a:r>
            <a:r>
              <a:rPr lang="en-US" altLang="zh-CN" sz="1400" dirty="0"/>
              <a:t>( </a:t>
            </a:r>
            <a:r>
              <a:rPr lang="en-US" altLang="zh-CN" sz="1400" dirty="0" smtClean="0"/>
              <a:t>)                                           //</a:t>
            </a:r>
            <a:r>
              <a:rPr lang="zh-CN" altLang="en-US" sz="1400" dirty="0" smtClean="0"/>
              <a:t>容量</a:t>
            </a:r>
            <a:endParaRPr lang="en-US" altLang="zh-CN" sz="1400" dirty="0"/>
          </a:p>
          <a:p>
            <a:r>
              <a:rPr lang="en-US" altLang="zh-CN" sz="1400" dirty="0" smtClean="0"/>
              <a:t>            public </a:t>
            </a:r>
            <a:r>
              <a:rPr lang="en-US" altLang="zh-CN" sz="1400" dirty="0"/>
              <a:t>final </a:t>
            </a:r>
            <a:r>
              <a:rPr lang="en-US" altLang="zh-CN" sz="1400" dirty="0" err="1"/>
              <a:t>int</a:t>
            </a:r>
            <a:r>
              <a:rPr lang="en-US" altLang="zh-CN" sz="1400" dirty="0"/>
              <a:t> </a:t>
            </a:r>
            <a:r>
              <a:rPr lang="en-US" altLang="zh-CN" sz="1400" b="1" dirty="0">
                <a:solidFill>
                  <a:schemeClr val="accent1"/>
                </a:solidFill>
              </a:rPr>
              <a:t>position</a:t>
            </a:r>
            <a:r>
              <a:rPr lang="en-US" altLang="zh-CN" sz="1400" dirty="0"/>
              <a:t>( </a:t>
            </a:r>
            <a:r>
              <a:rPr lang="en-US" altLang="zh-CN" sz="1400" dirty="0" smtClean="0"/>
              <a:t>)                                           //</a:t>
            </a:r>
            <a:r>
              <a:rPr lang="zh-CN" altLang="en-US" sz="1400" dirty="0" smtClean="0"/>
              <a:t>当前读写位置</a:t>
            </a:r>
            <a:endParaRPr lang="en-US" altLang="zh-CN" sz="1400" dirty="0"/>
          </a:p>
          <a:p>
            <a:r>
              <a:rPr lang="en-US" altLang="zh-CN" sz="1400" dirty="0" smtClean="0"/>
              <a:t>            public </a:t>
            </a:r>
            <a:r>
              <a:rPr lang="en-US" altLang="zh-CN" sz="1400" dirty="0"/>
              <a:t>final Buffer </a:t>
            </a:r>
            <a:r>
              <a:rPr lang="en-US" altLang="zh-CN" sz="1400" b="1" dirty="0">
                <a:solidFill>
                  <a:schemeClr val="accent1"/>
                </a:solidFill>
              </a:rPr>
              <a:t>position</a:t>
            </a:r>
            <a:r>
              <a:rPr lang="en-US" altLang="zh-CN" sz="1400" dirty="0"/>
              <a:t> (</a:t>
            </a:r>
            <a:r>
              <a:rPr lang="en-US" altLang="zh-CN" sz="1400" dirty="0" err="1"/>
              <a:t>int</a:t>
            </a:r>
            <a:r>
              <a:rPr lang="en-US" altLang="zh-CN" sz="1400" dirty="0"/>
              <a:t> </a:t>
            </a:r>
            <a:r>
              <a:rPr lang="en-US" altLang="zh-CN" sz="1400" dirty="0" err="1" smtClean="0"/>
              <a:t>newPosition</a:t>
            </a:r>
            <a:r>
              <a:rPr lang="en-US" altLang="zh-CN" sz="1400" dirty="0" smtClean="0"/>
              <a:t>)         </a:t>
            </a:r>
            <a:endParaRPr lang="en-US" altLang="zh-CN" sz="1400" dirty="0"/>
          </a:p>
          <a:p>
            <a:r>
              <a:rPr lang="en-US" altLang="zh-CN" sz="1400" dirty="0" smtClean="0"/>
              <a:t>            public </a:t>
            </a:r>
            <a:r>
              <a:rPr lang="en-US" altLang="zh-CN" sz="1400" dirty="0"/>
              <a:t>final </a:t>
            </a:r>
            <a:r>
              <a:rPr lang="en-US" altLang="zh-CN" sz="1400" dirty="0" err="1"/>
              <a:t>int</a:t>
            </a:r>
            <a:r>
              <a:rPr lang="en-US" altLang="zh-CN" sz="1400" dirty="0"/>
              <a:t> </a:t>
            </a:r>
            <a:r>
              <a:rPr lang="en-US" altLang="zh-CN" sz="1400" b="1" dirty="0">
                <a:solidFill>
                  <a:schemeClr val="accent1"/>
                </a:solidFill>
              </a:rPr>
              <a:t>limit</a:t>
            </a:r>
            <a:r>
              <a:rPr lang="en-US" altLang="zh-CN" sz="1400" dirty="0"/>
              <a:t>( </a:t>
            </a:r>
            <a:r>
              <a:rPr lang="en-US" altLang="zh-CN" sz="1400" dirty="0" smtClean="0"/>
              <a:t>)                                                  //</a:t>
            </a:r>
            <a:r>
              <a:rPr lang="zh-CN" altLang="en-US" sz="1400" dirty="0" smtClean="0"/>
              <a:t>当前可读可写容量</a:t>
            </a:r>
            <a:endParaRPr lang="en-US" altLang="zh-CN" sz="1400" dirty="0"/>
          </a:p>
          <a:p>
            <a:r>
              <a:rPr lang="en-US" altLang="zh-CN" sz="1400" dirty="0" smtClean="0"/>
              <a:t>            public </a:t>
            </a:r>
            <a:r>
              <a:rPr lang="en-US" altLang="zh-CN" sz="1400" dirty="0"/>
              <a:t>final Buffer </a:t>
            </a:r>
            <a:r>
              <a:rPr lang="en-US" altLang="zh-CN" sz="1400" b="1" dirty="0">
                <a:solidFill>
                  <a:schemeClr val="accent1"/>
                </a:solidFill>
              </a:rPr>
              <a:t>limit</a:t>
            </a:r>
            <a:r>
              <a:rPr lang="en-US" altLang="zh-CN" sz="1400" dirty="0"/>
              <a:t> (</a:t>
            </a:r>
            <a:r>
              <a:rPr lang="en-US" altLang="zh-CN" sz="1400" dirty="0" err="1"/>
              <a:t>int</a:t>
            </a:r>
            <a:r>
              <a:rPr lang="en-US" altLang="zh-CN" sz="1400" dirty="0"/>
              <a:t> </a:t>
            </a:r>
            <a:r>
              <a:rPr lang="en-US" altLang="zh-CN" sz="1400" dirty="0" err="1"/>
              <a:t>newLimit</a:t>
            </a:r>
            <a:r>
              <a:rPr lang="en-US" altLang="zh-CN" sz="1400" dirty="0" smtClean="0"/>
              <a:t>)                    </a:t>
            </a:r>
            <a:endParaRPr lang="en-US" altLang="zh-CN" sz="1400" dirty="0"/>
          </a:p>
          <a:p>
            <a:r>
              <a:rPr lang="en-US" altLang="zh-CN" sz="1400" dirty="0" smtClean="0"/>
              <a:t>            public </a:t>
            </a:r>
            <a:r>
              <a:rPr lang="en-US" altLang="zh-CN" sz="1400" dirty="0"/>
              <a:t>final Buffer </a:t>
            </a:r>
            <a:r>
              <a:rPr lang="en-US" altLang="zh-CN" sz="1400" b="1" dirty="0">
                <a:solidFill>
                  <a:schemeClr val="accent1"/>
                </a:solidFill>
              </a:rPr>
              <a:t>mark</a:t>
            </a:r>
            <a:r>
              <a:rPr lang="en-US" altLang="zh-CN" sz="1400" dirty="0"/>
              <a:t>( </a:t>
            </a:r>
            <a:r>
              <a:rPr lang="en-US" altLang="zh-CN" sz="1400" dirty="0" smtClean="0"/>
              <a:t>)                                           //</a:t>
            </a:r>
            <a:r>
              <a:rPr lang="zh-CN" altLang="en-US" sz="1400" dirty="0" smtClean="0"/>
              <a:t>标记</a:t>
            </a:r>
            <a:endParaRPr lang="en-US" altLang="zh-CN" sz="1400" dirty="0"/>
          </a:p>
          <a:p>
            <a:r>
              <a:rPr lang="en-US" altLang="zh-CN" sz="1400" dirty="0" smtClean="0"/>
              <a:t>            public </a:t>
            </a:r>
            <a:r>
              <a:rPr lang="en-US" altLang="zh-CN" sz="1400" dirty="0"/>
              <a:t>final Buffer </a:t>
            </a:r>
            <a:r>
              <a:rPr lang="en-US" altLang="zh-CN" sz="1400" b="1" dirty="0">
                <a:solidFill>
                  <a:schemeClr val="accent1"/>
                </a:solidFill>
              </a:rPr>
              <a:t>reset</a:t>
            </a:r>
            <a:r>
              <a:rPr lang="en-US" altLang="zh-CN" sz="1400" dirty="0"/>
              <a:t>( </a:t>
            </a:r>
            <a:r>
              <a:rPr lang="en-US" altLang="zh-CN" sz="1400" dirty="0" smtClean="0"/>
              <a:t>)                                           //</a:t>
            </a:r>
            <a:r>
              <a:rPr lang="zh-CN" altLang="en-US" sz="1400" dirty="0" smtClean="0"/>
              <a:t>重置</a:t>
            </a:r>
            <a:endParaRPr lang="en-US" altLang="zh-CN" sz="1400" dirty="0"/>
          </a:p>
          <a:p>
            <a:r>
              <a:rPr lang="en-US" altLang="zh-CN" sz="1400" dirty="0" smtClean="0"/>
              <a:t>            public </a:t>
            </a:r>
            <a:r>
              <a:rPr lang="en-US" altLang="zh-CN" sz="1400" dirty="0"/>
              <a:t>final Buffer </a:t>
            </a:r>
            <a:r>
              <a:rPr lang="en-US" altLang="zh-CN" sz="1400" b="1" dirty="0">
                <a:solidFill>
                  <a:schemeClr val="accent1"/>
                </a:solidFill>
              </a:rPr>
              <a:t>clear</a:t>
            </a:r>
            <a:r>
              <a:rPr lang="en-US" altLang="zh-CN" sz="1400" dirty="0"/>
              <a:t>( </a:t>
            </a:r>
            <a:r>
              <a:rPr lang="en-US" altLang="zh-CN" sz="1400" dirty="0" smtClean="0"/>
              <a:t>)                                            //</a:t>
            </a:r>
            <a:r>
              <a:rPr lang="zh-CN" altLang="en-US" sz="1400" dirty="0" smtClean="0"/>
              <a:t>清空</a:t>
            </a:r>
            <a:endParaRPr lang="en-US" altLang="zh-CN" sz="1400" dirty="0"/>
          </a:p>
          <a:p>
            <a:r>
              <a:rPr lang="en-US" altLang="zh-CN" sz="1400" dirty="0" smtClean="0"/>
              <a:t>            public </a:t>
            </a:r>
            <a:r>
              <a:rPr lang="en-US" altLang="zh-CN" sz="1400" dirty="0"/>
              <a:t>final Buffer </a:t>
            </a:r>
            <a:r>
              <a:rPr lang="en-US" altLang="zh-CN" sz="1400" b="1" dirty="0">
                <a:solidFill>
                  <a:schemeClr val="accent1"/>
                </a:solidFill>
              </a:rPr>
              <a:t>flip</a:t>
            </a:r>
            <a:r>
              <a:rPr lang="en-US" altLang="zh-CN" sz="1400" dirty="0"/>
              <a:t>( </a:t>
            </a:r>
            <a:r>
              <a:rPr lang="en-US" altLang="zh-CN" sz="1400" dirty="0" smtClean="0"/>
              <a:t>)                                               //</a:t>
            </a:r>
            <a:r>
              <a:rPr lang="zh-CN" altLang="en-US" sz="1400" dirty="0" smtClean="0"/>
              <a:t>翻转</a:t>
            </a:r>
            <a:endParaRPr lang="en-US" altLang="zh-CN" sz="1400" dirty="0"/>
          </a:p>
          <a:p>
            <a:r>
              <a:rPr lang="en-US" altLang="zh-CN" sz="1400" dirty="0" smtClean="0"/>
              <a:t>            public </a:t>
            </a:r>
            <a:r>
              <a:rPr lang="en-US" altLang="zh-CN" sz="1400" dirty="0"/>
              <a:t>final Buffer </a:t>
            </a:r>
            <a:r>
              <a:rPr lang="en-US" altLang="zh-CN" sz="1400" b="1" dirty="0">
                <a:solidFill>
                  <a:schemeClr val="accent1"/>
                </a:solidFill>
              </a:rPr>
              <a:t>rewind</a:t>
            </a:r>
            <a:r>
              <a:rPr lang="en-US" altLang="zh-CN" sz="1400" dirty="0"/>
              <a:t>( </a:t>
            </a:r>
            <a:r>
              <a:rPr lang="en-US" altLang="zh-CN" sz="1400" dirty="0" smtClean="0"/>
              <a:t>)                                        //</a:t>
            </a:r>
            <a:r>
              <a:rPr lang="zh-CN" altLang="en-US" sz="1400" dirty="0" smtClean="0"/>
              <a:t>回退</a:t>
            </a:r>
            <a:endParaRPr lang="en-US" altLang="zh-CN" sz="1400" dirty="0"/>
          </a:p>
          <a:p>
            <a:r>
              <a:rPr lang="en-US" altLang="zh-CN" sz="1400" dirty="0" smtClean="0"/>
              <a:t>            public </a:t>
            </a:r>
            <a:r>
              <a:rPr lang="en-US" altLang="zh-CN" sz="1400" dirty="0"/>
              <a:t>final </a:t>
            </a:r>
            <a:r>
              <a:rPr lang="en-US" altLang="zh-CN" sz="1400" dirty="0" err="1"/>
              <a:t>int</a:t>
            </a:r>
            <a:r>
              <a:rPr lang="en-US" altLang="zh-CN" sz="1400" dirty="0"/>
              <a:t> </a:t>
            </a:r>
            <a:r>
              <a:rPr lang="en-US" altLang="zh-CN" sz="1400" b="1" dirty="0">
                <a:solidFill>
                  <a:schemeClr val="accent1"/>
                </a:solidFill>
              </a:rPr>
              <a:t>remaining</a:t>
            </a:r>
            <a:r>
              <a:rPr lang="en-US" altLang="zh-CN" sz="1400" dirty="0"/>
              <a:t>( </a:t>
            </a:r>
            <a:r>
              <a:rPr lang="en-US" altLang="zh-CN" sz="1400" dirty="0" smtClean="0"/>
              <a:t>)                                         //</a:t>
            </a:r>
            <a:r>
              <a:rPr lang="zh-CN" altLang="en-US" sz="1400" dirty="0" smtClean="0"/>
              <a:t>剩余容量</a:t>
            </a:r>
            <a:endParaRPr lang="en-US" altLang="zh-CN" sz="1400" dirty="0"/>
          </a:p>
          <a:p>
            <a:r>
              <a:rPr lang="en-US" altLang="zh-CN" sz="1400" dirty="0" smtClean="0"/>
              <a:t>            public </a:t>
            </a:r>
            <a:r>
              <a:rPr lang="en-US" altLang="zh-CN" sz="1400" dirty="0"/>
              <a:t>final </a:t>
            </a:r>
            <a:r>
              <a:rPr lang="en-US" altLang="zh-CN" sz="1400" dirty="0" err="1"/>
              <a:t>boolean</a:t>
            </a:r>
            <a:r>
              <a:rPr lang="en-US" altLang="zh-CN" sz="1400" dirty="0"/>
              <a:t> </a:t>
            </a:r>
            <a:r>
              <a:rPr lang="en-US" altLang="zh-CN" sz="1400" b="1" dirty="0" err="1">
                <a:solidFill>
                  <a:schemeClr val="accent1"/>
                </a:solidFill>
              </a:rPr>
              <a:t>hasRemaining</a:t>
            </a:r>
            <a:r>
              <a:rPr lang="en-US" altLang="zh-CN" sz="1400" dirty="0"/>
              <a:t>( )</a:t>
            </a:r>
          </a:p>
          <a:p>
            <a:r>
              <a:rPr lang="en-US" altLang="zh-CN" sz="1400" dirty="0" smtClean="0"/>
              <a:t>            public </a:t>
            </a:r>
            <a:r>
              <a:rPr lang="en-US" altLang="zh-CN" sz="1400" dirty="0"/>
              <a:t>abstract </a:t>
            </a:r>
            <a:r>
              <a:rPr lang="en-US" altLang="zh-CN" sz="1400" dirty="0" err="1"/>
              <a:t>boolean</a:t>
            </a:r>
            <a:r>
              <a:rPr lang="en-US" altLang="zh-CN" sz="1400" dirty="0"/>
              <a:t> </a:t>
            </a:r>
            <a:r>
              <a:rPr lang="en-US" altLang="zh-CN" sz="1400" b="1" dirty="0" err="1">
                <a:solidFill>
                  <a:schemeClr val="accent1"/>
                </a:solidFill>
              </a:rPr>
              <a:t>isReadOnly</a:t>
            </a:r>
            <a:r>
              <a:rPr lang="en-US" altLang="zh-CN" sz="1400" dirty="0"/>
              <a:t>( );</a:t>
            </a:r>
          </a:p>
          <a:p>
            <a:r>
              <a:rPr lang="en-US" altLang="zh-CN" sz="1400" dirty="0"/>
              <a:t>}</a:t>
            </a:r>
            <a:endParaRPr lang="zh-CN" altLang="en-US" sz="1400" dirty="0"/>
          </a:p>
        </p:txBody>
      </p:sp>
    </p:spTree>
    <p:extLst>
      <p:ext uri="{BB962C8B-B14F-4D97-AF65-F5344CB8AC3E}">
        <p14:creationId xmlns:p14="http://schemas.microsoft.com/office/powerpoint/2010/main" val="362278593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7912</TotalTime>
  <Words>9599</Words>
  <Application>Microsoft Office PowerPoint</Application>
  <PresentationFormat>全屏显示(4:3)</PresentationFormat>
  <Paragraphs>1073</Paragraphs>
  <Slides>56</Slides>
  <Notes>39</Notes>
  <HiddenSlides>0</HiddenSlides>
  <MMClips>0</MMClips>
  <ScaleCrop>false</ScaleCrop>
  <HeadingPairs>
    <vt:vector size="4" baseType="variant">
      <vt:variant>
        <vt:lpstr>主题</vt:lpstr>
      </vt:variant>
      <vt:variant>
        <vt:i4>1</vt:i4>
      </vt:variant>
      <vt:variant>
        <vt:lpstr>幻灯片标题</vt:lpstr>
      </vt:variant>
      <vt:variant>
        <vt:i4>56</vt:i4>
      </vt:variant>
    </vt:vector>
  </HeadingPairs>
  <TitlesOfParts>
    <vt:vector size="57" baseType="lpstr">
      <vt:lpstr>Office 主题​​</vt:lpstr>
      <vt:lpstr>扒一扒Java IO那些事儿</vt:lpstr>
      <vt:lpstr>沙漠绿植</vt:lpstr>
      <vt:lpstr>Agenda</vt:lpstr>
      <vt:lpstr>从InputStream开始…</vt:lpstr>
      <vt:lpstr>操作系统IO概述</vt:lpstr>
      <vt:lpstr>Java IO &amp; NIO</vt:lpstr>
      <vt:lpstr>Buffer</vt:lpstr>
      <vt:lpstr>Buffer</vt:lpstr>
      <vt:lpstr>Buffer操作</vt:lpstr>
      <vt:lpstr>Buffer操作</vt:lpstr>
      <vt:lpstr>Buffer操作</vt:lpstr>
      <vt:lpstr>Buffer操作</vt:lpstr>
      <vt:lpstr>Buffer操作</vt:lpstr>
      <vt:lpstr>Buffer批量操作</vt:lpstr>
      <vt:lpstr>Buffer创建</vt:lpstr>
      <vt:lpstr>DirectByteBuffer</vt:lpstr>
      <vt:lpstr>DirectByteBuffer内存释放</vt:lpstr>
      <vt:lpstr>Reference &amp; ReferenceQueue</vt:lpstr>
      <vt:lpstr>Reference &amp; ReferenceQueue</vt:lpstr>
      <vt:lpstr>Reference &amp; ReferenceQueue</vt:lpstr>
      <vt:lpstr>Reference &amp; ReferenceQueue</vt:lpstr>
      <vt:lpstr>Reference &amp; ReferenceQueue</vt:lpstr>
      <vt:lpstr>Buffer家谱</vt:lpstr>
      <vt:lpstr>字节顺序</vt:lpstr>
      <vt:lpstr>Channel</vt:lpstr>
      <vt:lpstr>Channel</vt:lpstr>
      <vt:lpstr>Channel</vt:lpstr>
      <vt:lpstr>Channel</vt:lpstr>
      <vt:lpstr>FileChannel</vt:lpstr>
      <vt:lpstr>文件锁定</vt:lpstr>
      <vt:lpstr>虚拟内存</vt:lpstr>
      <vt:lpstr>虚拟内存</vt:lpstr>
      <vt:lpstr>文件IO</vt:lpstr>
      <vt:lpstr>内存地址多重映射</vt:lpstr>
      <vt:lpstr>内存映射文件</vt:lpstr>
      <vt:lpstr>Java内存映射文件</vt:lpstr>
      <vt:lpstr>MappedByteBuffer</vt:lpstr>
      <vt:lpstr>页对齐 in Java</vt:lpstr>
      <vt:lpstr>页对齐 in Java</vt:lpstr>
      <vt:lpstr>Channel to Channel传输</vt:lpstr>
      <vt:lpstr>流IO</vt:lpstr>
      <vt:lpstr>Selector</vt:lpstr>
      <vt:lpstr>IO模型</vt:lpstr>
      <vt:lpstr>Java IO模型的实现</vt:lpstr>
      <vt:lpstr>IO多路复用</vt:lpstr>
      <vt:lpstr>IO多路复用</vt:lpstr>
      <vt:lpstr>Reactor模式</vt:lpstr>
      <vt:lpstr>Proactor模式</vt:lpstr>
      <vt:lpstr>Selector</vt:lpstr>
      <vt:lpstr>Selection API</vt:lpstr>
      <vt:lpstr>Selector选择过程</vt:lpstr>
      <vt:lpstr>Selector中断</vt:lpstr>
      <vt:lpstr>Java AIO</vt:lpstr>
      <vt:lpstr>PowerPoint 演示文稿</vt:lpstr>
      <vt:lpstr>参考文献</vt:lpstr>
      <vt:lpstr>纸上得来终觉浅，绝知此事要躬行。</vt:lpstr>
    </vt:vector>
  </TitlesOfParts>
  <Company>中国平安保险(集团)股份有限公司</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扒一扒Java IO</dc:title>
  <dc:creator>guhanjie</dc:creator>
  <cp:lastModifiedBy>Localadmin</cp:lastModifiedBy>
  <cp:revision>453</cp:revision>
  <dcterms:created xsi:type="dcterms:W3CDTF">2016-12-06T07:03:31Z</dcterms:created>
  <dcterms:modified xsi:type="dcterms:W3CDTF">2016-12-29T10:00:38Z</dcterms:modified>
</cp:coreProperties>
</file>