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300" r:id="rId3"/>
    <p:sldId id="262" r:id="rId4"/>
    <p:sldId id="270" r:id="rId5"/>
    <p:sldId id="276" r:id="rId6"/>
    <p:sldId id="278" r:id="rId7"/>
    <p:sldId id="282" r:id="rId8"/>
    <p:sldId id="281" r:id="rId9"/>
    <p:sldId id="283" r:id="rId10"/>
    <p:sldId id="284" r:id="rId11"/>
    <p:sldId id="285" r:id="rId12"/>
    <p:sldId id="286" r:id="rId13"/>
    <p:sldId id="287" r:id="rId14"/>
    <p:sldId id="288" r:id="rId15"/>
    <p:sldId id="277" r:id="rId16"/>
    <p:sldId id="297" r:id="rId17"/>
    <p:sldId id="299" r:id="rId18"/>
    <p:sldId id="298" r:id="rId19"/>
    <p:sldId id="280" r:id="rId20"/>
    <p:sldId id="289" r:id="rId21"/>
    <p:sldId id="290" r:id="rId22"/>
    <p:sldId id="291" r:id="rId23"/>
    <p:sldId id="292" r:id="rId24"/>
    <p:sldId id="293" r:id="rId25"/>
    <p:sldId id="294" r:id="rId26"/>
    <p:sldId id="296" r:id="rId27"/>
    <p:sldId id="295" r:id="rId28"/>
    <p:sldId id="266" r:id="rId29"/>
    <p:sldId id="301" r:id="rId30"/>
    <p:sldId id="302" r:id="rId31"/>
    <p:sldId id="319" r:id="rId32"/>
    <p:sldId id="320" r:id="rId33"/>
    <p:sldId id="306" r:id="rId34"/>
    <p:sldId id="318" r:id="rId35"/>
    <p:sldId id="317" r:id="rId36"/>
    <p:sldId id="311" r:id="rId37"/>
    <p:sldId id="269" r:id="rId38"/>
    <p:sldId id="258" r:id="rId39"/>
    <p:sldId id="259" r:id="rId40"/>
    <p:sldId id="260" r:id="rId41"/>
    <p:sldId id="264" r:id="rId42"/>
    <p:sldId id="261" r:id="rId43"/>
    <p:sldId id="263" r:id="rId44"/>
    <p:sldId id="268" r:id="rId45"/>
    <p:sldId id="267" r:id="rId46"/>
    <p:sldId id="265" r:id="rId47"/>
    <p:sldId id="257" r:id="rId48"/>
    <p:sldId id="273" r:id="rId49"/>
    <p:sldId id="272" r:id="rId50"/>
    <p:sldId id="274" r:id="rId51"/>
    <p:sldId id="275" r:id="rId52"/>
    <p:sldId id="316" r:id="rId53"/>
    <p:sldId id="271" r:id="rId5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5271" autoAdjust="0"/>
  </p:normalViewPr>
  <p:slideViewPr>
    <p:cSldViewPr snapToObjects="1">
      <p:cViewPr varScale="1">
        <p:scale>
          <a:sx n="71" d="100"/>
          <a:sy n="71" d="100"/>
        </p:scale>
        <p:origin x="-86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7788" cy="7373778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FF1E29-5325-4F17-8370-79C6485CD54A}" type="doc">
      <dgm:prSet loTypeId="urn:microsoft.com/office/officeart/2005/8/layout/process1" loCatId="process" qsTypeId="urn:microsoft.com/office/officeart/2005/8/quickstyle/simple1" qsCatId="simple" csTypeId="urn:microsoft.com/office/officeart/2005/8/colors/colorful2" csCatId="colorful" phldr="1"/>
      <dgm:spPr/>
      <dgm:t>
        <a:bodyPr/>
        <a:lstStyle/>
        <a:p>
          <a:endParaRPr lang="zh-CN" altLang="en-US"/>
        </a:p>
      </dgm:t>
    </dgm:pt>
    <dgm:pt modelId="{51508896-CE6B-4C4C-AE5C-7F57DCD466EF}">
      <dgm:prSet phldrT="[文本]">
        <dgm:style>
          <a:lnRef idx="1">
            <a:schemeClr val="accent1"/>
          </a:lnRef>
          <a:fillRef idx="3">
            <a:schemeClr val="accent1"/>
          </a:fillRef>
          <a:effectRef idx="2">
            <a:schemeClr val="accent1"/>
          </a:effectRef>
          <a:fontRef idx="minor">
            <a:schemeClr val="lt1"/>
          </a:fontRef>
        </dgm:style>
      </dgm:prSet>
      <dgm:spPr/>
      <dgm:t>
        <a:bodyPr/>
        <a:lstStyle/>
        <a:p>
          <a:r>
            <a:rPr lang="en-US" altLang="zh-CN" b="1" dirty="0" smtClean="0"/>
            <a:t>Cylinder</a:t>
          </a:r>
          <a:endParaRPr lang="zh-CN" altLang="en-US" b="1" dirty="0"/>
        </a:p>
      </dgm:t>
    </dgm:pt>
    <dgm:pt modelId="{4009A920-CF22-4E60-B2A6-BDD74048073C}" type="parTrans" cxnId="{033C021C-0DA5-4565-A602-DBCD332A311F}">
      <dgm:prSet/>
      <dgm:spPr/>
      <dgm:t>
        <a:bodyPr/>
        <a:lstStyle/>
        <a:p>
          <a:endParaRPr lang="zh-CN" altLang="en-US"/>
        </a:p>
      </dgm:t>
    </dgm:pt>
    <dgm:pt modelId="{B9C77DC8-E824-4B88-AB5D-FC76229FED9D}" type="sibTrans" cxnId="{033C021C-0DA5-4565-A602-DBCD332A311F}">
      <dgm:prSet/>
      <dgm:spPr/>
      <dgm:t>
        <a:bodyPr/>
        <a:lstStyle/>
        <a:p>
          <a:endParaRPr lang="zh-CN" altLang="en-US"/>
        </a:p>
      </dgm:t>
    </dgm:pt>
    <dgm:pt modelId="{29AC1141-FABF-47A9-80BF-7F3F37435ECE}">
      <dgm:prSet phldrT="[文本]">
        <dgm:style>
          <a:lnRef idx="1">
            <a:schemeClr val="accent1"/>
          </a:lnRef>
          <a:fillRef idx="3">
            <a:schemeClr val="accent1"/>
          </a:fillRef>
          <a:effectRef idx="2">
            <a:schemeClr val="accent1"/>
          </a:effectRef>
          <a:fontRef idx="minor">
            <a:schemeClr val="lt1"/>
          </a:fontRef>
        </dgm:style>
      </dgm:prSet>
      <dgm:spPr/>
      <dgm:t>
        <a:bodyPr/>
        <a:lstStyle/>
        <a:p>
          <a:r>
            <a:rPr lang="en-US" altLang="zh-CN" dirty="0" smtClean="0"/>
            <a:t>From outer to inner</a:t>
          </a:r>
          <a:endParaRPr lang="zh-CN" altLang="en-US" dirty="0"/>
        </a:p>
      </dgm:t>
    </dgm:pt>
    <dgm:pt modelId="{5BD97E2F-085F-4C1C-B44E-CC46AAC0B21D}" type="parTrans" cxnId="{016C0D6A-0F65-4AC6-B6C1-BC3D8088FF1A}">
      <dgm:prSet/>
      <dgm:spPr/>
      <dgm:t>
        <a:bodyPr/>
        <a:lstStyle/>
        <a:p>
          <a:endParaRPr lang="zh-CN" altLang="en-US"/>
        </a:p>
      </dgm:t>
    </dgm:pt>
    <dgm:pt modelId="{ADF62174-8B78-45BE-8E92-D0B8DB0947DB}" type="sibTrans" cxnId="{016C0D6A-0F65-4AC6-B6C1-BC3D8088FF1A}">
      <dgm:prSet/>
      <dgm:spPr/>
      <dgm:t>
        <a:bodyPr/>
        <a:lstStyle/>
        <a:p>
          <a:endParaRPr lang="zh-CN" altLang="en-US"/>
        </a:p>
      </dgm:t>
    </dgm:pt>
    <dgm:pt modelId="{48B3AF02-FD32-4F53-8D21-B2CFCC4B8D88}">
      <dgm:prSet phldrT="[文本]">
        <dgm:style>
          <a:lnRef idx="1">
            <a:schemeClr val="accent2"/>
          </a:lnRef>
          <a:fillRef idx="3">
            <a:schemeClr val="accent2"/>
          </a:fillRef>
          <a:effectRef idx="2">
            <a:schemeClr val="accent2"/>
          </a:effectRef>
          <a:fontRef idx="minor">
            <a:schemeClr val="lt1"/>
          </a:fontRef>
        </dgm:style>
      </dgm:prSet>
      <dgm:spPr/>
      <dgm:t>
        <a:bodyPr/>
        <a:lstStyle/>
        <a:p>
          <a:r>
            <a:rPr lang="en-US" altLang="zh-CN" b="1" dirty="0" smtClean="0"/>
            <a:t>Header</a:t>
          </a:r>
          <a:endParaRPr lang="zh-CN" altLang="en-US" b="1" dirty="0"/>
        </a:p>
      </dgm:t>
    </dgm:pt>
    <dgm:pt modelId="{3FFB96B5-EF33-4312-85A9-CB2C5170F427}" type="parTrans" cxnId="{004A0167-2E0B-42D0-BDFE-A7812C27B69C}">
      <dgm:prSet/>
      <dgm:spPr/>
      <dgm:t>
        <a:bodyPr/>
        <a:lstStyle/>
        <a:p>
          <a:endParaRPr lang="zh-CN" altLang="en-US"/>
        </a:p>
      </dgm:t>
    </dgm:pt>
    <dgm:pt modelId="{99DB5579-F359-48EE-89A2-B54A6894DEC2}" type="sibTrans" cxnId="{004A0167-2E0B-42D0-BDFE-A7812C27B69C}">
      <dgm:prSet/>
      <dgm:spPr/>
      <dgm:t>
        <a:bodyPr/>
        <a:lstStyle/>
        <a:p>
          <a:endParaRPr lang="zh-CN" altLang="en-US"/>
        </a:p>
      </dgm:t>
    </dgm:pt>
    <dgm:pt modelId="{F5DE51F1-9CF6-4BEC-A882-1A2863AF6C23}">
      <dgm:prSet phldrT="[文本]">
        <dgm:style>
          <a:lnRef idx="1">
            <a:schemeClr val="accent2"/>
          </a:lnRef>
          <a:fillRef idx="3">
            <a:schemeClr val="accent2"/>
          </a:fillRef>
          <a:effectRef idx="2">
            <a:schemeClr val="accent2"/>
          </a:effectRef>
          <a:fontRef idx="minor">
            <a:schemeClr val="lt1"/>
          </a:fontRef>
        </dgm:style>
      </dgm:prSet>
      <dgm:spPr/>
      <dgm:t>
        <a:bodyPr/>
        <a:lstStyle/>
        <a:p>
          <a:r>
            <a:rPr lang="en-US" altLang="zh-CN" dirty="0" smtClean="0"/>
            <a:t>Form up to down</a:t>
          </a:r>
          <a:endParaRPr lang="zh-CN" altLang="en-US" dirty="0"/>
        </a:p>
      </dgm:t>
    </dgm:pt>
    <dgm:pt modelId="{952DDCE2-7925-43BC-B1E4-8E7DE7E6524F}" type="parTrans" cxnId="{DC2BCCCD-A074-4594-A6F2-471368F712F6}">
      <dgm:prSet/>
      <dgm:spPr/>
      <dgm:t>
        <a:bodyPr/>
        <a:lstStyle/>
        <a:p>
          <a:endParaRPr lang="zh-CN" altLang="en-US"/>
        </a:p>
      </dgm:t>
    </dgm:pt>
    <dgm:pt modelId="{4C6C0A42-1AD9-4626-A9AE-EFC9687BF834}" type="sibTrans" cxnId="{DC2BCCCD-A074-4594-A6F2-471368F712F6}">
      <dgm:prSet/>
      <dgm:spPr/>
      <dgm:t>
        <a:bodyPr/>
        <a:lstStyle/>
        <a:p>
          <a:endParaRPr lang="zh-CN" altLang="en-US"/>
        </a:p>
      </dgm:t>
    </dgm:pt>
    <dgm:pt modelId="{832F5EC6-8217-4FC9-808C-9FD247A964FC}">
      <dgm:prSet phldrT="[文本]">
        <dgm:style>
          <a:lnRef idx="1">
            <a:schemeClr val="accent3"/>
          </a:lnRef>
          <a:fillRef idx="3">
            <a:schemeClr val="accent3"/>
          </a:fillRef>
          <a:effectRef idx="2">
            <a:schemeClr val="accent3"/>
          </a:effectRef>
          <a:fontRef idx="minor">
            <a:schemeClr val="lt1"/>
          </a:fontRef>
        </dgm:style>
      </dgm:prSet>
      <dgm:spPr/>
      <dgm:t>
        <a:bodyPr/>
        <a:lstStyle/>
        <a:p>
          <a:r>
            <a:rPr lang="en-US" altLang="zh-CN" b="1" dirty="0" smtClean="0"/>
            <a:t>Sector</a:t>
          </a:r>
          <a:endParaRPr lang="zh-CN" altLang="en-US" b="1" dirty="0"/>
        </a:p>
      </dgm:t>
    </dgm:pt>
    <dgm:pt modelId="{861D3E10-33F6-469D-9F53-7A8E2025EAAE}" type="parTrans" cxnId="{AB2E2F81-7A10-4101-90BA-D569DFACCB3C}">
      <dgm:prSet/>
      <dgm:spPr/>
      <dgm:t>
        <a:bodyPr/>
        <a:lstStyle/>
        <a:p>
          <a:endParaRPr lang="zh-CN" altLang="en-US"/>
        </a:p>
      </dgm:t>
    </dgm:pt>
    <dgm:pt modelId="{8EBD8B00-D9E9-4D69-83A7-AFC66C32F1C2}" type="sibTrans" cxnId="{AB2E2F81-7A10-4101-90BA-D569DFACCB3C}">
      <dgm:prSet/>
      <dgm:spPr/>
      <dgm:t>
        <a:bodyPr/>
        <a:lstStyle/>
        <a:p>
          <a:endParaRPr lang="zh-CN" altLang="en-US"/>
        </a:p>
      </dgm:t>
    </dgm:pt>
    <dgm:pt modelId="{C79E9DAA-AC19-4A3C-B0D4-B2F814022B7E}">
      <dgm:prSet phldrT="[文本]">
        <dgm:style>
          <a:lnRef idx="1">
            <a:schemeClr val="accent3"/>
          </a:lnRef>
          <a:fillRef idx="3">
            <a:schemeClr val="accent3"/>
          </a:fillRef>
          <a:effectRef idx="2">
            <a:schemeClr val="accent3"/>
          </a:effectRef>
          <a:fontRef idx="minor">
            <a:schemeClr val="lt1"/>
          </a:fontRef>
        </dgm:style>
      </dgm:prSet>
      <dgm:spPr/>
      <dgm:t>
        <a:bodyPr/>
        <a:lstStyle/>
        <a:p>
          <a:r>
            <a:rPr lang="en-US" altLang="zh-CN" dirty="0" smtClean="0"/>
            <a:t>From smaller to bigger</a:t>
          </a:r>
          <a:endParaRPr lang="zh-CN" altLang="en-US" dirty="0"/>
        </a:p>
      </dgm:t>
    </dgm:pt>
    <dgm:pt modelId="{CCE9ABBA-EC39-4262-90CB-C3BD6469CC62}" type="parTrans" cxnId="{D90EBF74-EC3E-46CB-AF39-A2BD92DBFEAC}">
      <dgm:prSet/>
      <dgm:spPr/>
      <dgm:t>
        <a:bodyPr/>
        <a:lstStyle/>
        <a:p>
          <a:endParaRPr lang="zh-CN" altLang="en-US"/>
        </a:p>
      </dgm:t>
    </dgm:pt>
    <dgm:pt modelId="{ED3568BF-CA97-434D-A8CC-AFF99AFB3DEB}" type="sibTrans" cxnId="{D90EBF74-EC3E-46CB-AF39-A2BD92DBFEAC}">
      <dgm:prSet/>
      <dgm:spPr/>
      <dgm:t>
        <a:bodyPr/>
        <a:lstStyle/>
        <a:p>
          <a:endParaRPr lang="zh-CN" altLang="en-US"/>
        </a:p>
      </dgm:t>
    </dgm:pt>
    <dgm:pt modelId="{2DA7D8F1-A0DC-49A3-87A4-6D13D5C42E55}" type="pres">
      <dgm:prSet presAssocID="{A6FF1E29-5325-4F17-8370-79C6485CD54A}" presName="Name0" presStyleCnt="0">
        <dgm:presLayoutVars>
          <dgm:dir/>
          <dgm:resizeHandles val="exact"/>
        </dgm:presLayoutVars>
      </dgm:prSet>
      <dgm:spPr/>
    </dgm:pt>
    <dgm:pt modelId="{F384333B-A7B2-4AD4-AAF4-1020CFD05D90}" type="pres">
      <dgm:prSet presAssocID="{51508896-CE6B-4C4C-AE5C-7F57DCD466EF}" presName="node" presStyleLbl="node1" presStyleIdx="0" presStyleCnt="3">
        <dgm:presLayoutVars>
          <dgm:bulletEnabled val="1"/>
        </dgm:presLayoutVars>
      </dgm:prSet>
      <dgm:spPr/>
    </dgm:pt>
    <dgm:pt modelId="{7FD74DA3-6D6C-4764-9503-F18EB708F390}" type="pres">
      <dgm:prSet presAssocID="{B9C77DC8-E824-4B88-AB5D-FC76229FED9D}" presName="sibTrans" presStyleLbl="sibTrans2D1" presStyleIdx="0" presStyleCnt="2"/>
      <dgm:spPr/>
    </dgm:pt>
    <dgm:pt modelId="{C1EC2948-BFCB-48E8-8B95-89ACBD07155D}" type="pres">
      <dgm:prSet presAssocID="{B9C77DC8-E824-4B88-AB5D-FC76229FED9D}" presName="connectorText" presStyleLbl="sibTrans2D1" presStyleIdx="0" presStyleCnt="2"/>
      <dgm:spPr/>
    </dgm:pt>
    <dgm:pt modelId="{1B51271D-C99F-4D38-8577-6FED0C546D1A}" type="pres">
      <dgm:prSet presAssocID="{48B3AF02-FD32-4F53-8D21-B2CFCC4B8D88}" presName="node" presStyleLbl="node1" presStyleIdx="1" presStyleCnt="3">
        <dgm:presLayoutVars>
          <dgm:bulletEnabled val="1"/>
        </dgm:presLayoutVars>
      </dgm:prSet>
      <dgm:spPr/>
    </dgm:pt>
    <dgm:pt modelId="{BE7B4F1C-362A-4957-A2D3-6677EA094BCB}" type="pres">
      <dgm:prSet presAssocID="{99DB5579-F359-48EE-89A2-B54A6894DEC2}" presName="sibTrans" presStyleLbl="sibTrans2D1" presStyleIdx="1" presStyleCnt="2"/>
      <dgm:spPr/>
    </dgm:pt>
    <dgm:pt modelId="{DC948D7C-44B9-4323-AD18-EC21FF82D1D8}" type="pres">
      <dgm:prSet presAssocID="{99DB5579-F359-48EE-89A2-B54A6894DEC2}" presName="connectorText" presStyleLbl="sibTrans2D1" presStyleIdx="1" presStyleCnt="2"/>
      <dgm:spPr/>
    </dgm:pt>
    <dgm:pt modelId="{12F6DEA7-46CD-430B-9D74-996AFF434F0F}" type="pres">
      <dgm:prSet presAssocID="{832F5EC6-8217-4FC9-808C-9FD247A964FC}" presName="node" presStyleLbl="node1" presStyleIdx="2" presStyleCnt="3">
        <dgm:presLayoutVars>
          <dgm:bulletEnabled val="1"/>
        </dgm:presLayoutVars>
      </dgm:prSet>
      <dgm:spPr/>
    </dgm:pt>
  </dgm:ptLst>
  <dgm:cxnLst>
    <dgm:cxn modelId="{86A895BC-819C-4042-8B1D-773DB3436A83}" type="presOf" srcId="{51508896-CE6B-4C4C-AE5C-7F57DCD466EF}" destId="{F384333B-A7B2-4AD4-AAF4-1020CFD05D90}" srcOrd="0" destOrd="0" presId="urn:microsoft.com/office/officeart/2005/8/layout/process1"/>
    <dgm:cxn modelId="{3399834B-E690-4870-B77E-3BA0D79F0FBF}" type="presOf" srcId="{832F5EC6-8217-4FC9-808C-9FD247A964FC}" destId="{12F6DEA7-46CD-430B-9D74-996AFF434F0F}" srcOrd="0" destOrd="0" presId="urn:microsoft.com/office/officeart/2005/8/layout/process1"/>
    <dgm:cxn modelId="{004A0167-2E0B-42D0-BDFE-A7812C27B69C}" srcId="{A6FF1E29-5325-4F17-8370-79C6485CD54A}" destId="{48B3AF02-FD32-4F53-8D21-B2CFCC4B8D88}" srcOrd="1" destOrd="0" parTransId="{3FFB96B5-EF33-4312-85A9-CB2C5170F427}" sibTransId="{99DB5579-F359-48EE-89A2-B54A6894DEC2}"/>
    <dgm:cxn modelId="{016C0D6A-0F65-4AC6-B6C1-BC3D8088FF1A}" srcId="{51508896-CE6B-4C4C-AE5C-7F57DCD466EF}" destId="{29AC1141-FABF-47A9-80BF-7F3F37435ECE}" srcOrd="0" destOrd="0" parTransId="{5BD97E2F-085F-4C1C-B44E-CC46AAC0B21D}" sibTransId="{ADF62174-8B78-45BE-8E92-D0B8DB0947DB}"/>
    <dgm:cxn modelId="{D7D3B785-AF37-4ADC-90E5-B2607646DCE4}" type="presOf" srcId="{A6FF1E29-5325-4F17-8370-79C6485CD54A}" destId="{2DA7D8F1-A0DC-49A3-87A4-6D13D5C42E55}" srcOrd="0" destOrd="0" presId="urn:microsoft.com/office/officeart/2005/8/layout/process1"/>
    <dgm:cxn modelId="{75F8F249-F25A-4823-890D-2FF74BC5913D}" type="presOf" srcId="{48B3AF02-FD32-4F53-8D21-B2CFCC4B8D88}" destId="{1B51271D-C99F-4D38-8577-6FED0C546D1A}" srcOrd="0" destOrd="0" presId="urn:microsoft.com/office/officeart/2005/8/layout/process1"/>
    <dgm:cxn modelId="{55D01B76-F2E4-4E3C-8FE4-9D22F513AD44}" type="presOf" srcId="{99DB5579-F359-48EE-89A2-B54A6894DEC2}" destId="{DC948D7C-44B9-4323-AD18-EC21FF82D1D8}" srcOrd="1" destOrd="0" presId="urn:microsoft.com/office/officeart/2005/8/layout/process1"/>
    <dgm:cxn modelId="{BB3F49C2-AA95-4D17-91DF-9EF4A003E353}" type="presOf" srcId="{B9C77DC8-E824-4B88-AB5D-FC76229FED9D}" destId="{C1EC2948-BFCB-48E8-8B95-89ACBD07155D}" srcOrd="1" destOrd="0" presId="urn:microsoft.com/office/officeart/2005/8/layout/process1"/>
    <dgm:cxn modelId="{033C021C-0DA5-4565-A602-DBCD332A311F}" srcId="{A6FF1E29-5325-4F17-8370-79C6485CD54A}" destId="{51508896-CE6B-4C4C-AE5C-7F57DCD466EF}" srcOrd="0" destOrd="0" parTransId="{4009A920-CF22-4E60-B2A6-BDD74048073C}" sibTransId="{B9C77DC8-E824-4B88-AB5D-FC76229FED9D}"/>
    <dgm:cxn modelId="{63B722B6-CE94-44F3-9899-0ACD52B3AC94}" type="presOf" srcId="{29AC1141-FABF-47A9-80BF-7F3F37435ECE}" destId="{F384333B-A7B2-4AD4-AAF4-1020CFD05D90}" srcOrd="0" destOrd="1" presId="urn:microsoft.com/office/officeart/2005/8/layout/process1"/>
    <dgm:cxn modelId="{A6D4B02E-A47E-4F34-ABA3-654CEEAE6094}" type="presOf" srcId="{B9C77DC8-E824-4B88-AB5D-FC76229FED9D}" destId="{7FD74DA3-6D6C-4764-9503-F18EB708F390}" srcOrd="0" destOrd="0" presId="urn:microsoft.com/office/officeart/2005/8/layout/process1"/>
    <dgm:cxn modelId="{2BEF6C2C-50AB-4E17-A7C3-83CA9F0EC6E4}" type="presOf" srcId="{C79E9DAA-AC19-4A3C-B0D4-B2F814022B7E}" destId="{12F6DEA7-46CD-430B-9D74-996AFF434F0F}" srcOrd="0" destOrd="1" presId="urn:microsoft.com/office/officeart/2005/8/layout/process1"/>
    <dgm:cxn modelId="{DA6D01F6-9799-4979-96BA-A0FA1B0E5609}" type="presOf" srcId="{99DB5579-F359-48EE-89A2-B54A6894DEC2}" destId="{BE7B4F1C-362A-4957-A2D3-6677EA094BCB}" srcOrd="0" destOrd="0" presId="urn:microsoft.com/office/officeart/2005/8/layout/process1"/>
    <dgm:cxn modelId="{DC2BCCCD-A074-4594-A6F2-471368F712F6}" srcId="{48B3AF02-FD32-4F53-8D21-B2CFCC4B8D88}" destId="{F5DE51F1-9CF6-4BEC-A882-1A2863AF6C23}" srcOrd="0" destOrd="0" parTransId="{952DDCE2-7925-43BC-B1E4-8E7DE7E6524F}" sibTransId="{4C6C0A42-1AD9-4626-A9AE-EFC9687BF834}"/>
    <dgm:cxn modelId="{C38CFF4A-510F-4E9A-B853-926C8974D471}" type="presOf" srcId="{F5DE51F1-9CF6-4BEC-A882-1A2863AF6C23}" destId="{1B51271D-C99F-4D38-8577-6FED0C546D1A}" srcOrd="0" destOrd="1" presId="urn:microsoft.com/office/officeart/2005/8/layout/process1"/>
    <dgm:cxn modelId="{D90EBF74-EC3E-46CB-AF39-A2BD92DBFEAC}" srcId="{832F5EC6-8217-4FC9-808C-9FD247A964FC}" destId="{C79E9DAA-AC19-4A3C-B0D4-B2F814022B7E}" srcOrd="0" destOrd="0" parTransId="{CCE9ABBA-EC39-4262-90CB-C3BD6469CC62}" sibTransId="{ED3568BF-CA97-434D-A8CC-AFF99AFB3DEB}"/>
    <dgm:cxn modelId="{AB2E2F81-7A10-4101-90BA-D569DFACCB3C}" srcId="{A6FF1E29-5325-4F17-8370-79C6485CD54A}" destId="{832F5EC6-8217-4FC9-808C-9FD247A964FC}" srcOrd="2" destOrd="0" parTransId="{861D3E10-33F6-469D-9F53-7A8E2025EAAE}" sibTransId="{8EBD8B00-D9E9-4D69-83A7-AFC66C32F1C2}"/>
    <dgm:cxn modelId="{04BF4ACA-0E9A-4342-BDA4-BE396BBE8B75}" type="presParOf" srcId="{2DA7D8F1-A0DC-49A3-87A4-6D13D5C42E55}" destId="{F384333B-A7B2-4AD4-AAF4-1020CFD05D90}" srcOrd="0" destOrd="0" presId="urn:microsoft.com/office/officeart/2005/8/layout/process1"/>
    <dgm:cxn modelId="{87295A73-9EA4-4F23-B99B-A3DE9B2D47DC}" type="presParOf" srcId="{2DA7D8F1-A0DC-49A3-87A4-6D13D5C42E55}" destId="{7FD74DA3-6D6C-4764-9503-F18EB708F390}" srcOrd="1" destOrd="0" presId="urn:microsoft.com/office/officeart/2005/8/layout/process1"/>
    <dgm:cxn modelId="{D3579FCC-EB76-470B-9AF5-43AE3730B8FC}" type="presParOf" srcId="{7FD74DA3-6D6C-4764-9503-F18EB708F390}" destId="{C1EC2948-BFCB-48E8-8B95-89ACBD07155D}" srcOrd="0" destOrd="0" presId="urn:microsoft.com/office/officeart/2005/8/layout/process1"/>
    <dgm:cxn modelId="{9CA2D16F-06CF-4A19-BCA3-687A1245F09F}" type="presParOf" srcId="{2DA7D8F1-A0DC-49A3-87A4-6D13D5C42E55}" destId="{1B51271D-C99F-4D38-8577-6FED0C546D1A}" srcOrd="2" destOrd="0" presId="urn:microsoft.com/office/officeart/2005/8/layout/process1"/>
    <dgm:cxn modelId="{563089C8-63AF-4727-AB24-ECFA5326D181}" type="presParOf" srcId="{2DA7D8F1-A0DC-49A3-87A4-6D13D5C42E55}" destId="{BE7B4F1C-362A-4957-A2D3-6677EA094BCB}" srcOrd="3" destOrd="0" presId="urn:microsoft.com/office/officeart/2005/8/layout/process1"/>
    <dgm:cxn modelId="{ED4F8F6A-20E4-4800-AF5D-67D12472020B}" type="presParOf" srcId="{BE7B4F1C-362A-4957-A2D3-6677EA094BCB}" destId="{DC948D7C-44B9-4323-AD18-EC21FF82D1D8}" srcOrd="0" destOrd="0" presId="urn:microsoft.com/office/officeart/2005/8/layout/process1"/>
    <dgm:cxn modelId="{4F0742BF-5574-447F-8F0B-1549CEA4EE42}" type="presParOf" srcId="{2DA7D8F1-A0DC-49A3-87A4-6D13D5C42E55}" destId="{12F6DEA7-46CD-430B-9D74-996AFF434F0F}" srcOrd="4" destOrd="0" presId="urn:microsoft.com/office/officeart/2005/8/layout/process1"/>
  </dgm:cxnLst>
  <dgm:bg/>
  <dgm:whole/>
  <dgm:extLst/>
</dgm:dataModel>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1FB7C5-BAD5-4A8E-A638-CD9490F15158}" type="datetimeFigureOut">
              <a:rPr lang="zh-CN" altLang="en-US" smtClean="0"/>
              <a:pPr/>
              <a:t>2017/5/6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C1B4BF-54A8-4AD9-A7C6-8274C6439C54}" type="slidenum">
              <a:rPr lang="zh-CN" altLang="en-US" smtClean="0"/>
              <a:pPr/>
              <a:t>‹#›</a:t>
            </a:fld>
            <a:endParaRPr lang="zh-CN" altLang="en-US"/>
          </a:p>
        </p:txBody>
      </p:sp>
    </p:spTree>
    <p:extLst>
      <p:ext uri="{BB962C8B-B14F-4D97-AF65-F5344CB8AC3E}">
        <p14:creationId xmlns:p14="http://schemas.microsoft.com/office/powerpoint/2010/main" xmlns="" val="3874836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erardnico.com/wiki/data_storage/disk"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gerardnico.com/wiki/io/throughput" TargetMode="External"/><Relationship Id="rId4" Type="http://schemas.openxmlformats.org/officeDocument/2006/relationships/hyperlink" Target="https://gerardnico.com/wiki/os/cpu/cpu"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blog.csdn.net/whinah/article/details/9980893"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Write-through"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en.wikipedia.org/wiki/Cache_coherence" TargetMode="External"/><Relationship Id="rId5" Type="http://schemas.openxmlformats.org/officeDocument/2006/relationships/hyperlink" Target="https://en.wikipedia.org/wiki/Dirty_bit" TargetMode="External"/><Relationship Id="rId4" Type="http://schemas.openxmlformats.org/officeDocument/2006/relationships/hyperlink" Target="https://en.wikipedia.org/wiki/Write-back"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Translation_lookaside_buffer"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Dirty_bit"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pcguide.com/ref/hdd/op/media_Density.htm" TargetMode="External"/><Relationship Id="rId2" Type="http://schemas.openxmlformats.org/officeDocument/2006/relationships/slide" Target="../slides/slide32.xml"/><Relationship Id="rId1" Type="http://schemas.openxmlformats.org/officeDocument/2006/relationships/notesMaster" Target="../notesMasters/notesMaster1.xml"/><Relationship Id="rId6" Type="http://schemas.openxmlformats.org/officeDocument/2006/relationships/hyperlink" Target="https://en.wikipedia.org/wiki/Cylinder-head-sector" TargetMode="External"/><Relationship Id="rId5" Type="http://schemas.openxmlformats.org/officeDocument/2006/relationships/hyperlink" Target="https://en.wikipedia.org/wiki/Disk_sector" TargetMode="External"/><Relationship Id="rId4" Type="http://schemas.openxmlformats.org/officeDocument/2006/relationships/hyperlink" Target="https://en.wikipedia.org/wiki/Disk_drives"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The data paths is the path composed of all hardware components that are needed to get the data from the </a:t>
            </a:r>
            <a:r>
              <a:rPr lang="en-US" altLang="zh-CN" sz="1200" b="0" i="0" u="none" strike="noStrike" kern="1200" dirty="0" smtClean="0">
                <a:solidFill>
                  <a:schemeClr val="tx1"/>
                </a:solidFill>
                <a:effectLst/>
                <a:latin typeface="+mn-lt"/>
                <a:ea typeface="+mn-ea"/>
                <a:cs typeface="+mn-cs"/>
                <a:hlinkClick r:id="rId3" tooltip="data_storage:disk"/>
              </a:rPr>
              <a:t>disk drive</a:t>
            </a:r>
            <a:r>
              <a:rPr lang="en-US" altLang="zh-CN" sz="1200" b="0" i="0" kern="1200" dirty="0" smtClean="0">
                <a:solidFill>
                  <a:schemeClr val="tx1"/>
                </a:solidFill>
                <a:effectLst/>
                <a:latin typeface="+mn-lt"/>
                <a:ea typeface="+mn-ea"/>
                <a:cs typeface="+mn-cs"/>
              </a:rPr>
              <a:t> to the </a:t>
            </a:r>
            <a:r>
              <a:rPr lang="en-US" altLang="zh-CN" sz="1200" b="0" i="0" u="none" strike="noStrike" kern="1200" dirty="0" smtClean="0">
                <a:solidFill>
                  <a:schemeClr val="tx1"/>
                </a:solidFill>
                <a:effectLst/>
                <a:latin typeface="+mn-lt"/>
                <a:ea typeface="+mn-ea"/>
                <a:cs typeface="+mn-cs"/>
                <a:hlinkClick r:id="rId4" tooltip="os:cpu:cpu"/>
              </a:rPr>
              <a:t>CPU</a:t>
            </a:r>
            <a:r>
              <a:rPr lang="en-US" altLang="zh-CN" sz="1200" b="0" i="0" u="none" strike="noStrike"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It is important to understand the different </a:t>
            </a:r>
            <a:r>
              <a:rPr lang="en-US" altLang="zh-CN" sz="1200" b="0" i="0" u="none" strike="noStrike" kern="1200" dirty="0" smtClean="0">
                <a:solidFill>
                  <a:schemeClr val="tx1"/>
                </a:solidFill>
                <a:effectLst/>
                <a:latin typeface="+mn-lt"/>
                <a:ea typeface="+mn-ea"/>
                <a:cs typeface="+mn-cs"/>
                <a:hlinkClick r:id="rId5" tooltip="io:throughput"/>
              </a:rPr>
              <a:t>transfer rates</a:t>
            </a:r>
            <a:r>
              <a:rPr lang="en-US" altLang="zh-CN" sz="1200" b="0" i="0" kern="1200" dirty="0" smtClean="0">
                <a:solidFill>
                  <a:schemeClr val="tx1"/>
                </a:solidFill>
                <a:effectLst/>
                <a:latin typeface="+mn-lt"/>
                <a:ea typeface="+mn-ea"/>
                <a:cs typeface="+mn-cs"/>
              </a:rPr>
              <a:t> of each component of the server's disk subsystem and of the network. This information helps you to identify potential bottlenecks that can throttle your overall performance.</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3</a:t>
            </a:fld>
            <a:endParaRPr lang="zh-CN" altLang="en-US"/>
          </a:p>
        </p:txBody>
      </p:sp>
    </p:spTree>
    <p:extLst>
      <p:ext uri="{BB962C8B-B14F-4D97-AF65-F5344CB8AC3E}">
        <p14:creationId xmlns:p14="http://schemas.microsoft.com/office/powerpoint/2010/main" xmlns="" val="6761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利用了字符串的</a:t>
            </a:r>
            <a:r>
              <a:rPr lang="zh-CN" altLang="en-US" sz="1200" b="1" i="0" kern="1200" dirty="0" smtClean="0">
                <a:solidFill>
                  <a:schemeClr val="tx1"/>
                </a:solidFill>
                <a:effectLst/>
                <a:latin typeface="+mn-lt"/>
                <a:ea typeface="+mn-ea"/>
                <a:cs typeface="+mn-cs"/>
              </a:rPr>
              <a:t>共同前缀（</a:t>
            </a:r>
            <a:r>
              <a:rPr lang="en-US" altLang="zh-CN" sz="1200" b="1" i="0" kern="1200" dirty="0" smtClean="0">
                <a:solidFill>
                  <a:schemeClr val="tx1"/>
                </a:solidFill>
                <a:effectLst/>
                <a:latin typeface="+mn-lt"/>
                <a:ea typeface="+mn-ea"/>
                <a:cs typeface="+mn-cs"/>
              </a:rPr>
              <a:t>Common Prefix</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作为存储依据</a:t>
            </a:r>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Trie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的字符串搜索时间复杂度为 </a:t>
            </a:r>
            <a:r>
              <a:rPr lang="en-US" altLang="zh-CN" sz="1200" b="1" i="0" kern="1200" dirty="0" smtClean="0">
                <a:solidFill>
                  <a:schemeClr val="tx1"/>
                </a:solidFill>
                <a:effectLst/>
                <a:latin typeface="+mn-lt"/>
                <a:ea typeface="+mn-ea"/>
                <a:cs typeface="+mn-cs"/>
              </a:rPr>
              <a:t>O(m)</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m </a:t>
            </a:r>
            <a:r>
              <a:rPr lang="zh-CN" altLang="en-US" sz="1200" b="0" i="0" kern="1200" dirty="0" smtClean="0">
                <a:solidFill>
                  <a:schemeClr val="tx1"/>
                </a:solidFill>
                <a:effectLst/>
                <a:latin typeface="+mn-lt"/>
                <a:ea typeface="+mn-ea"/>
                <a:cs typeface="+mn-cs"/>
              </a:rPr>
              <a:t>为最长的字符串的长度，其查询性能</a:t>
            </a:r>
            <a:r>
              <a:rPr lang="zh-CN" altLang="en-US" sz="1200" b="0" i="0" kern="1200" dirty="0" smtClean="0">
                <a:solidFill>
                  <a:srgbClr val="FF0000"/>
                </a:solidFill>
                <a:effectLst/>
                <a:latin typeface="+mn-lt"/>
                <a:ea typeface="+mn-ea"/>
                <a:cs typeface="+mn-cs"/>
              </a:rPr>
              <a:t>与集合中的字符串的数量无关</a:t>
            </a:r>
            <a:endParaRPr lang="en-US" altLang="zh-CN" sz="1200" b="0" i="0" kern="1200" dirty="0" smtClean="0">
              <a:solidFill>
                <a:srgbClr val="FF0000"/>
              </a:solidFill>
              <a:effectLst/>
              <a:latin typeface="+mn-lt"/>
              <a:ea typeface="+mn-ea"/>
              <a:cs typeface="+mn-cs"/>
            </a:endParaRPr>
          </a:p>
          <a:p>
            <a:endParaRPr lang="en-US" altLang="zh-CN" sz="1200" b="0" i="0" kern="1200" dirty="0" smtClean="0">
              <a:solidFill>
                <a:srgbClr val="FF0000"/>
              </a:solidFill>
              <a:effectLst/>
              <a:latin typeface="+mn-lt"/>
              <a:ea typeface="+mn-ea"/>
              <a:cs typeface="+mn-cs"/>
            </a:endParaRPr>
          </a:p>
          <a:p>
            <a:r>
              <a:rPr lang="en-US" altLang="zh-CN" sz="1200" b="1" i="0" kern="1200" dirty="0" err="1" smtClean="0">
                <a:solidFill>
                  <a:schemeClr val="tx1"/>
                </a:solidFill>
                <a:effectLst/>
                <a:latin typeface="+mn-lt"/>
                <a:ea typeface="+mn-ea"/>
                <a:cs typeface="+mn-cs"/>
              </a:rPr>
              <a:t>Trie</a:t>
            </a:r>
            <a:r>
              <a:rPr lang="en-US" altLang="zh-CN" sz="1200" b="1" i="0" kern="1200" dirty="0" smtClean="0">
                <a:solidFill>
                  <a:schemeClr val="tx1"/>
                </a:solidFill>
                <a:effectLst/>
                <a:latin typeface="+mn-lt"/>
                <a:ea typeface="+mn-ea"/>
                <a:cs typeface="+mn-cs"/>
              </a:rPr>
              <a:t> </a:t>
            </a:r>
            <a:r>
              <a:rPr lang="zh-CN" altLang="en-US" sz="1200" b="1" i="0" kern="1200" dirty="0" smtClean="0">
                <a:solidFill>
                  <a:schemeClr val="tx1"/>
                </a:solidFill>
                <a:effectLst/>
                <a:latin typeface="+mn-lt"/>
                <a:ea typeface="+mn-ea"/>
                <a:cs typeface="+mn-cs"/>
              </a:rPr>
              <a:t>的应用</a:t>
            </a:r>
            <a:endParaRPr lang="en-US" altLang="zh-CN" sz="1200" b="0" i="0" kern="1200" dirty="0" smtClean="0">
              <a:solidFill>
                <a:srgbClr val="FF0000"/>
              </a:solidFill>
              <a:effectLst/>
              <a:latin typeface="+mn-lt"/>
              <a:ea typeface="+mn-ea"/>
              <a:cs typeface="+mn-cs"/>
            </a:endParaRPr>
          </a:p>
          <a:p>
            <a:r>
              <a:rPr lang="zh-CN" altLang="en-US" sz="1200" b="0" i="0" kern="1200" dirty="0" smtClean="0">
                <a:solidFill>
                  <a:schemeClr val="tx1"/>
                </a:solidFill>
                <a:effectLst/>
                <a:latin typeface="+mn-lt"/>
                <a:ea typeface="+mn-ea"/>
                <a:cs typeface="+mn-cs"/>
              </a:rPr>
              <a:t>特别适用于构建关键词搜索和词频统计等场景</a:t>
            </a:r>
            <a:endParaRPr lang="en-US" altLang="zh-CN"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字符串检索</a:t>
            </a:r>
            <a:r>
              <a:rPr lang="zh-CN" altLang="en-US" sz="1200" b="0" i="0" kern="1200" dirty="0" smtClean="0">
                <a:solidFill>
                  <a:schemeClr val="tx1"/>
                </a:solidFill>
                <a:effectLst/>
                <a:latin typeface="+mn-lt"/>
                <a:ea typeface="+mn-ea"/>
                <a:cs typeface="+mn-cs"/>
              </a:rPr>
              <a:t>：事先将已知的一些字符串（字典）的有关信息保存到 </a:t>
            </a:r>
            <a:r>
              <a:rPr lang="en-US" altLang="zh-CN" sz="1200" b="0" i="0" kern="1200" dirty="0" err="1" smtClean="0">
                <a:solidFill>
                  <a:schemeClr val="tx1"/>
                </a:solidFill>
                <a:effectLst/>
                <a:latin typeface="+mn-lt"/>
                <a:ea typeface="+mn-ea"/>
                <a:cs typeface="+mn-cs"/>
              </a:rPr>
              <a:t>Trie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里，查找另外一些未知字符串是否出现过或者出现频率。</a:t>
            </a:r>
          </a:p>
          <a:p>
            <a:r>
              <a:rPr lang="zh-CN" altLang="en-US" sz="1200" b="1" i="0" kern="1200" dirty="0" smtClean="0">
                <a:solidFill>
                  <a:schemeClr val="tx1"/>
                </a:solidFill>
                <a:effectLst/>
                <a:latin typeface="+mn-lt"/>
                <a:ea typeface="+mn-ea"/>
                <a:cs typeface="+mn-cs"/>
              </a:rPr>
              <a:t>字符串最长公共前缀</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Trie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利用多个字符串的公共前缀来节省存储空间，反之，当我们把大量字符串存储到一棵 </a:t>
            </a:r>
            <a:r>
              <a:rPr lang="en-US" altLang="zh-CN" sz="1200" b="0" i="0" kern="1200" dirty="0" err="1" smtClean="0">
                <a:solidFill>
                  <a:schemeClr val="tx1"/>
                </a:solidFill>
                <a:effectLst/>
                <a:latin typeface="+mn-lt"/>
                <a:ea typeface="+mn-ea"/>
                <a:cs typeface="+mn-cs"/>
              </a:rPr>
              <a:t>Trie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上时，我们可以快速得到某些字符串的公共前缀。</a:t>
            </a:r>
          </a:p>
          <a:p>
            <a:r>
              <a:rPr lang="zh-CN" altLang="en-US" sz="1200" b="1" i="0" kern="1200" dirty="0" smtClean="0">
                <a:solidFill>
                  <a:schemeClr val="tx1"/>
                </a:solidFill>
                <a:effectLst/>
                <a:latin typeface="+mn-lt"/>
                <a:ea typeface="+mn-ea"/>
                <a:cs typeface="+mn-cs"/>
              </a:rPr>
              <a:t>排序</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Trie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树是一棵多叉树，只要先序遍历整棵树，输出相应的字符串，便是按字典序排序的结果。</a:t>
            </a:r>
          </a:p>
          <a:p>
            <a:r>
              <a:rPr lang="zh-CN" altLang="en-US" sz="1200" b="1" i="0" kern="1200" dirty="0" smtClean="0">
                <a:solidFill>
                  <a:schemeClr val="tx1"/>
                </a:solidFill>
                <a:effectLst/>
                <a:latin typeface="+mn-lt"/>
                <a:ea typeface="+mn-ea"/>
                <a:cs typeface="+mn-cs"/>
              </a:rPr>
              <a:t>作为其他数据结构和算法的辅助结构</a:t>
            </a:r>
            <a:r>
              <a:rPr lang="zh-CN" altLang="en-US" sz="1200" b="0" i="0" kern="1200" dirty="0" smtClean="0">
                <a:solidFill>
                  <a:schemeClr val="tx1"/>
                </a:solidFill>
                <a:effectLst/>
                <a:latin typeface="+mn-lt"/>
                <a:ea typeface="+mn-ea"/>
                <a:cs typeface="+mn-cs"/>
              </a:rPr>
              <a:t>：如后缀树，</a:t>
            </a:r>
            <a:r>
              <a:rPr lang="en-US" altLang="zh-CN" sz="1200" b="0" i="0" kern="1200" dirty="0" smtClean="0">
                <a:solidFill>
                  <a:schemeClr val="tx1"/>
                </a:solidFill>
                <a:effectLst/>
                <a:latin typeface="+mn-lt"/>
                <a:ea typeface="+mn-ea"/>
                <a:cs typeface="+mn-cs"/>
              </a:rPr>
              <a:t>AC</a:t>
            </a:r>
            <a:r>
              <a:rPr lang="zh-CN" altLang="en-US" sz="1200" b="0" i="0" kern="1200" dirty="0" smtClean="0">
                <a:solidFill>
                  <a:schemeClr val="tx1"/>
                </a:solidFill>
                <a:effectLst/>
                <a:latin typeface="+mn-lt"/>
                <a:ea typeface="+mn-ea"/>
                <a:cs typeface="+mn-cs"/>
              </a:rPr>
              <a:t>自动机等。</a:t>
            </a:r>
          </a:p>
          <a:p>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39</a:t>
            </a:fld>
            <a:endParaRPr lang="zh-CN" altLang="en-US"/>
          </a:p>
        </p:txBody>
      </p:sp>
    </p:spTree>
    <p:extLst>
      <p:ext uri="{BB962C8B-B14F-4D97-AF65-F5344CB8AC3E}">
        <p14:creationId xmlns:p14="http://schemas.microsoft.com/office/powerpoint/2010/main" xmlns="" val="3430474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FST</a:t>
            </a:r>
            <a:r>
              <a:rPr lang="zh-CN" altLang="en-US" sz="1200" b="0" i="0" kern="1200" dirty="0" smtClean="0">
                <a:solidFill>
                  <a:schemeClr val="tx1"/>
                </a:solidFill>
                <a:effectLst/>
                <a:latin typeface="+mn-lt"/>
                <a:ea typeface="+mn-ea"/>
                <a:cs typeface="+mn-cs"/>
              </a:rPr>
              <a:t>有两个优点：</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）空间占用小。通过对词典中单词前缀和后缀的重复利用，压缩了存储空间；</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）查询速度快。</a:t>
            </a:r>
            <a:r>
              <a:rPr lang="en-US" altLang="zh-CN" sz="1200" b="0" i="0" kern="1200" dirty="0" smtClean="0">
                <a:solidFill>
                  <a:schemeClr val="tx1"/>
                </a:solidFill>
                <a:effectLst/>
                <a:latin typeface="+mn-lt"/>
                <a:ea typeface="+mn-ea"/>
                <a:cs typeface="+mn-cs"/>
              </a:rPr>
              <a:t>O(</a:t>
            </a:r>
            <a:r>
              <a:rPr lang="en-US" altLang="zh-CN" sz="1200" b="0" i="0" kern="1200" dirty="0" err="1" smtClean="0">
                <a:solidFill>
                  <a:schemeClr val="tx1"/>
                </a:solidFill>
                <a:effectLst/>
                <a:latin typeface="+mn-lt"/>
                <a:ea typeface="+mn-ea"/>
                <a:cs typeface="+mn-cs"/>
              </a:rPr>
              <a:t>len</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str</a:t>
            </a:r>
            <a:r>
              <a:rPr lang="en-US" altLang="zh-CN" sz="1200" b="0" i="0" kern="1200" dirty="0" smtClean="0">
                <a:solidFill>
                  <a:schemeClr val="tx1"/>
                </a:solidFill>
                <a:effectLst/>
                <a:latin typeface="+mn-lt"/>
                <a:ea typeface="+mn-ea"/>
                <a:cs typeface="+mn-cs"/>
              </a:rPr>
              <a:t>))</a:t>
            </a:r>
            <a:r>
              <a:rPr lang="zh-CN" altLang="en-US" sz="1200" b="0" i="0" kern="1200" smtClean="0">
                <a:solidFill>
                  <a:schemeClr val="tx1"/>
                </a:solidFill>
                <a:effectLst/>
                <a:latin typeface="+mn-lt"/>
                <a:ea typeface="+mn-ea"/>
                <a:cs typeface="+mn-cs"/>
              </a:rPr>
              <a:t>的查询时间复杂度。</a:t>
            </a:r>
            <a:endParaRPr lang="zh-CN" altLang="en-US"/>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45</a:t>
            </a:fld>
            <a:endParaRPr lang="zh-CN" altLang="en-US"/>
          </a:p>
        </p:txBody>
      </p:sp>
    </p:spTree>
    <p:extLst>
      <p:ext uri="{BB962C8B-B14F-4D97-AF65-F5344CB8AC3E}">
        <p14:creationId xmlns:p14="http://schemas.microsoft.com/office/powerpoint/2010/main" xmlns="" val="2306292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FST</a:t>
            </a:r>
            <a:r>
              <a:rPr lang="zh-CN" altLang="en-US" sz="1200" b="0" i="0" kern="1200" dirty="0" smtClean="0">
                <a:solidFill>
                  <a:schemeClr val="tx1"/>
                </a:solidFill>
                <a:effectLst/>
                <a:latin typeface="+mn-lt"/>
                <a:ea typeface="+mn-ea"/>
                <a:cs typeface="+mn-cs"/>
              </a:rPr>
              <a:t>有两个优点：</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）空间占用小。通过对词典中单词前缀和后缀的重复利用，压缩了存储空间；</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）查询速度快。</a:t>
            </a:r>
            <a:r>
              <a:rPr lang="en-US" altLang="zh-CN" sz="1200" b="0" i="0" kern="1200" dirty="0" smtClean="0">
                <a:solidFill>
                  <a:schemeClr val="tx1"/>
                </a:solidFill>
                <a:effectLst/>
                <a:latin typeface="+mn-lt"/>
                <a:ea typeface="+mn-ea"/>
                <a:cs typeface="+mn-cs"/>
              </a:rPr>
              <a:t>O(</a:t>
            </a:r>
            <a:r>
              <a:rPr lang="en-US" altLang="zh-CN" sz="1200" b="0" i="0" kern="1200" dirty="0" err="1" smtClean="0">
                <a:solidFill>
                  <a:schemeClr val="tx1"/>
                </a:solidFill>
                <a:effectLst/>
                <a:latin typeface="+mn-lt"/>
                <a:ea typeface="+mn-ea"/>
                <a:cs typeface="+mn-cs"/>
              </a:rPr>
              <a:t>len</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str</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的查询时间复杂度。</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有向无环图</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我们可以将</a:t>
            </a:r>
            <a:r>
              <a:rPr lang="en-US" altLang="zh-CN" sz="1200" b="0" i="0" kern="1200" dirty="0" smtClean="0">
                <a:solidFill>
                  <a:schemeClr val="tx1"/>
                </a:solidFill>
                <a:effectLst/>
                <a:latin typeface="+mn-lt"/>
                <a:ea typeface="+mn-ea"/>
                <a:cs typeface="+mn-cs"/>
              </a:rPr>
              <a:t>FST</a:t>
            </a:r>
            <a:r>
              <a:rPr lang="zh-CN" altLang="en-US" sz="1200" b="0" i="0" kern="1200" dirty="0" smtClean="0">
                <a:solidFill>
                  <a:schemeClr val="tx1"/>
                </a:solidFill>
                <a:effectLst/>
                <a:latin typeface="+mn-lt"/>
                <a:ea typeface="+mn-ea"/>
                <a:cs typeface="+mn-cs"/>
              </a:rPr>
              <a:t>当做</a:t>
            </a:r>
            <a:r>
              <a:rPr lang="en-US" altLang="zh-CN" sz="1200" b="0" i="0" kern="1200" dirty="0" smtClean="0">
                <a:solidFill>
                  <a:schemeClr val="tx1"/>
                </a:solidFill>
                <a:effectLst/>
                <a:latin typeface="+mn-lt"/>
                <a:ea typeface="+mn-ea"/>
                <a:cs typeface="+mn-cs"/>
              </a:rPr>
              <a:t>Key-Value</a:t>
            </a:r>
            <a:r>
              <a:rPr lang="zh-CN" altLang="en-US" sz="1200" b="0" i="0" kern="1200" dirty="0" smtClean="0">
                <a:solidFill>
                  <a:schemeClr val="tx1"/>
                </a:solidFill>
                <a:effectLst/>
                <a:latin typeface="+mn-lt"/>
                <a:ea typeface="+mn-ea"/>
                <a:cs typeface="+mn-cs"/>
              </a:rPr>
              <a:t>数据结构来进行使用，特别在对内存开销要求少的应用场景。</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FST</a:t>
            </a:r>
            <a:r>
              <a:rPr lang="zh-CN" altLang="en-US" sz="1200" b="0" i="0" kern="1200" dirty="0" smtClean="0">
                <a:solidFill>
                  <a:schemeClr val="tx1"/>
                </a:solidFill>
                <a:effectLst/>
                <a:latin typeface="+mn-lt"/>
                <a:ea typeface="+mn-ea"/>
                <a:cs typeface="+mn-cs"/>
              </a:rPr>
              <a:t>压缩率一般在</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倍</a:t>
            </a:r>
            <a:r>
              <a:rPr lang="en-US" altLang="zh-CN" sz="1200" b="0" i="0" kern="1200" dirty="0" smtClean="0">
                <a:solidFill>
                  <a:schemeClr val="tx1"/>
                </a:solidFill>
                <a:effectLst/>
                <a:latin typeface="+mn-lt"/>
                <a:ea typeface="+mn-ea"/>
                <a:cs typeface="+mn-cs"/>
              </a:rPr>
              <a:t>~20</a:t>
            </a:r>
            <a:r>
              <a:rPr lang="zh-CN" altLang="en-US" sz="1200" b="0" i="0" kern="1200" dirty="0" smtClean="0">
                <a:solidFill>
                  <a:schemeClr val="tx1"/>
                </a:solidFill>
                <a:effectLst/>
                <a:latin typeface="+mn-lt"/>
                <a:ea typeface="+mn-ea"/>
                <a:cs typeface="+mn-cs"/>
              </a:rPr>
              <a:t>倍之间，相对于</a:t>
            </a:r>
            <a:r>
              <a:rPr lang="en-US" altLang="zh-CN" sz="1200" b="0" i="0" kern="1200" dirty="0" err="1" smtClean="0">
                <a:solidFill>
                  <a:schemeClr val="tx1"/>
                </a:solidFill>
                <a:effectLst/>
                <a:latin typeface="+mn-lt"/>
                <a:ea typeface="+mn-ea"/>
                <a:cs typeface="+mn-cs"/>
              </a:rPr>
              <a:t>TreeMap</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HashMap</a:t>
            </a:r>
            <a:r>
              <a:rPr lang="zh-CN" altLang="en-US" sz="1200" b="0" i="0" kern="1200" dirty="0" smtClean="0">
                <a:solidFill>
                  <a:schemeClr val="tx1"/>
                </a:solidFill>
                <a:effectLst/>
                <a:latin typeface="+mn-lt"/>
                <a:ea typeface="+mn-ea"/>
                <a:cs typeface="+mn-cs"/>
              </a:rPr>
              <a:t>的膨胀</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倍，内存节省就有</a:t>
            </a:r>
            <a:r>
              <a:rPr lang="en-US" altLang="zh-CN" sz="1200" b="0" i="0" kern="1200" dirty="0" smtClean="0">
                <a:solidFill>
                  <a:schemeClr val="tx1"/>
                </a:solidFill>
                <a:effectLst/>
                <a:latin typeface="+mn-lt"/>
                <a:ea typeface="+mn-ea"/>
                <a:cs typeface="+mn-cs"/>
              </a:rPr>
              <a:t>9</a:t>
            </a:r>
            <a:r>
              <a:rPr lang="zh-CN" altLang="en-US" sz="1200" b="0" i="0" kern="1200" dirty="0" smtClean="0">
                <a:solidFill>
                  <a:schemeClr val="tx1"/>
                </a:solidFill>
                <a:effectLst/>
                <a:latin typeface="+mn-lt"/>
                <a:ea typeface="+mn-ea"/>
                <a:cs typeface="+mn-cs"/>
              </a:rPr>
              <a:t>倍到</a:t>
            </a:r>
            <a:r>
              <a:rPr lang="en-US" altLang="zh-CN" sz="1200" b="0" i="0" kern="1200" dirty="0" smtClean="0">
                <a:solidFill>
                  <a:schemeClr val="tx1"/>
                </a:solidFill>
                <a:effectLst/>
                <a:latin typeface="+mn-lt"/>
                <a:ea typeface="+mn-ea"/>
                <a:cs typeface="+mn-cs"/>
              </a:rPr>
              <a:t>60</a:t>
            </a:r>
            <a:r>
              <a:rPr lang="zh-CN" altLang="en-US" sz="1200" b="0" i="0" kern="1200" dirty="0" smtClean="0">
                <a:solidFill>
                  <a:schemeClr val="tx1"/>
                </a:solidFill>
                <a:effectLst/>
                <a:latin typeface="+mn-lt"/>
                <a:ea typeface="+mn-ea"/>
                <a:cs typeface="+mn-cs"/>
              </a:rPr>
              <a:t>倍！（摘自：</a:t>
            </a:r>
            <a:r>
              <a:rPr lang="zh-CN" altLang="en-US" sz="1200" b="0" i="0" u="sng" kern="1200" dirty="0" smtClean="0">
                <a:solidFill>
                  <a:schemeClr val="tx1"/>
                </a:solidFill>
                <a:effectLst/>
                <a:latin typeface="+mn-lt"/>
                <a:ea typeface="+mn-ea"/>
                <a:cs typeface="+mn-cs"/>
                <a:hlinkClick r:id="rId3"/>
              </a:rPr>
              <a:t>把自动机用作 </a:t>
            </a:r>
            <a:r>
              <a:rPr lang="en-US" altLang="zh-CN" sz="1200" b="0" i="0" u="sng" kern="1200" dirty="0" smtClean="0">
                <a:solidFill>
                  <a:schemeClr val="tx1"/>
                </a:solidFill>
                <a:effectLst/>
                <a:latin typeface="+mn-lt"/>
                <a:ea typeface="+mn-ea"/>
                <a:cs typeface="+mn-cs"/>
                <a:hlinkClick r:id="rId3"/>
              </a:rPr>
              <a:t>Key-Value </a:t>
            </a:r>
            <a:r>
              <a:rPr lang="zh-CN" altLang="en-US" sz="1200" b="0" i="0" u="sng" kern="1200" dirty="0" smtClean="0">
                <a:solidFill>
                  <a:schemeClr val="tx1"/>
                </a:solidFill>
                <a:effectLst/>
                <a:latin typeface="+mn-lt"/>
                <a:ea typeface="+mn-ea"/>
                <a:cs typeface="+mn-cs"/>
                <a:hlinkClick r:id="rId3"/>
              </a:rPr>
              <a:t>存储</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在苹果笔记本（</a:t>
            </a:r>
            <a:r>
              <a:rPr lang="en-US" altLang="zh-CN" sz="1200" b="0" i="0" kern="1200" dirty="0" smtClean="0">
                <a:solidFill>
                  <a:schemeClr val="tx1"/>
                </a:solidFill>
                <a:effectLst/>
                <a:latin typeface="+mn-lt"/>
                <a:ea typeface="+mn-ea"/>
                <a:cs typeface="+mn-cs"/>
              </a:rPr>
              <a:t>i7</a:t>
            </a:r>
            <a:r>
              <a:rPr lang="zh-CN" altLang="en-US" sz="1200" b="0" i="0" kern="1200" dirty="0" smtClean="0">
                <a:solidFill>
                  <a:schemeClr val="tx1"/>
                </a:solidFill>
                <a:effectLst/>
                <a:latin typeface="+mn-lt"/>
                <a:ea typeface="+mn-ea"/>
                <a:cs typeface="+mn-cs"/>
              </a:rPr>
              <a:t>处理器）进行的简单测试，性能虽不如</a:t>
            </a:r>
            <a:r>
              <a:rPr lang="en-US" altLang="zh-CN" sz="1200" b="0" i="0" kern="1200" dirty="0" err="1" smtClean="0">
                <a:solidFill>
                  <a:schemeClr val="tx1"/>
                </a:solidFill>
                <a:effectLst/>
                <a:latin typeface="+mn-lt"/>
                <a:ea typeface="+mn-ea"/>
                <a:cs typeface="+mn-cs"/>
              </a:rPr>
              <a:t>TreeMap</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HashMap</a:t>
            </a:r>
            <a:r>
              <a:rPr lang="zh-CN" altLang="en-US" sz="1200" b="0" i="0" kern="1200" dirty="0" smtClean="0">
                <a:solidFill>
                  <a:schemeClr val="tx1"/>
                </a:solidFill>
                <a:effectLst/>
                <a:latin typeface="+mn-lt"/>
                <a:ea typeface="+mn-ea"/>
                <a:cs typeface="+mn-cs"/>
              </a:rPr>
              <a:t>，但也算良好，能够满足大部分应用的需求。</a:t>
            </a:r>
          </a:p>
          <a:p>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46</a:t>
            </a:fld>
            <a:endParaRPr lang="zh-CN" altLang="en-US"/>
          </a:p>
        </p:txBody>
      </p:sp>
    </p:spTree>
    <p:extLst>
      <p:ext uri="{BB962C8B-B14F-4D97-AF65-F5344CB8AC3E}">
        <p14:creationId xmlns:p14="http://schemas.microsoft.com/office/powerpoint/2010/main" xmlns="" val="2306292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In a </a:t>
            </a:r>
            <a:r>
              <a:rPr lang="en-US" altLang="zh-CN" sz="1200" b="0" i="0" u="none" strike="noStrike" kern="1200" dirty="0" smtClean="0">
                <a:solidFill>
                  <a:schemeClr val="tx1"/>
                </a:solidFill>
                <a:effectLst/>
                <a:latin typeface="+mn-lt"/>
                <a:ea typeface="+mn-ea"/>
                <a:cs typeface="+mn-cs"/>
                <a:hlinkClick r:id="rId3" tooltip="Write-through"/>
              </a:rPr>
              <a:t>write-through</a:t>
            </a:r>
            <a:r>
              <a:rPr lang="en-US" altLang="zh-CN" sz="1200" b="0" i="0" kern="1200" dirty="0" smtClean="0">
                <a:solidFill>
                  <a:schemeClr val="tx1"/>
                </a:solidFill>
                <a:effectLst/>
                <a:latin typeface="+mn-lt"/>
                <a:ea typeface="+mn-ea"/>
                <a:cs typeface="+mn-cs"/>
              </a:rPr>
              <a:t> cache, every write to the cache causes a write to main memory. Alternatively, in a </a:t>
            </a:r>
            <a:r>
              <a:rPr lang="en-US" altLang="zh-CN" sz="1200" b="0" i="0" u="none" strike="noStrike" kern="1200" dirty="0" smtClean="0">
                <a:solidFill>
                  <a:schemeClr val="tx1"/>
                </a:solidFill>
                <a:effectLst/>
                <a:latin typeface="+mn-lt"/>
                <a:ea typeface="+mn-ea"/>
                <a:cs typeface="+mn-cs"/>
                <a:hlinkClick r:id="rId4" tooltip="Write-back"/>
              </a:rPr>
              <a:t>write-back</a:t>
            </a:r>
            <a:r>
              <a:rPr lang="en-US" altLang="zh-CN" sz="1200" b="0" i="0" kern="1200" dirty="0" smtClean="0">
                <a:solidFill>
                  <a:schemeClr val="tx1"/>
                </a:solidFill>
                <a:effectLst/>
                <a:latin typeface="+mn-lt"/>
                <a:ea typeface="+mn-ea"/>
                <a:cs typeface="+mn-cs"/>
              </a:rPr>
              <a:t> or copy-back cache, writes are not immediately mirrored to the main memory, and the cache instead tracks which locations have been written over, marking them as </a:t>
            </a:r>
            <a:r>
              <a:rPr lang="en-US" altLang="zh-CN" sz="1200" b="0" i="0" u="none" strike="noStrike" kern="1200" dirty="0" smtClean="0">
                <a:solidFill>
                  <a:schemeClr val="tx1"/>
                </a:solidFill>
                <a:effectLst/>
                <a:latin typeface="+mn-lt"/>
                <a:ea typeface="+mn-ea"/>
                <a:cs typeface="+mn-cs"/>
                <a:hlinkClick r:id="rId5" tooltip="Dirty bit"/>
              </a:rPr>
              <a:t>dirty</a:t>
            </a:r>
            <a:r>
              <a:rPr lang="en-US" altLang="zh-CN" sz="1200" b="0" i="0" kern="1200" dirty="0" smtClean="0">
                <a:solidFill>
                  <a:schemeClr val="tx1"/>
                </a:solidFill>
                <a:effectLst/>
                <a:latin typeface="+mn-lt"/>
                <a:ea typeface="+mn-ea"/>
                <a:cs typeface="+mn-cs"/>
              </a:rPr>
              <a:t>. The data in these locations is written back to the main memory only when that data is evicted from the cache. For this reason, a read miss in a write-back cache may sometimes require two memory accesses to service: one to first write the dirty location to main memory, and then another to read the new location from memory. </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Cached data from the main memory may be changed by other entities. Communication protocols between the cache managers that keep the data consistent are known as </a:t>
            </a:r>
            <a:r>
              <a:rPr lang="en-US" altLang="zh-CN" sz="1200" b="0" i="0" u="none" strike="noStrike" kern="1200" dirty="0" smtClean="0">
                <a:solidFill>
                  <a:schemeClr val="tx1"/>
                </a:solidFill>
                <a:effectLst/>
                <a:latin typeface="+mn-lt"/>
                <a:ea typeface="+mn-ea"/>
                <a:cs typeface="+mn-cs"/>
                <a:hlinkClick r:id="rId6" tooltip="Cache coherence"/>
              </a:rPr>
              <a:t>cache coherence</a:t>
            </a:r>
            <a:r>
              <a:rPr lang="en-US" altLang="zh-CN" sz="1200" b="0" i="0" kern="1200" dirty="0" smtClean="0">
                <a:solidFill>
                  <a:schemeClr val="tx1"/>
                </a:solidFill>
                <a:effectLst/>
                <a:latin typeface="+mn-lt"/>
                <a:ea typeface="+mn-ea"/>
                <a:cs typeface="+mn-cs"/>
              </a:rPr>
              <a:t> protocols.</a:t>
            </a:r>
          </a:p>
          <a:p>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5</a:t>
            </a:fld>
            <a:endParaRPr lang="zh-CN" altLang="en-US"/>
          </a:p>
        </p:txBody>
      </p:sp>
    </p:spTree>
    <p:extLst>
      <p:ext uri="{BB962C8B-B14F-4D97-AF65-F5344CB8AC3E}">
        <p14:creationId xmlns:p14="http://schemas.microsoft.com/office/powerpoint/2010/main" xmlns="" val="2896403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three independent caches: an </a:t>
            </a:r>
            <a:r>
              <a:rPr lang="en-US" altLang="zh-CN" sz="1200" b="1" i="0" kern="1200" dirty="0" smtClean="0">
                <a:solidFill>
                  <a:schemeClr val="tx1"/>
                </a:solidFill>
                <a:effectLst/>
                <a:latin typeface="+mn-lt"/>
                <a:ea typeface="+mn-ea"/>
                <a:cs typeface="+mn-cs"/>
              </a:rPr>
              <a:t>instruction cache</a:t>
            </a:r>
            <a:r>
              <a:rPr lang="en-US" altLang="zh-CN" sz="1200" b="0" i="0" kern="1200" dirty="0" smtClean="0">
                <a:solidFill>
                  <a:schemeClr val="tx1"/>
                </a:solidFill>
                <a:effectLst/>
                <a:latin typeface="+mn-lt"/>
                <a:ea typeface="+mn-ea"/>
                <a:cs typeface="+mn-cs"/>
              </a:rPr>
              <a:t> to speed up executable instruction fetch, a </a:t>
            </a:r>
            <a:r>
              <a:rPr lang="en-US" altLang="zh-CN" sz="1200" b="1" i="0" kern="1200" dirty="0" smtClean="0">
                <a:solidFill>
                  <a:schemeClr val="tx1"/>
                </a:solidFill>
                <a:effectLst/>
                <a:latin typeface="+mn-lt"/>
                <a:ea typeface="+mn-ea"/>
                <a:cs typeface="+mn-cs"/>
              </a:rPr>
              <a:t>data cache</a:t>
            </a:r>
            <a:r>
              <a:rPr lang="en-US" altLang="zh-CN" sz="1200" b="0" i="0" kern="1200" dirty="0" smtClean="0">
                <a:solidFill>
                  <a:schemeClr val="tx1"/>
                </a:solidFill>
                <a:effectLst/>
                <a:latin typeface="+mn-lt"/>
                <a:ea typeface="+mn-ea"/>
                <a:cs typeface="+mn-cs"/>
              </a:rPr>
              <a:t> to speed up data fetch and store, and a </a:t>
            </a:r>
            <a:r>
              <a:rPr lang="en-US" altLang="zh-CN" sz="1200" b="0" i="0" u="none" strike="noStrike" kern="1200" dirty="0" smtClean="0">
                <a:solidFill>
                  <a:schemeClr val="tx1"/>
                </a:solidFill>
                <a:effectLst/>
                <a:latin typeface="+mn-lt"/>
                <a:ea typeface="+mn-ea"/>
                <a:cs typeface="+mn-cs"/>
                <a:hlinkClick r:id="rId3" tooltip="Translation lookaside buffer"/>
              </a:rPr>
              <a:t>translation </a:t>
            </a:r>
            <a:r>
              <a:rPr lang="en-US" altLang="zh-CN" sz="1200" b="0" i="0" u="none" strike="noStrike" kern="1200" dirty="0" err="1" smtClean="0">
                <a:solidFill>
                  <a:schemeClr val="tx1"/>
                </a:solidFill>
                <a:effectLst/>
                <a:latin typeface="+mn-lt"/>
                <a:ea typeface="+mn-ea"/>
                <a:cs typeface="+mn-cs"/>
                <a:hlinkClick r:id="rId3" tooltip="Translation lookaside buffer"/>
              </a:rPr>
              <a:t>lookaside</a:t>
            </a:r>
            <a:r>
              <a:rPr lang="en-US" altLang="zh-CN" sz="1200" b="0" i="0" u="none" strike="noStrike" kern="1200" dirty="0" smtClean="0">
                <a:solidFill>
                  <a:schemeClr val="tx1"/>
                </a:solidFill>
                <a:effectLst/>
                <a:latin typeface="+mn-lt"/>
                <a:ea typeface="+mn-ea"/>
                <a:cs typeface="+mn-cs"/>
                <a:hlinkClick r:id="rId3" tooltip="Translation lookaside buffer"/>
              </a:rPr>
              <a:t> buffer</a:t>
            </a:r>
            <a:r>
              <a:rPr lang="en-US" altLang="zh-CN" sz="1200" b="0" i="0" kern="1200" dirty="0" smtClean="0">
                <a:solidFill>
                  <a:schemeClr val="tx1"/>
                </a:solidFill>
                <a:effectLst/>
                <a:latin typeface="+mn-lt"/>
                <a:ea typeface="+mn-ea"/>
                <a:cs typeface="+mn-cs"/>
              </a:rPr>
              <a:t> (TLB) used to speed up virtual-to-physical address translation for both executable instructions and data.</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17</a:t>
            </a:fld>
            <a:endParaRPr lang="zh-CN" altLang="en-US"/>
          </a:p>
        </p:txBody>
      </p:sp>
    </p:spTree>
    <p:extLst>
      <p:ext uri="{BB962C8B-B14F-4D97-AF65-F5344CB8AC3E}">
        <p14:creationId xmlns:p14="http://schemas.microsoft.com/office/powerpoint/2010/main" xmlns="" val="4144008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The </a:t>
            </a:r>
            <a:r>
              <a:rPr lang="en-US" altLang="zh-CN" sz="1200" b="0" i="1" kern="1200" dirty="0" smtClean="0">
                <a:solidFill>
                  <a:schemeClr val="tx1"/>
                </a:solidFill>
                <a:effectLst/>
                <a:latin typeface="+mn-lt"/>
                <a:ea typeface="+mn-ea"/>
                <a:cs typeface="+mn-cs"/>
              </a:rPr>
              <a:t>data block</a:t>
            </a:r>
            <a:r>
              <a:rPr lang="en-US" altLang="zh-CN" sz="1200" b="0" i="0" kern="1200" dirty="0" smtClean="0">
                <a:solidFill>
                  <a:schemeClr val="tx1"/>
                </a:solidFill>
                <a:effectLst/>
                <a:latin typeface="+mn-lt"/>
                <a:ea typeface="+mn-ea"/>
                <a:cs typeface="+mn-cs"/>
              </a:rPr>
              <a:t> (cache line) contains the actual data fetched from the main memory.</a:t>
            </a:r>
          </a:p>
          <a:p>
            <a:r>
              <a:rPr lang="en-US" altLang="zh-CN" sz="1200" b="0" i="0" kern="1200" dirty="0" smtClean="0">
                <a:solidFill>
                  <a:schemeClr val="tx1"/>
                </a:solidFill>
                <a:effectLst/>
                <a:latin typeface="+mn-lt"/>
                <a:ea typeface="+mn-ea"/>
                <a:cs typeface="+mn-cs"/>
              </a:rPr>
              <a:t>The </a:t>
            </a:r>
            <a:r>
              <a:rPr lang="en-US" altLang="zh-CN" sz="1200" b="0" i="1" kern="1200" dirty="0" smtClean="0">
                <a:solidFill>
                  <a:schemeClr val="tx1"/>
                </a:solidFill>
                <a:effectLst/>
                <a:latin typeface="+mn-lt"/>
                <a:ea typeface="+mn-ea"/>
                <a:cs typeface="+mn-cs"/>
              </a:rPr>
              <a:t>tag</a:t>
            </a:r>
            <a:r>
              <a:rPr lang="en-US" altLang="zh-CN" sz="1200" b="0" i="0" kern="1200" dirty="0" smtClean="0">
                <a:solidFill>
                  <a:schemeClr val="tx1"/>
                </a:solidFill>
                <a:effectLst/>
                <a:latin typeface="+mn-lt"/>
                <a:ea typeface="+mn-ea"/>
                <a:cs typeface="+mn-cs"/>
              </a:rPr>
              <a:t> contains (part of) the address of the actual data fetched from the main memory.</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The </a:t>
            </a:r>
            <a:r>
              <a:rPr lang="en-US" altLang="zh-CN" sz="1200" b="0" i="1" kern="1200" dirty="0" smtClean="0">
                <a:solidFill>
                  <a:schemeClr val="tx1"/>
                </a:solidFill>
                <a:effectLst/>
                <a:latin typeface="+mn-lt"/>
                <a:ea typeface="+mn-ea"/>
                <a:cs typeface="+mn-cs"/>
              </a:rPr>
              <a:t>Flag bits</a:t>
            </a:r>
            <a:r>
              <a:rPr lang="en-US" altLang="zh-CN" sz="1200" b="0" i="0" kern="1200" dirty="0" smtClean="0">
                <a:solidFill>
                  <a:schemeClr val="tx1"/>
                </a:solidFill>
                <a:effectLst/>
                <a:latin typeface="+mn-lt"/>
                <a:ea typeface="+mn-ea"/>
                <a:cs typeface="+mn-cs"/>
              </a:rPr>
              <a:t>:</a:t>
            </a:r>
            <a:r>
              <a:rPr lang="en-US" altLang="zh-CN" sz="1200" b="0" i="0" kern="1200" baseline="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An instruction cache requires only one flag bit per cache row entry: a valid bit.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A data cache typically requires two flag bits per cache line – a valid bit and a </a:t>
            </a:r>
            <a:r>
              <a:rPr lang="en-US" altLang="zh-CN" sz="1200" b="0" i="0" u="none" strike="noStrike" kern="1200" dirty="0" smtClean="0">
                <a:solidFill>
                  <a:schemeClr val="tx1"/>
                </a:solidFill>
                <a:effectLst/>
                <a:latin typeface="+mn-lt"/>
                <a:ea typeface="+mn-ea"/>
                <a:cs typeface="+mn-cs"/>
                <a:hlinkClick r:id="rId3" tooltip="Dirty bit"/>
              </a:rPr>
              <a:t>dirty bit</a:t>
            </a:r>
            <a:r>
              <a:rPr lang="en-US" altLang="zh-CN" sz="1200" b="0" i="0" u="none" strike="noStrike" kern="1200" dirty="0" smtClean="0">
                <a:solidFill>
                  <a:schemeClr val="tx1"/>
                </a:solidFill>
                <a:effectLst/>
                <a:latin typeface="+mn-lt"/>
                <a:ea typeface="+mn-ea"/>
                <a:cs typeface="+mn-cs"/>
              </a:rPr>
              <a:t>(have to be written</a:t>
            </a:r>
            <a:r>
              <a:rPr lang="en-US" altLang="zh-CN" sz="1200" b="0" i="0" u="none" strike="noStrike" kern="1200" baseline="0" dirty="0" smtClean="0">
                <a:solidFill>
                  <a:schemeClr val="tx1"/>
                </a:solidFill>
                <a:effectLst/>
                <a:latin typeface="+mn-lt"/>
                <a:ea typeface="+mn-ea"/>
                <a:cs typeface="+mn-cs"/>
              </a:rPr>
              <a:t> back into </a:t>
            </a:r>
            <a:r>
              <a:rPr lang="en-US" altLang="zh-CN" sz="1200" b="0" i="0" kern="1200" dirty="0" smtClean="0">
                <a:solidFill>
                  <a:schemeClr val="tx1"/>
                </a:solidFill>
                <a:effectLst/>
                <a:latin typeface="+mn-lt"/>
                <a:ea typeface="+mn-ea"/>
                <a:cs typeface="+mn-cs"/>
              </a:rPr>
              <a:t>main memory</a:t>
            </a:r>
            <a:r>
              <a:rPr lang="en-US" altLang="zh-CN" sz="1200" b="0" i="0" u="none" strike="noStrike"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1"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The index describes which cache row (which cache line) that the data has been put in.</a:t>
            </a:r>
          </a:p>
          <a:p>
            <a:r>
              <a:rPr lang="en-US" altLang="zh-CN" sz="1200" b="0" i="0" kern="1200" dirty="0" smtClean="0">
                <a:solidFill>
                  <a:schemeClr val="tx1"/>
                </a:solidFill>
                <a:effectLst/>
                <a:latin typeface="+mn-lt"/>
                <a:ea typeface="+mn-ea"/>
                <a:cs typeface="+mn-cs"/>
              </a:rPr>
              <a:t>The block offset specifies the desired data within the stored data block within the cache row. </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19</a:t>
            </a:fld>
            <a:endParaRPr lang="zh-CN" altLang="en-US"/>
          </a:p>
        </p:txBody>
      </p:sp>
    </p:spTree>
    <p:extLst>
      <p:ext uri="{BB962C8B-B14F-4D97-AF65-F5344CB8AC3E}">
        <p14:creationId xmlns:p14="http://schemas.microsoft.com/office/powerpoint/2010/main" xmlns="" val="4205184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数据在内存中的布局叫做“数据结构”，在文件中的布局叫做“文件格式”</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28</a:t>
            </a:fld>
            <a:endParaRPr lang="zh-CN" altLang="en-US"/>
          </a:p>
        </p:txBody>
      </p:sp>
    </p:spTree>
    <p:extLst>
      <p:ext uri="{BB962C8B-B14F-4D97-AF65-F5344CB8AC3E}">
        <p14:creationId xmlns:p14="http://schemas.microsoft.com/office/powerpoint/2010/main" xmlns="" val="3582999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mn-lt"/>
                <a:ea typeface="+mn-ea"/>
                <a:cs typeface="+mn-cs"/>
              </a:rPr>
              <a:t>Hard disk platters are very smooth, right? Well, not to a scanning electron microscope!</a:t>
            </a:r>
            <a:r>
              <a:rPr lang="en-US" altLang="zh-CN" dirty="0" smtClean="0"/>
              <a:t/>
            </a:r>
            <a:br>
              <a:rPr lang="en-US" altLang="zh-CN" dirty="0" smtClean="0"/>
            </a:br>
            <a:r>
              <a:rPr lang="en-US" altLang="zh-CN" sz="1200" b="0" i="0" kern="1200" dirty="0" smtClean="0">
                <a:solidFill>
                  <a:schemeClr val="tx1"/>
                </a:solidFill>
                <a:latin typeface="+mn-lt"/>
                <a:ea typeface="+mn-ea"/>
                <a:cs typeface="+mn-cs"/>
              </a:rPr>
              <a:t>The image on the left is of the surface of an aluminum alloy platter; the one on the right</a:t>
            </a:r>
            <a:r>
              <a:rPr lang="en-US" altLang="zh-CN" dirty="0" smtClean="0"/>
              <a:t/>
            </a:r>
            <a:br>
              <a:rPr lang="en-US" altLang="zh-CN" dirty="0" smtClean="0"/>
            </a:br>
            <a:r>
              <a:rPr lang="en-US" altLang="zh-CN" sz="1200" b="0" i="0" kern="1200" dirty="0" smtClean="0">
                <a:solidFill>
                  <a:schemeClr val="tx1"/>
                </a:solidFill>
                <a:latin typeface="+mn-lt"/>
                <a:ea typeface="+mn-ea"/>
                <a:cs typeface="+mn-cs"/>
              </a:rPr>
              <a:t>is a glass platter. The images speak for themselves. The scale is in microns..</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29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hlinkClick r:id="rId3"/>
              </a:rPr>
              <a:t>bit density</a:t>
            </a:r>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zone bit recording</a:t>
            </a:r>
            <a:r>
              <a:rPr lang="en-US" altLang="zh-CN" sz="1200" b="0" i="0" kern="1200" dirty="0" smtClean="0">
                <a:solidFill>
                  <a:schemeClr val="tx1"/>
                </a:solidFill>
                <a:effectLst/>
                <a:latin typeface="+mn-lt"/>
                <a:ea typeface="+mn-ea"/>
                <a:cs typeface="+mn-cs"/>
              </a:rPr>
              <a:t> (</a:t>
            </a:r>
            <a:r>
              <a:rPr lang="en-US" altLang="zh-CN" sz="1200" b="1" i="0" kern="1200" dirty="0" smtClean="0">
                <a:solidFill>
                  <a:schemeClr val="tx1"/>
                </a:solidFill>
                <a:effectLst/>
                <a:latin typeface="+mn-lt"/>
                <a:ea typeface="+mn-ea"/>
                <a:cs typeface="+mn-cs"/>
              </a:rPr>
              <a:t>ZBR</a:t>
            </a:r>
            <a:r>
              <a:rPr lang="en-US" altLang="zh-CN" sz="1200" b="0" i="0" kern="1200" dirty="0" smtClean="0">
                <a:solidFill>
                  <a:schemeClr val="tx1"/>
                </a:solidFill>
                <a:effectLst/>
                <a:latin typeface="+mn-lt"/>
                <a:ea typeface="+mn-ea"/>
                <a:cs typeface="+mn-cs"/>
              </a:rPr>
              <a:t>) is a method used by </a:t>
            </a:r>
            <a:r>
              <a:rPr lang="en-US" altLang="zh-CN" sz="1200" b="0" i="0" u="none" strike="noStrike" kern="1200" dirty="0" smtClean="0">
                <a:solidFill>
                  <a:schemeClr val="tx1"/>
                </a:solidFill>
                <a:effectLst/>
                <a:latin typeface="+mn-lt"/>
                <a:ea typeface="+mn-ea"/>
                <a:cs typeface="+mn-cs"/>
                <a:hlinkClick r:id="rId4" tooltip="Disk drives"/>
              </a:rPr>
              <a:t>disk drives</a:t>
            </a:r>
            <a:r>
              <a:rPr lang="en-US" altLang="zh-CN" sz="1200" b="0" i="0" kern="1200" dirty="0" smtClean="0">
                <a:solidFill>
                  <a:schemeClr val="tx1"/>
                </a:solidFill>
                <a:effectLst/>
                <a:latin typeface="+mn-lt"/>
                <a:ea typeface="+mn-ea"/>
                <a:cs typeface="+mn-cs"/>
              </a:rPr>
              <a:t> to store more </a:t>
            </a:r>
            <a:r>
              <a:rPr lang="en-US" altLang="zh-CN" sz="1200" b="0" i="0" u="none" strike="noStrike" kern="1200" dirty="0" smtClean="0">
                <a:solidFill>
                  <a:schemeClr val="tx1"/>
                </a:solidFill>
                <a:effectLst/>
                <a:latin typeface="+mn-lt"/>
                <a:ea typeface="+mn-ea"/>
                <a:cs typeface="+mn-cs"/>
                <a:hlinkClick r:id="rId5" tooltip="Disk sector"/>
              </a:rPr>
              <a:t>sectors</a:t>
            </a:r>
            <a:r>
              <a:rPr lang="en-US" altLang="zh-CN" sz="1200" b="0" i="0" kern="1200" dirty="0" smtClean="0">
                <a:solidFill>
                  <a:schemeClr val="tx1"/>
                </a:solidFill>
                <a:effectLst/>
                <a:latin typeface="+mn-lt"/>
                <a:ea typeface="+mn-ea"/>
                <a:cs typeface="+mn-cs"/>
              </a:rPr>
              <a:t> per </a:t>
            </a:r>
            <a:r>
              <a:rPr lang="en-US" altLang="zh-CN" sz="1200" b="0" i="0" u="none" strike="noStrike" kern="1200" dirty="0" smtClean="0">
                <a:solidFill>
                  <a:schemeClr val="tx1"/>
                </a:solidFill>
                <a:effectLst/>
                <a:latin typeface="+mn-lt"/>
                <a:ea typeface="+mn-ea"/>
                <a:cs typeface="+mn-cs"/>
                <a:hlinkClick r:id="rId6" tooltip="Cylinder-head-sector"/>
              </a:rPr>
              <a:t>track</a:t>
            </a:r>
            <a:r>
              <a:rPr lang="en-US" altLang="zh-CN" sz="1200" b="0" i="0" kern="1200" dirty="0" smtClean="0">
                <a:solidFill>
                  <a:schemeClr val="tx1"/>
                </a:solidFill>
                <a:effectLst/>
                <a:latin typeface="+mn-lt"/>
                <a:ea typeface="+mn-ea"/>
                <a:cs typeface="+mn-cs"/>
              </a:rPr>
              <a:t> on outer tracks than on inner tracks.</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32</a:t>
            </a:fld>
            <a:endParaRPr lang="zh-CN" altLang="en-US"/>
          </a:p>
        </p:txBody>
      </p:sp>
    </p:spTree>
    <p:extLst>
      <p:ext uri="{BB962C8B-B14F-4D97-AF65-F5344CB8AC3E}">
        <p14:creationId xmlns:p14="http://schemas.microsoft.com/office/powerpoint/2010/main" xmlns="" val="2622313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在硬盘里动得最慢的</a:t>
            </a:r>
            <a:r>
              <a:rPr lang="en-US" altLang="zh-CN" dirty="0" smtClean="0"/>
              <a:t>(</a:t>
            </a:r>
            <a:r>
              <a:rPr lang="zh-CN" altLang="en-US" dirty="0" smtClean="0"/>
              <a:t>相对来说</a:t>
            </a:r>
            <a:r>
              <a:rPr lang="en-US" altLang="zh-CN" dirty="0" smtClean="0"/>
              <a:t>)</a:t>
            </a:r>
            <a:r>
              <a:rPr lang="zh-CN" altLang="en-US" dirty="0" smtClean="0"/>
              <a:t>就是传动手臂</a:t>
            </a:r>
            <a:r>
              <a:rPr lang="en-US" altLang="zh-CN" dirty="0" smtClean="0"/>
              <a:t>,</a:t>
            </a:r>
          </a:p>
          <a:p>
            <a:r>
              <a:rPr lang="zh-CN" altLang="en-US" b="1" dirty="0" smtClean="0"/>
              <a:t>柱面从外到内，磁头从上到下， 扇区从小到大。</a:t>
            </a:r>
            <a:endParaRPr lang="en-US" altLang="zh-CN" b="1" dirty="0" smtClean="0"/>
          </a:p>
          <a:p>
            <a:r>
              <a:rPr lang="zh-CN" altLang="en-US" b="1" dirty="0" smtClean="0"/>
              <a:t>数据的读</a:t>
            </a:r>
            <a:r>
              <a:rPr lang="en-US" altLang="zh-CN" b="1" dirty="0" smtClean="0"/>
              <a:t>/</a:t>
            </a:r>
            <a:r>
              <a:rPr lang="zh-CN" altLang="en-US" b="1" dirty="0" smtClean="0"/>
              <a:t>写按柱面进行，而不按盘面进行，先</a:t>
            </a:r>
            <a:endParaRPr lang="en-US" altLang="zh-CN"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系统将数据存储到磁盘上时，按柱面、磁头、扇区的方式进行，即最先是第</a:t>
            </a:r>
            <a:r>
              <a:rPr lang="en-US" altLang="zh-CN" dirty="0" smtClean="0"/>
              <a:t>1</a:t>
            </a:r>
            <a:r>
              <a:rPr lang="zh-CN" altLang="en-US" dirty="0" smtClean="0"/>
              <a:t>磁道的第一磁头下（也就是第</a:t>
            </a:r>
            <a:r>
              <a:rPr lang="en-US" altLang="zh-CN" dirty="0" smtClean="0"/>
              <a:t>1</a:t>
            </a:r>
            <a:r>
              <a:rPr lang="zh-CN" altLang="en-US" dirty="0" smtClean="0"/>
              <a:t>盘面的第一磁道）的所有扇区，然后，是同一柱面的下一磁头，</a:t>
            </a:r>
            <a:r>
              <a:rPr lang="en-US" altLang="zh-CN" dirty="0" smtClean="0"/>
              <a:t>……</a:t>
            </a:r>
            <a:r>
              <a:rPr lang="zh-CN" altLang="en-US" dirty="0" smtClean="0"/>
              <a:t>，一个柱面存储满后就推进到下一个柱面，直到把文件内容全部写入磁盘。</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33</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一次访盘请求（读</a:t>
            </a:r>
            <a:r>
              <a:rPr lang="en-US" altLang="zh-CN" dirty="0" smtClean="0"/>
              <a:t>/</a:t>
            </a:r>
            <a:r>
              <a:rPr lang="zh-CN" altLang="en-US" dirty="0" smtClean="0"/>
              <a:t>写）完成过程由三个动作组成：</a:t>
            </a:r>
            <a:endParaRPr lang="en-US" altLang="zh-CN" dirty="0" smtClean="0"/>
          </a:p>
          <a:p>
            <a:pPr lvl="1"/>
            <a:r>
              <a:rPr lang="en-US" altLang="zh-CN" dirty="0" smtClean="0"/>
              <a:t>1</a:t>
            </a:r>
            <a:r>
              <a:rPr lang="zh-CN" altLang="en-US" dirty="0" smtClean="0"/>
              <a:t>）寻道（时间）：磁头移动定位到指定磁道 </a:t>
            </a:r>
            <a:endParaRPr lang="en-US" altLang="zh-CN" dirty="0" smtClean="0"/>
          </a:p>
          <a:p>
            <a:pPr lvl="1"/>
            <a:r>
              <a:rPr lang="en-US" altLang="zh-CN" dirty="0" smtClean="0"/>
              <a:t>2</a:t>
            </a:r>
            <a:r>
              <a:rPr lang="zh-CN" altLang="en-US" dirty="0" smtClean="0"/>
              <a:t>）旋转延迟（时间）：等待指定扇区从磁头下旋转经过 </a:t>
            </a:r>
            <a:endParaRPr lang="en-US" altLang="zh-CN" dirty="0" smtClean="0"/>
          </a:p>
          <a:p>
            <a:pPr lvl="1"/>
            <a:r>
              <a:rPr lang="en-US" altLang="zh-CN" dirty="0" smtClean="0"/>
              <a:t>3</a:t>
            </a:r>
            <a:r>
              <a:rPr lang="zh-CN" altLang="en-US" dirty="0" smtClean="0"/>
              <a:t>）数据传输（时间）：数据在磁盘与内存之间的实际传输</a:t>
            </a:r>
            <a:endParaRPr lang="en-US" altLang="zh-CN" sz="2800" dirty="0" smtClean="0"/>
          </a:p>
          <a:p>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34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2017/5/6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2017/5/6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2017/5/6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5.jpeg"/><Relationship Id="rId4" Type="http://schemas.openxmlformats.org/officeDocument/2006/relationships/image" Target="../media/image34.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hyperlink" Target="https://superuser.com/questions/196143/where-exactly-l1-l2-and-l3-caches-located-in-computer" TargetMode="External"/><Relationship Id="rId13" Type="http://schemas.openxmlformats.org/officeDocument/2006/relationships/hyperlink" Target="https://www.youtube.com/watch?v=Cj8-WNjaGuM&amp;list=PLlVZ1eXuYslrb9G6xm4SKV51SO-KAFrCw&amp;index=1&amp;t=12s" TargetMode="External"/><Relationship Id="rId3" Type="http://schemas.openxmlformats.org/officeDocument/2006/relationships/hyperlink" Target="https://en.wikipedia.org/wiki/CPU_cache" TargetMode="External"/><Relationship Id="rId7" Type="http://schemas.openxmlformats.org/officeDocument/2006/relationships/hyperlink" Target="http://ark.intel.com/products/64594/Intel-Xeon-Processor-E5-2620-15M-Cache-2_00-GHz-7_20-GTs-Intel-QPI" TargetMode="External"/><Relationship Id="rId12" Type="http://schemas.openxmlformats.org/officeDocument/2006/relationships/hyperlink" Target="http://www.tldp.org/LDP/sag/html/hard-disk.html" TargetMode="External"/><Relationship Id="rId17" Type="http://schemas.openxmlformats.org/officeDocument/2006/relationships/hyperlink" Target="https://www.cs.uic.edu/~jbell/CourseNotes/OperatingSystems/10_MassStorage.html" TargetMode="External"/><Relationship Id="rId2" Type="http://schemas.openxmlformats.org/officeDocument/2006/relationships/hyperlink" Target="https://computing.llnl.gov/tutorials/parallel_comp/" TargetMode="External"/><Relationship Id="rId16" Type="http://schemas.openxmlformats.org/officeDocument/2006/relationships/hyperlink" Target="http://cn.linux.vbird.org/linux_basic/0230filesystem.php" TargetMode="External"/><Relationship Id="rId1" Type="http://schemas.openxmlformats.org/officeDocument/2006/relationships/slideLayout" Target="../slideLayouts/slideLayout2.xml"/><Relationship Id="rId6" Type="http://schemas.openxmlformats.org/officeDocument/2006/relationships/hyperlink" Target="https://www.quora.com/How-does-the-cache-memory-in-a-computer-work" TargetMode="External"/><Relationship Id="rId11" Type="http://schemas.openxmlformats.org/officeDocument/2006/relationships/hyperlink" Target="https://en.wikipedia.org/wiki/Zone_bit_recording" TargetMode="External"/><Relationship Id="rId5" Type="http://schemas.openxmlformats.org/officeDocument/2006/relationships/hyperlink" Target="http://www.hardwaresecrets.com/how-the-cache-memory-works/" TargetMode="External"/><Relationship Id="rId15" Type="http://schemas.openxmlformats.org/officeDocument/2006/relationships/hyperlink" Target="http://www.pcguide.com/ref/hdd/geom/tracksZBR-c.html" TargetMode="External"/><Relationship Id="rId10" Type="http://schemas.openxmlformats.org/officeDocument/2006/relationships/hyperlink" Target="https://en.wikipedia.org/wiki/Cylinder-head-sector" TargetMode="External"/><Relationship Id="rId4" Type="http://schemas.openxmlformats.org/officeDocument/2006/relationships/hyperlink" Target="https://en.wikipedia.org/wiki/Cache_memory" TargetMode="External"/><Relationship Id="rId9" Type="http://schemas.openxmlformats.org/officeDocument/2006/relationships/hyperlink" Target="https://en.wikipedia.org/wiki/Disk_sector" TargetMode="External"/><Relationship Id="rId14" Type="http://schemas.openxmlformats.org/officeDocument/2006/relationships/hyperlink" Target="http://blog.csdn.net/hguisu/article/details/7408047"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2234679"/>
          </a:xfrm>
        </p:spPr>
        <p:txBody>
          <a:bodyPr>
            <a:normAutofit/>
          </a:bodyPr>
          <a:lstStyle/>
          <a:p>
            <a:r>
              <a:rPr lang="en-US" altLang="zh-CN" dirty="0" smtClean="0"/>
              <a:t>Data Model </a:t>
            </a:r>
            <a:br>
              <a:rPr lang="en-US" altLang="zh-CN" dirty="0" smtClean="0"/>
            </a:br>
            <a:r>
              <a:rPr lang="en-US" altLang="zh-CN" dirty="0" smtClean="0"/>
              <a:t>in </a:t>
            </a:r>
            <a:br>
              <a:rPr lang="en-US" altLang="zh-CN" dirty="0" smtClean="0"/>
            </a:br>
            <a:r>
              <a:rPr lang="en-US" altLang="zh-CN" dirty="0" smtClean="0"/>
              <a:t>Memory &amp; Disk</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xmlns="" val="2831395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KL Intel i486DX2 PQFP.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940152" y="882129"/>
            <a:ext cx="1980000" cy="19800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80486</a:t>
            </a:r>
            <a:r>
              <a:rPr lang="en-US" altLang="zh-CN" dirty="0" smtClean="0"/>
              <a:t> </a:t>
            </a:r>
            <a:r>
              <a:rPr lang="en-US" altLang="zh-CN" dirty="0"/>
              <a:t>(1989</a:t>
            </a:r>
            <a:r>
              <a:rPr lang="en-US" altLang="zh-CN" dirty="0" smtClean="0"/>
              <a:t>)</a:t>
            </a:r>
            <a:endParaRPr lang="en-US" altLang="zh-CN" b="1" dirty="0" smtClean="0"/>
          </a:p>
          <a:p>
            <a:pPr marL="400050" lvl="1" indent="0">
              <a:buNone/>
            </a:pPr>
            <a:r>
              <a:rPr lang="en-US" altLang="zh-CN" sz="2400" dirty="0" smtClean="0"/>
              <a:t>16-150Mhz</a:t>
            </a:r>
            <a:r>
              <a:rPr lang="en-US" altLang="zh-CN" sz="2400" dirty="0"/>
              <a:t>, </a:t>
            </a:r>
            <a:r>
              <a:rPr lang="en-US" altLang="zh-CN" sz="2400" dirty="0" smtClean="0"/>
              <a:t>L1 cache on CPU &amp; L2 added. </a:t>
            </a:r>
          </a:p>
          <a:p>
            <a:pPr marL="400050" lvl="1" indent="0">
              <a:buNone/>
            </a:pPr>
            <a:r>
              <a:rPr lang="en-US" altLang="zh-CN" sz="2400" dirty="0" smtClean="0"/>
              <a:t>A 8KB </a:t>
            </a:r>
            <a:r>
              <a:rPr lang="en-US" altLang="zh-CN" sz="2400" dirty="0"/>
              <a:t>unified cache </a:t>
            </a:r>
            <a:r>
              <a:rPr lang="en-US" altLang="zh-CN" sz="2400" dirty="0" smtClean="0"/>
              <a:t>used </a:t>
            </a:r>
            <a:r>
              <a:rPr lang="en-US" altLang="zh-CN" sz="2400" dirty="0"/>
              <a:t>for data and instructions.</a:t>
            </a:r>
            <a:endParaRPr lang="en-US" altLang="zh-CN" sz="2400" dirty="0" smtClean="0"/>
          </a:p>
          <a:p>
            <a:pPr marL="400050" lvl="1" indent="0">
              <a:buNone/>
            </a:pPr>
            <a:r>
              <a:rPr lang="en-US" altLang="zh-CN" sz="2400" dirty="0" smtClean="0"/>
              <a:t>L1 cache on </a:t>
            </a:r>
            <a:r>
              <a:rPr lang="en-US" altLang="zh-CN" sz="2400" dirty="0"/>
              <a:t>CPU, </a:t>
            </a:r>
            <a:r>
              <a:rPr lang="en-US" altLang="zh-CN" sz="2400" dirty="0" smtClean="0"/>
              <a:t>L2 cache on </a:t>
            </a:r>
            <a:r>
              <a:rPr lang="en-US" altLang="zh-CN" sz="2400" dirty="0"/>
              <a:t>motherboard</a:t>
            </a:r>
            <a:r>
              <a:rPr lang="en-US" altLang="zh-CN" sz="2400" dirty="0" smtClean="0"/>
              <a:t>.</a:t>
            </a:r>
          </a:p>
          <a:p>
            <a:pPr marL="400050" lvl="1" indent="0">
              <a:buNone/>
            </a:pPr>
            <a:r>
              <a:rPr lang="en-US" altLang="zh-CN" sz="2400" dirty="0" smtClean="0"/>
              <a:t>Read path:</a:t>
            </a:r>
          </a:p>
          <a:p>
            <a:pPr marL="914400" lvl="1" indent="-457200">
              <a:buFont typeface="+mj-lt"/>
              <a:buAutoNum type="arabicPeriod"/>
            </a:pPr>
            <a:r>
              <a:rPr lang="en-US" altLang="zh-CN" sz="1800" dirty="0" smtClean="0"/>
              <a:t>L1 </a:t>
            </a:r>
            <a:r>
              <a:rPr lang="en-US" altLang="zh-CN" sz="1800" dirty="0"/>
              <a:t>cache</a:t>
            </a:r>
            <a:r>
              <a:rPr lang="en-US" altLang="zh-CN" sz="1800" dirty="0" smtClean="0"/>
              <a:t>.</a:t>
            </a:r>
            <a:endParaRPr lang="en-US" altLang="zh-CN" sz="1800" dirty="0"/>
          </a:p>
          <a:p>
            <a:pPr marL="914400" lvl="1" indent="-457200">
              <a:buFont typeface="+mj-lt"/>
              <a:buAutoNum type="arabicPeriod"/>
            </a:pPr>
            <a:r>
              <a:rPr lang="en-US" altLang="zh-CN" sz="1800" dirty="0" smtClean="0"/>
              <a:t>L2 cache.</a:t>
            </a:r>
            <a:endParaRPr lang="en-US" altLang="zh-CN" sz="1800" dirty="0" smtClean="0">
              <a:solidFill>
                <a:schemeClr val="accent2"/>
              </a:solidFill>
            </a:endParaRPr>
          </a:p>
          <a:p>
            <a:pPr marL="914400" lvl="1" indent="-457200">
              <a:buFont typeface="+mj-lt"/>
              <a:buAutoNum type="arabicPeriod"/>
            </a:pPr>
            <a:r>
              <a:rPr lang="en-US" altLang="zh-CN" sz="1800" dirty="0" smtClean="0"/>
              <a:t>Main memory. </a:t>
            </a:r>
          </a:p>
          <a:p>
            <a:endParaRPr lang="zh-CN" altLang="en-US" dirty="0"/>
          </a:p>
        </p:txBody>
      </p:sp>
      <p:pic>
        <p:nvPicPr>
          <p:cNvPr id="10246" name="Picture 6" descr="486 motherboard with CPU location and 2nd level cache marked"/>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211960" y="3768120"/>
            <a:ext cx="3797846" cy="239718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811430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80586/Pentium </a:t>
            </a:r>
            <a:r>
              <a:rPr lang="en-US" altLang="zh-CN" dirty="0" smtClean="0"/>
              <a:t>(1993)</a:t>
            </a:r>
            <a:endParaRPr lang="en-US" altLang="zh-CN" b="1" dirty="0" smtClean="0"/>
          </a:p>
          <a:p>
            <a:pPr marL="400050" lvl="1" indent="0">
              <a:buNone/>
            </a:pPr>
            <a:r>
              <a:rPr lang="en-US" altLang="zh-CN" sz="2400" dirty="0" smtClean="0"/>
              <a:t>60-200Mhz, L1 cache was split(L1d &amp; L1i).</a:t>
            </a:r>
          </a:p>
          <a:p>
            <a:pPr marL="400050" lvl="1" indent="0">
              <a:buNone/>
            </a:pPr>
            <a:r>
              <a:rPr lang="en-US" altLang="zh-CN" sz="2400" dirty="0" smtClean="0"/>
              <a:t>L1: 8 KB each </a:t>
            </a:r>
            <a:r>
              <a:rPr lang="en-US" altLang="zh-CN" sz="2400" dirty="0"/>
              <a:t>for data and </a:t>
            </a:r>
            <a:r>
              <a:rPr lang="en-US" altLang="zh-CN" sz="2400" dirty="0" smtClean="0"/>
              <a:t>instructions for </a:t>
            </a:r>
            <a:r>
              <a:rPr lang="en-US" altLang="zh-CN" sz="2400" dirty="0"/>
              <a:t>individually </a:t>
            </a:r>
            <a:r>
              <a:rPr lang="en-US" altLang="zh-CN" sz="2400" dirty="0" smtClean="0"/>
              <a:t>use. </a:t>
            </a:r>
          </a:p>
          <a:p>
            <a:pPr marL="400050" lvl="1" indent="0">
              <a:buNone/>
            </a:pPr>
            <a:r>
              <a:rPr lang="en-US" altLang="zh-CN" sz="2400" dirty="0"/>
              <a:t>C</a:t>
            </a:r>
            <a:r>
              <a:rPr lang="en-US" altLang="zh-CN" sz="2400" dirty="0" smtClean="0"/>
              <a:t>hip </a:t>
            </a:r>
            <a:r>
              <a:rPr lang="en-US" altLang="zh-CN" sz="2400" dirty="0"/>
              <a:t>contains two dies. One with the actual </a:t>
            </a:r>
            <a:r>
              <a:rPr lang="en-US" altLang="zh-CN" sz="2400" dirty="0" smtClean="0"/>
              <a:t>core and L1</a:t>
            </a:r>
            <a:r>
              <a:rPr lang="en-US" altLang="zh-CN" sz="2400" dirty="0"/>
              <a:t> cache, and a second die with 256KB </a:t>
            </a:r>
            <a:r>
              <a:rPr lang="en-US" altLang="zh-CN" sz="2400" dirty="0" smtClean="0"/>
              <a:t>L2</a:t>
            </a:r>
            <a:r>
              <a:rPr lang="en-US" altLang="zh-CN" sz="2400" dirty="0"/>
              <a:t> </a:t>
            </a:r>
            <a:r>
              <a:rPr lang="en-US" altLang="zh-CN" sz="2400" dirty="0" smtClean="0"/>
              <a:t>cache.</a:t>
            </a:r>
          </a:p>
          <a:p>
            <a:pPr marL="400050" lvl="1" indent="0">
              <a:buNone/>
            </a:pPr>
            <a:r>
              <a:rPr lang="en-US" altLang="zh-CN" sz="2400" dirty="0" smtClean="0"/>
              <a:t>Read path:</a:t>
            </a:r>
            <a:endParaRPr lang="en-US" altLang="zh-CN" sz="2400" dirty="0"/>
          </a:p>
          <a:p>
            <a:pPr marL="914400" lvl="1" indent="-457200">
              <a:buFont typeface="+mj-lt"/>
              <a:buAutoNum type="arabicPeriod"/>
            </a:pPr>
            <a:r>
              <a:rPr lang="en-US" altLang="zh-CN" sz="1800" dirty="0" smtClean="0"/>
              <a:t>L1 cache(split by </a:t>
            </a:r>
            <a:r>
              <a:rPr lang="en-US" altLang="zh-CN" sz="1800" dirty="0" err="1" smtClean="0"/>
              <a:t>instru</a:t>
            </a:r>
            <a:r>
              <a:rPr lang="en-US" altLang="zh-CN" sz="1800" dirty="0" smtClean="0"/>
              <a:t> &amp; data).</a:t>
            </a:r>
            <a:endParaRPr lang="en-US" altLang="zh-CN" sz="1800" dirty="0"/>
          </a:p>
          <a:p>
            <a:pPr marL="914400" lvl="1" indent="-457200">
              <a:buFont typeface="+mj-lt"/>
              <a:buAutoNum type="arabicPeriod"/>
            </a:pPr>
            <a:r>
              <a:rPr lang="en-US" altLang="zh-CN" sz="1800" dirty="0" smtClean="0"/>
              <a:t>L2 cache.</a:t>
            </a:r>
            <a:endParaRPr lang="en-US" altLang="zh-CN" sz="1800" dirty="0" smtClean="0">
              <a:solidFill>
                <a:schemeClr val="accent2"/>
              </a:solidFill>
            </a:endParaRPr>
          </a:p>
          <a:p>
            <a:pPr marL="914400" lvl="1" indent="-457200">
              <a:buFont typeface="+mj-lt"/>
              <a:buAutoNum type="arabicPeriod"/>
            </a:pPr>
            <a:r>
              <a:rPr lang="en-US" altLang="zh-CN" sz="1800" dirty="0" smtClean="0"/>
              <a:t>Main memory. </a:t>
            </a:r>
          </a:p>
          <a:p>
            <a:endParaRPr lang="zh-CN" altLang="en-US" dirty="0"/>
          </a:p>
        </p:txBody>
      </p:sp>
      <p:pic>
        <p:nvPicPr>
          <p:cNvPr id="11266" name="Picture 2" descr="Picture of a pentium Pro CPU, 256KB cache model"/>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64088" y="3893779"/>
            <a:ext cx="2736304" cy="2487549"/>
          </a:xfrm>
          <a:prstGeom prst="rect">
            <a:avLst/>
          </a:prstGeom>
          <a:noFill/>
          <a:extLst>
            <a:ext uri="{909E8E84-426E-40DD-AFC4-6F175D3DCCD1}">
              <a14:hiddenFill xmlns:a14="http://schemas.microsoft.com/office/drawing/2010/main" xmlns="">
                <a:solidFill>
                  <a:srgbClr val="FFFFFF"/>
                </a:solidFill>
              </a14:hiddenFill>
            </a:ext>
          </a:extLst>
        </p:spPr>
      </p:pic>
      <p:pic>
        <p:nvPicPr>
          <p:cNvPr id="11270" name="Picture 6" descr="https://upload.wikimedia.org/wikipedia/en/thumb/d/d2/Intel_Pentium_MMX_Processor_Logo.svg/585px-Intel_Pentium_MMX_Processor_Logo.svg.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300192" y="1196752"/>
            <a:ext cx="1293914" cy="136815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116774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s://upload.wikimedia.org/wikipedia/commons/thumb/8/83/Pentium_II.jpg/300px-Pentium_II.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372200" y="1124744"/>
            <a:ext cx="2376264" cy="1837645"/>
          </a:xfrm>
          <a:prstGeom prst="rect">
            <a:avLst/>
          </a:prstGeom>
          <a:noFill/>
          <a:extLst>
            <a:ext uri="{909E8E84-426E-40DD-AFC4-6F175D3DCCD1}">
              <a14:hiddenFill xmlns:a14="http://schemas.microsoft.com/office/drawing/2010/main" xmlns="">
                <a:solidFill>
                  <a:srgbClr val="FFFFFF"/>
                </a:solidFill>
              </a14:hiddenFill>
            </a:ext>
          </a:extLst>
        </p:spPr>
      </p:pic>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Pentium 2 </a:t>
            </a:r>
            <a:r>
              <a:rPr lang="en-US" altLang="zh-CN" dirty="0" smtClean="0"/>
              <a:t>(1997)</a:t>
            </a:r>
            <a:endParaRPr lang="en-US" altLang="zh-CN" b="1" dirty="0" smtClean="0"/>
          </a:p>
          <a:p>
            <a:pPr marL="400050" lvl="1" indent="0">
              <a:buNone/>
            </a:pPr>
            <a:r>
              <a:rPr lang="en-US" altLang="zh-CN" sz="2400" dirty="0" smtClean="0"/>
              <a:t>66-100Mhz, L2</a:t>
            </a:r>
            <a:r>
              <a:rPr lang="en-US" altLang="zh-CN" sz="2400" dirty="0"/>
              <a:t> cache </a:t>
            </a:r>
            <a:r>
              <a:rPr lang="en-US" altLang="zh-CN" sz="2400" dirty="0" smtClean="0"/>
              <a:t>no more on chip. </a:t>
            </a:r>
          </a:p>
          <a:p>
            <a:pPr marL="400050" lvl="1" indent="0">
              <a:buNone/>
            </a:pPr>
            <a:r>
              <a:rPr lang="en-US" altLang="zh-CN" sz="2400" dirty="0" smtClean="0"/>
              <a:t>Components on chip became smaller, financially.</a:t>
            </a:r>
          </a:p>
          <a:p>
            <a:pPr marL="400050" lvl="1" indent="0">
              <a:buNone/>
            </a:pPr>
            <a:r>
              <a:rPr lang="en-US" altLang="zh-CN" sz="2400" dirty="0" smtClean="0"/>
              <a:t>With </a:t>
            </a:r>
            <a:r>
              <a:rPr lang="en-US" altLang="zh-CN" sz="2400" dirty="0"/>
              <a:t>one </a:t>
            </a:r>
            <a:r>
              <a:rPr lang="en-US" altLang="zh-CN" sz="2400" dirty="0" smtClean="0"/>
              <a:t>L1</a:t>
            </a:r>
            <a:r>
              <a:rPr lang="en-US" altLang="zh-CN" sz="2400" dirty="0"/>
              <a:t> cache per CPU core and a larger but </a:t>
            </a:r>
            <a:r>
              <a:rPr lang="en-US" altLang="zh-CN" sz="2400" dirty="0" smtClean="0"/>
              <a:t>slower L2</a:t>
            </a:r>
            <a:r>
              <a:rPr lang="en-US" altLang="zh-CN" sz="2400" dirty="0"/>
              <a:t> cache next to the </a:t>
            </a:r>
            <a:r>
              <a:rPr lang="en-US" altLang="zh-CN" sz="2400" dirty="0" smtClean="0"/>
              <a:t>core.</a:t>
            </a:r>
          </a:p>
          <a:p>
            <a:pPr marL="400050" lvl="1" indent="0">
              <a:buNone/>
            </a:pPr>
            <a:r>
              <a:rPr lang="en-US" altLang="zh-CN" sz="2400" dirty="0" smtClean="0"/>
              <a:t>Read path:</a:t>
            </a:r>
            <a:endParaRPr lang="en-US" altLang="zh-CN" sz="2400" dirty="0"/>
          </a:p>
          <a:p>
            <a:pPr marL="914400" lvl="1" indent="-457200">
              <a:buFont typeface="+mj-lt"/>
              <a:buAutoNum type="arabicPeriod"/>
            </a:pPr>
            <a:r>
              <a:rPr lang="en-US" altLang="zh-CN" sz="1800" dirty="0" smtClean="0"/>
              <a:t>L1 cache(split by </a:t>
            </a:r>
            <a:r>
              <a:rPr lang="en-US" altLang="zh-CN" sz="1800" dirty="0" err="1" smtClean="0"/>
              <a:t>instru</a:t>
            </a:r>
            <a:r>
              <a:rPr lang="en-US" altLang="zh-CN" sz="1800" dirty="0" smtClean="0"/>
              <a:t> &amp; data).</a:t>
            </a:r>
            <a:endParaRPr lang="en-US" altLang="zh-CN" sz="1800" dirty="0"/>
          </a:p>
          <a:p>
            <a:pPr marL="914400" lvl="1" indent="-457200">
              <a:buFont typeface="+mj-lt"/>
              <a:buAutoNum type="arabicPeriod"/>
            </a:pPr>
            <a:r>
              <a:rPr lang="en-US" altLang="zh-CN" sz="1800" dirty="0" smtClean="0"/>
              <a:t>L2 cache.</a:t>
            </a:r>
            <a:endParaRPr lang="en-US" altLang="zh-CN" sz="1800" dirty="0" smtClean="0">
              <a:solidFill>
                <a:schemeClr val="accent2"/>
              </a:solidFill>
            </a:endParaRPr>
          </a:p>
          <a:p>
            <a:pPr marL="914400" lvl="1" indent="-457200">
              <a:buFont typeface="+mj-lt"/>
              <a:buAutoNum type="arabicPeriod"/>
            </a:pPr>
            <a:r>
              <a:rPr lang="en-US" altLang="zh-CN" sz="1800" dirty="0" smtClean="0"/>
              <a:t>Main memory. </a:t>
            </a:r>
          </a:p>
          <a:p>
            <a:endParaRPr lang="zh-CN" altLang="en-US" dirty="0"/>
          </a:p>
        </p:txBody>
      </p:sp>
      <p:pic>
        <p:nvPicPr>
          <p:cNvPr id="13316" name="Picture 4" descr="Picture of a pentium 2 'CPU' (both with and without cove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601691" y="4509120"/>
            <a:ext cx="3829050" cy="17240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924128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Pentium 4</a:t>
            </a:r>
            <a:r>
              <a:rPr lang="en-US" altLang="zh-CN" dirty="0"/>
              <a:t> (</a:t>
            </a:r>
            <a:r>
              <a:rPr lang="en-US" altLang="zh-CN" dirty="0" smtClean="0"/>
              <a:t>2000)</a:t>
            </a:r>
            <a:r>
              <a:rPr lang="en-US" altLang="zh-CN" b="1" dirty="0" smtClean="0"/>
              <a:t> &amp; later</a:t>
            </a:r>
          </a:p>
          <a:p>
            <a:pPr marL="400050" lvl="1" indent="0">
              <a:buNone/>
            </a:pPr>
            <a:r>
              <a:rPr lang="en-US" altLang="zh-CN" sz="2400" dirty="0" smtClean="0"/>
              <a:t>1.3-3.8Ghz, L3 cache added. </a:t>
            </a:r>
          </a:p>
          <a:p>
            <a:pPr marL="400050" lvl="1" indent="0">
              <a:buNone/>
            </a:pPr>
            <a:r>
              <a:rPr lang="en-US" altLang="zh-CN" sz="2400" dirty="0" smtClean="0"/>
              <a:t>Reach a limit on single CPU’s clock.</a:t>
            </a:r>
          </a:p>
          <a:p>
            <a:pPr marL="800100" lvl="2" indent="0">
              <a:buNone/>
            </a:pPr>
            <a:r>
              <a:rPr lang="en-US" altLang="zh-CN" sz="2000" dirty="0" smtClean="0"/>
              <a:t>How to solve (3 ways):</a:t>
            </a:r>
          </a:p>
          <a:p>
            <a:pPr marL="1314450" lvl="2" indent="-457200">
              <a:buFont typeface="+mj-lt"/>
              <a:buAutoNum type="arabicPeriod"/>
            </a:pPr>
            <a:r>
              <a:rPr lang="en-US" altLang="zh-CN" sz="1400" dirty="0" smtClean="0"/>
              <a:t>Make the CPUs more efficient, </a:t>
            </a:r>
            <a:br>
              <a:rPr lang="en-US" altLang="zh-CN" sz="1400" dirty="0" smtClean="0"/>
            </a:br>
            <a:r>
              <a:rPr lang="en-US" altLang="zh-CN" sz="1400" dirty="0" smtClean="0"/>
              <a:t>so they do more work at the same speed.</a:t>
            </a:r>
          </a:p>
          <a:p>
            <a:pPr marL="1314450" lvl="2" indent="-457200">
              <a:buFont typeface="+mj-lt"/>
              <a:buAutoNum type="arabicPeriod"/>
            </a:pPr>
            <a:r>
              <a:rPr lang="en-US" altLang="zh-CN" sz="1400" dirty="0" smtClean="0"/>
              <a:t>Use multiple CPUs(multi chips), UMA &amp; SMP.</a:t>
            </a:r>
          </a:p>
          <a:p>
            <a:pPr marL="1314450" lvl="2" indent="-457200">
              <a:buFont typeface="+mj-lt"/>
              <a:buAutoNum type="arabicPeriod"/>
            </a:pPr>
            <a:r>
              <a:rPr lang="en-US" altLang="zh-CN" sz="1400" dirty="0" smtClean="0"/>
              <a:t>Use multiple CPUs in the same 'chip‘, NUMA.</a:t>
            </a:r>
          </a:p>
          <a:p>
            <a:pPr marL="457200" lvl="1" indent="0">
              <a:buNone/>
            </a:pPr>
            <a:r>
              <a:rPr lang="en-US" altLang="zh-CN" sz="2400" i="1" u="sng" dirty="0" smtClean="0"/>
              <a:t>A “dual core” CPU </a:t>
            </a:r>
            <a:r>
              <a:rPr lang="en-US" altLang="zh-CN" sz="2400" dirty="0" smtClean="0"/>
              <a:t>occurred, two or more separate CPU cores </a:t>
            </a:r>
            <a:r>
              <a:rPr lang="en-US" altLang="zh-CN" sz="2400" dirty="0"/>
              <a:t>are build into a single </a:t>
            </a:r>
            <a:r>
              <a:rPr lang="en-US" altLang="zh-CN" sz="2400" dirty="0" smtClean="0"/>
              <a:t>chip.</a:t>
            </a:r>
          </a:p>
          <a:p>
            <a:pPr marL="457200" lvl="1" indent="0">
              <a:buNone/>
            </a:pPr>
            <a:r>
              <a:rPr lang="en-US" altLang="zh-CN" sz="2400" dirty="0" smtClean="0"/>
              <a:t>“NUMA” architecture became famous.</a:t>
            </a:r>
          </a:p>
          <a:p>
            <a:pPr marL="457200" lvl="1" indent="0">
              <a:buNone/>
            </a:pPr>
            <a:r>
              <a:rPr lang="en-US" altLang="zh-CN" sz="2400" dirty="0" smtClean="0"/>
              <a:t>L3 cache(</a:t>
            </a:r>
            <a:r>
              <a:rPr lang="en-US" altLang="zh-CN" sz="2400" dirty="0"/>
              <a:t>larger and </a:t>
            </a:r>
            <a:r>
              <a:rPr lang="en-US" altLang="zh-CN" sz="2400" dirty="0" smtClean="0"/>
              <a:t>slower) shared with all </a:t>
            </a:r>
            <a:r>
              <a:rPr lang="en-US" altLang="zh-CN" sz="2400" dirty="0"/>
              <a:t>CPU cores</a:t>
            </a:r>
            <a:endParaRPr lang="en-US" altLang="zh-CN" sz="2400" dirty="0" smtClean="0"/>
          </a:p>
        </p:txBody>
      </p:sp>
      <p:pic>
        <p:nvPicPr>
          <p:cNvPr id="14338" name="Picture 2" descr="modernCPUwithL3.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292080" y="2132856"/>
            <a:ext cx="3456384" cy="218433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177803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 Example</a:t>
            </a:r>
            <a:endParaRPr lang="zh-CN" altLang="en-US" dirty="0"/>
          </a:p>
        </p:txBody>
      </p:sp>
      <p:sp>
        <p:nvSpPr>
          <p:cNvPr id="3" name="内容占位符 2"/>
          <p:cNvSpPr>
            <a:spLocks noGrp="1"/>
          </p:cNvSpPr>
          <p:nvPr>
            <p:ph idx="1"/>
          </p:nvPr>
        </p:nvSpPr>
        <p:spPr/>
        <p:txBody>
          <a:bodyPr/>
          <a:lstStyle/>
          <a:p>
            <a:r>
              <a:rPr lang="en-US" altLang="zh-CN" dirty="0"/>
              <a:t>Intel </a:t>
            </a:r>
            <a:r>
              <a:rPr lang="en-US" altLang="zh-CN" dirty="0" err="1"/>
              <a:t>Intel</a:t>
            </a:r>
            <a:r>
              <a:rPr lang="en-US" altLang="zh-CN" dirty="0"/>
              <a:t>® Core™ i7 </a:t>
            </a:r>
            <a:r>
              <a:rPr lang="en-US" altLang="zh-CN" dirty="0" smtClean="0"/>
              <a:t>Processor</a:t>
            </a:r>
          </a:p>
          <a:p>
            <a:endParaRPr lang="zh-CN" altLang="en-US" dirty="0"/>
          </a:p>
        </p:txBody>
      </p:sp>
      <p:grpSp>
        <p:nvGrpSpPr>
          <p:cNvPr id="6" name="组合 5"/>
          <p:cNvGrpSpPr/>
          <p:nvPr/>
        </p:nvGrpSpPr>
        <p:grpSpPr>
          <a:xfrm>
            <a:off x="5863514" y="2329734"/>
            <a:ext cx="2748958" cy="2755450"/>
            <a:chOff x="5863514" y="2204882"/>
            <a:chExt cx="2748958" cy="2755450"/>
          </a:xfrm>
        </p:grpSpPr>
        <p:pic>
          <p:nvPicPr>
            <p:cNvPr id="15362" name="Picture 2" descr="alt text"/>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876168" y="2204882"/>
              <a:ext cx="2729130" cy="223223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矩形 3"/>
            <p:cNvSpPr/>
            <p:nvPr/>
          </p:nvSpPr>
          <p:spPr>
            <a:xfrm>
              <a:off x="5863514" y="4437112"/>
              <a:ext cx="2748958" cy="523220"/>
            </a:xfrm>
            <a:prstGeom prst="rect">
              <a:avLst/>
            </a:prstGeom>
          </p:spPr>
          <p:txBody>
            <a:bodyPr wrap="none">
              <a:spAutoFit/>
            </a:bodyPr>
            <a:lstStyle/>
            <a:p>
              <a:r>
                <a:rPr lang="en-US" altLang="zh-CN" sz="1400" dirty="0">
                  <a:solidFill>
                    <a:schemeClr val="bg1">
                      <a:lumMod val="65000"/>
                    </a:schemeClr>
                  </a:solidFill>
                </a:rPr>
                <a:t>Photo of processor </a:t>
              </a:r>
              <a:r>
                <a:rPr lang="en-US" altLang="zh-CN" sz="1400" dirty="0" smtClean="0">
                  <a:solidFill>
                    <a:schemeClr val="bg1">
                      <a:lumMod val="65000"/>
                    </a:schemeClr>
                  </a:solidFill>
                </a:rPr>
                <a:t>chip.</a:t>
              </a:r>
            </a:p>
            <a:p>
              <a:r>
                <a:rPr lang="en-US" altLang="zh-CN" sz="1400" dirty="0">
                  <a:solidFill>
                    <a:schemeClr val="bg1">
                      <a:lumMod val="65000"/>
                    </a:schemeClr>
                  </a:solidFill>
                </a:rPr>
                <a:t>C</a:t>
              </a:r>
              <a:r>
                <a:rPr lang="en-US" altLang="zh-CN" sz="1400" dirty="0" smtClean="0">
                  <a:solidFill>
                    <a:schemeClr val="bg1">
                      <a:lumMod val="65000"/>
                    </a:schemeClr>
                  </a:solidFill>
                </a:rPr>
                <a:t>ache </a:t>
              </a:r>
              <a:r>
                <a:rPr lang="en-US" altLang="zh-CN" sz="1400" dirty="0">
                  <a:solidFill>
                    <a:schemeClr val="bg1">
                      <a:lumMod val="65000"/>
                    </a:schemeClr>
                  </a:solidFill>
                </a:rPr>
                <a:t>takes significant area on chip</a:t>
              </a:r>
              <a:endParaRPr lang="zh-CN" altLang="en-US" sz="1400" dirty="0">
                <a:solidFill>
                  <a:schemeClr val="bg1">
                    <a:lumMod val="65000"/>
                  </a:schemeClr>
                </a:solidFill>
              </a:endParaRPr>
            </a:p>
          </p:txBody>
        </p:sp>
      </p:grpSp>
      <p:sp>
        <p:nvSpPr>
          <p:cNvPr id="5" name="矩形 4"/>
          <p:cNvSpPr/>
          <p:nvPr/>
        </p:nvSpPr>
        <p:spPr>
          <a:xfrm>
            <a:off x="353826" y="2187636"/>
            <a:ext cx="5802349" cy="2985433"/>
          </a:xfrm>
          <a:prstGeom prst="rect">
            <a:avLst/>
          </a:prstGeom>
        </p:spPr>
        <p:txBody>
          <a:bodyPr wrap="square">
            <a:spAutoFit/>
          </a:bodyPr>
          <a:lstStyle/>
          <a:p>
            <a:pPr marL="800100" lvl="1" indent="-342900">
              <a:spcBef>
                <a:spcPts val="600"/>
              </a:spcBef>
              <a:spcAft>
                <a:spcPts val="600"/>
              </a:spcAft>
              <a:buFont typeface="Arial" panose="020B0604020202020204" pitchFamily="34" charset="0"/>
              <a:buChar char="•"/>
            </a:pPr>
            <a:r>
              <a:rPr lang="en-US" altLang="zh-CN" sz="2400" dirty="0"/>
              <a:t>A 32-KB instruction and 32-KB data first-level cache (L1) for each core</a:t>
            </a:r>
          </a:p>
          <a:p>
            <a:pPr marL="800100" lvl="1" indent="-342900">
              <a:spcBef>
                <a:spcPts val="600"/>
              </a:spcBef>
              <a:spcAft>
                <a:spcPts val="600"/>
              </a:spcAft>
              <a:buFont typeface="Arial" panose="020B0604020202020204" pitchFamily="34" charset="0"/>
              <a:buChar char="•"/>
            </a:pPr>
            <a:r>
              <a:rPr lang="en-US" altLang="zh-CN" sz="2400" dirty="0"/>
              <a:t>A 256-KB shared instruction/data second-level cache (L2) for each core</a:t>
            </a:r>
          </a:p>
          <a:p>
            <a:pPr marL="800100" lvl="1" indent="-342900">
              <a:spcBef>
                <a:spcPts val="600"/>
              </a:spcBef>
              <a:spcAft>
                <a:spcPts val="600"/>
              </a:spcAft>
              <a:buFont typeface="Arial" panose="020B0604020202020204" pitchFamily="34" charset="0"/>
              <a:buChar char="•"/>
            </a:pPr>
            <a:r>
              <a:rPr lang="en-US" altLang="zh-CN" sz="2400" dirty="0"/>
              <a:t>8-MB shared instruction/data last-level cache (L3), shared among all cores</a:t>
            </a:r>
          </a:p>
        </p:txBody>
      </p:sp>
    </p:spTree>
    <p:extLst>
      <p:ext uri="{BB962C8B-B14F-4D97-AF65-F5344CB8AC3E}">
        <p14:creationId xmlns:p14="http://schemas.microsoft.com/office/powerpoint/2010/main" xmlns="" val="16277285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Layer</a:t>
            </a:r>
            <a:endParaRPr lang="zh-CN" altLang="en-US" dirty="0"/>
          </a:p>
        </p:txBody>
      </p:sp>
      <p:sp>
        <p:nvSpPr>
          <p:cNvPr id="3" name="内容占位符 2"/>
          <p:cNvSpPr>
            <a:spLocks noGrp="1"/>
          </p:cNvSpPr>
          <p:nvPr>
            <p:ph idx="1"/>
          </p:nvPr>
        </p:nvSpPr>
        <p:spPr/>
        <p:txBody>
          <a:bodyPr/>
          <a:lstStyle/>
          <a:p>
            <a:r>
              <a:rPr lang="en-US" altLang="zh-CN" u="sng" dirty="0" smtClean="0"/>
              <a:t>Core in Processor</a:t>
            </a:r>
            <a:r>
              <a:rPr lang="en-US" altLang="zh-CN" sz="2400" u="sng" dirty="0" smtClean="0"/>
              <a:t>(load instructions &amp; data)</a:t>
            </a:r>
            <a:endParaRPr lang="en-US" altLang="zh-CN" u="sng" dirty="0" smtClean="0"/>
          </a:p>
          <a:p>
            <a:r>
              <a:rPr lang="en-US" altLang="zh-CN" u="sng" dirty="0" smtClean="0"/>
              <a:t>Cache</a:t>
            </a:r>
            <a:r>
              <a:rPr lang="en-US" altLang="zh-CN" sz="2400" u="sng" dirty="0" smtClean="0"/>
              <a:t>(L1, L2, or L3, blocked by “cache line”)</a:t>
            </a:r>
            <a:endParaRPr lang="en-US" altLang="zh-CN" u="sng" dirty="0" smtClean="0"/>
          </a:p>
          <a:p>
            <a:r>
              <a:rPr lang="en-US" altLang="zh-CN" u="sng" dirty="0" smtClean="0"/>
              <a:t>Main memory</a:t>
            </a:r>
            <a:r>
              <a:rPr lang="en-US" altLang="zh-CN" sz="2400" u="sng" dirty="0" smtClean="0"/>
              <a:t>(blocked by “page”)</a:t>
            </a:r>
            <a:endParaRPr lang="en-US" altLang="zh-CN" u="sng" dirty="0" smtClean="0"/>
          </a:p>
          <a:p>
            <a:r>
              <a:rPr lang="en-US" altLang="zh-CN" u="sng" dirty="0" smtClean="0"/>
              <a:t>File system</a:t>
            </a:r>
            <a:r>
              <a:rPr lang="en-US" altLang="zh-CN" sz="2400" u="sng" dirty="0" smtClean="0"/>
              <a:t>(blocked by “file page”)</a:t>
            </a:r>
            <a:endParaRPr lang="en-US" altLang="zh-CN" u="sng" dirty="0" smtClean="0"/>
          </a:p>
          <a:p>
            <a:r>
              <a:rPr lang="en-US" altLang="zh-CN" u="sng" dirty="0" smtClean="0"/>
              <a:t>Disk</a:t>
            </a:r>
            <a:r>
              <a:rPr lang="en-US" altLang="zh-CN" sz="2400" u="sng" dirty="0" smtClean="0"/>
              <a:t>(blocked by “sector”)</a:t>
            </a:r>
            <a:endParaRPr lang="en-US" altLang="zh-CN" u="sng" dirty="0" smtClean="0"/>
          </a:p>
          <a:p>
            <a:endParaRPr lang="zh-CN" altLang="en-US" dirty="0"/>
          </a:p>
        </p:txBody>
      </p:sp>
      <p:grpSp>
        <p:nvGrpSpPr>
          <p:cNvPr id="7" name="组合 6"/>
          <p:cNvGrpSpPr/>
          <p:nvPr/>
        </p:nvGrpSpPr>
        <p:grpSpPr>
          <a:xfrm>
            <a:off x="7020272" y="1844824"/>
            <a:ext cx="1425844" cy="792088"/>
            <a:chOff x="7020272" y="1844824"/>
            <a:chExt cx="1425844" cy="792088"/>
          </a:xfrm>
        </p:grpSpPr>
        <p:sp>
          <p:nvSpPr>
            <p:cNvPr id="5" name="右大括号 4"/>
            <p:cNvSpPr/>
            <p:nvPr/>
          </p:nvSpPr>
          <p:spPr>
            <a:xfrm>
              <a:off x="7020272" y="1844824"/>
              <a:ext cx="288032" cy="792088"/>
            </a:xfrm>
            <a:prstGeom prst="rightBrace">
              <a:avLst>
                <a:gd name="adj1" fmla="val 32228"/>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solidFill>
                  <a:schemeClr val="accent1"/>
                </a:solidFill>
              </a:endParaRPr>
            </a:p>
          </p:txBody>
        </p:sp>
        <p:sp>
          <p:nvSpPr>
            <p:cNvPr id="6" name="TextBox 5"/>
            <p:cNvSpPr txBox="1"/>
            <p:nvPr/>
          </p:nvSpPr>
          <p:spPr>
            <a:xfrm>
              <a:off x="7308304" y="2045483"/>
              <a:ext cx="1137812" cy="369332"/>
            </a:xfrm>
            <a:prstGeom prst="rect">
              <a:avLst/>
            </a:prstGeom>
            <a:noFill/>
          </p:spPr>
          <p:txBody>
            <a:bodyPr wrap="none" rtlCol="0">
              <a:spAutoFit/>
            </a:bodyPr>
            <a:lstStyle/>
            <a:p>
              <a:r>
                <a:rPr lang="en-US" altLang="zh-CN" b="1" dirty="0" smtClean="0">
                  <a:solidFill>
                    <a:schemeClr val="accent1"/>
                  </a:solidFill>
                </a:rPr>
                <a:t>CPU Stalls</a:t>
              </a:r>
              <a:endParaRPr lang="zh-CN" altLang="en-US" b="1" dirty="0">
                <a:solidFill>
                  <a:schemeClr val="accent1"/>
                </a:solidFill>
              </a:endParaRPr>
            </a:p>
          </p:txBody>
        </p:sp>
      </p:grpSp>
      <p:grpSp>
        <p:nvGrpSpPr>
          <p:cNvPr id="8" name="组合 7"/>
          <p:cNvGrpSpPr/>
          <p:nvPr/>
        </p:nvGrpSpPr>
        <p:grpSpPr>
          <a:xfrm>
            <a:off x="6156176" y="2997962"/>
            <a:ext cx="1639620" cy="792088"/>
            <a:chOff x="7020272" y="1844824"/>
            <a:chExt cx="1639620" cy="792088"/>
          </a:xfrm>
        </p:grpSpPr>
        <p:sp>
          <p:nvSpPr>
            <p:cNvPr id="9" name="右大括号 8"/>
            <p:cNvSpPr/>
            <p:nvPr/>
          </p:nvSpPr>
          <p:spPr>
            <a:xfrm>
              <a:off x="7020272" y="1844824"/>
              <a:ext cx="288032" cy="792088"/>
            </a:xfrm>
            <a:prstGeom prst="rightBrace">
              <a:avLst>
                <a:gd name="adj1" fmla="val 32228"/>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solidFill>
                  <a:schemeClr val="accent1"/>
                </a:solidFill>
              </a:endParaRPr>
            </a:p>
          </p:txBody>
        </p:sp>
        <p:sp>
          <p:nvSpPr>
            <p:cNvPr id="10" name="TextBox 9"/>
            <p:cNvSpPr txBox="1"/>
            <p:nvPr/>
          </p:nvSpPr>
          <p:spPr>
            <a:xfrm>
              <a:off x="7308304" y="2045483"/>
              <a:ext cx="1351588" cy="369332"/>
            </a:xfrm>
            <a:prstGeom prst="rect">
              <a:avLst/>
            </a:prstGeom>
            <a:noFill/>
          </p:spPr>
          <p:txBody>
            <a:bodyPr wrap="none" rtlCol="0">
              <a:spAutoFit/>
            </a:bodyPr>
            <a:lstStyle/>
            <a:p>
              <a:r>
                <a:rPr lang="en-US" altLang="zh-CN" b="1" dirty="0" smtClean="0">
                  <a:solidFill>
                    <a:schemeClr val="accent1"/>
                  </a:solidFill>
                </a:rPr>
                <a:t>Swap in/out</a:t>
              </a:r>
              <a:endParaRPr lang="zh-CN" altLang="en-US" b="1" dirty="0">
                <a:solidFill>
                  <a:schemeClr val="accent1"/>
                </a:solidFill>
              </a:endParaRPr>
            </a:p>
          </p:txBody>
        </p:sp>
      </p:grpSp>
      <p:grpSp>
        <p:nvGrpSpPr>
          <p:cNvPr id="11" name="组合 10"/>
          <p:cNvGrpSpPr/>
          <p:nvPr/>
        </p:nvGrpSpPr>
        <p:grpSpPr>
          <a:xfrm>
            <a:off x="5724128" y="3573016"/>
            <a:ext cx="1273110" cy="792088"/>
            <a:chOff x="7020272" y="1844824"/>
            <a:chExt cx="1273110" cy="792088"/>
          </a:xfrm>
        </p:grpSpPr>
        <p:sp>
          <p:nvSpPr>
            <p:cNvPr id="12" name="右大括号 11"/>
            <p:cNvSpPr/>
            <p:nvPr/>
          </p:nvSpPr>
          <p:spPr>
            <a:xfrm>
              <a:off x="7020272" y="1844824"/>
              <a:ext cx="288032" cy="792088"/>
            </a:xfrm>
            <a:prstGeom prst="rightBrace">
              <a:avLst>
                <a:gd name="adj1" fmla="val 32228"/>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solidFill>
                  <a:schemeClr val="accent1"/>
                </a:solidFill>
              </a:endParaRPr>
            </a:p>
          </p:txBody>
        </p:sp>
        <p:sp>
          <p:nvSpPr>
            <p:cNvPr id="13" name="TextBox 12"/>
            <p:cNvSpPr txBox="1"/>
            <p:nvPr/>
          </p:nvSpPr>
          <p:spPr>
            <a:xfrm>
              <a:off x="7308304" y="2045483"/>
              <a:ext cx="985078" cy="369332"/>
            </a:xfrm>
            <a:prstGeom prst="rect">
              <a:avLst/>
            </a:prstGeom>
            <a:noFill/>
          </p:spPr>
          <p:txBody>
            <a:bodyPr wrap="none" rtlCol="0">
              <a:spAutoFit/>
            </a:bodyPr>
            <a:lstStyle/>
            <a:p>
              <a:r>
                <a:rPr lang="en-US" altLang="zh-CN" b="1" dirty="0" smtClean="0">
                  <a:solidFill>
                    <a:schemeClr val="accent1"/>
                  </a:solidFill>
                </a:rPr>
                <a:t>IO await</a:t>
              </a:r>
              <a:endParaRPr lang="zh-CN" altLang="en-US" b="1" dirty="0">
                <a:solidFill>
                  <a:schemeClr val="accent1"/>
                </a:solidFill>
              </a:endParaRPr>
            </a:p>
          </p:txBody>
        </p:sp>
      </p:grpSp>
      <p:grpSp>
        <p:nvGrpSpPr>
          <p:cNvPr id="16" name="组合 15"/>
          <p:cNvGrpSpPr/>
          <p:nvPr/>
        </p:nvGrpSpPr>
        <p:grpSpPr>
          <a:xfrm>
            <a:off x="6588224" y="2405523"/>
            <a:ext cx="1881738" cy="792088"/>
            <a:chOff x="7020272" y="1844824"/>
            <a:chExt cx="1881738" cy="792088"/>
          </a:xfrm>
        </p:grpSpPr>
        <p:sp>
          <p:nvSpPr>
            <p:cNvPr id="17" name="右大括号 16"/>
            <p:cNvSpPr/>
            <p:nvPr/>
          </p:nvSpPr>
          <p:spPr>
            <a:xfrm>
              <a:off x="7020272" y="1844824"/>
              <a:ext cx="288032" cy="792088"/>
            </a:xfrm>
            <a:prstGeom prst="rightBrace">
              <a:avLst>
                <a:gd name="adj1" fmla="val 32228"/>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solidFill>
                  <a:schemeClr val="accent1"/>
                </a:solidFill>
              </a:endParaRPr>
            </a:p>
          </p:txBody>
        </p:sp>
        <p:sp>
          <p:nvSpPr>
            <p:cNvPr id="18" name="TextBox 17"/>
            <p:cNvSpPr txBox="1"/>
            <p:nvPr/>
          </p:nvSpPr>
          <p:spPr>
            <a:xfrm>
              <a:off x="7308304" y="2045483"/>
              <a:ext cx="1593706" cy="369332"/>
            </a:xfrm>
            <a:prstGeom prst="rect">
              <a:avLst/>
            </a:prstGeom>
            <a:noFill/>
          </p:spPr>
          <p:txBody>
            <a:bodyPr wrap="none" rtlCol="0">
              <a:spAutoFit/>
            </a:bodyPr>
            <a:lstStyle/>
            <a:p>
              <a:r>
                <a:rPr lang="en-US" altLang="zh-CN" b="1" dirty="0" smtClean="0">
                  <a:solidFill>
                    <a:schemeClr val="accent1"/>
                  </a:solidFill>
                </a:rPr>
                <a:t>Cache hit/miss</a:t>
              </a:r>
              <a:endParaRPr lang="zh-CN" altLang="en-US" b="1" dirty="0">
                <a:solidFill>
                  <a:schemeClr val="accent1"/>
                </a:solidFill>
              </a:endParaRPr>
            </a:p>
          </p:txBody>
        </p:sp>
      </p:grpSp>
    </p:spTree>
    <p:extLst>
      <p:ext uri="{BB962C8B-B14F-4D97-AF65-F5344CB8AC3E}">
        <p14:creationId xmlns:p14="http://schemas.microsoft.com/office/powerpoint/2010/main" xmlns="" val="24502209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4578" name="Picture 2" descr="https://qph.ec.quoracdn.net/main-qimg-fc364f57a12d5d247ad621b44a0dc2fb"/>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91680" y="2708920"/>
            <a:ext cx="5734050" cy="252412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589195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CPU Cache</a:t>
            </a:r>
            <a:endParaRPr lang="zh-CN" altLang="en-US" dirty="0"/>
          </a:p>
        </p:txBody>
      </p:sp>
      <p:sp>
        <p:nvSpPr>
          <p:cNvPr id="3" name="内容占位符 2"/>
          <p:cNvSpPr>
            <a:spLocks noGrp="1"/>
          </p:cNvSpPr>
          <p:nvPr>
            <p:ph idx="1"/>
          </p:nvPr>
        </p:nvSpPr>
        <p:spPr/>
        <p:txBody>
          <a:bodyPr/>
          <a:lstStyle/>
          <a:p>
            <a:r>
              <a:rPr lang="en-US" altLang="zh-CN" dirty="0" smtClean="0"/>
              <a:t>Cache type</a:t>
            </a:r>
          </a:p>
          <a:p>
            <a:r>
              <a:rPr lang="en-US" altLang="zh-CN" dirty="0" smtClean="0"/>
              <a:t>Cache structure</a:t>
            </a:r>
          </a:p>
          <a:p>
            <a:r>
              <a:rPr lang="en-US" altLang="zh-CN" dirty="0" smtClean="0"/>
              <a:t>Cache addressing</a:t>
            </a:r>
          </a:p>
          <a:p>
            <a:r>
              <a:rPr lang="en-US" altLang="zh-CN" dirty="0" smtClean="0"/>
              <a:t>Cache associativity</a:t>
            </a:r>
          </a:p>
          <a:p>
            <a:r>
              <a:rPr lang="en-US" altLang="zh-CN" dirty="0" smtClean="0"/>
              <a:t>Cache policy(write &amp; replacement)</a:t>
            </a:r>
          </a:p>
          <a:p>
            <a:r>
              <a:rPr lang="en-US" altLang="zh-CN" dirty="0" smtClean="0"/>
              <a:t>Cache miss</a:t>
            </a:r>
          </a:p>
          <a:p>
            <a:r>
              <a:rPr lang="en-US" altLang="zh-CN" dirty="0" smtClean="0"/>
              <a:t>Cache hierarchy in CPU</a:t>
            </a:r>
            <a:endParaRPr lang="zh-CN" altLang="en-US" dirty="0"/>
          </a:p>
        </p:txBody>
      </p:sp>
    </p:spTree>
    <p:extLst>
      <p:ext uri="{BB962C8B-B14F-4D97-AF65-F5344CB8AC3E}">
        <p14:creationId xmlns:p14="http://schemas.microsoft.com/office/powerpoint/2010/main" xmlns="" val="14613136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4" name="Picture 4" descr="https://upload.wikimedia.org/wikipedia/commons/4/4c/Separate_unified.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99792" y="836712"/>
            <a:ext cx="3638550" cy="573405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5602" name="Picture 2" descr="https://upload.wikimedia.org/wikipedia/commons/0/00/Cache_Hierarchy_Updated.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67544" y="2276872"/>
            <a:ext cx="3514725" cy="3419475"/>
          </a:xfrm>
          <a:prstGeom prst="rect">
            <a:avLst/>
          </a:prstGeom>
          <a:noFill/>
          <a:extLst>
            <a:ext uri="{909E8E84-426E-40DD-AFC4-6F175D3DCCD1}">
              <a14:hiddenFill xmlns:a14="http://schemas.microsoft.com/office/drawing/2010/main" xmlns="">
                <a:solidFill>
                  <a:srgbClr val="FFFFFF"/>
                </a:solidFill>
              </a14:hiddenFill>
            </a:ext>
          </a:extLst>
        </p:spPr>
      </p:pic>
      <p:pic>
        <p:nvPicPr>
          <p:cNvPr id="25606" name="Picture 6" descr="https://upload.wikimedia.org/wikipedia/commons/e/e0/Inclusivecache.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281067" y="115538"/>
            <a:ext cx="2114550" cy="6800850"/>
          </a:xfrm>
          <a:prstGeom prst="rect">
            <a:avLst/>
          </a:prstGeom>
          <a:noFill/>
          <a:extLst>
            <a:ext uri="{909E8E84-426E-40DD-AFC4-6F175D3DCCD1}">
              <a14:hiddenFill xmlns:a14="http://schemas.microsoft.com/office/drawing/2010/main" xmlns="">
                <a:solidFill>
                  <a:srgbClr val="FFFFFF"/>
                </a:solidFill>
              </a14:hiddenFill>
            </a:ext>
          </a:extLst>
        </p:spPr>
      </p:pic>
      <p:pic>
        <p:nvPicPr>
          <p:cNvPr id="25608" name="Picture 8" descr="https://upload.wikimedia.org/wikipedia/commons/e/e8/Shared_private.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732240" y="2098451"/>
            <a:ext cx="4314973" cy="443790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768221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How the cache memory works</a:t>
            </a:r>
            <a:endParaRPr lang="zh-CN" altLang="en-US" dirty="0"/>
          </a:p>
        </p:txBody>
      </p:sp>
      <p:sp>
        <p:nvSpPr>
          <p:cNvPr id="3" name="内容占位符 2"/>
          <p:cNvSpPr>
            <a:spLocks noGrp="1"/>
          </p:cNvSpPr>
          <p:nvPr>
            <p:ph idx="1"/>
          </p:nvPr>
        </p:nvSpPr>
        <p:spPr/>
        <p:txBody>
          <a:bodyPr/>
          <a:lstStyle/>
          <a:p>
            <a:r>
              <a:rPr lang="en-US" altLang="zh-CN" dirty="0" smtClean="0"/>
              <a:t>Cache structure</a:t>
            </a:r>
          </a:p>
          <a:p>
            <a:endParaRPr lang="en-US" altLang="zh-CN" dirty="0" smtClean="0"/>
          </a:p>
          <a:p>
            <a:endParaRPr lang="en-US" altLang="zh-CN" dirty="0"/>
          </a:p>
          <a:p>
            <a:endParaRPr lang="en-US" altLang="zh-CN" dirty="0" smtClean="0"/>
          </a:p>
          <a:p>
            <a:r>
              <a:rPr lang="en-US" altLang="zh-CN" dirty="0" smtClean="0"/>
              <a:t>Cache </a:t>
            </a:r>
            <a:r>
              <a:rPr lang="en-US" altLang="zh-CN" dirty="0"/>
              <a:t>address</a:t>
            </a:r>
          </a:p>
          <a:p>
            <a:endParaRPr lang="en-US" altLang="zh-CN" dirty="0" smtClean="0"/>
          </a:p>
          <a:p>
            <a:endParaRPr lang="zh-CN" altLang="en-US" dirty="0"/>
          </a:p>
        </p:txBody>
      </p:sp>
      <p:grpSp>
        <p:nvGrpSpPr>
          <p:cNvPr id="30" name="组合 29"/>
          <p:cNvGrpSpPr/>
          <p:nvPr/>
        </p:nvGrpSpPr>
        <p:grpSpPr>
          <a:xfrm>
            <a:off x="971600" y="2118558"/>
            <a:ext cx="7380539" cy="1742490"/>
            <a:chOff x="971600" y="1844823"/>
            <a:chExt cx="7380539" cy="1742490"/>
          </a:xfrm>
        </p:grpSpPr>
        <p:grpSp>
          <p:nvGrpSpPr>
            <p:cNvPr id="15" name="组合 14"/>
            <p:cNvGrpSpPr/>
            <p:nvPr/>
          </p:nvGrpSpPr>
          <p:grpSpPr>
            <a:xfrm>
              <a:off x="971600" y="2296616"/>
              <a:ext cx="7200000" cy="412304"/>
              <a:chOff x="3059831" y="1844824"/>
              <a:chExt cx="5040562" cy="288032"/>
            </a:xfrm>
          </p:grpSpPr>
          <p:sp>
            <p:nvSpPr>
              <p:cNvPr id="6" name="矩形 5"/>
              <p:cNvSpPr/>
              <p:nvPr/>
            </p:nvSpPr>
            <p:spPr>
              <a:xfrm>
                <a:off x="3059831" y="1844824"/>
                <a:ext cx="1224137"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tag</a:t>
                </a:r>
                <a:endParaRPr lang="zh-CN" altLang="en-US" dirty="0"/>
              </a:p>
            </p:txBody>
          </p:sp>
          <p:sp>
            <p:nvSpPr>
              <p:cNvPr id="8" name="矩形 7"/>
              <p:cNvSpPr/>
              <p:nvPr/>
            </p:nvSpPr>
            <p:spPr>
              <a:xfrm>
                <a:off x="4283968" y="1844824"/>
                <a:ext cx="2304255" cy="2880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data block</a:t>
                </a:r>
                <a:endParaRPr lang="zh-CN" altLang="en-US" dirty="0"/>
              </a:p>
            </p:txBody>
          </p:sp>
          <p:sp>
            <p:nvSpPr>
              <p:cNvPr id="9" name="矩形 8"/>
              <p:cNvSpPr/>
              <p:nvPr/>
            </p:nvSpPr>
            <p:spPr>
              <a:xfrm>
                <a:off x="6588224" y="1844824"/>
                <a:ext cx="1512169" cy="2880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flag bits</a:t>
                </a:r>
                <a:endParaRPr lang="zh-CN" altLang="en-US" dirty="0"/>
              </a:p>
            </p:txBody>
          </p:sp>
        </p:grpSp>
        <p:grpSp>
          <p:nvGrpSpPr>
            <p:cNvPr id="19" name="组合 18"/>
            <p:cNvGrpSpPr/>
            <p:nvPr/>
          </p:nvGrpSpPr>
          <p:grpSpPr>
            <a:xfrm>
              <a:off x="2720172" y="2708920"/>
              <a:ext cx="3291426" cy="878393"/>
              <a:chOff x="4283968" y="2132856"/>
              <a:chExt cx="2286590" cy="878393"/>
            </a:xfrm>
          </p:grpSpPr>
          <p:sp>
            <p:nvSpPr>
              <p:cNvPr id="17" name="右大括号 16"/>
              <p:cNvSpPr/>
              <p:nvPr/>
            </p:nvSpPr>
            <p:spPr>
              <a:xfrm rot="5400000">
                <a:off x="5319251" y="1097573"/>
                <a:ext cx="216024" cy="2286590"/>
              </a:xfrm>
              <a:prstGeom prst="rightBrace">
                <a:avLst>
                  <a:gd name="adj1" fmla="val 28815"/>
                  <a:gd name="adj2" fmla="val 50000"/>
                </a:avLst>
              </a:pr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18" name="TextBox 17"/>
              <p:cNvSpPr txBox="1"/>
              <p:nvPr/>
            </p:nvSpPr>
            <p:spPr>
              <a:xfrm>
                <a:off x="4601854" y="2272585"/>
                <a:ext cx="1650818" cy="738664"/>
              </a:xfrm>
              <a:prstGeom prst="rect">
                <a:avLst/>
              </a:prstGeom>
              <a:noFill/>
            </p:spPr>
            <p:txBody>
              <a:bodyPr wrap="square" rtlCol="0">
                <a:spAutoFit/>
              </a:bodyPr>
              <a:lstStyle/>
              <a:p>
                <a:pPr algn="ctr"/>
                <a:r>
                  <a:rPr lang="en-US" altLang="zh-CN" sz="1400" dirty="0" smtClean="0">
                    <a:solidFill>
                      <a:schemeClr val="accent2"/>
                    </a:solidFill>
                  </a:rPr>
                  <a:t>“Cache Line”</a:t>
                </a:r>
              </a:p>
              <a:p>
                <a:r>
                  <a:rPr lang="en-US" altLang="zh-CN" sz="1400" dirty="0" smtClean="0">
                    <a:solidFill>
                      <a:schemeClr val="accent2"/>
                    </a:solidFill>
                  </a:rPr>
                  <a:t>Containing the actual data fetched from main memory</a:t>
                </a:r>
                <a:endParaRPr lang="zh-CN" altLang="en-US" sz="1400" dirty="0">
                  <a:solidFill>
                    <a:schemeClr val="accent2"/>
                  </a:solidFill>
                </a:endParaRPr>
              </a:p>
            </p:txBody>
          </p:sp>
        </p:grpSp>
        <p:sp>
          <p:nvSpPr>
            <p:cNvPr id="22" name="右大括号 21"/>
            <p:cNvSpPr/>
            <p:nvPr/>
          </p:nvSpPr>
          <p:spPr>
            <a:xfrm rot="16200000">
              <a:off x="4463588" y="-1411396"/>
              <a:ext cx="216024" cy="7200000"/>
            </a:xfrm>
            <a:prstGeom prst="rightBrace">
              <a:avLst>
                <a:gd name="adj1" fmla="val 28815"/>
                <a:gd name="adj2" fmla="val 50000"/>
              </a:avLst>
            </a:prstGeom>
            <a:ln w="19050"/>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solidFill>
                  <a:schemeClr val="bg1">
                    <a:lumMod val="50000"/>
                  </a:schemeClr>
                </a:solidFill>
              </a:endParaRPr>
            </a:p>
          </p:txBody>
        </p:sp>
        <p:sp>
          <p:nvSpPr>
            <p:cNvPr id="23" name="TextBox 22"/>
            <p:cNvSpPr txBox="1"/>
            <p:nvPr/>
          </p:nvSpPr>
          <p:spPr>
            <a:xfrm>
              <a:off x="3984973" y="1844823"/>
              <a:ext cx="1176105" cy="307777"/>
            </a:xfrm>
            <a:prstGeom prst="rect">
              <a:avLst/>
            </a:prstGeom>
            <a:noFill/>
          </p:spPr>
          <p:txBody>
            <a:bodyPr wrap="square" rtlCol="0">
              <a:spAutoFit/>
            </a:bodyPr>
            <a:lstStyle/>
            <a:p>
              <a:r>
                <a:rPr lang="en-US" altLang="zh-CN" sz="1400" dirty="0" smtClean="0">
                  <a:solidFill>
                    <a:schemeClr val="accent6"/>
                  </a:solidFill>
                </a:rPr>
                <a:t>“Cache Entry”</a:t>
              </a:r>
              <a:endParaRPr lang="zh-CN" altLang="en-US" sz="1400" dirty="0">
                <a:solidFill>
                  <a:schemeClr val="accent6"/>
                </a:solidFill>
              </a:endParaRPr>
            </a:p>
          </p:txBody>
        </p:sp>
        <p:sp>
          <p:nvSpPr>
            <p:cNvPr id="27" name="右大括号 26"/>
            <p:cNvSpPr/>
            <p:nvPr/>
          </p:nvSpPr>
          <p:spPr>
            <a:xfrm rot="5400000">
              <a:off x="1738586" y="1943361"/>
              <a:ext cx="216026" cy="1747144"/>
            </a:xfrm>
            <a:prstGeom prst="rightBrace">
              <a:avLst>
                <a:gd name="adj1" fmla="val 28815"/>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TextBox 27"/>
            <p:cNvSpPr txBox="1"/>
            <p:nvPr/>
          </p:nvSpPr>
          <p:spPr>
            <a:xfrm>
              <a:off x="973027" y="2848649"/>
              <a:ext cx="1747145" cy="738664"/>
            </a:xfrm>
            <a:prstGeom prst="rect">
              <a:avLst/>
            </a:prstGeom>
            <a:noFill/>
          </p:spPr>
          <p:txBody>
            <a:bodyPr wrap="square" rtlCol="0">
              <a:spAutoFit/>
            </a:bodyPr>
            <a:lstStyle/>
            <a:p>
              <a:r>
                <a:rPr lang="en-US" altLang="zh-CN" sz="1400" dirty="0" smtClean="0">
                  <a:solidFill>
                    <a:schemeClr val="accent1"/>
                  </a:solidFill>
                </a:rPr>
                <a:t>Containing address </a:t>
              </a:r>
              <a:r>
                <a:rPr lang="en-US" altLang="zh-CN" sz="1400" dirty="0">
                  <a:solidFill>
                    <a:schemeClr val="accent1"/>
                  </a:solidFill>
                </a:rPr>
                <a:t>of </a:t>
              </a:r>
              <a:r>
                <a:rPr lang="en-US" altLang="zh-CN" sz="1400" dirty="0" smtClean="0">
                  <a:solidFill>
                    <a:schemeClr val="accent1"/>
                  </a:solidFill>
                </a:rPr>
                <a:t>actual data from main </a:t>
              </a:r>
              <a:r>
                <a:rPr lang="en-US" altLang="zh-CN" sz="1400" dirty="0">
                  <a:solidFill>
                    <a:schemeClr val="accent1"/>
                  </a:solidFill>
                </a:rPr>
                <a:t>memory</a:t>
              </a:r>
              <a:endParaRPr lang="zh-CN" altLang="en-US" sz="1400" dirty="0">
                <a:solidFill>
                  <a:schemeClr val="accent1"/>
                </a:solidFill>
              </a:endParaRPr>
            </a:p>
          </p:txBody>
        </p:sp>
        <p:sp>
          <p:nvSpPr>
            <p:cNvPr id="29" name="TextBox 28"/>
            <p:cNvSpPr txBox="1"/>
            <p:nvPr/>
          </p:nvSpPr>
          <p:spPr>
            <a:xfrm>
              <a:off x="5831059" y="2956371"/>
              <a:ext cx="2521080" cy="523220"/>
            </a:xfrm>
            <a:prstGeom prst="rect">
              <a:avLst/>
            </a:prstGeom>
            <a:noFill/>
          </p:spPr>
          <p:txBody>
            <a:bodyPr wrap="square" rtlCol="0">
              <a:spAutoFit/>
            </a:bodyPr>
            <a:lstStyle/>
            <a:p>
              <a:r>
                <a:rPr lang="en-US" altLang="zh-CN" sz="1400" dirty="0">
                  <a:solidFill>
                    <a:schemeClr val="accent3"/>
                  </a:solidFill>
                </a:rPr>
                <a:t>F</a:t>
              </a:r>
              <a:r>
                <a:rPr lang="en-US" altLang="zh-CN" sz="1400" dirty="0" smtClean="0">
                  <a:solidFill>
                    <a:schemeClr val="accent3"/>
                  </a:solidFill>
                </a:rPr>
                <a:t>or instruction: a valid bit</a:t>
              </a:r>
            </a:p>
            <a:p>
              <a:r>
                <a:rPr lang="en-US" altLang="zh-CN" sz="1400" dirty="0" smtClean="0">
                  <a:solidFill>
                    <a:schemeClr val="accent3"/>
                  </a:solidFill>
                </a:rPr>
                <a:t>For data: a valid bit &amp; a dirty bit</a:t>
              </a:r>
              <a:endParaRPr lang="zh-CN" altLang="en-US" sz="1400" dirty="0">
                <a:solidFill>
                  <a:schemeClr val="accent3"/>
                </a:solidFill>
              </a:endParaRPr>
            </a:p>
          </p:txBody>
        </p:sp>
        <p:sp>
          <p:nvSpPr>
            <p:cNvPr id="32" name="右大括号 31"/>
            <p:cNvSpPr/>
            <p:nvPr/>
          </p:nvSpPr>
          <p:spPr>
            <a:xfrm rot="5400000">
              <a:off x="6983600" y="1736946"/>
              <a:ext cx="216000" cy="2160000"/>
            </a:xfrm>
            <a:prstGeom prst="rightBrace">
              <a:avLst>
                <a:gd name="adj1" fmla="val 28815"/>
                <a:gd name="adj2" fmla="val 50000"/>
              </a:avLst>
            </a:prstGeom>
            <a:ln w="19050"/>
          </p:spPr>
          <p:style>
            <a:lnRef idx="1">
              <a:schemeClr val="accent3"/>
            </a:lnRef>
            <a:fillRef idx="0">
              <a:schemeClr val="accent3"/>
            </a:fillRef>
            <a:effectRef idx="0">
              <a:schemeClr val="accent3"/>
            </a:effectRef>
            <a:fontRef idx="minor">
              <a:schemeClr val="tx1"/>
            </a:fontRef>
          </p:style>
          <p:txBody>
            <a:bodyPr rtlCol="0" anchor="ctr"/>
            <a:lstStyle/>
            <a:p>
              <a:pPr algn="ctr"/>
              <a:endParaRPr lang="zh-CN" altLang="en-US"/>
            </a:p>
          </p:txBody>
        </p:sp>
      </p:grpSp>
      <p:sp>
        <p:nvSpPr>
          <p:cNvPr id="36" name="TextBox 35"/>
          <p:cNvSpPr txBox="1"/>
          <p:nvPr/>
        </p:nvSpPr>
        <p:spPr>
          <a:xfrm>
            <a:off x="4114800" y="2974258"/>
            <a:ext cx="184731" cy="369332"/>
          </a:xfrm>
          <a:prstGeom prst="rect">
            <a:avLst/>
          </a:prstGeom>
          <a:noFill/>
        </p:spPr>
        <p:txBody>
          <a:bodyPr wrap="none" rtlCol="0">
            <a:spAutoFit/>
          </a:bodyPr>
          <a:lstStyle/>
          <a:p>
            <a:endParaRPr lang="zh-CN" altLang="en-US" dirty="0"/>
          </a:p>
        </p:txBody>
      </p:sp>
      <p:grpSp>
        <p:nvGrpSpPr>
          <p:cNvPr id="37" name="组合 36"/>
          <p:cNvGrpSpPr/>
          <p:nvPr/>
        </p:nvGrpSpPr>
        <p:grpSpPr>
          <a:xfrm>
            <a:off x="971600" y="4797152"/>
            <a:ext cx="7380539" cy="1296680"/>
            <a:chOff x="971600" y="4959216"/>
            <a:chExt cx="7380539" cy="1296680"/>
          </a:xfrm>
        </p:grpSpPr>
        <p:grpSp>
          <p:nvGrpSpPr>
            <p:cNvPr id="10" name="组合 9"/>
            <p:cNvGrpSpPr/>
            <p:nvPr/>
          </p:nvGrpSpPr>
          <p:grpSpPr>
            <a:xfrm>
              <a:off x="973027" y="4959216"/>
              <a:ext cx="7198573" cy="414000"/>
              <a:chOff x="3059832" y="2412504"/>
              <a:chExt cx="5040561" cy="288032"/>
            </a:xfrm>
          </p:grpSpPr>
          <p:sp>
            <p:nvSpPr>
              <p:cNvPr id="12" name="矩形 11"/>
              <p:cNvSpPr/>
              <p:nvPr/>
            </p:nvSpPr>
            <p:spPr>
              <a:xfrm>
                <a:off x="3059832" y="2412504"/>
                <a:ext cx="1224137"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tag(MSB)</a:t>
                </a:r>
                <a:endParaRPr lang="zh-CN" altLang="en-US" dirty="0"/>
              </a:p>
            </p:txBody>
          </p:sp>
          <p:sp>
            <p:nvSpPr>
              <p:cNvPr id="13" name="矩形 12"/>
              <p:cNvSpPr/>
              <p:nvPr/>
            </p:nvSpPr>
            <p:spPr>
              <a:xfrm>
                <a:off x="4283969" y="2412504"/>
                <a:ext cx="2304255" cy="2880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index(LSB)</a:t>
                </a:r>
                <a:endParaRPr lang="zh-CN" altLang="en-US" dirty="0"/>
              </a:p>
            </p:txBody>
          </p:sp>
          <p:sp>
            <p:nvSpPr>
              <p:cNvPr id="14" name="矩形 13"/>
              <p:cNvSpPr/>
              <p:nvPr/>
            </p:nvSpPr>
            <p:spPr>
              <a:xfrm>
                <a:off x="6588224" y="2412504"/>
                <a:ext cx="1512169" cy="2880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block offset</a:t>
                </a:r>
                <a:endParaRPr lang="zh-CN" altLang="en-US" dirty="0"/>
              </a:p>
            </p:txBody>
          </p:sp>
        </p:grpSp>
        <p:sp>
          <p:nvSpPr>
            <p:cNvPr id="34" name="右大括号 33"/>
            <p:cNvSpPr/>
            <p:nvPr/>
          </p:nvSpPr>
          <p:spPr>
            <a:xfrm rot="5400000">
              <a:off x="4257872" y="3835515"/>
              <a:ext cx="216024" cy="3291426"/>
            </a:xfrm>
            <a:prstGeom prst="rightBrace">
              <a:avLst>
                <a:gd name="adj1" fmla="val 28815"/>
                <a:gd name="adj2" fmla="val 50000"/>
              </a:avLst>
            </a:pr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35" name="TextBox 34"/>
            <p:cNvSpPr txBox="1"/>
            <p:nvPr/>
          </p:nvSpPr>
          <p:spPr>
            <a:xfrm>
              <a:off x="2987824" y="5517232"/>
              <a:ext cx="2843236" cy="738664"/>
            </a:xfrm>
            <a:prstGeom prst="rect">
              <a:avLst/>
            </a:prstGeom>
            <a:noFill/>
          </p:spPr>
          <p:txBody>
            <a:bodyPr wrap="square" rtlCol="0">
              <a:spAutoFit/>
            </a:bodyPr>
            <a:lstStyle/>
            <a:p>
              <a:r>
                <a:rPr lang="en-US" altLang="zh-CN" sz="1400" dirty="0" smtClean="0">
                  <a:solidFill>
                    <a:schemeClr val="accent2"/>
                  </a:solidFill>
                </a:rPr>
                <a:t>The index of cache line that data in.</a:t>
              </a:r>
            </a:p>
            <a:p>
              <a:r>
                <a:rPr lang="en-US" altLang="zh-CN" sz="1400" dirty="0">
                  <a:solidFill>
                    <a:schemeClr val="accent2"/>
                  </a:solidFill>
                </a:rPr>
                <a:t>Index length = </a:t>
              </a:r>
              <a:r>
                <a:rPr lang="en-US" altLang="zh-CN" sz="1400" i="1" dirty="0">
                  <a:solidFill>
                    <a:schemeClr val="accent2"/>
                  </a:solidFill>
                </a:rPr>
                <a:t>cell(log r)</a:t>
              </a:r>
              <a:r>
                <a:rPr lang="en-US" altLang="zh-CN" sz="1400" dirty="0">
                  <a:solidFill>
                    <a:schemeClr val="accent2"/>
                  </a:solidFill>
                </a:rPr>
                <a:t> </a:t>
              </a:r>
              <a:r>
                <a:rPr lang="en-US" altLang="zh-CN" sz="1400" dirty="0" smtClean="0">
                  <a:solidFill>
                    <a:schemeClr val="accent2"/>
                  </a:solidFill>
                </a:rPr>
                <a:t>bits,</a:t>
              </a:r>
            </a:p>
            <a:p>
              <a:r>
                <a:rPr lang="en-US" altLang="zh-CN" sz="1400" i="1" dirty="0">
                  <a:solidFill>
                    <a:schemeClr val="accent2"/>
                  </a:solidFill>
                </a:rPr>
                <a:t>a</a:t>
              </a:r>
              <a:r>
                <a:rPr lang="en-US" altLang="zh-CN" sz="1400" i="1" dirty="0" smtClean="0">
                  <a:solidFill>
                    <a:schemeClr val="accent2"/>
                  </a:solidFill>
                </a:rPr>
                <a:t>s r</a:t>
              </a:r>
              <a:r>
                <a:rPr lang="en-US" altLang="zh-CN" sz="1400" dirty="0" smtClean="0">
                  <a:solidFill>
                    <a:schemeClr val="accent2"/>
                  </a:solidFill>
                </a:rPr>
                <a:t> is </a:t>
              </a:r>
              <a:r>
                <a:rPr lang="en-US" altLang="zh-CN" sz="1400" dirty="0">
                  <a:solidFill>
                    <a:schemeClr val="accent2"/>
                  </a:solidFill>
                </a:rPr>
                <a:t>cache </a:t>
              </a:r>
              <a:r>
                <a:rPr lang="en-US" altLang="zh-CN" sz="1400" dirty="0" smtClean="0">
                  <a:solidFill>
                    <a:schemeClr val="accent2"/>
                  </a:solidFill>
                </a:rPr>
                <a:t>lines capacity in cache.</a:t>
              </a:r>
            </a:p>
          </p:txBody>
        </p:sp>
        <p:sp>
          <p:nvSpPr>
            <p:cNvPr id="38" name="右大括号 37"/>
            <p:cNvSpPr/>
            <p:nvPr/>
          </p:nvSpPr>
          <p:spPr>
            <a:xfrm rot="5400000">
              <a:off x="6984027" y="4401240"/>
              <a:ext cx="216000" cy="2160000"/>
            </a:xfrm>
            <a:prstGeom prst="rightBrace">
              <a:avLst>
                <a:gd name="adj1" fmla="val 28815"/>
                <a:gd name="adj2" fmla="val 50000"/>
              </a:avLst>
            </a:prstGeom>
            <a:ln w="19050"/>
          </p:spPr>
          <p:style>
            <a:lnRef idx="1">
              <a:schemeClr val="accent3"/>
            </a:lnRef>
            <a:fillRef idx="0">
              <a:schemeClr val="accent3"/>
            </a:fillRef>
            <a:effectRef idx="0">
              <a:schemeClr val="accent3"/>
            </a:effectRef>
            <a:fontRef idx="minor">
              <a:schemeClr val="tx1"/>
            </a:fontRef>
          </p:style>
          <p:txBody>
            <a:bodyPr rtlCol="0" anchor="ctr"/>
            <a:lstStyle/>
            <a:p>
              <a:pPr algn="ctr"/>
              <a:endParaRPr lang="zh-CN" altLang="en-US"/>
            </a:p>
          </p:txBody>
        </p:sp>
        <p:sp>
          <p:nvSpPr>
            <p:cNvPr id="39" name="TextBox 38"/>
            <p:cNvSpPr txBox="1"/>
            <p:nvPr/>
          </p:nvSpPr>
          <p:spPr>
            <a:xfrm>
              <a:off x="6012027" y="5517232"/>
              <a:ext cx="2340112" cy="738664"/>
            </a:xfrm>
            <a:prstGeom prst="rect">
              <a:avLst/>
            </a:prstGeom>
            <a:noFill/>
          </p:spPr>
          <p:txBody>
            <a:bodyPr wrap="square" rtlCol="0">
              <a:spAutoFit/>
            </a:bodyPr>
            <a:lstStyle/>
            <a:p>
              <a:r>
                <a:rPr lang="en-US" altLang="zh-CN" sz="1400" dirty="0" smtClean="0">
                  <a:solidFill>
                    <a:schemeClr val="accent3"/>
                  </a:solidFill>
                </a:rPr>
                <a:t>The data offset in cache line.</a:t>
              </a:r>
            </a:p>
            <a:p>
              <a:r>
                <a:rPr lang="en-US" altLang="zh-CN" sz="1400" dirty="0" smtClean="0">
                  <a:solidFill>
                    <a:schemeClr val="accent3"/>
                  </a:solidFill>
                </a:rPr>
                <a:t>Offset length = </a:t>
              </a:r>
              <a:r>
                <a:rPr lang="en-US" altLang="zh-CN" sz="1400" i="1" dirty="0" smtClean="0">
                  <a:solidFill>
                    <a:schemeClr val="accent3"/>
                  </a:solidFill>
                </a:rPr>
                <a:t>cell(log b)</a:t>
              </a:r>
              <a:r>
                <a:rPr lang="en-US" altLang="zh-CN" sz="1400" dirty="0" smtClean="0">
                  <a:solidFill>
                    <a:schemeClr val="accent3"/>
                  </a:solidFill>
                </a:rPr>
                <a:t> bits,</a:t>
              </a:r>
            </a:p>
            <a:p>
              <a:r>
                <a:rPr lang="en-US" altLang="zh-CN" sz="1400" dirty="0" smtClean="0">
                  <a:solidFill>
                    <a:schemeClr val="accent3"/>
                  </a:solidFill>
                </a:rPr>
                <a:t>as </a:t>
              </a:r>
              <a:r>
                <a:rPr lang="en-US" altLang="zh-CN" sz="1400" i="1" dirty="0" smtClean="0">
                  <a:solidFill>
                    <a:schemeClr val="accent3"/>
                  </a:solidFill>
                </a:rPr>
                <a:t>b</a:t>
              </a:r>
              <a:r>
                <a:rPr lang="en-US" altLang="zh-CN" sz="1400" dirty="0" smtClean="0">
                  <a:solidFill>
                    <a:schemeClr val="accent3"/>
                  </a:solidFill>
                </a:rPr>
                <a:t> is bytes in data block.</a:t>
              </a:r>
              <a:endParaRPr lang="zh-CN" altLang="en-US" sz="1400" dirty="0">
                <a:solidFill>
                  <a:schemeClr val="accent3"/>
                </a:solidFill>
              </a:endParaRPr>
            </a:p>
          </p:txBody>
        </p:sp>
        <p:sp>
          <p:nvSpPr>
            <p:cNvPr id="40" name="右大括号 39"/>
            <p:cNvSpPr/>
            <p:nvPr/>
          </p:nvSpPr>
          <p:spPr>
            <a:xfrm rot="5400000">
              <a:off x="1737159" y="4607655"/>
              <a:ext cx="216026" cy="1747144"/>
            </a:xfrm>
            <a:prstGeom prst="rightBrace">
              <a:avLst>
                <a:gd name="adj1" fmla="val 28815"/>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TextBox 40"/>
            <p:cNvSpPr txBox="1"/>
            <p:nvPr/>
          </p:nvSpPr>
          <p:spPr>
            <a:xfrm>
              <a:off x="974108" y="5517232"/>
              <a:ext cx="1747145" cy="738664"/>
            </a:xfrm>
            <a:prstGeom prst="rect">
              <a:avLst/>
            </a:prstGeom>
            <a:noFill/>
          </p:spPr>
          <p:txBody>
            <a:bodyPr wrap="square" rtlCol="0">
              <a:spAutoFit/>
            </a:bodyPr>
            <a:lstStyle/>
            <a:p>
              <a:r>
                <a:rPr lang="en-US" altLang="zh-CN" sz="1400" dirty="0" smtClean="0">
                  <a:solidFill>
                    <a:schemeClr val="accent1"/>
                  </a:solidFill>
                </a:rPr>
                <a:t>The most significant bits of the address from main memory.</a:t>
              </a:r>
              <a:endParaRPr lang="zh-CN" altLang="en-US" sz="1400" dirty="0">
                <a:solidFill>
                  <a:schemeClr val="accent1"/>
                </a:solidFill>
              </a:endParaRPr>
            </a:p>
          </p:txBody>
        </p:sp>
      </p:grpSp>
    </p:spTree>
    <p:extLst>
      <p:ext uri="{BB962C8B-B14F-4D97-AF65-F5344CB8AC3E}">
        <p14:creationId xmlns:p14="http://schemas.microsoft.com/office/powerpoint/2010/main" xmlns="" val="18360045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Agenda</a:t>
            </a:r>
            <a:endParaRPr lang="zh-CN" altLang="en-US" dirty="0"/>
          </a:p>
        </p:txBody>
      </p:sp>
      <p:sp>
        <p:nvSpPr>
          <p:cNvPr id="3" name="内容占位符 2"/>
          <p:cNvSpPr>
            <a:spLocks noGrp="1"/>
          </p:cNvSpPr>
          <p:nvPr>
            <p:ph idx="1"/>
          </p:nvPr>
        </p:nvSpPr>
        <p:spPr/>
        <p:txBody>
          <a:bodyPr/>
          <a:lstStyle/>
          <a:p>
            <a:r>
              <a:rPr lang="en-US" altLang="zh-CN" dirty="0" smtClean="0"/>
              <a:t>Data path on x86</a:t>
            </a:r>
          </a:p>
          <a:p>
            <a:r>
              <a:rPr lang="en-US" altLang="zh-CN" dirty="0" smtClean="0"/>
              <a:t>Cache on CPU</a:t>
            </a:r>
          </a:p>
          <a:p>
            <a:r>
              <a:rPr lang="en-US" altLang="zh-CN" dirty="0" smtClean="0"/>
              <a:t>How does disk works</a:t>
            </a:r>
          </a:p>
          <a:p>
            <a:r>
              <a:rPr lang="en-US" altLang="zh-CN" dirty="0" smtClean="0"/>
              <a:t>Data structures in action</a:t>
            </a:r>
            <a:endParaRPr lang="zh-CN" altLang="en-US" dirty="0"/>
          </a:p>
        </p:txBody>
      </p:sp>
    </p:spTree>
    <p:extLst>
      <p:ext uri="{BB962C8B-B14F-4D97-AF65-F5344CB8AC3E}">
        <p14:creationId xmlns:p14="http://schemas.microsoft.com/office/powerpoint/2010/main" xmlns="" val="1759144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the cache memory works</a:t>
            </a:r>
            <a:endParaRPr lang="zh-CN" altLang="en-US" dirty="0"/>
          </a:p>
        </p:txBody>
      </p:sp>
      <p:sp>
        <p:nvSpPr>
          <p:cNvPr id="3" name="内容占位符 2"/>
          <p:cNvSpPr>
            <a:spLocks noGrp="1"/>
          </p:cNvSpPr>
          <p:nvPr>
            <p:ph idx="1"/>
          </p:nvPr>
        </p:nvSpPr>
        <p:spPr/>
        <p:txBody>
          <a:bodyPr/>
          <a:lstStyle/>
          <a:p>
            <a:r>
              <a:rPr lang="en-US" altLang="zh-CN" dirty="0" smtClean="0"/>
              <a:t>Cache addressing</a:t>
            </a:r>
            <a:endParaRPr lang="zh-CN" altLang="en-US" dirty="0"/>
          </a:p>
        </p:txBody>
      </p:sp>
      <p:pic>
        <p:nvPicPr>
          <p:cNvPr id="16386" name="Picture 2" descr="https://qph.ec.quoracdn.net/main-qimg-e03e17ca75d8f7cb8c731fa6c79e615d"/>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99592" y="2420888"/>
            <a:ext cx="7019925" cy="2781300"/>
          </a:xfrm>
          <a:prstGeom prst="rect">
            <a:avLst/>
          </a:prstGeom>
          <a:noFill/>
          <a:extLst>
            <a:ext uri="{909E8E84-426E-40DD-AFC4-6F175D3DCCD1}">
              <a14:hiddenFill xmlns:a14="http://schemas.microsoft.com/office/drawing/2010/main" xmlns="">
                <a:solidFill>
                  <a:srgbClr val="FFFFFF"/>
                </a:solidFill>
              </a14:hiddenFill>
            </a:ext>
          </a:extLst>
        </p:spPr>
      </p:pic>
      <p:pic>
        <p:nvPicPr>
          <p:cNvPr id="16388" name="Picture 4" descr="https://qph.ec.quoracdn.net/main-qimg-95e5090d94eb6d36dfdf27c1640a383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987824" y="3645024"/>
            <a:ext cx="5734050" cy="28956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22244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the cache memory works</a:t>
            </a:r>
            <a:endParaRPr lang="zh-CN" altLang="en-US" dirty="0"/>
          </a:p>
        </p:txBody>
      </p:sp>
      <p:sp>
        <p:nvSpPr>
          <p:cNvPr id="3" name="内容占位符 2"/>
          <p:cNvSpPr>
            <a:spLocks noGrp="1"/>
          </p:cNvSpPr>
          <p:nvPr>
            <p:ph idx="1"/>
          </p:nvPr>
        </p:nvSpPr>
        <p:spPr/>
        <p:txBody>
          <a:bodyPr>
            <a:normAutofit/>
          </a:bodyPr>
          <a:lstStyle/>
          <a:p>
            <a:r>
              <a:rPr lang="en-US" altLang="zh-CN" b="1" dirty="0"/>
              <a:t>Fully associative cache</a:t>
            </a:r>
          </a:p>
          <a:p>
            <a:pPr lvl="1"/>
            <a:r>
              <a:rPr lang="en-US" altLang="zh-CN" sz="2000" dirty="0"/>
              <a:t>Any memory block can be stored in any cache location. </a:t>
            </a:r>
            <a:endParaRPr lang="en-US" altLang="zh-CN" sz="2000" dirty="0" smtClean="0"/>
          </a:p>
          <a:p>
            <a:pPr lvl="1"/>
            <a:r>
              <a:rPr lang="en-US" altLang="zh-CN" sz="2000" dirty="0" smtClean="0"/>
              <a:t>Very small and efficient, just used for TLB.</a:t>
            </a:r>
            <a:endParaRPr lang="en-US" altLang="zh-CN" sz="2400" dirty="0" smtClean="0"/>
          </a:p>
          <a:p>
            <a:endParaRPr lang="en-US" altLang="zh-CN" b="1" dirty="0"/>
          </a:p>
          <a:p>
            <a:endParaRPr lang="zh-CN" altLang="en-US" dirty="0"/>
          </a:p>
        </p:txBody>
      </p:sp>
      <p:pic>
        <p:nvPicPr>
          <p:cNvPr id="17410" name="Picture 2" descr="https://upload.wikimedia.org/wikipedia/commons/thumb/9/94/Fully_Associative_Cache.svg/1112px-Fully_Associative_Cache.svg.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87624" y="2924424"/>
            <a:ext cx="6720416" cy="345690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930033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the cache memory works</a:t>
            </a:r>
            <a:endParaRPr lang="zh-CN" altLang="en-US" dirty="0"/>
          </a:p>
        </p:txBody>
      </p:sp>
      <p:sp>
        <p:nvSpPr>
          <p:cNvPr id="3" name="内容占位符 2"/>
          <p:cNvSpPr>
            <a:spLocks noGrp="1"/>
          </p:cNvSpPr>
          <p:nvPr>
            <p:ph idx="1"/>
          </p:nvPr>
        </p:nvSpPr>
        <p:spPr/>
        <p:txBody>
          <a:bodyPr>
            <a:normAutofit/>
          </a:bodyPr>
          <a:lstStyle/>
          <a:p>
            <a:r>
              <a:rPr lang="en-US" altLang="zh-CN" b="1" dirty="0" smtClean="0"/>
              <a:t>Direct </a:t>
            </a:r>
            <a:r>
              <a:rPr lang="en-US" altLang="zh-CN" b="1" dirty="0"/>
              <a:t>mapped cache</a:t>
            </a:r>
          </a:p>
          <a:p>
            <a:pPr lvl="1"/>
            <a:r>
              <a:rPr lang="en-US" altLang="zh-CN" sz="2000" dirty="0"/>
              <a:t>A</a:t>
            </a:r>
            <a:r>
              <a:rPr lang="en-US" altLang="zh-CN" sz="2000" dirty="0" smtClean="0"/>
              <a:t>ny </a:t>
            </a:r>
            <a:r>
              <a:rPr lang="en-US" altLang="zh-CN" sz="2000" dirty="0"/>
              <a:t>memory block can be stored in one specific cache entry only</a:t>
            </a:r>
            <a:r>
              <a:rPr lang="en-US" altLang="zh-CN" sz="2000" dirty="0" smtClean="0"/>
              <a:t>.</a:t>
            </a:r>
            <a:endParaRPr lang="en-US" altLang="zh-CN" dirty="0" smtClean="0"/>
          </a:p>
          <a:p>
            <a:endParaRPr lang="en-US" altLang="zh-CN" b="1" dirty="0"/>
          </a:p>
          <a:p>
            <a:endParaRPr lang="zh-CN" altLang="en-US" dirty="0"/>
          </a:p>
        </p:txBody>
      </p:sp>
      <p:pic>
        <p:nvPicPr>
          <p:cNvPr id="18434" name="Picture 2" descr="https://upload.wikimedia.org/wikipedia/commons/thumb/a/a2/Direct_Mapped_Cache.svg/829px-Direct_Mapped_Cache.svg.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5616" y="2564904"/>
            <a:ext cx="6696744" cy="41602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6573537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the cache memory works</a:t>
            </a:r>
            <a:endParaRPr lang="zh-CN" altLang="en-US" dirty="0"/>
          </a:p>
        </p:txBody>
      </p:sp>
      <p:sp>
        <p:nvSpPr>
          <p:cNvPr id="3" name="内容占位符 2"/>
          <p:cNvSpPr>
            <a:spLocks noGrp="1"/>
          </p:cNvSpPr>
          <p:nvPr>
            <p:ph idx="1"/>
          </p:nvPr>
        </p:nvSpPr>
        <p:spPr/>
        <p:txBody>
          <a:bodyPr>
            <a:normAutofit/>
          </a:bodyPr>
          <a:lstStyle/>
          <a:p>
            <a:r>
              <a:rPr lang="en-US" altLang="zh-CN" b="1" dirty="0" smtClean="0"/>
              <a:t>Set </a:t>
            </a:r>
            <a:r>
              <a:rPr lang="en-US" altLang="zh-CN" b="1" dirty="0"/>
              <a:t>associative </a:t>
            </a:r>
            <a:r>
              <a:rPr lang="en-US" altLang="zh-CN" b="1" dirty="0" smtClean="0"/>
              <a:t>cache(</a:t>
            </a:r>
            <a:r>
              <a:rPr lang="en-US" altLang="zh-CN" sz="2800" i="1" dirty="0"/>
              <a:t>multi-way-direct-mapped</a:t>
            </a:r>
            <a:r>
              <a:rPr lang="en-US" altLang="zh-CN" b="1" dirty="0" smtClean="0"/>
              <a:t>)</a:t>
            </a:r>
          </a:p>
          <a:p>
            <a:pPr lvl="1"/>
            <a:r>
              <a:rPr lang="en-US" altLang="zh-CN" sz="2000" dirty="0"/>
              <a:t>A</a:t>
            </a:r>
            <a:r>
              <a:rPr lang="en-US" altLang="zh-CN" sz="2000" dirty="0" smtClean="0"/>
              <a:t> </a:t>
            </a:r>
            <a:r>
              <a:rPr lang="en-US" altLang="zh-CN" sz="2000" dirty="0"/>
              <a:t>combination of the two previous </a:t>
            </a:r>
            <a:r>
              <a:rPr lang="en-US" altLang="zh-CN" sz="2000" dirty="0" smtClean="0"/>
              <a:t>approaches,</a:t>
            </a:r>
            <a:r>
              <a:rPr lang="en-US" altLang="zh-CN" dirty="0" smtClean="0"/>
              <a:t> </a:t>
            </a:r>
          </a:p>
          <a:p>
            <a:pPr lvl="1"/>
            <a:r>
              <a:rPr lang="en-US" altLang="zh-CN" sz="2000" dirty="0"/>
              <a:t>A</a:t>
            </a:r>
            <a:r>
              <a:rPr lang="en-US" altLang="zh-CN" sz="2000" dirty="0" smtClean="0"/>
              <a:t>ny </a:t>
            </a:r>
            <a:r>
              <a:rPr lang="en-US" altLang="zh-CN" sz="2000" dirty="0"/>
              <a:t>memory block can be stored in any cache </a:t>
            </a:r>
            <a:r>
              <a:rPr lang="en-US" altLang="zh-CN" sz="2000" dirty="0" smtClean="0"/>
              <a:t>way, but only can </a:t>
            </a:r>
            <a:r>
              <a:rPr lang="en-US" altLang="zh-CN" sz="2000" dirty="0"/>
              <a:t>be stored in one specific cache entry </a:t>
            </a:r>
            <a:r>
              <a:rPr lang="en-US" altLang="zh-CN" sz="2000" dirty="0" smtClean="0"/>
              <a:t>in that way.</a:t>
            </a:r>
            <a:endParaRPr lang="en-US" altLang="zh-CN" dirty="0" smtClean="0"/>
          </a:p>
          <a:p>
            <a:endParaRPr lang="en-US" altLang="zh-CN" b="1" dirty="0"/>
          </a:p>
          <a:p>
            <a:endParaRPr lang="zh-CN" altLang="en-US" dirty="0"/>
          </a:p>
        </p:txBody>
      </p:sp>
      <p:pic>
        <p:nvPicPr>
          <p:cNvPr id="19458" name="Picture 2" descr="https://upload.wikimedia.org/wikipedia/commons/thumb/b/bf/Set_Associative_Cache.svg/967px-Set_Associative_Cache.svg.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59632" y="3284984"/>
            <a:ext cx="6501066" cy="351862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6573537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Memory Architectures</a:t>
            </a:r>
            <a:endParaRPr lang="zh-CN" altLang="en-US" dirty="0"/>
          </a:p>
        </p:txBody>
      </p:sp>
      <p:sp>
        <p:nvSpPr>
          <p:cNvPr id="3" name="内容占位符 2"/>
          <p:cNvSpPr>
            <a:spLocks noGrp="1"/>
          </p:cNvSpPr>
          <p:nvPr>
            <p:ph idx="1"/>
          </p:nvPr>
        </p:nvSpPr>
        <p:spPr/>
        <p:txBody>
          <a:bodyPr/>
          <a:lstStyle/>
          <a:p>
            <a:r>
              <a:rPr lang="en-US" altLang="zh-CN" b="1" dirty="0"/>
              <a:t>Uniform Memory Access (UMA</a:t>
            </a:r>
            <a:r>
              <a:rPr lang="en-US" altLang="zh-CN" b="1" dirty="0" smtClean="0"/>
              <a:t>)</a:t>
            </a:r>
          </a:p>
          <a:p>
            <a:pPr lvl="1"/>
            <a:r>
              <a:rPr lang="en-US" altLang="zh-CN" sz="2000" dirty="0"/>
              <a:t>Symmetric Multiprocessor (SMP) </a:t>
            </a:r>
            <a:endParaRPr lang="en-US" altLang="zh-CN" sz="2000" dirty="0" smtClean="0"/>
          </a:p>
          <a:p>
            <a:pPr lvl="1"/>
            <a:r>
              <a:rPr lang="en-US" altLang="zh-CN" sz="2000" dirty="0"/>
              <a:t>Identical </a:t>
            </a:r>
            <a:r>
              <a:rPr lang="en-US" altLang="zh-CN" sz="2000" dirty="0" smtClean="0"/>
              <a:t>processors</a:t>
            </a:r>
          </a:p>
          <a:p>
            <a:pPr lvl="1"/>
            <a:r>
              <a:rPr lang="en-US" altLang="zh-CN" sz="2000" dirty="0"/>
              <a:t>Equal access and access times to </a:t>
            </a:r>
            <a:r>
              <a:rPr lang="en-US" altLang="zh-CN" sz="2000" dirty="0" smtClean="0"/>
              <a:t>memory</a:t>
            </a:r>
          </a:p>
          <a:p>
            <a:pPr lvl="1"/>
            <a:r>
              <a:rPr lang="en-US" altLang="zh-CN" sz="2000" dirty="0"/>
              <a:t>CC-UMA(Cache Coherent UMA)</a:t>
            </a:r>
            <a:endParaRPr lang="en-US" altLang="zh-CN" sz="2000" dirty="0" smtClean="0"/>
          </a:p>
          <a:p>
            <a:pPr lvl="1"/>
            <a:endParaRPr lang="zh-CN" altLang="en-US" dirty="0"/>
          </a:p>
        </p:txBody>
      </p:sp>
      <p:pic>
        <p:nvPicPr>
          <p:cNvPr id="20482" name="Picture 2" descr="https://computing.llnl.gov/tutorials/parallel_comp/images/shared_mem.gi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71600" y="3760666"/>
            <a:ext cx="3597652" cy="2476645"/>
          </a:xfrm>
          <a:prstGeom prst="rect">
            <a:avLst/>
          </a:prstGeom>
          <a:noFill/>
          <a:extLst>
            <a:ext uri="{909E8E84-426E-40DD-AFC4-6F175D3DCCD1}">
              <a14:hiddenFill xmlns:a14="http://schemas.microsoft.com/office/drawing/2010/main" xmlns="">
                <a:solidFill>
                  <a:srgbClr val="FFFFFF"/>
                </a:solidFill>
              </a14:hiddenFill>
            </a:ext>
          </a:extLst>
        </p:spPr>
      </p:pic>
      <p:pic>
        <p:nvPicPr>
          <p:cNvPr id="20484" name="Picture 4" descr="https://upload.wikimedia.org/wikipedia/commons/thumb/1/1c/SMP_-_Symmetric_Multiprocessor_System.svg/994px-SMP_-_Symmetric_Multiprocessor_System.svg.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716016" y="3737605"/>
            <a:ext cx="3888432" cy="24997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969766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Memory Architectures</a:t>
            </a:r>
            <a:endParaRPr lang="zh-CN" altLang="en-US" dirty="0"/>
          </a:p>
        </p:txBody>
      </p:sp>
      <p:sp>
        <p:nvSpPr>
          <p:cNvPr id="3" name="内容占位符 2"/>
          <p:cNvSpPr>
            <a:spLocks noGrp="1"/>
          </p:cNvSpPr>
          <p:nvPr>
            <p:ph idx="1"/>
          </p:nvPr>
        </p:nvSpPr>
        <p:spPr/>
        <p:txBody>
          <a:bodyPr/>
          <a:lstStyle/>
          <a:p>
            <a:r>
              <a:rPr lang="en-US" altLang="zh-CN" b="1" dirty="0"/>
              <a:t>Non-Uniform Memory Access (NUMA</a:t>
            </a:r>
            <a:r>
              <a:rPr lang="en-US" altLang="zh-CN" b="1" dirty="0" smtClean="0"/>
              <a:t>)</a:t>
            </a:r>
          </a:p>
          <a:p>
            <a:pPr lvl="1"/>
            <a:r>
              <a:rPr lang="en-US" altLang="zh-CN" sz="2000" dirty="0"/>
              <a:t>Often made by physically linking two or more SMPs</a:t>
            </a:r>
          </a:p>
          <a:p>
            <a:pPr lvl="1"/>
            <a:r>
              <a:rPr lang="en-US" altLang="zh-CN" sz="2000" dirty="0"/>
              <a:t>One SMP can directly access memory of another SMP</a:t>
            </a:r>
          </a:p>
          <a:p>
            <a:pPr lvl="1"/>
            <a:r>
              <a:rPr lang="en-US" altLang="zh-CN" sz="2000" dirty="0"/>
              <a:t>Not </a:t>
            </a:r>
            <a:r>
              <a:rPr lang="en-US" altLang="zh-CN" sz="2000" dirty="0" smtClean="0"/>
              <a:t>equal </a:t>
            </a:r>
            <a:r>
              <a:rPr lang="en-US" altLang="zh-CN" sz="2000" dirty="0"/>
              <a:t>access time to all </a:t>
            </a:r>
            <a:r>
              <a:rPr lang="en-US" altLang="zh-CN" sz="2000" dirty="0" smtClean="0"/>
              <a:t>memories between SMPs</a:t>
            </a:r>
            <a:endParaRPr lang="en-US" altLang="zh-CN" sz="2000" dirty="0"/>
          </a:p>
          <a:p>
            <a:pPr lvl="1"/>
            <a:r>
              <a:rPr lang="en-US" altLang="zh-CN" sz="2000" dirty="0"/>
              <a:t>Memory access across </a:t>
            </a:r>
            <a:r>
              <a:rPr lang="en-US" altLang="zh-CN" sz="2000" dirty="0" smtClean="0"/>
              <a:t>bus link </a:t>
            </a:r>
            <a:r>
              <a:rPr lang="en-US" altLang="zh-CN" sz="2000" dirty="0"/>
              <a:t>is slower</a:t>
            </a:r>
          </a:p>
          <a:p>
            <a:pPr lvl="1"/>
            <a:r>
              <a:rPr lang="en-US" altLang="zh-CN" sz="2000" dirty="0"/>
              <a:t>CC-NUMA - Cache Coherent </a:t>
            </a:r>
            <a:r>
              <a:rPr lang="en-US" altLang="zh-CN" sz="2000" dirty="0" smtClean="0"/>
              <a:t>NUMA</a:t>
            </a:r>
          </a:p>
        </p:txBody>
      </p:sp>
      <p:pic>
        <p:nvPicPr>
          <p:cNvPr id="21506" name="Picture 2" descr="https://computing.llnl.gov/tutorials/parallel_comp/images/numa.gi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50750" y="4081363"/>
            <a:ext cx="5334467" cy="216024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398557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Memory Architectures</a:t>
            </a:r>
            <a:endParaRPr lang="zh-CN" altLang="en-US" dirty="0"/>
          </a:p>
        </p:txBody>
      </p:sp>
      <p:sp>
        <p:nvSpPr>
          <p:cNvPr id="3" name="内容占位符 2"/>
          <p:cNvSpPr>
            <a:spLocks noGrp="1"/>
          </p:cNvSpPr>
          <p:nvPr>
            <p:ph idx="1"/>
          </p:nvPr>
        </p:nvSpPr>
        <p:spPr/>
        <p:txBody>
          <a:bodyPr/>
          <a:lstStyle/>
          <a:p>
            <a:r>
              <a:rPr lang="en-US" altLang="zh-CN" b="1" dirty="0"/>
              <a:t>Distributed </a:t>
            </a:r>
            <a:r>
              <a:rPr lang="en-US" altLang="zh-CN" b="1" dirty="0" smtClean="0"/>
              <a:t>Memory</a:t>
            </a:r>
          </a:p>
          <a:p>
            <a:pPr lvl="1"/>
            <a:r>
              <a:rPr lang="en-US" altLang="zh-CN" sz="2000" dirty="0" smtClean="0"/>
              <a:t>Distributed system</a:t>
            </a:r>
          </a:p>
          <a:p>
            <a:pPr lvl="1"/>
            <a:r>
              <a:rPr lang="en-US" altLang="zh-CN" sz="2000" dirty="0" smtClean="0"/>
              <a:t>Based on network</a:t>
            </a:r>
          </a:p>
          <a:p>
            <a:pPr lvl="1"/>
            <a:r>
              <a:rPr lang="en-US" altLang="zh-CN" sz="2000" dirty="0" smtClean="0"/>
              <a:t>Scalable but access time across nodes slower</a:t>
            </a:r>
          </a:p>
          <a:p>
            <a:pPr lvl="1"/>
            <a:r>
              <a:rPr lang="en-US" altLang="zh-CN" sz="2000" dirty="0"/>
              <a:t>Use commodity </a:t>
            </a:r>
            <a:r>
              <a:rPr lang="en-US" altLang="zh-CN" sz="2000" dirty="0" smtClean="0"/>
              <a:t>processor and machine, even hybrid components </a:t>
            </a:r>
            <a:endParaRPr lang="en-US" altLang="zh-CN" sz="2000" dirty="0"/>
          </a:p>
        </p:txBody>
      </p:sp>
      <p:pic>
        <p:nvPicPr>
          <p:cNvPr id="23554" name="Picture 2" descr="https://computing.llnl.gov/tutorials/parallel_comp/images/distributed_mem.gi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67544" y="3695801"/>
            <a:ext cx="4320000" cy="1749423"/>
          </a:xfrm>
          <a:prstGeom prst="rect">
            <a:avLst/>
          </a:prstGeom>
          <a:noFill/>
          <a:extLst>
            <a:ext uri="{909E8E84-426E-40DD-AFC4-6F175D3DCCD1}">
              <a14:hiddenFill xmlns:a14="http://schemas.microsoft.com/office/drawing/2010/main" xmlns="">
                <a:solidFill>
                  <a:srgbClr val="FFFFFF"/>
                </a:solidFill>
              </a14:hiddenFill>
            </a:ext>
          </a:extLst>
        </p:spPr>
      </p:pic>
      <p:pic>
        <p:nvPicPr>
          <p:cNvPr id="23558" name="Picture 6" descr="https://computing.llnl.gov/tutorials/parallel_comp/images/hybrid_mem2.gi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787544" y="4797152"/>
            <a:ext cx="4320000" cy="174942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879636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Memory Architectures</a:t>
            </a:r>
            <a:endParaRPr lang="zh-CN" altLang="en-US" dirty="0"/>
          </a:p>
        </p:txBody>
      </p:sp>
      <p:sp>
        <p:nvSpPr>
          <p:cNvPr id="3" name="内容占位符 2"/>
          <p:cNvSpPr>
            <a:spLocks noGrp="1"/>
          </p:cNvSpPr>
          <p:nvPr>
            <p:ph idx="1"/>
          </p:nvPr>
        </p:nvSpPr>
        <p:spPr/>
        <p:txBody>
          <a:bodyPr>
            <a:normAutofit lnSpcReduction="10000"/>
          </a:bodyPr>
          <a:lstStyle/>
          <a:p>
            <a:r>
              <a:rPr lang="en-US" altLang="zh-CN" b="1" dirty="0" smtClean="0"/>
              <a:t>Cache </a:t>
            </a:r>
            <a:r>
              <a:rPr lang="en-US" altLang="zh-CN" b="1" dirty="0"/>
              <a:t>coherent</a:t>
            </a:r>
          </a:p>
          <a:p>
            <a:pPr lvl="1"/>
            <a:r>
              <a:rPr lang="en-US" altLang="zh-CN" sz="2000" dirty="0" smtClean="0"/>
              <a:t>If </a:t>
            </a:r>
            <a:r>
              <a:rPr lang="en-US" altLang="zh-CN" sz="2000" dirty="0"/>
              <a:t>one processor updates </a:t>
            </a:r>
            <a:r>
              <a:rPr lang="en-US" altLang="zh-CN" sz="2000" dirty="0" smtClean="0"/>
              <a:t>the shared data in </a:t>
            </a:r>
            <a:r>
              <a:rPr lang="en-US" altLang="zh-CN" sz="2000" dirty="0" smtClean="0">
                <a:solidFill>
                  <a:schemeClr val="accent6"/>
                </a:solidFill>
              </a:rPr>
              <a:t>cache</a:t>
            </a:r>
            <a:r>
              <a:rPr lang="en-US" altLang="zh-CN" sz="2000" dirty="0" smtClean="0"/>
              <a:t>, </a:t>
            </a:r>
            <a:r>
              <a:rPr lang="en-US" altLang="zh-CN" sz="2000" dirty="0"/>
              <a:t>all the other processors know about the update</a:t>
            </a:r>
            <a:r>
              <a:rPr lang="en-US" altLang="zh-CN" sz="2000" dirty="0" smtClean="0"/>
              <a:t>.</a:t>
            </a:r>
          </a:p>
          <a:p>
            <a:r>
              <a:rPr lang="en-US" altLang="zh-CN" b="1" dirty="0"/>
              <a:t>3 approaches of implementation</a:t>
            </a:r>
          </a:p>
          <a:p>
            <a:pPr lvl="1"/>
            <a:r>
              <a:rPr lang="en-US" altLang="zh-CN" sz="2000" dirty="0"/>
              <a:t>Bus watching or Snooping </a:t>
            </a:r>
            <a:r>
              <a:rPr lang="en-US" altLang="zh-CN" sz="2000" dirty="0" smtClean="0"/>
              <a:t>(used for SMP, </a:t>
            </a:r>
            <a:r>
              <a:rPr lang="en-US" altLang="zh-CN" sz="2000" dirty="0"/>
              <a:t>hardware level</a:t>
            </a:r>
            <a:r>
              <a:rPr lang="en-US" altLang="zh-CN" sz="2000" dirty="0" smtClean="0"/>
              <a:t>)</a:t>
            </a:r>
            <a:endParaRPr lang="en-US" altLang="zh-CN" sz="2000" dirty="0"/>
          </a:p>
          <a:p>
            <a:pPr lvl="1"/>
            <a:r>
              <a:rPr lang="en-US" altLang="zh-CN" sz="2000" dirty="0"/>
              <a:t>Directory-based – </a:t>
            </a:r>
            <a:r>
              <a:rPr lang="en-US" altLang="zh-CN" sz="2000" dirty="0" smtClean="0"/>
              <a:t>message-passing (used in NUMA)</a:t>
            </a:r>
            <a:endParaRPr lang="en-US" altLang="zh-CN" sz="2000" dirty="0"/>
          </a:p>
          <a:p>
            <a:pPr lvl="1"/>
            <a:r>
              <a:rPr lang="en-US" altLang="zh-CN" sz="2000" dirty="0"/>
              <a:t>Shared </a:t>
            </a:r>
            <a:r>
              <a:rPr lang="en-US" altLang="zh-CN" sz="2000" dirty="0" smtClean="0"/>
              <a:t>cache (used for multi-core, e.g. L3)</a:t>
            </a:r>
          </a:p>
          <a:p>
            <a:r>
              <a:rPr lang="en-US" altLang="zh-CN" b="1" dirty="0" smtClean="0"/>
              <a:t>Coherency protocols</a:t>
            </a:r>
          </a:p>
          <a:p>
            <a:pPr lvl="1"/>
            <a:r>
              <a:rPr lang="en-US" altLang="zh-CN" sz="2000" dirty="0"/>
              <a:t>MESI </a:t>
            </a:r>
            <a:r>
              <a:rPr lang="en-US" altLang="zh-CN" sz="2000" dirty="0" smtClean="0"/>
              <a:t>protocol</a:t>
            </a:r>
          </a:p>
          <a:p>
            <a:pPr lvl="1"/>
            <a:r>
              <a:rPr lang="en-US" altLang="zh-CN" sz="2000" dirty="0" smtClean="0"/>
              <a:t>MOESI protocol</a:t>
            </a:r>
          </a:p>
          <a:p>
            <a:pPr lvl="1"/>
            <a:r>
              <a:rPr lang="en-US" altLang="zh-CN" sz="2000" dirty="0" smtClean="0"/>
              <a:t>Based on State, and </a:t>
            </a:r>
            <a:r>
              <a:rPr lang="en-US" altLang="zh-CN" sz="2000" dirty="0"/>
              <a:t>u</a:t>
            </a:r>
            <a:r>
              <a:rPr lang="en-US" altLang="zh-CN" sz="2000" dirty="0" smtClean="0"/>
              <a:t>se </a:t>
            </a:r>
            <a:r>
              <a:rPr lang="en-US" altLang="zh-CN" sz="2000" dirty="0"/>
              <a:t>of a bus "shared line" </a:t>
            </a:r>
            <a:r>
              <a:rPr lang="en-US" altLang="zh-CN" sz="2000" dirty="0" smtClean="0"/>
              <a:t/>
            </a:r>
            <a:br>
              <a:rPr lang="en-US" altLang="zh-CN" sz="2000" dirty="0" smtClean="0"/>
            </a:br>
            <a:r>
              <a:rPr lang="en-US" altLang="zh-CN" sz="2000" dirty="0" smtClean="0"/>
              <a:t>to </a:t>
            </a:r>
            <a:r>
              <a:rPr lang="en-US" altLang="zh-CN" sz="2000" dirty="0"/>
              <a:t>detect "shared" copy in the other caches</a:t>
            </a:r>
          </a:p>
          <a:p>
            <a:endParaRPr lang="zh-CN" altLang="en-US" dirty="0"/>
          </a:p>
        </p:txBody>
      </p:sp>
      <p:sp>
        <p:nvSpPr>
          <p:cNvPr id="4" name="AutoShape 2" descr="https://upload.wikimedia.org/wikipedia/commons/thumb/b/b6/MESI_State_Transaction_Diagram.svg/610px-MESI_State_Transaction_Diagram.svg.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2532" name="Picture 4" descr="https://upload.wikimedia.org/wikipedia/commons/thumb/b/b6/MESI_State_Transaction_Diagram.svg/610px-MESI_State_Transaction_Diagram.svg.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444208" y="3384376"/>
            <a:ext cx="2674796" cy="3429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141616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Store Model</a:t>
            </a:r>
            <a:endParaRPr lang="zh-CN" altLang="en-US" dirty="0"/>
          </a:p>
        </p:txBody>
      </p:sp>
      <p:sp>
        <p:nvSpPr>
          <p:cNvPr id="3" name="内容占位符 2"/>
          <p:cNvSpPr>
            <a:spLocks noGrp="1"/>
          </p:cNvSpPr>
          <p:nvPr>
            <p:ph idx="1"/>
          </p:nvPr>
        </p:nvSpPr>
        <p:spPr/>
        <p:txBody>
          <a:bodyPr/>
          <a:lstStyle/>
          <a:p>
            <a:r>
              <a:rPr lang="en-US" altLang="zh-CN" dirty="0" smtClean="0"/>
              <a:t>The layout of data in </a:t>
            </a:r>
            <a:r>
              <a:rPr lang="en-US" altLang="zh-CN" u="sng" dirty="0" smtClean="0"/>
              <a:t>memory</a:t>
            </a:r>
            <a:r>
              <a:rPr lang="en-US" altLang="zh-CN" dirty="0" smtClean="0"/>
              <a:t>,</a:t>
            </a:r>
          </a:p>
          <a:p>
            <a:pPr marL="0" indent="0" algn="r">
              <a:buNone/>
            </a:pPr>
            <a:r>
              <a:rPr lang="en-US" altLang="zh-CN" dirty="0"/>
              <a:t>t</a:t>
            </a:r>
            <a:r>
              <a:rPr lang="en-US" altLang="zh-CN" dirty="0" smtClean="0"/>
              <a:t>hat is, </a:t>
            </a:r>
            <a:r>
              <a:rPr lang="en-US" altLang="zh-CN" b="1" dirty="0">
                <a:solidFill>
                  <a:schemeClr val="accent1"/>
                </a:solidFill>
              </a:rPr>
              <a:t>Data Structure</a:t>
            </a:r>
          </a:p>
          <a:p>
            <a:r>
              <a:rPr lang="en-US" altLang="zh-CN" dirty="0" smtClean="0"/>
              <a:t>The layout of data in </a:t>
            </a:r>
            <a:r>
              <a:rPr lang="en-US" altLang="zh-CN" u="sng" dirty="0" smtClean="0"/>
              <a:t>file</a:t>
            </a:r>
            <a:r>
              <a:rPr lang="en-US" altLang="zh-CN" dirty="0" smtClean="0"/>
              <a:t>,</a:t>
            </a:r>
          </a:p>
          <a:p>
            <a:pPr marL="0" indent="0" algn="r">
              <a:buNone/>
            </a:pPr>
            <a:r>
              <a:rPr lang="en-US" altLang="zh-CN" dirty="0" smtClean="0"/>
              <a:t>that is, </a:t>
            </a:r>
            <a:r>
              <a:rPr lang="en-US" altLang="zh-CN" b="1" dirty="0">
                <a:solidFill>
                  <a:schemeClr val="accent2"/>
                </a:solidFill>
              </a:rPr>
              <a:t>File </a:t>
            </a:r>
            <a:r>
              <a:rPr lang="en-US" altLang="zh-CN" b="1" dirty="0" smtClean="0">
                <a:solidFill>
                  <a:schemeClr val="accent2"/>
                </a:solidFill>
              </a:rPr>
              <a:t>Format</a:t>
            </a:r>
          </a:p>
          <a:p>
            <a:r>
              <a:rPr lang="en-US" altLang="zh-CN" dirty="0"/>
              <a:t>The layout of data in </a:t>
            </a:r>
            <a:r>
              <a:rPr lang="en-US" altLang="zh-CN" u="sng" dirty="0" smtClean="0"/>
              <a:t>network</a:t>
            </a:r>
            <a:r>
              <a:rPr lang="en-US" altLang="zh-CN" dirty="0" smtClean="0"/>
              <a:t>,</a:t>
            </a:r>
            <a:endParaRPr lang="en-US" altLang="zh-CN" dirty="0"/>
          </a:p>
          <a:p>
            <a:pPr marL="0" indent="0" algn="r">
              <a:buNone/>
            </a:pPr>
            <a:r>
              <a:rPr lang="en-US" altLang="zh-CN" dirty="0"/>
              <a:t>that is, </a:t>
            </a:r>
            <a:r>
              <a:rPr lang="en-US" altLang="zh-CN" b="1" dirty="0">
                <a:solidFill>
                  <a:schemeClr val="accent3"/>
                </a:solidFill>
              </a:rPr>
              <a:t>P</a:t>
            </a:r>
            <a:r>
              <a:rPr lang="en-US" altLang="zh-CN" b="1" dirty="0" smtClean="0">
                <a:solidFill>
                  <a:schemeClr val="accent3"/>
                </a:solidFill>
              </a:rPr>
              <a:t>rotocol</a:t>
            </a:r>
            <a:endParaRPr lang="zh-CN" altLang="en-US" b="1" dirty="0">
              <a:solidFill>
                <a:schemeClr val="accent3"/>
              </a:solidFill>
            </a:endParaRPr>
          </a:p>
        </p:txBody>
      </p:sp>
    </p:spTree>
    <p:extLst>
      <p:ext uri="{BB962C8B-B14F-4D97-AF65-F5344CB8AC3E}">
        <p14:creationId xmlns:p14="http://schemas.microsoft.com/office/powerpoint/2010/main" xmlns="" val="15930943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Hard Disk</a:t>
            </a:r>
            <a:endParaRPr lang="zh-CN" altLang="en-US" dirty="0"/>
          </a:p>
        </p:txBody>
      </p:sp>
      <p:sp>
        <p:nvSpPr>
          <p:cNvPr id="3" name="内容占位符 2"/>
          <p:cNvSpPr>
            <a:spLocks noGrp="1"/>
          </p:cNvSpPr>
          <p:nvPr>
            <p:ph idx="1"/>
          </p:nvPr>
        </p:nvSpPr>
        <p:spPr>
          <a:xfrm>
            <a:off x="457200" y="1711427"/>
            <a:ext cx="8229600" cy="4525963"/>
          </a:xfrm>
        </p:spPr>
        <p:txBody>
          <a:bodyPr/>
          <a:lstStyle/>
          <a:p>
            <a:endParaRPr lang="zh-CN" altLang="en-US" dirty="0"/>
          </a:p>
        </p:txBody>
      </p:sp>
      <p:sp>
        <p:nvSpPr>
          <p:cNvPr id="4" name="AutoShape 2" descr="http://my.csdn.net/uploads/201203/29/1333013035_4784.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www.pcguide.com/ref/hdd/op/z_wdc_hdop.jpg"/>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3794" name="Picture 2" descr="tlačítko"/>
          <p:cNvPicPr>
            <a:picLocks noChangeAspect="1" noChangeArrowheads="1"/>
          </p:cNvPicPr>
          <p:nvPr/>
        </p:nvPicPr>
        <p:blipFill>
          <a:blip r:embed="rId3" cstate="print">
            <a:clrChange>
              <a:clrFrom>
                <a:srgbClr val="F5F5F5"/>
              </a:clrFrom>
              <a:clrTo>
                <a:srgbClr val="F5F5F5">
                  <a:alpha val="0"/>
                </a:srgbClr>
              </a:clrTo>
            </a:clrChange>
          </a:blip>
          <a:srcRect/>
          <a:stretch>
            <a:fillRect/>
          </a:stretch>
        </p:blipFill>
        <p:spPr bwMode="auto">
          <a:xfrm>
            <a:off x="899490" y="1967629"/>
            <a:ext cx="3465494" cy="2321881"/>
          </a:xfrm>
          <a:prstGeom prst="rect">
            <a:avLst/>
          </a:prstGeom>
          <a:noFill/>
        </p:spPr>
      </p:pic>
      <p:pic>
        <p:nvPicPr>
          <p:cNvPr id="33796" name="Picture 4" descr="tlačítko"/>
          <p:cNvPicPr>
            <a:picLocks noChangeAspect="1" noChangeArrowheads="1"/>
          </p:cNvPicPr>
          <p:nvPr/>
        </p:nvPicPr>
        <p:blipFill>
          <a:blip r:embed="rId4" cstate="print">
            <a:clrChange>
              <a:clrFrom>
                <a:srgbClr val="F5F5F5"/>
              </a:clrFrom>
              <a:clrTo>
                <a:srgbClr val="F5F5F5">
                  <a:alpha val="0"/>
                </a:srgbClr>
              </a:clrTo>
            </a:clrChange>
          </a:blip>
          <a:srcRect/>
          <a:stretch>
            <a:fillRect/>
          </a:stretch>
        </p:blipFill>
        <p:spPr bwMode="auto">
          <a:xfrm>
            <a:off x="4941776" y="1987351"/>
            <a:ext cx="3465494" cy="2344986"/>
          </a:xfrm>
          <a:prstGeom prst="rect">
            <a:avLst/>
          </a:prstGeom>
          <a:noFill/>
        </p:spPr>
      </p:pic>
      <p:pic>
        <p:nvPicPr>
          <p:cNvPr id="33798" name="Picture 6" descr="http://www.pcguide.com/ref/hdd/op/z_ibm_microscope.jpg"/>
          <p:cNvPicPr>
            <a:picLocks noChangeAspect="1" noChangeArrowheads="1"/>
          </p:cNvPicPr>
          <p:nvPr/>
        </p:nvPicPr>
        <p:blipFill>
          <a:blip r:embed="rId5" cstate="print"/>
          <a:srcRect/>
          <a:stretch>
            <a:fillRect/>
          </a:stretch>
        </p:blipFill>
        <p:spPr bwMode="auto">
          <a:xfrm>
            <a:off x="899490" y="4497267"/>
            <a:ext cx="7507780" cy="1740123"/>
          </a:xfrm>
          <a:prstGeom prst="rect">
            <a:avLst/>
          </a:prstGeom>
          <a:noFill/>
        </p:spPr>
      </p:pic>
    </p:spTree>
    <p:extLst>
      <p:ext uri="{BB962C8B-B14F-4D97-AF65-F5344CB8AC3E}">
        <p14:creationId xmlns:p14="http://schemas.microsoft.com/office/powerpoint/2010/main" xmlns="" val="14760900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Access Model</a:t>
            </a:r>
            <a:endParaRPr lang="zh-CN" altLang="en-US" dirty="0"/>
          </a:p>
        </p:txBody>
      </p:sp>
      <p:sp>
        <p:nvSpPr>
          <p:cNvPr id="3" name="内容占位符 2"/>
          <p:cNvSpPr>
            <a:spLocks noGrp="1"/>
          </p:cNvSpPr>
          <p:nvPr>
            <p:ph idx="1"/>
          </p:nvPr>
        </p:nvSpPr>
        <p:spPr/>
        <p:txBody>
          <a:bodyPr/>
          <a:lstStyle/>
          <a:p>
            <a:r>
              <a:rPr lang="en-US" altLang="zh-CN" dirty="0" smtClean="0"/>
              <a:t>Data path</a:t>
            </a:r>
          </a:p>
          <a:p>
            <a:r>
              <a:rPr lang="en-US" altLang="zh-CN" dirty="0" smtClean="0"/>
              <a:t>Local </a:t>
            </a:r>
            <a:r>
              <a:rPr lang="en-US" altLang="zh-CN" dirty="0"/>
              <a:t>principle of </a:t>
            </a:r>
            <a:r>
              <a:rPr lang="en-US" altLang="zh-CN" dirty="0" smtClean="0"/>
              <a:t>program</a:t>
            </a:r>
          </a:p>
          <a:p>
            <a:r>
              <a:rPr lang="en-US" altLang="zh-CN" dirty="0" err="1" smtClean="0"/>
              <a:t>ReadAhead</a:t>
            </a:r>
            <a:r>
              <a:rPr lang="en-US" altLang="zh-CN" dirty="0" smtClean="0"/>
              <a:t> &amp; </a:t>
            </a:r>
            <a:r>
              <a:rPr lang="en-US" altLang="zh-CN" dirty="0" err="1" smtClean="0"/>
              <a:t>Prefetch</a:t>
            </a:r>
            <a:r>
              <a:rPr lang="en-US" altLang="zh-CN" dirty="0" smtClean="0"/>
              <a:t> on Disk</a:t>
            </a:r>
            <a:endParaRPr lang="zh-CN" altLang="en-US" dirty="0"/>
          </a:p>
        </p:txBody>
      </p:sp>
      <p:pic>
        <p:nvPicPr>
          <p:cNvPr id="3074" name="Picture 2" descr="How the CPU Works"/>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55576" y="3645024"/>
            <a:ext cx="7620000" cy="211455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1588094" y="5759574"/>
            <a:ext cx="5954964" cy="461665"/>
          </a:xfrm>
          <a:prstGeom prst="rect">
            <a:avLst/>
          </a:prstGeom>
          <a:noFill/>
        </p:spPr>
        <p:txBody>
          <a:bodyPr wrap="none" rtlCol="0">
            <a:spAutoFit/>
          </a:bodyPr>
          <a:lstStyle/>
          <a:p>
            <a:r>
              <a:rPr lang="en-US" altLang="zh-CN" i="1" u="sng" dirty="0" smtClean="0">
                <a:solidFill>
                  <a:srgbClr val="FF0000"/>
                </a:solidFill>
                <a:effectLst>
                  <a:outerShdw blurRad="38100" dist="38100" dir="2700000" algn="tl">
                    <a:srgbClr val="000000">
                      <a:alpha val="43137"/>
                    </a:srgbClr>
                  </a:outerShdw>
                </a:effectLst>
              </a:rPr>
              <a:t>Transfer rates of all components differ, that’s the </a:t>
            </a:r>
            <a:r>
              <a:rPr lang="en-US" altLang="zh-CN" sz="2400" b="1" i="1" u="sng" dirty="0" smtClean="0">
                <a:solidFill>
                  <a:srgbClr val="FF0000"/>
                </a:solidFill>
                <a:effectLst>
                  <a:outerShdw blurRad="38100" dist="38100" dir="2700000" algn="tl">
                    <a:srgbClr val="000000">
                      <a:alpha val="43137"/>
                    </a:srgbClr>
                  </a:outerShdw>
                </a:effectLst>
              </a:rPr>
              <a:t>question</a:t>
            </a:r>
            <a:r>
              <a:rPr lang="en-US" altLang="zh-CN" i="1" u="sng" dirty="0" smtClean="0">
                <a:solidFill>
                  <a:srgbClr val="FF0000"/>
                </a:solidFill>
                <a:effectLst>
                  <a:outerShdw blurRad="38100" dist="38100" dir="2700000" algn="tl">
                    <a:srgbClr val="000000">
                      <a:alpha val="43137"/>
                    </a:srgbClr>
                  </a:outerShdw>
                </a:effectLst>
              </a:rPr>
              <a:t>!</a:t>
            </a:r>
            <a:endParaRPr lang="zh-CN" altLang="en-US" i="1" u="sng"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1218389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3131800" y="1772770"/>
            <a:ext cx="5761915" cy="4227900"/>
            <a:chOff x="3131800" y="1772770"/>
            <a:chExt cx="5761915" cy="4227900"/>
          </a:xfrm>
        </p:grpSpPr>
        <p:pic>
          <p:nvPicPr>
            <p:cNvPr id="12" name="Picture 7" descr="https://www.cs.uic.edu/~jbell/CourseNotes/OperatingSystems/images/Chapter10/10_01_DiskMechanism.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31800" y="1772770"/>
              <a:ext cx="5761915" cy="4227900"/>
            </a:xfrm>
            <a:prstGeom prst="rect">
              <a:avLst/>
            </a:prstGeom>
            <a:noFill/>
            <a:extLst>
              <a:ext uri="{909E8E84-426E-40DD-AFC4-6F175D3DCCD1}">
                <a14:hiddenFill xmlns:a14="http://schemas.microsoft.com/office/drawing/2010/main" xmlns="">
                  <a:solidFill>
                    <a:srgbClr val="FFFFFF"/>
                  </a:solidFill>
                </a14:hiddenFill>
              </a:ext>
            </a:extLst>
          </p:spPr>
        </p:pic>
        <p:sp>
          <p:nvSpPr>
            <p:cNvPr id="31" name="任意多边形 30"/>
            <p:cNvSpPr/>
            <p:nvPr/>
          </p:nvSpPr>
          <p:spPr>
            <a:xfrm>
              <a:off x="4716020" y="5289133"/>
              <a:ext cx="565172" cy="372177"/>
            </a:xfrm>
            <a:custGeom>
              <a:avLst/>
              <a:gdLst>
                <a:gd name="connsiteX0" fmla="*/ 389906 w 501732"/>
                <a:gd name="connsiteY0" fmla="*/ 0 h 323603"/>
                <a:gd name="connsiteX1" fmla="*/ 484909 w 501732"/>
                <a:gd name="connsiteY1" fmla="*/ 83127 h 323603"/>
                <a:gd name="connsiteX2" fmla="*/ 461158 w 501732"/>
                <a:gd name="connsiteY2" fmla="*/ 225631 h 323603"/>
                <a:gd name="connsiteX3" fmla="*/ 241465 w 501732"/>
                <a:gd name="connsiteY3" fmla="*/ 314696 h 323603"/>
                <a:gd name="connsiteX4" fmla="*/ 33647 w 501732"/>
                <a:gd name="connsiteY4" fmla="*/ 279070 h 323603"/>
                <a:gd name="connsiteX5" fmla="*/ 39584 w 501732"/>
                <a:gd name="connsiteY5" fmla="*/ 285008 h 323603"/>
                <a:gd name="connsiteX0" fmla="*/ 389906 w 501732"/>
                <a:gd name="connsiteY0" fmla="*/ 0 h 323603"/>
                <a:gd name="connsiteX1" fmla="*/ 484909 w 501732"/>
                <a:gd name="connsiteY1" fmla="*/ 83127 h 323603"/>
                <a:gd name="connsiteX2" fmla="*/ 461158 w 501732"/>
                <a:gd name="connsiteY2" fmla="*/ 225631 h 323603"/>
                <a:gd name="connsiteX3" fmla="*/ 241465 w 501732"/>
                <a:gd name="connsiteY3" fmla="*/ 314696 h 323603"/>
                <a:gd name="connsiteX4" fmla="*/ 33647 w 501732"/>
                <a:gd name="connsiteY4" fmla="*/ 279070 h 323603"/>
                <a:gd name="connsiteX5" fmla="*/ 39584 w 501732"/>
                <a:gd name="connsiteY5" fmla="*/ 285008 h 323603"/>
                <a:gd name="connsiteX0" fmla="*/ 389906 w 501732"/>
                <a:gd name="connsiteY0" fmla="*/ 0 h 323603"/>
                <a:gd name="connsiteX1" fmla="*/ 484909 w 501732"/>
                <a:gd name="connsiteY1" fmla="*/ 83127 h 323603"/>
                <a:gd name="connsiteX2" fmla="*/ 461158 w 501732"/>
                <a:gd name="connsiteY2" fmla="*/ 225631 h 323603"/>
                <a:gd name="connsiteX3" fmla="*/ 241465 w 501732"/>
                <a:gd name="connsiteY3" fmla="*/ 314696 h 323603"/>
                <a:gd name="connsiteX4" fmla="*/ 33647 w 501732"/>
                <a:gd name="connsiteY4" fmla="*/ 279070 h 323603"/>
                <a:gd name="connsiteX5" fmla="*/ 39584 w 501732"/>
                <a:gd name="connsiteY5" fmla="*/ 285008 h 323603"/>
                <a:gd name="connsiteX0" fmla="*/ 389906 w 501732"/>
                <a:gd name="connsiteY0" fmla="*/ 0 h 323603"/>
                <a:gd name="connsiteX1" fmla="*/ 484909 w 501732"/>
                <a:gd name="connsiteY1" fmla="*/ 83127 h 323603"/>
                <a:gd name="connsiteX2" fmla="*/ 461158 w 501732"/>
                <a:gd name="connsiteY2" fmla="*/ 225631 h 323603"/>
                <a:gd name="connsiteX3" fmla="*/ 241465 w 501732"/>
                <a:gd name="connsiteY3" fmla="*/ 314696 h 323603"/>
                <a:gd name="connsiteX4" fmla="*/ 33647 w 501732"/>
                <a:gd name="connsiteY4" fmla="*/ 279070 h 323603"/>
                <a:gd name="connsiteX5" fmla="*/ 39584 w 501732"/>
                <a:gd name="connsiteY5" fmla="*/ 285008 h 323603"/>
                <a:gd name="connsiteX0" fmla="*/ 389906 w 501732"/>
                <a:gd name="connsiteY0" fmla="*/ 0 h 323603"/>
                <a:gd name="connsiteX1" fmla="*/ 484909 w 501732"/>
                <a:gd name="connsiteY1" fmla="*/ 83127 h 323603"/>
                <a:gd name="connsiteX2" fmla="*/ 461158 w 501732"/>
                <a:gd name="connsiteY2" fmla="*/ 225631 h 323603"/>
                <a:gd name="connsiteX3" fmla="*/ 241465 w 501732"/>
                <a:gd name="connsiteY3" fmla="*/ 314696 h 323603"/>
                <a:gd name="connsiteX4" fmla="*/ 33647 w 501732"/>
                <a:gd name="connsiteY4" fmla="*/ 279070 h 323603"/>
                <a:gd name="connsiteX5" fmla="*/ 39584 w 501732"/>
                <a:gd name="connsiteY5" fmla="*/ 285008 h 323603"/>
                <a:gd name="connsiteX0" fmla="*/ 409698 w 521524"/>
                <a:gd name="connsiteY0" fmla="*/ 0 h 323603"/>
                <a:gd name="connsiteX1" fmla="*/ 504701 w 521524"/>
                <a:gd name="connsiteY1" fmla="*/ 83127 h 323603"/>
                <a:gd name="connsiteX2" fmla="*/ 480950 w 521524"/>
                <a:gd name="connsiteY2" fmla="*/ 225631 h 323603"/>
                <a:gd name="connsiteX3" fmla="*/ 261257 w 521524"/>
                <a:gd name="connsiteY3" fmla="*/ 314696 h 323603"/>
                <a:gd name="connsiteX4" fmla="*/ 53439 w 521524"/>
                <a:gd name="connsiteY4" fmla="*/ 279070 h 323603"/>
                <a:gd name="connsiteX5" fmla="*/ 19792 w 521524"/>
                <a:gd name="connsiteY5" fmla="*/ 239466 h 323603"/>
                <a:gd name="connsiteX0" fmla="*/ 429490 w 541316"/>
                <a:gd name="connsiteY0" fmla="*/ 0 h 323603"/>
                <a:gd name="connsiteX1" fmla="*/ 524493 w 541316"/>
                <a:gd name="connsiteY1" fmla="*/ 83127 h 323603"/>
                <a:gd name="connsiteX2" fmla="*/ 500742 w 541316"/>
                <a:gd name="connsiteY2" fmla="*/ 225631 h 323603"/>
                <a:gd name="connsiteX3" fmla="*/ 281049 w 541316"/>
                <a:gd name="connsiteY3" fmla="*/ 314696 h 323603"/>
                <a:gd name="connsiteX4" fmla="*/ 73231 w 541316"/>
                <a:gd name="connsiteY4" fmla="*/ 279070 h 323603"/>
                <a:gd name="connsiteX5" fmla="*/ 19792 w 541316"/>
                <a:gd name="connsiteY5" fmla="*/ 239466 h 323603"/>
                <a:gd name="connsiteX0" fmla="*/ 447430 w 541316"/>
                <a:gd name="connsiteY0" fmla="*/ 0 h 323603"/>
                <a:gd name="connsiteX1" fmla="*/ 524493 w 541316"/>
                <a:gd name="connsiteY1" fmla="*/ 83127 h 323603"/>
                <a:gd name="connsiteX2" fmla="*/ 500742 w 541316"/>
                <a:gd name="connsiteY2" fmla="*/ 225631 h 323603"/>
                <a:gd name="connsiteX3" fmla="*/ 281049 w 541316"/>
                <a:gd name="connsiteY3" fmla="*/ 314696 h 323603"/>
                <a:gd name="connsiteX4" fmla="*/ 73231 w 541316"/>
                <a:gd name="connsiteY4" fmla="*/ 279070 h 323603"/>
                <a:gd name="connsiteX5" fmla="*/ 19792 w 541316"/>
                <a:gd name="connsiteY5" fmla="*/ 239466 h 323603"/>
                <a:gd name="connsiteX0" fmla="*/ 447430 w 541316"/>
                <a:gd name="connsiteY0" fmla="*/ 0 h 323603"/>
                <a:gd name="connsiteX1" fmla="*/ 524493 w 541316"/>
                <a:gd name="connsiteY1" fmla="*/ 83127 h 323603"/>
                <a:gd name="connsiteX2" fmla="*/ 500742 w 541316"/>
                <a:gd name="connsiteY2" fmla="*/ 225631 h 323603"/>
                <a:gd name="connsiteX3" fmla="*/ 281049 w 541316"/>
                <a:gd name="connsiteY3" fmla="*/ 314696 h 323603"/>
                <a:gd name="connsiteX4" fmla="*/ 73231 w 541316"/>
                <a:gd name="connsiteY4" fmla="*/ 279070 h 323603"/>
                <a:gd name="connsiteX5" fmla="*/ 19792 w 541316"/>
                <a:gd name="connsiteY5" fmla="*/ 239466 h 323603"/>
                <a:gd name="connsiteX0" fmla="*/ 375420 w 545380"/>
                <a:gd name="connsiteY0" fmla="*/ 0 h 372177"/>
                <a:gd name="connsiteX1" fmla="*/ 524493 w 545380"/>
                <a:gd name="connsiteY1" fmla="*/ 131701 h 372177"/>
                <a:gd name="connsiteX2" fmla="*/ 500742 w 545380"/>
                <a:gd name="connsiteY2" fmla="*/ 274205 h 372177"/>
                <a:gd name="connsiteX3" fmla="*/ 281049 w 545380"/>
                <a:gd name="connsiteY3" fmla="*/ 363270 h 372177"/>
                <a:gd name="connsiteX4" fmla="*/ 73231 w 545380"/>
                <a:gd name="connsiteY4" fmla="*/ 327644 h 372177"/>
                <a:gd name="connsiteX5" fmla="*/ 19792 w 545380"/>
                <a:gd name="connsiteY5" fmla="*/ 288040 h 372177"/>
                <a:gd name="connsiteX0" fmla="*/ 375420 w 545380"/>
                <a:gd name="connsiteY0" fmla="*/ 0 h 372177"/>
                <a:gd name="connsiteX1" fmla="*/ 524493 w 545380"/>
                <a:gd name="connsiteY1" fmla="*/ 131701 h 372177"/>
                <a:gd name="connsiteX2" fmla="*/ 500742 w 545380"/>
                <a:gd name="connsiteY2" fmla="*/ 274205 h 372177"/>
                <a:gd name="connsiteX3" fmla="*/ 281049 w 545380"/>
                <a:gd name="connsiteY3" fmla="*/ 363270 h 372177"/>
                <a:gd name="connsiteX4" fmla="*/ 73231 w 545380"/>
                <a:gd name="connsiteY4" fmla="*/ 327644 h 372177"/>
                <a:gd name="connsiteX5" fmla="*/ 19792 w 545380"/>
                <a:gd name="connsiteY5" fmla="*/ 288040 h 372177"/>
                <a:gd name="connsiteX0" fmla="*/ 375420 w 545380"/>
                <a:gd name="connsiteY0" fmla="*/ 0 h 372177"/>
                <a:gd name="connsiteX1" fmla="*/ 524493 w 545380"/>
                <a:gd name="connsiteY1" fmla="*/ 131701 h 372177"/>
                <a:gd name="connsiteX2" fmla="*/ 500742 w 545380"/>
                <a:gd name="connsiteY2" fmla="*/ 274205 h 372177"/>
                <a:gd name="connsiteX3" fmla="*/ 281049 w 545380"/>
                <a:gd name="connsiteY3" fmla="*/ 363270 h 372177"/>
                <a:gd name="connsiteX4" fmla="*/ 73231 w 545380"/>
                <a:gd name="connsiteY4" fmla="*/ 327644 h 372177"/>
                <a:gd name="connsiteX5" fmla="*/ 19792 w 545380"/>
                <a:gd name="connsiteY5" fmla="*/ 288040 h 372177"/>
                <a:gd name="connsiteX0" fmla="*/ 375420 w 545380"/>
                <a:gd name="connsiteY0" fmla="*/ 0 h 372177"/>
                <a:gd name="connsiteX1" fmla="*/ 524493 w 545380"/>
                <a:gd name="connsiteY1" fmla="*/ 131701 h 372177"/>
                <a:gd name="connsiteX2" fmla="*/ 500742 w 545380"/>
                <a:gd name="connsiteY2" fmla="*/ 274205 h 372177"/>
                <a:gd name="connsiteX3" fmla="*/ 281049 w 545380"/>
                <a:gd name="connsiteY3" fmla="*/ 363270 h 372177"/>
                <a:gd name="connsiteX4" fmla="*/ 73231 w 545380"/>
                <a:gd name="connsiteY4" fmla="*/ 327644 h 372177"/>
                <a:gd name="connsiteX5" fmla="*/ 19792 w 545380"/>
                <a:gd name="connsiteY5" fmla="*/ 288040 h 372177"/>
                <a:gd name="connsiteX0" fmla="*/ 395212 w 565172"/>
                <a:gd name="connsiteY0" fmla="*/ 0 h 372177"/>
                <a:gd name="connsiteX1" fmla="*/ 544285 w 565172"/>
                <a:gd name="connsiteY1" fmla="*/ 131701 h 372177"/>
                <a:gd name="connsiteX2" fmla="*/ 520534 w 565172"/>
                <a:gd name="connsiteY2" fmla="*/ 274205 h 372177"/>
                <a:gd name="connsiteX3" fmla="*/ 300841 w 565172"/>
                <a:gd name="connsiteY3" fmla="*/ 363270 h 372177"/>
                <a:gd name="connsiteX4" fmla="*/ 93023 w 565172"/>
                <a:gd name="connsiteY4" fmla="*/ 327644 h 372177"/>
                <a:gd name="connsiteX5" fmla="*/ 19792 w 565172"/>
                <a:gd name="connsiteY5" fmla="*/ 288040 h 372177"/>
                <a:gd name="connsiteX0" fmla="*/ 395212 w 565172"/>
                <a:gd name="connsiteY0" fmla="*/ 0 h 372177"/>
                <a:gd name="connsiteX1" fmla="*/ 544285 w 565172"/>
                <a:gd name="connsiteY1" fmla="*/ 131701 h 372177"/>
                <a:gd name="connsiteX2" fmla="*/ 520534 w 565172"/>
                <a:gd name="connsiteY2" fmla="*/ 274205 h 372177"/>
                <a:gd name="connsiteX3" fmla="*/ 300841 w 565172"/>
                <a:gd name="connsiteY3" fmla="*/ 363270 h 372177"/>
                <a:gd name="connsiteX4" fmla="*/ 93023 w 565172"/>
                <a:gd name="connsiteY4" fmla="*/ 327644 h 372177"/>
                <a:gd name="connsiteX5" fmla="*/ 19792 w 565172"/>
                <a:gd name="connsiteY5" fmla="*/ 288040 h 372177"/>
                <a:gd name="connsiteX0" fmla="*/ 395212 w 587722"/>
                <a:gd name="connsiteY0" fmla="*/ 0 h 372177"/>
                <a:gd name="connsiteX1" fmla="*/ 544285 w 587722"/>
                <a:gd name="connsiteY1" fmla="*/ 131701 h 372177"/>
                <a:gd name="connsiteX2" fmla="*/ 520534 w 587722"/>
                <a:gd name="connsiteY2" fmla="*/ 274205 h 372177"/>
                <a:gd name="connsiteX3" fmla="*/ 300841 w 587722"/>
                <a:gd name="connsiteY3" fmla="*/ 363270 h 372177"/>
                <a:gd name="connsiteX4" fmla="*/ 93023 w 587722"/>
                <a:gd name="connsiteY4" fmla="*/ 327644 h 372177"/>
                <a:gd name="connsiteX5" fmla="*/ 19792 w 587722"/>
                <a:gd name="connsiteY5" fmla="*/ 288040 h 372177"/>
                <a:gd name="connsiteX0" fmla="*/ 395212 w 587722"/>
                <a:gd name="connsiteY0" fmla="*/ 0 h 372177"/>
                <a:gd name="connsiteX1" fmla="*/ 544285 w 587722"/>
                <a:gd name="connsiteY1" fmla="*/ 131701 h 372177"/>
                <a:gd name="connsiteX2" fmla="*/ 520534 w 587722"/>
                <a:gd name="connsiteY2" fmla="*/ 274205 h 372177"/>
                <a:gd name="connsiteX3" fmla="*/ 300841 w 587722"/>
                <a:gd name="connsiteY3" fmla="*/ 363270 h 372177"/>
                <a:gd name="connsiteX4" fmla="*/ 93023 w 587722"/>
                <a:gd name="connsiteY4" fmla="*/ 327644 h 372177"/>
                <a:gd name="connsiteX5" fmla="*/ 19792 w 587722"/>
                <a:gd name="connsiteY5" fmla="*/ 288040 h 372177"/>
                <a:gd name="connsiteX0" fmla="*/ 395212 w 565172"/>
                <a:gd name="connsiteY0" fmla="*/ 0 h 372177"/>
                <a:gd name="connsiteX1" fmla="*/ 544285 w 565172"/>
                <a:gd name="connsiteY1" fmla="*/ 131701 h 372177"/>
                <a:gd name="connsiteX2" fmla="*/ 520534 w 565172"/>
                <a:gd name="connsiteY2" fmla="*/ 274205 h 372177"/>
                <a:gd name="connsiteX3" fmla="*/ 300841 w 565172"/>
                <a:gd name="connsiteY3" fmla="*/ 363270 h 372177"/>
                <a:gd name="connsiteX4" fmla="*/ 93023 w 565172"/>
                <a:gd name="connsiteY4" fmla="*/ 327644 h 372177"/>
                <a:gd name="connsiteX5" fmla="*/ 19792 w 565172"/>
                <a:gd name="connsiteY5" fmla="*/ 288040 h 372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172" h="372177">
                  <a:moveTo>
                    <a:pt x="395212" y="0"/>
                  </a:moveTo>
                  <a:cubicBezTo>
                    <a:pt x="519777" y="47584"/>
                    <a:pt x="523398" y="86000"/>
                    <a:pt x="544285" y="131701"/>
                  </a:cubicBezTo>
                  <a:cubicBezTo>
                    <a:pt x="565172" y="177402"/>
                    <a:pt x="550223" y="233207"/>
                    <a:pt x="520534" y="274205"/>
                  </a:cubicBezTo>
                  <a:cubicBezTo>
                    <a:pt x="450018" y="342487"/>
                    <a:pt x="372093" y="354363"/>
                    <a:pt x="300841" y="363270"/>
                  </a:cubicBezTo>
                  <a:cubicBezTo>
                    <a:pt x="229589" y="372177"/>
                    <a:pt x="139865" y="340182"/>
                    <a:pt x="93023" y="327644"/>
                  </a:cubicBezTo>
                  <a:cubicBezTo>
                    <a:pt x="46182" y="315106"/>
                    <a:pt x="0" y="282597"/>
                    <a:pt x="19792" y="288040"/>
                  </a:cubicBezTo>
                </a:path>
              </a:pathLst>
            </a:cu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cxnSp>
          <p:nvCxnSpPr>
            <p:cNvPr id="33" name="直接箭头连接符 32"/>
            <p:cNvCxnSpPr/>
            <p:nvPr/>
          </p:nvCxnSpPr>
          <p:spPr>
            <a:xfrm>
              <a:off x="6012200" y="4815716"/>
              <a:ext cx="720000" cy="1260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sp>
        <p:nvSpPr>
          <p:cNvPr id="2" name="标题 1"/>
          <p:cNvSpPr>
            <a:spLocks noGrp="1"/>
          </p:cNvSpPr>
          <p:nvPr>
            <p:ph type="title"/>
          </p:nvPr>
        </p:nvSpPr>
        <p:spPr/>
        <p:txBody>
          <a:bodyPr/>
          <a:lstStyle/>
          <a:p>
            <a:r>
              <a:rPr lang="en-US" altLang="zh-CN" dirty="0" smtClean="0"/>
              <a:t>How to work?</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Components</a:t>
            </a:r>
          </a:p>
          <a:p>
            <a:pPr lvl="1"/>
            <a:r>
              <a:rPr lang="en-US" altLang="zh-CN" dirty="0" smtClean="0"/>
              <a:t>platter</a:t>
            </a:r>
          </a:p>
          <a:p>
            <a:pPr lvl="1"/>
            <a:r>
              <a:rPr lang="en-US" altLang="zh-CN" dirty="0" smtClean="0"/>
              <a:t>side</a:t>
            </a:r>
          </a:p>
          <a:p>
            <a:pPr lvl="1"/>
            <a:r>
              <a:rPr lang="en-US" altLang="zh-CN" dirty="0" smtClean="0"/>
              <a:t>head</a:t>
            </a:r>
          </a:p>
          <a:p>
            <a:pPr lvl="1"/>
            <a:r>
              <a:rPr lang="en-US" altLang="zh-CN" dirty="0" smtClean="0"/>
              <a:t>arm</a:t>
            </a:r>
            <a:endParaRPr lang="en-US" altLang="zh-CN" dirty="0" smtClean="0"/>
          </a:p>
          <a:p>
            <a:r>
              <a:rPr lang="en-US" altLang="zh-CN" dirty="0" smtClean="0"/>
              <a:t>Some terms</a:t>
            </a:r>
          </a:p>
          <a:p>
            <a:pPr lvl="1"/>
            <a:r>
              <a:rPr lang="en-US" altLang="zh-CN" dirty="0" smtClean="0"/>
              <a:t>Track </a:t>
            </a:r>
            <a:endParaRPr lang="en-US" altLang="zh-CN" dirty="0" smtClean="0"/>
          </a:p>
          <a:p>
            <a:pPr lvl="1"/>
            <a:r>
              <a:rPr lang="en-US" altLang="zh-CN" dirty="0" smtClean="0"/>
              <a:t>Cylinder </a:t>
            </a:r>
            <a:endParaRPr lang="en-US" altLang="zh-CN" dirty="0" smtClean="0"/>
          </a:p>
          <a:p>
            <a:pPr lvl="1"/>
            <a:r>
              <a:rPr lang="en-US" altLang="zh-CN" dirty="0" smtClean="0"/>
              <a:t>Sector (512KB)</a:t>
            </a:r>
          </a:p>
          <a:p>
            <a:endParaRPr lang="zh-CN" altLang="en-US" dirty="0"/>
          </a:p>
        </p:txBody>
      </p:sp>
      <p:sp>
        <p:nvSpPr>
          <p:cNvPr id="4" name="AutoShape 2" descr="http://my.csdn.net/uploads/201203/29/1333013035_4784.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xmlns="" val="27872126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layout on Sector</a:t>
            </a:r>
            <a:endParaRPr lang="zh-CN" altLang="en-US" dirty="0"/>
          </a:p>
        </p:txBody>
      </p:sp>
      <p:sp>
        <p:nvSpPr>
          <p:cNvPr id="5" name="内容占位符 4"/>
          <p:cNvSpPr>
            <a:spLocks noGrp="1"/>
          </p:cNvSpPr>
          <p:nvPr>
            <p:ph idx="1"/>
          </p:nvPr>
        </p:nvSpPr>
        <p:spPr/>
        <p:txBody>
          <a:bodyPr/>
          <a:lstStyle/>
          <a:p>
            <a:r>
              <a:rPr lang="en-US" altLang="zh-CN" dirty="0" smtClean="0"/>
              <a:t>Sector header</a:t>
            </a:r>
          </a:p>
          <a:p>
            <a:r>
              <a:rPr lang="en-US" altLang="zh-CN" dirty="0" smtClean="0"/>
              <a:t>Data area</a:t>
            </a:r>
          </a:p>
          <a:p>
            <a:r>
              <a:rPr lang="en-US" altLang="zh-CN" dirty="0" smtClean="0"/>
              <a:t>ECC</a:t>
            </a:r>
          </a:p>
          <a:p>
            <a:r>
              <a:rPr lang="en-US" altLang="zh-CN" dirty="0" smtClean="0"/>
              <a:t>Gaps</a:t>
            </a:r>
            <a:endParaRPr lang="zh-CN" altLang="en-US" dirty="0"/>
          </a:p>
        </p:txBody>
      </p:sp>
      <p:grpSp>
        <p:nvGrpSpPr>
          <p:cNvPr id="3" name="组合 74"/>
          <p:cNvGrpSpPr/>
          <p:nvPr/>
        </p:nvGrpSpPr>
        <p:grpSpPr>
          <a:xfrm>
            <a:off x="1118634" y="1628750"/>
            <a:ext cx="10700400" cy="5336461"/>
            <a:chOff x="1453046" y="1691478"/>
            <a:chExt cx="10700400" cy="5336461"/>
          </a:xfrm>
        </p:grpSpPr>
        <p:sp>
          <p:nvSpPr>
            <p:cNvPr id="9" name="弧形 8"/>
            <p:cNvSpPr/>
            <p:nvPr/>
          </p:nvSpPr>
          <p:spPr>
            <a:xfrm rot="20186540">
              <a:off x="1453046" y="2842979"/>
              <a:ext cx="10548000" cy="3888540"/>
            </a:xfrm>
            <a:prstGeom prst="arc">
              <a:avLst>
                <a:gd name="adj1" fmla="val 11742412"/>
                <a:gd name="adj2" fmla="val 1973676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11" name="弧形 10"/>
            <p:cNvSpPr/>
            <p:nvPr/>
          </p:nvSpPr>
          <p:spPr>
            <a:xfrm rot="20186540">
              <a:off x="1605446" y="3139399"/>
              <a:ext cx="10548000" cy="3888540"/>
            </a:xfrm>
            <a:prstGeom prst="arc">
              <a:avLst>
                <a:gd name="adj1" fmla="val 11742412"/>
                <a:gd name="adj2" fmla="val 1973676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grpSp>
          <p:nvGrpSpPr>
            <p:cNvPr id="4" name="组合 73"/>
            <p:cNvGrpSpPr/>
            <p:nvPr/>
          </p:nvGrpSpPr>
          <p:grpSpPr>
            <a:xfrm>
              <a:off x="2098022" y="1691478"/>
              <a:ext cx="7298648" cy="4908527"/>
              <a:chOff x="1187530" y="1691478"/>
              <a:chExt cx="7298648" cy="4908527"/>
            </a:xfrm>
          </p:grpSpPr>
          <p:sp>
            <p:nvSpPr>
              <p:cNvPr id="70" name="立方体 69"/>
              <p:cNvSpPr/>
              <p:nvPr/>
            </p:nvSpPr>
            <p:spPr>
              <a:xfrm>
                <a:off x="1187530" y="6165440"/>
                <a:ext cx="959563" cy="432000"/>
              </a:xfrm>
              <a:prstGeom prst="cub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a:t>
                </a:r>
                <a:endParaRPr lang="zh-CN" altLang="en-US" dirty="0"/>
              </a:p>
            </p:txBody>
          </p:sp>
          <p:grpSp>
            <p:nvGrpSpPr>
              <p:cNvPr id="6" name="组合 64"/>
              <p:cNvGrpSpPr/>
              <p:nvPr/>
            </p:nvGrpSpPr>
            <p:grpSpPr>
              <a:xfrm>
                <a:off x="1979640" y="6162815"/>
                <a:ext cx="519694" cy="434625"/>
                <a:chOff x="1979640" y="6162815"/>
                <a:chExt cx="519694" cy="434625"/>
              </a:xfrm>
            </p:grpSpPr>
            <p:sp>
              <p:nvSpPr>
                <p:cNvPr id="53" name="立方体 52"/>
                <p:cNvSpPr/>
                <p:nvPr/>
              </p:nvSpPr>
              <p:spPr>
                <a:xfrm>
                  <a:off x="2051650" y="6162815"/>
                  <a:ext cx="432000" cy="43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1979640" y="6289663"/>
                  <a:ext cx="519694" cy="307777"/>
                </a:xfrm>
                <a:prstGeom prst="rect">
                  <a:avLst/>
                </a:prstGeom>
              </p:spPr>
              <p:txBody>
                <a:bodyPr wrap="none">
                  <a:spAutoFit/>
                </a:bodyPr>
                <a:lstStyle/>
                <a:p>
                  <a:r>
                    <a:rPr lang="en-US" altLang="zh-CN" sz="1400" dirty="0" smtClean="0">
                      <a:solidFill>
                        <a:schemeClr val="bg1"/>
                      </a:solidFill>
                    </a:rPr>
                    <a:t>G</a:t>
                  </a:r>
                  <a:r>
                    <a:rPr lang="en-US" altLang="zh-CN" sz="1400" dirty="0" smtClean="0">
                      <a:solidFill>
                        <a:schemeClr val="bg1"/>
                      </a:solidFill>
                    </a:rPr>
                    <a:t>ap </a:t>
                  </a:r>
                  <a:endParaRPr lang="zh-CN" altLang="en-US" sz="1400" dirty="0">
                    <a:solidFill>
                      <a:schemeClr val="bg1"/>
                    </a:solidFill>
                  </a:endParaRPr>
                </a:p>
              </p:txBody>
            </p:sp>
          </p:grpSp>
          <p:sp>
            <p:nvSpPr>
              <p:cNvPr id="12" name="流程图: 可选过程 11"/>
              <p:cNvSpPr/>
              <p:nvPr/>
            </p:nvSpPr>
            <p:spPr>
              <a:xfrm rot="19190509">
                <a:off x="2224547" y="4654293"/>
                <a:ext cx="180000" cy="3060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可选过程 12"/>
              <p:cNvSpPr/>
              <p:nvPr/>
            </p:nvSpPr>
            <p:spPr>
              <a:xfrm rot="20536090">
                <a:off x="6260315" y="2522277"/>
                <a:ext cx="180000" cy="3240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大括号 13"/>
              <p:cNvSpPr/>
              <p:nvPr/>
            </p:nvSpPr>
            <p:spPr>
              <a:xfrm rot="3707355">
                <a:off x="4352420" y="1734028"/>
                <a:ext cx="252000" cy="4392000"/>
              </a:xfrm>
              <a:prstGeom prst="rightBrace">
                <a:avLst>
                  <a:gd name="adj1" fmla="val 39927"/>
                  <a:gd name="adj2" fmla="val 50000"/>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a:p>
            </p:txBody>
          </p:sp>
          <p:sp>
            <p:nvSpPr>
              <p:cNvPr id="15" name="TextBox 14"/>
              <p:cNvSpPr txBox="1"/>
              <p:nvPr/>
            </p:nvSpPr>
            <p:spPr>
              <a:xfrm>
                <a:off x="4067930" y="4067808"/>
                <a:ext cx="1437317" cy="369332"/>
              </a:xfrm>
              <a:prstGeom prst="rect">
                <a:avLst/>
              </a:prstGeom>
              <a:noFill/>
            </p:spPr>
            <p:txBody>
              <a:bodyPr wrap="none" rtlCol="0">
                <a:spAutoFit/>
              </a:bodyPr>
              <a:lstStyle/>
              <a:p>
                <a:r>
                  <a:rPr lang="en-US" altLang="zh-CN" dirty="0" smtClean="0">
                    <a:solidFill>
                      <a:schemeClr val="accent6"/>
                    </a:solidFill>
                  </a:rPr>
                  <a:t>A total sector</a:t>
                </a:r>
                <a:endParaRPr lang="zh-CN" altLang="en-US" dirty="0">
                  <a:solidFill>
                    <a:schemeClr val="accent6"/>
                  </a:solidFill>
                </a:endParaRPr>
              </a:p>
            </p:txBody>
          </p:sp>
          <p:cxnSp>
            <p:nvCxnSpPr>
              <p:cNvPr id="39" name="直接箭头连接符 38"/>
              <p:cNvCxnSpPr/>
              <p:nvPr/>
            </p:nvCxnSpPr>
            <p:spPr>
              <a:xfrm flipH="1" flipV="1">
                <a:off x="1835621" y="5157240"/>
                <a:ext cx="487738" cy="42277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45" name="TextBox 44"/>
              <p:cNvSpPr txBox="1"/>
              <p:nvPr/>
            </p:nvSpPr>
            <p:spPr>
              <a:xfrm>
                <a:off x="1907630" y="5580018"/>
                <a:ext cx="1432443" cy="369332"/>
              </a:xfrm>
              <a:prstGeom prst="rect">
                <a:avLst/>
              </a:prstGeom>
              <a:noFill/>
            </p:spPr>
            <p:txBody>
              <a:bodyPr wrap="none" rtlCol="0">
                <a:spAutoFit/>
              </a:bodyPr>
              <a:lstStyle/>
              <a:p>
                <a:r>
                  <a:rPr lang="en-US" altLang="zh-CN" dirty="0" smtClean="0">
                    <a:solidFill>
                      <a:schemeClr val="accent6"/>
                    </a:solidFill>
                  </a:rPr>
                  <a:t>before sector</a:t>
                </a:r>
                <a:endParaRPr lang="zh-CN" altLang="en-US" dirty="0">
                  <a:solidFill>
                    <a:schemeClr val="accent6"/>
                  </a:solidFill>
                </a:endParaRPr>
              </a:p>
            </p:txBody>
          </p:sp>
          <p:cxnSp>
            <p:nvCxnSpPr>
              <p:cNvPr id="49" name="直接箭头连接符 48"/>
              <p:cNvCxnSpPr/>
              <p:nvPr/>
            </p:nvCxnSpPr>
            <p:spPr>
              <a:xfrm flipH="1" flipV="1">
                <a:off x="6952209" y="2492870"/>
                <a:ext cx="264902" cy="66739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50" name="TextBox 49"/>
              <p:cNvSpPr txBox="1"/>
              <p:nvPr/>
            </p:nvSpPr>
            <p:spPr>
              <a:xfrm>
                <a:off x="6732300" y="3140960"/>
                <a:ext cx="1228028" cy="369332"/>
              </a:xfrm>
              <a:prstGeom prst="rect">
                <a:avLst/>
              </a:prstGeom>
              <a:noFill/>
            </p:spPr>
            <p:txBody>
              <a:bodyPr wrap="none" rtlCol="0">
                <a:spAutoFit/>
              </a:bodyPr>
              <a:lstStyle/>
              <a:p>
                <a:r>
                  <a:rPr lang="en-US" altLang="zh-CN" dirty="0" smtClean="0">
                    <a:solidFill>
                      <a:schemeClr val="accent6"/>
                    </a:solidFill>
                  </a:rPr>
                  <a:t>next sector</a:t>
                </a:r>
                <a:endParaRPr lang="zh-CN" altLang="en-US" dirty="0">
                  <a:solidFill>
                    <a:schemeClr val="accent6"/>
                  </a:solidFill>
                </a:endParaRPr>
              </a:p>
            </p:txBody>
          </p:sp>
          <p:cxnSp>
            <p:nvCxnSpPr>
              <p:cNvPr id="56" name="肘形连接符 55"/>
              <p:cNvCxnSpPr/>
              <p:nvPr/>
            </p:nvCxnSpPr>
            <p:spPr>
              <a:xfrm rot="16200000" flipH="1">
                <a:off x="1483599" y="3633916"/>
                <a:ext cx="1396995" cy="599810"/>
              </a:xfrm>
              <a:prstGeom prst="bentConnector3">
                <a:avLst>
                  <a:gd name="adj1" fmla="val -1004"/>
                </a:avLst>
              </a:prstGeom>
              <a:ln>
                <a:tailEnd type="arrow"/>
              </a:ln>
            </p:spPr>
            <p:style>
              <a:lnRef idx="2">
                <a:schemeClr val="accent6"/>
              </a:lnRef>
              <a:fillRef idx="0">
                <a:schemeClr val="accent6"/>
              </a:fillRef>
              <a:effectRef idx="1">
                <a:schemeClr val="accent6"/>
              </a:effectRef>
              <a:fontRef idx="minor">
                <a:schemeClr val="tx1"/>
              </a:fontRef>
            </p:style>
          </p:cxnSp>
          <p:cxnSp>
            <p:nvCxnSpPr>
              <p:cNvPr id="71" name="肘形连接符 70"/>
              <p:cNvCxnSpPr/>
              <p:nvPr/>
            </p:nvCxnSpPr>
            <p:spPr>
              <a:xfrm rot="16200000" flipV="1">
                <a:off x="5364251" y="3788910"/>
                <a:ext cx="2016000" cy="1"/>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cxnSp>
            <p:nvCxnSpPr>
              <p:cNvPr id="90" name="直接连接符 89"/>
              <p:cNvCxnSpPr/>
              <p:nvPr/>
            </p:nvCxnSpPr>
            <p:spPr>
              <a:xfrm>
                <a:off x="5796170" y="2717331"/>
                <a:ext cx="144020" cy="279609"/>
              </a:xfrm>
              <a:prstGeom prst="line">
                <a:avLst/>
              </a:prstGeom>
            </p:spPr>
            <p:style>
              <a:lnRef idx="2">
                <a:schemeClr val="accent1"/>
              </a:lnRef>
              <a:fillRef idx="0">
                <a:schemeClr val="accent1"/>
              </a:fillRef>
              <a:effectRef idx="1">
                <a:schemeClr val="accent1"/>
              </a:effectRef>
              <a:fontRef idx="minor">
                <a:schemeClr val="tx1"/>
              </a:fontRef>
            </p:style>
          </p:cxnSp>
          <p:sp>
            <p:nvSpPr>
              <p:cNvPr id="105" name="流程图: 可选过程 104"/>
              <p:cNvSpPr/>
              <p:nvPr/>
            </p:nvSpPr>
            <p:spPr>
              <a:xfrm rot="19620000">
                <a:off x="3133502" y="4008355"/>
                <a:ext cx="180000" cy="324000"/>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10" name="直接连接符 109"/>
              <p:cNvCxnSpPr/>
              <p:nvPr/>
            </p:nvCxnSpPr>
            <p:spPr>
              <a:xfrm>
                <a:off x="2771750" y="4262987"/>
                <a:ext cx="197990" cy="257084"/>
              </a:xfrm>
              <a:prstGeom prst="line">
                <a:avLst/>
              </a:prstGeom>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6732300" y="1691478"/>
                <a:ext cx="1753878" cy="369332"/>
              </a:xfrm>
              <a:prstGeom prst="rect">
                <a:avLst/>
              </a:prstGeom>
              <a:noFill/>
            </p:spPr>
            <p:txBody>
              <a:bodyPr wrap="none" rtlCol="0">
                <a:spAutoFit/>
              </a:bodyPr>
              <a:lstStyle/>
              <a:p>
                <a:r>
                  <a:rPr lang="en-US" altLang="zh-CN" dirty="0" smtClean="0">
                    <a:solidFill>
                      <a:schemeClr val="accent1"/>
                    </a:solidFill>
                  </a:rPr>
                  <a:t>Read/write head</a:t>
                </a:r>
                <a:endParaRPr lang="zh-CN" altLang="en-US" dirty="0">
                  <a:solidFill>
                    <a:schemeClr val="accent1"/>
                  </a:solidFill>
                </a:endParaRPr>
              </a:p>
            </p:txBody>
          </p:sp>
          <p:sp>
            <p:nvSpPr>
              <p:cNvPr id="10" name="流程图: 磁盘 9"/>
              <p:cNvSpPr/>
              <p:nvPr/>
            </p:nvSpPr>
            <p:spPr>
              <a:xfrm>
                <a:off x="7308380" y="2060810"/>
                <a:ext cx="360050" cy="468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0" name="肘形连接符 129"/>
              <p:cNvCxnSpPr/>
              <p:nvPr/>
            </p:nvCxnSpPr>
            <p:spPr>
              <a:xfrm rot="5400000">
                <a:off x="2492924" y="3297804"/>
                <a:ext cx="1607483" cy="181099"/>
              </a:xfrm>
              <a:prstGeom prst="bentConnector3">
                <a:avLst>
                  <a:gd name="adj1" fmla="val -1029"/>
                </a:avLst>
              </a:prstGeom>
              <a:ln>
                <a:tailEnd type="arrow"/>
              </a:ln>
            </p:spPr>
            <p:style>
              <a:lnRef idx="2">
                <a:schemeClr val="accent6"/>
              </a:lnRef>
              <a:fillRef idx="0">
                <a:schemeClr val="accent6"/>
              </a:fillRef>
              <a:effectRef idx="1">
                <a:schemeClr val="accent6"/>
              </a:effectRef>
              <a:fontRef idx="minor">
                <a:schemeClr val="tx1"/>
              </a:fontRef>
            </p:style>
          </p:cxnSp>
          <p:sp>
            <p:nvSpPr>
              <p:cNvPr id="135" name="TextBox 134"/>
              <p:cNvSpPr txBox="1"/>
              <p:nvPr/>
            </p:nvSpPr>
            <p:spPr>
              <a:xfrm>
                <a:off x="1187530" y="2915648"/>
                <a:ext cx="933461" cy="646331"/>
              </a:xfrm>
              <a:prstGeom prst="rect">
                <a:avLst/>
              </a:prstGeom>
              <a:noFill/>
            </p:spPr>
            <p:txBody>
              <a:bodyPr wrap="none" rtlCol="0">
                <a:spAutoFit/>
              </a:bodyPr>
              <a:lstStyle/>
              <a:p>
                <a:r>
                  <a:rPr lang="en-US" altLang="zh-CN" dirty="0" smtClean="0">
                    <a:solidFill>
                      <a:schemeClr val="accent6"/>
                    </a:solidFill>
                  </a:rPr>
                  <a:t>CHS </a:t>
                </a:r>
              </a:p>
              <a:p>
                <a:r>
                  <a:rPr lang="en-US" altLang="zh-CN" dirty="0" smtClean="0">
                    <a:solidFill>
                      <a:schemeClr val="accent6"/>
                    </a:solidFill>
                  </a:rPr>
                  <a:t>Address</a:t>
                </a:r>
                <a:endParaRPr lang="zh-CN" altLang="en-US" dirty="0">
                  <a:solidFill>
                    <a:schemeClr val="accent6"/>
                  </a:solidFill>
                </a:endParaRPr>
              </a:p>
            </p:txBody>
          </p:sp>
          <p:sp>
            <p:nvSpPr>
              <p:cNvPr id="136" name="TextBox 135"/>
              <p:cNvSpPr txBox="1"/>
              <p:nvPr/>
            </p:nvSpPr>
            <p:spPr>
              <a:xfrm>
                <a:off x="1815420" y="2584612"/>
                <a:ext cx="554511" cy="369332"/>
              </a:xfrm>
              <a:prstGeom prst="rect">
                <a:avLst/>
              </a:prstGeom>
              <a:noFill/>
            </p:spPr>
            <p:txBody>
              <a:bodyPr wrap="none" rtlCol="0">
                <a:spAutoFit/>
              </a:bodyPr>
              <a:lstStyle/>
              <a:p>
                <a:r>
                  <a:rPr lang="en-US" altLang="zh-CN" dirty="0" smtClean="0">
                    <a:solidFill>
                      <a:schemeClr val="accent6"/>
                    </a:solidFill>
                  </a:rPr>
                  <a:t>CRC</a:t>
                </a:r>
                <a:endParaRPr lang="zh-CN" altLang="en-US" dirty="0">
                  <a:solidFill>
                    <a:schemeClr val="accent6"/>
                  </a:solidFill>
                </a:endParaRPr>
              </a:p>
            </p:txBody>
          </p:sp>
          <p:sp>
            <p:nvSpPr>
              <p:cNvPr id="137" name="TextBox 136"/>
              <p:cNvSpPr txBox="1"/>
              <p:nvPr/>
            </p:nvSpPr>
            <p:spPr>
              <a:xfrm>
                <a:off x="3347830" y="2278599"/>
                <a:ext cx="1512210" cy="646331"/>
              </a:xfrm>
              <a:prstGeom prst="rect">
                <a:avLst/>
              </a:prstGeom>
              <a:noFill/>
            </p:spPr>
            <p:txBody>
              <a:bodyPr wrap="square" rtlCol="0">
                <a:spAutoFit/>
              </a:bodyPr>
              <a:lstStyle/>
              <a:p>
                <a:r>
                  <a:rPr lang="en-US" altLang="zh-CN" dirty="0" smtClean="0">
                    <a:solidFill>
                      <a:schemeClr val="accent6"/>
                    </a:solidFill>
                  </a:rPr>
                  <a:t>Sector gap for head &amp; data</a:t>
                </a:r>
                <a:endParaRPr lang="zh-CN" altLang="en-US" dirty="0">
                  <a:solidFill>
                    <a:schemeClr val="accent6"/>
                  </a:solidFill>
                </a:endParaRPr>
              </a:p>
            </p:txBody>
          </p:sp>
          <p:sp>
            <p:nvSpPr>
              <p:cNvPr id="141" name="TextBox 140"/>
              <p:cNvSpPr txBox="1"/>
              <p:nvPr/>
            </p:nvSpPr>
            <p:spPr>
              <a:xfrm rot="19920000">
                <a:off x="3737103" y="3262073"/>
                <a:ext cx="1562223" cy="369332"/>
              </a:xfrm>
              <a:prstGeom prst="rect">
                <a:avLst/>
              </a:prstGeom>
              <a:noFill/>
            </p:spPr>
            <p:txBody>
              <a:bodyPr wrap="none" rtlCol="0">
                <a:spAutoFit/>
              </a:bodyPr>
              <a:lstStyle/>
              <a:p>
                <a:r>
                  <a:rPr lang="en-US" altLang="zh-CN" dirty="0" smtClean="0">
                    <a:solidFill>
                      <a:schemeClr val="accent6"/>
                    </a:solidFill>
                  </a:rPr>
                  <a:t>512 bytes data</a:t>
                </a:r>
                <a:endParaRPr lang="zh-CN" altLang="en-US" dirty="0">
                  <a:solidFill>
                    <a:schemeClr val="accent6"/>
                  </a:solidFill>
                </a:endParaRPr>
              </a:p>
            </p:txBody>
          </p:sp>
          <p:cxnSp>
            <p:nvCxnSpPr>
              <p:cNvPr id="148" name="肘形连接符 147"/>
              <p:cNvCxnSpPr/>
              <p:nvPr/>
            </p:nvCxnSpPr>
            <p:spPr>
              <a:xfrm rot="10800000">
                <a:off x="2412200" y="4941208"/>
                <a:ext cx="3600000" cy="1"/>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sp>
            <p:nvSpPr>
              <p:cNvPr id="154" name="TextBox 153"/>
              <p:cNvSpPr txBox="1"/>
              <p:nvPr/>
            </p:nvSpPr>
            <p:spPr>
              <a:xfrm>
                <a:off x="6012200" y="4755980"/>
                <a:ext cx="1512210" cy="369332"/>
              </a:xfrm>
              <a:prstGeom prst="rect">
                <a:avLst/>
              </a:prstGeom>
              <a:noFill/>
            </p:spPr>
            <p:txBody>
              <a:bodyPr wrap="square" rtlCol="0">
                <a:spAutoFit/>
              </a:bodyPr>
              <a:lstStyle/>
              <a:p>
                <a:r>
                  <a:rPr lang="en-US" altLang="zh-CN" dirty="0" smtClean="0">
                    <a:solidFill>
                      <a:schemeClr val="accent6"/>
                    </a:solidFill>
                  </a:rPr>
                  <a:t>Sector gap</a:t>
                </a:r>
                <a:endParaRPr lang="zh-CN" altLang="en-US" dirty="0">
                  <a:solidFill>
                    <a:schemeClr val="accent6"/>
                  </a:solidFill>
                </a:endParaRPr>
              </a:p>
            </p:txBody>
          </p:sp>
          <p:cxnSp>
            <p:nvCxnSpPr>
              <p:cNvPr id="156" name="肘形连接符 155"/>
              <p:cNvCxnSpPr/>
              <p:nvPr/>
            </p:nvCxnSpPr>
            <p:spPr>
              <a:xfrm rot="16200000" flipH="1">
                <a:off x="1903305" y="3247536"/>
                <a:ext cx="1533062" cy="599809"/>
              </a:xfrm>
              <a:prstGeom prst="bentConnector3">
                <a:avLst>
                  <a:gd name="adj1" fmla="val 296"/>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61" name="肘形连接符 160"/>
              <p:cNvCxnSpPr/>
              <p:nvPr/>
            </p:nvCxnSpPr>
            <p:spPr>
              <a:xfrm rot="16200000" flipH="1">
                <a:off x="5398070" y="2167987"/>
                <a:ext cx="805181" cy="590826"/>
              </a:xfrm>
              <a:prstGeom prst="bentConnector3">
                <a:avLst>
                  <a:gd name="adj1" fmla="val 1821"/>
                </a:avLst>
              </a:prstGeom>
              <a:ln>
                <a:tailEnd type="arrow"/>
              </a:ln>
            </p:spPr>
            <p:style>
              <a:lnRef idx="2">
                <a:schemeClr val="accent6"/>
              </a:lnRef>
              <a:fillRef idx="0">
                <a:schemeClr val="accent6"/>
              </a:fillRef>
              <a:effectRef idx="1">
                <a:schemeClr val="accent6"/>
              </a:effectRef>
              <a:fontRef idx="minor">
                <a:schemeClr val="tx1"/>
              </a:fontRef>
            </p:style>
          </p:cxnSp>
          <p:sp>
            <p:nvSpPr>
              <p:cNvPr id="169" name="TextBox 168"/>
              <p:cNvSpPr txBox="1"/>
              <p:nvPr/>
            </p:nvSpPr>
            <p:spPr>
              <a:xfrm>
                <a:off x="4950736" y="1876144"/>
                <a:ext cx="541046" cy="369332"/>
              </a:xfrm>
              <a:prstGeom prst="rect">
                <a:avLst/>
              </a:prstGeom>
              <a:noFill/>
            </p:spPr>
            <p:txBody>
              <a:bodyPr wrap="none" rtlCol="0">
                <a:spAutoFit/>
              </a:bodyPr>
              <a:lstStyle/>
              <a:p>
                <a:r>
                  <a:rPr lang="en-US" altLang="zh-CN" dirty="0" smtClean="0">
                    <a:solidFill>
                      <a:schemeClr val="accent6"/>
                    </a:solidFill>
                  </a:rPr>
                  <a:t>ECC</a:t>
                </a:r>
                <a:endParaRPr lang="zh-CN" altLang="en-US" dirty="0">
                  <a:solidFill>
                    <a:schemeClr val="accent6"/>
                  </a:solidFill>
                </a:endParaRPr>
              </a:p>
            </p:txBody>
          </p:sp>
          <p:cxnSp>
            <p:nvCxnSpPr>
              <p:cNvPr id="32" name="直接连接符 31"/>
              <p:cNvCxnSpPr/>
              <p:nvPr/>
            </p:nvCxnSpPr>
            <p:spPr>
              <a:xfrm>
                <a:off x="2148111" y="4747413"/>
                <a:ext cx="0" cy="1415402"/>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2483710" y="4869200"/>
                <a:ext cx="0" cy="1489977"/>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206116" y="4348143"/>
                <a:ext cx="0" cy="2011034"/>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3387214" y="4248602"/>
                <a:ext cx="2" cy="2110575"/>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5940188" y="2995181"/>
                <a:ext cx="2" cy="3363996"/>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6300240" y="2865992"/>
                <a:ext cx="2" cy="3493185"/>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485381" y="2780910"/>
                <a:ext cx="0" cy="3578267"/>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4" name="立方体 53"/>
              <p:cNvSpPr/>
              <p:nvPr/>
            </p:nvSpPr>
            <p:spPr>
              <a:xfrm>
                <a:off x="2374790" y="6162815"/>
                <a:ext cx="828000" cy="432000"/>
              </a:xfrm>
              <a:prstGeom prst="cub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smtClean="0"/>
                  <a:t>Header</a:t>
                </a:r>
                <a:endParaRPr lang="zh-CN" altLang="en-US" sz="1400" dirty="0"/>
              </a:p>
            </p:txBody>
          </p:sp>
          <p:sp>
            <p:nvSpPr>
              <p:cNvPr id="63" name="立方体 62"/>
              <p:cNvSpPr/>
              <p:nvPr/>
            </p:nvSpPr>
            <p:spPr>
              <a:xfrm>
                <a:off x="3088630" y="6165440"/>
                <a:ext cx="270000" cy="432000"/>
              </a:xfrm>
              <a:prstGeom prst="cube">
                <a:avLst>
                  <a:gd name="adj" fmla="val 40074"/>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9" name="立方体 58"/>
              <p:cNvSpPr/>
              <p:nvPr/>
            </p:nvSpPr>
            <p:spPr>
              <a:xfrm>
                <a:off x="3275820" y="6165380"/>
                <a:ext cx="2664370" cy="432000"/>
              </a:xfrm>
              <a:prstGeom prst="cub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400" dirty="0" smtClean="0"/>
                  <a:t>Data area</a:t>
                </a:r>
                <a:endParaRPr lang="zh-CN" altLang="en-US" sz="1400" dirty="0"/>
              </a:p>
            </p:txBody>
          </p:sp>
          <p:grpSp>
            <p:nvGrpSpPr>
              <p:cNvPr id="7" name="组合 61"/>
              <p:cNvGrpSpPr/>
              <p:nvPr/>
            </p:nvGrpSpPr>
            <p:grpSpPr>
              <a:xfrm>
                <a:off x="5780662" y="6165380"/>
                <a:ext cx="519578" cy="432000"/>
                <a:chOff x="5780662" y="6165380"/>
                <a:chExt cx="519578" cy="432000"/>
              </a:xfrm>
            </p:grpSpPr>
            <p:sp>
              <p:nvSpPr>
                <p:cNvPr id="60" name="立方体 59"/>
                <p:cNvSpPr/>
                <p:nvPr/>
              </p:nvSpPr>
              <p:spPr>
                <a:xfrm>
                  <a:off x="5821808" y="6165380"/>
                  <a:ext cx="478432" cy="432000"/>
                </a:xfrm>
                <a:prstGeom prst="cub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sz="1400" dirty="0"/>
                </a:p>
              </p:txBody>
            </p:sp>
            <p:sp>
              <p:nvSpPr>
                <p:cNvPr id="61" name="矩形 60"/>
                <p:cNvSpPr/>
                <p:nvPr/>
              </p:nvSpPr>
              <p:spPr>
                <a:xfrm>
                  <a:off x="5780662" y="6287038"/>
                  <a:ext cx="463075" cy="307777"/>
                </a:xfrm>
                <a:prstGeom prst="rect">
                  <a:avLst/>
                </a:prstGeom>
              </p:spPr>
              <p:txBody>
                <a:bodyPr wrap="none">
                  <a:spAutoFit/>
                </a:bodyPr>
                <a:lstStyle/>
                <a:p>
                  <a:pPr algn="ctr"/>
                  <a:r>
                    <a:rPr lang="en-US" altLang="zh-CN" sz="1400" dirty="0" smtClean="0">
                      <a:solidFill>
                        <a:schemeClr val="bg1"/>
                      </a:solidFill>
                    </a:rPr>
                    <a:t>ECC</a:t>
                  </a:r>
                  <a:endParaRPr lang="zh-CN" altLang="en-US" sz="1400" dirty="0">
                    <a:solidFill>
                      <a:schemeClr val="bg1"/>
                    </a:solidFill>
                  </a:endParaRPr>
                </a:p>
              </p:txBody>
            </p:sp>
          </p:grpSp>
          <p:grpSp>
            <p:nvGrpSpPr>
              <p:cNvPr id="8" name="组合 65"/>
              <p:cNvGrpSpPr/>
              <p:nvPr/>
            </p:nvGrpSpPr>
            <p:grpSpPr>
              <a:xfrm>
                <a:off x="6140596" y="6165380"/>
                <a:ext cx="519694" cy="434625"/>
                <a:chOff x="1979640" y="6162815"/>
                <a:chExt cx="519694" cy="434625"/>
              </a:xfrm>
            </p:grpSpPr>
            <p:sp>
              <p:nvSpPr>
                <p:cNvPr id="67" name="立方体 66"/>
                <p:cNvSpPr/>
                <p:nvPr/>
              </p:nvSpPr>
              <p:spPr>
                <a:xfrm>
                  <a:off x="2051650" y="6162815"/>
                  <a:ext cx="432000" cy="43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1979640" y="6289663"/>
                  <a:ext cx="519694" cy="307777"/>
                </a:xfrm>
                <a:prstGeom prst="rect">
                  <a:avLst/>
                </a:prstGeom>
              </p:spPr>
              <p:txBody>
                <a:bodyPr wrap="none">
                  <a:spAutoFit/>
                </a:bodyPr>
                <a:lstStyle/>
                <a:p>
                  <a:r>
                    <a:rPr lang="en-US" altLang="zh-CN" sz="1400" dirty="0" smtClean="0">
                      <a:solidFill>
                        <a:schemeClr val="bg1"/>
                      </a:solidFill>
                    </a:rPr>
                    <a:t>G</a:t>
                  </a:r>
                  <a:r>
                    <a:rPr lang="en-US" altLang="zh-CN" sz="1400" dirty="0" smtClean="0">
                      <a:solidFill>
                        <a:schemeClr val="bg1"/>
                      </a:solidFill>
                    </a:rPr>
                    <a:t>ap </a:t>
                  </a:r>
                  <a:endParaRPr lang="zh-CN" altLang="en-US" sz="1400" dirty="0">
                    <a:solidFill>
                      <a:schemeClr val="bg1"/>
                    </a:solidFill>
                  </a:endParaRPr>
                </a:p>
              </p:txBody>
            </p:sp>
          </p:grpSp>
          <p:sp>
            <p:nvSpPr>
              <p:cNvPr id="73" name="立方体 72"/>
              <p:cNvSpPr/>
              <p:nvPr/>
            </p:nvSpPr>
            <p:spPr>
              <a:xfrm>
                <a:off x="6564847" y="6165440"/>
                <a:ext cx="959563" cy="432000"/>
              </a:xfrm>
              <a:prstGeom prst="cub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a:t>
                </a:r>
                <a:endParaRPr lang="zh-CN" altLang="en-US" dirty="0"/>
              </a:p>
            </p:txBody>
          </p:sp>
        </p:gr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Confusing on </a:t>
            </a:r>
            <a:r>
              <a:rPr lang="en-US" altLang="zh-CN" dirty="0" smtClean="0"/>
              <a:t>bit density of sector</a:t>
            </a:r>
            <a:endParaRPr lang="zh-CN" altLang="en-US" dirty="0"/>
          </a:p>
        </p:txBody>
      </p:sp>
      <p:sp>
        <p:nvSpPr>
          <p:cNvPr id="3" name="内容占位符 2"/>
          <p:cNvSpPr>
            <a:spLocks noGrp="1"/>
          </p:cNvSpPr>
          <p:nvPr>
            <p:ph idx="1"/>
          </p:nvPr>
        </p:nvSpPr>
        <p:spPr/>
        <p:txBody>
          <a:bodyPr/>
          <a:lstStyle/>
          <a:p>
            <a:r>
              <a:rPr lang="en-US" altLang="zh-CN" dirty="0"/>
              <a:t>Zone Bit </a:t>
            </a:r>
            <a:r>
              <a:rPr lang="en-US" altLang="zh-CN" dirty="0" smtClean="0"/>
              <a:t>Recording</a:t>
            </a:r>
            <a:endParaRPr lang="zh-CN" altLang="en-US" dirty="0"/>
          </a:p>
        </p:txBody>
      </p:sp>
      <p:pic>
        <p:nvPicPr>
          <p:cNvPr id="4098" name="Picture 2" descr="http://www.pcguide.com/ref/hdd/geom/z_zbr.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72000" y="2394624"/>
            <a:ext cx="3943350" cy="3914776"/>
          </a:xfrm>
          <a:prstGeom prst="rect">
            <a:avLst/>
          </a:prstGeom>
          <a:noFill/>
          <a:extLst>
            <a:ext uri="{909E8E84-426E-40DD-AFC4-6F175D3DCCD1}">
              <a14:hiddenFill xmlns:a14="http://schemas.microsoft.com/office/drawing/2010/main" xmlns="">
                <a:solidFill>
                  <a:srgbClr val="FFFFFF"/>
                </a:solidFill>
              </a14:hiddenFill>
            </a:ext>
          </a:extLst>
        </p:spPr>
      </p:pic>
      <p:sp>
        <p:nvSpPr>
          <p:cNvPr id="4" name="矩形 3"/>
          <p:cNvSpPr/>
          <p:nvPr/>
        </p:nvSpPr>
        <p:spPr>
          <a:xfrm>
            <a:off x="827584" y="2372691"/>
            <a:ext cx="3744416" cy="1200329"/>
          </a:xfrm>
          <a:prstGeom prst="rect">
            <a:avLst/>
          </a:prstGeom>
        </p:spPr>
        <p:txBody>
          <a:bodyPr wrap="square">
            <a:spAutoFit/>
          </a:bodyPr>
          <a:lstStyle/>
          <a:p>
            <a:r>
              <a:rPr lang="en-US" altLang="zh-CN" dirty="0"/>
              <a:t>zone bit recording (ZBR) is a method used by disk drives to store more sectors per track on outer tracks than on inner tracks.</a:t>
            </a:r>
            <a:endParaRPr lang="zh-CN" altLang="en-US" dirty="0"/>
          </a:p>
        </p:txBody>
      </p:sp>
      <p:pic>
        <p:nvPicPr>
          <p:cNvPr id="8"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l="21067" t="10724"/>
          <a:stretch>
            <a:fillRect/>
          </a:stretch>
        </p:blipFill>
        <p:spPr bwMode="auto">
          <a:xfrm>
            <a:off x="827584" y="3936555"/>
            <a:ext cx="3381652" cy="23728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4158101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How to access?</a:t>
            </a:r>
            <a:endParaRPr lang="zh-CN" altLang="en-US" dirty="0"/>
          </a:p>
        </p:txBody>
      </p:sp>
      <p:sp>
        <p:nvSpPr>
          <p:cNvPr id="3" name="内容占位符 2"/>
          <p:cNvSpPr>
            <a:spLocks noGrp="1"/>
          </p:cNvSpPr>
          <p:nvPr>
            <p:ph idx="1"/>
          </p:nvPr>
        </p:nvSpPr>
        <p:spPr/>
        <p:txBody>
          <a:bodyPr>
            <a:normAutofit/>
          </a:bodyPr>
          <a:lstStyle/>
          <a:p>
            <a:r>
              <a:rPr lang="en-US" altLang="zh-CN" dirty="0" smtClean="0"/>
              <a:t>CHS Addressing</a:t>
            </a:r>
          </a:p>
          <a:p>
            <a:pPr marL="971550" lvl="1" indent="-514350">
              <a:buFont typeface="+mj-lt"/>
              <a:buAutoNum type="arabicPeriod"/>
            </a:pPr>
            <a:r>
              <a:rPr lang="en-US" altLang="zh-CN" dirty="0" smtClean="0"/>
              <a:t>Cylinder</a:t>
            </a:r>
          </a:p>
          <a:p>
            <a:pPr marL="971550" lvl="1" indent="-514350">
              <a:buFont typeface="+mj-lt"/>
              <a:buAutoNum type="arabicPeriod"/>
            </a:pPr>
            <a:r>
              <a:rPr lang="en-US" altLang="zh-CN" dirty="0" smtClean="0"/>
              <a:t>Head</a:t>
            </a:r>
          </a:p>
          <a:p>
            <a:pPr marL="971550" lvl="1" indent="-514350">
              <a:buFont typeface="+mj-lt"/>
              <a:buAutoNum type="arabicPeriod"/>
            </a:pPr>
            <a:r>
              <a:rPr lang="en-US" altLang="zh-CN" dirty="0" smtClean="0"/>
              <a:t>Sector</a:t>
            </a:r>
          </a:p>
          <a:p>
            <a:pPr lvl="1"/>
            <a:r>
              <a:rPr lang="en-US" altLang="zh-CN" dirty="0" smtClean="0"/>
              <a:t>E.g. </a:t>
            </a:r>
            <a:r>
              <a:rPr lang="en-US" altLang="zh-CN" dirty="0" smtClean="0"/>
              <a:t>1024/16/63 </a:t>
            </a:r>
            <a:r>
              <a:rPr lang="en-US" altLang="zh-CN" dirty="0" smtClean="0">
                <a:sym typeface="Wingdings" panose="05000000000000000000" pitchFamily="2" charset="2"/>
              </a:rPr>
              <a:t></a:t>
            </a:r>
            <a:r>
              <a:rPr lang="en-US" altLang="zh-CN" dirty="0" smtClean="0"/>
              <a:t> </a:t>
            </a:r>
            <a:r>
              <a:rPr lang="en-US" altLang="zh-CN" dirty="0" smtClean="0"/>
              <a:t>10/4/6bits</a:t>
            </a:r>
            <a:endParaRPr lang="en-US" altLang="zh-CN" dirty="0"/>
          </a:p>
        </p:txBody>
      </p:sp>
      <p:graphicFrame>
        <p:nvGraphicFramePr>
          <p:cNvPr id="4" name="图示 3"/>
          <p:cNvGraphicFramePr/>
          <p:nvPr/>
        </p:nvGraphicFramePr>
        <p:xfrm>
          <a:off x="1524000" y="4221110"/>
          <a:ext cx="6096000" cy="2016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22595692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Disk IO Performance</a:t>
            </a:r>
            <a:endParaRPr lang="zh-CN" altLang="en-US" dirty="0"/>
          </a:p>
        </p:txBody>
      </p:sp>
      <p:sp>
        <p:nvSpPr>
          <p:cNvPr id="3" name="内容占位符 2"/>
          <p:cNvSpPr>
            <a:spLocks noGrp="1"/>
          </p:cNvSpPr>
          <p:nvPr>
            <p:ph idx="1"/>
          </p:nvPr>
        </p:nvSpPr>
        <p:spPr/>
        <p:txBody>
          <a:bodyPr>
            <a:normAutofit lnSpcReduction="10000"/>
          </a:bodyPr>
          <a:lstStyle/>
          <a:p>
            <a:r>
              <a:rPr lang="en-US" altLang="zh-CN" b="1" dirty="0" smtClean="0"/>
              <a:t>T</a:t>
            </a:r>
            <a:r>
              <a:rPr lang="en-US" altLang="zh-CN" baseline="-25000" dirty="0" smtClean="0"/>
              <a:t>i/o</a:t>
            </a:r>
            <a:r>
              <a:rPr lang="en-US" altLang="zh-CN" dirty="0" smtClean="0"/>
              <a:t> = </a:t>
            </a:r>
            <a:r>
              <a:rPr lang="en-US" altLang="zh-CN" b="1" dirty="0" err="1" smtClean="0"/>
              <a:t>t</a:t>
            </a:r>
            <a:r>
              <a:rPr lang="en-US" altLang="zh-CN" baseline="-25000" dirty="0" err="1" smtClean="0"/>
              <a:t>seek</a:t>
            </a:r>
            <a:r>
              <a:rPr lang="en-US" altLang="zh-CN" dirty="0" smtClean="0"/>
              <a:t> + </a:t>
            </a:r>
            <a:r>
              <a:rPr lang="en-US" altLang="zh-CN" b="1" dirty="0" err="1" smtClean="0"/>
              <a:t>t</a:t>
            </a:r>
            <a:r>
              <a:rPr lang="en-US" altLang="zh-CN" baseline="-25000" dirty="0" err="1" smtClean="0"/>
              <a:t>rotate</a:t>
            </a:r>
            <a:r>
              <a:rPr lang="en-US" altLang="zh-CN" dirty="0" smtClean="0"/>
              <a:t> + </a:t>
            </a:r>
            <a:r>
              <a:rPr lang="en-US" altLang="zh-CN" dirty="0" smtClean="0"/>
              <a:t>n*</a:t>
            </a:r>
            <a:r>
              <a:rPr lang="en-US" altLang="zh-CN" b="1" dirty="0" err="1" smtClean="0"/>
              <a:t>t</a:t>
            </a:r>
            <a:r>
              <a:rPr lang="en-US" altLang="zh-CN" baseline="-25000" dirty="0" err="1" smtClean="0"/>
              <a:t>transfer</a:t>
            </a:r>
            <a:endParaRPr lang="en-US" altLang="zh-CN" dirty="0" smtClean="0"/>
          </a:p>
          <a:p>
            <a:pPr lvl="1"/>
            <a:r>
              <a:rPr lang="en-US" altLang="zh-CN" dirty="0" smtClean="0"/>
              <a:t>Seek time</a:t>
            </a:r>
          </a:p>
          <a:p>
            <a:pPr lvl="1"/>
            <a:r>
              <a:rPr lang="en-US" altLang="zh-CN" dirty="0" smtClean="0"/>
              <a:t>Rotational latency(5400/7200 rpm)</a:t>
            </a:r>
          </a:p>
          <a:p>
            <a:pPr lvl="1"/>
            <a:r>
              <a:rPr lang="en-US" altLang="zh-CN" dirty="0" smtClean="0"/>
              <a:t>Data transfer </a:t>
            </a:r>
            <a:r>
              <a:rPr lang="en-US" altLang="zh-CN" dirty="0" smtClean="0"/>
              <a:t>rate</a:t>
            </a:r>
          </a:p>
          <a:p>
            <a:r>
              <a:rPr lang="en-US" altLang="zh-CN" dirty="0" smtClean="0"/>
              <a:t>IOPS</a:t>
            </a:r>
          </a:p>
          <a:p>
            <a:pPr lvl="1"/>
            <a:r>
              <a:rPr lang="en-US" altLang="zh-CN" dirty="0" smtClean="0"/>
              <a:t>Sequential Read </a:t>
            </a:r>
            <a:r>
              <a:rPr lang="en-US" altLang="zh-CN" dirty="0" smtClean="0"/>
              <a:t>IOPS</a:t>
            </a:r>
          </a:p>
          <a:p>
            <a:pPr lvl="1"/>
            <a:r>
              <a:rPr lang="en-US" altLang="zh-CN" dirty="0" smtClean="0"/>
              <a:t>Sequential Write IOPS</a:t>
            </a:r>
            <a:endParaRPr lang="en-US" altLang="zh-CN" dirty="0" smtClean="0"/>
          </a:p>
          <a:p>
            <a:pPr lvl="1"/>
            <a:r>
              <a:rPr lang="en-US" altLang="zh-CN" dirty="0" smtClean="0"/>
              <a:t>Random </a:t>
            </a:r>
            <a:r>
              <a:rPr lang="en-US" altLang="zh-CN" dirty="0" smtClean="0"/>
              <a:t>Read </a:t>
            </a:r>
            <a:r>
              <a:rPr lang="en-US" altLang="zh-CN" dirty="0" smtClean="0"/>
              <a:t>IOPS</a:t>
            </a:r>
          </a:p>
          <a:p>
            <a:pPr lvl="1"/>
            <a:r>
              <a:rPr lang="en-US" altLang="zh-CN" dirty="0" smtClean="0"/>
              <a:t>Random Write IOPS</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HD Sectors vs. </a:t>
            </a:r>
            <a:r>
              <a:rPr lang="en-US" altLang="zh-CN" dirty="0" smtClean="0"/>
              <a:t>FS </a:t>
            </a:r>
            <a:r>
              <a:rPr lang="en-US" altLang="zh-CN" dirty="0" smtClean="0"/>
              <a:t>Blocks</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Both are chunks</a:t>
            </a:r>
          </a:p>
          <a:p>
            <a:pPr lvl="1"/>
            <a:r>
              <a:rPr lang="en-US" altLang="zh-CN" dirty="0" smtClean="0"/>
              <a:t>file </a:t>
            </a:r>
            <a:r>
              <a:rPr lang="en-US" altLang="zh-CN" dirty="0" smtClean="0"/>
              <a:t>system </a:t>
            </a:r>
            <a:r>
              <a:rPr lang="en-US" altLang="zh-CN" dirty="0" smtClean="0">
                <a:sym typeface="Wingdings" pitchFamily="2" charset="2"/>
              </a:rPr>
              <a:t> block</a:t>
            </a:r>
          </a:p>
          <a:p>
            <a:pPr lvl="1"/>
            <a:r>
              <a:rPr lang="en-US" altLang="zh-CN" dirty="0" smtClean="0">
                <a:sym typeface="Wingdings" pitchFamily="2" charset="2"/>
              </a:rPr>
              <a:t>Hard disk  sector</a:t>
            </a:r>
            <a:endParaRPr lang="en-US" altLang="zh-CN" dirty="0" smtClean="0"/>
          </a:p>
          <a:p>
            <a:r>
              <a:rPr lang="en-US" altLang="zh-CN" dirty="0" smtClean="0"/>
              <a:t>LBA(Logical </a:t>
            </a:r>
            <a:r>
              <a:rPr lang="en-US" altLang="zh-CN" dirty="0" smtClean="0"/>
              <a:t>Block Addressing)</a:t>
            </a:r>
          </a:p>
          <a:p>
            <a:pPr lvl="1"/>
            <a:r>
              <a:rPr lang="en-US" altLang="zh-CN" dirty="0" smtClean="0"/>
              <a:t>File system </a:t>
            </a:r>
            <a:r>
              <a:rPr lang="en-US" altLang="zh-CN" dirty="0" smtClean="0"/>
              <a:t>format</a:t>
            </a:r>
          </a:p>
          <a:p>
            <a:pPr lvl="1"/>
            <a:r>
              <a:rPr lang="en-US" altLang="zh-CN" dirty="0" smtClean="0"/>
              <a:t>Logical </a:t>
            </a:r>
            <a:r>
              <a:rPr lang="en-US" altLang="zh-CN" dirty="0" smtClean="0"/>
              <a:t>block number</a:t>
            </a:r>
          </a:p>
          <a:p>
            <a:pPr lvl="1"/>
            <a:r>
              <a:rPr lang="en-US" altLang="zh-CN" dirty="0" smtClean="0"/>
              <a:t>HD controller maps it to physical CHS</a:t>
            </a:r>
          </a:p>
          <a:p>
            <a:pPr marL="342900" lvl="1" indent="-342900">
              <a:buFont typeface="Arial" pitchFamily="34" charset="0"/>
              <a:buChar char="•"/>
            </a:pPr>
            <a:r>
              <a:rPr lang="en-US" altLang="zh-CN" sz="3200" dirty="0" smtClean="0"/>
              <a:t>CHS to LBA mapping</a:t>
            </a:r>
            <a:endParaRPr lang="en-US" altLang="zh-CN" dirty="0" smtClean="0"/>
          </a:p>
          <a:p>
            <a:pPr lvl="1"/>
            <a:r>
              <a:rPr lang="en-US" altLang="zh-CN" i="1" dirty="0" smtClean="0"/>
              <a:t>A</a:t>
            </a:r>
            <a:r>
              <a:rPr lang="en-US" altLang="zh-CN" dirty="0" smtClean="0"/>
              <a:t> = (</a:t>
            </a:r>
            <a:r>
              <a:rPr lang="en-US" altLang="zh-CN" i="1" dirty="0" smtClean="0"/>
              <a:t>c</a:t>
            </a:r>
            <a:r>
              <a:rPr lang="en-US" altLang="zh-CN" dirty="0" smtClean="0"/>
              <a:t> ⋅ </a:t>
            </a:r>
            <a:r>
              <a:rPr lang="en-US" altLang="zh-CN" i="1" dirty="0" err="1" smtClean="0"/>
              <a:t>N</a:t>
            </a:r>
            <a:r>
              <a:rPr lang="en-US" altLang="zh-CN" baseline="-25000" dirty="0" err="1" smtClean="0"/>
              <a:t>heads</a:t>
            </a:r>
            <a:r>
              <a:rPr lang="en-US" altLang="zh-CN" dirty="0" smtClean="0"/>
              <a:t> + </a:t>
            </a:r>
            <a:r>
              <a:rPr lang="en-US" altLang="zh-CN" i="1" dirty="0" smtClean="0"/>
              <a:t>h</a:t>
            </a:r>
            <a:r>
              <a:rPr lang="en-US" altLang="zh-CN" dirty="0" smtClean="0"/>
              <a:t>) ⋅ </a:t>
            </a:r>
            <a:r>
              <a:rPr lang="en-US" altLang="zh-CN" i="1" dirty="0" err="1" smtClean="0"/>
              <a:t>N</a:t>
            </a:r>
            <a:r>
              <a:rPr lang="en-US" altLang="zh-CN" baseline="-25000" dirty="0" err="1" smtClean="0"/>
              <a:t>sectors</a:t>
            </a:r>
            <a:r>
              <a:rPr lang="en-US" altLang="zh-CN" dirty="0" smtClean="0"/>
              <a:t> + (</a:t>
            </a:r>
            <a:r>
              <a:rPr lang="en-US" altLang="zh-CN" i="1" dirty="0" smtClean="0"/>
              <a:t>s</a:t>
            </a:r>
            <a:r>
              <a:rPr lang="en-US" altLang="zh-CN" dirty="0" smtClean="0"/>
              <a:t> − 1),</a:t>
            </a:r>
          </a:p>
          <a:p>
            <a:pPr lvl="1"/>
            <a:r>
              <a:rPr lang="en-US" altLang="zh-CN" dirty="0" smtClean="0"/>
              <a:t>0 -&gt; (0, 0, 1)</a:t>
            </a:r>
          </a:p>
          <a:p>
            <a:pPr lvl="1"/>
            <a:r>
              <a:rPr lang="en-US" altLang="zh-CN" dirty="0" smtClean="0"/>
              <a:t>1 -&gt; (0, 0, 2)</a:t>
            </a:r>
          </a:p>
          <a:p>
            <a:endParaRPr lang="zh-CN" altLang="en-US" dirty="0"/>
          </a:p>
        </p:txBody>
      </p:sp>
    </p:spTree>
    <p:extLst>
      <p:ext uri="{BB962C8B-B14F-4D97-AF65-F5344CB8AC3E}">
        <p14:creationId xmlns:p14="http://schemas.microsoft.com/office/powerpoint/2010/main" xmlns="" val="31343996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Fragmentation</a:t>
            </a:r>
            <a:endParaRPr lang="zh-CN" altLang="en-US" dirty="0"/>
          </a:p>
        </p:txBody>
      </p:sp>
      <p:sp>
        <p:nvSpPr>
          <p:cNvPr id="3" name="内容占位符 2"/>
          <p:cNvSpPr>
            <a:spLocks noGrp="1"/>
          </p:cNvSpPr>
          <p:nvPr>
            <p:ph idx="1"/>
          </p:nvPr>
        </p:nvSpPr>
        <p:spPr/>
        <p:txBody>
          <a:bodyPr/>
          <a:lstStyle/>
          <a:p>
            <a:r>
              <a:rPr lang="en-US" altLang="zh-CN" dirty="0" smtClean="0"/>
              <a:t>In blocks</a:t>
            </a:r>
          </a:p>
          <a:p>
            <a:r>
              <a:rPr lang="en-US" altLang="zh-CN" dirty="0" smtClean="0"/>
              <a:t>On disk</a:t>
            </a:r>
            <a:endParaRPr lang="zh-CN" altLang="en-US" dirty="0"/>
          </a:p>
        </p:txBody>
      </p:sp>
    </p:spTree>
    <p:extLst>
      <p:ext uri="{BB962C8B-B14F-4D97-AF65-F5344CB8AC3E}">
        <p14:creationId xmlns:p14="http://schemas.microsoft.com/office/powerpoint/2010/main" xmlns="" val="41389495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 Tree</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xmlns="" val="12372667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 Tree</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xmlns="" val="41041519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Trie</a:t>
            </a:r>
            <a:endParaRPr lang="zh-CN" altLang="en-US" dirty="0"/>
          </a:p>
        </p:txBody>
      </p:sp>
      <p:sp>
        <p:nvSpPr>
          <p:cNvPr id="3" name="内容占位符 2"/>
          <p:cNvSpPr>
            <a:spLocks noGrp="1"/>
          </p:cNvSpPr>
          <p:nvPr>
            <p:ph idx="1"/>
          </p:nvPr>
        </p:nvSpPr>
        <p:spPr/>
        <p:txBody>
          <a:bodyPr/>
          <a:lstStyle/>
          <a:p>
            <a:r>
              <a:rPr lang="zh-CN" altLang="en-US" sz="2400" b="1" dirty="0"/>
              <a:t>字典树的性质</a:t>
            </a:r>
            <a:endParaRPr lang="zh-CN" altLang="en-US" sz="2400" dirty="0"/>
          </a:p>
          <a:p>
            <a:pPr lvl="1"/>
            <a:r>
              <a:rPr lang="zh-CN" altLang="en-US" sz="1600" dirty="0"/>
              <a:t>根节点（</a:t>
            </a:r>
            <a:r>
              <a:rPr lang="en-US" altLang="zh-CN" sz="1600" dirty="0"/>
              <a:t>Root</a:t>
            </a:r>
            <a:r>
              <a:rPr lang="zh-CN" altLang="en-US" sz="1600" dirty="0"/>
              <a:t>）不包含字符，除根节点外的每一个节点都仅包含一个字符；</a:t>
            </a:r>
          </a:p>
          <a:p>
            <a:pPr lvl="1"/>
            <a:r>
              <a:rPr lang="zh-CN" altLang="en-US" sz="1600" dirty="0"/>
              <a:t>从根节点到某一节点路径上所经过的字符连接起来，即为该节点对应的字符串；</a:t>
            </a:r>
          </a:p>
          <a:p>
            <a:pPr lvl="1"/>
            <a:r>
              <a:rPr lang="zh-CN" altLang="en-US" sz="1600" dirty="0"/>
              <a:t>任意节点的所有子节点所包含的字符都不相同；</a:t>
            </a:r>
          </a:p>
          <a:p>
            <a:r>
              <a:rPr lang="zh-CN" altLang="en-US" sz="2400" dirty="0" smtClean="0"/>
              <a:t>例如：字符串</a:t>
            </a:r>
            <a:r>
              <a:rPr lang="zh-CN" altLang="en-US" sz="2400" dirty="0"/>
              <a:t>集合 </a:t>
            </a:r>
            <a:r>
              <a:rPr lang="en-US" altLang="zh-CN" sz="2400" dirty="0"/>
              <a:t>["Joe", "John", "Johnny", "Jane", "Jack"]</a:t>
            </a:r>
            <a:endParaRPr lang="zh-CN" altLang="en-US" dirty="0"/>
          </a:p>
        </p:txBody>
      </p:sp>
      <p:pic>
        <p:nvPicPr>
          <p:cNvPr id="1026" name="Picture 2" descr="http://images.cnitblog.com/blog/175043/201410/242258574966066.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563888" y="3429000"/>
            <a:ext cx="2057400" cy="31527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947403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Computer Architecture</a:t>
            </a:r>
            <a:endParaRPr lang="zh-CN" altLang="en-US" dirty="0"/>
          </a:p>
        </p:txBody>
      </p:sp>
      <p:sp>
        <p:nvSpPr>
          <p:cNvPr id="3" name="内容占位符 2"/>
          <p:cNvSpPr>
            <a:spLocks noGrp="1"/>
          </p:cNvSpPr>
          <p:nvPr>
            <p:ph idx="1"/>
          </p:nvPr>
        </p:nvSpPr>
        <p:spPr/>
        <p:txBody>
          <a:bodyPr/>
          <a:lstStyle/>
          <a:p>
            <a:r>
              <a:rPr lang="en-US" altLang="zh-CN" b="1" dirty="0"/>
              <a:t>von Neumann Architecture</a:t>
            </a:r>
          </a:p>
          <a:p>
            <a:endParaRPr lang="zh-CN" altLang="en-US" dirty="0"/>
          </a:p>
        </p:txBody>
      </p:sp>
      <p:pic>
        <p:nvPicPr>
          <p:cNvPr id="1026" name="Picture 2" descr="https://computing.llnl.gov/tutorials/parallel_comp/images/vonNeumann1.gi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06201" y="2806666"/>
            <a:ext cx="2790825" cy="2638426"/>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File:ABasicComputer.gi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90416" y="2158465"/>
            <a:ext cx="5100704" cy="393482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8779499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Suffix Tree</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xmlns="" val="22849592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Double Array </a:t>
            </a:r>
            <a:r>
              <a:rPr lang="en-US" altLang="zh-CN" dirty="0" err="1"/>
              <a:t>Trie</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xmlns="" val="32646253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Suffix Array</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xmlns="" val="10149424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SkipList</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xmlns="" val="15503628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model in </a:t>
            </a:r>
            <a:r>
              <a:rPr lang="en-US" altLang="zh-CN" dirty="0" err="1" smtClean="0"/>
              <a:t>Lucene</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Picture 2" descr="http://images.cnitblog.com/blog/522490/201411/242157396061709.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75656" y="2564904"/>
            <a:ext cx="1838325" cy="17907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272901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images.cnitblog.com/blog/522490/201411/24222544902904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305175" y="5085184"/>
            <a:ext cx="5486400" cy="1343026"/>
          </a:xfrm>
          <a:prstGeom prst="rect">
            <a:avLst/>
          </a:prstGeom>
          <a:noFill/>
          <a:extLst>
            <a:ext uri="{909E8E84-426E-40DD-AFC4-6F175D3DCCD1}">
              <a14:hiddenFill xmlns:a14="http://schemas.microsoft.com/office/drawing/2010/main" xmlns="">
                <a:solidFill>
                  <a:srgbClr val="FFFFFF"/>
                </a:solidFill>
              </a14:hiddenFill>
            </a:ext>
          </a:extLst>
        </p:spPr>
      </p:pic>
      <p:pic>
        <p:nvPicPr>
          <p:cNvPr id="2052" name="Picture 4" descr="http://images.cnitblog.com/blog/522490/201411/242225053099870.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305175" y="3654151"/>
            <a:ext cx="5486400" cy="114300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标题 1"/>
          <p:cNvSpPr>
            <a:spLocks noGrp="1"/>
          </p:cNvSpPr>
          <p:nvPr>
            <p:ph type="title"/>
          </p:nvPr>
        </p:nvSpPr>
        <p:spPr/>
        <p:txBody>
          <a:bodyPr/>
          <a:lstStyle/>
          <a:p>
            <a:r>
              <a:rPr lang="en-US" altLang="zh-CN" dirty="0" smtClean="0"/>
              <a:t>FST</a:t>
            </a:r>
            <a:endParaRPr lang="zh-CN" altLang="en-US" dirty="0"/>
          </a:p>
        </p:txBody>
      </p:sp>
      <p:sp>
        <p:nvSpPr>
          <p:cNvPr id="3" name="内容占位符 2"/>
          <p:cNvSpPr>
            <a:spLocks noGrp="1"/>
          </p:cNvSpPr>
          <p:nvPr>
            <p:ph idx="1"/>
          </p:nvPr>
        </p:nvSpPr>
        <p:spPr/>
        <p:txBody>
          <a:bodyPr/>
          <a:lstStyle/>
          <a:p>
            <a:r>
              <a:rPr lang="zh-CN" altLang="en-US" sz="2400" dirty="0"/>
              <a:t>插入</a:t>
            </a:r>
            <a:r>
              <a:rPr lang="zh-CN" altLang="en-US" sz="2400" dirty="0" smtClean="0"/>
              <a:t>“</a:t>
            </a:r>
            <a:r>
              <a:rPr lang="en-US" altLang="zh-CN" sz="2400" dirty="0" smtClean="0"/>
              <a:t>cat”</a:t>
            </a:r>
            <a:r>
              <a:rPr lang="zh-CN" altLang="en-US" sz="2400" dirty="0"/>
              <a:t>、 “</a:t>
            </a:r>
            <a:r>
              <a:rPr lang="en-US" altLang="zh-CN" sz="2400" dirty="0"/>
              <a:t>deep”</a:t>
            </a:r>
            <a:r>
              <a:rPr lang="zh-CN" altLang="en-US" sz="2400" dirty="0"/>
              <a:t>、 “</a:t>
            </a:r>
            <a:r>
              <a:rPr lang="en-US" altLang="zh-CN" sz="2400" dirty="0"/>
              <a:t>do”</a:t>
            </a:r>
            <a:r>
              <a:rPr lang="zh-CN" altLang="en-US" sz="2400" dirty="0"/>
              <a:t>、 “</a:t>
            </a:r>
            <a:r>
              <a:rPr lang="en-US" altLang="zh-CN" sz="2400" dirty="0"/>
              <a:t>dog” </a:t>
            </a:r>
            <a:r>
              <a:rPr lang="zh-CN" altLang="en-US" sz="2400" dirty="0"/>
              <a:t>、“</a:t>
            </a:r>
            <a:r>
              <a:rPr lang="en-US" altLang="zh-CN" sz="2400" dirty="0"/>
              <a:t>dogs</a:t>
            </a:r>
            <a:r>
              <a:rPr lang="en-US" altLang="zh-CN" sz="2400" dirty="0" smtClean="0"/>
              <a:t>”</a:t>
            </a:r>
            <a:r>
              <a:rPr lang="zh-CN" altLang="en-US" sz="2400" dirty="0" smtClean="0"/>
              <a:t> 构建</a:t>
            </a:r>
            <a:r>
              <a:rPr lang="en-US" altLang="zh-CN" sz="2400" dirty="0"/>
              <a:t>FST</a:t>
            </a:r>
            <a:r>
              <a:rPr lang="zh-CN" altLang="en-US" sz="2400" dirty="0"/>
              <a:t>（注：必须已排序）。</a:t>
            </a:r>
            <a:endParaRPr lang="zh-CN" altLang="en-US" dirty="0"/>
          </a:p>
        </p:txBody>
      </p:sp>
      <p:pic>
        <p:nvPicPr>
          <p:cNvPr id="2050" name="Picture 2" descr="http://images.cnitblog.com/blog/522490/201411/242224195125261.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572000" y="2730365"/>
            <a:ext cx="4219575" cy="571501"/>
          </a:xfrm>
          <a:prstGeom prst="rect">
            <a:avLst/>
          </a:prstGeom>
          <a:noFill/>
          <a:extLst>
            <a:ext uri="{909E8E84-426E-40DD-AFC4-6F175D3DCCD1}">
              <a14:hiddenFill xmlns:a14="http://schemas.microsoft.com/office/drawing/2010/main" xmlns="">
                <a:solidFill>
                  <a:srgbClr val="FFFFFF"/>
                </a:solidFill>
              </a14:hiddenFill>
            </a:ext>
          </a:extLst>
        </p:spPr>
      </p:pic>
      <p:sp>
        <p:nvSpPr>
          <p:cNvPr id="4" name="矩形 3"/>
          <p:cNvSpPr/>
          <p:nvPr/>
        </p:nvSpPr>
        <p:spPr>
          <a:xfrm>
            <a:off x="827584" y="2492896"/>
            <a:ext cx="4572000" cy="523220"/>
          </a:xfrm>
          <a:prstGeom prst="rect">
            <a:avLst/>
          </a:prstGeom>
        </p:spPr>
        <p:txBody>
          <a:bodyPr>
            <a:spAutoFit/>
          </a:bodyPr>
          <a:lstStyle/>
          <a:p>
            <a:r>
              <a:rPr lang="en-US" altLang="zh-CN" sz="1400" dirty="0" smtClean="0"/>
              <a:t>1</a:t>
            </a:r>
            <a:r>
              <a:rPr lang="zh-CN" altLang="en-US" sz="1400" dirty="0" smtClean="0"/>
              <a:t>）插入“</a:t>
            </a:r>
            <a:r>
              <a:rPr lang="en-US" altLang="zh-CN" sz="1400" dirty="0" smtClean="0"/>
              <a:t>cat”</a:t>
            </a:r>
          </a:p>
          <a:p>
            <a:r>
              <a:rPr lang="en-US" altLang="zh-CN" sz="1400" dirty="0" smtClean="0"/>
              <a:t>     </a:t>
            </a:r>
            <a:r>
              <a:rPr lang="zh-CN" altLang="en-US" sz="1400" dirty="0" smtClean="0"/>
              <a:t>插入</a:t>
            </a:r>
            <a:r>
              <a:rPr lang="en-US" altLang="zh-CN" sz="1400" dirty="0" smtClean="0"/>
              <a:t>cat</a:t>
            </a:r>
            <a:r>
              <a:rPr lang="zh-CN" altLang="en-US" sz="1400" dirty="0" smtClean="0"/>
              <a:t>，每个字母形成一条边，其中</a:t>
            </a:r>
            <a:r>
              <a:rPr lang="en-US" altLang="zh-CN" sz="1400" dirty="0" smtClean="0"/>
              <a:t>t</a:t>
            </a:r>
            <a:r>
              <a:rPr lang="zh-CN" altLang="en-US" sz="1400" dirty="0" smtClean="0"/>
              <a:t>边指向终点。</a:t>
            </a:r>
            <a:endParaRPr lang="zh-CN" altLang="en-US" sz="1400" dirty="0"/>
          </a:p>
        </p:txBody>
      </p:sp>
      <p:sp>
        <p:nvSpPr>
          <p:cNvPr id="5" name="矩形 4"/>
          <p:cNvSpPr/>
          <p:nvPr/>
        </p:nvSpPr>
        <p:spPr>
          <a:xfrm>
            <a:off x="845249" y="3266400"/>
            <a:ext cx="4572000" cy="738664"/>
          </a:xfrm>
          <a:prstGeom prst="rect">
            <a:avLst/>
          </a:prstGeom>
        </p:spPr>
        <p:txBody>
          <a:bodyPr>
            <a:spAutoFit/>
          </a:bodyPr>
          <a:lstStyle/>
          <a:p>
            <a:r>
              <a:rPr lang="en-US" altLang="zh-CN" sz="1400" dirty="0"/>
              <a:t>2</a:t>
            </a:r>
            <a:r>
              <a:rPr lang="zh-CN" altLang="en-US" sz="1400" dirty="0"/>
              <a:t>）插入“</a:t>
            </a:r>
            <a:r>
              <a:rPr lang="en-US" altLang="zh-CN" sz="1400" dirty="0"/>
              <a:t>deep”</a:t>
            </a:r>
          </a:p>
          <a:p>
            <a:r>
              <a:rPr lang="en-US" altLang="zh-CN" sz="1400" dirty="0"/>
              <a:t>    </a:t>
            </a:r>
            <a:r>
              <a:rPr lang="zh-CN" altLang="en-US" sz="1400" dirty="0"/>
              <a:t>与前一个单词“</a:t>
            </a:r>
            <a:r>
              <a:rPr lang="en-US" altLang="zh-CN" sz="1400" dirty="0"/>
              <a:t>cat”</a:t>
            </a:r>
            <a:r>
              <a:rPr lang="zh-CN" altLang="en-US" sz="1400" dirty="0"/>
              <a:t>进行最大前缀匹配，发现没有匹配则直接插入，</a:t>
            </a:r>
            <a:r>
              <a:rPr lang="en-US" altLang="zh-CN" sz="1400" dirty="0"/>
              <a:t>P</a:t>
            </a:r>
            <a:r>
              <a:rPr lang="zh-CN" altLang="en-US" sz="1400" dirty="0"/>
              <a:t>边指向终点。</a:t>
            </a:r>
          </a:p>
        </p:txBody>
      </p:sp>
      <p:sp>
        <p:nvSpPr>
          <p:cNvPr id="6" name="矩形 5"/>
          <p:cNvSpPr/>
          <p:nvPr/>
        </p:nvSpPr>
        <p:spPr>
          <a:xfrm>
            <a:off x="827584" y="4509120"/>
            <a:ext cx="4572000" cy="738664"/>
          </a:xfrm>
          <a:prstGeom prst="rect">
            <a:avLst/>
          </a:prstGeom>
        </p:spPr>
        <p:txBody>
          <a:bodyPr>
            <a:spAutoFit/>
          </a:bodyPr>
          <a:lstStyle/>
          <a:p>
            <a:r>
              <a:rPr lang="en-US" altLang="zh-CN" sz="1400" dirty="0"/>
              <a:t>3</a:t>
            </a:r>
            <a:r>
              <a:rPr lang="zh-CN" altLang="en-US" sz="1400" dirty="0"/>
              <a:t>）插入“</a:t>
            </a:r>
            <a:r>
              <a:rPr lang="en-US" altLang="zh-CN" sz="1400" dirty="0"/>
              <a:t>do”</a:t>
            </a:r>
          </a:p>
          <a:p>
            <a:r>
              <a:rPr lang="en-US" altLang="zh-CN" sz="1400" dirty="0"/>
              <a:t>    </a:t>
            </a:r>
            <a:r>
              <a:rPr lang="zh-CN" altLang="en-US" sz="1400" dirty="0"/>
              <a:t>与前一个单词“</a:t>
            </a:r>
            <a:r>
              <a:rPr lang="en-US" altLang="zh-CN" sz="1400" dirty="0"/>
              <a:t>deep”</a:t>
            </a:r>
            <a:r>
              <a:rPr lang="zh-CN" altLang="en-US" sz="1400" dirty="0"/>
              <a:t>进行最大前缀匹配，发现是</a:t>
            </a:r>
            <a:r>
              <a:rPr lang="en-US" altLang="zh-CN" sz="1400" dirty="0"/>
              <a:t>d</a:t>
            </a:r>
            <a:r>
              <a:rPr lang="zh-CN" altLang="en-US" sz="1400" dirty="0"/>
              <a:t>，则在</a:t>
            </a:r>
            <a:r>
              <a:rPr lang="en-US" altLang="zh-CN" sz="1400" dirty="0"/>
              <a:t>d</a:t>
            </a:r>
            <a:r>
              <a:rPr lang="zh-CN" altLang="en-US" sz="1400" dirty="0"/>
              <a:t>边后增加新边</a:t>
            </a:r>
            <a:r>
              <a:rPr lang="en-US" altLang="zh-CN" sz="1400" dirty="0"/>
              <a:t>o</a:t>
            </a:r>
            <a:r>
              <a:rPr lang="zh-CN" altLang="en-US" sz="1400" dirty="0"/>
              <a:t>，</a:t>
            </a:r>
            <a:r>
              <a:rPr lang="en-US" altLang="zh-CN" sz="1400" dirty="0"/>
              <a:t>o</a:t>
            </a:r>
            <a:r>
              <a:rPr lang="zh-CN" altLang="en-US" sz="1400" dirty="0"/>
              <a:t>边指向终点。</a:t>
            </a:r>
          </a:p>
        </p:txBody>
      </p:sp>
    </p:spTree>
    <p:extLst>
      <p:ext uri="{BB962C8B-B14F-4D97-AF65-F5344CB8AC3E}">
        <p14:creationId xmlns:p14="http://schemas.microsoft.com/office/powerpoint/2010/main" xmlns="" val="42744237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http://images.cnitblog.com/blog/522490/201411/242226566064202.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334072" y="4738836"/>
            <a:ext cx="5486400" cy="1714500"/>
          </a:xfrm>
          <a:prstGeom prst="rect">
            <a:avLst/>
          </a:prstGeom>
          <a:noFill/>
          <a:extLst>
            <a:ext uri="{909E8E84-426E-40DD-AFC4-6F175D3DCCD1}">
              <a14:hiddenFill xmlns:a14="http://schemas.microsoft.com/office/drawing/2010/main" xmlns="">
                <a:solidFill>
                  <a:srgbClr val="FFFFFF"/>
                </a:solidFill>
              </a14:hiddenFill>
            </a:ext>
          </a:extLst>
        </p:spPr>
      </p:pic>
      <p:pic>
        <p:nvPicPr>
          <p:cNvPr id="2054" name="Picture 6" descr="http://images.cnitblog.com/blog/522490/201411/242226206684914.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334072" y="2924944"/>
            <a:ext cx="5486400" cy="17526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标题 1"/>
          <p:cNvSpPr>
            <a:spLocks noGrp="1"/>
          </p:cNvSpPr>
          <p:nvPr>
            <p:ph type="title"/>
          </p:nvPr>
        </p:nvSpPr>
        <p:spPr/>
        <p:txBody>
          <a:bodyPr/>
          <a:lstStyle/>
          <a:p>
            <a:r>
              <a:rPr lang="en-US" altLang="zh-CN" dirty="0" smtClean="0"/>
              <a:t>FST</a:t>
            </a:r>
            <a:endParaRPr lang="zh-CN" altLang="en-US" dirty="0"/>
          </a:p>
        </p:txBody>
      </p:sp>
      <p:sp>
        <p:nvSpPr>
          <p:cNvPr id="3" name="内容占位符 2"/>
          <p:cNvSpPr>
            <a:spLocks noGrp="1"/>
          </p:cNvSpPr>
          <p:nvPr>
            <p:ph idx="1"/>
          </p:nvPr>
        </p:nvSpPr>
        <p:spPr/>
        <p:txBody>
          <a:bodyPr/>
          <a:lstStyle/>
          <a:p>
            <a:r>
              <a:rPr lang="zh-CN" altLang="en-US" sz="2400" dirty="0"/>
              <a:t>插入</a:t>
            </a:r>
            <a:r>
              <a:rPr lang="zh-CN" altLang="en-US" sz="2400" dirty="0" smtClean="0"/>
              <a:t>“</a:t>
            </a:r>
            <a:r>
              <a:rPr lang="en-US" altLang="zh-CN" sz="2400" dirty="0" smtClean="0"/>
              <a:t>cat”</a:t>
            </a:r>
            <a:r>
              <a:rPr lang="zh-CN" altLang="en-US" sz="2400" dirty="0"/>
              <a:t>、 “</a:t>
            </a:r>
            <a:r>
              <a:rPr lang="en-US" altLang="zh-CN" sz="2400" dirty="0"/>
              <a:t>deep”</a:t>
            </a:r>
            <a:r>
              <a:rPr lang="zh-CN" altLang="en-US" sz="2400" dirty="0"/>
              <a:t>、 “</a:t>
            </a:r>
            <a:r>
              <a:rPr lang="en-US" altLang="zh-CN" sz="2400" dirty="0"/>
              <a:t>do”</a:t>
            </a:r>
            <a:r>
              <a:rPr lang="zh-CN" altLang="en-US" sz="2400" dirty="0"/>
              <a:t>、 “</a:t>
            </a:r>
            <a:r>
              <a:rPr lang="en-US" altLang="zh-CN" sz="2400" dirty="0"/>
              <a:t>dog” </a:t>
            </a:r>
            <a:r>
              <a:rPr lang="zh-CN" altLang="en-US" sz="2400" dirty="0"/>
              <a:t>、“</a:t>
            </a:r>
            <a:r>
              <a:rPr lang="en-US" altLang="zh-CN" sz="2400" dirty="0"/>
              <a:t>dogs</a:t>
            </a:r>
            <a:r>
              <a:rPr lang="en-US" altLang="zh-CN" sz="2400" dirty="0" smtClean="0"/>
              <a:t>”</a:t>
            </a:r>
            <a:r>
              <a:rPr lang="zh-CN" altLang="en-US" sz="2400" dirty="0" smtClean="0"/>
              <a:t> 构建</a:t>
            </a:r>
            <a:r>
              <a:rPr lang="en-US" altLang="zh-CN" sz="2400" dirty="0"/>
              <a:t>FST</a:t>
            </a:r>
            <a:r>
              <a:rPr lang="zh-CN" altLang="en-US" sz="2400" dirty="0"/>
              <a:t>（注：必须已排序）。</a:t>
            </a:r>
            <a:endParaRPr lang="zh-CN" altLang="en-US" dirty="0"/>
          </a:p>
        </p:txBody>
      </p:sp>
      <p:sp>
        <p:nvSpPr>
          <p:cNvPr id="4" name="矩形 3"/>
          <p:cNvSpPr/>
          <p:nvPr/>
        </p:nvSpPr>
        <p:spPr>
          <a:xfrm>
            <a:off x="827584" y="2492896"/>
            <a:ext cx="4572000" cy="738664"/>
          </a:xfrm>
          <a:prstGeom prst="rect">
            <a:avLst/>
          </a:prstGeom>
        </p:spPr>
        <p:txBody>
          <a:bodyPr>
            <a:spAutoFit/>
          </a:bodyPr>
          <a:lstStyle/>
          <a:p>
            <a:r>
              <a:rPr lang="en-US" altLang="zh-CN" sz="1400" dirty="0"/>
              <a:t>4</a:t>
            </a:r>
            <a:r>
              <a:rPr lang="zh-CN" altLang="en-US" sz="1400" dirty="0"/>
              <a:t>）插入“</a:t>
            </a:r>
            <a:r>
              <a:rPr lang="en-US" altLang="zh-CN" sz="1400" dirty="0"/>
              <a:t>dog”</a:t>
            </a:r>
          </a:p>
          <a:p>
            <a:r>
              <a:rPr lang="en-US" altLang="zh-CN" sz="1400" dirty="0"/>
              <a:t>    </a:t>
            </a:r>
            <a:r>
              <a:rPr lang="zh-CN" altLang="en-US" sz="1400" dirty="0"/>
              <a:t>与前一个单词“</a:t>
            </a:r>
            <a:r>
              <a:rPr lang="en-US" altLang="zh-CN" sz="1400" dirty="0"/>
              <a:t>do”</a:t>
            </a:r>
            <a:r>
              <a:rPr lang="zh-CN" altLang="en-US" sz="1400" dirty="0"/>
              <a:t>进行最大前缀匹配，发现是</a:t>
            </a:r>
            <a:r>
              <a:rPr lang="en-US" altLang="zh-CN" sz="1400" dirty="0"/>
              <a:t>do</a:t>
            </a:r>
            <a:r>
              <a:rPr lang="zh-CN" altLang="en-US" sz="1400" dirty="0"/>
              <a:t>，则在</a:t>
            </a:r>
            <a:r>
              <a:rPr lang="en-US" altLang="zh-CN" sz="1400" dirty="0"/>
              <a:t>o</a:t>
            </a:r>
            <a:r>
              <a:rPr lang="zh-CN" altLang="en-US" sz="1400" dirty="0"/>
              <a:t>边后增加新边</a:t>
            </a:r>
            <a:r>
              <a:rPr lang="en-US" altLang="zh-CN" sz="1400" dirty="0"/>
              <a:t>g</a:t>
            </a:r>
            <a:r>
              <a:rPr lang="zh-CN" altLang="en-US" sz="1400" dirty="0"/>
              <a:t>，</a:t>
            </a:r>
            <a:r>
              <a:rPr lang="en-US" altLang="zh-CN" sz="1400" dirty="0"/>
              <a:t>g</a:t>
            </a:r>
            <a:r>
              <a:rPr lang="zh-CN" altLang="en-US" sz="1400" dirty="0"/>
              <a:t>边指向终点。</a:t>
            </a:r>
          </a:p>
        </p:txBody>
      </p:sp>
      <p:sp>
        <p:nvSpPr>
          <p:cNvPr id="5" name="矩形 4"/>
          <p:cNvSpPr/>
          <p:nvPr/>
        </p:nvSpPr>
        <p:spPr>
          <a:xfrm>
            <a:off x="845249" y="4149080"/>
            <a:ext cx="4572000" cy="738664"/>
          </a:xfrm>
          <a:prstGeom prst="rect">
            <a:avLst/>
          </a:prstGeom>
        </p:spPr>
        <p:txBody>
          <a:bodyPr>
            <a:spAutoFit/>
          </a:bodyPr>
          <a:lstStyle/>
          <a:p>
            <a:r>
              <a:rPr lang="en-US" altLang="zh-CN" sz="1400" dirty="0"/>
              <a:t>5</a:t>
            </a:r>
            <a:r>
              <a:rPr lang="zh-CN" altLang="en-US" sz="1400" dirty="0"/>
              <a:t>）插入“</a:t>
            </a:r>
            <a:r>
              <a:rPr lang="en-US" altLang="zh-CN" sz="1400" dirty="0"/>
              <a:t>dogs”</a:t>
            </a:r>
          </a:p>
          <a:p>
            <a:r>
              <a:rPr lang="en-US" altLang="zh-CN" sz="1400" dirty="0"/>
              <a:t>     </a:t>
            </a:r>
            <a:r>
              <a:rPr lang="zh-CN" altLang="en-US" sz="1400" dirty="0"/>
              <a:t>与前一个单词“</a:t>
            </a:r>
            <a:r>
              <a:rPr lang="en-US" altLang="zh-CN" sz="1400" dirty="0"/>
              <a:t>dog”</a:t>
            </a:r>
            <a:r>
              <a:rPr lang="zh-CN" altLang="en-US" sz="1400" dirty="0"/>
              <a:t>进行最大前缀匹配，发现是</a:t>
            </a:r>
            <a:r>
              <a:rPr lang="en-US" altLang="zh-CN" sz="1400" dirty="0"/>
              <a:t>dog</a:t>
            </a:r>
            <a:r>
              <a:rPr lang="zh-CN" altLang="en-US" sz="1400" dirty="0"/>
              <a:t>，则在</a:t>
            </a:r>
            <a:r>
              <a:rPr lang="en-US" altLang="zh-CN" sz="1400" dirty="0"/>
              <a:t>g</a:t>
            </a:r>
            <a:r>
              <a:rPr lang="zh-CN" altLang="en-US" sz="1400" dirty="0"/>
              <a:t>后增加新边</a:t>
            </a:r>
            <a:r>
              <a:rPr lang="en-US" altLang="zh-CN" sz="1400" dirty="0"/>
              <a:t>s</a:t>
            </a:r>
            <a:r>
              <a:rPr lang="zh-CN" altLang="en-US" sz="1400" dirty="0"/>
              <a:t>，</a:t>
            </a:r>
            <a:r>
              <a:rPr lang="en-US" altLang="zh-CN" sz="1400" dirty="0"/>
              <a:t>s</a:t>
            </a:r>
            <a:r>
              <a:rPr lang="zh-CN" altLang="en-US" sz="1400" dirty="0"/>
              <a:t>边指向终点。</a:t>
            </a:r>
          </a:p>
        </p:txBody>
      </p:sp>
      <p:pic>
        <p:nvPicPr>
          <p:cNvPr id="2058" name="Picture 10" descr="http://images.cnitblog.com/blog/522490/201411/242314284968965.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11559" y="6119960"/>
            <a:ext cx="4505325" cy="66675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344442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LSM Tree</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xmlns="" val="7271069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a:t># of </a:t>
            </a:r>
            <a:r>
              <a:rPr lang="en-US" altLang="zh-CN" dirty="0" smtClean="0"/>
              <a:t>Cores(6)</a:t>
            </a:r>
            <a:endParaRPr lang="en-US" altLang="zh-CN" dirty="0"/>
          </a:p>
          <a:p>
            <a:r>
              <a:rPr lang="en-US" altLang="zh-CN" dirty="0"/>
              <a:t>Cores is a hardware term that describes the number of independent central processing units in a single computing component (die or chip).</a:t>
            </a:r>
          </a:p>
          <a:p>
            <a:endParaRPr lang="zh-CN" altLang="en-US" dirty="0"/>
          </a:p>
        </p:txBody>
      </p:sp>
    </p:spTree>
    <p:extLst>
      <p:ext uri="{BB962C8B-B14F-4D97-AF65-F5344CB8AC3E}">
        <p14:creationId xmlns:p14="http://schemas.microsoft.com/office/powerpoint/2010/main" xmlns="" val="80279784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 of </a:t>
            </a:r>
            <a:r>
              <a:rPr lang="en-US" altLang="zh-CN" dirty="0" smtClean="0"/>
              <a:t>Threads(12)</a:t>
            </a:r>
            <a:endParaRPr lang="en-US" altLang="zh-CN" dirty="0"/>
          </a:p>
          <a:p>
            <a:r>
              <a:rPr lang="en-US" altLang="zh-CN" dirty="0"/>
              <a:t>A Thread, or thread of execution, is a software term for the basic ordered sequence of instructions that can be passed through or processed by a single CPU core.</a:t>
            </a:r>
          </a:p>
          <a:p>
            <a:endParaRPr lang="zh-CN" altLang="en-US" dirty="0"/>
          </a:p>
        </p:txBody>
      </p:sp>
    </p:spTree>
    <p:extLst>
      <p:ext uri="{BB962C8B-B14F-4D97-AF65-F5344CB8AC3E}">
        <p14:creationId xmlns:p14="http://schemas.microsoft.com/office/powerpoint/2010/main" xmlns="" val="29591241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Path on x86/x64</a:t>
            </a:r>
            <a:endParaRPr lang="zh-CN" altLang="en-US" dirty="0"/>
          </a:p>
        </p:txBody>
      </p:sp>
      <p:sp>
        <p:nvSpPr>
          <p:cNvPr id="34" name="内容占位符 33"/>
          <p:cNvSpPr>
            <a:spLocks noGrp="1"/>
          </p:cNvSpPr>
          <p:nvPr>
            <p:ph idx="1"/>
          </p:nvPr>
        </p:nvSpPr>
        <p:spPr/>
        <p:txBody>
          <a:bodyPr/>
          <a:lstStyle/>
          <a:p>
            <a:endParaRPr lang="zh-CN" altLang="en-US" dirty="0"/>
          </a:p>
        </p:txBody>
      </p:sp>
      <p:sp>
        <p:nvSpPr>
          <p:cNvPr id="4" name="矩形 3"/>
          <p:cNvSpPr/>
          <p:nvPr/>
        </p:nvSpPr>
        <p:spPr>
          <a:xfrm>
            <a:off x="1331640" y="2072404"/>
            <a:ext cx="6408712" cy="504056"/>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smtClean="0"/>
              <a:t>CPU</a:t>
            </a:r>
            <a:endParaRPr lang="zh-CN" altLang="en-US" dirty="0"/>
          </a:p>
        </p:txBody>
      </p:sp>
      <p:sp>
        <p:nvSpPr>
          <p:cNvPr id="5" name="矩形 4"/>
          <p:cNvSpPr/>
          <p:nvPr/>
        </p:nvSpPr>
        <p:spPr>
          <a:xfrm>
            <a:off x="1331640" y="3717032"/>
            <a:ext cx="6408712" cy="50405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smtClean="0"/>
              <a:t>Main Memory</a:t>
            </a:r>
            <a:endParaRPr lang="zh-CN" altLang="en-US" dirty="0"/>
          </a:p>
        </p:txBody>
      </p:sp>
      <p:sp>
        <p:nvSpPr>
          <p:cNvPr id="6" name="矩形 5"/>
          <p:cNvSpPr/>
          <p:nvPr/>
        </p:nvSpPr>
        <p:spPr>
          <a:xfrm>
            <a:off x="1331640" y="5229200"/>
            <a:ext cx="6408712" cy="504056"/>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dirty="0" smtClean="0"/>
              <a:t>Disk</a:t>
            </a:r>
            <a:endParaRPr lang="zh-CN" altLang="en-US" dirty="0"/>
          </a:p>
        </p:txBody>
      </p:sp>
      <p:sp>
        <p:nvSpPr>
          <p:cNvPr id="7" name="椭圆 6"/>
          <p:cNvSpPr/>
          <p:nvPr/>
        </p:nvSpPr>
        <p:spPr>
          <a:xfrm>
            <a:off x="1979712" y="2180416"/>
            <a:ext cx="648072" cy="28803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800" dirty="0" smtClean="0"/>
              <a:t>Core 1</a:t>
            </a:r>
            <a:endParaRPr lang="zh-CN" altLang="en-US" sz="800" dirty="0"/>
          </a:p>
        </p:txBody>
      </p:sp>
      <p:sp>
        <p:nvSpPr>
          <p:cNvPr id="8" name="椭圆 7"/>
          <p:cNvSpPr/>
          <p:nvPr/>
        </p:nvSpPr>
        <p:spPr>
          <a:xfrm>
            <a:off x="3347864" y="2180416"/>
            <a:ext cx="648072" cy="28803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800" dirty="0" smtClean="0"/>
              <a:t>Core 2</a:t>
            </a:r>
            <a:endParaRPr lang="zh-CN" altLang="en-US" sz="800" dirty="0"/>
          </a:p>
        </p:txBody>
      </p:sp>
      <p:sp>
        <p:nvSpPr>
          <p:cNvPr id="9" name="椭圆 8"/>
          <p:cNvSpPr/>
          <p:nvPr/>
        </p:nvSpPr>
        <p:spPr>
          <a:xfrm>
            <a:off x="6300192" y="2180416"/>
            <a:ext cx="648072" cy="28803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800" dirty="0" smtClean="0"/>
              <a:t>Core 4</a:t>
            </a:r>
            <a:endParaRPr lang="zh-CN" altLang="en-US" sz="800" dirty="0"/>
          </a:p>
        </p:txBody>
      </p:sp>
      <p:sp>
        <p:nvSpPr>
          <p:cNvPr id="10" name="椭圆 9"/>
          <p:cNvSpPr/>
          <p:nvPr/>
        </p:nvSpPr>
        <p:spPr>
          <a:xfrm>
            <a:off x="5004048" y="2180416"/>
            <a:ext cx="648072" cy="28803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800" dirty="0" smtClean="0"/>
              <a:t>Core 3</a:t>
            </a:r>
            <a:endParaRPr lang="zh-CN" altLang="en-US" sz="800" dirty="0"/>
          </a:p>
        </p:txBody>
      </p:sp>
      <p:sp>
        <p:nvSpPr>
          <p:cNvPr id="12" name="流程图: 终止 11"/>
          <p:cNvSpPr/>
          <p:nvPr/>
        </p:nvSpPr>
        <p:spPr>
          <a:xfrm>
            <a:off x="1979712" y="2708920"/>
            <a:ext cx="648072" cy="144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000" dirty="0" smtClean="0"/>
              <a:t>L1</a:t>
            </a:r>
            <a:endParaRPr lang="zh-CN" altLang="en-US" sz="1000" dirty="0"/>
          </a:p>
        </p:txBody>
      </p:sp>
      <p:sp>
        <p:nvSpPr>
          <p:cNvPr id="13" name="流程图: 终止 12"/>
          <p:cNvSpPr/>
          <p:nvPr/>
        </p:nvSpPr>
        <p:spPr>
          <a:xfrm>
            <a:off x="1781689" y="3357016"/>
            <a:ext cx="2448272" cy="216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L3</a:t>
            </a:r>
            <a:endParaRPr lang="zh-CN" altLang="en-US" dirty="0"/>
          </a:p>
        </p:txBody>
      </p:sp>
      <p:sp>
        <p:nvSpPr>
          <p:cNvPr id="14" name="流程图: 终止 13"/>
          <p:cNvSpPr/>
          <p:nvPr/>
        </p:nvSpPr>
        <p:spPr>
          <a:xfrm>
            <a:off x="1835696" y="2996951"/>
            <a:ext cx="936105" cy="180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smtClean="0"/>
              <a:t>L2</a:t>
            </a:r>
            <a:endParaRPr lang="zh-CN" altLang="en-US" dirty="0"/>
          </a:p>
        </p:txBody>
      </p:sp>
      <p:sp>
        <p:nvSpPr>
          <p:cNvPr id="23" name="流程图: 终止 22"/>
          <p:cNvSpPr/>
          <p:nvPr/>
        </p:nvSpPr>
        <p:spPr>
          <a:xfrm>
            <a:off x="3347863" y="2708920"/>
            <a:ext cx="648072" cy="144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000" dirty="0" smtClean="0"/>
              <a:t>L1</a:t>
            </a:r>
            <a:endParaRPr lang="zh-CN" altLang="en-US" sz="1000" dirty="0"/>
          </a:p>
        </p:txBody>
      </p:sp>
      <p:sp>
        <p:nvSpPr>
          <p:cNvPr id="24" name="流程图: 终止 23"/>
          <p:cNvSpPr/>
          <p:nvPr/>
        </p:nvSpPr>
        <p:spPr>
          <a:xfrm>
            <a:off x="3203847" y="2996951"/>
            <a:ext cx="936105" cy="180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smtClean="0"/>
              <a:t>L2</a:t>
            </a:r>
            <a:endParaRPr lang="zh-CN" altLang="en-US" dirty="0"/>
          </a:p>
        </p:txBody>
      </p:sp>
      <p:sp>
        <p:nvSpPr>
          <p:cNvPr id="25" name="流程图: 终止 24"/>
          <p:cNvSpPr/>
          <p:nvPr/>
        </p:nvSpPr>
        <p:spPr>
          <a:xfrm>
            <a:off x="5004048" y="2708920"/>
            <a:ext cx="648072" cy="144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000" dirty="0" smtClean="0"/>
              <a:t>L1</a:t>
            </a:r>
            <a:endParaRPr lang="zh-CN" altLang="en-US" sz="1000" dirty="0"/>
          </a:p>
        </p:txBody>
      </p:sp>
      <p:sp>
        <p:nvSpPr>
          <p:cNvPr id="26" name="流程图: 终止 25"/>
          <p:cNvSpPr/>
          <p:nvPr/>
        </p:nvSpPr>
        <p:spPr>
          <a:xfrm>
            <a:off x="4860031" y="2996951"/>
            <a:ext cx="936105" cy="180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smtClean="0"/>
              <a:t>L2</a:t>
            </a:r>
            <a:endParaRPr lang="zh-CN" altLang="en-US" dirty="0"/>
          </a:p>
        </p:txBody>
      </p:sp>
      <p:sp>
        <p:nvSpPr>
          <p:cNvPr id="27" name="流程图: 终止 26"/>
          <p:cNvSpPr/>
          <p:nvPr/>
        </p:nvSpPr>
        <p:spPr>
          <a:xfrm>
            <a:off x="6300192" y="2708920"/>
            <a:ext cx="648072" cy="144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000" dirty="0" smtClean="0"/>
              <a:t>L1</a:t>
            </a:r>
            <a:endParaRPr lang="zh-CN" altLang="en-US" sz="1000" dirty="0"/>
          </a:p>
        </p:txBody>
      </p:sp>
      <p:sp>
        <p:nvSpPr>
          <p:cNvPr id="28" name="流程图: 终止 27"/>
          <p:cNvSpPr/>
          <p:nvPr/>
        </p:nvSpPr>
        <p:spPr>
          <a:xfrm>
            <a:off x="6156175" y="2996951"/>
            <a:ext cx="936105" cy="180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smtClean="0"/>
              <a:t>L2</a:t>
            </a:r>
            <a:endParaRPr lang="zh-CN" altLang="en-US" dirty="0"/>
          </a:p>
        </p:txBody>
      </p:sp>
      <p:sp>
        <p:nvSpPr>
          <p:cNvPr id="29" name="流程图: 终止 28"/>
          <p:cNvSpPr/>
          <p:nvPr/>
        </p:nvSpPr>
        <p:spPr>
          <a:xfrm>
            <a:off x="4770021" y="3357016"/>
            <a:ext cx="2448272" cy="216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L3</a:t>
            </a:r>
            <a:endParaRPr lang="zh-CN" altLang="en-US" dirty="0"/>
          </a:p>
        </p:txBody>
      </p:sp>
      <p:sp>
        <p:nvSpPr>
          <p:cNvPr id="30" name="圆角矩形 29"/>
          <p:cNvSpPr/>
          <p:nvPr/>
        </p:nvSpPr>
        <p:spPr>
          <a:xfrm>
            <a:off x="1979711" y="2144412"/>
            <a:ext cx="2052229" cy="360039"/>
          </a:xfrm>
          <a:prstGeom prst="roundRect">
            <a:avLst/>
          </a:prstGeom>
          <a:noFill/>
          <a:ln w="12700">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dirty="0" smtClean="0">
                <a:solidFill>
                  <a:schemeClr val="bg1"/>
                </a:solidFill>
              </a:rPr>
              <a:t>Processor1</a:t>
            </a:r>
          </a:p>
          <a:p>
            <a:pPr algn="ctr"/>
            <a:r>
              <a:rPr lang="en-US" altLang="zh-CN" sz="1200" dirty="0" smtClean="0">
                <a:solidFill>
                  <a:schemeClr val="bg1"/>
                </a:solidFill>
              </a:rPr>
              <a:t>NUMA node1</a:t>
            </a:r>
            <a:endParaRPr lang="zh-CN" altLang="en-US" sz="1200" dirty="0">
              <a:solidFill>
                <a:schemeClr val="bg1"/>
              </a:solidFill>
            </a:endParaRPr>
          </a:p>
        </p:txBody>
      </p:sp>
      <p:sp>
        <p:nvSpPr>
          <p:cNvPr id="32" name="圆角矩形 31"/>
          <p:cNvSpPr/>
          <p:nvPr/>
        </p:nvSpPr>
        <p:spPr>
          <a:xfrm>
            <a:off x="4968043" y="2144412"/>
            <a:ext cx="2052229" cy="360039"/>
          </a:xfrm>
          <a:prstGeom prst="roundRect">
            <a:avLst/>
          </a:prstGeom>
          <a:noFill/>
          <a:ln w="12700">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dirty="0" smtClean="0">
                <a:solidFill>
                  <a:schemeClr val="bg1"/>
                </a:solidFill>
              </a:rPr>
              <a:t>Processor2</a:t>
            </a:r>
          </a:p>
          <a:p>
            <a:pPr algn="ctr"/>
            <a:r>
              <a:rPr lang="en-US" altLang="zh-CN" sz="1200" dirty="0">
                <a:solidFill>
                  <a:schemeClr val="bg1"/>
                </a:solidFill>
              </a:rPr>
              <a:t>NUMA </a:t>
            </a:r>
            <a:r>
              <a:rPr lang="en-US" altLang="zh-CN" sz="1200" dirty="0" smtClean="0">
                <a:solidFill>
                  <a:schemeClr val="bg1"/>
                </a:solidFill>
              </a:rPr>
              <a:t>node2</a:t>
            </a:r>
            <a:endParaRPr lang="zh-CN" altLang="en-US" sz="1200" dirty="0">
              <a:solidFill>
                <a:schemeClr val="bg1"/>
              </a:solidFill>
            </a:endParaRPr>
          </a:p>
        </p:txBody>
      </p:sp>
      <p:sp>
        <p:nvSpPr>
          <p:cNvPr id="35" name="圆角矩形 34"/>
          <p:cNvSpPr/>
          <p:nvPr/>
        </p:nvSpPr>
        <p:spPr>
          <a:xfrm>
            <a:off x="4499992" y="2672951"/>
            <a:ext cx="3240360" cy="936000"/>
          </a:xfrm>
          <a:prstGeom prst="roundRect">
            <a:avLst/>
          </a:prstGeom>
          <a:noFill/>
          <a:ln w="12700">
            <a:prstDash val="dash"/>
          </a:ln>
        </p:spPr>
        <p:style>
          <a:lnRef idx="2">
            <a:schemeClr val="accent6"/>
          </a:lnRef>
          <a:fillRef idx="1">
            <a:schemeClr val="lt1"/>
          </a:fillRef>
          <a:effectRef idx="0">
            <a:schemeClr val="accent6"/>
          </a:effectRef>
          <a:fontRef idx="minor">
            <a:schemeClr val="dk1"/>
          </a:fontRef>
        </p:style>
        <p:txBody>
          <a:bodyPr rtlCol="0" anchor="ctr"/>
          <a:lstStyle/>
          <a:p>
            <a:pPr algn="r"/>
            <a:r>
              <a:rPr lang="en-US" altLang="zh-CN" dirty="0" smtClean="0"/>
              <a:t>  cache</a:t>
            </a:r>
            <a:endParaRPr lang="zh-CN" altLang="en-US" dirty="0"/>
          </a:p>
        </p:txBody>
      </p:sp>
      <p:sp>
        <p:nvSpPr>
          <p:cNvPr id="36" name="圆角矩形 35"/>
          <p:cNvSpPr/>
          <p:nvPr/>
        </p:nvSpPr>
        <p:spPr>
          <a:xfrm>
            <a:off x="1511748" y="4491316"/>
            <a:ext cx="1584000" cy="50405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File System</a:t>
            </a:r>
            <a:endParaRPr lang="zh-CN" altLang="en-US" dirty="0"/>
          </a:p>
        </p:txBody>
      </p:sp>
      <p:sp>
        <p:nvSpPr>
          <p:cNvPr id="37" name="圆角矩形 36"/>
          <p:cNvSpPr/>
          <p:nvPr/>
        </p:nvSpPr>
        <p:spPr>
          <a:xfrm>
            <a:off x="6016472" y="4491316"/>
            <a:ext cx="1584000" cy="504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DMA</a:t>
            </a:r>
            <a:endParaRPr lang="zh-CN" altLang="en-US" dirty="0"/>
          </a:p>
        </p:txBody>
      </p:sp>
      <p:sp>
        <p:nvSpPr>
          <p:cNvPr id="38" name="圆角矩形 37"/>
          <p:cNvSpPr/>
          <p:nvPr/>
        </p:nvSpPr>
        <p:spPr>
          <a:xfrm>
            <a:off x="3764110" y="4491316"/>
            <a:ext cx="1584000" cy="504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IO Scheduler</a:t>
            </a:r>
            <a:endParaRPr lang="zh-CN" altLang="en-US" dirty="0"/>
          </a:p>
        </p:txBody>
      </p:sp>
      <p:sp>
        <p:nvSpPr>
          <p:cNvPr id="39" name="上箭头 38"/>
          <p:cNvSpPr/>
          <p:nvPr/>
        </p:nvSpPr>
        <p:spPr>
          <a:xfrm>
            <a:off x="611560" y="2072842"/>
            <a:ext cx="576064" cy="3660852"/>
          </a:xfrm>
          <a:prstGeom prst="upArrow">
            <a:avLst>
              <a:gd name="adj1" fmla="val 50000"/>
              <a:gd name="adj2" fmla="val 114858"/>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t>read</a:t>
            </a:r>
            <a:endParaRPr lang="zh-CN" altLang="en-US" dirty="0"/>
          </a:p>
        </p:txBody>
      </p:sp>
      <p:sp>
        <p:nvSpPr>
          <p:cNvPr id="40" name="下箭头 39"/>
          <p:cNvSpPr/>
          <p:nvPr/>
        </p:nvSpPr>
        <p:spPr>
          <a:xfrm>
            <a:off x="7884368" y="2072842"/>
            <a:ext cx="576064" cy="3660852"/>
          </a:xfrm>
          <a:prstGeom prst="downArrow">
            <a:avLst>
              <a:gd name="adj1" fmla="val 50000"/>
              <a:gd name="adj2" fmla="val 10803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write</a:t>
            </a:r>
            <a:endParaRPr lang="zh-CN" altLang="en-US" dirty="0"/>
          </a:p>
        </p:txBody>
      </p:sp>
    </p:spTree>
    <p:extLst>
      <p:ext uri="{BB962C8B-B14F-4D97-AF65-F5344CB8AC3E}">
        <p14:creationId xmlns:p14="http://schemas.microsoft.com/office/powerpoint/2010/main" xmlns="" val="66928346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Processor Base </a:t>
            </a:r>
            <a:r>
              <a:rPr lang="en-US" altLang="zh-CN" dirty="0" smtClean="0"/>
              <a:t>Frequency(</a:t>
            </a:r>
            <a:r>
              <a:rPr lang="en-US" altLang="zh-CN" dirty="0"/>
              <a:t>2.00 GHz</a:t>
            </a:r>
            <a:r>
              <a:rPr lang="en-US" altLang="zh-CN" dirty="0" smtClean="0"/>
              <a:t>)</a:t>
            </a:r>
            <a:endParaRPr lang="en-US" altLang="zh-CN" dirty="0"/>
          </a:p>
          <a:p>
            <a:r>
              <a:rPr lang="en-US" altLang="zh-CN" dirty="0"/>
              <a:t>Processor Base Frequency describes the rate at which the processor's transistors open and close. The processor base frequency is the operating point where TDP is defined. Frequency is measured in gigahertz (GHz), or billion cycles per second.</a:t>
            </a:r>
          </a:p>
          <a:p>
            <a:endParaRPr lang="zh-CN" altLang="en-US" dirty="0"/>
          </a:p>
        </p:txBody>
      </p:sp>
    </p:spTree>
    <p:extLst>
      <p:ext uri="{BB962C8B-B14F-4D97-AF65-F5344CB8AC3E}">
        <p14:creationId xmlns:p14="http://schemas.microsoft.com/office/powerpoint/2010/main" xmlns="" val="311150766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Cache(L1, L2, L3)</a:t>
            </a:r>
            <a:endParaRPr lang="en-US" altLang="zh-CN" dirty="0"/>
          </a:p>
          <a:p>
            <a:r>
              <a:rPr lang="en-US" altLang="zh-CN" dirty="0"/>
              <a:t>CPU Cache is an area of fast memory located on the processor. Intel® Smart Cache refers to the architecture that allows all cores to dynamically share access to the last level cache.</a:t>
            </a:r>
          </a:p>
          <a:p>
            <a:endParaRPr lang="zh-CN" altLang="en-US" dirty="0"/>
          </a:p>
        </p:txBody>
      </p:sp>
    </p:spTree>
    <p:extLst>
      <p:ext uri="{BB962C8B-B14F-4D97-AF65-F5344CB8AC3E}">
        <p14:creationId xmlns:p14="http://schemas.microsoft.com/office/powerpoint/2010/main" xmlns="" val="356302969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layout on Sector</a:t>
            </a:r>
            <a:endParaRPr lang="zh-CN" altLang="en-US" dirty="0"/>
          </a:p>
        </p:txBody>
      </p:sp>
      <p:sp>
        <p:nvSpPr>
          <p:cNvPr id="5" name="内容占位符 4"/>
          <p:cNvSpPr>
            <a:spLocks noGrp="1"/>
          </p:cNvSpPr>
          <p:nvPr>
            <p:ph idx="1"/>
          </p:nvPr>
        </p:nvSpPr>
        <p:spPr/>
        <p:txBody>
          <a:bodyPr/>
          <a:lstStyle/>
          <a:p>
            <a:endParaRPr lang="zh-CN" altLang="en-US" dirty="0"/>
          </a:p>
        </p:txBody>
      </p:sp>
      <p:sp>
        <p:nvSpPr>
          <p:cNvPr id="12" name="流程图: 可选过程 11"/>
          <p:cNvSpPr/>
          <p:nvPr/>
        </p:nvSpPr>
        <p:spPr>
          <a:xfrm rot="19190509">
            <a:off x="2224547" y="4654293"/>
            <a:ext cx="180000" cy="3060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可选过程 12"/>
          <p:cNvSpPr/>
          <p:nvPr/>
        </p:nvSpPr>
        <p:spPr>
          <a:xfrm rot="20536090">
            <a:off x="6260315" y="2522277"/>
            <a:ext cx="180000" cy="3240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弧形 8"/>
          <p:cNvSpPr/>
          <p:nvPr/>
        </p:nvSpPr>
        <p:spPr>
          <a:xfrm rot="20186540">
            <a:off x="522170" y="2854481"/>
            <a:ext cx="10548000" cy="3888540"/>
          </a:xfrm>
          <a:prstGeom prst="arc">
            <a:avLst>
              <a:gd name="adj1" fmla="val 11742412"/>
              <a:gd name="adj2" fmla="val 1973676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11" name="弧形 10"/>
          <p:cNvSpPr/>
          <p:nvPr/>
        </p:nvSpPr>
        <p:spPr>
          <a:xfrm rot="20186540">
            <a:off x="674570" y="3150901"/>
            <a:ext cx="10548000" cy="3888540"/>
          </a:xfrm>
          <a:prstGeom prst="arc">
            <a:avLst>
              <a:gd name="adj1" fmla="val 11742412"/>
              <a:gd name="adj2" fmla="val 1973676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14" name="右大括号 13"/>
          <p:cNvSpPr/>
          <p:nvPr/>
        </p:nvSpPr>
        <p:spPr>
          <a:xfrm rot="3707355">
            <a:off x="4352420" y="1734028"/>
            <a:ext cx="252000" cy="4392000"/>
          </a:xfrm>
          <a:prstGeom prst="rightBrace">
            <a:avLst>
              <a:gd name="adj1" fmla="val 39927"/>
              <a:gd name="adj2" fmla="val 50000"/>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a:p>
        </p:txBody>
      </p:sp>
      <p:sp>
        <p:nvSpPr>
          <p:cNvPr id="15" name="TextBox 14"/>
          <p:cNvSpPr txBox="1"/>
          <p:nvPr/>
        </p:nvSpPr>
        <p:spPr>
          <a:xfrm>
            <a:off x="4067930" y="4067808"/>
            <a:ext cx="1437317" cy="369332"/>
          </a:xfrm>
          <a:prstGeom prst="rect">
            <a:avLst/>
          </a:prstGeom>
          <a:noFill/>
        </p:spPr>
        <p:txBody>
          <a:bodyPr wrap="none" rtlCol="0">
            <a:spAutoFit/>
          </a:bodyPr>
          <a:lstStyle/>
          <a:p>
            <a:r>
              <a:rPr lang="en-US" altLang="zh-CN" dirty="0" smtClean="0">
                <a:solidFill>
                  <a:schemeClr val="accent6"/>
                </a:solidFill>
              </a:rPr>
              <a:t>A total sector</a:t>
            </a:r>
            <a:endParaRPr lang="zh-CN" altLang="en-US" dirty="0">
              <a:solidFill>
                <a:schemeClr val="accent6"/>
              </a:solidFill>
            </a:endParaRPr>
          </a:p>
        </p:txBody>
      </p:sp>
      <p:cxnSp>
        <p:nvCxnSpPr>
          <p:cNvPr id="39" name="直接箭头连接符 38"/>
          <p:cNvCxnSpPr/>
          <p:nvPr/>
        </p:nvCxnSpPr>
        <p:spPr>
          <a:xfrm flipH="1" flipV="1">
            <a:off x="1835621" y="5157240"/>
            <a:ext cx="487738" cy="42277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45" name="TextBox 44"/>
          <p:cNvSpPr txBox="1"/>
          <p:nvPr/>
        </p:nvSpPr>
        <p:spPr>
          <a:xfrm>
            <a:off x="1907630" y="5580018"/>
            <a:ext cx="1432443" cy="369332"/>
          </a:xfrm>
          <a:prstGeom prst="rect">
            <a:avLst/>
          </a:prstGeom>
          <a:noFill/>
        </p:spPr>
        <p:txBody>
          <a:bodyPr wrap="none" rtlCol="0">
            <a:spAutoFit/>
          </a:bodyPr>
          <a:lstStyle/>
          <a:p>
            <a:r>
              <a:rPr lang="en-US" altLang="zh-CN" dirty="0" smtClean="0">
                <a:solidFill>
                  <a:schemeClr val="accent6"/>
                </a:solidFill>
              </a:rPr>
              <a:t>before sector</a:t>
            </a:r>
            <a:endParaRPr lang="zh-CN" altLang="en-US" dirty="0">
              <a:solidFill>
                <a:schemeClr val="accent6"/>
              </a:solidFill>
            </a:endParaRPr>
          </a:p>
        </p:txBody>
      </p:sp>
      <p:cxnSp>
        <p:nvCxnSpPr>
          <p:cNvPr id="49" name="直接箭头连接符 48"/>
          <p:cNvCxnSpPr/>
          <p:nvPr/>
        </p:nvCxnSpPr>
        <p:spPr>
          <a:xfrm flipH="1" flipV="1">
            <a:off x="6952209" y="2492870"/>
            <a:ext cx="264902" cy="66739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50" name="TextBox 49"/>
          <p:cNvSpPr txBox="1"/>
          <p:nvPr/>
        </p:nvSpPr>
        <p:spPr>
          <a:xfrm>
            <a:off x="6732300" y="3140960"/>
            <a:ext cx="1228028" cy="369332"/>
          </a:xfrm>
          <a:prstGeom prst="rect">
            <a:avLst/>
          </a:prstGeom>
          <a:noFill/>
        </p:spPr>
        <p:txBody>
          <a:bodyPr wrap="none" rtlCol="0">
            <a:spAutoFit/>
          </a:bodyPr>
          <a:lstStyle/>
          <a:p>
            <a:r>
              <a:rPr lang="en-US" altLang="zh-CN" dirty="0" smtClean="0">
                <a:solidFill>
                  <a:schemeClr val="accent6"/>
                </a:solidFill>
              </a:rPr>
              <a:t>next sector</a:t>
            </a:r>
            <a:endParaRPr lang="zh-CN" altLang="en-US" dirty="0">
              <a:solidFill>
                <a:schemeClr val="accent6"/>
              </a:solidFill>
            </a:endParaRPr>
          </a:p>
        </p:txBody>
      </p:sp>
      <p:cxnSp>
        <p:nvCxnSpPr>
          <p:cNvPr id="56" name="肘形连接符 55"/>
          <p:cNvCxnSpPr/>
          <p:nvPr/>
        </p:nvCxnSpPr>
        <p:spPr>
          <a:xfrm rot="16200000" flipH="1">
            <a:off x="1483599" y="3633916"/>
            <a:ext cx="1396995" cy="599810"/>
          </a:xfrm>
          <a:prstGeom prst="bentConnector3">
            <a:avLst>
              <a:gd name="adj1" fmla="val -1004"/>
            </a:avLst>
          </a:prstGeom>
          <a:ln>
            <a:tailEnd type="arrow"/>
          </a:ln>
        </p:spPr>
        <p:style>
          <a:lnRef idx="2">
            <a:schemeClr val="accent6"/>
          </a:lnRef>
          <a:fillRef idx="0">
            <a:schemeClr val="accent6"/>
          </a:fillRef>
          <a:effectRef idx="1">
            <a:schemeClr val="accent6"/>
          </a:effectRef>
          <a:fontRef idx="minor">
            <a:schemeClr val="tx1"/>
          </a:fontRef>
        </p:style>
      </p:cxnSp>
      <p:cxnSp>
        <p:nvCxnSpPr>
          <p:cNvPr id="71" name="肘形连接符 70"/>
          <p:cNvCxnSpPr/>
          <p:nvPr/>
        </p:nvCxnSpPr>
        <p:spPr>
          <a:xfrm rot="16200000" flipV="1">
            <a:off x="5364251" y="3788910"/>
            <a:ext cx="2016000" cy="1"/>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cxnSp>
        <p:nvCxnSpPr>
          <p:cNvPr id="90" name="直接连接符 89"/>
          <p:cNvCxnSpPr/>
          <p:nvPr/>
        </p:nvCxnSpPr>
        <p:spPr>
          <a:xfrm>
            <a:off x="5796170" y="2717331"/>
            <a:ext cx="144020" cy="279609"/>
          </a:xfrm>
          <a:prstGeom prst="line">
            <a:avLst/>
          </a:prstGeom>
        </p:spPr>
        <p:style>
          <a:lnRef idx="2">
            <a:schemeClr val="accent1"/>
          </a:lnRef>
          <a:fillRef idx="0">
            <a:schemeClr val="accent1"/>
          </a:fillRef>
          <a:effectRef idx="1">
            <a:schemeClr val="accent1"/>
          </a:effectRef>
          <a:fontRef idx="minor">
            <a:schemeClr val="tx1"/>
          </a:fontRef>
        </p:style>
      </p:cxnSp>
      <p:sp>
        <p:nvSpPr>
          <p:cNvPr id="105" name="流程图: 可选过程 104"/>
          <p:cNvSpPr/>
          <p:nvPr/>
        </p:nvSpPr>
        <p:spPr>
          <a:xfrm rot="19620000">
            <a:off x="3133502" y="4008355"/>
            <a:ext cx="180000" cy="324000"/>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10" name="直接连接符 109"/>
          <p:cNvCxnSpPr/>
          <p:nvPr/>
        </p:nvCxnSpPr>
        <p:spPr>
          <a:xfrm>
            <a:off x="2771750" y="4262987"/>
            <a:ext cx="197990" cy="257084"/>
          </a:xfrm>
          <a:prstGeom prst="line">
            <a:avLst/>
          </a:prstGeom>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6732300" y="1691478"/>
            <a:ext cx="1753878" cy="369332"/>
          </a:xfrm>
          <a:prstGeom prst="rect">
            <a:avLst/>
          </a:prstGeom>
          <a:noFill/>
        </p:spPr>
        <p:txBody>
          <a:bodyPr wrap="none" rtlCol="0">
            <a:spAutoFit/>
          </a:bodyPr>
          <a:lstStyle/>
          <a:p>
            <a:r>
              <a:rPr lang="en-US" altLang="zh-CN" dirty="0" smtClean="0">
                <a:solidFill>
                  <a:schemeClr val="accent1"/>
                </a:solidFill>
              </a:rPr>
              <a:t>Read/write head</a:t>
            </a:r>
            <a:endParaRPr lang="zh-CN" altLang="en-US" dirty="0">
              <a:solidFill>
                <a:schemeClr val="accent1"/>
              </a:solidFill>
            </a:endParaRPr>
          </a:p>
        </p:txBody>
      </p:sp>
      <p:sp>
        <p:nvSpPr>
          <p:cNvPr id="10" name="流程图: 磁盘 9"/>
          <p:cNvSpPr/>
          <p:nvPr/>
        </p:nvSpPr>
        <p:spPr>
          <a:xfrm>
            <a:off x="7308380" y="2060810"/>
            <a:ext cx="360050" cy="468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0" name="肘形连接符 129"/>
          <p:cNvCxnSpPr/>
          <p:nvPr/>
        </p:nvCxnSpPr>
        <p:spPr>
          <a:xfrm rot="5400000">
            <a:off x="2492924" y="3297804"/>
            <a:ext cx="1607483" cy="181099"/>
          </a:xfrm>
          <a:prstGeom prst="bentConnector3">
            <a:avLst>
              <a:gd name="adj1" fmla="val -1029"/>
            </a:avLst>
          </a:prstGeom>
          <a:ln>
            <a:tailEnd type="arrow"/>
          </a:ln>
        </p:spPr>
        <p:style>
          <a:lnRef idx="2">
            <a:schemeClr val="accent6"/>
          </a:lnRef>
          <a:fillRef idx="0">
            <a:schemeClr val="accent6"/>
          </a:fillRef>
          <a:effectRef idx="1">
            <a:schemeClr val="accent6"/>
          </a:effectRef>
          <a:fontRef idx="minor">
            <a:schemeClr val="tx1"/>
          </a:fontRef>
        </p:style>
      </p:cxnSp>
      <p:sp>
        <p:nvSpPr>
          <p:cNvPr id="135" name="TextBox 134"/>
          <p:cNvSpPr txBox="1"/>
          <p:nvPr/>
        </p:nvSpPr>
        <p:spPr>
          <a:xfrm>
            <a:off x="539440" y="3019022"/>
            <a:ext cx="1359859" cy="369332"/>
          </a:xfrm>
          <a:prstGeom prst="rect">
            <a:avLst/>
          </a:prstGeom>
          <a:noFill/>
        </p:spPr>
        <p:txBody>
          <a:bodyPr wrap="none" rtlCol="0">
            <a:spAutoFit/>
          </a:bodyPr>
          <a:lstStyle/>
          <a:p>
            <a:r>
              <a:rPr lang="en-US" altLang="zh-CN" dirty="0" smtClean="0">
                <a:solidFill>
                  <a:schemeClr val="accent6"/>
                </a:solidFill>
              </a:rPr>
              <a:t>CHS Address</a:t>
            </a:r>
            <a:endParaRPr lang="zh-CN" altLang="en-US" dirty="0">
              <a:solidFill>
                <a:schemeClr val="accent6"/>
              </a:solidFill>
            </a:endParaRPr>
          </a:p>
        </p:txBody>
      </p:sp>
      <p:sp>
        <p:nvSpPr>
          <p:cNvPr id="136" name="TextBox 135"/>
          <p:cNvSpPr txBox="1"/>
          <p:nvPr/>
        </p:nvSpPr>
        <p:spPr>
          <a:xfrm>
            <a:off x="1815420" y="2584612"/>
            <a:ext cx="554511" cy="369332"/>
          </a:xfrm>
          <a:prstGeom prst="rect">
            <a:avLst/>
          </a:prstGeom>
          <a:noFill/>
        </p:spPr>
        <p:txBody>
          <a:bodyPr wrap="none" rtlCol="0">
            <a:spAutoFit/>
          </a:bodyPr>
          <a:lstStyle/>
          <a:p>
            <a:r>
              <a:rPr lang="en-US" altLang="zh-CN" dirty="0" smtClean="0">
                <a:solidFill>
                  <a:schemeClr val="accent6"/>
                </a:solidFill>
              </a:rPr>
              <a:t>CRC</a:t>
            </a:r>
            <a:endParaRPr lang="zh-CN" altLang="en-US" dirty="0">
              <a:solidFill>
                <a:schemeClr val="accent6"/>
              </a:solidFill>
            </a:endParaRPr>
          </a:p>
        </p:txBody>
      </p:sp>
      <p:sp>
        <p:nvSpPr>
          <p:cNvPr id="137" name="TextBox 136"/>
          <p:cNvSpPr txBox="1"/>
          <p:nvPr/>
        </p:nvSpPr>
        <p:spPr>
          <a:xfrm>
            <a:off x="3347830" y="2348850"/>
            <a:ext cx="1512210" cy="646331"/>
          </a:xfrm>
          <a:prstGeom prst="rect">
            <a:avLst/>
          </a:prstGeom>
          <a:noFill/>
        </p:spPr>
        <p:txBody>
          <a:bodyPr wrap="square" rtlCol="0">
            <a:spAutoFit/>
          </a:bodyPr>
          <a:lstStyle/>
          <a:p>
            <a:r>
              <a:rPr lang="en-US" altLang="zh-CN" dirty="0" smtClean="0">
                <a:solidFill>
                  <a:schemeClr val="accent6"/>
                </a:solidFill>
              </a:rPr>
              <a:t>Sector gap for head &amp; data</a:t>
            </a:r>
            <a:endParaRPr lang="zh-CN" altLang="en-US" dirty="0">
              <a:solidFill>
                <a:schemeClr val="accent6"/>
              </a:solidFill>
            </a:endParaRPr>
          </a:p>
        </p:txBody>
      </p:sp>
      <p:sp>
        <p:nvSpPr>
          <p:cNvPr id="141" name="TextBox 140"/>
          <p:cNvSpPr txBox="1"/>
          <p:nvPr/>
        </p:nvSpPr>
        <p:spPr>
          <a:xfrm rot="19920000">
            <a:off x="3737103" y="3262073"/>
            <a:ext cx="1562223" cy="369332"/>
          </a:xfrm>
          <a:prstGeom prst="rect">
            <a:avLst/>
          </a:prstGeom>
          <a:noFill/>
        </p:spPr>
        <p:txBody>
          <a:bodyPr wrap="none" rtlCol="0">
            <a:spAutoFit/>
          </a:bodyPr>
          <a:lstStyle/>
          <a:p>
            <a:r>
              <a:rPr lang="en-US" altLang="zh-CN" dirty="0" smtClean="0">
                <a:solidFill>
                  <a:schemeClr val="accent6"/>
                </a:solidFill>
              </a:rPr>
              <a:t>512 bytes data</a:t>
            </a:r>
            <a:endParaRPr lang="zh-CN" altLang="en-US" dirty="0">
              <a:solidFill>
                <a:schemeClr val="accent6"/>
              </a:solidFill>
            </a:endParaRPr>
          </a:p>
        </p:txBody>
      </p:sp>
      <p:cxnSp>
        <p:nvCxnSpPr>
          <p:cNvPr id="148" name="肘形连接符 147"/>
          <p:cNvCxnSpPr/>
          <p:nvPr/>
        </p:nvCxnSpPr>
        <p:spPr>
          <a:xfrm rot="10800000">
            <a:off x="2412200" y="4941208"/>
            <a:ext cx="3600000" cy="1"/>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sp>
        <p:nvSpPr>
          <p:cNvPr id="154" name="TextBox 153"/>
          <p:cNvSpPr txBox="1"/>
          <p:nvPr/>
        </p:nvSpPr>
        <p:spPr>
          <a:xfrm>
            <a:off x="6012200" y="4755980"/>
            <a:ext cx="1512210" cy="369332"/>
          </a:xfrm>
          <a:prstGeom prst="rect">
            <a:avLst/>
          </a:prstGeom>
          <a:noFill/>
        </p:spPr>
        <p:txBody>
          <a:bodyPr wrap="square" rtlCol="0">
            <a:spAutoFit/>
          </a:bodyPr>
          <a:lstStyle/>
          <a:p>
            <a:r>
              <a:rPr lang="en-US" altLang="zh-CN" dirty="0" smtClean="0">
                <a:solidFill>
                  <a:schemeClr val="accent6"/>
                </a:solidFill>
              </a:rPr>
              <a:t>Sector gap</a:t>
            </a:r>
            <a:endParaRPr lang="zh-CN" altLang="en-US" dirty="0">
              <a:solidFill>
                <a:schemeClr val="accent6"/>
              </a:solidFill>
            </a:endParaRPr>
          </a:p>
        </p:txBody>
      </p:sp>
      <p:cxnSp>
        <p:nvCxnSpPr>
          <p:cNvPr id="156" name="肘形连接符 155"/>
          <p:cNvCxnSpPr/>
          <p:nvPr/>
        </p:nvCxnSpPr>
        <p:spPr>
          <a:xfrm rot="16200000" flipH="1">
            <a:off x="1903305" y="3247536"/>
            <a:ext cx="1533062" cy="599809"/>
          </a:xfrm>
          <a:prstGeom prst="bentConnector3">
            <a:avLst>
              <a:gd name="adj1" fmla="val 296"/>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61" name="肘形连接符 160"/>
          <p:cNvCxnSpPr/>
          <p:nvPr/>
        </p:nvCxnSpPr>
        <p:spPr>
          <a:xfrm rot="16200000" flipH="1">
            <a:off x="5398070" y="2167987"/>
            <a:ext cx="805181" cy="590826"/>
          </a:xfrm>
          <a:prstGeom prst="bentConnector3">
            <a:avLst>
              <a:gd name="adj1" fmla="val 1821"/>
            </a:avLst>
          </a:prstGeom>
          <a:ln>
            <a:tailEnd type="arrow"/>
          </a:ln>
        </p:spPr>
        <p:style>
          <a:lnRef idx="2">
            <a:schemeClr val="accent6"/>
          </a:lnRef>
          <a:fillRef idx="0">
            <a:schemeClr val="accent6"/>
          </a:fillRef>
          <a:effectRef idx="1">
            <a:schemeClr val="accent6"/>
          </a:effectRef>
          <a:fontRef idx="minor">
            <a:schemeClr val="tx1"/>
          </a:fontRef>
        </p:style>
      </p:cxnSp>
      <p:sp>
        <p:nvSpPr>
          <p:cNvPr id="169" name="TextBox 168"/>
          <p:cNvSpPr txBox="1"/>
          <p:nvPr/>
        </p:nvSpPr>
        <p:spPr>
          <a:xfrm>
            <a:off x="4950736" y="1876144"/>
            <a:ext cx="541046" cy="369332"/>
          </a:xfrm>
          <a:prstGeom prst="rect">
            <a:avLst/>
          </a:prstGeom>
          <a:noFill/>
        </p:spPr>
        <p:txBody>
          <a:bodyPr wrap="none" rtlCol="0">
            <a:spAutoFit/>
          </a:bodyPr>
          <a:lstStyle/>
          <a:p>
            <a:r>
              <a:rPr lang="en-US" altLang="zh-CN" dirty="0" smtClean="0">
                <a:solidFill>
                  <a:schemeClr val="accent6"/>
                </a:solidFill>
              </a:rPr>
              <a:t>ECC</a:t>
            </a:r>
            <a:endParaRPr lang="zh-CN" altLang="en-US" dirty="0">
              <a:solidFill>
                <a:schemeClr val="accent6"/>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a:t>
            </a:r>
            <a:endParaRPr lang="zh-CN" altLang="en-US" dirty="0"/>
          </a:p>
        </p:txBody>
      </p:sp>
      <p:sp>
        <p:nvSpPr>
          <p:cNvPr id="3" name="内容占位符 2"/>
          <p:cNvSpPr>
            <a:spLocks noGrp="1"/>
          </p:cNvSpPr>
          <p:nvPr>
            <p:ph idx="1"/>
          </p:nvPr>
        </p:nvSpPr>
        <p:spPr/>
        <p:txBody>
          <a:bodyPr>
            <a:normAutofit fontScale="55000" lnSpcReduction="20000"/>
          </a:bodyPr>
          <a:lstStyle/>
          <a:p>
            <a:r>
              <a:rPr lang="en-US" altLang="zh-CN" sz="2800" dirty="0">
                <a:hlinkClick r:id="rId2"/>
              </a:rPr>
              <a:t>https://computing.llnl.gov/tutorials/parallel_comp</a:t>
            </a:r>
            <a:r>
              <a:rPr lang="en-US" altLang="zh-CN" sz="2800" dirty="0" smtClean="0">
                <a:hlinkClick r:id="rId2"/>
              </a:rPr>
              <a:t>/</a:t>
            </a:r>
            <a:endParaRPr lang="en-US" altLang="zh-CN" sz="2800" dirty="0" smtClean="0"/>
          </a:p>
          <a:p>
            <a:r>
              <a:rPr lang="en-US" altLang="zh-CN" sz="2800" dirty="0">
                <a:hlinkClick r:id="rId3"/>
              </a:rPr>
              <a:t>https://</a:t>
            </a:r>
            <a:r>
              <a:rPr lang="en-US" altLang="zh-CN" sz="2800" dirty="0" smtClean="0">
                <a:hlinkClick r:id="rId3"/>
              </a:rPr>
              <a:t>en.wikipedia.org/wiki/CPU_cache</a:t>
            </a:r>
            <a:r>
              <a:rPr lang="en-US" altLang="zh-CN" sz="2800" dirty="0" smtClean="0"/>
              <a:t> </a:t>
            </a:r>
          </a:p>
          <a:p>
            <a:r>
              <a:rPr lang="en-US" altLang="zh-CN" sz="2800" dirty="0">
                <a:hlinkClick r:id="rId4"/>
              </a:rPr>
              <a:t>https://en.wikipedia.org/wiki/Cache_memory</a:t>
            </a:r>
            <a:endParaRPr lang="en-US" altLang="zh-CN" sz="2800" dirty="0" smtClean="0"/>
          </a:p>
          <a:p>
            <a:r>
              <a:rPr lang="en-US" altLang="zh-CN" sz="2800" dirty="0">
                <a:hlinkClick r:id="rId5"/>
              </a:rPr>
              <a:t>http://www.hardwaresecrets.com/how-the-cache-memory-works</a:t>
            </a:r>
            <a:r>
              <a:rPr lang="en-US" altLang="zh-CN" sz="2800" dirty="0" smtClean="0">
                <a:hlinkClick r:id="rId5"/>
              </a:rPr>
              <a:t>/</a:t>
            </a:r>
            <a:r>
              <a:rPr lang="en-US" altLang="zh-CN" sz="2800" dirty="0" smtClean="0"/>
              <a:t> </a:t>
            </a:r>
          </a:p>
          <a:p>
            <a:r>
              <a:rPr lang="en-US" altLang="zh-CN" sz="2800" dirty="0">
                <a:hlinkClick r:id="rId6"/>
              </a:rPr>
              <a:t>https://</a:t>
            </a:r>
            <a:r>
              <a:rPr lang="en-US" altLang="zh-CN" sz="2800" dirty="0" smtClean="0">
                <a:hlinkClick r:id="rId6"/>
              </a:rPr>
              <a:t>www.quora.com/How-does-the-cache-memory-in-a-computer-work</a:t>
            </a:r>
            <a:r>
              <a:rPr lang="en-US" altLang="zh-CN" sz="2800" dirty="0" smtClean="0"/>
              <a:t> </a:t>
            </a:r>
          </a:p>
          <a:p>
            <a:r>
              <a:rPr lang="en-US" altLang="zh-CN" sz="2800" dirty="0">
                <a:hlinkClick r:id="rId7"/>
              </a:rPr>
              <a:t>http://</a:t>
            </a:r>
            <a:r>
              <a:rPr lang="en-US" altLang="zh-CN" sz="2800" dirty="0" smtClean="0">
                <a:hlinkClick r:id="rId7"/>
              </a:rPr>
              <a:t>ark.intel.com/products/64594/Intel-Xeon-Processor-E5-2620-15M-Cache-2_00-GHz-7_20-GTs-Intel-QPI</a:t>
            </a:r>
            <a:endParaRPr lang="en-US" altLang="zh-CN" sz="2800" dirty="0" smtClean="0"/>
          </a:p>
          <a:p>
            <a:r>
              <a:rPr lang="en-US" altLang="zh-CN" sz="2800" dirty="0">
                <a:hlinkClick r:id="rId8"/>
              </a:rPr>
              <a:t>https://</a:t>
            </a:r>
            <a:r>
              <a:rPr lang="en-US" altLang="zh-CN" sz="2800" dirty="0" smtClean="0">
                <a:hlinkClick r:id="rId8"/>
              </a:rPr>
              <a:t>superuser.com/questions/196143/where-exactly-l1-l2-and-l3-caches-located-in-computer</a:t>
            </a:r>
            <a:r>
              <a:rPr lang="en-US" altLang="zh-CN" sz="2800" dirty="0" smtClean="0"/>
              <a:t> </a:t>
            </a:r>
          </a:p>
          <a:p>
            <a:r>
              <a:rPr lang="en-US" altLang="zh-CN" sz="2800" dirty="0">
                <a:hlinkClick r:id="rId9"/>
              </a:rPr>
              <a:t>https://</a:t>
            </a:r>
            <a:r>
              <a:rPr lang="en-US" altLang="zh-CN" sz="2800" dirty="0" smtClean="0">
                <a:hlinkClick r:id="rId9"/>
              </a:rPr>
              <a:t>en.wikipedia.org/wiki/Disk_sector</a:t>
            </a:r>
            <a:r>
              <a:rPr lang="en-US" altLang="zh-CN" sz="2800" dirty="0" smtClean="0"/>
              <a:t> </a:t>
            </a:r>
          </a:p>
          <a:p>
            <a:r>
              <a:rPr lang="en-US" altLang="zh-CN" sz="2700" dirty="0">
                <a:hlinkClick r:id="rId10"/>
              </a:rPr>
              <a:t>https://en.wikipedia.org/wiki/Cylinder-head-sector</a:t>
            </a:r>
            <a:endParaRPr lang="en-US" altLang="zh-CN" sz="2700" dirty="0"/>
          </a:p>
          <a:p>
            <a:r>
              <a:rPr lang="en-US" altLang="zh-CN" sz="2700" dirty="0">
                <a:hlinkClick r:id="rId11"/>
              </a:rPr>
              <a:t>https://en.wikipedia.org/wiki/Zone_bit_recording</a:t>
            </a:r>
            <a:endParaRPr lang="en-US" altLang="zh-CN" sz="2700" dirty="0"/>
          </a:p>
          <a:p>
            <a:r>
              <a:rPr lang="en-US" altLang="zh-CN" sz="2700" dirty="0">
                <a:hlinkClick r:id="rId12"/>
              </a:rPr>
              <a:t>http://www.tldp.org/LDP/sag/html/hard-disk.html</a:t>
            </a:r>
            <a:endParaRPr lang="en-US" altLang="zh-CN" sz="2700" dirty="0"/>
          </a:p>
          <a:p>
            <a:r>
              <a:rPr lang="en-US" altLang="zh-CN" sz="2700" dirty="0">
                <a:hlinkClick r:id="rId13"/>
              </a:rPr>
              <a:t>https://www.youtube.com/watch?v=Cj8-WNjaGuM&amp;list=PLlVZ1eXuYslrb9G6xm4SKV51SO-KAFrCw&amp;index=1&amp;t=12s</a:t>
            </a:r>
            <a:endParaRPr lang="en-US" altLang="zh-CN" sz="2700" dirty="0"/>
          </a:p>
          <a:p>
            <a:r>
              <a:rPr lang="en-US" altLang="zh-CN" sz="2700" dirty="0">
                <a:hlinkClick r:id="rId14"/>
              </a:rPr>
              <a:t>http://blog.csdn.net/hguisu/article/details/7408047</a:t>
            </a:r>
            <a:endParaRPr lang="en-US" altLang="zh-CN" sz="2700" dirty="0"/>
          </a:p>
          <a:p>
            <a:r>
              <a:rPr lang="en-US" altLang="zh-CN" sz="2700" dirty="0">
                <a:hlinkClick r:id="rId15"/>
              </a:rPr>
              <a:t>http://www.pcguide.com/ref/hdd/geom/tracksZBR-c.html</a:t>
            </a:r>
            <a:r>
              <a:rPr lang="en-US" altLang="zh-CN" sz="2700" dirty="0"/>
              <a:t> </a:t>
            </a:r>
            <a:endParaRPr lang="en-US" altLang="zh-CN" sz="2700" dirty="0" smtClean="0"/>
          </a:p>
          <a:p>
            <a:r>
              <a:rPr lang="en-US" altLang="zh-CN" sz="2700" dirty="0" smtClean="0">
                <a:hlinkClick r:id="rId16"/>
              </a:rPr>
              <a:t>http://</a:t>
            </a:r>
            <a:r>
              <a:rPr lang="en-US" altLang="zh-CN" sz="2700" dirty="0" smtClean="0">
                <a:hlinkClick r:id="rId16"/>
              </a:rPr>
              <a:t>cn.linux.vbird.org/linux_basic/0230filesystem.php</a:t>
            </a:r>
            <a:r>
              <a:rPr lang="en-US" altLang="zh-CN" sz="2700" dirty="0" smtClean="0"/>
              <a:t> </a:t>
            </a:r>
            <a:endParaRPr lang="en-US" altLang="zh-CN" sz="2700" dirty="0" smtClean="0"/>
          </a:p>
          <a:p>
            <a:r>
              <a:rPr lang="en-US" altLang="zh-CN" sz="2700" dirty="0">
                <a:hlinkClick r:id="rId17"/>
              </a:rPr>
              <a:t>https://www.cs.uic.edu/~</a:t>
            </a:r>
            <a:r>
              <a:rPr lang="en-US" altLang="zh-CN" sz="2700" dirty="0" smtClean="0">
                <a:hlinkClick r:id="rId17"/>
              </a:rPr>
              <a:t>jbell/CourseNotes/OperatingSystems/10_MassStorage.html</a:t>
            </a:r>
            <a:r>
              <a:rPr lang="en-US" altLang="zh-CN" sz="2700" dirty="0" smtClean="0"/>
              <a:t> </a:t>
            </a:r>
            <a:endParaRPr lang="zh-CN" altLang="en-US" sz="2700" dirty="0"/>
          </a:p>
        </p:txBody>
      </p:sp>
    </p:spTree>
    <p:extLst>
      <p:ext uri="{BB962C8B-B14F-4D97-AF65-F5344CB8AC3E}">
        <p14:creationId xmlns:p14="http://schemas.microsoft.com/office/powerpoint/2010/main" xmlns="" val="11309997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Memory hierarchy of an AMD Bulldozer server</a:t>
            </a:r>
            <a:endParaRPr lang="zh-CN" altLang="en-US" dirty="0"/>
          </a:p>
        </p:txBody>
      </p:sp>
      <p:sp>
        <p:nvSpPr>
          <p:cNvPr id="3" name="内容占位符 2"/>
          <p:cNvSpPr>
            <a:spLocks noGrp="1"/>
          </p:cNvSpPr>
          <p:nvPr>
            <p:ph idx="1"/>
          </p:nvPr>
        </p:nvSpPr>
        <p:spPr/>
        <p:txBody>
          <a:bodyPr/>
          <a:lstStyle/>
          <a:p>
            <a:endParaRPr lang="zh-CN" altLang="en-US"/>
          </a:p>
        </p:txBody>
      </p:sp>
      <p:pic>
        <p:nvPicPr>
          <p:cNvPr id="2050" name="Picture 2" descr="https://upload.wikimedia.org/wikipedia/commons/9/95/Hwloc.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280" y="1700806"/>
            <a:ext cx="9120720" cy="421440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250195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KL Intel TD8088.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724128" y="1124744"/>
            <a:ext cx="2571750" cy="1362075"/>
          </a:xfrm>
          <a:prstGeom prst="rect">
            <a:avLst/>
          </a:prstGeom>
          <a:noFill/>
          <a:extLst>
            <a:ext uri="{909E8E84-426E-40DD-AFC4-6F175D3DCCD1}">
              <a14:hiddenFill xmlns:a14="http://schemas.microsoft.com/office/drawing/2010/main" xmlns="">
                <a:solidFill>
                  <a:srgbClr val="FFFFFF"/>
                </a:solidFill>
              </a14:hiddenFill>
            </a:ext>
          </a:extLst>
        </p:spPr>
      </p:pic>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Intel 8086, 8088</a:t>
            </a:r>
            <a:r>
              <a:rPr lang="en-US" altLang="zh-CN" dirty="0" smtClean="0"/>
              <a:t> </a:t>
            </a:r>
            <a:r>
              <a:rPr lang="en-US" altLang="zh-CN" dirty="0"/>
              <a:t>(</a:t>
            </a:r>
            <a:r>
              <a:rPr lang="en-US" altLang="zh-CN" dirty="0" smtClean="0"/>
              <a:t>1978)</a:t>
            </a:r>
            <a:endParaRPr lang="en-US" altLang="zh-CN" b="1" dirty="0" smtClean="0"/>
          </a:p>
          <a:p>
            <a:pPr marL="400050" lvl="1" indent="0">
              <a:buNone/>
            </a:pPr>
            <a:r>
              <a:rPr lang="en-US" altLang="zh-CN" sz="2400" dirty="0"/>
              <a:t>First </a:t>
            </a:r>
            <a:r>
              <a:rPr lang="en-US" altLang="zh-CN" sz="2400" dirty="0" smtClean="0"/>
              <a:t>x86, original 4.77Mhz, no cache. </a:t>
            </a:r>
          </a:p>
          <a:p>
            <a:pPr marL="400050" lvl="1" indent="0">
              <a:buNone/>
            </a:pPr>
            <a:r>
              <a:rPr lang="en-US" altLang="zh-CN" sz="2400" dirty="0" smtClean="0"/>
              <a:t>CPU </a:t>
            </a:r>
            <a:r>
              <a:rPr lang="en-US" altLang="zh-CN" sz="2400" dirty="0"/>
              <a:t>accesses the memory directly. </a:t>
            </a:r>
            <a:endParaRPr lang="en-US" altLang="zh-CN" sz="2400" dirty="0" smtClean="0"/>
          </a:p>
          <a:p>
            <a:pPr marL="400050" lvl="1" indent="0">
              <a:buNone/>
            </a:pPr>
            <a:r>
              <a:rPr lang="en-US" altLang="zh-CN" sz="2400" dirty="0"/>
              <a:t>R</a:t>
            </a:r>
            <a:r>
              <a:rPr lang="en-US" altLang="zh-CN" sz="2400" dirty="0" smtClean="0"/>
              <a:t>ead path:</a:t>
            </a:r>
            <a:endParaRPr lang="en-US" altLang="zh-CN" sz="2400" dirty="0"/>
          </a:p>
          <a:p>
            <a:pPr marL="800100" lvl="1" indent="-342900">
              <a:buFont typeface="+mj-lt"/>
              <a:buAutoNum type="arabicPeriod"/>
            </a:pPr>
            <a:r>
              <a:rPr lang="en-US" altLang="zh-CN" sz="1800" dirty="0"/>
              <a:t>The CPU puts the address it want to read on the memory bus and assert the read </a:t>
            </a:r>
            <a:r>
              <a:rPr lang="en-US" altLang="zh-CN" sz="1800" dirty="0" smtClean="0"/>
              <a:t>flag.</a:t>
            </a:r>
            <a:endParaRPr lang="en-US" altLang="zh-CN" sz="1800" dirty="0"/>
          </a:p>
          <a:p>
            <a:pPr marL="800100" lvl="1" indent="-342900">
              <a:buFont typeface="+mj-lt"/>
              <a:buAutoNum type="arabicPeriod"/>
            </a:pPr>
            <a:r>
              <a:rPr lang="en-US" altLang="zh-CN" sz="1800" dirty="0"/>
              <a:t>Memory puts the data on the data bus.</a:t>
            </a:r>
          </a:p>
          <a:p>
            <a:pPr marL="800100" lvl="1" indent="-342900">
              <a:buFont typeface="+mj-lt"/>
              <a:buAutoNum type="arabicPeriod"/>
            </a:pPr>
            <a:r>
              <a:rPr lang="en-US" altLang="zh-CN" sz="1800" dirty="0"/>
              <a:t>The CPU copies the data from the data bus to its internal registers.</a:t>
            </a:r>
          </a:p>
          <a:p>
            <a:endParaRPr lang="zh-CN" altLang="en-US" dirty="0"/>
          </a:p>
        </p:txBody>
      </p:sp>
      <p:pic>
        <p:nvPicPr>
          <p:cNvPr id="8201" name="Picture 9"/>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946514" y="4866386"/>
            <a:ext cx="3137654" cy="18119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815505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KL Intel i286.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228184" y="1052736"/>
            <a:ext cx="1550144" cy="1669929"/>
          </a:xfrm>
          <a:prstGeom prst="rect">
            <a:avLst/>
          </a:prstGeom>
          <a:noFill/>
          <a:extLst>
            <a:ext uri="{909E8E84-426E-40DD-AFC4-6F175D3DCCD1}">
              <a14:hiddenFill xmlns:a14="http://schemas.microsoft.com/office/drawing/2010/main" xmlns="">
                <a:solidFill>
                  <a:srgbClr val="FFFFFF"/>
                </a:solidFill>
              </a14:hiddenFill>
            </a:ext>
          </a:extLst>
        </p:spPr>
      </p:pic>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80286</a:t>
            </a:r>
            <a:r>
              <a:rPr lang="zh-CN" altLang="en-US" dirty="0"/>
              <a:t> </a:t>
            </a:r>
            <a:r>
              <a:rPr lang="en-US" altLang="zh-CN" dirty="0"/>
              <a:t>(1982</a:t>
            </a:r>
            <a:r>
              <a:rPr lang="en-US" altLang="zh-CN" dirty="0" smtClean="0"/>
              <a:t>)</a:t>
            </a:r>
            <a:endParaRPr lang="en-US" altLang="zh-CN" b="1" dirty="0" smtClean="0"/>
          </a:p>
          <a:p>
            <a:pPr marL="400050" lvl="1" indent="0">
              <a:buNone/>
            </a:pPr>
            <a:r>
              <a:rPr lang="en-US" altLang="zh-CN" sz="2400" dirty="0" smtClean="0"/>
              <a:t>6-25Mhz, still </a:t>
            </a:r>
            <a:r>
              <a:rPr lang="en-US" altLang="zh-CN" sz="2400" dirty="0"/>
              <a:t>no cache</a:t>
            </a:r>
            <a:r>
              <a:rPr lang="en-US" altLang="zh-CN" sz="2400" dirty="0" smtClean="0"/>
              <a:t>. </a:t>
            </a:r>
          </a:p>
          <a:p>
            <a:pPr marL="400050" lvl="1" indent="0">
              <a:buNone/>
            </a:pPr>
            <a:r>
              <a:rPr lang="en-US" altLang="zh-CN" sz="2400" dirty="0" smtClean="0"/>
              <a:t>The speed of memory </a:t>
            </a:r>
            <a:r>
              <a:rPr lang="en-US" altLang="zh-CN" sz="2400" dirty="0"/>
              <a:t>access </a:t>
            </a:r>
            <a:r>
              <a:rPr lang="en-US" altLang="zh-CN" sz="2400" dirty="0" smtClean="0"/>
              <a:t>started to be slower than core. Delay </a:t>
            </a:r>
            <a:r>
              <a:rPr lang="en-US" altLang="zh-CN" sz="2400" dirty="0"/>
              <a:t>occurred </a:t>
            </a:r>
            <a:r>
              <a:rPr lang="en-US" altLang="zh-CN" sz="2400" dirty="0" smtClean="0"/>
              <a:t>between core and memory (as core 20Mhz). </a:t>
            </a:r>
          </a:p>
          <a:p>
            <a:pPr marL="400050" lvl="1" indent="0">
              <a:buNone/>
            </a:pPr>
            <a:r>
              <a:rPr lang="en-US" altLang="zh-CN" sz="2400" dirty="0" smtClean="0"/>
              <a:t>Read path:</a:t>
            </a:r>
            <a:endParaRPr lang="en-US" altLang="zh-CN" sz="2400" dirty="0"/>
          </a:p>
          <a:p>
            <a:pPr marL="914400" lvl="1" indent="-457200">
              <a:buFont typeface="+mj-lt"/>
              <a:buAutoNum type="arabicPeriod"/>
            </a:pPr>
            <a:r>
              <a:rPr lang="en-US" altLang="zh-CN" sz="1800" dirty="0"/>
              <a:t>The CPU puts the address </a:t>
            </a:r>
            <a:r>
              <a:rPr lang="en-US" altLang="zh-CN" sz="1800" dirty="0" smtClean="0"/>
              <a:t>on </a:t>
            </a:r>
            <a:r>
              <a:rPr lang="en-US" altLang="zh-CN" sz="1800" dirty="0"/>
              <a:t>the memory bus and assert the read </a:t>
            </a:r>
            <a:r>
              <a:rPr lang="en-US" altLang="zh-CN" sz="1800" dirty="0" smtClean="0"/>
              <a:t>flag.</a:t>
            </a:r>
            <a:endParaRPr lang="en-US" altLang="zh-CN" sz="1800" dirty="0"/>
          </a:p>
          <a:p>
            <a:pPr marL="914400" lvl="1" indent="-457200">
              <a:buFont typeface="+mj-lt"/>
              <a:buAutoNum type="arabicPeriod"/>
            </a:pPr>
            <a:r>
              <a:rPr lang="en-US" altLang="zh-CN" sz="1800" dirty="0"/>
              <a:t>Memory starts to put the data on the data bus. </a:t>
            </a:r>
            <a:r>
              <a:rPr lang="en-US" altLang="zh-CN" sz="1800" dirty="0">
                <a:solidFill>
                  <a:schemeClr val="accent2"/>
                </a:solidFill>
              </a:rPr>
              <a:t>The CPU </a:t>
            </a:r>
            <a:r>
              <a:rPr lang="en-US" altLang="zh-CN" sz="1800" dirty="0" smtClean="0">
                <a:solidFill>
                  <a:schemeClr val="accent2"/>
                </a:solidFill>
              </a:rPr>
              <a:t>waits</a:t>
            </a:r>
          </a:p>
          <a:p>
            <a:pPr marL="914400" lvl="1" indent="-457200">
              <a:buFont typeface="+mj-lt"/>
              <a:buAutoNum type="arabicPeriod"/>
            </a:pPr>
            <a:r>
              <a:rPr lang="en-US" altLang="zh-CN" sz="1800" dirty="0"/>
              <a:t>Memory finished getting the data and it is now stable on the data </a:t>
            </a:r>
            <a:r>
              <a:rPr lang="en-US" altLang="zh-CN" sz="1800" dirty="0" smtClean="0"/>
              <a:t>bus</a:t>
            </a:r>
          </a:p>
          <a:p>
            <a:pPr marL="914400" lvl="1" indent="-457200">
              <a:buFont typeface="+mj-lt"/>
              <a:buAutoNum type="arabicPeriod"/>
            </a:pPr>
            <a:r>
              <a:rPr lang="en-US" altLang="zh-CN" sz="1800" dirty="0"/>
              <a:t>The CPU copies the data from the data bus to its internal registers</a:t>
            </a:r>
            <a:r>
              <a:rPr lang="en-US" altLang="zh-CN" sz="1800" dirty="0" smtClean="0"/>
              <a:t>.</a:t>
            </a:r>
          </a:p>
          <a:p>
            <a:endParaRPr lang="zh-CN" altLang="en-US" dirty="0"/>
          </a:p>
        </p:txBody>
      </p:sp>
      <p:sp>
        <p:nvSpPr>
          <p:cNvPr id="4" name="矩形 3"/>
          <p:cNvSpPr/>
          <p:nvPr/>
        </p:nvSpPr>
        <p:spPr>
          <a:xfrm>
            <a:off x="899591" y="5517232"/>
            <a:ext cx="7295289" cy="707886"/>
          </a:xfrm>
          <a:prstGeom prst="rect">
            <a:avLst/>
          </a:prstGeom>
        </p:spPr>
        <p:txBody>
          <a:bodyPr wrap="square">
            <a:spAutoFit/>
          </a:bodyPr>
          <a:lstStyle/>
          <a:p>
            <a:r>
              <a:rPr lang="en-US" altLang="zh-CN" sz="2000" dirty="0" smtClean="0">
                <a:solidFill>
                  <a:schemeClr val="accent2"/>
                </a:solidFill>
              </a:rPr>
              <a:t>Speed between memory &amp; core mismatched.</a:t>
            </a:r>
          </a:p>
          <a:p>
            <a:r>
              <a:rPr lang="en-US" altLang="zh-CN" sz="2000" dirty="0" smtClean="0">
                <a:solidFill>
                  <a:schemeClr val="accent2"/>
                </a:solidFill>
              </a:rPr>
              <a:t>That is </a:t>
            </a:r>
            <a:r>
              <a:rPr lang="en-US" altLang="zh-CN" sz="2000" dirty="0">
                <a:solidFill>
                  <a:schemeClr val="accent2"/>
                </a:solidFill>
              </a:rPr>
              <a:t>why we </a:t>
            </a:r>
            <a:r>
              <a:rPr lang="en-US" altLang="zh-CN" sz="2000" dirty="0" smtClean="0">
                <a:solidFill>
                  <a:schemeClr val="accent2"/>
                </a:solidFill>
              </a:rPr>
              <a:t>would have cache…</a:t>
            </a:r>
            <a:endParaRPr lang="zh-CN" altLang="en-US" sz="2000" dirty="0">
              <a:solidFill>
                <a:schemeClr val="accent2"/>
              </a:solidFill>
            </a:endParaRPr>
          </a:p>
        </p:txBody>
      </p:sp>
    </p:spTree>
    <p:extLst>
      <p:ext uri="{BB962C8B-B14F-4D97-AF65-F5344CB8AC3E}">
        <p14:creationId xmlns:p14="http://schemas.microsoft.com/office/powerpoint/2010/main" xmlns="" val="13469907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KL Intel i386DX.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044176" y="908720"/>
            <a:ext cx="1816516" cy="18000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80386</a:t>
            </a:r>
            <a:r>
              <a:rPr lang="en-US" altLang="zh-CN" dirty="0" smtClean="0"/>
              <a:t> </a:t>
            </a:r>
            <a:r>
              <a:rPr lang="en-US" altLang="zh-CN" dirty="0"/>
              <a:t>(1985</a:t>
            </a:r>
            <a:r>
              <a:rPr lang="en-US" altLang="zh-CN" dirty="0" smtClean="0"/>
              <a:t>)</a:t>
            </a:r>
            <a:endParaRPr lang="en-US" altLang="zh-CN" b="1" dirty="0" smtClean="0"/>
          </a:p>
          <a:p>
            <a:pPr marL="400050" lvl="1" indent="0">
              <a:buNone/>
            </a:pPr>
            <a:r>
              <a:rPr lang="en-US" altLang="zh-CN" sz="2400" dirty="0" smtClean="0"/>
              <a:t>12-40Mhz</a:t>
            </a:r>
            <a:r>
              <a:rPr lang="en-US" altLang="zh-CN" sz="2400" dirty="0"/>
              <a:t>, </a:t>
            </a:r>
            <a:r>
              <a:rPr lang="en-US" altLang="zh-CN" sz="2400" dirty="0" smtClean="0"/>
              <a:t>L1 cache on </a:t>
            </a:r>
            <a:r>
              <a:rPr lang="en-US" altLang="zh-CN" sz="2400" dirty="0"/>
              <a:t>motherboard</a:t>
            </a:r>
            <a:r>
              <a:rPr lang="en-US" altLang="zh-CN" sz="2400" dirty="0" smtClean="0"/>
              <a:t>. </a:t>
            </a:r>
          </a:p>
          <a:p>
            <a:pPr marL="400050" lvl="1" indent="0">
              <a:buNone/>
            </a:pPr>
            <a:r>
              <a:rPr lang="en-US" altLang="zh-CN" sz="2400" dirty="0" smtClean="0"/>
              <a:t>Core runs faster,</a:t>
            </a:r>
          </a:p>
          <a:p>
            <a:pPr marL="400050" lvl="1" indent="0">
              <a:buNone/>
            </a:pPr>
            <a:r>
              <a:rPr lang="en-US" altLang="zh-CN" sz="2400" dirty="0" smtClean="0"/>
              <a:t>RAM </a:t>
            </a:r>
            <a:r>
              <a:rPr lang="en-US" altLang="zh-CN" sz="2400" dirty="0"/>
              <a:t>gets faster, but not as much faster as </a:t>
            </a:r>
            <a:r>
              <a:rPr lang="en-US" altLang="zh-CN" sz="2400" dirty="0" smtClean="0"/>
              <a:t>CPUs. </a:t>
            </a:r>
          </a:p>
          <a:p>
            <a:pPr marL="400050" lvl="1" indent="0">
              <a:buNone/>
            </a:pPr>
            <a:r>
              <a:rPr lang="en-US" altLang="zh-CN" sz="2400" dirty="0" smtClean="0"/>
              <a:t>Read path:</a:t>
            </a:r>
            <a:endParaRPr lang="en-US" altLang="zh-CN" sz="2400" dirty="0"/>
          </a:p>
          <a:p>
            <a:pPr marL="914400" lvl="1" indent="-457200">
              <a:buFont typeface="+mj-lt"/>
              <a:buAutoNum type="arabicPeriod"/>
            </a:pPr>
            <a:r>
              <a:rPr lang="en-US" altLang="zh-CN" sz="1800" dirty="0"/>
              <a:t>C</a:t>
            </a:r>
            <a:r>
              <a:rPr lang="en-US" altLang="zh-CN" sz="1800" dirty="0" smtClean="0"/>
              <a:t>heck </a:t>
            </a:r>
            <a:r>
              <a:rPr lang="en-US" altLang="zh-CN" sz="1800" dirty="0"/>
              <a:t>if the data is already in the cache</a:t>
            </a:r>
            <a:r>
              <a:rPr lang="en-US" altLang="zh-CN" sz="1800" dirty="0" smtClean="0"/>
              <a:t>.</a:t>
            </a:r>
            <a:endParaRPr lang="en-US" altLang="zh-CN" sz="1800" dirty="0"/>
          </a:p>
          <a:p>
            <a:pPr marL="914400" lvl="1" indent="-457200">
              <a:buFont typeface="+mj-lt"/>
              <a:buAutoNum type="arabicPeriod"/>
            </a:pPr>
            <a:r>
              <a:rPr lang="en-US" altLang="zh-CN" sz="1800" dirty="0" smtClean="0"/>
              <a:t>If cache hit, </a:t>
            </a:r>
            <a:r>
              <a:rPr lang="en-US" altLang="zh-CN" sz="1800" dirty="0"/>
              <a:t>read from the much faster </a:t>
            </a:r>
            <a:r>
              <a:rPr lang="en-US" altLang="zh-CN" sz="1800" dirty="0" smtClean="0"/>
              <a:t>cache.</a:t>
            </a:r>
            <a:endParaRPr lang="en-US" altLang="zh-CN" sz="1800" dirty="0" smtClean="0">
              <a:solidFill>
                <a:schemeClr val="accent2"/>
              </a:solidFill>
            </a:endParaRPr>
          </a:p>
          <a:p>
            <a:pPr marL="914400" lvl="1" indent="-457200">
              <a:buFont typeface="+mj-lt"/>
              <a:buAutoNum type="arabicPeriod"/>
            </a:pPr>
            <a:r>
              <a:rPr lang="en-US" altLang="zh-CN" sz="1800" dirty="0" smtClean="0"/>
              <a:t>Else, go as 80286. </a:t>
            </a:r>
          </a:p>
          <a:p>
            <a:endParaRPr lang="zh-CN" altLang="en-US" dirty="0"/>
          </a:p>
        </p:txBody>
      </p:sp>
    </p:spTree>
    <p:extLst>
      <p:ext uri="{BB962C8B-B14F-4D97-AF65-F5344CB8AC3E}">
        <p14:creationId xmlns:p14="http://schemas.microsoft.com/office/powerpoint/2010/main" xmlns="" val="22545275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4892</TotalTime>
  <Words>1837</Words>
  <Application>Microsoft Office PowerPoint</Application>
  <PresentationFormat>全屏显示(4:3)</PresentationFormat>
  <Paragraphs>398</Paragraphs>
  <Slides>53</Slides>
  <Notes>12</Notes>
  <HiddenSlides>0</HiddenSlides>
  <MMClips>0</MMClips>
  <ScaleCrop>false</ScaleCrop>
  <HeadingPairs>
    <vt:vector size="4" baseType="variant">
      <vt:variant>
        <vt:lpstr>主题</vt:lpstr>
      </vt:variant>
      <vt:variant>
        <vt:i4>1</vt:i4>
      </vt:variant>
      <vt:variant>
        <vt:lpstr>幻灯片标题</vt:lpstr>
      </vt:variant>
      <vt:variant>
        <vt:i4>53</vt:i4>
      </vt:variant>
    </vt:vector>
  </HeadingPairs>
  <TitlesOfParts>
    <vt:vector size="54" baseType="lpstr">
      <vt:lpstr>Office 主题</vt:lpstr>
      <vt:lpstr>Data Model  in  Memory &amp; Disk</vt:lpstr>
      <vt:lpstr>Agenda</vt:lpstr>
      <vt:lpstr>Data Access Model</vt:lpstr>
      <vt:lpstr>Computer Architecture</vt:lpstr>
      <vt:lpstr>Data Path on x86/x64</vt:lpstr>
      <vt:lpstr>Memory hierarchy of an AMD Bulldozer server</vt:lpstr>
      <vt:lpstr>History of cache on chips</vt:lpstr>
      <vt:lpstr>History of cache on chips</vt:lpstr>
      <vt:lpstr>History of cache on chips</vt:lpstr>
      <vt:lpstr>History of cache on chips</vt:lpstr>
      <vt:lpstr>History of cache on chips</vt:lpstr>
      <vt:lpstr>History of cache on chips</vt:lpstr>
      <vt:lpstr>History of cache on chips</vt:lpstr>
      <vt:lpstr>An Example</vt:lpstr>
      <vt:lpstr>Data Layer</vt:lpstr>
      <vt:lpstr>幻灯片 16</vt:lpstr>
      <vt:lpstr>CPU Cache</vt:lpstr>
      <vt:lpstr>幻灯片 18</vt:lpstr>
      <vt:lpstr>How the cache memory works</vt:lpstr>
      <vt:lpstr>How the cache memory works</vt:lpstr>
      <vt:lpstr>How the cache memory works</vt:lpstr>
      <vt:lpstr>How the cache memory works</vt:lpstr>
      <vt:lpstr>How the cache memory works</vt:lpstr>
      <vt:lpstr>Memory Architectures</vt:lpstr>
      <vt:lpstr>Memory Architectures</vt:lpstr>
      <vt:lpstr>Memory Architectures</vt:lpstr>
      <vt:lpstr>Memory Architectures</vt:lpstr>
      <vt:lpstr>Data Store Model</vt:lpstr>
      <vt:lpstr>Hard Disk</vt:lpstr>
      <vt:lpstr>How to work?</vt:lpstr>
      <vt:lpstr>Data layout on Sector</vt:lpstr>
      <vt:lpstr>Confusing on bit density of sector</vt:lpstr>
      <vt:lpstr>How to access?</vt:lpstr>
      <vt:lpstr>Disk IO Performance</vt:lpstr>
      <vt:lpstr>HD Sectors vs. FS Blocks</vt:lpstr>
      <vt:lpstr>Fragmentation</vt:lpstr>
      <vt:lpstr>B Tree</vt:lpstr>
      <vt:lpstr>B+ Tree</vt:lpstr>
      <vt:lpstr>Trie</vt:lpstr>
      <vt:lpstr>Suffix Tree</vt:lpstr>
      <vt:lpstr>Double Array Trie</vt:lpstr>
      <vt:lpstr>Suffix Array</vt:lpstr>
      <vt:lpstr>SkipList</vt:lpstr>
      <vt:lpstr>Data model in Lucene</vt:lpstr>
      <vt:lpstr>FST</vt:lpstr>
      <vt:lpstr>FST</vt:lpstr>
      <vt:lpstr>LSM Tree</vt:lpstr>
      <vt:lpstr>幻灯片 48</vt:lpstr>
      <vt:lpstr>幻灯片 49</vt:lpstr>
      <vt:lpstr>幻灯片 50</vt:lpstr>
      <vt:lpstr>幻灯片 51</vt:lpstr>
      <vt:lpstr>Data layout on Sector</vt:lpstr>
      <vt:lpstr>Reference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Model  in  Memory &amp; Disk</dc:title>
  <dc:creator>顾汉杰</dc:creator>
  <cp:lastModifiedBy>Administrator</cp:lastModifiedBy>
  <cp:revision>380</cp:revision>
  <dcterms:created xsi:type="dcterms:W3CDTF">2017-04-19T02:04:42Z</dcterms:created>
  <dcterms:modified xsi:type="dcterms:W3CDTF">2017-05-06T12:35:40Z</dcterms:modified>
</cp:coreProperties>
</file>