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8.jpeg" ContentType="image/jpeg"/>
  <Override PartName="/ppt/media/image9.jpeg" ContentType="image/jpeg"/>
  <Override PartName="/ppt/media/image10.jpeg" ContentType="image/jpeg"/>
  <Override PartName="/ppt/media/image11.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2.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3.jpeg" ContentType="image/jpeg"/>
  <Override PartName="/ppt/media/image14.jpeg" ContentType="image/jpeg"/>
  <Override PartName="/ppt/notesSlides/notesSlide16.xml" ContentType="application/vnd.openxmlformats-officedocument.presentationml.notesSlide+xml"/>
  <Override PartName="/ppt/media/image15.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 Id="rId3" Type="http://schemas.openxmlformats.org/officeDocument/2006/relationships/hyperlink" Target="https://en.wikipedia.org/wiki/Error-correcting_code"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 Id="rId3" Type="http://schemas.openxmlformats.org/officeDocument/2006/relationships/hyperlink" Target="http://www.pcguide.com/ref/hdd/op/media_Density.htm" TargetMode="External"/><Relationship Id="rId4" Type="http://schemas.openxmlformats.org/officeDocument/2006/relationships/hyperlink" Target="https://en.wikipedia.org/wiki/Disk_drives" TargetMode="External"/><Relationship Id="rId5" Type="http://schemas.openxmlformats.org/officeDocument/2006/relationships/hyperlink" Target="https://en.wikipedia.org/wiki/Disk_sector" TargetMode="External"/><Relationship Id="rId6" Type="http://schemas.openxmlformats.org/officeDocument/2006/relationships/hyperlink" Target="https://en.wikipedia.org/wiki/Cylinder-head-sector" TargetMode="Externa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 Id="rId3" Type="http://schemas.openxmlformats.org/officeDocument/2006/relationships/hyperlink" Target="https://en.wikipedia.org/w/index.php?title=FCFS_(computing_and_electronics)&amp;action=edit&amp;redlink=1" TargetMode="External"/><Relationship Id="rId4" Type="http://schemas.openxmlformats.org/officeDocument/2006/relationships/hyperlink" Target="https://en.wikipedia.org/wiki/Elevator" TargetMode="External"/><Relationship Id="rId5" Type="http://schemas.openxmlformats.org/officeDocument/2006/relationships/hyperlink" Target="https://en.wikipedia.org/wiki/Shortest_seek_time_first" TargetMode="External"/><Relationship Id="rId6" Type="http://schemas.openxmlformats.org/officeDocument/2006/relationships/hyperlink" Target="https://en.wikipedia.org/wiki/Queue_(data_structure)" TargetMode="External"/><Relationship Id="rId7" Type="http://schemas.openxmlformats.org/officeDocument/2006/relationships/hyperlink" Target="https://en.wikipedia.org/wiki/Process_(computing)" TargetMode="External"/><Relationship Id="rId8" Type="http://schemas.openxmlformats.org/officeDocument/2006/relationships/hyperlink" Target="https://en.wikipedia.org/wiki/Disk_storage" TargetMode="External"/><Relationship Id="rId9" Type="http://schemas.openxmlformats.org/officeDocument/2006/relationships/hyperlink" Target="https://en.wikipedia.org/wiki/Deadline_scheduler#cite_note-kernel-doc-1" TargetMode="External"/><Relationship Id="rId10" Type="http://schemas.openxmlformats.org/officeDocument/2006/relationships/hyperlink" Target="https://en.wikipedia.org/wiki/Synchronous_I/O" TargetMode="External"/><Relationship Id="rId11" Type="http://schemas.openxmlformats.org/officeDocument/2006/relationships/hyperlink" Target="https://en.wikipedia.org/w/index.php?title=Work-conserving&amp;action=edit&amp;redlink=1" TargetMode="External"/><Relationship Id="rId12" Type="http://schemas.openxmlformats.org/officeDocument/2006/relationships/hyperlink" Target="https://en.wikipedia.org/wiki/Anticipatory_scheduling#cite_note-1" TargetMode="External"/><Relationship Id="rId13" Type="http://schemas.openxmlformats.org/officeDocument/2006/relationships/hyperlink" Target="https://en.wikipedia.org/wiki/Anticipatory_scheduling#cite_note-2" TargetMode="External"/><Relationship Id="rId14" Type="http://schemas.openxmlformats.org/officeDocument/2006/relationships/hyperlink" Target="https://en.wikipedia.org/wiki/FIFO_(computing_and_electronics)" TargetMode="Externa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 Id="rId3" Type="http://schemas.openxmlformats.org/officeDocument/2006/relationships/hyperlink" Target="http://en.wikipedia.org/wiki/Disk_sector" TargetMode="External"/><Relationship Id="rId4" Type="http://schemas.openxmlformats.org/officeDocument/2006/relationships/hyperlink" Target="http://en.wikipedia.org/wiki/Error-correcting_code"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 Id="rId3" Type="http://schemas.openxmlformats.org/officeDocument/2006/relationships/hyperlink" Target="https://en.wikipedia.org/wiki/Disk_cache_(disambiguation)" TargetMode="External"/><Relationship Id="rId4" Type="http://schemas.openxmlformats.org/officeDocument/2006/relationships/hyperlink" Target="https://en.wikipedia.org/wiki/Page_cache#cite_note-2" TargetMode="External"/><Relationship Id="rId5" Type="http://schemas.openxmlformats.org/officeDocument/2006/relationships/hyperlink" Target="https://en.wikipedia.org/wiki/Cache_(computing)" TargetMode="External"/><Relationship Id="rId6" Type="http://schemas.openxmlformats.org/officeDocument/2006/relationships/hyperlink" Target="https://en.wikipedia.org/wiki/Page_(computer_memory)" TargetMode="External"/><Relationship Id="rId7" Type="http://schemas.openxmlformats.org/officeDocument/2006/relationships/hyperlink" Target="https://en.wikipedia.org/wiki/Secondary_storage" TargetMode="External"/><Relationship Id="rId8" Type="http://schemas.openxmlformats.org/officeDocument/2006/relationships/hyperlink" Target="https://en.wikipedia.org/wiki/Hard_disk_drive" TargetMode="External"/><Relationship Id="rId9" Type="http://schemas.openxmlformats.org/officeDocument/2006/relationships/hyperlink" Target="https://en.wikipedia.org/wiki/Operating_system" TargetMode="External"/><Relationship Id="rId10" Type="http://schemas.openxmlformats.org/officeDocument/2006/relationships/hyperlink" Target="https://en.wikipedia.org/wiki/Main_memory" TargetMode="External"/><Relationship Id="rId11" Type="http://schemas.openxmlformats.org/officeDocument/2006/relationships/hyperlink" Target="https://en.wikipedia.org/wiki/Kernel_(computer_science)" TargetMode="External"/><Relationship Id="rId12" Type="http://schemas.openxmlformats.org/officeDocument/2006/relationships/hyperlink" Target="https://en.wikipedia.org/wiki/Paging" TargetMode="External"/><Relationship Id="rId13" Type="http://schemas.openxmlformats.org/officeDocument/2006/relationships/hyperlink" Target="https://en.wikipedia.org/wiki/Random_access" TargetMode="External"/><Relationship Id="rId14" Type="http://schemas.openxmlformats.org/officeDocument/2006/relationships/hyperlink" Target="https://en.wikipedia.org/wiki/Disk_seek" TargetMode="External"/><Relationship Id="rId15" Type="http://schemas.openxmlformats.org/officeDocument/2006/relationships/hyperlink" Target="https://en.wikipedia.org/wiki/Wikipedia:Citation_needed" TargetMode="External"/><Relationship Id="rId16" Type="http://schemas.openxmlformats.org/officeDocument/2006/relationships/hyperlink" Target="https://en.wikipedia.org/wiki/NVRAM" TargetMode="External"/><Relationship Id="rId17" Type="http://schemas.openxmlformats.org/officeDocument/2006/relationships/hyperlink" Target="https://en.wikipedia.org/wiki/Disk_controller" TargetMode="External"/><Relationship Id="rId18" Type="http://schemas.openxmlformats.org/officeDocument/2006/relationships/hyperlink" Target="https://en.wikipedia.org/wiki/Disk_buffer" TargetMode="External"/><Relationship Id="rId19" Type="http://schemas.openxmlformats.org/officeDocument/2006/relationships/hyperlink" Target="https://en.wikipedia.org/wiki/Page_cache#cite_note-3" TargetMode="External"/><Relationship Id="rId20" Type="http://schemas.openxmlformats.org/officeDocument/2006/relationships/hyperlink" Target="https://en.wikipedia.org/wiki/Disk_array_controller" TargetMode="Externa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gerardnico.com/wiki/data_storage/disk" TargetMode="External"/><Relationship Id="rId4" Type="http://schemas.openxmlformats.org/officeDocument/2006/relationships/hyperlink" Target="https://gerardnico.com/wiki/os/cpu/cpu" TargetMode="External"/><Relationship Id="rId5" Type="http://schemas.openxmlformats.org/officeDocument/2006/relationships/hyperlink" Target="https://gerardnico.com/wiki/io/throughput"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en.wikipedia.org/wiki/Write-through" TargetMode="External"/><Relationship Id="rId4" Type="http://schemas.openxmlformats.org/officeDocument/2006/relationships/hyperlink" Target="https://en.wikipedia.org/wiki/Write-back" TargetMode="External"/><Relationship Id="rId5" Type="http://schemas.openxmlformats.org/officeDocument/2006/relationships/hyperlink" Target="https://en.wikipedia.org/wiki/Dirty_bit" TargetMode="External"/><Relationship Id="rId6" Type="http://schemas.openxmlformats.org/officeDocument/2006/relationships/hyperlink" Target="https://en.wikipedia.org/wiki/Cache_coherence" TargetMode="Externa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 Id="rId3" Type="http://schemas.openxmlformats.org/officeDocument/2006/relationships/hyperlink" Target="https://en.wikipedia.org/wiki/Dirty_bit" TargetMode="Externa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en.wikipedia.org/wiki/Pentium_4" TargetMode="External"/><Relationship Id="rId4" Type="http://schemas.openxmlformats.org/officeDocument/2006/relationships/hyperlink" Target="https://en.wikipedia.org/wiki/Kibibyte" TargetMode="External"/><Relationship Id="rId5" Type="http://schemas.openxmlformats.org/officeDocument/2006/relationships/hyperlink" Target="https://en.wikipedia.org/wiki/CPU_cache#cite_note-ccs.neu.edu-7"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 Id="rId3" Type="http://schemas.openxmlformats.org/officeDocument/2006/relationships/hyperlink" Target="https://en.wikipedia.org/wiki/Translation_lookaside_buff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marL="120315" indent="-120315">
              <a:buSzPct val="100000"/>
              <a:buChar char="•"/>
            </a:pPr>
            <a:r>
              <a:t>什么是数据模型？</a:t>
            </a:r>
          </a:p>
          <a:p>
            <a:pPr marL="120315" indent="-120315">
              <a:buSzPct val="100000"/>
              <a:buChar char="•"/>
            </a:pPr>
            <a:r>
              <a:t>数据局部性原理（这一点对于cache、memory、disk都至关重要）</a:t>
            </a:r>
          </a:p>
          <a:p>
            <a:pPr marL="120315" indent="-120315">
              <a:buSzPct val="100000"/>
              <a:buChar char="•"/>
            </a:pPr>
            <a:r>
              <a:t>计算机系统中的数据层级</a:t>
            </a:r>
          </a:p>
          <a:p>
            <a:pPr marL="120315" indent="-120315">
              <a:buSzPct val="100000"/>
              <a:buChar char="•"/>
            </a:pPr>
            <a:r>
              <a:t>x86体系结构下的数据读写路径</a:t>
            </a:r>
          </a:p>
          <a:p>
            <a:pPr marL="120315" indent="-120315">
              <a:buSzPct val="100000"/>
              <a:buChar char="•"/>
            </a:pPr>
            <a:r>
              <a:t>关于cache芯片的历史</a:t>
            </a:r>
          </a:p>
          <a:p>
            <a:pPr marL="120315" indent="-120315">
              <a:buSzPct val="100000"/>
              <a:buChar char="•"/>
            </a:pPr>
            <a:r>
              <a:t>memory和cache的层级结构</a:t>
            </a:r>
          </a:p>
          <a:p>
            <a:pPr marL="120315" indent="-120315">
              <a:buSzPct val="100000"/>
              <a:buChar char="•"/>
            </a:pPr>
            <a:r>
              <a:t>cache memroy是如何工作的？</a:t>
            </a:r>
          </a:p>
          <a:p>
            <a:pPr/>
            <a:r>
              <a:t>讲这么多，跟我有关系吗？</a:t>
            </a:r>
          </a:p>
          <a:p>
            <a:pPr/>
            <a:r>
              <a:t>有！让我们来瞧瞧memory和cache的这种工作模式是如何影响我们的并发编程的。</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2" name="Shape 732"/>
          <p:cNvSpPr/>
          <p:nvPr>
            <p:ph type="sldImg"/>
          </p:nvPr>
        </p:nvSpPr>
        <p:spPr>
          <a:prstGeom prst="rect">
            <a:avLst/>
          </a:prstGeom>
        </p:spPr>
        <p:txBody>
          <a:bodyPr/>
          <a:lstStyle/>
          <a:p>
            <a:pPr/>
          </a:p>
        </p:txBody>
      </p:sp>
      <p:sp>
        <p:nvSpPr>
          <p:cNvPr id="733" name="Shape 733"/>
          <p:cNvSpPr/>
          <p:nvPr>
            <p:ph type="body" sz="quarter" idx="1"/>
          </p:nvPr>
        </p:nvSpPr>
        <p:spPr>
          <a:prstGeom prst="rect">
            <a:avLst/>
          </a:prstGeom>
        </p:spPr>
        <p:txBody>
          <a:bodyPr/>
          <a:lstStyle/>
          <a:p>
            <a:pPr/>
            <a:r>
              <a:t>Hard disk platters are very smooth, right? Well, not to a scanning electron microscope!</a:t>
            </a:r>
            <a:br/>
            <a:r>
              <a:t>The image on the left is of the surface of an aluminum alloy platter; the one on the right</a:t>
            </a:r>
            <a:br/>
            <a:r>
              <a:t>is a glass platter. The images speak for themselves. The scale is in microns..</a:t>
            </a:r>
          </a:p>
          <a:p>
            <a:pPr/>
          </a:p>
          <a:p>
            <a:pPr>
              <a:defRPr b="1"/>
            </a:pPr>
            <a:r>
              <a:t>Principle of Writing and Reading</a:t>
            </a:r>
          </a:p>
          <a:p>
            <a:pPr/>
            <a:r>
              <a:t>HDD uses the principle of magnetizing a material and works with two states of information – 0, 1.</a:t>
            </a:r>
          </a:p>
          <a:p>
            <a:pPr>
              <a:defRPr b="1"/>
            </a:pPr>
            <a:r>
              <a:t>Writing</a:t>
            </a:r>
            <a:r>
              <a:rPr b="0"/>
              <a:t> - Coil which is under electric current creates a magnetic field which is led through the core of the writing head inside the magnetic layer.</a:t>
            </a:r>
            <a:endParaRPr b="0"/>
          </a:p>
          <a:p>
            <a:pPr>
              <a:defRPr b="1"/>
            </a:pPr>
            <a:r>
              <a:t>Reading</a:t>
            </a:r>
            <a:r>
              <a:rPr b="0"/>
              <a:t> - It is based on the principle of electromagnetic induction. That means that an electric current is inducted inside the coil when the head finds a change from 0 to 1 or vice versa.</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Shape 832"/>
          <p:cNvSpPr/>
          <p:nvPr>
            <p:ph type="sldImg"/>
          </p:nvPr>
        </p:nvSpPr>
        <p:spPr>
          <a:prstGeom prst="rect">
            <a:avLst/>
          </a:prstGeom>
        </p:spPr>
        <p:txBody>
          <a:bodyPr/>
          <a:lstStyle/>
          <a:p>
            <a:pPr/>
          </a:p>
        </p:txBody>
      </p:sp>
      <p:sp>
        <p:nvSpPr>
          <p:cNvPr id="833" name="Shape 833"/>
          <p:cNvSpPr/>
          <p:nvPr>
            <p:ph type="body" sz="quarter" idx="1"/>
          </p:nvPr>
        </p:nvSpPr>
        <p:spPr>
          <a:prstGeom prst="rect">
            <a:avLst/>
          </a:prstGeom>
        </p:spPr>
        <p:txBody>
          <a:bodyPr/>
          <a:lstStyle/>
          <a:p>
            <a:pPr/>
            <a:r>
              <a:t> </a:t>
            </a:r>
            <a:r>
              <a:rPr u="sng">
                <a:solidFill>
                  <a:srgbClr val="0000FF"/>
                </a:solidFill>
                <a:uFill>
                  <a:solidFill>
                    <a:srgbClr val="0000FF"/>
                  </a:solidFill>
                </a:uFill>
                <a:hlinkClick r:id="rId3" invalidUrl="" action="" tgtFrame="" tooltip="" history="1" highlightClick="0" endSnd="0"/>
              </a:rPr>
              <a:t>error-correcting code</a:t>
            </a:r>
            <a:r>
              <a:t> (ECC)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0" name="Shape 840"/>
          <p:cNvSpPr/>
          <p:nvPr>
            <p:ph type="sldImg"/>
          </p:nvPr>
        </p:nvSpPr>
        <p:spPr>
          <a:prstGeom prst="rect">
            <a:avLst/>
          </a:prstGeom>
        </p:spPr>
        <p:txBody>
          <a:bodyPr/>
          <a:lstStyle/>
          <a:p>
            <a:pPr/>
          </a:p>
        </p:txBody>
      </p:sp>
      <p:sp>
        <p:nvSpPr>
          <p:cNvPr id="841" name="Shape 841"/>
          <p:cNvSpPr/>
          <p:nvPr>
            <p:ph type="body" sz="quarter" idx="1"/>
          </p:nvPr>
        </p:nvSpPr>
        <p:spPr>
          <a:prstGeom prst="rect">
            <a:avLst/>
          </a:prstGeom>
        </p:spPr>
        <p:txBody>
          <a:bodyPr/>
          <a:lstStyle/>
          <a:p>
            <a:pPr/>
            <a:r>
              <a:rPr u="sng">
                <a:solidFill>
                  <a:srgbClr val="0000FF"/>
                </a:solidFill>
                <a:uFill>
                  <a:solidFill>
                    <a:srgbClr val="0000FF"/>
                  </a:solidFill>
                </a:uFill>
                <a:hlinkClick r:id="rId3" invalidUrl="" action="" tgtFrame="" tooltip="" history="1" highlightClick="0" endSnd="0"/>
              </a:rPr>
              <a:t>bit density</a:t>
            </a:r>
          </a:p>
          <a:p>
            <a:pPr>
              <a:defRPr b="1"/>
            </a:pPr>
            <a:r>
              <a:t>zone bit recording</a:t>
            </a:r>
            <a:r>
              <a:rPr b="0"/>
              <a:t> (</a:t>
            </a:r>
            <a:r>
              <a:t>ZBR</a:t>
            </a:r>
            <a:r>
              <a:rPr b="0"/>
              <a:t>) is a method used by </a:t>
            </a:r>
            <a:r>
              <a:rPr b="0" u="sng">
                <a:solidFill>
                  <a:srgbClr val="0000FF"/>
                </a:solidFill>
                <a:uFill>
                  <a:solidFill>
                    <a:srgbClr val="0000FF"/>
                  </a:solidFill>
                </a:uFill>
                <a:hlinkClick r:id="rId4" invalidUrl="" action="" tgtFrame="" tooltip="" history="1" highlightClick="0" endSnd="0"/>
              </a:rPr>
              <a:t>disk drives</a:t>
            </a:r>
            <a:r>
              <a:rPr b="0"/>
              <a:t> to store more </a:t>
            </a:r>
            <a:r>
              <a:rPr b="0" u="sng">
                <a:solidFill>
                  <a:srgbClr val="0000FF"/>
                </a:solidFill>
                <a:uFill>
                  <a:solidFill>
                    <a:srgbClr val="0000FF"/>
                  </a:solidFill>
                </a:uFill>
                <a:hlinkClick r:id="rId5" invalidUrl="" action="" tgtFrame="" tooltip="" history="1" highlightClick="0" endSnd="0"/>
              </a:rPr>
              <a:t>sectors</a:t>
            </a:r>
            <a:r>
              <a:rPr b="0"/>
              <a:t> per </a:t>
            </a:r>
            <a:r>
              <a:rPr b="0" u="sng">
                <a:solidFill>
                  <a:srgbClr val="0000FF"/>
                </a:solidFill>
                <a:uFill>
                  <a:solidFill>
                    <a:srgbClr val="0000FF"/>
                  </a:solidFill>
                </a:uFill>
                <a:hlinkClick r:id="rId6" invalidUrl="" action="" tgtFrame="" tooltip="" history="1" highlightClick="0" endSnd="0"/>
              </a:rPr>
              <a:t>track</a:t>
            </a:r>
            <a:r>
              <a:rPr b="0"/>
              <a:t> on outer tracks than on inner tracks.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ph type="sldImg"/>
          </p:nvPr>
        </p:nvSpPr>
        <p:spPr>
          <a:prstGeom prst="rect">
            <a:avLst/>
          </a:prstGeom>
        </p:spPr>
        <p:txBody>
          <a:bodyPr/>
          <a:lstStyle/>
          <a:p>
            <a:pPr/>
          </a:p>
        </p:txBody>
      </p:sp>
      <p:sp>
        <p:nvSpPr>
          <p:cNvPr id="858" name="Shape 858"/>
          <p:cNvSpPr/>
          <p:nvPr>
            <p:ph type="body" sz="quarter" idx="1"/>
          </p:nvPr>
        </p:nvSpPr>
        <p:spPr>
          <a:prstGeom prst="rect">
            <a:avLst/>
          </a:prstGeom>
        </p:spPr>
        <p:txBody>
          <a:bodyPr/>
          <a:lstStyle/>
          <a:p>
            <a:pPr/>
            <a:r>
              <a:rPr>
                <a:latin typeface="+mn-lt"/>
                <a:ea typeface="+mn-ea"/>
                <a:cs typeface="+mn-cs"/>
                <a:sym typeface="Helvetica"/>
              </a:rPr>
              <a:t>在硬盘里动得最慢的</a:t>
            </a:r>
            <a:r>
              <a:t>(</a:t>
            </a:r>
            <a:r>
              <a:rPr>
                <a:latin typeface="+mn-lt"/>
                <a:ea typeface="+mn-ea"/>
                <a:cs typeface="+mn-cs"/>
                <a:sym typeface="Helvetica"/>
              </a:rPr>
              <a:t>相对来说</a:t>
            </a:r>
            <a:r>
              <a:t>)</a:t>
            </a:r>
            <a:r>
              <a:rPr>
                <a:latin typeface="+mn-lt"/>
                <a:ea typeface="+mn-ea"/>
                <a:cs typeface="+mn-cs"/>
                <a:sym typeface="Helvetica"/>
              </a:rPr>
              <a:t>就是传动手臂</a:t>
            </a:r>
            <a:r>
              <a:t>,</a:t>
            </a:r>
          </a:p>
          <a:p>
            <a:pPr>
              <a:defRPr b="1"/>
            </a:pPr>
            <a:r>
              <a:rPr>
                <a:latin typeface="+mn-lt"/>
                <a:ea typeface="+mn-ea"/>
                <a:cs typeface="+mn-cs"/>
                <a:sym typeface="Helvetica"/>
              </a:rPr>
              <a:t>柱面从外到内，磁头从上到下， 扇区从小到大。</a:t>
            </a:r>
          </a:p>
          <a:p>
            <a:pPr>
              <a:defRPr b="1"/>
            </a:pPr>
            <a:r>
              <a:rPr>
                <a:latin typeface="+mn-lt"/>
                <a:ea typeface="+mn-ea"/>
                <a:cs typeface="+mn-cs"/>
                <a:sym typeface="Helvetica"/>
              </a:rPr>
              <a:t>数据的读</a:t>
            </a:r>
            <a:r>
              <a:t>/</a:t>
            </a:r>
            <a:r>
              <a:rPr>
                <a:latin typeface="+mn-lt"/>
                <a:ea typeface="+mn-ea"/>
                <a:cs typeface="+mn-cs"/>
                <a:sym typeface="Helvetica"/>
              </a:rPr>
              <a:t>写按柱面进行，而不按盘面进行，先</a:t>
            </a:r>
          </a:p>
          <a:p>
            <a:pPr/>
            <a:r>
              <a:rPr>
                <a:latin typeface="+mn-lt"/>
                <a:ea typeface="+mn-ea"/>
                <a:cs typeface="+mn-cs"/>
                <a:sym typeface="Helvetica"/>
              </a:rPr>
              <a:t>系统将数据存储到磁盘上时，按柱面、磁头、扇区的方式进行，即最先是第</a:t>
            </a:r>
            <a:r>
              <a:t>1</a:t>
            </a:r>
            <a:r>
              <a:rPr>
                <a:latin typeface="+mn-lt"/>
                <a:ea typeface="+mn-ea"/>
                <a:cs typeface="+mn-cs"/>
                <a:sym typeface="Helvetica"/>
              </a:rPr>
              <a:t>磁道的第一磁头下（也就是第</a:t>
            </a:r>
            <a:r>
              <a:t>1</a:t>
            </a:r>
            <a:r>
              <a:rPr>
                <a:latin typeface="+mn-lt"/>
                <a:ea typeface="+mn-ea"/>
                <a:cs typeface="+mn-cs"/>
                <a:sym typeface="Helvetica"/>
              </a:rPr>
              <a:t>盘面的第一磁道）的所有扇区，然后，是同一柱面的下一磁头，</a:t>
            </a:r>
            <a:r>
              <a:t>……</a:t>
            </a:r>
            <a:r>
              <a:rPr>
                <a:latin typeface="+mn-lt"/>
                <a:ea typeface="+mn-ea"/>
                <a:cs typeface="+mn-cs"/>
                <a:sym typeface="Helvetica"/>
              </a:rPr>
              <a:t>，一个柱面存储满后就推进到下一个柱面，直到把文件内容全部写入磁盘。</a:t>
            </a:r>
            <a:endParaRPr>
              <a:latin typeface="+mn-lt"/>
              <a:ea typeface="+mn-ea"/>
              <a:cs typeface="+mn-cs"/>
              <a:sym typeface="Helvetica"/>
            </a:endParaR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2" name="Shape 862"/>
          <p:cNvSpPr/>
          <p:nvPr>
            <p:ph type="sldImg"/>
          </p:nvPr>
        </p:nvSpPr>
        <p:spPr>
          <a:prstGeom prst="rect">
            <a:avLst/>
          </a:prstGeom>
        </p:spPr>
        <p:txBody>
          <a:bodyPr/>
          <a:lstStyle/>
          <a:p>
            <a:pPr/>
          </a:p>
        </p:txBody>
      </p:sp>
      <p:sp>
        <p:nvSpPr>
          <p:cNvPr id="863" name="Shape 863"/>
          <p:cNvSpPr/>
          <p:nvPr>
            <p:ph type="body" sz="quarter" idx="1"/>
          </p:nvPr>
        </p:nvSpPr>
        <p:spPr>
          <a:prstGeom prst="rect">
            <a:avLst/>
          </a:prstGeom>
        </p:spPr>
        <p:txBody>
          <a:bodyPr/>
          <a:lstStyle/>
          <a:p>
            <a:pPr/>
            <a:r>
              <a:rPr>
                <a:latin typeface="+mn-lt"/>
                <a:ea typeface="+mn-ea"/>
                <a:cs typeface="+mn-cs"/>
                <a:sym typeface="Helvetica"/>
              </a:rPr>
              <a:t>一次访盘请求（读</a:t>
            </a:r>
            <a:r>
              <a:t>/</a:t>
            </a:r>
            <a:r>
              <a:rPr>
                <a:latin typeface="+mn-lt"/>
                <a:ea typeface="+mn-ea"/>
                <a:cs typeface="+mn-cs"/>
                <a:sym typeface="Helvetica"/>
              </a:rPr>
              <a:t>写）完成过程由三个动作组成：</a:t>
            </a:r>
          </a:p>
          <a:p>
            <a:pPr lvl="1" indent="457200"/>
            <a:r>
              <a:t>1</a:t>
            </a:r>
            <a:r>
              <a:rPr>
                <a:latin typeface="+mn-lt"/>
                <a:ea typeface="+mn-ea"/>
                <a:cs typeface="+mn-cs"/>
                <a:sym typeface="Helvetica"/>
              </a:rPr>
              <a:t>）寻道（时间）：磁头移动定位到指定磁道</a:t>
            </a:r>
            <a:r>
              <a:t> </a:t>
            </a:r>
          </a:p>
          <a:p>
            <a:pPr lvl="1" indent="457200"/>
            <a:r>
              <a:t>2</a:t>
            </a:r>
            <a:r>
              <a:rPr>
                <a:latin typeface="+mn-lt"/>
                <a:ea typeface="+mn-ea"/>
                <a:cs typeface="+mn-cs"/>
                <a:sym typeface="Helvetica"/>
              </a:rPr>
              <a:t>）旋转延迟（时间）：等待指定扇区从磁头下旋转经过</a:t>
            </a:r>
            <a:r>
              <a:t> </a:t>
            </a:r>
          </a:p>
          <a:p>
            <a:pPr lvl="1" indent="457200"/>
            <a:r>
              <a:t>3</a:t>
            </a:r>
            <a:r>
              <a:rPr>
                <a:latin typeface="+mn-lt"/>
                <a:ea typeface="+mn-ea"/>
                <a:cs typeface="+mn-cs"/>
                <a:sym typeface="Helvetica"/>
              </a:rPr>
              <a:t>）数据传输（时间）：数据在磁盘与内存之间的实际传输</a:t>
            </a:r>
            <a:endParaRPr sz="2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a:p>
        </p:txBody>
      </p:sp>
      <p:sp>
        <p:nvSpPr>
          <p:cNvPr id="868" name="Shape 868"/>
          <p:cNvSpPr/>
          <p:nvPr>
            <p:ph type="body" sz="quarter" idx="1"/>
          </p:nvPr>
        </p:nvSpPr>
        <p:spPr>
          <a:prstGeom prst="rect">
            <a:avLst/>
          </a:prstGeom>
        </p:spPr>
        <p:txBody>
          <a:bodyPr/>
          <a:lstStyle/>
          <a:p>
            <a:pPr>
              <a:defRPr b="1"/>
            </a:pPr>
            <a:r>
              <a:t>SSTF:</a:t>
            </a:r>
          </a:p>
          <a:p>
            <a:pPr/>
            <a:r>
              <a:t>This is a direct improvement upon a first-come first-served (</a:t>
            </a:r>
            <a:r>
              <a:rPr u="sng">
                <a:solidFill>
                  <a:srgbClr val="0000FF"/>
                </a:solidFill>
                <a:uFill>
                  <a:solidFill>
                    <a:srgbClr val="0000FF"/>
                  </a:solidFill>
                </a:uFill>
                <a:hlinkClick r:id="rId3" invalidUrl="" action="" tgtFrame="" tooltip="" history="1" highlightClick="0" endSnd="0"/>
              </a:rPr>
              <a:t>FCFS</a:t>
            </a:r>
            <a: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b="1"/>
          </a:p>
          <a:p>
            <a:pPr>
              <a:defRPr b="1"/>
            </a:pPr>
            <a:r>
              <a:t>SCAN:</a:t>
            </a:r>
          </a:p>
          <a:p>
            <a:pPr/>
            <a:r>
              <a:t>This algorithm is named after the behavior of a building </a:t>
            </a:r>
            <a:r>
              <a:rPr u="sng">
                <a:solidFill>
                  <a:srgbClr val="0000FF"/>
                </a:solidFill>
                <a:uFill>
                  <a:solidFill>
                    <a:srgbClr val="0000FF"/>
                  </a:solidFill>
                </a:uFill>
                <a:hlinkClick r:id="rId4" invalidUrl="" action="" tgtFrame="" tooltip="" history="1" highlightClick="0" endSnd="0"/>
              </a:rPr>
              <a:t>elevator</a:t>
            </a:r>
            <a:r>
              <a:t>, where the elevator continues to travel in its current direction (up or down) until empty, stopping only to let individuals off or to pick up new individuals heading in the same direction.</a:t>
            </a:r>
          </a:p>
          <a:p>
            <a:pPr/>
            <a:r>
              <a:t>When a new request arrives while the drive is idle, the initial arm/head movement will be in the direction of the cylinder where the data is stored, either </a:t>
            </a:r>
            <a:r>
              <a:rPr i="1"/>
              <a:t>in</a:t>
            </a:r>
            <a:r>
              <a:t> or </a:t>
            </a:r>
            <a:r>
              <a:rPr i="1"/>
              <a:t>out</a:t>
            </a:r>
            <a: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pPr>
              <a:defRPr b="1"/>
            </a:pPr>
            <a:r>
              <a:t>LOOK</a:t>
            </a:r>
            <a:r>
              <a:rPr b="0"/>
              <a:t>:</a:t>
            </a:r>
            <a:endParaRPr b="0"/>
          </a:p>
          <a:p>
            <a:pPr/>
            <a:r>
              <a:t>The </a:t>
            </a:r>
            <a:r>
              <a:rPr b="1"/>
              <a:t>LOOK</a:t>
            </a:r>
            <a:r>
              <a:t> algorithm is the same as the </a:t>
            </a:r>
            <a:r>
              <a:rPr b="1"/>
              <a:t>SCAN</a:t>
            </a:r>
            <a: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pPr/>
            <a: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pPr/>
            <a:r>
              <a:t>LOOK behaves almost identically to </a:t>
            </a:r>
            <a:r>
              <a:rPr u="sng">
                <a:solidFill>
                  <a:srgbClr val="0000FF"/>
                </a:solidFill>
                <a:uFill>
                  <a:solidFill>
                    <a:srgbClr val="0000FF"/>
                  </a:solidFill>
                </a:uFill>
                <a:hlinkClick r:id="rId5" invalidUrl="" action="" tgtFrame="" tooltip="" history="1" highlightClick="0" endSnd="0"/>
              </a:rPr>
              <a:t>Shortest seek time first</a:t>
            </a:r>
            <a: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a:defRPr b="1"/>
            </a:pPr>
            <a:r>
              <a:t>C-LOOK</a:t>
            </a:r>
            <a:r>
              <a:rPr b="0"/>
              <a:t> (Circular LOOK):</a:t>
            </a:r>
            <a:endParaRPr b="0"/>
          </a:p>
          <a:p>
            <a:pPr/>
            <a: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pPr>
              <a:defRPr b="1"/>
            </a:pPr>
            <a:r>
              <a:t>N-Step-SCAN:</a:t>
            </a:r>
          </a:p>
          <a:p>
            <a:pPr/>
            <a:r>
              <a:t>It segments the request queue into subqueues of length N. Breaking the queue into segments of N requests makes service guarantees possible. Subsequent requests entering the request queue won't get pushed into N sized subqueues which are already full by the elevator algorithm. As such, starvation is eliminated and guarantees of service within N requests is possible.</a:t>
            </a:r>
          </a:p>
          <a:p>
            <a:pPr/>
            <a: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pPr>
              <a:defRPr b="1"/>
            </a:pPr>
            <a:r>
              <a:t>Fscan</a:t>
            </a:r>
            <a:r>
              <a:rPr b="0"/>
              <a:t>:</a:t>
            </a:r>
            <a:endParaRPr b="0"/>
          </a:p>
          <a:p>
            <a:pPr/>
            <a:r>
              <a:t>During the scan, all of the requests are in the first queue and all new requests are put into the second </a:t>
            </a:r>
            <a:r>
              <a:rPr u="sng">
                <a:solidFill>
                  <a:srgbClr val="0000FF"/>
                </a:solidFill>
                <a:uFill>
                  <a:solidFill>
                    <a:srgbClr val="0000FF"/>
                  </a:solidFill>
                </a:uFill>
                <a:hlinkClick r:id="rId6" invalidUrl="" action="" tgtFrame="" tooltip="" history="1" highlightClick="0" endSnd="0"/>
              </a:rPr>
              <a:t>queue</a:t>
            </a:r>
            <a:r>
              <a:t>. Thus, service of new requests is deferred until all of the old requests have been processed. </a:t>
            </a:r>
          </a:p>
          <a:p>
            <a:pPr>
              <a:defRPr b="1"/>
            </a:pPr>
            <a:r>
              <a:t>Completely Fair Queuing</a:t>
            </a:r>
            <a:r>
              <a:rPr b="0"/>
              <a:t> (</a:t>
            </a:r>
            <a:r>
              <a:t>CFQ</a:t>
            </a:r>
            <a:r>
              <a:rPr b="0"/>
              <a:t>):</a:t>
            </a:r>
            <a:endParaRPr b="0"/>
          </a:p>
          <a:p>
            <a:pPr/>
            <a:r>
              <a:t>CFQ places synchronous requests submitted by </a:t>
            </a:r>
            <a:r>
              <a:rPr u="sng">
                <a:solidFill>
                  <a:srgbClr val="0000FF"/>
                </a:solidFill>
                <a:uFill>
                  <a:solidFill>
                    <a:srgbClr val="0000FF"/>
                  </a:solidFill>
                </a:uFill>
                <a:hlinkClick r:id="rId7" invalidUrl="" action="" tgtFrame="" tooltip="" history="1" highlightClick="0" endSnd="0"/>
              </a:rPr>
              <a:t>processes</a:t>
            </a:r>
            <a:r>
              <a:t> into a number of per-process </a:t>
            </a:r>
            <a:r>
              <a:rPr u="sng">
                <a:solidFill>
                  <a:srgbClr val="0000FF"/>
                </a:solidFill>
                <a:uFill>
                  <a:solidFill>
                    <a:srgbClr val="0000FF"/>
                  </a:solidFill>
                </a:uFill>
                <a:hlinkClick r:id="rId6" invalidUrl="" action="" tgtFrame="" tooltip="" history="1" highlightClick="0" endSnd="0"/>
              </a:rPr>
              <a:t>queues</a:t>
            </a:r>
            <a:r>
              <a:t> and then allocates timeslices for each of the queues to access the </a:t>
            </a:r>
            <a:r>
              <a:rPr u="sng">
                <a:solidFill>
                  <a:srgbClr val="0000FF"/>
                </a:solidFill>
                <a:uFill>
                  <a:solidFill>
                    <a:srgbClr val="0000FF"/>
                  </a:solidFill>
                </a:uFill>
                <a:hlinkClick r:id="rId8" invalidUrl="" action="" tgtFrame="" tooltip="" history="1" highlightClick="0" endSnd="0"/>
              </a:rPr>
              <a:t>disk</a:t>
            </a:r>
            <a:r>
              <a:t>. The length of the time slice and the number of requests a queue is allowed to submit depends on the I/O priority of the given process. Asynchronous requests for all processes are batched together in fewer queues, one per priority. </a:t>
            </a:r>
          </a:p>
          <a:p>
            <a:pPr>
              <a:defRPr b="1"/>
            </a:pPr>
            <a:r>
              <a:t>Deadline scheduler</a:t>
            </a:r>
            <a:r>
              <a:rPr b="0"/>
              <a:t>:</a:t>
            </a:r>
            <a:endParaRPr b="0"/>
          </a:p>
          <a:p>
            <a:pPr/>
            <a:r>
              <a:t>The main goal of the Deadline scheduler is to guarantee a start service time for a request.</a:t>
            </a:r>
            <a:r>
              <a:rPr baseline="30000" u="sng">
                <a:solidFill>
                  <a:srgbClr val="0000FF"/>
                </a:solidFill>
                <a:uFill>
                  <a:solidFill>
                    <a:srgbClr val="0000FF"/>
                  </a:solidFill>
                </a:uFill>
                <a:hlinkClick r:id="rId9" invalidUrl="" action="" tgtFrame="" tooltip="" history="1" highlightClick="0" endSnd="0"/>
              </a:rPr>
              <a:t>[1]</a:t>
            </a:r>
            <a:r>
              <a:t> It does so by imposing a deadline on all I/O operations to prevent starvation of requests. It also maintains two deadline </a:t>
            </a:r>
            <a:r>
              <a:rPr u="sng">
                <a:solidFill>
                  <a:srgbClr val="0000FF"/>
                </a:solidFill>
                <a:uFill>
                  <a:solidFill>
                    <a:srgbClr val="0000FF"/>
                  </a:solidFill>
                </a:uFill>
                <a:hlinkClick r:id="rId6" invalidUrl="" action="" tgtFrame="" tooltip="" history="1" highlightClick="0" endSnd="0"/>
              </a:rPr>
              <a:t>queues</a:t>
            </a:r>
            <a:r>
              <a:t>, in addition to the sorted queues (both read and write). Deadline queues are basically sorted by their deadline (the expiration time), while the sorted queues are sorted by the sector number.</a:t>
            </a:r>
          </a:p>
          <a:p>
            <a:pPr/>
            <a:r>
              <a:t>Before serving the next request, the deadline scheduler decides which queue to use. Read queues are given a higher priority, because </a:t>
            </a:r>
            <a:r>
              <a:rPr u="sng">
                <a:solidFill>
                  <a:srgbClr val="0000FF"/>
                </a:solidFill>
                <a:uFill>
                  <a:solidFill>
                    <a:srgbClr val="0000FF"/>
                  </a:solidFill>
                </a:uFill>
                <a:hlinkClick r:id="rId7" invalidUrl="" action="" tgtFrame="" tooltip="" history="1" highlightClick="0" endSnd="0"/>
              </a:rPr>
              <a:t>processes</a:t>
            </a:r>
            <a: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pPr/>
            <a:r>
              <a:t>By default, read requests have an expiration time of 500 ms, write requests expire in 5 seconds.</a:t>
            </a:r>
          </a:p>
          <a:p>
            <a:pPr>
              <a:defRPr b="1"/>
            </a:pPr>
            <a:r>
              <a:t>Anticipatory scheduling:</a:t>
            </a:r>
          </a:p>
          <a:p>
            <a:pPr/>
            <a:r>
              <a:t>It seeks to increase the efficiency of disk utilization by "anticipating" future </a:t>
            </a:r>
            <a:r>
              <a:rPr u="sng">
                <a:solidFill>
                  <a:srgbClr val="0000FF"/>
                </a:solidFill>
                <a:uFill>
                  <a:solidFill>
                    <a:srgbClr val="0000FF"/>
                  </a:solidFill>
                </a:uFill>
                <a:hlinkClick r:id="rId10" invalidUrl="" action="" tgtFrame="" tooltip="" history="1" highlightClick="0" endSnd="0"/>
              </a:rPr>
              <a:t>synchronous</a:t>
            </a:r>
            <a:r>
              <a:t> read operations.</a:t>
            </a:r>
          </a:p>
          <a:p>
            <a:pPr/>
            <a:r>
              <a:t>"Deceptive idleness" is a situation where a </a:t>
            </a:r>
            <a:r>
              <a:rPr u="sng">
                <a:solidFill>
                  <a:srgbClr val="0000FF"/>
                </a:solidFill>
                <a:uFill>
                  <a:solidFill>
                    <a:srgbClr val="0000FF"/>
                  </a:solidFill>
                </a:uFill>
                <a:hlinkClick r:id="rId7" invalidUrl="" action="" tgtFrame="" tooltip="" history="1" highlightClick="0" endSnd="0"/>
              </a:rPr>
              <a:t>process</a:t>
            </a:r>
            <a:r>
              <a:t> appears to be finished reading from the disk when it is actually processing data in preparation of the next read operation. This will cause a normal </a:t>
            </a:r>
            <a:r>
              <a:rPr u="sng">
                <a:solidFill>
                  <a:srgbClr val="0000FF"/>
                </a:solidFill>
                <a:uFill>
                  <a:solidFill>
                    <a:srgbClr val="0000FF"/>
                  </a:solidFill>
                </a:uFill>
                <a:hlinkClick r:id="rId11" invalidUrl="" action="" tgtFrame="" tooltip="" history="1" highlightClick="0" endSnd="0"/>
              </a:rPr>
              <a:t>work-conserving</a:t>
            </a:r>
            <a:r>
              <a:t> I/O scheduler to switch to servicing I/O from an unrelated process. This situation is detrimental to the throughput of synchronous reads, as it degenerates into a seeking workload.</a:t>
            </a:r>
            <a:r>
              <a:rPr baseline="30000" u="sng">
                <a:solidFill>
                  <a:srgbClr val="0000FF"/>
                </a:solidFill>
                <a:uFill>
                  <a:solidFill>
                    <a:srgbClr val="0000FF"/>
                  </a:solidFill>
                </a:uFill>
                <a:hlinkClick r:id="rId12" invalidUrl="" action="" tgtFrame="" tooltip="" history="1" highlightClick="0" endSnd="0"/>
              </a:rPr>
              <a:t>[1]</a:t>
            </a:r>
            <a:r>
              <a:t> Anticipatory scheduling overcomes deceptive idleness by pausing for a short time (a few milliseconds) after a read operation in </a:t>
            </a:r>
            <a:r>
              <a:rPr i="1"/>
              <a:t>anticipation</a:t>
            </a:r>
            <a:r>
              <a:t> of another close-by read requests.</a:t>
            </a:r>
            <a:r>
              <a:rPr baseline="30000" u="sng">
                <a:solidFill>
                  <a:srgbClr val="0000FF"/>
                </a:solidFill>
                <a:uFill>
                  <a:solidFill>
                    <a:srgbClr val="0000FF"/>
                  </a:solidFill>
                </a:uFill>
                <a:hlinkClick r:id="rId13" invalidUrl="" action="" tgtFrame="" tooltip="" history="1" highlightClick="0" endSnd="0"/>
              </a:rPr>
              <a:t>[2]</a:t>
            </a:r>
          </a:p>
          <a:p>
            <a:pPr>
              <a:defRPr b="1"/>
            </a:pPr>
            <a:r>
              <a:t>NOOP scheduler:</a:t>
            </a:r>
          </a:p>
          <a:p>
            <a:pPr/>
            <a:r>
              <a:t>The NOOP scheduler inserts all incoming I/O requests into a simple </a:t>
            </a:r>
            <a:r>
              <a:rPr u="sng">
                <a:solidFill>
                  <a:srgbClr val="0000FF"/>
                </a:solidFill>
                <a:uFill>
                  <a:solidFill>
                    <a:srgbClr val="0000FF"/>
                  </a:solidFill>
                </a:uFill>
                <a:hlinkClick r:id="rId14" invalidUrl="" action="" tgtFrame="" tooltip="" history="1" highlightClick="0" endSnd="0"/>
              </a:rPr>
              <a:t>FIFO</a:t>
            </a:r>
            <a:r>
              <a:t> queue and implements request merging. This scheduler is useful when it has been determined that the host should </a:t>
            </a:r>
            <a:r>
              <a:rPr i="1"/>
              <a:t>not</a:t>
            </a:r>
            <a:r>
              <a:t> attempt to re-order requests based on the sector numbers contained therein. In other words, the scheduler assumes that the host is unaware of how to productively re-order requests.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4" name="Shape 934"/>
          <p:cNvSpPr/>
          <p:nvPr>
            <p:ph type="sldImg"/>
          </p:nvPr>
        </p:nvSpPr>
        <p:spPr>
          <a:prstGeom prst="rect">
            <a:avLst/>
          </a:prstGeom>
        </p:spPr>
        <p:txBody>
          <a:bodyPr/>
          <a:lstStyle/>
          <a:p>
            <a:pPr/>
          </a:p>
        </p:txBody>
      </p:sp>
      <p:sp>
        <p:nvSpPr>
          <p:cNvPr id="935" name="Shape 935"/>
          <p:cNvSpPr/>
          <p:nvPr>
            <p:ph type="body" sz="quarter" idx="1"/>
          </p:nvPr>
        </p:nvSpPr>
        <p:spPr>
          <a:prstGeom prst="rect">
            <a:avLst/>
          </a:prstGeom>
        </p:spPr>
        <p:txBody>
          <a:bodyPr/>
          <a:lstStyle/>
          <a:p>
            <a:pPr/>
            <a:r>
              <a:t>The concept of a </a:t>
            </a:r>
            <a:r>
              <a:rPr b="1"/>
              <a:t>block</a:t>
            </a:r>
            <a:r>
              <a:t> began as a simple way for </a:t>
            </a:r>
            <a:r>
              <a:rPr u="sng">
                <a:solidFill>
                  <a:srgbClr val="0000FF"/>
                </a:solidFill>
                <a:uFill>
                  <a:solidFill>
                    <a:srgbClr val="0000FF"/>
                  </a:solidFill>
                </a:uFill>
                <a:hlinkClick r:id="rId3" invalidUrl="" action="" tgtFrame="" tooltip="" history="1" highlightClick="0" endSnd="0"/>
              </a:rPr>
              <a:t>physical sectors on disk</a:t>
            </a:r>
            <a:r>
              <a:t> to be represented logically in the filesystem. </a:t>
            </a:r>
          </a:p>
          <a:p>
            <a:pPr/>
            <a:r>
              <a:t>Each sector had its own header, data area and </a:t>
            </a:r>
            <a:r>
              <a:rPr u="sng">
                <a:solidFill>
                  <a:srgbClr val="0000FF"/>
                </a:solidFill>
                <a:uFill>
                  <a:solidFill>
                    <a:srgbClr val="0000FF"/>
                  </a:solidFill>
                </a:uFill>
                <a:hlinkClick r:id="rId4" invalidUrl="" action="" tgtFrame="" tooltip="" history="1" highlightClick="0" endSnd="0"/>
              </a:rPr>
              <a:t>ECC</a:t>
            </a:r>
            <a:r>
              <a:t> which made it the smallest piece of disk that could be independently represented logically.</a:t>
            </a:r>
          </a:p>
          <a:p>
            <a:pPr/>
            <a:r>
              <a:t>As time went by, with the advent of caches on the HDD controller it became easier to have logical blocks which were of the size of multiple physical sectors. This way on-disk sequential I/O increased resulting in better throughput.</a:t>
            </a:r>
          </a:p>
          <a:p>
            <a:pPr/>
            <a:r>
              <a:t>Today, a </a:t>
            </a:r>
            <a:r>
              <a:rPr b="1"/>
              <a:t>block</a:t>
            </a:r>
            <a:r>
              <a:t> is the smallest piece of disk-space available. Typically files are stored using 1 or more block(s) on disk.</a:t>
            </a:r>
          </a:p>
          <a:p>
            <a:pPr/>
          </a:p>
          <a:p>
            <a:pPr>
              <a:defRPr b="1"/>
            </a:pPr>
            <a:r>
              <a:t>Block vs Sector vs Cluster:</a:t>
            </a:r>
          </a:p>
          <a:p>
            <a:pPr>
              <a:defRPr b="1"/>
            </a:pPr>
            <a:r>
              <a:t>BLOCK</a:t>
            </a:r>
            <a:br/>
            <a:r>
              <a:rPr b="0"/>
              <a:t>A group of bytes handled, stored, and accessed as a logical data unit, such as an individual file record. </a:t>
            </a:r>
            <a:br>
              <a:rPr b="0"/>
            </a:br>
            <a:br>
              <a:rPr b="0"/>
            </a:br>
            <a:r>
              <a:t>CLUSTER</a:t>
            </a:r>
            <a:br/>
            <a:r>
              <a:rPr b="0"/>
              <a:t>A group of disk sectors. The smallest allocatable unit of disk storage allowed; each FAT entry represents one cluster. Under FAT16, an average cluster is 16K; under FAT32, clusters are only 4K on partitions up to 8GB. </a:t>
            </a:r>
            <a:br>
              <a:rPr b="0"/>
            </a:br>
            <a:br>
              <a:rPr b="0"/>
            </a:br>
            <a:r>
              <a:t>SECTOR</a:t>
            </a:r>
            <a:br/>
            <a:r>
              <a:rPr b="0"/>
              <a:t>A sector is a logical segment of information on a particular track, and is the smallest addressable unit of storage on a disk. Tracks are divided into sectors, with each sector 512 bytes long. They contain data, but also contain information as to where the data is located, among other useful bits of information. Modern drives use ZDR - Zone Density Recording, where there are more sectors per track on the outside of the disk where there is more surface area, and fewer and fewer sectors as you go in toward the center of the drive. Newer drives have about 16 zones now. This allows more data to fit on the drive. The outer zones therefore have a higher data transfer rate that those closer to the center of the drive.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sldImg"/>
          </p:nvPr>
        </p:nvSpPr>
        <p:spPr>
          <a:prstGeom prst="rect">
            <a:avLst/>
          </a:prstGeom>
        </p:spPr>
        <p:txBody>
          <a:bodyPr/>
          <a:lstStyle/>
          <a:p>
            <a:pPr/>
          </a:p>
        </p:txBody>
      </p:sp>
      <p:sp>
        <p:nvSpPr>
          <p:cNvPr id="942" name="Shape 942"/>
          <p:cNvSpPr/>
          <p:nvPr>
            <p:ph type="body" sz="quarter" idx="1"/>
          </p:nvPr>
        </p:nvSpPr>
        <p:spPr>
          <a:prstGeom prst="rect">
            <a:avLst/>
          </a:prstGeom>
        </p:spPr>
        <p:txBody>
          <a:bodyPr/>
          <a:lstStyle/>
          <a:p>
            <a:pPr/>
            <a:r>
              <a:t>sequential access pre-fetching will reduce time to perform complete operation.</a:t>
            </a:r>
          </a:p>
          <a:p>
            <a:pPr>
              <a:defRPr b="1"/>
            </a:pPr>
            <a:r>
              <a:rPr>
                <a:latin typeface="+mn-lt"/>
                <a:ea typeface="+mn-ea"/>
                <a:cs typeface="+mn-cs"/>
                <a:sym typeface="Helvetica"/>
              </a:rPr>
              <a:t>局部性原理与磁盘预读</a:t>
            </a:r>
          </a:p>
          <a:p>
            <a:pPr/>
            <a:r>
              <a:rPr>
                <a:latin typeface="+mn-lt"/>
                <a:ea typeface="+mn-ea"/>
                <a:cs typeface="+mn-cs"/>
                <a:sym typeface="Helvetica"/>
              </a:rPr>
              <a:t>由于磁盘顺序读取的效率很高（不需要寻道时间，只需很少的旋转时间），因此对于具有局部性的程序来说，预读可以提高</a:t>
            </a:r>
            <a:r>
              <a:t>I/O</a:t>
            </a:r>
            <a:r>
              <a:rPr>
                <a:latin typeface="+mn-lt"/>
                <a:ea typeface="+mn-ea"/>
                <a:cs typeface="+mn-cs"/>
                <a:sym typeface="Helvetica"/>
              </a:rPr>
              <a:t>效率。</a:t>
            </a:r>
            <a:endParaRPr>
              <a:latin typeface="+mn-lt"/>
              <a:ea typeface="+mn-ea"/>
              <a:cs typeface="+mn-cs"/>
              <a:sym typeface="Helvetica"/>
            </a:endParaRPr>
          </a:p>
          <a:p>
            <a:pPr/>
            <a:r>
              <a:rPr>
                <a:latin typeface="+mn-lt"/>
                <a:ea typeface="+mn-ea"/>
                <a:cs typeface="+mn-cs"/>
                <a:sym typeface="Helvetica"/>
              </a:rPr>
              <a:t>预读的长度一般为页（</a:t>
            </a:r>
            <a:r>
              <a:t>page</a:t>
            </a:r>
            <a:r>
              <a:rPr>
                <a:latin typeface="+mn-lt"/>
                <a:ea typeface="+mn-ea"/>
                <a:cs typeface="+mn-cs"/>
                <a:sym typeface="Helvetica"/>
              </a:rPr>
              <a:t>）的整倍数。页是计算机管理存储器的逻辑块，硬件及操作系统往往将主存和磁盘存储区分割为连续的大小相等的块，每个存储块称为一页（在许多操作系统中，页得大小通常为</a:t>
            </a:r>
            <a:r>
              <a:t>4k</a:t>
            </a:r>
            <a:r>
              <a:rPr>
                <a:latin typeface="+mn-lt"/>
                <a:ea typeface="+mn-ea"/>
                <a:cs typeface="+mn-cs"/>
                <a:sym typeface="Helvetica"/>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p>
          <a:p>
            <a:pPr/>
          </a:p>
          <a:p>
            <a:pPr/>
            <a:r>
              <a:t>In computing, a </a:t>
            </a:r>
            <a:r>
              <a:rPr b="1"/>
              <a:t>page cache</a:t>
            </a:r>
            <a:r>
              <a:t>, sometimes also called </a:t>
            </a:r>
            <a:r>
              <a:rPr u="sng">
                <a:solidFill>
                  <a:srgbClr val="0000FF"/>
                </a:solidFill>
                <a:uFill>
                  <a:solidFill>
                    <a:srgbClr val="0000FF"/>
                  </a:solidFill>
                </a:uFill>
                <a:hlinkClick r:id="rId3" invalidUrl="" action="" tgtFrame="" tooltip="" history="1" highlightClick="0" endSnd="0"/>
              </a:rPr>
              <a:t>disk cache</a:t>
            </a:r>
            <a:r>
              <a:t>,</a:t>
            </a:r>
            <a:r>
              <a:rPr baseline="30000" u="sng">
                <a:solidFill>
                  <a:srgbClr val="0000FF"/>
                </a:solidFill>
                <a:uFill>
                  <a:solidFill>
                    <a:srgbClr val="0000FF"/>
                  </a:solidFill>
                </a:uFill>
                <a:hlinkClick r:id="rId4" invalidUrl="" action="" tgtFrame="" tooltip="" history="1" highlightClick="0" endSnd="0"/>
              </a:rPr>
              <a:t>[2]</a:t>
            </a:r>
            <a:r>
              <a:t> is a transparent </a:t>
            </a:r>
            <a:r>
              <a:rPr u="sng">
                <a:solidFill>
                  <a:srgbClr val="0000FF"/>
                </a:solidFill>
                <a:uFill>
                  <a:solidFill>
                    <a:srgbClr val="0000FF"/>
                  </a:solidFill>
                </a:uFill>
                <a:hlinkClick r:id="rId5" invalidUrl="" action="" tgtFrame="" tooltip="" history="1" highlightClick="0" endSnd="0"/>
              </a:rPr>
              <a:t>cache</a:t>
            </a:r>
            <a:r>
              <a:t> for the </a:t>
            </a:r>
            <a:r>
              <a:rPr u="sng">
                <a:solidFill>
                  <a:srgbClr val="0000FF"/>
                </a:solidFill>
                <a:uFill>
                  <a:solidFill>
                    <a:srgbClr val="0000FF"/>
                  </a:solidFill>
                </a:uFill>
                <a:hlinkClick r:id="rId6" invalidUrl="" action="" tgtFrame="" tooltip="" history="1" highlightClick="0" endSnd="0"/>
              </a:rPr>
              <a:t>pages</a:t>
            </a:r>
            <a:r>
              <a:t> originating from a </a:t>
            </a:r>
            <a:r>
              <a:rPr u="sng">
                <a:solidFill>
                  <a:srgbClr val="0000FF"/>
                </a:solidFill>
                <a:uFill>
                  <a:solidFill>
                    <a:srgbClr val="0000FF"/>
                  </a:solidFill>
                </a:uFill>
                <a:hlinkClick r:id="rId7" invalidUrl="" action="" tgtFrame="" tooltip="" history="1" highlightClick="0" endSnd="0"/>
              </a:rPr>
              <a:t>secondary storage</a:t>
            </a:r>
            <a:r>
              <a:t> device such as a </a:t>
            </a:r>
            <a:r>
              <a:rPr u="sng">
                <a:solidFill>
                  <a:srgbClr val="0000FF"/>
                </a:solidFill>
                <a:uFill>
                  <a:solidFill>
                    <a:srgbClr val="0000FF"/>
                  </a:solidFill>
                </a:uFill>
                <a:hlinkClick r:id="rId8" invalidUrl="" action="" tgtFrame="" tooltip="" history="1" highlightClick="0" endSnd="0"/>
              </a:rPr>
              <a:t>hard disk drive</a:t>
            </a:r>
            <a:r>
              <a:t> (HDD). The </a:t>
            </a:r>
            <a:r>
              <a:rPr u="sng">
                <a:solidFill>
                  <a:srgbClr val="0000FF"/>
                </a:solidFill>
                <a:uFill>
                  <a:solidFill>
                    <a:srgbClr val="0000FF"/>
                  </a:solidFill>
                </a:uFill>
                <a:hlinkClick r:id="rId9" invalidUrl="" action="" tgtFrame="" tooltip="" history="1" highlightClick="0" endSnd="0"/>
              </a:rPr>
              <a:t>operating system</a:t>
            </a:r>
            <a:r>
              <a:t> keeps a page cache in otherwise unused portions of the </a:t>
            </a:r>
            <a:r>
              <a:rPr u="sng">
                <a:solidFill>
                  <a:srgbClr val="0000FF"/>
                </a:solidFill>
                <a:uFill>
                  <a:solidFill>
                    <a:srgbClr val="0000FF"/>
                  </a:solidFill>
                </a:uFill>
                <a:hlinkClick r:id="rId10" invalidUrl="" action="" tgtFrame="" tooltip="" history="1" highlightClick="0" endSnd="0"/>
              </a:rPr>
              <a:t>main memory</a:t>
            </a:r>
            <a:r>
              <a:t> (RAM), resulting in quicker access to the contents of cached pages and overall performance improvements. A page cache is implemented in </a:t>
            </a:r>
            <a:r>
              <a:rPr u="sng">
                <a:solidFill>
                  <a:srgbClr val="0000FF"/>
                </a:solidFill>
                <a:uFill>
                  <a:solidFill>
                    <a:srgbClr val="0000FF"/>
                  </a:solidFill>
                </a:uFill>
                <a:hlinkClick r:id="rId11" invalidUrl="" action="" tgtFrame="" tooltip="" history="1" highlightClick="0" endSnd="0"/>
              </a:rPr>
              <a:t>kernels</a:t>
            </a:r>
            <a:r>
              <a:t> with the </a:t>
            </a:r>
            <a:r>
              <a:rPr u="sng">
                <a:solidFill>
                  <a:srgbClr val="0000FF"/>
                </a:solidFill>
                <a:uFill>
                  <a:solidFill>
                    <a:srgbClr val="0000FF"/>
                  </a:solidFill>
                </a:uFill>
                <a:hlinkClick r:id="rId12" invalidUrl="" action="" tgtFrame="" tooltip="" history="1" highlightClick="0" endSnd="0"/>
              </a:rPr>
              <a:t>paging</a:t>
            </a:r>
            <a:r>
              <a:t> memory management, and is mostly transparent to applications.</a:t>
            </a:r>
          </a:p>
          <a:p>
            <a:pPr/>
            <a:r>
              <a:t>Usually, all physical memory not directly allocated to applications is used by the operating system for the page cache. Since the memory would otherwise be idle and is easily reclaimed when applications request it, there is generally no associated performance penalty and the operating system might even report such memory as "free" or "available".</a:t>
            </a:r>
          </a:p>
          <a:p>
            <a:pPr/>
            <a:r>
              <a:t>When compared to main memory, hard disk drive read/write speeds are low and </a:t>
            </a:r>
            <a:r>
              <a:rPr u="sng">
                <a:solidFill>
                  <a:srgbClr val="0000FF"/>
                </a:solidFill>
                <a:uFill>
                  <a:solidFill>
                    <a:srgbClr val="0000FF"/>
                  </a:solidFill>
                </a:uFill>
                <a:hlinkClick r:id="rId13" invalidUrl="" action="" tgtFrame="" tooltip="" history="1" highlightClick="0" endSnd="0"/>
              </a:rPr>
              <a:t>random accesses</a:t>
            </a:r>
            <a:r>
              <a:t> require expensive </a:t>
            </a:r>
            <a:r>
              <a:rPr u="sng">
                <a:solidFill>
                  <a:srgbClr val="0000FF"/>
                </a:solidFill>
                <a:uFill>
                  <a:solidFill>
                    <a:srgbClr val="0000FF"/>
                  </a:solidFill>
                </a:uFill>
                <a:hlinkClick r:id="rId14" invalidUrl="" action="" tgtFrame="" tooltip="" history="1" highlightClick="0" endSnd="0"/>
              </a:rPr>
              <a:t>disk seeks</a:t>
            </a:r>
            <a:r>
              <a:t>; as a result, larger amounts of main memory bring performance improvements as more data can be cached in memory.</a:t>
            </a:r>
            <a:r>
              <a:rPr baseline="30000"/>
              <a:t>[</a:t>
            </a:r>
            <a:r>
              <a:rPr baseline="30000" i="1" u="sng">
                <a:solidFill>
                  <a:srgbClr val="0000FF"/>
                </a:solidFill>
                <a:uFill>
                  <a:solidFill>
                    <a:srgbClr val="0000FF"/>
                  </a:solidFill>
                </a:uFill>
                <a:hlinkClick r:id="rId15" invalidUrl="" action="" tgtFrame="" tooltip="" history="1" highlightClick="0" endSnd="0"/>
              </a:rPr>
              <a:t>citation needed</a:t>
            </a:r>
            <a:r>
              <a:rPr baseline="30000"/>
              <a:t>]</a:t>
            </a:r>
            <a:r>
              <a:t> Separate disk caching is provided on the hardware side, by dedicated RAM or </a:t>
            </a:r>
            <a:r>
              <a:rPr u="sng">
                <a:solidFill>
                  <a:srgbClr val="0000FF"/>
                </a:solidFill>
                <a:uFill>
                  <a:solidFill>
                    <a:srgbClr val="0000FF"/>
                  </a:solidFill>
                </a:uFill>
                <a:hlinkClick r:id="rId16" invalidUrl="" action="" tgtFrame="" tooltip="" history="1" highlightClick="0" endSnd="0"/>
              </a:rPr>
              <a:t>NVRAM</a:t>
            </a:r>
            <a:r>
              <a:t> chips located either in the </a:t>
            </a:r>
            <a:r>
              <a:rPr u="sng">
                <a:solidFill>
                  <a:srgbClr val="0000FF"/>
                </a:solidFill>
                <a:uFill>
                  <a:solidFill>
                    <a:srgbClr val="0000FF"/>
                  </a:solidFill>
                </a:uFill>
                <a:hlinkClick r:id="rId17" invalidUrl="" action="" tgtFrame="" tooltip="" history="1" highlightClick="0" endSnd="0"/>
              </a:rPr>
              <a:t>disk controller</a:t>
            </a:r>
            <a:r>
              <a:t> (in which case the cache is integrated into a hard disk drive and usually called </a:t>
            </a:r>
            <a:r>
              <a:rPr u="sng">
                <a:solidFill>
                  <a:srgbClr val="0000FF"/>
                </a:solidFill>
                <a:uFill>
                  <a:solidFill>
                    <a:srgbClr val="0000FF"/>
                  </a:solidFill>
                </a:uFill>
                <a:hlinkClick r:id="rId18" invalidUrl="" action="" tgtFrame="" tooltip="" history="1" highlightClick="0" endSnd="0"/>
              </a:rPr>
              <a:t>disk buffer</a:t>
            </a:r>
            <a:r>
              <a:rPr baseline="30000" u="sng">
                <a:solidFill>
                  <a:srgbClr val="0000FF"/>
                </a:solidFill>
                <a:uFill>
                  <a:solidFill>
                    <a:srgbClr val="0000FF"/>
                  </a:solidFill>
                </a:uFill>
                <a:hlinkClick r:id="rId19" invalidUrl="" action="" tgtFrame="" tooltip="" history="1" highlightClick="0" endSnd="0"/>
              </a:rPr>
              <a:t>[3]</a:t>
            </a:r>
            <a:r>
              <a:t>), or in a </a:t>
            </a:r>
            <a:r>
              <a:rPr u="sng">
                <a:solidFill>
                  <a:srgbClr val="0000FF"/>
                </a:solidFill>
                <a:uFill>
                  <a:solidFill>
                    <a:srgbClr val="0000FF"/>
                  </a:solidFill>
                </a:uFill>
                <a:hlinkClick r:id="rId20" invalidUrl="" action="" tgtFrame="" tooltip="" history="1" highlightClick="0" endSnd="0"/>
              </a:rPr>
              <a:t>disk array controller</a:t>
            </a:r>
            <a:r>
              <a:t>. Such memory should not be confused with the page cache.</a:t>
            </a:r>
          </a:p>
          <a:p>
            <a:pPr/>
          </a:p>
          <a:p>
            <a:pPr/>
            <a:r>
              <a:rPr>
                <a:latin typeface="+mn-lt"/>
                <a:ea typeface="+mn-ea"/>
                <a:cs typeface="+mn-cs"/>
                <a:sym typeface="Helvetica"/>
              </a:rPr>
              <a:t>在计算机中，有时也称为磁盘缓存的页面缓存</a:t>
            </a:r>
            <a:r>
              <a:t>[2]</a:t>
            </a:r>
            <a:r>
              <a:rPr>
                <a:latin typeface="+mn-lt"/>
                <a:ea typeface="+mn-ea"/>
                <a:cs typeface="+mn-cs"/>
                <a:sym typeface="Helvetica"/>
              </a:rPr>
              <a:t>是源自诸如硬盘驱动器（</a:t>
            </a:r>
            <a:r>
              <a:t>HDD</a:t>
            </a:r>
            <a:r>
              <a:rPr>
                <a:latin typeface="+mn-lt"/>
                <a:ea typeface="+mn-ea"/>
                <a:cs typeface="+mn-cs"/>
                <a:sym typeface="Helvetica"/>
              </a:rPr>
              <a:t>）的辅助存储设备的页面的透明缓存。操作系统将页面缓存保存在主存储器（</a:t>
            </a:r>
            <a:r>
              <a:t>RAM</a:t>
            </a:r>
            <a:r>
              <a:rPr>
                <a:latin typeface="+mn-lt"/>
                <a:ea typeface="+mn-ea"/>
                <a:cs typeface="+mn-cs"/>
                <a:sym typeface="Helvetica"/>
              </a:rPr>
              <a:t>）的其他未使用的部分中，从而更快地访问缓存页面的内容和整体性能改进。页面缓存在具有分页存储器管理的内核中实现，并且对应用程序大多是透明的。</a:t>
            </a:r>
          </a:p>
          <a:p>
            <a:pPr/>
          </a:p>
          <a:p>
            <a:pPr/>
            <a:r>
              <a:rPr>
                <a:latin typeface="+mn-lt"/>
                <a:ea typeface="+mn-ea"/>
                <a:cs typeface="+mn-cs"/>
                <a:sym typeface="Helvetica"/>
              </a:rPr>
              <a:t>通常，没有直接分配给应用程序的所有物理内存都被操作系统用于页面缓存。由于内存否则将是空闲的，并且当应用程序请求时容易回收，所以通常没有相关的性能损失，并且操作系统甚至可以报告诸如</a:t>
            </a:r>
            <a:r>
              <a:t>“</a:t>
            </a:r>
            <a:r>
              <a:rPr>
                <a:latin typeface="+mn-lt"/>
                <a:ea typeface="+mn-ea"/>
                <a:cs typeface="+mn-cs"/>
                <a:sym typeface="Helvetica"/>
              </a:rPr>
              <a:t>空闲</a:t>
            </a:r>
            <a:r>
              <a:t>”</a:t>
            </a:r>
            <a:r>
              <a:rPr>
                <a:latin typeface="+mn-lt"/>
                <a:ea typeface="+mn-ea"/>
                <a:cs typeface="+mn-cs"/>
                <a:sym typeface="Helvetica"/>
              </a:rPr>
              <a:t>或</a:t>
            </a:r>
            <a:r>
              <a:t>“</a:t>
            </a:r>
            <a:r>
              <a:rPr>
                <a:latin typeface="+mn-lt"/>
                <a:ea typeface="+mn-ea"/>
                <a:cs typeface="+mn-cs"/>
                <a:sym typeface="Helvetica"/>
              </a:rPr>
              <a:t>可用</a:t>
            </a:r>
            <a:r>
              <a:t>”</a:t>
            </a:r>
            <a:r>
              <a:rPr>
                <a:latin typeface="+mn-lt"/>
                <a:ea typeface="+mn-ea"/>
                <a:cs typeface="+mn-cs"/>
                <a:sym typeface="Helvetica"/>
              </a:rPr>
              <a:t>的这样的存储器。</a:t>
            </a:r>
          </a:p>
          <a:p>
            <a:pPr/>
          </a:p>
          <a:p>
            <a:pPr/>
            <a:r>
              <a:rPr>
                <a:latin typeface="+mn-lt"/>
                <a:ea typeface="+mn-ea"/>
                <a:cs typeface="+mn-cs"/>
                <a:sym typeface="Helvetica"/>
              </a:rPr>
              <a:t>与主存储器相比，硬盘驱动器读</a:t>
            </a:r>
            <a:r>
              <a:t>/</a:t>
            </a:r>
            <a:r>
              <a:rPr>
                <a:latin typeface="+mn-lt"/>
                <a:ea typeface="+mn-ea"/>
                <a:cs typeface="+mn-cs"/>
                <a:sym typeface="Helvetica"/>
              </a:rPr>
              <a:t>写速度低，随机存取需要昂贵的磁盘寻找</a:t>
            </a:r>
            <a:r>
              <a:t>;</a:t>
            </a:r>
            <a:r>
              <a:rPr>
                <a:latin typeface="+mn-lt"/>
                <a:ea typeface="+mn-ea"/>
                <a:cs typeface="+mn-cs"/>
                <a:sym typeface="Helvetica"/>
              </a:rPr>
              <a:t>因此，更大量的主内存带来性能提升，因为更多的数据可以缓存在内存中。需要提供单独的磁盘缓存在硬件方面，位于磁盘控制器中的专用</a:t>
            </a:r>
            <a:r>
              <a:t>RAM</a:t>
            </a:r>
            <a:r>
              <a:rPr>
                <a:latin typeface="+mn-lt"/>
                <a:ea typeface="+mn-ea"/>
                <a:cs typeface="+mn-cs"/>
                <a:sym typeface="Helvetica"/>
              </a:rPr>
              <a:t>或</a:t>
            </a:r>
            <a:r>
              <a:t>NVRAM</a:t>
            </a:r>
            <a:r>
              <a:rPr>
                <a:latin typeface="+mn-lt"/>
                <a:ea typeface="+mn-ea"/>
                <a:cs typeface="+mn-cs"/>
                <a:sym typeface="Helvetica"/>
              </a:rPr>
              <a:t>芯片（其中情况下，缓存集成到硬盘驱动器中，通常称为磁盘缓冲区</a:t>
            </a:r>
            <a:r>
              <a:t>[3]</a:t>
            </a:r>
            <a:r>
              <a:rPr>
                <a:latin typeface="+mn-lt"/>
                <a:ea typeface="+mn-ea"/>
                <a:cs typeface="+mn-cs"/>
                <a:sym typeface="Helvetica"/>
              </a:rPr>
              <a:t>）或磁盘阵列控制器。这样的内存不应该与页面缓存混淆。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1" name="Shape 1061"/>
          <p:cNvSpPr/>
          <p:nvPr>
            <p:ph type="sldImg"/>
          </p:nvPr>
        </p:nvSpPr>
        <p:spPr>
          <a:prstGeom prst="rect">
            <a:avLst/>
          </a:prstGeom>
        </p:spPr>
        <p:txBody>
          <a:bodyPr/>
          <a:lstStyle/>
          <a:p>
            <a:pPr/>
          </a:p>
        </p:txBody>
      </p:sp>
      <p:sp>
        <p:nvSpPr>
          <p:cNvPr id="1062" name="Shape 1062"/>
          <p:cNvSpPr/>
          <p:nvPr>
            <p:ph type="body" sz="quarter" idx="1"/>
          </p:nvPr>
        </p:nvSpPr>
        <p:spPr>
          <a:prstGeom prst="rect">
            <a:avLst/>
          </a:prstGeom>
        </p:spPr>
        <p:txBody>
          <a:bodyPr/>
          <a:lstStyle/>
          <a:p>
            <a:pPr/>
            <a:r>
              <a:t>On why FAT becomes fragmented:</a:t>
            </a:r>
            <a:endParaRPr i="1"/>
          </a:p>
          <a:p>
            <a:pPr>
              <a:defRPr i="1"/>
            </a:pPr>
            <a: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i="0"/>
              <a:t> </a:t>
            </a:r>
            <a:endParaRPr i="0"/>
          </a:p>
          <a:p>
            <a:pPr/>
          </a:p>
          <a:p>
            <a:pPr/>
            <a:r>
              <a:t>On how EXT2,3,4 allocate files:</a:t>
            </a:r>
          </a:p>
          <a:p>
            <a:pPr>
              <a:defRPr i="1"/>
            </a:pPr>
            <a:r>
              <a:t>"ext2, ext3, and ext4 file systems [...] allocates files in a more intelligent way. Instead of placing multiple files near each other on the hard disk, Linux file systems scatter different files all over the disk, leaving a large amount of free space between them.“</a:t>
            </a:r>
          </a:p>
          <a:p>
            <a:pPr>
              <a:defRPr i="1"/>
            </a:pPr>
          </a:p>
          <a:p>
            <a:pPr>
              <a:defRPr i="1"/>
            </a:pPr>
            <a:r>
              <a:t>"Modern Linux filesystem(s) keep fragmentation at a minimum by keeping all blocks in a file close together, even if they can't be stored in consecutive sectors. Some filesystems, like ext3, effectively allocate the free block that is nearest to other blocks in a file. Therefore it is not necessary to worry about fragmentation in a Linux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rPr>
                <a:latin typeface="+mn-lt"/>
                <a:ea typeface="+mn-ea"/>
                <a:cs typeface="+mn-cs"/>
                <a:sym typeface="Helvetica"/>
              </a:rPr>
              <a:t>数据，在内存中的布局叫做</a:t>
            </a:r>
            <a:r>
              <a:t>“</a:t>
            </a:r>
            <a:r>
              <a:rPr>
                <a:latin typeface="+mn-lt"/>
                <a:ea typeface="+mn-ea"/>
                <a:cs typeface="+mn-cs"/>
                <a:sym typeface="Helvetica"/>
              </a:rPr>
              <a:t>数据结构</a:t>
            </a:r>
            <a:r>
              <a:t>”</a:t>
            </a:r>
            <a:r>
              <a:rPr>
                <a:latin typeface="+mn-lt"/>
                <a:ea typeface="+mn-ea"/>
                <a:cs typeface="+mn-cs"/>
                <a:sym typeface="Helvetica"/>
              </a:rPr>
              <a:t>，在文件中的布局叫做</a:t>
            </a:r>
            <a:r>
              <a:t>“</a:t>
            </a:r>
            <a:r>
              <a:rPr>
                <a:latin typeface="+mn-lt"/>
                <a:ea typeface="+mn-ea"/>
                <a:cs typeface="+mn-cs"/>
                <a:sym typeface="Helvetica"/>
              </a:rPr>
              <a:t>文件格式</a:t>
            </a:r>
            <a:r>
              <a:t>”，在网络中的布局叫做“协议”。</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The data paths is the path composed of all hardware components that are needed to get the data from the </a:t>
            </a:r>
            <a:r>
              <a:rPr u="sng">
                <a:solidFill>
                  <a:srgbClr val="0000FF"/>
                </a:solidFill>
                <a:uFill>
                  <a:solidFill>
                    <a:srgbClr val="0000FF"/>
                  </a:solidFill>
                </a:uFill>
                <a:hlinkClick r:id="rId3" invalidUrl="" action="" tgtFrame="" tooltip="" history="1" highlightClick="0" endSnd="0"/>
              </a:rPr>
              <a:t>disk drive</a:t>
            </a:r>
            <a:r>
              <a:t> to the </a:t>
            </a:r>
            <a:r>
              <a:rPr u="sng">
                <a:solidFill>
                  <a:srgbClr val="0000FF"/>
                </a:solidFill>
                <a:uFill>
                  <a:solidFill>
                    <a:srgbClr val="0000FF"/>
                  </a:solidFill>
                </a:uFill>
                <a:hlinkClick r:id="rId4" invalidUrl="" action="" tgtFrame="" tooltip="" history="1" highlightClick="0" endSnd="0"/>
              </a:rPr>
              <a:t>CPU</a:t>
            </a:r>
            <a:r>
              <a:t>.</a:t>
            </a:r>
          </a:p>
          <a:p>
            <a:pPr/>
            <a:r>
              <a:t>It is important to understand the different </a:t>
            </a:r>
            <a:r>
              <a:rPr u="sng">
                <a:solidFill>
                  <a:srgbClr val="0000FF"/>
                </a:solidFill>
                <a:uFill>
                  <a:solidFill>
                    <a:srgbClr val="0000FF"/>
                  </a:solidFill>
                </a:uFill>
                <a:hlinkClick r:id="rId5" invalidUrl="" action="" tgtFrame="" tooltip="" history="1" highlightClick="0" endSnd="0"/>
              </a:rPr>
              <a:t>transfer rates</a:t>
            </a:r>
            <a:r>
              <a:t> of each component of the server's disk subsystem and of the network. This information helps you to identify potential bottlenecks that can throttle your overall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In a </a:t>
            </a:r>
            <a:r>
              <a:rPr u="sng">
                <a:solidFill>
                  <a:srgbClr val="0000FF"/>
                </a:solidFill>
                <a:uFill>
                  <a:solidFill>
                    <a:srgbClr val="0000FF"/>
                  </a:solidFill>
                </a:uFill>
                <a:hlinkClick r:id="rId3" invalidUrl="" action="" tgtFrame="" tooltip="" history="1" highlightClick="0" endSnd="0"/>
              </a:rPr>
              <a:t>write-through</a:t>
            </a:r>
            <a:r>
              <a:t> cache, every write to the cache causes a write to main memory. Alternatively, in a </a:t>
            </a:r>
            <a:r>
              <a:rPr u="sng">
                <a:solidFill>
                  <a:srgbClr val="0000FF"/>
                </a:solidFill>
                <a:uFill>
                  <a:solidFill>
                    <a:srgbClr val="0000FF"/>
                  </a:solidFill>
                </a:uFill>
                <a:hlinkClick r:id="rId4" invalidUrl="" action="" tgtFrame="" tooltip="" history="1" highlightClick="0" endSnd="0"/>
              </a:rPr>
              <a:t>write-back</a:t>
            </a:r>
            <a:r>
              <a:t> or copy-back cache, writes are not immediately mirrored to the main memory, and the cache instead tracks which locations have been written over, marking them as </a:t>
            </a:r>
            <a:r>
              <a:rPr u="sng">
                <a:solidFill>
                  <a:srgbClr val="0000FF"/>
                </a:solidFill>
                <a:uFill>
                  <a:solidFill>
                    <a:srgbClr val="0000FF"/>
                  </a:solidFill>
                </a:uFill>
                <a:hlinkClick r:id="rId5" invalidUrl="" action="" tgtFrame="" tooltip="" history="1" highlightClick="0" endSnd="0"/>
              </a:rPr>
              <a:t>dirty</a:t>
            </a:r>
            <a: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pPr/>
          </a:p>
          <a:p>
            <a:pPr/>
            <a:r>
              <a:t>Cached data from the main memory may be changed by other entities. Communication protocols between the cache managers that keep the data consistent are known as </a:t>
            </a:r>
            <a:r>
              <a:rPr u="sng">
                <a:solidFill>
                  <a:srgbClr val="0000FF"/>
                </a:solidFill>
                <a:uFill>
                  <a:solidFill>
                    <a:srgbClr val="0000FF"/>
                  </a:solidFill>
                </a:uFill>
                <a:hlinkClick r:id="rId6" invalidUrl="" action="" tgtFrame="" tooltip="" history="1" highlightClick="0" endSnd="0"/>
              </a:rPr>
              <a:t>cache coherence</a:t>
            </a:r>
            <a:r>
              <a:t> protocols.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The </a:t>
            </a:r>
            <a:r>
              <a:rPr b="1" i="1"/>
              <a:t>data block</a:t>
            </a:r>
            <a:r>
              <a:rPr b="1"/>
              <a:t> (cache line) </a:t>
            </a:r>
            <a:r>
              <a:t>contains the actual data fetched from the main memory.</a:t>
            </a:r>
          </a:p>
          <a:p>
            <a:pPr/>
            <a:r>
              <a:t>The </a:t>
            </a:r>
            <a:r>
              <a:rPr b="1" i="1"/>
              <a:t>tag</a:t>
            </a:r>
            <a:r>
              <a:rPr b="1"/>
              <a:t> </a:t>
            </a:r>
            <a:r>
              <a:t>contains (part of) the address of the actual data fetched from the main memory.</a:t>
            </a:r>
          </a:p>
          <a:p>
            <a:pPr/>
            <a:r>
              <a:t>The </a:t>
            </a:r>
            <a:r>
              <a:rPr b="1" i="1"/>
              <a:t>Flag bits</a:t>
            </a:r>
            <a:r>
              <a:t>: </a:t>
            </a:r>
          </a:p>
          <a:p>
            <a:pPr/>
            <a:r>
              <a:t>An instruction cache requires only one flag bit per cache row entry: a valid bit. </a:t>
            </a:r>
          </a:p>
          <a:p>
            <a:pPr/>
            <a:r>
              <a:t>A data cache typically requires two flag bits per cache line – a valid bit and a </a:t>
            </a:r>
            <a:r>
              <a:rPr u="sng">
                <a:solidFill>
                  <a:srgbClr val="0000FF"/>
                </a:solidFill>
                <a:uFill>
                  <a:solidFill>
                    <a:srgbClr val="0000FF"/>
                  </a:solidFill>
                </a:uFill>
                <a:hlinkClick r:id="rId3" invalidUrl="" action="" tgtFrame="" tooltip="" history="1" highlightClick="0" endSnd="0"/>
              </a:rPr>
              <a:t>dirty bit</a:t>
            </a:r>
            <a:r>
              <a:t>(have to be written back into main memory).</a:t>
            </a:r>
          </a:p>
          <a:p>
            <a:pPr>
              <a:defRPr i="1"/>
            </a:pPr>
          </a:p>
          <a:p>
            <a:pPr/>
            <a:r>
              <a:t>The index describes which cache row (which cache line) that the data has been put in.</a:t>
            </a:r>
          </a:p>
          <a:p>
            <a:pPr/>
            <a:r>
              <a:t>The block offset specifies the desired data within the stored data block within the cache row. </a:t>
            </a:r>
          </a:p>
          <a:p>
            <a:pPr/>
            <a:r>
              <a:t>The tag contains the most significant bits of the address, which are checked against the current row (the row has been retrieved by index) to see if it is the one we need or another, irrelevant memory location that happened to have the same index bits as the one we want. The tag length in bits is address_length - index_length - block_offset_length.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sldImg"/>
          </p:nvPr>
        </p:nvSpPr>
        <p:spPr>
          <a:prstGeom prst="rect">
            <a:avLst/>
          </a:prstGeom>
        </p:spPr>
        <p:txBody>
          <a:bodyPr/>
          <a:lstStyle/>
          <a:p>
            <a:pPr/>
          </a:p>
        </p:txBody>
      </p:sp>
      <p:sp>
        <p:nvSpPr>
          <p:cNvPr id="572" name="Shape 572"/>
          <p:cNvSpPr/>
          <p:nvPr>
            <p:ph type="body" sz="quarter" idx="1"/>
          </p:nvPr>
        </p:nvSpPr>
        <p:spPr>
          <a:prstGeom prst="rect">
            <a:avLst/>
          </a:prstGeom>
        </p:spPr>
        <p:txBody>
          <a:bodyPr/>
          <a:lstStyle/>
          <a:p>
            <a:pPr>
              <a:defRPr b="1"/>
            </a:pPr>
            <a:r>
              <a:t>Example</a:t>
            </a:r>
          </a:p>
          <a:p>
            <a:pPr/>
            <a:r>
              <a:t>The original </a:t>
            </a:r>
            <a:r>
              <a:rPr u="sng">
                <a:solidFill>
                  <a:srgbClr val="0000FF"/>
                </a:solidFill>
                <a:uFill>
                  <a:solidFill>
                    <a:srgbClr val="0000FF"/>
                  </a:solidFill>
                </a:uFill>
                <a:hlinkClick r:id="rId3" invalidUrl="" action="" tgtFrame="" tooltip="" history="1" highlightClick="0" endSnd="0"/>
              </a:rPr>
              <a:t>Pentium 4</a:t>
            </a:r>
            <a:r>
              <a:t> processor had a four-way set associative L1 data cache of 8 </a:t>
            </a:r>
            <a:r>
              <a:rPr u="sng">
                <a:solidFill>
                  <a:srgbClr val="0000FF"/>
                </a:solidFill>
                <a:uFill>
                  <a:solidFill>
                    <a:srgbClr val="0000FF"/>
                  </a:solidFill>
                </a:uFill>
                <a:hlinkClick r:id="rId4" invalidUrl="" action="" tgtFrame="" tooltip="" history="1" highlightClick="0" endSnd="0"/>
              </a:rPr>
              <a:t>KiB</a:t>
            </a:r>
            <a:r>
              <a:t> in size, with 64-byte cache blocks. Hence, there are 8 KB / 64 = 128 cache blocks. The number of sets is equal to the number of cache blocks divided by the number of ways of associativity, what leads to 128 / 4 = 32 sets, and hence 2</a:t>
            </a:r>
            <a:r>
              <a:rPr baseline="30000"/>
              <a:t>5</a:t>
            </a:r>
            <a:r>
              <a:t> = 32 different indices. There are 2</a:t>
            </a:r>
            <a:r>
              <a:rPr baseline="30000"/>
              <a:t>6</a:t>
            </a:r>
            <a:r>
              <a:t> = 64 possible offsets. Since the CPU address is 32 bits wide, this implies 21 + 5 + 6 = 32, and hence 21 bits for the tag field.</a:t>
            </a:r>
          </a:p>
          <a:p>
            <a:pPr/>
            <a:r>
              <a:t>The original Pentium 4 processor also had an eight-way set associative L2 integrated cache 256 KB in size, with 128-byte cache blocks. This implies 17 + 8 + 7 = 32, and hence 17 bits for the tag field.</a:t>
            </a:r>
            <a:r>
              <a:rPr baseline="30000" u="sng">
                <a:solidFill>
                  <a:srgbClr val="0000FF"/>
                </a:solidFill>
                <a:uFill>
                  <a:solidFill>
                    <a:srgbClr val="0000FF"/>
                  </a:solidFill>
                </a:uFill>
                <a:hlinkClick r:id="rId5" invalidUrl="" action="" tgtFrame="" tooltip="" history="1" highlightClick="0" endSnd="0"/>
              </a:rPr>
              <a:t>[7]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Shape 592"/>
          <p:cNvSpPr/>
          <p:nvPr>
            <p:ph type="sldImg"/>
          </p:nvPr>
        </p:nvSpPr>
        <p:spPr>
          <a:prstGeom prst="rect">
            <a:avLst/>
          </a:prstGeom>
        </p:spPr>
        <p:txBody>
          <a:bodyPr/>
          <a:lstStyle/>
          <a:p>
            <a:pPr/>
          </a:p>
        </p:txBody>
      </p:sp>
      <p:sp>
        <p:nvSpPr>
          <p:cNvPr id="593" name="Shape 593"/>
          <p:cNvSpPr/>
          <p:nvPr>
            <p:ph type="body" sz="quarter" idx="1"/>
          </p:nvPr>
        </p:nvSpPr>
        <p:spPr>
          <a:prstGeom prst="rect">
            <a:avLst/>
          </a:prstGeom>
        </p:spPr>
        <p:txBody>
          <a:bodyPr/>
          <a:lstStyle/>
          <a:p>
            <a:pPr/>
            <a:r>
              <a:t>Data is transferred between memory and cache in blocks of fixed size, called </a:t>
            </a:r>
            <a:r>
              <a:rPr i="1"/>
              <a:t>cache lines</a:t>
            </a:r>
            <a:r>
              <a:t> or </a:t>
            </a:r>
            <a:r>
              <a:rPr i="1"/>
              <a:t>cache blocks</a:t>
            </a:r>
            <a:r>
              <a:t>. When a cache line is copied from memory into the cache, a cache entry is created. The cache entry will include the copied data as well as the requested memory location (called a tag).</a:t>
            </a:r>
          </a:p>
          <a:p>
            <a:pPr/>
            <a:r>
              <a:t>When the processor needs to read or write a location in main memory, it first checks for a corresponding entry in the cache. The cache checks for the contents of the requested memory location in any cache lines that might contain that address. If the processor finds that the memory location is in the cache, a cache hit has occurred. However, if the processor does not find the memory location in the cache, a cache miss has occurred. In the case of a cache hit, the processor immediately reads or writes the data in the cache line. For a cache miss, the cache allocates a new entry and copies data from main memory, then the request is fulfilled from the contents of the cache.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Shape 718"/>
          <p:cNvSpPr/>
          <p:nvPr>
            <p:ph type="sldImg"/>
          </p:nvPr>
        </p:nvSpPr>
        <p:spPr>
          <a:prstGeom prst="rect">
            <a:avLst/>
          </a:prstGeom>
        </p:spPr>
        <p:txBody>
          <a:bodyPr/>
          <a:lstStyle/>
          <a:p>
            <a:pPr/>
          </a:p>
        </p:txBody>
      </p:sp>
      <p:sp>
        <p:nvSpPr>
          <p:cNvPr id="719" name="Shape 719"/>
          <p:cNvSpPr/>
          <p:nvPr>
            <p:ph type="body" sz="quarter" idx="1"/>
          </p:nvPr>
        </p:nvSpPr>
        <p:spPr>
          <a:prstGeom prst="rect">
            <a:avLst/>
          </a:prstGeom>
        </p:spPr>
        <p:txBody>
          <a:bodyPr/>
          <a:lstStyle/>
          <a:p>
            <a:pPr/>
            <a:r>
              <a:t>Memory barrier instructions directly control only the interaction of a CPU with its cache, with its write-buffer that holds stores waiting to be flushed to memory, and/or its buffer of waiting loads or speculatively executed instructions. These effects may lead to further interaction among caches, main memory and other processors.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 name="Shape 723"/>
          <p:cNvSpPr/>
          <p:nvPr>
            <p:ph type="sldImg"/>
          </p:nvPr>
        </p:nvSpPr>
        <p:spPr>
          <a:prstGeom prst="rect">
            <a:avLst/>
          </a:prstGeom>
        </p:spPr>
        <p:txBody>
          <a:bodyPr/>
          <a:lstStyle/>
          <a:p>
            <a:pPr/>
          </a:p>
        </p:txBody>
      </p:sp>
      <p:sp>
        <p:nvSpPr>
          <p:cNvPr id="724" name="Shape 724"/>
          <p:cNvSpPr/>
          <p:nvPr>
            <p:ph type="body" sz="quarter" idx="1"/>
          </p:nvPr>
        </p:nvSpPr>
        <p:spPr>
          <a:prstGeom prst="rect">
            <a:avLst/>
          </a:prstGeom>
        </p:spPr>
        <p:txBody>
          <a:bodyPr/>
          <a:lstStyle/>
          <a:p>
            <a:pPr/>
            <a:r>
              <a:t>three independent caches: an </a:t>
            </a:r>
            <a:r>
              <a:rPr b="1"/>
              <a:t>instruction cache</a:t>
            </a:r>
            <a:r>
              <a:t> to speed up executable instruction fetch, a </a:t>
            </a:r>
            <a:r>
              <a:rPr b="1"/>
              <a:t>data cache</a:t>
            </a:r>
            <a:r>
              <a:t> to speed up data fetch and store, and a </a:t>
            </a:r>
            <a:r>
              <a:rPr u="sng">
                <a:solidFill>
                  <a:srgbClr val="0000FF"/>
                </a:solidFill>
                <a:uFill>
                  <a:solidFill>
                    <a:srgbClr val="0000FF"/>
                  </a:solidFill>
                </a:uFill>
                <a:hlinkClick r:id="rId3" invalidUrl="" action="" tgtFrame="" tooltip="" history="1" highlightClick="0" endSnd="0"/>
              </a:rPr>
              <a:t>translation </a:t>
            </a:r>
            <a:r>
              <a:rPr u="sng">
                <a:solidFill>
                  <a:srgbClr val="0000FF"/>
                </a:solidFill>
                <a:uFill>
                  <a:solidFill>
                    <a:srgbClr val="0000FF"/>
                  </a:solidFill>
                </a:uFill>
                <a:hlinkClick r:id="rId3" invalidUrl="" action="" tgtFrame="" tooltip="" history="1" highlightClick="0" endSnd="0"/>
              </a:rPr>
              <a:t>lookaside</a:t>
            </a:r>
            <a:r>
              <a:rPr u="sng">
                <a:solidFill>
                  <a:srgbClr val="0000FF"/>
                </a:solidFill>
                <a:uFill>
                  <a:solidFill>
                    <a:srgbClr val="0000FF"/>
                  </a:solidFill>
                </a:uFill>
                <a:hlinkClick r:id="rId3" invalidUrl="" action="" tgtFrame="" tooltip="" history="1" highlightClick="0" endSnd="0"/>
              </a:rPr>
              <a:t> buffer</a:t>
            </a:r>
            <a:r>
              <a:t> (TLB) used to speed up virtual-to-physical address translation for both executable instructions and data.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标题文本</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文本">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标题文本</a:t>
            </a:r>
          </a:p>
        </p:txBody>
      </p:sp>
      <p:sp>
        <p:nvSpPr>
          <p:cNvPr id="102" name="Shape 102"/>
          <p:cNvSpPr/>
          <p:nvPr>
            <p:ph type="body" idx="1"/>
          </p:nvPr>
        </p:nvSpPr>
        <p:spPr>
          <a:xfrm>
            <a:off x="457200" y="274638"/>
            <a:ext cx="6019800" cy="58515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标题文本</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标题文本</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标题文本</a:t>
            </a:r>
          </a:p>
        </p:txBody>
      </p:sp>
      <p:sp>
        <p:nvSpPr>
          <p:cNvPr id="73" name="Shape 73"/>
          <p:cNvSpPr/>
          <p:nvPr>
            <p:ph type="body" idx="1"/>
          </p:nvPr>
        </p:nvSpPr>
        <p:spPr>
          <a:xfrm>
            <a:off x="3575050" y="273050"/>
            <a:ext cx="5111750" cy="585311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标题文本</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jpeg"/><Relationship Id="rId5" Type="http://schemas.openxmlformats.org/officeDocument/2006/relationships/image" Target="../media/image16.png"/><Relationship Id="rId6" Type="http://schemas.openxmlformats.org/officeDocument/2006/relationships/image" Target="../media/image9.jpeg"/><Relationship Id="rId7" Type="http://schemas.openxmlformats.org/officeDocument/2006/relationships/image" Target="../media/image10.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eg"/><Relationship Id="rId4" Type="http://schemas.openxmlformats.org/officeDocument/2006/relationships/image" Target="../media/image1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4.jpeg"/><Relationship Id="rId6" Type="http://schemas.openxmlformats.org/officeDocument/2006/relationships/image" Target="../media/image4.g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mputing.llnl.gov/tutorials/parallel_comp/" TargetMode="External"/><Relationship Id="rId3" Type="http://schemas.openxmlformats.org/officeDocument/2006/relationships/hyperlink" Target="https://en.wikipedia.org/wiki/CPU_cache" TargetMode="External"/><Relationship Id="rId4" Type="http://schemas.openxmlformats.org/officeDocument/2006/relationships/hyperlink" Target="https://en.wikipedia.org/wiki/Cache_memory" TargetMode="External"/><Relationship Id="rId5" Type="http://schemas.openxmlformats.org/officeDocument/2006/relationships/hyperlink" Target="http://www.hardwaresecrets.com/how-the-cache-memory-works/" TargetMode="External"/><Relationship Id="rId6" Type="http://schemas.openxmlformats.org/officeDocument/2006/relationships/hyperlink" Target="https://www.quora.com/How-does-the-cache-memory-in-a-computer-work" TargetMode="External"/><Relationship Id="rId7" Type="http://schemas.openxmlformats.org/officeDocument/2006/relationships/hyperlink" Target="http://ark.intel.com/products/64594/Intel-Xeon-Processor-E5-2620-15M-Cache-2_00-GHz-7_20-GTs-Intel-QPI" TargetMode="External"/><Relationship Id="rId8" Type="http://schemas.openxmlformats.org/officeDocument/2006/relationships/hyperlink" Target="https://superuser.com/questions/196143/where-exactly-l1-l2-and-l3-caches-located-in-computer" TargetMode="External"/><Relationship Id="rId9" Type="http://schemas.openxmlformats.org/officeDocument/2006/relationships/hyperlink" Target="https://en.wikipedia.org/wiki/Disk_sector" TargetMode="External"/><Relationship Id="rId10" Type="http://schemas.openxmlformats.org/officeDocument/2006/relationships/hyperlink" Target="https://en.wikipedia.org/wiki/Cylinder-head-sector" TargetMode="External"/><Relationship Id="rId11" Type="http://schemas.openxmlformats.org/officeDocument/2006/relationships/hyperlink" Target="https://en.wikipedia.org/wiki/Zone_bit_recording" TargetMode="External"/><Relationship Id="rId12" Type="http://schemas.openxmlformats.org/officeDocument/2006/relationships/hyperlink" Target="http://www.tldp.org/LDP/sag/html/hard-disk.html" TargetMode="External"/><Relationship Id="rId13" Type="http://schemas.openxmlformats.org/officeDocument/2006/relationships/hyperlink" Target="https://www.youtube.com/watch?v=Cj8-WNjaGuM&amp;list=PLlVZ1eXuYslrb9G6xm4SKV51SO-KAFrCw&amp;index=1&amp;t=12s" TargetMode="External"/><Relationship Id="rId14" Type="http://schemas.openxmlformats.org/officeDocument/2006/relationships/hyperlink" Target="http://blog.csdn.net/hguisu/article/details/7408047" TargetMode="External"/><Relationship Id="rId15" Type="http://schemas.openxmlformats.org/officeDocument/2006/relationships/hyperlink" Target="http://www.pcguide.com/ref/hdd/geom/tracksZBR-c.html" TargetMode="External"/><Relationship Id="rId16" Type="http://schemas.openxmlformats.org/officeDocument/2006/relationships/hyperlink" Target="http://cn.linux.vbird.org/linux_basic/0230filesystem.php" TargetMode="External"/><Relationship Id="rId17" Type="http://schemas.openxmlformats.org/officeDocument/2006/relationships/hyperlink" Target="https://www.cs.uic.edu/~jbell/CourseNotes/OperatingSystems/10_MassStorage.html" TargetMode="External"/><Relationship Id="rId18" Type="http://schemas.openxmlformats.org/officeDocument/2006/relationships/hyperlink" Target="https://en.wikipedia.org/wiki/Hard_disk_drive_performance_characteristics" TargetMode="External"/><Relationship Id="rId19" Type="http://schemas.openxmlformats.org/officeDocument/2006/relationships/hyperlink" Target="https://en.wikipedia.org/wiki/I/O_scheduling" TargetMode="External"/><Relationship Id="rId20" Type="http://schemas.openxmlformats.org/officeDocument/2006/relationships/hyperlink" Target="https://www.howtogeek.com/115229/htg-explains-why-linux-doesnt-need-defragmenting/" TargetMode="External"/><Relationship Id="rId21" Type="http://schemas.openxmlformats.org/officeDocument/2006/relationships/hyperlink" Target="https://en.wikipedia.org/wiki/Readahead" TargetMode="External"/><Relationship Id="rId22" Type="http://schemas.openxmlformats.org/officeDocument/2006/relationships/hyperlink" Target="https://en.wikipedia.org/wiki/B-tree" TargetMode="External"/><Relationship Id="rId23" Type="http://schemas.openxmlformats.org/officeDocument/2006/relationships/hyperlink" Target="https://en.wikipedia.org/wiki/B+_tree" TargetMode="External"/><Relationship Id="rId24" Type="http://schemas.openxmlformats.org/officeDocument/2006/relationships/hyperlink" Target="http://www.cnblogs.com/yangecnu/p/Introduce-B-Tree-and-B-Plus-Tree.html" TargetMode="External"/><Relationship Id="rId25" Type="http://schemas.openxmlformats.org/officeDocument/2006/relationships/hyperlink" Target="http://www.cs.umb.edu/~poneil/lsmtree.pdf" TargetMode="External"/><Relationship Id="rId26" Type="http://schemas.openxmlformats.org/officeDocument/2006/relationships/hyperlink" Target="http://www.cnblogs.com/siegfang/archive/2013/01/12/lsm-tree.html"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 Id="rId3" Type="http://schemas.openxmlformats.org/officeDocument/2006/relationships/image" Target="../media/image3.g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xfrm>
            <a:off x="685800" y="2130425"/>
            <a:ext cx="7772400" cy="2234679"/>
          </a:xfrm>
          <a:prstGeom prst="rect">
            <a:avLst/>
          </a:prstGeom>
        </p:spPr>
        <p:txBody>
          <a:bodyPr/>
          <a:lstStyle/>
          <a:p>
            <a:pPr/>
            <a:r>
              <a:t>Data Model </a:t>
            </a:r>
            <a:br/>
            <a:r>
              <a:t>in </a:t>
            </a:r>
            <a:br/>
            <a:r>
              <a:t>Cache, Memory &amp; Disk</a:t>
            </a:r>
          </a:p>
        </p:txBody>
      </p:sp>
      <p:sp>
        <p:nvSpPr>
          <p:cNvPr id="113" name="Shape 113"/>
          <p:cNvSpPr/>
          <p:nvPr>
            <p:ph type="subTitle" sz="quarter" idx="1"/>
          </p:nvPr>
        </p:nvSpPr>
        <p:spPr>
          <a:prstGeom prst="rect">
            <a:avLst/>
          </a:prstGeom>
        </p:spPr>
        <p:txBody>
          <a:bodyPr/>
          <a:lstStyle/>
          <a:p>
            <a:pPr/>
          </a:p>
        </p:txBody>
      </p:sp>
      <p:sp>
        <p:nvSpPr>
          <p:cNvPr id="114" name="Shape 114"/>
          <p:cNvSpPr/>
          <p:nvPr/>
        </p:nvSpPr>
        <p:spPr>
          <a:xfrm>
            <a:off x="5840784" y="5634011"/>
            <a:ext cx="2508013"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By 执少（顾汉杰）</a:t>
            </a:r>
          </a:p>
          <a:p>
            <a:pPr/>
            <a:r>
              <a:t>阿里云Nas文件存储团队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image7.jpeg" descr="KL Intel i286.jpg"/>
          <p:cNvPicPr>
            <a:picLocks noChangeAspect="1"/>
          </p:cNvPicPr>
          <p:nvPr/>
        </p:nvPicPr>
        <p:blipFill>
          <a:blip r:embed="rId2">
            <a:extLst/>
          </a:blip>
          <a:stretch>
            <a:fillRect/>
          </a:stretch>
        </p:blipFill>
        <p:spPr>
          <a:xfrm>
            <a:off x="6228184" y="1052736"/>
            <a:ext cx="1550145" cy="1669930"/>
          </a:xfrm>
          <a:prstGeom prst="rect">
            <a:avLst/>
          </a:prstGeom>
          <a:ln w="12700">
            <a:miter lim="400000"/>
          </a:ln>
        </p:spPr>
      </p:pic>
      <p:sp>
        <p:nvSpPr>
          <p:cNvPr id="267" name="Shape 267"/>
          <p:cNvSpPr/>
          <p:nvPr>
            <p:ph type="title"/>
          </p:nvPr>
        </p:nvSpPr>
        <p:spPr>
          <a:prstGeom prst="rect">
            <a:avLst/>
          </a:prstGeom>
        </p:spPr>
        <p:txBody>
          <a:bodyPr/>
          <a:lstStyle/>
          <a:p>
            <a:pPr/>
            <a:r>
              <a:t>History of cache on chips</a:t>
            </a:r>
          </a:p>
        </p:txBody>
      </p:sp>
      <p:sp>
        <p:nvSpPr>
          <p:cNvPr id="268" name="Shape 268"/>
          <p:cNvSpPr/>
          <p:nvPr>
            <p:ph type="body" idx="1"/>
          </p:nvPr>
        </p:nvSpPr>
        <p:spPr>
          <a:xfrm>
            <a:off x="457200" y="1600200"/>
            <a:ext cx="8229600" cy="4525963"/>
          </a:xfrm>
          <a:prstGeom prst="rect">
            <a:avLst/>
          </a:prstGeom>
        </p:spPr>
        <p:txBody>
          <a:bodyPr/>
          <a:lstStyle/>
          <a:p>
            <a:pPr>
              <a:defRPr b="1"/>
            </a:pPr>
            <a:r>
              <a:t>80286</a:t>
            </a:r>
            <a:r>
              <a:rPr b="0"/>
              <a:t> </a:t>
            </a:r>
            <a:r>
              <a:rPr b="0"/>
              <a:t>(1982)</a:t>
            </a:r>
          </a:p>
          <a:p>
            <a:pPr lvl="1" marL="0" indent="400050">
              <a:spcBef>
                <a:spcPts val="500"/>
              </a:spcBef>
              <a:buSzTx/>
              <a:buNone/>
              <a:defRPr sz="2400"/>
            </a:pPr>
            <a:r>
              <a:t>6-25Mhz, still no cache. </a:t>
            </a:r>
            <a:endParaRPr sz="2800"/>
          </a:p>
          <a:p>
            <a:pPr lvl="1" marL="0" indent="400050">
              <a:spcBef>
                <a:spcPts val="500"/>
              </a:spcBef>
              <a:buSzTx/>
              <a:buNone/>
              <a:defRPr sz="2400"/>
            </a:pPr>
            <a:r>
              <a:t>The speed of memory access started to be slower than core. Delay occurred between core and memory (as core 20Mhz). </a:t>
            </a:r>
            <a:endParaRPr sz="2800"/>
          </a:p>
          <a:p>
            <a:pPr lvl="1" marL="0" indent="400050">
              <a:spcBef>
                <a:spcPts val="500"/>
              </a:spcBef>
              <a:buSzTx/>
              <a:buNone/>
              <a:defRPr sz="2400"/>
            </a:pPr>
            <a:r>
              <a:t>Read path:</a:t>
            </a:r>
          </a:p>
          <a:p>
            <a:pPr lvl="1" marL="914400" indent="-457200">
              <a:spcBef>
                <a:spcPts val="400"/>
              </a:spcBef>
              <a:buFontTx/>
              <a:buAutoNum type="arabicPeriod" startAt="1"/>
              <a:defRPr sz="1800"/>
            </a:pPr>
            <a:r>
              <a:t>The CPU puts the address on the memory bus and assert the read flag.</a:t>
            </a:r>
          </a:p>
          <a:p>
            <a:pPr lvl="1" marL="914400" indent="-457200">
              <a:spcBef>
                <a:spcPts val="400"/>
              </a:spcBef>
              <a:buFontTx/>
              <a:buAutoNum type="arabicPeriod" startAt="1"/>
              <a:defRPr sz="1800"/>
            </a:pPr>
            <a:r>
              <a:t>Memory starts to put the data on the data bus. </a:t>
            </a:r>
            <a:r>
              <a:rPr>
                <a:solidFill>
                  <a:schemeClr val="accent2"/>
                </a:solidFill>
              </a:rPr>
              <a:t>The CPU waits</a:t>
            </a:r>
            <a:endParaRPr sz="2800"/>
          </a:p>
          <a:p>
            <a:pPr lvl="1" marL="914400" indent="-457200">
              <a:spcBef>
                <a:spcPts val="400"/>
              </a:spcBef>
              <a:buFontTx/>
              <a:buAutoNum type="arabicPeriod" startAt="1"/>
              <a:defRPr sz="1800"/>
            </a:pPr>
            <a:r>
              <a:t>Memory finished getting the data and it is now stable on the data bus</a:t>
            </a:r>
            <a:endParaRPr sz="2800"/>
          </a:p>
          <a:p>
            <a:pPr lvl="1" marL="914400" indent="-457200">
              <a:spcBef>
                <a:spcPts val="400"/>
              </a:spcBef>
              <a:buFontTx/>
              <a:buAutoNum type="arabicPeriod" startAt="1"/>
              <a:defRPr sz="1800"/>
            </a:pPr>
            <a:r>
              <a:t>The CPU copies the data from the data bus to its internal registers.</a:t>
            </a:r>
          </a:p>
        </p:txBody>
      </p:sp>
      <p:sp>
        <p:nvSpPr>
          <p:cNvPr id="269" name="Shape 269"/>
          <p:cNvSpPr/>
          <p:nvPr/>
        </p:nvSpPr>
        <p:spPr>
          <a:xfrm>
            <a:off x="899591" y="5517231"/>
            <a:ext cx="7295289"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chemeClr val="accent2"/>
                </a:solidFill>
              </a:defRPr>
            </a:pPr>
            <a:r>
              <a:t>Speed between memory &amp; core mismatched.</a:t>
            </a:r>
          </a:p>
          <a:p>
            <a:pPr>
              <a:defRPr sz="2000">
                <a:solidFill>
                  <a:schemeClr val="accent2"/>
                </a:solidFill>
              </a:defRPr>
            </a:pPr>
            <a:r>
              <a:t>That is why we would have cache…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1" name="image8.jpeg" descr="KL Intel i386DX.jpg"/>
          <p:cNvPicPr>
            <a:picLocks noChangeAspect="1"/>
          </p:cNvPicPr>
          <p:nvPr/>
        </p:nvPicPr>
        <p:blipFill>
          <a:blip r:embed="rId2">
            <a:extLst/>
          </a:blip>
          <a:stretch>
            <a:fillRect/>
          </a:stretch>
        </p:blipFill>
        <p:spPr>
          <a:xfrm>
            <a:off x="6044176" y="908720"/>
            <a:ext cx="1816517" cy="1800001"/>
          </a:xfrm>
          <a:prstGeom prst="rect">
            <a:avLst/>
          </a:prstGeom>
          <a:ln w="12700">
            <a:miter lim="400000"/>
          </a:ln>
        </p:spPr>
      </p:pic>
      <p:sp>
        <p:nvSpPr>
          <p:cNvPr id="272" name="Shape 272"/>
          <p:cNvSpPr/>
          <p:nvPr>
            <p:ph type="title"/>
          </p:nvPr>
        </p:nvSpPr>
        <p:spPr>
          <a:prstGeom prst="rect">
            <a:avLst/>
          </a:prstGeom>
        </p:spPr>
        <p:txBody>
          <a:bodyPr/>
          <a:lstStyle/>
          <a:p>
            <a:pPr/>
            <a:r>
              <a:t>History of cache on chips</a:t>
            </a:r>
          </a:p>
        </p:txBody>
      </p:sp>
      <p:sp>
        <p:nvSpPr>
          <p:cNvPr id="273" name="Shape 273"/>
          <p:cNvSpPr/>
          <p:nvPr>
            <p:ph type="body" idx="1"/>
          </p:nvPr>
        </p:nvSpPr>
        <p:spPr>
          <a:xfrm>
            <a:off x="457200" y="1600200"/>
            <a:ext cx="8229600" cy="4525963"/>
          </a:xfrm>
          <a:prstGeom prst="rect">
            <a:avLst/>
          </a:prstGeom>
        </p:spPr>
        <p:txBody>
          <a:bodyPr/>
          <a:lstStyle/>
          <a:p>
            <a:pPr>
              <a:defRPr b="1"/>
            </a:pPr>
            <a:r>
              <a:t>80386</a:t>
            </a:r>
            <a:r>
              <a:rPr b="0"/>
              <a:t> (1985)</a:t>
            </a:r>
          </a:p>
          <a:p>
            <a:pPr lvl="1" marL="0" indent="400050">
              <a:spcBef>
                <a:spcPts val="500"/>
              </a:spcBef>
              <a:buSzTx/>
              <a:buNone/>
              <a:defRPr sz="2400"/>
            </a:pPr>
            <a:r>
              <a:t>12-40Mhz, L1 cache on motherboard. </a:t>
            </a:r>
            <a:endParaRPr sz="2800"/>
          </a:p>
          <a:p>
            <a:pPr lvl="1" marL="0" indent="400050">
              <a:spcBef>
                <a:spcPts val="500"/>
              </a:spcBef>
              <a:buSzTx/>
              <a:buNone/>
              <a:defRPr sz="2400"/>
            </a:pPr>
            <a:r>
              <a:t>Core runs faster,</a:t>
            </a:r>
            <a:endParaRPr sz="2800"/>
          </a:p>
          <a:p>
            <a:pPr lvl="1" marL="0" indent="400050">
              <a:spcBef>
                <a:spcPts val="500"/>
              </a:spcBef>
              <a:buSzTx/>
              <a:buNone/>
              <a:defRPr sz="2400"/>
            </a:pPr>
            <a:r>
              <a:t>RAM gets faster, but not as much faster as CPUs. </a:t>
            </a:r>
            <a:endParaRPr sz="2800"/>
          </a:p>
          <a:p>
            <a:pPr lvl="1" marL="0" indent="400050">
              <a:spcBef>
                <a:spcPts val="500"/>
              </a:spcBef>
              <a:buSzTx/>
              <a:buNone/>
              <a:defRPr sz="2400"/>
            </a:pPr>
            <a:r>
              <a:t>Read path:</a:t>
            </a:r>
          </a:p>
          <a:p>
            <a:pPr lvl="1" marL="914400" indent="-457200">
              <a:spcBef>
                <a:spcPts val="400"/>
              </a:spcBef>
              <a:buFontTx/>
              <a:buAutoNum type="arabicPeriod" startAt="1"/>
              <a:defRPr sz="1800"/>
            </a:pPr>
            <a:r>
              <a:t>Check if the data is already in the cache.</a:t>
            </a:r>
          </a:p>
          <a:p>
            <a:pPr lvl="1" marL="914400" indent="-457200">
              <a:spcBef>
                <a:spcPts val="400"/>
              </a:spcBef>
              <a:buFontTx/>
              <a:buAutoNum type="arabicPeriod" startAt="1"/>
              <a:defRPr sz="1800"/>
            </a:pPr>
            <a:r>
              <a:t>If cache hit, read from the much faster cache.</a:t>
            </a:r>
            <a:endParaRPr>
              <a:solidFill>
                <a:schemeClr val="accent2"/>
              </a:solidFill>
            </a:endParaRPr>
          </a:p>
          <a:p>
            <a:pPr lvl="1" marL="914400" indent="-457200">
              <a:spcBef>
                <a:spcPts val="400"/>
              </a:spcBef>
              <a:buFontTx/>
              <a:buAutoNum type="arabicPeriod" startAt="1"/>
              <a:defRPr sz="1800"/>
            </a:pPr>
            <a:r>
              <a:t>Else, go as 80286.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5" name="image9.jpeg" descr="KL Intel i486DX2 PQFP.jpg"/>
          <p:cNvPicPr>
            <a:picLocks noChangeAspect="1"/>
          </p:cNvPicPr>
          <p:nvPr/>
        </p:nvPicPr>
        <p:blipFill>
          <a:blip r:embed="rId2">
            <a:extLst/>
          </a:blip>
          <a:stretch>
            <a:fillRect/>
          </a:stretch>
        </p:blipFill>
        <p:spPr>
          <a:xfrm>
            <a:off x="5940152" y="882129"/>
            <a:ext cx="1980001" cy="1980001"/>
          </a:xfrm>
          <a:prstGeom prst="rect">
            <a:avLst/>
          </a:prstGeom>
          <a:ln w="12700">
            <a:miter lim="400000"/>
          </a:ln>
        </p:spPr>
      </p:pic>
      <p:sp>
        <p:nvSpPr>
          <p:cNvPr id="276" name="Shape 276"/>
          <p:cNvSpPr/>
          <p:nvPr>
            <p:ph type="title"/>
          </p:nvPr>
        </p:nvSpPr>
        <p:spPr>
          <a:prstGeom prst="rect">
            <a:avLst/>
          </a:prstGeom>
        </p:spPr>
        <p:txBody>
          <a:bodyPr/>
          <a:lstStyle/>
          <a:p>
            <a:pPr/>
            <a:r>
              <a:t>History of cache on chips</a:t>
            </a:r>
          </a:p>
        </p:txBody>
      </p:sp>
      <p:sp>
        <p:nvSpPr>
          <p:cNvPr id="277" name="Shape 277"/>
          <p:cNvSpPr/>
          <p:nvPr>
            <p:ph type="body" idx="1"/>
          </p:nvPr>
        </p:nvSpPr>
        <p:spPr>
          <a:xfrm>
            <a:off x="457200" y="1600200"/>
            <a:ext cx="8229600" cy="4525963"/>
          </a:xfrm>
          <a:prstGeom prst="rect">
            <a:avLst/>
          </a:prstGeom>
        </p:spPr>
        <p:txBody>
          <a:bodyPr/>
          <a:lstStyle/>
          <a:p>
            <a:pPr>
              <a:defRPr b="1"/>
            </a:pPr>
            <a:r>
              <a:t>80486</a:t>
            </a:r>
            <a:r>
              <a:rPr b="0"/>
              <a:t> (1989)</a:t>
            </a:r>
          </a:p>
          <a:p>
            <a:pPr lvl="1" marL="0" indent="400050">
              <a:spcBef>
                <a:spcPts val="500"/>
              </a:spcBef>
              <a:buSzTx/>
              <a:buNone/>
              <a:defRPr sz="2400"/>
            </a:pPr>
            <a:r>
              <a:t>16-150Mhz, L1 cache on CPU &amp; L2 added. </a:t>
            </a:r>
            <a:endParaRPr sz="2800"/>
          </a:p>
          <a:p>
            <a:pPr lvl="1" marL="0" indent="400050">
              <a:spcBef>
                <a:spcPts val="500"/>
              </a:spcBef>
              <a:buSzTx/>
              <a:buNone/>
              <a:defRPr sz="2400"/>
            </a:pPr>
            <a:r>
              <a:t>A 8KB unified cache used for data and instructions.</a:t>
            </a:r>
          </a:p>
          <a:p>
            <a:pPr lvl="1" marL="0" indent="400050">
              <a:spcBef>
                <a:spcPts val="500"/>
              </a:spcBef>
              <a:buSzTx/>
              <a:buNone/>
              <a:defRPr sz="2400"/>
            </a:pPr>
            <a:r>
              <a:t>L1 cache on CPU, L2 cache on motherboard.</a:t>
            </a:r>
            <a:endParaRPr sz="2800"/>
          </a:p>
          <a:p>
            <a:pPr lvl="1" marL="0" indent="400050">
              <a:spcBef>
                <a:spcPts val="500"/>
              </a:spcBef>
              <a:buSzTx/>
              <a:buNone/>
              <a:defRPr sz="2400"/>
            </a:pPr>
            <a:r>
              <a:t>Read path:</a:t>
            </a:r>
            <a:endParaRPr sz="2800"/>
          </a:p>
          <a:p>
            <a:pPr lvl="1" marL="914400" indent="-457200">
              <a:spcBef>
                <a:spcPts val="400"/>
              </a:spcBef>
              <a:buFontTx/>
              <a:buAutoNum type="arabicPeriod" startAt="1"/>
              <a:defRPr sz="1800"/>
            </a:pPr>
            <a:r>
              <a:t>L1 cache.</a:t>
            </a:r>
          </a:p>
          <a:p>
            <a:pPr lvl="1" marL="914400" indent="-457200">
              <a:spcBef>
                <a:spcPts val="400"/>
              </a:spcBef>
              <a:buFontTx/>
              <a:buAutoNum type="arabicPeriod" startAt="1"/>
              <a:defRPr sz="1800"/>
            </a:pPr>
            <a:r>
              <a:t>L2 cache.</a:t>
            </a:r>
            <a:endParaRPr>
              <a:solidFill>
                <a:schemeClr val="accent2"/>
              </a:solidFill>
            </a:endParaRPr>
          </a:p>
          <a:p>
            <a:pPr lvl="1" marL="914400" indent="-457200">
              <a:spcBef>
                <a:spcPts val="400"/>
              </a:spcBef>
              <a:buFontTx/>
              <a:buAutoNum type="arabicPeriod" startAt="1"/>
              <a:defRPr sz="1800"/>
            </a:pPr>
            <a:r>
              <a:t>Main memory. </a:t>
            </a:r>
          </a:p>
        </p:txBody>
      </p:sp>
      <p:pic>
        <p:nvPicPr>
          <p:cNvPr id="278" name="image10.png" descr="486 motherboard with CPU location and 2nd level cache marked"/>
          <p:cNvPicPr>
            <a:picLocks noChangeAspect="1"/>
          </p:cNvPicPr>
          <p:nvPr/>
        </p:nvPicPr>
        <p:blipFill>
          <a:blip r:embed="rId3">
            <a:extLst/>
          </a:blip>
          <a:stretch>
            <a:fillRect/>
          </a:stretch>
        </p:blipFill>
        <p:spPr>
          <a:xfrm>
            <a:off x="4211959" y="3768119"/>
            <a:ext cx="3797848" cy="239718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p>
            <a:pPr/>
            <a:r>
              <a:t>History of cache on chips</a:t>
            </a:r>
          </a:p>
        </p:txBody>
      </p:sp>
      <p:sp>
        <p:nvSpPr>
          <p:cNvPr id="281" name="Shape 281"/>
          <p:cNvSpPr/>
          <p:nvPr>
            <p:ph type="body" idx="1"/>
          </p:nvPr>
        </p:nvSpPr>
        <p:spPr>
          <a:xfrm>
            <a:off x="457200" y="1600200"/>
            <a:ext cx="8229600" cy="4525963"/>
          </a:xfrm>
          <a:prstGeom prst="rect">
            <a:avLst/>
          </a:prstGeom>
        </p:spPr>
        <p:txBody>
          <a:bodyPr/>
          <a:lstStyle/>
          <a:p>
            <a:pPr>
              <a:defRPr b="1"/>
            </a:pPr>
            <a:r>
              <a:t>80586/Pentium </a:t>
            </a:r>
            <a:r>
              <a:rPr b="0"/>
              <a:t>(1993)</a:t>
            </a:r>
          </a:p>
          <a:p>
            <a:pPr lvl="1" marL="0" indent="400050">
              <a:spcBef>
                <a:spcPts val="500"/>
              </a:spcBef>
              <a:buSzTx/>
              <a:buNone/>
              <a:defRPr sz="2400"/>
            </a:pPr>
            <a:r>
              <a:t>60-200Mhz, L1 cache was split(L1d &amp; L1i).</a:t>
            </a:r>
            <a:endParaRPr sz="2800"/>
          </a:p>
          <a:p>
            <a:pPr lvl="1" marL="0" indent="400050">
              <a:spcBef>
                <a:spcPts val="500"/>
              </a:spcBef>
              <a:buSzTx/>
              <a:buNone/>
              <a:defRPr sz="2400"/>
            </a:pPr>
            <a:r>
              <a:t>L1: 8 KB each for data and instructions for individually use. </a:t>
            </a:r>
            <a:endParaRPr sz="2800"/>
          </a:p>
          <a:p>
            <a:pPr lvl="1" marL="0" indent="400050">
              <a:spcBef>
                <a:spcPts val="500"/>
              </a:spcBef>
              <a:buSzTx/>
              <a:buNone/>
              <a:defRPr sz="2400"/>
            </a:pPr>
            <a:r>
              <a:t>Chip contains two dies. One with the actual core and L1 cache, and a second die with 256KB L2 cache.</a:t>
            </a:r>
            <a:endParaRPr sz="2800"/>
          </a:p>
          <a:p>
            <a:pPr lvl="1" marL="0" indent="400050">
              <a:spcBef>
                <a:spcPts val="500"/>
              </a:spcBef>
              <a:buSzTx/>
              <a:buNone/>
              <a:defRPr sz="2400"/>
            </a:pPr>
            <a:r>
              <a:t>Read path:</a:t>
            </a:r>
          </a:p>
          <a:p>
            <a:pPr lvl="1" marL="914400" indent="-457200">
              <a:spcBef>
                <a:spcPts val="400"/>
              </a:spcBef>
              <a:buFontTx/>
              <a:buAutoNum type="arabicPeriod" startAt="1"/>
              <a:defRPr sz="1800"/>
            </a:pPr>
            <a:r>
              <a:t>L1 cache(split by instru &amp; data).</a:t>
            </a:r>
          </a:p>
          <a:p>
            <a:pPr lvl="1" marL="914400" indent="-457200">
              <a:spcBef>
                <a:spcPts val="400"/>
              </a:spcBef>
              <a:buFontTx/>
              <a:buAutoNum type="arabicPeriod" startAt="1"/>
              <a:defRPr sz="1800"/>
            </a:pPr>
            <a:r>
              <a:t>L2 cache.</a:t>
            </a:r>
            <a:endParaRPr>
              <a:solidFill>
                <a:schemeClr val="accent2"/>
              </a:solidFill>
            </a:endParaRPr>
          </a:p>
          <a:p>
            <a:pPr lvl="1" marL="914400" indent="-457200">
              <a:spcBef>
                <a:spcPts val="400"/>
              </a:spcBef>
              <a:buFontTx/>
              <a:buAutoNum type="arabicPeriod" startAt="1"/>
              <a:defRPr sz="1800"/>
            </a:pPr>
            <a:r>
              <a:t>Main memory. </a:t>
            </a:r>
          </a:p>
        </p:txBody>
      </p:sp>
      <p:pic>
        <p:nvPicPr>
          <p:cNvPr id="282" name="image11.png" descr="Picture of a pentium Pro CPU, 256KB cache model"/>
          <p:cNvPicPr>
            <a:picLocks noChangeAspect="1"/>
          </p:cNvPicPr>
          <p:nvPr/>
        </p:nvPicPr>
        <p:blipFill>
          <a:blip r:embed="rId2">
            <a:extLst/>
          </a:blip>
          <a:stretch>
            <a:fillRect/>
          </a:stretch>
        </p:blipFill>
        <p:spPr>
          <a:xfrm>
            <a:off x="5364088" y="3893778"/>
            <a:ext cx="2736304" cy="2487550"/>
          </a:xfrm>
          <a:prstGeom prst="rect">
            <a:avLst/>
          </a:prstGeom>
          <a:ln w="12700">
            <a:miter lim="400000"/>
          </a:ln>
        </p:spPr>
      </p:pic>
      <p:pic>
        <p:nvPicPr>
          <p:cNvPr id="283" name="image12.png" descr="https://upload.wikimedia.org/wikipedia/en/thumb/d/d2/Intel_Pentium_MMX_Processor_Logo.svg/585px-Intel_Pentium_MMX_Processor_Logo.svg.png"/>
          <p:cNvPicPr>
            <a:picLocks noChangeAspect="1"/>
          </p:cNvPicPr>
          <p:nvPr/>
        </p:nvPicPr>
        <p:blipFill>
          <a:blip r:embed="rId3">
            <a:extLst/>
          </a:blip>
          <a:stretch>
            <a:fillRect/>
          </a:stretch>
        </p:blipFill>
        <p:spPr>
          <a:xfrm>
            <a:off x="6300192" y="1196751"/>
            <a:ext cx="1293915" cy="136815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5" name="image13.jpeg" descr="https://upload.wikimedia.org/wikipedia/commons/thumb/8/83/Pentium_II.jpg/300px-Pentium_II.jpg"/>
          <p:cNvPicPr>
            <a:picLocks noChangeAspect="1"/>
          </p:cNvPicPr>
          <p:nvPr/>
        </p:nvPicPr>
        <p:blipFill>
          <a:blip r:embed="rId2">
            <a:extLst/>
          </a:blip>
          <a:stretch>
            <a:fillRect/>
          </a:stretch>
        </p:blipFill>
        <p:spPr>
          <a:xfrm>
            <a:off x="6372199" y="1124744"/>
            <a:ext cx="2376265" cy="1837646"/>
          </a:xfrm>
          <a:prstGeom prst="rect">
            <a:avLst/>
          </a:prstGeom>
          <a:ln w="12700">
            <a:miter lim="400000"/>
          </a:ln>
        </p:spPr>
      </p:pic>
      <p:sp>
        <p:nvSpPr>
          <p:cNvPr id="286" name="Shape 286"/>
          <p:cNvSpPr/>
          <p:nvPr>
            <p:ph type="title"/>
          </p:nvPr>
        </p:nvSpPr>
        <p:spPr>
          <a:prstGeom prst="rect">
            <a:avLst/>
          </a:prstGeom>
        </p:spPr>
        <p:txBody>
          <a:bodyPr/>
          <a:lstStyle/>
          <a:p>
            <a:pPr/>
            <a:r>
              <a:t>History of cache on chips</a:t>
            </a:r>
          </a:p>
        </p:txBody>
      </p:sp>
      <p:sp>
        <p:nvSpPr>
          <p:cNvPr id="287" name="Shape 287"/>
          <p:cNvSpPr/>
          <p:nvPr>
            <p:ph type="body" idx="1"/>
          </p:nvPr>
        </p:nvSpPr>
        <p:spPr>
          <a:xfrm>
            <a:off x="457200" y="1600200"/>
            <a:ext cx="8229600" cy="4525963"/>
          </a:xfrm>
          <a:prstGeom prst="rect">
            <a:avLst/>
          </a:prstGeom>
        </p:spPr>
        <p:txBody>
          <a:bodyPr/>
          <a:lstStyle/>
          <a:p>
            <a:pPr>
              <a:defRPr b="1"/>
            </a:pPr>
            <a:r>
              <a:t>Pentium 2 </a:t>
            </a:r>
            <a:r>
              <a:rPr b="0"/>
              <a:t>(1997)</a:t>
            </a:r>
          </a:p>
          <a:p>
            <a:pPr lvl="1" marL="0" indent="400050">
              <a:spcBef>
                <a:spcPts val="500"/>
              </a:spcBef>
              <a:buSzTx/>
              <a:buNone/>
              <a:defRPr sz="2400"/>
            </a:pPr>
            <a:r>
              <a:t>66-100Mhz, L2 cache no more on chip. </a:t>
            </a:r>
            <a:endParaRPr sz="2800"/>
          </a:p>
          <a:p>
            <a:pPr lvl="1" marL="0" indent="400050">
              <a:spcBef>
                <a:spcPts val="500"/>
              </a:spcBef>
              <a:buSzTx/>
              <a:buNone/>
              <a:defRPr sz="2400"/>
            </a:pPr>
            <a:r>
              <a:t>Components on chip became smaller, financially.</a:t>
            </a:r>
            <a:endParaRPr sz="2800"/>
          </a:p>
          <a:p>
            <a:pPr lvl="1" marL="0" indent="400050">
              <a:spcBef>
                <a:spcPts val="500"/>
              </a:spcBef>
              <a:buSzTx/>
              <a:buNone/>
              <a:defRPr sz="2400"/>
            </a:pPr>
            <a:r>
              <a:t>With one L1 cache per CPU core and a larger but slower L2 cache next to the core.</a:t>
            </a:r>
            <a:endParaRPr sz="2800"/>
          </a:p>
          <a:p>
            <a:pPr lvl="1" marL="0" indent="400050">
              <a:spcBef>
                <a:spcPts val="500"/>
              </a:spcBef>
              <a:buSzTx/>
              <a:buNone/>
              <a:defRPr sz="2400"/>
            </a:pPr>
            <a:r>
              <a:t>Read path:</a:t>
            </a:r>
          </a:p>
          <a:p>
            <a:pPr lvl="1" marL="914400" indent="-457200">
              <a:spcBef>
                <a:spcPts val="400"/>
              </a:spcBef>
              <a:buFontTx/>
              <a:buAutoNum type="arabicPeriod" startAt="1"/>
              <a:defRPr sz="1800"/>
            </a:pPr>
            <a:r>
              <a:t>L1 cache(split by instru &amp; data).</a:t>
            </a:r>
          </a:p>
          <a:p>
            <a:pPr lvl="1" marL="914400" indent="-457200">
              <a:spcBef>
                <a:spcPts val="400"/>
              </a:spcBef>
              <a:buFontTx/>
              <a:buAutoNum type="arabicPeriod" startAt="1"/>
              <a:defRPr sz="1800"/>
            </a:pPr>
            <a:r>
              <a:t>L2 cache.</a:t>
            </a:r>
            <a:endParaRPr>
              <a:solidFill>
                <a:schemeClr val="accent2"/>
              </a:solidFill>
            </a:endParaRPr>
          </a:p>
          <a:p>
            <a:pPr lvl="1" marL="914400" indent="-457200">
              <a:spcBef>
                <a:spcPts val="400"/>
              </a:spcBef>
              <a:buFontTx/>
              <a:buAutoNum type="arabicPeriod" startAt="1"/>
              <a:defRPr sz="1800"/>
            </a:pPr>
            <a:r>
              <a:t>Main memory. </a:t>
            </a:r>
          </a:p>
        </p:txBody>
      </p:sp>
      <p:pic>
        <p:nvPicPr>
          <p:cNvPr id="288" name="image14.png" descr="Picture of a pentium 2 'CPU' (both with and without cover)"/>
          <p:cNvPicPr>
            <a:picLocks noChangeAspect="1"/>
          </p:cNvPicPr>
          <p:nvPr/>
        </p:nvPicPr>
        <p:blipFill>
          <a:blip r:embed="rId3">
            <a:extLst/>
          </a:blip>
          <a:stretch>
            <a:fillRect/>
          </a:stretch>
        </p:blipFill>
        <p:spPr>
          <a:xfrm>
            <a:off x="4601690" y="4509120"/>
            <a:ext cx="3829051" cy="172402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p>
            <a:pPr/>
            <a:r>
              <a:t>History of cache on chips</a:t>
            </a:r>
          </a:p>
        </p:txBody>
      </p:sp>
      <p:sp>
        <p:nvSpPr>
          <p:cNvPr id="291" name="Shape 291"/>
          <p:cNvSpPr/>
          <p:nvPr>
            <p:ph type="body" idx="1"/>
          </p:nvPr>
        </p:nvSpPr>
        <p:spPr>
          <a:xfrm>
            <a:off x="457200" y="1600200"/>
            <a:ext cx="8229600" cy="4525963"/>
          </a:xfrm>
          <a:prstGeom prst="rect">
            <a:avLst/>
          </a:prstGeom>
        </p:spPr>
        <p:txBody>
          <a:bodyPr/>
          <a:lstStyle/>
          <a:p>
            <a:pPr>
              <a:defRPr b="1"/>
            </a:pPr>
            <a:r>
              <a:t>Pentium 4</a:t>
            </a:r>
            <a:r>
              <a:rPr b="0"/>
              <a:t> (2000)</a:t>
            </a:r>
            <a:r>
              <a:t> &amp; later</a:t>
            </a:r>
          </a:p>
          <a:p>
            <a:pPr lvl="1" marL="0" indent="400050">
              <a:spcBef>
                <a:spcPts val="500"/>
              </a:spcBef>
              <a:buSzTx/>
              <a:buNone/>
              <a:defRPr sz="2400"/>
            </a:pPr>
            <a:r>
              <a:t>1.3-3.8Ghz, L3 cache added. </a:t>
            </a:r>
            <a:endParaRPr sz="2800"/>
          </a:p>
          <a:p>
            <a:pPr lvl="1" marL="0" indent="400050">
              <a:spcBef>
                <a:spcPts val="500"/>
              </a:spcBef>
              <a:buSzTx/>
              <a:buNone/>
              <a:defRPr sz="2400"/>
            </a:pPr>
            <a:r>
              <a:t>Reach a limit on single CPU’s clock.</a:t>
            </a:r>
            <a:endParaRPr sz="2800"/>
          </a:p>
          <a:p>
            <a:pPr lvl="2" marL="0" indent="800100">
              <a:spcBef>
                <a:spcPts val="400"/>
              </a:spcBef>
              <a:buSzTx/>
              <a:buNone/>
              <a:defRPr sz="2000"/>
            </a:pPr>
            <a:r>
              <a:t>How to solve (3 ways):</a:t>
            </a:r>
            <a:endParaRPr sz="2400"/>
          </a:p>
          <a:p>
            <a:pPr lvl="2" marL="1314450" indent="-457200">
              <a:spcBef>
                <a:spcPts val="300"/>
              </a:spcBef>
              <a:buFontTx/>
              <a:buAutoNum type="arabicPeriod" startAt="1"/>
              <a:defRPr sz="1400"/>
            </a:pPr>
            <a:r>
              <a:t>Make the CPUs more efficient, </a:t>
            </a:r>
            <a:br/>
            <a:r>
              <a:t>so they do more work at the same speed.</a:t>
            </a:r>
            <a:endParaRPr sz="2400"/>
          </a:p>
          <a:p>
            <a:pPr lvl="2" marL="1314450" indent="-457200">
              <a:spcBef>
                <a:spcPts val="300"/>
              </a:spcBef>
              <a:buFontTx/>
              <a:buAutoNum type="arabicPeriod" startAt="1"/>
              <a:defRPr sz="1400"/>
            </a:pPr>
            <a:r>
              <a:t>Use multiple CPUs(multi chips), UMA &amp; SMP.</a:t>
            </a:r>
            <a:endParaRPr sz="2400"/>
          </a:p>
          <a:p>
            <a:pPr lvl="2" marL="1314450" indent="-457200">
              <a:spcBef>
                <a:spcPts val="300"/>
              </a:spcBef>
              <a:buFontTx/>
              <a:buAutoNum type="arabicPeriod" startAt="1"/>
              <a:defRPr sz="1400"/>
            </a:pPr>
            <a:r>
              <a:t>Use multiple CPUs in the same 'chip‘, NUMA.</a:t>
            </a:r>
            <a:endParaRPr sz="2400"/>
          </a:p>
          <a:p>
            <a:pPr lvl="1" marL="0" indent="457200">
              <a:spcBef>
                <a:spcPts val="500"/>
              </a:spcBef>
              <a:buSzTx/>
              <a:buNone/>
              <a:defRPr i="1" sz="2400" u="sng"/>
            </a:pPr>
            <a:r>
              <a:t>A “dual core” CPU </a:t>
            </a:r>
            <a:r>
              <a:rPr i="0" u="none"/>
              <a:t>occurred, two or more separate CPU cores are build into a single chip.</a:t>
            </a:r>
            <a:endParaRPr sz="2800"/>
          </a:p>
          <a:p>
            <a:pPr lvl="1" marL="0" indent="457200">
              <a:spcBef>
                <a:spcPts val="500"/>
              </a:spcBef>
              <a:buSzTx/>
              <a:buNone/>
              <a:defRPr sz="2400"/>
            </a:pPr>
            <a:r>
              <a:t>“NUMA” architecture became famous.</a:t>
            </a:r>
            <a:endParaRPr sz="2800"/>
          </a:p>
          <a:p>
            <a:pPr lvl="1" marL="0" indent="457200">
              <a:spcBef>
                <a:spcPts val="500"/>
              </a:spcBef>
              <a:buSzTx/>
              <a:buNone/>
              <a:defRPr sz="2400"/>
            </a:pPr>
            <a:r>
              <a:t>L3 cache(larger and slower) shared with all CPU cores</a:t>
            </a:r>
          </a:p>
        </p:txBody>
      </p:sp>
      <p:pic>
        <p:nvPicPr>
          <p:cNvPr id="292" name="image15.png" descr="modernCPUwithL3.png"/>
          <p:cNvPicPr>
            <a:picLocks noChangeAspect="1"/>
          </p:cNvPicPr>
          <p:nvPr/>
        </p:nvPicPr>
        <p:blipFill>
          <a:blip r:embed="rId2">
            <a:extLst/>
          </a:blip>
          <a:stretch>
            <a:fillRect/>
          </a:stretch>
        </p:blipFill>
        <p:spPr>
          <a:xfrm>
            <a:off x="5292080" y="2132856"/>
            <a:ext cx="3456385" cy="218433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prstGeom prst="rect">
            <a:avLst/>
          </a:prstGeom>
        </p:spPr>
        <p:txBody>
          <a:bodyPr/>
          <a:lstStyle/>
          <a:p>
            <a:pPr/>
            <a:r>
              <a:t>An Example</a:t>
            </a:r>
          </a:p>
        </p:txBody>
      </p:sp>
      <p:sp>
        <p:nvSpPr>
          <p:cNvPr id="295" name="Shape 295"/>
          <p:cNvSpPr/>
          <p:nvPr>
            <p:ph type="body" idx="1"/>
          </p:nvPr>
        </p:nvSpPr>
        <p:spPr>
          <a:xfrm>
            <a:off x="457200" y="1600200"/>
            <a:ext cx="8229600" cy="4525963"/>
          </a:xfrm>
          <a:prstGeom prst="rect">
            <a:avLst/>
          </a:prstGeom>
        </p:spPr>
        <p:txBody>
          <a:bodyPr/>
          <a:lstStyle/>
          <a:p>
            <a:pPr/>
            <a:r>
              <a:t>Intel Intel® Core™ i7 Processor</a:t>
            </a:r>
          </a:p>
        </p:txBody>
      </p:sp>
      <p:grpSp>
        <p:nvGrpSpPr>
          <p:cNvPr id="298" name="Group 298"/>
          <p:cNvGrpSpPr/>
          <p:nvPr/>
        </p:nvGrpSpPr>
        <p:grpSpPr>
          <a:xfrm>
            <a:off x="5863514" y="2329733"/>
            <a:ext cx="2741785" cy="2755471"/>
            <a:chOff x="0" y="0"/>
            <a:chExt cx="2741784" cy="2755470"/>
          </a:xfrm>
        </p:grpSpPr>
        <p:pic>
          <p:nvPicPr>
            <p:cNvPr id="296" name="image16.jpeg" descr="alt text"/>
            <p:cNvPicPr>
              <a:picLocks noChangeAspect="1"/>
            </p:cNvPicPr>
            <p:nvPr/>
          </p:nvPicPr>
          <p:blipFill>
            <a:blip r:embed="rId2">
              <a:extLst/>
            </a:blip>
            <a:stretch>
              <a:fillRect/>
            </a:stretch>
          </p:blipFill>
          <p:spPr>
            <a:xfrm>
              <a:off x="12653" y="0"/>
              <a:ext cx="2729132" cy="2232231"/>
            </a:xfrm>
            <a:prstGeom prst="rect">
              <a:avLst/>
            </a:prstGeom>
            <a:ln w="12700" cap="flat">
              <a:noFill/>
              <a:miter lim="400000"/>
            </a:ln>
            <a:effectLst/>
          </p:spPr>
        </p:pic>
        <p:sp>
          <p:nvSpPr>
            <p:cNvPr id="297" name="Shape 297"/>
            <p:cNvSpPr/>
            <p:nvPr/>
          </p:nvSpPr>
          <p:spPr>
            <a:xfrm>
              <a:off x="0" y="2232230"/>
              <a:ext cx="2659755"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A6A6A6"/>
                  </a:solidFill>
                </a:defRPr>
              </a:pPr>
              <a:r>
                <a:t>Photo of processor chip.</a:t>
              </a:r>
            </a:p>
            <a:p>
              <a:pPr>
                <a:defRPr sz="1400">
                  <a:solidFill>
                    <a:srgbClr val="A6A6A6"/>
                  </a:solidFill>
                </a:defRPr>
              </a:pPr>
              <a:r>
                <a:t>Cache takes significant area on chip</a:t>
              </a:r>
            </a:p>
          </p:txBody>
        </p:sp>
      </p:grpSp>
      <p:sp>
        <p:nvSpPr>
          <p:cNvPr id="299" name="Shape 299"/>
          <p:cNvSpPr/>
          <p:nvPr/>
        </p:nvSpPr>
        <p:spPr>
          <a:xfrm>
            <a:off x="353826" y="2187636"/>
            <a:ext cx="5802349" cy="245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800100" indent="-342900">
              <a:spcBef>
                <a:spcPts val="600"/>
              </a:spcBef>
              <a:buSzPct val="100000"/>
              <a:buFont typeface="Arial"/>
              <a:buChar char="•"/>
              <a:defRPr sz="2400"/>
            </a:pPr>
            <a:r>
              <a:t>A 32-KB instruction and 32-KB data first-level cache (L1) for each core</a:t>
            </a:r>
          </a:p>
          <a:p>
            <a:pPr lvl="1" marL="800100" indent="-342900">
              <a:spcBef>
                <a:spcPts val="600"/>
              </a:spcBef>
              <a:buSzPct val="100000"/>
              <a:buFont typeface="Arial"/>
              <a:buChar char="•"/>
              <a:defRPr sz="2400"/>
            </a:pPr>
            <a:r>
              <a:t>A 256-KB shared instruction/data second-level cache (L2) for each core</a:t>
            </a:r>
          </a:p>
          <a:p>
            <a:pPr lvl="1" marL="800100" indent="-342900">
              <a:spcBef>
                <a:spcPts val="600"/>
              </a:spcBef>
              <a:buSzPct val="100000"/>
              <a:buFont typeface="Arial"/>
              <a:buChar char="•"/>
              <a:defRPr sz="2400"/>
            </a:pPr>
            <a:r>
              <a:t>8-MB shared instruction/data last-level cache (L3), shared among all cores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p>
            <a:pPr/>
            <a:r>
              <a:t>Cache Hierarchy</a:t>
            </a:r>
          </a:p>
        </p:txBody>
      </p:sp>
      <p:sp>
        <p:nvSpPr>
          <p:cNvPr id="302" name="Shape 302"/>
          <p:cNvSpPr/>
          <p:nvPr>
            <p:ph type="body" idx="1"/>
          </p:nvPr>
        </p:nvSpPr>
        <p:spPr>
          <a:xfrm>
            <a:off x="457200" y="1600200"/>
            <a:ext cx="8229600" cy="4525963"/>
          </a:xfrm>
          <a:prstGeom prst="rect">
            <a:avLst/>
          </a:prstGeom>
        </p:spPr>
        <p:txBody>
          <a:bodyPr/>
          <a:lstStyle/>
          <a:p>
            <a:pPr/>
            <a:r>
              <a:t>MM </a:t>
            </a:r>
            <a:r>
              <a:rPr>
                <a:latin typeface="Wingdings"/>
                <a:ea typeface="Wingdings"/>
                <a:cs typeface="Wingdings"/>
                <a:sym typeface="Wingdings"/>
              </a:rPr>
              <a:t> </a:t>
            </a:r>
            <a:r>
              <a:t>cache </a:t>
            </a:r>
            <a:r>
              <a:rPr>
                <a:latin typeface="Wingdings"/>
                <a:ea typeface="Wingdings"/>
                <a:cs typeface="Wingdings"/>
                <a:sym typeface="Wingdings"/>
              </a:rPr>
              <a:t> </a:t>
            </a:r>
            <a:r>
              <a:t>(register) </a:t>
            </a:r>
            <a:r>
              <a:rPr>
                <a:latin typeface="Wingdings"/>
                <a:ea typeface="Wingdings"/>
                <a:cs typeface="Wingdings"/>
                <a:sym typeface="Wingdings"/>
              </a:rPr>
              <a:t> </a:t>
            </a:r>
            <a:r>
              <a:t>core</a:t>
            </a:r>
          </a:p>
        </p:txBody>
      </p:sp>
      <p:grpSp>
        <p:nvGrpSpPr>
          <p:cNvPr id="317" name="Group 317"/>
          <p:cNvGrpSpPr/>
          <p:nvPr/>
        </p:nvGrpSpPr>
        <p:grpSpPr>
          <a:xfrm>
            <a:off x="2591724" y="3068950"/>
            <a:ext cx="4104571" cy="1728241"/>
            <a:chOff x="0" y="0"/>
            <a:chExt cx="4104570" cy="1728239"/>
          </a:xfrm>
        </p:grpSpPr>
        <p:grpSp>
          <p:nvGrpSpPr>
            <p:cNvPr id="305" name="Group 305"/>
            <p:cNvGrpSpPr/>
            <p:nvPr/>
          </p:nvGrpSpPr>
          <p:grpSpPr>
            <a:xfrm>
              <a:off x="1152160" y="0"/>
              <a:ext cx="1800251" cy="432061"/>
              <a:chOff x="0" y="0"/>
              <a:chExt cx="1800249" cy="432060"/>
            </a:xfrm>
          </p:grpSpPr>
          <p:sp>
            <p:nvSpPr>
              <p:cNvPr id="303" name="Shape 303"/>
              <p:cNvSpPr/>
              <p:nvPr/>
            </p:nvSpPr>
            <p:spPr>
              <a:xfrm>
                <a:off x="0" y="-1"/>
                <a:ext cx="1800250" cy="432062"/>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04" name="Shape 304"/>
              <p:cNvSpPr/>
              <p:nvPr/>
            </p:nvSpPr>
            <p:spPr>
              <a:xfrm>
                <a:off x="0" y="30610"/>
                <a:ext cx="18002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sp>
          <p:nvSpPr>
            <p:cNvPr id="306" name="Shape 306"/>
            <p:cNvSpPr/>
            <p:nvPr/>
          </p:nvSpPr>
          <p:spPr>
            <a:xfrm>
              <a:off x="-1" y="864120"/>
              <a:ext cx="4104572" cy="1"/>
            </a:xfrm>
            <a:prstGeom prst="line">
              <a:avLst/>
            </a:prstGeom>
            <a:noFill/>
            <a:ln w="38100" cap="flat">
              <a:solidFill>
                <a:srgbClr val="000000"/>
              </a:solidFill>
              <a:prstDash val="solid"/>
              <a:round/>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nvGrpSpPr>
            <p:cNvPr id="309" name="Group 309"/>
            <p:cNvGrpSpPr/>
            <p:nvPr/>
          </p:nvGrpSpPr>
          <p:grpSpPr>
            <a:xfrm>
              <a:off x="522148" y="1296179"/>
              <a:ext cx="1080001" cy="432061"/>
              <a:chOff x="0" y="0"/>
              <a:chExt cx="1079999" cy="432060"/>
            </a:xfrm>
          </p:grpSpPr>
          <p:sp>
            <p:nvSpPr>
              <p:cNvPr id="307" name="Shape 307"/>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08" name="Shape 308"/>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grpSp>
          <p:nvGrpSpPr>
            <p:cNvPr id="312" name="Group 312"/>
            <p:cNvGrpSpPr/>
            <p:nvPr/>
          </p:nvGrpSpPr>
          <p:grpSpPr>
            <a:xfrm>
              <a:off x="2502423" y="1296179"/>
              <a:ext cx="1080001" cy="432061"/>
              <a:chOff x="0" y="0"/>
              <a:chExt cx="1079999" cy="432060"/>
            </a:xfrm>
          </p:grpSpPr>
          <p:sp>
            <p:nvSpPr>
              <p:cNvPr id="310" name="Shape 310"/>
              <p:cNvSpPr/>
              <p:nvPr/>
            </p:nvSpPr>
            <p:spPr>
              <a:xfrm>
                <a:off x="0" y="-1"/>
                <a:ext cx="1080000"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11" name="Shape 311"/>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313" name="Shape 313"/>
            <p:cNvSpPr/>
            <p:nvPr/>
          </p:nvSpPr>
          <p:spPr>
            <a:xfrm>
              <a:off x="2052284" y="432059"/>
              <a:ext cx="1" cy="432062"/>
            </a:xfrm>
            <a:prstGeom prst="line">
              <a:avLst/>
            </a:prstGeom>
            <a:noFill/>
            <a:ln w="2857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314" name="Shape 314"/>
            <p:cNvSpPr/>
            <p:nvPr/>
          </p:nvSpPr>
          <p:spPr>
            <a:xfrm>
              <a:off x="1602148" y="1512210"/>
              <a:ext cx="900276" cy="1"/>
            </a:xfrm>
            <a:prstGeom prst="line">
              <a:avLst/>
            </a:prstGeom>
            <a:noFill/>
            <a:ln w="25400"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15" name="Shape 315"/>
            <p:cNvSpPr/>
            <p:nvPr/>
          </p:nvSpPr>
          <p:spPr>
            <a:xfrm flipV="1">
              <a:off x="1062148" y="864120"/>
              <a:ext cx="2" cy="432061"/>
            </a:xfrm>
            <a:prstGeom prst="line">
              <a:avLst/>
            </a:prstGeom>
            <a:noFill/>
            <a:ln w="28575"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16" name="Shape 316"/>
            <p:cNvSpPr/>
            <p:nvPr/>
          </p:nvSpPr>
          <p:spPr>
            <a:xfrm>
              <a:off x="3367242" y="494788"/>
              <a:ext cx="438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Bus</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r>
              <a:t>Cache Hierarchy</a:t>
            </a:r>
          </a:p>
        </p:txBody>
      </p:sp>
      <p:sp>
        <p:nvSpPr>
          <p:cNvPr id="320" name="Shape 320"/>
          <p:cNvSpPr/>
          <p:nvPr>
            <p:ph type="body" idx="1"/>
          </p:nvPr>
        </p:nvSpPr>
        <p:spPr>
          <a:xfrm>
            <a:off x="457200" y="1600200"/>
            <a:ext cx="8229600" cy="4525963"/>
          </a:xfrm>
          <a:prstGeom prst="rect">
            <a:avLst/>
          </a:prstGeom>
        </p:spPr>
        <p:txBody>
          <a:bodyPr/>
          <a:lstStyle/>
          <a:p>
            <a:pPr/>
            <a:r>
              <a:t>MM </a:t>
            </a:r>
            <a:r>
              <a:rPr>
                <a:latin typeface="Wingdings"/>
                <a:ea typeface="Wingdings"/>
                <a:cs typeface="Wingdings"/>
                <a:sym typeface="Wingdings"/>
              </a:rPr>
              <a:t> </a:t>
            </a:r>
            <a:r>
              <a:t>L3 </a:t>
            </a:r>
            <a:r>
              <a:rPr>
                <a:latin typeface="Wingdings"/>
                <a:ea typeface="Wingdings"/>
                <a:cs typeface="Wingdings"/>
                <a:sym typeface="Wingdings"/>
              </a:rPr>
              <a:t> </a:t>
            </a:r>
            <a:r>
              <a:t>L2 </a:t>
            </a:r>
            <a:r>
              <a:rPr>
                <a:latin typeface="Wingdings"/>
                <a:ea typeface="Wingdings"/>
                <a:cs typeface="Wingdings"/>
                <a:sym typeface="Wingdings"/>
              </a:rPr>
              <a:t> </a:t>
            </a:r>
            <a:r>
              <a:t>L1d, L1i </a:t>
            </a:r>
            <a:r>
              <a:rPr>
                <a:latin typeface="Wingdings"/>
                <a:ea typeface="Wingdings"/>
                <a:cs typeface="Wingdings"/>
                <a:sym typeface="Wingdings"/>
              </a:rPr>
              <a:t> </a:t>
            </a:r>
            <a:r>
              <a:t>core</a:t>
            </a:r>
          </a:p>
        </p:txBody>
      </p:sp>
      <p:grpSp>
        <p:nvGrpSpPr>
          <p:cNvPr id="348" name="Group 348"/>
          <p:cNvGrpSpPr/>
          <p:nvPr/>
        </p:nvGrpSpPr>
        <p:grpSpPr>
          <a:xfrm>
            <a:off x="2555719" y="2492869"/>
            <a:ext cx="4104571" cy="3456481"/>
            <a:chOff x="0" y="0"/>
            <a:chExt cx="4104570" cy="3456480"/>
          </a:xfrm>
        </p:grpSpPr>
        <p:grpSp>
          <p:nvGrpSpPr>
            <p:cNvPr id="323" name="Group 323"/>
            <p:cNvGrpSpPr/>
            <p:nvPr/>
          </p:nvGrpSpPr>
          <p:grpSpPr>
            <a:xfrm>
              <a:off x="1152160" y="0"/>
              <a:ext cx="1800251" cy="432061"/>
              <a:chOff x="0" y="0"/>
              <a:chExt cx="1800249" cy="432060"/>
            </a:xfrm>
          </p:grpSpPr>
          <p:sp>
            <p:nvSpPr>
              <p:cNvPr id="321" name="Shape 321"/>
              <p:cNvSpPr/>
              <p:nvPr/>
            </p:nvSpPr>
            <p:spPr>
              <a:xfrm>
                <a:off x="0" y="-1"/>
                <a:ext cx="1800250" cy="432062"/>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22" name="Shape 322"/>
              <p:cNvSpPr/>
              <p:nvPr/>
            </p:nvSpPr>
            <p:spPr>
              <a:xfrm>
                <a:off x="0" y="30610"/>
                <a:ext cx="18002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sp>
          <p:nvSpPr>
            <p:cNvPr id="324" name="Shape 324"/>
            <p:cNvSpPr/>
            <p:nvPr/>
          </p:nvSpPr>
          <p:spPr>
            <a:xfrm>
              <a:off x="-1" y="864120"/>
              <a:ext cx="4104572" cy="1"/>
            </a:xfrm>
            <a:prstGeom prst="line">
              <a:avLst/>
            </a:prstGeom>
            <a:noFill/>
            <a:ln w="38100" cap="flat">
              <a:solidFill>
                <a:srgbClr val="000000"/>
              </a:solidFill>
              <a:prstDash val="solid"/>
              <a:round/>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nvGrpSpPr>
            <p:cNvPr id="327" name="Group 327"/>
            <p:cNvGrpSpPr/>
            <p:nvPr/>
          </p:nvGrpSpPr>
          <p:grpSpPr>
            <a:xfrm>
              <a:off x="522148" y="1296180"/>
              <a:ext cx="1080001" cy="432061"/>
              <a:chOff x="0" y="0"/>
              <a:chExt cx="1079999" cy="432060"/>
            </a:xfrm>
          </p:grpSpPr>
          <p:sp>
            <p:nvSpPr>
              <p:cNvPr id="325" name="Shape 325"/>
              <p:cNvSpPr/>
              <p:nvPr/>
            </p:nvSpPr>
            <p:spPr>
              <a:xfrm>
                <a:off x="0" y="-1"/>
                <a:ext cx="1080000" cy="432062"/>
              </a:xfrm>
              <a:prstGeom prst="rect">
                <a:avLst/>
              </a:prstGeom>
              <a:solidFill>
                <a:srgbClr val="4F6228"/>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26" name="Shape 326"/>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L3 Cache</a:t>
                </a:r>
              </a:p>
            </p:txBody>
          </p:sp>
        </p:grpSp>
        <p:grpSp>
          <p:nvGrpSpPr>
            <p:cNvPr id="330" name="Group 330"/>
            <p:cNvGrpSpPr/>
            <p:nvPr/>
          </p:nvGrpSpPr>
          <p:grpSpPr>
            <a:xfrm>
              <a:off x="2287242" y="3024420"/>
              <a:ext cx="1080001" cy="432061"/>
              <a:chOff x="0" y="0"/>
              <a:chExt cx="1079999" cy="432060"/>
            </a:xfrm>
          </p:grpSpPr>
          <p:sp>
            <p:nvSpPr>
              <p:cNvPr id="328" name="Shape 328"/>
              <p:cNvSpPr/>
              <p:nvPr/>
            </p:nvSpPr>
            <p:spPr>
              <a:xfrm>
                <a:off x="0" y="-1"/>
                <a:ext cx="1080000"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29" name="Shape 329"/>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331" name="Shape 331"/>
            <p:cNvSpPr/>
            <p:nvPr/>
          </p:nvSpPr>
          <p:spPr>
            <a:xfrm>
              <a:off x="2052284" y="432060"/>
              <a:ext cx="1" cy="432061"/>
            </a:xfrm>
            <a:prstGeom prst="line">
              <a:avLst/>
            </a:prstGeom>
            <a:noFill/>
            <a:ln w="2857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sp>
          <p:nvSpPr>
            <p:cNvPr id="332" name="Shape 332"/>
            <p:cNvSpPr/>
            <p:nvPr/>
          </p:nvSpPr>
          <p:spPr>
            <a:xfrm>
              <a:off x="2827243" y="2592360"/>
              <a:ext cx="1" cy="432061"/>
            </a:xfrm>
            <a:prstGeom prst="line">
              <a:avLst/>
            </a:prstGeom>
            <a:noFill/>
            <a:ln w="25400"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3" name="Shape 333"/>
            <p:cNvSpPr/>
            <p:nvPr/>
          </p:nvSpPr>
          <p:spPr>
            <a:xfrm flipV="1">
              <a:off x="1062148" y="864120"/>
              <a:ext cx="2" cy="432061"/>
            </a:xfrm>
            <a:prstGeom prst="line">
              <a:avLst/>
            </a:prstGeom>
            <a:noFill/>
            <a:ln w="28575"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4" name="Shape 334"/>
            <p:cNvSpPr/>
            <p:nvPr/>
          </p:nvSpPr>
          <p:spPr>
            <a:xfrm>
              <a:off x="3367242" y="494788"/>
              <a:ext cx="438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Bus</a:t>
              </a:r>
            </a:p>
          </p:txBody>
        </p:sp>
        <p:grpSp>
          <p:nvGrpSpPr>
            <p:cNvPr id="337" name="Group 337"/>
            <p:cNvGrpSpPr/>
            <p:nvPr/>
          </p:nvGrpSpPr>
          <p:grpSpPr>
            <a:xfrm>
              <a:off x="504070" y="2160300"/>
              <a:ext cx="1080000" cy="432061"/>
              <a:chOff x="0" y="0"/>
              <a:chExt cx="1079999" cy="432060"/>
            </a:xfrm>
          </p:grpSpPr>
          <p:sp>
            <p:nvSpPr>
              <p:cNvPr id="335" name="Shape 335"/>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36" name="Shape 336"/>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L2 Cache</a:t>
                </a:r>
              </a:p>
            </p:txBody>
          </p:sp>
        </p:grpSp>
        <p:sp>
          <p:nvSpPr>
            <p:cNvPr id="338" name="Shape 338"/>
            <p:cNvSpPr/>
            <p:nvPr/>
          </p:nvSpPr>
          <p:spPr>
            <a:xfrm flipV="1">
              <a:off x="1044069" y="1728240"/>
              <a:ext cx="2" cy="432061"/>
            </a:xfrm>
            <a:prstGeom prst="line">
              <a:avLst/>
            </a:prstGeom>
            <a:noFill/>
            <a:ln w="28575"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nvGrpSpPr>
            <p:cNvPr id="341" name="Group 341"/>
            <p:cNvGrpSpPr/>
            <p:nvPr/>
          </p:nvGrpSpPr>
          <p:grpSpPr>
            <a:xfrm>
              <a:off x="504070" y="3024420"/>
              <a:ext cx="1080000" cy="432061"/>
              <a:chOff x="0" y="0"/>
              <a:chExt cx="1079999" cy="432060"/>
            </a:xfrm>
          </p:grpSpPr>
          <p:sp>
            <p:nvSpPr>
              <p:cNvPr id="339" name="Shape 339"/>
              <p:cNvSpPr/>
              <p:nvPr/>
            </p:nvSpPr>
            <p:spPr>
              <a:xfrm>
                <a:off x="0" y="-1"/>
                <a:ext cx="1080000" cy="43206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40" name="Shape 340"/>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L1d Cache</a:t>
                </a:r>
              </a:p>
            </p:txBody>
          </p:sp>
        </p:grpSp>
        <p:sp>
          <p:nvSpPr>
            <p:cNvPr id="342" name="Shape 342"/>
            <p:cNvSpPr/>
            <p:nvPr/>
          </p:nvSpPr>
          <p:spPr>
            <a:xfrm flipV="1">
              <a:off x="1044069" y="2592360"/>
              <a:ext cx="2" cy="432061"/>
            </a:xfrm>
            <a:prstGeom prst="line">
              <a:avLst/>
            </a:prstGeom>
            <a:noFill/>
            <a:ln w="28575"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nvGrpSpPr>
            <p:cNvPr id="345" name="Group 345"/>
            <p:cNvGrpSpPr/>
            <p:nvPr/>
          </p:nvGrpSpPr>
          <p:grpSpPr>
            <a:xfrm>
              <a:off x="2287242" y="2160300"/>
              <a:ext cx="1080001" cy="432061"/>
              <a:chOff x="0" y="0"/>
              <a:chExt cx="1079999" cy="432060"/>
            </a:xfrm>
          </p:grpSpPr>
          <p:sp>
            <p:nvSpPr>
              <p:cNvPr id="343" name="Shape 343"/>
              <p:cNvSpPr/>
              <p:nvPr/>
            </p:nvSpPr>
            <p:spPr>
              <a:xfrm>
                <a:off x="0" y="-1"/>
                <a:ext cx="1080000" cy="43206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44" name="Shape 344"/>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L1i Cache</a:t>
                </a:r>
              </a:p>
            </p:txBody>
          </p:sp>
        </p:grpSp>
        <p:sp>
          <p:nvSpPr>
            <p:cNvPr id="346" name="Shape 346"/>
            <p:cNvSpPr/>
            <p:nvPr/>
          </p:nvSpPr>
          <p:spPr>
            <a:xfrm flipH="1">
              <a:off x="1584069" y="2376330"/>
              <a:ext cx="703174" cy="1"/>
            </a:xfrm>
            <a:prstGeom prst="line">
              <a:avLst/>
            </a:prstGeom>
            <a:noFill/>
            <a:ln w="28575"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47" name="Shape 347"/>
            <p:cNvSpPr/>
            <p:nvPr/>
          </p:nvSpPr>
          <p:spPr>
            <a:xfrm>
              <a:off x="1584069" y="3240450"/>
              <a:ext cx="703174" cy="1"/>
            </a:xfrm>
            <a:prstGeom prst="line">
              <a:avLst/>
            </a:prstGeom>
            <a:noFill/>
            <a:ln w="25400" cap="flat">
              <a:solidFill>
                <a:srgbClr val="000000"/>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prstGeom prst="rect">
            <a:avLst/>
          </a:prstGeom>
        </p:spPr>
        <p:txBody>
          <a:bodyPr/>
          <a:lstStyle/>
          <a:p>
            <a:pPr/>
            <a:r>
              <a:t>Cache Hierarchy</a:t>
            </a:r>
          </a:p>
        </p:txBody>
      </p:sp>
      <p:sp>
        <p:nvSpPr>
          <p:cNvPr id="351" name="Shape 351"/>
          <p:cNvSpPr/>
          <p:nvPr>
            <p:ph type="body" idx="1"/>
          </p:nvPr>
        </p:nvSpPr>
        <p:spPr>
          <a:xfrm>
            <a:off x="457200" y="1600200"/>
            <a:ext cx="8229600" cy="4525963"/>
          </a:xfrm>
          <a:prstGeom prst="rect">
            <a:avLst/>
          </a:prstGeom>
        </p:spPr>
        <p:txBody>
          <a:bodyPr/>
          <a:lstStyle/>
          <a:p>
            <a:pPr/>
            <a:r>
              <a:t>UMA, SMP(Symmetric multiprocessing)</a:t>
            </a:r>
          </a:p>
        </p:txBody>
      </p:sp>
      <p:grpSp>
        <p:nvGrpSpPr>
          <p:cNvPr id="354" name="Group 354"/>
          <p:cNvGrpSpPr/>
          <p:nvPr/>
        </p:nvGrpSpPr>
        <p:grpSpPr>
          <a:xfrm>
            <a:off x="3707879" y="2204829"/>
            <a:ext cx="1800251" cy="432061"/>
            <a:chOff x="0" y="0"/>
            <a:chExt cx="1800249" cy="432060"/>
          </a:xfrm>
        </p:grpSpPr>
        <p:sp>
          <p:nvSpPr>
            <p:cNvPr id="352" name="Shape 352"/>
            <p:cNvSpPr/>
            <p:nvPr/>
          </p:nvSpPr>
          <p:spPr>
            <a:xfrm>
              <a:off x="0" y="-1"/>
              <a:ext cx="1800250" cy="432062"/>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53" name="Shape 353"/>
            <p:cNvSpPr/>
            <p:nvPr/>
          </p:nvSpPr>
          <p:spPr>
            <a:xfrm>
              <a:off x="0" y="30610"/>
              <a:ext cx="18002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sp>
        <p:nvSpPr>
          <p:cNvPr id="355" name="Shape 355"/>
          <p:cNvSpPr/>
          <p:nvPr/>
        </p:nvSpPr>
        <p:spPr>
          <a:xfrm>
            <a:off x="395419" y="3068950"/>
            <a:ext cx="8280002" cy="1"/>
          </a:xfrm>
          <a:prstGeom prst="line">
            <a:avLst/>
          </a:prstGeom>
          <a:ln w="38100">
            <a:solidFill>
              <a:srgbClr val="000000"/>
            </a:solidFill>
            <a:headEnd type="triangle"/>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358" name="Group 358"/>
          <p:cNvGrpSpPr/>
          <p:nvPr/>
        </p:nvGrpSpPr>
        <p:grpSpPr>
          <a:xfrm>
            <a:off x="4067840" y="3428949"/>
            <a:ext cx="1080001" cy="432062"/>
            <a:chOff x="0" y="0"/>
            <a:chExt cx="1079999" cy="432060"/>
          </a:xfrm>
        </p:grpSpPr>
        <p:sp>
          <p:nvSpPr>
            <p:cNvPr id="356" name="Shape 356"/>
            <p:cNvSpPr/>
            <p:nvPr/>
          </p:nvSpPr>
          <p:spPr>
            <a:xfrm>
              <a:off x="0" y="-1"/>
              <a:ext cx="1080000" cy="432062"/>
            </a:xfrm>
            <a:prstGeom prst="rect">
              <a:avLst/>
            </a:prstGeom>
            <a:solidFill>
              <a:srgbClr val="4F6228"/>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57" name="Shape 357"/>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L3 Cache</a:t>
              </a:r>
            </a:p>
          </p:txBody>
        </p:sp>
      </p:grpSp>
      <p:grpSp>
        <p:nvGrpSpPr>
          <p:cNvPr id="361" name="Group 361"/>
          <p:cNvGrpSpPr/>
          <p:nvPr/>
        </p:nvGrpSpPr>
        <p:grpSpPr>
          <a:xfrm>
            <a:off x="1115610" y="6126162"/>
            <a:ext cx="1368011" cy="432061"/>
            <a:chOff x="0" y="0"/>
            <a:chExt cx="1368010" cy="432060"/>
          </a:xfrm>
        </p:grpSpPr>
        <p:sp>
          <p:nvSpPr>
            <p:cNvPr id="359" name="Shape 359"/>
            <p:cNvSpPr/>
            <p:nvPr/>
          </p:nvSpPr>
          <p:spPr>
            <a:xfrm>
              <a:off x="-1" y="-1"/>
              <a:ext cx="1368012"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60" name="Shape 360"/>
            <p:cNvSpPr/>
            <p:nvPr/>
          </p:nvSpPr>
          <p:spPr>
            <a:xfrm>
              <a:off x="-1" y="30610"/>
              <a:ext cx="136801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362" name="Shape 362"/>
          <p:cNvSpPr/>
          <p:nvPr/>
        </p:nvSpPr>
        <p:spPr>
          <a:xfrm>
            <a:off x="4608005" y="2636890"/>
            <a:ext cx="1" cy="432061"/>
          </a:xfrm>
          <a:prstGeom prst="line">
            <a:avLst/>
          </a:prstGeom>
          <a:ln w="28575">
            <a:solidFill>
              <a:srgbClr val="000000"/>
            </a:solidFill>
            <a:headEnd type="triangle"/>
            <a:tailEnd type="triangle"/>
          </a:ln>
        </p:spPr>
        <p:txBody>
          <a:bodyPr lIns="45719" rIns="45719"/>
          <a:lstStyle/>
          <a:p>
            <a:pPr/>
          </a:p>
        </p:txBody>
      </p:sp>
      <p:sp>
        <p:nvSpPr>
          <p:cNvPr id="363" name="Shape 363"/>
          <p:cNvSpPr/>
          <p:nvPr/>
        </p:nvSpPr>
        <p:spPr>
          <a:xfrm>
            <a:off x="2123659"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64" name="Shape 364"/>
          <p:cNvSpPr/>
          <p:nvPr/>
        </p:nvSpPr>
        <p:spPr>
          <a:xfrm flipV="1">
            <a:off x="4608005" y="3068950"/>
            <a:ext cx="2" cy="360001"/>
          </a:xfrm>
          <a:prstGeom prst="line">
            <a:avLst/>
          </a:pr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365" name="Shape 365"/>
          <p:cNvSpPr/>
          <p:nvPr/>
        </p:nvSpPr>
        <p:spPr>
          <a:xfrm>
            <a:off x="7884459" y="2699617"/>
            <a:ext cx="4380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Bus</a:t>
            </a:r>
          </a:p>
        </p:txBody>
      </p:sp>
      <p:grpSp>
        <p:nvGrpSpPr>
          <p:cNvPr id="368" name="Group 368"/>
          <p:cNvGrpSpPr/>
          <p:nvPr/>
        </p:nvGrpSpPr>
        <p:grpSpPr>
          <a:xfrm>
            <a:off x="1259539" y="4221110"/>
            <a:ext cx="1080001" cy="432061"/>
            <a:chOff x="0" y="0"/>
            <a:chExt cx="1079999" cy="432060"/>
          </a:xfrm>
        </p:grpSpPr>
        <p:sp>
          <p:nvSpPr>
            <p:cNvPr id="366" name="Shape 366"/>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67" name="Shape 367"/>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L2 Cache</a:t>
              </a:r>
            </a:p>
          </p:txBody>
        </p:sp>
      </p:grpSp>
      <p:sp>
        <p:nvSpPr>
          <p:cNvPr id="430" name="Shape 430"/>
          <p:cNvSpPr/>
          <p:nvPr/>
        </p:nvSpPr>
        <p:spPr>
          <a:xfrm>
            <a:off x="2344199" y="3798645"/>
            <a:ext cx="1718879" cy="484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372" name="Group 372"/>
          <p:cNvGrpSpPr/>
          <p:nvPr/>
        </p:nvGrpSpPr>
        <p:grpSpPr>
          <a:xfrm>
            <a:off x="1115609" y="5013219"/>
            <a:ext cx="648002" cy="680884"/>
            <a:chOff x="0" y="0"/>
            <a:chExt cx="648000" cy="680883"/>
          </a:xfrm>
        </p:grpSpPr>
        <p:sp>
          <p:nvSpPr>
            <p:cNvPr id="370" name="Shape 370"/>
            <p:cNvSpPr/>
            <p:nvPr/>
          </p:nvSpPr>
          <p:spPr>
            <a:xfrm>
              <a:off x="-1" y="-1"/>
              <a:ext cx="648002" cy="680885"/>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371" name="Shape 371"/>
            <p:cNvSpPr/>
            <p:nvPr/>
          </p:nvSpPr>
          <p:spPr>
            <a:xfrm>
              <a:off x="-1" y="78821"/>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L1d Cache</a:t>
              </a:r>
            </a:p>
          </p:txBody>
        </p:sp>
      </p:grpSp>
      <p:sp>
        <p:nvSpPr>
          <p:cNvPr id="431" name="Shape 431"/>
          <p:cNvSpPr/>
          <p:nvPr/>
        </p:nvSpPr>
        <p:spPr>
          <a:xfrm>
            <a:off x="1575176" y="4658069"/>
            <a:ext cx="137603" cy="350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376" name="Group 376"/>
          <p:cNvGrpSpPr/>
          <p:nvPr/>
        </p:nvGrpSpPr>
        <p:grpSpPr>
          <a:xfrm>
            <a:off x="1835619" y="5013219"/>
            <a:ext cx="648001" cy="680883"/>
            <a:chOff x="0" y="0"/>
            <a:chExt cx="648000" cy="680881"/>
          </a:xfrm>
        </p:grpSpPr>
        <p:sp>
          <p:nvSpPr>
            <p:cNvPr id="374" name="Shape 374"/>
            <p:cNvSpPr/>
            <p:nvPr/>
          </p:nvSpPr>
          <p:spPr>
            <a:xfrm>
              <a:off x="-1" y="0"/>
              <a:ext cx="648002" cy="68088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375" name="Shape 375"/>
            <p:cNvSpPr/>
            <p:nvPr/>
          </p:nvSpPr>
          <p:spPr>
            <a:xfrm>
              <a:off x="-1" y="78820"/>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L1i Cache</a:t>
              </a:r>
            </a:p>
          </p:txBody>
        </p:sp>
      </p:grpSp>
      <p:sp>
        <p:nvSpPr>
          <p:cNvPr id="432" name="Shape 432"/>
          <p:cNvSpPr/>
          <p:nvPr/>
        </p:nvSpPr>
        <p:spPr>
          <a:xfrm>
            <a:off x="1886338" y="4658069"/>
            <a:ext cx="137660" cy="35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sp>
        <p:nvSpPr>
          <p:cNvPr id="378" name="Shape 378"/>
          <p:cNvSpPr/>
          <p:nvPr/>
        </p:nvSpPr>
        <p:spPr>
          <a:xfrm>
            <a:off x="1475569"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381" name="Group 381"/>
          <p:cNvGrpSpPr/>
          <p:nvPr/>
        </p:nvGrpSpPr>
        <p:grpSpPr>
          <a:xfrm>
            <a:off x="2843909" y="4221110"/>
            <a:ext cx="1080001" cy="432061"/>
            <a:chOff x="0" y="0"/>
            <a:chExt cx="1079999" cy="432060"/>
          </a:xfrm>
        </p:grpSpPr>
        <p:sp>
          <p:nvSpPr>
            <p:cNvPr id="379" name="Shape 379"/>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80" name="Shape 380"/>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L2 Cache</a:t>
              </a:r>
            </a:p>
          </p:txBody>
        </p:sp>
      </p:grpSp>
      <p:sp>
        <p:nvSpPr>
          <p:cNvPr id="433" name="Shape 433"/>
          <p:cNvSpPr/>
          <p:nvPr/>
        </p:nvSpPr>
        <p:spPr>
          <a:xfrm>
            <a:off x="3725046" y="3865909"/>
            <a:ext cx="541447" cy="350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385" name="Group 385"/>
          <p:cNvGrpSpPr/>
          <p:nvPr/>
        </p:nvGrpSpPr>
        <p:grpSpPr>
          <a:xfrm>
            <a:off x="2699740" y="6126162"/>
            <a:ext cx="1368101" cy="432061"/>
            <a:chOff x="0" y="0"/>
            <a:chExt cx="1368100" cy="432060"/>
          </a:xfrm>
        </p:grpSpPr>
        <p:sp>
          <p:nvSpPr>
            <p:cNvPr id="383" name="Shape 383"/>
            <p:cNvSpPr/>
            <p:nvPr/>
          </p:nvSpPr>
          <p:spPr>
            <a:xfrm>
              <a:off x="-1" y="-1"/>
              <a:ext cx="1368102"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84" name="Shape 384"/>
            <p:cNvSpPr/>
            <p:nvPr/>
          </p:nvSpPr>
          <p:spPr>
            <a:xfrm>
              <a:off x="-1" y="30610"/>
              <a:ext cx="136810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386" name="Shape 386"/>
          <p:cNvSpPr/>
          <p:nvPr/>
        </p:nvSpPr>
        <p:spPr>
          <a:xfrm>
            <a:off x="3779980"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389" name="Group 389"/>
          <p:cNvGrpSpPr/>
          <p:nvPr/>
        </p:nvGrpSpPr>
        <p:grpSpPr>
          <a:xfrm>
            <a:off x="2699740" y="5013219"/>
            <a:ext cx="648001" cy="680884"/>
            <a:chOff x="0" y="0"/>
            <a:chExt cx="648000" cy="680883"/>
          </a:xfrm>
        </p:grpSpPr>
        <p:sp>
          <p:nvSpPr>
            <p:cNvPr id="387" name="Shape 387"/>
            <p:cNvSpPr/>
            <p:nvPr/>
          </p:nvSpPr>
          <p:spPr>
            <a:xfrm>
              <a:off x="-1" y="-1"/>
              <a:ext cx="648002" cy="680885"/>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388" name="Shape 388"/>
            <p:cNvSpPr/>
            <p:nvPr/>
          </p:nvSpPr>
          <p:spPr>
            <a:xfrm>
              <a:off x="-1" y="78821"/>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L1d Cache</a:t>
              </a:r>
            </a:p>
          </p:txBody>
        </p:sp>
      </p:grpSp>
      <p:sp>
        <p:nvSpPr>
          <p:cNvPr id="434" name="Shape 434"/>
          <p:cNvSpPr/>
          <p:nvPr/>
        </p:nvSpPr>
        <p:spPr>
          <a:xfrm>
            <a:off x="3159396" y="4658069"/>
            <a:ext cx="137695" cy="350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393" name="Group 393"/>
          <p:cNvGrpSpPr/>
          <p:nvPr/>
        </p:nvGrpSpPr>
        <p:grpSpPr>
          <a:xfrm>
            <a:off x="3419840" y="5013219"/>
            <a:ext cx="648001" cy="680883"/>
            <a:chOff x="0" y="0"/>
            <a:chExt cx="648000" cy="680881"/>
          </a:xfrm>
        </p:grpSpPr>
        <p:sp>
          <p:nvSpPr>
            <p:cNvPr id="391" name="Shape 391"/>
            <p:cNvSpPr/>
            <p:nvPr/>
          </p:nvSpPr>
          <p:spPr>
            <a:xfrm>
              <a:off x="-1" y="0"/>
              <a:ext cx="648002" cy="68088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392" name="Shape 392"/>
            <p:cNvSpPr/>
            <p:nvPr/>
          </p:nvSpPr>
          <p:spPr>
            <a:xfrm>
              <a:off x="-1" y="78820"/>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L1i Cache</a:t>
              </a:r>
            </a:p>
          </p:txBody>
        </p:sp>
      </p:grpSp>
      <p:sp>
        <p:nvSpPr>
          <p:cNvPr id="435" name="Shape 435"/>
          <p:cNvSpPr/>
          <p:nvPr/>
        </p:nvSpPr>
        <p:spPr>
          <a:xfrm>
            <a:off x="3470671" y="4658069"/>
            <a:ext cx="137603" cy="35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sp>
        <p:nvSpPr>
          <p:cNvPr id="395" name="Shape 395"/>
          <p:cNvSpPr/>
          <p:nvPr/>
        </p:nvSpPr>
        <p:spPr>
          <a:xfrm>
            <a:off x="3059789"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398" name="Group 398"/>
          <p:cNvGrpSpPr/>
          <p:nvPr/>
        </p:nvGrpSpPr>
        <p:grpSpPr>
          <a:xfrm>
            <a:off x="5220179" y="6126162"/>
            <a:ext cx="1368011" cy="432061"/>
            <a:chOff x="0" y="0"/>
            <a:chExt cx="1368010" cy="432060"/>
          </a:xfrm>
        </p:grpSpPr>
        <p:sp>
          <p:nvSpPr>
            <p:cNvPr id="396" name="Shape 396"/>
            <p:cNvSpPr/>
            <p:nvPr/>
          </p:nvSpPr>
          <p:spPr>
            <a:xfrm>
              <a:off x="-1" y="-1"/>
              <a:ext cx="1368012"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97" name="Shape 397"/>
            <p:cNvSpPr/>
            <p:nvPr/>
          </p:nvSpPr>
          <p:spPr>
            <a:xfrm>
              <a:off x="-1" y="30610"/>
              <a:ext cx="136801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399" name="Shape 399"/>
          <p:cNvSpPr/>
          <p:nvPr/>
        </p:nvSpPr>
        <p:spPr>
          <a:xfrm>
            <a:off x="6228230"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402" name="Group 402"/>
          <p:cNvGrpSpPr/>
          <p:nvPr/>
        </p:nvGrpSpPr>
        <p:grpSpPr>
          <a:xfrm>
            <a:off x="5364110" y="4221110"/>
            <a:ext cx="1080001" cy="432061"/>
            <a:chOff x="0" y="0"/>
            <a:chExt cx="1079999" cy="432060"/>
          </a:xfrm>
        </p:grpSpPr>
        <p:sp>
          <p:nvSpPr>
            <p:cNvPr id="400" name="Shape 400"/>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401" name="Shape 401"/>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L2 Cache</a:t>
              </a:r>
            </a:p>
          </p:txBody>
        </p:sp>
      </p:grpSp>
      <p:sp>
        <p:nvSpPr>
          <p:cNvPr id="436" name="Shape 436"/>
          <p:cNvSpPr/>
          <p:nvPr/>
        </p:nvSpPr>
        <p:spPr>
          <a:xfrm>
            <a:off x="4969363" y="3865909"/>
            <a:ext cx="573449" cy="350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406" name="Group 406"/>
          <p:cNvGrpSpPr/>
          <p:nvPr/>
        </p:nvGrpSpPr>
        <p:grpSpPr>
          <a:xfrm>
            <a:off x="5220179" y="5013219"/>
            <a:ext cx="648001" cy="680884"/>
            <a:chOff x="0" y="0"/>
            <a:chExt cx="648000" cy="680883"/>
          </a:xfrm>
        </p:grpSpPr>
        <p:sp>
          <p:nvSpPr>
            <p:cNvPr id="404" name="Shape 404"/>
            <p:cNvSpPr/>
            <p:nvPr/>
          </p:nvSpPr>
          <p:spPr>
            <a:xfrm>
              <a:off x="-1" y="-1"/>
              <a:ext cx="648002" cy="680885"/>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405" name="Shape 405"/>
            <p:cNvSpPr/>
            <p:nvPr/>
          </p:nvSpPr>
          <p:spPr>
            <a:xfrm>
              <a:off x="-1" y="78821"/>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L1d Cache</a:t>
              </a:r>
            </a:p>
          </p:txBody>
        </p:sp>
      </p:grpSp>
      <p:sp>
        <p:nvSpPr>
          <p:cNvPr id="437" name="Shape 437"/>
          <p:cNvSpPr/>
          <p:nvPr/>
        </p:nvSpPr>
        <p:spPr>
          <a:xfrm>
            <a:off x="5679746" y="4658069"/>
            <a:ext cx="137603" cy="350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410" name="Group 410"/>
          <p:cNvGrpSpPr/>
          <p:nvPr/>
        </p:nvGrpSpPr>
        <p:grpSpPr>
          <a:xfrm>
            <a:off x="5940190" y="5013219"/>
            <a:ext cx="648001" cy="680883"/>
            <a:chOff x="0" y="0"/>
            <a:chExt cx="648000" cy="680881"/>
          </a:xfrm>
        </p:grpSpPr>
        <p:sp>
          <p:nvSpPr>
            <p:cNvPr id="408" name="Shape 408"/>
            <p:cNvSpPr/>
            <p:nvPr/>
          </p:nvSpPr>
          <p:spPr>
            <a:xfrm>
              <a:off x="-1" y="0"/>
              <a:ext cx="648002" cy="68088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409" name="Shape 409"/>
            <p:cNvSpPr/>
            <p:nvPr/>
          </p:nvSpPr>
          <p:spPr>
            <a:xfrm>
              <a:off x="-1" y="78820"/>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L1i Cache</a:t>
              </a:r>
            </a:p>
          </p:txBody>
        </p:sp>
      </p:grpSp>
      <p:sp>
        <p:nvSpPr>
          <p:cNvPr id="438" name="Shape 438"/>
          <p:cNvSpPr/>
          <p:nvPr/>
        </p:nvSpPr>
        <p:spPr>
          <a:xfrm>
            <a:off x="5990908" y="4658069"/>
            <a:ext cx="137660" cy="35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sp>
        <p:nvSpPr>
          <p:cNvPr id="412" name="Shape 412"/>
          <p:cNvSpPr/>
          <p:nvPr/>
        </p:nvSpPr>
        <p:spPr>
          <a:xfrm>
            <a:off x="5580140"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415" name="Group 415"/>
          <p:cNvGrpSpPr/>
          <p:nvPr/>
        </p:nvGrpSpPr>
        <p:grpSpPr>
          <a:xfrm>
            <a:off x="6948479" y="4221110"/>
            <a:ext cx="1080001" cy="432061"/>
            <a:chOff x="0" y="0"/>
            <a:chExt cx="1079999" cy="432060"/>
          </a:xfrm>
        </p:grpSpPr>
        <p:sp>
          <p:nvSpPr>
            <p:cNvPr id="413" name="Shape 413"/>
            <p:cNvSpPr/>
            <p:nvPr/>
          </p:nvSpPr>
          <p:spPr>
            <a:xfrm>
              <a:off x="0" y="-1"/>
              <a:ext cx="1080000" cy="432062"/>
            </a:xfrm>
            <a:prstGeom prst="rect">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414" name="Shape 414"/>
            <p:cNvSpPr/>
            <p:nvPr/>
          </p:nvSpPr>
          <p:spPr>
            <a:xfrm>
              <a:off x="0" y="30610"/>
              <a:ext cx="108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L2 Cache</a:t>
              </a:r>
            </a:p>
          </p:txBody>
        </p:sp>
      </p:grpSp>
      <p:sp>
        <p:nvSpPr>
          <p:cNvPr id="439" name="Shape 439"/>
          <p:cNvSpPr/>
          <p:nvPr/>
        </p:nvSpPr>
        <p:spPr>
          <a:xfrm>
            <a:off x="5152499" y="3794758"/>
            <a:ext cx="1791219" cy="492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419" name="Group 419"/>
          <p:cNvGrpSpPr/>
          <p:nvPr/>
        </p:nvGrpSpPr>
        <p:grpSpPr>
          <a:xfrm>
            <a:off x="6804310" y="6126162"/>
            <a:ext cx="1368101" cy="432061"/>
            <a:chOff x="0" y="0"/>
            <a:chExt cx="1368100" cy="432060"/>
          </a:xfrm>
        </p:grpSpPr>
        <p:sp>
          <p:nvSpPr>
            <p:cNvPr id="417" name="Shape 417"/>
            <p:cNvSpPr/>
            <p:nvPr/>
          </p:nvSpPr>
          <p:spPr>
            <a:xfrm>
              <a:off x="-1" y="-1"/>
              <a:ext cx="1368102" cy="43206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418" name="Shape 418"/>
            <p:cNvSpPr/>
            <p:nvPr/>
          </p:nvSpPr>
          <p:spPr>
            <a:xfrm>
              <a:off x="-1" y="30610"/>
              <a:ext cx="136810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 core</a:t>
              </a:r>
            </a:p>
          </p:txBody>
        </p:sp>
      </p:grpSp>
      <p:sp>
        <p:nvSpPr>
          <p:cNvPr id="420" name="Shape 420"/>
          <p:cNvSpPr/>
          <p:nvPr/>
        </p:nvSpPr>
        <p:spPr>
          <a:xfrm>
            <a:off x="7884549"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grpSp>
        <p:nvGrpSpPr>
          <p:cNvPr id="423" name="Group 423"/>
          <p:cNvGrpSpPr/>
          <p:nvPr/>
        </p:nvGrpSpPr>
        <p:grpSpPr>
          <a:xfrm>
            <a:off x="6804310" y="5013219"/>
            <a:ext cx="648001" cy="680884"/>
            <a:chOff x="0" y="0"/>
            <a:chExt cx="648000" cy="680883"/>
          </a:xfrm>
        </p:grpSpPr>
        <p:sp>
          <p:nvSpPr>
            <p:cNvPr id="421" name="Shape 421"/>
            <p:cNvSpPr/>
            <p:nvPr/>
          </p:nvSpPr>
          <p:spPr>
            <a:xfrm>
              <a:off x="-1" y="-1"/>
              <a:ext cx="648002" cy="680885"/>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422" name="Shape 422"/>
            <p:cNvSpPr/>
            <p:nvPr/>
          </p:nvSpPr>
          <p:spPr>
            <a:xfrm>
              <a:off x="-1" y="78821"/>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L1d Cache</a:t>
              </a:r>
            </a:p>
          </p:txBody>
        </p:sp>
      </p:grpSp>
      <p:sp>
        <p:nvSpPr>
          <p:cNvPr id="440" name="Shape 440"/>
          <p:cNvSpPr/>
          <p:nvPr/>
        </p:nvSpPr>
        <p:spPr>
          <a:xfrm>
            <a:off x="7263966" y="4658069"/>
            <a:ext cx="137695" cy="350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grpSp>
        <p:nvGrpSpPr>
          <p:cNvPr id="427" name="Group 427"/>
          <p:cNvGrpSpPr/>
          <p:nvPr/>
        </p:nvGrpSpPr>
        <p:grpSpPr>
          <a:xfrm>
            <a:off x="7524409" y="5013219"/>
            <a:ext cx="648001" cy="680883"/>
            <a:chOff x="0" y="0"/>
            <a:chExt cx="648000" cy="680881"/>
          </a:xfrm>
        </p:grpSpPr>
        <p:sp>
          <p:nvSpPr>
            <p:cNvPr id="425" name="Shape 425"/>
            <p:cNvSpPr/>
            <p:nvPr/>
          </p:nvSpPr>
          <p:spPr>
            <a:xfrm>
              <a:off x="-1" y="0"/>
              <a:ext cx="648002" cy="680882"/>
            </a:xfrm>
            <a:prstGeom prst="rect">
              <a:avLst/>
            </a:prstGeom>
            <a:solidFill>
              <a:srgbClr val="00B050"/>
            </a:soli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400">
                  <a:solidFill>
                    <a:srgbClr val="FFFFFF"/>
                  </a:solidFill>
                </a:defRPr>
              </a:pPr>
            </a:p>
          </p:txBody>
        </p:sp>
        <p:sp>
          <p:nvSpPr>
            <p:cNvPr id="426" name="Shape 426"/>
            <p:cNvSpPr/>
            <p:nvPr/>
          </p:nvSpPr>
          <p:spPr>
            <a:xfrm>
              <a:off x="-1" y="78820"/>
              <a:ext cx="648002"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L1i Cache</a:t>
              </a:r>
            </a:p>
          </p:txBody>
        </p:sp>
      </p:grpSp>
      <p:sp>
        <p:nvSpPr>
          <p:cNvPr id="441" name="Shape 441"/>
          <p:cNvSpPr/>
          <p:nvPr/>
        </p:nvSpPr>
        <p:spPr>
          <a:xfrm>
            <a:off x="7575241" y="4658069"/>
            <a:ext cx="137603" cy="35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a:lstStyle/>
          <a:p>
            <a:pPr/>
          </a:p>
        </p:txBody>
      </p:sp>
      <p:sp>
        <p:nvSpPr>
          <p:cNvPr id="429" name="Shape 429"/>
          <p:cNvSpPr/>
          <p:nvPr/>
        </p:nvSpPr>
        <p:spPr>
          <a:xfrm>
            <a:off x="7164360" y="5694102"/>
            <a:ext cx="1" cy="43206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a:r>
              <a:t>Agenda</a:t>
            </a:r>
          </a:p>
        </p:txBody>
      </p:sp>
      <p:sp>
        <p:nvSpPr>
          <p:cNvPr id="117" name="Shape 117"/>
          <p:cNvSpPr/>
          <p:nvPr>
            <p:ph type="body" idx="1"/>
          </p:nvPr>
        </p:nvSpPr>
        <p:spPr>
          <a:xfrm>
            <a:off x="457200" y="1600200"/>
            <a:ext cx="8229600" cy="4525963"/>
          </a:xfrm>
          <a:prstGeom prst="rect">
            <a:avLst/>
          </a:prstGeom>
        </p:spPr>
        <p:txBody>
          <a:bodyPr/>
          <a:lstStyle/>
          <a:p>
            <a:pPr/>
            <a:r>
              <a:t>What is data model</a:t>
            </a:r>
          </a:p>
          <a:p>
            <a:pPr/>
            <a:r>
              <a:t>Principle of locality</a:t>
            </a:r>
          </a:p>
          <a:p>
            <a:pPr/>
            <a:r>
              <a:t>Data layer on system</a:t>
            </a:r>
          </a:p>
          <a:p>
            <a:pPr/>
            <a:r>
              <a:t>Data path on x86 architecture</a:t>
            </a:r>
          </a:p>
          <a:p>
            <a:pPr/>
            <a:r>
              <a:t>History of cache chips</a:t>
            </a:r>
          </a:p>
          <a:p>
            <a:pPr/>
            <a:r>
              <a:t>Memory &amp; Cache Hierarchy</a:t>
            </a:r>
          </a:p>
          <a:p>
            <a:pPr/>
            <a:r>
              <a:t>How does cache memory work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pPr defTabSz="795527">
              <a:defRPr sz="3393"/>
            </a:pPr>
            <a:r>
              <a:t>Memory hierarchy of </a:t>
            </a:r>
            <a:br/>
            <a:r>
              <a:t>an AMD Bulldozer server</a:t>
            </a:r>
          </a:p>
        </p:txBody>
      </p:sp>
      <p:sp>
        <p:nvSpPr>
          <p:cNvPr id="444" name="Shape 444"/>
          <p:cNvSpPr/>
          <p:nvPr>
            <p:ph type="body" idx="1"/>
          </p:nvPr>
        </p:nvSpPr>
        <p:spPr>
          <a:xfrm>
            <a:off x="457200" y="1600200"/>
            <a:ext cx="8229600" cy="4525963"/>
          </a:xfrm>
          <a:prstGeom prst="rect">
            <a:avLst/>
          </a:prstGeom>
        </p:spPr>
        <p:txBody>
          <a:bodyPr/>
          <a:lstStyle/>
          <a:p>
            <a:pPr/>
          </a:p>
        </p:txBody>
      </p:sp>
      <p:pic>
        <p:nvPicPr>
          <p:cNvPr id="445" name="image17.png" descr="https://upload.wikimedia.org/wikipedia/commons/9/95/Hwloc.png"/>
          <p:cNvPicPr>
            <a:picLocks noChangeAspect="1"/>
          </p:cNvPicPr>
          <p:nvPr/>
        </p:nvPicPr>
        <p:blipFill>
          <a:blip r:embed="rId2">
            <a:extLst/>
          </a:blip>
          <a:stretch>
            <a:fillRect/>
          </a:stretch>
        </p:blipFill>
        <p:spPr>
          <a:xfrm>
            <a:off x="23280" y="1700806"/>
            <a:ext cx="9120721" cy="421440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title"/>
          </p:nvPr>
        </p:nvSpPr>
        <p:spPr>
          <a:prstGeom prst="rect">
            <a:avLst/>
          </a:prstGeom>
        </p:spPr>
        <p:txBody>
          <a:bodyPr/>
          <a:lstStyle/>
          <a:p>
            <a:pPr/>
            <a:r>
              <a:t>How the cache memory works</a:t>
            </a:r>
          </a:p>
        </p:txBody>
      </p:sp>
      <p:sp>
        <p:nvSpPr>
          <p:cNvPr id="448" name="Shape 448"/>
          <p:cNvSpPr/>
          <p:nvPr>
            <p:ph type="body" idx="1"/>
          </p:nvPr>
        </p:nvSpPr>
        <p:spPr>
          <a:xfrm>
            <a:off x="457200" y="1600200"/>
            <a:ext cx="8229600" cy="4525963"/>
          </a:xfrm>
          <a:prstGeom prst="rect">
            <a:avLst/>
          </a:prstGeom>
        </p:spPr>
        <p:txBody>
          <a:bodyPr/>
          <a:lstStyle/>
          <a:p>
            <a:pPr/>
            <a:r>
              <a:t>Memory Cache Organization</a:t>
            </a:r>
          </a:p>
          <a:p>
            <a:pPr lvl="1" marL="742950" indent="-285750">
              <a:spcBef>
                <a:spcPts val="600"/>
              </a:spcBef>
              <a:defRPr sz="2800"/>
            </a:pPr>
            <a:r>
              <a:t>Chunked by cache line</a:t>
            </a:r>
          </a:p>
          <a:p>
            <a:pPr lvl="1" marL="742950" indent="-285750">
              <a:spcBef>
                <a:spcPts val="600"/>
              </a:spcBef>
              <a:defRPr sz="2800"/>
            </a:pPr>
            <a:r>
              <a:t>Each cache line 64 Bytes</a:t>
            </a:r>
          </a:p>
        </p:txBody>
      </p:sp>
      <p:grpSp>
        <p:nvGrpSpPr>
          <p:cNvPr id="451" name="Group 451"/>
          <p:cNvGrpSpPr/>
          <p:nvPr/>
        </p:nvGrpSpPr>
        <p:grpSpPr>
          <a:xfrm>
            <a:off x="2983684" y="3243750"/>
            <a:ext cx="1872261" cy="370841"/>
            <a:chOff x="0" y="0"/>
            <a:chExt cx="1872259" cy="370840"/>
          </a:xfrm>
        </p:grpSpPr>
        <p:sp>
          <p:nvSpPr>
            <p:cNvPr id="449" name="Shape 449"/>
            <p:cNvSpPr/>
            <p:nvPr/>
          </p:nvSpPr>
          <p:spPr>
            <a:xfrm>
              <a:off x="0" y="77419"/>
              <a:ext cx="1872260" cy="216001"/>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50" name="Shape 450"/>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Line1</a:t>
              </a:r>
            </a:p>
          </p:txBody>
        </p:sp>
      </p:grpSp>
      <p:grpSp>
        <p:nvGrpSpPr>
          <p:cNvPr id="454" name="Group 454"/>
          <p:cNvGrpSpPr/>
          <p:nvPr/>
        </p:nvGrpSpPr>
        <p:grpSpPr>
          <a:xfrm>
            <a:off x="2983684" y="3459750"/>
            <a:ext cx="1872261" cy="370841"/>
            <a:chOff x="0" y="0"/>
            <a:chExt cx="1872259" cy="370840"/>
          </a:xfrm>
        </p:grpSpPr>
        <p:sp>
          <p:nvSpPr>
            <p:cNvPr id="452" name="Shape 452"/>
            <p:cNvSpPr/>
            <p:nvPr/>
          </p:nvSpPr>
          <p:spPr>
            <a:xfrm>
              <a:off x="0" y="77419"/>
              <a:ext cx="1872260" cy="216001"/>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53" name="Shape 453"/>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Line2</a:t>
              </a:r>
            </a:p>
          </p:txBody>
        </p:sp>
      </p:grpSp>
      <p:grpSp>
        <p:nvGrpSpPr>
          <p:cNvPr id="457" name="Group 457"/>
          <p:cNvGrpSpPr/>
          <p:nvPr/>
        </p:nvGrpSpPr>
        <p:grpSpPr>
          <a:xfrm>
            <a:off x="2983684" y="3675750"/>
            <a:ext cx="1872261" cy="370841"/>
            <a:chOff x="0" y="0"/>
            <a:chExt cx="1872259" cy="370840"/>
          </a:xfrm>
        </p:grpSpPr>
        <p:sp>
          <p:nvSpPr>
            <p:cNvPr id="455" name="Shape 455"/>
            <p:cNvSpPr/>
            <p:nvPr/>
          </p:nvSpPr>
          <p:spPr>
            <a:xfrm>
              <a:off x="0" y="77419"/>
              <a:ext cx="1872260" cy="216001"/>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56" name="Shape 456"/>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Line3</a:t>
              </a:r>
            </a:p>
          </p:txBody>
        </p:sp>
      </p:grpSp>
      <p:grpSp>
        <p:nvGrpSpPr>
          <p:cNvPr id="460" name="Group 460"/>
          <p:cNvGrpSpPr/>
          <p:nvPr/>
        </p:nvGrpSpPr>
        <p:grpSpPr>
          <a:xfrm>
            <a:off x="2983684" y="3908599"/>
            <a:ext cx="1872261" cy="370841"/>
            <a:chOff x="0" y="0"/>
            <a:chExt cx="1872259" cy="370840"/>
          </a:xfrm>
        </p:grpSpPr>
        <p:sp>
          <p:nvSpPr>
            <p:cNvPr id="458" name="Shape 458"/>
            <p:cNvSpPr/>
            <p:nvPr/>
          </p:nvSpPr>
          <p:spPr>
            <a:xfrm>
              <a:off x="0" y="77419"/>
              <a:ext cx="1872260" cy="216001"/>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59" name="Shape 459"/>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Line4</a:t>
              </a:r>
            </a:p>
          </p:txBody>
        </p:sp>
      </p:grpSp>
      <p:grpSp>
        <p:nvGrpSpPr>
          <p:cNvPr id="463" name="Group 463"/>
          <p:cNvGrpSpPr/>
          <p:nvPr/>
        </p:nvGrpSpPr>
        <p:grpSpPr>
          <a:xfrm>
            <a:off x="2983684" y="4202019"/>
            <a:ext cx="1872261" cy="504041"/>
            <a:chOff x="0" y="0"/>
            <a:chExt cx="1872259" cy="504040"/>
          </a:xfrm>
        </p:grpSpPr>
        <p:sp>
          <p:nvSpPr>
            <p:cNvPr id="461" name="Shape 461"/>
            <p:cNvSpPr/>
            <p:nvPr/>
          </p:nvSpPr>
          <p:spPr>
            <a:xfrm>
              <a:off x="0" y="-1"/>
              <a:ext cx="1872260" cy="504042"/>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62" name="Shape 462"/>
            <p:cNvSpPr/>
            <p:nvPr/>
          </p:nvSpPr>
          <p:spPr>
            <a:xfrm>
              <a:off x="0" y="66600"/>
              <a:ext cx="187226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t>
              </a:r>
            </a:p>
          </p:txBody>
        </p:sp>
      </p:grpSp>
      <p:grpSp>
        <p:nvGrpSpPr>
          <p:cNvPr id="466" name="Group 466"/>
          <p:cNvGrpSpPr/>
          <p:nvPr/>
        </p:nvGrpSpPr>
        <p:grpSpPr>
          <a:xfrm>
            <a:off x="2983684" y="4628639"/>
            <a:ext cx="1872261" cy="370841"/>
            <a:chOff x="0" y="0"/>
            <a:chExt cx="1872259" cy="370840"/>
          </a:xfrm>
        </p:grpSpPr>
        <p:sp>
          <p:nvSpPr>
            <p:cNvPr id="464" name="Shape 464"/>
            <p:cNvSpPr/>
            <p:nvPr/>
          </p:nvSpPr>
          <p:spPr>
            <a:xfrm>
              <a:off x="0" y="77419"/>
              <a:ext cx="1872260" cy="216001"/>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65" name="Shape 465"/>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Line128</a:t>
              </a:r>
            </a:p>
          </p:txBody>
        </p:sp>
      </p:grpSp>
      <p:grpSp>
        <p:nvGrpSpPr>
          <p:cNvPr id="469" name="Group 469"/>
          <p:cNvGrpSpPr/>
          <p:nvPr/>
        </p:nvGrpSpPr>
        <p:grpSpPr>
          <a:xfrm>
            <a:off x="6228229" y="2254699"/>
            <a:ext cx="1872261" cy="370841"/>
            <a:chOff x="0" y="0"/>
            <a:chExt cx="1872259" cy="370840"/>
          </a:xfrm>
        </p:grpSpPr>
        <p:sp>
          <p:nvSpPr>
            <p:cNvPr id="467" name="Shape 467"/>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68" name="Shape 468"/>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72" name="Group 472"/>
          <p:cNvGrpSpPr/>
          <p:nvPr/>
        </p:nvGrpSpPr>
        <p:grpSpPr>
          <a:xfrm>
            <a:off x="6228229" y="2470699"/>
            <a:ext cx="1872261" cy="370841"/>
            <a:chOff x="0" y="0"/>
            <a:chExt cx="1872259" cy="370840"/>
          </a:xfrm>
        </p:grpSpPr>
        <p:sp>
          <p:nvSpPr>
            <p:cNvPr id="470" name="Shape 470"/>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71" name="Shape 471"/>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75" name="Group 475"/>
          <p:cNvGrpSpPr/>
          <p:nvPr/>
        </p:nvGrpSpPr>
        <p:grpSpPr>
          <a:xfrm>
            <a:off x="6228229" y="2686699"/>
            <a:ext cx="1872261" cy="370841"/>
            <a:chOff x="0" y="0"/>
            <a:chExt cx="1872259" cy="370840"/>
          </a:xfrm>
        </p:grpSpPr>
        <p:sp>
          <p:nvSpPr>
            <p:cNvPr id="473" name="Shape 473"/>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74" name="Shape 474"/>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78" name="Group 478"/>
          <p:cNvGrpSpPr/>
          <p:nvPr/>
        </p:nvGrpSpPr>
        <p:grpSpPr>
          <a:xfrm>
            <a:off x="6228229" y="2902699"/>
            <a:ext cx="1872261" cy="370841"/>
            <a:chOff x="0" y="0"/>
            <a:chExt cx="1872259" cy="370840"/>
          </a:xfrm>
        </p:grpSpPr>
        <p:sp>
          <p:nvSpPr>
            <p:cNvPr id="476" name="Shape 476"/>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77" name="Shape 477"/>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81" name="Group 481"/>
          <p:cNvGrpSpPr/>
          <p:nvPr/>
        </p:nvGrpSpPr>
        <p:grpSpPr>
          <a:xfrm>
            <a:off x="6228229" y="3628120"/>
            <a:ext cx="1872261" cy="1241261"/>
            <a:chOff x="0" y="0"/>
            <a:chExt cx="1872259" cy="1241259"/>
          </a:xfrm>
        </p:grpSpPr>
        <p:sp>
          <p:nvSpPr>
            <p:cNvPr id="479" name="Shape 479"/>
            <p:cNvSpPr/>
            <p:nvPr/>
          </p:nvSpPr>
          <p:spPr>
            <a:xfrm>
              <a:off x="0" y="0"/>
              <a:ext cx="1872260" cy="1241260"/>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80" name="Shape 480"/>
            <p:cNvSpPr/>
            <p:nvPr/>
          </p:nvSpPr>
          <p:spPr>
            <a:xfrm>
              <a:off x="0" y="435209"/>
              <a:ext cx="187226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t>
              </a:r>
            </a:p>
          </p:txBody>
        </p:sp>
      </p:grpSp>
      <p:grpSp>
        <p:nvGrpSpPr>
          <p:cNvPr id="484" name="Group 484"/>
          <p:cNvGrpSpPr/>
          <p:nvPr/>
        </p:nvGrpSpPr>
        <p:grpSpPr>
          <a:xfrm>
            <a:off x="6228229" y="5223959"/>
            <a:ext cx="1872261" cy="370841"/>
            <a:chOff x="0" y="0"/>
            <a:chExt cx="1872259" cy="370840"/>
          </a:xfrm>
        </p:grpSpPr>
        <p:sp>
          <p:nvSpPr>
            <p:cNvPr id="482" name="Shape 482"/>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83" name="Shape 483"/>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sp>
        <p:nvSpPr>
          <p:cNvPr id="485" name="Shape 485"/>
          <p:cNvSpPr/>
          <p:nvPr/>
        </p:nvSpPr>
        <p:spPr>
          <a:xfrm>
            <a:off x="3029966" y="4994069"/>
            <a:ext cx="1779698"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400"/>
            </a:pPr>
            <a:r>
              <a:t>a 8KB L1 cache </a:t>
            </a:r>
          </a:p>
          <a:p>
            <a:pPr algn="ctr">
              <a:defRPr sz="1400"/>
            </a:pPr>
            <a:r>
              <a:t>with 64-byte cache line</a:t>
            </a:r>
          </a:p>
        </p:txBody>
      </p:sp>
      <p:grpSp>
        <p:nvGrpSpPr>
          <p:cNvPr id="488" name="Group 488"/>
          <p:cNvGrpSpPr/>
          <p:nvPr/>
        </p:nvGrpSpPr>
        <p:grpSpPr>
          <a:xfrm>
            <a:off x="6228229" y="5439959"/>
            <a:ext cx="1872261" cy="370841"/>
            <a:chOff x="0" y="0"/>
            <a:chExt cx="1872259" cy="370840"/>
          </a:xfrm>
        </p:grpSpPr>
        <p:sp>
          <p:nvSpPr>
            <p:cNvPr id="486" name="Shape 486"/>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87" name="Shape 487"/>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91" name="Group 491"/>
          <p:cNvGrpSpPr/>
          <p:nvPr/>
        </p:nvGrpSpPr>
        <p:grpSpPr>
          <a:xfrm>
            <a:off x="6228229" y="5655959"/>
            <a:ext cx="1872261" cy="370841"/>
            <a:chOff x="0" y="0"/>
            <a:chExt cx="1872259" cy="370840"/>
          </a:xfrm>
        </p:grpSpPr>
        <p:sp>
          <p:nvSpPr>
            <p:cNvPr id="489" name="Shape 489"/>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90" name="Shape 490"/>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94" name="Group 494"/>
          <p:cNvGrpSpPr/>
          <p:nvPr/>
        </p:nvGrpSpPr>
        <p:grpSpPr>
          <a:xfrm>
            <a:off x="6228229" y="5871959"/>
            <a:ext cx="1872261" cy="370841"/>
            <a:chOff x="0" y="0"/>
            <a:chExt cx="1872259" cy="370840"/>
          </a:xfrm>
        </p:grpSpPr>
        <p:sp>
          <p:nvSpPr>
            <p:cNvPr id="492" name="Shape 492"/>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93" name="Shape 493"/>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497" name="Group 497"/>
          <p:cNvGrpSpPr/>
          <p:nvPr/>
        </p:nvGrpSpPr>
        <p:grpSpPr>
          <a:xfrm>
            <a:off x="6228229" y="3118699"/>
            <a:ext cx="1872261" cy="370841"/>
            <a:chOff x="0" y="0"/>
            <a:chExt cx="1872259" cy="370840"/>
          </a:xfrm>
        </p:grpSpPr>
        <p:sp>
          <p:nvSpPr>
            <p:cNvPr id="495" name="Shape 495"/>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96" name="Shape 496"/>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500" name="Group 500"/>
          <p:cNvGrpSpPr/>
          <p:nvPr/>
        </p:nvGrpSpPr>
        <p:grpSpPr>
          <a:xfrm>
            <a:off x="6228229" y="3334699"/>
            <a:ext cx="1872261" cy="370841"/>
            <a:chOff x="0" y="0"/>
            <a:chExt cx="1872259" cy="370840"/>
          </a:xfrm>
        </p:grpSpPr>
        <p:sp>
          <p:nvSpPr>
            <p:cNvPr id="498" name="Shape 498"/>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499" name="Shape 499"/>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503" name="Group 503"/>
          <p:cNvGrpSpPr/>
          <p:nvPr/>
        </p:nvGrpSpPr>
        <p:grpSpPr>
          <a:xfrm>
            <a:off x="6228229" y="4791959"/>
            <a:ext cx="1872261" cy="370841"/>
            <a:chOff x="0" y="0"/>
            <a:chExt cx="1872259" cy="370840"/>
          </a:xfrm>
        </p:grpSpPr>
        <p:sp>
          <p:nvSpPr>
            <p:cNvPr id="501" name="Shape 501"/>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502" name="Shape 502"/>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grpSp>
        <p:nvGrpSpPr>
          <p:cNvPr id="506" name="Group 506"/>
          <p:cNvGrpSpPr/>
          <p:nvPr/>
        </p:nvGrpSpPr>
        <p:grpSpPr>
          <a:xfrm>
            <a:off x="6228229" y="5007959"/>
            <a:ext cx="1872261" cy="370841"/>
            <a:chOff x="0" y="0"/>
            <a:chExt cx="1872259" cy="370840"/>
          </a:xfrm>
        </p:grpSpPr>
        <p:sp>
          <p:nvSpPr>
            <p:cNvPr id="504" name="Shape 504"/>
            <p:cNvSpPr/>
            <p:nvPr/>
          </p:nvSpPr>
          <p:spPr>
            <a:xfrm>
              <a:off x="0" y="77419"/>
              <a:ext cx="1872260" cy="21600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505" name="Shape 505"/>
            <p:cNvSpPr/>
            <p:nvPr/>
          </p:nvSpPr>
          <p:spPr>
            <a:xfrm>
              <a:off x="0" y="0"/>
              <a:ext cx="1872260"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64 Bytes</a:t>
              </a:r>
            </a:p>
          </p:txBody>
        </p:sp>
      </p:grpSp>
      <p:sp>
        <p:nvSpPr>
          <p:cNvPr id="507" name="Shape 507"/>
          <p:cNvSpPr/>
          <p:nvPr/>
        </p:nvSpPr>
        <p:spPr>
          <a:xfrm>
            <a:off x="6378488" y="6217653"/>
            <a:ext cx="15799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400"/>
            </a:lvl1pPr>
          </a:lstStyle>
          <a:p>
            <a:pPr/>
            <a:r>
              <a:t>a 4GB main memory</a:t>
            </a:r>
          </a:p>
        </p:txBody>
      </p:sp>
      <p:sp>
        <p:nvSpPr>
          <p:cNvPr id="508" name="Shape 508"/>
          <p:cNvSpPr/>
          <p:nvPr/>
        </p:nvSpPr>
        <p:spPr>
          <a:xfrm>
            <a:off x="1172064" y="3933170"/>
            <a:ext cx="360001" cy="360000"/>
          </a:xfrm>
          <a:prstGeom prst="ellipse">
            <a:avLst/>
          </a:prstGeom>
          <a:gradFill>
            <a:gsLst>
              <a:gs pos="0">
                <a:srgbClr val="9A2F2C"/>
              </a:gs>
              <a:gs pos="80000">
                <a:srgbClr val="CA3E3A"/>
              </a:gs>
              <a:gs pos="100000">
                <a:srgbClr val="CE3B37"/>
              </a:gs>
            </a:gsLst>
            <a:lin ang="16200000"/>
          </a:gradFill>
          <a:ln>
            <a:solidFill>
              <a:srgbClr val="BE4B48"/>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09" name="Shape 509"/>
          <p:cNvSpPr/>
          <p:nvPr/>
        </p:nvSpPr>
        <p:spPr>
          <a:xfrm>
            <a:off x="769719" y="4437140"/>
            <a:ext cx="1164690"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400"/>
            </a:lvl1pPr>
          </a:lstStyle>
          <a:p>
            <a:pPr/>
            <a:r>
              <a:t>processor core</a:t>
            </a:r>
          </a:p>
        </p:txBody>
      </p:sp>
      <p:sp>
        <p:nvSpPr>
          <p:cNvPr id="510" name="Shape 510"/>
          <p:cNvSpPr/>
          <p:nvPr/>
        </p:nvSpPr>
        <p:spPr>
          <a:xfrm>
            <a:off x="4864100" y="2908300"/>
            <a:ext cx="1364131" cy="1155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873" y="158"/>
                  <a:pt x="12145" y="316"/>
                  <a:pt x="9732" y="3323"/>
                </a:cubicBezTo>
                <a:cubicBezTo>
                  <a:pt x="7319" y="6330"/>
                  <a:pt x="8743" y="14993"/>
                  <a:pt x="7121" y="18040"/>
                </a:cubicBezTo>
                <a:cubicBezTo>
                  <a:pt x="5499" y="21086"/>
                  <a:pt x="2749" y="21343"/>
                  <a:pt x="0" y="21600"/>
                </a:cubicBezTo>
              </a:path>
            </a:pathLst>
          </a:custGeom>
          <a:ln>
            <a:solidFill>
              <a:srgbClr val="808080"/>
            </a:solidFill>
            <a:prstDash val="dash"/>
          </a:ln>
        </p:spPr>
        <p:txBody>
          <a:bodyPr lIns="45719" rIns="45719" anchor="ctr"/>
          <a:lstStyle/>
          <a:p>
            <a:pPr algn="ctr"/>
          </a:p>
        </p:txBody>
      </p:sp>
      <p:sp>
        <p:nvSpPr>
          <p:cNvPr id="511" name="Shape 511"/>
          <p:cNvSpPr/>
          <p:nvPr/>
        </p:nvSpPr>
        <p:spPr>
          <a:xfrm>
            <a:off x="1562100" y="4019696"/>
            <a:ext cx="1422400" cy="248721"/>
          </a:xfrm>
          <a:custGeom>
            <a:avLst/>
            <a:gdLst/>
            <a:ahLst/>
            <a:cxnLst>
              <a:cxn ang="0">
                <a:pos x="wd2" y="hd2"/>
              </a:cxn>
              <a:cxn ang="5400000">
                <a:pos x="wd2" y="hd2"/>
              </a:cxn>
              <a:cxn ang="10800000">
                <a:pos x="wd2" y="hd2"/>
              </a:cxn>
              <a:cxn ang="16200000">
                <a:pos x="wd2" y="hd2"/>
              </a:cxn>
            </a:cxnLst>
            <a:rect l="0" t="0" r="r" b="b"/>
            <a:pathLst>
              <a:path w="21600" h="19228" fill="norm" stroke="1" extrusionOk="0">
                <a:moveTo>
                  <a:pt x="21600" y="6371"/>
                </a:moveTo>
                <a:cubicBezTo>
                  <a:pt x="19238" y="13243"/>
                  <a:pt x="16875" y="20116"/>
                  <a:pt x="14657" y="19134"/>
                </a:cubicBezTo>
                <a:cubicBezTo>
                  <a:pt x="12439" y="18152"/>
                  <a:pt x="10736" y="2443"/>
                  <a:pt x="8293" y="480"/>
                </a:cubicBezTo>
                <a:cubicBezTo>
                  <a:pt x="5850" y="-1484"/>
                  <a:pt x="2925" y="2934"/>
                  <a:pt x="0" y="7352"/>
                </a:cubicBezTo>
              </a:path>
            </a:pathLst>
          </a:custGeom>
          <a:ln>
            <a:solidFill>
              <a:srgbClr val="808080"/>
            </a:solidFill>
            <a:prstDash val="dash"/>
          </a:ln>
        </p:spPr>
        <p:txBody>
          <a:bodyPr lIns="45719" rIns="45719" anchor="ctr"/>
          <a:lstStyle/>
          <a:p>
            <a:pPr algn="ctr"/>
          </a:p>
        </p:txBody>
      </p:sp>
      <p:sp>
        <p:nvSpPr>
          <p:cNvPr id="512" name="Shape 512"/>
          <p:cNvSpPr/>
          <p:nvPr/>
        </p:nvSpPr>
        <p:spPr>
          <a:xfrm>
            <a:off x="4864100" y="3543300"/>
            <a:ext cx="1364131" cy="774873"/>
          </a:xfrm>
          <a:custGeom>
            <a:avLst/>
            <a:gdLst/>
            <a:ahLst/>
            <a:cxnLst>
              <a:cxn ang="0">
                <a:pos x="wd2" y="hd2"/>
              </a:cxn>
              <a:cxn ang="5400000">
                <a:pos x="wd2" y="hd2"/>
              </a:cxn>
              <a:cxn ang="10800000">
                <a:pos x="wd2" y="hd2"/>
              </a:cxn>
              <a:cxn ang="16200000">
                <a:pos x="wd2" y="hd2"/>
              </a:cxn>
            </a:cxnLst>
            <a:rect l="0" t="0" r="r" b="b"/>
            <a:pathLst>
              <a:path w="21600" h="20380" fill="norm" stroke="1" extrusionOk="0">
                <a:moveTo>
                  <a:pt x="21600" y="0"/>
                </a:moveTo>
                <a:cubicBezTo>
                  <a:pt x="16851" y="3953"/>
                  <a:pt x="15737" y="15142"/>
                  <a:pt x="13371" y="18371"/>
                </a:cubicBezTo>
                <a:cubicBezTo>
                  <a:pt x="11006" y="21600"/>
                  <a:pt x="9634" y="20153"/>
                  <a:pt x="7406" y="19373"/>
                </a:cubicBezTo>
                <a:cubicBezTo>
                  <a:pt x="5177" y="18594"/>
                  <a:pt x="2863" y="13361"/>
                  <a:pt x="0" y="13695"/>
                </a:cubicBezTo>
              </a:path>
            </a:pathLst>
          </a:custGeom>
          <a:ln>
            <a:solidFill>
              <a:srgbClr val="808080"/>
            </a:solidFill>
            <a:prstDash val="dash"/>
          </a:ln>
        </p:spPr>
        <p:txBody>
          <a:bodyPr lIns="45719" rIns="45719" anchor="ctr"/>
          <a:lstStyle/>
          <a:p>
            <a:pPr algn="ctr">
              <a:defRPr>
                <a:solidFill>
                  <a:srgbClr val="FFFFFF"/>
                </a:solidFill>
              </a:defRPr>
            </a:pPr>
          </a:p>
        </p:txBody>
      </p:sp>
      <p:sp>
        <p:nvSpPr>
          <p:cNvPr id="513" name="Shape 513"/>
          <p:cNvSpPr/>
          <p:nvPr/>
        </p:nvSpPr>
        <p:spPr>
          <a:xfrm>
            <a:off x="4855945" y="3140960"/>
            <a:ext cx="123430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associativity</a:t>
            </a:r>
          </a:p>
        </p:txBody>
      </p:sp>
      <p:sp>
        <p:nvSpPr>
          <p:cNvPr id="514" name="Shape 514"/>
          <p:cNvSpPr/>
          <p:nvPr/>
        </p:nvSpPr>
        <p:spPr>
          <a:xfrm>
            <a:off x="4716069" y="4797190"/>
            <a:ext cx="360001" cy="1"/>
          </a:xfrm>
          <a:prstGeom prst="line">
            <a:avLst/>
          </a:prstGeom>
          <a:ln>
            <a:solidFill>
              <a:srgbClr val="808080"/>
            </a:solidFill>
            <a:prstDash val="sysDash"/>
            <a:tailEnd type="triangle"/>
          </a:ln>
        </p:spPr>
        <p:txBody>
          <a:bodyPr lIns="45719" rIns="45719"/>
          <a:lstStyle/>
          <a:p>
            <a:pPr/>
          </a:p>
        </p:txBody>
      </p:sp>
      <p:sp>
        <p:nvSpPr>
          <p:cNvPr id="515" name="Shape 515"/>
          <p:cNvSpPr/>
          <p:nvPr/>
        </p:nvSpPr>
        <p:spPr>
          <a:xfrm flipH="1">
            <a:off x="4572049" y="4869379"/>
            <a:ext cx="360001" cy="1"/>
          </a:xfrm>
          <a:prstGeom prst="line">
            <a:avLst/>
          </a:prstGeom>
          <a:ln>
            <a:solidFill>
              <a:srgbClr val="808080"/>
            </a:solidFill>
            <a:prstDash val="sysDash"/>
            <a:tailEnd type="triangle"/>
          </a:ln>
        </p:spPr>
        <p:txBody>
          <a:bodyPr lIns="45719" rIns="45719"/>
          <a:lstStyle/>
          <a:p>
            <a:pPr/>
          </a:p>
        </p:txBody>
      </p:sp>
      <p:sp>
        <p:nvSpPr>
          <p:cNvPr id="516" name="Shape 516"/>
          <p:cNvSpPr/>
          <p:nvPr/>
        </p:nvSpPr>
        <p:spPr>
          <a:xfrm>
            <a:off x="4950400" y="4713259"/>
            <a:ext cx="123599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evict policy</a:t>
            </a:r>
          </a:p>
        </p:txBody>
      </p:sp>
      <p:sp>
        <p:nvSpPr>
          <p:cNvPr id="517" name="Shape 517"/>
          <p:cNvSpPr/>
          <p:nvPr/>
        </p:nvSpPr>
        <p:spPr>
          <a:xfrm>
            <a:off x="1722682" y="3676503"/>
            <a:ext cx="1101237"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cache hit</a:t>
            </a:r>
          </a:p>
        </p:txBody>
      </p:sp>
      <p:sp>
        <p:nvSpPr>
          <p:cNvPr id="518" name="Shape 518"/>
          <p:cNvSpPr/>
          <p:nvPr/>
        </p:nvSpPr>
        <p:spPr>
          <a:xfrm>
            <a:off x="1742524" y="4149099"/>
            <a:ext cx="11880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cache miss</a:t>
            </a:r>
          </a:p>
        </p:txBody>
      </p:sp>
      <p:sp>
        <p:nvSpPr>
          <p:cNvPr id="519" name="Shape 519"/>
          <p:cNvSpPr/>
          <p:nvPr/>
        </p:nvSpPr>
        <p:spPr>
          <a:xfrm>
            <a:off x="2548795" y="4017354"/>
            <a:ext cx="22279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effectLst>
                  <a:outerShdw sx="100000" sy="100000" kx="0" ky="0" algn="b" rotWithShape="0" blurRad="38100" dist="38100" dir="2700000">
                    <a:srgbClr val="000000">
                      <a:alpha val="43137"/>
                    </a:srgbClr>
                  </a:outerShdw>
                </a:effectLst>
              </a:defRPr>
            </a:lvl1pPr>
          </a:lstStyle>
          <a:p>
            <a:pPr/>
            <a:r>
              <a:t>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35" grpId="1" fill="hold">
                                  <p:stCondLst>
                                    <p:cond delay="0"/>
                                  </p:stCondLst>
                                  <p:childTnLst>
                                    <p:anim calcmode="discrete" valueType="str">
                                      <p:cBhvr>
                                        <p:cTn id="6" dur="250" fill="hold"/>
                                        <p:tgtEl>
                                          <p:spTgt spid="475"/>
                                        </p:tgtEl>
                                        <p:attrNameLst>
                                          <p:attrName>style.visibility</p:attrName>
                                        </p:attrNameLst>
                                      </p:cBhvr>
                                      <p:tavLst>
                                        <p:tav tm="0">
                                          <p:val>
                                            <p:strVal val="hidden"/>
                                          </p:val>
                                        </p:tav>
                                        <p:tav tm="50000">
                                          <p:val>
                                            <p:strVal val="visible"/>
                                          </p:val>
                                        </p:tav>
                                      </p:tavLst>
                                    </p:anim>
                                  </p:childTnLst>
                                </p:cTn>
                              </p:par>
                            </p:childTnLst>
                          </p:cTn>
                        </p:par>
                        <p:par>
                          <p:cTn id="7" fill="hold">
                            <p:stCondLst>
                              <p:cond delay="0"/>
                            </p:stCondLst>
                            <p:childTnLst>
                              <p:par>
                                <p:cTn id="8" presetClass="emph" nodeType="withEffect" presetSubtype="0" presetID="35" grpId="2" fill="hold">
                                  <p:stCondLst>
                                    <p:cond delay="0"/>
                                  </p:stCondLst>
                                  <p:childTnLst>
                                    <p:anim calcmode="discrete" valueType="str">
                                      <p:cBhvr>
                                        <p:cTn id="9" dur="250" fill="hold"/>
                                        <p:tgtEl>
                                          <p:spTgt spid="46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8" presetID="22" grpId="3" fill="hold">
                                  <p:stCondLst>
                                    <p:cond delay="0"/>
                                  </p:stCondLst>
                                  <p:iterate type="el" backwards="0">
                                    <p:tmAbs val="0"/>
                                  </p:iterate>
                                  <p:childTnLst>
                                    <p:set>
                                      <p:cBhvr>
                                        <p:cTn id="13" fill="hold"/>
                                        <p:tgtEl>
                                          <p:spTgt spid="510"/>
                                        </p:tgtEl>
                                        <p:attrNameLst>
                                          <p:attrName>style.visibility</p:attrName>
                                        </p:attrNameLst>
                                      </p:cBhvr>
                                      <p:to>
                                        <p:strVal val="visible"/>
                                      </p:to>
                                    </p:set>
                                    <p:animEffect filter="wipe(left)" transition="in">
                                      <p:cBhvr>
                                        <p:cTn id="14" dur="500"/>
                                        <p:tgtEl>
                                          <p:spTgt spid="510"/>
                                        </p:tgtEl>
                                      </p:cBhvr>
                                    </p:animEffect>
                                  </p:childTnLst>
                                </p:cTn>
                              </p:par>
                            </p:childTnLst>
                          </p:cTn>
                        </p:par>
                        <p:par>
                          <p:cTn id="15" fill="hold">
                            <p:stCondLst>
                              <p:cond delay="500"/>
                            </p:stCondLst>
                            <p:childTnLst>
                              <p:par>
                                <p:cTn id="16" presetClass="entr" nodeType="afterEffect" presetSubtype="8" presetID="22" grpId="4" fill="hold">
                                  <p:stCondLst>
                                    <p:cond delay="0"/>
                                  </p:stCondLst>
                                  <p:iterate type="el" backwards="0">
                                    <p:tmAbs val="0"/>
                                  </p:iterate>
                                  <p:childTnLst>
                                    <p:set>
                                      <p:cBhvr>
                                        <p:cTn id="17" fill="hold"/>
                                        <p:tgtEl>
                                          <p:spTgt spid="513"/>
                                        </p:tgtEl>
                                        <p:attrNameLst>
                                          <p:attrName>style.visibility</p:attrName>
                                        </p:attrNameLst>
                                      </p:cBhvr>
                                      <p:to>
                                        <p:strVal val="visible"/>
                                      </p:to>
                                    </p:set>
                                    <p:animEffect filter="wipe(left)" transition="in">
                                      <p:cBhvr>
                                        <p:cTn id="18" dur="500"/>
                                        <p:tgtEl>
                                          <p:spTgt spid="513"/>
                                        </p:tgtEl>
                                      </p:cBhvr>
                                    </p:animEffect>
                                  </p:childTnLst>
                                </p:cTn>
                              </p:par>
                            </p:childTnLst>
                          </p:cTn>
                        </p:par>
                      </p:childTnLst>
                    </p:cTn>
                  </p:par>
                  <p:par>
                    <p:cTn id="19" fill="hold">
                      <p:stCondLst>
                        <p:cond delay="indefinite"/>
                      </p:stCondLst>
                      <p:childTnLst>
                        <p:par>
                          <p:cTn id="20" fill="hold">
                            <p:stCondLst>
                              <p:cond delay="0"/>
                            </p:stCondLst>
                            <p:childTnLst>
                              <p:par>
                                <p:cTn id="21" presetClass="emph" nodeType="clickEffect" presetSubtype="0" presetID="35" grpId="5" fill="hold">
                                  <p:stCondLst>
                                    <p:cond delay="0"/>
                                  </p:stCondLst>
                                  <p:childTnLst>
                                    <p:anim calcmode="discrete" valueType="str">
                                      <p:cBhvr>
                                        <p:cTn id="22" dur="250" fill="hold"/>
                                        <p:tgtEl>
                                          <p:spTgt spid="47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6" fill="hold">
                                  <p:stCondLst>
                                    <p:cond delay="0"/>
                                  </p:stCondLst>
                                  <p:iterate type="el" backwards="0">
                                    <p:tmAbs val="0"/>
                                  </p:iterate>
                                  <p:childTnLst>
                                    <p:set>
                                      <p:cBhvr>
                                        <p:cTn id="26" fill="hold"/>
                                        <p:tgtEl>
                                          <p:spTgt spid="511"/>
                                        </p:tgtEl>
                                        <p:attrNameLst>
                                          <p:attrName>style.visibility</p:attrName>
                                        </p:attrNameLst>
                                      </p:cBhvr>
                                      <p:to>
                                        <p:strVal val="visible"/>
                                      </p:to>
                                    </p:set>
                                    <p:animEffect filter="wipe(left)" transition="in">
                                      <p:cBhvr>
                                        <p:cTn id="27" dur="500"/>
                                        <p:tgtEl>
                                          <p:spTgt spid="511"/>
                                        </p:tgtEl>
                                      </p:cBhvr>
                                    </p:animEffect>
                                  </p:childTnLst>
                                </p:cTn>
                              </p:par>
                            </p:childTnLst>
                          </p:cTn>
                        </p:par>
                        <p:par>
                          <p:cTn id="28" fill="hold">
                            <p:stCondLst>
                              <p:cond delay="0"/>
                            </p:stCondLst>
                            <p:childTnLst>
                              <p:par>
                                <p:cTn id="29" presetClass="emph" nodeType="afterEffect" presetSubtype="0" presetID="35" grpId="7" fill="hold">
                                  <p:stCondLst>
                                    <p:cond delay="0"/>
                                  </p:stCondLst>
                                  <p:childTnLst>
                                    <p:anim calcmode="discrete" valueType="str">
                                      <p:cBhvr>
                                        <p:cTn id="30" dur="250" fill="hold"/>
                                        <p:tgtEl>
                                          <p:spTgt spid="460"/>
                                        </p:tgtEl>
                                        <p:attrNameLst>
                                          <p:attrName>style.visibility</p:attrName>
                                        </p:attrNameLst>
                                      </p:cBhvr>
                                      <p:tavLst>
                                        <p:tav tm="0">
                                          <p:val>
                                            <p:strVal val="hidden"/>
                                          </p:val>
                                        </p:tav>
                                        <p:tav tm="50000">
                                          <p:val>
                                            <p:strVal val="visible"/>
                                          </p:val>
                                        </p:tav>
                                      </p:tavLst>
                                    </p:anim>
                                  </p:childTnLst>
                                </p:cTn>
                              </p:par>
                            </p:childTnLst>
                          </p:cTn>
                        </p:par>
                        <p:par>
                          <p:cTn id="31" fill="hold">
                            <p:stCondLst>
                              <p:cond delay="0"/>
                            </p:stCondLst>
                            <p:childTnLst>
                              <p:par>
                                <p:cTn id="32" presetClass="emph" nodeType="afterEffect" presetSubtype="0" presetID="35" grpId="8" fill="hold">
                                  <p:stCondLst>
                                    <p:cond delay="0"/>
                                  </p:stCondLst>
                                  <p:childTnLst>
                                    <p:anim calcmode="discrete" valueType="str">
                                      <p:cBhvr>
                                        <p:cTn id="33" dur="250" fill="hold"/>
                                        <p:tgtEl>
                                          <p:spTgt spid="475"/>
                                        </p:tgtEl>
                                        <p:attrNameLst>
                                          <p:attrName>style.visibility</p:attrName>
                                        </p:attrNameLst>
                                      </p:cBhvr>
                                      <p:tavLst>
                                        <p:tav tm="0">
                                          <p:val>
                                            <p:strVal val="hidden"/>
                                          </p:val>
                                        </p:tav>
                                        <p:tav tm="50000">
                                          <p:val>
                                            <p:strVal val="visible"/>
                                          </p:val>
                                        </p:tav>
                                      </p:tavLst>
                                    </p:anim>
                                  </p:childTnLst>
                                </p:cTn>
                              </p:par>
                            </p:childTnLst>
                          </p:cTn>
                        </p:par>
                        <p:par>
                          <p:cTn id="34" fill="hold">
                            <p:stCondLst>
                              <p:cond delay="250"/>
                            </p:stCondLst>
                            <p:childTnLst>
                              <p:par>
                                <p:cTn id="35" presetClass="entr" nodeType="afterEffect" presetSubtype="8" presetID="22" grpId="9" fill="hold">
                                  <p:stCondLst>
                                    <p:cond delay="0"/>
                                  </p:stCondLst>
                                  <p:iterate type="el" backwards="0">
                                    <p:tmAbs val="0"/>
                                  </p:iterate>
                                  <p:childTnLst>
                                    <p:set>
                                      <p:cBhvr>
                                        <p:cTn id="36" fill="hold"/>
                                        <p:tgtEl>
                                          <p:spTgt spid="517"/>
                                        </p:tgtEl>
                                        <p:attrNameLst>
                                          <p:attrName>style.visibility</p:attrName>
                                        </p:attrNameLst>
                                      </p:cBhvr>
                                      <p:to>
                                        <p:strVal val="visible"/>
                                      </p:to>
                                    </p:set>
                                    <p:animEffect filter="wipe(left)" transition="in">
                                      <p:cBhvr>
                                        <p:cTn id="37" dur="500"/>
                                        <p:tgtEl>
                                          <p:spTgt spid="51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2" presetID="22" grpId="10" fill="hold">
                                  <p:stCondLst>
                                    <p:cond delay="0"/>
                                  </p:stCondLst>
                                  <p:iterate type="el" backwards="0">
                                    <p:tmAbs val="0"/>
                                  </p:iterate>
                                  <p:childTnLst>
                                    <p:set>
                                      <p:cBhvr>
                                        <p:cTn id="41" fill="hold"/>
                                        <p:tgtEl>
                                          <p:spTgt spid="512"/>
                                        </p:tgtEl>
                                        <p:attrNameLst>
                                          <p:attrName>style.visibility</p:attrName>
                                        </p:attrNameLst>
                                      </p:cBhvr>
                                      <p:to>
                                        <p:strVal val="visible"/>
                                      </p:to>
                                    </p:set>
                                    <p:animEffect filter="wipe(right)" transition="in">
                                      <p:cBhvr>
                                        <p:cTn id="42" dur="500"/>
                                        <p:tgtEl>
                                          <p:spTgt spid="512"/>
                                        </p:tgtEl>
                                      </p:cBhvr>
                                    </p:animEffect>
                                  </p:childTnLst>
                                </p:cTn>
                              </p:par>
                            </p:childTnLst>
                          </p:cTn>
                        </p:par>
                      </p:childTnLst>
                    </p:cTn>
                  </p:par>
                  <p:par>
                    <p:cTn id="43" fill="hold">
                      <p:stCondLst>
                        <p:cond delay="indefinite"/>
                      </p:stCondLst>
                      <p:childTnLst>
                        <p:par>
                          <p:cTn id="44" fill="hold">
                            <p:stCondLst>
                              <p:cond delay="0"/>
                            </p:stCondLst>
                            <p:childTnLst>
                              <p:par>
                                <p:cTn id="45" presetClass="emph" nodeType="clickEffect" presetSubtype="0" presetID="35" grpId="11" fill="hold">
                                  <p:stCondLst>
                                    <p:cond delay="0"/>
                                  </p:stCondLst>
                                  <p:childTnLst>
                                    <p:anim calcmode="discrete" valueType="str">
                                      <p:cBhvr>
                                        <p:cTn id="46" dur="250" fill="hold"/>
                                        <p:tgtEl>
                                          <p:spTgt spid="500"/>
                                        </p:tgtEl>
                                        <p:attrNameLst>
                                          <p:attrName>style.visibility</p:attrName>
                                        </p:attrNameLst>
                                      </p:cBhvr>
                                      <p:tavLst>
                                        <p:tav tm="0">
                                          <p:val>
                                            <p:strVal val="hidden"/>
                                          </p:val>
                                        </p:tav>
                                        <p:tav tm="50000">
                                          <p:val>
                                            <p:strVal val="visible"/>
                                          </p:val>
                                        </p:tav>
                                      </p:tavLst>
                                    </p:anim>
                                  </p:childTnLst>
                                </p:cTn>
                              </p:par>
                            </p:childTnLst>
                          </p:cTn>
                        </p:par>
                        <p:par>
                          <p:cTn id="47" fill="hold">
                            <p:stCondLst>
                              <p:cond delay="250"/>
                            </p:stCondLst>
                            <p:childTnLst>
                              <p:par>
                                <p:cTn id="48" presetClass="exit" nodeType="afterEffect" presetSubtype="0" presetID="1" grpId="12" fill="hold">
                                  <p:stCondLst>
                                    <p:cond delay="0"/>
                                  </p:stCondLst>
                                  <p:iterate type="el" backwards="0">
                                    <p:tmAbs val="0"/>
                                  </p:iterate>
                                  <p:childTnLst>
                                    <p:set>
                                      <p:cBhvr>
                                        <p:cTn id="49" fill="hold">
                                          <p:stCondLst>
                                            <p:cond delay="0"/>
                                          </p:stCondLst>
                                        </p:cTn>
                                        <p:tgtEl>
                                          <p:spTgt spid="517"/>
                                        </p:tgtEl>
                                        <p:attrNameLst>
                                          <p:attrName>style.visibility</p:attrName>
                                        </p:attrNameLst>
                                      </p:cBhvr>
                                      <p:to>
                                        <p:strVal val="hidden"/>
                                      </p:to>
                                    </p:set>
                                  </p:childTnLst>
                                </p:cTn>
                              </p:par>
                            </p:childTnLst>
                          </p:cTn>
                        </p:par>
                        <p:par>
                          <p:cTn id="50" fill="hold">
                            <p:stCondLst>
                              <p:cond delay="0"/>
                            </p:stCondLst>
                            <p:childTnLst>
                              <p:par>
                                <p:cTn id="51" presetClass="emph" nodeType="afterEffect" presetSubtype="0" presetID="35" grpId="13" fill="hold">
                                  <p:stCondLst>
                                    <p:cond delay="0"/>
                                  </p:stCondLst>
                                  <p:childTnLst>
                                    <p:anim calcmode="discrete" valueType="str">
                                      <p:cBhvr>
                                        <p:cTn id="52" dur="250" fill="hold"/>
                                        <p:tgtEl>
                                          <p:spTgt spid="460"/>
                                        </p:tgtEl>
                                        <p:attrNameLst>
                                          <p:attrName>style.visibility</p:attrName>
                                        </p:attrNameLst>
                                      </p:cBhvr>
                                      <p:tavLst>
                                        <p:tav tm="0">
                                          <p:val>
                                            <p:strVal val="hidden"/>
                                          </p:val>
                                        </p:tav>
                                        <p:tav tm="50000">
                                          <p:val>
                                            <p:strVal val="visible"/>
                                          </p:val>
                                        </p:tav>
                                      </p:tavLst>
                                    </p:anim>
                                  </p:childTnLst>
                                </p:cTn>
                              </p:par>
                            </p:childTnLst>
                          </p:cTn>
                        </p:par>
                        <p:par>
                          <p:cTn id="53" fill="hold">
                            <p:stCondLst>
                              <p:cond delay="0"/>
                            </p:stCondLst>
                            <p:childTnLst>
                              <p:par>
                                <p:cTn id="54" presetClass="emph" nodeType="afterEffect" presetSubtype="0" presetID="35" grpId="14" fill="hold">
                                  <p:stCondLst>
                                    <p:cond delay="0"/>
                                  </p:stCondLst>
                                  <p:childTnLst>
                                    <p:anim calcmode="discrete" valueType="str">
                                      <p:cBhvr>
                                        <p:cTn id="55" dur="250" fill="hold"/>
                                        <p:tgtEl>
                                          <p:spTgt spid="475"/>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5" fill="hold">
                                  <p:stCondLst>
                                    <p:cond delay="0"/>
                                  </p:stCondLst>
                                  <p:iterate type="el" backwards="0">
                                    <p:tmAbs val="0"/>
                                  </p:iterate>
                                  <p:childTnLst>
                                    <p:set>
                                      <p:cBhvr>
                                        <p:cTn id="59" fill="hold"/>
                                        <p:tgtEl>
                                          <p:spTgt spid="519"/>
                                        </p:tgtEl>
                                        <p:attrNameLst>
                                          <p:attrName>style.visibility</p:attrName>
                                        </p:attrNameLst>
                                      </p:cBhvr>
                                      <p:to>
                                        <p:strVal val="visible"/>
                                      </p:to>
                                    </p:set>
                                    <p:animEffect filter="dissolve" transition="in">
                                      <p:cBhvr>
                                        <p:cTn id="60" dur="500"/>
                                        <p:tgtEl>
                                          <p:spTgt spid="519"/>
                                        </p:tgtEl>
                                      </p:cBhvr>
                                    </p:animEffect>
                                  </p:childTnLst>
                                </p:cTn>
                              </p:par>
                            </p:childTnLst>
                          </p:cTn>
                        </p:par>
                        <p:par>
                          <p:cTn id="61" fill="hold">
                            <p:stCondLst>
                              <p:cond delay="500"/>
                            </p:stCondLst>
                            <p:childTnLst>
                              <p:par>
                                <p:cTn id="62" presetClass="entr" nodeType="afterEffect" presetID="9" grpId="16" fill="hold">
                                  <p:stCondLst>
                                    <p:cond delay="0"/>
                                  </p:stCondLst>
                                  <p:iterate type="el" backwards="0">
                                    <p:tmAbs val="0"/>
                                  </p:iterate>
                                  <p:childTnLst>
                                    <p:set>
                                      <p:cBhvr>
                                        <p:cTn id="63" fill="hold"/>
                                        <p:tgtEl>
                                          <p:spTgt spid="518"/>
                                        </p:tgtEl>
                                        <p:attrNameLst>
                                          <p:attrName>style.visibility</p:attrName>
                                        </p:attrNameLst>
                                      </p:cBhvr>
                                      <p:to>
                                        <p:strVal val="visible"/>
                                      </p:to>
                                    </p:set>
                                    <p:animEffect filter="dissolve" transition="in">
                                      <p:cBhvr>
                                        <p:cTn id="64" dur="500"/>
                                        <p:tgtEl>
                                          <p:spTgt spid="518"/>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2" presetID="22" grpId="17" fill="hold">
                                  <p:stCondLst>
                                    <p:cond delay="0"/>
                                  </p:stCondLst>
                                  <p:iterate type="el" backwards="0">
                                    <p:tmAbs val="0"/>
                                  </p:iterate>
                                  <p:childTnLst>
                                    <p:set>
                                      <p:cBhvr>
                                        <p:cTn id="68" fill="hold"/>
                                        <p:tgtEl>
                                          <p:spTgt spid="515"/>
                                        </p:tgtEl>
                                        <p:attrNameLst>
                                          <p:attrName>style.visibility</p:attrName>
                                        </p:attrNameLst>
                                      </p:cBhvr>
                                      <p:to>
                                        <p:strVal val="visible"/>
                                      </p:to>
                                    </p:set>
                                    <p:animEffect filter="wipe(right)" transition="in">
                                      <p:cBhvr>
                                        <p:cTn id="69" dur="500"/>
                                        <p:tgtEl>
                                          <p:spTgt spid="515"/>
                                        </p:tgtEl>
                                      </p:cBhvr>
                                    </p:animEffect>
                                  </p:childTnLst>
                                </p:cTn>
                              </p:par>
                            </p:childTnLst>
                          </p:cTn>
                        </p:par>
                        <p:par>
                          <p:cTn id="70" fill="hold">
                            <p:stCondLst>
                              <p:cond delay="500"/>
                            </p:stCondLst>
                            <p:childTnLst>
                              <p:par>
                                <p:cTn id="71" presetClass="entr" nodeType="afterEffect" presetSubtype="8" presetID="22" grpId="18" fill="hold">
                                  <p:stCondLst>
                                    <p:cond delay="0"/>
                                  </p:stCondLst>
                                  <p:iterate type="el" backwards="0">
                                    <p:tmAbs val="0"/>
                                  </p:iterate>
                                  <p:childTnLst>
                                    <p:set>
                                      <p:cBhvr>
                                        <p:cTn id="72" fill="hold"/>
                                        <p:tgtEl>
                                          <p:spTgt spid="514"/>
                                        </p:tgtEl>
                                        <p:attrNameLst>
                                          <p:attrName>style.visibility</p:attrName>
                                        </p:attrNameLst>
                                      </p:cBhvr>
                                      <p:to>
                                        <p:strVal val="visible"/>
                                      </p:to>
                                    </p:set>
                                    <p:animEffect filter="wipe(left)" transition="in">
                                      <p:cBhvr>
                                        <p:cTn id="73" dur="500"/>
                                        <p:tgtEl>
                                          <p:spTgt spid="514"/>
                                        </p:tgtEl>
                                      </p:cBhvr>
                                    </p:animEffect>
                                  </p:childTnLst>
                                </p:cTn>
                              </p:par>
                            </p:childTnLst>
                          </p:cTn>
                        </p:par>
                        <p:par>
                          <p:cTn id="74" fill="hold">
                            <p:stCondLst>
                              <p:cond delay="1000"/>
                            </p:stCondLst>
                            <p:childTnLst>
                              <p:par>
                                <p:cTn id="75" presetClass="entr" nodeType="afterEffect" presetSubtype="0" presetID="1" grpId="19" fill="hold">
                                  <p:stCondLst>
                                    <p:cond delay="0"/>
                                  </p:stCondLst>
                                  <p:iterate type="el" backwards="0">
                                    <p:tmAbs val="0"/>
                                  </p:iterate>
                                  <p:childTnLst>
                                    <p:set>
                                      <p:cBhvr>
                                        <p:cTn id="76" fill="hold"/>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2" grpId="10"/>
      <p:bldP build="whole" bldLvl="1" animBg="1" rev="0" advAuto="0" spid="511" grpId="6"/>
      <p:bldP build="whole" bldLvl="1" animBg="1" rev="0" advAuto="0" spid="519" grpId="15"/>
      <p:bldP build="whole" bldLvl="1" animBg="1" rev="0" advAuto="0" spid="460" grpId="2"/>
      <p:bldP build="whole" bldLvl="1" animBg="1" rev="0" advAuto="0" spid="500" grpId="11"/>
      <p:bldP build="whole" bldLvl="1" animBg="1" rev="0" advAuto="0" spid="517" grpId="9"/>
      <p:bldP build="whole" bldLvl="1" animBg="1" rev="0" advAuto="0" spid="475" grpId="1"/>
      <p:bldP build="whole" bldLvl="1" animBg="1" rev="0" advAuto="0" spid="518" grpId="16"/>
      <p:bldP build="whole" bldLvl="1" animBg="1" rev="0" advAuto="0" spid="460" grpId="7"/>
      <p:bldP build="whole" bldLvl="1" animBg="1" rev="0" advAuto="0" spid="517" grpId="12"/>
      <p:bldP build="whole" bldLvl="1" animBg="1" rev="0" advAuto="0" spid="475" grpId="5"/>
      <p:bldP build="whole" bldLvl="1" animBg="1" rev="0" advAuto="0" spid="514" grpId="18"/>
      <p:bldP build="whole" bldLvl="1" animBg="1" rev="0" advAuto="0" spid="516" grpId="19"/>
      <p:bldP build="whole" bldLvl="1" animBg="1" rev="0" advAuto="0" spid="475" grpId="8"/>
      <p:bldP build="whole" bldLvl="1" animBg="1" rev="0" advAuto="0" spid="460" grpId="13"/>
      <p:bldP build="whole" bldLvl="1" animBg="1" rev="0" advAuto="0" spid="515" grpId="17"/>
      <p:bldP build="whole" bldLvl="1" animBg="1" rev="0" advAuto="0" spid="513" grpId="4"/>
      <p:bldP build="whole" bldLvl="1" animBg="1" rev="0" advAuto="0" spid="475" grpId="14"/>
      <p:bldP build="whole" bldLvl="1" animBg="1" rev="0" advAuto="0" spid="510" grpId="3"/>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p:nvPr>
        </p:nvSpPr>
        <p:spPr>
          <a:prstGeom prst="rect">
            <a:avLst/>
          </a:prstGeom>
        </p:spPr>
        <p:txBody>
          <a:bodyPr/>
          <a:lstStyle/>
          <a:p>
            <a:pPr/>
            <a:r>
              <a:t>How the cache memory works</a:t>
            </a:r>
          </a:p>
        </p:txBody>
      </p:sp>
      <p:sp>
        <p:nvSpPr>
          <p:cNvPr id="522" name="Shape 522"/>
          <p:cNvSpPr/>
          <p:nvPr>
            <p:ph type="body" idx="1"/>
          </p:nvPr>
        </p:nvSpPr>
        <p:spPr>
          <a:xfrm>
            <a:off x="457200" y="1600200"/>
            <a:ext cx="8229600" cy="4525963"/>
          </a:xfrm>
          <a:prstGeom prst="rect">
            <a:avLst/>
          </a:prstGeom>
        </p:spPr>
        <p:txBody>
          <a:bodyPr/>
          <a:lstStyle/>
          <a:p>
            <a:pPr/>
            <a:r>
              <a:t>Cache structure</a:t>
            </a:r>
          </a:p>
          <a:p>
            <a:pPr/>
          </a:p>
          <a:p>
            <a:pPr/>
          </a:p>
          <a:p>
            <a:pPr/>
          </a:p>
          <a:p>
            <a:pPr/>
            <a:r>
              <a:t>Cache address</a:t>
            </a:r>
          </a:p>
        </p:txBody>
      </p:sp>
      <p:grpSp>
        <p:nvGrpSpPr>
          <p:cNvPr id="542" name="Group 542"/>
          <p:cNvGrpSpPr/>
          <p:nvPr/>
        </p:nvGrpSpPr>
        <p:grpSpPr>
          <a:xfrm>
            <a:off x="971600" y="2118558"/>
            <a:ext cx="7380538" cy="1742967"/>
            <a:chOff x="0" y="0"/>
            <a:chExt cx="7380537" cy="1742966"/>
          </a:xfrm>
        </p:grpSpPr>
        <p:grpSp>
          <p:nvGrpSpPr>
            <p:cNvPr id="532" name="Group 532"/>
            <p:cNvGrpSpPr/>
            <p:nvPr/>
          </p:nvGrpSpPr>
          <p:grpSpPr>
            <a:xfrm>
              <a:off x="0" y="451793"/>
              <a:ext cx="7200000" cy="412305"/>
              <a:chOff x="0" y="0"/>
              <a:chExt cx="7199998" cy="412304"/>
            </a:xfrm>
          </p:grpSpPr>
          <p:grpSp>
            <p:nvGrpSpPr>
              <p:cNvPr id="525" name="Group 525"/>
              <p:cNvGrpSpPr/>
              <p:nvPr/>
            </p:nvGrpSpPr>
            <p:grpSpPr>
              <a:xfrm>
                <a:off x="-1" y="-1"/>
                <a:ext cx="1748573" cy="412306"/>
                <a:chOff x="0" y="0"/>
                <a:chExt cx="1748571" cy="412304"/>
              </a:xfrm>
            </p:grpSpPr>
            <p:sp>
              <p:nvSpPr>
                <p:cNvPr id="523" name="Shape 523"/>
                <p:cNvSpPr/>
                <p:nvPr/>
              </p:nvSpPr>
              <p:spPr>
                <a:xfrm>
                  <a:off x="0" y="-1"/>
                  <a:ext cx="1748572" cy="41230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4" name="Shape 524"/>
                <p:cNvSpPr/>
                <p:nvPr/>
              </p:nvSpPr>
              <p:spPr>
                <a:xfrm>
                  <a:off x="0" y="20731"/>
                  <a:ext cx="174857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tag</a:t>
                  </a:r>
                </a:p>
              </p:txBody>
            </p:sp>
          </p:grpSp>
          <p:grpSp>
            <p:nvGrpSpPr>
              <p:cNvPr id="528" name="Group 528"/>
              <p:cNvGrpSpPr/>
              <p:nvPr/>
            </p:nvGrpSpPr>
            <p:grpSpPr>
              <a:xfrm>
                <a:off x="1748571" y="-1"/>
                <a:ext cx="3291426" cy="412306"/>
                <a:chOff x="0" y="0"/>
                <a:chExt cx="3291425" cy="412304"/>
              </a:xfrm>
            </p:grpSpPr>
            <p:sp>
              <p:nvSpPr>
                <p:cNvPr id="526" name="Shape 526"/>
                <p:cNvSpPr/>
                <p:nvPr/>
              </p:nvSpPr>
              <p:spPr>
                <a:xfrm>
                  <a:off x="-1" y="-1"/>
                  <a:ext cx="3291427" cy="412306"/>
                </a:xfrm>
                <a:prstGeom prst="rect">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7" name="Shape 527"/>
                <p:cNvSpPr/>
                <p:nvPr/>
              </p:nvSpPr>
              <p:spPr>
                <a:xfrm>
                  <a:off x="-1" y="20731"/>
                  <a:ext cx="329142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data block(64 bytes)</a:t>
                  </a:r>
                </a:p>
              </p:txBody>
            </p:sp>
          </p:grpSp>
          <p:grpSp>
            <p:nvGrpSpPr>
              <p:cNvPr id="531" name="Group 531"/>
              <p:cNvGrpSpPr/>
              <p:nvPr/>
            </p:nvGrpSpPr>
            <p:grpSpPr>
              <a:xfrm>
                <a:off x="5039998" y="-1"/>
                <a:ext cx="2160001" cy="412306"/>
                <a:chOff x="0" y="0"/>
                <a:chExt cx="2159999" cy="412304"/>
              </a:xfrm>
            </p:grpSpPr>
            <p:sp>
              <p:nvSpPr>
                <p:cNvPr id="529" name="Shape 529"/>
                <p:cNvSpPr/>
                <p:nvPr/>
              </p:nvSpPr>
              <p:spPr>
                <a:xfrm>
                  <a:off x="0" y="-1"/>
                  <a:ext cx="2160000" cy="412306"/>
                </a:xfrm>
                <a:prstGeom prst="rect">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0" name="Shape 530"/>
                <p:cNvSpPr/>
                <p:nvPr/>
              </p:nvSpPr>
              <p:spPr>
                <a:xfrm>
                  <a:off x="0" y="20731"/>
                  <a:ext cx="216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flag bits</a:t>
                  </a:r>
                </a:p>
              </p:txBody>
            </p:sp>
          </p:grpSp>
        </p:grpSp>
        <p:grpSp>
          <p:nvGrpSpPr>
            <p:cNvPr id="535" name="Group 535"/>
            <p:cNvGrpSpPr/>
            <p:nvPr/>
          </p:nvGrpSpPr>
          <p:grpSpPr>
            <a:xfrm>
              <a:off x="1748572" y="864096"/>
              <a:ext cx="3291426" cy="878870"/>
              <a:chOff x="0" y="0"/>
              <a:chExt cx="3291425" cy="878869"/>
            </a:xfrm>
          </p:grpSpPr>
          <p:sp>
            <p:nvSpPr>
              <p:cNvPr id="533" name="Shape 533"/>
              <p:cNvSpPr/>
              <p:nvPr/>
            </p:nvSpPr>
            <p:spPr>
              <a:xfrm rot="5400000">
                <a:off x="1537700" y="-1537701"/>
                <a:ext cx="216025" cy="3291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83"/>
                      <a:pt x="10800" y="408"/>
                    </a:cubicBezTo>
                    <a:lnTo>
                      <a:pt x="10800" y="10391"/>
                    </a:lnTo>
                    <a:cubicBezTo>
                      <a:pt x="10800" y="10617"/>
                      <a:pt x="15635" y="10800"/>
                      <a:pt x="21600" y="10800"/>
                    </a:cubicBezTo>
                    <a:cubicBezTo>
                      <a:pt x="15635" y="10800"/>
                      <a:pt x="10800" y="10983"/>
                      <a:pt x="10800" y="11208"/>
                    </a:cubicBezTo>
                    <a:lnTo>
                      <a:pt x="10800" y="21192"/>
                    </a:lnTo>
                    <a:cubicBezTo>
                      <a:pt x="10800" y="21417"/>
                      <a:pt x="5965" y="21600"/>
                      <a:pt x="0" y="21600"/>
                    </a:cubicBezTo>
                  </a:path>
                </a:pathLst>
              </a:custGeom>
              <a:noFill/>
              <a:ln w="19050" cap="flat">
                <a:solidFill>
                  <a:srgbClr val="BE4B48"/>
                </a:solidFill>
                <a:prstDash val="solid"/>
                <a:round/>
              </a:ln>
              <a:effectLst/>
            </p:spPr>
            <p:txBody>
              <a:bodyPr wrap="square" lIns="45719" tIns="45719" rIns="45719" bIns="45719" numCol="1" anchor="ctr">
                <a:noAutofit/>
              </a:bodyPr>
              <a:lstStyle/>
              <a:p>
                <a:pPr algn="ctr"/>
              </a:p>
            </p:txBody>
          </p:sp>
          <p:sp>
            <p:nvSpPr>
              <p:cNvPr id="534" name="Shape 534"/>
              <p:cNvSpPr/>
              <p:nvPr/>
            </p:nvSpPr>
            <p:spPr>
              <a:xfrm>
                <a:off x="457579" y="139728"/>
                <a:ext cx="2376266"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1400">
                    <a:solidFill>
                      <a:schemeClr val="accent2"/>
                    </a:solidFill>
                  </a:defRPr>
                </a:pPr>
                <a:r>
                  <a:t>“Cache Line”</a:t>
                </a:r>
              </a:p>
              <a:p>
                <a:pPr>
                  <a:defRPr sz="1400">
                    <a:solidFill>
                      <a:schemeClr val="accent2"/>
                    </a:solidFill>
                  </a:defRPr>
                </a:pPr>
                <a:r>
                  <a:t>Containing the actual data fetched from main memory</a:t>
                </a:r>
              </a:p>
            </p:txBody>
          </p:sp>
        </p:grpSp>
        <p:sp>
          <p:nvSpPr>
            <p:cNvPr id="536" name="Shape 536"/>
            <p:cNvSpPr/>
            <p:nvPr/>
          </p:nvSpPr>
          <p:spPr>
            <a:xfrm rot="16200000">
              <a:off x="3491987" y="-3256219"/>
              <a:ext cx="216025" cy="720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4"/>
                    <a:pt x="10800" y="187"/>
                  </a:cubicBezTo>
                  <a:lnTo>
                    <a:pt x="10800" y="10613"/>
                  </a:lnTo>
                  <a:cubicBezTo>
                    <a:pt x="10800" y="10716"/>
                    <a:pt x="15635" y="10800"/>
                    <a:pt x="21600" y="10800"/>
                  </a:cubicBezTo>
                  <a:cubicBezTo>
                    <a:pt x="15635" y="10800"/>
                    <a:pt x="10800" y="10884"/>
                    <a:pt x="10800" y="10987"/>
                  </a:cubicBezTo>
                  <a:lnTo>
                    <a:pt x="10800" y="21413"/>
                  </a:lnTo>
                  <a:cubicBezTo>
                    <a:pt x="10800" y="21516"/>
                    <a:pt x="5965" y="21600"/>
                    <a:pt x="0" y="21600"/>
                  </a:cubicBezTo>
                </a:path>
              </a:pathLst>
            </a:custGeom>
            <a:noFill/>
            <a:ln w="19050" cap="flat">
              <a:solidFill>
                <a:srgbClr val="F69240"/>
              </a:solidFill>
              <a:prstDash val="solid"/>
              <a:round/>
            </a:ln>
            <a:effectLst/>
          </p:spPr>
          <p:txBody>
            <a:bodyPr wrap="square" lIns="45719" tIns="45719" rIns="45719" bIns="45719" numCol="1" anchor="ctr">
              <a:noAutofit/>
            </a:bodyPr>
            <a:lstStyle/>
            <a:p>
              <a:pPr algn="ctr">
                <a:defRPr>
                  <a:solidFill>
                    <a:srgbClr val="808080"/>
                  </a:solidFill>
                </a:defRPr>
              </a:pPr>
            </a:p>
          </p:txBody>
        </p:sp>
        <p:sp>
          <p:nvSpPr>
            <p:cNvPr id="537" name="Shape 537"/>
            <p:cNvSpPr/>
            <p:nvPr/>
          </p:nvSpPr>
          <p:spPr>
            <a:xfrm>
              <a:off x="3013372" y="0"/>
              <a:ext cx="1176106"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solidFill>
                    <a:schemeClr val="accent6"/>
                  </a:solidFill>
                </a:defRPr>
              </a:lvl1pPr>
            </a:lstStyle>
            <a:p>
              <a:pPr/>
              <a:r>
                <a:t>“Cache Entry”</a:t>
              </a:r>
            </a:p>
          </p:txBody>
        </p:sp>
        <p:sp>
          <p:nvSpPr>
            <p:cNvPr id="538" name="Shape 538"/>
            <p:cNvSpPr/>
            <p:nvPr/>
          </p:nvSpPr>
          <p:spPr>
            <a:xfrm rot="5400000">
              <a:off x="766985" y="98538"/>
              <a:ext cx="216027" cy="174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45"/>
                    <a:pt x="10800" y="770"/>
                  </a:cubicBezTo>
                  <a:lnTo>
                    <a:pt x="10800" y="10030"/>
                  </a:lnTo>
                  <a:cubicBezTo>
                    <a:pt x="10800" y="10455"/>
                    <a:pt x="15635" y="10800"/>
                    <a:pt x="21600" y="10800"/>
                  </a:cubicBezTo>
                  <a:cubicBezTo>
                    <a:pt x="15635" y="10800"/>
                    <a:pt x="10800" y="11145"/>
                    <a:pt x="10800" y="11570"/>
                  </a:cubicBezTo>
                  <a:lnTo>
                    <a:pt x="10800" y="20830"/>
                  </a:lnTo>
                  <a:cubicBezTo>
                    <a:pt x="10800" y="21255"/>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p>
          </p:txBody>
        </p:sp>
        <p:sp>
          <p:nvSpPr>
            <p:cNvPr id="539" name="Shape 539"/>
            <p:cNvSpPr/>
            <p:nvPr/>
          </p:nvSpPr>
          <p:spPr>
            <a:xfrm>
              <a:off x="1427" y="1003826"/>
              <a:ext cx="1747145"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solidFill>
                    <a:schemeClr val="accent1"/>
                  </a:solidFill>
                </a:defRPr>
              </a:lvl1pPr>
            </a:lstStyle>
            <a:p>
              <a:pPr/>
              <a:r>
                <a:t>Containing address of actual data from main memory</a:t>
              </a:r>
            </a:p>
          </p:txBody>
        </p:sp>
        <p:sp>
          <p:nvSpPr>
            <p:cNvPr id="540" name="Shape 540"/>
            <p:cNvSpPr/>
            <p:nvPr/>
          </p:nvSpPr>
          <p:spPr>
            <a:xfrm>
              <a:off x="4859458" y="1111548"/>
              <a:ext cx="2521080"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chemeClr val="accent3"/>
                  </a:solidFill>
                </a:defRPr>
              </a:pPr>
              <a:r>
                <a:t>For instruction: a valid bit</a:t>
              </a:r>
            </a:p>
            <a:p>
              <a:pPr>
                <a:defRPr sz="1400">
                  <a:solidFill>
                    <a:schemeClr val="accent3"/>
                  </a:solidFill>
                </a:defRPr>
              </a:pPr>
              <a:r>
                <a:t>For data: a valid bit &amp; a dirty bit</a:t>
              </a:r>
            </a:p>
          </p:txBody>
        </p:sp>
        <p:sp>
          <p:nvSpPr>
            <p:cNvPr id="541" name="Shape 541"/>
            <p:cNvSpPr/>
            <p:nvPr/>
          </p:nvSpPr>
          <p:spPr>
            <a:xfrm rot="5400000">
              <a:off x="6012000" y="-107877"/>
              <a:ext cx="216001" cy="216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79"/>
                    <a:pt x="10800" y="622"/>
                  </a:cubicBezTo>
                  <a:lnTo>
                    <a:pt x="10800" y="10178"/>
                  </a:lnTo>
                  <a:cubicBezTo>
                    <a:pt x="10800" y="10521"/>
                    <a:pt x="15635" y="10800"/>
                    <a:pt x="21600" y="10800"/>
                  </a:cubicBezTo>
                  <a:cubicBezTo>
                    <a:pt x="15635" y="10800"/>
                    <a:pt x="10800" y="11079"/>
                    <a:pt x="10800" y="11422"/>
                  </a:cubicBezTo>
                  <a:lnTo>
                    <a:pt x="10800" y="20978"/>
                  </a:lnTo>
                  <a:cubicBezTo>
                    <a:pt x="10800" y="21321"/>
                    <a:pt x="5965" y="21600"/>
                    <a:pt x="0" y="21600"/>
                  </a:cubicBezTo>
                </a:path>
              </a:pathLst>
            </a:custGeom>
            <a:noFill/>
            <a:ln w="19050" cap="flat">
              <a:solidFill>
                <a:srgbClr val="98B955"/>
              </a:solidFill>
              <a:prstDash val="solid"/>
              <a:round/>
            </a:ln>
            <a:effectLst/>
          </p:spPr>
          <p:txBody>
            <a:bodyPr wrap="square" lIns="45719" tIns="45719" rIns="45719" bIns="45719" numCol="1" anchor="ctr">
              <a:noAutofit/>
            </a:bodyPr>
            <a:lstStyle/>
            <a:p>
              <a:pPr algn="ctr"/>
            </a:p>
          </p:txBody>
        </p:sp>
      </p:grpSp>
      <p:grpSp>
        <p:nvGrpSpPr>
          <p:cNvPr id="559" name="Group 559"/>
          <p:cNvGrpSpPr/>
          <p:nvPr/>
        </p:nvGrpSpPr>
        <p:grpSpPr>
          <a:xfrm>
            <a:off x="971600" y="4797152"/>
            <a:ext cx="7380538" cy="1297157"/>
            <a:chOff x="0" y="0"/>
            <a:chExt cx="7380537" cy="1297155"/>
          </a:xfrm>
        </p:grpSpPr>
        <p:grpSp>
          <p:nvGrpSpPr>
            <p:cNvPr id="552" name="Group 552"/>
            <p:cNvGrpSpPr/>
            <p:nvPr/>
          </p:nvGrpSpPr>
          <p:grpSpPr>
            <a:xfrm>
              <a:off x="1426" y="0"/>
              <a:ext cx="7198573" cy="414001"/>
              <a:chOff x="0" y="0"/>
              <a:chExt cx="7198571" cy="414000"/>
            </a:xfrm>
          </p:grpSpPr>
          <p:grpSp>
            <p:nvGrpSpPr>
              <p:cNvPr id="545" name="Group 545"/>
              <p:cNvGrpSpPr/>
              <p:nvPr/>
            </p:nvGrpSpPr>
            <p:grpSpPr>
              <a:xfrm>
                <a:off x="-1" y="-1"/>
                <a:ext cx="1748226" cy="414002"/>
                <a:chOff x="0" y="0"/>
                <a:chExt cx="1748225" cy="414000"/>
              </a:xfrm>
            </p:grpSpPr>
            <p:sp>
              <p:nvSpPr>
                <p:cNvPr id="543" name="Shape 543"/>
                <p:cNvSpPr/>
                <p:nvPr/>
              </p:nvSpPr>
              <p:spPr>
                <a:xfrm>
                  <a:off x="-1" y="-1"/>
                  <a:ext cx="1748227" cy="41400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4" name="Shape 544"/>
                <p:cNvSpPr/>
                <p:nvPr/>
              </p:nvSpPr>
              <p:spPr>
                <a:xfrm>
                  <a:off x="-1" y="21580"/>
                  <a:ext cx="174822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tag(MSB)</a:t>
                  </a:r>
                </a:p>
              </p:txBody>
            </p:sp>
          </p:grpSp>
          <p:grpSp>
            <p:nvGrpSpPr>
              <p:cNvPr id="548" name="Group 548"/>
              <p:cNvGrpSpPr/>
              <p:nvPr/>
            </p:nvGrpSpPr>
            <p:grpSpPr>
              <a:xfrm>
                <a:off x="1748225" y="-1"/>
                <a:ext cx="3290775" cy="414002"/>
                <a:chOff x="0" y="0"/>
                <a:chExt cx="3290773" cy="414000"/>
              </a:xfrm>
            </p:grpSpPr>
            <p:sp>
              <p:nvSpPr>
                <p:cNvPr id="546" name="Shape 546"/>
                <p:cNvSpPr/>
                <p:nvPr/>
              </p:nvSpPr>
              <p:spPr>
                <a:xfrm>
                  <a:off x="0" y="-1"/>
                  <a:ext cx="3290774" cy="414002"/>
                </a:xfrm>
                <a:prstGeom prst="rect">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7" name="Shape 547"/>
                <p:cNvSpPr/>
                <p:nvPr/>
              </p:nvSpPr>
              <p:spPr>
                <a:xfrm>
                  <a:off x="0" y="21580"/>
                  <a:ext cx="329077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index(LSB)</a:t>
                  </a:r>
                </a:p>
              </p:txBody>
            </p:sp>
          </p:grpSp>
          <p:grpSp>
            <p:nvGrpSpPr>
              <p:cNvPr id="551" name="Group 551"/>
              <p:cNvGrpSpPr/>
              <p:nvPr/>
            </p:nvGrpSpPr>
            <p:grpSpPr>
              <a:xfrm>
                <a:off x="5038999" y="-1"/>
                <a:ext cx="2159573" cy="414002"/>
                <a:chOff x="0" y="0"/>
                <a:chExt cx="2159571" cy="414000"/>
              </a:xfrm>
            </p:grpSpPr>
            <p:sp>
              <p:nvSpPr>
                <p:cNvPr id="549" name="Shape 549"/>
                <p:cNvSpPr/>
                <p:nvPr/>
              </p:nvSpPr>
              <p:spPr>
                <a:xfrm>
                  <a:off x="0" y="-1"/>
                  <a:ext cx="2159572" cy="414002"/>
                </a:xfrm>
                <a:prstGeom prst="rect">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0" name="Shape 550"/>
                <p:cNvSpPr/>
                <p:nvPr/>
              </p:nvSpPr>
              <p:spPr>
                <a:xfrm>
                  <a:off x="0" y="21580"/>
                  <a:ext cx="215957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block offset</a:t>
                  </a:r>
                </a:p>
              </p:txBody>
            </p:sp>
          </p:grpSp>
        </p:grpSp>
        <p:sp>
          <p:nvSpPr>
            <p:cNvPr id="553" name="Shape 553"/>
            <p:cNvSpPr/>
            <p:nvPr/>
          </p:nvSpPr>
          <p:spPr>
            <a:xfrm rot="5400000">
              <a:off x="3286272" y="-1123701"/>
              <a:ext cx="216025" cy="3291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83"/>
                    <a:pt x="10800" y="408"/>
                  </a:cubicBezTo>
                  <a:lnTo>
                    <a:pt x="10800" y="10391"/>
                  </a:lnTo>
                  <a:cubicBezTo>
                    <a:pt x="10800" y="10617"/>
                    <a:pt x="15635" y="10800"/>
                    <a:pt x="21600" y="10800"/>
                  </a:cubicBezTo>
                  <a:cubicBezTo>
                    <a:pt x="15635" y="10800"/>
                    <a:pt x="10800" y="10983"/>
                    <a:pt x="10800" y="11208"/>
                  </a:cubicBezTo>
                  <a:lnTo>
                    <a:pt x="10800" y="21192"/>
                  </a:lnTo>
                  <a:cubicBezTo>
                    <a:pt x="10800" y="21417"/>
                    <a:pt x="5965" y="21600"/>
                    <a:pt x="0" y="21600"/>
                  </a:cubicBezTo>
                </a:path>
              </a:pathLst>
            </a:custGeom>
            <a:noFill/>
            <a:ln w="19050" cap="flat">
              <a:solidFill>
                <a:srgbClr val="BE4B48"/>
              </a:solidFill>
              <a:prstDash val="solid"/>
              <a:round/>
            </a:ln>
            <a:effectLst/>
          </p:spPr>
          <p:txBody>
            <a:bodyPr wrap="square" lIns="45719" tIns="45719" rIns="45719" bIns="45719" numCol="1" anchor="ctr">
              <a:noAutofit/>
            </a:bodyPr>
            <a:lstStyle/>
            <a:p>
              <a:pPr algn="ctr"/>
            </a:p>
          </p:txBody>
        </p:sp>
        <p:sp>
          <p:nvSpPr>
            <p:cNvPr id="554" name="Shape 554"/>
            <p:cNvSpPr/>
            <p:nvPr/>
          </p:nvSpPr>
          <p:spPr>
            <a:xfrm>
              <a:off x="2016223" y="558015"/>
              <a:ext cx="2843236"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chemeClr val="accent2"/>
                  </a:solidFill>
                </a:defRPr>
              </a:pPr>
              <a:r>
                <a:t>The index of cache line that data in.</a:t>
              </a:r>
            </a:p>
            <a:p>
              <a:pPr>
                <a:defRPr sz="1400">
                  <a:solidFill>
                    <a:schemeClr val="accent2"/>
                  </a:solidFill>
                </a:defRPr>
              </a:pPr>
              <a:r>
                <a:t>Index length = </a:t>
              </a:r>
              <a:r>
                <a:rPr i="1"/>
                <a:t>cell(log r)</a:t>
              </a:r>
              <a:r>
                <a:t> bits,</a:t>
              </a:r>
            </a:p>
            <a:p>
              <a:pPr>
                <a:defRPr i="1" sz="1400">
                  <a:solidFill>
                    <a:schemeClr val="accent2"/>
                  </a:solidFill>
                </a:defRPr>
              </a:pPr>
              <a:r>
                <a:t>as r</a:t>
              </a:r>
              <a:r>
                <a:rPr i="0"/>
                <a:t> is cache lines capacity in cache.</a:t>
              </a:r>
            </a:p>
          </p:txBody>
        </p:sp>
        <p:sp>
          <p:nvSpPr>
            <p:cNvPr id="555" name="Shape 555"/>
            <p:cNvSpPr/>
            <p:nvPr/>
          </p:nvSpPr>
          <p:spPr>
            <a:xfrm rot="5400000">
              <a:off x="6012426" y="-557976"/>
              <a:ext cx="216001" cy="216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79"/>
                    <a:pt x="10800" y="622"/>
                  </a:cubicBezTo>
                  <a:lnTo>
                    <a:pt x="10800" y="10178"/>
                  </a:lnTo>
                  <a:cubicBezTo>
                    <a:pt x="10800" y="10521"/>
                    <a:pt x="15635" y="10800"/>
                    <a:pt x="21600" y="10800"/>
                  </a:cubicBezTo>
                  <a:cubicBezTo>
                    <a:pt x="15635" y="10800"/>
                    <a:pt x="10800" y="11079"/>
                    <a:pt x="10800" y="11422"/>
                  </a:cubicBezTo>
                  <a:lnTo>
                    <a:pt x="10800" y="20978"/>
                  </a:lnTo>
                  <a:cubicBezTo>
                    <a:pt x="10800" y="21321"/>
                    <a:pt x="5965" y="21600"/>
                    <a:pt x="0" y="21600"/>
                  </a:cubicBezTo>
                </a:path>
              </a:pathLst>
            </a:custGeom>
            <a:noFill/>
            <a:ln w="19050" cap="flat">
              <a:solidFill>
                <a:srgbClr val="98B955"/>
              </a:solidFill>
              <a:prstDash val="solid"/>
              <a:round/>
            </a:ln>
            <a:effectLst/>
          </p:spPr>
          <p:txBody>
            <a:bodyPr wrap="square" lIns="45719" tIns="45719" rIns="45719" bIns="45719" numCol="1" anchor="ctr">
              <a:noAutofit/>
            </a:bodyPr>
            <a:lstStyle/>
            <a:p>
              <a:pPr algn="ctr"/>
            </a:p>
          </p:txBody>
        </p:sp>
        <p:sp>
          <p:nvSpPr>
            <p:cNvPr id="556" name="Shape 556"/>
            <p:cNvSpPr/>
            <p:nvPr/>
          </p:nvSpPr>
          <p:spPr>
            <a:xfrm>
              <a:off x="5040426" y="558015"/>
              <a:ext cx="2340112"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400">
                  <a:solidFill>
                    <a:schemeClr val="accent3"/>
                  </a:solidFill>
                </a:defRPr>
              </a:pPr>
              <a:r>
                <a:t>The data offset in cache line.</a:t>
              </a:r>
            </a:p>
            <a:p>
              <a:pPr>
                <a:defRPr sz="1400">
                  <a:solidFill>
                    <a:schemeClr val="accent3"/>
                  </a:solidFill>
                </a:defRPr>
              </a:pPr>
              <a:r>
                <a:t>Offset length = </a:t>
              </a:r>
              <a:r>
                <a:rPr i="1"/>
                <a:t>cell(log b)</a:t>
              </a:r>
              <a:r>
                <a:t> bits,</a:t>
              </a:r>
            </a:p>
            <a:p>
              <a:pPr>
                <a:defRPr sz="1400">
                  <a:solidFill>
                    <a:schemeClr val="accent3"/>
                  </a:solidFill>
                </a:defRPr>
              </a:pPr>
              <a:r>
                <a:t>as </a:t>
              </a:r>
              <a:r>
                <a:rPr i="1"/>
                <a:t>b</a:t>
              </a:r>
              <a:r>
                <a:t> is bytes in data block.</a:t>
              </a:r>
            </a:p>
          </p:txBody>
        </p:sp>
        <p:sp>
          <p:nvSpPr>
            <p:cNvPr id="557" name="Shape 557"/>
            <p:cNvSpPr/>
            <p:nvPr/>
          </p:nvSpPr>
          <p:spPr>
            <a:xfrm rot="5400000">
              <a:off x="765558" y="-351561"/>
              <a:ext cx="216027" cy="174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345"/>
                    <a:pt x="10800" y="770"/>
                  </a:cubicBezTo>
                  <a:lnTo>
                    <a:pt x="10800" y="10030"/>
                  </a:lnTo>
                  <a:cubicBezTo>
                    <a:pt x="10800" y="10455"/>
                    <a:pt x="15635" y="10800"/>
                    <a:pt x="21600" y="10800"/>
                  </a:cubicBezTo>
                  <a:cubicBezTo>
                    <a:pt x="15635" y="10800"/>
                    <a:pt x="10800" y="11145"/>
                    <a:pt x="10800" y="11570"/>
                  </a:cubicBezTo>
                  <a:lnTo>
                    <a:pt x="10800" y="20830"/>
                  </a:lnTo>
                  <a:cubicBezTo>
                    <a:pt x="10800" y="21255"/>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p>
          </p:txBody>
        </p:sp>
        <p:sp>
          <p:nvSpPr>
            <p:cNvPr id="558" name="Shape 558"/>
            <p:cNvSpPr/>
            <p:nvPr/>
          </p:nvSpPr>
          <p:spPr>
            <a:xfrm>
              <a:off x="2508" y="558015"/>
              <a:ext cx="1747144" cy="739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solidFill>
                    <a:schemeClr val="accent1"/>
                  </a:solidFill>
                </a:defRPr>
              </a:lvl1pPr>
            </a:lstStyle>
            <a:p>
              <a:pPr/>
              <a:r>
                <a:t>The most significant bits of the address from main memory.</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title"/>
          </p:nvPr>
        </p:nvSpPr>
        <p:spPr>
          <a:prstGeom prst="rect">
            <a:avLst/>
          </a:prstGeom>
        </p:spPr>
        <p:txBody>
          <a:bodyPr/>
          <a:lstStyle/>
          <a:p>
            <a:pPr/>
            <a:r>
              <a:t>An example</a:t>
            </a:r>
          </a:p>
        </p:txBody>
      </p:sp>
      <p:sp>
        <p:nvSpPr>
          <p:cNvPr id="564" name="Shape 564"/>
          <p:cNvSpPr/>
          <p:nvPr>
            <p:ph type="body" idx="1"/>
          </p:nvPr>
        </p:nvSpPr>
        <p:spPr>
          <a:xfrm>
            <a:off x="457200" y="1600200"/>
            <a:ext cx="8229600" cy="4525963"/>
          </a:xfrm>
          <a:prstGeom prst="rect">
            <a:avLst/>
          </a:prstGeom>
        </p:spPr>
        <p:txBody>
          <a:bodyPr/>
          <a:lstStyle/>
          <a:p>
            <a:pPr/>
            <a:r>
              <a:t>Pentium 4 processor</a:t>
            </a:r>
          </a:p>
          <a:p>
            <a:pPr lvl="1" marL="742950" indent="-285750">
              <a:spcBef>
                <a:spcPts val="400"/>
              </a:spcBef>
              <a:defRPr sz="2000"/>
            </a:pPr>
            <a:r>
              <a:t>4-way set associative L1 cache of 8KB</a:t>
            </a:r>
            <a:endParaRPr sz="2800"/>
          </a:p>
          <a:p>
            <a:pPr lvl="1" marL="742950" indent="-285750">
              <a:spcBef>
                <a:spcPts val="400"/>
              </a:spcBef>
              <a:defRPr sz="2000" u="sng"/>
            </a:pPr>
            <a:r>
              <a:t>64-byte size of cache line</a:t>
            </a:r>
            <a:endParaRPr sz="2800"/>
          </a:p>
          <a:p>
            <a:pPr lvl="1" marL="742950" indent="-285750">
              <a:spcBef>
                <a:spcPts val="400"/>
              </a:spcBef>
              <a:defRPr sz="2000"/>
            </a:pPr>
            <a:r>
              <a:t>32 bits address bus for CPU</a:t>
            </a:r>
            <a:endParaRPr sz="2800"/>
          </a:p>
          <a:p>
            <a:pPr lvl="1" marL="742950" indent="-285750">
              <a:spcBef>
                <a:spcPts val="600"/>
              </a:spcBef>
              <a:defRPr sz="2800"/>
            </a:pPr>
          </a:p>
          <a:p>
            <a:pPr lvl="1" marL="742950" indent="-285750">
              <a:spcBef>
                <a:spcPts val="400"/>
              </a:spcBef>
              <a:defRPr sz="2000"/>
            </a:pPr>
            <a:r>
              <a:t>8KB capacity / 64 unit size = 128 cache lines</a:t>
            </a:r>
            <a:endParaRPr sz="2800"/>
          </a:p>
          <a:p>
            <a:pPr lvl="1" marL="742950" indent="-285750">
              <a:spcBef>
                <a:spcPts val="400"/>
              </a:spcBef>
              <a:defRPr sz="2000" u="sng"/>
            </a:pPr>
            <a:r>
              <a:t>128 lines / 4 way = 32 lines per way</a:t>
            </a:r>
            <a:endParaRPr sz="2800"/>
          </a:p>
          <a:p>
            <a:pPr lvl="1" marL="742950" indent="-285750">
              <a:spcBef>
                <a:spcPts val="400"/>
              </a:spcBef>
              <a:defRPr sz="2000" u="sng"/>
            </a:pPr>
            <a:r>
              <a:t>32 - 5 - 6 = 21</a:t>
            </a:r>
          </a:p>
        </p:txBody>
      </p:sp>
      <p:graphicFrame>
        <p:nvGraphicFramePr>
          <p:cNvPr id="565" name="Table 565"/>
          <p:cNvGraphicFramePr/>
          <p:nvPr/>
        </p:nvGraphicFramePr>
        <p:xfrm>
          <a:off x="1115519" y="5423699"/>
          <a:ext cx="6096001" cy="741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32000"/>
                <a:gridCol w="2032000"/>
                <a:gridCol w="2032000"/>
              </a:tblGrid>
              <a:tr h="370840">
                <a:tc>
                  <a:txBody>
                    <a:bodyPr/>
                    <a:lstStyle/>
                    <a:p>
                      <a:pPr algn="l">
                        <a:defRPr b="0" sz="1800"/>
                      </a:pPr>
                      <a:r>
                        <a:rPr b="1">
                          <a:solidFill>
                            <a:srgbClr val="FFFFFF"/>
                          </a:solidFill>
                        </a:rPr>
                        <a:t>tag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l">
                        <a:defRPr b="0" sz="1800"/>
                      </a:pPr>
                      <a:r>
                        <a:rPr b="1">
                          <a:solidFill>
                            <a:srgbClr val="FFFFFF"/>
                          </a:solidFill>
                        </a:rPr>
                        <a:t>index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l">
                        <a:defRPr b="0" sz="1800"/>
                      </a:pPr>
                      <a:r>
                        <a:rPr b="1">
                          <a:solidFill>
                            <a:srgbClr val="FFFFFF"/>
                          </a:solidFill>
                        </a:rPr>
                        <a:t>block offset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r>
              <a:tr h="370840">
                <a:tc>
                  <a:txBody>
                    <a:bodyPr/>
                    <a:lstStyle/>
                    <a:p>
                      <a:pPr algn="l">
                        <a:defRPr sz="1800"/>
                      </a:pPr>
                      <a:r>
                        <a:t>21</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FD7E7"/>
                    </a:solidFill>
                  </a:tcPr>
                </a:tc>
                <a:tc>
                  <a:txBody>
                    <a:bodyPr/>
                    <a:lstStyle/>
                    <a:p>
                      <a:pPr algn="l">
                        <a:defRPr sz="1800"/>
                      </a:pPr>
                      <a:r>
                        <a:t>5</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FD7E7"/>
                    </a:solidFill>
                  </a:tcPr>
                </a:tc>
                <a:tc>
                  <a:txBody>
                    <a:bodyPr/>
                    <a:lstStyle/>
                    <a:p>
                      <a:pPr algn="l">
                        <a:defRPr sz="1800"/>
                      </a:pPr>
                      <a:r>
                        <a:t>6</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FD7E7"/>
                    </a:solidFill>
                  </a:tcPr>
                </a:tc>
              </a:tr>
            </a:tbl>
          </a:graphicData>
        </a:graphic>
      </p:graphicFrame>
      <p:sp>
        <p:nvSpPr>
          <p:cNvPr id="566" name="Shape 566"/>
          <p:cNvSpPr/>
          <p:nvPr/>
        </p:nvSpPr>
        <p:spPr>
          <a:xfrm>
            <a:off x="899489" y="3356990"/>
            <a:ext cx="576081" cy="288041"/>
          </a:xfrm>
          <a:prstGeom prst="rightArrow">
            <a:avLst>
              <a:gd name="adj1" fmla="val 50000"/>
              <a:gd name="adj2" fmla="val 50000"/>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567" name="Shape 567"/>
          <p:cNvSpPr/>
          <p:nvPr/>
        </p:nvSpPr>
        <p:spPr>
          <a:xfrm flipH="1" rot="16200000">
            <a:off x="3784627" y="2980098"/>
            <a:ext cx="2654895" cy="2232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 y="0"/>
                </a:moveTo>
                <a:lnTo>
                  <a:pt x="0" y="0"/>
                </a:lnTo>
                <a:lnTo>
                  <a:pt x="0" y="21600"/>
                </a:lnTo>
                <a:lnTo>
                  <a:pt x="21600" y="21600"/>
                </a:lnTo>
              </a:path>
            </a:pathLst>
          </a:custGeom>
          <a:ln>
            <a:solidFill>
              <a:srgbClr val="4A7EBB"/>
            </a:solidFill>
            <a:tailEnd type="triangle"/>
          </a:ln>
        </p:spPr>
        <p:txBody>
          <a:bodyPr lIns="45719" rIns="45719" anchor="ctr"/>
          <a:lstStyle/>
          <a:p>
            <a:pPr/>
          </a:p>
        </p:txBody>
      </p:sp>
      <p:sp>
        <p:nvSpPr>
          <p:cNvPr id="568" name="Shape 568"/>
          <p:cNvSpPr/>
          <p:nvPr/>
        </p:nvSpPr>
        <p:spPr>
          <a:xfrm>
            <a:off x="4283959" y="4437139"/>
            <a:ext cx="1" cy="986561"/>
          </a:xfrm>
          <a:prstGeom prst="line">
            <a:avLst/>
          </a:prstGeom>
          <a:ln>
            <a:solidFill>
              <a:srgbClr val="4A7EBB"/>
            </a:solidFill>
            <a:tailEnd type="triangle"/>
          </a:ln>
        </p:spPr>
        <p:txBody>
          <a:bodyPr lIns="45719" rIns="45719"/>
          <a:lstStyle/>
          <a:p>
            <a:pPr/>
          </a:p>
        </p:txBody>
      </p:sp>
      <p:sp>
        <p:nvSpPr>
          <p:cNvPr id="569" name="Shape 569"/>
          <p:cNvSpPr/>
          <p:nvPr/>
        </p:nvSpPr>
        <p:spPr>
          <a:xfrm>
            <a:off x="1979640" y="4869200"/>
            <a:ext cx="1" cy="554501"/>
          </a:xfrm>
          <a:prstGeom prst="line">
            <a:avLst/>
          </a:prstGeom>
          <a:ln>
            <a:solidFill>
              <a:srgbClr val="4A7EBB"/>
            </a:solidFill>
            <a:tailEnd type="triangle"/>
          </a:ln>
        </p:spPr>
        <p:txBody>
          <a:bodyPr lIns="45719" rIns="45719"/>
          <a:lstStyle/>
          <a:p>
            <a:pPr/>
          </a:p>
        </p:txBody>
      </p:sp>
      <p:sp>
        <p:nvSpPr>
          <p:cNvPr id="570" name="Shape 570"/>
          <p:cNvSpPr/>
          <p:nvPr/>
        </p:nvSpPr>
        <p:spPr>
          <a:xfrm>
            <a:off x="3132746" y="6183448"/>
            <a:ext cx="21972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Cache address(32 bits)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title"/>
          </p:nvPr>
        </p:nvSpPr>
        <p:spPr>
          <a:prstGeom prst="rect">
            <a:avLst/>
          </a:prstGeom>
        </p:spPr>
        <p:txBody>
          <a:bodyPr/>
          <a:lstStyle/>
          <a:p>
            <a:pPr/>
            <a:r>
              <a:t>How the cache memory works</a:t>
            </a:r>
          </a:p>
        </p:txBody>
      </p:sp>
      <p:sp>
        <p:nvSpPr>
          <p:cNvPr id="575" name="Shape 575"/>
          <p:cNvSpPr/>
          <p:nvPr>
            <p:ph type="body" idx="1"/>
          </p:nvPr>
        </p:nvSpPr>
        <p:spPr>
          <a:xfrm>
            <a:off x="457200" y="1600200"/>
            <a:ext cx="8229600" cy="4525963"/>
          </a:xfrm>
          <a:prstGeom prst="rect">
            <a:avLst/>
          </a:prstGeom>
        </p:spPr>
        <p:txBody>
          <a:bodyPr/>
          <a:lstStyle>
            <a:lvl1pPr>
              <a:defRPr b="1"/>
            </a:lvl1pPr>
            <a:lvl2pPr marL="742950" indent="-285750">
              <a:spcBef>
                <a:spcPts val="400"/>
              </a:spcBef>
              <a:defRPr sz="2000"/>
            </a:lvl2pPr>
          </a:lstStyle>
          <a:p>
            <a:pPr/>
            <a:r>
              <a:t>Direct mapped cache</a:t>
            </a:r>
          </a:p>
          <a:p>
            <a:pPr lvl="1"/>
            <a:r>
              <a:t>Any memory block can be stored in one specific cache entry only.</a:t>
            </a:r>
          </a:p>
        </p:txBody>
      </p:sp>
      <p:pic>
        <p:nvPicPr>
          <p:cNvPr id="576" name="image18.png" descr="https://upload.wikimedia.org/wikipedia/commons/thumb/a/a2/Direct_Mapped_Cache.svg/829px-Direct_Mapped_Cache.svg.png"/>
          <p:cNvPicPr>
            <a:picLocks noChangeAspect="1"/>
          </p:cNvPicPr>
          <p:nvPr/>
        </p:nvPicPr>
        <p:blipFill>
          <a:blip r:embed="rId2">
            <a:extLst/>
          </a:blip>
          <a:stretch>
            <a:fillRect/>
          </a:stretch>
        </p:blipFill>
        <p:spPr>
          <a:xfrm>
            <a:off x="2699926" y="2636890"/>
            <a:ext cx="6264684" cy="3891813"/>
          </a:xfrm>
          <a:prstGeom prst="rect">
            <a:avLst/>
          </a:prstGeom>
          <a:ln w="12700">
            <a:miter lim="400000"/>
          </a:ln>
        </p:spPr>
      </p:pic>
      <p:pic>
        <p:nvPicPr>
          <p:cNvPr id="577" name="image19.png" descr="https://upload.wikimedia.org/wikipedia/commons/9/93/Cache%2Cassociative-fill-both.png"/>
          <p:cNvPicPr>
            <a:picLocks noChangeAspect="1"/>
          </p:cNvPicPr>
          <p:nvPr/>
        </p:nvPicPr>
        <p:blipFill>
          <a:blip r:embed="rId3">
            <a:extLst/>
          </a:blip>
          <a:srcRect l="0" t="0" r="55238" b="0"/>
          <a:stretch>
            <a:fillRect/>
          </a:stretch>
        </p:blipFill>
        <p:spPr>
          <a:xfrm>
            <a:off x="251400" y="3212969"/>
            <a:ext cx="2327900" cy="2581277"/>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ph type="title"/>
          </p:nvPr>
        </p:nvSpPr>
        <p:spPr>
          <a:prstGeom prst="rect">
            <a:avLst/>
          </a:prstGeom>
        </p:spPr>
        <p:txBody>
          <a:bodyPr/>
          <a:lstStyle/>
          <a:p>
            <a:pPr/>
            <a:r>
              <a:t>How the cache memory works</a:t>
            </a:r>
          </a:p>
        </p:txBody>
      </p:sp>
      <p:sp>
        <p:nvSpPr>
          <p:cNvPr id="580" name="Shape 580"/>
          <p:cNvSpPr/>
          <p:nvPr>
            <p:ph type="body" idx="1"/>
          </p:nvPr>
        </p:nvSpPr>
        <p:spPr>
          <a:xfrm>
            <a:off x="457200" y="1600200"/>
            <a:ext cx="8229600" cy="4525963"/>
          </a:xfrm>
          <a:prstGeom prst="rect">
            <a:avLst/>
          </a:prstGeom>
        </p:spPr>
        <p:txBody>
          <a:bodyPr/>
          <a:lstStyle/>
          <a:p>
            <a:pPr>
              <a:defRPr b="1"/>
            </a:pPr>
            <a:r>
              <a:t>Fully associative cache</a:t>
            </a:r>
          </a:p>
          <a:p>
            <a:pPr lvl="1" marL="742950" indent="-285750">
              <a:spcBef>
                <a:spcPts val="400"/>
              </a:spcBef>
              <a:defRPr sz="2000"/>
            </a:pPr>
            <a:r>
              <a:t>Any memory block can be stored in any cache location. </a:t>
            </a:r>
          </a:p>
          <a:p>
            <a:pPr lvl="1" marL="742950" indent="-285750">
              <a:spcBef>
                <a:spcPts val="400"/>
              </a:spcBef>
              <a:defRPr sz="2000"/>
            </a:pPr>
            <a:r>
              <a:t>Very small and efficient, just used for TLB.</a:t>
            </a:r>
          </a:p>
        </p:txBody>
      </p:sp>
      <p:pic>
        <p:nvPicPr>
          <p:cNvPr id="581" name="image20.png" descr="https://upload.wikimedia.org/wikipedia/commons/thumb/9/94/Fully_Associative_Cache.svg/1112px-Fully_Associative_Cache.svg.png"/>
          <p:cNvPicPr>
            <a:picLocks noChangeAspect="1"/>
          </p:cNvPicPr>
          <p:nvPr/>
        </p:nvPicPr>
        <p:blipFill>
          <a:blip r:embed="rId2">
            <a:extLst/>
          </a:blip>
          <a:stretch>
            <a:fillRect/>
          </a:stretch>
        </p:blipFill>
        <p:spPr>
          <a:xfrm>
            <a:off x="2843758" y="3317020"/>
            <a:ext cx="6084000" cy="3129540"/>
          </a:xfrm>
          <a:prstGeom prst="rect">
            <a:avLst/>
          </a:prstGeom>
          <a:ln w="12700">
            <a:miter lim="400000"/>
          </a:ln>
        </p:spPr>
      </p:pic>
      <p:pic>
        <p:nvPicPr>
          <p:cNvPr id="582" name="image19.png" descr="https://upload.wikimedia.org/wikipedia/commons/9/93/Cache%2Cassociative-fill-both.png"/>
          <p:cNvPicPr>
            <a:picLocks noChangeAspect="1"/>
          </p:cNvPicPr>
          <p:nvPr/>
        </p:nvPicPr>
        <p:blipFill>
          <a:blip r:embed="rId3">
            <a:extLst/>
          </a:blip>
          <a:srcRect l="49473" t="0" r="0" b="0"/>
          <a:stretch>
            <a:fillRect/>
          </a:stretch>
        </p:blipFill>
        <p:spPr>
          <a:xfrm>
            <a:off x="144020" y="3544887"/>
            <a:ext cx="2627731" cy="2581277"/>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title"/>
          </p:nvPr>
        </p:nvSpPr>
        <p:spPr>
          <a:prstGeom prst="rect">
            <a:avLst/>
          </a:prstGeom>
        </p:spPr>
        <p:txBody>
          <a:bodyPr/>
          <a:lstStyle/>
          <a:p>
            <a:pPr/>
            <a:r>
              <a:t>How the cache memory works</a:t>
            </a:r>
          </a:p>
        </p:txBody>
      </p:sp>
      <p:sp>
        <p:nvSpPr>
          <p:cNvPr id="585" name="Shape 585"/>
          <p:cNvSpPr/>
          <p:nvPr>
            <p:ph type="body" idx="1"/>
          </p:nvPr>
        </p:nvSpPr>
        <p:spPr>
          <a:xfrm>
            <a:off x="457200" y="1600200"/>
            <a:ext cx="8229600" cy="4525963"/>
          </a:xfrm>
          <a:prstGeom prst="rect">
            <a:avLst/>
          </a:prstGeom>
        </p:spPr>
        <p:txBody>
          <a:bodyPr/>
          <a:lstStyle/>
          <a:p>
            <a:pPr>
              <a:defRPr b="1"/>
            </a:pPr>
            <a:r>
              <a:t>Set associative cache(</a:t>
            </a:r>
            <a:r>
              <a:rPr b="0" i="1" sz="2800"/>
              <a:t>multi-way-direct-mapped</a:t>
            </a:r>
            <a:r>
              <a:t>)</a:t>
            </a:r>
          </a:p>
          <a:p>
            <a:pPr lvl="1" marL="742950" indent="-285750">
              <a:spcBef>
                <a:spcPts val="400"/>
              </a:spcBef>
              <a:defRPr sz="2000"/>
            </a:pPr>
            <a:r>
              <a:t>A trade-off for the two previous approaches</a:t>
            </a:r>
            <a:endParaRPr sz="2800"/>
          </a:p>
          <a:p>
            <a:pPr lvl="1" marL="742950" indent="-285750">
              <a:spcBef>
                <a:spcPts val="400"/>
              </a:spcBef>
              <a:defRPr sz="2000"/>
            </a:pPr>
            <a:r>
              <a:t>Any memory block can be stored in any cache way, but only can be stored in one specific cache entry in that way</a:t>
            </a:r>
          </a:p>
        </p:txBody>
      </p:sp>
      <p:pic>
        <p:nvPicPr>
          <p:cNvPr id="586" name="image21.png" descr="https://upload.wikimedia.org/wikipedia/commons/thumb/b/bf/Set_Associative_Cache.svg/967px-Set_Associative_Cache.svg.png"/>
          <p:cNvPicPr>
            <a:picLocks noChangeAspect="1"/>
          </p:cNvPicPr>
          <p:nvPr/>
        </p:nvPicPr>
        <p:blipFill>
          <a:blip r:embed="rId2">
            <a:extLst/>
          </a:blip>
          <a:stretch>
            <a:fillRect/>
          </a:stretch>
        </p:blipFill>
        <p:spPr>
          <a:xfrm>
            <a:off x="1259632" y="3284983"/>
            <a:ext cx="6501067" cy="3518622"/>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Shape 588"/>
          <p:cNvSpPr/>
          <p:nvPr>
            <p:ph type="title"/>
          </p:nvPr>
        </p:nvSpPr>
        <p:spPr>
          <a:prstGeom prst="rect">
            <a:avLst/>
          </a:prstGeom>
        </p:spPr>
        <p:txBody>
          <a:bodyPr/>
          <a:lstStyle/>
          <a:p>
            <a:pPr/>
            <a:r>
              <a:t>How the cache memory works</a:t>
            </a:r>
          </a:p>
        </p:txBody>
      </p:sp>
      <p:sp>
        <p:nvSpPr>
          <p:cNvPr id="589" name="Shape 589"/>
          <p:cNvSpPr/>
          <p:nvPr>
            <p:ph type="body" idx="1"/>
          </p:nvPr>
        </p:nvSpPr>
        <p:spPr>
          <a:xfrm>
            <a:off x="457200" y="1600200"/>
            <a:ext cx="8229600" cy="4525963"/>
          </a:xfrm>
          <a:prstGeom prst="rect">
            <a:avLst/>
          </a:prstGeom>
        </p:spPr>
        <p:txBody>
          <a:bodyPr/>
          <a:lstStyle/>
          <a:p>
            <a:pPr/>
            <a:r>
              <a:t>Cache addressing</a:t>
            </a:r>
          </a:p>
        </p:txBody>
      </p:sp>
      <p:pic>
        <p:nvPicPr>
          <p:cNvPr id="590" name="image22.png" descr="https://qph.ec.quoracdn.net/main-qimg-e03e17ca75d8f7cb8c731fa6c79e615d"/>
          <p:cNvPicPr>
            <a:picLocks noChangeAspect="1"/>
          </p:cNvPicPr>
          <p:nvPr/>
        </p:nvPicPr>
        <p:blipFill>
          <a:blip r:embed="rId3">
            <a:extLst/>
          </a:blip>
          <a:stretch>
            <a:fillRect/>
          </a:stretch>
        </p:blipFill>
        <p:spPr>
          <a:xfrm>
            <a:off x="899591" y="2420888"/>
            <a:ext cx="7019926" cy="2781301"/>
          </a:xfrm>
          <a:prstGeom prst="rect">
            <a:avLst/>
          </a:prstGeom>
          <a:ln w="12700">
            <a:miter lim="400000"/>
          </a:ln>
        </p:spPr>
      </p:pic>
      <p:pic>
        <p:nvPicPr>
          <p:cNvPr id="591" name="image23.png" descr="https://qph.ec.quoracdn.net/main-qimg-95e5090d94eb6d36dfdf27c1640a3835"/>
          <p:cNvPicPr>
            <a:picLocks noChangeAspect="1"/>
          </p:cNvPicPr>
          <p:nvPr/>
        </p:nvPicPr>
        <p:blipFill>
          <a:blip r:embed="rId4">
            <a:extLst/>
          </a:blip>
          <a:stretch>
            <a:fillRect/>
          </a:stretch>
        </p:blipFill>
        <p:spPr>
          <a:xfrm>
            <a:off x="2524967" y="3212969"/>
            <a:ext cx="6161833" cy="311162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1"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Shape 595"/>
          <p:cNvSpPr/>
          <p:nvPr>
            <p:ph type="ctrTitle"/>
          </p:nvPr>
        </p:nvSpPr>
        <p:spPr>
          <a:prstGeom prst="rect">
            <a:avLst/>
          </a:prstGeom>
        </p:spPr>
        <p:txBody>
          <a:bodyPr/>
          <a:lstStyle/>
          <a:p>
            <a:pPr/>
          </a:p>
        </p:txBody>
      </p:sp>
      <p:sp>
        <p:nvSpPr>
          <p:cNvPr id="596" name="Shape 596"/>
          <p:cNvSpPr/>
          <p:nvPr>
            <p:ph type="subTitle" sz="quarter" idx="1"/>
          </p:nvPr>
        </p:nvSpPr>
        <p:spPr>
          <a:prstGeom prst="rect">
            <a:avLst/>
          </a:prstGeom>
        </p:spPr>
        <p:txBody>
          <a:bodyPr/>
          <a:lstStyle/>
          <a:p>
            <a:pPr/>
          </a:p>
          <a:p>
            <a:pPr/>
            <a:r>
              <a:t>Enough! So what about me?</a:t>
            </a:r>
          </a:p>
        </p:txBody>
      </p:sp>
      <p:pic>
        <p:nvPicPr>
          <p:cNvPr id="597" name="pasted-image.tiff"/>
          <p:cNvPicPr>
            <a:picLocks noChangeAspect="1"/>
          </p:cNvPicPr>
          <p:nvPr/>
        </p:nvPicPr>
        <p:blipFill>
          <a:blip r:embed="rId2">
            <a:extLst/>
          </a:blip>
          <a:stretch>
            <a:fillRect/>
          </a:stretch>
        </p:blipFill>
        <p:spPr>
          <a:xfrm>
            <a:off x="2349500" y="1455737"/>
            <a:ext cx="4445000" cy="2819401"/>
          </a:xfrm>
          <a:prstGeom prst="rect">
            <a:avLst/>
          </a:prstGeom>
          <a:ln w="12700">
            <a:miter lim="400000"/>
          </a:ln>
        </p:spPr>
      </p:pic>
      <p:sp>
        <p:nvSpPr>
          <p:cNvPr id="598" name="Shape 598"/>
          <p:cNvSpPr/>
          <p:nvPr/>
        </p:nvSpPr>
        <p:spPr>
          <a:xfrm>
            <a:off x="3593350" y="5664660"/>
            <a:ext cx="4919227"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spcBef>
                <a:spcPts val="700"/>
              </a:spcBef>
              <a:defRPr sz="2300">
                <a:solidFill>
                  <a:srgbClr val="888888"/>
                </a:solidFill>
              </a:defRPr>
            </a:lvl1pPr>
          </a:lstStyle>
          <a:p>
            <a:pPr/>
            <a:r>
              <a:t>Let’s look at concurrency programming…</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Shape 600"/>
          <p:cNvSpPr/>
          <p:nvPr>
            <p:ph type="title"/>
          </p:nvPr>
        </p:nvSpPr>
        <p:spPr>
          <a:prstGeom prst="rect">
            <a:avLst/>
          </a:prstGeom>
        </p:spPr>
        <p:txBody>
          <a:bodyPr/>
          <a:lstStyle/>
          <a:p>
            <a:pPr/>
            <a:r>
              <a:t>Concurrency programming</a:t>
            </a:r>
          </a:p>
        </p:txBody>
      </p:sp>
      <p:sp>
        <p:nvSpPr>
          <p:cNvPr id="601" name="Shape 601"/>
          <p:cNvSpPr/>
          <p:nvPr>
            <p:ph type="body" idx="1"/>
          </p:nvPr>
        </p:nvSpPr>
        <p:spPr>
          <a:xfrm>
            <a:off x="457200" y="1600200"/>
            <a:ext cx="8229600" cy="4525963"/>
          </a:xfrm>
          <a:prstGeom prst="rect">
            <a:avLst/>
          </a:prstGeom>
        </p:spPr>
        <p:txBody>
          <a:bodyPr/>
          <a:lstStyle/>
          <a:p>
            <a:pPr/>
            <a:r>
              <a:t>Atomicity</a:t>
            </a:r>
          </a:p>
          <a:p>
            <a:pPr/>
            <a:r>
              <a:t>Visibility of memory</a:t>
            </a:r>
          </a:p>
          <a:p>
            <a:pPr/>
            <a:r>
              <a:t>Shared &amp; mutable variables</a:t>
            </a:r>
          </a:p>
        </p:txBody>
      </p:sp>
      <p:grpSp>
        <p:nvGrpSpPr>
          <p:cNvPr id="633" name="Group 633"/>
          <p:cNvGrpSpPr/>
          <p:nvPr/>
        </p:nvGrpSpPr>
        <p:grpSpPr>
          <a:xfrm>
            <a:off x="1763609" y="3783677"/>
            <a:ext cx="5888792" cy="2464504"/>
            <a:chOff x="0" y="0"/>
            <a:chExt cx="5888790" cy="2464503"/>
          </a:xfrm>
        </p:grpSpPr>
        <p:grpSp>
          <p:nvGrpSpPr>
            <p:cNvPr id="604" name="Group 604"/>
            <p:cNvGrpSpPr/>
            <p:nvPr/>
          </p:nvGrpSpPr>
          <p:grpSpPr>
            <a:xfrm>
              <a:off x="4387921" y="5373"/>
              <a:ext cx="1500870" cy="2337114"/>
              <a:chOff x="0" y="0"/>
              <a:chExt cx="1500869" cy="2337112"/>
            </a:xfrm>
          </p:grpSpPr>
          <p:sp>
            <p:nvSpPr>
              <p:cNvPr id="602" name="Shape 602"/>
              <p:cNvSpPr/>
              <p:nvPr/>
            </p:nvSpPr>
            <p:spPr>
              <a:xfrm>
                <a:off x="-1" y="0"/>
                <a:ext cx="1500871" cy="233711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3" name="Shape 603"/>
              <p:cNvSpPr/>
              <p:nvPr/>
            </p:nvSpPr>
            <p:spPr>
              <a:xfrm>
                <a:off x="-1" y="983136"/>
                <a:ext cx="15008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grpSp>
          <p:nvGrpSpPr>
            <p:cNvPr id="611" name="Group 611"/>
            <p:cNvGrpSpPr/>
            <p:nvPr/>
          </p:nvGrpSpPr>
          <p:grpSpPr>
            <a:xfrm>
              <a:off x="0" y="-1"/>
              <a:ext cx="4387922" cy="370842"/>
              <a:chOff x="0" y="0"/>
              <a:chExt cx="4387921" cy="370840"/>
            </a:xfrm>
          </p:grpSpPr>
          <p:sp>
            <p:nvSpPr>
              <p:cNvPr id="605" name="Shape 605"/>
              <p:cNvSpPr/>
              <p:nvPr/>
            </p:nvSpPr>
            <p:spPr>
              <a:xfrm>
                <a:off x="0" y="5372"/>
                <a:ext cx="375218"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08" name="Group 608"/>
              <p:cNvGrpSpPr/>
              <p:nvPr/>
            </p:nvGrpSpPr>
            <p:grpSpPr>
              <a:xfrm>
                <a:off x="1584232" y="-1"/>
                <a:ext cx="1594674" cy="370842"/>
                <a:chOff x="0" y="0"/>
                <a:chExt cx="1594673" cy="370840"/>
              </a:xfrm>
            </p:grpSpPr>
            <p:sp>
              <p:nvSpPr>
                <p:cNvPr id="606" name="Shape 606"/>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7" name="Shape 607"/>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09" name="Shape 609"/>
              <p:cNvSpPr/>
              <p:nvPr/>
            </p:nvSpPr>
            <p:spPr>
              <a:xfrm>
                <a:off x="375215"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0" name="Shape 610"/>
              <p:cNvSpPr/>
              <p:nvPr/>
            </p:nvSpPr>
            <p:spPr>
              <a:xfrm>
                <a:off x="3178905" y="95396"/>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618" name="Group 618"/>
            <p:cNvGrpSpPr/>
            <p:nvPr/>
          </p:nvGrpSpPr>
          <p:grpSpPr>
            <a:xfrm>
              <a:off x="0" y="988509"/>
              <a:ext cx="4387921" cy="370841"/>
              <a:chOff x="0" y="0"/>
              <a:chExt cx="4387920" cy="370840"/>
            </a:xfrm>
          </p:grpSpPr>
          <p:sp>
            <p:nvSpPr>
              <p:cNvPr id="612" name="Shape 612"/>
              <p:cNvSpPr/>
              <p:nvPr/>
            </p:nvSpPr>
            <p:spPr>
              <a:xfrm>
                <a:off x="0" y="5372"/>
                <a:ext cx="375219"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15" name="Group 615"/>
              <p:cNvGrpSpPr/>
              <p:nvPr/>
            </p:nvGrpSpPr>
            <p:grpSpPr>
              <a:xfrm>
                <a:off x="1584232" y="-1"/>
                <a:ext cx="1594675" cy="370842"/>
                <a:chOff x="0" y="0"/>
                <a:chExt cx="1594673" cy="370840"/>
              </a:xfrm>
            </p:grpSpPr>
            <p:sp>
              <p:nvSpPr>
                <p:cNvPr id="613" name="Shape 613"/>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4" name="Shape 614"/>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16" name="Shape 616"/>
              <p:cNvSpPr/>
              <p:nvPr/>
            </p:nvSpPr>
            <p:spPr>
              <a:xfrm>
                <a:off x="375214"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7" name="Shape 617"/>
              <p:cNvSpPr/>
              <p:nvPr/>
            </p:nvSpPr>
            <p:spPr>
              <a:xfrm>
                <a:off x="3178904" y="93521"/>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625" name="Group 625"/>
            <p:cNvGrpSpPr/>
            <p:nvPr/>
          </p:nvGrpSpPr>
          <p:grpSpPr>
            <a:xfrm>
              <a:off x="0" y="1977019"/>
              <a:ext cx="4387921" cy="370841"/>
              <a:chOff x="0" y="0"/>
              <a:chExt cx="4387920" cy="370840"/>
            </a:xfrm>
          </p:grpSpPr>
          <p:sp>
            <p:nvSpPr>
              <p:cNvPr id="619" name="Shape 619"/>
              <p:cNvSpPr/>
              <p:nvPr/>
            </p:nvSpPr>
            <p:spPr>
              <a:xfrm>
                <a:off x="0" y="5372"/>
                <a:ext cx="375219"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22" name="Group 622"/>
              <p:cNvGrpSpPr/>
              <p:nvPr/>
            </p:nvGrpSpPr>
            <p:grpSpPr>
              <a:xfrm>
                <a:off x="1584232" y="-1"/>
                <a:ext cx="1594675" cy="370842"/>
                <a:chOff x="0" y="0"/>
                <a:chExt cx="1594673" cy="370840"/>
              </a:xfrm>
            </p:grpSpPr>
            <p:sp>
              <p:nvSpPr>
                <p:cNvPr id="620" name="Shape 620"/>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1" name="Shape 621"/>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23" name="Shape 623"/>
              <p:cNvSpPr/>
              <p:nvPr/>
            </p:nvSpPr>
            <p:spPr>
              <a:xfrm>
                <a:off x="375214"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4" name="Shape 624"/>
              <p:cNvSpPr/>
              <p:nvPr/>
            </p:nvSpPr>
            <p:spPr>
              <a:xfrm>
                <a:off x="3178904" y="75891"/>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626" name="Shape 626"/>
            <p:cNvSpPr/>
            <p:nvPr/>
          </p:nvSpPr>
          <p:spPr>
            <a:xfrm>
              <a:off x="4608640" y="180801"/>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a=1</a:t>
              </a:r>
            </a:p>
          </p:txBody>
        </p:sp>
        <p:sp>
          <p:nvSpPr>
            <p:cNvPr id="627" name="Shape 627"/>
            <p:cNvSpPr/>
            <p:nvPr/>
          </p:nvSpPr>
          <p:spPr>
            <a:xfrm>
              <a:off x="1584233" y="5373"/>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a=2</a:t>
              </a:r>
            </a:p>
          </p:txBody>
        </p:sp>
        <p:sp>
          <p:nvSpPr>
            <p:cNvPr id="628" name="Shape 628"/>
            <p:cNvSpPr/>
            <p:nvPr/>
          </p:nvSpPr>
          <p:spPr>
            <a:xfrm>
              <a:off x="1584233" y="984644"/>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a=4</a:t>
              </a:r>
            </a:p>
          </p:txBody>
        </p:sp>
        <p:sp>
          <p:nvSpPr>
            <p:cNvPr id="629" name="Shape 629"/>
            <p:cNvSpPr/>
            <p:nvPr/>
          </p:nvSpPr>
          <p:spPr>
            <a:xfrm>
              <a:off x="1584233" y="1982391"/>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a=0</a:t>
              </a:r>
            </a:p>
          </p:txBody>
        </p:sp>
        <p:sp>
          <p:nvSpPr>
            <p:cNvPr id="630" name="Shape 630"/>
            <p:cNvSpPr/>
            <p:nvPr/>
          </p:nvSpPr>
          <p:spPr>
            <a:xfrm>
              <a:off x="648090" y="140111"/>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a+1</a:t>
              </a:r>
            </a:p>
          </p:txBody>
        </p:sp>
        <p:sp>
          <p:nvSpPr>
            <p:cNvPr id="631" name="Shape 631"/>
            <p:cNvSpPr/>
            <p:nvPr/>
          </p:nvSpPr>
          <p:spPr>
            <a:xfrm>
              <a:off x="648090" y="1148251"/>
              <a:ext cx="44335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a*4</a:t>
              </a:r>
            </a:p>
          </p:txBody>
        </p:sp>
        <p:sp>
          <p:nvSpPr>
            <p:cNvPr id="632" name="Shape 632"/>
            <p:cNvSpPr/>
            <p:nvPr/>
          </p:nvSpPr>
          <p:spPr>
            <a:xfrm>
              <a:off x="669336" y="2093663"/>
              <a:ext cx="3994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a-1</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Data Model in different storage</a:t>
            </a:r>
          </a:p>
        </p:txBody>
      </p:sp>
      <p:sp>
        <p:nvSpPr>
          <p:cNvPr id="122" name="Shape 122"/>
          <p:cNvSpPr/>
          <p:nvPr>
            <p:ph type="body" idx="1"/>
          </p:nvPr>
        </p:nvSpPr>
        <p:spPr>
          <a:xfrm>
            <a:off x="457200" y="1600200"/>
            <a:ext cx="8229600" cy="4525963"/>
          </a:xfrm>
          <a:prstGeom prst="rect">
            <a:avLst/>
          </a:prstGeom>
        </p:spPr>
        <p:txBody>
          <a:bodyPr/>
          <a:lstStyle/>
          <a:p>
            <a:pPr/>
            <a:r>
              <a:t>The layout of data in </a:t>
            </a:r>
            <a:r>
              <a:rPr u="sng"/>
              <a:t>memory</a:t>
            </a:r>
            <a:r>
              <a:t>,</a:t>
            </a:r>
          </a:p>
          <a:p>
            <a:pPr marL="0" indent="0" algn="r">
              <a:buSzTx/>
              <a:buNone/>
            </a:pPr>
            <a:r>
              <a:t>that is, </a:t>
            </a:r>
            <a:r>
              <a:rPr b="1">
                <a:solidFill>
                  <a:schemeClr val="accent1"/>
                </a:solidFill>
              </a:rPr>
              <a:t>Data Structure</a:t>
            </a:r>
            <a:endParaRPr b="1">
              <a:solidFill>
                <a:schemeClr val="accent1"/>
              </a:solidFill>
            </a:endParaRPr>
          </a:p>
          <a:p>
            <a:pPr/>
            <a:r>
              <a:t>The layout of data in </a:t>
            </a:r>
            <a:r>
              <a:rPr u="sng"/>
              <a:t>file</a:t>
            </a:r>
            <a:r>
              <a:t>,</a:t>
            </a:r>
          </a:p>
          <a:p>
            <a:pPr marL="0" indent="0" algn="r">
              <a:buSzTx/>
              <a:buNone/>
            </a:pPr>
            <a:r>
              <a:t>that is, </a:t>
            </a:r>
            <a:r>
              <a:rPr b="1">
                <a:solidFill>
                  <a:schemeClr val="accent2"/>
                </a:solidFill>
              </a:rPr>
              <a:t>File Format</a:t>
            </a:r>
            <a:endParaRPr b="1">
              <a:solidFill>
                <a:schemeClr val="accent2"/>
              </a:solidFill>
            </a:endParaRPr>
          </a:p>
          <a:p>
            <a:pPr/>
            <a:r>
              <a:t>The layout of data in </a:t>
            </a:r>
            <a:r>
              <a:rPr u="sng"/>
              <a:t>network</a:t>
            </a:r>
            <a:r>
              <a:t>,</a:t>
            </a:r>
          </a:p>
          <a:p>
            <a:pPr marL="0" indent="0" algn="r">
              <a:buSzTx/>
              <a:buNone/>
            </a:pPr>
            <a:r>
              <a:t>that is, </a:t>
            </a:r>
            <a:r>
              <a:rPr b="1">
                <a:solidFill>
                  <a:schemeClr val="accent3"/>
                </a:solidFill>
              </a:rPr>
              <a:t>Protocol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ph type="title"/>
          </p:nvPr>
        </p:nvSpPr>
        <p:spPr>
          <a:prstGeom prst="rect">
            <a:avLst/>
          </a:prstGeom>
        </p:spPr>
        <p:txBody>
          <a:bodyPr/>
          <a:lstStyle/>
          <a:p>
            <a:pPr/>
            <a:r>
              <a:t>Concurrency in Java</a:t>
            </a:r>
          </a:p>
        </p:txBody>
      </p:sp>
      <p:sp>
        <p:nvSpPr>
          <p:cNvPr id="636" name="Shape 636"/>
          <p:cNvSpPr/>
          <p:nvPr>
            <p:ph type="body" idx="1"/>
          </p:nvPr>
        </p:nvSpPr>
        <p:spPr>
          <a:xfrm>
            <a:off x="457200" y="1600200"/>
            <a:ext cx="8229600" cy="4525963"/>
          </a:xfrm>
          <a:prstGeom prst="rect">
            <a:avLst/>
          </a:prstGeom>
        </p:spPr>
        <p:txBody>
          <a:bodyPr/>
          <a:lstStyle/>
          <a:p>
            <a:pPr/>
            <a:r>
              <a:t>Volatile</a:t>
            </a:r>
          </a:p>
          <a:p>
            <a:pPr lvl="1" marL="742950" indent="-285750">
              <a:spcBef>
                <a:spcPts val="400"/>
              </a:spcBef>
              <a:defRPr sz="2000"/>
            </a:pPr>
            <a:r>
              <a:t>Lock# instruction(cache line locked)</a:t>
            </a:r>
            <a:endParaRPr sz="2800"/>
          </a:p>
          <a:p>
            <a:pPr lvl="1" marL="742950" indent="-285750">
              <a:spcBef>
                <a:spcPts val="400"/>
              </a:spcBef>
              <a:defRPr sz="2000"/>
            </a:pPr>
            <a:r>
              <a:t>Cache coherency(MESI protocol, modified, exclusive, shared, invalid)</a:t>
            </a:r>
            <a:endParaRPr sz="2800"/>
          </a:p>
          <a:p>
            <a:pPr lvl="1" marL="742950" indent="-285750">
              <a:spcBef>
                <a:spcPts val="400"/>
              </a:spcBef>
              <a:defRPr sz="2000"/>
            </a:pPr>
            <a:r>
              <a:t>Bus watching / snooping(use of a bus "shared line" to detect "shared" copy in the other caches)</a:t>
            </a:r>
          </a:p>
        </p:txBody>
      </p:sp>
      <p:grpSp>
        <p:nvGrpSpPr>
          <p:cNvPr id="639" name="Group 639"/>
          <p:cNvGrpSpPr/>
          <p:nvPr/>
        </p:nvGrpSpPr>
        <p:grpSpPr>
          <a:xfrm>
            <a:off x="6151531" y="3995797"/>
            <a:ext cx="1500870" cy="2337114"/>
            <a:chOff x="0" y="0"/>
            <a:chExt cx="1500869" cy="2337112"/>
          </a:xfrm>
        </p:grpSpPr>
        <p:sp>
          <p:nvSpPr>
            <p:cNvPr id="637" name="Shape 637"/>
            <p:cNvSpPr/>
            <p:nvPr/>
          </p:nvSpPr>
          <p:spPr>
            <a:xfrm>
              <a:off x="-1" y="0"/>
              <a:ext cx="1500871" cy="233711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8" name="Shape 638"/>
            <p:cNvSpPr/>
            <p:nvPr/>
          </p:nvSpPr>
          <p:spPr>
            <a:xfrm>
              <a:off x="-1" y="983136"/>
              <a:ext cx="15008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grpSp>
        <p:nvGrpSpPr>
          <p:cNvPr id="646" name="Group 646"/>
          <p:cNvGrpSpPr/>
          <p:nvPr/>
        </p:nvGrpSpPr>
        <p:grpSpPr>
          <a:xfrm>
            <a:off x="1763609" y="3990425"/>
            <a:ext cx="4387923" cy="370841"/>
            <a:chOff x="0" y="0"/>
            <a:chExt cx="4387921" cy="370840"/>
          </a:xfrm>
        </p:grpSpPr>
        <p:sp>
          <p:nvSpPr>
            <p:cNvPr id="640" name="Shape 640"/>
            <p:cNvSpPr/>
            <p:nvPr/>
          </p:nvSpPr>
          <p:spPr>
            <a:xfrm>
              <a:off x="0" y="5372"/>
              <a:ext cx="375218"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43" name="Group 643"/>
            <p:cNvGrpSpPr/>
            <p:nvPr/>
          </p:nvGrpSpPr>
          <p:grpSpPr>
            <a:xfrm>
              <a:off x="1584232" y="-1"/>
              <a:ext cx="1594674" cy="370842"/>
              <a:chOff x="0" y="0"/>
              <a:chExt cx="1594673" cy="370840"/>
            </a:xfrm>
          </p:grpSpPr>
          <p:sp>
            <p:nvSpPr>
              <p:cNvPr id="641" name="Shape 641"/>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2" name="Shape 642"/>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44" name="Shape 644"/>
            <p:cNvSpPr/>
            <p:nvPr/>
          </p:nvSpPr>
          <p:spPr>
            <a:xfrm>
              <a:off x="375215"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5" name="Shape 645"/>
            <p:cNvSpPr/>
            <p:nvPr/>
          </p:nvSpPr>
          <p:spPr>
            <a:xfrm>
              <a:off x="3178905" y="95396"/>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653" name="Group 653"/>
          <p:cNvGrpSpPr/>
          <p:nvPr/>
        </p:nvGrpSpPr>
        <p:grpSpPr>
          <a:xfrm>
            <a:off x="1763609" y="4978934"/>
            <a:ext cx="4387922" cy="370841"/>
            <a:chOff x="0" y="0"/>
            <a:chExt cx="4387920" cy="370840"/>
          </a:xfrm>
        </p:grpSpPr>
        <p:sp>
          <p:nvSpPr>
            <p:cNvPr id="647" name="Shape 647"/>
            <p:cNvSpPr/>
            <p:nvPr/>
          </p:nvSpPr>
          <p:spPr>
            <a:xfrm>
              <a:off x="0" y="5372"/>
              <a:ext cx="375219"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50" name="Group 650"/>
            <p:cNvGrpSpPr/>
            <p:nvPr/>
          </p:nvGrpSpPr>
          <p:grpSpPr>
            <a:xfrm>
              <a:off x="1584232" y="-1"/>
              <a:ext cx="1594675" cy="370842"/>
              <a:chOff x="0" y="0"/>
              <a:chExt cx="1594673" cy="370840"/>
            </a:xfrm>
          </p:grpSpPr>
          <p:sp>
            <p:nvSpPr>
              <p:cNvPr id="648" name="Shape 648"/>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9" name="Shape 649"/>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51" name="Shape 651"/>
            <p:cNvSpPr/>
            <p:nvPr/>
          </p:nvSpPr>
          <p:spPr>
            <a:xfrm>
              <a:off x="375214"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2" name="Shape 652"/>
            <p:cNvSpPr/>
            <p:nvPr/>
          </p:nvSpPr>
          <p:spPr>
            <a:xfrm>
              <a:off x="3178904" y="93521"/>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660" name="Group 660"/>
          <p:cNvGrpSpPr/>
          <p:nvPr/>
        </p:nvGrpSpPr>
        <p:grpSpPr>
          <a:xfrm>
            <a:off x="1763609" y="5967443"/>
            <a:ext cx="4387922" cy="370841"/>
            <a:chOff x="0" y="0"/>
            <a:chExt cx="4387920" cy="370840"/>
          </a:xfrm>
        </p:grpSpPr>
        <p:sp>
          <p:nvSpPr>
            <p:cNvPr id="654" name="Shape 654"/>
            <p:cNvSpPr/>
            <p:nvPr/>
          </p:nvSpPr>
          <p:spPr>
            <a:xfrm>
              <a:off x="0" y="5372"/>
              <a:ext cx="375219" cy="360096"/>
            </a:xfrm>
            <a:prstGeom prst="ellipse">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57" name="Group 657"/>
            <p:cNvGrpSpPr/>
            <p:nvPr/>
          </p:nvGrpSpPr>
          <p:grpSpPr>
            <a:xfrm>
              <a:off x="1584232" y="-1"/>
              <a:ext cx="1594675" cy="370842"/>
              <a:chOff x="0" y="0"/>
              <a:chExt cx="1594673" cy="370840"/>
            </a:xfrm>
          </p:grpSpPr>
          <p:sp>
            <p:nvSpPr>
              <p:cNvPr id="655" name="Shape 655"/>
              <p:cNvSpPr/>
              <p:nvPr/>
            </p:nvSpPr>
            <p:spPr>
              <a:xfrm>
                <a:off x="0" y="5373"/>
                <a:ext cx="1594674" cy="36009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6" name="Shape 656"/>
              <p:cNvSpPr/>
              <p:nvPr/>
            </p:nvSpPr>
            <p:spPr>
              <a:xfrm>
                <a:off x="17577" y="0"/>
                <a:ext cx="155951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Cache</a:t>
                </a:r>
              </a:p>
            </p:txBody>
          </p:sp>
        </p:grpSp>
        <p:sp>
          <p:nvSpPr>
            <p:cNvPr id="658" name="Shape 658"/>
            <p:cNvSpPr/>
            <p:nvPr/>
          </p:nvSpPr>
          <p:spPr>
            <a:xfrm>
              <a:off x="375214" y="95396"/>
              <a:ext cx="1209017" cy="180048"/>
            </a:xfrm>
            <a:prstGeom prst="leftRightArrow">
              <a:avLst>
                <a:gd name="adj1" fmla="val 50000"/>
                <a:gd name="adj2" fmla="val 50000"/>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9" name="Shape 659"/>
            <p:cNvSpPr/>
            <p:nvPr/>
          </p:nvSpPr>
          <p:spPr>
            <a:xfrm>
              <a:off x="3178904" y="75891"/>
              <a:ext cx="1209017" cy="180048"/>
            </a:xfrm>
            <a:prstGeom prst="lef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661" name="Shape 661"/>
          <p:cNvSpPr/>
          <p:nvPr/>
        </p:nvSpPr>
        <p:spPr>
          <a:xfrm>
            <a:off x="6372250" y="4171226"/>
            <a:ext cx="44335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a=1</a:t>
            </a:r>
          </a:p>
        </p:txBody>
      </p:sp>
      <p:sp>
        <p:nvSpPr>
          <p:cNvPr id="662" name="Shape 662"/>
          <p:cNvSpPr/>
          <p:nvPr/>
        </p:nvSpPr>
        <p:spPr>
          <a:xfrm>
            <a:off x="3347842" y="3995797"/>
            <a:ext cx="44335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a=2</a:t>
            </a:r>
          </a:p>
        </p:txBody>
      </p:sp>
      <p:sp>
        <p:nvSpPr>
          <p:cNvPr id="663" name="Shape 663"/>
          <p:cNvSpPr/>
          <p:nvPr/>
        </p:nvSpPr>
        <p:spPr>
          <a:xfrm>
            <a:off x="3347842" y="4975068"/>
            <a:ext cx="44335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a=4</a:t>
            </a:r>
          </a:p>
        </p:txBody>
      </p:sp>
      <p:sp>
        <p:nvSpPr>
          <p:cNvPr id="664" name="Shape 664"/>
          <p:cNvSpPr/>
          <p:nvPr/>
        </p:nvSpPr>
        <p:spPr>
          <a:xfrm>
            <a:off x="3347842" y="5972816"/>
            <a:ext cx="44335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a=0</a:t>
            </a:r>
          </a:p>
        </p:txBody>
      </p:sp>
      <p:sp>
        <p:nvSpPr>
          <p:cNvPr id="665" name="Shape 665"/>
          <p:cNvSpPr/>
          <p:nvPr/>
        </p:nvSpPr>
        <p:spPr>
          <a:xfrm>
            <a:off x="2411700" y="4130535"/>
            <a:ext cx="44335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a+1</a:t>
            </a:r>
          </a:p>
        </p:txBody>
      </p:sp>
      <p:sp>
        <p:nvSpPr>
          <p:cNvPr id="666" name="Shape 666"/>
          <p:cNvSpPr/>
          <p:nvPr/>
        </p:nvSpPr>
        <p:spPr>
          <a:xfrm>
            <a:off x="2411700" y="5138675"/>
            <a:ext cx="44335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a*4</a:t>
            </a:r>
          </a:p>
        </p:txBody>
      </p:sp>
      <p:sp>
        <p:nvSpPr>
          <p:cNvPr id="667" name="Shape 667"/>
          <p:cNvSpPr/>
          <p:nvPr/>
        </p:nvSpPr>
        <p:spPr>
          <a:xfrm>
            <a:off x="2432946" y="6084087"/>
            <a:ext cx="39949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a-1</a:t>
            </a:r>
          </a:p>
        </p:txBody>
      </p:sp>
      <p:sp>
        <p:nvSpPr>
          <p:cNvPr id="668" name="Shape 668"/>
          <p:cNvSpPr/>
          <p:nvPr/>
        </p:nvSpPr>
        <p:spPr>
          <a:xfrm rot="5400000">
            <a:off x="4349375" y="5075775"/>
            <a:ext cx="2340001" cy="180048"/>
          </a:xfrm>
          <a:prstGeom prst="leftRightArrow">
            <a:avLst>
              <a:gd name="adj1" fmla="val 50000"/>
              <a:gd name="adj2" fmla="val 50000"/>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669" name="Shape 669"/>
          <p:cNvSpPr/>
          <p:nvPr/>
        </p:nvSpPr>
        <p:spPr>
          <a:xfrm>
            <a:off x="4392207" y="3626465"/>
            <a:ext cx="237116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effectLst>
                  <a:outerShdw sx="100000" sy="100000" kx="0" ky="0" algn="b" rotWithShape="0" blurRad="38100" dist="38100" dir="2700000">
                    <a:srgbClr val="000000">
                      <a:alpha val="43137"/>
                    </a:srgbClr>
                  </a:outerShdw>
                </a:effectLst>
              </a:defRPr>
            </a:lvl1pPr>
          </a:lstStyle>
          <a:p>
            <a:pPr/>
            <a:r>
              <a:t>Bus watching / snooping</a:t>
            </a:r>
          </a:p>
        </p:txBody>
      </p:sp>
      <p:sp>
        <p:nvSpPr>
          <p:cNvPr id="670" name="Shape 670"/>
          <p:cNvSpPr/>
          <p:nvPr/>
        </p:nvSpPr>
        <p:spPr>
          <a:xfrm flipH="1">
            <a:off x="5508128" y="4157676"/>
            <a:ext cx="2" cy="1962001"/>
          </a:xfrm>
          <a:prstGeom prst="line">
            <a:avLst/>
          </a:prstGeom>
          <a:ln>
            <a:solidFill>
              <a:srgbClr val="FF0000"/>
            </a:solidFill>
            <a:prstDash val="dash"/>
          </a:ln>
        </p:spPr>
        <p:txBody>
          <a:bodyPr lIns="45719" rIns="45719"/>
          <a:lstStyle/>
          <a:p>
            <a:pPr/>
          </a:p>
        </p:txBody>
      </p:sp>
      <p:sp>
        <p:nvSpPr>
          <p:cNvPr id="671" name="Shape 671"/>
          <p:cNvSpPr/>
          <p:nvPr/>
        </p:nvSpPr>
        <p:spPr>
          <a:xfrm flipH="1">
            <a:off x="4932050" y="4171226"/>
            <a:ext cx="565615" cy="1"/>
          </a:xfrm>
          <a:prstGeom prst="line">
            <a:avLst/>
          </a:prstGeom>
          <a:ln>
            <a:solidFill>
              <a:srgbClr val="FF0000"/>
            </a:solidFill>
            <a:prstDash val="dash"/>
            <a:tailEnd type="triangle"/>
          </a:ln>
        </p:spPr>
        <p:txBody>
          <a:bodyPr lIns="45719" rIns="45719"/>
          <a:lstStyle/>
          <a:p>
            <a:pPr/>
          </a:p>
        </p:txBody>
      </p:sp>
      <p:sp>
        <p:nvSpPr>
          <p:cNvPr id="672" name="Shape 672"/>
          <p:cNvSpPr/>
          <p:nvPr/>
        </p:nvSpPr>
        <p:spPr>
          <a:xfrm flipH="1">
            <a:off x="4932050" y="5147957"/>
            <a:ext cx="565615" cy="1"/>
          </a:xfrm>
          <a:prstGeom prst="line">
            <a:avLst/>
          </a:prstGeom>
          <a:ln>
            <a:solidFill>
              <a:srgbClr val="FF0000"/>
            </a:solidFill>
            <a:prstDash val="dash"/>
            <a:tailEnd type="triangle"/>
          </a:ln>
        </p:spPr>
        <p:txBody>
          <a:bodyPr lIns="45719" rIns="45719"/>
          <a:lstStyle/>
          <a:p>
            <a:pPr/>
          </a:p>
        </p:txBody>
      </p:sp>
      <p:sp>
        <p:nvSpPr>
          <p:cNvPr id="673" name="Shape 673"/>
          <p:cNvSpPr/>
          <p:nvPr/>
        </p:nvSpPr>
        <p:spPr>
          <a:xfrm flipH="1">
            <a:off x="4942516" y="6119817"/>
            <a:ext cx="565615" cy="1"/>
          </a:xfrm>
          <a:prstGeom prst="line">
            <a:avLst/>
          </a:prstGeom>
          <a:ln>
            <a:solidFill>
              <a:srgbClr val="FF0000"/>
            </a:solidFill>
            <a:prstDash val="dash"/>
            <a:tailEnd type="triangle"/>
          </a:ln>
        </p:spPr>
        <p:txBody>
          <a:bodyPr lIns="45719" rIns="45719"/>
          <a:lstStyle/>
          <a:p>
            <a:pPr/>
          </a:p>
        </p:txBody>
      </p:sp>
      <p:sp>
        <p:nvSpPr>
          <p:cNvPr id="674" name="Shape 674"/>
          <p:cNvSpPr/>
          <p:nvPr/>
        </p:nvSpPr>
        <p:spPr>
          <a:xfrm>
            <a:off x="4022533" y="5426716"/>
            <a:ext cx="146033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0000"/>
                </a:solidFill>
              </a:defRPr>
            </a:lvl1pPr>
          </a:lstStyle>
          <a:p>
            <a:pPr/>
            <a:r>
              <a:t>flag bit: invalid</a:t>
            </a:r>
          </a:p>
        </p:txBody>
      </p:sp>
      <p:sp>
        <p:nvSpPr>
          <p:cNvPr id="675" name="Shape 675"/>
          <p:cNvSpPr/>
          <p:nvPr/>
        </p:nvSpPr>
        <p:spPr>
          <a:xfrm>
            <a:off x="5508219" y="4171226"/>
            <a:ext cx="648002" cy="1"/>
          </a:xfrm>
          <a:prstGeom prst="line">
            <a:avLst/>
          </a:prstGeom>
          <a:ln w="19050">
            <a:solidFill>
              <a:srgbClr val="FFFF00"/>
            </a:solidFill>
            <a:tailEnd type="triangle"/>
          </a:ln>
        </p:spPr>
        <p:txBody>
          <a:bodyPr lIns="45719" rIns="45719"/>
          <a:lstStyle/>
          <a:p>
            <a:pPr/>
          </a:p>
        </p:txBody>
      </p:sp>
      <p:sp>
        <p:nvSpPr>
          <p:cNvPr id="676" name="Shape 676"/>
          <p:cNvSpPr/>
          <p:nvPr/>
        </p:nvSpPr>
        <p:spPr>
          <a:xfrm flipH="1">
            <a:off x="5497664" y="5147957"/>
            <a:ext cx="648001" cy="1"/>
          </a:xfrm>
          <a:prstGeom prst="line">
            <a:avLst/>
          </a:prstGeom>
          <a:ln w="19050">
            <a:solidFill>
              <a:srgbClr val="FFFF00"/>
            </a:solidFill>
            <a:tailEnd type="triangle"/>
          </a:ln>
        </p:spPr>
        <p:txBody>
          <a:bodyPr lIns="45719" rIns="45719"/>
          <a:lstStyle/>
          <a:p>
            <a:pPr/>
          </a:p>
        </p:txBody>
      </p:sp>
      <p:sp>
        <p:nvSpPr>
          <p:cNvPr id="677" name="Shape 677"/>
          <p:cNvSpPr/>
          <p:nvPr/>
        </p:nvSpPr>
        <p:spPr>
          <a:xfrm flipH="1">
            <a:off x="5503529" y="6119817"/>
            <a:ext cx="648001" cy="1"/>
          </a:xfrm>
          <a:prstGeom prst="line">
            <a:avLst/>
          </a:prstGeom>
          <a:ln w="19050">
            <a:solidFill>
              <a:srgbClr val="FFFF0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670"/>
                                        </p:tgtEl>
                                        <p:attrNameLst>
                                          <p:attrName>style.visibility</p:attrName>
                                        </p:attrNameLst>
                                      </p:cBhvr>
                                      <p:to>
                                        <p:strVal val="visible"/>
                                      </p:to>
                                    </p:set>
                                    <p:animEffect filter="wipe(right)" transition="in">
                                      <p:cBhvr>
                                        <p:cTn id="7" dur="500"/>
                                        <p:tgtEl>
                                          <p:spTgt spid="670"/>
                                        </p:tgtEl>
                                      </p:cBhvr>
                                    </p:animEffect>
                                  </p:childTnLst>
                                </p:cTn>
                              </p:par>
                            </p:childTnLst>
                          </p:cTn>
                        </p:par>
                        <p:par>
                          <p:cTn id="8" fill="hold">
                            <p:stCondLst>
                              <p:cond delay="500"/>
                            </p:stCondLst>
                            <p:childTnLst>
                              <p:par>
                                <p:cTn id="9" presetClass="entr" nodeType="afterEffect" presetSubtype="0" presetID="1" grpId="2" fill="hold">
                                  <p:stCondLst>
                                    <p:cond delay="0"/>
                                  </p:stCondLst>
                                  <p:iterate type="el" backwards="0">
                                    <p:tmAbs val="0"/>
                                  </p:iterate>
                                  <p:childTnLst>
                                    <p:set>
                                      <p:cBhvr>
                                        <p:cTn id="10" fill="hold"/>
                                        <p:tgtEl>
                                          <p:spTgt spid="671"/>
                                        </p:tgtEl>
                                        <p:attrNameLst>
                                          <p:attrName>style.visibility</p:attrName>
                                        </p:attrNameLst>
                                      </p:cBhvr>
                                      <p:to>
                                        <p:strVal val="visible"/>
                                      </p:to>
                                    </p:set>
                                  </p:childTnLst>
                                </p:cTn>
                              </p:par>
                            </p:childTnLst>
                          </p:cTn>
                        </p:par>
                        <p:par>
                          <p:cTn id="11" fill="hold">
                            <p:stCondLst>
                              <p:cond delay="500"/>
                            </p:stCondLst>
                            <p:childTnLst>
                              <p:par>
                                <p:cTn id="12" presetClass="entr" nodeType="afterEffect" presetSubtype="2" presetID="22" grpId="3" fill="hold">
                                  <p:stCondLst>
                                    <p:cond delay="0"/>
                                  </p:stCondLst>
                                  <p:iterate type="el" backwards="0">
                                    <p:tmAbs val="0"/>
                                  </p:iterate>
                                  <p:childTnLst>
                                    <p:set>
                                      <p:cBhvr>
                                        <p:cTn id="13" fill="hold"/>
                                        <p:tgtEl>
                                          <p:spTgt spid="672"/>
                                        </p:tgtEl>
                                        <p:attrNameLst>
                                          <p:attrName>style.visibility</p:attrName>
                                        </p:attrNameLst>
                                      </p:cBhvr>
                                      <p:to>
                                        <p:strVal val="visible"/>
                                      </p:to>
                                    </p:set>
                                    <p:animEffect filter="wipe(right)" transition="in">
                                      <p:cBhvr>
                                        <p:cTn id="14" dur="500"/>
                                        <p:tgtEl>
                                          <p:spTgt spid="672"/>
                                        </p:tgtEl>
                                      </p:cBhvr>
                                    </p:animEffect>
                                  </p:childTnLst>
                                </p:cTn>
                              </p:par>
                            </p:childTnLst>
                          </p:cTn>
                        </p:par>
                        <p:par>
                          <p:cTn id="15" fill="hold">
                            <p:stCondLst>
                              <p:cond delay="1000"/>
                            </p:stCondLst>
                            <p:childTnLst>
                              <p:par>
                                <p:cTn id="16" presetClass="entr" nodeType="afterEffect" presetSubtype="2" presetID="22" grpId="4" fill="hold">
                                  <p:stCondLst>
                                    <p:cond delay="0"/>
                                  </p:stCondLst>
                                  <p:iterate type="el" backwards="0">
                                    <p:tmAbs val="0"/>
                                  </p:iterate>
                                  <p:childTnLst>
                                    <p:set>
                                      <p:cBhvr>
                                        <p:cTn id="17" fill="hold"/>
                                        <p:tgtEl>
                                          <p:spTgt spid="673"/>
                                        </p:tgtEl>
                                        <p:attrNameLst>
                                          <p:attrName>style.visibility</p:attrName>
                                        </p:attrNameLst>
                                      </p:cBhvr>
                                      <p:to>
                                        <p:strVal val="visible"/>
                                      </p:to>
                                    </p:set>
                                    <p:animEffect filter="wipe(right)" transition="in">
                                      <p:cBhvr>
                                        <p:cTn id="18" dur="500"/>
                                        <p:tgtEl>
                                          <p:spTgt spid="673"/>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675"/>
                                        </p:tgtEl>
                                        <p:attrNameLst>
                                          <p:attrName>style.visibility</p:attrName>
                                        </p:attrNameLst>
                                      </p:cBhvr>
                                      <p:to>
                                        <p:strVal val="visible"/>
                                      </p:to>
                                    </p:set>
                                    <p:animEffect filter="wipe(left)" transition="in">
                                      <p:cBhvr>
                                        <p:cTn id="23" dur="500"/>
                                        <p:tgtEl>
                                          <p:spTgt spid="67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2" presetID="22" grpId="6" fill="hold">
                                  <p:stCondLst>
                                    <p:cond delay="0"/>
                                  </p:stCondLst>
                                  <p:iterate type="el" backwards="0">
                                    <p:tmAbs val="0"/>
                                  </p:iterate>
                                  <p:childTnLst>
                                    <p:set>
                                      <p:cBhvr>
                                        <p:cTn id="27" fill="hold"/>
                                        <p:tgtEl>
                                          <p:spTgt spid="676"/>
                                        </p:tgtEl>
                                        <p:attrNameLst>
                                          <p:attrName>style.visibility</p:attrName>
                                        </p:attrNameLst>
                                      </p:cBhvr>
                                      <p:to>
                                        <p:strVal val="visible"/>
                                      </p:to>
                                    </p:set>
                                    <p:animEffect filter="wipe(right)" transition="in">
                                      <p:cBhvr>
                                        <p:cTn id="28" dur="500"/>
                                        <p:tgtEl>
                                          <p:spTgt spid="676"/>
                                        </p:tgtEl>
                                      </p:cBhvr>
                                    </p:animEffect>
                                  </p:childTnLst>
                                </p:cTn>
                              </p:par>
                            </p:childTnLst>
                          </p:cTn>
                        </p:par>
                        <p:par>
                          <p:cTn id="29" fill="hold">
                            <p:stCondLst>
                              <p:cond delay="500"/>
                            </p:stCondLst>
                            <p:childTnLst>
                              <p:par>
                                <p:cTn id="30" presetClass="entr" nodeType="afterEffect" presetSubtype="2" presetID="22" grpId="7" fill="hold">
                                  <p:stCondLst>
                                    <p:cond delay="0"/>
                                  </p:stCondLst>
                                  <p:iterate type="el" backwards="0">
                                    <p:tmAbs val="0"/>
                                  </p:iterate>
                                  <p:childTnLst>
                                    <p:set>
                                      <p:cBhvr>
                                        <p:cTn id="31" fill="hold"/>
                                        <p:tgtEl>
                                          <p:spTgt spid="677"/>
                                        </p:tgtEl>
                                        <p:attrNameLst>
                                          <p:attrName>style.visibility</p:attrName>
                                        </p:attrNameLst>
                                      </p:cBhvr>
                                      <p:to>
                                        <p:strVal val="visible"/>
                                      </p:to>
                                    </p:set>
                                    <p:animEffect filter="wipe(right)" transition="in">
                                      <p:cBhvr>
                                        <p:cTn id="32" dur="500"/>
                                        <p:tgtEl>
                                          <p:spTgt spid="6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6" grpId="6"/>
      <p:bldP build="whole" bldLvl="1" animBg="1" rev="0" advAuto="0" spid="677" grpId="7"/>
      <p:bldP build="whole" bldLvl="1" animBg="1" rev="0" advAuto="0" spid="673" grpId="4"/>
      <p:bldP build="whole" bldLvl="1" animBg="1" rev="0" advAuto="0" spid="672" grpId="3"/>
      <p:bldP build="whole" bldLvl="1" animBg="1" rev="0" advAuto="0" spid="670" grpId="1"/>
      <p:bldP build="whole" bldLvl="1" animBg="1" rev="0" advAuto="0" spid="675" grpId="5"/>
      <p:bldP build="whole" bldLvl="1" animBg="1" rev="0" advAuto="0" spid="671"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Shape 679"/>
          <p:cNvSpPr/>
          <p:nvPr>
            <p:ph type="title"/>
          </p:nvPr>
        </p:nvSpPr>
        <p:spPr>
          <a:prstGeom prst="rect">
            <a:avLst/>
          </a:prstGeom>
        </p:spPr>
        <p:txBody>
          <a:bodyPr/>
          <a:lstStyle/>
          <a:p>
            <a:pPr/>
            <a:r>
              <a:t>Concurrency in Java</a:t>
            </a:r>
          </a:p>
        </p:txBody>
      </p:sp>
      <p:sp>
        <p:nvSpPr>
          <p:cNvPr id="680" name="Shape 680"/>
          <p:cNvSpPr/>
          <p:nvPr>
            <p:ph type="body" idx="1"/>
          </p:nvPr>
        </p:nvSpPr>
        <p:spPr>
          <a:xfrm>
            <a:off x="457200" y="1268700"/>
            <a:ext cx="8229600" cy="4525963"/>
          </a:xfrm>
          <a:prstGeom prst="rect">
            <a:avLst/>
          </a:prstGeom>
        </p:spPr>
        <p:txBody>
          <a:bodyPr/>
          <a:lstStyle/>
          <a:p>
            <a:pPr>
              <a:spcBef>
                <a:spcPts val="500"/>
              </a:spcBef>
              <a:defRPr sz="2400"/>
            </a:pPr>
            <a:r>
              <a:t>Volatile</a:t>
            </a:r>
          </a:p>
          <a:p>
            <a:pPr>
              <a:spcBef>
                <a:spcPts val="500"/>
              </a:spcBef>
              <a:defRPr sz="2400"/>
            </a:pPr>
            <a:r>
              <a:t>Happens-before</a:t>
            </a:r>
          </a:p>
          <a:p>
            <a:pPr>
              <a:spcBef>
                <a:spcPts val="500"/>
              </a:spcBef>
              <a:defRPr sz="2400"/>
            </a:pPr>
            <a:r>
              <a:t>Memory Barriers(CPU instructions)</a:t>
            </a:r>
          </a:p>
          <a:p>
            <a:pPr>
              <a:spcBef>
                <a:spcPts val="500"/>
              </a:spcBef>
              <a:defRPr sz="2400"/>
            </a:pPr>
            <a:r>
              <a:t>Lock-free</a:t>
            </a:r>
          </a:p>
          <a:p>
            <a:pPr>
              <a:spcBef>
                <a:spcPts val="500"/>
              </a:spcBef>
              <a:defRPr sz="2400"/>
            </a:pPr>
            <a:r>
              <a:t>Pseudo-concurrency</a:t>
            </a:r>
          </a:p>
        </p:txBody>
      </p:sp>
      <p:grpSp>
        <p:nvGrpSpPr>
          <p:cNvPr id="684" name="Group 684"/>
          <p:cNvGrpSpPr/>
          <p:nvPr/>
        </p:nvGrpSpPr>
        <p:grpSpPr>
          <a:xfrm>
            <a:off x="3290754" y="3900277"/>
            <a:ext cx="5457826" cy="2609851"/>
            <a:chOff x="0" y="0"/>
            <a:chExt cx="5457825" cy="2609850"/>
          </a:xfrm>
        </p:grpSpPr>
        <p:pic>
          <p:nvPicPr>
            <p:cNvPr id="681" name="image24.png"/>
            <p:cNvPicPr>
              <a:picLocks noChangeAspect="1"/>
            </p:cNvPicPr>
            <p:nvPr/>
          </p:nvPicPr>
          <p:blipFill>
            <a:blip r:embed="rId3">
              <a:extLst/>
            </a:blip>
            <a:stretch>
              <a:fillRect/>
            </a:stretch>
          </p:blipFill>
          <p:spPr>
            <a:xfrm>
              <a:off x="0" y="0"/>
              <a:ext cx="5457825" cy="2609850"/>
            </a:xfrm>
            <a:prstGeom prst="rect">
              <a:avLst/>
            </a:prstGeom>
            <a:ln w="12700" cap="flat">
              <a:noFill/>
              <a:miter lim="400000"/>
            </a:ln>
            <a:effectLst/>
          </p:spPr>
        </p:pic>
        <p:sp>
          <p:nvSpPr>
            <p:cNvPr id="682" name="Shape 682"/>
            <p:cNvSpPr/>
            <p:nvPr/>
          </p:nvSpPr>
          <p:spPr>
            <a:xfrm>
              <a:off x="2448340" y="1969612"/>
              <a:ext cx="249886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0000"/>
                  </a:solidFill>
                </a:defRPr>
              </a:lvl1pPr>
            </a:lstStyle>
            <a:p>
              <a:pPr/>
              <a:r>
                <a:t>LinkedTransferQueue.java</a:t>
              </a:r>
            </a:p>
          </p:txBody>
        </p:sp>
        <p:sp>
          <p:nvSpPr>
            <p:cNvPr id="683" name="Shape 683"/>
            <p:cNvSpPr/>
            <p:nvPr/>
          </p:nvSpPr>
          <p:spPr>
            <a:xfrm>
              <a:off x="216030" y="1496906"/>
              <a:ext cx="4837575" cy="1"/>
            </a:xfrm>
            <a:prstGeom prst="line">
              <a:avLst/>
            </a:prstGeom>
            <a:noFill/>
            <a:ln w="19050" cap="flat">
              <a:solidFill>
                <a:srgbClr val="FF0000"/>
              </a:solidFill>
              <a:prstDash val="solid"/>
              <a:round/>
            </a:ln>
            <a:effectLst/>
          </p:spPr>
          <p:txBody>
            <a:bodyPr wrap="square" lIns="45719" tIns="45719" rIns="45719" bIns="45719" numCol="1" anchor="t">
              <a:noAutofit/>
            </a:bodyPr>
            <a:lstStyle/>
            <a:p>
              <a:pPr/>
            </a:p>
          </p:txBody>
        </p:sp>
      </p:grpSp>
      <p:grpSp>
        <p:nvGrpSpPr>
          <p:cNvPr id="687" name="Group 687"/>
          <p:cNvGrpSpPr/>
          <p:nvPr/>
        </p:nvGrpSpPr>
        <p:grpSpPr>
          <a:xfrm>
            <a:off x="5796169" y="1345628"/>
            <a:ext cx="3060221" cy="787193"/>
            <a:chOff x="0" y="0"/>
            <a:chExt cx="3060219" cy="787192"/>
          </a:xfrm>
        </p:grpSpPr>
        <p:sp>
          <p:nvSpPr>
            <p:cNvPr id="685" name="Shape 685"/>
            <p:cNvSpPr/>
            <p:nvPr/>
          </p:nvSpPr>
          <p:spPr>
            <a:xfrm>
              <a:off x="0" y="-1"/>
              <a:ext cx="3060220" cy="787194"/>
            </a:xfrm>
            <a:prstGeom prst="rect">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1400">
                  <a:solidFill>
                    <a:srgbClr val="00B050"/>
                  </a:solidFill>
                  <a:latin typeface="Courier New"/>
                  <a:ea typeface="Courier New"/>
                  <a:cs typeface="Courier New"/>
                  <a:sym typeface="Courier New"/>
                </a:defRPr>
              </a:pPr>
            </a:p>
          </p:txBody>
        </p:sp>
        <p:sp>
          <p:nvSpPr>
            <p:cNvPr id="686" name="Shape 686"/>
            <p:cNvSpPr/>
            <p:nvPr/>
          </p:nvSpPr>
          <p:spPr>
            <a:xfrm>
              <a:off x="0" y="43076"/>
              <a:ext cx="306022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400">
                  <a:solidFill>
                    <a:srgbClr val="00B050"/>
                  </a:solidFill>
                  <a:latin typeface="Courier New"/>
                  <a:ea typeface="Courier New"/>
                  <a:cs typeface="Courier New"/>
                  <a:sym typeface="Courier New"/>
                </a:defRPr>
              </a:pPr>
              <a:r>
                <a:t>//Share variables:</a:t>
              </a:r>
              <a:endParaRPr>
                <a:solidFill>
                  <a:srgbClr val="FFFFFF"/>
                </a:solidFill>
              </a:endParaRPr>
            </a:p>
            <a:p>
              <a:pPr>
                <a:defRPr sz="1400">
                  <a:solidFill>
                    <a:srgbClr val="00B050"/>
                  </a:solidFill>
                  <a:latin typeface="Courier New"/>
                  <a:ea typeface="Courier New"/>
                  <a:cs typeface="Courier New"/>
                  <a:sym typeface="Courier New"/>
                </a:defRPr>
              </a:pPr>
              <a:r>
                <a:t>int a = 0;</a:t>
              </a:r>
              <a:endParaRPr>
                <a:solidFill>
                  <a:srgbClr val="FFFFFF"/>
                </a:solidFill>
              </a:endParaRPr>
            </a:p>
            <a:p>
              <a:pPr>
                <a:defRPr sz="1400">
                  <a:solidFill>
                    <a:srgbClr val="00B050"/>
                  </a:solidFill>
                  <a:latin typeface="Courier New"/>
                  <a:ea typeface="Courier New"/>
                  <a:cs typeface="Courier New"/>
                  <a:sym typeface="Courier New"/>
                </a:defRPr>
              </a:pPr>
              <a:r>
                <a:t>volatile int b = 1;</a:t>
              </a:r>
            </a:p>
          </p:txBody>
        </p:sp>
      </p:grpSp>
      <p:grpSp>
        <p:nvGrpSpPr>
          <p:cNvPr id="690" name="Group 690"/>
          <p:cNvGrpSpPr/>
          <p:nvPr/>
        </p:nvGrpSpPr>
        <p:grpSpPr>
          <a:xfrm>
            <a:off x="5796169" y="2273982"/>
            <a:ext cx="1476001" cy="1310641"/>
            <a:chOff x="0" y="0"/>
            <a:chExt cx="1476000" cy="1310639"/>
          </a:xfrm>
        </p:grpSpPr>
        <p:sp>
          <p:nvSpPr>
            <p:cNvPr id="688" name="Shape 688"/>
            <p:cNvSpPr/>
            <p:nvPr/>
          </p:nvSpPr>
          <p:spPr>
            <a:xfrm>
              <a:off x="0" y="11602"/>
              <a:ext cx="1476001" cy="1287436"/>
            </a:xfrm>
            <a:prstGeom prst="rect">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1400">
                  <a:solidFill>
                    <a:srgbClr val="00B050"/>
                  </a:solidFill>
                  <a:latin typeface="Courier New"/>
                  <a:ea typeface="Courier New"/>
                  <a:cs typeface="Courier New"/>
                  <a:sym typeface="Courier New"/>
                </a:defRPr>
              </a:pPr>
            </a:p>
          </p:txBody>
        </p:sp>
        <p:sp>
          <p:nvSpPr>
            <p:cNvPr id="689" name="Shape 689"/>
            <p:cNvSpPr/>
            <p:nvPr/>
          </p:nvSpPr>
          <p:spPr>
            <a:xfrm>
              <a:off x="0" y="-1"/>
              <a:ext cx="1476001"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400">
                  <a:solidFill>
                    <a:srgbClr val="00B050"/>
                  </a:solidFill>
                  <a:latin typeface="Courier New"/>
                  <a:ea typeface="Courier New"/>
                  <a:cs typeface="Courier New"/>
                  <a:sym typeface="Courier New"/>
                </a:defRPr>
              </a:pPr>
              <a:r>
                <a:t>//Thead-1:</a:t>
              </a:r>
              <a:endParaRPr>
                <a:solidFill>
                  <a:srgbClr val="FFFFFF"/>
                </a:solidFill>
              </a:endParaRPr>
            </a:p>
            <a:p>
              <a:pPr>
                <a:defRPr sz="1400">
                  <a:solidFill>
                    <a:srgbClr val="00B050"/>
                  </a:solidFill>
                  <a:latin typeface="Courier New"/>
                  <a:ea typeface="Courier New"/>
                  <a:cs typeface="Courier New"/>
                  <a:sym typeface="Courier New"/>
                </a:defRPr>
              </a:pPr>
              <a:r>
                <a:t> a = 5;</a:t>
              </a:r>
              <a:endParaRPr>
                <a:solidFill>
                  <a:srgbClr val="FFFFFF"/>
                </a:solidFill>
              </a:endParaRPr>
            </a:p>
            <a:p>
              <a:pPr>
                <a:defRPr sz="1400">
                  <a:solidFill>
                    <a:srgbClr val="00B050"/>
                  </a:solidFill>
                  <a:latin typeface="Courier New"/>
                  <a:ea typeface="Courier New"/>
                  <a:cs typeface="Courier New"/>
                  <a:sym typeface="Courier New"/>
                </a:defRPr>
              </a:pPr>
              <a:r>
                <a:t> b = 2;</a:t>
              </a:r>
              <a:endParaRPr>
                <a:solidFill>
                  <a:srgbClr val="FFFFFF"/>
                </a:solidFill>
              </a:endParaRPr>
            </a:p>
            <a:p>
              <a:pPr>
                <a:defRPr sz="1400">
                  <a:solidFill>
                    <a:srgbClr val="00B050"/>
                  </a:solidFill>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p>
          </p:txBody>
        </p:sp>
      </p:grpSp>
      <p:grpSp>
        <p:nvGrpSpPr>
          <p:cNvPr id="693" name="Group 693"/>
          <p:cNvGrpSpPr/>
          <p:nvPr/>
        </p:nvGrpSpPr>
        <p:grpSpPr>
          <a:xfrm>
            <a:off x="7380389" y="2273983"/>
            <a:ext cx="1476001" cy="1310641"/>
            <a:chOff x="0" y="0"/>
            <a:chExt cx="1476000" cy="1310639"/>
          </a:xfrm>
        </p:grpSpPr>
        <p:sp>
          <p:nvSpPr>
            <p:cNvPr id="691" name="Shape 691"/>
            <p:cNvSpPr/>
            <p:nvPr/>
          </p:nvSpPr>
          <p:spPr>
            <a:xfrm>
              <a:off x="0" y="11603"/>
              <a:ext cx="1476001" cy="1287435"/>
            </a:xfrm>
            <a:prstGeom prst="rect">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1400">
                  <a:solidFill>
                    <a:srgbClr val="00B050"/>
                  </a:solidFill>
                  <a:latin typeface="Courier New"/>
                  <a:ea typeface="Courier New"/>
                  <a:cs typeface="Courier New"/>
                  <a:sym typeface="Courier New"/>
                </a:defRPr>
              </a:pPr>
            </a:p>
          </p:txBody>
        </p:sp>
        <p:sp>
          <p:nvSpPr>
            <p:cNvPr id="692" name="Shape 692"/>
            <p:cNvSpPr/>
            <p:nvPr/>
          </p:nvSpPr>
          <p:spPr>
            <a:xfrm>
              <a:off x="0" y="-1"/>
              <a:ext cx="1476001"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400">
                  <a:solidFill>
                    <a:srgbClr val="00B050"/>
                  </a:solidFill>
                  <a:latin typeface="Courier New"/>
                  <a:ea typeface="Courier New"/>
                  <a:cs typeface="Courier New"/>
                  <a:sym typeface="Courier New"/>
                </a:defRPr>
              </a:pPr>
              <a:r>
                <a:t>//Thead-2:</a:t>
              </a:r>
              <a:endParaRPr>
                <a:solidFill>
                  <a:srgbClr val="FFFFFF"/>
                </a:solidFill>
              </a:endParaRPr>
            </a:p>
            <a:p>
              <a:pPr>
                <a:defRPr sz="1400">
                  <a:solidFill>
                    <a:srgbClr val="00B050"/>
                  </a:solidFill>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p>
            <a:p>
              <a:pPr>
                <a:defRPr sz="1400">
                  <a:solidFill>
                    <a:srgbClr val="00B050"/>
                  </a:solidFill>
                  <a:latin typeface="Courier New"/>
                  <a:ea typeface="Courier New"/>
                  <a:cs typeface="Courier New"/>
                  <a:sym typeface="Courier New"/>
                </a:defRPr>
              </a:pPr>
              <a:r>
                <a:t>print a; //5</a:t>
              </a:r>
              <a:endParaRPr>
                <a:solidFill>
                  <a:srgbClr val="FFFFFF"/>
                </a:solidFill>
              </a:endParaRPr>
            </a:p>
            <a:p>
              <a:pPr>
                <a:defRPr sz="1400">
                  <a:solidFill>
                    <a:srgbClr val="00B050"/>
                  </a:solidFill>
                  <a:latin typeface="Courier New"/>
                  <a:ea typeface="Courier New"/>
                  <a:cs typeface="Courier New"/>
                  <a:sym typeface="Courier New"/>
                </a:defRPr>
              </a:pPr>
              <a:r>
                <a:t>print b; //2</a:t>
              </a:r>
              <a:endParaRPr>
                <a:solidFill>
                  <a:srgbClr val="FFFFFF"/>
                </a:solidFill>
              </a:endParaRPr>
            </a:p>
          </p:txBody>
        </p:sp>
      </p:grpSp>
      <p:sp>
        <p:nvSpPr>
          <p:cNvPr id="717" name="Shape 717"/>
          <p:cNvSpPr/>
          <p:nvPr/>
        </p:nvSpPr>
        <p:spPr>
          <a:xfrm>
            <a:off x="7276910" y="2929302"/>
            <a:ext cx="98718"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12700">
            <a:solidFill>
              <a:srgbClr val="00B050"/>
            </a:solidFill>
            <a:prstDash val="dash"/>
          </a:ln>
        </p:spPr>
        <p:txBody>
          <a:bodyPr/>
          <a:lstStyle/>
          <a:p>
            <a:pPr/>
          </a:p>
        </p:txBody>
      </p:sp>
      <p:sp>
        <p:nvSpPr>
          <p:cNvPr id="695" name="Shape 695"/>
          <p:cNvSpPr/>
          <p:nvPr/>
        </p:nvSpPr>
        <p:spPr>
          <a:xfrm>
            <a:off x="5904279" y="2492930"/>
            <a:ext cx="684001" cy="432000"/>
          </a:xfrm>
          <a:prstGeom prst="roundRect">
            <a:avLst>
              <a:gd name="adj" fmla="val 16667"/>
            </a:avLst>
          </a:prstGeom>
          <a:ln>
            <a:solidFill>
              <a:srgbClr val="FFFF00"/>
            </a:solidFill>
            <a:prstDash val="dash"/>
          </a:ln>
        </p:spPr>
        <p:txBody>
          <a:bodyPr lIns="45719" rIns="45719" anchor="ctr"/>
          <a:lstStyle/>
          <a:p>
            <a:pPr algn="ctr"/>
          </a:p>
        </p:txBody>
      </p:sp>
      <p:sp>
        <p:nvSpPr>
          <p:cNvPr id="696" name="Shape 696"/>
          <p:cNvSpPr/>
          <p:nvPr/>
        </p:nvSpPr>
        <p:spPr>
          <a:xfrm>
            <a:off x="4139939" y="1322733"/>
            <a:ext cx="1512212"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FF0000"/>
                </a:solidFill>
              </a:defRPr>
            </a:lvl1pPr>
          </a:lstStyle>
          <a:p>
            <a:pPr/>
            <a:r>
              <a:t>Cache lines (write-buffer) flush back to main memory </a:t>
            </a:r>
          </a:p>
        </p:txBody>
      </p:sp>
      <p:sp>
        <p:nvSpPr>
          <p:cNvPr id="697" name="Shape 697"/>
          <p:cNvSpPr/>
          <p:nvPr/>
        </p:nvSpPr>
        <p:spPr>
          <a:xfrm>
            <a:off x="5148080" y="2132819"/>
            <a:ext cx="756200" cy="576083"/>
          </a:xfrm>
          <a:prstGeom prst="line">
            <a:avLst/>
          </a:prstGeom>
          <a:ln>
            <a:solidFill>
              <a:srgbClr val="FF0000"/>
            </a:solidFill>
            <a:tailEnd type="triangle"/>
          </a:ln>
        </p:spPr>
        <p:txBody>
          <a:bodyPr lIns="45719" rIns="45719"/>
          <a:lstStyle/>
          <a:p>
            <a:pPr/>
          </a:p>
        </p:txBody>
      </p:sp>
      <p:sp>
        <p:nvSpPr>
          <p:cNvPr id="698" name="Shape 698"/>
          <p:cNvSpPr/>
          <p:nvPr/>
        </p:nvSpPr>
        <p:spPr>
          <a:xfrm>
            <a:off x="457200" y="4446422"/>
            <a:ext cx="2314551" cy="432000"/>
          </a:xfrm>
          <a:prstGeom prst="rect">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699" name="Shape 699"/>
          <p:cNvSpPr/>
          <p:nvPr/>
        </p:nvSpPr>
        <p:spPr>
          <a:xfrm>
            <a:off x="628660" y="6228107"/>
            <a:ext cx="19793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Cache line(64 bytes)</a:t>
            </a:r>
          </a:p>
        </p:txBody>
      </p:sp>
      <p:sp>
        <p:nvSpPr>
          <p:cNvPr id="700" name="Shape 700"/>
          <p:cNvSpPr/>
          <p:nvPr/>
        </p:nvSpPr>
        <p:spPr>
          <a:xfrm>
            <a:off x="683459" y="3995211"/>
            <a:ext cx="216031" cy="216031"/>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701" name="Shape 701"/>
          <p:cNvSpPr/>
          <p:nvPr/>
        </p:nvSpPr>
        <p:spPr>
          <a:xfrm>
            <a:off x="899750" y="3841910"/>
            <a:ext cx="187200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A java reference object occupied 4 bytes</a:t>
            </a:r>
          </a:p>
        </p:txBody>
      </p:sp>
      <p:sp>
        <p:nvSpPr>
          <p:cNvPr id="702" name="Shape 702"/>
          <p:cNvSpPr/>
          <p:nvPr/>
        </p:nvSpPr>
        <p:spPr>
          <a:xfrm>
            <a:off x="683719" y="4527713"/>
            <a:ext cx="216031" cy="216031"/>
          </a:xfrm>
          <a:prstGeom prst="ellipse">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03" name="Shape 703"/>
          <p:cNvSpPr/>
          <p:nvPr/>
        </p:nvSpPr>
        <p:spPr>
          <a:xfrm>
            <a:off x="899489" y="4498695"/>
            <a:ext cx="46460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head</a:t>
            </a:r>
          </a:p>
        </p:txBody>
      </p:sp>
      <p:sp>
        <p:nvSpPr>
          <p:cNvPr id="704" name="Shape 704"/>
          <p:cNvSpPr/>
          <p:nvPr/>
        </p:nvSpPr>
        <p:spPr>
          <a:xfrm>
            <a:off x="1894090" y="4526224"/>
            <a:ext cx="216031" cy="216031"/>
          </a:xfrm>
          <a:prstGeom prst="ellipse">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05" name="Shape 705"/>
          <p:cNvSpPr/>
          <p:nvPr/>
        </p:nvSpPr>
        <p:spPr>
          <a:xfrm>
            <a:off x="2109860" y="4497206"/>
            <a:ext cx="32830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tail</a:t>
            </a:r>
          </a:p>
        </p:txBody>
      </p:sp>
      <p:sp>
        <p:nvSpPr>
          <p:cNvPr id="706" name="Shape 706"/>
          <p:cNvSpPr/>
          <p:nvPr/>
        </p:nvSpPr>
        <p:spPr>
          <a:xfrm>
            <a:off x="1449640" y="4959774"/>
            <a:ext cx="444451" cy="2641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707" name="Shape 707"/>
          <p:cNvSpPr/>
          <p:nvPr/>
        </p:nvSpPr>
        <p:spPr>
          <a:xfrm>
            <a:off x="457200" y="5310601"/>
            <a:ext cx="2314551" cy="432001"/>
          </a:xfrm>
          <a:prstGeom prst="rect">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708" name="Shape 708"/>
          <p:cNvSpPr/>
          <p:nvPr/>
        </p:nvSpPr>
        <p:spPr>
          <a:xfrm>
            <a:off x="683719" y="5391894"/>
            <a:ext cx="216031" cy="216031"/>
          </a:xfrm>
          <a:prstGeom prst="ellipse">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09" name="Shape 709"/>
          <p:cNvSpPr/>
          <p:nvPr/>
        </p:nvSpPr>
        <p:spPr>
          <a:xfrm>
            <a:off x="899489" y="5362874"/>
            <a:ext cx="46460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head</a:t>
            </a:r>
          </a:p>
        </p:txBody>
      </p:sp>
      <p:sp>
        <p:nvSpPr>
          <p:cNvPr id="710" name="Shape 710"/>
          <p:cNvSpPr/>
          <p:nvPr/>
        </p:nvSpPr>
        <p:spPr>
          <a:xfrm>
            <a:off x="1865353" y="5391894"/>
            <a:ext cx="216031" cy="216031"/>
          </a:xfrm>
          <a:prstGeom prst="ellipse">
            <a:avLst/>
          </a:prstGeom>
          <a:solidFill>
            <a:srgbClr val="D9D9D9"/>
          </a:solidFill>
          <a:ln>
            <a:solidFill>
              <a:srgbClr val="BFBFBF"/>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11" name="Shape 711"/>
          <p:cNvSpPr/>
          <p:nvPr/>
        </p:nvSpPr>
        <p:spPr>
          <a:xfrm>
            <a:off x="2067585" y="5361385"/>
            <a:ext cx="687460"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padding</a:t>
            </a:r>
          </a:p>
        </p:txBody>
      </p:sp>
      <p:sp>
        <p:nvSpPr>
          <p:cNvPr id="712" name="Shape 712"/>
          <p:cNvSpPr/>
          <p:nvPr/>
        </p:nvSpPr>
        <p:spPr>
          <a:xfrm>
            <a:off x="457200" y="5814671"/>
            <a:ext cx="2314551" cy="432001"/>
          </a:xfrm>
          <a:prstGeom prst="rect">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713" name="Shape 713"/>
          <p:cNvSpPr/>
          <p:nvPr/>
        </p:nvSpPr>
        <p:spPr>
          <a:xfrm>
            <a:off x="683459" y="5894475"/>
            <a:ext cx="216031" cy="216031"/>
          </a:xfrm>
          <a:prstGeom prst="ellipse">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14" name="Shape 714"/>
          <p:cNvSpPr/>
          <p:nvPr/>
        </p:nvSpPr>
        <p:spPr>
          <a:xfrm>
            <a:off x="899229" y="5865455"/>
            <a:ext cx="32830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defRPr>
            </a:lvl1pPr>
          </a:lstStyle>
          <a:p>
            <a:pPr/>
            <a:r>
              <a:t>tail</a:t>
            </a:r>
          </a:p>
        </p:txBody>
      </p:sp>
      <p:sp>
        <p:nvSpPr>
          <p:cNvPr id="715" name="Shape 715"/>
          <p:cNvSpPr/>
          <p:nvPr/>
        </p:nvSpPr>
        <p:spPr>
          <a:xfrm>
            <a:off x="1635785" y="5391894"/>
            <a:ext cx="216031" cy="216031"/>
          </a:xfrm>
          <a:prstGeom prst="ellipse">
            <a:avLst/>
          </a:prstGeom>
          <a:solidFill>
            <a:srgbClr val="D9D9D9"/>
          </a:solidFill>
          <a:ln>
            <a:solidFill>
              <a:srgbClr val="BFBFBF"/>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716" name="Shape 716"/>
          <p:cNvSpPr/>
          <p:nvPr/>
        </p:nvSpPr>
        <p:spPr>
          <a:xfrm>
            <a:off x="1407364" y="5391894"/>
            <a:ext cx="216031" cy="216031"/>
          </a:xfrm>
          <a:prstGeom prst="ellipse">
            <a:avLst/>
          </a:prstGeom>
          <a:solidFill>
            <a:srgbClr val="D9D9D9"/>
          </a:solidFill>
          <a:ln>
            <a:solidFill>
              <a:srgbClr val="BFBFBF"/>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1" name="Shape 721"/>
          <p:cNvSpPr/>
          <p:nvPr>
            <p:ph type="title"/>
          </p:nvPr>
        </p:nvSpPr>
        <p:spPr>
          <a:prstGeom prst="rect">
            <a:avLst/>
          </a:prstGeom>
        </p:spPr>
        <p:txBody>
          <a:bodyPr/>
          <a:lstStyle/>
          <a:p>
            <a:pPr/>
            <a:r>
              <a:t>CPU Cache</a:t>
            </a:r>
          </a:p>
        </p:txBody>
      </p:sp>
      <p:sp>
        <p:nvSpPr>
          <p:cNvPr id="722" name="Shape 722"/>
          <p:cNvSpPr/>
          <p:nvPr>
            <p:ph type="body" idx="1"/>
          </p:nvPr>
        </p:nvSpPr>
        <p:spPr>
          <a:xfrm>
            <a:off x="457200" y="1600200"/>
            <a:ext cx="8229600" cy="4525963"/>
          </a:xfrm>
          <a:prstGeom prst="rect">
            <a:avLst/>
          </a:prstGeom>
        </p:spPr>
        <p:txBody>
          <a:bodyPr/>
          <a:lstStyle/>
          <a:p>
            <a:pPr>
              <a:lnSpc>
                <a:spcPct val="90000"/>
              </a:lnSpc>
            </a:pPr>
            <a:r>
              <a:t>Cache levels</a:t>
            </a:r>
          </a:p>
          <a:p>
            <a:pPr>
              <a:lnSpc>
                <a:spcPct val="90000"/>
              </a:lnSpc>
            </a:pPr>
            <a:r>
              <a:t>Cache structure</a:t>
            </a:r>
          </a:p>
          <a:p>
            <a:pPr>
              <a:lnSpc>
                <a:spcPct val="90000"/>
              </a:lnSpc>
            </a:pPr>
            <a:r>
              <a:t>Cache addressing</a:t>
            </a:r>
          </a:p>
          <a:p>
            <a:pPr>
              <a:lnSpc>
                <a:spcPct val="90000"/>
              </a:lnSpc>
            </a:pPr>
            <a:r>
              <a:t>Cache associativity</a:t>
            </a:r>
          </a:p>
          <a:p>
            <a:pPr>
              <a:lnSpc>
                <a:spcPct val="90000"/>
              </a:lnSpc>
            </a:pPr>
            <a:r>
              <a:t>Cache policy(write &amp; replacement)</a:t>
            </a:r>
          </a:p>
          <a:p>
            <a:pPr>
              <a:lnSpc>
                <a:spcPct val="90000"/>
              </a:lnSpc>
            </a:pPr>
            <a:r>
              <a:t>Cache hit/miss</a:t>
            </a:r>
          </a:p>
          <a:p>
            <a:pPr>
              <a:lnSpc>
                <a:spcPct val="90000"/>
              </a:lnSpc>
            </a:pPr>
            <a:r>
              <a:t>Cache coherency</a:t>
            </a:r>
          </a:p>
          <a:p>
            <a:pPr>
              <a:lnSpc>
                <a:spcPct val="90000"/>
              </a:lnSpc>
            </a:pPr>
            <a:r>
              <a:t>Cache hierarchy in CPU</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26" name="image25.png" descr="tlačítko"/>
          <p:cNvPicPr>
            <a:picLocks noChangeAspect="1"/>
          </p:cNvPicPr>
          <p:nvPr/>
        </p:nvPicPr>
        <p:blipFill>
          <a:blip r:embed="rId3">
            <a:extLst/>
          </a:blip>
          <a:stretch>
            <a:fillRect/>
          </a:stretch>
        </p:blipFill>
        <p:spPr>
          <a:xfrm>
            <a:off x="2483710" y="2112583"/>
            <a:ext cx="2408691" cy="1629882"/>
          </a:xfrm>
          <a:prstGeom prst="rect">
            <a:avLst/>
          </a:prstGeom>
          <a:ln w="12700">
            <a:miter lim="400000"/>
          </a:ln>
        </p:spPr>
      </p:pic>
      <p:pic>
        <p:nvPicPr>
          <p:cNvPr id="727" name="image26.jpeg" descr="Laptop-hard-drive-exposed.jpg"/>
          <p:cNvPicPr>
            <a:picLocks noChangeAspect="1"/>
          </p:cNvPicPr>
          <p:nvPr/>
        </p:nvPicPr>
        <p:blipFill>
          <a:blip r:embed="rId4">
            <a:extLst/>
          </a:blip>
          <a:stretch>
            <a:fillRect/>
          </a:stretch>
        </p:blipFill>
        <p:spPr>
          <a:xfrm>
            <a:off x="4788029" y="2027205"/>
            <a:ext cx="2354257" cy="1800638"/>
          </a:xfrm>
          <a:prstGeom prst="rect">
            <a:avLst/>
          </a:prstGeom>
          <a:ln w="12700">
            <a:miter lim="400000"/>
          </a:ln>
        </p:spPr>
      </p:pic>
      <p:sp>
        <p:nvSpPr>
          <p:cNvPr id="728" name="Shape 728"/>
          <p:cNvSpPr/>
          <p:nvPr>
            <p:ph type="title"/>
          </p:nvPr>
        </p:nvSpPr>
        <p:spPr>
          <a:prstGeom prst="rect">
            <a:avLst/>
          </a:prstGeom>
        </p:spPr>
        <p:txBody>
          <a:bodyPr/>
          <a:lstStyle/>
          <a:p>
            <a:pPr/>
            <a:r>
              <a:t>Hard Disk</a:t>
            </a:r>
          </a:p>
        </p:txBody>
      </p:sp>
      <p:pic>
        <p:nvPicPr>
          <p:cNvPr id="729" name="image27.png" descr="tlačítko"/>
          <p:cNvPicPr>
            <a:picLocks noChangeAspect="1"/>
          </p:cNvPicPr>
          <p:nvPr/>
        </p:nvPicPr>
        <p:blipFill>
          <a:blip r:embed="rId5">
            <a:extLst/>
          </a:blip>
          <a:stretch>
            <a:fillRect/>
          </a:stretch>
        </p:blipFill>
        <p:spPr>
          <a:xfrm>
            <a:off x="323410" y="2112583"/>
            <a:ext cx="2432661" cy="1629882"/>
          </a:xfrm>
          <a:prstGeom prst="rect">
            <a:avLst/>
          </a:prstGeom>
          <a:ln w="12700">
            <a:miter lim="400000"/>
          </a:ln>
        </p:spPr>
      </p:pic>
      <p:pic>
        <p:nvPicPr>
          <p:cNvPr id="730" name="image28.jpeg" descr="http://www.pcguide.com/ref/hdd/op/z_ibm_microscope.jpg"/>
          <p:cNvPicPr>
            <a:picLocks noChangeAspect="1"/>
          </p:cNvPicPr>
          <p:nvPr/>
        </p:nvPicPr>
        <p:blipFill>
          <a:blip r:embed="rId6">
            <a:extLst/>
          </a:blip>
          <a:stretch>
            <a:fillRect/>
          </a:stretch>
        </p:blipFill>
        <p:spPr>
          <a:xfrm>
            <a:off x="899489" y="4497266"/>
            <a:ext cx="7507781" cy="1740125"/>
          </a:xfrm>
          <a:prstGeom prst="rect">
            <a:avLst/>
          </a:prstGeom>
          <a:ln w="12700">
            <a:miter lim="400000"/>
          </a:ln>
        </p:spPr>
      </p:pic>
      <p:pic>
        <p:nvPicPr>
          <p:cNvPr id="731" name="image29.jpeg" descr="http://www.pcguide.com/ref/hdd/z_ibm_ultrastar36zx.jpg"/>
          <p:cNvPicPr>
            <a:picLocks noChangeAspect="1"/>
          </p:cNvPicPr>
          <p:nvPr/>
        </p:nvPicPr>
        <p:blipFill>
          <a:blip r:embed="rId7">
            <a:extLst/>
          </a:blip>
          <a:stretch>
            <a:fillRect/>
          </a:stretch>
        </p:blipFill>
        <p:spPr>
          <a:xfrm>
            <a:off x="7142285" y="1916789"/>
            <a:ext cx="1841065" cy="202147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38" name="Group 738"/>
          <p:cNvGrpSpPr/>
          <p:nvPr/>
        </p:nvGrpSpPr>
        <p:grpSpPr>
          <a:xfrm>
            <a:off x="3131799" y="1772770"/>
            <a:ext cx="5761916" cy="4227901"/>
            <a:chOff x="0" y="0"/>
            <a:chExt cx="5761914" cy="4227900"/>
          </a:xfrm>
        </p:grpSpPr>
        <p:pic>
          <p:nvPicPr>
            <p:cNvPr id="735" name="image30.jpeg" descr="https://www.cs.uic.edu/~jbell/CourseNotes/OperatingSystems/images/Chapter10/10_01_DiskMechanism.jpg"/>
            <p:cNvPicPr>
              <a:picLocks noChangeAspect="1"/>
            </p:cNvPicPr>
            <p:nvPr/>
          </p:nvPicPr>
          <p:blipFill>
            <a:blip r:embed="rId2">
              <a:extLst/>
            </a:blip>
            <a:stretch>
              <a:fillRect/>
            </a:stretch>
          </p:blipFill>
          <p:spPr>
            <a:xfrm>
              <a:off x="0" y="0"/>
              <a:ext cx="5761915" cy="4227901"/>
            </a:xfrm>
            <a:prstGeom prst="rect">
              <a:avLst/>
            </a:prstGeom>
            <a:ln w="12700" cap="flat">
              <a:noFill/>
              <a:miter lim="400000"/>
            </a:ln>
            <a:effectLst/>
          </p:spPr>
        </p:pic>
        <p:sp>
          <p:nvSpPr>
            <p:cNvPr id="736" name="Shape 736"/>
            <p:cNvSpPr/>
            <p:nvPr/>
          </p:nvSpPr>
          <p:spPr>
            <a:xfrm>
              <a:off x="1599309" y="3516362"/>
              <a:ext cx="538931" cy="364815"/>
            </a:xfrm>
            <a:custGeom>
              <a:avLst/>
              <a:gdLst/>
              <a:ahLst/>
              <a:cxnLst>
                <a:cxn ang="0">
                  <a:pos x="wd2" y="hd2"/>
                </a:cxn>
                <a:cxn ang="5400000">
                  <a:pos x="wd2" y="hd2"/>
                </a:cxn>
                <a:cxn ang="10800000">
                  <a:pos x="wd2" y="hd2"/>
                </a:cxn>
                <a:cxn ang="16200000">
                  <a:pos x="wd2" y="hd2"/>
                </a:cxn>
              </a:cxnLst>
              <a:rect l="0" t="0" r="r" b="b"/>
              <a:pathLst>
                <a:path w="20597" h="21173" fill="norm" stroke="1" extrusionOk="0">
                  <a:moveTo>
                    <a:pt x="14527" y="0"/>
                  </a:moveTo>
                  <a:cubicBezTo>
                    <a:pt x="19288" y="2762"/>
                    <a:pt x="19426" y="4991"/>
                    <a:pt x="20225" y="7644"/>
                  </a:cubicBezTo>
                  <a:cubicBezTo>
                    <a:pt x="21023" y="10296"/>
                    <a:pt x="20452" y="13535"/>
                    <a:pt x="19317" y="15914"/>
                  </a:cubicBezTo>
                  <a:cubicBezTo>
                    <a:pt x="16622" y="19877"/>
                    <a:pt x="13644" y="20566"/>
                    <a:pt x="10921" y="21083"/>
                  </a:cubicBezTo>
                  <a:cubicBezTo>
                    <a:pt x="8198" y="21600"/>
                    <a:pt x="4768" y="19743"/>
                    <a:pt x="2978" y="19015"/>
                  </a:cubicBezTo>
                  <a:cubicBezTo>
                    <a:pt x="1188" y="18288"/>
                    <a:pt x="-577" y="16401"/>
                    <a:pt x="179" y="16717"/>
                  </a:cubicBezTo>
                </a:path>
              </a:pathLst>
            </a:custGeom>
            <a:noFill/>
            <a:ln w="38100" cap="flat">
              <a:solidFill>
                <a:schemeClr val="accent1"/>
              </a:solidFill>
              <a:prstDash val="solid"/>
              <a:round/>
              <a:tailEnd type="triangle" w="med" len="me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p>
          </p:txBody>
        </p:sp>
        <p:sp>
          <p:nvSpPr>
            <p:cNvPr id="737" name="Shape 737"/>
            <p:cNvSpPr/>
            <p:nvPr/>
          </p:nvSpPr>
          <p:spPr>
            <a:xfrm>
              <a:off x="2880399" y="3042946"/>
              <a:ext cx="720001" cy="126001"/>
            </a:xfrm>
            <a:prstGeom prst="line">
              <a:avLst/>
            </a:prstGeom>
            <a:noFill/>
            <a:ln w="25400" cap="flat">
              <a:solidFill>
                <a:schemeClr val="accent1"/>
              </a:solidFill>
              <a:prstDash val="solid"/>
              <a:round/>
              <a:headEnd type="triangle" w="med" len="me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739" name="Shape 739"/>
          <p:cNvSpPr/>
          <p:nvPr>
            <p:ph type="title"/>
          </p:nvPr>
        </p:nvSpPr>
        <p:spPr>
          <a:prstGeom prst="rect">
            <a:avLst/>
          </a:prstGeom>
        </p:spPr>
        <p:txBody>
          <a:bodyPr/>
          <a:lstStyle/>
          <a:p>
            <a:pPr/>
            <a:r>
              <a:t>How to work?</a:t>
            </a:r>
          </a:p>
        </p:txBody>
      </p:sp>
      <p:sp>
        <p:nvSpPr>
          <p:cNvPr id="740" name="Shape 740"/>
          <p:cNvSpPr/>
          <p:nvPr>
            <p:ph type="body" idx="1"/>
          </p:nvPr>
        </p:nvSpPr>
        <p:spPr>
          <a:xfrm>
            <a:off x="457200" y="1600200"/>
            <a:ext cx="8229600" cy="4525963"/>
          </a:xfrm>
          <a:prstGeom prst="rect">
            <a:avLst/>
          </a:prstGeom>
        </p:spPr>
        <p:txBody>
          <a:bodyPr/>
          <a:lstStyle/>
          <a:p>
            <a:pPr>
              <a:lnSpc>
                <a:spcPct val="90000"/>
              </a:lnSpc>
            </a:pPr>
            <a:r>
              <a:t>Components</a:t>
            </a:r>
          </a:p>
          <a:p>
            <a:pPr lvl="1" marL="742950" indent="-285750">
              <a:lnSpc>
                <a:spcPct val="90000"/>
              </a:lnSpc>
              <a:spcBef>
                <a:spcPts val="600"/>
              </a:spcBef>
              <a:defRPr sz="2800"/>
            </a:pPr>
            <a:r>
              <a:t>platter</a:t>
            </a:r>
          </a:p>
          <a:p>
            <a:pPr lvl="1" marL="742950" indent="-285750">
              <a:lnSpc>
                <a:spcPct val="90000"/>
              </a:lnSpc>
              <a:spcBef>
                <a:spcPts val="600"/>
              </a:spcBef>
              <a:defRPr sz="2800"/>
            </a:pPr>
            <a:r>
              <a:t>side</a:t>
            </a:r>
          </a:p>
          <a:p>
            <a:pPr lvl="1" marL="742950" indent="-285750">
              <a:lnSpc>
                <a:spcPct val="90000"/>
              </a:lnSpc>
              <a:spcBef>
                <a:spcPts val="600"/>
              </a:spcBef>
              <a:defRPr sz="2800"/>
            </a:pPr>
            <a:r>
              <a:t>head</a:t>
            </a:r>
          </a:p>
          <a:p>
            <a:pPr lvl="1" marL="742950" indent="-285750">
              <a:lnSpc>
                <a:spcPct val="90000"/>
              </a:lnSpc>
              <a:spcBef>
                <a:spcPts val="600"/>
              </a:spcBef>
              <a:defRPr sz="2800"/>
            </a:pPr>
            <a:r>
              <a:t>arm</a:t>
            </a:r>
          </a:p>
          <a:p>
            <a:pPr>
              <a:lnSpc>
                <a:spcPct val="90000"/>
              </a:lnSpc>
            </a:pPr>
            <a:r>
              <a:t>Some terms</a:t>
            </a:r>
          </a:p>
          <a:p>
            <a:pPr lvl="1" marL="742950" indent="-285750">
              <a:lnSpc>
                <a:spcPct val="90000"/>
              </a:lnSpc>
              <a:spcBef>
                <a:spcPts val="600"/>
              </a:spcBef>
              <a:defRPr sz="2800"/>
            </a:pPr>
            <a:r>
              <a:t>Track </a:t>
            </a:r>
          </a:p>
          <a:p>
            <a:pPr lvl="1" marL="742950" indent="-285750">
              <a:lnSpc>
                <a:spcPct val="90000"/>
              </a:lnSpc>
              <a:spcBef>
                <a:spcPts val="600"/>
              </a:spcBef>
              <a:defRPr sz="2800"/>
            </a:pPr>
            <a:r>
              <a:t>Cylinder </a:t>
            </a:r>
          </a:p>
          <a:p>
            <a:pPr lvl="1" marL="742950" indent="-285750">
              <a:lnSpc>
                <a:spcPct val="90000"/>
              </a:lnSpc>
              <a:spcBef>
                <a:spcPts val="600"/>
              </a:spcBef>
              <a:defRPr sz="2800"/>
            </a:pPr>
            <a:r>
              <a:t>Sector (512Bytes)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 name="Shape 742"/>
          <p:cNvSpPr/>
          <p:nvPr>
            <p:ph type="title"/>
          </p:nvPr>
        </p:nvSpPr>
        <p:spPr>
          <a:prstGeom prst="rect">
            <a:avLst/>
          </a:prstGeom>
        </p:spPr>
        <p:txBody>
          <a:bodyPr/>
          <a:lstStyle/>
          <a:p>
            <a:pPr/>
            <a:r>
              <a:t>Data layout on Sector</a:t>
            </a:r>
          </a:p>
        </p:txBody>
      </p:sp>
      <p:sp>
        <p:nvSpPr>
          <p:cNvPr id="743" name="Shape 743"/>
          <p:cNvSpPr/>
          <p:nvPr>
            <p:ph type="body" idx="1"/>
          </p:nvPr>
        </p:nvSpPr>
        <p:spPr>
          <a:xfrm>
            <a:off x="457200" y="1600200"/>
            <a:ext cx="8229600" cy="4525963"/>
          </a:xfrm>
          <a:prstGeom prst="rect">
            <a:avLst/>
          </a:prstGeom>
        </p:spPr>
        <p:txBody>
          <a:bodyPr/>
          <a:lstStyle/>
          <a:p>
            <a:pPr/>
            <a:r>
              <a:t>Sector header</a:t>
            </a:r>
          </a:p>
          <a:p>
            <a:pPr/>
            <a:r>
              <a:t>Data area</a:t>
            </a:r>
          </a:p>
          <a:p>
            <a:pPr/>
            <a:r>
              <a:t>ECC</a:t>
            </a:r>
          </a:p>
          <a:p>
            <a:pPr/>
            <a:r>
              <a:t>Gaps</a:t>
            </a:r>
          </a:p>
        </p:txBody>
      </p:sp>
      <p:grpSp>
        <p:nvGrpSpPr>
          <p:cNvPr id="831" name="Group 831"/>
          <p:cNvGrpSpPr/>
          <p:nvPr/>
        </p:nvGrpSpPr>
        <p:grpSpPr>
          <a:xfrm>
            <a:off x="1763610" y="1628750"/>
            <a:ext cx="7199216" cy="4931948"/>
            <a:chOff x="0" y="0"/>
            <a:chExt cx="7199215" cy="4931947"/>
          </a:xfrm>
        </p:grpSpPr>
        <p:sp>
          <p:nvSpPr>
            <p:cNvPr id="744" name="Shape 744"/>
            <p:cNvSpPr/>
            <p:nvPr/>
          </p:nvSpPr>
          <p:spPr>
            <a:xfrm rot="20186539">
              <a:off x="-128452" y="1569180"/>
              <a:ext cx="6947050" cy="765198"/>
            </a:xfrm>
            <a:custGeom>
              <a:avLst/>
              <a:gdLst/>
              <a:ahLst/>
              <a:cxnLst>
                <a:cxn ang="0">
                  <a:pos x="wd2" y="hd2"/>
                </a:cxn>
                <a:cxn ang="5400000">
                  <a:pos x="wd2" y="hd2"/>
                </a:cxn>
                <a:cxn ang="10800000">
                  <a:pos x="wd2" y="hd2"/>
                </a:cxn>
                <a:cxn ang="16200000">
                  <a:pos x="wd2" y="hd2"/>
                </a:cxn>
              </a:cxnLst>
              <a:rect l="0" t="0" r="r" b="b"/>
              <a:pathLst>
                <a:path w="21600" h="16536" fill="norm" stroke="1" extrusionOk="0">
                  <a:moveTo>
                    <a:pt x="0" y="16536"/>
                  </a:moveTo>
                  <a:lnTo>
                    <a:pt x="0" y="16536"/>
                  </a:lnTo>
                  <a:cubicBezTo>
                    <a:pt x="5100" y="-593"/>
                    <a:pt x="14429" y="-5064"/>
                    <a:pt x="21600" y="6185"/>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745" name="Shape 745"/>
            <p:cNvSpPr/>
            <p:nvPr/>
          </p:nvSpPr>
          <p:spPr>
            <a:xfrm rot="20186539">
              <a:off x="23948" y="1865600"/>
              <a:ext cx="6947050" cy="765198"/>
            </a:xfrm>
            <a:custGeom>
              <a:avLst/>
              <a:gdLst/>
              <a:ahLst/>
              <a:cxnLst>
                <a:cxn ang="0">
                  <a:pos x="wd2" y="hd2"/>
                </a:cxn>
                <a:cxn ang="5400000">
                  <a:pos x="wd2" y="hd2"/>
                </a:cxn>
                <a:cxn ang="10800000">
                  <a:pos x="wd2" y="hd2"/>
                </a:cxn>
                <a:cxn ang="16200000">
                  <a:pos x="wd2" y="hd2"/>
                </a:cxn>
              </a:cxnLst>
              <a:rect l="0" t="0" r="r" b="b"/>
              <a:pathLst>
                <a:path w="21600" h="16536" fill="norm" stroke="1" extrusionOk="0">
                  <a:moveTo>
                    <a:pt x="0" y="16536"/>
                  </a:moveTo>
                  <a:lnTo>
                    <a:pt x="0" y="16536"/>
                  </a:lnTo>
                  <a:cubicBezTo>
                    <a:pt x="5100" y="-593"/>
                    <a:pt x="14429" y="-5064"/>
                    <a:pt x="21600" y="6185"/>
                  </a:cubicBezTo>
                </a:path>
              </a:pathLst>
            </a:cu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grpSp>
          <p:nvGrpSpPr>
            <p:cNvPr id="830" name="Group 830"/>
            <p:cNvGrpSpPr/>
            <p:nvPr/>
          </p:nvGrpSpPr>
          <p:grpSpPr>
            <a:xfrm>
              <a:off x="0" y="-1"/>
              <a:ext cx="7199216" cy="4931949"/>
              <a:chOff x="0" y="0"/>
              <a:chExt cx="7199215" cy="4931947"/>
            </a:xfrm>
          </p:grpSpPr>
          <p:grpSp>
            <p:nvGrpSpPr>
              <p:cNvPr id="751" name="Group 751"/>
              <p:cNvGrpSpPr/>
              <p:nvPr/>
            </p:nvGrpSpPr>
            <p:grpSpPr>
              <a:xfrm>
                <a:off x="0" y="4476527"/>
                <a:ext cx="959564" cy="455421"/>
                <a:chOff x="0" y="0"/>
                <a:chExt cx="959563" cy="455419"/>
              </a:xfrm>
            </p:grpSpPr>
            <p:sp>
              <p:nvSpPr>
                <p:cNvPr id="746" name="Shape 746"/>
                <p:cNvSpPr/>
                <p:nvPr/>
              </p:nvSpPr>
              <p:spPr>
                <a:xfrm>
                  <a:off x="0" y="0"/>
                  <a:ext cx="959564"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431" y="0"/>
                      </a:lnTo>
                      <a:lnTo>
                        <a:pt x="21600" y="0"/>
                      </a:lnTo>
                      <a:lnTo>
                        <a:pt x="21600" y="16200"/>
                      </a:lnTo>
                      <a:lnTo>
                        <a:pt x="19169"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747" name="Shape 747"/>
                <p:cNvSpPr/>
                <p:nvPr/>
              </p:nvSpPr>
              <p:spPr>
                <a:xfrm>
                  <a:off x="851563"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748" name="Shape 748"/>
                <p:cNvSpPr/>
                <p:nvPr/>
              </p:nvSpPr>
              <p:spPr>
                <a:xfrm>
                  <a:off x="0" y="0"/>
                  <a:ext cx="959564" cy="10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431" y="0"/>
                      </a:lnTo>
                      <a:lnTo>
                        <a:pt x="21600" y="0"/>
                      </a:lnTo>
                      <a:lnTo>
                        <a:pt x="191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749" name="Shape 749"/>
                <p:cNvSpPr/>
                <p:nvPr/>
              </p:nvSpPr>
              <p:spPr>
                <a:xfrm>
                  <a:off x="0" y="0"/>
                  <a:ext cx="959564"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431" y="0"/>
                      </a:lnTo>
                      <a:lnTo>
                        <a:pt x="21600" y="0"/>
                      </a:lnTo>
                      <a:lnTo>
                        <a:pt x="21600" y="16200"/>
                      </a:lnTo>
                      <a:lnTo>
                        <a:pt x="19169" y="21600"/>
                      </a:lnTo>
                      <a:lnTo>
                        <a:pt x="0" y="21600"/>
                      </a:lnTo>
                      <a:close/>
                      <a:moveTo>
                        <a:pt x="0" y="5400"/>
                      </a:moveTo>
                      <a:lnTo>
                        <a:pt x="19169" y="5400"/>
                      </a:lnTo>
                      <a:lnTo>
                        <a:pt x="21600" y="0"/>
                      </a:lnTo>
                      <a:moveTo>
                        <a:pt x="19169" y="5400"/>
                      </a:moveTo>
                      <a:lnTo>
                        <a:pt x="19169" y="21600"/>
                      </a:lnTo>
                    </a:path>
                  </a:pathLst>
                </a:custGeom>
                <a:noFill/>
                <a:ln w="25400" cap="flat">
                  <a:solidFill>
                    <a:srgbClr val="808080"/>
                  </a:solidFill>
                  <a:prstDash val="solid"/>
                  <a:round/>
                </a:ln>
                <a:effectLst/>
              </p:spPr>
              <p:txBody>
                <a:bodyPr wrap="square" lIns="45719" tIns="45719" rIns="45719" bIns="45719" numCol="1" anchor="ctr">
                  <a:noAutofit/>
                </a:bodyPr>
                <a:lstStyle/>
                <a:p>
                  <a:pPr algn="ctr"/>
                </a:p>
              </p:txBody>
            </p:sp>
            <p:sp>
              <p:nvSpPr>
                <p:cNvPr id="750" name="Shape 750"/>
                <p:cNvSpPr/>
                <p:nvPr/>
              </p:nvSpPr>
              <p:spPr>
                <a:xfrm>
                  <a:off x="0" y="84579"/>
                  <a:ext cx="85156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t>
                  </a:r>
                </a:p>
              </p:txBody>
            </p:sp>
          </p:grpSp>
          <p:grpSp>
            <p:nvGrpSpPr>
              <p:cNvPr id="758" name="Group 758"/>
              <p:cNvGrpSpPr/>
              <p:nvPr/>
            </p:nvGrpSpPr>
            <p:grpSpPr>
              <a:xfrm>
                <a:off x="792110" y="4476527"/>
                <a:ext cx="504011" cy="432001"/>
                <a:chOff x="0" y="0"/>
                <a:chExt cx="504010" cy="431999"/>
              </a:xfrm>
            </p:grpSpPr>
            <p:grpSp>
              <p:nvGrpSpPr>
                <p:cNvPr id="756" name="Group 756"/>
                <p:cNvGrpSpPr/>
                <p:nvPr/>
              </p:nvGrpSpPr>
              <p:grpSpPr>
                <a:xfrm>
                  <a:off x="72010" y="0"/>
                  <a:ext cx="432001" cy="432000"/>
                  <a:chOff x="0" y="0"/>
                  <a:chExt cx="432000" cy="431999"/>
                </a:xfrm>
              </p:grpSpPr>
              <p:sp>
                <p:nvSpPr>
                  <p:cNvPr id="752" name="Shape 752"/>
                  <p:cNvSpPr/>
                  <p:nvPr/>
                </p:nvSpPr>
                <p:spPr>
                  <a:xfrm>
                    <a:off x="0" y="0"/>
                    <a:ext cx="432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400" y="0"/>
                        </a:lnTo>
                        <a:lnTo>
                          <a:pt x="21600" y="0"/>
                        </a:lnTo>
                        <a:lnTo>
                          <a:pt x="21600" y="16200"/>
                        </a:lnTo>
                        <a:lnTo>
                          <a:pt x="16200" y="2160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3" name="Shape 753"/>
                  <p:cNvSpPr/>
                  <p:nvPr/>
                </p:nvSpPr>
                <p:spPr>
                  <a:xfrm>
                    <a:off x="324000"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4" name="Shape 754"/>
                  <p:cNvSpPr/>
                  <p:nvPr/>
                </p:nvSpPr>
                <p:spPr>
                  <a:xfrm>
                    <a:off x="0" y="-1"/>
                    <a:ext cx="432000" cy="10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5" name="Shape 755"/>
                  <p:cNvSpPr/>
                  <p:nvPr/>
                </p:nvSpPr>
                <p:spPr>
                  <a:xfrm>
                    <a:off x="0" y="0"/>
                    <a:ext cx="432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400" y="0"/>
                        </a:lnTo>
                        <a:lnTo>
                          <a:pt x="21600" y="0"/>
                        </a:lnTo>
                        <a:lnTo>
                          <a:pt x="21600" y="16200"/>
                        </a:lnTo>
                        <a:lnTo>
                          <a:pt x="16200" y="21600"/>
                        </a:lnTo>
                        <a:lnTo>
                          <a:pt x="0" y="21600"/>
                        </a:lnTo>
                        <a:close/>
                        <a:moveTo>
                          <a:pt x="0" y="5400"/>
                        </a:moveTo>
                        <a:lnTo>
                          <a:pt x="16200" y="5400"/>
                        </a:lnTo>
                        <a:lnTo>
                          <a:pt x="21600" y="0"/>
                        </a:lnTo>
                        <a:moveTo>
                          <a:pt x="16200" y="5400"/>
                        </a:moveTo>
                        <a:lnTo>
                          <a:pt x="16200" y="216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757" name="Shape 757"/>
                <p:cNvSpPr/>
                <p:nvPr/>
              </p:nvSpPr>
              <p:spPr>
                <a:xfrm>
                  <a:off x="0" y="121657"/>
                  <a:ext cx="435085"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FFFFFF"/>
                      </a:solidFill>
                    </a:defRPr>
                  </a:lvl1pPr>
                </a:lstStyle>
                <a:p>
                  <a:pPr/>
                  <a:r>
                    <a:t>Gap </a:t>
                  </a:r>
                </a:p>
              </p:txBody>
            </p:sp>
          </p:grpSp>
          <p:sp>
            <p:nvSpPr>
              <p:cNvPr id="759" name="Shape 759"/>
              <p:cNvSpPr/>
              <p:nvPr/>
            </p:nvSpPr>
            <p:spPr>
              <a:xfrm rot="19190510">
                <a:off x="1037017" y="2962815"/>
                <a:ext cx="180001" cy="30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18"/>
                    </a:moveTo>
                    <a:cubicBezTo>
                      <a:pt x="0" y="948"/>
                      <a:pt x="1612" y="0"/>
                      <a:pt x="3600" y="0"/>
                    </a:cubicBezTo>
                    <a:lnTo>
                      <a:pt x="18000" y="0"/>
                    </a:lnTo>
                    <a:cubicBezTo>
                      <a:pt x="19988" y="0"/>
                      <a:pt x="21600" y="948"/>
                      <a:pt x="21600" y="2118"/>
                    </a:cubicBezTo>
                    <a:lnTo>
                      <a:pt x="21600" y="19482"/>
                    </a:lnTo>
                    <a:cubicBezTo>
                      <a:pt x="21600" y="20652"/>
                      <a:pt x="19988" y="21600"/>
                      <a:pt x="18000" y="21600"/>
                    </a:cubicBezTo>
                    <a:lnTo>
                      <a:pt x="3600" y="21600"/>
                    </a:lnTo>
                    <a:cubicBezTo>
                      <a:pt x="1612" y="21600"/>
                      <a:pt x="0" y="20652"/>
                      <a:pt x="0" y="19482"/>
                    </a:cubicBezTo>
                    <a:close/>
                  </a:path>
                </a:pathLst>
              </a:cu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0" name="Shape 760"/>
              <p:cNvSpPr/>
              <p:nvPr/>
            </p:nvSpPr>
            <p:spPr>
              <a:xfrm rot="20536089">
                <a:off x="5072784" y="830798"/>
                <a:ext cx="180001" cy="324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00"/>
                    </a:moveTo>
                    <a:cubicBezTo>
                      <a:pt x="0" y="895"/>
                      <a:pt x="1612" y="0"/>
                      <a:pt x="3600" y="0"/>
                    </a:cubicBezTo>
                    <a:lnTo>
                      <a:pt x="18000" y="0"/>
                    </a:lnTo>
                    <a:cubicBezTo>
                      <a:pt x="19988" y="0"/>
                      <a:pt x="21600" y="895"/>
                      <a:pt x="21600" y="2000"/>
                    </a:cubicBezTo>
                    <a:lnTo>
                      <a:pt x="21600" y="19600"/>
                    </a:lnTo>
                    <a:cubicBezTo>
                      <a:pt x="21600" y="20705"/>
                      <a:pt x="19988" y="21600"/>
                      <a:pt x="18000" y="21600"/>
                    </a:cubicBezTo>
                    <a:lnTo>
                      <a:pt x="3600" y="21600"/>
                    </a:lnTo>
                    <a:cubicBezTo>
                      <a:pt x="1612" y="21600"/>
                      <a:pt x="0" y="20705"/>
                      <a:pt x="0" y="19600"/>
                    </a:cubicBezTo>
                    <a:close/>
                  </a:path>
                </a:pathLst>
              </a:cu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1" name="Shape 761"/>
              <p:cNvSpPr/>
              <p:nvPr/>
            </p:nvSpPr>
            <p:spPr>
              <a:xfrm rot="3707355">
                <a:off x="3164890" y="42549"/>
                <a:ext cx="252001" cy="4392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22"/>
                      <a:pt x="10800" y="495"/>
                    </a:cubicBezTo>
                    <a:lnTo>
                      <a:pt x="10800" y="10305"/>
                    </a:lnTo>
                    <a:cubicBezTo>
                      <a:pt x="10800" y="10578"/>
                      <a:pt x="15635" y="10800"/>
                      <a:pt x="21600" y="10800"/>
                    </a:cubicBezTo>
                    <a:cubicBezTo>
                      <a:pt x="15635" y="10800"/>
                      <a:pt x="10800" y="11022"/>
                      <a:pt x="10800" y="11295"/>
                    </a:cubicBezTo>
                    <a:lnTo>
                      <a:pt x="10800" y="21105"/>
                    </a:lnTo>
                    <a:cubicBezTo>
                      <a:pt x="10800" y="21378"/>
                      <a:pt x="5965" y="21600"/>
                      <a:pt x="0" y="21600"/>
                    </a:cubicBezTo>
                  </a:path>
                </a:pathLst>
              </a:custGeom>
              <a:noFill/>
              <a:ln w="25400" cap="flat">
                <a:solidFill>
                  <a:schemeClr val="accent6"/>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762" name="Shape 762"/>
              <p:cNvSpPr/>
              <p:nvPr/>
            </p:nvSpPr>
            <p:spPr>
              <a:xfrm>
                <a:off x="2880400" y="2376329"/>
                <a:ext cx="134480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A total sector</a:t>
                </a:r>
              </a:p>
            </p:txBody>
          </p:sp>
          <p:sp>
            <p:nvSpPr>
              <p:cNvPr id="763" name="Shape 763"/>
              <p:cNvSpPr/>
              <p:nvPr/>
            </p:nvSpPr>
            <p:spPr>
              <a:xfrm flipH="1" flipV="1">
                <a:off x="648091" y="3465762"/>
                <a:ext cx="487739" cy="422779"/>
              </a:xfrm>
              <a:prstGeom prst="line">
                <a:avLst/>
              </a:pr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64" name="Shape 764"/>
              <p:cNvSpPr/>
              <p:nvPr/>
            </p:nvSpPr>
            <p:spPr>
              <a:xfrm>
                <a:off x="720100" y="3888540"/>
                <a:ext cx="1338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before sector</a:t>
                </a:r>
              </a:p>
            </p:txBody>
          </p:sp>
          <p:sp>
            <p:nvSpPr>
              <p:cNvPr id="765" name="Shape 765"/>
              <p:cNvSpPr/>
              <p:nvPr/>
            </p:nvSpPr>
            <p:spPr>
              <a:xfrm flipH="1" flipV="1">
                <a:off x="5764679" y="801392"/>
                <a:ext cx="264903" cy="667393"/>
              </a:xfrm>
              <a:prstGeom prst="line">
                <a:avLst/>
              </a:pr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66" name="Shape 766"/>
              <p:cNvSpPr/>
              <p:nvPr/>
            </p:nvSpPr>
            <p:spPr>
              <a:xfrm>
                <a:off x="5544770" y="1449482"/>
                <a:ext cx="11368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next sector</a:t>
                </a:r>
              </a:p>
            </p:txBody>
          </p:sp>
          <p:sp>
            <p:nvSpPr>
              <p:cNvPr id="767" name="Shape 767"/>
              <p:cNvSpPr/>
              <p:nvPr/>
            </p:nvSpPr>
            <p:spPr>
              <a:xfrm flipH="1" rot="16200000">
                <a:off x="289056" y="1935425"/>
                <a:ext cx="1411022" cy="599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 y="0"/>
                    </a:moveTo>
                    <a:lnTo>
                      <a:pt x="0" y="0"/>
                    </a:lnTo>
                    <a:lnTo>
                      <a:pt x="0"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68" name="Shape 768"/>
              <p:cNvSpPr/>
              <p:nvPr/>
            </p:nvSpPr>
            <p:spPr>
              <a:xfrm flipH="1" rot="5400000">
                <a:off x="4176721" y="2091082"/>
                <a:ext cx="20160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69" name="Shape 769"/>
              <p:cNvSpPr/>
              <p:nvPr/>
            </p:nvSpPr>
            <p:spPr>
              <a:xfrm>
                <a:off x="4608640" y="1025853"/>
                <a:ext cx="144021" cy="279610"/>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70" name="Shape 770"/>
              <p:cNvSpPr/>
              <p:nvPr/>
            </p:nvSpPr>
            <p:spPr>
              <a:xfrm rot="19620000">
                <a:off x="1945972" y="2316876"/>
                <a:ext cx="180001" cy="324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00"/>
                    </a:moveTo>
                    <a:cubicBezTo>
                      <a:pt x="0" y="895"/>
                      <a:pt x="1612" y="0"/>
                      <a:pt x="3600" y="0"/>
                    </a:cubicBezTo>
                    <a:lnTo>
                      <a:pt x="18000" y="0"/>
                    </a:lnTo>
                    <a:cubicBezTo>
                      <a:pt x="19988" y="0"/>
                      <a:pt x="21600" y="895"/>
                      <a:pt x="21600" y="2000"/>
                    </a:cubicBezTo>
                    <a:lnTo>
                      <a:pt x="21600" y="19600"/>
                    </a:lnTo>
                    <a:cubicBezTo>
                      <a:pt x="21600" y="20705"/>
                      <a:pt x="19988" y="21600"/>
                      <a:pt x="18000" y="21600"/>
                    </a:cubicBezTo>
                    <a:lnTo>
                      <a:pt x="3600" y="21600"/>
                    </a:lnTo>
                    <a:cubicBezTo>
                      <a:pt x="1612" y="21600"/>
                      <a:pt x="0" y="20705"/>
                      <a:pt x="0" y="19600"/>
                    </a:cubicBezTo>
                    <a:close/>
                  </a:path>
                </a:pathLst>
              </a:cu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771" name="Shape 771"/>
              <p:cNvSpPr/>
              <p:nvPr/>
            </p:nvSpPr>
            <p:spPr>
              <a:xfrm>
                <a:off x="1584219" y="2571509"/>
                <a:ext cx="197992" cy="257085"/>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72" name="Shape 772"/>
              <p:cNvSpPr/>
              <p:nvPr/>
            </p:nvSpPr>
            <p:spPr>
              <a:xfrm>
                <a:off x="5544770" y="0"/>
                <a:ext cx="165444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1"/>
                    </a:solidFill>
                  </a:defRPr>
                </a:lvl1pPr>
              </a:lstStyle>
              <a:p>
                <a:pPr/>
                <a:r>
                  <a:t>Read/write head</a:t>
                </a:r>
              </a:p>
            </p:txBody>
          </p:sp>
          <p:grpSp>
            <p:nvGrpSpPr>
              <p:cNvPr id="775" name="Group 775"/>
              <p:cNvGrpSpPr/>
              <p:nvPr/>
            </p:nvGrpSpPr>
            <p:grpSpPr>
              <a:xfrm>
                <a:off x="6120850" y="369332"/>
                <a:ext cx="360051" cy="468001"/>
                <a:chOff x="0" y="0"/>
                <a:chExt cx="360049" cy="468000"/>
              </a:xfrm>
            </p:grpSpPr>
            <p:sp>
              <p:nvSpPr>
                <p:cNvPr id="773" name="Shape 773"/>
                <p:cNvSpPr/>
                <p:nvPr/>
              </p:nvSpPr>
              <p:spPr>
                <a:xfrm>
                  <a:off x="0" y="-1"/>
                  <a:ext cx="360050" cy="46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74" name="Shape 774"/>
                <p:cNvSpPr/>
                <p:nvPr/>
              </p:nvSpPr>
              <p:spPr>
                <a:xfrm>
                  <a:off x="0" y="-1"/>
                  <a:ext cx="360050" cy="46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776" name="Shape 776"/>
              <p:cNvSpPr/>
              <p:nvPr/>
            </p:nvSpPr>
            <p:spPr>
              <a:xfrm rot="5400000">
                <a:off x="1297123" y="1598055"/>
                <a:ext cx="1624025" cy="18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0" y="0"/>
                    </a:moveTo>
                    <a:lnTo>
                      <a:pt x="0" y="0"/>
                    </a:lnTo>
                    <a:lnTo>
                      <a:pt x="0"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77" name="Shape 777"/>
              <p:cNvSpPr/>
              <p:nvPr/>
            </p:nvSpPr>
            <p:spPr>
              <a:xfrm>
                <a:off x="0" y="1224170"/>
                <a:ext cx="84586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a:solidFill>
                      <a:schemeClr val="accent6"/>
                    </a:solidFill>
                  </a:defRPr>
                </a:pPr>
                <a:r>
                  <a:t>CHS </a:t>
                </a:r>
              </a:p>
              <a:p>
                <a:pPr>
                  <a:defRPr>
                    <a:solidFill>
                      <a:schemeClr val="accent6"/>
                    </a:solidFill>
                  </a:defRPr>
                </a:pPr>
                <a:r>
                  <a:t>Address</a:t>
                </a:r>
              </a:p>
            </p:txBody>
          </p:sp>
          <p:sp>
            <p:nvSpPr>
              <p:cNvPr id="778" name="Shape 778"/>
              <p:cNvSpPr/>
              <p:nvPr/>
            </p:nvSpPr>
            <p:spPr>
              <a:xfrm>
                <a:off x="627890" y="893134"/>
                <a:ext cx="47003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CRC</a:t>
                </a:r>
              </a:p>
            </p:txBody>
          </p:sp>
          <p:sp>
            <p:nvSpPr>
              <p:cNvPr id="779" name="Shape 779"/>
              <p:cNvSpPr/>
              <p:nvPr/>
            </p:nvSpPr>
            <p:spPr>
              <a:xfrm>
                <a:off x="2160300" y="587121"/>
                <a:ext cx="151221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chemeClr val="accent6"/>
                    </a:solidFill>
                  </a:defRPr>
                </a:lvl1pPr>
              </a:lstStyle>
              <a:p>
                <a:pPr/>
                <a:r>
                  <a:t>Sector gap for head &amp; data</a:t>
                </a:r>
              </a:p>
            </p:txBody>
          </p:sp>
          <p:sp>
            <p:nvSpPr>
              <p:cNvPr id="780" name="Shape 780"/>
              <p:cNvSpPr/>
              <p:nvPr/>
            </p:nvSpPr>
            <p:spPr>
              <a:xfrm rot="19920000">
                <a:off x="2555517" y="1592929"/>
                <a:ext cx="14667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512 bytes data</a:t>
                </a:r>
              </a:p>
            </p:txBody>
          </p:sp>
          <p:sp>
            <p:nvSpPr>
              <p:cNvPr id="781" name="Shape 781"/>
              <p:cNvSpPr/>
              <p:nvPr/>
            </p:nvSpPr>
            <p:spPr>
              <a:xfrm rot="10800000">
                <a:off x="1224670" y="3243380"/>
                <a:ext cx="36000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82" name="Shape 782"/>
              <p:cNvSpPr/>
              <p:nvPr/>
            </p:nvSpPr>
            <p:spPr>
              <a:xfrm>
                <a:off x="4824670" y="3064502"/>
                <a:ext cx="15122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solidFill>
                      <a:schemeClr val="accent6"/>
                    </a:solidFill>
                  </a:defRPr>
                </a:lvl1pPr>
              </a:lstStyle>
              <a:p>
                <a:pPr/>
                <a:r>
                  <a:t>Sector gap</a:t>
                </a:r>
              </a:p>
            </p:txBody>
          </p:sp>
          <p:sp>
            <p:nvSpPr>
              <p:cNvPr id="783" name="Shape 783"/>
              <p:cNvSpPr/>
              <p:nvPr/>
            </p:nvSpPr>
            <p:spPr>
              <a:xfrm flipH="1" rot="16200000">
                <a:off x="715775" y="1556058"/>
                <a:ext cx="1533063" cy="5998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4" y="0"/>
                    </a:lnTo>
                    <a:lnTo>
                      <a:pt x="64"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84" name="Shape 784"/>
              <p:cNvSpPr/>
              <p:nvPr/>
            </p:nvSpPr>
            <p:spPr>
              <a:xfrm flipH="1" rot="16200000">
                <a:off x="4210540" y="476509"/>
                <a:ext cx="805182" cy="590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93" y="0"/>
                    </a:lnTo>
                    <a:lnTo>
                      <a:pt x="393" y="21600"/>
                    </a:lnTo>
                    <a:lnTo>
                      <a:pt x="21600" y="21600"/>
                    </a:lnTo>
                  </a:path>
                </a:pathLst>
              </a:cu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sp>
            <p:nvSpPr>
              <p:cNvPr id="785" name="Shape 785"/>
              <p:cNvSpPr/>
              <p:nvPr/>
            </p:nvSpPr>
            <p:spPr>
              <a:xfrm>
                <a:off x="3763205" y="184666"/>
                <a:ext cx="45686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chemeClr val="accent6"/>
                    </a:solidFill>
                  </a:defRPr>
                </a:lvl1pPr>
              </a:lstStyle>
              <a:p>
                <a:pPr/>
                <a:r>
                  <a:t>ECC</a:t>
                </a:r>
              </a:p>
            </p:txBody>
          </p:sp>
          <p:sp>
            <p:nvSpPr>
              <p:cNvPr id="786" name="Shape 786"/>
              <p:cNvSpPr/>
              <p:nvPr/>
            </p:nvSpPr>
            <p:spPr>
              <a:xfrm flipH="1">
                <a:off x="960581" y="3055935"/>
                <a:ext cx="1" cy="1415403"/>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87" name="Shape 787"/>
              <p:cNvSpPr/>
              <p:nvPr/>
            </p:nvSpPr>
            <p:spPr>
              <a:xfrm flipH="1">
                <a:off x="1296180" y="3177722"/>
                <a:ext cx="1" cy="1489978"/>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88" name="Shape 788"/>
              <p:cNvSpPr/>
              <p:nvPr/>
            </p:nvSpPr>
            <p:spPr>
              <a:xfrm flipH="1">
                <a:off x="2018586" y="2656664"/>
                <a:ext cx="1" cy="2011035"/>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89" name="Shape 789"/>
              <p:cNvSpPr/>
              <p:nvPr/>
            </p:nvSpPr>
            <p:spPr>
              <a:xfrm flipH="1">
                <a:off x="2199683" y="2557124"/>
                <a:ext cx="4" cy="2110576"/>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90" name="Shape 790"/>
              <p:cNvSpPr/>
              <p:nvPr/>
            </p:nvSpPr>
            <p:spPr>
              <a:xfrm flipH="1">
                <a:off x="4752658" y="1303702"/>
                <a:ext cx="3" cy="3363998"/>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91" name="Shape 791"/>
              <p:cNvSpPr/>
              <p:nvPr/>
            </p:nvSpPr>
            <p:spPr>
              <a:xfrm flipH="1">
                <a:off x="5112710" y="1174513"/>
                <a:ext cx="3" cy="3493187"/>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sp>
            <p:nvSpPr>
              <p:cNvPr id="792" name="Shape 792"/>
              <p:cNvSpPr/>
              <p:nvPr/>
            </p:nvSpPr>
            <p:spPr>
              <a:xfrm flipH="1">
                <a:off x="5297851" y="1089431"/>
                <a:ext cx="1" cy="3578269"/>
              </a:xfrm>
              <a:prstGeom prst="line">
                <a:avLst/>
              </a:prstGeom>
              <a:noFill/>
              <a:ln w="9525" cap="flat">
                <a:solidFill>
                  <a:srgbClr val="808080"/>
                </a:solidFill>
                <a:prstDash val="dash"/>
                <a:round/>
              </a:ln>
              <a:effectLst/>
            </p:spPr>
            <p:txBody>
              <a:bodyPr wrap="square" lIns="45719" tIns="45719" rIns="45719" bIns="45719" numCol="1" anchor="t">
                <a:noAutofit/>
              </a:bodyPr>
              <a:lstStyle/>
              <a:p>
                <a:pPr/>
              </a:p>
            </p:txBody>
          </p:sp>
          <p:grpSp>
            <p:nvGrpSpPr>
              <p:cNvPr id="798" name="Group 798"/>
              <p:cNvGrpSpPr/>
              <p:nvPr/>
            </p:nvGrpSpPr>
            <p:grpSpPr>
              <a:xfrm>
                <a:off x="1187260" y="4476527"/>
                <a:ext cx="828001" cy="432001"/>
                <a:chOff x="0" y="0"/>
                <a:chExt cx="828000" cy="431999"/>
              </a:xfrm>
            </p:grpSpPr>
            <p:sp>
              <p:nvSpPr>
                <p:cNvPr id="793" name="Shape 793"/>
                <p:cNvSpPr/>
                <p:nvPr/>
              </p:nvSpPr>
              <p:spPr>
                <a:xfrm>
                  <a:off x="-1" y="0"/>
                  <a:ext cx="82800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817" y="0"/>
                      </a:lnTo>
                      <a:lnTo>
                        <a:pt x="21600" y="0"/>
                      </a:lnTo>
                      <a:lnTo>
                        <a:pt x="21600" y="16200"/>
                      </a:lnTo>
                      <a:lnTo>
                        <a:pt x="18783" y="21600"/>
                      </a:lnTo>
                      <a:lnTo>
                        <a:pt x="0" y="21600"/>
                      </a:ln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794" name="Shape 794"/>
                <p:cNvSpPr/>
                <p:nvPr/>
              </p:nvSpPr>
              <p:spPr>
                <a:xfrm>
                  <a:off x="719999"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795" name="Shape 795"/>
                <p:cNvSpPr/>
                <p:nvPr/>
              </p:nvSpPr>
              <p:spPr>
                <a:xfrm>
                  <a:off x="-1" y="-1"/>
                  <a:ext cx="828002" cy="10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817" y="0"/>
                      </a:lnTo>
                      <a:lnTo>
                        <a:pt x="21600" y="0"/>
                      </a:lnTo>
                      <a:lnTo>
                        <a:pt x="1878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796" name="Shape 796"/>
                <p:cNvSpPr/>
                <p:nvPr/>
              </p:nvSpPr>
              <p:spPr>
                <a:xfrm>
                  <a:off x="-1" y="0"/>
                  <a:ext cx="82800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817" y="0"/>
                      </a:lnTo>
                      <a:lnTo>
                        <a:pt x="21600" y="0"/>
                      </a:lnTo>
                      <a:lnTo>
                        <a:pt x="21600" y="16200"/>
                      </a:lnTo>
                      <a:lnTo>
                        <a:pt x="18783" y="21600"/>
                      </a:lnTo>
                      <a:lnTo>
                        <a:pt x="0" y="21600"/>
                      </a:lnTo>
                      <a:close/>
                      <a:moveTo>
                        <a:pt x="0" y="5400"/>
                      </a:moveTo>
                      <a:lnTo>
                        <a:pt x="18783" y="5400"/>
                      </a:lnTo>
                      <a:lnTo>
                        <a:pt x="21600" y="0"/>
                      </a:lnTo>
                      <a:moveTo>
                        <a:pt x="18783" y="5400"/>
                      </a:moveTo>
                      <a:lnTo>
                        <a:pt x="18783" y="21600"/>
                      </a:lnTo>
                    </a:path>
                  </a:pathLst>
                </a:custGeom>
                <a:noFill/>
                <a:ln w="25400" cap="flat">
                  <a:solidFill>
                    <a:srgbClr val="B46D33"/>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797" name="Shape 797"/>
                <p:cNvSpPr/>
                <p:nvPr/>
              </p:nvSpPr>
              <p:spPr>
                <a:xfrm>
                  <a:off x="0" y="116329"/>
                  <a:ext cx="720000"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Header</a:t>
                  </a:r>
                </a:p>
              </p:txBody>
            </p:sp>
          </p:grpSp>
          <p:grpSp>
            <p:nvGrpSpPr>
              <p:cNvPr id="803" name="Group 803"/>
              <p:cNvGrpSpPr/>
              <p:nvPr/>
            </p:nvGrpSpPr>
            <p:grpSpPr>
              <a:xfrm>
                <a:off x="1901100" y="4476527"/>
                <a:ext cx="270001" cy="432001"/>
                <a:chOff x="0" y="0"/>
                <a:chExt cx="270000" cy="431999"/>
              </a:xfrm>
            </p:grpSpPr>
            <p:sp>
              <p:nvSpPr>
                <p:cNvPr id="799" name="Shape 799"/>
                <p:cNvSpPr/>
                <p:nvPr/>
              </p:nvSpPr>
              <p:spPr>
                <a:xfrm>
                  <a:off x="0" y="0"/>
                  <a:ext cx="270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10"/>
                      </a:moveTo>
                      <a:lnTo>
                        <a:pt x="8656" y="0"/>
                      </a:lnTo>
                      <a:lnTo>
                        <a:pt x="21600" y="0"/>
                      </a:lnTo>
                      <a:lnTo>
                        <a:pt x="21600" y="16190"/>
                      </a:lnTo>
                      <a:lnTo>
                        <a:pt x="12944"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800" name="Shape 800"/>
                <p:cNvSpPr/>
                <p:nvPr/>
              </p:nvSpPr>
              <p:spPr>
                <a:xfrm>
                  <a:off x="161800" y="0"/>
                  <a:ext cx="1082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10"/>
                      </a:moveTo>
                      <a:lnTo>
                        <a:pt x="21600" y="0"/>
                      </a:lnTo>
                      <a:lnTo>
                        <a:pt x="21600" y="1619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801" name="Shape 801"/>
                <p:cNvSpPr/>
                <p:nvPr/>
              </p:nvSpPr>
              <p:spPr>
                <a:xfrm>
                  <a:off x="0" y="-1"/>
                  <a:ext cx="270000" cy="10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56" y="0"/>
                      </a:lnTo>
                      <a:lnTo>
                        <a:pt x="21600" y="0"/>
                      </a:lnTo>
                      <a:lnTo>
                        <a:pt x="1294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802" name="Shape 802"/>
                <p:cNvSpPr/>
                <p:nvPr/>
              </p:nvSpPr>
              <p:spPr>
                <a:xfrm>
                  <a:off x="0" y="0"/>
                  <a:ext cx="270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10"/>
                      </a:moveTo>
                      <a:lnTo>
                        <a:pt x="8656" y="0"/>
                      </a:lnTo>
                      <a:lnTo>
                        <a:pt x="21600" y="0"/>
                      </a:lnTo>
                      <a:lnTo>
                        <a:pt x="21600" y="16190"/>
                      </a:lnTo>
                      <a:lnTo>
                        <a:pt x="12944" y="21600"/>
                      </a:lnTo>
                      <a:lnTo>
                        <a:pt x="0" y="21600"/>
                      </a:lnTo>
                      <a:close/>
                      <a:moveTo>
                        <a:pt x="0" y="5410"/>
                      </a:moveTo>
                      <a:lnTo>
                        <a:pt x="12944" y="5410"/>
                      </a:lnTo>
                      <a:lnTo>
                        <a:pt x="21600" y="0"/>
                      </a:lnTo>
                      <a:moveTo>
                        <a:pt x="12944" y="5410"/>
                      </a:moveTo>
                      <a:lnTo>
                        <a:pt x="12944" y="21600"/>
                      </a:lnTo>
                    </a:path>
                  </a:pathLst>
                </a:custGeom>
                <a:noFill/>
                <a:ln w="25400" cap="flat">
                  <a:solidFill>
                    <a:schemeClr val="accent1"/>
                  </a:solidFill>
                  <a:prstDash val="solid"/>
                  <a:round/>
                </a:ln>
                <a:effectLst/>
              </p:spPr>
              <p:txBody>
                <a:bodyPr wrap="square" lIns="45719" tIns="45719" rIns="45719" bIns="45719" numCol="1" anchor="ctr">
                  <a:noAutofit/>
                </a:bodyPr>
                <a:lstStyle/>
                <a:p>
                  <a:pPr algn="ctr"/>
                </a:p>
              </p:txBody>
            </p:sp>
          </p:grpSp>
          <p:grpSp>
            <p:nvGrpSpPr>
              <p:cNvPr id="809" name="Group 809"/>
              <p:cNvGrpSpPr/>
              <p:nvPr/>
            </p:nvGrpSpPr>
            <p:grpSpPr>
              <a:xfrm>
                <a:off x="2088289" y="4476527"/>
                <a:ext cx="2664372" cy="432001"/>
                <a:chOff x="0" y="0"/>
                <a:chExt cx="2664370" cy="431999"/>
              </a:xfrm>
            </p:grpSpPr>
            <p:sp>
              <p:nvSpPr>
                <p:cNvPr id="804" name="Shape 804"/>
                <p:cNvSpPr/>
                <p:nvPr/>
              </p:nvSpPr>
              <p:spPr>
                <a:xfrm>
                  <a:off x="-1" y="0"/>
                  <a:ext cx="266437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876" y="0"/>
                      </a:lnTo>
                      <a:lnTo>
                        <a:pt x="21600" y="0"/>
                      </a:lnTo>
                      <a:lnTo>
                        <a:pt x="21600" y="16200"/>
                      </a:lnTo>
                      <a:lnTo>
                        <a:pt x="20724" y="21600"/>
                      </a:lnTo>
                      <a:lnTo>
                        <a:pt x="0" y="2160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05" name="Shape 805"/>
                <p:cNvSpPr/>
                <p:nvPr/>
              </p:nvSpPr>
              <p:spPr>
                <a:xfrm>
                  <a:off x="2556369"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06" name="Shape 806"/>
                <p:cNvSpPr/>
                <p:nvPr/>
              </p:nvSpPr>
              <p:spPr>
                <a:xfrm>
                  <a:off x="-1" y="-1"/>
                  <a:ext cx="2664372" cy="10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76" y="0"/>
                      </a:lnTo>
                      <a:lnTo>
                        <a:pt x="21600" y="0"/>
                      </a:lnTo>
                      <a:lnTo>
                        <a:pt x="2072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07" name="Shape 807"/>
                <p:cNvSpPr/>
                <p:nvPr/>
              </p:nvSpPr>
              <p:spPr>
                <a:xfrm>
                  <a:off x="-1" y="0"/>
                  <a:ext cx="266437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876" y="0"/>
                      </a:lnTo>
                      <a:lnTo>
                        <a:pt x="21600" y="0"/>
                      </a:lnTo>
                      <a:lnTo>
                        <a:pt x="21600" y="16200"/>
                      </a:lnTo>
                      <a:lnTo>
                        <a:pt x="20724" y="21600"/>
                      </a:lnTo>
                      <a:lnTo>
                        <a:pt x="0" y="21600"/>
                      </a:lnTo>
                      <a:close/>
                      <a:moveTo>
                        <a:pt x="0" y="5400"/>
                      </a:moveTo>
                      <a:lnTo>
                        <a:pt x="20724" y="5400"/>
                      </a:lnTo>
                      <a:lnTo>
                        <a:pt x="21600" y="0"/>
                      </a:lnTo>
                      <a:moveTo>
                        <a:pt x="20724" y="5400"/>
                      </a:moveTo>
                      <a:lnTo>
                        <a:pt x="20724" y="21600"/>
                      </a:lnTo>
                    </a:path>
                  </a:pathLst>
                </a:custGeom>
                <a:noFill/>
                <a:ln w="25400" cap="flat">
                  <a:solidFill>
                    <a:srgbClr val="8C3A38"/>
                  </a:solidFill>
                  <a:prstDash val="solid"/>
                  <a:round/>
                </a:ln>
                <a:effectLst/>
              </p:spPr>
              <p:txBody>
                <a:bodyPr wrap="square" lIns="45719" tIns="45719" rIns="45719" bIns="45719" numCol="1" anchor="ctr">
                  <a:noAutofit/>
                </a:bodyPr>
                <a:lstStyle/>
                <a:p>
                  <a:pPr algn="ctr">
                    <a:defRPr sz="1400">
                      <a:solidFill>
                        <a:srgbClr val="FFFFFF"/>
                      </a:solidFill>
                    </a:defRPr>
                  </a:pPr>
                </a:p>
              </p:txBody>
            </p:sp>
            <p:sp>
              <p:nvSpPr>
                <p:cNvPr id="808" name="Shape 808"/>
                <p:cNvSpPr/>
                <p:nvPr/>
              </p:nvSpPr>
              <p:spPr>
                <a:xfrm>
                  <a:off x="-1" y="116329"/>
                  <a:ext cx="255637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Data area</a:t>
                  </a:r>
                </a:p>
              </p:txBody>
            </p:sp>
          </p:grpSp>
          <p:grpSp>
            <p:nvGrpSpPr>
              <p:cNvPr id="816" name="Group 816"/>
              <p:cNvGrpSpPr/>
              <p:nvPr/>
            </p:nvGrpSpPr>
            <p:grpSpPr>
              <a:xfrm>
                <a:off x="4634277" y="4476527"/>
                <a:ext cx="478433" cy="432001"/>
                <a:chOff x="0" y="0"/>
                <a:chExt cx="478431" cy="431999"/>
              </a:xfrm>
            </p:grpSpPr>
            <p:grpSp>
              <p:nvGrpSpPr>
                <p:cNvPr id="814" name="Group 814"/>
                <p:cNvGrpSpPr/>
                <p:nvPr/>
              </p:nvGrpSpPr>
              <p:grpSpPr>
                <a:xfrm>
                  <a:off x="0" y="0"/>
                  <a:ext cx="478433" cy="432000"/>
                  <a:chOff x="0" y="0"/>
                  <a:chExt cx="478432" cy="431999"/>
                </a:xfrm>
              </p:grpSpPr>
              <p:sp>
                <p:nvSpPr>
                  <p:cNvPr id="810" name="Shape 810"/>
                  <p:cNvSpPr/>
                  <p:nvPr/>
                </p:nvSpPr>
                <p:spPr>
                  <a:xfrm>
                    <a:off x="0" y="0"/>
                    <a:ext cx="47843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4876" y="0"/>
                        </a:lnTo>
                        <a:lnTo>
                          <a:pt x="21600" y="0"/>
                        </a:lnTo>
                        <a:lnTo>
                          <a:pt x="21600" y="16200"/>
                        </a:lnTo>
                        <a:lnTo>
                          <a:pt x="16724"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11" name="Shape 811"/>
                  <p:cNvSpPr/>
                  <p:nvPr/>
                </p:nvSpPr>
                <p:spPr>
                  <a:xfrm>
                    <a:off x="370432"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12" name="Shape 812"/>
                  <p:cNvSpPr/>
                  <p:nvPr/>
                </p:nvSpPr>
                <p:spPr>
                  <a:xfrm>
                    <a:off x="0" y="-1"/>
                    <a:ext cx="478432" cy="10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76" y="0"/>
                        </a:lnTo>
                        <a:lnTo>
                          <a:pt x="21600" y="0"/>
                        </a:lnTo>
                        <a:lnTo>
                          <a:pt x="1672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813" name="Shape 813"/>
                  <p:cNvSpPr/>
                  <p:nvPr/>
                </p:nvSpPr>
                <p:spPr>
                  <a:xfrm>
                    <a:off x="0" y="0"/>
                    <a:ext cx="478432"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4876" y="0"/>
                        </a:lnTo>
                        <a:lnTo>
                          <a:pt x="21600" y="0"/>
                        </a:lnTo>
                        <a:lnTo>
                          <a:pt x="21600" y="16200"/>
                        </a:lnTo>
                        <a:lnTo>
                          <a:pt x="16724" y="21600"/>
                        </a:lnTo>
                        <a:lnTo>
                          <a:pt x="0" y="21600"/>
                        </a:lnTo>
                        <a:close/>
                        <a:moveTo>
                          <a:pt x="0" y="5400"/>
                        </a:moveTo>
                        <a:lnTo>
                          <a:pt x="16724" y="5400"/>
                        </a:lnTo>
                        <a:lnTo>
                          <a:pt x="21600" y="0"/>
                        </a:lnTo>
                        <a:moveTo>
                          <a:pt x="16724" y="5400"/>
                        </a:moveTo>
                        <a:lnTo>
                          <a:pt x="16724" y="21600"/>
                        </a:lnTo>
                      </a:path>
                    </a:pathLst>
                  </a:custGeom>
                  <a:noFill/>
                  <a:ln w="25400" cap="flat">
                    <a:solidFill>
                      <a:srgbClr val="718841"/>
                    </a:solidFill>
                    <a:prstDash val="solid"/>
                    <a:round/>
                  </a:ln>
                  <a:effectLst/>
                </p:spPr>
                <p:txBody>
                  <a:bodyPr wrap="square" lIns="45719" tIns="45719" rIns="45719" bIns="45719" numCol="1" anchor="ctr">
                    <a:noAutofit/>
                  </a:bodyPr>
                  <a:lstStyle/>
                  <a:p>
                    <a:pPr algn="ctr">
                      <a:defRPr sz="1400">
                        <a:solidFill>
                          <a:srgbClr val="FFFFFF"/>
                        </a:solidFill>
                      </a:defRPr>
                    </a:pPr>
                  </a:p>
                </p:txBody>
              </p:sp>
            </p:grpSp>
            <p:sp>
              <p:nvSpPr>
                <p:cNvPr id="815" name="Shape 815"/>
                <p:cNvSpPr/>
                <p:nvPr/>
              </p:nvSpPr>
              <p:spPr>
                <a:xfrm>
                  <a:off x="1151" y="119032"/>
                  <a:ext cx="378481"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400">
                      <a:solidFill>
                        <a:srgbClr val="FFFFFF"/>
                      </a:solidFill>
                    </a:defRPr>
                  </a:lvl1pPr>
                </a:lstStyle>
                <a:p>
                  <a:pPr/>
                  <a:r>
                    <a:t>ECC</a:t>
                  </a:r>
                </a:p>
              </p:txBody>
            </p:sp>
          </p:grpSp>
          <p:grpSp>
            <p:nvGrpSpPr>
              <p:cNvPr id="823" name="Group 823"/>
              <p:cNvGrpSpPr/>
              <p:nvPr/>
            </p:nvGrpSpPr>
            <p:grpSpPr>
              <a:xfrm>
                <a:off x="4953066" y="4473902"/>
                <a:ext cx="504011" cy="434189"/>
                <a:chOff x="0" y="0"/>
                <a:chExt cx="504010" cy="434187"/>
              </a:xfrm>
            </p:grpSpPr>
            <p:grpSp>
              <p:nvGrpSpPr>
                <p:cNvPr id="821" name="Group 821"/>
                <p:cNvGrpSpPr/>
                <p:nvPr/>
              </p:nvGrpSpPr>
              <p:grpSpPr>
                <a:xfrm>
                  <a:off x="72010" y="0"/>
                  <a:ext cx="432001" cy="432000"/>
                  <a:chOff x="0" y="0"/>
                  <a:chExt cx="432000" cy="431999"/>
                </a:xfrm>
              </p:grpSpPr>
              <p:sp>
                <p:nvSpPr>
                  <p:cNvPr id="817" name="Shape 817"/>
                  <p:cNvSpPr/>
                  <p:nvPr/>
                </p:nvSpPr>
                <p:spPr>
                  <a:xfrm>
                    <a:off x="0" y="0"/>
                    <a:ext cx="432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400" y="0"/>
                        </a:lnTo>
                        <a:lnTo>
                          <a:pt x="21600" y="0"/>
                        </a:lnTo>
                        <a:lnTo>
                          <a:pt x="21600" y="16200"/>
                        </a:lnTo>
                        <a:lnTo>
                          <a:pt x="16200" y="2160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18" name="Shape 818"/>
                  <p:cNvSpPr/>
                  <p:nvPr/>
                </p:nvSpPr>
                <p:spPr>
                  <a:xfrm>
                    <a:off x="324000"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19" name="Shape 819"/>
                  <p:cNvSpPr/>
                  <p:nvPr/>
                </p:nvSpPr>
                <p:spPr>
                  <a:xfrm>
                    <a:off x="0" y="-1"/>
                    <a:ext cx="432000" cy="10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400" y="0"/>
                        </a:lnTo>
                        <a:lnTo>
                          <a:pt x="21600" y="0"/>
                        </a:lnTo>
                        <a:lnTo>
                          <a:pt x="1620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20" name="Shape 820"/>
                  <p:cNvSpPr/>
                  <p:nvPr/>
                </p:nvSpPr>
                <p:spPr>
                  <a:xfrm>
                    <a:off x="0" y="0"/>
                    <a:ext cx="432000"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400" y="0"/>
                        </a:lnTo>
                        <a:lnTo>
                          <a:pt x="21600" y="0"/>
                        </a:lnTo>
                        <a:lnTo>
                          <a:pt x="21600" y="16200"/>
                        </a:lnTo>
                        <a:lnTo>
                          <a:pt x="16200" y="21600"/>
                        </a:lnTo>
                        <a:lnTo>
                          <a:pt x="0" y="21600"/>
                        </a:lnTo>
                        <a:close/>
                        <a:moveTo>
                          <a:pt x="0" y="5400"/>
                        </a:moveTo>
                        <a:lnTo>
                          <a:pt x="16200" y="5400"/>
                        </a:lnTo>
                        <a:lnTo>
                          <a:pt x="21600" y="0"/>
                        </a:lnTo>
                        <a:moveTo>
                          <a:pt x="16200" y="5400"/>
                        </a:moveTo>
                        <a:lnTo>
                          <a:pt x="16200" y="216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22" name="Shape 822"/>
                <p:cNvSpPr/>
                <p:nvPr/>
              </p:nvSpPr>
              <p:spPr>
                <a:xfrm>
                  <a:off x="0" y="126847"/>
                  <a:ext cx="435085"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FFFFFF"/>
                      </a:solidFill>
                    </a:defRPr>
                  </a:lvl1pPr>
                </a:lstStyle>
                <a:p>
                  <a:pPr/>
                  <a:r>
                    <a:t>Gap </a:t>
                  </a:r>
                </a:p>
              </p:txBody>
            </p:sp>
          </p:grpSp>
          <p:grpSp>
            <p:nvGrpSpPr>
              <p:cNvPr id="829" name="Group 829"/>
              <p:cNvGrpSpPr/>
              <p:nvPr/>
            </p:nvGrpSpPr>
            <p:grpSpPr>
              <a:xfrm>
                <a:off x="5377317" y="4476527"/>
                <a:ext cx="959564" cy="455421"/>
                <a:chOff x="0" y="0"/>
                <a:chExt cx="959563" cy="455419"/>
              </a:xfrm>
            </p:grpSpPr>
            <p:sp>
              <p:nvSpPr>
                <p:cNvPr id="824" name="Shape 824"/>
                <p:cNvSpPr/>
                <p:nvPr/>
              </p:nvSpPr>
              <p:spPr>
                <a:xfrm>
                  <a:off x="0" y="0"/>
                  <a:ext cx="959564"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431" y="0"/>
                      </a:lnTo>
                      <a:lnTo>
                        <a:pt x="21600" y="0"/>
                      </a:lnTo>
                      <a:lnTo>
                        <a:pt x="21600" y="16200"/>
                      </a:lnTo>
                      <a:lnTo>
                        <a:pt x="19169"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825" name="Shape 825"/>
                <p:cNvSpPr/>
                <p:nvPr/>
              </p:nvSpPr>
              <p:spPr>
                <a:xfrm>
                  <a:off x="851563" y="0"/>
                  <a:ext cx="108001"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1600" y="0"/>
                      </a:lnTo>
                      <a:lnTo>
                        <a:pt x="21600" y="16200"/>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826" name="Shape 826"/>
                <p:cNvSpPr/>
                <p:nvPr/>
              </p:nvSpPr>
              <p:spPr>
                <a:xfrm>
                  <a:off x="0" y="0"/>
                  <a:ext cx="959564" cy="10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431" y="0"/>
                      </a:lnTo>
                      <a:lnTo>
                        <a:pt x="21600" y="0"/>
                      </a:lnTo>
                      <a:lnTo>
                        <a:pt x="191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827" name="Shape 827"/>
                <p:cNvSpPr/>
                <p:nvPr/>
              </p:nvSpPr>
              <p:spPr>
                <a:xfrm>
                  <a:off x="0" y="0"/>
                  <a:ext cx="959564" cy="4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431" y="0"/>
                      </a:lnTo>
                      <a:lnTo>
                        <a:pt x="21600" y="0"/>
                      </a:lnTo>
                      <a:lnTo>
                        <a:pt x="21600" y="16200"/>
                      </a:lnTo>
                      <a:lnTo>
                        <a:pt x="19169" y="21600"/>
                      </a:lnTo>
                      <a:lnTo>
                        <a:pt x="0" y="21600"/>
                      </a:lnTo>
                      <a:close/>
                      <a:moveTo>
                        <a:pt x="0" y="5400"/>
                      </a:moveTo>
                      <a:lnTo>
                        <a:pt x="19169" y="5400"/>
                      </a:lnTo>
                      <a:lnTo>
                        <a:pt x="21600" y="0"/>
                      </a:lnTo>
                      <a:moveTo>
                        <a:pt x="19169" y="5400"/>
                      </a:moveTo>
                      <a:lnTo>
                        <a:pt x="19169" y="21600"/>
                      </a:lnTo>
                    </a:path>
                  </a:pathLst>
                </a:custGeom>
                <a:noFill/>
                <a:ln w="25400" cap="flat">
                  <a:solidFill>
                    <a:srgbClr val="808080"/>
                  </a:solidFill>
                  <a:prstDash val="solid"/>
                  <a:round/>
                </a:ln>
                <a:effectLst/>
              </p:spPr>
              <p:txBody>
                <a:bodyPr wrap="square" lIns="45719" tIns="45719" rIns="45719" bIns="45719" numCol="1" anchor="ctr">
                  <a:noAutofit/>
                </a:bodyPr>
                <a:lstStyle/>
                <a:p>
                  <a:pPr algn="ctr"/>
                </a:p>
              </p:txBody>
            </p:sp>
            <p:sp>
              <p:nvSpPr>
                <p:cNvPr id="828" name="Shape 828"/>
                <p:cNvSpPr/>
                <p:nvPr/>
              </p:nvSpPr>
              <p:spPr>
                <a:xfrm>
                  <a:off x="0" y="84579"/>
                  <a:ext cx="85156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t>
                  </a:r>
                </a:p>
              </p:txBody>
            </p:sp>
          </p:grpSp>
        </p:gr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Shape 835"/>
          <p:cNvSpPr/>
          <p:nvPr>
            <p:ph type="title"/>
          </p:nvPr>
        </p:nvSpPr>
        <p:spPr>
          <a:prstGeom prst="rect">
            <a:avLst/>
          </a:prstGeom>
        </p:spPr>
        <p:txBody>
          <a:bodyPr/>
          <a:lstStyle/>
          <a:p>
            <a:pPr/>
            <a:r>
              <a:t>Confusing on bit density of sector</a:t>
            </a:r>
          </a:p>
        </p:txBody>
      </p:sp>
      <p:sp>
        <p:nvSpPr>
          <p:cNvPr id="836" name="Shape 836"/>
          <p:cNvSpPr/>
          <p:nvPr>
            <p:ph type="body" idx="1"/>
          </p:nvPr>
        </p:nvSpPr>
        <p:spPr>
          <a:xfrm>
            <a:off x="457200" y="1600200"/>
            <a:ext cx="8229600" cy="4525963"/>
          </a:xfrm>
          <a:prstGeom prst="rect">
            <a:avLst/>
          </a:prstGeom>
        </p:spPr>
        <p:txBody>
          <a:bodyPr/>
          <a:lstStyle/>
          <a:p>
            <a:pPr/>
            <a:r>
              <a:t>Zone Bit Recording</a:t>
            </a:r>
          </a:p>
        </p:txBody>
      </p:sp>
      <p:pic>
        <p:nvPicPr>
          <p:cNvPr id="837" name="image31.jpeg" descr="http://www.pcguide.com/ref/hdd/geom/z_zbr.jpg"/>
          <p:cNvPicPr>
            <a:picLocks noChangeAspect="1"/>
          </p:cNvPicPr>
          <p:nvPr/>
        </p:nvPicPr>
        <p:blipFill>
          <a:blip r:embed="rId3">
            <a:extLst/>
          </a:blip>
          <a:stretch>
            <a:fillRect/>
          </a:stretch>
        </p:blipFill>
        <p:spPr>
          <a:xfrm>
            <a:off x="4572000" y="2394623"/>
            <a:ext cx="3943350" cy="3914778"/>
          </a:xfrm>
          <a:prstGeom prst="rect">
            <a:avLst/>
          </a:prstGeom>
          <a:ln w="12700">
            <a:miter lim="400000"/>
          </a:ln>
        </p:spPr>
      </p:pic>
      <p:sp>
        <p:nvSpPr>
          <p:cNvPr id="838" name="Shape 838"/>
          <p:cNvSpPr/>
          <p:nvPr/>
        </p:nvSpPr>
        <p:spPr>
          <a:xfrm>
            <a:off x="827583" y="2372691"/>
            <a:ext cx="3744417"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zone bit recording (ZBR) is a method used by disk drives to store more sectors per track on outer tracks than on inner tracks.</a:t>
            </a:r>
          </a:p>
        </p:txBody>
      </p:sp>
      <p:pic>
        <p:nvPicPr>
          <p:cNvPr id="839" name="image32.png"/>
          <p:cNvPicPr>
            <a:picLocks noChangeAspect="1"/>
          </p:cNvPicPr>
          <p:nvPr/>
        </p:nvPicPr>
        <p:blipFill>
          <a:blip r:embed="rId4">
            <a:extLst/>
          </a:blip>
          <a:srcRect l="21067" t="10724" r="0" b="0"/>
          <a:stretch>
            <a:fillRect/>
          </a:stretch>
        </p:blipFill>
        <p:spPr>
          <a:xfrm>
            <a:off x="827584" y="3936554"/>
            <a:ext cx="3381653" cy="2372847"/>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3" name="Shape 843"/>
          <p:cNvSpPr/>
          <p:nvPr>
            <p:ph type="title"/>
          </p:nvPr>
        </p:nvSpPr>
        <p:spPr>
          <a:prstGeom prst="rect">
            <a:avLst/>
          </a:prstGeom>
        </p:spPr>
        <p:txBody>
          <a:bodyPr/>
          <a:lstStyle/>
          <a:p>
            <a:pPr/>
            <a:r>
              <a:t>How to access?</a:t>
            </a:r>
          </a:p>
        </p:txBody>
      </p:sp>
      <p:sp>
        <p:nvSpPr>
          <p:cNvPr id="844" name="Shape 844"/>
          <p:cNvSpPr/>
          <p:nvPr>
            <p:ph type="body" idx="1"/>
          </p:nvPr>
        </p:nvSpPr>
        <p:spPr>
          <a:xfrm>
            <a:off x="457200" y="1600200"/>
            <a:ext cx="8229600" cy="4525963"/>
          </a:xfrm>
          <a:prstGeom prst="rect">
            <a:avLst/>
          </a:prstGeom>
        </p:spPr>
        <p:txBody>
          <a:bodyPr/>
          <a:lstStyle/>
          <a:p>
            <a:pPr/>
            <a:r>
              <a:t>CHS Addressing</a:t>
            </a:r>
          </a:p>
          <a:p>
            <a:pPr lvl="1" marL="971550" indent="-514350">
              <a:spcBef>
                <a:spcPts val="600"/>
              </a:spcBef>
              <a:buFontTx/>
              <a:buAutoNum type="arabicPeriod" startAt="1"/>
              <a:defRPr sz="2800"/>
            </a:pPr>
            <a:r>
              <a:t>Cylinder (mechanical operation)</a:t>
            </a:r>
          </a:p>
          <a:p>
            <a:pPr lvl="1" marL="971550" indent="-514350">
              <a:spcBef>
                <a:spcPts val="600"/>
              </a:spcBef>
              <a:buFontTx/>
              <a:buAutoNum type="arabicPeriod" startAt="1"/>
              <a:defRPr sz="2800"/>
            </a:pPr>
            <a:r>
              <a:t>Head (electronic choose)</a:t>
            </a:r>
          </a:p>
          <a:p>
            <a:pPr lvl="1" marL="971550" indent="-514350">
              <a:spcBef>
                <a:spcPts val="600"/>
              </a:spcBef>
              <a:buFontTx/>
              <a:buAutoNum type="arabicPeriod" startAt="1"/>
              <a:defRPr sz="2800"/>
            </a:pPr>
            <a:r>
              <a:t>Sector (mechanical rotation, but so fast)</a:t>
            </a:r>
          </a:p>
          <a:p>
            <a:pPr lvl="1" marL="742950" indent="-285750">
              <a:spcBef>
                <a:spcPts val="600"/>
              </a:spcBef>
              <a:defRPr sz="2800"/>
            </a:pPr>
            <a:r>
              <a:t>E.g. 1024/16/63 </a:t>
            </a:r>
            <a:r>
              <a:rPr>
                <a:latin typeface="Wingdings"/>
                <a:ea typeface="Wingdings"/>
                <a:cs typeface="Wingdings"/>
                <a:sym typeface="Wingdings"/>
              </a:rPr>
              <a:t></a:t>
            </a:r>
            <a:r>
              <a:t> 10/4/6bits</a:t>
            </a:r>
          </a:p>
        </p:txBody>
      </p:sp>
      <p:grpSp>
        <p:nvGrpSpPr>
          <p:cNvPr id="856" name="Group 856"/>
          <p:cNvGrpSpPr/>
          <p:nvPr/>
        </p:nvGrpSpPr>
        <p:grpSpPr>
          <a:xfrm>
            <a:off x="1523999" y="4640074"/>
            <a:ext cx="6096001" cy="1577800"/>
            <a:chOff x="0" y="0"/>
            <a:chExt cx="6096000" cy="1577798"/>
          </a:xfrm>
        </p:grpSpPr>
        <p:grpSp>
          <p:nvGrpSpPr>
            <p:cNvPr id="847" name="Group 847"/>
            <p:cNvGrpSpPr/>
            <p:nvPr/>
          </p:nvGrpSpPr>
          <p:grpSpPr>
            <a:xfrm>
              <a:off x="0" y="0"/>
              <a:ext cx="1571135" cy="1577799"/>
              <a:chOff x="0" y="0"/>
              <a:chExt cx="1571134" cy="1577798"/>
            </a:xfrm>
          </p:grpSpPr>
          <p:sp>
            <p:nvSpPr>
              <p:cNvPr id="845" name="Shape 845"/>
              <p:cNvSpPr/>
              <p:nvPr/>
            </p:nvSpPr>
            <p:spPr>
              <a:xfrm>
                <a:off x="0" y="0"/>
                <a:ext cx="1571135" cy="1178351"/>
              </a:xfrm>
              <a:prstGeom prst="roundRect">
                <a:avLst>
                  <a:gd name="adj" fmla="val 7500"/>
                </a:avLst>
              </a:prstGeom>
              <a:solidFill>
                <a:schemeClr val="accent2"/>
              </a:solidFill>
              <a:ln w="25400" cap="flat">
                <a:solidFill>
                  <a:srgbClr val="FFFFFF"/>
                </a:solidFill>
                <a:prstDash val="solid"/>
                <a:round/>
              </a:ln>
              <a:effectLst/>
            </p:spPr>
            <p:txBody>
              <a:bodyPr wrap="square" lIns="45719" tIns="45719" rIns="45719" bIns="45719" numCol="1" anchor="t">
                <a:noAutofit/>
              </a:bodyPr>
              <a:lstStyle/>
              <a:p>
                <a:pPr>
                  <a:defRPr sz="1855">
                    <a:solidFill>
                      <a:srgbClr val="FFFFFF"/>
                    </a:solidFill>
                  </a:defRPr>
                </a:pPr>
              </a:p>
            </p:txBody>
          </p:sp>
          <p:sp>
            <p:nvSpPr>
              <p:cNvPr id="846" name="Shape 846"/>
              <p:cNvSpPr/>
              <p:nvPr/>
            </p:nvSpPr>
            <p:spPr>
              <a:xfrm>
                <a:off x="25858" y="25858"/>
                <a:ext cx="1519418" cy="155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855">
                    <a:solidFill>
                      <a:srgbClr val="FFFFFF"/>
                    </a:solidFill>
                  </a:defRPr>
                </a:pPr>
                <a:r>
                  <a:t>Cylinder</a:t>
                </a:r>
              </a:p>
              <a:p>
                <a:pPr marL="235670" indent="-235670">
                  <a:buSzPct val="100000"/>
                  <a:buChar char="•"/>
                  <a:defRPr sz="1855">
                    <a:solidFill>
                      <a:srgbClr val="FFFFFF"/>
                    </a:solidFill>
                  </a:defRPr>
                </a:pPr>
                <a:r>
                  <a:t>From outer to inner(mechanical)</a:t>
                </a:r>
              </a:p>
            </p:txBody>
          </p:sp>
        </p:grpSp>
        <p:sp>
          <p:nvSpPr>
            <p:cNvPr id="848" name="Shape 848"/>
            <p:cNvSpPr/>
            <p:nvPr/>
          </p:nvSpPr>
          <p:spPr>
            <a:xfrm>
              <a:off x="1743958" y="416350"/>
              <a:ext cx="345651" cy="345650"/>
            </a:xfrm>
            <a:prstGeom prst="rightArrow">
              <a:avLst>
                <a:gd name="adj1" fmla="val 64000"/>
                <a:gd name="adj2" fmla="val 50000"/>
              </a:avLst>
            </a:prstGeom>
            <a:solidFill>
              <a:schemeClr val="accent2"/>
            </a:solidFill>
            <a:ln w="12700" cap="flat">
              <a:noFill/>
              <a:miter lim="400000"/>
            </a:ln>
            <a:effectLst/>
          </p:spPr>
          <p:txBody>
            <a:bodyPr wrap="square" lIns="45719" tIns="45719" rIns="45719" bIns="45719" numCol="1" anchor="ctr">
              <a:noAutofit/>
            </a:bodyPr>
            <a:lstStyle/>
            <a:p>
              <a:pPr/>
            </a:p>
          </p:txBody>
        </p:sp>
        <p:grpSp>
          <p:nvGrpSpPr>
            <p:cNvPr id="851" name="Group 851"/>
            <p:cNvGrpSpPr/>
            <p:nvPr/>
          </p:nvGrpSpPr>
          <p:grpSpPr>
            <a:xfrm>
              <a:off x="2262433" y="0"/>
              <a:ext cx="1571135" cy="1285699"/>
              <a:chOff x="0" y="0"/>
              <a:chExt cx="1571134" cy="1285698"/>
            </a:xfrm>
          </p:grpSpPr>
          <p:sp>
            <p:nvSpPr>
              <p:cNvPr id="849" name="Shape 849"/>
              <p:cNvSpPr/>
              <p:nvPr/>
            </p:nvSpPr>
            <p:spPr>
              <a:xfrm>
                <a:off x="0" y="0"/>
                <a:ext cx="1571135" cy="1178351"/>
              </a:xfrm>
              <a:prstGeom prst="roundRect">
                <a:avLst>
                  <a:gd name="adj" fmla="val 7500"/>
                </a:avLst>
              </a:prstGeom>
              <a:solidFill>
                <a:srgbClr val="88744B"/>
              </a:solidFill>
              <a:ln w="25400" cap="flat">
                <a:solidFill>
                  <a:srgbClr val="FFFFFF"/>
                </a:solidFill>
                <a:prstDash val="solid"/>
                <a:round/>
              </a:ln>
              <a:effectLst/>
            </p:spPr>
            <p:txBody>
              <a:bodyPr wrap="square" lIns="45719" tIns="45719" rIns="45719" bIns="45719" numCol="1" anchor="t">
                <a:noAutofit/>
              </a:bodyPr>
              <a:lstStyle/>
              <a:p>
                <a:pPr>
                  <a:defRPr sz="1855">
                    <a:solidFill>
                      <a:srgbClr val="FFFFFF"/>
                    </a:solidFill>
                  </a:defRPr>
                </a:pPr>
              </a:p>
            </p:txBody>
          </p:sp>
          <p:sp>
            <p:nvSpPr>
              <p:cNvPr id="850" name="Shape 850"/>
              <p:cNvSpPr/>
              <p:nvPr/>
            </p:nvSpPr>
            <p:spPr>
              <a:xfrm>
                <a:off x="25858" y="25858"/>
                <a:ext cx="1519418" cy="1259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855">
                    <a:solidFill>
                      <a:srgbClr val="FFFFFF"/>
                    </a:solidFill>
                  </a:defRPr>
                </a:pPr>
                <a:r>
                  <a:t>Header</a:t>
                </a:r>
              </a:p>
              <a:p>
                <a:pPr marL="235670" indent="-235670">
                  <a:buSzPct val="100000"/>
                  <a:buChar char="•"/>
                  <a:defRPr sz="1855">
                    <a:solidFill>
                      <a:srgbClr val="FFFFFF"/>
                    </a:solidFill>
                  </a:defRPr>
                </a:pPr>
                <a:r>
                  <a:t>Form up to down (electronic)</a:t>
                </a:r>
              </a:p>
            </p:txBody>
          </p:sp>
        </p:grpSp>
        <p:sp>
          <p:nvSpPr>
            <p:cNvPr id="852" name="Shape 852"/>
            <p:cNvSpPr/>
            <p:nvPr/>
          </p:nvSpPr>
          <p:spPr>
            <a:xfrm>
              <a:off x="4006391" y="416350"/>
              <a:ext cx="345651" cy="345650"/>
            </a:xfrm>
            <a:prstGeom prst="rightArrow">
              <a:avLst>
                <a:gd name="adj1" fmla="val 64000"/>
                <a:gd name="adj2" fmla="val 50000"/>
              </a:avLst>
            </a:prstGeom>
            <a:solidFill>
              <a:schemeClr val="accent3"/>
            </a:solidFill>
            <a:ln w="12700" cap="flat">
              <a:noFill/>
              <a:miter lim="400000"/>
            </a:ln>
            <a:effectLst/>
          </p:spPr>
          <p:txBody>
            <a:bodyPr wrap="square" lIns="45719" tIns="45719" rIns="45719" bIns="45719" numCol="1" anchor="ctr">
              <a:noAutofit/>
            </a:bodyPr>
            <a:lstStyle/>
            <a:p>
              <a:pPr/>
            </a:p>
          </p:txBody>
        </p:sp>
        <p:grpSp>
          <p:nvGrpSpPr>
            <p:cNvPr id="855" name="Group 855"/>
            <p:cNvGrpSpPr/>
            <p:nvPr/>
          </p:nvGrpSpPr>
          <p:grpSpPr>
            <a:xfrm>
              <a:off x="4524866" y="0"/>
              <a:ext cx="1571135" cy="1577799"/>
              <a:chOff x="0" y="0"/>
              <a:chExt cx="1571134" cy="1577798"/>
            </a:xfrm>
          </p:grpSpPr>
          <p:sp>
            <p:nvSpPr>
              <p:cNvPr id="853" name="Shape 853"/>
              <p:cNvSpPr/>
              <p:nvPr/>
            </p:nvSpPr>
            <p:spPr>
              <a:xfrm>
                <a:off x="0" y="0"/>
                <a:ext cx="1571135" cy="1178351"/>
              </a:xfrm>
              <a:prstGeom prst="roundRect">
                <a:avLst>
                  <a:gd name="adj" fmla="val 7500"/>
                </a:avLst>
              </a:prstGeom>
              <a:solidFill>
                <a:schemeClr val="accent3"/>
              </a:solidFill>
              <a:ln w="25400" cap="flat">
                <a:solidFill>
                  <a:srgbClr val="FFFFFF"/>
                </a:solidFill>
                <a:prstDash val="solid"/>
                <a:round/>
              </a:ln>
              <a:effectLst/>
            </p:spPr>
            <p:txBody>
              <a:bodyPr wrap="square" lIns="45719" tIns="45719" rIns="45719" bIns="45719" numCol="1" anchor="t">
                <a:noAutofit/>
              </a:bodyPr>
              <a:lstStyle/>
              <a:p>
                <a:pPr>
                  <a:defRPr sz="1855">
                    <a:solidFill>
                      <a:srgbClr val="FFFFFF"/>
                    </a:solidFill>
                  </a:defRPr>
                </a:pPr>
              </a:p>
            </p:txBody>
          </p:sp>
          <p:sp>
            <p:nvSpPr>
              <p:cNvPr id="854" name="Shape 854"/>
              <p:cNvSpPr/>
              <p:nvPr/>
            </p:nvSpPr>
            <p:spPr>
              <a:xfrm>
                <a:off x="25858" y="25858"/>
                <a:ext cx="1519418" cy="155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855">
                    <a:solidFill>
                      <a:srgbClr val="FFFFFF"/>
                    </a:solidFill>
                  </a:defRPr>
                </a:pPr>
                <a:r>
                  <a:t>Sector</a:t>
                </a:r>
              </a:p>
              <a:p>
                <a:pPr marL="235670" indent="-235670">
                  <a:buSzPct val="100000"/>
                  <a:buChar char="•"/>
                  <a:defRPr sz="1855">
                    <a:solidFill>
                      <a:srgbClr val="FFFFFF"/>
                    </a:solidFill>
                  </a:defRPr>
                </a:pPr>
                <a:r>
                  <a:t>From smaller to bigger(so fast)</a:t>
                </a:r>
              </a:p>
            </p:txBody>
          </p:sp>
        </p:grpSp>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0" name="Shape 860"/>
          <p:cNvSpPr/>
          <p:nvPr>
            <p:ph type="title"/>
          </p:nvPr>
        </p:nvSpPr>
        <p:spPr>
          <a:prstGeom prst="rect">
            <a:avLst/>
          </a:prstGeom>
        </p:spPr>
        <p:txBody>
          <a:bodyPr/>
          <a:lstStyle/>
          <a:p>
            <a:pPr/>
            <a:r>
              <a:t>Disk IO Performance</a:t>
            </a:r>
          </a:p>
        </p:txBody>
      </p:sp>
      <p:sp>
        <p:nvSpPr>
          <p:cNvPr id="861" name="Shape 861"/>
          <p:cNvSpPr/>
          <p:nvPr>
            <p:ph type="body" idx="1"/>
          </p:nvPr>
        </p:nvSpPr>
        <p:spPr>
          <a:xfrm>
            <a:off x="457200" y="1600200"/>
            <a:ext cx="8229600" cy="4525963"/>
          </a:xfrm>
          <a:prstGeom prst="rect">
            <a:avLst/>
          </a:prstGeom>
        </p:spPr>
        <p:txBody>
          <a:bodyPr/>
          <a:lstStyle/>
          <a:p>
            <a:pPr marL="339470" indent="-339470" defTabSz="905255">
              <a:lnSpc>
                <a:spcPct val="90000"/>
              </a:lnSpc>
              <a:defRPr b="1" sz="3168"/>
            </a:pPr>
            <a:r>
              <a:t>T</a:t>
            </a:r>
            <a:r>
              <a:rPr b="0" baseline="-25191"/>
              <a:t>i/o</a:t>
            </a:r>
            <a:r>
              <a:rPr b="0"/>
              <a:t> = </a:t>
            </a:r>
            <a:r>
              <a:t>t</a:t>
            </a:r>
            <a:r>
              <a:rPr b="0" baseline="-25191"/>
              <a:t>seek</a:t>
            </a:r>
            <a:r>
              <a:rPr b="0"/>
              <a:t> + </a:t>
            </a:r>
            <a:r>
              <a:t>t</a:t>
            </a:r>
            <a:r>
              <a:rPr b="0" baseline="-25191"/>
              <a:t>rotate</a:t>
            </a:r>
            <a:r>
              <a:rPr b="0"/>
              <a:t> + n*</a:t>
            </a:r>
            <a:r>
              <a:t>t</a:t>
            </a:r>
            <a:r>
              <a:rPr b="0" baseline="-25191"/>
              <a:t>transfer</a:t>
            </a:r>
          </a:p>
          <a:p>
            <a:pPr lvl="1" marL="735520" indent="-282892" defTabSz="905255">
              <a:lnSpc>
                <a:spcPct val="90000"/>
              </a:lnSpc>
              <a:spcBef>
                <a:spcPts val="600"/>
              </a:spcBef>
              <a:defRPr sz="2772"/>
            </a:pPr>
            <a:r>
              <a:t>Seek time(0.2-0.8ms)</a:t>
            </a:r>
          </a:p>
          <a:p>
            <a:pPr lvl="1" marL="735520" indent="-282892" defTabSz="905255">
              <a:lnSpc>
                <a:spcPct val="90000"/>
              </a:lnSpc>
              <a:spcBef>
                <a:spcPts val="600"/>
              </a:spcBef>
              <a:defRPr sz="2772"/>
            </a:pPr>
            <a:r>
              <a:t>Rotational latency(5400/7200 rpm)</a:t>
            </a:r>
          </a:p>
          <a:p>
            <a:pPr lvl="1" marL="735520" indent="-282892" defTabSz="905255">
              <a:lnSpc>
                <a:spcPct val="90000"/>
              </a:lnSpc>
              <a:spcBef>
                <a:spcPts val="600"/>
              </a:spcBef>
              <a:defRPr sz="2772"/>
            </a:pPr>
            <a:r>
              <a:t>Data transfer rate(so fast)</a:t>
            </a:r>
          </a:p>
          <a:p>
            <a:pPr marL="339470" indent="-339470" defTabSz="905255">
              <a:lnSpc>
                <a:spcPct val="90000"/>
              </a:lnSpc>
              <a:defRPr sz="3168"/>
            </a:pPr>
            <a:r>
              <a:t>IOPS</a:t>
            </a:r>
            <a:r>
              <a:rPr sz="2376"/>
              <a:t>(Input/Output operations per second)</a:t>
            </a:r>
          </a:p>
          <a:p>
            <a:pPr lvl="1" marL="735520" indent="-282892" defTabSz="905255">
              <a:lnSpc>
                <a:spcPct val="90000"/>
              </a:lnSpc>
              <a:spcBef>
                <a:spcPts val="600"/>
              </a:spcBef>
              <a:defRPr sz="2772"/>
            </a:pPr>
            <a:r>
              <a:t>Sequential Read IOPS</a:t>
            </a:r>
          </a:p>
          <a:p>
            <a:pPr lvl="1" marL="735520" indent="-282892" defTabSz="905255">
              <a:lnSpc>
                <a:spcPct val="90000"/>
              </a:lnSpc>
              <a:spcBef>
                <a:spcPts val="600"/>
              </a:spcBef>
              <a:defRPr sz="2772"/>
            </a:pPr>
            <a:r>
              <a:t>Sequential Write IOPS</a:t>
            </a:r>
          </a:p>
          <a:p>
            <a:pPr lvl="1" marL="735520" indent="-282892" defTabSz="905255">
              <a:lnSpc>
                <a:spcPct val="90000"/>
              </a:lnSpc>
              <a:spcBef>
                <a:spcPts val="600"/>
              </a:spcBef>
              <a:defRPr sz="2772"/>
            </a:pPr>
            <a:r>
              <a:t>Random Read IOPS</a:t>
            </a:r>
          </a:p>
          <a:p>
            <a:pPr lvl="1" marL="735520" indent="-282892" defTabSz="905255">
              <a:lnSpc>
                <a:spcPct val="90000"/>
              </a:lnSpc>
              <a:spcBef>
                <a:spcPts val="600"/>
              </a:spcBef>
              <a:defRPr sz="2772"/>
            </a:pPr>
            <a:r>
              <a:t>Random Write IOPS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5" name="Shape 865"/>
          <p:cNvSpPr/>
          <p:nvPr>
            <p:ph type="title"/>
          </p:nvPr>
        </p:nvSpPr>
        <p:spPr>
          <a:prstGeom prst="rect">
            <a:avLst/>
          </a:prstGeom>
        </p:spPr>
        <p:txBody>
          <a:bodyPr/>
          <a:lstStyle/>
          <a:p>
            <a:pPr/>
            <a:r>
              <a:t>Disk/IO Scheduler</a:t>
            </a:r>
          </a:p>
        </p:txBody>
      </p:sp>
      <p:sp>
        <p:nvSpPr>
          <p:cNvPr id="866" name="Shape 866"/>
          <p:cNvSpPr/>
          <p:nvPr>
            <p:ph type="body" idx="1"/>
          </p:nvPr>
        </p:nvSpPr>
        <p:spPr>
          <a:xfrm>
            <a:off x="457200" y="1600200"/>
            <a:ext cx="8229600" cy="4525963"/>
          </a:xfrm>
          <a:prstGeom prst="rect">
            <a:avLst/>
          </a:prstGeom>
        </p:spPr>
        <p:txBody>
          <a:bodyPr/>
          <a:lstStyle/>
          <a:p>
            <a:pPr>
              <a:lnSpc>
                <a:spcPct val="80000"/>
              </a:lnSpc>
              <a:spcBef>
                <a:spcPts val="400"/>
              </a:spcBef>
              <a:defRPr sz="1800"/>
            </a:pPr>
            <a:r>
              <a:t>It determines the motion of the of disk's arm and head in servicing read and write requests.</a:t>
            </a:r>
            <a:endParaRPr sz="2400"/>
          </a:p>
          <a:p>
            <a:pPr>
              <a:lnSpc>
                <a:spcPct val="80000"/>
              </a:lnSpc>
              <a:spcBef>
                <a:spcPts val="400"/>
              </a:spcBef>
              <a:defRPr sz="1800"/>
            </a:pPr>
            <a:r>
              <a:t>IO Scheduler goals</a:t>
            </a:r>
            <a:endParaRPr sz="2400"/>
          </a:p>
          <a:p>
            <a:pPr lvl="1" marL="742950" indent="-285750">
              <a:lnSpc>
                <a:spcPct val="80000"/>
              </a:lnSpc>
              <a:spcBef>
                <a:spcPts val="300"/>
              </a:spcBef>
              <a:defRPr sz="1300"/>
            </a:pPr>
            <a:r>
              <a:t>To minimize time wasted by hard disk seeks</a:t>
            </a:r>
            <a:endParaRPr sz="1800"/>
          </a:p>
          <a:p>
            <a:pPr lvl="1" marL="742950" indent="-285750">
              <a:lnSpc>
                <a:spcPct val="80000"/>
              </a:lnSpc>
              <a:spcBef>
                <a:spcPts val="300"/>
              </a:spcBef>
              <a:defRPr sz="1300"/>
            </a:pPr>
            <a:r>
              <a:t>To prioritize a certain process' I/O requests</a:t>
            </a:r>
            <a:endParaRPr sz="2100"/>
          </a:p>
          <a:p>
            <a:pPr lvl="1" marL="742950" indent="-285750">
              <a:lnSpc>
                <a:spcPct val="80000"/>
              </a:lnSpc>
              <a:spcBef>
                <a:spcPts val="300"/>
              </a:spcBef>
              <a:defRPr sz="1300"/>
            </a:pPr>
            <a:r>
              <a:t>To give a share of the disk bandwidth to each running process</a:t>
            </a:r>
            <a:endParaRPr sz="2100"/>
          </a:p>
          <a:p>
            <a:pPr lvl="1" marL="742950" indent="-285750">
              <a:lnSpc>
                <a:spcPct val="80000"/>
              </a:lnSpc>
              <a:spcBef>
                <a:spcPts val="300"/>
              </a:spcBef>
              <a:defRPr sz="1300"/>
            </a:pPr>
            <a:r>
              <a:t>To guarantee that certain requests will be issued before a particular deadline</a:t>
            </a:r>
            <a:endParaRPr sz="2400"/>
          </a:p>
          <a:p>
            <a:pPr>
              <a:lnSpc>
                <a:spcPct val="80000"/>
              </a:lnSpc>
              <a:spcBef>
                <a:spcPts val="400"/>
              </a:spcBef>
              <a:defRPr sz="1800"/>
            </a:pPr>
            <a:r>
              <a:t>Scheduler algorithms (choose one according by different workloads)</a:t>
            </a:r>
            <a:endParaRPr sz="2400"/>
          </a:p>
          <a:p>
            <a:pPr lvl="1" marL="742950" indent="-285750">
              <a:lnSpc>
                <a:spcPct val="80000"/>
              </a:lnSpc>
              <a:spcBef>
                <a:spcPts val="300"/>
              </a:spcBef>
              <a:defRPr sz="1300"/>
            </a:pPr>
            <a:r>
              <a:t>FIFO (</a:t>
            </a:r>
            <a:r>
              <a:rPr sz="1100"/>
              <a:t>a.k.a. </a:t>
            </a:r>
            <a:r>
              <a:t>FCFS)</a:t>
            </a:r>
            <a:endParaRPr sz="2100"/>
          </a:p>
          <a:p>
            <a:pPr lvl="1" marL="742950" indent="-285750">
              <a:lnSpc>
                <a:spcPct val="80000"/>
              </a:lnSpc>
              <a:spcBef>
                <a:spcPts val="300"/>
              </a:spcBef>
              <a:defRPr sz="1300"/>
            </a:pPr>
            <a:r>
              <a:t>SSTF (Shortest Seek Time First)</a:t>
            </a:r>
            <a:endParaRPr sz="2100"/>
          </a:p>
          <a:p>
            <a:pPr lvl="1" marL="742950" indent="-285750">
              <a:lnSpc>
                <a:spcPct val="80000"/>
              </a:lnSpc>
              <a:spcBef>
                <a:spcPts val="300"/>
              </a:spcBef>
              <a:defRPr sz="1300"/>
            </a:pPr>
            <a:r>
              <a:t>SCAN (</a:t>
            </a:r>
            <a:r>
              <a:rPr sz="1100"/>
              <a:t>a.k.a.</a:t>
            </a:r>
            <a:r>
              <a:t> Elevator Algorithm, LOOK, C-SCAN, C-LOOK)</a:t>
            </a:r>
            <a:endParaRPr sz="2100"/>
          </a:p>
          <a:p>
            <a:pPr lvl="1" marL="742950" indent="-285750">
              <a:lnSpc>
                <a:spcPct val="80000"/>
              </a:lnSpc>
              <a:spcBef>
                <a:spcPts val="300"/>
              </a:spcBef>
              <a:defRPr sz="1300"/>
            </a:pPr>
            <a:r>
              <a:t>FSCAN, N-Step-SCAN (prevents </a:t>
            </a:r>
            <a:r>
              <a:rPr sz="1100" u="sng">
                <a:effectLst>
                  <a:outerShdw sx="100000" sy="100000" kx="0" ky="0" algn="b" rotWithShape="0" blurRad="38100" dist="38100" dir="2700000">
                    <a:srgbClr val="000000">
                      <a:alpha val="43137"/>
                    </a:srgbClr>
                  </a:outerShdw>
                </a:effectLst>
              </a:rPr>
              <a:t>"starvation"</a:t>
            </a:r>
            <a:r>
              <a:rPr sz="1200"/>
              <a:t> </a:t>
            </a:r>
            <a:r>
              <a:t>and </a:t>
            </a:r>
            <a:r>
              <a:rPr sz="1100" u="sng">
                <a:effectLst>
                  <a:outerShdw sx="100000" sy="100000" kx="0" ky="0" algn="b" rotWithShape="0" blurRad="38100" dist="38100" dir="2700000">
                    <a:srgbClr val="000000">
                      <a:alpha val="43137"/>
                    </a:srgbClr>
                  </a:outerShdw>
                </a:effectLst>
              </a:rPr>
              <a:t>"arm stickiness"</a:t>
            </a:r>
            <a:r>
              <a:t>)</a:t>
            </a:r>
            <a:endParaRPr sz="2100"/>
          </a:p>
          <a:p>
            <a:pPr lvl="1" marL="742950" indent="-285750">
              <a:lnSpc>
                <a:spcPct val="80000"/>
              </a:lnSpc>
              <a:spcBef>
                <a:spcPts val="300"/>
              </a:spcBef>
              <a:defRPr sz="1300"/>
            </a:pPr>
            <a:r>
              <a:t>CFQ (Completely Fair Queuing, used for </a:t>
            </a:r>
            <a:r>
              <a:rPr sz="1200" u="sng">
                <a:effectLst>
                  <a:outerShdw sx="100000" sy="100000" kx="0" ky="0" algn="b" rotWithShape="0" blurRad="38100" dist="38100" dir="2700000">
                    <a:srgbClr val="000000">
                      <a:alpha val="43137"/>
                    </a:srgbClr>
                  </a:outerShdw>
                </a:effectLst>
              </a:rPr>
              <a:t>desktop system</a:t>
            </a:r>
            <a:r>
              <a:t>)</a:t>
            </a:r>
            <a:endParaRPr sz="2100"/>
          </a:p>
          <a:p>
            <a:pPr lvl="1" marL="742950" indent="-285750">
              <a:lnSpc>
                <a:spcPct val="80000"/>
              </a:lnSpc>
              <a:spcBef>
                <a:spcPts val="300"/>
              </a:spcBef>
              <a:defRPr sz="1300"/>
            </a:pPr>
            <a:r>
              <a:t>AS (Anticipatory Scheduler, replaced by CFQ, some used for </a:t>
            </a:r>
            <a:r>
              <a:rPr sz="1100" u="sng">
                <a:effectLst>
                  <a:outerShdw sx="100000" sy="100000" kx="0" ky="0" algn="b" rotWithShape="0" blurRad="38100" dist="38100" dir="2700000">
                    <a:srgbClr val="000000">
                      <a:alpha val="43137"/>
                    </a:srgbClr>
                  </a:outerShdw>
                </a:effectLst>
              </a:rPr>
              <a:t>web server</a:t>
            </a:r>
            <a:r>
              <a:t>)</a:t>
            </a:r>
            <a:endParaRPr sz="2100"/>
          </a:p>
          <a:p>
            <a:pPr lvl="1" marL="742950" indent="-285750">
              <a:lnSpc>
                <a:spcPct val="80000"/>
              </a:lnSpc>
              <a:spcBef>
                <a:spcPts val="300"/>
              </a:spcBef>
              <a:defRPr sz="1300"/>
            </a:pPr>
            <a:r>
              <a:t>Deadline (often used for </a:t>
            </a:r>
            <a:r>
              <a:rPr sz="1200" u="sng">
                <a:effectLst>
                  <a:outerShdw sx="100000" sy="100000" kx="0" ky="0" algn="b" rotWithShape="0" blurRad="38100" dist="38100" dir="2700000">
                    <a:srgbClr val="000000">
                      <a:alpha val="43137"/>
                    </a:srgbClr>
                  </a:outerShdw>
                </a:effectLst>
              </a:rPr>
              <a:t>database</a:t>
            </a:r>
            <a:r>
              <a:t>)</a:t>
            </a:r>
            <a:endParaRPr sz="2100"/>
          </a:p>
          <a:p>
            <a:pPr lvl="1" marL="742950" indent="-285750">
              <a:lnSpc>
                <a:spcPct val="80000"/>
              </a:lnSpc>
              <a:spcBef>
                <a:spcPts val="300"/>
              </a:spcBef>
              <a:defRPr sz="1300"/>
            </a:pPr>
            <a:r>
              <a:t>NOOP (maybe used for </a:t>
            </a:r>
            <a:r>
              <a:rPr sz="1200" u="sng">
                <a:effectLst>
                  <a:outerShdw sx="100000" sy="100000" kx="0" ky="0" algn="b" rotWithShape="0" blurRad="38100" dist="38100" dir="2700000">
                    <a:srgbClr val="000000">
                      <a:alpha val="43137"/>
                    </a:srgbClr>
                  </a:outerShdw>
                </a:effectLst>
              </a:rPr>
              <a:t>non disk-based block devices</a:t>
            </a:r>
            <a:r>
              <a:rPr sz="1200"/>
              <a:t>, </a:t>
            </a:r>
            <a:r>
              <a:t>e.g. SSD)</a:t>
            </a:r>
            <a:endParaRPr sz="1800"/>
          </a:p>
          <a:p>
            <a:pPr>
              <a:lnSpc>
                <a:spcPct val="80000"/>
              </a:lnSpc>
              <a:spcBef>
                <a:spcPts val="400"/>
              </a:spcBef>
              <a:defRPr sz="1800"/>
            </a:pPr>
            <a:r>
              <a:t>Scheduler implementation</a:t>
            </a:r>
            <a:endParaRPr sz="2400"/>
          </a:p>
          <a:p>
            <a:pPr lvl="1" marL="742950" indent="-285750">
              <a:lnSpc>
                <a:spcPct val="80000"/>
              </a:lnSpc>
              <a:spcBef>
                <a:spcPts val="300"/>
              </a:spcBef>
              <a:defRPr sz="1300"/>
            </a:pPr>
            <a:r>
              <a:t>cache/buffer</a:t>
            </a:r>
            <a:endParaRPr sz="2100"/>
          </a:p>
          <a:p>
            <a:pPr lvl="1" marL="742950" indent="-285750">
              <a:lnSpc>
                <a:spcPct val="80000"/>
              </a:lnSpc>
              <a:spcBef>
                <a:spcPts val="300"/>
              </a:spcBef>
              <a:defRPr sz="1300"/>
            </a:pPr>
            <a:r>
              <a:t>Read/write requests queue(s)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Principle of locality</a:t>
            </a:r>
          </a:p>
        </p:txBody>
      </p:sp>
      <p:sp>
        <p:nvSpPr>
          <p:cNvPr id="127" name="Shape 127"/>
          <p:cNvSpPr/>
          <p:nvPr>
            <p:ph type="body" idx="1"/>
          </p:nvPr>
        </p:nvSpPr>
        <p:spPr>
          <a:xfrm>
            <a:off x="457200" y="1600200"/>
            <a:ext cx="8229600" cy="4525963"/>
          </a:xfrm>
          <a:prstGeom prst="rect">
            <a:avLst/>
          </a:prstGeom>
        </p:spPr>
        <p:txBody>
          <a:bodyPr/>
          <a:lstStyle/>
          <a:p>
            <a:pPr>
              <a:lnSpc>
                <a:spcPct val="90000"/>
              </a:lnSpc>
              <a:spcBef>
                <a:spcPts val="500"/>
              </a:spcBef>
              <a:defRPr sz="2400"/>
            </a:pPr>
            <a:r>
              <a:t>Programs tend to reuse data and instructions they have used recently, or related storage locations, are frequently accessed.</a:t>
            </a:r>
          </a:p>
          <a:p>
            <a:pPr>
              <a:lnSpc>
                <a:spcPct val="90000"/>
              </a:lnSpc>
              <a:spcBef>
                <a:spcPts val="500"/>
              </a:spcBef>
              <a:defRPr sz="2400"/>
            </a:pPr>
            <a:r>
              <a:t>Types</a:t>
            </a:r>
          </a:p>
          <a:p>
            <a:pPr lvl="1" marL="742950" indent="-285750">
              <a:lnSpc>
                <a:spcPct val="90000"/>
              </a:lnSpc>
              <a:spcBef>
                <a:spcPts val="400"/>
              </a:spcBef>
              <a:defRPr sz="2000"/>
            </a:pPr>
            <a:r>
              <a:t>temporal locality</a:t>
            </a:r>
            <a:endParaRPr sz="2800"/>
          </a:p>
          <a:p>
            <a:pPr lvl="1" marL="742950" indent="-285750">
              <a:lnSpc>
                <a:spcPct val="90000"/>
              </a:lnSpc>
              <a:spcBef>
                <a:spcPts val="400"/>
              </a:spcBef>
              <a:defRPr sz="2000"/>
            </a:pPr>
            <a:r>
              <a:t>spatial locality</a:t>
            </a:r>
            <a:endParaRPr sz="2800"/>
          </a:p>
          <a:p>
            <a:pPr>
              <a:lnSpc>
                <a:spcPct val="90000"/>
              </a:lnSpc>
              <a:spcBef>
                <a:spcPts val="500"/>
              </a:spcBef>
              <a:defRPr sz="2400"/>
            </a:pPr>
            <a:r>
              <a:t>Optimization techs</a:t>
            </a:r>
          </a:p>
          <a:p>
            <a:pPr lvl="1" marL="742950" indent="-285750">
              <a:lnSpc>
                <a:spcPct val="90000"/>
              </a:lnSpc>
              <a:spcBef>
                <a:spcPts val="400"/>
              </a:spcBef>
              <a:defRPr sz="2000"/>
            </a:pPr>
            <a:r>
              <a:t>caching</a:t>
            </a:r>
            <a:endParaRPr sz="2800"/>
          </a:p>
          <a:p>
            <a:pPr lvl="1" marL="742950" indent="-285750">
              <a:lnSpc>
                <a:spcPct val="90000"/>
              </a:lnSpc>
              <a:spcBef>
                <a:spcPts val="400"/>
              </a:spcBef>
              <a:defRPr sz="2000"/>
            </a:pPr>
            <a:r>
              <a:t>prefetching </a:t>
            </a:r>
            <a:endParaRPr sz="2800"/>
          </a:p>
          <a:p>
            <a:pPr>
              <a:lnSpc>
                <a:spcPct val="90000"/>
              </a:lnSpc>
              <a:spcBef>
                <a:spcPts val="500"/>
              </a:spcBef>
              <a:defRPr sz="2400"/>
            </a:pPr>
            <a:r>
              <a:t>Relevant factors</a:t>
            </a:r>
          </a:p>
          <a:p>
            <a:pPr lvl="1" marL="742950" indent="-285750">
              <a:lnSpc>
                <a:spcPct val="90000"/>
              </a:lnSpc>
              <a:spcBef>
                <a:spcPts val="400"/>
              </a:spcBef>
              <a:defRPr sz="2000"/>
            </a:pPr>
            <a:r>
              <a:t>Structure of program</a:t>
            </a:r>
            <a:endParaRPr sz="2800"/>
          </a:p>
          <a:p>
            <a:pPr lvl="1" marL="742950" indent="-285750">
              <a:lnSpc>
                <a:spcPct val="90000"/>
              </a:lnSpc>
              <a:spcBef>
                <a:spcPts val="400"/>
              </a:spcBef>
              <a:defRPr sz="2000"/>
            </a:pPr>
            <a:r>
              <a:t>Linear data structure</a:t>
            </a:r>
            <a:endParaRPr sz="2800"/>
          </a:p>
          <a:p>
            <a:pPr lvl="1" marL="742950" indent="-285750">
              <a:lnSpc>
                <a:spcPct val="90000"/>
              </a:lnSpc>
              <a:spcBef>
                <a:spcPts val="400"/>
              </a:spcBef>
              <a:defRPr sz="2000"/>
            </a:pPr>
            <a:r>
              <a:t>Use efficiency for memory hierarchy</a:t>
            </a:r>
          </a:p>
        </p:txBody>
      </p:sp>
      <p:pic>
        <p:nvPicPr>
          <p:cNvPr id="128" name="image1.gif"/>
          <p:cNvPicPr>
            <a:picLocks noChangeAspect="0"/>
          </p:cNvPicPr>
          <p:nvPr/>
        </p:nvPicPr>
        <p:blipFill>
          <a:blip r:embed="rId2">
            <a:extLst/>
          </a:blip>
          <a:stretch>
            <a:fillRect/>
          </a:stretch>
        </p:blipFill>
        <p:spPr>
          <a:xfrm>
            <a:off x="5658899" y="2988629"/>
            <a:ext cx="1800001" cy="1800001"/>
          </a:xfrm>
          <a:prstGeom prst="rect">
            <a:avLst/>
          </a:prstGeom>
          <a:ln w="12700">
            <a:miter lim="400000"/>
          </a:ln>
        </p:spPr>
      </p:pic>
      <p:grpSp>
        <p:nvGrpSpPr>
          <p:cNvPr id="152" name="Group 152"/>
          <p:cNvGrpSpPr/>
          <p:nvPr/>
        </p:nvGrpSpPr>
        <p:grpSpPr>
          <a:xfrm>
            <a:off x="526090" y="5892331"/>
            <a:ext cx="8160711" cy="746408"/>
            <a:chOff x="0" y="0"/>
            <a:chExt cx="8160709" cy="746406"/>
          </a:xfrm>
        </p:grpSpPr>
        <p:grpSp>
          <p:nvGrpSpPr>
            <p:cNvPr id="131" name="Group 131"/>
            <p:cNvGrpSpPr/>
            <p:nvPr/>
          </p:nvGrpSpPr>
          <p:grpSpPr>
            <a:xfrm>
              <a:off x="0" y="0"/>
              <a:ext cx="995209" cy="746407"/>
              <a:chOff x="0" y="0"/>
              <a:chExt cx="995208" cy="746406"/>
            </a:xfrm>
          </p:grpSpPr>
          <p:sp>
            <p:nvSpPr>
              <p:cNvPr id="129" name="Shape 129"/>
              <p:cNvSpPr/>
              <p:nvPr/>
            </p:nvSpPr>
            <p:spPr>
              <a:xfrm>
                <a:off x="0" y="0"/>
                <a:ext cx="995209" cy="746407"/>
              </a:xfrm>
              <a:prstGeom prst="roundRect">
                <a:avLst>
                  <a:gd name="adj" fmla="val 7500"/>
                </a:avLst>
              </a:prstGeom>
              <a:solidFill>
                <a:schemeClr val="accent2"/>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30" name="Shape 130"/>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CPU Registers</a:t>
                </a:r>
              </a:p>
            </p:txBody>
          </p:sp>
        </p:grpSp>
        <p:sp>
          <p:nvSpPr>
            <p:cNvPr id="132" name="Shape 132"/>
            <p:cNvSpPr/>
            <p:nvPr/>
          </p:nvSpPr>
          <p:spPr>
            <a:xfrm>
              <a:off x="1104681" y="263730"/>
              <a:ext cx="218947" cy="218947"/>
            </a:xfrm>
            <a:prstGeom prst="rightArrow">
              <a:avLst>
                <a:gd name="adj1" fmla="val 64000"/>
                <a:gd name="adj2" fmla="val 50000"/>
              </a:avLst>
            </a:prstGeom>
            <a:solidFill>
              <a:schemeClr val="accent2"/>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grpSp>
          <p:nvGrpSpPr>
            <p:cNvPr id="135" name="Group 135"/>
            <p:cNvGrpSpPr/>
            <p:nvPr/>
          </p:nvGrpSpPr>
          <p:grpSpPr>
            <a:xfrm>
              <a:off x="1433100" y="0"/>
              <a:ext cx="995209" cy="746407"/>
              <a:chOff x="0" y="0"/>
              <a:chExt cx="995208" cy="746406"/>
            </a:xfrm>
          </p:grpSpPr>
          <p:sp>
            <p:nvSpPr>
              <p:cNvPr id="133" name="Shape 133"/>
              <p:cNvSpPr/>
              <p:nvPr/>
            </p:nvSpPr>
            <p:spPr>
              <a:xfrm>
                <a:off x="0" y="0"/>
                <a:ext cx="995209" cy="746407"/>
              </a:xfrm>
              <a:prstGeom prst="roundRect">
                <a:avLst>
                  <a:gd name="adj" fmla="val 7500"/>
                </a:avLst>
              </a:prstGeom>
              <a:solidFill>
                <a:schemeClr val="accent3"/>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34" name="Shape 134"/>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L1 CPU cache</a:t>
                </a:r>
              </a:p>
            </p:txBody>
          </p:sp>
        </p:grpSp>
        <p:sp>
          <p:nvSpPr>
            <p:cNvPr id="136" name="Shape 136"/>
            <p:cNvSpPr/>
            <p:nvPr/>
          </p:nvSpPr>
          <p:spPr>
            <a:xfrm>
              <a:off x="2537781" y="263730"/>
              <a:ext cx="218947" cy="218947"/>
            </a:xfrm>
            <a:prstGeom prst="rightArrow">
              <a:avLst>
                <a:gd name="adj1" fmla="val 64000"/>
                <a:gd name="adj2" fmla="val 50000"/>
              </a:avLst>
            </a:prstGeom>
            <a:solidFill>
              <a:schemeClr val="accent3"/>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grpSp>
          <p:nvGrpSpPr>
            <p:cNvPr id="139" name="Group 139"/>
            <p:cNvGrpSpPr/>
            <p:nvPr/>
          </p:nvGrpSpPr>
          <p:grpSpPr>
            <a:xfrm>
              <a:off x="2866200" y="0"/>
              <a:ext cx="995209" cy="746407"/>
              <a:chOff x="0" y="0"/>
              <a:chExt cx="995208" cy="746406"/>
            </a:xfrm>
          </p:grpSpPr>
          <p:sp>
            <p:nvSpPr>
              <p:cNvPr id="137" name="Shape 137"/>
              <p:cNvSpPr/>
              <p:nvPr/>
            </p:nvSpPr>
            <p:spPr>
              <a:xfrm>
                <a:off x="0" y="0"/>
                <a:ext cx="995209" cy="746407"/>
              </a:xfrm>
              <a:prstGeom prst="roundRect">
                <a:avLst>
                  <a:gd name="adj" fmla="val 7500"/>
                </a:avLst>
              </a:prstGeom>
              <a:solidFill>
                <a:schemeClr val="accent4"/>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38" name="Shape 138"/>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L2 CPU cache</a:t>
                </a:r>
              </a:p>
            </p:txBody>
          </p:sp>
        </p:grpSp>
        <p:sp>
          <p:nvSpPr>
            <p:cNvPr id="140" name="Shape 140"/>
            <p:cNvSpPr/>
            <p:nvPr/>
          </p:nvSpPr>
          <p:spPr>
            <a:xfrm>
              <a:off x="3970881" y="263730"/>
              <a:ext cx="218947" cy="218947"/>
            </a:xfrm>
            <a:prstGeom prst="rightArrow">
              <a:avLst>
                <a:gd name="adj1" fmla="val 64000"/>
                <a:gd name="adj2" fmla="val 50000"/>
              </a:avLst>
            </a:prstGeom>
            <a:solidFill>
              <a:schemeClr val="accent4"/>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grpSp>
          <p:nvGrpSpPr>
            <p:cNvPr id="143" name="Group 143"/>
            <p:cNvGrpSpPr/>
            <p:nvPr/>
          </p:nvGrpSpPr>
          <p:grpSpPr>
            <a:xfrm>
              <a:off x="4299300" y="0"/>
              <a:ext cx="995210" cy="746407"/>
              <a:chOff x="0" y="0"/>
              <a:chExt cx="995208" cy="746406"/>
            </a:xfrm>
          </p:grpSpPr>
          <p:sp>
            <p:nvSpPr>
              <p:cNvPr id="141" name="Shape 141"/>
              <p:cNvSpPr/>
              <p:nvPr/>
            </p:nvSpPr>
            <p:spPr>
              <a:xfrm>
                <a:off x="0" y="0"/>
                <a:ext cx="995209" cy="746407"/>
              </a:xfrm>
              <a:prstGeom prst="roundRect">
                <a:avLst>
                  <a:gd name="adj" fmla="val 7500"/>
                </a:avLst>
              </a:prstGeom>
              <a:solidFill>
                <a:schemeClr val="accent5"/>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42" name="Shape 142"/>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L3 CPU cache</a:t>
                </a:r>
              </a:p>
            </p:txBody>
          </p:sp>
        </p:grpSp>
        <p:sp>
          <p:nvSpPr>
            <p:cNvPr id="144" name="Shape 144"/>
            <p:cNvSpPr/>
            <p:nvPr/>
          </p:nvSpPr>
          <p:spPr>
            <a:xfrm>
              <a:off x="5403982" y="263730"/>
              <a:ext cx="218947" cy="218947"/>
            </a:xfrm>
            <a:prstGeom prst="rightArrow">
              <a:avLst>
                <a:gd name="adj1" fmla="val 64000"/>
                <a:gd name="adj2" fmla="val 50000"/>
              </a:avLst>
            </a:prstGeom>
            <a:solidFill>
              <a:schemeClr val="accent5"/>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grpSp>
          <p:nvGrpSpPr>
            <p:cNvPr id="147" name="Group 147"/>
            <p:cNvGrpSpPr/>
            <p:nvPr/>
          </p:nvGrpSpPr>
          <p:grpSpPr>
            <a:xfrm>
              <a:off x="5732400" y="0"/>
              <a:ext cx="995210" cy="746407"/>
              <a:chOff x="0" y="0"/>
              <a:chExt cx="995208" cy="746406"/>
            </a:xfrm>
          </p:grpSpPr>
          <p:sp>
            <p:nvSpPr>
              <p:cNvPr id="145" name="Shape 145"/>
              <p:cNvSpPr/>
              <p:nvPr/>
            </p:nvSpPr>
            <p:spPr>
              <a:xfrm>
                <a:off x="0" y="0"/>
                <a:ext cx="995209" cy="746407"/>
              </a:xfrm>
              <a:prstGeom prst="roundRect">
                <a:avLst>
                  <a:gd name="adj" fmla="val 7500"/>
                </a:avLst>
              </a:prstGeom>
              <a:solidFill>
                <a:schemeClr val="accent6"/>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46" name="Shape 146"/>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Main Memory</a:t>
                </a:r>
              </a:p>
            </p:txBody>
          </p:sp>
        </p:grpSp>
        <p:sp>
          <p:nvSpPr>
            <p:cNvPr id="148" name="Shape 148"/>
            <p:cNvSpPr/>
            <p:nvPr/>
          </p:nvSpPr>
          <p:spPr>
            <a:xfrm>
              <a:off x="6837081" y="263730"/>
              <a:ext cx="218947" cy="218947"/>
            </a:xfrm>
            <a:prstGeom prst="rightArrow">
              <a:avLst>
                <a:gd name="adj1" fmla="val 64000"/>
                <a:gd name="adj2" fmla="val 50000"/>
              </a:avLst>
            </a:prstGeom>
            <a:solidFill>
              <a:schemeClr val="accent6"/>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p>
          </p:txBody>
        </p:sp>
        <p:grpSp>
          <p:nvGrpSpPr>
            <p:cNvPr id="151" name="Group 151"/>
            <p:cNvGrpSpPr/>
            <p:nvPr/>
          </p:nvGrpSpPr>
          <p:grpSpPr>
            <a:xfrm>
              <a:off x="7165501" y="0"/>
              <a:ext cx="995209" cy="746407"/>
              <a:chOff x="0" y="0"/>
              <a:chExt cx="995208" cy="746406"/>
            </a:xfrm>
          </p:grpSpPr>
          <p:sp>
            <p:nvSpPr>
              <p:cNvPr id="149" name="Shape 149"/>
              <p:cNvSpPr/>
              <p:nvPr/>
            </p:nvSpPr>
            <p:spPr>
              <a:xfrm>
                <a:off x="0" y="0"/>
                <a:ext cx="995209" cy="746407"/>
              </a:xfrm>
              <a:prstGeom prst="roundRect">
                <a:avLst>
                  <a:gd name="adj" fmla="val 7500"/>
                </a:avLst>
              </a:prstGeom>
              <a:solidFill>
                <a:schemeClr val="accent2"/>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175">
                    <a:solidFill>
                      <a:srgbClr val="FFFFFF"/>
                    </a:solidFill>
                  </a:defRPr>
                </a:pPr>
              </a:p>
            </p:txBody>
          </p:sp>
          <p:sp>
            <p:nvSpPr>
              <p:cNvPr id="150" name="Shape 150"/>
              <p:cNvSpPr/>
              <p:nvPr/>
            </p:nvSpPr>
            <p:spPr>
              <a:xfrm>
                <a:off x="16379" y="238583"/>
                <a:ext cx="96245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75">
                    <a:solidFill>
                      <a:srgbClr val="FFFFFF"/>
                    </a:solidFill>
                  </a:defRPr>
                </a:lvl1pPr>
              </a:lstStyle>
              <a:p>
                <a:pPr/>
                <a:r>
                  <a:t>Disk</a:t>
                </a:r>
              </a:p>
            </p:txBody>
          </p:sp>
        </p:grpSp>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0" name="Shape 870"/>
          <p:cNvSpPr/>
          <p:nvPr>
            <p:ph type="title"/>
          </p:nvPr>
        </p:nvSpPr>
        <p:spPr>
          <a:prstGeom prst="rect">
            <a:avLst/>
          </a:prstGeom>
        </p:spPr>
        <p:txBody>
          <a:bodyPr/>
          <a:lstStyle/>
          <a:p>
            <a:pPr/>
            <a:r>
              <a:t>File system on Disk</a:t>
            </a:r>
          </a:p>
        </p:txBody>
      </p:sp>
      <p:sp>
        <p:nvSpPr>
          <p:cNvPr id="871" name="Shape 871"/>
          <p:cNvSpPr/>
          <p:nvPr>
            <p:ph type="body" idx="1"/>
          </p:nvPr>
        </p:nvSpPr>
        <p:spPr>
          <a:xfrm>
            <a:off x="457200" y="1600200"/>
            <a:ext cx="8229600" cy="4525963"/>
          </a:xfrm>
          <a:prstGeom prst="rect">
            <a:avLst/>
          </a:prstGeom>
        </p:spPr>
        <p:txBody>
          <a:bodyPr/>
          <a:lstStyle>
            <a:lvl1pPr marL="0" indent="0">
              <a:buSzTx/>
              <a:buNone/>
            </a:lvl1pPr>
          </a:lstStyle>
          <a:p>
            <a:pPr/>
            <a:r>
              <a:t> </a:t>
            </a:r>
          </a:p>
        </p:txBody>
      </p:sp>
      <p:pic>
        <p:nvPicPr>
          <p:cNvPr id="872" name="image33.jpeg" descr="Computer and Laptop Tips Brisbane and Gold Coast  Data Recovery     Computer repairs Brisbane"/>
          <p:cNvPicPr>
            <a:picLocks noChangeAspect="1"/>
          </p:cNvPicPr>
          <p:nvPr/>
        </p:nvPicPr>
        <p:blipFill>
          <a:blip r:embed="rId2">
            <a:extLst/>
          </a:blip>
          <a:stretch>
            <a:fillRect/>
          </a:stretch>
        </p:blipFill>
        <p:spPr>
          <a:xfrm>
            <a:off x="426101" y="3789048"/>
            <a:ext cx="3522245" cy="2337114"/>
          </a:xfrm>
          <a:prstGeom prst="rect">
            <a:avLst/>
          </a:prstGeom>
          <a:ln w="12700">
            <a:miter lim="400000"/>
          </a:ln>
        </p:spPr>
      </p:pic>
      <p:pic>
        <p:nvPicPr>
          <p:cNvPr id="873" name="image34.png" descr="File Security"/>
          <p:cNvPicPr>
            <a:picLocks noChangeAspect="1"/>
          </p:cNvPicPr>
          <p:nvPr/>
        </p:nvPicPr>
        <p:blipFill>
          <a:blip r:embed="rId3">
            <a:extLst/>
          </a:blip>
          <a:stretch>
            <a:fillRect/>
          </a:stretch>
        </p:blipFill>
        <p:spPr>
          <a:xfrm>
            <a:off x="4155504" y="3789048"/>
            <a:ext cx="2376331" cy="2337114"/>
          </a:xfrm>
          <a:prstGeom prst="rect">
            <a:avLst/>
          </a:prstGeom>
          <a:ln w="12700">
            <a:miter lim="400000"/>
          </a:ln>
        </p:spPr>
      </p:pic>
      <p:pic>
        <p:nvPicPr>
          <p:cNvPr id="874" name="image35.png" descr="fig.simple-example-h5py"/>
          <p:cNvPicPr>
            <a:picLocks noChangeAspect="1"/>
          </p:cNvPicPr>
          <p:nvPr/>
        </p:nvPicPr>
        <p:blipFill>
          <a:blip r:embed="rId4">
            <a:extLst/>
          </a:blip>
          <a:stretch>
            <a:fillRect/>
          </a:stretch>
        </p:blipFill>
        <p:spPr>
          <a:xfrm>
            <a:off x="6766965" y="3789047"/>
            <a:ext cx="2158011" cy="2337113"/>
          </a:xfrm>
          <a:prstGeom prst="rect">
            <a:avLst/>
          </a:prstGeom>
          <a:ln w="12700">
            <a:miter lim="400000"/>
          </a:ln>
        </p:spPr>
      </p:pic>
      <p:pic>
        <p:nvPicPr>
          <p:cNvPr id="875" name="image36.jpeg" descr="“hard disk”的图片搜索结果"/>
          <p:cNvPicPr>
            <a:picLocks noChangeAspect="1"/>
          </p:cNvPicPr>
          <p:nvPr/>
        </p:nvPicPr>
        <p:blipFill>
          <a:blip r:embed="rId5">
            <a:extLst/>
          </a:blip>
          <a:stretch>
            <a:fillRect/>
          </a:stretch>
        </p:blipFill>
        <p:spPr>
          <a:xfrm>
            <a:off x="405857" y="1901063"/>
            <a:ext cx="1428751" cy="1057277"/>
          </a:xfrm>
          <a:prstGeom prst="rect">
            <a:avLst/>
          </a:prstGeom>
          <a:ln w="12700">
            <a:miter lim="400000"/>
          </a:ln>
        </p:spPr>
      </p:pic>
      <p:pic>
        <p:nvPicPr>
          <p:cNvPr id="876" name="image37.gif" descr="client male man person user"/>
          <p:cNvPicPr>
            <a:picLocks noChangeAspect="1"/>
          </p:cNvPicPr>
          <p:nvPr/>
        </p:nvPicPr>
        <p:blipFill>
          <a:blip r:embed="rId6">
            <a:extLst/>
          </a:blip>
          <a:stretch>
            <a:fillRect/>
          </a:stretch>
        </p:blipFill>
        <p:spPr>
          <a:xfrm>
            <a:off x="7705775" y="1818566"/>
            <a:ext cx="1219201" cy="1219202"/>
          </a:xfrm>
          <a:prstGeom prst="rect">
            <a:avLst/>
          </a:prstGeom>
          <a:ln w="12700">
            <a:miter lim="400000"/>
          </a:ln>
        </p:spPr>
      </p:pic>
      <p:grpSp>
        <p:nvGrpSpPr>
          <p:cNvPr id="879" name="Group 879"/>
          <p:cNvGrpSpPr/>
          <p:nvPr/>
        </p:nvGrpSpPr>
        <p:grpSpPr>
          <a:xfrm>
            <a:off x="6344342" y="2168081"/>
            <a:ext cx="936002" cy="523242"/>
            <a:chOff x="0" y="0"/>
            <a:chExt cx="936000" cy="523240"/>
          </a:xfrm>
        </p:grpSpPr>
        <p:sp>
          <p:nvSpPr>
            <p:cNvPr id="877" name="Shape 877"/>
            <p:cNvSpPr/>
            <p:nvPr/>
          </p:nvSpPr>
          <p:spPr>
            <a:xfrm>
              <a:off x="0" y="9619"/>
              <a:ext cx="936001" cy="504001"/>
            </a:xfrm>
            <a:prstGeom prst="roundRect">
              <a:avLst>
                <a:gd name="adj" fmla="val 16667"/>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878" name="Shape 878"/>
            <p:cNvSpPr/>
            <p:nvPr/>
          </p:nvSpPr>
          <p:spPr>
            <a:xfrm>
              <a:off x="24602" y="-1"/>
              <a:ext cx="886796"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defRPr>
              </a:lvl1pPr>
            </a:lstStyle>
            <a:p>
              <a:pPr/>
              <a:r>
                <a:t>Directory tree</a:t>
              </a:r>
            </a:p>
          </p:txBody>
        </p:sp>
      </p:grpSp>
      <p:grpSp>
        <p:nvGrpSpPr>
          <p:cNvPr id="882" name="Group 882"/>
          <p:cNvGrpSpPr/>
          <p:nvPr/>
        </p:nvGrpSpPr>
        <p:grpSpPr>
          <a:xfrm>
            <a:off x="4982909" y="2177701"/>
            <a:ext cx="936001" cy="504001"/>
            <a:chOff x="0" y="0"/>
            <a:chExt cx="936000" cy="504000"/>
          </a:xfrm>
        </p:grpSpPr>
        <p:sp>
          <p:nvSpPr>
            <p:cNvPr id="880" name="Shape 880"/>
            <p:cNvSpPr/>
            <p:nvPr/>
          </p:nvSpPr>
          <p:spPr>
            <a:xfrm>
              <a:off x="0" y="0"/>
              <a:ext cx="936001" cy="504001"/>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881" name="Shape 881"/>
            <p:cNvSpPr/>
            <p:nvPr/>
          </p:nvSpPr>
          <p:spPr>
            <a:xfrm>
              <a:off x="24602" y="66580"/>
              <a:ext cx="886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Files </a:t>
              </a:r>
            </a:p>
          </p:txBody>
        </p:sp>
      </p:grpSp>
      <p:grpSp>
        <p:nvGrpSpPr>
          <p:cNvPr id="885" name="Group 885"/>
          <p:cNvGrpSpPr/>
          <p:nvPr/>
        </p:nvGrpSpPr>
        <p:grpSpPr>
          <a:xfrm>
            <a:off x="3621475" y="2176166"/>
            <a:ext cx="936001" cy="504001"/>
            <a:chOff x="0" y="0"/>
            <a:chExt cx="936000" cy="504000"/>
          </a:xfrm>
        </p:grpSpPr>
        <p:sp>
          <p:nvSpPr>
            <p:cNvPr id="883" name="Shape 883"/>
            <p:cNvSpPr/>
            <p:nvPr/>
          </p:nvSpPr>
          <p:spPr>
            <a:xfrm>
              <a:off x="0" y="0"/>
              <a:ext cx="936001" cy="504001"/>
            </a:xfrm>
            <a:prstGeom prst="roundRect">
              <a:avLst>
                <a:gd name="adj" fmla="val 16667"/>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884" name="Shape 884"/>
            <p:cNvSpPr/>
            <p:nvPr/>
          </p:nvSpPr>
          <p:spPr>
            <a:xfrm>
              <a:off x="24602" y="66580"/>
              <a:ext cx="886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Blocks</a:t>
              </a:r>
            </a:p>
          </p:txBody>
        </p:sp>
      </p:grpSp>
      <p:grpSp>
        <p:nvGrpSpPr>
          <p:cNvPr id="888" name="Group 888"/>
          <p:cNvGrpSpPr/>
          <p:nvPr/>
        </p:nvGrpSpPr>
        <p:grpSpPr>
          <a:xfrm>
            <a:off x="2260040" y="2176166"/>
            <a:ext cx="936001" cy="504001"/>
            <a:chOff x="0" y="0"/>
            <a:chExt cx="936000" cy="504000"/>
          </a:xfrm>
        </p:grpSpPr>
        <p:sp>
          <p:nvSpPr>
            <p:cNvPr id="886" name="Shape 886"/>
            <p:cNvSpPr/>
            <p:nvPr/>
          </p:nvSpPr>
          <p:spPr>
            <a:xfrm>
              <a:off x="0" y="0"/>
              <a:ext cx="936001" cy="504001"/>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887" name="Shape 887"/>
            <p:cNvSpPr/>
            <p:nvPr/>
          </p:nvSpPr>
          <p:spPr>
            <a:xfrm>
              <a:off x="24602" y="66580"/>
              <a:ext cx="886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Sectors </a:t>
              </a:r>
            </a:p>
          </p:txBody>
        </p:sp>
      </p:grpSp>
      <p:sp>
        <p:nvSpPr>
          <p:cNvPr id="889" name="Shape 889"/>
          <p:cNvSpPr/>
          <p:nvPr/>
        </p:nvSpPr>
        <p:spPr>
          <a:xfrm>
            <a:off x="1827172" y="2359810"/>
            <a:ext cx="360051" cy="136714"/>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90" name="Shape 890"/>
          <p:cNvSpPr/>
          <p:nvPr/>
        </p:nvSpPr>
        <p:spPr>
          <a:xfrm>
            <a:off x="3239119" y="2358731"/>
            <a:ext cx="360051" cy="136714"/>
          </a:xfrm>
          <a:prstGeom prst="rightArrow">
            <a:avLst>
              <a:gd name="adj1" fmla="val 50000"/>
              <a:gd name="adj2" fmla="val 50000"/>
            </a:avLst>
          </a:prstGeom>
          <a:gradFill>
            <a:gsLst>
              <a:gs pos="0">
                <a:srgbClr val="2E5E97"/>
              </a:gs>
              <a:gs pos="80000">
                <a:srgbClr val="3C7BC7"/>
              </a:gs>
              <a:gs pos="100000">
                <a:srgbClr val="3A7CCA"/>
              </a:gs>
            </a:gsLst>
            <a:lin ang="16200000"/>
          </a:gradFill>
          <a:ln>
            <a:solidFill>
              <a:srgbClr val="4A7EBB"/>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91" name="Shape 891"/>
          <p:cNvSpPr/>
          <p:nvPr/>
        </p:nvSpPr>
        <p:spPr>
          <a:xfrm>
            <a:off x="4596258" y="2359810"/>
            <a:ext cx="360051" cy="136714"/>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92" name="Shape 892"/>
          <p:cNvSpPr/>
          <p:nvPr/>
        </p:nvSpPr>
        <p:spPr>
          <a:xfrm>
            <a:off x="5940190" y="2359810"/>
            <a:ext cx="360051" cy="136714"/>
          </a:xfrm>
          <a:prstGeom prst="rightArrow">
            <a:avLst>
              <a:gd name="adj1" fmla="val 50000"/>
              <a:gd name="adj2" fmla="val 50000"/>
            </a:avLst>
          </a:prstGeom>
          <a:gradFill>
            <a:gsLst>
              <a:gs pos="0">
                <a:srgbClr val="769537"/>
              </a:gs>
              <a:gs pos="80000">
                <a:srgbClr val="9BC348"/>
              </a:gs>
              <a:gs pos="100000">
                <a:srgbClr val="9CC646"/>
              </a:gs>
            </a:gsLst>
            <a:lin ang="16200000"/>
          </a:gradFill>
          <a:ln>
            <a:solidFill>
              <a:srgbClr val="98B955"/>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93" name="Shape 893"/>
          <p:cNvSpPr/>
          <p:nvPr/>
        </p:nvSpPr>
        <p:spPr>
          <a:xfrm>
            <a:off x="7369940" y="2359810"/>
            <a:ext cx="360051" cy="136714"/>
          </a:xfrm>
          <a:prstGeom prst="rightArrow">
            <a:avLst>
              <a:gd name="adj1" fmla="val 50000"/>
              <a:gd name="adj2" fmla="val 50000"/>
            </a:avLst>
          </a:prstGeom>
          <a:gradFill>
            <a:gsLst>
              <a:gs pos="0">
                <a:srgbClr val="5E437E"/>
              </a:gs>
              <a:gs pos="80000">
                <a:srgbClr val="7B58A6"/>
              </a:gs>
              <a:gs pos="100000">
                <a:srgbClr val="7B57A8"/>
              </a:gs>
            </a:gsLst>
            <a:lin ang="16200000"/>
          </a:gradFill>
          <a:ln>
            <a:solidFill>
              <a:srgbClr val="7D60A0"/>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894" name="Shape 894"/>
          <p:cNvSpPr/>
          <p:nvPr/>
        </p:nvSpPr>
        <p:spPr>
          <a:xfrm>
            <a:off x="1799262" y="1484730"/>
            <a:ext cx="57975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 2G file will maintain 4,194,304 sectors(512bytes per sector)</a:t>
            </a:r>
          </a:p>
        </p:txBody>
      </p:sp>
      <p:sp>
        <p:nvSpPr>
          <p:cNvPr id="895" name="Shape 895"/>
          <p:cNvSpPr/>
          <p:nvPr/>
        </p:nvSpPr>
        <p:spPr>
          <a:xfrm>
            <a:off x="2656031" y="2886328"/>
            <a:ext cx="144021" cy="144025"/>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896" name="Shape 896"/>
          <p:cNvSpPr/>
          <p:nvPr/>
        </p:nvSpPr>
        <p:spPr>
          <a:xfrm>
            <a:off x="2656031" y="3119116"/>
            <a:ext cx="144021" cy="144025"/>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897" name="Shape 897"/>
          <p:cNvSpPr/>
          <p:nvPr/>
        </p:nvSpPr>
        <p:spPr>
          <a:xfrm>
            <a:off x="2656031" y="3335151"/>
            <a:ext cx="144021" cy="144025"/>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898" name="Shape 898"/>
          <p:cNvSpPr/>
          <p:nvPr/>
        </p:nvSpPr>
        <p:spPr>
          <a:xfrm>
            <a:off x="4017464" y="2886326"/>
            <a:ext cx="144021" cy="144025"/>
          </a:xfrm>
          <a:prstGeom prst="ellipse">
            <a:avLst/>
          </a:prstGeom>
          <a:solidFill>
            <a:schemeClr val="accent2"/>
          </a:solidFill>
          <a:ln w="25400">
            <a:solidFill>
              <a:srgbClr val="8C3A38"/>
            </a:solidFill>
          </a:ln>
        </p:spPr>
        <p:txBody>
          <a:bodyPr lIns="45719" rIns="45719" anchor="ctr"/>
          <a:lstStyle/>
          <a:p>
            <a:pPr algn="ctr">
              <a:defRPr>
                <a:solidFill>
                  <a:srgbClr val="FFFFFF"/>
                </a:solidFill>
              </a:defRPr>
            </a:pPr>
          </a:p>
        </p:txBody>
      </p:sp>
      <p:sp>
        <p:nvSpPr>
          <p:cNvPr id="899" name="Shape 899"/>
          <p:cNvSpPr/>
          <p:nvPr/>
        </p:nvSpPr>
        <p:spPr>
          <a:xfrm>
            <a:off x="4017464" y="3119115"/>
            <a:ext cx="144021" cy="144025"/>
          </a:xfrm>
          <a:prstGeom prst="ellipse">
            <a:avLst/>
          </a:prstGeom>
          <a:solidFill>
            <a:schemeClr val="accent2"/>
          </a:solidFill>
          <a:ln w="25400">
            <a:solidFill>
              <a:srgbClr val="8C3A38"/>
            </a:solidFill>
          </a:ln>
        </p:spPr>
        <p:txBody>
          <a:bodyPr lIns="45719" rIns="45719" anchor="ctr"/>
          <a:lstStyle/>
          <a:p>
            <a:pPr algn="ctr">
              <a:defRPr>
                <a:solidFill>
                  <a:srgbClr val="FFFFFF"/>
                </a:solidFill>
              </a:defRPr>
            </a:pPr>
          </a:p>
        </p:txBody>
      </p:sp>
      <p:sp>
        <p:nvSpPr>
          <p:cNvPr id="900" name="Shape 900"/>
          <p:cNvSpPr/>
          <p:nvPr/>
        </p:nvSpPr>
        <p:spPr>
          <a:xfrm>
            <a:off x="4017464" y="3335149"/>
            <a:ext cx="144021" cy="144025"/>
          </a:xfrm>
          <a:prstGeom prst="ellipse">
            <a:avLst/>
          </a:prstGeom>
          <a:solidFill>
            <a:schemeClr val="accent2"/>
          </a:solidFill>
          <a:ln w="25400">
            <a:solidFill>
              <a:srgbClr val="8C3A38"/>
            </a:solidFill>
          </a:ln>
        </p:spPr>
        <p:txBody>
          <a:bodyPr lIns="45719" rIns="45719" anchor="ctr"/>
          <a:lstStyle/>
          <a:p>
            <a:pPr algn="ctr">
              <a:defRPr>
                <a:solidFill>
                  <a:srgbClr val="FFFFFF"/>
                </a:solidFill>
              </a:defRPr>
            </a:pPr>
          </a:p>
        </p:txBody>
      </p:sp>
      <p:sp>
        <p:nvSpPr>
          <p:cNvPr id="901" name="Shape 901"/>
          <p:cNvSpPr/>
          <p:nvPr/>
        </p:nvSpPr>
        <p:spPr>
          <a:xfrm>
            <a:off x="5378898" y="2886326"/>
            <a:ext cx="144021" cy="144025"/>
          </a:xfrm>
          <a:prstGeom prst="ellipse">
            <a:avLst/>
          </a:prstGeom>
          <a:solidFill>
            <a:schemeClr val="accent3"/>
          </a:solidFill>
          <a:ln w="25400">
            <a:solidFill>
              <a:srgbClr val="718841"/>
            </a:solidFill>
          </a:ln>
        </p:spPr>
        <p:txBody>
          <a:bodyPr lIns="45719" rIns="45719" anchor="ctr"/>
          <a:lstStyle/>
          <a:p>
            <a:pPr algn="ctr">
              <a:defRPr>
                <a:solidFill>
                  <a:srgbClr val="FFFFFF"/>
                </a:solidFill>
              </a:defRPr>
            </a:pPr>
          </a:p>
        </p:txBody>
      </p:sp>
      <p:sp>
        <p:nvSpPr>
          <p:cNvPr id="902" name="Shape 902"/>
          <p:cNvSpPr/>
          <p:nvPr/>
        </p:nvSpPr>
        <p:spPr>
          <a:xfrm>
            <a:off x="5378898" y="3119115"/>
            <a:ext cx="144021" cy="144025"/>
          </a:xfrm>
          <a:prstGeom prst="ellipse">
            <a:avLst/>
          </a:prstGeom>
          <a:solidFill>
            <a:schemeClr val="accent3"/>
          </a:solidFill>
          <a:ln w="25400">
            <a:solidFill>
              <a:srgbClr val="718841"/>
            </a:solidFill>
          </a:ln>
        </p:spPr>
        <p:txBody>
          <a:bodyPr lIns="45719" rIns="45719" anchor="ctr"/>
          <a:lstStyle/>
          <a:p>
            <a:pPr algn="ctr">
              <a:defRPr>
                <a:solidFill>
                  <a:srgbClr val="FFFFFF"/>
                </a:solidFill>
              </a:defRPr>
            </a:pPr>
          </a:p>
        </p:txBody>
      </p:sp>
      <p:sp>
        <p:nvSpPr>
          <p:cNvPr id="903" name="Shape 903"/>
          <p:cNvSpPr/>
          <p:nvPr/>
        </p:nvSpPr>
        <p:spPr>
          <a:xfrm>
            <a:off x="5378898" y="3335149"/>
            <a:ext cx="144021" cy="144025"/>
          </a:xfrm>
          <a:prstGeom prst="ellipse">
            <a:avLst/>
          </a:prstGeom>
          <a:solidFill>
            <a:schemeClr val="accent3"/>
          </a:solidFill>
          <a:ln w="25400">
            <a:solidFill>
              <a:srgbClr val="718841"/>
            </a:solidFill>
          </a:ln>
        </p:spPr>
        <p:txBody>
          <a:bodyPr lIns="45719" rIns="45719" anchor="ctr"/>
          <a:lstStyle/>
          <a:p>
            <a:pPr algn="ctr">
              <a:defRPr>
                <a:solidFill>
                  <a:srgbClr val="FFFFFF"/>
                </a:solidFill>
              </a:defRPr>
            </a:pPr>
          </a:p>
        </p:txBody>
      </p:sp>
      <p:sp>
        <p:nvSpPr>
          <p:cNvPr id="904" name="Shape 904"/>
          <p:cNvSpPr/>
          <p:nvPr/>
        </p:nvSpPr>
        <p:spPr>
          <a:xfrm>
            <a:off x="6740332" y="2886325"/>
            <a:ext cx="144021" cy="144025"/>
          </a:xfrm>
          <a:prstGeom prst="ellipse">
            <a:avLst/>
          </a:prstGeom>
          <a:solidFill>
            <a:schemeClr val="accent4"/>
          </a:solidFill>
          <a:ln w="25400">
            <a:solidFill>
              <a:srgbClr val="5D4976"/>
            </a:solidFill>
          </a:ln>
        </p:spPr>
        <p:txBody>
          <a:bodyPr lIns="45719" rIns="45719" anchor="ctr"/>
          <a:lstStyle/>
          <a:p>
            <a:pPr algn="ctr">
              <a:defRPr>
                <a:solidFill>
                  <a:srgbClr val="FFFFFF"/>
                </a:solidFill>
              </a:defRPr>
            </a:pPr>
          </a:p>
        </p:txBody>
      </p:sp>
      <p:sp>
        <p:nvSpPr>
          <p:cNvPr id="905" name="Shape 905"/>
          <p:cNvSpPr/>
          <p:nvPr/>
        </p:nvSpPr>
        <p:spPr>
          <a:xfrm>
            <a:off x="6740332" y="3119114"/>
            <a:ext cx="144021" cy="144025"/>
          </a:xfrm>
          <a:prstGeom prst="ellipse">
            <a:avLst/>
          </a:prstGeom>
          <a:solidFill>
            <a:schemeClr val="accent4"/>
          </a:solidFill>
          <a:ln w="25400">
            <a:solidFill>
              <a:srgbClr val="5D4976"/>
            </a:solidFill>
          </a:ln>
        </p:spPr>
        <p:txBody>
          <a:bodyPr lIns="45719" rIns="45719" anchor="ctr"/>
          <a:lstStyle/>
          <a:p>
            <a:pPr algn="ctr">
              <a:defRPr>
                <a:solidFill>
                  <a:srgbClr val="FFFFFF"/>
                </a:solidFill>
              </a:defRPr>
            </a:pPr>
          </a:p>
        </p:txBody>
      </p:sp>
      <p:sp>
        <p:nvSpPr>
          <p:cNvPr id="906" name="Shape 906"/>
          <p:cNvSpPr/>
          <p:nvPr/>
        </p:nvSpPr>
        <p:spPr>
          <a:xfrm>
            <a:off x="6740332" y="3335149"/>
            <a:ext cx="144021" cy="144025"/>
          </a:xfrm>
          <a:prstGeom prst="ellipse">
            <a:avLst/>
          </a:prstGeom>
          <a:solidFill>
            <a:schemeClr val="accent4"/>
          </a:solidFill>
          <a:ln w="25400">
            <a:solidFill>
              <a:srgbClr val="5D4976"/>
            </a:solidFill>
          </a:ln>
        </p:spPr>
        <p:txBody>
          <a:bodyPr lIns="45719" rIns="45719" anchor="ctr"/>
          <a:lstStyle/>
          <a:p>
            <a:pPr algn="ctr">
              <a:defRPr>
                <a:solidFill>
                  <a:srgbClr val="FFFFFF"/>
                </a:solidFill>
              </a:defRPr>
            </a:pPr>
          </a:p>
        </p:txBody>
      </p:sp>
      <p:cxnSp>
        <p:nvCxnSpPr>
          <p:cNvPr id="907" name="Connector 907"/>
          <p:cNvCxnSpPr>
            <a:stCxn id="895" idx="0"/>
            <a:endCxn id="899" idx="0"/>
          </p:cNvCxnSpPr>
          <p:nvPr/>
        </p:nvCxnSpPr>
        <p:spPr>
          <a:xfrm>
            <a:off x="2728041" y="2958340"/>
            <a:ext cx="1361434" cy="232788"/>
          </a:xfrm>
          <a:prstGeom prst="straightConnector1">
            <a:avLst/>
          </a:prstGeom>
          <a:ln>
            <a:solidFill>
              <a:srgbClr val="4A7EBB"/>
            </a:solidFill>
            <a:prstDash val="sysDash"/>
            <a:tailEnd type="triangle"/>
          </a:ln>
        </p:spPr>
      </p:cxnSp>
      <p:cxnSp>
        <p:nvCxnSpPr>
          <p:cNvPr id="908" name="Connector 908"/>
          <p:cNvCxnSpPr>
            <a:stCxn id="896" idx="0"/>
            <a:endCxn id="899" idx="0"/>
          </p:cNvCxnSpPr>
          <p:nvPr/>
        </p:nvCxnSpPr>
        <p:spPr>
          <a:xfrm flipV="1">
            <a:off x="2728041" y="3191127"/>
            <a:ext cx="1361434" cy="2"/>
          </a:xfrm>
          <a:prstGeom prst="straightConnector1">
            <a:avLst/>
          </a:prstGeom>
          <a:ln>
            <a:solidFill>
              <a:srgbClr val="4A7EBB"/>
            </a:solidFill>
            <a:prstDash val="sysDash"/>
            <a:tailEnd type="triangle"/>
          </a:ln>
        </p:spPr>
      </p:cxnSp>
      <p:cxnSp>
        <p:nvCxnSpPr>
          <p:cNvPr id="909" name="Connector 909"/>
          <p:cNvCxnSpPr>
            <a:stCxn id="897" idx="0"/>
            <a:endCxn id="899" idx="0"/>
          </p:cNvCxnSpPr>
          <p:nvPr/>
        </p:nvCxnSpPr>
        <p:spPr>
          <a:xfrm flipV="1">
            <a:off x="2728041" y="3191127"/>
            <a:ext cx="1361434" cy="216037"/>
          </a:xfrm>
          <a:prstGeom prst="straightConnector1">
            <a:avLst/>
          </a:prstGeom>
          <a:ln>
            <a:solidFill>
              <a:srgbClr val="4A7EBB"/>
            </a:solidFill>
            <a:prstDash val="sysDash"/>
            <a:tailEnd type="triangle"/>
          </a:ln>
        </p:spPr>
      </p:cxnSp>
      <p:cxnSp>
        <p:nvCxnSpPr>
          <p:cNvPr id="910" name="Connector 910"/>
          <p:cNvCxnSpPr>
            <a:stCxn id="898" idx="0"/>
            <a:endCxn id="902" idx="0"/>
          </p:cNvCxnSpPr>
          <p:nvPr/>
        </p:nvCxnSpPr>
        <p:spPr>
          <a:xfrm>
            <a:off x="4089474" y="2958338"/>
            <a:ext cx="1361435" cy="232790"/>
          </a:xfrm>
          <a:prstGeom prst="straightConnector1">
            <a:avLst/>
          </a:prstGeom>
          <a:ln>
            <a:solidFill>
              <a:srgbClr val="BE4B48"/>
            </a:solidFill>
            <a:prstDash val="sysDash"/>
            <a:tailEnd type="triangle"/>
          </a:ln>
        </p:spPr>
      </p:cxnSp>
      <p:cxnSp>
        <p:nvCxnSpPr>
          <p:cNvPr id="911" name="Connector 911"/>
          <p:cNvCxnSpPr>
            <a:stCxn id="899" idx="0"/>
            <a:endCxn id="902" idx="0"/>
          </p:cNvCxnSpPr>
          <p:nvPr/>
        </p:nvCxnSpPr>
        <p:spPr>
          <a:xfrm>
            <a:off x="4089474" y="3191127"/>
            <a:ext cx="1361435" cy="1"/>
          </a:xfrm>
          <a:prstGeom prst="straightConnector1">
            <a:avLst/>
          </a:prstGeom>
          <a:ln>
            <a:solidFill>
              <a:srgbClr val="BE4B48"/>
            </a:solidFill>
            <a:prstDash val="sysDash"/>
            <a:tailEnd type="triangle"/>
          </a:ln>
        </p:spPr>
      </p:cxnSp>
      <p:cxnSp>
        <p:nvCxnSpPr>
          <p:cNvPr id="912" name="Connector 912"/>
          <p:cNvCxnSpPr>
            <a:stCxn id="900" idx="0"/>
            <a:endCxn id="902" idx="0"/>
          </p:cNvCxnSpPr>
          <p:nvPr/>
        </p:nvCxnSpPr>
        <p:spPr>
          <a:xfrm flipV="1">
            <a:off x="4089474" y="3191127"/>
            <a:ext cx="1361435" cy="216035"/>
          </a:xfrm>
          <a:prstGeom prst="straightConnector1">
            <a:avLst/>
          </a:prstGeom>
          <a:ln>
            <a:solidFill>
              <a:srgbClr val="BE4B48"/>
            </a:solidFill>
            <a:prstDash val="sysDash"/>
            <a:tailEnd type="triangle"/>
          </a:ln>
        </p:spPr>
      </p:cxnSp>
      <p:cxnSp>
        <p:nvCxnSpPr>
          <p:cNvPr id="913" name="Connector 913"/>
          <p:cNvCxnSpPr>
            <a:stCxn id="901" idx="0"/>
            <a:endCxn id="905" idx="0"/>
          </p:cNvCxnSpPr>
          <p:nvPr/>
        </p:nvCxnSpPr>
        <p:spPr>
          <a:xfrm>
            <a:off x="5450908" y="2958338"/>
            <a:ext cx="1361435" cy="232789"/>
          </a:xfrm>
          <a:prstGeom prst="straightConnector1">
            <a:avLst/>
          </a:prstGeom>
          <a:ln>
            <a:solidFill>
              <a:srgbClr val="98B955"/>
            </a:solidFill>
            <a:prstDash val="sysDash"/>
            <a:tailEnd type="triangle"/>
          </a:ln>
        </p:spPr>
      </p:cxnSp>
      <p:cxnSp>
        <p:nvCxnSpPr>
          <p:cNvPr id="914" name="Connector 914"/>
          <p:cNvCxnSpPr>
            <a:stCxn id="902" idx="0"/>
            <a:endCxn id="905" idx="0"/>
          </p:cNvCxnSpPr>
          <p:nvPr/>
        </p:nvCxnSpPr>
        <p:spPr>
          <a:xfrm flipV="1">
            <a:off x="5450908" y="3191126"/>
            <a:ext cx="1361435" cy="2"/>
          </a:xfrm>
          <a:prstGeom prst="straightConnector1">
            <a:avLst/>
          </a:prstGeom>
          <a:ln>
            <a:solidFill>
              <a:srgbClr val="98B955"/>
            </a:solidFill>
            <a:prstDash val="sysDash"/>
            <a:tailEnd type="triangle"/>
          </a:ln>
        </p:spPr>
      </p:cxnSp>
      <p:cxnSp>
        <p:nvCxnSpPr>
          <p:cNvPr id="915" name="Connector 915"/>
          <p:cNvCxnSpPr>
            <a:stCxn id="903" idx="0"/>
            <a:endCxn id="905" idx="0"/>
          </p:cNvCxnSpPr>
          <p:nvPr/>
        </p:nvCxnSpPr>
        <p:spPr>
          <a:xfrm flipV="1">
            <a:off x="5450908" y="3191126"/>
            <a:ext cx="1361435" cy="216036"/>
          </a:xfrm>
          <a:prstGeom prst="straightConnector1">
            <a:avLst/>
          </a:prstGeom>
          <a:ln>
            <a:solidFill>
              <a:srgbClr val="98B955"/>
            </a:solidFill>
            <a:prstDash val="sysDash"/>
            <a:tailEnd type="triangle"/>
          </a:ln>
        </p:spPr>
      </p:cxn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7" name="Shape 917"/>
          <p:cNvSpPr/>
          <p:nvPr>
            <p:ph type="title"/>
          </p:nvPr>
        </p:nvSpPr>
        <p:spPr>
          <a:prstGeom prst="rect">
            <a:avLst/>
          </a:prstGeom>
        </p:spPr>
        <p:txBody>
          <a:bodyPr/>
          <a:lstStyle/>
          <a:p>
            <a:pPr/>
            <a:r>
              <a:t>HD Sectors vs. FS Blocks</a:t>
            </a:r>
          </a:p>
        </p:txBody>
      </p:sp>
      <p:sp>
        <p:nvSpPr>
          <p:cNvPr id="918" name="Shape 918"/>
          <p:cNvSpPr/>
          <p:nvPr>
            <p:ph type="body" idx="1"/>
          </p:nvPr>
        </p:nvSpPr>
        <p:spPr>
          <a:xfrm>
            <a:off x="457200" y="1600200"/>
            <a:ext cx="8229600" cy="4525963"/>
          </a:xfrm>
          <a:prstGeom prst="rect">
            <a:avLst/>
          </a:prstGeom>
        </p:spPr>
        <p:txBody>
          <a:bodyPr/>
          <a:lstStyle/>
          <a:p>
            <a:pPr>
              <a:lnSpc>
                <a:spcPct val="80000"/>
              </a:lnSpc>
            </a:pPr>
            <a:r>
              <a:t>Sectors vs. Blocks</a:t>
            </a:r>
            <a:endParaRPr sz="2900"/>
          </a:p>
          <a:p>
            <a:pPr lvl="1" marL="742950" indent="-285750">
              <a:lnSpc>
                <a:spcPct val="80000"/>
              </a:lnSpc>
              <a:spcBef>
                <a:spcPts val="500"/>
              </a:spcBef>
              <a:defRPr sz="2200"/>
            </a:pPr>
            <a:r>
              <a:t>Physically, data is on disk, unit is sector</a:t>
            </a:r>
            <a:endParaRPr sz="2500"/>
          </a:p>
          <a:p>
            <a:pPr lvl="1" marL="742950" indent="-285750">
              <a:lnSpc>
                <a:spcPct val="80000"/>
              </a:lnSpc>
              <a:spcBef>
                <a:spcPts val="500"/>
              </a:spcBef>
              <a:defRPr sz="2200"/>
            </a:pPr>
            <a:r>
              <a:t>Logically, data is on file, unit is block</a:t>
            </a:r>
            <a:endParaRPr sz="2500"/>
          </a:p>
          <a:p>
            <a:pPr lvl="1" marL="742950" indent="-285750">
              <a:lnSpc>
                <a:spcPct val="80000"/>
              </a:lnSpc>
              <a:spcBef>
                <a:spcPts val="500"/>
              </a:spcBef>
              <a:defRPr sz="2200"/>
            </a:pPr>
            <a:r>
              <a:t>Initialized by file system format</a:t>
            </a:r>
            <a:endParaRPr sz="2400"/>
          </a:p>
          <a:p>
            <a:pPr>
              <a:lnSpc>
                <a:spcPct val="80000"/>
              </a:lnSpc>
            </a:pPr>
            <a:r>
              <a:t>LBA(Logical Block Addressing)</a:t>
            </a:r>
            <a:endParaRPr sz="2900"/>
          </a:p>
          <a:p>
            <a:pPr lvl="1" marL="742950" indent="-285750">
              <a:lnSpc>
                <a:spcPct val="80000"/>
              </a:lnSpc>
              <a:spcBef>
                <a:spcPts val="500"/>
              </a:spcBef>
              <a:defRPr sz="2200"/>
            </a:pPr>
            <a:r>
              <a:t>Logical block number</a:t>
            </a:r>
            <a:endParaRPr sz="2500"/>
          </a:p>
          <a:p>
            <a:pPr lvl="1" marL="742950" indent="-285750">
              <a:lnSpc>
                <a:spcPct val="80000"/>
              </a:lnSpc>
              <a:spcBef>
                <a:spcPts val="500"/>
              </a:spcBef>
              <a:defRPr sz="2200"/>
            </a:pPr>
            <a:r>
              <a:t>HD controller maps it to physical CHS</a:t>
            </a:r>
            <a:endParaRPr sz="2500"/>
          </a:p>
          <a:p>
            <a:pPr lvl="1" marL="342900" indent="-342900">
              <a:lnSpc>
                <a:spcPct val="80000"/>
              </a:lnSpc>
              <a:buChar char="•"/>
            </a:pPr>
            <a:r>
              <a:t>CHS to LBA mapping</a:t>
            </a:r>
            <a:endParaRPr sz="2500"/>
          </a:p>
          <a:p>
            <a:pPr lvl="1" marL="742950" indent="-285750">
              <a:lnSpc>
                <a:spcPct val="80000"/>
              </a:lnSpc>
              <a:spcBef>
                <a:spcPts val="400"/>
              </a:spcBef>
              <a:defRPr i="1" sz="2000"/>
            </a:pPr>
            <a:r>
              <a:t>A</a:t>
            </a:r>
            <a:r>
              <a:rPr i="0"/>
              <a:t> = (</a:t>
            </a:r>
            <a:r>
              <a:t>c</a:t>
            </a:r>
            <a:r>
              <a:rPr i="0"/>
              <a:t> ⋅ </a:t>
            </a:r>
            <a:r>
              <a:t>N</a:t>
            </a:r>
            <a:r>
              <a:rPr baseline="-25000" i="0"/>
              <a:t>heads</a:t>
            </a:r>
            <a:r>
              <a:rPr i="0"/>
              <a:t> + </a:t>
            </a:r>
            <a:r>
              <a:t>h</a:t>
            </a:r>
            <a:r>
              <a:rPr i="0"/>
              <a:t>) ⋅ </a:t>
            </a:r>
            <a:r>
              <a:t>N</a:t>
            </a:r>
            <a:r>
              <a:rPr baseline="-25000" i="0"/>
              <a:t>sectors</a:t>
            </a:r>
            <a:r>
              <a:rPr i="0"/>
              <a:t> + (</a:t>
            </a:r>
            <a:r>
              <a:t>s</a:t>
            </a:r>
            <a:r>
              <a:rPr i="0"/>
              <a:t> − 1),</a:t>
            </a:r>
            <a:endParaRPr sz="2500"/>
          </a:p>
          <a:p>
            <a:pPr lvl="1" marL="742950" indent="-285750">
              <a:lnSpc>
                <a:spcPct val="80000"/>
              </a:lnSpc>
              <a:spcBef>
                <a:spcPts val="400"/>
              </a:spcBef>
              <a:defRPr sz="2000"/>
            </a:pPr>
            <a:r>
              <a:t>CHS(0, 0, 1) -&gt; Block0</a:t>
            </a:r>
            <a:endParaRPr sz="2500"/>
          </a:p>
          <a:p>
            <a:pPr lvl="1" marL="742950" indent="-285750">
              <a:lnSpc>
                <a:spcPct val="80000"/>
              </a:lnSpc>
              <a:spcBef>
                <a:spcPts val="400"/>
              </a:spcBef>
              <a:defRPr sz="2000"/>
            </a:pPr>
            <a:r>
              <a:t>CHS(0, 0, 2) -&gt; Block1</a:t>
            </a:r>
            <a:endParaRPr sz="2500"/>
          </a:p>
          <a:p>
            <a:pPr lvl="1" marL="742950" indent="-285750">
              <a:lnSpc>
                <a:spcPct val="80000"/>
              </a:lnSpc>
              <a:spcBef>
                <a:spcPts val="400"/>
              </a:spcBef>
              <a:defRPr sz="2000"/>
            </a:pPr>
            <a:r>
              <a:t>…</a:t>
            </a:r>
          </a:p>
        </p:txBody>
      </p:sp>
      <p:pic>
        <p:nvPicPr>
          <p:cNvPr id="919" name="image38.jpeg" descr="File size vs. File-size on disk ~ Windows"/>
          <p:cNvPicPr>
            <a:picLocks noChangeAspect="1"/>
          </p:cNvPicPr>
          <p:nvPr/>
        </p:nvPicPr>
        <p:blipFill>
          <a:blip r:embed="rId3">
            <a:extLst/>
          </a:blip>
          <a:stretch>
            <a:fillRect/>
          </a:stretch>
        </p:blipFill>
        <p:spPr>
          <a:xfrm>
            <a:off x="5868180" y="2708899"/>
            <a:ext cx="2663228" cy="3633608"/>
          </a:xfrm>
          <a:prstGeom prst="rect">
            <a:avLst/>
          </a:prstGeom>
          <a:ln w="12700">
            <a:miter lim="400000"/>
          </a:ln>
        </p:spPr>
      </p:pic>
      <p:sp>
        <p:nvSpPr>
          <p:cNvPr id="920" name="Shape 920"/>
          <p:cNvSpPr/>
          <p:nvPr/>
        </p:nvSpPr>
        <p:spPr>
          <a:xfrm>
            <a:off x="5868180" y="1844780"/>
            <a:ext cx="1440001" cy="74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896"/>
                </a:moveTo>
                <a:cubicBezTo>
                  <a:pt x="0" y="9356"/>
                  <a:pt x="4835" y="0"/>
                  <a:pt x="10800" y="0"/>
                </a:cubicBezTo>
                <a:cubicBezTo>
                  <a:pt x="16765" y="0"/>
                  <a:pt x="21600" y="9356"/>
                  <a:pt x="21600" y="20896"/>
                </a:cubicBezTo>
                <a:cubicBezTo>
                  <a:pt x="21600" y="21131"/>
                  <a:pt x="21598" y="21365"/>
                  <a:pt x="21594" y="21600"/>
                </a:cubicBezTo>
                <a:lnTo>
                  <a:pt x="18551" y="21402"/>
                </a:lnTo>
                <a:cubicBezTo>
                  <a:pt x="18696" y="13119"/>
                  <a:pt x="15342" y="6178"/>
                  <a:pt x="11061" y="5899"/>
                </a:cubicBezTo>
                <a:cubicBezTo>
                  <a:pt x="6780" y="5620"/>
                  <a:pt x="3193" y="12108"/>
                  <a:pt x="3049" y="20391"/>
                </a:cubicBezTo>
                <a:cubicBezTo>
                  <a:pt x="3046" y="20559"/>
                  <a:pt x="3044" y="20728"/>
                  <a:pt x="3044" y="20896"/>
                </a:cubicBezTo>
                <a:close/>
              </a:path>
            </a:pathLst>
          </a:custGeom>
          <a:solidFill>
            <a:srgbClr val="FFFFFF"/>
          </a:solidFill>
          <a:ln w="25400">
            <a:solidFill>
              <a:schemeClr val="accent1"/>
            </a:solidFill>
          </a:ln>
        </p:spPr>
        <p:txBody>
          <a:bodyPr lIns="45719" rIns="45719" anchor="ctr"/>
          <a:lstStyle/>
          <a:p>
            <a:pPr algn="ctr"/>
          </a:p>
        </p:txBody>
      </p:sp>
      <p:grpSp>
        <p:nvGrpSpPr>
          <p:cNvPr id="932" name="Group 932"/>
          <p:cNvGrpSpPr/>
          <p:nvPr/>
        </p:nvGrpSpPr>
        <p:grpSpPr>
          <a:xfrm>
            <a:off x="5826947" y="1772770"/>
            <a:ext cx="1533847" cy="795672"/>
            <a:chOff x="0" y="0"/>
            <a:chExt cx="1533846" cy="795670"/>
          </a:xfrm>
        </p:grpSpPr>
        <p:sp>
          <p:nvSpPr>
            <p:cNvPr id="921" name="Shape 921"/>
            <p:cNvSpPr/>
            <p:nvPr/>
          </p:nvSpPr>
          <p:spPr>
            <a:xfrm>
              <a:off x="337622" y="209254"/>
              <a:ext cx="135671" cy="14178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922" name="Shape 922"/>
            <p:cNvSpPr/>
            <p:nvPr/>
          </p:nvSpPr>
          <p:spPr>
            <a:xfrm>
              <a:off x="761232" y="72009"/>
              <a:ext cx="1" cy="19800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923" name="Shape 923"/>
            <p:cNvSpPr/>
            <p:nvPr/>
          </p:nvSpPr>
          <p:spPr>
            <a:xfrm flipH="1">
              <a:off x="1049372" y="209254"/>
              <a:ext cx="144021" cy="150796"/>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924" name="Shape 924"/>
            <p:cNvSpPr/>
            <p:nvPr/>
          </p:nvSpPr>
          <p:spPr>
            <a:xfrm>
              <a:off x="115172" y="495199"/>
              <a:ext cx="162001" cy="7089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925" name="Shape 925"/>
            <p:cNvSpPr/>
            <p:nvPr/>
          </p:nvSpPr>
          <p:spPr>
            <a:xfrm flipV="1">
              <a:off x="1247177" y="495199"/>
              <a:ext cx="162001" cy="7200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926" name="Shape 926"/>
            <p:cNvSpPr/>
            <p:nvPr/>
          </p:nvSpPr>
          <p:spPr>
            <a:xfrm rot="16200000">
              <a:off x="56542" y="544873"/>
              <a:ext cx="19425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0</a:t>
              </a:r>
            </a:p>
          </p:txBody>
        </p:sp>
        <p:sp>
          <p:nvSpPr>
            <p:cNvPr id="927" name="Shape 927"/>
            <p:cNvSpPr/>
            <p:nvPr/>
          </p:nvSpPr>
          <p:spPr>
            <a:xfrm rot="18620045">
              <a:off x="127808" y="285029"/>
              <a:ext cx="194257"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1</a:t>
              </a:r>
            </a:p>
          </p:txBody>
        </p:sp>
        <p:sp>
          <p:nvSpPr>
            <p:cNvPr id="928" name="Shape 928"/>
            <p:cNvSpPr/>
            <p:nvPr/>
          </p:nvSpPr>
          <p:spPr>
            <a:xfrm rot="20445853">
              <a:off x="416063" y="62451"/>
              <a:ext cx="19425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2</a:t>
              </a:r>
            </a:p>
          </p:txBody>
        </p:sp>
        <p:sp>
          <p:nvSpPr>
            <p:cNvPr id="929" name="Shape 929"/>
            <p:cNvSpPr/>
            <p:nvPr/>
          </p:nvSpPr>
          <p:spPr>
            <a:xfrm rot="1180051">
              <a:off x="811885" y="23724"/>
              <a:ext cx="194257"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3</a:t>
              </a:r>
            </a:p>
          </p:txBody>
        </p:sp>
        <p:sp>
          <p:nvSpPr>
            <p:cNvPr id="930" name="Shape 930"/>
            <p:cNvSpPr/>
            <p:nvPr/>
          </p:nvSpPr>
          <p:spPr>
            <a:xfrm rot="2735090">
              <a:off x="1130297" y="209669"/>
              <a:ext cx="19425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4</a:t>
              </a:r>
            </a:p>
          </p:txBody>
        </p:sp>
        <p:sp>
          <p:nvSpPr>
            <p:cNvPr id="931" name="Shape 931"/>
            <p:cNvSpPr/>
            <p:nvPr/>
          </p:nvSpPr>
          <p:spPr>
            <a:xfrm rot="5400000">
              <a:off x="1283048" y="509067"/>
              <a:ext cx="19425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vl1pPr>
            </a:lstStyle>
            <a:p>
              <a:pPr/>
              <a:r>
                <a:t>5</a:t>
              </a:r>
            </a:p>
          </p:txBody>
        </p:sp>
      </p:grpSp>
      <p:graphicFrame>
        <p:nvGraphicFramePr>
          <p:cNvPr id="933" name="Table 933"/>
          <p:cNvGraphicFramePr/>
          <p:nvPr/>
        </p:nvGraphicFramePr>
        <p:xfrm>
          <a:off x="7448174" y="1826988"/>
          <a:ext cx="1083233" cy="7920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41616"/>
                <a:gridCol w="541616"/>
              </a:tblGrid>
              <a:tr h="226440">
                <a:tc>
                  <a:txBody>
                    <a:bodyPr/>
                    <a:lstStyle/>
                    <a:p>
                      <a:pPr algn="l">
                        <a:defRPr b="0" sz="1800"/>
                      </a:pPr>
                      <a:r>
                        <a:rPr b="1" sz="1000"/>
                        <a:t>block</a:t>
                      </a:r>
                    </a:p>
                  </a:txBody>
                  <a:tcPr marL="10493" marR="10493" marT="10493" marB="10493" anchor="t" anchorCtr="0" horzOverflow="overflow"/>
                </a:tc>
                <a:tc>
                  <a:txBody>
                    <a:bodyPr/>
                    <a:lstStyle/>
                    <a:p>
                      <a:pPr algn="l">
                        <a:defRPr b="0" sz="1800"/>
                      </a:pPr>
                      <a:r>
                        <a:rPr b="1" sz="1000"/>
                        <a:t>sector</a:t>
                      </a:r>
                    </a:p>
                  </a:txBody>
                  <a:tcPr marL="10493" marR="10493" marT="10493" marB="10493" anchor="t" anchorCtr="0" horzOverflow="overflow"/>
                </a:tc>
              </a:tr>
              <a:tr h="188520">
                <a:tc>
                  <a:txBody>
                    <a:bodyPr/>
                    <a:lstStyle/>
                    <a:p>
                      <a:pPr algn="l">
                        <a:defRPr sz="1800"/>
                      </a:pPr>
                      <a:r>
                        <a:rPr sz="1000"/>
                        <a:t>0</a:t>
                      </a:r>
                    </a:p>
                  </a:txBody>
                  <a:tcPr marL="10493" marR="10493" marT="10493" marB="10493" anchor="t" anchorCtr="0" horzOverflow="overflow"/>
                </a:tc>
                <a:tc>
                  <a:txBody>
                    <a:bodyPr/>
                    <a:lstStyle/>
                    <a:p>
                      <a:pPr algn="l">
                        <a:defRPr sz="1800"/>
                      </a:pPr>
                      <a:r>
                        <a:rPr sz="1000"/>
                        <a:t>0,1</a:t>
                      </a:r>
                    </a:p>
                  </a:txBody>
                  <a:tcPr marL="10493" marR="10493" marT="10493" marB="10493" anchor="t" anchorCtr="0" horzOverflow="overflow"/>
                </a:tc>
              </a:tr>
              <a:tr h="188520">
                <a:tc>
                  <a:txBody>
                    <a:bodyPr/>
                    <a:lstStyle/>
                    <a:p>
                      <a:pPr algn="l">
                        <a:defRPr sz="1800"/>
                      </a:pPr>
                      <a:r>
                        <a:rPr sz="1000"/>
                        <a:t>1</a:t>
                      </a:r>
                    </a:p>
                  </a:txBody>
                  <a:tcPr marL="10493" marR="10493" marT="10493" marB="10493" anchor="t" anchorCtr="0" horzOverflow="overflow">
                    <a:noFill/>
                  </a:tcPr>
                </a:tc>
                <a:tc>
                  <a:txBody>
                    <a:bodyPr/>
                    <a:lstStyle/>
                    <a:p>
                      <a:pPr algn="l">
                        <a:defRPr sz="1800"/>
                      </a:pPr>
                      <a:r>
                        <a:rPr sz="1000"/>
                        <a:t>2,3</a:t>
                      </a:r>
                    </a:p>
                  </a:txBody>
                  <a:tcPr marL="10493" marR="10493" marT="10493" marB="10493" anchor="t" anchorCtr="0" horzOverflow="overflow">
                    <a:noFill/>
                  </a:tcPr>
                </a:tc>
              </a:tr>
              <a:tr h="188520">
                <a:tc>
                  <a:txBody>
                    <a:bodyPr/>
                    <a:lstStyle/>
                    <a:p>
                      <a:pPr algn="l">
                        <a:defRPr sz="1800"/>
                      </a:pPr>
                      <a:r>
                        <a:rPr sz="1000"/>
                        <a:t>2</a:t>
                      </a:r>
                    </a:p>
                  </a:txBody>
                  <a:tcPr marL="10493" marR="10493" marT="10493" marB="10493" anchor="t" anchorCtr="0" horzOverflow="overflow">
                    <a:lnB w="12700">
                      <a:solidFill>
                        <a:schemeClr val="accent1"/>
                      </a:solidFill>
                    </a:lnB>
                  </a:tcPr>
                </a:tc>
                <a:tc>
                  <a:txBody>
                    <a:bodyPr/>
                    <a:lstStyle/>
                    <a:p>
                      <a:pPr algn="l">
                        <a:defRPr sz="1800"/>
                      </a:pPr>
                      <a:r>
                        <a:rPr sz="1000"/>
                        <a:t>4,5</a:t>
                      </a:r>
                    </a:p>
                  </a:txBody>
                  <a:tcPr marL="10493" marR="10493" marT="10493" marB="10493" anchor="t" anchorCtr="0" horzOverflow="overflow">
                    <a:lnB w="12700">
                      <a:solidFill>
                        <a:schemeClr val="accent1"/>
                      </a:solidFill>
                    </a:lnB>
                  </a:tcPr>
                </a:tc>
              </a:tr>
            </a:tbl>
          </a:graphicData>
        </a:graphic>
      </p:graphicFrame>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7" name="Shape 937"/>
          <p:cNvSpPr/>
          <p:nvPr>
            <p:ph type="title"/>
          </p:nvPr>
        </p:nvSpPr>
        <p:spPr>
          <a:prstGeom prst="rect">
            <a:avLst/>
          </a:prstGeom>
        </p:spPr>
        <p:txBody>
          <a:bodyPr/>
          <a:lstStyle/>
          <a:p>
            <a:pPr/>
            <a:r>
              <a:t>R</a:t>
            </a:r>
            <a:r>
              <a:t>eadahead</a:t>
            </a:r>
            <a:r>
              <a:t> on disk</a:t>
            </a:r>
          </a:p>
        </p:txBody>
      </p:sp>
      <p:sp>
        <p:nvSpPr>
          <p:cNvPr id="938" name="Shape 938"/>
          <p:cNvSpPr/>
          <p:nvPr>
            <p:ph type="body" idx="1"/>
          </p:nvPr>
        </p:nvSpPr>
        <p:spPr>
          <a:xfrm>
            <a:off x="457200" y="1600200"/>
            <a:ext cx="8229600" cy="4525963"/>
          </a:xfrm>
          <a:prstGeom prst="rect">
            <a:avLst/>
          </a:prstGeom>
        </p:spPr>
        <p:txBody>
          <a:bodyPr/>
          <a:lstStyle/>
          <a:p>
            <a:pPr/>
            <a:r>
              <a:t>Read ahead</a:t>
            </a:r>
          </a:p>
          <a:p>
            <a:pPr lvl="1" marL="742950" indent="-285750">
              <a:spcBef>
                <a:spcPts val="500"/>
              </a:spcBef>
              <a:defRPr sz="2400"/>
            </a:pPr>
            <a:r>
              <a:t>Optimization for read performance on disk.</a:t>
            </a:r>
            <a:endParaRPr sz="2800"/>
          </a:p>
          <a:p>
            <a:pPr lvl="1" marL="742950" indent="-285750">
              <a:spcBef>
                <a:spcPts val="500"/>
              </a:spcBef>
              <a:defRPr sz="2400"/>
            </a:pPr>
            <a:r>
              <a:t>A </a:t>
            </a:r>
            <a:r>
              <a:rPr u="sng">
                <a:effectLst>
                  <a:outerShdw sx="100000" sy="100000" kx="0" ky="0" algn="b" rotWithShape="0" blurRad="38100" dist="38100" dir="2700000">
                    <a:srgbClr val="000000">
                      <a:alpha val="43137"/>
                    </a:srgbClr>
                  </a:outerShdw>
                </a:effectLst>
              </a:rPr>
              <a:t>system call</a:t>
            </a:r>
            <a:r>
              <a:t> of the Linux kernel that pre-fetches a file's more data into the </a:t>
            </a:r>
            <a:r>
              <a:rPr u="sng">
                <a:effectLst>
                  <a:outerShdw sx="100000" sy="100000" kx="0" ky="0" algn="b" rotWithShape="0" blurRad="38100" dist="38100" dir="2700000">
                    <a:srgbClr val="000000">
                      <a:alpha val="43137"/>
                    </a:srgbClr>
                  </a:outerShdw>
                </a:effectLst>
              </a:rPr>
              <a:t>page cache</a:t>
            </a:r>
            <a:r>
              <a:t> in case requests later.</a:t>
            </a:r>
            <a:endParaRPr sz="2800"/>
          </a:p>
          <a:p>
            <a:pPr lvl="1" marL="742950" indent="-285750">
              <a:spcBef>
                <a:spcPts val="500"/>
              </a:spcBef>
              <a:defRPr sz="2400"/>
            </a:pPr>
            <a:r>
              <a:t>Useful for </a:t>
            </a:r>
            <a:r>
              <a:rPr u="sng">
                <a:effectLst>
                  <a:outerShdw sx="100000" sy="100000" kx="0" ky="0" algn="b" rotWithShape="0" blurRad="38100" dist="38100" dir="2700000">
                    <a:srgbClr val="000000">
                      <a:alpha val="43137"/>
                    </a:srgbClr>
                  </a:outerShdw>
                </a:effectLst>
              </a:rPr>
              <a:t>sequential access</a:t>
            </a:r>
            <a:r>
              <a:t>, but not for random access</a:t>
            </a:r>
          </a:p>
          <a:p>
            <a:pPr lvl="1" marL="742950" indent="-285750">
              <a:spcBef>
                <a:spcPts val="500"/>
              </a:spcBef>
              <a:defRPr sz="2400"/>
            </a:pPr>
            <a:r>
              <a:t>Default size 256 sectors(128KB, 2</a:t>
            </a:r>
            <a:r>
              <a:rPr baseline="30000"/>
              <a:t>n</a:t>
            </a:r>
            <a:r>
              <a:t> of page size) on Linux</a:t>
            </a:r>
            <a:endParaRPr sz="2800"/>
          </a:p>
          <a:p>
            <a:pPr lvl="1" marL="742950" indent="-285750">
              <a:spcBef>
                <a:spcPts val="500"/>
              </a:spcBef>
              <a:defRPr sz="2400"/>
            </a:pPr>
            <a:r>
              <a:t>Read Amplification(</a:t>
            </a:r>
            <a:r>
              <a:rPr sz="2000"/>
              <a:t>if #blockdev --setra size too large</a:t>
            </a:r>
            <a:r>
              <a:t>)</a:t>
            </a:r>
          </a:p>
        </p:txBody>
      </p:sp>
      <p:pic>
        <p:nvPicPr>
          <p:cNvPr id="939" name="image39.png"/>
          <p:cNvPicPr>
            <a:picLocks noChangeAspect="1"/>
          </p:cNvPicPr>
          <p:nvPr/>
        </p:nvPicPr>
        <p:blipFill>
          <a:blip r:embed="rId3">
            <a:extLst/>
          </a:blip>
          <a:stretch>
            <a:fillRect/>
          </a:stretch>
        </p:blipFill>
        <p:spPr>
          <a:xfrm>
            <a:off x="971500" y="4725180"/>
            <a:ext cx="2872933" cy="1845096"/>
          </a:xfrm>
          <a:prstGeom prst="rect">
            <a:avLst/>
          </a:prstGeom>
          <a:ln w="12700">
            <a:miter lim="400000"/>
          </a:ln>
        </p:spPr>
      </p:pic>
      <p:pic>
        <p:nvPicPr>
          <p:cNvPr id="940" name="image40.png"/>
          <p:cNvPicPr>
            <a:picLocks noChangeAspect="1"/>
          </p:cNvPicPr>
          <p:nvPr/>
        </p:nvPicPr>
        <p:blipFill>
          <a:blip r:embed="rId4">
            <a:extLst/>
          </a:blip>
          <a:stretch>
            <a:fillRect/>
          </a:stretch>
        </p:blipFill>
        <p:spPr>
          <a:xfrm>
            <a:off x="3923910" y="4725179"/>
            <a:ext cx="4827168" cy="1845095"/>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title"/>
          </p:nvPr>
        </p:nvSpPr>
        <p:spPr>
          <a:prstGeom prst="rect">
            <a:avLst/>
          </a:prstGeom>
        </p:spPr>
        <p:txBody>
          <a:bodyPr/>
          <a:lstStyle/>
          <a:p>
            <a:pPr/>
            <a:r>
              <a:t>Fragmentation</a:t>
            </a:r>
          </a:p>
        </p:txBody>
      </p:sp>
      <p:sp>
        <p:nvSpPr>
          <p:cNvPr id="945" name="Shape 945"/>
          <p:cNvSpPr/>
          <p:nvPr>
            <p:ph type="body" idx="1"/>
          </p:nvPr>
        </p:nvSpPr>
        <p:spPr>
          <a:xfrm>
            <a:off x="571479" y="1610978"/>
            <a:ext cx="8229601" cy="4525964"/>
          </a:xfrm>
          <a:prstGeom prst="rect">
            <a:avLst/>
          </a:prstGeom>
        </p:spPr>
        <p:txBody>
          <a:bodyPr/>
          <a:lstStyle/>
          <a:p>
            <a:pPr/>
            <a:r>
              <a:t>In blocks</a:t>
            </a:r>
          </a:p>
          <a:p>
            <a:pPr/>
          </a:p>
          <a:p>
            <a:pPr/>
          </a:p>
          <a:p>
            <a:pPr/>
            <a:r>
              <a:t>On disk</a:t>
            </a:r>
          </a:p>
          <a:p>
            <a:pPr lvl="1" marL="742950" indent="-285750">
              <a:spcBef>
                <a:spcPts val="400"/>
              </a:spcBef>
              <a:defRPr sz="2000"/>
            </a:pPr>
            <a:r>
              <a:t>As file operations(append, update, delete)</a:t>
            </a:r>
          </a:p>
        </p:txBody>
      </p:sp>
      <p:grpSp>
        <p:nvGrpSpPr>
          <p:cNvPr id="954" name="Group 954"/>
          <p:cNvGrpSpPr/>
          <p:nvPr/>
        </p:nvGrpSpPr>
        <p:grpSpPr>
          <a:xfrm>
            <a:off x="2700539" y="2276840"/>
            <a:ext cx="2880001" cy="432001"/>
            <a:chOff x="0" y="0"/>
            <a:chExt cx="2879999" cy="431999"/>
          </a:xfrm>
        </p:grpSpPr>
        <p:sp>
          <p:nvSpPr>
            <p:cNvPr id="946" name="Shape 946"/>
            <p:cNvSpPr/>
            <p:nvPr/>
          </p:nvSpPr>
          <p:spPr>
            <a:xfrm>
              <a:off x="-1"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47" name="Shape 947"/>
            <p:cNvSpPr/>
            <p:nvPr/>
          </p:nvSpPr>
          <p:spPr>
            <a:xfrm>
              <a:off x="364360"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48" name="Shape 948"/>
            <p:cNvSpPr/>
            <p:nvPr/>
          </p:nvSpPr>
          <p:spPr>
            <a:xfrm>
              <a:off x="728721"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49" name="Shape 949"/>
            <p:cNvSpPr/>
            <p:nvPr/>
          </p:nvSpPr>
          <p:spPr>
            <a:xfrm>
              <a:off x="1075638"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50" name="Shape 950"/>
            <p:cNvSpPr/>
            <p:nvPr/>
          </p:nvSpPr>
          <p:spPr>
            <a:xfrm>
              <a:off x="1439999"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51" name="Shape 951"/>
            <p:cNvSpPr/>
            <p:nvPr/>
          </p:nvSpPr>
          <p:spPr>
            <a:xfrm>
              <a:off x="1804360"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52" name="Shape 952"/>
            <p:cNvSpPr/>
            <p:nvPr/>
          </p:nvSpPr>
          <p:spPr>
            <a:xfrm>
              <a:off x="2168721"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53" name="Shape 953"/>
            <p:cNvSpPr/>
            <p:nvPr/>
          </p:nvSpPr>
          <p:spPr>
            <a:xfrm>
              <a:off x="2515639"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grpSp>
      <p:sp>
        <p:nvSpPr>
          <p:cNvPr id="955" name="Shape 955"/>
          <p:cNvSpPr/>
          <p:nvPr/>
        </p:nvSpPr>
        <p:spPr>
          <a:xfrm>
            <a:off x="2700540" y="2852920"/>
            <a:ext cx="2880000" cy="432001"/>
          </a:xfrm>
          <a:prstGeom prst="rect">
            <a:avLst/>
          </a:prstGeom>
          <a:solidFill>
            <a:srgbClr val="FFFFFF"/>
          </a:solidFill>
          <a:ln w="25400">
            <a:solidFill>
              <a:schemeClr val="accent1"/>
            </a:solidFill>
          </a:ln>
        </p:spPr>
        <p:txBody>
          <a:bodyPr lIns="45719" rIns="45719" anchor="ctr"/>
          <a:lstStyle/>
          <a:p>
            <a:pPr algn="ctr"/>
          </a:p>
        </p:txBody>
      </p:sp>
      <p:sp>
        <p:nvSpPr>
          <p:cNvPr id="956" name="Shape 956"/>
          <p:cNvSpPr/>
          <p:nvPr/>
        </p:nvSpPr>
        <p:spPr>
          <a:xfrm>
            <a:off x="5580539" y="2852920"/>
            <a:ext cx="2880001" cy="432001"/>
          </a:xfrm>
          <a:prstGeom prst="rect">
            <a:avLst/>
          </a:prstGeom>
          <a:solidFill>
            <a:srgbClr val="FFFFFF"/>
          </a:solidFill>
          <a:ln w="25400">
            <a:solidFill>
              <a:schemeClr val="accent1"/>
            </a:solidFill>
          </a:ln>
        </p:spPr>
        <p:txBody>
          <a:bodyPr lIns="45719" rIns="45719" anchor="ctr"/>
          <a:lstStyle/>
          <a:p>
            <a:pPr algn="ctr"/>
          </a:p>
        </p:txBody>
      </p:sp>
      <p:sp>
        <p:nvSpPr>
          <p:cNvPr id="957" name="Shape 957"/>
          <p:cNvSpPr/>
          <p:nvPr/>
        </p:nvSpPr>
        <p:spPr>
          <a:xfrm>
            <a:off x="871790" y="2308174"/>
            <a:ext cx="173291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Sector(512 bytes)</a:t>
            </a:r>
          </a:p>
        </p:txBody>
      </p:sp>
      <p:sp>
        <p:nvSpPr>
          <p:cNvPr id="958" name="Shape 958"/>
          <p:cNvSpPr/>
          <p:nvPr/>
        </p:nvSpPr>
        <p:spPr>
          <a:xfrm>
            <a:off x="871790" y="2884253"/>
            <a:ext cx="175669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Block(4096 bytes)</a:t>
            </a:r>
          </a:p>
        </p:txBody>
      </p:sp>
      <p:grpSp>
        <p:nvGrpSpPr>
          <p:cNvPr id="961" name="Group 961"/>
          <p:cNvGrpSpPr/>
          <p:nvPr/>
        </p:nvGrpSpPr>
        <p:grpSpPr>
          <a:xfrm>
            <a:off x="2700539" y="2870919"/>
            <a:ext cx="4320002" cy="396001"/>
            <a:chOff x="0" y="0"/>
            <a:chExt cx="4320001" cy="396000"/>
          </a:xfrm>
        </p:grpSpPr>
        <p:sp>
          <p:nvSpPr>
            <p:cNvPr id="959" name="Shape 959"/>
            <p:cNvSpPr/>
            <p:nvPr/>
          </p:nvSpPr>
          <p:spPr>
            <a:xfrm>
              <a:off x="-1" y="-1"/>
              <a:ext cx="4320003" cy="396002"/>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960" name="Shape 960"/>
            <p:cNvSpPr/>
            <p:nvPr/>
          </p:nvSpPr>
          <p:spPr>
            <a:xfrm>
              <a:off x="-1" y="12580"/>
              <a:ext cx="432000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file(6144 bytes)</a:t>
              </a:r>
            </a:p>
          </p:txBody>
        </p:sp>
      </p:grpSp>
      <p:grpSp>
        <p:nvGrpSpPr>
          <p:cNvPr id="964" name="Group 964"/>
          <p:cNvGrpSpPr/>
          <p:nvPr/>
        </p:nvGrpSpPr>
        <p:grpSpPr>
          <a:xfrm>
            <a:off x="7020539" y="2870919"/>
            <a:ext cx="1440001" cy="396001"/>
            <a:chOff x="0" y="0"/>
            <a:chExt cx="1439999" cy="396000"/>
          </a:xfrm>
        </p:grpSpPr>
        <p:sp>
          <p:nvSpPr>
            <p:cNvPr id="962" name="Shape 962"/>
            <p:cNvSpPr/>
            <p:nvPr/>
          </p:nvSpPr>
          <p:spPr>
            <a:xfrm>
              <a:off x="0" y="-1"/>
              <a:ext cx="1440000" cy="396002"/>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963" name="Shape 963"/>
            <p:cNvSpPr/>
            <p:nvPr/>
          </p:nvSpPr>
          <p:spPr>
            <a:xfrm>
              <a:off x="0" y="12580"/>
              <a:ext cx="1440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fragment</a:t>
              </a:r>
            </a:p>
          </p:txBody>
        </p:sp>
      </p:grpSp>
      <p:grpSp>
        <p:nvGrpSpPr>
          <p:cNvPr id="967" name="Group 967"/>
          <p:cNvGrpSpPr/>
          <p:nvPr/>
        </p:nvGrpSpPr>
        <p:grpSpPr>
          <a:xfrm>
            <a:off x="5625848" y="2276840"/>
            <a:ext cx="364362" cy="432001"/>
            <a:chOff x="0" y="0"/>
            <a:chExt cx="364360" cy="431999"/>
          </a:xfrm>
        </p:grpSpPr>
        <p:sp>
          <p:nvSpPr>
            <p:cNvPr id="965" name="Shape 965"/>
            <p:cNvSpPr/>
            <p:nvPr/>
          </p:nvSpPr>
          <p:spPr>
            <a:xfrm>
              <a:off x="0" y="0"/>
              <a:ext cx="364361" cy="432000"/>
            </a:xfrm>
            <a:prstGeom prst="rect">
              <a:avLst/>
            </a:prstGeom>
            <a:solidFill>
              <a:srgbClr val="FFFFFF"/>
            </a:solidFill>
            <a:ln w="25400" cap="flat">
              <a:solidFill>
                <a:schemeClr val="accent1"/>
              </a:solidFill>
              <a:prstDash val="solid"/>
              <a:round/>
            </a:ln>
            <a:effectLst/>
          </p:spPr>
          <p:txBody>
            <a:bodyPr wrap="square" lIns="45719" tIns="45719" rIns="45719" bIns="45719" numCol="1" anchor="ctr">
              <a:noAutofit/>
            </a:bodyPr>
            <a:lstStyle/>
            <a:p>
              <a:pPr algn="ctr"/>
            </a:p>
          </p:txBody>
        </p:sp>
        <p:sp>
          <p:nvSpPr>
            <p:cNvPr id="966" name="Shape 966"/>
            <p:cNvSpPr/>
            <p:nvPr/>
          </p:nvSpPr>
          <p:spPr>
            <a:xfrm>
              <a:off x="0" y="30580"/>
              <a:ext cx="36436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t>
              </a:r>
            </a:p>
          </p:txBody>
        </p:sp>
      </p:grpSp>
      <p:sp>
        <p:nvSpPr>
          <p:cNvPr id="968" name="Shape 968"/>
          <p:cNvSpPr/>
          <p:nvPr/>
        </p:nvSpPr>
        <p:spPr>
          <a:xfrm>
            <a:off x="2702804"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69" name="Shape 969"/>
          <p:cNvSpPr/>
          <p:nvPr/>
        </p:nvSpPr>
        <p:spPr>
          <a:xfrm>
            <a:off x="3067166"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0" name="Shape 970"/>
          <p:cNvSpPr/>
          <p:nvPr/>
        </p:nvSpPr>
        <p:spPr>
          <a:xfrm>
            <a:off x="3431526"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1" name="Shape 971"/>
          <p:cNvSpPr/>
          <p:nvPr/>
        </p:nvSpPr>
        <p:spPr>
          <a:xfrm>
            <a:off x="3778444"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2" name="Shape 972"/>
          <p:cNvSpPr/>
          <p:nvPr/>
        </p:nvSpPr>
        <p:spPr>
          <a:xfrm>
            <a:off x="4142804"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3" name="Shape 973"/>
          <p:cNvSpPr/>
          <p:nvPr/>
        </p:nvSpPr>
        <p:spPr>
          <a:xfrm>
            <a:off x="4507165"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4" name="Shape 974"/>
          <p:cNvSpPr/>
          <p:nvPr/>
        </p:nvSpPr>
        <p:spPr>
          <a:xfrm>
            <a:off x="4871527"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5" name="Shape 975"/>
          <p:cNvSpPr/>
          <p:nvPr/>
        </p:nvSpPr>
        <p:spPr>
          <a:xfrm>
            <a:off x="5218443"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6" name="Shape 976"/>
          <p:cNvSpPr/>
          <p:nvPr/>
        </p:nvSpPr>
        <p:spPr>
          <a:xfrm>
            <a:off x="5571818"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7" name="Shape 977"/>
          <p:cNvSpPr/>
          <p:nvPr/>
        </p:nvSpPr>
        <p:spPr>
          <a:xfrm>
            <a:off x="5936179"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8" name="Shape 978"/>
          <p:cNvSpPr/>
          <p:nvPr/>
        </p:nvSpPr>
        <p:spPr>
          <a:xfrm>
            <a:off x="6300539"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79" name="Shape 979"/>
          <p:cNvSpPr/>
          <p:nvPr/>
        </p:nvSpPr>
        <p:spPr>
          <a:xfrm>
            <a:off x="6647457"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0" name="Shape 980"/>
          <p:cNvSpPr/>
          <p:nvPr/>
        </p:nvSpPr>
        <p:spPr>
          <a:xfrm>
            <a:off x="7011817"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1" name="Shape 981"/>
          <p:cNvSpPr/>
          <p:nvPr/>
        </p:nvSpPr>
        <p:spPr>
          <a:xfrm>
            <a:off x="7376179"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2" name="Shape 982"/>
          <p:cNvSpPr/>
          <p:nvPr/>
        </p:nvSpPr>
        <p:spPr>
          <a:xfrm>
            <a:off x="7740539"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3" name="Shape 983"/>
          <p:cNvSpPr/>
          <p:nvPr/>
        </p:nvSpPr>
        <p:spPr>
          <a:xfrm>
            <a:off x="8087456" y="4725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4" name="Shape 984"/>
          <p:cNvSpPr/>
          <p:nvPr/>
        </p:nvSpPr>
        <p:spPr>
          <a:xfrm>
            <a:off x="2703483"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5" name="Shape 985"/>
          <p:cNvSpPr/>
          <p:nvPr/>
        </p:nvSpPr>
        <p:spPr>
          <a:xfrm>
            <a:off x="3067843"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6" name="Shape 986"/>
          <p:cNvSpPr/>
          <p:nvPr/>
        </p:nvSpPr>
        <p:spPr>
          <a:xfrm>
            <a:off x="3432204"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7" name="Shape 987"/>
          <p:cNvSpPr/>
          <p:nvPr/>
        </p:nvSpPr>
        <p:spPr>
          <a:xfrm>
            <a:off x="3779122"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8" name="Shape 988"/>
          <p:cNvSpPr/>
          <p:nvPr/>
        </p:nvSpPr>
        <p:spPr>
          <a:xfrm>
            <a:off x="4143483"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89" name="Shape 989"/>
          <p:cNvSpPr/>
          <p:nvPr/>
        </p:nvSpPr>
        <p:spPr>
          <a:xfrm>
            <a:off x="4507843"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0" name="Shape 990"/>
          <p:cNvSpPr/>
          <p:nvPr/>
        </p:nvSpPr>
        <p:spPr>
          <a:xfrm>
            <a:off x="4872204"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1" name="Shape 991"/>
          <p:cNvSpPr/>
          <p:nvPr/>
        </p:nvSpPr>
        <p:spPr>
          <a:xfrm>
            <a:off x="5219122"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2" name="Shape 992"/>
          <p:cNvSpPr/>
          <p:nvPr/>
        </p:nvSpPr>
        <p:spPr>
          <a:xfrm>
            <a:off x="5572495"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3" name="Shape 993"/>
          <p:cNvSpPr/>
          <p:nvPr/>
        </p:nvSpPr>
        <p:spPr>
          <a:xfrm>
            <a:off x="5936857" y="5157180"/>
            <a:ext cx="364361" cy="432001"/>
          </a:xfrm>
          <a:prstGeom prst="rect">
            <a:avLst/>
          </a:prstGeom>
          <a:solidFill>
            <a:srgbClr val="FFFFFF"/>
          </a:solidFill>
          <a:ln w="25400">
            <a:solidFill>
              <a:schemeClr val="accent1"/>
            </a:solidFill>
          </a:ln>
        </p:spPr>
        <p:txBody>
          <a:bodyPr lIns="45719" rIns="45719" anchor="ctr"/>
          <a:lstStyle/>
          <a:p>
            <a:pPr algn="ctr"/>
          </a:p>
        </p:txBody>
      </p:sp>
      <p:sp>
        <p:nvSpPr>
          <p:cNvPr id="994" name="Shape 994"/>
          <p:cNvSpPr/>
          <p:nvPr/>
        </p:nvSpPr>
        <p:spPr>
          <a:xfrm>
            <a:off x="6301218"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5" name="Shape 995"/>
          <p:cNvSpPr/>
          <p:nvPr/>
        </p:nvSpPr>
        <p:spPr>
          <a:xfrm>
            <a:off x="6648135"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6" name="Shape 996"/>
          <p:cNvSpPr/>
          <p:nvPr/>
        </p:nvSpPr>
        <p:spPr>
          <a:xfrm>
            <a:off x="7012495"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7" name="Shape 997"/>
          <p:cNvSpPr/>
          <p:nvPr/>
        </p:nvSpPr>
        <p:spPr>
          <a:xfrm>
            <a:off x="7376856"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8" name="Shape 998"/>
          <p:cNvSpPr/>
          <p:nvPr/>
        </p:nvSpPr>
        <p:spPr>
          <a:xfrm>
            <a:off x="7741218"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999" name="Shape 999"/>
          <p:cNvSpPr/>
          <p:nvPr/>
        </p:nvSpPr>
        <p:spPr>
          <a:xfrm>
            <a:off x="8088134" y="5157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0" name="Shape 1000"/>
          <p:cNvSpPr/>
          <p:nvPr/>
        </p:nvSpPr>
        <p:spPr>
          <a:xfrm>
            <a:off x="4873912" y="4725180"/>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01" name="Shape 1001"/>
          <p:cNvSpPr/>
          <p:nvPr/>
        </p:nvSpPr>
        <p:spPr>
          <a:xfrm>
            <a:off x="2711719"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02" name="Shape 1002"/>
          <p:cNvSpPr/>
          <p:nvPr/>
        </p:nvSpPr>
        <p:spPr>
          <a:xfrm>
            <a:off x="2704160"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3" name="Shape 1003"/>
          <p:cNvSpPr/>
          <p:nvPr/>
        </p:nvSpPr>
        <p:spPr>
          <a:xfrm>
            <a:off x="3068522" y="5589180"/>
            <a:ext cx="364361" cy="432001"/>
          </a:xfrm>
          <a:prstGeom prst="rect">
            <a:avLst/>
          </a:prstGeom>
          <a:solidFill>
            <a:srgbClr val="FFFFFF"/>
          </a:solidFill>
          <a:ln w="25400">
            <a:solidFill>
              <a:schemeClr val="accent1"/>
            </a:solidFill>
          </a:ln>
        </p:spPr>
        <p:txBody>
          <a:bodyPr lIns="45719" rIns="45719" anchor="ctr"/>
          <a:lstStyle/>
          <a:p>
            <a:pPr algn="ctr"/>
          </a:p>
        </p:txBody>
      </p:sp>
      <p:sp>
        <p:nvSpPr>
          <p:cNvPr id="1004" name="Shape 1004"/>
          <p:cNvSpPr/>
          <p:nvPr/>
        </p:nvSpPr>
        <p:spPr>
          <a:xfrm>
            <a:off x="3432883"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5" name="Shape 1005"/>
          <p:cNvSpPr/>
          <p:nvPr/>
        </p:nvSpPr>
        <p:spPr>
          <a:xfrm>
            <a:off x="3779799"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6" name="Shape 1006"/>
          <p:cNvSpPr/>
          <p:nvPr/>
        </p:nvSpPr>
        <p:spPr>
          <a:xfrm>
            <a:off x="4144160"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7" name="Shape 1007"/>
          <p:cNvSpPr/>
          <p:nvPr/>
        </p:nvSpPr>
        <p:spPr>
          <a:xfrm>
            <a:off x="4508522"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8" name="Shape 1008"/>
          <p:cNvSpPr/>
          <p:nvPr/>
        </p:nvSpPr>
        <p:spPr>
          <a:xfrm>
            <a:off x="4872883"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09" name="Shape 1009"/>
          <p:cNvSpPr/>
          <p:nvPr/>
        </p:nvSpPr>
        <p:spPr>
          <a:xfrm>
            <a:off x="5219799"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0" name="Shape 1010"/>
          <p:cNvSpPr/>
          <p:nvPr/>
        </p:nvSpPr>
        <p:spPr>
          <a:xfrm>
            <a:off x="5573174"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1" name="Shape 1011"/>
          <p:cNvSpPr/>
          <p:nvPr/>
        </p:nvSpPr>
        <p:spPr>
          <a:xfrm>
            <a:off x="5937534"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2" name="Shape 1012"/>
          <p:cNvSpPr/>
          <p:nvPr/>
        </p:nvSpPr>
        <p:spPr>
          <a:xfrm>
            <a:off x="6301895"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3" name="Shape 1013"/>
          <p:cNvSpPr/>
          <p:nvPr/>
        </p:nvSpPr>
        <p:spPr>
          <a:xfrm>
            <a:off x="6648812"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4" name="Shape 1014"/>
          <p:cNvSpPr/>
          <p:nvPr/>
        </p:nvSpPr>
        <p:spPr>
          <a:xfrm>
            <a:off x="7013174"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5" name="Shape 1015"/>
          <p:cNvSpPr/>
          <p:nvPr/>
        </p:nvSpPr>
        <p:spPr>
          <a:xfrm>
            <a:off x="7377534"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6" name="Shape 1016"/>
          <p:cNvSpPr/>
          <p:nvPr/>
        </p:nvSpPr>
        <p:spPr>
          <a:xfrm>
            <a:off x="7741895"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7" name="Shape 1017"/>
          <p:cNvSpPr/>
          <p:nvPr/>
        </p:nvSpPr>
        <p:spPr>
          <a:xfrm>
            <a:off x="8088813" y="5589180"/>
            <a:ext cx="364362" cy="432001"/>
          </a:xfrm>
          <a:prstGeom prst="rect">
            <a:avLst/>
          </a:prstGeom>
          <a:solidFill>
            <a:srgbClr val="FFFFFF"/>
          </a:solidFill>
          <a:ln w="25400">
            <a:solidFill>
              <a:schemeClr val="accent1"/>
            </a:solidFill>
          </a:ln>
        </p:spPr>
        <p:txBody>
          <a:bodyPr lIns="45719" rIns="45719" anchor="ctr"/>
          <a:lstStyle/>
          <a:p>
            <a:pPr algn="ctr"/>
          </a:p>
        </p:txBody>
      </p:sp>
      <p:sp>
        <p:nvSpPr>
          <p:cNvPr id="1018" name="Shape 1018"/>
          <p:cNvSpPr/>
          <p:nvPr/>
        </p:nvSpPr>
        <p:spPr>
          <a:xfrm>
            <a:off x="3076063"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19" name="Shape 1019"/>
          <p:cNvSpPr/>
          <p:nvPr/>
        </p:nvSpPr>
        <p:spPr>
          <a:xfrm>
            <a:off x="3440441"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0" name="Shape 1020"/>
          <p:cNvSpPr/>
          <p:nvPr/>
        </p:nvSpPr>
        <p:spPr>
          <a:xfrm>
            <a:off x="3790301"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1" name="Shape 1021"/>
          <p:cNvSpPr/>
          <p:nvPr/>
        </p:nvSpPr>
        <p:spPr>
          <a:xfrm>
            <a:off x="4154663"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2" name="Shape 1022"/>
          <p:cNvSpPr/>
          <p:nvPr/>
        </p:nvSpPr>
        <p:spPr>
          <a:xfrm>
            <a:off x="4518345" y="4725180"/>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3" name="Shape 1023"/>
          <p:cNvSpPr/>
          <p:nvPr/>
        </p:nvSpPr>
        <p:spPr>
          <a:xfrm>
            <a:off x="5228149" y="4725180"/>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4" name="Shape 1024"/>
          <p:cNvSpPr/>
          <p:nvPr/>
        </p:nvSpPr>
        <p:spPr>
          <a:xfrm>
            <a:off x="5587705" y="4725180"/>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5" name="Shape 1025"/>
          <p:cNvSpPr/>
          <p:nvPr/>
        </p:nvSpPr>
        <p:spPr>
          <a:xfrm>
            <a:off x="5947062" y="4725180"/>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6" name="Shape 1026"/>
          <p:cNvSpPr/>
          <p:nvPr/>
        </p:nvSpPr>
        <p:spPr>
          <a:xfrm>
            <a:off x="3476211" y="4715898"/>
            <a:ext cx="56011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file 1</a:t>
            </a:r>
          </a:p>
        </p:txBody>
      </p:sp>
      <p:sp>
        <p:nvSpPr>
          <p:cNvPr id="1027" name="Shape 1027"/>
          <p:cNvSpPr/>
          <p:nvPr/>
        </p:nvSpPr>
        <p:spPr>
          <a:xfrm>
            <a:off x="5246563" y="4715898"/>
            <a:ext cx="56011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file 2</a:t>
            </a:r>
          </a:p>
        </p:txBody>
      </p:sp>
      <p:sp>
        <p:nvSpPr>
          <p:cNvPr id="1028" name="Shape 1028"/>
          <p:cNvSpPr/>
          <p:nvPr/>
        </p:nvSpPr>
        <p:spPr>
          <a:xfrm>
            <a:off x="6658636" y="4726556"/>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29" name="Shape 1029"/>
          <p:cNvSpPr/>
          <p:nvPr/>
        </p:nvSpPr>
        <p:spPr>
          <a:xfrm>
            <a:off x="6303464" y="4725180"/>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0" name="Shape 1030"/>
          <p:cNvSpPr/>
          <p:nvPr/>
        </p:nvSpPr>
        <p:spPr>
          <a:xfrm>
            <a:off x="6322202" y="4725180"/>
            <a:ext cx="56011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file 3</a:t>
            </a:r>
          </a:p>
        </p:txBody>
      </p:sp>
      <p:sp>
        <p:nvSpPr>
          <p:cNvPr id="1031" name="Shape 1031"/>
          <p:cNvSpPr/>
          <p:nvPr/>
        </p:nvSpPr>
        <p:spPr>
          <a:xfrm>
            <a:off x="7023675" y="4726556"/>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2" name="Shape 1032"/>
          <p:cNvSpPr/>
          <p:nvPr/>
        </p:nvSpPr>
        <p:spPr>
          <a:xfrm>
            <a:off x="7388714" y="4726556"/>
            <a:ext cx="342001" cy="432001"/>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graphicFrame>
        <p:nvGraphicFramePr>
          <p:cNvPr id="1033" name="Table 1033"/>
          <p:cNvGraphicFramePr/>
          <p:nvPr/>
        </p:nvGraphicFramePr>
        <p:xfrm>
          <a:off x="971500" y="4725358"/>
          <a:ext cx="1584220" cy="129600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91060"/>
                <a:gridCol w="1193159"/>
              </a:tblGrid>
              <a:tr h="299297">
                <a:tc>
                  <a:txBody>
                    <a:bodyPr/>
                    <a:lstStyle/>
                    <a:p>
                      <a:pPr algn="l">
                        <a:defRPr b="0" sz="1800"/>
                      </a:pPr>
                      <a:r>
                        <a:rPr b="1" sz="1000"/>
                        <a:t>File</a:t>
                      </a:r>
                    </a:p>
                  </a:txBody>
                  <a:tcPr marL="12327" marR="12327" marT="12327" marB="12327" anchor="t" anchorCtr="0" horzOverflow="overflow"/>
                </a:tc>
                <a:tc>
                  <a:txBody>
                    <a:bodyPr/>
                    <a:lstStyle/>
                    <a:p>
                      <a:pPr algn="l">
                        <a:defRPr b="0" sz="1800"/>
                      </a:pPr>
                      <a:r>
                        <a:rPr b="1" sz="1000"/>
                        <a:t>blocks</a:t>
                      </a:r>
                    </a:p>
                  </a:txBody>
                  <a:tcPr marL="12327" marR="12327" marT="12327" marB="12327" anchor="t" anchorCtr="0" horzOverflow="overflow"/>
                </a:tc>
              </a:tr>
              <a:tr h="249176">
                <a:tc>
                  <a:txBody>
                    <a:bodyPr/>
                    <a:lstStyle/>
                    <a:p>
                      <a:pPr algn="l">
                        <a:defRPr sz="1800"/>
                      </a:pPr>
                      <a:r>
                        <a:rPr sz="1000"/>
                        <a:t>1</a:t>
                      </a:r>
                    </a:p>
                  </a:txBody>
                  <a:tcPr marL="12327" marR="12327" marT="12327" marB="12327" anchor="t" anchorCtr="0" horzOverflow="overflow"/>
                </a:tc>
                <a:tc>
                  <a:txBody>
                    <a:bodyPr/>
                    <a:lstStyle/>
                    <a:p>
                      <a:pPr algn="l">
                        <a:defRPr sz="1000"/>
                      </a:pPr>
                    </a:p>
                  </a:txBody>
                  <a:tcPr marL="12327" marR="12327" marT="12327" marB="12327" anchor="t" anchorCtr="0" horzOverflow="overflow"/>
                </a:tc>
              </a:tr>
              <a:tr h="249176">
                <a:tc>
                  <a:txBody>
                    <a:bodyPr/>
                    <a:lstStyle/>
                    <a:p>
                      <a:pPr algn="l">
                        <a:defRPr sz="1800"/>
                      </a:pPr>
                      <a:r>
                        <a:rPr sz="1000"/>
                        <a:t>2</a:t>
                      </a:r>
                    </a:p>
                  </a:txBody>
                  <a:tcPr marL="12327" marR="12327" marT="12327" marB="12327" anchor="t" anchorCtr="0" horzOverflow="overflow">
                    <a:noFill/>
                  </a:tcPr>
                </a:tc>
                <a:tc>
                  <a:txBody>
                    <a:bodyPr/>
                    <a:lstStyle/>
                    <a:p>
                      <a:pPr algn="l">
                        <a:defRPr sz="1000"/>
                      </a:pPr>
                    </a:p>
                  </a:txBody>
                  <a:tcPr marL="12327" marR="12327" marT="12327" marB="12327" anchor="t" anchorCtr="0" horzOverflow="overflow">
                    <a:noFill/>
                  </a:tcPr>
                </a:tc>
              </a:tr>
              <a:tr h="249176">
                <a:tc>
                  <a:txBody>
                    <a:bodyPr/>
                    <a:lstStyle/>
                    <a:p>
                      <a:pPr algn="l">
                        <a:defRPr sz="1800"/>
                      </a:pPr>
                      <a:r>
                        <a:rPr sz="1000"/>
                        <a:t>3</a:t>
                      </a:r>
                    </a:p>
                  </a:txBody>
                  <a:tcPr marL="12327" marR="12327" marT="12327" marB="12327" anchor="t" anchorCtr="0" horzOverflow="overflow"/>
                </a:tc>
                <a:tc>
                  <a:txBody>
                    <a:bodyPr/>
                    <a:lstStyle/>
                    <a:p>
                      <a:pPr algn="l">
                        <a:defRPr sz="1000"/>
                      </a:pPr>
                    </a:p>
                  </a:txBody>
                  <a:tcPr marL="12327" marR="12327" marT="12327" marB="12327" anchor="t" anchorCtr="0" horzOverflow="overflow"/>
                </a:tc>
              </a:tr>
              <a:tr h="249176">
                <a:tc>
                  <a:txBody>
                    <a:bodyPr/>
                    <a:lstStyle/>
                    <a:p>
                      <a:pPr algn="l">
                        <a:defRPr sz="1800"/>
                      </a:pPr>
                      <a:r>
                        <a:rPr sz="1000"/>
                        <a:t>4</a:t>
                      </a:r>
                    </a:p>
                  </a:txBody>
                  <a:tcPr marL="12327" marR="12327" marT="12327" marB="12327" anchor="t" anchorCtr="0" horzOverflow="overflow">
                    <a:lnB w="12700">
                      <a:solidFill>
                        <a:schemeClr val="accent1"/>
                      </a:solidFill>
                    </a:lnB>
                    <a:noFill/>
                  </a:tcPr>
                </a:tc>
                <a:tc>
                  <a:txBody>
                    <a:bodyPr/>
                    <a:lstStyle/>
                    <a:p>
                      <a:pPr algn="l">
                        <a:defRPr sz="1000"/>
                      </a:pPr>
                    </a:p>
                  </a:txBody>
                  <a:tcPr marL="12327" marR="12327" marT="12327" marB="12327" anchor="t" anchorCtr="0" horzOverflow="overflow">
                    <a:lnB w="12700">
                      <a:solidFill>
                        <a:schemeClr val="accent1"/>
                      </a:solidFill>
                    </a:lnB>
                    <a:noFill/>
                  </a:tcPr>
                </a:tc>
              </a:tr>
            </a:tbl>
          </a:graphicData>
        </a:graphic>
      </p:graphicFrame>
      <p:sp>
        <p:nvSpPr>
          <p:cNvPr id="1034" name="Shape 1034"/>
          <p:cNvSpPr/>
          <p:nvPr/>
        </p:nvSpPr>
        <p:spPr>
          <a:xfrm>
            <a:off x="7753076" y="4726556"/>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5" name="Shape 1035"/>
          <p:cNvSpPr/>
          <p:nvPr/>
        </p:nvSpPr>
        <p:spPr>
          <a:xfrm>
            <a:off x="8106257" y="4726556"/>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6" name="Shape 1036"/>
          <p:cNvSpPr/>
          <p:nvPr/>
        </p:nvSpPr>
        <p:spPr>
          <a:xfrm>
            <a:off x="2720155" y="5158556"/>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7" name="Shape 1037"/>
          <p:cNvSpPr/>
          <p:nvPr/>
        </p:nvSpPr>
        <p:spPr>
          <a:xfrm>
            <a:off x="3079701" y="5158556"/>
            <a:ext cx="342001" cy="432001"/>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38" name="Shape 1038"/>
          <p:cNvSpPr/>
          <p:nvPr/>
        </p:nvSpPr>
        <p:spPr>
          <a:xfrm>
            <a:off x="2711719" y="4365130"/>
            <a:ext cx="559891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0     1     2     3    4     5     6    7    8     9   10   11   12  13  14  15</a:t>
            </a:r>
          </a:p>
        </p:txBody>
      </p:sp>
      <p:sp>
        <p:nvSpPr>
          <p:cNvPr id="1039" name="Shape 1039"/>
          <p:cNvSpPr/>
          <p:nvPr/>
        </p:nvSpPr>
        <p:spPr>
          <a:xfrm>
            <a:off x="3440136" y="5157299"/>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0" name="Shape 1040"/>
          <p:cNvSpPr/>
          <p:nvPr/>
        </p:nvSpPr>
        <p:spPr>
          <a:xfrm>
            <a:off x="3789996" y="5157299"/>
            <a:ext cx="342001" cy="43200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1" name="Shape 1041"/>
          <p:cNvSpPr/>
          <p:nvPr/>
        </p:nvSpPr>
        <p:spPr>
          <a:xfrm>
            <a:off x="4154356" y="5157299"/>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2" name="Shape 1042"/>
          <p:cNvSpPr/>
          <p:nvPr/>
        </p:nvSpPr>
        <p:spPr>
          <a:xfrm>
            <a:off x="4518040" y="5157299"/>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3" name="Shape 1043"/>
          <p:cNvSpPr/>
          <p:nvPr/>
        </p:nvSpPr>
        <p:spPr>
          <a:xfrm>
            <a:off x="4873912" y="5158556"/>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4" name="Shape 1044"/>
          <p:cNvSpPr/>
          <p:nvPr/>
        </p:nvSpPr>
        <p:spPr>
          <a:xfrm>
            <a:off x="5227358" y="5158556"/>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5" name="Shape 1045"/>
          <p:cNvSpPr/>
          <p:nvPr/>
        </p:nvSpPr>
        <p:spPr>
          <a:xfrm>
            <a:off x="4933808" y="5157239"/>
            <a:ext cx="5601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file 4</a:t>
            </a:r>
          </a:p>
        </p:txBody>
      </p:sp>
      <p:sp>
        <p:nvSpPr>
          <p:cNvPr id="1046" name="Shape 1046"/>
          <p:cNvSpPr/>
          <p:nvPr/>
        </p:nvSpPr>
        <p:spPr>
          <a:xfrm>
            <a:off x="5587705" y="5158556"/>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7" name="Shape 1047"/>
          <p:cNvSpPr/>
          <p:nvPr/>
        </p:nvSpPr>
        <p:spPr>
          <a:xfrm>
            <a:off x="5947062" y="5158556"/>
            <a:ext cx="342001" cy="432001"/>
          </a:xfrm>
          <a:prstGeom prst="rect">
            <a:avLst/>
          </a:prstGeom>
          <a:gradFill>
            <a:gsLst>
              <a:gs pos="0">
                <a:schemeClr val="accent6">
                  <a:hueOff val="-456778"/>
                  <a:satOff val="8290"/>
                  <a:lumOff val="24503"/>
                </a:schemeClr>
              </a:gs>
              <a:gs pos="35000">
                <a:srgbClr val="FFDECF"/>
              </a:gs>
              <a:gs pos="100000">
                <a:schemeClr val="accent6">
                  <a:hueOff val="-556026"/>
                  <a:satOff val="8290"/>
                  <a:lumOff val="34267"/>
                </a:schemeClr>
              </a:gs>
            </a:gsLst>
            <a:lin ang="16200000"/>
          </a:gradFill>
          <a:ln>
            <a:solidFill>
              <a:srgbClr val="F69240"/>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48" name="Shape 1048"/>
          <p:cNvSpPr/>
          <p:nvPr/>
        </p:nvSpPr>
        <p:spPr>
          <a:xfrm>
            <a:off x="1312344" y="5013219"/>
            <a:ext cx="648790"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0,1,2,3,4,5</a:t>
            </a:r>
          </a:p>
        </p:txBody>
      </p:sp>
      <p:sp>
        <p:nvSpPr>
          <p:cNvPr id="1049" name="Shape 1049"/>
          <p:cNvSpPr/>
          <p:nvPr/>
        </p:nvSpPr>
        <p:spPr>
          <a:xfrm>
            <a:off x="1871166" y="5013219"/>
            <a:ext cx="453702"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 18,19</a:t>
            </a:r>
          </a:p>
        </p:txBody>
      </p:sp>
      <p:sp>
        <p:nvSpPr>
          <p:cNvPr id="1050" name="Shape 1050"/>
          <p:cNvSpPr/>
          <p:nvPr/>
        </p:nvSpPr>
        <p:spPr>
          <a:xfrm>
            <a:off x="1291881" y="5259440"/>
            <a:ext cx="456677"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6,7,8,9</a:t>
            </a:r>
          </a:p>
        </p:txBody>
      </p:sp>
      <p:sp>
        <p:nvSpPr>
          <p:cNvPr id="1051" name="Shape 1051"/>
          <p:cNvSpPr/>
          <p:nvPr/>
        </p:nvSpPr>
        <p:spPr>
          <a:xfrm>
            <a:off x="1655136" y="5259440"/>
            <a:ext cx="453702"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 12,13</a:t>
            </a:r>
          </a:p>
        </p:txBody>
      </p:sp>
      <p:sp>
        <p:nvSpPr>
          <p:cNvPr id="1052" name="Shape 1052"/>
          <p:cNvSpPr/>
          <p:nvPr/>
        </p:nvSpPr>
        <p:spPr>
          <a:xfrm>
            <a:off x="1259539" y="5505662"/>
            <a:ext cx="393302"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10,11</a:t>
            </a:r>
          </a:p>
        </p:txBody>
      </p:sp>
      <p:sp>
        <p:nvSpPr>
          <p:cNvPr id="1053" name="Shape 1053"/>
          <p:cNvSpPr/>
          <p:nvPr/>
        </p:nvSpPr>
        <p:spPr>
          <a:xfrm>
            <a:off x="1547579" y="5505662"/>
            <a:ext cx="774550"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 14,15,16,17</a:t>
            </a:r>
          </a:p>
        </p:txBody>
      </p:sp>
      <p:sp>
        <p:nvSpPr>
          <p:cNvPr id="1054" name="Shape 1054"/>
          <p:cNvSpPr/>
          <p:nvPr/>
        </p:nvSpPr>
        <p:spPr>
          <a:xfrm>
            <a:off x="1259539" y="5751883"/>
            <a:ext cx="1034999"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20,21,22,23,24,25</a:t>
            </a:r>
          </a:p>
        </p:txBody>
      </p:sp>
      <p:sp>
        <p:nvSpPr>
          <p:cNvPr id="1055" name="Shape 1055"/>
          <p:cNvSpPr/>
          <p:nvPr/>
        </p:nvSpPr>
        <p:spPr>
          <a:xfrm>
            <a:off x="1781167" y="5157180"/>
            <a:ext cx="180001" cy="1"/>
          </a:xfrm>
          <a:prstGeom prst="line">
            <a:avLst/>
          </a:prstGeom>
          <a:ln w="12700">
            <a:solidFill>
              <a:srgbClr val="FF0000"/>
            </a:solidFill>
          </a:ln>
        </p:spPr>
        <p:txBody>
          <a:bodyPr lIns="45719" rIns="45719"/>
          <a:lstStyle/>
          <a:p>
            <a:pPr/>
          </a:p>
        </p:txBody>
      </p:sp>
      <p:sp>
        <p:nvSpPr>
          <p:cNvPr id="1056" name="Shape 1056"/>
          <p:cNvSpPr/>
          <p:nvPr/>
        </p:nvSpPr>
        <p:spPr>
          <a:xfrm>
            <a:off x="1003979" y="5661309"/>
            <a:ext cx="1440001" cy="1"/>
          </a:xfrm>
          <a:prstGeom prst="line">
            <a:avLst/>
          </a:prstGeom>
          <a:ln w="12700">
            <a:solidFill>
              <a:srgbClr val="FF0000"/>
            </a:solidFill>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61"/>
                                        </p:tgtEl>
                                        <p:attrNameLst>
                                          <p:attrName>style.visibility</p:attrName>
                                        </p:attrNameLst>
                                      </p:cBhvr>
                                      <p:to>
                                        <p:strVal val="visible"/>
                                      </p:to>
                                    </p:set>
                                    <p:animEffect filter="wipe(left)" transition="in">
                                      <p:cBhvr>
                                        <p:cTn id="7" dur="500"/>
                                        <p:tgtEl>
                                          <p:spTgt spid="96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9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1048"/>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10" presetID="3" grpId="4" fill="hold">
                                  <p:stCondLst>
                                    <p:cond delay="0"/>
                                  </p:stCondLst>
                                  <p:iterate type="el" backwards="0">
                                    <p:tmAbs val="0"/>
                                  </p:iterate>
                                  <p:childTnLst>
                                    <p:set>
                                      <p:cBhvr>
                                        <p:cTn id="18" fill="hold"/>
                                        <p:tgtEl>
                                          <p:spTgt spid="1001"/>
                                        </p:tgtEl>
                                        <p:attrNameLst>
                                          <p:attrName>style.visibility</p:attrName>
                                        </p:attrNameLst>
                                      </p:cBhvr>
                                      <p:to>
                                        <p:strVal val="visible"/>
                                      </p:to>
                                    </p:set>
                                    <p:animEffect filter="blinds(horizontal)" transition="in">
                                      <p:cBhvr>
                                        <p:cTn id="19" dur="500"/>
                                        <p:tgtEl>
                                          <p:spTgt spid="1001"/>
                                        </p:tgtEl>
                                      </p:cBhvr>
                                    </p:animEffect>
                                  </p:childTnLst>
                                </p:cTn>
                              </p:par>
                            </p:childTnLst>
                          </p:cTn>
                        </p:par>
                        <p:par>
                          <p:cTn id="20" fill="hold">
                            <p:stCondLst>
                              <p:cond delay="500"/>
                            </p:stCondLst>
                            <p:childTnLst>
                              <p:par>
                                <p:cTn id="21" presetClass="entr" nodeType="afterEffect" presetSubtype="10" presetID="3" grpId="5" fill="hold">
                                  <p:stCondLst>
                                    <p:cond delay="0"/>
                                  </p:stCondLst>
                                  <p:iterate type="el" backwards="0">
                                    <p:tmAbs val="0"/>
                                  </p:iterate>
                                  <p:childTnLst>
                                    <p:set>
                                      <p:cBhvr>
                                        <p:cTn id="22" fill="hold"/>
                                        <p:tgtEl>
                                          <p:spTgt spid="1018"/>
                                        </p:tgtEl>
                                        <p:attrNameLst>
                                          <p:attrName>style.visibility</p:attrName>
                                        </p:attrNameLst>
                                      </p:cBhvr>
                                      <p:to>
                                        <p:strVal val="visible"/>
                                      </p:to>
                                    </p:set>
                                    <p:animEffect filter="blinds(horizontal)" transition="in">
                                      <p:cBhvr>
                                        <p:cTn id="23" dur="500"/>
                                        <p:tgtEl>
                                          <p:spTgt spid="1018"/>
                                        </p:tgtEl>
                                      </p:cBhvr>
                                    </p:animEffect>
                                  </p:childTnLst>
                                </p:cTn>
                              </p:par>
                            </p:childTnLst>
                          </p:cTn>
                        </p:par>
                        <p:par>
                          <p:cTn id="24" fill="hold">
                            <p:stCondLst>
                              <p:cond delay="1000"/>
                            </p:stCondLst>
                            <p:childTnLst>
                              <p:par>
                                <p:cTn id="25" presetClass="entr" nodeType="afterEffect" presetSubtype="10" presetID="3" grpId="6" fill="hold">
                                  <p:stCondLst>
                                    <p:cond delay="0"/>
                                  </p:stCondLst>
                                  <p:iterate type="el" backwards="0">
                                    <p:tmAbs val="0"/>
                                  </p:iterate>
                                  <p:childTnLst>
                                    <p:set>
                                      <p:cBhvr>
                                        <p:cTn id="26" fill="hold"/>
                                        <p:tgtEl>
                                          <p:spTgt spid="1019"/>
                                        </p:tgtEl>
                                        <p:attrNameLst>
                                          <p:attrName>style.visibility</p:attrName>
                                        </p:attrNameLst>
                                      </p:cBhvr>
                                      <p:to>
                                        <p:strVal val="visible"/>
                                      </p:to>
                                    </p:set>
                                    <p:animEffect filter="blinds(horizontal)" transition="in">
                                      <p:cBhvr>
                                        <p:cTn id="27" dur="500"/>
                                        <p:tgtEl>
                                          <p:spTgt spid="1019"/>
                                        </p:tgtEl>
                                      </p:cBhvr>
                                    </p:animEffect>
                                  </p:childTnLst>
                                </p:cTn>
                              </p:par>
                            </p:childTnLst>
                          </p:cTn>
                        </p:par>
                        <p:par>
                          <p:cTn id="28" fill="hold">
                            <p:stCondLst>
                              <p:cond delay="1500"/>
                            </p:stCondLst>
                            <p:childTnLst>
                              <p:par>
                                <p:cTn id="29" presetClass="entr" nodeType="afterEffect" presetSubtype="10" presetID="3" grpId="7" fill="hold">
                                  <p:stCondLst>
                                    <p:cond delay="0"/>
                                  </p:stCondLst>
                                  <p:iterate type="el" backwards="0">
                                    <p:tmAbs val="0"/>
                                  </p:iterate>
                                  <p:childTnLst>
                                    <p:set>
                                      <p:cBhvr>
                                        <p:cTn id="30" fill="hold"/>
                                        <p:tgtEl>
                                          <p:spTgt spid="1020"/>
                                        </p:tgtEl>
                                        <p:attrNameLst>
                                          <p:attrName>style.visibility</p:attrName>
                                        </p:attrNameLst>
                                      </p:cBhvr>
                                      <p:to>
                                        <p:strVal val="visible"/>
                                      </p:to>
                                    </p:set>
                                    <p:animEffect filter="blinds(horizontal)" transition="in">
                                      <p:cBhvr>
                                        <p:cTn id="31" dur="500"/>
                                        <p:tgtEl>
                                          <p:spTgt spid="1020"/>
                                        </p:tgtEl>
                                      </p:cBhvr>
                                    </p:animEffect>
                                  </p:childTnLst>
                                </p:cTn>
                              </p:par>
                            </p:childTnLst>
                          </p:cTn>
                        </p:par>
                        <p:par>
                          <p:cTn id="32" fill="hold">
                            <p:stCondLst>
                              <p:cond delay="2000"/>
                            </p:stCondLst>
                            <p:childTnLst>
                              <p:par>
                                <p:cTn id="33" presetClass="entr" nodeType="afterEffect" presetSubtype="10" presetID="3" grpId="8" fill="hold">
                                  <p:stCondLst>
                                    <p:cond delay="0"/>
                                  </p:stCondLst>
                                  <p:iterate type="el" backwards="0">
                                    <p:tmAbs val="0"/>
                                  </p:iterate>
                                  <p:childTnLst>
                                    <p:set>
                                      <p:cBhvr>
                                        <p:cTn id="34" fill="hold"/>
                                        <p:tgtEl>
                                          <p:spTgt spid="1021"/>
                                        </p:tgtEl>
                                        <p:attrNameLst>
                                          <p:attrName>style.visibility</p:attrName>
                                        </p:attrNameLst>
                                      </p:cBhvr>
                                      <p:to>
                                        <p:strVal val="visible"/>
                                      </p:to>
                                    </p:set>
                                    <p:animEffect filter="blinds(horizontal)" transition="in">
                                      <p:cBhvr>
                                        <p:cTn id="35" dur="500"/>
                                        <p:tgtEl>
                                          <p:spTgt spid="1021"/>
                                        </p:tgtEl>
                                      </p:cBhvr>
                                    </p:animEffect>
                                  </p:childTnLst>
                                </p:cTn>
                              </p:par>
                            </p:childTnLst>
                          </p:cTn>
                        </p:par>
                        <p:par>
                          <p:cTn id="36" fill="hold">
                            <p:stCondLst>
                              <p:cond delay="2500"/>
                            </p:stCondLst>
                            <p:childTnLst>
                              <p:par>
                                <p:cTn id="37" presetClass="entr" nodeType="afterEffect" presetSubtype="10" presetID="3" grpId="9" fill="hold">
                                  <p:stCondLst>
                                    <p:cond delay="0"/>
                                  </p:stCondLst>
                                  <p:iterate type="el" backwards="0">
                                    <p:tmAbs val="0"/>
                                  </p:iterate>
                                  <p:childTnLst>
                                    <p:set>
                                      <p:cBhvr>
                                        <p:cTn id="38" fill="hold"/>
                                        <p:tgtEl>
                                          <p:spTgt spid="1022"/>
                                        </p:tgtEl>
                                        <p:attrNameLst>
                                          <p:attrName>style.visibility</p:attrName>
                                        </p:attrNameLst>
                                      </p:cBhvr>
                                      <p:to>
                                        <p:strVal val="visible"/>
                                      </p:to>
                                    </p:set>
                                    <p:animEffect filter="blinds(horizontal)" transition="in">
                                      <p:cBhvr>
                                        <p:cTn id="39" dur="500"/>
                                        <p:tgtEl>
                                          <p:spTgt spid="1022"/>
                                        </p:tgtEl>
                                      </p:cBhvr>
                                    </p:animEffect>
                                  </p:childTnLst>
                                </p:cTn>
                              </p:par>
                            </p:childTnLst>
                          </p:cTn>
                        </p:par>
                        <p:par>
                          <p:cTn id="40" fill="hold">
                            <p:stCondLst>
                              <p:cond delay="3000"/>
                            </p:stCondLst>
                            <p:childTnLst>
                              <p:par>
                                <p:cTn id="41" presetClass="entr" nodeType="afterEffect" presetSubtype="0" presetID="1" grpId="10" fill="hold">
                                  <p:stCondLst>
                                    <p:cond delay="0"/>
                                  </p:stCondLst>
                                  <p:iterate type="el" backwards="0">
                                    <p:tmAbs val="0"/>
                                  </p:iterate>
                                  <p:childTnLst>
                                    <p:set>
                                      <p:cBhvr>
                                        <p:cTn id="42" fill="hold"/>
                                        <p:tgtEl>
                                          <p:spTgt spid="1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1050"/>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10" presetID="3" grpId="12" fill="hold">
                                  <p:stCondLst>
                                    <p:cond delay="0"/>
                                  </p:stCondLst>
                                  <p:iterate type="el" backwards="0">
                                    <p:tmAbs val="0"/>
                                  </p:iterate>
                                  <p:childTnLst>
                                    <p:set>
                                      <p:cBhvr>
                                        <p:cTn id="49" fill="hold"/>
                                        <p:tgtEl>
                                          <p:spTgt spid="1000"/>
                                        </p:tgtEl>
                                        <p:attrNameLst>
                                          <p:attrName>style.visibility</p:attrName>
                                        </p:attrNameLst>
                                      </p:cBhvr>
                                      <p:to>
                                        <p:strVal val="visible"/>
                                      </p:to>
                                    </p:set>
                                    <p:animEffect filter="blinds(horizontal)" transition="in">
                                      <p:cBhvr>
                                        <p:cTn id="50" dur="500"/>
                                        <p:tgtEl>
                                          <p:spTgt spid="1000"/>
                                        </p:tgtEl>
                                      </p:cBhvr>
                                    </p:animEffect>
                                  </p:childTnLst>
                                </p:cTn>
                              </p:par>
                            </p:childTnLst>
                          </p:cTn>
                        </p:par>
                        <p:par>
                          <p:cTn id="51" fill="hold">
                            <p:stCondLst>
                              <p:cond delay="500"/>
                            </p:stCondLst>
                            <p:childTnLst>
                              <p:par>
                                <p:cTn id="52" presetClass="entr" nodeType="afterEffect" presetSubtype="10" presetID="3" grpId="13" fill="hold">
                                  <p:stCondLst>
                                    <p:cond delay="0"/>
                                  </p:stCondLst>
                                  <p:iterate type="el" backwards="0">
                                    <p:tmAbs val="0"/>
                                  </p:iterate>
                                  <p:childTnLst>
                                    <p:set>
                                      <p:cBhvr>
                                        <p:cTn id="53" fill="hold"/>
                                        <p:tgtEl>
                                          <p:spTgt spid="1023"/>
                                        </p:tgtEl>
                                        <p:attrNameLst>
                                          <p:attrName>style.visibility</p:attrName>
                                        </p:attrNameLst>
                                      </p:cBhvr>
                                      <p:to>
                                        <p:strVal val="visible"/>
                                      </p:to>
                                    </p:set>
                                    <p:animEffect filter="blinds(horizontal)" transition="in">
                                      <p:cBhvr>
                                        <p:cTn id="54" dur="500"/>
                                        <p:tgtEl>
                                          <p:spTgt spid="1023"/>
                                        </p:tgtEl>
                                      </p:cBhvr>
                                    </p:animEffect>
                                  </p:childTnLst>
                                </p:cTn>
                              </p:par>
                            </p:childTnLst>
                          </p:cTn>
                        </p:par>
                        <p:par>
                          <p:cTn id="55" fill="hold">
                            <p:stCondLst>
                              <p:cond delay="1000"/>
                            </p:stCondLst>
                            <p:childTnLst>
                              <p:par>
                                <p:cTn id="56" presetClass="entr" nodeType="afterEffect" presetSubtype="10" presetID="3" grpId="14" fill="hold">
                                  <p:stCondLst>
                                    <p:cond delay="0"/>
                                  </p:stCondLst>
                                  <p:iterate type="el" backwards="0">
                                    <p:tmAbs val="0"/>
                                  </p:iterate>
                                  <p:childTnLst>
                                    <p:set>
                                      <p:cBhvr>
                                        <p:cTn id="57" fill="hold"/>
                                        <p:tgtEl>
                                          <p:spTgt spid="1024"/>
                                        </p:tgtEl>
                                        <p:attrNameLst>
                                          <p:attrName>style.visibility</p:attrName>
                                        </p:attrNameLst>
                                      </p:cBhvr>
                                      <p:to>
                                        <p:strVal val="visible"/>
                                      </p:to>
                                    </p:set>
                                    <p:animEffect filter="blinds(horizontal)" transition="in">
                                      <p:cBhvr>
                                        <p:cTn id="58" dur="500"/>
                                        <p:tgtEl>
                                          <p:spTgt spid="1024"/>
                                        </p:tgtEl>
                                      </p:cBhvr>
                                    </p:animEffect>
                                  </p:childTnLst>
                                </p:cTn>
                              </p:par>
                            </p:childTnLst>
                          </p:cTn>
                        </p:par>
                        <p:par>
                          <p:cTn id="59" fill="hold">
                            <p:stCondLst>
                              <p:cond delay="1500"/>
                            </p:stCondLst>
                            <p:childTnLst>
                              <p:par>
                                <p:cTn id="60" presetClass="entr" nodeType="afterEffect" presetSubtype="10" presetID="3" grpId="15" fill="hold">
                                  <p:stCondLst>
                                    <p:cond delay="0"/>
                                  </p:stCondLst>
                                  <p:iterate type="el" backwards="0">
                                    <p:tmAbs val="0"/>
                                  </p:iterate>
                                  <p:childTnLst>
                                    <p:set>
                                      <p:cBhvr>
                                        <p:cTn id="61" fill="hold"/>
                                        <p:tgtEl>
                                          <p:spTgt spid="1025"/>
                                        </p:tgtEl>
                                        <p:attrNameLst>
                                          <p:attrName>style.visibility</p:attrName>
                                        </p:attrNameLst>
                                      </p:cBhvr>
                                      <p:to>
                                        <p:strVal val="visible"/>
                                      </p:to>
                                    </p:set>
                                    <p:animEffect filter="blinds(horizontal)" transition="in">
                                      <p:cBhvr>
                                        <p:cTn id="62" dur="500"/>
                                        <p:tgtEl>
                                          <p:spTgt spid="1025"/>
                                        </p:tgtEl>
                                      </p:cBhvr>
                                    </p:animEffect>
                                  </p:childTnLst>
                                </p:cTn>
                              </p:par>
                            </p:childTnLst>
                          </p:cTn>
                        </p:par>
                        <p:par>
                          <p:cTn id="63" fill="hold">
                            <p:stCondLst>
                              <p:cond delay="2000"/>
                            </p:stCondLst>
                            <p:childTnLst>
                              <p:par>
                                <p:cTn id="64" presetClass="entr" nodeType="afterEffect" presetSubtype="0" presetID="1" grpId="16" fill="hold">
                                  <p:stCondLst>
                                    <p:cond delay="0"/>
                                  </p:stCondLst>
                                  <p:iterate type="el" backwards="0">
                                    <p:tmAbs val="0"/>
                                  </p:iterate>
                                  <p:childTnLst>
                                    <p:set>
                                      <p:cBhvr>
                                        <p:cTn id="65" fill="hold"/>
                                        <p:tgtEl>
                                          <p:spTgt spid="102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0" presetID="1" grpId="17" fill="hold">
                                  <p:stCondLst>
                                    <p:cond delay="0"/>
                                  </p:stCondLst>
                                  <p:iterate type="el" backwards="0">
                                    <p:tmAbs val="0"/>
                                  </p:iterate>
                                  <p:childTnLst>
                                    <p:set>
                                      <p:cBhvr>
                                        <p:cTn id="69" fill="hold"/>
                                        <p:tgtEl>
                                          <p:spTgt spid="1052"/>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10" presetID="3" grpId="18" fill="hold">
                                  <p:stCondLst>
                                    <p:cond delay="0"/>
                                  </p:stCondLst>
                                  <p:iterate type="el" backwards="0">
                                    <p:tmAbs val="0"/>
                                  </p:iterate>
                                  <p:childTnLst>
                                    <p:set>
                                      <p:cBhvr>
                                        <p:cTn id="72" fill="hold"/>
                                        <p:tgtEl>
                                          <p:spTgt spid="1029"/>
                                        </p:tgtEl>
                                        <p:attrNameLst>
                                          <p:attrName>style.visibility</p:attrName>
                                        </p:attrNameLst>
                                      </p:cBhvr>
                                      <p:to>
                                        <p:strVal val="visible"/>
                                      </p:to>
                                    </p:set>
                                    <p:animEffect filter="blinds(horizontal)" transition="in">
                                      <p:cBhvr>
                                        <p:cTn id="73" dur="500"/>
                                        <p:tgtEl>
                                          <p:spTgt spid="1029"/>
                                        </p:tgtEl>
                                      </p:cBhvr>
                                    </p:animEffect>
                                  </p:childTnLst>
                                </p:cTn>
                              </p:par>
                            </p:childTnLst>
                          </p:cTn>
                        </p:par>
                        <p:par>
                          <p:cTn id="74" fill="hold">
                            <p:stCondLst>
                              <p:cond delay="500"/>
                            </p:stCondLst>
                            <p:childTnLst>
                              <p:par>
                                <p:cTn id="75" presetClass="entr" nodeType="afterEffect" presetSubtype="10" presetID="3" grpId="19" fill="hold">
                                  <p:stCondLst>
                                    <p:cond delay="0"/>
                                  </p:stCondLst>
                                  <p:iterate type="el" backwards="0">
                                    <p:tmAbs val="0"/>
                                  </p:iterate>
                                  <p:childTnLst>
                                    <p:set>
                                      <p:cBhvr>
                                        <p:cTn id="76" fill="hold"/>
                                        <p:tgtEl>
                                          <p:spTgt spid="1028"/>
                                        </p:tgtEl>
                                        <p:attrNameLst>
                                          <p:attrName>style.visibility</p:attrName>
                                        </p:attrNameLst>
                                      </p:cBhvr>
                                      <p:to>
                                        <p:strVal val="visible"/>
                                      </p:to>
                                    </p:set>
                                    <p:animEffect filter="blinds(horizontal)" transition="in">
                                      <p:cBhvr>
                                        <p:cTn id="77" dur="500"/>
                                        <p:tgtEl>
                                          <p:spTgt spid="1028"/>
                                        </p:tgtEl>
                                      </p:cBhvr>
                                    </p:animEffect>
                                  </p:childTnLst>
                                </p:cTn>
                              </p:par>
                            </p:childTnLst>
                          </p:cTn>
                        </p:par>
                        <p:par>
                          <p:cTn id="78" fill="hold">
                            <p:stCondLst>
                              <p:cond delay="1000"/>
                            </p:stCondLst>
                            <p:childTnLst>
                              <p:par>
                                <p:cTn id="79" presetClass="entr" nodeType="afterEffect" presetSubtype="0" presetID="1" grpId="20" fill="hold">
                                  <p:stCondLst>
                                    <p:cond delay="0"/>
                                  </p:stCondLst>
                                  <p:iterate type="el" backwards="0">
                                    <p:tmAbs val="0"/>
                                  </p:iterate>
                                  <p:childTnLst>
                                    <p:set>
                                      <p:cBhvr>
                                        <p:cTn id="80" fill="hold"/>
                                        <p:tgtEl>
                                          <p:spTgt spid="10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0" presetID="1" grpId="21" fill="hold">
                                  <p:stCondLst>
                                    <p:cond delay="0"/>
                                  </p:stCondLst>
                                  <p:iterate type="el" backwards="0">
                                    <p:tmAbs val="0"/>
                                  </p:iterate>
                                  <p:childTnLst>
                                    <p:set>
                                      <p:cBhvr>
                                        <p:cTn id="84" fill="hold"/>
                                        <p:tgtEl>
                                          <p:spTgt spid="1051"/>
                                        </p:tgtEl>
                                        <p:attrNameLst>
                                          <p:attrName>style.visibility</p:attrName>
                                        </p:attrNameLst>
                                      </p:cBhvr>
                                      <p:to>
                                        <p:strVal val="visible"/>
                                      </p:to>
                                    </p:set>
                                  </p:childTnLst>
                                </p:cTn>
                              </p:par>
                            </p:childTnLst>
                          </p:cTn>
                        </p:par>
                        <p:par>
                          <p:cTn id="85" fill="hold">
                            <p:stCondLst>
                              <p:cond delay="0"/>
                            </p:stCondLst>
                            <p:childTnLst>
                              <p:par>
                                <p:cTn id="86" presetClass="entr" nodeType="afterEffect" presetSubtype="10" presetID="3" grpId="22" fill="hold">
                                  <p:stCondLst>
                                    <p:cond delay="0"/>
                                  </p:stCondLst>
                                  <p:iterate type="el" backwards="0">
                                    <p:tmAbs val="0"/>
                                  </p:iterate>
                                  <p:childTnLst>
                                    <p:set>
                                      <p:cBhvr>
                                        <p:cTn id="87" fill="hold"/>
                                        <p:tgtEl>
                                          <p:spTgt spid="1031"/>
                                        </p:tgtEl>
                                        <p:attrNameLst>
                                          <p:attrName>style.visibility</p:attrName>
                                        </p:attrNameLst>
                                      </p:cBhvr>
                                      <p:to>
                                        <p:strVal val="visible"/>
                                      </p:to>
                                    </p:set>
                                    <p:animEffect filter="blinds(horizontal)" transition="in">
                                      <p:cBhvr>
                                        <p:cTn id="88" dur="500"/>
                                        <p:tgtEl>
                                          <p:spTgt spid="1031"/>
                                        </p:tgtEl>
                                      </p:cBhvr>
                                    </p:animEffect>
                                  </p:childTnLst>
                                </p:cTn>
                              </p:par>
                            </p:childTnLst>
                          </p:cTn>
                        </p:par>
                        <p:par>
                          <p:cTn id="89" fill="hold">
                            <p:stCondLst>
                              <p:cond delay="500"/>
                            </p:stCondLst>
                            <p:childTnLst>
                              <p:par>
                                <p:cTn id="90" presetClass="entr" nodeType="afterEffect" presetSubtype="10" presetID="3" grpId="23" fill="hold">
                                  <p:stCondLst>
                                    <p:cond delay="0"/>
                                  </p:stCondLst>
                                  <p:iterate type="el" backwards="0">
                                    <p:tmAbs val="0"/>
                                  </p:iterate>
                                  <p:childTnLst>
                                    <p:set>
                                      <p:cBhvr>
                                        <p:cTn id="91" fill="hold"/>
                                        <p:tgtEl>
                                          <p:spTgt spid="1032"/>
                                        </p:tgtEl>
                                        <p:attrNameLst>
                                          <p:attrName>style.visibility</p:attrName>
                                        </p:attrNameLst>
                                      </p:cBhvr>
                                      <p:to>
                                        <p:strVal val="visible"/>
                                      </p:to>
                                    </p:set>
                                    <p:animEffect filter="blinds(horizontal)" transition="in">
                                      <p:cBhvr>
                                        <p:cTn id="92" dur="500"/>
                                        <p:tgtEl>
                                          <p:spTgt spid="1032"/>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0" presetID="1" grpId="24" fill="hold">
                                  <p:stCondLst>
                                    <p:cond delay="0"/>
                                  </p:stCondLst>
                                  <p:iterate type="el" backwards="0">
                                    <p:tmAbs val="0"/>
                                  </p:iterate>
                                  <p:childTnLst>
                                    <p:set>
                                      <p:cBhvr>
                                        <p:cTn id="96" fill="hold"/>
                                        <p:tgtEl>
                                          <p:spTgt spid="1053"/>
                                        </p:tgtEl>
                                        <p:attrNameLst>
                                          <p:attrName>style.visibility</p:attrName>
                                        </p:attrNameLst>
                                      </p:cBhvr>
                                      <p:to>
                                        <p:strVal val="visible"/>
                                      </p:to>
                                    </p:set>
                                  </p:childTnLst>
                                </p:cTn>
                              </p:par>
                            </p:childTnLst>
                          </p:cTn>
                        </p:par>
                        <p:par>
                          <p:cTn id="97" fill="hold">
                            <p:stCondLst>
                              <p:cond delay="0"/>
                            </p:stCondLst>
                            <p:childTnLst>
                              <p:par>
                                <p:cTn id="98" presetClass="entr" nodeType="afterEffect" presetSubtype="10" presetID="3" grpId="25" fill="hold">
                                  <p:stCondLst>
                                    <p:cond delay="0"/>
                                  </p:stCondLst>
                                  <p:iterate type="el" backwards="0">
                                    <p:tmAbs val="0"/>
                                  </p:iterate>
                                  <p:childTnLst>
                                    <p:set>
                                      <p:cBhvr>
                                        <p:cTn id="99" fill="hold"/>
                                        <p:tgtEl>
                                          <p:spTgt spid="1034"/>
                                        </p:tgtEl>
                                        <p:attrNameLst>
                                          <p:attrName>style.visibility</p:attrName>
                                        </p:attrNameLst>
                                      </p:cBhvr>
                                      <p:to>
                                        <p:strVal val="visible"/>
                                      </p:to>
                                    </p:set>
                                    <p:animEffect filter="blinds(horizontal)" transition="in">
                                      <p:cBhvr>
                                        <p:cTn id="100" dur="500"/>
                                        <p:tgtEl>
                                          <p:spTgt spid="1034"/>
                                        </p:tgtEl>
                                      </p:cBhvr>
                                    </p:animEffect>
                                  </p:childTnLst>
                                </p:cTn>
                              </p:par>
                            </p:childTnLst>
                          </p:cTn>
                        </p:par>
                        <p:par>
                          <p:cTn id="101" fill="hold">
                            <p:stCondLst>
                              <p:cond delay="500"/>
                            </p:stCondLst>
                            <p:childTnLst>
                              <p:par>
                                <p:cTn id="102" presetClass="entr" nodeType="afterEffect" presetSubtype="10" presetID="3" grpId="26" fill="hold">
                                  <p:stCondLst>
                                    <p:cond delay="0"/>
                                  </p:stCondLst>
                                  <p:iterate type="el" backwards="0">
                                    <p:tmAbs val="0"/>
                                  </p:iterate>
                                  <p:childTnLst>
                                    <p:set>
                                      <p:cBhvr>
                                        <p:cTn id="103" fill="hold"/>
                                        <p:tgtEl>
                                          <p:spTgt spid="1035"/>
                                        </p:tgtEl>
                                        <p:attrNameLst>
                                          <p:attrName>style.visibility</p:attrName>
                                        </p:attrNameLst>
                                      </p:cBhvr>
                                      <p:to>
                                        <p:strVal val="visible"/>
                                      </p:to>
                                    </p:set>
                                    <p:animEffect filter="blinds(horizontal)" transition="in">
                                      <p:cBhvr>
                                        <p:cTn id="104" dur="500"/>
                                        <p:tgtEl>
                                          <p:spTgt spid="1035"/>
                                        </p:tgtEl>
                                      </p:cBhvr>
                                    </p:animEffect>
                                  </p:childTnLst>
                                </p:cTn>
                              </p:par>
                            </p:childTnLst>
                          </p:cTn>
                        </p:par>
                        <p:par>
                          <p:cTn id="105" fill="hold">
                            <p:stCondLst>
                              <p:cond delay="1000"/>
                            </p:stCondLst>
                            <p:childTnLst>
                              <p:par>
                                <p:cTn id="106" presetClass="entr" nodeType="afterEffect" presetSubtype="10" presetID="3" grpId="27" fill="hold">
                                  <p:stCondLst>
                                    <p:cond delay="0"/>
                                  </p:stCondLst>
                                  <p:iterate type="el" backwards="0">
                                    <p:tmAbs val="0"/>
                                  </p:iterate>
                                  <p:childTnLst>
                                    <p:set>
                                      <p:cBhvr>
                                        <p:cTn id="107" fill="hold"/>
                                        <p:tgtEl>
                                          <p:spTgt spid="1036"/>
                                        </p:tgtEl>
                                        <p:attrNameLst>
                                          <p:attrName>style.visibility</p:attrName>
                                        </p:attrNameLst>
                                      </p:cBhvr>
                                      <p:to>
                                        <p:strVal val="visible"/>
                                      </p:to>
                                    </p:set>
                                    <p:animEffect filter="blinds(horizontal)" transition="in">
                                      <p:cBhvr>
                                        <p:cTn id="108" dur="500"/>
                                        <p:tgtEl>
                                          <p:spTgt spid="1036"/>
                                        </p:tgtEl>
                                      </p:cBhvr>
                                    </p:animEffect>
                                  </p:childTnLst>
                                </p:cTn>
                              </p:par>
                            </p:childTnLst>
                          </p:cTn>
                        </p:par>
                        <p:par>
                          <p:cTn id="109" fill="hold">
                            <p:stCondLst>
                              <p:cond delay="1500"/>
                            </p:stCondLst>
                            <p:childTnLst>
                              <p:par>
                                <p:cTn id="110" presetClass="entr" nodeType="afterEffect" presetSubtype="10" presetID="3" grpId="28" fill="hold">
                                  <p:stCondLst>
                                    <p:cond delay="0"/>
                                  </p:stCondLst>
                                  <p:iterate type="el" backwards="0">
                                    <p:tmAbs val="0"/>
                                  </p:iterate>
                                  <p:childTnLst>
                                    <p:set>
                                      <p:cBhvr>
                                        <p:cTn id="111" fill="hold"/>
                                        <p:tgtEl>
                                          <p:spTgt spid="1037"/>
                                        </p:tgtEl>
                                        <p:attrNameLst>
                                          <p:attrName>style.visibility</p:attrName>
                                        </p:attrNameLst>
                                      </p:cBhvr>
                                      <p:to>
                                        <p:strVal val="visible"/>
                                      </p:to>
                                    </p:set>
                                    <p:animEffect filter="blinds(horizontal)" transition="in">
                                      <p:cBhvr>
                                        <p:cTn id="112" dur="500"/>
                                        <p:tgtEl>
                                          <p:spTgt spid="1037"/>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Subtype="0" presetID="1" grpId="29" fill="hold">
                                  <p:stCondLst>
                                    <p:cond delay="0"/>
                                  </p:stCondLst>
                                  <p:iterate type="el" backwards="0">
                                    <p:tmAbs val="0"/>
                                  </p:iterate>
                                  <p:childTnLst>
                                    <p:set>
                                      <p:cBhvr>
                                        <p:cTn id="116" fill="hold"/>
                                        <p:tgtEl>
                                          <p:spTgt spid="1055"/>
                                        </p:tgtEl>
                                        <p:attrNameLst>
                                          <p:attrName>style.visibility</p:attrName>
                                        </p:attrNameLst>
                                      </p:cBhvr>
                                      <p:to>
                                        <p:strVal val="visible"/>
                                      </p:to>
                                    </p:set>
                                  </p:childTnLst>
                                </p:cTn>
                              </p:par>
                            </p:childTnLst>
                          </p:cTn>
                        </p:par>
                        <p:par>
                          <p:cTn id="117" fill="hold">
                            <p:stCondLst>
                              <p:cond delay="0"/>
                            </p:stCondLst>
                            <p:childTnLst>
                              <p:par>
                                <p:cTn id="118" presetClass="entr" nodeType="afterEffect" presetSubtype="0" presetID="1" grpId="30" fill="hold">
                                  <p:stCondLst>
                                    <p:cond delay="0"/>
                                  </p:stCondLst>
                                  <p:iterate type="el" backwards="0">
                                    <p:tmAbs val="0"/>
                                  </p:iterate>
                                  <p:childTnLst>
                                    <p:set>
                                      <p:cBhvr>
                                        <p:cTn id="119" fill="hold"/>
                                        <p:tgtEl>
                                          <p:spTgt spid="1049"/>
                                        </p:tgtEl>
                                        <p:attrNameLst>
                                          <p:attrName>style.visibility</p:attrName>
                                        </p:attrNameLst>
                                      </p:cBhvr>
                                      <p:to>
                                        <p:strVal val="visible"/>
                                      </p:to>
                                    </p:set>
                                  </p:childTnLst>
                                </p:cTn>
                              </p:par>
                            </p:childTnLst>
                          </p:cTn>
                        </p:par>
                        <p:par>
                          <p:cTn id="120" fill="hold">
                            <p:stCondLst>
                              <p:cond delay="0"/>
                            </p:stCondLst>
                            <p:childTnLst>
                              <p:par>
                                <p:cTn id="121" presetClass="exit" nodeType="afterEffect" presetSubtype="1" presetID="22" grpId="31" fill="hold">
                                  <p:stCondLst>
                                    <p:cond delay="0"/>
                                  </p:stCondLst>
                                  <p:iterate type="el" backwards="0">
                                    <p:tmAbs val="0"/>
                                  </p:iterate>
                                  <p:childTnLst>
                                    <p:animEffect filter="wipe(up)" transition="out">
                                      <p:cBhvr>
                                        <p:cTn id="122" dur="500" fill="hold"/>
                                        <p:tgtEl>
                                          <p:spTgt spid="1021"/>
                                        </p:tgtEl>
                                      </p:cBhvr>
                                    </p:animEffect>
                                    <p:set>
                                      <p:cBhvr>
                                        <p:cTn id="123" fill="hold">
                                          <p:stCondLst>
                                            <p:cond delay="499"/>
                                          </p:stCondLst>
                                        </p:cTn>
                                        <p:tgtEl>
                                          <p:spTgt spid="1021"/>
                                        </p:tgtEl>
                                        <p:attrNameLst>
                                          <p:attrName>style.visibility</p:attrName>
                                        </p:attrNameLst>
                                      </p:cBhvr>
                                      <p:to>
                                        <p:strVal val="hidden"/>
                                      </p:to>
                                    </p:set>
                                  </p:childTnLst>
                                </p:cTn>
                              </p:par>
                            </p:childTnLst>
                          </p:cTn>
                        </p:par>
                        <p:par>
                          <p:cTn id="124" fill="hold">
                            <p:stCondLst>
                              <p:cond delay="500"/>
                            </p:stCondLst>
                            <p:childTnLst>
                              <p:par>
                                <p:cTn id="125" presetClass="exit" nodeType="afterEffect" presetSubtype="1" presetID="22" grpId="32" fill="hold">
                                  <p:stCondLst>
                                    <p:cond delay="0"/>
                                  </p:stCondLst>
                                  <p:iterate type="el" backwards="0">
                                    <p:tmAbs val="0"/>
                                  </p:iterate>
                                  <p:childTnLst>
                                    <p:animEffect filter="wipe(up)" transition="out">
                                      <p:cBhvr>
                                        <p:cTn id="126" dur="500" fill="hold"/>
                                        <p:tgtEl>
                                          <p:spTgt spid="1022"/>
                                        </p:tgtEl>
                                      </p:cBhvr>
                                    </p:animEffect>
                                    <p:set>
                                      <p:cBhvr>
                                        <p:cTn id="127" fill="hold">
                                          <p:stCondLst>
                                            <p:cond delay="499"/>
                                          </p:stCondLst>
                                        </p:cTn>
                                        <p:tgtEl>
                                          <p:spTgt spid="1022"/>
                                        </p:tgtEl>
                                        <p:attrNameLst>
                                          <p:attrName>style.visibility</p:attrName>
                                        </p:attrNameLst>
                                      </p:cBhvr>
                                      <p:to>
                                        <p:strVal val="hidden"/>
                                      </p:to>
                                    </p:set>
                                  </p:childTnLst>
                                </p:cTn>
                              </p:par>
                            </p:childTnLst>
                          </p:cTn>
                        </p:par>
                        <p:par>
                          <p:cTn id="128" fill="hold">
                            <p:stCondLst>
                              <p:cond delay="1000"/>
                            </p:stCondLst>
                            <p:childTnLst>
                              <p:par>
                                <p:cTn id="129" presetClass="entr" nodeType="afterEffect" presetSubtype="10" presetID="3" grpId="33" fill="hold">
                                  <p:stCondLst>
                                    <p:cond delay="0"/>
                                  </p:stCondLst>
                                  <p:iterate type="el" backwards="0">
                                    <p:tmAbs val="0"/>
                                  </p:iterate>
                                  <p:childTnLst>
                                    <p:set>
                                      <p:cBhvr>
                                        <p:cTn id="130" fill="hold"/>
                                        <p:tgtEl>
                                          <p:spTgt spid="1039"/>
                                        </p:tgtEl>
                                        <p:attrNameLst>
                                          <p:attrName>style.visibility</p:attrName>
                                        </p:attrNameLst>
                                      </p:cBhvr>
                                      <p:to>
                                        <p:strVal val="visible"/>
                                      </p:to>
                                    </p:set>
                                    <p:animEffect filter="blinds(horizontal)" transition="in">
                                      <p:cBhvr>
                                        <p:cTn id="131" dur="500"/>
                                        <p:tgtEl>
                                          <p:spTgt spid="1039"/>
                                        </p:tgtEl>
                                      </p:cBhvr>
                                    </p:animEffect>
                                  </p:childTnLst>
                                </p:cTn>
                              </p:par>
                            </p:childTnLst>
                          </p:cTn>
                        </p:par>
                        <p:par>
                          <p:cTn id="132" fill="hold">
                            <p:stCondLst>
                              <p:cond delay="1500"/>
                            </p:stCondLst>
                            <p:childTnLst>
                              <p:par>
                                <p:cTn id="133" presetClass="entr" nodeType="afterEffect" presetSubtype="10" presetID="3" grpId="34" fill="hold">
                                  <p:stCondLst>
                                    <p:cond delay="0"/>
                                  </p:stCondLst>
                                  <p:iterate type="el" backwards="0">
                                    <p:tmAbs val="0"/>
                                  </p:iterate>
                                  <p:childTnLst>
                                    <p:set>
                                      <p:cBhvr>
                                        <p:cTn id="134" fill="hold"/>
                                        <p:tgtEl>
                                          <p:spTgt spid="1040"/>
                                        </p:tgtEl>
                                        <p:attrNameLst>
                                          <p:attrName>style.visibility</p:attrName>
                                        </p:attrNameLst>
                                      </p:cBhvr>
                                      <p:to>
                                        <p:strVal val="visible"/>
                                      </p:to>
                                    </p:set>
                                    <p:animEffect filter="blinds(horizontal)" transition="in">
                                      <p:cBhvr>
                                        <p:cTn id="135" dur="500"/>
                                        <p:tgtEl>
                                          <p:spTgt spid="1040"/>
                                        </p:tgtEl>
                                      </p:cBhvr>
                                    </p:animEffect>
                                  </p:childTnLst>
                                </p:cTn>
                              </p:par>
                            </p:childTnLst>
                          </p:cTn>
                        </p:par>
                      </p:childTnLst>
                    </p:cTn>
                  </p:par>
                  <p:par>
                    <p:cTn id="136" fill="hold">
                      <p:stCondLst>
                        <p:cond delay="indefinite"/>
                      </p:stCondLst>
                      <p:childTnLst>
                        <p:par>
                          <p:cTn id="137" fill="hold">
                            <p:stCondLst>
                              <p:cond delay="0"/>
                            </p:stCondLst>
                            <p:childTnLst>
                              <p:par>
                                <p:cTn id="138" presetClass="entr" nodeType="clickEffect" presetSubtype="0" presetID="1" grpId="35" fill="hold">
                                  <p:stCondLst>
                                    <p:cond delay="0"/>
                                  </p:stCondLst>
                                  <p:iterate type="el" backwards="0">
                                    <p:tmAbs val="0"/>
                                  </p:iterate>
                                  <p:childTnLst>
                                    <p:set>
                                      <p:cBhvr>
                                        <p:cTn id="139" fill="hold"/>
                                        <p:tgtEl>
                                          <p:spTgt spid="1054"/>
                                        </p:tgtEl>
                                        <p:attrNameLst>
                                          <p:attrName>style.visibility</p:attrName>
                                        </p:attrNameLst>
                                      </p:cBhvr>
                                      <p:to>
                                        <p:strVal val="visible"/>
                                      </p:to>
                                    </p:set>
                                  </p:childTnLst>
                                </p:cTn>
                              </p:par>
                            </p:childTnLst>
                          </p:cTn>
                        </p:par>
                        <p:par>
                          <p:cTn id="140" fill="hold">
                            <p:stCondLst>
                              <p:cond delay="0"/>
                            </p:stCondLst>
                            <p:childTnLst>
                              <p:par>
                                <p:cTn id="141" presetClass="entr" nodeType="afterEffect" presetSubtype="10" presetID="3" grpId="36" fill="hold">
                                  <p:stCondLst>
                                    <p:cond delay="0"/>
                                  </p:stCondLst>
                                  <p:iterate type="el" backwards="0">
                                    <p:tmAbs val="0"/>
                                  </p:iterate>
                                  <p:childTnLst>
                                    <p:set>
                                      <p:cBhvr>
                                        <p:cTn id="142" fill="hold"/>
                                        <p:tgtEl>
                                          <p:spTgt spid="1041"/>
                                        </p:tgtEl>
                                        <p:attrNameLst>
                                          <p:attrName>style.visibility</p:attrName>
                                        </p:attrNameLst>
                                      </p:cBhvr>
                                      <p:to>
                                        <p:strVal val="visible"/>
                                      </p:to>
                                    </p:set>
                                    <p:animEffect filter="blinds(horizontal)" transition="in">
                                      <p:cBhvr>
                                        <p:cTn id="143" dur="500"/>
                                        <p:tgtEl>
                                          <p:spTgt spid="1041"/>
                                        </p:tgtEl>
                                      </p:cBhvr>
                                    </p:animEffect>
                                  </p:childTnLst>
                                </p:cTn>
                              </p:par>
                            </p:childTnLst>
                          </p:cTn>
                        </p:par>
                        <p:par>
                          <p:cTn id="144" fill="hold">
                            <p:stCondLst>
                              <p:cond delay="500"/>
                            </p:stCondLst>
                            <p:childTnLst>
                              <p:par>
                                <p:cTn id="145" presetClass="entr" nodeType="afterEffect" presetSubtype="10" presetID="3" grpId="37" fill="hold">
                                  <p:stCondLst>
                                    <p:cond delay="0"/>
                                  </p:stCondLst>
                                  <p:iterate type="el" backwards="0">
                                    <p:tmAbs val="0"/>
                                  </p:iterate>
                                  <p:childTnLst>
                                    <p:set>
                                      <p:cBhvr>
                                        <p:cTn id="146" fill="hold"/>
                                        <p:tgtEl>
                                          <p:spTgt spid="1042"/>
                                        </p:tgtEl>
                                        <p:attrNameLst>
                                          <p:attrName>style.visibility</p:attrName>
                                        </p:attrNameLst>
                                      </p:cBhvr>
                                      <p:to>
                                        <p:strVal val="visible"/>
                                      </p:to>
                                    </p:set>
                                    <p:animEffect filter="blinds(horizontal)" transition="in">
                                      <p:cBhvr>
                                        <p:cTn id="147" dur="500"/>
                                        <p:tgtEl>
                                          <p:spTgt spid="1042"/>
                                        </p:tgtEl>
                                      </p:cBhvr>
                                    </p:animEffect>
                                  </p:childTnLst>
                                </p:cTn>
                              </p:par>
                            </p:childTnLst>
                          </p:cTn>
                        </p:par>
                        <p:par>
                          <p:cTn id="148" fill="hold">
                            <p:stCondLst>
                              <p:cond delay="1000"/>
                            </p:stCondLst>
                            <p:childTnLst>
                              <p:par>
                                <p:cTn id="149" presetClass="entr" nodeType="afterEffect" presetSubtype="10" presetID="3" grpId="38" fill="hold">
                                  <p:stCondLst>
                                    <p:cond delay="0"/>
                                  </p:stCondLst>
                                  <p:iterate type="el" backwards="0">
                                    <p:tmAbs val="0"/>
                                  </p:iterate>
                                  <p:childTnLst>
                                    <p:set>
                                      <p:cBhvr>
                                        <p:cTn id="150" fill="hold"/>
                                        <p:tgtEl>
                                          <p:spTgt spid="1043"/>
                                        </p:tgtEl>
                                        <p:attrNameLst>
                                          <p:attrName>style.visibility</p:attrName>
                                        </p:attrNameLst>
                                      </p:cBhvr>
                                      <p:to>
                                        <p:strVal val="visible"/>
                                      </p:to>
                                    </p:set>
                                    <p:animEffect filter="blinds(horizontal)" transition="in">
                                      <p:cBhvr>
                                        <p:cTn id="151" dur="500"/>
                                        <p:tgtEl>
                                          <p:spTgt spid="1043"/>
                                        </p:tgtEl>
                                      </p:cBhvr>
                                    </p:animEffect>
                                  </p:childTnLst>
                                </p:cTn>
                              </p:par>
                            </p:childTnLst>
                          </p:cTn>
                        </p:par>
                        <p:par>
                          <p:cTn id="152" fill="hold">
                            <p:stCondLst>
                              <p:cond delay="1500"/>
                            </p:stCondLst>
                            <p:childTnLst>
                              <p:par>
                                <p:cTn id="153" presetClass="entr" nodeType="afterEffect" presetSubtype="10" presetID="3" grpId="39" fill="hold">
                                  <p:stCondLst>
                                    <p:cond delay="0"/>
                                  </p:stCondLst>
                                  <p:iterate type="el" backwards="0">
                                    <p:tmAbs val="0"/>
                                  </p:iterate>
                                  <p:childTnLst>
                                    <p:set>
                                      <p:cBhvr>
                                        <p:cTn id="154" fill="hold"/>
                                        <p:tgtEl>
                                          <p:spTgt spid="1044"/>
                                        </p:tgtEl>
                                        <p:attrNameLst>
                                          <p:attrName>style.visibility</p:attrName>
                                        </p:attrNameLst>
                                      </p:cBhvr>
                                      <p:to>
                                        <p:strVal val="visible"/>
                                      </p:to>
                                    </p:set>
                                    <p:animEffect filter="blinds(horizontal)" transition="in">
                                      <p:cBhvr>
                                        <p:cTn id="155" dur="500"/>
                                        <p:tgtEl>
                                          <p:spTgt spid="1044"/>
                                        </p:tgtEl>
                                      </p:cBhvr>
                                    </p:animEffect>
                                  </p:childTnLst>
                                </p:cTn>
                              </p:par>
                            </p:childTnLst>
                          </p:cTn>
                        </p:par>
                        <p:par>
                          <p:cTn id="156" fill="hold">
                            <p:stCondLst>
                              <p:cond delay="2000"/>
                            </p:stCondLst>
                            <p:childTnLst>
                              <p:par>
                                <p:cTn id="157" presetClass="entr" nodeType="afterEffect" presetSubtype="10" presetID="3" grpId="40" fill="hold">
                                  <p:stCondLst>
                                    <p:cond delay="0"/>
                                  </p:stCondLst>
                                  <p:iterate type="el" backwards="0">
                                    <p:tmAbs val="0"/>
                                  </p:iterate>
                                  <p:childTnLst>
                                    <p:set>
                                      <p:cBhvr>
                                        <p:cTn id="158" fill="hold"/>
                                        <p:tgtEl>
                                          <p:spTgt spid="1046"/>
                                        </p:tgtEl>
                                        <p:attrNameLst>
                                          <p:attrName>style.visibility</p:attrName>
                                        </p:attrNameLst>
                                      </p:cBhvr>
                                      <p:to>
                                        <p:strVal val="visible"/>
                                      </p:to>
                                    </p:set>
                                    <p:animEffect filter="blinds(horizontal)" transition="in">
                                      <p:cBhvr>
                                        <p:cTn id="159" dur="500"/>
                                        <p:tgtEl>
                                          <p:spTgt spid="1046"/>
                                        </p:tgtEl>
                                      </p:cBhvr>
                                    </p:animEffect>
                                  </p:childTnLst>
                                </p:cTn>
                              </p:par>
                            </p:childTnLst>
                          </p:cTn>
                        </p:par>
                        <p:par>
                          <p:cTn id="160" fill="hold">
                            <p:stCondLst>
                              <p:cond delay="2500"/>
                            </p:stCondLst>
                            <p:childTnLst>
                              <p:par>
                                <p:cTn id="161" presetClass="entr" nodeType="afterEffect" presetSubtype="10" presetID="3" grpId="41" fill="hold">
                                  <p:stCondLst>
                                    <p:cond delay="0"/>
                                  </p:stCondLst>
                                  <p:iterate type="el" backwards="0">
                                    <p:tmAbs val="0"/>
                                  </p:iterate>
                                  <p:childTnLst>
                                    <p:set>
                                      <p:cBhvr>
                                        <p:cTn id="162" fill="hold"/>
                                        <p:tgtEl>
                                          <p:spTgt spid="1047"/>
                                        </p:tgtEl>
                                        <p:attrNameLst>
                                          <p:attrName>style.visibility</p:attrName>
                                        </p:attrNameLst>
                                      </p:cBhvr>
                                      <p:to>
                                        <p:strVal val="visible"/>
                                      </p:to>
                                    </p:set>
                                    <p:animEffect filter="blinds(horizontal)" transition="in">
                                      <p:cBhvr>
                                        <p:cTn id="163" dur="500"/>
                                        <p:tgtEl>
                                          <p:spTgt spid="1047"/>
                                        </p:tgtEl>
                                      </p:cBhvr>
                                    </p:animEffect>
                                  </p:childTnLst>
                                </p:cTn>
                              </p:par>
                            </p:childTnLst>
                          </p:cTn>
                        </p:par>
                        <p:par>
                          <p:cTn id="164" fill="hold">
                            <p:stCondLst>
                              <p:cond delay="3000"/>
                            </p:stCondLst>
                            <p:childTnLst>
                              <p:par>
                                <p:cTn id="165" presetClass="entr" nodeType="afterEffect" presetSubtype="0" presetID="1" grpId="42" fill="hold">
                                  <p:stCondLst>
                                    <p:cond delay="0"/>
                                  </p:stCondLst>
                                  <p:iterate type="el" backwards="0">
                                    <p:tmAbs val="0"/>
                                  </p:iterate>
                                  <p:childTnLst>
                                    <p:set>
                                      <p:cBhvr>
                                        <p:cTn id="166" fill="hold"/>
                                        <p:tgtEl>
                                          <p:spTgt spid="104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Class="entr" nodeType="clickEffect" presetSubtype="0" presetID="1" grpId="43" fill="hold">
                                  <p:stCondLst>
                                    <p:cond delay="0"/>
                                  </p:stCondLst>
                                  <p:iterate type="el" backwards="0">
                                    <p:tmAbs val="0"/>
                                  </p:iterate>
                                  <p:childTnLst>
                                    <p:set>
                                      <p:cBhvr>
                                        <p:cTn id="170" fill="hold"/>
                                        <p:tgtEl>
                                          <p:spTgt spid="1056"/>
                                        </p:tgtEl>
                                        <p:attrNameLst>
                                          <p:attrName>style.visibility</p:attrName>
                                        </p:attrNameLst>
                                      </p:cBhvr>
                                      <p:to>
                                        <p:strVal val="visible"/>
                                      </p:to>
                                    </p:set>
                                  </p:childTnLst>
                                </p:cTn>
                              </p:par>
                            </p:childTnLst>
                          </p:cTn>
                        </p:par>
                        <p:par>
                          <p:cTn id="171" fill="hold">
                            <p:stCondLst>
                              <p:cond delay="0"/>
                            </p:stCondLst>
                            <p:childTnLst>
                              <p:par>
                                <p:cTn id="172" presetClass="exit" nodeType="afterEffect" presetSubtype="0" presetID="1" grpId="44" fill="hold">
                                  <p:stCondLst>
                                    <p:cond delay="0"/>
                                  </p:stCondLst>
                                  <p:iterate type="el" backwards="0">
                                    <p:tmAbs val="0"/>
                                  </p:iterate>
                                  <p:childTnLst>
                                    <p:set>
                                      <p:cBhvr>
                                        <p:cTn id="173" fill="hold">
                                          <p:stCondLst>
                                            <p:cond delay="0"/>
                                          </p:stCondLst>
                                        </p:cTn>
                                        <p:tgtEl>
                                          <p:spTgt spid="1030"/>
                                        </p:tgtEl>
                                        <p:attrNameLst>
                                          <p:attrName>style.visibility</p:attrName>
                                        </p:attrNameLst>
                                      </p:cBhvr>
                                      <p:to>
                                        <p:strVal val="hidden"/>
                                      </p:to>
                                    </p:set>
                                  </p:childTnLst>
                                </p:cTn>
                              </p:par>
                            </p:childTnLst>
                          </p:cTn>
                        </p:par>
                        <p:par>
                          <p:cTn id="174" fill="hold">
                            <p:stCondLst>
                              <p:cond delay="0"/>
                            </p:stCondLst>
                            <p:childTnLst>
                              <p:par>
                                <p:cTn id="175" presetClass="exit" nodeType="afterEffect" presetSubtype="1" presetID="22" grpId="45" fill="hold">
                                  <p:stCondLst>
                                    <p:cond delay="0"/>
                                  </p:stCondLst>
                                  <p:iterate type="el" backwards="0">
                                    <p:tmAbs val="0"/>
                                  </p:iterate>
                                  <p:childTnLst>
                                    <p:animEffect filter="wipe(up)" transition="out">
                                      <p:cBhvr>
                                        <p:cTn id="176" dur="500" fill="hold"/>
                                        <p:tgtEl>
                                          <p:spTgt spid="1029"/>
                                        </p:tgtEl>
                                      </p:cBhvr>
                                    </p:animEffect>
                                    <p:set>
                                      <p:cBhvr>
                                        <p:cTn id="177" fill="hold">
                                          <p:stCondLst>
                                            <p:cond delay="499"/>
                                          </p:stCondLst>
                                        </p:cTn>
                                        <p:tgtEl>
                                          <p:spTgt spid="1029"/>
                                        </p:tgtEl>
                                        <p:attrNameLst>
                                          <p:attrName>style.visibility</p:attrName>
                                        </p:attrNameLst>
                                      </p:cBhvr>
                                      <p:to>
                                        <p:strVal val="hidden"/>
                                      </p:to>
                                    </p:set>
                                  </p:childTnLst>
                                </p:cTn>
                              </p:par>
                            </p:childTnLst>
                          </p:cTn>
                        </p:par>
                        <p:par>
                          <p:cTn id="178" fill="hold">
                            <p:stCondLst>
                              <p:cond delay="500"/>
                            </p:stCondLst>
                            <p:childTnLst>
                              <p:par>
                                <p:cTn id="179" presetClass="exit" nodeType="afterEffect" presetSubtype="1" presetID="22" grpId="46" fill="hold">
                                  <p:stCondLst>
                                    <p:cond delay="0"/>
                                  </p:stCondLst>
                                  <p:iterate type="el" backwards="0">
                                    <p:tmAbs val="0"/>
                                  </p:iterate>
                                  <p:childTnLst>
                                    <p:animEffect filter="wipe(up)" transition="out">
                                      <p:cBhvr>
                                        <p:cTn id="180" dur="500" fill="hold"/>
                                        <p:tgtEl>
                                          <p:spTgt spid="1028"/>
                                        </p:tgtEl>
                                      </p:cBhvr>
                                    </p:animEffect>
                                    <p:set>
                                      <p:cBhvr>
                                        <p:cTn id="181" fill="hold">
                                          <p:stCondLst>
                                            <p:cond delay="499"/>
                                          </p:stCondLst>
                                        </p:cTn>
                                        <p:tgtEl>
                                          <p:spTgt spid="1028"/>
                                        </p:tgtEl>
                                        <p:attrNameLst>
                                          <p:attrName>style.visibility</p:attrName>
                                        </p:attrNameLst>
                                      </p:cBhvr>
                                      <p:to>
                                        <p:strVal val="hidden"/>
                                      </p:to>
                                    </p:set>
                                  </p:childTnLst>
                                </p:cTn>
                              </p:par>
                            </p:childTnLst>
                          </p:cTn>
                        </p:par>
                        <p:par>
                          <p:cTn id="182" fill="hold">
                            <p:stCondLst>
                              <p:cond delay="1000"/>
                            </p:stCondLst>
                            <p:childTnLst>
                              <p:par>
                                <p:cTn id="183" presetClass="exit" nodeType="afterEffect" presetSubtype="1" presetID="22" grpId="47" fill="hold">
                                  <p:stCondLst>
                                    <p:cond delay="0"/>
                                  </p:stCondLst>
                                  <p:iterate type="el" backwards="0">
                                    <p:tmAbs val="0"/>
                                  </p:iterate>
                                  <p:childTnLst>
                                    <p:animEffect filter="wipe(up)" transition="out">
                                      <p:cBhvr>
                                        <p:cTn id="184" dur="500" fill="hold"/>
                                        <p:tgtEl>
                                          <p:spTgt spid="1034"/>
                                        </p:tgtEl>
                                      </p:cBhvr>
                                    </p:animEffect>
                                    <p:set>
                                      <p:cBhvr>
                                        <p:cTn id="185" fill="hold">
                                          <p:stCondLst>
                                            <p:cond delay="499"/>
                                          </p:stCondLst>
                                        </p:cTn>
                                        <p:tgtEl>
                                          <p:spTgt spid="1034"/>
                                        </p:tgtEl>
                                        <p:attrNameLst>
                                          <p:attrName>style.visibility</p:attrName>
                                        </p:attrNameLst>
                                      </p:cBhvr>
                                      <p:to>
                                        <p:strVal val="hidden"/>
                                      </p:to>
                                    </p:set>
                                  </p:childTnLst>
                                </p:cTn>
                              </p:par>
                            </p:childTnLst>
                          </p:cTn>
                        </p:par>
                        <p:par>
                          <p:cTn id="186" fill="hold">
                            <p:stCondLst>
                              <p:cond delay="1500"/>
                            </p:stCondLst>
                            <p:childTnLst>
                              <p:par>
                                <p:cTn id="187" presetClass="exit" nodeType="afterEffect" presetSubtype="1" presetID="22" grpId="48" fill="hold">
                                  <p:stCondLst>
                                    <p:cond delay="0"/>
                                  </p:stCondLst>
                                  <p:iterate type="el" backwards="0">
                                    <p:tmAbs val="0"/>
                                  </p:iterate>
                                  <p:childTnLst>
                                    <p:animEffect filter="wipe(up)" transition="out">
                                      <p:cBhvr>
                                        <p:cTn id="188" dur="500" fill="hold"/>
                                        <p:tgtEl>
                                          <p:spTgt spid="1035"/>
                                        </p:tgtEl>
                                      </p:cBhvr>
                                    </p:animEffect>
                                    <p:set>
                                      <p:cBhvr>
                                        <p:cTn id="189" fill="hold">
                                          <p:stCondLst>
                                            <p:cond delay="499"/>
                                          </p:stCondLst>
                                        </p:cTn>
                                        <p:tgtEl>
                                          <p:spTgt spid="1035"/>
                                        </p:tgtEl>
                                        <p:attrNameLst>
                                          <p:attrName>style.visibility</p:attrName>
                                        </p:attrNameLst>
                                      </p:cBhvr>
                                      <p:to>
                                        <p:strVal val="hidden"/>
                                      </p:to>
                                    </p:set>
                                  </p:childTnLst>
                                </p:cTn>
                              </p:par>
                            </p:childTnLst>
                          </p:cTn>
                        </p:par>
                        <p:par>
                          <p:cTn id="190" fill="hold">
                            <p:stCondLst>
                              <p:cond delay="2000"/>
                            </p:stCondLst>
                            <p:childTnLst>
                              <p:par>
                                <p:cTn id="191" presetClass="exit" nodeType="afterEffect" presetSubtype="1" presetID="22" grpId="49" fill="hold">
                                  <p:stCondLst>
                                    <p:cond delay="0"/>
                                  </p:stCondLst>
                                  <p:iterate type="el" backwards="0">
                                    <p:tmAbs val="0"/>
                                  </p:iterate>
                                  <p:childTnLst>
                                    <p:animEffect filter="wipe(up)" transition="out">
                                      <p:cBhvr>
                                        <p:cTn id="192" dur="500" fill="hold"/>
                                        <p:tgtEl>
                                          <p:spTgt spid="1036"/>
                                        </p:tgtEl>
                                      </p:cBhvr>
                                    </p:animEffect>
                                    <p:set>
                                      <p:cBhvr>
                                        <p:cTn id="193" fill="hold">
                                          <p:stCondLst>
                                            <p:cond delay="499"/>
                                          </p:stCondLst>
                                        </p:cTn>
                                        <p:tgtEl>
                                          <p:spTgt spid="1036"/>
                                        </p:tgtEl>
                                        <p:attrNameLst>
                                          <p:attrName>style.visibility</p:attrName>
                                        </p:attrNameLst>
                                      </p:cBhvr>
                                      <p:to>
                                        <p:strVal val="hidden"/>
                                      </p:to>
                                    </p:set>
                                  </p:childTnLst>
                                </p:cTn>
                              </p:par>
                            </p:childTnLst>
                          </p:cTn>
                        </p:par>
                        <p:par>
                          <p:cTn id="194" fill="hold">
                            <p:stCondLst>
                              <p:cond delay="2500"/>
                            </p:stCondLst>
                            <p:childTnLst>
                              <p:par>
                                <p:cTn id="195" presetClass="exit" nodeType="afterEffect" presetSubtype="1" presetID="22" grpId="50" fill="hold">
                                  <p:stCondLst>
                                    <p:cond delay="0"/>
                                  </p:stCondLst>
                                  <p:iterate type="el" backwards="0">
                                    <p:tmAbs val="0"/>
                                  </p:iterate>
                                  <p:childTnLst>
                                    <p:animEffect filter="wipe(up)" transition="out">
                                      <p:cBhvr>
                                        <p:cTn id="196" dur="500" fill="hold"/>
                                        <p:tgtEl>
                                          <p:spTgt spid="1037"/>
                                        </p:tgtEl>
                                      </p:cBhvr>
                                    </p:animEffect>
                                    <p:set>
                                      <p:cBhvr>
                                        <p:cTn id="197" fill="hold">
                                          <p:stCondLst>
                                            <p:cond delay="499"/>
                                          </p:stCondLst>
                                        </p:cTn>
                                        <p:tgtEl>
                                          <p:spTgt spid="10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6" grpId="10"/>
      <p:bldP build="whole" bldLvl="1" animBg="1" rev="0" advAuto="0" spid="1041" grpId="36"/>
      <p:bldP build="whole" bldLvl="1" animBg="1" rev="0" advAuto="0" spid="1036" grpId="49"/>
      <p:bldP build="whole" bldLvl="1" animBg="1" rev="0" advAuto="0" spid="1020" grpId="7"/>
      <p:bldP build="whole" bldLvl="1" animBg="1" rev="0" advAuto="0" spid="1037" grpId="28"/>
      <p:bldP build="whole" bldLvl="1" animBg="1" rev="0" advAuto="0" spid="1035" grpId="48"/>
      <p:bldP build="whole" bldLvl="1" animBg="1" rev="0" advAuto="0" spid="1056" grpId="43"/>
      <p:bldP build="whole" bldLvl="1" animBg="1" rev="0" advAuto="0" spid="1045" grpId="42"/>
      <p:bldP build="whole" bldLvl="1" animBg="1" rev="0" advAuto="0" spid="1051" grpId="21"/>
      <p:bldP build="whole" bldLvl="1" animBg="1" rev="0" advAuto="0" spid="964" grpId="2"/>
      <p:bldP build="whole" bldLvl="1" animBg="1" rev="0" advAuto="0" spid="1029" grpId="18"/>
      <p:bldP build="whole" bldLvl="1" animBg="1" rev="0" advAuto="0" spid="1053" grpId="24"/>
      <p:bldP build="whole" bldLvl="1" animBg="1" rev="0" advAuto="0" spid="1028" grpId="46"/>
      <p:bldP build="whole" bldLvl="1" animBg="1" rev="0" advAuto="0" spid="1042" grpId="37"/>
      <p:bldP build="whole" bldLvl="1" animBg="1" rev="0" advAuto="0" spid="1025" grpId="15"/>
      <p:bldP build="whole" bldLvl="1" animBg="1" rev="0" advAuto="0" spid="1030" grpId="44"/>
      <p:bldP build="whole" bldLvl="1" animBg="1" rev="0" advAuto="0" spid="961" grpId="1"/>
      <p:bldP build="whole" bldLvl="1" animBg="1" rev="0" advAuto="0" spid="1022" grpId="32"/>
      <p:bldP build="whole" bldLvl="1" animBg="1" rev="0" advAuto="0" spid="1043" grpId="38"/>
      <p:bldP build="whole" bldLvl="1" animBg="1" rev="0" advAuto="0" spid="1021" grpId="8"/>
      <p:bldP build="whole" bldLvl="1" animBg="1" rev="0" advAuto="0" spid="1039" grpId="33"/>
      <p:bldP build="whole" bldLvl="1" animBg="1" rev="0" advAuto="0" spid="1037" grpId="50"/>
      <p:bldP build="whole" bldLvl="1" animBg="1" rev="0" advAuto="0" spid="1019" grpId="6"/>
      <p:bldP build="whole" bldLvl="1" animBg="1" rev="0" advAuto="0" spid="1054" grpId="35"/>
      <p:bldP build="whole" bldLvl="1" animBg="1" rev="0" advAuto="0" spid="1027" grpId="16"/>
      <p:bldP build="whole" bldLvl="1" animBg="1" rev="0" advAuto="0" spid="1044" grpId="39"/>
      <p:bldP build="whole" bldLvl="1" animBg="1" rev="0" advAuto="0" spid="1049" grpId="30"/>
      <p:bldP build="whole" bldLvl="1" animBg="1" rev="0" advAuto="0" spid="1029" grpId="45"/>
      <p:bldP build="whole" bldLvl="1" animBg="1" rev="0" advAuto="0" spid="1018" grpId="5"/>
      <p:bldP build="whole" bldLvl="1" animBg="1" rev="0" advAuto="0" spid="1052" grpId="17"/>
      <p:bldP build="whole" bldLvl="1" animBg="1" rev="0" advAuto="0" spid="1047" grpId="41"/>
      <p:bldP build="whole" bldLvl="1" animBg="1" rev="0" advAuto="0" spid="1024" grpId="14"/>
      <p:bldP build="whole" bldLvl="1" animBg="1" rev="0" advAuto="0" spid="1050" grpId="11"/>
      <p:bldP build="whole" bldLvl="1" animBg="1" rev="0" advAuto="0" spid="1034" grpId="25"/>
      <p:bldP build="whole" bldLvl="1" animBg="1" rev="0" advAuto="0" spid="1055" grpId="29"/>
      <p:bldP build="whole" bldLvl="1" animBg="1" rev="0" advAuto="0" spid="1021" grpId="31"/>
      <p:bldP build="whole" bldLvl="1" animBg="1" rev="0" advAuto="0" spid="1036" grpId="27"/>
      <p:bldP build="whole" bldLvl="1" animBg="1" rev="0" advAuto="0" spid="1031" grpId="22"/>
      <p:bldP build="whole" bldLvl="1" animBg="1" rev="0" advAuto="0" spid="1028" grpId="19"/>
      <p:bldP build="whole" bldLvl="1" animBg="1" rev="0" advAuto="0" spid="1000" grpId="12"/>
      <p:bldP build="whole" bldLvl="1" animBg="1" rev="0" advAuto="0" spid="1035" grpId="26"/>
      <p:bldP build="whole" bldLvl="1" animBg="1" rev="0" advAuto="0" spid="1040" grpId="34"/>
      <p:bldP build="whole" bldLvl="1" animBg="1" rev="0" advAuto="0" spid="1032" grpId="23"/>
      <p:bldP build="whole" bldLvl="1" animBg="1" rev="0" advAuto="0" spid="1030" grpId="20"/>
      <p:bldP build="whole" bldLvl="1" animBg="1" rev="0" advAuto="0" spid="1001" grpId="4"/>
      <p:bldP build="whole" bldLvl="1" animBg="1" rev="0" advAuto="0" spid="1048" grpId="3"/>
      <p:bldP build="whole" bldLvl="1" animBg="1" rev="0" advAuto="0" spid="1023" grpId="13"/>
      <p:bldP build="whole" bldLvl="1" animBg="1" rev="0" advAuto="0" spid="1046" grpId="40"/>
      <p:bldP build="whole" bldLvl="1" animBg="1" rev="0" advAuto="0" spid="1022" grpId="9"/>
      <p:bldP build="whole" bldLvl="1" animBg="1" rev="0" advAuto="0" spid="1034" grpId="47"/>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Shape 1058"/>
          <p:cNvSpPr/>
          <p:nvPr>
            <p:ph type="title"/>
          </p:nvPr>
        </p:nvSpPr>
        <p:spPr>
          <a:prstGeom prst="rect">
            <a:avLst/>
          </a:prstGeom>
        </p:spPr>
        <p:txBody>
          <a:bodyPr/>
          <a:lstStyle/>
          <a:p>
            <a:pPr/>
            <a:r>
              <a:t>Fragmentation</a:t>
            </a:r>
          </a:p>
        </p:txBody>
      </p:sp>
      <p:sp>
        <p:nvSpPr>
          <p:cNvPr id="1059" name="Shape 1059"/>
          <p:cNvSpPr/>
          <p:nvPr>
            <p:ph type="body" idx="1"/>
          </p:nvPr>
        </p:nvSpPr>
        <p:spPr>
          <a:xfrm>
            <a:off x="571479" y="1610978"/>
            <a:ext cx="8229601" cy="4525964"/>
          </a:xfrm>
          <a:prstGeom prst="rect">
            <a:avLst/>
          </a:prstGeom>
        </p:spPr>
        <p:txBody>
          <a:bodyPr/>
          <a:lstStyle/>
          <a:p>
            <a:pPr>
              <a:lnSpc>
                <a:spcPct val="90000"/>
              </a:lnSpc>
            </a:pPr>
            <a:r>
              <a:t>Fragments In blocks</a:t>
            </a:r>
          </a:p>
          <a:p>
            <a:pPr lvl="1" marL="742950" indent="-285750">
              <a:lnSpc>
                <a:spcPct val="90000"/>
              </a:lnSpc>
              <a:spcBef>
                <a:spcPts val="600"/>
              </a:spcBef>
              <a:defRPr sz="2800"/>
            </a:pPr>
            <a:r>
              <a:t>Can’t avoid</a:t>
            </a:r>
          </a:p>
          <a:p>
            <a:pPr lvl="1" marL="742950" indent="-285750">
              <a:lnSpc>
                <a:spcPct val="90000"/>
              </a:lnSpc>
              <a:spcBef>
                <a:spcPts val="600"/>
              </a:spcBef>
              <a:defRPr sz="2800"/>
            </a:pPr>
            <a:r>
              <a:t>Block size depends on practical scenario</a:t>
            </a:r>
          </a:p>
          <a:p>
            <a:pPr lvl="1" marL="742950" indent="-285750">
              <a:lnSpc>
                <a:spcPct val="90000"/>
              </a:lnSpc>
              <a:spcBef>
                <a:spcPts val="600"/>
              </a:spcBef>
              <a:defRPr sz="2800"/>
            </a:pPr>
            <a:r>
              <a:t>Capacity util% will be less</a:t>
            </a:r>
          </a:p>
          <a:p>
            <a:pPr>
              <a:lnSpc>
                <a:spcPct val="90000"/>
              </a:lnSpc>
            </a:pPr>
            <a:r>
              <a:t>Fragments On disk</a:t>
            </a:r>
          </a:p>
          <a:p>
            <a:pPr lvl="1" marL="742950" indent="-285750">
              <a:lnSpc>
                <a:spcPct val="90000"/>
              </a:lnSpc>
              <a:spcBef>
                <a:spcPts val="600"/>
              </a:spcBef>
              <a:defRPr sz="2800"/>
            </a:pPr>
            <a:r>
              <a:t>It depends on file system(Fat, Ext2/3/4)</a:t>
            </a:r>
          </a:p>
          <a:p>
            <a:pPr lvl="1" marL="742950" indent="-285750">
              <a:lnSpc>
                <a:spcPct val="90000"/>
              </a:lnSpc>
              <a:spcBef>
                <a:spcPts val="600"/>
              </a:spcBef>
              <a:defRPr sz="2800"/>
            </a:pPr>
            <a:r>
              <a:t>Head has more seek</a:t>
            </a:r>
          </a:p>
          <a:p>
            <a:pPr lvl="1" marL="742950" indent="-285750">
              <a:lnSpc>
                <a:spcPct val="90000"/>
              </a:lnSpc>
              <a:spcBef>
                <a:spcPts val="600"/>
              </a:spcBef>
              <a:defRPr sz="2800"/>
            </a:pPr>
            <a:r>
              <a:t>IO Performance will be slow</a:t>
            </a:r>
          </a:p>
          <a:p>
            <a:pPr lvl="1" marL="742950" indent="-285750">
              <a:lnSpc>
                <a:spcPct val="90000"/>
              </a:lnSpc>
              <a:spcBef>
                <a:spcPts val="600"/>
              </a:spcBef>
              <a:defRPr sz="2800"/>
            </a:pPr>
            <a:r>
              <a:t>Defragmentation will cause </a:t>
            </a:r>
            <a:r>
              <a:rPr b="1"/>
              <a:t>Write Amplification</a:t>
            </a:r>
          </a:p>
        </p:txBody>
      </p:sp>
      <p:pic>
        <p:nvPicPr>
          <p:cNvPr id="1060" name="image41.png" descr="http://my.csdn.net/uploads/201203/29/1333013545_7159.png"/>
          <p:cNvPicPr>
            <a:picLocks noChangeAspect="1"/>
          </p:cNvPicPr>
          <p:nvPr/>
        </p:nvPicPr>
        <p:blipFill>
          <a:blip r:embed="rId3">
            <a:extLst/>
          </a:blip>
          <a:stretch>
            <a:fillRect/>
          </a:stretch>
        </p:blipFill>
        <p:spPr>
          <a:xfrm>
            <a:off x="7092350" y="3068950"/>
            <a:ext cx="1860177" cy="2026266"/>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4" name="Shape 1064"/>
          <p:cNvSpPr/>
          <p:nvPr>
            <p:ph type="title"/>
          </p:nvPr>
        </p:nvSpPr>
        <p:spPr>
          <a:prstGeom prst="rect">
            <a:avLst/>
          </a:prstGeom>
        </p:spPr>
        <p:txBody>
          <a:bodyPr/>
          <a:lstStyle/>
          <a:p>
            <a:pPr/>
            <a:r>
              <a:t>B-tree</a:t>
            </a:r>
          </a:p>
        </p:txBody>
      </p:sp>
      <p:sp>
        <p:nvSpPr>
          <p:cNvPr id="1065" name="Shape 1065"/>
          <p:cNvSpPr/>
          <p:nvPr>
            <p:ph type="body" idx="1"/>
          </p:nvPr>
        </p:nvSpPr>
        <p:spPr>
          <a:xfrm>
            <a:off x="457200" y="1600200"/>
            <a:ext cx="8229600" cy="4525963"/>
          </a:xfrm>
          <a:prstGeom prst="rect">
            <a:avLst/>
          </a:prstGeom>
        </p:spPr>
        <p:txBody>
          <a:bodyPr/>
          <a:lstStyle/>
          <a:p>
            <a:pPr>
              <a:spcBef>
                <a:spcPts val="500"/>
              </a:spcBef>
              <a:defRPr sz="2400"/>
            </a:pPr>
            <a:r>
              <a:t>An order </a:t>
            </a:r>
            <a:r>
              <a:rPr b="1" i="1"/>
              <a:t>m</a:t>
            </a:r>
            <a:r>
              <a:rPr i="1"/>
              <a:t> </a:t>
            </a:r>
            <a:r>
              <a:t>B-tree</a:t>
            </a:r>
            <a:endParaRPr i="1"/>
          </a:p>
          <a:p>
            <a:pPr lvl="1" marL="742950" indent="-285750">
              <a:spcBef>
                <a:spcPts val="300"/>
              </a:spcBef>
              <a:defRPr sz="1400"/>
            </a:pPr>
            <a:r>
              <a:t>Every node has at most </a:t>
            </a:r>
            <a:r>
              <a:rPr i="1"/>
              <a:t>m</a:t>
            </a:r>
            <a:r>
              <a:t> children.</a:t>
            </a:r>
            <a:endParaRPr sz="2800"/>
          </a:p>
          <a:p>
            <a:pPr lvl="1" marL="742950" indent="-285750">
              <a:spcBef>
                <a:spcPts val="300"/>
              </a:spcBef>
              <a:defRPr sz="1400"/>
            </a:pPr>
            <a:r>
              <a:t>Every non-leaf node (except root) has at least ⌈</a:t>
            </a:r>
            <a:r>
              <a:rPr i="1"/>
              <a:t>m</a:t>
            </a:r>
            <a:r>
              <a:t>/2⌉ children.</a:t>
            </a:r>
            <a:endParaRPr sz="2800"/>
          </a:p>
          <a:p>
            <a:pPr lvl="1" marL="742950" indent="-285750">
              <a:spcBef>
                <a:spcPts val="300"/>
              </a:spcBef>
              <a:defRPr sz="1400"/>
            </a:pPr>
            <a:r>
              <a:t>The root has at least two children if it is not a leaf node.</a:t>
            </a:r>
            <a:endParaRPr sz="2800"/>
          </a:p>
          <a:p>
            <a:pPr lvl="1" marL="742950" indent="-285750">
              <a:spcBef>
                <a:spcPts val="300"/>
              </a:spcBef>
              <a:defRPr sz="1400"/>
            </a:pPr>
            <a:r>
              <a:t>A non-leaf node with </a:t>
            </a:r>
            <a:r>
              <a:rPr i="1"/>
              <a:t>k</a:t>
            </a:r>
            <a:r>
              <a:t> children contains </a:t>
            </a:r>
            <a:r>
              <a:rPr i="1"/>
              <a:t>k</a:t>
            </a:r>
            <a:r>
              <a:t>−1 keys.</a:t>
            </a:r>
            <a:endParaRPr sz="2800"/>
          </a:p>
          <a:p>
            <a:pPr lvl="1" marL="742950" indent="-285750">
              <a:spcBef>
                <a:spcPts val="300"/>
              </a:spcBef>
              <a:defRPr sz="1400"/>
            </a:pPr>
            <a:r>
              <a:t>All leaves appear in the same level.</a:t>
            </a:r>
            <a:endParaRPr sz="2800"/>
          </a:p>
          <a:p>
            <a:pPr>
              <a:spcBef>
                <a:spcPts val="500"/>
              </a:spcBef>
              <a:defRPr sz="2400"/>
            </a:pPr>
            <a:r>
              <a:t>Use and advantages</a:t>
            </a:r>
            <a:endParaRPr sz="1800"/>
          </a:p>
          <a:p>
            <a:pPr lvl="1" marL="742950" indent="-285750">
              <a:spcBef>
                <a:spcPts val="300"/>
              </a:spcBef>
              <a:defRPr sz="1400"/>
            </a:pPr>
            <a:r>
              <a:t>O(log n) in searches, sequential access, insertions, and deletions</a:t>
            </a:r>
            <a:endParaRPr sz="2800"/>
          </a:p>
          <a:p>
            <a:pPr lvl="1" marL="742950" indent="-285750">
              <a:spcBef>
                <a:spcPts val="300"/>
              </a:spcBef>
              <a:defRPr sz="1400"/>
            </a:pPr>
            <a:r>
              <a:t>Perfect matched with file system &amp; disk </a:t>
            </a:r>
          </a:p>
          <a:p>
            <a:pPr lvl="1" marL="742950" indent="-285750">
              <a:spcBef>
                <a:spcPts val="300"/>
              </a:spcBef>
              <a:defRPr sz="1400"/>
            </a:pPr>
            <a:r>
              <a:t>Each node maps to a page(4KB), full loaded by readahead</a:t>
            </a:r>
          </a:p>
          <a:p>
            <a:pPr lvl="1" marL="742950" indent="-285750">
              <a:spcBef>
                <a:spcPts val="300"/>
              </a:spcBef>
              <a:defRPr sz="1400"/>
            </a:pPr>
            <a:r>
              <a:t>Used for file system and database</a:t>
            </a:r>
          </a:p>
        </p:txBody>
      </p:sp>
      <p:grpSp>
        <p:nvGrpSpPr>
          <p:cNvPr id="1068" name="Group 1068"/>
          <p:cNvGrpSpPr/>
          <p:nvPr/>
        </p:nvGrpSpPr>
        <p:grpSpPr>
          <a:xfrm>
            <a:off x="6036245" y="1700759"/>
            <a:ext cx="2856355" cy="2908951"/>
            <a:chOff x="0" y="0"/>
            <a:chExt cx="2856353" cy="2908949"/>
          </a:xfrm>
        </p:grpSpPr>
        <p:sp>
          <p:nvSpPr>
            <p:cNvPr id="1066" name="Shape 1066"/>
            <p:cNvSpPr/>
            <p:nvPr/>
          </p:nvSpPr>
          <p:spPr>
            <a:xfrm>
              <a:off x="0" y="0"/>
              <a:ext cx="2856354" cy="2908950"/>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defRPr sz="1400">
                  <a:solidFill>
                    <a:srgbClr val="FFFFFF"/>
                  </a:solidFill>
                </a:defRPr>
              </a:pPr>
            </a:p>
          </p:txBody>
        </p:sp>
        <p:sp>
          <p:nvSpPr>
            <p:cNvPr id="1067" name="Shape 1067"/>
            <p:cNvSpPr/>
            <p:nvPr/>
          </p:nvSpPr>
          <p:spPr>
            <a:xfrm>
              <a:off x="0" y="231972"/>
              <a:ext cx="2856354" cy="24450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a:solidFill>
                    <a:srgbClr val="FFFFFF"/>
                  </a:solidFill>
                </a:defRPr>
              </a:pPr>
              <a:r>
                <a:t>An order </a:t>
              </a:r>
              <a:r>
                <a:rPr b="1" i="1">
                  <a:solidFill>
                    <a:srgbClr val="FFFF00"/>
                  </a:solidFill>
                </a:rPr>
                <a:t>m</a:t>
              </a:r>
              <a:r>
                <a:t> B-tree having </a:t>
              </a:r>
              <a:r>
                <a:rPr b="1" i="1">
                  <a:solidFill>
                    <a:srgbClr val="FFC000"/>
                  </a:solidFill>
                </a:rPr>
                <a:t>N</a:t>
              </a:r>
              <a:r>
                <a:rPr b="1" i="1"/>
                <a:t> </a:t>
              </a:r>
              <a:r>
                <a:t>data:</a:t>
              </a:r>
            </a:p>
            <a:p>
              <a:pPr marL="285750" indent="-285750">
                <a:buSzPct val="100000"/>
                <a:buFont typeface="Arial"/>
                <a:buChar char="•"/>
                <a:defRPr sz="1400">
                  <a:solidFill>
                    <a:srgbClr val="FFFFFF"/>
                  </a:solidFill>
                </a:defRPr>
              </a:pPr>
              <a:r>
                <a:t>Each non-leaf node has [</a:t>
              </a:r>
              <a:r>
                <a:rPr i="1"/>
                <a:t>m/2 , m</a:t>
              </a:r>
              <a:r>
                <a:t>] children</a:t>
              </a:r>
            </a:p>
            <a:p>
              <a:pPr marL="285750" indent="-285750">
                <a:buSzPct val="100000"/>
                <a:buFont typeface="Arial"/>
                <a:buChar char="•"/>
                <a:defRPr sz="1400">
                  <a:solidFill>
                    <a:srgbClr val="FFFFFF"/>
                  </a:solidFill>
                </a:defRPr>
              </a:pPr>
              <a:r>
                <a:t>The height is (</a:t>
              </a:r>
              <a:r>
                <a:rPr i="1"/>
                <a:t>log</a:t>
              </a:r>
              <a:r>
                <a:rPr baseline="-25000" i="1"/>
                <a:t>m-1</a:t>
              </a:r>
              <a:r>
                <a:rPr i="1"/>
                <a:t>N,</a:t>
              </a:r>
              <a:r>
                <a:t> </a:t>
              </a:r>
              <a:r>
                <a:rPr i="1"/>
                <a:t>log</a:t>
              </a:r>
              <a:r>
                <a:rPr baseline="-25000" i="1"/>
                <a:t>m/2</a:t>
              </a:r>
              <a:r>
                <a:rPr i="1"/>
                <a:t>N</a:t>
              </a:r>
              <a:r>
                <a:t>)</a:t>
              </a:r>
            </a:p>
            <a:p>
              <a:pPr marL="285750" indent="-285750">
                <a:buSzPct val="100000"/>
                <a:buFont typeface="Arial"/>
                <a:buChar char="•"/>
                <a:defRPr sz="1400">
                  <a:solidFill>
                    <a:srgbClr val="FFFFFF"/>
                  </a:solidFill>
                </a:defRPr>
              </a:pPr>
              <a:r>
                <a:t>If </a:t>
              </a:r>
              <a:r>
                <a:rPr b="1" i="1">
                  <a:solidFill>
                    <a:srgbClr val="FFC000"/>
                  </a:solidFill>
                </a:rPr>
                <a:t>N</a:t>
              </a:r>
              <a:r>
                <a:rPr b="1" i="1"/>
                <a:t> </a:t>
              </a:r>
              <a:r>
                <a:t>= 62*1000000000, </a:t>
              </a:r>
              <a:r>
                <a:rPr b="1" i="1">
                  <a:solidFill>
                    <a:srgbClr val="FFFF00"/>
                  </a:solidFill>
                </a:rPr>
                <a:t>m</a:t>
              </a:r>
              <a:r>
                <a:t>=1024</a:t>
              </a:r>
            </a:p>
            <a:p>
              <a:pPr marL="285750" indent="-285750">
                <a:buSzPct val="100000"/>
                <a:buFont typeface="Arial"/>
                <a:buChar char="•"/>
                <a:defRPr sz="1400">
                  <a:solidFill>
                    <a:srgbClr val="FFFFFF"/>
                  </a:solidFill>
                </a:defRPr>
              </a:pPr>
              <a:r>
                <a:t>then, </a:t>
              </a:r>
              <a:r>
                <a:rPr i="1"/>
                <a:t>log</a:t>
              </a:r>
              <a:r>
                <a:rPr baseline="-25000" i="1"/>
                <a:t>m/2</a:t>
              </a:r>
              <a:r>
                <a:rPr i="1"/>
                <a:t>N</a:t>
              </a:r>
              <a:r>
                <a:t> &lt;= 4</a:t>
              </a:r>
            </a:p>
            <a:p>
              <a:pPr>
                <a:defRPr sz="1400">
                  <a:solidFill>
                    <a:srgbClr val="FFFFFF"/>
                  </a:solidFill>
                </a:defRPr>
              </a:pPr>
              <a:r>
                <a:t>That means, we just need </a:t>
              </a:r>
              <a:r>
                <a:rPr b="1">
                  <a:solidFill>
                    <a:srgbClr val="FF0000"/>
                  </a:solidFill>
                  <a:effectLst>
                    <a:outerShdw sx="100000" sy="100000" kx="0" ky="0" algn="b" rotWithShape="0" blurRad="38100" dist="38100" dir="2700000">
                      <a:srgbClr val="000000">
                        <a:alpha val="43137"/>
                      </a:srgbClr>
                    </a:outerShdw>
                  </a:effectLst>
                </a:rPr>
                <a:t>≤4</a:t>
              </a:r>
              <a:r>
                <a:t> reads for each operation(search, insert, delete) in 62 billion records.</a:t>
              </a:r>
            </a:p>
          </p:txBody>
        </p:sp>
      </p:grpSp>
      <p:grpSp>
        <p:nvGrpSpPr>
          <p:cNvPr id="1071" name="Group 1071"/>
          <p:cNvGrpSpPr/>
          <p:nvPr/>
        </p:nvGrpSpPr>
        <p:grpSpPr>
          <a:xfrm>
            <a:off x="63500" y="4707299"/>
            <a:ext cx="9039225" cy="1962151"/>
            <a:chOff x="0" y="0"/>
            <a:chExt cx="9039225" cy="1962150"/>
          </a:xfrm>
        </p:grpSpPr>
        <p:pic>
          <p:nvPicPr>
            <p:cNvPr id="1069" name="image42.png" descr="B tree"/>
            <p:cNvPicPr>
              <a:picLocks noChangeAspect="1"/>
            </p:cNvPicPr>
            <p:nvPr/>
          </p:nvPicPr>
          <p:blipFill>
            <a:blip r:embed="rId2">
              <a:extLst/>
            </a:blip>
            <a:stretch>
              <a:fillRect/>
            </a:stretch>
          </p:blipFill>
          <p:spPr>
            <a:xfrm>
              <a:off x="0" y="0"/>
              <a:ext cx="9039225" cy="1962150"/>
            </a:xfrm>
            <a:prstGeom prst="rect">
              <a:avLst/>
            </a:prstGeom>
            <a:ln w="12700" cap="flat">
              <a:noFill/>
              <a:miter lim="400000"/>
            </a:ln>
            <a:effectLst/>
          </p:spPr>
        </p:pic>
        <p:sp>
          <p:nvSpPr>
            <p:cNvPr id="1070" name="Shape 1070"/>
            <p:cNvSpPr/>
            <p:nvPr/>
          </p:nvSpPr>
          <p:spPr>
            <a:xfrm>
              <a:off x="615556" y="358192"/>
              <a:ext cx="681793" cy="316866"/>
            </a:xfrm>
            <a:prstGeom prst="rect">
              <a:avLst/>
            </a:prstGeom>
            <a:noFill/>
            <a:ln w="9525" cap="flat">
              <a:solidFill>
                <a:srgbClr val="A6A6A6"/>
              </a:solidFill>
              <a:prstDash val="dash"/>
              <a:round/>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sz="1400">
                  <a:solidFill>
                    <a:srgbClr val="00B050"/>
                  </a:solidFill>
                </a:defRPr>
              </a:lvl1pPr>
            </a:lstStyle>
            <a:p>
              <a:pPr/>
              <a:r>
                <a:t>order=3</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75" name="Group 1075"/>
          <p:cNvGrpSpPr/>
          <p:nvPr/>
        </p:nvGrpSpPr>
        <p:grpSpPr>
          <a:xfrm>
            <a:off x="75469" y="4725511"/>
            <a:ext cx="9071652" cy="1871930"/>
            <a:chOff x="0" y="0"/>
            <a:chExt cx="9071650" cy="1871928"/>
          </a:xfrm>
        </p:grpSpPr>
        <p:pic>
          <p:nvPicPr>
            <p:cNvPr id="1073" name="image43.png" descr="B Plus tree"/>
            <p:cNvPicPr>
              <a:picLocks noChangeAspect="1"/>
            </p:cNvPicPr>
            <p:nvPr/>
          </p:nvPicPr>
          <p:blipFill>
            <a:blip r:embed="rId2">
              <a:extLst/>
            </a:blip>
            <a:stretch>
              <a:fillRect/>
            </a:stretch>
          </p:blipFill>
          <p:spPr>
            <a:xfrm>
              <a:off x="0" y="0"/>
              <a:ext cx="9071651" cy="1871929"/>
            </a:xfrm>
            <a:prstGeom prst="rect">
              <a:avLst/>
            </a:prstGeom>
            <a:ln w="12700" cap="flat">
              <a:noFill/>
              <a:miter lim="400000"/>
            </a:ln>
            <a:effectLst/>
          </p:spPr>
        </p:pic>
        <p:sp>
          <p:nvSpPr>
            <p:cNvPr id="1074" name="Shape 1074"/>
            <p:cNvSpPr/>
            <p:nvPr/>
          </p:nvSpPr>
          <p:spPr>
            <a:xfrm>
              <a:off x="381730" y="304957"/>
              <a:ext cx="681792" cy="316866"/>
            </a:xfrm>
            <a:prstGeom prst="rect">
              <a:avLst/>
            </a:prstGeom>
            <a:noFill/>
            <a:ln w="9525" cap="flat">
              <a:solidFill>
                <a:srgbClr val="A6A6A6"/>
              </a:solidFill>
              <a:prstDash val="dash"/>
              <a:round/>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sz="1400">
                  <a:solidFill>
                    <a:srgbClr val="00B050"/>
                  </a:solidFill>
                </a:defRPr>
              </a:lvl1pPr>
            </a:lstStyle>
            <a:p>
              <a:pPr/>
              <a:r>
                <a:t>order=3</a:t>
              </a:r>
            </a:p>
          </p:txBody>
        </p:sp>
      </p:grpSp>
      <p:sp>
        <p:nvSpPr>
          <p:cNvPr id="1076" name="Shape 1076"/>
          <p:cNvSpPr/>
          <p:nvPr>
            <p:ph type="title"/>
          </p:nvPr>
        </p:nvSpPr>
        <p:spPr>
          <a:prstGeom prst="rect">
            <a:avLst/>
          </a:prstGeom>
        </p:spPr>
        <p:txBody>
          <a:bodyPr/>
          <a:lstStyle/>
          <a:p>
            <a:pPr/>
            <a:r>
              <a:t>B+ tree</a:t>
            </a:r>
          </a:p>
        </p:txBody>
      </p:sp>
      <p:sp>
        <p:nvSpPr>
          <p:cNvPr id="1077" name="Shape 1077"/>
          <p:cNvSpPr/>
          <p:nvPr>
            <p:ph type="body" idx="1"/>
          </p:nvPr>
        </p:nvSpPr>
        <p:spPr>
          <a:xfrm>
            <a:off x="457200" y="1600200"/>
            <a:ext cx="8229600" cy="4525963"/>
          </a:xfrm>
          <a:prstGeom prst="rect">
            <a:avLst/>
          </a:prstGeom>
        </p:spPr>
        <p:txBody>
          <a:bodyPr/>
          <a:lstStyle/>
          <a:p>
            <a:pPr>
              <a:spcBef>
                <a:spcPts val="500"/>
              </a:spcBef>
              <a:defRPr sz="2400"/>
            </a:pPr>
            <a:r>
              <a:t>Compare with B-tree</a:t>
            </a:r>
          </a:p>
          <a:p>
            <a:pPr lvl="1" marL="742950" indent="-285750">
              <a:spcBef>
                <a:spcPts val="300"/>
              </a:spcBef>
              <a:defRPr sz="1400"/>
            </a:pPr>
            <a:r>
              <a:t>Each internal node contains only keys  (not key–value pairs)</a:t>
            </a:r>
            <a:endParaRPr sz="2800"/>
          </a:p>
          <a:p>
            <a:pPr lvl="1" marL="742950" indent="-285750">
              <a:spcBef>
                <a:spcPts val="300"/>
              </a:spcBef>
              <a:defRPr sz="1400"/>
            </a:pPr>
            <a:r>
              <a:t>An additional level is added at the bottom with linked leaves</a:t>
            </a:r>
            <a:endParaRPr sz="2800"/>
          </a:p>
          <a:p>
            <a:pPr lvl="1" marL="742950" indent="-285750">
              <a:spcBef>
                <a:spcPts val="300"/>
              </a:spcBef>
              <a:defRPr sz="1400"/>
            </a:pPr>
            <a:r>
              <a:t>Only leaf nodes contain data info</a:t>
            </a:r>
            <a:endParaRPr sz="2800"/>
          </a:p>
          <a:p>
            <a:pPr>
              <a:spcBef>
                <a:spcPts val="500"/>
              </a:spcBef>
              <a:defRPr sz="2400"/>
            </a:pPr>
            <a:r>
              <a:t>Use and advantages</a:t>
            </a:r>
          </a:p>
          <a:p>
            <a:pPr lvl="1" marL="742950" indent="-285750">
              <a:spcBef>
                <a:spcPts val="300"/>
              </a:spcBef>
              <a:defRPr sz="1400"/>
            </a:pPr>
            <a:r>
              <a:t>More efficient for range queries</a:t>
            </a:r>
            <a:endParaRPr sz="2800"/>
          </a:p>
          <a:p>
            <a:pPr lvl="1" marL="742950" indent="-285750">
              <a:spcBef>
                <a:spcPts val="300"/>
              </a:spcBef>
              <a:defRPr sz="1400"/>
            </a:pPr>
            <a:r>
              <a:t>Each node contains more keys(only leaf nodes contain data)</a:t>
            </a:r>
            <a:endParaRPr sz="2800"/>
          </a:p>
          <a:p>
            <a:pPr lvl="1" marL="742950" indent="-285750">
              <a:spcBef>
                <a:spcPts val="300"/>
              </a:spcBef>
              <a:defRPr sz="1400"/>
            </a:pPr>
            <a:r>
              <a:t>Very high fanout(typically on the order of 100 or more)</a:t>
            </a:r>
          </a:p>
          <a:p>
            <a:pPr lvl="1" marL="742950" indent="-285750">
              <a:spcBef>
                <a:spcPts val="300"/>
              </a:spcBef>
              <a:defRPr sz="1400"/>
            </a:pPr>
            <a:r>
              <a:t>More index keys can be loaded into memory and cache</a:t>
            </a:r>
            <a:endParaRPr sz="2800"/>
          </a:p>
          <a:p>
            <a:pPr lvl="1" marL="742950" indent="-285750">
              <a:spcBef>
                <a:spcPts val="300"/>
              </a:spcBef>
              <a:defRPr sz="1400"/>
            </a:pPr>
            <a:r>
              <a:t>More balanced(all data on leaf level)</a:t>
            </a:r>
            <a:endParaRPr sz="2800"/>
          </a:p>
          <a:p>
            <a:pPr lvl="1" marL="742950" indent="-285750">
              <a:spcBef>
                <a:spcPts val="300"/>
              </a:spcBef>
              <a:defRPr sz="1400"/>
            </a:pPr>
            <a:r>
              <a:t>Used for index in RDBMS, metadata indexing, storing directories in file system</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Shape 1079"/>
          <p:cNvSpPr/>
          <p:nvPr>
            <p:ph type="title"/>
          </p:nvPr>
        </p:nvSpPr>
        <p:spPr>
          <a:prstGeom prst="rect">
            <a:avLst/>
          </a:prstGeom>
        </p:spPr>
        <p:txBody>
          <a:bodyPr/>
          <a:lstStyle/>
          <a:p>
            <a:pPr/>
            <a:r>
              <a:t>LSM tree</a:t>
            </a:r>
          </a:p>
        </p:txBody>
      </p:sp>
      <p:sp>
        <p:nvSpPr>
          <p:cNvPr id="1080" name="Shape 1080"/>
          <p:cNvSpPr/>
          <p:nvPr>
            <p:ph type="body" idx="1"/>
          </p:nvPr>
        </p:nvSpPr>
        <p:spPr>
          <a:xfrm>
            <a:off x="457200" y="1600200"/>
            <a:ext cx="8229600" cy="4525963"/>
          </a:xfrm>
          <a:prstGeom prst="rect">
            <a:avLst/>
          </a:prstGeom>
        </p:spPr>
        <p:txBody>
          <a:bodyPr/>
          <a:lstStyle/>
          <a:p>
            <a:pPr/>
            <a:r>
              <a:t>Log-Structured Merge-tree</a:t>
            </a:r>
          </a:p>
          <a:p>
            <a:pPr lvl="1" marL="742950" indent="-285750">
              <a:spcBef>
                <a:spcPts val="300"/>
              </a:spcBef>
              <a:defRPr sz="1400"/>
            </a:pPr>
            <a:r>
              <a:t>Sequential IO performance </a:t>
            </a:r>
            <a:r>
              <a:rPr b="1">
                <a:solidFill>
                  <a:srgbClr val="FF0000"/>
                </a:solidFill>
                <a:effectLst>
                  <a:outerShdw sx="100000" sy="100000" kx="0" ky="0" algn="b" rotWithShape="0" blurRad="38100" dist="38100" dir="2700000">
                    <a:srgbClr val="000000">
                      <a:alpha val="43137"/>
                    </a:srgbClr>
                  </a:outerShdw>
                </a:effectLst>
              </a:rPr>
              <a:t>&gt;&gt;&gt;</a:t>
            </a:r>
            <a:r>
              <a:rPr>
                <a:solidFill>
                  <a:srgbClr val="FF0000"/>
                </a:solidFill>
              </a:rPr>
              <a:t> </a:t>
            </a:r>
            <a:r>
              <a:t>Random IO performance </a:t>
            </a:r>
          </a:p>
          <a:p>
            <a:pPr lvl="1" marL="742950" indent="-285750">
              <a:spcBef>
                <a:spcPts val="300"/>
              </a:spcBef>
              <a:defRPr sz="1400"/>
            </a:pPr>
            <a:r>
              <a:t>Maintaining data in two or more tree-like component data structures underlying different storages</a:t>
            </a:r>
            <a:endParaRPr sz="2800"/>
          </a:p>
          <a:p>
            <a:pPr lvl="1" marL="742950" indent="-285750">
              <a:spcBef>
                <a:spcPts val="300"/>
              </a:spcBef>
              <a:defRPr sz="1400"/>
            </a:pPr>
            <a:r>
              <a:t>Data is wrote back to disk in rolling batches in some latency.</a:t>
            </a:r>
            <a:endParaRPr sz="2800"/>
          </a:p>
          <a:p>
            <a:pPr lvl="1" marL="742950" indent="-285750">
              <a:spcBef>
                <a:spcPts val="300"/>
              </a:spcBef>
              <a:defRPr sz="1400"/>
            </a:pPr>
            <a:r>
              <a:t>Write ahead log for guarantee data safety</a:t>
            </a:r>
            <a:endParaRPr sz="2800"/>
          </a:p>
          <a:p>
            <a:pPr lvl="1" marL="742950" indent="-285750">
              <a:spcBef>
                <a:spcPts val="300"/>
              </a:spcBef>
              <a:defRPr sz="1400"/>
            </a:pPr>
            <a:r>
              <a:t>Put and sort in memory temporarily(preventing I/O cost)</a:t>
            </a:r>
            <a:endParaRPr sz="2800"/>
          </a:p>
          <a:p>
            <a:pPr lvl="1" marL="742950" indent="-285750">
              <a:spcBef>
                <a:spcPts val="300"/>
              </a:spcBef>
              <a:defRPr sz="1400"/>
            </a:pPr>
            <a:r>
              <a:t>Write back to multi-page blocks on disk sequentially </a:t>
            </a:r>
            <a:endParaRPr sz="2800"/>
          </a:p>
          <a:p>
            <a:pPr lvl="1" marL="742950" indent="-285750">
              <a:spcBef>
                <a:spcPts val="300"/>
              </a:spcBef>
              <a:defRPr sz="1400"/>
            </a:pPr>
            <a:r>
              <a:t>Periodically compact files, split or merge regions</a:t>
            </a:r>
            <a:endParaRPr sz="2800"/>
          </a:p>
          <a:p>
            <a:pPr lvl="1" marL="742950" indent="-285750">
              <a:spcBef>
                <a:spcPts val="300"/>
              </a:spcBef>
              <a:defRPr sz="1400"/>
            </a:pPr>
            <a:r>
              <a:t>Used for HBase, LevelDB, BigTable, MongoDB, RocksDB, Cassandra</a:t>
            </a:r>
          </a:p>
        </p:txBody>
      </p:sp>
      <p:pic>
        <p:nvPicPr>
          <p:cNvPr id="1081" name="image44.png"/>
          <p:cNvPicPr>
            <a:picLocks noChangeAspect="1"/>
          </p:cNvPicPr>
          <p:nvPr/>
        </p:nvPicPr>
        <p:blipFill>
          <a:blip r:embed="rId2">
            <a:extLst/>
          </a:blip>
          <a:stretch>
            <a:fillRect/>
          </a:stretch>
        </p:blipFill>
        <p:spPr>
          <a:xfrm>
            <a:off x="693960" y="4611187"/>
            <a:ext cx="7859321" cy="1986254"/>
          </a:xfrm>
          <a:prstGeom prst="rect">
            <a:avLst/>
          </a:prstGeom>
          <a:ln w="12700">
            <a:miter lim="400000"/>
          </a:ln>
        </p:spPr>
      </p:pic>
      <p:pic>
        <p:nvPicPr>
          <p:cNvPr id="1082" name="image45.png" descr="http://images.cnitblog.com/blog/401489/201301/12202325-4148015185424100886d778a854da94c.png"/>
          <p:cNvPicPr>
            <a:picLocks noChangeAspect="1"/>
          </p:cNvPicPr>
          <p:nvPr/>
        </p:nvPicPr>
        <p:blipFill>
          <a:blip r:embed="rId3">
            <a:extLst/>
          </a:blip>
          <a:stretch>
            <a:fillRect/>
          </a:stretch>
        </p:blipFill>
        <p:spPr>
          <a:xfrm>
            <a:off x="5724159" y="1052669"/>
            <a:ext cx="2864566" cy="1029122"/>
          </a:xfrm>
          <a:prstGeom prst="rect">
            <a:avLst/>
          </a:prstGeom>
          <a:ln w="12700">
            <a:miter lim="400000"/>
          </a:ln>
        </p:spPr>
      </p:pic>
      <p:pic>
        <p:nvPicPr>
          <p:cNvPr id="1083" name="image46.png" descr="https://pic1.zhimg.com/4c2d8dedccd4562f2cc4c2d282d7c730_b.png"/>
          <p:cNvPicPr>
            <a:picLocks noChangeAspect="1"/>
          </p:cNvPicPr>
          <p:nvPr/>
        </p:nvPicPr>
        <p:blipFill>
          <a:blip r:embed="rId4">
            <a:extLst/>
          </a:blip>
          <a:stretch>
            <a:fillRect/>
          </a:stretch>
        </p:blipFill>
        <p:spPr>
          <a:xfrm>
            <a:off x="6372250" y="2678874"/>
            <a:ext cx="2137401" cy="1902287"/>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5" name="Shape 1085"/>
          <p:cNvSpPr/>
          <p:nvPr>
            <p:ph type="title"/>
          </p:nvPr>
        </p:nvSpPr>
        <p:spPr>
          <a:prstGeom prst="rect">
            <a:avLst/>
          </a:prstGeom>
        </p:spPr>
        <p:txBody>
          <a:bodyPr/>
          <a:lstStyle/>
          <a:p>
            <a:pPr/>
            <a:r>
              <a:t>LSM tree</a:t>
            </a:r>
          </a:p>
        </p:txBody>
      </p:sp>
      <p:sp>
        <p:nvSpPr>
          <p:cNvPr id="1086" name="Shape 1086"/>
          <p:cNvSpPr/>
          <p:nvPr>
            <p:ph type="body" idx="1"/>
          </p:nvPr>
        </p:nvSpPr>
        <p:spPr>
          <a:xfrm>
            <a:off x="457200" y="1600200"/>
            <a:ext cx="8229600" cy="4525963"/>
          </a:xfrm>
          <a:prstGeom prst="rect">
            <a:avLst/>
          </a:prstGeom>
        </p:spPr>
        <p:txBody>
          <a:bodyPr/>
          <a:lstStyle/>
          <a:p>
            <a:pPr/>
            <a:r>
              <a:t>Read/Write path</a:t>
            </a:r>
          </a:p>
        </p:txBody>
      </p:sp>
      <p:grpSp>
        <p:nvGrpSpPr>
          <p:cNvPr id="1089" name="Group 1089"/>
          <p:cNvGrpSpPr/>
          <p:nvPr/>
        </p:nvGrpSpPr>
        <p:grpSpPr>
          <a:xfrm>
            <a:off x="2941833" y="2625523"/>
            <a:ext cx="3656475" cy="846655"/>
            <a:chOff x="0" y="0"/>
            <a:chExt cx="3656474" cy="846654"/>
          </a:xfrm>
        </p:grpSpPr>
        <p:sp>
          <p:nvSpPr>
            <p:cNvPr id="1087" name="Shape 1087"/>
            <p:cNvSpPr/>
            <p:nvPr/>
          </p:nvSpPr>
          <p:spPr>
            <a:xfrm>
              <a:off x="0" y="0"/>
              <a:ext cx="3656475" cy="84665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88" name="Shape 1088"/>
            <p:cNvSpPr/>
            <p:nvPr/>
          </p:nvSpPr>
          <p:spPr>
            <a:xfrm>
              <a:off x="41329" y="237907"/>
              <a:ext cx="35738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WAL log file</a:t>
              </a:r>
            </a:p>
          </p:txBody>
        </p:sp>
      </p:grpSp>
      <p:grpSp>
        <p:nvGrpSpPr>
          <p:cNvPr id="1092" name="Group 1092"/>
          <p:cNvGrpSpPr/>
          <p:nvPr/>
        </p:nvGrpSpPr>
        <p:grpSpPr>
          <a:xfrm>
            <a:off x="2941833" y="3814846"/>
            <a:ext cx="3656475" cy="846656"/>
            <a:chOff x="0" y="0"/>
            <a:chExt cx="3656474" cy="846654"/>
          </a:xfrm>
        </p:grpSpPr>
        <p:sp>
          <p:nvSpPr>
            <p:cNvPr id="1090" name="Shape 1090"/>
            <p:cNvSpPr/>
            <p:nvPr/>
          </p:nvSpPr>
          <p:spPr>
            <a:xfrm>
              <a:off x="0" y="0"/>
              <a:ext cx="3656475" cy="846655"/>
            </a:xfrm>
            <a:prstGeom prst="roundRect">
              <a:avLst>
                <a:gd name="adj" fmla="val 16667"/>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1" name="Shape 1091"/>
            <p:cNvSpPr/>
            <p:nvPr/>
          </p:nvSpPr>
          <p:spPr>
            <a:xfrm>
              <a:off x="41329" y="237907"/>
              <a:ext cx="35738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memory</a:t>
              </a:r>
            </a:p>
          </p:txBody>
        </p:sp>
      </p:grpSp>
      <p:grpSp>
        <p:nvGrpSpPr>
          <p:cNvPr id="1095" name="Group 1095"/>
          <p:cNvGrpSpPr/>
          <p:nvPr/>
        </p:nvGrpSpPr>
        <p:grpSpPr>
          <a:xfrm>
            <a:off x="2941833" y="4996153"/>
            <a:ext cx="3656475" cy="846655"/>
            <a:chOff x="0" y="0"/>
            <a:chExt cx="3656474" cy="846654"/>
          </a:xfrm>
        </p:grpSpPr>
        <p:sp>
          <p:nvSpPr>
            <p:cNvPr id="1093" name="Shape 1093"/>
            <p:cNvSpPr/>
            <p:nvPr/>
          </p:nvSpPr>
          <p:spPr>
            <a:xfrm>
              <a:off x="0" y="0"/>
              <a:ext cx="3656475" cy="846655"/>
            </a:xfrm>
            <a:prstGeom prst="roundRect">
              <a:avLst>
                <a:gd name="adj" fmla="val 16667"/>
              </a:avLst>
            </a:prstGeom>
            <a:solidFill>
              <a:schemeClr val="accent3"/>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4" name="Shape 1094"/>
            <p:cNvSpPr/>
            <p:nvPr/>
          </p:nvSpPr>
          <p:spPr>
            <a:xfrm>
              <a:off x="41329" y="237907"/>
              <a:ext cx="357381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Disk</a:t>
              </a:r>
            </a:p>
          </p:txBody>
        </p:sp>
      </p:grpSp>
      <p:sp>
        <p:nvSpPr>
          <p:cNvPr id="1096" name="Shape 1096"/>
          <p:cNvSpPr/>
          <p:nvPr/>
        </p:nvSpPr>
        <p:spPr>
          <a:xfrm>
            <a:off x="3274240" y="4113181"/>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97" name="Shape 1097"/>
          <p:cNvSpPr/>
          <p:nvPr/>
        </p:nvSpPr>
        <p:spPr>
          <a:xfrm>
            <a:off x="3441074" y="4113181"/>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98" name="Shape 1098"/>
          <p:cNvSpPr/>
          <p:nvPr/>
        </p:nvSpPr>
        <p:spPr>
          <a:xfrm>
            <a:off x="3607908" y="4113181"/>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099" name="Shape 1099"/>
          <p:cNvSpPr/>
          <p:nvPr/>
        </p:nvSpPr>
        <p:spPr>
          <a:xfrm>
            <a:off x="3774744" y="4113638"/>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0" name="Shape 1100"/>
          <p:cNvSpPr/>
          <p:nvPr/>
        </p:nvSpPr>
        <p:spPr>
          <a:xfrm>
            <a:off x="3350976" y="2985360"/>
            <a:ext cx="124637" cy="126981"/>
          </a:xfrm>
          <a:prstGeom prst="ellipse">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1" name="Shape 1101"/>
          <p:cNvSpPr/>
          <p:nvPr/>
        </p:nvSpPr>
        <p:spPr>
          <a:xfrm>
            <a:off x="3274240" y="5294486"/>
            <a:ext cx="332362" cy="249988"/>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2" name="Shape 1102"/>
          <p:cNvSpPr/>
          <p:nvPr/>
        </p:nvSpPr>
        <p:spPr>
          <a:xfrm>
            <a:off x="3731321" y="5294486"/>
            <a:ext cx="332362" cy="249988"/>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3" name="Shape 1103"/>
          <p:cNvSpPr/>
          <p:nvPr/>
        </p:nvSpPr>
        <p:spPr>
          <a:xfrm>
            <a:off x="4188404" y="5294486"/>
            <a:ext cx="332362" cy="249988"/>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4" name="Shape 1104"/>
          <p:cNvSpPr/>
          <p:nvPr/>
        </p:nvSpPr>
        <p:spPr>
          <a:xfrm>
            <a:off x="3941578" y="4113181"/>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5" name="Shape 1105"/>
          <p:cNvSpPr/>
          <p:nvPr/>
        </p:nvSpPr>
        <p:spPr>
          <a:xfrm>
            <a:off x="4108413" y="4113638"/>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6" name="Shape 1106"/>
          <p:cNvSpPr/>
          <p:nvPr/>
        </p:nvSpPr>
        <p:spPr>
          <a:xfrm>
            <a:off x="2096789" y="2470542"/>
            <a:ext cx="1275089" cy="582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516" y="69"/>
                  <a:pt x="10893" y="1731"/>
                  <a:pt x="12290" y="4569"/>
                </a:cubicBezTo>
                <a:cubicBezTo>
                  <a:pt x="13686" y="7408"/>
                  <a:pt x="6766" y="13985"/>
                  <a:pt x="8379" y="17031"/>
                </a:cubicBezTo>
                <a:cubicBezTo>
                  <a:pt x="10552" y="21046"/>
                  <a:pt x="17193" y="20077"/>
                  <a:pt x="21600" y="21600"/>
                </a:cubicBezTo>
              </a:path>
            </a:pathLst>
          </a:custGeom>
          <a:ln w="19050">
            <a:solidFill>
              <a:srgbClr val="00B0F0"/>
            </a:solidFill>
            <a:prstDash val="dash"/>
            <a:tailEnd type="triangle"/>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7" name="Shape 1107"/>
          <p:cNvSpPr/>
          <p:nvPr/>
        </p:nvSpPr>
        <p:spPr>
          <a:xfrm>
            <a:off x="3367608" y="3114234"/>
            <a:ext cx="512522" cy="1007908"/>
          </a:xfrm>
          <a:custGeom>
            <a:avLst/>
            <a:gdLst/>
            <a:ahLst/>
            <a:cxnLst>
              <a:cxn ang="0">
                <a:pos x="wd2" y="hd2"/>
              </a:cxn>
              <a:cxn ang="5400000">
                <a:pos x="wd2" y="hd2"/>
              </a:cxn>
              <a:cxn ang="10800000">
                <a:pos x="wd2" y="hd2"/>
              </a:cxn>
              <a:cxn ang="16200000">
                <a:pos x="wd2" y="hd2"/>
              </a:cxn>
            </a:cxnLst>
            <a:rect l="0" t="0" r="r" b="b"/>
            <a:pathLst>
              <a:path w="19619" h="21600" fill="norm" stroke="1" extrusionOk="0">
                <a:moveTo>
                  <a:pt x="1946" y="0"/>
                </a:moveTo>
                <a:cubicBezTo>
                  <a:pt x="2051" y="7480"/>
                  <a:pt x="-1841" y="7840"/>
                  <a:pt x="1104" y="10080"/>
                </a:cubicBezTo>
                <a:cubicBezTo>
                  <a:pt x="4050" y="12320"/>
                  <a:pt x="19759" y="11200"/>
                  <a:pt x="19619" y="13440"/>
                </a:cubicBezTo>
                <a:cubicBezTo>
                  <a:pt x="19478" y="15680"/>
                  <a:pt x="12816" y="20880"/>
                  <a:pt x="13307" y="21600"/>
                </a:cubicBezTo>
              </a:path>
            </a:pathLst>
          </a:custGeom>
          <a:ln w="19050">
            <a:solidFill>
              <a:srgbClr val="95B3D7"/>
            </a:solidFill>
            <a:prstDash val="dash"/>
            <a:tailEnd type="triangle"/>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8" name="Shape 1108"/>
          <p:cNvSpPr/>
          <p:nvPr/>
        </p:nvSpPr>
        <p:spPr>
          <a:xfrm>
            <a:off x="3628553" y="4420965"/>
            <a:ext cx="758836" cy="862321"/>
          </a:xfrm>
          <a:custGeom>
            <a:avLst/>
            <a:gdLst/>
            <a:ahLst/>
            <a:cxnLst>
              <a:cxn ang="0">
                <a:pos x="wd2" y="hd2"/>
              </a:cxn>
              <a:cxn ang="5400000">
                <a:pos x="wd2" y="hd2"/>
              </a:cxn>
              <a:cxn ang="10800000">
                <a:pos x="wd2" y="hd2"/>
              </a:cxn>
              <a:cxn ang="16200000">
                <a:pos x="wd2" y="hd2"/>
              </a:cxn>
            </a:cxnLst>
            <a:rect l="0" t="0" r="r" b="b"/>
            <a:pathLst>
              <a:path w="19792" h="21600" fill="norm" stroke="1" extrusionOk="0">
                <a:moveTo>
                  <a:pt x="126" y="0"/>
                </a:moveTo>
                <a:cubicBezTo>
                  <a:pt x="-447" y="2972"/>
                  <a:pt x="951" y="4490"/>
                  <a:pt x="4200" y="8090"/>
                </a:cubicBezTo>
                <a:cubicBezTo>
                  <a:pt x="6217" y="10560"/>
                  <a:pt x="16491" y="10280"/>
                  <a:pt x="18822" y="12578"/>
                </a:cubicBezTo>
                <a:cubicBezTo>
                  <a:pt x="21153" y="14877"/>
                  <a:pt x="18389" y="20470"/>
                  <a:pt x="19621" y="21600"/>
                </a:cubicBezTo>
              </a:path>
            </a:pathLst>
          </a:custGeom>
          <a:ln w="19050">
            <a:solidFill>
              <a:srgbClr val="95B3D7"/>
            </a:solidFill>
            <a:prstDash val="dash"/>
            <a:tailEnd type="triangle"/>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09" name="Shape 1109"/>
          <p:cNvSpPr/>
          <p:nvPr/>
        </p:nvSpPr>
        <p:spPr>
          <a:xfrm>
            <a:off x="5168617" y="5294486"/>
            <a:ext cx="332362" cy="249988"/>
          </a:xfrm>
          <a:prstGeom prst="rect">
            <a:avLst/>
          </a:prstGeom>
          <a:gradFill>
            <a:gsLst>
              <a:gs pos="0">
                <a:schemeClr val="accent3">
                  <a:hueOff val="263624"/>
                  <a:satOff val="55948"/>
                  <a:lumOff val="27907"/>
                </a:schemeClr>
              </a:gs>
              <a:gs pos="35000">
                <a:srgbClr val="E4FDBF"/>
              </a:gs>
              <a:gs pos="100000">
                <a:schemeClr val="accent3">
                  <a:hueOff val="321486"/>
                  <a:satOff val="58119"/>
                  <a:lumOff val="40966"/>
                </a:schemeClr>
              </a:gs>
            </a:gsLst>
            <a:lin ang="16200000"/>
          </a:gradFill>
          <a:ln>
            <a:solidFill>
              <a:srgbClr val="98B955"/>
            </a:solidFill>
          </a:ln>
          <a:effectLst>
            <a:outerShdw sx="100000" sy="100000" kx="0" ky="0" algn="b" rotWithShape="0" blurRad="38100" dist="20000" dir="5400000">
              <a:srgbClr val="000000">
                <a:alpha val="38000"/>
              </a:srgbClr>
            </a:outerShdw>
          </a:effectLst>
        </p:spPr>
        <p:txBody>
          <a:bodyPr lIns="45719" rIns="45719" anchor="ctr"/>
          <a:lstStyle/>
          <a:p>
            <a:pPr algn="ctr">
              <a:defRPr>
                <a:solidFill>
                  <a:srgbClr val="FFFFFF"/>
                </a:solidFill>
              </a:defRPr>
            </a:pPr>
          </a:p>
        </p:txBody>
      </p:sp>
      <p:sp>
        <p:nvSpPr>
          <p:cNvPr id="1110" name="Shape 1110"/>
          <p:cNvSpPr/>
          <p:nvPr/>
        </p:nvSpPr>
        <p:spPr>
          <a:xfrm>
            <a:off x="3413295" y="4086045"/>
            <a:ext cx="484209" cy="317452"/>
          </a:xfrm>
          <a:prstGeom prst="rect">
            <a:avLst/>
          </a:prstGeom>
          <a:ln>
            <a:solidFill>
              <a:srgbClr val="FFFF00"/>
            </a:solidFill>
            <a:prstDash val="dash"/>
          </a:ln>
        </p:spPr>
        <p:txBody>
          <a:bodyPr lIns="45719" rIns="45719" anchor="ctr"/>
          <a:lstStyle/>
          <a:p>
            <a:pPr algn="ctr">
              <a:defRPr>
                <a:solidFill>
                  <a:srgbClr val="FFFFFF"/>
                </a:solidFill>
              </a:defRPr>
            </a:pPr>
          </a:p>
        </p:txBody>
      </p:sp>
      <p:sp>
        <p:nvSpPr>
          <p:cNvPr id="1111" name="Shape 1111"/>
          <p:cNvSpPr/>
          <p:nvPr/>
        </p:nvSpPr>
        <p:spPr>
          <a:xfrm>
            <a:off x="827480" y="2420859"/>
            <a:ext cx="130967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1. append to wal</a:t>
            </a:r>
          </a:p>
        </p:txBody>
      </p:sp>
      <p:sp>
        <p:nvSpPr>
          <p:cNvPr id="1112" name="Shape 1112"/>
          <p:cNvSpPr/>
          <p:nvPr/>
        </p:nvSpPr>
        <p:spPr>
          <a:xfrm>
            <a:off x="1085238" y="3472176"/>
            <a:ext cx="1836475"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2. put &amp; sort in memory</a:t>
            </a:r>
          </a:p>
        </p:txBody>
      </p:sp>
      <p:sp>
        <p:nvSpPr>
          <p:cNvPr id="1113" name="Shape 1113"/>
          <p:cNvSpPr/>
          <p:nvPr/>
        </p:nvSpPr>
        <p:spPr>
          <a:xfrm>
            <a:off x="1461959" y="4676792"/>
            <a:ext cx="197086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3. write back to disk block</a:t>
            </a:r>
          </a:p>
        </p:txBody>
      </p:sp>
      <p:sp>
        <p:nvSpPr>
          <p:cNvPr id="1114" name="Shape 1114"/>
          <p:cNvSpPr/>
          <p:nvPr/>
        </p:nvSpPr>
        <p:spPr>
          <a:xfrm>
            <a:off x="5334798" y="4113638"/>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15" name="Shape 1115"/>
          <p:cNvSpPr/>
          <p:nvPr/>
        </p:nvSpPr>
        <p:spPr>
          <a:xfrm>
            <a:off x="5517986" y="4113638"/>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16" name="Shape 1116"/>
          <p:cNvSpPr/>
          <p:nvPr/>
        </p:nvSpPr>
        <p:spPr>
          <a:xfrm>
            <a:off x="5686545" y="4113638"/>
            <a:ext cx="83103" cy="249988"/>
          </a:xfrm>
          <a:prstGeom prst="rect">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17" name="Shape 1117"/>
          <p:cNvSpPr/>
          <p:nvPr/>
        </p:nvSpPr>
        <p:spPr>
          <a:xfrm>
            <a:off x="6099697" y="2841758"/>
            <a:ext cx="1690175" cy="99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232" y="2801"/>
                </a:lnTo>
                <a:cubicBezTo>
                  <a:pt x="11220" y="4501"/>
                  <a:pt x="16408" y="9638"/>
                  <a:pt x="15851" y="10934"/>
                </a:cubicBezTo>
                <a:cubicBezTo>
                  <a:pt x="15294" y="12230"/>
                  <a:pt x="14966" y="14320"/>
                  <a:pt x="14386" y="15210"/>
                </a:cubicBezTo>
                <a:cubicBezTo>
                  <a:pt x="11194" y="17285"/>
                  <a:pt x="8921" y="15022"/>
                  <a:pt x="6048" y="15541"/>
                </a:cubicBezTo>
                <a:cubicBezTo>
                  <a:pt x="3724" y="16778"/>
                  <a:pt x="108" y="17736"/>
                  <a:pt x="0" y="21600"/>
                </a:cubicBezTo>
              </a:path>
            </a:pathLst>
          </a:custGeom>
          <a:ln w="19050">
            <a:solidFill>
              <a:schemeClr val="accent2"/>
            </a:solidFill>
            <a:prstDash val="dash"/>
            <a:tailEnd type="triangle"/>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18" name="Shape 1118"/>
          <p:cNvSpPr/>
          <p:nvPr/>
        </p:nvSpPr>
        <p:spPr>
          <a:xfrm flipH="1">
            <a:off x="3897364" y="3911845"/>
            <a:ext cx="2220413" cy="1355076"/>
          </a:xfrm>
          <a:prstGeom prst="line">
            <a:avLst/>
          </a:prstGeom>
          <a:ln w="19050">
            <a:solidFill>
              <a:srgbClr val="E6B9B8"/>
            </a:solidFill>
            <a:prstDash val="dash"/>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119" name="Shape 1119"/>
          <p:cNvSpPr/>
          <p:nvPr/>
        </p:nvSpPr>
        <p:spPr>
          <a:xfrm>
            <a:off x="7844834" y="2761714"/>
            <a:ext cx="124637" cy="126981"/>
          </a:xfrm>
          <a:prstGeom prst="ellipse">
            <a:avLst/>
          </a:prstGeom>
          <a:gradFill>
            <a:gsLst>
              <a:gs pos="0">
                <a:schemeClr val="accent2">
                  <a:hueOff val="-39879"/>
                  <a:satOff val="52282"/>
                  <a:lumOff val="29251"/>
                </a:schemeClr>
              </a:gs>
              <a:gs pos="35000">
                <a:srgbClr val="FFBFBE"/>
              </a:gs>
              <a:gs pos="100000">
                <a:schemeClr val="accent2">
                  <a:hueOff val="-44018"/>
                  <a:satOff val="52282"/>
                  <a:lumOff val="42346"/>
                </a:schemeClr>
              </a:gs>
            </a:gsLst>
            <a:lin ang="16200000"/>
          </a:gradFill>
          <a:ln>
            <a:solidFill>
              <a:srgbClr val="BE4B48"/>
            </a:solidFill>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20" name="Shape 1120"/>
          <p:cNvSpPr/>
          <p:nvPr/>
        </p:nvSpPr>
        <p:spPr>
          <a:xfrm>
            <a:off x="7927936" y="2644270"/>
            <a:ext cx="34705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key</a:t>
            </a:r>
          </a:p>
        </p:txBody>
      </p:sp>
      <p:sp>
        <p:nvSpPr>
          <p:cNvPr id="1121" name="Shape 1121"/>
          <p:cNvSpPr/>
          <p:nvPr/>
        </p:nvSpPr>
        <p:spPr>
          <a:xfrm>
            <a:off x="2988995" y="2641250"/>
            <a:ext cx="92998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operation log</a:t>
            </a:r>
          </a:p>
        </p:txBody>
      </p:sp>
      <p:sp>
        <p:nvSpPr>
          <p:cNvPr id="1122" name="Shape 1122"/>
          <p:cNvSpPr/>
          <p:nvPr/>
        </p:nvSpPr>
        <p:spPr>
          <a:xfrm>
            <a:off x="5128390" y="4335821"/>
            <a:ext cx="81405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data record</a:t>
            </a:r>
          </a:p>
        </p:txBody>
      </p:sp>
      <p:sp>
        <p:nvSpPr>
          <p:cNvPr id="1123" name="Shape 1123"/>
          <p:cNvSpPr/>
          <p:nvPr/>
        </p:nvSpPr>
        <p:spPr>
          <a:xfrm>
            <a:off x="5128390" y="5517126"/>
            <a:ext cx="660014"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file block</a:t>
            </a:r>
          </a:p>
        </p:txBody>
      </p:sp>
      <p:sp>
        <p:nvSpPr>
          <p:cNvPr id="1124" name="Shape 1124"/>
          <p:cNvSpPr/>
          <p:nvPr/>
        </p:nvSpPr>
        <p:spPr>
          <a:xfrm>
            <a:off x="5128390" y="5154571"/>
            <a:ext cx="26197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solidFill>
              </a:defRPr>
            </a:lvl1pPr>
          </a:lstStyle>
          <a:p>
            <a:pPr/>
            <a:r>
              <a:t>…</a:t>
            </a:r>
          </a:p>
        </p:txBody>
      </p:sp>
      <p:sp>
        <p:nvSpPr>
          <p:cNvPr id="1125" name="Shape 1125"/>
          <p:cNvSpPr/>
          <p:nvPr/>
        </p:nvSpPr>
        <p:spPr>
          <a:xfrm>
            <a:off x="3691011" y="5271360"/>
            <a:ext cx="1868527" cy="317452"/>
          </a:xfrm>
          <a:prstGeom prst="rect">
            <a:avLst/>
          </a:prstGeom>
          <a:ln>
            <a:solidFill>
              <a:srgbClr val="FFFF00"/>
            </a:solidFill>
            <a:prstDash val="dash"/>
          </a:ln>
        </p:spPr>
        <p:txBody>
          <a:bodyPr lIns="45719" rIns="45719" anchor="ctr"/>
          <a:lstStyle/>
          <a:p>
            <a:pPr algn="ctr">
              <a:defRPr>
                <a:solidFill>
                  <a:srgbClr val="FFFFFF"/>
                </a:solidFill>
              </a:defRPr>
            </a:pPr>
          </a:p>
        </p:txBody>
      </p:sp>
      <p:sp>
        <p:nvSpPr>
          <p:cNvPr id="1126" name="Shape 1126"/>
          <p:cNvSpPr/>
          <p:nvPr/>
        </p:nvSpPr>
        <p:spPr>
          <a:xfrm>
            <a:off x="5570792" y="3861904"/>
            <a:ext cx="517776" cy="250226"/>
          </a:xfrm>
          <a:custGeom>
            <a:avLst/>
            <a:gdLst/>
            <a:ahLst/>
            <a:cxnLst>
              <a:cxn ang="0">
                <a:pos x="wd2" y="hd2"/>
              </a:cxn>
              <a:cxn ang="5400000">
                <a:pos x="wd2" y="hd2"/>
              </a:cxn>
              <a:cxn ang="10800000">
                <a:pos x="wd2" y="hd2"/>
              </a:cxn>
              <a:cxn ang="16200000">
                <a:pos x="wd2" y="hd2"/>
              </a:cxn>
            </a:cxnLst>
            <a:rect l="0" t="0" r="r" b="b"/>
            <a:pathLst>
              <a:path w="20081" h="19775" fill="norm" stroke="1" extrusionOk="0">
                <a:moveTo>
                  <a:pt x="20071" y="0"/>
                </a:moveTo>
                <a:cubicBezTo>
                  <a:pt x="20639" y="13386"/>
                  <a:pt x="-961" y="-1825"/>
                  <a:pt x="34" y="19775"/>
                </a:cubicBezTo>
              </a:path>
            </a:pathLst>
          </a:custGeom>
          <a:ln w="19050">
            <a:solidFill>
              <a:srgbClr val="E6B9B8"/>
            </a:solidFill>
            <a:prstDash val="dash"/>
            <a:tailEnd type="triangle"/>
          </a:ln>
          <a:effectLst>
            <a:outerShdw sx="100000" sy="100000" kx="0" ky="0" algn="b" rotWithShape="0" blurRad="38100" dist="20000" dir="5400000">
              <a:srgbClr val="000000">
                <a:alpha val="38000"/>
              </a:srgbClr>
            </a:outerShdw>
          </a:effectLst>
        </p:spPr>
        <p:txBody>
          <a:bodyPr lIns="45719" rIns="45719" anchor="ctr"/>
          <a:lstStyle/>
          <a:p>
            <a:pPr algn="ctr"/>
          </a:p>
        </p:txBody>
      </p:sp>
      <p:sp>
        <p:nvSpPr>
          <p:cNvPr id="1127" name="Shape 1127"/>
          <p:cNvSpPr/>
          <p:nvPr/>
        </p:nvSpPr>
        <p:spPr>
          <a:xfrm flipH="1">
            <a:off x="4387385" y="3911845"/>
            <a:ext cx="1730391" cy="1382642"/>
          </a:xfrm>
          <a:prstGeom prst="line">
            <a:avLst/>
          </a:prstGeom>
          <a:ln w="19050">
            <a:solidFill>
              <a:srgbClr val="E6B9B8"/>
            </a:solidFill>
            <a:prstDash val="dash"/>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128" name="Shape 1128"/>
          <p:cNvSpPr/>
          <p:nvPr/>
        </p:nvSpPr>
        <p:spPr>
          <a:xfrm flipH="1">
            <a:off x="5376346" y="3911844"/>
            <a:ext cx="741431" cy="1359516"/>
          </a:xfrm>
          <a:prstGeom prst="line">
            <a:avLst/>
          </a:prstGeom>
          <a:ln w="19050">
            <a:solidFill>
              <a:srgbClr val="E6B9B8"/>
            </a:solidFill>
            <a:prstDash val="dash"/>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129" name="Shape 1129"/>
          <p:cNvSpPr/>
          <p:nvPr/>
        </p:nvSpPr>
        <p:spPr>
          <a:xfrm>
            <a:off x="5976230" y="3861060"/>
            <a:ext cx="252001" cy="1"/>
          </a:xfrm>
          <a:prstGeom prst="line">
            <a:avLst/>
          </a:prstGeom>
          <a:ln w="38100">
            <a:solidFill>
              <a:schemeClr val="accent5"/>
            </a:solidFill>
          </a:ln>
          <a:effectLst>
            <a:outerShdw sx="100000" sy="100000" kx="0" ky="0" algn="b" rotWithShape="0" blurRad="38100" dist="23000" dir="5400000">
              <a:srgbClr val="000000">
                <a:alpha val="35000"/>
              </a:srgbClr>
            </a:outerShdw>
          </a:effectLst>
        </p:spPr>
        <p:txBody>
          <a:bodyPr lIns="45719" rIns="45719"/>
          <a:lstStyle/>
          <a:p>
            <a:pPr/>
          </a:p>
        </p:txBody>
      </p:sp>
      <p:sp>
        <p:nvSpPr>
          <p:cNvPr id="1130" name="Shape 1130"/>
          <p:cNvSpPr/>
          <p:nvPr/>
        </p:nvSpPr>
        <p:spPr>
          <a:xfrm>
            <a:off x="6675071" y="3943587"/>
            <a:ext cx="1451532"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1. read from cache</a:t>
            </a:r>
          </a:p>
        </p:txBody>
      </p:sp>
      <p:sp>
        <p:nvSpPr>
          <p:cNvPr id="1131" name="Shape 1131"/>
          <p:cNvSpPr/>
          <p:nvPr/>
        </p:nvSpPr>
        <p:spPr>
          <a:xfrm>
            <a:off x="6675071" y="4703836"/>
            <a:ext cx="1320179"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2. read from disk</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3" name="Shape 1133"/>
          <p:cNvSpPr/>
          <p:nvPr>
            <p:ph type="title"/>
          </p:nvPr>
        </p:nvSpPr>
        <p:spPr>
          <a:prstGeom prst="rect">
            <a:avLst/>
          </a:prstGeom>
        </p:spPr>
        <p:txBody>
          <a:bodyPr/>
          <a:lstStyle/>
          <a:p>
            <a:pPr/>
          </a:p>
        </p:txBody>
      </p:sp>
      <p:pic>
        <p:nvPicPr>
          <p:cNvPr id="1134" name="image47.gif"/>
          <p:cNvPicPr>
            <a:picLocks noChangeAspect="0"/>
          </p:cNvPicPr>
          <p:nvPr/>
        </p:nvPicPr>
        <p:blipFill>
          <a:blip r:embed="rId2">
            <a:extLst/>
          </a:blip>
          <a:stretch>
            <a:fillRect/>
          </a:stretch>
        </p:blipFill>
        <p:spPr>
          <a:xfrm>
            <a:off x="3486150" y="3459889"/>
            <a:ext cx="2171700" cy="2057401"/>
          </a:xfrm>
          <a:prstGeom prst="rect">
            <a:avLst/>
          </a:prstGeom>
          <a:ln w="12700">
            <a:miter lim="400000"/>
          </a:ln>
        </p:spPr>
      </p:pic>
      <p:sp>
        <p:nvSpPr>
          <p:cNvPr id="1135" name="Shape 1135"/>
          <p:cNvSpPr/>
          <p:nvPr/>
        </p:nvSpPr>
        <p:spPr>
          <a:xfrm>
            <a:off x="1475569" y="2060810"/>
            <a:ext cx="6203490" cy="110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Arial Unicode MS"/>
                <a:ea typeface="Arial Unicode MS"/>
                <a:cs typeface="Arial Unicode MS"/>
                <a:sym typeface="Arial Unicode MS"/>
              </a:defRPr>
            </a:lvl1pPr>
          </a:lstStyle>
          <a:p>
            <a:pPr/>
            <a:r>
              <a:t>What about SSD?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Data Layer</a:t>
            </a:r>
          </a:p>
        </p:txBody>
      </p:sp>
      <p:sp>
        <p:nvSpPr>
          <p:cNvPr id="155" name="Shape 155"/>
          <p:cNvSpPr/>
          <p:nvPr>
            <p:ph type="body" idx="1"/>
          </p:nvPr>
        </p:nvSpPr>
        <p:spPr>
          <a:xfrm>
            <a:off x="457200" y="1600200"/>
            <a:ext cx="8229600" cy="4525963"/>
          </a:xfrm>
          <a:prstGeom prst="rect">
            <a:avLst/>
          </a:prstGeom>
        </p:spPr>
        <p:txBody>
          <a:bodyPr/>
          <a:lstStyle/>
          <a:p>
            <a:pPr>
              <a:defRPr u="sng"/>
            </a:pPr>
            <a:r>
              <a:t>Core in Processor</a:t>
            </a:r>
            <a:r>
              <a:rPr sz="2400"/>
              <a:t>(load instructions &amp; data)</a:t>
            </a:r>
          </a:p>
          <a:p>
            <a:pPr>
              <a:defRPr u="sng"/>
            </a:pPr>
            <a:r>
              <a:t>Cache</a:t>
            </a:r>
            <a:r>
              <a:rPr sz="2400"/>
              <a:t>(L1, L2, or L3, blocked by “cache line”)</a:t>
            </a:r>
          </a:p>
          <a:p>
            <a:pPr>
              <a:defRPr u="sng"/>
            </a:pPr>
            <a:r>
              <a:t>Main memory</a:t>
            </a:r>
            <a:r>
              <a:rPr sz="2400"/>
              <a:t>(blocked by “page”)</a:t>
            </a:r>
          </a:p>
          <a:p>
            <a:pPr>
              <a:defRPr u="sng"/>
            </a:pPr>
            <a:r>
              <a:t>File system</a:t>
            </a:r>
            <a:r>
              <a:rPr sz="2400"/>
              <a:t>(blocked by “file block”)</a:t>
            </a:r>
          </a:p>
          <a:p>
            <a:pPr>
              <a:defRPr u="sng"/>
            </a:pPr>
            <a:r>
              <a:t>Disk</a:t>
            </a:r>
            <a:r>
              <a:rPr sz="2400"/>
              <a:t>(blocked by “sector”)</a:t>
            </a:r>
          </a:p>
        </p:txBody>
      </p:sp>
      <p:grpSp>
        <p:nvGrpSpPr>
          <p:cNvPr id="158" name="Group 158"/>
          <p:cNvGrpSpPr/>
          <p:nvPr/>
        </p:nvGrpSpPr>
        <p:grpSpPr>
          <a:xfrm>
            <a:off x="7020272" y="1844824"/>
            <a:ext cx="1337157" cy="792089"/>
            <a:chOff x="0" y="0"/>
            <a:chExt cx="1337156" cy="792087"/>
          </a:xfrm>
        </p:grpSpPr>
        <p:sp>
          <p:nvSpPr>
            <p:cNvPr id="156" name="Shape 156"/>
            <p:cNvSpPr/>
            <p:nvPr/>
          </p:nvSpPr>
          <p:spPr>
            <a:xfrm>
              <a:off x="0" y="0"/>
              <a:ext cx="288033" cy="792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133"/>
                    <a:pt x="10800" y="2531"/>
                  </a:cubicBezTo>
                  <a:lnTo>
                    <a:pt x="10800" y="8269"/>
                  </a:lnTo>
                  <a:cubicBezTo>
                    <a:pt x="10800" y="9667"/>
                    <a:pt x="15635" y="10800"/>
                    <a:pt x="21600" y="10800"/>
                  </a:cubicBezTo>
                  <a:cubicBezTo>
                    <a:pt x="15635" y="10800"/>
                    <a:pt x="10800" y="11933"/>
                    <a:pt x="10800" y="13331"/>
                  </a:cubicBezTo>
                  <a:lnTo>
                    <a:pt x="10800" y="19069"/>
                  </a:lnTo>
                  <a:cubicBezTo>
                    <a:pt x="10800" y="20467"/>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defRPr b="1">
                  <a:solidFill>
                    <a:schemeClr val="accent1"/>
                  </a:solidFill>
                </a:defRPr>
              </a:pPr>
            </a:p>
          </p:txBody>
        </p:sp>
        <p:sp>
          <p:nvSpPr>
            <p:cNvPr id="157" name="Shape 157"/>
            <p:cNvSpPr/>
            <p:nvPr/>
          </p:nvSpPr>
          <p:spPr>
            <a:xfrm>
              <a:off x="288031" y="200658"/>
              <a:ext cx="104912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chemeClr val="accent1"/>
                  </a:solidFill>
                </a:defRPr>
              </a:lvl1pPr>
            </a:lstStyle>
            <a:p>
              <a:pPr/>
              <a:r>
                <a:t>CPU Stalls</a:t>
              </a:r>
            </a:p>
          </p:txBody>
        </p:sp>
      </p:grpSp>
      <p:grpSp>
        <p:nvGrpSpPr>
          <p:cNvPr id="161" name="Group 161"/>
          <p:cNvGrpSpPr/>
          <p:nvPr/>
        </p:nvGrpSpPr>
        <p:grpSpPr>
          <a:xfrm>
            <a:off x="6156176" y="2997961"/>
            <a:ext cx="1550018" cy="792089"/>
            <a:chOff x="0" y="0"/>
            <a:chExt cx="1550017" cy="792087"/>
          </a:xfrm>
        </p:grpSpPr>
        <p:sp>
          <p:nvSpPr>
            <p:cNvPr id="159" name="Shape 159"/>
            <p:cNvSpPr/>
            <p:nvPr/>
          </p:nvSpPr>
          <p:spPr>
            <a:xfrm>
              <a:off x="0" y="0"/>
              <a:ext cx="288033" cy="792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133"/>
                    <a:pt x="10800" y="2531"/>
                  </a:cubicBezTo>
                  <a:lnTo>
                    <a:pt x="10800" y="8269"/>
                  </a:lnTo>
                  <a:cubicBezTo>
                    <a:pt x="10800" y="9667"/>
                    <a:pt x="15635" y="10800"/>
                    <a:pt x="21600" y="10800"/>
                  </a:cubicBezTo>
                  <a:cubicBezTo>
                    <a:pt x="15635" y="10800"/>
                    <a:pt x="10800" y="11933"/>
                    <a:pt x="10800" y="13331"/>
                  </a:cubicBezTo>
                  <a:lnTo>
                    <a:pt x="10800" y="19069"/>
                  </a:lnTo>
                  <a:cubicBezTo>
                    <a:pt x="10800" y="20467"/>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defRPr b="1">
                  <a:solidFill>
                    <a:schemeClr val="accent1"/>
                  </a:solidFill>
                </a:defRPr>
              </a:pPr>
            </a:p>
          </p:txBody>
        </p:sp>
        <p:sp>
          <p:nvSpPr>
            <p:cNvPr id="160" name="Shape 160"/>
            <p:cNvSpPr/>
            <p:nvPr/>
          </p:nvSpPr>
          <p:spPr>
            <a:xfrm>
              <a:off x="288031" y="200658"/>
              <a:ext cx="126198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chemeClr val="accent1"/>
                  </a:solidFill>
                </a:defRPr>
              </a:lvl1pPr>
            </a:lstStyle>
            <a:p>
              <a:pPr/>
              <a:r>
                <a:t>Swap in/out</a:t>
              </a:r>
            </a:p>
          </p:txBody>
        </p:sp>
      </p:grpSp>
      <p:grpSp>
        <p:nvGrpSpPr>
          <p:cNvPr id="164" name="Group 164"/>
          <p:cNvGrpSpPr/>
          <p:nvPr/>
        </p:nvGrpSpPr>
        <p:grpSpPr>
          <a:xfrm>
            <a:off x="5724128" y="3573016"/>
            <a:ext cx="1186580" cy="792089"/>
            <a:chOff x="0" y="0"/>
            <a:chExt cx="1186579" cy="792087"/>
          </a:xfrm>
        </p:grpSpPr>
        <p:sp>
          <p:nvSpPr>
            <p:cNvPr id="162" name="Shape 162"/>
            <p:cNvSpPr/>
            <p:nvPr/>
          </p:nvSpPr>
          <p:spPr>
            <a:xfrm>
              <a:off x="0" y="0"/>
              <a:ext cx="288033" cy="792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133"/>
                    <a:pt x="10800" y="2531"/>
                  </a:cubicBezTo>
                  <a:lnTo>
                    <a:pt x="10800" y="8269"/>
                  </a:lnTo>
                  <a:cubicBezTo>
                    <a:pt x="10800" y="9667"/>
                    <a:pt x="15635" y="10800"/>
                    <a:pt x="21600" y="10800"/>
                  </a:cubicBezTo>
                  <a:cubicBezTo>
                    <a:pt x="15635" y="10800"/>
                    <a:pt x="10800" y="11933"/>
                    <a:pt x="10800" y="13331"/>
                  </a:cubicBezTo>
                  <a:lnTo>
                    <a:pt x="10800" y="19069"/>
                  </a:lnTo>
                  <a:cubicBezTo>
                    <a:pt x="10800" y="20467"/>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defRPr b="1">
                  <a:solidFill>
                    <a:schemeClr val="accent1"/>
                  </a:solidFill>
                </a:defRPr>
              </a:pPr>
            </a:p>
          </p:txBody>
        </p:sp>
        <p:sp>
          <p:nvSpPr>
            <p:cNvPr id="163" name="Shape 163"/>
            <p:cNvSpPr/>
            <p:nvPr/>
          </p:nvSpPr>
          <p:spPr>
            <a:xfrm>
              <a:off x="288031" y="200658"/>
              <a:ext cx="89854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chemeClr val="accent1"/>
                  </a:solidFill>
                </a:defRPr>
              </a:lvl1pPr>
            </a:lstStyle>
            <a:p>
              <a:pPr/>
              <a:r>
                <a:t>IO await</a:t>
              </a:r>
            </a:p>
          </p:txBody>
        </p:sp>
      </p:grpSp>
      <p:grpSp>
        <p:nvGrpSpPr>
          <p:cNvPr id="167" name="Group 167"/>
          <p:cNvGrpSpPr/>
          <p:nvPr/>
        </p:nvGrpSpPr>
        <p:grpSpPr>
          <a:xfrm>
            <a:off x="6588224" y="2405522"/>
            <a:ext cx="1791901" cy="792089"/>
            <a:chOff x="0" y="0"/>
            <a:chExt cx="1791900" cy="792087"/>
          </a:xfrm>
        </p:grpSpPr>
        <p:sp>
          <p:nvSpPr>
            <p:cNvPr id="165" name="Shape 165"/>
            <p:cNvSpPr/>
            <p:nvPr/>
          </p:nvSpPr>
          <p:spPr>
            <a:xfrm>
              <a:off x="0" y="0"/>
              <a:ext cx="288033" cy="792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133"/>
                    <a:pt x="10800" y="2531"/>
                  </a:cubicBezTo>
                  <a:lnTo>
                    <a:pt x="10800" y="8269"/>
                  </a:lnTo>
                  <a:cubicBezTo>
                    <a:pt x="10800" y="9667"/>
                    <a:pt x="15635" y="10800"/>
                    <a:pt x="21600" y="10800"/>
                  </a:cubicBezTo>
                  <a:cubicBezTo>
                    <a:pt x="15635" y="10800"/>
                    <a:pt x="10800" y="11933"/>
                    <a:pt x="10800" y="13331"/>
                  </a:cubicBezTo>
                  <a:lnTo>
                    <a:pt x="10800" y="19069"/>
                  </a:lnTo>
                  <a:cubicBezTo>
                    <a:pt x="10800" y="20467"/>
                    <a:pt x="5965" y="21600"/>
                    <a:pt x="0" y="21600"/>
                  </a:cubicBezTo>
                </a:path>
              </a:pathLst>
            </a:custGeom>
            <a:noFill/>
            <a:ln w="19050" cap="flat">
              <a:solidFill>
                <a:srgbClr val="4A7EBB"/>
              </a:solidFill>
              <a:prstDash val="solid"/>
              <a:round/>
            </a:ln>
            <a:effectLst/>
          </p:spPr>
          <p:txBody>
            <a:bodyPr wrap="square" lIns="45719" tIns="45719" rIns="45719" bIns="45719" numCol="1" anchor="ctr">
              <a:noAutofit/>
            </a:bodyPr>
            <a:lstStyle/>
            <a:p>
              <a:pPr algn="ctr">
                <a:defRPr b="1">
                  <a:solidFill>
                    <a:schemeClr val="accent1"/>
                  </a:solidFill>
                </a:defRPr>
              </a:pPr>
            </a:p>
          </p:txBody>
        </p:sp>
        <p:sp>
          <p:nvSpPr>
            <p:cNvPr id="166" name="Shape 166"/>
            <p:cNvSpPr/>
            <p:nvPr/>
          </p:nvSpPr>
          <p:spPr>
            <a:xfrm>
              <a:off x="288032" y="200658"/>
              <a:ext cx="150386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chemeClr val="accent1"/>
                  </a:solidFill>
                </a:defRPr>
              </a:lvl1pPr>
            </a:lstStyle>
            <a:p>
              <a:pPr/>
              <a:r>
                <a:t>Cache hit/miss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8"/>
                                        </p:tgtEl>
                                        <p:attrNameLst>
                                          <p:attrName>style.visibility</p:attrName>
                                        </p:attrNameLst>
                                      </p:cBhvr>
                                      <p:to>
                                        <p:strVal val="visible"/>
                                      </p:to>
                                    </p:set>
                                    <p:animEffect filter="wipe(left)" transition="in">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67"/>
                                        </p:tgtEl>
                                        <p:attrNameLst>
                                          <p:attrName>style.visibility</p:attrName>
                                        </p:attrNameLst>
                                      </p:cBhvr>
                                      <p:to>
                                        <p:strVal val="visible"/>
                                      </p:to>
                                    </p:set>
                                    <p:animEffect filter="wipe(left)" transition="in">
                                      <p:cBhvr>
                                        <p:cTn id="12" dur="5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161"/>
                                        </p:tgtEl>
                                        <p:attrNameLst>
                                          <p:attrName>style.visibility</p:attrName>
                                        </p:attrNameLst>
                                      </p:cBhvr>
                                      <p:to>
                                        <p:strVal val="visible"/>
                                      </p:to>
                                    </p:set>
                                    <p:animEffect filter="wipe(left)" transition="in">
                                      <p:cBhvr>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164"/>
                                        </p:tgtEl>
                                        <p:attrNameLst>
                                          <p:attrName>style.visibility</p:attrName>
                                        </p:attrNameLst>
                                      </p:cBhvr>
                                      <p:to>
                                        <p:strVal val="visible"/>
                                      </p:to>
                                    </p:set>
                                    <p:animEffect filter="wipe(left)" transition="in">
                                      <p:cBhvr>
                                        <p:cTn id="22"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4"/>
      <p:bldP build="whole" bldLvl="1" animBg="1" rev="0" advAuto="0" spid="167" grpId="2"/>
      <p:bldP build="whole" bldLvl="1" animBg="1" rev="0" advAuto="0" spid="158" grpId="1"/>
      <p:bldP build="whole" bldLvl="1" animBg="1" rev="0" advAuto="0" spid="161" grpId="3"/>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7" name="Shape 1137"/>
          <p:cNvSpPr/>
          <p:nvPr>
            <p:ph type="title"/>
          </p:nvPr>
        </p:nvSpPr>
        <p:spPr>
          <a:prstGeom prst="rect">
            <a:avLst/>
          </a:prstGeom>
        </p:spPr>
        <p:txBody>
          <a:bodyPr/>
          <a:lstStyle/>
          <a:p>
            <a:pPr/>
            <a:r>
              <a:t>Optimizations for storage system</a:t>
            </a:r>
          </a:p>
        </p:txBody>
      </p:sp>
      <p:sp>
        <p:nvSpPr>
          <p:cNvPr id="1138" name="Shape 1138"/>
          <p:cNvSpPr/>
          <p:nvPr>
            <p:ph type="body" idx="1"/>
          </p:nvPr>
        </p:nvSpPr>
        <p:spPr>
          <a:xfrm>
            <a:off x="457200" y="1600200"/>
            <a:ext cx="8229600" cy="4525963"/>
          </a:xfrm>
          <a:prstGeom prst="rect">
            <a:avLst/>
          </a:prstGeom>
        </p:spPr>
        <p:txBody>
          <a:bodyPr/>
          <a:lstStyle/>
          <a:p>
            <a:pPr/>
            <a:r>
              <a:rPr>
                <a:latin typeface="+mn-lt"/>
                <a:ea typeface="+mn-ea"/>
                <a:cs typeface="+mn-cs"/>
                <a:sym typeface="Helvetica"/>
              </a:rPr>
              <a:t>总结的一些常用优化手段：</a:t>
            </a:r>
            <a:endParaRPr>
              <a:latin typeface="+mn-lt"/>
              <a:ea typeface="+mn-ea"/>
              <a:cs typeface="+mn-cs"/>
              <a:sym typeface="Helvetica"/>
            </a:endParaRPr>
          </a:p>
          <a:p>
            <a:pPr lvl="1" marL="742950" indent="-285750">
              <a:spcBef>
                <a:spcPts val="400"/>
              </a:spcBef>
              <a:defRPr sz="2000">
                <a:latin typeface="+mn-lt"/>
                <a:ea typeface="+mn-ea"/>
                <a:cs typeface="+mn-cs"/>
                <a:sym typeface="Helvetica"/>
              </a:defRPr>
            </a:pPr>
            <a:r>
              <a:t>利用数据的局部性原理和磁盘预读机制来减少数据加载时的磁盘</a:t>
            </a:r>
            <a:r>
              <a:t>IO</a:t>
            </a:r>
            <a:r>
              <a:t>次数；</a:t>
            </a:r>
            <a:endParaRPr sz="2800"/>
          </a:p>
          <a:p>
            <a:pPr lvl="1" marL="742950" indent="-285750">
              <a:spcBef>
                <a:spcPts val="400"/>
              </a:spcBef>
              <a:defRPr sz="2000">
                <a:latin typeface="+mn-lt"/>
                <a:ea typeface="+mn-ea"/>
                <a:cs typeface="+mn-cs"/>
                <a:sym typeface="Helvetica"/>
              </a:defRPr>
            </a:pPr>
            <a:r>
              <a:t>利用顺序写</a:t>
            </a:r>
            <a:r>
              <a:t>/</a:t>
            </a:r>
            <a:r>
              <a:t>顺序读来降低磁盘的寻道时间；</a:t>
            </a:r>
            <a:endParaRPr sz="2800"/>
          </a:p>
          <a:p>
            <a:pPr lvl="1" marL="742950" indent="-285750">
              <a:spcBef>
                <a:spcPts val="400"/>
              </a:spcBef>
              <a:defRPr sz="2000">
                <a:latin typeface="+mn-lt"/>
                <a:ea typeface="+mn-ea"/>
                <a:cs typeface="+mn-cs"/>
                <a:sym typeface="Helvetica"/>
              </a:defRPr>
            </a:pPr>
            <a:r>
              <a:t>利用批量写来降低操作系统的</a:t>
            </a:r>
            <a:r>
              <a:t>IO</a:t>
            </a:r>
            <a:r>
              <a:t>调用次数，从而降低内核态与用户态之间的上下文切换开销；</a:t>
            </a:r>
            <a:endParaRPr sz="2800"/>
          </a:p>
          <a:p>
            <a:pPr lvl="1" marL="742950" indent="-285750">
              <a:spcBef>
                <a:spcPts val="400"/>
              </a:spcBef>
              <a:defRPr sz="2000">
                <a:latin typeface="+mn-lt"/>
                <a:ea typeface="+mn-ea"/>
                <a:cs typeface="+mn-cs"/>
                <a:sym typeface="Helvetica"/>
              </a:defRPr>
            </a:pPr>
            <a:r>
              <a:t>利用操作系统的虚拟内存技术，通过内存映射来降低数据在内核态与用户态之间的拷贝开销；</a:t>
            </a:r>
          </a:p>
          <a:p>
            <a:pPr lvl="1" marL="742950" indent="-285750">
              <a:spcBef>
                <a:spcPts val="400"/>
              </a:spcBef>
              <a:defRPr sz="2000">
                <a:latin typeface="+mn-lt"/>
                <a:ea typeface="+mn-ea"/>
                <a:cs typeface="+mn-cs"/>
                <a:sym typeface="Helvetica"/>
              </a:defRPr>
            </a:pP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0" name="Shape 1140"/>
          <p:cNvSpPr/>
          <p:nvPr>
            <p:ph type="title"/>
          </p:nvPr>
        </p:nvSpPr>
        <p:spPr>
          <a:prstGeom prst="rect">
            <a:avLst/>
          </a:prstGeom>
        </p:spPr>
        <p:txBody>
          <a:bodyPr/>
          <a:lstStyle/>
          <a:p>
            <a:pPr/>
            <a:r>
              <a:t>Reference</a:t>
            </a:r>
          </a:p>
        </p:txBody>
      </p:sp>
      <p:sp>
        <p:nvSpPr>
          <p:cNvPr id="1141" name="Shape 1141"/>
          <p:cNvSpPr/>
          <p:nvPr>
            <p:ph type="body" idx="1"/>
          </p:nvPr>
        </p:nvSpPr>
        <p:spPr>
          <a:xfrm>
            <a:off x="457200" y="1196690"/>
            <a:ext cx="8229600" cy="4525964"/>
          </a:xfrm>
          <a:prstGeom prst="rect">
            <a:avLst/>
          </a:prstGeom>
        </p:spPr>
        <p:txBody>
          <a:bodyPr/>
          <a:lstStyle/>
          <a:p>
            <a:pPr marL="264032" indent="-264032" defTabSz="704087">
              <a:spcBef>
                <a:spcPts val="200"/>
              </a:spcBef>
              <a:defRPr sz="924"/>
            </a:pPr>
            <a:r>
              <a:rPr u="sng">
                <a:solidFill>
                  <a:srgbClr val="0000FF"/>
                </a:solidFill>
                <a:uFill>
                  <a:solidFill>
                    <a:srgbClr val="0000FF"/>
                  </a:solidFill>
                </a:uFill>
                <a:hlinkClick r:id="rId2" invalidUrl="" action="" tgtFrame="" tooltip="" history="1" highlightClick="0" endSnd="0"/>
              </a:rPr>
              <a:t>https://computing.llnl.gov/tutorials/parallel_comp</a:t>
            </a:r>
            <a:r>
              <a:rPr u="sng">
                <a:solidFill>
                  <a:srgbClr val="0000FF"/>
                </a:solidFill>
                <a:uFill>
                  <a:solidFill>
                    <a:srgbClr val="0000FF"/>
                  </a:solidFill>
                </a:uFill>
                <a:hlinkClick r:id="rId2" invalidUrl="" action="" tgtFrame="" tooltip="" history="1" highlightClick="0" endSnd="0"/>
              </a:rPr>
              <a:t>/</a:t>
            </a:r>
          </a:p>
          <a:p>
            <a:pPr marL="264032" indent="-264032" defTabSz="704087">
              <a:spcBef>
                <a:spcPts val="200"/>
              </a:spcBef>
              <a:defRPr sz="924"/>
            </a:pP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en.wikipedia.org/wiki/CPU_cache</a:t>
            </a:r>
            <a:r>
              <a:t> </a:t>
            </a:r>
          </a:p>
          <a:p>
            <a:pPr marL="264032" indent="-264032" defTabSz="704087">
              <a:spcBef>
                <a:spcPts val="200"/>
              </a:spcBef>
              <a:defRPr sz="924"/>
            </a:pPr>
            <a:r>
              <a:rPr u="sng">
                <a:solidFill>
                  <a:srgbClr val="0000FF"/>
                </a:solidFill>
                <a:uFill>
                  <a:solidFill>
                    <a:srgbClr val="0000FF"/>
                  </a:solidFill>
                </a:uFill>
                <a:hlinkClick r:id="rId4" invalidUrl="" action="" tgtFrame="" tooltip="" history="1" highlightClick="0" endSnd="0"/>
              </a:rPr>
              <a:t>https://en.wikipedia.org/wiki/Cache_memory</a:t>
            </a:r>
          </a:p>
          <a:p>
            <a:pPr marL="264032" indent="-264032" defTabSz="704087">
              <a:spcBef>
                <a:spcPts val="200"/>
              </a:spcBef>
              <a:defRPr sz="924"/>
            </a:pPr>
            <a:r>
              <a:rPr u="sng">
                <a:solidFill>
                  <a:srgbClr val="0000FF"/>
                </a:solidFill>
                <a:uFill>
                  <a:solidFill>
                    <a:srgbClr val="0000FF"/>
                  </a:solidFill>
                </a:uFill>
                <a:hlinkClick r:id="rId5" invalidUrl="" action="" tgtFrame="" tooltip="" history="1" highlightClick="0" endSnd="0"/>
              </a:rPr>
              <a:t>http://www.hardwaresecrets.com/how-the-cache-memory-works</a:t>
            </a:r>
            <a:r>
              <a:rPr u="sng">
                <a:solidFill>
                  <a:srgbClr val="0000FF"/>
                </a:solidFill>
                <a:uFill>
                  <a:solidFill>
                    <a:srgbClr val="0000FF"/>
                  </a:solidFill>
                </a:uFill>
                <a:hlinkClick r:id="rId5" invalidUrl="" action="" tgtFrame="" tooltip="" history="1" highlightClick="0" endSnd="0"/>
              </a:rPr>
              <a:t>/</a:t>
            </a:r>
            <a:r>
              <a:t> </a:t>
            </a:r>
          </a:p>
          <a:p>
            <a:pPr marL="264032" indent="-264032" defTabSz="704087">
              <a:spcBef>
                <a:spcPts val="200"/>
              </a:spcBef>
              <a:defRPr sz="924"/>
            </a:pPr>
            <a:r>
              <a:rPr u="sng">
                <a:solidFill>
                  <a:srgbClr val="0000FF"/>
                </a:solidFill>
                <a:uFill>
                  <a:solidFill>
                    <a:srgbClr val="0000FF"/>
                  </a:solidFill>
                </a:uFill>
                <a:hlinkClick r:id="rId6" invalidUrl="" action="" tgtFrame="" tooltip="" history="1" highlightClick="0" endSnd="0"/>
              </a:rPr>
              <a:t>https://</a:t>
            </a:r>
            <a:r>
              <a:rPr u="sng">
                <a:solidFill>
                  <a:srgbClr val="0000FF"/>
                </a:solidFill>
                <a:uFill>
                  <a:solidFill>
                    <a:srgbClr val="0000FF"/>
                  </a:solidFill>
                </a:uFill>
                <a:hlinkClick r:id="rId6" invalidUrl="" action="" tgtFrame="" tooltip="" history="1" highlightClick="0" endSnd="0"/>
              </a:rPr>
              <a:t>www.quora.com/How-does-the-cache-memory-in-a-computer-work</a:t>
            </a:r>
            <a:r>
              <a:t> </a:t>
            </a:r>
          </a:p>
          <a:p>
            <a:pPr marL="264032" indent="-264032" defTabSz="704087">
              <a:spcBef>
                <a:spcPts val="200"/>
              </a:spcBef>
              <a:defRPr sz="924"/>
            </a:pPr>
            <a:r>
              <a:rPr u="sng">
                <a:solidFill>
                  <a:srgbClr val="0000FF"/>
                </a:solidFill>
                <a:uFill>
                  <a:solidFill>
                    <a:srgbClr val="0000FF"/>
                  </a:solidFill>
                </a:uFill>
                <a:hlinkClick r:id="rId7" invalidUrl="" action="" tgtFrame="" tooltip="" history="1" highlightClick="0" endSnd="0"/>
              </a:rPr>
              <a:t>http://</a:t>
            </a:r>
            <a:r>
              <a:rPr u="sng">
                <a:solidFill>
                  <a:srgbClr val="0000FF"/>
                </a:solidFill>
                <a:uFill>
                  <a:solidFill>
                    <a:srgbClr val="0000FF"/>
                  </a:solidFill>
                </a:uFill>
                <a:hlinkClick r:id="rId7" invalidUrl="" action="" tgtFrame="" tooltip="" history="1" highlightClick="0" endSnd="0"/>
              </a:rPr>
              <a:t>ark.intel.com/products/64594/Intel-Xeon-Processor-E5-2620-15M-Cache-2_00-GHz-7_20-GTs-Intel-QPI</a:t>
            </a:r>
          </a:p>
          <a:p>
            <a:pPr marL="264032" indent="-264032" defTabSz="704087">
              <a:spcBef>
                <a:spcPts val="200"/>
              </a:spcBef>
              <a:defRPr sz="924"/>
            </a:pPr>
            <a:r>
              <a:rPr u="sng">
                <a:solidFill>
                  <a:srgbClr val="0000FF"/>
                </a:solidFill>
                <a:uFill>
                  <a:solidFill>
                    <a:srgbClr val="0000FF"/>
                  </a:solidFill>
                </a:uFill>
                <a:hlinkClick r:id="rId8" invalidUrl="" action="" tgtFrame="" tooltip="" history="1" highlightClick="0" endSnd="0"/>
              </a:rPr>
              <a:t>https://</a:t>
            </a:r>
            <a:r>
              <a:rPr u="sng">
                <a:solidFill>
                  <a:srgbClr val="0000FF"/>
                </a:solidFill>
                <a:uFill>
                  <a:solidFill>
                    <a:srgbClr val="0000FF"/>
                  </a:solidFill>
                </a:uFill>
                <a:hlinkClick r:id="rId8" invalidUrl="" action="" tgtFrame="" tooltip="" history="1" highlightClick="0" endSnd="0"/>
              </a:rPr>
              <a:t>superuser.com/questions/196143/where-exactly-l1-l2-and-l3-caches-located-in-computer</a:t>
            </a:r>
            <a:r>
              <a:t> </a:t>
            </a:r>
          </a:p>
          <a:p>
            <a:pPr marL="264032" indent="-264032" defTabSz="704087">
              <a:spcBef>
                <a:spcPts val="200"/>
              </a:spcBef>
              <a:defRPr sz="924"/>
            </a:pPr>
            <a:r>
              <a:rPr u="sng">
                <a:solidFill>
                  <a:srgbClr val="0000FF"/>
                </a:solidFill>
                <a:uFill>
                  <a:solidFill>
                    <a:srgbClr val="0000FF"/>
                  </a:solidFill>
                </a:uFill>
                <a:hlinkClick r:id="rId9" invalidUrl="" action="" tgtFrame="" tooltip="" history="1" highlightClick="0" endSnd="0"/>
              </a:rPr>
              <a:t>https://</a:t>
            </a:r>
            <a:r>
              <a:rPr u="sng">
                <a:solidFill>
                  <a:srgbClr val="0000FF"/>
                </a:solidFill>
                <a:uFill>
                  <a:solidFill>
                    <a:srgbClr val="0000FF"/>
                  </a:solidFill>
                </a:uFill>
                <a:hlinkClick r:id="rId9" invalidUrl="" action="" tgtFrame="" tooltip="" history="1" highlightClick="0" endSnd="0"/>
              </a:rPr>
              <a:t>en.wikipedia.org/wiki/Disk_sector</a:t>
            </a:r>
            <a:r>
              <a:t> </a:t>
            </a:r>
          </a:p>
          <a:p>
            <a:pPr marL="264032" indent="-264032" defTabSz="704087">
              <a:spcBef>
                <a:spcPts val="200"/>
              </a:spcBef>
              <a:defRPr sz="924"/>
            </a:pPr>
            <a:r>
              <a:rPr u="sng">
                <a:solidFill>
                  <a:srgbClr val="0000FF"/>
                </a:solidFill>
                <a:uFill>
                  <a:solidFill>
                    <a:srgbClr val="0000FF"/>
                  </a:solidFill>
                </a:uFill>
                <a:hlinkClick r:id="rId10" invalidUrl="" action="" tgtFrame="" tooltip="" history="1" highlightClick="0" endSnd="0"/>
              </a:rPr>
              <a:t>https://en.wikipedia.org/wiki/Cylinder-head-sector</a:t>
            </a:r>
          </a:p>
          <a:p>
            <a:pPr marL="264032" indent="-264032" defTabSz="704087">
              <a:spcBef>
                <a:spcPts val="200"/>
              </a:spcBef>
              <a:defRPr sz="924"/>
            </a:pPr>
            <a:r>
              <a:rPr u="sng">
                <a:solidFill>
                  <a:srgbClr val="0000FF"/>
                </a:solidFill>
                <a:uFill>
                  <a:solidFill>
                    <a:srgbClr val="0000FF"/>
                  </a:solidFill>
                </a:uFill>
                <a:hlinkClick r:id="rId11" invalidUrl="" action="" tgtFrame="" tooltip="" history="1" highlightClick="0" endSnd="0"/>
              </a:rPr>
              <a:t>https://en.wikipedia.org/wiki/Zone_bit_recording</a:t>
            </a:r>
          </a:p>
          <a:p>
            <a:pPr marL="264032" indent="-264032" defTabSz="704087">
              <a:spcBef>
                <a:spcPts val="200"/>
              </a:spcBef>
              <a:defRPr sz="924"/>
            </a:pPr>
            <a:r>
              <a:rPr u="sng">
                <a:solidFill>
                  <a:srgbClr val="0000FF"/>
                </a:solidFill>
                <a:uFill>
                  <a:solidFill>
                    <a:srgbClr val="0000FF"/>
                  </a:solidFill>
                </a:uFill>
                <a:hlinkClick r:id="rId12" invalidUrl="" action="" tgtFrame="" tooltip="" history="1" highlightClick="0" endSnd="0"/>
              </a:rPr>
              <a:t>http://www.tldp.org/LDP/sag/html/hard-disk.html</a:t>
            </a:r>
          </a:p>
          <a:p>
            <a:pPr marL="264032" indent="-264032" defTabSz="704087">
              <a:spcBef>
                <a:spcPts val="200"/>
              </a:spcBef>
              <a:defRPr sz="924"/>
            </a:pPr>
            <a:r>
              <a:rPr u="sng">
                <a:solidFill>
                  <a:srgbClr val="0000FF"/>
                </a:solidFill>
                <a:uFill>
                  <a:solidFill>
                    <a:srgbClr val="0000FF"/>
                  </a:solidFill>
                </a:uFill>
                <a:hlinkClick r:id="rId13" invalidUrl="" action="" tgtFrame="" tooltip="" history="1" highlightClick="0" endSnd="0"/>
              </a:rPr>
              <a:t>https://www.youtube.com/watch?v=Cj8-WNjaGuM&amp;list=PLlVZ1eXuYslrb9G6xm4SKV51SO-KAFrCw&amp;index=1&amp;t=12s</a:t>
            </a:r>
          </a:p>
          <a:p>
            <a:pPr marL="264032" indent="-264032" defTabSz="704087">
              <a:spcBef>
                <a:spcPts val="200"/>
              </a:spcBef>
              <a:defRPr sz="924"/>
            </a:pPr>
            <a:r>
              <a:rPr u="sng">
                <a:solidFill>
                  <a:srgbClr val="0000FF"/>
                </a:solidFill>
                <a:uFill>
                  <a:solidFill>
                    <a:srgbClr val="0000FF"/>
                  </a:solidFill>
                </a:uFill>
                <a:hlinkClick r:id="rId14" invalidUrl="" action="" tgtFrame="" tooltip="" history="1" highlightClick="0" endSnd="0"/>
              </a:rPr>
              <a:t>http://blog.csdn.net/hguisu/article/details/7408047</a:t>
            </a:r>
          </a:p>
          <a:p>
            <a:pPr marL="264032" indent="-264032" defTabSz="704087">
              <a:spcBef>
                <a:spcPts val="200"/>
              </a:spcBef>
              <a:defRPr sz="924"/>
            </a:pPr>
            <a:r>
              <a:rPr u="sng">
                <a:solidFill>
                  <a:srgbClr val="0000FF"/>
                </a:solidFill>
                <a:uFill>
                  <a:solidFill>
                    <a:srgbClr val="0000FF"/>
                  </a:solidFill>
                </a:uFill>
                <a:hlinkClick r:id="rId15" invalidUrl="" action="" tgtFrame="" tooltip="" history="1" highlightClick="0" endSnd="0"/>
              </a:rPr>
              <a:t>http://www.pcguide.com/ref/hdd/geom/tracksZBR-c.html</a:t>
            </a:r>
            <a:r>
              <a:t> </a:t>
            </a:r>
          </a:p>
          <a:p>
            <a:pPr marL="264032" indent="-264032" defTabSz="704087">
              <a:spcBef>
                <a:spcPts val="200"/>
              </a:spcBef>
              <a:defRPr sz="924"/>
            </a:pPr>
            <a:r>
              <a:rPr u="sng">
                <a:solidFill>
                  <a:srgbClr val="0000FF"/>
                </a:solidFill>
                <a:uFill>
                  <a:solidFill>
                    <a:srgbClr val="0000FF"/>
                  </a:solidFill>
                </a:uFill>
                <a:hlinkClick r:id="rId16" invalidUrl="" action="" tgtFrame="" tooltip="" history="1" highlightClick="0" endSnd="0"/>
              </a:rPr>
              <a:t>http://cn.linux.vbird.org/linux_basic/0230filesystem.php</a:t>
            </a:r>
            <a:r>
              <a:t> </a:t>
            </a:r>
          </a:p>
          <a:p>
            <a:pPr marL="264032" indent="-264032" defTabSz="704087">
              <a:spcBef>
                <a:spcPts val="200"/>
              </a:spcBef>
              <a:defRPr sz="924"/>
            </a:pPr>
            <a:r>
              <a:rPr u="sng">
                <a:solidFill>
                  <a:srgbClr val="0000FF"/>
                </a:solidFill>
                <a:uFill>
                  <a:solidFill>
                    <a:srgbClr val="0000FF"/>
                  </a:solidFill>
                </a:uFill>
                <a:hlinkClick r:id="rId17" invalidUrl="" action="" tgtFrame="" tooltip="" history="1" highlightClick="0" endSnd="0"/>
              </a:rPr>
              <a:t>https://www.cs.uic.edu/~</a:t>
            </a:r>
            <a:r>
              <a:rPr u="sng">
                <a:solidFill>
                  <a:srgbClr val="0000FF"/>
                </a:solidFill>
                <a:uFill>
                  <a:solidFill>
                    <a:srgbClr val="0000FF"/>
                  </a:solidFill>
                </a:uFill>
                <a:hlinkClick r:id="rId17" invalidUrl="" action="" tgtFrame="" tooltip="" history="1" highlightClick="0" endSnd="0"/>
              </a:rPr>
              <a:t>jbell/CourseNotes/OperatingSystems/10_MassStorage.html</a:t>
            </a:r>
            <a:r>
              <a:t> </a:t>
            </a:r>
          </a:p>
          <a:p>
            <a:pPr marL="264032" indent="-264032" defTabSz="704087">
              <a:spcBef>
                <a:spcPts val="200"/>
              </a:spcBef>
              <a:defRPr sz="924"/>
            </a:pPr>
            <a:r>
              <a:rPr u="sng">
                <a:solidFill>
                  <a:srgbClr val="0000FF"/>
                </a:solidFill>
                <a:uFill>
                  <a:solidFill>
                    <a:srgbClr val="0000FF"/>
                  </a:solidFill>
                </a:uFill>
                <a:hlinkClick r:id="rId18" invalidUrl="" action="" tgtFrame="" tooltip="" history="1" highlightClick="0" endSnd="0"/>
              </a:rPr>
              <a:t>https://</a:t>
            </a:r>
            <a:r>
              <a:rPr u="sng">
                <a:solidFill>
                  <a:srgbClr val="0000FF"/>
                </a:solidFill>
                <a:uFill>
                  <a:solidFill>
                    <a:srgbClr val="0000FF"/>
                  </a:solidFill>
                </a:uFill>
                <a:hlinkClick r:id="rId18" invalidUrl="" action="" tgtFrame="" tooltip="" history="1" highlightClick="0" endSnd="0"/>
              </a:rPr>
              <a:t>en.wikipedia.org/wiki/Hard_disk_drive_performance_characteristics</a:t>
            </a:r>
            <a:r>
              <a:t> </a:t>
            </a:r>
          </a:p>
          <a:p>
            <a:pPr marL="264032" indent="-264032" defTabSz="704087">
              <a:spcBef>
                <a:spcPts val="200"/>
              </a:spcBef>
              <a:defRPr sz="924"/>
            </a:pPr>
            <a:r>
              <a:rPr u="sng">
                <a:solidFill>
                  <a:srgbClr val="0000FF"/>
                </a:solidFill>
                <a:uFill>
                  <a:solidFill>
                    <a:srgbClr val="0000FF"/>
                  </a:solidFill>
                </a:uFill>
                <a:hlinkClick r:id="rId19" invalidUrl="" action="" tgtFrame="" tooltip="" history="1" highlightClick="0" endSnd="0"/>
              </a:rPr>
              <a:t>https://</a:t>
            </a:r>
            <a:r>
              <a:rPr u="sng">
                <a:solidFill>
                  <a:srgbClr val="0000FF"/>
                </a:solidFill>
                <a:uFill>
                  <a:solidFill>
                    <a:srgbClr val="0000FF"/>
                  </a:solidFill>
                </a:uFill>
                <a:hlinkClick r:id="rId19" invalidUrl="" action="" tgtFrame="" tooltip="" history="1" highlightClick="0" endSnd="0"/>
              </a:rPr>
              <a:t>en.wikipedia.org/wiki/I/O_scheduling</a:t>
            </a:r>
            <a:r>
              <a:t> </a:t>
            </a:r>
          </a:p>
          <a:p>
            <a:pPr marL="264032" indent="-264032" defTabSz="704087">
              <a:spcBef>
                <a:spcPts val="200"/>
              </a:spcBef>
              <a:defRPr sz="924"/>
            </a:pPr>
            <a:r>
              <a:rPr u="sng">
                <a:solidFill>
                  <a:srgbClr val="0000FF"/>
                </a:solidFill>
                <a:uFill>
                  <a:solidFill>
                    <a:srgbClr val="0000FF"/>
                  </a:solidFill>
                </a:uFill>
                <a:hlinkClick r:id="rId20" invalidUrl="" action="" tgtFrame="" tooltip="" history="1" highlightClick="0" endSnd="0"/>
              </a:rPr>
              <a:t>https://www.howtogeek.com/115229/htg-explains-why-linux-doesnt-need-defragmenting</a:t>
            </a:r>
            <a:r>
              <a:rPr u="sng">
                <a:solidFill>
                  <a:srgbClr val="0000FF"/>
                </a:solidFill>
                <a:uFill>
                  <a:solidFill>
                    <a:srgbClr val="0000FF"/>
                  </a:solidFill>
                </a:uFill>
                <a:hlinkClick r:id="rId20" invalidUrl="" action="" tgtFrame="" tooltip="" history="1" highlightClick="0" endSnd="0"/>
              </a:rPr>
              <a:t>/</a:t>
            </a:r>
            <a:r>
              <a:t> </a:t>
            </a:r>
          </a:p>
          <a:p>
            <a:pPr marL="264032" indent="-264032" defTabSz="704087">
              <a:spcBef>
                <a:spcPts val="200"/>
              </a:spcBef>
              <a:defRPr sz="924"/>
            </a:pPr>
            <a:r>
              <a:rPr u="sng">
                <a:solidFill>
                  <a:srgbClr val="0000FF"/>
                </a:solidFill>
                <a:uFill>
                  <a:solidFill>
                    <a:srgbClr val="0000FF"/>
                  </a:solidFill>
                </a:uFill>
                <a:hlinkClick r:id="rId21" invalidUrl="" action="" tgtFrame="" tooltip="" history="1" highlightClick="0" endSnd="0"/>
              </a:rPr>
              <a:t>https://</a:t>
            </a:r>
            <a:r>
              <a:rPr u="sng">
                <a:solidFill>
                  <a:srgbClr val="0000FF"/>
                </a:solidFill>
                <a:uFill>
                  <a:solidFill>
                    <a:srgbClr val="0000FF"/>
                  </a:solidFill>
                </a:uFill>
                <a:hlinkClick r:id="rId21" invalidUrl="" action="" tgtFrame="" tooltip="" history="1" highlightClick="0" endSnd="0"/>
              </a:rPr>
              <a:t>en.wikipedia.org/wiki/Readahead</a:t>
            </a:r>
            <a:r>
              <a:t> </a:t>
            </a:r>
          </a:p>
          <a:p>
            <a:pPr marL="264032" indent="-264032" defTabSz="704087">
              <a:spcBef>
                <a:spcPts val="200"/>
              </a:spcBef>
              <a:defRPr sz="924"/>
            </a:pPr>
            <a:r>
              <a:rPr u="sng">
                <a:solidFill>
                  <a:srgbClr val="0000FF"/>
                </a:solidFill>
                <a:uFill>
                  <a:solidFill>
                    <a:srgbClr val="0000FF"/>
                  </a:solidFill>
                </a:uFill>
                <a:hlinkClick r:id="rId22" invalidUrl="" action="" tgtFrame="" tooltip="" history="1" highlightClick="0" endSnd="0"/>
              </a:rPr>
              <a:t>https://</a:t>
            </a:r>
            <a:r>
              <a:rPr u="sng">
                <a:solidFill>
                  <a:srgbClr val="0000FF"/>
                </a:solidFill>
                <a:uFill>
                  <a:solidFill>
                    <a:srgbClr val="0000FF"/>
                  </a:solidFill>
                </a:uFill>
                <a:hlinkClick r:id="rId22" invalidUrl="" action="" tgtFrame="" tooltip="" history="1" highlightClick="0" endSnd="0"/>
              </a:rPr>
              <a:t>en.wikipedia.org/wiki/B-tree</a:t>
            </a:r>
            <a:r>
              <a:t> </a:t>
            </a:r>
          </a:p>
          <a:p>
            <a:pPr marL="264032" indent="-264032" defTabSz="704087">
              <a:spcBef>
                <a:spcPts val="200"/>
              </a:spcBef>
              <a:defRPr sz="924"/>
            </a:pPr>
            <a:r>
              <a:rPr u="sng">
                <a:solidFill>
                  <a:srgbClr val="0000FF"/>
                </a:solidFill>
                <a:uFill>
                  <a:solidFill>
                    <a:srgbClr val="0000FF"/>
                  </a:solidFill>
                </a:uFill>
                <a:hlinkClick r:id="rId23" invalidUrl="" action="" tgtFrame="" tooltip="" history="1" highlightClick="0" endSnd="0"/>
              </a:rPr>
              <a:t>https://</a:t>
            </a:r>
            <a:r>
              <a:rPr u="sng">
                <a:solidFill>
                  <a:srgbClr val="0000FF"/>
                </a:solidFill>
                <a:uFill>
                  <a:solidFill>
                    <a:srgbClr val="0000FF"/>
                  </a:solidFill>
                </a:uFill>
                <a:hlinkClick r:id="rId23" invalidUrl="" action="" tgtFrame="" tooltip="" history="1" highlightClick="0" endSnd="0"/>
              </a:rPr>
              <a:t>en.wikipedia.org/wiki/B%2B_tree</a:t>
            </a:r>
            <a:r>
              <a:t> </a:t>
            </a:r>
          </a:p>
          <a:p>
            <a:pPr marL="264032" indent="-264032" defTabSz="704087">
              <a:spcBef>
                <a:spcPts val="200"/>
              </a:spcBef>
              <a:defRPr sz="924"/>
            </a:pPr>
            <a:r>
              <a:rPr u="sng">
                <a:solidFill>
                  <a:srgbClr val="0000FF"/>
                </a:solidFill>
                <a:uFill>
                  <a:solidFill>
                    <a:srgbClr val="0000FF"/>
                  </a:solidFill>
                </a:uFill>
                <a:hlinkClick r:id="rId24" invalidUrl="" action="" tgtFrame="" tooltip="" history="1" highlightClick="0" endSnd="0"/>
              </a:rPr>
              <a:t>http://</a:t>
            </a:r>
            <a:r>
              <a:rPr u="sng">
                <a:solidFill>
                  <a:srgbClr val="0000FF"/>
                </a:solidFill>
                <a:uFill>
                  <a:solidFill>
                    <a:srgbClr val="0000FF"/>
                  </a:solidFill>
                </a:uFill>
                <a:hlinkClick r:id="rId24" invalidUrl="" action="" tgtFrame="" tooltip="" history="1" highlightClick="0" endSnd="0"/>
              </a:rPr>
              <a:t>www.cnblogs.com/yangecnu/p/Introduce-B-Tree-and-B-Plus-Tree.html</a:t>
            </a:r>
            <a:r>
              <a:t> </a:t>
            </a:r>
          </a:p>
          <a:p>
            <a:pPr marL="264032" indent="-264032" defTabSz="704087">
              <a:spcBef>
                <a:spcPts val="200"/>
              </a:spcBef>
              <a:defRPr sz="924"/>
            </a:pPr>
            <a:r>
              <a:rPr u="sng">
                <a:solidFill>
                  <a:srgbClr val="0000FF"/>
                </a:solidFill>
                <a:uFill>
                  <a:solidFill>
                    <a:srgbClr val="0000FF"/>
                  </a:solidFill>
                </a:uFill>
                <a:hlinkClick r:id="rId25" invalidUrl="" action="" tgtFrame="" tooltip="" history="1" highlightClick="0" endSnd="0"/>
              </a:rPr>
              <a:t>http://www.cs.umb.edu/~</a:t>
            </a:r>
            <a:r>
              <a:rPr u="sng">
                <a:solidFill>
                  <a:srgbClr val="0000FF"/>
                </a:solidFill>
                <a:uFill>
                  <a:solidFill>
                    <a:srgbClr val="0000FF"/>
                  </a:solidFill>
                </a:uFill>
                <a:hlinkClick r:id="rId25" invalidUrl="" action="" tgtFrame="" tooltip="" history="1" highlightClick="0" endSnd="0"/>
              </a:rPr>
              <a:t>poneil/lsmtree.pdf</a:t>
            </a:r>
            <a:r>
              <a:t> </a:t>
            </a:r>
          </a:p>
          <a:p>
            <a:pPr marL="264032" indent="-264032" defTabSz="704087">
              <a:spcBef>
                <a:spcPts val="200"/>
              </a:spcBef>
              <a:defRPr sz="924"/>
            </a:pPr>
            <a:r>
              <a:rPr u="sng">
                <a:solidFill>
                  <a:srgbClr val="0000FF"/>
                </a:solidFill>
                <a:uFill>
                  <a:solidFill>
                    <a:srgbClr val="0000FF"/>
                  </a:solidFill>
                </a:uFill>
                <a:hlinkClick r:id="rId26" invalidUrl="" action="" tgtFrame="" tooltip="" history="1" highlightClick="0" endSnd="0"/>
              </a:rPr>
              <a:t>http://</a:t>
            </a:r>
            <a:r>
              <a:rPr u="sng">
                <a:solidFill>
                  <a:srgbClr val="0000FF"/>
                </a:solidFill>
                <a:uFill>
                  <a:solidFill>
                    <a:srgbClr val="0000FF"/>
                  </a:solidFill>
                </a:uFill>
                <a:hlinkClick r:id="rId26" invalidUrl="" action="" tgtFrame="" tooltip="" history="1" highlightClick="0" endSnd="0"/>
              </a:rPr>
              <a:t>www.cnblogs.com/siegfang/archive/2013/01/12/lsm-tree.html</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Data path on x86</a:t>
            </a:r>
          </a:p>
        </p:txBody>
      </p:sp>
      <p:sp>
        <p:nvSpPr>
          <p:cNvPr id="170" name="Shape 170"/>
          <p:cNvSpPr/>
          <p:nvPr>
            <p:ph type="body" idx="1"/>
          </p:nvPr>
        </p:nvSpPr>
        <p:spPr>
          <a:xfrm>
            <a:off x="457200" y="1600200"/>
            <a:ext cx="8229600" cy="4525963"/>
          </a:xfrm>
          <a:prstGeom prst="rect">
            <a:avLst/>
          </a:prstGeom>
        </p:spPr>
        <p:txBody>
          <a:bodyPr/>
          <a:lstStyle/>
          <a:p>
            <a:pPr/>
          </a:p>
        </p:txBody>
      </p:sp>
      <p:pic>
        <p:nvPicPr>
          <p:cNvPr id="171" name="image2.jpeg" descr="How the CPU Works"/>
          <p:cNvPicPr>
            <a:picLocks noChangeAspect="1"/>
          </p:cNvPicPr>
          <p:nvPr/>
        </p:nvPicPr>
        <p:blipFill>
          <a:blip r:embed="rId3">
            <a:extLst/>
          </a:blip>
          <a:stretch>
            <a:fillRect/>
          </a:stretch>
        </p:blipFill>
        <p:spPr>
          <a:xfrm>
            <a:off x="755576" y="3068950"/>
            <a:ext cx="7620001" cy="2114551"/>
          </a:xfrm>
          <a:prstGeom prst="rect">
            <a:avLst/>
          </a:prstGeom>
          <a:ln w="12700">
            <a:miter lim="400000"/>
          </a:ln>
        </p:spPr>
      </p:pic>
      <p:sp>
        <p:nvSpPr>
          <p:cNvPr id="172" name="Shape 172"/>
          <p:cNvSpPr/>
          <p:nvPr/>
        </p:nvSpPr>
        <p:spPr>
          <a:xfrm>
            <a:off x="1331550" y="2132820"/>
            <a:ext cx="6511588" cy="53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sz="2000" u="sng">
                <a:solidFill>
                  <a:srgbClr val="FF0000"/>
                </a:solidFill>
                <a:effectLst>
                  <a:outerShdw sx="100000" sy="100000" kx="0" ky="0" algn="b" rotWithShape="0" blurRad="38100" dist="38100" dir="2700000">
                    <a:srgbClr val="000000">
                      <a:alpha val="43137"/>
                    </a:srgbClr>
                  </a:outerShdw>
                </a:effectLst>
              </a:defRPr>
            </a:pPr>
            <a:r>
              <a:t>Transfer rates of all components differ, that’s the </a:t>
            </a:r>
            <a:r>
              <a:rPr b="1" sz="2800"/>
              <a:t>question</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Computer Architecture</a:t>
            </a:r>
          </a:p>
        </p:txBody>
      </p:sp>
      <p:sp>
        <p:nvSpPr>
          <p:cNvPr id="177" name="Shape 177"/>
          <p:cNvSpPr/>
          <p:nvPr>
            <p:ph type="body" idx="1"/>
          </p:nvPr>
        </p:nvSpPr>
        <p:spPr>
          <a:xfrm>
            <a:off x="457200" y="1600200"/>
            <a:ext cx="8229600" cy="4525963"/>
          </a:xfrm>
          <a:prstGeom prst="rect">
            <a:avLst/>
          </a:prstGeom>
        </p:spPr>
        <p:txBody>
          <a:bodyPr/>
          <a:lstStyle>
            <a:lvl1pPr>
              <a:defRPr b="1"/>
            </a:lvl1pPr>
          </a:lstStyle>
          <a:p>
            <a:pPr/>
            <a:r>
              <a:t>von Neumann Architecture</a:t>
            </a:r>
          </a:p>
        </p:txBody>
      </p:sp>
      <p:pic>
        <p:nvPicPr>
          <p:cNvPr id="178" name="image3.gif" descr="https://computing.llnl.gov/tutorials/parallel_comp/images/vonNeumann1.gif"/>
          <p:cNvPicPr>
            <a:picLocks noChangeAspect="1"/>
          </p:cNvPicPr>
          <p:nvPr/>
        </p:nvPicPr>
        <p:blipFill>
          <a:blip r:embed="rId2">
            <a:extLst/>
          </a:blip>
          <a:stretch>
            <a:fillRect/>
          </a:stretch>
        </p:blipFill>
        <p:spPr>
          <a:xfrm>
            <a:off x="906200" y="2806666"/>
            <a:ext cx="2790826" cy="2638427"/>
          </a:xfrm>
          <a:prstGeom prst="rect">
            <a:avLst/>
          </a:prstGeom>
          <a:ln w="12700">
            <a:miter lim="400000"/>
          </a:ln>
        </p:spPr>
      </p:pic>
      <p:pic>
        <p:nvPicPr>
          <p:cNvPr id="179" name="image4.gif" descr="File:ABasicComputer.gif"/>
          <p:cNvPicPr>
            <a:picLocks noChangeAspect="1"/>
          </p:cNvPicPr>
          <p:nvPr/>
        </p:nvPicPr>
        <p:blipFill>
          <a:blip r:embed="rId3">
            <a:extLst/>
          </a:blip>
          <a:stretch>
            <a:fillRect/>
          </a:stretch>
        </p:blipFill>
        <p:spPr>
          <a:xfrm>
            <a:off x="3690415" y="2158464"/>
            <a:ext cx="5100705" cy="39348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Data Path on x86/x64</a:t>
            </a:r>
          </a:p>
        </p:txBody>
      </p:sp>
      <p:sp>
        <p:nvSpPr>
          <p:cNvPr id="182" name="Shape 182"/>
          <p:cNvSpPr/>
          <p:nvPr>
            <p:ph type="body" idx="1"/>
          </p:nvPr>
        </p:nvSpPr>
        <p:spPr>
          <a:xfrm>
            <a:off x="457200" y="1600200"/>
            <a:ext cx="8229600" cy="4525963"/>
          </a:xfrm>
          <a:prstGeom prst="rect">
            <a:avLst/>
          </a:prstGeom>
        </p:spPr>
        <p:txBody>
          <a:bodyPr/>
          <a:lstStyle/>
          <a:p>
            <a:pPr/>
          </a:p>
        </p:txBody>
      </p:sp>
      <p:grpSp>
        <p:nvGrpSpPr>
          <p:cNvPr id="185" name="Group 185"/>
          <p:cNvGrpSpPr/>
          <p:nvPr/>
        </p:nvGrpSpPr>
        <p:grpSpPr>
          <a:xfrm>
            <a:off x="1331640" y="2072403"/>
            <a:ext cx="6408712" cy="504057"/>
            <a:chOff x="0" y="0"/>
            <a:chExt cx="6408711" cy="504056"/>
          </a:xfrm>
        </p:grpSpPr>
        <p:sp>
          <p:nvSpPr>
            <p:cNvPr id="183" name="Shape 183"/>
            <p:cNvSpPr/>
            <p:nvPr/>
          </p:nvSpPr>
          <p:spPr>
            <a:xfrm>
              <a:off x="0" y="-1"/>
              <a:ext cx="6408712" cy="504058"/>
            </a:xfrm>
            <a:prstGeom prst="rect">
              <a:avLst/>
            </a:prstGeom>
            <a:solidFill>
              <a:schemeClr val="accent1"/>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184" name="Shape 184"/>
            <p:cNvSpPr/>
            <p:nvPr/>
          </p:nvSpPr>
          <p:spPr>
            <a:xfrm>
              <a:off x="0" y="66608"/>
              <a:ext cx="640871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CPU</a:t>
              </a:r>
            </a:p>
          </p:txBody>
        </p:sp>
      </p:grpSp>
      <p:grpSp>
        <p:nvGrpSpPr>
          <p:cNvPr id="188" name="Group 188"/>
          <p:cNvGrpSpPr/>
          <p:nvPr/>
        </p:nvGrpSpPr>
        <p:grpSpPr>
          <a:xfrm>
            <a:off x="1331640" y="3717032"/>
            <a:ext cx="6408712" cy="504057"/>
            <a:chOff x="0" y="0"/>
            <a:chExt cx="6408711" cy="504056"/>
          </a:xfrm>
        </p:grpSpPr>
        <p:sp>
          <p:nvSpPr>
            <p:cNvPr id="186" name="Shape 186"/>
            <p:cNvSpPr/>
            <p:nvPr/>
          </p:nvSpPr>
          <p:spPr>
            <a:xfrm>
              <a:off x="0" y="-1"/>
              <a:ext cx="6408712" cy="504058"/>
            </a:xfrm>
            <a:prstGeom prst="rect">
              <a:avLst/>
            </a:prstGeom>
            <a:solidFill>
              <a:schemeClr val="accent3"/>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187" name="Shape 187"/>
            <p:cNvSpPr/>
            <p:nvPr/>
          </p:nvSpPr>
          <p:spPr>
            <a:xfrm>
              <a:off x="0" y="66608"/>
              <a:ext cx="640871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 Memory</a:t>
              </a:r>
            </a:p>
          </p:txBody>
        </p:sp>
      </p:grpSp>
      <p:grpSp>
        <p:nvGrpSpPr>
          <p:cNvPr id="191" name="Group 191"/>
          <p:cNvGrpSpPr/>
          <p:nvPr/>
        </p:nvGrpSpPr>
        <p:grpSpPr>
          <a:xfrm>
            <a:off x="1331640" y="5229199"/>
            <a:ext cx="6408712" cy="504057"/>
            <a:chOff x="0" y="0"/>
            <a:chExt cx="6408711" cy="504056"/>
          </a:xfrm>
        </p:grpSpPr>
        <p:sp>
          <p:nvSpPr>
            <p:cNvPr id="189" name="Shape 189"/>
            <p:cNvSpPr/>
            <p:nvPr/>
          </p:nvSpPr>
          <p:spPr>
            <a:xfrm>
              <a:off x="0" y="-1"/>
              <a:ext cx="6408712" cy="504058"/>
            </a:xfrm>
            <a:prstGeom prst="rect">
              <a:avLst/>
            </a:prstGeom>
            <a:solidFill>
              <a:schemeClr val="accent4"/>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a:solidFill>
                    <a:srgbClr val="FFFFFF"/>
                  </a:solidFill>
                </a:defRPr>
              </a:pPr>
            </a:p>
          </p:txBody>
        </p:sp>
        <p:sp>
          <p:nvSpPr>
            <p:cNvPr id="190" name="Shape 190"/>
            <p:cNvSpPr/>
            <p:nvPr/>
          </p:nvSpPr>
          <p:spPr>
            <a:xfrm>
              <a:off x="0" y="66608"/>
              <a:ext cx="640871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Disk</a:t>
              </a:r>
            </a:p>
          </p:txBody>
        </p:sp>
      </p:grpSp>
      <p:grpSp>
        <p:nvGrpSpPr>
          <p:cNvPr id="194" name="Group 194"/>
          <p:cNvGrpSpPr/>
          <p:nvPr/>
        </p:nvGrpSpPr>
        <p:grpSpPr>
          <a:xfrm>
            <a:off x="1979711" y="2180415"/>
            <a:ext cx="648073" cy="288033"/>
            <a:chOff x="0" y="0"/>
            <a:chExt cx="648072" cy="288032"/>
          </a:xfrm>
        </p:grpSpPr>
        <p:sp>
          <p:nvSpPr>
            <p:cNvPr id="192" name="Shape 192"/>
            <p:cNvSpPr/>
            <p:nvPr/>
          </p:nvSpPr>
          <p:spPr>
            <a:xfrm>
              <a:off x="-1" y="-1"/>
              <a:ext cx="648074" cy="288034"/>
            </a:xfrm>
            <a:prstGeom prst="ellipse">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800"/>
              </a:pPr>
            </a:p>
          </p:txBody>
        </p:sp>
        <p:sp>
          <p:nvSpPr>
            <p:cNvPr id="193" name="Shape 193"/>
            <p:cNvSpPr/>
            <p:nvPr/>
          </p:nvSpPr>
          <p:spPr>
            <a:xfrm>
              <a:off x="94908" y="34796"/>
              <a:ext cx="458256" cy="21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Core 1</a:t>
              </a:r>
            </a:p>
          </p:txBody>
        </p:sp>
      </p:grpSp>
      <p:grpSp>
        <p:nvGrpSpPr>
          <p:cNvPr id="197" name="Group 197"/>
          <p:cNvGrpSpPr/>
          <p:nvPr/>
        </p:nvGrpSpPr>
        <p:grpSpPr>
          <a:xfrm>
            <a:off x="3347863" y="2180415"/>
            <a:ext cx="648073" cy="288033"/>
            <a:chOff x="0" y="0"/>
            <a:chExt cx="648072" cy="288032"/>
          </a:xfrm>
        </p:grpSpPr>
        <p:sp>
          <p:nvSpPr>
            <p:cNvPr id="195" name="Shape 195"/>
            <p:cNvSpPr/>
            <p:nvPr/>
          </p:nvSpPr>
          <p:spPr>
            <a:xfrm>
              <a:off x="-1" y="-1"/>
              <a:ext cx="648074" cy="288034"/>
            </a:xfrm>
            <a:prstGeom prst="ellipse">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800"/>
              </a:pPr>
            </a:p>
          </p:txBody>
        </p:sp>
        <p:sp>
          <p:nvSpPr>
            <p:cNvPr id="196" name="Shape 196"/>
            <p:cNvSpPr/>
            <p:nvPr/>
          </p:nvSpPr>
          <p:spPr>
            <a:xfrm>
              <a:off x="94908" y="34796"/>
              <a:ext cx="458256" cy="21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Core 2</a:t>
              </a:r>
            </a:p>
          </p:txBody>
        </p:sp>
      </p:grpSp>
      <p:grpSp>
        <p:nvGrpSpPr>
          <p:cNvPr id="200" name="Group 200"/>
          <p:cNvGrpSpPr/>
          <p:nvPr/>
        </p:nvGrpSpPr>
        <p:grpSpPr>
          <a:xfrm>
            <a:off x="6300192" y="2180415"/>
            <a:ext cx="648073" cy="288033"/>
            <a:chOff x="0" y="0"/>
            <a:chExt cx="648072" cy="288032"/>
          </a:xfrm>
        </p:grpSpPr>
        <p:sp>
          <p:nvSpPr>
            <p:cNvPr id="198" name="Shape 198"/>
            <p:cNvSpPr/>
            <p:nvPr/>
          </p:nvSpPr>
          <p:spPr>
            <a:xfrm>
              <a:off x="-1" y="-1"/>
              <a:ext cx="648074" cy="288034"/>
            </a:xfrm>
            <a:prstGeom prst="ellipse">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800"/>
              </a:pPr>
            </a:p>
          </p:txBody>
        </p:sp>
        <p:sp>
          <p:nvSpPr>
            <p:cNvPr id="199" name="Shape 199"/>
            <p:cNvSpPr/>
            <p:nvPr/>
          </p:nvSpPr>
          <p:spPr>
            <a:xfrm>
              <a:off x="94908" y="34796"/>
              <a:ext cx="458256" cy="21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Core 4</a:t>
              </a:r>
            </a:p>
          </p:txBody>
        </p:sp>
      </p:grpSp>
      <p:grpSp>
        <p:nvGrpSpPr>
          <p:cNvPr id="203" name="Group 203"/>
          <p:cNvGrpSpPr/>
          <p:nvPr/>
        </p:nvGrpSpPr>
        <p:grpSpPr>
          <a:xfrm>
            <a:off x="5004048" y="2180415"/>
            <a:ext cx="648073" cy="288033"/>
            <a:chOff x="0" y="0"/>
            <a:chExt cx="648072" cy="288032"/>
          </a:xfrm>
        </p:grpSpPr>
        <p:sp>
          <p:nvSpPr>
            <p:cNvPr id="201" name="Shape 201"/>
            <p:cNvSpPr/>
            <p:nvPr/>
          </p:nvSpPr>
          <p:spPr>
            <a:xfrm>
              <a:off x="-1" y="-1"/>
              <a:ext cx="648074" cy="288034"/>
            </a:xfrm>
            <a:prstGeom prst="ellipse">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800"/>
              </a:pPr>
            </a:p>
          </p:txBody>
        </p:sp>
        <p:sp>
          <p:nvSpPr>
            <p:cNvPr id="202" name="Shape 202"/>
            <p:cNvSpPr/>
            <p:nvPr/>
          </p:nvSpPr>
          <p:spPr>
            <a:xfrm>
              <a:off x="94908" y="34796"/>
              <a:ext cx="458256" cy="21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00"/>
              </a:lvl1pPr>
            </a:lstStyle>
            <a:p>
              <a:pPr/>
              <a:r>
                <a:t>Core 3</a:t>
              </a:r>
            </a:p>
          </p:txBody>
        </p:sp>
      </p:grpSp>
      <p:grpSp>
        <p:nvGrpSpPr>
          <p:cNvPr id="206" name="Group 206"/>
          <p:cNvGrpSpPr/>
          <p:nvPr/>
        </p:nvGrpSpPr>
        <p:grpSpPr>
          <a:xfrm>
            <a:off x="1979711" y="2652649"/>
            <a:ext cx="648073" cy="256541"/>
            <a:chOff x="0" y="0"/>
            <a:chExt cx="648072" cy="256540"/>
          </a:xfrm>
        </p:grpSpPr>
        <p:sp>
          <p:nvSpPr>
            <p:cNvPr id="204" name="Shape 204"/>
            <p:cNvSpPr/>
            <p:nvPr/>
          </p:nvSpPr>
          <p:spPr>
            <a:xfrm>
              <a:off x="0" y="56270"/>
              <a:ext cx="648073" cy="14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000"/>
              </a:pPr>
            </a:p>
          </p:txBody>
        </p:sp>
        <p:sp>
          <p:nvSpPr>
            <p:cNvPr id="205" name="Shape 205"/>
            <p:cNvSpPr/>
            <p:nvPr/>
          </p:nvSpPr>
          <p:spPr>
            <a:xfrm>
              <a:off x="108012" y="0"/>
              <a:ext cx="432049"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L1</a:t>
              </a:r>
            </a:p>
          </p:txBody>
        </p:sp>
      </p:grpSp>
      <p:grpSp>
        <p:nvGrpSpPr>
          <p:cNvPr id="209" name="Group 209"/>
          <p:cNvGrpSpPr/>
          <p:nvPr/>
        </p:nvGrpSpPr>
        <p:grpSpPr>
          <a:xfrm>
            <a:off x="1781688" y="3279595"/>
            <a:ext cx="2448273" cy="370841"/>
            <a:chOff x="0" y="0"/>
            <a:chExt cx="2448272" cy="370840"/>
          </a:xfrm>
        </p:grpSpPr>
        <p:sp>
          <p:nvSpPr>
            <p:cNvPr id="207" name="Shape 207"/>
            <p:cNvSpPr/>
            <p:nvPr/>
          </p:nvSpPr>
          <p:spPr>
            <a:xfrm>
              <a:off x="0" y="77419"/>
              <a:ext cx="2448273" cy="2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08" name="Shape 208"/>
            <p:cNvSpPr/>
            <p:nvPr/>
          </p:nvSpPr>
          <p:spPr>
            <a:xfrm>
              <a:off x="408045" y="0"/>
              <a:ext cx="1632183"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L3</a:t>
              </a:r>
            </a:p>
          </p:txBody>
        </p:sp>
      </p:grpSp>
      <p:grpSp>
        <p:nvGrpSpPr>
          <p:cNvPr id="212" name="Group 212"/>
          <p:cNvGrpSpPr/>
          <p:nvPr/>
        </p:nvGrpSpPr>
        <p:grpSpPr>
          <a:xfrm>
            <a:off x="1835696" y="2952331"/>
            <a:ext cx="936107" cy="269241"/>
            <a:chOff x="0" y="0"/>
            <a:chExt cx="936106" cy="269240"/>
          </a:xfrm>
        </p:grpSpPr>
        <p:sp>
          <p:nvSpPr>
            <p:cNvPr id="210" name="Shape 210"/>
            <p:cNvSpPr/>
            <p:nvPr/>
          </p:nvSpPr>
          <p:spPr>
            <a:xfrm>
              <a:off x="0" y="44619"/>
              <a:ext cx="936107" cy="18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11" name="Shape 211"/>
            <p:cNvSpPr/>
            <p:nvPr/>
          </p:nvSpPr>
          <p:spPr>
            <a:xfrm>
              <a:off x="156018" y="-1"/>
              <a:ext cx="6240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L2</a:t>
              </a:r>
            </a:p>
          </p:txBody>
        </p:sp>
      </p:grpSp>
      <p:grpSp>
        <p:nvGrpSpPr>
          <p:cNvPr id="215" name="Group 215"/>
          <p:cNvGrpSpPr/>
          <p:nvPr/>
        </p:nvGrpSpPr>
        <p:grpSpPr>
          <a:xfrm>
            <a:off x="3347863" y="2652649"/>
            <a:ext cx="648073" cy="256541"/>
            <a:chOff x="0" y="0"/>
            <a:chExt cx="648072" cy="256540"/>
          </a:xfrm>
        </p:grpSpPr>
        <p:sp>
          <p:nvSpPr>
            <p:cNvPr id="213" name="Shape 213"/>
            <p:cNvSpPr/>
            <p:nvPr/>
          </p:nvSpPr>
          <p:spPr>
            <a:xfrm>
              <a:off x="0" y="56270"/>
              <a:ext cx="648073" cy="14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000"/>
              </a:pPr>
            </a:p>
          </p:txBody>
        </p:sp>
        <p:sp>
          <p:nvSpPr>
            <p:cNvPr id="214" name="Shape 214"/>
            <p:cNvSpPr/>
            <p:nvPr/>
          </p:nvSpPr>
          <p:spPr>
            <a:xfrm>
              <a:off x="108012" y="0"/>
              <a:ext cx="432049"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L1</a:t>
              </a:r>
            </a:p>
          </p:txBody>
        </p:sp>
      </p:grpSp>
      <p:grpSp>
        <p:nvGrpSpPr>
          <p:cNvPr id="218" name="Group 218"/>
          <p:cNvGrpSpPr/>
          <p:nvPr/>
        </p:nvGrpSpPr>
        <p:grpSpPr>
          <a:xfrm>
            <a:off x="3203847" y="2952331"/>
            <a:ext cx="936107" cy="269241"/>
            <a:chOff x="0" y="0"/>
            <a:chExt cx="936106" cy="269240"/>
          </a:xfrm>
        </p:grpSpPr>
        <p:sp>
          <p:nvSpPr>
            <p:cNvPr id="216" name="Shape 216"/>
            <p:cNvSpPr/>
            <p:nvPr/>
          </p:nvSpPr>
          <p:spPr>
            <a:xfrm>
              <a:off x="0" y="44619"/>
              <a:ext cx="936107" cy="18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17" name="Shape 217"/>
            <p:cNvSpPr/>
            <p:nvPr/>
          </p:nvSpPr>
          <p:spPr>
            <a:xfrm>
              <a:off x="156018" y="-1"/>
              <a:ext cx="6240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L2</a:t>
              </a:r>
            </a:p>
          </p:txBody>
        </p:sp>
      </p:grpSp>
      <p:grpSp>
        <p:nvGrpSpPr>
          <p:cNvPr id="221" name="Group 221"/>
          <p:cNvGrpSpPr/>
          <p:nvPr/>
        </p:nvGrpSpPr>
        <p:grpSpPr>
          <a:xfrm>
            <a:off x="5004048" y="2652649"/>
            <a:ext cx="648073" cy="256541"/>
            <a:chOff x="0" y="0"/>
            <a:chExt cx="648072" cy="256540"/>
          </a:xfrm>
        </p:grpSpPr>
        <p:sp>
          <p:nvSpPr>
            <p:cNvPr id="219" name="Shape 219"/>
            <p:cNvSpPr/>
            <p:nvPr/>
          </p:nvSpPr>
          <p:spPr>
            <a:xfrm>
              <a:off x="0" y="56270"/>
              <a:ext cx="648073" cy="14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000"/>
              </a:pPr>
            </a:p>
          </p:txBody>
        </p:sp>
        <p:sp>
          <p:nvSpPr>
            <p:cNvPr id="220" name="Shape 220"/>
            <p:cNvSpPr/>
            <p:nvPr/>
          </p:nvSpPr>
          <p:spPr>
            <a:xfrm>
              <a:off x="108012" y="0"/>
              <a:ext cx="432049"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L1</a:t>
              </a:r>
            </a:p>
          </p:txBody>
        </p:sp>
      </p:grpSp>
      <p:grpSp>
        <p:nvGrpSpPr>
          <p:cNvPr id="224" name="Group 224"/>
          <p:cNvGrpSpPr/>
          <p:nvPr/>
        </p:nvGrpSpPr>
        <p:grpSpPr>
          <a:xfrm>
            <a:off x="4860030" y="2952331"/>
            <a:ext cx="936107" cy="269241"/>
            <a:chOff x="0" y="0"/>
            <a:chExt cx="936106" cy="269240"/>
          </a:xfrm>
        </p:grpSpPr>
        <p:sp>
          <p:nvSpPr>
            <p:cNvPr id="222" name="Shape 222"/>
            <p:cNvSpPr/>
            <p:nvPr/>
          </p:nvSpPr>
          <p:spPr>
            <a:xfrm>
              <a:off x="0" y="44619"/>
              <a:ext cx="936107" cy="18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23" name="Shape 223"/>
            <p:cNvSpPr/>
            <p:nvPr/>
          </p:nvSpPr>
          <p:spPr>
            <a:xfrm>
              <a:off x="156018" y="-1"/>
              <a:ext cx="6240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L2</a:t>
              </a:r>
            </a:p>
          </p:txBody>
        </p:sp>
      </p:grpSp>
      <p:grpSp>
        <p:nvGrpSpPr>
          <p:cNvPr id="227" name="Group 227"/>
          <p:cNvGrpSpPr/>
          <p:nvPr/>
        </p:nvGrpSpPr>
        <p:grpSpPr>
          <a:xfrm>
            <a:off x="6300192" y="2652649"/>
            <a:ext cx="648073" cy="256541"/>
            <a:chOff x="0" y="0"/>
            <a:chExt cx="648072" cy="256540"/>
          </a:xfrm>
        </p:grpSpPr>
        <p:sp>
          <p:nvSpPr>
            <p:cNvPr id="225" name="Shape 225"/>
            <p:cNvSpPr/>
            <p:nvPr/>
          </p:nvSpPr>
          <p:spPr>
            <a:xfrm>
              <a:off x="0" y="56270"/>
              <a:ext cx="648073" cy="14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000"/>
              </a:pPr>
            </a:p>
          </p:txBody>
        </p:sp>
        <p:sp>
          <p:nvSpPr>
            <p:cNvPr id="226" name="Shape 226"/>
            <p:cNvSpPr/>
            <p:nvPr/>
          </p:nvSpPr>
          <p:spPr>
            <a:xfrm>
              <a:off x="108012" y="0"/>
              <a:ext cx="432049"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L1</a:t>
              </a:r>
            </a:p>
          </p:txBody>
        </p:sp>
      </p:grpSp>
      <p:grpSp>
        <p:nvGrpSpPr>
          <p:cNvPr id="230" name="Group 230"/>
          <p:cNvGrpSpPr/>
          <p:nvPr/>
        </p:nvGrpSpPr>
        <p:grpSpPr>
          <a:xfrm>
            <a:off x="6156175" y="2952331"/>
            <a:ext cx="936107" cy="269241"/>
            <a:chOff x="0" y="0"/>
            <a:chExt cx="936106" cy="269240"/>
          </a:xfrm>
        </p:grpSpPr>
        <p:sp>
          <p:nvSpPr>
            <p:cNvPr id="228" name="Shape 228"/>
            <p:cNvSpPr/>
            <p:nvPr/>
          </p:nvSpPr>
          <p:spPr>
            <a:xfrm>
              <a:off x="0" y="44619"/>
              <a:ext cx="936107" cy="18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29" name="Shape 229"/>
            <p:cNvSpPr/>
            <p:nvPr/>
          </p:nvSpPr>
          <p:spPr>
            <a:xfrm>
              <a:off x="156018" y="-1"/>
              <a:ext cx="6240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vl1pPr>
            </a:lstStyle>
            <a:p>
              <a:pPr/>
              <a:r>
                <a:t>L2</a:t>
              </a:r>
            </a:p>
          </p:txBody>
        </p:sp>
      </p:grpSp>
      <p:grpSp>
        <p:nvGrpSpPr>
          <p:cNvPr id="233" name="Group 233"/>
          <p:cNvGrpSpPr/>
          <p:nvPr/>
        </p:nvGrpSpPr>
        <p:grpSpPr>
          <a:xfrm>
            <a:off x="4770020" y="3279595"/>
            <a:ext cx="2448273" cy="370841"/>
            <a:chOff x="0" y="0"/>
            <a:chExt cx="2448272" cy="370840"/>
          </a:xfrm>
        </p:grpSpPr>
        <p:sp>
          <p:nvSpPr>
            <p:cNvPr id="231" name="Shape 231"/>
            <p:cNvSpPr/>
            <p:nvPr/>
          </p:nvSpPr>
          <p:spPr>
            <a:xfrm>
              <a:off x="0" y="77419"/>
              <a:ext cx="2448273" cy="216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32" name="Shape 232"/>
            <p:cNvSpPr/>
            <p:nvPr/>
          </p:nvSpPr>
          <p:spPr>
            <a:xfrm>
              <a:off x="408045" y="0"/>
              <a:ext cx="1632183"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L3</a:t>
              </a:r>
            </a:p>
          </p:txBody>
        </p:sp>
      </p:grpSp>
      <p:grpSp>
        <p:nvGrpSpPr>
          <p:cNvPr id="236" name="Group 236"/>
          <p:cNvGrpSpPr/>
          <p:nvPr/>
        </p:nvGrpSpPr>
        <p:grpSpPr>
          <a:xfrm>
            <a:off x="1979710" y="2100911"/>
            <a:ext cx="2052230" cy="447041"/>
            <a:chOff x="0" y="0"/>
            <a:chExt cx="2052228" cy="447040"/>
          </a:xfrm>
        </p:grpSpPr>
        <p:sp>
          <p:nvSpPr>
            <p:cNvPr id="234" name="Shape 234"/>
            <p:cNvSpPr/>
            <p:nvPr/>
          </p:nvSpPr>
          <p:spPr>
            <a:xfrm>
              <a:off x="0" y="43500"/>
              <a:ext cx="2052229" cy="360040"/>
            </a:xfrm>
            <a:prstGeom prst="roundRect">
              <a:avLst>
                <a:gd name="adj" fmla="val 16667"/>
              </a:avLst>
            </a:prstGeom>
            <a:noFill/>
            <a:ln w="12700" cap="flat">
              <a:solidFill>
                <a:schemeClr val="accent6"/>
              </a:solidFill>
              <a:prstDash val="dash"/>
              <a:round/>
            </a:ln>
            <a:effectLst/>
          </p:spPr>
          <p:txBody>
            <a:bodyPr wrap="square" lIns="45719" tIns="45719" rIns="45719" bIns="45719" numCol="1" anchor="ctr">
              <a:noAutofit/>
            </a:bodyPr>
            <a:lstStyle/>
            <a:p>
              <a:pPr algn="ctr">
                <a:defRPr sz="1200">
                  <a:solidFill>
                    <a:srgbClr val="FFFFFF"/>
                  </a:solidFill>
                </a:defRPr>
              </a:pPr>
            </a:p>
          </p:txBody>
        </p:sp>
        <p:sp>
          <p:nvSpPr>
            <p:cNvPr id="235" name="Shape 235"/>
            <p:cNvSpPr/>
            <p:nvPr/>
          </p:nvSpPr>
          <p:spPr>
            <a:xfrm>
              <a:off x="17575" y="0"/>
              <a:ext cx="201707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defRPr>
              </a:pPr>
              <a:r>
                <a:t>Processor1</a:t>
              </a:r>
            </a:p>
            <a:p>
              <a:pPr algn="ctr">
                <a:defRPr sz="1200">
                  <a:solidFill>
                    <a:srgbClr val="FFFFFF"/>
                  </a:solidFill>
                </a:defRPr>
              </a:pPr>
              <a:r>
                <a:t>NUMA node1</a:t>
              </a:r>
            </a:p>
          </p:txBody>
        </p:sp>
      </p:grpSp>
      <p:grpSp>
        <p:nvGrpSpPr>
          <p:cNvPr id="239" name="Group 239"/>
          <p:cNvGrpSpPr/>
          <p:nvPr/>
        </p:nvGrpSpPr>
        <p:grpSpPr>
          <a:xfrm>
            <a:off x="4968042" y="2100911"/>
            <a:ext cx="2052230" cy="447041"/>
            <a:chOff x="0" y="0"/>
            <a:chExt cx="2052228" cy="447040"/>
          </a:xfrm>
        </p:grpSpPr>
        <p:sp>
          <p:nvSpPr>
            <p:cNvPr id="237" name="Shape 237"/>
            <p:cNvSpPr/>
            <p:nvPr/>
          </p:nvSpPr>
          <p:spPr>
            <a:xfrm>
              <a:off x="0" y="43500"/>
              <a:ext cx="2052229" cy="360040"/>
            </a:xfrm>
            <a:prstGeom prst="roundRect">
              <a:avLst>
                <a:gd name="adj" fmla="val 16667"/>
              </a:avLst>
            </a:prstGeom>
            <a:noFill/>
            <a:ln w="12700" cap="flat">
              <a:solidFill>
                <a:schemeClr val="accent6"/>
              </a:solidFill>
              <a:prstDash val="dash"/>
              <a:round/>
            </a:ln>
            <a:effectLst/>
          </p:spPr>
          <p:txBody>
            <a:bodyPr wrap="square" lIns="45719" tIns="45719" rIns="45719" bIns="45719" numCol="1" anchor="ctr">
              <a:noAutofit/>
            </a:bodyPr>
            <a:lstStyle/>
            <a:p>
              <a:pPr algn="ctr">
                <a:defRPr sz="1200">
                  <a:solidFill>
                    <a:srgbClr val="FFFFFF"/>
                  </a:solidFill>
                </a:defRPr>
              </a:pPr>
            </a:p>
          </p:txBody>
        </p:sp>
        <p:sp>
          <p:nvSpPr>
            <p:cNvPr id="238" name="Shape 238"/>
            <p:cNvSpPr/>
            <p:nvPr/>
          </p:nvSpPr>
          <p:spPr>
            <a:xfrm>
              <a:off x="17575" y="0"/>
              <a:ext cx="201707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defRPr>
              </a:pPr>
              <a:r>
                <a:t>Processor2</a:t>
              </a:r>
            </a:p>
            <a:p>
              <a:pPr algn="ctr">
                <a:defRPr sz="1200">
                  <a:solidFill>
                    <a:srgbClr val="FFFFFF"/>
                  </a:solidFill>
                </a:defRPr>
              </a:pPr>
              <a:r>
                <a:t>NUMA node2</a:t>
              </a:r>
            </a:p>
          </p:txBody>
        </p:sp>
      </p:grpSp>
      <p:grpSp>
        <p:nvGrpSpPr>
          <p:cNvPr id="242" name="Group 242"/>
          <p:cNvGrpSpPr/>
          <p:nvPr/>
        </p:nvGrpSpPr>
        <p:grpSpPr>
          <a:xfrm>
            <a:off x="4499991" y="2672950"/>
            <a:ext cx="3240361" cy="936002"/>
            <a:chOff x="0" y="0"/>
            <a:chExt cx="3240359" cy="936000"/>
          </a:xfrm>
        </p:grpSpPr>
        <p:sp>
          <p:nvSpPr>
            <p:cNvPr id="240" name="Shape 240"/>
            <p:cNvSpPr/>
            <p:nvPr/>
          </p:nvSpPr>
          <p:spPr>
            <a:xfrm>
              <a:off x="0" y="0"/>
              <a:ext cx="3240360" cy="936001"/>
            </a:xfrm>
            <a:prstGeom prst="roundRect">
              <a:avLst>
                <a:gd name="adj" fmla="val 16667"/>
              </a:avLst>
            </a:prstGeom>
            <a:noFill/>
            <a:ln w="12700" cap="flat">
              <a:solidFill>
                <a:schemeClr val="accent6"/>
              </a:solidFill>
              <a:prstDash val="dash"/>
              <a:round/>
            </a:ln>
            <a:effectLst/>
          </p:spPr>
          <p:txBody>
            <a:bodyPr wrap="square" lIns="45719" tIns="45719" rIns="45719" bIns="45719" numCol="1" anchor="ctr">
              <a:noAutofit/>
            </a:bodyPr>
            <a:lstStyle/>
            <a:p>
              <a:pPr algn="r"/>
            </a:p>
          </p:txBody>
        </p:sp>
        <p:sp>
          <p:nvSpPr>
            <p:cNvPr id="241" name="Shape 241"/>
            <p:cNvSpPr/>
            <p:nvPr/>
          </p:nvSpPr>
          <p:spPr>
            <a:xfrm>
              <a:off x="45691" y="282580"/>
              <a:ext cx="314897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lstStyle>
            <a:p>
              <a:pPr/>
              <a:r>
                <a:t>  cache</a:t>
              </a:r>
            </a:p>
          </p:txBody>
        </p:sp>
      </p:grpSp>
      <p:grpSp>
        <p:nvGrpSpPr>
          <p:cNvPr id="245" name="Group 245"/>
          <p:cNvGrpSpPr/>
          <p:nvPr/>
        </p:nvGrpSpPr>
        <p:grpSpPr>
          <a:xfrm>
            <a:off x="1511748" y="4491316"/>
            <a:ext cx="1584001" cy="504057"/>
            <a:chOff x="0" y="0"/>
            <a:chExt cx="1584000" cy="504056"/>
          </a:xfrm>
        </p:grpSpPr>
        <p:sp>
          <p:nvSpPr>
            <p:cNvPr id="243" name="Shape 243"/>
            <p:cNvSpPr/>
            <p:nvPr/>
          </p:nvSpPr>
          <p:spPr>
            <a:xfrm>
              <a:off x="0" y="0"/>
              <a:ext cx="1584001" cy="504057"/>
            </a:xfrm>
            <a:prstGeom prst="roundRect">
              <a:avLst>
                <a:gd name="adj" fmla="val 16667"/>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44" name="Shape 244"/>
            <p:cNvSpPr/>
            <p:nvPr/>
          </p:nvSpPr>
          <p:spPr>
            <a:xfrm>
              <a:off x="24605" y="66608"/>
              <a:ext cx="15347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File System</a:t>
              </a:r>
            </a:p>
          </p:txBody>
        </p:sp>
      </p:grpSp>
      <p:grpSp>
        <p:nvGrpSpPr>
          <p:cNvPr id="248" name="Group 248"/>
          <p:cNvGrpSpPr/>
          <p:nvPr/>
        </p:nvGrpSpPr>
        <p:grpSpPr>
          <a:xfrm>
            <a:off x="6016471" y="4491316"/>
            <a:ext cx="1584001" cy="504001"/>
            <a:chOff x="0" y="0"/>
            <a:chExt cx="1584000" cy="504000"/>
          </a:xfrm>
        </p:grpSpPr>
        <p:sp>
          <p:nvSpPr>
            <p:cNvPr id="246" name="Shape 246"/>
            <p:cNvSpPr/>
            <p:nvPr/>
          </p:nvSpPr>
          <p:spPr>
            <a:xfrm>
              <a:off x="0" y="0"/>
              <a:ext cx="1584001" cy="504001"/>
            </a:xfrm>
            <a:prstGeom prst="roundRect">
              <a:avLst>
                <a:gd name="adj" fmla="val 16667"/>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47" name="Shape 247"/>
            <p:cNvSpPr/>
            <p:nvPr/>
          </p:nvSpPr>
          <p:spPr>
            <a:xfrm>
              <a:off x="24602" y="66580"/>
              <a:ext cx="1534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DMA</a:t>
              </a:r>
            </a:p>
          </p:txBody>
        </p:sp>
      </p:grpSp>
      <p:grpSp>
        <p:nvGrpSpPr>
          <p:cNvPr id="251" name="Group 251"/>
          <p:cNvGrpSpPr/>
          <p:nvPr/>
        </p:nvGrpSpPr>
        <p:grpSpPr>
          <a:xfrm>
            <a:off x="3764110" y="4491316"/>
            <a:ext cx="1584001" cy="504001"/>
            <a:chOff x="0" y="0"/>
            <a:chExt cx="1584000" cy="504000"/>
          </a:xfrm>
        </p:grpSpPr>
        <p:sp>
          <p:nvSpPr>
            <p:cNvPr id="249" name="Shape 249"/>
            <p:cNvSpPr/>
            <p:nvPr/>
          </p:nvSpPr>
          <p:spPr>
            <a:xfrm>
              <a:off x="0" y="0"/>
              <a:ext cx="1584001" cy="504001"/>
            </a:xfrm>
            <a:prstGeom prst="roundRect">
              <a:avLst>
                <a:gd name="adj" fmla="val 16667"/>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50" name="Shape 250"/>
            <p:cNvSpPr/>
            <p:nvPr/>
          </p:nvSpPr>
          <p:spPr>
            <a:xfrm>
              <a:off x="24602" y="66580"/>
              <a:ext cx="1534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IO Scheduler</a:t>
              </a:r>
            </a:p>
          </p:txBody>
        </p:sp>
      </p:grpSp>
      <p:grpSp>
        <p:nvGrpSpPr>
          <p:cNvPr id="254" name="Group 254"/>
          <p:cNvGrpSpPr/>
          <p:nvPr/>
        </p:nvGrpSpPr>
        <p:grpSpPr>
          <a:xfrm>
            <a:off x="611559" y="2072842"/>
            <a:ext cx="576066" cy="3660852"/>
            <a:chOff x="0" y="0"/>
            <a:chExt cx="576064" cy="3660851"/>
          </a:xfrm>
        </p:grpSpPr>
        <p:sp>
          <p:nvSpPr>
            <p:cNvPr id="252" name="Shape 252"/>
            <p:cNvSpPr/>
            <p:nvPr/>
          </p:nvSpPr>
          <p:spPr>
            <a:xfrm>
              <a:off x="-1" y="0"/>
              <a:ext cx="576066" cy="3660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04"/>
                  </a:moveTo>
                  <a:lnTo>
                    <a:pt x="10800" y="0"/>
                  </a:lnTo>
                  <a:lnTo>
                    <a:pt x="21600" y="3904"/>
                  </a:lnTo>
                  <a:lnTo>
                    <a:pt x="16200" y="3904"/>
                  </a:lnTo>
                  <a:lnTo>
                    <a:pt x="16200" y="21600"/>
                  </a:lnTo>
                  <a:lnTo>
                    <a:pt x="5400" y="21600"/>
                  </a:lnTo>
                  <a:lnTo>
                    <a:pt x="5400" y="3904"/>
                  </a:lnTo>
                  <a:close/>
                </a:path>
              </a:pathLst>
            </a:cu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53" name="Shape 253"/>
            <p:cNvSpPr/>
            <p:nvPr/>
          </p:nvSpPr>
          <p:spPr>
            <a:xfrm>
              <a:off x="144015" y="1531019"/>
              <a:ext cx="28803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read</a:t>
              </a:r>
            </a:p>
          </p:txBody>
        </p:sp>
      </p:grpSp>
      <p:grpSp>
        <p:nvGrpSpPr>
          <p:cNvPr id="257" name="Group 257"/>
          <p:cNvGrpSpPr/>
          <p:nvPr/>
        </p:nvGrpSpPr>
        <p:grpSpPr>
          <a:xfrm>
            <a:off x="7884368" y="2072842"/>
            <a:ext cx="576065" cy="3660852"/>
            <a:chOff x="0" y="0"/>
            <a:chExt cx="576064" cy="3660851"/>
          </a:xfrm>
        </p:grpSpPr>
        <p:sp>
          <p:nvSpPr>
            <p:cNvPr id="255" name="Shape 255"/>
            <p:cNvSpPr/>
            <p:nvPr/>
          </p:nvSpPr>
          <p:spPr>
            <a:xfrm>
              <a:off x="-1" y="0"/>
              <a:ext cx="576066" cy="3660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928"/>
                  </a:moveTo>
                  <a:lnTo>
                    <a:pt x="5400" y="17928"/>
                  </a:lnTo>
                  <a:lnTo>
                    <a:pt x="5400" y="0"/>
                  </a:lnTo>
                  <a:lnTo>
                    <a:pt x="16200" y="0"/>
                  </a:lnTo>
                  <a:lnTo>
                    <a:pt x="16200" y="17928"/>
                  </a:lnTo>
                  <a:lnTo>
                    <a:pt x="21600" y="17928"/>
                  </a:lnTo>
                  <a:lnTo>
                    <a:pt x="10800" y="21600"/>
                  </a:lnTo>
                  <a:close/>
                </a:path>
              </a:pathLst>
            </a:cu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256" name="Shape 256"/>
            <p:cNvSpPr/>
            <p:nvPr/>
          </p:nvSpPr>
          <p:spPr>
            <a:xfrm>
              <a:off x="144015" y="1210024"/>
              <a:ext cx="28803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write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42"/>
                                        </p:tgtEl>
                                        <p:attrNameLst>
                                          <p:attrName>style.visibility</p:attrName>
                                        </p:attrNameLst>
                                      </p:cBhvr>
                                      <p:to>
                                        <p:strVal val="visible"/>
                                      </p:to>
                                    </p:set>
                                    <p:anim calcmode="lin" valueType="num">
                                      <p:cBhvr>
                                        <p:cTn id="7" dur="500" fill="hold"/>
                                        <p:tgtEl>
                                          <p:spTgt spid="242"/>
                                        </p:tgtEl>
                                        <p:attrNameLst>
                                          <p:attrName>ppt_w</p:attrName>
                                        </p:attrNameLst>
                                      </p:cBhvr>
                                      <p:tavLst>
                                        <p:tav tm="0">
                                          <p:val>
                                            <p:fltVal val="0"/>
                                          </p:val>
                                        </p:tav>
                                        <p:tav tm="100000">
                                          <p:val>
                                            <p:strVal val="#ppt_w"/>
                                          </p:val>
                                        </p:tav>
                                      </p:tavLst>
                                    </p:anim>
                                    <p:anim calcmode="lin" valueType="num">
                                      <p:cBhvr>
                                        <p:cTn id="8" dur="500" fill="hold"/>
                                        <p:tgtEl>
                                          <p:spTgt spid="2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1" name="image5.jpeg" descr="KL Intel TD8088.jpg"/>
          <p:cNvPicPr>
            <a:picLocks noChangeAspect="1"/>
          </p:cNvPicPr>
          <p:nvPr/>
        </p:nvPicPr>
        <p:blipFill>
          <a:blip r:embed="rId2">
            <a:extLst/>
          </a:blip>
          <a:stretch>
            <a:fillRect/>
          </a:stretch>
        </p:blipFill>
        <p:spPr>
          <a:xfrm>
            <a:off x="5724128" y="1124744"/>
            <a:ext cx="2571751" cy="1362076"/>
          </a:xfrm>
          <a:prstGeom prst="rect">
            <a:avLst/>
          </a:prstGeom>
          <a:ln w="12700">
            <a:miter lim="400000"/>
          </a:ln>
        </p:spPr>
      </p:pic>
      <p:sp>
        <p:nvSpPr>
          <p:cNvPr id="262" name="Shape 262"/>
          <p:cNvSpPr/>
          <p:nvPr>
            <p:ph type="title"/>
          </p:nvPr>
        </p:nvSpPr>
        <p:spPr>
          <a:prstGeom prst="rect">
            <a:avLst/>
          </a:prstGeom>
        </p:spPr>
        <p:txBody>
          <a:bodyPr/>
          <a:lstStyle/>
          <a:p>
            <a:pPr/>
            <a:r>
              <a:t>History of cache on chips</a:t>
            </a:r>
          </a:p>
        </p:txBody>
      </p:sp>
      <p:sp>
        <p:nvSpPr>
          <p:cNvPr id="263" name="Shape 263"/>
          <p:cNvSpPr/>
          <p:nvPr>
            <p:ph type="body" idx="1"/>
          </p:nvPr>
        </p:nvSpPr>
        <p:spPr>
          <a:xfrm>
            <a:off x="457200" y="1600200"/>
            <a:ext cx="8229600" cy="4525963"/>
          </a:xfrm>
          <a:prstGeom prst="rect">
            <a:avLst/>
          </a:prstGeom>
        </p:spPr>
        <p:txBody>
          <a:bodyPr/>
          <a:lstStyle/>
          <a:p>
            <a:pPr>
              <a:defRPr b="1"/>
            </a:pPr>
            <a:r>
              <a:t>Intel 8086, 8088</a:t>
            </a:r>
            <a:r>
              <a:rPr b="0"/>
              <a:t> (1978)</a:t>
            </a:r>
          </a:p>
          <a:p>
            <a:pPr lvl="1" marL="0" indent="400050">
              <a:spcBef>
                <a:spcPts val="500"/>
              </a:spcBef>
              <a:buSzTx/>
              <a:buNone/>
              <a:defRPr sz="2400"/>
            </a:pPr>
            <a:r>
              <a:t>First x86, original 4.77Mhz, no cache. </a:t>
            </a:r>
            <a:endParaRPr sz="2800"/>
          </a:p>
          <a:p>
            <a:pPr lvl="1" marL="0" indent="400050">
              <a:spcBef>
                <a:spcPts val="500"/>
              </a:spcBef>
              <a:buSzTx/>
              <a:buNone/>
              <a:defRPr sz="2400"/>
            </a:pPr>
            <a:r>
              <a:t>CPU accesses the memory directly. </a:t>
            </a:r>
          </a:p>
          <a:p>
            <a:pPr lvl="1" marL="0" indent="400050">
              <a:spcBef>
                <a:spcPts val="500"/>
              </a:spcBef>
              <a:buSzTx/>
              <a:buNone/>
              <a:defRPr sz="2400"/>
            </a:pPr>
            <a:r>
              <a:t>Read path:</a:t>
            </a:r>
          </a:p>
          <a:p>
            <a:pPr lvl="1" marL="800100" indent="-342900">
              <a:spcBef>
                <a:spcPts val="400"/>
              </a:spcBef>
              <a:buFontTx/>
              <a:buAutoNum type="arabicPeriod" startAt="1"/>
              <a:defRPr sz="1800"/>
            </a:pPr>
            <a:r>
              <a:t>The CPU puts the address it want to read on the memory bus and assert the read flag.</a:t>
            </a:r>
          </a:p>
          <a:p>
            <a:pPr lvl="1" marL="800100" indent="-342900">
              <a:spcBef>
                <a:spcPts val="400"/>
              </a:spcBef>
              <a:buFontTx/>
              <a:buAutoNum type="arabicPeriod" startAt="1"/>
              <a:defRPr sz="1800"/>
            </a:pPr>
            <a:r>
              <a:t>Memory puts the data on the data bus.</a:t>
            </a:r>
            <a:endParaRPr sz="2800"/>
          </a:p>
          <a:p>
            <a:pPr lvl="1" marL="800100" indent="-342900">
              <a:spcBef>
                <a:spcPts val="400"/>
              </a:spcBef>
              <a:buFontTx/>
              <a:buAutoNum type="arabicPeriod" startAt="1"/>
              <a:defRPr sz="1800"/>
            </a:pPr>
            <a:r>
              <a:t>The CPU copies the data from the data bus to its internal registers.</a:t>
            </a:r>
          </a:p>
        </p:txBody>
      </p:sp>
      <p:pic>
        <p:nvPicPr>
          <p:cNvPr id="264" name="image6.png"/>
          <p:cNvPicPr>
            <a:picLocks noChangeAspect="1"/>
          </p:cNvPicPr>
          <p:nvPr/>
        </p:nvPicPr>
        <p:blipFill>
          <a:blip r:embed="rId3">
            <a:extLst/>
          </a:blip>
          <a:stretch>
            <a:fillRect/>
          </a:stretch>
        </p:blipFill>
        <p:spPr>
          <a:xfrm>
            <a:off x="2946513" y="4866385"/>
            <a:ext cx="3137655" cy="181199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