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300" r:id="rId3"/>
    <p:sldId id="339" r:id="rId4"/>
    <p:sldId id="327" r:id="rId5"/>
    <p:sldId id="338" r:id="rId6"/>
    <p:sldId id="262" r:id="rId7"/>
    <p:sldId id="270" r:id="rId8"/>
    <p:sldId id="276" r:id="rId9"/>
    <p:sldId id="282" r:id="rId10"/>
    <p:sldId id="281" r:id="rId11"/>
    <p:sldId id="283" r:id="rId12"/>
    <p:sldId id="284" r:id="rId13"/>
    <p:sldId id="285" r:id="rId14"/>
    <p:sldId id="286" r:id="rId15"/>
    <p:sldId id="287" r:id="rId16"/>
    <p:sldId id="288" r:id="rId17"/>
    <p:sldId id="334" r:id="rId18"/>
    <p:sldId id="335" r:id="rId19"/>
    <p:sldId id="336" r:id="rId20"/>
    <p:sldId id="342" r:id="rId21"/>
    <p:sldId id="331" r:id="rId22"/>
    <p:sldId id="280" r:id="rId23"/>
    <p:sldId id="330" r:id="rId24"/>
    <p:sldId id="291" r:id="rId25"/>
    <p:sldId id="290" r:id="rId26"/>
    <p:sldId id="292" r:id="rId27"/>
    <p:sldId id="340" r:id="rId28"/>
    <p:sldId id="332" r:id="rId29"/>
    <p:sldId id="333" r:id="rId30"/>
    <p:sldId id="337" r:id="rId31"/>
    <p:sldId id="341" r:id="rId32"/>
    <p:sldId id="323" r:id="rId33"/>
    <p:sldId id="302" r:id="rId34"/>
    <p:sldId id="319" r:id="rId35"/>
    <p:sldId id="320" r:id="rId36"/>
    <p:sldId id="306" r:id="rId37"/>
    <p:sldId id="318" r:id="rId38"/>
    <p:sldId id="324" r:id="rId39"/>
    <p:sldId id="322" r:id="rId40"/>
    <p:sldId id="317" r:id="rId41"/>
    <p:sldId id="325" r:id="rId42"/>
    <p:sldId id="311" r:id="rId43"/>
    <p:sldId id="321" r:id="rId44"/>
    <p:sldId id="269" r:id="rId45"/>
    <p:sldId id="258" r:id="rId46"/>
    <p:sldId id="257" r:id="rId47"/>
    <p:sldId id="329" r:id="rId48"/>
    <p:sldId id="328" r:id="rId49"/>
    <p:sldId id="271" r:id="rId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34587" autoAdjust="0"/>
    <p:restoredTop sz="78109" autoAdjust="0"/>
  </p:normalViewPr>
  <p:slideViewPr>
    <p:cSldViewPr snapToObjects="1">
      <p:cViewPr>
        <p:scale>
          <a:sx n="75" d="100"/>
          <a:sy n="75" d="100"/>
        </p:scale>
        <p:origin x="-8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7788" cy="7373778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FF1E29-5325-4F17-8370-79C6485CD54A}" type="doc">
      <dgm:prSet loTypeId="urn:microsoft.com/office/officeart/2005/8/layout/process1" loCatId="process" qsTypeId="urn:microsoft.com/office/officeart/2005/8/quickstyle/simple1" qsCatId="simple" csTypeId="urn:microsoft.com/office/officeart/2005/8/colors/colorful2" csCatId="colorful" phldr="1"/>
      <dgm:spPr/>
      <dgm:t>
        <a:bodyPr/>
        <a:lstStyle/>
        <a:p>
          <a:endParaRPr lang="zh-CN" altLang="en-US"/>
        </a:p>
      </dgm:t>
    </dgm:pt>
    <dgm:pt modelId="{51508896-CE6B-4C4C-AE5C-7F57DCD466EF}">
      <dgm:prSet phldrT="[文本]">
        <dgm:style>
          <a:lnRef idx="1">
            <a:schemeClr val="accent1"/>
          </a:lnRef>
          <a:fillRef idx="3">
            <a:schemeClr val="accent1"/>
          </a:fillRef>
          <a:effectRef idx="2">
            <a:schemeClr val="accent1"/>
          </a:effectRef>
          <a:fontRef idx="minor">
            <a:schemeClr val="lt1"/>
          </a:fontRef>
        </dgm:style>
      </dgm:prSet>
      <dgm:spPr/>
      <dgm:t>
        <a:bodyPr/>
        <a:lstStyle/>
        <a:p>
          <a:r>
            <a:rPr lang="en-US" altLang="zh-CN" b="1" dirty="0" smtClean="0"/>
            <a:t>Cylinder</a:t>
          </a:r>
          <a:endParaRPr lang="zh-CN" altLang="en-US" b="1" dirty="0"/>
        </a:p>
      </dgm:t>
    </dgm:pt>
    <dgm:pt modelId="{4009A920-CF22-4E60-B2A6-BDD74048073C}" type="parTrans" cxnId="{033C021C-0DA5-4565-A602-DBCD332A311F}">
      <dgm:prSet/>
      <dgm:spPr/>
      <dgm:t>
        <a:bodyPr/>
        <a:lstStyle/>
        <a:p>
          <a:endParaRPr lang="zh-CN" altLang="en-US"/>
        </a:p>
      </dgm:t>
    </dgm:pt>
    <dgm:pt modelId="{B9C77DC8-E824-4B88-AB5D-FC76229FED9D}" type="sibTrans" cxnId="{033C021C-0DA5-4565-A602-DBCD332A311F}">
      <dgm:prSet/>
      <dgm:spPr/>
      <dgm:t>
        <a:bodyPr/>
        <a:lstStyle/>
        <a:p>
          <a:endParaRPr lang="zh-CN" altLang="en-US"/>
        </a:p>
      </dgm:t>
    </dgm:pt>
    <dgm:pt modelId="{29AC1141-FABF-47A9-80BF-7F3F37435ECE}">
      <dgm:prSet phldrT="[文本]">
        <dgm:style>
          <a:lnRef idx="1">
            <a:schemeClr val="accent1"/>
          </a:lnRef>
          <a:fillRef idx="3">
            <a:schemeClr val="accent1"/>
          </a:fillRef>
          <a:effectRef idx="2">
            <a:schemeClr val="accent1"/>
          </a:effectRef>
          <a:fontRef idx="minor">
            <a:schemeClr val="lt1"/>
          </a:fontRef>
        </dgm:style>
      </dgm:prSet>
      <dgm:spPr/>
      <dgm:t>
        <a:bodyPr/>
        <a:lstStyle/>
        <a:p>
          <a:r>
            <a:rPr lang="en-US" altLang="zh-CN" dirty="0" smtClean="0"/>
            <a:t>From outer to inner(mechanical)</a:t>
          </a:r>
          <a:endParaRPr lang="zh-CN" altLang="en-US" dirty="0"/>
        </a:p>
      </dgm:t>
    </dgm:pt>
    <dgm:pt modelId="{5BD97E2F-085F-4C1C-B44E-CC46AAC0B21D}" type="parTrans" cxnId="{016C0D6A-0F65-4AC6-B6C1-BC3D8088FF1A}">
      <dgm:prSet/>
      <dgm:spPr/>
      <dgm:t>
        <a:bodyPr/>
        <a:lstStyle/>
        <a:p>
          <a:endParaRPr lang="zh-CN" altLang="en-US"/>
        </a:p>
      </dgm:t>
    </dgm:pt>
    <dgm:pt modelId="{ADF62174-8B78-45BE-8E92-D0B8DB0947DB}" type="sibTrans" cxnId="{016C0D6A-0F65-4AC6-B6C1-BC3D8088FF1A}">
      <dgm:prSet/>
      <dgm:spPr/>
      <dgm:t>
        <a:bodyPr/>
        <a:lstStyle/>
        <a:p>
          <a:endParaRPr lang="zh-CN" altLang="en-US"/>
        </a:p>
      </dgm:t>
    </dgm:pt>
    <dgm:pt modelId="{48B3AF02-FD32-4F53-8D21-B2CFCC4B8D88}">
      <dgm:prSet phldrT="[文本]">
        <dgm:style>
          <a:lnRef idx="1">
            <a:schemeClr val="accent2"/>
          </a:lnRef>
          <a:fillRef idx="3">
            <a:schemeClr val="accent2"/>
          </a:fillRef>
          <a:effectRef idx="2">
            <a:schemeClr val="accent2"/>
          </a:effectRef>
          <a:fontRef idx="minor">
            <a:schemeClr val="lt1"/>
          </a:fontRef>
        </dgm:style>
      </dgm:prSet>
      <dgm:spPr/>
      <dgm:t>
        <a:bodyPr/>
        <a:lstStyle/>
        <a:p>
          <a:r>
            <a:rPr lang="en-US" altLang="zh-CN" b="1" dirty="0" smtClean="0"/>
            <a:t>Header</a:t>
          </a:r>
          <a:endParaRPr lang="zh-CN" altLang="en-US" b="1" dirty="0"/>
        </a:p>
      </dgm:t>
    </dgm:pt>
    <dgm:pt modelId="{3FFB96B5-EF33-4312-85A9-CB2C5170F427}" type="parTrans" cxnId="{004A0167-2E0B-42D0-BDFE-A7812C27B69C}">
      <dgm:prSet/>
      <dgm:spPr/>
      <dgm:t>
        <a:bodyPr/>
        <a:lstStyle/>
        <a:p>
          <a:endParaRPr lang="zh-CN" altLang="en-US"/>
        </a:p>
      </dgm:t>
    </dgm:pt>
    <dgm:pt modelId="{99DB5579-F359-48EE-89A2-B54A6894DEC2}" type="sibTrans" cxnId="{004A0167-2E0B-42D0-BDFE-A7812C27B69C}">
      <dgm:prSet/>
      <dgm:spPr/>
      <dgm:t>
        <a:bodyPr/>
        <a:lstStyle/>
        <a:p>
          <a:endParaRPr lang="zh-CN" altLang="en-US"/>
        </a:p>
      </dgm:t>
    </dgm:pt>
    <dgm:pt modelId="{F5DE51F1-9CF6-4BEC-A882-1A2863AF6C23}">
      <dgm:prSet phldrT="[文本]">
        <dgm:style>
          <a:lnRef idx="1">
            <a:schemeClr val="accent2"/>
          </a:lnRef>
          <a:fillRef idx="3">
            <a:schemeClr val="accent2"/>
          </a:fillRef>
          <a:effectRef idx="2">
            <a:schemeClr val="accent2"/>
          </a:effectRef>
          <a:fontRef idx="minor">
            <a:schemeClr val="lt1"/>
          </a:fontRef>
        </dgm:style>
      </dgm:prSet>
      <dgm:spPr/>
      <dgm:t>
        <a:bodyPr/>
        <a:lstStyle/>
        <a:p>
          <a:r>
            <a:rPr lang="en-US" altLang="zh-CN" dirty="0" smtClean="0"/>
            <a:t>Form up to down (electronic)</a:t>
          </a:r>
          <a:endParaRPr lang="zh-CN" altLang="en-US" dirty="0"/>
        </a:p>
      </dgm:t>
    </dgm:pt>
    <dgm:pt modelId="{952DDCE2-7925-43BC-B1E4-8E7DE7E6524F}" type="parTrans" cxnId="{DC2BCCCD-A074-4594-A6F2-471368F712F6}">
      <dgm:prSet/>
      <dgm:spPr/>
      <dgm:t>
        <a:bodyPr/>
        <a:lstStyle/>
        <a:p>
          <a:endParaRPr lang="zh-CN" altLang="en-US"/>
        </a:p>
      </dgm:t>
    </dgm:pt>
    <dgm:pt modelId="{4C6C0A42-1AD9-4626-A9AE-EFC9687BF834}" type="sibTrans" cxnId="{DC2BCCCD-A074-4594-A6F2-471368F712F6}">
      <dgm:prSet/>
      <dgm:spPr/>
      <dgm:t>
        <a:bodyPr/>
        <a:lstStyle/>
        <a:p>
          <a:endParaRPr lang="zh-CN" altLang="en-US"/>
        </a:p>
      </dgm:t>
    </dgm:pt>
    <dgm:pt modelId="{832F5EC6-8217-4FC9-808C-9FD247A964FC}">
      <dgm:prSet phldrT="[文本]">
        <dgm:style>
          <a:lnRef idx="1">
            <a:schemeClr val="accent3"/>
          </a:lnRef>
          <a:fillRef idx="3">
            <a:schemeClr val="accent3"/>
          </a:fillRef>
          <a:effectRef idx="2">
            <a:schemeClr val="accent3"/>
          </a:effectRef>
          <a:fontRef idx="minor">
            <a:schemeClr val="lt1"/>
          </a:fontRef>
        </dgm:style>
      </dgm:prSet>
      <dgm:spPr/>
      <dgm:t>
        <a:bodyPr/>
        <a:lstStyle/>
        <a:p>
          <a:r>
            <a:rPr lang="en-US" altLang="zh-CN" b="1" dirty="0" smtClean="0"/>
            <a:t>Sector</a:t>
          </a:r>
          <a:endParaRPr lang="zh-CN" altLang="en-US" b="1" dirty="0"/>
        </a:p>
      </dgm:t>
    </dgm:pt>
    <dgm:pt modelId="{861D3E10-33F6-469D-9F53-7A8E2025EAAE}" type="parTrans" cxnId="{AB2E2F81-7A10-4101-90BA-D569DFACCB3C}">
      <dgm:prSet/>
      <dgm:spPr/>
      <dgm:t>
        <a:bodyPr/>
        <a:lstStyle/>
        <a:p>
          <a:endParaRPr lang="zh-CN" altLang="en-US"/>
        </a:p>
      </dgm:t>
    </dgm:pt>
    <dgm:pt modelId="{8EBD8B00-D9E9-4D69-83A7-AFC66C32F1C2}" type="sibTrans" cxnId="{AB2E2F81-7A10-4101-90BA-D569DFACCB3C}">
      <dgm:prSet/>
      <dgm:spPr/>
      <dgm:t>
        <a:bodyPr/>
        <a:lstStyle/>
        <a:p>
          <a:endParaRPr lang="zh-CN" altLang="en-US"/>
        </a:p>
      </dgm:t>
    </dgm:pt>
    <dgm:pt modelId="{C79E9DAA-AC19-4A3C-B0D4-B2F814022B7E}">
      <dgm:prSet phldrT="[文本]">
        <dgm:style>
          <a:lnRef idx="1">
            <a:schemeClr val="accent3"/>
          </a:lnRef>
          <a:fillRef idx="3">
            <a:schemeClr val="accent3"/>
          </a:fillRef>
          <a:effectRef idx="2">
            <a:schemeClr val="accent3"/>
          </a:effectRef>
          <a:fontRef idx="minor">
            <a:schemeClr val="lt1"/>
          </a:fontRef>
        </dgm:style>
      </dgm:prSet>
      <dgm:spPr/>
      <dgm:t>
        <a:bodyPr/>
        <a:lstStyle/>
        <a:p>
          <a:r>
            <a:rPr lang="en-US" altLang="zh-CN" dirty="0" smtClean="0"/>
            <a:t>From smaller to bigger(so fast)</a:t>
          </a:r>
          <a:endParaRPr lang="zh-CN" altLang="en-US" dirty="0"/>
        </a:p>
      </dgm:t>
    </dgm:pt>
    <dgm:pt modelId="{CCE9ABBA-EC39-4262-90CB-C3BD6469CC62}" type="parTrans" cxnId="{D90EBF74-EC3E-46CB-AF39-A2BD92DBFEAC}">
      <dgm:prSet/>
      <dgm:spPr/>
      <dgm:t>
        <a:bodyPr/>
        <a:lstStyle/>
        <a:p>
          <a:endParaRPr lang="zh-CN" altLang="en-US"/>
        </a:p>
      </dgm:t>
    </dgm:pt>
    <dgm:pt modelId="{ED3568BF-CA97-434D-A8CC-AFF99AFB3DEB}" type="sibTrans" cxnId="{D90EBF74-EC3E-46CB-AF39-A2BD92DBFEAC}">
      <dgm:prSet/>
      <dgm:spPr/>
      <dgm:t>
        <a:bodyPr/>
        <a:lstStyle/>
        <a:p>
          <a:endParaRPr lang="zh-CN" altLang="en-US"/>
        </a:p>
      </dgm:t>
    </dgm:pt>
    <dgm:pt modelId="{2DA7D8F1-A0DC-49A3-87A4-6D13D5C42E55}" type="pres">
      <dgm:prSet presAssocID="{A6FF1E29-5325-4F17-8370-79C6485CD54A}" presName="Name0" presStyleCnt="0">
        <dgm:presLayoutVars>
          <dgm:dir/>
          <dgm:resizeHandles val="exact"/>
        </dgm:presLayoutVars>
      </dgm:prSet>
      <dgm:spPr/>
      <dgm:t>
        <a:bodyPr/>
        <a:lstStyle/>
        <a:p>
          <a:endParaRPr lang="zh-CN" altLang="en-US"/>
        </a:p>
      </dgm:t>
    </dgm:pt>
    <dgm:pt modelId="{F384333B-A7B2-4AD4-AAF4-1020CFD05D90}" type="pres">
      <dgm:prSet presAssocID="{51508896-CE6B-4C4C-AE5C-7F57DCD466EF}" presName="node" presStyleLbl="node1" presStyleIdx="0" presStyleCnt="3">
        <dgm:presLayoutVars>
          <dgm:bulletEnabled val="1"/>
        </dgm:presLayoutVars>
      </dgm:prSet>
      <dgm:spPr/>
      <dgm:t>
        <a:bodyPr/>
        <a:lstStyle/>
        <a:p>
          <a:endParaRPr lang="zh-CN" altLang="en-US"/>
        </a:p>
      </dgm:t>
    </dgm:pt>
    <dgm:pt modelId="{7FD74DA3-6D6C-4764-9503-F18EB708F390}" type="pres">
      <dgm:prSet presAssocID="{B9C77DC8-E824-4B88-AB5D-FC76229FED9D}" presName="sibTrans" presStyleLbl="sibTrans2D1" presStyleIdx="0" presStyleCnt="2"/>
      <dgm:spPr/>
      <dgm:t>
        <a:bodyPr/>
        <a:lstStyle/>
        <a:p>
          <a:endParaRPr lang="zh-CN" altLang="en-US"/>
        </a:p>
      </dgm:t>
    </dgm:pt>
    <dgm:pt modelId="{C1EC2948-BFCB-48E8-8B95-89ACBD07155D}" type="pres">
      <dgm:prSet presAssocID="{B9C77DC8-E824-4B88-AB5D-FC76229FED9D}" presName="connectorText" presStyleLbl="sibTrans2D1" presStyleIdx="0" presStyleCnt="2"/>
      <dgm:spPr/>
      <dgm:t>
        <a:bodyPr/>
        <a:lstStyle/>
        <a:p>
          <a:endParaRPr lang="zh-CN" altLang="en-US"/>
        </a:p>
      </dgm:t>
    </dgm:pt>
    <dgm:pt modelId="{1B51271D-C99F-4D38-8577-6FED0C546D1A}" type="pres">
      <dgm:prSet presAssocID="{48B3AF02-FD32-4F53-8D21-B2CFCC4B8D88}" presName="node" presStyleLbl="node1" presStyleIdx="1" presStyleCnt="3">
        <dgm:presLayoutVars>
          <dgm:bulletEnabled val="1"/>
        </dgm:presLayoutVars>
      </dgm:prSet>
      <dgm:spPr/>
      <dgm:t>
        <a:bodyPr/>
        <a:lstStyle/>
        <a:p>
          <a:endParaRPr lang="zh-CN" altLang="en-US"/>
        </a:p>
      </dgm:t>
    </dgm:pt>
    <dgm:pt modelId="{BE7B4F1C-362A-4957-A2D3-6677EA094BCB}" type="pres">
      <dgm:prSet presAssocID="{99DB5579-F359-48EE-89A2-B54A6894DEC2}" presName="sibTrans" presStyleLbl="sibTrans2D1" presStyleIdx="1" presStyleCnt="2"/>
      <dgm:spPr/>
      <dgm:t>
        <a:bodyPr/>
        <a:lstStyle/>
        <a:p>
          <a:endParaRPr lang="zh-CN" altLang="en-US"/>
        </a:p>
      </dgm:t>
    </dgm:pt>
    <dgm:pt modelId="{DC948D7C-44B9-4323-AD18-EC21FF82D1D8}" type="pres">
      <dgm:prSet presAssocID="{99DB5579-F359-48EE-89A2-B54A6894DEC2}" presName="connectorText" presStyleLbl="sibTrans2D1" presStyleIdx="1" presStyleCnt="2"/>
      <dgm:spPr/>
      <dgm:t>
        <a:bodyPr/>
        <a:lstStyle/>
        <a:p>
          <a:endParaRPr lang="zh-CN" altLang="en-US"/>
        </a:p>
      </dgm:t>
    </dgm:pt>
    <dgm:pt modelId="{12F6DEA7-46CD-430B-9D74-996AFF434F0F}" type="pres">
      <dgm:prSet presAssocID="{832F5EC6-8217-4FC9-808C-9FD247A964FC}" presName="node" presStyleLbl="node1" presStyleIdx="2" presStyleCnt="3">
        <dgm:presLayoutVars>
          <dgm:bulletEnabled val="1"/>
        </dgm:presLayoutVars>
      </dgm:prSet>
      <dgm:spPr/>
      <dgm:t>
        <a:bodyPr/>
        <a:lstStyle/>
        <a:p>
          <a:endParaRPr lang="zh-CN" altLang="en-US"/>
        </a:p>
      </dgm:t>
    </dgm:pt>
  </dgm:ptLst>
  <dgm:cxnLst>
    <dgm:cxn modelId="{2BEF6C2C-50AB-4E17-A7C3-83CA9F0EC6E4}" type="presOf" srcId="{C79E9DAA-AC19-4A3C-B0D4-B2F814022B7E}" destId="{12F6DEA7-46CD-430B-9D74-996AFF434F0F}" srcOrd="0" destOrd="1" presId="urn:microsoft.com/office/officeart/2005/8/layout/process1"/>
    <dgm:cxn modelId="{3399834B-E690-4870-B77E-3BA0D79F0FBF}" type="presOf" srcId="{832F5EC6-8217-4FC9-808C-9FD247A964FC}" destId="{12F6DEA7-46CD-430B-9D74-996AFF434F0F}" srcOrd="0" destOrd="0" presId="urn:microsoft.com/office/officeart/2005/8/layout/process1"/>
    <dgm:cxn modelId="{BB3F49C2-AA95-4D17-91DF-9EF4A003E353}" type="presOf" srcId="{B9C77DC8-E824-4B88-AB5D-FC76229FED9D}" destId="{C1EC2948-BFCB-48E8-8B95-89ACBD07155D}" srcOrd="1" destOrd="0" presId="urn:microsoft.com/office/officeart/2005/8/layout/process1"/>
    <dgm:cxn modelId="{75F8F249-F25A-4823-890D-2FF74BC5913D}" type="presOf" srcId="{48B3AF02-FD32-4F53-8D21-B2CFCC4B8D88}" destId="{1B51271D-C99F-4D38-8577-6FED0C546D1A}" srcOrd="0" destOrd="0" presId="urn:microsoft.com/office/officeart/2005/8/layout/process1"/>
    <dgm:cxn modelId="{C38CFF4A-510F-4E9A-B853-926C8974D471}" type="presOf" srcId="{F5DE51F1-9CF6-4BEC-A882-1A2863AF6C23}" destId="{1B51271D-C99F-4D38-8577-6FED0C546D1A}" srcOrd="0" destOrd="1" presId="urn:microsoft.com/office/officeart/2005/8/layout/process1"/>
    <dgm:cxn modelId="{63B722B6-CE94-44F3-9899-0ACD52B3AC94}" type="presOf" srcId="{29AC1141-FABF-47A9-80BF-7F3F37435ECE}" destId="{F384333B-A7B2-4AD4-AAF4-1020CFD05D90}" srcOrd="0" destOrd="1" presId="urn:microsoft.com/office/officeart/2005/8/layout/process1"/>
    <dgm:cxn modelId="{D90EBF74-EC3E-46CB-AF39-A2BD92DBFEAC}" srcId="{832F5EC6-8217-4FC9-808C-9FD247A964FC}" destId="{C79E9DAA-AC19-4A3C-B0D4-B2F814022B7E}" srcOrd="0" destOrd="0" parTransId="{CCE9ABBA-EC39-4262-90CB-C3BD6469CC62}" sibTransId="{ED3568BF-CA97-434D-A8CC-AFF99AFB3DEB}"/>
    <dgm:cxn modelId="{DA6D01F6-9799-4979-96BA-A0FA1B0E5609}" type="presOf" srcId="{99DB5579-F359-48EE-89A2-B54A6894DEC2}" destId="{BE7B4F1C-362A-4957-A2D3-6677EA094BCB}" srcOrd="0" destOrd="0" presId="urn:microsoft.com/office/officeart/2005/8/layout/process1"/>
    <dgm:cxn modelId="{033C021C-0DA5-4565-A602-DBCD332A311F}" srcId="{A6FF1E29-5325-4F17-8370-79C6485CD54A}" destId="{51508896-CE6B-4C4C-AE5C-7F57DCD466EF}" srcOrd="0" destOrd="0" parTransId="{4009A920-CF22-4E60-B2A6-BDD74048073C}" sibTransId="{B9C77DC8-E824-4B88-AB5D-FC76229FED9D}"/>
    <dgm:cxn modelId="{AB2E2F81-7A10-4101-90BA-D569DFACCB3C}" srcId="{A6FF1E29-5325-4F17-8370-79C6485CD54A}" destId="{832F5EC6-8217-4FC9-808C-9FD247A964FC}" srcOrd="2" destOrd="0" parTransId="{861D3E10-33F6-469D-9F53-7A8E2025EAAE}" sibTransId="{8EBD8B00-D9E9-4D69-83A7-AFC66C32F1C2}"/>
    <dgm:cxn modelId="{004A0167-2E0B-42D0-BDFE-A7812C27B69C}" srcId="{A6FF1E29-5325-4F17-8370-79C6485CD54A}" destId="{48B3AF02-FD32-4F53-8D21-B2CFCC4B8D88}" srcOrd="1" destOrd="0" parTransId="{3FFB96B5-EF33-4312-85A9-CB2C5170F427}" sibTransId="{99DB5579-F359-48EE-89A2-B54A6894DEC2}"/>
    <dgm:cxn modelId="{D7D3B785-AF37-4ADC-90E5-B2607646DCE4}" type="presOf" srcId="{A6FF1E29-5325-4F17-8370-79C6485CD54A}" destId="{2DA7D8F1-A0DC-49A3-87A4-6D13D5C42E55}" srcOrd="0" destOrd="0" presId="urn:microsoft.com/office/officeart/2005/8/layout/process1"/>
    <dgm:cxn modelId="{DC2BCCCD-A074-4594-A6F2-471368F712F6}" srcId="{48B3AF02-FD32-4F53-8D21-B2CFCC4B8D88}" destId="{F5DE51F1-9CF6-4BEC-A882-1A2863AF6C23}" srcOrd="0" destOrd="0" parTransId="{952DDCE2-7925-43BC-B1E4-8E7DE7E6524F}" sibTransId="{4C6C0A42-1AD9-4626-A9AE-EFC9687BF834}"/>
    <dgm:cxn modelId="{86A895BC-819C-4042-8B1D-773DB3436A83}" type="presOf" srcId="{51508896-CE6B-4C4C-AE5C-7F57DCD466EF}" destId="{F384333B-A7B2-4AD4-AAF4-1020CFD05D90}" srcOrd="0" destOrd="0" presId="urn:microsoft.com/office/officeart/2005/8/layout/process1"/>
    <dgm:cxn modelId="{016C0D6A-0F65-4AC6-B6C1-BC3D8088FF1A}" srcId="{51508896-CE6B-4C4C-AE5C-7F57DCD466EF}" destId="{29AC1141-FABF-47A9-80BF-7F3F37435ECE}" srcOrd="0" destOrd="0" parTransId="{5BD97E2F-085F-4C1C-B44E-CC46AAC0B21D}" sibTransId="{ADF62174-8B78-45BE-8E92-D0B8DB0947DB}"/>
    <dgm:cxn modelId="{A6D4B02E-A47E-4F34-ABA3-654CEEAE6094}" type="presOf" srcId="{B9C77DC8-E824-4B88-AB5D-FC76229FED9D}" destId="{7FD74DA3-6D6C-4764-9503-F18EB708F390}" srcOrd="0" destOrd="0" presId="urn:microsoft.com/office/officeart/2005/8/layout/process1"/>
    <dgm:cxn modelId="{55D01B76-F2E4-4E3C-8FE4-9D22F513AD44}" type="presOf" srcId="{99DB5579-F359-48EE-89A2-B54A6894DEC2}" destId="{DC948D7C-44B9-4323-AD18-EC21FF82D1D8}" srcOrd="1" destOrd="0" presId="urn:microsoft.com/office/officeart/2005/8/layout/process1"/>
    <dgm:cxn modelId="{04BF4ACA-0E9A-4342-BDA4-BE396BBE8B75}" type="presParOf" srcId="{2DA7D8F1-A0DC-49A3-87A4-6D13D5C42E55}" destId="{F384333B-A7B2-4AD4-AAF4-1020CFD05D90}" srcOrd="0" destOrd="0" presId="urn:microsoft.com/office/officeart/2005/8/layout/process1"/>
    <dgm:cxn modelId="{87295A73-9EA4-4F23-B99B-A3DE9B2D47DC}" type="presParOf" srcId="{2DA7D8F1-A0DC-49A3-87A4-6D13D5C42E55}" destId="{7FD74DA3-6D6C-4764-9503-F18EB708F390}" srcOrd="1" destOrd="0" presId="urn:microsoft.com/office/officeart/2005/8/layout/process1"/>
    <dgm:cxn modelId="{D3579FCC-EB76-470B-9AF5-43AE3730B8FC}" type="presParOf" srcId="{7FD74DA3-6D6C-4764-9503-F18EB708F390}" destId="{C1EC2948-BFCB-48E8-8B95-89ACBD07155D}" srcOrd="0" destOrd="0" presId="urn:microsoft.com/office/officeart/2005/8/layout/process1"/>
    <dgm:cxn modelId="{9CA2D16F-06CF-4A19-BCA3-687A1245F09F}" type="presParOf" srcId="{2DA7D8F1-A0DC-49A3-87A4-6D13D5C42E55}" destId="{1B51271D-C99F-4D38-8577-6FED0C546D1A}" srcOrd="2" destOrd="0" presId="urn:microsoft.com/office/officeart/2005/8/layout/process1"/>
    <dgm:cxn modelId="{563089C8-63AF-4727-AB24-ECFA5326D181}" type="presParOf" srcId="{2DA7D8F1-A0DC-49A3-87A4-6D13D5C42E55}" destId="{BE7B4F1C-362A-4957-A2D3-6677EA094BCB}" srcOrd="3" destOrd="0" presId="urn:microsoft.com/office/officeart/2005/8/layout/process1"/>
    <dgm:cxn modelId="{ED4F8F6A-20E4-4800-AF5D-67D12472020B}" type="presParOf" srcId="{BE7B4F1C-362A-4957-A2D3-6677EA094BCB}" destId="{DC948D7C-44B9-4323-AD18-EC21FF82D1D8}" srcOrd="0" destOrd="0" presId="urn:microsoft.com/office/officeart/2005/8/layout/process1"/>
    <dgm:cxn modelId="{4F0742BF-5574-447F-8F0B-1549CEA4EE42}" type="presParOf" srcId="{2DA7D8F1-A0DC-49A3-87A4-6D13D5C42E55}" destId="{12F6DEA7-46CD-430B-9D74-996AFF434F0F}" srcOrd="4" destOrd="0" presId="urn:microsoft.com/office/officeart/2005/8/layout/process1"/>
  </dgm:cxnLst>
  <dgm:bg/>
  <dgm:whole/>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84333B-A7B2-4AD4-AAF4-1020CFD05D90}">
      <dsp:nvSpPr>
        <dsp:cNvPr id="0" name=""/>
        <dsp:cNvSpPr/>
      </dsp:nvSpPr>
      <dsp:spPr>
        <a:xfrm>
          <a:off x="5357" y="527722"/>
          <a:ext cx="1601390" cy="960834"/>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altLang="zh-CN" sz="1800" b="1" kern="1200" dirty="0" smtClean="0"/>
            <a:t>Cylinder</a:t>
          </a:r>
          <a:endParaRPr lang="zh-CN" altLang="en-US" sz="1800" b="1" kern="1200" dirty="0"/>
        </a:p>
        <a:p>
          <a:pPr marL="114300" lvl="1" indent="-114300" algn="l" defTabSz="622300">
            <a:lnSpc>
              <a:spcPct val="90000"/>
            </a:lnSpc>
            <a:spcBef>
              <a:spcPct val="0"/>
            </a:spcBef>
            <a:spcAft>
              <a:spcPct val="15000"/>
            </a:spcAft>
            <a:buChar char="••"/>
          </a:pPr>
          <a:r>
            <a:rPr lang="en-US" altLang="zh-CN" sz="1400" kern="1200" dirty="0" smtClean="0"/>
            <a:t>From outer to </a:t>
          </a:r>
          <a:r>
            <a:rPr lang="en-US" altLang="zh-CN" sz="1400" kern="1200" dirty="0" smtClean="0"/>
            <a:t>inner(mechanical)</a:t>
          </a:r>
          <a:endParaRPr lang="zh-CN" altLang="en-US" sz="1400" kern="1200" dirty="0"/>
        </a:p>
      </dsp:txBody>
      <dsp:txXfrm>
        <a:off x="33499" y="555864"/>
        <a:ext cx="1545106" cy="904550"/>
      </dsp:txXfrm>
    </dsp:sp>
    <dsp:sp modelId="{7FD74DA3-6D6C-4764-9503-F18EB708F390}">
      <dsp:nvSpPr>
        <dsp:cNvPr id="0" name=""/>
        <dsp:cNvSpPr/>
      </dsp:nvSpPr>
      <dsp:spPr>
        <a:xfrm>
          <a:off x="1766887" y="809567"/>
          <a:ext cx="339494" cy="39714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766887" y="888996"/>
        <a:ext cx="237646" cy="238286"/>
      </dsp:txXfrm>
    </dsp:sp>
    <dsp:sp modelId="{1B51271D-C99F-4D38-8577-6FED0C546D1A}">
      <dsp:nvSpPr>
        <dsp:cNvPr id="0" name=""/>
        <dsp:cNvSpPr/>
      </dsp:nvSpPr>
      <dsp:spPr>
        <a:xfrm>
          <a:off x="2247304" y="527722"/>
          <a:ext cx="1601390" cy="960834"/>
        </a:xfrm>
        <a:prstGeom prst="roundRect">
          <a:avLst>
            <a:gd name="adj" fmla="val 10000"/>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altLang="zh-CN" sz="1800" b="1" kern="1200" dirty="0" smtClean="0"/>
            <a:t>Header</a:t>
          </a:r>
          <a:endParaRPr lang="zh-CN" altLang="en-US" sz="1800" b="1" kern="1200" dirty="0"/>
        </a:p>
        <a:p>
          <a:pPr marL="114300" lvl="1" indent="-114300" algn="l" defTabSz="622300">
            <a:lnSpc>
              <a:spcPct val="90000"/>
            </a:lnSpc>
            <a:spcBef>
              <a:spcPct val="0"/>
            </a:spcBef>
            <a:spcAft>
              <a:spcPct val="15000"/>
            </a:spcAft>
            <a:buChar char="••"/>
          </a:pPr>
          <a:r>
            <a:rPr lang="en-US" altLang="zh-CN" sz="1400" kern="1200" dirty="0" smtClean="0"/>
            <a:t>Form up to </a:t>
          </a:r>
          <a:r>
            <a:rPr lang="en-US" altLang="zh-CN" sz="1400" kern="1200" dirty="0" smtClean="0"/>
            <a:t>down (electronic)</a:t>
          </a:r>
          <a:endParaRPr lang="zh-CN" altLang="en-US" sz="1400" kern="1200" dirty="0"/>
        </a:p>
      </dsp:txBody>
      <dsp:txXfrm>
        <a:off x="2275446" y="555864"/>
        <a:ext cx="1545106" cy="904550"/>
      </dsp:txXfrm>
    </dsp:sp>
    <dsp:sp modelId="{BE7B4F1C-362A-4957-A2D3-6677EA094BCB}">
      <dsp:nvSpPr>
        <dsp:cNvPr id="0" name=""/>
        <dsp:cNvSpPr/>
      </dsp:nvSpPr>
      <dsp:spPr>
        <a:xfrm>
          <a:off x="4008834" y="809567"/>
          <a:ext cx="339494" cy="397144"/>
        </a:xfrm>
        <a:prstGeom prst="rightArrow">
          <a:avLst>
            <a:gd name="adj1" fmla="val 60000"/>
            <a:gd name="adj2" fmla="val 50000"/>
          </a:avLst>
        </a:prstGeom>
        <a:solidFill>
          <a:schemeClr val="accent2">
            <a:hueOff val="4681519"/>
            <a:satOff val="-5839"/>
            <a:lumOff val="13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4008834" y="888996"/>
        <a:ext cx="237646" cy="238286"/>
      </dsp:txXfrm>
    </dsp:sp>
    <dsp:sp modelId="{12F6DEA7-46CD-430B-9D74-996AFF434F0F}">
      <dsp:nvSpPr>
        <dsp:cNvPr id="0" name=""/>
        <dsp:cNvSpPr/>
      </dsp:nvSpPr>
      <dsp:spPr>
        <a:xfrm>
          <a:off x="4489251" y="527722"/>
          <a:ext cx="1601390" cy="960834"/>
        </a:xfrm>
        <a:prstGeom prst="roundRect">
          <a:avLst>
            <a:gd name="adj" fmla="val 10000"/>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altLang="zh-CN" sz="1800" b="1" kern="1200" dirty="0" smtClean="0"/>
            <a:t>Sector</a:t>
          </a:r>
          <a:endParaRPr lang="zh-CN" altLang="en-US" sz="1800" b="1" kern="1200" dirty="0"/>
        </a:p>
        <a:p>
          <a:pPr marL="114300" lvl="1" indent="-114300" algn="l" defTabSz="622300">
            <a:lnSpc>
              <a:spcPct val="90000"/>
            </a:lnSpc>
            <a:spcBef>
              <a:spcPct val="0"/>
            </a:spcBef>
            <a:spcAft>
              <a:spcPct val="15000"/>
            </a:spcAft>
            <a:buChar char="••"/>
          </a:pPr>
          <a:r>
            <a:rPr lang="en-US" altLang="zh-CN" sz="1400" kern="1200" dirty="0" smtClean="0"/>
            <a:t>From smaller to </a:t>
          </a:r>
          <a:r>
            <a:rPr lang="en-US" altLang="zh-CN" sz="1400" kern="1200" dirty="0" smtClean="0"/>
            <a:t>bigger(so fast)</a:t>
          </a:r>
          <a:endParaRPr lang="zh-CN" altLang="en-US" sz="1400" kern="1200" dirty="0"/>
        </a:p>
      </dsp:txBody>
      <dsp:txXfrm>
        <a:off x="4517393" y="555864"/>
        <a:ext cx="1545106" cy="9045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1FB7C5-BAD5-4A8E-A638-CD9490F15158}" type="datetimeFigureOut">
              <a:rPr lang="zh-CN" altLang="en-US" smtClean="0"/>
              <a:pPr/>
              <a:t>2017/5/11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C1B4BF-54A8-4AD9-A7C6-8274C6439C54}" type="slidenum">
              <a:rPr lang="zh-CN" altLang="en-US" smtClean="0"/>
              <a:pPr/>
              <a:t>‹#›</a:t>
            </a:fld>
            <a:endParaRPr lang="zh-CN" altLang="en-US"/>
          </a:p>
        </p:txBody>
      </p:sp>
    </p:spTree>
    <p:extLst>
      <p:ext uri="{BB962C8B-B14F-4D97-AF65-F5344CB8AC3E}">
        <p14:creationId xmlns="" xmlns:p14="http://schemas.microsoft.com/office/powerpoint/2010/main" val="3874836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Error-correcting_code"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pcguide.com/ref/hdd/op/media_Density.htm"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s://en.wikipedia.org/wiki/Cylinder-head-sector" TargetMode="External"/><Relationship Id="rId5" Type="http://schemas.openxmlformats.org/officeDocument/2006/relationships/hyperlink" Target="https://en.wikipedia.org/wiki/Disk_sector" TargetMode="External"/><Relationship Id="rId4" Type="http://schemas.openxmlformats.org/officeDocument/2006/relationships/hyperlink" Target="https://en.wikipedia.org/wiki/Disk_drives"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en.wikipedia.org/wiki/Disk_storage" TargetMode="External"/><Relationship Id="rId13" Type="http://schemas.openxmlformats.org/officeDocument/2006/relationships/hyperlink" Target="https://en.wikipedia.org/wiki/Anticipatory_scheduling#cite_note-2" TargetMode="External"/><Relationship Id="rId3" Type="http://schemas.openxmlformats.org/officeDocument/2006/relationships/hyperlink" Target="https://en.wikipedia.org/w/index.php?title=FCFS_(computing_and_electronics)&amp;action=edit&amp;redlink=1" TargetMode="External"/><Relationship Id="rId7" Type="http://schemas.openxmlformats.org/officeDocument/2006/relationships/hyperlink" Target="https://en.wikipedia.org/wiki/Process_(computing)" TargetMode="External"/><Relationship Id="rId12" Type="http://schemas.openxmlformats.org/officeDocument/2006/relationships/hyperlink" Target="https://en.wikipedia.org/wiki/Anticipatory_scheduling#cite_note-1" TargetMode="External"/><Relationship Id="rId2" Type="http://schemas.openxmlformats.org/officeDocument/2006/relationships/slide" Target="../slides/slide38.xml"/><Relationship Id="rId1" Type="http://schemas.openxmlformats.org/officeDocument/2006/relationships/notesMaster" Target="../notesMasters/notesMaster1.xml"/><Relationship Id="rId6" Type="http://schemas.openxmlformats.org/officeDocument/2006/relationships/hyperlink" Target="https://en.wikipedia.org/wiki/Queue_(data_structure)" TargetMode="External"/><Relationship Id="rId11" Type="http://schemas.openxmlformats.org/officeDocument/2006/relationships/hyperlink" Target="https://en.wikipedia.org/w/index.php?title=Work-conserving&amp;action=edit&amp;redlink=1" TargetMode="External"/><Relationship Id="rId5" Type="http://schemas.openxmlformats.org/officeDocument/2006/relationships/hyperlink" Target="https://en.wikipedia.org/wiki/Shortest_seek_time_first" TargetMode="External"/><Relationship Id="rId10" Type="http://schemas.openxmlformats.org/officeDocument/2006/relationships/hyperlink" Target="https://en.wikipedia.org/wiki/Synchronous_I/O" TargetMode="External"/><Relationship Id="rId4" Type="http://schemas.openxmlformats.org/officeDocument/2006/relationships/hyperlink" Target="https://en.wikipedia.org/wiki/Elevator" TargetMode="External"/><Relationship Id="rId9" Type="http://schemas.openxmlformats.org/officeDocument/2006/relationships/hyperlink" Target="https://en.wikipedia.org/wiki/Deadline_scheduler#cite_note-kernel-doc-1" TargetMode="External"/><Relationship Id="rId14" Type="http://schemas.openxmlformats.org/officeDocument/2006/relationships/hyperlink" Target="https://en.wikipedia.org/wiki/FIFO_(computing_and_electronics)"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en.wikipedia.org/wiki/Disk_sector"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en.wikipedia.org/wiki/Error-correcting_code"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erardnico.com/wiki/data_storage/disk"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gerardnico.com/wiki/io/throughput" TargetMode="External"/><Relationship Id="rId4" Type="http://schemas.openxmlformats.org/officeDocument/2006/relationships/hyperlink" Target="https://gerardnico.com/wiki/os/cpu/cpu"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Write-through"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en.wikipedia.org/wiki/Cache_coherence" TargetMode="External"/><Relationship Id="rId5" Type="http://schemas.openxmlformats.org/officeDocument/2006/relationships/hyperlink" Target="https://en.wikipedia.org/wiki/Dirty_bit" TargetMode="External"/><Relationship Id="rId4" Type="http://schemas.openxmlformats.org/officeDocument/2006/relationships/hyperlink" Target="https://en.wikipedia.org/wiki/Write-back"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Dirty_bit"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Pentium_4"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hyperlink" Target="https://en.wikipedia.org/wiki/CPU_cache#cite_note-ccs.neu.edu-7" TargetMode="External"/><Relationship Id="rId4" Type="http://schemas.openxmlformats.org/officeDocument/2006/relationships/hyperlink" Target="https://en.wikipedia.org/wiki/Kibibyt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Translation_lookaside_buffer"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数据在内存中的布局叫做“数据结构”，在文件中的布局叫做“文件格式”</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a:t>
            </a:fld>
            <a:endParaRPr lang="zh-CN" altLang="en-US"/>
          </a:p>
        </p:txBody>
      </p:sp>
    </p:spTree>
    <p:extLst>
      <p:ext uri="{BB962C8B-B14F-4D97-AF65-F5344CB8AC3E}">
        <p14:creationId xmlns="" xmlns:p14="http://schemas.microsoft.com/office/powerpoint/2010/main" val="3582999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3" tooltip="Error-correcting code"/>
              </a:rPr>
              <a:t>error-correcting code</a:t>
            </a:r>
            <a:r>
              <a:rPr lang="en-US" altLang="zh-CN" sz="1200" b="0" i="0" kern="1200" dirty="0" smtClean="0">
                <a:solidFill>
                  <a:schemeClr val="tx1"/>
                </a:solidFill>
                <a:effectLst/>
                <a:latin typeface="+mn-lt"/>
                <a:ea typeface="+mn-ea"/>
                <a:cs typeface="+mn-cs"/>
              </a:rPr>
              <a:t> (ECC)</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34</a:t>
            </a:fld>
            <a:endParaRPr lang="zh-CN" altLang="en-US"/>
          </a:p>
        </p:txBody>
      </p:sp>
    </p:spTree>
    <p:extLst>
      <p:ext uri="{BB962C8B-B14F-4D97-AF65-F5344CB8AC3E}">
        <p14:creationId xmlns="" xmlns:p14="http://schemas.microsoft.com/office/powerpoint/2010/main" val="1617552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hlinkClick r:id="rId3"/>
              </a:rPr>
              <a:t>bit density</a:t>
            </a: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zone bit recording</a:t>
            </a:r>
            <a:r>
              <a:rPr lang="en-US" altLang="zh-CN"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ZBR</a:t>
            </a:r>
            <a:r>
              <a:rPr lang="en-US" altLang="zh-CN" sz="1200" b="0" i="0" kern="1200" dirty="0" smtClean="0">
                <a:solidFill>
                  <a:schemeClr val="tx1"/>
                </a:solidFill>
                <a:effectLst/>
                <a:latin typeface="+mn-lt"/>
                <a:ea typeface="+mn-ea"/>
                <a:cs typeface="+mn-cs"/>
              </a:rPr>
              <a:t>) is a method used by </a:t>
            </a:r>
            <a:r>
              <a:rPr lang="en-US" altLang="zh-CN" sz="1200" b="0" i="0" u="none" strike="noStrike" kern="1200" dirty="0" smtClean="0">
                <a:solidFill>
                  <a:schemeClr val="tx1"/>
                </a:solidFill>
                <a:effectLst/>
                <a:latin typeface="+mn-lt"/>
                <a:ea typeface="+mn-ea"/>
                <a:cs typeface="+mn-cs"/>
                <a:hlinkClick r:id="rId4" tooltip="Disk drives"/>
              </a:rPr>
              <a:t>disk drives</a:t>
            </a:r>
            <a:r>
              <a:rPr lang="en-US" altLang="zh-CN" sz="1200" b="0" i="0" kern="1200" dirty="0" smtClean="0">
                <a:solidFill>
                  <a:schemeClr val="tx1"/>
                </a:solidFill>
                <a:effectLst/>
                <a:latin typeface="+mn-lt"/>
                <a:ea typeface="+mn-ea"/>
                <a:cs typeface="+mn-cs"/>
              </a:rPr>
              <a:t> to store more </a:t>
            </a:r>
            <a:r>
              <a:rPr lang="en-US" altLang="zh-CN" sz="1200" b="0" i="0" u="none" strike="noStrike" kern="1200" dirty="0" smtClean="0">
                <a:solidFill>
                  <a:schemeClr val="tx1"/>
                </a:solidFill>
                <a:effectLst/>
                <a:latin typeface="+mn-lt"/>
                <a:ea typeface="+mn-ea"/>
                <a:cs typeface="+mn-cs"/>
                <a:hlinkClick r:id="rId5" tooltip="Disk sector"/>
              </a:rPr>
              <a:t>sectors</a:t>
            </a:r>
            <a:r>
              <a:rPr lang="en-US" altLang="zh-CN" sz="1200" b="0" i="0" kern="1200" dirty="0" smtClean="0">
                <a:solidFill>
                  <a:schemeClr val="tx1"/>
                </a:solidFill>
                <a:effectLst/>
                <a:latin typeface="+mn-lt"/>
                <a:ea typeface="+mn-ea"/>
                <a:cs typeface="+mn-cs"/>
              </a:rPr>
              <a:t> per </a:t>
            </a:r>
            <a:r>
              <a:rPr lang="en-US" altLang="zh-CN" sz="1200" b="0" i="0" u="none" strike="noStrike" kern="1200" dirty="0" smtClean="0">
                <a:solidFill>
                  <a:schemeClr val="tx1"/>
                </a:solidFill>
                <a:effectLst/>
                <a:latin typeface="+mn-lt"/>
                <a:ea typeface="+mn-ea"/>
                <a:cs typeface="+mn-cs"/>
                <a:hlinkClick r:id="rId6" tooltip="Cylinder-head-sector"/>
              </a:rPr>
              <a:t>track</a:t>
            </a:r>
            <a:r>
              <a:rPr lang="en-US" altLang="zh-CN" sz="1200" b="0" i="0" kern="1200" dirty="0" smtClean="0">
                <a:solidFill>
                  <a:schemeClr val="tx1"/>
                </a:solidFill>
                <a:effectLst/>
                <a:latin typeface="+mn-lt"/>
                <a:ea typeface="+mn-ea"/>
                <a:cs typeface="+mn-cs"/>
              </a:rPr>
              <a:t> on outer tracks than on inner tracks.</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35</a:t>
            </a:fld>
            <a:endParaRPr lang="zh-CN" altLang="en-US"/>
          </a:p>
        </p:txBody>
      </p:sp>
    </p:spTree>
    <p:extLst>
      <p:ext uri="{BB962C8B-B14F-4D97-AF65-F5344CB8AC3E}">
        <p14:creationId xmlns="" xmlns:p14="http://schemas.microsoft.com/office/powerpoint/2010/main" val="2622313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在硬盘里动得最慢的</a:t>
            </a:r>
            <a:r>
              <a:rPr lang="en-US" altLang="zh-CN" dirty="0" smtClean="0"/>
              <a:t>(</a:t>
            </a:r>
            <a:r>
              <a:rPr lang="zh-CN" altLang="en-US" dirty="0" smtClean="0"/>
              <a:t>相对来说</a:t>
            </a:r>
            <a:r>
              <a:rPr lang="en-US" altLang="zh-CN" dirty="0" smtClean="0"/>
              <a:t>)</a:t>
            </a:r>
            <a:r>
              <a:rPr lang="zh-CN" altLang="en-US" dirty="0" smtClean="0"/>
              <a:t>就是传动手臂</a:t>
            </a:r>
            <a:r>
              <a:rPr lang="en-US" altLang="zh-CN" dirty="0" smtClean="0"/>
              <a:t>,</a:t>
            </a:r>
          </a:p>
          <a:p>
            <a:r>
              <a:rPr lang="zh-CN" altLang="en-US" b="1" dirty="0" smtClean="0"/>
              <a:t>柱面从外到内，磁头从上到下， 扇区从小到大。</a:t>
            </a:r>
            <a:endParaRPr lang="en-US" altLang="zh-CN" b="1" dirty="0" smtClean="0"/>
          </a:p>
          <a:p>
            <a:r>
              <a:rPr lang="zh-CN" altLang="en-US" b="1" dirty="0" smtClean="0"/>
              <a:t>数据的读</a:t>
            </a:r>
            <a:r>
              <a:rPr lang="en-US" altLang="zh-CN" b="1" dirty="0" smtClean="0"/>
              <a:t>/</a:t>
            </a:r>
            <a:r>
              <a:rPr lang="zh-CN" altLang="en-US" b="1" dirty="0" smtClean="0"/>
              <a:t>写按柱面进行，而不按盘面进行，先</a:t>
            </a: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系统将数据存储到磁盘上时，按柱面、磁头、扇区的方式进行，即最先是第</a:t>
            </a:r>
            <a:r>
              <a:rPr lang="en-US" altLang="zh-CN" dirty="0" smtClean="0"/>
              <a:t>1</a:t>
            </a:r>
            <a:r>
              <a:rPr lang="zh-CN" altLang="en-US" dirty="0" smtClean="0"/>
              <a:t>磁道的第一磁头下（也就是第</a:t>
            </a:r>
            <a:r>
              <a:rPr lang="en-US" altLang="zh-CN" dirty="0" smtClean="0"/>
              <a:t>1</a:t>
            </a:r>
            <a:r>
              <a:rPr lang="zh-CN" altLang="en-US" dirty="0" smtClean="0"/>
              <a:t>盘面的第一磁道）的所有扇区，然后，是同一柱面的下一磁头，</a:t>
            </a:r>
            <a:r>
              <a:rPr lang="en-US" altLang="zh-CN" dirty="0" smtClean="0"/>
              <a:t>……</a:t>
            </a:r>
            <a:r>
              <a:rPr lang="zh-CN" altLang="en-US" dirty="0" smtClean="0"/>
              <a:t>，一个柱面存储满后就推进到下一个柱面，直到把文件内容全部写入磁盘。</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36</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一次访盘请求（读</a:t>
            </a:r>
            <a:r>
              <a:rPr lang="en-US" altLang="zh-CN" dirty="0" smtClean="0"/>
              <a:t>/</a:t>
            </a:r>
            <a:r>
              <a:rPr lang="zh-CN" altLang="en-US" dirty="0" smtClean="0"/>
              <a:t>写）完成过程由三个动作组成：</a:t>
            </a:r>
            <a:endParaRPr lang="en-US" altLang="zh-CN" dirty="0" smtClean="0"/>
          </a:p>
          <a:p>
            <a:pPr lvl="1"/>
            <a:r>
              <a:rPr lang="en-US" altLang="zh-CN" dirty="0" smtClean="0"/>
              <a:t>1</a:t>
            </a:r>
            <a:r>
              <a:rPr lang="zh-CN" altLang="en-US" dirty="0" smtClean="0"/>
              <a:t>）寻道（时间）：磁头移动定位到指定磁道 </a:t>
            </a:r>
            <a:endParaRPr lang="en-US" altLang="zh-CN" dirty="0" smtClean="0"/>
          </a:p>
          <a:p>
            <a:pPr lvl="1"/>
            <a:r>
              <a:rPr lang="en-US" altLang="zh-CN" dirty="0" smtClean="0"/>
              <a:t>2</a:t>
            </a:r>
            <a:r>
              <a:rPr lang="zh-CN" altLang="en-US" dirty="0" smtClean="0"/>
              <a:t>）旋转延迟（时间）：等待指定扇区从磁头下旋转经过 </a:t>
            </a:r>
            <a:endParaRPr lang="en-US" altLang="zh-CN" dirty="0" smtClean="0"/>
          </a:p>
          <a:p>
            <a:pPr lvl="1"/>
            <a:r>
              <a:rPr lang="en-US" altLang="zh-CN" dirty="0" smtClean="0"/>
              <a:t>3</a:t>
            </a:r>
            <a:r>
              <a:rPr lang="zh-CN" altLang="en-US" dirty="0" smtClean="0"/>
              <a:t>）数据传输（时间）：数据在磁盘与内存之间的实际传输</a:t>
            </a:r>
            <a:endParaRPr lang="en-US" altLang="zh-CN" sz="2800" dirty="0" smtClean="0"/>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37</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SSTF:</a:t>
            </a:r>
          </a:p>
          <a:p>
            <a:r>
              <a:rPr lang="en-US" altLang="zh-CN" sz="1200" b="0" i="0" kern="1200" dirty="0" smtClean="0">
                <a:solidFill>
                  <a:schemeClr val="tx1"/>
                </a:solidFill>
                <a:effectLst/>
                <a:latin typeface="+mn-lt"/>
                <a:ea typeface="+mn-ea"/>
                <a:cs typeface="+mn-cs"/>
              </a:rPr>
              <a:t>This is a direct improvement upon a first-come first-served (</a:t>
            </a:r>
            <a:r>
              <a:rPr lang="en-US" altLang="zh-CN" sz="1200" b="0" i="0" u="none" strike="noStrike" kern="1200" dirty="0" smtClean="0">
                <a:solidFill>
                  <a:schemeClr val="tx1"/>
                </a:solidFill>
                <a:effectLst/>
                <a:latin typeface="+mn-lt"/>
                <a:ea typeface="+mn-ea"/>
                <a:cs typeface="+mn-cs"/>
                <a:hlinkClick r:id="rId3" tooltip="FCFS (computing and electronics) (page does not exist)"/>
              </a:rPr>
              <a:t>FCFS</a:t>
            </a:r>
            <a:r>
              <a:rPr lang="en-US" altLang="zh-CN" sz="1200" b="0" i="0" kern="1200" dirty="0" smtClean="0">
                <a:solidFill>
                  <a:schemeClr val="tx1"/>
                </a:solidFill>
                <a:effectLst/>
                <a:latin typeface="+mn-lt"/>
                <a:ea typeface="+mn-ea"/>
                <a:cs typeface="+mn-cs"/>
              </a:rPr>
              <a:t>) algorithm. The drive maintains an incoming buffer of requests, and tied with each request is a cylinder number of the request. Lower cylinder numbers indicate that the cylinder is closer to the spindle, while higher numbers indicate the cylinder is farther away. The shortest seek first algorithm determines which request is closest to the current position of the head, and then services that request next.</a:t>
            </a:r>
            <a:endParaRPr lang="en-US" altLang="zh-CN" sz="1200" b="1"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SCAN:</a:t>
            </a:r>
          </a:p>
          <a:p>
            <a:r>
              <a:rPr lang="en-US" altLang="zh-CN" sz="1200" b="0" i="0" kern="1200" dirty="0" smtClean="0">
                <a:solidFill>
                  <a:schemeClr val="tx1"/>
                </a:solidFill>
                <a:effectLst/>
                <a:latin typeface="+mn-lt"/>
                <a:ea typeface="+mn-ea"/>
                <a:cs typeface="+mn-cs"/>
              </a:rPr>
              <a:t>This algorithm is named after the behavior of a building </a:t>
            </a:r>
            <a:r>
              <a:rPr lang="en-US" altLang="zh-CN" sz="1200" b="0" i="0" u="none" strike="noStrike" kern="1200" dirty="0" smtClean="0">
                <a:solidFill>
                  <a:schemeClr val="tx1"/>
                </a:solidFill>
                <a:effectLst/>
                <a:latin typeface="+mn-lt"/>
                <a:ea typeface="+mn-ea"/>
                <a:cs typeface="+mn-cs"/>
                <a:hlinkClick r:id="rId4" tooltip="Elevator"/>
              </a:rPr>
              <a:t>elevator</a:t>
            </a:r>
            <a:r>
              <a:rPr lang="en-US" altLang="zh-CN" sz="1200" b="0" i="0" kern="1200" dirty="0" smtClean="0">
                <a:solidFill>
                  <a:schemeClr val="tx1"/>
                </a:solidFill>
                <a:effectLst/>
                <a:latin typeface="+mn-lt"/>
                <a:ea typeface="+mn-ea"/>
                <a:cs typeface="+mn-cs"/>
              </a:rPr>
              <a:t>, where the elevator continues to travel in its current direction (up or down) until empty, stopping only to let individuals off or to pick up new individuals heading in the same direction.</a:t>
            </a:r>
          </a:p>
          <a:p>
            <a:r>
              <a:rPr lang="en-US" altLang="zh-CN" sz="1200" b="0" i="0" kern="1200" dirty="0" smtClean="0">
                <a:solidFill>
                  <a:schemeClr val="tx1"/>
                </a:solidFill>
                <a:effectLst/>
                <a:latin typeface="+mn-lt"/>
                <a:ea typeface="+mn-ea"/>
                <a:cs typeface="+mn-cs"/>
              </a:rPr>
              <a:t>When a new request arrives while the drive is idle, the initial arm/head movement will be in the direction of the cylinder where the data is stored, either </a:t>
            </a:r>
            <a:r>
              <a:rPr lang="en-US" altLang="zh-CN" sz="1200" b="0" i="1" kern="1200" dirty="0" smtClean="0">
                <a:solidFill>
                  <a:schemeClr val="tx1"/>
                </a:solidFill>
                <a:effectLst/>
                <a:latin typeface="+mn-lt"/>
                <a:ea typeface="+mn-ea"/>
                <a:cs typeface="+mn-cs"/>
              </a:rPr>
              <a:t>in</a:t>
            </a:r>
            <a:r>
              <a:rPr lang="en-US" altLang="zh-CN" sz="1200" b="0" i="0" kern="1200" dirty="0" smtClean="0">
                <a:solidFill>
                  <a:schemeClr val="tx1"/>
                </a:solidFill>
                <a:effectLst/>
                <a:latin typeface="+mn-lt"/>
                <a:ea typeface="+mn-ea"/>
                <a:cs typeface="+mn-cs"/>
              </a:rPr>
              <a:t> or </a:t>
            </a:r>
            <a:r>
              <a:rPr lang="en-US" altLang="zh-CN" sz="1200" b="0" i="1" kern="1200" dirty="0" smtClean="0">
                <a:solidFill>
                  <a:schemeClr val="tx1"/>
                </a:solidFill>
                <a:effectLst/>
                <a:latin typeface="+mn-lt"/>
                <a:ea typeface="+mn-ea"/>
                <a:cs typeface="+mn-cs"/>
              </a:rPr>
              <a:t>out</a:t>
            </a:r>
            <a:r>
              <a:rPr lang="en-US" altLang="zh-CN" sz="1200" b="0" i="0" kern="1200" dirty="0" smtClean="0">
                <a:solidFill>
                  <a:schemeClr val="tx1"/>
                </a:solidFill>
                <a:effectLst/>
                <a:latin typeface="+mn-lt"/>
                <a:ea typeface="+mn-ea"/>
                <a:cs typeface="+mn-cs"/>
              </a:rPr>
              <a:t>. As additional requests arrive, requests are serviced only in the current direction of arm movement until the arm reaches the edge of the disk. When this happens, the direction of the arm reverses, and the requests that were remaining in the opposite direction are serviced, and so on.</a:t>
            </a:r>
          </a:p>
          <a:p>
            <a:r>
              <a:rPr lang="en-US" altLang="zh-CN" sz="1200" b="1" i="0" kern="1200" dirty="0" smtClean="0">
                <a:solidFill>
                  <a:schemeClr val="tx1"/>
                </a:solidFill>
                <a:effectLst/>
                <a:latin typeface="+mn-lt"/>
                <a:ea typeface="+mn-ea"/>
                <a:cs typeface="+mn-cs"/>
              </a:rPr>
              <a:t>LOOK</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The </a:t>
            </a:r>
            <a:r>
              <a:rPr lang="en-US" altLang="zh-CN" sz="1200" b="1" i="0" kern="1200" dirty="0" smtClean="0">
                <a:solidFill>
                  <a:schemeClr val="tx1"/>
                </a:solidFill>
                <a:effectLst/>
                <a:latin typeface="+mn-lt"/>
                <a:ea typeface="+mn-ea"/>
                <a:cs typeface="+mn-cs"/>
              </a:rPr>
              <a:t>LOOK</a:t>
            </a:r>
            <a:r>
              <a:rPr lang="en-US" altLang="zh-CN" sz="1200" b="0" i="0" kern="1200" dirty="0" smtClean="0">
                <a:solidFill>
                  <a:schemeClr val="tx1"/>
                </a:solidFill>
                <a:effectLst/>
                <a:latin typeface="+mn-lt"/>
                <a:ea typeface="+mn-ea"/>
                <a:cs typeface="+mn-cs"/>
              </a:rPr>
              <a:t> algorithm is the same as the </a:t>
            </a:r>
            <a:r>
              <a:rPr lang="en-US" altLang="zh-CN" sz="1200" b="1" i="0" kern="1200" dirty="0" smtClean="0">
                <a:solidFill>
                  <a:schemeClr val="tx1"/>
                </a:solidFill>
                <a:effectLst/>
                <a:latin typeface="+mn-lt"/>
                <a:ea typeface="+mn-ea"/>
                <a:cs typeface="+mn-cs"/>
              </a:rPr>
              <a:t>SCAN</a:t>
            </a:r>
            <a:r>
              <a:rPr lang="en-US" altLang="zh-CN" sz="1200" b="0" i="0" kern="1200" dirty="0" smtClean="0">
                <a:solidFill>
                  <a:schemeClr val="tx1"/>
                </a:solidFill>
                <a:effectLst/>
                <a:latin typeface="+mn-lt"/>
                <a:ea typeface="+mn-ea"/>
                <a:cs typeface="+mn-cs"/>
              </a:rPr>
              <a:t> algorithm in that it also honors requests on both sweep direction of the disk head, however, this algorithm "Looks" ahead to see if there are any requests pending in the direction of head movement. If no requests are pending in the direction of head movement, then the disk head traversal will be reversed to the opposite direction and requests on the other direction can be served. In LOOK scheduling, the arm goes only as far as final requests in each direction and then reverses direction without going all the way to the end.</a:t>
            </a:r>
          </a:p>
          <a:p>
            <a:r>
              <a:rPr lang="en-US" altLang="zh-CN" sz="1200" b="0" i="0" kern="1200" dirty="0" smtClean="0">
                <a:solidFill>
                  <a:schemeClr val="tx1"/>
                </a:solidFill>
                <a:effectLst/>
                <a:latin typeface="+mn-lt"/>
                <a:ea typeface="+mn-ea"/>
                <a:cs typeface="+mn-cs"/>
              </a:rPr>
              <a:t>Consider an example, Given a disk with 200 cylinders (0-199), suppose we have 8 pending requests: 98, 183, 37, 122, 14, 124, 65, 67 and that the read/write head is currently at cylinder 53. In order to complete these requests, the arm will move in the increasing order first and then will move in decreasing order after reaching the end. So, the order in which it will execute is 65, 67, 98, 122, 124, 183, 37, 14.</a:t>
            </a:r>
          </a:p>
          <a:p>
            <a:r>
              <a:rPr lang="en-US" altLang="zh-CN" sz="1200" b="0" i="0" kern="1200" dirty="0" smtClean="0">
                <a:solidFill>
                  <a:schemeClr val="tx1"/>
                </a:solidFill>
                <a:effectLst/>
                <a:latin typeface="+mn-lt"/>
                <a:ea typeface="+mn-ea"/>
                <a:cs typeface="+mn-cs"/>
              </a:rPr>
              <a:t>LOOK behaves almost identically to </a:t>
            </a:r>
            <a:r>
              <a:rPr lang="en-US" altLang="zh-CN" sz="1200" b="0" i="0" u="none" strike="noStrike" kern="1200" dirty="0" smtClean="0">
                <a:solidFill>
                  <a:schemeClr val="tx1"/>
                </a:solidFill>
                <a:effectLst/>
                <a:latin typeface="+mn-lt"/>
                <a:ea typeface="+mn-ea"/>
                <a:cs typeface="+mn-cs"/>
                <a:hlinkClick r:id="rId5" tooltip="Shortest seek time first"/>
              </a:rPr>
              <a:t>Shortest seek time first</a:t>
            </a:r>
            <a:r>
              <a:rPr lang="en-US" altLang="zh-CN" sz="1200" b="0" i="0" kern="1200" dirty="0" smtClean="0">
                <a:solidFill>
                  <a:schemeClr val="tx1"/>
                </a:solidFill>
                <a:effectLst/>
                <a:latin typeface="+mn-lt"/>
                <a:ea typeface="+mn-ea"/>
                <a:cs typeface="+mn-cs"/>
              </a:rPr>
              <a:t> (SSTF), but avoids the starvation problem of SSTF. This is because LOOK is biased against the area recently traversed, and heavily favors tracks clustered at the outermost and innermost edges of the platter. LOOK is also biased towards more recently arriving jobs (on average).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mn-ea"/>
                <a:cs typeface="+mn-cs"/>
              </a:rPr>
              <a:t>C-LOOK</a:t>
            </a:r>
            <a:r>
              <a:rPr lang="en-US" altLang="zh-CN" sz="1200" b="0" i="0" kern="1200" dirty="0" smtClean="0">
                <a:solidFill>
                  <a:schemeClr val="tx1"/>
                </a:solidFill>
                <a:effectLst/>
                <a:latin typeface="+mn-lt"/>
                <a:ea typeface="+mn-ea"/>
                <a:cs typeface="+mn-cs"/>
              </a:rPr>
              <a:t> (Circular LOOK):</a:t>
            </a:r>
          </a:p>
          <a:p>
            <a:r>
              <a:rPr lang="en-US" altLang="zh-CN" sz="1200" b="0" i="0" kern="1200" dirty="0" smtClean="0">
                <a:solidFill>
                  <a:schemeClr val="tx1"/>
                </a:solidFill>
                <a:effectLst/>
                <a:latin typeface="+mn-lt"/>
                <a:ea typeface="+mn-ea"/>
                <a:cs typeface="+mn-cs"/>
              </a:rPr>
              <a:t>One variant of LOOK is C-LOOK. It is an effort to remove the bias in LOOK for track clusters at the edges of the platter. C-LOOK basically only scans in one direction. Either you sweep from the inside out, or the outside in. When you reach the end, you just swing the head all the way back to the beginning. This actually takes advantage of the fact that many drives can move the read/write head at high speeds if it's moving across a large number of tracks (e.g. the seek time from the last track to track 0 is smaller than one would expect and usually considerably less than the time it would take to seek there one track at a time).</a:t>
            </a:r>
          </a:p>
          <a:p>
            <a:r>
              <a:rPr lang="en-US" altLang="zh-CN" sz="1200" b="1" i="0" kern="1200" dirty="0" smtClean="0">
                <a:solidFill>
                  <a:schemeClr val="tx1"/>
                </a:solidFill>
                <a:effectLst/>
                <a:latin typeface="+mn-lt"/>
                <a:ea typeface="+mn-ea"/>
                <a:cs typeface="+mn-cs"/>
              </a:rPr>
              <a:t>N-Step-SCAN:</a:t>
            </a:r>
          </a:p>
          <a:p>
            <a:r>
              <a:rPr lang="en-US" altLang="zh-CN" sz="1200" b="0" i="0" kern="1200" dirty="0" smtClean="0">
                <a:solidFill>
                  <a:schemeClr val="tx1"/>
                </a:solidFill>
                <a:effectLst/>
                <a:latin typeface="+mn-lt"/>
                <a:ea typeface="+mn-ea"/>
                <a:cs typeface="+mn-cs"/>
              </a:rPr>
              <a:t>It segments the request queue into </a:t>
            </a:r>
            <a:r>
              <a:rPr lang="en-US" altLang="zh-CN" sz="1200" b="0" i="0" kern="1200" dirty="0" err="1" smtClean="0">
                <a:solidFill>
                  <a:schemeClr val="tx1"/>
                </a:solidFill>
                <a:effectLst/>
                <a:latin typeface="+mn-lt"/>
                <a:ea typeface="+mn-ea"/>
                <a:cs typeface="+mn-cs"/>
              </a:rPr>
              <a:t>subqueues</a:t>
            </a:r>
            <a:r>
              <a:rPr lang="en-US" altLang="zh-CN" sz="1200" b="0" i="0" kern="1200" dirty="0" smtClean="0">
                <a:solidFill>
                  <a:schemeClr val="tx1"/>
                </a:solidFill>
                <a:effectLst/>
                <a:latin typeface="+mn-lt"/>
                <a:ea typeface="+mn-ea"/>
                <a:cs typeface="+mn-cs"/>
              </a:rPr>
              <a:t> of length N. Breaking the queue into segments of N requests makes service guarantees possible. Subsequent requests entering the request queue won't get pushed into N sized </a:t>
            </a:r>
            <a:r>
              <a:rPr lang="en-US" altLang="zh-CN" sz="1200" b="0" i="0" kern="1200" dirty="0" err="1" smtClean="0">
                <a:solidFill>
                  <a:schemeClr val="tx1"/>
                </a:solidFill>
                <a:effectLst/>
                <a:latin typeface="+mn-lt"/>
                <a:ea typeface="+mn-ea"/>
                <a:cs typeface="+mn-cs"/>
              </a:rPr>
              <a:t>subqueues</a:t>
            </a:r>
            <a:r>
              <a:rPr lang="en-US" altLang="zh-CN" sz="1200" b="0" i="0" kern="1200" dirty="0" smtClean="0">
                <a:solidFill>
                  <a:schemeClr val="tx1"/>
                </a:solidFill>
                <a:effectLst/>
                <a:latin typeface="+mn-lt"/>
                <a:ea typeface="+mn-ea"/>
                <a:cs typeface="+mn-cs"/>
              </a:rPr>
              <a:t> which are already full by the elevator algorithm. As such, starvation is eliminated and guarantees of service within N requests is possible.</a:t>
            </a:r>
          </a:p>
          <a:p>
            <a:r>
              <a:rPr lang="en-US" altLang="zh-CN" sz="1200" b="0" i="0" kern="1200" dirty="0" smtClean="0">
                <a:solidFill>
                  <a:schemeClr val="tx1"/>
                </a:solidFill>
                <a:effectLst/>
                <a:latin typeface="+mn-lt"/>
                <a:ea typeface="+mn-ea"/>
                <a:cs typeface="+mn-cs"/>
              </a:rPr>
              <a:t>Another way to look at N-step SCAN is this: A buffer for N requests is kept. All the requests in this buffer are serviced in any particular sweep. All the incoming requests in this period are not added to this buffer but are kept up in a separate buffer. When these top N requests are serviced, the IO scheduler chooses the next N requests and this process continues. This allows for better throughput and avoids starvation.</a:t>
            </a:r>
          </a:p>
          <a:p>
            <a:r>
              <a:rPr lang="en-US" altLang="zh-CN" sz="1200" b="1" i="0" kern="1200" dirty="0" err="1" smtClean="0">
                <a:solidFill>
                  <a:schemeClr val="tx1"/>
                </a:solidFill>
                <a:effectLst/>
                <a:latin typeface="+mn-lt"/>
                <a:ea typeface="+mn-ea"/>
                <a:cs typeface="+mn-cs"/>
              </a:rPr>
              <a:t>Fscan</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During the scan, all of the requests are in the first queue and all new requests are put into the second </a:t>
            </a:r>
            <a:r>
              <a:rPr lang="en-US" altLang="zh-CN" sz="1200" b="0" i="0" u="none" strike="noStrike" kern="1200" dirty="0" smtClean="0">
                <a:solidFill>
                  <a:schemeClr val="tx1"/>
                </a:solidFill>
                <a:effectLst/>
                <a:latin typeface="+mn-lt"/>
                <a:ea typeface="+mn-ea"/>
                <a:cs typeface="+mn-cs"/>
                <a:hlinkClick r:id="rId6" tooltip="Queue (data structure)"/>
              </a:rPr>
              <a:t>queue</a:t>
            </a:r>
            <a:r>
              <a:rPr lang="en-US" altLang="zh-CN" sz="1200" b="0" i="0" kern="1200" dirty="0" smtClean="0">
                <a:solidFill>
                  <a:schemeClr val="tx1"/>
                </a:solidFill>
                <a:effectLst/>
                <a:latin typeface="+mn-lt"/>
                <a:ea typeface="+mn-ea"/>
                <a:cs typeface="+mn-cs"/>
              </a:rPr>
              <a:t>. Thus, service of new requests is deferred until all of the old requests have been processed. </a:t>
            </a:r>
          </a:p>
          <a:p>
            <a:r>
              <a:rPr lang="en-US" altLang="zh-CN" sz="1200" b="1" i="0" kern="1200" dirty="0" smtClean="0">
                <a:solidFill>
                  <a:schemeClr val="tx1"/>
                </a:solidFill>
                <a:effectLst/>
                <a:latin typeface="+mn-lt"/>
                <a:ea typeface="+mn-ea"/>
                <a:cs typeface="+mn-cs"/>
              </a:rPr>
              <a:t>Completely Fair Queuing</a:t>
            </a:r>
            <a:r>
              <a:rPr lang="en-US" altLang="zh-CN"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CFQ</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CFQ places synchronous requests submitted by </a:t>
            </a:r>
            <a:r>
              <a:rPr lang="en-US" altLang="zh-CN" sz="1200" b="0" i="0" u="none" strike="noStrike" kern="1200" dirty="0" smtClean="0">
                <a:solidFill>
                  <a:schemeClr val="tx1"/>
                </a:solidFill>
                <a:effectLst/>
                <a:latin typeface="+mn-lt"/>
                <a:ea typeface="+mn-ea"/>
                <a:cs typeface="+mn-cs"/>
                <a:hlinkClick r:id="rId7" tooltip="Process (computing)"/>
              </a:rPr>
              <a:t>processes</a:t>
            </a:r>
            <a:r>
              <a:rPr lang="en-US" altLang="zh-CN" sz="1200" b="0" i="0" kern="1200" dirty="0" smtClean="0">
                <a:solidFill>
                  <a:schemeClr val="tx1"/>
                </a:solidFill>
                <a:effectLst/>
                <a:latin typeface="+mn-lt"/>
                <a:ea typeface="+mn-ea"/>
                <a:cs typeface="+mn-cs"/>
              </a:rPr>
              <a:t> into a number of per-process </a:t>
            </a:r>
            <a:r>
              <a:rPr lang="en-US" altLang="zh-CN" sz="1200" b="0" i="0" u="none" strike="noStrike" kern="1200" dirty="0" smtClean="0">
                <a:solidFill>
                  <a:schemeClr val="tx1"/>
                </a:solidFill>
                <a:effectLst/>
                <a:latin typeface="+mn-lt"/>
                <a:ea typeface="+mn-ea"/>
                <a:cs typeface="+mn-cs"/>
                <a:hlinkClick r:id="rId6" tooltip="Queue (data structure)"/>
              </a:rPr>
              <a:t>queues</a:t>
            </a:r>
            <a:r>
              <a:rPr lang="en-US" altLang="zh-CN" sz="1200" b="0" i="0" kern="1200" dirty="0" smtClean="0">
                <a:solidFill>
                  <a:schemeClr val="tx1"/>
                </a:solidFill>
                <a:effectLst/>
                <a:latin typeface="+mn-lt"/>
                <a:ea typeface="+mn-ea"/>
                <a:cs typeface="+mn-cs"/>
              </a:rPr>
              <a:t> and then allocates </a:t>
            </a:r>
            <a:r>
              <a:rPr lang="en-US" altLang="zh-CN" sz="1200" b="0" i="0" kern="1200" dirty="0" err="1" smtClean="0">
                <a:solidFill>
                  <a:schemeClr val="tx1"/>
                </a:solidFill>
                <a:effectLst/>
                <a:latin typeface="+mn-lt"/>
                <a:ea typeface="+mn-ea"/>
                <a:cs typeface="+mn-cs"/>
              </a:rPr>
              <a:t>timeslices</a:t>
            </a:r>
            <a:r>
              <a:rPr lang="en-US" altLang="zh-CN" sz="1200" b="0" i="0" kern="1200" dirty="0" smtClean="0">
                <a:solidFill>
                  <a:schemeClr val="tx1"/>
                </a:solidFill>
                <a:effectLst/>
                <a:latin typeface="+mn-lt"/>
                <a:ea typeface="+mn-ea"/>
                <a:cs typeface="+mn-cs"/>
              </a:rPr>
              <a:t> for each of the queues to access the </a:t>
            </a:r>
            <a:r>
              <a:rPr lang="en-US" altLang="zh-CN" sz="1200" b="0" i="0" u="none" strike="noStrike" kern="1200" dirty="0" smtClean="0">
                <a:solidFill>
                  <a:schemeClr val="tx1"/>
                </a:solidFill>
                <a:effectLst/>
                <a:latin typeface="+mn-lt"/>
                <a:ea typeface="+mn-ea"/>
                <a:cs typeface="+mn-cs"/>
                <a:hlinkClick r:id="rId8" tooltip="Disk storage"/>
              </a:rPr>
              <a:t>disk</a:t>
            </a:r>
            <a:r>
              <a:rPr lang="en-US" altLang="zh-CN" sz="1200" b="0" i="0" kern="1200" dirty="0" smtClean="0">
                <a:solidFill>
                  <a:schemeClr val="tx1"/>
                </a:solidFill>
                <a:effectLst/>
                <a:latin typeface="+mn-lt"/>
                <a:ea typeface="+mn-ea"/>
                <a:cs typeface="+mn-cs"/>
              </a:rPr>
              <a:t>. The length of the time slice and the number of requests a queue is allowed to submit depends on the I/O priority of the given process. Asynchronous requests for all processes are batched together in fewer queues, one per priority. </a:t>
            </a:r>
          </a:p>
          <a:p>
            <a:r>
              <a:rPr lang="en-US" altLang="zh-CN" sz="1200" b="1" i="0" kern="1200" dirty="0" smtClean="0">
                <a:solidFill>
                  <a:schemeClr val="tx1"/>
                </a:solidFill>
                <a:effectLst/>
                <a:latin typeface="+mn-lt"/>
                <a:ea typeface="+mn-ea"/>
                <a:cs typeface="+mn-cs"/>
              </a:rPr>
              <a:t>Deadline scheduler</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The main goal of the Deadline scheduler is to guarantee a start service time for a request.</a:t>
            </a:r>
            <a:r>
              <a:rPr lang="en-US" altLang="zh-CN" sz="1200" b="0" i="0" u="none" strike="noStrike" kern="1200" baseline="30000" dirty="0" smtClean="0">
                <a:solidFill>
                  <a:schemeClr val="tx1"/>
                </a:solidFill>
                <a:effectLst/>
                <a:latin typeface="+mn-lt"/>
                <a:ea typeface="+mn-ea"/>
                <a:cs typeface="+mn-cs"/>
                <a:hlinkClick r:id="rId9"/>
              </a:rPr>
              <a:t>[1]</a:t>
            </a:r>
            <a:r>
              <a:rPr lang="en-US" altLang="zh-CN" sz="1200" b="0" i="0" kern="1200" dirty="0" smtClean="0">
                <a:solidFill>
                  <a:schemeClr val="tx1"/>
                </a:solidFill>
                <a:effectLst/>
                <a:latin typeface="+mn-lt"/>
                <a:ea typeface="+mn-ea"/>
                <a:cs typeface="+mn-cs"/>
              </a:rPr>
              <a:t> It does so by imposing a deadline on all I/O operations to prevent starvation of requests. It also maintains two deadline </a:t>
            </a:r>
            <a:r>
              <a:rPr lang="en-US" altLang="zh-CN" sz="1200" b="0" i="0" u="none" strike="noStrike" kern="1200" dirty="0" smtClean="0">
                <a:solidFill>
                  <a:schemeClr val="tx1"/>
                </a:solidFill>
                <a:effectLst/>
                <a:latin typeface="+mn-lt"/>
                <a:ea typeface="+mn-ea"/>
                <a:cs typeface="+mn-cs"/>
                <a:hlinkClick r:id="rId6" tooltip="Queue (data structure)"/>
              </a:rPr>
              <a:t>queues</a:t>
            </a:r>
            <a:r>
              <a:rPr lang="en-US" altLang="zh-CN" sz="1200" b="0" i="0" kern="1200" dirty="0" smtClean="0">
                <a:solidFill>
                  <a:schemeClr val="tx1"/>
                </a:solidFill>
                <a:effectLst/>
                <a:latin typeface="+mn-lt"/>
                <a:ea typeface="+mn-ea"/>
                <a:cs typeface="+mn-cs"/>
              </a:rPr>
              <a:t>, in addition to the sorted queues (both read and write). Deadline queues are basically sorted by their deadline (the expiration time), while the sorted queues are sorted by the sector number.</a:t>
            </a:r>
          </a:p>
          <a:p>
            <a:r>
              <a:rPr lang="en-US" altLang="zh-CN" sz="1200" b="0" i="0" kern="1200" dirty="0" smtClean="0">
                <a:solidFill>
                  <a:schemeClr val="tx1"/>
                </a:solidFill>
                <a:effectLst/>
                <a:latin typeface="+mn-lt"/>
                <a:ea typeface="+mn-ea"/>
                <a:cs typeface="+mn-cs"/>
              </a:rPr>
              <a:t>Before serving the next request, the deadline scheduler decides which queue to use. Read queues are given a higher priority, because </a:t>
            </a:r>
            <a:r>
              <a:rPr lang="en-US" altLang="zh-CN" sz="1200" b="0" i="0" u="none" strike="noStrike" kern="1200" dirty="0" smtClean="0">
                <a:solidFill>
                  <a:schemeClr val="tx1"/>
                </a:solidFill>
                <a:effectLst/>
                <a:latin typeface="+mn-lt"/>
                <a:ea typeface="+mn-ea"/>
                <a:cs typeface="+mn-cs"/>
                <a:hlinkClick r:id="rId7" tooltip="Process (computing)"/>
              </a:rPr>
              <a:t>processes</a:t>
            </a:r>
            <a:r>
              <a:rPr lang="en-US" altLang="zh-CN" sz="1200" b="0" i="0" kern="1200" dirty="0" smtClean="0">
                <a:solidFill>
                  <a:schemeClr val="tx1"/>
                </a:solidFill>
                <a:effectLst/>
                <a:latin typeface="+mn-lt"/>
                <a:ea typeface="+mn-ea"/>
                <a:cs typeface="+mn-cs"/>
              </a:rPr>
              <a:t> usually block on read operations. Next, the deadline scheduler checks if the first request in the deadline queue has expired. Otherwise, the scheduler serves a batch of requests from the sorted queue. In both cases, the scheduler also serves a batch of requests following the chosen request in the sorted queue.</a:t>
            </a:r>
          </a:p>
          <a:p>
            <a:r>
              <a:rPr lang="en-US" altLang="zh-CN" sz="1200" b="0" i="0" kern="1200" dirty="0" smtClean="0">
                <a:solidFill>
                  <a:schemeClr val="tx1"/>
                </a:solidFill>
                <a:effectLst/>
                <a:latin typeface="+mn-lt"/>
                <a:ea typeface="+mn-ea"/>
                <a:cs typeface="+mn-cs"/>
              </a:rPr>
              <a:t>By default, read requests have an expiration time of 500 </a:t>
            </a:r>
            <a:r>
              <a:rPr lang="en-US" altLang="zh-CN" sz="1200" b="0" i="0" kern="1200" dirty="0" err="1" smtClean="0">
                <a:solidFill>
                  <a:schemeClr val="tx1"/>
                </a:solidFill>
                <a:effectLst/>
                <a:latin typeface="+mn-lt"/>
                <a:ea typeface="+mn-ea"/>
                <a:cs typeface="+mn-cs"/>
              </a:rPr>
              <a:t>ms</a:t>
            </a:r>
            <a:r>
              <a:rPr lang="en-US" altLang="zh-CN" sz="1200" b="0" i="0" kern="1200" dirty="0" smtClean="0">
                <a:solidFill>
                  <a:schemeClr val="tx1"/>
                </a:solidFill>
                <a:effectLst/>
                <a:latin typeface="+mn-lt"/>
                <a:ea typeface="+mn-ea"/>
                <a:cs typeface="+mn-cs"/>
              </a:rPr>
              <a:t>, write requests expire in 5 seconds.</a:t>
            </a:r>
          </a:p>
          <a:p>
            <a:r>
              <a:rPr lang="en-US" altLang="zh-CN" sz="1200" b="1" i="0" kern="1200" dirty="0" smtClean="0">
                <a:solidFill>
                  <a:schemeClr val="tx1"/>
                </a:solidFill>
                <a:effectLst/>
                <a:latin typeface="+mn-lt"/>
                <a:ea typeface="+mn-ea"/>
                <a:cs typeface="+mn-cs"/>
              </a:rPr>
              <a:t>Anticipatory scheduling:</a:t>
            </a:r>
          </a:p>
          <a:p>
            <a:r>
              <a:rPr lang="en-US" altLang="zh-CN" sz="1200" b="0" i="0" kern="1200" dirty="0" smtClean="0">
                <a:solidFill>
                  <a:schemeClr val="tx1"/>
                </a:solidFill>
                <a:effectLst/>
                <a:latin typeface="+mn-lt"/>
                <a:ea typeface="+mn-ea"/>
                <a:cs typeface="+mn-cs"/>
              </a:rPr>
              <a:t>It seeks to increase the efficiency of disk utilization by "anticipating" future </a:t>
            </a:r>
            <a:r>
              <a:rPr lang="en-US" altLang="zh-CN" sz="1200" b="0" i="0" u="none" strike="noStrike" kern="1200" dirty="0" smtClean="0">
                <a:solidFill>
                  <a:schemeClr val="tx1"/>
                </a:solidFill>
                <a:effectLst/>
                <a:latin typeface="+mn-lt"/>
                <a:ea typeface="+mn-ea"/>
                <a:cs typeface="+mn-cs"/>
                <a:hlinkClick r:id="rId10" tooltip="Synchronous I/O"/>
              </a:rPr>
              <a:t>synchronous</a:t>
            </a:r>
            <a:r>
              <a:rPr lang="en-US" altLang="zh-CN" sz="1200" b="0" i="0" kern="1200" dirty="0" smtClean="0">
                <a:solidFill>
                  <a:schemeClr val="tx1"/>
                </a:solidFill>
                <a:effectLst/>
                <a:latin typeface="+mn-lt"/>
                <a:ea typeface="+mn-ea"/>
                <a:cs typeface="+mn-cs"/>
              </a:rPr>
              <a:t> read operations.</a:t>
            </a:r>
          </a:p>
          <a:p>
            <a:r>
              <a:rPr lang="en-US" altLang="zh-CN" sz="1200" b="0" i="0" kern="1200" dirty="0" smtClean="0">
                <a:solidFill>
                  <a:schemeClr val="tx1"/>
                </a:solidFill>
                <a:effectLst/>
                <a:latin typeface="+mn-lt"/>
                <a:ea typeface="+mn-ea"/>
                <a:cs typeface="+mn-cs"/>
              </a:rPr>
              <a:t>"Deceptive idleness" is a situation where a </a:t>
            </a:r>
            <a:r>
              <a:rPr lang="en-US" altLang="zh-CN" sz="1200" b="0" i="0" u="none" strike="noStrike" kern="1200" dirty="0" smtClean="0">
                <a:solidFill>
                  <a:schemeClr val="tx1"/>
                </a:solidFill>
                <a:effectLst/>
                <a:latin typeface="+mn-lt"/>
                <a:ea typeface="+mn-ea"/>
                <a:cs typeface="+mn-cs"/>
                <a:hlinkClick r:id="rId7" tooltip="Process (computing)"/>
              </a:rPr>
              <a:t>process</a:t>
            </a:r>
            <a:r>
              <a:rPr lang="en-US" altLang="zh-CN" sz="1200" b="0" i="0" kern="1200" dirty="0" smtClean="0">
                <a:solidFill>
                  <a:schemeClr val="tx1"/>
                </a:solidFill>
                <a:effectLst/>
                <a:latin typeface="+mn-lt"/>
                <a:ea typeface="+mn-ea"/>
                <a:cs typeface="+mn-cs"/>
              </a:rPr>
              <a:t> appears to be finished reading from the disk when it is actually processing data in preparation of the next read operation. This will cause a normal </a:t>
            </a:r>
            <a:r>
              <a:rPr lang="en-US" altLang="zh-CN" sz="1200" b="0" i="0" u="none" strike="noStrike" kern="1200" dirty="0" smtClean="0">
                <a:solidFill>
                  <a:schemeClr val="tx1"/>
                </a:solidFill>
                <a:effectLst/>
                <a:latin typeface="+mn-lt"/>
                <a:ea typeface="+mn-ea"/>
                <a:cs typeface="+mn-cs"/>
                <a:hlinkClick r:id="rId11" tooltip="Work-conserving (page does not exist)"/>
              </a:rPr>
              <a:t>work-conserving</a:t>
            </a:r>
            <a:r>
              <a:rPr lang="en-US" altLang="zh-CN" sz="1200" b="0" i="0" kern="1200" dirty="0" smtClean="0">
                <a:solidFill>
                  <a:schemeClr val="tx1"/>
                </a:solidFill>
                <a:effectLst/>
                <a:latin typeface="+mn-lt"/>
                <a:ea typeface="+mn-ea"/>
                <a:cs typeface="+mn-cs"/>
              </a:rPr>
              <a:t> I/O scheduler to switch to servicing I/O from an unrelated process. This situation is detrimental to the throughput of synchronous reads, as it degenerates into a seeking workload.</a:t>
            </a:r>
            <a:r>
              <a:rPr lang="en-US" altLang="zh-CN" sz="1200" b="0" i="0" u="none" strike="noStrike" kern="1200" baseline="30000" dirty="0" smtClean="0">
                <a:solidFill>
                  <a:schemeClr val="tx1"/>
                </a:solidFill>
                <a:effectLst/>
                <a:latin typeface="+mn-lt"/>
                <a:ea typeface="+mn-ea"/>
                <a:cs typeface="+mn-cs"/>
                <a:hlinkClick r:id="rId12"/>
              </a:rPr>
              <a:t>[1]</a:t>
            </a:r>
            <a:r>
              <a:rPr lang="en-US" altLang="zh-CN" sz="1200" b="0" i="0" kern="1200" dirty="0" smtClean="0">
                <a:solidFill>
                  <a:schemeClr val="tx1"/>
                </a:solidFill>
                <a:effectLst/>
                <a:latin typeface="+mn-lt"/>
                <a:ea typeface="+mn-ea"/>
                <a:cs typeface="+mn-cs"/>
              </a:rPr>
              <a:t> Anticipatory scheduling overcomes deceptive idleness by pausing for a short time (a few milliseconds) after a read operation in </a:t>
            </a:r>
            <a:r>
              <a:rPr lang="en-US" altLang="zh-CN" sz="1200" b="0" i="1" kern="1200" dirty="0" smtClean="0">
                <a:solidFill>
                  <a:schemeClr val="tx1"/>
                </a:solidFill>
                <a:effectLst/>
                <a:latin typeface="+mn-lt"/>
                <a:ea typeface="+mn-ea"/>
                <a:cs typeface="+mn-cs"/>
              </a:rPr>
              <a:t>anticipation</a:t>
            </a:r>
            <a:r>
              <a:rPr lang="en-US" altLang="zh-CN" sz="1200" b="0" i="0" kern="1200" dirty="0" smtClean="0">
                <a:solidFill>
                  <a:schemeClr val="tx1"/>
                </a:solidFill>
                <a:effectLst/>
                <a:latin typeface="+mn-lt"/>
                <a:ea typeface="+mn-ea"/>
                <a:cs typeface="+mn-cs"/>
              </a:rPr>
              <a:t> of another close-by read requests.</a:t>
            </a:r>
            <a:r>
              <a:rPr lang="en-US" altLang="zh-CN" sz="1200" b="0" i="0" u="none" strike="noStrike" kern="1200" baseline="30000" dirty="0" smtClean="0">
                <a:solidFill>
                  <a:schemeClr val="tx1"/>
                </a:solidFill>
                <a:effectLst/>
                <a:latin typeface="+mn-lt"/>
                <a:ea typeface="+mn-ea"/>
                <a:cs typeface="+mn-cs"/>
                <a:hlinkClick r:id="rId13"/>
              </a:rPr>
              <a:t>[2]</a:t>
            </a: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NOOP scheduler:</a:t>
            </a:r>
          </a:p>
          <a:p>
            <a:r>
              <a:rPr lang="en-US" altLang="zh-CN" sz="1200" b="0" i="0" kern="1200" dirty="0" smtClean="0">
                <a:solidFill>
                  <a:schemeClr val="tx1"/>
                </a:solidFill>
                <a:effectLst/>
                <a:latin typeface="+mn-lt"/>
                <a:ea typeface="+mn-ea"/>
                <a:cs typeface="+mn-cs"/>
              </a:rPr>
              <a:t>The NOOP scheduler inserts all incoming I/O requests into a simple </a:t>
            </a:r>
            <a:r>
              <a:rPr lang="en-US" altLang="zh-CN" sz="1200" b="0" i="0" u="none" strike="noStrike" kern="1200" dirty="0" smtClean="0">
                <a:solidFill>
                  <a:schemeClr val="tx1"/>
                </a:solidFill>
                <a:effectLst/>
                <a:latin typeface="+mn-lt"/>
                <a:ea typeface="+mn-ea"/>
                <a:cs typeface="+mn-cs"/>
                <a:hlinkClick r:id="rId14" tooltip="FIFO (computing and electronics)"/>
              </a:rPr>
              <a:t>FIFO</a:t>
            </a:r>
            <a:r>
              <a:rPr lang="en-US" altLang="zh-CN" sz="1200" b="0" i="0" kern="1200" dirty="0" smtClean="0">
                <a:solidFill>
                  <a:schemeClr val="tx1"/>
                </a:solidFill>
                <a:effectLst/>
                <a:latin typeface="+mn-lt"/>
                <a:ea typeface="+mn-ea"/>
                <a:cs typeface="+mn-cs"/>
              </a:rPr>
              <a:t> queue and implements request merging. This scheduler is useful when it has been determined that the host should </a:t>
            </a:r>
            <a:r>
              <a:rPr lang="en-US" altLang="zh-CN" sz="1200" b="0" i="1" kern="1200" dirty="0" smtClean="0">
                <a:solidFill>
                  <a:schemeClr val="tx1"/>
                </a:solidFill>
                <a:effectLst/>
                <a:latin typeface="+mn-lt"/>
                <a:ea typeface="+mn-ea"/>
                <a:cs typeface="+mn-cs"/>
              </a:rPr>
              <a:t>not</a:t>
            </a:r>
            <a:r>
              <a:rPr lang="en-US" altLang="zh-CN" sz="1200" b="0" i="0" kern="1200" dirty="0" smtClean="0">
                <a:solidFill>
                  <a:schemeClr val="tx1"/>
                </a:solidFill>
                <a:effectLst/>
                <a:latin typeface="+mn-lt"/>
                <a:ea typeface="+mn-ea"/>
                <a:cs typeface="+mn-cs"/>
              </a:rPr>
              <a:t> attempt to re-order requests based on the sector numbers contained therein. In other words, the scheduler assumes that the host is unaware of how to productively re-order requests.</a:t>
            </a:r>
            <a:endParaRPr lang="zh-CN" altLang="en-US" b="1"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38</a:t>
            </a:fld>
            <a:endParaRPr lang="zh-CN" altLang="en-US"/>
          </a:p>
        </p:txBody>
      </p:sp>
    </p:spTree>
    <p:extLst>
      <p:ext uri="{BB962C8B-B14F-4D97-AF65-F5344CB8AC3E}">
        <p14:creationId xmlns="" xmlns:p14="http://schemas.microsoft.com/office/powerpoint/2010/main" val="742170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concept of a </a:t>
            </a:r>
            <a:r>
              <a:rPr lang="en-US" altLang="zh-CN" sz="1200" b="1" i="0" kern="1200" dirty="0" smtClean="0">
                <a:solidFill>
                  <a:schemeClr val="tx1"/>
                </a:solidFill>
                <a:effectLst/>
                <a:latin typeface="+mn-lt"/>
                <a:ea typeface="+mn-ea"/>
                <a:cs typeface="+mn-cs"/>
              </a:rPr>
              <a:t>block</a:t>
            </a:r>
            <a:r>
              <a:rPr lang="en-US" altLang="zh-CN" sz="1200" b="0" i="0" kern="1200" dirty="0" smtClean="0">
                <a:solidFill>
                  <a:schemeClr val="tx1"/>
                </a:solidFill>
                <a:effectLst/>
                <a:latin typeface="+mn-lt"/>
                <a:ea typeface="+mn-ea"/>
                <a:cs typeface="+mn-cs"/>
              </a:rPr>
              <a:t> began as a simple way for </a:t>
            </a:r>
            <a:r>
              <a:rPr lang="en-US" altLang="zh-CN" sz="1200" b="0" i="0" u="none" strike="noStrike" kern="1200" dirty="0" smtClean="0">
                <a:solidFill>
                  <a:schemeClr val="tx1"/>
                </a:solidFill>
                <a:effectLst/>
                <a:latin typeface="+mn-lt"/>
                <a:ea typeface="+mn-ea"/>
                <a:cs typeface="+mn-cs"/>
                <a:hlinkClick r:id="rId3"/>
              </a:rPr>
              <a:t>physical sectors on disk</a:t>
            </a:r>
            <a:r>
              <a:rPr lang="en-US" altLang="zh-CN" sz="1200" b="0" i="0" kern="1200" dirty="0" smtClean="0">
                <a:solidFill>
                  <a:schemeClr val="tx1"/>
                </a:solidFill>
                <a:effectLst/>
                <a:latin typeface="+mn-lt"/>
                <a:ea typeface="+mn-ea"/>
                <a:cs typeface="+mn-cs"/>
              </a:rPr>
              <a:t> to be represented logically in the </a:t>
            </a:r>
            <a:r>
              <a:rPr lang="en-US" altLang="zh-CN" sz="1200" b="0" i="0" kern="1200" dirty="0" err="1" smtClean="0">
                <a:solidFill>
                  <a:schemeClr val="tx1"/>
                </a:solidFill>
                <a:effectLst/>
                <a:latin typeface="+mn-lt"/>
                <a:ea typeface="+mn-ea"/>
                <a:cs typeface="+mn-cs"/>
              </a:rPr>
              <a:t>filesystem</a:t>
            </a:r>
            <a:r>
              <a:rPr lang="en-US" altLang="zh-CN" sz="1200" b="0" i="0" kern="1200" dirty="0" smtClean="0">
                <a:solidFill>
                  <a:schemeClr val="tx1"/>
                </a:solidFill>
                <a:effectLst/>
                <a:latin typeface="+mn-lt"/>
                <a:ea typeface="+mn-ea"/>
                <a:cs typeface="+mn-cs"/>
              </a:rPr>
              <a:t>. Each sector had its own header, data area and </a:t>
            </a:r>
            <a:r>
              <a:rPr lang="en-US" altLang="zh-CN" sz="1200" b="0" i="0" u="none" strike="noStrike" kern="1200" dirty="0" smtClean="0">
                <a:solidFill>
                  <a:schemeClr val="tx1"/>
                </a:solidFill>
                <a:effectLst/>
                <a:latin typeface="+mn-lt"/>
                <a:ea typeface="+mn-ea"/>
                <a:cs typeface="+mn-cs"/>
                <a:hlinkClick r:id="rId4"/>
              </a:rPr>
              <a:t>ECC</a:t>
            </a:r>
            <a:r>
              <a:rPr lang="en-US" altLang="zh-CN" sz="1200" b="0" i="0" kern="1200" dirty="0" smtClean="0">
                <a:solidFill>
                  <a:schemeClr val="tx1"/>
                </a:solidFill>
                <a:effectLst/>
                <a:latin typeface="+mn-lt"/>
                <a:ea typeface="+mn-ea"/>
                <a:cs typeface="+mn-cs"/>
              </a:rPr>
              <a:t> which made it the smallest piece of disk that could be independently represented logically.</a:t>
            </a:r>
          </a:p>
          <a:p>
            <a:r>
              <a:rPr lang="en-US" altLang="zh-CN" sz="1200" b="0" i="0" kern="1200" dirty="0" smtClean="0">
                <a:solidFill>
                  <a:schemeClr val="tx1"/>
                </a:solidFill>
                <a:effectLst/>
                <a:latin typeface="+mn-lt"/>
                <a:ea typeface="+mn-ea"/>
                <a:cs typeface="+mn-cs"/>
              </a:rPr>
              <a:t>As time went by, with the advent of caches on the HDD controller it became easier to have logical blocks which were of the size of multiple physical sectors. This way on-disk sequential I/O increased resulting in better throughput.</a:t>
            </a:r>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40</a:t>
            </a:fld>
            <a:endParaRPr lang="zh-CN" altLang="en-US"/>
          </a:p>
        </p:txBody>
      </p:sp>
    </p:spTree>
    <p:extLst>
      <p:ext uri="{BB962C8B-B14F-4D97-AF65-F5344CB8AC3E}">
        <p14:creationId xmlns="" xmlns:p14="http://schemas.microsoft.com/office/powerpoint/2010/main" val="3582853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sequential access pre-fetching will reduce time to perform complete operation.</a:t>
            </a:r>
          </a:p>
          <a:p>
            <a:r>
              <a:rPr lang="zh-CN" altLang="en-US" sz="1200" b="1" i="0" kern="1200" dirty="0" smtClean="0">
                <a:solidFill>
                  <a:schemeClr val="tx1"/>
                </a:solidFill>
                <a:effectLst/>
                <a:latin typeface="+mn-lt"/>
                <a:ea typeface="+mn-ea"/>
                <a:cs typeface="+mn-cs"/>
              </a:rPr>
              <a:t>局部性原理与磁盘预读</a:t>
            </a:r>
            <a:endParaRPr lang="en-US" altLang="zh-CN" sz="1200" b="1"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由于磁盘顺序读取的效率很高（不需要寻道时间，只需很少的旋转时间），因此对于具有局部性的程序来说，预读可以提高</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效率。</a:t>
            </a:r>
          </a:p>
          <a:p>
            <a:r>
              <a:rPr lang="zh-CN" altLang="en-US" sz="1200" b="0" i="0" kern="1200" dirty="0" smtClean="0">
                <a:solidFill>
                  <a:schemeClr val="tx1"/>
                </a:solidFill>
                <a:effectLst/>
                <a:latin typeface="+mn-lt"/>
                <a:ea typeface="+mn-ea"/>
                <a:cs typeface="+mn-cs"/>
              </a:rPr>
              <a:t>预读的长度一般为页（</a:t>
            </a:r>
            <a:r>
              <a:rPr lang="en-US" altLang="zh-CN" sz="1200" b="0" i="0" kern="1200" dirty="0" smtClean="0">
                <a:solidFill>
                  <a:schemeClr val="tx1"/>
                </a:solidFill>
                <a:effectLst/>
                <a:latin typeface="+mn-lt"/>
                <a:ea typeface="+mn-ea"/>
                <a:cs typeface="+mn-cs"/>
              </a:rPr>
              <a:t>page</a:t>
            </a:r>
            <a:r>
              <a:rPr lang="zh-CN" altLang="en-US" sz="1200" b="0" i="0" kern="1200" dirty="0" smtClean="0">
                <a:solidFill>
                  <a:schemeClr val="tx1"/>
                </a:solidFill>
                <a:effectLst/>
                <a:latin typeface="+mn-lt"/>
                <a:ea typeface="+mn-ea"/>
                <a:cs typeface="+mn-cs"/>
              </a:rPr>
              <a:t>）的整倍数。页是计算机管理存储器的逻辑块，硬件及操作系统往往将主存和磁盘存储区分割为连续的大小相等的块，每个存储块称为一页（在许多操作系统中，页得大小通常为</a:t>
            </a:r>
            <a:r>
              <a:rPr lang="en-US" altLang="zh-CN" sz="1200" b="0" i="0" kern="1200" dirty="0" smtClean="0">
                <a:solidFill>
                  <a:schemeClr val="tx1"/>
                </a:solidFill>
                <a:effectLst/>
                <a:latin typeface="+mn-lt"/>
                <a:ea typeface="+mn-ea"/>
                <a:cs typeface="+mn-cs"/>
              </a:rPr>
              <a:t>4k</a:t>
            </a:r>
            <a:r>
              <a:rPr lang="zh-CN" altLang="en-US" sz="1200" b="0" i="0" kern="1200" dirty="0" smtClean="0">
                <a:solidFill>
                  <a:schemeClr val="tx1"/>
                </a:solidFill>
                <a:effectLst/>
                <a:latin typeface="+mn-lt"/>
                <a:ea typeface="+mn-ea"/>
                <a:cs typeface="+mn-cs"/>
              </a:rPr>
              <a:t>），主存和磁盘以页为单位交换数据。当程序要读取的数据不在主存中时，会触发一个缺页异常，此时系统会向磁盘发出读盘信号，磁盘会找到数据的起始位置并向后连续读取一页或几页载入内存中，然后异常返回，程序继续运行。</a:t>
            </a:r>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41</a:t>
            </a:fld>
            <a:endParaRPr lang="zh-CN" altLang="en-US"/>
          </a:p>
        </p:txBody>
      </p:sp>
    </p:spTree>
    <p:extLst>
      <p:ext uri="{BB962C8B-B14F-4D97-AF65-F5344CB8AC3E}">
        <p14:creationId xmlns="" xmlns:p14="http://schemas.microsoft.com/office/powerpoint/2010/main" val="927688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On why FAT becomes fragmented:</a:t>
            </a:r>
            <a:endParaRPr lang="en-US" altLang="zh-CN" sz="1200" b="0" i="1" kern="1200" dirty="0" smtClean="0">
              <a:solidFill>
                <a:schemeClr val="tx1"/>
              </a:solidFill>
              <a:effectLst/>
              <a:latin typeface="+mn-lt"/>
              <a:ea typeface="+mn-ea"/>
              <a:cs typeface="+mn-cs"/>
            </a:endParaRPr>
          </a:p>
          <a:p>
            <a:r>
              <a:rPr lang="en-US" altLang="zh-CN" sz="1200" b="0" i="1" kern="1200" dirty="0" smtClean="0">
                <a:solidFill>
                  <a:schemeClr val="tx1"/>
                </a:solidFill>
                <a:effectLst/>
                <a:latin typeface="+mn-lt"/>
                <a:ea typeface="+mn-ea"/>
                <a:cs typeface="+mn-cs"/>
              </a:rPr>
              <a:t>"When you save a file to a FAT file system, [the file is saved] as close to the start of the disk as possible. When you save a second file, [the file is saved] right after the first file – and so on. When the original files grow in size, they will always become fragmented. There’s no nearby room for them to grow into."</a:t>
            </a:r>
            <a:r>
              <a:rPr lang="en-US" altLang="zh-CN" sz="1200" b="0" i="0" kern="1200" dirty="0" smtClean="0">
                <a:solidFill>
                  <a:schemeClr val="tx1"/>
                </a:solidFill>
                <a:effectLst/>
                <a:latin typeface="+mn-lt"/>
                <a:ea typeface="+mn-ea"/>
                <a:cs typeface="+mn-cs"/>
              </a:rPr>
              <a:t>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On how EXT2,3,4 allocate files:</a:t>
            </a:r>
          </a:p>
          <a:p>
            <a:r>
              <a:rPr lang="en-US" altLang="zh-CN" sz="1200" b="0" i="1" kern="1200" dirty="0" smtClean="0">
                <a:solidFill>
                  <a:schemeClr val="tx1"/>
                </a:solidFill>
                <a:effectLst/>
                <a:latin typeface="+mn-lt"/>
                <a:ea typeface="+mn-ea"/>
                <a:cs typeface="+mn-cs"/>
              </a:rPr>
              <a:t>"ext2, ext3, and ext4 file systems [...] allocates files in a more intelligent way. Instead of placing multiple files near each other on the hard disk, Linux file systems scatter different files all over the disk, leaving a large amount of free space between them.“</a:t>
            </a:r>
          </a:p>
          <a:p>
            <a:endParaRPr lang="en-US" altLang="zh-CN" sz="1200" b="0" i="1" kern="1200" dirty="0" smtClean="0">
              <a:solidFill>
                <a:schemeClr val="tx1"/>
              </a:solidFill>
              <a:effectLst/>
              <a:latin typeface="+mn-lt"/>
              <a:ea typeface="+mn-ea"/>
              <a:cs typeface="+mn-cs"/>
            </a:endParaRPr>
          </a:p>
          <a:p>
            <a:r>
              <a:rPr lang="en-US" altLang="zh-CN" sz="1200" b="0" i="1" kern="1200" dirty="0" smtClean="0">
                <a:solidFill>
                  <a:schemeClr val="tx1"/>
                </a:solidFill>
                <a:effectLst/>
                <a:latin typeface="+mn-lt"/>
                <a:ea typeface="+mn-ea"/>
                <a:cs typeface="+mn-cs"/>
              </a:rPr>
              <a:t>"Modern Linux </a:t>
            </a:r>
            <a:r>
              <a:rPr lang="en-US" altLang="zh-CN" sz="1200" b="0" i="1" kern="1200" dirty="0" err="1" smtClean="0">
                <a:solidFill>
                  <a:schemeClr val="tx1"/>
                </a:solidFill>
                <a:effectLst/>
                <a:latin typeface="+mn-lt"/>
                <a:ea typeface="+mn-ea"/>
                <a:cs typeface="+mn-cs"/>
              </a:rPr>
              <a:t>filesystem</a:t>
            </a:r>
            <a:r>
              <a:rPr lang="en-US" altLang="zh-CN" sz="1200" b="0" i="1" kern="1200" dirty="0" smtClean="0">
                <a:solidFill>
                  <a:schemeClr val="tx1"/>
                </a:solidFill>
                <a:effectLst/>
                <a:latin typeface="+mn-lt"/>
                <a:ea typeface="+mn-ea"/>
                <a:cs typeface="+mn-cs"/>
              </a:rPr>
              <a:t>(s) keep fragmentation at a minimum by keeping all blocks in a file close together, even if they can't be stored in consecutive sectors. Some </a:t>
            </a:r>
            <a:r>
              <a:rPr lang="en-US" altLang="zh-CN" sz="1200" b="0" i="1" kern="1200" dirty="0" err="1" smtClean="0">
                <a:solidFill>
                  <a:schemeClr val="tx1"/>
                </a:solidFill>
                <a:effectLst/>
                <a:latin typeface="+mn-lt"/>
                <a:ea typeface="+mn-ea"/>
                <a:cs typeface="+mn-cs"/>
              </a:rPr>
              <a:t>filesystems</a:t>
            </a:r>
            <a:r>
              <a:rPr lang="en-US" altLang="zh-CN" sz="1200" b="0" i="1" kern="1200" dirty="0" smtClean="0">
                <a:solidFill>
                  <a:schemeClr val="tx1"/>
                </a:solidFill>
                <a:effectLst/>
                <a:latin typeface="+mn-lt"/>
                <a:ea typeface="+mn-ea"/>
                <a:cs typeface="+mn-cs"/>
              </a:rPr>
              <a:t>, like ext3, effectively allocate the free block that is nearest to other blocks in a file. Therefore it is not necessary to worry about fragmentation in a Linux system."</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43</a:t>
            </a:fld>
            <a:endParaRPr lang="zh-CN" altLang="en-US"/>
          </a:p>
        </p:txBody>
      </p:sp>
    </p:spTree>
    <p:extLst>
      <p:ext uri="{BB962C8B-B14F-4D97-AF65-F5344CB8AC3E}">
        <p14:creationId xmlns="" xmlns:p14="http://schemas.microsoft.com/office/powerpoint/2010/main" val="3995328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44</a:t>
            </a:fld>
            <a:endParaRPr lang="zh-CN" altLang="en-US"/>
          </a:p>
        </p:txBody>
      </p:sp>
    </p:spTree>
    <p:extLst>
      <p:ext uri="{BB962C8B-B14F-4D97-AF65-F5344CB8AC3E}">
        <p14:creationId xmlns="" xmlns:p14="http://schemas.microsoft.com/office/powerpoint/2010/main" val="4222977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data paths is the path composed of all hardware components that are needed to get the data from the </a:t>
            </a:r>
            <a:r>
              <a:rPr lang="en-US" altLang="zh-CN" sz="1200" b="0" i="0" u="none" strike="noStrike" kern="1200" dirty="0" smtClean="0">
                <a:solidFill>
                  <a:schemeClr val="tx1"/>
                </a:solidFill>
                <a:effectLst/>
                <a:latin typeface="+mn-lt"/>
                <a:ea typeface="+mn-ea"/>
                <a:cs typeface="+mn-cs"/>
                <a:hlinkClick r:id="rId3" tooltip="data_storage:disk"/>
              </a:rPr>
              <a:t>disk drive</a:t>
            </a:r>
            <a:r>
              <a:rPr lang="en-US" altLang="zh-CN" sz="1200" b="0" i="0" kern="1200" dirty="0" smtClean="0">
                <a:solidFill>
                  <a:schemeClr val="tx1"/>
                </a:solidFill>
                <a:effectLst/>
                <a:latin typeface="+mn-lt"/>
                <a:ea typeface="+mn-ea"/>
                <a:cs typeface="+mn-cs"/>
              </a:rPr>
              <a:t> to the </a:t>
            </a:r>
            <a:r>
              <a:rPr lang="en-US" altLang="zh-CN" sz="1200" b="0" i="0" u="none" strike="noStrike" kern="1200" dirty="0" smtClean="0">
                <a:solidFill>
                  <a:schemeClr val="tx1"/>
                </a:solidFill>
                <a:effectLst/>
                <a:latin typeface="+mn-lt"/>
                <a:ea typeface="+mn-ea"/>
                <a:cs typeface="+mn-cs"/>
                <a:hlinkClick r:id="rId4" tooltip="os:cpu:cpu"/>
              </a:rPr>
              <a:t>CPU</a:t>
            </a:r>
            <a:r>
              <a:rPr lang="en-US" altLang="zh-CN" sz="1200" b="0" i="0" u="none" strike="noStrike"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It is important to understand the different </a:t>
            </a:r>
            <a:r>
              <a:rPr lang="en-US" altLang="zh-CN" sz="1200" b="0" i="0" u="none" strike="noStrike" kern="1200" dirty="0" smtClean="0">
                <a:solidFill>
                  <a:schemeClr val="tx1"/>
                </a:solidFill>
                <a:effectLst/>
                <a:latin typeface="+mn-lt"/>
                <a:ea typeface="+mn-ea"/>
                <a:cs typeface="+mn-cs"/>
                <a:hlinkClick r:id="rId5" tooltip="io:throughput"/>
              </a:rPr>
              <a:t>transfer rates</a:t>
            </a:r>
            <a:r>
              <a:rPr lang="en-US" altLang="zh-CN" sz="1200" b="0" i="0" kern="1200" dirty="0" smtClean="0">
                <a:solidFill>
                  <a:schemeClr val="tx1"/>
                </a:solidFill>
                <a:effectLst/>
                <a:latin typeface="+mn-lt"/>
                <a:ea typeface="+mn-ea"/>
                <a:cs typeface="+mn-cs"/>
              </a:rPr>
              <a:t> of each component of the server's disk subsystem and of the network. This information helps you to identify potential bottlenecks that can throttle your overall performance.</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6</a:t>
            </a:fld>
            <a:endParaRPr lang="zh-CN" altLang="en-US"/>
          </a:p>
        </p:txBody>
      </p:sp>
    </p:spTree>
    <p:extLst>
      <p:ext uri="{BB962C8B-B14F-4D97-AF65-F5344CB8AC3E}">
        <p14:creationId xmlns="" xmlns:p14="http://schemas.microsoft.com/office/powerpoint/2010/main" val="6761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In a </a:t>
            </a:r>
            <a:r>
              <a:rPr lang="en-US" altLang="zh-CN" sz="1200" b="0" i="0" u="none" strike="noStrike" kern="1200" dirty="0" smtClean="0">
                <a:solidFill>
                  <a:schemeClr val="tx1"/>
                </a:solidFill>
                <a:effectLst/>
                <a:latin typeface="+mn-lt"/>
                <a:ea typeface="+mn-ea"/>
                <a:cs typeface="+mn-cs"/>
                <a:hlinkClick r:id="rId3" tooltip="Write-through"/>
              </a:rPr>
              <a:t>write-through</a:t>
            </a:r>
            <a:r>
              <a:rPr lang="en-US" altLang="zh-CN" sz="1200" b="0" i="0" kern="1200" dirty="0" smtClean="0">
                <a:solidFill>
                  <a:schemeClr val="tx1"/>
                </a:solidFill>
                <a:effectLst/>
                <a:latin typeface="+mn-lt"/>
                <a:ea typeface="+mn-ea"/>
                <a:cs typeface="+mn-cs"/>
              </a:rPr>
              <a:t> cache, every write to the cache causes a write to main memory. Alternatively, in a </a:t>
            </a:r>
            <a:r>
              <a:rPr lang="en-US" altLang="zh-CN" sz="1200" b="0" i="0" u="none" strike="noStrike" kern="1200" dirty="0" smtClean="0">
                <a:solidFill>
                  <a:schemeClr val="tx1"/>
                </a:solidFill>
                <a:effectLst/>
                <a:latin typeface="+mn-lt"/>
                <a:ea typeface="+mn-ea"/>
                <a:cs typeface="+mn-cs"/>
                <a:hlinkClick r:id="rId4" tooltip="Write-back"/>
              </a:rPr>
              <a:t>write-back</a:t>
            </a:r>
            <a:r>
              <a:rPr lang="en-US" altLang="zh-CN" sz="1200" b="0" i="0" kern="1200" dirty="0" smtClean="0">
                <a:solidFill>
                  <a:schemeClr val="tx1"/>
                </a:solidFill>
                <a:effectLst/>
                <a:latin typeface="+mn-lt"/>
                <a:ea typeface="+mn-ea"/>
                <a:cs typeface="+mn-cs"/>
              </a:rPr>
              <a:t> or copy-back cache, writes are not immediately mirrored to the main memory, and the cache instead tracks which locations have been written over, marking them as </a:t>
            </a:r>
            <a:r>
              <a:rPr lang="en-US" altLang="zh-CN" sz="1200" b="0" i="0" u="none" strike="noStrike" kern="1200" dirty="0" smtClean="0">
                <a:solidFill>
                  <a:schemeClr val="tx1"/>
                </a:solidFill>
                <a:effectLst/>
                <a:latin typeface="+mn-lt"/>
                <a:ea typeface="+mn-ea"/>
                <a:cs typeface="+mn-cs"/>
                <a:hlinkClick r:id="rId5" tooltip="Dirty bit"/>
              </a:rPr>
              <a:t>dirty</a:t>
            </a:r>
            <a:r>
              <a:rPr lang="en-US" altLang="zh-CN" sz="1200" b="0" i="0" kern="1200" dirty="0" smtClean="0">
                <a:solidFill>
                  <a:schemeClr val="tx1"/>
                </a:solidFill>
                <a:effectLst/>
                <a:latin typeface="+mn-lt"/>
                <a:ea typeface="+mn-ea"/>
                <a:cs typeface="+mn-cs"/>
              </a:rPr>
              <a:t>. The data in these locations is written back to the main memory only when that data is evicted from the cache. For this reason, a read miss in a write-back cache may sometimes require two memory accesses to service: one to first write the dirty location to main memory, and then another to read the new location from memory.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Cached data from the main memory may be changed by other entities. Communication protocols between the cache managers that keep the data consistent are known as </a:t>
            </a:r>
            <a:r>
              <a:rPr lang="en-US" altLang="zh-CN" sz="1200" b="0" i="0" u="none" strike="noStrike" kern="1200" dirty="0" smtClean="0">
                <a:solidFill>
                  <a:schemeClr val="tx1"/>
                </a:solidFill>
                <a:effectLst/>
                <a:latin typeface="+mn-lt"/>
                <a:ea typeface="+mn-ea"/>
                <a:cs typeface="+mn-cs"/>
                <a:hlinkClick r:id="rId6" tooltip="Cache coherence"/>
              </a:rPr>
              <a:t>cache coherence</a:t>
            </a:r>
            <a:r>
              <a:rPr lang="en-US" altLang="zh-CN" sz="1200" b="0" i="0" kern="1200" dirty="0" smtClean="0">
                <a:solidFill>
                  <a:schemeClr val="tx1"/>
                </a:solidFill>
                <a:effectLst/>
                <a:latin typeface="+mn-lt"/>
                <a:ea typeface="+mn-ea"/>
                <a:cs typeface="+mn-cs"/>
              </a:rPr>
              <a:t> protocols.</a:t>
            </a:r>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8</a:t>
            </a:fld>
            <a:endParaRPr lang="zh-CN" altLang="en-US"/>
          </a:p>
        </p:txBody>
      </p:sp>
    </p:spTree>
    <p:extLst>
      <p:ext uri="{BB962C8B-B14F-4D97-AF65-F5344CB8AC3E}">
        <p14:creationId xmlns="" xmlns:p14="http://schemas.microsoft.com/office/powerpoint/2010/main" val="2896403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a:t>
            </a:r>
            <a:r>
              <a:rPr lang="en-US" altLang="zh-CN" sz="1200" b="1" i="1" kern="1200" dirty="0" smtClean="0">
                <a:solidFill>
                  <a:schemeClr val="tx1"/>
                </a:solidFill>
                <a:effectLst/>
                <a:latin typeface="+mn-lt"/>
                <a:ea typeface="+mn-ea"/>
                <a:cs typeface="+mn-cs"/>
              </a:rPr>
              <a:t>data block</a:t>
            </a:r>
            <a:r>
              <a:rPr lang="en-US" altLang="zh-CN" sz="1200" b="1" i="0" kern="1200" dirty="0" smtClean="0">
                <a:solidFill>
                  <a:schemeClr val="tx1"/>
                </a:solidFill>
                <a:effectLst/>
                <a:latin typeface="+mn-lt"/>
                <a:ea typeface="+mn-ea"/>
                <a:cs typeface="+mn-cs"/>
              </a:rPr>
              <a:t> (cache line) </a:t>
            </a:r>
            <a:r>
              <a:rPr lang="en-US" altLang="zh-CN" sz="1200" b="0" i="0" kern="1200" dirty="0" smtClean="0">
                <a:solidFill>
                  <a:schemeClr val="tx1"/>
                </a:solidFill>
                <a:effectLst/>
                <a:latin typeface="+mn-lt"/>
                <a:ea typeface="+mn-ea"/>
                <a:cs typeface="+mn-cs"/>
              </a:rPr>
              <a:t>contains the actual data fetched from the main memory.</a:t>
            </a:r>
          </a:p>
          <a:p>
            <a:r>
              <a:rPr lang="en-US" altLang="zh-CN" sz="1200" b="0" i="0" kern="1200" dirty="0" smtClean="0">
                <a:solidFill>
                  <a:schemeClr val="tx1"/>
                </a:solidFill>
                <a:effectLst/>
                <a:latin typeface="+mn-lt"/>
                <a:ea typeface="+mn-ea"/>
                <a:cs typeface="+mn-cs"/>
              </a:rPr>
              <a:t>The </a:t>
            </a:r>
            <a:r>
              <a:rPr lang="en-US" altLang="zh-CN" sz="1200" b="1" i="1" kern="1200" dirty="0" smtClean="0">
                <a:solidFill>
                  <a:schemeClr val="tx1"/>
                </a:solidFill>
                <a:effectLst/>
                <a:latin typeface="+mn-lt"/>
                <a:ea typeface="+mn-ea"/>
                <a:cs typeface="+mn-cs"/>
              </a:rPr>
              <a:t>tag</a:t>
            </a:r>
            <a:r>
              <a:rPr lang="en-US" altLang="zh-CN" sz="1200" b="1"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contains (part of) the address of the actual data fetched from the main memory.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The </a:t>
            </a:r>
            <a:r>
              <a:rPr lang="en-US" altLang="zh-CN" sz="1200" b="1" i="1" kern="1200" dirty="0" smtClean="0">
                <a:solidFill>
                  <a:schemeClr val="tx1"/>
                </a:solidFill>
                <a:effectLst/>
                <a:latin typeface="+mn-lt"/>
                <a:ea typeface="+mn-ea"/>
                <a:cs typeface="+mn-cs"/>
              </a:rPr>
              <a:t>Flag bits</a:t>
            </a:r>
            <a:r>
              <a:rPr lang="en-US" altLang="zh-CN" sz="1200" b="0" i="0" kern="1200" dirty="0" smtClean="0">
                <a:solidFill>
                  <a:schemeClr val="tx1"/>
                </a:solidFill>
                <a:effectLst/>
                <a:latin typeface="+mn-lt"/>
                <a:ea typeface="+mn-ea"/>
                <a:cs typeface="+mn-cs"/>
              </a:rPr>
              <a:t>:</a:t>
            </a:r>
            <a:r>
              <a:rPr lang="en-US" altLang="zh-CN" sz="1200" b="0" i="0" kern="1200" baseline="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An instruction cache requires only one flag bit per cache row entry: a valid bit.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A data cache typically requires two flag bits per cache line – a valid bit and a </a:t>
            </a:r>
            <a:r>
              <a:rPr lang="en-US" altLang="zh-CN" sz="1200" b="0" i="0" u="none" strike="noStrike" kern="1200" dirty="0" smtClean="0">
                <a:solidFill>
                  <a:schemeClr val="tx1"/>
                </a:solidFill>
                <a:effectLst/>
                <a:latin typeface="+mn-lt"/>
                <a:ea typeface="+mn-ea"/>
                <a:cs typeface="+mn-cs"/>
                <a:hlinkClick r:id="rId3" tooltip="Dirty bit"/>
              </a:rPr>
              <a:t>dirty bit</a:t>
            </a:r>
            <a:r>
              <a:rPr lang="en-US" altLang="zh-CN" sz="1200" b="0" i="0" u="none" strike="noStrike" kern="1200" dirty="0" smtClean="0">
                <a:solidFill>
                  <a:schemeClr val="tx1"/>
                </a:solidFill>
                <a:effectLst/>
                <a:latin typeface="+mn-lt"/>
                <a:ea typeface="+mn-ea"/>
                <a:cs typeface="+mn-cs"/>
              </a:rPr>
              <a:t>(have to be written</a:t>
            </a:r>
            <a:r>
              <a:rPr lang="en-US" altLang="zh-CN" sz="1200" b="0" i="0" u="none" strike="noStrike" kern="1200" baseline="0" dirty="0" smtClean="0">
                <a:solidFill>
                  <a:schemeClr val="tx1"/>
                </a:solidFill>
                <a:effectLst/>
                <a:latin typeface="+mn-lt"/>
                <a:ea typeface="+mn-ea"/>
                <a:cs typeface="+mn-cs"/>
              </a:rPr>
              <a:t> back into </a:t>
            </a:r>
            <a:r>
              <a:rPr lang="en-US" altLang="zh-CN" sz="1200" b="0" i="0" kern="1200" dirty="0" smtClean="0">
                <a:solidFill>
                  <a:schemeClr val="tx1"/>
                </a:solidFill>
                <a:effectLst/>
                <a:latin typeface="+mn-lt"/>
                <a:ea typeface="+mn-ea"/>
                <a:cs typeface="+mn-cs"/>
              </a:rPr>
              <a:t>main memory</a:t>
            </a:r>
            <a:r>
              <a:rPr lang="en-US" altLang="zh-CN" sz="1200" b="0" i="0" u="none" strike="noStrike"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1"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The index describes which cache row (which cache line) that the data has been put in.</a:t>
            </a:r>
          </a:p>
          <a:p>
            <a:r>
              <a:rPr lang="en-US" altLang="zh-CN" sz="1200" b="0" i="0" kern="1200" dirty="0" smtClean="0">
                <a:solidFill>
                  <a:schemeClr val="tx1"/>
                </a:solidFill>
                <a:effectLst/>
                <a:latin typeface="+mn-lt"/>
                <a:ea typeface="+mn-ea"/>
                <a:cs typeface="+mn-cs"/>
              </a:rPr>
              <a:t>The block offset specifies the desired data within the stored data block within the cache row. </a:t>
            </a:r>
          </a:p>
          <a:p>
            <a:r>
              <a:rPr lang="en-US" altLang="zh-CN" sz="1200" b="0" i="0" kern="1200" dirty="0" smtClean="0">
                <a:solidFill>
                  <a:schemeClr val="tx1"/>
                </a:solidFill>
                <a:effectLst/>
                <a:latin typeface="+mn-lt"/>
                <a:ea typeface="+mn-ea"/>
                <a:cs typeface="+mn-cs"/>
              </a:rPr>
              <a:t>The tag contains the most significant bits of the address, which are checked against the current row (the row has been retrieved by index) to see if it is the one we need or another, irrelevant memory location that happened to have the same index bits as the one we want. The tag length in bits is </a:t>
            </a:r>
            <a:r>
              <a:rPr lang="en-US" altLang="zh-CN" dirty="0" err="1" smtClean="0"/>
              <a:t>address_length</a:t>
            </a:r>
            <a:r>
              <a:rPr lang="en-US" altLang="zh-CN" dirty="0" smtClean="0"/>
              <a:t> - </a:t>
            </a:r>
            <a:r>
              <a:rPr lang="en-US" altLang="zh-CN" dirty="0" err="1" smtClean="0"/>
              <a:t>index_length</a:t>
            </a:r>
            <a:r>
              <a:rPr lang="en-US" altLang="zh-CN" dirty="0" smtClean="0"/>
              <a:t> - </a:t>
            </a:r>
            <a:r>
              <a:rPr lang="en-US" altLang="zh-CN" dirty="0" err="1" smtClean="0"/>
              <a:t>block_offset_length</a:t>
            </a:r>
            <a:r>
              <a:rPr lang="en-US" altLang="zh-CN" sz="1200" b="0" i="0" kern="1200" dirty="0" smtClean="0">
                <a:solidFill>
                  <a:schemeClr val="tx1"/>
                </a:solidFill>
                <a:effectLst/>
                <a:latin typeface="+mn-lt"/>
                <a:ea typeface="+mn-ea"/>
                <a:cs typeface="+mn-cs"/>
              </a:rPr>
              <a:t>.</a:t>
            </a:r>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22</a:t>
            </a:fld>
            <a:endParaRPr lang="zh-CN" altLang="en-US"/>
          </a:p>
        </p:txBody>
      </p:sp>
    </p:spTree>
    <p:extLst>
      <p:ext uri="{BB962C8B-B14F-4D97-AF65-F5344CB8AC3E}">
        <p14:creationId xmlns="" xmlns:p14="http://schemas.microsoft.com/office/powerpoint/2010/main" val="4205184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mn-ea"/>
                <a:cs typeface="+mn-cs"/>
              </a:rPr>
              <a:t>Example</a:t>
            </a:r>
          </a:p>
          <a:p>
            <a:r>
              <a:rPr lang="en-US" altLang="zh-CN" sz="1200" b="0" i="0" kern="1200" dirty="0" smtClean="0">
                <a:solidFill>
                  <a:schemeClr val="tx1"/>
                </a:solidFill>
                <a:effectLst/>
                <a:latin typeface="+mn-lt"/>
                <a:ea typeface="+mn-ea"/>
                <a:cs typeface="+mn-cs"/>
              </a:rPr>
              <a:t>The original </a:t>
            </a:r>
            <a:r>
              <a:rPr lang="en-US" altLang="zh-CN" sz="1200" b="0" i="0" u="none" strike="noStrike" kern="1200" dirty="0" smtClean="0">
                <a:solidFill>
                  <a:schemeClr val="tx1"/>
                </a:solidFill>
                <a:effectLst/>
                <a:latin typeface="+mn-lt"/>
                <a:ea typeface="+mn-ea"/>
                <a:cs typeface="+mn-cs"/>
                <a:hlinkClick r:id="rId3" tooltip="Pentium 4"/>
              </a:rPr>
              <a:t>Pentium 4</a:t>
            </a:r>
            <a:r>
              <a:rPr lang="en-US" altLang="zh-CN" sz="1200" b="0" i="0" kern="1200" dirty="0" smtClean="0">
                <a:solidFill>
                  <a:schemeClr val="tx1"/>
                </a:solidFill>
                <a:effectLst/>
                <a:latin typeface="+mn-lt"/>
                <a:ea typeface="+mn-ea"/>
                <a:cs typeface="+mn-cs"/>
              </a:rPr>
              <a:t> processor had a four-way set associative L1 data cache of 8 </a:t>
            </a:r>
            <a:r>
              <a:rPr lang="en-US" altLang="zh-CN" sz="1200" b="0" i="0" u="none" strike="noStrike" kern="1200" dirty="0" err="1" smtClean="0">
                <a:solidFill>
                  <a:schemeClr val="tx1"/>
                </a:solidFill>
                <a:effectLst/>
                <a:latin typeface="+mn-lt"/>
                <a:ea typeface="+mn-ea"/>
                <a:cs typeface="+mn-cs"/>
                <a:hlinkClick r:id="rId4" tooltip="Kibibyte"/>
              </a:rPr>
              <a:t>KiB</a:t>
            </a:r>
            <a:r>
              <a:rPr lang="en-US" altLang="zh-CN" sz="1200" b="0" i="0" kern="1200" dirty="0" smtClean="0">
                <a:solidFill>
                  <a:schemeClr val="tx1"/>
                </a:solidFill>
                <a:effectLst/>
                <a:latin typeface="+mn-lt"/>
                <a:ea typeface="+mn-ea"/>
                <a:cs typeface="+mn-cs"/>
              </a:rPr>
              <a:t> in size, with 64-byte cache blocks. Hence, there are 8 KB / 64 = 128 cache blocks. The number of sets is equal to the number of cache blocks divided by the number of ways of associativity, what leads to 128 / 4 = 32 sets, and hence 2</a:t>
            </a:r>
            <a:r>
              <a:rPr lang="en-US" altLang="zh-CN" sz="1200" b="0" i="0" kern="1200" baseline="30000" dirty="0" smtClean="0">
                <a:solidFill>
                  <a:schemeClr val="tx1"/>
                </a:solidFill>
                <a:effectLst/>
                <a:latin typeface="+mn-lt"/>
                <a:ea typeface="+mn-ea"/>
                <a:cs typeface="+mn-cs"/>
              </a:rPr>
              <a:t>5</a:t>
            </a:r>
            <a:r>
              <a:rPr lang="en-US" altLang="zh-CN" sz="1200" b="0" i="0" kern="1200" dirty="0" smtClean="0">
                <a:solidFill>
                  <a:schemeClr val="tx1"/>
                </a:solidFill>
                <a:effectLst/>
                <a:latin typeface="+mn-lt"/>
                <a:ea typeface="+mn-ea"/>
                <a:cs typeface="+mn-cs"/>
              </a:rPr>
              <a:t> = 32 different indices. There are 2</a:t>
            </a:r>
            <a:r>
              <a:rPr lang="en-US" altLang="zh-CN" sz="1200" b="0" i="0" kern="1200" baseline="30000" dirty="0" smtClean="0">
                <a:solidFill>
                  <a:schemeClr val="tx1"/>
                </a:solidFill>
                <a:effectLst/>
                <a:latin typeface="+mn-lt"/>
                <a:ea typeface="+mn-ea"/>
                <a:cs typeface="+mn-cs"/>
              </a:rPr>
              <a:t>6</a:t>
            </a:r>
            <a:r>
              <a:rPr lang="en-US" altLang="zh-CN" sz="1200" b="0" i="0" kern="1200" dirty="0" smtClean="0">
                <a:solidFill>
                  <a:schemeClr val="tx1"/>
                </a:solidFill>
                <a:effectLst/>
                <a:latin typeface="+mn-lt"/>
                <a:ea typeface="+mn-ea"/>
                <a:cs typeface="+mn-cs"/>
              </a:rPr>
              <a:t> = 64 possible offsets. Since the CPU address is 32 bits wide, this implies 21 + 5 + 6 = 32, and hence 21 bits for the tag field.</a:t>
            </a:r>
          </a:p>
          <a:p>
            <a:r>
              <a:rPr lang="en-US" altLang="zh-CN" sz="1200" b="0" i="0" kern="1200" dirty="0" smtClean="0">
                <a:solidFill>
                  <a:schemeClr val="tx1"/>
                </a:solidFill>
                <a:effectLst/>
                <a:latin typeface="+mn-lt"/>
                <a:ea typeface="+mn-ea"/>
                <a:cs typeface="+mn-cs"/>
              </a:rPr>
              <a:t>The original Pentium 4 processor also had an eight-way set associative L2 integrated cache 256 KB in size, with 128-byte cache blocks. This implies 17 + 8 + 7 = 32, and hence 17 bits for the tag field.</a:t>
            </a:r>
            <a:r>
              <a:rPr lang="en-US" altLang="zh-CN" sz="1200" b="0" i="0" u="none" strike="noStrike" kern="1200" baseline="30000" dirty="0" smtClean="0">
                <a:solidFill>
                  <a:schemeClr val="tx1"/>
                </a:solidFill>
                <a:effectLst/>
                <a:latin typeface="+mn-lt"/>
                <a:ea typeface="+mn-ea"/>
                <a:cs typeface="+mn-cs"/>
                <a:hlinkClick r:id="rId5"/>
              </a:rPr>
              <a:t>[7]</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23</a:t>
            </a:fld>
            <a:endParaRPr lang="zh-CN" altLang="en-US"/>
          </a:p>
        </p:txBody>
      </p:sp>
    </p:spTree>
    <p:extLst>
      <p:ext uri="{BB962C8B-B14F-4D97-AF65-F5344CB8AC3E}">
        <p14:creationId xmlns="" xmlns:p14="http://schemas.microsoft.com/office/powerpoint/2010/main" val="529803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Data is transferred between memory and cache in blocks of fixed size, called </a:t>
            </a:r>
            <a:r>
              <a:rPr lang="en-US" altLang="zh-CN" sz="1200" b="0" i="1" kern="1200" dirty="0" smtClean="0">
                <a:solidFill>
                  <a:schemeClr val="tx1"/>
                </a:solidFill>
                <a:effectLst/>
                <a:latin typeface="+mn-lt"/>
                <a:ea typeface="+mn-ea"/>
                <a:cs typeface="+mn-cs"/>
              </a:rPr>
              <a:t>cache lines</a:t>
            </a:r>
            <a:r>
              <a:rPr lang="en-US" altLang="zh-CN" sz="1200" b="0" i="0" kern="1200" dirty="0" smtClean="0">
                <a:solidFill>
                  <a:schemeClr val="tx1"/>
                </a:solidFill>
                <a:effectLst/>
                <a:latin typeface="+mn-lt"/>
                <a:ea typeface="+mn-ea"/>
                <a:cs typeface="+mn-cs"/>
              </a:rPr>
              <a:t> or </a:t>
            </a:r>
            <a:r>
              <a:rPr lang="en-US" altLang="zh-CN" sz="1200" b="0" i="1" kern="1200" dirty="0" smtClean="0">
                <a:solidFill>
                  <a:schemeClr val="tx1"/>
                </a:solidFill>
                <a:effectLst/>
                <a:latin typeface="+mn-lt"/>
                <a:ea typeface="+mn-ea"/>
                <a:cs typeface="+mn-cs"/>
              </a:rPr>
              <a:t>cache blocks</a:t>
            </a:r>
            <a:r>
              <a:rPr lang="en-US" altLang="zh-CN" sz="1200" b="0" i="0" kern="1200" dirty="0" smtClean="0">
                <a:solidFill>
                  <a:schemeClr val="tx1"/>
                </a:solidFill>
                <a:effectLst/>
                <a:latin typeface="+mn-lt"/>
                <a:ea typeface="+mn-ea"/>
                <a:cs typeface="+mn-cs"/>
              </a:rPr>
              <a:t>. When a cache line is copied from memory into the cache, a cache entry is created. The cache entry will include the copied data as well as the requested memory location (called a tag).</a:t>
            </a:r>
          </a:p>
          <a:p>
            <a:r>
              <a:rPr lang="en-US" altLang="zh-CN" sz="1200" b="0" i="0" kern="1200" dirty="0" smtClean="0">
                <a:solidFill>
                  <a:schemeClr val="tx1"/>
                </a:solidFill>
                <a:effectLst/>
                <a:latin typeface="+mn-lt"/>
                <a:ea typeface="+mn-ea"/>
                <a:cs typeface="+mn-cs"/>
              </a:rPr>
              <a:t>When the processor needs to read or write a location in main memory, it first checks for a corresponding entry in the cache. The cache checks for the contents of the requested memory location in any cache lines that might contain that address. If the processor finds that the memory location is in the cache, a cache hit has occurred. However, if the processor does not find the memory location in the cache, a cache miss has occurred. In the case of a cache hit, the processor immediately reads or writes the data in the cache line. For a cache miss, the cache allocates a new entry and copies data from main memory, then the request is fulfilled from the contents of the cache.</a:t>
            </a:r>
            <a:endParaRPr lang="zh-CN" altLang="en-US" b="1"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27</a:t>
            </a:fld>
            <a:endParaRPr lang="zh-CN" altLang="en-US"/>
          </a:p>
        </p:txBody>
      </p:sp>
    </p:spTree>
    <p:extLst>
      <p:ext uri="{BB962C8B-B14F-4D97-AF65-F5344CB8AC3E}">
        <p14:creationId xmlns="" xmlns:p14="http://schemas.microsoft.com/office/powerpoint/2010/main" val="3777592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Memory barrier instructions directly control only the interaction of a CPU with its cache, with its write-buffer that holds stores waiting to be flushed to memory, and/or its buffer of waiting loads or speculatively executed instructions. These effects may lead to further interaction among caches, main memory and other processors. </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three independent caches: an </a:t>
            </a:r>
            <a:r>
              <a:rPr lang="en-US" altLang="zh-CN" sz="1200" b="1" i="0" kern="1200" dirty="0" smtClean="0">
                <a:solidFill>
                  <a:schemeClr val="tx1"/>
                </a:solidFill>
                <a:effectLst/>
                <a:latin typeface="+mn-lt"/>
                <a:ea typeface="+mn-ea"/>
                <a:cs typeface="+mn-cs"/>
              </a:rPr>
              <a:t>instruction cache</a:t>
            </a:r>
            <a:r>
              <a:rPr lang="en-US" altLang="zh-CN" sz="1200" b="0" i="0" kern="1200" dirty="0" smtClean="0">
                <a:solidFill>
                  <a:schemeClr val="tx1"/>
                </a:solidFill>
                <a:effectLst/>
                <a:latin typeface="+mn-lt"/>
                <a:ea typeface="+mn-ea"/>
                <a:cs typeface="+mn-cs"/>
              </a:rPr>
              <a:t> to speed up executable instruction fetch, a </a:t>
            </a:r>
            <a:r>
              <a:rPr lang="en-US" altLang="zh-CN" sz="1200" b="1" i="0" kern="1200" dirty="0" smtClean="0">
                <a:solidFill>
                  <a:schemeClr val="tx1"/>
                </a:solidFill>
                <a:effectLst/>
                <a:latin typeface="+mn-lt"/>
                <a:ea typeface="+mn-ea"/>
                <a:cs typeface="+mn-cs"/>
              </a:rPr>
              <a:t>data cache</a:t>
            </a:r>
            <a:r>
              <a:rPr lang="en-US" altLang="zh-CN" sz="1200" b="0" i="0" kern="1200" dirty="0" smtClean="0">
                <a:solidFill>
                  <a:schemeClr val="tx1"/>
                </a:solidFill>
                <a:effectLst/>
                <a:latin typeface="+mn-lt"/>
                <a:ea typeface="+mn-ea"/>
                <a:cs typeface="+mn-cs"/>
              </a:rPr>
              <a:t> to speed up data fetch and store, and a </a:t>
            </a:r>
            <a:r>
              <a:rPr lang="en-US" altLang="zh-CN" sz="1200" b="0" i="0" u="none" strike="noStrike" kern="1200" dirty="0" smtClean="0">
                <a:solidFill>
                  <a:schemeClr val="tx1"/>
                </a:solidFill>
                <a:effectLst/>
                <a:latin typeface="+mn-lt"/>
                <a:ea typeface="+mn-ea"/>
                <a:cs typeface="+mn-cs"/>
                <a:hlinkClick r:id="rId3" tooltip="Translation lookaside buffer"/>
              </a:rPr>
              <a:t>translation </a:t>
            </a:r>
            <a:r>
              <a:rPr lang="en-US" altLang="zh-CN" sz="1200" b="0" i="0" u="none" strike="noStrike" kern="1200" dirty="0" err="1" smtClean="0">
                <a:solidFill>
                  <a:schemeClr val="tx1"/>
                </a:solidFill>
                <a:effectLst/>
                <a:latin typeface="+mn-lt"/>
                <a:ea typeface="+mn-ea"/>
                <a:cs typeface="+mn-cs"/>
                <a:hlinkClick r:id="rId3" tooltip="Translation lookaside buffer"/>
              </a:rPr>
              <a:t>lookaside</a:t>
            </a:r>
            <a:r>
              <a:rPr lang="en-US" altLang="zh-CN" sz="1200" b="0" i="0" u="none" strike="noStrike" kern="1200" dirty="0" smtClean="0">
                <a:solidFill>
                  <a:schemeClr val="tx1"/>
                </a:solidFill>
                <a:effectLst/>
                <a:latin typeface="+mn-lt"/>
                <a:ea typeface="+mn-ea"/>
                <a:cs typeface="+mn-cs"/>
                <a:hlinkClick r:id="rId3" tooltip="Translation lookaside buffer"/>
              </a:rPr>
              <a:t> buffer</a:t>
            </a:r>
            <a:r>
              <a:rPr lang="en-US" altLang="zh-CN" sz="1200" b="0" i="0" kern="1200" dirty="0" smtClean="0">
                <a:solidFill>
                  <a:schemeClr val="tx1"/>
                </a:solidFill>
                <a:effectLst/>
                <a:latin typeface="+mn-lt"/>
                <a:ea typeface="+mn-ea"/>
                <a:cs typeface="+mn-cs"/>
              </a:rPr>
              <a:t> (TLB) used to speed up virtual-to-physical address translation for both executable instructions and data.</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31</a:t>
            </a:fld>
            <a:endParaRPr lang="zh-CN" altLang="en-US"/>
          </a:p>
        </p:txBody>
      </p:sp>
    </p:spTree>
    <p:extLst>
      <p:ext uri="{BB962C8B-B14F-4D97-AF65-F5344CB8AC3E}">
        <p14:creationId xmlns="" xmlns:p14="http://schemas.microsoft.com/office/powerpoint/2010/main" val="4144008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Hard disk platters are very smooth, right? Well, not to a scanning electron microscope!</a:t>
            </a:r>
            <a:r>
              <a:rPr lang="en-US" altLang="zh-CN" dirty="0" smtClean="0"/>
              <a:t/>
            </a:r>
            <a:br>
              <a:rPr lang="en-US" altLang="zh-CN" dirty="0" smtClean="0"/>
            </a:br>
            <a:r>
              <a:rPr lang="en-US" altLang="zh-CN" sz="1200" b="0" i="0" kern="1200" dirty="0" smtClean="0">
                <a:solidFill>
                  <a:schemeClr val="tx1"/>
                </a:solidFill>
                <a:latin typeface="+mn-lt"/>
                <a:ea typeface="+mn-ea"/>
                <a:cs typeface="+mn-cs"/>
              </a:rPr>
              <a:t>The image on the left is of the surface of an aluminum alloy platter; the one on the right</a:t>
            </a:r>
            <a:r>
              <a:rPr lang="en-US" altLang="zh-CN" dirty="0" smtClean="0"/>
              <a:t/>
            </a:r>
            <a:br>
              <a:rPr lang="en-US" altLang="zh-CN" dirty="0" smtClean="0"/>
            </a:br>
            <a:r>
              <a:rPr lang="en-US" altLang="zh-CN" sz="1200" b="0" i="0" kern="1200" dirty="0" smtClean="0">
                <a:solidFill>
                  <a:schemeClr val="tx1"/>
                </a:solidFill>
                <a:latin typeface="+mn-lt"/>
                <a:ea typeface="+mn-ea"/>
                <a:cs typeface="+mn-cs"/>
              </a:rPr>
              <a:t>is a glass platter. The images speak for themselves. The scale is in microns..</a:t>
            </a:r>
          </a:p>
          <a:p>
            <a:endParaRPr lang="en-US" altLang="zh-CN" sz="1200" b="0" i="0" kern="1200" dirty="0" smtClean="0">
              <a:solidFill>
                <a:schemeClr val="tx1"/>
              </a:solidFill>
              <a:latin typeface="+mn-lt"/>
              <a:ea typeface="+mn-ea"/>
              <a:cs typeface="+mn-cs"/>
            </a:endParaRPr>
          </a:p>
          <a:p>
            <a:r>
              <a:rPr lang="en-US" altLang="zh-CN" sz="1200" b="1" i="0" kern="1200" dirty="0" smtClean="0">
                <a:solidFill>
                  <a:schemeClr val="tx1"/>
                </a:solidFill>
                <a:effectLst/>
                <a:latin typeface="+mn-lt"/>
                <a:ea typeface="+mn-ea"/>
                <a:cs typeface="+mn-cs"/>
              </a:rPr>
              <a:t>Principle of Writing and Reading</a:t>
            </a:r>
          </a:p>
          <a:p>
            <a:r>
              <a:rPr lang="en-US" altLang="zh-CN" sz="1200" b="0" i="0" kern="1200" dirty="0" smtClean="0">
                <a:solidFill>
                  <a:schemeClr val="tx1"/>
                </a:solidFill>
                <a:effectLst/>
                <a:latin typeface="+mn-lt"/>
                <a:ea typeface="+mn-ea"/>
                <a:cs typeface="+mn-cs"/>
              </a:rPr>
              <a:t>HDD uses the principle of magnetizing a material and works with two states of information – 0, 1.</a:t>
            </a:r>
          </a:p>
          <a:p>
            <a:r>
              <a:rPr lang="en-US" altLang="zh-CN" sz="1200" b="1" i="0" kern="1200" dirty="0" smtClean="0">
                <a:solidFill>
                  <a:schemeClr val="tx1"/>
                </a:solidFill>
                <a:effectLst/>
                <a:latin typeface="+mn-lt"/>
                <a:ea typeface="+mn-ea"/>
                <a:cs typeface="+mn-cs"/>
              </a:rPr>
              <a:t>Writing</a:t>
            </a:r>
            <a:r>
              <a:rPr lang="en-US" altLang="zh-CN" sz="1200" b="0" i="0" kern="1200" dirty="0" smtClean="0">
                <a:solidFill>
                  <a:schemeClr val="tx1"/>
                </a:solidFill>
                <a:effectLst/>
                <a:latin typeface="+mn-lt"/>
                <a:ea typeface="+mn-ea"/>
                <a:cs typeface="+mn-cs"/>
              </a:rPr>
              <a:t> - Coil which is under electric current creates a magnetic field which is led through the core of the writing head inside the magnetic layer.</a:t>
            </a:r>
          </a:p>
          <a:p>
            <a:r>
              <a:rPr lang="en-US" altLang="zh-CN" sz="1200" b="1" i="0" kern="1200" dirty="0" smtClean="0">
                <a:solidFill>
                  <a:schemeClr val="tx1"/>
                </a:solidFill>
                <a:effectLst/>
                <a:latin typeface="+mn-lt"/>
                <a:ea typeface="+mn-ea"/>
                <a:cs typeface="+mn-cs"/>
              </a:rPr>
              <a:t>Reading</a:t>
            </a:r>
            <a:r>
              <a:rPr lang="en-US" altLang="zh-CN" sz="1200" b="0" i="0" kern="1200" dirty="0" smtClean="0">
                <a:solidFill>
                  <a:schemeClr val="tx1"/>
                </a:solidFill>
                <a:effectLst/>
                <a:latin typeface="+mn-lt"/>
                <a:ea typeface="+mn-ea"/>
                <a:cs typeface="+mn-cs"/>
              </a:rPr>
              <a:t> - It is based on the principle of electromagnetic induction. That means that an electric current is inducted inside the coil when the head finds a change from 0 to 1 or vice versa.</a:t>
            </a:r>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2017/5/11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2017/5/11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2017/5/11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jpeg"/><Relationship Id="rId7" Type="http://schemas.openxmlformats.org/officeDocument/2006/relationships/image" Target="../media/image29.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3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2.xml"/><Relationship Id="rId6" Type="http://schemas.openxmlformats.org/officeDocument/2006/relationships/image" Target="../media/image37.gif"/><Relationship Id="rId5" Type="http://schemas.openxmlformats.org/officeDocument/2006/relationships/image" Target="../media/image36.jpe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hyperlink" Target="https://superuser.com/questions/196143/where-exactly-l1-l2-and-l3-caches-located-in-computer" TargetMode="External"/><Relationship Id="rId13" Type="http://schemas.openxmlformats.org/officeDocument/2006/relationships/hyperlink" Target="https://www.youtube.com/watch?v=Cj8-WNjaGuM&amp;list=PLlVZ1eXuYslrb9G6xm4SKV51SO-KAFrCw&amp;index=1&amp;t=12s" TargetMode="External"/><Relationship Id="rId18" Type="http://schemas.openxmlformats.org/officeDocument/2006/relationships/hyperlink" Target="https://en.wikipedia.org/wiki/Hard_disk_drive_performance_characteristics" TargetMode="External"/><Relationship Id="rId3" Type="http://schemas.openxmlformats.org/officeDocument/2006/relationships/hyperlink" Target="https://en.wikipedia.org/wiki/CPU_cache" TargetMode="External"/><Relationship Id="rId21" Type="http://schemas.openxmlformats.org/officeDocument/2006/relationships/hyperlink" Target="https://en.wikipedia.org/wiki/Readahead" TargetMode="External"/><Relationship Id="rId7" Type="http://schemas.openxmlformats.org/officeDocument/2006/relationships/hyperlink" Target="http://ark.intel.com/products/64594/Intel-Xeon-Processor-E5-2620-15M-Cache-2_00-GHz-7_20-GTs-Intel-QPI" TargetMode="External"/><Relationship Id="rId12" Type="http://schemas.openxmlformats.org/officeDocument/2006/relationships/hyperlink" Target="http://www.tldp.org/LDP/sag/html/hard-disk.html" TargetMode="External"/><Relationship Id="rId17" Type="http://schemas.openxmlformats.org/officeDocument/2006/relationships/hyperlink" Target="https://www.cs.uic.edu/~jbell/CourseNotes/OperatingSystems/10_MassStorage.html" TargetMode="External"/><Relationship Id="rId2" Type="http://schemas.openxmlformats.org/officeDocument/2006/relationships/hyperlink" Target="https://computing.llnl.gov/tutorials/parallel_comp/" TargetMode="External"/><Relationship Id="rId16" Type="http://schemas.openxmlformats.org/officeDocument/2006/relationships/hyperlink" Target="http://cn.linux.vbird.org/linux_basic/0230filesystem.php" TargetMode="External"/><Relationship Id="rId20" Type="http://schemas.openxmlformats.org/officeDocument/2006/relationships/hyperlink" Target="https://www.howtogeek.com/115229/htg-explains-why-linux-doesnt-need-defragmenting/" TargetMode="External"/><Relationship Id="rId1" Type="http://schemas.openxmlformats.org/officeDocument/2006/relationships/slideLayout" Target="../slideLayouts/slideLayout2.xml"/><Relationship Id="rId6" Type="http://schemas.openxmlformats.org/officeDocument/2006/relationships/hyperlink" Target="https://www.quora.com/How-does-the-cache-memory-in-a-computer-work" TargetMode="External"/><Relationship Id="rId11" Type="http://schemas.openxmlformats.org/officeDocument/2006/relationships/hyperlink" Target="https://en.wikipedia.org/wiki/Zone_bit_recording" TargetMode="External"/><Relationship Id="rId24" Type="http://schemas.openxmlformats.org/officeDocument/2006/relationships/hyperlink" Target="http://www.cnblogs.com/yangecnu/p/Introduce-B-Tree-and-B-Plus-Tree.html" TargetMode="External"/><Relationship Id="rId5" Type="http://schemas.openxmlformats.org/officeDocument/2006/relationships/hyperlink" Target="http://www.hardwaresecrets.com/how-the-cache-memory-works/" TargetMode="External"/><Relationship Id="rId15" Type="http://schemas.openxmlformats.org/officeDocument/2006/relationships/hyperlink" Target="http://www.pcguide.com/ref/hdd/geom/tracksZBR-c.html" TargetMode="External"/><Relationship Id="rId23" Type="http://schemas.openxmlformats.org/officeDocument/2006/relationships/hyperlink" Target="https://en.wikipedia.org/wiki/B+_tree" TargetMode="External"/><Relationship Id="rId10" Type="http://schemas.openxmlformats.org/officeDocument/2006/relationships/hyperlink" Target="https://en.wikipedia.org/wiki/Cylinder-head-sector" TargetMode="External"/><Relationship Id="rId19" Type="http://schemas.openxmlformats.org/officeDocument/2006/relationships/hyperlink" Target="https://en.wikipedia.org/wiki/I/O_scheduling" TargetMode="External"/><Relationship Id="rId4" Type="http://schemas.openxmlformats.org/officeDocument/2006/relationships/hyperlink" Target="https://en.wikipedia.org/wiki/Cache_memory" TargetMode="External"/><Relationship Id="rId9" Type="http://schemas.openxmlformats.org/officeDocument/2006/relationships/hyperlink" Target="https://en.wikipedia.org/wiki/Disk_sector" TargetMode="External"/><Relationship Id="rId14" Type="http://schemas.openxmlformats.org/officeDocument/2006/relationships/hyperlink" Target="http://blog.csdn.net/hguisu/article/details/7408047" TargetMode="External"/><Relationship Id="rId22" Type="http://schemas.openxmlformats.org/officeDocument/2006/relationships/hyperlink" Target="https://en.wikipedia.org/wiki/B-tre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2234679"/>
          </a:xfrm>
        </p:spPr>
        <p:txBody>
          <a:bodyPr>
            <a:normAutofit/>
          </a:bodyPr>
          <a:lstStyle/>
          <a:p>
            <a:r>
              <a:rPr lang="en-US" altLang="zh-CN" dirty="0" smtClean="0"/>
              <a:t>Data Model </a:t>
            </a:r>
            <a:br>
              <a:rPr lang="en-US" altLang="zh-CN" dirty="0" smtClean="0"/>
            </a:br>
            <a:r>
              <a:rPr lang="en-US" altLang="zh-CN" dirty="0" smtClean="0"/>
              <a:t>in </a:t>
            </a:r>
            <a:br>
              <a:rPr lang="en-US" altLang="zh-CN" dirty="0" smtClean="0"/>
            </a:br>
            <a:r>
              <a:rPr lang="en-US" altLang="zh-CN" dirty="0" smtClean="0"/>
              <a:t>Memory &amp; Disk</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 xmlns:p14="http://schemas.microsoft.com/office/powerpoint/2010/main" val="283139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KL Intel i286.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228184" y="1052736"/>
            <a:ext cx="1550144" cy="1669929"/>
          </a:xfrm>
          <a:prstGeom prst="rect">
            <a:avLst/>
          </a:prstGeom>
          <a:noFill/>
          <a:extLst>
            <a:ext uri="{909E8E84-426E-40DD-AFC4-6F175D3DCCD1}">
              <a14:hiddenFill xmlns=""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80286</a:t>
            </a:r>
            <a:r>
              <a:rPr lang="zh-CN" altLang="en-US" dirty="0"/>
              <a:t> </a:t>
            </a:r>
            <a:r>
              <a:rPr lang="en-US" altLang="zh-CN" dirty="0"/>
              <a:t>(1982</a:t>
            </a:r>
            <a:r>
              <a:rPr lang="en-US" altLang="zh-CN" dirty="0" smtClean="0"/>
              <a:t>)</a:t>
            </a:r>
            <a:endParaRPr lang="en-US" altLang="zh-CN" b="1" dirty="0" smtClean="0"/>
          </a:p>
          <a:p>
            <a:pPr marL="400050" lvl="1" indent="0">
              <a:buNone/>
            </a:pPr>
            <a:r>
              <a:rPr lang="en-US" altLang="zh-CN" sz="2400" dirty="0" smtClean="0"/>
              <a:t>6-25Mhz, still </a:t>
            </a:r>
            <a:r>
              <a:rPr lang="en-US" altLang="zh-CN" sz="2400" dirty="0"/>
              <a:t>no cache</a:t>
            </a:r>
            <a:r>
              <a:rPr lang="en-US" altLang="zh-CN" sz="2400" dirty="0" smtClean="0"/>
              <a:t>. </a:t>
            </a:r>
          </a:p>
          <a:p>
            <a:pPr marL="400050" lvl="1" indent="0">
              <a:buNone/>
            </a:pPr>
            <a:r>
              <a:rPr lang="en-US" altLang="zh-CN" sz="2400" dirty="0" smtClean="0"/>
              <a:t>The speed of memory </a:t>
            </a:r>
            <a:r>
              <a:rPr lang="en-US" altLang="zh-CN" sz="2400" dirty="0"/>
              <a:t>access </a:t>
            </a:r>
            <a:r>
              <a:rPr lang="en-US" altLang="zh-CN" sz="2400" dirty="0" smtClean="0"/>
              <a:t>started to be slower than core. Delay </a:t>
            </a:r>
            <a:r>
              <a:rPr lang="en-US" altLang="zh-CN" sz="2400" dirty="0"/>
              <a:t>occurred </a:t>
            </a:r>
            <a:r>
              <a:rPr lang="en-US" altLang="zh-CN" sz="2400" dirty="0" smtClean="0"/>
              <a:t>between core and memory (as core 20Mhz). </a:t>
            </a:r>
          </a:p>
          <a:p>
            <a:pPr marL="400050" lvl="1" indent="0">
              <a:buNone/>
            </a:pPr>
            <a:r>
              <a:rPr lang="en-US" altLang="zh-CN" sz="2400" dirty="0" smtClean="0"/>
              <a:t>Read path:</a:t>
            </a:r>
            <a:endParaRPr lang="en-US" altLang="zh-CN" sz="2400" dirty="0"/>
          </a:p>
          <a:p>
            <a:pPr marL="914400" lvl="1" indent="-457200">
              <a:buFont typeface="+mj-lt"/>
              <a:buAutoNum type="arabicPeriod"/>
            </a:pPr>
            <a:r>
              <a:rPr lang="en-US" altLang="zh-CN" sz="1800" dirty="0"/>
              <a:t>The CPU puts the address </a:t>
            </a:r>
            <a:r>
              <a:rPr lang="en-US" altLang="zh-CN" sz="1800" dirty="0" smtClean="0"/>
              <a:t>on </a:t>
            </a:r>
            <a:r>
              <a:rPr lang="en-US" altLang="zh-CN" sz="1800" dirty="0"/>
              <a:t>the memory bus and assert the read </a:t>
            </a:r>
            <a:r>
              <a:rPr lang="en-US" altLang="zh-CN" sz="1800" dirty="0" smtClean="0"/>
              <a:t>flag.</a:t>
            </a:r>
            <a:endParaRPr lang="en-US" altLang="zh-CN" sz="1800" dirty="0"/>
          </a:p>
          <a:p>
            <a:pPr marL="914400" lvl="1" indent="-457200">
              <a:buFont typeface="+mj-lt"/>
              <a:buAutoNum type="arabicPeriod"/>
            </a:pPr>
            <a:r>
              <a:rPr lang="en-US" altLang="zh-CN" sz="1800" dirty="0"/>
              <a:t>Memory starts to put the data on the data bus. </a:t>
            </a:r>
            <a:r>
              <a:rPr lang="en-US" altLang="zh-CN" sz="1800" dirty="0">
                <a:solidFill>
                  <a:schemeClr val="accent2"/>
                </a:solidFill>
              </a:rPr>
              <a:t>The CPU </a:t>
            </a:r>
            <a:r>
              <a:rPr lang="en-US" altLang="zh-CN" sz="1800" dirty="0" smtClean="0">
                <a:solidFill>
                  <a:schemeClr val="accent2"/>
                </a:solidFill>
              </a:rPr>
              <a:t>waits</a:t>
            </a:r>
          </a:p>
          <a:p>
            <a:pPr marL="914400" lvl="1" indent="-457200">
              <a:buFont typeface="+mj-lt"/>
              <a:buAutoNum type="arabicPeriod"/>
            </a:pPr>
            <a:r>
              <a:rPr lang="en-US" altLang="zh-CN" sz="1800" dirty="0"/>
              <a:t>Memory finished getting the data and it is now stable on the data </a:t>
            </a:r>
            <a:r>
              <a:rPr lang="en-US" altLang="zh-CN" sz="1800" dirty="0" smtClean="0"/>
              <a:t>bus</a:t>
            </a:r>
          </a:p>
          <a:p>
            <a:pPr marL="914400" lvl="1" indent="-457200">
              <a:buFont typeface="+mj-lt"/>
              <a:buAutoNum type="arabicPeriod"/>
            </a:pPr>
            <a:r>
              <a:rPr lang="en-US" altLang="zh-CN" sz="1800" dirty="0"/>
              <a:t>The CPU copies the data from the data bus to its internal registers</a:t>
            </a:r>
            <a:r>
              <a:rPr lang="en-US" altLang="zh-CN" sz="1800" dirty="0" smtClean="0"/>
              <a:t>.</a:t>
            </a:r>
          </a:p>
          <a:p>
            <a:endParaRPr lang="zh-CN" altLang="en-US" dirty="0"/>
          </a:p>
        </p:txBody>
      </p:sp>
      <p:sp>
        <p:nvSpPr>
          <p:cNvPr id="4" name="矩形 3"/>
          <p:cNvSpPr/>
          <p:nvPr/>
        </p:nvSpPr>
        <p:spPr>
          <a:xfrm>
            <a:off x="899591" y="5517232"/>
            <a:ext cx="7295289" cy="707886"/>
          </a:xfrm>
          <a:prstGeom prst="rect">
            <a:avLst/>
          </a:prstGeom>
        </p:spPr>
        <p:txBody>
          <a:bodyPr wrap="square">
            <a:spAutoFit/>
          </a:bodyPr>
          <a:lstStyle/>
          <a:p>
            <a:r>
              <a:rPr lang="en-US" altLang="zh-CN" sz="2000" dirty="0" smtClean="0">
                <a:solidFill>
                  <a:schemeClr val="accent2"/>
                </a:solidFill>
              </a:rPr>
              <a:t>Speed between memory &amp; core mismatched.</a:t>
            </a:r>
          </a:p>
          <a:p>
            <a:r>
              <a:rPr lang="en-US" altLang="zh-CN" sz="2000" dirty="0" smtClean="0">
                <a:solidFill>
                  <a:schemeClr val="accent2"/>
                </a:solidFill>
              </a:rPr>
              <a:t>That is </a:t>
            </a:r>
            <a:r>
              <a:rPr lang="en-US" altLang="zh-CN" sz="2000" dirty="0">
                <a:solidFill>
                  <a:schemeClr val="accent2"/>
                </a:solidFill>
              </a:rPr>
              <a:t>why we </a:t>
            </a:r>
            <a:r>
              <a:rPr lang="en-US" altLang="zh-CN" sz="2000" dirty="0" smtClean="0">
                <a:solidFill>
                  <a:schemeClr val="accent2"/>
                </a:solidFill>
              </a:rPr>
              <a:t>would have cache…</a:t>
            </a:r>
            <a:endParaRPr lang="zh-CN" altLang="en-US" sz="2000" dirty="0">
              <a:solidFill>
                <a:schemeClr val="accent2"/>
              </a:solidFill>
            </a:endParaRPr>
          </a:p>
        </p:txBody>
      </p:sp>
    </p:spTree>
    <p:extLst>
      <p:ext uri="{BB962C8B-B14F-4D97-AF65-F5344CB8AC3E}">
        <p14:creationId xmlns="" xmlns:p14="http://schemas.microsoft.com/office/powerpoint/2010/main" val="13469907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KL Intel i386DX.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44176" y="908720"/>
            <a:ext cx="1816516" cy="18000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80386</a:t>
            </a:r>
            <a:r>
              <a:rPr lang="en-US" altLang="zh-CN" dirty="0" smtClean="0"/>
              <a:t> </a:t>
            </a:r>
            <a:r>
              <a:rPr lang="en-US" altLang="zh-CN" dirty="0"/>
              <a:t>(1985</a:t>
            </a:r>
            <a:r>
              <a:rPr lang="en-US" altLang="zh-CN" dirty="0" smtClean="0"/>
              <a:t>)</a:t>
            </a:r>
            <a:endParaRPr lang="en-US" altLang="zh-CN" b="1" dirty="0" smtClean="0"/>
          </a:p>
          <a:p>
            <a:pPr marL="400050" lvl="1" indent="0">
              <a:buNone/>
            </a:pPr>
            <a:r>
              <a:rPr lang="en-US" altLang="zh-CN" sz="2400" dirty="0" smtClean="0"/>
              <a:t>12-40Mhz</a:t>
            </a:r>
            <a:r>
              <a:rPr lang="en-US" altLang="zh-CN" sz="2400" dirty="0"/>
              <a:t>, </a:t>
            </a:r>
            <a:r>
              <a:rPr lang="en-US" altLang="zh-CN" sz="2400" dirty="0" smtClean="0"/>
              <a:t>L1 cache on </a:t>
            </a:r>
            <a:r>
              <a:rPr lang="en-US" altLang="zh-CN" sz="2400" dirty="0"/>
              <a:t>motherboard</a:t>
            </a:r>
            <a:r>
              <a:rPr lang="en-US" altLang="zh-CN" sz="2400" dirty="0" smtClean="0"/>
              <a:t>. </a:t>
            </a:r>
          </a:p>
          <a:p>
            <a:pPr marL="400050" lvl="1" indent="0">
              <a:buNone/>
            </a:pPr>
            <a:r>
              <a:rPr lang="en-US" altLang="zh-CN" sz="2400" dirty="0" smtClean="0"/>
              <a:t>Core runs faster,</a:t>
            </a:r>
          </a:p>
          <a:p>
            <a:pPr marL="400050" lvl="1" indent="0">
              <a:buNone/>
            </a:pPr>
            <a:r>
              <a:rPr lang="en-US" altLang="zh-CN" sz="2400" dirty="0" smtClean="0"/>
              <a:t>RAM </a:t>
            </a:r>
            <a:r>
              <a:rPr lang="en-US" altLang="zh-CN" sz="2400" dirty="0"/>
              <a:t>gets faster, but not as much faster as </a:t>
            </a:r>
            <a:r>
              <a:rPr lang="en-US" altLang="zh-CN" sz="2400" dirty="0" smtClean="0"/>
              <a:t>CPUs. </a:t>
            </a:r>
          </a:p>
          <a:p>
            <a:pPr marL="400050" lvl="1" indent="0">
              <a:buNone/>
            </a:pPr>
            <a:r>
              <a:rPr lang="en-US" altLang="zh-CN" sz="2400" dirty="0" smtClean="0"/>
              <a:t>Read path:</a:t>
            </a:r>
            <a:endParaRPr lang="en-US" altLang="zh-CN" sz="2400" dirty="0"/>
          </a:p>
          <a:p>
            <a:pPr marL="914400" lvl="1" indent="-457200">
              <a:buFont typeface="+mj-lt"/>
              <a:buAutoNum type="arabicPeriod"/>
            </a:pPr>
            <a:r>
              <a:rPr lang="en-US" altLang="zh-CN" sz="1800" dirty="0"/>
              <a:t>C</a:t>
            </a:r>
            <a:r>
              <a:rPr lang="en-US" altLang="zh-CN" sz="1800" dirty="0" smtClean="0"/>
              <a:t>heck </a:t>
            </a:r>
            <a:r>
              <a:rPr lang="en-US" altLang="zh-CN" sz="1800" dirty="0"/>
              <a:t>if the data is already in the cache</a:t>
            </a:r>
            <a:r>
              <a:rPr lang="en-US" altLang="zh-CN" sz="1800" dirty="0" smtClean="0"/>
              <a:t>.</a:t>
            </a:r>
            <a:endParaRPr lang="en-US" altLang="zh-CN" sz="1800" dirty="0"/>
          </a:p>
          <a:p>
            <a:pPr marL="914400" lvl="1" indent="-457200">
              <a:buFont typeface="+mj-lt"/>
              <a:buAutoNum type="arabicPeriod"/>
            </a:pPr>
            <a:r>
              <a:rPr lang="en-US" altLang="zh-CN" sz="1800" dirty="0" smtClean="0"/>
              <a:t>If cache hit, </a:t>
            </a:r>
            <a:r>
              <a:rPr lang="en-US" altLang="zh-CN" sz="1800" dirty="0"/>
              <a:t>read from the much faster </a:t>
            </a:r>
            <a:r>
              <a:rPr lang="en-US" altLang="zh-CN" sz="1800" dirty="0" smtClean="0"/>
              <a:t>cache.</a:t>
            </a:r>
            <a:endParaRPr lang="en-US" altLang="zh-CN" sz="1800" dirty="0" smtClean="0">
              <a:solidFill>
                <a:schemeClr val="accent2"/>
              </a:solidFill>
            </a:endParaRPr>
          </a:p>
          <a:p>
            <a:pPr marL="914400" lvl="1" indent="-457200">
              <a:buFont typeface="+mj-lt"/>
              <a:buAutoNum type="arabicPeriod"/>
            </a:pPr>
            <a:r>
              <a:rPr lang="en-US" altLang="zh-CN" sz="1800" dirty="0" smtClean="0"/>
              <a:t>Else, go as 80286. </a:t>
            </a:r>
          </a:p>
          <a:p>
            <a:endParaRPr lang="zh-CN" altLang="en-US" dirty="0"/>
          </a:p>
        </p:txBody>
      </p:sp>
    </p:spTree>
    <p:extLst>
      <p:ext uri="{BB962C8B-B14F-4D97-AF65-F5344CB8AC3E}">
        <p14:creationId xmlns="" xmlns:p14="http://schemas.microsoft.com/office/powerpoint/2010/main" val="22545275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KL Intel i486DX2 PQFP.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940152" y="882129"/>
            <a:ext cx="1980000" cy="19800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80486</a:t>
            </a:r>
            <a:r>
              <a:rPr lang="en-US" altLang="zh-CN" dirty="0" smtClean="0"/>
              <a:t> </a:t>
            </a:r>
            <a:r>
              <a:rPr lang="en-US" altLang="zh-CN" dirty="0"/>
              <a:t>(1989</a:t>
            </a:r>
            <a:r>
              <a:rPr lang="en-US" altLang="zh-CN" dirty="0" smtClean="0"/>
              <a:t>)</a:t>
            </a:r>
            <a:endParaRPr lang="en-US" altLang="zh-CN" b="1" dirty="0" smtClean="0"/>
          </a:p>
          <a:p>
            <a:pPr marL="400050" lvl="1" indent="0">
              <a:buNone/>
            </a:pPr>
            <a:r>
              <a:rPr lang="en-US" altLang="zh-CN" sz="2400" dirty="0" smtClean="0"/>
              <a:t>16-150Mhz</a:t>
            </a:r>
            <a:r>
              <a:rPr lang="en-US" altLang="zh-CN" sz="2400" dirty="0"/>
              <a:t>, </a:t>
            </a:r>
            <a:r>
              <a:rPr lang="en-US" altLang="zh-CN" sz="2400" dirty="0" smtClean="0"/>
              <a:t>L1 cache on CPU &amp; L2 added. </a:t>
            </a:r>
          </a:p>
          <a:p>
            <a:pPr marL="400050" lvl="1" indent="0">
              <a:buNone/>
            </a:pPr>
            <a:r>
              <a:rPr lang="en-US" altLang="zh-CN" sz="2400" dirty="0" smtClean="0"/>
              <a:t>A 8KB </a:t>
            </a:r>
            <a:r>
              <a:rPr lang="en-US" altLang="zh-CN" sz="2400" dirty="0"/>
              <a:t>unified cache </a:t>
            </a:r>
            <a:r>
              <a:rPr lang="en-US" altLang="zh-CN" sz="2400" dirty="0" smtClean="0"/>
              <a:t>used </a:t>
            </a:r>
            <a:r>
              <a:rPr lang="en-US" altLang="zh-CN" sz="2400" dirty="0"/>
              <a:t>for data and instructions.</a:t>
            </a:r>
            <a:endParaRPr lang="en-US" altLang="zh-CN" sz="2400" dirty="0" smtClean="0"/>
          </a:p>
          <a:p>
            <a:pPr marL="400050" lvl="1" indent="0">
              <a:buNone/>
            </a:pPr>
            <a:r>
              <a:rPr lang="en-US" altLang="zh-CN" sz="2400" dirty="0" smtClean="0"/>
              <a:t>L1 cache on </a:t>
            </a:r>
            <a:r>
              <a:rPr lang="en-US" altLang="zh-CN" sz="2400" dirty="0"/>
              <a:t>CPU, </a:t>
            </a:r>
            <a:r>
              <a:rPr lang="en-US" altLang="zh-CN" sz="2400" dirty="0" smtClean="0"/>
              <a:t>L2 cache on </a:t>
            </a:r>
            <a:r>
              <a:rPr lang="en-US" altLang="zh-CN" sz="2400" dirty="0"/>
              <a:t>motherboard</a:t>
            </a:r>
            <a:r>
              <a:rPr lang="en-US" altLang="zh-CN" sz="2400" dirty="0" smtClean="0"/>
              <a:t>.</a:t>
            </a:r>
          </a:p>
          <a:p>
            <a:pPr marL="400050" lvl="1" indent="0">
              <a:buNone/>
            </a:pPr>
            <a:r>
              <a:rPr lang="en-US" altLang="zh-CN" sz="2400" dirty="0" smtClean="0"/>
              <a:t>Read path:</a:t>
            </a:r>
          </a:p>
          <a:p>
            <a:pPr marL="914400" lvl="1" indent="-457200">
              <a:buFont typeface="+mj-lt"/>
              <a:buAutoNum type="arabicPeriod"/>
            </a:pPr>
            <a:r>
              <a:rPr lang="en-US" altLang="zh-CN" sz="1800" dirty="0" smtClean="0"/>
              <a:t>L1 </a:t>
            </a:r>
            <a:r>
              <a:rPr lang="en-US" altLang="zh-CN" sz="1800" dirty="0"/>
              <a:t>cache</a:t>
            </a:r>
            <a:r>
              <a:rPr lang="en-US" altLang="zh-CN" sz="1800" dirty="0" smtClean="0"/>
              <a:t>.</a:t>
            </a:r>
            <a:endParaRPr lang="en-US" altLang="zh-CN" sz="1800" dirty="0"/>
          </a:p>
          <a:p>
            <a:pPr marL="914400" lvl="1" indent="-457200">
              <a:buFont typeface="+mj-lt"/>
              <a:buAutoNum type="arabicPeriod"/>
            </a:pPr>
            <a:r>
              <a:rPr lang="en-US" altLang="zh-CN" sz="1800" dirty="0" smtClean="0"/>
              <a:t>L2 cache.</a:t>
            </a:r>
            <a:endParaRPr lang="en-US" altLang="zh-CN" sz="1800" dirty="0" smtClean="0">
              <a:solidFill>
                <a:schemeClr val="accent2"/>
              </a:solidFill>
            </a:endParaRPr>
          </a:p>
          <a:p>
            <a:pPr marL="914400" lvl="1" indent="-457200">
              <a:buFont typeface="+mj-lt"/>
              <a:buAutoNum type="arabicPeriod"/>
            </a:pPr>
            <a:r>
              <a:rPr lang="en-US" altLang="zh-CN" sz="1800" dirty="0" smtClean="0"/>
              <a:t>Main memory. </a:t>
            </a:r>
          </a:p>
          <a:p>
            <a:endParaRPr lang="zh-CN" altLang="en-US" dirty="0"/>
          </a:p>
        </p:txBody>
      </p:sp>
      <p:pic>
        <p:nvPicPr>
          <p:cNvPr id="10246" name="Picture 6" descr="486 motherboard with CPU location and 2nd level cache marked"/>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211960" y="3768120"/>
            <a:ext cx="3797846" cy="239718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9811430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80586/Pentium </a:t>
            </a:r>
            <a:r>
              <a:rPr lang="en-US" altLang="zh-CN" dirty="0" smtClean="0"/>
              <a:t>(1993)</a:t>
            </a:r>
            <a:endParaRPr lang="en-US" altLang="zh-CN" b="1" dirty="0" smtClean="0"/>
          </a:p>
          <a:p>
            <a:pPr marL="400050" lvl="1" indent="0">
              <a:buNone/>
            </a:pPr>
            <a:r>
              <a:rPr lang="en-US" altLang="zh-CN" sz="2400" dirty="0" smtClean="0"/>
              <a:t>60-200Mhz, L1 cache was split(L1d &amp; L1i).</a:t>
            </a:r>
          </a:p>
          <a:p>
            <a:pPr marL="400050" lvl="1" indent="0">
              <a:buNone/>
            </a:pPr>
            <a:r>
              <a:rPr lang="en-US" altLang="zh-CN" sz="2400" dirty="0" smtClean="0"/>
              <a:t>L1: 8 KB each </a:t>
            </a:r>
            <a:r>
              <a:rPr lang="en-US" altLang="zh-CN" sz="2400" dirty="0"/>
              <a:t>for data and </a:t>
            </a:r>
            <a:r>
              <a:rPr lang="en-US" altLang="zh-CN" sz="2400" dirty="0" smtClean="0"/>
              <a:t>instructions for </a:t>
            </a:r>
            <a:r>
              <a:rPr lang="en-US" altLang="zh-CN" sz="2400" dirty="0"/>
              <a:t>individually </a:t>
            </a:r>
            <a:r>
              <a:rPr lang="en-US" altLang="zh-CN" sz="2400" dirty="0" smtClean="0"/>
              <a:t>use. </a:t>
            </a:r>
          </a:p>
          <a:p>
            <a:pPr marL="400050" lvl="1" indent="0">
              <a:buNone/>
            </a:pPr>
            <a:r>
              <a:rPr lang="en-US" altLang="zh-CN" sz="2400" dirty="0"/>
              <a:t>C</a:t>
            </a:r>
            <a:r>
              <a:rPr lang="en-US" altLang="zh-CN" sz="2400" dirty="0" smtClean="0"/>
              <a:t>hip </a:t>
            </a:r>
            <a:r>
              <a:rPr lang="en-US" altLang="zh-CN" sz="2400" dirty="0"/>
              <a:t>contains two dies. One with the actual </a:t>
            </a:r>
            <a:r>
              <a:rPr lang="en-US" altLang="zh-CN" sz="2400" dirty="0" smtClean="0"/>
              <a:t>core and L1</a:t>
            </a:r>
            <a:r>
              <a:rPr lang="en-US" altLang="zh-CN" sz="2400" dirty="0"/>
              <a:t> cache, and a second die with 256KB </a:t>
            </a:r>
            <a:r>
              <a:rPr lang="en-US" altLang="zh-CN" sz="2400" dirty="0" smtClean="0"/>
              <a:t>L2</a:t>
            </a:r>
            <a:r>
              <a:rPr lang="en-US" altLang="zh-CN" sz="2400" dirty="0"/>
              <a:t> </a:t>
            </a:r>
            <a:r>
              <a:rPr lang="en-US" altLang="zh-CN" sz="2400" dirty="0" smtClean="0"/>
              <a:t>cache.</a:t>
            </a:r>
          </a:p>
          <a:p>
            <a:pPr marL="400050" lvl="1" indent="0">
              <a:buNone/>
            </a:pPr>
            <a:r>
              <a:rPr lang="en-US" altLang="zh-CN" sz="2400" dirty="0" smtClean="0"/>
              <a:t>Read path:</a:t>
            </a:r>
            <a:endParaRPr lang="en-US" altLang="zh-CN" sz="2400" dirty="0"/>
          </a:p>
          <a:p>
            <a:pPr marL="914400" lvl="1" indent="-457200">
              <a:buFont typeface="+mj-lt"/>
              <a:buAutoNum type="arabicPeriod"/>
            </a:pPr>
            <a:r>
              <a:rPr lang="en-US" altLang="zh-CN" sz="1800" dirty="0" smtClean="0"/>
              <a:t>L1 cache(split by </a:t>
            </a:r>
            <a:r>
              <a:rPr lang="en-US" altLang="zh-CN" sz="1800" dirty="0" err="1" smtClean="0"/>
              <a:t>instru</a:t>
            </a:r>
            <a:r>
              <a:rPr lang="en-US" altLang="zh-CN" sz="1800" dirty="0" smtClean="0"/>
              <a:t> &amp; data).</a:t>
            </a:r>
            <a:endParaRPr lang="en-US" altLang="zh-CN" sz="1800" dirty="0"/>
          </a:p>
          <a:p>
            <a:pPr marL="914400" lvl="1" indent="-457200">
              <a:buFont typeface="+mj-lt"/>
              <a:buAutoNum type="arabicPeriod"/>
            </a:pPr>
            <a:r>
              <a:rPr lang="en-US" altLang="zh-CN" sz="1800" dirty="0" smtClean="0"/>
              <a:t>L2 cache.</a:t>
            </a:r>
            <a:endParaRPr lang="en-US" altLang="zh-CN" sz="1800" dirty="0" smtClean="0">
              <a:solidFill>
                <a:schemeClr val="accent2"/>
              </a:solidFill>
            </a:endParaRPr>
          </a:p>
          <a:p>
            <a:pPr marL="914400" lvl="1" indent="-457200">
              <a:buFont typeface="+mj-lt"/>
              <a:buAutoNum type="arabicPeriod"/>
            </a:pPr>
            <a:r>
              <a:rPr lang="en-US" altLang="zh-CN" sz="1800" dirty="0" smtClean="0"/>
              <a:t>Main memory. </a:t>
            </a:r>
          </a:p>
          <a:p>
            <a:endParaRPr lang="zh-CN" altLang="en-US" dirty="0"/>
          </a:p>
        </p:txBody>
      </p:sp>
      <p:pic>
        <p:nvPicPr>
          <p:cNvPr id="11266" name="Picture 2" descr="Picture of a pentium Pro CPU, 256KB cache model"/>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364088" y="3893779"/>
            <a:ext cx="2736304" cy="2487549"/>
          </a:xfrm>
          <a:prstGeom prst="rect">
            <a:avLst/>
          </a:prstGeom>
          <a:noFill/>
          <a:extLst>
            <a:ext uri="{909E8E84-426E-40DD-AFC4-6F175D3DCCD1}">
              <a14:hiddenFill xmlns="" xmlns:a14="http://schemas.microsoft.com/office/drawing/2010/main">
                <a:solidFill>
                  <a:srgbClr val="FFFFFF"/>
                </a:solidFill>
              </a14:hiddenFill>
            </a:ext>
          </a:extLst>
        </p:spPr>
      </p:pic>
      <p:pic>
        <p:nvPicPr>
          <p:cNvPr id="11270" name="Picture 6" descr="https://upload.wikimedia.org/wikipedia/en/thumb/d/d2/Intel_Pentium_MMX_Processor_Logo.svg/585px-Intel_Pentium_MMX_Processor_Logo.svg.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300192" y="1196752"/>
            <a:ext cx="1293914" cy="136815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116774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s://upload.wikimedia.org/wikipedia/commons/thumb/8/83/Pentium_II.jpg/300px-Pentium_II.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372200" y="1124744"/>
            <a:ext cx="2376264" cy="183764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Pentium 2 </a:t>
            </a:r>
            <a:r>
              <a:rPr lang="en-US" altLang="zh-CN" dirty="0" smtClean="0"/>
              <a:t>(1997)</a:t>
            </a:r>
            <a:endParaRPr lang="en-US" altLang="zh-CN" b="1" dirty="0" smtClean="0"/>
          </a:p>
          <a:p>
            <a:pPr marL="400050" lvl="1" indent="0">
              <a:buNone/>
            </a:pPr>
            <a:r>
              <a:rPr lang="en-US" altLang="zh-CN" sz="2400" dirty="0" smtClean="0"/>
              <a:t>66-100Mhz, L2</a:t>
            </a:r>
            <a:r>
              <a:rPr lang="en-US" altLang="zh-CN" sz="2400" dirty="0"/>
              <a:t> cache </a:t>
            </a:r>
            <a:r>
              <a:rPr lang="en-US" altLang="zh-CN" sz="2400" dirty="0" smtClean="0"/>
              <a:t>no more on chip. </a:t>
            </a:r>
          </a:p>
          <a:p>
            <a:pPr marL="400050" lvl="1" indent="0">
              <a:buNone/>
            </a:pPr>
            <a:r>
              <a:rPr lang="en-US" altLang="zh-CN" sz="2400" dirty="0" smtClean="0"/>
              <a:t>Components on chip became smaller, financially.</a:t>
            </a:r>
          </a:p>
          <a:p>
            <a:pPr marL="400050" lvl="1" indent="0">
              <a:buNone/>
            </a:pPr>
            <a:r>
              <a:rPr lang="en-US" altLang="zh-CN" sz="2400" dirty="0" smtClean="0"/>
              <a:t>With </a:t>
            </a:r>
            <a:r>
              <a:rPr lang="en-US" altLang="zh-CN" sz="2400" dirty="0"/>
              <a:t>one </a:t>
            </a:r>
            <a:r>
              <a:rPr lang="en-US" altLang="zh-CN" sz="2400" dirty="0" smtClean="0"/>
              <a:t>L1</a:t>
            </a:r>
            <a:r>
              <a:rPr lang="en-US" altLang="zh-CN" sz="2400" dirty="0"/>
              <a:t> cache per CPU core and a larger but </a:t>
            </a:r>
            <a:r>
              <a:rPr lang="en-US" altLang="zh-CN" sz="2400" dirty="0" smtClean="0"/>
              <a:t>slower L2</a:t>
            </a:r>
            <a:r>
              <a:rPr lang="en-US" altLang="zh-CN" sz="2400" dirty="0"/>
              <a:t> cache next to the </a:t>
            </a:r>
            <a:r>
              <a:rPr lang="en-US" altLang="zh-CN" sz="2400" dirty="0" smtClean="0"/>
              <a:t>core.</a:t>
            </a:r>
          </a:p>
          <a:p>
            <a:pPr marL="400050" lvl="1" indent="0">
              <a:buNone/>
            </a:pPr>
            <a:r>
              <a:rPr lang="en-US" altLang="zh-CN" sz="2400" dirty="0" smtClean="0"/>
              <a:t>Read path:</a:t>
            </a:r>
            <a:endParaRPr lang="en-US" altLang="zh-CN" sz="2400" dirty="0"/>
          </a:p>
          <a:p>
            <a:pPr marL="914400" lvl="1" indent="-457200">
              <a:buFont typeface="+mj-lt"/>
              <a:buAutoNum type="arabicPeriod"/>
            </a:pPr>
            <a:r>
              <a:rPr lang="en-US" altLang="zh-CN" sz="1800" dirty="0" smtClean="0"/>
              <a:t>L1 cache(split by </a:t>
            </a:r>
            <a:r>
              <a:rPr lang="en-US" altLang="zh-CN" sz="1800" dirty="0" err="1" smtClean="0"/>
              <a:t>instru</a:t>
            </a:r>
            <a:r>
              <a:rPr lang="en-US" altLang="zh-CN" sz="1800" dirty="0" smtClean="0"/>
              <a:t> &amp; data).</a:t>
            </a:r>
            <a:endParaRPr lang="en-US" altLang="zh-CN" sz="1800" dirty="0"/>
          </a:p>
          <a:p>
            <a:pPr marL="914400" lvl="1" indent="-457200">
              <a:buFont typeface="+mj-lt"/>
              <a:buAutoNum type="arabicPeriod"/>
            </a:pPr>
            <a:r>
              <a:rPr lang="en-US" altLang="zh-CN" sz="1800" dirty="0" smtClean="0"/>
              <a:t>L2 cache.</a:t>
            </a:r>
            <a:endParaRPr lang="en-US" altLang="zh-CN" sz="1800" dirty="0" smtClean="0">
              <a:solidFill>
                <a:schemeClr val="accent2"/>
              </a:solidFill>
            </a:endParaRPr>
          </a:p>
          <a:p>
            <a:pPr marL="914400" lvl="1" indent="-457200">
              <a:buFont typeface="+mj-lt"/>
              <a:buAutoNum type="arabicPeriod"/>
            </a:pPr>
            <a:r>
              <a:rPr lang="en-US" altLang="zh-CN" sz="1800" dirty="0" smtClean="0"/>
              <a:t>Main memory. </a:t>
            </a:r>
          </a:p>
          <a:p>
            <a:endParaRPr lang="zh-CN" altLang="en-US" dirty="0"/>
          </a:p>
        </p:txBody>
      </p:sp>
      <p:pic>
        <p:nvPicPr>
          <p:cNvPr id="13316" name="Picture 4" descr="Picture of a pentium 2 'CPU' (both with and without cove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601691" y="4509120"/>
            <a:ext cx="3829050" cy="172402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1924128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Pentium 4</a:t>
            </a:r>
            <a:r>
              <a:rPr lang="en-US" altLang="zh-CN" dirty="0"/>
              <a:t> (</a:t>
            </a:r>
            <a:r>
              <a:rPr lang="en-US" altLang="zh-CN" dirty="0" smtClean="0"/>
              <a:t>2000)</a:t>
            </a:r>
            <a:r>
              <a:rPr lang="en-US" altLang="zh-CN" b="1" dirty="0" smtClean="0"/>
              <a:t> &amp; later</a:t>
            </a:r>
          </a:p>
          <a:p>
            <a:pPr marL="400050" lvl="1" indent="0">
              <a:buNone/>
            </a:pPr>
            <a:r>
              <a:rPr lang="en-US" altLang="zh-CN" sz="2400" dirty="0" smtClean="0"/>
              <a:t>1.3-3.8Ghz, L3 cache added. </a:t>
            </a:r>
          </a:p>
          <a:p>
            <a:pPr marL="400050" lvl="1" indent="0">
              <a:buNone/>
            </a:pPr>
            <a:r>
              <a:rPr lang="en-US" altLang="zh-CN" sz="2400" dirty="0" smtClean="0"/>
              <a:t>Reach a limit on single CPU’s clock.</a:t>
            </a:r>
          </a:p>
          <a:p>
            <a:pPr marL="800100" lvl="2" indent="0">
              <a:buNone/>
            </a:pPr>
            <a:r>
              <a:rPr lang="en-US" altLang="zh-CN" sz="2000" dirty="0" smtClean="0"/>
              <a:t>How to solve (3 ways):</a:t>
            </a:r>
          </a:p>
          <a:p>
            <a:pPr marL="1314450" lvl="2" indent="-457200">
              <a:buFont typeface="+mj-lt"/>
              <a:buAutoNum type="arabicPeriod"/>
            </a:pPr>
            <a:r>
              <a:rPr lang="en-US" altLang="zh-CN" sz="1400" dirty="0" smtClean="0"/>
              <a:t>Make the CPUs more efficient, </a:t>
            </a:r>
            <a:br>
              <a:rPr lang="en-US" altLang="zh-CN" sz="1400" dirty="0" smtClean="0"/>
            </a:br>
            <a:r>
              <a:rPr lang="en-US" altLang="zh-CN" sz="1400" dirty="0" smtClean="0"/>
              <a:t>so they do more work at the same speed.</a:t>
            </a:r>
          </a:p>
          <a:p>
            <a:pPr marL="1314450" lvl="2" indent="-457200">
              <a:buFont typeface="+mj-lt"/>
              <a:buAutoNum type="arabicPeriod"/>
            </a:pPr>
            <a:r>
              <a:rPr lang="en-US" altLang="zh-CN" sz="1400" dirty="0" smtClean="0"/>
              <a:t>Use multiple CPUs(multi chips), UMA &amp; SMP.</a:t>
            </a:r>
          </a:p>
          <a:p>
            <a:pPr marL="1314450" lvl="2" indent="-457200">
              <a:buFont typeface="+mj-lt"/>
              <a:buAutoNum type="arabicPeriod"/>
            </a:pPr>
            <a:r>
              <a:rPr lang="en-US" altLang="zh-CN" sz="1400" dirty="0" smtClean="0"/>
              <a:t>Use multiple CPUs in the same 'chip‘, NUMA.</a:t>
            </a:r>
          </a:p>
          <a:p>
            <a:pPr marL="457200" lvl="1" indent="0">
              <a:buNone/>
            </a:pPr>
            <a:r>
              <a:rPr lang="en-US" altLang="zh-CN" sz="2400" i="1" u="sng" dirty="0" smtClean="0"/>
              <a:t>A “dual core” CPU </a:t>
            </a:r>
            <a:r>
              <a:rPr lang="en-US" altLang="zh-CN" sz="2400" dirty="0" smtClean="0"/>
              <a:t>occurred, two or more separate CPU cores </a:t>
            </a:r>
            <a:r>
              <a:rPr lang="en-US" altLang="zh-CN" sz="2400" dirty="0"/>
              <a:t>are build into a single </a:t>
            </a:r>
            <a:r>
              <a:rPr lang="en-US" altLang="zh-CN" sz="2400" dirty="0" smtClean="0"/>
              <a:t>chip.</a:t>
            </a:r>
          </a:p>
          <a:p>
            <a:pPr marL="457200" lvl="1" indent="0">
              <a:buNone/>
            </a:pPr>
            <a:r>
              <a:rPr lang="en-US" altLang="zh-CN" sz="2400" dirty="0" smtClean="0"/>
              <a:t>“NUMA” architecture became famous.</a:t>
            </a:r>
          </a:p>
          <a:p>
            <a:pPr marL="457200" lvl="1" indent="0">
              <a:buNone/>
            </a:pPr>
            <a:r>
              <a:rPr lang="en-US" altLang="zh-CN" sz="2400" dirty="0" smtClean="0"/>
              <a:t>L3 cache(</a:t>
            </a:r>
            <a:r>
              <a:rPr lang="en-US" altLang="zh-CN" sz="2400" dirty="0"/>
              <a:t>larger and </a:t>
            </a:r>
            <a:r>
              <a:rPr lang="en-US" altLang="zh-CN" sz="2400" dirty="0" smtClean="0"/>
              <a:t>slower) shared with all </a:t>
            </a:r>
            <a:r>
              <a:rPr lang="en-US" altLang="zh-CN" sz="2400" dirty="0"/>
              <a:t>CPU cores</a:t>
            </a:r>
            <a:endParaRPr lang="en-US" altLang="zh-CN" sz="2400" dirty="0" smtClean="0"/>
          </a:p>
        </p:txBody>
      </p:sp>
      <p:pic>
        <p:nvPicPr>
          <p:cNvPr id="14338" name="Picture 2" descr="modernCPUwithL3.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292080" y="2132856"/>
            <a:ext cx="3456384" cy="218433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177803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 Example</a:t>
            </a:r>
            <a:endParaRPr lang="zh-CN" altLang="en-US" dirty="0"/>
          </a:p>
        </p:txBody>
      </p:sp>
      <p:sp>
        <p:nvSpPr>
          <p:cNvPr id="3" name="内容占位符 2"/>
          <p:cNvSpPr>
            <a:spLocks noGrp="1"/>
          </p:cNvSpPr>
          <p:nvPr>
            <p:ph idx="1"/>
          </p:nvPr>
        </p:nvSpPr>
        <p:spPr/>
        <p:txBody>
          <a:bodyPr/>
          <a:lstStyle/>
          <a:p>
            <a:r>
              <a:rPr lang="en-US" altLang="zh-CN" dirty="0"/>
              <a:t>Intel </a:t>
            </a:r>
            <a:r>
              <a:rPr lang="en-US" altLang="zh-CN" dirty="0" err="1"/>
              <a:t>Intel</a:t>
            </a:r>
            <a:r>
              <a:rPr lang="en-US" altLang="zh-CN" dirty="0"/>
              <a:t>® Core™ i7 </a:t>
            </a:r>
            <a:r>
              <a:rPr lang="en-US" altLang="zh-CN" dirty="0" smtClean="0"/>
              <a:t>Processor</a:t>
            </a:r>
          </a:p>
          <a:p>
            <a:endParaRPr lang="zh-CN" altLang="en-US" dirty="0"/>
          </a:p>
        </p:txBody>
      </p:sp>
      <p:grpSp>
        <p:nvGrpSpPr>
          <p:cNvPr id="6" name="组合 5"/>
          <p:cNvGrpSpPr/>
          <p:nvPr/>
        </p:nvGrpSpPr>
        <p:grpSpPr>
          <a:xfrm>
            <a:off x="5863514" y="2329734"/>
            <a:ext cx="2748958" cy="2755450"/>
            <a:chOff x="5863514" y="2204882"/>
            <a:chExt cx="2748958" cy="2755450"/>
          </a:xfrm>
        </p:grpSpPr>
        <p:pic>
          <p:nvPicPr>
            <p:cNvPr id="15362" name="Picture 2" descr="alt text"/>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876168" y="2204882"/>
              <a:ext cx="2729130" cy="223223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矩形 3"/>
            <p:cNvSpPr/>
            <p:nvPr/>
          </p:nvSpPr>
          <p:spPr>
            <a:xfrm>
              <a:off x="5863514" y="4437112"/>
              <a:ext cx="2748958" cy="523220"/>
            </a:xfrm>
            <a:prstGeom prst="rect">
              <a:avLst/>
            </a:prstGeom>
          </p:spPr>
          <p:txBody>
            <a:bodyPr wrap="none">
              <a:spAutoFit/>
            </a:bodyPr>
            <a:lstStyle/>
            <a:p>
              <a:r>
                <a:rPr lang="en-US" altLang="zh-CN" sz="1400" dirty="0">
                  <a:solidFill>
                    <a:schemeClr val="bg1">
                      <a:lumMod val="65000"/>
                    </a:schemeClr>
                  </a:solidFill>
                </a:rPr>
                <a:t>Photo of processor </a:t>
              </a:r>
              <a:r>
                <a:rPr lang="en-US" altLang="zh-CN" sz="1400" dirty="0" smtClean="0">
                  <a:solidFill>
                    <a:schemeClr val="bg1">
                      <a:lumMod val="65000"/>
                    </a:schemeClr>
                  </a:solidFill>
                </a:rPr>
                <a:t>chip.</a:t>
              </a:r>
            </a:p>
            <a:p>
              <a:r>
                <a:rPr lang="en-US" altLang="zh-CN" sz="1400" dirty="0">
                  <a:solidFill>
                    <a:schemeClr val="bg1">
                      <a:lumMod val="65000"/>
                    </a:schemeClr>
                  </a:solidFill>
                </a:rPr>
                <a:t>C</a:t>
              </a:r>
              <a:r>
                <a:rPr lang="en-US" altLang="zh-CN" sz="1400" dirty="0" smtClean="0">
                  <a:solidFill>
                    <a:schemeClr val="bg1">
                      <a:lumMod val="65000"/>
                    </a:schemeClr>
                  </a:solidFill>
                </a:rPr>
                <a:t>ache </a:t>
              </a:r>
              <a:r>
                <a:rPr lang="en-US" altLang="zh-CN" sz="1400" dirty="0">
                  <a:solidFill>
                    <a:schemeClr val="bg1">
                      <a:lumMod val="65000"/>
                    </a:schemeClr>
                  </a:solidFill>
                </a:rPr>
                <a:t>takes significant area on chip</a:t>
              </a:r>
              <a:endParaRPr lang="zh-CN" altLang="en-US" sz="1400" dirty="0">
                <a:solidFill>
                  <a:schemeClr val="bg1">
                    <a:lumMod val="65000"/>
                  </a:schemeClr>
                </a:solidFill>
              </a:endParaRPr>
            </a:p>
          </p:txBody>
        </p:sp>
      </p:grpSp>
      <p:sp>
        <p:nvSpPr>
          <p:cNvPr id="5" name="矩形 4"/>
          <p:cNvSpPr/>
          <p:nvPr/>
        </p:nvSpPr>
        <p:spPr>
          <a:xfrm>
            <a:off x="353826" y="2187636"/>
            <a:ext cx="5802349" cy="2985433"/>
          </a:xfrm>
          <a:prstGeom prst="rect">
            <a:avLst/>
          </a:prstGeom>
        </p:spPr>
        <p:txBody>
          <a:bodyPr wrap="square">
            <a:spAutoFit/>
          </a:bodyPr>
          <a:lstStyle/>
          <a:p>
            <a:pPr marL="800100" lvl="1" indent="-342900">
              <a:spcBef>
                <a:spcPts val="600"/>
              </a:spcBef>
              <a:spcAft>
                <a:spcPts val="600"/>
              </a:spcAft>
              <a:buFont typeface="Arial" panose="020B0604020202020204" pitchFamily="34" charset="0"/>
              <a:buChar char="•"/>
            </a:pPr>
            <a:r>
              <a:rPr lang="en-US" altLang="zh-CN" sz="2400" dirty="0"/>
              <a:t>A 32-KB instruction and 32-KB data first-level cache (L1) for each core</a:t>
            </a:r>
          </a:p>
          <a:p>
            <a:pPr marL="800100" lvl="1" indent="-342900">
              <a:spcBef>
                <a:spcPts val="600"/>
              </a:spcBef>
              <a:spcAft>
                <a:spcPts val="600"/>
              </a:spcAft>
              <a:buFont typeface="Arial" panose="020B0604020202020204" pitchFamily="34" charset="0"/>
              <a:buChar char="•"/>
            </a:pPr>
            <a:r>
              <a:rPr lang="en-US" altLang="zh-CN" sz="2400" dirty="0"/>
              <a:t>A 256-KB shared instruction/data second-level cache (L2) for each core</a:t>
            </a:r>
          </a:p>
          <a:p>
            <a:pPr marL="800100" lvl="1" indent="-342900">
              <a:spcBef>
                <a:spcPts val="600"/>
              </a:spcBef>
              <a:spcAft>
                <a:spcPts val="600"/>
              </a:spcAft>
              <a:buFont typeface="Arial" panose="020B0604020202020204" pitchFamily="34" charset="0"/>
              <a:buChar char="•"/>
            </a:pPr>
            <a:r>
              <a:rPr lang="en-US" altLang="zh-CN" sz="2400" dirty="0"/>
              <a:t>8-MB shared instruction/data last-level cache (L3), shared among all cores</a:t>
            </a:r>
          </a:p>
        </p:txBody>
      </p:sp>
    </p:spTree>
    <p:extLst>
      <p:ext uri="{BB962C8B-B14F-4D97-AF65-F5344CB8AC3E}">
        <p14:creationId xmlns="" xmlns:p14="http://schemas.microsoft.com/office/powerpoint/2010/main" val="16277285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Cache Hierarchy</a:t>
            </a:r>
            <a:endParaRPr lang="zh-CN" altLang="en-US" dirty="0"/>
          </a:p>
        </p:txBody>
      </p:sp>
      <p:sp>
        <p:nvSpPr>
          <p:cNvPr id="3" name="内容占位符 2"/>
          <p:cNvSpPr>
            <a:spLocks noGrp="1"/>
          </p:cNvSpPr>
          <p:nvPr>
            <p:ph idx="1"/>
          </p:nvPr>
        </p:nvSpPr>
        <p:spPr/>
        <p:txBody>
          <a:bodyPr/>
          <a:lstStyle/>
          <a:p>
            <a:r>
              <a:rPr lang="en-US" altLang="zh-CN" dirty="0" smtClean="0"/>
              <a:t>MM </a:t>
            </a:r>
            <a:r>
              <a:rPr lang="en-US" altLang="zh-CN" dirty="0" smtClean="0">
                <a:sym typeface="Wingdings" pitchFamily="2" charset="2"/>
              </a:rPr>
              <a:t> cache  (register)  core</a:t>
            </a:r>
            <a:endParaRPr lang="zh-CN" altLang="en-US" dirty="0"/>
          </a:p>
        </p:txBody>
      </p:sp>
      <p:grpSp>
        <p:nvGrpSpPr>
          <p:cNvPr id="20" name="组合 19"/>
          <p:cNvGrpSpPr/>
          <p:nvPr/>
        </p:nvGrpSpPr>
        <p:grpSpPr>
          <a:xfrm>
            <a:off x="2591725" y="3068950"/>
            <a:ext cx="4104570" cy="1728240"/>
            <a:chOff x="1403560" y="2204830"/>
            <a:chExt cx="4104570" cy="1728240"/>
          </a:xfrm>
        </p:grpSpPr>
        <p:sp>
          <p:nvSpPr>
            <p:cNvPr id="4" name="矩形 3"/>
            <p:cNvSpPr/>
            <p:nvPr/>
          </p:nvSpPr>
          <p:spPr>
            <a:xfrm>
              <a:off x="2555720" y="2204830"/>
              <a:ext cx="1800250" cy="4320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Main Memory</a:t>
              </a:r>
              <a:endParaRPr lang="zh-CN" altLang="en-US" dirty="0"/>
            </a:p>
          </p:txBody>
        </p:sp>
        <p:cxnSp>
          <p:nvCxnSpPr>
            <p:cNvPr id="6" name="直接箭头连接符 5"/>
            <p:cNvCxnSpPr/>
            <p:nvPr/>
          </p:nvCxnSpPr>
          <p:spPr>
            <a:xfrm>
              <a:off x="1403560" y="3068950"/>
              <a:ext cx="4104570"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7" name="矩形 6"/>
            <p:cNvSpPr/>
            <p:nvPr/>
          </p:nvSpPr>
          <p:spPr>
            <a:xfrm>
              <a:off x="1925708" y="3501010"/>
              <a:ext cx="1080000" cy="43206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Cache</a:t>
              </a:r>
              <a:endParaRPr lang="zh-CN" altLang="en-US" dirty="0"/>
            </a:p>
          </p:txBody>
        </p:sp>
        <p:sp>
          <p:nvSpPr>
            <p:cNvPr id="8" name="矩形 7"/>
            <p:cNvSpPr/>
            <p:nvPr/>
          </p:nvSpPr>
          <p:spPr>
            <a:xfrm>
              <a:off x="3905983" y="3501010"/>
              <a:ext cx="1080000" cy="43206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smtClean="0"/>
                <a:t>CPU core</a:t>
              </a:r>
              <a:endParaRPr lang="zh-CN" altLang="en-US" dirty="0"/>
            </a:p>
          </p:txBody>
        </p:sp>
        <p:cxnSp>
          <p:nvCxnSpPr>
            <p:cNvPr id="11" name="直接箭头连接符 10"/>
            <p:cNvCxnSpPr>
              <a:stCxn id="4" idx="2"/>
            </p:cNvCxnSpPr>
            <p:nvPr/>
          </p:nvCxnSpPr>
          <p:spPr>
            <a:xfrm>
              <a:off x="3455845" y="2636890"/>
              <a:ext cx="0" cy="432060"/>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cxnSp>
          <p:nvCxnSpPr>
            <p:cNvPr id="14" name="直接箭头连接符 13"/>
            <p:cNvCxnSpPr>
              <a:stCxn id="7" idx="3"/>
              <a:endCxn id="8" idx="1"/>
            </p:cNvCxnSpPr>
            <p:nvPr/>
          </p:nvCxnSpPr>
          <p:spPr>
            <a:xfrm>
              <a:off x="3005708" y="3717040"/>
              <a:ext cx="900275"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7" idx="0"/>
            </p:cNvCxnSpPr>
            <p:nvPr/>
          </p:nvCxnSpPr>
          <p:spPr>
            <a:xfrm flipV="1">
              <a:off x="2465708" y="3068950"/>
              <a:ext cx="1" cy="432060"/>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4770803" y="2699618"/>
              <a:ext cx="521297" cy="369332"/>
            </a:xfrm>
            <a:prstGeom prst="rect">
              <a:avLst/>
            </a:prstGeom>
            <a:noFill/>
          </p:spPr>
          <p:txBody>
            <a:bodyPr wrap="none" rtlCol="0">
              <a:spAutoFit/>
            </a:bodyPr>
            <a:lstStyle/>
            <a:p>
              <a:r>
                <a:rPr lang="en-US" altLang="zh-CN" dirty="0" smtClean="0"/>
                <a:t>Bus</a:t>
              </a:r>
              <a:endParaRPr lang="zh-CN" altLang="en-US" dirty="0"/>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Cache Hierarchy</a:t>
            </a:r>
            <a:endParaRPr lang="zh-CN" altLang="en-US" dirty="0"/>
          </a:p>
        </p:txBody>
      </p:sp>
      <p:sp>
        <p:nvSpPr>
          <p:cNvPr id="3" name="内容占位符 2"/>
          <p:cNvSpPr>
            <a:spLocks noGrp="1"/>
          </p:cNvSpPr>
          <p:nvPr>
            <p:ph idx="1"/>
          </p:nvPr>
        </p:nvSpPr>
        <p:spPr/>
        <p:txBody>
          <a:bodyPr/>
          <a:lstStyle/>
          <a:p>
            <a:r>
              <a:rPr lang="en-US" altLang="zh-CN" dirty="0" smtClean="0"/>
              <a:t>MM </a:t>
            </a:r>
            <a:r>
              <a:rPr lang="en-US" altLang="zh-CN" dirty="0" smtClean="0">
                <a:sym typeface="Wingdings" pitchFamily="2" charset="2"/>
              </a:rPr>
              <a:t> L3  L2  L1d, L1i  core</a:t>
            </a:r>
            <a:endParaRPr lang="zh-CN" altLang="en-US" dirty="0"/>
          </a:p>
        </p:txBody>
      </p:sp>
      <p:grpSp>
        <p:nvGrpSpPr>
          <p:cNvPr id="9" name="组合 42"/>
          <p:cNvGrpSpPr/>
          <p:nvPr/>
        </p:nvGrpSpPr>
        <p:grpSpPr>
          <a:xfrm>
            <a:off x="2555720" y="2492870"/>
            <a:ext cx="4104570" cy="3456480"/>
            <a:chOff x="4860040" y="2204830"/>
            <a:chExt cx="4104570" cy="3456480"/>
          </a:xfrm>
        </p:grpSpPr>
        <p:sp>
          <p:nvSpPr>
            <p:cNvPr id="22" name="矩形 21"/>
            <p:cNvSpPr/>
            <p:nvPr/>
          </p:nvSpPr>
          <p:spPr>
            <a:xfrm>
              <a:off x="6012200" y="2204830"/>
              <a:ext cx="1800250" cy="4320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Main Memory</a:t>
              </a:r>
              <a:endParaRPr lang="zh-CN" altLang="en-US" dirty="0"/>
            </a:p>
          </p:txBody>
        </p:sp>
        <p:cxnSp>
          <p:nvCxnSpPr>
            <p:cNvPr id="23" name="直接箭头连接符 22"/>
            <p:cNvCxnSpPr/>
            <p:nvPr/>
          </p:nvCxnSpPr>
          <p:spPr>
            <a:xfrm>
              <a:off x="4860040" y="3068950"/>
              <a:ext cx="4104570"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24" name="矩形 23"/>
            <p:cNvSpPr/>
            <p:nvPr/>
          </p:nvSpPr>
          <p:spPr>
            <a:xfrm>
              <a:off x="5382188" y="3501010"/>
              <a:ext cx="1080000" cy="432060"/>
            </a:xfrm>
            <a:prstGeom prst="rect">
              <a:avLst/>
            </a:prstGeom>
            <a:solidFill>
              <a:schemeClr val="accent3">
                <a:lumMod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L3 Cache</a:t>
              </a:r>
              <a:endParaRPr lang="zh-CN" altLang="en-US" dirty="0"/>
            </a:p>
          </p:txBody>
        </p:sp>
        <p:sp>
          <p:nvSpPr>
            <p:cNvPr id="25" name="矩形 24"/>
            <p:cNvSpPr/>
            <p:nvPr/>
          </p:nvSpPr>
          <p:spPr>
            <a:xfrm>
              <a:off x="7147283" y="5229250"/>
              <a:ext cx="1080000" cy="43206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smtClean="0"/>
                <a:t>CPU core</a:t>
              </a:r>
              <a:endParaRPr lang="zh-CN" altLang="en-US" dirty="0"/>
            </a:p>
          </p:txBody>
        </p:sp>
        <p:cxnSp>
          <p:nvCxnSpPr>
            <p:cNvPr id="26" name="直接箭头连接符 25"/>
            <p:cNvCxnSpPr>
              <a:stCxn id="22" idx="2"/>
            </p:cNvCxnSpPr>
            <p:nvPr/>
          </p:nvCxnSpPr>
          <p:spPr>
            <a:xfrm>
              <a:off x="6912325" y="2636890"/>
              <a:ext cx="0" cy="432060"/>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34" idx="2"/>
            </p:cNvCxnSpPr>
            <p:nvPr/>
          </p:nvCxnSpPr>
          <p:spPr>
            <a:xfrm>
              <a:off x="7687283" y="4797190"/>
              <a:ext cx="0" cy="43206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a:stCxn id="24" idx="0"/>
            </p:cNvCxnSpPr>
            <p:nvPr/>
          </p:nvCxnSpPr>
          <p:spPr>
            <a:xfrm flipV="1">
              <a:off x="5922188" y="3068950"/>
              <a:ext cx="1" cy="432060"/>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8227283" y="2699618"/>
              <a:ext cx="521297" cy="369332"/>
            </a:xfrm>
            <a:prstGeom prst="rect">
              <a:avLst/>
            </a:prstGeom>
            <a:noFill/>
          </p:spPr>
          <p:txBody>
            <a:bodyPr wrap="none" rtlCol="0">
              <a:spAutoFit/>
            </a:bodyPr>
            <a:lstStyle/>
            <a:p>
              <a:r>
                <a:rPr lang="en-US" altLang="zh-CN" dirty="0" smtClean="0"/>
                <a:t>Bus</a:t>
              </a:r>
              <a:endParaRPr lang="zh-CN" altLang="en-US" dirty="0"/>
            </a:p>
          </p:txBody>
        </p:sp>
        <p:sp>
          <p:nvSpPr>
            <p:cNvPr id="30" name="矩形 29"/>
            <p:cNvSpPr/>
            <p:nvPr/>
          </p:nvSpPr>
          <p:spPr>
            <a:xfrm>
              <a:off x="5364110" y="4365130"/>
              <a:ext cx="1080000" cy="43206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L2 Cache</a:t>
              </a:r>
              <a:endParaRPr lang="zh-CN" altLang="en-US" dirty="0"/>
            </a:p>
          </p:txBody>
        </p:sp>
        <p:cxnSp>
          <p:nvCxnSpPr>
            <p:cNvPr id="31" name="直接箭头连接符 30"/>
            <p:cNvCxnSpPr>
              <a:stCxn id="30" idx="0"/>
            </p:cNvCxnSpPr>
            <p:nvPr/>
          </p:nvCxnSpPr>
          <p:spPr>
            <a:xfrm flipV="1">
              <a:off x="5904110" y="3933070"/>
              <a:ext cx="1" cy="432060"/>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sp>
          <p:nvSpPr>
            <p:cNvPr id="32" name="矩形 31"/>
            <p:cNvSpPr/>
            <p:nvPr/>
          </p:nvSpPr>
          <p:spPr>
            <a:xfrm>
              <a:off x="5364110" y="5229250"/>
              <a:ext cx="1080000" cy="432060"/>
            </a:xfrm>
            <a:prstGeom prst="rect">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L1d Cache</a:t>
              </a:r>
              <a:endParaRPr lang="zh-CN" altLang="en-US" dirty="0"/>
            </a:p>
          </p:txBody>
        </p:sp>
        <p:cxnSp>
          <p:nvCxnSpPr>
            <p:cNvPr id="33" name="直接箭头连接符 32"/>
            <p:cNvCxnSpPr>
              <a:stCxn id="32" idx="0"/>
            </p:cNvCxnSpPr>
            <p:nvPr/>
          </p:nvCxnSpPr>
          <p:spPr>
            <a:xfrm flipV="1">
              <a:off x="5904110" y="4797190"/>
              <a:ext cx="1" cy="432060"/>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sp>
          <p:nvSpPr>
            <p:cNvPr id="34" name="矩形 33"/>
            <p:cNvSpPr/>
            <p:nvPr/>
          </p:nvSpPr>
          <p:spPr>
            <a:xfrm>
              <a:off x="7147283" y="4365130"/>
              <a:ext cx="1080000" cy="432060"/>
            </a:xfrm>
            <a:prstGeom prst="rect">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L1i Cache</a:t>
              </a:r>
              <a:endParaRPr lang="zh-CN" altLang="en-US" dirty="0"/>
            </a:p>
          </p:txBody>
        </p:sp>
        <p:cxnSp>
          <p:nvCxnSpPr>
            <p:cNvPr id="35" name="直接箭头连接符 34"/>
            <p:cNvCxnSpPr>
              <a:stCxn id="34" idx="1"/>
              <a:endCxn id="30" idx="3"/>
            </p:cNvCxnSpPr>
            <p:nvPr/>
          </p:nvCxnSpPr>
          <p:spPr>
            <a:xfrm flipH="1">
              <a:off x="6444110" y="4581160"/>
              <a:ext cx="703173" cy="0"/>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cxnSp>
          <p:nvCxnSpPr>
            <p:cNvPr id="40" name="直接箭头连接符 39"/>
            <p:cNvCxnSpPr>
              <a:stCxn id="32" idx="3"/>
              <a:endCxn id="25" idx="1"/>
            </p:cNvCxnSpPr>
            <p:nvPr/>
          </p:nvCxnSpPr>
          <p:spPr>
            <a:xfrm>
              <a:off x="6444110" y="5445280"/>
              <a:ext cx="703173"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Cache Hierarchy</a:t>
            </a:r>
            <a:endParaRPr lang="zh-CN" altLang="en-US" dirty="0"/>
          </a:p>
        </p:txBody>
      </p:sp>
      <p:sp>
        <p:nvSpPr>
          <p:cNvPr id="3" name="内容占位符 2"/>
          <p:cNvSpPr>
            <a:spLocks noGrp="1"/>
          </p:cNvSpPr>
          <p:nvPr>
            <p:ph idx="1"/>
          </p:nvPr>
        </p:nvSpPr>
        <p:spPr/>
        <p:txBody>
          <a:bodyPr/>
          <a:lstStyle/>
          <a:p>
            <a:r>
              <a:rPr lang="en-US" altLang="zh-CN" dirty="0" smtClean="0"/>
              <a:t>SMP(Symmetric multiprocessing)</a:t>
            </a:r>
            <a:endParaRPr lang="zh-CN" altLang="en-US" dirty="0"/>
          </a:p>
        </p:txBody>
      </p:sp>
      <p:sp>
        <p:nvSpPr>
          <p:cNvPr id="22" name="矩形 21"/>
          <p:cNvSpPr/>
          <p:nvPr/>
        </p:nvSpPr>
        <p:spPr>
          <a:xfrm>
            <a:off x="3707880" y="2204830"/>
            <a:ext cx="1800250" cy="4320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Main Memory</a:t>
            </a:r>
            <a:endParaRPr lang="zh-CN" altLang="en-US" dirty="0"/>
          </a:p>
        </p:txBody>
      </p:sp>
      <p:cxnSp>
        <p:nvCxnSpPr>
          <p:cNvPr id="23" name="直接箭头连接符 22"/>
          <p:cNvCxnSpPr/>
          <p:nvPr/>
        </p:nvCxnSpPr>
        <p:spPr>
          <a:xfrm>
            <a:off x="395420" y="3068950"/>
            <a:ext cx="8280000"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24" name="矩形 23"/>
          <p:cNvSpPr/>
          <p:nvPr/>
        </p:nvSpPr>
        <p:spPr>
          <a:xfrm>
            <a:off x="2069728" y="3429000"/>
            <a:ext cx="1080000" cy="432060"/>
          </a:xfrm>
          <a:prstGeom prst="rect">
            <a:avLst/>
          </a:prstGeom>
          <a:solidFill>
            <a:schemeClr val="accent3">
              <a:lumMod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L3 Cache</a:t>
            </a:r>
            <a:endParaRPr lang="zh-CN" altLang="en-US" dirty="0"/>
          </a:p>
        </p:txBody>
      </p:sp>
      <p:sp>
        <p:nvSpPr>
          <p:cNvPr id="25" name="矩形 24"/>
          <p:cNvSpPr/>
          <p:nvPr/>
        </p:nvSpPr>
        <p:spPr>
          <a:xfrm>
            <a:off x="1259690" y="6126163"/>
            <a:ext cx="1080000" cy="43206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smtClean="0"/>
              <a:t>CPU core</a:t>
            </a:r>
            <a:endParaRPr lang="zh-CN" altLang="en-US" dirty="0"/>
          </a:p>
        </p:txBody>
      </p:sp>
      <p:cxnSp>
        <p:nvCxnSpPr>
          <p:cNvPr id="26" name="直接箭头连接符 25"/>
          <p:cNvCxnSpPr>
            <a:stCxn id="22" idx="2"/>
          </p:cNvCxnSpPr>
          <p:nvPr/>
        </p:nvCxnSpPr>
        <p:spPr>
          <a:xfrm>
            <a:off x="4608005" y="2636890"/>
            <a:ext cx="0" cy="432060"/>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a:off x="2123660" y="5694103"/>
            <a:ext cx="0" cy="43206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p:nvPr/>
        </p:nvCxnSpPr>
        <p:spPr>
          <a:xfrm flipV="1">
            <a:off x="2609728" y="3068950"/>
            <a:ext cx="1" cy="360000"/>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7884460" y="2699618"/>
            <a:ext cx="521297" cy="369332"/>
          </a:xfrm>
          <a:prstGeom prst="rect">
            <a:avLst/>
          </a:prstGeom>
          <a:noFill/>
        </p:spPr>
        <p:txBody>
          <a:bodyPr wrap="none" rtlCol="0">
            <a:spAutoFit/>
          </a:bodyPr>
          <a:lstStyle/>
          <a:p>
            <a:r>
              <a:rPr lang="en-US" altLang="zh-CN" dirty="0" smtClean="0"/>
              <a:t>Bus</a:t>
            </a:r>
            <a:endParaRPr lang="zh-CN" altLang="en-US" dirty="0"/>
          </a:p>
        </p:txBody>
      </p:sp>
      <p:sp>
        <p:nvSpPr>
          <p:cNvPr id="30" name="矩形 29"/>
          <p:cNvSpPr/>
          <p:nvPr/>
        </p:nvSpPr>
        <p:spPr>
          <a:xfrm>
            <a:off x="1259540" y="4221110"/>
            <a:ext cx="1080000" cy="43206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L2 Cache</a:t>
            </a:r>
            <a:endParaRPr lang="zh-CN" altLang="en-US" dirty="0"/>
          </a:p>
        </p:txBody>
      </p:sp>
      <p:cxnSp>
        <p:nvCxnSpPr>
          <p:cNvPr id="31" name="直接箭头连接符 30"/>
          <p:cNvCxnSpPr>
            <a:stCxn id="30" idx="0"/>
            <a:endCxn id="24" idx="2"/>
          </p:cNvCxnSpPr>
          <p:nvPr/>
        </p:nvCxnSpPr>
        <p:spPr>
          <a:xfrm flipV="1">
            <a:off x="1799540" y="3861060"/>
            <a:ext cx="810188" cy="360050"/>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sp>
        <p:nvSpPr>
          <p:cNvPr id="32" name="矩形 31"/>
          <p:cNvSpPr/>
          <p:nvPr/>
        </p:nvSpPr>
        <p:spPr>
          <a:xfrm>
            <a:off x="1115610" y="5013219"/>
            <a:ext cx="648000" cy="680883"/>
          </a:xfrm>
          <a:prstGeom prst="rect">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L1d Cache</a:t>
            </a:r>
            <a:endParaRPr lang="zh-CN" altLang="en-US" sz="1400" dirty="0"/>
          </a:p>
        </p:txBody>
      </p:sp>
      <p:cxnSp>
        <p:nvCxnSpPr>
          <p:cNvPr id="33" name="直接箭头连接符 32"/>
          <p:cNvCxnSpPr>
            <a:stCxn id="32" idx="0"/>
            <a:endCxn id="30" idx="2"/>
          </p:cNvCxnSpPr>
          <p:nvPr/>
        </p:nvCxnSpPr>
        <p:spPr>
          <a:xfrm flipV="1">
            <a:off x="1439610" y="4653170"/>
            <a:ext cx="359930" cy="360049"/>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sp>
        <p:nvSpPr>
          <p:cNvPr id="34" name="矩形 33"/>
          <p:cNvSpPr/>
          <p:nvPr/>
        </p:nvSpPr>
        <p:spPr>
          <a:xfrm>
            <a:off x="1835620" y="5013220"/>
            <a:ext cx="648000" cy="680882"/>
          </a:xfrm>
          <a:prstGeom prst="rect">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L1i Cache</a:t>
            </a:r>
            <a:endParaRPr lang="zh-CN" altLang="en-US" sz="1400" dirty="0"/>
          </a:p>
        </p:txBody>
      </p:sp>
      <p:cxnSp>
        <p:nvCxnSpPr>
          <p:cNvPr id="35" name="直接箭头连接符 34"/>
          <p:cNvCxnSpPr>
            <a:stCxn id="34" idx="0"/>
            <a:endCxn id="30" idx="2"/>
          </p:cNvCxnSpPr>
          <p:nvPr/>
        </p:nvCxnSpPr>
        <p:spPr>
          <a:xfrm flipH="1" flipV="1">
            <a:off x="1799540" y="4653170"/>
            <a:ext cx="360080" cy="360050"/>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cxnSp>
        <p:nvCxnSpPr>
          <p:cNvPr id="39" name="直接箭头连接符 38"/>
          <p:cNvCxnSpPr/>
          <p:nvPr/>
        </p:nvCxnSpPr>
        <p:spPr>
          <a:xfrm>
            <a:off x="1475570" y="5694103"/>
            <a:ext cx="0" cy="43206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41" name="矩形 40"/>
          <p:cNvSpPr/>
          <p:nvPr/>
        </p:nvSpPr>
        <p:spPr>
          <a:xfrm>
            <a:off x="2843910" y="4221110"/>
            <a:ext cx="1080000" cy="43206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L2 Cache</a:t>
            </a:r>
            <a:endParaRPr lang="zh-CN" altLang="en-US" dirty="0"/>
          </a:p>
        </p:txBody>
      </p:sp>
      <p:cxnSp>
        <p:nvCxnSpPr>
          <p:cNvPr id="43" name="直接箭头连接符 42"/>
          <p:cNvCxnSpPr>
            <a:stCxn id="41" idx="0"/>
            <a:endCxn id="24" idx="2"/>
          </p:cNvCxnSpPr>
          <p:nvPr/>
        </p:nvCxnSpPr>
        <p:spPr>
          <a:xfrm flipH="1" flipV="1">
            <a:off x="2609728" y="3861060"/>
            <a:ext cx="774182" cy="360050"/>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sp>
        <p:nvSpPr>
          <p:cNvPr id="54" name="矩形 53"/>
          <p:cNvSpPr/>
          <p:nvPr/>
        </p:nvSpPr>
        <p:spPr>
          <a:xfrm>
            <a:off x="2843760" y="6126163"/>
            <a:ext cx="1080000" cy="43206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smtClean="0"/>
              <a:t>CPU core</a:t>
            </a:r>
            <a:endParaRPr lang="zh-CN" altLang="en-US" dirty="0"/>
          </a:p>
        </p:txBody>
      </p:sp>
      <p:cxnSp>
        <p:nvCxnSpPr>
          <p:cNvPr id="55" name="直接箭头连接符 54"/>
          <p:cNvCxnSpPr/>
          <p:nvPr/>
        </p:nvCxnSpPr>
        <p:spPr>
          <a:xfrm>
            <a:off x="3779980" y="5694103"/>
            <a:ext cx="0" cy="43206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56" name="矩形 55"/>
          <p:cNvSpPr/>
          <p:nvPr/>
        </p:nvSpPr>
        <p:spPr>
          <a:xfrm>
            <a:off x="2699740" y="5013219"/>
            <a:ext cx="648000" cy="680883"/>
          </a:xfrm>
          <a:prstGeom prst="rect">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L1d Cache</a:t>
            </a:r>
            <a:endParaRPr lang="zh-CN" altLang="en-US" sz="1400" dirty="0"/>
          </a:p>
        </p:txBody>
      </p:sp>
      <p:cxnSp>
        <p:nvCxnSpPr>
          <p:cNvPr id="57" name="直接箭头连接符 56"/>
          <p:cNvCxnSpPr>
            <a:stCxn id="56" idx="0"/>
            <a:endCxn id="41" idx="2"/>
          </p:cNvCxnSpPr>
          <p:nvPr/>
        </p:nvCxnSpPr>
        <p:spPr>
          <a:xfrm flipV="1">
            <a:off x="3023740" y="4653170"/>
            <a:ext cx="360170" cy="360049"/>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sp>
        <p:nvSpPr>
          <p:cNvPr id="58" name="矩形 57"/>
          <p:cNvSpPr/>
          <p:nvPr/>
        </p:nvSpPr>
        <p:spPr>
          <a:xfrm>
            <a:off x="3419840" y="5013220"/>
            <a:ext cx="648000" cy="680882"/>
          </a:xfrm>
          <a:prstGeom prst="rect">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L1i Cache</a:t>
            </a:r>
            <a:endParaRPr lang="zh-CN" altLang="en-US" sz="1400" dirty="0"/>
          </a:p>
        </p:txBody>
      </p:sp>
      <p:cxnSp>
        <p:nvCxnSpPr>
          <p:cNvPr id="59" name="直接箭头连接符 58"/>
          <p:cNvCxnSpPr>
            <a:stCxn id="58" idx="0"/>
            <a:endCxn id="41" idx="2"/>
          </p:cNvCxnSpPr>
          <p:nvPr/>
        </p:nvCxnSpPr>
        <p:spPr>
          <a:xfrm flipH="1" flipV="1">
            <a:off x="3383910" y="4653170"/>
            <a:ext cx="359930" cy="360050"/>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cxnSp>
        <p:nvCxnSpPr>
          <p:cNvPr id="60" name="直接箭头连接符 59"/>
          <p:cNvCxnSpPr/>
          <p:nvPr/>
        </p:nvCxnSpPr>
        <p:spPr>
          <a:xfrm>
            <a:off x="3059790" y="5694103"/>
            <a:ext cx="0" cy="43206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61" name="矩形 60"/>
          <p:cNvSpPr/>
          <p:nvPr/>
        </p:nvSpPr>
        <p:spPr>
          <a:xfrm>
            <a:off x="6174298" y="3429000"/>
            <a:ext cx="1080000" cy="432060"/>
          </a:xfrm>
          <a:prstGeom prst="rect">
            <a:avLst/>
          </a:prstGeom>
          <a:solidFill>
            <a:schemeClr val="accent3">
              <a:lumMod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L3 Cache</a:t>
            </a:r>
            <a:endParaRPr lang="zh-CN" altLang="en-US" dirty="0"/>
          </a:p>
        </p:txBody>
      </p:sp>
      <p:sp>
        <p:nvSpPr>
          <p:cNvPr id="62" name="矩形 61"/>
          <p:cNvSpPr/>
          <p:nvPr/>
        </p:nvSpPr>
        <p:spPr>
          <a:xfrm>
            <a:off x="5364260" y="6126163"/>
            <a:ext cx="1080000" cy="43206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smtClean="0"/>
              <a:t>CPU core</a:t>
            </a:r>
            <a:endParaRPr lang="zh-CN" altLang="en-US" dirty="0"/>
          </a:p>
        </p:txBody>
      </p:sp>
      <p:cxnSp>
        <p:nvCxnSpPr>
          <p:cNvPr id="63" name="直接箭头连接符 62"/>
          <p:cNvCxnSpPr/>
          <p:nvPr/>
        </p:nvCxnSpPr>
        <p:spPr>
          <a:xfrm>
            <a:off x="6228230" y="5694103"/>
            <a:ext cx="0" cy="43206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64" name="直接箭头连接符 63"/>
          <p:cNvCxnSpPr/>
          <p:nvPr/>
        </p:nvCxnSpPr>
        <p:spPr>
          <a:xfrm flipV="1">
            <a:off x="6714298" y="3068950"/>
            <a:ext cx="1" cy="360000"/>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sp>
        <p:nvSpPr>
          <p:cNvPr id="65" name="矩形 64"/>
          <p:cNvSpPr/>
          <p:nvPr/>
        </p:nvSpPr>
        <p:spPr>
          <a:xfrm>
            <a:off x="5364110" y="4221110"/>
            <a:ext cx="1080000" cy="43206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L2 Cache</a:t>
            </a:r>
            <a:endParaRPr lang="zh-CN" altLang="en-US" dirty="0"/>
          </a:p>
        </p:txBody>
      </p:sp>
      <p:cxnSp>
        <p:nvCxnSpPr>
          <p:cNvPr id="66" name="直接箭头连接符 65"/>
          <p:cNvCxnSpPr>
            <a:stCxn id="65" idx="0"/>
            <a:endCxn id="61" idx="2"/>
          </p:cNvCxnSpPr>
          <p:nvPr/>
        </p:nvCxnSpPr>
        <p:spPr>
          <a:xfrm flipV="1">
            <a:off x="5904110" y="3861060"/>
            <a:ext cx="810188" cy="360050"/>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sp>
        <p:nvSpPr>
          <p:cNvPr id="67" name="矩形 66"/>
          <p:cNvSpPr/>
          <p:nvPr/>
        </p:nvSpPr>
        <p:spPr>
          <a:xfrm>
            <a:off x="5220180" y="5013219"/>
            <a:ext cx="648000" cy="680883"/>
          </a:xfrm>
          <a:prstGeom prst="rect">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L1d Cache</a:t>
            </a:r>
            <a:endParaRPr lang="zh-CN" altLang="en-US" sz="1400" dirty="0"/>
          </a:p>
        </p:txBody>
      </p:sp>
      <p:cxnSp>
        <p:nvCxnSpPr>
          <p:cNvPr id="68" name="直接箭头连接符 67"/>
          <p:cNvCxnSpPr>
            <a:stCxn id="67" idx="0"/>
            <a:endCxn id="65" idx="2"/>
          </p:cNvCxnSpPr>
          <p:nvPr/>
        </p:nvCxnSpPr>
        <p:spPr>
          <a:xfrm flipV="1">
            <a:off x="5544180" y="4653170"/>
            <a:ext cx="359930" cy="360049"/>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sp>
        <p:nvSpPr>
          <p:cNvPr id="69" name="矩形 68"/>
          <p:cNvSpPr/>
          <p:nvPr/>
        </p:nvSpPr>
        <p:spPr>
          <a:xfrm>
            <a:off x="5940190" y="5013220"/>
            <a:ext cx="648000" cy="680882"/>
          </a:xfrm>
          <a:prstGeom prst="rect">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L1i Cache</a:t>
            </a:r>
            <a:endParaRPr lang="zh-CN" altLang="en-US" sz="1400" dirty="0"/>
          </a:p>
        </p:txBody>
      </p:sp>
      <p:cxnSp>
        <p:nvCxnSpPr>
          <p:cNvPr id="70" name="直接箭头连接符 69"/>
          <p:cNvCxnSpPr>
            <a:stCxn id="69" idx="0"/>
            <a:endCxn id="65" idx="2"/>
          </p:cNvCxnSpPr>
          <p:nvPr/>
        </p:nvCxnSpPr>
        <p:spPr>
          <a:xfrm flipH="1" flipV="1">
            <a:off x="5904110" y="4653170"/>
            <a:ext cx="360080" cy="360050"/>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cxnSp>
        <p:nvCxnSpPr>
          <p:cNvPr id="71" name="直接箭头连接符 70"/>
          <p:cNvCxnSpPr/>
          <p:nvPr/>
        </p:nvCxnSpPr>
        <p:spPr>
          <a:xfrm>
            <a:off x="5580140" y="5694103"/>
            <a:ext cx="0" cy="43206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72" name="矩形 71"/>
          <p:cNvSpPr/>
          <p:nvPr/>
        </p:nvSpPr>
        <p:spPr>
          <a:xfrm>
            <a:off x="6948480" y="4221110"/>
            <a:ext cx="1080000" cy="43206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L2 Cache</a:t>
            </a:r>
            <a:endParaRPr lang="zh-CN" altLang="en-US" dirty="0"/>
          </a:p>
        </p:txBody>
      </p:sp>
      <p:cxnSp>
        <p:nvCxnSpPr>
          <p:cNvPr id="73" name="直接箭头连接符 72"/>
          <p:cNvCxnSpPr>
            <a:stCxn id="72" idx="0"/>
            <a:endCxn id="61" idx="2"/>
          </p:cNvCxnSpPr>
          <p:nvPr/>
        </p:nvCxnSpPr>
        <p:spPr>
          <a:xfrm flipH="1" flipV="1">
            <a:off x="6714298" y="3861060"/>
            <a:ext cx="774182" cy="360050"/>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sp>
        <p:nvSpPr>
          <p:cNvPr id="74" name="矩形 73"/>
          <p:cNvSpPr/>
          <p:nvPr/>
        </p:nvSpPr>
        <p:spPr>
          <a:xfrm>
            <a:off x="6948330" y="6126163"/>
            <a:ext cx="1080000" cy="43206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smtClean="0"/>
              <a:t>CPU core</a:t>
            </a:r>
            <a:endParaRPr lang="zh-CN" altLang="en-US" dirty="0"/>
          </a:p>
        </p:txBody>
      </p:sp>
      <p:cxnSp>
        <p:nvCxnSpPr>
          <p:cNvPr id="75" name="直接箭头连接符 74"/>
          <p:cNvCxnSpPr/>
          <p:nvPr/>
        </p:nvCxnSpPr>
        <p:spPr>
          <a:xfrm>
            <a:off x="7884550" y="5694103"/>
            <a:ext cx="0" cy="43206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76" name="矩形 75"/>
          <p:cNvSpPr/>
          <p:nvPr/>
        </p:nvSpPr>
        <p:spPr>
          <a:xfrm>
            <a:off x="6804310" y="5013219"/>
            <a:ext cx="648000" cy="680883"/>
          </a:xfrm>
          <a:prstGeom prst="rect">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L1d Cache</a:t>
            </a:r>
            <a:endParaRPr lang="zh-CN" altLang="en-US" sz="1400" dirty="0"/>
          </a:p>
        </p:txBody>
      </p:sp>
      <p:cxnSp>
        <p:nvCxnSpPr>
          <p:cNvPr id="77" name="直接箭头连接符 76"/>
          <p:cNvCxnSpPr>
            <a:stCxn id="76" idx="0"/>
            <a:endCxn id="72" idx="2"/>
          </p:cNvCxnSpPr>
          <p:nvPr/>
        </p:nvCxnSpPr>
        <p:spPr>
          <a:xfrm flipV="1">
            <a:off x="7128310" y="4653170"/>
            <a:ext cx="360170" cy="360049"/>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sp>
        <p:nvSpPr>
          <p:cNvPr id="78" name="矩形 77"/>
          <p:cNvSpPr/>
          <p:nvPr/>
        </p:nvSpPr>
        <p:spPr>
          <a:xfrm>
            <a:off x="7524410" y="5013220"/>
            <a:ext cx="648000" cy="680882"/>
          </a:xfrm>
          <a:prstGeom prst="rect">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L1i Cache</a:t>
            </a:r>
            <a:endParaRPr lang="zh-CN" altLang="en-US" sz="1400" dirty="0"/>
          </a:p>
        </p:txBody>
      </p:sp>
      <p:cxnSp>
        <p:nvCxnSpPr>
          <p:cNvPr id="79" name="直接箭头连接符 78"/>
          <p:cNvCxnSpPr>
            <a:stCxn id="78" idx="0"/>
            <a:endCxn id="72" idx="2"/>
          </p:cNvCxnSpPr>
          <p:nvPr/>
        </p:nvCxnSpPr>
        <p:spPr>
          <a:xfrm flipH="1" flipV="1">
            <a:off x="7488480" y="4653170"/>
            <a:ext cx="359930" cy="360050"/>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cxnSp>
        <p:nvCxnSpPr>
          <p:cNvPr id="80" name="直接箭头连接符 79"/>
          <p:cNvCxnSpPr/>
          <p:nvPr/>
        </p:nvCxnSpPr>
        <p:spPr>
          <a:xfrm>
            <a:off x="7164360" y="5694103"/>
            <a:ext cx="0" cy="43206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Agenda</a:t>
            </a:r>
            <a:endParaRPr lang="zh-CN" altLang="en-US" dirty="0"/>
          </a:p>
        </p:txBody>
      </p:sp>
      <p:sp>
        <p:nvSpPr>
          <p:cNvPr id="3" name="内容占位符 2"/>
          <p:cNvSpPr>
            <a:spLocks noGrp="1"/>
          </p:cNvSpPr>
          <p:nvPr>
            <p:ph idx="1"/>
          </p:nvPr>
        </p:nvSpPr>
        <p:spPr/>
        <p:txBody>
          <a:bodyPr/>
          <a:lstStyle/>
          <a:p>
            <a:r>
              <a:rPr lang="en-US" altLang="zh-CN" dirty="0" smtClean="0"/>
              <a:t>Data path on x86 architecture</a:t>
            </a:r>
          </a:p>
          <a:p>
            <a:r>
              <a:rPr lang="en-US" altLang="zh-CN" dirty="0" smtClean="0"/>
              <a:t>Cache on CPU</a:t>
            </a:r>
          </a:p>
          <a:p>
            <a:r>
              <a:rPr lang="en-US" altLang="zh-CN" dirty="0" smtClean="0"/>
              <a:t>How does disk work</a:t>
            </a:r>
          </a:p>
          <a:p>
            <a:r>
              <a:rPr lang="en-US" altLang="zh-CN" dirty="0" smtClean="0"/>
              <a:t>Data models in action</a:t>
            </a:r>
            <a:endParaRPr lang="zh-CN" altLang="en-US" dirty="0"/>
          </a:p>
        </p:txBody>
      </p:sp>
    </p:spTree>
    <p:extLst>
      <p:ext uri="{BB962C8B-B14F-4D97-AF65-F5344CB8AC3E}">
        <p14:creationId xmlns="" xmlns:p14="http://schemas.microsoft.com/office/powerpoint/2010/main" val="17591449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Memory hierarchy of an AMD Bulldozer server</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descr="https://upload.wikimedia.org/wikipedia/commons/9/95/Hwloc.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280" y="1700806"/>
            <a:ext cx="9120720" cy="421440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250195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en-US" altLang="zh-CN" dirty="0" smtClean="0"/>
              <a:t>How the cache memory works</a:t>
            </a:r>
            <a:endParaRPr lang="en-US" altLang="zh-CN" dirty="0"/>
          </a:p>
        </p:txBody>
      </p:sp>
      <p:sp>
        <p:nvSpPr>
          <p:cNvPr id="3" name="内容占位符 2"/>
          <p:cNvSpPr>
            <a:spLocks noGrp="1"/>
          </p:cNvSpPr>
          <p:nvPr>
            <p:ph idx="1"/>
          </p:nvPr>
        </p:nvSpPr>
        <p:spPr/>
        <p:txBody>
          <a:bodyPr/>
          <a:lstStyle/>
          <a:p>
            <a:r>
              <a:rPr lang="en-US" altLang="zh-CN" dirty="0" smtClean="0"/>
              <a:t>Memory Cache Organization</a:t>
            </a:r>
          </a:p>
          <a:p>
            <a:pPr lvl="1"/>
            <a:r>
              <a:rPr lang="en-US" altLang="zh-CN" dirty="0" smtClean="0"/>
              <a:t>Chunked by cache line(64 Bytes)</a:t>
            </a:r>
            <a:endParaRPr lang="zh-CN" altLang="en-US" dirty="0"/>
          </a:p>
        </p:txBody>
      </p:sp>
      <p:sp>
        <p:nvSpPr>
          <p:cNvPr id="5" name="矩形 4"/>
          <p:cNvSpPr/>
          <p:nvPr/>
        </p:nvSpPr>
        <p:spPr>
          <a:xfrm>
            <a:off x="2983685" y="3321170"/>
            <a:ext cx="1872260" cy="216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Line1</a:t>
            </a:r>
            <a:endParaRPr lang="zh-CN" altLang="en-US" dirty="0"/>
          </a:p>
        </p:txBody>
      </p:sp>
      <p:sp>
        <p:nvSpPr>
          <p:cNvPr id="7" name="矩形 6"/>
          <p:cNvSpPr/>
          <p:nvPr/>
        </p:nvSpPr>
        <p:spPr>
          <a:xfrm>
            <a:off x="2983685" y="3537170"/>
            <a:ext cx="1872260" cy="216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Line2</a:t>
            </a:r>
            <a:endParaRPr lang="zh-CN" altLang="en-US" dirty="0"/>
          </a:p>
        </p:txBody>
      </p:sp>
      <p:sp>
        <p:nvSpPr>
          <p:cNvPr id="8" name="矩形 7"/>
          <p:cNvSpPr/>
          <p:nvPr/>
        </p:nvSpPr>
        <p:spPr>
          <a:xfrm>
            <a:off x="2983685" y="3753170"/>
            <a:ext cx="1872260" cy="216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Line3</a:t>
            </a:r>
            <a:endParaRPr lang="zh-CN" altLang="en-US" dirty="0"/>
          </a:p>
        </p:txBody>
      </p:sp>
      <p:sp>
        <p:nvSpPr>
          <p:cNvPr id="9" name="矩形 8"/>
          <p:cNvSpPr/>
          <p:nvPr/>
        </p:nvSpPr>
        <p:spPr>
          <a:xfrm>
            <a:off x="2983685" y="3986020"/>
            <a:ext cx="1872260" cy="216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Line4</a:t>
            </a:r>
            <a:endParaRPr lang="zh-CN" altLang="en-US" dirty="0"/>
          </a:p>
        </p:txBody>
      </p:sp>
      <p:sp>
        <p:nvSpPr>
          <p:cNvPr id="10" name="矩形 9"/>
          <p:cNvSpPr/>
          <p:nvPr/>
        </p:nvSpPr>
        <p:spPr>
          <a:xfrm>
            <a:off x="2983685" y="4202020"/>
            <a:ext cx="1872260" cy="504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a:t>
            </a:r>
            <a:endParaRPr lang="zh-CN" altLang="en-US" dirty="0"/>
          </a:p>
        </p:txBody>
      </p:sp>
      <p:sp>
        <p:nvSpPr>
          <p:cNvPr id="11" name="矩形 10"/>
          <p:cNvSpPr/>
          <p:nvPr/>
        </p:nvSpPr>
        <p:spPr>
          <a:xfrm>
            <a:off x="2983685" y="4706060"/>
            <a:ext cx="1872260" cy="216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Line128</a:t>
            </a:r>
            <a:endParaRPr lang="zh-CN" altLang="en-US" dirty="0"/>
          </a:p>
        </p:txBody>
      </p:sp>
      <p:sp>
        <p:nvSpPr>
          <p:cNvPr id="12" name="矩形 11"/>
          <p:cNvSpPr/>
          <p:nvPr/>
        </p:nvSpPr>
        <p:spPr>
          <a:xfrm>
            <a:off x="6012200" y="2332120"/>
            <a:ext cx="1872260" cy="216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64 Bytes</a:t>
            </a:r>
            <a:endParaRPr lang="zh-CN" altLang="en-US" dirty="0"/>
          </a:p>
        </p:txBody>
      </p:sp>
      <p:sp>
        <p:nvSpPr>
          <p:cNvPr id="13" name="矩形 12"/>
          <p:cNvSpPr/>
          <p:nvPr/>
        </p:nvSpPr>
        <p:spPr>
          <a:xfrm>
            <a:off x="6012200" y="2548120"/>
            <a:ext cx="1872260" cy="216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64 Bytes</a:t>
            </a:r>
            <a:endParaRPr lang="zh-CN" altLang="en-US" dirty="0"/>
          </a:p>
        </p:txBody>
      </p:sp>
      <p:sp>
        <p:nvSpPr>
          <p:cNvPr id="14" name="矩形 13"/>
          <p:cNvSpPr/>
          <p:nvPr/>
        </p:nvSpPr>
        <p:spPr>
          <a:xfrm>
            <a:off x="6012200" y="2764120"/>
            <a:ext cx="1872260" cy="216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64 Bytes</a:t>
            </a:r>
            <a:endParaRPr lang="zh-CN" altLang="en-US" dirty="0"/>
          </a:p>
        </p:txBody>
      </p:sp>
      <p:sp>
        <p:nvSpPr>
          <p:cNvPr id="15" name="矩形 14"/>
          <p:cNvSpPr/>
          <p:nvPr/>
        </p:nvSpPr>
        <p:spPr>
          <a:xfrm>
            <a:off x="6012200" y="2980120"/>
            <a:ext cx="1872260" cy="216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64 Bytes</a:t>
            </a:r>
            <a:endParaRPr lang="zh-CN" altLang="en-US" dirty="0"/>
          </a:p>
        </p:txBody>
      </p:sp>
      <p:sp>
        <p:nvSpPr>
          <p:cNvPr id="16" name="矩形 15"/>
          <p:cNvSpPr/>
          <p:nvPr/>
        </p:nvSpPr>
        <p:spPr>
          <a:xfrm>
            <a:off x="6012200" y="3628120"/>
            <a:ext cx="1872260" cy="12412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a:t>
            </a:r>
            <a:endParaRPr lang="zh-CN" altLang="en-US" dirty="0"/>
          </a:p>
        </p:txBody>
      </p:sp>
      <p:sp>
        <p:nvSpPr>
          <p:cNvPr id="17" name="矩形 16"/>
          <p:cNvSpPr/>
          <p:nvPr/>
        </p:nvSpPr>
        <p:spPr>
          <a:xfrm>
            <a:off x="6012200" y="5301380"/>
            <a:ext cx="1872260" cy="216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64 Bytes</a:t>
            </a:r>
            <a:endParaRPr lang="zh-CN" altLang="en-US" dirty="0"/>
          </a:p>
        </p:txBody>
      </p:sp>
      <p:sp>
        <p:nvSpPr>
          <p:cNvPr id="18" name="TextBox 17"/>
          <p:cNvSpPr txBox="1"/>
          <p:nvPr/>
        </p:nvSpPr>
        <p:spPr>
          <a:xfrm>
            <a:off x="2979590" y="4994070"/>
            <a:ext cx="1880450" cy="523220"/>
          </a:xfrm>
          <a:prstGeom prst="rect">
            <a:avLst/>
          </a:prstGeom>
          <a:noFill/>
        </p:spPr>
        <p:txBody>
          <a:bodyPr wrap="none" rtlCol="0">
            <a:spAutoFit/>
          </a:bodyPr>
          <a:lstStyle/>
          <a:p>
            <a:pPr algn="ctr"/>
            <a:r>
              <a:rPr lang="en-US" altLang="zh-CN" sz="1400" dirty="0" smtClean="0"/>
              <a:t>a 8KB L1 cache </a:t>
            </a:r>
          </a:p>
          <a:p>
            <a:pPr algn="ctr"/>
            <a:r>
              <a:rPr lang="en-US" altLang="zh-CN" sz="1400" dirty="0" smtClean="0"/>
              <a:t>with 64-byte cache line</a:t>
            </a:r>
            <a:endParaRPr lang="zh-CN" altLang="en-US" sz="1400" dirty="0"/>
          </a:p>
        </p:txBody>
      </p:sp>
      <p:sp>
        <p:nvSpPr>
          <p:cNvPr id="19" name="矩形 18"/>
          <p:cNvSpPr/>
          <p:nvPr/>
        </p:nvSpPr>
        <p:spPr>
          <a:xfrm>
            <a:off x="6012200" y="5517380"/>
            <a:ext cx="1872260" cy="216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64 Bytes</a:t>
            </a:r>
            <a:endParaRPr lang="zh-CN" altLang="en-US" dirty="0"/>
          </a:p>
        </p:txBody>
      </p:sp>
      <p:sp>
        <p:nvSpPr>
          <p:cNvPr id="20" name="矩形 19"/>
          <p:cNvSpPr/>
          <p:nvPr/>
        </p:nvSpPr>
        <p:spPr>
          <a:xfrm>
            <a:off x="6012200" y="5733380"/>
            <a:ext cx="1872260" cy="216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64 Bytes</a:t>
            </a:r>
            <a:endParaRPr lang="zh-CN" altLang="en-US" dirty="0"/>
          </a:p>
        </p:txBody>
      </p:sp>
      <p:sp>
        <p:nvSpPr>
          <p:cNvPr id="21" name="矩形 20"/>
          <p:cNvSpPr/>
          <p:nvPr/>
        </p:nvSpPr>
        <p:spPr>
          <a:xfrm>
            <a:off x="6012200" y="5949380"/>
            <a:ext cx="1872260" cy="216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64 Bytes</a:t>
            </a:r>
            <a:endParaRPr lang="zh-CN" altLang="en-US" dirty="0"/>
          </a:p>
        </p:txBody>
      </p:sp>
      <p:sp>
        <p:nvSpPr>
          <p:cNvPr id="22" name="矩形 21"/>
          <p:cNvSpPr/>
          <p:nvPr/>
        </p:nvSpPr>
        <p:spPr>
          <a:xfrm>
            <a:off x="6012200" y="3196120"/>
            <a:ext cx="1872260" cy="216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64 Bytes</a:t>
            </a:r>
            <a:endParaRPr lang="zh-CN" altLang="en-US" dirty="0"/>
          </a:p>
        </p:txBody>
      </p:sp>
      <p:sp>
        <p:nvSpPr>
          <p:cNvPr id="23" name="矩形 22"/>
          <p:cNvSpPr/>
          <p:nvPr/>
        </p:nvSpPr>
        <p:spPr>
          <a:xfrm>
            <a:off x="6012200" y="3412120"/>
            <a:ext cx="1872260" cy="216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64 Bytes</a:t>
            </a:r>
            <a:endParaRPr lang="zh-CN" altLang="en-US" dirty="0"/>
          </a:p>
        </p:txBody>
      </p:sp>
      <p:sp>
        <p:nvSpPr>
          <p:cNvPr id="24" name="矩形 23"/>
          <p:cNvSpPr/>
          <p:nvPr/>
        </p:nvSpPr>
        <p:spPr>
          <a:xfrm>
            <a:off x="6012200" y="4869380"/>
            <a:ext cx="1872260" cy="216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64 Bytes</a:t>
            </a:r>
            <a:endParaRPr lang="zh-CN" altLang="en-US" dirty="0"/>
          </a:p>
        </p:txBody>
      </p:sp>
      <p:sp>
        <p:nvSpPr>
          <p:cNvPr id="25" name="矩形 24"/>
          <p:cNvSpPr/>
          <p:nvPr/>
        </p:nvSpPr>
        <p:spPr>
          <a:xfrm>
            <a:off x="6012200" y="5085380"/>
            <a:ext cx="1872260" cy="216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64 Bytes</a:t>
            </a:r>
            <a:endParaRPr lang="zh-CN" altLang="en-US" dirty="0"/>
          </a:p>
        </p:txBody>
      </p:sp>
      <p:sp>
        <p:nvSpPr>
          <p:cNvPr id="26" name="TextBox 25"/>
          <p:cNvSpPr txBox="1"/>
          <p:nvPr/>
        </p:nvSpPr>
        <p:spPr>
          <a:xfrm>
            <a:off x="6115048" y="6217653"/>
            <a:ext cx="1674754" cy="307777"/>
          </a:xfrm>
          <a:prstGeom prst="rect">
            <a:avLst/>
          </a:prstGeom>
          <a:noFill/>
        </p:spPr>
        <p:txBody>
          <a:bodyPr wrap="none" rtlCol="0">
            <a:spAutoFit/>
          </a:bodyPr>
          <a:lstStyle/>
          <a:p>
            <a:pPr algn="ctr"/>
            <a:r>
              <a:rPr lang="en-US" altLang="zh-CN" sz="1400" dirty="0" smtClean="0"/>
              <a:t>a 4GB main memory</a:t>
            </a:r>
          </a:p>
        </p:txBody>
      </p:sp>
      <p:sp>
        <p:nvSpPr>
          <p:cNvPr id="27" name="椭圆 26"/>
          <p:cNvSpPr/>
          <p:nvPr/>
        </p:nvSpPr>
        <p:spPr>
          <a:xfrm>
            <a:off x="1172064" y="3933170"/>
            <a:ext cx="360000" cy="360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8" name="TextBox 27"/>
          <p:cNvSpPr txBox="1"/>
          <p:nvPr/>
        </p:nvSpPr>
        <p:spPr>
          <a:xfrm>
            <a:off x="724488" y="4218283"/>
            <a:ext cx="1255152" cy="307777"/>
          </a:xfrm>
          <a:prstGeom prst="rect">
            <a:avLst/>
          </a:prstGeom>
          <a:noFill/>
        </p:spPr>
        <p:txBody>
          <a:bodyPr wrap="none" rtlCol="0">
            <a:spAutoFit/>
          </a:bodyPr>
          <a:lstStyle/>
          <a:p>
            <a:pPr algn="ctr"/>
            <a:r>
              <a:rPr lang="en-US" altLang="zh-CN" sz="1400" dirty="0" smtClean="0"/>
              <a:t>processor core</a:t>
            </a:r>
            <a:endParaRPr lang="zh-CN" altLang="en-US" sz="1400" dirty="0"/>
          </a:p>
        </p:txBody>
      </p:sp>
      <p:sp>
        <p:nvSpPr>
          <p:cNvPr id="29" name="任意多边形 28"/>
          <p:cNvSpPr/>
          <p:nvPr/>
        </p:nvSpPr>
        <p:spPr>
          <a:xfrm>
            <a:off x="4864100" y="2908300"/>
            <a:ext cx="1155700" cy="1155700"/>
          </a:xfrm>
          <a:custGeom>
            <a:avLst/>
            <a:gdLst>
              <a:gd name="connsiteX0" fmla="*/ 1155700 w 1155700"/>
              <a:gd name="connsiteY0" fmla="*/ 0 h 1155700"/>
              <a:gd name="connsiteX1" fmla="*/ 520700 w 1155700"/>
              <a:gd name="connsiteY1" fmla="*/ 177800 h 1155700"/>
              <a:gd name="connsiteX2" fmla="*/ 381000 w 1155700"/>
              <a:gd name="connsiteY2" fmla="*/ 965200 h 1155700"/>
              <a:gd name="connsiteX3" fmla="*/ 0 w 1155700"/>
              <a:gd name="connsiteY3" fmla="*/ 1155700 h 1155700"/>
            </a:gdLst>
            <a:ahLst/>
            <a:cxnLst>
              <a:cxn ang="0">
                <a:pos x="connsiteX0" y="connsiteY0"/>
              </a:cxn>
              <a:cxn ang="0">
                <a:pos x="connsiteX1" y="connsiteY1"/>
              </a:cxn>
              <a:cxn ang="0">
                <a:pos x="connsiteX2" y="connsiteY2"/>
              </a:cxn>
              <a:cxn ang="0">
                <a:pos x="connsiteX3" y="connsiteY3"/>
              </a:cxn>
            </a:cxnLst>
            <a:rect l="l" t="t" r="r" b="b"/>
            <a:pathLst>
              <a:path w="1155700" h="1155700">
                <a:moveTo>
                  <a:pt x="1155700" y="0"/>
                </a:moveTo>
                <a:cubicBezTo>
                  <a:pt x="902758" y="8466"/>
                  <a:pt x="649817" y="16933"/>
                  <a:pt x="520700" y="177800"/>
                </a:cubicBezTo>
                <a:cubicBezTo>
                  <a:pt x="391583" y="338667"/>
                  <a:pt x="467783" y="802217"/>
                  <a:pt x="381000" y="965200"/>
                </a:cubicBezTo>
                <a:cubicBezTo>
                  <a:pt x="294217" y="1128183"/>
                  <a:pt x="147108" y="1141941"/>
                  <a:pt x="0" y="1155700"/>
                </a:cubicBezTo>
              </a:path>
            </a:pathLst>
          </a:custGeom>
          <a:ln>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0" name="任意多边形 29"/>
          <p:cNvSpPr/>
          <p:nvPr/>
        </p:nvSpPr>
        <p:spPr>
          <a:xfrm>
            <a:off x="1562100" y="4000500"/>
            <a:ext cx="1422400" cy="279400"/>
          </a:xfrm>
          <a:custGeom>
            <a:avLst/>
            <a:gdLst>
              <a:gd name="connsiteX0" fmla="*/ 1422400 w 1422400"/>
              <a:gd name="connsiteY0" fmla="*/ 101600 h 279400"/>
              <a:gd name="connsiteX1" fmla="*/ 965200 w 1422400"/>
              <a:gd name="connsiteY1" fmla="*/ 266700 h 279400"/>
              <a:gd name="connsiteX2" fmla="*/ 546100 w 1422400"/>
              <a:gd name="connsiteY2" fmla="*/ 25400 h 279400"/>
              <a:gd name="connsiteX3" fmla="*/ 0 w 1422400"/>
              <a:gd name="connsiteY3" fmla="*/ 114300 h 279400"/>
            </a:gdLst>
            <a:ahLst/>
            <a:cxnLst>
              <a:cxn ang="0">
                <a:pos x="connsiteX0" y="connsiteY0"/>
              </a:cxn>
              <a:cxn ang="0">
                <a:pos x="connsiteX1" y="connsiteY1"/>
              </a:cxn>
              <a:cxn ang="0">
                <a:pos x="connsiteX2" y="connsiteY2"/>
              </a:cxn>
              <a:cxn ang="0">
                <a:pos x="connsiteX3" y="connsiteY3"/>
              </a:cxn>
            </a:cxnLst>
            <a:rect l="l" t="t" r="r" b="b"/>
            <a:pathLst>
              <a:path w="1422400" h="279400">
                <a:moveTo>
                  <a:pt x="1422400" y="101600"/>
                </a:moveTo>
                <a:cubicBezTo>
                  <a:pt x="1266825" y="190500"/>
                  <a:pt x="1111250" y="279400"/>
                  <a:pt x="965200" y="266700"/>
                </a:cubicBezTo>
                <a:cubicBezTo>
                  <a:pt x="819150" y="254000"/>
                  <a:pt x="706967" y="50800"/>
                  <a:pt x="546100" y="25400"/>
                </a:cubicBezTo>
                <a:cubicBezTo>
                  <a:pt x="385233" y="0"/>
                  <a:pt x="192616" y="57150"/>
                  <a:pt x="0" y="114300"/>
                </a:cubicBezTo>
              </a:path>
            </a:pathLst>
          </a:cu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 xmlns:p14="http://schemas.microsoft.com/office/powerpoint/2010/main" val="13829487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the cache memory works</a:t>
            </a:r>
            <a:endParaRPr lang="zh-CN" altLang="en-US" dirty="0"/>
          </a:p>
        </p:txBody>
      </p:sp>
      <p:sp>
        <p:nvSpPr>
          <p:cNvPr id="3" name="内容占位符 2"/>
          <p:cNvSpPr>
            <a:spLocks noGrp="1"/>
          </p:cNvSpPr>
          <p:nvPr>
            <p:ph idx="1"/>
          </p:nvPr>
        </p:nvSpPr>
        <p:spPr/>
        <p:txBody>
          <a:bodyPr/>
          <a:lstStyle/>
          <a:p>
            <a:r>
              <a:rPr lang="en-US" altLang="zh-CN" dirty="0" smtClean="0"/>
              <a:t>Cache structure</a:t>
            </a:r>
          </a:p>
          <a:p>
            <a:endParaRPr lang="en-US" altLang="zh-CN" dirty="0" smtClean="0"/>
          </a:p>
          <a:p>
            <a:endParaRPr lang="en-US" altLang="zh-CN" dirty="0"/>
          </a:p>
          <a:p>
            <a:endParaRPr lang="en-US" altLang="zh-CN" dirty="0" smtClean="0"/>
          </a:p>
          <a:p>
            <a:r>
              <a:rPr lang="en-US" altLang="zh-CN" dirty="0" smtClean="0"/>
              <a:t>Cache </a:t>
            </a:r>
            <a:r>
              <a:rPr lang="en-US" altLang="zh-CN" dirty="0"/>
              <a:t>address</a:t>
            </a:r>
          </a:p>
          <a:p>
            <a:endParaRPr lang="en-US" altLang="zh-CN" dirty="0" smtClean="0"/>
          </a:p>
          <a:p>
            <a:endParaRPr lang="zh-CN" altLang="en-US" dirty="0"/>
          </a:p>
        </p:txBody>
      </p:sp>
      <p:grpSp>
        <p:nvGrpSpPr>
          <p:cNvPr id="30" name="组合 29"/>
          <p:cNvGrpSpPr/>
          <p:nvPr/>
        </p:nvGrpSpPr>
        <p:grpSpPr>
          <a:xfrm>
            <a:off x="971600" y="2118558"/>
            <a:ext cx="7380539" cy="1742490"/>
            <a:chOff x="971600" y="1844823"/>
            <a:chExt cx="7380539" cy="1742490"/>
          </a:xfrm>
        </p:grpSpPr>
        <p:grpSp>
          <p:nvGrpSpPr>
            <p:cNvPr id="15" name="组合 14"/>
            <p:cNvGrpSpPr/>
            <p:nvPr/>
          </p:nvGrpSpPr>
          <p:grpSpPr>
            <a:xfrm>
              <a:off x="971600" y="2296616"/>
              <a:ext cx="7200000" cy="412304"/>
              <a:chOff x="3059831" y="1844824"/>
              <a:chExt cx="5040562" cy="288032"/>
            </a:xfrm>
          </p:grpSpPr>
          <p:sp>
            <p:nvSpPr>
              <p:cNvPr id="6" name="矩形 5"/>
              <p:cNvSpPr/>
              <p:nvPr/>
            </p:nvSpPr>
            <p:spPr>
              <a:xfrm>
                <a:off x="3059831" y="1844824"/>
                <a:ext cx="1224137"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tag</a:t>
                </a:r>
                <a:endParaRPr lang="zh-CN" altLang="en-US" dirty="0"/>
              </a:p>
            </p:txBody>
          </p:sp>
          <p:sp>
            <p:nvSpPr>
              <p:cNvPr id="8" name="矩形 7"/>
              <p:cNvSpPr/>
              <p:nvPr/>
            </p:nvSpPr>
            <p:spPr>
              <a:xfrm>
                <a:off x="4283968" y="1844824"/>
                <a:ext cx="2304255" cy="2880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data block(64 bytes)</a:t>
                </a:r>
                <a:endParaRPr lang="zh-CN" altLang="en-US" dirty="0"/>
              </a:p>
            </p:txBody>
          </p:sp>
          <p:sp>
            <p:nvSpPr>
              <p:cNvPr id="9" name="矩形 8"/>
              <p:cNvSpPr/>
              <p:nvPr/>
            </p:nvSpPr>
            <p:spPr>
              <a:xfrm>
                <a:off x="6588224" y="1844824"/>
                <a:ext cx="1512169"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flag bits</a:t>
                </a:r>
                <a:endParaRPr lang="zh-CN" altLang="en-US" dirty="0"/>
              </a:p>
            </p:txBody>
          </p:sp>
        </p:grpSp>
        <p:grpSp>
          <p:nvGrpSpPr>
            <p:cNvPr id="19" name="组合 18"/>
            <p:cNvGrpSpPr/>
            <p:nvPr/>
          </p:nvGrpSpPr>
          <p:grpSpPr>
            <a:xfrm>
              <a:off x="2720172" y="2708920"/>
              <a:ext cx="3291426" cy="878393"/>
              <a:chOff x="4283968" y="2132856"/>
              <a:chExt cx="2286590" cy="878393"/>
            </a:xfrm>
          </p:grpSpPr>
          <p:sp>
            <p:nvSpPr>
              <p:cNvPr id="17" name="右大括号 16"/>
              <p:cNvSpPr/>
              <p:nvPr/>
            </p:nvSpPr>
            <p:spPr>
              <a:xfrm rot="5400000">
                <a:off x="5319251" y="1097573"/>
                <a:ext cx="216024" cy="2286590"/>
              </a:xfrm>
              <a:prstGeom prst="rightBrace">
                <a:avLst>
                  <a:gd name="adj1" fmla="val 28815"/>
                  <a:gd name="adj2" fmla="val 50000"/>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18" name="TextBox 17"/>
              <p:cNvSpPr txBox="1"/>
              <p:nvPr/>
            </p:nvSpPr>
            <p:spPr>
              <a:xfrm>
                <a:off x="4601854" y="2272585"/>
                <a:ext cx="1650818" cy="738664"/>
              </a:xfrm>
              <a:prstGeom prst="rect">
                <a:avLst/>
              </a:prstGeom>
              <a:noFill/>
            </p:spPr>
            <p:txBody>
              <a:bodyPr wrap="square" rtlCol="0">
                <a:spAutoFit/>
              </a:bodyPr>
              <a:lstStyle/>
              <a:p>
                <a:pPr algn="ctr"/>
                <a:r>
                  <a:rPr lang="en-US" altLang="zh-CN" sz="1400" dirty="0" smtClean="0">
                    <a:solidFill>
                      <a:schemeClr val="accent2"/>
                    </a:solidFill>
                  </a:rPr>
                  <a:t>“Cache Line”</a:t>
                </a:r>
              </a:p>
              <a:p>
                <a:r>
                  <a:rPr lang="en-US" altLang="zh-CN" sz="1400" dirty="0" smtClean="0">
                    <a:solidFill>
                      <a:schemeClr val="accent2"/>
                    </a:solidFill>
                  </a:rPr>
                  <a:t>Containing the actual data fetched from main memory</a:t>
                </a:r>
                <a:endParaRPr lang="zh-CN" altLang="en-US" sz="1400" dirty="0">
                  <a:solidFill>
                    <a:schemeClr val="accent2"/>
                  </a:solidFill>
                </a:endParaRPr>
              </a:p>
            </p:txBody>
          </p:sp>
        </p:grpSp>
        <p:sp>
          <p:nvSpPr>
            <p:cNvPr id="22" name="右大括号 21"/>
            <p:cNvSpPr/>
            <p:nvPr/>
          </p:nvSpPr>
          <p:spPr>
            <a:xfrm rot="16200000">
              <a:off x="4463588" y="-1411396"/>
              <a:ext cx="216024" cy="7200000"/>
            </a:xfrm>
            <a:prstGeom prst="rightBrace">
              <a:avLst>
                <a:gd name="adj1" fmla="val 28815"/>
                <a:gd name="adj2" fmla="val 50000"/>
              </a:avLst>
            </a:prstGeom>
            <a:ln w="19050"/>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solidFill>
                  <a:schemeClr val="bg1">
                    <a:lumMod val="50000"/>
                  </a:schemeClr>
                </a:solidFill>
              </a:endParaRPr>
            </a:p>
          </p:txBody>
        </p:sp>
        <p:sp>
          <p:nvSpPr>
            <p:cNvPr id="23" name="TextBox 22"/>
            <p:cNvSpPr txBox="1"/>
            <p:nvPr/>
          </p:nvSpPr>
          <p:spPr>
            <a:xfrm>
              <a:off x="3984973" y="1844823"/>
              <a:ext cx="1176105" cy="307777"/>
            </a:xfrm>
            <a:prstGeom prst="rect">
              <a:avLst/>
            </a:prstGeom>
            <a:noFill/>
          </p:spPr>
          <p:txBody>
            <a:bodyPr wrap="square" rtlCol="0">
              <a:spAutoFit/>
            </a:bodyPr>
            <a:lstStyle/>
            <a:p>
              <a:r>
                <a:rPr lang="en-US" altLang="zh-CN" sz="1400" dirty="0" smtClean="0">
                  <a:solidFill>
                    <a:schemeClr val="accent6"/>
                  </a:solidFill>
                </a:rPr>
                <a:t>“Cache Entry”</a:t>
              </a:r>
              <a:endParaRPr lang="zh-CN" altLang="en-US" sz="1400" dirty="0">
                <a:solidFill>
                  <a:schemeClr val="accent6"/>
                </a:solidFill>
              </a:endParaRPr>
            </a:p>
          </p:txBody>
        </p:sp>
        <p:sp>
          <p:nvSpPr>
            <p:cNvPr id="27" name="右大括号 26"/>
            <p:cNvSpPr/>
            <p:nvPr/>
          </p:nvSpPr>
          <p:spPr>
            <a:xfrm rot="5400000">
              <a:off x="1738586" y="1943361"/>
              <a:ext cx="216026" cy="1747144"/>
            </a:xfrm>
            <a:prstGeom prst="rightBrace">
              <a:avLst>
                <a:gd name="adj1" fmla="val 28815"/>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TextBox 27"/>
            <p:cNvSpPr txBox="1"/>
            <p:nvPr/>
          </p:nvSpPr>
          <p:spPr>
            <a:xfrm>
              <a:off x="973027" y="2848649"/>
              <a:ext cx="1747145" cy="738664"/>
            </a:xfrm>
            <a:prstGeom prst="rect">
              <a:avLst/>
            </a:prstGeom>
            <a:noFill/>
          </p:spPr>
          <p:txBody>
            <a:bodyPr wrap="square" rtlCol="0">
              <a:spAutoFit/>
            </a:bodyPr>
            <a:lstStyle/>
            <a:p>
              <a:r>
                <a:rPr lang="en-US" altLang="zh-CN" sz="1400" dirty="0" smtClean="0">
                  <a:solidFill>
                    <a:schemeClr val="accent1"/>
                  </a:solidFill>
                </a:rPr>
                <a:t>Containing address </a:t>
              </a:r>
              <a:r>
                <a:rPr lang="en-US" altLang="zh-CN" sz="1400" dirty="0">
                  <a:solidFill>
                    <a:schemeClr val="accent1"/>
                  </a:solidFill>
                </a:rPr>
                <a:t>of </a:t>
              </a:r>
              <a:r>
                <a:rPr lang="en-US" altLang="zh-CN" sz="1400" dirty="0" smtClean="0">
                  <a:solidFill>
                    <a:schemeClr val="accent1"/>
                  </a:solidFill>
                </a:rPr>
                <a:t>actual data from main </a:t>
              </a:r>
              <a:r>
                <a:rPr lang="en-US" altLang="zh-CN" sz="1400" dirty="0">
                  <a:solidFill>
                    <a:schemeClr val="accent1"/>
                  </a:solidFill>
                </a:rPr>
                <a:t>memory</a:t>
              </a:r>
              <a:endParaRPr lang="zh-CN" altLang="en-US" sz="1400" dirty="0">
                <a:solidFill>
                  <a:schemeClr val="accent1"/>
                </a:solidFill>
              </a:endParaRPr>
            </a:p>
          </p:txBody>
        </p:sp>
        <p:sp>
          <p:nvSpPr>
            <p:cNvPr id="29" name="TextBox 28"/>
            <p:cNvSpPr txBox="1"/>
            <p:nvPr/>
          </p:nvSpPr>
          <p:spPr>
            <a:xfrm>
              <a:off x="5831059" y="2956371"/>
              <a:ext cx="2521080" cy="523220"/>
            </a:xfrm>
            <a:prstGeom prst="rect">
              <a:avLst/>
            </a:prstGeom>
            <a:noFill/>
          </p:spPr>
          <p:txBody>
            <a:bodyPr wrap="square" rtlCol="0">
              <a:spAutoFit/>
            </a:bodyPr>
            <a:lstStyle/>
            <a:p>
              <a:r>
                <a:rPr lang="en-US" altLang="zh-CN" sz="1400" dirty="0">
                  <a:solidFill>
                    <a:schemeClr val="accent3"/>
                  </a:solidFill>
                </a:rPr>
                <a:t>F</a:t>
              </a:r>
              <a:r>
                <a:rPr lang="en-US" altLang="zh-CN" sz="1400" dirty="0" smtClean="0">
                  <a:solidFill>
                    <a:schemeClr val="accent3"/>
                  </a:solidFill>
                </a:rPr>
                <a:t>or instruction: a valid bit</a:t>
              </a:r>
            </a:p>
            <a:p>
              <a:r>
                <a:rPr lang="en-US" altLang="zh-CN" sz="1400" dirty="0" smtClean="0">
                  <a:solidFill>
                    <a:schemeClr val="accent3"/>
                  </a:solidFill>
                </a:rPr>
                <a:t>For data: a valid bit &amp; a dirty bit</a:t>
              </a:r>
              <a:endParaRPr lang="zh-CN" altLang="en-US" sz="1400" dirty="0">
                <a:solidFill>
                  <a:schemeClr val="accent3"/>
                </a:solidFill>
              </a:endParaRPr>
            </a:p>
          </p:txBody>
        </p:sp>
        <p:sp>
          <p:nvSpPr>
            <p:cNvPr id="32" name="右大括号 31"/>
            <p:cNvSpPr/>
            <p:nvPr/>
          </p:nvSpPr>
          <p:spPr>
            <a:xfrm rot="5400000">
              <a:off x="6983600" y="1736946"/>
              <a:ext cx="216000" cy="2160000"/>
            </a:xfrm>
            <a:prstGeom prst="rightBrace">
              <a:avLst>
                <a:gd name="adj1" fmla="val 28815"/>
                <a:gd name="adj2" fmla="val 50000"/>
              </a:avLst>
            </a:prstGeom>
            <a:ln w="19050"/>
          </p:spPr>
          <p:style>
            <a:lnRef idx="1">
              <a:schemeClr val="accent3"/>
            </a:lnRef>
            <a:fillRef idx="0">
              <a:schemeClr val="accent3"/>
            </a:fillRef>
            <a:effectRef idx="0">
              <a:schemeClr val="accent3"/>
            </a:effectRef>
            <a:fontRef idx="minor">
              <a:schemeClr val="tx1"/>
            </a:fontRef>
          </p:style>
          <p:txBody>
            <a:bodyPr rtlCol="0" anchor="ctr"/>
            <a:lstStyle/>
            <a:p>
              <a:pPr algn="ctr"/>
              <a:endParaRPr lang="zh-CN" altLang="en-US"/>
            </a:p>
          </p:txBody>
        </p:sp>
      </p:grpSp>
      <p:sp>
        <p:nvSpPr>
          <p:cNvPr id="36" name="TextBox 35"/>
          <p:cNvSpPr txBox="1"/>
          <p:nvPr/>
        </p:nvSpPr>
        <p:spPr>
          <a:xfrm>
            <a:off x="4114800" y="2974258"/>
            <a:ext cx="184731" cy="369332"/>
          </a:xfrm>
          <a:prstGeom prst="rect">
            <a:avLst/>
          </a:prstGeom>
          <a:noFill/>
        </p:spPr>
        <p:txBody>
          <a:bodyPr wrap="none" rtlCol="0">
            <a:spAutoFit/>
          </a:bodyPr>
          <a:lstStyle/>
          <a:p>
            <a:endParaRPr lang="zh-CN" altLang="en-US" dirty="0"/>
          </a:p>
        </p:txBody>
      </p:sp>
      <p:grpSp>
        <p:nvGrpSpPr>
          <p:cNvPr id="37" name="组合 36"/>
          <p:cNvGrpSpPr/>
          <p:nvPr/>
        </p:nvGrpSpPr>
        <p:grpSpPr>
          <a:xfrm>
            <a:off x="971600" y="4797152"/>
            <a:ext cx="7380539" cy="1296680"/>
            <a:chOff x="971600" y="4959216"/>
            <a:chExt cx="7380539" cy="1296680"/>
          </a:xfrm>
        </p:grpSpPr>
        <p:grpSp>
          <p:nvGrpSpPr>
            <p:cNvPr id="10" name="组合 9"/>
            <p:cNvGrpSpPr/>
            <p:nvPr/>
          </p:nvGrpSpPr>
          <p:grpSpPr>
            <a:xfrm>
              <a:off x="973027" y="4959216"/>
              <a:ext cx="7198573" cy="414000"/>
              <a:chOff x="3059832" y="2412504"/>
              <a:chExt cx="5040561" cy="288032"/>
            </a:xfrm>
          </p:grpSpPr>
          <p:sp>
            <p:nvSpPr>
              <p:cNvPr id="12" name="矩形 11"/>
              <p:cNvSpPr/>
              <p:nvPr/>
            </p:nvSpPr>
            <p:spPr>
              <a:xfrm>
                <a:off x="3059832" y="2412504"/>
                <a:ext cx="1224137"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tag(MSB)</a:t>
                </a:r>
                <a:endParaRPr lang="zh-CN" altLang="en-US" dirty="0"/>
              </a:p>
            </p:txBody>
          </p:sp>
          <p:sp>
            <p:nvSpPr>
              <p:cNvPr id="13" name="矩形 12"/>
              <p:cNvSpPr/>
              <p:nvPr/>
            </p:nvSpPr>
            <p:spPr>
              <a:xfrm>
                <a:off x="4283969" y="2412504"/>
                <a:ext cx="2304255" cy="2880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index(LSB)</a:t>
                </a:r>
                <a:endParaRPr lang="zh-CN" altLang="en-US" dirty="0"/>
              </a:p>
            </p:txBody>
          </p:sp>
          <p:sp>
            <p:nvSpPr>
              <p:cNvPr id="14" name="矩形 13"/>
              <p:cNvSpPr/>
              <p:nvPr/>
            </p:nvSpPr>
            <p:spPr>
              <a:xfrm>
                <a:off x="6588224" y="2412504"/>
                <a:ext cx="1512169"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block offset</a:t>
                </a:r>
                <a:endParaRPr lang="zh-CN" altLang="en-US" dirty="0"/>
              </a:p>
            </p:txBody>
          </p:sp>
        </p:grpSp>
        <p:sp>
          <p:nvSpPr>
            <p:cNvPr id="34" name="右大括号 33"/>
            <p:cNvSpPr/>
            <p:nvPr/>
          </p:nvSpPr>
          <p:spPr>
            <a:xfrm rot="5400000">
              <a:off x="4257872" y="3835515"/>
              <a:ext cx="216024" cy="3291426"/>
            </a:xfrm>
            <a:prstGeom prst="rightBrace">
              <a:avLst>
                <a:gd name="adj1" fmla="val 28815"/>
                <a:gd name="adj2" fmla="val 50000"/>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35" name="TextBox 34"/>
            <p:cNvSpPr txBox="1"/>
            <p:nvPr/>
          </p:nvSpPr>
          <p:spPr>
            <a:xfrm>
              <a:off x="2987824" y="5517232"/>
              <a:ext cx="2843236" cy="738664"/>
            </a:xfrm>
            <a:prstGeom prst="rect">
              <a:avLst/>
            </a:prstGeom>
            <a:noFill/>
          </p:spPr>
          <p:txBody>
            <a:bodyPr wrap="square" rtlCol="0">
              <a:spAutoFit/>
            </a:bodyPr>
            <a:lstStyle/>
            <a:p>
              <a:r>
                <a:rPr lang="en-US" altLang="zh-CN" sz="1400" dirty="0" smtClean="0">
                  <a:solidFill>
                    <a:schemeClr val="accent2"/>
                  </a:solidFill>
                </a:rPr>
                <a:t>The index of cache line that data in.</a:t>
              </a:r>
            </a:p>
            <a:p>
              <a:r>
                <a:rPr lang="en-US" altLang="zh-CN" sz="1400" dirty="0">
                  <a:solidFill>
                    <a:schemeClr val="accent2"/>
                  </a:solidFill>
                </a:rPr>
                <a:t>Index length = </a:t>
              </a:r>
              <a:r>
                <a:rPr lang="en-US" altLang="zh-CN" sz="1400" i="1" dirty="0">
                  <a:solidFill>
                    <a:schemeClr val="accent2"/>
                  </a:solidFill>
                </a:rPr>
                <a:t>cell(log r)</a:t>
              </a:r>
              <a:r>
                <a:rPr lang="en-US" altLang="zh-CN" sz="1400" dirty="0">
                  <a:solidFill>
                    <a:schemeClr val="accent2"/>
                  </a:solidFill>
                </a:rPr>
                <a:t> </a:t>
              </a:r>
              <a:r>
                <a:rPr lang="en-US" altLang="zh-CN" sz="1400" dirty="0" smtClean="0">
                  <a:solidFill>
                    <a:schemeClr val="accent2"/>
                  </a:solidFill>
                </a:rPr>
                <a:t>bits,</a:t>
              </a:r>
            </a:p>
            <a:p>
              <a:r>
                <a:rPr lang="en-US" altLang="zh-CN" sz="1400" i="1" dirty="0" smtClean="0">
                  <a:solidFill>
                    <a:schemeClr val="accent2"/>
                  </a:solidFill>
                </a:rPr>
                <a:t>as r</a:t>
              </a:r>
              <a:r>
                <a:rPr lang="en-US" altLang="zh-CN" sz="1400" dirty="0" smtClean="0">
                  <a:solidFill>
                    <a:schemeClr val="accent2"/>
                  </a:solidFill>
                </a:rPr>
                <a:t> is </a:t>
              </a:r>
              <a:r>
                <a:rPr lang="en-US" altLang="zh-CN" sz="1400" dirty="0">
                  <a:solidFill>
                    <a:schemeClr val="accent2"/>
                  </a:solidFill>
                </a:rPr>
                <a:t>cache </a:t>
              </a:r>
              <a:r>
                <a:rPr lang="en-US" altLang="zh-CN" sz="1400" dirty="0" smtClean="0">
                  <a:solidFill>
                    <a:schemeClr val="accent2"/>
                  </a:solidFill>
                </a:rPr>
                <a:t>lines capacity in cache.</a:t>
              </a:r>
            </a:p>
          </p:txBody>
        </p:sp>
        <p:sp>
          <p:nvSpPr>
            <p:cNvPr id="38" name="右大括号 37"/>
            <p:cNvSpPr/>
            <p:nvPr/>
          </p:nvSpPr>
          <p:spPr>
            <a:xfrm rot="5400000">
              <a:off x="6984027" y="4401240"/>
              <a:ext cx="216000" cy="2160000"/>
            </a:xfrm>
            <a:prstGeom prst="rightBrace">
              <a:avLst>
                <a:gd name="adj1" fmla="val 28815"/>
                <a:gd name="adj2" fmla="val 50000"/>
              </a:avLst>
            </a:prstGeom>
            <a:ln w="19050"/>
          </p:spPr>
          <p:style>
            <a:lnRef idx="1">
              <a:schemeClr val="accent3"/>
            </a:lnRef>
            <a:fillRef idx="0">
              <a:schemeClr val="accent3"/>
            </a:fillRef>
            <a:effectRef idx="0">
              <a:schemeClr val="accent3"/>
            </a:effectRef>
            <a:fontRef idx="minor">
              <a:schemeClr val="tx1"/>
            </a:fontRef>
          </p:style>
          <p:txBody>
            <a:bodyPr rtlCol="0" anchor="ctr"/>
            <a:lstStyle/>
            <a:p>
              <a:pPr algn="ctr"/>
              <a:endParaRPr lang="zh-CN" altLang="en-US"/>
            </a:p>
          </p:txBody>
        </p:sp>
        <p:sp>
          <p:nvSpPr>
            <p:cNvPr id="39" name="TextBox 38"/>
            <p:cNvSpPr txBox="1"/>
            <p:nvPr/>
          </p:nvSpPr>
          <p:spPr>
            <a:xfrm>
              <a:off x="6012027" y="5517232"/>
              <a:ext cx="2340112" cy="738664"/>
            </a:xfrm>
            <a:prstGeom prst="rect">
              <a:avLst/>
            </a:prstGeom>
            <a:noFill/>
          </p:spPr>
          <p:txBody>
            <a:bodyPr wrap="square" rtlCol="0">
              <a:spAutoFit/>
            </a:bodyPr>
            <a:lstStyle/>
            <a:p>
              <a:r>
                <a:rPr lang="en-US" altLang="zh-CN" sz="1400" dirty="0" smtClean="0">
                  <a:solidFill>
                    <a:schemeClr val="accent3"/>
                  </a:solidFill>
                </a:rPr>
                <a:t>The data offset in cache line.</a:t>
              </a:r>
            </a:p>
            <a:p>
              <a:r>
                <a:rPr lang="en-US" altLang="zh-CN" sz="1400" dirty="0" smtClean="0">
                  <a:solidFill>
                    <a:schemeClr val="accent3"/>
                  </a:solidFill>
                </a:rPr>
                <a:t>Offset length = </a:t>
              </a:r>
              <a:r>
                <a:rPr lang="en-US" altLang="zh-CN" sz="1400" i="1" dirty="0" smtClean="0">
                  <a:solidFill>
                    <a:schemeClr val="accent3"/>
                  </a:solidFill>
                </a:rPr>
                <a:t>cell(log b)</a:t>
              </a:r>
              <a:r>
                <a:rPr lang="en-US" altLang="zh-CN" sz="1400" dirty="0" smtClean="0">
                  <a:solidFill>
                    <a:schemeClr val="accent3"/>
                  </a:solidFill>
                </a:rPr>
                <a:t> bits,</a:t>
              </a:r>
            </a:p>
            <a:p>
              <a:r>
                <a:rPr lang="en-US" altLang="zh-CN" sz="1400" dirty="0" smtClean="0">
                  <a:solidFill>
                    <a:schemeClr val="accent3"/>
                  </a:solidFill>
                </a:rPr>
                <a:t>as </a:t>
              </a:r>
              <a:r>
                <a:rPr lang="en-US" altLang="zh-CN" sz="1400" i="1" dirty="0" smtClean="0">
                  <a:solidFill>
                    <a:schemeClr val="accent3"/>
                  </a:solidFill>
                </a:rPr>
                <a:t>b</a:t>
              </a:r>
              <a:r>
                <a:rPr lang="en-US" altLang="zh-CN" sz="1400" dirty="0" smtClean="0">
                  <a:solidFill>
                    <a:schemeClr val="accent3"/>
                  </a:solidFill>
                </a:rPr>
                <a:t> is bytes in data block.</a:t>
              </a:r>
              <a:endParaRPr lang="zh-CN" altLang="en-US" sz="1400" dirty="0">
                <a:solidFill>
                  <a:schemeClr val="accent3"/>
                </a:solidFill>
              </a:endParaRPr>
            </a:p>
          </p:txBody>
        </p:sp>
        <p:sp>
          <p:nvSpPr>
            <p:cNvPr id="40" name="右大括号 39"/>
            <p:cNvSpPr/>
            <p:nvPr/>
          </p:nvSpPr>
          <p:spPr>
            <a:xfrm rot="5400000">
              <a:off x="1737159" y="4607655"/>
              <a:ext cx="216026" cy="1747144"/>
            </a:xfrm>
            <a:prstGeom prst="rightBrace">
              <a:avLst>
                <a:gd name="adj1" fmla="val 28815"/>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TextBox 40"/>
            <p:cNvSpPr txBox="1"/>
            <p:nvPr/>
          </p:nvSpPr>
          <p:spPr>
            <a:xfrm>
              <a:off x="974108" y="5517232"/>
              <a:ext cx="1747145" cy="738664"/>
            </a:xfrm>
            <a:prstGeom prst="rect">
              <a:avLst/>
            </a:prstGeom>
            <a:noFill/>
          </p:spPr>
          <p:txBody>
            <a:bodyPr wrap="square" rtlCol="0">
              <a:spAutoFit/>
            </a:bodyPr>
            <a:lstStyle/>
            <a:p>
              <a:r>
                <a:rPr lang="en-US" altLang="zh-CN" sz="1400" dirty="0" smtClean="0">
                  <a:solidFill>
                    <a:schemeClr val="accent1"/>
                  </a:solidFill>
                </a:rPr>
                <a:t>The most significant bits of the address from main memory.</a:t>
              </a:r>
              <a:endParaRPr lang="zh-CN" altLang="en-US" sz="1400" dirty="0">
                <a:solidFill>
                  <a:schemeClr val="accent1"/>
                </a:solidFill>
              </a:endParaRPr>
            </a:p>
          </p:txBody>
        </p:sp>
      </p:grpSp>
    </p:spTree>
    <p:extLst>
      <p:ext uri="{BB962C8B-B14F-4D97-AF65-F5344CB8AC3E}">
        <p14:creationId xmlns="" xmlns:p14="http://schemas.microsoft.com/office/powerpoint/2010/main" val="18360045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 example</a:t>
            </a:r>
            <a:endParaRPr lang="zh-CN" altLang="en-US" dirty="0"/>
          </a:p>
        </p:txBody>
      </p:sp>
      <p:sp>
        <p:nvSpPr>
          <p:cNvPr id="3" name="内容占位符 2"/>
          <p:cNvSpPr>
            <a:spLocks noGrp="1"/>
          </p:cNvSpPr>
          <p:nvPr>
            <p:ph idx="1"/>
          </p:nvPr>
        </p:nvSpPr>
        <p:spPr/>
        <p:txBody>
          <a:bodyPr/>
          <a:lstStyle/>
          <a:p>
            <a:r>
              <a:rPr lang="en-US" altLang="zh-CN" dirty="0" smtClean="0"/>
              <a:t>Pentium 4 processor</a:t>
            </a:r>
          </a:p>
          <a:p>
            <a:pPr lvl="1"/>
            <a:r>
              <a:rPr lang="en-US" altLang="zh-CN" sz="2000" dirty="0" smtClean="0"/>
              <a:t>4-way set associative L1 cache of 8KB</a:t>
            </a:r>
          </a:p>
          <a:p>
            <a:pPr lvl="1"/>
            <a:r>
              <a:rPr lang="en-US" altLang="zh-CN" sz="2000" u="sng" dirty="0" smtClean="0"/>
              <a:t>64-byte </a:t>
            </a:r>
            <a:r>
              <a:rPr lang="en-US" altLang="zh-CN" sz="2000" u="sng" dirty="0"/>
              <a:t>size </a:t>
            </a:r>
            <a:r>
              <a:rPr lang="en-US" altLang="zh-CN" sz="2000" u="sng" dirty="0" smtClean="0"/>
              <a:t>of cache line</a:t>
            </a:r>
          </a:p>
          <a:p>
            <a:pPr lvl="1"/>
            <a:r>
              <a:rPr lang="en-US" altLang="zh-CN" sz="2000" dirty="0" smtClean="0"/>
              <a:t>32 bits CPU address bus</a:t>
            </a:r>
          </a:p>
          <a:p>
            <a:pPr lvl="1"/>
            <a:endParaRPr lang="en-US" altLang="zh-CN" dirty="0"/>
          </a:p>
          <a:p>
            <a:pPr lvl="1"/>
            <a:r>
              <a:rPr lang="en-US" altLang="zh-CN" sz="2000" dirty="0" smtClean="0"/>
              <a:t>8KB capacity / 64 unit size = 128 cache lines</a:t>
            </a:r>
          </a:p>
          <a:p>
            <a:pPr lvl="1"/>
            <a:r>
              <a:rPr lang="en-US" altLang="zh-CN" sz="2000" u="sng" dirty="0" smtClean="0"/>
              <a:t>128 lines / 4 way = 32 lines per way</a:t>
            </a:r>
          </a:p>
          <a:p>
            <a:pPr lvl="1"/>
            <a:r>
              <a:rPr lang="en-US" altLang="zh-CN" sz="2000" u="sng" dirty="0" smtClean="0"/>
              <a:t>32 - 5 - 6 = 21</a:t>
            </a:r>
            <a:endParaRPr lang="zh-CN" altLang="en-US" sz="2000" u="sng" dirty="0"/>
          </a:p>
        </p:txBody>
      </p:sp>
      <p:graphicFrame>
        <p:nvGraphicFramePr>
          <p:cNvPr id="4" name="表格 3"/>
          <p:cNvGraphicFramePr>
            <a:graphicFrameLocks noGrp="1"/>
          </p:cNvGraphicFramePr>
          <p:nvPr>
            <p:extLst>
              <p:ext uri="{D42A27DB-BD31-4B8C-83A1-F6EECF244321}">
                <p14:modId xmlns="" xmlns:p14="http://schemas.microsoft.com/office/powerpoint/2010/main" val="4043269302"/>
              </p:ext>
            </p:extLst>
          </p:nvPr>
        </p:nvGraphicFramePr>
        <p:xfrm>
          <a:off x="1115520" y="5423700"/>
          <a:ext cx="6096000" cy="7416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altLang="zh-CN" dirty="0" smtClean="0"/>
                        <a:t>tag</a:t>
                      </a:r>
                      <a:endParaRPr lang="zh-CN" altLang="en-US" dirty="0"/>
                    </a:p>
                  </a:txBody>
                  <a:tcPr/>
                </a:tc>
                <a:tc>
                  <a:txBody>
                    <a:bodyPr/>
                    <a:lstStyle/>
                    <a:p>
                      <a:r>
                        <a:rPr lang="en-US" altLang="zh-CN" dirty="0" smtClean="0"/>
                        <a:t>index</a:t>
                      </a:r>
                      <a:endParaRPr lang="zh-CN" altLang="en-US" dirty="0"/>
                    </a:p>
                  </a:txBody>
                  <a:tcPr/>
                </a:tc>
                <a:tc>
                  <a:txBody>
                    <a:bodyPr/>
                    <a:lstStyle/>
                    <a:p>
                      <a:r>
                        <a:rPr lang="en-US" altLang="zh-CN" dirty="0" smtClean="0"/>
                        <a:t>block offset</a:t>
                      </a:r>
                      <a:endParaRPr lang="zh-CN" altLang="en-US" dirty="0"/>
                    </a:p>
                  </a:txBody>
                  <a:tcPr/>
                </a:tc>
              </a:tr>
              <a:tr h="370840">
                <a:tc>
                  <a:txBody>
                    <a:bodyPr/>
                    <a:lstStyle/>
                    <a:p>
                      <a:r>
                        <a:rPr lang="en-US" altLang="zh-CN" dirty="0" smtClean="0"/>
                        <a:t>21</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r>
            </a:tbl>
          </a:graphicData>
        </a:graphic>
      </p:graphicFrame>
      <p:sp>
        <p:nvSpPr>
          <p:cNvPr id="5" name="右箭头 4"/>
          <p:cNvSpPr/>
          <p:nvPr/>
        </p:nvSpPr>
        <p:spPr>
          <a:xfrm>
            <a:off x="899490" y="3356990"/>
            <a:ext cx="576080" cy="288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肘形连接符 8"/>
          <p:cNvCxnSpPr/>
          <p:nvPr/>
        </p:nvCxnSpPr>
        <p:spPr>
          <a:xfrm rot="16200000" flipH="1">
            <a:off x="3790680" y="2986150"/>
            <a:ext cx="2642790" cy="2232310"/>
          </a:xfrm>
          <a:prstGeom prst="bentConnector3">
            <a:avLst>
              <a:gd name="adj1" fmla="val -45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283960" y="4437140"/>
            <a:ext cx="0" cy="986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1979640" y="4869200"/>
            <a:ext cx="0" cy="554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7605891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the cache memory works</a:t>
            </a:r>
            <a:endParaRPr lang="zh-CN" altLang="en-US" dirty="0"/>
          </a:p>
        </p:txBody>
      </p:sp>
      <p:sp>
        <p:nvSpPr>
          <p:cNvPr id="3" name="内容占位符 2"/>
          <p:cNvSpPr>
            <a:spLocks noGrp="1"/>
          </p:cNvSpPr>
          <p:nvPr>
            <p:ph idx="1"/>
          </p:nvPr>
        </p:nvSpPr>
        <p:spPr/>
        <p:txBody>
          <a:bodyPr>
            <a:normAutofit/>
          </a:bodyPr>
          <a:lstStyle/>
          <a:p>
            <a:r>
              <a:rPr lang="en-US" altLang="zh-CN" b="1" dirty="0" smtClean="0"/>
              <a:t>Direct </a:t>
            </a:r>
            <a:r>
              <a:rPr lang="en-US" altLang="zh-CN" b="1" dirty="0"/>
              <a:t>mapped cache</a:t>
            </a:r>
          </a:p>
          <a:p>
            <a:pPr lvl="1"/>
            <a:r>
              <a:rPr lang="en-US" altLang="zh-CN" sz="2000" dirty="0"/>
              <a:t>A</a:t>
            </a:r>
            <a:r>
              <a:rPr lang="en-US" altLang="zh-CN" sz="2000" dirty="0" smtClean="0"/>
              <a:t>ny </a:t>
            </a:r>
            <a:r>
              <a:rPr lang="en-US" altLang="zh-CN" sz="2000" dirty="0"/>
              <a:t>memory block can be stored in one specific cache entry only</a:t>
            </a:r>
            <a:r>
              <a:rPr lang="en-US" altLang="zh-CN" sz="2000" dirty="0" smtClean="0"/>
              <a:t>.</a:t>
            </a:r>
            <a:endParaRPr lang="en-US" altLang="zh-CN" dirty="0" smtClean="0"/>
          </a:p>
          <a:p>
            <a:endParaRPr lang="en-US" altLang="zh-CN" b="1" dirty="0"/>
          </a:p>
          <a:p>
            <a:endParaRPr lang="zh-CN" altLang="en-US" dirty="0"/>
          </a:p>
        </p:txBody>
      </p:sp>
      <p:pic>
        <p:nvPicPr>
          <p:cNvPr id="18434" name="Picture 2" descr="https://upload.wikimedia.org/wikipedia/commons/thumb/a/a2/Direct_Mapped_Cache.svg/829px-Direct_Mapped_Cache.svg.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699926" y="2636890"/>
            <a:ext cx="6264684" cy="3891813"/>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2" descr="https://upload.wikimedia.org/wikipedia/commons/9/93/Cache%2Cassociative-fill-both.png"/>
          <p:cNvPicPr>
            <a:picLocks noChangeAspect="1" noChangeArrowheads="1"/>
          </p:cNvPicPr>
          <p:nvPr/>
        </p:nvPicPr>
        <p:blipFill>
          <a:blip r:embed="rId3" cstate="print"/>
          <a:srcRect r="55238"/>
          <a:stretch>
            <a:fillRect/>
          </a:stretch>
        </p:blipFill>
        <p:spPr bwMode="auto">
          <a:xfrm>
            <a:off x="251400" y="3212970"/>
            <a:ext cx="2327900" cy="2581276"/>
          </a:xfrm>
          <a:prstGeom prst="rect">
            <a:avLst/>
          </a:prstGeom>
          <a:noFill/>
        </p:spPr>
      </p:pic>
    </p:spTree>
    <p:extLst>
      <p:ext uri="{BB962C8B-B14F-4D97-AF65-F5344CB8AC3E}">
        <p14:creationId xmlns="" xmlns:p14="http://schemas.microsoft.com/office/powerpoint/2010/main" val="16573537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the cache memory works</a:t>
            </a:r>
            <a:endParaRPr lang="zh-CN" altLang="en-US" dirty="0"/>
          </a:p>
        </p:txBody>
      </p:sp>
      <p:sp>
        <p:nvSpPr>
          <p:cNvPr id="3" name="内容占位符 2"/>
          <p:cNvSpPr>
            <a:spLocks noGrp="1"/>
          </p:cNvSpPr>
          <p:nvPr>
            <p:ph idx="1"/>
          </p:nvPr>
        </p:nvSpPr>
        <p:spPr/>
        <p:txBody>
          <a:bodyPr>
            <a:normAutofit/>
          </a:bodyPr>
          <a:lstStyle/>
          <a:p>
            <a:r>
              <a:rPr lang="en-US" altLang="zh-CN" b="1" dirty="0"/>
              <a:t>Fully associative cache</a:t>
            </a:r>
          </a:p>
          <a:p>
            <a:pPr lvl="1"/>
            <a:r>
              <a:rPr lang="en-US" altLang="zh-CN" sz="2000" dirty="0"/>
              <a:t>Any memory block can be stored in any cache location. </a:t>
            </a:r>
            <a:endParaRPr lang="en-US" altLang="zh-CN" sz="2000" dirty="0" smtClean="0"/>
          </a:p>
          <a:p>
            <a:pPr lvl="1"/>
            <a:r>
              <a:rPr lang="en-US" altLang="zh-CN" sz="2000" dirty="0" smtClean="0"/>
              <a:t>Very small and efficient, just used for TLB.</a:t>
            </a:r>
            <a:endParaRPr lang="en-US" altLang="zh-CN" sz="2400" dirty="0" smtClean="0"/>
          </a:p>
          <a:p>
            <a:endParaRPr lang="en-US" altLang="zh-CN" b="1" dirty="0"/>
          </a:p>
          <a:p>
            <a:endParaRPr lang="zh-CN" altLang="en-US" dirty="0"/>
          </a:p>
        </p:txBody>
      </p:sp>
      <p:pic>
        <p:nvPicPr>
          <p:cNvPr id="17410" name="Picture 2" descr="https://upload.wikimedia.org/wikipedia/commons/thumb/9/94/Fully_Associative_Cache.svg/1112px-Fully_Associative_Cache.svg.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843758" y="3317020"/>
            <a:ext cx="6084000" cy="3129539"/>
          </a:xfrm>
          <a:prstGeom prst="rect">
            <a:avLst/>
          </a:prstGeom>
          <a:noFill/>
          <a:extLst>
            <a:ext uri="{909E8E84-426E-40DD-AFC4-6F175D3DCCD1}">
              <a14:hiddenFill xmlns="" xmlns:a14="http://schemas.microsoft.com/office/drawing/2010/main">
                <a:solidFill>
                  <a:srgbClr val="FFFFFF"/>
                </a:solidFill>
              </a14:hiddenFill>
            </a:ext>
          </a:extLst>
        </p:spPr>
      </p:pic>
      <p:pic>
        <p:nvPicPr>
          <p:cNvPr id="59396" name="Picture 4" descr="https://upload.wikimedia.org/wikipedia/commons/9/93/Cache%2Cassociative-fill-both.png"/>
          <p:cNvPicPr>
            <a:picLocks noChangeAspect="1" noChangeArrowheads="1"/>
          </p:cNvPicPr>
          <p:nvPr/>
        </p:nvPicPr>
        <p:blipFill>
          <a:blip r:embed="rId3" cstate="print"/>
          <a:srcRect l="49473"/>
          <a:stretch>
            <a:fillRect/>
          </a:stretch>
        </p:blipFill>
        <p:spPr bwMode="auto">
          <a:xfrm>
            <a:off x="144020" y="3544887"/>
            <a:ext cx="2627730" cy="2581276"/>
          </a:xfrm>
          <a:prstGeom prst="rect">
            <a:avLst/>
          </a:prstGeom>
          <a:noFill/>
        </p:spPr>
      </p:pic>
    </p:spTree>
    <p:extLst>
      <p:ext uri="{BB962C8B-B14F-4D97-AF65-F5344CB8AC3E}">
        <p14:creationId xmlns="" xmlns:p14="http://schemas.microsoft.com/office/powerpoint/2010/main" val="11930033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the cache memory works</a:t>
            </a:r>
            <a:endParaRPr lang="zh-CN" altLang="en-US" dirty="0"/>
          </a:p>
        </p:txBody>
      </p:sp>
      <p:sp>
        <p:nvSpPr>
          <p:cNvPr id="3" name="内容占位符 2"/>
          <p:cNvSpPr>
            <a:spLocks noGrp="1"/>
          </p:cNvSpPr>
          <p:nvPr>
            <p:ph idx="1"/>
          </p:nvPr>
        </p:nvSpPr>
        <p:spPr/>
        <p:txBody>
          <a:bodyPr>
            <a:normAutofit/>
          </a:bodyPr>
          <a:lstStyle/>
          <a:p>
            <a:r>
              <a:rPr lang="en-US" altLang="zh-CN" b="1" dirty="0" smtClean="0"/>
              <a:t>Set </a:t>
            </a:r>
            <a:r>
              <a:rPr lang="en-US" altLang="zh-CN" b="1" dirty="0"/>
              <a:t>associative </a:t>
            </a:r>
            <a:r>
              <a:rPr lang="en-US" altLang="zh-CN" b="1" dirty="0" smtClean="0"/>
              <a:t>cache(</a:t>
            </a:r>
            <a:r>
              <a:rPr lang="en-US" altLang="zh-CN" sz="2800" i="1" dirty="0"/>
              <a:t>multi-way-direct-mapped</a:t>
            </a:r>
            <a:r>
              <a:rPr lang="en-US" altLang="zh-CN" b="1" dirty="0" smtClean="0"/>
              <a:t>)</a:t>
            </a:r>
          </a:p>
          <a:p>
            <a:pPr lvl="1"/>
            <a:r>
              <a:rPr lang="en-US" altLang="zh-CN" sz="2000" dirty="0"/>
              <a:t>A</a:t>
            </a:r>
            <a:r>
              <a:rPr lang="en-US" altLang="zh-CN" sz="2000" dirty="0" smtClean="0"/>
              <a:t> </a:t>
            </a:r>
            <a:r>
              <a:rPr lang="en-US" altLang="zh-CN" sz="2000" dirty="0"/>
              <a:t>combination of the two previous </a:t>
            </a:r>
            <a:r>
              <a:rPr lang="en-US" altLang="zh-CN" sz="2000" dirty="0" smtClean="0"/>
              <a:t>approaches,</a:t>
            </a:r>
            <a:r>
              <a:rPr lang="en-US" altLang="zh-CN" dirty="0" smtClean="0"/>
              <a:t> </a:t>
            </a:r>
          </a:p>
          <a:p>
            <a:pPr lvl="1"/>
            <a:r>
              <a:rPr lang="en-US" altLang="zh-CN" sz="2000" dirty="0"/>
              <a:t>A</a:t>
            </a:r>
            <a:r>
              <a:rPr lang="en-US" altLang="zh-CN" sz="2000" dirty="0" smtClean="0"/>
              <a:t>ny </a:t>
            </a:r>
            <a:r>
              <a:rPr lang="en-US" altLang="zh-CN" sz="2000" dirty="0"/>
              <a:t>memory block can be stored in any cache </a:t>
            </a:r>
            <a:r>
              <a:rPr lang="en-US" altLang="zh-CN" sz="2000" dirty="0" smtClean="0"/>
              <a:t>way, but only can </a:t>
            </a:r>
            <a:r>
              <a:rPr lang="en-US" altLang="zh-CN" sz="2000" dirty="0"/>
              <a:t>be stored in one specific cache entry </a:t>
            </a:r>
            <a:r>
              <a:rPr lang="en-US" altLang="zh-CN" sz="2000" dirty="0" smtClean="0"/>
              <a:t>in that way.</a:t>
            </a:r>
            <a:endParaRPr lang="en-US" altLang="zh-CN" dirty="0" smtClean="0"/>
          </a:p>
          <a:p>
            <a:endParaRPr lang="en-US" altLang="zh-CN" b="1" dirty="0"/>
          </a:p>
          <a:p>
            <a:endParaRPr lang="zh-CN" altLang="en-US" dirty="0"/>
          </a:p>
        </p:txBody>
      </p:sp>
      <p:pic>
        <p:nvPicPr>
          <p:cNvPr id="19458" name="Picture 2" descr="https://upload.wikimedia.org/wikipedia/commons/thumb/b/bf/Set_Associative_Cache.svg/967px-Set_Associative_Cache.svg.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59632" y="3284984"/>
            <a:ext cx="6501066" cy="351862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6573537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the cache memory works</a:t>
            </a:r>
            <a:endParaRPr lang="zh-CN" altLang="en-US" dirty="0"/>
          </a:p>
        </p:txBody>
      </p:sp>
      <p:sp>
        <p:nvSpPr>
          <p:cNvPr id="3" name="内容占位符 2"/>
          <p:cNvSpPr>
            <a:spLocks noGrp="1"/>
          </p:cNvSpPr>
          <p:nvPr>
            <p:ph idx="1"/>
          </p:nvPr>
        </p:nvSpPr>
        <p:spPr/>
        <p:txBody>
          <a:bodyPr/>
          <a:lstStyle/>
          <a:p>
            <a:r>
              <a:rPr lang="en-US" altLang="zh-CN" dirty="0" smtClean="0"/>
              <a:t>Cache addressing</a:t>
            </a:r>
            <a:endParaRPr lang="zh-CN" altLang="en-US" dirty="0"/>
          </a:p>
        </p:txBody>
      </p:sp>
      <p:pic>
        <p:nvPicPr>
          <p:cNvPr id="16386" name="Picture 2" descr="https://qph.ec.quoracdn.net/main-qimg-e03e17ca75d8f7cb8c731fa6c79e615d"/>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99592" y="2420888"/>
            <a:ext cx="7019925" cy="2781300"/>
          </a:xfrm>
          <a:prstGeom prst="rect">
            <a:avLst/>
          </a:prstGeom>
          <a:noFill/>
          <a:extLst>
            <a:ext uri="{909E8E84-426E-40DD-AFC4-6F175D3DCCD1}">
              <a14:hiddenFill xmlns="" xmlns:a14="http://schemas.microsoft.com/office/drawing/2010/main">
                <a:solidFill>
                  <a:srgbClr val="FFFFFF"/>
                </a:solidFill>
              </a14:hiddenFill>
            </a:ext>
          </a:extLst>
        </p:spPr>
      </p:pic>
      <p:pic>
        <p:nvPicPr>
          <p:cNvPr id="16388" name="Picture 4" descr="https://qph.ec.quoracdn.net/main-qimg-95e5090d94eb6d36dfdf27c1640a3835"/>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524968" y="3212970"/>
            <a:ext cx="6161832" cy="31116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52224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en-US" altLang="zh-CN" dirty="0" smtClean="0"/>
              <a:t>oncurrency </a:t>
            </a:r>
            <a:r>
              <a:rPr lang="en-US" altLang="zh-CN" dirty="0"/>
              <a:t>programming</a:t>
            </a:r>
            <a:endParaRPr lang="zh-CN" altLang="en-US" dirty="0"/>
          </a:p>
        </p:txBody>
      </p:sp>
      <p:sp>
        <p:nvSpPr>
          <p:cNvPr id="3" name="内容占位符 2"/>
          <p:cNvSpPr>
            <a:spLocks noGrp="1"/>
          </p:cNvSpPr>
          <p:nvPr>
            <p:ph idx="1"/>
          </p:nvPr>
        </p:nvSpPr>
        <p:spPr/>
        <p:txBody>
          <a:bodyPr/>
          <a:lstStyle/>
          <a:p>
            <a:r>
              <a:rPr lang="en-US" altLang="zh-CN" dirty="0" smtClean="0"/>
              <a:t>Atomicity</a:t>
            </a:r>
          </a:p>
          <a:p>
            <a:r>
              <a:rPr lang="en-US" altLang="zh-CN" dirty="0" smtClean="0"/>
              <a:t>Visibility</a:t>
            </a:r>
            <a:r>
              <a:rPr lang="en-US" altLang="zh-CN" dirty="0"/>
              <a:t> of </a:t>
            </a:r>
            <a:r>
              <a:rPr lang="en-US" altLang="zh-CN" dirty="0" smtClean="0"/>
              <a:t>memory</a:t>
            </a:r>
          </a:p>
          <a:p>
            <a:r>
              <a:rPr lang="en-US" altLang="zh-CN" dirty="0"/>
              <a:t>Shared </a:t>
            </a:r>
            <a:r>
              <a:rPr lang="en-US" altLang="zh-CN" dirty="0" smtClean="0"/>
              <a:t>&amp; mutable variables</a:t>
            </a:r>
            <a:endParaRPr lang="zh-CN" altLang="en-US" dirty="0"/>
          </a:p>
        </p:txBody>
      </p:sp>
      <p:grpSp>
        <p:nvGrpSpPr>
          <p:cNvPr id="44" name="组合 43"/>
          <p:cNvGrpSpPr/>
          <p:nvPr/>
        </p:nvGrpSpPr>
        <p:grpSpPr>
          <a:xfrm>
            <a:off x="1763610" y="3789050"/>
            <a:ext cx="5888790" cy="2457622"/>
            <a:chOff x="1763610" y="3789050"/>
            <a:chExt cx="5888790" cy="2457622"/>
          </a:xfrm>
        </p:grpSpPr>
        <p:sp>
          <p:nvSpPr>
            <p:cNvPr id="10" name="矩形 9"/>
            <p:cNvSpPr/>
            <p:nvPr/>
          </p:nvSpPr>
          <p:spPr>
            <a:xfrm>
              <a:off x="6151531" y="3789050"/>
              <a:ext cx="1500869" cy="2337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Main Memory</a:t>
              </a:r>
              <a:endParaRPr lang="zh-CN" altLang="en-US" dirty="0"/>
            </a:p>
          </p:txBody>
        </p:sp>
        <p:grpSp>
          <p:nvGrpSpPr>
            <p:cNvPr id="17" name="组合 16"/>
            <p:cNvGrpSpPr/>
            <p:nvPr/>
          </p:nvGrpSpPr>
          <p:grpSpPr>
            <a:xfrm>
              <a:off x="1763610" y="3789050"/>
              <a:ext cx="4387921" cy="360094"/>
              <a:chOff x="1403560" y="3789050"/>
              <a:chExt cx="3368440" cy="288000"/>
            </a:xfrm>
          </p:grpSpPr>
          <p:sp>
            <p:nvSpPr>
              <p:cNvPr id="4" name="椭圆 3"/>
              <p:cNvSpPr/>
              <p:nvPr/>
            </p:nvSpPr>
            <p:spPr>
              <a:xfrm>
                <a:off x="1403560" y="3789050"/>
                <a:ext cx="28804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圆角矩形 6"/>
              <p:cNvSpPr/>
              <p:nvPr/>
            </p:nvSpPr>
            <p:spPr>
              <a:xfrm>
                <a:off x="2619715" y="3789050"/>
                <a:ext cx="1224170" cy="28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Cache</a:t>
                </a:r>
                <a:endParaRPr lang="zh-CN" altLang="en-US" dirty="0"/>
              </a:p>
            </p:txBody>
          </p:sp>
          <p:sp>
            <p:nvSpPr>
              <p:cNvPr id="11" name="左右箭头 10"/>
              <p:cNvSpPr/>
              <p:nvPr/>
            </p:nvSpPr>
            <p:spPr>
              <a:xfrm>
                <a:off x="1691599" y="3861050"/>
                <a:ext cx="928115" cy="144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左右箭头 13"/>
              <p:cNvSpPr/>
              <p:nvPr/>
            </p:nvSpPr>
            <p:spPr>
              <a:xfrm>
                <a:off x="3843885" y="3861050"/>
                <a:ext cx="928115" cy="144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763610" y="4777559"/>
              <a:ext cx="4387920" cy="360094"/>
              <a:chOff x="1403560" y="4509150"/>
              <a:chExt cx="3368439" cy="288000"/>
            </a:xfrm>
          </p:grpSpPr>
          <p:sp>
            <p:nvSpPr>
              <p:cNvPr id="5" name="椭圆 4"/>
              <p:cNvSpPr/>
              <p:nvPr/>
            </p:nvSpPr>
            <p:spPr>
              <a:xfrm>
                <a:off x="1403560" y="4509150"/>
                <a:ext cx="28804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2619715" y="4509150"/>
                <a:ext cx="1224170" cy="28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Cache</a:t>
                </a:r>
                <a:endParaRPr lang="zh-CN" altLang="en-US" dirty="0"/>
              </a:p>
            </p:txBody>
          </p:sp>
          <p:sp>
            <p:nvSpPr>
              <p:cNvPr id="12" name="左右箭头 11"/>
              <p:cNvSpPr/>
              <p:nvPr/>
            </p:nvSpPr>
            <p:spPr>
              <a:xfrm>
                <a:off x="1691598" y="4581150"/>
                <a:ext cx="928115" cy="144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左右箭头 14"/>
              <p:cNvSpPr/>
              <p:nvPr/>
            </p:nvSpPr>
            <p:spPr>
              <a:xfrm>
                <a:off x="3843884" y="4579650"/>
                <a:ext cx="928115" cy="144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1763610" y="5766069"/>
              <a:ext cx="4387920" cy="360094"/>
              <a:chOff x="1403560" y="5370250"/>
              <a:chExt cx="3368439" cy="288000"/>
            </a:xfrm>
          </p:grpSpPr>
          <p:sp>
            <p:nvSpPr>
              <p:cNvPr id="6" name="椭圆 5"/>
              <p:cNvSpPr/>
              <p:nvPr/>
            </p:nvSpPr>
            <p:spPr>
              <a:xfrm>
                <a:off x="1403560" y="5370250"/>
                <a:ext cx="28804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2619715" y="5370250"/>
                <a:ext cx="1224170" cy="28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Cache</a:t>
                </a:r>
                <a:endParaRPr lang="zh-CN" altLang="en-US" dirty="0"/>
              </a:p>
            </p:txBody>
          </p:sp>
          <p:sp>
            <p:nvSpPr>
              <p:cNvPr id="13" name="左右箭头 12"/>
              <p:cNvSpPr/>
              <p:nvPr/>
            </p:nvSpPr>
            <p:spPr>
              <a:xfrm>
                <a:off x="1691598" y="5442250"/>
                <a:ext cx="928115" cy="144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左右箭头 15"/>
              <p:cNvSpPr/>
              <p:nvPr/>
            </p:nvSpPr>
            <p:spPr>
              <a:xfrm>
                <a:off x="3843884" y="5426650"/>
                <a:ext cx="928115" cy="144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20"/>
            <p:cNvSpPr txBox="1"/>
            <p:nvPr/>
          </p:nvSpPr>
          <p:spPr>
            <a:xfrm>
              <a:off x="6372250" y="3964478"/>
              <a:ext cx="527709" cy="369332"/>
            </a:xfrm>
            <a:prstGeom prst="rect">
              <a:avLst/>
            </a:prstGeom>
            <a:noFill/>
          </p:spPr>
          <p:txBody>
            <a:bodyPr wrap="none" rtlCol="0">
              <a:spAutoFit/>
            </a:bodyPr>
            <a:lstStyle/>
            <a:p>
              <a:r>
                <a:rPr lang="en-US" altLang="zh-CN" dirty="0" smtClean="0">
                  <a:solidFill>
                    <a:srgbClr val="FF0000"/>
                  </a:solidFill>
                </a:rPr>
                <a:t>a=1</a:t>
              </a:r>
              <a:endParaRPr lang="zh-CN" altLang="en-US" dirty="0">
                <a:solidFill>
                  <a:srgbClr val="FF0000"/>
                </a:solidFill>
              </a:endParaRPr>
            </a:p>
          </p:txBody>
        </p:sp>
        <p:sp>
          <p:nvSpPr>
            <p:cNvPr id="22" name="TextBox 21"/>
            <p:cNvSpPr txBox="1"/>
            <p:nvPr/>
          </p:nvSpPr>
          <p:spPr>
            <a:xfrm>
              <a:off x="3347843" y="3789050"/>
              <a:ext cx="527709" cy="369332"/>
            </a:xfrm>
            <a:prstGeom prst="rect">
              <a:avLst/>
            </a:prstGeom>
            <a:noFill/>
          </p:spPr>
          <p:txBody>
            <a:bodyPr wrap="none" rtlCol="0">
              <a:spAutoFit/>
            </a:bodyPr>
            <a:lstStyle/>
            <a:p>
              <a:r>
                <a:rPr lang="en-US" altLang="zh-CN" dirty="0" smtClean="0">
                  <a:solidFill>
                    <a:srgbClr val="FF0000"/>
                  </a:solidFill>
                </a:rPr>
                <a:t>a=2</a:t>
              </a:r>
              <a:endParaRPr lang="zh-CN" altLang="en-US" dirty="0">
                <a:solidFill>
                  <a:srgbClr val="FF0000"/>
                </a:solidFill>
              </a:endParaRPr>
            </a:p>
          </p:txBody>
        </p:sp>
        <p:sp>
          <p:nvSpPr>
            <p:cNvPr id="23" name="TextBox 22"/>
            <p:cNvSpPr txBox="1"/>
            <p:nvPr/>
          </p:nvSpPr>
          <p:spPr>
            <a:xfrm>
              <a:off x="3347843" y="4768321"/>
              <a:ext cx="527709" cy="369332"/>
            </a:xfrm>
            <a:prstGeom prst="rect">
              <a:avLst/>
            </a:prstGeom>
            <a:noFill/>
          </p:spPr>
          <p:txBody>
            <a:bodyPr wrap="none" rtlCol="0">
              <a:spAutoFit/>
            </a:bodyPr>
            <a:lstStyle/>
            <a:p>
              <a:r>
                <a:rPr lang="en-US" altLang="zh-CN" dirty="0" smtClean="0">
                  <a:solidFill>
                    <a:srgbClr val="FF0000"/>
                  </a:solidFill>
                </a:rPr>
                <a:t>a=4</a:t>
              </a:r>
              <a:endParaRPr lang="zh-CN" altLang="en-US" dirty="0">
                <a:solidFill>
                  <a:srgbClr val="FF0000"/>
                </a:solidFill>
              </a:endParaRPr>
            </a:p>
          </p:txBody>
        </p:sp>
        <p:sp>
          <p:nvSpPr>
            <p:cNvPr id="24" name="TextBox 23"/>
            <p:cNvSpPr txBox="1"/>
            <p:nvPr/>
          </p:nvSpPr>
          <p:spPr>
            <a:xfrm>
              <a:off x="3347843" y="5766069"/>
              <a:ext cx="527709" cy="369332"/>
            </a:xfrm>
            <a:prstGeom prst="rect">
              <a:avLst/>
            </a:prstGeom>
            <a:noFill/>
          </p:spPr>
          <p:txBody>
            <a:bodyPr wrap="none" rtlCol="0">
              <a:spAutoFit/>
            </a:bodyPr>
            <a:lstStyle/>
            <a:p>
              <a:r>
                <a:rPr lang="en-US" altLang="zh-CN" dirty="0" smtClean="0">
                  <a:solidFill>
                    <a:srgbClr val="FF0000"/>
                  </a:solidFill>
                </a:rPr>
                <a:t>a=0</a:t>
              </a:r>
              <a:endParaRPr lang="zh-CN" altLang="en-US" dirty="0">
                <a:solidFill>
                  <a:srgbClr val="FF0000"/>
                </a:solidFill>
              </a:endParaRPr>
            </a:p>
          </p:txBody>
        </p:sp>
        <p:sp>
          <p:nvSpPr>
            <p:cNvPr id="25" name="TextBox 24"/>
            <p:cNvSpPr txBox="1"/>
            <p:nvPr/>
          </p:nvSpPr>
          <p:spPr>
            <a:xfrm>
              <a:off x="2411700" y="3923788"/>
              <a:ext cx="527709" cy="369332"/>
            </a:xfrm>
            <a:prstGeom prst="rect">
              <a:avLst/>
            </a:prstGeom>
            <a:noFill/>
          </p:spPr>
          <p:txBody>
            <a:bodyPr wrap="none" rtlCol="0">
              <a:spAutoFit/>
            </a:bodyPr>
            <a:lstStyle/>
            <a:p>
              <a:r>
                <a:rPr lang="en-US" altLang="zh-CN" dirty="0" smtClean="0">
                  <a:solidFill>
                    <a:srgbClr val="FF0000"/>
                  </a:solidFill>
                </a:rPr>
                <a:t>a+1</a:t>
              </a:r>
              <a:endParaRPr lang="zh-CN" altLang="en-US" dirty="0">
                <a:solidFill>
                  <a:srgbClr val="FF0000"/>
                </a:solidFill>
              </a:endParaRPr>
            </a:p>
          </p:txBody>
        </p:sp>
        <p:sp>
          <p:nvSpPr>
            <p:cNvPr id="26" name="TextBox 25"/>
            <p:cNvSpPr txBox="1"/>
            <p:nvPr/>
          </p:nvSpPr>
          <p:spPr>
            <a:xfrm>
              <a:off x="2411700" y="4931928"/>
              <a:ext cx="527709" cy="369332"/>
            </a:xfrm>
            <a:prstGeom prst="rect">
              <a:avLst/>
            </a:prstGeom>
            <a:noFill/>
          </p:spPr>
          <p:txBody>
            <a:bodyPr wrap="none" rtlCol="0">
              <a:spAutoFit/>
            </a:bodyPr>
            <a:lstStyle/>
            <a:p>
              <a:r>
                <a:rPr lang="en-US" altLang="zh-CN" dirty="0" smtClean="0">
                  <a:solidFill>
                    <a:srgbClr val="FF0000"/>
                  </a:solidFill>
                </a:rPr>
                <a:t>a*4</a:t>
              </a:r>
              <a:endParaRPr lang="zh-CN" altLang="en-US" dirty="0">
                <a:solidFill>
                  <a:srgbClr val="FF0000"/>
                </a:solidFill>
              </a:endParaRPr>
            </a:p>
          </p:txBody>
        </p:sp>
        <p:sp>
          <p:nvSpPr>
            <p:cNvPr id="27" name="TextBox 26"/>
            <p:cNvSpPr txBox="1"/>
            <p:nvPr/>
          </p:nvSpPr>
          <p:spPr>
            <a:xfrm>
              <a:off x="2432946" y="5877340"/>
              <a:ext cx="482824" cy="369332"/>
            </a:xfrm>
            <a:prstGeom prst="rect">
              <a:avLst/>
            </a:prstGeom>
            <a:noFill/>
          </p:spPr>
          <p:txBody>
            <a:bodyPr wrap="none" rtlCol="0">
              <a:spAutoFit/>
            </a:bodyPr>
            <a:lstStyle/>
            <a:p>
              <a:r>
                <a:rPr lang="en-US" altLang="zh-CN" dirty="0" smtClean="0">
                  <a:solidFill>
                    <a:srgbClr val="FF0000"/>
                  </a:solidFill>
                </a:rPr>
                <a:t>a-1</a:t>
              </a:r>
              <a:endParaRPr lang="zh-CN" altLang="en-US" dirty="0">
                <a:solidFill>
                  <a:srgbClr val="FF0000"/>
                </a:solidFill>
              </a:endParaRPr>
            </a:p>
          </p:txBody>
        </p:sp>
      </p:grpSp>
    </p:spTree>
    <p:extLst>
      <p:ext uri="{BB962C8B-B14F-4D97-AF65-F5344CB8AC3E}">
        <p14:creationId xmlns="" xmlns:p14="http://schemas.microsoft.com/office/powerpoint/2010/main" val="2453200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Concurrency </a:t>
            </a:r>
            <a:r>
              <a:rPr lang="en-US" altLang="zh-CN" dirty="0" smtClean="0"/>
              <a:t>in Java</a:t>
            </a:r>
            <a:endParaRPr lang="zh-CN" altLang="en-US" dirty="0"/>
          </a:p>
        </p:txBody>
      </p:sp>
      <p:sp>
        <p:nvSpPr>
          <p:cNvPr id="3" name="内容占位符 2"/>
          <p:cNvSpPr>
            <a:spLocks noGrp="1"/>
          </p:cNvSpPr>
          <p:nvPr>
            <p:ph idx="1"/>
          </p:nvPr>
        </p:nvSpPr>
        <p:spPr/>
        <p:txBody>
          <a:bodyPr/>
          <a:lstStyle/>
          <a:p>
            <a:r>
              <a:rPr lang="en-US" altLang="zh-CN" dirty="0" smtClean="0"/>
              <a:t>Volatile</a:t>
            </a:r>
          </a:p>
          <a:p>
            <a:pPr lvl="1"/>
            <a:r>
              <a:rPr lang="en-US" altLang="zh-CN" sz="2000" dirty="0" smtClean="0"/>
              <a:t>lock# instruction</a:t>
            </a:r>
          </a:p>
          <a:p>
            <a:pPr lvl="1"/>
            <a:r>
              <a:rPr lang="en-US" altLang="zh-CN" sz="2000" dirty="0" smtClean="0"/>
              <a:t>cache line locked</a:t>
            </a:r>
          </a:p>
          <a:p>
            <a:pPr lvl="1"/>
            <a:r>
              <a:rPr lang="en-US" altLang="zh-CN" sz="2000" dirty="0" smtClean="0"/>
              <a:t>cache coherency(MESI protocol, modified, exclusive, shared, invalid)</a:t>
            </a:r>
          </a:p>
          <a:p>
            <a:pPr lvl="1"/>
            <a:r>
              <a:rPr lang="en-US" altLang="zh-CN" sz="2000" dirty="0" smtClean="0"/>
              <a:t>Use of a bus "shared line" to detect "shared" copy in the other caches</a:t>
            </a:r>
          </a:p>
          <a:p>
            <a:pPr lvl="1"/>
            <a:endParaRPr lang="zh-CN" altLang="en-US" dirty="0"/>
          </a:p>
        </p:txBody>
      </p:sp>
      <p:grpSp>
        <p:nvGrpSpPr>
          <p:cNvPr id="4" name="组合 3"/>
          <p:cNvGrpSpPr/>
          <p:nvPr/>
        </p:nvGrpSpPr>
        <p:grpSpPr>
          <a:xfrm>
            <a:off x="1763610" y="3626466"/>
            <a:ext cx="5888790" cy="2826954"/>
            <a:chOff x="1763610" y="3419718"/>
            <a:chExt cx="5888790" cy="2826954"/>
          </a:xfrm>
        </p:grpSpPr>
        <p:sp>
          <p:nvSpPr>
            <p:cNvPr id="5" name="矩形 4"/>
            <p:cNvSpPr/>
            <p:nvPr/>
          </p:nvSpPr>
          <p:spPr>
            <a:xfrm>
              <a:off x="6151531" y="3789050"/>
              <a:ext cx="1500869" cy="2337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Main Memory</a:t>
              </a:r>
              <a:endParaRPr lang="zh-CN" altLang="en-US" dirty="0"/>
            </a:p>
          </p:txBody>
        </p:sp>
        <p:grpSp>
          <p:nvGrpSpPr>
            <p:cNvPr id="6" name="组合 16"/>
            <p:cNvGrpSpPr/>
            <p:nvPr/>
          </p:nvGrpSpPr>
          <p:grpSpPr>
            <a:xfrm>
              <a:off x="1763610" y="3789050"/>
              <a:ext cx="4387921" cy="360094"/>
              <a:chOff x="1403560" y="3789050"/>
              <a:chExt cx="3368440" cy="288000"/>
            </a:xfrm>
          </p:grpSpPr>
          <p:sp>
            <p:nvSpPr>
              <p:cNvPr id="31" name="椭圆 3"/>
              <p:cNvSpPr/>
              <p:nvPr/>
            </p:nvSpPr>
            <p:spPr>
              <a:xfrm>
                <a:off x="1403560" y="3789050"/>
                <a:ext cx="28804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圆角矩形 6"/>
              <p:cNvSpPr/>
              <p:nvPr/>
            </p:nvSpPr>
            <p:spPr>
              <a:xfrm>
                <a:off x="2619715" y="3789050"/>
                <a:ext cx="1224170" cy="28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Cache</a:t>
                </a:r>
                <a:endParaRPr lang="zh-CN" altLang="en-US" dirty="0"/>
              </a:p>
            </p:txBody>
          </p:sp>
          <p:sp>
            <p:nvSpPr>
              <p:cNvPr id="33" name="左右箭头 10"/>
              <p:cNvSpPr/>
              <p:nvPr/>
            </p:nvSpPr>
            <p:spPr>
              <a:xfrm>
                <a:off x="1691599" y="3861050"/>
                <a:ext cx="928115" cy="144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左右箭头 13"/>
              <p:cNvSpPr/>
              <p:nvPr/>
            </p:nvSpPr>
            <p:spPr>
              <a:xfrm>
                <a:off x="3843885" y="3861050"/>
                <a:ext cx="928115" cy="144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17"/>
            <p:cNvGrpSpPr/>
            <p:nvPr/>
          </p:nvGrpSpPr>
          <p:grpSpPr>
            <a:xfrm>
              <a:off x="1763610" y="4777559"/>
              <a:ext cx="4387920" cy="360094"/>
              <a:chOff x="1403560" y="4509150"/>
              <a:chExt cx="3368439" cy="288000"/>
            </a:xfrm>
          </p:grpSpPr>
          <p:sp>
            <p:nvSpPr>
              <p:cNvPr id="27" name="椭圆 4"/>
              <p:cNvSpPr/>
              <p:nvPr/>
            </p:nvSpPr>
            <p:spPr>
              <a:xfrm>
                <a:off x="1403560" y="4509150"/>
                <a:ext cx="28804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2619715" y="4509150"/>
                <a:ext cx="1224170" cy="28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Cache</a:t>
                </a:r>
                <a:endParaRPr lang="zh-CN" altLang="en-US" dirty="0"/>
              </a:p>
            </p:txBody>
          </p:sp>
          <p:sp>
            <p:nvSpPr>
              <p:cNvPr id="29" name="左右箭头 28"/>
              <p:cNvSpPr/>
              <p:nvPr/>
            </p:nvSpPr>
            <p:spPr>
              <a:xfrm>
                <a:off x="1691598" y="4581150"/>
                <a:ext cx="928115" cy="144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左右箭头 29"/>
              <p:cNvSpPr/>
              <p:nvPr/>
            </p:nvSpPr>
            <p:spPr>
              <a:xfrm>
                <a:off x="3843884" y="4579650"/>
                <a:ext cx="928115" cy="144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18"/>
            <p:cNvGrpSpPr/>
            <p:nvPr/>
          </p:nvGrpSpPr>
          <p:grpSpPr>
            <a:xfrm>
              <a:off x="1763610" y="5766069"/>
              <a:ext cx="4387920" cy="360094"/>
              <a:chOff x="1403560" y="5370250"/>
              <a:chExt cx="3368439" cy="288000"/>
            </a:xfrm>
          </p:grpSpPr>
          <p:sp>
            <p:nvSpPr>
              <p:cNvPr id="23" name="椭圆 5"/>
              <p:cNvSpPr/>
              <p:nvPr/>
            </p:nvSpPr>
            <p:spPr>
              <a:xfrm>
                <a:off x="1403560" y="5370250"/>
                <a:ext cx="288040" cy="28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2619715" y="5370250"/>
                <a:ext cx="1224170" cy="28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Cache</a:t>
                </a:r>
                <a:endParaRPr lang="zh-CN" altLang="en-US" dirty="0"/>
              </a:p>
            </p:txBody>
          </p:sp>
          <p:sp>
            <p:nvSpPr>
              <p:cNvPr id="25" name="左右箭头 24"/>
              <p:cNvSpPr/>
              <p:nvPr/>
            </p:nvSpPr>
            <p:spPr>
              <a:xfrm>
                <a:off x="1691598" y="5442250"/>
                <a:ext cx="928115" cy="144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左右箭头 25"/>
              <p:cNvSpPr/>
              <p:nvPr/>
            </p:nvSpPr>
            <p:spPr>
              <a:xfrm>
                <a:off x="3843884" y="5426650"/>
                <a:ext cx="928115" cy="144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TextBox 8"/>
            <p:cNvSpPr txBox="1"/>
            <p:nvPr/>
          </p:nvSpPr>
          <p:spPr>
            <a:xfrm>
              <a:off x="6372250" y="3964478"/>
              <a:ext cx="527709" cy="369332"/>
            </a:xfrm>
            <a:prstGeom prst="rect">
              <a:avLst/>
            </a:prstGeom>
            <a:noFill/>
          </p:spPr>
          <p:txBody>
            <a:bodyPr wrap="none" rtlCol="0">
              <a:spAutoFit/>
            </a:bodyPr>
            <a:lstStyle/>
            <a:p>
              <a:r>
                <a:rPr lang="en-US" altLang="zh-CN" dirty="0" smtClean="0">
                  <a:solidFill>
                    <a:srgbClr val="FF0000"/>
                  </a:solidFill>
                </a:rPr>
                <a:t>a=1</a:t>
              </a:r>
              <a:endParaRPr lang="zh-CN" altLang="en-US" dirty="0">
                <a:solidFill>
                  <a:srgbClr val="FF0000"/>
                </a:solidFill>
              </a:endParaRPr>
            </a:p>
          </p:txBody>
        </p:sp>
        <p:sp>
          <p:nvSpPr>
            <p:cNvPr id="10" name="TextBox 9"/>
            <p:cNvSpPr txBox="1"/>
            <p:nvPr/>
          </p:nvSpPr>
          <p:spPr>
            <a:xfrm>
              <a:off x="3347843" y="3789050"/>
              <a:ext cx="527709" cy="369332"/>
            </a:xfrm>
            <a:prstGeom prst="rect">
              <a:avLst/>
            </a:prstGeom>
            <a:noFill/>
          </p:spPr>
          <p:txBody>
            <a:bodyPr wrap="none" rtlCol="0">
              <a:spAutoFit/>
            </a:bodyPr>
            <a:lstStyle/>
            <a:p>
              <a:r>
                <a:rPr lang="en-US" altLang="zh-CN" dirty="0" smtClean="0">
                  <a:solidFill>
                    <a:srgbClr val="FF0000"/>
                  </a:solidFill>
                </a:rPr>
                <a:t>a=2</a:t>
              </a:r>
              <a:endParaRPr lang="zh-CN" altLang="en-US" dirty="0">
                <a:solidFill>
                  <a:srgbClr val="FF0000"/>
                </a:solidFill>
              </a:endParaRPr>
            </a:p>
          </p:txBody>
        </p:sp>
        <p:sp>
          <p:nvSpPr>
            <p:cNvPr id="11" name="TextBox 10"/>
            <p:cNvSpPr txBox="1"/>
            <p:nvPr/>
          </p:nvSpPr>
          <p:spPr>
            <a:xfrm>
              <a:off x="3347843" y="4768321"/>
              <a:ext cx="527709" cy="369332"/>
            </a:xfrm>
            <a:prstGeom prst="rect">
              <a:avLst/>
            </a:prstGeom>
            <a:noFill/>
          </p:spPr>
          <p:txBody>
            <a:bodyPr wrap="none" rtlCol="0">
              <a:spAutoFit/>
            </a:bodyPr>
            <a:lstStyle/>
            <a:p>
              <a:r>
                <a:rPr lang="en-US" altLang="zh-CN" dirty="0" smtClean="0">
                  <a:solidFill>
                    <a:srgbClr val="FF0000"/>
                  </a:solidFill>
                </a:rPr>
                <a:t>a=4</a:t>
              </a:r>
              <a:endParaRPr lang="zh-CN" altLang="en-US" dirty="0">
                <a:solidFill>
                  <a:srgbClr val="FF0000"/>
                </a:solidFill>
              </a:endParaRPr>
            </a:p>
          </p:txBody>
        </p:sp>
        <p:sp>
          <p:nvSpPr>
            <p:cNvPr id="12" name="TextBox 11"/>
            <p:cNvSpPr txBox="1"/>
            <p:nvPr/>
          </p:nvSpPr>
          <p:spPr>
            <a:xfrm>
              <a:off x="3347843" y="5766069"/>
              <a:ext cx="527709" cy="369332"/>
            </a:xfrm>
            <a:prstGeom prst="rect">
              <a:avLst/>
            </a:prstGeom>
            <a:noFill/>
          </p:spPr>
          <p:txBody>
            <a:bodyPr wrap="none" rtlCol="0">
              <a:spAutoFit/>
            </a:bodyPr>
            <a:lstStyle/>
            <a:p>
              <a:r>
                <a:rPr lang="en-US" altLang="zh-CN" dirty="0" smtClean="0">
                  <a:solidFill>
                    <a:srgbClr val="FF0000"/>
                  </a:solidFill>
                </a:rPr>
                <a:t>a=0</a:t>
              </a:r>
              <a:endParaRPr lang="zh-CN" altLang="en-US" dirty="0">
                <a:solidFill>
                  <a:srgbClr val="FF0000"/>
                </a:solidFill>
              </a:endParaRPr>
            </a:p>
          </p:txBody>
        </p:sp>
        <p:sp>
          <p:nvSpPr>
            <p:cNvPr id="13" name="TextBox 12"/>
            <p:cNvSpPr txBox="1"/>
            <p:nvPr/>
          </p:nvSpPr>
          <p:spPr>
            <a:xfrm>
              <a:off x="2411700" y="3923788"/>
              <a:ext cx="527709" cy="369332"/>
            </a:xfrm>
            <a:prstGeom prst="rect">
              <a:avLst/>
            </a:prstGeom>
            <a:noFill/>
          </p:spPr>
          <p:txBody>
            <a:bodyPr wrap="none" rtlCol="0">
              <a:spAutoFit/>
            </a:bodyPr>
            <a:lstStyle/>
            <a:p>
              <a:r>
                <a:rPr lang="en-US" altLang="zh-CN" dirty="0" smtClean="0">
                  <a:solidFill>
                    <a:srgbClr val="FF0000"/>
                  </a:solidFill>
                </a:rPr>
                <a:t>a+1</a:t>
              </a:r>
              <a:endParaRPr lang="zh-CN" altLang="en-US" dirty="0">
                <a:solidFill>
                  <a:srgbClr val="FF0000"/>
                </a:solidFill>
              </a:endParaRPr>
            </a:p>
          </p:txBody>
        </p:sp>
        <p:sp>
          <p:nvSpPr>
            <p:cNvPr id="14" name="TextBox 13"/>
            <p:cNvSpPr txBox="1"/>
            <p:nvPr/>
          </p:nvSpPr>
          <p:spPr>
            <a:xfrm>
              <a:off x="2411700" y="4931928"/>
              <a:ext cx="527709" cy="369332"/>
            </a:xfrm>
            <a:prstGeom prst="rect">
              <a:avLst/>
            </a:prstGeom>
            <a:noFill/>
          </p:spPr>
          <p:txBody>
            <a:bodyPr wrap="none" rtlCol="0">
              <a:spAutoFit/>
            </a:bodyPr>
            <a:lstStyle/>
            <a:p>
              <a:r>
                <a:rPr lang="en-US" altLang="zh-CN" dirty="0" smtClean="0">
                  <a:solidFill>
                    <a:srgbClr val="FF0000"/>
                  </a:solidFill>
                </a:rPr>
                <a:t>a*4</a:t>
              </a:r>
              <a:endParaRPr lang="zh-CN" altLang="en-US" dirty="0">
                <a:solidFill>
                  <a:srgbClr val="FF0000"/>
                </a:solidFill>
              </a:endParaRPr>
            </a:p>
          </p:txBody>
        </p:sp>
        <p:sp>
          <p:nvSpPr>
            <p:cNvPr id="15" name="TextBox 14"/>
            <p:cNvSpPr txBox="1"/>
            <p:nvPr/>
          </p:nvSpPr>
          <p:spPr>
            <a:xfrm>
              <a:off x="2432946" y="5877340"/>
              <a:ext cx="482824" cy="369332"/>
            </a:xfrm>
            <a:prstGeom prst="rect">
              <a:avLst/>
            </a:prstGeom>
            <a:noFill/>
          </p:spPr>
          <p:txBody>
            <a:bodyPr wrap="none" rtlCol="0">
              <a:spAutoFit/>
            </a:bodyPr>
            <a:lstStyle/>
            <a:p>
              <a:r>
                <a:rPr lang="en-US" altLang="zh-CN" dirty="0" smtClean="0">
                  <a:solidFill>
                    <a:srgbClr val="FF0000"/>
                  </a:solidFill>
                </a:rPr>
                <a:t>a-1</a:t>
              </a:r>
              <a:endParaRPr lang="zh-CN" altLang="en-US" dirty="0">
                <a:solidFill>
                  <a:srgbClr val="FF0000"/>
                </a:solidFill>
              </a:endParaRPr>
            </a:p>
          </p:txBody>
        </p:sp>
        <p:sp>
          <p:nvSpPr>
            <p:cNvPr id="16" name="左右箭头 15"/>
            <p:cNvSpPr/>
            <p:nvPr/>
          </p:nvSpPr>
          <p:spPr>
            <a:xfrm rot="5400000">
              <a:off x="4349376" y="4869027"/>
              <a:ext cx="2340000" cy="18004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4392208" y="3419718"/>
              <a:ext cx="2479077" cy="369332"/>
            </a:xfrm>
            <a:prstGeom prst="rect">
              <a:avLst/>
            </a:prstGeom>
            <a:noFill/>
          </p:spPr>
          <p:txBody>
            <a:bodyPr wrap="none" rtlCol="0">
              <a:spAutoFit/>
            </a:bodyPr>
            <a:lstStyle/>
            <a:p>
              <a:r>
                <a:rPr lang="en-US" altLang="zh-CN" dirty="0" smtClean="0">
                  <a:solidFill>
                    <a:srgbClr val="FF0000"/>
                  </a:solidFill>
                  <a:effectLst>
                    <a:outerShdw blurRad="38100" dist="38100" dir="2700000" algn="tl">
                      <a:srgbClr val="000000">
                        <a:alpha val="43137"/>
                      </a:srgbClr>
                    </a:outerShdw>
                  </a:effectLst>
                </a:rPr>
                <a:t>Bus watching / snooping</a:t>
              </a:r>
              <a:endParaRPr lang="zh-CN" altLang="en-US" dirty="0">
                <a:solidFill>
                  <a:srgbClr val="FF0000"/>
                </a:solidFill>
                <a:effectLst>
                  <a:outerShdw blurRad="38100" dist="38100" dir="2700000" algn="tl">
                    <a:srgbClr val="000000">
                      <a:alpha val="43137"/>
                    </a:srgbClr>
                  </a:outerShdw>
                </a:effectLst>
              </a:endParaRPr>
            </a:p>
          </p:txBody>
        </p:sp>
        <p:cxnSp>
          <p:nvCxnSpPr>
            <p:cNvPr id="18" name="直接连接符 17"/>
            <p:cNvCxnSpPr/>
            <p:nvPr/>
          </p:nvCxnSpPr>
          <p:spPr>
            <a:xfrm flipH="1">
              <a:off x="5508128" y="3950928"/>
              <a:ext cx="1" cy="1962000"/>
            </a:xfrm>
            <a:prstGeom prst="line">
              <a:avLst/>
            </a:prstGeom>
            <a:ln>
              <a:solidFill>
                <a:srgbClr val="FF0000"/>
              </a:solidFill>
              <a:prstDash val="dash"/>
            </a:ln>
          </p:spPr>
          <p:style>
            <a:lnRef idx="1">
              <a:schemeClr val="accent6"/>
            </a:lnRef>
            <a:fillRef idx="0">
              <a:schemeClr val="accent6"/>
            </a:fillRef>
            <a:effectRef idx="0">
              <a:schemeClr val="accent6"/>
            </a:effectRef>
            <a:fontRef idx="minor">
              <a:schemeClr val="tx1"/>
            </a:fontRef>
          </p:style>
        </p:cxnSp>
        <p:cxnSp>
          <p:nvCxnSpPr>
            <p:cNvPr id="19" name="直接箭头连接符 18"/>
            <p:cNvCxnSpPr/>
            <p:nvPr/>
          </p:nvCxnSpPr>
          <p:spPr>
            <a:xfrm flipH="1">
              <a:off x="4932050" y="3964478"/>
              <a:ext cx="565614" cy="0"/>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4932050" y="4941210"/>
              <a:ext cx="565614" cy="0"/>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4942516" y="5913070"/>
              <a:ext cx="565614" cy="0"/>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022534" y="5219968"/>
              <a:ext cx="1557606" cy="369332"/>
            </a:xfrm>
            <a:prstGeom prst="rect">
              <a:avLst/>
            </a:prstGeom>
            <a:noFill/>
          </p:spPr>
          <p:txBody>
            <a:bodyPr wrap="none" rtlCol="0">
              <a:spAutoFit/>
            </a:bodyPr>
            <a:lstStyle/>
            <a:p>
              <a:r>
                <a:rPr lang="en-US" altLang="zh-CN" dirty="0" smtClean="0">
                  <a:solidFill>
                    <a:srgbClr val="FF0000"/>
                  </a:solidFill>
                </a:rPr>
                <a:t>flag bit: invalid</a:t>
              </a:r>
              <a:endParaRPr lang="zh-CN" altLang="en-US" dirty="0">
                <a:solidFill>
                  <a:srgbClr val="FF0000"/>
                </a:solidFill>
              </a:endParaRPr>
            </a:p>
          </p:txBody>
        </p:sp>
      </p:grpSp>
      <p:cxnSp>
        <p:nvCxnSpPr>
          <p:cNvPr id="35" name="直接箭头连接符 34"/>
          <p:cNvCxnSpPr/>
          <p:nvPr/>
        </p:nvCxnSpPr>
        <p:spPr>
          <a:xfrm>
            <a:off x="5508220" y="4171226"/>
            <a:ext cx="648000" cy="0"/>
          </a:xfrm>
          <a:prstGeom prst="straightConnector1">
            <a:avLst/>
          </a:prstGeom>
          <a:ln w="190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H="1">
            <a:off x="5497664" y="5147958"/>
            <a:ext cx="648000" cy="0"/>
          </a:xfrm>
          <a:prstGeom prst="straightConnector1">
            <a:avLst/>
          </a:prstGeom>
          <a:ln w="190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a:off x="5503530" y="6119818"/>
            <a:ext cx="648000" cy="0"/>
          </a:xfrm>
          <a:prstGeom prst="straightConnector1">
            <a:avLst/>
          </a:prstGeom>
          <a:ln w="19050">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0892355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a:t>
            </a:r>
            <a:r>
              <a:rPr lang="en-US" altLang="zh-CN" dirty="0" smtClean="0"/>
              <a:t>Model in different storage</a:t>
            </a:r>
            <a:endParaRPr lang="zh-CN" altLang="en-US" dirty="0"/>
          </a:p>
        </p:txBody>
      </p:sp>
      <p:sp>
        <p:nvSpPr>
          <p:cNvPr id="3" name="内容占位符 2"/>
          <p:cNvSpPr>
            <a:spLocks noGrp="1"/>
          </p:cNvSpPr>
          <p:nvPr>
            <p:ph idx="1"/>
          </p:nvPr>
        </p:nvSpPr>
        <p:spPr/>
        <p:txBody>
          <a:bodyPr/>
          <a:lstStyle/>
          <a:p>
            <a:r>
              <a:rPr lang="en-US" altLang="zh-CN" dirty="0" smtClean="0"/>
              <a:t>The layout of data in </a:t>
            </a:r>
            <a:r>
              <a:rPr lang="en-US" altLang="zh-CN" u="sng" dirty="0" smtClean="0"/>
              <a:t>memory</a:t>
            </a:r>
            <a:r>
              <a:rPr lang="en-US" altLang="zh-CN" dirty="0" smtClean="0"/>
              <a:t>,</a:t>
            </a:r>
          </a:p>
          <a:p>
            <a:pPr marL="0" indent="0" algn="r">
              <a:buNone/>
            </a:pPr>
            <a:r>
              <a:rPr lang="en-US" altLang="zh-CN" dirty="0"/>
              <a:t>t</a:t>
            </a:r>
            <a:r>
              <a:rPr lang="en-US" altLang="zh-CN" dirty="0" smtClean="0"/>
              <a:t>hat is, </a:t>
            </a:r>
            <a:r>
              <a:rPr lang="en-US" altLang="zh-CN" b="1" dirty="0">
                <a:solidFill>
                  <a:schemeClr val="accent1"/>
                </a:solidFill>
              </a:rPr>
              <a:t>Data Structure</a:t>
            </a:r>
          </a:p>
          <a:p>
            <a:r>
              <a:rPr lang="en-US" altLang="zh-CN" dirty="0" smtClean="0"/>
              <a:t>The layout of data in </a:t>
            </a:r>
            <a:r>
              <a:rPr lang="en-US" altLang="zh-CN" u="sng" dirty="0" smtClean="0"/>
              <a:t>file</a:t>
            </a:r>
            <a:r>
              <a:rPr lang="en-US" altLang="zh-CN" dirty="0" smtClean="0"/>
              <a:t>,</a:t>
            </a:r>
          </a:p>
          <a:p>
            <a:pPr marL="0" indent="0" algn="r">
              <a:buNone/>
            </a:pPr>
            <a:r>
              <a:rPr lang="en-US" altLang="zh-CN" dirty="0" smtClean="0"/>
              <a:t>that is, </a:t>
            </a:r>
            <a:r>
              <a:rPr lang="en-US" altLang="zh-CN" b="1" dirty="0">
                <a:solidFill>
                  <a:schemeClr val="accent2"/>
                </a:solidFill>
              </a:rPr>
              <a:t>File </a:t>
            </a:r>
            <a:r>
              <a:rPr lang="en-US" altLang="zh-CN" b="1" dirty="0" smtClean="0">
                <a:solidFill>
                  <a:schemeClr val="accent2"/>
                </a:solidFill>
              </a:rPr>
              <a:t>Format</a:t>
            </a:r>
          </a:p>
          <a:p>
            <a:r>
              <a:rPr lang="en-US" altLang="zh-CN" dirty="0"/>
              <a:t>The layout of data in </a:t>
            </a:r>
            <a:r>
              <a:rPr lang="en-US" altLang="zh-CN" u="sng" dirty="0" smtClean="0"/>
              <a:t>network</a:t>
            </a:r>
            <a:r>
              <a:rPr lang="en-US" altLang="zh-CN" dirty="0" smtClean="0"/>
              <a:t>,</a:t>
            </a:r>
            <a:endParaRPr lang="en-US" altLang="zh-CN" dirty="0"/>
          </a:p>
          <a:p>
            <a:pPr marL="0" indent="0" algn="r">
              <a:buNone/>
            </a:pPr>
            <a:r>
              <a:rPr lang="en-US" altLang="zh-CN" dirty="0"/>
              <a:t>that is, </a:t>
            </a:r>
            <a:r>
              <a:rPr lang="en-US" altLang="zh-CN" b="1" dirty="0">
                <a:solidFill>
                  <a:schemeClr val="accent3"/>
                </a:solidFill>
              </a:rPr>
              <a:t>P</a:t>
            </a:r>
            <a:r>
              <a:rPr lang="en-US" altLang="zh-CN" b="1" dirty="0" smtClean="0">
                <a:solidFill>
                  <a:schemeClr val="accent3"/>
                </a:solidFill>
              </a:rPr>
              <a:t>rotocol</a:t>
            </a:r>
            <a:endParaRPr lang="zh-CN" altLang="en-US" b="1" dirty="0">
              <a:solidFill>
                <a:schemeClr val="accent3"/>
              </a:solidFill>
            </a:endParaRPr>
          </a:p>
        </p:txBody>
      </p:sp>
    </p:spTree>
    <p:extLst>
      <p:ext uri="{BB962C8B-B14F-4D97-AF65-F5344CB8AC3E}">
        <p14:creationId xmlns="" xmlns:p14="http://schemas.microsoft.com/office/powerpoint/2010/main" val="15930943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Concurrency in Java</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Volatile</a:t>
            </a:r>
          </a:p>
          <a:p>
            <a:r>
              <a:rPr lang="en-US" altLang="zh-CN" sz="2400" dirty="0" smtClean="0"/>
              <a:t>Happens-before</a:t>
            </a:r>
          </a:p>
          <a:p>
            <a:r>
              <a:rPr lang="en-US" altLang="zh-CN" sz="2400" dirty="0" smtClean="0"/>
              <a:t>Memory Barriers(CPU instructions)</a:t>
            </a:r>
          </a:p>
          <a:p>
            <a:r>
              <a:rPr lang="en-US" altLang="zh-CN" sz="2400" dirty="0" smtClean="0"/>
              <a:t>Lock-free</a:t>
            </a:r>
          </a:p>
          <a:p>
            <a:r>
              <a:rPr lang="en-US" altLang="zh-CN" sz="2400" dirty="0" smtClean="0"/>
              <a:t>Pseudo-concurrency</a:t>
            </a:r>
            <a:endParaRPr lang="zh-CN" altLang="en-US" sz="2400" dirty="0"/>
          </a:p>
        </p:txBody>
      </p:sp>
      <p:grpSp>
        <p:nvGrpSpPr>
          <p:cNvPr id="8" name="组合 7"/>
          <p:cNvGrpSpPr/>
          <p:nvPr/>
        </p:nvGrpSpPr>
        <p:grpSpPr>
          <a:xfrm>
            <a:off x="3290755" y="3900277"/>
            <a:ext cx="5457825" cy="2609850"/>
            <a:chOff x="2483710" y="3516313"/>
            <a:chExt cx="5457825" cy="2609850"/>
          </a:xfrm>
        </p:grpSpPr>
        <p:pic>
          <p:nvPicPr>
            <p:cNvPr id="103426" name="Picture 2"/>
            <p:cNvPicPr>
              <a:picLocks noChangeAspect="1" noChangeArrowheads="1"/>
            </p:cNvPicPr>
            <p:nvPr/>
          </p:nvPicPr>
          <p:blipFill>
            <a:blip r:embed="rId3" cstate="print"/>
            <a:srcRect/>
            <a:stretch>
              <a:fillRect/>
            </a:stretch>
          </p:blipFill>
          <p:spPr bwMode="auto">
            <a:xfrm>
              <a:off x="2483710" y="3516313"/>
              <a:ext cx="5457825" cy="2609850"/>
            </a:xfrm>
            <a:prstGeom prst="rect">
              <a:avLst/>
            </a:prstGeom>
            <a:noFill/>
            <a:ln w="9525">
              <a:noFill/>
              <a:miter lim="800000"/>
              <a:headEnd/>
              <a:tailEnd/>
            </a:ln>
          </p:spPr>
        </p:pic>
        <p:sp>
          <p:nvSpPr>
            <p:cNvPr id="5" name="矩形 4"/>
            <p:cNvSpPr/>
            <p:nvPr/>
          </p:nvSpPr>
          <p:spPr>
            <a:xfrm>
              <a:off x="4932050" y="5485926"/>
              <a:ext cx="2605265" cy="369332"/>
            </a:xfrm>
            <a:prstGeom prst="rect">
              <a:avLst/>
            </a:prstGeom>
          </p:spPr>
          <p:txBody>
            <a:bodyPr wrap="none">
              <a:spAutoFit/>
            </a:bodyPr>
            <a:lstStyle/>
            <a:p>
              <a:r>
                <a:rPr lang="en-US" altLang="zh-CN" dirty="0" smtClean="0">
                  <a:solidFill>
                    <a:srgbClr val="FF0000"/>
                  </a:solidFill>
                </a:rPr>
                <a:t>LinkedTransferQueue.java</a:t>
              </a:r>
              <a:endParaRPr lang="zh-CN" altLang="en-US" dirty="0">
                <a:solidFill>
                  <a:srgbClr val="FF0000"/>
                </a:solidFill>
              </a:endParaRPr>
            </a:p>
          </p:txBody>
        </p:sp>
        <p:cxnSp>
          <p:nvCxnSpPr>
            <p:cNvPr id="7" name="直接连接符 6"/>
            <p:cNvCxnSpPr/>
            <p:nvPr/>
          </p:nvCxnSpPr>
          <p:spPr>
            <a:xfrm>
              <a:off x="2699740" y="5013220"/>
              <a:ext cx="483757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5796170" y="1345628"/>
            <a:ext cx="3060220" cy="78719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r>
              <a:rPr lang="en-US" altLang="zh-CN" sz="1400" dirty="0" smtClean="0">
                <a:solidFill>
                  <a:srgbClr val="00B050"/>
                </a:solidFill>
                <a:latin typeface="Courier New" pitchFamily="49" charset="0"/>
                <a:ea typeface="Verdana" pitchFamily="34" charset="0"/>
                <a:cs typeface="Courier New" pitchFamily="49" charset="0"/>
              </a:rPr>
              <a:t>//Share variables:</a:t>
            </a:r>
          </a:p>
          <a:p>
            <a:r>
              <a:rPr lang="en-US" altLang="zh-CN" sz="1400" dirty="0" err="1" smtClean="0">
                <a:solidFill>
                  <a:srgbClr val="00B050"/>
                </a:solidFill>
                <a:latin typeface="Courier New" pitchFamily="49" charset="0"/>
                <a:ea typeface="Verdana" pitchFamily="34" charset="0"/>
                <a:cs typeface="Courier New" pitchFamily="49" charset="0"/>
              </a:rPr>
              <a:t>int</a:t>
            </a:r>
            <a:r>
              <a:rPr lang="en-US" altLang="zh-CN" sz="1400" dirty="0" smtClean="0">
                <a:solidFill>
                  <a:srgbClr val="00B050"/>
                </a:solidFill>
                <a:latin typeface="Courier New" pitchFamily="49" charset="0"/>
                <a:ea typeface="Verdana" pitchFamily="34" charset="0"/>
                <a:cs typeface="Courier New" pitchFamily="49" charset="0"/>
              </a:rPr>
              <a:t> a = 0;</a:t>
            </a:r>
          </a:p>
          <a:p>
            <a:r>
              <a:rPr lang="en-US" altLang="zh-CN" sz="1400" dirty="0" smtClean="0">
                <a:solidFill>
                  <a:srgbClr val="00B050"/>
                </a:solidFill>
                <a:latin typeface="Courier New" pitchFamily="49" charset="0"/>
                <a:ea typeface="Verdana" pitchFamily="34" charset="0"/>
                <a:cs typeface="Courier New" pitchFamily="49" charset="0"/>
              </a:rPr>
              <a:t>volatile </a:t>
            </a:r>
            <a:r>
              <a:rPr lang="en-US" altLang="zh-CN" sz="1400" dirty="0" err="1" smtClean="0">
                <a:solidFill>
                  <a:srgbClr val="00B050"/>
                </a:solidFill>
                <a:latin typeface="Courier New" pitchFamily="49" charset="0"/>
                <a:ea typeface="Verdana" pitchFamily="34" charset="0"/>
                <a:cs typeface="Courier New" pitchFamily="49" charset="0"/>
              </a:rPr>
              <a:t>int</a:t>
            </a:r>
            <a:r>
              <a:rPr lang="en-US" altLang="zh-CN" sz="1400" dirty="0" smtClean="0">
                <a:solidFill>
                  <a:srgbClr val="00B050"/>
                </a:solidFill>
                <a:latin typeface="Courier New" pitchFamily="49" charset="0"/>
                <a:ea typeface="Verdana" pitchFamily="34" charset="0"/>
                <a:cs typeface="Courier New" pitchFamily="49" charset="0"/>
              </a:rPr>
              <a:t> b = 1;</a:t>
            </a:r>
            <a:endParaRPr lang="zh-CN" altLang="en-US" sz="1400" dirty="0">
              <a:solidFill>
                <a:srgbClr val="00B050"/>
              </a:solidFill>
              <a:latin typeface="Courier New" pitchFamily="49" charset="0"/>
              <a:cs typeface="Courier New" pitchFamily="49" charset="0"/>
            </a:endParaRPr>
          </a:p>
        </p:txBody>
      </p:sp>
      <p:sp>
        <p:nvSpPr>
          <p:cNvPr id="10" name="矩形 9"/>
          <p:cNvSpPr/>
          <p:nvPr/>
        </p:nvSpPr>
        <p:spPr>
          <a:xfrm>
            <a:off x="5796170" y="2285585"/>
            <a:ext cx="1476000" cy="128743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r>
              <a:rPr lang="en-US" altLang="zh-CN" sz="1400" dirty="0" smtClean="0">
                <a:solidFill>
                  <a:srgbClr val="00B050"/>
                </a:solidFill>
                <a:latin typeface="Courier New" pitchFamily="49" charset="0"/>
                <a:ea typeface="Verdana" pitchFamily="34" charset="0"/>
                <a:cs typeface="Courier New" pitchFamily="49" charset="0"/>
              </a:rPr>
              <a:t>//Thead-1:</a:t>
            </a:r>
          </a:p>
          <a:p>
            <a:r>
              <a:rPr lang="en-US" altLang="zh-CN" sz="1400" dirty="0" smtClean="0">
                <a:solidFill>
                  <a:srgbClr val="00B050"/>
                </a:solidFill>
                <a:latin typeface="Courier New" pitchFamily="49" charset="0"/>
                <a:ea typeface="Verdana" pitchFamily="34" charset="0"/>
                <a:cs typeface="Courier New" pitchFamily="49" charset="0"/>
              </a:rPr>
              <a:t> a = 5;</a:t>
            </a:r>
          </a:p>
          <a:p>
            <a:r>
              <a:rPr lang="en-US" altLang="zh-CN" sz="1400" dirty="0" smtClean="0">
                <a:solidFill>
                  <a:srgbClr val="00B050"/>
                </a:solidFill>
                <a:latin typeface="Courier New" pitchFamily="49" charset="0"/>
                <a:ea typeface="Verdana" pitchFamily="34" charset="0"/>
                <a:cs typeface="Courier New" pitchFamily="49" charset="0"/>
              </a:rPr>
              <a:t> b = 2;</a:t>
            </a:r>
          </a:p>
          <a:p>
            <a:endParaRPr lang="en-US" altLang="zh-CN" sz="1400" dirty="0" smtClean="0">
              <a:solidFill>
                <a:srgbClr val="00B050"/>
              </a:solidFill>
              <a:latin typeface="Courier New" pitchFamily="49" charset="0"/>
              <a:ea typeface="Verdana" pitchFamily="34" charset="0"/>
              <a:cs typeface="Courier New" pitchFamily="49" charset="0"/>
            </a:endParaRPr>
          </a:p>
          <a:p>
            <a:endParaRPr lang="en-US" altLang="zh-CN" sz="1400" dirty="0" smtClean="0">
              <a:solidFill>
                <a:srgbClr val="00B050"/>
              </a:solidFill>
              <a:latin typeface="Courier New" pitchFamily="49" charset="0"/>
              <a:ea typeface="Verdana" pitchFamily="34" charset="0"/>
              <a:cs typeface="Courier New" pitchFamily="49" charset="0"/>
            </a:endParaRPr>
          </a:p>
          <a:p>
            <a:endParaRPr lang="zh-CN" altLang="en-US" sz="1400" dirty="0">
              <a:solidFill>
                <a:srgbClr val="00B050"/>
              </a:solidFill>
              <a:latin typeface="Courier New" pitchFamily="49" charset="0"/>
              <a:cs typeface="Courier New" pitchFamily="49" charset="0"/>
            </a:endParaRPr>
          </a:p>
        </p:txBody>
      </p:sp>
      <p:sp>
        <p:nvSpPr>
          <p:cNvPr id="11" name="矩形 10"/>
          <p:cNvSpPr/>
          <p:nvPr/>
        </p:nvSpPr>
        <p:spPr>
          <a:xfrm>
            <a:off x="7380390" y="2285586"/>
            <a:ext cx="1476000" cy="128743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r>
              <a:rPr lang="en-US" altLang="zh-CN" sz="1400" dirty="0" smtClean="0">
                <a:solidFill>
                  <a:srgbClr val="00B050"/>
                </a:solidFill>
                <a:latin typeface="Courier New" pitchFamily="49" charset="0"/>
                <a:ea typeface="Verdana" pitchFamily="34" charset="0"/>
                <a:cs typeface="Courier New" pitchFamily="49" charset="0"/>
              </a:rPr>
              <a:t>//Thead-2:</a:t>
            </a:r>
          </a:p>
          <a:p>
            <a:endParaRPr lang="en-US" altLang="zh-CN" sz="1400" dirty="0" smtClean="0">
              <a:solidFill>
                <a:srgbClr val="00B050"/>
              </a:solidFill>
              <a:latin typeface="Courier New" pitchFamily="49" charset="0"/>
              <a:ea typeface="Verdana" pitchFamily="34" charset="0"/>
              <a:cs typeface="Courier New" pitchFamily="49" charset="0"/>
            </a:endParaRPr>
          </a:p>
          <a:p>
            <a:endParaRPr lang="en-US" altLang="zh-CN" sz="1400" dirty="0" smtClean="0">
              <a:solidFill>
                <a:srgbClr val="00B050"/>
              </a:solidFill>
              <a:latin typeface="Courier New" pitchFamily="49" charset="0"/>
              <a:ea typeface="Verdana" pitchFamily="34" charset="0"/>
              <a:cs typeface="Courier New" pitchFamily="49" charset="0"/>
            </a:endParaRPr>
          </a:p>
          <a:p>
            <a:r>
              <a:rPr lang="en-US" altLang="zh-CN" sz="1400" dirty="0" smtClean="0">
                <a:solidFill>
                  <a:srgbClr val="00B050"/>
                </a:solidFill>
                <a:latin typeface="Courier New" pitchFamily="49" charset="0"/>
                <a:ea typeface="Verdana" pitchFamily="34" charset="0"/>
                <a:cs typeface="Courier New" pitchFamily="49" charset="0"/>
              </a:rPr>
              <a:t>print a; //5</a:t>
            </a:r>
          </a:p>
          <a:p>
            <a:r>
              <a:rPr lang="en-US" altLang="zh-CN" sz="1400" dirty="0" smtClean="0">
                <a:solidFill>
                  <a:srgbClr val="00B050"/>
                </a:solidFill>
                <a:latin typeface="Courier New" pitchFamily="49" charset="0"/>
                <a:ea typeface="Verdana" pitchFamily="34" charset="0"/>
                <a:cs typeface="Courier New" pitchFamily="49" charset="0"/>
              </a:rPr>
              <a:t>print b; //2</a:t>
            </a:r>
          </a:p>
          <a:p>
            <a:endParaRPr lang="zh-CN" altLang="en-US" sz="1400" dirty="0">
              <a:solidFill>
                <a:srgbClr val="00B050"/>
              </a:solidFill>
              <a:latin typeface="Courier New" pitchFamily="49" charset="0"/>
              <a:cs typeface="Courier New" pitchFamily="49" charset="0"/>
            </a:endParaRPr>
          </a:p>
        </p:txBody>
      </p:sp>
      <p:cxnSp>
        <p:nvCxnSpPr>
          <p:cNvPr id="13" name="直接连接符 12"/>
          <p:cNvCxnSpPr>
            <a:stCxn id="10" idx="1"/>
            <a:endCxn id="11" idx="3"/>
          </p:cNvCxnSpPr>
          <p:nvPr/>
        </p:nvCxnSpPr>
        <p:spPr>
          <a:xfrm>
            <a:off x="5796170" y="2929303"/>
            <a:ext cx="3060220" cy="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5904280" y="2492930"/>
            <a:ext cx="684000" cy="432000"/>
          </a:xfrm>
          <a:prstGeom prst="roundRect">
            <a:avLst/>
          </a:prstGeom>
          <a:noFill/>
          <a:ln w="9525">
            <a:solidFill>
              <a:srgbClr val="FFFF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 name="TextBox 14"/>
          <p:cNvSpPr txBox="1"/>
          <p:nvPr/>
        </p:nvSpPr>
        <p:spPr>
          <a:xfrm>
            <a:off x="3707880" y="1538823"/>
            <a:ext cx="1512211" cy="954107"/>
          </a:xfrm>
          <a:prstGeom prst="rect">
            <a:avLst/>
          </a:prstGeom>
          <a:noFill/>
        </p:spPr>
        <p:txBody>
          <a:bodyPr wrap="square" rtlCol="0">
            <a:spAutoFit/>
          </a:bodyPr>
          <a:lstStyle/>
          <a:p>
            <a:r>
              <a:rPr lang="en-US" altLang="zh-CN" sz="1400" dirty="0" smtClean="0">
                <a:solidFill>
                  <a:srgbClr val="FF0000"/>
                </a:solidFill>
              </a:rPr>
              <a:t>Cache lines (write-buffer) flush back to main memory </a:t>
            </a:r>
            <a:endParaRPr lang="zh-CN" altLang="en-US" sz="1400" dirty="0">
              <a:solidFill>
                <a:srgbClr val="FF0000"/>
              </a:solidFill>
            </a:endParaRPr>
          </a:p>
        </p:txBody>
      </p:sp>
      <p:cxnSp>
        <p:nvCxnSpPr>
          <p:cNvPr id="17" name="直接箭头连接符 16"/>
          <p:cNvCxnSpPr/>
          <p:nvPr/>
        </p:nvCxnSpPr>
        <p:spPr>
          <a:xfrm>
            <a:off x="5148080" y="2132820"/>
            <a:ext cx="756200" cy="57608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57200" y="4446422"/>
            <a:ext cx="2314550" cy="43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p:cNvSpPr/>
          <p:nvPr/>
        </p:nvSpPr>
        <p:spPr>
          <a:xfrm>
            <a:off x="576685" y="6228108"/>
            <a:ext cx="2083327" cy="369332"/>
          </a:xfrm>
          <a:prstGeom prst="rect">
            <a:avLst/>
          </a:prstGeom>
        </p:spPr>
        <p:txBody>
          <a:bodyPr wrap="none">
            <a:spAutoFit/>
          </a:bodyPr>
          <a:lstStyle/>
          <a:p>
            <a:pPr algn="ctr"/>
            <a:r>
              <a:rPr lang="en-US" altLang="zh-CN" dirty="0" smtClean="0"/>
              <a:t>Cache line(64 bytes)</a:t>
            </a:r>
            <a:endParaRPr lang="zh-CN" altLang="en-US" dirty="0"/>
          </a:p>
        </p:txBody>
      </p:sp>
      <p:sp>
        <p:nvSpPr>
          <p:cNvPr id="20" name="椭圆 19"/>
          <p:cNvSpPr/>
          <p:nvPr/>
        </p:nvSpPr>
        <p:spPr>
          <a:xfrm>
            <a:off x="683460" y="3995212"/>
            <a:ext cx="216030" cy="216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899750" y="3841910"/>
            <a:ext cx="1872000" cy="523220"/>
          </a:xfrm>
          <a:prstGeom prst="rect">
            <a:avLst/>
          </a:prstGeom>
        </p:spPr>
        <p:txBody>
          <a:bodyPr wrap="square">
            <a:spAutoFit/>
          </a:bodyPr>
          <a:lstStyle/>
          <a:p>
            <a:pPr algn="ctr"/>
            <a:r>
              <a:rPr lang="en-US" altLang="zh-CN" sz="1400" dirty="0" smtClean="0"/>
              <a:t>A java reference object occupied 4 bytes</a:t>
            </a:r>
            <a:endParaRPr lang="zh-CN" altLang="en-US" sz="1400" dirty="0"/>
          </a:p>
        </p:txBody>
      </p:sp>
      <p:sp>
        <p:nvSpPr>
          <p:cNvPr id="22" name="椭圆 21"/>
          <p:cNvSpPr/>
          <p:nvPr/>
        </p:nvSpPr>
        <p:spPr>
          <a:xfrm>
            <a:off x="683720" y="4527714"/>
            <a:ext cx="216030" cy="21603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23" name="矩形 22"/>
          <p:cNvSpPr/>
          <p:nvPr/>
        </p:nvSpPr>
        <p:spPr>
          <a:xfrm>
            <a:off x="899490" y="4498695"/>
            <a:ext cx="550151" cy="307777"/>
          </a:xfrm>
          <a:prstGeom prst="rect">
            <a:avLst/>
          </a:prstGeom>
        </p:spPr>
        <p:txBody>
          <a:bodyPr wrap="none">
            <a:spAutoFit/>
          </a:bodyPr>
          <a:lstStyle/>
          <a:p>
            <a:r>
              <a:rPr lang="en-US" altLang="zh-CN" sz="1400" dirty="0" smtClean="0">
                <a:solidFill>
                  <a:schemeClr val="bg1"/>
                </a:solidFill>
              </a:rPr>
              <a:t>head</a:t>
            </a:r>
            <a:endParaRPr lang="zh-CN" altLang="en-US" sz="1200" dirty="0">
              <a:solidFill>
                <a:schemeClr val="bg1"/>
              </a:solidFill>
            </a:endParaRPr>
          </a:p>
        </p:txBody>
      </p:sp>
      <p:sp>
        <p:nvSpPr>
          <p:cNvPr id="24" name="椭圆 23"/>
          <p:cNvSpPr/>
          <p:nvPr/>
        </p:nvSpPr>
        <p:spPr>
          <a:xfrm>
            <a:off x="1894091" y="4526225"/>
            <a:ext cx="216030" cy="21603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25" name="矩形 24"/>
          <p:cNvSpPr/>
          <p:nvPr/>
        </p:nvSpPr>
        <p:spPr>
          <a:xfrm>
            <a:off x="2109861" y="4497206"/>
            <a:ext cx="413318" cy="307777"/>
          </a:xfrm>
          <a:prstGeom prst="rect">
            <a:avLst/>
          </a:prstGeom>
        </p:spPr>
        <p:txBody>
          <a:bodyPr wrap="none">
            <a:spAutoFit/>
          </a:bodyPr>
          <a:lstStyle/>
          <a:p>
            <a:r>
              <a:rPr lang="en-US" altLang="zh-CN" sz="1400" dirty="0" smtClean="0">
                <a:solidFill>
                  <a:schemeClr val="bg1"/>
                </a:solidFill>
              </a:rPr>
              <a:t>tail</a:t>
            </a:r>
            <a:endParaRPr lang="zh-CN" altLang="en-US" sz="1200" dirty="0">
              <a:solidFill>
                <a:schemeClr val="bg1"/>
              </a:solidFill>
            </a:endParaRPr>
          </a:p>
        </p:txBody>
      </p:sp>
      <p:sp>
        <p:nvSpPr>
          <p:cNvPr id="26" name="下箭头 25"/>
          <p:cNvSpPr/>
          <p:nvPr/>
        </p:nvSpPr>
        <p:spPr>
          <a:xfrm>
            <a:off x="1449641" y="4959774"/>
            <a:ext cx="444450" cy="2641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457200" y="5310602"/>
            <a:ext cx="2314550" cy="43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椭圆 27"/>
          <p:cNvSpPr/>
          <p:nvPr/>
        </p:nvSpPr>
        <p:spPr>
          <a:xfrm>
            <a:off x="683720" y="5391894"/>
            <a:ext cx="216030" cy="21603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29" name="矩形 28"/>
          <p:cNvSpPr/>
          <p:nvPr/>
        </p:nvSpPr>
        <p:spPr>
          <a:xfrm>
            <a:off x="899490" y="5362875"/>
            <a:ext cx="550151" cy="307777"/>
          </a:xfrm>
          <a:prstGeom prst="rect">
            <a:avLst/>
          </a:prstGeom>
        </p:spPr>
        <p:txBody>
          <a:bodyPr wrap="none">
            <a:spAutoFit/>
          </a:bodyPr>
          <a:lstStyle/>
          <a:p>
            <a:r>
              <a:rPr lang="en-US" altLang="zh-CN" sz="1400" dirty="0" smtClean="0">
                <a:solidFill>
                  <a:schemeClr val="bg1"/>
                </a:solidFill>
              </a:rPr>
              <a:t>head</a:t>
            </a:r>
            <a:endParaRPr lang="zh-CN" altLang="en-US" sz="1200" dirty="0">
              <a:solidFill>
                <a:schemeClr val="bg1"/>
              </a:solidFill>
            </a:endParaRPr>
          </a:p>
        </p:txBody>
      </p:sp>
      <p:sp>
        <p:nvSpPr>
          <p:cNvPr id="30" name="椭圆 29"/>
          <p:cNvSpPr/>
          <p:nvPr/>
        </p:nvSpPr>
        <p:spPr>
          <a:xfrm>
            <a:off x="1865354" y="5391894"/>
            <a:ext cx="216030" cy="216030"/>
          </a:xfrm>
          <a:prstGeom prst="ellipse">
            <a:avLst/>
          </a:prstGeom>
          <a:solidFill>
            <a:schemeClr val="bg1">
              <a:lumMod val="85000"/>
            </a:schemeClr>
          </a:solidFill>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dirty="0"/>
          </a:p>
        </p:txBody>
      </p:sp>
      <p:sp>
        <p:nvSpPr>
          <p:cNvPr id="31" name="矩形 30"/>
          <p:cNvSpPr/>
          <p:nvPr/>
        </p:nvSpPr>
        <p:spPr>
          <a:xfrm>
            <a:off x="2067585" y="5361386"/>
            <a:ext cx="776175" cy="307777"/>
          </a:xfrm>
          <a:prstGeom prst="rect">
            <a:avLst/>
          </a:prstGeom>
        </p:spPr>
        <p:txBody>
          <a:bodyPr wrap="none">
            <a:spAutoFit/>
          </a:bodyPr>
          <a:lstStyle/>
          <a:p>
            <a:r>
              <a:rPr lang="en-US" altLang="zh-CN" sz="1400" dirty="0" smtClean="0">
                <a:solidFill>
                  <a:schemeClr val="bg1"/>
                </a:solidFill>
              </a:rPr>
              <a:t>padding</a:t>
            </a:r>
            <a:endParaRPr lang="zh-CN" altLang="en-US" sz="1200" dirty="0">
              <a:solidFill>
                <a:schemeClr val="bg1"/>
              </a:solidFill>
            </a:endParaRPr>
          </a:p>
        </p:txBody>
      </p:sp>
      <p:sp>
        <p:nvSpPr>
          <p:cNvPr id="32" name="矩形 31"/>
          <p:cNvSpPr/>
          <p:nvPr/>
        </p:nvSpPr>
        <p:spPr>
          <a:xfrm>
            <a:off x="457200" y="5814672"/>
            <a:ext cx="2314550" cy="43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椭圆 34"/>
          <p:cNvSpPr/>
          <p:nvPr/>
        </p:nvSpPr>
        <p:spPr>
          <a:xfrm>
            <a:off x="683460" y="5894475"/>
            <a:ext cx="216030" cy="21603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36" name="矩形 35"/>
          <p:cNvSpPr/>
          <p:nvPr/>
        </p:nvSpPr>
        <p:spPr>
          <a:xfrm>
            <a:off x="899230" y="5865456"/>
            <a:ext cx="413318" cy="307777"/>
          </a:xfrm>
          <a:prstGeom prst="rect">
            <a:avLst/>
          </a:prstGeom>
        </p:spPr>
        <p:txBody>
          <a:bodyPr wrap="none">
            <a:spAutoFit/>
          </a:bodyPr>
          <a:lstStyle/>
          <a:p>
            <a:r>
              <a:rPr lang="en-US" altLang="zh-CN" sz="1400" dirty="0" smtClean="0">
                <a:solidFill>
                  <a:schemeClr val="bg1"/>
                </a:solidFill>
              </a:rPr>
              <a:t>tail</a:t>
            </a:r>
            <a:endParaRPr lang="zh-CN" altLang="en-US" sz="1200" dirty="0">
              <a:solidFill>
                <a:schemeClr val="bg1"/>
              </a:solidFill>
            </a:endParaRPr>
          </a:p>
        </p:txBody>
      </p:sp>
      <p:sp>
        <p:nvSpPr>
          <p:cNvPr id="37" name="椭圆 36"/>
          <p:cNvSpPr/>
          <p:nvPr/>
        </p:nvSpPr>
        <p:spPr>
          <a:xfrm>
            <a:off x="1635785" y="5391894"/>
            <a:ext cx="216030" cy="216030"/>
          </a:xfrm>
          <a:prstGeom prst="ellipse">
            <a:avLst/>
          </a:prstGeom>
          <a:solidFill>
            <a:schemeClr val="bg1">
              <a:lumMod val="85000"/>
            </a:schemeClr>
          </a:solidFill>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dirty="0"/>
          </a:p>
        </p:txBody>
      </p:sp>
      <p:sp>
        <p:nvSpPr>
          <p:cNvPr id="38" name="椭圆 37"/>
          <p:cNvSpPr/>
          <p:nvPr/>
        </p:nvSpPr>
        <p:spPr>
          <a:xfrm>
            <a:off x="1407365" y="5391894"/>
            <a:ext cx="216030" cy="216030"/>
          </a:xfrm>
          <a:prstGeom prst="ellipse">
            <a:avLst/>
          </a:prstGeom>
          <a:solidFill>
            <a:schemeClr val="bg1">
              <a:lumMod val="85000"/>
            </a:schemeClr>
          </a:solidFill>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CPU Cache</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Cache </a:t>
            </a:r>
            <a:r>
              <a:rPr lang="en-US" altLang="zh-CN" dirty="0" smtClean="0"/>
              <a:t>levels</a:t>
            </a:r>
            <a:endParaRPr lang="en-US" altLang="zh-CN" dirty="0" smtClean="0"/>
          </a:p>
          <a:p>
            <a:r>
              <a:rPr lang="en-US" altLang="zh-CN" dirty="0" smtClean="0"/>
              <a:t>Cache structure</a:t>
            </a:r>
          </a:p>
          <a:p>
            <a:r>
              <a:rPr lang="en-US" altLang="zh-CN" dirty="0" smtClean="0"/>
              <a:t>Cache addressing</a:t>
            </a:r>
          </a:p>
          <a:p>
            <a:r>
              <a:rPr lang="en-US" altLang="zh-CN" dirty="0" smtClean="0"/>
              <a:t>Cache associativity</a:t>
            </a:r>
          </a:p>
          <a:p>
            <a:r>
              <a:rPr lang="en-US" altLang="zh-CN" dirty="0" smtClean="0"/>
              <a:t>Cache policy(write &amp; replacement)</a:t>
            </a:r>
          </a:p>
          <a:p>
            <a:r>
              <a:rPr lang="en-US" altLang="zh-CN" dirty="0" smtClean="0"/>
              <a:t>Cache </a:t>
            </a:r>
            <a:r>
              <a:rPr lang="en-US" altLang="zh-CN" dirty="0" smtClean="0"/>
              <a:t>hit/miss</a:t>
            </a:r>
          </a:p>
          <a:p>
            <a:r>
              <a:rPr lang="en-US" altLang="zh-CN" dirty="0" smtClean="0"/>
              <a:t>Cache coherency</a:t>
            </a:r>
            <a:endParaRPr lang="en-US" altLang="zh-CN" dirty="0" smtClean="0"/>
          </a:p>
          <a:p>
            <a:r>
              <a:rPr lang="en-US" altLang="zh-CN" dirty="0" smtClean="0"/>
              <a:t>Cache hierarchy in CPU</a:t>
            </a:r>
            <a:endParaRPr lang="zh-CN" altLang="en-US" dirty="0"/>
          </a:p>
        </p:txBody>
      </p:sp>
    </p:spTree>
    <p:extLst>
      <p:ext uri="{BB962C8B-B14F-4D97-AF65-F5344CB8AC3E}">
        <p14:creationId xmlns="" xmlns:p14="http://schemas.microsoft.com/office/powerpoint/2010/main" val="14613136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6" name="Picture 4" descr="tlačítko"/>
          <p:cNvPicPr>
            <a:picLocks noChangeAspect="1" noChangeArrowheads="1"/>
          </p:cNvPicPr>
          <p:nvPr/>
        </p:nvPicPr>
        <p:blipFill>
          <a:blip r:embed="rId3" cstate="print">
            <a:clrChange>
              <a:clrFrom>
                <a:srgbClr val="F5F5F5"/>
              </a:clrFrom>
              <a:clrTo>
                <a:srgbClr val="F5F5F5">
                  <a:alpha val="0"/>
                </a:srgbClr>
              </a:clrTo>
            </a:clrChange>
          </a:blip>
          <a:srcRect/>
          <a:stretch>
            <a:fillRect/>
          </a:stretch>
        </p:blipFill>
        <p:spPr bwMode="auto">
          <a:xfrm>
            <a:off x="2483710" y="2112583"/>
            <a:ext cx="2408691" cy="1629882"/>
          </a:xfrm>
          <a:prstGeom prst="rect">
            <a:avLst/>
          </a:prstGeom>
          <a:noFill/>
        </p:spPr>
      </p:pic>
      <p:pic>
        <p:nvPicPr>
          <p:cNvPr id="5124" name="Picture 4" descr="Laptop-hard-drive-exposed.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788030" y="2027206"/>
            <a:ext cx="2354256" cy="1800637"/>
          </a:xfrm>
          <a:prstGeom prst="rect">
            <a:avLst/>
          </a:prstGeom>
          <a:noFill/>
          <a:extLst>
            <a:ext uri="{909E8E84-426E-40DD-AFC4-6F175D3DCCD1}">
              <a14:hiddenFill xmlns=""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Hard Disk</a:t>
            </a:r>
            <a:endParaRPr lang="zh-CN" altLang="en-US" dirty="0"/>
          </a:p>
        </p:txBody>
      </p:sp>
      <p:sp>
        <p:nvSpPr>
          <p:cNvPr id="4" name="AutoShape 2" descr="http://my.csdn.net/uploads/201203/29/1333013035_4784.jpg"/>
          <p:cNvSpPr>
            <a:spLocks noChangeAspect="1" noChangeArrowheads="1"/>
          </p:cNvSpPr>
          <p:nvPr/>
        </p:nvSpPr>
        <p:spPr bwMode="auto">
          <a:xfrm>
            <a:off x="63500" y="-136525"/>
            <a:ext cx="3048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www.pcguide.com/ref/hdd/op/z_wdc_hdop.jpg"/>
          <p:cNvSpPr>
            <a:spLocks noChangeAspect="1" noChangeArrowheads="1"/>
          </p:cNvSpPr>
          <p:nvPr/>
        </p:nvSpPr>
        <p:spPr bwMode="auto">
          <a:xfrm>
            <a:off x="215900" y="15875"/>
            <a:ext cx="3048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3794" name="Picture 2" descr="tlačítko"/>
          <p:cNvPicPr>
            <a:picLocks noChangeAspect="1" noChangeArrowheads="1"/>
          </p:cNvPicPr>
          <p:nvPr/>
        </p:nvPicPr>
        <p:blipFill>
          <a:blip r:embed="rId5" cstate="print">
            <a:clrChange>
              <a:clrFrom>
                <a:srgbClr val="F5F5F5"/>
              </a:clrFrom>
              <a:clrTo>
                <a:srgbClr val="F5F5F5">
                  <a:alpha val="0"/>
                </a:srgbClr>
              </a:clrTo>
            </a:clrChange>
          </a:blip>
          <a:srcRect/>
          <a:stretch>
            <a:fillRect/>
          </a:stretch>
        </p:blipFill>
        <p:spPr bwMode="auto">
          <a:xfrm>
            <a:off x="323410" y="2112583"/>
            <a:ext cx="2432660" cy="1629882"/>
          </a:xfrm>
          <a:prstGeom prst="rect">
            <a:avLst/>
          </a:prstGeom>
          <a:noFill/>
        </p:spPr>
      </p:pic>
      <p:pic>
        <p:nvPicPr>
          <p:cNvPr id="33798" name="Picture 6" descr="http://www.pcguide.com/ref/hdd/op/z_ibm_microscope.jpg"/>
          <p:cNvPicPr>
            <a:picLocks noChangeAspect="1" noChangeArrowheads="1"/>
          </p:cNvPicPr>
          <p:nvPr/>
        </p:nvPicPr>
        <p:blipFill>
          <a:blip r:embed="rId6" cstate="print"/>
          <a:srcRect/>
          <a:stretch>
            <a:fillRect/>
          </a:stretch>
        </p:blipFill>
        <p:spPr bwMode="auto">
          <a:xfrm>
            <a:off x="899490" y="4497267"/>
            <a:ext cx="7507780" cy="1740123"/>
          </a:xfrm>
          <a:prstGeom prst="rect">
            <a:avLst/>
          </a:prstGeom>
          <a:noFill/>
        </p:spPr>
      </p:pic>
      <p:pic>
        <p:nvPicPr>
          <p:cNvPr id="5122" name="Picture 2" descr="http://www.pcguide.com/ref/hdd/z_ibm_ultrastar36zx.jpg"/>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7142286" y="1916790"/>
            <a:ext cx="1841064" cy="202146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5973808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3131800" y="1772770"/>
            <a:ext cx="5761915" cy="4227900"/>
            <a:chOff x="3131800" y="1772770"/>
            <a:chExt cx="5761915" cy="4227900"/>
          </a:xfrm>
        </p:grpSpPr>
        <p:pic>
          <p:nvPicPr>
            <p:cNvPr id="12" name="Picture 7" descr="https://www.cs.uic.edu/~jbell/CourseNotes/OperatingSystems/images/Chapter10/10_01_DiskMechanism.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131800" y="1772770"/>
              <a:ext cx="5761915" cy="4227900"/>
            </a:xfrm>
            <a:prstGeom prst="rect">
              <a:avLst/>
            </a:prstGeom>
            <a:noFill/>
            <a:extLst>
              <a:ext uri="{909E8E84-426E-40DD-AFC4-6F175D3DCCD1}">
                <a14:hiddenFill xmlns="" xmlns:a14="http://schemas.microsoft.com/office/drawing/2010/main">
                  <a:solidFill>
                    <a:srgbClr val="FFFFFF"/>
                  </a:solidFill>
                </a14:hiddenFill>
              </a:ext>
            </a:extLst>
          </p:spPr>
        </p:pic>
        <p:sp>
          <p:nvSpPr>
            <p:cNvPr id="31" name="任意多边形 30"/>
            <p:cNvSpPr/>
            <p:nvPr/>
          </p:nvSpPr>
          <p:spPr>
            <a:xfrm>
              <a:off x="4716020" y="5289133"/>
              <a:ext cx="565172" cy="372177"/>
            </a:xfrm>
            <a:custGeom>
              <a:avLst/>
              <a:gdLst>
                <a:gd name="connsiteX0" fmla="*/ 389906 w 501732"/>
                <a:gd name="connsiteY0" fmla="*/ 0 h 323603"/>
                <a:gd name="connsiteX1" fmla="*/ 484909 w 501732"/>
                <a:gd name="connsiteY1" fmla="*/ 83127 h 323603"/>
                <a:gd name="connsiteX2" fmla="*/ 461158 w 501732"/>
                <a:gd name="connsiteY2" fmla="*/ 225631 h 323603"/>
                <a:gd name="connsiteX3" fmla="*/ 241465 w 501732"/>
                <a:gd name="connsiteY3" fmla="*/ 314696 h 323603"/>
                <a:gd name="connsiteX4" fmla="*/ 33647 w 501732"/>
                <a:gd name="connsiteY4" fmla="*/ 279070 h 323603"/>
                <a:gd name="connsiteX5" fmla="*/ 39584 w 501732"/>
                <a:gd name="connsiteY5" fmla="*/ 285008 h 323603"/>
                <a:gd name="connsiteX0" fmla="*/ 389906 w 501732"/>
                <a:gd name="connsiteY0" fmla="*/ 0 h 323603"/>
                <a:gd name="connsiteX1" fmla="*/ 484909 w 501732"/>
                <a:gd name="connsiteY1" fmla="*/ 83127 h 323603"/>
                <a:gd name="connsiteX2" fmla="*/ 461158 w 501732"/>
                <a:gd name="connsiteY2" fmla="*/ 225631 h 323603"/>
                <a:gd name="connsiteX3" fmla="*/ 241465 w 501732"/>
                <a:gd name="connsiteY3" fmla="*/ 314696 h 323603"/>
                <a:gd name="connsiteX4" fmla="*/ 33647 w 501732"/>
                <a:gd name="connsiteY4" fmla="*/ 279070 h 323603"/>
                <a:gd name="connsiteX5" fmla="*/ 39584 w 501732"/>
                <a:gd name="connsiteY5" fmla="*/ 285008 h 323603"/>
                <a:gd name="connsiteX0" fmla="*/ 389906 w 501732"/>
                <a:gd name="connsiteY0" fmla="*/ 0 h 323603"/>
                <a:gd name="connsiteX1" fmla="*/ 484909 w 501732"/>
                <a:gd name="connsiteY1" fmla="*/ 83127 h 323603"/>
                <a:gd name="connsiteX2" fmla="*/ 461158 w 501732"/>
                <a:gd name="connsiteY2" fmla="*/ 225631 h 323603"/>
                <a:gd name="connsiteX3" fmla="*/ 241465 w 501732"/>
                <a:gd name="connsiteY3" fmla="*/ 314696 h 323603"/>
                <a:gd name="connsiteX4" fmla="*/ 33647 w 501732"/>
                <a:gd name="connsiteY4" fmla="*/ 279070 h 323603"/>
                <a:gd name="connsiteX5" fmla="*/ 39584 w 501732"/>
                <a:gd name="connsiteY5" fmla="*/ 285008 h 323603"/>
                <a:gd name="connsiteX0" fmla="*/ 389906 w 501732"/>
                <a:gd name="connsiteY0" fmla="*/ 0 h 323603"/>
                <a:gd name="connsiteX1" fmla="*/ 484909 w 501732"/>
                <a:gd name="connsiteY1" fmla="*/ 83127 h 323603"/>
                <a:gd name="connsiteX2" fmla="*/ 461158 w 501732"/>
                <a:gd name="connsiteY2" fmla="*/ 225631 h 323603"/>
                <a:gd name="connsiteX3" fmla="*/ 241465 w 501732"/>
                <a:gd name="connsiteY3" fmla="*/ 314696 h 323603"/>
                <a:gd name="connsiteX4" fmla="*/ 33647 w 501732"/>
                <a:gd name="connsiteY4" fmla="*/ 279070 h 323603"/>
                <a:gd name="connsiteX5" fmla="*/ 39584 w 501732"/>
                <a:gd name="connsiteY5" fmla="*/ 285008 h 323603"/>
                <a:gd name="connsiteX0" fmla="*/ 389906 w 501732"/>
                <a:gd name="connsiteY0" fmla="*/ 0 h 323603"/>
                <a:gd name="connsiteX1" fmla="*/ 484909 w 501732"/>
                <a:gd name="connsiteY1" fmla="*/ 83127 h 323603"/>
                <a:gd name="connsiteX2" fmla="*/ 461158 w 501732"/>
                <a:gd name="connsiteY2" fmla="*/ 225631 h 323603"/>
                <a:gd name="connsiteX3" fmla="*/ 241465 w 501732"/>
                <a:gd name="connsiteY3" fmla="*/ 314696 h 323603"/>
                <a:gd name="connsiteX4" fmla="*/ 33647 w 501732"/>
                <a:gd name="connsiteY4" fmla="*/ 279070 h 323603"/>
                <a:gd name="connsiteX5" fmla="*/ 39584 w 501732"/>
                <a:gd name="connsiteY5" fmla="*/ 285008 h 323603"/>
                <a:gd name="connsiteX0" fmla="*/ 409698 w 521524"/>
                <a:gd name="connsiteY0" fmla="*/ 0 h 323603"/>
                <a:gd name="connsiteX1" fmla="*/ 504701 w 521524"/>
                <a:gd name="connsiteY1" fmla="*/ 83127 h 323603"/>
                <a:gd name="connsiteX2" fmla="*/ 480950 w 521524"/>
                <a:gd name="connsiteY2" fmla="*/ 225631 h 323603"/>
                <a:gd name="connsiteX3" fmla="*/ 261257 w 521524"/>
                <a:gd name="connsiteY3" fmla="*/ 314696 h 323603"/>
                <a:gd name="connsiteX4" fmla="*/ 53439 w 521524"/>
                <a:gd name="connsiteY4" fmla="*/ 279070 h 323603"/>
                <a:gd name="connsiteX5" fmla="*/ 19792 w 521524"/>
                <a:gd name="connsiteY5" fmla="*/ 239466 h 323603"/>
                <a:gd name="connsiteX0" fmla="*/ 429490 w 541316"/>
                <a:gd name="connsiteY0" fmla="*/ 0 h 323603"/>
                <a:gd name="connsiteX1" fmla="*/ 524493 w 541316"/>
                <a:gd name="connsiteY1" fmla="*/ 83127 h 323603"/>
                <a:gd name="connsiteX2" fmla="*/ 500742 w 541316"/>
                <a:gd name="connsiteY2" fmla="*/ 225631 h 323603"/>
                <a:gd name="connsiteX3" fmla="*/ 281049 w 541316"/>
                <a:gd name="connsiteY3" fmla="*/ 314696 h 323603"/>
                <a:gd name="connsiteX4" fmla="*/ 73231 w 541316"/>
                <a:gd name="connsiteY4" fmla="*/ 279070 h 323603"/>
                <a:gd name="connsiteX5" fmla="*/ 19792 w 541316"/>
                <a:gd name="connsiteY5" fmla="*/ 239466 h 323603"/>
                <a:gd name="connsiteX0" fmla="*/ 447430 w 541316"/>
                <a:gd name="connsiteY0" fmla="*/ 0 h 323603"/>
                <a:gd name="connsiteX1" fmla="*/ 524493 w 541316"/>
                <a:gd name="connsiteY1" fmla="*/ 83127 h 323603"/>
                <a:gd name="connsiteX2" fmla="*/ 500742 w 541316"/>
                <a:gd name="connsiteY2" fmla="*/ 225631 h 323603"/>
                <a:gd name="connsiteX3" fmla="*/ 281049 w 541316"/>
                <a:gd name="connsiteY3" fmla="*/ 314696 h 323603"/>
                <a:gd name="connsiteX4" fmla="*/ 73231 w 541316"/>
                <a:gd name="connsiteY4" fmla="*/ 279070 h 323603"/>
                <a:gd name="connsiteX5" fmla="*/ 19792 w 541316"/>
                <a:gd name="connsiteY5" fmla="*/ 239466 h 323603"/>
                <a:gd name="connsiteX0" fmla="*/ 447430 w 541316"/>
                <a:gd name="connsiteY0" fmla="*/ 0 h 323603"/>
                <a:gd name="connsiteX1" fmla="*/ 524493 w 541316"/>
                <a:gd name="connsiteY1" fmla="*/ 83127 h 323603"/>
                <a:gd name="connsiteX2" fmla="*/ 500742 w 541316"/>
                <a:gd name="connsiteY2" fmla="*/ 225631 h 323603"/>
                <a:gd name="connsiteX3" fmla="*/ 281049 w 541316"/>
                <a:gd name="connsiteY3" fmla="*/ 314696 h 323603"/>
                <a:gd name="connsiteX4" fmla="*/ 73231 w 541316"/>
                <a:gd name="connsiteY4" fmla="*/ 279070 h 323603"/>
                <a:gd name="connsiteX5" fmla="*/ 19792 w 541316"/>
                <a:gd name="connsiteY5" fmla="*/ 239466 h 323603"/>
                <a:gd name="connsiteX0" fmla="*/ 375420 w 545380"/>
                <a:gd name="connsiteY0" fmla="*/ 0 h 372177"/>
                <a:gd name="connsiteX1" fmla="*/ 524493 w 545380"/>
                <a:gd name="connsiteY1" fmla="*/ 131701 h 372177"/>
                <a:gd name="connsiteX2" fmla="*/ 500742 w 545380"/>
                <a:gd name="connsiteY2" fmla="*/ 274205 h 372177"/>
                <a:gd name="connsiteX3" fmla="*/ 281049 w 545380"/>
                <a:gd name="connsiteY3" fmla="*/ 363270 h 372177"/>
                <a:gd name="connsiteX4" fmla="*/ 73231 w 545380"/>
                <a:gd name="connsiteY4" fmla="*/ 327644 h 372177"/>
                <a:gd name="connsiteX5" fmla="*/ 19792 w 545380"/>
                <a:gd name="connsiteY5" fmla="*/ 288040 h 372177"/>
                <a:gd name="connsiteX0" fmla="*/ 375420 w 545380"/>
                <a:gd name="connsiteY0" fmla="*/ 0 h 372177"/>
                <a:gd name="connsiteX1" fmla="*/ 524493 w 545380"/>
                <a:gd name="connsiteY1" fmla="*/ 131701 h 372177"/>
                <a:gd name="connsiteX2" fmla="*/ 500742 w 545380"/>
                <a:gd name="connsiteY2" fmla="*/ 274205 h 372177"/>
                <a:gd name="connsiteX3" fmla="*/ 281049 w 545380"/>
                <a:gd name="connsiteY3" fmla="*/ 363270 h 372177"/>
                <a:gd name="connsiteX4" fmla="*/ 73231 w 545380"/>
                <a:gd name="connsiteY4" fmla="*/ 327644 h 372177"/>
                <a:gd name="connsiteX5" fmla="*/ 19792 w 545380"/>
                <a:gd name="connsiteY5" fmla="*/ 288040 h 372177"/>
                <a:gd name="connsiteX0" fmla="*/ 375420 w 545380"/>
                <a:gd name="connsiteY0" fmla="*/ 0 h 372177"/>
                <a:gd name="connsiteX1" fmla="*/ 524493 w 545380"/>
                <a:gd name="connsiteY1" fmla="*/ 131701 h 372177"/>
                <a:gd name="connsiteX2" fmla="*/ 500742 w 545380"/>
                <a:gd name="connsiteY2" fmla="*/ 274205 h 372177"/>
                <a:gd name="connsiteX3" fmla="*/ 281049 w 545380"/>
                <a:gd name="connsiteY3" fmla="*/ 363270 h 372177"/>
                <a:gd name="connsiteX4" fmla="*/ 73231 w 545380"/>
                <a:gd name="connsiteY4" fmla="*/ 327644 h 372177"/>
                <a:gd name="connsiteX5" fmla="*/ 19792 w 545380"/>
                <a:gd name="connsiteY5" fmla="*/ 288040 h 372177"/>
                <a:gd name="connsiteX0" fmla="*/ 375420 w 545380"/>
                <a:gd name="connsiteY0" fmla="*/ 0 h 372177"/>
                <a:gd name="connsiteX1" fmla="*/ 524493 w 545380"/>
                <a:gd name="connsiteY1" fmla="*/ 131701 h 372177"/>
                <a:gd name="connsiteX2" fmla="*/ 500742 w 545380"/>
                <a:gd name="connsiteY2" fmla="*/ 274205 h 372177"/>
                <a:gd name="connsiteX3" fmla="*/ 281049 w 545380"/>
                <a:gd name="connsiteY3" fmla="*/ 363270 h 372177"/>
                <a:gd name="connsiteX4" fmla="*/ 73231 w 545380"/>
                <a:gd name="connsiteY4" fmla="*/ 327644 h 372177"/>
                <a:gd name="connsiteX5" fmla="*/ 19792 w 545380"/>
                <a:gd name="connsiteY5" fmla="*/ 288040 h 372177"/>
                <a:gd name="connsiteX0" fmla="*/ 395212 w 565172"/>
                <a:gd name="connsiteY0" fmla="*/ 0 h 372177"/>
                <a:gd name="connsiteX1" fmla="*/ 544285 w 565172"/>
                <a:gd name="connsiteY1" fmla="*/ 131701 h 372177"/>
                <a:gd name="connsiteX2" fmla="*/ 520534 w 565172"/>
                <a:gd name="connsiteY2" fmla="*/ 274205 h 372177"/>
                <a:gd name="connsiteX3" fmla="*/ 300841 w 565172"/>
                <a:gd name="connsiteY3" fmla="*/ 363270 h 372177"/>
                <a:gd name="connsiteX4" fmla="*/ 93023 w 565172"/>
                <a:gd name="connsiteY4" fmla="*/ 327644 h 372177"/>
                <a:gd name="connsiteX5" fmla="*/ 19792 w 565172"/>
                <a:gd name="connsiteY5" fmla="*/ 288040 h 372177"/>
                <a:gd name="connsiteX0" fmla="*/ 395212 w 565172"/>
                <a:gd name="connsiteY0" fmla="*/ 0 h 372177"/>
                <a:gd name="connsiteX1" fmla="*/ 544285 w 565172"/>
                <a:gd name="connsiteY1" fmla="*/ 131701 h 372177"/>
                <a:gd name="connsiteX2" fmla="*/ 520534 w 565172"/>
                <a:gd name="connsiteY2" fmla="*/ 274205 h 372177"/>
                <a:gd name="connsiteX3" fmla="*/ 300841 w 565172"/>
                <a:gd name="connsiteY3" fmla="*/ 363270 h 372177"/>
                <a:gd name="connsiteX4" fmla="*/ 93023 w 565172"/>
                <a:gd name="connsiteY4" fmla="*/ 327644 h 372177"/>
                <a:gd name="connsiteX5" fmla="*/ 19792 w 565172"/>
                <a:gd name="connsiteY5" fmla="*/ 288040 h 372177"/>
                <a:gd name="connsiteX0" fmla="*/ 395212 w 587722"/>
                <a:gd name="connsiteY0" fmla="*/ 0 h 372177"/>
                <a:gd name="connsiteX1" fmla="*/ 544285 w 587722"/>
                <a:gd name="connsiteY1" fmla="*/ 131701 h 372177"/>
                <a:gd name="connsiteX2" fmla="*/ 520534 w 587722"/>
                <a:gd name="connsiteY2" fmla="*/ 274205 h 372177"/>
                <a:gd name="connsiteX3" fmla="*/ 300841 w 587722"/>
                <a:gd name="connsiteY3" fmla="*/ 363270 h 372177"/>
                <a:gd name="connsiteX4" fmla="*/ 93023 w 587722"/>
                <a:gd name="connsiteY4" fmla="*/ 327644 h 372177"/>
                <a:gd name="connsiteX5" fmla="*/ 19792 w 587722"/>
                <a:gd name="connsiteY5" fmla="*/ 288040 h 372177"/>
                <a:gd name="connsiteX0" fmla="*/ 395212 w 587722"/>
                <a:gd name="connsiteY0" fmla="*/ 0 h 372177"/>
                <a:gd name="connsiteX1" fmla="*/ 544285 w 587722"/>
                <a:gd name="connsiteY1" fmla="*/ 131701 h 372177"/>
                <a:gd name="connsiteX2" fmla="*/ 520534 w 587722"/>
                <a:gd name="connsiteY2" fmla="*/ 274205 h 372177"/>
                <a:gd name="connsiteX3" fmla="*/ 300841 w 587722"/>
                <a:gd name="connsiteY3" fmla="*/ 363270 h 372177"/>
                <a:gd name="connsiteX4" fmla="*/ 93023 w 587722"/>
                <a:gd name="connsiteY4" fmla="*/ 327644 h 372177"/>
                <a:gd name="connsiteX5" fmla="*/ 19792 w 587722"/>
                <a:gd name="connsiteY5" fmla="*/ 288040 h 372177"/>
                <a:gd name="connsiteX0" fmla="*/ 395212 w 565172"/>
                <a:gd name="connsiteY0" fmla="*/ 0 h 372177"/>
                <a:gd name="connsiteX1" fmla="*/ 544285 w 565172"/>
                <a:gd name="connsiteY1" fmla="*/ 131701 h 372177"/>
                <a:gd name="connsiteX2" fmla="*/ 520534 w 565172"/>
                <a:gd name="connsiteY2" fmla="*/ 274205 h 372177"/>
                <a:gd name="connsiteX3" fmla="*/ 300841 w 565172"/>
                <a:gd name="connsiteY3" fmla="*/ 363270 h 372177"/>
                <a:gd name="connsiteX4" fmla="*/ 93023 w 565172"/>
                <a:gd name="connsiteY4" fmla="*/ 327644 h 372177"/>
                <a:gd name="connsiteX5" fmla="*/ 19792 w 565172"/>
                <a:gd name="connsiteY5" fmla="*/ 288040 h 372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172" h="372177">
                  <a:moveTo>
                    <a:pt x="395212" y="0"/>
                  </a:moveTo>
                  <a:cubicBezTo>
                    <a:pt x="519777" y="47584"/>
                    <a:pt x="523398" y="86000"/>
                    <a:pt x="544285" y="131701"/>
                  </a:cubicBezTo>
                  <a:cubicBezTo>
                    <a:pt x="565172" y="177402"/>
                    <a:pt x="550223" y="233207"/>
                    <a:pt x="520534" y="274205"/>
                  </a:cubicBezTo>
                  <a:cubicBezTo>
                    <a:pt x="450018" y="342487"/>
                    <a:pt x="372093" y="354363"/>
                    <a:pt x="300841" y="363270"/>
                  </a:cubicBezTo>
                  <a:cubicBezTo>
                    <a:pt x="229589" y="372177"/>
                    <a:pt x="139865" y="340182"/>
                    <a:pt x="93023" y="327644"/>
                  </a:cubicBezTo>
                  <a:cubicBezTo>
                    <a:pt x="46182" y="315106"/>
                    <a:pt x="0" y="282597"/>
                    <a:pt x="19792" y="288040"/>
                  </a:cubicBezTo>
                </a:path>
              </a:pathLst>
            </a:cu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cxnSp>
          <p:nvCxnSpPr>
            <p:cNvPr id="33" name="直接箭头连接符 32"/>
            <p:cNvCxnSpPr/>
            <p:nvPr/>
          </p:nvCxnSpPr>
          <p:spPr>
            <a:xfrm>
              <a:off x="6012200" y="4815716"/>
              <a:ext cx="720000" cy="1260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sp>
        <p:nvSpPr>
          <p:cNvPr id="2" name="标题 1"/>
          <p:cNvSpPr>
            <a:spLocks noGrp="1"/>
          </p:cNvSpPr>
          <p:nvPr>
            <p:ph type="title"/>
          </p:nvPr>
        </p:nvSpPr>
        <p:spPr/>
        <p:txBody>
          <a:bodyPr/>
          <a:lstStyle/>
          <a:p>
            <a:r>
              <a:rPr lang="en-US" altLang="zh-CN" dirty="0" smtClean="0"/>
              <a:t>How to work?</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Components</a:t>
            </a:r>
          </a:p>
          <a:p>
            <a:pPr lvl="1"/>
            <a:r>
              <a:rPr lang="en-US" altLang="zh-CN" dirty="0" smtClean="0"/>
              <a:t>platter</a:t>
            </a:r>
          </a:p>
          <a:p>
            <a:pPr lvl="1"/>
            <a:r>
              <a:rPr lang="en-US" altLang="zh-CN" dirty="0" smtClean="0"/>
              <a:t>side</a:t>
            </a:r>
          </a:p>
          <a:p>
            <a:pPr lvl="1"/>
            <a:r>
              <a:rPr lang="en-US" altLang="zh-CN" dirty="0" smtClean="0"/>
              <a:t>head</a:t>
            </a:r>
          </a:p>
          <a:p>
            <a:pPr lvl="1"/>
            <a:r>
              <a:rPr lang="en-US" altLang="zh-CN" dirty="0" smtClean="0"/>
              <a:t>arm</a:t>
            </a:r>
          </a:p>
          <a:p>
            <a:r>
              <a:rPr lang="en-US" altLang="zh-CN" dirty="0" smtClean="0"/>
              <a:t>Some terms</a:t>
            </a:r>
          </a:p>
          <a:p>
            <a:pPr lvl="1"/>
            <a:r>
              <a:rPr lang="en-US" altLang="zh-CN" dirty="0" smtClean="0"/>
              <a:t>Track </a:t>
            </a:r>
          </a:p>
          <a:p>
            <a:pPr lvl="1"/>
            <a:r>
              <a:rPr lang="en-US" altLang="zh-CN" dirty="0" smtClean="0"/>
              <a:t>Cylinder </a:t>
            </a:r>
          </a:p>
          <a:p>
            <a:pPr lvl="1"/>
            <a:r>
              <a:rPr lang="en-US" altLang="zh-CN" dirty="0" smtClean="0"/>
              <a:t>Sector (512Bytes)</a:t>
            </a:r>
          </a:p>
          <a:p>
            <a:endParaRPr lang="zh-CN" altLang="en-US" dirty="0"/>
          </a:p>
        </p:txBody>
      </p:sp>
      <p:sp>
        <p:nvSpPr>
          <p:cNvPr id="4" name="AutoShape 2" descr="http://my.csdn.net/uploads/201203/29/1333013035_4784.jpg"/>
          <p:cNvSpPr>
            <a:spLocks noChangeAspect="1" noChangeArrowheads="1"/>
          </p:cNvSpPr>
          <p:nvPr/>
        </p:nvSpPr>
        <p:spPr bwMode="auto">
          <a:xfrm>
            <a:off x="63500" y="-136525"/>
            <a:ext cx="3048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 xmlns:p14="http://schemas.microsoft.com/office/powerpoint/2010/main" val="27872126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layout on Sector</a:t>
            </a:r>
            <a:endParaRPr lang="zh-CN" altLang="en-US" dirty="0"/>
          </a:p>
        </p:txBody>
      </p:sp>
      <p:sp>
        <p:nvSpPr>
          <p:cNvPr id="5" name="内容占位符 4"/>
          <p:cNvSpPr>
            <a:spLocks noGrp="1"/>
          </p:cNvSpPr>
          <p:nvPr>
            <p:ph idx="1"/>
          </p:nvPr>
        </p:nvSpPr>
        <p:spPr/>
        <p:txBody>
          <a:bodyPr/>
          <a:lstStyle/>
          <a:p>
            <a:r>
              <a:rPr lang="en-US" altLang="zh-CN" dirty="0" smtClean="0"/>
              <a:t>Sector header</a:t>
            </a:r>
          </a:p>
          <a:p>
            <a:r>
              <a:rPr lang="en-US" altLang="zh-CN" dirty="0" smtClean="0"/>
              <a:t>Data area</a:t>
            </a:r>
          </a:p>
          <a:p>
            <a:r>
              <a:rPr lang="en-US" altLang="zh-CN" dirty="0" smtClean="0"/>
              <a:t>ECC</a:t>
            </a:r>
          </a:p>
          <a:p>
            <a:r>
              <a:rPr lang="en-US" altLang="zh-CN" dirty="0" smtClean="0"/>
              <a:t>Gaps</a:t>
            </a:r>
            <a:endParaRPr lang="zh-CN" altLang="en-US" dirty="0"/>
          </a:p>
        </p:txBody>
      </p:sp>
      <p:grpSp>
        <p:nvGrpSpPr>
          <p:cNvPr id="3" name="组合 74"/>
          <p:cNvGrpSpPr/>
          <p:nvPr/>
        </p:nvGrpSpPr>
        <p:grpSpPr>
          <a:xfrm>
            <a:off x="1118634" y="1628750"/>
            <a:ext cx="10700400" cy="5336461"/>
            <a:chOff x="1453046" y="1691478"/>
            <a:chExt cx="10700400" cy="5336461"/>
          </a:xfrm>
        </p:grpSpPr>
        <p:sp>
          <p:nvSpPr>
            <p:cNvPr id="9" name="弧形 8"/>
            <p:cNvSpPr/>
            <p:nvPr/>
          </p:nvSpPr>
          <p:spPr>
            <a:xfrm rot="20186540">
              <a:off x="1453046" y="2842979"/>
              <a:ext cx="10548000" cy="3888540"/>
            </a:xfrm>
            <a:prstGeom prst="arc">
              <a:avLst>
                <a:gd name="adj1" fmla="val 11742412"/>
                <a:gd name="adj2" fmla="val 1973676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1" name="弧形 10"/>
            <p:cNvSpPr/>
            <p:nvPr/>
          </p:nvSpPr>
          <p:spPr>
            <a:xfrm rot="20186540">
              <a:off x="1605446" y="3139399"/>
              <a:ext cx="10548000" cy="3888540"/>
            </a:xfrm>
            <a:prstGeom prst="arc">
              <a:avLst>
                <a:gd name="adj1" fmla="val 11742412"/>
                <a:gd name="adj2" fmla="val 1973676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grpSp>
          <p:nvGrpSpPr>
            <p:cNvPr id="4" name="组合 73"/>
            <p:cNvGrpSpPr/>
            <p:nvPr/>
          </p:nvGrpSpPr>
          <p:grpSpPr>
            <a:xfrm>
              <a:off x="2098022" y="1691478"/>
              <a:ext cx="7298648" cy="4908527"/>
              <a:chOff x="1187530" y="1691478"/>
              <a:chExt cx="7298648" cy="4908527"/>
            </a:xfrm>
          </p:grpSpPr>
          <p:sp>
            <p:nvSpPr>
              <p:cNvPr id="70" name="立方体 69"/>
              <p:cNvSpPr/>
              <p:nvPr/>
            </p:nvSpPr>
            <p:spPr>
              <a:xfrm>
                <a:off x="1187530" y="6168005"/>
                <a:ext cx="959563" cy="432000"/>
              </a:xfrm>
              <a:prstGeom prst="cub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a:t>
                </a:r>
                <a:endParaRPr lang="zh-CN" altLang="en-US" dirty="0"/>
              </a:p>
            </p:txBody>
          </p:sp>
          <p:grpSp>
            <p:nvGrpSpPr>
              <p:cNvPr id="6" name="组合 64"/>
              <p:cNvGrpSpPr/>
              <p:nvPr/>
            </p:nvGrpSpPr>
            <p:grpSpPr>
              <a:xfrm>
                <a:off x="1979640" y="6168005"/>
                <a:ext cx="519694" cy="432000"/>
                <a:chOff x="1979640" y="6168005"/>
                <a:chExt cx="519694" cy="432000"/>
              </a:xfrm>
            </p:grpSpPr>
            <p:sp>
              <p:nvSpPr>
                <p:cNvPr id="53" name="立方体 52"/>
                <p:cNvSpPr/>
                <p:nvPr/>
              </p:nvSpPr>
              <p:spPr>
                <a:xfrm>
                  <a:off x="2051650" y="6168005"/>
                  <a:ext cx="432000" cy="43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979640" y="6289663"/>
                  <a:ext cx="519694" cy="307777"/>
                </a:xfrm>
                <a:prstGeom prst="rect">
                  <a:avLst/>
                </a:prstGeom>
              </p:spPr>
              <p:txBody>
                <a:bodyPr wrap="none">
                  <a:spAutoFit/>
                </a:bodyPr>
                <a:lstStyle/>
                <a:p>
                  <a:r>
                    <a:rPr lang="en-US" altLang="zh-CN" sz="1400" dirty="0" smtClean="0">
                      <a:solidFill>
                        <a:schemeClr val="bg1"/>
                      </a:solidFill>
                    </a:rPr>
                    <a:t>Gap </a:t>
                  </a:r>
                  <a:endParaRPr lang="zh-CN" altLang="en-US" sz="1400" dirty="0">
                    <a:solidFill>
                      <a:schemeClr val="bg1"/>
                    </a:solidFill>
                  </a:endParaRPr>
                </a:p>
              </p:txBody>
            </p:sp>
          </p:grpSp>
          <p:sp>
            <p:nvSpPr>
              <p:cNvPr id="12" name="流程图: 可选过程 11"/>
              <p:cNvSpPr/>
              <p:nvPr/>
            </p:nvSpPr>
            <p:spPr>
              <a:xfrm rot="19190509">
                <a:off x="2224547" y="4654293"/>
                <a:ext cx="180000" cy="306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可选过程 12"/>
              <p:cNvSpPr/>
              <p:nvPr/>
            </p:nvSpPr>
            <p:spPr>
              <a:xfrm rot="20536090">
                <a:off x="6260315" y="2522277"/>
                <a:ext cx="180000" cy="324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大括号 13"/>
              <p:cNvSpPr/>
              <p:nvPr/>
            </p:nvSpPr>
            <p:spPr>
              <a:xfrm rot="3707355">
                <a:off x="4352420" y="1734028"/>
                <a:ext cx="252000" cy="4392000"/>
              </a:xfrm>
              <a:prstGeom prst="rightBrace">
                <a:avLst>
                  <a:gd name="adj1" fmla="val 39927"/>
                  <a:gd name="adj2" fmla="val 50000"/>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p>
            </p:txBody>
          </p:sp>
          <p:sp>
            <p:nvSpPr>
              <p:cNvPr id="15" name="TextBox 14"/>
              <p:cNvSpPr txBox="1"/>
              <p:nvPr/>
            </p:nvSpPr>
            <p:spPr>
              <a:xfrm>
                <a:off x="4067930" y="4067808"/>
                <a:ext cx="1437317" cy="369332"/>
              </a:xfrm>
              <a:prstGeom prst="rect">
                <a:avLst/>
              </a:prstGeom>
              <a:noFill/>
            </p:spPr>
            <p:txBody>
              <a:bodyPr wrap="none" rtlCol="0">
                <a:spAutoFit/>
              </a:bodyPr>
              <a:lstStyle/>
              <a:p>
                <a:r>
                  <a:rPr lang="en-US" altLang="zh-CN" dirty="0" smtClean="0">
                    <a:solidFill>
                      <a:schemeClr val="accent6"/>
                    </a:solidFill>
                  </a:rPr>
                  <a:t>A total sector</a:t>
                </a:r>
                <a:endParaRPr lang="zh-CN" altLang="en-US" dirty="0">
                  <a:solidFill>
                    <a:schemeClr val="accent6"/>
                  </a:solidFill>
                </a:endParaRPr>
              </a:p>
            </p:txBody>
          </p:sp>
          <p:cxnSp>
            <p:nvCxnSpPr>
              <p:cNvPr id="39" name="直接箭头连接符 38"/>
              <p:cNvCxnSpPr/>
              <p:nvPr/>
            </p:nvCxnSpPr>
            <p:spPr>
              <a:xfrm flipH="1" flipV="1">
                <a:off x="1835621" y="5157240"/>
                <a:ext cx="487738" cy="42277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45" name="TextBox 44"/>
              <p:cNvSpPr txBox="1"/>
              <p:nvPr/>
            </p:nvSpPr>
            <p:spPr>
              <a:xfrm>
                <a:off x="1907630" y="5580018"/>
                <a:ext cx="1432443" cy="369332"/>
              </a:xfrm>
              <a:prstGeom prst="rect">
                <a:avLst/>
              </a:prstGeom>
              <a:noFill/>
            </p:spPr>
            <p:txBody>
              <a:bodyPr wrap="none" rtlCol="0">
                <a:spAutoFit/>
              </a:bodyPr>
              <a:lstStyle/>
              <a:p>
                <a:r>
                  <a:rPr lang="en-US" altLang="zh-CN" dirty="0" smtClean="0">
                    <a:solidFill>
                      <a:schemeClr val="accent6"/>
                    </a:solidFill>
                  </a:rPr>
                  <a:t>before sector</a:t>
                </a:r>
                <a:endParaRPr lang="zh-CN" altLang="en-US" dirty="0">
                  <a:solidFill>
                    <a:schemeClr val="accent6"/>
                  </a:solidFill>
                </a:endParaRPr>
              </a:p>
            </p:txBody>
          </p:sp>
          <p:cxnSp>
            <p:nvCxnSpPr>
              <p:cNvPr id="49" name="直接箭头连接符 48"/>
              <p:cNvCxnSpPr/>
              <p:nvPr/>
            </p:nvCxnSpPr>
            <p:spPr>
              <a:xfrm flipH="1" flipV="1">
                <a:off x="6952209" y="2492870"/>
                <a:ext cx="264902" cy="66739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50" name="TextBox 49"/>
              <p:cNvSpPr txBox="1"/>
              <p:nvPr/>
            </p:nvSpPr>
            <p:spPr>
              <a:xfrm>
                <a:off x="6732300" y="3140960"/>
                <a:ext cx="1228028" cy="369332"/>
              </a:xfrm>
              <a:prstGeom prst="rect">
                <a:avLst/>
              </a:prstGeom>
              <a:noFill/>
            </p:spPr>
            <p:txBody>
              <a:bodyPr wrap="none" rtlCol="0">
                <a:spAutoFit/>
              </a:bodyPr>
              <a:lstStyle/>
              <a:p>
                <a:r>
                  <a:rPr lang="en-US" altLang="zh-CN" dirty="0" smtClean="0">
                    <a:solidFill>
                      <a:schemeClr val="accent6"/>
                    </a:solidFill>
                  </a:rPr>
                  <a:t>next sector</a:t>
                </a:r>
                <a:endParaRPr lang="zh-CN" altLang="en-US" dirty="0">
                  <a:solidFill>
                    <a:schemeClr val="accent6"/>
                  </a:solidFill>
                </a:endParaRPr>
              </a:p>
            </p:txBody>
          </p:sp>
          <p:cxnSp>
            <p:nvCxnSpPr>
              <p:cNvPr id="56" name="肘形连接符 55"/>
              <p:cNvCxnSpPr/>
              <p:nvPr/>
            </p:nvCxnSpPr>
            <p:spPr>
              <a:xfrm rot="16200000" flipH="1">
                <a:off x="1483599" y="3633916"/>
                <a:ext cx="1396995" cy="599810"/>
              </a:xfrm>
              <a:prstGeom prst="bentConnector3">
                <a:avLst>
                  <a:gd name="adj1" fmla="val -1004"/>
                </a:avLst>
              </a:prstGeom>
              <a:ln>
                <a:tailEnd type="arrow"/>
              </a:ln>
            </p:spPr>
            <p:style>
              <a:lnRef idx="2">
                <a:schemeClr val="accent6"/>
              </a:lnRef>
              <a:fillRef idx="0">
                <a:schemeClr val="accent6"/>
              </a:fillRef>
              <a:effectRef idx="1">
                <a:schemeClr val="accent6"/>
              </a:effectRef>
              <a:fontRef idx="minor">
                <a:schemeClr val="tx1"/>
              </a:fontRef>
            </p:style>
          </p:cxnSp>
          <p:cxnSp>
            <p:nvCxnSpPr>
              <p:cNvPr id="71" name="肘形连接符 70"/>
              <p:cNvCxnSpPr/>
              <p:nvPr/>
            </p:nvCxnSpPr>
            <p:spPr>
              <a:xfrm rot="16200000" flipV="1">
                <a:off x="5364251" y="3788910"/>
                <a:ext cx="2016000" cy="1"/>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90" name="直接连接符 89"/>
              <p:cNvCxnSpPr/>
              <p:nvPr/>
            </p:nvCxnSpPr>
            <p:spPr>
              <a:xfrm>
                <a:off x="5796170" y="2717331"/>
                <a:ext cx="144020" cy="279609"/>
              </a:xfrm>
              <a:prstGeom prst="line">
                <a:avLst/>
              </a:prstGeom>
            </p:spPr>
            <p:style>
              <a:lnRef idx="2">
                <a:schemeClr val="accent1"/>
              </a:lnRef>
              <a:fillRef idx="0">
                <a:schemeClr val="accent1"/>
              </a:fillRef>
              <a:effectRef idx="1">
                <a:schemeClr val="accent1"/>
              </a:effectRef>
              <a:fontRef idx="minor">
                <a:schemeClr val="tx1"/>
              </a:fontRef>
            </p:style>
          </p:cxnSp>
          <p:sp>
            <p:nvSpPr>
              <p:cNvPr id="105" name="流程图: 可选过程 104"/>
              <p:cNvSpPr/>
              <p:nvPr/>
            </p:nvSpPr>
            <p:spPr>
              <a:xfrm rot="19620000">
                <a:off x="3133502" y="4008355"/>
                <a:ext cx="180000" cy="32400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10" name="直接连接符 109"/>
              <p:cNvCxnSpPr/>
              <p:nvPr/>
            </p:nvCxnSpPr>
            <p:spPr>
              <a:xfrm>
                <a:off x="2771750" y="4262987"/>
                <a:ext cx="197990" cy="257084"/>
              </a:xfrm>
              <a:prstGeom prst="line">
                <a:avLst/>
              </a:prstGeom>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6732300" y="1691478"/>
                <a:ext cx="1753878" cy="369332"/>
              </a:xfrm>
              <a:prstGeom prst="rect">
                <a:avLst/>
              </a:prstGeom>
              <a:noFill/>
            </p:spPr>
            <p:txBody>
              <a:bodyPr wrap="none" rtlCol="0">
                <a:spAutoFit/>
              </a:bodyPr>
              <a:lstStyle/>
              <a:p>
                <a:r>
                  <a:rPr lang="en-US" altLang="zh-CN" dirty="0" smtClean="0">
                    <a:solidFill>
                      <a:schemeClr val="accent1"/>
                    </a:solidFill>
                  </a:rPr>
                  <a:t>Read/write head</a:t>
                </a:r>
                <a:endParaRPr lang="zh-CN" altLang="en-US" dirty="0">
                  <a:solidFill>
                    <a:schemeClr val="accent1"/>
                  </a:solidFill>
                </a:endParaRPr>
              </a:p>
            </p:txBody>
          </p:sp>
          <p:sp>
            <p:nvSpPr>
              <p:cNvPr id="10" name="流程图: 磁盘 9"/>
              <p:cNvSpPr/>
              <p:nvPr/>
            </p:nvSpPr>
            <p:spPr>
              <a:xfrm>
                <a:off x="7308380" y="2060810"/>
                <a:ext cx="360050" cy="468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0" name="肘形连接符 129"/>
              <p:cNvCxnSpPr/>
              <p:nvPr/>
            </p:nvCxnSpPr>
            <p:spPr>
              <a:xfrm rot="5400000">
                <a:off x="2492924" y="3297804"/>
                <a:ext cx="1607483" cy="181099"/>
              </a:xfrm>
              <a:prstGeom prst="bentConnector3">
                <a:avLst>
                  <a:gd name="adj1" fmla="val -1029"/>
                </a:avLst>
              </a:prstGeom>
              <a:ln>
                <a:tailEnd type="arrow"/>
              </a:ln>
            </p:spPr>
            <p:style>
              <a:lnRef idx="2">
                <a:schemeClr val="accent6"/>
              </a:lnRef>
              <a:fillRef idx="0">
                <a:schemeClr val="accent6"/>
              </a:fillRef>
              <a:effectRef idx="1">
                <a:schemeClr val="accent6"/>
              </a:effectRef>
              <a:fontRef idx="minor">
                <a:schemeClr val="tx1"/>
              </a:fontRef>
            </p:style>
          </p:cxnSp>
          <p:sp>
            <p:nvSpPr>
              <p:cNvPr id="135" name="TextBox 134"/>
              <p:cNvSpPr txBox="1"/>
              <p:nvPr/>
            </p:nvSpPr>
            <p:spPr>
              <a:xfrm>
                <a:off x="1187530" y="2915648"/>
                <a:ext cx="933461" cy="646331"/>
              </a:xfrm>
              <a:prstGeom prst="rect">
                <a:avLst/>
              </a:prstGeom>
              <a:noFill/>
            </p:spPr>
            <p:txBody>
              <a:bodyPr wrap="none" rtlCol="0">
                <a:spAutoFit/>
              </a:bodyPr>
              <a:lstStyle/>
              <a:p>
                <a:r>
                  <a:rPr lang="en-US" altLang="zh-CN" dirty="0" smtClean="0">
                    <a:solidFill>
                      <a:schemeClr val="accent6"/>
                    </a:solidFill>
                  </a:rPr>
                  <a:t>CHS </a:t>
                </a:r>
              </a:p>
              <a:p>
                <a:r>
                  <a:rPr lang="en-US" altLang="zh-CN" dirty="0" smtClean="0">
                    <a:solidFill>
                      <a:schemeClr val="accent6"/>
                    </a:solidFill>
                  </a:rPr>
                  <a:t>Address</a:t>
                </a:r>
                <a:endParaRPr lang="zh-CN" altLang="en-US" dirty="0">
                  <a:solidFill>
                    <a:schemeClr val="accent6"/>
                  </a:solidFill>
                </a:endParaRPr>
              </a:p>
            </p:txBody>
          </p:sp>
          <p:sp>
            <p:nvSpPr>
              <p:cNvPr id="136" name="TextBox 135"/>
              <p:cNvSpPr txBox="1"/>
              <p:nvPr/>
            </p:nvSpPr>
            <p:spPr>
              <a:xfrm>
                <a:off x="1815420" y="2584612"/>
                <a:ext cx="554511" cy="369332"/>
              </a:xfrm>
              <a:prstGeom prst="rect">
                <a:avLst/>
              </a:prstGeom>
              <a:noFill/>
            </p:spPr>
            <p:txBody>
              <a:bodyPr wrap="none" rtlCol="0">
                <a:spAutoFit/>
              </a:bodyPr>
              <a:lstStyle/>
              <a:p>
                <a:r>
                  <a:rPr lang="en-US" altLang="zh-CN" dirty="0" smtClean="0">
                    <a:solidFill>
                      <a:schemeClr val="accent6"/>
                    </a:solidFill>
                  </a:rPr>
                  <a:t>CRC</a:t>
                </a:r>
                <a:endParaRPr lang="zh-CN" altLang="en-US" dirty="0">
                  <a:solidFill>
                    <a:schemeClr val="accent6"/>
                  </a:solidFill>
                </a:endParaRPr>
              </a:p>
            </p:txBody>
          </p:sp>
          <p:sp>
            <p:nvSpPr>
              <p:cNvPr id="137" name="TextBox 136"/>
              <p:cNvSpPr txBox="1"/>
              <p:nvPr/>
            </p:nvSpPr>
            <p:spPr>
              <a:xfrm>
                <a:off x="3347830" y="2278599"/>
                <a:ext cx="1512210" cy="646331"/>
              </a:xfrm>
              <a:prstGeom prst="rect">
                <a:avLst/>
              </a:prstGeom>
              <a:noFill/>
            </p:spPr>
            <p:txBody>
              <a:bodyPr wrap="square" rtlCol="0">
                <a:spAutoFit/>
              </a:bodyPr>
              <a:lstStyle/>
              <a:p>
                <a:r>
                  <a:rPr lang="en-US" altLang="zh-CN" dirty="0" smtClean="0">
                    <a:solidFill>
                      <a:schemeClr val="accent6"/>
                    </a:solidFill>
                  </a:rPr>
                  <a:t>Sector gap for head &amp; data</a:t>
                </a:r>
                <a:endParaRPr lang="zh-CN" altLang="en-US" dirty="0">
                  <a:solidFill>
                    <a:schemeClr val="accent6"/>
                  </a:solidFill>
                </a:endParaRPr>
              </a:p>
            </p:txBody>
          </p:sp>
          <p:sp>
            <p:nvSpPr>
              <p:cNvPr id="141" name="TextBox 140"/>
              <p:cNvSpPr txBox="1"/>
              <p:nvPr/>
            </p:nvSpPr>
            <p:spPr>
              <a:xfrm rot="19920000">
                <a:off x="3737103" y="3262073"/>
                <a:ext cx="1562223" cy="369332"/>
              </a:xfrm>
              <a:prstGeom prst="rect">
                <a:avLst/>
              </a:prstGeom>
              <a:noFill/>
            </p:spPr>
            <p:txBody>
              <a:bodyPr wrap="none" rtlCol="0">
                <a:spAutoFit/>
              </a:bodyPr>
              <a:lstStyle/>
              <a:p>
                <a:r>
                  <a:rPr lang="en-US" altLang="zh-CN" dirty="0" smtClean="0">
                    <a:solidFill>
                      <a:schemeClr val="accent6"/>
                    </a:solidFill>
                  </a:rPr>
                  <a:t>512 bytes data</a:t>
                </a:r>
                <a:endParaRPr lang="zh-CN" altLang="en-US" dirty="0">
                  <a:solidFill>
                    <a:schemeClr val="accent6"/>
                  </a:solidFill>
                </a:endParaRPr>
              </a:p>
            </p:txBody>
          </p:sp>
          <p:cxnSp>
            <p:nvCxnSpPr>
              <p:cNvPr id="148" name="肘形连接符 147"/>
              <p:cNvCxnSpPr/>
              <p:nvPr/>
            </p:nvCxnSpPr>
            <p:spPr>
              <a:xfrm rot="10800000">
                <a:off x="2412200" y="4941208"/>
                <a:ext cx="3600000" cy="1"/>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154" name="TextBox 153"/>
              <p:cNvSpPr txBox="1"/>
              <p:nvPr/>
            </p:nvSpPr>
            <p:spPr>
              <a:xfrm>
                <a:off x="6012200" y="4755980"/>
                <a:ext cx="1512210" cy="369332"/>
              </a:xfrm>
              <a:prstGeom prst="rect">
                <a:avLst/>
              </a:prstGeom>
              <a:noFill/>
            </p:spPr>
            <p:txBody>
              <a:bodyPr wrap="square" rtlCol="0">
                <a:spAutoFit/>
              </a:bodyPr>
              <a:lstStyle/>
              <a:p>
                <a:r>
                  <a:rPr lang="en-US" altLang="zh-CN" dirty="0" smtClean="0">
                    <a:solidFill>
                      <a:schemeClr val="accent6"/>
                    </a:solidFill>
                  </a:rPr>
                  <a:t>Sector gap</a:t>
                </a:r>
                <a:endParaRPr lang="zh-CN" altLang="en-US" dirty="0">
                  <a:solidFill>
                    <a:schemeClr val="accent6"/>
                  </a:solidFill>
                </a:endParaRPr>
              </a:p>
            </p:txBody>
          </p:sp>
          <p:cxnSp>
            <p:nvCxnSpPr>
              <p:cNvPr id="156" name="肘形连接符 155"/>
              <p:cNvCxnSpPr/>
              <p:nvPr/>
            </p:nvCxnSpPr>
            <p:spPr>
              <a:xfrm rot="16200000" flipH="1">
                <a:off x="1903305" y="3247536"/>
                <a:ext cx="1533062" cy="599809"/>
              </a:xfrm>
              <a:prstGeom prst="bentConnector3">
                <a:avLst>
                  <a:gd name="adj1" fmla="val 296"/>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61" name="肘形连接符 160"/>
              <p:cNvCxnSpPr/>
              <p:nvPr/>
            </p:nvCxnSpPr>
            <p:spPr>
              <a:xfrm rot="16200000" flipH="1">
                <a:off x="5398070" y="2167987"/>
                <a:ext cx="805181" cy="590826"/>
              </a:xfrm>
              <a:prstGeom prst="bentConnector3">
                <a:avLst>
                  <a:gd name="adj1" fmla="val 1821"/>
                </a:avLst>
              </a:prstGeom>
              <a:ln>
                <a:tailEnd type="arrow"/>
              </a:ln>
            </p:spPr>
            <p:style>
              <a:lnRef idx="2">
                <a:schemeClr val="accent6"/>
              </a:lnRef>
              <a:fillRef idx="0">
                <a:schemeClr val="accent6"/>
              </a:fillRef>
              <a:effectRef idx="1">
                <a:schemeClr val="accent6"/>
              </a:effectRef>
              <a:fontRef idx="minor">
                <a:schemeClr val="tx1"/>
              </a:fontRef>
            </p:style>
          </p:cxnSp>
          <p:sp>
            <p:nvSpPr>
              <p:cNvPr id="169" name="TextBox 168"/>
              <p:cNvSpPr txBox="1"/>
              <p:nvPr/>
            </p:nvSpPr>
            <p:spPr>
              <a:xfrm>
                <a:off x="4950736" y="1876144"/>
                <a:ext cx="541046" cy="369332"/>
              </a:xfrm>
              <a:prstGeom prst="rect">
                <a:avLst/>
              </a:prstGeom>
              <a:noFill/>
            </p:spPr>
            <p:txBody>
              <a:bodyPr wrap="none" rtlCol="0">
                <a:spAutoFit/>
              </a:bodyPr>
              <a:lstStyle/>
              <a:p>
                <a:r>
                  <a:rPr lang="en-US" altLang="zh-CN" dirty="0" smtClean="0">
                    <a:solidFill>
                      <a:schemeClr val="accent6"/>
                    </a:solidFill>
                  </a:rPr>
                  <a:t>ECC</a:t>
                </a:r>
                <a:endParaRPr lang="zh-CN" altLang="en-US" dirty="0">
                  <a:solidFill>
                    <a:schemeClr val="accent6"/>
                  </a:solidFill>
                </a:endParaRPr>
              </a:p>
            </p:txBody>
          </p:sp>
          <p:cxnSp>
            <p:nvCxnSpPr>
              <p:cNvPr id="32" name="直接连接符 31"/>
              <p:cNvCxnSpPr/>
              <p:nvPr/>
            </p:nvCxnSpPr>
            <p:spPr>
              <a:xfrm>
                <a:off x="2148111" y="4747413"/>
                <a:ext cx="0" cy="1415402"/>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483710" y="4869200"/>
                <a:ext cx="0" cy="1489977"/>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206116" y="4348143"/>
                <a:ext cx="0" cy="2011034"/>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3387214" y="4248602"/>
                <a:ext cx="2" cy="2110575"/>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5940188" y="2995181"/>
                <a:ext cx="2" cy="3363996"/>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6300240" y="2865992"/>
                <a:ext cx="2" cy="3493185"/>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485381" y="2780910"/>
                <a:ext cx="0" cy="3578267"/>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4" name="立方体 53"/>
              <p:cNvSpPr/>
              <p:nvPr/>
            </p:nvSpPr>
            <p:spPr>
              <a:xfrm>
                <a:off x="2374790" y="6168005"/>
                <a:ext cx="828000" cy="432000"/>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smtClean="0"/>
                  <a:t>Header</a:t>
                </a:r>
                <a:endParaRPr lang="zh-CN" altLang="en-US" sz="1400" dirty="0"/>
              </a:p>
            </p:txBody>
          </p:sp>
          <p:sp>
            <p:nvSpPr>
              <p:cNvPr id="63" name="立方体 62"/>
              <p:cNvSpPr/>
              <p:nvPr/>
            </p:nvSpPr>
            <p:spPr>
              <a:xfrm>
                <a:off x="3088630" y="6168005"/>
                <a:ext cx="270000" cy="432000"/>
              </a:xfrm>
              <a:prstGeom prst="cube">
                <a:avLst>
                  <a:gd name="adj" fmla="val 40074"/>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9" name="立方体 58"/>
              <p:cNvSpPr/>
              <p:nvPr/>
            </p:nvSpPr>
            <p:spPr>
              <a:xfrm>
                <a:off x="3275820" y="6168005"/>
                <a:ext cx="2664370" cy="432000"/>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400" dirty="0" smtClean="0"/>
                  <a:t>Data area</a:t>
                </a:r>
                <a:endParaRPr lang="zh-CN" altLang="en-US" sz="1400" dirty="0"/>
              </a:p>
            </p:txBody>
          </p:sp>
          <p:grpSp>
            <p:nvGrpSpPr>
              <p:cNvPr id="7" name="组合 61"/>
              <p:cNvGrpSpPr/>
              <p:nvPr/>
            </p:nvGrpSpPr>
            <p:grpSpPr>
              <a:xfrm>
                <a:off x="5780662" y="6168005"/>
                <a:ext cx="519578" cy="432000"/>
                <a:chOff x="5780662" y="6168005"/>
                <a:chExt cx="519578" cy="432000"/>
              </a:xfrm>
            </p:grpSpPr>
            <p:sp>
              <p:nvSpPr>
                <p:cNvPr id="60" name="立方体 59"/>
                <p:cNvSpPr/>
                <p:nvPr/>
              </p:nvSpPr>
              <p:spPr>
                <a:xfrm>
                  <a:off x="5821808" y="6168005"/>
                  <a:ext cx="478432" cy="432000"/>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1400" dirty="0"/>
                </a:p>
              </p:txBody>
            </p:sp>
            <p:sp>
              <p:nvSpPr>
                <p:cNvPr id="61" name="矩形 60"/>
                <p:cNvSpPr/>
                <p:nvPr/>
              </p:nvSpPr>
              <p:spPr>
                <a:xfrm>
                  <a:off x="5780662" y="6287038"/>
                  <a:ext cx="463075" cy="307777"/>
                </a:xfrm>
                <a:prstGeom prst="rect">
                  <a:avLst/>
                </a:prstGeom>
              </p:spPr>
              <p:txBody>
                <a:bodyPr wrap="none">
                  <a:spAutoFit/>
                </a:bodyPr>
                <a:lstStyle/>
                <a:p>
                  <a:pPr algn="ctr"/>
                  <a:r>
                    <a:rPr lang="en-US" altLang="zh-CN" sz="1400" dirty="0" smtClean="0">
                      <a:solidFill>
                        <a:schemeClr val="bg1"/>
                      </a:solidFill>
                    </a:rPr>
                    <a:t>ECC</a:t>
                  </a:r>
                  <a:endParaRPr lang="zh-CN" altLang="en-US" sz="1400" dirty="0">
                    <a:solidFill>
                      <a:schemeClr val="bg1"/>
                    </a:solidFill>
                  </a:endParaRPr>
                </a:p>
              </p:txBody>
            </p:sp>
          </p:grpSp>
          <p:grpSp>
            <p:nvGrpSpPr>
              <p:cNvPr id="8" name="组合 65"/>
              <p:cNvGrpSpPr/>
              <p:nvPr/>
            </p:nvGrpSpPr>
            <p:grpSpPr>
              <a:xfrm>
                <a:off x="6140596" y="6165380"/>
                <a:ext cx="519694" cy="434625"/>
                <a:chOff x="1979640" y="6162815"/>
                <a:chExt cx="519694" cy="434625"/>
              </a:xfrm>
            </p:grpSpPr>
            <p:sp>
              <p:nvSpPr>
                <p:cNvPr id="67" name="立方体 66"/>
                <p:cNvSpPr/>
                <p:nvPr/>
              </p:nvSpPr>
              <p:spPr>
                <a:xfrm>
                  <a:off x="2051650" y="6162815"/>
                  <a:ext cx="432000" cy="43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1979640" y="6289663"/>
                  <a:ext cx="519694" cy="307777"/>
                </a:xfrm>
                <a:prstGeom prst="rect">
                  <a:avLst/>
                </a:prstGeom>
              </p:spPr>
              <p:txBody>
                <a:bodyPr wrap="none">
                  <a:spAutoFit/>
                </a:bodyPr>
                <a:lstStyle/>
                <a:p>
                  <a:r>
                    <a:rPr lang="en-US" altLang="zh-CN" sz="1400" dirty="0" smtClean="0">
                      <a:solidFill>
                        <a:schemeClr val="bg1"/>
                      </a:solidFill>
                    </a:rPr>
                    <a:t>Gap </a:t>
                  </a:r>
                  <a:endParaRPr lang="zh-CN" altLang="en-US" sz="1400" dirty="0">
                    <a:solidFill>
                      <a:schemeClr val="bg1"/>
                    </a:solidFill>
                  </a:endParaRPr>
                </a:p>
              </p:txBody>
            </p:sp>
          </p:grpSp>
          <p:sp>
            <p:nvSpPr>
              <p:cNvPr id="73" name="立方体 72"/>
              <p:cNvSpPr/>
              <p:nvPr/>
            </p:nvSpPr>
            <p:spPr>
              <a:xfrm>
                <a:off x="6564847" y="6168005"/>
                <a:ext cx="959563" cy="432000"/>
              </a:xfrm>
              <a:prstGeom prst="cub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a:t>
                </a:r>
                <a:endParaRPr lang="zh-CN" altLang="en-US" dirty="0"/>
              </a:p>
            </p:txBody>
          </p:sp>
        </p:gr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Confusing on bit density of sector</a:t>
            </a:r>
            <a:endParaRPr lang="zh-CN" altLang="en-US" dirty="0"/>
          </a:p>
        </p:txBody>
      </p:sp>
      <p:sp>
        <p:nvSpPr>
          <p:cNvPr id="3" name="内容占位符 2"/>
          <p:cNvSpPr>
            <a:spLocks noGrp="1"/>
          </p:cNvSpPr>
          <p:nvPr>
            <p:ph idx="1"/>
          </p:nvPr>
        </p:nvSpPr>
        <p:spPr/>
        <p:txBody>
          <a:bodyPr/>
          <a:lstStyle/>
          <a:p>
            <a:r>
              <a:rPr lang="en-US" altLang="zh-CN" dirty="0"/>
              <a:t>Zone Bit </a:t>
            </a:r>
            <a:r>
              <a:rPr lang="en-US" altLang="zh-CN" dirty="0" smtClean="0"/>
              <a:t>Recording</a:t>
            </a:r>
            <a:endParaRPr lang="zh-CN" altLang="en-US" dirty="0"/>
          </a:p>
        </p:txBody>
      </p:sp>
      <p:pic>
        <p:nvPicPr>
          <p:cNvPr id="4098" name="Picture 2" descr="http://www.pcguide.com/ref/hdd/geom/z_zbr.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72000" y="2394624"/>
            <a:ext cx="3943350" cy="391477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矩形 3"/>
          <p:cNvSpPr/>
          <p:nvPr/>
        </p:nvSpPr>
        <p:spPr>
          <a:xfrm>
            <a:off x="827584" y="2372691"/>
            <a:ext cx="3744416" cy="1200329"/>
          </a:xfrm>
          <a:prstGeom prst="rect">
            <a:avLst/>
          </a:prstGeom>
        </p:spPr>
        <p:txBody>
          <a:bodyPr wrap="square">
            <a:spAutoFit/>
          </a:bodyPr>
          <a:lstStyle/>
          <a:p>
            <a:r>
              <a:rPr lang="en-US" altLang="zh-CN" dirty="0"/>
              <a:t>zone bit recording (ZBR) is a method used by disk drives to store more sectors per track on outer tracks than on inner tracks.</a:t>
            </a:r>
            <a:endParaRPr lang="zh-CN" altLang="en-US" dirty="0"/>
          </a:p>
        </p:txBody>
      </p:sp>
      <p:pic>
        <p:nvPicPr>
          <p:cNvPr id="8"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l="21067" t="10724"/>
          <a:stretch>
            <a:fillRect/>
          </a:stretch>
        </p:blipFill>
        <p:spPr bwMode="auto">
          <a:xfrm>
            <a:off x="827584" y="3936555"/>
            <a:ext cx="3381652" cy="23728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4158101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to access?</a:t>
            </a:r>
            <a:endParaRPr lang="zh-CN" altLang="en-US" dirty="0"/>
          </a:p>
        </p:txBody>
      </p:sp>
      <p:sp>
        <p:nvSpPr>
          <p:cNvPr id="3" name="内容占位符 2"/>
          <p:cNvSpPr>
            <a:spLocks noGrp="1"/>
          </p:cNvSpPr>
          <p:nvPr>
            <p:ph idx="1"/>
          </p:nvPr>
        </p:nvSpPr>
        <p:spPr/>
        <p:txBody>
          <a:bodyPr>
            <a:normAutofit/>
          </a:bodyPr>
          <a:lstStyle/>
          <a:p>
            <a:r>
              <a:rPr lang="en-US" altLang="zh-CN" dirty="0" smtClean="0"/>
              <a:t>CHS Addressing</a:t>
            </a:r>
          </a:p>
          <a:p>
            <a:pPr marL="971550" lvl="1" indent="-514350">
              <a:buFont typeface="+mj-lt"/>
              <a:buAutoNum type="arabicPeriod"/>
            </a:pPr>
            <a:r>
              <a:rPr lang="en-US" altLang="zh-CN" dirty="0" smtClean="0"/>
              <a:t>Cylinder (mechanical operation)</a:t>
            </a:r>
          </a:p>
          <a:p>
            <a:pPr marL="971550" lvl="1" indent="-514350">
              <a:buFont typeface="+mj-lt"/>
              <a:buAutoNum type="arabicPeriod"/>
            </a:pPr>
            <a:r>
              <a:rPr lang="en-US" altLang="zh-CN" dirty="0" smtClean="0"/>
              <a:t>Head (electronic choose)</a:t>
            </a:r>
          </a:p>
          <a:p>
            <a:pPr marL="971550" lvl="1" indent="-514350">
              <a:buFont typeface="+mj-lt"/>
              <a:buAutoNum type="arabicPeriod"/>
            </a:pPr>
            <a:r>
              <a:rPr lang="en-US" altLang="zh-CN" dirty="0" smtClean="0"/>
              <a:t>Sector (mechanical rotation, but so fast)</a:t>
            </a:r>
          </a:p>
          <a:p>
            <a:pPr lvl="1"/>
            <a:r>
              <a:rPr lang="en-US" altLang="zh-CN" dirty="0" smtClean="0"/>
              <a:t>E.g. 1024/16/63 </a:t>
            </a:r>
            <a:r>
              <a:rPr lang="en-US" altLang="zh-CN" dirty="0" smtClean="0">
                <a:sym typeface="Wingdings" panose="05000000000000000000" pitchFamily="2" charset="2"/>
              </a:rPr>
              <a:t></a:t>
            </a:r>
            <a:r>
              <a:rPr lang="en-US" altLang="zh-CN" dirty="0" smtClean="0"/>
              <a:t> 10/4/6bits</a:t>
            </a:r>
            <a:endParaRPr lang="en-US" altLang="zh-CN" dirty="0"/>
          </a:p>
        </p:txBody>
      </p:sp>
      <p:graphicFrame>
        <p:nvGraphicFramePr>
          <p:cNvPr id="4" name="图示 3"/>
          <p:cNvGraphicFramePr/>
          <p:nvPr>
            <p:extLst>
              <p:ext uri="{D42A27DB-BD31-4B8C-83A1-F6EECF244321}">
                <p14:modId xmlns="" xmlns:p14="http://schemas.microsoft.com/office/powerpoint/2010/main" val="2650333804"/>
              </p:ext>
            </p:extLst>
          </p:nvPr>
        </p:nvGraphicFramePr>
        <p:xfrm>
          <a:off x="1524000" y="4221110"/>
          <a:ext cx="6096000" cy="2016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22595692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Disk IO Performance</a:t>
            </a:r>
            <a:endParaRPr lang="zh-CN" altLang="en-US" dirty="0"/>
          </a:p>
        </p:txBody>
      </p:sp>
      <p:sp>
        <p:nvSpPr>
          <p:cNvPr id="3" name="内容占位符 2"/>
          <p:cNvSpPr>
            <a:spLocks noGrp="1"/>
          </p:cNvSpPr>
          <p:nvPr>
            <p:ph idx="1"/>
          </p:nvPr>
        </p:nvSpPr>
        <p:spPr/>
        <p:txBody>
          <a:bodyPr>
            <a:normAutofit lnSpcReduction="10000"/>
          </a:bodyPr>
          <a:lstStyle/>
          <a:p>
            <a:r>
              <a:rPr lang="en-US" altLang="zh-CN" b="1" dirty="0" smtClean="0"/>
              <a:t>T</a:t>
            </a:r>
            <a:r>
              <a:rPr lang="en-US" altLang="zh-CN" baseline="-25000" dirty="0" smtClean="0"/>
              <a:t>i/o</a:t>
            </a:r>
            <a:r>
              <a:rPr lang="en-US" altLang="zh-CN" dirty="0" smtClean="0"/>
              <a:t> = </a:t>
            </a:r>
            <a:r>
              <a:rPr lang="en-US" altLang="zh-CN" b="1" dirty="0" err="1" smtClean="0"/>
              <a:t>t</a:t>
            </a:r>
            <a:r>
              <a:rPr lang="en-US" altLang="zh-CN" baseline="-25000" dirty="0" err="1" smtClean="0"/>
              <a:t>seek</a:t>
            </a:r>
            <a:r>
              <a:rPr lang="en-US" altLang="zh-CN" dirty="0" smtClean="0"/>
              <a:t> + </a:t>
            </a:r>
            <a:r>
              <a:rPr lang="en-US" altLang="zh-CN" b="1" dirty="0" err="1" smtClean="0"/>
              <a:t>t</a:t>
            </a:r>
            <a:r>
              <a:rPr lang="en-US" altLang="zh-CN" baseline="-25000" dirty="0" err="1" smtClean="0"/>
              <a:t>rotate</a:t>
            </a:r>
            <a:r>
              <a:rPr lang="en-US" altLang="zh-CN" dirty="0" smtClean="0"/>
              <a:t> + n*</a:t>
            </a:r>
            <a:r>
              <a:rPr lang="en-US" altLang="zh-CN" b="1" dirty="0" err="1" smtClean="0"/>
              <a:t>t</a:t>
            </a:r>
            <a:r>
              <a:rPr lang="en-US" altLang="zh-CN" baseline="-25000" dirty="0" err="1" smtClean="0"/>
              <a:t>transfer</a:t>
            </a:r>
            <a:endParaRPr lang="en-US" altLang="zh-CN" dirty="0" smtClean="0"/>
          </a:p>
          <a:p>
            <a:pPr lvl="1"/>
            <a:r>
              <a:rPr lang="en-US" altLang="zh-CN" dirty="0" smtClean="0"/>
              <a:t>Seek time(0.2-0.8ms)</a:t>
            </a:r>
          </a:p>
          <a:p>
            <a:pPr lvl="1"/>
            <a:r>
              <a:rPr lang="en-US" altLang="zh-CN" dirty="0" smtClean="0"/>
              <a:t>Rotational latency(5400/7200 rpm)</a:t>
            </a:r>
          </a:p>
          <a:p>
            <a:pPr lvl="1"/>
            <a:r>
              <a:rPr lang="en-US" altLang="zh-CN" dirty="0" smtClean="0"/>
              <a:t>Data transfer rate</a:t>
            </a:r>
          </a:p>
          <a:p>
            <a:r>
              <a:rPr lang="en-US" altLang="zh-CN" dirty="0" smtClean="0"/>
              <a:t>IOPS(</a:t>
            </a:r>
            <a:r>
              <a:rPr lang="en-US" altLang="zh-CN" dirty="0" err="1" smtClean="0"/>
              <a:t>Input/Output</a:t>
            </a:r>
            <a:r>
              <a:rPr lang="en-US" altLang="zh-CN" dirty="0" smtClean="0"/>
              <a:t> operations </a:t>
            </a:r>
            <a:r>
              <a:rPr lang="en-US" altLang="zh-CN" dirty="0"/>
              <a:t>per second</a:t>
            </a:r>
            <a:r>
              <a:rPr lang="en-US" altLang="zh-CN" dirty="0" smtClean="0"/>
              <a:t>)</a:t>
            </a:r>
          </a:p>
          <a:p>
            <a:pPr lvl="1"/>
            <a:r>
              <a:rPr lang="en-US" altLang="zh-CN" dirty="0" smtClean="0"/>
              <a:t>Sequential Read IOPS</a:t>
            </a:r>
          </a:p>
          <a:p>
            <a:pPr lvl="1"/>
            <a:r>
              <a:rPr lang="en-US" altLang="zh-CN" dirty="0" smtClean="0"/>
              <a:t>Sequential Write IOPS</a:t>
            </a:r>
          </a:p>
          <a:p>
            <a:pPr lvl="1"/>
            <a:r>
              <a:rPr lang="en-US" altLang="zh-CN" dirty="0" smtClean="0"/>
              <a:t>Random Read IOPS</a:t>
            </a:r>
          </a:p>
          <a:p>
            <a:pPr lvl="1"/>
            <a:r>
              <a:rPr lang="en-US" altLang="zh-CN" dirty="0" smtClean="0"/>
              <a:t>Random Write IOPS</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Disk/IO Scheduler</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sz="2400" dirty="0" smtClean="0"/>
              <a:t>It determines </a:t>
            </a:r>
            <a:r>
              <a:rPr lang="en-US" altLang="zh-CN" sz="2400" dirty="0"/>
              <a:t>the motion of the </a:t>
            </a:r>
            <a:r>
              <a:rPr lang="en-US" altLang="zh-CN" sz="2400" dirty="0" smtClean="0"/>
              <a:t>of disk's </a:t>
            </a:r>
            <a:r>
              <a:rPr lang="en-US" altLang="zh-CN" sz="2400" dirty="0"/>
              <a:t>arm and head </a:t>
            </a:r>
            <a:r>
              <a:rPr lang="en-US" altLang="zh-CN" sz="2400" dirty="0" smtClean="0"/>
              <a:t>in </a:t>
            </a:r>
            <a:r>
              <a:rPr lang="en-US" altLang="zh-CN" sz="2400" dirty="0"/>
              <a:t>servicing read and write requests</a:t>
            </a:r>
            <a:r>
              <a:rPr lang="en-US" altLang="zh-CN" sz="2400" dirty="0" smtClean="0"/>
              <a:t>.</a:t>
            </a:r>
          </a:p>
          <a:p>
            <a:r>
              <a:rPr lang="en-US" altLang="zh-CN" sz="2400" dirty="0" smtClean="0"/>
              <a:t>IO Scheduler goals</a:t>
            </a:r>
          </a:p>
          <a:p>
            <a:pPr lvl="1"/>
            <a:r>
              <a:rPr lang="en-US" altLang="zh-CN" sz="1800" dirty="0"/>
              <a:t>To minimize time wasted by </a:t>
            </a:r>
            <a:r>
              <a:rPr lang="en-US" altLang="zh-CN" sz="1800" dirty="0" smtClean="0"/>
              <a:t>hard disk seeks</a:t>
            </a:r>
            <a:endParaRPr lang="en-US" altLang="zh-CN" sz="1800" dirty="0"/>
          </a:p>
          <a:p>
            <a:pPr lvl="1"/>
            <a:r>
              <a:rPr lang="en-US" altLang="zh-CN" sz="1800" dirty="0"/>
              <a:t>To prioritize a certain </a:t>
            </a:r>
            <a:r>
              <a:rPr lang="en-US" altLang="zh-CN" sz="1800" dirty="0" smtClean="0"/>
              <a:t>process' </a:t>
            </a:r>
            <a:r>
              <a:rPr lang="en-US" altLang="zh-CN" sz="1800" dirty="0"/>
              <a:t>I/O requests</a:t>
            </a:r>
          </a:p>
          <a:p>
            <a:pPr lvl="1"/>
            <a:r>
              <a:rPr lang="en-US" altLang="zh-CN" sz="1800" dirty="0"/>
              <a:t>To give a share of the disk bandwidth to each running process</a:t>
            </a:r>
          </a:p>
          <a:p>
            <a:pPr lvl="1"/>
            <a:r>
              <a:rPr lang="en-US" altLang="zh-CN" sz="1800" dirty="0"/>
              <a:t>To guarantee that certain requests will be issued before a particular deadline</a:t>
            </a:r>
            <a:endParaRPr lang="en-US" altLang="zh-CN" sz="2400" dirty="0"/>
          </a:p>
          <a:p>
            <a:r>
              <a:rPr lang="en-US" altLang="zh-CN" sz="2400" dirty="0"/>
              <a:t>Scheduler </a:t>
            </a:r>
            <a:r>
              <a:rPr lang="en-US" altLang="zh-CN" sz="2400" dirty="0" smtClean="0"/>
              <a:t>algorithms</a:t>
            </a:r>
            <a:r>
              <a:rPr lang="en-US" altLang="zh-CN" sz="2400" dirty="0"/>
              <a:t> </a:t>
            </a:r>
            <a:r>
              <a:rPr lang="en-US" altLang="zh-CN" sz="2400" dirty="0" smtClean="0"/>
              <a:t>(choose one according by different workloads)</a:t>
            </a:r>
          </a:p>
          <a:p>
            <a:pPr lvl="1"/>
            <a:r>
              <a:rPr lang="en-US" altLang="zh-CN" sz="1800" dirty="0" smtClean="0"/>
              <a:t>FIFO (</a:t>
            </a:r>
            <a:r>
              <a:rPr lang="en-US" altLang="zh-CN" sz="1500" dirty="0" smtClean="0"/>
              <a:t>a.k.a. </a:t>
            </a:r>
            <a:r>
              <a:rPr lang="en-US" altLang="zh-CN" sz="1800" dirty="0" smtClean="0"/>
              <a:t>FCFS)</a:t>
            </a:r>
          </a:p>
          <a:p>
            <a:pPr lvl="1"/>
            <a:r>
              <a:rPr lang="en-US" altLang="zh-CN" sz="1800" dirty="0" smtClean="0"/>
              <a:t>SSTF (Shortest Seek Time</a:t>
            </a:r>
            <a:r>
              <a:rPr lang="en-US" altLang="zh-CN" sz="1800" dirty="0"/>
              <a:t> First</a:t>
            </a:r>
            <a:r>
              <a:rPr lang="en-US" altLang="zh-CN" sz="1800" dirty="0" smtClean="0"/>
              <a:t>)</a:t>
            </a:r>
          </a:p>
          <a:p>
            <a:pPr lvl="1"/>
            <a:r>
              <a:rPr lang="en-US" altLang="zh-CN" sz="1800" dirty="0" smtClean="0"/>
              <a:t>SCAN (</a:t>
            </a:r>
            <a:r>
              <a:rPr lang="en-US" altLang="zh-CN" sz="1500" dirty="0" smtClean="0"/>
              <a:t>a.k.a.</a:t>
            </a:r>
            <a:r>
              <a:rPr lang="en-US" altLang="zh-CN" sz="1800" dirty="0" smtClean="0"/>
              <a:t> Elevator </a:t>
            </a:r>
            <a:r>
              <a:rPr lang="en-US" altLang="zh-CN" sz="1800" dirty="0"/>
              <a:t>A</a:t>
            </a:r>
            <a:r>
              <a:rPr lang="en-US" altLang="zh-CN" sz="1800" dirty="0" smtClean="0"/>
              <a:t>lgorithm, LOOK, C-SCAN, C-LOOK)</a:t>
            </a:r>
          </a:p>
          <a:p>
            <a:pPr lvl="1"/>
            <a:r>
              <a:rPr lang="en-US" altLang="zh-CN" sz="1800" dirty="0" smtClean="0"/>
              <a:t>FSCAN, N-Step-SCAN (prevents </a:t>
            </a:r>
            <a:r>
              <a:rPr lang="en-US" altLang="zh-CN" sz="1500" u="sng" dirty="0" smtClean="0">
                <a:effectLst>
                  <a:outerShdw blurRad="38100" dist="38100" dir="2700000" algn="tl">
                    <a:srgbClr val="000000">
                      <a:alpha val="43137"/>
                    </a:srgbClr>
                  </a:outerShdw>
                </a:effectLst>
              </a:rPr>
              <a:t>"starvation</a:t>
            </a:r>
            <a:r>
              <a:rPr lang="en-US" altLang="zh-CN" sz="1500" u="sng" dirty="0">
                <a:effectLst>
                  <a:outerShdw blurRad="38100" dist="38100" dir="2700000" algn="tl">
                    <a:srgbClr val="000000">
                      <a:alpha val="43137"/>
                    </a:srgbClr>
                  </a:outerShdw>
                </a:effectLst>
              </a:rPr>
              <a:t>"</a:t>
            </a:r>
            <a:r>
              <a:rPr lang="en-US" altLang="zh-CN" sz="1600" dirty="0" smtClean="0"/>
              <a:t> </a:t>
            </a:r>
            <a:r>
              <a:rPr lang="en-US" altLang="zh-CN" sz="1800" dirty="0" smtClean="0"/>
              <a:t>and </a:t>
            </a:r>
            <a:r>
              <a:rPr lang="en-US" altLang="zh-CN" sz="1500" u="sng" dirty="0">
                <a:effectLst>
                  <a:outerShdw blurRad="38100" dist="38100" dir="2700000" algn="tl">
                    <a:srgbClr val="000000">
                      <a:alpha val="43137"/>
                    </a:srgbClr>
                  </a:outerShdw>
                </a:effectLst>
              </a:rPr>
              <a:t>"arm stickiness"</a:t>
            </a:r>
            <a:r>
              <a:rPr lang="en-US" altLang="zh-CN" sz="1800" dirty="0" smtClean="0"/>
              <a:t>)</a:t>
            </a:r>
          </a:p>
          <a:p>
            <a:pPr lvl="1"/>
            <a:r>
              <a:rPr lang="en-US" altLang="zh-CN" sz="1800" dirty="0" smtClean="0"/>
              <a:t>CFQ (Completely </a:t>
            </a:r>
            <a:r>
              <a:rPr lang="en-US" altLang="zh-CN" sz="1800" dirty="0"/>
              <a:t>Fair </a:t>
            </a:r>
            <a:r>
              <a:rPr lang="en-US" altLang="zh-CN" sz="1800" dirty="0" smtClean="0"/>
              <a:t>Queuing, used for </a:t>
            </a:r>
            <a:r>
              <a:rPr lang="en-US" altLang="zh-CN" sz="1600" u="sng" dirty="0">
                <a:effectLst>
                  <a:outerShdw blurRad="38100" dist="38100" dir="2700000" algn="tl">
                    <a:srgbClr val="000000">
                      <a:alpha val="43137"/>
                    </a:srgbClr>
                  </a:outerShdw>
                </a:effectLst>
              </a:rPr>
              <a:t>desktop system</a:t>
            </a:r>
            <a:r>
              <a:rPr lang="en-US" altLang="zh-CN" sz="1800" dirty="0" smtClean="0"/>
              <a:t>)</a:t>
            </a:r>
          </a:p>
          <a:p>
            <a:pPr lvl="1"/>
            <a:r>
              <a:rPr lang="en-US" altLang="zh-CN" sz="1800" dirty="0" smtClean="0"/>
              <a:t>AS (Anticipatory Scheduler, replaced by CFQ, some used for </a:t>
            </a:r>
            <a:r>
              <a:rPr lang="en-US" altLang="zh-CN" sz="1500" u="sng" dirty="0" smtClean="0">
                <a:effectLst>
                  <a:outerShdw blurRad="38100" dist="38100" dir="2700000" algn="tl">
                    <a:srgbClr val="000000">
                      <a:alpha val="43137"/>
                    </a:srgbClr>
                  </a:outerShdw>
                </a:effectLst>
              </a:rPr>
              <a:t>web server</a:t>
            </a:r>
            <a:r>
              <a:rPr lang="en-US" altLang="zh-CN" sz="1800" dirty="0" smtClean="0"/>
              <a:t>)</a:t>
            </a:r>
          </a:p>
          <a:p>
            <a:pPr lvl="1"/>
            <a:r>
              <a:rPr lang="en-US" altLang="zh-CN" sz="1800" dirty="0" smtClean="0"/>
              <a:t>Deadline</a:t>
            </a:r>
            <a:r>
              <a:rPr lang="en-US" altLang="zh-CN" sz="1800" dirty="0"/>
              <a:t> </a:t>
            </a:r>
            <a:r>
              <a:rPr lang="en-US" altLang="zh-CN" sz="1800" dirty="0" smtClean="0"/>
              <a:t>(often used for </a:t>
            </a:r>
            <a:r>
              <a:rPr lang="en-US" altLang="zh-CN" sz="1600" u="sng" dirty="0" smtClean="0">
                <a:effectLst>
                  <a:outerShdw blurRad="38100" dist="38100" dir="2700000" algn="tl">
                    <a:srgbClr val="000000">
                      <a:alpha val="43137"/>
                    </a:srgbClr>
                  </a:outerShdw>
                </a:effectLst>
              </a:rPr>
              <a:t>database</a:t>
            </a:r>
            <a:r>
              <a:rPr lang="en-US" altLang="zh-CN" sz="1800" dirty="0" smtClean="0"/>
              <a:t>)</a:t>
            </a:r>
          </a:p>
          <a:p>
            <a:pPr lvl="1"/>
            <a:r>
              <a:rPr lang="en-US" altLang="zh-CN" sz="1800" dirty="0" smtClean="0"/>
              <a:t>NOOP (maybe used for </a:t>
            </a:r>
            <a:r>
              <a:rPr lang="en-US" altLang="zh-CN" sz="1600" u="sng" dirty="0">
                <a:effectLst>
                  <a:outerShdw blurRad="38100" dist="38100" dir="2700000" algn="tl">
                    <a:srgbClr val="000000">
                      <a:alpha val="43137"/>
                    </a:srgbClr>
                  </a:outerShdw>
                </a:effectLst>
              </a:rPr>
              <a:t>non disk-based block </a:t>
            </a:r>
            <a:r>
              <a:rPr lang="en-US" altLang="zh-CN" sz="1600" u="sng" dirty="0" smtClean="0">
                <a:effectLst>
                  <a:outerShdw blurRad="38100" dist="38100" dir="2700000" algn="tl">
                    <a:srgbClr val="000000">
                      <a:alpha val="43137"/>
                    </a:srgbClr>
                  </a:outerShdw>
                </a:effectLst>
              </a:rPr>
              <a:t>devices</a:t>
            </a:r>
            <a:r>
              <a:rPr lang="en-US" altLang="zh-CN" sz="1600" dirty="0" smtClean="0"/>
              <a:t>, </a:t>
            </a:r>
            <a:r>
              <a:rPr lang="en-US" altLang="zh-CN" sz="1800" dirty="0" smtClean="0"/>
              <a:t>e.g. SSD)</a:t>
            </a:r>
            <a:endParaRPr lang="en-US" altLang="zh-CN" sz="1800" dirty="0"/>
          </a:p>
          <a:p>
            <a:r>
              <a:rPr lang="en-US" altLang="zh-CN" sz="2400" dirty="0" smtClean="0"/>
              <a:t>Scheduler implementation</a:t>
            </a:r>
          </a:p>
          <a:p>
            <a:pPr lvl="1"/>
            <a:r>
              <a:rPr lang="en-US" altLang="zh-CN" sz="1800" dirty="0"/>
              <a:t>c</a:t>
            </a:r>
            <a:r>
              <a:rPr lang="en-US" altLang="zh-CN" sz="1800" dirty="0" smtClean="0"/>
              <a:t>ache/buffer</a:t>
            </a:r>
          </a:p>
          <a:p>
            <a:pPr lvl="1"/>
            <a:r>
              <a:rPr lang="en-US" altLang="zh-CN" sz="1800" dirty="0" smtClean="0"/>
              <a:t>Read/write requests queue(s)</a:t>
            </a:r>
            <a:endParaRPr lang="zh-CN" altLang="en-US" sz="1800" dirty="0"/>
          </a:p>
        </p:txBody>
      </p:sp>
    </p:spTree>
    <p:extLst>
      <p:ext uri="{BB962C8B-B14F-4D97-AF65-F5344CB8AC3E}">
        <p14:creationId xmlns="" xmlns:p14="http://schemas.microsoft.com/office/powerpoint/2010/main" val="18709186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File system on Disk</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 </a:t>
            </a:r>
            <a:endParaRPr lang="zh-CN" altLang="en-US" dirty="0"/>
          </a:p>
        </p:txBody>
      </p:sp>
      <p:pic>
        <p:nvPicPr>
          <p:cNvPr id="2050" name="Picture 2" descr="Computer and Laptop Tips Brisbane and Gold Coast  Data Recovery     Computer repairs Brisbane"/>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26102" y="3789049"/>
            <a:ext cx="3522243" cy="2337113"/>
          </a:xfrm>
          <a:prstGeom prst="rect">
            <a:avLst/>
          </a:prstGeom>
          <a:noFill/>
          <a:extLst>
            <a:ext uri="{909E8E84-426E-40DD-AFC4-6F175D3DCCD1}">
              <a14:hiddenFill xmlns="" xmlns:a14="http://schemas.microsoft.com/office/drawing/2010/main">
                <a:solidFill>
                  <a:srgbClr val="FFFFFF"/>
                </a:solidFill>
              </a14:hiddenFill>
            </a:ext>
          </a:extLst>
        </p:spPr>
      </p:pic>
      <p:pic>
        <p:nvPicPr>
          <p:cNvPr id="2052" name="Picture 4" descr="File Security"/>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155505" y="3789048"/>
            <a:ext cx="2376330" cy="2337113"/>
          </a:xfrm>
          <a:prstGeom prst="rect">
            <a:avLst/>
          </a:prstGeom>
          <a:noFill/>
          <a:extLst>
            <a:ext uri="{909E8E84-426E-40DD-AFC4-6F175D3DCCD1}">
              <a14:hiddenFill xmlns="" xmlns:a14="http://schemas.microsoft.com/office/drawing/2010/main">
                <a:solidFill>
                  <a:srgbClr val="FFFFFF"/>
                </a:solidFill>
              </a14:hiddenFill>
            </a:ext>
          </a:extLst>
        </p:spPr>
      </p:pic>
      <p:pic>
        <p:nvPicPr>
          <p:cNvPr id="2054" name="Picture 6" descr="fig.simple-example-h5py"/>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766965" y="3789047"/>
            <a:ext cx="2158010" cy="2337113"/>
          </a:xfrm>
          <a:prstGeom prst="rect">
            <a:avLst/>
          </a:prstGeom>
          <a:noFill/>
          <a:extLst>
            <a:ext uri="{909E8E84-426E-40DD-AFC4-6F175D3DCCD1}">
              <a14:hiddenFill xmlns="" xmlns:a14="http://schemas.microsoft.com/office/drawing/2010/main">
                <a:solidFill>
                  <a:srgbClr val="FFFFFF"/>
                </a:solidFill>
              </a14:hiddenFill>
            </a:ext>
          </a:extLst>
        </p:spPr>
      </p:pic>
      <p:pic>
        <p:nvPicPr>
          <p:cNvPr id="2056" name="Picture 8" descr="“hard disk”的图片搜索结果"/>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05857" y="1901064"/>
            <a:ext cx="1428750" cy="1057276"/>
          </a:xfrm>
          <a:prstGeom prst="rect">
            <a:avLst/>
          </a:prstGeom>
          <a:noFill/>
          <a:extLst>
            <a:ext uri="{909E8E84-426E-40DD-AFC4-6F175D3DCCD1}">
              <a14:hiddenFill xmlns="" xmlns:a14="http://schemas.microsoft.com/office/drawing/2010/main">
                <a:solidFill>
                  <a:srgbClr val="FFFFFF"/>
                </a:solidFill>
              </a14:hiddenFill>
            </a:ext>
          </a:extLst>
        </p:spPr>
      </p:pic>
      <p:pic>
        <p:nvPicPr>
          <p:cNvPr id="2058" name="Picture 10" descr="client male man person user"/>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7705775" y="1818567"/>
            <a:ext cx="1219200" cy="1219201"/>
          </a:xfrm>
          <a:prstGeom prst="rect">
            <a:avLst/>
          </a:prstGeom>
          <a:noFill/>
          <a:extLst>
            <a:ext uri="{909E8E84-426E-40DD-AFC4-6F175D3DCCD1}">
              <a14:hiddenFill xmlns="" xmlns:a14="http://schemas.microsoft.com/office/drawing/2010/main">
                <a:solidFill>
                  <a:srgbClr val="FFFFFF"/>
                </a:solidFill>
              </a14:hiddenFill>
            </a:ext>
          </a:extLst>
        </p:spPr>
      </p:pic>
      <p:sp>
        <p:nvSpPr>
          <p:cNvPr id="4" name="圆角矩形 3"/>
          <p:cNvSpPr/>
          <p:nvPr/>
        </p:nvSpPr>
        <p:spPr>
          <a:xfrm>
            <a:off x="6344343" y="2177702"/>
            <a:ext cx="936000" cy="5040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400" dirty="0"/>
              <a:t>Directory tree</a:t>
            </a:r>
          </a:p>
        </p:txBody>
      </p:sp>
      <p:sp>
        <p:nvSpPr>
          <p:cNvPr id="11" name="圆角矩形 10"/>
          <p:cNvSpPr/>
          <p:nvPr/>
        </p:nvSpPr>
        <p:spPr>
          <a:xfrm>
            <a:off x="4982909" y="2177702"/>
            <a:ext cx="936000" cy="5040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Files </a:t>
            </a:r>
            <a:endParaRPr lang="en-US" altLang="zh-CN" dirty="0"/>
          </a:p>
        </p:txBody>
      </p:sp>
      <p:sp>
        <p:nvSpPr>
          <p:cNvPr id="12" name="圆角矩形 11"/>
          <p:cNvSpPr/>
          <p:nvPr/>
        </p:nvSpPr>
        <p:spPr>
          <a:xfrm>
            <a:off x="3621475" y="2176167"/>
            <a:ext cx="936000" cy="5040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smtClean="0"/>
              <a:t>Blocks</a:t>
            </a:r>
            <a:endParaRPr lang="en-US" altLang="zh-CN" dirty="0"/>
          </a:p>
        </p:txBody>
      </p:sp>
      <p:sp>
        <p:nvSpPr>
          <p:cNvPr id="13" name="圆角矩形 12"/>
          <p:cNvSpPr/>
          <p:nvPr/>
        </p:nvSpPr>
        <p:spPr>
          <a:xfrm>
            <a:off x="2260041" y="2176167"/>
            <a:ext cx="936000" cy="504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Sectors </a:t>
            </a:r>
            <a:endParaRPr lang="en-US" altLang="zh-CN" dirty="0"/>
          </a:p>
        </p:txBody>
      </p:sp>
      <p:sp>
        <p:nvSpPr>
          <p:cNvPr id="6" name="右箭头 5"/>
          <p:cNvSpPr/>
          <p:nvPr/>
        </p:nvSpPr>
        <p:spPr>
          <a:xfrm>
            <a:off x="1827173" y="2359810"/>
            <a:ext cx="360050" cy="136713"/>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15" name="右箭头 14"/>
          <p:cNvSpPr/>
          <p:nvPr/>
        </p:nvSpPr>
        <p:spPr>
          <a:xfrm>
            <a:off x="3239120" y="2358732"/>
            <a:ext cx="360050" cy="13671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6" name="右箭头 15"/>
          <p:cNvSpPr/>
          <p:nvPr/>
        </p:nvSpPr>
        <p:spPr>
          <a:xfrm>
            <a:off x="4596259" y="2359810"/>
            <a:ext cx="360050" cy="136713"/>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7" name="右箭头 16"/>
          <p:cNvSpPr/>
          <p:nvPr/>
        </p:nvSpPr>
        <p:spPr>
          <a:xfrm>
            <a:off x="5940190" y="2359810"/>
            <a:ext cx="360050" cy="136713"/>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8" name="右箭头 17"/>
          <p:cNvSpPr/>
          <p:nvPr/>
        </p:nvSpPr>
        <p:spPr>
          <a:xfrm>
            <a:off x="7369940" y="2359810"/>
            <a:ext cx="360050" cy="136713"/>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7" name="TextBox 6"/>
          <p:cNvSpPr txBox="1"/>
          <p:nvPr/>
        </p:nvSpPr>
        <p:spPr>
          <a:xfrm>
            <a:off x="1799262" y="1484730"/>
            <a:ext cx="5941178" cy="369332"/>
          </a:xfrm>
          <a:prstGeom prst="rect">
            <a:avLst/>
          </a:prstGeom>
          <a:noFill/>
        </p:spPr>
        <p:txBody>
          <a:bodyPr wrap="none" rtlCol="0">
            <a:spAutoFit/>
          </a:bodyPr>
          <a:lstStyle/>
          <a:p>
            <a:r>
              <a:rPr lang="en-US" altLang="zh-CN" dirty="0" smtClean="0"/>
              <a:t>A 2G file will maintain 4,194,304 sectors(512bytes per sector)</a:t>
            </a:r>
            <a:endParaRPr lang="zh-CN" altLang="en-US" dirty="0"/>
          </a:p>
        </p:txBody>
      </p:sp>
      <p:sp>
        <p:nvSpPr>
          <p:cNvPr id="8" name="椭圆 7"/>
          <p:cNvSpPr/>
          <p:nvPr/>
        </p:nvSpPr>
        <p:spPr>
          <a:xfrm>
            <a:off x="2656031" y="2886328"/>
            <a:ext cx="144020" cy="144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656031" y="3119116"/>
            <a:ext cx="144020" cy="144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2656031" y="3335151"/>
            <a:ext cx="144020" cy="144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4017465" y="2886327"/>
            <a:ext cx="144020" cy="1440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6" name="椭圆 25"/>
          <p:cNvSpPr/>
          <p:nvPr/>
        </p:nvSpPr>
        <p:spPr>
          <a:xfrm>
            <a:off x="4017465" y="3119115"/>
            <a:ext cx="144020" cy="1440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7" name="椭圆 26"/>
          <p:cNvSpPr/>
          <p:nvPr/>
        </p:nvSpPr>
        <p:spPr>
          <a:xfrm>
            <a:off x="4017465" y="3335150"/>
            <a:ext cx="144020" cy="1440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8" name="椭圆 27"/>
          <p:cNvSpPr/>
          <p:nvPr/>
        </p:nvSpPr>
        <p:spPr>
          <a:xfrm>
            <a:off x="5378899" y="2886327"/>
            <a:ext cx="144020" cy="14402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9" name="椭圆 28"/>
          <p:cNvSpPr/>
          <p:nvPr/>
        </p:nvSpPr>
        <p:spPr>
          <a:xfrm>
            <a:off x="5378899" y="3119115"/>
            <a:ext cx="144020" cy="14402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0" name="椭圆 29"/>
          <p:cNvSpPr/>
          <p:nvPr/>
        </p:nvSpPr>
        <p:spPr>
          <a:xfrm>
            <a:off x="5378899" y="3335150"/>
            <a:ext cx="144020" cy="14402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1" name="椭圆 30"/>
          <p:cNvSpPr/>
          <p:nvPr/>
        </p:nvSpPr>
        <p:spPr>
          <a:xfrm>
            <a:off x="6740333" y="2886326"/>
            <a:ext cx="144020" cy="14402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2" name="椭圆 31"/>
          <p:cNvSpPr/>
          <p:nvPr/>
        </p:nvSpPr>
        <p:spPr>
          <a:xfrm>
            <a:off x="6740333" y="3119114"/>
            <a:ext cx="144020" cy="14402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3" name="椭圆 32"/>
          <p:cNvSpPr/>
          <p:nvPr/>
        </p:nvSpPr>
        <p:spPr>
          <a:xfrm>
            <a:off x="6740333" y="3335149"/>
            <a:ext cx="144020" cy="14402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10" name="直接箭头连接符 9"/>
          <p:cNvCxnSpPr>
            <a:stCxn id="8" idx="6"/>
            <a:endCxn id="26" idx="2"/>
          </p:cNvCxnSpPr>
          <p:nvPr/>
        </p:nvCxnSpPr>
        <p:spPr>
          <a:xfrm>
            <a:off x="2800051" y="2958340"/>
            <a:ext cx="1217414" cy="232787"/>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21" idx="6"/>
            <a:endCxn id="26" idx="2"/>
          </p:cNvCxnSpPr>
          <p:nvPr/>
        </p:nvCxnSpPr>
        <p:spPr>
          <a:xfrm flipV="1">
            <a:off x="2800051" y="3191127"/>
            <a:ext cx="1217414" cy="1"/>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051" name="直接箭头连接符 2050"/>
          <p:cNvCxnSpPr>
            <a:stCxn id="22" idx="6"/>
            <a:endCxn id="26" idx="2"/>
          </p:cNvCxnSpPr>
          <p:nvPr/>
        </p:nvCxnSpPr>
        <p:spPr>
          <a:xfrm flipV="1">
            <a:off x="2800051" y="3191127"/>
            <a:ext cx="1217414" cy="216036"/>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055" name="直接箭头连接符 2054"/>
          <p:cNvCxnSpPr>
            <a:stCxn id="25" idx="6"/>
            <a:endCxn id="29" idx="2"/>
          </p:cNvCxnSpPr>
          <p:nvPr/>
        </p:nvCxnSpPr>
        <p:spPr>
          <a:xfrm>
            <a:off x="4161485" y="2958339"/>
            <a:ext cx="1217414" cy="232788"/>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cxnSp>
        <p:nvCxnSpPr>
          <p:cNvPr id="2059" name="直接箭头连接符 2058"/>
          <p:cNvCxnSpPr>
            <a:stCxn id="26" idx="6"/>
            <a:endCxn id="29" idx="2"/>
          </p:cNvCxnSpPr>
          <p:nvPr/>
        </p:nvCxnSpPr>
        <p:spPr>
          <a:xfrm>
            <a:off x="4161485" y="3191127"/>
            <a:ext cx="1217414" cy="0"/>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cxnSp>
        <p:nvCxnSpPr>
          <p:cNvPr id="2061" name="直接箭头连接符 2060"/>
          <p:cNvCxnSpPr>
            <a:stCxn id="27" idx="6"/>
            <a:endCxn id="29" idx="2"/>
          </p:cNvCxnSpPr>
          <p:nvPr/>
        </p:nvCxnSpPr>
        <p:spPr>
          <a:xfrm flipV="1">
            <a:off x="4161485" y="3191127"/>
            <a:ext cx="1217414" cy="216035"/>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cxnSp>
        <p:nvCxnSpPr>
          <p:cNvPr id="2064" name="直接箭头连接符 2063"/>
          <p:cNvCxnSpPr>
            <a:stCxn id="28" idx="6"/>
            <a:endCxn id="32" idx="2"/>
          </p:cNvCxnSpPr>
          <p:nvPr/>
        </p:nvCxnSpPr>
        <p:spPr>
          <a:xfrm>
            <a:off x="5522919" y="2958339"/>
            <a:ext cx="1217414" cy="232787"/>
          </a:xfrm>
          <a:prstGeom prst="straightConnector1">
            <a:avLst/>
          </a:prstGeom>
          <a:ln>
            <a:prstDash val="sysDash"/>
            <a:tailEnd type="arrow"/>
          </a:ln>
        </p:spPr>
        <p:style>
          <a:lnRef idx="1">
            <a:schemeClr val="accent3"/>
          </a:lnRef>
          <a:fillRef idx="0">
            <a:schemeClr val="accent3"/>
          </a:fillRef>
          <a:effectRef idx="0">
            <a:schemeClr val="accent3"/>
          </a:effectRef>
          <a:fontRef idx="minor">
            <a:schemeClr val="tx1"/>
          </a:fontRef>
        </p:style>
      </p:cxnSp>
      <p:cxnSp>
        <p:nvCxnSpPr>
          <p:cNvPr id="2066" name="直接箭头连接符 2065"/>
          <p:cNvCxnSpPr>
            <a:stCxn id="29" idx="6"/>
            <a:endCxn id="32" idx="2"/>
          </p:cNvCxnSpPr>
          <p:nvPr/>
        </p:nvCxnSpPr>
        <p:spPr>
          <a:xfrm flipV="1">
            <a:off x="5522919" y="3191126"/>
            <a:ext cx="1217414" cy="1"/>
          </a:xfrm>
          <a:prstGeom prst="straightConnector1">
            <a:avLst/>
          </a:prstGeom>
          <a:ln>
            <a:prstDash val="sysDash"/>
            <a:tailEnd type="arrow"/>
          </a:ln>
        </p:spPr>
        <p:style>
          <a:lnRef idx="1">
            <a:schemeClr val="accent3"/>
          </a:lnRef>
          <a:fillRef idx="0">
            <a:schemeClr val="accent3"/>
          </a:fillRef>
          <a:effectRef idx="0">
            <a:schemeClr val="accent3"/>
          </a:effectRef>
          <a:fontRef idx="minor">
            <a:schemeClr val="tx1"/>
          </a:fontRef>
        </p:style>
      </p:cxnSp>
      <p:cxnSp>
        <p:nvCxnSpPr>
          <p:cNvPr id="2068" name="直接箭头连接符 2067"/>
          <p:cNvCxnSpPr>
            <a:stCxn id="30" idx="6"/>
            <a:endCxn id="32" idx="2"/>
          </p:cNvCxnSpPr>
          <p:nvPr/>
        </p:nvCxnSpPr>
        <p:spPr>
          <a:xfrm flipV="1">
            <a:off x="5522919" y="3191126"/>
            <a:ext cx="1217414" cy="216036"/>
          </a:xfrm>
          <a:prstGeom prst="straightConnector1">
            <a:avLst/>
          </a:prstGeom>
          <a:ln>
            <a:prstDash val="sysDash"/>
            <a:tailEnd type="arrow"/>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 xmlns:p14="http://schemas.microsoft.com/office/powerpoint/2010/main" val="10693456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Principle of locality</a:t>
            </a:r>
            <a:endParaRPr lang="zh-CN" altLang="en-US" dirty="0"/>
          </a:p>
        </p:txBody>
      </p:sp>
      <p:sp>
        <p:nvSpPr>
          <p:cNvPr id="3" name="内容占位符 2"/>
          <p:cNvSpPr>
            <a:spLocks noGrp="1"/>
          </p:cNvSpPr>
          <p:nvPr>
            <p:ph idx="1"/>
          </p:nvPr>
        </p:nvSpPr>
        <p:spPr/>
        <p:txBody>
          <a:bodyPr>
            <a:normAutofit lnSpcReduction="10000"/>
          </a:bodyPr>
          <a:lstStyle/>
          <a:p>
            <a:r>
              <a:rPr lang="en-US" altLang="zh-CN" sz="2400" dirty="0"/>
              <a:t>Programs tend to reuse data and instructions they have used </a:t>
            </a:r>
            <a:r>
              <a:rPr lang="en-US" altLang="zh-CN" sz="2400" dirty="0" smtClean="0"/>
              <a:t>recently, or </a:t>
            </a:r>
            <a:r>
              <a:rPr lang="en-US" altLang="zh-CN" sz="2400" dirty="0"/>
              <a:t>related </a:t>
            </a:r>
            <a:r>
              <a:rPr lang="en-US" altLang="zh-CN" sz="2400" dirty="0" smtClean="0"/>
              <a:t>storage locations</a:t>
            </a:r>
            <a:r>
              <a:rPr lang="en-US" altLang="zh-CN" sz="2400" dirty="0"/>
              <a:t>, are frequently </a:t>
            </a:r>
            <a:r>
              <a:rPr lang="en-US" altLang="zh-CN" sz="2400" dirty="0" smtClean="0"/>
              <a:t>accessed.</a:t>
            </a:r>
          </a:p>
          <a:p>
            <a:r>
              <a:rPr lang="en-US" altLang="zh-CN" sz="2400" dirty="0" smtClean="0"/>
              <a:t>Types</a:t>
            </a:r>
          </a:p>
          <a:p>
            <a:pPr lvl="1"/>
            <a:r>
              <a:rPr lang="en-US" altLang="zh-CN" sz="2000" dirty="0" smtClean="0"/>
              <a:t>temporal locality</a:t>
            </a:r>
          </a:p>
          <a:p>
            <a:pPr lvl="1"/>
            <a:r>
              <a:rPr lang="en-US" altLang="zh-CN" sz="2000" dirty="0"/>
              <a:t>s</a:t>
            </a:r>
            <a:r>
              <a:rPr lang="en-US" altLang="zh-CN" sz="2000" dirty="0" smtClean="0"/>
              <a:t>patial locality</a:t>
            </a:r>
          </a:p>
          <a:p>
            <a:r>
              <a:rPr lang="en-US" altLang="zh-CN" sz="2400" dirty="0" smtClean="0"/>
              <a:t>Optimization techs</a:t>
            </a:r>
            <a:endParaRPr lang="en-US" altLang="zh-CN" dirty="0" smtClean="0"/>
          </a:p>
          <a:p>
            <a:pPr lvl="1"/>
            <a:r>
              <a:rPr lang="en-US" altLang="zh-CN" sz="2000" dirty="0"/>
              <a:t>c</a:t>
            </a:r>
            <a:r>
              <a:rPr lang="en-US" altLang="zh-CN" sz="2000" dirty="0" smtClean="0"/>
              <a:t>aching</a:t>
            </a:r>
          </a:p>
          <a:p>
            <a:pPr lvl="1"/>
            <a:r>
              <a:rPr lang="en-US" altLang="zh-CN" sz="2000" dirty="0"/>
              <a:t>p</a:t>
            </a:r>
            <a:r>
              <a:rPr lang="en-US" altLang="zh-CN" sz="2000" dirty="0" smtClean="0"/>
              <a:t>refetching </a:t>
            </a:r>
          </a:p>
          <a:p>
            <a:r>
              <a:rPr lang="en-US" altLang="zh-CN" sz="2400" dirty="0" smtClean="0"/>
              <a:t>Relevant factors</a:t>
            </a:r>
            <a:endParaRPr lang="en-US" altLang="zh-CN" sz="2400" dirty="0" smtClean="0"/>
          </a:p>
          <a:p>
            <a:pPr lvl="1"/>
            <a:r>
              <a:rPr lang="en-US" altLang="zh-CN" sz="2000" dirty="0" smtClean="0"/>
              <a:t>Structure of program</a:t>
            </a:r>
          </a:p>
          <a:p>
            <a:pPr lvl="1"/>
            <a:r>
              <a:rPr lang="en-US" altLang="zh-CN" sz="2000" dirty="0" smtClean="0"/>
              <a:t>Linear data structure</a:t>
            </a:r>
          </a:p>
          <a:p>
            <a:pPr lvl="1"/>
            <a:r>
              <a:rPr lang="en-US" altLang="zh-CN" sz="2000" dirty="0" smtClean="0"/>
              <a:t>Use efficiency for memory hierarchy</a:t>
            </a:r>
            <a:endParaRPr lang="zh-CN" altLang="en-US" sz="2000" dirty="0"/>
          </a:p>
        </p:txBody>
      </p:sp>
      <p:pic>
        <p:nvPicPr>
          <p:cNvPr id="4" name="图片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658900" y="2988630"/>
            <a:ext cx="1800000" cy="1800000"/>
          </a:xfrm>
          <a:prstGeom prst="rect">
            <a:avLst/>
          </a:prstGeom>
        </p:spPr>
      </p:pic>
      <p:sp>
        <p:nvSpPr>
          <p:cNvPr id="5" name="TextBox 4"/>
          <p:cNvSpPr txBox="1"/>
          <p:nvPr/>
        </p:nvSpPr>
        <p:spPr>
          <a:xfrm>
            <a:off x="323410" y="5962135"/>
            <a:ext cx="8611588" cy="3693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altLang="zh-CN" dirty="0" smtClean="0"/>
              <a:t>CPU Registers </a:t>
            </a:r>
            <a:r>
              <a:rPr lang="en-US" altLang="zh-CN" dirty="0" smtClean="0">
                <a:sym typeface="Wingdings" panose="05000000000000000000" pitchFamily="2" charset="2"/>
              </a:rPr>
              <a:t> L1 CPU cache  L2 CPU cache  L3 CPU cache  Main Memory  Disk</a:t>
            </a:r>
            <a:endParaRPr lang="zh-CN" altLang="en-US" dirty="0"/>
          </a:p>
        </p:txBody>
      </p:sp>
    </p:spTree>
    <p:extLst>
      <p:ext uri="{BB962C8B-B14F-4D97-AF65-F5344CB8AC3E}">
        <p14:creationId xmlns="" xmlns:p14="http://schemas.microsoft.com/office/powerpoint/2010/main" val="21099238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 Sectors vs. FS Blocks</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sz="3500" dirty="0" smtClean="0"/>
              <a:t>Sectors vs. Blocks</a:t>
            </a:r>
          </a:p>
          <a:p>
            <a:pPr lvl="1"/>
            <a:r>
              <a:rPr lang="en-US" altLang="zh-CN" sz="2400" dirty="0" smtClean="0"/>
              <a:t>Physically, data is on disk, unit is sector</a:t>
            </a:r>
          </a:p>
          <a:p>
            <a:pPr lvl="1"/>
            <a:r>
              <a:rPr lang="en-US" altLang="zh-CN" sz="2400" dirty="0" smtClean="0"/>
              <a:t>Logically, data is on file, unit is block</a:t>
            </a:r>
          </a:p>
          <a:p>
            <a:pPr lvl="1"/>
            <a:r>
              <a:rPr lang="en-US" altLang="zh-CN" sz="2400" dirty="0" smtClean="0"/>
              <a:t>Initialized by file </a:t>
            </a:r>
            <a:r>
              <a:rPr lang="en-US" altLang="zh-CN" sz="2400" dirty="0"/>
              <a:t>system format</a:t>
            </a:r>
            <a:endParaRPr lang="en-US" altLang="zh-CN" sz="2400" dirty="0" smtClean="0">
              <a:sym typeface="Wingdings" pitchFamily="2" charset="2"/>
            </a:endParaRPr>
          </a:p>
          <a:p>
            <a:r>
              <a:rPr lang="en-US" altLang="zh-CN" sz="3500" dirty="0" smtClean="0"/>
              <a:t>LBA(Logical Block Addressing)</a:t>
            </a:r>
          </a:p>
          <a:p>
            <a:pPr lvl="1"/>
            <a:r>
              <a:rPr lang="en-US" altLang="zh-CN" sz="2400" dirty="0" smtClean="0"/>
              <a:t>Logical block number</a:t>
            </a:r>
          </a:p>
          <a:p>
            <a:pPr lvl="1"/>
            <a:r>
              <a:rPr lang="en-US" altLang="zh-CN" sz="2400" dirty="0" smtClean="0"/>
              <a:t>HD controller maps it to physical CHS</a:t>
            </a:r>
          </a:p>
          <a:p>
            <a:pPr marL="342900" lvl="1" indent="-342900">
              <a:buFont typeface="Arial" pitchFamily="34" charset="0"/>
              <a:buChar char="•"/>
            </a:pPr>
            <a:r>
              <a:rPr lang="en-US" altLang="zh-CN" sz="3500" dirty="0" smtClean="0"/>
              <a:t>CHS to LBA mapping</a:t>
            </a:r>
          </a:p>
          <a:p>
            <a:pPr lvl="1"/>
            <a:r>
              <a:rPr lang="en-US" altLang="zh-CN" sz="2200" i="1" dirty="0" smtClean="0"/>
              <a:t>A</a:t>
            </a:r>
            <a:r>
              <a:rPr lang="en-US" altLang="zh-CN" sz="2200" dirty="0" smtClean="0"/>
              <a:t> = (</a:t>
            </a:r>
            <a:r>
              <a:rPr lang="en-US" altLang="zh-CN" sz="2200" i="1" dirty="0" smtClean="0"/>
              <a:t>c</a:t>
            </a:r>
            <a:r>
              <a:rPr lang="en-US" altLang="zh-CN" sz="2200" dirty="0" smtClean="0"/>
              <a:t> ⋅ </a:t>
            </a:r>
            <a:r>
              <a:rPr lang="en-US" altLang="zh-CN" sz="2200" i="1" dirty="0" err="1" smtClean="0"/>
              <a:t>N</a:t>
            </a:r>
            <a:r>
              <a:rPr lang="en-US" altLang="zh-CN" sz="2200" baseline="-25000" dirty="0" err="1" smtClean="0"/>
              <a:t>heads</a:t>
            </a:r>
            <a:r>
              <a:rPr lang="en-US" altLang="zh-CN" sz="2200" dirty="0" smtClean="0"/>
              <a:t> + </a:t>
            </a:r>
            <a:r>
              <a:rPr lang="en-US" altLang="zh-CN" sz="2200" i="1" dirty="0" smtClean="0"/>
              <a:t>h</a:t>
            </a:r>
            <a:r>
              <a:rPr lang="en-US" altLang="zh-CN" sz="2200" dirty="0" smtClean="0"/>
              <a:t>) ⋅ </a:t>
            </a:r>
            <a:r>
              <a:rPr lang="en-US" altLang="zh-CN" sz="2200" i="1" dirty="0" err="1" smtClean="0"/>
              <a:t>N</a:t>
            </a:r>
            <a:r>
              <a:rPr lang="en-US" altLang="zh-CN" sz="2200" baseline="-25000" dirty="0" err="1" smtClean="0"/>
              <a:t>sectors</a:t>
            </a:r>
            <a:r>
              <a:rPr lang="en-US" altLang="zh-CN" sz="2200" dirty="0" smtClean="0"/>
              <a:t> + (</a:t>
            </a:r>
            <a:r>
              <a:rPr lang="en-US" altLang="zh-CN" sz="2200" i="1" dirty="0" smtClean="0"/>
              <a:t>s</a:t>
            </a:r>
            <a:r>
              <a:rPr lang="en-US" altLang="zh-CN" sz="2200" dirty="0" smtClean="0"/>
              <a:t> − 1),</a:t>
            </a:r>
          </a:p>
          <a:p>
            <a:pPr lvl="1"/>
            <a:r>
              <a:rPr lang="en-US" altLang="zh-CN" sz="2200" dirty="0" smtClean="0"/>
              <a:t>CHS(0</a:t>
            </a:r>
            <a:r>
              <a:rPr lang="en-US" altLang="zh-CN" sz="2200" dirty="0"/>
              <a:t>, 0, 1) </a:t>
            </a:r>
            <a:r>
              <a:rPr lang="en-US" altLang="zh-CN" sz="2200" dirty="0" smtClean="0"/>
              <a:t>-&gt;</a:t>
            </a:r>
            <a:r>
              <a:rPr lang="en-US" altLang="zh-CN" sz="2200" dirty="0"/>
              <a:t> </a:t>
            </a:r>
            <a:r>
              <a:rPr lang="en-US" altLang="zh-CN" sz="2200" dirty="0" smtClean="0"/>
              <a:t>Block0</a:t>
            </a:r>
          </a:p>
          <a:p>
            <a:pPr lvl="1"/>
            <a:r>
              <a:rPr lang="en-US" altLang="zh-CN" sz="2200" dirty="0" smtClean="0"/>
              <a:t>CHS(0</a:t>
            </a:r>
            <a:r>
              <a:rPr lang="en-US" altLang="zh-CN" sz="2200" dirty="0"/>
              <a:t>, 0, 2) </a:t>
            </a:r>
            <a:r>
              <a:rPr lang="en-US" altLang="zh-CN" sz="2200" dirty="0" smtClean="0"/>
              <a:t>-&gt; Block1</a:t>
            </a:r>
          </a:p>
          <a:p>
            <a:pPr lvl="1"/>
            <a:r>
              <a:rPr lang="en-US" altLang="zh-CN" sz="2200" dirty="0" smtClean="0"/>
              <a:t>…</a:t>
            </a:r>
          </a:p>
          <a:p>
            <a:endParaRPr lang="zh-CN" altLang="en-US" dirty="0"/>
          </a:p>
        </p:txBody>
      </p:sp>
      <p:pic>
        <p:nvPicPr>
          <p:cNvPr id="4" name="Picture 2" descr="File size vs. File-size on disk ~ Windows"/>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868180" y="2708900"/>
            <a:ext cx="2663227" cy="3633606"/>
          </a:xfrm>
          <a:prstGeom prst="rect">
            <a:avLst/>
          </a:prstGeom>
          <a:noFill/>
          <a:extLst>
            <a:ext uri="{909E8E84-426E-40DD-AFC4-6F175D3DCCD1}">
              <a14:hiddenFill xmlns="" xmlns:a14="http://schemas.microsoft.com/office/drawing/2010/main">
                <a:solidFill>
                  <a:srgbClr val="FFFFFF"/>
                </a:solidFill>
              </a14:hiddenFill>
            </a:ext>
          </a:extLst>
        </p:spPr>
      </p:pic>
      <p:sp>
        <p:nvSpPr>
          <p:cNvPr id="5" name="空心弧 4"/>
          <p:cNvSpPr/>
          <p:nvPr/>
        </p:nvSpPr>
        <p:spPr>
          <a:xfrm>
            <a:off x="5868180" y="1844780"/>
            <a:ext cx="1440000" cy="1440000"/>
          </a:xfrm>
          <a:prstGeom prst="blockArc">
            <a:avLst>
              <a:gd name="adj1" fmla="val 10800000"/>
              <a:gd name="adj2" fmla="val 115824"/>
              <a:gd name="adj3" fmla="val 14094"/>
            </a:avLst>
          </a:prstGeom>
          <a:solidFill>
            <a:schemeClr val="l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tx1"/>
              </a:solidFill>
            </a:endParaRPr>
          </a:p>
        </p:txBody>
      </p:sp>
      <p:grpSp>
        <p:nvGrpSpPr>
          <p:cNvPr id="42" name="组合 41"/>
          <p:cNvGrpSpPr/>
          <p:nvPr/>
        </p:nvGrpSpPr>
        <p:grpSpPr>
          <a:xfrm>
            <a:off x="5826947" y="1810245"/>
            <a:ext cx="1533846" cy="804174"/>
            <a:chOff x="5826947" y="1810245"/>
            <a:chExt cx="1533846" cy="804174"/>
          </a:xfrm>
        </p:grpSpPr>
        <p:cxnSp>
          <p:nvCxnSpPr>
            <p:cNvPr id="9" name="直接连接符 8"/>
            <p:cNvCxnSpPr/>
            <p:nvPr/>
          </p:nvCxnSpPr>
          <p:spPr>
            <a:xfrm>
              <a:off x="6164570" y="1982025"/>
              <a:ext cx="135670" cy="141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588180" y="1844780"/>
              <a:ext cx="0" cy="19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6876320" y="1982025"/>
              <a:ext cx="144020" cy="150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942120" y="2267970"/>
              <a:ext cx="162000" cy="70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7074125" y="2267970"/>
              <a:ext cx="162000" cy="72000"/>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rot="16200000">
              <a:off x="5842817" y="2276534"/>
              <a:ext cx="276038" cy="307777"/>
            </a:xfrm>
            <a:prstGeom prst="rect">
              <a:avLst/>
            </a:prstGeom>
            <a:noFill/>
          </p:spPr>
          <p:txBody>
            <a:bodyPr wrap="none" rtlCol="0">
              <a:spAutoFit/>
            </a:bodyPr>
            <a:lstStyle/>
            <a:p>
              <a:r>
                <a:rPr lang="en-US" altLang="zh-CN" sz="1400" dirty="0" smtClean="0"/>
                <a:t>0</a:t>
              </a:r>
              <a:endParaRPr lang="zh-CN" altLang="en-US" sz="1400" dirty="0"/>
            </a:p>
          </p:txBody>
        </p:sp>
        <p:sp>
          <p:nvSpPr>
            <p:cNvPr id="37" name="TextBox 36"/>
            <p:cNvSpPr txBox="1"/>
            <p:nvPr/>
          </p:nvSpPr>
          <p:spPr>
            <a:xfrm rot="18620044">
              <a:off x="5940498" y="2026552"/>
              <a:ext cx="276038" cy="307777"/>
            </a:xfrm>
            <a:prstGeom prst="rect">
              <a:avLst/>
            </a:prstGeom>
            <a:noFill/>
          </p:spPr>
          <p:txBody>
            <a:bodyPr wrap="none" rtlCol="0">
              <a:spAutoFit/>
            </a:bodyPr>
            <a:lstStyle/>
            <a:p>
              <a:r>
                <a:rPr lang="en-US" altLang="zh-CN" sz="1400" dirty="0" smtClean="0"/>
                <a:t>1</a:t>
              </a:r>
              <a:endParaRPr lang="zh-CN" altLang="en-US" sz="1400" dirty="0"/>
            </a:p>
          </p:txBody>
        </p:sp>
        <p:sp>
          <p:nvSpPr>
            <p:cNvPr id="38" name="TextBox 37"/>
            <p:cNvSpPr txBox="1"/>
            <p:nvPr/>
          </p:nvSpPr>
          <p:spPr>
            <a:xfrm rot="20445854">
              <a:off x="6240800" y="1821738"/>
              <a:ext cx="276038" cy="307777"/>
            </a:xfrm>
            <a:prstGeom prst="rect">
              <a:avLst/>
            </a:prstGeom>
            <a:noFill/>
          </p:spPr>
          <p:txBody>
            <a:bodyPr wrap="none" rtlCol="0">
              <a:spAutoFit/>
            </a:bodyPr>
            <a:lstStyle/>
            <a:p>
              <a:r>
                <a:rPr lang="en-US" altLang="zh-CN" sz="1400" dirty="0"/>
                <a:t>2</a:t>
              </a:r>
              <a:endParaRPr lang="zh-CN" altLang="en-US" sz="1400" dirty="0"/>
            </a:p>
          </p:txBody>
        </p:sp>
        <p:sp>
          <p:nvSpPr>
            <p:cNvPr id="39" name="TextBox 38"/>
            <p:cNvSpPr txBox="1"/>
            <p:nvPr/>
          </p:nvSpPr>
          <p:spPr>
            <a:xfrm rot="1180051">
              <a:off x="6636374" y="1810245"/>
              <a:ext cx="276038" cy="307777"/>
            </a:xfrm>
            <a:prstGeom prst="rect">
              <a:avLst/>
            </a:prstGeom>
            <a:noFill/>
          </p:spPr>
          <p:txBody>
            <a:bodyPr wrap="none" rtlCol="0">
              <a:spAutoFit/>
            </a:bodyPr>
            <a:lstStyle/>
            <a:p>
              <a:r>
                <a:rPr lang="en-US" altLang="zh-CN" sz="1400" dirty="0" smtClean="0"/>
                <a:t>3</a:t>
              </a:r>
              <a:endParaRPr lang="zh-CN" altLang="en-US" sz="1400" dirty="0"/>
            </a:p>
          </p:txBody>
        </p:sp>
        <p:sp>
          <p:nvSpPr>
            <p:cNvPr id="40" name="TextBox 39"/>
            <p:cNvSpPr txBox="1"/>
            <p:nvPr/>
          </p:nvSpPr>
          <p:spPr>
            <a:xfrm rot="2735091">
              <a:off x="6944815" y="2011583"/>
              <a:ext cx="276038" cy="307777"/>
            </a:xfrm>
            <a:prstGeom prst="rect">
              <a:avLst/>
            </a:prstGeom>
            <a:noFill/>
          </p:spPr>
          <p:txBody>
            <a:bodyPr wrap="none" rtlCol="0">
              <a:spAutoFit/>
            </a:bodyPr>
            <a:lstStyle/>
            <a:p>
              <a:r>
                <a:rPr lang="en-US" altLang="zh-CN" sz="1400" dirty="0"/>
                <a:t>4</a:t>
              </a:r>
              <a:endParaRPr lang="zh-CN" altLang="en-US" sz="1400" dirty="0"/>
            </a:p>
          </p:txBody>
        </p:sp>
        <p:sp>
          <p:nvSpPr>
            <p:cNvPr id="41" name="TextBox 40"/>
            <p:cNvSpPr txBox="1"/>
            <p:nvPr/>
          </p:nvSpPr>
          <p:spPr>
            <a:xfrm rot="5400000">
              <a:off x="7068886" y="2322511"/>
              <a:ext cx="276038" cy="307777"/>
            </a:xfrm>
            <a:prstGeom prst="rect">
              <a:avLst/>
            </a:prstGeom>
            <a:noFill/>
          </p:spPr>
          <p:txBody>
            <a:bodyPr wrap="none" rtlCol="0">
              <a:spAutoFit/>
            </a:bodyPr>
            <a:lstStyle/>
            <a:p>
              <a:r>
                <a:rPr lang="en-US" altLang="zh-CN" sz="1400" dirty="0" smtClean="0"/>
                <a:t>5</a:t>
              </a:r>
              <a:endParaRPr lang="zh-CN" altLang="en-US" sz="1400" dirty="0"/>
            </a:p>
          </p:txBody>
        </p:sp>
      </p:grpSp>
      <p:graphicFrame>
        <p:nvGraphicFramePr>
          <p:cNvPr id="43" name="表格 42"/>
          <p:cNvGraphicFramePr>
            <a:graphicFrameLocks noGrp="1"/>
          </p:cNvGraphicFramePr>
          <p:nvPr>
            <p:extLst>
              <p:ext uri="{D42A27DB-BD31-4B8C-83A1-F6EECF244321}">
                <p14:modId xmlns="" xmlns:p14="http://schemas.microsoft.com/office/powerpoint/2010/main" val="1226062846"/>
              </p:ext>
            </p:extLst>
          </p:nvPr>
        </p:nvGraphicFramePr>
        <p:xfrm>
          <a:off x="7448175" y="1826988"/>
          <a:ext cx="1083232" cy="792000"/>
        </p:xfrm>
        <a:graphic>
          <a:graphicData uri="http://schemas.openxmlformats.org/drawingml/2006/table">
            <a:tbl>
              <a:tblPr firstRow="1" bandRow="1">
                <a:tableStyleId>{3B4B98B0-60AC-42C2-AFA5-B58CD77FA1E5}</a:tableStyleId>
              </a:tblPr>
              <a:tblGrid>
                <a:gridCol w="541616"/>
                <a:gridCol w="541616"/>
              </a:tblGrid>
              <a:tr h="226440">
                <a:tc>
                  <a:txBody>
                    <a:bodyPr/>
                    <a:lstStyle/>
                    <a:p>
                      <a:r>
                        <a:rPr lang="en-US" altLang="zh-CN" sz="1000" dirty="0" smtClean="0"/>
                        <a:t>block</a:t>
                      </a:r>
                      <a:endParaRPr lang="zh-CN" altLang="en-US" sz="1000" dirty="0"/>
                    </a:p>
                  </a:txBody>
                  <a:tcPr marL="20987" marR="20987" marT="10493" marB="10493"/>
                </a:tc>
                <a:tc>
                  <a:txBody>
                    <a:bodyPr/>
                    <a:lstStyle/>
                    <a:p>
                      <a:r>
                        <a:rPr lang="en-US" altLang="zh-CN" sz="1000" dirty="0" smtClean="0"/>
                        <a:t>sector</a:t>
                      </a:r>
                      <a:endParaRPr lang="zh-CN" altLang="en-US" sz="1000" dirty="0"/>
                    </a:p>
                  </a:txBody>
                  <a:tcPr marL="20987" marR="20987" marT="10493" marB="10493"/>
                </a:tc>
              </a:tr>
              <a:tr h="188520">
                <a:tc>
                  <a:txBody>
                    <a:bodyPr/>
                    <a:lstStyle/>
                    <a:p>
                      <a:pPr algn="l"/>
                      <a:r>
                        <a:rPr lang="en-US" altLang="zh-CN" sz="1000" dirty="0" smtClean="0"/>
                        <a:t>0</a:t>
                      </a:r>
                      <a:endParaRPr lang="zh-CN" altLang="en-US" sz="1000" dirty="0"/>
                    </a:p>
                  </a:txBody>
                  <a:tcPr marL="20987" marR="20987" marT="10493" marB="10493"/>
                </a:tc>
                <a:tc>
                  <a:txBody>
                    <a:bodyPr/>
                    <a:lstStyle/>
                    <a:p>
                      <a:pPr algn="l"/>
                      <a:r>
                        <a:rPr lang="en-US" altLang="zh-CN" sz="1000" dirty="0" smtClean="0"/>
                        <a:t>0,1</a:t>
                      </a:r>
                      <a:endParaRPr lang="zh-CN" altLang="en-US" sz="1000" dirty="0"/>
                    </a:p>
                  </a:txBody>
                  <a:tcPr marL="20987" marR="20987" marT="10493" marB="10493"/>
                </a:tc>
              </a:tr>
              <a:tr h="188520">
                <a:tc>
                  <a:txBody>
                    <a:bodyPr/>
                    <a:lstStyle/>
                    <a:p>
                      <a:pPr algn="l"/>
                      <a:r>
                        <a:rPr lang="en-US" altLang="zh-CN" sz="1000" dirty="0" smtClean="0"/>
                        <a:t>1</a:t>
                      </a:r>
                      <a:endParaRPr lang="zh-CN" altLang="en-US" sz="1000" dirty="0"/>
                    </a:p>
                  </a:txBody>
                  <a:tcPr marL="20987" marR="20987" marT="10493" marB="10493"/>
                </a:tc>
                <a:tc>
                  <a:txBody>
                    <a:bodyPr/>
                    <a:lstStyle/>
                    <a:p>
                      <a:pPr algn="l"/>
                      <a:r>
                        <a:rPr lang="en-US" altLang="zh-CN" sz="1000" dirty="0" smtClean="0"/>
                        <a:t>2,3</a:t>
                      </a:r>
                      <a:endParaRPr lang="zh-CN" altLang="en-US" sz="1000" dirty="0"/>
                    </a:p>
                  </a:txBody>
                  <a:tcPr marL="20987" marR="20987" marT="10493" marB="10493"/>
                </a:tc>
              </a:tr>
              <a:tr h="188520">
                <a:tc>
                  <a:txBody>
                    <a:bodyPr/>
                    <a:lstStyle/>
                    <a:p>
                      <a:pPr algn="l"/>
                      <a:r>
                        <a:rPr lang="en-US" altLang="zh-CN" sz="1000" dirty="0" smtClean="0"/>
                        <a:t>2</a:t>
                      </a:r>
                      <a:endParaRPr lang="zh-CN" altLang="en-US" sz="1000" dirty="0"/>
                    </a:p>
                  </a:txBody>
                  <a:tcPr marL="20987" marR="20987" marT="10493" marB="10493"/>
                </a:tc>
                <a:tc>
                  <a:txBody>
                    <a:bodyPr/>
                    <a:lstStyle/>
                    <a:p>
                      <a:pPr algn="l"/>
                      <a:r>
                        <a:rPr lang="en-US" altLang="zh-CN" sz="1000" dirty="0" smtClean="0"/>
                        <a:t>4,5</a:t>
                      </a:r>
                      <a:endParaRPr lang="zh-CN" altLang="en-US" sz="1000" dirty="0"/>
                    </a:p>
                  </a:txBody>
                  <a:tcPr marL="20987" marR="20987" marT="10493" marB="10493"/>
                </a:tc>
              </a:tr>
            </a:tbl>
          </a:graphicData>
        </a:graphic>
      </p:graphicFrame>
    </p:spTree>
    <p:extLst>
      <p:ext uri="{BB962C8B-B14F-4D97-AF65-F5344CB8AC3E}">
        <p14:creationId xmlns="" xmlns:p14="http://schemas.microsoft.com/office/powerpoint/2010/main" val="31343996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t>
            </a:r>
            <a:r>
              <a:rPr lang="zh-CN" altLang="zh-CN" dirty="0" smtClean="0"/>
              <a:t>eadahead</a:t>
            </a:r>
            <a:r>
              <a:rPr lang="en-US" altLang="zh-CN" dirty="0" smtClean="0"/>
              <a:t> on disk</a:t>
            </a:r>
            <a:endParaRPr lang="zh-CN" altLang="en-US" dirty="0"/>
          </a:p>
        </p:txBody>
      </p:sp>
      <p:sp>
        <p:nvSpPr>
          <p:cNvPr id="3" name="内容占位符 2"/>
          <p:cNvSpPr>
            <a:spLocks noGrp="1"/>
          </p:cNvSpPr>
          <p:nvPr>
            <p:ph idx="1"/>
          </p:nvPr>
        </p:nvSpPr>
        <p:spPr/>
        <p:txBody>
          <a:bodyPr/>
          <a:lstStyle/>
          <a:p>
            <a:r>
              <a:rPr lang="en-US" altLang="zh-CN" dirty="0" smtClean="0"/>
              <a:t>Read ahead</a:t>
            </a:r>
          </a:p>
          <a:p>
            <a:pPr lvl="1"/>
            <a:r>
              <a:rPr lang="en-US" altLang="zh-CN" sz="2400" dirty="0" smtClean="0"/>
              <a:t>Optimization for read performance on disk.</a:t>
            </a:r>
          </a:p>
          <a:p>
            <a:pPr lvl="1"/>
            <a:r>
              <a:rPr lang="en-US" altLang="zh-CN" sz="2400" dirty="0"/>
              <a:t>A </a:t>
            </a:r>
            <a:r>
              <a:rPr lang="en-US" altLang="zh-CN" sz="2400" u="sng" dirty="0" smtClean="0">
                <a:effectLst>
                  <a:outerShdw blurRad="38100" dist="38100" dir="2700000" algn="tl">
                    <a:srgbClr val="000000">
                      <a:alpha val="43137"/>
                    </a:srgbClr>
                  </a:outerShdw>
                </a:effectLst>
              </a:rPr>
              <a:t>system call</a:t>
            </a:r>
            <a:r>
              <a:rPr lang="en-US" altLang="zh-CN" sz="2400" dirty="0" smtClean="0"/>
              <a:t> of </a:t>
            </a:r>
            <a:r>
              <a:rPr lang="en-US" altLang="zh-CN" sz="2400" dirty="0"/>
              <a:t>the L</a:t>
            </a:r>
            <a:r>
              <a:rPr lang="en-US" altLang="zh-CN" sz="2400" dirty="0" smtClean="0"/>
              <a:t>inux kernel that pre-fetches</a:t>
            </a:r>
            <a:r>
              <a:rPr lang="en-US" altLang="zh-CN" sz="2400" dirty="0"/>
              <a:t> </a:t>
            </a:r>
            <a:r>
              <a:rPr lang="en-US" altLang="zh-CN" sz="2400" dirty="0" smtClean="0"/>
              <a:t>a </a:t>
            </a:r>
            <a:r>
              <a:rPr lang="en-US" altLang="zh-CN" sz="2400" dirty="0"/>
              <a:t>file's </a:t>
            </a:r>
            <a:r>
              <a:rPr lang="en-US" altLang="zh-CN" sz="2400" dirty="0" smtClean="0"/>
              <a:t>more data into </a:t>
            </a:r>
            <a:r>
              <a:rPr lang="en-US" altLang="zh-CN" sz="2400" dirty="0"/>
              <a:t>the </a:t>
            </a:r>
            <a:r>
              <a:rPr lang="en-US" altLang="zh-CN" sz="2400" u="sng" dirty="0" smtClean="0">
                <a:effectLst>
                  <a:outerShdw blurRad="38100" dist="38100" dir="2700000" algn="tl">
                    <a:srgbClr val="000000">
                      <a:alpha val="43137"/>
                    </a:srgbClr>
                  </a:outerShdw>
                </a:effectLst>
              </a:rPr>
              <a:t>page cache</a:t>
            </a:r>
            <a:r>
              <a:rPr lang="en-US" altLang="zh-CN" sz="2400" dirty="0" smtClean="0"/>
              <a:t> in case requests later.</a:t>
            </a:r>
          </a:p>
          <a:p>
            <a:pPr lvl="1"/>
            <a:r>
              <a:rPr lang="en-US" altLang="zh-CN" sz="2400" dirty="0" smtClean="0"/>
              <a:t>Useful </a:t>
            </a:r>
            <a:r>
              <a:rPr lang="en-US" altLang="zh-CN" sz="2400" dirty="0"/>
              <a:t>for </a:t>
            </a:r>
            <a:r>
              <a:rPr lang="en-US" altLang="zh-CN" sz="2400" u="sng" dirty="0">
                <a:effectLst>
                  <a:outerShdw blurRad="38100" dist="38100" dir="2700000" algn="tl">
                    <a:srgbClr val="000000">
                      <a:alpha val="43137"/>
                    </a:srgbClr>
                  </a:outerShdw>
                </a:effectLst>
              </a:rPr>
              <a:t>sequential access</a:t>
            </a:r>
            <a:r>
              <a:rPr lang="en-US" altLang="zh-CN" sz="2400" dirty="0"/>
              <a:t>, </a:t>
            </a:r>
            <a:r>
              <a:rPr lang="en-US" altLang="zh-CN" sz="2400" dirty="0" smtClean="0"/>
              <a:t>but not for </a:t>
            </a:r>
            <a:r>
              <a:rPr lang="en-US" altLang="zh-CN" sz="2400" dirty="0"/>
              <a:t>random access</a:t>
            </a:r>
            <a:endParaRPr lang="zh-CN" altLang="en-US" sz="2400" dirty="0"/>
          </a:p>
          <a:p>
            <a:pPr lvl="1"/>
            <a:r>
              <a:rPr lang="en-US" altLang="zh-CN" sz="2400" dirty="0" smtClean="0"/>
              <a:t>Default size 256 sectors(128KB, 2</a:t>
            </a:r>
            <a:r>
              <a:rPr lang="en-US" altLang="zh-CN" sz="2400" baseline="30000" dirty="0" smtClean="0"/>
              <a:t>n</a:t>
            </a:r>
            <a:r>
              <a:rPr lang="en-US" altLang="zh-CN" sz="2400" dirty="0" smtClean="0"/>
              <a:t> of page size) on Linux</a:t>
            </a:r>
            <a:endParaRPr lang="zh-CN" altLang="en-US" dirty="0"/>
          </a:p>
          <a:p>
            <a:pPr lvl="1"/>
            <a:r>
              <a:rPr lang="en-US" altLang="zh-CN" sz="2400" dirty="0" smtClean="0"/>
              <a:t>Read Amplification(</a:t>
            </a:r>
            <a:r>
              <a:rPr lang="en-US" altLang="zh-CN" sz="2000" dirty="0" smtClean="0"/>
              <a:t>if #</a:t>
            </a:r>
            <a:r>
              <a:rPr lang="en-US" altLang="zh-CN" sz="2000" dirty="0" err="1" smtClean="0"/>
              <a:t>blockdev</a:t>
            </a:r>
            <a:r>
              <a:rPr lang="en-US" altLang="zh-CN" sz="2000" dirty="0" smtClean="0"/>
              <a:t> --</a:t>
            </a:r>
            <a:r>
              <a:rPr lang="en-US" altLang="zh-CN" sz="2000" dirty="0" err="1" smtClean="0"/>
              <a:t>setra</a:t>
            </a:r>
            <a:r>
              <a:rPr lang="en-US" altLang="zh-CN" sz="2000" dirty="0" smtClean="0"/>
              <a:t> size too large</a:t>
            </a:r>
            <a:r>
              <a:rPr lang="en-US" altLang="zh-CN" sz="2400" dirty="0" smtClean="0"/>
              <a:t>)</a:t>
            </a:r>
            <a:endParaRPr lang="zh-CN" altLang="zh-CN" dirty="0"/>
          </a:p>
          <a:p>
            <a:endParaRPr lang="zh-CN" altLang="en-US" dirty="0"/>
          </a:p>
        </p:txBody>
      </p:sp>
      <p:pic>
        <p:nvPicPr>
          <p:cNvPr id="1027"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71500" y="4725180"/>
            <a:ext cx="2872933" cy="18450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923910" y="4725179"/>
            <a:ext cx="4827167" cy="18450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8402145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Fragmentation</a:t>
            </a:r>
            <a:endParaRPr lang="zh-CN" altLang="en-US" dirty="0"/>
          </a:p>
        </p:txBody>
      </p:sp>
      <p:sp>
        <p:nvSpPr>
          <p:cNvPr id="3" name="内容占位符 2"/>
          <p:cNvSpPr>
            <a:spLocks noGrp="1"/>
          </p:cNvSpPr>
          <p:nvPr>
            <p:ph idx="1"/>
          </p:nvPr>
        </p:nvSpPr>
        <p:spPr>
          <a:xfrm>
            <a:off x="571480" y="1610978"/>
            <a:ext cx="8229600" cy="4525963"/>
          </a:xfrm>
        </p:spPr>
        <p:txBody>
          <a:bodyPr/>
          <a:lstStyle/>
          <a:p>
            <a:r>
              <a:rPr lang="en-US" altLang="zh-CN" dirty="0" smtClean="0"/>
              <a:t>In blocks</a:t>
            </a:r>
          </a:p>
          <a:p>
            <a:endParaRPr lang="en-US" altLang="zh-CN" dirty="0" smtClean="0"/>
          </a:p>
          <a:p>
            <a:endParaRPr lang="en-US" altLang="zh-CN" dirty="0" smtClean="0"/>
          </a:p>
          <a:p>
            <a:r>
              <a:rPr lang="en-US" altLang="zh-CN" dirty="0" smtClean="0"/>
              <a:t>On disk</a:t>
            </a:r>
          </a:p>
          <a:p>
            <a:pPr lvl="1"/>
            <a:r>
              <a:rPr lang="en-US" altLang="zh-CN" sz="2000" dirty="0" smtClean="0"/>
              <a:t>As file operations(append, update, delete)</a:t>
            </a:r>
            <a:endParaRPr lang="zh-CN" altLang="en-US" sz="2000" dirty="0"/>
          </a:p>
        </p:txBody>
      </p:sp>
      <p:grpSp>
        <p:nvGrpSpPr>
          <p:cNvPr id="5" name="组合 4"/>
          <p:cNvGrpSpPr/>
          <p:nvPr/>
        </p:nvGrpSpPr>
        <p:grpSpPr>
          <a:xfrm>
            <a:off x="2700540" y="2276840"/>
            <a:ext cx="2880000" cy="432000"/>
            <a:chOff x="1691600" y="3140960"/>
            <a:chExt cx="1138370" cy="576080"/>
          </a:xfrm>
        </p:grpSpPr>
        <p:sp>
          <p:nvSpPr>
            <p:cNvPr id="4" name="矩形 3"/>
            <p:cNvSpPr/>
            <p:nvPr/>
          </p:nvSpPr>
          <p:spPr>
            <a:xfrm>
              <a:off x="1691600"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矩形 8"/>
            <p:cNvSpPr/>
            <p:nvPr/>
          </p:nvSpPr>
          <p:spPr>
            <a:xfrm>
              <a:off x="1835620"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 name="矩形 10"/>
            <p:cNvSpPr/>
            <p:nvPr/>
          </p:nvSpPr>
          <p:spPr>
            <a:xfrm>
              <a:off x="1979640"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矩形 11"/>
            <p:cNvSpPr/>
            <p:nvPr/>
          </p:nvSpPr>
          <p:spPr>
            <a:xfrm>
              <a:off x="2116765"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 name="矩形 12"/>
            <p:cNvSpPr/>
            <p:nvPr/>
          </p:nvSpPr>
          <p:spPr>
            <a:xfrm>
              <a:off x="2260785"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4" name="矩形 13"/>
            <p:cNvSpPr/>
            <p:nvPr/>
          </p:nvSpPr>
          <p:spPr>
            <a:xfrm>
              <a:off x="2404805"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5" name="矩形 14"/>
            <p:cNvSpPr/>
            <p:nvPr/>
          </p:nvSpPr>
          <p:spPr>
            <a:xfrm>
              <a:off x="2548825"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 name="矩形 15"/>
            <p:cNvSpPr/>
            <p:nvPr/>
          </p:nvSpPr>
          <p:spPr>
            <a:xfrm>
              <a:off x="2685950"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28" name="矩形 27"/>
          <p:cNvSpPr/>
          <p:nvPr/>
        </p:nvSpPr>
        <p:spPr>
          <a:xfrm>
            <a:off x="2700540" y="2852920"/>
            <a:ext cx="2880000"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9" name="矩形 38"/>
          <p:cNvSpPr/>
          <p:nvPr/>
        </p:nvSpPr>
        <p:spPr>
          <a:xfrm>
            <a:off x="5580540" y="2852920"/>
            <a:ext cx="2880000"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7" name="TextBox 16"/>
          <p:cNvSpPr txBox="1"/>
          <p:nvPr/>
        </p:nvSpPr>
        <p:spPr>
          <a:xfrm>
            <a:off x="871791" y="2308174"/>
            <a:ext cx="1831014" cy="369332"/>
          </a:xfrm>
          <a:prstGeom prst="rect">
            <a:avLst/>
          </a:prstGeom>
          <a:noFill/>
        </p:spPr>
        <p:txBody>
          <a:bodyPr wrap="none" rtlCol="0">
            <a:spAutoFit/>
          </a:bodyPr>
          <a:lstStyle/>
          <a:p>
            <a:r>
              <a:rPr lang="en-US" altLang="zh-CN" dirty="0" smtClean="0"/>
              <a:t>Sector(512 bytes)</a:t>
            </a:r>
            <a:endParaRPr lang="zh-CN" altLang="en-US" dirty="0"/>
          </a:p>
        </p:txBody>
      </p:sp>
      <p:sp>
        <p:nvSpPr>
          <p:cNvPr id="41" name="TextBox 40"/>
          <p:cNvSpPr txBox="1"/>
          <p:nvPr/>
        </p:nvSpPr>
        <p:spPr>
          <a:xfrm>
            <a:off x="871791" y="2884254"/>
            <a:ext cx="1854097" cy="369332"/>
          </a:xfrm>
          <a:prstGeom prst="rect">
            <a:avLst/>
          </a:prstGeom>
          <a:noFill/>
        </p:spPr>
        <p:txBody>
          <a:bodyPr wrap="none" rtlCol="0">
            <a:spAutoFit/>
          </a:bodyPr>
          <a:lstStyle/>
          <a:p>
            <a:r>
              <a:rPr lang="en-US" altLang="zh-CN" dirty="0" smtClean="0"/>
              <a:t>Block(4096 bytes)</a:t>
            </a:r>
            <a:endParaRPr lang="zh-CN" altLang="en-US" dirty="0"/>
          </a:p>
        </p:txBody>
      </p:sp>
      <p:sp>
        <p:nvSpPr>
          <p:cNvPr id="42" name="矩形 41"/>
          <p:cNvSpPr/>
          <p:nvPr/>
        </p:nvSpPr>
        <p:spPr>
          <a:xfrm>
            <a:off x="2700539" y="2852920"/>
            <a:ext cx="4320001"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file(6144 bytes)</a:t>
            </a:r>
            <a:endParaRPr lang="zh-CN" altLang="en-US" dirty="0"/>
          </a:p>
        </p:txBody>
      </p:sp>
      <p:sp>
        <p:nvSpPr>
          <p:cNvPr id="43" name="矩形 42"/>
          <p:cNvSpPr/>
          <p:nvPr/>
        </p:nvSpPr>
        <p:spPr>
          <a:xfrm>
            <a:off x="7020540" y="2852920"/>
            <a:ext cx="1440000" cy="432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fragment</a:t>
            </a:r>
            <a:endParaRPr lang="zh-CN" altLang="en-US" dirty="0"/>
          </a:p>
        </p:txBody>
      </p:sp>
      <p:sp>
        <p:nvSpPr>
          <p:cNvPr id="44" name="矩形 43"/>
          <p:cNvSpPr/>
          <p:nvPr/>
        </p:nvSpPr>
        <p:spPr>
          <a:xfrm>
            <a:off x="5625849" y="227684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a:t>
            </a:r>
            <a:endParaRPr lang="zh-CN" altLang="en-US" dirty="0"/>
          </a:p>
        </p:txBody>
      </p:sp>
      <p:sp>
        <p:nvSpPr>
          <p:cNvPr id="46" name="矩形 45"/>
          <p:cNvSpPr/>
          <p:nvPr/>
        </p:nvSpPr>
        <p:spPr>
          <a:xfrm>
            <a:off x="2702805"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47" name="矩形 46"/>
          <p:cNvSpPr/>
          <p:nvPr/>
        </p:nvSpPr>
        <p:spPr>
          <a:xfrm>
            <a:off x="3067166"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8" name="矩形 47"/>
          <p:cNvSpPr/>
          <p:nvPr/>
        </p:nvSpPr>
        <p:spPr>
          <a:xfrm>
            <a:off x="3431527"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9" name="矩形 48"/>
          <p:cNvSpPr/>
          <p:nvPr/>
        </p:nvSpPr>
        <p:spPr>
          <a:xfrm>
            <a:off x="3778444"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0" name="矩形 49"/>
          <p:cNvSpPr/>
          <p:nvPr/>
        </p:nvSpPr>
        <p:spPr>
          <a:xfrm>
            <a:off x="4142805"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1" name="矩形 50"/>
          <p:cNvSpPr/>
          <p:nvPr/>
        </p:nvSpPr>
        <p:spPr>
          <a:xfrm>
            <a:off x="4507166"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2" name="矩形 51"/>
          <p:cNvSpPr/>
          <p:nvPr/>
        </p:nvSpPr>
        <p:spPr>
          <a:xfrm>
            <a:off x="4871527"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3" name="矩形 52"/>
          <p:cNvSpPr/>
          <p:nvPr/>
        </p:nvSpPr>
        <p:spPr>
          <a:xfrm>
            <a:off x="5218444"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4" name="矩形 53"/>
          <p:cNvSpPr/>
          <p:nvPr/>
        </p:nvSpPr>
        <p:spPr>
          <a:xfrm>
            <a:off x="5571818"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5" name="矩形 54"/>
          <p:cNvSpPr/>
          <p:nvPr/>
        </p:nvSpPr>
        <p:spPr>
          <a:xfrm>
            <a:off x="5936179"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6" name="矩形 55"/>
          <p:cNvSpPr/>
          <p:nvPr/>
        </p:nvSpPr>
        <p:spPr>
          <a:xfrm>
            <a:off x="6300540"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7" name="矩形 56"/>
          <p:cNvSpPr/>
          <p:nvPr/>
        </p:nvSpPr>
        <p:spPr>
          <a:xfrm>
            <a:off x="6647457"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8" name="矩形 57"/>
          <p:cNvSpPr/>
          <p:nvPr/>
        </p:nvSpPr>
        <p:spPr>
          <a:xfrm>
            <a:off x="7011818"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9" name="矩形 58"/>
          <p:cNvSpPr/>
          <p:nvPr/>
        </p:nvSpPr>
        <p:spPr>
          <a:xfrm>
            <a:off x="7376179"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0" name="矩形 59"/>
          <p:cNvSpPr/>
          <p:nvPr/>
        </p:nvSpPr>
        <p:spPr>
          <a:xfrm>
            <a:off x="7740540"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1" name="矩形 60"/>
          <p:cNvSpPr/>
          <p:nvPr/>
        </p:nvSpPr>
        <p:spPr>
          <a:xfrm>
            <a:off x="8087457"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2" name="矩形 61"/>
          <p:cNvSpPr/>
          <p:nvPr/>
        </p:nvSpPr>
        <p:spPr>
          <a:xfrm>
            <a:off x="2703483"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3" name="矩形 62"/>
          <p:cNvSpPr/>
          <p:nvPr/>
        </p:nvSpPr>
        <p:spPr>
          <a:xfrm>
            <a:off x="3067844"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4" name="矩形 63"/>
          <p:cNvSpPr/>
          <p:nvPr/>
        </p:nvSpPr>
        <p:spPr>
          <a:xfrm>
            <a:off x="3432205"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5" name="矩形 64"/>
          <p:cNvSpPr/>
          <p:nvPr/>
        </p:nvSpPr>
        <p:spPr>
          <a:xfrm>
            <a:off x="3779122"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6" name="矩形 65"/>
          <p:cNvSpPr/>
          <p:nvPr/>
        </p:nvSpPr>
        <p:spPr>
          <a:xfrm>
            <a:off x="4143483"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7" name="矩形 66"/>
          <p:cNvSpPr/>
          <p:nvPr/>
        </p:nvSpPr>
        <p:spPr>
          <a:xfrm>
            <a:off x="4507844"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8" name="矩形 67"/>
          <p:cNvSpPr/>
          <p:nvPr/>
        </p:nvSpPr>
        <p:spPr>
          <a:xfrm>
            <a:off x="4872205"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9" name="矩形 68"/>
          <p:cNvSpPr/>
          <p:nvPr/>
        </p:nvSpPr>
        <p:spPr>
          <a:xfrm>
            <a:off x="5219122"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0" name="矩形 69"/>
          <p:cNvSpPr/>
          <p:nvPr/>
        </p:nvSpPr>
        <p:spPr>
          <a:xfrm>
            <a:off x="5572496"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1" name="矩形 70"/>
          <p:cNvSpPr/>
          <p:nvPr/>
        </p:nvSpPr>
        <p:spPr>
          <a:xfrm>
            <a:off x="5936857"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2" name="矩形 71"/>
          <p:cNvSpPr/>
          <p:nvPr/>
        </p:nvSpPr>
        <p:spPr>
          <a:xfrm>
            <a:off x="6301218"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3" name="矩形 72"/>
          <p:cNvSpPr/>
          <p:nvPr/>
        </p:nvSpPr>
        <p:spPr>
          <a:xfrm>
            <a:off x="6648135"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4" name="矩形 73"/>
          <p:cNvSpPr/>
          <p:nvPr/>
        </p:nvSpPr>
        <p:spPr>
          <a:xfrm>
            <a:off x="7012496"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5" name="矩形 74"/>
          <p:cNvSpPr/>
          <p:nvPr/>
        </p:nvSpPr>
        <p:spPr>
          <a:xfrm>
            <a:off x="7376857"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6" name="矩形 75"/>
          <p:cNvSpPr/>
          <p:nvPr/>
        </p:nvSpPr>
        <p:spPr>
          <a:xfrm>
            <a:off x="7741218"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7" name="矩形 76"/>
          <p:cNvSpPr/>
          <p:nvPr/>
        </p:nvSpPr>
        <p:spPr>
          <a:xfrm>
            <a:off x="8088135"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3" name="矩形 112"/>
          <p:cNvSpPr/>
          <p:nvPr/>
        </p:nvSpPr>
        <p:spPr>
          <a:xfrm>
            <a:off x="4873913" y="4725180"/>
            <a:ext cx="342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114" name="矩形 113"/>
          <p:cNvSpPr/>
          <p:nvPr/>
        </p:nvSpPr>
        <p:spPr>
          <a:xfrm>
            <a:off x="2711720" y="472518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21" name="矩形 120"/>
          <p:cNvSpPr/>
          <p:nvPr/>
        </p:nvSpPr>
        <p:spPr>
          <a:xfrm>
            <a:off x="2704161"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2" name="矩形 121"/>
          <p:cNvSpPr/>
          <p:nvPr/>
        </p:nvSpPr>
        <p:spPr>
          <a:xfrm>
            <a:off x="3068522"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3" name="矩形 122"/>
          <p:cNvSpPr/>
          <p:nvPr/>
        </p:nvSpPr>
        <p:spPr>
          <a:xfrm>
            <a:off x="3432883"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4" name="矩形 123"/>
          <p:cNvSpPr/>
          <p:nvPr/>
        </p:nvSpPr>
        <p:spPr>
          <a:xfrm>
            <a:off x="3779800"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5" name="矩形 124"/>
          <p:cNvSpPr/>
          <p:nvPr/>
        </p:nvSpPr>
        <p:spPr>
          <a:xfrm>
            <a:off x="4144161"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6" name="矩形 125"/>
          <p:cNvSpPr/>
          <p:nvPr/>
        </p:nvSpPr>
        <p:spPr>
          <a:xfrm>
            <a:off x="4508522"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7" name="矩形 126"/>
          <p:cNvSpPr/>
          <p:nvPr/>
        </p:nvSpPr>
        <p:spPr>
          <a:xfrm>
            <a:off x="4872883"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8" name="矩形 127"/>
          <p:cNvSpPr/>
          <p:nvPr/>
        </p:nvSpPr>
        <p:spPr>
          <a:xfrm>
            <a:off x="5219800"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9" name="矩形 128"/>
          <p:cNvSpPr/>
          <p:nvPr/>
        </p:nvSpPr>
        <p:spPr>
          <a:xfrm>
            <a:off x="5573174"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0" name="矩形 129"/>
          <p:cNvSpPr/>
          <p:nvPr/>
        </p:nvSpPr>
        <p:spPr>
          <a:xfrm>
            <a:off x="5937535"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1" name="矩形 130"/>
          <p:cNvSpPr/>
          <p:nvPr/>
        </p:nvSpPr>
        <p:spPr>
          <a:xfrm>
            <a:off x="6301896"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2" name="矩形 131"/>
          <p:cNvSpPr/>
          <p:nvPr/>
        </p:nvSpPr>
        <p:spPr>
          <a:xfrm>
            <a:off x="6648813"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3" name="矩形 132"/>
          <p:cNvSpPr/>
          <p:nvPr/>
        </p:nvSpPr>
        <p:spPr>
          <a:xfrm>
            <a:off x="7013174"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4" name="矩形 133"/>
          <p:cNvSpPr/>
          <p:nvPr/>
        </p:nvSpPr>
        <p:spPr>
          <a:xfrm>
            <a:off x="7377535"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5" name="矩形 134"/>
          <p:cNvSpPr/>
          <p:nvPr/>
        </p:nvSpPr>
        <p:spPr>
          <a:xfrm>
            <a:off x="7741896"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6" name="矩形 135"/>
          <p:cNvSpPr/>
          <p:nvPr/>
        </p:nvSpPr>
        <p:spPr>
          <a:xfrm>
            <a:off x="8088813"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7" name="矩形 136"/>
          <p:cNvSpPr/>
          <p:nvPr/>
        </p:nvSpPr>
        <p:spPr>
          <a:xfrm>
            <a:off x="3076063" y="472518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38" name="矩形 137"/>
          <p:cNvSpPr/>
          <p:nvPr/>
        </p:nvSpPr>
        <p:spPr>
          <a:xfrm>
            <a:off x="3440442" y="472518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39" name="矩形 138"/>
          <p:cNvSpPr/>
          <p:nvPr/>
        </p:nvSpPr>
        <p:spPr>
          <a:xfrm>
            <a:off x="3790302" y="472518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40" name="矩形 139"/>
          <p:cNvSpPr/>
          <p:nvPr/>
        </p:nvSpPr>
        <p:spPr>
          <a:xfrm>
            <a:off x="4154663" y="472518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41" name="矩形 140"/>
          <p:cNvSpPr/>
          <p:nvPr/>
        </p:nvSpPr>
        <p:spPr>
          <a:xfrm>
            <a:off x="4518346" y="472518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42" name="矩形 141"/>
          <p:cNvSpPr/>
          <p:nvPr/>
        </p:nvSpPr>
        <p:spPr>
          <a:xfrm>
            <a:off x="5228150" y="4725180"/>
            <a:ext cx="342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143" name="矩形 142"/>
          <p:cNvSpPr/>
          <p:nvPr/>
        </p:nvSpPr>
        <p:spPr>
          <a:xfrm>
            <a:off x="5587705" y="4725180"/>
            <a:ext cx="342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144" name="矩形 143"/>
          <p:cNvSpPr/>
          <p:nvPr/>
        </p:nvSpPr>
        <p:spPr>
          <a:xfrm>
            <a:off x="5947062" y="4725180"/>
            <a:ext cx="342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40" name="TextBox 39"/>
          <p:cNvSpPr txBox="1"/>
          <p:nvPr/>
        </p:nvSpPr>
        <p:spPr>
          <a:xfrm>
            <a:off x="3476211" y="4715898"/>
            <a:ext cx="646331" cy="369332"/>
          </a:xfrm>
          <a:prstGeom prst="rect">
            <a:avLst/>
          </a:prstGeom>
          <a:noFill/>
        </p:spPr>
        <p:txBody>
          <a:bodyPr wrap="none" rtlCol="0">
            <a:spAutoFit/>
          </a:bodyPr>
          <a:lstStyle/>
          <a:p>
            <a:r>
              <a:rPr lang="en-US" altLang="zh-CN" dirty="0"/>
              <a:t>f</a:t>
            </a:r>
            <a:r>
              <a:rPr lang="en-US" altLang="zh-CN" dirty="0" smtClean="0"/>
              <a:t>ile 1</a:t>
            </a:r>
            <a:endParaRPr lang="zh-CN" altLang="en-US" dirty="0"/>
          </a:p>
        </p:txBody>
      </p:sp>
      <p:sp>
        <p:nvSpPr>
          <p:cNvPr id="111" name="TextBox 110"/>
          <p:cNvSpPr txBox="1"/>
          <p:nvPr/>
        </p:nvSpPr>
        <p:spPr>
          <a:xfrm>
            <a:off x="5246563" y="4715898"/>
            <a:ext cx="646331" cy="369332"/>
          </a:xfrm>
          <a:prstGeom prst="rect">
            <a:avLst/>
          </a:prstGeom>
          <a:noFill/>
        </p:spPr>
        <p:txBody>
          <a:bodyPr wrap="none" rtlCol="0">
            <a:spAutoFit/>
          </a:bodyPr>
          <a:lstStyle/>
          <a:p>
            <a:r>
              <a:rPr lang="en-US" altLang="zh-CN" dirty="0"/>
              <a:t>f</a:t>
            </a:r>
            <a:r>
              <a:rPr lang="en-US" altLang="zh-CN" dirty="0" smtClean="0"/>
              <a:t>ile 2</a:t>
            </a:r>
            <a:endParaRPr lang="zh-CN" altLang="en-US" dirty="0"/>
          </a:p>
        </p:txBody>
      </p:sp>
      <p:sp>
        <p:nvSpPr>
          <p:cNvPr id="145" name="矩形 144"/>
          <p:cNvSpPr/>
          <p:nvPr/>
        </p:nvSpPr>
        <p:spPr>
          <a:xfrm>
            <a:off x="6658637" y="4726557"/>
            <a:ext cx="342000" cy="43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dirty="0"/>
          </a:p>
        </p:txBody>
      </p:sp>
      <p:sp>
        <p:nvSpPr>
          <p:cNvPr id="146" name="矩形 145"/>
          <p:cNvSpPr/>
          <p:nvPr/>
        </p:nvSpPr>
        <p:spPr>
          <a:xfrm>
            <a:off x="6303464" y="4725180"/>
            <a:ext cx="342000" cy="43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dirty="0"/>
          </a:p>
        </p:txBody>
      </p:sp>
      <p:sp>
        <p:nvSpPr>
          <p:cNvPr id="112" name="TextBox 111"/>
          <p:cNvSpPr txBox="1"/>
          <p:nvPr/>
        </p:nvSpPr>
        <p:spPr>
          <a:xfrm>
            <a:off x="6322202" y="4725180"/>
            <a:ext cx="646331" cy="369332"/>
          </a:xfrm>
          <a:prstGeom prst="rect">
            <a:avLst/>
          </a:prstGeom>
          <a:noFill/>
        </p:spPr>
        <p:txBody>
          <a:bodyPr wrap="none" rtlCol="0">
            <a:spAutoFit/>
          </a:bodyPr>
          <a:lstStyle/>
          <a:p>
            <a:r>
              <a:rPr lang="en-US" altLang="zh-CN" dirty="0"/>
              <a:t>f</a:t>
            </a:r>
            <a:r>
              <a:rPr lang="en-US" altLang="zh-CN" dirty="0" smtClean="0"/>
              <a:t>ile 3</a:t>
            </a:r>
            <a:endParaRPr lang="zh-CN" altLang="en-US" dirty="0"/>
          </a:p>
        </p:txBody>
      </p:sp>
      <p:sp>
        <p:nvSpPr>
          <p:cNvPr id="149" name="矩形 148"/>
          <p:cNvSpPr/>
          <p:nvPr/>
        </p:nvSpPr>
        <p:spPr>
          <a:xfrm>
            <a:off x="7023676" y="4726557"/>
            <a:ext cx="342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150" name="矩形 149"/>
          <p:cNvSpPr/>
          <p:nvPr/>
        </p:nvSpPr>
        <p:spPr>
          <a:xfrm>
            <a:off x="7388715" y="4726557"/>
            <a:ext cx="342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graphicFrame>
        <p:nvGraphicFramePr>
          <p:cNvPr id="151" name="表格 150"/>
          <p:cNvGraphicFramePr>
            <a:graphicFrameLocks noGrp="1"/>
          </p:cNvGraphicFramePr>
          <p:nvPr>
            <p:extLst>
              <p:ext uri="{D42A27DB-BD31-4B8C-83A1-F6EECF244321}">
                <p14:modId xmlns="" xmlns:p14="http://schemas.microsoft.com/office/powerpoint/2010/main" val="3334977761"/>
              </p:ext>
            </p:extLst>
          </p:nvPr>
        </p:nvGraphicFramePr>
        <p:xfrm>
          <a:off x="971500" y="4725359"/>
          <a:ext cx="1584219" cy="1296001"/>
        </p:xfrm>
        <a:graphic>
          <a:graphicData uri="http://schemas.openxmlformats.org/drawingml/2006/table">
            <a:tbl>
              <a:tblPr firstRow="1" bandRow="1">
                <a:tableStyleId>{3B4B98B0-60AC-42C2-AFA5-B58CD77FA1E5}</a:tableStyleId>
              </a:tblPr>
              <a:tblGrid>
                <a:gridCol w="391060"/>
                <a:gridCol w="1193159"/>
              </a:tblGrid>
              <a:tr h="299297">
                <a:tc>
                  <a:txBody>
                    <a:bodyPr/>
                    <a:lstStyle/>
                    <a:p>
                      <a:r>
                        <a:rPr lang="en-US" altLang="zh-CN" sz="1000" dirty="0" smtClean="0"/>
                        <a:t>File</a:t>
                      </a:r>
                      <a:endParaRPr lang="zh-CN" altLang="en-US" sz="1000" dirty="0"/>
                    </a:p>
                  </a:txBody>
                  <a:tcPr marL="24659" marR="24659" marT="12327" marB="12327"/>
                </a:tc>
                <a:tc>
                  <a:txBody>
                    <a:bodyPr/>
                    <a:lstStyle/>
                    <a:p>
                      <a:r>
                        <a:rPr lang="en-US" altLang="zh-CN" sz="1000" dirty="0" smtClean="0"/>
                        <a:t>blocks</a:t>
                      </a:r>
                      <a:endParaRPr lang="zh-CN" altLang="en-US" sz="1000" dirty="0"/>
                    </a:p>
                  </a:txBody>
                  <a:tcPr marL="24659" marR="24659" marT="12327" marB="12327"/>
                </a:tc>
              </a:tr>
              <a:tr h="249176">
                <a:tc>
                  <a:txBody>
                    <a:bodyPr/>
                    <a:lstStyle/>
                    <a:p>
                      <a:pPr algn="l"/>
                      <a:r>
                        <a:rPr lang="en-US" altLang="zh-CN" sz="1000" dirty="0" smtClean="0"/>
                        <a:t>1</a:t>
                      </a:r>
                      <a:endParaRPr lang="zh-CN" altLang="en-US" sz="1000" dirty="0"/>
                    </a:p>
                  </a:txBody>
                  <a:tcPr marL="24659" marR="24659" marT="12327" marB="12327"/>
                </a:tc>
                <a:tc>
                  <a:txBody>
                    <a:bodyPr/>
                    <a:lstStyle/>
                    <a:p>
                      <a:pPr algn="l"/>
                      <a:endParaRPr lang="zh-CN" altLang="en-US" sz="1000" dirty="0"/>
                    </a:p>
                  </a:txBody>
                  <a:tcPr marL="24659" marR="24659" marT="12327" marB="12327"/>
                </a:tc>
              </a:tr>
              <a:tr h="249176">
                <a:tc>
                  <a:txBody>
                    <a:bodyPr/>
                    <a:lstStyle/>
                    <a:p>
                      <a:pPr algn="l"/>
                      <a:r>
                        <a:rPr lang="en-US" altLang="zh-CN" sz="1000" dirty="0" smtClean="0"/>
                        <a:t>2</a:t>
                      </a:r>
                      <a:endParaRPr lang="zh-CN" altLang="en-US" sz="1000" dirty="0"/>
                    </a:p>
                  </a:txBody>
                  <a:tcPr marL="24659" marR="24659" marT="12327" marB="12327"/>
                </a:tc>
                <a:tc>
                  <a:txBody>
                    <a:bodyPr/>
                    <a:lstStyle/>
                    <a:p>
                      <a:pPr algn="l"/>
                      <a:endParaRPr lang="zh-CN" altLang="en-US" sz="1000" dirty="0"/>
                    </a:p>
                  </a:txBody>
                  <a:tcPr marL="24659" marR="24659" marT="12327" marB="12327"/>
                </a:tc>
              </a:tr>
              <a:tr h="249176">
                <a:tc>
                  <a:txBody>
                    <a:bodyPr/>
                    <a:lstStyle/>
                    <a:p>
                      <a:pPr algn="l"/>
                      <a:r>
                        <a:rPr lang="en-US" altLang="zh-CN" sz="1000" dirty="0" smtClean="0"/>
                        <a:t>3</a:t>
                      </a:r>
                      <a:endParaRPr lang="zh-CN" altLang="en-US" sz="1000" dirty="0"/>
                    </a:p>
                  </a:txBody>
                  <a:tcPr marL="24659" marR="24659" marT="12327" marB="12327"/>
                </a:tc>
                <a:tc>
                  <a:txBody>
                    <a:bodyPr/>
                    <a:lstStyle/>
                    <a:p>
                      <a:pPr algn="l"/>
                      <a:endParaRPr lang="zh-CN" altLang="en-US" sz="1000" dirty="0"/>
                    </a:p>
                  </a:txBody>
                  <a:tcPr marL="24659" marR="24659" marT="12327" marB="12327"/>
                </a:tc>
              </a:tr>
              <a:tr h="249176">
                <a:tc>
                  <a:txBody>
                    <a:bodyPr/>
                    <a:lstStyle/>
                    <a:p>
                      <a:pPr algn="l"/>
                      <a:r>
                        <a:rPr lang="en-US" altLang="zh-CN" sz="1000" dirty="0" smtClean="0"/>
                        <a:t>4</a:t>
                      </a:r>
                      <a:endParaRPr lang="zh-CN" altLang="en-US" sz="1000" dirty="0"/>
                    </a:p>
                  </a:txBody>
                  <a:tcPr marL="24659" marR="24659" marT="12327" marB="12327"/>
                </a:tc>
                <a:tc>
                  <a:txBody>
                    <a:bodyPr/>
                    <a:lstStyle/>
                    <a:p>
                      <a:pPr algn="l"/>
                      <a:endParaRPr lang="zh-CN" altLang="en-US" sz="1000" dirty="0"/>
                    </a:p>
                  </a:txBody>
                  <a:tcPr marL="24659" marR="24659" marT="12327" marB="12327"/>
                </a:tc>
              </a:tr>
            </a:tbl>
          </a:graphicData>
        </a:graphic>
      </p:graphicFrame>
      <p:sp>
        <p:nvSpPr>
          <p:cNvPr id="152" name="矩形 151"/>
          <p:cNvSpPr/>
          <p:nvPr/>
        </p:nvSpPr>
        <p:spPr>
          <a:xfrm>
            <a:off x="7753076" y="4726557"/>
            <a:ext cx="342000" cy="43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dirty="0"/>
          </a:p>
        </p:txBody>
      </p:sp>
      <p:sp>
        <p:nvSpPr>
          <p:cNvPr id="153" name="矩形 152"/>
          <p:cNvSpPr/>
          <p:nvPr/>
        </p:nvSpPr>
        <p:spPr>
          <a:xfrm>
            <a:off x="8106257" y="4726557"/>
            <a:ext cx="342000" cy="43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dirty="0"/>
          </a:p>
        </p:txBody>
      </p:sp>
      <p:sp>
        <p:nvSpPr>
          <p:cNvPr id="154" name="矩形 153"/>
          <p:cNvSpPr/>
          <p:nvPr/>
        </p:nvSpPr>
        <p:spPr>
          <a:xfrm>
            <a:off x="2720155" y="5158557"/>
            <a:ext cx="342000" cy="43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dirty="0"/>
          </a:p>
        </p:txBody>
      </p:sp>
      <p:sp>
        <p:nvSpPr>
          <p:cNvPr id="155" name="矩形 154"/>
          <p:cNvSpPr/>
          <p:nvPr/>
        </p:nvSpPr>
        <p:spPr>
          <a:xfrm>
            <a:off x="3079702" y="5158557"/>
            <a:ext cx="342000" cy="43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dirty="0"/>
          </a:p>
        </p:txBody>
      </p:sp>
      <p:sp>
        <p:nvSpPr>
          <p:cNvPr id="110" name="TextBox 109"/>
          <p:cNvSpPr txBox="1"/>
          <p:nvPr/>
        </p:nvSpPr>
        <p:spPr>
          <a:xfrm>
            <a:off x="2711720" y="4365130"/>
            <a:ext cx="5933034" cy="369332"/>
          </a:xfrm>
          <a:prstGeom prst="rect">
            <a:avLst/>
          </a:prstGeom>
          <a:noFill/>
        </p:spPr>
        <p:txBody>
          <a:bodyPr wrap="none" rtlCol="0">
            <a:spAutoFit/>
          </a:bodyPr>
          <a:lstStyle/>
          <a:p>
            <a:r>
              <a:rPr lang="en-US" altLang="zh-CN" dirty="0" smtClean="0"/>
              <a:t>0     1     2     3    4     5     6    7    8     9   10   11   12  13  14  15</a:t>
            </a:r>
            <a:endParaRPr lang="zh-CN" altLang="en-US" dirty="0"/>
          </a:p>
        </p:txBody>
      </p:sp>
      <p:sp>
        <p:nvSpPr>
          <p:cNvPr id="157" name="矩形 156"/>
          <p:cNvSpPr/>
          <p:nvPr/>
        </p:nvSpPr>
        <p:spPr>
          <a:xfrm>
            <a:off x="3440136" y="515730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58" name="矩形 157"/>
          <p:cNvSpPr/>
          <p:nvPr/>
        </p:nvSpPr>
        <p:spPr>
          <a:xfrm>
            <a:off x="3789996" y="515730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59" name="矩形 158"/>
          <p:cNvSpPr/>
          <p:nvPr/>
        </p:nvSpPr>
        <p:spPr>
          <a:xfrm>
            <a:off x="4154357" y="5157300"/>
            <a:ext cx="342000"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60" name="矩形 159"/>
          <p:cNvSpPr/>
          <p:nvPr/>
        </p:nvSpPr>
        <p:spPr>
          <a:xfrm>
            <a:off x="4518040" y="5157300"/>
            <a:ext cx="342000"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63" name="矩形 162"/>
          <p:cNvSpPr/>
          <p:nvPr/>
        </p:nvSpPr>
        <p:spPr>
          <a:xfrm>
            <a:off x="4873913" y="5158557"/>
            <a:ext cx="342000"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64" name="矩形 163"/>
          <p:cNvSpPr/>
          <p:nvPr/>
        </p:nvSpPr>
        <p:spPr>
          <a:xfrm>
            <a:off x="5227359" y="5158557"/>
            <a:ext cx="342000"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65" name="TextBox 164"/>
          <p:cNvSpPr txBox="1"/>
          <p:nvPr/>
        </p:nvSpPr>
        <p:spPr>
          <a:xfrm>
            <a:off x="4933809" y="5157240"/>
            <a:ext cx="646331" cy="369332"/>
          </a:xfrm>
          <a:prstGeom prst="rect">
            <a:avLst/>
          </a:prstGeom>
          <a:noFill/>
        </p:spPr>
        <p:txBody>
          <a:bodyPr wrap="none" rtlCol="0">
            <a:spAutoFit/>
          </a:bodyPr>
          <a:lstStyle/>
          <a:p>
            <a:r>
              <a:rPr lang="en-US" altLang="zh-CN" dirty="0"/>
              <a:t>f</a:t>
            </a:r>
            <a:r>
              <a:rPr lang="en-US" altLang="zh-CN" dirty="0" smtClean="0"/>
              <a:t>ile 4</a:t>
            </a:r>
            <a:endParaRPr lang="zh-CN" altLang="en-US" dirty="0"/>
          </a:p>
        </p:txBody>
      </p:sp>
      <p:sp>
        <p:nvSpPr>
          <p:cNvPr id="166" name="矩形 165"/>
          <p:cNvSpPr/>
          <p:nvPr/>
        </p:nvSpPr>
        <p:spPr>
          <a:xfrm>
            <a:off x="5587705" y="5158557"/>
            <a:ext cx="342000"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67" name="矩形 166"/>
          <p:cNvSpPr/>
          <p:nvPr/>
        </p:nvSpPr>
        <p:spPr>
          <a:xfrm>
            <a:off x="5947062" y="5158557"/>
            <a:ext cx="342000"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00" name="矩形 99"/>
          <p:cNvSpPr/>
          <p:nvPr/>
        </p:nvSpPr>
        <p:spPr>
          <a:xfrm>
            <a:off x="1312345" y="5013220"/>
            <a:ext cx="739305" cy="246221"/>
          </a:xfrm>
          <a:prstGeom prst="rect">
            <a:avLst/>
          </a:prstGeom>
        </p:spPr>
        <p:txBody>
          <a:bodyPr wrap="none">
            <a:spAutoFit/>
          </a:bodyPr>
          <a:lstStyle/>
          <a:p>
            <a:r>
              <a:rPr lang="en-US" altLang="zh-CN" sz="1000" dirty="0" smtClean="0"/>
              <a:t>0,1,2,3,4,5</a:t>
            </a:r>
            <a:endParaRPr lang="zh-CN" altLang="en-US" sz="1000" dirty="0"/>
          </a:p>
        </p:txBody>
      </p:sp>
      <p:sp>
        <p:nvSpPr>
          <p:cNvPr id="101" name="矩形 100"/>
          <p:cNvSpPr/>
          <p:nvPr/>
        </p:nvSpPr>
        <p:spPr>
          <a:xfrm>
            <a:off x="1871167" y="5013220"/>
            <a:ext cx="540533" cy="246221"/>
          </a:xfrm>
          <a:prstGeom prst="rect">
            <a:avLst/>
          </a:prstGeom>
        </p:spPr>
        <p:txBody>
          <a:bodyPr wrap="none">
            <a:spAutoFit/>
          </a:bodyPr>
          <a:lstStyle/>
          <a:p>
            <a:r>
              <a:rPr lang="en-US" altLang="zh-CN" sz="1000" dirty="0" smtClean="0"/>
              <a:t>, 18,19</a:t>
            </a:r>
            <a:endParaRPr lang="zh-CN" altLang="en-US" sz="1000" dirty="0"/>
          </a:p>
        </p:txBody>
      </p:sp>
      <p:sp>
        <p:nvSpPr>
          <p:cNvPr id="103" name="矩形 102"/>
          <p:cNvSpPr/>
          <p:nvPr/>
        </p:nvSpPr>
        <p:spPr>
          <a:xfrm>
            <a:off x="1291881" y="5259441"/>
            <a:ext cx="543739" cy="246221"/>
          </a:xfrm>
          <a:prstGeom prst="rect">
            <a:avLst/>
          </a:prstGeom>
        </p:spPr>
        <p:txBody>
          <a:bodyPr wrap="none">
            <a:spAutoFit/>
          </a:bodyPr>
          <a:lstStyle/>
          <a:p>
            <a:r>
              <a:rPr lang="en-US" altLang="zh-CN" sz="1000" dirty="0" smtClean="0"/>
              <a:t>6,7,8,9</a:t>
            </a:r>
            <a:endParaRPr lang="zh-CN" altLang="en-US" sz="1000" dirty="0"/>
          </a:p>
        </p:txBody>
      </p:sp>
      <p:sp>
        <p:nvSpPr>
          <p:cNvPr id="104" name="矩形 103"/>
          <p:cNvSpPr/>
          <p:nvPr/>
        </p:nvSpPr>
        <p:spPr>
          <a:xfrm>
            <a:off x="1655137" y="5259441"/>
            <a:ext cx="540533" cy="246221"/>
          </a:xfrm>
          <a:prstGeom prst="rect">
            <a:avLst/>
          </a:prstGeom>
        </p:spPr>
        <p:txBody>
          <a:bodyPr wrap="none">
            <a:spAutoFit/>
          </a:bodyPr>
          <a:lstStyle/>
          <a:p>
            <a:r>
              <a:rPr lang="en-US" altLang="zh-CN" sz="1000" dirty="0" smtClean="0"/>
              <a:t>, 12,13</a:t>
            </a:r>
            <a:endParaRPr lang="zh-CN" altLang="en-US" sz="1000" dirty="0"/>
          </a:p>
        </p:txBody>
      </p:sp>
      <p:sp>
        <p:nvSpPr>
          <p:cNvPr id="105" name="矩形 104"/>
          <p:cNvSpPr/>
          <p:nvPr/>
        </p:nvSpPr>
        <p:spPr>
          <a:xfrm>
            <a:off x="1259540" y="5505662"/>
            <a:ext cx="479618" cy="246221"/>
          </a:xfrm>
          <a:prstGeom prst="rect">
            <a:avLst/>
          </a:prstGeom>
        </p:spPr>
        <p:txBody>
          <a:bodyPr wrap="none">
            <a:spAutoFit/>
          </a:bodyPr>
          <a:lstStyle/>
          <a:p>
            <a:r>
              <a:rPr lang="en-US" altLang="zh-CN" sz="1000" dirty="0" smtClean="0"/>
              <a:t>10,11</a:t>
            </a:r>
            <a:endParaRPr lang="zh-CN" altLang="en-US" sz="1000" dirty="0"/>
          </a:p>
        </p:txBody>
      </p:sp>
      <p:sp>
        <p:nvSpPr>
          <p:cNvPr id="106" name="矩形 105"/>
          <p:cNvSpPr/>
          <p:nvPr/>
        </p:nvSpPr>
        <p:spPr>
          <a:xfrm>
            <a:off x="1547580" y="5505662"/>
            <a:ext cx="896399" cy="246221"/>
          </a:xfrm>
          <a:prstGeom prst="rect">
            <a:avLst/>
          </a:prstGeom>
        </p:spPr>
        <p:txBody>
          <a:bodyPr wrap="none">
            <a:spAutoFit/>
          </a:bodyPr>
          <a:lstStyle/>
          <a:p>
            <a:r>
              <a:rPr lang="en-US" altLang="zh-CN" sz="1000" dirty="0" smtClean="0"/>
              <a:t>, </a:t>
            </a:r>
            <a:r>
              <a:rPr lang="en-US" altLang="zh-CN" sz="1000" dirty="0" smtClean="0"/>
              <a:t>14,15,16,17</a:t>
            </a:r>
            <a:endParaRPr lang="zh-CN" altLang="en-US" sz="1000" dirty="0"/>
          </a:p>
        </p:txBody>
      </p:sp>
      <p:sp>
        <p:nvSpPr>
          <p:cNvPr id="107" name="矩形 106"/>
          <p:cNvSpPr/>
          <p:nvPr/>
        </p:nvSpPr>
        <p:spPr>
          <a:xfrm>
            <a:off x="1259540" y="5751883"/>
            <a:ext cx="1133644" cy="246221"/>
          </a:xfrm>
          <a:prstGeom prst="rect">
            <a:avLst/>
          </a:prstGeom>
        </p:spPr>
        <p:txBody>
          <a:bodyPr wrap="none">
            <a:spAutoFit/>
          </a:bodyPr>
          <a:lstStyle/>
          <a:p>
            <a:r>
              <a:rPr lang="en-US" altLang="zh-CN" sz="1000" dirty="0" smtClean="0"/>
              <a:t>20,21,22,23,24,25</a:t>
            </a:r>
            <a:endParaRPr lang="zh-CN" altLang="en-US" sz="1000" dirty="0"/>
          </a:p>
        </p:txBody>
      </p:sp>
      <p:cxnSp>
        <p:nvCxnSpPr>
          <p:cNvPr id="109" name="直接连接符 108"/>
          <p:cNvCxnSpPr/>
          <p:nvPr/>
        </p:nvCxnSpPr>
        <p:spPr>
          <a:xfrm>
            <a:off x="1781167" y="5157180"/>
            <a:ext cx="180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1003979" y="5661310"/>
            <a:ext cx="1440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389495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1" nodeType="clickEffect">
                                  <p:stCondLst>
                                    <p:cond delay="0"/>
                                  </p:stCondLst>
                                  <p:childTnLst>
                                    <p:set>
                                      <p:cBhvr>
                                        <p:cTn id="11" dur="1" fill="hold">
                                          <p:stCondLst>
                                            <p:cond delay="0"/>
                                          </p:stCondLst>
                                        </p:cTn>
                                        <p:tgtEl>
                                          <p:spTgt spid="4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0"/>
                                        </p:tgtEl>
                                        <p:attrNameLst>
                                          <p:attrName>style.visibility</p:attrName>
                                        </p:attrNameLst>
                                      </p:cBhvr>
                                      <p:to>
                                        <p:strVal val="visible"/>
                                      </p:to>
                                    </p:set>
                                  </p:childTnLst>
                                </p:cTn>
                              </p:par>
                            </p:childTnLst>
                          </p:cTn>
                        </p:par>
                        <p:par>
                          <p:cTn id="16" fill="hold">
                            <p:stCondLst>
                              <p:cond delay="0"/>
                            </p:stCondLst>
                            <p:childTnLst>
                              <p:par>
                                <p:cTn id="17" presetID="3" presetClass="entr" presetSubtype="10" fill="hold" grpId="0" nodeType="afterEffect">
                                  <p:stCondLst>
                                    <p:cond delay="0"/>
                                  </p:stCondLst>
                                  <p:childTnLst>
                                    <p:set>
                                      <p:cBhvr>
                                        <p:cTn id="18" dur="1" fill="hold">
                                          <p:stCondLst>
                                            <p:cond delay="0"/>
                                          </p:stCondLst>
                                        </p:cTn>
                                        <p:tgtEl>
                                          <p:spTgt spid="114"/>
                                        </p:tgtEl>
                                        <p:attrNameLst>
                                          <p:attrName>style.visibility</p:attrName>
                                        </p:attrNameLst>
                                      </p:cBhvr>
                                      <p:to>
                                        <p:strVal val="visible"/>
                                      </p:to>
                                    </p:set>
                                    <p:animEffect transition="in" filter="blinds(horizontal)">
                                      <p:cBhvr>
                                        <p:cTn id="19" dur="500"/>
                                        <p:tgtEl>
                                          <p:spTgt spid="114"/>
                                        </p:tgtEl>
                                      </p:cBhvr>
                                    </p:animEffect>
                                  </p:childTnLst>
                                </p:cTn>
                              </p:par>
                            </p:childTnLst>
                          </p:cTn>
                        </p:par>
                        <p:par>
                          <p:cTn id="20" fill="hold">
                            <p:stCondLst>
                              <p:cond delay="500"/>
                            </p:stCondLst>
                            <p:childTnLst>
                              <p:par>
                                <p:cTn id="21" presetID="3" presetClass="entr" presetSubtype="10" fill="hold" grpId="0" nodeType="afterEffect">
                                  <p:stCondLst>
                                    <p:cond delay="0"/>
                                  </p:stCondLst>
                                  <p:childTnLst>
                                    <p:set>
                                      <p:cBhvr>
                                        <p:cTn id="22" dur="1" fill="hold">
                                          <p:stCondLst>
                                            <p:cond delay="0"/>
                                          </p:stCondLst>
                                        </p:cTn>
                                        <p:tgtEl>
                                          <p:spTgt spid="137"/>
                                        </p:tgtEl>
                                        <p:attrNameLst>
                                          <p:attrName>style.visibility</p:attrName>
                                        </p:attrNameLst>
                                      </p:cBhvr>
                                      <p:to>
                                        <p:strVal val="visible"/>
                                      </p:to>
                                    </p:set>
                                    <p:animEffect transition="in" filter="blinds(horizontal)">
                                      <p:cBhvr>
                                        <p:cTn id="23" dur="500"/>
                                        <p:tgtEl>
                                          <p:spTgt spid="137"/>
                                        </p:tgtEl>
                                      </p:cBhvr>
                                    </p:animEffect>
                                  </p:childTnLst>
                                </p:cTn>
                              </p:par>
                            </p:childTnLst>
                          </p:cTn>
                        </p:par>
                        <p:par>
                          <p:cTn id="24" fill="hold">
                            <p:stCondLst>
                              <p:cond delay="1000"/>
                            </p:stCondLst>
                            <p:childTnLst>
                              <p:par>
                                <p:cTn id="25" presetID="3" presetClass="entr" presetSubtype="10" fill="hold" grpId="0" nodeType="after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blinds(horizontal)">
                                      <p:cBhvr>
                                        <p:cTn id="27" dur="500"/>
                                        <p:tgtEl>
                                          <p:spTgt spid="138"/>
                                        </p:tgtEl>
                                      </p:cBhvr>
                                    </p:animEffect>
                                  </p:childTnLst>
                                </p:cTn>
                              </p:par>
                            </p:childTnLst>
                          </p:cTn>
                        </p:par>
                        <p:par>
                          <p:cTn id="28" fill="hold">
                            <p:stCondLst>
                              <p:cond delay="1500"/>
                            </p:stCondLst>
                            <p:childTnLst>
                              <p:par>
                                <p:cTn id="29" presetID="3" presetClass="entr" presetSubtype="10" fill="hold" grpId="0" nodeType="afterEffect">
                                  <p:stCondLst>
                                    <p:cond delay="0"/>
                                  </p:stCondLst>
                                  <p:childTnLst>
                                    <p:set>
                                      <p:cBhvr>
                                        <p:cTn id="30" dur="1" fill="hold">
                                          <p:stCondLst>
                                            <p:cond delay="0"/>
                                          </p:stCondLst>
                                        </p:cTn>
                                        <p:tgtEl>
                                          <p:spTgt spid="139"/>
                                        </p:tgtEl>
                                        <p:attrNameLst>
                                          <p:attrName>style.visibility</p:attrName>
                                        </p:attrNameLst>
                                      </p:cBhvr>
                                      <p:to>
                                        <p:strVal val="visible"/>
                                      </p:to>
                                    </p:set>
                                    <p:animEffect transition="in" filter="blinds(horizontal)">
                                      <p:cBhvr>
                                        <p:cTn id="31" dur="500"/>
                                        <p:tgtEl>
                                          <p:spTgt spid="139"/>
                                        </p:tgtEl>
                                      </p:cBhvr>
                                    </p:animEffect>
                                  </p:childTnLst>
                                </p:cTn>
                              </p:par>
                            </p:childTnLst>
                          </p:cTn>
                        </p:par>
                        <p:par>
                          <p:cTn id="32" fill="hold">
                            <p:stCondLst>
                              <p:cond delay="2000"/>
                            </p:stCondLst>
                            <p:childTnLst>
                              <p:par>
                                <p:cTn id="33" presetID="3" presetClass="entr" presetSubtype="10" fill="hold" grpId="0" nodeType="afterEffect">
                                  <p:stCondLst>
                                    <p:cond delay="0"/>
                                  </p:stCondLst>
                                  <p:childTnLst>
                                    <p:set>
                                      <p:cBhvr>
                                        <p:cTn id="34" dur="1" fill="hold">
                                          <p:stCondLst>
                                            <p:cond delay="0"/>
                                          </p:stCondLst>
                                        </p:cTn>
                                        <p:tgtEl>
                                          <p:spTgt spid="140"/>
                                        </p:tgtEl>
                                        <p:attrNameLst>
                                          <p:attrName>style.visibility</p:attrName>
                                        </p:attrNameLst>
                                      </p:cBhvr>
                                      <p:to>
                                        <p:strVal val="visible"/>
                                      </p:to>
                                    </p:set>
                                    <p:animEffect transition="in" filter="blinds(horizontal)">
                                      <p:cBhvr>
                                        <p:cTn id="35" dur="500"/>
                                        <p:tgtEl>
                                          <p:spTgt spid="140"/>
                                        </p:tgtEl>
                                      </p:cBhvr>
                                    </p:animEffect>
                                  </p:childTnLst>
                                </p:cTn>
                              </p:par>
                            </p:childTnLst>
                          </p:cTn>
                        </p:par>
                        <p:par>
                          <p:cTn id="36" fill="hold">
                            <p:stCondLst>
                              <p:cond delay="2500"/>
                            </p:stCondLst>
                            <p:childTnLst>
                              <p:par>
                                <p:cTn id="37" presetID="3" presetClass="entr" presetSubtype="10" fill="hold" grpId="0" nodeType="afterEffect">
                                  <p:stCondLst>
                                    <p:cond delay="0"/>
                                  </p:stCondLst>
                                  <p:childTnLst>
                                    <p:set>
                                      <p:cBhvr>
                                        <p:cTn id="38" dur="1" fill="hold">
                                          <p:stCondLst>
                                            <p:cond delay="0"/>
                                          </p:stCondLst>
                                        </p:cTn>
                                        <p:tgtEl>
                                          <p:spTgt spid="141"/>
                                        </p:tgtEl>
                                        <p:attrNameLst>
                                          <p:attrName>style.visibility</p:attrName>
                                        </p:attrNameLst>
                                      </p:cBhvr>
                                      <p:to>
                                        <p:strVal val="visible"/>
                                      </p:to>
                                    </p:set>
                                    <p:animEffect transition="in" filter="blinds(horizontal)">
                                      <p:cBhvr>
                                        <p:cTn id="39" dur="500"/>
                                        <p:tgtEl>
                                          <p:spTgt spid="141"/>
                                        </p:tgtEl>
                                      </p:cBhvr>
                                    </p:animEffect>
                                  </p:childTnLst>
                                </p:cTn>
                              </p:par>
                            </p:childTnLst>
                          </p:cTn>
                        </p:par>
                        <p:par>
                          <p:cTn id="40" fill="hold">
                            <p:stCondLst>
                              <p:cond delay="3000"/>
                            </p:stCondLst>
                            <p:childTnLst>
                              <p:par>
                                <p:cTn id="41" presetID="1" presetClass="entr" presetSubtype="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3"/>
                                        </p:tgtEl>
                                        <p:attrNameLst>
                                          <p:attrName>style.visibility</p:attrName>
                                        </p:attrNameLst>
                                      </p:cBhvr>
                                      <p:to>
                                        <p:strVal val="visible"/>
                                      </p:to>
                                    </p:set>
                                  </p:childTnLst>
                                </p:cTn>
                              </p:par>
                            </p:childTnLst>
                          </p:cTn>
                        </p:par>
                        <p:par>
                          <p:cTn id="47" fill="hold">
                            <p:stCondLst>
                              <p:cond delay="0"/>
                            </p:stCondLst>
                            <p:childTnLst>
                              <p:par>
                                <p:cTn id="48" presetID="3" presetClass="entr" presetSubtype="10" fill="hold" grpId="0" nodeType="afterEffect">
                                  <p:stCondLst>
                                    <p:cond delay="0"/>
                                  </p:stCondLst>
                                  <p:childTnLst>
                                    <p:set>
                                      <p:cBhvr>
                                        <p:cTn id="49" dur="1" fill="hold">
                                          <p:stCondLst>
                                            <p:cond delay="0"/>
                                          </p:stCondLst>
                                        </p:cTn>
                                        <p:tgtEl>
                                          <p:spTgt spid="113"/>
                                        </p:tgtEl>
                                        <p:attrNameLst>
                                          <p:attrName>style.visibility</p:attrName>
                                        </p:attrNameLst>
                                      </p:cBhvr>
                                      <p:to>
                                        <p:strVal val="visible"/>
                                      </p:to>
                                    </p:set>
                                    <p:animEffect transition="in" filter="blinds(horizontal)">
                                      <p:cBhvr>
                                        <p:cTn id="50" dur="500"/>
                                        <p:tgtEl>
                                          <p:spTgt spid="113"/>
                                        </p:tgtEl>
                                      </p:cBhvr>
                                    </p:animEffect>
                                  </p:childTnLst>
                                </p:cTn>
                              </p:par>
                            </p:childTnLst>
                          </p:cTn>
                        </p:par>
                        <p:par>
                          <p:cTn id="51" fill="hold">
                            <p:stCondLst>
                              <p:cond delay="500"/>
                            </p:stCondLst>
                            <p:childTnLst>
                              <p:par>
                                <p:cTn id="52" presetID="3" presetClass="entr" presetSubtype="10" fill="hold" grpId="0" nodeType="afterEffect">
                                  <p:stCondLst>
                                    <p:cond delay="0"/>
                                  </p:stCondLst>
                                  <p:childTnLst>
                                    <p:set>
                                      <p:cBhvr>
                                        <p:cTn id="53" dur="1" fill="hold">
                                          <p:stCondLst>
                                            <p:cond delay="0"/>
                                          </p:stCondLst>
                                        </p:cTn>
                                        <p:tgtEl>
                                          <p:spTgt spid="142"/>
                                        </p:tgtEl>
                                        <p:attrNameLst>
                                          <p:attrName>style.visibility</p:attrName>
                                        </p:attrNameLst>
                                      </p:cBhvr>
                                      <p:to>
                                        <p:strVal val="visible"/>
                                      </p:to>
                                    </p:set>
                                    <p:animEffect transition="in" filter="blinds(horizontal)">
                                      <p:cBhvr>
                                        <p:cTn id="54" dur="500"/>
                                        <p:tgtEl>
                                          <p:spTgt spid="142"/>
                                        </p:tgtEl>
                                      </p:cBhvr>
                                    </p:animEffect>
                                  </p:childTnLst>
                                </p:cTn>
                              </p:par>
                            </p:childTnLst>
                          </p:cTn>
                        </p:par>
                        <p:par>
                          <p:cTn id="55" fill="hold">
                            <p:stCondLst>
                              <p:cond delay="1000"/>
                            </p:stCondLst>
                            <p:childTnLst>
                              <p:par>
                                <p:cTn id="56" presetID="3" presetClass="entr" presetSubtype="10" fill="hold" grpId="0" nodeType="afterEffect">
                                  <p:stCondLst>
                                    <p:cond delay="0"/>
                                  </p:stCondLst>
                                  <p:childTnLst>
                                    <p:set>
                                      <p:cBhvr>
                                        <p:cTn id="57" dur="1" fill="hold">
                                          <p:stCondLst>
                                            <p:cond delay="0"/>
                                          </p:stCondLst>
                                        </p:cTn>
                                        <p:tgtEl>
                                          <p:spTgt spid="143"/>
                                        </p:tgtEl>
                                        <p:attrNameLst>
                                          <p:attrName>style.visibility</p:attrName>
                                        </p:attrNameLst>
                                      </p:cBhvr>
                                      <p:to>
                                        <p:strVal val="visible"/>
                                      </p:to>
                                    </p:set>
                                    <p:animEffect transition="in" filter="blinds(horizontal)">
                                      <p:cBhvr>
                                        <p:cTn id="58" dur="500"/>
                                        <p:tgtEl>
                                          <p:spTgt spid="143"/>
                                        </p:tgtEl>
                                      </p:cBhvr>
                                    </p:animEffect>
                                  </p:childTnLst>
                                </p:cTn>
                              </p:par>
                            </p:childTnLst>
                          </p:cTn>
                        </p:par>
                        <p:par>
                          <p:cTn id="59" fill="hold">
                            <p:stCondLst>
                              <p:cond delay="1500"/>
                            </p:stCondLst>
                            <p:childTnLst>
                              <p:par>
                                <p:cTn id="60" presetID="3" presetClass="entr" presetSubtype="10" fill="hold" grpId="0" nodeType="afterEffect">
                                  <p:stCondLst>
                                    <p:cond delay="0"/>
                                  </p:stCondLst>
                                  <p:childTnLst>
                                    <p:set>
                                      <p:cBhvr>
                                        <p:cTn id="61" dur="1" fill="hold">
                                          <p:stCondLst>
                                            <p:cond delay="0"/>
                                          </p:stCondLst>
                                        </p:cTn>
                                        <p:tgtEl>
                                          <p:spTgt spid="144"/>
                                        </p:tgtEl>
                                        <p:attrNameLst>
                                          <p:attrName>style.visibility</p:attrName>
                                        </p:attrNameLst>
                                      </p:cBhvr>
                                      <p:to>
                                        <p:strVal val="visible"/>
                                      </p:to>
                                    </p:set>
                                    <p:animEffect transition="in" filter="blinds(horizontal)">
                                      <p:cBhvr>
                                        <p:cTn id="62" dur="500"/>
                                        <p:tgtEl>
                                          <p:spTgt spid="144"/>
                                        </p:tgtEl>
                                      </p:cBhvr>
                                    </p:animEffect>
                                  </p:childTnLst>
                                </p:cTn>
                              </p:par>
                            </p:childTnLst>
                          </p:cTn>
                        </p:par>
                        <p:par>
                          <p:cTn id="63" fill="hold">
                            <p:stCondLst>
                              <p:cond delay="2000"/>
                            </p:stCondLst>
                            <p:childTnLst>
                              <p:par>
                                <p:cTn id="64" presetID="1" presetClass="entr" presetSubtype="0" fill="hold" grpId="0" nodeType="afterEffect">
                                  <p:stCondLst>
                                    <p:cond delay="0"/>
                                  </p:stCondLst>
                                  <p:childTnLst>
                                    <p:set>
                                      <p:cBhvr>
                                        <p:cTn id="65" dur="1" fill="hold">
                                          <p:stCondLst>
                                            <p:cond delay="0"/>
                                          </p:stCondLst>
                                        </p:cTn>
                                        <p:tgtEl>
                                          <p:spTgt spid="111"/>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105"/>
                                        </p:tgtEl>
                                        <p:attrNameLst>
                                          <p:attrName>style.visibility</p:attrName>
                                        </p:attrNameLst>
                                      </p:cBhvr>
                                      <p:to>
                                        <p:strVal val="visible"/>
                                      </p:to>
                                    </p:set>
                                  </p:childTnLst>
                                </p:cTn>
                              </p:par>
                            </p:childTnLst>
                          </p:cTn>
                        </p:par>
                        <p:par>
                          <p:cTn id="70" fill="hold">
                            <p:stCondLst>
                              <p:cond delay="0"/>
                            </p:stCondLst>
                            <p:childTnLst>
                              <p:par>
                                <p:cTn id="71" presetID="3" presetClass="entr" presetSubtype="10" fill="hold" grpId="0" nodeType="afterEffect">
                                  <p:stCondLst>
                                    <p:cond delay="0"/>
                                  </p:stCondLst>
                                  <p:childTnLst>
                                    <p:set>
                                      <p:cBhvr>
                                        <p:cTn id="72" dur="1" fill="hold">
                                          <p:stCondLst>
                                            <p:cond delay="0"/>
                                          </p:stCondLst>
                                        </p:cTn>
                                        <p:tgtEl>
                                          <p:spTgt spid="146"/>
                                        </p:tgtEl>
                                        <p:attrNameLst>
                                          <p:attrName>style.visibility</p:attrName>
                                        </p:attrNameLst>
                                      </p:cBhvr>
                                      <p:to>
                                        <p:strVal val="visible"/>
                                      </p:to>
                                    </p:set>
                                    <p:animEffect transition="in" filter="blinds(horizontal)">
                                      <p:cBhvr>
                                        <p:cTn id="73" dur="500"/>
                                        <p:tgtEl>
                                          <p:spTgt spid="146"/>
                                        </p:tgtEl>
                                      </p:cBhvr>
                                    </p:animEffect>
                                  </p:childTnLst>
                                </p:cTn>
                              </p:par>
                            </p:childTnLst>
                          </p:cTn>
                        </p:par>
                        <p:par>
                          <p:cTn id="74" fill="hold">
                            <p:stCondLst>
                              <p:cond delay="500"/>
                            </p:stCondLst>
                            <p:childTnLst>
                              <p:par>
                                <p:cTn id="75" presetID="3" presetClass="entr" presetSubtype="10" fill="hold" grpId="0" nodeType="afterEffect">
                                  <p:stCondLst>
                                    <p:cond delay="0"/>
                                  </p:stCondLst>
                                  <p:childTnLst>
                                    <p:set>
                                      <p:cBhvr>
                                        <p:cTn id="76" dur="1" fill="hold">
                                          <p:stCondLst>
                                            <p:cond delay="0"/>
                                          </p:stCondLst>
                                        </p:cTn>
                                        <p:tgtEl>
                                          <p:spTgt spid="145"/>
                                        </p:tgtEl>
                                        <p:attrNameLst>
                                          <p:attrName>style.visibility</p:attrName>
                                        </p:attrNameLst>
                                      </p:cBhvr>
                                      <p:to>
                                        <p:strVal val="visible"/>
                                      </p:to>
                                    </p:set>
                                    <p:animEffect transition="in" filter="blinds(horizontal)">
                                      <p:cBhvr>
                                        <p:cTn id="77" dur="500"/>
                                        <p:tgtEl>
                                          <p:spTgt spid="145"/>
                                        </p:tgtEl>
                                      </p:cBhvr>
                                    </p:animEffect>
                                  </p:childTnLst>
                                </p:cTn>
                              </p:par>
                            </p:childTnLst>
                          </p:cTn>
                        </p:par>
                        <p:par>
                          <p:cTn id="78" fill="hold">
                            <p:stCondLst>
                              <p:cond delay="1000"/>
                            </p:stCondLst>
                            <p:childTnLst>
                              <p:par>
                                <p:cTn id="79" presetID="1" presetClass="entr" presetSubtype="0" fill="hold" grpId="0" nodeType="afterEffect">
                                  <p:stCondLst>
                                    <p:cond delay="0"/>
                                  </p:stCondLst>
                                  <p:childTnLst>
                                    <p:set>
                                      <p:cBhvr>
                                        <p:cTn id="80" dur="1" fill="hold">
                                          <p:stCondLst>
                                            <p:cond delay="0"/>
                                          </p:stCondLst>
                                        </p:cTn>
                                        <p:tgtEl>
                                          <p:spTgt spid="11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04"/>
                                        </p:tgtEl>
                                        <p:attrNameLst>
                                          <p:attrName>style.visibility</p:attrName>
                                        </p:attrNameLst>
                                      </p:cBhvr>
                                      <p:to>
                                        <p:strVal val="visible"/>
                                      </p:to>
                                    </p:set>
                                  </p:childTnLst>
                                </p:cTn>
                              </p:par>
                            </p:childTnLst>
                          </p:cTn>
                        </p:par>
                        <p:par>
                          <p:cTn id="85" fill="hold">
                            <p:stCondLst>
                              <p:cond delay="0"/>
                            </p:stCondLst>
                            <p:childTnLst>
                              <p:par>
                                <p:cTn id="86" presetID="3" presetClass="entr" presetSubtype="10" fill="hold" grpId="0" nodeType="afterEffect">
                                  <p:stCondLst>
                                    <p:cond delay="0"/>
                                  </p:stCondLst>
                                  <p:childTnLst>
                                    <p:set>
                                      <p:cBhvr>
                                        <p:cTn id="87" dur="1" fill="hold">
                                          <p:stCondLst>
                                            <p:cond delay="0"/>
                                          </p:stCondLst>
                                        </p:cTn>
                                        <p:tgtEl>
                                          <p:spTgt spid="149"/>
                                        </p:tgtEl>
                                        <p:attrNameLst>
                                          <p:attrName>style.visibility</p:attrName>
                                        </p:attrNameLst>
                                      </p:cBhvr>
                                      <p:to>
                                        <p:strVal val="visible"/>
                                      </p:to>
                                    </p:set>
                                    <p:animEffect transition="in" filter="blinds(horizontal)">
                                      <p:cBhvr>
                                        <p:cTn id="88" dur="500"/>
                                        <p:tgtEl>
                                          <p:spTgt spid="149"/>
                                        </p:tgtEl>
                                      </p:cBhvr>
                                    </p:animEffect>
                                  </p:childTnLst>
                                </p:cTn>
                              </p:par>
                            </p:childTnLst>
                          </p:cTn>
                        </p:par>
                        <p:par>
                          <p:cTn id="89" fill="hold">
                            <p:stCondLst>
                              <p:cond delay="500"/>
                            </p:stCondLst>
                            <p:childTnLst>
                              <p:par>
                                <p:cTn id="90" presetID="3" presetClass="entr" presetSubtype="10" fill="hold" grpId="0" nodeType="afterEffect">
                                  <p:stCondLst>
                                    <p:cond delay="0"/>
                                  </p:stCondLst>
                                  <p:childTnLst>
                                    <p:set>
                                      <p:cBhvr>
                                        <p:cTn id="91" dur="1" fill="hold">
                                          <p:stCondLst>
                                            <p:cond delay="0"/>
                                          </p:stCondLst>
                                        </p:cTn>
                                        <p:tgtEl>
                                          <p:spTgt spid="150"/>
                                        </p:tgtEl>
                                        <p:attrNameLst>
                                          <p:attrName>style.visibility</p:attrName>
                                        </p:attrNameLst>
                                      </p:cBhvr>
                                      <p:to>
                                        <p:strVal val="visible"/>
                                      </p:to>
                                    </p:set>
                                    <p:animEffect transition="in" filter="blinds(horizontal)">
                                      <p:cBhvr>
                                        <p:cTn id="92" dur="500"/>
                                        <p:tgtEl>
                                          <p:spTgt spid="150"/>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06"/>
                                        </p:tgtEl>
                                        <p:attrNameLst>
                                          <p:attrName>style.visibility</p:attrName>
                                        </p:attrNameLst>
                                      </p:cBhvr>
                                      <p:to>
                                        <p:strVal val="visible"/>
                                      </p:to>
                                    </p:set>
                                  </p:childTnLst>
                                </p:cTn>
                              </p:par>
                            </p:childTnLst>
                          </p:cTn>
                        </p:par>
                        <p:par>
                          <p:cTn id="97" fill="hold">
                            <p:stCondLst>
                              <p:cond delay="0"/>
                            </p:stCondLst>
                            <p:childTnLst>
                              <p:par>
                                <p:cTn id="98" presetID="3" presetClass="entr" presetSubtype="10" fill="hold" grpId="0" nodeType="afterEffect">
                                  <p:stCondLst>
                                    <p:cond delay="0"/>
                                  </p:stCondLst>
                                  <p:childTnLst>
                                    <p:set>
                                      <p:cBhvr>
                                        <p:cTn id="99" dur="1" fill="hold">
                                          <p:stCondLst>
                                            <p:cond delay="0"/>
                                          </p:stCondLst>
                                        </p:cTn>
                                        <p:tgtEl>
                                          <p:spTgt spid="152"/>
                                        </p:tgtEl>
                                        <p:attrNameLst>
                                          <p:attrName>style.visibility</p:attrName>
                                        </p:attrNameLst>
                                      </p:cBhvr>
                                      <p:to>
                                        <p:strVal val="visible"/>
                                      </p:to>
                                    </p:set>
                                    <p:animEffect transition="in" filter="blinds(horizontal)">
                                      <p:cBhvr>
                                        <p:cTn id="100" dur="500"/>
                                        <p:tgtEl>
                                          <p:spTgt spid="152"/>
                                        </p:tgtEl>
                                      </p:cBhvr>
                                    </p:animEffect>
                                  </p:childTnLst>
                                </p:cTn>
                              </p:par>
                            </p:childTnLst>
                          </p:cTn>
                        </p:par>
                        <p:par>
                          <p:cTn id="101" fill="hold">
                            <p:stCondLst>
                              <p:cond delay="500"/>
                            </p:stCondLst>
                            <p:childTnLst>
                              <p:par>
                                <p:cTn id="102" presetID="3" presetClass="entr" presetSubtype="10" fill="hold" grpId="0" nodeType="afterEffect">
                                  <p:stCondLst>
                                    <p:cond delay="0"/>
                                  </p:stCondLst>
                                  <p:childTnLst>
                                    <p:set>
                                      <p:cBhvr>
                                        <p:cTn id="103" dur="1" fill="hold">
                                          <p:stCondLst>
                                            <p:cond delay="0"/>
                                          </p:stCondLst>
                                        </p:cTn>
                                        <p:tgtEl>
                                          <p:spTgt spid="153"/>
                                        </p:tgtEl>
                                        <p:attrNameLst>
                                          <p:attrName>style.visibility</p:attrName>
                                        </p:attrNameLst>
                                      </p:cBhvr>
                                      <p:to>
                                        <p:strVal val="visible"/>
                                      </p:to>
                                    </p:set>
                                    <p:animEffect transition="in" filter="blinds(horizontal)">
                                      <p:cBhvr>
                                        <p:cTn id="104" dur="500"/>
                                        <p:tgtEl>
                                          <p:spTgt spid="153"/>
                                        </p:tgtEl>
                                      </p:cBhvr>
                                    </p:animEffect>
                                  </p:childTnLst>
                                </p:cTn>
                              </p:par>
                            </p:childTnLst>
                          </p:cTn>
                        </p:par>
                        <p:par>
                          <p:cTn id="105" fill="hold">
                            <p:stCondLst>
                              <p:cond delay="1000"/>
                            </p:stCondLst>
                            <p:childTnLst>
                              <p:par>
                                <p:cTn id="106" presetID="3" presetClass="entr" presetSubtype="10" fill="hold" grpId="0" nodeType="afterEffect">
                                  <p:stCondLst>
                                    <p:cond delay="0"/>
                                  </p:stCondLst>
                                  <p:childTnLst>
                                    <p:set>
                                      <p:cBhvr>
                                        <p:cTn id="107" dur="1" fill="hold">
                                          <p:stCondLst>
                                            <p:cond delay="0"/>
                                          </p:stCondLst>
                                        </p:cTn>
                                        <p:tgtEl>
                                          <p:spTgt spid="154"/>
                                        </p:tgtEl>
                                        <p:attrNameLst>
                                          <p:attrName>style.visibility</p:attrName>
                                        </p:attrNameLst>
                                      </p:cBhvr>
                                      <p:to>
                                        <p:strVal val="visible"/>
                                      </p:to>
                                    </p:set>
                                    <p:animEffect transition="in" filter="blinds(horizontal)">
                                      <p:cBhvr>
                                        <p:cTn id="108" dur="500"/>
                                        <p:tgtEl>
                                          <p:spTgt spid="154"/>
                                        </p:tgtEl>
                                      </p:cBhvr>
                                    </p:animEffect>
                                  </p:childTnLst>
                                </p:cTn>
                              </p:par>
                            </p:childTnLst>
                          </p:cTn>
                        </p:par>
                        <p:par>
                          <p:cTn id="109" fill="hold">
                            <p:stCondLst>
                              <p:cond delay="1500"/>
                            </p:stCondLst>
                            <p:childTnLst>
                              <p:par>
                                <p:cTn id="110" presetID="3" presetClass="entr" presetSubtype="10" fill="hold" grpId="0" nodeType="afterEffect">
                                  <p:stCondLst>
                                    <p:cond delay="0"/>
                                  </p:stCondLst>
                                  <p:childTnLst>
                                    <p:set>
                                      <p:cBhvr>
                                        <p:cTn id="111" dur="1" fill="hold">
                                          <p:stCondLst>
                                            <p:cond delay="0"/>
                                          </p:stCondLst>
                                        </p:cTn>
                                        <p:tgtEl>
                                          <p:spTgt spid="155"/>
                                        </p:tgtEl>
                                        <p:attrNameLst>
                                          <p:attrName>style.visibility</p:attrName>
                                        </p:attrNameLst>
                                      </p:cBhvr>
                                      <p:to>
                                        <p:strVal val="visible"/>
                                      </p:to>
                                    </p:set>
                                    <p:animEffect transition="in" filter="blinds(horizontal)">
                                      <p:cBhvr>
                                        <p:cTn id="112" dur="500"/>
                                        <p:tgtEl>
                                          <p:spTgt spid="155"/>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109"/>
                                        </p:tgtEl>
                                        <p:attrNameLst>
                                          <p:attrName>style.visibility</p:attrName>
                                        </p:attrNameLst>
                                      </p:cBhvr>
                                      <p:to>
                                        <p:strVal val="visible"/>
                                      </p:to>
                                    </p:set>
                                  </p:childTnLst>
                                </p:cTn>
                              </p:par>
                            </p:childTnLst>
                          </p:cTn>
                        </p:par>
                        <p:par>
                          <p:cTn id="117" fill="hold">
                            <p:stCondLst>
                              <p:cond delay="0"/>
                            </p:stCondLst>
                            <p:childTnLst>
                              <p:par>
                                <p:cTn id="118" presetID="1" presetClass="entr" presetSubtype="0" fill="hold" grpId="0" nodeType="afterEffect">
                                  <p:stCondLst>
                                    <p:cond delay="0"/>
                                  </p:stCondLst>
                                  <p:childTnLst>
                                    <p:set>
                                      <p:cBhvr>
                                        <p:cTn id="119" dur="1" fill="hold">
                                          <p:stCondLst>
                                            <p:cond delay="0"/>
                                          </p:stCondLst>
                                        </p:cTn>
                                        <p:tgtEl>
                                          <p:spTgt spid="101"/>
                                        </p:tgtEl>
                                        <p:attrNameLst>
                                          <p:attrName>style.visibility</p:attrName>
                                        </p:attrNameLst>
                                      </p:cBhvr>
                                      <p:to>
                                        <p:strVal val="visible"/>
                                      </p:to>
                                    </p:set>
                                  </p:childTnLst>
                                </p:cTn>
                              </p:par>
                            </p:childTnLst>
                          </p:cTn>
                        </p:par>
                        <p:par>
                          <p:cTn id="120" fill="hold">
                            <p:stCondLst>
                              <p:cond delay="0"/>
                            </p:stCondLst>
                            <p:childTnLst>
                              <p:par>
                                <p:cTn id="121" presetID="1" presetClass="exit" presetSubtype="0" fill="hold" grpId="1" nodeType="afterEffect">
                                  <p:stCondLst>
                                    <p:cond delay="0"/>
                                  </p:stCondLst>
                                  <p:childTnLst>
                                    <p:set>
                                      <p:cBhvr>
                                        <p:cTn id="122" dur="1" fill="hold">
                                          <p:stCondLst>
                                            <p:cond delay="0"/>
                                          </p:stCondLst>
                                        </p:cTn>
                                        <p:tgtEl>
                                          <p:spTgt spid="140"/>
                                        </p:tgtEl>
                                        <p:attrNameLst>
                                          <p:attrName>style.visibility</p:attrName>
                                        </p:attrNameLst>
                                      </p:cBhvr>
                                      <p:to>
                                        <p:strVal val="hidden"/>
                                      </p:to>
                                    </p:set>
                                  </p:childTnLst>
                                </p:cTn>
                              </p:par>
                            </p:childTnLst>
                          </p:cTn>
                        </p:par>
                        <p:par>
                          <p:cTn id="123" fill="hold">
                            <p:stCondLst>
                              <p:cond delay="0"/>
                            </p:stCondLst>
                            <p:childTnLst>
                              <p:par>
                                <p:cTn id="124" presetID="1" presetClass="exit" presetSubtype="0" fill="hold" grpId="1" nodeType="afterEffect">
                                  <p:stCondLst>
                                    <p:cond delay="0"/>
                                  </p:stCondLst>
                                  <p:childTnLst>
                                    <p:set>
                                      <p:cBhvr>
                                        <p:cTn id="125" dur="1" fill="hold">
                                          <p:stCondLst>
                                            <p:cond delay="0"/>
                                          </p:stCondLst>
                                        </p:cTn>
                                        <p:tgtEl>
                                          <p:spTgt spid="141"/>
                                        </p:tgtEl>
                                        <p:attrNameLst>
                                          <p:attrName>style.visibility</p:attrName>
                                        </p:attrNameLst>
                                      </p:cBhvr>
                                      <p:to>
                                        <p:strVal val="hidden"/>
                                      </p:to>
                                    </p:set>
                                  </p:childTnLst>
                                </p:cTn>
                              </p:par>
                            </p:childTnLst>
                          </p:cTn>
                        </p:par>
                        <p:par>
                          <p:cTn id="126" fill="hold">
                            <p:stCondLst>
                              <p:cond delay="0"/>
                            </p:stCondLst>
                            <p:childTnLst>
                              <p:par>
                                <p:cTn id="127" presetID="3" presetClass="entr" presetSubtype="10" fill="hold" grpId="0" nodeType="afterEffect">
                                  <p:stCondLst>
                                    <p:cond delay="0"/>
                                  </p:stCondLst>
                                  <p:childTnLst>
                                    <p:set>
                                      <p:cBhvr>
                                        <p:cTn id="128" dur="1" fill="hold">
                                          <p:stCondLst>
                                            <p:cond delay="0"/>
                                          </p:stCondLst>
                                        </p:cTn>
                                        <p:tgtEl>
                                          <p:spTgt spid="157"/>
                                        </p:tgtEl>
                                        <p:attrNameLst>
                                          <p:attrName>style.visibility</p:attrName>
                                        </p:attrNameLst>
                                      </p:cBhvr>
                                      <p:to>
                                        <p:strVal val="visible"/>
                                      </p:to>
                                    </p:set>
                                    <p:animEffect transition="in" filter="blinds(horizontal)">
                                      <p:cBhvr>
                                        <p:cTn id="129" dur="500"/>
                                        <p:tgtEl>
                                          <p:spTgt spid="157"/>
                                        </p:tgtEl>
                                      </p:cBhvr>
                                    </p:animEffect>
                                  </p:childTnLst>
                                </p:cTn>
                              </p:par>
                            </p:childTnLst>
                          </p:cTn>
                        </p:par>
                        <p:par>
                          <p:cTn id="130" fill="hold">
                            <p:stCondLst>
                              <p:cond delay="500"/>
                            </p:stCondLst>
                            <p:childTnLst>
                              <p:par>
                                <p:cTn id="131" presetID="3" presetClass="entr" presetSubtype="10" fill="hold" grpId="0" nodeType="afterEffect">
                                  <p:stCondLst>
                                    <p:cond delay="0"/>
                                  </p:stCondLst>
                                  <p:childTnLst>
                                    <p:set>
                                      <p:cBhvr>
                                        <p:cTn id="132" dur="1" fill="hold">
                                          <p:stCondLst>
                                            <p:cond delay="0"/>
                                          </p:stCondLst>
                                        </p:cTn>
                                        <p:tgtEl>
                                          <p:spTgt spid="158"/>
                                        </p:tgtEl>
                                        <p:attrNameLst>
                                          <p:attrName>style.visibility</p:attrName>
                                        </p:attrNameLst>
                                      </p:cBhvr>
                                      <p:to>
                                        <p:strVal val="visible"/>
                                      </p:to>
                                    </p:set>
                                    <p:animEffect transition="in" filter="blinds(horizontal)">
                                      <p:cBhvr>
                                        <p:cTn id="133" dur="500"/>
                                        <p:tgtEl>
                                          <p:spTgt spid="158"/>
                                        </p:tgtEl>
                                      </p:cBhvr>
                                    </p:animEffec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grpId="0" nodeType="clickEffect">
                                  <p:stCondLst>
                                    <p:cond delay="0"/>
                                  </p:stCondLst>
                                  <p:childTnLst>
                                    <p:set>
                                      <p:cBhvr>
                                        <p:cTn id="137" dur="1" fill="hold">
                                          <p:stCondLst>
                                            <p:cond delay="0"/>
                                          </p:stCondLst>
                                        </p:cTn>
                                        <p:tgtEl>
                                          <p:spTgt spid="107"/>
                                        </p:tgtEl>
                                        <p:attrNameLst>
                                          <p:attrName>style.visibility</p:attrName>
                                        </p:attrNameLst>
                                      </p:cBhvr>
                                      <p:to>
                                        <p:strVal val="visible"/>
                                      </p:to>
                                    </p:set>
                                  </p:childTnLst>
                                </p:cTn>
                              </p:par>
                            </p:childTnLst>
                          </p:cTn>
                        </p:par>
                        <p:par>
                          <p:cTn id="138" fill="hold">
                            <p:stCondLst>
                              <p:cond delay="0"/>
                            </p:stCondLst>
                            <p:childTnLst>
                              <p:par>
                                <p:cTn id="139" presetID="3" presetClass="entr" presetSubtype="10" fill="hold" grpId="0" nodeType="afterEffect">
                                  <p:stCondLst>
                                    <p:cond delay="0"/>
                                  </p:stCondLst>
                                  <p:childTnLst>
                                    <p:set>
                                      <p:cBhvr>
                                        <p:cTn id="140" dur="1" fill="hold">
                                          <p:stCondLst>
                                            <p:cond delay="0"/>
                                          </p:stCondLst>
                                        </p:cTn>
                                        <p:tgtEl>
                                          <p:spTgt spid="159"/>
                                        </p:tgtEl>
                                        <p:attrNameLst>
                                          <p:attrName>style.visibility</p:attrName>
                                        </p:attrNameLst>
                                      </p:cBhvr>
                                      <p:to>
                                        <p:strVal val="visible"/>
                                      </p:to>
                                    </p:set>
                                    <p:animEffect transition="in" filter="blinds(horizontal)">
                                      <p:cBhvr>
                                        <p:cTn id="141" dur="500"/>
                                        <p:tgtEl>
                                          <p:spTgt spid="159"/>
                                        </p:tgtEl>
                                      </p:cBhvr>
                                    </p:animEffect>
                                  </p:childTnLst>
                                </p:cTn>
                              </p:par>
                            </p:childTnLst>
                          </p:cTn>
                        </p:par>
                        <p:par>
                          <p:cTn id="142" fill="hold">
                            <p:stCondLst>
                              <p:cond delay="500"/>
                            </p:stCondLst>
                            <p:childTnLst>
                              <p:par>
                                <p:cTn id="143" presetID="3" presetClass="entr" presetSubtype="10" fill="hold" grpId="0" nodeType="afterEffect">
                                  <p:stCondLst>
                                    <p:cond delay="0"/>
                                  </p:stCondLst>
                                  <p:childTnLst>
                                    <p:set>
                                      <p:cBhvr>
                                        <p:cTn id="144" dur="1" fill="hold">
                                          <p:stCondLst>
                                            <p:cond delay="0"/>
                                          </p:stCondLst>
                                        </p:cTn>
                                        <p:tgtEl>
                                          <p:spTgt spid="160"/>
                                        </p:tgtEl>
                                        <p:attrNameLst>
                                          <p:attrName>style.visibility</p:attrName>
                                        </p:attrNameLst>
                                      </p:cBhvr>
                                      <p:to>
                                        <p:strVal val="visible"/>
                                      </p:to>
                                    </p:set>
                                    <p:animEffect transition="in" filter="blinds(horizontal)">
                                      <p:cBhvr>
                                        <p:cTn id="145" dur="500"/>
                                        <p:tgtEl>
                                          <p:spTgt spid="160"/>
                                        </p:tgtEl>
                                      </p:cBhvr>
                                    </p:animEffect>
                                  </p:childTnLst>
                                </p:cTn>
                              </p:par>
                            </p:childTnLst>
                          </p:cTn>
                        </p:par>
                        <p:par>
                          <p:cTn id="146" fill="hold">
                            <p:stCondLst>
                              <p:cond delay="1000"/>
                            </p:stCondLst>
                            <p:childTnLst>
                              <p:par>
                                <p:cTn id="147" presetID="3" presetClass="entr" presetSubtype="10" fill="hold" grpId="0" nodeType="afterEffect">
                                  <p:stCondLst>
                                    <p:cond delay="0"/>
                                  </p:stCondLst>
                                  <p:childTnLst>
                                    <p:set>
                                      <p:cBhvr>
                                        <p:cTn id="148" dur="1" fill="hold">
                                          <p:stCondLst>
                                            <p:cond delay="0"/>
                                          </p:stCondLst>
                                        </p:cTn>
                                        <p:tgtEl>
                                          <p:spTgt spid="163"/>
                                        </p:tgtEl>
                                        <p:attrNameLst>
                                          <p:attrName>style.visibility</p:attrName>
                                        </p:attrNameLst>
                                      </p:cBhvr>
                                      <p:to>
                                        <p:strVal val="visible"/>
                                      </p:to>
                                    </p:set>
                                    <p:animEffect transition="in" filter="blinds(horizontal)">
                                      <p:cBhvr>
                                        <p:cTn id="149" dur="500"/>
                                        <p:tgtEl>
                                          <p:spTgt spid="163"/>
                                        </p:tgtEl>
                                      </p:cBhvr>
                                    </p:animEffect>
                                  </p:childTnLst>
                                </p:cTn>
                              </p:par>
                            </p:childTnLst>
                          </p:cTn>
                        </p:par>
                        <p:par>
                          <p:cTn id="150" fill="hold">
                            <p:stCondLst>
                              <p:cond delay="1500"/>
                            </p:stCondLst>
                            <p:childTnLst>
                              <p:par>
                                <p:cTn id="151" presetID="3" presetClass="entr" presetSubtype="10" fill="hold" grpId="0" nodeType="afterEffect">
                                  <p:stCondLst>
                                    <p:cond delay="0"/>
                                  </p:stCondLst>
                                  <p:childTnLst>
                                    <p:set>
                                      <p:cBhvr>
                                        <p:cTn id="152" dur="1" fill="hold">
                                          <p:stCondLst>
                                            <p:cond delay="0"/>
                                          </p:stCondLst>
                                        </p:cTn>
                                        <p:tgtEl>
                                          <p:spTgt spid="164"/>
                                        </p:tgtEl>
                                        <p:attrNameLst>
                                          <p:attrName>style.visibility</p:attrName>
                                        </p:attrNameLst>
                                      </p:cBhvr>
                                      <p:to>
                                        <p:strVal val="visible"/>
                                      </p:to>
                                    </p:set>
                                    <p:animEffect transition="in" filter="blinds(horizontal)">
                                      <p:cBhvr>
                                        <p:cTn id="153" dur="500"/>
                                        <p:tgtEl>
                                          <p:spTgt spid="164"/>
                                        </p:tgtEl>
                                      </p:cBhvr>
                                    </p:animEffect>
                                  </p:childTnLst>
                                </p:cTn>
                              </p:par>
                            </p:childTnLst>
                          </p:cTn>
                        </p:par>
                        <p:par>
                          <p:cTn id="154" fill="hold">
                            <p:stCondLst>
                              <p:cond delay="2000"/>
                            </p:stCondLst>
                            <p:childTnLst>
                              <p:par>
                                <p:cTn id="155" presetID="3" presetClass="entr" presetSubtype="10" fill="hold" grpId="0" nodeType="afterEffect">
                                  <p:stCondLst>
                                    <p:cond delay="0"/>
                                  </p:stCondLst>
                                  <p:childTnLst>
                                    <p:set>
                                      <p:cBhvr>
                                        <p:cTn id="156" dur="1" fill="hold">
                                          <p:stCondLst>
                                            <p:cond delay="0"/>
                                          </p:stCondLst>
                                        </p:cTn>
                                        <p:tgtEl>
                                          <p:spTgt spid="166"/>
                                        </p:tgtEl>
                                        <p:attrNameLst>
                                          <p:attrName>style.visibility</p:attrName>
                                        </p:attrNameLst>
                                      </p:cBhvr>
                                      <p:to>
                                        <p:strVal val="visible"/>
                                      </p:to>
                                    </p:set>
                                    <p:animEffect transition="in" filter="blinds(horizontal)">
                                      <p:cBhvr>
                                        <p:cTn id="157" dur="500"/>
                                        <p:tgtEl>
                                          <p:spTgt spid="166"/>
                                        </p:tgtEl>
                                      </p:cBhvr>
                                    </p:animEffect>
                                  </p:childTnLst>
                                </p:cTn>
                              </p:par>
                            </p:childTnLst>
                          </p:cTn>
                        </p:par>
                        <p:par>
                          <p:cTn id="158" fill="hold">
                            <p:stCondLst>
                              <p:cond delay="2500"/>
                            </p:stCondLst>
                            <p:childTnLst>
                              <p:par>
                                <p:cTn id="159" presetID="3" presetClass="entr" presetSubtype="10" fill="hold" grpId="0" nodeType="afterEffect">
                                  <p:stCondLst>
                                    <p:cond delay="0"/>
                                  </p:stCondLst>
                                  <p:childTnLst>
                                    <p:set>
                                      <p:cBhvr>
                                        <p:cTn id="160" dur="1" fill="hold">
                                          <p:stCondLst>
                                            <p:cond delay="0"/>
                                          </p:stCondLst>
                                        </p:cTn>
                                        <p:tgtEl>
                                          <p:spTgt spid="167"/>
                                        </p:tgtEl>
                                        <p:attrNameLst>
                                          <p:attrName>style.visibility</p:attrName>
                                        </p:attrNameLst>
                                      </p:cBhvr>
                                      <p:to>
                                        <p:strVal val="visible"/>
                                      </p:to>
                                    </p:set>
                                    <p:animEffect transition="in" filter="blinds(horizontal)">
                                      <p:cBhvr>
                                        <p:cTn id="161" dur="500"/>
                                        <p:tgtEl>
                                          <p:spTgt spid="167"/>
                                        </p:tgtEl>
                                      </p:cBhvr>
                                    </p:animEffect>
                                  </p:childTnLst>
                                </p:cTn>
                              </p:par>
                            </p:childTnLst>
                          </p:cTn>
                        </p:par>
                        <p:par>
                          <p:cTn id="162" fill="hold">
                            <p:stCondLst>
                              <p:cond delay="3000"/>
                            </p:stCondLst>
                            <p:childTnLst>
                              <p:par>
                                <p:cTn id="163" presetID="1" presetClass="entr" presetSubtype="0" fill="hold" grpId="0" nodeType="afterEffect">
                                  <p:stCondLst>
                                    <p:cond delay="0"/>
                                  </p:stCondLst>
                                  <p:childTnLst>
                                    <p:set>
                                      <p:cBhvr>
                                        <p:cTn id="164" dur="1" fill="hold">
                                          <p:stCondLst>
                                            <p:cond delay="0"/>
                                          </p:stCondLst>
                                        </p:cTn>
                                        <p:tgtEl>
                                          <p:spTgt spid="165"/>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nodeType="clickEffect">
                                  <p:stCondLst>
                                    <p:cond delay="0"/>
                                  </p:stCondLst>
                                  <p:childTnLst>
                                    <p:set>
                                      <p:cBhvr>
                                        <p:cTn id="168" dur="1" fill="hold">
                                          <p:stCondLst>
                                            <p:cond delay="0"/>
                                          </p:stCondLst>
                                        </p:cTn>
                                        <p:tgtEl>
                                          <p:spTgt spid="115"/>
                                        </p:tgtEl>
                                        <p:attrNameLst>
                                          <p:attrName>style.visibility</p:attrName>
                                        </p:attrNameLst>
                                      </p:cBhvr>
                                      <p:to>
                                        <p:strVal val="visible"/>
                                      </p:to>
                                    </p:set>
                                  </p:childTnLst>
                                </p:cTn>
                              </p:par>
                            </p:childTnLst>
                          </p:cTn>
                        </p:par>
                        <p:par>
                          <p:cTn id="169" fill="hold">
                            <p:stCondLst>
                              <p:cond delay="0"/>
                            </p:stCondLst>
                            <p:childTnLst>
                              <p:par>
                                <p:cTn id="170" presetID="1" presetClass="exit" presetSubtype="0" fill="hold" grpId="1" nodeType="afterEffect">
                                  <p:stCondLst>
                                    <p:cond delay="0"/>
                                  </p:stCondLst>
                                  <p:childTnLst>
                                    <p:set>
                                      <p:cBhvr>
                                        <p:cTn id="171" dur="1" fill="hold">
                                          <p:stCondLst>
                                            <p:cond delay="0"/>
                                          </p:stCondLst>
                                        </p:cTn>
                                        <p:tgtEl>
                                          <p:spTgt spid="112"/>
                                        </p:tgtEl>
                                        <p:attrNameLst>
                                          <p:attrName>style.visibility</p:attrName>
                                        </p:attrNameLst>
                                      </p:cBhvr>
                                      <p:to>
                                        <p:strVal val="hidden"/>
                                      </p:to>
                                    </p:set>
                                  </p:childTnLst>
                                </p:cTn>
                              </p:par>
                              <p:par>
                                <p:cTn id="172" presetID="1" presetClass="exit" presetSubtype="0" fill="hold" grpId="1" nodeType="withEffect">
                                  <p:stCondLst>
                                    <p:cond delay="0"/>
                                  </p:stCondLst>
                                  <p:childTnLst>
                                    <p:set>
                                      <p:cBhvr>
                                        <p:cTn id="173" dur="1" fill="hold">
                                          <p:stCondLst>
                                            <p:cond delay="0"/>
                                          </p:stCondLst>
                                        </p:cTn>
                                        <p:tgtEl>
                                          <p:spTgt spid="146"/>
                                        </p:tgtEl>
                                        <p:attrNameLst>
                                          <p:attrName>style.visibility</p:attrName>
                                        </p:attrNameLst>
                                      </p:cBhvr>
                                      <p:to>
                                        <p:strVal val="hidden"/>
                                      </p:to>
                                    </p:set>
                                  </p:childTnLst>
                                </p:cTn>
                              </p:par>
                              <p:par>
                                <p:cTn id="174" presetID="1" presetClass="exit" presetSubtype="0" fill="hold" grpId="1" nodeType="withEffect">
                                  <p:stCondLst>
                                    <p:cond delay="0"/>
                                  </p:stCondLst>
                                  <p:childTnLst>
                                    <p:set>
                                      <p:cBhvr>
                                        <p:cTn id="175" dur="1" fill="hold">
                                          <p:stCondLst>
                                            <p:cond delay="0"/>
                                          </p:stCondLst>
                                        </p:cTn>
                                        <p:tgtEl>
                                          <p:spTgt spid="145"/>
                                        </p:tgtEl>
                                        <p:attrNameLst>
                                          <p:attrName>style.visibility</p:attrName>
                                        </p:attrNameLst>
                                      </p:cBhvr>
                                      <p:to>
                                        <p:strVal val="hidden"/>
                                      </p:to>
                                    </p:set>
                                  </p:childTnLst>
                                </p:cTn>
                              </p:par>
                              <p:par>
                                <p:cTn id="176" presetID="1" presetClass="exit" presetSubtype="0" fill="hold" grpId="1" nodeType="withEffect">
                                  <p:stCondLst>
                                    <p:cond delay="0"/>
                                  </p:stCondLst>
                                  <p:childTnLst>
                                    <p:set>
                                      <p:cBhvr>
                                        <p:cTn id="177" dur="1" fill="hold">
                                          <p:stCondLst>
                                            <p:cond delay="0"/>
                                          </p:stCondLst>
                                        </p:cTn>
                                        <p:tgtEl>
                                          <p:spTgt spid="152"/>
                                        </p:tgtEl>
                                        <p:attrNameLst>
                                          <p:attrName>style.visibility</p:attrName>
                                        </p:attrNameLst>
                                      </p:cBhvr>
                                      <p:to>
                                        <p:strVal val="hidden"/>
                                      </p:to>
                                    </p:set>
                                  </p:childTnLst>
                                </p:cTn>
                              </p:par>
                              <p:par>
                                <p:cTn id="178" presetID="1" presetClass="exit" presetSubtype="0" fill="hold" grpId="1" nodeType="withEffect">
                                  <p:stCondLst>
                                    <p:cond delay="0"/>
                                  </p:stCondLst>
                                  <p:childTnLst>
                                    <p:set>
                                      <p:cBhvr>
                                        <p:cTn id="179" dur="1" fill="hold">
                                          <p:stCondLst>
                                            <p:cond delay="0"/>
                                          </p:stCondLst>
                                        </p:cTn>
                                        <p:tgtEl>
                                          <p:spTgt spid="153"/>
                                        </p:tgtEl>
                                        <p:attrNameLst>
                                          <p:attrName>style.visibility</p:attrName>
                                        </p:attrNameLst>
                                      </p:cBhvr>
                                      <p:to>
                                        <p:strVal val="hidden"/>
                                      </p:to>
                                    </p:set>
                                  </p:childTnLst>
                                </p:cTn>
                              </p:par>
                              <p:par>
                                <p:cTn id="180" presetID="1" presetClass="exit" presetSubtype="0" fill="hold" grpId="1" nodeType="withEffect">
                                  <p:stCondLst>
                                    <p:cond delay="0"/>
                                  </p:stCondLst>
                                  <p:childTnLst>
                                    <p:set>
                                      <p:cBhvr>
                                        <p:cTn id="181" dur="1" fill="hold">
                                          <p:stCondLst>
                                            <p:cond delay="0"/>
                                          </p:stCondLst>
                                        </p:cTn>
                                        <p:tgtEl>
                                          <p:spTgt spid="154"/>
                                        </p:tgtEl>
                                        <p:attrNameLst>
                                          <p:attrName>style.visibility</p:attrName>
                                        </p:attrNameLst>
                                      </p:cBhvr>
                                      <p:to>
                                        <p:strVal val="hidden"/>
                                      </p:to>
                                    </p:set>
                                  </p:childTnLst>
                                </p:cTn>
                              </p:par>
                              <p:par>
                                <p:cTn id="182" presetID="1" presetClass="exit" presetSubtype="0" fill="hold" grpId="1" nodeType="withEffect">
                                  <p:stCondLst>
                                    <p:cond delay="0"/>
                                  </p:stCondLst>
                                  <p:childTnLst>
                                    <p:set>
                                      <p:cBhvr>
                                        <p:cTn id="183" dur="1" fill="hold">
                                          <p:stCondLst>
                                            <p:cond delay="0"/>
                                          </p:stCondLst>
                                        </p:cTn>
                                        <p:tgtEl>
                                          <p:spTgt spid="1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1" animBg="1"/>
      <p:bldP spid="113" grpId="0" animBg="1"/>
      <p:bldP spid="114" grpId="0" animBg="1"/>
      <p:bldP spid="137" grpId="0" animBg="1"/>
      <p:bldP spid="138" grpId="0" animBg="1"/>
      <p:bldP spid="139" grpId="0" animBg="1"/>
      <p:bldP spid="140" grpId="0" animBg="1"/>
      <p:bldP spid="140" grpId="1" animBg="1"/>
      <p:bldP spid="141" grpId="0" animBg="1"/>
      <p:bldP spid="141" grpId="1" animBg="1"/>
      <p:bldP spid="142" grpId="0" animBg="1"/>
      <p:bldP spid="143" grpId="0" animBg="1"/>
      <p:bldP spid="144" grpId="0" animBg="1"/>
      <p:bldP spid="40" grpId="0"/>
      <p:bldP spid="111" grpId="0"/>
      <p:bldP spid="145" grpId="0" animBg="1"/>
      <p:bldP spid="145" grpId="1" animBg="1"/>
      <p:bldP spid="146" grpId="0" animBg="1"/>
      <p:bldP spid="146" grpId="1" animBg="1"/>
      <p:bldP spid="112" grpId="0"/>
      <p:bldP spid="112" grpId="1"/>
      <p:bldP spid="149" grpId="0" animBg="1"/>
      <p:bldP spid="150" grpId="0" animBg="1"/>
      <p:bldP spid="152" grpId="0" animBg="1"/>
      <p:bldP spid="152" grpId="1" animBg="1"/>
      <p:bldP spid="153" grpId="0" animBg="1"/>
      <p:bldP spid="153" grpId="1" animBg="1"/>
      <p:bldP spid="154" grpId="0" animBg="1"/>
      <p:bldP spid="154" grpId="1" animBg="1"/>
      <p:bldP spid="155" grpId="0" animBg="1"/>
      <p:bldP spid="155" grpId="1" animBg="1"/>
      <p:bldP spid="157" grpId="0" animBg="1"/>
      <p:bldP spid="158" grpId="0" animBg="1"/>
      <p:bldP spid="159" grpId="0" animBg="1"/>
      <p:bldP spid="160" grpId="0" animBg="1"/>
      <p:bldP spid="163" grpId="0" animBg="1"/>
      <p:bldP spid="164" grpId="0" animBg="1"/>
      <p:bldP spid="165" grpId="0"/>
      <p:bldP spid="166" grpId="0" animBg="1"/>
      <p:bldP spid="167" grpId="0" animBg="1"/>
      <p:bldP spid="100" grpId="0"/>
      <p:bldP spid="101" grpId="0"/>
      <p:bldP spid="103" grpId="0"/>
      <p:bldP spid="104" grpId="0"/>
      <p:bldP spid="105" grpId="0"/>
      <p:bldP spid="106" grpId="0"/>
      <p:bldP spid="10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Fragmentation</a:t>
            </a:r>
            <a:endParaRPr lang="zh-CN" altLang="en-US" dirty="0"/>
          </a:p>
        </p:txBody>
      </p:sp>
      <p:sp>
        <p:nvSpPr>
          <p:cNvPr id="3" name="内容占位符 2"/>
          <p:cNvSpPr>
            <a:spLocks noGrp="1"/>
          </p:cNvSpPr>
          <p:nvPr>
            <p:ph idx="1"/>
          </p:nvPr>
        </p:nvSpPr>
        <p:spPr>
          <a:xfrm>
            <a:off x="571480" y="1610978"/>
            <a:ext cx="8229600" cy="4525963"/>
          </a:xfrm>
        </p:spPr>
        <p:txBody>
          <a:bodyPr>
            <a:normAutofit lnSpcReduction="10000"/>
          </a:bodyPr>
          <a:lstStyle/>
          <a:p>
            <a:r>
              <a:rPr lang="en-US" altLang="zh-CN" dirty="0" smtClean="0"/>
              <a:t>Fragments In blocks</a:t>
            </a:r>
          </a:p>
          <a:p>
            <a:pPr lvl="1"/>
            <a:r>
              <a:rPr lang="en-US" altLang="zh-CN" dirty="0" smtClean="0"/>
              <a:t>Can’t avoid</a:t>
            </a:r>
          </a:p>
          <a:p>
            <a:pPr lvl="1"/>
            <a:r>
              <a:rPr lang="en-US" altLang="zh-CN" dirty="0" smtClean="0"/>
              <a:t>Block size depends on practical scenario</a:t>
            </a:r>
          </a:p>
          <a:p>
            <a:pPr lvl="1"/>
            <a:r>
              <a:rPr lang="en-US" altLang="zh-CN" dirty="0" smtClean="0"/>
              <a:t>Capacity </a:t>
            </a:r>
            <a:r>
              <a:rPr lang="en-US" altLang="zh-CN" dirty="0" err="1" smtClean="0"/>
              <a:t>util</a:t>
            </a:r>
            <a:r>
              <a:rPr lang="en-US" altLang="zh-CN" dirty="0" smtClean="0"/>
              <a:t>% will be less</a:t>
            </a:r>
          </a:p>
          <a:p>
            <a:r>
              <a:rPr lang="en-US" altLang="zh-CN" dirty="0" smtClean="0"/>
              <a:t>Fragments On disk</a:t>
            </a:r>
          </a:p>
          <a:p>
            <a:pPr lvl="1"/>
            <a:r>
              <a:rPr lang="en-US" altLang="zh-CN" dirty="0" smtClean="0"/>
              <a:t>It depends on file system(Fat, Ext2/3/4)</a:t>
            </a:r>
          </a:p>
          <a:p>
            <a:pPr lvl="1"/>
            <a:r>
              <a:rPr lang="en-US" altLang="zh-CN" dirty="0" smtClean="0"/>
              <a:t>Head has more seek</a:t>
            </a:r>
          </a:p>
          <a:p>
            <a:pPr lvl="1"/>
            <a:r>
              <a:rPr lang="en-US" altLang="zh-CN" dirty="0" smtClean="0"/>
              <a:t>IO Performance will be slow</a:t>
            </a:r>
          </a:p>
          <a:p>
            <a:pPr lvl="1"/>
            <a:r>
              <a:rPr lang="en-US" altLang="zh-CN" dirty="0" smtClean="0"/>
              <a:t>Defragmentation will cause </a:t>
            </a:r>
            <a:r>
              <a:rPr lang="en-US" altLang="zh-CN" b="1" dirty="0"/>
              <a:t>Write </a:t>
            </a:r>
            <a:r>
              <a:rPr lang="en-US" altLang="zh-CN" b="1" dirty="0" smtClean="0"/>
              <a:t>Amplification</a:t>
            </a:r>
            <a:endParaRPr lang="zh-CN" altLang="en-US" b="1" dirty="0"/>
          </a:p>
        </p:txBody>
      </p:sp>
      <p:pic>
        <p:nvPicPr>
          <p:cNvPr id="1026" name="Picture 2" descr="http://my.csdn.net/uploads/201203/29/1333013545_7159.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092350" y="3068950"/>
            <a:ext cx="1860177" cy="202626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1244170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B-tree</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An </a:t>
            </a:r>
            <a:r>
              <a:rPr lang="en-US" altLang="zh-CN" sz="2400" dirty="0"/>
              <a:t>order </a:t>
            </a:r>
            <a:r>
              <a:rPr lang="en-US" altLang="zh-CN" sz="2400" b="1" i="1" dirty="0"/>
              <a:t>m</a:t>
            </a:r>
            <a:r>
              <a:rPr lang="en-US" altLang="zh-CN" sz="2400" i="1" dirty="0"/>
              <a:t> </a:t>
            </a:r>
            <a:r>
              <a:rPr lang="en-US" altLang="zh-CN" sz="2400" dirty="0" smtClean="0"/>
              <a:t>B-tree</a:t>
            </a:r>
            <a:endParaRPr lang="en-US" altLang="zh-CN" sz="2400" i="1" dirty="0"/>
          </a:p>
          <a:p>
            <a:pPr lvl="1"/>
            <a:r>
              <a:rPr lang="en-US" altLang="zh-CN" sz="1400" dirty="0"/>
              <a:t>Every node has at most </a:t>
            </a:r>
            <a:r>
              <a:rPr lang="en-US" altLang="zh-CN" sz="1400" i="1" dirty="0"/>
              <a:t>m</a:t>
            </a:r>
            <a:r>
              <a:rPr lang="en-US" altLang="zh-CN" sz="1400" dirty="0"/>
              <a:t> children.</a:t>
            </a:r>
          </a:p>
          <a:p>
            <a:pPr lvl="1"/>
            <a:r>
              <a:rPr lang="en-US" altLang="zh-CN" sz="1400" dirty="0"/>
              <a:t>Every non-leaf node (except root) has at least ⌈</a:t>
            </a:r>
            <a:r>
              <a:rPr lang="en-US" altLang="zh-CN" sz="1400" i="1" dirty="0"/>
              <a:t>m</a:t>
            </a:r>
            <a:r>
              <a:rPr lang="en-US" altLang="zh-CN" sz="1400" dirty="0"/>
              <a:t>/2⌉ children.</a:t>
            </a:r>
          </a:p>
          <a:p>
            <a:pPr lvl="1"/>
            <a:r>
              <a:rPr lang="en-US" altLang="zh-CN" sz="1400" dirty="0"/>
              <a:t>The root has at least two children if it is not a leaf node.</a:t>
            </a:r>
          </a:p>
          <a:p>
            <a:pPr lvl="1"/>
            <a:r>
              <a:rPr lang="en-US" altLang="zh-CN" sz="1400" dirty="0"/>
              <a:t>A non-leaf node with </a:t>
            </a:r>
            <a:r>
              <a:rPr lang="en-US" altLang="zh-CN" sz="1400" i="1" dirty="0"/>
              <a:t>k</a:t>
            </a:r>
            <a:r>
              <a:rPr lang="en-US" altLang="zh-CN" sz="1400" dirty="0"/>
              <a:t> children contains </a:t>
            </a:r>
            <a:r>
              <a:rPr lang="en-US" altLang="zh-CN" sz="1400" i="1" dirty="0"/>
              <a:t>k</a:t>
            </a:r>
            <a:r>
              <a:rPr lang="en-US" altLang="zh-CN" sz="1400" dirty="0"/>
              <a:t>−1 keys.</a:t>
            </a:r>
          </a:p>
          <a:p>
            <a:pPr lvl="1"/>
            <a:r>
              <a:rPr lang="en-US" altLang="zh-CN" sz="1400" dirty="0"/>
              <a:t>All leaves appear in the same </a:t>
            </a:r>
            <a:r>
              <a:rPr lang="en-US" altLang="zh-CN" sz="1400" dirty="0" smtClean="0"/>
              <a:t>level.</a:t>
            </a:r>
          </a:p>
          <a:p>
            <a:r>
              <a:rPr lang="en-US" altLang="zh-CN" sz="2400" dirty="0" smtClean="0"/>
              <a:t>Use and advantages</a:t>
            </a:r>
            <a:endParaRPr lang="en-US" altLang="zh-CN" sz="1800" dirty="0" smtClean="0"/>
          </a:p>
          <a:p>
            <a:pPr lvl="1"/>
            <a:r>
              <a:rPr lang="en-US" altLang="zh-CN" sz="1400" dirty="0" smtClean="0"/>
              <a:t>O(log </a:t>
            </a:r>
            <a:r>
              <a:rPr lang="en-US" altLang="zh-CN" sz="1400" dirty="0"/>
              <a:t>n) </a:t>
            </a:r>
            <a:r>
              <a:rPr lang="en-US" altLang="zh-CN" sz="1400" dirty="0" smtClean="0"/>
              <a:t>in searches</a:t>
            </a:r>
            <a:r>
              <a:rPr lang="en-US" altLang="zh-CN" sz="1400" dirty="0"/>
              <a:t>, sequential access, insertions, and </a:t>
            </a:r>
            <a:r>
              <a:rPr lang="en-US" altLang="zh-CN" sz="1400" dirty="0" smtClean="0"/>
              <a:t>deletions</a:t>
            </a:r>
          </a:p>
          <a:p>
            <a:pPr lvl="1"/>
            <a:r>
              <a:rPr lang="en-US" altLang="zh-CN" sz="1400" dirty="0"/>
              <a:t>Perfect </a:t>
            </a:r>
            <a:r>
              <a:rPr lang="en-US" altLang="zh-CN" sz="1400" dirty="0" smtClean="0"/>
              <a:t>matched </a:t>
            </a:r>
            <a:r>
              <a:rPr lang="en-US" altLang="zh-CN" sz="1400" dirty="0"/>
              <a:t>with file system &amp; disk </a:t>
            </a:r>
            <a:endParaRPr lang="en-US" altLang="zh-CN" sz="1400" dirty="0" smtClean="0"/>
          </a:p>
          <a:p>
            <a:pPr lvl="1"/>
            <a:r>
              <a:rPr lang="en-US" altLang="zh-CN" sz="1400" dirty="0" smtClean="0"/>
              <a:t>Each node maps to a page(4KB), full loaded by </a:t>
            </a:r>
            <a:r>
              <a:rPr lang="en-US" altLang="zh-CN" sz="1400" dirty="0" err="1" smtClean="0"/>
              <a:t>readahead</a:t>
            </a:r>
            <a:endParaRPr lang="en-US" altLang="zh-CN" sz="1400" dirty="0" smtClean="0"/>
          </a:p>
          <a:p>
            <a:pPr lvl="1"/>
            <a:r>
              <a:rPr lang="en-US" altLang="zh-CN" sz="1400" dirty="0" smtClean="0"/>
              <a:t>Used for file system and database</a:t>
            </a:r>
          </a:p>
          <a:p>
            <a:pPr lvl="1"/>
            <a:endParaRPr lang="zh-CN" altLang="en-US" sz="1400" dirty="0"/>
          </a:p>
        </p:txBody>
      </p:sp>
      <p:sp>
        <p:nvSpPr>
          <p:cNvPr id="4" name="AutoShape 2" descr="http://files.cnblogs.com/yangecnu/btreebuild.gif"/>
          <p:cNvSpPr>
            <a:spLocks noChangeAspect="1" noChangeArrowheads="1"/>
          </p:cNvSpPr>
          <p:nvPr/>
        </p:nvSpPr>
        <p:spPr bwMode="auto">
          <a:xfrm>
            <a:off x="63500" y="-136525"/>
            <a:ext cx="3048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p:cNvSpPr/>
          <p:nvPr/>
        </p:nvSpPr>
        <p:spPr>
          <a:xfrm>
            <a:off x="6036246" y="1700760"/>
            <a:ext cx="2856354" cy="29089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dirty="0" smtClean="0"/>
              <a:t>An </a:t>
            </a:r>
            <a:r>
              <a:rPr lang="en-US" altLang="zh-CN" dirty="0"/>
              <a:t>order </a:t>
            </a:r>
            <a:r>
              <a:rPr lang="en-US" altLang="zh-CN" b="1" i="1" dirty="0">
                <a:solidFill>
                  <a:srgbClr val="FFFF00"/>
                </a:solidFill>
              </a:rPr>
              <a:t>m</a:t>
            </a:r>
            <a:r>
              <a:rPr lang="en-US" altLang="zh-CN" dirty="0"/>
              <a:t> </a:t>
            </a:r>
            <a:r>
              <a:rPr lang="en-US" altLang="zh-CN" dirty="0" smtClean="0"/>
              <a:t>B-tree having </a:t>
            </a:r>
            <a:r>
              <a:rPr lang="en-US" altLang="zh-CN" b="1" i="1" dirty="0" smtClean="0">
                <a:solidFill>
                  <a:srgbClr val="FFC000"/>
                </a:solidFill>
              </a:rPr>
              <a:t>N</a:t>
            </a:r>
            <a:r>
              <a:rPr lang="en-US" altLang="zh-CN" b="1" i="1" dirty="0" smtClean="0"/>
              <a:t> </a:t>
            </a:r>
            <a:r>
              <a:rPr lang="en-US" altLang="zh-CN" dirty="0" smtClean="0"/>
              <a:t>data:</a:t>
            </a:r>
            <a:endParaRPr lang="en-US" altLang="zh-CN" dirty="0"/>
          </a:p>
          <a:p>
            <a:pPr marL="285750" indent="-285750">
              <a:buFont typeface="Arial" panose="020B0604020202020204" pitchFamily="34" charset="0"/>
              <a:buChar char="•"/>
            </a:pPr>
            <a:r>
              <a:rPr lang="en-US" altLang="zh-CN" sz="1400" dirty="0"/>
              <a:t>Each </a:t>
            </a:r>
            <a:r>
              <a:rPr lang="en-US" altLang="zh-CN" sz="1400" dirty="0" smtClean="0"/>
              <a:t>non-leaf </a:t>
            </a:r>
            <a:r>
              <a:rPr lang="en-US" altLang="zh-CN" sz="1400" dirty="0"/>
              <a:t>node has </a:t>
            </a:r>
            <a:r>
              <a:rPr lang="en-US" altLang="zh-CN" sz="1400" dirty="0" smtClean="0"/>
              <a:t>[</a:t>
            </a:r>
            <a:r>
              <a:rPr lang="en-US" altLang="zh-CN" sz="1400" i="1" dirty="0" smtClean="0"/>
              <a:t>m/2 , m</a:t>
            </a:r>
            <a:r>
              <a:rPr lang="en-US" altLang="zh-CN" sz="1400" dirty="0" smtClean="0"/>
              <a:t>] children</a:t>
            </a:r>
          </a:p>
          <a:p>
            <a:pPr marL="285750" indent="-285750">
              <a:buFont typeface="Arial" panose="020B0604020202020204" pitchFamily="34" charset="0"/>
              <a:buChar char="•"/>
            </a:pPr>
            <a:r>
              <a:rPr lang="en-US" altLang="zh-CN" sz="1400" dirty="0" smtClean="0"/>
              <a:t>The height is (</a:t>
            </a:r>
            <a:r>
              <a:rPr lang="en-US" altLang="zh-CN" sz="1400" i="1" dirty="0" smtClean="0"/>
              <a:t>log</a:t>
            </a:r>
            <a:r>
              <a:rPr lang="en-US" altLang="zh-CN" sz="1400" i="1" baseline="-25000" dirty="0" smtClean="0"/>
              <a:t>m-1</a:t>
            </a:r>
            <a:r>
              <a:rPr lang="en-US" altLang="zh-CN" sz="1400" i="1" dirty="0" smtClean="0"/>
              <a:t>N,</a:t>
            </a:r>
            <a:r>
              <a:rPr lang="en-US" altLang="zh-CN" sz="1400" dirty="0" smtClean="0"/>
              <a:t> </a:t>
            </a:r>
            <a:r>
              <a:rPr lang="en-US" altLang="zh-CN" sz="1400" i="1" dirty="0" err="1" smtClean="0"/>
              <a:t>log</a:t>
            </a:r>
            <a:r>
              <a:rPr lang="en-US" altLang="zh-CN" sz="1400" i="1" baseline="-25000" dirty="0" err="1" smtClean="0"/>
              <a:t>m</a:t>
            </a:r>
            <a:r>
              <a:rPr lang="en-US" altLang="zh-CN" sz="1400" i="1" baseline="-25000" dirty="0" smtClean="0"/>
              <a:t>/2</a:t>
            </a:r>
            <a:r>
              <a:rPr lang="en-US" altLang="zh-CN" sz="1400" i="1" dirty="0" smtClean="0"/>
              <a:t>N</a:t>
            </a:r>
            <a:r>
              <a:rPr lang="en-US" altLang="zh-CN" sz="1400" dirty="0" smtClean="0"/>
              <a:t>)</a:t>
            </a:r>
          </a:p>
          <a:p>
            <a:pPr marL="285750" indent="-285750">
              <a:buFont typeface="Arial" panose="020B0604020202020204" pitchFamily="34" charset="0"/>
              <a:buChar char="•"/>
            </a:pPr>
            <a:r>
              <a:rPr lang="en-US" altLang="zh-CN" sz="1400" dirty="0" smtClean="0"/>
              <a:t>If </a:t>
            </a:r>
            <a:r>
              <a:rPr lang="en-US" altLang="zh-CN" sz="1400" b="1" i="1" dirty="0" smtClean="0">
                <a:solidFill>
                  <a:srgbClr val="FFC000"/>
                </a:solidFill>
              </a:rPr>
              <a:t>N</a:t>
            </a:r>
            <a:r>
              <a:rPr lang="en-US" altLang="zh-CN" sz="1400" b="1" i="1" dirty="0" smtClean="0"/>
              <a:t> </a:t>
            </a:r>
            <a:r>
              <a:rPr lang="en-US" altLang="zh-CN" sz="1400" dirty="0" smtClean="0"/>
              <a:t>= 62*1000000000, </a:t>
            </a:r>
            <a:r>
              <a:rPr lang="en-US" altLang="zh-CN" sz="1400" b="1" i="1" dirty="0" smtClean="0">
                <a:solidFill>
                  <a:srgbClr val="FFFF00"/>
                </a:solidFill>
              </a:rPr>
              <a:t>m</a:t>
            </a:r>
            <a:r>
              <a:rPr lang="en-US" altLang="zh-CN" sz="1400" dirty="0" smtClean="0"/>
              <a:t>=1024</a:t>
            </a:r>
          </a:p>
          <a:p>
            <a:pPr marL="285750" indent="-285750">
              <a:buFont typeface="Arial" panose="020B0604020202020204" pitchFamily="34" charset="0"/>
              <a:buChar char="•"/>
            </a:pPr>
            <a:r>
              <a:rPr lang="en-US" altLang="zh-CN" sz="1400" dirty="0" smtClean="0"/>
              <a:t>then, </a:t>
            </a:r>
            <a:r>
              <a:rPr lang="en-US" altLang="zh-CN" sz="1400" i="1" dirty="0" err="1" smtClean="0"/>
              <a:t>log</a:t>
            </a:r>
            <a:r>
              <a:rPr lang="en-US" altLang="zh-CN" sz="1400" i="1" baseline="-25000" dirty="0" err="1"/>
              <a:t>m</a:t>
            </a:r>
            <a:r>
              <a:rPr lang="en-US" altLang="zh-CN" sz="1400" i="1" baseline="-25000" dirty="0" smtClean="0"/>
              <a:t>/2</a:t>
            </a:r>
            <a:r>
              <a:rPr lang="en-US" altLang="zh-CN" sz="1400" i="1" dirty="0" smtClean="0"/>
              <a:t>N</a:t>
            </a:r>
            <a:r>
              <a:rPr lang="en-US" altLang="zh-CN" sz="1400" dirty="0" smtClean="0"/>
              <a:t> &lt;= 4</a:t>
            </a:r>
          </a:p>
          <a:p>
            <a:r>
              <a:rPr lang="en-US" altLang="zh-CN" sz="1400" dirty="0" smtClean="0"/>
              <a:t>That means, we just need </a:t>
            </a:r>
            <a:r>
              <a:rPr lang="en-US" altLang="zh-CN" sz="1400" b="1" dirty="0" smtClean="0">
                <a:solidFill>
                  <a:srgbClr val="FF0000"/>
                </a:solidFill>
                <a:effectLst>
                  <a:outerShdw blurRad="38100" dist="38100" dir="2700000" algn="tl">
                    <a:srgbClr val="000000">
                      <a:alpha val="43137"/>
                    </a:srgbClr>
                  </a:outerShdw>
                </a:effectLst>
              </a:rPr>
              <a:t>≤4</a:t>
            </a:r>
            <a:r>
              <a:rPr lang="en-US" altLang="zh-CN" sz="1400" dirty="0" smtClean="0"/>
              <a:t> reads for </a:t>
            </a:r>
            <a:r>
              <a:rPr lang="en-US" altLang="zh-CN" sz="1400" dirty="0"/>
              <a:t>each operation(search, insert, delete</a:t>
            </a:r>
            <a:r>
              <a:rPr lang="en-US" altLang="zh-CN" sz="1400" dirty="0" smtClean="0"/>
              <a:t>) in 62 billion records.</a:t>
            </a:r>
            <a:endParaRPr lang="en-US" altLang="zh-CN" sz="1400" dirty="0"/>
          </a:p>
        </p:txBody>
      </p:sp>
      <p:grpSp>
        <p:nvGrpSpPr>
          <p:cNvPr id="7" name="组合 6"/>
          <p:cNvGrpSpPr/>
          <p:nvPr/>
        </p:nvGrpSpPr>
        <p:grpSpPr>
          <a:xfrm>
            <a:off x="63500" y="4707300"/>
            <a:ext cx="9039225" cy="1962150"/>
            <a:chOff x="63500" y="4707300"/>
            <a:chExt cx="9039225" cy="1962150"/>
          </a:xfrm>
        </p:grpSpPr>
        <p:pic>
          <p:nvPicPr>
            <p:cNvPr id="2054" name="Picture 6" descr="B tree"/>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3500" y="4707300"/>
              <a:ext cx="9039225" cy="196215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extBox 4"/>
            <p:cNvSpPr txBox="1"/>
            <p:nvPr/>
          </p:nvSpPr>
          <p:spPr>
            <a:xfrm>
              <a:off x="679057" y="5065493"/>
              <a:ext cx="756938" cy="307777"/>
            </a:xfrm>
            <a:prstGeom prst="rect">
              <a:avLst/>
            </a:prstGeom>
            <a:noFill/>
            <a:ln>
              <a:solidFill>
                <a:schemeClr val="bg1">
                  <a:lumMod val="65000"/>
                </a:schemeClr>
              </a:solidFill>
              <a:prstDash val="dash"/>
            </a:ln>
          </p:spPr>
          <p:txBody>
            <a:bodyPr wrap="none" rtlCol="0">
              <a:spAutoFit/>
            </a:bodyPr>
            <a:lstStyle/>
            <a:p>
              <a:r>
                <a:rPr lang="en-US" altLang="zh-CN" sz="1400" i="1" dirty="0" smtClean="0">
                  <a:solidFill>
                    <a:srgbClr val="00B050"/>
                  </a:solidFill>
                </a:rPr>
                <a:t>order=3</a:t>
              </a:r>
              <a:endParaRPr lang="zh-CN" altLang="en-US" sz="1400" i="1" dirty="0">
                <a:solidFill>
                  <a:srgbClr val="00B050"/>
                </a:solidFill>
              </a:endParaRPr>
            </a:p>
          </p:txBody>
        </p:sp>
      </p:grpSp>
    </p:spTree>
    <p:extLst>
      <p:ext uri="{BB962C8B-B14F-4D97-AF65-F5344CB8AC3E}">
        <p14:creationId xmlns="" xmlns:p14="http://schemas.microsoft.com/office/powerpoint/2010/main" val="12372667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5470" y="4725511"/>
            <a:ext cx="9071650" cy="1871929"/>
            <a:chOff x="75470" y="4576264"/>
            <a:chExt cx="9071650" cy="1871929"/>
          </a:xfrm>
        </p:grpSpPr>
        <p:pic>
          <p:nvPicPr>
            <p:cNvPr id="3074" name="Picture 2" descr="B Plus tree"/>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5470" y="4576264"/>
              <a:ext cx="9071650" cy="1871929"/>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extBox 4"/>
            <p:cNvSpPr txBox="1"/>
            <p:nvPr/>
          </p:nvSpPr>
          <p:spPr>
            <a:xfrm>
              <a:off x="457200" y="4881222"/>
              <a:ext cx="756938" cy="307777"/>
            </a:xfrm>
            <a:prstGeom prst="rect">
              <a:avLst/>
            </a:prstGeom>
            <a:noFill/>
            <a:ln>
              <a:solidFill>
                <a:schemeClr val="bg1">
                  <a:lumMod val="65000"/>
                </a:schemeClr>
              </a:solidFill>
              <a:prstDash val="dash"/>
            </a:ln>
          </p:spPr>
          <p:txBody>
            <a:bodyPr wrap="none" rtlCol="0">
              <a:spAutoFit/>
            </a:bodyPr>
            <a:lstStyle/>
            <a:p>
              <a:r>
                <a:rPr lang="en-US" altLang="zh-CN" sz="1400" i="1" dirty="0" smtClean="0">
                  <a:solidFill>
                    <a:srgbClr val="00B050"/>
                  </a:solidFill>
                </a:rPr>
                <a:t>order=3</a:t>
              </a:r>
              <a:endParaRPr lang="zh-CN" altLang="en-US" sz="1400" i="1" dirty="0">
                <a:solidFill>
                  <a:srgbClr val="00B050"/>
                </a:solidFill>
              </a:endParaRPr>
            </a:p>
          </p:txBody>
        </p:sp>
      </p:grpSp>
      <p:sp>
        <p:nvSpPr>
          <p:cNvPr id="2" name="标题 1"/>
          <p:cNvSpPr>
            <a:spLocks noGrp="1"/>
          </p:cNvSpPr>
          <p:nvPr>
            <p:ph type="title"/>
          </p:nvPr>
        </p:nvSpPr>
        <p:spPr/>
        <p:txBody>
          <a:bodyPr/>
          <a:lstStyle/>
          <a:p>
            <a:r>
              <a:rPr lang="en-US" altLang="zh-CN" dirty="0" smtClean="0"/>
              <a:t>B+ tree</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Compare with B-tree</a:t>
            </a:r>
          </a:p>
          <a:p>
            <a:pPr lvl="1"/>
            <a:r>
              <a:rPr lang="en-US" altLang="zh-CN" sz="1400" dirty="0"/>
              <a:t>E</a:t>
            </a:r>
            <a:r>
              <a:rPr lang="en-US" altLang="zh-CN" sz="1400" dirty="0" smtClean="0"/>
              <a:t>ach internal node </a:t>
            </a:r>
            <a:r>
              <a:rPr lang="en-US" altLang="zh-CN" sz="1400" dirty="0"/>
              <a:t>contains only </a:t>
            </a:r>
            <a:r>
              <a:rPr lang="en-US" altLang="zh-CN" sz="1400" dirty="0" smtClean="0"/>
              <a:t>keys</a:t>
            </a:r>
            <a:r>
              <a:rPr lang="en-US" altLang="zh-CN" sz="1400" dirty="0"/>
              <a:t>  (not key–value pairs</a:t>
            </a:r>
            <a:r>
              <a:rPr lang="en-US" altLang="zh-CN" sz="1400" dirty="0" smtClean="0"/>
              <a:t>)</a:t>
            </a:r>
          </a:p>
          <a:p>
            <a:pPr lvl="1"/>
            <a:r>
              <a:rPr lang="en-US" altLang="zh-CN" sz="1400" dirty="0"/>
              <a:t>A</a:t>
            </a:r>
            <a:r>
              <a:rPr lang="en-US" altLang="zh-CN" sz="1400" dirty="0" smtClean="0"/>
              <a:t>n </a:t>
            </a:r>
            <a:r>
              <a:rPr lang="en-US" altLang="zh-CN" sz="1400" dirty="0"/>
              <a:t>additional level is added at the bottom with </a:t>
            </a:r>
            <a:r>
              <a:rPr lang="en-US" altLang="zh-CN" sz="1400" dirty="0" smtClean="0"/>
              <a:t>linked leaves</a:t>
            </a:r>
          </a:p>
          <a:p>
            <a:pPr lvl="1"/>
            <a:r>
              <a:rPr lang="en-US" altLang="zh-CN" sz="1400" dirty="0" smtClean="0"/>
              <a:t>Only leaf nodes contain data info</a:t>
            </a:r>
          </a:p>
          <a:p>
            <a:r>
              <a:rPr lang="en-US" altLang="zh-CN" sz="2400" dirty="0" smtClean="0"/>
              <a:t>Use and advantages</a:t>
            </a:r>
          </a:p>
          <a:p>
            <a:pPr lvl="1"/>
            <a:r>
              <a:rPr lang="en-US" altLang="zh-CN" sz="1400" dirty="0" smtClean="0"/>
              <a:t>More efficient for range queries</a:t>
            </a:r>
          </a:p>
          <a:p>
            <a:pPr lvl="1"/>
            <a:r>
              <a:rPr lang="en-US" altLang="zh-CN" sz="1400" dirty="0" smtClean="0"/>
              <a:t>Each node contains more keys(only leaf nodes contain data</a:t>
            </a:r>
            <a:r>
              <a:rPr lang="en-US" altLang="zh-CN" sz="1400" dirty="0"/>
              <a:t>)</a:t>
            </a:r>
          </a:p>
          <a:p>
            <a:pPr lvl="1"/>
            <a:r>
              <a:rPr lang="en-US" altLang="zh-CN" sz="1400" dirty="0"/>
              <a:t>Very high </a:t>
            </a:r>
            <a:r>
              <a:rPr lang="en-US" altLang="zh-CN" sz="1400" dirty="0" err="1"/>
              <a:t>fanout</a:t>
            </a:r>
            <a:r>
              <a:rPr lang="en-US" altLang="zh-CN" sz="1400" dirty="0"/>
              <a:t>(typically on the order of 100 or more)</a:t>
            </a:r>
            <a:endParaRPr lang="en-US" altLang="zh-CN" sz="1400" dirty="0" smtClean="0"/>
          </a:p>
          <a:p>
            <a:pPr lvl="1"/>
            <a:r>
              <a:rPr lang="en-US" altLang="zh-CN" sz="1400" dirty="0" smtClean="0"/>
              <a:t>More index keys can be loaded into memory and cache</a:t>
            </a:r>
          </a:p>
          <a:p>
            <a:pPr lvl="1"/>
            <a:r>
              <a:rPr lang="en-US" altLang="zh-CN" sz="1400" dirty="0" smtClean="0"/>
              <a:t>More balanced(all data on leaf level)</a:t>
            </a:r>
          </a:p>
          <a:p>
            <a:pPr lvl="1"/>
            <a:r>
              <a:rPr lang="en-US" altLang="zh-CN" sz="1400" dirty="0" smtClean="0"/>
              <a:t>Used for index in RDBMS, metadata indexing, storing directories in file system</a:t>
            </a:r>
            <a:endParaRPr lang="zh-CN" altLang="en-US" sz="1400" dirty="0"/>
          </a:p>
        </p:txBody>
      </p:sp>
    </p:spTree>
    <p:extLst>
      <p:ext uri="{BB962C8B-B14F-4D97-AF65-F5344CB8AC3E}">
        <p14:creationId xmlns="" xmlns:p14="http://schemas.microsoft.com/office/powerpoint/2010/main" val="41041519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LSM tree</a:t>
            </a:r>
            <a:endParaRPr lang="zh-CN" altLang="en-US" dirty="0"/>
          </a:p>
        </p:txBody>
      </p:sp>
      <p:sp>
        <p:nvSpPr>
          <p:cNvPr id="3" name="内容占位符 2"/>
          <p:cNvSpPr>
            <a:spLocks noGrp="1"/>
          </p:cNvSpPr>
          <p:nvPr>
            <p:ph idx="1"/>
          </p:nvPr>
        </p:nvSpPr>
        <p:spPr/>
        <p:txBody>
          <a:bodyPr/>
          <a:lstStyle/>
          <a:p>
            <a:r>
              <a:rPr lang="en-US" altLang="zh-CN" dirty="0" smtClean="0"/>
              <a:t>Log-Structured Merge-tree</a:t>
            </a:r>
          </a:p>
          <a:p>
            <a:pPr lvl="1"/>
            <a:r>
              <a:rPr lang="en-US" altLang="zh-CN" sz="1400" dirty="0" smtClean="0"/>
              <a:t>Sequential IO performance </a:t>
            </a:r>
            <a:r>
              <a:rPr lang="en-US" altLang="zh-CN" sz="1400" b="1" dirty="0" smtClean="0">
                <a:solidFill>
                  <a:srgbClr val="FF0000"/>
                </a:solidFill>
                <a:effectLst>
                  <a:outerShdw blurRad="38100" dist="38100" dir="2700000" algn="tl">
                    <a:srgbClr val="000000">
                      <a:alpha val="43137"/>
                    </a:srgbClr>
                  </a:outerShdw>
                </a:effectLst>
              </a:rPr>
              <a:t>&gt;&gt;&gt;</a:t>
            </a:r>
            <a:r>
              <a:rPr lang="en-US" altLang="zh-CN" sz="1400" dirty="0" smtClean="0">
                <a:solidFill>
                  <a:srgbClr val="FF0000"/>
                </a:solidFill>
              </a:rPr>
              <a:t> </a:t>
            </a:r>
            <a:r>
              <a:rPr lang="en-US" altLang="zh-CN" sz="1400" dirty="0" smtClean="0"/>
              <a:t>Random IO</a:t>
            </a:r>
            <a:r>
              <a:rPr lang="en-US" altLang="zh-CN" sz="1400" dirty="0"/>
              <a:t> performance </a:t>
            </a:r>
            <a:endParaRPr lang="en-US" altLang="zh-CN" sz="1400" dirty="0" smtClean="0"/>
          </a:p>
          <a:p>
            <a:pPr lvl="1"/>
            <a:r>
              <a:rPr lang="en-US" altLang="zh-CN" sz="1400" dirty="0" smtClean="0"/>
              <a:t>Maintaining </a:t>
            </a:r>
            <a:r>
              <a:rPr lang="en-US" altLang="zh-CN" sz="1400" dirty="0"/>
              <a:t>data in two or more </a:t>
            </a:r>
            <a:r>
              <a:rPr lang="en-US" altLang="zh-CN" sz="1400" dirty="0" smtClean="0"/>
              <a:t>tree-like component data structures underlying different storages</a:t>
            </a:r>
          </a:p>
          <a:p>
            <a:pPr lvl="1"/>
            <a:r>
              <a:rPr lang="en-US" altLang="zh-CN" sz="1400" dirty="0" smtClean="0"/>
              <a:t>Data is wrote back to disk </a:t>
            </a:r>
            <a:r>
              <a:rPr lang="en-US" altLang="zh-CN" sz="1400" dirty="0"/>
              <a:t>in rolling </a:t>
            </a:r>
            <a:r>
              <a:rPr lang="en-US" altLang="zh-CN" sz="1400" dirty="0" smtClean="0"/>
              <a:t>batches in some latency.</a:t>
            </a:r>
          </a:p>
          <a:p>
            <a:pPr lvl="1"/>
            <a:r>
              <a:rPr lang="en-US" altLang="zh-CN" sz="1400" dirty="0" smtClean="0"/>
              <a:t>Write ahead log </a:t>
            </a:r>
            <a:r>
              <a:rPr lang="en-US" altLang="zh-CN" sz="1400" dirty="0"/>
              <a:t>for guarantee </a:t>
            </a:r>
            <a:r>
              <a:rPr lang="en-US" altLang="zh-CN" sz="1400" dirty="0" smtClean="0"/>
              <a:t>data safety</a:t>
            </a:r>
          </a:p>
          <a:p>
            <a:pPr lvl="1"/>
            <a:r>
              <a:rPr lang="en-US" altLang="zh-CN" sz="1400" dirty="0" smtClean="0"/>
              <a:t>Put and sort in </a:t>
            </a:r>
            <a:r>
              <a:rPr lang="en-US" altLang="zh-CN" sz="1400" dirty="0"/>
              <a:t>memory temporarily(preventing </a:t>
            </a:r>
            <a:r>
              <a:rPr lang="en-US" altLang="zh-CN" sz="1400" dirty="0" smtClean="0"/>
              <a:t>I/O cost)</a:t>
            </a:r>
          </a:p>
          <a:p>
            <a:pPr lvl="1"/>
            <a:r>
              <a:rPr lang="en-US" altLang="zh-CN" sz="1400" dirty="0" smtClean="0"/>
              <a:t>Write back to multi-page blocks </a:t>
            </a:r>
            <a:r>
              <a:rPr lang="en-US" altLang="zh-CN" sz="1400" dirty="0"/>
              <a:t>on disk </a:t>
            </a:r>
            <a:r>
              <a:rPr lang="en-US" altLang="zh-CN" sz="1400" dirty="0" smtClean="0"/>
              <a:t>sequentially </a:t>
            </a:r>
          </a:p>
          <a:p>
            <a:pPr lvl="1"/>
            <a:r>
              <a:rPr lang="en-US" altLang="zh-CN" sz="1400" dirty="0" smtClean="0"/>
              <a:t>Periodically compact files, split or merge regions</a:t>
            </a:r>
          </a:p>
          <a:p>
            <a:pPr lvl="1"/>
            <a:r>
              <a:rPr lang="en-US" altLang="zh-CN" sz="1400" dirty="0" smtClean="0"/>
              <a:t>Used for </a:t>
            </a:r>
            <a:r>
              <a:rPr lang="en-US" altLang="zh-CN" sz="1400" dirty="0" err="1" smtClean="0"/>
              <a:t>HBase</a:t>
            </a:r>
            <a:r>
              <a:rPr lang="en-US" altLang="zh-CN" sz="1400" dirty="0" smtClean="0"/>
              <a:t>, </a:t>
            </a:r>
            <a:r>
              <a:rPr lang="en-US" altLang="zh-CN" sz="1400" dirty="0" err="1" smtClean="0"/>
              <a:t>LevelDB</a:t>
            </a:r>
            <a:r>
              <a:rPr lang="en-US" altLang="zh-CN" sz="1400" dirty="0" smtClean="0"/>
              <a:t>, </a:t>
            </a:r>
            <a:r>
              <a:rPr lang="en-US" altLang="zh-CN" sz="1400" dirty="0" err="1" smtClean="0"/>
              <a:t>BigTable</a:t>
            </a:r>
            <a:r>
              <a:rPr lang="en-US" altLang="zh-CN" sz="1400" dirty="0" smtClean="0"/>
              <a:t>, </a:t>
            </a:r>
            <a:r>
              <a:rPr lang="en-US" altLang="zh-CN" sz="1400" dirty="0" err="1" smtClean="0"/>
              <a:t>MongoDB</a:t>
            </a:r>
            <a:r>
              <a:rPr lang="en-US" altLang="zh-CN" sz="1400" dirty="0" smtClean="0"/>
              <a:t>, </a:t>
            </a:r>
            <a:r>
              <a:rPr lang="en-US" altLang="zh-CN" sz="1400" dirty="0" err="1" smtClean="0"/>
              <a:t>RocksDB</a:t>
            </a:r>
            <a:r>
              <a:rPr lang="en-US" altLang="zh-CN" sz="1400" dirty="0" smtClean="0"/>
              <a:t>, Cassandra</a:t>
            </a:r>
            <a:endParaRPr lang="zh-CN" altLang="en-US" sz="2000"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93960" y="4611187"/>
            <a:ext cx="7859320" cy="19862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9" name="Picture 5" descr="http://images.cnitblog.com/blog/401489/201301/12202325-4148015185424100886d778a854da94c.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724160" y="1052670"/>
            <a:ext cx="2864565" cy="1029121"/>
          </a:xfrm>
          <a:prstGeom prst="rect">
            <a:avLst/>
          </a:prstGeom>
          <a:noFill/>
          <a:extLst>
            <a:ext uri="{909E8E84-426E-40DD-AFC4-6F175D3DCCD1}">
              <a14:hiddenFill xmlns="" xmlns:a14="http://schemas.microsoft.com/office/drawing/2010/main">
                <a:solidFill>
                  <a:srgbClr val="FFFFFF"/>
                </a:solidFill>
              </a14:hiddenFill>
            </a:ext>
          </a:extLst>
        </p:spPr>
      </p:pic>
      <p:pic>
        <p:nvPicPr>
          <p:cNvPr id="1031" name="Picture 7" descr="https://pic1.zhimg.com/4c2d8dedccd4562f2cc4c2d282d7c730_b.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372250" y="2678874"/>
            <a:ext cx="2137400" cy="190228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7271069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LSM tree</a:t>
            </a:r>
            <a:endParaRPr lang="zh-CN" altLang="en-US" dirty="0"/>
          </a:p>
        </p:txBody>
      </p:sp>
      <p:sp>
        <p:nvSpPr>
          <p:cNvPr id="8" name="内容占位符 7"/>
          <p:cNvSpPr>
            <a:spLocks noGrp="1"/>
          </p:cNvSpPr>
          <p:nvPr>
            <p:ph idx="1"/>
          </p:nvPr>
        </p:nvSpPr>
        <p:spPr/>
        <p:txBody>
          <a:bodyPr/>
          <a:lstStyle/>
          <a:p>
            <a:r>
              <a:rPr lang="en-US" altLang="zh-CN" dirty="0" smtClean="0"/>
              <a:t>Read/Write path</a:t>
            </a:r>
            <a:endParaRPr lang="zh-CN" altLang="en-US" dirty="0"/>
          </a:p>
        </p:txBody>
      </p:sp>
      <p:sp>
        <p:nvSpPr>
          <p:cNvPr id="54" name="圆角矩形 53"/>
          <p:cNvSpPr/>
          <p:nvPr/>
        </p:nvSpPr>
        <p:spPr>
          <a:xfrm>
            <a:off x="2941833" y="2625523"/>
            <a:ext cx="3656475" cy="846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WAL log file</a:t>
            </a:r>
            <a:endParaRPr lang="zh-CN" altLang="en-US" dirty="0"/>
          </a:p>
        </p:txBody>
      </p:sp>
      <p:sp>
        <p:nvSpPr>
          <p:cNvPr id="55" name="圆角矩形 54"/>
          <p:cNvSpPr/>
          <p:nvPr/>
        </p:nvSpPr>
        <p:spPr>
          <a:xfrm>
            <a:off x="2941833" y="3814847"/>
            <a:ext cx="3656475" cy="84665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memory</a:t>
            </a:r>
            <a:endParaRPr lang="zh-CN" altLang="en-US" dirty="0"/>
          </a:p>
        </p:txBody>
      </p:sp>
      <p:sp>
        <p:nvSpPr>
          <p:cNvPr id="56" name="圆角矩形 55"/>
          <p:cNvSpPr/>
          <p:nvPr/>
        </p:nvSpPr>
        <p:spPr>
          <a:xfrm>
            <a:off x="2941833" y="4996153"/>
            <a:ext cx="3656475" cy="84665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Disk</a:t>
            </a:r>
            <a:endParaRPr lang="zh-CN" altLang="en-US" dirty="0"/>
          </a:p>
        </p:txBody>
      </p:sp>
      <p:sp>
        <p:nvSpPr>
          <p:cNvPr id="57" name="矩形 56"/>
          <p:cNvSpPr/>
          <p:nvPr/>
        </p:nvSpPr>
        <p:spPr>
          <a:xfrm>
            <a:off x="3274240" y="4113181"/>
            <a:ext cx="83102" cy="2499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58" name="矩形 57"/>
          <p:cNvSpPr/>
          <p:nvPr/>
        </p:nvSpPr>
        <p:spPr>
          <a:xfrm>
            <a:off x="3441074" y="4113181"/>
            <a:ext cx="83102" cy="2499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59" name="矩形 58"/>
          <p:cNvSpPr/>
          <p:nvPr/>
        </p:nvSpPr>
        <p:spPr>
          <a:xfrm>
            <a:off x="3607909" y="4113181"/>
            <a:ext cx="83102" cy="2499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0" name="矩形 59"/>
          <p:cNvSpPr/>
          <p:nvPr/>
        </p:nvSpPr>
        <p:spPr>
          <a:xfrm>
            <a:off x="3774744" y="4113639"/>
            <a:ext cx="83102" cy="2499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1" name="椭圆 60"/>
          <p:cNvSpPr/>
          <p:nvPr/>
        </p:nvSpPr>
        <p:spPr>
          <a:xfrm>
            <a:off x="3350977" y="2985360"/>
            <a:ext cx="124635" cy="1269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62" name="矩形 61"/>
          <p:cNvSpPr/>
          <p:nvPr/>
        </p:nvSpPr>
        <p:spPr>
          <a:xfrm>
            <a:off x="3274240" y="5294487"/>
            <a:ext cx="332361" cy="2499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63" name="矩形 62"/>
          <p:cNvSpPr/>
          <p:nvPr/>
        </p:nvSpPr>
        <p:spPr>
          <a:xfrm>
            <a:off x="3731322" y="5294487"/>
            <a:ext cx="332361" cy="2499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64" name="矩形 63"/>
          <p:cNvSpPr/>
          <p:nvPr/>
        </p:nvSpPr>
        <p:spPr>
          <a:xfrm>
            <a:off x="4188405" y="5294487"/>
            <a:ext cx="332361" cy="2499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65" name="矩形 64"/>
          <p:cNvSpPr/>
          <p:nvPr/>
        </p:nvSpPr>
        <p:spPr>
          <a:xfrm>
            <a:off x="3941578" y="4113181"/>
            <a:ext cx="83102" cy="2499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6" name="矩形 65"/>
          <p:cNvSpPr/>
          <p:nvPr/>
        </p:nvSpPr>
        <p:spPr>
          <a:xfrm>
            <a:off x="4108413" y="4113639"/>
            <a:ext cx="83102" cy="2499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7" name="任意多边形 66"/>
          <p:cNvSpPr/>
          <p:nvPr/>
        </p:nvSpPr>
        <p:spPr>
          <a:xfrm>
            <a:off x="2096789" y="2470542"/>
            <a:ext cx="1275088" cy="582346"/>
          </a:xfrm>
          <a:custGeom>
            <a:avLst/>
            <a:gdLst>
              <a:gd name="connsiteX0" fmla="*/ 0 w 1343025"/>
              <a:gd name="connsiteY0" fmla="*/ 0 h 609600"/>
              <a:gd name="connsiteX1" fmla="*/ 685800 w 1343025"/>
              <a:gd name="connsiteY1" fmla="*/ 104775 h 609600"/>
              <a:gd name="connsiteX2" fmla="*/ 1343025 w 1343025"/>
              <a:gd name="connsiteY2" fmla="*/ 609600 h 609600"/>
              <a:gd name="connsiteX0" fmla="*/ 0 w 1343025"/>
              <a:gd name="connsiteY0" fmla="*/ 0 h 609600"/>
              <a:gd name="connsiteX1" fmla="*/ 876300 w 1343025"/>
              <a:gd name="connsiteY1" fmla="*/ 95250 h 609600"/>
              <a:gd name="connsiteX2" fmla="*/ 1343025 w 1343025"/>
              <a:gd name="connsiteY2" fmla="*/ 609600 h 609600"/>
              <a:gd name="connsiteX0" fmla="*/ 0 w 1343025"/>
              <a:gd name="connsiteY0" fmla="*/ 31209 h 640809"/>
              <a:gd name="connsiteX1" fmla="*/ 857250 w 1343025"/>
              <a:gd name="connsiteY1" fmla="*/ 50259 h 640809"/>
              <a:gd name="connsiteX2" fmla="*/ 1343025 w 1343025"/>
              <a:gd name="connsiteY2" fmla="*/ 640809 h 640809"/>
              <a:gd name="connsiteX0" fmla="*/ 0 w 1752600"/>
              <a:gd name="connsiteY0" fmla="*/ 281860 h 596185"/>
              <a:gd name="connsiteX1" fmla="*/ 1266825 w 1752600"/>
              <a:gd name="connsiteY1" fmla="*/ 5635 h 596185"/>
              <a:gd name="connsiteX2" fmla="*/ 1752600 w 1752600"/>
              <a:gd name="connsiteY2" fmla="*/ 596185 h 596185"/>
              <a:gd name="connsiteX0" fmla="*/ 0 w 1466850"/>
              <a:gd name="connsiteY0" fmla="*/ 345991 h 593641"/>
              <a:gd name="connsiteX1" fmla="*/ 981075 w 1466850"/>
              <a:gd name="connsiteY1" fmla="*/ 3091 h 593641"/>
              <a:gd name="connsiteX2" fmla="*/ 1466850 w 1466850"/>
              <a:gd name="connsiteY2" fmla="*/ 593641 h 593641"/>
              <a:gd name="connsiteX0" fmla="*/ 0 w 1247775"/>
              <a:gd name="connsiteY0" fmla="*/ 149937 h 607137"/>
              <a:gd name="connsiteX1" fmla="*/ 762000 w 1247775"/>
              <a:gd name="connsiteY1" fmla="*/ 16587 h 607137"/>
              <a:gd name="connsiteX2" fmla="*/ 1247775 w 1247775"/>
              <a:gd name="connsiteY2" fmla="*/ 607137 h 607137"/>
              <a:gd name="connsiteX0" fmla="*/ 0 w 775318"/>
              <a:gd name="connsiteY0" fmla="*/ 153682 h 677557"/>
              <a:gd name="connsiteX1" fmla="*/ 762000 w 775318"/>
              <a:gd name="connsiteY1" fmla="*/ 20332 h 677557"/>
              <a:gd name="connsiteX2" fmla="*/ 590550 w 775318"/>
              <a:gd name="connsiteY2" fmla="*/ 677557 h 677557"/>
              <a:gd name="connsiteX0" fmla="*/ 0 w 809625"/>
              <a:gd name="connsiteY0" fmla="*/ 142153 h 446953"/>
              <a:gd name="connsiteX1" fmla="*/ 762000 w 809625"/>
              <a:gd name="connsiteY1" fmla="*/ 8803 h 446953"/>
              <a:gd name="connsiteX2" fmla="*/ 809625 w 809625"/>
              <a:gd name="connsiteY2" fmla="*/ 446953 h 446953"/>
              <a:gd name="connsiteX0" fmla="*/ 0 w 772571"/>
              <a:gd name="connsiteY0" fmla="*/ 143051 h 466901"/>
              <a:gd name="connsiteX1" fmla="*/ 762000 w 772571"/>
              <a:gd name="connsiteY1" fmla="*/ 9701 h 466901"/>
              <a:gd name="connsiteX2" fmla="*/ 542925 w 772571"/>
              <a:gd name="connsiteY2" fmla="*/ 466901 h 466901"/>
              <a:gd name="connsiteX0" fmla="*/ 0 w 725903"/>
              <a:gd name="connsiteY0" fmla="*/ 0 h 323850"/>
              <a:gd name="connsiteX1" fmla="*/ 714375 w 725903"/>
              <a:gd name="connsiteY1" fmla="*/ 171450 h 323850"/>
              <a:gd name="connsiteX2" fmla="*/ 542925 w 725903"/>
              <a:gd name="connsiteY2" fmla="*/ 323850 h 323850"/>
              <a:gd name="connsiteX0" fmla="*/ 0 w 735223"/>
              <a:gd name="connsiteY0" fmla="*/ 106922 h 430772"/>
              <a:gd name="connsiteX1" fmla="*/ 723900 w 735223"/>
              <a:gd name="connsiteY1" fmla="*/ 11672 h 430772"/>
              <a:gd name="connsiteX2" fmla="*/ 542925 w 735223"/>
              <a:gd name="connsiteY2" fmla="*/ 430772 h 430772"/>
              <a:gd name="connsiteX0" fmla="*/ 0 w 305542"/>
              <a:gd name="connsiteY0" fmla="*/ 0 h 523875"/>
              <a:gd name="connsiteX1" fmla="*/ 304800 w 305542"/>
              <a:gd name="connsiteY1" fmla="*/ 104775 h 523875"/>
              <a:gd name="connsiteX2" fmla="*/ 123825 w 305542"/>
              <a:gd name="connsiteY2" fmla="*/ 523875 h 523875"/>
              <a:gd name="connsiteX0" fmla="*/ 0 w 528888"/>
              <a:gd name="connsiteY0" fmla="*/ 44174 h 444224"/>
              <a:gd name="connsiteX1" fmla="*/ 523875 w 528888"/>
              <a:gd name="connsiteY1" fmla="*/ 25124 h 444224"/>
              <a:gd name="connsiteX2" fmla="*/ 342900 w 528888"/>
              <a:gd name="connsiteY2" fmla="*/ 444224 h 444224"/>
              <a:gd name="connsiteX0" fmla="*/ 0 w 353807"/>
              <a:gd name="connsiteY0" fmla="*/ 58775 h 439775"/>
              <a:gd name="connsiteX1" fmla="*/ 352425 w 353807"/>
              <a:gd name="connsiteY1" fmla="*/ 20675 h 439775"/>
              <a:gd name="connsiteX2" fmla="*/ 171450 w 353807"/>
              <a:gd name="connsiteY2" fmla="*/ 439775 h 439775"/>
              <a:gd name="connsiteX0" fmla="*/ 0 w 359621"/>
              <a:gd name="connsiteY0" fmla="*/ 66752 h 562052"/>
              <a:gd name="connsiteX1" fmla="*/ 352425 w 359621"/>
              <a:gd name="connsiteY1" fmla="*/ 28652 h 562052"/>
              <a:gd name="connsiteX2" fmla="*/ 333375 w 359621"/>
              <a:gd name="connsiteY2" fmla="*/ 562052 h 562052"/>
              <a:gd name="connsiteX0" fmla="*/ 0 w 361851"/>
              <a:gd name="connsiteY0" fmla="*/ 66752 h 562052"/>
              <a:gd name="connsiteX1" fmla="*/ 352425 w 361851"/>
              <a:gd name="connsiteY1" fmla="*/ 28652 h 562052"/>
              <a:gd name="connsiteX2" fmla="*/ 266701 w 361851"/>
              <a:gd name="connsiteY2" fmla="*/ 390602 h 562052"/>
              <a:gd name="connsiteX3" fmla="*/ 333375 w 361851"/>
              <a:gd name="connsiteY3" fmla="*/ 562052 h 562052"/>
              <a:gd name="connsiteX0" fmla="*/ 0 w 353889"/>
              <a:gd name="connsiteY0" fmla="*/ 55522 h 550822"/>
              <a:gd name="connsiteX1" fmla="*/ 352425 w 353889"/>
              <a:gd name="connsiteY1" fmla="*/ 17422 h 550822"/>
              <a:gd name="connsiteX2" fmla="*/ 133351 w 353889"/>
              <a:gd name="connsiteY2" fmla="*/ 388897 h 550822"/>
              <a:gd name="connsiteX3" fmla="*/ 333375 w 353889"/>
              <a:gd name="connsiteY3" fmla="*/ 550822 h 550822"/>
              <a:gd name="connsiteX0" fmla="*/ 0 w 857250"/>
              <a:gd name="connsiteY0" fmla="*/ 55522 h 607972"/>
              <a:gd name="connsiteX1" fmla="*/ 352425 w 857250"/>
              <a:gd name="connsiteY1" fmla="*/ 17422 h 607972"/>
              <a:gd name="connsiteX2" fmla="*/ 133351 w 857250"/>
              <a:gd name="connsiteY2" fmla="*/ 388897 h 607972"/>
              <a:gd name="connsiteX3" fmla="*/ 857250 w 857250"/>
              <a:gd name="connsiteY3" fmla="*/ 607972 h 607972"/>
              <a:gd name="connsiteX0" fmla="*/ 0 w 857250"/>
              <a:gd name="connsiteY0" fmla="*/ 56167 h 608617"/>
              <a:gd name="connsiteX1" fmla="*/ 352425 w 857250"/>
              <a:gd name="connsiteY1" fmla="*/ 18067 h 608617"/>
              <a:gd name="connsiteX2" fmla="*/ 314326 w 857250"/>
              <a:gd name="connsiteY2" fmla="*/ 399067 h 608617"/>
              <a:gd name="connsiteX3" fmla="*/ 857250 w 857250"/>
              <a:gd name="connsiteY3" fmla="*/ 608617 h 608617"/>
              <a:gd name="connsiteX0" fmla="*/ 0 w 857250"/>
              <a:gd name="connsiteY0" fmla="*/ 0 h 552450"/>
              <a:gd name="connsiteX1" fmla="*/ 219075 w 857250"/>
              <a:gd name="connsiteY1" fmla="*/ 66675 h 552450"/>
              <a:gd name="connsiteX2" fmla="*/ 314326 w 857250"/>
              <a:gd name="connsiteY2" fmla="*/ 342900 h 552450"/>
              <a:gd name="connsiteX3" fmla="*/ 857250 w 857250"/>
              <a:gd name="connsiteY3" fmla="*/ 552450 h 552450"/>
              <a:gd name="connsiteX0" fmla="*/ 0 w 1104900"/>
              <a:gd name="connsiteY0" fmla="*/ 14001 h 509301"/>
              <a:gd name="connsiteX1" fmla="*/ 466725 w 1104900"/>
              <a:gd name="connsiteY1" fmla="*/ 23526 h 509301"/>
              <a:gd name="connsiteX2" fmla="*/ 561976 w 1104900"/>
              <a:gd name="connsiteY2" fmla="*/ 299751 h 509301"/>
              <a:gd name="connsiteX3" fmla="*/ 1104900 w 1104900"/>
              <a:gd name="connsiteY3" fmla="*/ 509301 h 509301"/>
              <a:gd name="connsiteX0" fmla="*/ 0 w 1104900"/>
              <a:gd name="connsiteY0" fmla="*/ 16791 h 512091"/>
              <a:gd name="connsiteX1" fmla="*/ 466725 w 1104900"/>
              <a:gd name="connsiteY1" fmla="*/ 26316 h 512091"/>
              <a:gd name="connsiteX2" fmla="*/ 438151 w 1104900"/>
              <a:gd name="connsiteY2" fmla="*/ 340641 h 512091"/>
              <a:gd name="connsiteX3" fmla="*/ 1104900 w 1104900"/>
              <a:gd name="connsiteY3" fmla="*/ 512091 h 512091"/>
              <a:gd name="connsiteX0" fmla="*/ 0 w 1104900"/>
              <a:gd name="connsiteY0" fmla="*/ 71794 h 567094"/>
              <a:gd name="connsiteX1" fmla="*/ 609600 w 1104900"/>
              <a:gd name="connsiteY1" fmla="*/ 14644 h 567094"/>
              <a:gd name="connsiteX2" fmla="*/ 438151 w 1104900"/>
              <a:gd name="connsiteY2" fmla="*/ 395644 h 567094"/>
              <a:gd name="connsiteX3" fmla="*/ 1104900 w 1104900"/>
              <a:gd name="connsiteY3" fmla="*/ 567094 h 567094"/>
              <a:gd name="connsiteX0" fmla="*/ 0 w 1104900"/>
              <a:gd name="connsiteY0" fmla="*/ 72396 h 567696"/>
              <a:gd name="connsiteX1" fmla="*/ 609600 w 1104900"/>
              <a:gd name="connsiteY1" fmla="*/ 15246 h 567696"/>
              <a:gd name="connsiteX2" fmla="*/ 514351 w 1104900"/>
              <a:gd name="connsiteY2" fmla="*/ 405771 h 567696"/>
              <a:gd name="connsiteX3" fmla="*/ 1104900 w 1104900"/>
              <a:gd name="connsiteY3" fmla="*/ 567696 h 567696"/>
              <a:gd name="connsiteX0" fmla="*/ 0 w 1104900"/>
              <a:gd name="connsiteY0" fmla="*/ 0 h 495300"/>
              <a:gd name="connsiteX1" fmla="*/ 400050 w 1104900"/>
              <a:gd name="connsiteY1" fmla="*/ 114300 h 495300"/>
              <a:gd name="connsiteX2" fmla="*/ 514351 w 1104900"/>
              <a:gd name="connsiteY2" fmla="*/ 3333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361950 w 1104900"/>
              <a:gd name="connsiteY1" fmla="*/ 76200 h 495300"/>
              <a:gd name="connsiteX2" fmla="*/ 5715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571501 w 1104900"/>
              <a:gd name="connsiteY2" fmla="*/ 371475 h 495300"/>
              <a:gd name="connsiteX3" fmla="*/ 1104900 w 1104900"/>
              <a:gd name="connsiteY3" fmla="*/ 495300 h 495300"/>
              <a:gd name="connsiteX0" fmla="*/ 0 w 1104900"/>
              <a:gd name="connsiteY0" fmla="*/ 0 h 656766"/>
              <a:gd name="connsiteX1" fmla="*/ 390525 w 1104900"/>
              <a:gd name="connsiteY1" fmla="*/ 180975 h 656766"/>
              <a:gd name="connsiteX2" fmla="*/ 561976 w 1104900"/>
              <a:gd name="connsiteY2" fmla="*/ 638175 h 656766"/>
              <a:gd name="connsiteX3" fmla="*/ 1104900 w 1104900"/>
              <a:gd name="connsiteY3" fmla="*/ 495300 h 656766"/>
              <a:gd name="connsiteX0" fmla="*/ 0 w 1104900"/>
              <a:gd name="connsiteY0" fmla="*/ 0 h 643508"/>
              <a:gd name="connsiteX1" fmla="*/ 390525 w 1104900"/>
              <a:gd name="connsiteY1" fmla="*/ 180975 h 643508"/>
              <a:gd name="connsiteX2" fmla="*/ 561976 w 1104900"/>
              <a:gd name="connsiteY2" fmla="*/ 638175 h 643508"/>
              <a:gd name="connsiteX3" fmla="*/ 1104900 w 1104900"/>
              <a:gd name="connsiteY3" fmla="*/ 495300 h 643508"/>
              <a:gd name="connsiteX0" fmla="*/ 0 w 1104900"/>
              <a:gd name="connsiteY0" fmla="*/ 0 h 495300"/>
              <a:gd name="connsiteX1" fmla="*/ 390525 w 1104900"/>
              <a:gd name="connsiteY1" fmla="*/ 180975 h 495300"/>
              <a:gd name="connsiteX2" fmla="*/ 600076 w 1104900"/>
              <a:gd name="connsiteY2" fmla="*/ 42862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1104900 w 1104900"/>
              <a:gd name="connsiteY2" fmla="*/ 495300 h 495300"/>
              <a:gd name="connsiteX0" fmla="*/ 0 w 1104900"/>
              <a:gd name="connsiteY0" fmla="*/ 0 h 495300"/>
              <a:gd name="connsiteX1" fmla="*/ 466725 w 1104900"/>
              <a:gd name="connsiteY1" fmla="*/ 438150 h 495300"/>
              <a:gd name="connsiteX2" fmla="*/ 1104900 w 1104900"/>
              <a:gd name="connsiteY2" fmla="*/ 495300 h 495300"/>
              <a:gd name="connsiteX0" fmla="*/ 0 w 1104900"/>
              <a:gd name="connsiteY0" fmla="*/ 0 h 495300"/>
              <a:gd name="connsiteX1" fmla="*/ 304800 w 1104900"/>
              <a:gd name="connsiteY1" fmla="*/ 304800 h 495300"/>
              <a:gd name="connsiteX2" fmla="*/ 1104900 w 1104900"/>
              <a:gd name="connsiteY2" fmla="*/ 495300 h 495300"/>
              <a:gd name="connsiteX0" fmla="*/ 0 w 1104900"/>
              <a:gd name="connsiteY0" fmla="*/ 0 h 495300"/>
              <a:gd name="connsiteX1" fmla="*/ 304800 w 1104900"/>
              <a:gd name="connsiteY1" fmla="*/ 304800 h 495300"/>
              <a:gd name="connsiteX2" fmla="*/ 752475 w 1104900"/>
              <a:gd name="connsiteY2" fmla="*/ 419100 h 495300"/>
              <a:gd name="connsiteX3" fmla="*/ 1104900 w 1104900"/>
              <a:gd name="connsiteY3" fmla="*/ 495300 h 495300"/>
              <a:gd name="connsiteX0" fmla="*/ 0 w 1104900"/>
              <a:gd name="connsiteY0" fmla="*/ 0 h 514350"/>
              <a:gd name="connsiteX1" fmla="*/ 304800 w 1104900"/>
              <a:gd name="connsiteY1" fmla="*/ 304800 h 514350"/>
              <a:gd name="connsiteX2" fmla="*/ 552450 w 1104900"/>
              <a:gd name="connsiteY2" fmla="*/ 514350 h 514350"/>
              <a:gd name="connsiteX3" fmla="*/ 1104900 w 1104900"/>
              <a:gd name="connsiteY3" fmla="*/ 495300 h 514350"/>
              <a:gd name="connsiteX0" fmla="*/ 0 w 1104900"/>
              <a:gd name="connsiteY0" fmla="*/ 0 h 514350"/>
              <a:gd name="connsiteX1" fmla="*/ 171450 w 1104900"/>
              <a:gd name="connsiteY1" fmla="*/ 342900 h 514350"/>
              <a:gd name="connsiteX2" fmla="*/ 552450 w 1104900"/>
              <a:gd name="connsiteY2" fmla="*/ 514350 h 514350"/>
              <a:gd name="connsiteX3" fmla="*/ 1104900 w 1104900"/>
              <a:gd name="connsiteY3" fmla="*/ 495300 h 514350"/>
              <a:gd name="connsiteX0" fmla="*/ 0 w 1104900"/>
              <a:gd name="connsiteY0" fmla="*/ 0 h 495300"/>
              <a:gd name="connsiteX1" fmla="*/ 171450 w 1104900"/>
              <a:gd name="connsiteY1" fmla="*/ 342900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Lst>
            <a:ahLst/>
            <a:cxnLst>
              <a:cxn ang="0">
                <a:pos x="connsiteX0" y="connsiteY0"/>
              </a:cxn>
              <a:cxn ang="0">
                <a:pos x="connsiteX1" y="connsiteY1"/>
              </a:cxn>
              <a:cxn ang="0">
                <a:pos x="connsiteX2" y="connsiteY2"/>
              </a:cxn>
              <a:cxn ang="0">
                <a:pos x="connsiteX3" y="connsiteY3"/>
              </a:cxn>
            </a:cxnLst>
            <a:rect l="l" t="t" r="r" b="b"/>
            <a:pathLst>
              <a:path w="1104900" h="495300">
                <a:moveTo>
                  <a:pt x="0" y="0"/>
                </a:moveTo>
                <a:cubicBezTo>
                  <a:pt x="230981" y="1587"/>
                  <a:pt x="557213" y="39688"/>
                  <a:pt x="628650" y="104775"/>
                </a:cubicBezTo>
                <a:cubicBezTo>
                  <a:pt x="700088" y="169863"/>
                  <a:pt x="346075" y="320675"/>
                  <a:pt x="428625" y="390525"/>
                </a:cubicBezTo>
                <a:cubicBezTo>
                  <a:pt x="539750" y="482600"/>
                  <a:pt x="879475" y="460375"/>
                  <a:pt x="1104900" y="495300"/>
                </a:cubicBezTo>
              </a:path>
            </a:pathLst>
          </a:custGeom>
          <a:ln w="19050">
            <a:solidFill>
              <a:schemeClr val="accent1"/>
            </a:solidFill>
            <a:prstDash val="dash"/>
            <a:headEnd type="none" w="med" len="med"/>
            <a:tailEnd type="triangle" w="med" len="med"/>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dirty="0"/>
          </a:p>
        </p:txBody>
      </p:sp>
      <p:sp>
        <p:nvSpPr>
          <p:cNvPr id="68" name="任意多边形 67"/>
          <p:cNvSpPr/>
          <p:nvPr/>
        </p:nvSpPr>
        <p:spPr>
          <a:xfrm>
            <a:off x="3367609" y="3114235"/>
            <a:ext cx="512520" cy="1007907"/>
          </a:xfrm>
          <a:custGeom>
            <a:avLst/>
            <a:gdLst>
              <a:gd name="connsiteX0" fmla="*/ 0 w 1343025"/>
              <a:gd name="connsiteY0" fmla="*/ 0 h 609600"/>
              <a:gd name="connsiteX1" fmla="*/ 685800 w 1343025"/>
              <a:gd name="connsiteY1" fmla="*/ 104775 h 609600"/>
              <a:gd name="connsiteX2" fmla="*/ 1343025 w 1343025"/>
              <a:gd name="connsiteY2" fmla="*/ 609600 h 609600"/>
              <a:gd name="connsiteX0" fmla="*/ 0 w 1343025"/>
              <a:gd name="connsiteY0" fmla="*/ 0 h 609600"/>
              <a:gd name="connsiteX1" fmla="*/ 876300 w 1343025"/>
              <a:gd name="connsiteY1" fmla="*/ 95250 h 609600"/>
              <a:gd name="connsiteX2" fmla="*/ 1343025 w 1343025"/>
              <a:gd name="connsiteY2" fmla="*/ 609600 h 609600"/>
              <a:gd name="connsiteX0" fmla="*/ 0 w 1343025"/>
              <a:gd name="connsiteY0" fmla="*/ 31209 h 640809"/>
              <a:gd name="connsiteX1" fmla="*/ 857250 w 1343025"/>
              <a:gd name="connsiteY1" fmla="*/ 50259 h 640809"/>
              <a:gd name="connsiteX2" fmla="*/ 1343025 w 1343025"/>
              <a:gd name="connsiteY2" fmla="*/ 640809 h 640809"/>
              <a:gd name="connsiteX0" fmla="*/ 0 w 1752600"/>
              <a:gd name="connsiteY0" fmla="*/ 281860 h 596185"/>
              <a:gd name="connsiteX1" fmla="*/ 1266825 w 1752600"/>
              <a:gd name="connsiteY1" fmla="*/ 5635 h 596185"/>
              <a:gd name="connsiteX2" fmla="*/ 1752600 w 1752600"/>
              <a:gd name="connsiteY2" fmla="*/ 596185 h 596185"/>
              <a:gd name="connsiteX0" fmla="*/ 0 w 1466850"/>
              <a:gd name="connsiteY0" fmla="*/ 345991 h 593641"/>
              <a:gd name="connsiteX1" fmla="*/ 981075 w 1466850"/>
              <a:gd name="connsiteY1" fmla="*/ 3091 h 593641"/>
              <a:gd name="connsiteX2" fmla="*/ 1466850 w 1466850"/>
              <a:gd name="connsiteY2" fmla="*/ 593641 h 593641"/>
              <a:gd name="connsiteX0" fmla="*/ 0 w 1247775"/>
              <a:gd name="connsiteY0" fmla="*/ 149937 h 607137"/>
              <a:gd name="connsiteX1" fmla="*/ 762000 w 1247775"/>
              <a:gd name="connsiteY1" fmla="*/ 16587 h 607137"/>
              <a:gd name="connsiteX2" fmla="*/ 1247775 w 1247775"/>
              <a:gd name="connsiteY2" fmla="*/ 607137 h 607137"/>
              <a:gd name="connsiteX0" fmla="*/ 0 w 775318"/>
              <a:gd name="connsiteY0" fmla="*/ 153682 h 677557"/>
              <a:gd name="connsiteX1" fmla="*/ 762000 w 775318"/>
              <a:gd name="connsiteY1" fmla="*/ 20332 h 677557"/>
              <a:gd name="connsiteX2" fmla="*/ 590550 w 775318"/>
              <a:gd name="connsiteY2" fmla="*/ 677557 h 677557"/>
              <a:gd name="connsiteX0" fmla="*/ 0 w 809625"/>
              <a:gd name="connsiteY0" fmla="*/ 142153 h 446953"/>
              <a:gd name="connsiteX1" fmla="*/ 762000 w 809625"/>
              <a:gd name="connsiteY1" fmla="*/ 8803 h 446953"/>
              <a:gd name="connsiteX2" fmla="*/ 809625 w 809625"/>
              <a:gd name="connsiteY2" fmla="*/ 446953 h 446953"/>
              <a:gd name="connsiteX0" fmla="*/ 0 w 772571"/>
              <a:gd name="connsiteY0" fmla="*/ 143051 h 466901"/>
              <a:gd name="connsiteX1" fmla="*/ 762000 w 772571"/>
              <a:gd name="connsiteY1" fmla="*/ 9701 h 466901"/>
              <a:gd name="connsiteX2" fmla="*/ 542925 w 772571"/>
              <a:gd name="connsiteY2" fmla="*/ 466901 h 466901"/>
              <a:gd name="connsiteX0" fmla="*/ 0 w 725903"/>
              <a:gd name="connsiteY0" fmla="*/ 0 h 323850"/>
              <a:gd name="connsiteX1" fmla="*/ 714375 w 725903"/>
              <a:gd name="connsiteY1" fmla="*/ 171450 h 323850"/>
              <a:gd name="connsiteX2" fmla="*/ 542925 w 725903"/>
              <a:gd name="connsiteY2" fmla="*/ 323850 h 323850"/>
              <a:gd name="connsiteX0" fmla="*/ 0 w 735223"/>
              <a:gd name="connsiteY0" fmla="*/ 106922 h 430772"/>
              <a:gd name="connsiteX1" fmla="*/ 723900 w 735223"/>
              <a:gd name="connsiteY1" fmla="*/ 11672 h 430772"/>
              <a:gd name="connsiteX2" fmla="*/ 542925 w 735223"/>
              <a:gd name="connsiteY2" fmla="*/ 430772 h 430772"/>
              <a:gd name="connsiteX0" fmla="*/ 0 w 305542"/>
              <a:gd name="connsiteY0" fmla="*/ 0 h 523875"/>
              <a:gd name="connsiteX1" fmla="*/ 304800 w 305542"/>
              <a:gd name="connsiteY1" fmla="*/ 104775 h 523875"/>
              <a:gd name="connsiteX2" fmla="*/ 123825 w 305542"/>
              <a:gd name="connsiteY2" fmla="*/ 523875 h 523875"/>
              <a:gd name="connsiteX0" fmla="*/ 0 w 528888"/>
              <a:gd name="connsiteY0" fmla="*/ 44174 h 444224"/>
              <a:gd name="connsiteX1" fmla="*/ 523875 w 528888"/>
              <a:gd name="connsiteY1" fmla="*/ 25124 h 444224"/>
              <a:gd name="connsiteX2" fmla="*/ 342900 w 528888"/>
              <a:gd name="connsiteY2" fmla="*/ 444224 h 444224"/>
              <a:gd name="connsiteX0" fmla="*/ 0 w 353807"/>
              <a:gd name="connsiteY0" fmla="*/ 58775 h 439775"/>
              <a:gd name="connsiteX1" fmla="*/ 352425 w 353807"/>
              <a:gd name="connsiteY1" fmla="*/ 20675 h 439775"/>
              <a:gd name="connsiteX2" fmla="*/ 171450 w 353807"/>
              <a:gd name="connsiteY2" fmla="*/ 439775 h 439775"/>
              <a:gd name="connsiteX0" fmla="*/ 0 w 359621"/>
              <a:gd name="connsiteY0" fmla="*/ 66752 h 562052"/>
              <a:gd name="connsiteX1" fmla="*/ 352425 w 359621"/>
              <a:gd name="connsiteY1" fmla="*/ 28652 h 562052"/>
              <a:gd name="connsiteX2" fmla="*/ 333375 w 359621"/>
              <a:gd name="connsiteY2" fmla="*/ 562052 h 562052"/>
              <a:gd name="connsiteX0" fmla="*/ 0 w 361851"/>
              <a:gd name="connsiteY0" fmla="*/ 66752 h 562052"/>
              <a:gd name="connsiteX1" fmla="*/ 352425 w 361851"/>
              <a:gd name="connsiteY1" fmla="*/ 28652 h 562052"/>
              <a:gd name="connsiteX2" fmla="*/ 266701 w 361851"/>
              <a:gd name="connsiteY2" fmla="*/ 390602 h 562052"/>
              <a:gd name="connsiteX3" fmla="*/ 333375 w 361851"/>
              <a:gd name="connsiteY3" fmla="*/ 562052 h 562052"/>
              <a:gd name="connsiteX0" fmla="*/ 0 w 353889"/>
              <a:gd name="connsiteY0" fmla="*/ 55522 h 550822"/>
              <a:gd name="connsiteX1" fmla="*/ 352425 w 353889"/>
              <a:gd name="connsiteY1" fmla="*/ 17422 h 550822"/>
              <a:gd name="connsiteX2" fmla="*/ 133351 w 353889"/>
              <a:gd name="connsiteY2" fmla="*/ 388897 h 550822"/>
              <a:gd name="connsiteX3" fmla="*/ 333375 w 353889"/>
              <a:gd name="connsiteY3" fmla="*/ 550822 h 550822"/>
              <a:gd name="connsiteX0" fmla="*/ 0 w 857250"/>
              <a:gd name="connsiteY0" fmla="*/ 55522 h 607972"/>
              <a:gd name="connsiteX1" fmla="*/ 352425 w 857250"/>
              <a:gd name="connsiteY1" fmla="*/ 17422 h 607972"/>
              <a:gd name="connsiteX2" fmla="*/ 133351 w 857250"/>
              <a:gd name="connsiteY2" fmla="*/ 388897 h 607972"/>
              <a:gd name="connsiteX3" fmla="*/ 857250 w 857250"/>
              <a:gd name="connsiteY3" fmla="*/ 607972 h 607972"/>
              <a:gd name="connsiteX0" fmla="*/ 0 w 857250"/>
              <a:gd name="connsiteY0" fmla="*/ 56167 h 608617"/>
              <a:gd name="connsiteX1" fmla="*/ 352425 w 857250"/>
              <a:gd name="connsiteY1" fmla="*/ 18067 h 608617"/>
              <a:gd name="connsiteX2" fmla="*/ 314326 w 857250"/>
              <a:gd name="connsiteY2" fmla="*/ 399067 h 608617"/>
              <a:gd name="connsiteX3" fmla="*/ 857250 w 857250"/>
              <a:gd name="connsiteY3" fmla="*/ 608617 h 608617"/>
              <a:gd name="connsiteX0" fmla="*/ 0 w 857250"/>
              <a:gd name="connsiteY0" fmla="*/ 0 h 552450"/>
              <a:gd name="connsiteX1" fmla="*/ 219075 w 857250"/>
              <a:gd name="connsiteY1" fmla="*/ 66675 h 552450"/>
              <a:gd name="connsiteX2" fmla="*/ 314326 w 857250"/>
              <a:gd name="connsiteY2" fmla="*/ 342900 h 552450"/>
              <a:gd name="connsiteX3" fmla="*/ 857250 w 857250"/>
              <a:gd name="connsiteY3" fmla="*/ 552450 h 552450"/>
              <a:gd name="connsiteX0" fmla="*/ 0 w 1104900"/>
              <a:gd name="connsiteY0" fmla="*/ 14001 h 509301"/>
              <a:gd name="connsiteX1" fmla="*/ 466725 w 1104900"/>
              <a:gd name="connsiteY1" fmla="*/ 23526 h 509301"/>
              <a:gd name="connsiteX2" fmla="*/ 561976 w 1104900"/>
              <a:gd name="connsiteY2" fmla="*/ 299751 h 509301"/>
              <a:gd name="connsiteX3" fmla="*/ 1104900 w 1104900"/>
              <a:gd name="connsiteY3" fmla="*/ 509301 h 509301"/>
              <a:gd name="connsiteX0" fmla="*/ 0 w 1104900"/>
              <a:gd name="connsiteY0" fmla="*/ 16791 h 512091"/>
              <a:gd name="connsiteX1" fmla="*/ 466725 w 1104900"/>
              <a:gd name="connsiteY1" fmla="*/ 26316 h 512091"/>
              <a:gd name="connsiteX2" fmla="*/ 438151 w 1104900"/>
              <a:gd name="connsiteY2" fmla="*/ 340641 h 512091"/>
              <a:gd name="connsiteX3" fmla="*/ 1104900 w 1104900"/>
              <a:gd name="connsiteY3" fmla="*/ 512091 h 512091"/>
              <a:gd name="connsiteX0" fmla="*/ 0 w 1104900"/>
              <a:gd name="connsiteY0" fmla="*/ 71794 h 567094"/>
              <a:gd name="connsiteX1" fmla="*/ 609600 w 1104900"/>
              <a:gd name="connsiteY1" fmla="*/ 14644 h 567094"/>
              <a:gd name="connsiteX2" fmla="*/ 438151 w 1104900"/>
              <a:gd name="connsiteY2" fmla="*/ 395644 h 567094"/>
              <a:gd name="connsiteX3" fmla="*/ 1104900 w 1104900"/>
              <a:gd name="connsiteY3" fmla="*/ 567094 h 567094"/>
              <a:gd name="connsiteX0" fmla="*/ 0 w 1104900"/>
              <a:gd name="connsiteY0" fmla="*/ 72396 h 567696"/>
              <a:gd name="connsiteX1" fmla="*/ 609600 w 1104900"/>
              <a:gd name="connsiteY1" fmla="*/ 15246 h 567696"/>
              <a:gd name="connsiteX2" fmla="*/ 514351 w 1104900"/>
              <a:gd name="connsiteY2" fmla="*/ 405771 h 567696"/>
              <a:gd name="connsiteX3" fmla="*/ 1104900 w 1104900"/>
              <a:gd name="connsiteY3" fmla="*/ 567696 h 567696"/>
              <a:gd name="connsiteX0" fmla="*/ 1307583 w 1336982"/>
              <a:gd name="connsiteY0" fmla="*/ 0 h 1133475"/>
              <a:gd name="connsiteX1" fmla="*/ 126483 w 1336982"/>
              <a:gd name="connsiteY1" fmla="*/ 581025 h 1133475"/>
              <a:gd name="connsiteX2" fmla="*/ 31234 w 1336982"/>
              <a:gd name="connsiteY2" fmla="*/ 971550 h 1133475"/>
              <a:gd name="connsiteX3" fmla="*/ 621783 w 1336982"/>
              <a:gd name="connsiteY3" fmla="*/ 1133475 h 1133475"/>
              <a:gd name="connsiteX0" fmla="*/ 1276362 w 1342893"/>
              <a:gd name="connsiteY0" fmla="*/ 0 h 1133475"/>
              <a:gd name="connsiteX1" fmla="*/ 866787 w 1342893"/>
              <a:gd name="connsiteY1" fmla="*/ 495300 h 1133475"/>
              <a:gd name="connsiteX2" fmla="*/ 13 w 1342893"/>
              <a:gd name="connsiteY2" fmla="*/ 971550 h 1133475"/>
              <a:gd name="connsiteX3" fmla="*/ 590562 w 1342893"/>
              <a:gd name="connsiteY3" fmla="*/ 1133475 h 1133475"/>
              <a:gd name="connsiteX0" fmla="*/ 1228737 w 1299843"/>
              <a:gd name="connsiteY0" fmla="*/ 0 h 1133475"/>
              <a:gd name="connsiteX1" fmla="*/ 866787 w 1299843"/>
              <a:gd name="connsiteY1" fmla="*/ 495300 h 1133475"/>
              <a:gd name="connsiteX2" fmla="*/ 13 w 1299843"/>
              <a:gd name="connsiteY2" fmla="*/ 971550 h 1133475"/>
              <a:gd name="connsiteX3" fmla="*/ 590562 w 1299843"/>
              <a:gd name="connsiteY3" fmla="*/ 1133475 h 1133475"/>
              <a:gd name="connsiteX0" fmla="*/ 1228737 w 1232092"/>
              <a:gd name="connsiteY0" fmla="*/ 0 h 1133475"/>
              <a:gd name="connsiteX1" fmla="*/ 866787 w 1232092"/>
              <a:gd name="connsiteY1" fmla="*/ 495300 h 1133475"/>
              <a:gd name="connsiteX2" fmla="*/ 13 w 1232092"/>
              <a:gd name="connsiteY2" fmla="*/ 971550 h 1133475"/>
              <a:gd name="connsiteX3" fmla="*/ 590562 w 1232092"/>
              <a:gd name="connsiteY3" fmla="*/ 1133475 h 1133475"/>
              <a:gd name="connsiteX0" fmla="*/ 1247787 w 1250915"/>
              <a:gd name="connsiteY0" fmla="*/ 0 h 1143000"/>
              <a:gd name="connsiteX1" fmla="*/ 866787 w 1250915"/>
              <a:gd name="connsiteY1" fmla="*/ 504825 h 1143000"/>
              <a:gd name="connsiteX2" fmla="*/ 13 w 1250915"/>
              <a:gd name="connsiteY2" fmla="*/ 981075 h 1143000"/>
              <a:gd name="connsiteX3" fmla="*/ 590562 w 1250915"/>
              <a:gd name="connsiteY3" fmla="*/ 1143000 h 1143000"/>
              <a:gd name="connsiteX0" fmla="*/ 1247787 w 1247810"/>
              <a:gd name="connsiteY0" fmla="*/ 0 h 1143000"/>
              <a:gd name="connsiteX1" fmla="*/ 866787 w 1247810"/>
              <a:gd name="connsiteY1" fmla="*/ 504825 h 1143000"/>
              <a:gd name="connsiteX2" fmla="*/ 13 w 1247810"/>
              <a:gd name="connsiteY2" fmla="*/ 981075 h 1143000"/>
              <a:gd name="connsiteX3" fmla="*/ 590562 w 1247810"/>
              <a:gd name="connsiteY3" fmla="*/ 1143000 h 1143000"/>
              <a:gd name="connsiteX0" fmla="*/ 1247787 w 1247903"/>
              <a:gd name="connsiteY0" fmla="*/ 0 h 1143000"/>
              <a:gd name="connsiteX1" fmla="*/ 1009662 w 1247903"/>
              <a:gd name="connsiteY1" fmla="*/ 390525 h 1143000"/>
              <a:gd name="connsiteX2" fmla="*/ 13 w 1247903"/>
              <a:gd name="connsiteY2" fmla="*/ 981075 h 1143000"/>
              <a:gd name="connsiteX3" fmla="*/ 590562 w 1247903"/>
              <a:gd name="connsiteY3" fmla="*/ 1143000 h 1143000"/>
              <a:gd name="connsiteX0" fmla="*/ 657310 w 1076423"/>
              <a:gd name="connsiteY0" fmla="*/ 0 h 1143000"/>
              <a:gd name="connsiteX1" fmla="*/ 419185 w 1076423"/>
              <a:gd name="connsiteY1" fmla="*/ 390525 h 1143000"/>
              <a:gd name="connsiteX2" fmla="*/ 1076411 w 1076423"/>
              <a:gd name="connsiteY2" fmla="*/ 542925 h 1143000"/>
              <a:gd name="connsiteX3" fmla="*/ 85 w 1076423"/>
              <a:gd name="connsiteY3" fmla="*/ 1143000 h 1143000"/>
              <a:gd name="connsiteX0" fmla="*/ 657310 w 1076432"/>
              <a:gd name="connsiteY0" fmla="*/ 0 h 1143000"/>
              <a:gd name="connsiteX1" fmla="*/ 657310 w 1076432"/>
              <a:gd name="connsiteY1" fmla="*/ 409575 h 1143000"/>
              <a:gd name="connsiteX2" fmla="*/ 1076411 w 1076432"/>
              <a:gd name="connsiteY2" fmla="*/ 542925 h 1143000"/>
              <a:gd name="connsiteX3" fmla="*/ 85 w 1076432"/>
              <a:gd name="connsiteY3" fmla="*/ 1143000 h 1143000"/>
              <a:gd name="connsiteX0" fmla="*/ 30523 w 449645"/>
              <a:gd name="connsiteY0" fmla="*/ 0 h 866775"/>
              <a:gd name="connsiteX1" fmla="*/ 30523 w 449645"/>
              <a:gd name="connsiteY1" fmla="*/ 409575 h 866775"/>
              <a:gd name="connsiteX2" fmla="*/ 449624 w 449645"/>
              <a:gd name="connsiteY2" fmla="*/ 542925 h 866775"/>
              <a:gd name="connsiteX3" fmla="*/ 306748 w 449645"/>
              <a:gd name="connsiteY3" fmla="*/ 866775 h 866775"/>
              <a:gd name="connsiteX0" fmla="*/ 74144 w 436115"/>
              <a:gd name="connsiteY0" fmla="*/ 0 h 866775"/>
              <a:gd name="connsiteX1" fmla="*/ 16994 w 436115"/>
              <a:gd name="connsiteY1" fmla="*/ 409575 h 866775"/>
              <a:gd name="connsiteX2" fmla="*/ 436095 w 436115"/>
              <a:gd name="connsiteY2" fmla="*/ 542925 h 866775"/>
              <a:gd name="connsiteX3" fmla="*/ 293219 w 436115"/>
              <a:gd name="connsiteY3" fmla="*/ 866775 h 866775"/>
              <a:gd name="connsiteX0" fmla="*/ 44041 w 444113"/>
              <a:gd name="connsiteY0" fmla="*/ 0 h 857250"/>
              <a:gd name="connsiteX1" fmla="*/ 24991 w 444113"/>
              <a:gd name="connsiteY1" fmla="*/ 400050 h 857250"/>
              <a:gd name="connsiteX2" fmla="*/ 444092 w 444113"/>
              <a:gd name="connsiteY2" fmla="*/ 533400 h 857250"/>
              <a:gd name="connsiteX3" fmla="*/ 301216 w 444113"/>
              <a:gd name="connsiteY3" fmla="*/ 857250 h 857250"/>
            </a:gdLst>
            <a:ahLst/>
            <a:cxnLst>
              <a:cxn ang="0">
                <a:pos x="connsiteX0" y="connsiteY0"/>
              </a:cxn>
              <a:cxn ang="0">
                <a:pos x="connsiteX1" y="connsiteY1"/>
              </a:cxn>
              <a:cxn ang="0">
                <a:pos x="connsiteX2" y="connsiteY2"/>
              </a:cxn>
              <a:cxn ang="0">
                <a:pos x="connsiteX3" y="connsiteY3"/>
              </a:cxn>
            </a:cxnLst>
            <a:rect l="l" t="t" r="r" b="b"/>
            <a:pathLst>
              <a:path w="444113" h="857250">
                <a:moveTo>
                  <a:pt x="44041" y="0"/>
                </a:moveTo>
                <a:cubicBezTo>
                  <a:pt x="46422" y="296862"/>
                  <a:pt x="-41684" y="311150"/>
                  <a:pt x="24991" y="400050"/>
                </a:cubicBezTo>
                <a:cubicBezTo>
                  <a:pt x="91666" y="488950"/>
                  <a:pt x="447267" y="444500"/>
                  <a:pt x="444092" y="533400"/>
                </a:cubicBezTo>
                <a:cubicBezTo>
                  <a:pt x="440917" y="622300"/>
                  <a:pt x="290104" y="828675"/>
                  <a:pt x="301216" y="857250"/>
                </a:cubicBezTo>
              </a:path>
            </a:pathLst>
          </a:custGeom>
          <a:ln w="19050">
            <a:solidFill>
              <a:schemeClr val="accent1">
                <a:lumMod val="60000"/>
                <a:lumOff val="40000"/>
              </a:schemeClr>
            </a:solidFill>
            <a:prstDash val="dash"/>
            <a:headEnd type="none" w="med" len="med"/>
            <a:tailEnd type="triangle" w="med" len="med"/>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p>
        </p:txBody>
      </p:sp>
      <p:sp>
        <p:nvSpPr>
          <p:cNvPr id="69" name="任意多边形 68"/>
          <p:cNvSpPr/>
          <p:nvPr/>
        </p:nvSpPr>
        <p:spPr>
          <a:xfrm>
            <a:off x="3628554" y="4420966"/>
            <a:ext cx="758833" cy="862320"/>
          </a:xfrm>
          <a:custGeom>
            <a:avLst/>
            <a:gdLst>
              <a:gd name="connsiteX0" fmla="*/ 0 w 1343025"/>
              <a:gd name="connsiteY0" fmla="*/ 0 h 609600"/>
              <a:gd name="connsiteX1" fmla="*/ 685800 w 1343025"/>
              <a:gd name="connsiteY1" fmla="*/ 104775 h 609600"/>
              <a:gd name="connsiteX2" fmla="*/ 1343025 w 1343025"/>
              <a:gd name="connsiteY2" fmla="*/ 609600 h 609600"/>
              <a:gd name="connsiteX0" fmla="*/ 0 w 1343025"/>
              <a:gd name="connsiteY0" fmla="*/ 0 h 609600"/>
              <a:gd name="connsiteX1" fmla="*/ 876300 w 1343025"/>
              <a:gd name="connsiteY1" fmla="*/ 95250 h 609600"/>
              <a:gd name="connsiteX2" fmla="*/ 1343025 w 1343025"/>
              <a:gd name="connsiteY2" fmla="*/ 609600 h 609600"/>
              <a:gd name="connsiteX0" fmla="*/ 0 w 1343025"/>
              <a:gd name="connsiteY0" fmla="*/ 31209 h 640809"/>
              <a:gd name="connsiteX1" fmla="*/ 857250 w 1343025"/>
              <a:gd name="connsiteY1" fmla="*/ 50259 h 640809"/>
              <a:gd name="connsiteX2" fmla="*/ 1343025 w 1343025"/>
              <a:gd name="connsiteY2" fmla="*/ 640809 h 640809"/>
              <a:gd name="connsiteX0" fmla="*/ 0 w 1752600"/>
              <a:gd name="connsiteY0" fmla="*/ 281860 h 596185"/>
              <a:gd name="connsiteX1" fmla="*/ 1266825 w 1752600"/>
              <a:gd name="connsiteY1" fmla="*/ 5635 h 596185"/>
              <a:gd name="connsiteX2" fmla="*/ 1752600 w 1752600"/>
              <a:gd name="connsiteY2" fmla="*/ 596185 h 596185"/>
              <a:gd name="connsiteX0" fmla="*/ 0 w 1466850"/>
              <a:gd name="connsiteY0" fmla="*/ 345991 h 593641"/>
              <a:gd name="connsiteX1" fmla="*/ 981075 w 1466850"/>
              <a:gd name="connsiteY1" fmla="*/ 3091 h 593641"/>
              <a:gd name="connsiteX2" fmla="*/ 1466850 w 1466850"/>
              <a:gd name="connsiteY2" fmla="*/ 593641 h 593641"/>
              <a:gd name="connsiteX0" fmla="*/ 0 w 1247775"/>
              <a:gd name="connsiteY0" fmla="*/ 149937 h 607137"/>
              <a:gd name="connsiteX1" fmla="*/ 762000 w 1247775"/>
              <a:gd name="connsiteY1" fmla="*/ 16587 h 607137"/>
              <a:gd name="connsiteX2" fmla="*/ 1247775 w 1247775"/>
              <a:gd name="connsiteY2" fmla="*/ 607137 h 607137"/>
              <a:gd name="connsiteX0" fmla="*/ 0 w 775318"/>
              <a:gd name="connsiteY0" fmla="*/ 153682 h 677557"/>
              <a:gd name="connsiteX1" fmla="*/ 762000 w 775318"/>
              <a:gd name="connsiteY1" fmla="*/ 20332 h 677557"/>
              <a:gd name="connsiteX2" fmla="*/ 590550 w 775318"/>
              <a:gd name="connsiteY2" fmla="*/ 677557 h 677557"/>
              <a:gd name="connsiteX0" fmla="*/ 0 w 809625"/>
              <a:gd name="connsiteY0" fmla="*/ 142153 h 446953"/>
              <a:gd name="connsiteX1" fmla="*/ 762000 w 809625"/>
              <a:gd name="connsiteY1" fmla="*/ 8803 h 446953"/>
              <a:gd name="connsiteX2" fmla="*/ 809625 w 809625"/>
              <a:gd name="connsiteY2" fmla="*/ 446953 h 446953"/>
              <a:gd name="connsiteX0" fmla="*/ 0 w 772571"/>
              <a:gd name="connsiteY0" fmla="*/ 143051 h 466901"/>
              <a:gd name="connsiteX1" fmla="*/ 762000 w 772571"/>
              <a:gd name="connsiteY1" fmla="*/ 9701 h 466901"/>
              <a:gd name="connsiteX2" fmla="*/ 542925 w 772571"/>
              <a:gd name="connsiteY2" fmla="*/ 466901 h 466901"/>
              <a:gd name="connsiteX0" fmla="*/ 0 w 725903"/>
              <a:gd name="connsiteY0" fmla="*/ 0 h 323850"/>
              <a:gd name="connsiteX1" fmla="*/ 714375 w 725903"/>
              <a:gd name="connsiteY1" fmla="*/ 171450 h 323850"/>
              <a:gd name="connsiteX2" fmla="*/ 542925 w 725903"/>
              <a:gd name="connsiteY2" fmla="*/ 323850 h 323850"/>
              <a:gd name="connsiteX0" fmla="*/ 0 w 735223"/>
              <a:gd name="connsiteY0" fmla="*/ 106922 h 430772"/>
              <a:gd name="connsiteX1" fmla="*/ 723900 w 735223"/>
              <a:gd name="connsiteY1" fmla="*/ 11672 h 430772"/>
              <a:gd name="connsiteX2" fmla="*/ 542925 w 735223"/>
              <a:gd name="connsiteY2" fmla="*/ 430772 h 430772"/>
              <a:gd name="connsiteX0" fmla="*/ 0 w 305542"/>
              <a:gd name="connsiteY0" fmla="*/ 0 h 523875"/>
              <a:gd name="connsiteX1" fmla="*/ 304800 w 305542"/>
              <a:gd name="connsiteY1" fmla="*/ 104775 h 523875"/>
              <a:gd name="connsiteX2" fmla="*/ 123825 w 305542"/>
              <a:gd name="connsiteY2" fmla="*/ 523875 h 523875"/>
              <a:gd name="connsiteX0" fmla="*/ 0 w 528888"/>
              <a:gd name="connsiteY0" fmla="*/ 44174 h 444224"/>
              <a:gd name="connsiteX1" fmla="*/ 523875 w 528888"/>
              <a:gd name="connsiteY1" fmla="*/ 25124 h 444224"/>
              <a:gd name="connsiteX2" fmla="*/ 342900 w 528888"/>
              <a:gd name="connsiteY2" fmla="*/ 444224 h 444224"/>
              <a:gd name="connsiteX0" fmla="*/ 0 w 353807"/>
              <a:gd name="connsiteY0" fmla="*/ 58775 h 439775"/>
              <a:gd name="connsiteX1" fmla="*/ 352425 w 353807"/>
              <a:gd name="connsiteY1" fmla="*/ 20675 h 439775"/>
              <a:gd name="connsiteX2" fmla="*/ 171450 w 353807"/>
              <a:gd name="connsiteY2" fmla="*/ 439775 h 439775"/>
              <a:gd name="connsiteX0" fmla="*/ 0 w 359621"/>
              <a:gd name="connsiteY0" fmla="*/ 66752 h 562052"/>
              <a:gd name="connsiteX1" fmla="*/ 352425 w 359621"/>
              <a:gd name="connsiteY1" fmla="*/ 28652 h 562052"/>
              <a:gd name="connsiteX2" fmla="*/ 333375 w 359621"/>
              <a:gd name="connsiteY2" fmla="*/ 562052 h 562052"/>
              <a:gd name="connsiteX0" fmla="*/ 0 w 361851"/>
              <a:gd name="connsiteY0" fmla="*/ 66752 h 562052"/>
              <a:gd name="connsiteX1" fmla="*/ 352425 w 361851"/>
              <a:gd name="connsiteY1" fmla="*/ 28652 h 562052"/>
              <a:gd name="connsiteX2" fmla="*/ 266701 w 361851"/>
              <a:gd name="connsiteY2" fmla="*/ 390602 h 562052"/>
              <a:gd name="connsiteX3" fmla="*/ 333375 w 361851"/>
              <a:gd name="connsiteY3" fmla="*/ 562052 h 562052"/>
              <a:gd name="connsiteX0" fmla="*/ 0 w 353889"/>
              <a:gd name="connsiteY0" fmla="*/ 55522 h 550822"/>
              <a:gd name="connsiteX1" fmla="*/ 352425 w 353889"/>
              <a:gd name="connsiteY1" fmla="*/ 17422 h 550822"/>
              <a:gd name="connsiteX2" fmla="*/ 133351 w 353889"/>
              <a:gd name="connsiteY2" fmla="*/ 388897 h 550822"/>
              <a:gd name="connsiteX3" fmla="*/ 333375 w 353889"/>
              <a:gd name="connsiteY3" fmla="*/ 550822 h 550822"/>
              <a:gd name="connsiteX0" fmla="*/ 0 w 857250"/>
              <a:gd name="connsiteY0" fmla="*/ 55522 h 607972"/>
              <a:gd name="connsiteX1" fmla="*/ 352425 w 857250"/>
              <a:gd name="connsiteY1" fmla="*/ 17422 h 607972"/>
              <a:gd name="connsiteX2" fmla="*/ 133351 w 857250"/>
              <a:gd name="connsiteY2" fmla="*/ 388897 h 607972"/>
              <a:gd name="connsiteX3" fmla="*/ 857250 w 857250"/>
              <a:gd name="connsiteY3" fmla="*/ 607972 h 607972"/>
              <a:gd name="connsiteX0" fmla="*/ 0 w 857250"/>
              <a:gd name="connsiteY0" fmla="*/ 56167 h 608617"/>
              <a:gd name="connsiteX1" fmla="*/ 352425 w 857250"/>
              <a:gd name="connsiteY1" fmla="*/ 18067 h 608617"/>
              <a:gd name="connsiteX2" fmla="*/ 314326 w 857250"/>
              <a:gd name="connsiteY2" fmla="*/ 399067 h 608617"/>
              <a:gd name="connsiteX3" fmla="*/ 857250 w 857250"/>
              <a:gd name="connsiteY3" fmla="*/ 608617 h 608617"/>
              <a:gd name="connsiteX0" fmla="*/ 0 w 857250"/>
              <a:gd name="connsiteY0" fmla="*/ 0 h 552450"/>
              <a:gd name="connsiteX1" fmla="*/ 219075 w 857250"/>
              <a:gd name="connsiteY1" fmla="*/ 66675 h 552450"/>
              <a:gd name="connsiteX2" fmla="*/ 314326 w 857250"/>
              <a:gd name="connsiteY2" fmla="*/ 342900 h 552450"/>
              <a:gd name="connsiteX3" fmla="*/ 857250 w 857250"/>
              <a:gd name="connsiteY3" fmla="*/ 552450 h 552450"/>
              <a:gd name="connsiteX0" fmla="*/ 0 w 1104900"/>
              <a:gd name="connsiteY0" fmla="*/ 14001 h 509301"/>
              <a:gd name="connsiteX1" fmla="*/ 466725 w 1104900"/>
              <a:gd name="connsiteY1" fmla="*/ 23526 h 509301"/>
              <a:gd name="connsiteX2" fmla="*/ 561976 w 1104900"/>
              <a:gd name="connsiteY2" fmla="*/ 299751 h 509301"/>
              <a:gd name="connsiteX3" fmla="*/ 1104900 w 1104900"/>
              <a:gd name="connsiteY3" fmla="*/ 509301 h 509301"/>
              <a:gd name="connsiteX0" fmla="*/ 0 w 1104900"/>
              <a:gd name="connsiteY0" fmla="*/ 16791 h 512091"/>
              <a:gd name="connsiteX1" fmla="*/ 466725 w 1104900"/>
              <a:gd name="connsiteY1" fmla="*/ 26316 h 512091"/>
              <a:gd name="connsiteX2" fmla="*/ 438151 w 1104900"/>
              <a:gd name="connsiteY2" fmla="*/ 340641 h 512091"/>
              <a:gd name="connsiteX3" fmla="*/ 1104900 w 1104900"/>
              <a:gd name="connsiteY3" fmla="*/ 512091 h 512091"/>
              <a:gd name="connsiteX0" fmla="*/ 0 w 1104900"/>
              <a:gd name="connsiteY0" fmla="*/ 71794 h 567094"/>
              <a:gd name="connsiteX1" fmla="*/ 609600 w 1104900"/>
              <a:gd name="connsiteY1" fmla="*/ 14644 h 567094"/>
              <a:gd name="connsiteX2" fmla="*/ 438151 w 1104900"/>
              <a:gd name="connsiteY2" fmla="*/ 395644 h 567094"/>
              <a:gd name="connsiteX3" fmla="*/ 1104900 w 1104900"/>
              <a:gd name="connsiteY3" fmla="*/ 567094 h 567094"/>
              <a:gd name="connsiteX0" fmla="*/ 0 w 1104900"/>
              <a:gd name="connsiteY0" fmla="*/ 72396 h 567696"/>
              <a:gd name="connsiteX1" fmla="*/ 609600 w 1104900"/>
              <a:gd name="connsiteY1" fmla="*/ 15246 h 567696"/>
              <a:gd name="connsiteX2" fmla="*/ 514351 w 1104900"/>
              <a:gd name="connsiteY2" fmla="*/ 405771 h 567696"/>
              <a:gd name="connsiteX3" fmla="*/ 1104900 w 1104900"/>
              <a:gd name="connsiteY3" fmla="*/ 567696 h 567696"/>
              <a:gd name="connsiteX0" fmla="*/ 1307583 w 1336982"/>
              <a:gd name="connsiteY0" fmla="*/ 0 h 1133475"/>
              <a:gd name="connsiteX1" fmla="*/ 126483 w 1336982"/>
              <a:gd name="connsiteY1" fmla="*/ 581025 h 1133475"/>
              <a:gd name="connsiteX2" fmla="*/ 31234 w 1336982"/>
              <a:gd name="connsiteY2" fmla="*/ 971550 h 1133475"/>
              <a:gd name="connsiteX3" fmla="*/ 621783 w 1336982"/>
              <a:gd name="connsiteY3" fmla="*/ 1133475 h 1133475"/>
              <a:gd name="connsiteX0" fmla="*/ 1276362 w 1342893"/>
              <a:gd name="connsiteY0" fmla="*/ 0 h 1133475"/>
              <a:gd name="connsiteX1" fmla="*/ 866787 w 1342893"/>
              <a:gd name="connsiteY1" fmla="*/ 495300 h 1133475"/>
              <a:gd name="connsiteX2" fmla="*/ 13 w 1342893"/>
              <a:gd name="connsiteY2" fmla="*/ 971550 h 1133475"/>
              <a:gd name="connsiteX3" fmla="*/ 590562 w 1342893"/>
              <a:gd name="connsiteY3" fmla="*/ 1133475 h 1133475"/>
              <a:gd name="connsiteX0" fmla="*/ 1228737 w 1299843"/>
              <a:gd name="connsiteY0" fmla="*/ 0 h 1133475"/>
              <a:gd name="connsiteX1" fmla="*/ 866787 w 1299843"/>
              <a:gd name="connsiteY1" fmla="*/ 495300 h 1133475"/>
              <a:gd name="connsiteX2" fmla="*/ 13 w 1299843"/>
              <a:gd name="connsiteY2" fmla="*/ 971550 h 1133475"/>
              <a:gd name="connsiteX3" fmla="*/ 590562 w 1299843"/>
              <a:gd name="connsiteY3" fmla="*/ 1133475 h 1133475"/>
              <a:gd name="connsiteX0" fmla="*/ 1228737 w 1232092"/>
              <a:gd name="connsiteY0" fmla="*/ 0 h 1133475"/>
              <a:gd name="connsiteX1" fmla="*/ 866787 w 1232092"/>
              <a:gd name="connsiteY1" fmla="*/ 495300 h 1133475"/>
              <a:gd name="connsiteX2" fmla="*/ 13 w 1232092"/>
              <a:gd name="connsiteY2" fmla="*/ 971550 h 1133475"/>
              <a:gd name="connsiteX3" fmla="*/ 590562 w 1232092"/>
              <a:gd name="connsiteY3" fmla="*/ 1133475 h 1133475"/>
              <a:gd name="connsiteX0" fmla="*/ 1247787 w 1250915"/>
              <a:gd name="connsiteY0" fmla="*/ 0 h 1143000"/>
              <a:gd name="connsiteX1" fmla="*/ 866787 w 1250915"/>
              <a:gd name="connsiteY1" fmla="*/ 504825 h 1143000"/>
              <a:gd name="connsiteX2" fmla="*/ 13 w 1250915"/>
              <a:gd name="connsiteY2" fmla="*/ 981075 h 1143000"/>
              <a:gd name="connsiteX3" fmla="*/ 590562 w 1250915"/>
              <a:gd name="connsiteY3" fmla="*/ 1143000 h 1143000"/>
              <a:gd name="connsiteX0" fmla="*/ 1247787 w 1247810"/>
              <a:gd name="connsiteY0" fmla="*/ 0 h 1143000"/>
              <a:gd name="connsiteX1" fmla="*/ 866787 w 1247810"/>
              <a:gd name="connsiteY1" fmla="*/ 504825 h 1143000"/>
              <a:gd name="connsiteX2" fmla="*/ 13 w 1247810"/>
              <a:gd name="connsiteY2" fmla="*/ 981075 h 1143000"/>
              <a:gd name="connsiteX3" fmla="*/ 590562 w 1247810"/>
              <a:gd name="connsiteY3" fmla="*/ 1143000 h 1143000"/>
              <a:gd name="connsiteX0" fmla="*/ 1247787 w 1247903"/>
              <a:gd name="connsiteY0" fmla="*/ 0 h 1143000"/>
              <a:gd name="connsiteX1" fmla="*/ 1009662 w 1247903"/>
              <a:gd name="connsiteY1" fmla="*/ 390525 h 1143000"/>
              <a:gd name="connsiteX2" fmla="*/ 13 w 1247903"/>
              <a:gd name="connsiteY2" fmla="*/ 981075 h 1143000"/>
              <a:gd name="connsiteX3" fmla="*/ 590562 w 1247903"/>
              <a:gd name="connsiteY3" fmla="*/ 1143000 h 1143000"/>
              <a:gd name="connsiteX0" fmla="*/ 657310 w 1076423"/>
              <a:gd name="connsiteY0" fmla="*/ 0 h 1143000"/>
              <a:gd name="connsiteX1" fmla="*/ 419185 w 1076423"/>
              <a:gd name="connsiteY1" fmla="*/ 390525 h 1143000"/>
              <a:gd name="connsiteX2" fmla="*/ 1076411 w 1076423"/>
              <a:gd name="connsiteY2" fmla="*/ 542925 h 1143000"/>
              <a:gd name="connsiteX3" fmla="*/ 85 w 1076423"/>
              <a:gd name="connsiteY3" fmla="*/ 1143000 h 1143000"/>
              <a:gd name="connsiteX0" fmla="*/ 657310 w 1076432"/>
              <a:gd name="connsiteY0" fmla="*/ 0 h 1143000"/>
              <a:gd name="connsiteX1" fmla="*/ 657310 w 1076432"/>
              <a:gd name="connsiteY1" fmla="*/ 409575 h 1143000"/>
              <a:gd name="connsiteX2" fmla="*/ 1076411 w 1076432"/>
              <a:gd name="connsiteY2" fmla="*/ 542925 h 1143000"/>
              <a:gd name="connsiteX3" fmla="*/ 85 w 1076432"/>
              <a:gd name="connsiteY3" fmla="*/ 1143000 h 1143000"/>
              <a:gd name="connsiteX0" fmla="*/ 30523 w 449645"/>
              <a:gd name="connsiteY0" fmla="*/ 0 h 866775"/>
              <a:gd name="connsiteX1" fmla="*/ 30523 w 449645"/>
              <a:gd name="connsiteY1" fmla="*/ 409575 h 866775"/>
              <a:gd name="connsiteX2" fmla="*/ 449624 w 449645"/>
              <a:gd name="connsiteY2" fmla="*/ 542925 h 866775"/>
              <a:gd name="connsiteX3" fmla="*/ 306748 w 449645"/>
              <a:gd name="connsiteY3" fmla="*/ 866775 h 866775"/>
              <a:gd name="connsiteX0" fmla="*/ 74144 w 436115"/>
              <a:gd name="connsiteY0" fmla="*/ 0 h 866775"/>
              <a:gd name="connsiteX1" fmla="*/ 16994 w 436115"/>
              <a:gd name="connsiteY1" fmla="*/ 409575 h 866775"/>
              <a:gd name="connsiteX2" fmla="*/ 436095 w 436115"/>
              <a:gd name="connsiteY2" fmla="*/ 542925 h 866775"/>
              <a:gd name="connsiteX3" fmla="*/ 293219 w 436115"/>
              <a:gd name="connsiteY3" fmla="*/ 866775 h 866775"/>
              <a:gd name="connsiteX0" fmla="*/ 44041 w 444113"/>
              <a:gd name="connsiteY0" fmla="*/ 0 h 857250"/>
              <a:gd name="connsiteX1" fmla="*/ 24991 w 444113"/>
              <a:gd name="connsiteY1" fmla="*/ 400050 h 857250"/>
              <a:gd name="connsiteX2" fmla="*/ 444092 w 444113"/>
              <a:gd name="connsiteY2" fmla="*/ 533400 h 857250"/>
              <a:gd name="connsiteX3" fmla="*/ 301216 w 444113"/>
              <a:gd name="connsiteY3" fmla="*/ 857250 h 857250"/>
              <a:gd name="connsiteX0" fmla="*/ 0 w 4428511"/>
              <a:gd name="connsiteY0" fmla="*/ 0 h 1143000"/>
              <a:gd name="connsiteX1" fmla="*/ 3943350 w 4428511"/>
              <a:gd name="connsiteY1" fmla="*/ 685800 h 1143000"/>
              <a:gd name="connsiteX2" fmla="*/ 4362451 w 4428511"/>
              <a:gd name="connsiteY2" fmla="*/ 819150 h 1143000"/>
              <a:gd name="connsiteX3" fmla="*/ 4219575 w 4428511"/>
              <a:gd name="connsiteY3" fmla="*/ 1143000 h 1143000"/>
              <a:gd name="connsiteX0" fmla="*/ 72402 w 4434855"/>
              <a:gd name="connsiteY0" fmla="*/ 0 h 1143000"/>
              <a:gd name="connsiteX1" fmla="*/ 472452 w 4434855"/>
              <a:gd name="connsiteY1" fmla="*/ 371475 h 1143000"/>
              <a:gd name="connsiteX2" fmla="*/ 4434853 w 4434855"/>
              <a:gd name="connsiteY2" fmla="*/ 819150 h 1143000"/>
              <a:gd name="connsiteX3" fmla="*/ 4291977 w 4434855"/>
              <a:gd name="connsiteY3" fmla="*/ 1143000 h 1143000"/>
              <a:gd name="connsiteX0" fmla="*/ 0 w 4219575"/>
              <a:gd name="connsiteY0" fmla="*/ 0 h 1143000"/>
              <a:gd name="connsiteX1" fmla="*/ 400050 w 4219575"/>
              <a:gd name="connsiteY1" fmla="*/ 371475 h 1143000"/>
              <a:gd name="connsiteX2" fmla="*/ 476251 w 4219575"/>
              <a:gd name="connsiteY2" fmla="*/ 276225 h 1143000"/>
              <a:gd name="connsiteX3" fmla="*/ 4219575 w 4219575"/>
              <a:gd name="connsiteY3" fmla="*/ 1143000 h 1143000"/>
              <a:gd name="connsiteX0" fmla="*/ 21276 w 4240851"/>
              <a:gd name="connsiteY0" fmla="*/ 0 h 1143000"/>
              <a:gd name="connsiteX1" fmla="*/ 40326 w 4240851"/>
              <a:gd name="connsiteY1" fmla="*/ 295275 h 1143000"/>
              <a:gd name="connsiteX2" fmla="*/ 497527 w 4240851"/>
              <a:gd name="connsiteY2" fmla="*/ 276225 h 1143000"/>
              <a:gd name="connsiteX3" fmla="*/ 4240851 w 4240851"/>
              <a:gd name="connsiteY3" fmla="*/ 1143000 h 1143000"/>
              <a:gd name="connsiteX0" fmla="*/ 21276 w 1373826"/>
              <a:gd name="connsiteY0" fmla="*/ 0 h 762000"/>
              <a:gd name="connsiteX1" fmla="*/ 40326 w 1373826"/>
              <a:gd name="connsiteY1" fmla="*/ 295275 h 762000"/>
              <a:gd name="connsiteX2" fmla="*/ 497527 w 1373826"/>
              <a:gd name="connsiteY2" fmla="*/ 276225 h 762000"/>
              <a:gd name="connsiteX3" fmla="*/ 1373826 w 1373826"/>
              <a:gd name="connsiteY3" fmla="*/ 762000 h 762000"/>
              <a:gd name="connsiteX0" fmla="*/ 21276 w 1373826"/>
              <a:gd name="connsiteY0" fmla="*/ 0 h 762000"/>
              <a:gd name="connsiteX1" fmla="*/ 40326 w 1373826"/>
              <a:gd name="connsiteY1" fmla="*/ 295275 h 762000"/>
              <a:gd name="connsiteX2" fmla="*/ 497527 w 1373826"/>
              <a:gd name="connsiteY2" fmla="*/ 276225 h 762000"/>
              <a:gd name="connsiteX3" fmla="*/ 528125 w 1373826"/>
              <a:gd name="connsiteY3" fmla="*/ 579490 h 762000"/>
              <a:gd name="connsiteX4" fmla="*/ 1373826 w 1373826"/>
              <a:gd name="connsiteY4" fmla="*/ 762000 h 762000"/>
              <a:gd name="connsiteX0" fmla="*/ 1542 w 1354092"/>
              <a:gd name="connsiteY0" fmla="*/ 0 h 762000"/>
              <a:gd name="connsiteX1" fmla="*/ 20592 w 1354092"/>
              <a:gd name="connsiteY1" fmla="*/ 295275 h 762000"/>
              <a:gd name="connsiteX2" fmla="*/ 192043 w 1354092"/>
              <a:gd name="connsiteY2" fmla="*/ 514350 h 762000"/>
              <a:gd name="connsiteX3" fmla="*/ 508391 w 1354092"/>
              <a:gd name="connsiteY3" fmla="*/ 579490 h 762000"/>
              <a:gd name="connsiteX4" fmla="*/ 1354092 w 1354092"/>
              <a:gd name="connsiteY4" fmla="*/ 762000 h 762000"/>
              <a:gd name="connsiteX0" fmla="*/ 1542 w 1354092"/>
              <a:gd name="connsiteY0" fmla="*/ 0 h 762000"/>
              <a:gd name="connsiteX1" fmla="*/ 20592 w 1354092"/>
              <a:gd name="connsiteY1" fmla="*/ 295275 h 762000"/>
              <a:gd name="connsiteX2" fmla="*/ 192043 w 1354092"/>
              <a:gd name="connsiteY2" fmla="*/ 514350 h 762000"/>
              <a:gd name="connsiteX3" fmla="*/ 727466 w 1354092"/>
              <a:gd name="connsiteY3" fmla="*/ 417565 h 762000"/>
              <a:gd name="connsiteX4" fmla="*/ 1354092 w 1354092"/>
              <a:gd name="connsiteY4" fmla="*/ 762000 h 762000"/>
              <a:gd name="connsiteX0" fmla="*/ 0 w 1352550"/>
              <a:gd name="connsiteY0" fmla="*/ 0 h 762000"/>
              <a:gd name="connsiteX1" fmla="*/ 142875 w 1352550"/>
              <a:gd name="connsiteY1" fmla="*/ 285750 h 762000"/>
              <a:gd name="connsiteX2" fmla="*/ 190501 w 1352550"/>
              <a:gd name="connsiteY2" fmla="*/ 514350 h 762000"/>
              <a:gd name="connsiteX3" fmla="*/ 725924 w 1352550"/>
              <a:gd name="connsiteY3" fmla="*/ 417565 h 762000"/>
              <a:gd name="connsiteX4" fmla="*/ 1352550 w 1352550"/>
              <a:gd name="connsiteY4" fmla="*/ 762000 h 762000"/>
              <a:gd name="connsiteX0" fmla="*/ 0 w 1352550"/>
              <a:gd name="connsiteY0" fmla="*/ 0 h 762000"/>
              <a:gd name="connsiteX1" fmla="*/ 142875 w 1352550"/>
              <a:gd name="connsiteY1" fmla="*/ 285750 h 762000"/>
              <a:gd name="connsiteX2" fmla="*/ 476251 w 1352550"/>
              <a:gd name="connsiteY2" fmla="*/ 381000 h 762000"/>
              <a:gd name="connsiteX3" fmla="*/ 725924 w 1352550"/>
              <a:gd name="connsiteY3" fmla="*/ 417565 h 762000"/>
              <a:gd name="connsiteX4" fmla="*/ 1352550 w 1352550"/>
              <a:gd name="connsiteY4" fmla="*/ 762000 h 762000"/>
              <a:gd name="connsiteX0" fmla="*/ 0 w 1352550"/>
              <a:gd name="connsiteY0" fmla="*/ 0 h 762000"/>
              <a:gd name="connsiteX1" fmla="*/ 142875 w 1352550"/>
              <a:gd name="connsiteY1" fmla="*/ 285750 h 762000"/>
              <a:gd name="connsiteX2" fmla="*/ 476251 w 1352550"/>
              <a:gd name="connsiteY2" fmla="*/ 381000 h 762000"/>
              <a:gd name="connsiteX3" fmla="*/ 744974 w 1352550"/>
              <a:gd name="connsiteY3" fmla="*/ 569965 h 762000"/>
              <a:gd name="connsiteX4" fmla="*/ 1352550 w 1352550"/>
              <a:gd name="connsiteY4" fmla="*/ 762000 h 762000"/>
              <a:gd name="connsiteX0" fmla="*/ 0 w 1352550"/>
              <a:gd name="connsiteY0" fmla="*/ 0 h 762000"/>
              <a:gd name="connsiteX1" fmla="*/ 142875 w 1352550"/>
              <a:gd name="connsiteY1" fmla="*/ 285750 h 762000"/>
              <a:gd name="connsiteX2" fmla="*/ 390526 w 1352550"/>
              <a:gd name="connsiteY2" fmla="*/ 447675 h 762000"/>
              <a:gd name="connsiteX3" fmla="*/ 744974 w 1352550"/>
              <a:gd name="connsiteY3" fmla="*/ 569965 h 762000"/>
              <a:gd name="connsiteX4" fmla="*/ 1352550 w 1352550"/>
              <a:gd name="connsiteY4" fmla="*/ 762000 h 762000"/>
              <a:gd name="connsiteX0" fmla="*/ 0 w 1352550"/>
              <a:gd name="connsiteY0" fmla="*/ 0 h 762000"/>
              <a:gd name="connsiteX1" fmla="*/ 142875 w 1352550"/>
              <a:gd name="connsiteY1" fmla="*/ 285750 h 762000"/>
              <a:gd name="connsiteX2" fmla="*/ 390526 w 1352550"/>
              <a:gd name="connsiteY2" fmla="*/ 447675 h 762000"/>
              <a:gd name="connsiteX3" fmla="*/ 964049 w 1352550"/>
              <a:gd name="connsiteY3" fmla="*/ 512815 h 762000"/>
              <a:gd name="connsiteX4" fmla="*/ 1352550 w 1352550"/>
              <a:gd name="connsiteY4" fmla="*/ 762000 h 762000"/>
              <a:gd name="connsiteX0" fmla="*/ 0 w 1504950"/>
              <a:gd name="connsiteY0" fmla="*/ 0 h 685800"/>
              <a:gd name="connsiteX1" fmla="*/ 142875 w 1504950"/>
              <a:gd name="connsiteY1" fmla="*/ 285750 h 685800"/>
              <a:gd name="connsiteX2" fmla="*/ 390526 w 1504950"/>
              <a:gd name="connsiteY2" fmla="*/ 447675 h 685800"/>
              <a:gd name="connsiteX3" fmla="*/ 964049 w 1504950"/>
              <a:gd name="connsiteY3" fmla="*/ 512815 h 685800"/>
              <a:gd name="connsiteX4" fmla="*/ 1504950 w 1504950"/>
              <a:gd name="connsiteY4" fmla="*/ 685800 h 685800"/>
              <a:gd name="connsiteX0" fmla="*/ 0 w 1504950"/>
              <a:gd name="connsiteY0" fmla="*/ 0 h 685800"/>
              <a:gd name="connsiteX1" fmla="*/ 142875 w 1504950"/>
              <a:gd name="connsiteY1" fmla="*/ 285750 h 685800"/>
              <a:gd name="connsiteX2" fmla="*/ 390526 w 1504950"/>
              <a:gd name="connsiteY2" fmla="*/ 447675 h 685800"/>
              <a:gd name="connsiteX3" fmla="*/ 964049 w 1504950"/>
              <a:gd name="connsiteY3" fmla="*/ 512815 h 685800"/>
              <a:gd name="connsiteX4" fmla="*/ 1504950 w 1504950"/>
              <a:gd name="connsiteY4" fmla="*/ 685800 h 685800"/>
              <a:gd name="connsiteX0" fmla="*/ 0 w 1504950"/>
              <a:gd name="connsiteY0" fmla="*/ 0 h 685800"/>
              <a:gd name="connsiteX1" fmla="*/ 142875 w 1504950"/>
              <a:gd name="connsiteY1" fmla="*/ 285750 h 685800"/>
              <a:gd name="connsiteX2" fmla="*/ 552451 w 1504950"/>
              <a:gd name="connsiteY2" fmla="*/ 514350 h 685800"/>
              <a:gd name="connsiteX3" fmla="*/ 964049 w 1504950"/>
              <a:gd name="connsiteY3" fmla="*/ 512815 h 685800"/>
              <a:gd name="connsiteX4" fmla="*/ 1504950 w 1504950"/>
              <a:gd name="connsiteY4" fmla="*/ 685800 h 685800"/>
              <a:gd name="connsiteX0" fmla="*/ 0 w 1504950"/>
              <a:gd name="connsiteY0" fmla="*/ 0 h 685800"/>
              <a:gd name="connsiteX1" fmla="*/ 371475 w 1504950"/>
              <a:gd name="connsiteY1" fmla="*/ 323850 h 685800"/>
              <a:gd name="connsiteX2" fmla="*/ 552451 w 1504950"/>
              <a:gd name="connsiteY2" fmla="*/ 514350 h 685800"/>
              <a:gd name="connsiteX3" fmla="*/ 964049 w 1504950"/>
              <a:gd name="connsiteY3" fmla="*/ 512815 h 685800"/>
              <a:gd name="connsiteX4" fmla="*/ 1504950 w 1504950"/>
              <a:gd name="connsiteY4" fmla="*/ 685800 h 685800"/>
              <a:gd name="connsiteX0" fmla="*/ 0 w 1504950"/>
              <a:gd name="connsiteY0" fmla="*/ 0 h 685800"/>
              <a:gd name="connsiteX1" fmla="*/ 371475 w 1504950"/>
              <a:gd name="connsiteY1" fmla="*/ 323850 h 685800"/>
              <a:gd name="connsiteX2" fmla="*/ 695326 w 1504950"/>
              <a:gd name="connsiteY2" fmla="*/ 504825 h 685800"/>
              <a:gd name="connsiteX3" fmla="*/ 964049 w 1504950"/>
              <a:gd name="connsiteY3" fmla="*/ 512815 h 685800"/>
              <a:gd name="connsiteX4" fmla="*/ 1504950 w 1504950"/>
              <a:gd name="connsiteY4" fmla="*/ 685800 h 685800"/>
              <a:gd name="connsiteX0" fmla="*/ 0 w 1504950"/>
              <a:gd name="connsiteY0" fmla="*/ 0 h 685800"/>
              <a:gd name="connsiteX1" fmla="*/ 371475 w 1504950"/>
              <a:gd name="connsiteY1" fmla="*/ 323850 h 685800"/>
              <a:gd name="connsiteX2" fmla="*/ 695326 w 1504950"/>
              <a:gd name="connsiteY2" fmla="*/ 504825 h 685800"/>
              <a:gd name="connsiteX3" fmla="*/ 1087874 w 1504950"/>
              <a:gd name="connsiteY3" fmla="*/ 446140 h 685800"/>
              <a:gd name="connsiteX4" fmla="*/ 1504950 w 1504950"/>
              <a:gd name="connsiteY4" fmla="*/ 685800 h 685800"/>
              <a:gd name="connsiteX0" fmla="*/ 0 w 1476375"/>
              <a:gd name="connsiteY0" fmla="*/ 0 h 723900"/>
              <a:gd name="connsiteX1" fmla="*/ 371475 w 1476375"/>
              <a:gd name="connsiteY1" fmla="*/ 323850 h 723900"/>
              <a:gd name="connsiteX2" fmla="*/ 695326 w 1476375"/>
              <a:gd name="connsiteY2" fmla="*/ 504825 h 723900"/>
              <a:gd name="connsiteX3" fmla="*/ 1087874 w 1476375"/>
              <a:gd name="connsiteY3" fmla="*/ 446140 h 723900"/>
              <a:gd name="connsiteX4" fmla="*/ 1476375 w 1476375"/>
              <a:gd name="connsiteY4" fmla="*/ 723900 h 723900"/>
              <a:gd name="connsiteX0" fmla="*/ 0 w 1476375"/>
              <a:gd name="connsiteY0" fmla="*/ 0 h 723900"/>
              <a:gd name="connsiteX1" fmla="*/ 371475 w 1476375"/>
              <a:gd name="connsiteY1" fmla="*/ 323850 h 723900"/>
              <a:gd name="connsiteX2" fmla="*/ 695326 w 1476375"/>
              <a:gd name="connsiteY2" fmla="*/ 504825 h 723900"/>
              <a:gd name="connsiteX3" fmla="*/ 1087874 w 1476375"/>
              <a:gd name="connsiteY3" fmla="*/ 446140 h 723900"/>
              <a:gd name="connsiteX4" fmla="*/ 1476375 w 1476375"/>
              <a:gd name="connsiteY4" fmla="*/ 723900 h 723900"/>
              <a:gd name="connsiteX0" fmla="*/ 0 w 1476375"/>
              <a:gd name="connsiteY0" fmla="*/ 0 h 723900"/>
              <a:gd name="connsiteX1" fmla="*/ 371475 w 1476375"/>
              <a:gd name="connsiteY1" fmla="*/ 323850 h 723900"/>
              <a:gd name="connsiteX2" fmla="*/ 695326 w 1476375"/>
              <a:gd name="connsiteY2" fmla="*/ 504825 h 723900"/>
              <a:gd name="connsiteX3" fmla="*/ 1202174 w 1476375"/>
              <a:gd name="connsiteY3" fmla="*/ 388990 h 723900"/>
              <a:gd name="connsiteX4" fmla="*/ 1476375 w 1476375"/>
              <a:gd name="connsiteY4" fmla="*/ 723900 h 723900"/>
              <a:gd name="connsiteX0" fmla="*/ 0 w 1476375"/>
              <a:gd name="connsiteY0" fmla="*/ 0 h 723900"/>
              <a:gd name="connsiteX1" fmla="*/ 371475 w 1476375"/>
              <a:gd name="connsiteY1" fmla="*/ 323850 h 723900"/>
              <a:gd name="connsiteX2" fmla="*/ 695326 w 1476375"/>
              <a:gd name="connsiteY2" fmla="*/ 504825 h 723900"/>
              <a:gd name="connsiteX3" fmla="*/ 1297424 w 1476375"/>
              <a:gd name="connsiteY3" fmla="*/ 484240 h 723900"/>
              <a:gd name="connsiteX4" fmla="*/ 1476375 w 1476375"/>
              <a:gd name="connsiteY4" fmla="*/ 723900 h 723900"/>
              <a:gd name="connsiteX0" fmla="*/ 0 w 1476375"/>
              <a:gd name="connsiteY0" fmla="*/ 0 h 723900"/>
              <a:gd name="connsiteX1" fmla="*/ 371475 w 1476375"/>
              <a:gd name="connsiteY1" fmla="*/ 323850 h 723900"/>
              <a:gd name="connsiteX2" fmla="*/ 809626 w 1476375"/>
              <a:gd name="connsiteY2" fmla="*/ 419100 h 723900"/>
              <a:gd name="connsiteX3" fmla="*/ 1297424 w 1476375"/>
              <a:gd name="connsiteY3" fmla="*/ 484240 h 723900"/>
              <a:gd name="connsiteX4" fmla="*/ 1476375 w 1476375"/>
              <a:gd name="connsiteY4" fmla="*/ 723900 h 723900"/>
              <a:gd name="connsiteX0" fmla="*/ 0 w 1476375"/>
              <a:gd name="connsiteY0" fmla="*/ 0 h 723900"/>
              <a:gd name="connsiteX1" fmla="*/ 352425 w 1476375"/>
              <a:gd name="connsiteY1" fmla="*/ 323850 h 723900"/>
              <a:gd name="connsiteX2" fmla="*/ 809626 w 1476375"/>
              <a:gd name="connsiteY2" fmla="*/ 419100 h 723900"/>
              <a:gd name="connsiteX3" fmla="*/ 1297424 w 1476375"/>
              <a:gd name="connsiteY3" fmla="*/ 484240 h 723900"/>
              <a:gd name="connsiteX4" fmla="*/ 1476375 w 1476375"/>
              <a:gd name="connsiteY4" fmla="*/ 723900 h 723900"/>
              <a:gd name="connsiteX0" fmla="*/ 0 w 1476375"/>
              <a:gd name="connsiteY0" fmla="*/ 0 h 723900"/>
              <a:gd name="connsiteX1" fmla="*/ 809626 w 1476375"/>
              <a:gd name="connsiteY1" fmla="*/ 419100 h 723900"/>
              <a:gd name="connsiteX2" fmla="*/ 1297424 w 1476375"/>
              <a:gd name="connsiteY2" fmla="*/ 484240 h 723900"/>
              <a:gd name="connsiteX3" fmla="*/ 1476375 w 1476375"/>
              <a:gd name="connsiteY3" fmla="*/ 723900 h 723900"/>
              <a:gd name="connsiteX0" fmla="*/ 0 w 1476375"/>
              <a:gd name="connsiteY0" fmla="*/ 0 h 723900"/>
              <a:gd name="connsiteX1" fmla="*/ 383025 w 1476375"/>
              <a:gd name="connsiteY1" fmla="*/ 227065 h 723900"/>
              <a:gd name="connsiteX2" fmla="*/ 809626 w 1476375"/>
              <a:gd name="connsiteY2" fmla="*/ 419100 h 723900"/>
              <a:gd name="connsiteX3" fmla="*/ 1297424 w 1476375"/>
              <a:gd name="connsiteY3" fmla="*/ 484240 h 723900"/>
              <a:gd name="connsiteX4" fmla="*/ 1476375 w 1476375"/>
              <a:gd name="connsiteY4" fmla="*/ 723900 h 723900"/>
              <a:gd name="connsiteX0" fmla="*/ 0 w 1476375"/>
              <a:gd name="connsiteY0" fmla="*/ 0 h 723900"/>
              <a:gd name="connsiteX1" fmla="*/ 287775 w 1476375"/>
              <a:gd name="connsiteY1" fmla="*/ 360415 h 723900"/>
              <a:gd name="connsiteX2" fmla="*/ 809626 w 1476375"/>
              <a:gd name="connsiteY2" fmla="*/ 419100 h 723900"/>
              <a:gd name="connsiteX3" fmla="*/ 1297424 w 1476375"/>
              <a:gd name="connsiteY3" fmla="*/ 484240 h 723900"/>
              <a:gd name="connsiteX4" fmla="*/ 1476375 w 1476375"/>
              <a:gd name="connsiteY4" fmla="*/ 723900 h 723900"/>
              <a:gd name="connsiteX0" fmla="*/ 0 w 1476375"/>
              <a:gd name="connsiteY0" fmla="*/ 0 h 723900"/>
              <a:gd name="connsiteX1" fmla="*/ 287775 w 1476375"/>
              <a:gd name="connsiteY1" fmla="*/ 360415 h 723900"/>
              <a:gd name="connsiteX2" fmla="*/ 1297424 w 1476375"/>
              <a:gd name="connsiteY2" fmla="*/ 484240 h 723900"/>
              <a:gd name="connsiteX3" fmla="*/ 1476375 w 1476375"/>
              <a:gd name="connsiteY3" fmla="*/ 723900 h 723900"/>
              <a:gd name="connsiteX0" fmla="*/ 0 w 1476375"/>
              <a:gd name="connsiteY0" fmla="*/ 0 h 723900"/>
              <a:gd name="connsiteX1" fmla="*/ 287775 w 1476375"/>
              <a:gd name="connsiteY1" fmla="*/ 360415 h 723900"/>
              <a:gd name="connsiteX2" fmla="*/ 1145024 w 1476375"/>
              <a:gd name="connsiteY2" fmla="*/ 360415 h 723900"/>
              <a:gd name="connsiteX3" fmla="*/ 1476375 w 1476375"/>
              <a:gd name="connsiteY3" fmla="*/ 723900 h 723900"/>
              <a:gd name="connsiteX0" fmla="*/ 0 w 1476375"/>
              <a:gd name="connsiteY0" fmla="*/ 0 h 723900"/>
              <a:gd name="connsiteX1" fmla="*/ 287775 w 1476375"/>
              <a:gd name="connsiteY1" fmla="*/ 360415 h 723900"/>
              <a:gd name="connsiteX2" fmla="*/ 1476375 w 1476375"/>
              <a:gd name="connsiteY2" fmla="*/ 723900 h 723900"/>
              <a:gd name="connsiteX0" fmla="*/ 0 w 1476375"/>
              <a:gd name="connsiteY0" fmla="*/ 0 h 723900"/>
              <a:gd name="connsiteX1" fmla="*/ 287775 w 1476375"/>
              <a:gd name="connsiteY1" fmla="*/ 360415 h 723900"/>
              <a:gd name="connsiteX2" fmla="*/ 916425 w 1476375"/>
              <a:gd name="connsiteY2" fmla="*/ 560440 h 723900"/>
              <a:gd name="connsiteX3" fmla="*/ 1476375 w 1476375"/>
              <a:gd name="connsiteY3" fmla="*/ 723900 h 723900"/>
              <a:gd name="connsiteX0" fmla="*/ 0 w 1476375"/>
              <a:gd name="connsiteY0" fmla="*/ 0 h 723900"/>
              <a:gd name="connsiteX1" fmla="*/ 287775 w 1476375"/>
              <a:gd name="connsiteY1" fmla="*/ 360415 h 723900"/>
              <a:gd name="connsiteX2" fmla="*/ 1326000 w 1476375"/>
              <a:gd name="connsiteY2" fmla="*/ 398515 h 723900"/>
              <a:gd name="connsiteX3" fmla="*/ 1476375 w 1476375"/>
              <a:gd name="connsiteY3" fmla="*/ 723900 h 723900"/>
              <a:gd name="connsiteX0" fmla="*/ 0 w 1476375"/>
              <a:gd name="connsiteY0" fmla="*/ 0 h 723900"/>
              <a:gd name="connsiteX1" fmla="*/ 287775 w 1476375"/>
              <a:gd name="connsiteY1" fmla="*/ 360415 h 723900"/>
              <a:gd name="connsiteX2" fmla="*/ 983100 w 1476375"/>
              <a:gd name="connsiteY2" fmla="*/ 379465 h 723900"/>
              <a:gd name="connsiteX3" fmla="*/ 1476375 w 1476375"/>
              <a:gd name="connsiteY3" fmla="*/ 723900 h 723900"/>
              <a:gd name="connsiteX0" fmla="*/ 0 w 1476375"/>
              <a:gd name="connsiteY0" fmla="*/ 0 h 723900"/>
              <a:gd name="connsiteX1" fmla="*/ 287775 w 1476375"/>
              <a:gd name="connsiteY1" fmla="*/ 360415 h 723900"/>
              <a:gd name="connsiteX2" fmla="*/ 1259325 w 1476375"/>
              <a:gd name="connsiteY2" fmla="*/ 417565 h 723900"/>
              <a:gd name="connsiteX3" fmla="*/ 1476375 w 1476375"/>
              <a:gd name="connsiteY3" fmla="*/ 723900 h 723900"/>
              <a:gd name="connsiteX0" fmla="*/ 0 w 1476375"/>
              <a:gd name="connsiteY0" fmla="*/ 0 h 723900"/>
              <a:gd name="connsiteX1" fmla="*/ 430650 w 1476375"/>
              <a:gd name="connsiteY1" fmla="*/ 398515 h 723900"/>
              <a:gd name="connsiteX2" fmla="*/ 1259325 w 1476375"/>
              <a:gd name="connsiteY2" fmla="*/ 417565 h 723900"/>
              <a:gd name="connsiteX3" fmla="*/ 1476375 w 1476375"/>
              <a:gd name="connsiteY3" fmla="*/ 723900 h 723900"/>
              <a:gd name="connsiteX0" fmla="*/ 0 w 1495425"/>
              <a:gd name="connsiteY0" fmla="*/ 0 h 742950"/>
              <a:gd name="connsiteX1" fmla="*/ 449700 w 1495425"/>
              <a:gd name="connsiteY1" fmla="*/ 417565 h 742950"/>
              <a:gd name="connsiteX2" fmla="*/ 1278375 w 1495425"/>
              <a:gd name="connsiteY2" fmla="*/ 436615 h 742950"/>
              <a:gd name="connsiteX3" fmla="*/ 1495425 w 1495425"/>
              <a:gd name="connsiteY3" fmla="*/ 742950 h 742950"/>
              <a:gd name="connsiteX0" fmla="*/ 28 w 1495453"/>
              <a:gd name="connsiteY0" fmla="*/ 0 h 742950"/>
              <a:gd name="connsiteX1" fmla="*/ 449728 w 1495453"/>
              <a:gd name="connsiteY1" fmla="*/ 417565 h 742950"/>
              <a:gd name="connsiteX2" fmla="*/ 1278403 w 1495453"/>
              <a:gd name="connsiteY2" fmla="*/ 436615 h 742950"/>
              <a:gd name="connsiteX3" fmla="*/ 1495453 w 1495453"/>
              <a:gd name="connsiteY3" fmla="*/ 742950 h 742950"/>
              <a:gd name="connsiteX0" fmla="*/ 28 w 1306379"/>
              <a:gd name="connsiteY0" fmla="*/ 0 h 733425"/>
              <a:gd name="connsiteX1" fmla="*/ 449728 w 1306379"/>
              <a:gd name="connsiteY1" fmla="*/ 417565 h 733425"/>
              <a:gd name="connsiteX2" fmla="*/ 1278403 w 1306379"/>
              <a:gd name="connsiteY2" fmla="*/ 436615 h 733425"/>
              <a:gd name="connsiteX3" fmla="*/ 647728 w 1306379"/>
              <a:gd name="connsiteY3" fmla="*/ 733425 h 733425"/>
              <a:gd name="connsiteX0" fmla="*/ 28 w 647728"/>
              <a:gd name="connsiteY0" fmla="*/ 0 h 733425"/>
              <a:gd name="connsiteX1" fmla="*/ 449728 w 647728"/>
              <a:gd name="connsiteY1" fmla="*/ 417565 h 733425"/>
              <a:gd name="connsiteX2" fmla="*/ 647728 w 647728"/>
              <a:gd name="connsiteY2" fmla="*/ 733425 h 733425"/>
              <a:gd name="connsiteX0" fmla="*/ 0 w 647700"/>
              <a:gd name="connsiteY0" fmla="*/ 0 h 733425"/>
              <a:gd name="connsiteX1" fmla="*/ 183000 w 647700"/>
              <a:gd name="connsiteY1" fmla="*/ 265166 h 733425"/>
              <a:gd name="connsiteX2" fmla="*/ 449700 w 647700"/>
              <a:gd name="connsiteY2" fmla="*/ 417565 h 733425"/>
              <a:gd name="connsiteX3" fmla="*/ 647700 w 647700"/>
              <a:gd name="connsiteY3" fmla="*/ 733425 h 733425"/>
              <a:gd name="connsiteX0" fmla="*/ 0 w 647700"/>
              <a:gd name="connsiteY0" fmla="*/ 0 h 733425"/>
              <a:gd name="connsiteX1" fmla="*/ 183000 w 647700"/>
              <a:gd name="connsiteY1" fmla="*/ 265166 h 733425"/>
              <a:gd name="connsiteX2" fmla="*/ 647700 w 647700"/>
              <a:gd name="connsiteY2" fmla="*/ 733425 h 733425"/>
              <a:gd name="connsiteX0" fmla="*/ 0 w 647700"/>
              <a:gd name="connsiteY0" fmla="*/ 0 h 733425"/>
              <a:gd name="connsiteX1" fmla="*/ 183000 w 647700"/>
              <a:gd name="connsiteY1" fmla="*/ 265166 h 733425"/>
              <a:gd name="connsiteX2" fmla="*/ 402075 w 647700"/>
              <a:gd name="connsiteY2" fmla="*/ 503291 h 733425"/>
              <a:gd name="connsiteX3" fmla="*/ 647700 w 647700"/>
              <a:gd name="connsiteY3" fmla="*/ 733425 h 733425"/>
              <a:gd name="connsiteX0" fmla="*/ 0 w 653394"/>
              <a:gd name="connsiteY0" fmla="*/ 0 h 733425"/>
              <a:gd name="connsiteX1" fmla="*/ 183000 w 653394"/>
              <a:gd name="connsiteY1" fmla="*/ 265166 h 733425"/>
              <a:gd name="connsiteX2" fmla="*/ 621150 w 653394"/>
              <a:gd name="connsiteY2" fmla="*/ 369941 h 733425"/>
              <a:gd name="connsiteX3" fmla="*/ 647700 w 653394"/>
              <a:gd name="connsiteY3" fmla="*/ 733425 h 733425"/>
              <a:gd name="connsiteX0" fmla="*/ 0 w 653394"/>
              <a:gd name="connsiteY0" fmla="*/ 0 h 733425"/>
              <a:gd name="connsiteX1" fmla="*/ 144900 w 653394"/>
              <a:gd name="connsiteY1" fmla="*/ 303266 h 733425"/>
              <a:gd name="connsiteX2" fmla="*/ 621150 w 653394"/>
              <a:gd name="connsiteY2" fmla="*/ 369941 h 733425"/>
              <a:gd name="connsiteX3" fmla="*/ 647700 w 653394"/>
              <a:gd name="connsiteY3" fmla="*/ 733425 h 733425"/>
              <a:gd name="connsiteX0" fmla="*/ 0 w 653394"/>
              <a:gd name="connsiteY0" fmla="*/ 0 h 733425"/>
              <a:gd name="connsiteX1" fmla="*/ 135375 w 653394"/>
              <a:gd name="connsiteY1" fmla="*/ 274691 h 733425"/>
              <a:gd name="connsiteX2" fmla="*/ 621150 w 653394"/>
              <a:gd name="connsiteY2" fmla="*/ 369941 h 733425"/>
              <a:gd name="connsiteX3" fmla="*/ 647700 w 653394"/>
              <a:gd name="connsiteY3" fmla="*/ 733425 h 733425"/>
              <a:gd name="connsiteX0" fmla="*/ 0 w 653394"/>
              <a:gd name="connsiteY0" fmla="*/ 0 h 733425"/>
              <a:gd name="connsiteX1" fmla="*/ 135375 w 653394"/>
              <a:gd name="connsiteY1" fmla="*/ 274691 h 733425"/>
              <a:gd name="connsiteX2" fmla="*/ 621150 w 653394"/>
              <a:gd name="connsiteY2" fmla="*/ 427091 h 733425"/>
              <a:gd name="connsiteX3" fmla="*/ 647700 w 653394"/>
              <a:gd name="connsiteY3" fmla="*/ 733425 h 733425"/>
              <a:gd name="connsiteX0" fmla="*/ 4157 w 657551"/>
              <a:gd name="connsiteY0" fmla="*/ 0 h 733425"/>
              <a:gd name="connsiteX1" fmla="*/ 139532 w 657551"/>
              <a:gd name="connsiteY1" fmla="*/ 274691 h 733425"/>
              <a:gd name="connsiteX2" fmla="*/ 625307 w 657551"/>
              <a:gd name="connsiteY2" fmla="*/ 427091 h 733425"/>
              <a:gd name="connsiteX3" fmla="*/ 651857 w 657551"/>
              <a:gd name="connsiteY3" fmla="*/ 733425 h 733425"/>
            </a:gdLst>
            <a:ahLst/>
            <a:cxnLst>
              <a:cxn ang="0">
                <a:pos x="connsiteX0" y="connsiteY0"/>
              </a:cxn>
              <a:cxn ang="0">
                <a:pos x="connsiteX1" y="connsiteY1"/>
              </a:cxn>
              <a:cxn ang="0">
                <a:pos x="connsiteX2" y="connsiteY2"/>
              </a:cxn>
              <a:cxn ang="0">
                <a:pos x="connsiteX3" y="connsiteY3"/>
              </a:cxn>
            </a:cxnLst>
            <a:rect l="l" t="t" r="r" b="b"/>
            <a:pathLst>
              <a:path w="657551" h="733425">
                <a:moveTo>
                  <a:pt x="4157" y="0"/>
                </a:moveTo>
                <a:cubicBezTo>
                  <a:pt x="-14865" y="100903"/>
                  <a:pt x="31582" y="152454"/>
                  <a:pt x="139532" y="274691"/>
                </a:cubicBezTo>
                <a:cubicBezTo>
                  <a:pt x="206545" y="358573"/>
                  <a:pt x="547857" y="349048"/>
                  <a:pt x="625307" y="427091"/>
                </a:cubicBezTo>
                <a:cubicBezTo>
                  <a:pt x="702757" y="505134"/>
                  <a:pt x="610920" y="695069"/>
                  <a:pt x="651857" y="733425"/>
                </a:cubicBezTo>
              </a:path>
            </a:pathLst>
          </a:custGeom>
          <a:ln w="19050">
            <a:solidFill>
              <a:schemeClr val="accent1">
                <a:lumMod val="60000"/>
                <a:lumOff val="40000"/>
              </a:schemeClr>
            </a:solidFill>
            <a:prstDash val="dash"/>
            <a:headEnd type="none" w="med" len="med"/>
            <a:tailEnd type="triangle" w="med" len="med"/>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p>
        </p:txBody>
      </p:sp>
      <p:sp>
        <p:nvSpPr>
          <p:cNvPr id="70" name="矩形 69"/>
          <p:cNvSpPr/>
          <p:nvPr/>
        </p:nvSpPr>
        <p:spPr>
          <a:xfrm>
            <a:off x="5168617" y="5294487"/>
            <a:ext cx="332361" cy="2499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solidFill>
                <a:schemeClr val="bg1"/>
              </a:solidFill>
            </a:endParaRPr>
          </a:p>
        </p:txBody>
      </p:sp>
      <p:sp>
        <p:nvSpPr>
          <p:cNvPr id="71" name="矩形 70"/>
          <p:cNvSpPr/>
          <p:nvPr/>
        </p:nvSpPr>
        <p:spPr>
          <a:xfrm>
            <a:off x="3413295" y="4086045"/>
            <a:ext cx="484208" cy="317451"/>
          </a:xfrm>
          <a:prstGeom prst="rect">
            <a:avLst/>
          </a:prstGeom>
          <a:noFill/>
          <a:ln w="9525">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TextBox 71"/>
          <p:cNvSpPr txBox="1"/>
          <p:nvPr/>
        </p:nvSpPr>
        <p:spPr>
          <a:xfrm>
            <a:off x="827480" y="2420860"/>
            <a:ext cx="1620303" cy="361867"/>
          </a:xfrm>
          <a:prstGeom prst="rect">
            <a:avLst/>
          </a:prstGeom>
          <a:noFill/>
        </p:spPr>
        <p:txBody>
          <a:bodyPr wrap="none" rtlCol="0">
            <a:spAutoFit/>
          </a:bodyPr>
          <a:lstStyle/>
          <a:p>
            <a:r>
              <a:rPr lang="en-US" altLang="zh-CN" sz="1400" dirty="0" smtClean="0"/>
              <a:t>1. append to </a:t>
            </a:r>
            <a:r>
              <a:rPr lang="en-US" altLang="zh-CN" sz="1400" dirty="0" err="1" smtClean="0"/>
              <a:t>wal</a:t>
            </a:r>
            <a:endParaRPr lang="zh-CN" altLang="en-US" sz="1400" dirty="0"/>
          </a:p>
        </p:txBody>
      </p:sp>
      <p:sp>
        <p:nvSpPr>
          <p:cNvPr id="73" name="TextBox 72"/>
          <p:cNvSpPr txBox="1"/>
          <p:nvPr/>
        </p:nvSpPr>
        <p:spPr>
          <a:xfrm>
            <a:off x="1085238" y="3472177"/>
            <a:ext cx="2230552" cy="361867"/>
          </a:xfrm>
          <a:prstGeom prst="rect">
            <a:avLst/>
          </a:prstGeom>
          <a:noFill/>
        </p:spPr>
        <p:txBody>
          <a:bodyPr wrap="none" rtlCol="0">
            <a:spAutoFit/>
          </a:bodyPr>
          <a:lstStyle/>
          <a:p>
            <a:r>
              <a:rPr lang="en-US" altLang="zh-CN" sz="1400" dirty="0"/>
              <a:t>2</a:t>
            </a:r>
            <a:r>
              <a:rPr lang="en-US" altLang="zh-CN" sz="1400" dirty="0" smtClean="0"/>
              <a:t>. put &amp; sort in memory</a:t>
            </a:r>
            <a:endParaRPr lang="zh-CN" altLang="en-US" sz="1400" dirty="0"/>
          </a:p>
        </p:txBody>
      </p:sp>
      <p:sp>
        <p:nvSpPr>
          <p:cNvPr id="74" name="TextBox 73"/>
          <p:cNvSpPr txBox="1"/>
          <p:nvPr/>
        </p:nvSpPr>
        <p:spPr>
          <a:xfrm>
            <a:off x="1461960" y="4676793"/>
            <a:ext cx="2389941" cy="361867"/>
          </a:xfrm>
          <a:prstGeom prst="rect">
            <a:avLst/>
          </a:prstGeom>
          <a:noFill/>
        </p:spPr>
        <p:txBody>
          <a:bodyPr wrap="none" rtlCol="0">
            <a:spAutoFit/>
          </a:bodyPr>
          <a:lstStyle/>
          <a:p>
            <a:r>
              <a:rPr lang="en-US" altLang="zh-CN" sz="1400" dirty="0" smtClean="0"/>
              <a:t>3. write back to disk block</a:t>
            </a:r>
            <a:endParaRPr lang="zh-CN" altLang="en-US" sz="1400" dirty="0"/>
          </a:p>
        </p:txBody>
      </p:sp>
      <p:sp>
        <p:nvSpPr>
          <p:cNvPr id="75" name="矩形 74"/>
          <p:cNvSpPr/>
          <p:nvPr/>
        </p:nvSpPr>
        <p:spPr>
          <a:xfrm>
            <a:off x="5334798" y="4113639"/>
            <a:ext cx="83102" cy="2499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76" name="矩形 75"/>
          <p:cNvSpPr/>
          <p:nvPr/>
        </p:nvSpPr>
        <p:spPr>
          <a:xfrm>
            <a:off x="5517986" y="4113639"/>
            <a:ext cx="83102" cy="2499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77" name="矩形 76"/>
          <p:cNvSpPr/>
          <p:nvPr/>
        </p:nvSpPr>
        <p:spPr>
          <a:xfrm>
            <a:off x="5686546" y="4113639"/>
            <a:ext cx="83102" cy="2499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78" name="任意多边形 77"/>
          <p:cNvSpPr/>
          <p:nvPr/>
        </p:nvSpPr>
        <p:spPr>
          <a:xfrm>
            <a:off x="6099698" y="2841759"/>
            <a:ext cx="1690174" cy="992286"/>
          </a:xfrm>
          <a:custGeom>
            <a:avLst/>
            <a:gdLst>
              <a:gd name="connsiteX0" fmla="*/ 0 w 1343025"/>
              <a:gd name="connsiteY0" fmla="*/ 0 h 609600"/>
              <a:gd name="connsiteX1" fmla="*/ 685800 w 1343025"/>
              <a:gd name="connsiteY1" fmla="*/ 104775 h 609600"/>
              <a:gd name="connsiteX2" fmla="*/ 1343025 w 1343025"/>
              <a:gd name="connsiteY2" fmla="*/ 609600 h 609600"/>
              <a:gd name="connsiteX0" fmla="*/ 0 w 1343025"/>
              <a:gd name="connsiteY0" fmla="*/ 0 h 609600"/>
              <a:gd name="connsiteX1" fmla="*/ 876300 w 1343025"/>
              <a:gd name="connsiteY1" fmla="*/ 95250 h 609600"/>
              <a:gd name="connsiteX2" fmla="*/ 1343025 w 1343025"/>
              <a:gd name="connsiteY2" fmla="*/ 609600 h 609600"/>
              <a:gd name="connsiteX0" fmla="*/ 0 w 1343025"/>
              <a:gd name="connsiteY0" fmla="*/ 31209 h 640809"/>
              <a:gd name="connsiteX1" fmla="*/ 857250 w 1343025"/>
              <a:gd name="connsiteY1" fmla="*/ 50259 h 640809"/>
              <a:gd name="connsiteX2" fmla="*/ 1343025 w 1343025"/>
              <a:gd name="connsiteY2" fmla="*/ 640809 h 640809"/>
              <a:gd name="connsiteX0" fmla="*/ 0 w 1752600"/>
              <a:gd name="connsiteY0" fmla="*/ 281860 h 596185"/>
              <a:gd name="connsiteX1" fmla="*/ 1266825 w 1752600"/>
              <a:gd name="connsiteY1" fmla="*/ 5635 h 596185"/>
              <a:gd name="connsiteX2" fmla="*/ 1752600 w 1752600"/>
              <a:gd name="connsiteY2" fmla="*/ 596185 h 596185"/>
              <a:gd name="connsiteX0" fmla="*/ 0 w 1466850"/>
              <a:gd name="connsiteY0" fmla="*/ 345991 h 593641"/>
              <a:gd name="connsiteX1" fmla="*/ 981075 w 1466850"/>
              <a:gd name="connsiteY1" fmla="*/ 3091 h 593641"/>
              <a:gd name="connsiteX2" fmla="*/ 1466850 w 1466850"/>
              <a:gd name="connsiteY2" fmla="*/ 593641 h 593641"/>
              <a:gd name="connsiteX0" fmla="*/ 0 w 1247775"/>
              <a:gd name="connsiteY0" fmla="*/ 149937 h 607137"/>
              <a:gd name="connsiteX1" fmla="*/ 762000 w 1247775"/>
              <a:gd name="connsiteY1" fmla="*/ 16587 h 607137"/>
              <a:gd name="connsiteX2" fmla="*/ 1247775 w 1247775"/>
              <a:gd name="connsiteY2" fmla="*/ 607137 h 607137"/>
              <a:gd name="connsiteX0" fmla="*/ 0 w 775318"/>
              <a:gd name="connsiteY0" fmla="*/ 153682 h 677557"/>
              <a:gd name="connsiteX1" fmla="*/ 762000 w 775318"/>
              <a:gd name="connsiteY1" fmla="*/ 20332 h 677557"/>
              <a:gd name="connsiteX2" fmla="*/ 590550 w 775318"/>
              <a:gd name="connsiteY2" fmla="*/ 677557 h 677557"/>
              <a:gd name="connsiteX0" fmla="*/ 0 w 809625"/>
              <a:gd name="connsiteY0" fmla="*/ 142153 h 446953"/>
              <a:gd name="connsiteX1" fmla="*/ 762000 w 809625"/>
              <a:gd name="connsiteY1" fmla="*/ 8803 h 446953"/>
              <a:gd name="connsiteX2" fmla="*/ 809625 w 809625"/>
              <a:gd name="connsiteY2" fmla="*/ 446953 h 446953"/>
              <a:gd name="connsiteX0" fmla="*/ 0 w 772571"/>
              <a:gd name="connsiteY0" fmla="*/ 143051 h 466901"/>
              <a:gd name="connsiteX1" fmla="*/ 762000 w 772571"/>
              <a:gd name="connsiteY1" fmla="*/ 9701 h 466901"/>
              <a:gd name="connsiteX2" fmla="*/ 542925 w 772571"/>
              <a:gd name="connsiteY2" fmla="*/ 466901 h 466901"/>
              <a:gd name="connsiteX0" fmla="*/ 0 w 725903"/>
              <a:gd name="connsiteY0" fmla="*/ 0 h 323850"/>
              <a:gd name="connsiteX1" fmla="*/ 714375 w 725903"/>
              <a:gd name="connsiteY1" fmla="*/ 171450 h 323850"/>
              <a:gd name="connsiteX2" fmla="*/ 542925 w 725903"/>
              <a:gd name="connsiteY2" fmla="*/ 323850 h 323850"/>
              <a:gd name="connsiteX0" fmla="*/ 0 w 735223"/>
              <a:gd name="connsiteY0" fmla="*/ 106922 h 430772"/>
              <a:gd name="connsiteX1" fmla="*/ 723900 w 735223"/>
              <a:gd name="connsiteY1" fmla="*/ 11672 h 430772"/>
              <a:gd name="connsiteX2" fmla="*/ 542925 w 735223"/>
              <a:gd name="connsiteY2" fmla="*/ 430772 h 430772"/>
              <a:gd name="connsiteX0" fmla="*/ 0 w 305542"/>
              <a:gd name="connsiteY0" fmla="*/ 0 h 523875"/>
              <a:gd name="connsiteX1" fmla="*/ 304800 w 305542"/>
              <a:gd name="connsiteY1" fmla="*/ 104775 h 523875"/>
              <a:gd name="connsiteX2" fmla="*/ 123825 w 305542"/>
              <a:gd name="connsiteY2" fmla="*/ 523875 h 523875"/>
              <a:gd name="connsiteX0" fmla="*/ 0 w 528888"/>
              <a:gd name="connsiteY0" fmla="*/ 44174 h 444224"/>
              <a:gd name="connsiteX1" fmla="*/ 523875 w 528888"/>
              <a:gd name="connsiteY1" fmla="*/ 25124 h 444224"/>
              <a:gd name="connsiteX2" fmla="*/ 342900 w 528888"/>
              <a:gd name="connsiteY2" fmla="*/ 444224 h 444224"/>
              <a:gd name="connsiteX0" fmla="*/ 0 w 353807"/>
              <a:gd name="connsiteY0" fmla="*/ 58775 h 439775"/>
              <a:gd name="connsiteX1" fmla="*/ 352425 w 353807"/>
              <a:gd name="connsiteY1" fmla="*/ 20675 h 439775"/>
              <a:gd name="connsiteX2" fmla="*/ 171450 w 353807"/>
              <a:gd name="connsiteY2" fmla="*/ 439775 h 439775"/>
              <a:gd name="connsiteX0" fmla="*/ 0 w 359621"/>
              <a:gd name="connsiteY0" fmla="*/ 66752 h 562052"/>
              <a:gd name="connsiteX1" fmla="*/ 352425 w 359621"/>
              <a:gd name="connsiteY1" fmla="*/ 28652 h 562052"/>
              <a:gd name="connsiteX2" fmla="*/ 333375 w 359621"/>
              <a:gd name="connsiteY2" fmla="*/ 562052 h 562052"/>
              <a:gd name="connsiteX0" fmla="*/ 0 w 361851"/>
              <a:gd name="connsiteY0" fmla="*/ 66752 h 562052"/>
              <a:gd name="connsiteX1" fmla="*/ 352425 w 361851"/>
              <a:gd name="connsiteY1" fmla="*/ 28652 h 562052"/>
              <a:gd name="connsiteX2" fmla="*/ 266701 w 361851"/>
              <a:gd name="connsiteY2" fmla="*/ 390602 h 562052"/>
              <a:gd name="connsiteX3" fmla="*/ 333375 w 361851"/>
              <a:gd name="connsiteY3" fmla="*/ 562052 h 562052"/>
              <a:gd name="connsiteX0" fmla="*/ 0 w 353889"/>
              <a:gd name="connsiteY0" fmla="*/ 55522 h 550822"/>
              <a:gd name="connsiteX1" fmla="*/ 352425 w 353889"/>
              <a:gd name="connsiteY1" fmla="*/ 17422 h 550822"/>
              <a:gd name="connsiteX2" fmla="*/ 133351 w 353889"/>
              <a:gd name="connsiteY2" fmla="*/ 388897 h 550822"/>
              <a:gd name="connsiteX3" fmla="*/ 333375 w 353889"/>
              <a:gd name="connsiteY3" fmla="*/ 550822 h 550822"/>
              <a:gd name="connsiteX0" fmla="*/ 0 w 857250"/>
              <a:gd name="connsiteY0" fmla="*/ 55522 h 607972"/>
              <a:gd name="connsiteX1" fmla="*/ 352425 w 857250"/>
              <a:gd name="connsiteY1" fmla="*/ 17422 h 607972"/>
              <a:gd name="connsiteX2" fmla="*/ 133351 w 857250"/>
              <a:gd name="connsiteY2" fmla="*/ 388897 h 607972"/>
              <a:gd name="connsiteX3" fmla="*/ 857250 w 857250"/>
              <a:gd name="connsiteY3" fmla="*/ 607972 h 607972"/>
              <a:gd name="connsiteX0" fmla="*/ 0 w 857250"/>
              <a:gd name="connsiteY0" fmla="*/ 56167 h 608617"/>
              <a:gd name="connsiteX1" fmla="*/ 352425 w 857250"/>
              <a:gd name="connsiteY1" fmla="*/ 18067 h 608617"/>
              <a:gd name="connsiteX2" fmla="*/ 314326 w 857250"/>
              <a:gd name="connsiteY2" fmla="*/ 399067 h 608617"/>
              <a:gd name="connsiteX3" fmla="*/ 857250 w 857250"/>
              <a:gd name="connsiteY3" fmla="*/ 608617 h 608617"/>
              <a:gd name="connsiteX0" fmla="*/ 0 w 857250"/>
              <a:gd name="connsiteY0" fmla="*/ 0 h 552450"/>
              <a:gd name="connsiteX1" fmla="*/ 219075 w 857250"/>
              <a:gd name="connsiteY1" fmla="*/ 66675 h 552450"/>
              <a:gd name="connsiteX2" fmla="*/ 314326 w 857250"/>
              <a:gd name="connsiteY2" fmla="*/ 342900 h 552450"/>
              <a:gd name="connsiteX3" fmla="*/ 857250 w 857250"/>
              <a:gd name="connsiteY3" fmla="*/ 552450 h 552450"/>
              <a:gd name="connsiteX0" fmla="*/ 0 w 1104900"/>
              <a:gd name="connsiteY0" fmla="*/ 14001 h 509301"/>
              <a:gd name="connsiteX1" fmla="*/ 466725 w 1104900"/>
              <a:gd name="connsiteY1" fmla="*/ 23526 h 509301"/>
              <a:gd name="connsiteX2" fmla="*/ 561976 w 1104900"/>
              <a:gd name="connsiteY2" fmla="*/ 299751 h 509301"/>
              <a:gd name="connsiteX3" fmla="*/ 1104900 w 1104900"/>
              <a:gd name="connsiteY3" fmla="*/ 509301 h 509301"/>
              <a:gd name="connsiteX0" fmla="*/ 0 w 1104900"/>
              <a:gd name="connsiteY0" fmla="*/ 16791 h 512091"/>
              <a:gd name="connsiteX1" fmla="*/ 466725 w 1104900"/>
              <a:gd name="connsiteY1" fmla="*/ 26316 h 512091"/>
              <a:gd name="connsiteX2" fmla="*/ 438151 w 1104900"/>
              <a:gd name="connsiteY2" fmla="*/ 340641 h 512091"/>
              <a:gd name="connsiteX3" fmla="*/ 1104900 w 1104900"/>
              <a:gd name="connsiteY3" fmla="*/ 512091 h 512091"/>
              <a:gd name="connsiteX0" fmla="*/ 0 w 1104900"/>
              <a:gd name="connsiteY0" fmla="*/ 71794 h 567094"/>
              <a:gd name="connsiteX1" fmla="*/ 609600 w 1104900"/>
              <a:gd name="connsiteY1" fmla="*/ 14644 h 567094"/>
              <a:gd name="connsiteX2" fmla="*/ 438151 w 1104900"/>
              <a:gd name="connsiteY2" fmla="*/ 395644 h 567094"/>
              <a:gd name="connsiteX3" fmla="*/ 1104900 w 1104900"/>
              <a:gd name="connsiteY3" fmla="*/ 567094 h 567094"/>
              <a:gd name="connsiteX0" fmla="*/ 0 w 1104900"/>
              <a:gd name="connsiteY0" fmla="*/ 72396 h 567696"/>
              <a:gd name="connsiteX1" fmla="*/ 609600 w 1104900"/>
              <a:gd name="connsiteY1" fmla="*/ 15246 h 567696"/>
              <a:gd name="connsiteX2" fmla="*/ 514351 w 1104900"/>
              <a:gd name="connsiteY2" fmla="*/ 405771 h 567696"/>
              <a:gd name="connsiteX3" fmla="*/ 1104900 w 1104900"/>
              <a:gd name="connsiteY3" fmla="*/ 567696 h 567696"/>
              <a:gd name="connsiteX0" fmla="*/ 0 w 1104900"/>
              <a:gd name="connsiteY0" fmla="*/ 0 h 495300"/>
              <a:gd name="connsiteX1" fmla="*/ 400050 w 1104900"/>
              <a:gd name="connsiteY1" fmla="*/ 114300 h 495300"/>
              <a:gd name="connsiteX2" fmla="*/ 514351 w 1104900"/>
              <a:gd name="connsiteY2" fmla="*/ 3333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361950 w 1104900"/>
              <a:gd name="connsiteY1" fmla="*/ 76200 h 495300"/>
              <a:gd name="connsiteX2" fmla="*/ 5715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571501 w 1104900"/>
              <a:gd name="connsiteY2" fmla="*/ 371475 h 495300"/>
              <a:gd name="connsiteX3" fmla="*/ 1104900 w 1104900"/>
              <a:gd name="connsiteY3" fmla="*/ 495300 h 495300"/>
              <a:gd name="connsiteX0" fmla="*/ 0 w 1104900"/>
              <a:gd name="connsiteY0" fmla="*/ 0 h 656766"/>
              <a:gd name="connsiteX1" fmla="*/ 390525 w 1104900"/>
              <a:gd name="connsiteY1" fmla="*/ 180975 h 656766"/>
              <a:gd name="connsiteX2" fmla="*/ 561976 w 1104900"/>
              <a:gd name="connsiteY2" fmla="*/ 638175 h 656766"/>
              <a:gd name="connsiteX3" fmla="*/ 1104900 w 1104900"/>
              <a:gd name="connsiteY3" fmla="*/ 495300 h 656766"/>
              <a:gd name="connsiteX0" fmla="*/ 0 w 1104900"/>
              <a:gd name="connsiteY0" fmla="*/ 0 h 643508"/>
              <a:gd name="connsiteX1" fmla="*/ 390525 w 1104900"/>
              <a:gd name="connsiteY1" fmla="*/ 180975 h 643508"/>
              <a:gd name="connsiteX2" fmla="*/ 561976 w 1104900"/>
              <a:gd name="connsiteY2" fmla="*/ 638175 h 643508"/>
              <a:gd name="connsiteX3" fmla="*/ 1104900 w 1104900"/>
              <a:gd name="connsiteY3" fmla="*/ 495300 h 643508"/>
              <a:gd name="connsiteX0" fmla="*/ 0 w 1104900"/>
              <a:gd name="connsiteY0" fmla="*/ 0 h 495300"/>
              <a:gd name="connsiteX1" fmla="*/ 390525 w 1104900"/>
              <a:gd name="connsiteY1" fmla="*/ 180975 h 495300"/>
              <a:gd name="connsiteX2" fmla="*/ 600076 w 1104900"/>
              <a:gd name="connsiteY2" fmla="*/ 42862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1104900 w 1104900"/>
              <a:gd name="connsiteY2" fmla="*/ 495300 h 495300"/>
              <a:gd name="connsiteX0" fmla="*/ 0 w 1104900"/>
              <a:gd name="connsiteY0" fmla="*/ 0 h 495300"/>
              <a:gd name="connsiteX1" fmla="*/ 466725 w 1104900"/>
              <a:gd name="connsiteY1" fmla="*/ 438150 h 495300"/>
              <a:gd name="connsiteX2" fmla="*/ 1104900 w 1104900"/>
              <a:gd name="connsiteY2" fmla="*/ 495300 h 495300"/>
              <a:gd name="connsiteX0" fmla="*/ 0 w 1104900"/>
              <a:gd name="connsiteY0" fmla="*/ 0 h 495300"/>
              <a:gd name="connsiteX1" fmla="*/ 304800 w 1104900"/>
              <a:gd name="connsiteY1" fmla="*/ 304800 h 495300"/>
              <a:gd name="connsiteX2" fmla="*/ 1104900 w 1104900"/>
              <a:gd name="connsiteY2" fmla="*/ 495300 h 495300"/>
              <a:gd name="connsiteX0" fmla="*/ 0 w 1104900"/>
              <a:gd name="connsiteY0" fmla="*/ 0 h 495300"/>
              <a:gd name="connsiteX1" fmla="*/ 304800 w 1104900"/>
              <a:gd name="connsiteY1" fmla="*/ 304800 h 495300"/>
              <a:gd name="connsiteX2" fmla="*/ 752475 w 1104900"/>
              <a:gd name="connsiteY2" fmla="*/ 419100 h 495300"/>
              <a:gd name="connsiteX3" fmla="*/ 1104900 w 1104900"/>
              <a:gd name="connsiteY3" fmla="*/ 495300 h 495300"/>
              <a:gd name="connsiteX0" fmla="*/ 0 w 1104900"/>
              <a:gd name="connsiteY0" fmla="*/ 0 h 514350"/>
              <a:gd name="connsiteX1" fmla="*/ 304800 w 1104900"/>
              <a:gd name="connsiteY1" fmla="*/ 304800 h 514350"/>
              <a:gd name="connsiteX2" fmla="*/ 552450 w 1104900"/>
              <a:gd name="connsiteY2" fmla="*/ 514350 h 514350"/>
              <a:gd name="connsiteX3" fmla="*/ 1104900 w 1104900"/>
              <a:gd name="connsiteY3" fmla="*/ 495300 h 514350"/>
              <a:gd name="connsiteX0" fmla="*/ 0 w 1104900"/>
              <a:gd name="connsiteY0" fmla="*/ 0 h 514350"/>
              <a:gd name="connsiteX1" fmla="*/ 171450 w 1104900"/>
              <a:gd name="connsiteY1" fmla="*/ 342900 h 514350"/>
              <a:gd name="connsiteX2" fmla="*/ 552450 w 1104900"/>
              <a:gd name="connsiteY2" fmla="*/ 514350 h 514350"/>
              <a:gd name="connsiteX3" fmla="*/ 1104900 w 1104900"/>
              <a:gd name="connsiteY3" fmla="*/ 495300 h 514350"/>
              <a:gd name="connsiteX0" fmla="*/ 0 w 1104900"/>
              <a:gd name="connsiteY0" fmla="*/ 0 h 495300"/>
              <a:gd name="connsiteX1" fmla="*/ 171450 w 1104900"/>
              <a:gd name="connsiteY1" fmla="*/ 342900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 name="connsiteX0" fmla="*/ 0 w 1466850"/>
              <a:gd name="connsiteY0" fmla="*/ 0 h 619125"/>
              <a:gd name="connsiteX1" fmla="*/ 990600 w 1466850"/>
              <a:gd name="connsiteY1" fmla="*/ 228600 h 619125"/>
              <a:gd name="connsiteX2" fmla="*/ 790575 w 1466850"/>
              <a:gd name="connsiteY2" fmla="*/ 514350 h 619125"/>
              <a:gd name="connsiteX3" fmla="*/ 1466850 w 1466850"/>
              <a:gd name="connsiteY3" fmla="*/ 619125 h 619125"/>
              <a:gd name="connsiteX0" fmla="*/ 340807 w 1807657"/>
              <a:gd name="connsiteY0" fmla="*/ 0 h 619125"/>
              <a:gd name="connsiteX1" fmla="*/ 16957 w 1807657"/>
              <a:gd name="connsiteY1" fmla="*/ 314325 h 619125"/>
              <a:gd name="connsiteX2" fmla="*/ 1131382 w 1807657"/>
              <a:gd name="connsiteY2" fmla="*/ 514350 h 619125"/>
              <a:gd name="connsiteX3" fmla="*/ 1807657 w 1807657"/>
              <a:gd name="connsiteY3" fmla="*/ 619125 h 619125"/>
              <a:gd name="connsiteX0" fmla="*/ 0 w 1466850"/>
              <a:gd name="connsiteY0" fmla="*/ 0 h 619125"/>
              <a:gd name="connsiteX1" fmla="*/ 790575 w 1466850"/>
              <a:gd name="connsiteY1" fmla="*/ 514350 h 619125"/>
              <a:gd name="connsiteX2" fmla="*/ 1466850 w 1466850"/>
              <a:gd name="connsiteY2" fmla="*/ 619125 h 619125"/>
              <a:gd name="connsiteX0" fmla="*/ 500990 w 1967840"/>
              <a:gd name="connsiteY0" fmla="*/ 0 h 619125"/>
              <a:gd name="connsiteX1" fmla="*/ 43790 w 1967840"/>
              <a:gd name="connsiteY1" fmla="*/ 485775 h 619125"/>
              <a:gd name="connsiteX2" fmla="*/ 1967840 w 1967840"/>
              <a:gd name="connsiteY2" fmla="*/ 619125 h 619125"/>
              <a:gd name="connsiteX0" fmla="*/ 1272447 w 1948722"/>
              <a:gd name="connsiteY0" fmla="*/ 0 h 666750"/>
              <a:gd name="connsiteX1" fmla="*/ 24672 w 1948722"/>
              <a:gd name="connsiteY1" fmla="*/ 533400 h 666750"/>
              <a:gd name="connsiteX2" fmla="*/ 1948722 w 1948722"/>
              <a:gd name="connsiteY2" fmla="*/ 666750 h 666750"/>
              <a:gd name="connsiteX0" fmla="*/ 1282728 w 1959003"/>
              <a:gd name="connsiteY0" fmla="*/ 454 h 667204"/>
              <a:gd name="connsiteX1" fmla="*/ 34953 w 1959003"/>
              <a:gd name="connsiteY1" fmla="*/ 533854 h 667204"/>
              <a:gd name="connsiteX2" fmla="*/ 1959003 w 1959003"/>
              <a:gd name="connsiteY2" fmla="*/ 667204 h 667204"/>
              <a:gd name="connsiteX0" fmla="*/ 2442356 w 2442356"/>
              <a:gd name="connsiteY0" fmla="*/ 454 h 1010104"/>
              <a:gd name="connsiteX1" fmla="*/ 1194581 w 2442356"/>
              <a:gd name="connsiteY1" fmla="*/ 533854 h 1010104"/>
              <a:gd name="connsiteX2" fmla="*/ 23006 w 2442356"/>
              <a:gd name="connsiteY2" fmla="*/ 1010104 h 1010104"/>
              <a:gd name="connsiteX0" fmla="*/ 2404799 w 2404799"/>
              <a:gd name="connsiteY0" fmla="*/ 454 h 1029154"/>
              <a:gd name="connsiteX1" fmla="*/ 1157024 w 2404799"/>
              <a:gd name="connsiteY1" fmla="*/ 533854 h 1029154"/>
              <a:gd name="connsiteX2" fmla="*/ 23549 w 2404799"/>
              <a:gd name="connsiteY2" fmla="*/ 1029154 h 1029154"/>
              <a:gd name="connsiteX0" fmla="*/ 2381275 w 2381275"/>
              <a:gd name="connsiteY0" fmla="*/ 454 h 1029154"/>
              <a:gd name="connsiteX1" fmla="*/ 1133500 w 2381275"/>
              <a:gd name="connsiteY1" fmla="*/ 533854 h 1029154"/>
              <a:gd name="connsiteX2" fmla="*/ 25 w 2381275"/>
              <a:gd name="connsiteY2" fmla="*/ 1029154 h 1029154"/>
              <a:gd name="connsiteX0" fmla="*/ 2390798 w 2390798"/>
              <a:gd name="connsiteY0" fmla="*/ 454 h 1000579"/>
              <a:gd name="connsiteX1" fmla="*/ 1143023 w 2390798"/>
              <a:gd name="connsiteY1" fmla="*/ 533854 h 1000579"/>
              <a:gd name="connsiteX2" fmla="*/ 23 w 2390798"/>
              <a:gd name="connsiteY2" fmla="*/ 1000579 h 1000579"/>
              <a:gd name="connsiteX0" fmla="*/ 2409848 w 2409848"/>
              <a:gd name="connsiteY0" fmla="*/ 454 h 1000579"/>
              <a:gd name="connsiteX1" fmla="*/ 1162073 w 2409848"/>
              <a:gd name="connsiteY1" fmla="*/ 533854 h 1000579"/>
              <a:gd name="connsiteX2" fmla="*/ 23 w 2409848"/>
              <a:gd name="connsiteY2" fmla="*/ 1000579 h 1000579"/>
              <a:gd name="connsiteX0" fmla="*/ 2409825 w 2409825"/>
              <a:gd name="connsiteY0" fmla="*/ 0 h 1000125"/>
              <a:gd name="connsiteX1" fmla="*/ 0 w 2409825"/>
              <a:gd name="connsiteY1" fmla="*/ 1000125 h 1000125"/>
              <a:gd name="connsiteX0" fmla="*/ 2409825 w 2409825"/>
              <a:gd name="connsiteY0" fmla="*/ 0 h 1000125"/>
              <a:gd name="connsiteX1" fmla="*/ 1277081 w 2409825"/>
              <a:gd name="connsiteY1" fmla="*/ 446272 h 1000125"/>
              <a:gd name="connsiteX2" fmla="*/ 0 w 2409825"/>
              <a:gd name="connsiteY2" fmla="*/ 1000125 h 1000125"/>
              <a:gd name="connsiteX0" fmla="*/ 2409825 w 2409825"/>
              <a:gd name="connsiteY0" fmla="*/ 0 h 1000125"/>
              <a:gd name="connsiteX1" fmla="*/ 1153256 w 2409825"/>
              <a:gd name="connsiteY1" fmla="*/ 227197 h 1000125"/>
              <a:gd name="connsiteX2" fmla="*/ 0 w 2409825"/>
              <a:gd name="connsiteY2" fmla="*/ 1000125 h 1000125"/>
              <a:gd name="connsiteX0" fmla="*/ 2409825 w 2409825"/>
              <a:gd name="connsiteY0" fmla="*/ 0 h 1000125"/>
              <a:gd name="connsiteX1" fmla="*/ 0 w 2409825"/>
              <a:gd name="connsiteY1" fmla="*/ 1000125 h 1000125"/>
              <a:gd name="connsiteX0" fmla="*/ 2409825 w 2409825"/>
              <a:gd name="connsiteY0" fmla="*/ 0 h 1000125"/>
              <a:gd name="connsiteX1" fmla="*/ 857981 w 2409825"/>
              <a:gd name="connsiteY1" fmla="*/ 646297 h 1000125"/>
              <a:gd name="connsiteX2" fmla="*/ 0 w 2409825"/>
              <a:gd name="connsiteY2" fmla="*/ 1000125 h 1000125"/>
              <a:gd name="connsiteX0" fmla="*/ 2409825 w 2409825"/>
              <a:gd name="connsiteY0" fmla="*/ 0 h 1000125"/>
              <a:gd name="connsiteX1" fmla="*/ 857981 w 2409825"/>
              <a:gd name="connsiteY1" fmla="*/ 646297 h 1000125"/>
              <a:gd name="connsiteX2" fmla="*/ 0 w 2409825"/>
              <a:gd name="connsiteY2" fmla="*/ 1000125 h 1000125"/>
              <a:gd name="connsiteX0" fmla="*/ 2409825 w 2409825"/>
              <a:gd name="connsiteY0" fmla="*/ 0 h 1000125"/>
              <a:gd name="connsiteX1" fmla="*/ 1096106 w 2409825"/>
              <a:gd name="connsiteY1" fmla="*/ 446272 h 1000125"/>
              <a:gd name="connsiteX2" fmla="*/ 0 w 2409825"/>
              <a:gd name="connsiteY2" fmla="*/ 1000125 h 1000125"/>
              <a:gd name="connsiteX0" fmla="*/ 2409825 w 2409825"/>
              <a:gd name="connsiteY0" fmla="*/ 0 h 1000125"/>
              <a:gd name="connsiteX1" fmla="*/ 1096106 w 2409825"/>
              <a:gd name="connsiteY1" fmla="*/ 446272 h 1000125"/>
              <a:gd name="connsiteX2" fmla="*/ 0 w 2409825"/>
              <a:gd name="connsiteY2" fmla="*/ 1000125 h 1000125"/>
              <a:gd name="connsiteX0" fmla="*/ 2409825 w 2409825"/>
              <a:gd name="connsiteY0" fmla="*/ 0 h 1000125"/>
              <a:gd name="connsiteX1" fmla="*/ 1153256 w 2409825"/>
              <a:gd name="connsiteY1" fmla="*/ 208147 h 1000125"/>
              <a:gd name="connsiteX2" fmla="*/ 0 w 2409825"/>
              <a:gd name="connsiteY2" fmla="*/ 1000125 h 1000125"/>
              <a:gd name="connsiteX0" fmla="*/ 2409825 w 2409825"/>
              <a:gd name="connsiteY0" fmla="*/ 0 h 1000125"/>
              <a:gd name="connsiteX1" fmla="*/ 1848581 w 2409825"/>
              <a:gd name="connsiteY1" fmla="*/ 84322 h 1000125"/>
              <a:gd name="connsiteX2" fmla="*/ 1153256 w 2409825"/>
              <a:gd name="connsiteY2" fmla="*/ 208147 h 1000125"/>
              <a:gd name="connsiteX3" fmla="*/ 0 w 2409825"/>
              <a:gd name="connsiteY3" fmla="*/ 1000125 h 1000125"/>
              <a:gd name="connsiteX0" fmla="*/ 2409825 w 2409825"/>
              <a:gd name="connsiteY0" fmla="*/ 0 h 1000125"/>
              <a:gd name="connsiteX1" fmla="*/ 1543781 w 2409825"/>
              <a:gd name="connsiteY1" fmla="*/ 55747 h 1000125"/>
              <a:gd name="connsiteX2" fmla="*/ 1153256 w 2409825"/>
              <a:gd name="connsiteY2" fmla="*/ 208147 h 1000125"/>
              <a:gd name="connsiteX3" fmla="*/ 0 w 2409825"/>
              <a:gd name="connsiteY3" fmla="*/ 1000125 h 1000125"/>
              <a:gd name="connsiteX0" fmla="*/ 1933575 w 1933575"/>
              <a:gd name="connsiteY0" fmla="*/ 0 h 1057275"/>
              <a:gd name="connsiteX1" fmla="*/ 1543781 w 1933575"/>
              <a:gd name="connsiteY1" fmla="*/ 112897 h 1057275"/>
              <a:gd name="connsiteX2" fmla="*/ 1153256 w 1933575"/>
              <a:gd name="connsiteY2" fmla="*/ 265297 h 1057275"/>
              <a:gd name="connsiteX3" fmla="*/ 0 w 1933575"/>
              <a:gd name="connsiteY3" fmla="*/ 1057275 h 1057275"/>
              <a:gd name="connsiteX0" fmla="*/ 1933575 w 1933575"/>
              <a:gd name="connsiteY0" fmla="*/ 0 h 1057275"/>
              <a:gd name="connsiteX1" fmla="*/ 1543781 w 1933575"/>
              <a:gd name="connsiteY1" fmla="*/ 112897 h 1057275"/>
              <a:gd name="connsiteX2" fmla="*/ 1248506 w 1933575"/>
              <a:gd name="connsiteY2" fmla="*/ 693922 h 1057275"/>
              <a:gd name="connsiteX3" fmla="*/ 0 w 1933575"/>
              <a:gd name="connsiteY3" fmla="*/ 1057275 h 1057275"/>
              <a:gd name="connsiteX0" fmla="*/ 1933575 w 1933575"/>
              <a:gd name="connsiteY0" fmla="*/ 0 h 1057275"/>
              <a:gd name="connsiteX1" fmla="*/ 1543781 w 1933575"/>
              <a:gd name="connsiteY1" fmla="*/ 112897 h 1057275"/>
              <a:gd name="connsiteX2" fmla="*/ 1248506 w 1933575"/>
              <a:gd name="connsiteY2" fmla="*/ 693922 h 1057275"/>
              <a:gd name="connsiteX3" fmla="*/ 629381 w 1933575"/>
              <a:gd name="connsiteY3" fmla="*/ 836797 h 1057275"/>
              <a:gd name="connsiteX4" fmla="*/ 0 w 1933575"/>
              <a:gd name="connsiteY4" fmla="*/ 1057275 h 1057275"/>
              <a:gd name="connsiteX0" fmla="*/ 1933575 w 1933575"/>
              <a:gd name="connsiteY0" fmla="*/ 0 h 1057275"/>
              <a:gd name="connsiteX1" fmla="*/ 1543781 w 1933575"/>
              <a:gd name="connsiteY1" fmla="*/ 112897 h 1057275"/>
              <a:gd name="connsiteX2" fmla="*/ 629381 w 1933575"/>
              <a:gd name="connsiteY2" fmla="*/ 836797 h 1057275"/>
              <a:gd name="connsiteX3" fmla="*/ 0 w 1933575"/>
              <a:gd name="connsiteY3" fmla="*/ 1057275 h 1057275"/>
              <a:gd name="connsiteX0" fmla="*/ 1933575 w 1933575"/>
              <a:gd name="connsiteY0" fmla="*/ 0 h 1057275"/>
              <a:gd name="connsiteX1" fmla="*/ 1543781 w 1933575"/>
              <a:gd name="connsiteY1" fmla="*/ 112897 h 1057275"/>
              <a:gd name="connsiteX2" fmla="*/ 315056 w 1933575"/>
              <a:gd name="connsiteY2" fmla="*/ 712972 h 1057275"/>
              <a:gd name="connsiteX3" fmla="*/ 0 w 1933575"/>
              <a:gd name="connsiteY3" fmla="*/ 1057275 h 1057275"/>
              <a:gd name="connsiteX0" fmla="*/ 1933575 w 1933575"/>
              <a:gd name="connsiteY0" fmla="*/ 0 h 1057275"/>
              <a:gd name="connsiteX1" fmla="*/ 1172306 w 1933575"/>
              <a:gd name="connsiteY1" fmla="*/ 570097 h 1057275"/>
              <a:gd name="connsiteX2" fmla="*/ 315056 w 1933575"/>
              <a:gd name="connsiteY2" fmla="*/ 712972 h 1057275"/>
              <a:gd name="connsiteX3" fmla="*/ 0 w 1933575"/>
              <a:gd name="connsiteY3" fmla="*/ 1057275 h 1057275"/>
              <a:gd name="connsiteX0" fmla="*/ 1933575 w 1933575"/>
              <a:gd name="connsiteY0" fmla="*/ 0 h 1057275"/>
              <a:gd name="connsiteX1" fmla="*/ 1658081 w 1933575"/>
              <a:gd name="connsiteY1" fmla="*/ 217672 h 1057275"/>
              <a:gd name="connsiteX2" fmla="*/ 1172306 w 1933575"/>
              <a:gd name="connsiteY2" fmla="*/ 570097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172306 w 1933575"/>
              <a:gd name="connsiteY2" fmla="*/ 570097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00856 w 1933575"/>
              <a:gd name="connsiteY2" fmla="*/ 6748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111731 w 1933575"/>
              <a:gd name="connsiteY2" fmla="*/ 595169 h 1057275"/>
              <a:gd name="connsiteX3" fmla="*/ 315056 w 1933575"/>
              <a:gd name="connsiteY3" fmla="*/ 712972 h 1057275"/>
              <a:gd name="connsiteX4" fmla="*/ 0 w 1933575"/>
              <a:gd name="connsiteY4" fmla="*/ 1057275 h 1057275"/>
              <a:gd name="connsiteX0" fmla="*/ 1933575 w 1933575"/>
              <a:gd name="connsiteY0" fmla="*/ 0 h 1057275"/>
              <a:gd name="connsiteX1" fmla="*/ 1322780 w 1933575"/>
              <a:gd name="connsiteY1" fmla="*/ 122422 h 1057275"/>
              <a:gd name="connsiteX2" fmla="*/ 1111731 w 1933575"/>
              <a:gd name="connsiteY2" fmla="*/ 595169 h 1057275"/>
              <a:gd name="connsiteX3" fmla="*/ 315056 w 1933575"/>
              <a:gd name="connsiteY3" fmla="*/ 712972 h 1057275"/>
              <a:gd name="connsiteX4" fmla="*/ 0 w 1933575"/>
              <a:gd name="connsiteY4" fmla="*/ 1057275 h 1057275"/>
              <a:gd name="connsiteX0" fmla="*/ 1933575 w 1933575"/>
              <a:gd name="connsiteY0" fmla="*/ 0 h 1057275"/>
              <a:gd name="connsiteX1" fmla="*/ 1322780 w 1933575"/>
              <a:gd name="connsiteY1" fmla="*/ 122422 h 1057275"/>
              <a:gd name="connsiteX2" fmla="*/ 948254 w 1933575"/>
              <a:gd name="connsiteY2" fmla="*/ 553566 h 1057275"/>
              <a:gd name="connsiteX3" fmla="*/ 315056 w 1933575"/>
              <a:gd name="connsiteY3" fmla="*/ 712972 h 1057275"/>
              <a:gd name="connsiteX4" fmla="*/ 0 w 1933575"/>
              <a:gd name="connsiteY4" fmla="*/ 1057275 h 1057275"/>
              <a:gd name="connsiteX0" fmla="*/ 1933575 w 1933575"/>
              <a:gd name="connsiteY0" fmla="*/ 0 h 1057275"/>
              <a:gd name="connsiteX1" fmla="*/ 1285055 w 1933575"/>
              <a:gd name="connsiteY1" fmla="*/ 184826 h 1057275"/>
              <a:gd name="connsiteX2" fmla="*/ 948254 w 1933575"/>
              <a:gd name="connsiteY2" fmla="*/ 553566 h 1057275"/>
              <a:gd name="connsiteX3" fmla="*/ 315056 w 1933575"/>
              <a:gd name="connsiteY3" fmla="*/ 712972 h 1057275"/>
              <a:gd name="connsiteX4" fmla="*/ 0 w 1933575"/>
              <a:gd name="connsiteY4" fmla="*/ 1057275 h 1057275"/>
              <a:gd name="connsiteX0" fmla="*/ 1933575 w 1933575"/>
              <a:gd name="connsiteY0" fmla="*/ 0 h 1057275"/>
              <a:gd name="connsiteX1" fmla="*/ 1285055 w 1933575"/>
              <a:gd name="connsiteY1" fmla="*/ 184826 h 1057275"/>
              <a:gd name="connsiteX2" fmla="*/ 948254 w 1933575"/>
              <a:gd name="connsiteY2" fmla="*/ 553566 h 1057275"/>
              <a:gd name="connsiteX3" fmla="*/ 541408 w 1933575"/>
              <a:gd name="connsiteY3" fmla="*/ 760702 h 1057275"/>
              <a:gd name="connsiteX4" fmla="*/ 0 w 1933575"/>
              <a:gd name="connsiteY4" fmla="*/ 1057275 h 1057275"/>
              <a:gd name="connsiteX0" fmla="*/ 1933575 w 1933575"/>
              <a:gd name="connsiteY0" fmla="*/ 0 h 1057275"/>
              <a:gd name="connsiteX1" fmla="*/ 1285055 w 1933575"/>
              <a:gd name="connsiteY1" fmla="*/ 184826 h 1057275"/>
              <a:gd name="connsiteX2" fmla="*/ 1262632 w 1933575"/>
              <a:gd name="connsiteY2" fmla="*/ 470039 h 1057275"/>
              <a:gd name="connsiteX3" fmla="*/ 541408 w 1933575"/>
              <a:gd name="connsiteY3" fmla="*/ 760702 h 1057275"/>
              <a:gd name="connsiteX4" fmla="*/ 0 w 1933575"/>
              <a:gd name="connsiteY4" fmla="*/ 1057275 h 1057275"/>
              <a:gd name="connsiteX0" fmla="*/ 1933575 w 1933575"/>
              <a:gd name="connsiteY0" fmla="*/ 0 h 1057275"/>
              <a:gd name="connsiteX1" fmla="*/ 1285055 w 1933575"/>
              <a:gd name="connsiteY1" fmla="*/ 184826 h 1057275"/>
              <a:gd name="connsiteX2" fmla="*/ 809928 w 1933575"/>
              <a:gd name="connsiteY2" fmla="*/ 493904 h 1057275"/>
              <a:gd name="connsiteX3" fmla="*/ 541408 w 1933575"/>
              <a:gd name="connsiteY3" fmla="*/ 760702 h 1057275"/>
              <a:gd name="connsiteX4" fmla="*/ 0 w 1933575"/>
              <a:gd name="connsiteY4" fmla="*/ 1057275 h 1057275"/>
              <a:gd name="connsiteX0" fmla="*/ 1933575 w 1933575"/>
              <a:gd name="connsiteY0" fmla="*/ 0 h 1057275"/>
              <a:gd name="connsiteX1" fmla="*/ 1109003 w 1933575"/>
              <a:gd name="connsiteY1" fmla="*/ 113231 h 1057275"/>
              <a:gd name="connsiteX2" fmla="*/ 809928 w 1933575"/>
              <a:gd name="connsiteY2" fmla="*/ 493904 h 1057275"/>
              <a:gd name="connsiteX3" fmla="*/ 541408 w 1933575"/>
              <a:gd name="connsiteY3" fmla="*/ 760702 h 1057275"/>
              <a:gd name="connsiteX4" fmla="*/ 0 w 1933575"/>
              <a:gd name="connsiteY4" fmla="*/ 1057275 h 1057275"/>
              <a:gd name="connsiteX0" fmla="*/ 1933575 w 1933575"/>
              <a:gd name="connsiteY0" fmla="*/ 0 h 1057275"/>
              <a:gd name="connsiteX1" fmla="*/ 1109003 w 1933575"/>
              <a:gd name="connsiteY1" fmla="*/ 113231 h 1057275"/>
              <a:gd name="connsiteX2" fmla="*/ 1205184 w 1933575"/>
              <a:gd name="connsiteY2" fmla="*/ 570998 h 1057275"/>
              <a:gd name="connsiteX3" fmla="*/ 809928 w 1933575"/>
              <a:gd name="connsiteY3" fmla="*/ 493904 h 1057275"/>
              <a:gd name="connsiteX4" fmla="*/ 541408 w 1933575"/>
              <a:gd name="connsiteY4" fmla="*/ 760702 h 1057275"/>
              <a:gd name="connsiteX5" fmla="*/ 0 w 1933575"/>
              <a:gd name="connsiteY5" fmla="*/ 1057275 h 1057275"/>
              <a:gd name="connsiteX0" fmla="*/ 1933575 w 1933575"/>
              <a:gd name="connsiteY0" fmla="*/ 0 h 1057275"/>
              <a:gd name="connsiteX1" fmla="*/ 1109003 w 1933575"/>
              <a:gd name="connsiteY1" fmla="*/ 113231 h 1057275"/>
              <a:gd name="connsiteX2" fmla="*/ 1205184 w 1933575"/>
              <a:gd name="connsiteY2" fmla="*/ 570998 h 1057275"/>
              <a:gd name="connsiteX3" fmla="*/ 1111731 w 1933575"/>
              <a:gd name="connsiteY3" fmla="*/ 696755 h 1057275"/>
              <a:gd name="connsiteX4" fmla="*/ 541408 w 1933575"/>
              <a:gd name="connsiteY4" fmla="*/ 760702 h 1057275"/>
              <a:gd name="connsiteX5" fmla="*/ 0 w 1933575"/>
              <a:gd name="connsiteY5" fmla="*/ 1057275 h 1057275"/>
              <a:gd name="connsiteX0" fmla="*/ 1933575 w 1933575"/>
              <a:gd name="connsiteY0" fmla="*/ 0 h 1057275"/>
              <a:gd name="connsiteX1" fmla="*/ 1222179 w 1933575"/>
              <a:gd name="connsiteY1" fmla="*/ 89366 h 1057275"/>
              <a:gd name="connsiteX2" fmla="*/ 1205184 w 1933575"/>
              <a:gd name="connsiteY2" fmla="*/ 570998 h 1057275"/>
              <a:gd name="connsiteX3" fmla="*/ 1111731 w 1933575"/>
              <a:gd name="connsiteY3" fmla="*/ 696755 h 1057275"/>
              <a:gd name="connsiteX4" fmla="*/ 541408 w 1933575"/>
              <a:gd name="connsiteY4" fmla="*/ 760702 h 1057275"/>
              <a:gd name="connsiteX5" fmla="*/ 0 w 1933575"/>
              <a:gd name="connsiteY5" fmla="*/ 1057275 h 1057275"/>
              <a:gd name="connsiteX0" fmla="*/ 1933575 w 1933575"/>
              <a:gd name="connsiteY0" fmla="*/ 0 h 1057275"/>
              <a:gd name="connsiteX1" fmla="*/ 1222179 w 1933575"/>
              <a:gd name="connsiteY1" fmla="*/ 89366 h 1057275"/>
              <a:gd name="connsiteX2" fmla="*/ 1242909 w 1933575"/>
              <a:gd name="connsiteY2" fmla="*/ 630660 h 1057275"/>
              <a:gd name="connsiteX3" fmla="*/ 1111731 w 1933575"/>
              <a:gd name="connsiteY3" fmla="*/ 696755 h 1057275"/>
              <a:gd name="connsiteX4" fmla="*/ 541408 w 1933575"/>
              <a:gd name="connsiteY4" fmla="*/ 760702 h 1057275"/>
              <a:gd name="connsiteX5" fmla="*/ 0 w 1933575"/>
              <a:gd name="connsiteY5" fmla="*/ 1057275 h 1057275"/>
              <a:gd name="connsiteX0" fmla="*/ 1933575 w 1933575"/>
              <a:gd name="connsiteY0" fmla="*/ 0 h 1057275"/>
              <a:gd name="connsiteX1" fmla="*/ 1222179 w 1933575"/>
              <a:gd name="connsiteY1" fmla="*/ 89366 h 1057275"/>
              <a:gd name="connsiteX2" fmla="*/ 1242909 w 1933575"/>
              <a:gd name="connsiteY2" fmla="*/ 630660 h 1057275"/>
              <a:gd name="connsiteX3" fmla="*/ 1036280 w 1933575"/>
              <a:gd name="connsiteY3" fmla="*/ 708688 h 1057275"/>
              <a:gd name="connsiteX4" fmla="*/ 541408 w 1933575"/>
              <a:gd name="connsiteY4" fmla="*/ 760702 h 1057275"/>
              <a:gd name="connsiteX5" fmla="*/ 0 w 1933575"/>
              <a:gd name="connsiteY5" fmla="*/ 1057275 h 1057275"/>
              <a:gd name="connsiteX0" fmla="*/ 1933575 w 1933575"/>
              <a:gd name="connsiteY0" fmla="*/ 0 h 1057275"/>
              <a:gd name="connsiteX1" fmla="*/ 1083853 w 1933575"/>
              <a:gd name="connsiteY1" fmla="*/ 77434 h 1057275"/>
              <a:gd name="connsiteX2" fmla="*/ 1242909 w 1933575"/>
              <a:gd name="connsiteY2" fmla="*/ 630660 h 1057275"/>
              <a:gd name="connsiteX3" fmla="*/ 1036280 w 1933575"/>
              <a:gd name="connsiteY3" fmla="*/ 708688 h 1057275"/>
              <a:gd name="connsiteX4" fmla="*/ 541408 w 1933575"/>
              <a:gd name="connsiteY4" fmla="*/ 760702 h 1057275"/>
              <a:gd name="connsiteX5" fmla="*/ 0 w 1933575"/>
              <a:gd name="connsiteY5" fmla="*/ 1057275 h 1057275"/>
              <a:gd name="connsiteX0" fmla="*/ 1933575 w 1933575"/>
              <a:gd name="connsiteY0" fmla="*/ 0 h 1057275"/>
              <a:gd name="connsiteX1" fmla="*/ 1083853 w 1933575"/>
              <a:gd name="connsiteY1" fmla="*/ 77434 h 1057275"/>
              <a:gd name="connsiteX2" fmla="*/ 1242909 w 1933575"/>
              <a:gd name="connsiteY2" fmla="*/ 630660 h 1057275"/>
              <a:gd name="connsiteX3" fmla="*/ 973404 w 1933575"/>
              <a:gd name="connsiteY3" fmla="*/ 720620 h 1057275"/>
              <a:gd name="connsiteX4" fmla="*/ 541408 w 1933575"/>
              <a:gd name="connsiteY4" fmla="*/ 760702 h 1057275"/>
              <a:gd name="connsiteX5" fmla="*/ 0 w 1933575"/>
              <a:gd name="connsiteY5" fmla="*/ 1057275 h 1057275"/>
              <a:gd name="connsiteX0" fmla="*/ 1933575 w 1933575"/>
              <a:gd name="connsiteY0" fmla="*/ 0 h 1057275"/>
              <a:gd name="connsiteX1" fmla="*/ 1083853 w 1933575"/>
              <a:gd name="connsiteY1" fmla="*/ 77434 h 1057275"/>
              <a:gd name="connsiteX2" fmla="*/ 1205184 w 1933575"/>
              <a:gd name="connsiteY2" fmla="*/ 559066 h 1057275"/>
              <a:gd name="connsiteX3" fmla="*/ 973404 w 1933575"/>
              <a:gd name="connsiteY3" fmla="*/ 720620 h 1057275"/>
              <a:gd name="connsiteX4" fmla="*/ 541408 w 1933575"/>
              <a:gd name="connsiteY4" fmla="*/ 760702 h 1057275"/>
              <a:gd name="connsiteX5" fmla="*/ 0 w 1933575"/>
              <a:gd name="connsiteY5" fmla="*/ 1057275 h 1057275"/>
              <a:gd name="connsiteX0" fmla="*/ 1933575 w 1933575"/>
              <a:gd name="connsiteY0" fmla="*/ 0 h 1057275"/>
              <a:gd name="connsiteX1" fmla="*/ 1083853 w 1933575"/>
              <a:gd name="connsiteY1" fmla="*/ 77434 h 1057275"/>
              <a:gd name="connsiteX2" fmla="*/ 1205184 w 1933575"/>
              <a:gd name="connsiteY2" fmla="*/ 559066 h 1057275"/>
              <a:gd name="connsiteX3" fmla="*/ 1224907 w 1933575"/>
              <a:gd name="connsiteY3" fmla="*/ 708688 h 1057275"/>
              <a:gd name="connsiteX4" fmla="*/ 541408 w 1933575"/>
              <a:gd name="connsiteY4" fmla="*/ 760702 h 1057275"/>
              <a:gd name="connsiteX5" fmla="*/ 0 w 1933575"/>
              <a:gd name="connsiteY5" fmla="*/ 1057275 h 1057275"/>
              <a:gd name="connsiteX0" fmla="*/ 1933575 w 1933575"/>
              <a:gd name="connsiteY0" fmla="*/ 0 h 1057275"/>
              <a:gd name="connsiteX1" fmla="*/ 1083853 w 1933575"/>
              <a:gd name="connsiteY1" fmla="*/ 77434 h 1057275"/>
              <a:gd name="connsiteX2" fmla="*/ 1418961 w 1933575"/>
              <a:gd name="connsiteY2" fmla="*/ 535201 h 1057275"/>
              <a:gd name="connsiteX3" fmla="*/ 1224907 w 1933575"/>
              <a:gd name="connsiteY3" fmla="*/ 708688 h 1057275"/>
              <a:gd name="connsiteX4" fmla="*/ 541408 w 1933575"/>
              <a:gd name="connsiteY4" fmla="*/ 760702 h 1057275"/>
              <a:gd name="connsiteX5" fmla="*/ 0 w 1933575"/>
              <a:gd name="connsiteY5" fmla="*/ 1057275 h 1057275"/>
              <a:gd name="connsiteX0" fmla="*/ 1933575 w 1933575"/>
              <a:gd name="connsiteY0" fmla="*/ 0 h 1057275"/>
              <a:gd name="connsiteX1" fmla="*/ 1184454 w 1933575"/>
              <a:gd name="connsiteY1" fmla="*/ 137096 h 1057275"/>
              <a:gd name="connsiteX2" fmla="*/ 1418961 w 1933575"/>
              <a:gd name="connsiteY2" fmla="*/ 535201 h 1057275"/>
              <a:gd name="connsiteX3" fmla="*/ 1224907 w 1933575"/>
              <a:gd name="connsiteY3" fmla="*/ 708688 h 1057275"/>
              <a:gd name="connsiteX4" fmla="*/ 541408 w 1933575"/>
              <a:gd name="connsiteY4" fmla="*/ 760702 h 1057275"/>
              <a:gd name="connsiteX5" fmla="*/ 0 w 1933575"/>
              <a:gd name="connsiteY5" fmla="*/ 1057275 h 1057275"/>
              <a:gd name="connsiteX0" fmla="*/ 1933575 w 1933575"/>
              <a:gd name="connsiteY0" fmla="*/ 0 h 1057275"/>
              <a:gd name="connsiteX1" fmla="*/ 1184454 w 1933575"/>
              <a:gd name="connsiteY1" fmla="*/ 137096 h 1057275"/>
              <a:gd name="connsiteX2" fmla="*/ 1418961 w 1933575"/>
              <a:gd name="connsiteY2" fmla="*/ 535201 h 1057275"/>
              <a:gd name="connsiteX3" fmla="*/ 1124306 w 1933575"/>
              <a:gd name="connsiteY3" fmla="*/ 720620 h 1057275"/>
              <a:gd name="connsiteX4" fmla="*/ 541408 w 1933575"/>
              <a:gd name="connsiteY4" fmla="*/ 760702 h 1057275"/>
              <a:gd name="connsiteX5" fmla="*/ 0 w 1933575"/>
              <a:gd name="connsiteY5" fmla="*/ 1057275 h 1057275"/>
              <a:gd name="connsiteX0" fmla="*/ 1933575 w 1933575"/>
              <a:gd name="connsiteY0" fmla="*/ 0 h 1057275"/>
              <a:gd name="connsiteX1" fmla="*/ 1184454 w 1933575"/>
              <a:gd name="connsiteY1" fmla="*/ 137096 h 1057275"/>
              <a:gd name="connsiteX2" fmla="*/ 1418961 w 1933575"/>
              <a:gd name="connsiteY2" fmla="*/ 535201 h 1057275"/>
              <a:gd name="connsiteX3" fmla="*/ 1287782 w 1933575"/>
              <a:gd name="connsiteY3" fmla="*/ 744485 h 1057275"/>
              <a:gd name="connsiteX4" fmla="*/ 541408 w 1933575"/>
              <a:gd name="connsiteY4" fmla="*/ 760702 h 1057275"/>
              <a:gd name="connsiteX5" fmla="*/ 0 w 1933575"/>
              <a:gd name="connsiteY5" fmla="*/ 1057275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3575" h="1057275">
                <a:moveTo>
                  <a:pt x="1933575" y="0"/>
                </a:moveTo>
                <a:lnTo>
                  <a:pt x="1184454" y="137096"/>
                </a:lnTo>
                <a:cubicBezTo>
                  <a:pt x="1004372" y="220330"/>
                  <a:pt x="1468807" y="471755"/>
                  <a:pt x="1418961" y="535201"/>
                </a:cubicBezTo>
                <a:cubicBezTo>
                  <a:pt x="1369115" y="598647"/>
                  <a:pt x="1339728" y="700935"/>
                  <a:pt x="1287782" y="744485"/>
                </a:cubicBezTo>
                <a:cubicBezTo>
                  <a:pt x="1002032" y="846085"/>
                  <a:pt x="798583" y="735302"/>
                  <a:pt x="541408" y="760702"/>
                </a:cubicBezTo>
                <a:cubicBezTo>
                  <a:pt x="333324" y="821261"/>
                  <a:pt x="9647" y="868129"/>
                  <a:pt x="0" y="1057275"/>
                </a:cubicBezTo>
              </a:path>
            </a:pathLst>
          </a:custGeom>
          <a:ln w="19050">
            <a:solidFill>
              <a:schemeClr val="accent2"/>
            </a:solidFill>
            <a:prstDash val="dash"/>
            <a:headEnd type="none" w="med" len="med"/>
            <a:tailEnd type="triangle" w="med" len="med"/>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dirty="0"/>
          </a:p>
        </p:txBody>
      </p:sp>
      <p:sp>
        <p:nvSpPr>
          <p:cNvPr id="79" name="任意多边形 78"/>
          <p:cNvSpPr/>
          <p:nvPr/>
        </p:nvSpPr>
        <p:spPr>
          <a:xfrm>
            <a:off x="3897364" y="3911845"/>
            <a:ext cx="2220412" cy="1355075"/>
          </a:xfrm>
          <a:custGeom>
            <a:avLst/>
            <a:gdLst>
              <a:gd name="connsiteX0" fmla="*/ 0 w 1343025"/>
              <a:gd name="connsiteY0" fmla="*/ 0 h 609600"/>
              <a:gd name="connsiteX1" fmla="*/ 685800 w 1343025"/>
              <a:gd name="connsiteY1" fmla="*/ 104775 h 609600"/>
              <a:gd name="connsiteX2" fmla="*/ 1343025 w 1343025"/>
              <a:gd name="connsiteY2" fmla="*/ 609600 h 609600"/>
              <a:gd name="connsiteX0" fmla="*/ 0 w 1343025"/>
              <a:gd name="connsiteY0" fmla="*/ 0 h 609600"/>
              <a:gd name="connsiteX1" fmla="*/ 876300 w 1343025"/>
              <a:gd name="connsiteY1" fmla="*/ 95250 h 609600"/>
              <a:gd name="connsiteX2" fmla="*/ 1343025 w 1343025"/>
              <a:gd name="connsiteY2" fmla="*/ 609600 h 609600"/>
              <a:gd name="connsiteX0" fmla="*/ 0 w 1343025"/>
              <a:gd name="connsiteY0" fmla="*/ 31209 h 640809"/>
              <a:gd name="connsiteX1" fmla="*/ 857250 w 1343025"/>
              <a:gd name="connsiteY1" fmla="*/ 50259 h 640809"/>
              <a:gd name="connsiteX2" fmla="*/ 1343025 w 1343025"/>
              <a:gd name="connsiteY2" fmla="*/ 640809 h 640809"/>
              <a:gd name="connsiteX0" fmla="*/ 0 w 1752600"/>
              <a:gd name="connsiteY0" fmla="*/ 281860 h 596185"/>
              <a:gd name="connsiteX1" fmla="*/ 1266825 w 1752600"/>
              <a:gd name="connsiteY1" fmla="*/ 5635 h 596185"/>
              <a:gd name="connsiteX2" fmla="*/ 1752600 w 1752600"/>
              <a:gd name="connsiteY2" fmla="*/ 596185 h 596185"/>
              <a:gd name="connsiteX0" fmla="*/ 0 w 1466850"/>
              <a:gd name="connsiteY0" fmla="*/ 345991 h 593641"/>
              <a:gd name="connsiteX1" fmla="*/ 981075 w 1466850"/>
              <a:gd name="connsiteY1" fmla="*/ 3091 h 593641"/>
              <a:gd name="connsiteX2" fmla="*/ 1466850 w 1466850"/>
              <a:gd name="connsiteY2" fmla="*/ 593641 h 593641"/>
              <a:gd name="connsiteX0" fmla="*/ 0 w 1247775"/>
              <a:gd name="connsiteY0" fmla="*/ 149937 h 607137"/>
              <a:gd name="connsiteX1" fmla="*/ 762000 w 1247775"/>
              <a:gd name="connsiteY1" fmla="*/ 16587 h 607137"/>
              <a:gd name="connsiteX2" fmla="*/ 1247775 w 1247775"/>
              <a:gd name="connsiteY2" fmla="*/ 607137 h 607137"/>
              <a:gd name="connsiteX0" fmla="*/ 0 w 775318"/>
              <a:gd name="connsiteY0" fmla="*/ 153682 h 677557"/>
              <a:gd name="connsiteX1" fmla="*/ 762000 w 775318"/>
              <a:gd name="connsiteY1" fmla="*/ 20332 h 677557"/>
              <a:gd name="connsiteX2" fmla="*/ 590550 w 775318"/>
              <a:gd name="connsiteY2" fmla="*/ 677557 h 677557"/>
              <a:gd name="connsiteX0" fmla="*/ 0 w 809625"/>
              <a:gd name="connsiteY0" fmla="*/ 142153 h 446953"/>
              <a:gd name="connsiteX1" fmla="*/ 762000 w 809625"/>
              <a:gd name="connsiteY1" fmla="*/ 8803 h 446953"/>
              <a:gd name="connsiteX2" fmla="*/ 809625 w 809625"/>
              <a:gd name="connsiteY2" fmla="*/ 446953 h 446953"/>
              <a:gd name="connsiteX0" fmla="*/ 0 w 772571"/>
              <a:gd name="connsiteY0" fmla="*/ 143051 h 466901"/>
              <a:gd name="connsiteX1" fmla="*/ 762000 w 772571"/>
              <a:gd name="connsiteY1" fmla="*/ 9701 h 466901"/>
              <a:gd name="connsiteX2" fmla="*/ 542925 w 772571"/>
              <a:gd name="connsiteY2" fmla="*/ 466901 h 466901"/>
              <a:gd name="connsiteX0" fmla="*/ 0 w 725903"/>
              <a:gd name="connsiteY0" fmla="*/ 0 h 323850"/>
              <a:gd name="connsiteX1" fmla="*/ 714375 w 725903"/>
              <a:gd name="connsiteY1" fmla="*/ 171450 h 323850"/>
              <a:gd name="connsiteX2" fmla="*/ 542925 w 725903"/>
              <a:gd name="connsiteY2" fmla="*/ 323850 h 323850"/>
              <a:gd name="connsiteX0" fmla="*/ 0 w 735223"/>
              <a:gd name="connsiteY0" fmla="*/ 106922 h 430772"/>
              <a:gd name="connsiteX1" fmla="*/ 723900 w 735223"/>
              <a:gd name="connsiteY1" fmla="*/ 11672 h 430772"/>
              <a:gd name="connsiteX2" fmla="*/ 542925 w 735223"/>
              <a:gd name="connsiteY2" fmla="*/ 430772 h 430772"/>
              <a:gd name="connsiteX0" fmla="*/ 0 w 305542"/>
              <a:gd name="connsiteY0" fmla="*/ 0 h 523875"/>
              <a:gd name="connsiteX1" fmla="*/ 304800 w 305542"/>
              <a:gd name="connsiteY1" fmla="*/ 104775 h 523875"/>
              <a:gd name="connsiteX2" fmla="*/ 123825 w 305542"/>
              <a:gd name="connsiteY2" fmla="*/ 523875 h 523875"/>
              <a:gd name="connsiteX0" fmla="*/ 0 w 528888"/>
              <a:gd name="connsiteY0" fmla="*/ 44174 h 444224"/>
              <a:gd name="connsiteX1" fmla="*/ 523875 w 528888"/>
              <a:gd name="connsiteY1" fmla="*/ 25124 h 444224"/>
              <a:gd name="connsiteX2" fmla="*/ 342900 w 528888"/>
              <a:gd name="connsiteY2" fmla="*/ 444224 h 444224"/>
              <a:gd name="connsiteX0" fmla="*/ 0 w 353807"/>
              <a:gd name="connsiteY0" fmla="*/ 58775 h 439775"/>
              <a:gd name="connsiteX1" fmla="*/ 352425 w 353807"/>
              <a:gd name="connsiteY1" fmla="*/ 20675 h 439775"/>
              <a:gd name="connsiteX2" fmla="*/ 171450 w 353807"/>
              <a:gd name="connsiteY2" fmla="*/ 439775 h 439775"/>
              <a:gd name="connsiteX0" fmla="*/ 0 w 359621"/>
              <a:gd name="connsiteY0" fmla="*/ 66752 h 562052"/>
              <a:gd name="connsiteX1" fmla="*/ 352425 w 359621"/>
              <a:gd name="connsiteY1" fmla="*/ 28652 h 562052"/>
              <a:gd name="connsiteX2" fmla="*/ 333375 w 359621"/>
              <a:gd name="connsiteY2" fmla="*/ 562052 h 562052"/>
              <a:gd name="connsiteX0" fmla="*/ 0 w 361851"/>
              <a:gd name="connsiteY0" fmla="*/ 66752 h 562052"/>
              <a:gd name="connsiteX1" fmla="*/ 352425 w 361851"/>
              <a:gd name="connsiteY1" fmla="*/ 28652 h 562052"/>
              <a:gd name="connsiteX2" fmla="*/ 266701 w 361851"/>
              <a:gd name="connsiteY2" fmla="*/ 390602 h 562052"/>
              <a:gd name="connsiteX3" fmla="*/ 333375 w 361851"/>
              <a:gd name="connsiteY3" fmla="*/ 562052 h 562052"/>
              <a:gd name="connsiteX0" fmla="*/ 0 w 353889"/>
              <a:gd name="connsiteY0" fmla="*/ 55522 h 550822"/>
              <a:gd name="connsiteX1" fmla="*/ 352425 w 353889"/>
              <a:gd name="connsiteY1" fmla="*/ 17422 h 550822"/>
              <a:gd name="connsiteX2" fmla="*/ 133351 w 353889"/>
              <a:gd name="connsiteY2" fmla="*/ 388897 h 550822"/>
              <a:gd name="connsiteX3" fmla="*/ 333375 w 353889"/>
              <a:gd name="connsiteY3" fmla="*/ 550822 h 550822"/>
              <a:gd name="connsiteX0" fmla="*/ 0 w 857250"/>
              <a:gd name="connsiteY0" fmla="*/ 55522 h 607972"/>
              <a:gd name="connsiteX1" fmla="*/ 352425 w 857250"/>
              <a:gd name="connsiteY1" fmla="*/ 17422 h 607972"/>
              <a:gd name="connsiteX2" fmla="*/ 133351 w 857250"/>
              <a:gd name="connsiteY2" fmla="*/ 388897 h 607972"/>
              <a:gd name="connsiteX3" fmla="*/ 857250 w 857250"/>
              <a:gd name="connsiteY3" fmla="*/ 607972 h 607972"/>
              <a:gd name="connsiteX0" fmla="*/ 0 w 857250"/>
              <a:gd name="connsiteY0" fmla="*/ 56167 h 608617"/>
              <a:gd name="connsiteX1" fmla="*/ 352425 w 857250"/>
              <a:gd name="connsiteY1" fmla="*/ 18067 h 608617"/>
              <a:gd name="connsiteX2" fmla="*/ 314326 w 857250"/>
              <a:gd name="connsiteY2" fmla="*/ 399067 h 608617"/>
              <a:gd name="connsiteX3" fmla="*/ 857250 w 857250"/>
              <a:gd name="connsiteY3" fmla="*/ 608617 h 608617"/>
              <a:gd name="connsiteX0" fmla="*/ 0 w 857250"/>
              <a:gd name="connsiteY0" fmla="*/ 0 h 552450"/>
              <a:gd name="connsiteX1" fmla="*/ 219075 w 857250"/>
              <a:gd name="connsiteY1" fmla="*/ 66675 h 552450"/>
              <a:gd name="connsiteX2" fmla="*/ 314326 w 857250"/>
              <a:gd name="connsiteY2" fmla="*/ 342900 h 552450"/>
              <a:gd name="connsiteX3" fmla="*/ 857250 w 857250"/>
              <a:gd name="connsiteY3" fmla="*/ 552450 h 552450"/>
              <a:gd name="connsiteX0" fmla="*/ 0 w 1104900"/>
              <a:gd name="connsiteY0" fmla="*/ 14001 h 509301"/>
              <a:gd name="connsiteX1" fmla="*/ 466725 w 1104900"/>
              <a:gd name="connsiteY1" fmla="*/ 23526 h 509301"/>
              <a:gd name="connsiteX2" fmla="*/ 561976 w 1104900"/>
              <a:gd name="connsiteY2" fmla="*/ 299751 h 509301"/>
              <a:gd name="connsiteX3" fmla="*/ 1104900 w 1104900"/>
              <a:gd name="connsiteY3" fmla="*/ 509301 h 509301"/>
              <a:gd name="connsiteX0" fmla="*/ 0 w 1104900"/>
              <a:gd name="connsiteY0" fmla="*/ 16791 h 512091"/>
              <a:gd name="connsiteX1" fmla="*/ 466725 w 1104900"/>
              <a:gd name="connsiteY1" fmla="*/ 26316 h 512091"/>
              <a:gd name="connsiteX2" fmla="*/ 438151 w 1104900"/>
              <a:gd name="connsiteY2" fmla="*/ 340641 h 512091"/>
              <a:gd name="connsiteX3" fmla="*/ 1104900 w 1104900"/>
              <a:gd name="connsiteY3" fmla="*/ 512091 h 512091"/>
              <a:gd name="connsiteX0" fmla="*/ 0 w 1104900"/>
              <a:gd name="connsiteY0" fmla="*/ 71794 h 567094"/>
              <a:gd name="connsiteX1" fmla="*/ 609600 w 1104900"/>
              <a:gd name="connsiteY1" fmla="*/ 14644 h 567094"/>
              <a:gd name="connsiteX2" fmla="*/ 438151 w 1104900"/>
              <a:gd name="connsiteY2" fmla="*/ 395644 h 567094"/>
              <a:gd name="connsiteX3" fmla="*/ 1104900 w 1104900"/>
              <a:gd name="connsiteY3" fmla="*/ 567094 h 567094"/>
              <a:gd name="connsiteX0" fmla="*/ 0 w 1104900"/>
              <a:gd name="connsiteY0" fmla="*/ 72396 h 567696"/>
              <a:gd name="connsiteX1" fmla="*/ 609600 w 1104900"/>
              <a:gd name="connsiteY1" fmla="*/ 15246 h 567696"/>
              <a:gd name="connsiteX2" fmla="*/ 514351 w 1104900"/>
              <a:gd name="connsiteY2" fmla="*/ 405771 h 567696"/>
              <a:gd name="connsiteX3" fmla="*/ 1104900 w 1104900"/>
              <a:gd name="connsiteY3" fmla="*/ 567696 h 567696"/>
              <a:gd name="connsiteX0" fmla="*/ 0 w 1104900"/>
              <a:gd name="connsiteY0" fmla="*/ 0 h 495300"/>
              <a:gd name="connsiteX1" fmla="*/ 400050 w 1104900"/>
              <a:gd name="connsiteY1" fmla="*/ 114300 h 495300"/>
              <a:gd name="connsiteX2" fmla="*/ 514351 w 1104900"/>
              <a:gd name="connsiteY2" fmla="*/ 3333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361950 w 1104900"/>
              <a:gd name="connsiteY1" fmla="*/ 76200 h 495300"/>
              <a:gd name="connsiteX2" fmla="*/ 5715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571501 w 1104900"/>
              <a:gd name="connsiteY2" fmla="*/ 371475 h 495300"/>
              <a:gd name="connsiteX3" fmla="*/ 1104900 w 1104900"/>
              <a:gd name="connsiteY3" fmla="*/ 495300 h 495300"/>
              <a:gd name="connsiteX0" fmla="*/ 0 w 1104900"/>
              <a:gd name="connsiteY0" fmla="*/ 0 h 656766"/>
              <a:gd name="connsiteX1" fmla="*/ 390525 w 1104900"/>
              <a:gd name="connsiteY1" fmla="*/ 180975 h 656766"/>
              <a:gd name="connsiteX2" fmla="*/ 561976 w 1104900"/>
              <a:gd name="connsiteY2" fmla="*/ 638175 h 656766"/>
              <a:gd name="connsiteX3" fmla="*/ 1104900 w 1104900"/>
              <a:gd name="connsiteY3" fmla="*/ 495300 h 656766"/>
              <a:gd name="connsiteX0" fmla="*/ 0 w 1104900"/>
              <a:gd name="connsiteY0" fmla="*/ 0 h 643508"/>
              <a:gd name="connsiteX1" fmla="*/ 390525 w 1104900"/>
              <a:gd name="connsiteY1" fmla="*/ 180975 h 643508"/>
              <a:gd name="connsiteX2" fmla="*/ 561976 w 1104900"/>
              <a:gd name="connsiteY2" fmla="*/ 638175 h 643508"/>
              <a:gd name="connsiteX3" fmla="*/ 1104900 w 1104900"/>
              <a:gd name="connsiteY3" fmla="*/ 495300 h 643508"/>
              <a:gd name="connsiteX0" fmla="*/ 0 w 1104900"/>
              <a:gd name="connsiteY0" fmla="*/ 0 h 495300"/>
              <a:gd name="connsiteX1" fmla="*/ 390525 w 1104900"/>
              <a:gd name="connsiteY1" fmla="*/ 180975 h 495300"/>
              <a:gd name="connsiteX2" fmla="*/ 600076 w 1104900"/>
              <a:gd name="connsiteY2" fmla="*/ 42862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1104900 w 1104900"/>
              <a:gd name="connsiteY2" fmla="*/ 495300 h 495300"/>
              <a:gd name="connsiteX0" fmla="*/ 0 w 1104900"/>
              <a:gd name="connsiteY0" fmla="*/ 0 h 495300"/>
              <a:gd name="connsiteX1" fmla="*/ 466725 w 1104900"/>
              <a:gd name="connsiteY1" fmla="*/ 438150 h 495300"/>
              <a:gd name="connsiteX2" fmla="*/ 1104900 w 1104900"/>
              <a:gd name="connsiteY2" fmla="*/ 495300 h 495300"/>
              <a:gd name="connsiteX0" fmla="*/ 0 w 1104900"/>
              <a:gd name="connsiteY0" fmla="*/ 0 h 495300"/>
              <a:gd name="connsiteX1" fmla="*/ 304800 w 1104900"/>
              <a:gd name="connsiteY1" fmla="*/ 304800 h 495300"/>
              <a:gd name="connsiteX2" fmla="*/ 1104900 w 1104900"/>
              <a:gd name="connsiteY2" fmla="*/ 495300 h 495300"/>
              <a:gd name="connsiteX0" fmla="*/ 0 w 1104900"/>
              <a:gd name="connsiteY0" fmla="*/ 0 h 495300"/>
              <a:gd name="connsiteX1" fmla="*/ 304800 w 1104900"/>
              <a:gd name="connsiteY1" fmla="*/ 304800 h 495300"/>
              <a:gd name="connsiteX2" fmla="*/ 752475 w 1104900"/>
              <a:gd name="connsiteY2" fmla="*/ 419100 h 495300"/>
              <a:gd name="connsiteX3" fmla="*/ 1104900 w 1104900"/>
              <a:gd name="connsiteY3" fmla="*/ 495300 h 495300"/>
              <a:gd name="connsiteX0" fmla="*/ 0 w 1104900"/>
              <a:gd name="connsiteY0" fmla="*/ 0 h 514350"/>
              <a:gd name="connsiteX1" fmla="*/ 304800 w 1104900"/>
              <a:gd name="connsiteY1" fmla="*/ 304800 h 514350"/>
              <a:gd name="connsiteX2" fmla="*/ 552450 w 1104900"/>
              <a:gd name="connsiteY2" fmla="*/ 514350 h 514350"/>
              <a:gd name="connsiteX3" fmla="*/ 1104900 w 1104900"/>
              <a:gd name="connsiteY3" fmla="*/ 495300 h 514350"/>
              <a:gd name="connsiteX0" fmla="*/ 0 w 1104900"/>
              <a:gd name="connsiteY0" fmla="*/ 0 h 514350"/>
              <a:gd name="connsiteX1" fmla="*/ 171450 w 1104900"/>
              <a:gd name="connsiteY1" fmla="*/ 342900 h 514350"/>
              <a:gd name="connsiteX2" fmla="*/ 552450 w 1104900"/>
              <a:gd name="connsiteY2" fmla="*/ 514350 h 514350"/>
              <a:gd name="connsiteX3" fmla="*/ 1104900 w 1104900"/>
              <a:gd name="connsiteY3" fmla="*/ 495300 h 514350"/>
              <a:gd name="connsiteX0" fmla="*/ 0 w 1104900"/>
              <a:gd name="connsiteY0" fmla="*/ 0 h 495300"/>
              <a:gd name="connsiteX1" fmla="*/ 171450 w 1104900"/>
              <a:gd name="connsiteY1" fmla="*/ 342900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 name="connsiteX0" fmla="*/ 0 w 1466850"/>
              <a:gd name="connsiteY0" fmla="*/ 0 h 619125"/>
              <a:gd name="connsiteX1" fmla="*/ 990600 w 1466850"/>
              <a:gd name="connsiteY1" fmla="*/ 228600 h 619125"/>
              <a:gd name="connsiteX2" fmla="*/ 790575 w 1466850"/>
              <a:gd name="connsiteY2" fmla="*/ 514350 h 619125"/>
              <a:gd name="connsiteX3" fmla="*/ 1466850 w 1466850"/>
              <a:gd name="connsiteY3" fmla="*/ 619125 h 619125"/>
              <a:gd name="connsiteX0" fmla="*/ 340807 w 1807657"/>
              <a:gd name="connsiteY0" fmla="*/ 0 h 619125"/>
              <a:gd name="connsiteX1" fmla="*/ 16957 w 1807657"/>
              <a:gd name="connsiteY1" fmla="*/ 314325 h 619125"/>
              <a:gd name="connsiteX2" fmla="*/ 1131382 w 1807657"/>
              <a:gd name="connsiteY2" fmla="*/ 514350 h 619125"/>
              <a:gd name="connsiteX3" fmla="*/ 1807657 w 1807657"/>
              <a:gd name="connsiteY3" fmla="*/ 619125 h 619125"/>
              <a:gd name="connsiteX0" fmla="*/ 0 w 1466850"/>
              <a:gd name="connsiteY0" fmla="*/ 0 h 619125"/>
              <a:gd name="connsiteX1" fmla="*/ 790575 w 1466850"/>
              <a:gd name="connsiteY1" fmla="*/ 514350 h 619125"/>
              <a:gd name="connsiteX2" fmla="*/ 1466850 w 1466850"/>
              <a:gd name="connsiteY2" fmla="*/ 619125 h 619125"/>
              <a:gd name="connsiteX0" fmla="*/ 500990 w 1967840"/>
              <a:gd name="connsiteY0" fmla="*/ 0 h 619125"/>
              <a:gd name="connsiteX1" fmla="*/ 43790 w 1967840"/>
              <a:gd name="connsiteY1" fmla="*/ 485775 h 619125"/>
              <a:gd name="connsiteX2" fmla="*/ 1967840 w 1967840"/>
              <a:gd name="connsiteY2" fmla="*/ 619125 h 619125"/>
              <a:gd name="connsiteX0" fmla="*/ 1272447 w 1948722"/>
              <a:gd name="connsiteY0" fmla="*/ 0 h 666750"/>
              <a:gd name="connsiteX1" fmla="*/ 24672 w 1948722"/>
              <a:gd name="connsiteY1" fmla="*/ 533400 h 666750"/>
              <a:gd name="connsiteX2" fmla="*/ 1948722 w 1948722"/>
              <a:gd name="connsiteY2" fmla="*/ 666750 h 666750"/>
              <a:gd name="connsiteX0" fmla="*/ 1282728 w 1959003"/>
              <a:gd name="connsiteY0" fmla="*/ 454 h 667204"/>
              <a:gd name="connsiteX1" fmla="*/ 34953 w 1959003"/>
              <a:gd name="connsiteY1" fmla="*/ 533854 h 667204"/>
              <a:gd name="connsiteX2" fmla="*/ 1959003 w 1959003"/>
              <a:gd name="connsiteY2" fmla="*/ 667204 h 667204"/>
              <a:gd name="connsiteX0" fmla="*/ 2442356 w 2442356"/>
              <a:gd name="connsiteY0" fmla="*/ 454 h 1010104"/>
              <a:gd name="connsiteX1" fmla="*/ 1194581 w 2442356"/>
              <a:gd name="connsiteY1" fmla="*/ 533854 h 1010104"/>
              <a:gd name="connsiteX2" fmla="*/ 23006 w 2442356"/>
              <a:gd name="connsiteY2" fmla="*/ 1010104 h 1010104"/>
              <a:gd name="connsiteX0" fmla="*/ 2404799 w 2404799"/>
              <a:gd name="connsiteY0" fmla="*/ 454 h 1029154"/>
              <a:gd name="connsiteX1" fmla="*/ 1157024 w 2404799"/>
              <a:gd name="connsiteY1" fmla="*/ 533854 h 1029154"/>
              <a:gd name="connsiteX2" fmla="*/ 23549 w 2404799"/>
              <a:gd name="connsiteY2" fmla="*/ 1029154 h 1029154"/>
              <a:gd name="connsiteX0" fmla="*/ 2381275 w 2381275"/>
              <a:gd name="connsiteY0" fmla="*/ 454 h 1029154"/>
              <a:gd name="connsiteX1" fmla="*/ 1133500 w 2381275"/>
              <a:gd name="connsiteY1" fmla="*/ 533854 h 1029154"/>
              <a:gd name="connsiteX2" fmla="*/ 25 w 2381275"/>
              <a:gd name="connsiteY2" fmla="*/ 1029154 h 1029154"/>
              <a:gd name="connsiteX0" fmla="*/ 2390798 w 2390798"/>
              <a:gd name="connsiteY0" fmla="*/ 454 h 1000579"/>
              <a:gd name="connsiteX1" fmla="*/ 1143023 w 2390798"/>
              <a:gd name="connsiteY1" fmla="*/ 533854 h 1000579"/>
              <a:gd name="connsiteX2" fmla="*/ 23 w 2390798"/>
              <a:gd name="connsiteY2" fmla="*/ 1000579 h 1000579"/>
              <a:gd name="connsiteX0" fmla="*/ 2409848 w 2409848"/>
              <a:gd name="connsiteY0" fmla="*/ 454 h 1000579"/>
              <a:gd name="connsiteX1" fmla="*/ 1162073 w 2409848"/>
              <a:gd name="connsiteY1" fmla="*/ 533854 h 1000579"/>
              <a:gd name="connsiteX2" fmla="*/ 23 w 2409848"/>
              <a:gd name="connsiteY2" fmla="*/ 1000579 h 1000579"/>
              <a:gd name="connsiteX0" fmla="*/ 2409825 w 2409825"/>
              <a:gd name="connsiteY0" fmla="*/ 0 h 1000125"/>
              <a:gd name="connsiteX1" fmla="*/ 0 w 2409825"/>
              <a:gd name="connsiteY1" fmla="*/ 1000125 h 1000125"/>
              <a:gd name="connsiteX0" fmla="*/ 2409825 w 2409825"/>
              <a:gd name="connsiteY0" fmla="*/ 0 h 1000125"/>
              <a:gd name="connsiteX1" fmla="*/ 1277081 w 2409825"/>
              <a:gd name="connsiteY1" fmla="*/ 446272 h 1000125"/>
              <a:gd name="connsiteX2" fmla="*/ 0 w 2409825"/>
              <a:gd name="connsiteY2" fmla="*/ 1000125 h 1000125"/>
              <a:gd name="connsiteX0" fmla="*/ 2409825 w 2409825"/>
              <a:gd name="connsiteY0" fmla="*/ 0 h 1000125"/>
              <a:gd name="connsiteX1" fmla="*/ 1153256 w 2409825"/>
              <a:gd name="connsiteY1" fmla="*/ 227197 h 1000125"/>
              <a:gd name="connsiteX2" fmla="*/ 0 w 2409825"/>
              <a:gd name="connsiteY2" fmla="*/ 1000125 h 1000125"/>
              <a:gd name="connsiteX0" fmla="*/ 2409825 w 2409825"/>
              <a:gd name="connsiteY0" fmla="*/ 0 h 1000125"/>
              <a:gd name="connsiteX1" fmla="*/ 0 w 2409825"/>
              <a:gd name="connsiteY1" fmla="*/ 1000125 h 1000125"/>
              <a:gd name="connsiteX0" fmla="*/ 2409825 w 2409825"/>
              <a:gd name="connsiteY0" fmla="*/ 0 h 1000125"/>
              <a:gd name="connsiteX1" fmla="*/ 857981 w 2409825"/>
              <a:gd name="connsiteY1" fmla="*/ 646297 h 1000125"/>
              <a:gd name="connsiteX2" fmla="*/ 0 w 2409825"/>
              <a:gd name="connsiteY2" fmla="*/ 1000125 h 1000125"/>
              <a:gd name="connsiteX0" fmla="*/ 2409825 w 2409825"/>
              <a:gd name="connsiteY0" fmla="*/ 0 h 1000125"/>
              <a:gd name="connsiteX1" fmla="*/ 857981 w 2409825"/>
              <a:gd name="connsiteY1" fmla="*/ 646297 h 1000125"/>
              <a:gd name="connsiteX2" fmla="*/ 0 w 2409825"/>
              <a:gd name="connsiteY2" fmla="*/ 1000125 h 1000125"/>
              <a:gd name="connsiteX0" fmla="*/ 2409825 w 2409825"/>
              <a:gd name="connsiteY0" fmla="*/ 0 h 1000125"/>
              <a:gd name="connsiteX1" fmla="*/ 1096106 w 2409825"/>
              <a:gd name="connsiteY1" fmla="*/ 446272 h 1000125"/>
              <a:gd name="connsiteX2" fmla="*/ 0 w 2409825"/>
              <a:gd name="connsiteY2" fmla="*/ 1000125 h 1000125"/>
              <a:gd name="connsiteX0" fmla="*/ 2409825 w 2409825"/>
              <a:gd name="connsiteY0" fmla="*/ 0 h 1000125"/>
              <a:gd name="connsiteX1" fmla="*/ 1096106 w 2409825"/>
              <a:gd name="connsiteY1" fmla="*/ 446272 h 1000125"/>
              <a:gd name="connsiteX2" fmla="*/ 0 w 2409825"/>
              <a:gd name="connsiteY2" fmla="*/ 1000125 h 1000125"/>
              <a:gd name="connsiteX0" fmla="*/ 2409825 w 2409825"/>
              <a:gd name="connsiteY0" fmla="*/ 0 h 1000125"/>
              <a:gd name="connsiteX1" fmla="*/ 1153256 w 2409825"/>
              <a:gd name="connsiteY1" fmla="*/ 208147 h 1000125"/>
              <a:gd name="connsiteX2" fmla="*/ 0 w 2409825"/>
              <a:gd name="connsiteY2" fmla="*/ 1000125 h 1000125"/>
              <a:gd name="connsiteX0" fmla="*/ 2409825 w 2409825"/>
              <a:gd name="connsiteY0" fmla="*/ 0 h 1000125"/>
              <a:gd name="connsiteX1" fmla="*/ 1848581 w 2409825"/>
              <a:gd name="connsiteY1" fmla="*/ 84322 h 1000125"/>
              <a:gd name="connsiteX2" fmla="*/ 1153256 w 2409825"/>
              <a:gd name="connsiteY2" fmla="*/ 208147 h 1000125"/>
              <a:gd name="connsiteX3" fmla="*/ 0 w 2409825"/>
              <a:gd name="connsiteY3" fmla="*/ 1000125 h 1000125"/>
              <a:gd name="connsiteX0" fmla="*/ 2409825 w 2409825"/>
              <a:gd name="connsiteY0" fmla="*/ 0 h 1000125"/>
              <a:gd name="connsiteX1" fmla="*/ 1543781 w 2409825"/>
              <a:gd name="connsiteY1" fmla="*/ 55747 h 1000125"/>
              <a:gd name="connsiteX2" fmla="*/ 1153256 w 2409825"/>
              <a:gd name="connsiteY2" fmla="*/ 208147 h 1000125"/>
              <a:gd name="connsiteX3" fmla="*/ 0 w 2409825"/>
              <a:gd name="connsiteY3" fmla="*/ 1000125 h 1000125"/>
              <a:gd name="connsiteX0" fmla="*/ 1933575 w 1933575"/>
              <a:gd name="connsiteY0" fmla="*/ 0 h 1057275"/>
              <a:gd name="connsiteX1" fmla="*/ 1543781 w 1933575"/>
              <a:gd name="connsiteY1" fmla="*/ 112897 h 1057275"/>
              <a:gd name="connsiteX2" fmla="*/ 1153256 w 1933575"/>
              <a:gd name="connsiteY2" fmla="*/ 265297 h 1057275"/>
              <a:gd name="connsiteX3" fmla="*/ 0 w 1933575"/>
              <a:gd name="connsiteY3" fmla="*/ 1057275 h 1057275"/>
              <a:gd name="connsiteX0" fmla="*/ 1933575 w 1933575"/>
              <a:gd name="connsiteY0" fmla="*/ 0 h 1057275"/>
              <a:gd name="connsiteX1" fmla="*/ 1543781 w 1933575"/>
              <a:gd name="connsiteY1" fmla="*/ 112897 h 1057275"/>
              <a:gd name="connsiteX2" fmla="*/ 1248506 w 1933575"/>
              <a:gd name="connsiteY2" fmla="*/ 693922 h 1057275"/>
              <a:gd name="connsiteX3" fmla="*/ 0 w 1933575"/>
              <a:gd name="connsiteY3" fmla="*/ 1057275 h 1057275"/>
              <a:gd name="connsiteX0" fmla="*/ 1933575 w 1933575"/>
              <a:gd name="connsiteY0" fmla="*/ 0 h 1057275"/>
              <a:gd name="connsiteX1" fmla="*/ 1543781 w 1933575"/>
              <a:gd name="connsiteY1" fmla="*/ 112897 h 1057275"/>
              <a:gd name="connsiteX2" fmla="*/ 1248506 w 1933575"/>
              <a:gd name="connsiteY2" fmla="*/ 693922 h 1057275"/>
              <a:gd name="connsiteX3" fmla="*/ 629381 w 1933575"/>
              <a:gd name="connsiteY3" fmla="*/ 836797 h 1057275"/>
              <a:gd name="connsiteX4" fmla="*/ 0 w 1933575"/>
              <a:gd name="connsiteY4" fmla="*/ 1057275 h 1057275"/>
              <a:gd name="connsiteX0" fmla="*/ 1933575 w 1933575"/>
              <a:gd name="connsiteY0" fmla="*/ 0 h 1057275"/>
              <a:gd name="connsiteX1" fmla="*/ 1543781 w 1933575"/>
              <a:gd name="connsiteY1" fmla="*/ 112897 h 1057275"/>
              <a:gd name="connsiteX2" fmla="*/ 629381 w 1933575"/>
              <a:gd name="connsiteY2" fmla="*/ 836797 h 1057275"/>
              <a:gd name="connsiteX3" fmla="*/ 0 w 1933575"/>
              <a:gd name="connsiteY3" fmla="*/ 1057275 h 1057275"/>
              <a:gd name="connsiteX0" fmla="*/ 1933575 w 1933575"/>
              <a:gd name="connsiteY0" fmla="*/ 0 h 1057275"/>
              <a:gd name="connsiteX1" fmla="*/ 1543781 w 1933575"/>
              <a:gd name="connsiteY1" fmla="*/ 112897 h 1057275"/>
              <a:gd name="connsiteX2" fmla="*/ 315056 w 1933575"/>
              <a:gd name="connsiteY2" fmla="*/ 712972 h 1057275"/>
              <a:gd name="connsiteX3" fmla="*/ 0 w 1933575"/>
              <a:gd name="connsiteY3" fmla="*/ 1057275 h 1057275"/>
              <a:gd name="connsiteX0" fmla="*/ 1933575 w 1933575"/>
              <a:gd name="connsiteY0" fmla="*/ 0 h 1057275"/>
              <a:gd name="connsiteX1" fmla="*/ 1172306 w 1933575"/>
              <a:gd name="connsiteY1" fmla="*/ 570097 h 1057275"/>
              <a:gd name="connsiteX2" fmla="*/ 315056 w 1933575"/>
              <a:gd name="connsiteY2" fmla="*/ 712972 h 1057275"/>
              <a:gd name="connsiteX3" fmla="*/ 0 w 1933575"/>
              <a:gd name="connsiteY3" fmla="*/ 1057275 h 1057275"/>
              <a:gd name="connsiteX0" fmla="*/ 1933575 w 1933575"/>
              <a:gd name="connsiteY0" fmla="*/ 0 h 1057275"/>
              <a:gd name="connsiteX1" fmla="*/ 1658081 w 1933575"/>
              <a:gd name="connsiteY1" fmla="*/ 217672 h 1057275"/>
              <a:gd name="connsiteX2" fmla="*/ 1172306 w 1933575"/>
              <a:gd name="connsiteY2" fmla="*/ 570097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172306 w 1933575"/>
              <a:gd name="connsiteY2" fmla="*/ 570097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00856 w 1933575"/>
              <a:gd name="connsiteY2" fmla="*/ 6748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086581 w 1933575"/>
              <a:gd name="connsiteY1" fmla="*/ 636772 h 1057275"/>
              <a:gd name="connsiteX2" fmla="*/ 315056 w 1933575"/>
              <a:gd name="connsiteY2" fmla="*/ 712972 h 1057275"/>
              <a:gd name="connsiteX3" fmla="*/ 0 w 1933575"/>
              <a:gd name="connsiteY3" fmla="*/ 1057275 h 1057275"/>
              <a:gd name="connsiteX0" fmla="*/ 1933575 w 1933575"/>
              <a:gd name="connsiteY0" fmla="*/ 0 h 1057275"/>
              <a:gd name="connsiteX1" fmla="*/ 1086581 w 1933575"/>
              <a:gd name="connsiteY1" fmla="*/ 636772 h 1057275"/>
              <a:gd name="connsiteX2" fmla="*/ 1035314 w 1933575"/>
              <a:gd name="connsiteY2" fmla="*/ 649393 h 1057275"/>
              <a:gd name="connsiteX3" fmla="*/ 315056 w 1933575"/>
              <a:gd name="connsiteY3" fmla="*/ 712972 h 1057275"/>
              <a:gd name="connsiteX4" fmla="*/ 0 w 1933575"/>
              <a:gd name="connsiteY4" fmla="*/ 1057275 h 1057275"/>
              <a:gd name="connsiteX0" fmla="*/ 1933575 w 1933575"/>
              <a:gd name="connsiteY0" fmla="*/ 0 h 1057275"/>
              <a:gd name="connsiteX1" fmla="*/ 1086581 w 1933575"/>
              <a:gd name="connsiteY1" fmla="*/ 636772 h 1057275"/>
              <a:gd name="connsiteX2" fmla="*/ 1035314 w 1933575"/>
              <a:gd name="connsiteY2" fmla="*/ 649393 h 1057275"/>
              <a:gd name="connsiteX3" fmla="*/ 0 w 1933575"/>
              <a:gd name="connsiteY3" fmla="*/ 1057275 h 1057275"/>
              <a:gd name="connsiteX0" fmla="*/ 1933575 w 1933575"/>
              <a:gd name="connsiteY0" fmla="*/ 0 h 1057275"/>
              <a:gd name="connsiteX1" fmla="*/ 1086581 w 1933575"/>
              <a:gd name="connsiteY1" fmla="*/ 636772 h 1057275"/>
              <a:gd name="connsiteX2" fmla="*/ 0 w 1933575"/>
              <a:gd name="connsiteY2" fmla="*/ 1057275 h 1057275"/>
              <a:gd name="connsiteX0" fmla="*/ 1933575 w 1933575"/>
              <a:gd name="connsiteY0" fmla="*/ 0 h 1057275"/>
              <a:gd name="connsiteX1" fmla="*/ 0 w 1933575"/>
              <a:gd name="connsiteY1" fmla="*/ 1057275 h 1057275"/>
              <a:gd name="connsiteX0" fmla="*/ 257175 w 257175"/>
              <a:gd name="connsiteY0" fmla="*/ 0 h 1304925"/>
              <a:gd name="connsiteX1" fmla="*/ 0 w 257175"/>
              <a:gd name="connsiteY1" fmla="*/ 1304925 h 1304925"/>
              <a:gd name="connsiteX0" fmla="*/ 2809875 w 2809875"/>
              <a:gd name="connsiteY0" fmla="*/ 0 h 685800"/>
              <a:gd name="connsiteX1" fmla="*/ 0 w 2809875"/>
              <a:gd name="connsiteY1" fmla="*/ 685800 h 685800"/>
              <a:gd name="connsiteX0" fmla="*/ 7886700 w 7886700"/>
              <a:gd name="connsiteY0" fmla="*/ 0 h 742950"/>
              <a:gd name="connsiteX1" fmla="*/ 0 w 7886700"/>
              <a:gd name="connsiteY1" fmla="*/ 742950 h 742950"/>
              <a:gd name="connsiteX0" fmla="*/ 1962150 w 1962150"/>
              <a:gd name="connsiteY0" fmla="*/ 0 h 1114425"/>
              <a:gd name="connsiteX1" fmla="*/ 0 w 1962150"/>
              <a:gd name="connsiteY1" fmla="*/ 1114425 h 1114425"/>
              <a:gd name="connsiteX0" fmla="*/ 1962150 w 1962150"/>
              <a:gd name="connsiteY0" fmla="*/ 0 h 1114425"/>
              <a:gd name="connsiteX1" fmla="*/ 725750 w 1962150"/>
              <a:gd name="connsiteY1" fmla="*/ 688661 h 1114425"/>
              <a:gd name="connsiteX2" fmla="*/ 0 w 1962150"/>
              <a:gd name="connsiteY2" fmla="*/ 1114425 h 1114425"/>
              <a:gd name="connsiteX0" fmla="*/ 1962150 w 1962150"/>
              <a:gd name="connsiteY0" fmla="*/ 0 h 1114425"/>
              <a:gd name="connsiteX1" fmla="*/ 1459175 w 1962150"/>
              <a:gd name="connsiteY1" fmla="*/ 802961 h 1114425"/>
              <a:gd name="connsiteX2" fmla="*/ 0 w 1962150"/>
              <a:gd name="connsiteY2" fmla="*/ 1114425 h 1114425"/>
              <a:gd name="connsiteX0" fmla="*/ 1962150 w 1962150"/>
              <a:gd name="connsiteY0" fmla="*/ 0 h 1114425"/>
              <a:gd name="connsiteX1" fmla="*/ 1535375 w 1962150"/>
              <a:gd name="connsiteY1" fmla="*/ 831536 h 1114425"/>
              <a:gd name="connsiteX2" fmla="*/ 0 w 1962150"/>
              <a:gd name="connsiteY2" fmla="*/ 1114425 h 1114425"/>
              <a:gd name="connsiteX0" fmla="*/ 1962150 w 1962150"/>
              <a:gd name="connsiteY0" fmla="*/ 0 h 1114425"/>
              <a:gd name="connsiteX1" fmla="*/ 1535375 w 1962150"/>
              <a:gd name="connsiteY1" fmla="*/ 831536 h 1114425"/>
              <a:gd name="connsiteX2" fmla="*/ 0 w 1962150"/>
              <a:gd name="connsiteY2" fmla="*/ 1114425 h 1114425"/>
              <a:gd name="connsiteX0" fmla="*/ 1962150 w 1962150"/>
              <a:gd name="connsiteY0" fmla="*/ 0 h 1114425"/>
              <a:gd name="connsiteX1" fmla="*/ 1535375 w 1962150"/>
              <a:gd name="connsiteY1" fmla="*/ 831536 h 1114425"/>
              <a:gd name="connsiteX2" fmla="*/ 0 w 1962150"/>
              <a:gd name="connsiteY2" fmla="*/ 1114425 h 1114425"/>
              <a:gd name="connsiteX0" fmla="*/ 1962150 w 1962150"/>
              <a:gd name="connsiteY0" fmla="*/ 0 h 1114425"/>
              <a:gd name="connsiteX1" fmla="*/ 1430600 w 1962150"/>
              <a:gd name="connsiteY1" fmla="*/ 745811 h 1114425"/>
              <a:gd name="connsiteX2" fmla="*/ 0 w 1962150"/>
              <a:gd name="connsiteY2" fmla="*/ 1114425 h 1114425"/>
              <a:gd name="connsiteX0" fmla="*/ 1977495 w 1977495"/>
              <a:gd name="connsiteY0" fmla="*/ 0 h 1114425"/>
              <a:gd name="connsiteX1" fmla="*/ 1445945 w 1977495"/>
              <a:gd name="connsiteY1" fmla="*/ 745811 h 1114425"/>
              <a:gd name="connsiteX2" fmla="*/ 15345 w 1977495"/>
              <a:gd name="connsiteY2" fmla="*/ 1114425 h 1114425"/>
              <a:gd name="connsiteX0" fmla="*/ 1963662 w 1963662"/>
              <a:gd name="connsiteY0" fmla="*/ 0 h 1114425"/>
              <a:gd name="connsiteX1" fmla="*/ 1432112 w 1963662"/>
              <a:gd name="connsiteY1" fmla="*/ 745811 h 1114425"/>
              <a:gd name="connsiteX2" fmla="*/ 1512 w 1963662"/>
              <a:gd name="connsiteY2" fmla="*/ 1114425 h 1114425"/>
              <a:gd name="connsiteX0" fmla="*/ 1925562 w 1925562"/>
              <a:gd name="connsiteY0" fmla="*/ 0 h 1152525"/>
              <a:gd name="connsiteX1" fmla="*/ 1432112 w 1925562"/>
              <a:gd name="connsiteY1" fmla="*/ 783911 h 1152525"/>
              <a:gd name="connsiteX2" fmla="*/ 1512 w 1925562"/>
              <a:gd name="connsiteY2" fmla="*/ 1152525 h 1152525"/>
              <a:gd name="connsiteX0" fmla="*/ 1924050 w 1924050"/>
              <a:gd name="connsiteY0" fmla="*/ 0 h 1152525"/>
              <a:gd name="connsiteX1" fmla="*/ 0 w 1924050"/>
              <a:gd name="connsiteY1" fmla="*/ 1152525 h 1152525"/>
            </a:gdLst>
            <a:ahLst/>
            <a:cxnLst>
              <a:cxn ang="0">
                <a:pos x="connsiteX0" y="connsiteY0"/>
              </a:cxn>
              <a:cxn ang="0">
                <a:pos x="connsiteX1" y="connsiteY1"/>
              </a:cxn>
            </a:cxnLst>
            <a:rect l="l" t="t" r="r" b="b"/>
            <a:pathLst>
              <a:path w="1924050" h="1152525">
                <a:moveTo>
                  <a:pt x="1924050" y="0"/>
                </a:moveTo>
                <a:lnTo>
                  <a:pt x="0" y="1152525"/>
                </a:lnTo>
              </a:path>
            </a:pathLst>
          </a:custGeom>
          <a:ln w="19050">
            <a:solidFill>
              <a:schemeClr val="accent2">
                <a:lumMod val="40000"/>
                <a:lumOff val="60000"/>
              </a:schemeClr>
            </a:solidFill>
            <a:prstDash val="dash"/>
            <a:headEnd type="none" w="med" len="med"/>
            <a:tailEnd type="triangle" w="med" len="med"/>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dirty="0"/>
          </a:p>
        </p:txBody>
      </p:sp>
      <p:sp>
        <p:nvSpPr>
          <p:cNvPr id="80" name="椭圆 79"/>
          <p:cNvSpPr/>
          <p:nvPr/>
        </p:nvSpPr>
        <p:spPr>
          <a:xfrm>
            <a:off x="7844834" y="2761715"/>
            <a:ext cx="124635" cy="1269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81" name="TextBox 80"/>
          <p:cNvSpPr txBox="1"/>
          <p:nvPr/>
        </p:nvSpPr>
        <p:spPr>
          <a:xfrm>
            <a:off x="7927936" y="2644271"/>
            <a:ext cx="497404" cy="361867"/>
          </a:xfrm>
          <a:prstGeom prst="rect">
            <a:avLst/>
          </a:prstGeom>
          <a:noFill/>
        </p:spPr>
        <p:txBody>
          <a:bodyPr wrap="none" rtlCol="0">
            <a:spAutoFit/>
          </a:bodyPr>
          <a:lstStyle/>
          <a:p>
            <a:r>
              <a:rPr lang="en-US" altLang="zh-CN" sz="1400" dirty="0" smtClean="0"/>
              <a:t>key</a:t>
            </a:r>
            <a:endParaRPr lang="zh-CN" altLang="en-US" sz="1400" dirty="0"/>
          </a:p>
        </p:txBody>
      </p:sp>
      <p:sp>
        <p:nvSpPr>
          <p:cNvPr id="82" name="TextBox 81"/>
          <p:cNvSpPr txBox="1"/>
          <p:nvPr/>
        </p:nvSpPr>
        <p:spPr>
          <a:xfrm>
            <a:off x="2988995" y="2641251"/>
            <a:ext cx="1199410" cy="325680"/>
          </a:xfrm>
          <a:prstGeom prst="rect">
            <a:avLst/>
          </a:prstGeom>
          <a:noFill/>
        </p:spPr>
        <p:txBody>
          <a:bodyPr wrap="none" rtlCol="0">
            <a:spAutoFit/>
          </a:bodyPr>
          <a:lstStyle/>
          <a:p>
            <a:r>
              <a:rPr lang="en-US" altLang="zh-CN" sz="1200" dirty="0" smtClean="0">
                <a:solidFill>
                  <a:schemeClr val="bg1"/>
                </a:solidFill>
              </a:rPr>
              <a:t>operation log</a:t>
            </a:r>
            <a:endParaRPr lang="zh-CN" altLang="en-US" sz="1200" dirty="0">
              <a:solidFill>
                <a:schemeClr val="bg1"/>
              </a:solidFill>
            </a:endParaRPr>
          </a:p>
        </p:txBody>
      </p:sp>
      <p:sp>
        <p:nvSpPr>
          <p:cNvPr id="83" name="TextBox 82"/>
          <p:cNvSpPr txBox="1"/>
          <p:nvPr/>
        </p:nvSpPr>
        <p:spPr>
          <a:xfrm>
            <a:off x="5128391" y="4335821"/>
            <a:ext cx="1039208" cy="325680"/>
          </a:xfrm>
          <a:prstGeom prst="rect">
            <a:avLst/>
          </a:prstGeom>
          <a:noFill/>
        </p:spPr>
        <p:txBody>
          <a:bodyPr wrap="none" rtlCol="0">
            <a:spAutoFit/>
          </a:bodyPr>
          <a:lstStyle/>
          <a:p>
            <a:r>
              <a:rPr lang="en-US" altLang="zh-CN" sz="1200" dirty="0" smtClean="0">
                <a:solidFill>
                  <a:schemeClr val="bg1"/>
                </a:solidFill>
              </a:rPr>
              <a:t>data record</a:t>
            </a:r>
            <a:endParaRPr lang="zh-CN" altLang="en-US" sz="1200" dirty="0">
              <a:solidFill>
                <a:schemeClr val="bg1"/>
              </a:solidFill>
            </a:endParaRPr>
          </a:p>
        </p:txBody>
      </p:sp>
      <p:sp>
        <p:nvSpPr>
          <p:cNvPr id="84" name="TextBox 83"/>
          <p:cNvSpPr txBox="1"/>
          <p:nvPr/>
        </p:nvSpPr>
        <p:spPr>
          <a:xfrm>
            <a:off x="5128390" y="5517127"/>
            <a:ext cx="862430" cy="325680"/>
          </a:xfrm>
          <a:prstGeom prst="rect">
            <a:avLst/>
          </a:prstGeom>
          <a:noFill/>
        </p:spPr>
        <p:txBody>
          <a:bodyPr wrap="none" rtlCol="0">
            <a:spAutoFit/>
          </a:bodyPr>
          <a:lstStyle/>
          <a:p>
            <a:r>
              <a:rPr lang="en-US" altLang="zh-CN" sz="1200" dirty="0" smtClean="0">
                <a:solidFill>
                  <a:schemeClr val="bg1"/>
                </a:solidFill>
              </a:rPr>
              <a:t>file block</a:t>
            </a:r>
            <a:endParaRPr lang="zh-CN" altLang="en-US" sz="1200" dirty="0">
              <a:solidFill>
                <a:schemeClr val="bg1"/>
              </a:solidFill>
            </a:endParaRPr>
          </a:p>
        </p:txBody>
      </p:sp>
      <p:sp>
        <p:nvSpPr>
          <p:cNvPr id="85" name="TextBox 84"/>
          <p:cNvSpPr txBox="1"/>
          <p:nvPr/>
        </p:nvSpPr>
        <p:spPr>
          <a:xfrm>
            <a:off x="5128391" y="5154571"/>
            <a:ext cx="396252" cy="434240"/>
          </a:xfrm>
          <a:prstGeom prst="rect">
            <a:avLst/>
          </a:prstGeom>
          <a:noFill/>
        </p:spPr>
        <p:txBody>
          <a:bodyPr wrap="none" rtlCol="0">
            <a:spAutoFit/>
          </a:bodyPr>
          <a:lstStyle/>
          <a:p>
            <a:r>
              <a:rPr lang="en-US" altLang="zh-CN" dirty="0" smtClean="0">
                <a:solidFill>
                  <a:schemeClr val="accent3"/>
                </a:solidFill>
              </a:rPr>
              <a:t>…</a:t>
            </a:r>
            <a:endParaRPr lang="zh-CN" altLang="en-US" dirty="0">
              <a:solidFill>
                <a:schemeClr val="accent3"/>
              </a:solidFill>
            </a:endParaRPr>
          </a:p>
        </p:txBody>
      </p:sp>
      <p:sp>
        <p:nvSpPr>
          <p:cNvPr id="86" name="矩形 85"/>
          <p:cNvSpPr/>
          <p:nvPr/>
        </p:nvSpPr>
        <p:spPr>
          <a:xfrm>
            <a:off x="3691012" y="5271360"/>
            <a:ext cx="1868525" cy="317451"/>
          </a:xfrm>
          <a:prstGeom prst="rect">
            <a:avLst/>
          </a:prstGeom>
          <a:noFill/>
          <a:ln w="9525">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任意多边形 86"/>
          <p:cNvSpPr/>
          <p:nvPr/>
        </p:nvSpPr>
        <p:spPr>
          <a:xfrm>
            <a:off x="5570794" y="3861905"/>
            <a:ext cx="517773" cy="250225"/>
          </a:xfrm>
          <a:custGeom>
            <a:avLst/>
            <a:gdLst>
              <a:gd name="connsiteX0" fmla="*/ 0 w 1343025"/>
              <a:gd name="connsiteY0" fmla="*/ 0 h 609600"/>
              <a:gd name="connsiteX1" fmla="*/ 685800 w 1343025"/>
              <a:gd name="connsiteY1" fmla="*/ 104775 h 609600"/>
              <a:gd name="connsiteX2" fmla="*/ 1343025 w 1343025"/>
              <a:gd name="connsiteY2" fmla="*/ 609600 h 609600"/>
              <a:gd name="connsiteX0" fmla="*/ 0 w 1343025"/>
              <a:gd name="connsiteY0" fmla="*/ 0 h 609600"/>
              <a:gd name="connsiteX1" fmla="*/ 876300 w 1343025"/>
              <a:gd name="connsiteY1" fmla="*/ 95250 h 609600"/>
              <a:gd name="connsiteX2" fmla="*/ 1343025 w 1343025"/>
              <a:gd name="connsiteY2" fmla="*/ 609600 h 609600"/>
              <a:gd name="connsiteX0" fmla="*/ 0 w 1343025"/>
              <a:gd name="connsiteY0" fmla="*/ 31209 h 640809"/>
              <a:gd name="connsiteX1" fmla="*/ 857250 w 1343025"/>
              <a:gd name="connsiteY1" fmla="*/ 50259 h 640809"/>
              <a:gd name="connsiteX2" fmla="*/ 1343025 w 1343025"/>
              <a:gd name="connsiteY2" fmla="*/ 640809 h 640809"/>
              <a:gd name="connsiteX0" fmla="*/ 0 w 1752600"/>
              <a:gd name="connsiteY0" fmla="*/ 281860 h 596185"/>
              <a:gd name="connsiteX1" fmla="*/ 1266825 w 1752600"/>
              <a:gd name="connsiteY1" fmla="*/ 5635 h 596185"/>
              <a:gd name="connsiteX2" fmla="*/ 1752600 w 1752600"/>
              <a:gd name="connsiteY2" fmla="*/ 596185 h 596185"/>
              <a:gd name="connsiteX0" fmla="*/ 0 w 1466850"/>
              <a:gd name="connsiteY0" fmla="*/ 345991 h 593641"/>
              <a:gd name="connsiteX1" fmla="*/ 981075 w 1466850"/>
              <a:gd name="connsiteY1" fmla="*/ 3091 h 593641"/>
              <a:gd name="connsiteX2" fmla="*/ 1466850 w 1466850"/>
              <a:gd name="connsiteY2" fmla="*/ 593641 h 593641"/>
              <a:gd name="connsiteX0" fmla="*/ 0 w 1247775"/>
              <a:gd name="connsiteY0" fmla="*/ 149937 h 607137"/>
              <a:gd name="connsiteX1" fmla="*/ 762000 w 1247775"/>
              <a:gd name="connsiteY1" fmla="*/ 16587 h 607137"/>
              <a:gd name="connsiteX2" fmla="*/ 1247775 w 1247775"/>
              <a:gd name="connsiteY2" fmla="*/ 607137 h 607137"/>
              <a:gd name="connsiteX0" fmla="*/ 0 w 775318"/>
              <a:gd name="connsiteY0" fmla="*/ 153682 h 677557"/>
              <a:gd name="connsiteX1" fmla="*/ 762000 w 775318"/>
              <a:gd name="connsiteY1" fmla="*/ 20332 h 677557"/>
              <a:gd name="connsiteX2" fmla="*/ 590550 w 775318"/>
              <a:gd name="connsiteY2" fmla="*/ 677557 h 677557"/>
              <a:gd name="connsiteX0" fmla="*/ 0 w 809625"/>
              <a:gd name="connsiteY0" fmla="*/ 142153 h 446953"/>
              <a:gd name="connsiteX1" fmla="*/ 762000 w 809625"/>
              <a:gd name="connsiteY1" fmla="*/ 8803 h 446953"/>
              <a:gd name="connsiteX2" fmla="*/ 809625 w 809625"/>
              <a:gd name="connsiteY2" fmla="*/ 446953 h 446953"/>
              <a:gd name="connsiteX0" fmla="*/ 0 w 772571"/>
              <a:gd name="connsiteY0" fmla="*/ 143051 h 466901"/>
              <a:gd name="connsiteX1" fmla="*/ 762000 w 772571"/>
              <a:gd name="connsiteY1" fmla="*/ 9701 h 466901"/>
              <a:gd name="connsiteX2" fmla="*/ 542925 w 772571"/>
              <a:gd name="connsiteY2" fmla="*/ 466901 h 466901"/>
              <a:gd name="connsiteX0" fmla="*/ 0 w 725903"/>
              <a:gd name="connsiteY0" fmla="*/ 0 h 323850"/>
              <a:gd name="connsiteX1" fmla="*/ 714375 w 725903"/>
              <a:gd name="connsiteY1" fmla="*/ 171450 h 323850"/>
              <a:gd name="connsiteX2" fmla="*/ 542925 w 725903"/>
              <a:gd name="connsiteY2" fmla="*/ 323850 h 323850"/>
              <a:gd name="connsiteX0" fmla="*/ 0 w 735223"/>
              <a:gd name="connsiteY0" fmla="*/ 106922 h 430772"/>
              <a:gd name="connsiteX1" fmla="*/ 723900 w 735223"/>
              <a:gd name="connsiteY1" fmla="*/ 11672 h 430772"/>
              <a:gd name="connsiteX2" fmla="*/ 542925 w 735223"/>
              <a:gd name="connsiteY2" fmla="*/ 430772 h 430772"/>
              <a:gd name="connsiteX0" fmla="*/ 0 w 305542"/>
              <a:gd name="connsiteY0" fmla="*/ 0 h 523875"/>
              <a:gd name="connsiteX1" fmla="*/ 304800 w 305542"/>
              <a:gd name="connsiteY1" fmla="*/ 104775 h 523875"/>
              <a:gd name="connsiteX2" fmla="*/ 123825 w 305542"/>
              <a:gd name="connsiteY2" fmla="*/ 523875 h 523875"/>
              <a:gd name="connsiteX0" fmla="*/ 0 w 528888"/>
              <a:gd name="connsiteY0" fmla="*/ 44174 h 444224"/>
              <a:gd name="connsiteX1" fmla="*/ 523875 w 528888"/>
              <a:gd name="connsiteY1" fmla="*/ 25124 h 444224"/>
              <a:gd name="connsiteX2" fmla="*/ 342900 w 528888"/>
              <a:gd name="connsiteY2" fmla="*/ 444224 h 444224"/>
              <a:gd name="connsiteX0" fmla="*/ 0 w 353807"/>
              <a:gd name="connsiteY0" fmla="*/ 58775 h 439775"/>
              <a:gd name="connsiteX1" fmla="*/ 352425 w 353807"/>
              <a:gd name="connsiteY1" fmla="*/ 20675 h 439775"/>
              <a:gd name="connsiteX2" fmla="*/ 171450 w 353807"/>
              <a:gd name="connsiteY2" fmla="*/ 439775 h 439775"/>
              <a:gd name="connsiteX0" fmla="*/ 0 w 359621"/>
              <a:gd name="connsiteY0" fmla="*/ 66752 h 562052"/>
              <a:gd name="connsiteX1" fmla="*/ 352425 w 359621"/>
              <a:gd name="connsiteY1" fmla="*/ 28652 h 562052"/>
              <a:gd name="connsiteX2" fmla="*/ 333375 w 359621"/>
              <a:gd name="connsiteY2" fmla="*/ 562052 h 562052"/>
              <a:gd name="connsiteX0" fmla="*/ 0 w 361851"/>
              <a:gd name="connsiteY0" fmla="*/ 66752 h 562052"/>
              <a:gd name="connsiteX1" fmla="*/ 352425 w 361851"/>
              <a:gd name="connsiteY1" fmla="*/ 28652 h 562052"/>
              <a:gd name="connsiteX2" fmla="*/ 266701 w 361851"/>
              <a:gd name="connsiteY2" fmla="*/ 390602 h 562052"/>
              <a:gd name="connsiteX3" fmla="*/ 333375 w 361851"/>
              <a:gd name="connsiteY3" fmla="*/ 562052 h 562052"/>
              <a:gd name="connsiteX0" fmla="*/ 0 w 353889"/>
              <a:gd name="connsiteY0" fmla="*/ 55522 h 550822"/>
              <a:gd name="connsiteX1" fmla="*/ 352425 w 353889"/>
              <a:gd name="connsiteY1" fmla="*/ 17422 h 550822"/>
              <a:gd name="connsiteX2" fmla="*/ 133351 w 353889"/>
              <a:gd name="connsiteY2" fmla="*/ 388897 h 550822"/>
              <a:gd name="connsiteX3" fmla="*/ 333375 w 353889"/>
              <a:gd name="connsiteY3" fmla="*/ 550822 h 550822"/>
              <a:gd name="connsiteX0" fmla="*/ 0 w 857250"/>
              <a:gd name="connsiteY0" fmla="*/ 55522 h 607972"/>
              <a:gd name="connsiteX1" fmla="*/ 352425 w 857250"/>
              <a:gd name="connsiteY1" fmla="*/ 17422 h 607972"/>
              <a:gd name="connsiteX2" fmla="*/ 133351 w 857250"/>
              <a:gd name="connsiteY2" fmla="*/ 388897 h 607972"/>
              <a:gd name="connsiteX3" fmla="*/ 857250 w 857250"/>
              <a:gd name="connsiteY3" fmla="*/ 607972 h 607972"/>
              <a:gd name="connsiteX0" fmla="*/ 0 w 857250"/>
              <a:gd name="connsiteY0" fmla="*/ 56167 h 608617"/>
              <a:gd name="connsiteX1" fmla="*/ 352425 w 857250"/>
              <a:gd name="connsiteY1" fmla="*/ 18067 h 608617"/>
              <a:gd name="connsiteX2" fmla="*/ 314326 w 857250"/>
              <a:gd name="connsiteY2" fmla="*/ 399067 h 608617"/>
              <a:gd name="connsiteX3" fmla="*/ 857250 w 857250"/>
              <a:gd name="connsiteY3" fmla="*/ 608617 h 608617"/>
              <a:gd name="connsiteX0" fmla="*/ 0 w 857250"/>
              <a:gd name="connsiteY0" fmla="*/ 0 h 552450"/>
              <a:gd name="connsiteX1" fmla="*/ 219075 w 857250"/>
              <a:gd name="connsiteY1" fmla="*/ 66675 h 552450"/>
              <a:gd name="connsiteX2" fmla="*/ 314326 w 857250"/>
              <a:gd name="connsiteY2" fmla="*/ 342900 h 552450"/>
              <a:gd name="connsiteX3" fmla="*/ 857250 w 857250"/>
              <a:gd name="connsiteY3" fmla="*/ 552450 h 552450"/>
              <a:gd name="connsiteX0" fmla="*/ 0 w 1104900"/>
              <a:gd name="connsiteY0" fmla="*/ 14001 h 509301"/>
              <a:gd name="connsiteX1" fmla="*/ 466725 w 1104900"/>
              <a:gd name="connsiteY1" fmla="*/ 23526 h 509301"/>
              <a:gd name="connsiteX2" fmla="*/ 561976 w 1104900"/>
              <a:gd name="connsiteY2" fmla="*/ 299751 h 509301"/>
              <a:gd name="connsiteX3" fmla="*/ 1104900 w 1104900"/>
              <a:gd name="connsiteY3" fmla="*/ 509301 h 509301"/>
              <a:gd name="connsiteX0" fmla="*/ 0 w 1104900"/>
              <a:gd name="connsiteY0" fmla="*/ 16791 h 512091"/>
              <a:gd name="connsiteX1" fmla="*/ 466725 w 1104900"/>
              <a:gd name="connsiteY1" fmla="*/ 26316 h 512091"/>
              <a:gd name="connsiteX2" fmla="*/ 438151 w 1104900"/>
              <a:gd name="connsiteY2" fmla="*/ 340641 h 512091"/>
              <a:gd name="connsiteX3" fmla="*/ 1104900 w 1104900"/>
              <a:gd name="connsiteY3" fmla="*/ 512091 h 512091"/>
              <a:gd name="connsiteX0" fmla="*/ 0 w 1104900"/>
              <a:gd name="connsiteY0" fmla="*/ 71794 h 567094"/>
              <a:gd name="connsiteX1" fmla="*/ 609600 w 1104900"/>
              <a:gd name="connsiteY1" fmla="*/ 14644 h 567094"/>
              <a:gd name="connsiteX2" fmla="*/ 438151 w 1104900"/>
              <a:gd name="connsiteY2" fmla="*/ 395644 h 567094"/>
              <a:gd name="connsiteX3" fmla="*/ 1104900 w 1104900"/>
              <a:gd name="connsiteY3" fmla="*/ 567094 h 567094"/>
              <a:gd name="connsiteX0" fmla="*/ 0 w 1104900"/>
              <a:gd name="connsiteY0" fmla="*/ 72396 h 567696"/>
              <a:gd name="connsiteX1" fmla="*/ 609600 w 1104900"/>
              <a:gd name="connsiteY1" fmla="*/ 15246 h 567696"/>
              <a:gd name="connsiteX2" fmla="*/ 514351 w 1104900"/>
              <a:gd name="connsiteY2" fmla="*/ 405771 h 567696"/>
              <a:gd name="connsiteX3" fmla="*/ 1104900 w 1104900"/>
              <a:gd name="connsiteY3" fmla="*/ 567696 h 567696"/>
              <a:gd name="connsiteX0" fmla="*/ 0 w 1104900"/>
              <a:gd name="connsiteY0" fmla="*/ 0 h 495300"/>
              <a:gd name="connsiteX1" fmla="*/ 400050 w 1104900"/>
              <a:gd name="connsiteY1" fmla="*/ 114300 h 495300"/>
              <a:gd name="connsiteX2" fmla="*/ 514351 w 1104900"/>
              <a:gd name="connsiteY2" fmla="*/ 3333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361950 w 1104900"/>
              <a:gd name="connsiteY1" fmla="*/ 76200 h 495300"/>
              <a:gd name="connsiteX2" fmla="*/ 5715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571501 w 1104900"/>
              <a:gd name="connsiteY2" fmla="*/ 371475 h 495300"/>
              <a:gd name="connsiteX3" fmla="*/ 1104900 w 1104900"/>
              <a:gd name="connsiteY3" fmla="*/ 495300 h 495300"/>
              <a:gd name="connsiteX0" fmla="*/ 0 w 1104900"/>
              <a:gd name="connsiteY0" fmla="*/ 0 h 656766"/>
              <a:gd name="connsiteX1" fmla="*/ 390525 w 1104900"/>
              <a:gd name="connsiteY1" fmla="*/ 180975 h 656766"/>
              <a:gd name="connsiteX2" fmla="*/ 561976 w 1104900"/>
              <a:gd name="connsiteY2" fmla="*/ 638175 h 656766"/>
              <a:gd name="connsiteX3" fmla="*/ 1104900 w 1104900"/>
              <a:gd name="connsiteY3" fmla="*/ 495300 h 656766"/>
              <a:gd name="connsiteX0" fmla="*/ 0 w 1104900"/>
              <a:gd name="connsiteY0" fmla="*/ 0 h 643508"/>
              <a:gd name="connsiteX1" fmla="*/ 390525 w 1104900"/>
              <a:gd name="connsiteY1" fmla="*/ 180975 h 643508"/>
              <a:gd name="connsiteX2" fmla="*/ 561976 w 1104900"/>
              <a:gd name="connsiteY2" fmla="*/ 638175 h 643508"/>
              <a:gd name="connsiteX3" fmla="*/ 1104900 w 1104900"/>
              <a:gd name="connsiteY3" fmla="*/ 495300 h 643508"/>
              <a:gd name="connsiteX0" fmla="*/ 0 w 1104900"/>
              <a:gd name="connsiteY0" fmla="*/ 0 h 495300"/>
              <a:gd name="connsiteX1" fmla="*/ 390525 w 1104900"/>
              <a:gd name="connsiteY1" fmla="*/ 180975 h 495300"/>
              <a:gd name="connsiteX2" fmla="*/ 600076 w 1104900"/>
              <a:gd name="connsiteY2" fmla="*/ 42862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1104900 w 1104900"/>
              <a:gd name="connsiteY2" fmla="*/ 495300 h 495300"/>
              <a:gd name="connsiteX0" fmla="*/ 0 w 1104900"/>
              <a:gd name="connsiteY0" fmla="*/ 0 h 495300"/>
              <a:gd name="connsiteX1" fmla="*/ 466725 w 1104900"/>
              <a:gd name="connsiteY1" fmla="*/ 438150 h 495300"/>
              <a:gd name="connsiteX2" fmla="*/ 1104900 w 1104900"/>
              <a:gd name="connsiteY2" fmla="*/ 495300 h 495300"/>
              <a:gd name="connsiteX0" fmla="*/ 0 w 1104900"/>
              <a:gd name="connsiteY0" fmla="*/ 0 h 495300"/>
              <a:gd name="connsiteX1" fmla="*/ 304800 w 1104900"/>
              <a:gd name="connsiteY1" fmla="*/ 304800 h 495300"/>
              <a:gd name="connsiteX2" fmla="*/ 1104900 w 1104900"/>
              <a:gd name="connsiteY2" fmla="*/ 495300 h 495300"/>
              <a:gd name="connsiteX0" fmla="*/ 0 w 1104900"/>
              <a:gd name="connsiteY0" fmla="*/ 0 h 495300"/>
              <a:gd name="connsiteX1" fmla="*/ 304800 w 1104900"/>
              <a:gd name="connsiteY1" fmla="*/ 304800 h 495300"/>
              <a:gd name="connsiteX2" fmla="*/ 752475 w 1104900"/>
              <a:gd name="connsiteY2" fmla="*/ 419100 h 495300"/>
              <a:gd name="connsiteX3" fmla="*/ 1104900 w 1104900"/>
              <a:gd name="connsiteY3" fmla="*/ 495300 h 495300"/>
              <a:gd name="connsiteX0" fmla="*/ 0 w 1104900"/>
              <a:gd name="connsiteY0" fmla="*/ 0 h 514350"/>
              <a:gd name="connsiteX1" fmla="*/ 304800 w 1104900"/>
              <a:gd name="connsiteY1" fmla="*/ 304800 h 514350"/>
              <a:gd name="connsiteX2" fmla="*/ 552450 w 1104900"/>
              <a:gd name="connsiteY2" fmla="*/ 514350 h 514350"/>
              <a:gd name="connsiteX3" fmla="*/ 1104900 w 1104900"/>
              <a:gd name="connsiteY3" fmla="*/ 495300 h 514350"/>
              <a:gd name="connsiteX0" fmla="*/ 0 w 1104900"/>
              <a:gd name="connsiteY0" fmla="*/ 0 h 514350"/>
              <a:gd name="connsiteX1" fmla="*/ 171450 w 1104900"/>
              <a:gd name="connsiteY1" fmla="*/ 342900 h 514350"/>
              <a:gd name="connsiteX2" fmla="*/ 552450 w 1104900"/>
              <a:gd name="connsiteY2" fmla="*/ 514350 h 514350"/>
              <a:gd name="connsiteX3" fmla="*/ 1104900 w 1104900"/>
              <a:gd name="connsiteY3" fmla="*/ 495300 h 514350"/>
              <a:gd name="connsiteX0" fmla="*/ 0 w 1104900"/>
              <a:gd name="connsiteY0" fmla="*/ 0 h 495300"/>
              <a:gd name="connsiteX1" fmla="*/ 171450 w 1104900"/>
              <a:gd name="connsiteY1" fmla="*/ 342900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 name="connsiteX0" fmla="*/ 0 w 1466850"/>
              <a:gd name="connsiteY0" fmla="*/ 0 h 619125"/>
              <a:gd name="connsiteX1" fmla="*/ 990600 w 1466850"/>
              <a:gd name="connsiteY1" fmla="*/ 228600 h 619125"/>
              <a:gd name="connsiteX2" fmla="*/ 790575 w 1466850"/>
              <a:gd name="connsiteY2" fmla="*/ 514350 h 619125"/>
              <a:gd name="connsiteX3" fmla="*/ 1466850 w 1466850"/>
              <a:gd name="connsiteY3" fmla="*/ 619125 h 619125"/>
              <a:gd name="connsiteX0" fmla="*/ 340807 w 1807657"/>
              <a:gd name="connsiteY0" fmla="*/ 0 h 619125"/>
              <a:gd name="connsiteX1" fmla="*/ 16957 w 1807657"/>
              <a:gd name="connsiteY1" fmla="*/ 314325 h 619125"/>
              <a:gd name="connsiteX2" fmla="*/ 1131382 w 1807657"/>
              <a:gd name="connsiteY2" fmla="*/ 514350 h 619125"/>
              <a:gd name="connsiteX3" fmla="*/ 1807657 w 1807657"/>
              <a:gd name="connsiteY3" fmla="*/ 619125 h 619125"/>
              <a:gd name="connsiteX0" fmla="*/ 0 w 1466850"/>
              <a:gd name="connsiteY0" fmla="*/ 0 h 619125"/>
              <a:gd name="connsiteX1" fmla="*/ 790575 w 1466850"/>
              <a:gd name="connsiteY1" fmla="*/ 514350 h 619125"/>
              <a:gd name="connsiteX2" fmla="*/ 1466850 w 1466850"/>
              <a:gd name="connsiteY2" fmla="*/ 619125 h 619125"/>
              <a:gd name="connsiteX0" fmla="*/ 500990 w 1967840"/>
              <a:gd name="connsiteY0" fmla="*/ 0 h 619125"/>
              <a:gd name="connsiteX1" fmla="*/ 43790 w 1967840"/>
              <a:gd name="connsiteY1" fmla="*/ 485775 h 619125"/>
              <a:gd name="connsiteX2" fmla="*/ 1967840 w 1967840"/>
              <a:gd name="connsiteY2" fmla="*/ 619125 h 619125"/>
              <a:gd name="connsiteX0" fmla="*/ 1272447 w 1948722"/>
              <a:gd name="connsiteY0" fmla="*/ 0 h 666750"/>
              <a:gd name="connsiteX1" fmla="*/ 24672 w 1948722"/>
              <a:gd name="connsiteY1" fmla="*/ 533400 h 666750"/>
              <a:gd name="connsiteX2" fmla="*/ 1948722 w 1948722"/>
              <a:gd name="connsiteY2" fmla="*/ 666750 h 666750"/>
              <a:gd name="connsiteX0" fmla="*/ 1282728 w 1959003"/>
              <a:gd name="connsiteY0" fmla="*/ 454 h 667204"/>
              <a:gd name="connsiteX1" fmla="*/ 34953 w 1959003"/>
              <a:gd name="connsiteY1" fmla="*/ 533854 h 667204"/>
              <a:gd name="connsiteX2" fmla="*/ 1959003 w 1959003"/>
              <a:gd name="connsiteY2" fmla="*/ 667204 h 667204"/>
              <a:gd name="connsiteX0" fmla="*/ 2442356 w 2442356"/>
              <a:gd name="connsiteY0" fmla="*/ 454 h 1010104"/>
              <a:gd name="connsiteX1" fmla="*/ 1194581 w 2442356"/>
              <a:gd name="connsiteY1" fmla="*/ 533854 h 1010104"/>
              <a:gd name="connsiteX2" fmla="*/ 23006 w 2442356"/>
              <a:gd name="connsiteY2" fmla="*/ 1010104 h 1010104"/>
              <a:gd name="connsiteX0" fmla="*/ 2404799 w 2404799"/>
              <a:gd name="connsiteY0" fmla="*/ 454 h 1029154"/>
              <a:gd name="connsiteX1" fmla="*/ 1157024 w 2404799"/>
              <a:gd name="connsiteY1" fmla="*/ 533854 h 1029154"/>
              <a:gd name="connsiteX2" fmla="*/ 23549 w 2404799"/>
              <a:gd name="connsiteY2" fmla="*/ 1029154 h 1029154"/>
              <a:gd name="connsiteX0" fmla="*/ 2381275 w 2381275"/>
              <a:gd name="connsiteY0" fmla="*/ 454 h 1029154"/>
              <a:gd name="connsiteX1" fmla="*/ 1133500 w 2381275"/>
              <a:gd name="connsiteY1" fmla="*/ 533854 h 1029154"/>
              <a:gd name="connsiteX2" fmla="*/ 25 w 2381275"/>
              <a:gd name="connsiteY2" fmla="*/ 1029154 h 1029154"/>
              <a:gd name="connsiteX0" fmla="*/ 2390798 w 2390798"/>
              <a:gd name="connsiteY0" fmla="*/ 454 h 1000579"/>
              <a:gd name="connsiteX1" fmla="*/ 1143023 w 2390798"/>
              <a:gd name="connsiteY1" fmla="*/ 533854 h 1000579"/>
              <a:gd name="connsiteX2" fmla="*/ 23 w 2390798"/>
              <a:gd name="connsiteY2" fmla="*/ 1000579 h 1000579"/>
              <a:gd name="connsiteX0" fmla="*/ 2409848 w 2409848"/>
              <a:gd name="connsiteY0" fmla="*/ 454 h 1000579"/>
              <a:gd name="connsiteX1" fmla="*/ 1162073 w 2409848"/>
              <a:gd name="connsiteY1" fmla="*/ 533854 h 1000579"/>
              <a:gd name="connsiteX2" fmla="*/ 23 w 2409848"/>
              <a:gd name="connsiteY2" fmla="*/ 1000579 h 1000579"/>
              <a:gd name="connsiteX0" fmla="*/ 2409825 w 2409825"/>
              <a:gd name="connsiteY0" fmla="*/ 0 h 1000125"/>
              <a:gd name="connsiteX1" fmla="*/ 0 w 2409825"/>
              <a:gd name="connsiteY1" fmla="*/ 1000125 h 1000125"/>
              <a:gd name="connsiteX0" fmla="*/ 2409825 w 2409825"/>
              <a:gd name="connsiteY0" fmla="*/ 0 h 1000125"/>
              <a:gd name="connsiteX1" fmla="*/ 1277081 w 2409825"/>
              <a:gd name="connsiteY1" fmla="*/ 446272 h 1000125"/>
              <a:gd name="connsiteX2" fmla="*/ 0 w 2409825"/>
              <a:gd name="connsiteY2" fmla="*/ 1000125 h 1000125"/>
              <a:gd name="connsiteX0" fmla="*/ 2409825 w 2409825"/>
              <a:gd name="connsiteY0" fmla="*/ 0 h 1000125"/>
              <a:gd name="connsiteX1" fmla="*/ 1153256 w 2409825"/>
              <a:gd name="connsiteY1" fmla="*/ 227197 h 1000125"/>
              <a:gd name="connsiteX2" fmla="*/ 0 w 2409825"/>
              <a:gd name="connsiteY2" fmla="*/ 1000125 h 1000125"/>
              <a:gd name="connsiteX0" fmla="*/ 2409825 w 2409825"/>
              <a:gd name="connsiteY0" fmla="*/ 0 h 1000125"/>
              <a:gd name="connsiteX1" fmla="*/ 0 w 2409825"/>
              <a:gd name="connsiteY1" fmla="*/ 1000125 h 1000125"/>
              <a:gd name="connsiteX0" fmla="*/ 2409825 w 2409825"/>
              <a:gd name="connsiteY0" fmla="*/ 0 h 1000125"/>
              <a:gd name="connsiteX1" fmla="*/ 857981 w 2409825"/>
              <a:gd name="connsiteY1" fmla="*/ 646297 h 1000125"/>
              <a:gd name="connsiteX2" fmla="*/ 0 w 2409825"/>
              <a:gd name="connsiteY2" fmla="*/ 1000125 h 1000125"/>
              <a:gd name="connsiteX0" fmla="*/ 2409825 w 2409825"/>
              <a:gd name="connsiteY0" fmla="*/ 0 h 1000125"/>
              <a:gd name="connsiteX1" fmla="*/ 857981 w 2409825"/>
              <a:gd name="connsiteY1" fmla="*/ 646297 h 1000125"/>
              <a:gd name="connsiteX2" fmla="*/ 0 w 2409825"/>
              <a:gd name="connsiteY2" fmla="*/ 1000125 h 1000125"/>
              <a:gd name="connsiteX0" fmla="*/ 2409825 w 2409825"/>
              <a:gd name="connsiteY0" fmla="*/ 0 h 1000125"/>
              <a:gd name="connsiteX1" fmla="*/ 1096106 w 2409825"/>
              <a:gd name="connsiteY1" fmla="*/ 446272 h 1000125"/>
              <a:gd name="connsiteX2" fmla="*/ 0 w 2409825"/>
              <a:gd name="connsiteY2" fmla="*/ 1000125 h 1000125"/>
              <a:gd name="connsiteX0" fmla="*/ 2409825 w 2409825"/>
              <a:gd name="connsiteY0" fmla="*/ 0 h 1000125"/>
              <a:gd name="connsiteX1" fmla="*/ 1096106 w 2409825"/>
              <a:gd name="connsiteY1" fmla="*/ 446272 h 1000125"/>
              <a:gd name="connsiteX2" fmla="*/ 0 w 2409825"/>
              <a:gd name="connsiteY2" fmla="*/ 1000125 h 1000125"/>
              <a:gd name="connsiteX0" fmla="*/ 2409825 w 2409825"/>
              <a:gd name="connsiteY0" fmla="*/ 0 h 1000125"/>
              <a:gd name="connsiteX1" fmla="*/ 1153256 w 2409825"/>
              <a:gd name="connsiteY1" fmla="*/ 208147 h 1000125"/>
              <a:gd name="connsiteX2" fmla="*/ 0 w 2409825"/>
              <a:gd name="connsiteY2" fmla="*/ 1000125 h 1000125"/>
              <a:gd name="connsiteX0" fmla="*/ 2409825 w 2409825"/>
              <a:gd name="connsiteY0" fmla="*/ 0 h 1000125"/>
              <a:gd name="connsiteX1" fmla="*/ 1848581 w 2409825"/>
              <a:gd name="connsiteY1" fmla="*/ 84322 h 1000125"/>
              <a:gd name="connsiteX2" fmla="*/ 1153256 w 2409825"/>
              <a:gd name="connsiteY2" fmla="*/ 208147 h 1000125"/>
              <a:gd name="connsiteX3" fmla="*/ 0 w 2409825"/>
              <a:gd name="connsiteY3" fmla="*/ 1000125 h 1000125"/>
              <a:gd name="connsiteX0" fmla="*/ 2409825 w 2409825"/>
              <a:gd name="connsiteY0" fmla="*/ 0 h 1000125"/>
              <a:gd name="connsiteX1" fmla="*/ 1543781 w 2409825"/>
              <a:gd name="connsiteY1" fmla="*/ 55747 h 1000125"/>
              <a:gd name="connsiteX2" fmla="*/ 1153256 w 2409825"/>
              <a:gd name="connsiteY2" fmla="*/ 208147 h 1000125"/>
              <a:gd name="connsiteX3" fmla="*/ 0 w 2409825"/>
              <a:gd name="connsiteY3" fmla="*/ 1000125 h 1000125"/>
              <a:gd name="connsiteX0" fmla="*/ 1933575 w 1933575"/>
              <a:gd name="connsiteY0" fmla="*/ 0 h 1057275"/>
              <a:gd name="connsiteX1" fmla="*/ 1543781 w 1933575"/>
              <a:gd name="connsiteY1" fmla="*/ 112897 h 1057275"/>
              <a:gd name="connsiteX2" fmla="*/ 1153256 w 1933575"/>
              <a:gd name="connsiteY2" fmla="*/ 265297 h 1057275"/>
              <a:gd name="connsiteX3" fmla="*/ 0 w 1933575"/>
              <a:gd name="connsiteY3" fmla="*/ 1057275 h 1057275"/>
              <a:gd name="connsiteX0" fmla="*/ 1933575 w 1933575"/>
              <a:gd name="connsiteY0" fmla="*/ 0 h 1057275"/>
              <a:gd name="connsiteX1" fmla="*/ 1543781 w 1933575"/>
              <a:gd name="connsiteY1" fmla="*/ 112897 h 1057275"/>
              <a:gd name="connsiteX2" fmla="*/ 1248506 w 1933575"/>
              <a:gd name="connsiteY2" fmla="*/ 693922 h 1057275"/>
              <a:gd name="connsiteX3" fmla="*/ 0 w 1933575"/>
              <a:gd name="connsiteY3" fmla="*/ 1057275 h 1057275"/>
              <a:gd name="connsiteX0" fmla="*/ 1933575 w 1933575"/>
              <a:gd name="connsiteY0" fmla="*/ 0 h 1057275"/>
              <a:gd name="connsiteX1" fmla="*/ 1543781 w 1933575"/>
              <a:gd name="connsiteY1" fmla="*/ 112897 h 1057275"/>
              <a:gd name="connsiteX2" fmla="*/ 1248506 w 1933575"/>
              <a:gd name="connsiteY2" fmla="*/ 693922 h 1057275"/>
              <a:gd name="connsiteX3" fmla="*/ 629381 w 1933575"/>
              <a:gd name="connsiteY3" fmla="*/ 836797 h 1057275"/>
              <a:gd name="connsiteX4" fmla="*/ 0 w 1933575"/>
              <a:gd name="connsiteY4" fmla="*/ 1057275 h 1057275"/>
              <a:gd name="connsiteX0" fmla="*/ 1933575 w 1933575"/>
              <a:gd name="connsiteY0" fmla="*/ 0 h 1057275"/>
              <a:gd name="connsiteX1" fmla="*/ 1543781 w 1933575"/>
              <a:gd name="connsiteY1" fmla="*/ 112897 h 1057275"/>
              <a:gd name="connsiteX2" fmla="*/ 629381 w 1933575"/>
              <a:gd name="connsiteY2" fmla="*/ 836797 h 1057275"/>
              <a:gd name="connsiteX3" fmla="*/ 0 w 1933575"/>
              <a:gd name="connsiteY3" fmla="*/ 1057275 h 1057275"/>
              <a:gd name="connsiteX0" fmla="*/ 1933575 w 1933575"/>
              <a:gd name="connsiteY0" fmla="*/ 0 h 1057275"/>
              <a:gd name="connsiteX1" fmla="*/ 1543781 w 1933575"/>
              <a:gd name="connsiteY1" fmla="*/ 112897 h 1057275"/>
              <a:gd name="connsiteX2" fmla="*/ 315056 w 1933575"/>
              <a:gd name="connsiteY2" fmla="*/ 712972 h 1057275"/>
              <a:gd name="connsiteX3" fmla="*/ 0 w 1933575"/>
              <a:gd name="connsiteY3" fmla="*/ 1057275 h 1057275"/>
              <a:gd name="connsiteX0" fmla="*/ 1933575 w 1933575"/>
              <a:gd name="connsiteY0" fmla="*/ 0 h 1057275"/>
              <a:gd name="connsiteX1" fmla="*/ 1172306 w 1933575"/>
              <a:gd name="connsiteY1" fmla="*/ 570097 h 1057275"/>
              <a:gd name="connsiteX2" fmla="*/ 315056 w 1933575"/>
              <a:gd name="connsiteY2" fmla="*/ 712972 h 1057275"/>
              <a:gd name="connsiteX3" fmla="*/ 0 w 1933575"/>
              <a:gd name="connsiteY3" fmla="*/ 1057275 h 1057275"/>
              <a:gd name="connsiteX0" fmla="*/ 1933575 w 1933575"/>
              <a:gd name="connsiteY0" fmla="*/ 0 h 1057275"/>
              <a:gd name="connsiteX1" fmla="*/ 1658081 w 1933575"/>
              <a:gd name="connsiteY1" fmla="*/ 217672 h 1057275"/>
              <a:gd name="connsiteX2" fmla="*/ 1172306 w 1933575"/>
              <a:gd name="connsiteY2" fmla="*/ 570097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172306 w 1933575"/>
              <a:gd name="connsiteY2" fmla="*/ 570097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00856 w 1933575"/>
              <a:gd name="connsiteY2" fmla="*/ 6748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086581 w 1933575"/>
              <a:gd name="connsiteY1" fmla="*/ 636772 h 1057275"/>
              <a:gd name="connsiteX2" fmla="*/ 315056 w 1933575"/>
              <a:gd name="connsiteY2" fmla="*/ 712972 h 1057275"/>
              <a:gd name="connsiteX3" fmla="*/ 0 w 1933575"/>
              <a:gd name="connsiteY3" fmla="*/ 1057275 h 1057275"/>
              <a:gd name="connsiteX0" fmla="*/ 1933575 w 1933575"/>
              <a:gd name="connsiteY0" fmla="*/ 0 h 1057275"/>
              <a:gd name="connsiteX1" fmla="*/ 1086581 w 1933575"/>
              <a:gd name="connsiteY1" fmla="*/ 636772 h 1057275"/>
              <a:gd name="connsiteX2" fmla="*/ 1035314 w 1933575"/>
              <a:gd name="connsiteY2" fmla="*/ 649393 h 1057275"/>
              <a:gd name="connsiteX3" fmla="*/ 315056 w 1933575"/>
              <a:gd name="connsiteY3" fmla="*/ 712972 h 1057275"/>
              <a:gd name="connsiteX4" fmla="*/ 0 w 1933575"/>
              <a:gd name="connsiteY4" fmla="*/ 1057275 h 1057275"/>
              <a:gd name="connsiteX0" fmla="*/ 1933575 w 1933575"/>
              <a:gd name="connsiteY0" fmla="*/ 0 h 1057275"/>
              <a:gd name="connsiteX1" fmla="*/ 1086581 w 1933575"/>
              <a:gd name="connsiteY1" fmla="*/ 636772 h 1057275"/>
              <a:gd name="connsiteX2" fmla="*/ 1035314 w 1933575"/>
              <a:gd name="connsiteY2" fmla="*/ 649393 h 1057275"/>
              <a:gd name="connsiteX3" fmla="*/ 0 w 1933575"/>
              <a:gd name="connsiteY3" fmla="*/ 1057275 h 1057275"/>
              <a:gd name="connsiteX0" fmla="*/ 1933575 w 1933575"/>
              <a:gd name="connsiteY0" fmla="*/ 0 h 1057275"/>
              <a:gd name="connsiteX1" fmla="*/ 1086581 w 1933575"/>
              <a:gd name="connsiteY1" fmla="*/ 636772 h 1057275"/>
              <a:gd name="connsiteX2" fmla="*/ 0 w 1933575"/>
              <a:gd name="connsiteY2" fmla="*/ 1057275 h 1057275"/>
              <a:gd name="connsiteX0" fmla="*/ 1933575 w 1933575"/>
              <a:gd name="connsiteY0" fmla="*/ 0 h 1057275"/>
              <a:gd name="connsiteX1" fmla="*/ 0 w 1933575"/>
              <a:gd name="connsiteY1" fmla="*/ 1057275 h 1057275"/>
              <a:gd name="connsiteX0" fmla="*/ 257175 w 257175"/>
              <a:gd name="connsiteY0" fmla="*/ 0 h 1304925"/>
              <a:gd name="connsiteX1" fmla="*/ 0 w 257175"/>
              <a:gd name="connsiteY1" fmla="*/ 1304925 h 1304925"/>
              <a:gd name="connsiteX0" fmla="*/ 2809875 w 2809875"/>
              <a:gd name="connsiteY0" fmla="*/ 0 h 685800"/>
              <a:gd name="connsiteX1" fmla="*/ 0 w 2809875"/>
              <a:gd name="connsiteY1" fmla="*/ 685800 h 685800"/>
              <a:gd name="connsiteX0" fmla="*/ 4419600 w 4419600"/>
              <a:gd name="connsiteY0" fmla="*/ 0 h 523875"/>
              <a:gd name="connsiteX1" fmla="*/ 0 w 4419600"/>
              <a:gd name="connsiteY1" fmla="*/ 523875 h 523875"/>
              <a:gd name="connsiteX0" fmla="*/ 447675 w 447675"/>
              <a:gd name="connsiteY0" fmla="*/ 0 h 104775"/>
              <a:gd name="connsiteX1" fmla="*/ 0 w 447675"/>
              <a:gd name="connsiteY1" fmla="*/ 104775 h 104775"/>
              <a:gd name="connsiteX0" fmla="*/ 447675 w 448052"/>
              <a:gd name="connsiteY0" fmla="*/ 0 h 104775"/>
              <a:gd name="connsiteX1" fmla="*/ 0 w 448052"/>
              <a:gd name="connsiteY1" fmla="*/ 104775 h 104775"/>
              <a:gd name="connsiteX0" fmla="*/ 448419 w 448665"/>
              <a:gd name="connsiteY0" fmla="*/ 0 h 104775"/>
              <a:gd name="connsiteX1" fmla="*/ 744 w 448665"/>
              <a:gd name="connsiteY1" fmla="*/ 104775 h 104775"/>
              <a:gd name="connsiteX0" fmla="*/ 448419 w 448665"/>
              <a:gd name="connsiteY0" fmla="*/ 0 h 178667"/>
              <a:gd name="connsiteX1" fmla="*/ 744 w 448665"/>
              <a:gd name="connsiteY1" fmla="*/ 178667 h 178667"/>
              <a:gd name="connsiteX0" fmla="*/ 448419 w 448665"/>
              <a:gd name="connsiteY0" fmla="*/ 0 h 224849"/>
              <a:gd name="connsiteX1" fmla="*/ 744 w 448665"/>
              <a:gd name="connsiteY1" fmla="*/ 224849 h 224849"/>
              <a:gd name="connsiteX0" fmla="*/ 448419 w 448665"/>
              <a:gd name="connsiteY0" fmla="*/ 0 h 206376"/>
              <a:gd name="connsiteX1" fmla="*/ 744 w 448665"/>
              <a:gd name="connsiteY1" fmla="*/ 206376 h 206376"/>
            </a:gdLst>
            <a:ahLst/>
            <a:cxnLst>
              <a:cxn ang="0">
                <a:pos x="connsiteX0" y="connsiteY0"/>
              </a:cxn>
              <a:cxn ang="0">
                <a:pos x="connsiteX1" y="connsiteY1"/>
              </a:cxn>
            </a:cxnLst>
            <a:rect l="l" t="t" r="r" b="b"/>
            <a:pathLst>
              <a:path w="448665" h="206376">
                <a:moveTo>
                  <a:pt x="448419" y="0"/>
                </a:moveTo>
                <a:cubicBezTo>
                  <a:pt x="461119" y="139700"/>
                  <a:pt x="-21481" y="-19049"/>
                  <a:pt x="744" y="206376"/>
                </a:cubicBezTo>
              </a:path>
            </a:pathLst>
          </a:custGeom>
          <a:ln w="19050">
            <a:solidFill>
              <a:schemeClr val="accent2">
                <a:lumMod val="40000"/>
                <a:lumOff val="60000"/>
              </a:schemeClr>
            </a:solidFill>
            <a:prstDash val="dash"/>
            <a:headEnd type="none" w="med" len="med"/>
            <a:tailEnd type="triangle" w="med" len="med"/>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dirty="0"/>
          </a:p>
        </p:txBody>
      </p:sp>
      <p:sp>
        <p:nvSpPr>
          <p:cNvPr id="88" name="任意多边形 87"/>
          <p:cNvSpPr/>
          <p:nvPr/>
        </p:nvSpPr>
        <p:spPr>
          <a:xfrm>
            <a:off x="4387386" y="3911845"/>
            <a:ext cx="1730389" cy="1382642"/>
          </a:xfrm>
          <a:custGeom>
            <a:avLst/>
            <a:gdLst>
              <a:gd name="connsiteX0" fmla="*/ 0 w 1343025"/>
              <a:gd name="connsiteY0" fmla="*/ 0 h 609600"/>
              <a:gd name="connsiteX1" fmla="*/ 685800 w 1343025"/>
              <a:gd name="connsiteY1" fmla="*/ 104775 h 609600"/>
              <a:gd name="connsiteX2" fmla="*/ 1343025 w 1343025"/>
              <a:gd name="connsiteY2" fmla="*/ 609600 h 609600"/>
              <a:gd name="connsiteX0" fmla="*/ 0 w 1343025"/>
              <a:gd name="connsiteY0" fmla="*/ 0 h 609600"/>
              <a:gd name="connsiteX1" fmla="*/ 876300 w 1343025"/>
              <a:gd name="connsiteY1" fmla="*/ 95250 h 609600"/>
              <a:gd name="connsiteX2" fmla="*/ 1343025 w 1343025"/>
              <a:gd name="connsiteY2" fmla="*/ 609600 h 609600"/>
              <a:gd name="connsiteX0" fmla="*/ 0 w 1343025"/>
              <a:gd name="connsiteY0" fmla="*/ 31209 h 640809"/>
              <a:gd name="connsiteX1" fmla="*/ 857250 w 1343025"/>
              <a:gd name="connsiteY1" fmla="*/ 50259 h 640809"/>
              <a:gd name="connsiteX2" fmla="*/ 1343025 w 1343025"/>
              <a:gd name="connsiteY2" fmla="*/ 640809 h 640809"/>
              <a:gd name="connsiteX0" fmla="*/ 0 w 1752600"/>
              <a:gd name="connsiteY0" fmla="*/ 281860 h 596185"/>
              <a:gd name="connsiteX1" fmla="*/ 1266825 w 1752600"/>
              <a:gd name="connsiteY1" fmla="*/ 5635 h 596185"/>
              <a:gd name="connsiteX2" fmla="*/ 1752600 w 1752600"/>
              <a:gd name="connsiteY2" fmla="*/ 596185 h 596185"/>
              <a:gd name="connsiteX0" fmla="*/ 0 w 1466850"/>
              <a:gd name="connsiteY0" fmla="*/ 345991 h 593641"/>
              <a:gd name="connsiteX1" fmla="*/ 981075 w 1466850"/>
              <a:gd name="connsiteY1" fmla="*/ 3091 h 593641"/>
              <a:gd name="connsiteX2" fmla="*/ 1466850 w 1466850"/>
              <a:gd name="connsiteY2" fmla="*/ 593641 h 593641"/>
              <a:gd name="connsiteX0" fmla="*/ 0 w 1247775"/>
              <a:gd name="connsiteY0" fmla="*/ 149937 h 607137"/>
              <a:gd name="connsiteX1" fmla="*/ 762000 w 1247775"/>
              <a:gd name="connsiteY1" fmla="*/ 16587 h 607137"/>
              <a:gd name="connsiteX2" fmla="*/ 1247775 w 1247775"/>
              <a:gd name="connsiteY2" fmla="*/ 607137 h 607137"/>
              <a:gd name="connsiteX0" fmla="*/ 0 w 775318"/>
              <a:gd name="connsiteY0" fmla="*/ 153682 h 677557"/>
              <a:gd name="connsiteX1" fmla="*/ 762000 w 775318"/>
              <a:gd name="connsiteY1" fmla="*/ 20332 h 677557"/>
              <a:gd name="connsiteX2" fmla="*/ 590550 w 775318"/>
              <a:gd name="connsiteY2" fmla="*/ 677557 h 677557"/>
              <a:gd name="connsiteX0" fmla="*/ 0 w 809625"/>
              <a:gd name="connsiteY0" fmla="*/ 142153 h 446953"/>
              <a:gd name="connsiteX1" fmla="*/ 762000 w 809625"/>
              <a:gd name="connsiteY1" fmla="*/ 8803 h 446953"/>
              <a:gd name="connsiteX2" fmla="*/ 809625 w 809625"/>
              <a:gd name="connsiteY2" fmla="*/ 446953 h 446953"/>
              <a:gd name="connsiteX0" fmla="*/ 0 w 772571"/>
              <a:gd name="connsiteY0" fmla="*/ 143051 h 466901"/>
              <a:gd name="connsiteX1" fmla="*/ 762000 w 772571"/>
              <a:gd name="connsiteY1" fmla="*/ 9701 h 466901"/>
              <a:gd name="connsiteX2" fmla="*/ 542925 w 772571"/>
              <a:gd name="connsiteY2" fmla="*/ 466901 h 466901"/>
              <a:gd name="connsiteX0" fmla="*/ 0 w 725903"/>
              <a:gd name="connsiteY0" fmla="*/ 0 h 323850"/>
              <a:gd name="connsiteX1" fmla="*/ 714375 w 725903"/>
              <a:gd name="connsiteY1" fmla="*/ 171450 h 323850"/>
              <a:gd name="connsiteX2" fmla="*/ 542925 w 725903"/>
              <a:gd name="connsiteY2" fmla="*/ 323850 h 323850"/>
              <a:gd name="connsiteX0" fmla="*/ 0 w 735223"/>
              <a:gd name="connsiteY0" fmla="*/ 106922 h 430772"/>
              <a:gd name="connsiteX1" fmla="*/ 723900 w 735223"/>
              <a:gd name="connsiteY1" fmla="*/ 11672 h 430772"/>
              <a:gd name="connsiteX2" fmla="*/ 542925 w 735223"/>
              <a:gd name="connsiteY2" fmla="*/ 430772 h 430772"/>
              <a:gd name="connsiteX0" fmla="*/ 0 w 305542"/>
              <a:gd name="connsiteY0" fmla="*/ 0 h 523875"/>
              <a:gd name="connsiteX1" fmla="*/ 304800 w 305542"/>
              <a:gd name="connsiteY1" fmla="*/ 104775 h 523875"/>
              <a:gd name="connsiteX2" fmla="*/ 123825 w 305542"/>
              <a:gd name="connsiteY2" fmla="*/ 523875 h 523875"/>
              <a:gd name="connsiteX0" fmla="*/ 0 w 528888"/>
              <a:gd name="connsiteY0" fmla="*/ 44174 h 444224"/>
              <a:gd name="connsiteX1" fmla="*/ 523875 w 528888"/>
              <a:gd name="connsiteY1" fmla="*/ 25124 h 444224"/>
              <a:gd name="connsiteX2" fmla="*/ 342900 w 528888"/>
              <a:gd name="connsiteY2" fmla="*/ 444224 h 444224"/>
              <a:gd name="connsiteX0" fmla="*/ 0 w 353807"/>
              <a:gd name="connsiteY0" fmla="*/ 58775 h 439775"/>
              <a:gd name="connsiteX1" fmla="*/ 352425 w 353807"/>
              <a:gd name="connsiteY1" fmla="*/ 20675 h 439775"/>
              <a:gd name="connsiteX2" fmla="*/ 171450 w 353807"/>
              <a:gd name="connsiteY2" fmla="*/ 439775 h 439775"/>
              <a:gd name="connsiteX0" fmla="*/ 0 w 359621"/>
              <a:gd name="connsiteY0" fmla="*/ 66752 h 562052"/>
              <a:gd name="connsiteX1" fmla="*/ 352425 w 359621"/>
              <a:gd name="connsiteY1" fmla="*/ 28652 h 562052"/>
              <a:gd name="connsiteX2" fmla="*/ 333375 w 359621"/>
              <a:gd name="connsiteY2" fmla="*/ 562052 h 562052"/>
              <a:gd name="connsiteX0" fmla="*/ 0 w 361851"/>
              <a:gd name="connsiteY0" fmla="*/ 66752 h 562052"/>
              <a:gd name="connsiteX1" fmla="*/ 352425 w 361851"/>
              <a:gd name="connsiteY1" fmla="*/ 28652 h 562052"/>
              <a:gd name="connsiteX2" fmla="*/ 266701 w 361851"/>
              <a:gd name="connsiteY2" fmla="*/ 390602 h 562052"/>
              <a:gd name="connsiteX3" fmla="*/ 333375 w 361851"/>
              <a:gd name="connsiteY3" fmla="*/ 562052 h 562052"/>
              <a:gd name="connsiteX0" fmla="*/ 0 w 353889"/>
              <a:gd name="connsiteY0" fmla="*/ 55522 h 550822"/>
              <a:gd name="connsiteX1" fmla="*/ 352425 w 353889"/>
              <a:gd name="connsiteY1" fmla="*/ 17422 h 550822"/>
              <a:gd name="connsiteX2" fmla="*/ 133351 w 353889"/>
              <a:gd name="connsiteY2" fmla="*/ 388897 h 550822"/>
              <a:gd name="connsiteX3" fmla="*/ 333375 w 353889"/>
              <a:gd name="connsiteY3" fmla="*/ 550822 h 550822"/>
              <a:gd name="connsiteX0" fmla="*/ 0 w 857250"/>
              <a:gd name="connsiteY0" fmla="*/ 55522 h 607972"/>
              <a:gd name="connsiteX1" fmla="*/ 352425 w 857250"/>
              <a:gd name="connsiteY1" fmla="*/ 17422 h 607972"/>
              <a:gd name="connsiteX2" fmla="*/ 133351 w 857250"/>
              <a:gd name="connsiteY2" fmla="*/ 388897 h 607972"/>
              <a:gd name="connsiteX3" fmla="*/ 857250 w 857250"/>
              <a:gd name="connsiteY3" fmla="*/ 607972 h 607972"/>
              <a:gd name="connsiteX0" fmla="*/ 0 w 857250"/>
              <a:gd name="connsiteY0" fmla="*/ 56167 h 608617"/>
              <a:gd name="connsiteX1" fmla="*/ 352425 w 857250"/>
              <a:gd name="connsiteY1" fmla="*/ 18067 h 608617"/>
              <a:gd name="connsiteX2" fmla="*/ 314326 w 857250"/>
              <a:gd name="connsiteY2" fmla="*/ 399067 h 608617"/>
              <a:gd name="connsiteX3" fmla="*/ 857250 w 857250"/>
              <a:gd name="connsiteY3" fmla="*/ 608617 h 608617"/>
              <a:gd name="connsiteX0" fmla="*/ 0 w 857250"/>
              <a:gd name="connsiteY0" fmla="*/ 0 h 552450"/>
              <a:gd name="connsiteX1" fmla="*/ 219075 w 857250"/>
              <a:gd name="connsiteY1" fmla="*/ 66675 h 552450"/>
              <a:gd name="connsiteX2" fmla="*/ 314326 w 857250"/>
              <a:gd name="connsiteY2" fmla="*/ 342900 h 552450"/>
              <a:gd name="connsiteX3" fmla="*/ 857250 w 857250"/>
              <a:gd name="connsiteY3" fmla="*/ 552450 h 552450"/>
              <a:gd name="connsiteX0" fmla="*/ 0 w 1104900"/>
              <a:gd name="connsiteY0" fmla="*/ 14001 h 509301"/>
              <a:gd name="connsiteX1" fmla="*/ 466725 w 1104900"/>
              <a:gd name="connsiteY1" fmla="*/ 23526 h 509301"/>
              <a:gd name="connsiteX2" fmla="*/ 561976 w 1104900"/>
              <a:gd name="connsiteY2" fmla="*/ 299751 h 509301"/>
              <a:gd name="connsiteX3" fmla="*/ 1104900 w 1104900"/>
              <a:gd name="connsiteY3" fmla="*/ 509301 h 509301"/>
              <a:gd name="connsiteX0" fmla="*/ 0 w 1104900"/>
              <a:gd name="connsiteY0" fmla="*/ 16791 h 512091"/>
              <a:gd name="connsiteX1" fmla="*/ 466725 w 1104900"/>
              <a:gd name="connsiteY1" fmla="*/ 26316 h 512091"/>
              <a:gd name="connsiteX2" fmla="*/ 438151 w 1104900"/>
              <a:gd name="connsiteY2" fmla="*/ 340641 h 512091"/>
              <a:gd name="connsiteX3" fmla="*/ 1104900 w 1104900"/>
              <a:gd name="connsiteY3" fmla="*/ 512091 h 512091"/>
              <a:gd name="connsiteX0" fmla="*/ 0 w 1104900"/>
              <a:gd name="connsiteY0" fmla="*/ 71794 h 567094"/>
              <a:gd name="connsiteX1" fmla="*/ 609600 w 1104900"/>
              <a:gd name="connsiteY1" fmla="*/ 14644 h 567094"/>
              <a:gd name="connsiteX2" fmla="*/ 438151 w 1104900"/>
              <a:gd name="connsiteY2" fmla="*/ 395644 h 567094"/>
              <a:gd name="connsiteX3" fmla="*/ 1104900 w 1104900"/>
              <a:gd name="connsiteY3" fmla="*/ 567094 h 567094"/>
              <a:gd name="connsiteX0" fmla="*/ 0 w 1104900"/>
              <a:gd name="connsiteY0" fmla="*/ 72396 h 567696"/>
              <a:gd name="connsiteX1" fmla="*/ 609600 w 1104900"/>
              <a:gd name="connsiteY1" fmla="*/ 15246 h 567696"/>
              <a:gd name="connsiteX2" fmla="*/ 514351 w 1104900"/>
              <a:gd name="connsiteY2" fmla="*/ 405771 h 567696"/>
              <a:gd name="connsiteX3" fmla="*/ 1104900 w 1104900"/>
              <a:gd name="connsiteY3" fmla="*/ 567696 h 567696"/>
              <a:gd name="connsiteX0" fmla="*/ 0 w 1104900"/>
              <a:gd name="connsiteY0" fmla="*/ 0 h 495300"/>
              <a:gd name="connsiteX1" fmla="*/ 400050 w 1104900"/>
              <a:gd name="connsiteY1" fmla="*/ 114300 h 495300"/>
              <a:gd name="connsiteX2" fmla="*/ 514351 w 1104900"/>
              <a:gd name="connsiteY2" fmla="*/ 3333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361950 w 1104900"/>
              <a:gd name="connsiteY1" fmla="*/ 76200 h 495300"/>
              <a:gd name="connsiteX2" fmla="*/ 5715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571501 w 1104900"/>
              <a:gd name="connsiteY2" fmla="*/ 371475 h 495300"/>
              <a:gd name="connsiteX3" fmla="*/ 1104900 w 1104900"/>
              <a:gd name="connsiteY3" fmla="*/ 495300 h 495300"/>
              <a:gd name="connsiteX0" fmla="*/ 0 w 1104900"/>
              <a:gd name="connsiteY0" fmla="*/ 0 h 656766"/>
              <a:gd name="connsiteX1" fmla="*/ 390525 w 1104900"/>
              <a:gd name="connsiteY1" fmla="*/ 180975 h 656766"/>
              <a:gd name="connsiteX2" fmla="*/ 561976 w 1104900"/>
              <a:gd name="connsiteY2" fmla="*/ 638175 h 656766"/>
              <a:gd name="connsiteX3" fmla="*/ 1104900 w 1104900"/>
              <a:gd name="connsiteY3" fmla="*/ 495300 h 656766"/>
              <a:gd name="connsiteX0" fmla="*/ 0 w 1104900"/>
              <a:gd name="connsiteY0" fmla="*/ 0 h 643508"/>
              <a:gd name="connsiteX1" fmla="*/ 390525 w 1104900"/>
              <a:gd name="connsiteY1" fmla="*/ 180975 h 643508"/>
              <a:gd name="connsiteX2" fmla="*/ 561976 w 1104900"/>
              <a:gd name="connsiteY2" fmla="*/ 638175 h 643508"/>
              <a:gd name="connsiteX3" fmla="*/ 1104900 w 1104900"/>
              <a:gd name="connsiteY3" fmla="*/ 495300 h 643508"/>
              <a:gd name="connsiteX0" fmla="*/ 0 w 1104900"/>
              <a:gd name="connsiteY0" fmla="*/ 0 h 495300"/>
              <a:gd name="connsiteX1" fmla="*/ 390525 w 1104900"/>
              <a:gd name="connsiteY1" fmla="*/ 180975 h 495300"/>
              <a:gd name="connsiteX2" fmla="*/ 600076 w 1104900"/>
              <a:gd name="connsiteY2" fmla="*/ 42862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1104900 w 1104900"/>
              <a:gd name="connsiteY2" fmla="*/ 495300 h 495300"/>
              <a:gd name="connsiteX0" fmla="*/ 0 w 1104900"/>
              <a:gd name="connsiteY0" fmla="*/ 0 h 495300"/>
              <a:gd name="connsiteX1" fmla="*/ 466725 w 1104900"/>
              <a:gd name="connsiteY1" fmla="*/ 438150 h 495300"/>
              <a:gd name="connsiteX2" fmla="*/ 1104900 w 1104900"/>
              <a:gd name="connsiteY2" fmla="*/ 495300 h 495300"/>
              <a:gd name="connsiteX0" fmla="*/ 0 w 1104900"/>
              <a:gd name="connsiteY0" fmla="*/ 0 h 495300"/>
              <a:gd name="connsiteX1" fmla="*/ 304800 w 1104900"/>
              <a:gd name="connsiteY1" fmla="*/ 304800 h 495300"/>
              <a:gd name="connsiteX2" fmla="*/ 1104900 w 1104900"/>
              <a:gd name="connsiteY2" fmla="*/ 495300 h 495300"/>
              <a:gd name="connsiteX0" fmla="*/ 0 w 1104900"/>
              <a:gd name="connsiteY0" fmla="*/ 0 h 495300"/>
              <a:gd name="connsiteX1" fmla="*/ 304800 w 1104900"/>
              <a:gd name="connsiteY1" fmla="*/ 304800 h 495300"/>
              <a:gd name="connsiteX2" fmla="*/ 752475 w 1104900"/>
              <a:gd name="connsiteY2" fmla="*/ 419100 h 495300"/>
              <a:gd name="connsiteX3" fmla="*/ 1104900 w 1104900"/>
              <a:gd name="connsiteY3" fmla="*/ 495300 h 495300"/>
              <a:gd name="connsiteX0" fmla="*/ 0 w 1104900"/>
              <a:gd name="connsiteY0" fmla="*/ 0 h 514350"/>
              <a:gd name="connsiteX1" fmla="*/ 304800 w 1104900"/>
              <a:gd name="connsiteY1" fmla="*/ 304800 h 514350"/>
              <a:gd name="connsiteX2" fmla="*/ 552450 w 1104900"/>
              <a:gd name="connsiteY2" fmla="*/ 514350 h 514350"/>
              <a:gd name="connsiteX3" fmla="*/ 1104900 w 1104900"/>
              <a:gd name="connsiteY3" fmla="*/ 495300 h 514350"/>
              <a:gd name="connsiteX0" fmla="*/ 0 w 1104900"/>
              <a:gd name="connsiteY0" fmla="*/ 0 h 514350"/>
              <a:gd name="connsiteX1" fmla="*/ 171450 w 1104900"/>
              <a:gd name="connsiteY1" fmla="*/ 342900 h 514350"/>
              <a:gd name="connsiteX2" fmla="*/ 552450 w 1104900"/>
              <a:gd name="connsiteY2" fmla="*/ 514350 h 514350"/>
              <a:gd name="connsiteX3" fmla="*/ 1104900 w 1104900"/>
              <a:gd name="connsiteY3" fmla="*/ 495300 h 514350"/>
              <a:gd name="connsiteX0" fmla="*/ 0 w 1104900"/>
              <a:gd name="connsiteY0" fmla="*/ 0 h 495300"/>
              <a:gd name="connsiteX1" fmla="*/ 171450 w 1104900"/>
              <a:gd name="connsiteY1" fmla="*/ 342900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 name="connsiteX0" fmla="*/ 0 w 1466850"/>
              <a:gd name="connsiteY0" fmla="*/ 0 h 619125"/>
              <a:gd name="connsiteX1" fmla="*/ 990600 w 1466850"/>
              <a:gd name="connsiteY1" fmla="*/ 228600 h 619125"/>
              <a:gd name="connsiteX2" fmla="*/ 790575 w 1466850"/>
              <a:gd name="connsiteY2" fmla="*/ 514350 h 619125"/>
              <a:gd name="connsiteX3" fmla="*/ 1466850 w 1466850"/>
              <a:gd name="connsiteY3" fmla="*/ 619125 h 619125"/>
              <a:gd name="connsiteX0" fmla="*/ 340807 w 1807657"/>
              <a:gd name="connsiteY0" fmla="*/ 0 h 619125"/>
              <a:gd name="connsiteX1" fmla="*/ 16957 w 1807657"/>
              <a:gd name="connsiteY1" fmla="*/ 314325 h 619125"/>
              <a:gd name="connsiteX2" fmla="*/ 1131382 w 1807657"/>
              <a:gd name="connsiteY2" fmla="*/ 514350 h 619125"/>
              <a:gd name="connsiteX3" fmla="*/ 1807657 w 1807657"/>
              <a:gd name="connsiteY3" fmla="*/ 619125 h 619125"/>
              <a:gd name="connsiteX0" fmla="*/ 0 w 1466850"/>
              <a:gd name="connsiteY0" fmla="*/ 0 h 619125"/>
              <a:gd name="connsiteX1" fmla="*/ 790575 w 1466850"/>
              <a:gd name="connsiteY1" fmla="*/ 514350 h 619125"/>
              <a:gd name="connsiteX2" fmla="*/ 1466850 w 1466850"/>
              <a:gd name="connsiteY2" fmla="*/ 619125 h 619125"/>
              <a:gd name="connsiteX0" fmla="*/ 500990 w 1967840"/>
              <a:gd name="connsiteY0" fmla="*/ 0 h 619125"/>
              <a:gd name="connsiteX1" fmla="*/ 43790 w 1967840"/>
              <a:gd name="connsiteY1" fmla="*/ 485775 h 619125"/>
              <a:gd name="connsiteX2" fmla="*/ 1967840 w 1967840"/>
              <a:gd name="connsiteY2" fmla="*/ 619125 h 619125"/>
              <a:gd name="connsiteX0" fmla="*/ 1272447 w 1948722"/>
              <a:gd name="connsiteY0" fmla="*/ 0 h 666750"/>
              <a:gd name="connsiteX1" fmla="*/ 24672 w 1948722"/>
              <a:gd name="connsiteY1" fmla="*/ 533400 h 666750"/>
              <a:gd name="connsiteX2" fmla="*/ 1948722 w 1948722"/>
              <a:gd name="connsiteY2" fmla="*/ 666750 h 666750"/>
              <a:gd name="connsiteX0" fmla="*/ 1282728 w 1959003"/>
              <a:gd name="connsiteY0" fmla="*/ 454 h 667204"/>
              <a:gd name="connsiteX1" fmla="*/ 34953 w 1959003"/>
              <a:gd name="connsiteY1" fmla="*/ 533854 h 667204"/>
              <a:gd name="connsiteX2" fmla="*/ 1959003 w 1959003"/>
              <a:gd name="connsiteY2" fmla="*/ 667204 h 667204"/>
              <a:gd name="connsiteX0" fmla="*/ 2442356 w 2442356"/>
              <a:gd name="connsiteY0" fmla="*/ 454 h 1010104"/>
              <a:gd name="connsiteX1" fmla="*/ 1194581 w 2442356"/>
              <a:gd name="connsiteY1" fmla="*/ 533854 h 1010104"/>
              <a:gd name="connsiteX2" fmla="*/ 23006 w 2442356"/>
              <a:gd name="connsiteY2" fmla="*/ 1010104 h 1010104"/>
              <a:gd name="connsiteX0" fmla="*/ 2404799 w 2404799"/>
              <a:gd name="connsiteY0" fmla="*/ 454 h 1029154"/>
              <a:gd name="connsiteX1" fmla="*/ 1157024 w 2404799"/>
              <a:gd name="connsiteY1" fmla="*/ 533854 h 1029154"/>
              <a:gd name="connsiteX2" fmla="*/ 23549 w 2404799"/>
              <a:gd name="connsiteY2" fmla="*/ 1029154 h 1029154"/>
              <a:gd name="connsiteX0" fmla="*/ 2381275 w 2381275"/>
              <a:gd name="connsiteY0" fmla="*/ 454 h 1029154"/>
              <a:gd name="connsiteX1" fmla="*/ 1133500 w 2381275"/>
              <a:gd name="connsiteY1" fmla="*/ 533854 h 1029154"/>
              <a:gd name="connsiteX2" fmla="*/ 25 w 2381275"/>
              <a:gd name="connsiteY2" fmla="*/ 1029154 h 1029154"/>
              <a:gd name="connsiteX0" fmla="*/ 2390798 w 2390798"/>
              <a:gd name="connsiteY0" fmla="*/ 454 h 1000579"/>
              <a:gd name="connsiteX1" fmla="*/ 1143023 w 2390798"/>
              <a:gd name="connsiteY1" fmla="*/ 533854 h 1000579"/>
              <a:gd name="connsiteX2" fmla="*/ 23 w 2390798"/>
              <a:gd name="connsiteY2" fmla="*/ 1000579 h 1000579"/>
              <a:gd name="connsiteX0" fmla="*/ 2409848 w 2409848"/>
              <a:gd name="connsiteY0" fmla="*/ 454 h 1000579"/>
              <a:gd name="connsiteX1" fmla="*/ 1162073 w 2409848"/>
              <a:gd name="connsiteY1" fmla="*/ 533854 h 1000579"/>
              <a:gd name="connsiteX2" fmla="*/ 23 w 2409848"/>
              <a:gd name="connsiteY2" fmla="*/ 1000579 h 1000579"/>
              <a:gd name="connsiteX0" fmla="*/ 2409825 w 2409825"/>
              <a:gd name="connsiteY0" fmla="*/ 0 h 1000125"/>
              <a:gd name="connsiteX1" fmla="*/ 0 w 2409825"/>
              <a:gd name="connsiteY1" fmla="*/ 1000125 h 1000125"/>
              <a:gd name="connsiteX0" fmla="*/ 2409825 w 2409825"/>
              <a:gd name="connsiteY0" fmla="*/ 0 h 1000125"/>
              <a:gd name="connsiteX1" fmla="*/ 1277081 w 2409825"/>
              <a:gd name="connsiteY1" fmla="*/ 446272 h 1000125"/>
              <a:gd name="connsiteX2" fmla="*/ 0 w 2409825"/>
              <a:gd name="connsiteY2" fmla="*/ 1000125 h 1000125"/>
              <a:gd name="connsiteX0" fmla="*/ 2409825 w 2409825"/>
              <a:gd name="connsiteY0" fmla="*/ 0 h 1000125"/>
              <a:gd name="connsiteX1" fmla="*/ 1153256 w 2409825"/>
              <a:gd name="connsiteY1" fmla="*/ 227197 h 1000125"/>
              <a:gd name="connsiteX2" fmla="*/ 0 w 2409825"/>
              <a:gd name="connsiteY2" fmla="*/ 1000125 h 1000125"/>
              <a:gd name="connsiteX0" fmla="*/ 2409825 w 2409825"/>
              <a:gd name="connsiteY0" fmla="*/ 0 h 1000125"/>
              <a:gd name="connsiteX1" fmla="*/ 0 w 2409825"/>
              <a:gd name="connsiteY1" fmla="*/ 1000125 h 1000125"/>
              <a:gd name="connsiteX0" fmla="*/ 2409825 w 2409825"/>
              <a:gd name="connsiteY0" fmla="*/ 0 h 1000125"/>
              <a:gd name="connsiteX1" fmla="*/ 857981 w 2409825"/>
              <a:gd name="connsiteY1" fmla="*/ 646297 h 1000125"/>
              <a:gd name="connsiteX2" fmla="*/ 0 w 2409825"/>
              <a:gd name="connsiteY2" fmla="*/ 1000125 h 1000125"/>
              <a:gd name="connsiteX0" fmla="*/ 2409825 w 2409825"/>
              <a:gd name="connsiteY0" fmla="*/ 0 h 1000125"/>
              <a:gd name="connsiteX1" fmla="*/ 857981 w 2409825"/>
              <a:gd name="connsiteY1" fmla="*/ 646297 h 1000125"/>
              <a:gd name="connsiteX2" fmla="*/ 0 w 2409825"/>
              <a:gd name="connsiteY2" fmla="*/ 1000125 h 1000125"/>
              <a:gd name="connsiteX0" fmla="*/ 2409825 w 2409825"/>
              <a:gd name="connsiteY0" fmla="*/ 0 h 1000125"/>
              <a:gd name="connsiteX1" fmla="*/ 1096106 w 2409825"/>
              <a:gd name="connsiteY1" fmla="*/ 446272 h 1000125"/>
              <a:gd name="connsiteX2" fmla="*/ 0 w 2409825"/>
              <a:gd name="connsiteY2" fmla="*/ 1000125 h 1000125"/>
              <a:gd name="connsiteX0" fmla="*/ 2409825 w 2409825"/>
              <a:gd name="connsiteY0" fmla="*/ 0 h 1000125"/>
              <a:gd name="connsiteX1" fmla="*/ 1096106 w 2409825"/>
              <a:gd name="connsiteY1" fmla="*/ 446272 h 1000125"/>
              <a:gd name="connsiteX2" fmla="*/ 0 w 2409825"/>
              <a:gd name="connsiteY2" fmla="*/ 1000125 h 1000125"/>
              <a:gd name="connsiteX0" fmla="*/ 2409825 w 2409825"/>
              <a:gd name="connsiteY0" fmla="*/ 0 h 1000125"/>
              <a:gd name="connsiteX1" fmla="*/ 1153256 w 2409825"/>
              <a:gd name="connsiteY1" fmla="*/ 208147 h 1000125"/>
              <a:gd name="connsiteX2" fmla="*/ 0 w 2409825"/>
              <a:gd name="connsiteY2" fmla="*/ 1000125 h 1000125"/>
              <a:gd name="connsiteX0" fmla="*/ 2409825 w 2409825"/>
              <a:gd name="connsiteY0" fmla="*/ 0 h 1000125"/>
              <a:gd name="connsiteX1" fmla="*/ 1848581 w 2409825"/>
              <a:gd name="connsiteY1" fmla="*/ 84322 h 1000125"/>
              <a:gd name="connsiteX2" fmla="*/ 1153256 w 2409825"/>
              <a:gd name="connsiteY2" fmla="*/ 208147 h 1000125"/>
              <a:gd name="connsiteX3" fmla="*/ 0 w 2409825"/>
              <a:gd name="connsiteY3" fmla="*/ 1000125 h 1000125"/>
              <a:gd name="connsiteX0" fmla="*/ 2409825 w 2409825"/>
              <a:gd name="connsiteY0" fmla="*/ 0 h 1000125"/>
              <a:gd name="connsiteX1" fmla="*/ 1543781 w 2409825"/>
              <a:gd name="connsiteY1" fmla="*/ 55747 h 1000125"/>
              <a:gd name="connsiteX2" fmla="*/ 1153256 w 2409825"/>
              <a:gd name="connsiteY2" fmla="*/ 208147 h 1000125"/>
              <a:gd name="connsiteX3" fmla="*/ 0 w 2409825"/>
              <a:gd name="connsiteY3" fmla="*/ 1000125 h 1000125"/>
              <a:gd name="connsiteX0" fmla="*/ 1933575 w 1933575"/>
              <a:gd name="connsiteY0" fmla="*/ 0 h 1057275"/>
              <a:gd name="connsiteX1" fmla="*/ 1543781 w 1933575"/>
              <a:gd name="connsiteY1" fmla="*/ 112897 h 1057275"/>
              <a:gd name="connsiteX2" fmla="*/ 1153256 w 1933575"/>
              <a:gd name="connsiteY2" fmla="*/ 265297 h 1057275"/>
              <a:gd name="connsiteX3" fmla="*/ 0 w 1933575"/>
              <a:gd name="connsiteY3" fmla="*/ 1057275 h 1057275"/>
              <a:gd name="connsiteX0" fmla="*/ 1933575 w 1933575"/>
              <a:gd name="connsiteY0" fmla="*/ 0 h 1057275"/>
              <a:gd name="connsiteX1" fmla="*/ 1543781 w 1933575"/>
              <a:gd name="connsiteY1" fmla="*/ 112897 h 1057275"/>
              <a:gd name="connsiteX2" fmla="*/ 1248506 w 1933575"/>
              <a:gd name="connsiteY2" fmla="*/ 693922 h 1057275"/>
              <a:gd name="connsiteX3" fmla="*/ 0 w 1933575"/>
              <a:gd name="connsiteY3" fmla="*/ 1057275 h 1057275"/>
              <a:gd name="connsiteX0" fmla="*/ 1933575 w 1933575"/>
              <a:gd name="connsiteY0" fmla="*/ 0 h 1057275"/>
              <a:gd name="connsiteX1" fmla="*/ 1543781 w 1933575"/>
              <a:gd name="connsiteY1" fmla="*/ 112897 h 1057275"/>
              <a:gd name="connsiteX2" fmla="*/ 1248506 w 1933575"/>
              <a:gd name="connsiteY2" fmla="*/ 693922 h 1057275"/>
              <a:gd name="connsiteX3" fmla="*/ 629381 w 1933575"/>
              <a:gd name="connsiteY3" fmla="*/ 836797 h 1057275"/>
              <a:gd name="connsiteX4" fmla="*/ 0 w 1933575"/>
              <a:gd name="connsiteY4" fmla="*/ 1057275 h 1057275"/>
              <a:gd name="connsiteX0" fmla="*/ 1933575 w 1933575"/>
              <a:gd name="connsiteY0" fmla="*/ 0 h 1057275"/>
              <a:gd name="connsiteX1" fmla="*/ 1543781 w 1933575"/>
              <a:gd name="connsiteY1" fmla="*/ 112897 h 1057275"/>
              <a:gd name="connsiteX2" fmla="*/ 629381 w 1933575"/>
              <a:gd name="connsiteY2" fmla="*/ 836797 h 1057275"/>
              <a:gd name="connsiteX3" fmla="*/ 0 w 1933575"/>
              <a:gd name="connsiteY3" fmla="*/ 1057275 h 1057275"/>
              <a:gd name="connsiteX0" fmla="*/ 1933575 w 1933575"/>
              <a:gd name="connsiteY0" fmla="*/ 0 h 1057275"/>
              <a:gd name="connsiteX1" fmla="*/ 1543781 w 1933575"/>
              <a:gd name="connsiteY1" fmla="*/ 112897 h 1057275"/>
              <a:gd name="connsiteX2" fmla="*/ 315056 w 1933575"/>
              <a:gd name="connsiteY2" fmla="*/ 712972 h 1057275"/>
              <a:gd name="connsiteX3" fmla="*/ 0 w 1933575"/>
              <a:gd name="connsiteY3" fmla="*/ 1057275 h 1057275"/>
              <a:gd name="connsiteX0" fmla="*/ 1933575 w 1933575"/>
              <a:gd name="connsiteY0" fmla="*/ 0 h 1057275"/>
              <a:gd name="connsiteX1" fmla="*/ 1172306 w 1933575"/>
              <a:gd name="connsiteY1" fmla="*/ 570097 h 1057275"/>
              <a:gd name="connsiteX2" fmla="*/ 315056 w 1933575"/>
              <a:gd name="connsiteY2" fmla="*/ 712972 h 1057275"/>
              <a:gd name="connsiteX3" fmla="*/ 0 w 1933575"/>
              <a:gd name="connsiteY3" fmla="*/ 1057275 h 1057275"/>
              <a:gd name="connsiteX0" fmla="*/ 1933575 w 1933575"/>
              <a:gd name="connsiteY0" fmla="*/ 0 h 1057275"/>
              <a:gd name="connsiteX1" fmla="*/ 1658081 w 1933575"/>
              <a:gd name="connsiteY1" fmla="*/ 217672 h 1057275"/>
              <a:gd name="connsiteX2" fmla="*/ 1172306 w 1933575"/>
              <a:gd name="connsiteY2" fmla="*/ 570097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172306 w 1933575"/>
              <a:gd name="connsiteY2" fmla="*/ 570097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00856 w 1933575"/>
              <a:gd name="connsiteY2" fmla="*/ 6748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086581 w 1933575"/>
              <a:gd name="connsiteY1" fmla="*/ 636772 h 1057275"/>
              <a:gd name="connsiteX2" fmla="*/ 315056 w 1933575"/>
              <a:gd name="connsiteY2" fmla="*/ 712972 h 1057275"/>
              <a:gd name="connsiteX3" fmla="*/ 0 w 1933575"/>
              <a:gd name="connsiteY3" fmla="*/ 1057275 h 1057275"/>
              <a:gd name="connsiteX0" fmla="*/ 1933575 w 1933575"/>
              <a:gd name="connsiteY0" fmla="*/ 0 h 1057275"/>
              <a:gd name="connsiteX1" fmla="*/ 1086581 w 1933575"/>
              <a:gd name="connsiteY1" fmla="*/ 636772 h 1057275"/>
              <a:gd name="connsiteX2" fmla="*/ 1035314 w 1933575"/>
              <a:gd name="connsiteY2" fmla="*/ 649393 h 1057275"/>
              <a:gd name="connsiteX3" fmla="*/ 315056 w 1933575"/>
              <a:gd name="connsiteY3" fmla="*/ 712972 h 1057275"/>
              <a:gd name="connsiteX4" fmla="*/ 0 w 1933575"/>
              <a:gd name="connsiteY4" fmla="*/ 1057275 h 1057275"/>
              <a:gd name="connsiteX0" fmla="*/ 1933575 w 1933575"/>
              <a:gd name="connsiteY0" fmla="*/ 0 h 1057275"/>
              <a:gd name="connsiteX1" fmla="*/ 1086581 w 1933575"/>
              <a:gd name="connsiteY1" fmla="*/ 636772 h 1057275"/>
              <a:gd name="connsiteX2" fmla="*/ 1035314 w 1933575"/>
              <a:gd name="connsiteY2" fmla="*/ 649393 h 1057275"/>
              <a:gd name="connsiteX3" fmla="*/ 0 w 1933575"/>
              <a:gd name="connsiteY3" fmla="*/ 1057275 h 1057275"/>
              <a:gd name="connsiteX0" fmla="*/ 1933575 w 1933575"/>
              <a:gd name="connsiteY0" fmla="*/ 0 h 1057275"/>
              <a:gd name="connsiteX1" fmla="*/ 1086581 w 1933575"/>
              <a:gd name="connsiteY1" fmla="*/ 636772 h 1057275"/>
              <a:gd name="connsiteX2" fmla="*/ 0 w 1933575"/>
              <a:gd name="connsiteY2" fmla="*/ 1057275 h 1057275"/>
              <a:gd name="connsiteX0" fmla="*/ 1933575 w 1933575"/>
              <a:gd name="connsiteY0" fmla="*/ 0 h 1057275"/>
              <a:gd name="connsiteX1" fmla="*/ 0 w 1933575"/>
              <a:gd name="connsiteY1" fmla="*/ 1057275 h 1057275"/>
              <a:gd name="connsiteX0" fmla="*/ 257175 w 257175"/>
              <a:gd name="connsiteY0" fmla="*/ 0 h 1304925"/>
              <a:gd name="connsiteX1" fmla="*/ 0 w 257175"/>
              <a:gd name="connsiteY1" fmla="*/ 1304925 h 1304925"/>
              <a:gd name="connsiteX0" fmla="*/ 2809875 w 2809875"/>
              <a:gd name="connsiteY0" fmla="*/ 0 h 685800"/>
              <a:gd name="connsiteX1" fmla="*/ 0 w 2809875"/>
              <a:gd name="connsiteY1" fmla="*/ 685800 h 685800"/>
              <a:gd name="connsiteX0" fmla="*/ 7886700 w 7886700"/>
              <a:gd name="connsiteY0" fmla="*/ 0 h 742950"/>
              <a:gd name="connsiteX1" fmla="*/ 0 w 7886700"/>
              <a:gd name="connsiteY1" fmla="*/ 742950 h 742950"/>
              <a:gd name="connsiteX0" fmla="*/ 1962150 w 1962150"/>
              <a:gd name="connsiteY0" fmla="*/ 0 h 1114425"/>
              <a:gd name="connsiteX1" fmla="*/ 0 w 1962150"/>
              <a:gd name="connsiteY1" fmla="*/ 1114425 h 1114425"/>
              <a:gd name="connsiteX0" fmla="*/ 1962150 w 1962150"/>
              <a:gd name="connsiteY0" fmla="*/ 0 h 1114425"/>
              <a:gd name="connsiteX1" fmla="*/ 725750 w 1962150"/>
              <a:gd name="connsiteY1" fmla="*/ 688661 h 1114425"/>
              <a:gd name="connsiteX2" fmla="*/ 0 w 1962150"/>
              <a:gd name="connsiteY2" fmla="*/ 1114425 h 1114425"/>
              <a:gd name="connsiteX0" fmla="*/ 1962150 w 1962150"/>
              <a:gd name="connsiteY0" fmla="*/ 0 h 1114425"/>
              <a:gd name="connsiteX1" fmla="*/ 1459175 w 1962150"/>
              <a:gd name="connsiteY1" fmla="*/ 802961 h 1114425"/>
              <a:gd name="connsiteX2" fmla="*/ 0 w 1962150"/>
              <a:gd name="connsiteY2" fmla="*/ 1114425 h 1114425"/>
              <a:gd name="connsiteX0" fmla="*/ 1962150 w 1962150"/>
              <a:gd name="connsiteY0" fmla="*/ 0 h 1114425"/>
              <a:gd name="connsiteX1" fmla="*/ 1535375 w 1962150"/>
              <a:gd name="connsiteY1" fmla="*/ 831536 h 1114425"/>
              <a:gd name="connsiteX2" fmla="*/ 0 w 1962150"/>
              <a:gd name="connsiteY2" fmla="*/ 1114425 h 1114425"/>
              <a:gd name="connsiteX0" fmla="*/ 1962150 w 1962150"/>
              <a:gd name="connsiteY0" fmla="*/ 0 h 1114425"/>
              <a:gd name="connsiteX1" fmla="*/ 1535375 w 1962150"/>
              <a:gd name="connsiteY1" fmla="*/ 831536 h 1114425"/>
              <a:gd name="connsiteX2" fmla="*/ 0 w 1962150"/>
              <a:gd name="connsiteY2" fmla="*/ 1114425 h 1114425"/>
              <a:gd name="connsiteX0" fmla="*/ 1962150 w 1962150"/>
              <a:gd name="connsiteY0" fmla="*/ 0 h 1114425"/>
              <a:gd name="connsiteX1" fmla="*/ 1535375 w 1962150"/>
              <a:gd name="connsiteY1" fmla="*/ 831536 h 1114425"/>
              <a:gd name="connsiteX2" fmla="*/ 0 w 1962150"/>
              <a:gd name="connsiteY2" fmla="*/ 1114425 h 1114425"/>
              <a:gd name="connsiteX0" fmla="*/ 1962150 w 1962150"/>
              <a:gd name="connsiteY0" fmla="*/ 0 h 1114425"/>
              <a:gd name="connsiteX1" fmla="*/ 1430600 w 1962150"/>
              <a:gd name="connsiteY1" fmla="*/ 745811 h 1114425"/>
              <a:gd name="connsiteX2" fmla="*/ 0 w 1962150"/>
              <a:gd name="connsiteY2" fmla="*/ 1114425 h 1114425"/>
              <a:gd name="connsiteX0" fmla="*/ 1977495 w 1977495"/>
              <a:gd name="connsiteY0" fmla="*/ 0 h 1114425"/>
              <a:gd name="connsiteX1" fmla="*/ 1445945 w 1977495"/>
              <a:gd name="connsiteY1" fmla="*/ 745811 h 1114425"/>
              <a:gd name="connsiteX2" fmla="*/ 15345 w 1977495"/>
              <a:gd name="connsiteY2" fmla="*/ 1114425 h 1114425"/>
              <a:gd name="connsiteX0" fmla="*/ 1963662 w 1963662"/>
              <a:gd name="connsiteY0" fmla="*/ 0 h 1114425"/>
              <a:gd name="connsiteX1" fmla="*/ 1432112 w 1963662"/>
              <a:gd name="connsiteY1" fmla="*/ 745811 h 1114425"/>
              <a:gd name="connsiteX2" fmla="*/ 1512 w 1963662"/>
              <a:gd name="connsiteY2" fmla="*/ 1114425 h 1114425"/>
              <a:gd name="connsiteX0" fmla="*/ 1925562 w 1925562"/>
              <a:gd name="connsiteY0" fmla="*/ 0 h 1152525"/>
              <a:gd name="connsiteX1" fmla="*/ 1432112 w 1925562"/>
              <a:gd name="connsiteY1" fmla="*/ 783911 h 1152525"/>
              <a:gd name="connsiteX2" fmla="*/ 1512 w 1925562"/>
              <a:gd name="connsiteY2" fmla="*/ 1152525 h 1152525"/>
              <a:gd name="connsiteX0" fmla="*/ 1924050 w 1924050"/>
              <a:gd name="connsiteY0" fmla="*/ 0 h 1152525"/>
              <a:gd name="connsiteX1" fmla="*/ 0 w 1924050"/>
              <a:gd name="connsiteY1" fmla="*/ 1152525 h 1152525"/>
            </a:gdLst>
            <a:ahLst/>
            <a:cxnLst>
              <a:cxn ang="0">
                <a:pos x="connsiteX0" y="connsiteY0"/>
              </a:cxn>
              <a:cxn ang="0">
                <a:pos x="connsiteX1" y="connsiteY1"/>
              </a:cxn>
            </a:cxnLst>
            <a:rect l="l" t="t" r="r" b="b"/>
            <a:pathLst>
              <a:path w="1924050" h="1152525">
                <a:moveTo>
                  <a:pt x="1924050" y="0"/>
                </a:moveTo>
                <a:lnTo>
                  <a:pt x="0" y="1152525"/>
                </a:lnTo>
              </a:path>
            </a:pathLst>
          </a:custGeom>
          <a:ln w="19050">
            <a:solidFill>
              <a:schemeClr val="accent2">
                <a:lumMod val="40000"/>
                <a:lumOff val="60000"/>
              </a:schemeClr>
            </a:solidFill>
            <a:prstDash val="dash"/>
            <a:headEnd type="none" w="med" len="med"/>
            <a:tailEnd type="triangle" w="med" len="med"/>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dirty="0"/>
          </a:p>
        </p:txBody>
      </p:sp>
      <p:sp>
        <p:nvSpPr>
          <p:cNvPr id="89" name="任意多边形 88"/>
          <p:cNvSpPr/>
          <p:nvPr/>
        </p:nvSpPr>
        <p:spPr>
          <a:xfrm>
            <a:off x="5376347" y="3911845"/>
            <a:ext cx="741429" cy="1359515"/>
          </a:xfrm>
          <a:custGeom>
            <a:avLst/>
            <a:gdLst>
              <a:gd name="connsiteX0" fmla="*/ 0 w 1343025"/>
              <a:gd name="connsiteY0" fmla="*/ 0 h 609600"/>
              <a:gd name="connsiteX1" fmla="*/ 685800 w 1343025"/>
              <a:gd name="connsiteY1" fmla="*/ 104775 h 609600"/>
              <a:gd name="connsiteX2" fmla="*/ 1343025 w 1343025"/>
              <a:gd name="connsiteY2" fmla="*/ 609600 h 609600"/>
              <a:gd name="connsiteX0" fmla="*/ 0 w 1343025"/>
              <a:gd name="connsiteY0" fmla="*/ 0 h 609600"/>
              <a:gd name="connsiteX1" fmla="*/ 876300 w 1343025"/>
              <a:gd name="connsiteY1" fmla="*/ 95250 h 609600"/>
              <a:gd name="connsiteX2" fmla="*/ 1343025 w 1343025"/>
              <a:gd name="connsiteY2" fmla="*/ 609600 h 609600"/>
              <a:gd name="connsiteX0" fmla="*/ 0 w 1343025"/>
              <a:gd name="connsiteY0" fmla="*/ 31209 h 640809"/>
              <a:gd name="connsiteX1" fmla="*/ 857250 w 1343025"/>
              <a:gd name="connsiteY1" fmla="*/ 50259 h 640809"/>
              <a:gd name="connsiteX2" fmla="*/ 1343025 w 1343025"/>
              <a:gd name="connsiteY2" fmla="*/ 640809 h 640809"/>
              <a:gd name="connsiteX0" fmla="*/ 0 w 1752600"/>
              <a:gd name="connsiteY0" fmla="*/ 281860 h 596185"/>
              <a:gd name="connsiteX1" fmla="*/ 1266825 w 1752600"/>
              <a:gd name="connsiteY1" fmla="*/ 5635 h 596185"/>
              <a:gd name="connsiteX2" fmla="*/ 1752600 w 1752600"/>
              <a:gd name="connsiteY2" fmla="*/ 596185 h 596185"/>
              <a:gd name="connsiteX0" fmla="*/ 0 w 1466850"/>
              <a:gd name="connsiteY0" fmla="*/ 345991 h 593641"/>
              <a:gd name="connsiteX1" fmla="*/ 981075 w 1466850"/>
              <a:gd name="connsiteY1" fmla="*/ 3091 h 593641"/>
              <a:gd name="connsiteX2" fmla="*/ 1466850 w 1466850"/>
              <a:gd name="connsiteY2" fmla="*/ 593641 h 593641"/>
              <a:gd name="connsiteX0" fmla="*/ 0 w 1247775"/>
              <a:gd name="connsiteY0" fmla="*/ 149937 h 607137"/>
              <a:gd name="connsiteX1" fmla="*/ 762000 w 1247775"/>
              <a:gd name="connsiteY1" fmla="*/ 16587 h 607137"/>
              <a:gd name="connsiteX2" fmla="*/ 1247775 w 1247775"/>
              <a:gd name="connsiteY2" fmla="*/ 607137 h 607137"/>
              <a:gd name="connsiteX0" fmla="*/ 0 w 775318"/>
              <a:gd name="connsiteY0" fmla="*/ 153682 h 677557"/>
              <a:gd name="connsiteX1" fmla="*/ 762000 w 775318"/>
              <a:gd name="connsiteY1" fmla="*/ 20332 h 677557"/>
              <a:gd name="connsiteX2" fmla="*/ 590550 w 775318"/>
              <a:gd name="connsiteY2" fmla="*/ 677557 h 677557"/>
              <a:gd name="connsiteX0" fmla="*/ 0 w 809625"/>
              <a:gd name="connsiteY0" fmla="*/ 142153 h 446953"/>
              <a:gd name="connsiteX1" fmla="*/ 762000 w 809625"/>
              <a:gd name="connsiteY1" fmla="*/ 8803 h 446953"/>
              <a:gd name="connsiteX2" fmla="*/ 809625 w 809625"/>
              <a:gd name="connsiteY2" fmla="*/ 446953 h 446953"/>
              <a:gd name="connsiteX0" fmla="*/ 0 w 772571"/>
              <a:gd name="connsiteY0" fmla="*/ 143051 h 466901"/>
              <a:gd name="connsiteX1" fmla="*/ 762000 w 772571"/>
              <a:gd name="connsiteY1" fmla="*/ 9701 h 466901"/>
              <a:gd name="connsiteX2" fmla="*/ 542925 w 772571"/>
              <a:gd name="connsiteY2" fmla="*/ 466901 h 466901"/>
              <a:gd name="connsiteX0" fmla="*/ 0 w 725903"/>
              <a:gd name="connsiteY0" fmla="*/ 0 h 323850"/>
              <a:gd name="connsiteX1" fmla="*/ 714375 w 725903"/>
              <a:gd name="connsiteY1" fmla="*/ 171450 h 323850"/>
              <a:gd name="connsiteX2" fmla="*/ 542925 w 725903"/>
              <a:gd name="connsiteY2" fmla="*/ 323850 h 323850"/>
              <a:gd name="connsiteX0" fmla="*/ 0 w 735223"/>
              <a:gd name="connsiteY0" fmla="*/ 106922 h 430772"/>
              <a:gd name="connsiteX1" fmla="*/ 723900 w 735223"/>
              <a:gd name="connsiteY1" fmla="*/ 11672 h 430772"/>
              <a:gd name="connsiteX2" fmla="*/ 542925 w 735223"/>
              <a:gd name="connsiteY2" fmla="*/ 430772 h 430772"/>
              <a:gd name="connsiteX0" fmla="*/ 0 w 305542"/>
              <a:gd name="connsiteY0" fmla="*/ 0 h 523875"/>
              <a:gd name="connsiteX1" fmla="*/ 304800 w 305542"/>
              <a:gd name="connsiteY1" fmla="*/ 104775 h 523875"/>
              <a:gd name="connsiteX2" fmla="*/ 123825 w 305542"/>
              <a:gd name="connsiteY2" fmla="*/ 523875 h 523875"/>
              <a:gd name="connsiteX0" fmla="*/ 0 w 528888"/>
              <a:gd name="connsiteY0" fmla="*/ 44174 h 444224"/>
              <a:gd name="connsiteX1" fmla="*/ 523875 w 528888"/>
              <a:gd name="connsiteY1" fmla="*/ 25124 h 444224"/>
              <a:gd name="connsiteX2" fmla="*/ 342900 w 528888"/>
              <a:gd name="connsiteY2" fmla="*/ 444224 h 444224"/>
              <a:gd name="connsiteX0" fmla="*/ 0 w 353807"/>
              <a:gd name="connsiteY0" fmla="*/ 58775 h 439775"/>
              <a:gd name="connsiteX1" fmla="*/ 352425 w 353807"/>
              <a:gd name="connsiteY1" fmla="*/ 20675 h 439775"/>
              <a:gd name="connsiteX2" fmla="*/ 171450 w 353807"/>
              <a:gd name="connsiteY2" fmla="*/ 439775 h 439775"/>
              <a:gd name="connsiteX0" fmla="*/ 0 w 359621"/>
              <a:gd name="connsiteY0" fmla="*/ 66752 h 562052"/>
              <a:gd name="connsiteX1" fmla="*/ 352425 w 359621"/>
              <a:gd name="connsiteY1" fmla="*/ 28652 h 562052"/>
              <a:gd name="connsiteX2" fmla="*/ 333375 w 359621"/>
              <a:gd name="connsiteY2" fmla="*/ 562052 h 562052"/>
              <a:gd name="connsiteX0" fmla="*/ 0 w 361851"/>
              <a:gd name="connsiteY0" fmla="*/ 66752 h 562052"/>
              <a:gd name="connsiteX1" fmla="*/ 352425 w 361851"/>
              <a:gd name="connsiteY1" fmla="*/ 28652 h 562052"/>
              <a:gd name="connsiteX2" fmla="*/ 266701 w 361851"/>
              <a:gd name="connsiteY2" fmla="*/ 390602 h 562052"/>
              <a:gd name="connsiteX3" fmla="*/ 333375 w 361851"/>
              <a:gd name="connsiteY3" fmla="*/ 562052 h 562052"/>
              <a:gd name="connsiteX0" fmla="*/ 0 w 353889"/>
              <a:gd name="connsiteY0" fmla="*/ 55522 h 550822"/>
              <a:gd name="connsiteX1" fmla="*/ 352425 w 353889"/>
              <a:gd name="connsiteY1" fmla="*/ 17422 h 550822"/>
              <a:gd name="connsiteX2" fmla="*/ 133351 w 353889"/>
              <a:gd name="connsiteY2" fmla="*/ 388897 h 550822"/>
              <a:gd name="connsiteX3" fmla="*/ 333375 w 353889"/>
              <a:gd name="connsiteY3" fmla="*/ 550822 h 550822"/>
              <a:gd name="connsiteX0" fmla="*/ 0 w 857250"/>
              <a:gd name="connsiteY0" fmla="*/ 55522 h 607972"/>
              <a:gd name="connsiteX1" fmla="*/ 352425 w 857250"/>
              <a:gd name="connsiteY1" fmla="*/ 17422 h 607972"/>
              <a:gd name="connsiteX2" fmla="*/ 133351 w 857250"/>
              <a:gd name="connsiteY2" fmla="*/ 388897 h 607972"/>
              <a:gd name="connsiteX3" fmla="*/ 857250 w 857250"/>
              <a:gd name="connsiteY3" fmla="*/ 607972 h 607972"/>
              <a:gd name="connsiteX0" fmla="*/ 0 w 857250"/>
              <a:gd name="connsiteY0" fmla="*/ 56167 h 608617"/>
              <a:gd name="connsiteX1" fmla="*/ 352425 w 857250"/>
              <a:gd name="connsiteY1" fmla="*/ 18067 h 608617"/>
              <a:gd name="connsiteX2" fmla="*/ 314326 w 857250"/>
              <a:gd name="connsiteY2" fmla="*/ 399067 h 608617"/>
              <a:gd name="connsiteX3" fmla="*/ 857250 w 857250"/>
              <a:gd name="connsiteY3" fmla="*/ 608617 h 608617"/>
              <a:gd name="connsiteX0" fmla="*/ 0 w 857250"/>
              <a:gd name="connsiteY0" fmla="*/ 0 h 552450"/>
              <a:gd name="connsiteX1" fmla="*/ 219075 w 857250"/>
              <a:gd name="connsiteY1" fmla="*/ 66675 h 552450"/>
              <a:gd name="connsiteX2" fmla="*/ 314326 w 857250"/>
              <a:gd name="connsiteY2" fmla="*/ 342900 h 552450"/>
              <a:gd name="connsiteX3" fmla="*/ 857250 w 857250"/>
              <a:gd name="connsiteY3" fmla="*/ 552450 h 552450"/>
              <a:gd name="connsiteX0" fmla="*/ 0 w 1104900"/>
              <a:gd name="connsiteY0" fmla="*/ 14001 h 509301"/>
              <a:gd name="connsiteX1" fmla="*/ 466725 w 1104900"/>
              <a:gd name="connsiteY1" fmla="*/ 23526 h 509301"/>
              <a:gd name="connsiteX2" fmla="*/ 561976 w 1104900"/>
              <a:gd name="connsiteY2" fmla="*/ 299751 h 509301"/>
              <a:gd name="connsiteX3" fmla="*/ 1104900 w 1104900"/>
              <a:gd name="connsiteY3" fmla="*/ 509301 h 509301"/>
              <a:gd name="connsiteX0" fmla="*/ 0 w 1104900"/>
              <a:gd name="connsiteY0" fmla="*/ 16791 h 512091"/>
              <a:gd name="connsiteX1" fmla="*/ 466725 w 1104900"/>
              <a:gd name="connsiteY1" fmla="*/ 26316 h 512091"/>
              <a:gd name="connsiteX2" fmla="*/ 438151 w 1104900"/>
              <a:gd name="connsiteY2" fmla="*/ 340641 h 512091"/>
              <a:gd name="connsiteX3" fmla="*/ 1104900 w 1104900"/>
              <a:gd name="connsiteY3" fmla="*/ 512091 h 512091"/>
              <a:gd name="connsiteX0" fmla="*/ 0 w 1104900"/>
              <a:gd name="connsiteY0" fmla="*/ 71794 h 567094"/>
              <a:gd name="connsiteX1" fmla="*/ 609600 w 1104900"/>
              <a:gd name="connsiteY1" fmla="*/ 14644 h 567094"/>
              <a:gd name="connsiteX2" fmla="*/ 438151 w 1104900"/>
              <a:gd name="connsiteY2" fmla="*/ 395644 h 567094"/>
              <a:gd name="connsiteX3" fmla="*/ 1104900 w 1104900"/>
              <a:gd name="connsiteY3" fmla="*/ 567094 h 567094"/>
              <a:gd name="connsiteX0" fmla="*/ 0 w 1104900"/>
              <a:gd name="connsiteY0" fmla="*/ 72396 h 567696"/>
              <a:gd name="connsiteX1" fmla="*/ 609600 w 1104900"/>
              <a:gd name="connsiteY1" fmla="*/ 15246 h 567696"/>
              <a:gd name="connsiteX2" fmla="*/ 514351 w 1104900"/>
              <a:gd name="connsiteY2" fmla="*/ 405771 h 567696"/>
              <a:gd name="connsiteX3" fmla="*/ 1104900 w 1104900"/>
              <a:gd name="connsiteY3" fmla="*/ 567696 h 567696"/>
              <a:gd name="connsiteX0" fmla="*/ 0 w 1104900"/>
              <a:gd name="connsiteY0" fmla="*/ 0 h 495300"/>
              <a:gd name="connsiteX1" fmla="*/ 400050 w 1104900"/>
              <a:gd name="connsiteY1" fmla="*/ 114300 h 495300"/>
              <a:gd name="connsiteX2" fmla="*/ 514351 w 1104900"/>
              <a:gd name="connsiteY2" fmla="*/ 3333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361950 w 1104900"/>
              <a:gd name="connsiteY1" fmla="*/ 76200 h 495300"/>
              <a:gd name="connsiteX2" fmla="*/ 5715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571501 w 1104900"/>
              <a:gd name="connsiteY2" fmla="*/ 371475 h 495300"/>
              <a:gd name="connsiteX3" fmla="*/ 1104900 w 1104900"/>
              <a:gd name="connsiteY3" fmla="*/ 495300 h 495300"/>
              <a:gd name="connsiteX0" fmla="*/ 0 w 1104900"/>
              <a:gd name="connsiteY0" fmla="*/ 0 h 656766"/>
              <a:gd name="connsiteX1" fmla="*/ 390525 w 1104900"/>
              <a:gd name="connsiteY1" fmla="*/ 180975 h 656766"/>
              <a:gd name="connsiteX2" fmla="*/ 561976 w 1104900"/>
              <a:gd name="connsiteY2" fmla="*/ 638175 h 656766"/>
              <a:gd name="connsiteX3" fmla="*/ 1104900 w 1104900"/>
              <a:gd name="connsiteY3" fmla="*/ 495300 h 656766"/>
              <a:gd name="connsiteX0" fmla="*/ 0 w 1104900"/>
              <a:gd name="connsiteY0" fmla="*/ 0 h 643508"/>
              <a:gd name="connsiteX1" fmla="*/ 390525 w 1104900"/>
              <a:gd name="connsiteY1" fmla="*/ 180975 h 643508"/>
              <a:gd name="connsiteX2" fmla="*/ 561976 w 1104900"/>
              <a:gd name="connsiteY2" fmla="*/ 638175 h 643508"/>
              <a:gd name="connsiteX3" fmla="*/ 1104900 w 1104900"/>
              <a:gd name="connsiteY3" fmla="*/ 495300 h 643508"/>
              <a:gd name="connsiteX0" fmla="*/ 0 w 1104900"/>
              <a:gd name="connsiteY0" fmla="*/ 0 h 495300"/>
              <a:gd name="connsiteX1" fmla="*/ 390525 w 1104900"/>
              <a:gd name="connsiteY1" fmla="*/ 180975 h 495300"/>
              <a:gd name="connsiteX2" fmla="*/ 600076 w 1104900"/>
              <a:gd name="connsiteY2" fmla="*/ 42862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1104900 w 1104900"/>
              <a:gd name="connsiteY2" fmla="*/ 495300 h 495300"/>
              <a:gd name="connsiteX0" fmla="*/ 0 w 1104900"/>
              <a:gd name="connsiteY0" fmla="*/ 0 h 495300"/>
              <a:gd name="connsiteX1" fmla="*/ 466725 w 1104900"/>
              <a:gd name="connsiteY1" fmla="*/ 438150 h 495300"/>
              <a:gd name="connsiteX2" fmla="*/ 1104900 w 1104900"/>
              <a:gd name="connsiteY2" fmla="*/ 495300 h 495300"/>
              <a:gd name="connsiteX0" fmla="*/ 0 w 1104900"/>
              <a:gd name="connsiteY0" fmla="*/ 0 h 495300"/>
              <a:gd name="connsiteX1" fmla="*/ 304800 w 1104900"/>
              <a:gd name="connsiteY1" fmla="*/ 304800 h 495300"/>
              <a:gd name="connsiteX2" fmla="*/ 1104900 w 1104900"/>
              <a:gd name="connsiteY2" fmla="*/ 495300 h 495300"/>
              <a:gd name="connsiteX0" fmla="*/ 0 w 1104900"/>
              <a:gd name="connsiteY0" fmla="*/ 0 h 495300"/>
              <a:gd name="connsiteX1" fmla="*/ 304800 w 1104900"/>
              <a:gd name="connsiteY1" fmla="*/ 304800 h 495300"/>
              <a:gd name="connsiteX2" fmla="*/ 752475 w 1104900"/>
              <a:gd name="connsiteY2" fmla="*/ 419100 h 495300"/>
              <a:gd name="connsiteX3" fmla="*/ 1104900 w 1104900"/>
              <a:gd name="connsiteY3" fmla="*/ 495300 h 495300"/>
              <a:gd name="connsiteX0" fmla="*/ 0 w 1104900"/>
              <a:gd name="connsiteY0" fmla="*/ 0 h 514350"/>
              <a:gd name="connsiteX1" fmla="*/ 304800 w 1104900"/>
              <a:gd name="connsiteY1" fmla="*/ 304800 h 514350"/>
              <a:gd name="connsiteX2" fmla="*/ 552450 w 1104900"/>
              <a:gd name="connsiteY2" fmla="*/ 514350 h 514350"/>
              <a:gd name="connsiteX3" fmla="*/ 1104900 w 1104900"/>
              <a:gd name="connsiteY3" fmla="*/ 495300 h 514350"/>
              <a:gd name="connsiteX0" fmla="*/ 0 w 1104900"/>
              <a:gd name="connsiteY0" fmla="*/ 0 h 514350"/>
              <a:gd name="connsiteX1" fmla="*/ 171450 w 1104900"/>
              <a:gd name="connsiteY1" fmla="*/ 342900 h 514350"/>
              <a:gd name="connsiteX2" fmla="*/ 552450 w 1104900"/>
              <a:gd name="connsiteY2" fmla="*/ 514350 h 514350"/>
              <a:gd name="connsiteX3" fmla="*/ 1104900 w 1104900"/>
              <a:gd name="connsiteY3" fmla="*/ 495300 h 514350"/>
              <a:gd name="connsiteX0" fmla="*/ 0 w 1104900"/>
              <a:gd name="connsiteY0" fmla="*/ 0 h 495300"/>
              <a:gd name="connsiteX1" fmla="*/ 171450 w 1104900"/>
              <a:gd name="connsiteY1" fmla="*/ 342900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 name="connsiteX0" fmla="*/ 0 w 1466850"/>
              <a:gd name="connsiteY0" fmla="*/ 0 h 619125"/>
              <a:gd name="connsiteX1" fmla="*/ 990600 w 1466850"/>
              <a:gd name="connsiteY1" fmla="*/ 228600 h 619125"/>
              <a:gd name="connsiteX2" fmla="*/ 790575 w 1466850"/>
              <a:gd name="connsiteY2" fmla="*/ 514350 h 619125"/>
              <a:gd name="connsiteX3" fmla="*/ 1466850 w 1466850"/>
              <a:gd name="connsiteY3" fmla="*/ 619125 h 619125"/>
              <a:gd name="connsiteX0" fmla="*/ 340807 w 1807657"/>
              <a:gd name="connsiteY0" fmla="*/ 0 h 619125"/>
              <a:gd name="connsiteX1" fmla="*/ 16957 w 1807657"/>
              <a:gd name="connsiteY1" fmla="*/ 314325 h 619125"/>
              <a:gd name="connsiteX2" fmla="*/ 1131382 w 1807657"/>
              <a:gd name="connsiteY2" fmla="*/ 514350 h 619125"/>
              <a:gd name="connsiteX3" fmla="*/ 1807657 w 1807657"/>
              <a:gd name="connsiteY3" fmla="*/ 619125 h 619125"/>
              <a:gd name="connsiteX0" fmla="*/ 0 w 1466850"/>
              <a:gd name="connsiteY0" fmla="*/ 0 h 619125"/>
              <a:gd name="connsiteX1" fmla="*/ 790575 w 1466850"/>
              <a:gd name="connsiteY1" fmla="*/ 514350 h 619125"/>
              <a:gd name="connsiteX2" fmla="*/ 1466850 w 1466850"/>
              <a:gd name="connsiteY2" fmla="*/ 619125 h 619125"/>
              <a:gd name="connsiteX0" fmla="*/ 500990 w 1967840"/>
              <a:gd name="connsiteY0" fmla="*/ 0 h 619125"/>
              <a:gd name="connsiteX1" fmla="*/ 43790 w 1967840"/>
              <a:gd name="connsiteY1" fmla="*/ 485775 h 619125"/>
              <a:gd name="connsiteX2" fmla="*/ 1967840 w 1967840"/>
              <a:gd name="connsiteY2" fmla="*/ 619125 h 619125"/>
              <a:gd name="connsiteX0" fmla="*/ 1272447 w 1948722"/>
              <a:gd name="connsiteY0" fmla="*/ 0 h 666750"/>
              <a:gd name="connsiteX1" fmla="*/ 24672 w 1948722"/>
              <a:gd name="connsiteY1" fmla="*/ 533400 h 666750"/>
              <a:gd name="connsiteX2" fmla="*/ 1948722 w 1948722"/>
              <a:gd name="connsiteY2" fmla="*/ 666750 h 666750"/>
              <a:gd name="connsiteX0" fmla="*/ 1282728 w 1959003"/>
              <a:gd name="connsiteY0" fmla="*/ 454 h 667204"/>
              <a:gd name="connsiteX1" fmla="*/ 34953 w 1959003"/>
              <a:gd name="connsiteY1" fmla="*/ 533854 h 667204"/>
              <a:gd name="connsiteX2" fmla="*/ 1959003 w 1959003"/>
              <a:gd name="connsiteY2" fmla="*/ 667204 h 667204"/>
              <a:gd name="connsiteX0" fmla="*/ 2442356 w 2442356"/>
              <a:gd name="connsiteY0" fmla="*/ 454 h 1010104"/>
              <a:gd name="connsiteX1" fmla="*/ 1194581 w 2442356"/>
              <a:gd name="connsiteY1" fmla="*/ 533854 h 1010104"/>
              <a:gd name="connsiteX2" fmla="*/ 23006 w 2442356"/>
              <a:gd name="connsiteY2" fmla="*/ 1010104 h 1010104"/>
              <a:gd name="connsiteX0" fmla="*/ 2404799 w 2404799"/>
              <a:gd name="connsiteY0" fmla="*/ 454 h 1029154"/>
              <a:gd name="connsiteX1" fmla="*/ 1157024 w 2404799"/>
              <a:gd name="connsiteY1" fmla="*/ 533854 h 1029154"/>
              <a:gd name="connsiteX2" fmla="*/ 23549 w 2404799"/>
              <a:gd name="connsiteY2" fmla="*/ 1029154 h 1029154"/>
              <a:gd name="connsiteX0" fmla="*/ 2381275 w 2381275"/>
              <a:gd name="connsiteY0" fmla="*/ 454 h 1029154"/>
              <a:gd name="connsiteX1" fmla="*/ 1133500 w 2381275"/>
              <a:gd name="connsiteY1" fmla="*/ 533854 h 1029154"/>
              <a:gd name="connsiteX2" fmla="*/ 25 w 2381275"/>
              <a:gd name="connsiteY2" fmla="*/ 1029154 h 1029154"/>
              <a:gd name="connsiteX0" fmla="*/ 2390798 w 2390798"/>
              <a:gd name="connsiteY0" fmla="*/ 454 h 1000579"/>
              <a:gd name="connsiteX1" fmla="*/ 1143023 w 2390798"/>
              <a:gd name="connsiteY1" fmla="*/ 533854 h 1000579"/>
              <a:gd name="connsiteX2" fmla="*/ 23 w 2390798"/>
              <a:gd name="connsiteY2" fmla="*/ 1000579 h 1000579"/>
              <a:gd name="connsiteX0" fmla="*/ 2409848 w 2409848"/>
              <a:gd name="connsiteY0" fmla="*/ 454 h 1000579"/>
              <a:gd name="connsiteX1" fmla="*/ 1162073 w 2409848"/>
              <a:gd name="connsiteY1" fmla="*/ 533854 h 1000579"/>
              <a:gd name="connsiteX2" fmla="*/ 23 w 2409848"/>
              <a:gd name="connsiteY2" fmla="*/ 1000579 h 1000579"/>
              <a:gd name="connsiteX0" fmla="*/ 2409825 w 2409825"/>
              <a:gd name="connsiteY0" fmla="*/ 0 h 1000125"/>
              <a:gd name="connsiteX1" fmla="*/ 0 w 2409825"/>
              <a:gd name="connsiteY1" fmla="*/ 1000125 h 1000125"/>
              <a:gd name="connsiteX0" fmla="*/ 2409825 w 2409825"/>
              <a:gd name="connsiteY0" fmla="*/ 0 h 1000125"/>
              <a:gd name="connsiteX1" fmla="*/ 1277081 w 2409825"/>
              <a:gd name="connsiteY1" fmla="*/ 446272 h 1000125"/>
              <a:gd name="connsiteX2" fmla="*/ 0 w 2409825"/>
              <a:gd name="connsiteY2" fmla="*/ 1000125 h 1000125"/>
              <a:gd name="connsiteX0" fmla="*/ 2409825 w 2409825"/>
              <a:gd name="connsiteY0" fmla="*/ 0 h 1000125"/>
              <a:gd name="connsiteX1" fmla="*/ 1153256 w 2409825"/>
              <a:gd name="connsiteY1" fmla="*/ 227197 h 1000125"/>
              <a:gd name="connsiteX2" fmla="*/ 0 w 2409825"/>
              <a:gd name="connsiteY2" fmla="*/ 1000125 h 1000125"/>
              <a:gd name="connsiteX0" fmla="*/ 2409825 w 2409825"/>
              <a:gd name="connsiteY0" fmla="*/ 0 h 1000125"/>
              <a:gd name="connsiteX1" fmla="*/ 0 w 2409825"/>
              <a:gd name="connsiteY1" fmla="*/ 1000125 h 1000125"/>
              <a:gd name="connsiteX0" fmla="*/ 2409825 w 2409825"/>
              <a:gd name="connsiteY0" fmla="*/ 0 h 1000125"/>
              <a:gd name="connsiteX1" fmla="*/ 857981 w 2409825"/>
              <a:gd name="connsiteY1" fmla="*/ 646297 h 1000125"/>
              <a:gd name="connsiteX2" fmla="*/ 0 w 2409825"/>
              <a:gd name="connsiteY2" fmla="*/ 1000125 h 1000125"/>
              <a:gd name="connsiteX0" fmla="*/ 2409825 w 2409825"/>
              <a:gd name="connsiteY0" fmla="*/ 0 h 1000125"/>
              <a:gd name="connsiteX1" fmla="*/ 857981 w 2409825"/>
              <a:gd name="connsiteY1" fmla="*/ 646297 h 1000125"/>
              <a:gd name="connsiteX2" fmla="*/ 0 w 2409825"/>
              <a:gd name="connsiteY2" fmla="*/ 1000125 h 1000125"/>
              <a:gd name="connsiteX0" fmla="*/ 2409825 w 2409825"/>
              <a:gd name="connsiteY0" fmla="*/ 0 h 1000125"/>
              <a:gd name="connsiteX1" fmla="*/ 1096106 w 2409825"/>
              <a:gd name="connsiteY1" fmla="*/ 446272 h 1000125"/>
              <a:gd name="connsiteX2" fmla="*/ 0 w 2409825"/>
              <a:gd name="connsiteY2" fmla="*/ 1000125 h 1000125"/>
              <a:gd name="connsiteX0" fmla="*/ 2409825 w 2409825"/>
              <a:gd name="connsiteY0" fmla="*/ 0 h 1000125"/>
              <a:gd name="connsiteX1" fmla="*/ 1096106 w 2409825"/>
              <a:gd name="connsiteY1" fmla="*/ 446272 h 1000125"/>
              <a:gd name="connsiteX2" fmla="*/ 0 w 2409825"/>
              <a:gd name="connsiteY2" fmla="*/ 1000125 h 1000125"/>
              <a:gd name="connsiteX0" fmla="*/ 2409825 w 2409825"/>
              <a:gd name="connsiteY0" fmla="*/ 0 h 1000125"/>
              <a:gd name="connsiteX1" fmla="*/ 1153256 w 2409825"/>
              <a:gd name="connsiteY1" fmla="*/ 208147 h 1000125"/>
              <a:gd name="connsiteX2" fmla="*/ 0 w 2409825"/>
              <a:gd name="connsiteY2" fmla="*/ 1000125 h 1000125"/>
              <a:gd name="connsiteX0" fmla="*/ 2409825 w 2409825"/>
              <a:gd name="connsiteY0" fmla="*/ 0 h 1000125"/>
              <a:gd name="connsiteX1" fmla="*/ 1848581 w 2409825"/>
              <a:gd name="connsiteY1" fmla="*/ 84322 h 1000125"/>
              <a:gd name="connsiteX2" fmla="*/ 1153256 w 2409825"/>
              <a:gd name="connsiteY2" fmla="*/ 208147 h 1000125"/>
              <a:gd name="connsiteX3" fmla="*/ 0 w 2409825"/>
              <a:gd name="connsiteY3" fmla="*/ 1000125 h 1000125"/>
              <a:gd name="connsiteX0" fmla="*/ 2409825 w 2409825"/>
              <a:gd name="connsiteY0" fmla="*/ 0 h 1000125"/>
              <a:gd name="connsiteX1" fmla="*/ 1543781 w 2409825"/>
              <a:gd name="connsiteY1" fmla="*/ 55747 h 1000125"/>
              <a:gd name="connsiteX2" fmla="*/ 1153256 w 2409825"/>
              <a:gd name="connsiteY2" fmla="*/ 208147 h 1000125"/>
              <a:gd name="connsiteX3" fmla="*/ 0 w 2409825"/>
              <a:gd name="connsiteY3" fmla="*/ 1000125 h 1000125"/>
              <a:gd name="connsiteX0" fmla="*/ 1933575 w 1933575"/>
              <a:gd name="connsiteY0" fmla="*/ 0 h 1057275"/>
              <a:gd name="connsiteX1" fmla="*/ 1543781 w 1933575"/>
              <a:gd name="connsiteY1" fmla="*/ 112897 h 1057275"/>
              <a:gd name="connsiteX2" fmla="*/ 1153256 w 1933575"/>
              <a:gd name="connsiteY2" fmla="*/ 265297 h 1057275"/>
              <a:gd name="connsiteX3" fmla="*/ 0 w 1933575"/>
              <a:gd name="connsiteY3" fmla="*/ 1057275 h 1057275"/>
              <a:gd name="connsiteX0" fmla="*/ 1933575 w 1933575"/>
              <a:gd name="connsiteY0" fmla="*/ 0 h 1057275"/>
              <a:gd name="connsiteX1" fmla="*/ 1543781 w 1933575"/>
              <a:gd name="connsiteY1" fmla="*/ 112897 h 1057275"/>
              <a:gd name="connsiteX2" fmla="*/ 1248506 w 1933575"/>
              <a:gd name="connsiteY2" fmla="*/ 693922 h 1057275"/>
              <a:gd name="connsiteX3" fmla="*/ 0 w 1933575"/>
              <a:gd name="connsiteY3" fmla="*/ 1057275 h 1057275"/>
              <a:gd name="connsiteX0" fmla="*/ 1933575 w 1933575"/>
              <a:gd name="connsiteY0" fmla="*/ 0 h 1057275"/>
              <a:gd name="connsiteX1" fmla="*/ 1543781 w 1933575"/>
              <a:gd name="connsiteY1" fmla="*/ 112897 h 1057275"/>
              <a:gd name="connsiteX2" fmla="*/ 1248506 w 1933575"/>
              <a:gd name="connsiteY2" fmla="*/ 693922 h 1057275"/>
              <a:gd name="connsiteX3" fmla="*/ 629381 w 1933575"/>
              <a:gd name="connsiteY3" fmla="*/ 836797 h 1057275"/>
              <a:gd name="connsiteX4" fmla="*/ 0 w 1933575"/>
              <a:gd name="connsiteY4" fmla="*/ 1057275 h 1057275"/>
              <a:gd name="connsiteX0" fmla="*/ 1933575 w 1933575"/>
              <a:gd name="connsiteY0" fmla="*/ 0 h 1057275"/>
              <a:gd name="connsiteX1" fmla="*/ 1543781 w 1933575"/>
              <a:gd name="connsiteY1" fmla="*/ 112897 h 1057275"/>
              <a:gd name="connsiteX2" fmla="*/ 629381 w 1933575"/>
              <a:gd name="connsiteY2" fmla="*/ 836797 h 1057275"/>
              <a:gd name="connsiteX3" fmla="*/ 0 w 1933575"/>
              <a:gd name="connsiteY3" fmla="*/ 1057275 h 1057275"/>
              <a:gd name="connsiteX0" fmla="*/ 1933575 w 1933575"/>
              <a:gd name="connsiteY0" fmla="*/ 0 h 1057275"/>
              <a:gd name="connsiteX1" fmla="*/ 1543781 w 1933575"/>
              <a:gd name="connsiteY1" fmla="*/ 112897 h 1057275"/>
              <a:gd name="connsiteX2" fmla="*/ 315056 w 1933575"/>
              <a:gd name="connsiteY2" fmla="*/ 712972 h 1057275"/>
              <a:gd name="connsiteX3" fmla="*/ 0 w 1933575"/>
              <a:gd name="connsiteY3" fmla="*/ 1057275 h 1057275"/>
              <a:gd name="connsiteX0" fmla="*/ 1933575 w 1933575"/>
              <a:gd name="connsiteY0" fmla="*/ 0 h 1057275"/>
              <a:gd name="connsiteX1" fmla="*/ 1172306 w 1933575"/>
              <a:gd name="connsiteY1" fmla="*/ 570097 h 1057275"/>
              <a:gd name="connsiteX2" fmla="*/ 315056 w 1933575"/>
              <a:gd name="connsiteY2" fmla="*/ 712972 h 1057275"/>
              <a:gd name="connsiteX3" fmla="*/ 0 w 1933575"/>
              <a:gd name="connsiteY3" fmla="*/ 1057275 h 1057275"/>
              <a:gd name="connsiteX0" fmla="*/ 1933575 w 1933575"/>
              <a:gd name="connsiteY0" fmla="*/ 0 h 1057275"/>
              <a:gd name="connsiteX1" fmla="*/ 1658081 w 1933575"/>
              <a:gd name="connsiteY1" fmla="*/ 217672 h 1057275"/>
              <a:gd name="connsiteX2" fmla="*/ 1172306 w 1933575"/>
              <a:gd name="connsiteY2" fmla="*/ 570097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172306 w 1933575"/>
              <a:gd name="connsiteY2" fmla="*/ 570097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00856 w 1933575"/>
              <a:gd name="connsiteY2" fmla="*/ 6748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086581 w 1933575"/>
              <a:gd name="connsiteY1" fmla="*/ 636772 h 1057275"/>
              <a:gd name="connsiteX2" fmla="*/ 315056 w 1933575"/>
              <a:gd name="connsiteY2" fmla="*/ 712972 h 1057275"/>
              <a:gd name="connsiteX3" fmla="*/ 0 w 1933575"/>
              <a:gd name="connsiteY3" fmla="*/ 1057275 h 1057275"/>
              <a:gd name="connsiteX0" fmla="*/ 1933575 w 1933575"/>
              <a:gd name="connsiteY0" fmla="*/ 0 h 1057275"/>
              <a:gd name="connsiteX1" fmla="*/ 1086581 w 1933575"/>
              <a:gd name="connsiteY1" fmla="*/ 636772 h 1057275"/>
              <a:gd name="connsiteX2" fmla="*/ 1035314 w 1933575"/>
              <a:gd name="connsiteY2" fmla="*/ 649393 h 1057275"/>
              <a:gd name="connsiteX3" fmla="*/ 315056 w 1933575"/>
              <a:gd name="connsiteY3" fmla="*/ 712972 h 1057275"/>
              <a:gd name="connsiteX4" fmla="*/ 0 w 1933575"/>
              <a:gd name="connsiteY4" fmla="*/ 1057275 h 1057275"/>
              <a:gd name="connsiteX0" fmla="*/ 1933575 w 1933575"/>
              <a:gd name="connsiteY0" fmla="*/ 0 h 1057275"/>
              <a:gd name="connsiteX1" fmla="*/ 1086581 w 1933575"/>
              <a:gd name="connsiteY1" fmla="*/ 636772 h 1057275"/>
              <a:gd name="connsiteX2" fmla="*/ 1035314 w 1933575"/>
              <a:gd name="connsiteY2" fmla="*/ 649393 h 1057275"/>
              <a:gd name="connsiteX3" fmla="*/ 0 w 1933575"/>
              <a:gd name="connsiteY3" fmla="*/ 1057275 h 1057275"/>
              <a:gd name="connsiteX0" fmla="*/ 1933575 w 1933575"/>
              <a:gd name="connsiteY0" fmla="*/ 0 h 1057275"/>
              <a:gd name="connsiteX1" fmla="*/ 1086581 w 1933575"/>
              <a:gd name="connsiteY1" fmla="*/ 636772 h 1057275"/>
              <a:gd name="connsiteX2" fmla="*/ 0 w 1933575"/>
              <a:gd name="connsiteY2" fmla="*/ 1057275 h 1057275"/>
              <a:gd name="connsiteX0" fmla="*/ 1933575 w 1933575"/>
              <a:gd name="connsiteY0" fmla="*/ 0 h 1057275"/>
              <a:gd name="connsiteX1" fmla="*/ 0 w 1933575"/>
              <a:gd name="connsiteY1" fmla="*/ 1057275 h 1057275"/>
              <a:gd name="connsiteX0" fmla="*/ 257175 w 257175"/>
              <a:gd name="connsiteY0" fmla="*/ 0 h 1304925"/>
              <a:gd name="connsiteX1" fmla="*/ 0 w 257175"/>
              <a:gd name="connsiteY1" fmla="*/ 1304925 h 1304925"/>
              <a:gd name="connsiteX0" fmla="*/ 2809875 w 2809875"/>
              <a:gd name="connsiteY0" fmla="*/ 0 h 685800"/>
              <a:gd name="connsiteX1" fmla="*/ 0 w 2809875"/>
              <a:gd name="connsiteY1" fmla="*/ 685800 h 685800"/>
              <a:gd name="connsiteX0" fmla="*/ 7886700 w 7886700"/>
              <a:gd name="connsiteY0" fmla="*/ 0 h 742950"/>
              <a:gd name="connsiteX1" fmla="*/ 0 w 7886700"/>
              <a:gd name="connsiteY1" fmla="*/ 742950 h 742950"/>
              <a:gd name="connsiteX0" fmla="*/ 1962150 w 1962150"/>
              <a:gd name="connsiteY0" fmla="*/ 0 h 1114425"/>
              <a:gd name="connsiteX1" fmla="*/ 0 w 1962150"/>
              <a:gd name="connsiteY1" fmla="*/ 1114425 h 1114425"/>
              <a:gd name="connsiteX0" fmla="*/ 1962150 w 1962150"/>
              <a:gd name="connsiteY0" fmla="*/ 0 h 1114425"/>
              <a:gd name="connsiteX1" fmla="*/ 725750 w 1962150"/>
              <a:gd name="connsiteY1" fmla="*/ 688661 h 1114425"/>
              <a:gd name="connsiteX2" fmla="*/ 0 w 1962150"/>
              <a:gd name="connsiteY2" fmla="*/ 1114425 h 1114425"/>
              <a:gd name="connsiteX0" fmla="*/ 1962150 w 1962150"/>
              <a:gd name="connsiteY0" fmla="*/ 0 h 1114425"/>
              <a:gd name="connsiteX1" fmla="*/ 1459175 w 1962150"/>
              <a:gd name="connsiteY1" fmla="*/ 802961 h 1114425"/>
              <a:gd name="connsiteX2" fmla="*/ 0 w 1962150"/>
              <a:gd name="connsiteY2" fmla="*/ 1114425 h 1114425"/>
              <a:gd name="connsiteX0" fmla="*/ 1962150 w 1962150"/>
              <a:gd name="connsiteY0" fmla="*/ 0 h 1114425"/>
              <a:gd name="connsiteX1" fmla="*/ 1535375 w 1962150"/>
              <a:gd name="connsiteY1" fmla="*/ 831536 h 1114425"/>
              <a:gd name="connsiteX2" fmla="*/ 0 w 1962150"/>
              <a:gd name="connsiteY2" fmla="*/ 1114425 h 1114425"/>
              <a:gd name="connsiteX0" fmla="*/ 1962150 w 1962150"/>
              <a:gd name="connsiteY0" fmla="*/ 0 h 1114425"/>
              <a:gd name="connsiteX1" fmla="*/ 1535375 w 1962150"/>
              <a:gd name="connsiteY1" fmla="*/ 831536 h 1114425"/>
              <a:gd name="connsiteX2" fmla="*/ 0 w 1962150"/>
              <a:gd name="connsiteY2" fmla="*/ 1114425 h 1114425"/>
              <a:gd name="connsiteX0" fmla="*/ 1962150 w 1962150"/>
              <a:gd name="connsiteY0" fmla="*/ 0 h 1114425"/>
              <a:gd name="connsiteX1" fmla="*/ 1535375 w 1962150"/>
              <a:gd name="connsiteY1" fmla="*/ 831536 h 1114425"/>
              <a:gd name="connsiteX2" fmla="*/ 0 w 1962150"/>
              <a:gd name="connsiteY2" fmla="*/ 1114425 h 1114425"/>
              <a:gd name="connsiteX0" fmla="*/ 1962150 w 1962150"/>
              <a:gd name="connsiteY0" fmla="*/ 0 h 1114425"/>
              <a:gd name="connsiteX1" fmla="*/ 1430600 w 1962150"/>
              <a:gd name="connsiteY1" fmla="*/ 745811 h 1114425"/>
              <a:gd name="connsiteX2" fmla="*/ 0 w 1962150"/>
              <a:gd name="connsiteY2" fmla="*/ 1114425 h 1114425"/>
              <a:gd name="connsiteX0" fmla="*/ 1977495 w 1977495"/>
              <a:gd name="connsiteY0" fmla="*/ 0 h 1114425"/>
              <a:gd name="connsiteX1" fmla="*/ 1445945 w 1977495"/>
              <a:gd name="connsiteY1" fmla="*/ 745811 h 1114425"/>
              <a:gd name="connsiteX2" fmla="*/ 15345 w 1977495"/>
              <a:gd name="connsiteY2" fmla="*/ 1114425 h 1114425"/>
              <a:gd name="connsiteX0" fmla="*/ 1963662 w 1963662"/>
              <a:gd name="connsiteY0" fmla="*/ 0 h 1114425"/>
              <a:gd name="connsiteX1" fmla="*/ 1432112 w 1963662"/>
              <a:gd name="connsiteY1" fmla="*/ 745811 h 1114425"/>
              <a:gd name="connsiteX2" fmla="*/ 1512 w 1963662"/>
              <a:gd name="connsiteY2" fmla="*/ 1114425 h 1114425"/>
              <a:gd name="connsiteX0" fmla="*/ 1925562 w 1925562"/>
              <a:gd name="connsiteY0" fmla="*/ 0 h 1152525"/>
              <a:gd name="connsiteX1" fmla="*/ 1432112 w 1925562"/>
              <a:gd name="connsiteY1" fmla="*/ 783911 h 1152525"/>
              <a:gd name="connsiteX2" fmla="*/ 1512 w 1925562"/>
              <a:gd name="connsiteY2" fmla="*/ 1152525 h 1152525"/>
              <a:gd name="connsiteX0" fmla="*/ 1924050 w 1924050"/>
              <a:gd name="connsiteY0" fmla="*/ 0 h 1152525"/>
              <a:gd name="connsiteX1" fmla="*/ 0 w 1924050"/>
              <a:gd name="connsiteY1" fmla="*/ 1152525 h 1152525"/>
            </a:gdLst>
            <a:ahLst/>
            <a:cxnLst>
              <a:cxn ang="0">
                <a:pos x="connsiteX0" y="connsiteY0"/>
              </a:cxn>
              <a:cxn ang="0">
                <a:pos x="connsiteX1" y="connsiteY1"/>
              </a:cxn>
            </a:cxnLst>
            <a:rect l="l" t="t" r="r" b="b"/>
            <a:pathLst>
              <a:path w="1924050" h="1152525">
                <a:moveTo>
                  <a:pt x="1924050" y="0"/>
                </a:moveTo>
                <a:lnTo>
                  <a:pt x="0" y="1152525"/>
                </a:lnTo>
              </a:path>
            </a:pathLst>
          </a:custGeom>
          <a:ln w="19050">
            <a:solidFill>
              <a:schemeClr val="accent2">
                <a:lumMod val="40000"/>
                <a:lumOff val="60000"/>
              </a:schemeClr>
            </a:solidFill>
            <a:prstDash val="dash"/>
            <a:headEnd type="none" w="med" len="med"/>
            <a:tailEnd type="triangle" w="med" len="med"/>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dirty="0"/>
          </a:p>
        </p:txBody>
      </p:sp>
      <p:cxnSp>
        <p:nvCxnSpPr>
          <p:cNvPr id="91" name="直接连接符 90"/>
          <p:cNvCxnSpPr/>
          <p:nvPr/>
        </p:nvCxnSpPr>
        <p:spPr>
          <a:xfrm>
            <a:off x="5976230" y="3861060"/>
            <a:ext cx="252000" cy="0"/>
          </a:xfrm>
          <a:prstGeom prst="line">
            <a:avLst/>
          </a:prstGeom>
        </p:spPr>
        <p:style>
          <a:lnRef idx="3">
            <a:schemeClr val="accent5"/>
          </a:lnRef>
          <a:fillRef idx="0">
            <a:schemeClr val="accent5"/>
          </a:fillRef>
          <a:effectRef idx="2">
            <a:schemeClr val="accent5"/>
          </a:effectRef>
          <a:fontRef idx="minor">
            <a:schemeClr val="tx1"/>
          </a:fontRef>
        </p:style>
      </p:cxnSp>
      <p:sp>
        <p:nvSpPr>
          <p:cNvPr id="92" name="TextBox 91"/>
          <p:cNvSpPr txBox="1"/>
          <p:nvPr/>
        </p:nvSpPr>
        <p:spPr>
          <a:xfrm>
            <a:off x="6675072" y="3943588"/>
            <a:ext cx="1543692" cy="307777"/>
          </a:xfrm>
          <a:prstGeom prst="rect">
            <a:avLst/>
          </a:prstGeom>
          <a:noFill/>
        </p:spPr>
        <p:txBody>
          <a:bodyPr wrap="none" rtlCol="0">
            <a:spAutoFit/>
          </a:bodyPr>
          <a:lstStyle/>
          <a:p>
            <a:r>
              <a:rPr lang="en-US" altLang="zh-CN" sz="1400" dirty="0" smtClean="0"/>
              <a:t>1. </a:t>
            </a:r>
            <a:r>
              <a:rPr lang="en-US" altLang="zh-CN" sz="1400" dirty="0"/>
              <a:t>r</a:t>
            </a:r>
            <a:r>
              <a:rPr lang="en-US" altLang="zh-CN" sz="1400" dirty="0" smtClean="0"/>
              <a:t>ead from cache</a:t>
            </a:r>
            <a:endParaRPr lang="zh-CN" altLang="en-US" sz="1400" dirty="0"/>
          </a:p>
        </p:txBody>
      </p:sp>
      <p:sp>
        <p:nvSpPr>
          <p:cNvPr id="93" name="TextBox 92"/>
          <p:cNvSpPr txBox="1"/>
          <p:nvPr/>
        </p:nvSpPr>
        <p:spPr>
          <a:xfrm>
            <a:off x="6675072" y="4703837"/>
            <a:ext cx="1412118" cy="307777"/>
          </a:xfrm>
          <a:prstGeom prst="rect">
            <a:avLst/>
          </a:prstGeom>
          <a:noFill/>
        </p:spPr>
        <p:txBody>
          <a:bodyPr wrap="none" rtlCol="0">
            <a:spAutoFit/>
          </a:bodyPr>
          <a:lstStyle/>
          <a:p>
            <a:r>
              <a:rPr lang="en-US" altLang="zh-CN" sz="1400" dirty="0"/>
              <a:t>2</a:t>
            </a:r>
            <a:r>
              <a:rPr lang="en-US" altLang="zh-CN" sz="1400" dirty="0" smtClean="0"/>
              <a:t>. </a:t>
            </a:r>
            <a:r>
              <a:rPr lang="en-US" altLang="zh-CN" sz="1400" dirty="0"/>
              <a:t>r</a:t>
            </a:r>
            <a:r>
              <a:rPr lang="en-US" altLang="zh-CN" sz="1400" dirty="0" smtClean="0"/>
              <a:t>ead from disk</a:t>
            </a:r>
            <a:endParaRPr lang="zh-CN" altLang="en-US" sz="1400" dirty="0"/>
          </a:p>
        </p:txBody>
      </p:sp>
    </p:spTree>
    <p:extLst>
      <p:ext uri="{BB962C8B-B14F-4D97-AF65-F5344CB8AC3E}">
        <p14:creationId xmlns="" xmlns:p14="http://schemas.microsoft.com/office/powerpoint/2010/main" val="32196447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Optimizations for store system</a:t>
            </a:r>
            <a:endParaRPr lang="zh-CN" altLang="en-US" dirty="0"/>
          </a:p>
        </p:txBody>
      </p:sp>
      <p:sp>
        <p:nvSpPr>
          <p:cNvPr id="3" name="内容占位符 2"/>
          <p:cNvSpPr>
            <a:spLocks noGrp="1"/>
          </p:cNvSpPr>
          <p:nvPr>
            <p:ph idx="1"/>
          </p:nvPr>
        </p:nvSpPr>
        <p:spPr/>
        <p:txBody>
          <a:bodyPr>
            <a:normAutofit/>
          </a:bodyPr>
          <a:lstStyle/>
          <a:p>
            <a:r>
              <a:rPr lang="zh-CN" altLang="en-US" dirty="0" smtClean="0"/>
              <a:t>总结</a:t>
            </a:r>
            <a:r>
              <a:rPr lang="zh-CN" altLang="en-US" dirty="0" smtClean="0"/>
              <a:t>的一些常用优化手段：</a:t>
            </a:r>
            <a:endParaRPr lang="zh-CN" altLang="en-US" dirty="0"/>
          </a:p>
          <a:p>
            <a:pPr lvl="1"/>
            <a:r>
              <a:rPr lang="zh-CN" altLang="en-US" sz="2000" dirty="0">
                <a:latin typeface="+mn-ea"/>
              </a:rPr>
              <a:t>利用数据的局部性原理和磁盘预读机制来减少数据加载时的磁盘</a:t>
            </a:r>
            <a:r>
              <a:rPr lang="en-US" altLang="zh-CN" sz="2000" dirty="0">
                <a:latin typeface="+mn-ea"/>
              </a:rPr>
              <a:t>IO</a:t>
            </a:r>
            <a:r>
              <a:rPr lang="zh-CN" altLang="en-US" sz="2000" dirty="0">
                <a:latin typeface="+mn-ea"/>
              </a:rPr>
              <a:t>次数；</a:t>
            </a:r>
          </a:p>
          <a:p>
            <a:pPr lvl="1"/>
            <a:r>
              <a:rPr lang="zh-CN" altLang="en-US" sz="2000" dirty="0">
                <a:latin typeface="+mn-ea"/>
              </a:rPr>
              <a:t>利用顺序写</a:t>
            </a:r>
            <a:r>
              <a:rPr lang="en-US" altLang="zh-CN" sz="2000" dirty="0">
                <a:latin typeface="+mn-ea"/>
              </a:rPr>
              <a:t>/</a:t>
            </a:r>
            <a:r>
              <a:rPr lang="zh-CN" altLang="en-US" sz="2000" dirty="0">
                <a:latin typeface="+mn-ea"/>
              </a:rPr>
              <a:t>顺序读来降低磁盘的寻道时间；</a:t>
            </a:r>
          </a:p>
          <a:p>
            <a:pPr lvl="1"/>
            <a:r>
              <a:rPr lang="zh-CN" altLang="en-US" sz="2000" dirty="0">
                <a:latin typeface="+mn-ea"/>
              </a:rPr>
              <a:t>利用批量写来降低操作系统的</a:t>
            </a:r>
            <a:r>
              <a:rPr lang="en-US" altLang="zh-CN" sz="2000" dirty="0">
                <a:latin typeface="+mn-ea"/>
              </a:rPr>
              <a:t>IO</a:t>
            </a:r>
            <a:r>
              <a:rPr lang="zh-CN" altLang="en-US" sz="2000" dirty="0">
                <a:latin typeface="+mn-ea"/>
              </a:rPr>
              <a:t>调用次数，从而降低内核态与用户态之间的上下文切换开销；</a:t>
            </a:r>
          </a:p>
          <a:p>
            <a:pPr lvl="1"/>
            <a:r>
              <a:rPr lang="zh-CN" altLang="en-US" sz="2000" dirty="0">
                <a:latin typeface="+mn-ea"/>
              </a:rPr>
              <a:t>利用操作系统的虚拟内存技术，通过内存映射来降低数据在内核态与用户态之间的拷贝开销；</a:t>
            </a:r>
            <a:endParaRPr lang="zh-CN" altLang="en-US" dirty="0">
              <a:latin typeface="+mn-ea"/>
            </a:endParaRPr>
          </a:p>
          <a:p>
            <a:endParaRPr lang="zh-CN" altLang="en-US" dirty="0"/>
          </a:p>
        </p:txBody>
      </p:sp>
    </p:spTree>
    <p:extLst>
      <p:ext uri="{BB962C8B-B14F-4D97-AF65-F5344CB8AC3E}">
        <p14:creationId xmlns="" xmlns:p14="http://schemas.microsoft.com/office/powerpoint/2010/main" val="36155440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a:t>
            </a:r>
            <a:endParaRPr lang="zh-CN" altLang="en-US" dirty="0"/>
          </a:p>
        </p:txBody>
      </p:sp>
      <p:sp>
        <p:nvSpPr>
          <p:cNvPr id="3" name="内容占位符 2"/>
          <p:cNvSpPr>
            <a:spLocks noGrp="1"/>
          </p:cNvSpPr>
          <p:nvPr>
            <p:ph idx="1"/>
          </p:nvPr>
        </p:nvSpPr>
        <p:spPr>
          <a:xfrm>
            <a:off x="457200" y="1279367"/>
            <a:ext cx="8229600" cy="4525963"/>
          </a:xfrm>
        </p:spPr>
        <p:txBody>
          <a:bodyPr>
            <a:noAutofit/>
          </a:bodyPr>
          <a:lstStyle/>
          <a:p>
            <a:r>
              <a:rPr lang="en-US" altLang="zh-CN" sz="1200" dirty="0">
                <a:hlinkClick r:id="rId2"/>
              </a:rPr>
              <a:t>https://computing.llnl.gov/tutorials/parallel_comp</a:t>
            </a:r>
            <a:r>
              <a:rPr lang="en-US" altLang="zh-CN" sz="1200" dirty="0" smtClean="0">
                <a:hlinkClick r:id="rId2"/>
              </a:rPr>
              <a:t>/</a:t>
            </a:r>
            <a:endParaRPr lang="en-US" altLang="zh-CN" sz="1200" dirty="0" smtClean="0"/>
          </a:p>
          <a:p>
            <a:r>
              <a:rPr lang="en-US" altLang="zh-CN" sz="1200" dirty="0">
                <a:hlinkClick r:id="rId3"/>
              </a:rPr>
              <a:t>https://</a:t>
            </a:r>
            <a:r>
              <a:rPr lang="en-US" altLang="zh-CN" sz="1200" dirty="0" smtClean="0">
                <a:hlinkClick r:id="rId3"/>
              </a:rPr>
              <a:t>en.wikipedia.org/wiki/CPU_cache</a:t>
            </a:r>
            <a:r>
              <a:rPr lang="en-US" altLang="zh-CN" sz="1200" dirty="0" smtClean="0"/>
              <a:t> </a:t>
            </a:r>
          </a:p>
          <a:p>
            <a:r>
              <a:rPr lang="en-US" altLang="zh-CN" sz="1200" dirty="0">
                <a:hlinkClick r:id="rId4"/>
              </a:rPr>
              <a:t>https://en.wikipedia.org/wiki/Cache_memory</a:t>
            </a:r>
            <a:endParaRPr lang="en-US" altLang="zh-CN" sz="1200" dirty="0" smtClean="0"/>
          </a:p>
          <a:p>
            <a:r>
              <a:rPr lang="en-US" altLang="zh-CN" sz="1200" dirty="0">
                <a:hlinkClick r:id="rId5"/>
              </a:rPr>
              <a:t>http://www.hardwaresecrets.com/how-the-cache-memory-works</a:t>
            </a:r>
            <a:r>
              <a:rPr lang="en-US" altLang="zh-CN" sz="1200" dirty="0" smtClean="0">
                <a:hlinkClick r:id="rId5"/>
              </a:rPr>
              <a:t>/</a:t>
            </a:r>
            <a:r>
              <a:rPr lang="en-US" altLang="zh-CN" sz="1200" dirty="0" smtClean="0"/>
              <a:t> </a:t>
            </a:r>
          </a:p>
          <a:p>
            <a:r>
              <a:rPr lang="en-US" altLang="zh-CN" sz="1200" dirty="0">
                <a:hlinkClick r:id="rId6"/>
              </a:rPr>
              <a:t>https://</a:t>
            </a:r>
            <a:r>
              <a:rPr lang="en-US" altLang="zh-CN" sz="1200" dirty="0" smtClean="0">
                <a:hlinkClick r:id="rId6"/>
              </a:rPr>
              <a:t>www.quora.com/How-does-the-cache-memory-in-a-computer-work</a:t>
            </a:r>
            <a:r>
              <a:rPr lang="en-US" altLang="zh-CN" sz="1200" dirty="0" smtClean="0"/>
              <a:t> </a:t>
            </a:r>
          </a:p>
          <a:p>
            <a:r>
              <a:rPr lang="en-US" altLang="zh-CN" sz="1200" dirty="0">
                <a:hlinkClick r:id="rId7"/>
              </a:rPr>
              <a:t>http://</a:t>
            </a:r>
            <a:r>
              <a:rPr lang="en-US" altLang="zh-CN" sz="1200" dirty="0" smtClean="0">
                <a:hlinkClick r:id="rId7"/>
              </a:rPr>
              <a:t>ark.intel.com/products/64594/Intel-Xeon-Processor-E5-2620-15M-Cache-2_00-GHz-7_20-GTs-Intel-QPI</a:t>
            </a:r>
            <a:endParaRPr lang="en-US" altLang="zh-CN" sz="1200" dirty="0" smtClean="0"/>
          </a:p>
          <a:p>
            <a:r>
              <a:rPr lang="en-US" altLang="zh-CN" sz="1200" dirty="0">
                <a:hlinkClick r:id="rId8"/>
              </a:rPr>
              <a:t>https://</a:t>
            </a:r>
            <a:r>
              <a:rPr lang="en-US" altLang="zh-CN" sz="1200" dirty="0" smtClean="0">
                <a:hlinkClick r:id="rId8"/>
              </a:rPr>
              <a:t>superuser.com/questions/196143/where-exactly-l1-l2-and-l3-caches-located-in-computer</a:t>
            </a:r>
            <a:r>
              <a:rPr lang="en-US" altLang="zh-CN" sz="1200" dirty="0" smtClean="0"/>
              <a:t> </a:t>
            </a:r>
          </a:p>
          <a:p>
            <a:r>
              <a:rPr lang="en-US" altLang="zh-CN" sz="1200" dirty="0">
                <a:hlinkClick r:id="rId9"/>
              </a:rPr>
              <a:t>https://</a:t>
            </a:r>
            <a:r>
              <a:rPr lang="en-US" altLang="zh-CN" sz="1200" dirty="0" smtClean="0">
                <a:hlinkClick r:id="rId9"/>
              </a:rPr>
              <a:t>en.wikipedia.org/wiki/Disk_sector</a:t>
            </a:r>
            <a:r>
              <a:rPr lang="en-US" altLang="zh-CN" sz="1200" dirty="0" smtClean="0"/>
              <a:t> </a:t>
            </a:r>
          </a:p>
          <a:p>
            <a:r>
              <a:rPr lang="en-US" altLang="zh-CN" sz="1200" dirty="0">
                <a:hlinkClick r:id="rId10"/>
              </a:rPr>
              <a:t>https://en.wikipedia.org/wiki/Cylinder-head-sector</a:t>
            </a:r>
            <a:endParaRPr lang="en-US" altLang="zh-CN" sz="1200" dirty="0"/>
          </a:p>
          <a:p>
            <a:r>
              <a:rPr lang="en-US" altLang="zh-CN" sz="1200" dirty="0">
                <a:hlinkClick r:id="rId11"/>
              </a:rPr>
              <a:t>https://en.wikipedia.org/wiki/Zone_bit_recording</a:t>
            </a:r>
            <a:endParaRPr lang="en-US" altLang="zh-CN" sz="1200" dirty="0"/>
          </a:p>
          <a:p>
            <a:r>
              <a:rPr lang="en-US" altLang="zh-CN" sz="1200" dirty="0">
                <a:hlinkClick r:id="rId12"/>
              </a:rPr>
              <a:t>http://www.tldp.org/LDP/sag/html/hard-disk.html</a:t>
            </a:r>
            <a:endParaRPr lang="en-US" altLang="zh-CN" sz="1200" dirty="0"/>
          </a:p>
          <a:p>
            <a:r>
              <a:rPr lang="en-US" altLang="zh-CN" sz="1200" dirty="0">
                <a:hlinkClick r:id="rId13"/>
              </a:rPr>
              <a:t>https://www.youtube.com/watch?v=Cj8-WNjaGuM&amp;list=PLlVZ1eXuYslrb9G6xm4SKV51SO-KAFrCw&amp;index=1&amp;t=12s</a:t>
            </a:r>
            <a:endParaRPr lang="en-US" altLang="zh-CN" sz="1200" dirty="0"/>
          </a:p>
          <a:p>
            <a:r>
              <a:rPr lang="en-US" altLang="zh-CN" sz="1200" dirty="0">
                <a:hlinkClick r:id="rId14"/>
              </a:rPr>
              <a:t>http://blog.csdn.net/hguisu/article/details/7408047</a:t>
            </a:r>
            <a:endParaRPr lang="en-US" altLang="zh-CN" sz="1200" dirty="0"/>
          </a:p>
          <a:p>
            <a:r>
              <a:rPr lang="en-US" altLang="zh-CN" sz="1200" dirty="0">
                <a:hlinkClick r:id="rId15"/>
              </a:rPr>
              <a:t>http://www.pcguide.com/ref/hdd/geom/tracksZBR-c.html</a:t>
            </a:r>
            <a:r>
              <a:rPr lang="en-US" altLang="zh-CN" sz="1200" dirty="0"/>
              <a:t> </a:t>
            </a:r>
            <a:endParaRPr lang="en-US" altLang="zh-CN" sz="1200" dirty="0" smtClean="0"/>
          </a:p>
          <a:p>
            <a:r>
              <a:rPr lang="en-US" altLang="zh-CN" sz="1200" dirty="0" smtClean="0">
                <a:hlinkClick r:id="rId16"/>
              </a:rPr>
              <a:t>http://cn.linux.vbird.org/linux_basic/0230filesystem.php</a:t>
            </a:r>
            <a:r>
              <a:rPr lang="en-US" altLang="zh-CN" sz="1200" dirty="0" smtClean="0"/>
              <a:t> </a:t>
            </a:r>
          </a:p>
          <a:p>
            <a:r>
              <a:rPr lang="en-US" altLang="zh-CN" sz="1200" dirty="0">
                <a:hlinkClick r:id="rId17"/>
              </a:rPr>
              <a:t>https://www.cs.uic.edu/~</a:t>
            </a:r>
            <a:r>
              <a:rPr lang="en-US" altLang="zh-CN" sz="1200" dirty="0" smtClean="0">
                <a:hlinkClick r:id="rId17"/>
              </a:rPr>
              <a:t>jbell/CourseNotes/OperatingSystems/10_MassStorage.html</a:t>
            </a:r>
            <a:r>
              <a:rPr lang="en-US" altLang="zh-CN" sz="1200" dirty="0" smtClean="0"/>
              <a:t> </a:t>
            </a:r>
          </a:p>
          <a:p>
            <a:r>
              <a:rPr lang="en-US" altLang="zh-CN" sz="1200" dirty="0">
                <a:hlinkClick r:id="rId18"/>
              </a:rPr>
              <a:t>https://</a:t>
            </a:r>
            <a:r>
              <a:rPr lang="en-US" altLang="zh-CN" sz="1200" dirty="0" smtClean="0">
                <a:hlinkClick r:id="rId18"/>
              </a:rPr>
              <a:t>en.wikipedia.org/wiki/Hard_disk_drive_performance_characteristics</a:t>
            </a:r>
            <a:r>
              <a:rPr lang="en-US" altLang="zh-CN" sz="1200" dirty="0" smtClean="0"/>
              <a:t> </a:t>
            </a:r>
          </a:p>
          <a:p>
            <a:r>
              <a:rPr lang="en-US" altLang="zh-CN" sz="1200" dirty="0">
                <a:hlinkClick r:id="rId19"/>
              </a:rPr>
              <a:t>https://</a:t>
            </a:r>
            <a:r>
              <a:rPr lang="en-US" altLang="zh-CN" sz="1200" dirty="0" smtClean="0">
                <a:hlinkClick r:id="rId19"/>
              </a:rPr>
              <a:t>en.wikipedia.org/wiki/I/O_scheduling</a:t>
            </a:r>
            <a:r>
              <a:rPr lang="en-US" altLang="zh-CN" sz="1200" dirty="0" smtClean="0"/>
              <a:t> </a:t>
            </a:r>
          </a:p>
          <a:p>
            <a:r>
              <a:rPr lang="en-US" altLang="zh-CN" sz="1200" dirty="0">
                <a:hlinkClick r:id="rId20"/>
              </a:rPr>
              <a:t>https://www.howtogeek.com/115229/htg-explains-why-linux-doesnt-need-defragmenting</a:t>
            </a:r>
            <a:r>
              <a:rPr lang="en-US" altLang="zh-CN" sz="1200" dirty="0" smtClean="0">
                <a:hlinkClick r:id="rId20"/>
              </a:rPr>
              <a:t>/</a:t>
            </a:r>
            <a:r>
              <a:rPr lang="en-US" altLang="zh-CN" sz="1200" dirty="0" smtClean="0"/>
              <a:t> </a:t>
            </a:r>
          </a:p>
          <a:p>
            <a:r>
              <a:rPr lang="en-US" altLang="zh-CN" sz="1200" dirty="0">
                <a:hlinkClick r:id="rId21"/>
              </a:rPr>
              <a:t>https://</a:t>
            </a:r>
            <a:r>
              <a:rPr lang="en-US" altLang="zh-CN" sz="1200" dirty="0" smtClean="0">
                <a:hlinkClick r:id="rId21"/>
              </a:rPr>
              <a:t>en.wikipedia.org/wiki/Readahead</a:t>
            </a:r>
            <a:r>
              <a:rPr lang="en-US" altLang="zh-CN" sz="1200" dirty="0" smtClean="0"/>
              <a:t> </a:t>
            </a:r>
          </a:p>
          <a:p>
            <a:r>
              <a:rPr lang="en-US" altLang="zh-CN" sz="1200" dirty="0">
                <a:hlinkClick r:id="rId22"/>
              </a:rPr>
              <a:t>https://</a:t>
            </a:r>
            <a:r>
              <a:rPr lang="en-US" altLang="zh-CN" sz="1200" dirty="0" smtClean="0">
                <a:hlinkClick r:id="rId22"/>
              </a:rPr>
              <a:t>en.wikipedia.org/wiki/B-tree</a:t>
            </a:r>
            <a:r>
              <a:rPr lang="en-US" altLang="zh-CN" sz="1200" dirty="0" smtClean="0"/>
              <a:t> </a:t>
            </a:r>
          </a:p>
          <a:p>
            <a:r>
              <a:rPr lang="en-US" altLang="zh-CN" sz="1200" dirty="0">
                <a:hlinkClick r:id="rId23"/>
              </a:rPr>
              <a:t>https://</a:t>
            </a:r>
            <a:r>
              <a:rPr lang="en-US" altLang="zh-CN" sz="1200" dirty="0" smtClean="0">
                <a:hlinkClick r:id="rId23"/>
              </a:rPr>
              <a:t>en.wikipedia.org/wiki/B%2B_tree</a:t>
            </a:r>
            <a:r>
              <a:rPr lang="en-US" altLang="zh-CN" sz="1200" dirty="0" smtClean="0"/>
              <a:t> </a:t>
            </a:r>
          </a:p>
          <a:p>
            <a:r>
              <a:rPr lang="en-US" altLang="zh-CN" sz="1200" dirty="0">
                <a:hlinkClick r:id="rId24"/>
              </a:rPr>
              <a:t>http://</a:t>
            </a:r>
            <a:r>
              <a:rPr lang="en-US" altLang="zh-CN" sz="1200" dirty="0" smtClean="0">
                <a:hlinkClick r:id="rId24"/>
              </a:rPr>
              <a:t>www.cnblogs.com/yangecnu/p/Introduce-B-Tree-and-B-Plus-Tree.html</a:t>
            </a:r>
            <a:r>
              <a:rPr lang="en-US" altLang="zh-CN" sz="1200" dirty="0" smtClean="0"/>
              <a:t> </a:t>
            </a:r>
            <a:endParaRPr lang="zh-CN" altLang="en-US" sz="1200" dirty="0"/>
          </a:p>
        </p:txBody>
      </p:sp>
    </p:spTree>
    <p:extLst>
      <p:ext uri="{BB962C8B-B14F-4D97-AF65-F5344CB8AC3E}">
        <p14:creationId xmlns="" xmlns:p14="http://schemas.microsoft.com/office/powerpoint/2010/main" val="1130999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Layer</a:t>
            </a:r>
            <a:endParaRPr lang="zh-CN" altLang="en-US" dirty="0"/>
          </a:p>
        </p:txBody>
      </p:sp>
      <p:sp>
        <p:nvSpPr>
          <p:cNvPr id="3" name="内容占位符 2"/>
          <p:cNvSpPr>
            <a:spLocks noGrp="1"/>
          </p:cNvSpPr>
          <p:nvPr>
            <p:ph idx="1"/>
          </p:nvPr>
        </p:nvSpPr>
        <p:spPr/>
        <p:txBody>
          <a:bodyPr/>
          <a:lstStyle/>
          <a:p>
            <a:r>
              <a:rPr lang="en-US" altLang="zh-CN" u="sng" dirty="0" smtClean="0"/>
              <a:t>Core in Processor</a:t>
            </a:r>
            <a:r>
              <a:rPr lang="en-US" altLang="zh-CN" sz="2400" u="sng" dirty="0" smtClean="0"/>
              <a:t>(load instructions &amp; data)</a:t>
            </a:r>
            <a:endParaRPr lang="en-US" altLang="zh-CN" u="sng" dirty="0" smtClean="0"/>
          </a:p>
          <a:p>
            <a:r>
              <a:rPr lang="en-US" altLang="zh-CN" u="sng" dirty="0" smtClean="0"/>
              <a:t>Cache</a:t>
            </a:r>
            <a:r>
              <a:rPr lang="en-US" altLang="zh-CN" sz="2400" u="sng" dirty="0" smtClean="0"/>
              <a:t>(L1, L2, or L3, blocked by “cache line”)</a:t>
            </a:r>
            <a:endParaRPr lang="en-US" altLang="zh-CN" u="sng" dirty="0" smtClean="0"/>
          </a:p>
          <a:p>
            <a:r>
              <a:rPr lang="en-US" altLang="zh-CN" u="sng" dirty="0" smtClean="0"/>
              <a:t>Main memory</a:t>
            </a:r>
            <a:r>
              <a:rPr lang="en-US" altLang="zh-CN" sz="2400" u="sng" dirty="0" smtClean="0"/>
              <a:t>(blocked by “page”)</a:t>
            </a:r>
            <a:endParaRPr lang="en-US" altLang="zh-CN" u="sng" dirty="0" smtClean="0"/>
          </a:p>
          <a:p>
            <a:r>
              <a:rPr lang="en-US" altLang="zh-CN" u="sng" dirty="0" smtClean="0"/>
              <a:t>File system</a:t>
            </a:r>
            <a:r>
              <a:rPr lang="en-US" altLang="zh-CN" sz="2400" u="sng" dirty="0" smtClean="0"/>
              <a:t>(blocked by “file block”)</a:t>
            </a:r>
            <a:endParaRPr lang="en-US" altLang="zh-CN" u="sng" dirty="0" smtClean="0"/>
          </a:p>
          <a:p>
            <a:r>
              <a:rPr lang="en-US" altLang="zh-CN" u="sng" dirty="0" smtClean="0"/>
              <a:t>Disk</a:t>
            </a:r>
            <a:r>
              <a:rPr lang="en-US" altLang="zh-CN" sz="2400" u="sng" dirty="0" smtClean="0"/>
              <a:t>(blocked by “sector”)</a:t>
            </a:r>
            <a:endParaRPr lang="en-US" altLang="zh-CN" u="sng" dirty="0" smtClean="0"/>
          </a:p>
          <a:p>
            <a:endParaRPr lang="zh-CN" altLang="en-US" dirty="0"/>
          </a:p>
        </p:txBody>
      </p:sp>
      <p:grpSp>
        <p:nvGrpSpPr>
          <p:cNvPr id="4" name="组合 6"/>
          <p:cNvGrpSpPr/>
          <p:nvPr/>
        </p:nvGrpSpPr>
        <p:grpSpPr>
          <a:xfrm>
            <a:off x="7020272" y="1844824"/>
            <a:ext cx="1425844" cy="792088"/>
            <a:chOff x="7020272" y="1844824"/>
            <a:chExt cx="1425844" cy="792088"/>
          </a:xfrm>
        </p:grpSpPr>
        <p:sp>
          <p:nvSpPr>
            <p:cNvPr id="5" name="右大括号 4"/>
            <p:cNvSpPr/>
            <p:nvPr/>
          </p:nvSpPr>
          <p:spPr>
            <a:xfrm>
              <a:off x="7020272" y="1844824"/>
              <a:ext cx="288032" cy="792088"/>
            </a:xfrm>
            <a:prstGeom prst="rightBrace">
              <a:avLst>
                <a:gd name="adj1" fmla="val 32228"/>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chemeClr val="accent1"/>
                </a:solidFill>
              </a:endParaRPr>
            </a:p>
          </p:txBody>
        </p:sp>
        <p:sp>
          <p:nvSpPr>
            <p:cNvPr id="6" name="TextBox 5"/>
            <p:cNvSpPr txBox="1"/>
            <p:nvPr/>
          </p:nvSpPr>
          <p:spPr>
            <a:xfrm>
              <a:off x="7308304" y="2045483"/>
              <a:ext cx="1137812" cy="369332"/>
            </a:xfrm>
            <a:prstGeom prst="rect">
              <a:avLst/>
            </a:prstGeom>
            <a:noFill/>
          </p:spPr>
          <p:txBody>
            <a:bodyPr wrap="none" rtlCol="0">
              <a:spAutoFit/>
            </a:bodyPr>
            <a:lstStyle/>
            <a:p>
              <a:r>
                <a:rPr lang="en-US" altLang="zh-CN" b="1" dirty="0" smtClean="0">
                  <a:solidFill>
                    <a:schemeClr val="accent1"/>
                  </a:solidFill>
                </a:rPr>
                <a:t>CPU Stalls</a:t>
              </a:r>
              <a:endParaRPr lang="zh-CN" altLang="en-US" b="1" dirty="0">
                <a:solidFill>
                  <a:schemeClr val="accent1"/>
                </a:solidFill>
              </a:endParaRPr>
            </a:p>
          </p:txBody>
        </p:sp>
      </p:grpSp>
      <p:grpSp>
        <p:nvGrpSpPr>
          <p:cNvPr id="7" name="组合 7"/>
          <p:cNvGrpSpPr/>
          <p:nvPr/>
        </p:nvGrpSpPr>
        <p:grpSpPr>
          <a:xfrm>
            <a:off x="6156176" y="2997962"/>
            <a:ext cx="1639620" cy="792088"/>
            <a:chOff x="7020272" y="1844824"/>
            <a:chExt cx="1639620" cy="792088"/>
          </a:xfrm>
        </p:grpSpPr>
        <p:sp>
          <p:nvSpPr>
            <p:cNvPr id="9" name="右大括号 8"/>
            <p:cNvSpPr/>
            <p:nvPr/>
          </p:nvSpPr>
          <p:spPr>
            <a:xfrm>
              <a:off x="7020272" y="1844824"/>
              <a:ext cx="288032" cy="792088"/>
            </a:xfrm>
            <a:prstGeom prst="rightBrace">
              <a:avLst>
                <a:gd name="adj1" fmla="val 32228"/>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chemeClr val="accent1"/>
                </a:solidFill>
              </a:endParaRPr>
            </a:p>
          </p:txBody>
        </p:sp>
        <p:sp>
          <p:nvSpPr>
            <p:cNvPr id="10" name="TextBox 9"/>
            <p:cNvSpPr txBox="1"/>
            <p:nvPr/>
          </p:nvSpPr>
          <p:spPr>
            <a:xfrm>
              <a:off x="7308304" y="2045483"/>
              <a:ext cx="1351588" cy="369332"/>
            </a:xfrm>
            <a:prstGeom prst="rect">
              <a:avLst/>
            </a:prstGeom>
            <a:noFill/>
          </p:spPr>
          <p:txBody>
            <a:bodyPr wrap="none" rtlCol="0">
              <a:spAutoFit/>
            </a:bodyPr>
            <a:lstStyle/>
            <a:p>
              <a:r>
                <a:rPr lang="en-US" altLang="zh-CN" b="1" dirty="0" smtClean="0">
                  <a:solidFill>
                    <a:schemeClr val="accent1"/>
                  </a:solidFill>
                </a:rPr>
                <a:t>Swap in/out</a:t>
              </a:r>
              <a:endParaRPr lang="zh-CN" altLang="en-US" b="1" dirty="0">
                <a:solidFill>
                  <a:schemeClr val="accent1"/>
                </a:solidFill>
              </a:endParaRPr>
            </a:p>
          </p:txBody>
        </p:sp>
      </p:grpSp>
      <p:grpSp>
        <p:nvGrpSpPr>
          <p:cNvPr id="8" name="组合 10"/>
          <p:cNvGrpSpPr/>
          <p:nvPr/>
        </p:nvGrpSpPr>
        <p:grpSpPr>
          <a:xfrm>
            <a:off x="5724128" y="3573016"/>
            <a:ext cx="1273110" cy="792088"/>
            <a:chOff x="7020272" y="1844824"/>
            <a:chExt cx="1273110" cy="792088"/>
          </a:xfrm>
        </p:grpSpPr>
        <p:sp>
          <p:nvSpPr>
            <p:cNvPr id="12" name="右大括号 11"/>
            <p:cNvSpPr/>
            <p:nvPr/>
          </p:nvSpPr>
          <p:spPr>
            <a:xfrm>
              <a:off x="7020272" y="1844824"/>
              <a:ext cx="288032" cy="792088"/>
            </a:xfrm>
            <a:prstGeom prst="rightBrace">
              <a:avLst>
                <a:gd name="adj1" fmla="val 32228"/>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chemeClr val="accent1"/>
                </a:solidFill>
              </a:endParaRPr>
            </a:p>
          </p:txBody>
        </p:sp>
        <p:sp>
          <p:nvSpPr>
            <p:cNvPr id="13" name="TextBox 12"/>
            <p:cNvSpPr txBox="1"/>
            <p:nvPr/>
          </p:nvSpPr>
          <p:spPr>
            <a:xfrm>
              <a:off x="7308304" y="2045483"/>
              <a:ext cx="985078" cy="369332"/>
            </a:xfrm>
            <a:prstGeom prst="rect">
              <a:avLst/>
            </a:prstGeom>
            <a:noFill/>
          </p:spPr>
          <p:txBody>
            <a:bodyPr wrap="none" rtlCol="0">
              <a:spAutoFit/>
            </a:bodyPr>
            <a:lstStyle/>
            <a:p>
              <a:r>
                <a:rPr lang="en-US" altLang="zh-CN" b="1" dirty="0" smtClean="0">
                  <a:solidFill>
                    <a:schemeClr val="accent1"/>
                  </a:solidFill>
                </a:rPr>
                <a:t>IO await</a:t>
              </a:r>
              <a:endParaRPr lang="zh-CN" altLang="en-US" b="1" dirty="0">
                <a:solidFill>
                  <a:schemeClr val="accent1"/>
                </a:solidFill>
              </a:endParaRPr>
            </a:p>
          </p:txBody>
        </p:sp>
      </p:grpSp>
      <p:grpSp>
        <p:nvGrpSpPr>
          <p:cNvPr id="11" name="组合 15"/>
          <p:cNvGrpSpPr/>
          <p:nvPr/>
        </p:nvGrpSpPr>
        <p:grpSpPr>
          <a:xfrm>
            <a:off x="6588224" y="2405523"/>
            <a:ext cx="1881738" cy="792088"/>
            <a:chOff x="7020272" y="1844824"/>
            <a:chExt cx="1881738" cy="792088"/>
          </a:xfrm>
        </p:grpSpPr>
        <p:sp>
          <p:nvSpPr>
            <p:cNvPr id="17" name="右大括号 16"/>
            <p:cNvSpPr/>
            <p:nvPr/>
          </p:nvSpPr>
          <p:spPr>
            <a:xfrm>
              <a:off x="7020272" y="1844824"/>
              <a:ext cx="288032" cy="792088"/>
            </a:xfrm>
            <a:prstGeom prst="rightBrace">
              <a:avLst>
                <a:gd name="adj1" fmla="val 32228"/>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chemeClr val="accent1"/>
                </a:solidFill>
              </a:endParaRPr>
            </a:p>
          </p:txBody>
        </p:sp>
        <p:sp>
          <p:nvSpPr>
            <p:cNvPr id="18" name="TextBox 17"/>
            <p:cNvSpPr txBox="1"/>
            <p:nvPr/>
          </p:nvSpPr>
          <p:spPr>
            <a:xfrm>
              <a:off x="7308304" y="2045483"/>
              <a:ext cx="1593706" cy="369332"/>
            </a:xfrm>
            <a:prstGeom prst="rect">
              <a:avLst/>
            </a:prstGeom>
            <a:noFill/>
          </p:spPr>
          <p:txBody>
            <a:bodyPr wrap="none" rtlCol="0">
              <a:spAutoFit/>
            </a:bodyPr>
            <a:lstStyle/>
            <a:p>
              <a:r>
                <a:rPr lang="en-US" altLang="zh-CN" b="1" dirty="0" smtClean="0">
                  <a:solidFill>
                    <a:schemeClr val="accent1"/>
                  </a:solidFill>
                </a:rPr>
                <a:t>Cache hit/miss</a:t>
              </a:r>
              <a:endParaRPr lang="zh-CN" altLang="en-US" b="1" dirty="0">
                <a:solidFill>
                  <a:schemeClr val="accent1"/>
                </a:solidFill>
              </a:endParaRPr>
            </a:p>
          </p:txBody>
        </p:sp>
      </p:grpSp>
    </p:spTree>
    <p:extLst>
      <p:ext uri="{BB962C8B-B14F-4D97-AF65-F5344CB8AC3E}">
        <p14:creationId xmlns="" xmlns:p14="http://schemas.microsoft.com/office/powerpoint/2010/main" val="24502209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a:t>
            </a:r>
            <a:r>
              <a:rPr lang="en-US" altLang="zh-CN" dirty="0" smtClean="0"/>
              <a:t>path</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3074" name="Picture 2" descr="How the CPU Works"/>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55576" y="3068950"/>
            <a:ext cx="7620000" cy="211455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1331550" y="2132820"/>
            <a:ext cx="6667210" cy="523220"/>
          </a:xfrm>
          <a:prstGeom prst="rect">
            <a:avLst/>
          </a:prstGeom>
          <a:noFill/>
        </p:spPr>
        <p:txBody>
          <a:bodyPr wrap="none" rtlCol="0">
            <a:spAutoFit/>
          </a:bodyPr>
          <a:lstStyle/>
          <a:p>
            <a:r>
              <a:rPr lang="en-US" altLang="zh-CN" sz="2000" i="1" u="sng" dirty="0" smtClean="0">
                <a:solidFill>
                  <a:srgbClr val="FF0000"/>
                </a:solidFill>
                <a:effectLst>
                  <a:outerShdw blurRad="38100" dist="38100" dir="2700000" algn="tl">
                    <a:srgbClr val="000000">
                      <a:alpha val="43137"/>
                    </a:srgbClr>
                  </a:outerShdw>
                </a:effectLst>
              </a:rPr>
              <a:t>Transfer rates of all components differ, that’s the </a:t>
            </a:r>
            <a:r>
              <a:rPr lang="en-US" altLang="zh-CN" sz="2800" b="1" i="1" u="sng" dirty="0" smtClean="0">
                <a:solidFill>
                  <a:srgbClr val="FF0000"/>
                </a:solidFill>
                <a:effectLst>
                  <a:outerShdw blurRad="38100" dist="38100" dir="2700000" algn="tl">
                    <a:srgbClr val="000000">
                      <a:alpha val="43137"/>
                    </a:srgbClr>
                  </a:outerShdw>
                </a:effectLst>
              </a:rPr>
              <a:t>question</a:t>
            </a:r>
            <a:r>
              <a:rPr lang="en-US" altLang="zh-CN" sz="2000" i="1" u="sng" dirty="0" smtClean="0">
                <a:solidFill>
                  <a:srgbClr val="FF0000"/>
                </a:solidFill>
                <a:effectLst>
                  <a:outerShdw blurRad="38100" dist="38100" dir="2700000" algn="tl">
                    <a:srgbClr val="000000">
                      <a:alpha val="43137"/>
                    </a:srgbClr>
                  </a:outerShdw>
                </a:effectLst>
              </a:rPr>
              <a:t>!</a:t>
            </a:r>
            <a:endParaRPr lang="zh-CN" altLang="en-US" sz="2000" i="1" u="sng"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1218389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Computer Architecture</a:t>
            </a:r>
            <a:endParaRPr lang="zh-CN" altLang="en-US" dirty="0"/>
          </a:p>
        </p:txBody>
      </p:sp>
      <p:sp>
        <p:nvSpPr>
          <p:cNvPr id="3" name="内容占位符 2"/>
          <p:cNvSpPr>
            <a:spLocks noGrp="1"/>
          </p:cNvSpPr>
          <p:nvPr>
            <p:ph idx="1"/>
          </p:nvPr>
        </p:nvSpPr>
        <p:spPr/>
        <p:txBody>
          <a:bodyPr/>
          <a:lstStyle/>
          <a:p>
            <a:r>
              <a:rPr lang="en-US" altLang="zh-CN" b="1" dirty="0"/>
              <a:t>von Neumann Architecture</a:t>
            </a:r>
          </a:p>
          <a:p>
            <a:endParaRPr lang="zh-CN" altLang="en-US" dirty="0"/>
          </a:p>
        </p:txBody>
      </p:sp>
      <p:pic>
        <p:nvPicPr>
          <p:cNvPr id="1026" name="Picture 2" descr="https://computing.llnl.gov/tutorials/parallel_comp/images/vonNeumann1.gif"/>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06201" y="2806666"/>
            <a:ext cx="2790825" cy="2638426"/>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File:ABasicComputer.gif"/>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690416" y="2158465"/>
            <a:ext cx="5100704" cy="393482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877949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Path on x86/x64</a:t>
            </a:r>
            <a:endParaRPr lang="zh-CN" altLang="en-US" dirty="0"/>
          </a:p>
        </p:txBody>
      </p:sp>
      <p:sp>
        <p:nvSpPr>
          <p:cNvPr id="34" name="内容占位符 33"/>
          <p:cNvSpPr>
            <a:spLocks noGrp="1"/>
          </p:cNvSpPr>
          <p:nvPr>
            <p:ph idx="1"/>
          </p:nvPr>
        </p:nvSpPr>
        <p:spPr/>
        <p:txBody>
          <a:bodyPr/>
          <a:lstStyle/>
          <a:p>
            <a:endParaRPr lang="zh-CN" altLang="en-US" dirty="0"/>
          </a:p>
        </p:txBody>
      </p:sp>
      <p:sp>
        <p:nvSpPr>
          <p:cNvPr id="4" name="矩形 3"/>
          <p:cNvSpPr/>
          <p:nvPr/>
        </p:nvSpPr>
        <p:spPr>
          <a:xfrm>
            <a:off x="1331640" y="2072404"/>
            <a:ext cx="6408712" cy="50405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CPU</a:t>
            </a:r>
            <a:endParaRPr lang="zh-CN" altLang="en-US" dirty="0"/>
          </a:p>
        </p:txBody>
      </p:sp>
      <p:sp>
        <p:nvSpPr>
          <p:cNvPr id="5" name="矩形 4"/>
          <p:cNvSpPr/>
          <p:nvPr/>
        </p:nvSpPr>
        <p:spPr>
          <a:xfrm>
            <a:off x="1331640" y="3717032"/>
            <a:ext cx="6408712" cy="50405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smtClean="0"/>
              <a:t>Main Memory</a:t>
            </a:r>
            <a:endParaRPr lang="zh-CN" altLang="en-US" dirty="0"/>
          </a:p>
        </p:txBody>
      </p:sp>
      <p:sp>
        <p:nvSpPr>
          <p:cNvPr id="6" name="矩形 5"/>
          <p:cNvSpPr/>
          <p:nvPr/>
        </p:nvSpPr>
        <p:spPr>
          <a:xfrm>
            <a:off x="1331640" y="5229200"/>
            <a:ext cx="6408712" cy="504056"/>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dirty="0" smtClean="0"/>
              <a:t>Disk</a:t>
            </a:r>
            <a:endParaRPr lang="zh-CN" altLang="en-US" dirty="0"/>
          </a:p>
        </p:txBody>
      </p:sp>
      <p:sp>
        <p:nvSpPr>
          <p:cNvPr id="7" name="椭圆 6"/>
          <p:cNvSpPr/>
          <p:nvPr/>
        </p:nvSpPr>
        <p:spPr>
          <a:xfrm>
            <a:off x="1979712" y="2180416"/>
            <a:ext cx="648072" cy="2880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smtClean="0"/>
              <a:t>Core 1</a:t>
            </a:r>
            <a:endParaRPr lang="zh-CN" altLang="en-US" sz="800" dirty="0"/>
          </a:p>
        </p:txBody>
      </p:sp>
      <p:sp>
        <p:nvSpPr>
          <p:cNvPr id="8" name="椭圆 7"/>
          <p:cNvSpPr/>
          <p:nvPr/>
        </p:nvSpPr>
        <p:spPr>
          <a:xfrm>
            <a:off x="3347864" y="2180416"/>
            <a:ext cx="648072" cy="2880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smtClean="0"/>
              <a:t>Core 2</a:t>
            </a:r>
            <a:endParaRPr lang="zh-CN" altLang="en-US" sz="800" dirty="0"/>
          </a:p>
        </p:txBody>
      </p:sp>
      <p:sp>
        <p:nvSpPr>
          <p:cNvPr id="9" name="椭圆 8"/>
          <p:cNvSpPr/>
          <p:nvPr/>
        </p:nvSpPr>
        <p:spPr>
          <a:xfrm>
            <a:off x="6300192" y="2180416"/>
            <a:ext cx="648072" cy="2880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smtClean="0"/>
              <a:t>Core 4</a:t>
            </a:r>
            <a:endParaRPr lang="zh-CN" altLang="en-US" sz="800" dirty="0"/>
          </a:p>
        </p:txBody>
      </p:sp>
      <p:sp>
        <p:nvSpPr>
          <p:cNvPr id="10" name="椭圆 9"/>
          <p:cNvSpPr/>
          <p:nvPr/>
        </p:nvSpPr>
        <p:spPr>
          <a:xfrm>
            <a:off x="5004048" y="2180416"/>
            <a:ext cx="648072" cy="2880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smtClean="0"/>
              <a:t>Core 3</a:t>
            </a:r>
            <a:endParaRPr lang="zh-CN" altLang="en-US" sz="800" dirty="0"/>
          </a:p>
        </p:txBody>
      </p:sp>
      <p:sp>
        <p:nvSpPr>
          <p:cNvPr id="12" name="流程图: 终止 11"/>
          <p:cNvSpPr/>
          <p:nvPr/>
        </p:nvSpPr>
        <p:spPr>
          <a:xfrm>
            <a:off x="1979712" y="2708920"/>
            <a:ext cx="648072" cy="144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t>L1</a:t>
            </a:r>
            <a:endParaRPr lang="zh-CN" altLang="en-US" sz="1000" dirty="0"/>
          </a:p>
        </p:txBody>
      </p:sp>
      <p:sp>
        <p:nvSpPr>
          <p:cNvPr id="13" name="流程图: 终止 12"/>
          <p:cNvSpPr/>
          <p:nvPr/>
        </p:nvSpPr>
        <p:spPr>
          <a:xfrm>
            <a:off x="1781689" y="3357016"/>
            <a:ext cx="2448272" cy="216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L3</a:t>
            </a:r>
            <a:endParaRPr lang="zh-CN" altLang="en-US" dirty="0"/>
          </a:p>
        </p:txBody>
      </p:sp>
      <p:sp>
        <p:nvSpPr>
          <p:cNvPr id="14" name="流程图: 终止 13"/>
          <p:cNvSpPr/>
          <p:nvPr/>
        </p:nvSpPr>
        <p:spPr>
          <a:xfrm>
            <a:off x="1835696" y="2996951"/>
            <a:ext cx="936105" cy="180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t>L2</a:t>
            </a:r>
            <a:endParaRPr lang="zh-CN" altLang="en-US" dirty="0"/>
          </a:p>
        </p:txBody>
      </p:sp>
      <p:sp>
        <p:nvSpPr>
          <p:cNvPr id="23" name="流程图: 终止 22"/>
          <p:cNvSpPr/>
          <p:nvPr/>
        </p:nvSpPr>
        <p:spPr>
          <a:xfrm>
            <a:off x="3347863" y="2708920"/>
            <a:ext cx="648072" cy="144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t>L1</a:t>
            </a:r>
            <a:endParaRPr lang="zh-CN" altLang="en-US" sz="1000" dirty="0"/>
          </a:p>
        </p:txBody>
      </p:sp>
      <p:sp>
        <p:nvSpPr>
          <p:cNvPr id="24" name="流程图: 终止 23"/>
          <p:cNvSpPr/>
          <p:nvPr/>
        </p:nvSpPr>
        <p:spPr>
          <a:xfrm>
            <a:off x="3203847" y="2996951"/>
            <a:ext cx="936105" cy="180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t>L2</a:t>
            </a:r>
            <a:endParaRPr lang="zh-CN" altLang="en-US" dirty="0"/>
          </a:p>
        </p:txBody>
      </p:sp>
      <p:sp>
        <p:nvSpPr>
          <p:cNvPr id="25" name="流程图: 终止 24"/>
          <p:cNvSpPr/>
          <p:nvPr/>
        </p:nvSpPr>
        <p:spPr>
          <a:xfrm>
            <a:off x="5004048" y="2708920"/>
            <a:ext cx="648072" cy="144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t>L1</a:t>
            </a:r>
            <a:endParaRPr lang="zh-CN" altLang="en-US" sz="1000" dirty="0"/>
          </a:p>
        </p:txBody>
      </p:sp>
      <p:sp>
        <p:nvSpPr>
          <p:cNvPr id="26" name="流程图: 终止 25"/>
          <p:cNvSpPr/>
          <p:nvPr/>
        </p:nvSpPr>
        <p:spPr>
          <a:xfrm>
            <a:off x="4860031" y="2996951"/>
            <a:ext cx="936105" cy="180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t>L2</a:t>
            </a:r>
            <a:endParaRPr lang="zh-CN" altLang="en-US" dirty="0"/>
          </a:p>
        </p:txBody>
      </p:sp>
      <p:sp>
        <p:nvSpPr>
          <p:cNvPr id="27" name="流程图: 终止 26"/>
          <p:cNvSpPr/>
          <p:nvPr/>
        </p:nvSpPr>
        <p:spPr>
          <a:xfrm>
            <a:off x="6300192" y="2708920"/>
            <a:ext cx="648072" cy="144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t>L1</a:t>
            </a:r>
            <a:endParaRPr lang="zh-CN" altLang="en-US" sz="1000" dirty="0"/>
          </a:p>
        </p:txBody>
      </p:sp>
      <p:sp>
        <p:nvSpPr>
          <p:cNvPr id="28" name="流程图: 终止 27"/>
          <p:cNvSpPr/>
          <p:nvPr/>
        </p:nvSpPr>
        <p:spPr>
          <a:xfrm>
            <a:off x="6156175" y="2996951"/>
            <a:ext cx="936105" cy="180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t>L2</a:t>
            </a:r>
            <a:endParaRPr lang="zh-CN" altLang="en-US" dirty="0"/>
          </a:p>
        </p:txBody>
      </p:sp>
      <p:sp>
        <p:nvSpPr>
          <p:cNvPr id="29" name="流程图: 终止 28"/>
          <p:cNvSpPr/>
          <p:nvPr/>
        </p:nvSpPr>
        <p:spPr>
          <a:xfrm>
            <a:off x="4770021" y="3357016"/>
            <a:ext cx="2448272" cy="216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L3</a:t>
            </a:r>
            <a:endParaRPr lang="zh-CN" altLang="en-US" dirty="0"/>
          </a:p>
        </p:txBody>
      </p:sp>
      <p:sp>
        <p:nvSpPr>
          <p:cNvPr id="30" name="圆角矩形 29"/>
          <p:cNvSpPr/>
          <p:nvPr/>
        </p:nvSpPr>
        <p:spPr>
          <a:xfrm>
            <a:off x="1979711" y="2144412"/>
            <a:ext cx="2052229" cy="360039"/>
          </a:xfrm>
          <a:prstGeom prst="roundRect">
            <a:avLst/>
          </a:prstGeom>
          <a:noFill/>
          <a:ln w="12700">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dirty="0" smtClean="0">
                <a:solidFill>
                  <a:schemeClr val="bg1"/>
                </a:solidFill>
              </a:rPr>
              <a:t>Processor1</a:t>
            </a:r>
          </a:p>
          <a:p>
            <a:pPr algn="ctr"/>
            <a:r>
              <a:rPr lang="en-US" altLang="zh-CN" sz="1200" dirty="0" smtClean="0">
                <a:solidFill>
                  <a:schemeClr val="bg1"/>
                </a:solidFill>
              </a:rPr>
              <a:t>NUMA node1</a:t>
            </a:r>
            <a:endParaRPr lang="zh-CN" altLang="en-US" sz="1200" dirty="0">
              <a:solidFill>
                <a:schemeClr val="bg1"/>
              </a:solidFill>
            </a:endParaRPr>
          </a:p>
        </p:txBody>
      </p:sp>
      <p:sp>
        <p:nvSpPr>
          <p:cNvPr id="32" name="圆角矩形 31"/>
          <p:cNvSpPr/>
          <p:nvPr/>
        </p:nvSpPr>
        <p:spPr>
          <a:xfrm>
            <a:off x="4968043" y="2144412"/>
            <a:ext cx="2052229" cy="360039"/>
          </a:xfrm>
          <a:prstGeom prst="roundRect">
            <a:avLst/>
          </a:prstGeom>
          <a:noFill/>
          <a:ln w="12700">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dirty="0" smtClean="0">
                <a:solidFill>
                  <a:schemeClr val="bg1"/>
                </a:solidFill>
              </a:rPr>
              <a:t>Processor2</a:t>
            </a:r>
          </a:p>
          <a:p>
            <a:pPr algn="ctr"/>
            <a:r>
              <a:rPr lang="en-US" altLang="zh-CN" sz="1200" dirty="0">
                <a:solidFill>
                  <a:schemeClr val="bg1"/>
                </a:solidFill>
              </a:rPr>
              <a:t>NUMA </a:t>
            </a:r>
            <a:r>
              <a:rPr lang="en-US" altLang="zh-CN" sz="1200" dirty="0" smtClean="0">
                <a:solidFill>
                  <a:schemeClr val="bg1"/>
                </a:solidFill>
              </a:rPr>
              <a:t>node2</a:t>
            </a:r>
            <a:endParaRPr lang="zh-CN" altLang="en-US" sz="1200" dirty="0">
              <a:solidFill>
                <a:schemeClr val="bg1"/>
              </a:solidFill>
            </a:endParaRPr>
          </a:p>
        </p:txBody>
      </p:sp>
      <p:sp>
        <p:nvSpPr>
          <p:cNvPr id="35" name="圆角矩形 34"/>
          <p:cNvSpPr/>
          <p:nvPr/>
        </p:nvSpPr>
        <p:spPr>
          <a:xfrm>
            <a:off x="4499992" y="2672951"/>
            <a:ext cx="3240360" cy="936000"/>
          </a:xfrm>
          <a:prstGeom prst="roundRect">
            <a:avLst/>
          </a:prstGeom>
          <a:noFill/>
          <a:ln w="12700">
            <a:prstDash val="dash"/>
          </a:ln>
        </p:spPr>
        <p:style>
          <a:lnRef idx="2">
            <a:schemeClr val="accent6"/>
          </a:lnRef>
          <a:fillRef idx="1">
            <a:schemeClr val="lt1"/>
          </a:fillRef>
          <a:effectRef idx="0">
            <a:schemeClr val="accent6"/>
          </a:effectRef>
          <a:fontRef idx="minor">
            <a:schemeClr val="dk1"/>
          </a:fontRef>
        </p:style>
        <p:txBody>
          <a:bodyPr rtlCol="0" anchor="ctr"/>
          <a:lstStyle/>
          <a:p>
            <a:pPr algn="r"/>
            <a:r>
              <a:rPr lang="en-US" altLang="zh-CN" dirty="0" smtClean="0"/>
              <a:t>  cache</a:t>
            </a:r>
            <a:endParaRPr lang="zh-CN" altLang="en-US" dirty="0"/>
          </a:p>
        </p:txBody>
      </p:sp>
      <p:sp>
        <p:nvSpPr>
          <p:cNvPr id="36" name="圆角矩形 35"/>
          <p:cNvSpPr/>
          <p:nvPr/>
        </p:nvSpPr>
        <p:spPr>
          <a:xfrm>
            <a:off x="1511748" y="4491316"/>
            <a:ext cx="1584000" cy="50405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File System</a:t>
            </a:r>
            <a:endParaRPr lang="zh-CN" altLang="en-US" dirty="0"/>
          </a:p>
        </p:txBody>
      </p:sp>
      <p:sp>
        <p:nvSpPr>
          <p:cNvPr id="37" name="圆角矩形 36"/>
          <p:cNvSpPr/>
          <p:nvPr/>
        </p:nvSpPr>
        <p:spPr>
          <a:xfrm>
            <a:off x="6016472" y="4491316"/>
            <a:ext cx="1584000" cy="504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DMA</a:t>
            </a:r>
            <a:endParaRPr lang="zh-CN" altLang="en-US" dirty="0"/>
          </a:p>
        </p:txBody>
      </p:sp>
      <p:sp>
        <p:nvSpPr>
          <p:cNvPr id="38" name="圆角矩形 37"/>
          <p:cNvSpPr/>
          <p:nvPr/>
        </p:nvSpPr>
        <p:spPr>
          <a:xfrm>
            <a:off x="3764110" y="4491316"/>
            <a:ext cx="1584000" cy="504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IO Scheduler</a:t>
            </a:r>
            <a:endParaRPr lang="zh-CN" altLang="en-US" dirty="0"/>
          </a:p>
        </p:txBody>
      </p:sp>
      <p:sp>
        <p:nvSpPr>
          <p:cNvPr id="39" name="上箭头 38"/>
          <p:cNvSpPr/>
          <p:nvPr/>
        </p:nvSpPr>
        <p:spPr>
          <a:xfrm>
            <a:off x="611560" y="2072842"/>
            <a:ext cx="576064" cy="3660852"/>
          </a:xfrm>
          <a:prstGeom prst="upArrow">
            <a:avLst>
              <a:gd name="adj1" fmla="val 50000"/>
              <a:gd name="adj2" fmla="val 114858"/>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t>read</a:t>
            </a:r>
            <a:endParaRPr lang="zh-CN" altLang="en-US" dirty="0"/>
          </a:p>
        </p:txBody>
      </p:sp>
      <p:sp>
        <p:nvSpPr>
          <p:cNvPr id="40" name="下箭头 39"/>
          <p:cNvSpPr/>
          <p:nvPr/>
        </p:nvSpPr>
        <p:spPr>
          <a:xfrm>
            <a:off x="7884368" y="2072842"/>
            <a:ext cx="576064" cy="3660852"/>
          </a:xfrm>
          <a:prstGeom prst="downArrow">
            <a:avLst>
              <a:gd name="adj1" fmla="val 50000"/>
              <a:gd name="adj2" fmla="val 10803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write</a:t>
            </a:r>
            <a:endParaRPr lang="zh-CN" altLang="en-US" dirty="0"/>
          </a:p>
        </p:txBody>
      </p:sp>
    </p:spTree>
    <p:extLst>
      <p:ext uri="{BB962C8B-B14F-4D97-AF65-F5344CB8AC3E}">
        <p14:creationId xmlns="" xmlns:p14="http://schemas.microsoft.com/office/powerpoint/2010/main" val="669283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KL Intel TD8088.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724128" y="1124744"/>
            <a:ext cx="2571750" cy="136207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Intel 8086, 8088</a:t>
            </a:r>
            <a:r>
              <a:rPr lang="en-US" altLang="zh-CN" dirty="0" smtClean="0"/>
              <a:t> </a:t>
            </a:r>
            <a:r>
              <a:rPr lang="en-US" altLang="zh-CN" dirty="0"/>
              <a:t>(</a:t>
            </a:r>
            <a:r>
              <a:rPr lang="en-US" altLang="zh-CN" dirty="0" smtClean="0"/>
              <a:t>1978)</a:t>
            </a:r>
            <a:endParaRPr lang="en-US" altLang="zh-CN" b="1" dirty="0" smtClean="0"/>
          </a:p>
          <a:p>
            <a:pPr marL="400050" lvl="1" indent="0">
              <a:buNone/>
            </a:pPr>
            <a:r>
              <a:rPr lang="en-US" altLang="zh-CN" sz="2400" dirty="0"/>
              <a:t>First </a:t>
            </a:r>
            <a:r>
              <a:rPr lang="en-US" altLang="zh-CN" sz="2400" dirty="0" smtClean="0"/>
              <a:t>x86, original 4.77Mhz, no cache. </a:t>
            </a:r>
          </a:p>
          <a:p>
            <a:pPr marL="400050" lvl="1" indent="0">
              <a:buNone/>
            </a:pPr>
            <a:r>
              <a:rPr lang="en-US" altLang="zh-CN" sz="2400" dirty="0" smtClean="0"/>
              <a:t>CPU </a:t>
            </a:r>
            <a:r>
              <a:rPr lang="en-US" altLang="zh-CN" sz="2400" dirty="0"/>
              <a:t>accesses the memory directly. </a:t>
            </a:r>
            <a:endParaRPr lang="en-US" altLang="zh-CN" sz="2400" dirty="0" smtClean="0"/>
          </a:p>
          <a:p>
            <a:pPr marL="400050" lvl="1" indent="0">
              <a:buNone/>
            </a:pPr>
            <a:r>
              <a:rPr lang="en-US" altLang="zh-CN" sz="2400" dirty="0"/>
              <a:t>R</a:t>
            </a:r>
            <a:r>
              <a:rPr lang="en-US" altLang="zh-CN" sz="2400" dirty="0" smtClean="0"/>
              <a:t>ead path:</a:t>
            </a:r>
            <a:endParaRPr lang="en-US" altLang="zh-CN" sz="2400" dirty="0"/>
          </a:p>
          <a:p>
            <a:pPr marL="800100" lvl="1" indent="-342900">
              <a:buFont typeface="+mj-lt"/>
              <a:buAutoNum type="arabicPeriod"/>
            </a:pPr>
            <a:r>
              <a:rPr lang="en-US" altLang="zh-CN" sz="1800" dirty="0"/>
              <a:t>The CPU puts the address it want to read on the memory bus and assert the read </a:t>
            </a:r>
            <a:r>
              <a:rPr lang="en-US" altLang="zh-CN" sz="1800" dirty="0" smtClean="0"/>
              <a:t>flag.</a:t>
            </a:r>
            <a:endParaRPr lang="en-US" altLang="zh-CN" sz="1800" dirty="0"/>
          </a:p>
          <a:p>
            <a:pPr marL="800100" lvl="1" indent="-342900">
              <a:buFont typeface="+mj-lt"/>
              <a:buAutoNum type="arabicPeriod"/>
            </a:pPr>
            <a:r>
              <a:rPr lang="en-US" altLang="zh-CN" sz="1800" dirty="0"/>
              <a:t>Memory puts the data on the data bus.</a:t>
            </a:r>
          </a:p>
          <a:p>
            <a:pPr marL="800100" lvl="1" indent="-342900">
              <a:buFont typeface="+mj-lt"/>
              <a:buAutoNum type="arabicPeriod"/>
            </a:pPr>
            <a:r>
              <a:rPr lang="en-US" altLang="zh-CN" sz="1800" dirty="0"/>
              <a:t>The CPU copies the data from the data bus to its internal registers.</a:t>
            </a:r>
          </a:p>
          <a:p>
            <a:endParaRPr lang="zh-CN" altLang="en-US" dirty="0"/>
          </a:p>
        </p:txBody>
      </p:sp>
      <p:pic>
        <p:nvPicPr>
          <p:cNvPr id="8201" name="Picture 9"/>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946514" y="4866386"/>
            <a:ext cx="3137654" cy="18119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155051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6898</TotalTime>
  <Words>2528</Words>
  <Application>Microsoft Office PowerPoint</Application>
  <PresentationFormat>全屏显示(4:3)</PresentationFormat>
  <Paragraphs>670</Paragraphs>
  <Slides>49</Slides>
  <Notes>18</Notes>
  <HiddenSlides>0</HiddenSlides>
  <MMClips>0</MMClips>
  <ScaleCrop>false</ScaleCrop>
  <HeadingPairs>
    <vt:vector size="4" baseType="variant">
      <vt:variant>
        <vt:lpstr>主题</vt:lpstr>
      </vt:variant>
      <vt:variant>
        <vt:i4>1</vt:i4>
      </vt:variant>
      <vt:variant>
        <vt:lpstr>幻灯片标题</vt:lpstr>
      </vt:variant>
      <vt:variant>
        <vt:i4>49</vt:i4>
      </vt:variant>
    </vt:vector>
  </HeadingPairs>
  <TitlesOfParts>
    <vt:vector size="50" baseType="lpstr">
      <vt:lpstr>Office 主题</vt:lpstr>
      <vt:lpstr>Data Model  in  Memory &amp; Disk</vt:lpstr>
      <vt:lpstr>Agenda</vt:lpstr>
      <vt:lpstr>Data Model in different storage</vt:lpstr>
      <vt:lpstr>Principle of locality</vt:lpstr>
      <vt:lpstr>Data Layer</vt:lpstr>
      <vt:lpstr>Data path</vt:lpstr>
      <vt:lpstr>Computer Architecture</vt:lpstr>
      <vt:lpstr>Data Path on x86/x64</vt:lpstr>
      <vt:lpstr>History of cache on chips</vt:lpstr>
      <vt:lpstr>History of cache on chips</vt:lpstr>
      <vt:lpstr>History of cache on chips</vt:lpstr>
      <vt:lpstr>History of cache on chips</vt:lpstr>
      <vt:lpstr>History of cache on chips</vt:lpstr>
      <vt:lpstr>History of cache on chips</vt:lpstr>
      <vt:lpstr>History of cache on chips</vt:lpstr>
      <vt:lpstr>An Example</vt:lpstr>
      <vt:lpstr>Cache Hierarchy</vt:lpstr>
      <vt:lpstr>Cache Hierarchy</vt:lpstr>
      <vt:lpstr>Cache Hierarchy</vt:lpstr>
      <vt:lpstr>Memory hierarchy of an AMD Bulldozer server</vt:lpstr>
      <vt:lpstr>How the cache memory works</vt:lpstr>
      <vt:lpstr>How the cache memory works</vt:lpstr>
      <vt:lpstr>An example</vt:lpstr>
      <vt:lpstr>How the cache memory works</vt:lpstr>
      <vt:lpstr>How the cache memory works</vt:lpstr>
      <vt:lpstr>How the cache memory works</vt:lpstr>
      <vt:lpstr>How the cache memory works</vt:lpstr>
      <vt:lpstr>Concurrency programming</vt:lpstr>
      <vt:lpstr>Concurrency in Java</vt:lpstr>
      <vt:lpstr>Concurrency in Java</vt:lpstr>
      <vt:lpstr>CPU Cache</vt:lpstr>
      <vt:lpstr>Hard Disk</vt:lpstr>
      <vt:lpstr>How to work?</vt:lpstr>
      <vt:lpstr>Data layout on Sector</vt:lpstr>
      <vt:lpstr>Confusing on bit density of sector</vt:lpstr>
      <vt:lpstr>How to access?</vt:lpstr>
      <vt:lpstr>Disk IO Performance</vt:lpstr>
      <vt:lpstr>Disk/IO Scheduler</vt:lpstr>
      <vt:lpstr>File system on Disk</vt:lpstr>
      <vt:lpstr>HD Sectors vs. FS Blocks</vt:lpstr>
      <vt:lpstr>Readahead on disk</vt:lpstr>
      <vt:lpstr>Fragmentation</vt:lpstr>
      <vt:lpstr>Fragmentation</vt:lpstr>
      <vt:lpstr>B-tree</vt:lpstr>
      <vt:lpstr>B+ tree</vt:lpstr>
      <vt:lpstr>LSM tree</vt:lpstr>
      <vt:lpstr>LSM tree</vt:lpstr>
      <vt:lpstr>Optimizations for store system</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Model  in  Memory &amp; Disk</dc:title>
  <dc:creator>顾汉杰</dc:creator>
  <cp:lastModifiedBy>Administrator</cp:lastModifiedBy>
  <cp:revision>759</cp:revision>
  <dcterms:created xsi:type="dcterms:W3CDTF">2017-04-19T02:04:42Z</dcterms:created>
  <dcterms:modified xsi:type="dcterms:W3CDTF">2017-05-10T19:50:40Z</dcterms:modified>
</cp:coreProperties>
</file>