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8" r:id="rId3"/>
    <p:sldId id="266" r:id="rId4"/>
    <p:sldId id="257" r:id="rId5"/>
    <p:sldId id="262" r:id="rId6"/>
    <p:sldId id="276" r:id="rId7"/>
    <p:sldId id="258" r:id="rId8"/>
    <p:sldId id="269" r:id="rId9"/>
    <p:sldId id="270" r:id="rId10"/>
    <p:sldId id="273" r:id="rId11"/>
    <p:sldId id="272" r:id="rId12"/>
    <p:sldId id="283" r:id="rId13"/>
    <p:sldId id="281" r:id="rId14"/>
    <p:sldId id="282" r:id="rId15"/>
    <p:sldId id="274" r:id="rId16"/>
    <p:sldId id="275" r:id="rId17"/>
    <p:sldId id="284" r:id="rId18"/>
    <p:sldId id="285" r:id="rId19"/>
    <p:sldId id="289" r:id="rId20"/>
    <p:sldId id="287" r:id="rId21"/>
    <p:sldId id="291" r:id="rId22"/>
    <p:sldId id="292" r:id="rId23"/>
    <p:sldId id="290" r:id="rId24"/>
    <p:sldId id="278" r:id="rId25"/>
    <p:sldId id="294" r:id="rId26"/>
    <p:sldId id="259" r:id="rId27"/>
    <p:sldId id="295" r:id="rId28"/>
    <p:sldId id="296" r:id="rId29"/>
    <p:sldId id="297" r:id="rId30"/>
    <p:sldId id="298" r:id="rId31"/>
    <p:sldId id="301" r:id="rId32"/>
    <p:sldId id="303" r:id="rId33"/>
    <p:sldId id="264" r:id="rId34"/>
    <p:sldId id="307" r:id="rId35"/>
    <p:sldId id="306" r:id="rId36"/>
    <p:sldId id="302" r:id="rId37"/>
    <p:sldId id="261" r:id="rId38"/>
    <p:sldId id="265" r:id="rId39"/>
    <p:sldId id="304" r:id="rId40"/>
    <p:sldId id="277" r:id="rId41"/>
    <p:sldId id="305" r:id="rId42"/>
    <p:sldId id="260" r:id="rId43"/>
    <p:sldId id="286" r:id="rId44"/>
    <p:sldId id="288"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68" autoAdjust="0"/>
  </p:normalViewPr>
  <p:slideViewPr>
    <p:cSldViewPr>
      <p:cViewPr>
        <p:scale>
          <a:sx n="100" d="100"/>
          <a:sy n="100" d="100"/>
        </p:scale>
        <p:origin x="-1944"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2016-12-13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
            </a:r>
            <a:br>
              <a:rPr lang="zh-CN" altLang="en-US" dirty="0" smtClean="0">
                <a:effectLst/>
              </a:rPr>
            </a:br>
            <a:endParaRPr lang="zh-CN" altLang="en-US" dirty="0" smtClean="0">
              <a:effectLst/>
            </a:endParaRPr>
          </a:p>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23</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25</a:t>
            </a:fld>
            <a:endParaRPr lang="zh-CN" altLang="en-US"/>
          </a:p>
        </p:txBody>
      </p:sp>
    </p:spTree>
    <p:extLst>
      <p:ext uri="{BB962C8B-B14F-4D97-AF65-F5344CB8AC3E}">
        <p14:creationId xmlns:p14="http://schemas.microsoft.com/office/powerpoint/2010/main" val="2120635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27</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关于“通道被关闭，线程就被中断”的设计理念是这样的：“</a:t>
            </a:r>
            <a:r>
              <a:rPr lang="zh-CN" altLang="en-US" sz="2000" dirty="0" smtClean="0"/>
              <a:t>当 </a:t>
            </a:r>
            <a:r>
              <a:rPr lang="en-US" altLang="zh-CN" sz="2000" dirty="0" smtClean="0"/>
              <a:t>I/O </a:t>
            </a:r>
            <a:r>
              <a:rPr lang="zh-CN" altLang="en-US" sz="2000" dirty="0" smtClean="0"/>
              <a:t>操作被中断时总是关闭通道</a:t>
            </a:r>
            <a:r>
              <a:rPr lang="zh-CN" altLang="en-US" sz="2000" dirty="0" smtClean="0"/>
              <a:t>”。</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val="2264331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操作系统把内存地址空间划分为页，即固定大小的字节组。</a:t>
            </a:r>
            <a:endParaRPr lang="en-US" altLang="zh-CN" dirty="0" smtClean="0"/>
          </a:p>
          <a:p>
            <a:r>
              <a:rPr lang="zh-CN" altLang="en-US" dirty="0" smtClean="0"/>
              <a:t>内存页的大小总是磁盘块大小的倍数，通常为 </a:t>
            </a:r>
            <a:r>
              <a:rPr lang="en-US" altLang="zh-CN" dirty="0" smtClean="0"/>
              <a:t>2 </a:t>
            </a:r>
            <a:r>
              <a:rPr lang="zh-CN" altLang="en-US" dirty="0" smtClean="0"/>
              <a:t>次幂（这样可简化寻址操作）。</a:t>
            </a:r>
            <a:endParaRPr lang="en-US" altLang="zh-CN" dirty="0" smtClean="0"/>
          </a:p>
          <a:p>
            <a:r>
              <a:rPr lang="zh-CN" altLang="en-US" dirty="0" smtClean="0"/>
              <a:t>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字节。虚拟和物理内存页的大小总是相同的。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val="2736009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val="495723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35</a:t>
            </a:fld>
            <a:endParaRPr lang="zh-CN" altLang="en-US"/>
          </a:p>
        </p:txBody>
      </p:sp>
    </p:spTree>
    <p:extLst>
      <p:ext uri="{BB962C8B-B14F-4D97-AF65-F5344CB8AC3E}">
        <p14:creationId xmlns:p14="http://schemas.microsoft.com/office/powerpoint/2010/main" val="1169947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36</a:t>
            </a:fld>
            <a:endParaRPr lang="zh-CN" altLang="en-US"/>
          </a:p>
        </p:txBody>
      </p:sp>
    </p:spTree>
    <p:extLst>
      <p:ext uri="{BB962C8B-B14F-4D97-AF65-F5344CB8AC3E}">
        <p14:creationId xmlns:p14="http://schemas.microsoft.com/office/powerpoint/2010/main" val="9574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val="2196960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对于文件 </a:t>
            </a:r>
            <a:r>
              <a:rPr lang="en-US" altLang="zh-CN" dirty="0" smtClean="0"/>
              <a:t>I/O</a:t>
            </a:r>
            <a:r>
              <a:rPr lang="zh-CN" altLang="en-US" dirty="0" smtClean="0"/>
              <a:t>，最强大之处在于异步 </a:t>
            </a:r>
            <a:r>
              <a:rPr lang="en-US" altLang="zh-CN" dirty="0" smtClean="0"/>
              <a:t>I/O</a:t>
            </a:r>
            <a:r>
              <a:rPr lang="zh-CN" altLang="en-US" dirty="0" smtClean="0"/>
              <a:t>（</a:t>
            </a:r>
            <a:r>
              <a:rPr lang="en-US" altLang="zh-CN" dirty="0" smtClean="0"/>
              <a:t>asynchronous I/O</a:t>
            </a:r>
            <a:r>
              <a:rPr lang="zh-CN" altLang="en-US" dirty="0" smtClean="0"/>
              <a:t>），它允许一个进程可以从操作系统请求一个或多个 </a:t>
            </a:r>
            <a:r>
              <a:rPr lang="en-US" altLang="zh-CN" dirty="0" smtClean="0"/>
              <a:t>I/O </a:t>
            </a:r>
            <a:r>
              <a:rPr lang="zh-CN" altLang="en-US" dirty="0" smtClean="0"/>
              <a:t>操作而不必等待这些操作的完成。发起请求的进程之后会收到它请求的 </a:t>
            </a:r>
            <a:r>
              <a:rPr lang="en-US" altLang="zh-CN" dirty="0" smtClean="0"/>
              <a:t>I/O </a:t>
            </a:r>
            <a:r>
              <a:rPr lang="zh-CN" altLang="en-US" dirty="0" smtClean="0"/>
              <a:t>操作已完成的通知。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val="300039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7</a:t>
            </a:fld>
            <a:endParaRPr lang="zh-CN" altLang="en-US"/>
          </a:p>
        </p:txBody>
      </p:sp>
    </p:spTree>
    <p:extLst>
      <p:ext uri="{BB962C8B-B14F-4D97-AF65-F5344CB8AC3E}">
        <p14:creationId xmlns:p14="http://schemas.microsoft.com/office/powerpoint/2010/main" val="2126212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12</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17</a:t>
            </a:fld>
            <a:endParaRPr lang="zh-CN" altLang="en-US"/>
          </a:p>
        </p:txBody>
      </p:sp>
    </p:spTree>
    <p:extLst>
      <p:ext uri="{BB962C8B-B14F-4D97-AF65-F5344CB8AC3E}">
        <p14:creationId xmlns:p14="http://schemas.microsoft.com/office/powerpoint/2010/main" val="4096514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21</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2016-12-13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2016-12-13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2016-12-13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2016-12-13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jvms-2.5"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r>
              <a:rPr lang="zh-CN" altLang="en-US" sz="1600" b="1" dirty="0" smtClean="0">
                <a:solidFill>
                  <a:schemeClr val="accent2"/>
                </a:solidFill>
              </a:rPr>
              <a:t>效率</a:t>
            </a:r>
            <a:r>
              <a:rPr lang="zh-CN" altLang="en-US" sz="1600" b="1" dirty="0">
                <a:solidFill>
                  <a:schemeClr val="accent2"/>
                </a:solidFill>
              </a:rPr>
              <a:t>并</a:t>
            </a:r>
            <a:r>
              <a:rPr lang="zh-CN" altLang="en-US" sz="1600" b="1" dirty="0" smtClean="0">
                <a:solidFill>
                  <a:schemeClr val="accent2"/>
                </a:solidFill>
              </a:rPr>
              <a:t>不</a:t>
            </a:r>
            <a:r>
              <a:rPr lang="zh-CN" altLang="en-US" sz="1600" b="1" dirty="0">
                <a:solidFill>
                  <a:schemeClr val="accent2"/>
                </a:solidFill>
              </a:rPr>
              <a:t>高</a:t>
            </a:r>
            <a:r>
              <a:rPr lang="en-US" altLang="zh-CN" sz="1600" b="1" dirty="0" smtClean="0"/>
              <a:t>   </a:t>
            </a:r>
            <a:r>
              <a:rPr lang="zh-CN" altLang="en-US" sz="1600" b="1" dirty="0" smtClean="0">
                <a:solidFill>
                  <a:schemeClr val="accent2"/>
                </a:solidFill>
              </a:rPr>
              <a:t>压缩后同时被翻转</a:t>
            </a:r>
            <a:endParaRPr lang="zh-CN" altLang="en-US" sz="1600" b="1" dirty="0">
              <a:solidFill>
                <a:schemeClr val="accent2"/>
              </a:solidFill>
            </a:endParaRPr>
          </a:p>
        </p:txBody>
      </p:sp>
      <p:sp>
        <p:nvSpPr>
          <p:cNvPr id="8" name="爆炸形 1 7"/>
          <p:cNvSpPr/>
          <p:nvPr/>
        </p:nvSpPr>
        <p:spPr>
          <a:xfrm>
            <a:off x="6012160" y="2132856"/>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注意线程安全性</a:t>
            </a:r>
            <a:endParaRPr lang="zh-CN" altLang="en-US" sz="1400" b="1" dirty="0">
              <a:solidFill>
                <a:schemeClr val="accent2"/>
              </a:solidFill>
            </a:endParaRPr>
          </a:p>
        </p:txBody>
      </p:sp>
      <p:grpSp>
        <p:nvGrpSpPr>
          <p:cNvPr id="6" name="组合 5"/>
          <p:cNvGrpSpPr/>
          <p:nvPr/>
        </p:nvGrpSpPr>
        <p:grpSpPr>
          <a:xfrm>
            <a:off x="2277937" y="4214434"/>
            <a:ext cx="4567014" cy="2238902"/>
            <a:chOff x="2278300" y="4070418"/>
            <a:chExt cx="4567014" cy="2238902"/>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8300" y="4070418"/>
              <a:ext cx="4564718" cy="9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646" y="5264192"/>
              <a:ext cx="4483668" cy="10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曲线连接符 15"/>
            <p:cNvCxnSpPr/>
            <p:nvPr/>
          </p:nvCxnSpPr>
          <p:spPr>
            <a:xfrm rot="5400000">
              <a:off x="2894340"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364"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556"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484" y="4526020"/>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928" y="5445224"/>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928" y="5429764"/>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832" y="5445224"/>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832" y="5429764"/>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45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Tree>
    <p:extLst>
      <p:ext uri="{BB962C8B-B14F-4D97-AF65-F5344CB8AC3E}">
        <p14:creationId xmlns:p14="http://schemas.microsoft.com/office/powerpoint/2010/main" val="15243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19" name="组合 18"/>
          <p:cNvGrpSpPr/>
          <p:nvPr/>
        </p:nvGrpSpPr>
        <p:grpSpPr>
          <a:xfrm>
            <a:off x="1763688" y="2996952"/>
            <a:ext cx="6192688" cy="1384498"/>
            <a:chOff x="1763688" y="2764582"/>
            <a:chExt cx="6192688" cy="1384498"/>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764582"/>
              <a:ext cx="5942346" cy="131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21052" y="282961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07999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sp>
          <p:nvSpPr>
            <p:cNvPr id="11" name="圆角矩形 10"/>
            <p:cNvSpPr/>
            <p:nvPr/>
          </p:nvSpPr>
          <p:spPr>
            <a:xfrm>
              <a:off x="4821729" y="328730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28730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val="2651717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a:t>复制</a:t>
            </a:r>
          </a:p>
        </p:txBody>
      </p:sp>
      <p:sp>
        <p:nvSpPr>
          <p:cNvPr id="3" name="内容占位符 2"/>
          <p:cNvSpPr>
            <a:spLocks noGrp="1"/>
          </p:cNvSpPr>
          <p:nvPr>
            <p:ph idx="1"/>
          </p:nvPr>
        </p:nvSpPr>
        <p:spPr/>
        <p:txBody>
          <a:bodyPr/>
          <a:lstStyle/>
          <a:p>
            <a:r>
              <a:rPr lang="zh-CN" altLang="en-US" dirty="0"/>
              <a:t>复制（</a:t>
            </a:r>
            <a:r>
              <a:rPr lang="en-US" altLang="zh-CN" dirty="0"/>
              <a:t>duplicate </a:t>
            </a:r>
            <a:r>
              <a:rPr lang="zh-CN" altLang="en-US" dirty="0" smtClean="0"/>
              <a:t>）</a:t>
            </a:r>
            <a:endParaRPr lang="en-US" altLang="zh-CN" dirty="0"/>
          </a:p>
          <a:p>
            <a:endParaRPr lang="en-US" altLang="zh-CN" dirty="0" smtClean="0"/>
          </a:p>
          <a:p>
            <a:endParaRPr lang="en-US" altLang="zh-CN" dirty="0" smtClean="0"/>
          </a:p>
          <a:p>
            <a:endParaRPr lang="en-US" altLang="zh-CN" dirty="0" smtClean="0"/>
          </a:p>
        </p:txBody>
      </p:sp>
      <p:sp>
        <p:nvSpPr>
          <p:cNvPr id="5" name="TextBox 4"/>
          <p:cNvSpPr txBox="1"/>
          <p:nvPr/>
        </p:nvSpPr>
        <p:spPr>
          <a:xfrm>
            <a:off x="971599" y="2132856"/>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smtClean="0"/>
              <a:t>buffer.position</a:t>
            </a:r>
            <a:r>
              <a:rPr lang="en-US" altLang="zh-CN" dirty="0" smtClean="0"/>
              <a:t> </a:t>
            </a:r>
            <a:r>
              <a:rPr lang="en-US" altLang="zh-CN" dirty="0"/>
              <a:t>(3).limit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645024"/>
            <a:ext cx="7178791"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868144" y="3800073"/>
            <a:ext cx="1404933" cy="276999"/>
          </a:xfrm>
          <a:prstGeom prst="rect">
            <a:avLst/>
          </a:prstGeom>
          <a:noFill/>
          <a:ln>
            <a:noFill/>
            <a:prstDash val="dash"/>
          </a:ln>
        </p:spPr>
        <p:txBody>
          <a:bodyPr wrap="square" rtlCol="0">
            <a:spAutoFit/>
          </a:bodyPr>
          <a:lstStyle/>
          <a:p>
            <a:r>
              <a:rPr lang="zh-CN" altLang="en-US" sz="1200" b="1" dirty="0" smtClean="0">
                <a:solidFill>
                  <a:schemeClr val="accent2"/>
                </a:solidFill>
              </a:rPr>
              <a:t>共享底层存储单元</a:t>
            </a:r>
            <a:endParaRPr lang="zh-CN" altLang="en-US" sz="1200" b="1" dirty="0">
              <a:solidFill>
                <a:schemeClr val="accent2"/>
              </a:solidFill>
            </a:endParaRPr>
          </a:p>
        </p:txBody>
      </p:sp>
      <p:sp>
        <p:nvSpPr>
          <p:cNvPr id="10" name="TextBox 9"/>
          <p:cNvSpPr txBox="1"/>
          <p:nvPr/>
        </p:nvSpPr>
        <p:spPr>
          <a:xfrm>
            <a:off x="3824044" y="4160113"/>
            <a:ext cx="1107996" cy="276999"/>
          </a:xfrm>
          <a:prstGeom prst="rect">
            <a:avLst/>
          </a:prstGeom>
          <a:noFill/>
          <a:ln>
            <a:noFill/>
            <a:prstDash val="dash"/>
          </a:ln>
        </p:spPr>
        <p:txBody>
          <a:bodyPr wrap="none" rtlCol="0">
            <a:spAutoFit/>
          </a:bodyPr>
          <a:lstStyle/>
          <a:p>
            <a:r>
              <a:rPr lang="zh-CN" altLang="en-US" sz="1200" b="1" dirty="0" smtClean="0">
                <a:solidFill>
                  <a:schemeClr val="accent2"/>
                </a:solidFill>
              </a:rPr>
              <a:t>各自维护状态</a:t>
            </a:r>
            <a:endParaRPr lang="zh-CN" altLang="en-US" sz="1200" b="1" dirty="0">
              <a:solidFill>
                <a:schemeClr val="accent2"/>
              </a:solidFill>
            </a:endParaRPr>
          </a:p>
        </p:txBody>
      </p:sp>
      <p:sp>
        <p:nvSpPr>
          <p:cNvPr id="11" name="圆角矩形 10"/>
          <p:cNvSpPr/>
          <p:nvPr/>
        </p:nvSpPr>
        <p:spPr>
          <a:xfrm>
            <a:off x="4644009" y="4437112"/>
            <a:ext cx="3456384" cy="122413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8100392" y="4501569"/>
            <a:ext cx="288032" cy="1015663"/>
          </a:xfrm>
          <a:prstGeom prst="rect">
            <a:avLst/>
          </a:prstGeom>
          <a:noFill/>
        </p:spPr>
        <p:txBody>
          <a:bodyPr wrap="square" rtlCol="0">
            <a:spAutoFit/>
          </a:bodyPr>
          <a:lstStyle/>
          <a:p>
            <a:r>
              <a:rPr lang="zh-CN" altLang="en-US" sz="1200" b="1" dirty="0" smtClean="0">
                <a:solidFill>
                  <a:schemeClr val="accent2"/>
                </a:solidFill>
              </a:rPr>
              <a:t>视图缓冲区</a:t>
            </a:r>
            <a:endParaRPr lang="zh-CN" altLang="en-US" sz="1200" b="1" dirty="0">
              <a:solidFill>
                <a:schemeClr val="accent2"/>
              </a:solidFill>
            </a:endParaRPr>
          </a:p>
        </p:txBody>
      </p:sp>
    </p:spTree>
    <p:extLst>
      <p:ext uri="{BB962C8B-B14F-4D97-AF65-F5344CB8AC3E}">
        <p14:creationId xmlns:p14="http://schemas.microsoft.com/office/powerpoint/2010/main" val="4286038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a:t>切割</a:t>
            </a:r>
          </a:p>
        </p:txBody>
      </p:sp>
      <p:sp>
        <p:nvSpPr>
          <p:cNvPr id="3" name="内容占位符 2"/>
          <p:cNvSpPr>
            <a:spLocks noGrp="1"/>
          </p:cNvSpPr>
          <p:nvPr>
            <p:ph idx="1"/>
          </p:nvPr>
        </p:nvSpPr>
        <p:spPr/>
        <p:txBody>
          <a:bodyPr/>
          <a:lstStyle/>
          <a:p>
            <a:r>
              <a:rPr lang="zh-CN" altLang="en-US" dirty="0"/>
              <a:t>切割</a:t>
            </a:r>
            <a:r>
              <a:rPr lang="zh-CN" altLang="en-US" dirty="0" smtClean="0"/>
              <a:t>（</a:t>
            </a:r>
            <a:r>
              <a:rPr lang="en-US" altLang="zh-CN" dirty="0" smtClean="0"/>
              <a:t>slice </a:t>
            </a:r>
            <a:r>
              <a:rPr lang="zh-CN" altLang="en-US" dirty="0" smtClean="0"/>
              <a:t>）</a:t>
            </a:r>
            <a:endParaRPr lang="en-US" altLang="zh-CN" dirty="0"/>
          </a:p>
          <a:p>
            <a:endParaRPr lang="en-US" altLang="zh-CN" dirty="0" smtClean="0"/>
          </a:p>
          <a:p>
            <a:endParaRPr lang="en-US" altLang="zh-CN" dirty="0" smtClean="0"/>
          </a:p>
          <a:p>
            <a:endParaRPr lang="en-US" altLang="zh-CN" dirty="0" smtClean="0"/>
          </a:p>
        </p:txBody>
      </p:sp>
      <p:sp>
        <p:nvSpPr>
          <p:cNvPr id="5" name="TextBox 4"/>
          <p:cNvSpPr txBox="1"/>
          <p:nvPr/>
        </p:nvSpPr>
        <p:spPr>
          <a:xfrm>
            <a:off x="971599" y="2132856"/>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smtClean="0"/>
              <a:t>buffer.position</a:t>
            </a:r>
            <a:r>
              <a:rPr lang="en-US" altLang="zh-CN" dirty="0" smtClean="0"/>
              <a:t> </a:t>
            </a:r>
            <a:r>
              <a:rPr lang="en-US" altLang="zh-CN" dirty="0"/>
              <a:t>(3).limit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717032"/>
            <a:ext cx="6627813" cy="2044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14435" y="4600758"/>
            <a:ext cx="1048685" cy="276999"/>
          </a:xfrm>
          <a:prstGeom prst="rect">
            <a:avLst/>
          </a:prstGeom>
          <a:noFill/>
        </p:spPr>
        <p:txBody>
          <a:bodyPr wrap="none" rtlCol="0">
            <a:spAutoFit/>
          </a:bodyPr>
          <a:lstStyle/>
          <a:p>
            <a:r>
              <a:rPr lang="en-US" altLang="zh-CN" sz="1200" b="1" dirty="0">
                <a:solidFill>
                  <a:schemeClr val="accent2"/>
                </a:solidFill>
              </a:rPr>
              <a:t>l</a:t>
            </a:r>
            <a:r>
              <a:rPr lang="en-US" altLang="zh-CN" sz="1200" b="1" dirty="0" smtClean="0">
                <a:solidFill>
                  <a:schemeClr val="accent2"/>
                </a:solidFill>
              </a:rPr>
              <a:t>imit-position</a:t>
            </a:r>
            <a:endParaRPr lang="zh-CN" altLang="en-US" sz="1200" b="1" dirty="0">
              <a:solidFill>
                <a:schemeClr val="accent2"/>
              </a:solidFill>
            </a:endParaRPr>
          </a:p>
        </p:txBody>
      </p:sp>
      <p:sp>
        <p:nvSpPr>
          <p:cNvPr id="14" name="TextBox 13"/>
          <p:cNvSpPr txBox="1"/>
          <p:nvPr/>
        </p:nvSpPr>
        <p:spPr>
          <a:xfrm>
            <a:off x="6858187" y="3859106"/>
            <a:ext cx="1404933" cy="276999"/>
          </a:xfrm>
          <a:prstGeom prst="rect">
            <a:avLst/>
          </a:prstGeom>
          <a:noFill/>
          <a:ln>
            <a:noFill/>
            <a:prstDash val="dash"/>
          </a:ln>
        </p:spPr>
        <p:txBody>
          <a:bodyPr wrap="square" rtlCol="0">
            <a:spAutoFit/>
          </a:bodyPr>
          <a:lstStyle/>
          <a:p>
            <a:r>
              <a:rPr lang="zh-CN" altLang="en-US" sz="1200" b="1" dirty="0" smtClean="0">
                <a:solidFill>
                  <a:schemeClr val="accent2"/>
                </a:solidFill>
              </a:rPr>
              <a:t>共享底层存储单元</a:t>
            </a:r>
            <a:endParaRPr lang="zh-CN" altLang="en-US" sz="1200" b="1" dirty="0">
              <a:solidFill>
                <a:schemeClr val="accent2"/>
              </a:solidFill>
            </a:endParaRPr>
          </a:p>
        </p:txBody>
      </p:sp>
      <p:sp>
        <p:nvSpPr>
          <p:cNvPr id="15" name="TextBox 14"/>
          <p:cNvSpPr txBox="1"/>
          <p:nvPr/>
        </p:nvSpPr>
        <p:spPr>
          <a:xfrm>
            <a:off x="2843808" y="4129978"/>
            <a:ext cx="1107996" cy="276999"/>
          </a:xfrm>
          <a:prstGeom prst="rect">
            <a:avLst/>
          </a:prstGeom>
          <a:noFill/>
          <a:ln>
            <a:noFill/>
            <a:prstDash val="dash"/>
          </a:ln>
        </p:spPr>
        <p:txBody>
          <a:bodyPr wrap="none" rtlCol="0">
            <a:spAutoFit/>
          </a:bodyPr>
          <a:lstStyle/>
          <a:p>
            <a:r>
              <a:rPr lang="zh-CN" altLang="en-US" sz="1200" b="1" dirty="0" smtClean="0">
                <a:solidFill>
                  <a:schemeClr val="accent2"/>
                </a:solidFill>
              </a:rPr>
              <a:t>各自维护状态</a:t>
            </a:r>
            <a:endParaRPr lang="zh-CN" altLang="en-US" sz="1200" b="1" dirty="0">
              <a:solidFill>
                <a:schemeClr val="accent2"/>
              </a:solidFill>
            </a:endParaRPr>
          </a:p>
        </p:txBody>
      </p:sp>
    </p:spTree>
    <p:extLst>
      <p:ext uri="{BB962C8B-B14F-4D97-AF65-F5344CB8AC3E}">
        <p14:creationId xmlns:p14="http://schemas.microsoft.com/office/powerpoint/2010/main" val="2780650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(char[] </a:t>
            </a:r>
            <a:r>
              <a:rPr lang="en-US" altLang="zh-CN" sz="1400" b="1" dirty="0" err="1">
                <a:solidFill>
                  <a:schemeClr val="accent1"/>
                </a:solidFill>
              </a:rPr>
              <a:t>src</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 (char [] </a:t>
            </a:r>
            <a:r>
              <a:rPr lang="en-US" altLang="zh-CN" sz="1400" b="1" dirty="0" err="1">
                <a:solidFill>
                  <a:schemeClr val="accent1"/>
                </a:solidFill>
              </a:rPr>
              <a:t>src</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err="1"/>
              <a:t>CharBuffer</a:t>
            </a:r>
            <a:r>
              <a:rPr lang="en-US" altLang="zh-CN" sz="1400" dirty="0"/>
              <a:t> put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put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put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val="2420958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a:t>charbuffer</a:t>
            </a:r>
            <a:r>
              <a:rPr lang="en-US" altLang="zh-CN" dirty="0"/>
              <a:t> =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val="2438212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endParaRPr lang="en-US" altLang="zh-CN" dirty="0" smtClean="0"/>
          </a:p>
          <a:p>
            <a:r>
              <a:rPr lang="en-US" altLang="zh-CN" dirty="0" smtClean="0"/>
              <a:t>Buffer</a:t>
            </a:r>
            <a:r>
              <a:rPr lang="zh-CN" altLang="en-US" dirty="0" smtClean="0"/>
              <a:t>直接内存的创建</a:t>
            </a:r>
            <a:endParaRPr lang="zh-CN" altLang="en-US" dirty="0"/>
          </a:p>
        </p:txBody>
      </p:sp>
      <p:sp>
        <p:nvSpPr>
          <p:cNvPr id="4" name="圆角矩形 3"/>
          <p:cNvSpPr/>
          <p:nvPr/>
        </p:nvSpPr>
        <p:spPr>
          <a:xfrm>
            <a:off x="1187624" y="2204864"/>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6" name="圆角矩形 5"/>
          <p:cNvSpPr/>
          <p:nvPr/>
        </p:nvSpPr>
        <p:spPr>
          <a:xfrm>
            <a:off x="3707904" y="2204864"/>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7" name="剪去单角的矩形 6"/>
          <p:cNvSpPr/>
          <p:nvPr/>
        </p:nvSpPr>
        <p:spPr>
          <a:xfrm>
            <a:off x="6228184" y="2204864"/>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9" name="直接箭头连接符 8"/>
          <p:cNvCxnSpPr/>
          <p:nvPr/>
        </p:nvCxnSpPr>
        <p:spPr>
          <a:xfrm>
            <a:off x="5364088" y="2420888"/>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364088" y="27089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2843808" y="2728360"/>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843808" y="2420888"/>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103948" y="2728360"/>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1583668" y="270892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1496599" y="2996952"/>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23" name="TextBox 22"/>
          <p:cNvSpPr txBox="1"/>
          <p:nvPr/>
        </p:nvSpPr>
        <p:spPr>
          <a:xfrm>
            <a:off x="3981998" y="3001528"/>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24" name="TextBox 23"/>
          <p:cNvSpPr txBox="1"/>
          <p:nvPr/>
        </p:nvSpPr>
        <p:spPr>
          <a:xfrm>
            <a:off x="6661102" y="2996952"/>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25" name="TextBox 24"/>
          <p:cNvSpPr txBox="1"/>
          <p:nvPr/>
        </p:nvSpPr>
        <p:spPr>
          <a:xfrm>
            <a:off x="4489632" y="265158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26" name="TextBox 25"/>
          <p:cNvSpPr txBox="1"/>
          <p:nvPr/>
        </p:nvSpPr>
        <p:spPr>
          <a:xfrm>
            <a:off x="1993314" y="2632708"/>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27" name="TextBox 26"/>
          <p:cNvSpPr txBox="1"/>
          <p:nvPr/>
        </p:nvSpPr>
        <p:spPr>
          <a:xfrm>
            <a:off x="5545907" y="2436077"/>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28" name="TextBox 27"/>
          <p:cNvSpPr txBox="1"/>
          <p:nvPr/>
        </p:nvSpPr>
        <p:spPr>
          <a:xfrm>
            <a:off x="2809672" y="2420888"/>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3007342" y="3043118"/>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p:nvPr/>
        </p:nvCxnSpPr>
        <p:spPr>
          <a:xfrm flipV="1">
            <a:off x="3419872" y="2928579"/>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2"/>
            <a:endCxn id="22" idx="3"/>
          </p:cNvCxnSpPr>
          <p:nvPr/>
        </p:nvCxnSpPr>
        <p:spPr>
          <a:xfrm flipH="1">
            <a:off x="2534832" y="3181618"/>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861048"/>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293096"/>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257675"/>
            <a:ext cx="3829050" cy="2600325"/>
          </a:xfrm>
          <a:prstGeom prst="rect">
            <a:avLst/>
          </a:prstGeom>
          <a:noFill/>
          <a:ln w="9525">
            <a:noFill/>
            <a:miter lim="800000"/>
            <a:headEnd/>
            <a:tailEnd/>
          </a:ln>
        </p:spPr>
      </p:pic>
    </p:spTree>
    <p:extLst>
      <p:ext uri="{BB962C8B-B14F-4D97-AF65-F5344CB8AC3E}">
        <p14:creationId xmlns:p14="http://schemas.microsoft.com/office/powerpoint/2010/main" val="1688562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12057"/>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rot="18259321">
            <a:off x="1915888" y="4359185"/>
            <a:ext cx="720104" cy="400110"/>
            <a:chOff x="-1404688" y="4725144"/>
            <a:chExt cx="720104" cy="400110"/>
          </a:xfrm>
        </p:grpSpPr>
        <p:cxnSp>
          <p:nvCxnSpPr>
            <p:cNvPr id="41" name="直接箭头连接符 40"/>
            <p:cNvCxnSpPr/>
            <p:nvPr/>
          </p:nvCxnSpPr>
          <p:spPr>
            <a:xfrm flipV="1">
              <a:off x="-1404688" y="4935942"/>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60648" y="4725144"/>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grpSp>
      <p:grpSp>
        <p:nvGrpSpPr>
          <p:cNvPr id="49" name="组合 48"/>
          <p:cNvGrpSpPr/>
          <p:nvPr/>
        </p:nvGrpSpPr>
        <p:grpSpPr>
          <a:xfrm>
            <a:off x="2803738" y="4185168"/>
            <a:ext cx="400110" cy="756000"/>
            <a:chOff x="2827158" y="4074977"/>
            <a:chExt cx="400110" cy="756000"/>
          </a:xfrm>
        </p:grpSpPr>
        <p:cxnSp>
          <p:nvCxnSpPr>
            <p:cNvPr id="45" name="直接箭头连接符 44"/>
            <p:cNvCxnSpPr/>
            <p:nvPr/>
          </p:nvCxnSpPr>
          <p:spPr>
            <a:xfrm rot="13956072" flipV="1">
              <a:off x="2642954" y="4452971"/>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68355" y="4268739"/>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grp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、文件空洞）</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（非阻塞</a:t>
            </a:r>
            <a:r>
              <a:rPr lang="en-US" altLang="zh-CN" sz="1600" dirty="0" smtClean="0">
                <a:solidFill>
                  <a:schemeClr val="bg1">
                    <a:lumMod val="65000"/>
                  </a:schemeClr>
                </a:solidFill>
              </a:rPr>
              <a:t>IO</a:t>
            </a:r>
            <a:r>
              <a:rPr lang="zh-CN" altLang="en-US" sz="1600" dirty="0" smtClean="0">
                <a:solidFill>
                  <a:schemeClr val="bg1">
                    <a:lumMod val="65000"/>
                  </a:schemeClr>
                </a:solidFill>
              </a:rPr>
              <a:t>模型、</a:t>
            </a:r>
            <a:r>
              <a:rPr lang="en-US" altLang="zh-CN" sz="1600" dirty="0">
                <a:solidFill>
                  <a:schemeClr val="bg1">
                    <a:lumMod val="65000"/>
                  </a:schemeClr>
                </a:solidFill>
              </a:rPr>
              <a:t> 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val="3339773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grpSp>
        <p:nvGrpSpPr>
          <p:cNvPr id="25" name="组合 123"/>
          <p:cNvGrpSpPr/>
          <p:nvPr/>
        </p:nvGrpSpPr>
        <p:grpSpPr>
          <a:xfrm>
            <a:off x="9396536" y="5085184"/>
            <a:ext cx="1872207" cy="369332"/>
            <a:chOff x="1187625" y="5445224"/>
            <a:chExt cx="1872207" cy="369332"/>
          </a:xfrm>
        </p:grpSpPr>
        <p:cxnSp>
          <p:nvCxnSpPr>
            <p:cNvPr id="74" name="肘形连接符 73"/>
            <p:cNvCxnSpPr/>
            <p:nvPr/>
          </p:nvCxnSpPr>
          <p:spPr>
            <a:xfrm>
              <a:off x="1691680" y="5445224"/>
              <a:ext cx="720000" cy="360040"/>
            </a:xfrm>
            <a:prstGeom prst="bentConnector3">
              <a:avLst>
                <a:gd name="adj1" fmla="val 18193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肘形连接符 79"/>
            <p:cNvCxnSpPr/>
            <p:nvPr/>
          </p:nvCxnSpPr>
          <p:spPr>
            <a:xfrm rot="10800000">
              <a:off x="1619672" y="5445224"/>
              <a:ext cx="720080" cy="360040"/>
            </a:xfrm>
            <a:prstGeom prst="bentConnector3">
              <a:avLst>
                <a:gd name="adj1" fmla="val 162144"/>
              </a:avLst>
            </a:prstGeom>
            <a:ln>
              <a:tailEnd type="arrow"/>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1187625" y="5445224"/>
              <a:ext cx="1872207" cy="369332"/>
            </a:xfrm>
            <a:prstGeom prst="rect">
              <a:avLst/>
            </a:prstGeom>
            <a:noFill/>
          </p:spPr>
          <p:txBody>
            <a:bodyPr wrap="square" rtlCol="0">
              <a:spAutoFit/>
            </a:bodyPr>
            <a:lstStyle/>
            <a:p>
              <a:r>
                <a:rPr lang="en-US" altLang="zh-CN" dirty="0" err="1" smtClean="0"/>
                <a:t>ReferenceHandler</a:t>
              </a:r>
              <a:endParaRPr lang="zh-CN" altLang="en-US" dirty="0"/>
            </a:p>
          </p:txBody>
        </p:sp>
      </p:grpSp>
      <p:grpSp>
        <p:nvGrpSpPr>
          <p:cNvPr id="27" name="组合 124"/>
          <p:cNvGrpSpPr/>
          <p:nvPr/>
        </p:nvGrpSpPr>
        <p:grpSpPr>
          <a:xfrm>
            <a:off x="9900592" y="1340768"/>
            <a:ext cx="1512000" cy="504000"/>
            <a:chOff x="971600" y="5517232"/>
            <a:chExt cx="1512167" cy="504000"/>
          </a:xfrm>
        </p:grpSpPr>
        <p:cxnSp>
          <p:nvCxnSpPr>
            <p:cNvPr id="111" name="肘形连接符 110"/>
            <p:cNvCxnSpPr/>
            <p:nvPr/>
          </p:nvCxnSpPr>
          <p:spPr>
            <a:xfrm>
              <a:off x="1403648" y="5517232"/>
              <a:ext cx="720000" cy="504000"/>
            </a:xfrm>
            <a:prstGeom prst="bentConnector3">
              <a:avLst>
                <a:gd name="adj1" fmla="val 16094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肘形连接符 111"/>
            <p:cNvCxnSpPr/>
            <p:nvPr/>
          </p:nvCxnSpPr>
          <p:spPr>
            <a:xfrm rot="10800000">
              <a:off x="1331641" y="5517232"/>
              <a:ext cx="720081" cy="504000"/>
            </a:xfrm>
            <a:prstGeom prst="bentConnector3">
              <a:avLst>
                <a:gd name="adj1" fmla="val 152248"/>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971600" y="5589240"/>
              <a:ext cx="1512167" cy="307777"/>
            </a:xfrm>
            <a:prstGeom prst="rect">
              <a:avLst/>
            </a:prstGeom>
            <a:noFill/>
          </p:spPr>
          <p:txBody>
            <a:bodyPr wrap="square" rtlCol="0">
              <a:spAutoFit/>
            </a:bodyPr>
            <a:lstStyle/>
            <a:p>
              <a:r>
                <a:rPr lang="en-US" altLang="zh-CN" sz="1400" dirty="0" err="1" smtClean="0"/>
                <a:t>ReferenceHandler</a:t>
              </a:r>
              <a:endParaRPr lang="zh-CN" altLang="en-US" sz="1400" dirty="0"/>
            </a:p>
          </p:txBody>
        </p:sp>
      </p:grpSp>
      <p:grpSp>
        <p:nvGrpSpPr>
          <p:cNvPr id="28" name="组合 122"/>
          <p:cNvGrpSpPr/>
          <p:nvPr/>
        </p:nvGrpSpPr>
        <p:grpSpPr>
          <a:xfrm>
            <a:off x="9144000" y="4077072"/>
            <a:ext cx="1440160" cy="792088"/>
            <a:chOff x="9396536" y="4653136"/>
            <a:chExt cx="1440160" cy="792088"/>
          </a:xfrm>
        </p:grpSpPr>
        <p:sp>
          <p:nvSpPr>
            <p:cNvPr id="59" name="环形箭头 58"/>
            <p:cNvSpPr/>
            <p:nvPr/>
          </p:nvSpPr>
          <p:spPr>
            <a:xfrm>
              <a:off x="9396536" y="4653136"/>
              <a:ext cx="1296144" cy="720080"/>
            </a:xfrm>
            <a:prstGeom prst="circularArrow">
              <a:avLst>
                <a:gd name="adj1" fmla="val 0"/>
                <a:gd name="adj2" fmla="val 1142319"/>
                <a:gd name="adj3" fmla="val 20702474"/>
                <a:gd name="adj4" fmla="val 10800000"/>
                <a:gd name="adj5" fmla="val 15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环形箭头 71"/>
            <p:cNvSpPr/>
            <p:nvPr/>
          </p:nvSpPr>
          <p:spPr>
            <a:xfrm rot="10800000">
              <a:off x="9396536" y="4725144"/>
              <a:ext cx="1296144" cy="720080"/>
            </a:xfrm>
            <a:prstGeom prst="circularArrow">
              <a:avLst>
                <a:gd name="adj1" fmla="val 0"/>
                <a:gd name="adj2" fmla="val 1142319"/>
                <a:gd name="adj3" fmla="val 20558853"/>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TextBox 117"/>
            <p:cNvSpPr txBox="1"/>
            <p:nvPr/>
          </p:nvSpPr>
          <p:spPr>
            <a:xfrm>
              <a:off x="9577065" y="4777988"/>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grpSp>
        <p:nvGrpSpPr>
          <p:cNvPr id="30" name="组合 121"/>
          <p:cNvGrpSpPr/>
          <p:nvPr/>
        </p:nvGrpSpPr>
        <p:grpSpPr>
          <a:xfrm>
            <a:off x="10116616" y="1124744"/>
            <a:ext cx="845799" cy="3168352"/>
            <a:chOff x="6804248" y="5589240"/>
            <a:chExt cx="1314827" cy="792088"/>
          </a:xfrm>
        </p:grpSpPr>
        <p:sp>
          <p:nvSpPr>
            <p:cNvPr id="119" name="环形箭头 118"/>
            <p:cNvSpPr/>
            <p:nvPr/>
          </p:nvSpPr>
          <p:spPr>
            <a:xfrm>
              <a:off x="6804248" y="5589240"/>
              <a:ext cx="1296144" cy="720080"/>
            </a:xfrm>
            <a:prstGeom prst="circularArrow">
              <a:avLst>
                <a:gd name="adj1" fmla="val 6276"/>
                <a:gd name="adj2" fmla="val 1142319"/>
                <a:gd name="adj3" fmla="val 20761077"/>
                <a:gd name="adj4" fmla="val 10800000"/>
                <a:gd name="adj5" fmla="val 15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20" name="环形箭头 119"/>
            <p:cNvSpPr/>
            <p:nvPr/>
          </p:nvSpPr>
          <p:spPr>
            <a:xfrm rot="10800000">
              <a:off x="6804248" y="5661248"/>
              <a:ext cx="1296144" cy="720080"/>
            </a:xfrm>
            <a:prstGeom prst="circularArrow">
              <a:avLst>
                <a:gd name="adj1" fmla="val 7124"/>
                <a:gd name="adj2" fmla="val 1142319"/>
                <a:gd name="adj3" fmla="val 20466996"/>
                <a:gd name="adj4" fmla="val 10800000"/>
                <a:gd name="adj5" fmla="val 125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21" name="TextBox 120"/>
            <p:cNvSpPr txBox="1"/>
            <p:nvPr/>
          </p:nvSpPr>
          <p:spPr>
            <a:xfrm>
              <a:off x="6859442" y="5931278"/>
              <a:ext cx="1259633" cy="107722"/>
            </a:xfrm>
            <a:prstGeom prst="rect">
              <a:avLst/>
            </a:prstGeom>
            <a:noFill/>
          </p:spPr>
          <p:txBody>
            <a:bodyPr wrap="square" rtlCol="0">
              <a:spAutoFit/>
            </a:bodyPr>
            <a:lstStyle/>
            <a:p>
              <a:r>
                <a:rPr lang="en-US" altLang="zh-CN" sz="1100" dirty="0" smtClean="0"/>
                <a:t>Reference</a:t>
              </a:r>
            </a:p>
            <a:p>
              <a:r>
                <a:rPr lang="en-US" altLang="zh-CN" sz="1100" dirty="0" smtClean="0"/>
                <a:t>Handler</a:t>
              </a:r>
              <a:endParaRPr lang="zh-CN" altLang="en-US" sz="1100" dirty="0"/>
            </a:p>
          </p:txBody>
        </p:sp>
      </p:grpSp>
      <p:grpSp>
        <p:nvGrpSpPr>
          <p:cNvPr id="31" name="组合 140"/>
          <p:cNvGrpSpPr/>
          <p:nvPr/>
        </p:nvGrpSpPr>
        <p:grpSpPr>
          <a:xfrm>
            <a:off x="1043608" y="2852879"/>
            <a:ext cx="1764088" cy="504000"/>
            <a:chOff x="2915816" y="4941168"/>
            <a:chExt cx="1764088" cy="504000"/>
          </a:xfrm>
        </p:grpSpPr>
        <p:sp>
          <p:nvSpPr>
            <p:cNvPr id="127" name="矩形 126"/>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grpSp>
      <p:grpSp>
        <p:nvGrpSpPr>
          <p:cNvPr id="34" name="组合 141"/>
          <p:cNvGrpSpPr/>
          <p:nvPr/>
        </p:nvGrpSpPr>
        <p:grpSpPr>
          <a:xfrm>
            <a:off x="3275856" y="2852879"/>
            <a:ext cx="1764088" cy="504000"/>
            <a:chOff x="2915816" y="4941168"/>
            <a:chExt cx="1764088" cy="504000"/>
          </a:xfrm>
        </p:grpSpPr>
        <p:sp>
          <p:nvSpPr>
            <p:cNvPr id="143" name="矩形 142"/>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grpSp>
      <p:grpSp>
        <p:nvGrpSpPr>
          <p:cNvPr id="35" name="组合 146"/>
          <p:cNvGrpSpPr/>
          <p:nvPr/>
        </p:nvGrpSpPr>
        <p:grpSpPr>
          <a:xfrm>
            <a:off x="6228184" y="2852879"/>
            <a:ext cx="1764088" cy="504000"/>
            <a:chOff x="2915816" y="4941168"/>
            <a:chExt cx="1764088" cy="504000"/>
          </a:xfrm>
        </p:grpSpPr>
        <p:sp>
          <p:nvSpPr>
            <p:cNvPr id="148" name="矩形 147"/>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gr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82" name="组合 122"/>
          <p:cNvGrpSpPr/>
          <p:nvPr/>
        </p:nvGrpSpPr>
        <p:grpSpPr>
          <a:xfrm>
            <a:off x="9468544" y="5373216"/>
            <a:ext cx="1187624" cy="1656184"/>
            <a:chOff x="9396536" y="4653136"/>
            <a:chExt cx="1440160" cy="792088"/>
          </a:xfrm>
        </p:grpSpPr>
        <p:sp>
          <p:nvSpPr>
            <p:cNvPr id="183" name="环形箭头 182"/>
            <p:cNvSpPr/>
            <p:nvPr/>
          </p:nvSpPr>
          <p:spPr>
            <a:xfrm>
              <a:off x="9396536" y="4653136"/>
              <a:ext cx="1296144" cy="720080"/>
            </a:xfrm>
            <a:prstGeom prst="circularArrow">
              <a:avLst>
                <a:gd name="adj1" fmla="val 0"/>
                <a:gd name="adj2" fmla="val 1142319"/>
                <a:gd name="adj3" fmla="val 20702474"/>
                <a:gd name="adj4" fmla="val 10800000"/>
                <a:gd name="adj5" fmla="val 15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环形箭头 183"/>
            <p:cNvSpPr/>
            <p:nvPr/>
          </p:nvSpPr>
          <p:spPr>
            <a:xfrm rot="10800000">
              <a:off x="9396536" y="4725144"/>
              <a:ext cx="1296144" cy="720080"/>
            </a:xfrm>
            <a:prstGeom prst="circularArrow">
              <a:avLst>
                <a:gd name="adj1" fmla="val 0"/>
                <a:gd name="adj2" fmla="val 1142319"/>
                <a:gd name="adj3" fmla="val 20558853"/>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5" name="TextBox 184"/>
            <p:cNvSpPr txBox="1"/>
            <p:nvPr/>
          </p:nvSpPr>
          <p:spPr>
            <a:xfrm>
              <a:off x="9577065" y="4777988"/>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grpSp>
        <p:nvGrpSpPr>
          <p:cNvPr id="186" name="组合 121"/>
          <p:cNvGrpSpPr/>
          <p:nvPr/>
        </p:nvGrpSpPr>
        <p:grpSpPr>
          <a:xfrm>
            <a:off x="9296400" y="3149352"/>
            <a:ext cx="1440160" cy="792088"/>
            <a:chOff x="6804248" y="5589240"/>
            <a:chExt cx="1440160" cy="792088"/>
          </a:xfrm>
        </p:grpSpPr>
        <p:sp>
          <p:nvSpPr>
            <p:cNvPr id="187" name="环形箭头 186"/>
            <p:cNvSpPr/>
            <p:nvPr/>
          </p:nvSpPr>
          <p:spPr>
            <a:xfrm>
              <a:off x="6804248" y="5589240"/>
              <a:ext cx="1296144" cy="720080"/>
            </a:xfrm>
            <a:prstGeom prst="circularArrow">
              <a:avLst>
                <a:gd name="adj1" fmla="val 6276"/>
                <a:gd name="adj2" fmla="val 1142319"/>
                <a:gd name="adj3" fmla="val 20761077"/>
                <a:gd name="adj4" fmla="val 10800000"/>
                <a:gd name="adj5" fmla="val 15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88" name="环形箭头 187"/>
            <p:cNvSpPr/>
            <p:nvPr/>
          </p:nvSpPr>
          <p:spPr>
            <a:xfrm rot="10800000">
              <a:off x="6804248" y="5661248"/>
              <a:ext cx="1296144" cy="720080"/>
            </a:xfrm>
            <a:prstGeom prst="circularArrow">
              <a:avLst>
                <a:gd name="adj1" fmla="val 7124"/>
                <a:gd name="adj2" fmla="val 1142319"/>
                <a:gd name="adj3" fmla="val 20466996"/>
                <a:gd name="adj4" fmla="val 10800000"/>
                <a:gd name="adj5" fmla="val 125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89" name="TextBox 188"/>
            <p:cNvSpPr txBox="1"/>
            <p:nvPr/>
          </p:nvSpPr>
          <p:spPr>
            <a:xfrm>
              <a:off x="6984777" y="5714092"/>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90" name="组合 124"/>
          <p:cNvGrpSpPr/>
          <p:nvPr/>
        </p:nvGrpSpPr>
        <p:grpSpPr>
          <a:xfrm>
            <a:off x="9396536" y="0"/>
            <a:ext cx="2952328" cy="1008000"/>
            <a:chOff x="971600" y="5517231"/>
            <a:chExt cx="1512167" cy="504001"/>
          </a:xfrm>
        </p:grpSpPr>
        <p:cxnSp>
          <p:nvCxnSpPr>
            <p:cNvPr id="191" name="肘形连接符 190"/>
            <p:cNvCxnSpPr/>
            <p:nvPr/>
          </p:nvCxnSpPr>
          <p:spPr>
            <a:xfrm>
              <a:off x="1403647" y="5517231"/>
              <a:ext cx="720002" cy="504000"/>
            </a:xfrm>
            <a:prstGeom prst="bentConnector3">
              <a:avLst>
                <a:gd name="adj1" fmla="val 16094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2" name="肘形连接符 191"/>
            <p:cNvCxnSpPr/>
            <p:nvPr/>
          </p:nvCxnSpPr>
          <p:spPr>
            <a:xfrm rot="10800000">
              <a:off x="1331641" y="5517232"/>
              <a:ext cx="720081" cy="504000"/>
            </a:xfrm>
            <a:prstGeom prst="bentConnector3">
              <a:avLst>
                <a:gd name="adj1" fmla="val 152248"/>
              </a:avLst>
            </a:prstGeom>
            <a:ln>
              <a:tailEnd type="arrow"/>
            </a:ln>
          </p:spPr>
          <p:style>
            <a:lnRef idx="2">
              <a:schemeClr val="accent1"/>
            </a:lnRef>
            <a:fillRef idx="0">
              <a:schemeClr val="accent1"/>
            </a:fillRef>
            <a:effectRef idx="1">
              <a:schemeClr val="accent1"/>
            </a:effectRef>
            <a:fontRef idx="minor">
              <a:schemeClr val="tx1"/>
            </a:fontRef>
          </p:style>
        </p:cxnSp>
        <p:sp>
          <p:nvSpPr>
            <p:cNvPr id="193" name="TextBox 192"/>
            <p:cNvSpPr txBox="1"/>
            <p:nvPr/>
          </p:nvSpPr>
          <p:spPr>
            <a:xfrm>
              <a:off x="971600" y="5538973"/>
              <a:ext cx="1512167" cy="463681"/>
            </a:xfrm>
            <a:prstGeom prst="rect">
              <a:avLst/>
            </a:prstGeom>
            <a:noFill/>
          </p:spPr>
          <p:txBody>
            <a:bodyPr wrap="square" rtlCol="0">
              <a:spAutoFit/>
            </a:bodyPr>
            <a:lstStyle/>
            <a:p>
              <a:r>
                <a:rPr lang="en-US" altLang="zh-CN" sz="1200" dirty="0" err="1" smtClean="0"/>
                <a:t>ReferenceHandler</a:t>
              </a:r>
              <a:endParaRPr lang="en-US" altLang="zh-CN" sz="1200" dirty="0" smtClean="0"/>
            </a:p>
            <a:p>
              <a:r>
                <a:rPr lang="en-US" altLang="zh-CN" sz="1200" dirty="0" smtClean="0"/>
                <a:t>Do 2 things:</a:t>
              </a:r>
            </a:p>
            <a:p>
              <a:pPr marL="228600" indent="-228600">
                <a:buAutoNum type="arabicPeriod"/>
              </a:pPr>
              <a:r>
                <a:rPr lang="en-US" altLang="zh-CN" sz="1200" dirty="0" smtClean="0"/>
                <a:t>Append to </a:t>
              </a:r>
              <a:r>
                <a:rPr lang="en-US" altLang="zh-CN" sz="1200" i="1" dirty="0" smtClean="0"/>
                <a:t>pending</a:t>
              </a:r>
              <a:r>
                <a:rPr lang="en-US" altLang="zh-CN" sz="1200" dirty="0" smtClean="0"/>
                <a:t> while GC by VM</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grp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dirty="0" smtClean="0">
                <a:solidFill>
                  <a:srgbClr val="FF0000"/>
                </a:solidFill>
              </a:rPr>
              <a:t>IO</a:t>
            </a:r>
            <a:r>
              <a:rPr lang="zh-CN" altLang="en-US" dirty="0" smtClean="0">
                <a:solidFill>
                  <a:srgbClr val="FF0000"/>
                </a:solidFill>
              </a:rPr>
              <a:t>世界，字节才是本我，其它均为视图</a:t>
            </a:r>
            <a:endParaRPr lang="zh-CN" altLang="en-US" dirty="0">
              <a:solidFill>
                <a:srgbClr val="FF0000"/>
              </a:solidFill>
            </a:endParaRPr>
          </a:p>
        </p:txBody>
      </p:sp>
    </p:spTree>
    <p:extLst>
      <p:ext uri="{BB962C8B-B14F-4D97-AF65-F5344CB8AC3E}">
        <p14:creationId xmlns:p14="http://schemas.microsoft.com/office/powerpoint/2010/main" val="3430824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27913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3680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val="789795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grpSp>
        <p:nvGrpSpPr>
          <p:cNvPr id="39" name="组合 38"/>
          <p:cNvGrpSpPr/>
          <p:nvPr/>
        </p:nvGrpSpPr>
        <p:grpSpPr>
          <a:xfrm>
            <a:off x="899592" y="3284984"/>
            <a:ext cx="7272808" cy="1543819"/>
            <a:chOff x="899592" y="3227199"/>
            <a:chExt cx="7272808" cy="1543819"/>
          </a:xfrm>
        </p:grpSpPr>
        <p:sp>
          <p:nvSpPr>
            <p:cNvPr id="5" name="矩形 4"/>
            <p:cNvSpPr/>
            <p:nvPr/>
          </p:nvSpPr>
          <p:spPr>
            <a:xfrm>
              <a:off x="3503290" y="4316611"/>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668539"/>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27199"/>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endParaRPr lang="en-US" altLang="zh-CN" sz="1000" dirty="0">
                  <a:solidFill>
                    <a:schemeClr val="tx1">
                      <a:lumMod val="75000"/>
                      <a:lumOff val="25000"/>
                    </a:schemeClr>
                  </a:solidFill>
                </a:endParaRP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03754"/>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32535"/>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3956571"/>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596531"/>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594513"/>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16611"/>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04643"/>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12555"/>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147770"/>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03754"/>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147754"/>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971599" y="5013176"/>
            <a:ext cx="7178119" cy="1384995"/>
          </a:xfrm>
          <a:prstGeom prst="rect">
            <a:avLst/>
          </a:prstGeom>
          <a:noFill/>
          <a:ln>
            <a:solidFill>
              <a:schemeClr val="bg1">
                <a:lumMod val="50000"/>
              </a:schemeClr>
            </a:solidFill>
            <a:prstDash val="lgDash"/>
          </a:ln>
        </p:spPr>
        <p:txBody>
          <a:bodyPr wrap="square" rtlCol="0">
            <a:spAutoFit/>
          </a:bodyPr>
          <a:lstStyle/>
          <a:p>
            <a:r>
              <a:rPr lang="en-US" altLang="zh-CN" sz="1400" dirty="0" err="1"/>
              <a:t>ByteBuffer</a:t>
            </a:r>
            <a:r>
              <a:rPr lang="en-US" altLang="zh-CN" sz="1400" dirty="0"/>
              <a:t> header = </a:t>
            </a:r>
            <a:r>
              <a:rPr lang="en-US" altLang="zh-CN" sz="1400" dirty="0" err="1"/>
              <a:t>ByteBuffer.allocateDirect</a:t>
            </a:r>
            <a:r>
              <a:rPr lang="en-US" altLang="zh-CN" sz="1400" dirty="0"/>
              <a:t> (10);</a:t>
            </a:r>
          </a:p>
          <a:p>
            <a:r>
              <a:rPr lang="en-US" altLang="zh-CN" sz="1400" dirty="0" err="1"/>
              <a:t>ByteBuffer</a:t>
            </a:r>
            <a:r>
              <a:rPr lang="en-US" altLang="zh-CN" sz="1400" dirty="0"/>
              <a:t> body = </a:t>
            </a:r>
            <a:r>
              <a:rPr lang="en-US" altLang="zh-CN" sz="1400" dirty="0" err="1"/>
              <a:t>ByteBuffer.allocateDirect</a:t>
            </a:r>
            <a:r>
              <a:rPr lang="en-US" altLang="zh-CN" sz="1400" dirty="0"/>
              <a:t> (80);</a:t>
            </a:r>
          </a:p>
          <a:p>
            <a:r>
              <a:rPr lang="en-US" altLang="zh-CN" sz="1400" b="1" dirty="0" err="1">
                <a:solidFill>
                  <a:srgbClr val="C00000"/>
                </a:solidFill>
              </a:rPr>
              <a:t>ByteBuffer</a:t>
            </a:r>
            <a:r>
              <a:rPr lang="en-US" altLang="zh-CN" sz="1400" b="1" dirty="0">
                <a:solidFill>
                  <a:srgbClr val="C00000"/>
                </a:solidFill>
              </a:rPr>
              <a:t> [] </a:t>
            </a:r>
            <a:r>
              <a:rPr lang="en-US" altLang="zh-CN" sz="1400" dirty="0"/>
              <a:t>buffers = { header, body </a:t>
            </a:r>
            <a:r>
              <a:rPr lang="en-US" altLang="zh-CN" sz="1400" dirty="0" smtClean="0"/>
              <a:t>};</a:t>
            </a:r>
            <a:endParaRPr lang="en-US" altLang="zh-CN" sz="1400" dirty="0"/>
          </a:p>
          <a:p>
            <a:r>
              <a:rPr lang="en-US" altLang="zh-CN" sz="1400" dirty="0" err="1"/>
              <a:t>int</a:t>
            </a:r>
            <a:r>
              <a:rPr lang="en-US" altLang="zh-CN" sz="1400" dirty="0"/>
              <a:t> </a:t>
            </a:r>
            <a:r>
              <a:rPr lang="en-US" altLang="zh-CN" sz="1400" dirty="0" err="1"/>
              <a:t>bytesRead</a:t>
            </a:r>
            <a:r>
              <a:rPr lang="en-US" altLang="zh-CN" sz="1400" dirty="0"/>
              <a:t> = </a:t>
            </a:r>
            <a:r>
              <a:rPr lang="en-US" altLang="zh-CN" sz="1400" dirty="0" err="1"/>
              <a:t>channel.</a:t>
            </a:r>
            <a:r>
              <a:rPr lang="en-US" altLang="zh-CN" sz="1400" b="1" dirty="0" err="1">
                <a:solidFill>
                  <a:schemeClr val="accent1"/>
                </a:solidFill>
              </a:rPr>
              <a:t>read</a:t>
            </a:r>
            <a:r>
              <a:rPr lang="en-US" altLang="zh-CN" sz="1400" dirty="0"/>
              <a:t> (buffers);      //</a:t>
            </a:r>
            <a:r>
              <a:rPr lang="en-US" altLang="zh-CN" sz="1400" dirty="0" smtClean="0"/>
              <a:t>scattering</a:t>
            </a:r>
          </a:p>
          <a:p>
            <a:r>
              <a:rPr lang="en-US" altLang="zh-CN" sz="1400" dirty="0" smtClean="0"/>
              <a:t>------------------------------------------------------------------------</a:t>
            </a:r>
            <a:endParaRPr lang="en-US" altLang="zh-CN" sz="1400" dirty="0"/>
          </a:p>
          <a:p>
            <a:r>
              <a:rPr lang="en-US" altLang="zh-CN" sz="1400" dirty="0" err="1"/>
              <a:t>int</a:t>
            </a:r>
            <a:r>
              <a:rPr lang="en-US" altLang="zh-CN" sz="1400" dirty="0"/>
              <a:t> </a:t>
            </a:r>
            <a:r>
              <a:rPr lang="en-US" altLang="zh-CN" sz="1400" dirty="0" err="1"/>
              <a:t>bytesRead</a:t>
            </a:r>
            <a:r>
              <a:rPr lang="en-US" altLang="zh-CN" sz="1400" dirty="0"/>
              <a:t> = </a:t>
            </a:r>
            <a:r>
              <a:rPr lang="en-US" altLang="zh-CN" sz="1400" dirty="0" err="1" smtClean="0"/>
              <a:t>channel.</a:t>
            </a:r>
            <a:r>
              <a:rPr lang="en-US" altLang="zh-CN" sz="1400" b="1" dirty="0" err="1" smtClean="0">
                <a:solidFill>
                  <a:schemeClr val="accent1"/>
                </a:solidFill>
              </a:rPr>
              <a:t>write</a:t>
            </a:r>
            <a:r>
              <a:rPr lang="en-US" altLang="zh-CN" sz="1400" dirty="0" smtClean="0"/>
              <a:t> (buffers</a:t>
            </a:r>
            <a:r>
              <a:rPr lang="en-US" altLang="zh-CN" sz="1400" dirty="0"/>
              <a:t>);     </a:t>
            </a:r>
            <a:r>
              <a:rPr lang="en-US" altLang="zh-CN" sz="1400" dirty="0" smtClean="0"/>
              <a:t>//gathering</a:t>
            </a:r>
            <a:endParaRPr lang="zh-CN" alt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val="1048214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异常</a:t>
            </a:r>
            <a:r>
              <a:rPr lang="en-US" altLang="zh-CN" dirty="0" smtClean="0"/>
              <a:t> </a:t>
            </a:r>
            <a:r>
              <a:rPr lang="en-US" altLang="zh-CN" dirty="0" smtClean="0"/>
              <a:t>&amp; </a:t>
            </a:r>
            <a:r>
              <a:rPr lang="zh-CN" altLang="en-US" dirty="0" smtClean="0"/>
              <a:t>中断处理</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a:t>
            </a:r>
            <a:r>
              <a:rPr lang="zh-CN" altLang="en-US" sz="2000" dirty="0" smtClean="0"/>
              <a:t>被中断，通道即被关闭）</a:t>
            </a:r>
            <a:endParaRPr lang="en-US" altLang="zh-CN" sz="2000" dirty="0" smtClean="0"/>
          </a:p>
          <a:p>
            <a:pPr lvl="1"/>
            <a:r>
              <a:rPr lang="en-US" altLang="zh-CN" sz="2000" dirty="0" err="1" smtClean="0"/>
              <a:t>AsynchronousCloseException</a:t>
            </a:r>
            <a:r>
              <a:rPr lang="zh-CN" altLang="en-US" sz="2000" dirty="0" smtClean="0"/>
              <a:t>（通道被中断</a:t>
            </a:r>
            <a:r>
              <a:rPr lang="zh-CN" altLang="en-US" sz="2000" dirty="0" smtClean="0"/>
              <a:t>，线程被唤醒捕获</a:t>
            </a:r>
            <a:r>
              <a:rPr lang="zh-CN" altLang="en-US" sz="2000" dirty="0" smtClean="0"/>
              <a:t>异常</a:t>
            </a:r>
            <a:r>
              <a:rPr lang="zh-CN" altLang="en-US" sz="2000" dirty="0" smtClean="0"/>
              <a:t>）</a:t>
            </a:r>
            <a:endParaRPr lang="en-US" altLang="zh-CN" sz="2000" dirty="0" smtClean="0"/>
          </a:p>
          <a:p>
            <a:r>
              <a:rPr lang="en-US" altLang="zh-CN" dirty="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val="2353694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736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a:t>”</a:t>
            </a:r>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149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锁定的对象是对象（非通道或线程）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5292080" y="2189182"/>
            <a:ext cx="338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668344" y="2974012"/>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Tree>
    <p:extLst>
      <p:ext uri="{BB962C8B-B14F-4D97-AF65-F5344CB8AC3E}">
        <p14:creationId xmlns:p14="http://schemas.microsoft.com/office/powerpoint/2010/main" val="1199244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lstStyle/>
          <a:p>
            <a:r>
              <a:rPr lang="zh-CN" altLang="en-US" dirty="0" smtClean="0"/>
              <a:t>内核空间</a:t>
            </a:r>
            <a:r>
              <a:rPr lang="en-US" altLang="zh-CN" dirty="0" smtClean="0"/>
              <a:t>&amp;</a:t>
            </a:r>
            <a:r>
              <a:rPr lang="zh-CN" altLang="en-US" dirty="0" smtClean="0"/>
              <a:t>用户空间</a:t>
            </a:r>
            <a:endParaRPr lang="en-US" altLang="zh-CN" dirty="0" smtClean="0"/>
          </a:p>
          <a:p>
            <a:r>
              <a:rPr lang="zh-CN" altLang="en-US" dirty="0" smtClean="0"/>
              <a:t>虚拟内存</a:t>
            </a:r>
            <a:endParaRPr lang="en-US" altLang="zh-CN" dirty="0" smtClean="0"/>
          </a:p>
          <a:p>
            <a:r>
              <a:rPr lang="zh-CN" altLang="en-US" dirty="0" smtClean="0"/>
              <a:t>内存分页</a:t>
            </a:r>
            <a:endParaRPr lang="en-US" altLang="zh-CN" dirty="0" smtClean="0"/>
          </a:p>
          <a:p>
            <a:r>
              <a:rPr lang="zh-CN" altLang="en-US" dirty="0" smtClean="0"/>
              <a:t>文件分块</a:t>
            </a:r>
            <a:endParaRPr lang="en-US" altLang="zh-CN" dirty="0" smtClean="0"/>
          </a:p>
          <a:p>
            <a:r>
              <a:rPr lang="zh-CN" altLang="en-US" dirty="0" smtClean="0"/>
              <a:t>文件系统</a:t>
            </a:r>
            <a:endParaRPr lang="en-US" altLang="zh-CN" dirty="0" smtClean="0"/>
          </a:p>
          <a:p>
            <a:r>
              <a:rPr lang="zh-CN" altLang="en-US" dirty="0" smtClean="0"/>
              <a:t>缓存和预读</a:t>
            </a:r>
            <a:endParaRPr lang="zh-CN" altLang="en-US" dirty="0"/>
          </a:p>
        </p:txBody>
      </p:sp>
      <p:sp>
        <p:nvSpPr>
          <p:cNvPr id="4" name="TextBox 3"/>
          <p:cNvSpPr txBox="1"/>
          <p:nvPr/>
        </p:nvSpPr>
        <p:spPr>
          <a:xfrm>
            <a:off x="3131840" y="5345082"/>
            <a:ext cx="646331" cy="369332"/>
          </a:xfrm>
          <a:prstGeom prst="rect">
            <a:avLst/>
          </a:prstGeom>
          <a:noFill/>
        </p:spPr>
        <p:txBody>
          <a:bodyPr wrap="none" rtlCol="0">
            <a:spAutoFit/>
          </a:bodyPr>
          <a:lstStyle/>
          <a:p>
            <a:r>
              <a:rPr lang="zh-CN" altLang="en-US" dirty="0"/>
              <a:t>内存</a:t>
            </a:r>
          </a:p>
        </p:txBody>
      </p:sp>
      <p:sp>
        <p:nvSpPr>
          <p:cNvPr id="5" name="TextBox 4"/>
          <p:cNvSpPr txBox="1"/>
          <p:nvPr/>
        </p:nvSpPr>
        <p:spPr>
          <a:xfrm>
            <a:off x="4211960" y="5351361"/>
            <a:ext cx="1107996" cy="369332"/>
          </a:xfrm>
          <a:prstGeom prst="rect">
            <a:avLst/>
          </a:prstGeom>
          <a:noFill/>
        </p:spPr>
        <p:txBody>
          <a:bodyPr wrap="none" rtlCol="0">
            <a:spAutoFit/>
          </a:bodyPr>
          <a:lstStyle/>
          <a:p>
            <a:r>
              <a:rPr lang="zh-CN" altLang="en-US" dirty="0" smtClean="0"/>
              <a:t>文件系统</a:t>
            </a:r>
            <a:endParaRPr lang="zh-CN" altLang="en-US" dirty="0"/>
          </a:p>
        </p:txBody>
      </p:sp>
      <p:sp>
        <p:nvSpPr>
          <p:cNvPr id="6" name="TextBox 5"/>
          <p:cNvSpPr txBox="1"/>
          <p:nvPr/>
        </p:nvSpPr>
        <p:spPr>
          <a:xfrm>
            <a:off x="6950005" y="5357145"/>
            <a:ext cx="646331" cy="369332"/>
          </a:xfrm>
          <a:prstGeom prst="rect">
            <a:avLst/>
          </a:prstGeom>
          <a:noFill/>
        </p:spPr>
        <p:txBody>
          <a:bodyPr wrap="none" rtlCol="0">
            <a:spAutoFit/>
          </a:bodyPr>
          <a:lstStyle/>
          <a:p>
            <a:r>
              <a:rPr lang="zh-CN" altLang="en-US" dirty="0"/>
              <a:t>磁盘</a:t>
            </a:r>
          </a:p>
        </p:txBody>
      </p:sp>
      <p:sp>
        <p:nvSpPr>
          <p:cNvPr id="7" name="TextBox 6"/>
          <p:cNvSpPr txBox="1"/>
          <p:nvPr/>
        </p:nvSpPr>
        <p:spPr>
          <a:xfrm>
            <a:off x="1763688" y="5345082"/>
            <a:ext cx="1107996" cy="369332"/>
          </a:xfrm>
          <a:prstGeom prst="rect">
            <a:avLst/>
          </a:prstGeom>
          <a:noFill/>
        </p:spPr>
        <p:txBody>
          <a:bodyPr wrap="none" rtlCol="0">
            <a:spAutoFit/>
          </a:bodyPr>
          <a:lstStyle/>
          <a:p>
            <a:r>
              <a:rPr lang="zh-CN" altLang="en-US" dirty="0" smtClean="0"/>
              <a:t>用户进程</a:t>
            </a:r>
            <a:endParaRPr lang="zh-CN" altLang="en-US" dirty="0"/>
          </a:p>
        </p:txBody>
      </p:sp>
      <p:sp>
        <p:nvSpPr>
          <p:cNvPr id="8" name="TextBox 7"/>
          <p:cNvSpPr txBox="1"/>
          <p:nvPr/>
        </p:nvSpPr>
        <p:spPr>
          <a:xfrm>
            <a:off x="5552236" y="5363924"/>
            <a:ext cx="1107996" cy="369332"/>
          </a:xfrm>
          <a:prstGeom prst="rect">
            <a:avLst/>
          </a:prstGeom>
          <a:noFill/>
        </p:spPr>
        <p:txBody>
          <a:bodyPr wrap="none" rtlCol="0">
            <a:spAutoFit/>
          </a:bodyPr>
          <a:lstStyle/>
          <a:p>
            <a:r>
              <a:rPr lang="zh-CN" altLang="en-US" dirty="0"/>
              <a:t>操作</a:t>
            </a:r>
            <a:r>
              <a:rPr lang="zh-CN" altLang="en-US" dirty="0" smtClean="0"/>
              <a:t>系统</a:t>
            </a:r>
            <a:endParaRPr lang="zh-CN" altLang="en-US" dirty="0"/>
          </a:p>
        </p:txBody>
      </p:sp>
      <p:sp>
        <p:nvSpPr>
          <p:cNvPr id="9" name="矩形 8"/>
          <p:cNvSpPr/>
          <p:nvPr/>
        </p:nvSpPr>
        <p:spPr>
          <a:xfrm>
            <a:off x="4788040" y="4149080"/>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矩形 9"/>
          <p:cNvSpPr/>
          <p:nvPr/>
        </p:nvSpPr>
        <p:spPr>
          <a:xfrm>
            <a:off x="4788040" y="4570668"/>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p:cNvSpPr/>
          <p:nvPr/>
        </p:nvSpPr>
        <p:spPr>
          <a:xfrm>
            <a:off x="4788040" y="4359874"/>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p:cNvSpPr/>
          <p:nvPr/>
        </p:nvSpPr>
        <p:spPr>
          <a:xfrm>
            <a:off x="4788040" y="4781462"/>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4788040" y="4992257"/>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矩形 19"/>
          <p:cNvSpPr/>
          <p:nvPr/>
        </p:nvSpPr>
        <p:spPr>
          <a:xfrm>
            <a:off x="5148096" y="4149080"/>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矩形 20"/>
          <p:cNvSpPr/>
          <p:nvPr/>
        </p:nvSpPr>
        <p:spPr>
          <a:xfrm>
            <a:off x="5148096" y="4570668"/>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矩形 21"/>
          <p:cNvSpPr/>
          <p:nvPr/>
        </p:nvSpPr>
        <p:spPr>
          <a:xfrm>
            <a:off x="5148096" y="4359874"/>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矩形 22"/>
          <p:cNvSpPr/>
          <p:nvPr/>
        </p:nvSpPr>
        <p:spPr>
          <a:xfrm>
            <a:off x="5148096" y="4781462"/>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矩形 23"/>
          <p:cNvSpPr/>
          <p:nvPr/>
        </p:nvSpPr>
        <p:spPr>
          <a:xfrm>
            <a:off x="5148096" y="4992257"/>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矩形 24"/>
          <p:cNvSpPr/>
          <p:nvPr/>
        </p:nvSpPr>
        <p:spPr>
          <a:xfrm>
            <a:off x="5508136" y="4149080"/>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矩形 25"/>
          <p:cNvSpPr/>
          <p:nvPr/>
        </p:nvSpPr>
        <p:spPr>
          <a:xfrm>
            <a:off x="5508136" y="4570668"/>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矩形 26"/>
          <p:cNvSpPr/>
          <p:nvPr/>
        </p:nvSpPr>
        <p:spPr>
          <a:xfrm>
            <a:off x="5508136" y="4359874"/>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矩形 27"/>
          <p:cNvSpPr/>
          <p:nvPr/>
        </p:nvSpPr>
        <p:spPr>
          <a:xfrm>
            <a:off x="5508136" y="4781462"/>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矩形 28"/>
          <p:cNvSpPr/>
          <p:nvPr/>
        </p:nvSpPr>
        <p:spPr>
          <a:xfrm>
            <a:off x="5508136" y="4992257"/>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矩形 29"/>
          <p:cNvSpPr/>
          <p:nvPr/>
        </p:nvSpPr>
        <p:spPr>
          <a:xfrm>
            <a:off x="6516232" y="4149080"/>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矩形 30"/>
          <p:cNvSpPr/>
          <p:nvPr/>
        </p:nvSpPr>
        <p:spPr>
          <a:xfrm>
            <a:off x="6516232" y="4570668"/>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矩形 31"/>
          <p:cNvSpPr/>
          <p:nvPr/>
        </p:nvSpPr>
        <p:spPr>
          <a:xfrm>
            <a:off x="6516232" y="4359874"/>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矩形 32"/>
          <p:cNvSpPr/>
          <p:nvPr/>
        </p:nvSpPr>
        <p:spPr>
          <a:xfrm>
            <a:off x="6516232" y="4781462"/>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4" name="矩形 33"/>
          <p:cNvSpPr/>
          <p:nvPr/>
        </p:nvSpPr>
        <p:spPr>
          <a:xfrm>
            <a:off x="6516232" y="4992257"/>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5" name="矩形 34"/>
          <p:cNvSpPr/>
          <p:nvPr/>
        </p:nvSpPr>
        <p:spPr>
          <a:xfrm>
            <a:off x="6876288" y="4149080"/>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 name="矩形 35"/>
          <p:cNvSpPr/>
          <p:nvPr/>
        </p:nvSpPr>
        <p:spPr>
          <a:xfrm>
            <a:off x="6876288" y="4570668"/>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 name="矩形 36"/>
          <p:cNvSpPr/>
          <p:nvPr/>
        </p:nvSpPr>
        <p:spPr>
          <a:xfrm>
            <a:off x="6876288" y="4359874"/>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 name="矩形 37"/>
          <p:cNvSpPr/>
          <p:nvPr/>
        </p:nvSpPr>
        <p:spPr>
          <a:xfrm>
            <a:off x="6876288" y="4781462"/>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 name="矩形 38"/>
          <p:cNvSpPr/>
          <p:nvPr/>
        </p:nvSpPr>
        <p:spPr>
          <a:xfrm>
            <a:off x="6876288" y="4992257"/>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 name="矩形 39"/>
          <p:cNvSpPr/>
          <p:nvPr/>
        </p:nvSpPr>
        <p:spPr>
          <a:xfrm>
            <a:off x="7236328" y="4149080"/>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1" name="矩形 40"/>
          <p:cNvSpPr/>
          <p:nvPr/>
        </p:nvSpPr>
        <p:spPr>
          <a:xfrm>
            <a:off x="7236328" y="4570668"/>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2" name="矩形 41"/>
          <p:cNvSpPr/>
          <p:nvPr/>
        </p:nvSpPr>
        <p:spPr>
          <a:xfrm>
            <a:off x="7236328" y="4359874"/>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3" name="矩形 42"/>
          <p:cNvSpPr/>
          <p:nvPr/>
        </p:nvSpPr>
        <p:spPr>
          <a:xfrm>
            <a:off x="7236328" y="4781462"/>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4" name="矩形 43"/>
          <p:cNvSpPr/>
          <p:nvPr/>
        </p:nvSpPr>
        <p:spPr>
          <a:xfrm>
            <a:off x="7236328" y="4992257"/>
            <a:ext cx="288000"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0" name="矩形 59"/>
          <p:cNvSpPr/>
          <p:nvPr/>
        </p:nvSpPr>
        <p:spPr>
          <a:xfrm>
            <a:off x="4819301" y="2564904"/>
            <a:ext cx="2714222"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1" name="矩形 60"/>
          <p:cNvSpPr/>
          <p:nvPr/>
        </p:nvSpPr>
        <p:spPr>
          <a:xfrm>
            <a:off x="4819301"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2" name="矩形 61"/>
          <p:cNvSpPr/>
          <p:nvPr/>
        </p:nvSpPr>
        <p:spPr>
          <a:xfrm>
            <a:off x="5032719"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3" name="矩形 62"/>
          <p:cNvSpPr/>
          <p:nvPr/>
        </p:nvSpPr>
        <p:spPr>
          <a:xfrm>
            <a:off x="5672973"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4" name="矩形 63"/>
          <p:cNvSpPr/>
          <p:nvPr/>
        </p:nvSpPr>
        <p:spPr>
          <a:xfrm>
            <a:off x="5246137"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5" name="矩形 64"/>
          <p:cNvSpPr/>
          <p:nvPr/>
        </p:nvSpPr>
        <p:spPr>
          <a:xfrm>
            <a:off x="5459555"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6" name="矩形 65"/>
          <p:cNvSpPr/>
          <p:nvPr/>
        </p:nvSpPr>
        <p:spPr>
          <a:xfrm>
            <a:off x="5886391"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7" name="矩形 66"/>
          <p:cNvSpPr/>
          <p:nvPr/>
        </p:nvSpPr>
        <p:spPr>
          <a:xfrm>
            <a:off x="6099809"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8" name="矩形 67"/>
          <p:cNvSpPr/>
          <p:nvPr/>
        </p:nvSpPr>
        <p:spPr>
          <a:xfrm>
            <a:off x="6740063"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9" name="矩形 68"/>
          <p:cNvSpPr/>
          <p:nvPr/>
        </p:nvSpPr>
        <p:spPr>
          <a:xfrm>
            <a:off x="6313227"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0" name="矩形 69"/>
          <p:cNvSpPr/>
          <p:nvPr/>
        </p:nvSpPr>
        <p:spPr>
          <a:xfrm>
            <a:off x="6526645"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1" name="矩形 70"/>
          <p:cNvSpPr/>
          <p:nvPr/>
        </p:nvSpPr>
        <p:spPr>
          <a:xfrm>
            <a:off x="7380312"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2" name="矩形 71"/>
          <p:cNvSpPr/>
          <p:nvPr/>
        </p:nvSpPr>
        <p:spPr>
          <a:xfrm>
            <a:off x="6953481"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3" name="矩形 72"/>
          <p:cNvSpPr/>
          <p:nvPr/>
        </p:nvSpPr>
        <p:spPr>
          <a:xfrm>
            <a:off x="7166899" y="2999525"/>
            <a:ext cx="14401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4" name="TextBox 73"/>
          <p:cNvSpPr txBox="1"/>
          <p:nvPr/>
        </p:nvSpPr>
        <p:spPr>
          <a:xfrm>
            <a:off x="4819301" y="3641973"/>
            <a:ext cx="1338828" cy="369332"/>
          </a:xfrm>
          <a:prstGeom prst="rect">
            <a:avLst/>
          </a:prstGeom>
          <a:noFill/>
        </p:spPr>
        <p:txBody>
          <a:bodyPr wrap="none" rtlCol="0">
            <a:spAutoFit/>
          </a:bodyPr>
          <a:lstStyle/>
          <a:p>
            <a:r>
              <a:rPr lang="zh-CN" altLang="en-US" dirty="0" smtClean="0"/>
              <a:t>虚拟内存页</a:t>
            </a:r>
            <a:endParaRPr lang="zh-CN" altLang="en-US" dirty="0"/>
          </a:p>
        </p:txBody>
      </p:sp>
      <p:sp>
        <p:nvSpPr>
          <p:cNvPr id="75" name="TextBox 74"/>
          <p:cNvSpPr txBox="1"/>
          <p:nvPr/>
        </p:nvSpPr>
        <p:spPr>
          <a:xfrm>
            <a:off x="6106234" y="3641973"/>
            <a:ext cx="877163" cy="369332"/>
          </a:xfrm>
          <a:prstGeom prst="rect">
            <a:avLst/>
          </a:prstGeom>
          <a:noFill/>
        </p:spPr>
        <p:txBody>
          <a:bodyPr wrap="none" rtlCol="0">
            <a:spAutoFit/>
          </a:bodyPr>
          <a:lstStyle/>
          <a:p>
            <a:r>
              <a:rPr lang="zh-CN" altLang="en-US" dirty="0"/>
              <a:t>物理</a:t>
            </a:r>
            <a:r>
              <a:rPr lang="zh-CN" altLang="en-US" dirty="0" smtClean="0"/>
              <a:t>页</a:t>
            </a:r>
            <a:endParaRPr lang="zh-CN" altLang="en-US" dirty="0"/>
          </a:p>
        </p:txBody>
      </p:sp>
      <p:sp>
        <p:nvSpPr>
          <p:cNvPr id="76" name="TextBox 75"/>
          <p:cNvSpPr txBox="1"/>
          <p:nvPr/>
        </p:nvSpPr>
        <p:spPr>
          <a:xfrm>
            <a:off x="6941730" y="3641973"/>
            <a:ext cx="1338828" cy="369332"/>
          </a:xfrm>
          <a:prstGeom prst="rect">
            <a:avLst/>
          </a:prstGeom>
          <a:noFill/>
        </p:spPr>
        <p:txBody>
          <a:bodyPr wrap="none" rtlCol="0">
            <a:spAutoFit/>
          </a:bodyPr>
          <a:lstStyle/>
          <a:p>
            <a:r>
              <a:rPr lang="zh-CN" altLang="en-US" dirty="0" smtClean="0"/>
              <a:t>文件系统页</a:t>
            </a:r>
            <a:endParaRPr lang="zh-CN" altLang="en-US" dirty="0"/>
          </a:p>
        </p:txBody>
      </p:sp>
      <p:sp>
        <p:nvSpPr>
          <p:cNvPr id="77" name="TextBox 76"/>
          <p:cNvSpPr txBox="1"/>
          <p:nvPr/>
        </p:nvSpPr>
        <p:spPr>
          <a:xfrm>
            <a:off x="8244408" y="3641973"/>
            <a:ext cx="877163" cy="369332"/>
          </a:xfrm>
          <a:prstGeom prst="rect">
            <a:avLst/>
          </a:prstGeom>
          <a:noFill/>
        </p:spPr>
        <p:txBody>
          <a:bodyPr wrap="none" rtlCol="0">
            <a:spAutoFit/>
          </a:bodyPr>
          <a:lstStyle/>
          <a:p>
            <a:r>
              <a:rPr lang="zh-CN" altLang="en-US" dirty="0" smtClean="0"/>
              <a:t>磁盘块</a:t>
            </a:r>
            <a:endParaRPr lang="zh-CN" altLang="en-US" dirty="0"/>
          </a:p>
        </p:txBody>
      </p:sp>
    </p:spTree>
    <p:extLst>
      <p:ext uri="{BB962C8B-B14F-4D97-AF65-F5344CB8AC3E}">
        <p14:creationId xmlns:p14="http://schemas.microsoft.com/office/powerpoint/2010/main" val="789512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一个以上的虚拟地址可指向同一个物理内存地址。</a:t>
            </a:r>
          </a:p>
          <a:p>
            <a:r>
              <a:rPr lang="en-US" altLang="zh-CN" dirty="0"/>
              <a:t>2. </a:t>
            </a:r>
            <a:r>
              <a:rPr lang="zh-CN" altLang="en-US" dirty="0"/>
              <a:t>虚拟内存空间可大于实际可用的硬件</a:t>
            </a:r>
            <a:r>
              <a:rPr lang="zh-CN" altLang="en-US" dirty="0" smtClean="0"/>
              <a:t>内存（</a:t>
            </a:r>
            <a:r>
              <a:rPr lang="zh-CN" altLang="en-US" dirty="0"/>
              <a:t>寻址空间大于物理内存）</a:t>
            </a:r>
            <a:endParaRPr lang="en-US" altLang="zh-CN" dirty="0" smtClean="0"/>
          </a:p>
          <a:p>
            <a:r>
              <a:rPr lang="zh-CN" altLang="en-US" sz="1600" dirty="0"/>
              <a:t>操作系统把内存地址空间划分为页，即固定大小的字节组。典型的内存页为 </a:t>
            </a:r>
            <a:r>
              <a:rPr lang="en-US" altLang="zh-CN" sz="1600" dirty="0"/>
              <a:t>1,024</a:t>
            </a:r>
            <a:r>
              <a:rPr lang="zh-CN" altLang="en-US" sz="1600" dirty="0"/>
              <a:t>、</a:t>
            </a:r>
            <a:r>
              <a:rPr lang="en-US" altLang="zh-CN" sz="1600" dirty="0"/>
              <a:t>2,048 </a:t>
            </a:r>
            <a:r>
              <a:rPr lang="zh-CN" altLang="en-US" sz="1600" dirty="0"/>
              <a:t>和 </a:t>
            </a:r>
            <a:r>
              <a:rPr lang="en-US" altLang="zh-CN" sz="1600" dirty="0"/>
              <a:t>4,096 </a:t>
            </a:r>
            <a:r>
              <a:rPr lang="zh-CN" altLang="en-US" sz="1600" dirty="0"/>
              <a:t>字节</a:t>
            </a:r>
            <a:r>
              <a:rPr lang="zh-CN" altLang="en-US" sz="1600" dirty="0" smtClean="0"/>
              <a:t>。</a:t>
            </a:r>
            <a:endParaRPr lang="en-US" altLang="zh-CN" sz="1600" dirty="0" smtClean="0"/>
          </a:p>
          <a:p>
            <a:r>
              <a:rPr lang="zh-CN" altLang="en-US" sz="1600" dirty="0"/>
              <a:t>虚拟</a:t>
            </a:r>
            <a:r>
              <a:rPr lang="zh-CN" altLang="en-US" sz="1600" dirty="0" smtClean="0"/>
              <a:t>和物理内存</a:t>
            </a:r>
            <a:r>
              <a:rPr lang="zh-CN" altLang="en-US" sz="1600" dirty="0"/>
              <a:t>页的大小</a:t>
            </a:r>
            <a:r>
              <a:rPr lang="zh-CN" altLang="en-US" sz="1600" dirty="0" smtClean="0"/>
              <a:t>总是相同的</a:t>
            </a:r>
            <a:endParaRPr lang="en-US" altLang="zh-CN" sz="1600" dirty="0" smtClean="0"/>
          </a:p>
          <a:p>
            <a:r>
              <a:rPr lang="en-US" altLang="zh-CN" sz="1600" dirty="0" smtClean="0"/>
              <a:t>MMU</a:t>
            </a:r>
            <a:r>
              <a:rPr lang="zh-CN" altLang="en-US" sz="1600" dirty="0" smtClean="0"/>
              <a:t>（内存管理单元，负责页面映射）</a:t>
            </a:r>
            <a:endParaRPr lang="en-US" altLang="zh-CN" sz="1600" dirty="0" smtClean="0"/>
          </a:p>
          <a:p>
            <a:r>
              <a:rPr lang="zh-CN" altLang="en-US" sz="1600" dirty="0" smtClean="0"/>
              <a:t>缺页中断（换入换出）</a:t>
            </a:r>
            <a:endParaRPr lang="en-US" altLang="zh-CN" sz="1600" dirty="0" smtClean="0"/>
          </a:p>
        </p:txBody>
      </p:sp>
      <p:pic>
        <p:nvPicPr>
          <p:cNvPr id="2050" name="Picture 2" descr="http://img.blog.csdn.net/20160904103525410?watermark/2/text/aHR0cDovL2Jsb2cuY3Nkbi5uZXQv/font/5a6L5L2T/fontsize/400/fill/I0JBQkFCMA==/dissolve/70/gravity/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4143374"/>
            <a:ext cx="4724400" cy="271462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600700"/>
            <a:ext cx="54959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68912" y="3066635"/>
            <a:ext cx="63706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19605" y="113885"/>
            <a:ext cx="6351587"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6018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内存页面调度</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85046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232298"/>
            <a:ext cx="48101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775348"/>
            <a:ext cx="48006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73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lstStyle/>
          <a:p>
            <a:r>
              <a:rPr lang="en-US" altLang="zh-CN" dirty="0" err="1" smtClean="0"/>
              <a:t>FileChannel.map</a:t>
            </a:r>
            <a:r>
              <a:rPr lang="en-US" altLang="zh-CN" dirty="0" smtClean="0"/>
              <a:t>() &amp; </a:t>
            </a:r>
            <a:r>
              <a:rPr lang="en-US" altLang="zh-CN" dirty="0" err="1" smtClean="0"/>
              <a:t>MappedByteBuffer</a:t>
            </a:r>
            <a:endParaRPr lang="en-US" altLang="zh-CN" dirty="0" smtClean="0"/>
          </a:p>
          <a:p>
            <a:r>
              <a:rPr lang="zh-CN" altLang="en-US" dirty="0" smtClean="0"/>
              <a:t>映射内存空间位于堆外</a:t>
            </a:r>
            <a:endParaRPr lang="en-US" altLang="zh-CN" dirty="0" smtClean="0"/>
          </a:p>
          <a:p>
            <a:r>
              <a:rPr lang="zh-CN" altLang="en-US" dirty="0"/>
              <a:t>预加载（加载整个文件以</a:t>
            </a:r>
            <a:r>
              <a:rPr lang="zh-CN" altLang="en-US" dirty="0" smtClean="0"/>
              <a:t>使之常驻</a:t>
            </a:r>
            <a:r>
              <a:rPr lang="zh-CN" altLang="en-US" dirty="0"/>
              <a:t>内存）</a:t>
            </a:r>
            <a:endParaRPr lang="en-US" altLang="zh-CN" dirty="0" smtClean="0"/>
          </a:p>
          <a:p>
            <a:r>
              <a:rPr lang="zh-CN" altLang="en-US" dirty="0" smtClean="0"/>
              <a:t>映射释放</a:t>
            </a:r>
            <a:endParaRPr lang="zh-CN" altLang="en-US" dirty="0"/>
          </a:p>
        </p:txBody>
      </p:sp>
      <p:sp>
        <p:nvSpPr>
          <p:cNvPr id="9" name="TextBox 8"/>
          <p:cNvSpPr txBox="1"/>
          <p:nvPr/>
        </p:nvSpPr>
        <p:spPr>
          <a:xfrm>
            <a:off x="1826552" y="2132856"/>
            <a:ext cx="5760640" cy="3323987"/>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a:t>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a:t>// This is a partial API listing</a:t>
            </a:r>
          </a:p>
          <a:p>
            <a:r>
              <a:rPr lang="en-US" altLang="zh-CN" sz="1400" dirty="0"/>
              <a:t>public abstract </a:t>
            </a:r>
            <a:r>
              <a:rPr lang="en-US" altLang="zh-CN" sz="1400" dirty="0" err="1"/>
              <a:t>MappedByteBuffer</a:t>
            </a:r>
            <a:r>
              <a:rPr lang="en-US" altLang="zh-CN" sz="1400" dirty="0"/>
              <a:t> map (</a:t>
            </a:r>
            <a:r>
              <a:rPr lang="en-US" altLang="zh-CN" sz="1400" dirty="0" err="1"/>
              <a:t>MapMode</a:t>
            </a:r>
            <a:r>
              <a:rPr lang="en-US" altLang="zh-CN" sz="1400" dirty="0"/>
              <a:t> mode, long </a:t>
            </a:r>
            <a:r>
              <a:rPr lang="en-US" altLang="zh-CN" sz="1400" dirty="0" err="1"/>
              <a:t>position,long</a:t>
            </a:r>
            <a:r>
              <a:rPr lang="en-US" altLang="zh-CN" sz="1400" dirty="0"/>
              <a:t> size</a:t>
            </a:r>
            <a:r>
              <a:rPr lang="en-US" altLang="zh-CN" sz="1400" dirty="0" smtClean="0"/>
              <a:t>)</a:t>
            </a:r>
          </a:p>
          <a:p>
            <a:r>
              <a:rPr lang="en-US" altLang="zh-CN" sz="1400" dirty="0"/>
              <a:t>public final </a:t>
            </a:r>
            <a:r>
              <a:rPr lang="en-US" altLang="zh-CN" sz="1400" dirty="0" err="1"/>
              <a:t>MappedByteBuffer</a:t>
            </a:r>
            <a:r>
              <a:rPr lang="en-US" altLang="zh-CN" sz="1400" dirty="0"/>
              <a:t> load( </a:t>
            </a:r>
            <a:r>
              <a:rPr lang="en-US" altLang="zh-CN" sz="1400" dirty="0" smtClean="0"/>
              <a:t>)</a:t>
            </a:r>
          </a:p>
          <a:p>
            <a:r>
              <a:rPr lang="en-US" altLang="zh-CN" sz="1400" dirty="0"/>
              <a:t>public final </a:t>
            </a:r>
            <a:r>
              <a:rPr lang="en-US" altLang="zh-CN" sz="1400" dirty="0" err="1"/>
              <a:t>MappedByteBuffer</a:t>
            </a:r>
            <a:r>
              <a:rPr lang="en-US" altLang="zh-CN" sz="1400" dirty="0"/>
              <a:t> force( )</a:t>
            </a:r>
          </a:p>
          <a:p>
            <a:r>
              <a:rPr lang="en-US" altLang="zh-CN" sz="1400" dirty="0"/>
              <a:t>public static class </a:t>
            </a:r>
            <a:r>
              <a:rPr lang="en-US" altLang="zh-CN" sz="1400" dirty="0" err="1"/>
              <a:t>MapMode</a:t>
            </a:r>
            <a:endParaRPr lang="en-US" altLang="zh-CN" sz="1400" dirty="0"/>
          </a:p>
          <a:p>
            <a:r>
              <a:rPr lang="en-US" altLang="zh-CN" sz="1400" dirty="0"/>
              <a:t>{</a:t>
            </a:r>
          </a:p>
          <a:p>
            <a:r>
              <a:rPr lang="en-US" altLang="zh-CN" sz="1400" dirty="0"/>
              <a:t>public static final </a:t>
            </a:r>
            <a:r>
              <a:rPr lang="en-US" altLang="zh-CN" sz="1400" dirty="0" err="1"/>
              <a:t>MapMode</a:t>
            </a:r>
            <a:r>
              <a:rPr lang="en-US" altLang="zh-CN" sz="1400" dirty="0"/>
              <a:t> READ_ONLY</a:t>
            </a:r>
          </a:p>
          <a:p>
            <a:r>
              <a:rPr lang="en-US" altLang="zh-CN" sz="1400" dirty="0"/>
              <a:t>public static final </a:t>
            </a:r>
            <a:r>
              <a:rPr lang="en-US" altLang="zh-CN" sz="1400" dirty="0" err="1"/>
              <a:t>MapMode</a:t>
            </a:r>
            <a:r>
              <a:rPr lang="en-US" altLang="zh-CN" sz="1400" dirty="0"/>
              <a:t> READ_WRITE</a:t>
            </a:r>
          </a:p>
          <a:p>
            <a:r>
              <a:rPr lang="en-US" altLang="zh-CN" sz="1400" dirty="0"/>
              <a:t>public static final </a:t>
            </a:r>
            <a:r>
              <a:rPr lang="en-US" altLang="zh-CN" sz="1400" dirty="0" err="1"/>
              <a:t>MapMode</a:t>
            </a:r>
            <a:r>
              <a:rPr lang="en-US" altLang="zh-CN" sz="1400" dirty="0"/>
              <a:t> </a:t>
            </a:r>
            <a:r>
              <a:rPr lang="en-US" altLang="zh-CN" sz="1400" dirty="0" smtClean="0"/>
              <a:t>PRIVATE      //</a:t>
            </a:r>
            <a:r>
              <a:rPr lang="zh-CN" altLang="en-US" sz="1400" dirty="0"/>
              <a:t>写时拷贝（</a:t>
            </a:r>
            <a:r>
              <a:rPr lang="en-US" altLang="zh-CN" sz="1400" dirty="0"/>
              <a:t>copy-on-write</a:t>
            </a:r>
            <a:r>
              <a:rPr lang="zh-CN" altLang="en-US" sz="1400" dirty="0"/>
              <a:t>）</a:t>
            </a:r>
            <a:endParaRPr lang="en-US" altLang="zh-CN" sz="1400" dirty="0"/>
          </a:p>
          <a:p>
            <a:r>
              <a:rPr lang="en-US" altLang="zh-CN" sz="1400" dirty="0"/>
              <a:t>}</a:t>
            </a:r>
          </a:p>
          <a:p>
            <a:r>
              <a:rPr lang="en-US" altLang="zh-CN" sz="1400" dirty="0"/>
              <a:t>}</a:t>
            </a:r>
            <a:endParaRPr lang="zh-CN" altLang="en-US" sz="1400" dirty="0"/>
          </a:p>
        </p:txBody>
      </p:sp>
      <p:sp>
        <p:nvSpPr>
          <p:cNvPr id="10" name="TextBox 9"/>
          <p:cNvSpPr txBox="1"/>
          <p:nvPr/>
        </p:nvSpPr>
        <p:spPr>
          <a:xfrm>
            <a:off x="971599" y="572396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a:t>buffer = </a:t>
            </a:r>
            <a:r>
              <a:rPr lang="en-US" altLang="zh-CN" dirty="0" err="1"/>
              <a:t>fileChannel.map</a:t>
            </a:r>
            <a:r>
              <a:rPr lang="en-US" altLang="zh-CN" dirty="0"/>
              <a:t> (</a:t>
            </a:r>
            <a:r>
              <a:rPr lang="en-US" altLang="zh-CN" dirty="0" err="1"/>
              <a:t>FileChannel.MapMode.READ_ONLY</a:t>
            </a:r>
            <a:r>
              <a:rPr lang="en-US" altLang="zh-CN" dirty="0"/>
              <a:t>, 100, 200);</a:t>
            </a:r>
            <a:endParaRPr lang="zh-CN" altLang="en-US" dirty="0"/>
          </a:p>
        </p:txBody>
      </p:sp>
    </p:spTree>
    <p:extLst>
      <p:ext uri="{BB962C8B-B14F-4D97-AF65-F5344CB8AC3E}">
        <p14:creationId xmlns:p14="http://schemas.microsoft.com/office/powerpoint/2010/main" val="1464777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MappedByteBuffer</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effectLst/>
              </a:rPr>
              <a:t>A direct byte buffer whose content is a memory-mapped region of a file. </a:t>
            </a:r>
          </a:p>
          <a:p>
            <a:r>
              <a:rPr lang="zh-CN" altLang="en-US" dirty="0" smtClean="0"/>
              <a:t>内存映射文件</a:t>
            </a:r>
            <a:endParaRPr lang="en-US" altLang="zh-CN" dirty="0" smtClean="0"/>
          </a:p>
          <a:p>
            <a:r>
              <a:rPr lang="zh-CN" altLang="en-US" dirty="0" smtClean="0">
                <a:effectLst/>
              </a:rPr>
              <a:t>操作系统内核空间</a:t>
            </a:r>
            <a:r>
              <a:rPr lang="en-US" altLang="zh-CN" dirty="0" smtClean="0">
                <a:effectLst/>
              </a:rPr>
              <a:t>&amp;</a:t>
            </a:r>
            <a:r>
              <a:rPr lang="zh-CN" altLang="en-US" dirty="0" smtClean="0">
                <a:effectLst/>
              </a:rPr>
              <a:t>用户空间</a:t>
            </a:r>
            <a:endParaRPr lang="en-US" altLang="zh-CN" dirty="0" smtClean="0">
              <a:effectLst/>
            </a:endParaRPr>
          </a:p>
          <a:p>
            <a:r>
              <a:rPr lang="zh-CN" altLang="en-US" dirty="0" smtClean="0"/>
              <a:t>虚拟内存</a:t>
            </a:r>
            <a:r>
              <a:rPr lang="en-US" altLang="zh-CN" dirty="0" smtClean="0"/>
              <a:t>&amp;</a:t>
            </a:r>
            <a:r>
              <a:rPr lang="zh-CN" altLang="en-US" dirty="0" smtClean="0"/>
              <a:t>内存分页</a:t>
            </a:r>
            <a:endParaRPr lang="en-US" altLang="zh-CN" dirty="0" smtClean="0"/>
          </a:p>
          <a:p>
            <a:r>
              <a:rPr lang="zh-CN" altLang="en-US" dirty="0" smtClean="0">
                <a:effectLst/>
              </a:rPr>
              <a:t>文件系统</a:t>
            </a:r>
            <a:endParaRPr lang="en-US" altLang="zh-CN" dirty="0" smtClean="0">
              <a:effectLst/>
            </a:endParaRPr>
          </a:p>
          <a:p>
            <a:r>
              <a:rPr lang="zh-CN" altLang="en-US" dirty="0" smtClean="0"/>
              <a:t>文件空洞（</a:t>
            </a:r>
            <a:r>
              <a:rPr lang="en-US" altLang="zh-CN" dirty="0" smtClean="0"/>
              <a:t>File Hole</a:t>
            </a:r>
            <a:r>
              <a:rPr lang="zh-CN" altLang="en-US" dirty="0" smtClean="0"/>
              <a:t>）</a:t>
            </a:r>
            <a:endParaRPr lang="en-US" altLang="zh-CN" dirty="0" smtClean="0">
              <a:effectLst/>
            </a:endParaRPr>
          </a:p>
          <a:p>
            <a:r>
              <a:rPr lang="zh-CN" altLang="en-US" dirty="0" smtClean="0"/>
              <a:t>字节顺序</a:t>
            </a:r>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3568" y="4077072"/>
            <a:ext cx="552450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540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lstStyle/>
          <a:p>
            <a:r>
              <a:rPr lang="zh-CN" altLang="en-US" dirty="0"/>
              <a:t>设备控制器不能通过 </a:t>
            </a:r>
            <a:r>
              <a:rPr lang="en-US" altLang="zh-CN" dirty="0"/>
              <a:t>DMA </a:t>
            </a:r>
            <a:r>
              <a:rPr lang="zh-CN" altLang="en-US" dirty="0"/>
              <a:t>直接存储到用户</a:t>
            </a:r>
            <a:r>
              <a:rPr lang="zh-CN" altLang="en-US" dirty="0" smtClean="0"/>
              <a:t>空间</a:t>
            </a:r>
            <a:endParaRPr lang="en-US" altLang="zh-CN" dirty="0" smtClean="0"/>
          </a:p>
          <a:p>
            <a:r>
              <a:rPr lang="zh-CN" altLang="en-US" sz="1600" dirty="0"/>
              <a:t>把内核空间地址与用户空间的虚拟地址映射到同一个物理地址，这样</a:t>
            </a:r>
            <a:r>
              <a:rPr lang="zh-CN" altLang="en-US" sz="1600" dirty="0" smtClean="0"/>
              <a:t>，</a:t>
            </a:r>
            <a:r>
              <a:rPr lang="en-US" altLang="zh-CN" sz="1600" dirty="0" smtClean="0"/>
              <a:t>DMA </a:t>
            </a:r>
            <a:r>
              <a:rPr lang="zh-CN" altLang="en-US" sz="1600" dirty="0"/>
              <a:t>硬件（只能访问物理内存地址）就可以填充对内核与用户空间进程同时可见的</a:t>
            </a:r>
            <a:r>
              <a:rPr lang="zh-CN" altLang="en-US" sz="1600" dirty="0" smtClean="0"/>
              <a:t>缓冲区</a:t>
            </a:r>
            <a:endParaRPr lang="en-US" altLang="zh-CN" sz="1600" dirty="0" smtClean="0"/>
          </a:p>
          <a:p>
            <a:r>
              <a:rPr lang="zh-CN" altLang="en-US" sz="1600" dirty="0"/>
              <a:t>省去了内核与用户空间的往来</a:t>
            </a:r>
            <a:r>
              <a:rPr lang="zh-CN" altLang="en-US" sz="1600" dirty="0" smtClean="0"/>
              <a:t>拷贝</a:t>
            </a:r>
            <a:endParaRPr lang="en-US" altLang="zh-CN" sz="1600" dirty="0" smtClean="0"/>
          </a:p>
          <a:p>
            <a:r>
              <a:rPr lang="zh-CN" altLang="en-US" sz="1600" dirty="0" smtClean="0"/>
              <a:t>前提</a:t>
            </a:r>
            <a:r>
              <a:rPr lang="zh-CN" altLang="en-US" sz="1600" dirty="0"/>
              <a:t>条件</a:t>
            </a:r>
            <a:r>
              <a:rPr lang="zh-CN" altLang="en-US" sz="1600" dirty="0" smtClean="0"/>
              <a:t>：</a:t>
            </a:r>
            <a:endParaRPr lang="en-US" altLang="zh-CN" sz="1600" dirty="0" smtClean="0"/>
          </a:p>
          <a:p>
            <a:r>
              <a:rPr lang="zh-CN" altLang="en-US" sz="1600" dirty="0" smtClean="0"/>
              <a:t>内核</a:t>
            </a:r>
            <a:r>
              <a:rPr lang="zh-CN" altLang="en-US" sz="1600" dirty="0"/>
              <a:t>与用户缓冲区</a:t>
            </a:r>
            <a:r>
              <a:rPr lang="zh-CN" altLang="en-US" sz="1600" dirty="0" smtClean="0"/>
              <a:t>必须使用</a:t>
            </a:r>
            <a:r>
              <a:rPr lang="zh-CN" altLang="en-US" sz="1600" dirty="0"/>
              <a:t>相同的页对齐</a:t>
            </a:r>
            <a:r>
              <a:rPr lang="zh-CN" altLang="en-US" sz="1600" dirty="0" smtClean="0"/>
              <a:t>，</a:t>
            </a:r>
            <a:endParaRPr lang="en-US" altLang="zh-CN" sz="1600" dirty="0" smtClean="0"/>
          </a:p>
          <a:p>
            <a:r>
              <a:rPr lang="zh-CN" altLang="en-US" sz="1600" dirty="0" smtClean="0"/>
              <a:t>缓冲区</a:t>
            </a:r>
            <a:r>
              <a:rPr lang="zh-CN" altLang="en-US" sz="1600" dirty="0"/>
              <a:t>的大小还必须是磁盘控制器块大小（通常为 </a:t>
            </a:r>
            <a:r>
              <a:rPr lang="en-US" altLang="zh-CN" sz="1600" dirty="0"/>
              <a:t>512 </a:t>
            </a:r>
            <a:r>
              <a:rPr lang="zh-CN" altLang="en-US" sz="1600" dirty="0"/>
              <a:t>字节磁盘扇区）的</a:t>
            </a:r>
            <a:r>
              <a:rPr lang="zh-CN" altLang="en-US" sz="1600" dirty="0" smtClean="0"/>
              <a:t>倍数</a:t>
            </a:r>
            <a:r>
              <a:rPr lang="zh-CN" altLang="en-US" sz="1600" dirty="0"/>
              <a:t>。</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0669" y="4509120"/>
            <a:ext cx="517207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5693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a:t>
            </a:r>
            <a:endParaRPr lang="en-US" altLang="zh-CN" dirty="0" smtClean="0"/>
          </a:p>
          <a:p>
            <a:r>
              <a:rPr lang="zh-CN" altLang="en-US" dirty="0" smtClean="0"/>
              <a:t>避免数据在缓冲区周转或拷贝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1835696" y="2132856"/>
            <a:ext cx="5760640" cy="2246769"/>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FileChannel</a:t>
            </a:r>
            <a:endParaRPr lang="en-US" altLang="zh-CN" sz="1400" dirty="0"/>
          </a:p>
          <a:p>
            <a:r>
              <a:rPr lang="en-US" altLang="zh-CN" sz="1400" dirty="0"/>
              <a:t>extends </a:t>
            </a:r>
            <a:r>
              <a:rPr lang="en-US" altLang="zh-CN" sz="1400" dirty="0" err="1"/>
              <a:t>AbstractChannel</a:t>
            </a:r>
            <a:endParaRPr lang="en-US" altLang="zh-CN" sz="1400" dirty="0"/>
          </a:p>
          <a:p>
            <a:r>
              <a:rPr lang="en-US" altLang="zh-CN" sz="1400" dirty="0"/>
              <a:t>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a:t>// This is a partial API listing</a:t>
            </a:r>
          </a:p>
          <a:p>
            <a:r>
              <a:rPr lang="en-US" altLang="zh-CN" sz="1400" dirty="0"/>
              <a:t>public abstract long </a:t>
            </a:r>
            <a:r>
              <a:rPr lang="en-US" altLang="zh-CN" sz="1400" dirty="0" err="1"/>
              <a:t>transferTo</a:t>
            </a:r>
            <a:r>
              <a:rPr lang="en-US" altLang="zh-CN" sz="1400" dirty="0"/>
              <a:t> (long position, long count,</a:t>
            </a:r>
          </a:p>
          <a:p>
            <a:r>
              <a:rPr lang="en-US" altLang="zh-CN" sz="1400" dirty="0" err="1"/>
              <a:t>WritableByteChannel</a:t>
            </a:r>
            <a:r>
              <a:rPr lang="en-US" altLang="zh-CN" sz="1400" dirty="0"/>
              <a:t> target)</a:t>
            </a:r>
          </a:p>
          <a:p>
            <a:r>
              <a:rPr lang="en-US" altLang="zh-CN" sz="1400" dirty="0"/>
              <a:t>public abstract long </a:t>
            </a:r>
            <a:r>
              <a:rPr lang="en-US" altLang="zh-CN" sz="1400" dirty="0" err="1"/>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a:t>
            </a:r>
            <a:endParaRPr lang="en-US" altLang="zh-CN" sz="1400" dirty="0"/>
          </a:p>
          <a:p>
            <a:r>
              <a:rPr lang="en-US" altLang="zh-CN" sz="1400" dirty="0"/>
              <a:t>long position, long count)</a:t>
            </a:r>
          </a:p>
          <a:p>
            <a:r>
              <a:rPr lang="en-US" altLang="zh-CN" sz="1400" dirty="0"/>
              <a:t>}</a:t>
            </a:r>
            <a:endParaRPr lang="zh-CN" altLang="en-US" sz="1400" dirty="0"/>
          </a:p>
        </p:txBody>
      </p:sp>
    </p:spTree>
    <p:extLst>
      <p:ext uri="{BB962C8B-B14F-4D97-AF65-F5344CB8AC3E}">
        <p14:creationId xmlns:p14="http://schemas.microsoft.com/office/powerpoint/2010/main" val="202941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316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1924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模型</a:t>
            </a:r>
            <a:endParaRPr lang="en-US" altLang="zh-CN" dirty="0" smtClean="0"/>
          </a:p>
          <a:p>
            <a:pPr lvl="1"/>
            <a:r>
              <a:rPr lang="zh-CN" altLang="en-US" dirty="0" smtClean="0"/>
              <a:t>同步 </a:t>
            </a:r>
            <a:r>
              <a:rPr lang="en-US" altLang="zh-CN" dirty="0" smtClean="0"/>
              <a:t>/ </a:t>
            </a:r>
            <a:r>
              <a:rPr lang="zh-CN" altLang="en-US" dirty="0" smtClean="0"/>
              <a:t>异步</a:t>
            </a:r>
            <a:endParaRPr lang="en-US" altLang="zh-CN" dirty="0" smtClean="0"/>
          </a:p>
          <a:p>
            <a:pPr lvl="1"/>
            <a:r>
              <a:rPr lang="zh-CN" altLang="en-US" dirty="0" smtClean="0"/>
              <a:t>阻塞 </a:t>
            </a:r>
            <a:r>
              <a:rPr lang="en-US" altLang="zh-CN" dirty="0" smtClean="0"/>
              <a:t>/ </a:t>
            </a:r>
            <a:r>
              <a:rPr lang="zh-CN" altLang="en-US" dirty="0" smtClean="0"/>
              <a:t>非阻塞</a:t>
            </a:r>
            <a:endParaRPr lang="en-US" altLang="zh-CN" dirty="0" smtClean="0"/>
          </a:p>
        </p:txBody>
      </p:sp>
    </p:spTree>
    <p:extLst>
      <p:ext uri="{BB962C8B-B14F-4D97-AF65-F5344CB8AC3E}">
        <p14:creationId xmlns:p14="http://schemas.microsoft.com/office/powerpoint/2010/main" val="1230038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zh-CN" altLang="en-US" dirty="0" smtClean="0"/>
              <a:t>操作系统</a:t>
            </a:r>
            <a:r>
              <a:rPr lang="en-US" altLang="zh-CN" dirty="0" err="1" smtClean="0"/>
              <a:t>io</a:t>
            </a:r>
            <a:r>
              <a:rPr lang="zh-CN" altLang="en-US" dirty="0" smtClean="0"/>
              <a:t>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epool</a:t>
            </a:r>
            <a:r>
              <a:rPr lang="zh-CN" altLang="en-US" dirty="0" smtClean="0"/>
              <a:t>）</a:t>
            </a:r>
            <a:endParaRPr lang="zh-CN" altLang="en-US" dirty="0"/>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val="23489443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val="3711083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2654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val="2680780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2785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爆炸形 1 9"/>
          <p:cNvSpPr/>
          <p:nvPr/>
        </p:nvSpPr>
        <p:spPr>
          <a:xfrm>
            <a:off x="6660232" y="299695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注意线程安全性</a:t>
            </a:r>
            <a:endParaRPr lang="zh-CN" altLang="en-US" sz="1400" b="1" dirty="0">
              <a:solidFill>
                <a:schemeClr val="accent2"/>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5085184"/>
            <a:ext cx="1638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386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4270</TotalTime>
  <Words>4161</Words>
  <Application>Microsoft Office PowerPoint</Application>
  <PresentationFormat>全屏显示(4:3)</PresentationFormat>
  <Paragraphs>661</Paragraphs>
  <Slides>44</Slides>
  <Notes>20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主题​​</vt:lpstr>
      <vt:lpstr>扒一扒Java IO那些事儿</vt:lpstr>
      <vt:lpstr>Agenda</vt:lpstr>
      <vt:lpstr>从InputStream开始…</vt:lpstr>
      <vt:lpstr>操作系统IO</vt:lpstr>
      <vt:lpstr>Java IO &amp; NIO</vt:lpstr>
      <vt:lpstr>Buffer</vt:lpstr>
      <vt:lpstr>Buffer</vt:lpstr>
      <vt:lpstr>Buffer操作</vt:lpstr>
      <vt:lpstr>Buffer操作</vt:lpstr>
      <vt:lpstr>Buffer操作</vt:lpstr>
      <vt:lpstr>Buffer操作</vt:lpstr>
      <vt:lpstr>Buffer操作</vt:lpstr>
      <vt:lpstr>Buffer复制</vt:lpstr>
      <vt:lpstr>Buffer切割</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文件IO</vt:lpstr>
      <vt:lpstr>虚拟内存</vt:lpstr>
      <vt:lpstr>内存页面调度</vt:lpstr>
      <vt:lpstr>内存映射文件</vt:lpstr>
      <vt:lpstr>内存映射文件</vt:lpstr>
      <vt:lpstr>MappedByteBuffer</vt:lpstr>
      <vt:lpstr>内存地址多重映射</vt:lpstr>
      <vt:lpstr>Channel to Channel传输</vt:lpstr>
      <vt:lpstr>Selector</vt:lpstr>
      <vt:lpstr>IO模型</vt:lpstr>
      <vt:lpstr>Selector</vt:lpstr>
      <vt:lpstr>参考文献</vt:lpstr>
      <vt:lpstr>纸上得来终觉浅，绝知此事要躬行。</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Localadmin</dc:creator>
  <cp:lastModifiedBy>Localadmin</cp:lastModifiedBy>
  <cp:revision>242</cp:revision>
  <dcterms:created xsi:type="dcterms:W3CDTF">2016-12-06T07:03:31Z</dcterms:created>
  <dcterms:modified xsi:type="dcterms:W3CDTF">2016-12-13T10:27:48Z</dcterms:modified>
</cp:coreProperties>
</file>