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24" r:id="rId3"/>
    <p:sldId id="268" r:id="rId4"/>
    <p:sldId id="266" r:id="rId5"/>
    <p:sldId id="257" r:id="rId6"/>
    <p:sldId id="262" r:id="rId7"/>
    <p:sldId id="276" r:id="rId8"/>
    <p:sldId id="258" r:id="rId9"/>
    <p:sldId id="269" r:id="rId10"/>
    <p:sldId id="270" r:id="rId11"/>
    <p:sldId id="273" r:id="rId12"/>
    <p:sldId id="272" r:id="rId13"/>
    <p:sldId id="283" r:id="rId14"/>
    <p:sldId id="329" r:id="rId15"/>
    <p:sldId id="330" r:id="rId16"/>
    <p:sldId id="274" r:id="rId17"/>
    <p:sldId id="275" r:id="rId18"/>
    <p:sldId id="284" r:id="rId19"/>
    <p:sldId id="285" r:id="rId20"/>
    <p:sldId id="289" r:id="rId21"/>
    <p:sldId id="287" r:id="rId22"/>
    <p:sldId id="291" r:id="rId23"/>
    <p:sldId id="292" r:id="rId24"/>
    <p:sldId id="290" r:id="rId25"/>
    <p:sldId id="278" r:id="rId26"/>
    <p:sldId id="294" r:id="rId27"/>
    <p:sldId id="259" r:id="rId28"/>
    <p:sldId id="295" r:id="rId29"/>
    <p:sldId id="296" r:id="rId30"/>
    <p:sldId id="297" r:id="rId31"/>
    <p:sldId id="298" r:id="rId32"/>
    <p:sldId id="301" r:id="rId33"/>
    <p:sldId id="309" r:id="rId34"/>
    <p:sldId id="310" r:id="rId35"/>
    <p:sldId id="303" r:id="rId36"/>
    <p:sldId id="306" r:id="rId37"/>
    <p:sldId id="311" r:id="rId38"/>
    <p:sldId id="323" r:id="rId39"/>
    <p:sldId id="302" r:id="rId40"/>
    <p:sldId id="326" r:id="rId41"/>
    <p:sldId id="331" r:id="rId42"/>
    <p:sldId id="304" r:id="rId43"/>
    <p:sldId id="312" r:id="rId44"/>
    <p:sldId id="277" r:id="rId45"/>
    <p:sldId id="305" r:id="rId46"/>
    <p:sldId id="317" r:id="rId47"/>
    <p:sldId id="260" r:id="rId48"/>
    <p:sldId id="318" r:id="rId49"/>
    <p:sldId id="313" r:id="rId50"/>
    <p:sldId id="319" r:id="rId51"/>
    <p:sldId id="315" r:id="rId52"/>
    <p:sldId id="321" r:id="rId53"/>
    <p:sldId id="322" r:id="rId54"/>
    <p:sldId id="314" r:id="rId55"/>
    <p:sldId id="316" r:id="rId56"/>
    <p:sldId id="325" r:id="rId57"/>
    <p:sldId id="286" r:id="rId58"/>
    <p:sldId id="328" r:id="rId59"/>
    <p:sldId id="288"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65" autoAdjust="0"/>
  </p:normalViewPr>
  <p:slideViewPr>
    <p:cSldViewPr snapToObjects="1">
      <p:cViewPr>
        <p:scale>
          <a:sx n="100" d="100"/>
          <a:sy n="100" d="100"/>
        </p:scale>
        <p:origin x="-294"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2017/1/11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xmlns=""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effectLst/>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xmlns=""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Below From java doc:</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21</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ReferenceQueue</a:t>
            </a:r>
            <a:r>
              <a:rPr lang="zh-CN" altLang="en-US" dirty="0" smtClean="0"/>
              <a:t>和</a:t>
            </a:r>
            <a:r>
              <a:rPr lang="en-US" altLang="zh-CN" dirty="0" err="1" smtClean="0"/>
              <a:t>Reference.Pending</a:t>
            </a:r>
            <a:r>
              <a:rPr lang="zh-CN" altLang="en-US" dirty="0" smtClean="0"/>
              <a:t>都是</a:t>
            </a:r>
            <a:r>
              <a:rPr lang="en-US" altLang="zh-CN" dirty="0" smtClean="0"/>
              <a:t>Reference</a:t>
            </a:r>
            <a:r>
              <a:rPr lang="zh-CN" altLang="en-US" dirty="0" smtClean="0"/>
              <a:t>的单链表，并且</a:t>
            </a:r>
            <a:r>
              <a:rPr lang="zh-CN" altLang="en-US" baseline="0" dirty="0" smtClean="0"/>
              <a:t>插入是头结点插入。</a:t>
            </a:r>
            <a:endParaRPr lang="en-US" altLang="zh-CN" baseline="0" dirty="0" smtClean="0"/>
          </a:p>
          <a:p>
            <a:r>
              <a:rPr lang="zh-CN" altLang="en-US" baseline="0" dirty="0" smtClean="0"/>
              <a:t>字段</a:t>
            </a:r>
            <a:r>
              <a:rPr lang="en-US" altLang="zh-CN" baseline="0" dirty="0" smtClean="0"/>
              <a:t>discovered</a:t>
            </a:r>
            <a:r>
              <a:rPr lang="zh-CN" altLang="en-US" baseline="0" dirty="0" smtClean="0"/>
              <a:t>是</a:t>
            </a:r>
            <a:r>
              <a:rPr lang="en-US" altLang="zh-CN" baseline="0" dirty="0" smtClean="0"/>
              <a:t>pending</a:t>
            </a:r>
            <a:r>
              <a:rPr lang="zh-CN" altLang="en-US" baseline="0" dirty="0" smtClean="0"/>
              <a:t>使用的链接指针（主要是为了防止并发操作破坏</a:t>
            </a:r>
            <a:r>
              <a:rPr lang="en-US" altLang="zh-CN" baseline="0" dirty="0" err="1" smtClean="0"/>
              <a:t>ReferenceQueue</a:t>
            </a:r>
            <a:r>
              <a:rPr lang="zh-CN" altLang="en-US" baseline="0" dirty="0" smtClean="0"/>
              <a:t>链表结构），而字段</a:t>
            </a:r>
            <a:r>
              <a:rPr lang="en-US" altLang="zh-CN" baseline="0" dirty="0" smtClean="0"/>
              <a:t>queue</a:t>
            </a:r>
            <a:r>
              <a:rPr lang="zh-CN" altLang="en-US" baseline="0" dirty="0" smtClean="0"/>
              <a:t>是</a:t>
            </a:r>
            <a:r>
              <a:rPr lang="en-US" altLang="zh-CN" baseline="0" dirty="0" err="1" smtClean="0"/>
              <a:t>ReferenceQueue</a:t>
            </a:r>
            <a:r>
              <a:rPr lang="zh-CN" altLang="en-US" baseline="0" dirty="0" smtClean="0"/>
              <a:t>使用的链接指针。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22</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24</a:t>
            </a:fld>
            <a:endParaRPr lang="zh-CN" altLang="en-US"/>
          </a:p>
        </p:txBody>
      </p:sp>
    </p:spTree>
    <p:extLst>
      <p:ext uri="{BB962C8B-B14F-4D97-AF65-F5344CB8AC3E}">
        <p14:creationId xmlns:p14="http://schemas.microsoft.com/office/powerpoint/2010/main" xmlns="" val="2952944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26</a:t>
            </a:fld>
            <a:endParaRPr lang="zh-CN" altLang="en-US"/>
          </a:p>
        </p:txBody>
      </p:sp>
    </p:spTree>
    <p:extLst>
      <p:ext uri="{BB962C8B-B14F-4D97-AF65-F5344CB8AC3E}">
        <p14:creationId xmlns:p14="http://schemas.microsoft.com/office/powerpoint/2010/main" xmlns="" val="2120635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xmlns="" val="133810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xmlns="" val="133810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关于“线程被中断，通道就被关闭”的设计理念是这样的：“当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xmlns="" val="133810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FileChannel</a:t>
            </a:r>
            <a:r>
              <a:rPr lang="zh-CN" altLang="en-US" sz="1200" dirty="0" smtClean="0"/>
              <a:t>本身线程安全，但无法保证组合状态的安全性（如多个线程竞态条件执行</a:t>
            </a:r>
            <a:r>
              <a:rPr lang="en-US" altLang="zh-CN" sz="1200" dirty="0" smtClean="0"/>
              <a:t>position()</a:t>
            </a:r>
            <a:r>
              <a:rPr lang="zh-CN" altLang="en-US" sz="1200" dirty="0" smtClean="0"/>
              <a:t>和</a:t>
            </a:r>
            <a:r>
              <a:rPr lang="en-US" altLang="zh-CN" sz="1200" dirty="0" smtClean="0"/>
              <a:t>write()</a:t>
            </a:r>
            <a:r>
              <a:rPr lang="zh-CN" altLang="en-US" sz="1200" dirty="0" smtClean="0"/>
              <a:t>）。所以，外部仍需通过同步等手段保证多线程读写文件的安全性。</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FileChannelImpl</a:t>
            </a:r>
            <a:r>
              <a:rPr lang="zh-CN" altLang="en-US" sz="1200" dirty="0" smtClean="0"/>
              <a:t>是</a:t>
            </a:r>
            <a:r>
              <a:rPr lang="en-US" altLang="zh-CN" sz="1200" dirty="0" err="1" smtClean="0"/>
              <a:t>FileChannel</a:t>
            </a:r>
            <a:r>
              <a:rPr lang="zh-CN" altLang="en-US" sz="1200" dirty="0" smtClean="0"/>
              <a:t>的底层实现，它是</a:t>
            </a:r>
            <a:r>
              <a:rPr lang="en-US" altLang="zh-CN" sz="1200" dirty="0" smtClean="0"/>
              <a:t>sun.nio.ch</a:t>
            </a:r>
            <a:r>
              <a:rPr lang="zh-CN" altLang="en-US" sz="1200" dirty="0" smtClean="0"/>
              <a:t>包的内容，实现依赖于底层</a:t>
            </a:r>
            <a:r>
              <a:rPr lang="en-US" altLang="zh-CN" sz="1200" dirty="0" smtClean="0"/>
              <a:t>JVM</a:t>
            </a:r>
            <a:r>
              <a:rPr lang="zh-CN" altLang="en-US" sz="1200" dirty="0" smtClean="0"/>
              <a:t>和底层操作系统。它可以保证</a:t>
            </a:r>
            <a:r>
              <a:rPr lang="en-US" altLang="zh-CN" sz="1200" dirty="0" err="1" smtClean="0"/>
              <a:t>FileChannel</a:t>
            </a:r>
            <a:r>
              <a:rPr lang="zh-CN" altLang="en-US" sz="1200" dirty="0" smtClean="0"/>
              <a:t>对象内部状态的线程安全性，即若当前某个线程正在执行</a:t>
            </a:r>
            <a:r>
              <a:rPr lang="en-US" altLang="zh-CN" sz="1200" dirty="0" smtClean="0"/>
              <a:t>position</a:t>
            </a:r>
            <a:r>
              <a:rPr lang="zh-CN" altLang="en-US" sz="1200" dirty="0" smtClean="0"/>
              <a:t>，其他读写线程都必须等待，这是通过内部的一个对象锁</a:t>
            </a:r>
            <a:r>
              <a:rPr lang="en-US" altLang="zh-CN" sz="1200" b="0" i="0" kern="1200" dirty="0" err="1" smtClean="0">
                <a:solidFill>
                  <a:schemeClr val="tx1"/>
                </a:solidFill>
                <a:effectLst/>
                <a:latin typeface="+mn-lt"/>
                <a:ea typeface="+mn-ea"/>
                <a:cs typeface="+mn-cs"/>
              </a:rPr>
              <a:t>positionLock</a:t>
            </a:r>
            <a:r>
              <a:rPr lang="zh-CN" altLang="en-US" sz="1200" b="0" i="0" kern="1200" dirty="0" smtClean="0">
                <a:solidFill>
                  <a:schemeClr val="tx1"/>
                </a:solidFill>
                <a:effectLst/>
                <a:latin typeface="+mn-lt"/>
                <a:ea typeface="+mn-ea"/>
                <a:cs typeface="+mn-cs"/>
              </a:rPr>
              <a:t>的同步来实现的。但是，它只能保证内部状态的一致性，对外部来说，组合状态（如竞态条件）的安全性仍然需要施加额外的手段去保证。</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此外，</a:t>
            </a:r>
            <a:r>
              <a:rPr lang="en-US" altLang="zh-CN" sz="1200" b="0" i="0" kern="1200" dirty="0" err="1" smtClean="0">
                <a:solidFill>
                  <a:schemeClr val="tx1"/>
                </a:solidFill>
                <a:effectLst/>
                <a:latin typeface="+mn-lt"/>
                <a:ea typeface="+mn-ea"/>
                <a:cs typeface="+mn-cs"/>
              </a:rPr>
              <a:t>FileChannel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对象是线程安全（</a:t>
            </a:r>
            <a:r>
              <a:rPr lang="en-US" altLang="zh-CN" sz="1200" b="0" i="0" kern="1200" dirty="0" smtClean="0">
                <a:solidFill>
                  <a:schemeClr val="tx1"/>
                </a:solidFill>
                <a:effectLst/>
                <a:latin typeface="+mn-lt"/>
                <a:ea typeface="+mn-ea"/>
                <a:cs typeface="+mn-cs"/>
              </a:rPr>
              <a:t>thread-safe</a:t>
            </a:r>
            <a:r>
              <a:rPr lang="zh-CN" altLang="en-US" sz="1200" b="0" i="0" kern="1200" dirty="0" smtClean="0">
                <a:solidFill>
                  <a:schemeClr val="tx1"/>
                </a:solidFill>
                <a:effectLst/>
                <a:latin typeface="+mn-lt"/>
                <a:ea typeface="+mn-ea"/>
                <a:cs typeface="+mn-cs"/>
              </a:rPr>
              <a:t>）的。多个进程可以在同一个实例上并发调用方法而不会引起任何问题，不过并非所有的操作都是多线程的（</a:t>
            </a:r>
            <a:r>
              <a:rPr lang="en-US" altLang="zh-CN" sz="1200" b="0" i="0" kern="1200" dirty="0" smtClean="0">
                <a:solidFill>
                  <a:schemeClr val="tx1"/>
                </a:solidFill>
                <a:effectLst/>
                <a:latin typeface="+mn-lt"/>
                <a:ea typeface="+mn-ea"/>
                <a:cs typeface="+mn-cs"/>
              </a:rPr>
              <a:t>multithreaded</a:t>
            </a:r>
            <a:r>
              <a:rPr lang="zh-CN" altLang="en-US" sz="1200" b="0" i="0" kern="1200" dirty="0" smtClean="0">
                <a:solidFill>
                  <a:schemeClr val="tx1"/>
                </a:solidFill>
                <a:effectLst/>
                <a:latin typeface="+mn-lt"/>
                <a:ea typeface="+mn-ea"/>
                <a:cs typeface="+mn-cs"/>
              </a:rPr>
              <a:t>）。影响通道位置或者影响文件大小的操作都是单线程的（</a:t>
            </a:r>
            <a:r>
              <a:rPr lang="en-US" altLang="zh-CN" sz="1200" b="0" i="0" kern="1200" dirty="0" smtClean="0">
                <a:solidFill>
                  <a:schemeClr val="tx1"/>
                </a:solidFill>
                <a:effectLst/>
                <a:latin typeface="+mn-lt"/>
                <a:ea typeface="+mn-ea"/>
                <a:cs typeface="+mn-cs"/>
              </a:rPr>
              <a:t>single-threaded</a:t>
            </a:r>
            <a:r>
              <a:rPr lang="zh-CN" altLang="en-US" sz="1200" b="0" i="0" kern="1200" dirty="0" smtClean="0">
                <a:solidFill>
                  <a:schemeClr val="tx1"/>
                </a:solidFill>
                <a:effectLst/>
                <a:latin typeface="+mn-lt"/>
                <a:ea typeface="+mn-ea"/>
                <a:cs typeface="+mn-cs"/>
              </a:rPr>
              <a:t>）。如果有一个线程已经在执行会影响通道位置或文件大小的操作，那么其他尝试进行此类操作之一的线程必须等待。并发行为也会受到底层的操作系统或文件系统影响。</a:t>
            </a:r>
            <a:endParaRPr lang="en-US" altLang="zh-CN" dirty="0" smtClean="0"/>
          </a:p>
          <a:p>
            <a:endParaRPr lang="en-US" altLang="zh-CN" dirty="0" smtClean="0"/>
          </a:p>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31</a:t>
            </a:fld>
            <a:endParaRPr lang="zh-CN" altLang="en-US"/>
          </a:p>
        </p:txBody>
      </p:sp>
    </p:spTree>
    <p:extLst>
      <p:ext uri="{BB962C8B-B14F-4D97-AF65-F5344CB8AC3E}">
        <p14:creationId xmlns:p14="http://schemas.microsoft.com/office/powerpoint/2010/main" xmlns="" val="2264331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沙漠绿植，看似露在表面的就是那么一点点，实则它要能够成活，需要够到地下很远处的水，根系非常粗壮，盘根错节。</a:t>
            </a:r>
          </a:p>
          <a:p>
            <a:r>
              <a:rPr lang="en-US" altLang="zh-CN" dirty="0" smtClean="0"/>
              <a:t>Java IO</a:t>
            </a:r>
            <a:r>
              <a:rPr lang="zh-CN" altLang="en-US" dirty="0" smtClean="0"/>
              <a:t>与之类似，看似简单，实则底层牵扯出诸多头绪。</a:t>
            </a:r>
            <a:endParaRPr lang="en-US" altLang="zh-CN" dirty="0" smtClean="0"/>
          </a:p>
          <a:p>
            <a:r>
              <a:rPr lang="zh-CN" altLang="en-US" dirty="0" smtClean="0"/>
              <a:t>本次分享跟大家一起扒一扒</a:t>
            </a:r>
            <a:r>
              <a:rPr lang="en-US" altLang="zh-CN" dirty="0" smtClean="0"/>
              <a:t>java </a:t>
            </a:r>
            <a:r>
              <a:rPr lang="en-US" altLang="zh-CN" dirty="0" err="1" smtClean="0"/>
              <a:t>io</a:t>
            </a:r>
            <a:r>
              <a:rPr lang="zh-CN" altLang="en-US" dirty="0" smtClean="0"/>
              <a:t>的那些事儿，了解一些底层的原理和实现，也许会对我们构筑上层系统或应用产生一些或多或少的启发。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分享议题大致如下：</a:t>
            </a:r>
            <a:endParaRPr lang="en-US" altLang="zh-CN" dirty="0" smtClean="0"/>
          </a:p>
          <a:p>
            <a:pPr marL="171450" indent="-171450">
              <a:buFont typeface="Arial" panose="020B0604020202020204" pitchFamily="34" charset="0"/>
              <a:buChar char="•"/>
            </a:pPr>
            <a:r>
              <a:rPr lang="zh-CN" altLang="en-US" dirty="0" smtClean="0"/>
              <a:t>操作系统</a:t>
            </a:r>
            <a:r>
              <a:rPr lang="en-US" altLang="zh-CN" dirty="0" smtClean="0"/>
              <a:t>IO</a:t>
            </a:r>
            <a:r>
              <a:rPr lang="zh-CN" altLang="en-US" dirty="0" smtClean="0"/>
              <a:t>概述</a:t>
            </a:r>
            <a:r>
              <a:rPr lang="zh-CN" altLang="en-US" sz="1200" dirty="0" smtClean="0">
                <a:solidFill>
                  <a:schemeClr val="bg1">
                    <a:lumMod val="65000"/>
                  </a:schemeClr>
                </a:solidFill>
              </a:rPr>
              <a:t>（硬件、驱动、</a:t>
            </a:r>
            <a:r>
              <a:rPr lang="en-US" altLang="zh-CN" sz="1200" dirty="0" smtClean="0">
                <a:solidFill>
                  <a:schemeClr val="bg1">
                    <a:lumMod val="65000"/>
                  </a:schemeClr>
                </a:solidFill>
              </a:rPr>
              <a:t>DMA</a:t>
            </a:r>
            <a:r>
              <a:rPr lang="zh-CN" altLang="en-US" sz="1200" dirty="0" smtClean="0">
                <a:solidFill>
                  <a:schemeClr val="bg1">
                    <a:lumMod val="65000"/>
                  </a:schemeClr>
                </a:solidFill>
              </a:rPr>
              <a:t>、内核缓冲区）</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smtClean="0"/>
              <a:t>Java IO &amp; NIO</a:t>
            </a:r>
            <a:r>
              <a:rPr lang="zh-CN" altLang="en-US" sz="1200" dirty="0" smtClean="0">
                <a:solidFill>
                  <a:schemeClr val="bg1">
                    <a:lumMod val="65000"/>
                  </a:schemeClr>
                </a:solidFill>
              </a:rPr>
              <a:t>（传统</a:t>
            </a:r>
            <a:r>
              <a:rPr lang="en-US" altLang="zh-CN" sz="1200" dirty="0" smtClean="0">
                <a:solidFill>
                  <a:schemeClr val="bg1">
                    <a:lumMod val="65000"/>
                  </a:schemeClr>
                </a:solidFill>
              </a:rPr>
              <a:t>java </a:t>
            </a:r>
            <a:r>
              <a:rPr lang="en-US" altLang="zh-CN" sz="1200" dirty="0" err="1" smtClean="0">
                <a:solidFill>
                  <a:schemeClr val="bg1">
                    <a:lumMod val="65000"/>
                  </a:schemeClr>
                </a:solidFill>
              </a:rPr>
              <a:t>io</a:t>
            </a:r>
            <a:r>
              <a:rPr lang="zh-CN" altLang="en-US" sz="1200" dirty="0" smtClean="0">
                <a:solidFill>
                  <a:schemeClr val="bg1">
                    <a:lumMod val="65000"/>
                  </a:schemeClr>
                </a:solidFill>
              </a:rPr>
              <a:t>的缺陷、</a:t>
            </a:r>
            <a:r>
              <a:rPr lang="en-US" altLang="zh-CN" sz="1200" dirty="0" err="1" smtClean="0">
                <a:solidFill>
                  <a:schemeClr val="bg1">
                    <a:lumMod val="65000"/>
                  </a:schemeClr>
                </a:solidFill>
              </a:rPr>
              <a:t>nio</a:t>
            </a:r>
            <a:r>
              <a:rPr lang="zh-CN" altLang="en-US" sz="1200" dirty="0" smtClean="0">
                <a:solidFill>
                  <a:schemeClr val="bg1">
                    <a:lumMod val="65000"/>
                  </a:schemeClr>
                </a:solidFill>
              </a:rPr>
              <a:t>的增强）</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Buffer</a:t>
            </a:r>
            <a:r>
              <a:rPr lang="zh-CN" altLang="en-US" sz="1200" dirty="0" smtClean="0">
                <a:solidFill>
                  <a:schemeClr val="bg1">
                    <a:lumMod val="65000"/>
                  </a:schemeClr>
                </a:solidFill>
              </a:rPr>
              <a:t>（</a:t>
            </a:r>
            <a:r>
              <a:rPr lang="en-US" altLang="zh-CN" sz="1200" dirty="0" err="1" smtClean="0">
                <a:solidFill>
                  <a:schemeClr val="bg1">
                    <a:lumMod val="65000"/>
                  </a:schemeClr>
                </a:solidFill>
              </a:rPr>
              <a:t>nio</a:t>
            </a:r>
            <a:r>
              <a:rPr lang="zh-CN" altLang="en-US" sz="1200" dirty="0" smtClean="0">
                <a:solidFill>
                  <a:schemeClr val="bg1">
                    <a:lumMod val="65000"/>
                  </a:schemeClr>
                </a:solidFill>
              </a:rPr>
              <a:t>的核心：块数据缓冲区、常见操作、字节顺序）</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err="1" smtClean="0"/>
              <a:t>DirectByteBuffer</a:t>
            </a:r>
            <a:r>
              <a:rPr lang="zh-CN" altLang="en-US" sz="1200" dirty="0" smtClean="0">
                <a:solidFill>
                  <a:schemeClr val="bg1">
                    <a:lumMod val="65000"/>
                  </a:schemeClr>
                </a:solidFill>
              </a:rPr>
              <a:t>（堆外内存、内存释放、虚引用实现）</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err="1" smtClean="0"/>
              <a:t>MappedByteBuffer</a:t>
            </a:r>
            <a:r>
              <a:rPr lang="zh-CN" altLang="en-US" sz="1200" dirty="0" smtClean="0">
                <a:solidFill>
                  <a:schemeClr val="bg1">
                    <a:lumMod val="65000"/>
                  </a:schemeClr>
                </a:solidFill>
              </a:rPr>
              <a:t>（</a:t>
            </a:r>
            <a:r>
              <a:rPr lang="en-US" altLang="zh-CN" sz="1200" dirty="0" smtClean="0">
                <a:solidFill>
                  <a:schemeClr val="bg1">
                    <a:lumMod val="65000"/>
                  </a:schemeClr>
                </a:solidFill>
              </a:rPr>
              <a:t>OS</a:t>
            </a:r>
            <a:r>
              <a:rPr lang="zh-CN" altLang="en-US" sz="1200" dirty="0" smtClean="0">
                <a:solidFill>
                  <a:schemeClr val="bg1">
                    <a:lumMod val="65000"/>
                  </a:schemeClr>
                </a:solidFill>
              </a:rPr>
              <a:t>内核</a:t>
            </a:r>
            <a:r>
              <a:rPr lang="en-US" altLang="zh-CN" sz="1200" dirty="0" smtClean="0">
                <a:solidFill>
                  <a:schemeClr val="bg1">
                    <a:lumMod val="65000"/>
                  </a:schemeClr>
                </a:solidFill>
              </a:rPr>
              <a:t>/</a:t>
            </a:r>
            <a:r>
              <a:rPr lang="zh-CN" altLang="en-US" sz="1200" dirty="0" smtClean="0">
                <a:solidFill>
                  <a:schemeClr val="bg1">
                    <a:lumMod val="65000"/>
                  </a:schemeClr>
                </a:solidFill>
              </a:rPr>
              <a:t>用户空间、虚拟内存、内存映射文件 ）</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Channel</a:t>
            </a:r>
            <a:r>
              <a:rPr lang="zh-CN" altLang="en-US" sz="1200" dirty="0" smtClean="0">
                <a:solidFill>
                  <a:schemeClr val="bg1">
                    <a:lumMod val="65000"/>
                  </a:schemeClr>
                </a:solidFill>
              </a:rPr>
              <a:t>（与</a:t>
            </a:r>
            <a:r>
              <a:rPr lang="en-US" altLang="zh-CN" sz="1200" dirty="0" smtClean="0">
                <a:solidFill>
                  <a:schemeClr val="bg1">
                    <a:lumMod val="65000"/>
                  </a:schemeClr>
                </a:solidFill>
              </a:rPr>
              <a:t>buffer</a:t>
            </a:r>
            <a:r>
              <a:rPr lang="zh-CN" altLang="en-US" sz="1200" dirty="0" smtClean="0">
                <a:solidFill>
                  <a:schemeClr val="bg1">
                    <a:lumMod val="65000"/>
                  </a:schemeClr>
                </a:solidFill>
              </a:rPr>
              <a:t>的结合、</a:t>
            </a:r>
            <a:r>
              <a:rPr lang="en-US" altLang="zh-CN" sz="1200" dirty="0" smtClean="0">
                <a:solidFill>
                  <a:schemeClr val="bg1">
                    <a:lumMod val="65000"/>
                  </a:schemeClr>
                </a:solidFill>
              </a:rPr>
              <a:t>scatter</a:t>
            </a:r>
            <a:r>
              <a:rPr lang="zh-CN" altLang="en-US" sz="1200" dirty="0" smtClean="0">
                <a:solidFill>
                  <a:schemeClr val="bg1">
                    <a:lumMod val="65000"/>
                  </a:schemeClr>
                </a:solidFill>
              </a:rPr>
              <a:t>与</a:t>
            </a:r>
            <a:r>
              <a:rPr lang="en-US" altLang="zh-CN" sz="1200" dirty="0" smtClean="0">
                <a:solidFill>
                  <a:schemeClr val="bg1">
                    <a:lumMod val="65000"/>
                  </a:schemeClr>
                </a:solidFill>
              </a:rPr>
              <a:t>gather</a:t>
            </a:r>
            <a:r>
              <a:rPr lang="zh-CN" altLang="en-US" sz="1200" dirty="0" smtClean="0">
                <a:solidFill>
                  <a:schemeClr val="bg1">
                    <a:lumMod val="65000"/>
                  </a:schemeClr>
                </a:solidFill>
              </a:rPr>
              <a:t>、块</a:t>
            </a:r>
            <a:r>
              <a:rPr lang="en-US" altLang="zh-CN" sz="1200" dirty="0" smtClean="0">
                <a:solidFill>
                  <a:schemeClr val="bg1">
                    <a:lumMod val="65000"/>
                  </a:schemeClr>
                </a:solidFill>
              </a:rPr>
              <a:t>IO</a:t>
            </a:r>
            <a:r>
              <a:rPr lang="zh-CN" altLang="en-US" sz="1200" dirty="0" smtClean="0">
                <a:solidFill>
                  <a:schemeClr val="bg1">
                    <a:lumMod val="65000"/>
                  </a:schemeClr>
                </a:solidFill>
              </a:rPr>
              <a:t>、流</a:t>
            </a:r>
            <a:r>
              <a:rPr lang="en-US" altLang="zh-CN" sz="1200" dirty="0" smtClean="0">
                <a:solidFill>
                  <a:schemeClr val="bg1">
                    <a:lumMod val="65000"/>
                  </a:schemeClr>
                </a:solidFill>
              </a:rPr>
              <a:t>IO</a:t>
            </a:r>
            <a:r>
              <a:rPr lang="zh-CN" altLang="en-US" sz="1200" dirty="0" smtClean="0">
                <a:solidFill>
                  <a:schemeClr val="bg1">
                    <a:lumMod val="65000"/>
                  </a:schemeClr>
                </a:solidFill>
              </a:rPr>
              <a:t>、文件锁定）</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Selector</a:t>
            </a:r>
            <a:r>
              <a:rPr lang="zh-CN" altLang="en-US" sz="1200" dirty="0" smtClean="0">
                <a:solidFill>
                  <a:schemeClr val="bg1">
                    <a:lumMod val="65000"/>
                  </a:schemeClr>
                </a:solidFill>
              </a:rPr>
              <a:t>（</a:t>
            </a:r>
            <a:r>
              <a:rPr lang="en-US" altLang="zh-CN" sz="1200" dirty="0" smtClean="0">
                <a:solidFill>
                  <a:schemeClr val="bg1">
                    <a:lumMod val="65000"/>
                  </a:schemeClr>
                </a:solidFill>
              </a:rPr>
              <a:t>IO</a:t>
            </a:r>
            <a:r>
              <a:rPr lang="zh-CN" altLang="en-US" sz="1200" dirty="0" smtClean="0">
                <a:solidFill>
                  <a:schemeClr val="bg1">
                    <a:lumMod val="65000"/>
                  </a:schemeClr>
                </a:solidFill>
              </a:rPr>
              <a:t>模型、多路复用、</a:t>
            </a:r>
            <a:r>
              <a:rPr lang="en-US" altLang="zh-CN" sz="1200" dirty="0" smtClean="0">
                <a:solidFill>
                  <a:schemeClr val="bg1">
                    <a:lumMod val="65000"/>
                  </a:schemeClr>
                </a:solidFill>
              </a:rPr>
              <a:t> select</a:t>
            </a:r>
            <a:r>
              <a:rPr lang="zh-CN" altLang="en-US" sz="1200" dirty="0" smtClean="0">
                <a:solidFill>
                  <a:schemeClr val="bg1">
                    <a:lumMod val="65000"/>
                  </a:schemeClr>
                </a:solidFill>
              </a:rPr>
              <a:t>、</a:t>
            </a:r>
            <a:r>
              <a:rPr lang="en-US" altLang="zh-CN" sz="1200" dirty="0" smtClean="0">
                <a:solidFill>
                  <a:schemeClr val="bg1">
                    <a:lumMod val="65000"/>
                  </a:schemeClr>
                </a:solidFill>
              </a:rPr>
              <a:t>poll</a:t>
            </a:r>
            <a:r>
              <a:rPr lang="zh-CN" altLang="en-US" sz="1200" dirty="0" smtClean="0">
                <a:solidFill>
                  <a:schemeClr val="bg1">
                    <a:lumMod val="65000"/>
                  </a:schemeClr>
                </a:solidFill>
              </a:rPr>
              <a:t>、</a:t>
            </a:r>
            <a:r>
              <a:rPr lang="en-US" altLang="zh-CN" sz="1200" dirty="0" err="1" smtClean="0">
                <a:solidFill>
                  <a:schemeClr val="bg1">
                    <a:lumMod val="65000"/>
                  </a:schemeClr>
                </a:solidFill>
              </a:rPr>
              <a:t>epoll</a:t>
            </a:r>
            <a:r>
              <a:rPr lang="zh-CN" altLang="en-US" sz="1200" dirty="0" smtClean="0">
                <a:solidFill>
                  <a:schemeClr val="bg1">
                    <a:lumMod val="65000"/>
                  </a:schemeClr>
                </a:solidFill>
              </a:rPr>
              <a:t>系统调用、</a:t>
            </a:r>
            <a:r>
              <a:rPr lang="en-US" altLang="zh-CN" sz="1200" dirty="0" smtClean="0">
                <a:solidFill>
                  <a:schemeClr val="bg1">
                    <a:lumMod val="65000"/>
                  </a:schemeClr>
                </a:solidFill>
              </a:rPr>
              <a:t>Reactor</a:t>
            </a:r>
            <a:r>
              <a:rPr lang="zh-CN" altLang="en-US" sz="1200" dirty="0" smtClean="0">
                <a:solidFill>
                  <a:schemeClr val="bg1">
                    <a:lumMod val="65000"/>
                  </a:schemeClr>
                </a:solidFill>
              </a:rPr>
              <a:t>模式）</a:t>
            </a:r>
            <a:endParaRPr lang="en-US" altLang="zh-CN" dirty="0" smtClean="0">
              <a:solidFill>
                <a:schemeClr val="bg1">
                  <a:lumMod val="65000"/>
                </a:schemeClr>
              </a:solidFill>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a:t>
            </a:fld>
            <a:endParaRPr lang="zh-CN" altLang="en-US"/>
          </a:p>
        </p:txBody>
      </p:sp>
    </p:spTree>
    <p:extLst>
      <p:ext uri="{BB962C8B-B14F-4D97-AF65-F5344CB8AC3E}">
        <p14:creationId xmlns:p14="http://schemas.microsoft.com/office/powerpoint/2010/main" xmlns="" val="971537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常用于数据库系统的实现，事务的实现，一致性的保证。</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xmlns="" val="2073961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xmlns="" val="2846134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关于中断：</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设备发来的中断信号的一种响应。</a:t>
            </a:r>
          </a:p>
          <a:p>
            <a:pPr latinLnBrk="1"/>
            <a:r>
              <a:rPr lang="zh-CN" altLang="en-US" sz="1200" b="0" i="0" kern="1200" dirty="0" smtClean="0">
                <a:solidFill>
                  <a:schemeClr val="tx1"/>
                </a:solidFill>
                <a:latin typeface="+mn-lt"/>
                <a:ea typeface="+mn-ea"/>
                <a:cs typeface="+mn-cs"/>
              </a:rPr>
              <a:t>陷入是指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内部事件所引起的中断。</a:t>
            </a:r>
          </a:p>
          <a:p>
            <a:pPr latinLnBrk="1"/>
            <a:r>
              <a:rPr lang="zh-CN" altLang="en-US" sz="1200" b="0" i="0" kern="1200" dirty="0" smtClean="0">
                <a:solidFill>
                  <a:schemeClr val="tx1"/>
                </a:solidFill>
                <a:latin typeface="+mn-lt"/>
                <a:ea typeface="+mn-ea"/>
                <a:cs typeface="+mn-cs"/>
              </a:rPr>
              <a:t>中断向量表，由中断控制器确定请求中断的中断号，根据中断号寻找中继向量表，从中取得中断处理程序的入口地址。</a:t>
            </a:r>
          </a:p>
          <a:p>
            <a:pPr latinLnBrk="1"/>
            <a:r>
              <a:rPr lang="zh-CN" altLang="en-US" sz="1200" b="0" i="0" kern="1200" dirty="0" smtClean="0">
                <a:solidFill>
                  <a:schemeClr val="tx1"/>
                </a:solidFill>
                <a:latin typeface="+mn-lt"/>
                <a:ea typeface="+mn-ea"/>
                <a:cs typeface="+mn-cs"/>
              </a:rPr>
              <a:t>中断存在优先级的区别。当多个中断源发出中断时，系统可以采取两种策略，一种是屏蔽中断，一种是嵌套中断。</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中断处理程序</a:t>
            </a:r>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）测定是否有未响应的中断信号。</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）保护中断进程的</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环境。</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）转入相应的设备处理程序。</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）中断处理</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）恢复</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现场并退出中断。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34</a:t>
            </a:fld>
            <a:endParaRPr lang="zh-CN" altLang="en-US"/>
          </a:p>
        </p:txBody>
      </p:sp>
    </p:spTree>
    <p:extLst>
      <p:ext uri="{BB962C8B-B14F-4D97-AF65-F5344CB8AC3E}">
        <p14:creationId xmlns:p14="http://schemas.microsoft.com/office/powerpoint/2010/main" xmlns="" val="3196955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写文件数据时也会采用类似的步骤。这时，文件内容的改变（通过 </a:t>
            </a:r>
            <a:r>
              <a:rPr lang="en-US" altLang="zh-CN" dirty="0" smtClean="0"/>
              <a:t>write( )</a:t>
            </a:r>
            <a:r>
              <a:rPr lang="zh-CN" altLang="en-US" dirty="0" smtClean="0"/>
              <a:t>）将导致文件系统页变脏，随后通过页面调出，与磁盘上的文件内容保持同步。</a:t>
            </a:r>
            <a:endParaRPr lang="en-US" altLang="zh-CN" dirty="0" smtClean="0"/>
          </a:p>
          <a:p>
            <a:pPr marL="0" indent="0">
              <a:buFont typeface="+mj-lt"/>
              <a:buNone/>
            </a:pPr>
            <a:r>
              <a:rPr lang="zh-CN" altLang="en-US" dirty="0" smtClean="0"/>
              <a:t>文件的创建方式是，先把文件映射到空闲文件系统页，在随后的写操作中，再将文件系统页刷新到磁盘。</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35</a:t>
            </a:fld>
            <a:endParaRPr lang="zh-CN" altLang="en-US"/>
          </a:p>
        </p:txBody>
      </p:sp>
    </p:spTree>
    <p:extLst>
      <p:ext uri="{BB962C8B-B14F-4D97-AF65-F5344CB8AC3E}">
        <p14:creationId xmlns:p14="http://schemas.microsoft.com/office/powerpoint/2010/main" xmlns="" val="2736009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36</a:t>
            </a:fld>
            <a:endParaRPr lang="zh-CN" altLang="en-US"/>
          </a:p>
        </p:txBody>
      </p:sp>
    </p:spTree>
    <p:extLst>
      <p:ext uri="{BB962C8B-B14F-4D97-AF65-F5344CB8AC3E}">
        <p14:creationId xmlns:p14="http://schemas.microsoft.com/office/powerpoint/2010/main" xmlns="" val="1169947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提到页对齐，我们的最佳编程实践是</a:t>
            </a:r>
            <a:r>
              <a:rPr lang="en-US" altLang="zh-CN" dirty="0" err="1" smtClean="0"/>
              <a:t>FileChannel#map</a:t>
            </a:r>
            <a:r>
              <a:rPr lang="en-US" altLang="zh-CN" dirty="0" smtClean="0"/>
              <a:t>()</a:t>
            </a:r>
            <a:r>
              <a:rPr lang="zh-CN" altLang="en-US" dirty="0" smtClean="0"/>
              <a:t>方法映射具体位置时最好是指定</a:t>
            </a:r>
            <a:r>
              <a:rPr lang="en-US" altLang="zh-CN" dirty="0" smtClean="0"/>
              <a:t>OS</a:t>
            </a:r>
            <a:r>
              <a:rPr lang="en-US" altLang="zh-CN" baseline="0" dirty="0" smtClean="0"/>
              <a:t> </a:t>
            </a:r>
            <a:r>
              <a:rPr lang="en-US" altLang="zh-CN" baseline="0" dirty="0" err="1" smtClean="0"/>
              <a:t>pageSize</a:t>
            </a:r>
            <a:r>
              <a:rPr lang="zh-CN" altLang="en-US" baseline="0" dirty="0" smtClean="0"/>
              <a:t>的</a:t>
            </a:r>
            <a:r>
              <a:rPr lang="en-US" altLang="zh-CN" baseline="0" dirty="0" smtClean="0"/>
              <a:t>2</a:t>
            </a:r>
            <a:r>
              <a:rPr lang="zh-CN" altLang="en-US" baseline="0" dirty="0" smtClean="0"/>
              <a:t>的倍数，这样可以方便</a:t>
            </a:r>
            <a:r>
              <a:rPr lang="en-US" altLang="zh-CN" baseline="0" dirty="0" smtClean="0"/>
              <a:t>OS</a:t>
            </a:r>
            <a:r>
              <a:rPr lang="zh-CN" altLang="en-US" baseline="0" dirty="0" smtClean="0"/>
              <a:t>定位内存页面。</a:t>
            </a:r>
            <a:endParaRPr lang="en-US" altLang="zh-CN" baseline="0" dirty="0" smtClean="0"/>
          </a:p>
          <a:p>
            <a:r>
              <a:rPr lang="zh-CN" altLang="en-US" baseline="0" dirty="0" smtClean="0"/>
              <a:t>原理参见下文“页对齐 </a:t>
            </a:r>
            <a:r>
              <a:rPr lang="en-US" altLang="zh-CN" baseline="0" dirty="0" smtClean="0"/>
              <a:t>in Java</a:t>
            </a:r>
            <a:r>
              <a:rPr lang="zh-CN" altLang="en-US" baseline="0" dirty="0" smtClean="0"/>
              <a:t>”。</a:t>
            </a:r>
            <a:endParaRPr lang="en-US" altLang="zh-CN" baseline="0" dirty="0" smtClean="0"/>
          </a:p>
          <a:p>
            <a:r>
              <a:rPr lang="zh-CN" altLang="en-US" baseline="0" dirty="0" smtClean="0"/>
              <a:t>说到这里，有人会疑惑，如果我就想映射</a:t>
            </a:r>
            <a:r>
              <a:rPr lang="en-US" altLang="zh-CN" baseline="0" dirty="0" smtClean="0"/>
              <a:t>8</a:t>
            </a:r>
            <a:r>
              <a:rPr lang="zh-CN" altLang="en-US" baseline="0" dirty="0" smtClean="0"/>
              <a:t>个字节，难道还要指定</a:t>
            </a:r>
            <a:r>
              <a:rPr lang="en-US" altLang="zh-CN" baseline="0" dirty="0" smtClean="0"/>
              <a:t>1024</a:t>
            </a:r>
            <a:r>
              <a:rPr lang="zh-CN" altLang="en-US" baseline="0" dirty="0" smtClean="0"/>
              <a:t>大小吗？</a:t>
            </a:r>
            <a:endParaRPr lang="en-US" altLang="zh-CN" baseline="0" dirty="0" smtClean="0"/>
          </a:p>
          <a:p>
            <a:r>
              <a:rPr lang="zh-CN" altLang="en-US" baseline="0" dirty="0" smtClean="0"/>
              <a:t>其实</a:t>
            </a:r>
            <a:r>
              <a:rPr lang="en-US" altLang="zh-CN" baseline="0" dirty="0" smtClean="0"/>
              <a:t>OS</a:t>
            </a:r>
            <a:r>
              <a:rPr lang="zh-CN" altLang="en-US" baseline="0" dirty="0" smtClean="0"/>
              <a:t>默认的页大小是</a:t>
            </a:r>
            <a:r>
              <a:rPr lang="en-US" altLang="zh-CN" baseline="0" dirty="0" smtClean="0"/>
              <a:t>4096</a:t>
            </a:r>
            <a:r>
              <a:rPr lang="zh-CN" altLang="en-US" baseline="0" dirty="0" smtClean="0"/>
              <a:t>字节，哪怕你只想映射</a:t>
            </a:r>
            <a:r>
              <a:rPr lang="en-US" altLang="zh-CN" baseline="0" dirty="0" smtClean="0"/>
              <a:t>1</a:t>
            </a:r>
            <a:r>
              <a:rPr lang="zh-CN" altLang="en-US" baseline="0" dirty="0" smtClean="0"/>
              <a:t>个字节，</a:t>
            </a:r>
            <a:r>
              <a:rPr lang="en-US" altLang="zh-CN" baseline="0" dirty="0" smtClean="0"/>
              <a:t>OS</a:t>
            </a:r>
            <a:r>
              <a:rPr lang="zh-CN" altLang="en-US" baseline="0" dirty="0" smtClean="0"/>
              <a:t>在做内存映射时也是以页的大小载入物理内存的（在</a:t>
            </a:r>
            <a:r>
              <a:rPr lang="en-US" altLang="zh-CN" baseline="0" dirty="0" smtClean="0"/>
              <a:t>OS</a:t>
            </a:r>
            <a:r>
              <a:rPr lang="zh-CN" altLang="en-US" baseline="0" dirty="0" smtClean="0"/>
              <a:t>中，内存永远是以块式加载）。</a:t>
            </a:r>
            <a:endParaRPr lang="en-US" altLang="zh-CN" baseline="0" dirty="0" smtClean="0"/>
          </a:p>
          <a:p>
            <a:r>
              <a:rPr lang="zh-CN" altLang="en-US" baseline="0" dirty="0" smtClean="0"/>
              <a:t>所以，只要你相映射的字节大小小于一个内存页大小，你指定页大小的映射区间在底层实现上效果是等同的。具体可参见下文。</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38</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r>
              <a:rPr lang="zh-CN" altLang="en-US" dirty="0" smtClean="0"/>
              <a:t>。</a:t>
            </a:r>
            <a:endParaRPr lang="en-US" altLang="zh-CN" dirty="0" smtClean="0"/>
          </a:p>
          <a:p>
            <a:endParaRPr lang="en-US" altLang="zh-CN" dirty="0" smtClean="0"/>
          </a:p>
          <a:p>
            <a:r>
              <a:rPr lang="zh-CN" altLang="en-US" dirty="0" smtClean="0"/>
              <a:t>关于内存映射文件的内存空间释放问题，我们在分享中有过争论，居静浩认为既然内存释放需要依赖于</a:t>
            </a:r>
            <a:r>
              <a:rPr lang="en-US" altLang="zh-CN" dirty="0" err="1" smtClean="0"/>
              <a:t>MappedByteBuffer</a:t>
            </a:r>
            <a:r>
              <a:rPr lang="zh-CN" altLang="en-US" dirty="0" smtClean="0"/>
              <a:t>引用的释放，那么也就是依赖于具体的</a:t>
            </a:r>
            <a:r>
              <a:rPr lang="en-US" altLang="zh-CN" dirty="0" smtClean="0"/>
              <a:t>GC</a:t>
            </a:r>
            <a:r>
              <a:rPr lang="zh-CN" altLang="en-US" dirty="0" smtClean="0"/>
              <a:t>回收，只有在</a:t>
            </a:r>
            <a:r>
              <a:rPr lang="en-US" altLang="zh-CN" dirty="0" smtClean="0"/>
              <a:t>GC</a:t>
            </a:r>
            <a:r>
              <a:rPr lang="zh-CN" altLang="en-US" dirty="0" smtClean="0"/>
              <a:t>回收时才会触发映射内存的释放，据他说他做过此类测试，只有在触发</a:t>
            </a:r>
            <a:r>
              <a:rPr lang="en-US" altLang="zh-CN" dirty="0" err="1" smtClean="0"/>
              <a:t>FullGC</a:t>
            </a:r>
            <a:r>
              <a:rPr lang="zh-CN" altLang="en-US" dirty="0" smtClean="0"/>
              <a:t>时映射内存才会被释放。所以我们在讨论中总结出：</a:t>
            </a:r>
            <a:r>
              <a:rPr lang="en-US" altLang="zh-CN" dirty="0" smtClean="0"/>
              <a:t>Java</a:t>
            </a:r>
            <a:r>
              <a:rPr lang="zh-CN" altLang="en-US" dirty="0" smtClean="0"/>
              <a:t>的内存映射文件的内存空间释放需要依赖于</a:t>
            </a:r>
            <a:r>
              <a:rPr lang="en-US" altLang="zh-CN" dirty="0" smtClean="0"/>
              <a:t>GC</a:t>
            </a:r>
            <a:r>
              <a:rPr lang="zh-CN" altLang="en-US" dirty="0" smtClean="0"/>
              <a:t>触发，并非像</a:t>
            </a:r>
            <a:r>
              <a:rPr lang="en-US" altLang="zh-CN" dirty="0" smtClean="0"/>
              <a:t>C/C++</a:t>
            </a:r>
            <a:r>
              <a:rPr lang="zh-CN" altLang="en-US" dirty="0" smtClean="0"/>
              <a:t>可以实现灵活自主、可控即时的内存释放。这被我们总结为</a:t>
            </a:r>
            <a:r>
              <a:rPr lang="en-US" altLang="zh-CN" dirty="0" smtClean="0"/>
              <a:t>Java</a:t>
            </a:r>
            <a:r>
              <a:rPr lang="zh-CN" altLang="en-US" dirty="0" smtClean="0"/>
              <a:t>内存映射文件的一个不足之处。</a:t>
            </a:r>
            <a:endParaRPr lang="en-US" altLang="zh-CN" dirty="0" smtClean="0"/>
          </a:p>
          <a:p>
            <a:r>
              <a:rPr lang="zh-CN" altLang="en-US" dirty="0" smtClean="0"/>
              <a:t>然后细想之后，还有蹊跷：</a:t>
            </a:r>
            <a:endParaRPr lang="en-US" altLang="zh-CN" dirty="0" smtClean="0"/>
          </a:p>
          <a:p>
            <a:r>
              <a:rPr lang="zh-CN" altLang="en-US" dirty="0" smtClean="0"/>
              <a:t>据超哥的实践经历是：当我们用</a:t>
            </a:r>
            <a:r>
              <a:rPr lang="en-US" altLang="zh-CN" dirty="0" smtClean="0"/>
              <a:t>top</a:t>
            </a:r>
            <a:r>
              <a:rPr lang="zh-CN" altLang="en-US" dirty="0" smtClean="0"/>
              <a:t>之类的监控指令查看内存信息时，申请映射的这一块内存会绑定在该</a:t>
            </a:r>
            <a:r>
              <a:rPr lang="en-US" altLang="zh-CN" dirty="0" smtClean="0"/>
              <a:t>Java</a:t>
            </a:r>
            <a:r>
              <a:rPr lang="zh-CN" altLang="en-US" dirty="0" smtClean="0"/>
              <a:t>进程中，虽然可能该块内存已经被释放（因为程序中可以重复使用该块内存空间了），但是</a:t>
            </a:r>
            <a:r>
              <a:rPr lang="en-US" altLang="zh-CN" dirty="0" smtClean="0"/>
              <a:t>top</a:t>
            </a:r>
            <a:r>
              <a:rPr lang="zh-CN" altLang="en-US" dirty="0" smtClean="0"/>
              <a:t>显示的</a:t>
            </a:r>
            <a:r>
              <a:rPr lang="en-US" altLang="zh-CN" dirty="0" smtClean="0"/>
              <a:t>Java</a:t>
            </a:r>
            <a:r>
              <a:rPr lang="zh-CN" altLang="en-US" dirty="0" smtClean="0"/>
              <a:t>进程占用的内存大小仍然会包括该块内存大小。</a:t>
            </a:r>
            <a:endParaRPr lang="en-US" altLang="zh-CN" dirty="0" smtClean="0"/>
          </a:p>
          <a:p>
            <a:r>
              <a:rPr lang="zh-CN" altLang="en-US" dirty="0" smtClean="0"/>
              <a:t>然后，我又仔细翻看了下源码，发现，在</a:t>
            </a:r>
            <a:r>
              <a:rPr lang="en-US" altLang="zh-CN" dirty="0" smtClean="0"/>
              <a:t>JDK</a:t>
            </a:r>
            <a:r>
              <a:rPr lang="zh-CN" altLang="en-US" dirty="0" smtClean="0"/>
              <a:t>包中，</a:t>
            </a:r>
            <a:r>
              <a:rPr lang="en-US" altLang="zh-CN" dirty="0" err="1" smtClean="0"/>
              <a:t>MappedByteBuffer</a:t>
            </a:r>
            <a:r>
              <a:rPr lang="zh-CN" altLang="en-US" dirty="0" smtClean="0"/>
              <a:t>只有</a:t>
            </a:r>
            <a:r>
              <a:rPr lang="en-US" altLang="zh-CN" dirty="0" err="1" smtClean="0"/>
              <a:t>DirectByteBuffer</a:t>
            </a:r>
            <a:r>
              <a:rPr lang="zh-CN" altLang="en-US" dirty="0" smtClean="0"/>
              <a:t>继承自它。而</a:t>
            </a:r>
            <a:r>
              <a:rPr lang="en-US" altLang="zh-CN" dirty="0" err="1" smtClean="0"/>
              <a:t>DirectByteBuffer</a:t>
            </a:r>
            <a:r>
              <a:rPr lang="zh-CN" altLang="en-US" dirty="0" smtClean="0"/>
              <a:t>我们先前不是讲过它作为堆外内存，空间释放是通过虚引用</a:t>
            </a:r>
            <a:r>
              <a:rPr lang="en-US" altLang="zh-CN" dirty="0" err="1" smtClean="0"/>
              <a:t>sun.misc.Cleaner</a:t>
            </a:r>
            <a:r>
              <a:rPr lang="zh-CN" altLang="en-US" dirty="0" smtClean="0"/>
              <a:t>来实现内存释放的吗？而虚引用内存回收的触发是</a:t>
            </a:r>
            <a:r>
              <a:rPr lang="en-US" altLang="zh-CN" dirty="0" smtClean="0"/>
              <a:t>Unknown</a:t>
            </a:r>
            <a:r>
              <a:rPr lang="zh-CN" altLang="en-US" dirty="0" smtClean="0"/>
              <a:t>的，并非一定依赖于</a:t>
            </a:r>
            <a:r>
              <a:rPr lang="en-US" altLang="zh-CN" dirty="0" smtClean="0"/>
              <a:t>Full GC</a:t>
            </a:r>
            <a:r>
              <a:rPr lang="zh-CN" altLang="en-US" dirty="0" smtClean="0"/>
              <a:t>。</a:t>
            </a:r>
            <a:endParaRPr lang="en-US" altLang="zh-CN" dirty="0" smtClean="0"/>
          </a:p>
          <a:p>
            <a:r>
              <a:rPr lang="zh-CN" altLang="en-US" dirty="0" smtClean="0"/>
              <a:t>即使是这样，我们上面的结论仍然成立，也就是说：</a:t>
            </a:r>
            <a:r>
              <a:rPr lang="en-US" altLang="zh-CN" dirty="0" smtClean="0"/>
              <a:t>Java</a:t>
            </a:r>
            <a:r>
              <a:rPr lang="zh-CN" altLang="en-US" dirty="0" smtClean="0"/>
              <a:t>的内存映射（或者说直接内存访问）的释放并非由用户自主控制，没有</a:t>
            </a:r>
            <a:r>
              <a:rPr lang="en-US" altLang="zh-CN" dirty="0" smtClean="0"/>
              <a:t>C/C++</a:t>
            </a:r>
            <a:r>
              <a:rPr lang="zh-CN" altLang="en-US" dirty="0" smtClean="0"/>
              <a:t>那么灵活可控。</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39</a:t>
            </a:fld>
            <a:endParaRPr lang="zh-CN" altLang="en-US"/>
          </a:p>
        </p:txBody>
      </p:sp>
    </p:spTree>
    <p:extLst>
      <p:ext uri="{BB962C8B-B14F-4D97-AF65-F5344CB8AC3E}">
        <p14:creationId xmlns:p14="http://schemas.microsoft.com/office/powerpoint/2010/main" xmlns="" val="957498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effectLst/>
              </a:rPr>
              <a:t>DirectByteBuffer</a:t>
            </a:r>
            <a:r>
              <a:rPr lang="zh-CN" altLang="en-US" dirty="0" smtClean="0">
                <a:effectLst/>
              </a:rPr>
              <a:t>在构造函数中向底层申请了</a:t>
            </a:r>
            <a:r>
              <a:rPr lang="en-US" altLang="zh-CN" dirty="0" err="1" smtClean="0">
                <a:effectLst/>
              </a:rPr>
              <a:t>capacity+page_size</a:t>
            </a:r>
            <a:r>
              <a:rPr lang="zh-CN" altLang="en-US" dirty="0" smtClean="0">
                <a:effectLst/>
              </a:rPr>
              <a:t>长度的内存空间，我们的</a:t>
            </a:r>
            <a:r>
              <a:rPr lang="en-US" altLang="zh-CN" dirty="0" smtClean="0">
                <a:effectLst/>
              </a:rPr>
              <a:t>Buffer</a:t>
            </a:r>
            <a:r>
              <a:rPr lang="zh-CN" altLang="en-US" dirty="0" smtClean="0">
                <a:effectLst/>
              </a:rPr>
              <a:t>容量就是</a:t>
            </a:r>
            <a:r>
              <a:rPr lang="en-US" altLang="zh-CN" dirty="0" smtClean="0">
                <a:effectLst/>
              </a:rPr>
              <a:t>capacity</a:t>
            </a:r>
            <a:r>
              <a:rPr lang="zh-CN" altLang="en-US" dirty="0" smtClean="0">
                <a:effectLst/>
              </a:rPr>
              <a:t>，为何要多出</a:t>
            </a:r>
            <a:r>
              <a:rPr lang="en-US" altLang="zh-CN" dirty="0" err="1" smtClean="0">
                <a:effectLst/>
              </a:rPr>
              <a:t>page_size</a:t>
            </a:r>
            <a:r>
              <a:rPr lang="zh-CN" altLang="en-US" dirty="0" smtClean="0">
                <a:effectLst/>
              </a:rPr>
              <a:t>大小？</a:t>
            </a:r>
          </a:p>
          <a:p>
            <a:r>
              <a:rPr lang="zh-CN" altLang="en-US" dirty="0" smtClean="0">
                <a:effectLst/>
              </a:rPr>
              <a:t>这是为了在内存中做页对齐，多申请一个内存页大小，可以确保基地址</a:t>
            </a:r>
            <a:r>
              <a:rPr lang="en-US" altLang="zh-CN" dirty="0" smtClean="0">
                <a:effectLst/>
              </a:rPr>
              <a:t>address</a:t>
            </a:r>
            <a:r>
              <a:rPr lang="zh-CN" altLang="en-US" dirty="0" smtClean="0">
                <a:effectLst/>
              </a:rPr>
              <a:t>定位到一个内存页的开头，即</a:t>
            </a:r>
            <a:r>
              <a:rPr lang="en-US" altLang="zh-CN" dirty="0" err="1" smtClean="0">
                <a:effectLst/>
              </a:rPr>
              <a:t>page_size</a:t>
            </a:r>
            <a:r>
              <a:rPr lang="zh-CN" altLang="en-US" dirty="0" smtClean="0">
                <a:effectLst/>
              </a:rPr>
              <a:t>的倍数，这样后续内存读取操作时效率比较高。</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40</a:t>
            </a:fld>
            <a:endParaRPr lang="zh-CN" altLang="en-US"/>
          </a:p>
        </p:txBody>
      </p:sp>
    </p:spTree>
    <p:extLst>
      <p:ext uri="{BB962C8B-B14F-4D97-AF65-F5344CB8AC3E}">
        <p14:creationId xmlns:p14="http://schemas.microsoft.com/office/powerpoint/2010/main" xmlns="" val="3014513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effectLst/>
              </a:rPr>
              <a:t>MappedByteBuffer</a:t>
            </a:r>
            <a:r>
              <a:rPr lang="zh-CN" altLang="en-US" dirty="0" smtClean="0">
                <a:effectLst/>
              </a:rPr>
              <a:t>在处理</a:t>
            </a:r>
            <a:r>
              <a:rPr lang="en-US" altLang="zh-CN" dirty="0" err="1" smtClean="0">
                <a:effectLst/>
              </a:rPr>
              <a:t>isLoaded</a:t>
            </a:r>
            <a:r>
              <a:rPr lang="en-US" altLang="zh-CN" dirty="0" smtClean="0">
                <a:effectLst/>
              </a:rPr>
              <a:t>()</a:t>
            </a:r>
            <a:r>
              <a:rPr lang="zh-CN" altLang="en-US" dirty="0" smtClean="0">
                <a:effectLst/>
              </a:rPr>
              <a:t>、</a:t>
            </a:r>
            <a:r>
              <a:rPr lang="en-US" altLang="zh-CN" dirty="0" smtClean="0">
                <a:effectLst/>
              </a:rPr>
              <a:t>load()</a:t>
            </a:r>
            <a:r>
              <a:rPr lang="zh-CN" altLang="en-US" dirty="0" smtClean="0">
                <a:effectLst/>
              </a:rPr>
              <a:t>、</a:t>
            </a:r>
            <a:r>
              <a:rPr lang="en-US" altLang="zh-CN" dirty="0" smtClean="0">
                <a:effectLst/>
              </a:rPr>
              <a:t>force()</a:t>
            </a:r>
            <a:r>
              <a:rPr lang="zh-CN" altLang="en-US" dirty="0" smtClean="0">
                <a:effectLst/>
              </a:rPr>
              <a:t>方法时都会涉及到一个方法</a:t>
            </a:r>
            <a:r>
              <a:rPr lang="en-US" altLang="zh-CN" dirty="0" err="1" smtClean="0">
                <a:effectLst/>
              </a:rPr>
              <a:t>pagePosition</a:t>
            </a:r>
            <a:r>
              <a:rPr lang="en-US" altLang="zh-CN" dirty="0" smtClean="0">
                <a:effectLst/>
              </a:rPr>
              <a:t>()</a:t>
            </a:r>
            <a:r>
              <a:rPr lang="zh-CN" altLang="en-US" dirty="0" smtClean="0">
                <a:effectLst/>
              </a:rPr>
              <a:t>，定位内存页位置。</a:t>
            </a:r>
          </a:p>
          <a:p>
            <a:r>
              <a:rPr lang="zh-CN" altLang="en-US" dirty="0" smtClean="0">
                <a:effectLst/>
              </a:rPr>
              <a:t>但是在调用底层</a:t>
            </a:r>
            <a:r>
              <a:rPr lang="en-US" altLang="zh-CN" dirty="0" smtClean="0">
                <a:effectLst/>
              </a:rPr>
              <a:t>Unsafe</a:t>
            </a:r>
            <a:r>
              <a:rPr lang="zh-CN" altLang="en-US" dirty="0" smtClean="0">
                <a:effectLst/>
              </a:rPr>
              <a:t>方法时，如何是基地址</a:t>
            </a:r>
            <a:r>
              <a:rPr lang="en-US" altLang="zh-CN" dirty="0" smtClean="0">
                <a:effectLst/>
              </a:rPr>
              <a:t>address-offset</a:t>
            </a:r>
            <a:r>
              <a:rPr lang="zh-CN" altLang="en-US" dirty="0" smtClean="0">
                <a:effectLst/>
              </a:rPr>
              <a:t>呢？后面的地址长度又</a:t>
            </a:r>
            <a:r>
              <a:rPr lang="en-US" altLang="zh-CN" dirty="0" err="1" smtClean="0">
                <a:effectLst/>
              </a:rPr>
              <a:t>capacity+offset</a:t>
            </a:r>
            <a:r>
              <a:rPr lang="zh-CN" altLang="en-US" dirty="0" smtClean="0">
                <a:effectLst/>
              </a:rPr>
              <a:t>？</a:t>
            </a:r>
          </a:p>
          <a:p>
            <a:r>
              <a:rPr lang="zh-CN" altLang="en-US" dirty="0" smtClean="0">
                <a:effectLst/>
              </a:rPr>
              <a:t>其实，这个地方又做了内存对齐的事儿，我们知道请求内存页面调入时，如果页面对齐载入效率会较高，上面申请内存时，我们是把边界向后放大一些，而这里为了保证我们请求的页面内容全部在我们内存边界内，我们把内存边界向前放大一些，这样，请求的内容仍在边界内，而向操作系统请求调入页面时又页面对齐，效率较高。</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xmlns="" val="1647313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42</a:t>
            </a:fld>
            <a:endParaRPr lang="zh-CN" altLang="en-US"/>
          </a:p>
        </p:txBody>
      </p:sp>
    </p:spTree>
    <p:extLst>
      <p:ext uri="{BB962C8B-B14F-4D97-AF65-F5344CB8AC3E}">
        <p14:creationId xmlns:p14="http://schemas.microsoft.com/office/powerpoint/2010/main" xmlns="" val="370961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相关</a:t>
            </a:r>
            <a:r>
              <a:rPr lang="en-US" altLang="zh-CN" dirty="0" smtClean="0"/>
              <a:t>Channel</a:t>
            </a:r>
            <a:r>
              <a:rPr lang="zh-CN" altLang="en-US" dirty="0" smtClean="0"/>
              <a:t>主要是为了跟</a:t>
            </a:r>
            <a:r>
              <a:rPr lang="en-US" altLang="zh-CN" dirty="0" smtClean="0"/>
              <a:t>Buffer</a:t>
            </a:r>
            <a:r>
              <a:rPr lang="zh-CN" altLang="en-US" dirty="0" smtClean="0"/>
              <a:t>配合，它们包裹</a:t>
            </a:r>
            <a:r>
              <a:rPr lang="en-US" altLang="zh-CN" dirty="0" smtClean="0"/>
              <a:t>Socket</a:t>
            </a:r>
            <a:r>
              <a:rPr lang="zh-CN" altLang="en-US" dirty="0" smtClean="0"/>
              <a:t>、</a:t>
            </a:r>
            <a:r>
              <a:rPr lang="en-US" altLang="zh-CN" dirty="0" err="1" smtClean="0"/>
              <a:t>ServerSocket</a:t>
            </a:r>
            <a:r>
              <a:rPr lang="zh-CN" altLang="en-US" dirty="0" smtClean="0"/>
              <a:t>，具体的实现仍然由这些类来操作。</a:t>
            </a:r>
            <a:endParaRPr lang="en-US" altLang="zh-CN" dirty="0" smtClean="0"/>
          </a:p>
          <a:p>
            <a:r>
              <a:rPr lang="en-US" altLang="zh-CN" dirty="0" smtClean="0"/>
              <a:t>Java1.4</a:t>
            </a:r>
            <a:r>
              <a:rPr lang="zh-CN" altLang="en-US" dirty="0" smtClean="0"/>
              <a:t>之后提供了流</a:t>
            </a:r>
            <a:r>
              <a:rPr lang="en-US" altLang="zh-CN" dirty="0" smtClean="0"/>
              <a:t>IO</a:t>
            </a:r>
            <a:r>
              <a:rPr lang="zh-CN" altLang="en-US" dirty="0" smtClean="0"/>
              <a:t>的非阻塞特性。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43</a:t>
            </a:fld>
            <a:endParaRPr lang="zh-CN" altLang="en-US"/>
          </a:p>
        </p:txBody>
      </p:sp>
    </p:spTree>
    <p:extLst>
      <p:ext uri="{BB962C8B-B14F-4D97-AF65-F5344CB8AC3E}">
        <p14:creationId xmlns:p14="http://schemas.microsoft.com/office/powerpoint/2010/main" xmlns="" val="1822371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ea"/>
                <a:ea typeface="+mn-ea"/>
                <a:cs typeface="+mn-cs"/>
              </a:rPr>
              <a:t>哲学概念：其实是</a:t>
            </a:r>
            <a:r>
              <a:rPr lang="zh-CN" altLang="en-US" sz="1200" b="0" i="0" kern="1200" dirty="0" smtClean="0">
                <a:solidFill>
                  <a:schemeClr val="tx1"/>
                </a:solidFill>
                <a:effectLst/>
                <a:latin typeface="+mn-lt"/>
                <a:ea typeface="+mn-ea"/>
                <a:cs typeface="+mn-cs"/>
              </a:rPr>
              <a:t>针对“做一件事”的哲学讨论：同步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异步：是决定做一件事的模式（自己干</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让别人干），阻塞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非阻塞是真正做这件事时的具体策略（当遇到困难时是干等</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过会儿再来看）</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具体来说：</a:t>
            </a:r>
          </a:p>
          <a:p>
            <a:r>
              <a:rPr lang="en-US" altLang="zh-CN" sz="1200" b="0" i="0" kern="1200" dirty="0" smtClean="0">
                <a:solidFill>
                  <a:schemeClr val="tx1"/>
                </a:solidFill>
                <a:effectLst/>
                <a:latin typeface="+mn-ea"/>
                <a:ea typeface="+mn-ea"/>
                <a:cs typeface="+mn-cs"/>
              </a:rPr>
              <a:t>1,</a:t>
            </a:r>
            <a:r>
              <a:rPr lang="zh-CN" altLang="en-US" sz="1200" b="0" i="0" kern="1200" dirty="0" smtClean="0">
                <a:solidFill>
                  <a:schemeClr val="tx1"/>
                </a:solidFill>
                <a:effectLst/>
                <a:latin typeface="+mn-ea"/>
                <a:ea typeface="+mn-ea"/>
                <a:cs typeface="+mn-cs"/>
              </a:rPr>
              <a:t>同步和异步是针对应用程序和内核的交互而言的，</a:t>
            </a:r>
            <a:r>
              <a:rPr lang="zh-CN" altLang="en-US" sz="1200" b="0" i="0" kern="1200" dirty="0" smtClean="0">
                <a:solidFill>
                  <a:schemeClr val="tx1"/>
                </a:solidFill>
                <a:effectLst/>
                <a:latin typeface="+mn-lt"/>
                <a:ea typeface="+mn-ea"/>
                <a:cs typeface="+mn-cs"/>
              </a:rPr>
              <a:t>是指一件事是应用程序自己来干，还是由其他系统或</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内核来干；</a:t>
            </a:r>
            <a:r>
              <a:rPr lang="zh-CN" altLang="en-US" sz="1200" b="0" i="0" kern="1200" dirty="0" smtClean="0">
                <a:solidFill>
                  <a:schemeClr val="tx1"/>
                </a:solidFill>
                <a:effectLst/>
                <a:latin typeface="+mn-ea"/>
                <a:ea typeface="+mn-ea"/>
                <a:cs typeface="+mn-cs"/>
              </a:rPr>
              <a:t/>
            </a:r>
            <a:br>
              <a:rPr lang="zh-CN" altLang="en-US" sz="1200" b="0" i="0" kern="1200" dirty="0" smtClean="0">
                <a:solidFill>
                  <a:schemeClr val="tx1"/>
                </a:solidFill>
                <a:effectLst/>
                <a:latin typeface="+mn-ea"/>
                <a:ea typeface="+mn-ea"/>
                <a:cs typeface="+mn-cs"/>
              </a:rPr>
            </a:br>
            <a:r>
              <a:rPr lang="en-US" altLang="zh-CN" sz="1200" b="0" i="0" kern="1200" dirty="0" smtClean="0">
                <a:solidFill>
                  <a:schemeClr val="tx1"/>
                </a:solidFill>
                <a:effectLst/>
                <a:latin typeface="+mn-ea"/>
                <a:ea typeface="+mn-ea"/>
                <a:cs typeface="+mn-cs"/>
              </a:rPr>
              <a:t>2,</a:t>
            </a:r>
            <a:r>
              <a:rPr lang="zh-CN" altLang="en-US" sz="1200" b="0" i="0" kern="1200" dirty="0" smtClean="0">
                <a:solidFill>
                  <a:schemeClr val="tx1"/>
                </a:solidFill>
                <a:effectLst/>
                <a:latin typeface="+mn-ea"/>
                <a:ea typeface="+mn-ea"/>
                <a:cs typeface="+mn-cs"/>
              </a:rPr>
              <a:t>阻塞和非阻塞是针对函数的返回方式而言的，是阻塞线程还是立即返回。</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同步和异步是目的，阻塞和非阻塞是实现方式。</a:t>
            </a:r>
            <a:r>
              <a:rPr lang="zh-CN" altLang="en-US" sz="1200" b="0" i="0" kern="1200" dirty="0" smtClean="0">
                <a:solidFill>
                  <a:schemeClr val="tx1"/>
                </a:solidFill>
                <a:effectLst/>
                <a:latin typeface="+mn-ea"/>
                <a:ea typeface="+mn-ea"/>
                <a:cs typeface="+mn-cs"/>
              </a:rPr>
              <a:t>  </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关于</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模型的优劣：</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同步阻塞：简单。</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同步非阻塞：提高</a:t>
            </a:r>
            <a:r>
              <a:rPr lang="en-US" altLang="zh-CN" sz="1200" b="0" i="0" kern="1200" dirty="0" smtClean="0">
                <a:solidFill>
                  <a:schemeClr val="tx1"/>
                </a:solidFill>
                <a:effectLst/>
                <a:latin typeface="+mn-ea"/>
                <a:ea typeface="+mn-ea"/>
                <a:cs typeface="+mn-cs"/>
              </a:rPr>
              <a:t>CPU</a:t>
            </a:r>
            <a:r>
              <a:rPr lang="zh-CN" altLang="en-US" sz="1200" b="0" i="0" kern="1200" dirty="0" smtClean="0">
                <a:solidFill>
                  <a:schemeClr val="tx1"/>
                </a:solidFill>
                <a:effectLst/>
                <a:latin typeface="+mn-ea"/>
                <a:ea typeface="+mn-ea"/>
                <a:cs typeface="+mn-cs"/>
              </a:rPr>
              <a:t>效率。</a:t>
            </a:r>
            <a:endParaRPr lang="en-US" altLang="zh-CN" sz="1200" b="0" i="0" kern="1200" dirty="0" smtClean="0">
              <a:solidFill>
                <a:schemeClr val="tx1"/>
              </a:solidFill>
              <a:effectLst/>
              <a:latin typeface="+mn-ea"/>
              <a:ea typeface="+mn-ea"/>
              <a:cs typeface="+mn-cs"/>
            </a:endParaRPr>
          </a:p>
          <a:p>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多路复用：避免多次系统调用（开销较大）。</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信号驱动：避免复杂的多</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就绪状态控制。但是信号只是指示用户进程数据有了，数据在内核态到用户态之间的拷贝仍然需要用户进程发起</a:t>
            </a:r>
            <a:r>
              <a:rPr lang="en-US" altLang="zh-CN" sz="1200" b="0" i="0" kern="1200" dirty="0" smtClean="0">
                <a:solidFill>
                  <a:schemeClr val="tx1"/>
                </a:solidFill>
                <a:effectLst/>
                <a:latin typeface="+mn-ea"/>
                <a:ea typeface="+mn-ea"/>
                <a:cs typeface="+mn-cs"/>
              </a:rPr>
              <a:t>read/write</a:t>
            </a:r>
            <a:r>
              <a:rPr lang="zh-CN" altLang="en-US" sz="1200" b="0" i="0" kern="1200" dirty="0" smtClean="0">
                <a:solidFill>
                  <a:schemeClr val="tx1"/>
                </a:solidFill>
                <a:effectLst/>
                <a:latin typeface="+mn-ea"/>
                <a:ea typeface="+mn-ea"/>
                <a:cs typeface="+mn-cs"/>
              </a:rPr>
              <a:t>系统调用。</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异步非阻塞：也叫“事件驱动”，比信号驱动更进一步：</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信号驱动是由内核告诉用户进程一个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操作何时可以开始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数据已经准备好，在内核缓冲区中，需要用户进程自己发起</a:t>
            </a:r>
            <a:r>
              <a:rPr lang="en-US" altLang="zh-CN" sz="1200" b="0" i="0" kern="1200" dirty="0" smtClean="0">
                <a:solidFill>
                  <a:schemeClr val="tx1"/>
                </a:solidFill>
                <a:effectLst/>
                <a:latin typeface="+mn-lt"/>
                <a:ea typeface="+mn-ea"/>
                <a:cs typeface="+mn-cs"/>
              </a:rPr>
              <a:t>read/write</a:t>
            </a:r>
            <a:r>
              <a:rPr lang="zh-CN" altLang="en-US" sz="1200" b="0" i="0" kern="1200" dirty="0" smtClean="0">
                <a:solidFill>
                  <a:schemeClr val="tx1"/>
                </a:solidFill>
                <a:effectLst/>
                <a:latin typeface="+mn-lt"/>
                <a:ea typeface="+mn-ea"/>
                <a:cs typeface="+mn-cs"/>
              </a:rPr>
              <a:t>系统调用去完成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的操作，然后再进行数据的处理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则是由内核通知用户进程一个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操作何时已经完成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操作由</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完成，数据已经在用户空间中，用户进程此时仅需处理数据即可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ea"/>
              <a:ea typeface="+mn-ea"/>
              <a:cs typeface="+mn-cs"/>
            </a:endParaRPr>
          </a:p>
          <a:p>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也许有人可能</a:t>
            </a:r>
            <a:r>
              <a:rPr lang="zh-CN" altLang="en-US" sz="1200" b="0" i="0" kern="1200" baseline="0" dirty="0" smtClean="0">
                <a:solidFill>
                  <a:schemeClr val="tx1"/>
                </a:solidFill>
                <a:effectLst/>
                <a:latin typeface="+mn-ea"/>
                <a:ea typeface="+mn-ea"/>
                <a:cs typeface="+mn-cs"/>
              </a:rPr>
              <a:t>会问，那这几种</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模型孰优孰劣？其实没有可比性，要根据具体的场景来设计和采用合适的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模型，假如你的客户端就一个，且任务简单，那同步阻塞</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模型是最适合的，用其他复杂的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模型反而多此一举。</a:t>
            </a:r>
            <a:endParaRPr lang="en-US" altLang="zh-CN" sz="1200" b="0" i="0" kern="1200" dirty="0" smtClean="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45</a:t>
            </a:fld>
            <a:endParaRPr lang="zh-CN" altLang="en-US"/>
          </a:p>
        </p:txBody>
      </p:sp>
    </p:spTree>
    <p:extLst>
      <p:ext uri="{BB962C8B-B14F-4D97-AF65-F5344CB8AC3E}">
        <p14:creationId xmlns:p14="http://schemas.microsoft.com/office/powerpoint/2010/main" xmlns="" val="3000393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适用场景分析</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BIO</a:t>
            </a:r>
            <a:r>
              <a:rPr lang="zh-CN" altLang="en-US" sz="1200" b="0" i="0" kern="1200" dirty="0" smtClean="0">
                <a:solidFill>
                  <a:schemeClr val="tx1"/>
                </a:solidFill>
                <a:effectLst/>
                <a:latin typeface="+mn-lt"/>
                <a:ea typeface="+mn-ea"/>
                <a:cs typeface="+mn-cs"/>
              </a:rPr>
              <a:t>方式适用于连接数目比较小且固定的架构，这种方式对服务器资源要求比较高，并发局限于应用中，</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以前的唯一选择，但程序直观简单易理解。</a:t>
            </a:r>
          </a:p>
          <a:p>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方式适用于连接数目多且连接比较短（轻操作）的架构，比如聊天服务器，并发局限于应用中，编程比较复杂，</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开始支持。</a:t>
            </a:r>
          </a:p>
          <a:p>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方式使用于连接数目多且连接比较长（重操作）的架构，比如相册服务器，充分调用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参与并发操作，编程比较复杂，</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开始支持。</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46</a:t>
            </a:fld>
            <a:endParaRPr lang="zh-CN" altLang="en-US"/>
          </a:p>
        </p:txBody>
      </p:sp>
    </p:spTree>
    <p:extLst>
      <p:ext uri="{BB962C8B-B14F-4D97-AF65-F5344CB8AC3E}">
        <p14:creationId xmlns:p14="http://schemas.microsoft.com/office/powerpoint/2010/main" xmlns="" val="1873741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a:t>
            </a:r>
          </a:p>
          <a:p>
            <a:r>
              <a:rPr lang="en-US" altLang="zh-CN" dirty="0" smtClean="0"/>
              <a:t>1</a:t>
            </a:r>
            <a:r>
              <a:rPr lang="zh-CN" altLang="en-US" dirty="0" smtClean="0"/>
              <a:t>，传统的</a:t>
            </a:r>
            <a:r>
              <a:rPr lang="en-US" altLang="zh-CN" dirty="0" smtClean="0"/>
              <a:t>IO</a:t>
            </a:r>
            <a:r>
              <a:rPr lang="zh-CN" altLang="en-US" dirty="0" smtClean="0"/>
              <a:t>模型是同步阻塞的，用户态的应用进程在读</a:t>
            </a:r>
            <a:r>
              <a:rPr lang="en-US" altLang="zh-CN" dirty="0" smtClean="0"/>
              <a:t>/</a:t>
            </a:r>
            <a:r>
              <a:rPr lang="zh-CN" altLang="en-US" dirty="0" smtClean="0"/>
              <a:t>写操作时，需要调用内核</a:t>
            </a:r>
            <a:r>
              <a:rPr lang="en-US" altLang="zh-CN" dirty="0" smtClean="0"/>
              <a:t>API</a:t>
            </a:r>
            <a:r>
              <a:rPr lang="zh-CN" altLang="en-US" dirty="0" smtClean="0"/>
              <a:t>查看文件描述符（</a:t>
            </a:r>
            <a:r>
              <a:rPr lang="en-US" altLang="zh-CN" dirty="0" smtClean="0"/>
              <a:t>FD</a:t>
            </a:r>
            <a:r>
              <a:rPr lang="zh-CN" altLang="en-US" dirty="0" smtClean="0"/>
              <a:t>）状态是否就绪，若未就绪则阻塞在那里，因而用户态的应用进程也</a:t>
            </a:r>
            <a:r>
              <a:rPr lang="en-US" altLang="zh-CN" dirty="0" smtClean="0"/>
              <a:t>Blocking</a:t>
            </a:r>
            <a:r>
              <a:rPr lang="zh-CN" altLang="en-US" dirty="0" smtClean="0"/>
              <a:t>了；</a:t>
            </a:r>
          </a:p>
          <a:p>
            <a:r>
              <a:rPr lang="en-US" altLang="zh-CN" dirty="0" smtClean="0"/>
              <a:t>2</a:t>
            </a:r>
            <a:r>
              <a:rPr lang="zh-CN" altLang="en-US" dirty="0" smtClean="0"/>
              <a:t>，对同步阻塞模型进行了改进，在调用内核</a:t>
            </a:r>
            <a:r>
              <a:rPr lang="en-US" altLang="zh-CN" dirty="0" smtClean="0"/>
              <a:t>API</a:t>
            </a:r>
            <a:r>
              <a:rPr lang="zh-CN" altLang="en-US" dirty="0" smtClean="0"/>
              <a:t>查看</a:t>
            </a:r>
            <a:r>
              <a:rPr lang="en-US" altLang="zh-CN" dirty="0" smtClean="0"/>
              <a:t>FD</a:t>
            </a:r>
            <a:r>
              <a:rPr lang="zh-CN" altLang="en-US" dirty="0" smtClean="0"/>
              <a:t>未就绪时，</a:t>
            </a:r>
            <a:r>
              <a:rPr lang="en-US" altLang="zh-CN" dirty="0" smtClean="0"/>
              <a:t>OS</a:t>
            </a:r>
            <a:r>
              <a:rPr lang="zh-CN" altLang="en-US" dirty="0" smtClean="0"/>
              <a:t>立即返回，用户态的应用进程因此可以继续执行其他代码，再通过</a:t>
            </a:r>
            <a:r>
              <a:rPr lang="en-US" altLang="zh-CN" dirty="0" smtClean="0"/>
              <a:t>while(true){...}</a:t>
            </a:r>
            <a:r>
              <a:rPr lang="zh-CN" altLang="en-US" dirty="0" smtClean="0"/>
              <a:t>循环等方式重复查询</a:t>
            </a:r>
            <a:r>
              <a:rPr lang="en-US" altLang="zh-CN" dirty="0" smtClean="0"/>
              <a:t>FD</a:t>
            </a:r>
            <a:r>
              <a:rPr lang="zh-CN" altLang="en-US" dirty="0" smtClean="0"/>
              <a:t>是否就绪；</a:t>
            </a:r>
          </a:p>
          <a:p>
            <a:r>
              <a:rPr lang="en-US" altLang="zh-CN" dirty="0" smtClean="0"/>
              <a:t>3</a:t>
            </a:r>
            <a:r>
              <a:rPr lang="zh-CN" altLang="en-US" dirty="0" smtClean="0"/>
              <a:t>，当遇到处理多个</a:t>
            </a:r>
            <a:r>
              <a:rPr lang="en-US" altLang="zh-CN" dirty="0" smtClean="0"/>
              <a:t>FD</a:t>
            </a:r>
            <a:r>
              <a:rPr lang="zh-CN" altLang="en-US" dirty="0" smtClean="0"/>
              <a:t>时（如服务器程序处理用户请求场景），用户态的应用程序需要多次调用内核</a:t>
            </a:r>
            <a:r>
              <a:rPr lang="en-US" altLang="zh-CN" dirty="0" smtClean="0"/>
              <a:t>API</a:t>
            </a:r>
            <a:r>
              <a:rPr lang="zh-CN" altLang="en-US" dirty="0" smtClean="0"/>
              <a:t>查看各个</a:t>
            </a:r>
            <a:r>
              <a:rPr lang="en-US" altLang="zh-CN" dirty="0" smtClean="0"/>
              <a:t>FD</a:t>
            </a:r>
            <a:r>
              <a:rPr lang="zh-CN" altLang="en-US" dirty="0" smtClean="0"/>
              <a:t>，有几个</a:t>
            </a:r>
            <a:r>
              <a:rPr lang="en-US" altLang="zh-CN" dirty="0" smtClean="0"/>
              <a:t>FD</a:t>
            </a:r>
            <a:r>
              <a:rPr lang="zh-CN" altLang="en-US" dirty="0" smtClean="0"/>
              <a:t>就得调用几次内核</a:t>
            </a:r>
            <a:r>
              <a:rPr lang="en-US" altLang="zh-CN" dirty="0" smtClean="0"/>
              <a:t>API</a:t>
            </a:r>
            <a:r>
              <a:rPr lang="zh-CN" altLang="en-US" dirty="0" smtClean="0"/>
              <a:t>查看</a:t>
            </a:r>
            <a:r>
              <a:rPr lang="en-US" altLang="zh-CN" dirty="0" smtClean="0"/>
              <a:t>FD</a:t>
            </a:r>
            <a:r>
              <a:rPr lang="zh-CN" altLang="en-US" dirty="0" smtClean="0"/>
              <a:t>，产生了多次内核调用，系统性能不高，于是提出了</a:t>
            </a:r>
            <a:r>
              <a:rPr lang="en-US" altLang="zh-CN" dirty="0" smtClean="0"/>
              <a:t>IO</a:t>
            </a:r>
            <a:r>
              <a:rPr lang="zh-CN" altLang="en-US" dirty="0" smtClean="0"/>
              <a:t>多路复用技术（</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）。首先就是</a:t>
            </a:r>
            <a:r>
              <a:rPr lang="en-US" altLang="zh-CN" dirty="0" smtClean="0"/>
              <a:t>select</a:t>
            </a:r>
            <a:r>
              <a:rPr lang="zh-CN" altLang="en-US" dirty="0" smtClean="0"/>
              <a:t>模式，它可以通过一次内核调用，检查多个</a:t>
            </a:r>
            <a:r>
              <a:rPr lang="en-US" altLang="zh-CN" dirty="0" smtClean="0"/>
              <a:t>FD</a:t>
            </a:r>
            <a:r>
              <a:rPr lang="zh-CN" altLang="en-US" dirty="0" smtClean="0"/>
              <a:t>是否准备就绪；</a:t>
            </a:r>
          </a:p>
          <a:p>
            <a:r>
              <a:rPr lang="en-US" altLang="zh-CN" dirty="0" smtClean="0"/>
              <a:t>4</a:t>
            </a:r>
            <a:r>
              <a:rPr lang="zh-CN" altLang="en-US" dirty="0" smtClean="0"/>
              <a:t>，</a:t>
            </a:r>
            <a:r>
              <a:rPr lang="en-US" altLang="zh-CN" dirty="0" smtClean="0"/>
              <a:t>select</a:t>
            </a:r>
            <a:r>
              <a:rPr lang="zh-CN" altLang="en-US" dirty="0" smtClean="0"/>
              <a:t>有最大文件描述符数量的限制，于是</a:t>
            </a:r>
            <a:r>
              <a:rPr lang="en-US" altLang="zh-CN" dirty="0" smtClean="0"/>
              <a:t>poll</a:t>
            </a:r>
            <a:r>
              <a:rPr lang="zh-CN" altLang="en-US" dirty="0" smtClean="0"/>
              <a:t>在此基础上做了改进，没有了最大文件描述符数量的限制；</a:t>
            </a:r>
          </a:p>
          <a:p>
            <a:r>
              <a:rPr lang="en-US" altLang="zh-CN" dirty="0" smtClean="0"/>
              <a:t>5</a:t>
            </a:r>
            <a:r>
              <a:rPr lang="zh-CN" altLang="en-US" dirty="0" smtClean="0"/>
              <a:t>，</a:t>
            </a:r>
            <a:r>
              <a:rPr lang="en-US" altLang="zh-CN" dirty="0" smtClean="0"/>
              <a:t>poll</a:t>
            </a:r>
            <a:r>
              <a:rPr lang="zh-CN" altLang="en-US" dirty="0" smtClean="0"/>
              <a:t>和</a:t>
            </a:r>
            <a:r>
              <a:rPr lang="en-US" altLang="zh-CN" dirty="0" smtClean="0"/>
              <a:t>select</a:t>
            </a:r>
            <a:r>
              <a:rPr lang="zh-CN" altLang="en-US" dirty="0" smtClean="0"/>
              <a:t>同样存在一个缺点就是，包含大量文件描述符的数组被整体复制于用户态和内核的地址空间之间，而不论这些文件描述符是否就绪；此外，此二者管理多个描述符均是对描述符集合（</a:t>
            </a:r>
            <a:r>
              <a:rPr lang="en-US" altLang="zh-CN" dirty="0" smtClean="0"/>
              <a:t>FD_SET</a:t>
            </a:r>
            <a:r>
              <a:rPr lang="zh-CN" altLang="en-US" dirty="0" smtClean="0"/>
              <a:t>）进行轮询，根据描述符的状态进行处理，它的开销（整体遍历）随着文件描述符数量的增加而线性增大。因此，</a:t>
            </a:r>
            <a:r>
              <a:rPr lang="en-US" altLang="zh-CN" dirty="0" err="1" smtClean="0"/>
              <a:t>epoll</a:t>
            </a:r>
            <a:r>
              <a:rPr lang="zh-CN" altLang="en-US" dirty="0" smtClean="0"/>
              <a:t>对此进行改进，相对于</a:t>
            </a:r>
            <a:r>
              <a:rPr lang="en-US" altLang="zh-CN" dirty="0" smtClean="0"/>
              <a:t>select</a:t>
            </a:r>
            <a:r>
              <a:rPr lang="zh-CN" altLang="en-US" dirty="0" smtClean="0"/>
              <a:t>和</a:t>
            </a:r>
            <a:r>
              <a:rPr lang="en-US" altLang="zh-CN" dirty="0" smtClean="0"/>
              <a:t>poll</a:t>
            </a:r>
            <a:r>
              <a:rPr lang="zh-CN" altLang="en-US" dirty="0" smtClean="0"/>
              <a:t>来说，</a:t>
            </a:r>
            <a:r>
              <a:rPr lang="en-US" altLang="zh-CN" dirty="0" err="1" smtClean="0"/>
              <a:t>epoll</a:t>
            </a:r>
            <a:r>
              <a:rPr lang="zh-CN" altLang="en-US" dirty="0" smtClean="0"/>
              <a:t>更加灵活，没有描述符限制。</a:t>
            </a:r>
            <a:r>
              <a:rPr lang="en-US" altLang="zh-CN" dirty="0" err="1" smtClean="0"/>
              <a:t>epoll</a:t>
            </a:r>
            <a:r>
              <a:rPr lang="zh-CN" altLang="en-US" dirty="0" smtClean="0"/>
              <a:t>使用一个文件描述符管理多个描述符，将用户关系的文件描述符的事件存放到内核的一个事件表中，这样在用户空间和内核空间的</a:t>
            </a:r>
            <a:r>
              <a:rPr lang="en-US" altLang="zh-CN" dirty="0" smtClean="0"/>
              <a:t>copy</a:t>
            </a:r>
            <a:r>
              <a:rPr lang="zh-CN" altLang="en-US" dirty="0" smtClean="0"/>
              <a:t>只需一次。同时，它将轮询描述符集合（</a:t>
            </a:r>
            <a:r>
              <a:rPr lang="en-US" altLang="zh-CN" dirty="0" smtClean="0"/>
              <a:t>FD_SET</a:t>
            </a:r>
            <a:r>
              <a:rPr lang="zh-CN" altLang="en-US" dirty="0" smtClean="0"/>
              <a:t>）缩小为轮询就绪事件（</a:t>
            </a:r>
            <a:r>
              <a:rPr lang="en-US" altLang="zh-CN" sz="1200" kern="1200" dirty="0" err="1" smtClean="0">
                <a:solidFill>
                  <a:schemeClr val="tx1"/>
                </a:solidFill>
                <a:latin typeface="+mn-lt"/>
                <a:ea typeface="+mn-ea"/>
                <a:cs typeface="+mn-cs"/>
              </a:rPr>
              <a:t>epoll_event</a:t>
            </a:r>
            <a:r>
              <a:rPr lang="zh-CN" altLang="en-US" dirty="0" smtClean="0"/>
              <a:t>）集合，减少了扫描范围，提升系统效率。</a:t>
            </a:r>
          </a:p>
          <a:p>
            <a:endParaRPr lang="en-US" altLang="zh-CN" dirty="0" smtClean="0"/>
          </a:p>
          <a:p>
            <a:r>
              <a:rPr lang="zh-CN" altLang="en-US" dirty="0" smtClean="0"/>
              <a:t>数据的就绪状态是由操作系统对</a:t>
            </a:r>
            <a:r>
              <a:rPr lang="en-US" altLang="zh-CN" dirty="0" smtClean="0"/>
              <a:t>IO</a:t>
            </a:r>
            <a:r>
              <a:rPr lang="zh-CN" altLang="en-US" dirty="0" smtClean="0"/>
              <a:t>对应的文件描述符</a:t>
            </a:r>
            <a:r>
              <a:rPr lang="en-US" altLang="zh-CN" dirty="0" smtClean="0"/>
              <a:t>FD</a:t>
            </a:r>
            <a:r>
              <a:rPr lang="zh-CN" altLang="en-US" dirty="0" smtClean="0"/>
              <a:t>进行检测的，需要内核系统调用，这是比较耗费系统资源的。</a:t>
            </a:r>
            <a:endParaRPr lang="en-US" altLang="zh-CN" dirty="0" smtClean="0"/>
          </a:p>
          <a:p>
            <a:r>
              <a:rPr lang="zh-CN" altLang="en-US" dirty="0" smtClean="0"/>
              <a:t>传统的同步阻塞</a:t>
            </a:r>
            <a:r>
              <a:rPr lang="en-US" altLang="zh-CN" dirty="0" smtClean="0"/>
              <a:t>IO</a:t>
            </a:r>
            <a:r>
              <a:rPr lang="zh-CN" altLang="en-US" dirty="0" smtClean="0"/>
              <a:t>调用了内核</a:t>
            </a:r>
            <a:r>
              <a:rPr lang="en-US" altLang="zh-CN" dirty="0" smtClean="0"/>
              <a:t>API</a:t>
            </a:r>
            <a:r>
              <a:rPr lang="zh-CN" altLang="en-US" dirty="0" smtClean="0"/>
              <a:t>后，若数据未就绪就阻塞在那里；</a:t>
            </a:r>
            <a:endParaRPr lang="en-US" altLang="zh-CN" dirty="0" smtClean="0"/>
          </a:p>
          <a:p>
            <a:r>
              <a:rPr lang="zh-CN" altLang="en-US" dirty="0" smtClean="0"/>
              <a:t>同步非阻塞</a:t>
            </a:r>
            <a:r>
              <a:rPr lang="en-US" altLang="zh-CN" dirty="0" smtClean="0"/>
              <a:t>IO</a:t>
            </a:r>
            <a:r>
              <a:rPr lang="zh-CN" altLang="en-US" dirty="0" smtClean="0"/>
              <a:t>由于</a:t>
            </a:r>
            <a:r>
              <a:rPr lang="en-US" altLang="zh-CN" dirty="0" smtClean="0"/>
              <a:t>IO</a:t>
            </a:r>
            <a:r>
              <a:rPr lang="zh-CN" altLang="en-US" dirty="0" smtClean="0"/>
              <a:t>通道具有非阻塞特性，因此调用内核</a:t>
            </a:r>
            <a:r>
              <a:rPr lang="en-US" altLang="zh-CN" dirty="0" smtClean="0"/>
              <a:t>API</a:t>
            </a:r>
            <a:r>
              <a:rPr lang="zh-CN" altLang="en-US" dirty="0" smtClean="0"/>
              <a:t>后，即使数据未就绪，也会立即返回；</a:t>
            </a:r>
            <a:endParaRPr lang="en-US" altLang="zh-CN" dirty="0" smtClean="0"/>
          </a:p>
          <a:p>
            <a:r>
              <a:rPr lang="zh-CN" altLang="en-US" dirty="0" smtClean="0"/>
              <a:t>但是当同时有多个</a:t>
            </a:r>
            <a:r>
              <a:rPr lang="en-US" altLang="zh-CN" dirty="0" smtClean="0"/>
              <a:t>IO</a:t>
            </a:r>
            <a:r>
              <a:rPr lang="zh-CN" altLang="en-US" dirty="0" smtClean="0"/>
              <a:t>等待操作时，就需要多次调用内核</a:t>
            </a:r>
            <a:r>
              <a:rPr lang="en-US" altLang="zh-CN" dirty="0" smtClean="0"/>
              <a:t>API</a:t>
            </a:r>
            <a:r>
              <a:rPr lang="zh-CN" altLang="en-US" dirty="0" smtClean="0"/>
              <a:t>，上下文的切换，以及多次内核调用的开销非常大，因此产生了</a:t>
            </a:r>
            <a:r>
              <a:rPr lang="en-US" altLang="zh-CN" dirty="0" smtClean="0"/>
              <a:t>IO</a:t>
            </a:r>
            <a:r>
              <a:rPr lang="zh-CN" altLang="en-US" dirty="0" smtClean="0"/>
              <a:t>多路复用的技术。</a:t>
            </a:r>
            <a:endParaRPr lang="en-US" altLang="zh-CN" dirty="0" smtClean="0"/>
          </a:p>
          <a:p>
            <a:r>
              <a:rPr lang="zh-CN" altLang="en-US" dirty="0" smtClean="0"/>
              <a:t>如果在应用层面去轮询检查通道状态，将会使得在检查每个通道是否就绪时都至少进行一次系统调用，这种代价是十分昂贵的。</a:t>
            </a:r>
            <a:endParaRPr lang="en-US" altLang="zh-CN" dirty="0" smtClean="0"/>
          </a:p>
          <a:p>
            <a:r>
              <a:rPr lang="zh-CN" altLang="en-US" dirty="0" smtClean="0"/>
              <a:t>操作系统的一项最重要的功能就是处理 </a:t>
            </a:r>
            <a:r>
              <a:rPr lang="en-US" altLang="zh-CN" dirty="0" smtClean="0"/>
              <a:t>I/O </a:t>
            </a:r>
            <a:r>
              <a:rPr lang="zh-CN" altLang="en-US" dirty="0" smtClean="0"/>
              <a:t>请求并通知各个线程它们的数据已经准备好了。</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47</a:t>
            </a:fld>
            <a:endParaRPr lang="zh-CN" altLang="en-US"/>
          </a:p>
        </p:txBody>
      </p:sp>
    </p:spTree>
    <p:extLst>
      <p:ext uri="{BB962C8B-B14F-4D97-AF65-F5344CB8AC3E}">
        <p14:creationId xmlns:p14="http://schemas.microsoft.com/office/powerpoint/2010/main" xmlns="" val="216504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的原理基本相同：</a:t>
            </a:r>
          </a:p>
          <a:p>
            <a:r>
              <a:rPr lang="zh-CN" altLang="en-US" sz="1200" b="0" i="0" kern="1200" dirty="0" smtClean="0">
                <a:solidFill>
                  <a:schemeClr val="tx1"/>
                </a:solidFill>
                <a:effectLst/>
                <a:latin typeface="+mn-lt"/>
                <a:ea typeface="+mn-ea"/>
                <a:cs typeface="+mn-cs"/>
              </a:rPr>
              <a:t>注册待侦听的</a:t>
            </a:r>
            <a:r>
              <a:rPr lang="en-US" altLang="zh-CN" sz="1200" b="0" i="0" kern="1200" dirty="0" err="1" smtClean="0">
                <a:solidFill>
                  <a:schemeClr val="tx1"/>
                </a:solidFill>
                <a:effectLst/>
                <a:latin typeface="+mn-lt"/>
                <a:ea typeface="+mn-ea"/>
                <a:cs typeface="+mn-cs"/>
              </a:rPr>
              <a:t>fd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这里的</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创建时最好使用非阻塞</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每次调用都去检查这些</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的状态，当有一个或者多个</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就绪的时候返回</a:t>
            </a:r>
          </a:p>
          <a:p>
            <a:r>
              <a:rPr lang="zh-CN" altLang="en-US" sz="1200" b="0" i="0" kern="1200" dirty="0" smtClean="0">
                <a:solidFill>
                  <a:schemeClr val="tx1"/>
                </a:solidFill>
                <a:effectLst/>
                <a:latin typeface="+mn-lt"/>
                <a:ea typeface="+mn-ea"/>
                <a:cs typeface="+mn-cs"/>
              </a:rPr>
              <a:t>返回结果中包括已就绪和未就绪的</a:t>
            </a:r>
            <a:r>
              <a:rPr lang="en-US" altLang="zh-CN" sz="1200" b="0" i="0" kern="1200" dirty="0" err="1" smtClean="0">
                <a:solidFill>
                  <a:schemeClr val="tx1"/>
                </a:solidFill>
                <a:effectLst/>
                <a:latin typeface="+mn-lt"/>
                <a:ea typeface="+mn-ea"/>
                <a:cs typeface="+mn-cs"/>
              </a:rPr>
              <a:t>fd</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解决了单个进程能够打开的文件描述符数量有限制这个问题：</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受限于</a:t>
            </a:r>
            <a:r>
              <a:rPr lang="en-US" altLang="zh-CN" sz="1200" b="0" i="0" kern="1200" dirty="0" smtClean="0">
                <a:solidFill>
                  <a:schemeClr val="tx1"/>
                </a:solidFill>
                <a:effectLst/>
                <a:latin typeface="+mn-lt"/>
                <a:ea typeface="+mn-ea"/>
                <a:cs typeface="+mn-cs"/>
              </a:rPr>
              <a:t>FD_SIZE</a:t>
            </a:r>
            <a:r>
              <a:rPr lang="zh-CN" altLang="en-US" sz="1200" b="0" i="0" kern="1200" dirty="0" smtClean="0">
                <a:solidFill>
                  <a:schemeClr val="tx1"/>
                </a:solidFill>
                <a:effectLst/>
                <a:latin typeface="+mn-lt"/>
                <a:ea typeface="+mn-ea"/>
                <a:cs typeface="+mn-cs"/>
              </a:rPr>
              <a:t>的限制，如果修改则需要修改这个宏重新编译内核；而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通过一个</a:t>
            </a:r>
            <a:r>
              <a:rPr lang="en-US" altLang="zh-CN" sz="1200" b="0" i="0" kern="1200" dirty="0" err="1" smtClean="0">
                <a:solidFill>
                  <a:schemeClr val="tx1"/>
                </a:solidFill>
                <a:effectLst/>
                <a:latin typeface="+mn-lt"/>
                <a:ea typeface="+mn-ea"/>
                <a:cs typeface="+mn-cs"/>
              </a:rPr>
              <a:t>pollfd</a:t>
            </a:r>
            <a:r>
              <a:rPr lang="zh-CN" altLang="en-US" sz="1200" b="0" i="0" kern="1200" dirty="0" smtClean="0">
                <a:solidFill>
                  <a:schemeClr val="tx1"/>
                </a:solidFill>
                <a:effectLst/>
                <a:latin typeface="+mn-lt"/>
                <a:ea typeface="+mn-ea"/>
                <a:cs typeface="+mn-cs"/>
              </a:rPr>
              <a:t>数组向内核传递需要关注的事件，避开了文件描述符数量限制。</a:t>
            </a: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共同具有的一个很大的缺点就是包含大量</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的数组被整体复制于用户态和内核态地址空间之间，开销会随着</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数量增多而线性增大。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有最大文件描述符数量的限制，于是</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在此基础上做了改进，没有了最大文件描述符数量的限制；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同样存在一个缺点就是，包含大量文件描述符的数组被整体复制于用户态和内核的地址空间之间，而不论这些文件描述符是否就绪；此外，此二者管理多个描述符均是对描述符集合（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）进行轮询，根据描述符的状态进行处理，它的开销（整体遍历）随着文件描述符数量的增加而线性增大。因此，</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对此进行改进，相对于</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来说，</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更加灵活，没有描述符限制。</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使用一个文件描述符管理多个描述符，将用户关系的文件描述符的事件存放到内核的一个事件表中，这样在用户空间和内核空间的</a:t>
            </a:r>
            <a:r>
              <a:rPr lang="en-US" altLang="zh-CN" sz="1200" b="0" i="0" kern="1200" dirty="0" smtClean="0">
                <a:solidFill>
                  <a:schemeClr val="tx1"/>
                </a:solidFill>
                <a:latin typeface="+mn-lt"/>
                <a:ea typeface="+mn-ea"/>
                <a:cs typeface="+mn-cs"/>
              </a:rPr>
              <a:t>copy</a:t>
            </a:r>
            <a:r>
              <a:rPr lang="zh-CN" altLang="en-US" sz="1200" b="0" i="0" kern="1200" dirty="0" smtClean="0">
                <a:solidFill>
                  <a:schemeClr val="tx1"/>
                </a:solidFill>
                <a:latin typeface="+mn-lt"/>
                <a:ea typeface="+mn-ea"/>
                <a:cs typeface="+mn-cs"/>
              </a:rPr>
              <a:t>只需一次。同时，它将轮询描述符集合（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）缩小为轮询就绪事件（</a:t>
            </a:r>
            <a:r>
              <a:rPr lang="en-US" altLang="zh-CN" sz="1200" b="0" i="0" kern="1200" dirty="0" err="1" smtClean="0">
                <a:solidFill>
                  <a:schemeClr val="tx1"/>
                </a:solidFill>
                <a:latin typeface="+mn-lt"/>
                <a:ea typeface="+mn-ea"/>
                <a:cs typeface="+mn-cs"/>
              </a:rPr>
              <a:t>epoll_event</a:t>
            </a:r>
            <a:r>
              <a:rPr lang="zh-CN" altLang="en-US" sz="1200" b="0" i="0" kern="1200" dirty="0" smtClean="0">
                <a:solidFill>
                  <a:schemeClr val="tx1"/>
                </a:solidFill>
                <a:latin typeface="+mn-lt"/>
                <a:ea typeface="+mn-ea"/>
                <a:cs typeface="+mn-cs"/>
              </a:rPr>
              <a:t>）集合，减少了扫描范围，提升系统效率。</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Level_triggered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水平触发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会通知处理程序去读写。如果这次没有把数据一次性全部读写完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 </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还会通知你在上没读写完的文件描述符上继续读写，当然如果你一直不去读写，它会一直通知你！！！如果系统中有大量你不需要读写的就绪文件描述符，而它们每次都会返回，这样会大大降低处理程序检索自己关心的就绪文件描述符的效率！！！</a:t>
            </a:r>
          </a:p>
          <a:p>
            <a:r>
              <a:rPr lang="en-US" altLang="zh-CN" sz="1200" b="0" i="0" kern="1200" dirty="0" err="1" smtClean="0">
                <a:solidFill>
                  <a:schemeClr val="tx1"/>
                </a:solidFill>
                <a:effectLst/>
                <a:latin typeface="+mn-lt"/>
                <a:ea typeface="+mn-ea"/>
                <a:cs typeface="+mn-cs"/>
              </a:rPr>
              <a:t>Edge_triggered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时，它不会通知你，也就是它只会通知你一次，直到该文件描述符上出现第二次可读写事件才会通知你！！！这种模式比水平触发效率高，系统不会充斥大量你不关心的就绪文件描述符！！！</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select(),poll()</a:t>
            </a:r>
            <a:r>
              <a:rPr lang="zh-CN" altLang="en-US" sz="1200" b="0" i="0" kern="1200" dirty="0" smtClean="0">
                <a:solidFill>
                  <a:schemeClr val="tx1"/>
                </a:solidFill>
                <a:effectLst/>
                <a:latin typeface="+mn-lt"/>
                <a:ea typeface="+mn-ea"/>
                <a:cs typeface="+mn-cs"/>
              </a:rPr>
              <a:t>模型都是水平触发模式，信号驱动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是边缘触发模式，</a:t>
            </a:r>
            <a:r>
              <a:rPr lang="en-US" altLang="zh-CN" sz="1200" b="0" i="0" kern="1200" dirty="0" err="1" smtClean="0">
                <a:solidFill>
                  <a:schemeClr val="tx1"/>
                </a:solidFill>
                <a:effectLst/>
                <a:latin typeface="+mn-lt"/>
                <a:ea typeface="+mn-ea"/>
                <a:cs typeface="+mn-cs"/>
              </a:rPr>
              <a:t>epoll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模型即支持水平触发，也支持边缘触发，默认是水平触发。</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48</a:t>
            </a:fld>
            <a:endParaRPr lang="zh-CN" altLang="en-US"/>
          </a:p>
        </p:txBody>
      </p:sp>
    </p:spTree>
    <p:extLst>
      <p:ext uri="{BB962C8B-B14F-4D97-AF65-F5344CB8AC3E}">
        <p14:creationId xmlns:p14="http://schemas.microsoft.com/office/powerpoint/2010/main" xmlns="" val="216504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“真正”的异步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需要操作系统更强的支持。在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多路复用模型中，事件循环将文件句柄的状态事件通知给用户线程，由用户线程自行读取数据、处理数据。而在异步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模型中，当用户线程收到通知时，数据已经被内核读取完毕，并放在了用户线程指定的缓冲区内，内核在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完成后通知用户线程直接使用即可。</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50</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选择器类管理着一个被注册的通道集合的信息和它们的就绪状态。由它发起底层</a:t>
            </a:r>
            <a:r>
              <a:rPr lang="en-US" altLang="zh-CN" dirty="0" smtClean="0"/>
              <a:t>OS</a:t>
            </a:r>
            <a:r>
              <a:rPr lang="zh-CN" altLang="en-US" dirty="0" smtClean="0"/>
              <a:t>的</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系统调用。</a:t>
            </a:r>
            <a:endParaRPr lang="en-US" altLang="zh-CN" dirty="0" smtClean="0"/>
          </a:p>
          <a:p>
            <a:r>
              <a:rPr lang="zh-CN" altLang="en-US" dirty="0" smtClean="0"/>
              <a:t>选择键封装了特定的通道与特定的选择器的注册关系。选择键包含了两个以整数编码的比特集（</a:t>
            </a:r>
            <a:r>
              <a:rPr lang="en-US" altLang="zh-CN" sz="1200" kern="1200" dirty="0" err="1" smtClean="0">
                <a:solidFill>
                  <a:schemeClr val="tx1"/>
                </a:solidFill>
                <a:latin typeface="+mn-lt"/>
                <a:ea typeface="+mn-ea"/>
                <a:cs typeface="+mn-cs"/>
              </a:rPr>
              <a:t>interestOps</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readyOps</a:t>
            </a:r>
            <a:r>
              <a:rPr lang="zh-CN" altLang="en-US" dirty="0" smtClean="0"/>
              <a:t>）。</a:t>
            </a:r>
            <a:endParaRPr lang="en-US" altLang="zh-CN" dirty="0" smtClean="0"/>
          </a:p>
          <a:p>
            <a:r>
              <a:rPr lang="zh-CN" altLang="en-US" dirty="0" smtClean="0"/>
              <a:t>可选择通道是实际的</a:t>
            </a:r>
            <a:r>
              <a:rPr lang="en-US" altLang="zh-CN" dirty="0" smtClean="0"/>
              <a:t>IO</a:t>
            </a:r>
            <a:r>
              <a:rPr lang="zh-CN" altLang="en-US" dirty="0" smtClean="0"/>
              <a:t>通道句柄，它支持非阻塞特性。所有的</a:t>
            </a:r>
            <a:r>
              <a:rPr lang="en-US" altLang="zh-CN" dirty="0" smtClean="0"/>
              <a:t>socket</a:t>
            </a:r>
            <a:r>
              <a:rPr lang="zh-CN" altLang="en-US" dirty="0" smtClean="0"/>
              <a:t>通道都是可选择通道。</a:t>
            </a:r>
            <a:endParaRPr lang="en-US" altLang="zh-CN" dirty="0" smtClean="0"/>
          </a:p>
          <a:p>
            <a:r>
              <a:rPr lang="zh-CN" altLang="en-US" dirty="0" smtClean="0"/>
              <a:t>一个通道可以被注册到多个选择器上，但它对每个选择器而言只能被注册一次，注册成功后会产生一个</a:t>
            </a:r>
            <a:r>
              <a:rPr lang="en-US" altLang="zh-CN" dirty="0" err="1" smtClean="0"/>
              <a:t>SelectionKey</a:t>
            </a:r>
            <a:r>
              <a:rPr lang="zh-CN" altLang="en-US" dirty="0" smtClean="0"/>
              <a:t>来表示二者的映射关系。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51</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选择过程：</a:t>
            </a:r>
            <a:endParaRPr lang="en-US" altLang="zh-CN" dirty="0" smtClean="0"/>
          </a:p>
          <a:p>
            <a:r>
              <a:rPr lang="en-US" altLang="zh-CN" dirty="0" smtClean="0"/>
              <a:t>1.</a:t>
            </a:r>
            <a:r>
              <a:rPr lang="zh-CN" altLang="en-US" dirty="0" smtClean="0"/>
              <a:t>已取消的键的集合将会被检查。如果它是非空的，每个已取消的键的集合中的键将从另外两</a:t>
            </a:r>
          </a:p>
          <a:p>
            <a:r>
              <a:rPr lang="zh-CN" altLang="en-US" dirty="0" smtClean="0"/>
              <a:t>个集合中移除，并且相关的通道将被注销。这个步骤结束后，已取消的键的集合将是空的。</a:t>
            </a:r>
            <a:endParaRPr lang="en-US" altLang="zh-CN" dirty="0" smtClean="0"/>
          </a:p>
          <a:p>
            <a:r>
              <a:rPr lang="en-US" altLang="zh-CN" dirty="0" smtClean="0"/>
              <a:t>2.</a:t>
            </a:r>
            <a:r>
              <a:rPr lang="zh-CN" altLang="en-US" dirty="0" smtClean="0"/>
              <a:t>已注册的键的集合中的键的 </a:t>
            </a:r>
            <a:r>
              <a:rPr lang="en-US" altLang="zh-CN" dirty="0" smtClean="0"/>
              <a:t>interest </a:t>
            </a:r>
            <a:r>
              <a:rPr lang="zh-CN" altLang="en-US" dirty="0" smtClean="0"/>
              <a:t>集合将被检查。在这个步骤中的检查执行过后，对</a:t>
            </a:r>
          </a:p>
          <a:p>
            <a:r>
              <a:rPr lang="en-US" altLang="zh-CN" dirty="0" smtClean="0"/>
              <a:t>interest </a:t>
            </a:r>
            <a:r>
              <a:rPr lang="zh-CN" altLang="en-US" dirty="0" smtClean="0"/>
              <a:t>集合的改动不会影响剩余的检查过程。</a:t>
            </a:r>
          </a:p>
          <a:p>
            <a:r>
              <a:rPr lang="zh-CN" altLang="en-US" dirty="0" smtClean="0"/>
              <a:t>一旦就绪条件被定下来，底层操作系统将会进行查询，以确定每个通道所关心的操作的真实就</a:t>
            </a:r>
          </a:p>
          <a:p>
            <a:r>
              <a:rPr lang="zh-CN" altLang="en-US" dirty="0" smtClean="0"/>
              <a:t>绪状态。依赖于特定的 </a:t>
            </a:r>
            <a:r>
              <a:rPr lang="en-US" altLang="zh-CN" dirty="0" smtClean="0"/>
              <a:t>select( )</a:t>
            </a:r>
            <a:r>
              <a:rPr lang="zh-CN" altLang="en-US" dirty="0" smtClean="0"/>
              <a:t>方法调用，如果没有通道已经准备好，线程可能会在这时阻塞，通</a:t>
            </a:r>
          </a:p>
          <a:p>
            <a:r>
              <a:rPr lang="zh-CN" altLang="en-US" dirty="0" smtClean="0"/>
              <a:t>常会有一个超时值。</a:t>
            </a:r>
          </a:p>
          <a:p>
            <a:r>
              <a:rPr lang="zh-CN" altLang="en-US" dirty="0" smtClean="0"/>
              <a:t>直到系统调用完成为止，这个过程可能会使得调用线程睡眠一段时间，然后当前每个通道的就</a:t>
            </a:r>
          </a:p>
          <a:p>
            <a:r>
              <a:rPr lang="zh-CN" altLang="en-US" dirty="0" smtClean="0"/>
              <a:t>绪状态将确定下来。对于那些还没准备好的通道将不会执行任何的操作。对于那些操作系统指示至</a:t>
            </a:r>
          </a:p>
          <a:p>
            <a:r>
              <a:rPr lang="zh-CN" altLang="en-US" dirty="0" smtClean="0"/>
              <a:t>少已经准备好 </a:t>
            </a:r>
            <a:r>
              <a:rPr lang="en-US" altLang="zh-CN" dirty="0" smtClean="0"/>
              <a:t>interest </a:t>
            </a:r>
            <a:r>
              <a:rPr lang="zh-CN" altLang="en-US" dirty="0" smtClean="0"/>
              <a:t>集合中的一种操作的通道，将执行以下两种操作中的一种：</a:t>
            </a:r>
          </a:p>
          <a:p>
            <a:r>
              <a:rPr lang="en-US" altLang="zh-CN" dirty="0" smtClean="0"/>
              <a:t>a.</a:t>
            </a:r>
            <a:r>
              <a:rPr lang="zh-CN" altLang="en-US" dirty="0" smtClean="0"/>
              <a:t>如果通道的键还没有处于已选择的键的集合中，那么键的 </a:t>
            </a:r>
            <a:r>
              <a:rPr lang="en-US" altLang="zh-CN" dirty="0" smtClean="0"/>
              <a:t>ready </a:t>
            </a:r>
            <a:r>
              <a:rPr lang="zh-CN" altLang="en-US" dirty="0" smtClean="0"/>
              <a:t>集合将被清空，然后表示操</a:t>
            </a:r>
          </a:p>
          <a:p>
            <a:r>
              <a:rPr lang="zh-CN" altLang="en-US" dirty="0" smtClean="0"/>
              <a:t>作系统发现的当前通道已经准备好的操作的比特掩码将被设置。</a:t>
            </a:r>
          </a:p>
          <a:p>
            <a:r>
              <a:rPr lang="en-US" altLang="zh-CN" dirty="0" smtClean="0"/>
              <a:t>b.</a:t>
            </a:r>
            <a:r>
              <a:rPr lang="zh-CN" altLang="en-US" dirty="0" smtClean="0"/>
              <a:t>否则，也就是键在已选择的键的集合中。键的 </a:t>
            </a:r>
            <a:r>
              <a:rPr lang="en-US" altLang="zh-CN" dirty="0" smtClean="0"/>
              <a:t>ready </a:t>
            </a:r>
            <a:r>
              <a:rPr lang="zh-CN" altLang="en-US" dirty="0" smtClean="0"/>
              <a:t>集合将被表示操作系统发现的当前已经</a:t>
            </a:r>
          </a:p>
          <a:p>
            <a:r>
              <a:rPr lang="zh-CN" altLang="en-US" dirty="0" smtClean="0"/>
              <a:t>准备好的操作的比特掩码更新。所有之前的已经不再是就绪状态的操作不会被清除。事实上，所有</a:t>
            </a:r>
          </a:p>
          <a:p>
            <a:r>
              <a:rPr lang="zh-CN" altLang="en-US" dirty="0" smtClean="0"/>
              <a:t>的比特位都不会被清理。由操作系统决定的 </a:t>
            </a:r>
            <a:r>
              <a:rPr lang="en-US" altLang="zh-CN" dirty="0" smtClean="0"/>
              <a:t>ready </a:t>
            </a:r>
            <a:r>
              <a:rPr lang="zh-CN" altLang="en-US" dirty="0" smtClean="0"/>
              <a:t>集合是与之前的 </a:t>
            </a:r>
            <a:r>
              <a:rPr lang="en-US" altLang="zh-CN" dirty="0" smtClean="0"/>
              <a:t>ready </a:t>
            </a:r>
            <a:r>
              <a:rPr lang="zh-CN" altLang="en-US" dirty="0" smtClean="0"/>
              <a:t>集合按位分离的，一旦键</a:t>
            </a:r>
          </a:p>
          <a:p>
            <a:r>
              <a:rPr lang="zh-CN" altLang="en-US" dirty="0" smtClean="0"/>
              <a:t>被放置于选择器的已选择的键的集合中，它的 </a:t>
            </a:r>
            <a:r>
              <a:rPr lang="en-US" altLang="zh-CN" dirty="0" smtClean="0"/>
              <a:t>ready </a:t>
            </a:r>
            <a:r>
              <a:rPr lang="zh-CN" altLang="en-US" dirty="0" smtClean="0"/>
              <a:t>集合将是累积的。比特位只会被设置，不会被</a:t>
            </a:r>
          </a:p>
          <a:p>
            <a:r>
              <a:rPr lang="zh-CN" altLang="en-US" dirty="0" smtClean="0"/>
              <a:t>清理。</a:t>
            </a:r>
          </a:p>
          <a:p>
            <a:r>
              <a:rPr lang="en-US" altLang="zh-CN" dirty="0" smtClean="0"/>
              <a:t>3.</a:t>
            </a:r>
            <a:r>
              <a:rPr lang="zh-CN" altLang="en-US" dirty="0" smtClean="0"/>
              <a:t>步骤 </a:t>
            </a:r>
            <a:r>
              <a:rPr lang="en-US" altLang="zh-CN" dirty="0" smtClean="0"/>
              <a:t>2 </a:t>
            </a:r>
            <a:r>
              <a:rPr lang="zh-CN" altLang="en-US" dirty="0" smtClean="0"/>
              <a:t>可能会花费很长时间，特别是所激发的线程处于休眠状态时。与该选择器相关的键可</a:t>
            </a:r>
          </a:p>
          <a:p>
            <a:r>
              <a:rPr lang="zh-CN" altLang="en-US" dirty="0" smtClean="0"/>
              <a:t>能会同时被取消。当步骤 </a:t>
            </a:r>
            <a:r>
              <a:rPr lang="en-US" altLang="zh-CN" dirty="0" smtClean="0"/>
              <a:t>2 </a:t>
            </a:r>
            <a:r>
              <a:rPr lang="zh-CN" altLang="en-US" dirty="0" smtClean="0"/>
              <a:t>结束时，步骤 </a:t>
            </a:r>
            <a:r>
              <a:rPr lang="en-US" altLang="zh-CN" dirty="0" smtClean="0"/>
              <a:t>1 </a:t>
            </a:r>
            <a:r>
              <a:rPr lang="zh-CN" altLang="en-US" dirty="0" smtClean="0"/>
              <a:t>将重新执行，以完成任意一个在选择进行的过程中，键</a:t>
            </a:r>
          </a:p>
          <a:p>
            <a:r>
              <a:rPr lang="zh-CN" altLang="en-US" dirty="0" smtClean="0"/>
              <a:t>已经被取消的通道的注销。</a:t>
            </a:r>
          </a:p>
          <a:p>
            <a:r>
              <a:rPr lang="en-US" altLang="zh-CN" dirty="0" smtClean="0"/>
              <a:t>4.select </a:t>
            </a:r>
            <a:r>
              <a:rPr lang="zh-CN" altLang="en-US" dirty="0" smtClean="0"/>
              <a:t>操作返回的值是 </a:t>
            </a:r>
            <a:r>
              <a:rPr lang="en-US" altLang="zh-CN" dirty="0" smtClean="0"/>
              <a:t>ready </a:t>
            </a:r>
            <a:r>
              <a:rPr lang="zh-CN" altLang="en-US" dirty="0" smtClean="0"/>
              <a:t>集合在步骤 </a:t>
            </a:r>
            <a:r>
              <a:rPr lang="en-US" altLang="zh-CN" dirty="0" smtClean="0"/>
              <a:t>2 </a:t>
            </a:r>
            <a:r>
              <a:rPr lang="zh-CN" altLang="en-US" dirty="0" smtClean="0"/>
              <a:t>中被修改的键的数量，而不是已选择的键的集合中</a:t>
            </a:r>
          </a:p>
          <a:p>
            <a:r>
              <a:rPr lang="zh-CN" altLang="en-US" dirty="0" smtClean="0"/>
              <a:t>的通道的总数。返回值不是已准备好的通道的总数，而是从上一个 </a:t>
            </a:r>
            <a:r>
              <a:rPr lang="en-US" altLang="zh-CN" dirty="0" smtClean="0"/>
              <a:t>select( )</a:t>
            </a:r>
            <a:r>
              <a:rPr lang="zh-CN" altLang="en-US" dirty="0" smtClean="0"/>
              <a:t>调用之后进入就绪状态</a:t>
            </a:r>
          </a:p>
          <a:p>
            <a:r>
              <a:rPr lang="zh-CN" altLang="en-US" dirty="0" smtClean="0"/>
              <a:t>的通道的数量。之前的调用中就绪的，并且在本次调用中仍然就绪的通道不会被计入，而那些在前</a:t>
            </a:r>
          </a:p>
          <a:p>
            <a:r>
              <a:rPr lang="zh-CN" altLang="en-US" dirty="0" smtClean="0"/>
              <a:t>一次调用中已经就绪但已经不再处于就绪状态的通道也不会被计入。这些通道可能仍然在已选择的</a:t>
            </a:r>
          </a:p>
          <a:p>
            <a:r>
              <a:rPr lang="zh-CN" altLang="en-US" dirty="0" smtClean="0"/>
              <a:t>键的集合中，但不会被计入返回值中。返回值可能是 </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53</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Selector</a:t>
            </a:r>
            <a:r>
              <a:rPr lang="zh-CN" altLang="en-US" dirty="0" smtClean="0"/>
              <a:t>在</a:t>
            </a:r>
            <a:r>
              <a:rPr lang="en-US" altLang="zh-CN" dirty="0" smtClean="0"/>
              <a:t>select</a:t>
            </a:r>
            <a:r>
              <a:rPr lang="zh-CN" altLang="en-US" dirty="0" smtClean="0"/>
              <a:t>过程中可能是阻塞的，当线程在调用</a:t>
            </a:r>
            <a:r>
              <a:rPr lang="en-US" altLang="zh-CN" dirty="0" smtClean="0"/>
              <a:t>select()</a:t>
            </a:r>
            <a:r>
              <a:rPr lang="zh-CN" altLang="en-US" dirty="0" smtClean="0"/>
              <a:t>时被阻塞，可以有如下三种方法中断或者停止该选择过程：</a:t>
            </a:r>
            <a:endParaRPr lang="en-US" altLang="zh-CN" dirty="0" smtClean="0"/>
          </a:p>
          <a:p>
            <a:pPr marL="228600" indent="-228600">
              <a:buFont typeface="+mj-lt"/>
              <a:buAutoNum type="arabicPeriod"/>
            </a:pPr>
            <a:r>
              <a:rPr lang="en-US" altLang="zh-CN" dirty="0" smtClean="0"/>
              <a:t>wakeup( )</a:t>
            </a:r>
            <a:r>
              <a:rPr lang="zh-CN" altLang="en-US" dirty="0" smtClean="0"/>
              <a:t>方法将使得选择器上的第一个还没有返回的选择操作立即返回。如果当前没有在进行中的选择，那么下一次对 </a:t>
            </a:r>
            <a:r>
              <a:rPr lang="en-US" altLang="zh-CN" dirty="0" smtClean="0"/>
              <a:t>select( )</a:t>
            </a:r>
            <a:r>
              <a:rPr lang="zh-CN" altLang="en-US" dirty="0" smtClean="0"/>
              <a:t>方法的一种形式的调用将立即返回。在选择操作之间多次调用 </a:t>
            </a:r>
            <a:r>
              <a:rPr lang="en-US" altLang="zh-CN" dirty="0" smtClean="0"/>
              <a:t>wakeup( )</a:t>
            </a:r>
            <a:r>
              <a:rPr lang="zh-CN" altLang="en-US" dirty="0" smtClean="0"/>
              <a:t>方法与调用它一次没有什么不同。</a:t>
            </a:r>
            <a:endParaRPr lang="en-US" altLang="zh-CN" dirty="0" smtClean="0"/>
          </a:p>
          <a:p>
            <a:pPr marL="228600" indent="-228600">
              <a:buFont typeface="+mj-lt"/>
              <a:buAutoNum type="arabicPeriod"/>
            </a:pPr>
            <a:r>
              <a:rPr lang="zh-CN" altLang="en-US" dirty="0" smtClean="0"/>
              <a:t>如果选择器的 </a:t>
            </a:r>
            <a:r>
              <a:rPr lang="en-US" altLang="zh-CN" dirty="0" smtClean="0"/>
              <a:t>close( )</a:t>
            </a:r>
            <a:r>
              <a:rPr lang="zh-CN" altLang="en-US" dirty="0" smtClean="0"/>
              <a:t>方法被调用，那么任何一个在选择操作中阻塞的线程都将被唤醒，就像</a:t>
            </a:r>
            <a:r>
              <a:rPr lang="en-US" altLang="zh-CN" dirty="0" smtClean="0"/>
              <a:t>wakeup( )</a:t>
            </a:r>
            <a:r>
              <a:rPr lang="zh-CN" altLang="en-US" dirty="0" smtClean="0"/>
              <a:t>方法被调用了一样。与选择器相关的通道将被注销，而键将被取消。</a:t>
            </a:r>
            <a:endParaRPr lang="en-US" altLang="zh-CN" dirty="0" smtClean="0"/>
          </a:p>
          <a:p>
            <a:pPr marL="228600" indent="-228600">
              <a:buFont typeface="+mj-lt"/>
              <a:buAutoNum type="arabicPeriod"/>
            </a:pPr>
            <a:r>
              <a:rPr lang="zh-CN" altLang="en-US" dirty="0" smtClean="0"/>
              <a:t>如果睡眠中的线程的 </a:t>
            </a:r>
            <a:r>
              <a:rPr lang="en-US" altLang="zh-CN" dirty="0" smtClean="0"/>
              <a:t>interrupt( )</a:t>
            </a:r>
            <a:r>
              <a:rPr lang="zh-CN" altLang="en-US" dirty="0" smtClean="0"/>
              <a:t>方法被调用，它的返回状态将被设置。</a:t>
            </a:r>
            <a:endParaRPr lang="en-US" altLang="zh-CN" dirty="0" smtClean="0"/>
          </a:p>
          <a:p>
            <a:pPr marL="228600" indent="-228600">
              <a:buFont typeface="+mj-lt"/>
              <a:buNone/>
            </a:pPr>
            <a:endParaRPr lang="en-US" altLang="zh-CN" dirty="0" smtClean="0"/>
          </a:p>
          <a:p>
            <a:pPr marL="228600" indent="-228600">
              <a:buFont typeface="+mj-lt"/>
              <a:buNone/>
            </a:pPr>
            <a:r>
              <a:rPr lang="zh-CN" altLang="en-US" dirty="0" smtClean="0"/>
              <a:t>请注意：以上这些方法中的任意一个都不会关闭任何一个相关的通道。</a:t>
            </a:r>
            <a:endParaRPr lang="en-US" altLang="zh-CN" dirty="0" smtClean="0"/>
          </a:p>
          <a:p>
            <a:pPr marL="228600" indent="-228600" algn="l">
              <a:buFont typeface="+mj-lt"/>
              <a:buNone/>
            </a:pPr>
            <a:r>
              <a:rPr lang="en-US" altLang="zh-CN" dirty="0" smtClean="0"/>
              <a:t>Selector</a:t>
            </a:r>
            <a:r>
              <a:rPr lang="zh-CN" altLang="en-US" dirty="0" smtClean="0"/>
              <a:t>的中断不同于通道的中断语义（线程中断，通道即关闭）。中断一个选择器与中断一个通道是不一样的。选择器不会改变任意一个相关的通道，它只会检查它们的状态。当一个在 </a:t>
            </a:r>
            <a:r>
              <a:rPr lang="en-US" altLang="zh-CN" dirty="0" smtClean="0"/>
              <a:t>select( )</a:t>
            </a:r>
            <a:r>
              <a:rPr lang="zh-CN" altLang="en-US" dirty="0" smtClean="0"/>
              <a:t>方法中睡眠的线程中断时，对于通道的状态而言，是不会产生歧义的。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54</a:t>
            </a:fld>
            <a:endParaRPr lang="zh-CN" altLang="en-US"/>
          </a:p>
        </p:txBody>
      </p:sp>
    </p:spTree>
    <p:extLst>
      <p:ext uri="{BB962C8B-B14F-4D97-AF65-F5344CB8AC3E}">
        <p14:creationId xmlns:p14="http://schemas.microsoft.com/office/powerpoint/2010/main" xmlns="" val="2594966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异步 </a:t>
            </a:r>
            <a:r>
              <a:rPr lang="en-US" altLang="zh-CN" b="0" dirty="0" smtClean="0">
                <a:latin typeface="+mn-ea"/>
                <a:ea typeface="+mn-ea"/>
              </a:rPr>
              <a:t>I/O</a:t>
            </a:r>
            <a:r>
              <a:rPr lang="zh-CN" altLang="en-US" b="0" dirty="0" smtClean="0">
                <a:latin typeface="+mn-ea"/>
                <a:ea typeface="+mn-ea"/>
              </a:rPr>
              <a:t>（</a:t>
            </a:r>
            <a:r>
              <a:rPr lang="en-US" altLang="zh-CN" b="0" dirty="0" smtClean="0">
                <a:latin typeface="+mn-ea"/>
                <a:ea typeface="+mn-ea"/>
              </a:rPr>
              <a:t>asynchronous I/O</a:t>
            </a:r>
            <a:r>
              <a:rPr lang="zh-CN" altLang="en-US" b="0" dirty="0" smtClean="0">
                <a:latin typeface="+mn-ea"/>
                <a:ea typeface="+mn-ea"/>
              </a:rPr>
              <a:t>），它允许一个进程可以从操作系统请求一个或多个 </a:t>
            </a:r>
            <a:r>
              <a:rPr lang="en-US" altLang="zh-CN" b="0" dirty="0" smtClean="0">
                <a:latin typeface="+mn-ea"/>
                <a:ea typeface="+mn-ea"/>
              </a:rPr>
              <a:t>I/O </a:t>
            </a:r>
            <a:r>
              <a:rPr lang="zh-CN" altLang="en-US" b="0" dirty="0" smtClean="0">
                <a:latin typeface="+mn-ea"/>
                <a:ea typeface="+mn-ea"/>
              </a:rPr>
              <a:t>操作而不必等待这些操作的完成。发起请求的进程之后会收到它请求的 </a:t>
            </a:r>
            <a:r>
              <a:rPr lang="en-US" altLang="zh-CN" b="0" dirty="0" smtClean="0">
                <a:latin typeface="+mn-ea"/>
                <a:ea typeface="+mn-ea"/>
              </a:rPr>
              <a:t>I/O </a:t>
            </a:r>
            <a:r>
              <a:rPr lang="zh-CN" altLang="en-US" b="0" dirty="0" smtClean="0">
                <a:latin typeface="+mn-ea"/>
                <a:ea typeface="+mn-ea"/>
              </a:rPr>
              <a:t>操作已完成的通知，数据操作完全有</a:t>
            </a:r>
            <a:r>
              <a:rPr lang="en-US" altLang="zh-CN" b="0" dirty="0" smtClean="0">
                <a:latin typeface="+mn-ea"/>
                <a:ea typeface="+mn-ea"/>
              </a:rPr>
              <a:t>OS</a:t>
            </a:r>
            <a:r>
              <a:rPr lang="zh-CN" altLang="en-US" b="0" dirty="0" smtClean="0">
                <a:latin typeface="+mn-ea"/>
                <a:ea typeface="+mn-ea"/>
              </a:rPr>
              <a:t>内核完成。</a:t>
            </a:r>
            <a:endParaRPr lang="en-US" altLang="zh-CN" b="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55</a:t>
            </a:fld>
            <a:endParaRPr lang="zh-CN" altLang="en-US"/>
          </a:p>
        </p:txBody>
      </p:sp>
    </p:spTree>
    <p:extLst>
      <p:ext uri="{BB962C8B-B14F-4D97-AF65-F5344CB8AC3E}">
        <p14:creationId xmlns:p14="http://schemas.microsoft.com/office/powerpoint/2010/main" xmlns="" val="76052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xmlns="" val="29614691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分布式应该在单机性能压榨到极限或能力所不能及（比如单点失效、单点安全性无法保障等情况）时提出。</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56</a:t>
            </a:fld>
            <a:endParaRPr lang="zh-CN" altLang="en-US"/>
          </a:p>
        </p:txBody>
      </p:sp>
    </p:spTree>
    <p:extLst>
      <p:ext uri="{BB962C8B-B14F-4D97-AF65-F5344CB8AC3E}">
        <p14:creationId xmlns:p14="http://schemas.microsoft.com/office/powerpoint/2010/main" xmlns="" val="2548331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Bullshit</a:t>
            </a:r>
            <a:r>
              <a:rPr lang="zh-CN" altLang="en-US" sz="1200" b="0" i="0" kern="1200" dirty="0" smtClean="0">
                <a:solidFill>
                  <a:schemeClr val="tx1"/>
                </a:solidFill>
                <a:effectLst/>
                <a:latin typeface="+mn-lt"/>
                <a:ea typeface="+mn-ea"/>
                <a:cs typeface="+mn-cs"/>
              </a:rPr>
              <a:t>（以上全是废话）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59</a:t>
            </a:fld>
            <a:endParaRPr lang="zh-CN" altLang="en-US"/>
          </a:p>
        </p:txBody>
      </p:sp>
    </p:spTree>
    <p:extLst>
      <p:ext uri="{BB962C8B-B14F-4D97-AF65-F5344CB8AC3E}">
        <p14:creationId xmlns:p14="http://schemas.microsoft.com/office/powerpoint/2010/main" xmlns="" val="400704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6</a:t>
            </a:fld>
            <a:endParaRPr lang="zh-CN" altLang="en-US"/>
          </a:p>
        </p:txBody>
      </p:sp>
    </p:spTree>
    <p:extLst>
      <p:ext uri="{BB962C8B-B14F-4D97-AF65-F5344CB8AC3E}">
        <p14:creationId xmlns:p14="http://schemas.microsoft.com/office/powerpoint/2010/main" xmlns="" val="219696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8</a:t>
            </a:fld>
            <a:endParaRPr lang="zh-CN" altLang="en-US"/>
          </a:p>
        </p:txBody>
      </p:sp>
    </p:spTree>
    <p:extLst>
      <p:ext uri="{BB962C8B-B14F-4D97-AF65-F5344CB8AC3E}">
        <p14:creationId xmlns:p14="http://schemas.microsoft.com/office/powerpoint/2010/main" xmlns="" val="212621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进行切割分块的。参考</a:t>
            </a:r>
            <a:r>
              <a:rPr lang="en-US" altLang="zh-CN" dirty="0" err="1" smtClean="0"/>
              <a:t>io.netty.buffer.PooledByteBuffer</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13</a:t>
            </a:fld>
            <a:endParaRPr lang="zh-CN" altLang="en-US"/>
          </a:p>
        </p:txBody>
      </p:sp>
    </p:spTree>
    <p:extLst>
      <p:ext uri="{BB962C8B-B14F-4D97-AF65-F5344CB8AC3E}">
        <p14:creationId xmlns:p14="http://schemas.microsoft.com/office/powerpoint/2010/main" xmlns="" val="322463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进行切割分块的。参考</a:t>
            </a:r>
            <a:r>
              <a:rPr lang="en-US" altLang="zh-CN" dirty="0" err="1" smtClean="0"/>
              <a:t>io.netty.buffer.PooledByteBuffer</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15</a:t>
            </a:fld>
            <a:endParaRPr lang="zh-CN" altLang="en-US"/>
          </a:p>
        </p:txBody>
      </p:sp>
    </p:spTree>
    <p:extLst>
      <p:ext uri="{BB962C8B-B14F-4D97-AF65-F5344CB8AC3E}">
        <p14:creationId xmlns:p14="http://schemas.microsoft.com/office/powerpoint/2010/main" xmlns="" val="3224635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xmlns="" val="409651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2017/1/11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xmlns=""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hanjiehao@163.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6.gif"/><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685800" y="4725144"/>
            <a:ext cx="7772400" cy="923330"/>
          </a:xfrm>
          <a:prstGeom prst="rect">
            <a:avLst/>
          </a:prstGeom>
          <a:noFill/>
        </p:spPr>
        <p:txBody>
          <a:bodyPr wrap="square" rtlCol="0">
            <a:spAutoFit/>
          </a:bodyPr>
          <a:lstStyle/>
          <a:p>
            <a:pPr algn="r"/>
            <a:r>
              <a:rPr lang="en-US" altLang="zh-CN" dirty="0" smtClean="0"/>
              <a:t>——</a:t>
            </a:r>
            <a:r>
              <a:rPr lang="zh-CN" altLang="en-US" dirty="0" smtClean="0"/>
              <a:t>顾汉杰</a:t>
            </a:r>
            <a:endParaRPr lang="en-US" altLang="zh-CN" dirty="0" smtClean="0"/>
          </a:p>
          <a:p>
            <a:pPr algn="r"/>
            <a:r>
              <a:rPr lang="en-US" altLang="zh-CN" dirty="0"/>
              <a:t>2016</a:t>
            </a:r>
            <a:r>
              <a:rPr lang="zh-CN" altLang="en-US" dirty="0"/>
              <a:t>年</a:t>
            </a:r>
            <a:r>
              <a:rPr lang="en-US" altLang="zh-CN" dirty="0"/>
              <a:t>12</a:t>
            </a:r>
            <a:r>
              <a:rPr lang="zh-CN" altLang="en-US" dirty="0"/>
              <a:t>月</a:t>
            </a:r>
            <a:r>
              <a:rPr lang="en-US" altLang="zh-CN" dirty="0"/>
              <a:t>20</a:t>
            </a:r>
            <a:r>
              <a:rPr lang="zh-CN" altLang="en-US" dirty="0" smtClean="0"/>
              <a:t>日</a:t>
            </a:r>
            <a:endParaRPr lang="en-US" altLang="zh-CN" dirty="0" smtClean="0"/>
          </a:p>
          <a:p>
            <a:pPr algn="r"/>
            <a:r>
              <a:rPr lang="zh-CN" altLang="en-US" dirty="0" smtClean="0"/>
              <a:t>批评指正：</a:t>
            </a:r>
            <a:r>
              <a:rPr lang="en-US" altLang="zh-CN" dirty="0" smtClean="0">
                <a:hlinkClick r:id="rId3"/>
              </a:rPr>
              <a:t>guhanjiehao@163.com</a:t>
            </a:r>
            <a:r>
              <a:rPr lang="en-US" altLang="zh-CN" dirty="0" smtClean="0"/>
              <a:t> </a:t>
            </a:r>
            <a:endParaRPr lang="en-US" altLang="zh-CN" dirty="0"/>
          </a:p>
        </p:txBody>
      </p:sp>
    </p:spTree>
    <p:extLst>
      <p:ext uri="{BB962C8B-B14F-4D97-AF65-F5344CB8AC3E}">
        <p14:creationId xmlns:p14="http://schemas.microsoft.com/office/powerpoint/2010/main" xmlns=""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爆炸形 1 9"/>
          <p:cNvSpPr/>
          <p:nvPr/>
        </p:nvSpPr>
        <p:spPr>
          <a:xfrm>
            <a:off x="6948264" y="2996952"/>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660232" y="5129232"/>
            <a:ext cx="1638300" cy="1085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503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endParaRPr lang="zh-CN" altLang="en-US" sz="1600" b="1" dirty="0">
              <a:solidFill>
                <a:schemeClr val="accent2"/>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77937" y="4214434"/>
            <a:ext cx="4564718" cy="9988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61283" y="5408208"/>
            <a:ext cx="4483668" cy="1045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16" name="曲线连接符 15"/>
          <p:cNvCxnSpPr/>
          <p:nvPr/>
        </p:nvCxnSpPr>
        <p:spPr>
          <a:xfrm rot="5400000">
            <a:off x="2893977"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001"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193"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121" y="4670036"/>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565"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565"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469"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469"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9" name="爆炸形 1 18"/>
          <p:cNvSpPr/>
          <p:nvPr/>
        </p:nvSpPr>
        <p:spPr>
          <a:xfrm>
            <a:off x="6264264" y="2156186"/>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sp>
        <p:nvSpPr>
          <p:cNvPr id="6" name="矩形 5"/>
          <p:cNvSpPr/>
          <p:nvPr/>
        </p:nvSpPr>
        <p:spPr>
          <a:xfrm>
            <a:off x="4784694" y="3645024"/>
            <a:ext cx="3365024" cy="369332"/>
          </a:xfrm>
          <a:prstGeom prst="rect">
            <a:avLst/>
          </a:prstGeom>
        </p:spPr>
        <p:txBody>
          <a:bodyPr wrap="none">
            <a:spAutoFit/>
          </a:bodyPr>
          <a:lstStyle/>
          <a:p>
            <a:r>
              <a:rPr lang="zh-CN" altLang="en-US" b="1" dirty="0">
                <a:solidFill>
                  <a:schemeClr val="accent2"/>
                </a:solidFill>
              </a:rPr>
              <a:t>效率并不高</a:t>
            </a:r>
            <a:r>
              <a:rPr lang="en-US" altLang="zh-CN" b="1" dirty="0"/>
              <a:t>   </a:t>
            </a:r>
            <a:r>
              <a:rPr lang="zh-CN" altLang="en-US" b="1" dirty="0">
                <a:solidFill>
                  <a:schemeClr val="accent2"/>
                </a:solidFill>
              </a:rPr>
              <a:t>压缩后同时被翻转</a:t>
            </a:r>
          </a:p>
        </p:txBody>
      </p:sp>
    </p:spTree>
    <p:extLst>
      <p:ext uri="{BB962C8B-B14F-4D97-AF65-F5344CB8AC3E}">
        <p14:creationId xmlns:p14="http://schemas.microsoft.com/office/powerpoint/2010/main" xmlns="" val="3114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22" presetClass="entr" presetSubtype="1"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2" presetClass="entr" presetSubtype="1"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
        <p:nvSpPr>
          <p:cNvPr id="8" name="爆炸形 1 7"/>
          <p:cNvSpPr/>
          <p:nvPr/>
        </p:nvSpPr>
        <p:spPr>
          <a:xfrm>
            <a:off x="6876408" y="3249080"/>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61636" y="2582837"/>
            <a:ext cx="1676400" cy="695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754553" y="4941490"/>
            <a:ext cx="2340000" cy="12071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2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20" name="组合 19"/>
          <p:cNvGrpSpPr/>
          <p:nvPr/>
        </p:nvGrpSpPr>
        <p:grpSpPr>
          <a:xfrm>
            <a:off x="1763688" y="2996952"/>
            <a:ext cx="5942346" cy="1312490"/>
            <a:chOff x="1763688" y="2996952"/>
            <a:chExt cx="5942346" cy="1312490"/>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63688" y="2996952"/>
              <a:ext cx="5942346" cy="1312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p:nvSpPr>
          <p:spPr>
            <a:xfrm>
              <a:off x="5721052" y="306198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31236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
        <p:nvSpPr>
          <p:cNvPr id="11" name="圆角矩形 10"/>
          <p:cNvSpPr/>
          <p:nvPr/>
        </p:nvSpPr>
        <p:spPr>
          <a:xfrm>
            <a:off x="4821729" y="351967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51967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xmlns="" val="26517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Buffer#slice</a:t>
            </a:r>
            <a:r>
              <a:rPr lang="en-US" altLang="zh-CN" dirty="0"/>
              <a:t>()</a:t>
            </a:r>
            <a:r>
              <a:rPr lang="zh-CN" altLang="en-US" dirty="0"/>
              <a:t>的并发操作</a:t>
            </a:r>
          </a:p>
        </p:txBody>
      </p:sp>
      <p:sp>
        <p:nvSpPr>
          <p:cNvPr id="3" name="内容占位符 2"/>
          <p:cNvSpPr>
            <a:spLocks noGrp="1"/>
          </p:cNvSpPr>
          <p:nvPr>
            <p:ph idx="1"/>
          </p:nvPr>
        </p:nvSpPr>
        <p:spPr/>
        <p:txBody>
          <a:bodyPr/>
          <a:lstStyle/>
          <a:p>
            <a:r>
              <a:rPr lang="zh-CN" altLang="en-US" dirty="0" smtClean="0"/>
              <a:t>进程 </a:t>
            </a:r>
            <a:r>
              <a:rPr lang="en-US" altLang="zh-CN" dirty="0" smtClean="0"/>
              <a:t>&amp;</a:t>
            </a:r>
            <a:r>
              <a:rPr lang="zh-CN" altLang="en-US" dirty="0" smtClean="0"/>
              <a:t> 线程</a:t>
            </a:r>
            <a:endParaRPr lang="zh-CN" altLang="en-US" dirty="0"/>
          </a:p>
        </p:txBody>
      </p:sp>
      <p:sp>
        <p:nvSpPr>
          <p:cNvPr id="4" name="矩形 3"/>
          <p:cNvSpPr/>
          <p:nvPr/>
        </p:nvSpPr>
        <p:spPr>
          <a:xfrm>
            <a:off x="2123728"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4"/>
          <p:cNvSpPr/>
          <p:nvPr/>
        </p:nvSpPr>
        <p:spPr>
          <a:xfrm>
            <a:off x="2771800"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p:cNvSpPr/>
          <p:nvPr/>
        </p:nvSpPr>
        <p:spPr>
          <a:xfrm>
            <a:off x="3419872"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矩形 6"/>
          <p:cNvSpPr/>
          <p:nvPr/>
        </p:nvSpPr>
        <p:spPr>
          <a:xfrm>
            <a:off x="4067944"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4716016"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5364088"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p:cNvSpPr/>
          <p:nvPr/>
        </p:nvSpPr>
        <p:spPr>
          <a:xfrm>
            <a:off x="6012160"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6660232"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1746995" y="2204864"/>
            <a:ext cx="1401538" cy="369332"/>
          </a:xfrm>
          <a:prstGeom prst="rect">
            <a:avLst/>
          </a:prstGeom>
          <a:noFill/>
        </p:spPr>
        <p:txBody>
          <a:bodyPr wrap="none" rtlCol="0">
            <a:spAutoFit/>
          </a:bodyPr>
          <a:lstStyle/>
          <a:p>
            <a:r>
              <a:rPr lang="en-US" altLang="zh-CN" dirty="0" smtClean="0"/>
              <a:t>base address</a:t>
            </a:r>
            <a:endParaRPr lang="zh-CN" altLang="en-US" dirty="0"/>
          </a:p>
        </p:txBody>
      </p:sp>
      <p:cxnSp>
        <p:nvCxnSpPr>
          <p:cNvPr id="14" name="直接箭头连接符 13"/>
          <p:cNvCxnSpPr>
            <a:stCxn id="12" idx="2"/>
            <a:endCxn id="4" idx="0"/>
          </p:cNvCxnSpPr>
          <p:nvPr/>
        </p:nvCxnSpPr>
        <p:spPr>
          <a:xfrm>
            <a:off x="2447764" y="2574196"/>
            <a:ext cx="0" cy="197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27301" y="2802994"/>
            <a:ext cx="455574" cy="369332"/>
          </a:xfrm>
          <a:prstGeom prst="rect">
            <a:avLst/>
          </a:prstGeom>
          <a:noFill/>
        </p:spPr>
        <p:txBody>
          <a:bodyPr wrap="none" rtlCol="0">
            <a:spAutoFit/>
          </a:bodyPr>
          <a:lstStyle/>
          <a:p>
            <a:r>
              <a:rPr lang="en-US" altLang="zh-CN" dirty="0" err="1" smtClean="0"/>
              <a:t>arr</a:t>
            </a:r>
            <a:endParaRPr lang="zh-CN" altLang="en-US" dirty="0"/>
          </a:p>
        </p:txBody>
      </p:sp>
      <p:sp>
        <p:nvSpPr>
          <p:cNvPr id="16" name="TextBox 15"/>
          <p:cNvSpPr txBox="1"/>
          <p:nvPr/>
        </p:nvSpPr>
        <p:spPr>
          <a:xfrm>
            <a:off x="5326518" y="3347700"/>
            <a:ext cx="723211" cy="369332"/>
          </a:xfrm>
          <a:prstGeom prst="rect">
            <a:avLst/>
          </a:prstGeom>
          <a:noFill/>
        </p:spPr>
        <p:txBody>
          <a:bodyPr wrap="none" rtlCol="0">
            <a:spAutoFit/>
          </a:bodyPr>
          <a:lstStyle/>
          <a:p>
            <a:r>
              <a:rPr lang="en-US" altLang="zh-CN" dirty="0" smtClean="0"/>
              <a:t>offset</a:t>
            </a:r>
            <a:endParaRPr lang="zh-CN" altLang="en-US" dirty="0"/>
          </a:p>
        </p:txBody>
      </p:sp>
      <p:cxnSp>
        <p:nvCxnSpPr>
          <p:cNvPr id="18" name="直接箭头连接符 17"/>
          <p:cNvCxnSpPr>
            <a:stCxn id="16" idx="0"/>
            <a:endCxn id="9" idx="2"/>
          </p:cNvCxnSpPr>
          <p:nvPr/>
        </p:nvCxnSpPr>
        <p:spPr>
          <a:xfrm flipV="1">
            <a:off x="5688124" y="3203684"/>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123728" y="3931890"/>
            <a:ext cx="111671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a:t>
            </a:r>
            <a:r>
              <a:rPr lang="en-US" altLang="zh-CN" dirty="0" err="1" smtClean="0"/>
              <a:t>i</a:t>
            </a:r>
            <a:r>
              <a:rPr lang="en-US" altLang="zh-CN" dirty="0" smtClean="0"/>
              <a:t>]</a:t>
            </a:r>
            <a:endParaRPr lang="zh-CN" altLang="en-US" dirty="0"/>
          </a:p>
        </p:txBody>
      </p:sp>
      <p:sp>
        <p:nvSpPr>
          <p:cNvPr id="22" name="矩形 21"/>
          <p:cNvSpPr/>
          <p:nvPr/>
        </p:nvSpPr>
        <p:spPr>
          <a:xfrm>
            <a:off x="4116152" y="3931890"/>
            <a:ext cx="111671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[j]</a:t>
            </a:r>
            <a:endParaRPr lang="zh-CN" altLang="en-US" dirty="0"/>
          </a:p>
        </p:txBody>
      </p:sp>
      <p:sp>
        <p:nvSpPr>
          <p:cNvPr id="23" name="矩形 22"/>
          <p:cNvSpPr/>
          <p:nvPr/>
        </p:nvSpPr>
        <p:spPr>
          <a:xfrm>
            <a:off x="6191592" y="3931890"/>
            <a:ext cx="111671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a</a:t>
            </a:r>
            <a:r>
              <a:rPr lang="en-US" altLang="zh-CN" dirty="0" err="1" smtClean="0"/>
              <a:t>rr</a:t>
            </a:r>
            <a:r>
              <a:rPr lang="en-US" altLang="zh-CN" dirty="0" smtClean="0"/>
              <a:t>[k]</a:t>
            </a:r>
            <a:endParaRPr lang="zh-CN" altLang="en-US" dirty="0"/>
          </a:p>
        </p:txBody>
      </p:sp>
      <p:sp>
        <p:nvSpPr>
          <p:cNvPr id="24" name="TextBox 23"/>
          <p:cNvSpPr txBox="1"/>
          <p:nvPr/>
        </p:nvSpPr>
        <p:spPr>
          <a:xfrm>
            <a:off x="2230631" y="3501008"/>
            <a:ext cx="901209" cy="369332"/>
          </a:xfrm>
          <a:prstGeom prst="rect">
            <a:avLst/>
          </a:prstGeom>
          <a:noFill/>
        </p:spPr>
        <p:txBody>
          <a:bodyPr wrap="none" rtlCol="0">
            <a:spAutoFit/>
          </a:bodyPr>
          <a:lstStyle/>
          <a:p>
            <a:r>
              <a:rPr lang="en-US" altLang="zh-CN" dirty="0" err="1" smtClean="0"/>
              <a:t>arr</a:t>
            </a:r>
            <a:r>
              <a:rPr lang="en-US" altLang="zh-CN" dirty="0" smtClean="0"/>
              <a:t>[0-2]</a:t>
            </a:r>
            <a:endParaRPr lang="zh-CN" altLang="en-US" dirty="0"/>
          </a:p>
        </p:txBody>
      </p:sp>
      <p:sp>
        <p:nvSpPr>
          <p:cNvPr id="25" name="TextBox 24"/>
          <p:cNvSpPr txBox="1"/>
          <p:nvPr/>
        </p:nvSpPr>
        <p:spPr>
          <a:xfrm>
            <a:off x="4211960" y="3501008"/>
            <a:ext cx="901209" cy="369332"/>
          </a:xfrm>
          <a:prstGeom prst="rect">
            <a:avLst/>
          </a:prstGeom>
          <a:noFill/>
        </p:spPr>
        <p:txBody>
          <a:bodyPr wrap="none" rtlCol="0">
            <a:spAutoFit/>
          </a:bodyPr>
          <a:lstStyle/>
          <a:p>
            <a:r>
              <a:rPr lang="en-US" altLang="zh-CN" dirty="0" err="1" smtClean="0"/>
              <a:t>arr</a:t>
            </a:r>
            <a:r>
              <a:rPr lang="en-US" altLang="zh-CN" dirty="0" smtClean="0"/>
              <a:t>[3-5]</a:t>
            </a:r>
            <a:endParaRPr lang="zh-CN" altLang="en-US" dirty="0"/>
          </a:p>
        </p:txBody>
      </p:sp>
      <p:sp>
        <p:nvSpPr>
          <p:cNvPr id="26" name="TextBox 25"/>
          <p:cNvSpPr txBox="1"/>
          <p:nvPr/>
        </p:nvSpPr>
        <p:spPr>
          <a:xfrm>
            <a:off x="6300192" y="3501008"/>
            <a:ext cx="901209" cy="369332"/>
          </a:xfrm>
          <a:prstGeom prst="rect">
            <a:avLst/>
          </a:prstGeom>
          <a:noFill/>
        </p:spPr>
        <p:txBody>
          <a:bodyPr wrap="none" rtlCol="0">
            <a:spAutoFit/>
          </a:bodyPr>
          <a:lstStyle/>
          <a:p>
            <a:r>
              <a:rPr lang="en-US" altLang="zh-CN" dirty="0" err="1" smtClean="0"/>
              <a:t>arr</a:t>
            </a:r>
            <a:r>
              <a:rPr lang="en-US" altLang="zh-CN" dirty="0" smtClean="0"/>
              <a:t>[6-7]</a:t>
            </a:r>
            <a:endParaRPr lang="zh-CN" altLang="en-US" dirty="0"/>
          </a:p>
        </p:txBody>
      </p:sp>
      <p:sp>
        <p:nvSpPr>
          <p:cNvPr id="27" name="TextBox 26"/>
          <p:cNvSpPr txBox="1"/>
          <p:nvPr/>
        </p:nvSpPr>
        <p:spPr>
          <a:xfrm>
            <a:off x="1042765" y="5043368"/>
            <a:ext cx="646331" cy="369332"/>
          </a:xfrm>
          <a:prstGeom prst="rect">
            <a:avLst/>
          </a:prstGeom>
          <a:noFill/>
        </p:spPr>
        <p:txBody>
          <a:bodyPr wrap="none" rtlCol="0">
            <a:spAutoFit/>
          </a:bodyPr>
          <a:lstStyle/>
          <a:p>
            <a:r>
              <a:rPr lang="zh-CN" altLang="en-US" dirty="0"/>
              <a:t>线程</a:t>
            </a:r>
          </a:p>
        </p:txBody>
      </p:sp>
    </p:spTree>
    <p:extLst>
      <p:ext uri="{BB962C8B-B14F-4D97-AF65-F5344CB8AC3E}">
        <p14:creationId xmlns:p14="http://schemas.microsoft.com/office/powerpoint/2010/main" xmlns="" val="416752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Buffer#slice</a:t>
            </a:r>
            <a:r>
              <a:rPr lang="en-US" altLang="zh-CN" dirty="0" smtClean="0"/>
              <a:t>()</a:t>
            </a:r>
            <a:r>
              <a:rPr lang="zh-CN" altLang="en-US" dirty="0" smtClean="0"/>
              <a:t>的并发操作</a:t>
            </a:r>
            <a:endParaRPr lang="zh-CN" altLang="en-US" dirty="0"/>
          </a:p>
        </p:txBody>
      </p:sp>
      <p:sp>
        <p:nvSpPr>
          <p:cNvPr id="3" name="内容占位符 2"/>
          <p:cNvSpPr>
            <a:spLocks noGrp="1"/>
          </p:cNvSpPr>
          <p:nvPr>
            <p:ph idx="1"/>
          </p:nvPr>
        </p:nvSpPr>
        <p:spPr/>
        <p:txBody>
          <a:bodyPr/>
          <a:lstStyle/>
          <a:p>
            <a:pPr>
              <a:lnSpc>
                <a:spcPct val="200000"/>
              </a:lnSpc>
              <a:spcBef>
                <a:spcPts val="0"/>
              </a:spcBef>
            </a:pPr>
            <a:r>
              <a:rPr lang="zh-CN" altLang="en-US" dirty="0" smtClean="0"/>
              <a:t>切割（</a:t>
            </a:r>
            <a:r>
              <a:rPr lang="en-US" altLang="zh-CN" dirty="0"/>
              <a:t>slice</a:t>
            </a:r>
            <a:r>
              <a:rPr lang="zh-CN" altLang="en-US" dirty="0" smtClean="0"/>
              <a:t>）</a:t>
            </a:r>
            <a:endParaRPr lang="en-US" altLang="zh-CN" dirty="0"/>
          </a:p>
        </p:txBody>
      </p:sp>
      <p:sp>
        <p:nvSpPr>
          <p:cNvPr id="14" name="TextBox 13"/>
          <p:cNvSpPr txBox="1"/>
          <p:nvPr/>
        </p:nvSpPr>
        <p:spPr>
          <a:xfrm>
            <a:off x="971597" y="2420888"/>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18" name="组合 17"/>
          <p:cNvGrpSpPr/>
          <p:nvPr/>
        </p:nvGrpSpPr>
        <p:grpSpPr>
          <a:xfrm>
            <a:off x="2313009" y="3100640"/>
            <a:ext cx="5643367" cy="1408480"/>
            <a:chOff x="2313009" y="5404896"/>
            <a:chExt cx="5643367" cy="1408480"/>
          </a:xfrm>
        </p:grpSpPr>
        <p:pic>
          <p:nvPicPr>
            <p:cNvPr id="13"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3568" y="4947245"/>
            <a:ext cx="2828925" cy="1152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607517" y="4947245"/>
            <a:ext cx="2238375" cy="1257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940915" y="4947245"/>
            <a:ext cx="2895600" cy="1362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4307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a:t>
            </a:r>
            <a:r>
              <a:rPr lang="en-US" altLang="zh-CN" sz="1400" dirty="0"/>
              <a:t>(char[]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(char [] </a:t>
            </a:r>
            <a:r>
              <a:rPr lang="en-US" altLang="zh-CN" sz="1400" dirty="0" err="1"/>
              <a:t>src</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xmlns="" val="2420958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smtClean="0"/>
              <a:t>bytebuffer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grpSp>
        <p:nvGrpSpPr>
          <p:cNvPr id="19" name="组合 18"/>
          <p:cNvGrpSpPr/>
          <p:nvPr/>
        </p:nvGrpSpPr>
        <p:grpSpPr>
          <a:xfrm>
            <a:off x="2843808" y="4221088"/>
            <a:ext cx="1368152" cy="1800200"/>
            <a:chOff x="2843808" y="4221088"/>
            <a:chExt cx="1368152" cy="1800200"/>
          </a:xfrm>
        </p:grpSpPr>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xmlns="" val="243821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042"/>
                                        </p:tgtEl>
                                        <p:attrNameLst>
                                          <p:attrName>style.visibility</p:attrName>
                                        </p:attrNameLst>
                                      </p:cBhvr>
                                      <p:to>
                                        <p:strVal val="visible"/>
                                      </p:to>
                                    </p:set>
                                    <p:anim calcmode="lin" valueType="num">
                                      <p:cBhvr>
                                        <p:cTn id="42" dur="500" fill="hold"/>
                                        <p:tgtEl>
                                          <p:spTgt spid="1042"/>
                                        </p:tgtEl>
                                        <p:attrNameLst>
                                          <p:attrName>ppt_w</p:attrName>
                                        </p:attrNameLst>
                                      </p:cBhvr>
                                      <p:tavLst>
                                        <p:tav tm="0">
                                          <p:val>
                                            <p:fltVal val="0"/>
                                          </p:val>
                                        </p:tav>
                                        <p:tav tm="100000">
                                          <p:val>
                                            <p:strVal val="#ppt_w"/>
                                          </p:val>
                                        </p:tav>
                                      </p:tavLst>
                                    </p:anim>
                                    <p:anim calcmode="lin" valueType="num">
                                      <p:cBhvr>
                                        <p:cTn id="43" dur="500" fill="hold"/>
                                        <p:tgtEl>
                                          <p:spTgt spid="1042"/>
                                        </p:tgtEl>
                                        <p:attrNameLst>
                                          <p:attrName>ppt_h</p:attrName>
                                        </p:attrNameLst>
                                      </p:cBhvr>
                                      <p:tavLst>
                                        <p:tav tm="0">
                                          <p:val>
                                            <p:fltVal val="0"/>
                                          </p:val>
                                        </p:tav>
                                        <p:tav tm="100000">
                                          <p:val>
                                            <p:strVal val="#ppt_h"/>
                                          </p:val>
                                        </p:tav>
                                      </p:tavLst>
                                    </p:anim>
                                    <p:animEffect transition="in" filter="fade">
                                      <p:cBhvr>
                                        <p:cTn id="44"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pPr>
              <a:lnSpc>
                <a:spcPct val="200000"/>
              </a:lnSpc>
            </a:pPr>
            <a:r>
              <a:rPr lang="en-US" altLang="zh-CN" dirty="0" smtClean="0"/>
              <a:t>Buffer</a:t>
            </a:r>
            <a:r>
              <a:rPr lang="zh-CN" altLang="en-US" dirty="0" smtClean="0"/>
              <a:t>直接内存的创建</a:t>
            </a:r>
            <a:endParaRPr lang="zh-CN" altLang="en-US" dirty="0"/>
          </a:p>
        </p:txBody>
      </p:sp>
      <p:sp>
        <p:nvSpPr>
          <p:cNvPr id="4" name="圆角矩形 3"/>
          <p:cNvSpPr/>
          <p:nvPr/>
        </p:nvSpPr>
        <p:spPr>
          <a:xfrm>
            <a:off x="6156176" y="2215897"/>
            <a:ext cx="1656184" cy="792088"/>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内存空间</a:t>
            </a:r>
            <a:endParaRPr lang="zh-CN" altLang="en-US" dirty="0"/>
          </a:p>
        </p:txBody>
      </p:sp>
      <p:sp>
        <p:nvSpPr>
          <p:cNvPr id="6" name="圆角矩形 5"/>
          <p:cNvSpPr/>
          <p:nvPr/>
        </p:nvSpPr>
        <p:spPr>
          <a:xfrm>
            <a:off x="1290142" y="2215897"/>
            <a:ext cx="1656184" cy="792088"/>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堆外空间</a:t>
            </a:r>
            <a:endParaRPr lang="zh-CN" altLang="en-US" dirty="0"/>
          </a:p>
        </p:txBody>
      </p:sp>
      <p:cxnSp>
        <p:nvCxnSpPr>
          <p:cNvPr id="12" name="直接箭头连接符 11"/>
          <p:cNvCxnSpPr/>
          <p:nvPr/>
        </p:nvCxnSpPr>
        <p:spPr>
          <a:xfrm>
            <a:off x="507605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076176"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679638" y="2739393"/>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6344603" y="279141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065322" y="2662613"/>
            <a:ext cx="729174" cy="276999"/>
          </a:xfrm>
          <a:prstGeom prst="rect">
            <a:avLst/>
          </a:prstGeom>
          <a:noFill/>
        </p:spPr>
        <p:txBody>
          <a:bodyPr wrap="none" rtlCol="0">
            <a:spAutoFit/>
          </a:bodyPr>
          <a:lstStyle/>
          <a:p>
            <a:r>
              <a:rPr lang="en-US" altLang="zh-CN" sz="1200" dirty="0" smtClean="0">
                <a:solidFill>
                  <a:schemeClr val="bg1">
                    <a:lumMod val="50000"/>
                  </a:schemeClr>
                </a:solidFill>
              </a:rPr>
              <a:t>reserved</a:t>
            </a:r>
            <a:endParaRPr lang="zh-CN" altLang="en-US" sz="1200" dirty="0">
              <a:solidFill>
                <a:schemeClr val="bg1">
                  <a:lumMod val="50000"/>
                </a:schemeClr>
              </a:solidFill>
            </a:endParaRPr>
          </a:p>
        </p:txBody>
      </p:sp>
      <p:sp>
        <p:nvSpPr>
          <p:cNvPr id="26" name="TextBox 25"/>
          <p:cNvSpPr txBox="1"/>
          <p:nvPr/>
        </p:nvSpPr>
        <p:spPr>
          <a:xfrm>
            <a:off x="6695766" y="2719953"/>
            <a:ext cx="495649" cy="276999"/>
          </a:xfrm>
          <a:prstGeom prst="rect">
            <a:avLst/>
          </a:prstGeom>
          <a:noFill/>
        </p:spPr>
        <p:txBody>
          <a:bodyPr wrap="none" rtlCol="0">
            <a:spAutoFit/>
          </a:bodyPr>
          <a:lstStyle/>
          <a:p>
            <a:r>
              <a:rPr lang="en-US" altLang="zh-CN" sz="1200" dirty="0" smtClean="0">
                <a:solidFill>
                  <a:schemeClr val="bg1">
                    <a:lumMod val="50000"/>
                  </a:schemeClr>
                </a:solidFill>
              </a:rPr>
              <a:t>heap</a:t>
            </a:r>
            <a:endParaRPr lang="zh-CN" altLang="en-US" sz="1200" dirty="0">
              <a:solidFill>
                <a:schemeClr val="bg1">
                  <a:lumMod val="50000"/>
                </a:schemeClr>
              </a:solidFill>
            </a:endParaRPr>
          </a:p>
        </p:txBody>
      </p:sp>
      <p:sp>
        <p:nvSpPr>
          <p:cNvPr id="28" name="TextBox 27"/>
          <p:cNvSpPr txBox="1"/>
          <p:nvPr/>
        </p:nvSpPr>
        <p:spPr>
          <a:xfrm>
            <a:off x="5150727"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4285484" y="2863969"/>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a:stCxn id="30" idx="3"/>
          </p:cNvCxnSpPr>
          <p:nvPr/>
        </p:nvCxnSpPr>
        <p:spPr>
          <a:xfrm flipV="1">
            <a:off x="4786506" y="3000587"/>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915976" y="3002469"/>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63573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069035"/>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069035"/>
            <a:ext cx="3829050" cy="2600325"/>
          </a:xfrm>
          <a:prstGeom prst="rect">
            <a:avLst/>
          </a:prstGeom>
          <a:noFill/>
          <a:ln w="9525">
            <a:noFill/>
            <a:miter lim="800000"/>
            <a:headEnd/>
            <a:tailEnd/>
          </a:ln>
        </p:spPr>
      </p:pic>
      <p:sp>
        <p:nvSpPr>
          <p:cNvPr id="39" name="矩形 38"/>
          <p:cNvSpPr/>
          <p:nvPr/>
        </p:nvSpPr>
        <p:spPr>
          <a:xfrm>
            <a:off x="6344603" y="2307345"/>
            <a:ext cx="396044" cy="1245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0" name="TextBox 39"/>
          <p:cNvSpPr txBox="1"/>
          <p:nvPr/>
        </p:nvSpPr>
        <p:spPr>
          <a:xfrm>
            <a:off x="6695766" y="2231133"/>
            <a:ext cx="756554" cy="276999"/>
          </a:xfrm>
          <a:prstGeom prst="rect">
            <a:avLst/>
          </a:prstGeom>
          <a:noFill/>
        </p:spPr>
        <p:txBody>
          <a:bodyPr wrap="none" rtlCol="0">
            <a:spAutoFit/>
          </a:bodyPr>
          <a:lstStyle/>
          <a:p>
            <a:r>
              <a:rPr lang="en-US" altLang="zh-CN" sz="1200" dirty="0" smtClean="0">
                <a:solidFill>
                  <a:schemeClr val="bg1">
                    <a:lumMod val="50000"/>
                  </a:schemeClr>
                </a:solidFill>
              </a:rPr>
              <a:t>VM stack</a:t>
            </a:r>
            <a:endParaRPr lang="zh-CN" altLang="en-US" sz="1200" dirty="0">
              <a:solidFill>
                <a:schemeClr val="bg1">
                  <a:lumMod val="50000"/>
                </a:schemeClr>
              </a:solidFill>
            </a:endParaRPr>
          </a:p>
        </p:txBody>
      </p:sp>
      <p:sp>
        <p:nvSpPr>
          <p:cNvPr id="36" name="矩形 35"/>
          <p:cNvSpPr/>
          <p:nvPr/>
        </p:nvSpPr>
        <p:spPr>
          <a:xfrm>
            <a:off x="4038600" y="2417621"/>
            <a:ext cx="1044116" cy="388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进程</a:t>
            </a:r>
            <a:endParaRPr lang="zh-CN" altLang="en-US" dirty="0"/>
          </a:p>
        </p:txBody>
      </p:sp>
      <p:cxnSp>
        <p:nvCxnSpPr>
          <p:cNvPr id="63" name="直接箭头连接符 62"/>
          <p:cNvCxnSpPr/>
          <p:nvPr/>
        </p:nvCxnSpPr>
        <p:spPr>
          <a:xfrm>
            <a:off x="2958600"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294632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14338"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sp>
        <p:nvSpPr>
          <p:cNvPr id="61" name="TextBox 60"/>
          <p:cNvSpPr txBox="1"/>
          <p:nvPr/>
        </p:nvSpPr>
        <p:spPr>
          <a:xfrm>
            <a:off x="3199447" y="2806261"/>
            <a:ext cx="617541" cy="276999"/>
          </a:xfrm>
          <a:prstGeom prst="rect">
            <a:avLst/>
          </a:prstGeom>
          <a:noFill/>
        </p:spPr>
        <p:txBody>
          <a:bodyPr wrap="none" rtlCol="0">
            <a:spAutoFit/>
          </a:bodyPr>
          <a:lstStyle/>
          <a:p>
            <a:r>
              <a:rPr lang="en-US" altLang="zh-CN" sz="1200" dirty="0">
                <a:solidFill>
                  <a:schemeClr val="bg1">
                    <a:lumMod val="50000"/>
                  </a:schemeClr>
                </a:solidFill>
              </a:rPr>
              <a:t>U</a:t>
            </a:r>
            <a:r>
              <a:rPr lang="en-US" altLang="zh-CN" sz="1200" dirty="0" smtClean="0">
                <a:solidFill>
                  <a:schemeClr val="bg1">
                    <a:lumMod val="50000"/>
                  </a:schemeClr>
                </a:solidFill>
              </a:rPr>
              <a:t>nsafe</a:t>
            </a:r>
            <a:endParaRPr lang="zh-CN" altLang="en-US" sz="1200" dirty="0">
              <a:solidFill>
                <a:schemeClr val="bg1">
                  <a:lumMod val="50000"/>
                </a:schemeClr>
              </a:solidFill>
            </a:endParaRPr>
          </a:p>
        </p:txBody>
      </p:sp>
      <p:sp>
        <p:nvSpPr>
          <p:cNvPr id="2049" name="矩形 2048"/>
          <p:cNvSpPr/>
          <p:nvPr/>
        </p:nvSpPr>
        <p:spPr>
          <a:xfrm>
            <a:off x="3043873" y="2944760"/>
            <a:ext cx="1218475" cy="276999"/>
          </a:xfrm>
          <a:prstGeom prst="rect">
            <a:avLst/>
          </a:prstGeom>
        </p:spPr>
        <p:txBody>
          <a:bodyPr wrap="none">
            <a:spAutoFit/>
          </a:bodyPr>
          <a:lstStyle/>
          <a:p>
            <a:r>
              <a:rPr lang="en-US" altLang="zh-CN" sz="1200" dirty="0" err="1">
                <a:solidFill>
                  <a:schemeClr val="bg1">
                    <a:lumMod val="50000"/>
                  </a:schemeClr>
                </a:solidFill>
              </a:rPr>
              <a:t>DirectByteBuffer</a:t>
            </a:r>
            <a:endParaRPr lang="zh-CN" altLang="en-US" sz="1200" dirty="0"/>
          </a:p>
        </p:txBody>
      </p:sp>
    </p:spTree>
    <p:extLst>
      <p:ext uri="{BB962C8B-B14F-4D97-AF65-F5344CB8AC3E}">
        <p14:creationId xmlns:p14="http://schemas.microsoft.com/office/powerpoint/2010/main" xmlns="" val="1688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down)">
                                      <p:cBhvr>
                                        <p:cTn id="26" dur="500"/>
                                        <p:tgtEl>
                                          <p:spTgt spid="3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right)">
                                      <p:cBhvr>
                                        <p:cTn id="38" dur="500"/>
                                        <p:tgtEl>
                                          <p:spTgt spid="13"/>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2049">
                                            <p:txEl>
                                              <p:pRg st="0" end="0"/>
                                            </p:txEl>
                                          </p:spTgt>
                                        </p:tgtEl>
                                        <p:attrNameLst>
                                          <p:attrName>style.visibility</p:attrName>
                                        </p:attrNameLst>
                                      </p:cBhvr>
                                      <p:to>
                                        <p:strVal val="visible"/>
                                      </p:to>
                                    </p:se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down)">
                                      <p:cBhvr>
                                        <p:cTn id="56" dur="500"/>
                                        <p:tgtEl>
                                          <p:spTgt spid="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right)">
                                      <p:cBhvr>
                                        <p:cTn id="67" dur="500"/>
                                        <p:tgtEl>
                                          <p:spTgt spid="64"/>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05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0" grpId="0" animBg="1"/>
      <p:bldP spid="21" grpId="0" animBg="1"/>
      <p:bldP spid="25" grpId="0"/>
      <p:bldP spid="26" grpId="0"/>
      <p:bldP spid="28" grpId="0"/>
      <p:bldP spid="44" grpId="0" animBg="1"/>
      <p:bldP spid="39" grpId="0" animBg="1"/>
      <p:bldP spid="40" grpId="0"/>
      <p:bldP spid="36" grpId="0" animBg="1"/>
      <p:bldP spid="65" grpId="0"/>
      <p:bldP spid="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04864"/>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xmlns=""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沙漠绿植</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09900" y="1700808"/>
            <a:ext cx="3528392" cy="41921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0081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8259321" flipV="1">
            <a:off x="1924765" y="4565295"/>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259321">
            <a:off x="2084856" y="4406387"/>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45" name="直接箭头连接符 44"/>
          <p:cNvCxnSpPr/>
          <p:nvPr/>
        </p:nvCxnSpPr>
        <p:spPr>
          <a:xfrm rot="13956072" flipV="1">
            <a:off x="2619534" y="4563162"/>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44935" y="4378930"/>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spTree>
    <p:extLst>
      <p:ext uri="{BB962C8B-B14F-4D97-AF65-F5344CB8AC3E}">
        <p14:creationId xmlns:p14="http://schemas.microsoft.com/office/powerpoint/2010/main" xmlns=""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left)">
                                      <p:cBhvr>
                                        <p:cTn id="10" dur="500"/>
                                        <p:tgtEl>
                                          <p:spTgt spid="9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500"/>
                                        <p:tgtEl>
                                          <p:spTgt spid="84"/>
                                        </p:tgtEl>
                                      </p:cBhvr>
                                    </p:animEffect>
                                  </p:childTnLst>
                                </p:cTn>
                              </p:par>
                              <p:par>
                                <p:cTn id="26" presetID="22" presetClass="entr" presetSubtype="4"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par>
                                <p:cTn id="29" presetID="22" presetClass="entr" presetSubtype="4"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0"/>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grpId="0" nodeType="after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wipe(up)">
                                      <p:cBhvr>
                                        <p:cTn id="51" dur="500"/>
                                        <p:tgtEl>
                                          <p:spTgt spid="148"/>
                                        </p:tgtEl>
                                      </p:cBhvr>
                                    </p:animEffect>
                                  </p:childTnLst>
                                </p:cTn>
                              </p:par>
                              <p:par>
                                <p:cTn id="52" presetID="22" presetClass="entr" presetSubtype="1" fill="hold" nodeType="with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wipe(up)">
                                      <p:cBhvr>
                                        <p:cTn id="54" dur="500"/>
                                        <p:tgtEl>
                                          <p:spTgt spid="1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5"/>
                                        </p:tgtEl>
                                        <p:attrNameLst>
                                          <p:attrName>style.visibility</p:attrName>
                                        </p:attrNameLst>
                                      </p:cBhvr>
                                      <p:to>
                                        <p:strVal val="visible"/>
                                      </p:to>
                                    </p:set>
                                    <p:animEffect transition="in" filter="wipe(up)">
                                      <p:cBhvr>
                                        <p:cTn id="59" dur="500"/>
                                        <p:tgtEl>
                                          <p:spTgt spid="135"/>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49"/>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wipe(left)">
                                      <p:cBhvr>
                                        <p:cTn id="69" dur="500"/>
                                        <p:tgtEl>
                                          <p:spTgt spid="159"/>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childTnLst>
                          </p:cTn>
                        </p:par>
                        <p:par>
                          <p:cTn id="81" fill="hold">
                            <p:stCondLst>
                              <p:cond delay="0"/>
                            </p:stCondLst>
                            <p:childTnLst>
                              <p:par>
                                <p:cTn id="82" presetID="22" presetClass="entr" presetSubtype="4"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down)">
                                      <p:cBhvr>
                                        <p:cTn id="84" dur="500"/>
                                        <p:tgtEl>
                                          <p:spTgt spid="9"/>
                                        </p:tgtEl>
                                      </p:cBhvr>
                                    </p:animEffec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down)">
                                      <p:cBhvr>
                                        <p:cTn id="88" dur="500"/>
                                        <p:tgtEl>
                                          <p:spTgt spid="171"/>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animBg="1"/>
      <p:bldP spid="81" grpId="0" animBg="1"/>
      <p:bldP spid="120" grpId="0" animBg="1"/>
      <p:bldP spid="121" grpId="0" animBg="1"/>
      <p:bldP spid="122" grpId="0"/>
      <p:bldP spid="148" grpId="0"/>
      <p:bldP spid="149" grpId="0"/>
      <p:bldP spid="169" grpId="0" animBg="1"/>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xmlns=""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2"/>
                                        </p:tgtEl>
                                        <p:attrNameLst>
                                          <p:attrName>style.visibility</p:attrName>
                                        </p:attrNameLst>
                                      </p:cBhvr>
                                      <p:to>
                                        <p:strVal val="visible"/>
                                      </p:to>
                                    </p:set>
                                  </p:childTnLst>
                                </p:cTn>
                              </p:par>
                            </p:childTnLst>
                          </p:cTn>
                        </p:par>
                        <p:par>
                          <p:cTn id="10" fill="hold">
                            <p:stCondLst>
                              <p:cond delay="0"/>
                            </p:stCondLst>
                            <p:childTnLst>
                              <p:par>
                                <p:cTn id="11" presetID="53" presetClass="entr" presetSubtype="0"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wipe(right)">
                                      <p:cBhvr>
                                        <p:cTn id="20" dur="500"/>
                                        <p:tgtEl>
                                          <p:spTgt spid="165"/>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7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wipe(left)">
                                      <p:cBhvr>
                                        <p:cTn id="36" dur="500"/>
                                        <p:tgtEl>
                                          <p:spTgt spid="169"/>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7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1"/>
                                        </p:tgtEl>
                                        <p:attrNameLst>
                                          <p:attrName>style.visibility</p:attrName>
                                        </p:attrNameLst>
                                      </p:cBhvr>
                                      <p:to>
                                        <p:strVal val="visible"/>
                                      </p:to>
                                    </p:set>
                                    <p:animEffect transition="in" filter="wipe(left)">
                                      <p:cBhvr>
                                        <p:cTn id="44" dur="500"/>
                                        <p:tgtEl>
                                          <p:spTgt spid="171"/>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7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up)">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par>
                          <p:cTn id="63" fill="hold">
                            <p:stCondLst>
                              <p:cond delay="0"/>
                            </p:stCondLst>
                            <p:childTnLst>
                              <p:par>
                                <p:cTn id="64" presetID="22" presetClass="entr" presetSubtype="8"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childTnLst>
                          </p:cTn>
                        </p:par>
                        <p:par>
                          <p:cTn id="85" fill="hold">
                            <p:stCondLst>
                              <p:cond delay="500"/>
                            </p:stCondLst>
                            <p:childTnLst>
                              <p:par>
                                <p:cTn id="86" presetID="53"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18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wipe(left)">
                                      <p:cBhvr>
                                        <p:cTn id="108" dur="500"/>
                                        <p:tgtEl>
                                          <p:spTgt spid="6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5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lef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7" grpId="0" animBg="1"/>
      <p:bldP spid="175" grpId="0"/>
      <p:bldP spid="176" grpId="0"/>
      <p:bldP spid="178" grpId="0"/>
      <p:bldP spid="179" grpId="0"/>
      <p:bldP spid="180" grpId="0"/>
      <p:bldP spid="181" grpId="0"/>
      <p:bldP spid="1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sp>
        <p:nvSpPr>
          <p:cNvPr id="127" name="矩形 126"/>
          <p:cNvSpPr/>
          <p:nvPr/>
        </p:nvSpPr>
        <p:spPr>
          <a:xfrm>
            <a:off x="1043608"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1835696"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1835696"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1835696"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sp>
        <p:nvSpPr>
          <p:cNvPr id="143" name="矩形 142"/>
          <p:cNvSpPr/>
          <p:nvPr/>
        </p:nvSpPr>
        <p:spPr>
          <a:xfrm>
            <a:off x="3275856"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4067944"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4067944"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4067944"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sp>
        <p:nvSpPr>
          <p:cNvPr id="148" name="矩形 147"/>
          <p:cNvSpPr/>
          <p:nvPr/>
        </p:nvSpPr>
        <p:spPr>
          <a:xfrm>
            <a:off x="6228184"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7020272"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7020272"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7020272"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xmlns=""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par>
                          <p:cTn id="7" fill="hold">
                            <p:stCondLst>
                              <p:cond delay="0"/>
                            </p:stCondLst>
                            <p:childTnLst>
                              <p:par>
                                <p:cTn id="8" presetID="21" presetClass="entr" presetSubtype="4" fill="hold" nodeType="after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heel(4)">
                                      <p:cBhvr>
                                        <p:cTn id="10" dur="1000"/>
                                        <p:tgtEl>
                                          <p:spTgt spid="214"/>
                                        </p:tgtEl>
                                      </p:cBhvr>
                                    </p:animEffect>
                                  </p:childTnLst>
                                </p:cTn>
                              </p:par>
                              <p:par>
                                <p:cTn id="11" presetID="21" presetClass="entr" presetSubtype="4"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wheel(4)">
                                      <p:cBhvr>
                                        <p:cTn id="13" dur="1000"/>
                                        <p:tgtEl>
                                          <p:spTgt spid="2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
                                        </p:tgtEl>
                                        <p:attrNameLst>
                                          <p:attrName>style.visibility</p:attrName>
                                        </p:attrNameLst>
                                      </p:cBhvr>
                                      <p:to>
                                        <p:strVal val="visible"/>
                                      </p:to>
                                    </p:set>
                                  </p:childTnLst>
                                </p:cTn>
                              </p:par>
                            </p:childTnLst>
                          </p:cTn>
                        </p:par>
                        <p:par>
                          <p:cTn id="22" fill="hold">
                            <p:stCondLst>
                              <p:cond delay="0"/>
                            </p:stCondLst>
                            <p:childTnLst>
                              <p:par>
                                <p:cTn id="23" presetID="22" presetClass="entr" presetSubtype="2" fill="hold" grpId="0" nodeType="afterEffect">
                                  <p:stCondLst>
                                    <p:cond delay="0"/>
                                  </p:stCondLst>
                                  <p:childTnLst>
                                    <p:set>
                                      <p:cBhvr>
                                        <p:cTn id="24" dur="1" fill="hold">
                                          <p:stCondLst>
                                            <p:cond delay="0"/>
                                          </p:stCondLst>
                                        </p:cTn>
                                        <p:tgtEl>
                                          <p:spTgt spid="242"/>
                                        </p:tgtEl>
                                        <p:attrNameLst>
                                          <p:attrName>style.visibility</p:attrName>
                                        </p:attrNameLst>
                                      </p:cBhvr>
                                      <p:to>
                                        <p:strVal val="visible"/>
                                      </p:to>
                                    </p:set>
                                    <p:animEffect transition="in" filter="wipe(right)">
                                      <p:cBhvr>
                                        <p:cTn id="25" dur="500"/>
                                        <p:tgtEl>
                                          <p:spTgt spid="242"/>
                                        </p:tgtEl>
                                      </p:cBhvr>
                                    </p:animEffect>
                                  </p:childTnLst>
                                </p:cTn>
                              </p:par>
                              <p:par>
                                <p:cTn id="26" presetID="22" presetClass="entr" presetSubtype="2" fill="hold"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wipe(right)">
                                      <p:cBhvr>
                                        <p:cTn id="28" dur="500"/>
                                        <p:tgtEl>
                                          <p:spTgt spid="240"/>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0"/>
                                  </p:iterate>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130"/>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up)">
                                      <p:cBhvr>
                                        <p:cTn id="46" dur="500"/>
                                        <p:tgtEl>
                                          <p:spTgt spid="89"/>
                                        </p:tgtEl>
                                      </p:cBhvr>
                                    </p:animEffect>
                                  </p:childTnLst>
                                </p:cTn>
                              </p:par>
                            </p:childTnLst>
                          </p:cTn>
                        </p:par>
                        <p:par>
                          <p:cTn id="47" fill="hold">
                            <p:stCondLst>
                              <p:cond delay="500"/>
                            </p:stCondLst>
                            <p:childTnLst>
                              <p:par>
                                <p:cTn id="48" presetID="27" presetClass="emph" presetSubtype="0" fill="hold" grpId="1" nodeType="afterEffect">
                                  <p:stCondLst>
                                    <p:cond delay="0"/>
                                  </p:stCondLst>
                                  <p:iterate type="lt">
                                    <p:tmPct val="0"/>
                                  </p:iterate>
                                  <p:childTnLst>
                                    <p:animClr clrSpc="rgb" dir="cw">
                                      <p:cBhvr override="childStyle">
                                        <p:cTn id="49" dur="250" autoRev="1" fill="hold"/>
                                        <p:tgtEl>
                                          <p:spTgt spid="128"/>
                                        </p:tgtEl>
                                        <p:attrNameLst>
                                          <p:attrName>style.color</p:attrName>
                                        </p:attrNameLst>
                                      </p:cBhvr>
                                      <p:to>
                                        <a:schemeClr val="bg1"/>
                                      </p:to>
                                    </p:animClr>
                                    <p:animClr clrSpc="rgb" dir="cw">
                                      <p:cBhvr>
                                        <p:cTn id="50" dur="250" autoRev="1" fill="hold"/>
                                        <p:tgtEl>
                                          <p:spTgt spid="128"/>
                                        </p:tgtEl>
                                        <p:attrNameLst>
                                          <p:attrName>fillcolor</p:attrName>
                                        </p:attrNameLst>
                                      </p:cBhvr>
                                      <p:to>
                                        <a:schemeClr val="bg1"/>
                                      </p:to>
                                    </p:animClr>
                                    <p:set>
                                      <p:cBhvr>
                                        <p:cTn id="51" dur="250" autoRev="1" fill="hold"/>
                                        <p:tgtEl>
                                          <p:spTgt spid="128"/>
                                        </p:tgtEl>
                                        <p:attrNameLst>
                                          <p:attrName>fill.type</p:attrName>
                                        </p:attrNameLst>
                                      </p:cBhvr>
                                      <p:to>
                                        <p:strVal val="solid"/>
                                      </p:to>
                                    </p:set>
                                    <p:set>
                                      <p:cBhvr>
                                        <p:cTn id="52" dur="250" autoRev="1" fill="hold"/>
                                        <p:tgtEl>
                                          <p:spTgt spid="128"/>
                                        </p:tgtEl>
                                        <p:attrNameLst>
                                          <p:attrName>fill.on</p:attrName>
                                        </p:attrNameLst>
                                      </p:cBhvr>
                                      <p:to>
                                        <p:strVal val="tru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4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childTnLst>
                                </p:cTn>
                              </p:par>
                            </p:childTnLst>
                          </p:cTn>
                        </p:par>
                        <p:par>
                          <p:cTn id="66" fill="hold">
                            <p:stCondLst>
                              <p:cond delay="1500"/>
                            </p:stCondLst>
                            <p:childTnLst>
                              <p:par>
                                <p:cTn id="67" presetID="22" presetClass="entr" presetSubtype="1" fill="hold"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up)">
                                      <p:cBhvr>
                                        <p:cTn id="69" dur="500"/>
                                        <p:tgtEl>
                                          <p:spTgt spid="91"/>
                                        </p:tgtEl>
                                      </p:cBhvr>
                                    </p:animEffect>
                                  </p:childTnLst>
                                </p:cTn>
                              </p:par>
                            </p:childTnLst>
                          </p:cTn>
                        </p:par>
                        <p:par>
                          <p:cTn id="70" fill="hold">
                            <p:stCondLst>
                              <p:cond delay="2000"/>
                            </p:stCondLst>
                            <p:childTnLst>
                              <p:par>
                                <p:cTn id="71" presetID="27" presetClass="emph" presetSubtype="0" fill="hold" grpId="1" nodeType="afterEffect">
                                  <p:stCondLst>
                                    <p:cond delay="0"/>
                                  </p:stCondLst>
                                  <p:childTnLst>
                                    <p:animClr clrSpc="rgb" dir="cw">
                                      <p:cBhvr override="childStyle">
                                        <p:cTn id="72" dur="250" autoRev="1" fill="hold"/>
                                        <p:tgtEl>
                                          <p:spTgt spid="144"/>
                                        </p:tgtEl>
                                        <p:attrNameLst>
                                          <p:attrName>style.color</p:attrName>
                                        </p:attrNameLst>
                                      </p:cBhvr>
                                      <p:to>
                                        <a:schemeClr val="bg1"/>
                                      </p:to>
                                    </p:animClr>
                                    <p:animClr clrSpc="rgb" dir="cw">
                                      <p:cBhvr>
                                        <p:cTn id="73" dur="250" autoRev="1" fill="hold"/>
                                        <p:tgtEl>
                                          <p:spTgt spid="144"/>
                                        </p:tgtEl>
                                        <p:attrNameLst>
                                          <p:attrName>fillcolor</p:attrName>
                                        </p:attrNameLst>
                                      </p:cBhvr>
                                      <p:to>
                                        <a:schemeClr val="bg1"/>
                                      </p:to>
                                    </p:animClr>
                                    <p:set>
                                      <p:cBhvr>
                                        <p:cTn id="74" dur="250" autoRev="1" fill="hold"/>
                                        <p:tgtEl>
                                          <p:spTgt spid="144"/>
                                        </p:tgtEl>
                                        <p:attrNameLst>
                                          <p:attrName>fill.type</p:attrName>
                                        </p:attrNameLst>
                                      </p:cBhvr>
                                      <p:to>
                                        <p:strVal val="solid"/>
                                      </p:to>
                                    </p:set>
                                    <p:set>
                                      <p:cBhvr>
                                        <p:cTn id="75" dur="250" autoRev="1" fill="hold"/>
                                        <p:tgtEl>
                                          <p:spTgt spid="144"/>
                                        </p:tgtEl>
                                        <p:attrNameLst>
                                          <p:attrName>fill.on</p:attrName>
                                        </p:attrNameLst>
                                      </p:cBhvr>
                                      <p:to>
                                        <p:strVal val="true"/>
                                      </p:to>
                                    </p:se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par>
                          <p:cTn id="80" fill="hold">
                            <p:stCondLst>
                              <p:cond delay="3000"/>
                            </p:stCondLst>
                            <p:childTnLst>
                              <p:par>
                                <p:cTn id="81" presetID="1" presetClass="entr" presetSubtype="0" fill="hold" grpId="0" nodeType="after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500"/>
                                        <p:tgtEl>
                                          <p:spTgt spid="87"/>
                                        </p:tgtEl>
                                      </p:cBhvr>
                                    </p:animEffect>
                                  </p:childTnLst>
                                </p:cTn>
                              </p:par>
                            </p:childTnLst>
                          </p:cTn>
                        </p:par>
                        <p:par>
                          <p:cTn id="87" fill="hold">
                            <p:stCondLst>
                              <p:cond delay="3500"/>
                            </p:stCondLst>
                            <p:childTnLst>
                              <p:par>
                                <p:cTn id="88" presetID="1" presetClass="entr" presetSubtype="0" fill="hold" grpId="0" nodeType="afterEffect">
                                  <p:stCondLst>
                                    <p:cond delay="0"/>
                                  </p:stCondLst>
                                  <p:childTnLst>
                                    <p:set>
                                      <p:cBhvr>
                                        <p:cTn id="89" dur="1" fill="hold">
                                          <p:stCondLst>
                                            <p:cond delay="0"/>
                                          </p:stCondLst>
                                        </p:cTn>
                                        <p:tgtEl>
                                          <p:spTgt spid="1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5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1"/>
                                        </p:tgtEl>
                                        <p:attrNameLst>
                                          <p:attrName>style.visibility</p:attrName>
                                        </p:attrNameLst>
                                      </p:cBhvr>
                                      <p:to>
                                        <p:strVal val="visible"/>
                                      </p:to>
                                    </p:set>
                                  </p:childTnLst>
                                </p:cTn>
                              </p:par>
                            </p:childTnLst>
                          </p:cTn>
                        </p:par>
                        <p:par>
                          <p:cTn id="96" fill="hold">
                            <p:stCondLst>
                              <p:cond delay="3500"/>
                            </p:stCondLst>
                            <p:childTnLst>
                              <p:par>
                                <p:cTn id="97" presetID="22" presetClass="entr" presetSubtype="1" fill="hold" nodeType="after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up)">
                                      <p:cBhvr>
                                        <p:cTn id="99" dur="500"/>
                                        <p:tgtEl>
                                          <p:spTgt spid="92"/>
                                        </p:tgtEl>
                                      </p:cBhvr>
                                    </p:animEffect>
                                  </p:childTnLst>
                                </p:cTn>
                              </p:par>
                            </p:childTnLst>
                          </p:cTn>
                        </p:par>
                      </p:childTnLst>
                    </p:cTn>
                  </p:par>
                  <p:par>
                    <p:cTn id="100" fill="hold">
                      <p:stCondLst>
                        <p:cond delay="indefinite"/>
                      </p:stCondLst>
                      <p:childTnLst>
                        <p:par>
                          <p:cTn id="101" fill="hold">
                            <p:stCondLst>
                              <p:cond delay="0"/>
                            </p:stCondLst>
                            <p:childTnLst>
                              <p:par>
                                <p:cTn id="102" presetID="27" presetClass="emph" presetSubtype="0" fill="hold" grpId="1" nodeType="clickEffect">
                                  <p:stCondLst>
                                    <p:cond delay="0"/>
                                  </p:stCondLst>
                                  <p:iterate type="lt">
                                    <p:tmPct val="0"/>
                                  </p:iterate>
                                  <p:childTnLst>
                                    <p:animClr clrSpc="rgb" dir="cw">
                                      <p:cBhvr override="childStyle">
                                        <p:cTn id="103" dur="500" autoRev="1" fill="hold"/>
                                        <p:tgtEl>
                                          <p:spTgt spid="130"/>
                                        </p:tgtEl>
                                        <p:attrNameLst>
                                          <p:attrName>style.color</p:attrName>
                                        </p:attrNameLst>
                                      </p:cBhvr>
                                      <p:to>
                                        <a:schemeClr val="bg1"/>
                                      </p:to>
                                    </p:animClr>
                                    <p:animClr clrSpc="rgb" dir="cw">
                                      <p:cBhvr>
                                        <p:cTn id="104" dur="500" autoRev="1" fill="hold"/>
                                        <p:tgtEl>
                                          <p:spTgt spid="130"/>
                                        </p:tgtEl>
                                        <p:attrNameLst>
                                          <p:attrName>fillcolor</p:attrName>
                                        </p:attrNameLst>
                                      </p:cBhvr>
                                      <p:to>
                                        <a:schemeClr val="bg1"/>
                                      </p:to>
                                    </p:animClr>
                                    <p:set>
                                      <p:cBhvr>
                                        <p:cTn id="105" dur="500" autoRev="1" fill="hold"/>
                                        <p:tgtEl>
                                          <p:spTgt spid="130"/>
                                        </p:tgtEl>
                                        <p:attrNameLst>
                                          <p:attrName>fill.type</p:attrName>
                                        </p:attrNameLst>
                                      </p:cBhvr>
                                      <p:to>
                                        <p:strVal val="solid"/>
                                      </p:to>
                                    </p:set>
                                    <p:set>
                                      <p:cBhvr>
                                        <p:cTn id="106" dur="500" autoRev="1" fill="hold"/>
                                        <p:tgtEl>
                                          <p:spTgt spid="130"/>
                                        </p:tgtEl>
                                        <p:attrNameLst>
                                          <p:attrName>fill.on</p:attrName>
                                        </p:attrNameLst>
                                      </p:cBhvr>
                                      <p:to>
                                        <p:strVal val="true"/>
                                      </p:to>
                                    </p:set>
                                  </p:childTnLst>
                                </p:cTn>
                              </p:par>
                              <p:par>
                                <p:cTn id="107" presetID="27" presetClass="emph" presetSubtype="0" fill="hold" grpId="1" nodeType="withEffect">
                                  <p:stCondLst>
                                    <p:cond delay="0"/>
                                  </p:stCondLst>
                                  <p:childTnLst>
                                    <p:animClr clrSpc="rgb" dir="cw">
                                      <p:cBhvr override="childStyle">
                                        <p:cTn id="108" dur="500" autoRev="1" fill="hold"/>
                                        <p:tgtEl>
                                          <p:spTgt spid="151"/>
                                        </p:tgtEl>
                                        <p:attrNameLst>
                                          <p:attrName>style.color</p:attrName>
                                        </p:attrNameLst>
                                      </p:cBhvr>
                                      <p:to>
                                        <a:schemeClr val="bg1"/>
                                      </p:to>
                                    </p:animClr>
                                    <p:animClr clrSpc="rgb" dir="cw">
                                      <p:cBhvr>
                                        <p:cTn id="109" dur="500" autoRev="1" fill="hold"/>
                                        <p:tgtEl>
                                          <p:spTgt spid="151"/>
                                        </p:tgtEl>
                                        <p:attrNameLst>
                                          <p:attrName>fillcolor</p:attrName>
                                        </p:attrNameLst>
                                      </p:cBhvr>
                                      <p:to>
                                        <a:schemeClr val="bg1"/>
                                      </p:to>
                                    </p:animClr>
                                    <p:set>
                                      <p:cBhvr>
                                        <p:cTn id="110" dur="500" autoRev="1" fill="hold"/>
                                        <p:tgtEl>
                                          <p:spTgt spid="151"/>
                                        </p:tgtEl>
                                        <p:attrNameLst>
                                          <p:attrName>fill.type</p:attrName>
                                        </p:attrNameLst>
                                      </p:cBhvr>
                                      <p:to>
                                        <p:strVal val="solid"/>
                                      </p:to>
                                    </p:set>
                                    <p:set>
                                      <p:cBhvr>
                                        <p:cTn id="111" dur="500" autoRev="1" fill="hold"/>
                                        <p:tgtEl>
                                          <p:spTgt spid="151"/>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94"/>
                                        </p:tgtEl>
                                        <p:attrNameLst>
                                          <p:attrName>style.visibility</p:attrName>
                                        </p:attrNameLst>
                                      </p:cBhvr>
                                      <p:to>
                                        <p:strVal val="visible"/>
                                      </p:to>
                                    </p:set>
                                  </p:childTnLst>
                                </p:cTn>
                              </p:par>
                            </p:childTnLst>
                          </p:cTn>
                        </p:par>
                        <p:par>
                          <p:cTn id="116" fill="hold">
                            <p:stCondLst>
                              <p:cond delay="0"/>
                            </p:stCondLst>
                            <p:childTnLst>
                              <p:par>
                                <p:cTn id="117" presetID="53" presetClass="entr" presetSubtype="0" fill="hold" grpId="0" nodeType="afterEffect">
                                  <p:stCondLst>
                                    <p:cond delay="0"/>
                                  </p:stCondLst>
                                  <p:childTnLst>
                                    <p:set>
                                      <p:cBhvr>
                                        <p:cTn id="118" dur="1" fill="hold">
                                          <p:stCondLst>
                                            <p:cond delay="0"/>
                                          </p:stCondLst>
                                        </p:cTn>
                                        <p:tgtEl>
                                          <p:spTgt spid="209"/>
                                        </p:tgtEl>
                                        <p:attrNameLst>
                                          <p:attrName>style.visibility</p:attrName>
                                        </p:attrNameLst>
                                      </p:cBhvr>
                                      <p:to>
                                        <p:strVal val="visible"/>
                                      </p:to>
                                    </p:set>
                                    <p:anim calcmode="lin" valueType="num">
                                      <p:cBhvr>
                                        <p:cTn id="119" dur="500" fill="hold"/>
                                        <p:tgtEl>
                                          <p:spTgt spid="209"/>
                                        </p:tgtEl>
                                        <p:attrNameLst>
                                          <p:attrName>ppt_w</p:attrName>
                                        </p:attrNameLst>
                                      </p:cBhvr>
                                      <p:tavLst>
                                        <p:tav tm="0">
                                          <p:val>
                                            <p:fltVal val="0"/>
                                          </p:val>
                                        </p:tav>
                                        <p:tav tm="100000">
                                          <p:val>
                                            <p:strVal val="#ppt_w"/>
                                          </p:val>
                                        </p:tav>
                                      </p:tavLst>
                                    </p:anim>
                                    <p:anim calcmode="lin" valueType="num">
                                      <p:cBhvr>
                                        <p:cTn id="120" dur="500" fill="hold"/>
                                        <p:tgtEl>
                                          <p:spTgt spid="209"/>
                                        </p:tgtEl>
                                        <p:attrNameLst>
                                          <p:attrName>ppt_h</p:attrName>
                                        </p:attrNameLst>
                                      </p:cBhvr>
                                      <p:tavLst>
                                        <p:tav tm="0">
                                          <p:val>
                                            <p:fltVal val="0"/>
                                          </p:val>
                                        </p:tav>
                                        <p:tav tm="100000">
                                          <p:val>
                                            <p:strVal val="#ppt_h"/>
                                          </p:val>
                                        </p:tav>
                                      </p:tavLst>
                                    </p:anim>
                                    <p:animEffect transition="in" filter="fade">
                                      <p:cBhvr>
                                        <p:cTn id="121" dur="500"/>
                                        <p:tgtEl>
                                          <p:spTgt spid="209"/>
                                        </p:tgtEl>
                                      </p:cBhvr>
                                    </p:animEffec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198"/>
                                        </p:tgtEl>
                                        <p:attrNameLst>
                                          <p:attrName>style.visibility</p:attrName>
                                        </p:attrNameLst>
                                      </p:cBhvr>
                                      <p:to>
                                        <p:strVal val="visible"/>
                                      </p:to>
                                    </p:set>
                                    <p:animEffect transition="in" filter="wipe(left)">
                                      <p:cBhvr>
                                        <p:cTn id="125" dur="500"/>
                                        <p:tgtEl>
                                          <p:spTgt spid="198"/>
                                        </p:tgtEl>
                                      </p:cBhvr>
                                    </p:animEffect>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124"/>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wipe(left)">
                                      <p:cBhvr>
                                        <p:cTn id="132" dur="500"/>
                                        <p:tgtEl>
                                          <p:spTgt spid="147"/>
                                        </p:tgtEl>
                                      </p:cBhvr>
                                    </p:animEffect>
                                  </p:childTnLst>
                                </p:cTn>
                              </p:par>
                            </p:childTnLst>
                          </p:cTn>
                        </p:par>
                        <p:par>
                          <p:cTn id="133" fill="hold">
                            <p:stCondLst>
                              <p:cond delay="1500"/>
                            </p:stCondLst>
                            <p:childTnLst>
                              <p:par>
                                <p:cTn id="134" presetID="1" presetClass="entr" presetSubtype="0" fill="hold" grpId="0" nodeType="afterEffect">
                                  <p:stCondLst>
                                    <p:cond delay="0"/>
                                  </p:stCondLst>
                                  <p:childTnLst>
                                    <p:set>
                                      <p:cBhvr>
                                        <p:cTn id="135" dur="1" fill="hold">
                                          <p:stCondLst>
                                            <p:cond delay="0"/>
                                          </p:stCondLst>
                                        </p:cTn>
                                        <p:tgtEl>
                                          <p:spTgt spid="153"/>
                                        </p:tgtEl>
                                        <p:attrNameLst>
                                          <p:attrName>style.visibility</p:attrName>
                                        </p:attrNameLst>
                                      </p:cBhvr>
                                      <p:to>
                                        <p:strVal val="visible"/>
                                      </p:to>
                                    </p:se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154"/>
                                        </p:tgtEl>
                                        <p:attrNameLst>
                                          <p:attrName>style.visibility</p:attrName>
                                        </p:attrNameLst>
                                      </p:cBhvr>
                                      <p:to>
                                        <p:strVal val="visible"/>
                                      </p:to>
                                    </p:set>
                                    <p:animEffect transition="in" filter="wipe(left)">
                                      <p:cBhvr>
                                        <p:cTn id="139" dur="500"/>
                                        <p:tgtEl>
                                          <p:spTgt spid="154"/>
                                        </p:tgtEl>
                                      </p:cBhvr>
                                    </p:animEffect>
                                  </p:childTnLst>
                                </p:cTn>
                              </p:par>
                            </p:childTnLst>
                          </p:cTn>
                        </p:par>
                        <p:par>
                          <p:cTn id="140" fill="hold">
                            <p:stCondLst>
                              <p:cond delay="2000"/>
                            </p:stCondLst>
                            <p:childTnLst>
                              <p:par>
                                <p:cTn id="141" presetID="1" presetClass="entr" presetSubtype="0" fill="hold" nodeType="afterEffect">
                                  <p:stCondLst>
                                    <p:cond delay="0"/>
                                  </p:stCondLst>
                                  <p:childTnLst>
                                    <p:set>
                                      <p:cBhvr>
                                        <p:cTn id="142" dur="1" fill="hold">
                                          <p:stCondLst>
                                            <p:cond delay="0"/>
                                          </p:stCondLst>
                                        </p:cTn>
                                        <p:tgtEl>
                                          <p:spTgt spid="138"/>
                                        </p:tgtEl>
                                        <p:attrNameLst>
                                          <p:attrName>style.visibility</p:attrName>
                                        </p:attrNameLst>
                                      </p:cBhvr>
                                      <p:to>
                                        <p:strVal val="visible"/>
                                      </p:to>
                                    </p:set>
                                  </p:childTnLst>
                                </p:cTn>
                              </p:par>
                            </p:childTnLst>
                          </p:cTn>
                        </p:par>
                        <p:par>
                          <p:cTn id="143" fill="hold">
                            <p:stCondLst>
                              <p:cond delay="2000"/>
                            </p:stCondLst>
                            <p:childTnLst>
                              <p:par>
                                <p:cTn id="144" presetID="22" presetClass="entr" presetSubtype="1" fill="hold" nodeType="afterEffect">
                                  <p:stCondLst>
                                    <p:cond delay="0"/>
                                  </p:stCondLst>
                                  <p:childTnLst>
                                    <p:set>
                                      <p:cBhvr>
                                        <p:cTn id="145" dur="1" fill="hold">
                                          <p:stCondLst>
                                            <p:cond delay="0"/>
                                          </p:stCondLst>
                                        </p:cTn>
                                        <p:tgtEl>
                                          <p:spTgt spid="157"/>
                                        </p:tgtEl>
                                        <p:attrNameLst>
                                          <p:attrName>style.visibility</p:attrName>
                                        </p:attrNameLst>
                                      </p:cBhvr>
                                      <p:to>
                                        <p:strVal val="visible"/>
                                      </p:to>
                                    </p:set>
                                    <p:animEffect transition="in" filter="wipe(up)">
                                      <p:cBhvr>
                                        <p:cTn id="146" dur="500"/>
                                        <p:tgtEl>
                                          <p:spTgt spid="157"/>
                                        </p:tgtEl>
                                      </p:cBhvr>
                                    </p:animEffect>
                                  </p:childTnLst>
                                </p:cTn>
                              </p:par>
                            </p:childTnLst>
                          </p:cTn>
                        </p:par>
                      </p:childTnLst>
                    </p:cTn>
                  </p:par>
                  <p:par>
                    <p:cTn id="147" fill="hold">
                      <p:stCondLst>
                        <p:cond delay="indefinite"/>
                      </p:stCondLst>
                      <p:childTnLst>
                        <p:par>
                          <p:cTn id="148" fill="hold">
                            <p:stCondLst>
                              <p:cond delay="0"/>
                            </p:stCondLst>
                            <p:childTnLst>
                              <p:par>
                                <p:cTn id="149" presetID="27" presetClass="emph" presetSubtype="0" fill="hold" grpId="2" nodeType="clickEffect">
                                  <p:stCondLst>
                                    <p:cond delay="0"/>
                                  </p:stCondLst>
                                  <p:childTnLst>
                                    <p:animClr clrSpc="rgb" dir="cw">
                                      <p:cBhvr override="childStyle">
                                        <p:cTn id="150" dur="500" autoRev="1" fill="hold"/>
                                        <p:tgtEl>
                                          <p:spTgt spid="146"/>
                                        </p:tgtEl>
                                        <p:attrNameLst>
                                          <p:attrName>style.color</p:attrName>
                                        </p:attrNameLst>
                                      </p:cBhvr>
                                      <p:to>
                                        <a:schemeClr val="bg1"/>
                                      </p:to>
                                    </p:animClr>
                                    <p:animClr clrSpc="rgb" dir="cw">
                                      <p:cBhvr>
                                        <p:cTn id="151" dur="500" autoRev="1" fill="hold"/>
                                        <p:tgtEl>
                                          <p:spTgt spid="146"/>
                                        </p:tgtEl>
                                        <p:attrNameLst>
                                          <p:attrName>fillcolor</p:attrName>
                                        </p:attrNameLst>
                                      </p:cBhvr>
                                      <p:to>
                                        <a:schemeClr val="bg1"/>
                                      </p:to>
                                    </p:animClr>
                                    <p:set>
                                      <p:cBhvr>
                                        <p:cTn id="152" dur="500" autoRev="1" fill="hold"/>
                                        <p:tgtEl>
                                          <p:spTgt spid="146"/>
                                        </p:tgtEl>
                                        <p:attrNameLst>
                                          <p:attrName>fill.type</p:attrName>
                                        </p:attrNameLst>
                                      </p:cBhvr>
                                      <p:to>
                                        <p:strVal val="solid"/>
                                      </p:to>
                                    </p:set>
                                    <p:set>
                                      <p:cBhvr>
                                        <p:cTn id="153" dur="500" autoRev="1" fill="hold"/>
                                        <p:tgtEl>
                                          <p:spTgt spid="146"/>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6"/>
                                        </p:tgtEl>
                                        <p:attrNameLst>
                                          <p:attrName>style.visibility</p:attrName>
                                        </p:attrNameLst>
                                      </p:cBhvr>
                                      <p:to>
                                        <p:strVal val="visible"/>
                                      </p:to>
                                    </p:set>
                                  </p:childTnLst>
                                </p:cTn>
                              </p:par>
                            </p:childTnLst>
                          </p:cTn>
                        </p:par>
                        <p:par>
                          <p:cTn id="158" fill="hold">
                            <p:stCondLst>
                              <p:cond delay="0"/>
                            </p:stCondLst>
                            <p:childTnLst>
                              <p:par>
                                <p:cTn id="159" presetID="53" presetClass="entr" presetSubtype="0" fill="hold" grpId="0" nodeType="afterEffect">
                                  <p:stCondLst>
                                    <p:cond delay="0"/>
                                  </p:stCondLst>
                                  <p:childTnLst>
                                    <p:set>
                                      <p:cBhvr>
                                        <p:cTn id="160" dur="1" fill="hold">
                                          <p:stCondLst>
                                            <p:cond delay="0"/>
                                          </p:stCondLst>
                                        </p:cTn>
                                        <p:tgtEl>
                                          <p:spTgt spid="210"/>
                                        </p:tgtEl>
                                        <p:attrNameLst>
                                          <p:attrName>style.visibility</p:attrName>
                                        </p:attrNameLst>
                                      </p:cBhvr>
                                      <p:to>
                                        <p:strVal val="visible"/>
                                      </p:to>
                                    </p:set>
                                    <p:anim calcmode="lin" valueType="num">
                                      <p:cBhvr>
                                        <p:cTn id="161" dur="500" fill="hold"/>
                                        <p:tgtEl>
                                          <p:spTgt spid="210"/>
                                        </p:tgtEl>
                                        <p:attrNameLst>
                                          <p:attrName>ppt_w</p:attrName>
                                        </p:attrNameLst>
                                      </p:cBhvr>
                                      <p:tavLst>
                                        <p:tav tm="0">
                                          <p:val>
                                            <p:fltVal val="0"/>
                                          </p:val>
                                        </p:tav>
                                        <p:tav tm="100000">
                                          <p:val>
                                            <p:strVal val="#ppt_w"/>
                                          </p:val>
                                        </p:tav>
                                      </p:tavLst>
                                    </p:anim>
                                    <p:anim calcmode="lin" valueType="num">
                                      <p:cBhvr>
                                        <p:cTn id="162" dur="500" fill="hold"/>
                                        <p:tgtEl>
                                          <p:spTgt spid="210"/>
                                        </p:tgtEl>
                                        <p:attrNameLst>
                                          <p:attrName>ppt_h</p:attrName>
                                        </p:attrNameLst>
                                      </p:cBhvr>
                                      <p:tavLst>
                                        <p:tav tm="0">
                                          <p:val>
                                            <p:fltVal val="0"/>
                                          </p:val>
                                        </p:tav>
                                        <p:tav tm="100000">
                                          <p:val>
                                            <p:strVal val="#ppt_h"/>
                                          </p:val>
                                        </p:tav>
                                      </p:tavLst>
                                    </p:anim>
                                    <p:animEffect transition="in" filter="fade">
                                      <p:cBhvr>
                                        <p:cTn id="163" dur="500"/>
                                        <p:tgtEl>
                                          <p:spTgt spid="210"/>
                                        </p:tgtEl>
                                      </p:cBhvr>
                                    </p:animEffect>
                                  </p:childTnLst>
                                </p:cTn>
                              </p:par>
                            </p:childTnLst>
                          </p:cTn>
                        </p:par>
                        <p:par>
                          <p:cTn id="164" fill="hold">
                            <p:stCondLst>
                              <p:cond delay="500"/>
                            </p:stCondLst>
                            <p:childTnLst>
                              <p:par>
                                <p:cTn id="165" presetID="22" presetClass="entr" presetSubtype="8" fill="hold" nodeType="afterEffect">
                                  <p:stCondLst>
                                    <p:cond delay="0"/>
                                  </p:stCondLst>
                                  <p:childTnLst>
                                    <p:set>
                                      <p:cBhvr>
                                        <p:cTn id="166" dur="1" fill="hold">
                                          <p:stCondLst>
                                            <p:cond delay="0"/>
                                          </p:stCondLst>
                                        </p:cTn>
                                        <p:tgtEl>
                                          <p:spTgt spid="199"/>
                                        </p:tgtEl>
                                        <p:attrNameLst>
                                          <p:attrName>style.visibility</p:attrName>
                                        </p:attrNameLst>
                                      </p:cBhvr>
                                      <p:to>
                                        <p:strVal val="visible"/>
                                      </p:to>
                                    </p:set>
                                    <p:animEffect transition="in" filter="wipe(left)">
                                      <p:cBhvr>
                                        <p:cTn id="167" dur="500"/>
                                        <p:tgtEl>
                                          <p:spTgt spid="199"/>
                                        </p:tgtEl>
                                      </p:cBhvr>
                                    </p:animEffect>
                                  </p:childTnLst>
                                </p:cTn>
                              </p:par>
                            </p:childTnLst>
                          </p:cTn>
                        </p:par>
                        <p:par>
                          <p:cTn id="168" fill="hold">
                            <p:stCondLst>
                              <p:cond delay="1000"/>
                            </p:stCondLst>
                            <p:childTnLst>
                              <p:par>
                                <p:cTn id="169" presetID="1" presetClass="entr" presetSubtype="0" fill="hold" nodeType="afterEffect">
                                  <p:stCondLst>
                                    <p:cond delay="0"/>
                                  </p:stCondLst>
                                  <p:childTnLst>
                                    <p:set>
                                      <p:cBhvr>
                                        <p:cTn id="170" dur="1" fill="hold">
                                          <p:stCondLst>
                                            <p:cond delay="0"/>
                                          </p:stCondLst>
                                        </p:cTn>
                                        <p:tgtEl>
                                          <p:spTgt spid="158"/>
                                        </p:tgtEl>
                                        <p:attrNameLst>
                                          <p:attrName>style.visibility</p:attrName>
                                        </p:attrNameLst>
                                      </p:cBhvr>
                                      <p:to>
                                        <p:strVal val="visible"/>
                                      </p:to>
                                    </p:set>
                                  </p:childTnLst>
                                </p:cTn>
                              </p:par>
                            </p:childTnLst>
                          </p:cTn>
                        </p:par>
                        <p:par>
                          <p:cTn id="171" fill="hold">
                            <p:stCondLst>
                              <p:cond delay="1000"/>
                            </p:stCondLst>
                            <p:childTnLst>
                              <p:par>
                                <p:cTn id="172" presetID="22" presetClass="entr" presetSubtype="1" fill="hold" nodeType="afterEffect">
                                  <p:stCondLst>
                                    <p:cond delay="0"/>
                                  </p:stCondLst>
                                  <p:childTnLst>
                                    <p:set>
                                      <p:cBhvr>
                                        <p:cTn id="173" dur="1" fill="hold">
                                          <p:stCondLst>
                                            <p:cond delay="0"/>
                                          </p:stCondLst>
                                        </p:cTn>
                                        <p:tgtEl>
                                          <p:spTgt spid="177"/>
                                        </p:tgtEl>
                                        <p:attrNameLst>
                                          <p:attrName>style.visibility</p:attrName>
                                        </p:attrNameLst>
                                      </p:cBhvr>
                                      <p:to>
                                        <p:strVal val="visible"/>
                                      </p:to>
                                    </p:set>
                                    <p:animEffect transition="in" filter="wipe(up)">
                                      <p:cBhvr>
                                        <p:cTn id="174" dur="500"/>
                                        <p:tgtEl>
                                          <p:spTgt spid="177"/>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02"/>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0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0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27" grpId="0" animBg="1"/>
      <p:bldP spid="128" grpId="0" animBg="1"/>
      <p:bldP spid="128" grpId="1" animBg="1"/>
      <p:bldP spid="129" grpId="0" animBg="1"/>
      <p:bldP spid="130" grpId="0" animBg="1"/>
      <p:bldP spid="130" grpId="1" animBg="1"/>
      <p:bldP spid="143" grpId="0" animBg="1"/>
      <p:bldP spid="144" grpId="0" animBg="1"/>
      <p:bldP spid="144" grpId="1" animBg="1"/>
      <p:bldP spid="145" grpId="0" animBg="1"/>
      <p:bldP spid="146" grpId="0" animBg="1"/>
      <p:bldP spid="146" grpId="2" animBg="1"/>
      <p:bldP spid="148" grpId="0" animBg="1"/>
      <p:bldP spid="149" grpId="0" animBg="1"/>
      <p:bldP spid="150" grpId="0" animBg="1"/>
      <p:bldP spid="151" grpId="0" animBg="1"/>
      <p:bldP spid="151" grpId="1" animBg="1"/>
      <p:bldP spid="85" grpId="0"/>
      <p:bldP spid="153" grpId="0"/>
      <p:bldP spid="194" grpId="0" animBg="1"/>
      <p:bldP spid="196" grpId="0" animBg="1"/>
      <p:bldP spid="202" grpId="0" animBg="1"/>
      <p:bldP spid="207" grpId="0"/>
      <p:bldP spid="209" grpId="0" animBg="1"/>
      <p:bldP spid="210" grpId="0" animBg="1"/>
      <p:bldP spid="211" grpId="0" animBg="1"/>
      <p:bldP spid="237" grpId="0" animBg="1"/>
      <p:bldP spid="238" grpId="0" animBg="1"/>
      <p:bldP spid="2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xmlns=""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500"/>
                                        <p:tgtEl>
                                          <p:spTgt spid="36"/>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28" grpId="0" animBg="1"/>
      <p:bldP spid="30" grpId="0" animBg="1"/>
      <p:bldP spid="31"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b="1" dirty="0" smtClean="0">
                <a:solidFill>
                  <a:schemeClr val="accent2"/>
                </a:solidFill>
              </a:rPr>
              <a:t>IO</a:t>
            </a:r>
            <a:r>
              <a:rPr lang="zh-CN" altLang="en-US" b="1" dirty="0" smtClean="0">
                <a:solidFill>
                  <a:schemeClr val="accent2"/>
                </a:solidFill>
              </a:rPr>
              <a:t>世界，字节才是本我，其它均为视图</a:t>
            </a:r>
            <a:endParaRPr lang="zh-CN" altLang="en-US" b="1" dirty="0">
              <a:solidFill>
                <a:schemeClr val="accent2"/>
              </a:solidFill>
            </a:endParaRPr>
          </a:p>
        </p:txBody>
      </p:sp>
    </p:spTree>
    <p:extLst>
      <p:ext uri="{BB962C8B-B14F-4D97-AF65-F5344CB8AC3E}">
        <p14:creationId xmlns:p14="http://schemas.microsoft.com/office/powerpoint/2010/main" xmlns="" val="343082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xmlns=""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xmlns="" val="40279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fltVal val="0"/>
                                          </p:val>
                                        </p:tav>
                                        <p:tav tm="100000">
                                          <p:val>
                                            <p:strVal val="#ppt_h"/>
                                          </p:val>
                                        </p:tav>
                                      </p:tavLst>
                                    </p:anim>
                                    <p:animEffect transition="in" filter="fade">
                                      <p:cBhvr>
                                        <p:cTn id="46" dur="500"/>
                                        <p:tgtEl>
                                          <p:spTgt spid="59"/>
                                        </p:tgtEl>
                                      </p:cBhvr>
                                    </p:animEffect>
                                  </p:childTnLst>
                                </p:cTn>
                              </p:par>
                              <p:par>
                                <p:cTn id="47" presetID="53"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5" grpId="0"/>
      <p:bldP spid="5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3893680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xmlns="" val="7897952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sp>
        <p:nvSpPr>
          <p:cNvPr id="5" name="矩形 4"/>
          <p:cNvSpPr/>
          <p:nvPr/>
        </p:nvSpPr>
        <p:spPr>
          <a:xfrm>
            <a:off x="3503290" y="4374396"/>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726324"/>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84984"/>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61539"/>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90320"/>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4014356"/>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654316"/>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652298"/>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74396"/>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62428"/>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70340"/>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205555"/>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61539"/>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205539"/>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71599" y="5013176"/>
            <a:ext cx="3888433" cy="1200329"/>
          </a:xfrm>
          <a:prstGeom prst="rect">
            <a:avLst/>
          </a:prstGeom>
          <a:noFill/>
          <a:ln>
            <a:solidFill>
              <a:schemeClr val="bg1">
                <a:lumMod val="50000"/>
              </a:schemeClr>
            </a:solidFill>
            <a:prstDash val="lgDash"/>
          </a:ln>
        </p:spPr>
        <p:txBody>
          <a:bodyPr wrap="square" rtlCol="0">
            <a:spAutoFit/>
          </a:bodyPr>
          <a:lstStyle/>
          <a:p>
            <a:r>
              <a:rPr lang="en-US" altLang="zh-CN" sz="1200" dirty="0" err="1"/>
              <a:t>ByteBuffer</a:t>
            </a:r>
            <a:r>
              <a:rPr lang="en-US" altLang="zh-CN" sz="1200" dirty="0"/>
              <a:t> header = </a:t>
            </a:r>
            <a:r>
              <a:rPr lang="en-US" altLang="zh-CN" sz="1200" dirty="0" err="1"/>
              <a:t>ByteBuffer.allocateDirect</a:t>
            </a:r>
            <a:r>
              <a:rPr lang="en-US" altLang="zh-CN" sz="1200" dirty="0"/>
              <a:t> (10);</a:t>
            </a:r>
          </a:p>
          <a:p>
            <a:r>
              <a:rPr lang="en-US" altLang="zh-CN" sz="1200" dirty="0" err="1"/>
              <a:t>ByteBuffer</a:t>
            </a:r>
            <a:r>
              <a:rPr lang="en-US" altLang="zh-CN" sz="1200" dirty="0"/>
              <a:t> body = </a:t>
            </a:r>
            <a:r>
              <a:rPr lang="en-US" altLang="zh-CN" sz="1200" dirty="0" err="1"/>
              <a:t>ByteBuffer.allocateDirect</a:t>
            </a:r>
            <a:r>
              <a:rPr lang="en-US" altLang="zh-CN" sz="1200" dirty="0"/>
              <a:t> (80);</a:t>
            </a:r>
          </a:p>
          <a:p>
            <a:r>
              <a:rPr lang="en-US" altLang="zh-CN" sz="1200" b="1" dirty="0" err="1">
                <a:solidFill>
                  <a:srgbClr val="C00000"/>
                </a:solidFill>
              </a:rPr>
              <a:t>ByteBuffer</a:t>
            </a:r>
            <a:r>
              <a:rPr lang="en-US" altLang="zh-CN" sz="1200" b="1" dirty="0">
                <a:solidFill>
                  <a:srgbClr val="C00000"/>
                </a:solidFill>
              </a:rPr>
              <a:t> [] </a:t>
            </a:r>
            <a:r>
              <a:rPr lang="en-US" altLang="zh-CN" sz="1200" dirty="0"/>
              <a:t>buffers = { header, body </a:t>
            </a:r>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a:t>channel.</a:t>
            </a:r>
            <a:r>
              <a:rPr lang="en-US" altLang="zh-CN" sz="1200" b="1" dirty="0" err="1">
                <a:solidFill>
                  <a:schemeClr val="accent1"/>
                </a:solidFill>
              </a:rPr>
              <a:t>read</a:t>
            </a:r>
            <a:r>
              <a:rPr lang="en-US" altLang="zh-CN" sz="1200" dirty="0"/>
              <a:t> (buffers);      //</a:t>
            </a:r>
            <a:r>
              <a:rPr lang="en-US" altLang="zh-CN" sz="1200" dirty="0" smtClean="0"/>
              <a:t>scattering</a:t>
            </a:r>
          </a:p>
          <a:p>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smtClean="0"/>
              <a:t>channel.</a:t>
            </a:r>
            <a:r>
              <a:rPr lang="en-US" altLang="zh-CN" sz="1200" b="1" dirty="0" err="1" smtClean="0">
                <a:solidFill>
                  <a:schemeClr val="accent1"/>
                </a:solidFill>
              </a:rPr>
              <a:t>write</a:t>
            </a:r>
            <a:r>
              <a:rPr lang="en-US" altLang="zh-CN" sz="1200" dirty="0" smtClean="0"/>
              <a:t> (buffers</a:t>
            </a:r>
            <a:r>
              <a:rPr lang="en-US" altLang="zh-CN" sz="1200" dirty="0"/>
              <a:t>);     </a:t>
            </a:r>
            <a:r>
              <a:rPr lang="en-US" altLang="zh-CN" sz="1200" dirty="0" smtClean="0"/>
              <a:t>//gathering</a:t>
            </a:r>
            <a:endParaRPr lang="zh-CN" altLang="en-US" sz="12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xmlns="" val="10482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righ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27"/>
                                        </p:tgtEl>
                                        <p:attrNameLst>
                                          <p:attrName>style.visibility</p:attrName>
                                        </p:attrNameLst>
                                      </p:cBhvr>
                                      <p:to>
                                        <p:strVal val="visible"/>
                                      </p:to>
                                    </p:set>
                                    <p:animEffect transition="in" filter="wipe(right)">
                                      <p:cBhvr>
                                        <p:cTn id="66" dur="500"/>
                                        <p:tgtEl>
                                          <p:spTgt spid="1027"/>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026"/>
                                        </p:tgtEl>
                                        <p:attrNameLst>
                                          <p:attrName>style.visibility</p:attrName>
                                        </p:attrNameLst>
                                      </p:cBhvr>
                                      <p:to>
                                        <p:strVal val="visible"/>
                                      </p:to>
                                    </p:set>
                                    <p:animEffect transition="in" filter="wipe(left)">
                                      <p:cBhvr>
                                        <p:cTn id="70" dur="500"/>
                                        <p:tgtEl>
                                          <p:spTgt spid="1026"/>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Effect transition="in" filter="fade">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P spid="15" grpId="0" animBg="1"/>
      <p:bldP spid="20" grpId="0" animBg="1"/>
      <p:bldP spid="34" grpId="0" animBg="1"/>
      <p:bldP spid="37"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dirty="0" smtClean="0"/>
              <a:t>概述</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的核心：块数据缓冲区、常见操作、字节顺序）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（堆外内存、内存释放、虚引用实现）</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、文件锁定）</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a:t>
            </a:r>
            <a:r>
              <a:rPr lang="en-US" altLang="zh-CN" sz="1600" dirty="0" smtClean="0">
                <a:solidFill>
                  <a:schemeClr val="bg1">
                    <a:lumMod val="65000"/>
                  </a:schemeClr>
                </a:solidFill>
              </a:rPr>
              <a:t>IO</a:t>
            </a:r>
            <a:r>
              <a:rPr lang="zh-CN" altLang="en-US" sz="1600" dirty="0" smtClean="0">
                <a:solidFill>
                  <a:schemeClr val="bg1">
                    <a:lumMod val="65000"/>
                  </a:schemeClr>
                </a:solidFill>
              </a:rPr>
              <a:t>模型、多路复用、</a:t>
            </a:r>
            <a:r>
              <a:rPr lang="en-US" altLang="zh-CN" sz="1600" dirty="0" smtClean="0">
                <a:solidFill>
                  <a:schemeClr val="bg1">
                    <a:lumMod val="65000"/>
                  </a:schemeClr>
                </a:solidFill>
              </a:rPr>
              <a:t> </a:t>
            </a:r>
            <a:r>
              <a:rPr lang="en-US" altLang="zh-CN" sz="1600" dirty="0">
                <a:solidFill>
                  <a:schemeClr val="bg1">
                    <a:lumMod val="65000"/>
                  </a:schemeClr>
                </a:solidFill>
              </a:rPr>
              <a:t>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xmlns="" val="3339773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（线程中断后，通道即被关闭）</a:t>
            </a:r>
            <a:endParaRPr lang="en-US" altLang="zh-CN" sz="2000" dirty="0" smtClean="0"/>
          </a:p>
          <a:p>
            <a:pPr lvl="1"/>
            <a:r>
              <a:rPr lang="en-US" altLang="zh-CN" sz="2000" dirty="0" err="1" smtClean="0"/>
              <a:t>AsynchronousCloseException</a:t>
            </a:r>
            <a:r>
              <a:rPr lang="zh-CN" altLang="en-US" sz="2000" dirty="0" smtClean="0"/>
              <a:t>（通道关闭，线程被唤醒并捕获异常）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xmlns="" val="23536944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爆炸形 1 5"/>
          <p:cNvSpPr/>
          <p:nvPr/>
        </p:nvSpPr>
        <p:spPr>
          <a:xfrm>
            <a:off x="6012312" y="3233008"/>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线程</a:t>
            </a:r>
            <a:endParaRPr lang="en-US" altLang="zh-CN" sz="1400" b="1" dirty="0" smtClean="0">
              <a:solidFill>
                <a:schemeClr val="accent2"/>
              </a:solidFill>
            </a:endParaRPr>
          </a:p>
          <a:p>
            <a:pPr algn="ctr"/>
            <a:r>
              <a:rPr lang="zh-CN" altLang="en-US" sz="1400" b="1" dirty="0" smtClean="0">
                <a:solidFill>
                  <a:schemeClr val="accent2"/>
                </a:solidFill>
              </a:rPr>
              <a:t>安全</a:t>
            </a:r>
            <a:endParaRPr lang="zh-CN" altLang="en-US" sz="1400" b="1" dirty="0">
              <a:solidFill>
                <a:schemeClr val="accent2"/>
              </a:solidFill>
            </a:endParaRPr>
          </a:p>
        </p:txBody>
      </p:sp>
      <p:sp>
        <p:nvSpPr>
          <p:cNvPr id="5" name="圆角矩形 4"/>
          <p:cNvSpPr/>
          <p:nvPr/>
        </p:nvSpPr>
        <p:spPr>
          <a:xfrm>
            <a:off x="5940152" y="4077152"/>
            <a:ext cx="1800200" cy="720000"/>
          </a:xfrm>
          <a:prstGeom prst="roundRect">
            <a:avLst/>
          </a:prstGeom>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b="1" dirty="0" smtClean="0">
                <a:solidFill>
                  <a:schemeClr val="accent2"/>
                </a:solidFill>
              </a:rPr>
              <a:t>注意：</a:t>
            </a:r>
            <a:r>
              <a:rPr lang="en-US" altLang="zh-CN" sz="1200" b="1" dirty="0" err="1" smtClean="0">
                <a:solidFill>
                  <a:schemeClr val="accent2"/>
                </a:solidFill>
              </a:rPr>
              <a:t>FileChannel</a:t>
            </a:r>
            <a:r>
              <a:rPr lang="zh-CN" altLang="en-US" sz="1200" b="1" dirty="0" smtClean="0">
                <a:solidFill>
                  <a:schemeClr val="accent2"/>
                </a:solidFill>
              </a:rPr>
              <a:t>本身线程安全，但无法保证组合状态的安全性！</a:t>
            </a:r>
            <a:endParaRPr lang="zh-CN" altLang="en-US" sz="1200" b="1" dirty="0">
              <a:solidFill>
                <a:schemeClr val="accent2"/>
              </a:solidFill>
            </a:endParaRPr>
          </a:p>
        </p:txBody>
      </p:sp>
    </p:spTree>
    <p:extLst>
      <p:ext uri="{BB962C8B-B14F-4D97-AF65-F5344CB8AC3E}">
        <p14:creationId xmlns:p14="http://schemas.microsoft.com/office/powerpoint/2010/main" xmlns="" val="10071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1992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5582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xmlns="" val="242341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vertical)">
                                      <p:cBhvr>
                                        <p:cTn id="11" dur="500"/>
                                        <p:tgtEl>
                                          <p:spTgt spid="8"/>
                                        </p:tgtEl>
                                      </p:cBhvr>
                                    </p:animEffect>
                                  </p:childTnLst>
                                </p:cTn>
                              </p:par>
                              <p:par>
                                <p:cTn id="12" presetID="3" presetClass="entr" presetSubtype="5"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linds(vertical)">
                                      <p:cBhvr>
                                        <p:cTn id="14" dur="500"/>
                                        <p:tgtEl>
                                          <p:spTgt spid="22"/>
                                        </p:tgtEl>
                                      </p:cBhvr>
                                    </p:animEffect>
                                  </p:childTnLst>
                                </p:cTn>
                              </p:par>
                              <p:par>
                                <p:cTn id="15" presetID="3" presetClass="entr" presetSubtype="5"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vertical)">
                                      <p:cBhvr>
                                        <p:cTn id="17" dur="500"/>
                                        <p:tgtEl>
                                          <p:spTgt spid="23"/>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vertical)">
                                      <p:cBhvr>
                                        <p:cTn id="20" dur="500"/>
                                        <p:tgtEl>
                                          <p:spTgt spid="24"/>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vertical)">
                                      <p:cBhvr>
                                        <p:cTn id="23" dur="500"/>
                                        <p:tgtEl>
                                          <p:spTgt spid="25"/>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vertical)">
                                      <p:cBhvr>
                                        <p:cTn id="26" dur="500"/>
                                        <p:tgtEl>
                                          <p:spTgt spid="26"/>
                                        </p:tgtEl>
                                      </p:cBhvr>
                                    </p:animEffect>
                                  </p:childTnLst>
                                </p:cTn>
                              </p:par>
                              <p:par>
                                <p:cTn id="27" presetID="3" presetClass="entr" presetSubtype="5"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vertical)">
                                      <p:cBhvr>
                                        <p:cTn id="29" dur="500"/>
                                        <p:tgtEl>
                                          <p:spTgt spid="27"/>
                                        </p:tgtEl>
                                      </p:cBhvr>
                                    </p:animEffect>
                                  </p:childTnLst>
                                </p:cTn>
                              </p:par>
                              <p:par>
                                <p:cTn id="30" presetID="3" presetClass="entr" presetSubtype="5"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p:cTn id="69" dur="500" fill="hold"/>
                                        <p:tgtEl>
                                          <p:spTgt spid="6"/>
                                        </p:tgtEl>
                                        <p:attrNameLst>
                                          <p:attrName>ppt_w</p:attrName>
                                        </p:attrNameLst>
                                      </p:cBhvr>
                                      <p:tavLst>
                                        <p:tav tm="0">
                                          <p:val>
                                            <p:fltVal val="0"/>
                                          </p:val>
                                        </p:tav>
                                        <p:tav tm="100000">
                                          <p:val>
                                            <p:strVal val="#ppt_w"/>
                                          </p:val>
                                        </p:tav>
                                      </p:tavLst>
                                    </p:anim>
                                    <p:anim calcmode="lin" valueType="num">
                                      <p:cBhvr>
                                        <p:cTn id="70" dur="500" fill="hold"/>
                                        <p:tgtEl>
                                          <p:spTgt spid="6"/>
                                        </p:tgtEl>
                                        <p:attrNameLst>
                                          <p:attrName>ppt_h</p:attrName>
                                        </p:attrNameLst>
                                      </p:cBhvr>
                                      <p:tavLst>
                                        <p:tav tm="0">
                                          <p:val>
                                            <p:fltVal val="0"/>
                                          </p:val>
                                        </p:tav>
                                        <p:tav tm="100000">
                                          <p:val>
                                            <p:strVal val="#ppt_h"/>
                                          </p:val>
                                        </p:tav>
                                      </p:tavLst>
                                    </p:anim>
                                    <p:animEffect transition="in" filter="fade">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par>
                          <p:cTn id="80" fill="hold">
                            <p:stCondLst>
                              <p:cond delay="500"/>
                            </p:stCondLst>
                            <p:childTnLst>
                              <p:par>
                                <p:cTn id="81" presetID="53"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Effect transition="in" filter="fade">
                                      <p:cBhvr>
                                        <p:cTn id="85" dur="500"/>
                                        <p:tgtEl>
                                          <p:spTgt spid="57"/>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 calcmode="lin" valueType="num">
                                      <p:cBhvr>
                                        <p:cTn id="88" dur="500" fill="hold"/>
                                        <p:tgtEl>
                                          <p:spTgt spid="58"/>
                                        </p:tgtEl>
                                        <p:attrNameLst>
                                          <p:attrName>ppt_w</p:attrName>
                                        </p:attrNameLst>
                                      </p:cBhvr>
                                      <p:tavLst>
                                        <p:tav tm="0">
                                          <p:val>
                                            <p:fltVal val="0"/>
                                          </p:val>
                                        </p:tav>
                                        <p:tav tm="100000">
                                          <p:val>
                                            <p:strVal val="#ppt_w"/>
                                          </p:val>
                                        </p:tav>
                                      </p:tavLst>
                                    </p:anim>
                                    <p:anim calcmode="lin" valueType="num">
                                      <p:cBhvr>
                                        <p:cTn id="89" dur="500" fill="hold"/>
                                        <p:tgtEl>
                                          <p:spTgt spid="58"/>
                                        </p:tgtEl>
                                        <p:attrNameLst>
                                          <p:attrName>ppt_h</p:attrName>
                                        </p:attrNameLst>
                                      </p:cBhvr>
                                      <p:tavLst>
                                        <p:tav tm="0">
                                          <p:val>
                                            <p:fltVal val="0"/>
                                          </p:val>
                                        </p:tav>
                                        <p:tav tm="100000">
                                          <p:val>
                                            <p:strVal val="#ppt_h"/>
                                          </p:val>
                                        </p:tav>
                                      </p:tavLst>
                                    </p:anim>
                                    <p:animEffect transition="in" filter="fade">
                                      <p:cBhvr>
                                        <p:cTn id="90" dur="500"/>
                                        <p:tgtEl>
                                          <p:spTgt spid="58"/>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500" fill="hold"/>
                                        <p:tgtEl>
                                          <p:spTgt spid="59"/>
                                        </p:tgtEl>
                                        <p:attrNameLst>
                                          <p:attrName>ppt_w</p:attrName>
                                        </p:attrNameLst>
                                      </p:cBhvr>
                                      <p:tavLst>
                                        <p:tav tm="0">
                                          <p:val>
                                            <p:fltVal val="0"/>
                                          </p:val>
                                        </p:tav>
                                        <p:tav tm="100000">
                                          <p:val>
                                            <p:strVal val="#ppt_w"/>
                                          </p:val>
                                        </p:tav>
                                      </p:tavLst>
                                    </p:anim>
                                    <p:anim calcmode="lin" valueType="num">
                                      <p:cBhvr>
                                        <p:cTn id="94" dur="500" fill="hold"/>
                                        <p:tgtEl>
                                          <p:spTgt spid="59"/>
                                        </p:tgtEl>
                                        <p:attrNameLst>
                                          <p:attrName>ppt_h</p:attrName>
                                        </p:attrNameLst>
                                      </p:cBhvr>
                                      <p:tavLst>
                                        <p:tav tm="0">
                                          <p:val>
                                            <p:fltVal val="0"/>
                                          </p:val>
                                        </p:tav>
                                        <p:tav tm="100000">
                                          <p:val>
                                            <p:strVal val="#ppt_h"/>
                                          </p:val>
                                        </p:tav>
                                      </p:tavLst>
                                    </p:anim>
                                    <p:animEffect transition="in" filter="fade">
                                      <p:cBhvr>
                                        <p:cTn id="95" dur="500"/>
                                        <p:tgtEl>
                                          <p:spTgt spid="59"/>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p:cTn id="98" dur="500" fill="hold"/>
                                        <p:tgtEl>
                                          <p:spTgt spid="60"/>
                                        </p:tgtEl>
                                        <p:attrNameLst>
                                          <p:attrName>ppt_w</p:attrName>
                                        </p:attrNameLst>
                                      </p:cBhvr>
                                      <p:tavLst>
                                        <p:tav tm="0">
                                          <p:val>
                                            <p:fltVal val="0"/>
                                          </p:val>
                                        </p:tav>
                                        <p:tav tm="100000">
                                          <p:val>
                                            <p:strVal val="#ppt_w"/>
                                          </p:val>
                                        </p:tav>
                                      </p:tavLst>
                                    </p:anim>
                                    <p:anim calcmode="lin" valueType="num">
                                      <p:cBhvr>
                                        <p:cTn id="99" dur="500" fill="hold"/>
                                        <p:tgtEl>
                                          <p:spTgt spid="60"/>
                                        </p:tgtEl>
                                        <p:attrNameLst>
                                          <p:attrName>ppt_h</p:attrName>
                                        </p:attrNameLst>
                                      </p:cBhvr>
                                      <p:tavLst>
                                        <p:tav tm="0">
                                          <p:val>
                                            <p:fltVal val="0"/>
                                          </p:val>
                                        </p:tav>
                                        <p:tav tm="100000">
                                          <p:val>
                                            <p:strVal val="#ppt_h"/>
                                          </p:val>
                                        </p:tav>
                                      </p:tavLst>
                                    </p:anim>
                                    <p:animEffect transition="in" filter="fade">
                                      <p:cBhvr>
                                        <p:cTn id="100" dur="500"/>
                                        <p:tgtEl>
                                          <p:spTgt spid="60"/>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 calcmode="lin" valueType="num">
                                      <p:cBhvr>
                                        <p:cTn id="103" dur="500" fill="hold"/>
                                        <p:tgtEl>
                                          <p:spTgt spid="61"/>
                                        </p:tgtEl>
                                        <p:attrNameLst>
                                          <p:attrName>ppt_w</p:attrName>
                                        </p:attrNameLst>
                                      </p:cBhvr>
                                      <p:tavLst>
                                        <p:tav tm="0">
                                          <p:val>
                                            <p:fltVal val="0"/>
                                          </p:val>
                                        </p:tav>
                                        <p:tav tm="100000">
                                          <p:val>
                                            <p:strVal val="#ppt_w"/>
                                          </p:val>
                                        </p:tav>
                                      </p:tavLst>
                                    </p:anim>
                                    <p:anim calcmode="lin" valueType="num">
                                      <p:cBhvr>
                                        <p:cTn id="104" dur="500" fill="hold"/>
                                        <p:tgtEl>
                                          <p:spTgt spid="61"/>
                                        </p:tgtEl>
                                        <p:attrNameLst>
                                          <p:attrName>ppt_h</p:attrName>
                                        </p:attrNameLst>
                                      </p:cBhvr>
                                      <p:tavLst>
                                        <p:tav tm="0">
                                          <p:val>
                                            <p:fltVal val="0"/>
                                          </p:val>
                                        </p:tav>
                                        <p:tav tm="100000">
                                          <p:val>
                                            <p:strVal val="#ppt_h"/>
                                          </p:val>
                                        </p:tav>
                                      </p:tavLst>
                                    </p:anim>
                                    <p:animEffect transition="in" filter="fade">
                                      <p:cBhvr>
                                        <p:cTn id="105" dur="500"/>
                                        <p:tgtEl>
                                          <p:spTgt spid="61"/>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Effect transition="in" filter="fade">
                                      <p:cBhvr>
                                        <p:cTn id="110" dur="500"/>
                                        <p:tgtEl>
                                          <p:spTgt spid="62"/>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 calcmode="lin" valueType="num">
                                      <p:cBhvr>
                                        <p:cTn id="113" dur="500" fill="hold"/>
                                        <p:tgtEl>
                                          <p:spTgt spid="63"/>
                                        </p:tgtEl>
                                        <p:attrNameLst>
                                          <p:attrName>ppt_w</p:attrName>
                                        </p:attrNameLst>
                                      </p:cBhvr>
                                      <p:tavLst>
                                        <p:tav tm="0">
                                          <p:val>
                                            <p:fltVal val="0"/>
                                          </p:val>
                                        </p:tav>
                                        <p:tav tm="100000">
                                          <p:val>
                                            <p:strVal val="#ppt_w"/>
                                          </p:val>
                                        </p:tav>
                                      </p:tavLst>
                                    </p:anim>
                                    <p:anim calcmode="lin" valueType="num">
                                      <p:cBhvr>
                                        <p:cTn id="114" dur="500" fill="hold"/>
                                        <p:tgtEl>
                                          <p:spTgt spid="63"/>
                                        </p:tgtEl>
                                        <p:attrNameLst>
                                          <p:attrName>ppt_h</p:attrName>
                                        </p:attrNameLst>
                                      </p:cBhvr>
                                      <p:tavLst>
                                        <p:tav tm="0">
                                          <p:val>
                                            <p:fltVal val="0"/>
                                          </p:val>
                                        </p:tav>
                                        <p:tav tm="100000">
                                          <p:val>
                                            <p:strVal val="#ppt_h"/>
                                          </p:val>
                                        </p:tav>
                                      </p:tavLst>
                                    </p:anim>
                                    <p:animEffect transition="in" filter="fade">
                                      <p:cBhvr>
                                        <p:cTn id="115" dur="500"/>
                                        <p:tgtEl>
                                          <p:spTgt spid="63"/>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p:cTn id="118" dur="500" fill="hold"/>
                                        <p:tgtEl>
                                          <p:spTgt spid="65"/>
                                        </p:tgtEl>
                                        <p:attrNameLst>
                                          <p:attrName>ppt_w</p:attrName>
                                        </p:attrNameLst>
                                      </p:cBhvr>
                                      <p:tavLst>
                                        <p:tav tm="0">
                                          <p:val>
                                            <p:fltVal val="0"/>
                                          </p:val>
                                        </p:tav>
                                        <p:tav tm="100000">
                                          <p:val>
                                            <p:strVal val="#ppt_w"/>
                                          </p:val>
                                        </p:tav>
                                      </p:tavLst>
                                    </p:anim>
                                    <p:anim calcmode="lin" valueType="num">
                                      <p:cBhvr>
                                        <p:cTn id="119" dur="500" fill="hold"/>
                                        <p:tgtEl>
                                          <p:spTgt spid="65"/>
                                        </p:tgtEl>
                                        <p:attrNameLst>
                                          <p:attrName>ppt_h</p:attrName>
                                        </p:attrNameLst>
                                      </p:cBhvr>
                                      <p:tavLst>
                                        <p:tav tm="0">
                                          <p:val>
                                            <p:fltVal val="0"/>
                                          </p:val>
                                        </p:tav>
                                        <p:tav tm="100000">
                                          <p:val>
                                            <p:strVal val="#ppt_h"/>
                                          </p:val>
                                        </p:tav>
                                      </p:tavLst>
                                    </p:anim>
                                    <p:animEffect transition="in" filter="fade">
                                      <p:cBhvr>
                                        <p:cTn id="120" dur="500"/>
                                        <p:tgtEl>
                                          <p:spTgt spid="65"/>
                                        </p:tgtEl>
                                      </p:cBhvr>
                                    </p:animEffect>
                                  </p:childTnLst>
                                </p:cTn>
                              </p:par>
                              <p:par>
                                <p:cTn id="121" presetID="53"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p:cTn id="123" dur="500" fill="hold"/>
                                        <p:tgtEl>
                                          <p:spTgt spid="66"/>
                                        </p:tgtEl>
                                        <p:attrNameLst>
                                          <p:attrName>ppt_w</p:attrName>
                                        </p:attrNameLst>
                                      </p:cBhvr>
                                      <p:tavLst>
                                        <p:tav tm="0">
                                          <p:val>
                                            <p:fltVal val="0"/>
                                          </p:val>
                                        </p:tav>
                                        <p:tav tm="100000">
                                          <p:val>
                                            <p:strVal val="#ppt_w"/>
                                          </p:val>
                                        </p:tav>
                                      </p:tavLst>
                                    </p:anim>
                                    <p:anim calcmode="lin" valueType="num">
                                      <p:cBhvr>
                                        <p:cTn id="124" dur="500" fill="hold"/>
                                        <p:tgtEl>
                                          <p:spTgt spid="66"/>
                                        </p:tgtEl>
                                        <p:attrNameLst>
                                          <p:attrName>ppt_h</p:attrName>
                                        </p:attrNameLst>
                                      </p:cBhvr>
                                      <p:tavLst>
                                        <p:tav tm="0">
                                          <p:val>
                                            <p:fltVal val="0"/>
                                          </p:val>
                                        </p:tav>
                                        <p:tav tm="100000">
                                          <p:val>
                                            <p:strVal val="#ppt_h"/>
                                          </p:val>
                                        </p:tav>
                                      </p:tavLst>
                                    </p:anim>
                                    <p:animEffect transition="in" filter="fade">
                                      <p:cBhvr>
                                        <p:cTn id="125" dur="500"/>
                                        <p:tgtEl>
                                          <p:spTgt spid="66"/>
                                        </p:tgtEl>
                                      </p:cBhvr>
                                    </p:animEffect>
                                  </p:childTnLst>
                                </p:cTn>
                              </p:par>
                              <p:par>
                                <p:cTn id="126" presetID="53"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 calcmode="lin" valueType="num">
                                      <p:cBhvr>
                                        <p:cTn id="128" dur="500" fill="hold"/>
                                        <p:tgtEl>
                                          <p:spTgt spid="67"/>
                                        </p:tgtEl>
                                        <p:attrNameLst>
                                          <p:attrName>ppt_w</p:attrName>
                                        </p:attrNameLst>
                                      </p:cBhvr>
                                      <p:tavLst>
                                        <p:tav tm="0">
                                          <p:val>
                                            <p:fltVal val="0"/>
                                          </p:val>
                                        </p:tav>
                                        <p:tav tm="100000">
                                          <p:val>
                                            <p:strVal val="#ppt_w"/>
                                          </p:val>
                                        </p:tav>
                                      </p:tavLst>
                                    </p:anim>
                                    <p:anim calcmode="lin" valueType="num">
                                      <p:cBhvr>
                                        <p:cTn id="129" dur="500" fill="hold"/>
                                        <p:tgtEl>
                                          <p:spTgt spid="67"/>
                                        </p:tgtEl>
                                        <p:attrNameLst>
                                          <p:attrName>ppt_h</p:attrName>
                                        </p:attrNameLst>
                                      </p:cBhvr>
                                      <p:tavLst>
                                        <p:tav tm="0">
                                          <p:val>
                                            <p:fltVal val="0"/>
                                          </p:val>
                                        </p:tav>
                                        <p:tav tm="100000">
                                          <p:val>
                                            <p:strVal val="#ppt_h"/>
                                          </p:val>
                                        </p:tav>
                                      </p:tavLst>
                                    </p:anim>
                                    <p:animEffect transition="in" filter="fade">
                                      <p:cBhvr>
                                        <p:cTn id="130" dur="500"/>
                                        <p:tgtEl>
                                          <p:spTgt spid="67"/>
                                        </p:tgtEl>
                                      </p:cBhvr>
                                    </p:animEffect>
                                  </p:childTnLst>
                                </p:cTn>
                              </p:par>
                              <p:par>
                                <p:cTn id="131" presetID="53"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fltVal val="0"/>
                                          </p:val>
                                        </p:tav>
                                        <p:tav tm="100000">
                                          <p:val>
                                            <p:strVal val="#ppt_h"/>
                                          </p:val>
                                        </p:tav>
                                      </p:tavLst>
                                    </p:anim>
                                    <p:animEffect transition="in" filter="fade">
                                      <p:cBhvr>
                                        <p:cTn id="135" dur="500"/>
                                        <p:tgtEl>
                                          <p:spTgt spid="68"/>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fltVal val="0"/>
                                          </p:val>
                                        </p:tav>
                                        <p:tav tm="100000">
                                          <p:val>
                                            <p:strVal val="#ppt_h"/>
                                          </p:val>
                                        </p:tav>
                                      </p:tavLst>
                                    </p:anim>
                                    <p:animEffect transition="in" filter="fade">
                                      <p:cBhvr>
                                        <p:cTn id="140" dur="500"/>
                                        <p:tgtEl>
                                          <p:spTgt spid="69"/>
                                        </p:tgtEl>
                                      </p:cBhvr>
                                    </p:animEffect>
                                  </p:childTnLst>
                                </p:cTn>
                              </p:par>
                              <p:par>
                                <p:cTn id="141" presetID="53"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anim calcmode="lin" valueType="num">
                                      <p:cBhvr>
                                        <p:cTn id="143" dur="500" fill="hold"/>
                                        <p:tgtEl>
                                          <p:spTgt spid="70"/>
                                        </p:tgtEl>
                                        <p:attrNameLst>
                                          <p:attrName>ppt_w</p:attrName>
                                        </p:attrNameLst>
                                      </p:cBhvr>
                                      <p:tavLst>
                                        <p:tav tm="0">
                                          <p:val>
                                            <p:fltVal val="0"/>
                                          </p:val>
                                        </p:tav>
                                        <p:tav tm="100000">
                                          <p:val>
                                            <p:strVal val="#ppt_w"/>
                                          </p:val>
                                        </p:tav>
                                      </p:tavLst>
                                    </p:anim>
                                    <p:anim calcmode="lin" valueType="num">
                                      <p:cBhvr>
                                        <p:cTn id="144" dur="500" fill="hold"/>
                                        <p:tgtEl>
                                          <p:spTgt spid="70"/>
                                        </p:tgtEl>
                                        <p:attrNameLst>
                                          <p:attrName>ppt_h</p:attrName>
                                        </p:attrNameLst>
                                      </p:cBhvr>
                                      <p:tavLst>
                                        <p:tav tm="0">
                                          <p:val>
                                            <p:fltVal val="0"/>
                                          </p:val>
                                        </p:tav>
                                        <p:tav tm="100000">
                                          <p:val>
                                            <p:strVal val="#ppt_h"/>
                                          </p:val>
                                        </p:tav>
                                      </p:tavLst>
                                    </p:anim>
                                    <p:animEffect transition="in" filter="fade">
                                      <p:cBhvr>
                                        <p:cTn id="145" dur="500"/>
                                        <p:tgtEl>
                                          <p:spTgt spid="70"/>
                                        </p:tgtEl>
                                      </p:cBhvr>
                                    </p:animEffect>
                                  </p:childTnLst>
                                </p:cTn>
                              </p:par>
                              <p:par>
                                <p:cTn id="146" presetID="53" presetClass="entr" presetSubtype="0" fill="hold" grpId="0" nodeType="withEffect">
                                  <p:stCondLst>
                                    <p:cond delay="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500" fill="hold"/>
                                        <p:tgtEl>
                                          <p:spTgt spid="71"/>
                                        </p:tgtEl>
                                        <p:attrNameLst>
                                          <p:attrName>ppt_w</p:attrName>
                                        </p:attrNameLst>
                                      </p:cBhvr>
                                      <p:tavLst>
                                        <p:tav tm="0">
                                          <p:val>
                                            <p:fltVal val="0"/>
                                          </p:val>
                                        </p:tav>
                                        <p:tav tm="100000">
                                          <p:val>
                                            <p:strVal val="#ppt_w"/>
                                          </p:val>
                                        </p:tav>
                                      </p:tavLst>
                                    </p:anim>
                                    <p:anim calcmode="lin" valueType="num">
                                      <p:cBhvr>
                                        <p:cTn id="149" dur="500" fill="hold"/>
                                        <p:tgtEl>
                                          <p:spTgt spid="71"/>
                                        </p:tgtEl>
                                        <p:attrNameLst>
                                          <p:attrName>ppt_h</p:attrName>
                                        </p:attrNameLst>
                                      </p:cBhvr>
                                      <p:tavLst>
                                        <p:tav tm="0">
                                          <p:val>
                                            <p:fltVal val="0"/>
                                          </p:val>
                                        </p:tav>
                                        <p:tav tm="100000">
                                          <p:val>
                                            <p:strVal val="#ppt_h"/>
                                          </p:val>
                                        </p:tav>
                                      </p:tavLst>
                                    </p:anim>
                                    <p:animEffect transition="in" filter="fade">
                                      <p:cBhvr>
                                        <p:cTn id="150" dur="500"/>
                                        <p:tgtEl>
                                          <p:spTgt spid="7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95"/>
                                        </p:tgtEl>
                                        <p:attrNameLst>
                                          <p:attrName>style.visibility</p:attrName>
                                        </p:attrNameLst>
                                      </p:cBhvr>
                                      <p:to>
                                        <p:strVal val="visible"/>
                                      </p:to>
                                    </p:set>
                                    <p:animEffect transition="in" filter="wipe(right)">
                                      <p:cBhvr>
                                        <p:cTn id="155" dur="500"/>
                                        <p:tgtEl>
                                          <p:spTgt spid="95"/>
                                        </p:tgtEl>
                                      </p:cBhvr>
                                    </p:animEffect>
                                  </p:childTnLst>
                                </p:cTn>
                              </p:par>
                              <p:par>
                                <p:cTn id="156" presetID="22" presetClass="entr" presetSubtype="4"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wipe(down)">
                                      <p:cBhvr>
                                        <p:cTn id="158" dur="500"/>
                                        <p:tgtEl>
                                          <p:spTgt spid="90"/>
                                        </p:tgtEl>
                                      </p:cBhvr>
                                    </p:animEffect>
                                  </p:childTnLst>
                                </p:cTn>
                              </p:par>
                              <p:par>
                                <p:cTn id="159" presetID="22" presetClass="entr" presetSubtype="8" fill="hold" nodeType="with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wipe(left)">
                                      <p:cBhvr>
                                        <p:cTn id="161" dur="500"/>
                                        <p:tgtEl>
                                          <p:spTgt spid="83"/>
                                        </p:tgtEl>
                                      </p:cBhvr>
                                    </p:animEffect>
                                  </p:childTnLst>
                                </p:cTn>
                              </p:par>
                            </p:childTnLst>
                          </p:cTn>
                        </p:par>
                        <p:par>
                          <p:cTn id="162" fill="hold">
                            <p:stCondLst>
                              <p:cond delay="500"/>
                            </p:stCondLst>
                            <p:childTnLst>
                              <p:par>
                                <p:cTn id="163" presetID="27" presetClass="emph" presetSubtype="0" fill="hold" grpId="1" nodeType="afterEffect">
                                  <p:stCondLst>
                                    <p:cond delay="0"/>
                                  </p:stCondLst>
                                  <p:childTnLst>
                                    <p:animClr clrSpc="rgb" dir="cw">
                                      <p:cBhvr override="childStyle">
                                        <p:cTn id="164" dur="250" autoRev="1" fill="hold"/>
                                        <p:tgtEl>
                                          <p:spTgt spid="68"/>
                                        </p:tgtEl>
                                        <p:attrNameLst>
                                          <p:attrName>style.color</p:attrName>
                                        </p:attrNameLst>
                                      </p:cBhvr>
                                      <p:to>
                                        <a:schemeClr val="bg1"/>
                                      </p:to>
                                    </p:animClr>
                                    <p:animClr clrSpc="rgb" dir="cw">
                                      <p:cBhvr>
                                        <p:cTn id="165" dur="250" autoRev="1" fill="hold"/>
                                        <p:tgtEl>
                                          <p:spTgt spid="68"/>
                                        </p:tgtEl>
                                        <p:attrNameLst>
                                          <p:attrName>fillcolor</p:attrName>
                                        </p:attrNameLst>
                                      </p:cBhvr>
                                      <p:to>
                                        <a:schemeClr val="bg1"/>
                                      </p:to>
                                    </p:animClr>
                                    <p:set>
                                      <p:cBhvr>
                                        <p:cTn id="166" dur="250" autoRev="1" fill="hold"/>
                                        <p:tgtEl>
                                          <p:spTgt spid="68"/>
                                        </p:tgtEl>
                                        <p:attrNameLst>
                                          <p:attrName>fill.type</p:attrName>
                                        </p:attrNameLst>
                                      </p:cBhvr>
                                      <p:to>
                                        <p:strVal val="solid"/>
                                      </p:to>
                                    </p:set>
                                    <p:set>
                                      <p:cBhvr>
                                        <p:cTn id="167" dur="250" autoRev="1" fill="hold"/>
                                        <p:tgtEl>
                                          <p:spTgt spid="68"/>
                                        </p:tgtEl>
                                        <p:attrNameLst>
                                          <p:attrName>fill.on</p:attrName>
                                        </p:attrNameLst>
                                      </p:cBhvr>
                                      <p:to>
                                        <p:strVal val="true"/>
                                      </p:to>
                                    </p:set>
                                  </p:childTnLst>
                                </p:cTn>
                              </p:par>
                            </p:childTnLst>
                          </p:cTn>
                        </p:par>
                        <p:par>
                          <p:cTn id="168" fill="hold">
                            <p:stCondLst>
                              <p:cond delay="1000"/>
                            </p:stCondLst>
                            <p:childTnLst>
                              <p:par>
                                <p:cTn id="169" presetID="27" presetClass="emph" presetSubtype="0" fill="hold" grpId="2" nodeType="afterEffect">
                                  <p:stCondLst>
                                    <p:cond delay="0"/>
                                  </p:stCondLst>
                                  <p:childTnLst>
                                    <p:animClr clrSpc="rgb" dir="cw">
                                      <p:cBhvr override="childStyle">
                                        <p:cTn id="170" dur="250" autoRev="1" fill="hold"/>
                                        <p:tgtEl>
                                          <p:spTgt spid="68"/>
                                        </p:tgtEl>
                                        <p:attrNameLst>
                                          <p:attrName>style.color</p:attrName>
                                        </p:attrNameLst>
                                      </p:cBhvr>
                                      <p:to>
                                        <a:schemeClr val="bg1"/>
                                      </p:to>
                                    </p:animClr>
                                    <p:animClr clrSpc="rgb" dir="cw">
                                      <p:cBhvr>
                                        <p:cTn id="171" dur="250" autoRev="1" fill="hold"/>
                                        <p:tgtEl>
                                          <p:spTgt spid="68"/>
                                        </p:tgtEl>
                                        <p:attrNameLst>
                                          <p:attrName>fillcolor</p:attrName>
                                        </p:attrNameLst>
                                      </p:cBhvr>
                                      <p:to>
                                        <a:schemeClr val="bg1"/>
                                      </p:to>
                                    </p:animClr>
                                    <p:set>
                                      <p:cBhvr>
                                        <p:cTn id="172" dur="250" autoRev="1" fill="hold"/>
                                        <p:tgtEl>
                                          <p:spTgt spid="68"/>
                                        </p:tgtEl>
                                        <p:attrNameLst>
                                          <p:attrName>fill.type</p:attrName>
                                        </p:attrNameLst>
                                      </p:cBhvr>
                                      <p:to>
                                        <p:strVal val="solid"/>
                                      </p:to>
                                    </p:set>
                                    <p:set>
                                      <p:cBhvr>
                                        <p:cTn id="173" dur="250" autoRev="1" fill="hold"/>
                                        <p:tgtEl>
                                          <p:spTgt spid="6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53" presetClass="entr" presetSubtype="0" fill="hold" grpId="0" nodeType="clickEffect">
                                  <p:stCondLst>
                                    <p:cond delay="0"/>
                                  </p:stCondLst>
                                  <p:childTnLst>
                                    <p:set>
                                      <p:cBhvr>
                                        <p:cTn id="177" dur="1" fill="hold">
                                          <p:stCondLst>
                                            <p:cond delay="0"/>
                                          </p:stCondLst>
                                        </p:cTn>
                                        <p:tgtEl>
                                          <p:spTgt spid="117"/>
                                        </p:tgtEl>
                                        <p:attrNameLst>
                                          <p:attrName>style.visibility</p:attrName>
                                        </p:attrNameLst>
                                      </p:cBhvr>
                                      <p:to>
                                        <p:strVal val="visible"/>
                                      </p:to>
                                    </p:set>
                                    <p:anim calcmode="lin" valueType="num">
                                      <p:cBhvr>
                                        <p:cTn id="178" dur="500" fill="hold"/>
                                        <p:tgtEl>
                                          <p:spTgt spid="117"/>
                                        </p:tgtEl>
                                        <p:attrNameLst>
                                          <p:attrName>ppt_w</p:attrName>
                                        </p:attrNameLst>
                                      </p:cBhvr>
                                      <p:tavLst>
                                        <p:tav tm="0">
                                          <p:val>
                                            <p:fltVal val="0"/>
                                          </p:val>
                                        </p:tav>
                                        <p:tav tm="100000">
                                          <p:val>
                                            <p:strVal val="#ppt_w"/>
                                          </p:val>
                                        </p:tav>
                                      </p:tavLst>
                                    </p:anim>
                                    <p:anim calcmode="lin" valueType="num">
                                      <p:cBhvr>
                                        <p:cTn id="179" dur="500" fill="hold"/>
                                        <p:tgtEl>
                                          <p:spTgt spid="117"/>
                                        </p:tgtEl>
                                        <p:attrNameLst>
                                          <p:attrName>ppt_h</p:attrName>
                                        </p:attrNameLst>
                                      </p:cBhvr>
                                      <p:tavLst>
                                        <p:tav tm="0">
                                          <p:val>
                                            <p:fltVal val="0"/>
                                          </p:val>
                                        </p:tav>
                                        <p:tav tm="100000">
                                          <p:val>
                                            <p:strVal val="#ppt_h"/>
                                          </p:val>
                                        </p:tav>
                                      </p:tavLst>
                                    </p:anim>
                                    <p:animEffect transition="in" filter="fade">
                                      <p:cBhvr>
                                        <p:cTn id="180" dur="500"/>
                                        <p:tgtEl>
                                          <p:spTgt spid="11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animEffect transition="in" filter="wipe(down)">
                                      <p:cBhvr>
                                        <p:cTn id="185" dur="500"/>
                                        <p:tgtEl>
                                          <p:spTgt spid="123"/>
                                        </p:tgtEl>
                                      </p:cBhvr>
                                    </p:animEffect>
                                  </p:childTnLst>
                                </p:cTn>
                              </p:par>
                              <p:par>
                                <p:cTn id="186" presetID="22" presetClass="entr" presetSubtype="4" fill="hold" nodeType="withEffect">
                                  <p:stCondLst>
                                    <p:cond delay="0"/>
                                  </p:stCondLst>
                                  <p:childTnLst>
                                    <p:set>
                                      <p:cBhvr>
                                        <p:cTn id="187" dur="1" fill="hold">
                                          <p:stCondLst>
                                            <p:cond delay="0"/>
                                          </p:stCondLst>
                                        </p:cTn>
                                        <p:tgtEl>
                                          <p:spTgt spid="119"/>
                                        </p:tgtEl>
                                        <p:attrNameLst>
                                          <p:attrName>style.visibility</p:attrName>
                                        </p:attrNameLst>
                                      </p:cBhvr>
                                      <p:to>
                                        <p:strVal val="visible"/>
                                      </p:to>
                                    </p:set>
                                    <p:animEffect transition="in" filter="wipe(down)">
                                      <p:cBhvr>
                                        <p:cTn id="188" dur="500"/>
                                        <p:tgtEl>
                                          <p:spTgt spid="119"/>
                                        </p:tgtEl>
                                      </p:cBhvr>
                                    </p:animEffect>
                                  </p:childTnLst>
                                </p:cTn>
                              </p:par>
                            </p:childTnLst>
                          </p:cTn>
                        </p:par>
                        <p:par>
                          <p:cTn id="189" fill="hold">
                            <p:stCondLst>
                              <p:cond delay="500"/>
                            </p:stCondLst>
                            <p:childTnLst>
                              <p:par>
                                <p:cTn id="190" presetID="53" presetClass="entr" presetSubtype="0" fill="hold" grpId="0" nodeType="afterEffect">
                                  <p:stCondLst>
                                    <p:cond delay="0"/>
                                  </p:stCondLst>
                                  <p:childTnLst>
                                    <p:set>
                                      <p:cBhvr>
                                        <p:cTn id="191" dur="1" fill="hold">
                                          <p:stCondLst>
                                            <p:cond delay="0"/>
                                          </p:stCondLst>
                                        </p:cTn>
                                        <p:tgtEl>
                                          <p:spTgt spid="49"/>
                                        </p:tgtEl>
                                        <p:attrNameLst>
                                          <p:attrName>style.visibility</p:attrName>
                                        </p:attrNameLst>
                                      </p:cBhvr>
                                      <p:to>
                                        <p:strVal val="visible"/>
                                      </p:to>
                                    </p:set>
                                    <p:anim calcmode="lin" valueType="num">
                                      <p:cBhvr>
                                        <p:cTn id="192" dur="500" fill="hold"/>
                                        <p:tgtEl>
                                          <p:spTgt spid="49"/>
                                        </p:tgtEl>
                                        <p:attrNameLst>
                                          <p:attrName>ppt_w</p:attrName>
                                        </p:attrNameLst>
                                      </p:cBhvr>
                                      <p:tavLst>
                                        <p:tav tm="0">
                                          <p:val>
                                            <p:fltVal val="0"/>
                                          </p:val>
                                        </p:tav>
                                        <p:tav tm="100000">
                                          <p:val>
                                            <p:strVal val="#ppt_w"/>
                                          </p:val>
                                        </p:tav>
                                      </p:tavLst>
                                    </p:anim>
                                    <p:anim calcmode="lin" valueType="num">
                                      <p:cBhvr>
                                        <p:cTn id="193" dur="500" fill="hold"/>
                                        <p:tgtEl>
                                          <p:spTgt spid="49"/>
                                        </p:tgtEl>
                                        <p:attrNameLst>
                                          <p:attrName>ppt_h</p:attrName>
                                        </p:attrNameLst>
                                      </p:cBhvr>
                                      <p:tavLst>
                                        <p:tav tm="0">
                                          <p:val>
                                            <p:fltVal val="0"/>
                                          </p:val>
                                        </p:tav>
                                        <p:tav tm="100000">
                                          <p:val>
                                            <p:strVal val="#ppt_h"/>
                                          </p:val>
                                        </p:tav>
                                      </p:tavLst>
                                    </p:anim>
                                    <p:animEffect transition="in" filter="fade">
                                      <p:cBhvr>
                                        <p:cTn id="194" dur="500"/>
                                        <p:tgtEl>
                                          <p:spTgt spid="49"/>
                                        </p:tgtEl>
                                      </p:cBhvr>
                                    </p:animEffect>
                                  </p:childTnLst>
                                </p:cTn>
                              </p:par>
                            </p:childTnLst>
                          </p:cTn>
                        </p:par>
                        <p:par>
                          <p:cTn id="195" fill="hold">
                            <p:stCondLst>
                              <p:cond delay="1000"/>
                            </p:stCondLst>
                            <p:childTnLst>
                              <p:par>
                                <p:cTn id="196" presetID="1" presetClass="entr" presetSubtype="0" fill="hold" grpId="0" nodeType="afterEffect">
                                  <p:stCondLst>
                                    <p:cond delay="0"/>
                                  </p:stCondLst>
                                  <p:childTnLst>
                                    <p:set>
                                      <p:cBhvr>
                                        <p:cTn id="197" dur="1" fill="hold">
                                          <p:stCondLst>
                                            <p:cond delay="0"/>
                                          </p:stCondLst>
                                        </p:cTn>
                                        <p:tgtEl>
                                          <p:spTgt spid="109"/>
                                        </p:tgtEl>
                                        <p:attrNameLst>
                                          <p:attrName>style.visibility</p:attrName>
                                        </p:attrNameLst>
                                      </p:cBhvr>
                                      <p:to>
                                        <p:strVal val="visible"/>
                                      </p:to>
                                    </p:set>
                                  </p:childTnLst>
                                </p:cTn>
                              </p:par>
                            </p:childTnLst>
                          </p:cTn>
                        </p:par>
                        <p:par>
                          <p:cTn id="198" fill="hold">
                            <p:stCondLst>
                              <p:cond delay="1000"/>
                            </p:stCondLst>
                            <p:childTnLst>
                              <p:par>
                                <p:cTn id="199" presetID="22" presetClass="entr" presetSubtype="1" fill="hold" grpId="0" nodeType="afterEffect">
                                  <p:stCondLst>
                                    <p:cond delay="0"/>
                                  </p:stCondLst>
                                  <p:childTnLst>
                                    <p:set>
                                      <p:cBhvr>
                                        <p:cTn id="200" dur="1" fill="hold">
                                          <p:stCondLst>
                                            <p:cond delay="0"/>
                                          </p:stCondLst>
                                        </p:cTn>
                                        <p:tgtEl>
                                          <p:spTgt spid="81"/>
                                        </p:tgtEl>
                                        <p:attrNameLst>
                                          <p:attrName>style.visibility</p:attrName>
                                        </p:attrNameLst>
                                      </p:cBhvr>
                                      <p:to>
                                        <p:strVal val="visible"/>
                                      </p:to>
                                    </p:set>
                                    <p:animEffect transition="in" filter="wipe(up)">
                                      <p:cBhvr>
                                        <p:cTn id="201" dur="500"/>
                                        <p:tgtEl>
                                          <p:spTgt spid="81"/>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48"/>
                                        </p:tgtEl>
                                        <p:attrNameLst>
                                          <p:attrName>style.visibility</p:attrName>
                                        </p:attrNameLst>
                                      </p:cBhvr>
                                      <p:to>
                                        <p:strVal val="visible"/>
                                      </p:to>
                                    </p:set>
                                    <p:animEffect transition="in" filter="wipe(up)">
                                      <p:cBhvr>
                                        <p:cTn id="204" dur="500"/>
                                        <p:tgtEl>
                                          <p:spTgt spid="48"/>
                                        </p:tgtEl>
                                      </p:cBhvr>
                                    </p:animEffect>
                                  </p:childTnLst>
                                </p:cTn>
                              </p:par>
                              <p:par>
                                <p:cTn id="205" presetID="22" presetClass="entr" presetSubtype="1"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up)">
                                      <p:cBhvr>
                                        <p:cTn id="207" dur="500"/>
                                        <p:tgtEl>
                                          <p:spTgt spid="50"/>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wipe(up)">
                                      <p:cBhvr>
                                        <p:cTn id="210" dur="500"/>
                                        <p:tgtEl>
                                          <p:spTgt spid="52"/>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53"/>
                                        </p:tgtEl>
                                        <p:attrNameLst>
                                          <p:attrName>style.visibility</p:attrName>
                                        </p:attrNameLst>
                                      </p:cBhvr>
                                      <p:to>
                                        <p:strVal val="visible"/>
                                      </p:to>
                                    </p:set>
                                    <p:animEffect transition="in" filter="wipe(up)">
                                      <p:cBhvr>
                                        <p:cTn id="213" dur="500"/>
                                        <p:tgtEl>
                                          <p:spTgt spid="53"/>
                                        </p:tgtEl>
                                      </p:cBhvr>
                                    </p:animEffect>
                                  </p:childTnLst>
                                </p:cTn>
                              </p:par>
                              <p:par>
                                <p:cTn id="214" presetID="1" presetClass="entr" presetSubtype="0" fill="hold" grpId="0" nodeType="withEffect">
                                  <p:stCondLst>
                                    <p:cond delay="0"/>
                                  </p:stCondLst>
                                  <p:childTnLst>
                                    <p:set>
                                      <p:cBhvr>
                                        <p:cTn id="215" dur="1" fill="hold">
                                          <p:stCondLst>
                                            <p:cond delay="0"/>
                                          </p:stCondLst>
                                        </p:cTn>
                                        <p:tgtEl>
                                          <p:spTgt spid="47"/>
                                        </p:tgtEl>
                                        <p:attrNameLst>
                                          <p:attrName>style.visibility</p:attrName>
                                        </p:attrNameLst>
                                      </p:cBhvr>
                                      <p:to>
                                        <p:strVal val="visible"/>
                                      </p:to>
                                    </p:set>
                                  </p:childTnLst>
                                </p:cTn>
                              </p:par>
                            </p:childTnLst>
                          </p:cTn>
                        </p:par>
                        <p:par>
                          <p:cTn id="216" fill="hold">
                            <p:stCondLst>
                              <p:cond delay="1500"/>
                            </p:stCondLst>
                            <p:childTnLst>
                              <p:par>
                                <p:cTn id="217" presetID="22" presetClass="entr" presetSubtype="4" fill="hold" nodeType="afterEffect">
                                  <p:stCondLst>
                                    <p:cond delay="0"/>
                                  </p:stCondLst>
                                  <p:childTnLst>
                                    <p:set>
                                      <p:cBhvr>
                                        <p:cTn id="218" dur="1" fill="hold">
                                          <p:stCondLst>
                                            <p:cond delay="0"/>
                                          </p:stCondLst>
                                        </p:cTn>
                                        <p:tgtEl>
                                          <p:spTgt spid="113"/>
                                        </p:tgtEl>
                                        <p:attrNameLst>
                                          <p:attrName>style.visibility</p:attrName>
                                        </p:attrNameLst>
                                      </p:cBhvr>
                                      <p:to>
                                        <p:strVal val="visible"/>
                                      </p:to>
                                    </p:set>
                                    <p:animEffect transition="in" filter="wipe(down)">
                                      <p:cBhvr>
                                        <p:cTn id="219" dur="500"/>
                                        <p:tgtEl>
                                          <p:spTgt spid="113"/>
                                        </p:tgtEl>
                                      </p:cBhvr>
                                    </p:animEffect>
                                  </p:childTnLst>
                                </p:cTn>
                              </p:par>
                              <p:par>
                                <p:cTn id="220" presetID="22" presetClass="entr" presetSubtype="4" fill="hold" nodeType="withEffect">
                                  <p:stCondLst>
                                    <p:cond delay="0"/>
                                  </p:stCondLst>
                                  <p:childTnLst>
                                    <p:set>
                                      <p:cBhvr>
                                        <p:cTn id="221" dur="1" fill="hold">
                                          <p:stCondLst>
                                            <p:cond delay="0"/>
                                          </p:stCondLst>
                                        </p:cTn>
                                        <p:tgtEl>
                                          <p:spTgt spid="111"/>
                                        </p:tgtEl>
                                        <p:attrNameLst>
                                          <p:attrName>style.visibility</p:attrName>
                                        </p:attrNameLst>
                                      </p:cBhvr>
                                      <p:to>
                                        <p:strVal val="visible"/>
                                      </p:to>
                                    </p:set>
                                    <p:animEffect transition="in" filter="wipe(down)">
                                      <p:cBhvr>
                                        <p:cTn id="222" dur="500"/>
                                        <p:tgtEl>
                                          <p:spTgt spid="111"/>
                                        </p:tgtEl>
                                      </p:cBhvr>
                                    </p:animEffect>
                                  </p:childTnLst>
                                </p:cTn>
                              </p:par>
                            </p:childTnLst>
                          </p:cTn>
                        </p:par>
                      </p:childTnLst>
                    </p:cTn>
                  </p:par>
                  <p:par>
                    <p:cTn id="223" fill="hold">
                      <p:stCondLst>
                        <p:cond delay="indefinite"/>
                      </p:stCondLst>
                      <p:childTnLst>
                        <p:par>
                          <p:cTn id="224" fill="hold">
                            <p:stCondLst>
                              <p:cond delay="0"/>
                            </p:stCondLst>
                            <p:childTnLst>
                              <p:par>
                                <p:cTn id="225" presetID="53" presetClass="entr" presetSubtype="0" fill="hold" nodeType="clickEffect">
                                  <p:stCondLst>
                                    <p:cond delay="0"/>
                                  </p:stCondLst>
                                  <p:childTnLst>
                                    <p:set>
                                      <p:cBhvr>
                                        <p:cTn id="226" dur="1" fill="hold">
                                          <p:stCondLst>
                                            <p:cond delay="0"/>
                                          </p:stCondLst>
                                        </p:cTn>
                                        <p:tgtEl>
                                          <p:spTgt spid="5"/>
                                        </p:tgtEl>
                                        <p:attrNameLst>
                                          <p:attrName>style.visibility</p:attrName>
                                        </p:attrNameLst>
                                      </p:cBhvr>
                                      <p:to>
                                        <p:strVal val="visible"/>
                                      </p:to>
                                    </p:set>
                                    <p:anim calcmode="lin" valueType="num">
                                      <p:cBhvr>
                                        <p:cTn id="227" dur="500" fill="hold"/>
                                        <p:tgtEl>
                                          <p:spTgt spid="5"/>
                                        </p:tgtEl>
                                        <p:attrNameLst>
                                          <p:attrName>ppt_w</p:attrName>
                                        </p:attrNameLst>
                                      </p:cBhvr>
                                      <p:tavLst>
                                        <p:tav tm="0">
                                          <p:val>
                                            <p:fltVal val="0"/>
                                          </p:val>
                                        </p:tav>
                                        <p:tav tm="100000">
                                          <p:val>
                                            <p:strVal val="#ppt_w"/>
                                          </p:val>
                                        </p:tav>
                                      </p:tavLst>
                                    </p:anim>
                                    <p:anim calcmode="lin" valueType="num">
                                      <p:cBhvr>
                                        <p:cTn id="228" dur="500" fill="hold"/>
                                        <p:tgtEl>
                                          <p:spTgt spid="5"/>
                                        </p:tgtEl>
                                        <p:attrNameLst>
                                          <p:attrName>ppt_h</p:attrName>
                                        </p:attrNameLst>
                                      </p:cBhvr>
                                      <p:tavLst>
                                        <p:tav tm="0">
                                          <p:val>
                                            <p:fltVal val="0"/>
                                          </p:val>
                                        </p:tav>
                                        <p:tav tm="100000">
                                          <p:val>
                                            <p:strVal val="#ppt_h"/>
                                          </p:val>
                                        </p:tav>
                                      </p:tavLst>
                                    </p:anim>
                                    <p:animEffect transition="in" filter="fade">
                                      <p:cBhvr>
                                        <p:cTn id="2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5" grpId="0"/>
      <p:bldP spid="36" grpId="0"/>
      <p:bldP spid="37" grpId="0" animBg="1"/>
      <p:bldP spid="38" grpId="0" animBg="1"/>
      <p:bldP spid="39" grpId="0" animBg="1"/>
      <p:bldP spid="40" grpId="0" animBg="1"/>
      <p:bldP spid="44" grpId="0" animBg="1"/>
      <p:bldP spid="45" grpId="0"/>
      <p:bldP spid="47" grpId="0" animBg="1"/>
      <p:bldP spid="48" grpId="0" animBg="1"/>
      <p:bldP spid="49" grpId="0" animBg="1"/>
      <p:bldP spid="50" grpId="0" animBg="1"/>
      <p:bldP spid="52" grpId="0" animBg="1"/>
      <p:bldP spid="53"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8" grpId="1" animBg="1"/>
      <p:bldP spid="68" grpId="2" animBg="1"/>
      <p:bldP spid="69" grpId="0" animBg="1"/>
      <p:bldP spid="70" grpId="0" animBg="1"/>
      <p:bldP spid="71" grpId="0" animBg="1"/>
      <p:bldP spid="81" grpId="0"/>
      <p:bldP spid="109" grpId="0"/>
      <p:bldP spid="117" grpId="0" animBg="1"/>
      <p:bldP spid="1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860323" cy="1276935"/>
            <a:chOff x="6495969" y="2459934"/>
            <a:chExt cx="860323"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809004"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(meta)</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
        <p:nvSpPr>
          <p:cNvPr id="74" name="左右箭头 73"/>
          <p:cNvSpPr/>
          <p:nvPr/>
        </p:nvSpPr>
        <p:spPr>
          <a:xfrm>
            <a:off x="1957478" y="4537935"/>
            <a:ext cx="432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7895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1000"/>
                                        <p:tgtEl>
                                          <p:spTgt spid="78"/>
                                        </p:tgtEl>
                                      </p:cBhvr>
                                    </p:animEffect>
                                    <p:anim calcmode="lin" valueType="num">
                                      <p:cBhvr>
                                        <p:cTn id="17" dur="1000" fill="hold"/>
                                        <p:tgtEl>
                                          <p:spTgt spid="78"/>
                                        </p:tgtEl>
                                        <p:attrNameLst>
                                          <p:attrName>ppt_x</p:attrName>
                                        </p:attrNameLst>
                                      </p:cBhvr>
                                      <p:tavLst>
                                        <p:tav tm="0">
                                          <p:val>
                                            <p:strVal val="#ppt_x"/>
                                          </p:val>
                                        </p:tav>
                                        <p:tav tm="100000">
                                          <p:val>
                                            <p:strVal val="#ppt_x"/>
                                          </p:val>
                                        </p:tav>
                                      </p:tavLst>
                                    </p:anim>
                                    <p:anim calcmode="lin" valueType="num">
                                      <p:cBhvr>
                                        <p:cTn id="18" dur="1000" fill="hold"/>
                                        <p:tgtEl>
                                          <p:spTgt spid="7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wipe(down)">
                                      <p:cBhvr>
                                        <p:cTn id="31" dur="500"/>
                                        <p:tgtEl>
                                          <p:spTgt spid="122"/>
                                        </p:tgtEl>
                                      </p:cBhvr>
                                    </p:animEffect>
                                  </p:childTnLst>
                                </p:cTn>
                              </p:par>
                              <p:par>
                                <p:cTn id="32" presetID="22" presetClass="entr" presetSubtype="4"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dissolve">
                                      <p:cBhvr>
                                        <p:cTn id="45" dur="500"/>
                                        <p:tgtEl>
                                          <p:spTgt spid="51"/>
                                        </p:tgtEl>
                                      </p:cBhvr>
                                    </p:animEffect>
                                  </p:childTnLst>
                                </p:cTn>
                              </p:par>
                            </p:childTnLst>
                          </p:cTn>
                        </p:par>
                        <p:par>
                          <p:cTn id="46" fill="hold">
                            <p:stCondLst>
                              <p:cond delay="1500"/>
                            </p:stCondLst>
                            <p:childTnLst>
                              <p:par>
                                <p:cTn id="47" presetID="53"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par>
                                <p:cTn id="52" presetID="53"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500" fill="hold"/>
                                        <p:tgtEl>
                                          <p:spTgt spid="64"/>
                                        </p:tgtEl>
                                        <p:attrNameLst>
                                          <p:attrName>ppt_w</p:attrName>
                                        </p:attrNameLst>
                                      </p:cBhvr>
                                      <p:tavLst>
                                        <p:tav tm="0">
                                          <p:val>
                                            <p:fltVal val="0"/>
                                          </p:val>
                                        </p:tav>
                                        <p:tav tm="100000">
                                          <p:val>
                                            <p:strVal val="#ppt_w"/>
                                          </p:val>
                                        </p:tav>
                                      </p:tavLst>
                                    </p:anim>
                                    <p:anim calcmode="lin" valueType="num">
                                      <p:cBhvr>
                                        <p:cTn id="55" dur="500" fill="hold"/>
                                        <p:tgtEl>
                                          <p:spTgt spid="64"/>
                                        </p:tgtEl>
                                        <p:attrNameLst>
                                          <p:attrName>ppt_h</p:attrName>
                                        </p:attrNameLst>
                                      </p:cBhvr>
                                      <p:tavLst>
                                        <p:tav tm="0">
                                          <p:val>
                                            <p:fltVal val="0"/>
                                          </p:val>
                                        </p:tav>
                                        <p:tav tm="100000">
                                          <p:val>
                                            <p:strVal val="#ppt_h"/>
                                          </p:val>
                                        </p:tav>
                                      </p:tavLst>
                                    </p:anim>
                                    <p:animEffect transition="in" filter="fade">
                                      <p:cBhvr>
                                        <p:cTn id="56" dur="500"/>
                                        <p:tgtEl>
                                          <p:spTgt spid="64"/>
                                        </p:tgtEl>
                                      </p:cBhvr>
                                    </p:animEffect>
                                  </p:childTnLst>
                                </p:cTn>
                              </p:par>
                              <p:par>
                                <p:cTn id="57" presetID="53"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ppt_w</p:attrName>
                                        </p:attrNameLst>
                                      </p:cBhvr>
                                      <p:tavLst>
                                        <p:tav tm="0">
                                          <p:val>
                                            <p:fltVal val="0"/>
                                          </p:val>
                                        </p:tav>
                                        <p:tav tm="100000">
                                          <p:val>
                                            <p:strVal val="#ppt_w"/>
                                          </p:val>
                                        </p:tav>
                                      </p:tavLst>
                                    </p:anim>
                                    <p:anim calcmode="lin" valueType="num">
                                      <p:cBhvr>
                                        <p:cTn id="60" dur="500" fill="hold"/>
                                        <p:tgtEl>
                                          <p:spTgt spid="65"/>
                                        </p:tgtEl>
                                        <p:attrNameLst>
                                          <p:attrName>ppt_h</p:attrName>
                                        </p:attrNameLst>
                                      </p:cBhvr>
                                      <p:tavLst>
                                        <p:tav tm="0">
                                          <p:val>
                                            <p:fltVal val="0"/>
                                          </p:val>
                                        </p:tav>
                                        <p:tav tm="100000">
                                          <p:val>
                                            <p:strVal val="#ppt_h"/>
                                          </p:val>
                                        </p:tav>
                                      </p:tavLst>
                                    </p:anim>
                                    <p:animEffect transition="in" filter="fade">
                                      <p:cBhvr>
                                        <p:cTn id="61" dur="500"/>
                                        <p:tgtEl>
                                          <p:spTgt spid="65"/>
                                        </p:tgtEl>
                                      </p:cBhvr>
                                    </p:animEffect>
                                  </p:childTnLst>
                                </p:cTn>
                              </p:par>
                              <p:par>
                                <p:cTn id="62" presetID="53" presetClass="entr" presetSubtype="0"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53"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p:cTn id="69" dur="500" fill="hold"/>
                                        <p:tgtEl>
                                          <p:spTgt spid="67"/>
                                        </p:tgtEl>
                                        <p:attrNameLst>
                                          <p:attrName>ppt_w</p:attrName>
                                        </p:attrNameLst>
                                      </p:cBhvr>
                                      <p:tavLst>
                                        <p:tav tm="0">
                                          <p:val>
                                            <p:fltVal val="0"/>
                                          </p:val>
                                        </p:tav>
                                        <p:tav tm="100000">
                                          <p:val>
                                            <p:strVal val="#ppt_w"/>
                                          </p:val>
                                        </p:tav>
                                      </p:tavLst>
                                    </p:anim>
                                    <p:anim calcmode="lin" valueType="num">
                                      <p:cBhvr>
                                        <p:cTn id="70" dur="500" fill="hold"/>
                                        <p:tgtEl>
                                          <p:spTgt spid="67"/>
                                        </p:tgtEl>
                                        <p:attrNameLst>
                                          <p:attrName>ppt_h</p:attrName>
                                        </p:attrNameLst>
                                      </p:cBhvr>
                                      <p:tavLst>
                                        <p:tav tm="0">
                                          <p:val>
                                            <p:fltVal val="0"/>
                                          </p:val>
                                        </p:tav>
                                        <p:tav tm="100000">
                                          <p:val>
                                            <p:strVal val="#ppt_h"/>
                                          </p:val>
                                        </p:tav>
                                      </p:tavLst>
                                    </p:anim>
                                    <p:animEffect transition="in" filter="fade">
                                      <p:cBhvr>
                                        <p:cTn id="71" dur="500"/>
                                        <p:tgtEl>
                                          <p:spTgt spid="67"/>
                                        </p:tgtEl>
                                      </p:cBhvr>
                                    </p:animEffect>
                                  </p:childTnLst>
                                </p:cTn>
                              </p:par>
                              <p:par>
                                <p:cTn id="72" presetID="53"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500" fill="hold"/>
                                        <p:tgtEl>
                                          <p:spTgt spid="68"/>
                                        </p:tgtEl>
                                        <p:attrNameLst>
                                          <p:attrName>ppt_w</p:attrName>
                                        </p:attrNameLst>
                                      </p:cBhvr>
                                      <p:tavLst>
                                        <p:tav tm="0">
                                          <p:val>
                                            <p:fltVal val="0"/>
                                          </p:val>
                                        </p:tav>
                                        <p:tav tm="100000">
                                          <p:val>
                                            <p:strVal val="#ppt_w"/>
                                          </p:val>
                                        </p:tav>
                                      </p:tavLst>
                                    </p:anim>
                                    <p:anim calcmode="lin" valueType="num">
                                      <p:cBhvr>
                                        <p:cTn id="75" dur="500" fill="hold"/>
                                        <p:tgtEl>
                                          <p:spTgt spid="68"/>
                                        </p:tgtEl>
                                        <p:attrNameLst>
                                          <p:attrName>ppt_h</p:attrName>
                                        </p:attrNameLst>
                                      </p:cBhvr>
                                      <p:tavLst>
                                        <p:tav tm="0">
                                          <p:val>
                                            <p:fltVal val="0"/>
                                          </p:val>
                                        </p:tav>
                                        <p:tav tm="100000">
                                          <p:val>
                                            <p:strVal val="#ppt_h"/>
                                          </p:val>
                                        </p:tav>
                                      </p:tavLst>
                                    </p:anim>
                                    <p:animEffect transition="in" filter="fade">
                                      <p:cBhvr>
                                        <p:cTn id="76" dur="5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animEffect transition="in" filter="fade">
                                      <p:cBhvr>
                                        <p:cTn id="83" dur="500"/>
                                        <p:tgtEl>
                                          <p:spTgt spid="4"/>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500"/>
                                        <p:tgtEl>
                                          <p:spTgt spid="7"/>
                                        </p:tgtEl>
                                      </p:cBhvr>
                                    </p:animEffect>
                                  </p:childTnLst>
                                </p:cTn>
                              </p:par>
                              <p:par>
                                <p:cTn id="88" presetID="22" presetClass="entr" presetSubtype="8"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par>
                                <p:cTn id="91" presetID="22" presetClass="entr" presetSubtype="8"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wipe(left)">
                                      <p:cBhvr>
                                        <p:cTn id="93" dur="500"/>
                                        <p:tgtEl>
                                          <p:spTgt spid="7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p:cTn id="98" dur="500" fill="hold"/>
                                        <p:tgtEl>
                                          <p:spTgt spid="62"/>
                                        </p:tgtEl>
                                        <p:attrNameLst>
                                          <p:attrName>ppt_w</p:attrName>
                                        </p:attrNameLst>
                                      </p:cBhvr>
                                      <p:tavLst>
                                        <p:tav tm="0">
                                          <p:val>
                                            <p:fltVal val="0"/>
                                          </p:val>
                                        </p:tav>
                                        <p:tav tm="100000">
                                          <p:val>
                                            <p:strVal val="#ppt_w"/>
                                          </p:val>
                                        </p:tav>
                                      </p:tavLst>
                                    </p:anim>
                                    <p:anim calcmode="lin" valueType="num">
                                      <p:cBhvr>
                                        <p:cTn id="99" dur="500" fill="hold"/>
                                        <p:tgtEl>
                                          <p:spTgt spid="62"/>
                                        </p:tgtEl>
                                        <p:attrNameLst>
                                          <p:attrName>ppt_h</p:attrName>
                                        </p:attrNameLst>
                                      </p:cBhvr>
                                      <p:tavLst>
                                        <p:tav tm="0">
                                          <p:val>
                                            <p:fltVal val="0"/>
                                          </p:val>
                                        </p:tav>
                                        <p:tav tm="100000">
                                          <p:val>
                                            <p:strVal val="#ppt_h"/>
                                          </p:val>
                                        </p:tav>
                                      </p:tavLst>
                                    </p:anim>
                                    <p:animEffect transition="in" filter="fade">
                                      <p:cBhvr>
                                        <p:cTn id="100" dur="500"/>
                                        <p:tgtEl>
                                          <p:spTgt spid="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down)">
                                      <p:cBhvr>
                                        <p:cTn id="105" dur="500"/>
                                        <p:tgtEl>
                                          <p:spTgt spid="76"/>
                                        </p:tgtEl>
                                      </p:cBhvr>
                                    </p:animEffect>
                                  </p:childTnLst>
                                </p:cTn>
                              </p:par>
                            </p:childTnLst>
                          </p:cTn>
                        </p:par>
                        <p:par>
                          <p:cTn id="106" fill="hold">
                            <p:stCondLst>
                              <p:cond delay="500"/>
                            </p:stCondLst>
                            <p:childTnLst>
                              <p:par>
                                <p:cTn id="107" presetID="53" presetClass="entr" presetSubtype="0" fill="hold" grpId="0" nodeType="after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p:cTn id="109" dur="500" fill="hold"/>
                                        <p:tgtEl>
                                          <p:spTgt spid="9"/>
                                        </p:tgtEl>
                                        <p:attrNameLst>
                                          <p:attrName>ppt_w</p:attrName>
                                        </p:attrNameLst>
                                      </p:cBhvr>
                                      <p:tavLst>
                                        <p:tav tm="0">
                                          <p:val>
                                            <p:fltVal val="0"/>
                                          </p:val>
                                        </p:tav>
                                        <p:tav tm="100000">
                                          <p:val>
                                            <p:strVal val="#ppt_w"/>
                                          </p:val>
                                        </p:tav>
                                      </p:tavLst>
                                    </p:anim>
                                    <p:anim calcmode="lin" valueType="num">
                                      <p:cBhvr>
                                        <p:cTn id="110" dur="500" fill="hold"/>
                                        <p:tgtEl>
                                          <p:spTgt spid="9"/>
                                        </p:tgtEl>
                                        <p:attrNameLst>
                                          <p:attrName>ppt_h</p:attrName>
                                        </p:attrNameLst>
                                      </p:cBhvr>
                                      <p:tavLst>
                                        <p:tav tm="0">
                                          <p:val>
                                            <p:fltVal val="0"/>
                                          </p:val>
                                        </p:tav>
                                        <p:tav tm="100000">
                                          <p:val>
                                            <p:strVal val="#ppt_h"/>
                                          </p:val>
                                        </p:tav>
                                      </p:tavLst>
                                    </p:anim>
                                    <p:animEffect transition="in" filter="fade">
                                      <p:cBhvr>
                                        <p:cTn id="111" dur="500"/>
                                        <p:tgtEl>
                                          <p:spTgt spid="9"/>
                                        </p:tgtEl>
                                      </p:cBhvr>
                                    </p:animEffect>
                                  </p:childTnLst>
                                </p:cTn>
                              </p:par>
                              <p:par>
                                <p:cTn id="112" presetID="53" presetClass="entr" presetSubtype="0" fill="hold" grpId="0" nodeType="withEffect">
                                  <p:stCondLst>
                                    <p:cond delay="0"/>
                                  </p:stCondLst>
                                  <p:childTnLst>
                                    <p:set>
                                      <p:cBhvr>
                                        <p:cTn id="113" dur="1" fill="hold">
                                          <p:stCondLst>
                                            <p:cond delay="0"/>
                                          </p:stCondLst>
                                        </p:cTn>
                                        <p:tgtEl>
                                          <p:spTgt spid="10"/>
                                        </p:tgtEl>
                                        <p:attrNameLst>
                                          <p:attrName>style.visibility</p:attrName>
                                        </p:attrNameLst>
                                      </p:cBhvr>
                                      <p:to>
                                        <p:strVal val="visible"/>
                                      </p:to>
                                    </p:set>
                                    <p:anim calcmode="lin" valueType="num">
                                      <p:cBhvr>
                                        <p:cTn id="114" dur="500" fill="hold"/>
                                        <p:tgtEl>
                                          <p:spTgt spid="10"/>
                                        </p:tgtEl>
                                        <p:attrNameLst>
                                          <p:attrName>ppt_w</p:attrName>
                                        </p:attrNameLst>
                                      </p:cBhvr>
                                      <p:tavLst>
                                        <p:tav tm="0">
                                          <p:val>
                                            <p:fltVal val="0"/>
                                          </p:val>
                                        </p:tav>
                                        <p:tav tm="100000">
                                          <p:val>
                                            <p:strVal val="#ppt_w"/>
                                          </p:val>
                                        </p:tav>
                                      </p:tavLst>
                                    </p:anim>
                                    <p:anim calcmode="lin" valueType="num">
                                      <p:cBhvr>
                                        <p:cTn id="115" dur="500" fill="hold"/>
                                        <p:tgtEl>
                                          <p:spTgt spid="10"/>
                                        </p:tgtEl>
                                        <p:attrNameLst>
                                          <p:attrName>ppt_h</p:attrName>
                                        </p:attrNameLst>
                                      </p:cBhvr>
                                      <p:tavLst>
                                        <p:tav tm="0">
                                          <p:val>
                                            <p:fltVal val="0"/>
                                          </p:val>
                                        </p:tav>
                                        <p:tav tm="100000">
                                          <p:val>
                                            <p:strVal val="#ppt_h"/>
                                          </p:val>
                                        </p:tav>
                                      </p:tavLst>
                                    </p:anim>
                                    <p:animEffect transition="in" filter="fade">
                                      <p:cBhvr>
                                        <p:cTn id="116" dur="500"/>
                                        <p:tgtEl>
                                          <p:spTgt spid="10"/>
                                        </p:tgtEl>
                                      </p:cBhvr>
                                    </p:animEffect>
                                  </p:childTnLst>
                                </p:cTn>
                              </p:par>
                              <p:par>
                                <p:cTn id="117" presetID="53"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anim calcmode="lin" valueType="num">
                                      <p:cBhvr>
                                        <p:cTn id="119" dur="500" fill="hold"/>
                                        <p:tgtEl>
                                          <p:spTgt spid="11"/>
                                        </p:tgtEl>
                                        <p:attrNameLst>
                                          <p:attrName>ppt_w</p:attrName>
                                        </p:attrNameLst>
                                      </p:cBhvr>
                                      <p:tavLst>
                                        <p:tav tm="0">
                                          <p:val>
                                            <p:fltVal val="0"/>
                                          </p:val>
                                        </p:tav>
                                        <p:tav tm="100000">
                                          <p:val>
                                            <p:strVal val="#ppt_w"/>
                                          </p:val>
                                        </p:tav>
                                      </p:tavLst>
                                    </p:anim>
                                    <p:anim calcmode="lin" valueType="num">
                                      <p:cBhvr>
                                        <p:cTn id="120" dur="500" fill="hold"/>
                                        <p:tgtEl>
                                          <p:spTgt spid="11"/>
                                        </p:tgtEl>
                                        <p:attrNameLst>
                                          <p:attrName>ppt_h</p:attrName>
                                        </p:attrNameLst>
                                      </p:cBhvr>
                                      <p:tavLst>
                                        <p:tav tm="0">
                                          <p:val>
                                            <p:fltVal val="0"/>
                                          </p:val>
                                        </p:tav>
                                        <p:tav tm="100000">
                                          <p:val>
                                            <p:strVal val="#ppt_h"/>
                                          </p:val>
                                        </p:tav>
                                      </p:tavLst>
                                    </p:anim>
                                    <p:animEffect transition="in" filter="fade">
                                      <p:cBhvr>
                                        <p:cTn id="121" dur="500"/>
                                        <p:tgtEl>
                                          <p:spTgt spid="11"/>
                                        </p:tgtEl>
                                      </p:cBhvr>
                                    </p:animEffect>
                                  </p:childTnLst>
                                </p:cTn>
                              </p:par>
                              <p:par>
                                <p:cTn id="122" presetID="53" presetClass="entr" presetSubtype="0" fill="hold" grpId="0" nodeType="withEffect">
                                  <p:stCondLst>
                                    <p:cond delay="0"/>
                                  </p:stCondLst>
                                  <p:childTnLst>
                                    <p:set>
                                      <p:cBhvr>
                                        <p:cTn id="123" dur="1" fill="hold">
                                          <p:stCondLst>
                                            <p:cond delay="0"/>
                                          </p:stCondLst>
                                        </p:cTn>
                                        <p:tgtEl>
                                          <p:spTgt spid="12"/>
                                        </p:tgtEl>
                                        <p:attrNameLst>
                                          <p:attrName>style.visibility</p:attrName>
                                        </p:attrNameLst>
                                      </p:cBhvr>
                                      <p:to>
                                        <p:strVal val="visible"/>
                                      </p:to>
                                    </p:set>
                                    <p:anim calcmode="lin" valueType="num">
                                      <p:cBhvr>
                                        <p:cTn id="124" dur="500" fill="hold"/>
                                        <p:tgtEl>
                                          <p:spTgt spid="12"/>
                                        </p:tgtEl>
                                        <p:attrNameLst>
                                          <p:attrName>ppt_w</p:attrName>
                                        </p:attrNameLst>
                                      </p:cBhvr>
                                      <p:tavLst>
                                        <p:tav tm="0">
                                          <p:val>
                                            <p:fltVal val="0"/>
                                          </p:val>
                                        </p:tav>
                                        <p:tav tm="100000">
                                          <p:val>
                                            <p:strVal val="#ppt_w"/>
                                          </p:val>
                                        </p:tav>
                                      </p:tavLst>
                                    </p:anim>
                                    <p:anim calcmode="lin" valueType="num">
                                      <p:cBhvr>
                                        <p:cTn id="125" dur="500" fill="hold"/>
                                        <p:tgtEl>
                                          <p:spTgt spid="12"/>
                                        </p:tgtEl>
                                        <p:attrNameLst>
                                          <p:attrName>ppt_h</p:attrName>
                                        </p:attrNameLst>
                                      </p:cBhvr>
                                      <p:tavLst>
                                        <p:tav tm="0">
                                          <p:val>
                                            <p:fltVal val="0"/>
                                          </p:val>
                                        </p:tav>
                                        <p:tav tm="100000">
                                          <p:val>
                                            <p:strVal val="#ppt_h"/>
                                          </p:val>
                                        </p:tav>
                                      </p:tavLst>
                                    </p:anim>
                                    <p:animEffect transition="in" filter="fade">
                                      <p:cBhvr>
                                        <p:cTn id="126" dur="500"/>
                                        <p:tgtEl>
                                          <p:spTgt spid="12"/>
                                        </p:tgtEl>
                                      </p:cBhvr>
                                    </p:animEffect>
                                  </p:childTnLst>
                                </p:cTn>
                              </p:par>
                              <p:par>
                                <p:cTn id="127" presetID="53" presetClass="entr" presetSubtype="0" fill="hold" grpId="0" nodeType="withEffect">
                                  <p:stCondLst>
                                    <p:cond delay="0"/>
                                  </p:stCondLst>
                                  <p:childTnLst>
                                    <p:set>
                                      <p:cBhvr>
                                        <p:cTn id="128" dur="1" fill="hold">
                                          <p:stCondLst>
                                            <p:cond delay="0"/>
                                          </p:stCondLst>
                                        </p:cTn>
                                        <p:tgtEl>
                                          <p:spTgt spid="13"/>
                                        </p:tgtEl>
                                        <p:attrNameLst>
                                          <p:attrName>style.visibility</p:attrName>
                                        </p:attrNameLst>
                                      </p:cBhvr>
                                      <p:to>
                                        <p:strVal val="visible"/>
                                      </p:to>
                                    </p:set>
                                    <p:anim calcmode="lin" valueType="num">
                                      <p:cBhvr>
                                        <p:cTn id="129" dur="500" fill="hold"/>
                                        <p:tgtEl>
                                          <p:spTgt spid="13"/>
                                        </p:tgtEl>
                                        <p:attrNameLst>
                                          <p:attrName>ppt_w</p:attrName>
                                        </p:attrNameLst>
                                      </p:cBhvr>
                                      <p:tavLst>
                                        <p:tav tm="0">
                                          <p:val>
                                            <p:fltVal val="0"/>
                                          </p:val>
                                        </p:tav>
                                        <p:tav tm="100000">
                                          <p:val>
                                            <p:strVal val="#ppt_w"/>
                                          </p:val>
                                        </p:tav>
                                      </p:tavLst>
                                    </p:anim>
                                    <p:anim calcmode="lin" valueType="num">
                                      <p:cBhvr>
                                        <p:cTn id="130" dur="500" fill="hold"/>
                                        <p:tgtEl>
                                          <p:spTgt spid="13"/>
                                        </p:tgtEl>
                                        <p:attrNameLst>
                                          <p:attrName>ppt_h</p:attrName>
                                        </p:attrNameLst>
                                      </p:cBhvr>
                                      <p:tavLst>
                                        <p:tav tm="0">
                                          <p:val>
                                            <p:fltVal val="0"/>
                                          </p:val>
                                        </p:tav>
                                        <p:tav tm="100000">
                                          <p:val>
                                            <p:strVal val="#ppt_h"/>
                                          </p:val>
                                        </p:tav>
                                      </p:tavLst>
                                    </p:anim>
                                    <p:animEffect transition="in" filter="fade">
                                      <p:cBhvr>
                                        <p:cTn id="131" dur="500"/>
                                        <p:tgtEl>
                                          <p:spTgt spid="13"/>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20"/>
                                        </p:tgtEl>
                                        <p:attrNameLst>
                                          <p:attrName>style.visibility</p:attrName>
                                        </p:attrNameLst>
                                      </p:cBhvr>
                                      <p:to>
                                        <p:strVal val="visible"/>
                                      </p:to>
                                    </p:set>
                                    <p:anim calcmode="lin" valueType="num">
                                      <p:cBhvr>
                                        <p:cTn id="134" dur="500" fill="hold"/>
                                        <p:tgtEl>
                                          <p:spTgt spid="20"/>
                                        </p:tgtEl>
                                        <p:attrNameLst>
                                          <p:attrName>ppt_w</p:attrName>
                                        </p:attrNameLst>
                                      </p:cBhvr>
                                      <p:tavLst>
                                        <p:tav tm="0">
                                          <p:val>
                                            <p:fltVal val="0"/>
                                          </p:val>
                                        </p:tav>
                                        <p:tav tm="100000">
                                          <p:val>
                                            <p:strVal val="#ppt_w"/>
                                          </p:val>
                                        </p:tav>
                                      </p:tavLst>
                                    </p:anim>
                                    <p:anim calcmode="lin" valueType="num">
                                      <p:cBhvr>
                                        <p:cTn id="135" dur="500" fill="hold"/>
                                        <p:tgtEl>
                                          <p:spTgt spid="20"/>
                                        </p:tgtEl>
                                        <p:attrNameLst>
                                          <p:attrName>ppt_h</p:attrName>
                                        </p:attrNameLst>
                                      </p:cBhvr>
                                      <p:tavLst>
                                        <p:tav tm="0">
                                          <p:val>
                                            <p:fltVal val="0"/>
                                          </p:val>
                                        </p:tav>
                                        <p:tav tm="100000">
                                          <p:val>
                                            <p:strVal val="#ppt_h"/>
                                          </p:val>
                                        </p:tav>
                                      </p:tavLst>
                                    </p:anim>
                                    <p:animEffect transition="in" filter="fade">
                                      <p:cBhvr>
                                        <p:cTn id="136" dur="500"/>
                                        <p:tgtEl>
                                          <p:spTgt spid="20"/>
                                        </p:tgtEl>
                                      </p:cBhvr>
                                    </p:animEffect>
                                  </p:childTnLst>
                                </p:cTn>
                              </p:par>
                              <p:par>
                                <p:cTn id="137" presetID="53" presetClass="entr" presetSubtype="0" fill="hold" grpId="0" nodeType="with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ppt_w</p:attrName>
                                        </p:attrNameLst>
                                      </p:cBhvr>
                                      <p:tavLst>
                                        <p:tav tm="0">
                                          <p:val>
                                            <p:fltVal val="0"/>
                                          </p:val>
                                        </p:tav>
                                        <p:tav tm="100000">
                                          <p:val>
                                            <p:strVal val="#ppt_w"/>
                                          </p:val>
                                        </p:tav>
                                      </p:tavLst>
                                    </p:anim>
                                    <p:anim calcmode="lin" valueType="num">
                                      <p:cBhvr>
                                        <p:cTn id="140" dur="500" fill="hold"/>
                                        <p:tgtEl>
                                          <p:spTgt spid="21"/>
                                        </p:tgtEl>
                                        <p:attrNameLst>
                                          <p:attrName>ppt_h</p:attrName>
                                        </p:attrNameLst>
                                      </p:cBhvr>
                                      <p:tavLst>
                                        <p:tav tm="0">
                                          <p:val>
                                            <p:fltVal val="0"/>
                                          </p:val>
                                        </p:tav>
                                        <p:tav tm="100000">
                                          <p:val>
                                            <p:strVal val="#ppt_h"/>
                                          </p:val>
                                        </p:tav>
                                      </p:tavLst>
                                    </p:anim>
                                    <p:animEffect transition="in" filter="fade">
                                      <p:cBhvr>
                                        <p:cTn id="141" dur="500"/>
                                        <p:tgtEl>
                                          <p:spTgt spid="2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22"/>
                                        </p:tgtEl>
                                        <p:attrNameLst>
                                          <p:attrName>style.visibility</p:attrName>
                                        </p:attrNameLst>
                                      </p:cBhvr>
                                      <p:to>
                                        <p:strVal val="visible"/>
                                      </p:to>
                                    </p:set>
                                    <p:anim calcmode="lin" valueType="num">
                                      <p:cBhvr>
                                        <p:cTn id="144" dur="500" fill="hold"/>
                                        <p:tgtEl>
                                          <p:spTgt spid="22"/>
                                        </p:tgtEl>
                                        <p:attrNameLst>
                                          <p:attrName>ppt_w</p:attrName>
                                        </p:attrNameLst>
                                      </p:cBhvr>
                                      <p:tavLst>
                                        <p:tav tm="0">
                                          <p:val>
                                            <p:fltVal val="0"/>
                                          </p:val>
                                        </p:tav>
                                        <p:tav tm="100000">
                                          <p:val>
                                            <p:strVal val="#ppt_w"/>
                                          </p:val>
                                        </p:tav>
                                      </p:tavLst>
                                    </p:anim>
                                    <p:anim calcmode="lin" valueType="num">
                                      <p:cBhvr>
                                        <p:cTn id="145" dur="500" fill="hold"/>
                                        <p:tgtEl>
                                          <p:spTgt spid="22"/>
                                        </p:tgtEl>
                                        <p:attrNameLst>
                                          <p:attrName>ppt_h</p:attrName>
                                        </p:attrNameLst>
                                      </p:cBhvr>
                                      <p:tavLst>
                                        <p:tav tm="0">
                                          <p:val>
                                            <p:fltVal val="0"/>
                                          </p:val>
                                        </p:tav>
                                        <p:tav tm="100000">
                                          <p:val>
                                            <p:strVal val="#ppt_h"/>
                                          </p:val>
                                        </p:tav>
                                      </p:tavLst>
                                    </p:anim>
                                    <p:animEffect transition="in" filter="fade">
                                      <p:cBhvr>
                                        <p:cTn id="146" dur="500"/>
                                        <p:tgtEl>
                                          <p:spTgt spid="22"/>
                                        </p:tgtEl>
                                      </p:cBhvr>
                                    </p:animEffect>
                                  </p:childTnLst>
                                </p:cTn>
                              </p:par>
                              <p:par>
                                <p:cTn id="147" presetID="53"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anim calcmode="lin" valueType="num">
                                      <p:cBhvr>
                                        <p:cTn id="149" dur="500" fill="hold"/>
                                        <p:tgtEl>
                                          <p:spTgt spid="23"/>
                                        </p:tgtEl>
                                        <p:attrNameLst>
                                          <p:attrName>ppt_w</p:attrName>
                                        </p:attrNameLst>
                                      </p:cBhvr>
                                      <p:tavLst>
                                        <p:tav tm="0">
                                          <p:val>
                                            <p:fltVal val="0"/>
                                          </p:val>
                                        </p:tav>
                                        <p:tav tm="100000">
                                          <p:val>
                                            <p:strVal val="#ppt_w"/>
                                          </p:val>
                                        </p:tav>
                                      </p:tavLst>
                                    </p:anim>
                                    <p:anim calcmode="lin" valueType="num">
                                      <p:cBhvr>
                                        <p:cTn id="150" dur="500" fill="hold"/>
                                        <p:tgtEl>
                                          <p:spTgt spid="23"/>
                                        </p:tgtEl>
                                        <p:attrNameLst>
                                          <p:attrName>ppt_h</p:attrName>
                                        </p:attrNameLst>
                                      </p:cBhvr>
                                      <p:tavLst>
                                        <p:tav tm="0">
                                          <p:val>
                                            <p:fltVal val="0"/>
                                          </p:val>
                                        </p:tav>
                                        <p:tav tm="100000">
                                          <p:val>
                                            <p:strVal val="#ppt_h"/>
                                          </p:val>
                                        </p:tav>
                                      </p:tavLst>
                                    </p:anim>
                                    <p:animEffect transition="in" filter="fade">
                                      <p:cBhvr>
                                        <p:cTn id="151" dur="500"/>
                                        <p:tgtEl>
                                          <p:spTgt spid="23"/>
                                        </p:tgtEl>
                                      </p:cBhvr>
                                    </p:animEffect>
                                  </p:childTnLst>
                                </p:cTn>
                              </p:par>
                              <p:par>
                                <p:cTn id="152" presetID="53" presetClass="entr" presetSubtype="0"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 calcmode="lin" valueType="num">
                                      <p:cBhvr>
                                        <p:cTn id="154" dur="500" fill="hold"/>
                                        <p:tgtEl>
                                          <p:spTgt spid="24"/>
                                        </p:tgtEl>
                                        <p:attrNameLst>
                                          <p:attrName>ppt_w</p:attrName>
                                        </p:attrNameLst>
                                      </p:cBhvr>
                                      <p:tavLst>
                                        <p:tav tm="0">
                                          <p:val>
                                            <p:fltVal val="0"/>
                                          </p:val>
                                        </p:tav>
                                        <p:tav tm="100000">
                                          <p:val>
                                            <p:strVal val="#ppt_w"/>
                                          </p:val>
                                        </p:tav>
                                      </p:tavLst>
                                    </p:anim>
                                    <p:anim calcmode="lin" valueType="num">
                                      <p:cBhvr>
                                        <p:cTn id="155" dur="500" fill="hold"/>
                                        <p:tgtEl>
                                          <p:spTgt spid="24"/>
                                        </p:tgtEl>
                                        <p:attrNameLst>
                                          <p:attrName>ppt_h</p:attrName>
                                        </p:attrNameLst>
                                      </p:cBhvr>
                                      <p:tavLst>
                                        <p:tav tm="0">
                                          <p:val>
                                            <p:fltVal val="0"/>
                                          </p:val>
                                        </p:tav>
                                        <p:tav tm="100000">
                                          <p:val>
                                            <p:strVal val="#ppt_h"/>
                                          </p:val>
                                        </p:tav>
                                      </p:tavLst>
                                    </p:anim>
                                    <p:animEffect transition="in" filter="fade">
                                      <p:cBhvr>
                                        <p:cTn id="156" dur="500"/>
                                        <p:tgtEl>
                                          <p:spTgt spid="24"/>
                                        </p:tgtEl>
                                      </p:cBhvr>
                                    </p:animEffect>
                                  </p:childTnLst>
                                </p:cTn>
                              </p:par>
                              <p:par>
                                <p:cTn id="157" presetID="53" presetClass="entr" presetSubtype="0"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 calcmode="lin" valueType="num">
                                      <p:cBhvr>
                                        <p:cTn id="159" dur="500" fill="hold"/>
                                        <p:tgtEl>
                                          <p:spTgt spid="25"/>
                                        </p:tgtEl>
                                        <p:attrNameLst>
                                          <p:attrName>ppt_w</p:attrName>
                                        </p:attrNameLst>
                                      </p:cBhvr>
                                      <p:tavLst>
                                        <p:tav tm="0">
                                          <p:val>
                                            <p:fltVal val="0"/>
                                          </p:val>
                                        </p:tav>
                                        <p:tav tm="100000">
                                          <p:val>
                                            <p:strVal val="#ppt_w"/>
                                          </p:val>
                                        </p:tav>
                                      </p:tavLst>
                                    </p:anim>
                                    <p:anim calcmode="lin" valueType="num">
                                      <p:cBhvr>
                                        <p:cTn id="160" dur="500" fill="hold"/>
                                        <p:tgtEl>
                                          <p:spTgt spid="25"/>
                                        </p:tgtEl>
                                        <p:attrNameLst>
                                          <p:attrName>ppt_h</p:attrName>
                                        </p:attrNameLst>
                                      </p:cBhvr>
                                      <p:tavLst>
                                        <p:tav tm="0">
                                          <p:val>
                                            <p:fltVal val="0"/>
                                          </p:val>
                                        </p:tav>
                                        <p:tav tm="100000">
                                          <p:val>
                                            <p:strVal val="#ppt_h"/>
                                          </p:val>
                                        </p:tav>
                                      </p:tavLst>
                                    </p:anim>
                                    <p:animEffect transition="in" filter="fade">
                                      <p:cBhvr>
                                        <p:cTn id="161" dur="500"/>
                                        <p:tgtEl>
                                          <p:spTgt spid="25"/>
                                        </p:tgtEl>
                                      </p:cBhvr>
                                    </p:animEffect>
                                  </p:childTnLst>
                                </p:cTn>
                              </p:par>
                              <p:par>
                                <p:cTn id="162" presetID="53" presetClass="entr" presetSubtype="0" fill="hold" grpId="0" nodeType="withEffect">
                                  <p:stCondLst>
                                    <p:cond delay="0"/>
                                  </p:stCondLst>
                                  <p:childTnLst>
                                    <p:set>
                                      <p:cBhvr>
                                        <p:cTn id="163" dur="1" fill="hold">
                                          <p:stCondLst>
                                            <p:cond delay="0"/>
                                          </p:stCondLst>
                                        </p:cTn>
                                        <p:tgtEl>
                                          <p:spTgt spid="26"/>
                                        </p:tgtEl>
                                        <p:attrNameLst>
                                          <p:attrName>style.visibility</p:attrName>
                                        </p:attrNameLst>
                                      </p:cBhvr>
                                      <p:to>
                                        <p:strVal val="visible"/>
                                      </p:to>
                                    </p:set>
                                    <p:anim calcmode="lin" valueType="num">
                                      <p:cBhvr>
                                        <p:cTn id="164" dur="500" fill="hold"/>
                                        <p:tgtEl>
                                          <p:spTgt spid="26"/>
                                        </p:tgtEl>
                                        <p:attrNameLst>
                                          <p:attrName>ppt_w</p:attrName>
                                        </p:attrNameLst>
                                      </p:cBhvr>
                                      <p:tavLst>
                                        <p:tav tm="0">
                                          <p:val>
                                            <p:fltVal val="0"/>
                                          </p:val>
                                        </p:tav>
                                        <p:tav tm="100000">
                                          <p:val>
                                            <p:strVal val="#ppt_w"/>
                                          </p:val>
                                        </p:tav>
                                      </p:tavLst>
                                    </p:anim>
                                    <p:anim calcmode="lin" valueType="num">
                                      <p:cBhvr>
                                        <p:cTn id="165" dur="500" fill="hold"/>
                                        <p:tgtEl>
                                          <p:spTgt spid="26"/>
                                        </p:tgtEl>
                                        <p:attrNameLst>
                                          <p:attrName>ppt_h</p:attrName>
                                        </p:attrNameLst>
                                      </p:cBhvr>
                                      <p:tavLst>
                                        <p:tav tm="0">
                                          <p:val>
                                            <p:fltVal val="0"/>
                                          </p:val>
                                        </p:tav>
                                        <p:tav tm="100000">
                                          <p:val>
                                            <p:strVal val="#ppt_h"/>
                                          </p:val>
                                        </p:tav>
                                      </p:tavLst>
                                    </p:anim>
                                    <p:animEffect transition="in" filter="fade">
                                      <p:cBhvr>
                                        <p:cTn id="166" dur="500"/>
                                        <p:tgtEl>
                                          <p:spTgt spid="26"/>
                                        </p:tgtEl>
                                      </p:cBhvr>
                                    </p:animEffect>
                                  </p:childTnLst>
                                </p:cTn>
                              </p:par>
                              <p:par>
                                <p:cTn id="167" presetID="53" presetClass="entr" presetSubtype="0" fill="hold" grpId="0" nodeType="withEffect">
                                  <p:stCondLst>
                                    <p:cond delay="0"/>
                                  </p:stCondLst>
                                  <p:childTnLst>
                                    <p:set>
                                      <p:cBhvr>
                                        <p:cTn id="168" dur="1" fill="hold">
                                          <p:stCondLst>
                                            <p:cond delay="0"/>
                                          </p:stCondLst>
                                        </p:cTn>
                                        <p:tgtEl>
                                          <p:spTgt spid="27"/>
                                        </p:tgtEl>
                                        <p:attrNameLst>
                                          <p:attrName>style.visibility</p:attrName>
                                        </p:attrNameLst>
                                      </p:cBhvr>
                                      <p:to>
                                        <p:strVal val="visible"/>
                                      </p:to>
                                    </p:set>
                                    <p:anim calcmode="lin" valueType="num">
                                      <p:cBhvr>
                                        <p:cTn id="169" dur="500" fill="hold"/>
                                        <p:tgtEl>
                                          <p:spTgt spid="27"/>
                                        </p:tgtEl>
                                        <p:attrNameLst>
                                          <p:attrName>ppt_w</p:attrName>
                                        </p:attrNameLst>
                                      </p:cBhvr>
                                      <p:tavLst>
                                        <p:tav tm="0">
                                          <p:val>
                                            <p:fltVal val="0"/>
                                          </p:val>
                                        </p:tav>
                                        <p:tav tm="100000">
                                          <p:val>
                                            <p:strVal val="#ppt_w"/>
                                          </p:val>
                                        </p:tav>
                                      </p:tavLst>
                                    </p:anim>
                                    <p:anim calcmode="lin" valueType="num">
                                      <p:cBhvr>
                                        <p:cTn id="170" dur="500" fill="hold"/>
                                        <p:tgtEl>
                                          <p:spTgt spid="27"/>
                                        </p:tgtEl>
                                        <p:attrNameLst>
                                          <p:attrName>ppt_h</p:attrName>
                                        </p:attrNameLst>
                                      </p:cBhvr>
                                      <p:tavLst>
                                        <p:tav tm="0">
                                          <p:val>
                                            <p:fltVal val="0"/>
                                          </p:val>
                                        </p:tav>
                                        <p:tav tm="100000">
                                          <p:val>
                                            <p:strVal val="#ppt_h"/>
                                          </p:val>
                                        </p:tav>
                                      </p:tavLst>
                                    </p:anim>
                                    <p:animEffect transition="in" filter="fade">
                                      <p:cBhvr>
                                        <p:cTn id="171" dur="500"/>
                                        <p:tgtEl>
                                          <p:spTgt spid="27"/>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500" fill="hold"/>
                                        <p:tgtEl>
                                          <p:spTgt spid="28"/>
                                        </p:tgtEl>
                                        <p:attrNameLst>
                                          <p:attrName>ppt_w</p:attrName>
                                        </p:attrNameLst>
                                      </p:cBhvr>
                                      <p:tavLst>
                                        <p:tav tm="0">
                                          <p:val>
                                            <p:fltVal val="0"/>
                                          </p:val>
                                        </p:tav>
                                        <p:tav tm="100000">
                                          <p:val>
                                            <p:strVal val="#ppt_w"/>
                                          </p:val>
                                        </p:tav>
                                      </p:tavLst>
                                    </p:anim>
                                    <p:anim calcmode="lin" valueType="num">
                                      <p:cBhvr>
                                        <p:cTn id="175" dur="500" fill="hold"/>
                                        <p:tgtEl>
                                          <p:spTgt spid="28"/>
                                        </p:tgtEl>
                                        <p:attrNameLst>
                                          <p:attrName>ppt_h</p:attrName>
                                        </p:attrNameLst>
                                      </p:cBhvr>
                                      <p:tavLst>
                                        <p:tav tm="0">
                                          <p:val>
                                            <p:fltVal val="0"/>
                                          </p:val>
                                        </p:tav>
                                        <p:tav tm="100000">
                                          <p:val>
                                            <p:strVal val="#ppt_h"/>
                                          </p:val>
                                        </p:tav>
                                      </p:tavLst>
                                    </p:anim>
                                    <p:animEffect transition="in" filter="fade">
                                      <p:cBhvr>
                                        <p:cTn id="176" dur="500"/>
                                        <p:tgtEl>
                                          <p:spTgt spid="28"/>
                                        </p:tgtEl>
                                      </p:cBhvr>
                                    </p:animEffect>
                                  </p:childTnLst>
                                </p:cTn>
                              </p:par>
                              <p:par>
                                <p:cTn id="177" presetID="53" presetClass="entr" presetSubtype="0" fill="hold" grpId="0" nodeType="withEffect">
                                  <p:stCondLst>
                                    <p:cond delay="0"/>
                                  </p:stCondLst>
                                  <p:childTnLst>
                                    <p:set>
                                      <p:cBhvr>
                                        <p:cTn id="178" dur="1" fill="hold">
                                          <p:stCondLst>
                                            <p:cond delay="0"/>
                                          </p:stCondLst>
                                        </p:cTn>
                                        <p:tgtEl>
                                          <p:spTgt spid="29"/>
                                        </p:tgtEl>
                                        <p:attrNameLst>
                                          <p:attrName>style.visibility</p:attrName>
                                        </p:attrNameLst>
                                      </p:cBhvr>
                                      <p:to>
                                        <p:strVal val="visible"/>
                                      </p:to>
                                    </p:set>
                                    <p:anim calcmode="lin" valueType="num">
                                      <p:cBhvr>
                                        <p:cTn id="179" dur="500" fill="hold"/>
                                        <p:tgtEl>
                                          <p:spTgt spid="29"/>
                                        </p:tgtEl>
                                        <p:attrNameLst>
                                          <p:attrName>ppt_w</p:attrName>
                                        </p:attrNameLst>
                                      </p:cBhvr>
                                      <p:tavLst>
                                        <p:tav tm="0">
                                          <p:val>
                                            <p:fltVal val="0"/>
                                          </p:val>
                                        </p:tav>
                                        <p:tav tm="100000">
                                          <p:val>
                                            <p:strVal val="#ppt_w"/>
                                          </p:val>
                                        </p:tav>
                                      </p:tavLst>
                                    </p:anim>
                                    <p:anim calcmode="lin" valueType="num">
                                      <p:cBhvr>
                                        <p:cTn id="180" dur="500" fill="hold"/>
                                        <p:tgtEl>
                                          <p:spTgt spid="29"/>
                                        </p:tgtEl>
                                        <p:attrNameLst>
                                          <p:attrName>ppt_h</p:attrName>
                                        </p:attrNameLst>
                                      </p:cBhvr>
                                      <p:tavLst>
                                        <p:tav tm="0">
                                          <p:val>
                                            <p:fltVal val="0"/>
                                          </p:val>
                                        </p:tav>
                                        <p:tav tm="100000">
                                          <p:val>
                                            <p:strVal val="#ppt_h"/>
                                          </p:val>
                                        </p:tav>
                                      </p:tavLst>
                                    </p:anim>
                                    <p:animEffect transition="in" filter="fade">
                                      <p:cBhvr>
                                        <p:cTn id="181" dur="500"/>
                                        <p:tgtEl>
                                          <p:spTgt spid="29"/>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0" fill="hold" grpId="0" nodeType="clickEffect">
                                  <p:stCondLst>
                                    <p:cond delay="0"/>
                                  </p:stCondLst>
                                  <p:childTnLst>
                                    <p:set>
                                      <p:cBhvr>
                                        <p:cTn id="185" dur="1" fill="hold">
                                          <p:stCondLst>
                                            <p:cond delay="0"/>
                                          </p:stCondLst>
                                        </p:cTn>
                                        <p:tgtEl>
                                          <p:spTgt spid="56"/>
                                        </p:tgtEl>
                                        <p:attrNameLst>
                                          <p:attrName>style.visibility</p:attrName>
                                        </p:attrNameLst>
                                      </p:cBhvr>
                                      <p:to>
                                        <p:strVal val="visible"/>
                                      </p:to>
                                    </p:set>
                                    <p:anim calcmode="lin" valueType="num">
                                      <p:cBhvr>
                                        <p:cTn id="186" dur="500" fill="hold"/>
                                        <p:tgtEl>
                                          <p:spTgt spid="56"/>
                                        </p:tgtEl>
                                        <p:attrNameLst>
                                          <p:attrName>ppt_w</p:attrName>
                                        </p:attrNameLst>
                                      </p:cBhvr>
                                      <p:tavLst>
                                        <p:tav tm="0">
                                          <p:val>
                                            <p:fltVal val="0"/>
                                          </p:val>
                                        </p:tav>
                                        <p:tav tm="100000">
                                          <p:val>
                                            <p:strVal val="#ppt_w"/>
                                          </p:val>
                                        </p:tav>
                                      </p:tavLst>
                                    </p:anim>
                                    <p:anim calcmode="lin" valueType="num">
                                      <p:cBhvr>
                                        <p:cTn id="187" dur="500" fill="hold"/>
                                        <p:tgtEl>
                                          <p:spTgt spid="56"/>
                                        </p:tgtEl>
                                        <p:attrNameLst>
                                          <p:attrName>ppt_h</p:attrName>
                                        </p:attrNameLst>
                                      </p:cBhvr>
                                      <p:tavLst>
                                        <p:tav tm="0">
                                          <p:val>
                                            <p:fltVal val="0"/>
                                          </p:val>
                                        </p:tav>
                                        <p:tav tm="100000">
                                          <p:val>
                                            <p:strVal val="#ppt_h"/>
                                          </p:val>
                                        </p:tav>
                                      </p:tavLst>
                                    </p:anim>
                                    <p:animEffect transition="in" filter="fade">
                                      <p:cBhvr>
                                        <p:cTn id="188" dur="500"/>
                                        <p:tgtEl>
                                          <p:spTgt spid="56"/>
                                        </p:tgtEl>
                                      </p:cBhvr>
                                    </p:animEffect>
                                  </p:childTnLst>
                                </p:cTn>
                              </p:par>
                            </p:childTnLst>
                          </p:cTn>
                        </p:par>
                        <p:par>
                          <p:cTn id="189" fill="hold">
                            <p:stCondLst>
                              <p:cond delay="500"/>
                            </p:stCondLst>
                            <p:childTnLst>
                              <p:par>
                                <p:cTn id="190" presetID="1" presetClass="entr" presetSubtype="0" fill="hold" grpId="0" nodeType="afterEffect">
                                  <p:stCondLst>
                                    <p:cond delay="0"/>
                                  </p:stCondLst>
                                  <p:childTnLst>
                                    <p:set>
                                      <p:cBhvr>
                                        <p:cTn id="191" dur="1" fill="hold">
                                          <p:stCondLst>
                                            <p:cond delay="0"/>
                                          </p:stCondLst>
                                        </p:cTn>
                                        <p:tgtEl>
                                          <p:spTgt spid="5"/>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6"/>
                                        </p:tgtEl>
                                        <p:attrNameLst>
                                          <p:attrName>style.visibility</p:attrName>
                                        </p:attrNameLst>
                                      </p:cBhvr>
                                      <p:to>
                                        <p:strVal val="visible"/>
                                      </p:to>
                                    </p:set>
                                  </p:childTnLst>
                                </p:cTn>
                              </p:par>
                            </p:childTnLst>
                          </p:cTn>
                        </p:par>
                        <p:par>
                          <p:cTn id="196" fill="hold">
                            <p:stCondLst>
                              <p:cond delay="0"/>
                            </p:stCondLst>
                            <p:childTnLst>
                              <p:par>
                                <p:cTn id="197" presetID="16" presetClass="entr" presetSubtype="37" fill="hold" nodeType="afterEffect">
                                  <p:stCondLst>
                                    <p:cond delay="0"/>
                                  </p:stCondLst>
                                  <p:childTnLst>
                                    <p:set>
                                      <p:cBhvr>
                                        <p:cTn id="198" dur="1" fill="hold">
                                          <p:stCondLst>
                                            <p:cond delay="0"/>
                                          </p:stCondLst>
                                        </p:cTn>
                                        <p:tgtEl>
                                          <p:spTgt spid="140"/>
                                        </p:tgtEl>
                                        <p:attrNameLst>
                                          <p:attrName>style.visibility</p:attrName>
                                        </p:attrNameLst>
                                      </p:cBhvr>
                                      <p:to>
                                        <p:strVal val="visible"/>
                                      </p:to>
                                    </p:set>
                                    <p:animEffect transition="in" filter="barn(outVertical)">
                                      <p:cBhvr>
                                        <p:cTn id="199" dur="500"/>
                                        <p:tgtEl>
                                          <p:spTgt spid="140"/>
                                        </p:tgtEl>
                                      </p:cBhvr>
                                    </p:animEffect>
                                  </p:childTnLst>
                                </p:cTn>
                              </p:par>
                              <p:par>
                                <p:cTn id="200" presetID="16" presetClass="entr" presetSubtype="37" fill="hold" nodeType="withEffect">
                                  <p:stCondLst>
                                    <p:cond delay="0"/>
                                  </p:stCondLst>
                                  <p:childTnLst>
                                    <p:set>
                                      <p:cBhvr>
                                        <p:cTn id="201" dur="1" fill="hold">
                                          <p:stCondLst>
                                            <p:cond delay="0"/>
                                          </p:stCondLst>
                                        </p:cTn>
                                        <p:tgtEl>
                                          <p:spTgt spid="146"/>
                                        </p:tgtEl>
                                        <p:attrNameLst>
                                          <p:attrName>style.visibility</p:attrName>
                                        </p:attrNameLst>
                                      </p:cBhvr>
                                      <p:to>
                                        <p:strVal val="visible"/>
                                      </p:to>
                                    </p:set>
                                    <p:animEffect transition="in" filter="barn(outVertical)">
                                      <p:cBhvr>
                                        <p:cTn id="202" dur="500"/>
                                        <p:tgtEl>
                                          <p:spTgt spid="146"/>
                                        </p:tgtEl>
                                      </p:cBhvr>
                                    </p:animEffect>
                                  </p:childTnLst>
                                </p:cTn>
                              </p:par>
                              <p:par>
                                <p:cTn id="203" presetID="16" presetClass="entr" presetSubtype="37" fill="hold" nodeType="withEffect">
                                  <p:stCondLst>
                                    <p:cond delay="0"/>
                                  </p:stCondLst>
                                  <p:childTnLst>
                                    <p:set>
                                      <p:cBhvr>
                                        <p:cTn id="204" dur="1" fill="hold">
                                          <p:stCondLst>
                                            <p:cond delay="0"/>
                                          </p:stCondLst>
                                        </p:cTn>
                                        <p:tgtEl>
                                          <p:spTgt spid="149"/>
                                        </p:tgtEl>
                                        <p:attrNameLst>
                                          <p:attrName>style.visibility</p:attrName>
                                        </p:attrNameLst>
                                      </p:cBhvr>
                                      <p:to>
                                        <p:strVal val="visible"/>
                                      </p:to>
                                    </p:set>
                                    <p:animEffect transition="in" filter="barn(outVertical)">
                                      <p:cBhvr>
                                        <p:cTn id="205" dur="500"/>
                                        <p:tgtEl>
                                          <p:spTgt spid="149"/>
                                        </p:tgtEl>
                                      </p:cBhvr>
                                    </p:animEffect>
                                  </p:childTnLst>
                                </p:cTn>
                              </p:par>
                              <p:par>
                                <p:cTn id="206" presetID="16" presetClass="entr" presetSubtype="37" fill="hold" nodeType="withEffect">
                                  <p:stCondLst>
                                    <p:cond delay="0"/>
                                  </p:stCondLst>
                                  <p:childTnLst>
                                    <p:set>
                                      <p:cBhvr>
                                        <p:cTn id="207" dur="1" fill="hold">
                                          <p:stCondLst>
                                            <p:cond delay="0"/>
                                          </p:stCondLst>
                                        </p:cTn>
                                        <p:tgtEl>
                                          <p:spTgt spid="154"/>
                                        </p:tgtEl>
                                        <p:attrNameLst>
                                          <p:attrName>style.visibility</p:attrName>
                                        </p:attrNameLst>
                                      </p:cBhvr>
                                      <p:to>
                                        <p:strVal val="visible"/>
                                      </p:to>
                                    </p:set>
                                    <p:animEffect transition="in" filter="barn(outVertical)">
                                      <p:cBhvr>
                                        <p:cTn id="208" dur="500"/>
                                        <p:tgtEl>
                                          <p:spTgt spid="154"/>
                                        </p:tgtEl>
                                      </p:cBhvr>
                                    </p:animEffect>
                                  </p:childTnLst>
                                </p:cTn>
                              </p:par>
                              <p:par>
                                <p:cTn id="209" presetID="16" presetClass="entr" presetSubtype="37" fill="hold" nodeType="withEffect">
                                  <p:stCondLst>
                                    <p:cond delay="0"/>
                                  </p:stCondLst>
                                  <p:childTnLst>
                                    <p:set>
                                      <p:cBhvr>
                                        <p:cTn id="210" dur="1" fill="hold">
                                          <p:stCondLst>
                                            <p:cond delay="0"/>
                                          </p:stCondLst>
                                        </p:cTn>
                                        <p:tgtEl>
                                          <p:spTgt spid="157"/>
                                        </p:tgtEl>
                                        <p:attrNameLst>
                                          <p:attrName>style.visibility</p:attrName>
                                        </p:attrNameLst>
                                      </p:cBhvr>
                                      <p:to>
                                        <p:strVal val="visible"/>
                                      </p:to>
                                    </p:set>
                                    <p:animEffect transition="in" filter="barn(outVertical)">
                                      <p:cBhvr>
                                        <p:cTn id="211" dur="500"/>
                                        <p:tgtEl>
                                          <p:spTgt spid="157"/>
                                        </p:tgtEl>
                                      </p:cBhvr>
                                    </p:animEffect>
                                  </p:childTnLst>
                                </p:cTn>
                              </p:par>
                              <p:par>
                                <p:cTn id="212" presetID="16" presetClass="entr" presetSubtype="37" fill="hold" nodeType="withEffect">
                                  <p:stCondLst>
                                    <p:cond delay="0"/>
                                  </p:stCondLst>
                                  <p:childTnLst>
                                    <p:set>
                                      <p:cBhvr>
                                        <p:cTn id="213" dur="1" fill="hold">
                                          <p:stCondLst>
                                            <p:cond delay="0"/>
                                          </p:stCondLst>
                                        </p:cTn>
                                        <p:tgtEl>
                                          <p:spTgt spid="159"/>
                                        </p:tgtEl>
                                        <p:attrNameLst>
                                          <p:attrName>style.visibility</p:attrName>
                                        </p:attrNameLst>
                                      </p:cBhvr>
                                      <p:to>
                                        <p:strVal val="visible"/>
                                      </p:to>
                                    </p:set>
                                    <p:animEffect transition="in" filter="barn(outVertical)">
                                      <p:cBhvr>
                                        <p:cTn id="214" dur="500"/>
                                        <p:tgtEl>
                                          <p:spTgt spid="159"/>
                                        </p:tgtEl>
                                      </p:cBhvr>
                                    </p:animEffect>
                                  </p:childTnLst>
                                </p:cTn>
                              </p:par>
                            </p:childTnLst>
                          </p:cTn>
                        </p:par>
                        <p:par>
                          <p:cTn id="215" fill="hold">
                            <p:stCondLst>
                              <p:cond delay="500"/>
                            </p:stCondLst>
                            <p:childTnLst>
                              <p:par>
                                <p:cTn id="216" presetID="1" presetClass="entr" presetSubtype="0" fill="hold" grpId="0" nodeType="afterEffect">
                                  <p:stCondLst>
                                    <p:cond delay="0"/>
                                  </p:stCondLst>
                                  <p:iterate type="lt">
                                    <p:tmAbs val="0"/>
                                  </p:iterate>
                                  <p:childTnLst>
                                    <p:set>
                                      <p:cBhvr>
                                        <p:cTn id="217" dur="1" fill="hold">
                                          <p:stCondLst>
                                            <p:cond delay="0"/>
                                          </p:stCondLst>
                                        </p:cTn>
                                        <p:tgtEl>
                                          <p:spTgt spid="5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6" presetClass="entr" presetSubtype="37" fill="hold" nodeType="click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barn(outVertical)">
                                      <p:cBhvr>
                                        <p:cTn id="222" dur="500"/>
                                        <p:tgtEl>
                                          <p:spTgt spid="105"/>
                                        </p:tgtEl>
                                      </p:cBhvr>
                                    </p:animEffect>
                                  </p:childTnLst>
                                </p:cTn>
                              </p:par>
                            </p:childTnLst>
                          </p:cTn>
                        </p:par>
                        <p:par>
                          <p:cTn id="223" fill="hold">
                            <p:stCondLst>
                              <p:cond delay="500"/>
                            </p:stCondLst>
                            <p:childTnLst>
                              <p:par>
                                <p:cTn id="224" presetID="27" presetClass="emph" presetSubtype="0" fill="remove" grpId="1" nodeType="afterEffect">
                                  <p:stCondLst>
                                    <p:cond delay="0"/>
                                  </p:stCondLst>
                                  <p:childTnLst>
                                    <p:animClr clrSpc="rgb" dir="cw">
                                      <p:cBhvr override="childStyle">
                                        <p:cTn id="225" dur="250" autoRev="1" fill="remove"/>
                                        <p:tgtEl>
                                          <p:spTgt spid="11"/>
                                        </p:tgtEl>
                                        <p:attrNameLst>
                                          <p:attrName>style.color</p:attrName>
                                        </p:attrNameLst>
                                      </p:cBhvr>
                                      <p:to>
                                        <a:schemeClr val="bg1"/>
                                      </p:to>
                                    </p:animClr>
                                    <p:animClr clrSpc="rgb" dir="cw">
                                      <p:cBhvr>
                                        <p:cTn id="226" dur="250" autoRev="1" fill="remove"/>
                                        <p:tgtEl>
                                          <p:spTgt spid="11"/>
                                        </p:tgtEl>
                                        <p:attrNameLst>
                                          <p:attrName>fillcolor</p:attrName>
                                        </p:attrNameLst>
                                      </p:cBhvr>
                                      <p:to>
                                        <a:schemeClr val="bg1"/>
                                      </p:to>
                                    </p:animClr>
                                    <p:set>
                                      <p:cBhvr>
                                        <p:cTn id="227" dur="250" autoRev="1" fill="remove"/>
                                        <p:tgtEl>
                                          <p:spTgt spid="11"/>
                                        </p:tgtEl>
                                        <p:attrNameLst>
                                          <p:attrName>fill.type</p:attrName>
                                        </p:attrNameLst>
                                      </p:cBhvr>
                                      <p:to>
                                        <p:strVal val="solid"/>
                                      </p:to>
                                    </p:set>
                                    <p:set>
                                      <p:cBhvr>
                                        <p:cTn id="228" dur="250" autoRev="1" fill="remove"/>
                                        <p:tgtEl>
                                          <p:spTgt spid="11"/>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wipe(left)">
                                      <p:cBhvr>
                                        <p:cTn id="233" dur="500"/>
                                        <p:tgtEl>
                                          <p:spTgt spid="38"/>
                                        </p:tgtEl>
                                      </p:cBhvr>
                                    </p:animEffect>
                                  </p:childTnLst>
                                </p:cTn>
                              </p:par>
                            </p:childTnLst>
                          </p:cTn>
                        </p:par>
                        <p:par>
                          <p:cTn id="234" fill="hold">
                            <p:stCondLst>
                              <p:cond delay="500"/>
                            </p:stCondLst>
                            <p:childTnLst>
                              <p:par>
                                <p:cTn id="235" presetID="27" presetClass="emph" presetSubtype="0" fill="remove" grpId="1" nodeType="afterEffect">
                                  <p:stCondLst>
                                    <p:cond delay="0"/>
                                  </p:stCondLst>
                                  <p:childTnLst>
                                    <p:animClr clrSpc="rgb" dir="cw">
                                      <p:cBhvr override="childStyle">
                                        <p:cTn id="236" dur="250" autoRev="1" fill="remove"/>
                                        <p:tgtEl>
                                          <p:spTgt spid="4"/>
                                        </p:tgtEl>
                                        <p:attrNameLst>
                                          <p:attrName>style.color</p:attrName>
                                        </p:attrNameLst>
                                      </p:cBhvr>
                                      <p:to>
                                        <a:schemeClr val="bg1"/>
                                      </p:to>
                                    </p:animClr>
                                    <p:animClr clrSpc="rgb" dir="cw">
                                      <p:cBhvr>
                                        <p:cTn id="237" dur="250" autoRev="1" fill="remove"/>
                                        <p:tgtEl>
                                          <p:spTgt spid="4"/>
                                        </p:tgtEl>
                                        <p:attrNameLst>
                                          <p:attrName>fillcolor</p:attrName>
                                        </p:attrNameLst>
                                      </p:cBhvr>
                                      <p:to>
                                        <a:schemeClr val="bg1"/>
                                      </p:to>
                                    </p:animClr>
                                    <p:set>
                                      <p:cBhvr>
                                        <p:cTn id="238" dur="250" autoRev="1" fill="remove"/>
                                        <p:tgtEl>
                                          <p:spTgt spid="4"/>
                                        </p:tgtEl>
                                        <p:attrNameLst>
                                          <p:attrName>fill.type</p:attrName>
                                        </p:attrNameLst>
                                      </p:cBhvr>
                                      <p:to>
                                        <p:strVal val="solid"/>
                                      </p:to>
                                    </p:set>
                                    <p:set>
                                      <p:cBhvr>
                                        <p:cTn id="239" dur="250" autoRev="1" fill="remove"/>
                                        <p:tgtEl>
                                          <p:spTgt spid="4"/>
                                        </p:tgtEl>
                                        <p:attrNameLst>
                                          <p:attrName>fill.on</p:attrName>
                                        </p:attrNameLst>
                                      </p:cBhvr>
                                      <p:to>
                                        <p:strVal val="true"/>
                                      </p:to>
                                    </p:se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nodeType="clickEffect">
                                  <p:stCondLst>
                                    <p:cond delay="0"/>
                                  </p:stCondLst>
                                  <p:childTnLst>
                                    <p:set>
                                      <p:cBhvr>
                                        <p:cTn id="243" dur="1" fill="hold">
                                          <p:stCondLst>
                                            <p:cond delay="0"/>
                                          </p:stCondLst>
                                        </p:cTn>
                                        <p:tgtEl>
                                          <p:spTgt spid="77"/>
                                        </p:tgtEl>
                                        <p:attrNameLst>
                                          <p:attrName>style.visibility</p:attrName>
                                        </p:attrNameLst>
                                      </p:cBhvr>
                                      <p:to>
                                        <p:strVal val="visible"/>
                                      </p:to>
                                    </p:set>
                                    <p:animEffect transition="in" filter="wipe(left)">
                                      <p:cBhvr>
                                        <p:cTn id="244" dur="500"/>
                                        <p:tgtEl>
                                          <p:spTgt spid="77"/>
                                        </p:tgtEl>
                                      </p:cBhvr>
                                    </p:animEffect>
                                  </p:childTnLst>
                                </p:cTn>
                              </p:par>
                              <p:par>
                                <p:cTn id="245" presetID="22" presetClass="entr" presetSubtype="8" fill="hold" nodeType="withEffect">
                                  <p:stCondLst>
                                    <p:cond delay="0"/>
                                  </p:stCondLst>
                                  <p:childTnLst>
                                    <p:set>
                                      <p:cBhvr>
                                        <p:cTn id="246" dur="1" fill="hold">
                                          <p:stCondLst>
                                            <p:cond delay="0"/>
                                          </p:stCondLst>
                                        </p:cTn>
                                        <p:tgtEl>
                                          <p:spTgt spid="73"/>
                                        </p:tgtEl>
                                        <p:attrNameLst>
                                          <p:attrName>style.visibility</p:attrName>
                                        </p:attrNameLst>
                                      </p:cBhvr>
                                      <p:to>
                                        <p:strVal val="visible"/>
                                      </p:to>
                                    </p:set>
                                    <p:animEffect transition="in" filter="wipe(left)">
                                      <p:cBhvr>
                                        <p:cTn id="247" dur="500"/>
                                        <p:tgtEl>
                                          <p:spTgt spid="73"/>
                                        </p:tgtEl>
                                      </p:cBhvr>
                                    </p:animEffect>
                                  </p:childTnLst>
                                </p:cTn>
                              </p:par>
                              <p:par>
                                <p:cTn id="248" presetID="22" presetClass="entr" presetSubtype="8" fill="hold" nodeType="withEffect">
                                  <p:stCondLst>
                                    <p:cond delay="0"/>
                                  </p:stCondLst>
                                  <p:childTnLst>
                                    <p:set>
                                      <p:cBhvr>
                                        <p:cTn id="249" dur="1" fill="hold">
                                          <p:stCondLst>
                                            <p:cond delay="0"/>
                                          </p:stCondLst>
                                        </p:cTn>
                                        <p:tgtEl>
                                          <p:spTgt spid="7"/>
                                        </p:tgtEl>
                                        <p:attrNameLst>
                                          <p:attrName>style.visibility</p:attrName>
                                        </p:attrNameLst>
                                      </p:cBhvr>
                                      <p:to>
                                        <p:strVal val="visible"/>
                                      </p:to>
                                    </p:set>
                                    <p:animEffect transition="in" filter="wipe(left)">
                                      <p:cBhvr>
                                        <p:cTn id="250" dur="500"/>
                                        <p:tgtEl>
                                          <p:spTgt spid="7"/>
                                        </p:tgtEl>
                                      </p:cBhvr>
                                    </p:animEffect>
                                  </p:childTnLst>
                                </p:cTn>
                              </p:par>
                            </p:childTnLst>
                          </p:cTn>
                        </p:par>
                        <p:par>
                          <p:cTn id="251" fill="hold">
                            <p:stCondLst>
                              <p:cond delay="500"/>
                            </p:stCondLst>
                            <p:childTnLst>
                              <p:par>
                                <p:cTn id="252" presetID="27" presetClass="emph" presetSubtype="0" fill="remove" grpId="0" nodeType="afterEffect">
                                  <p:stCondLst>
                                    <p:cond delay="0"/>
                                  </p:stCondLst>
                                  <p:childTnLst>
                                    <p:animClr clrSpc="rgb" dir="cw">
                                      <p:cBhvr override="childStyle">
                                        <p:cTn id="253" dur="250" autoRev="1" fill="remove"/>
                                        <p:tgtEl>
                                          <p:spTgt spid="64"/>
                                        </p:tgtEl>
                                        <p:attrNameLst>
                                          <p:attrName>style.color</p:attrName>
                                        </p:attrNameLst>
                                      </p:cBhvr>
                                      <p:to>
                                        <a:schemeClr val="bg1"/>
                                      </p:to>
                                    </p:animClr>
                                    <p:animClr clrSpc="rgb" dir="cw">
                                      <p:cBhvr>
                                        <p:cTn id="254" dur="250" autoRev="1" fill="remove"/>
                                        <p:tgtEl>
                                          <p:spTgt spid="64"/>
                                        </p:tgtEl>
                                        <p:attrNameLst>
                                          <p:attrName>fillcolor</p:attrName>
                                        </p:attrNameLst>
                                      </p:cBhvr>
                                      <p:to>
                                        <a:schemeClr val="bg1"/>
                                      </p:to>
                                    </p:animClr>
                                    <p:set>
                                      <p:cBhvr>
                                        <p:cTn id="255" dur="250" autoRev="1" fill="remove"/>
                                        <p:tgtEl>
                                          <p:spTgt spid="64"/>
                                        </p:tgtEl>
                                        <p:attrNameLst>
                                          <p:attrName>fill.type</p:attrName>
                                        </p:attrNameLst>
                                      </p:cBhvr>
                                      <p:to>
                                        <p:strVal val="solid"/>
                                      </p:to>
                                    </p:set>
                                    <p:set>
                                      <p:cBhvr>
                                        <p:cTn id="256" dur="250" autoRev="1" fill="remove"/>
                                        <p:tgtEl>
                                          <p:spTgt spid="64"/>
                                        </p:tgtEl>
                                        <p:attrNameLst>
                                          <p:attrName>fill.on</p:attrName>
                                        </p:attrNameLst>
                                      </p:cBhvr>
                                      <p:to>
                                        <p:strVal val="true"/>
                                      </p:to>
                                    </p:set>
                                  </p:childTnLst>
                                </p:cTn>
                              </p:par>
                              <p:par>
                                <p:cTn id="257" presetID="27" presetClass="emph" presetSubtype="0" fill="remove" grpId="0" nodeType="withEffect">
                                  <p:stCondLst>
                                    <p:cond delay="0"/>
                                  </p:stCondLst>
                                  <p:childTnLst>
                                    <p:animClr clrSpc="rgb" dir="cw">
                                      <p:cBhvr override="childStyle">
                                        <p:cTn id="258" dur="250" autoRev="1" fill="remove"/>
                                        <p:tgtEl>
                                          <p:spTgt spid="65"/>
                                        </p:tgtEl>
                                        <p:attrNameLst>
                                          <p:attrName>style.color</p:attrName>
                                        </p:attrNameLst>
                                      </p:cBhvr>
                                      <p:to>
                                        <a:schemeClr val="bg1"/>
                                      </p:to>
                                    </p:animClr>
                                    <p:animClr clrSpc="rgb" dir="cw">
                                      <p:cBhvr>
                                        <p:cTn id="259" dur="250" autoRev="1" fill="remove"/>
                                        <p:tgtEl>
                                          <p:spTgt spid="65"/>
                                        </p:tgtEl>
                                        <p:attrNameLst>
                                          <p:attrName>fillcolor</p:attrName>
                                        </p:attrNameLst>
                                      </p:cBhvr>
                                      <p:to>
                                        <a:schemeClr val="bg1"/>
                                      </p:to>
                                    </p:animClr>
                                    <p:set>
                                      <p:cBhvr>
                                        <p:cTn id="260" dur="250" autoRev="1" fill="remove"/>
                                        <p:tgtEl>
                                          <p:spTgt spid="65"/>
                                        </p:tgtEl>
                                        <p:attrNameLst>
                                          <p:attrName>fill.type</p:attrName>
                                        </p:attrNameLst>
                                      </p:cBhvr>
                                      <p:to>
                                        <p:strVal val="solid"/>
                                      </p:to>
                                    </p:set>
                                    <p:set>
                                      <p:cBhvr>
                                        <p:cTn id="261" dur="250" autoRev="1" fill="remove"/>
                                        <p:tgtEl>
                                          <p:spTgt spid="65"/>
                                        </p:tgtEl>
                                        <p:attrNameLst>
                                          <p:attrName>fill.on</p:attrName>
                                        </p:attrNameLst>
                                      </p:cBhvr>
                                      <p:to>
                                        <p:strVal val="true"/>
                                      </p:to>
                                    </p:set>
                                  </p:childTnLst>
                                </p:cTn>
                              </p:par>
                              <p:par>
                                <p:cTn id="262" presetID="27" presetClass="emph" presetSubtype="0" fill="remove" grpId="0" nodeType="withEffect">
                                  <p:stCondLst>
                                    <p:cond delay="0"/>
                                  </p:stCondLst>
                                  <p:childTnLst>
                                    <p:animClr clrSpc="rgb" dir="cw">
                                      <p:cBhvr override="childStyle">
                                        <p:cTn id="263" dur="250" autoRev="1" fill="remove"/>
                                        <p:tgtEl>
                                          <p:spTgt spid="68"/>
                                        </p:tgtEl>
                                        <p:attrNameLst>
                                          <p:attrName>style.color</p:attrName>
                                        </p:attrNameLst>
                                      </p:cBhvr>
                                      <p:to>
                                        <a:schemeClr val="bg1"/>
                                      </p:to>
                                    </p:animClr>
                                    <p:animClr clrSpc="rgb" dir="cw">
                                      <p:cBhvr>
                                        <p:cTn id="264" dur="250" autoRev="1" fill="remove"/>
                                        <p:tgtEl>
                                          <p:spTgt spid="68"/>
                                        </p:tgtEl>
                                        <p:attrNameLst>
                                          <p:attrName>fillcolor</p:attrName>
                                        </p:attrNameLst>
                                      </p:cBhvr>
                                      <p:to>
                                        <a:schemeClr val="bg1"/>
                                      </p:to>
                                    </p:animClr>
                                    <p:set>
                                      <p:cBhvr>
                                        <p:cTn id="265" dur="250" autoRev="1" fill="remove"/>
                                        <p:tgtEl>
                                          <p:spTgt spid="68"/>
                                        </p:tgtEl>
                                        <p:attrNameLst>
                                          <p:attrName>fill.type</p:attrName>
                                        </p:attrNameLst>
                                      </p:cBhvr>
                                      <p:to>
                                        <p:strVal val="solid"/>
                                      </p:to>
                                    </p:set>
                                    <p:set>
                                      <p:cBhvr>
                                        <p:cTn id="266" dur="250" autoRev="1" fill="remove"/>
                                        <p:tgtEl>
                                          <p:spTgt spid="68"/>
                                        </p:tgtEl>
                                        <p:attrNameLst>
                                          <p:attrName>fill.on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1" fill="hold" nodeType="clickEffect">
                                  <p:stCondLst>
                                    <p:cond delay="0"/>
                                  </p:stCondLst>
                                  <p:childTnLst>
                                    <p:set>
                                      <p:cBhvr>
                                        <p:cTn id="270" dur="1" fill="hold">
                                          <p:stCondLst>
                                            <p:cond delay="0"/>
                                          </p:stCondLst>
                                        </p:cTn>
                                        <p:tgtEl>
                                          <p:spTgt spid="111"/>
                                        </p:tgtEl>
                                        <p:attrNameLst>
                                          <p:attrName>style.visibility</p:attrName>
                                        </p:attrNameLst>
                                      </p:cBhvr>
                                      <p:to>
                                        <p:strVal val="visible"/>
                                      </p:to>
                                    </p:set>
                                    <p:animEffect transition="in" filter="wipe(up)">
                                      <p:cBhvr>
                                        <p:cTn id="271" dur="500"/>
                                        <p:tgtEl>
                                          <p:spTgt spid="111"/>
                                        </p:tgtEl>
                                      </p:cBhvr>
                                    </p:animEffec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87"/>
                                        </p:tgtEl>
                                        <p:attrNameLst>
                                          <p:attrName>style.visibility</p:attrName>
                                        </p:attrNameLst>
                                      </p:cBhvr>
                                      <p:to>
                                        <p:strVal val="visible"/>
                                      </p:to>
                                    </p:set>
                                  </p:childTnLst>
                                </p:cTn>
                              </p:par>
                            </p:childTnLst>
                          </p:cTn>
                        </p:par>
                        <p:par>
                          <p:cTn id="276" fill="hold">
                            <p:stCondLst>
                              <p:cond delay="0"/>
                            </p:stCondLst>
                            <p:childTnLst>
                              <p:par>
                                <p:cTn id="277" presetID="22" presetClass="entr" presetSubtype="8" fill="hold" nodeType="afterEffect">
                                  <p:stCondLst>
                                    <p:cond delay="0"/>
                                  </p:stCondLst>
                                  <p:childTnLst>
                                    <p:set>
                                      <p:cBhvr>
                                        <p:cTn id="278" dur="1" fill="hold">
                                          <p:stCondLst>
                                            <p:cond delay="0"/>
                                          </p:stCondLst>
                                        </p:cTn>
                                        <p:tgtEl>
                                          <p:spTgt spid="92"/>
                                        </p:tgtEl>
                                        <p:attrNameLst>
                                          <p:attrName>style.visibility</p:attrName>
                                        </p:attrNameLst>
                                      </p:cBhvr>
                                      <p:to>
                                        <p:strVal val="visible"/>
                                      </p:to>
                                    </p:set>
                                    <p:animEffect transition="in" filter="wipe(left)">
                                      <p:cBhvr>
                                        <p:cTn id="279" dur="500"/>
                                        <p:tgtEl>
                                          <p:spTgt spid="92"/>
                                        </p:tgtEl>
                                      </p:cBhvr>
                                    </p:animEffect>
                                  </p:childTnLst>
                                </p:cTn>
                              </p:par>
                            </p:childTnLst>
                          </p:cTn>
                        </p:par>
                        <p:par>
                          <p:cTn id="280" fill="hold">
                            <p:stCondLst>
                              <p:cond delay="500"/>
                            </p:stCondLst>
                            <p:childTnLst>
                              <p:par>
                                <p:cTn id="281" presetID="1" presetClass="entr" presetSubtype="0" fill="hold" grpId="0" nodeType="afterEffect">
                                  <p:stCondLst>
                                    <p:cond delay="0"/>
                                  </p:stCondLst>
                                  <p:childTnLst>
                                    <p:set>
                                      <p:cBhvr>
                                        <p:cTn id="282" dur="1" fill="hold">
                                          <p:stCondLst>
                                            <p:cond delay="0"/>
                                          </p:stCondLst>
                                        </p:cTn>
                                        <p:tgtEl>
                                          <p:spTgt spid="85"/>
                                        </p:tgtEl>
                                        <p:attrNameLst>
                                          <p:attrName>style.visibility</p:attrName>
                                        </p:attrNameLst>
                                      </p:cBhvr>
                                      <p:to>
                                        <p:strVal val="visible"/>
                                      </p:to>
                                    </p:set>
                                  </p:childTnLst>
                                </p:cTn>
                              </p:par>
                            </p:childTnLst>
                          </p:cTn>
                        </p:par>
                        <p:par>
                          <p:cTn id="283" fill="hold">
                            <p:stCondLst>
                              <p:cond delay="500"/>
                            </p:stCondLst>
                            <p:childTnLst>
                              <p:par>
                                <p:cTn id="284" presetID="22" presetClass="entr" presetSubtype="8" fill="hold" grpId="0" nodeType="afterEffect">
                                  <p:stCondLst>
                                    <p:cond delay="0"/>
                                  </p:stCondLst>
                                  <p:childTnLst>
                                    <p:set>
                                      <p:cBhvr>
                                        <p:cTn id="285" dur="1" fill="hold">
                                          <p:stCondLst>
                                            <p:cond delay="0"/>
                                          </p:stCondLst>
                                        </p:cTn>
                                        <p:tgtEl>
                                          <p:spTgt spid="57"/>
                                        </p:tgtEl>
                                        <p:attrNameLst>
                                          <p:attrName>style.visibility</p:attrName>
                                        </p:attrNameLst>
                                      </p:cBhvr>
                                      <p:to>
                                        <p:strVal val="visible"/>
                                      </p:to>
                                    </p:set>
                                    <p:animEffect transition="in" filter="wipe(left)">
                                      <p:cBhvr>
                                        <p:cTn id="286" dur="500"/>
                                        <p:tgtEl>
                                          <p:spTgt spid="57"/>
                                        </p:tgtEl>
                                      </p:cBhvr>
                                    </p:animEffect>
                                  </p:childTnLst>
                                </p:cTn>
                              </p:par>
                            </p:childTnLst>
                          </p:cTn>
                        </p:par>
                        <p:par>
                          <p:cTn id="287" fill="hold">
                            <p:stCondLst>
                              <p:cond delay="1000"/>
                            </p:stCondLst>
                            <p:childTnLst>
                              <p:par>
                                <p:cTn id="288" presetID="22" presetClass="entr" presetSubtype="4" fill="hold" nodeType="after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wipe(down)">
                                      <p:cBhvr>
                                        <p:cTn id="290" dur="500"/>
                                        <p:tgtEl>
                                          <p:spTgt spid="10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left)">
                                      <p:cBhvr>
                                        <p:cTn id="295" dur="500"/>
                                        <p:tgtEl>
                                          <p:spTgt spid="74"/>
                                        </p:tgtEl>
                                      </p:cBhvr>
                                    </p:animEffect>
                                  </p:childTnLst>
                                </p:cTn>
                              </p:par>
                            </p:childTnLst>
                          </p:cTn>
                        </p:par>
                        <p:par>
                          <p:cTn id="296" fill="hold">
                            <p:stCondLst>
                              <p:cond delay="500"/>
                            </p:stCondLst>
                            <p:childTnLst>
                              <p:par>
                                <p:cTn id="297" presetID="1" presetClass="entr" presetSubtype="0" fill="hold" grpId="0" nodeType="afterEffect">
                                  <p:stCondLst>
                                    <p:cond delay="0"/>
                                  </p:stCondLst>
                                  <p:childTnLst>
                                    <p:set>
                                      <p:cBhvr>
                                        <p:cTn id="298" dur="1" fill="hold">
                                          <p:stCondLst>
                                            <p:cond delay="0"/>
                                          </p:stCondLst>
                                        </p:cTn>
                                        <p:tgtEl>
                                          <p:spTgt spid="84"/>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22" presetClass="entr" presetSubtype="1" fill="hold" nodeType="clickEffect">
                                  <p:stCondLst>
                                    <p:cond delay="0"/>
                                  </p:stCondLst>
                                  <p:childTnLst>
                                    <p:set>
                                      <p:cBhvr>
                                        <p:cTn id="302" dur="1" fill="hold">
                                          <p:stCondLst>
                                            <p:cond delay="0"/>
                                          </p:stCondLst>
                                        </p:cTn>
                                        <p:tgtEl>
                                          <p:spTgt spid="132"/>
                                        </p:tgtEl>
                                        <p:attrNameLst>
                                          <p:attrName>style.visibility</p:attrName>
                                        </p:attrNameLst>
                                      </p:cBhvr>
                                      <p:to>
                                        <p:strVal val="visible"/>
                                      </p:to>
                                    </p:set>
                                    <p:animEffect transition="in" filter="wipe(up)">
                                      <p:cBhvr>
                                        <p:cTn id="303" dur="500"/>
                                        <p:tgtEl>
                                          <p:spTgt spid="132"/>
                                        </p:tgtEl>
                                      </p:cBhvr>
                                    </p:animEffect>
                                  </p:childTnLst>
                                </p:cTn>
                              </p:par>
                              <p:par>
                                <p:cTn id="304" presetID="22" presetClass="entr" presetSubtype="1" fill="hold" nodeType="withEffect">
                                  <p:stCondLst>
                                    <p:cond delay="0"/>
                                  </p:stCondLst>
                                  <p:childTnLst>
                                    <p:set>
                                      <p:cBhvr>
                                        <p:cTn id="305" dur="1" fill="hold">
                                          <p:stCondLst>
                                            <p:cond delay="0"/>
                                          </p:stCondLst>
                                        </p:cTn>
                                        <p:tgtEl>
                                          <p:spTgt spid="134"/>
                                        </p:tgtEl>
                                        <p:attrNameLst>
                                          <p:attrName>style.visibility</p:attrName>
                                        </p:attrNameLst>
                                      </p:cBhvr>
                                      <p:to>
                                        <p:strVal val="visible"/>
                                      </p:to>
                                    </p:set>
                                    <p:animEffect transition="in" filter="wipe(up)">
                                      <p:cBhvr>
                                        <p:cTn id="306" dur="500"/>
                                        <p:tgtEl>
                                          <p:spTgt spid="134"/>
                                        </p:tgtEl>
                                      </p:cBhvr>
                                    </p:animEffect>
                                  </p:childTnLst>
                                </p:cTn>
                              </p:par>
                            </p:childTnLst>
                          </p:cTn>
                        </p:par>
                        <p:par>
                          <p:cTn id="307" fill="hold">
                            <p:stCondLst>
                              <p:cond delay="500"/>
                            </p:stCondLst>
                            <p:childTnLst>
                              <p:par>
                                <p:cTn id="308" presetID="1" presetClass="entr" presetSubtype="0" fill="hold" grpId="0" nodeType="afterEffect">
                                  <p:stCondLst>
                                    <p:cond delay="0"/>
                                  </p:stCondLst>
                                  <p:childTnLst>
                                    <p:set>
                                      <p:cBhvr>
                                        <p:cTn id="309" dur="1" fill="hold">
                                          <p:stCondLst>
                                            <p:cond delay="0"/>
                                          </p:stCondLst>
                                        </p:cTn>
                                        <p:tgtEl>
                                          <p:spTgt spid="8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89"/>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22" presetClass="entr" presetSubtype="2" fill="hold" grpId="0" nodeType="clickEffect">
                                  <p:stCondLst>
                                    <p:cond delay="0"/>
                                  </p:stCondLst>
                                  <p:childTnLst>
                                    <p:set>
                                      <p:cBhvr>
                                        <p:cTn id="315" dur="1" fill="hold">
                                          <p:stCondLst>
                                            <p:cond delay="0"/>
                                          </p:stCondLst>
                                        </p:cTn>
                                        <p:tgtEl>
                                          <p:spTgt spid="131"/>
                                        </p:tgtEl>
                                        <p:attrNameLst>
                                          <p:attrName>style.visibility</p:attrName>
                                        </p:attrNameLst>
                                      </p:cBhvr>
                                      <p:to>
                                        <p:strVal val="visible"/>
                                      </p:to>
                                    </p:set>
                                    <p:animEffect transition="in" filter="wipe(right)">
                                      <p:cBhvr>
                                        <p:cTn id="316" dur="500"/>
                                        <p:tgtEl>
                                          <p:spTgt spid="131"/>
                                        </p:tgtEl>
                                      </p:cBhvr>
                                    </p:animEffect>
                                  </p:childTnLst>
                                </p:cTn>
                              </p:par>
                            </p:childTnLst>
                          </p:cTn>
                        </p:par>
                      </p:childTnLst>
                    </p:cTn>
                  </p:par>
                  <p:par>
                    <p:cTn id="317" fill="hold">
                      <p:stCondLst>
                        <p:cond delay="indefinite"/>
                      </p:stCondLst>
                      <p:childTnLst>
                        <p:par>
                          <p:cTn id="318" fill="hold">
                            <p:stCondLst>
                              <p:cond delay="0"/>
                            </p:stCondLst>
                            <p:childTnLst>
                              <p:par>
                                <p:cTn id="319" presetID="53" presetClass="entr" presetSubtype="0" fill="hold" grpId="0" nodeType="clickEffect">
                                  <p:stCondLst>
                                    <p:cond delay="0"/>
                                  </p:stCondLst>
                                  <p:childTnLst>
                                    <p:set>
                                      <p:cBhvr>
                                        <p:cTn id="320" dur="1" fill="hold">
                                          <p:stCondLst>
                                            <p:cond delay="0"/>
                                          </p:stCondLst>
                                        </p:cTn>
                                        <p:tgtEl>
                                          <p:spTgt spid="91"/>
                                        </p:tgtEl>
                                        <p:attrNameLst>
                                          <p:attrName>style.visibility</p:attrName>
                                        </p:attrNameLst>
                                      </p:cBhvr>
                                      <p:to>
                                        <p:strVal val="visible"/>
                                      </p:to>
                                    </p:set>
                                    <p:anim calcmode="lin" valueType="num">
                                      <p:cBhvr>
                                        <p:cTn id="321" dur="500" fill="hold"/>
                                        <p:tgtEl>
                                          <p:spTgt spid="91"/>
                                        </p:tgtEl>
                                        <p:attrNameLst>
                                          <p:attrName>ppt_w</p:attrName>
                                        </p:attrNameLst>
                                      </p:cBhvr>
                                      <p:tavLst>
                                        <p:tav tm="0">
                                          <p:val>
                                            <p:fltVal val="0"/>
                                          </p:val>
                                        </p:tav>
                                        <p:tav tm="100000">
                                          <p:val>
                                            <p:strVal val="#ppt_w"/>
                                          </p:val>
                                        </p:tav>
                                      </p:tavLst>
                                    </p:anim>
                                    <p:anim calcmode="lin" valueType="num">
                                      <p:cBhvr>
                                        <p:cTn id="322" dur="500" fill="hold"/>
                                        <p:tgtEl>
                                          <p:spTgt spid="91"/>
                                        </p:tgtEl>
                                        <p:attrNameLst>
                                          <p:attrName>ppt_h</p:attrName>
                                        </p:attrNameLst>
                                      </p:cBhvr>
                                      <p:tavLst>
                                        <p:tav tm="0">
                                          <p:val>
                                            <p:fltVal val="0"/>
                                          </p:val>
                                        </p:tav>
                                        <p:tav tm="100000">
                                          <p:val>
                                            <p:strVal val="#ppt_h"/>
                                          </p:val>
                                        </p:tav>
                                      </p:tavLst>
                                    </p:anim>
                                    <p:animEffect transition="in" filter="fade">
                                      <p:cBhvr>
                                        <p:cTn id="323" dur="500"/>
                                        <p:tgtEl>
                                          <p:spTgt spid="91"/>
                                        </p:tgtEl>
                                      </p:cBhvr>
                                    </p:animEffect>
                                  </p:childTnLst>
                                </p:cTn>
                              </p:par>
                            </p:childTnLst>
                          </p:cTn>
                        </p:par>
                      </p:childTnLst>
                    </p:cTn>
                  </p:par>
                  <p:par>
                    <p:cTn id="324" fill="hold">
                      <p:stCondLst>
                        <p:cond delay="indefinite"/>
                      </p:stCondLst>
                      <p:childTnLst>
                        <p:par>
                          <p:cTn id="325" fill="hold">
                            <p:stCondLst>
                              <p:cond delay="0"/>
                            </p:stCondLst>
                            <p:childTnLst>
                              <p:par>
                                <p:cTn id="326" presetID="53" presetClass="entr" presetSubtype="0" fill="hold" grpId="0" nodeType="clickEffect">
                                  <p:stCondLst>
                                    <p:cond delay="0"/>
                                  </p:stCondLst>
                                  <p:childTnLst>
                                    <p:set>
                                      <p:cBhvr>
                                        <p:cTn id="327" dur="1" fill="hold">
                                          <p:stCondLst>
                                            <p:cond delay="0"/>
                                          </p:stCondLst>
                                        </p:cTn>
                                        <p:tgtEl>
                                          <p:spTgt spid="55"/>
                                        </p:tgtEl>
                                        <p:attrNameLst>
                                          <p:attrName>style.visibility</p:attrName>
                                        </p:attrNameLst>
                                      </p:cBhvr>
                                      <p:to>
                                        <p:strVal val="visible"/>
                                      </p:to>
                                    </p:set>
                                    <p:anim calcmode="lin" valueType="num">
                                      <p:cBhvr>
                                        <p:cTn id="328" dur="500" fill="hold"/>
                                        <p:tgtEl>
                                          <p:spTgt spid="55"/>
                                        </p:tgtEl>
                                        <p:attrNameLst>
                                          <p:attrName>ppt_w</p:attrName>
                                        </p:attrNameLst>
                                      </p:cBhvr>
                                      <p:tavLst>
                                        <p:tav tm="0">
                                          <p:val>
                                            <p:fltVal val="0"/>
                                          </p:val>
                                        </p:tav>
                                        <p:tav tm="100000">
                                          <p:val>
                                            <p:strVal val="#ppt_w"/>
                                          </p:val>
                                        </p:tav>
                                      </p:tavLst>
                                    </p:anim>
                                    <p:anim calcmode="lin" valueType="num">
                                      <p:cBhvr>
                                        <p:cTn id="329" dur="500" fill="hold"/>
                                        <p:tgtEl>
                                          <p:spTgt spid="55"/>
                                        </p:tgtEl>
                                        <p:attrNameLst>
                                          <p:attrName>ppt_h</p:attrName>
                                        </p:attrNameLst>
                                      </p:cBhvr>
                                      <p:tavLst>
                                        <p:tav tm="0">
                                          <p:val>
                                            <p:fltVal val="0"/>
                                          </p:val>
                                        </p:tav>
                                        <p:tav tm="100000">
                                          <p:val>
                                            <p:strVal val="#ppt_h"/>
                                          </p:val>
                                        </p:tav>
                                      </p:tavLst>
                                    </p:anim>
                                    <p:animEffect transition="in" filter="fade">
                                      <p:cBhvr>
                                        <p:cTn id="330" dur="500"/>
                                        <p:tgtEl>
                                          <p:spTgt spid="55"/>
                                        </p:tgtEl>
                                      </p:cBhvr>
                                    </p:animEffect>
                                  </p:childTnLst>
                                </p:cTn>
                              </p:par>
                            </p:childTnLst>
                          </p:cTn>
                        </p:par>
                      </p:childTnLst>
                    </p:cTn>
                  </p:par>
                  <p:par>
                    <p:cTn id="331" fill="hold">
                      <p:stCondLst>
                        <p:cond delay="indefinite"/>
                      </p:stCondLst>
                      <p:childTnLst>
                        <p:par>
                          <p:cTn id="332" fill="hold">
                            <p:stCondLst>
                              <p:cond delay="0"/>
                            </p:stCondLst>
                            <p:childTnLst>
                              <p:par>
                                <p:cTn id="333" presetID="53" presetClass="entr" presetSubtype="0" fill="hold" grpId="1" nodeType="clickEffect">
                                  <p:stCondLst>
                                    <p:cond delay="0"/>
                                  </p:stCondLst>
                                  <p:childTnLst>
                                    <p:set>
                                      <p:cBhvr>
                                        <p:cTn id="334" dur="1" fill="hold">
                                          <p:stCondLst>
                                            <p:cond delay="0"/>
                                          </p:stCondLst>
                                        </p:cTn>
                                        <p:tgtEl>
                                          <p:spTgt spid="56"/>
                                        </p:tgtEl>
                                        <p:attrNameLst>
                                          <p:attrName>style.visibility</p:attrName>
                                        </p:attrNameLst>
                                      </p:cBhvr>
                                      <p:to>
                                        <p:strVal val="visible"/>
                                      </p:to>
                                    </p:set>
                                    <p:anim calcmode="lin" valueType="num">
                                      <p:cBhvr>
                                        <p:cTn id="335" dur="500" fill="hold"/>
                                        <p:tgtEl>
                                          <p:spTgt spid="56"/>
                                        </p:tgtEl>
                                        <p:attrNameLst>
                                          <p:attrName>ppt_w</p:attrName>
                                        </p:attrNameLst>
                                      </p:cBhvr>
                                      <p:tavLst>
                                        <p:tav tm="0">
                                          <p:val>
                                            <p:fltVal val="0"/>
                                          </p:val>
                                        </p:tav>
                                        <p:tav tm="100000">
                                          <p:val>
                                            <p:strVal val="#ppt_w"/>
                                          </p:val>
                                        </p:tav>
                                      </p:tavLst>
                                    </p:anim>
                                    <p:anim calcmode="lin" valueType="num">
                                      <p:cBhvr>
                                        <p:cTn id="336" dur="500" fill="hold"/>
                                        <p:tgtEl>
                                          <p:spTgt spid="56"/>
                                        </p:tgtEl>
                                        <p:attrNameLst>
                                          <p:attrName>ppt_h</p:attrName>
                                        </p:attrNameLst>
                                      </p:cBhvr>
                                      <p:tavLst>
                                        <p:tav tm="0">
                                          <p:val>
                                            <p:fltVal val="0"/>
                                          </p:val>
                                        </p:tav>
                                        <p:tav tm="100000">
                                          <p:val>
                                            <p:strVal val="#ppt_h"/>
                                          </p:val>
                                        </p:tav>
                                      </p:tavLst>
                                    </p:anim>
                                    <p:animEffect transition="in" filter="fade">
                                      <p:cBhvr>
                                        <p:cTn id="337" dur="500"/>
                                        <p:tgtEl>
                                          <p:spTgt spid="56"/>
                                        </p:tgtEl>
                                      </p:cBhvr>
                                    </p:animEffect>
                                  </p:childTnLst>
                                </p:cTn>
                              </p:par>
                            </p:childTnLst>
                          </p:cTn>
                        </p:par>
                      </p:childTnLst>
                    </p:cTn>
                  </p:par>
                  <p:par>
                    <p:cTn id="338" fill="hold">
                      <p:stCondLst>
                        <p:cond delay="indefinite"/>
                      </p:stCondLst>
                      <p:childTnLst>
                        <p:par>
                          <p:cTn id="339" fill="hold">
                            <p:stCondLst>
                              <p:cond delay="0"/>
                            </p:stCondLst>
                            <p:childTnLst>
                              <p:par>
                                <p:cTn id="340" presetID="53"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anim calcmode="lin" valueType="num">
                                      <p:cBhvr>
                                        <p:cTn id="342" dur="500" fill="hold"/>
                                        <p:tgtEl>
                                          <p:spTgt spid="90"/>
                                        </p:tgtEl>
                                        <p:attrNameLst>
                                          <p:attrName>ppt_w</p:attrName>
                                        </p:attrNameLst>
                                      </p:cBhvr>
                                      <p:tavLst>
                                        <p:tav tm="0">
                                          <p:val>
                                            <p:fltVal val="0"/>
                                          </p:val>
                                        </p:tav>
                                        <p:tav tm="100000">
                                          <p:val>
                                            <p:strVal val="#ppt_w"/>
                                          </p:val>
                                        </p:tav>
                                      </p:tavLst>
                                    </p:anim>
                                    <p:anim calcmode="lin" valueType="num">
                                      <p:cBhvr>
                                        <p:cTn id="343" dur="500" fill="hold"/>
                                        <p:tgtEl>
                                          <p:spTgt spid="90"/>
                                        </p:tgtEl>
                                        <p:attrNameLst>
                                          <p:attrName>ppt_h</p:attrName>
                                        </p:attrNameLst>
                                      </p:cBhvr>
                                      <p:tavLst>
                                        <p:tav tm="0">
                                          <p:val>
                                            <p:fltVal val="0"/>
                                          </p:val>
                                        </p:tav>
                                        <p:tav tm="100000">
                                          <p:val>
                                            <p:strVal val="#ppt_h"/>
                                          </p:val>
                                        </p:tav>
                                      </p:tavLst>
                                    </p:anim>
                                    <p:animEffect transition="in" filter="fade">
                                      <p:cBhvr>
                                        <p:cTn id="3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1" grpId="1" animBg="1"/>
      <p:bldP spid="12" grpId="0" animBg="1"/>
      <p:bldP spid="13"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76" grpId="0"/>
      <p:bldP spid="15" grpId="0" animBg="1"/>
      <p:bldP spid="16" grpId="0" animBg="1"/>
      <p:bldP spid="78" grpId="0" animBg="1"/>
      <p:bldP spid="79" grpId="0" animBg="1"/>
      <p:bldP spid="17" grpId="0" animBg="1"/>
      <p:bldP spid="52" grpId="0"/>
      <p:bldP spid="53" grpId="0" animBg="1"/>
      <p:bldP spid="84" grpId="0" animBg="1"/>
      <p:bldP spid="85" grpId="0" animBg="1"/>
      <p:bldP spid="86" grpId="0" animBg="1"/>
      <p:bldP spid="87" grpId="0" animBg="1"/>
      <p:bldP spid="88" grpId="0" animBg="1"/>
      <p:bldP spid="89" grpId="0" animBg="1"/>
      <p:bldP spid="55" grpId="0" animBg="1"/>
      <p:bldP spid="90" grpId="0" animBg="1"/>
      <p:bldP spid="56" grpId="0" animBg="1"/>
      <p:bldP spid="56" grpId="1" animBg="1"/>
      <p:bldP spid="91" grpId="0" animBg="1"/>
      <p:bldP spid="57" grpId="0" animBg="1"/>
      <p:bldP spid="131" grpId="0" animBg="1"/>
      <p:bldP spid="4" grpId="0" animBg="1"/>
      <p:bldP spid="4" grpId="1" animBg="1"/>
      <p:bldP spid="63" grpId="0" animBg="1"/>
      <p:bldP spid="64" grpId="0" animBg="1"/>
      <p:bldP spid="65" grpId="0" animBg="1"/>
      <p:bldP spid="68" grpId="0" animBg="1"/>
      <p:bldP spid="62" grpId="0" animBg="1"/>
      <p:bldP spid="7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2357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85815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内存映射文件</a:t>
            </a:r>
            <a:endParaRPr lang="zh-CN" altLang="en-US" dirty="0"/>
          </a:p>
        </p:txBody>
      </p:sp>
      <p:sp>
        <p:nvSpPr>
          <p:cNvPr id="3" name="内容占位符 2"/>
          <p:cNvSpPr>
            <a:spLocks noGrp="1"/>
          </p:cNvSpPr>
          <p:nvPr>
            <p:ph idx="1"/>
          </p:nvPr>
        </p:nvSpPr>
        <p:spPr/>
        <p:txBody>
          <a:bodyPr/>
          <a:lstStyle/>
          <a:p>
            <a:r>
              <a:rPr lang="en-US" altLang="zh-CN" dirty="0" err="1" smtClean="0"/>
              <a:t>FileChannel.map</a:t>
            </a:r>
            <a:r>
              <a:rPr lang="en-US" altLang="zh-CN" dirty="0"/>
              <a:t>() &amp; </a:t>
            </a:r>
            <a:r>
              <a:rPr lang="en-US" altLang="zh-CN" dirty="0" err="1"/>
              <a:t>MappedByteBuffer</a:t>
            </a:r>
            <a:endParaRPr lang="en-US" altLang="zh-CN" dirty="0"/>
          </a:p>
          <a:p>
            <a:endParaRPr lang="zh-CN" altLang="en-US" dirty="0"/>
          </a:p>
        </p:txBody>
      </p:sp>
      <p:sp>
        <p:nvSpPr>
          <p:cNvPr id="4" name="圆角矩形 3"/>
          <p:cNvSpPr/>
          <p:nvPr/>
        </p:nvSpPr>
        <p:spPr>
          <a:xfrm>
            <a:off x="1187624" y="2190996"/>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5" name="圆角矩形 4"/>
          <p:cNvSpPr/>
          <p:nvPr/>
        </p:nvSpPr>
        <p:spPr>
          <a:xfrm>
            <a:off x="3707904" y="2190996"/>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6" name="剪去单角的矩形 5"/>
          <p:cNvSpPr/>
          <p:nvPr/>
        </p:nvSpPr>
        <p:spPr>
          <a:xfrm>
            <a:off x="6228184" y="2190996"/>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7" name="直接箭头连接符 6"/>
          <p:cNvCxnSpPr/>
          <p:nvPr/>
        </p:nvCxnSpPr>
        <p:spPr>
          <a:xfrm>
            <a:off x="5364088" y="24070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5364088" y="2695052"/>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843808" y="2714492"/>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843808" y="2407020"/>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103948" y="2714492"/>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矩形 11"/>
          <p:cNvSpPr/>
          <p:nvPr/>
        </p:nvSpPr>
        <p:spPr>
          <a:xfrm>
            <a:off x="1583668" y="2695052"/>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96599" y="2983084"/>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14" name="TextBox 13"/>
          <p:cNvSpPr txBox="1"/>
          <p:nvPr/>
        </p:nvSpPr>
        <p:spPr>
          <a:xfrm>
            <a:off x="3981998" y="2987660"/>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15" name="TextBox 14"/>
          <p:cNvSpPr txBox="1"/>
          <p:nvPr/>
        </p:nvSpPr>
        <p:spPr>
          <a:xfrm>
            <a:off x="6661102" y="2983084"/>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16" name="TextBox 15"/>
          <p:cNvSpPr txBox="1"/>
          <p:nvPr/>
        </p:nvSpPr>
        <p:spPr>
          <a:xfrm>
            <a:off x="4489632" y="2637712"/>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7" name="TextBox 16"/>
          <p:cNvSpPr txBox="1"/>
          <p:nvPr/>
        </p:nvSpPr>
        <p:spPr>
          <a:xfrm>
            <a:off x="1993314" y="261884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8" name="TextBox 17"/>
          <p:cNvSpPr txBox="1"/>
          <p:nvPr/>
        </p:nvSpPr>
        <p:spPr>
          <a:xfrm>
            <a:off x="5545907" y="2422209"/>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19" name="TextBox 18"/>
          <p:cNvSpPr txBox="1"/>
          <p:nvPr/>
        </p:nvSpPr>
        <p:spPr>
          <a:xfrm>
            <a:off x="2809672" y="2422209"/>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20" name="组合 19"/>
          <p:cNvGrpSpPr/>
          <p:nvPr/>
        </p:nvGrpSpPr>
        <p:grpSpPr>
          <a:xfrm>
            <a:off x="3007342" y="3029250"/>
            <a:ext cx="501023" cy="276999"/>
            <a:chOff x="2987824" y="3830560"/>
            <a:chExt cx="501023" cy="276999"/>
          </a:xfrm>
        </p:grpSpPr>
        <p:sp>
          <p:nvSpPr>
            <p:cNvPr id="21" name="流程图: 联系 20"/>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23" name="直接箭头连接符 22"/>
          <p:cNvCxnSpPr/>
          <p:nvPr/>
        </p:nvCxnSpPr>
        <p:spPr>
          <a:xfrm flipV="1">
            <a:off x="3419872" y="2914711"/>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2"/>
            <a:endCxn id="13" idx="3"/>
          </p:cNvCxnSpPr>
          <p:nvPr/>
        </p:nvCxnSpPr>
        <p:spPr>
          <a:xfrm flipH="1">
            <a:off x="2534832" y="3167750"/>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1599" y="3394154"/>
            <a:ext cx="7178119"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b="1" dirty="0" err="1">
                <a:solidFill>
                  <a:schemeClr val="accent1"/>
                </a:solidFill>
              </a:rPr>
              <a:t>MappedByteBuffer</a:t>
            </a:r>
            <a:r>
              <a:rPr lang="en-US" altLang="zh-CN" sz="1200" dirty="0">
                <a:solidFill>
                  <a:schemeClr val="accent1"/>
                </a:solidFill>
              </a:rPr>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26" name="TextBox 25"/>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solidFill>
                  <a:schemeClr val="accent1"/>
                </a:solidFill>
              </a:rPr>
              <a:t>MappedByteBuffer</a:t>
            </a:r>
            <a:r>
              <a:rPr lang="en-US" altLang="zh-CN" sz="1400" dirty="0" smtClean="0">
                <a:solidFill>
                  <a:schemeClr val="accent1"/>
                </a:solidFill>
              </a:rPr>
              <a:t> </a:t>
            </a:r>
            <a:r>
              <a:rPr lang="en-US" altLang="zh-CN" sz="1400" dirty="0" smtClean="0"/>
              <a:t>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a:t>
            </a:r>
            <a:r>
              <a:rPr lang="en-US" altLang="zh-CN" sz="1400" dirty="0" smtClean="0"/>
              <a:t>0, 1024);</a:t>
            </a:r>
            <a:endParaRPr lang="zh-CN" altLang="en-US" sz="1400" dirty="0"/>
          </a:p>
        </p:txBody>
      </p:sp>
      <p:sp>
        <p:nvSpPr>
          <p:cNvPr id="28" name="爆炸形 1 27"/>
          <p:cNvSpPr/>
          <p:nvPr/>
        </p:nvSpPr>
        <p:spPr>
          <a:xfrm>
            <a:off x="5764087" y="4474423"/>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页对齐可提升效率</a:t>
            </a:r>
            <a:endParaRPr lang="zh-CN" altLang="en-US" sz="1400" b="1" dirty="0">
              <a:solidFill>
                <a:schemeClr val="accent2"/>
              </a:solidFill>
            </a:endParaRPr>
          </a:p>
        </p:txBody>
      </p:sp>
      <p:cxnSp>
        <p:nvCxnSpPr>
          <p:cNvPr id="30" name="直接箭头连接符 29"/>
          <p:cNvCxnSpPr/>
          <p:nvPr/>
        </p:nvCxnSpPr>
        <p:spPr>
          <a:xfrm flipH="1" flipV="1">
            <a:off x="5652120" y="4149080"/>
            <a:ext cx="648072"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6300192" y="4149080"/>
            <a:ext cx="291988"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6876255" y="5157192"/>
            <a:ext cx="504000" cy="756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592179" y="5157192"/>
            <a:ext cx="468000" cy="792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092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par>
                                <p:cTn id="28" presetID="22" presetClass="entr" presetSubtype="8"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par>
                          <p:cTn id="35" fill="hold">
                            <p:stCondLst>
                              <p:cond delay="0"/>
                            </p:stCondLst>
                            <p:childTnLst>
                              <p:par>
                                <p:cTn id="36" presetID="53"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childTnLst>
                          </p:cTn>
                        </p:par>
                        <p:par>
                          <p:cTn id="41" fill="hold">
                            <p:stCondLst>
                              <p:cond delay="500"/>
                            </p:stCondLst>
                            <p:childTnLst>
                              <p:par>
                                <p:cTn id="42" presetID="53"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1"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par>
                                <p:cTn id="64" presetID="22" presetClass="entr" presetSubtype="1"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MappedByteBuffer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2600" dirty="0" err="1" smtClean="0"/>
              <a:t>MappedByteBuffer</a:t>
            </a:r>
            <a:r>
              <a:rPr lang="en-US" altLang="zh-CN" sz="2600" dirty="0" smtClean="0"/>
              <a:t> API</a:t>
            </a:r>
          </a:p>
          <a:p>
            <a:endParaRPr lang="en-US" altLang="zh-CN" sz="2600" dirty="0"/>
          </a:p>
          <a:p>
            <a:endParaRPr lang="en-US" altLang="zh-CN" sz="2600" dirty="0" smtClean="0"/>
          </a:p>
          <a:p>
            <a:endParaRPr lang="en-US" altLang="zh-CN" sz="2600" dirty="0" smtClean="0"/>
          </a:p>
          <a:p>
            <a:endParaRPr lang="en-US" altLang="zh-CN" sz="2600" dirty="0" smtClean="0"/>
          </a:p>
          <a:p>
            <a:endParaRPr lang="en-US" altLang="zh-CN" sz="2600" dirty="0" smtClean="0"/>
          </a:p>
          <a:p>
            <a:r>
              <a:rPr lang="zh-CN" altLang="en-US" sz="2600" dirty="0" smtClean="0"/>
              <a:t>映射内存位于堆外</a:t>
            </a:r>
            <a:endParaRPr lang="en-US" altLang="zh-CN" sz="2600" dirty="0" smtClean="0"/>
          </a:p>
          <a:p>
            <a:pPr lvl="1"/>
            <a:r>
              <a:rPr lang="zh-CN" altLang="en-US" sz="1700" dirty="0" smtClean="0"/>
              <a:t>通过虚拟内存地址映射与内核共享内存空间</a:t>
            </a:r>
            <a:endParaRPr lang="en-US" altLang="zh-CN" sz="1700" dirty="0" smtClean="0"/>
          </a:p>
          <a:p>
            <a:r>
              <a:rPr lang="zh-CN" altLang="en-US" sz="2600" dirty="0"/>
              <a:t>预</a:t>
            </a:r>
            <a:r>
              <a:rPr lang="zh-CN" altLang="en-US" sz="2600" dirty="0" smtClean="0"/>
              <a:t>加载</a:t>
            </a:r>
            <a:endParaRPr lang="en-US" altLang="zh-CN" sz="2600" dirty="0"/>
          </a:p>
          <a:p>
            <a:pPr lvl="1"/>
            <a:r>
              <a:rPr lang="zh-CN" altLang="en-US" sz="1700" dirty="0"/>
              <a:t>把</a:t>
            </a:r>
            <a:r>
              <a:rPr lang="zh-CN" altLang="en-US" sz="1700" dirty="0" smtClean="0"/>
              <a:t>文件的映射部分全部载入内存，常驻内存提高访问速度，无须再访问磁盘</a:t>
            </a:r>
            <a:endParaRPr lang="en-US" altLang="zh-CN" sz="1700" dirty="0" smtClean="0"/>
          </a:p>
          <a:p>
            <a:pPr lvl="1"/>
            <a:r>
              <a:rPr lang="zh-CN" altLang="en-US" sz="1700" dirty="0" smtClean="0"/>
              <a:t>会导致大量</a:t>
            </a:r>
            <a:r>
              <a:rPr lang="en-US" altLang="zh-CN" sz="1700" dirty="0"/>
              <a:t>Page </a:t>
            </a:r>
            <a:r>
              <a:rPr lang="en-US" altLang="zh-CN" sz="1700" dirty="0" smtClean="0"/>
              <a:t>in</a:t>
            </a:r>
            <a:r>
              <a:rPr lang="zh-CN" altLang="en-US" sz="1700" dirty="0" smtClean="0"/>
              <a:t>，瞬时代价较高</a:t>
            </a:r>
            <a:endParaRPr lang="en-US" altLang="zh-CN" sz="1700" dirty="0" smtClean="0"/>
          </a:p>
          <a:p>
            <a:pPr lvl="1"/>
            <a:r>
              <a:rPr lang="zh-CN" altLang="en-US" sz="1700" dirty="0" smtClean="0"/>
              <a:t>非完全保证，可能会页面换出，可通过</a:t>
            </a:r>
            <a:r>
              <a:rPr lang="en-US" altLang="zh-CN" sz="1700" dirty="0" err="1" smtClean="0"/>
              <a:t>isLoaded</a:t>
            </a:r>
            <a:r>
              <a:rPr lang="en-US" altLang="zh-CN" sz="1700" dirty="0" smtClean="0"/>
              <a:t>()</a:t>
            </a:r>
            <a:r>
              <a:rPr lang="zh-CN" altLang="en-US" sz="1700" dirty="0" smtClean="0"/>
              <a:t>判断</a:t>
            </a:r>
            <a:endParaRPr lang="en-US" altLang="zh-CN" sz="1700" dirty="0" smtClean="0"/>
          </a:p>
          <a:p>
            <a:r>
              <a:rPr lang="zh-CN" altLang="en-US" sz="2600" dirty="0" smtClean="0"/>
              <a:t>内存映射的释放</a:t>
            </a:r>
            <a:endParaRPr lang="en-US" altLang="zh-CN" sz="2600" dirty="0"/>
          </a:p>
          <a:p>
            <a:pPr lvl="1"/>
            <a:r>
              <a:rPr lang="zh-CN" altLang="en-US" sz="1700" dirty="0" smtClean="0"/>
              <a:t>与</a:t>
            </a:r>
            <a:r>
              <a:rPr lang="en-US" altLang="zh-CN" sz="1700" dirty="0" err="1" smtClean="0"/>
              <a:t>fileChannel</a:t>
            </a:r>
            <a:r>
              <a:rPr lang="zh-CN" altLang="en-US" sz="1700" dirty="0" smtClean="0"/>
              <a:t>无关，通过丢弃</a:t>
            </a:r>
            <a:r>
              <a:rPr lang="en-US" altLang="zh-CN" sz="1700" dirty="0" err="1" smtClean="0"/>
              <a:t>MappedByteBuffer</a:t>
            </a:r>
            <a:r>
              <a:rPr lang="zh-CN" altLang="en-US" sz="1700" dirty="0" smtClean="0"/>
              <a:t>对象</a:t>
            </a:r>
            <a:r>
              <a:rPr lang="zh-CN" altLang="en-US" sz="1700" dirty="0" smtClean="0"/>
              <a:t>释放</a:t>
            </a:r>
            <a:r>
              <a:rPr lang="zh-CN" altLang="en-US" sz="1700" dirty="0" smtClean="0"/>
              <a:t>（参见上文虚引用</a:t>
            </a:r>
            <a:r>
              <a:rPr lang="en-US" altLang="zh-CN" sz="1700" dirty="0" smtClean="0"/>
              <a:t>Cleaner</a:t>
            </a:r>
            <a:r>
              <a:rPr lang="zh-CN" altLang="en-US" sz="1700" dirty="0" smtClean="0"/>
              <a:t>实现原理）</a:t>
            </a:r>
            <a:endParaRPr lang="zh-CN" altLang="en-US" sz="1700" dirty="0"/>
          </a:p>
        </p:txBody>
      </p:sp>
      <p:sp>
        <p:nvSpPr>
          <p:cNvPr id="6" name="TextBox 5"/>
          <p:cNvSpPr txBox="1"/>
          <p:nvPr/>
        </p:nvSpPr>
        <p:spPr>
          <a:xfrm>
            <a:off x="971599" y="1989032"/>
            <a:ext cx="7178120" cy="1728000"/>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r>
              <a:rPr lang="en-US" altLang="zh-CN" sz="1200" dirty="0" smtClean="0"/>
              <a:t> extends </a:t>
            </a:r>
            <a:r>
              <a:rPr lang="en-US" altLang="zh-CN" sz="1200" dirty="0" err="1" smtClean="0"/>
              <a:t>ByteBuffer</a:t>
            </a:r>
            <a:r>
              <a:rPr lang="en-US" altLang="zh-CN" sz="1200" dirty="0" smtClean="0"/>
              <a:t> {</a:t>
            </a:r>
          </a:p>
          <a:p>
            <a:r>
              <a:rPr lang="en-US" altLang="zh-CN" sz="1200" dirty="0" smtClean="0"/>
              <a:t>         // </a:t>
            </a:r>
            <a:r>
              <a:rPr lang="en-US" altLang="zh-CN" sz="1200" dirty="0"/>
              <a:t>This is a partial API </a:t>
            </a:r>
            <a:r>
              <a:rPr lang="en-US" altLang="zh-CN" sz="1200" dirty="0" smtClean="0"/>
              <a:t>listing</a:t>
            </a:r>
          </a:p>
          <a:p>
            <a:r>
              <a:rPr lang="en-US" altLang="zh-CN" sz="1200" dirty="0"/>
              <a:t> </a:t>
            </a:r>
            <a:r>
              <a:rPr lang="en-US" altLang="zh-CN" sz="1200" dirty="0" smtClean="0"/>
              <a:t>        public byte </a:t>
            </a:r>
            <a:r>
              <a:rPr lang="en-US" altLang="zh-CN" sz="1200" b="1" dirty="0" smtClean="0">
                <a:solidFill>
                  <a:schemeClr val="accent1"/>
                </a:solidFill>
              </a:rPr>
              <a:t>get</a:t>
            </a:r>
            <a:r>
              <a:rPr lang="en-US" altLang="zh-CN" sz="1200" dirty="0" smtClean="0"/>
              <a:t>( )</a:t>
            </a:r>
          </a:p>
          <a:p>
            <a:r>
              <a:rPr lang="en-US" altLang="zh-CN" sz="1200" dirty="0"/>
              <a:t> </a:t>
            </a:r>
            <a:r>
              <a:rPr lang="en-US" altLang="zh-CN" sz="1200" dirty="0" smtClean="0"/>
              <a:t>        public </a:t>
            </a:r>
            <a:r>
              <a:rPr lang="en-US" altLang="zh-CN" sz="1200" dirty="0" err="1" smtClean="0"/>
              <a:t>ByteBuffer</a:t>
            </a:r>
            <a:r>
              <a:rPr lang="en-US" altLang="zh-CN" sz="1200" dirty="0" smtClean="0"/>
              <a:t> </a:t>
            </a:r>
            <a:r>
              <a:rPr lang="en-US" altLang="zh-CN" sz="1200" b="1" dirty="0" smtClean="0">
                <a:solidFill>
                  <a:schemeClr val="accent1"/>
                </a:solidFill>
              </a:rPr>
              <a:t>put</a:t>
            </a:r>
            <a:r>
              <a:rPr lang="en-US" altLang="zh-CN" sz="1200" dirty="0" smtClean="0"/>
              <a:t>(byte b)</a:t>
            </a:r>
          </a:p>
          <a:p>
            <a:r>
              <a:rPr lang="en-US" altLang="zh-CN" sz="1200" dirty="0"/>
              <a:t> </a:t>
            </a:r>
            <a:r>
              <a:rPr lang="en-US" altLang="zh-CN" sz="1200" dirty="0" smtClean="0"/>
              <a:t>        …</a:t>
            </a:r>
            <a:endParaRPr lang="en-US" altLang="zh-CN" sz="1200" dirty="0"/>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xmlns="" val="1464777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矩形 3"/>
          <p:cNvSpPr/>
          <p:nvPr/>
        </p:nvSpPr>
        <p:spPr>
          <a:xfrm>
            <a:off x="5608267" y="5253792"/>
            <a:ext cx="403893" cy="792088"/>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80473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页对齐 </a:t>
            </a:r>
            <a:r>
              <a:rPr lang="en-US" altLang="zh-CN" dirty="0" smtClean="0"/>
              <a:t>in Java</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10072" y="1916832"/>
            <a:ext cx="3486150" cy="3648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矩形 3"/>
          <p:cNvSpPr/>
          <p:nvPr/>
        </p:nvSpPr>
        <p:spPr>
          <a:xfrm>
            <a:off x="624955" y="4280929"/>
            <a:ext cx="2535163" cy="1044116"/>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矩形 10"/>
          <p:cNvSpPr/>
          <p:nvPr/>
        </p:nvSpPr>
        <p:spPr>
          <a:xfrm>
            <a:off x="498117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584384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12"/>
          <p:cNvSpPr/>
          <p:nvPr/>
        </p:nvSpPr>
        <p:spPr>
          <a:xfrm>
            <a:off x="6737392"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7632848"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TextBox 6"/>
          <p:cNvSpPr txBox="1"/>
          <p:nvPr/>
        </p:nvSpPr>
        <p:spPr>
          <a:xfrm>
            <a:off x="7408732" y="3273951"/>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20" name="矩形 19"/>
          <p:cNvSpPr/>
          <p:nvPr/>
        </p:nvSpPr>
        <p:spPr>
          <a:xfrm>
            <a:off x="5000621"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21" name="矩形 20"/>
          <p:cNvSpPr/>
          <p:nvPr/>
        </p:nvSpPr>
        <p:spPr>
          <a:xfrm>
            <a:off x="5861620"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2" name="矩形 21"/>
          <p:cNvSpPr/>
          <p:nvPr/>
        </p:nvSpPr>
        <p:spPr>
          <a:xfrm>
            <a:off x="5861620" y="2151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3" name="矩形 22"/>
          <p:cNvSpPr/>
          <p:nvPr/>
        </p:nvSpPr>
        <p:spPr>
          <a:xfrm>
            <a:off x="5861620" y="2304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4" name="矩形 23"/>
          <p:cNvSpPr/>
          <p:nvPr/>
        </p:nvSpPr>
        <p:spPr>
          <a:xfrm>
            <a:off x="5861620" y="24564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矩形 24"/>
          <p:cNvSpPr/>
          <p:nvPr/>
        </p:nvSpPr>
        <p:spPr>
          <a:xfrm>
            <a:off x="5861620" y="26088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6" name="矩形 25"/>
          <p:cNvSpPr/>
          <p:nvPr/>
        </p:nvSpPr>
        <p:spPr>
          <a:xfrm>
            <a:off x="5861620" y="2761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7" name="矩形 26"/>
          <p:cNvSpPr/>
          <p:nvPr/>
        </p:nvSpPr>
        <p:spPr>
          <a:xfrm>
            <a:off x="5861620" y="2913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8" name="矩形 27"/>
          <p:cNvSpPr/>
          <p:nvPr/>
        </p:nvSpPr>
        <p:spPr>
          <a:xfrm>
            <a:off x="5861620"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9" name="TextBox 28"/>
          <p:cNvSpPr txBox="1"/>
          <p:nvPr/>
        </p:nvSpPr>
        <p:spPr>
          <a:xfrm>
            <a:off x="4716016" y="1916832"/>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30" name="TextBox 29"/>
          <p:cNvSpPr txBox="1"/>
          <p:nvPr/>
        </p:nvSpPr>
        <p:spPr>
          <a:xfrm>
            <a:off x="4716016" y="2996952"/>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31" name="TextBox 30"/>
          <p:cNvSpPr txBox="1"/>
          <p:nvPr/>
        </p:nvSpPr>
        <p:spPr>
          <a:xfrm>
            <a:off x="5652120" y="1916832"/>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32" name="TextBox 31"/>
          <p:cNvSpPr txBox="1"/>
          <p:nvPr/>
        </p:nvSpPr>
        <p:spPr>
          <a:xfrm>
            <a:off x="5580112"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33" name="TextBox 32"/>
          <p:cNvSpPr txBox="1"/>
          <p:nvPr/>
        </p:nvSpPr>
        <p:spPr>
          <a:xfrm>
            <a:off x="6444208"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34" name="TextBox 33"/>
          <p:cNvSpPr txBox="1"/>
          <p:nvPr/>
        </p:nvSpPr>
        <p:spPr>
          <a:xfrm>
            <a:off x="6444208"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35" name="TextBox 34"/>
          <p:cNvSpPr txBox="1"/>
          <p:nvPr/>
        </p:nvSpPr>
        <p:spPr>
          <a:xfrm>
            <a:off x="7308304"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36" name="TextBox 35"/>
          <p:cNvSpPr txBox="1"/>
          <p:nvPr/>
        </p:nvSpPr>
        <p:spPr>
          <a:xfrm>
            <a:off x="7308304"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38" name="矩形 37"/>
          <p:cNvSpPr/>
          <p:nvPr/>
        </p:nvSpPr>
        <p:spPr>
          <a:xfrm>
            <a:off x="5004048" y="1999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9" name="矩形 38"/>
          <p:cNvSpPr/>
          <p:nvPr/>
        </p:nvSpPr>
        <p:spPr>
          <a:xfrm>
            <a:off x="5004048" y="2151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0" name="矩形 39"/>
          <p:cNvSpPr/>
          <p:nvPr/>
        </p:nvSpPr>
        <p:spPr>
          <a:xfrm>
            <a:off x="5004048" y="23040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1" name="矩形 40"/>
          <p:cNvSpPr/>
          <p:nvPr/>
        </p:nvSpPr>
        <p:spPr>
          <a:xfrm>
            <a:off x="5004048" y="24564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2" name="矩形 41"/>
          <p:cNvSpPr/>
          <p:nvPr/>
        </p:nvSpPr>
        <p:spPr>
          <a:xfrm>
            <a:off x="5004048" y="26088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3" name="矩形 42"/>
          <p:cNvSpPr/>
          <p:nvPr/>
        </p:nvSpPr>
        <p:spPr>
          <a:xfrm>
            <a:off x="5004048" y="2761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4" name="矩形 43"/>
          <p:cNvSpPr/>
          <p:nvPr/>
        </p:nvSpPr>
        <p:spPr>
          <a:xfrm>
            <a:off x="5004048" y="2913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5" name="矩形 44"/>
          <p:cNvSpPr/>
          <p:nvPr/>
        </p:nvSpPr>
        <p:spPr>
          <a:xfrm>
            <a:off x="6755168"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46" name="矩形 45"/>
          <p:cNvSpPr/>
          <p:nvPr/>
        </p:nvSpPr>
        <p:spPr>
          <a:xfrm>
            <a:off x="4981174"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7" name="矩形 46"/>
          <p:cNvSpPr/>
          <p:nvPr/>
        </p:nvSpPr>
        <p:spPr>
          <a:xfrm>
            <a:off x="5843844"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矩形 47"/>
          <p:cNvSpPr/>
          <p:nvPr/>
        </p:nvSpPr>
        <p:spPr>
          <a:xfrm>
            <a:off x="6737392"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7632848"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TextBox 49"/>
          <p:cNvSpPr txBox="1"/>
          <p:nvPr/>
        </p:nvSpPr>
        <p:spPr>
          <a:xfrm>
            <a:off x="7408732" y="5456257"/>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52" name="矩形 51"/>
          <p:cNvSpPr/>
          <p:nvPr/>
        </p:nvSpPr>
        <p:spPr>
          <a:xfrm>
            <a:off x="5861620" y="4181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53" name="矩形 52"/>
          <p:cNvSpPr/>
          <p:nvPr/>
        </p:nvSpPr>
        <p:spPr>
          <a:xfrm>
            <a:off x="5861620" y="4333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4" name="矩形 53"/>
          <p:cNvSpPr/>
          <p:nvPr/>
        </p:nvSpPr>
        <p:spPr>
          <a:xfrm>
            <a:off x="5861620" y="44863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5" name="矩形 54"/>
          <p:cNvSpPr/>
          <p:nvPr/>
        </p:nvSpPr>
        <p:spPr>
          <a:xfrm>
            <a:off x="5861620" y="46387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矩形 55"/>
          <p:cNvSpPr/>
          <p:nvPr/>
        </p:nvSpPr>
        <p:spPr>
          <a:xfrm>
            <a:off x="5861620" y="47911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7" name="矩形 56"/>
          <p:cNvSpPr/>
          <p:nvPr/>
        </p:nvSpPr>
        <p:spPr>
          <a:xfrm>
            <a:off x="5861620" y="4943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8" name="矩形 57"/>
          <p:cNvSpPr/>
          <p:nvPr/>
        </p:nvSpPr>
        <p:spPr>
          <a:xfrm>
            <a:off x="5861620" y="5095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9" name="矩形 58"/>
          <p:cNvSpPr/>
          <p:nvPr/>
        </p:nvSpPr>
        <p:spPr>
          <a:xfrm>
            <a:off x="5861620" y="52483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0" name="TextBox 59"/>
          <p:cNvSpPr txBox="1"/>
          <p:nvPr/>
        </p:nvSpPr>
        <p:spPr>
          <a:xfrm>
            <a:off x="4716016" y="4099138"/>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61" name="TextBox 60"/>
          <p:cNvSpPr txBox="1"/>
          <p:nvPr/>
        </p:nvSpPr>
        <p:spPr>
          <a:xfrm>
            <a:off x="4716016" y="5179258"/>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62" name="TextBox 61"/>
          <p:cNvSpPr txBox="1"/>
          <p:nvPr/>
        </p:nvSpPr>
        <p:spPr>
          <a:xfrm>
            <a:off x="5652120" y="4099138"/>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63" name="TextBox 62"/>
          <p:cNvSpPr txBox="1"/>
          <p:nvPr/>
        </p:nvSpPr>
        <p:spPr>
          <a:xfrm>
            <a:off x="5580112"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64" name="TextBox 63"/>
          <p:cNvSpPr txBox="1"/>
          <p:nvPr/>
        </p:nvSpPr>
        <p:spPr>
          <a:xfrm>
            <a:off x="6444208" y="4099138"/>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65" name="TextBox 64"/>
          <p:cNvSpPr txBox="1"/>
          <p:nvPr/>
        </p:nvSpPr>
        <p:spPr>
          <a:xfrm>
            <a:off x="6444208"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66" name="TextBox 65"/>
          <p:cNvSpPr txBox="1"/>
          <p:nvPr/>
        </p:nvSpPr>
        <p:spPr>
          <a:xfrm>
            <a:off x="7308304" y="4099138"/>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67" name="TextBox 66"/>
          <p:cNvSpPr txBox="1"/>
          <p:nvPr/>
        </p:nvSpPr>
        <p:spPr>
          <a:xfrm>
            <a:off x="7308304"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68" name="矩形 67"/>
          <p:cNvSpPr/>
          <p:nvPr/>
        </p:nvSpPr>
        <p:spPr>
          <a:xfrm>
            <a:off x="5004048" y="41815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9" name="矩形 68"/>
          <p:cNvSpPr/>
          <p:nvPr/>
        </p:nvSpPr>
        <p:spPr>
          <a:xfrm>
            <a:off x="5004048" y="43339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0" name="矩形 69"/>
          <p:cNvSpPr/>
          <p:nvPr/>
        </p:nvSpPr>
        <p:spPr>
          <a:xfrm>
            <a:off x="5004048" y="44863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1" name="矩形 70"/>
          <p:cNvSpPr/>
          <p:nvPr/>
        </p:nvSpPr>
        <p:spPr>
          <a:xfrm>
            <a:off x="5004048" y="46387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2" name="矩形 71"/>
          <p:cNvSpPr/>
          <p:nvPr/>
        </p:nvSpPr>
        <p:spPr>
          <a:xfrm>
            <a:off x="5004048" y="47911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3" name="矩形 72"/>
          <p:cNvSpPr/>
          <p:nvPr/>
        </p:nvSpPr>
        <p:spPr>
          <a:xfrm>
            <a:off x="5004048" y="49435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4" name="矩形 73"/>
          <p:cNvSpPr/>
          <p:nvPr/>
        </p:nvSpPr>
        <p:spPr>
          <a:xfrm>
            <a:off x="5004048" y="50959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5" name="矩形 74"/>
          <p:cNvSpPr/>
          <p:nvPr/>
        </p:nvSpPr>
        <p:spPr>
          <a:xfrm>
            <a:off x="6755168" y="4181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6" name="矩形 75"/>
          <p:cNvSpPr/>
          <p:nvPr/>
        </p:nvSpPr>
        <p:spPr>
          <a:xfrm>
            <a:off x="6755168" y="4333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15" name="虚尾箭头 14"/>
          <p:cNvSpPr/>
          <p:nvPr/>
        </p:nvSpPr>
        <p:spPr>
          <a:xfrm rot="5400000">
            <a:off x="6362097" y="3490861"/>
            <a:ext cx="356147" cy="476327"/>
          </a:xfrm>
          <a:prstGeom prst="stripedRightArrow">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xmlns="" val="344802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up)">
                                      <p:cBhvr>
                                        <p:cTn id="76" dur="500"/>
                                        <p:tgtEl>
                                          <p:spTgt spid="15"/>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48"/>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50"/>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par>
                          <p:cTn id="95" fill="hold">
                            <p:stCondLst>
                              <p:cond delay="500"/>
                            </p:stCondLst>
                            <p:childTnLst>
                              <p:par>
                                <p:cTn id="96" presetID="1" presetClass="entr" presetSubtype="0" fill="hold" grpId="0" nodeType="afterEffect">
                                  <p:stCondLst>
                                    <p:cond delay="0"/>
                                  </p:stCondLst>
                                  <p:childTnLst>
                                    <p:set>
                                      <p:cBhvr>
                                        <p:cTn id="97" dur="1" fill="hold">
                                          <p:stCondLst>
                                            <p:cond delay="0"/>
                                          </p:stCondLst>
                                        </p:cTn>
                                        <p:tgtEl>
                                          <p:spTgt spid="53"/>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0"/>
                                          </p:stCondLst>
                                        </p:cTn>
                                        <p:tgtEl>
                                          <p:spTgt spid="59"/>
                                        </p:tgtEl>
                                        <p:attrNameLst>
                                          <p:attrName>style.visibility</p:attrName>
                                        </p:attrNameLst>
                                      </p:cBhvr>
                                      <p:to>
                                        <p:strVal val="visible"/>
                                      </p:to>
                                    </p:se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61"/>
                                        </p:tgtEl>
                                        <p:attrNameLst>
                                          <p:attrName>style.visibility</p:attrName>
                                        </p:attrNameLst>
                                      </p:cBhvr>
                                      <p:to>
                                        <p:strVal val="visible"/>
                                      </p:to>
                                    </p:set>
                                  </p:child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63"/>
                                        </p:tgtEl>
                                        <p:attrNameLst>
                                          <p:attrName>style.visibility</p:attrName>
                                        </p:attrNameLst>
                                      </p:cBhvr>
                                      <p:to>
                                        <p:strVal val="visible"/>
                                      </p:to>
                                    </p:se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64"/>
                                        </p:tgtEl>
                                        <p:attrNameLst>
                                          <p:attrName>style.visibility</p:attrName>
                                        </p:attrNameLst>
                                      </p:cBhvr>
                                      <p:to>
                                        <p:strVal val="visible"/>
                                      </p:to>
                                    </p:set>
                                  </p:childTnLst>
                                </p:cTn>
                              </p:par>
                            </p:childTnLst>
                          </p:cTn>
                        </p:par>
                        <p:par>
                          <p:cTn id="131" fill="hold">
                            <p:stCondLst>
                              <p:cond delay="500"/>
                            </p:stCondLst>
                            <p:childTnLst>
                              <p:par>
                                <p:cTn id="132" presetID="1" presetClass="entr" presetSubtype="0" fill="hold" grpId="0" nodeType="afterEffect">
                                  <p:stCondLst>
                                    <p:cond delay="0"/>
                                  </p:stCondLst>
                                  <p:childTnLst>
                                    <p:set>
                                      <p:cBhvr>
                                        <p:cTn id="133" dur="1" fill="hold">
                                          <p:stCondLst>
                                            <p:cond delay="0"/>
                                          </p:stCondLst>
                                        </p:cTn>
                                        <p:tgtEl>
                                          <p:spTgt spid="65"/>
                                        </p:tgtEl>
                                        <p:attrNameLst>
                                          <p:attrName>style.visibility</p:attrName>
                                        </p:attrNameLst>
                                      </p:cBhvr>
                                      <p:to>
                                        <p:strVal val="visible"/>
                                      </p:to>
                                    </p:se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66"/>
                                        </p:tgtEl>
                                        <p:attrNameLst>
                                          <p:attrName>style.visibility</p:attrName>
                                        </p:attrNameLst>
                                      </p:cBhvr>
                                      <p:to>
                                        <p:strVal val="visible"/>
                                      </p:to>
                                    </p:set>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67"/>
                                        </p:tgtEl>
                                        <p:attrNameLst>
                                          <p:attrName>style.visibility</p:attrName>
                                        </p:attrNameLst>
                                      </p:cBhvr>
                                      <p:to>
                                        <p:strVal val="visible"/>
                                      </p:to>
                                    </p:set>
                                  </p:childTnLst>
                                </p:cTn>
                              </p:par>
                            </p:childTnLst>
                          </p:cTn>
                        </p:par>
                        <p:par>
                          <p:cTn id="140" fill="hold">
                            <p:stCondLst>
                              <p:cond delay="500"/>
                            </p:stCondLst>
                            <p:childTnLst>
                              <p:par>
                                <p:cTn id="141" presetID="1" presetClass="entr" presetSubtype="0" fill="hold" grpId="0" nodeType="afterEffect">
                                  <p:stCondLst>
                                    <p:cond delay="0"/>
                                  </p:stCondLst>
                                  <p:childTnLst>
                                    <p:set>
                                      <p:cBhvr>
                                        <p:cTn id="142" dur="1" fill="hold">
                                          <p:stCondLst>
                                            <p:cond delay="0"/>
                                          </p:stCondLst>
                                        </p:cTn>
                                        <p:tgtEl>
                                          <p:spTgt spid="68"/>
                                        </p:tgtEl>
                                        <p:attrNameLst>
                                          <p:attrName>style.visibility</p:attrName>
                                        </p:attrNameLst>
                                      </p:cBhvr>
                                      <p:to>
                                        <p:strVal val="visible"/>
                                      </p:to>
                                    </p:set>
                                  </p:childTnLst>
                                </p:cTn>
                              </p:par>
                            </p:childTnLst>
                          </p:cTn>
                        </p:par>
                        <p:par>
                          <p:cTn id="143" fill="hold">
                            <p:stCondLst>
                              <p:cond delay="500"/>
                            </p:stCondLst>
                            <p:childTnLst>
                              <p:par>
                                <p:cTn id="144" presetID="1" presetClass="entr" presetSubtype="0" fill="hold" grpId="0" nodeType="afterEffect">
                                  <p:stCondLst>
                                    <p:cond delay="0"/>
                                  </p:stCondLst>
                                  <p:childTnLst>
                                    <p:set>
                                      <p:cBhvr>
                                        <p:cTn id="145" dur="1" fill="hold">
                                          <p:stCondLst>
                                            <p:cond delay="0"/>
                                          </p:stCondLst>
                                        </p:cTn>
                                        <p:tgtEl>
                                          <p:spTgt spid="69"/>
                                        </p:tgtEl>
                                        <p:attrNameLst>
                                          <p:attrName>style.visibility</p:attrName>
                                        </p:attrNameLst>
                                      </p:cBhvr>
                                      <p:to>
                                        <p:strVal val="visible"/>
                                      </p:to>
                                    </p:set>
                                  </p:childTnLst>
                                </p:cTn>
                              </p:par>
                            </p:childTnLst>
                          </p:cTn>
                        </p:par>
                        <p:par>
                          <p:cTn id="146" fill="hold">
                            <p:stCondLst>
                              <p:cond delay="500"/>
                            </p:stCondLst>
                            <p:childTnLst>
                              <p:par>
                                <p:cTn id="147" presetID="1" presetClass="entr" presetSubtype="0" fill="hold" grpId="0" nodeType="afterEffect">
                                  <p:stCondLst>
                                    <p:cond delay="0"/>
                                  </p:stCondLst>
                                  <p:childTnLst>
                                    <p:set>
                                      <p:cBhvr>
                                        <p:cTn id="148" dur="1" fill="hold">
                                          <p:stCondLst>
                                            <p:cond delay="0"/>
                                          </p:stCondLst>
                                        </p:cTn>
                                        <p:tgtEl>
                                          <p:spTgt spid="70"/>
                                        </p:tgtEl>
                                        <p:attrNameLst>
                                          <p:attrName>style.visibility</p:attrName>
                                        </p:attrNameLst>
                                      </p:cBhvr>
                                      <p:to>
                                        <p:strVal val="visible"/>
                                      </p:to>
                                    </p:set>
                                  </p:childTnLst>
                                </p:cTn>
                              </p:par>
                            </p:childTnLst>
                          </p:cTn>
                        </p:par>
                        <p:par>
                          <p:cTn id="149" fill="hold">
                            <p:stCondLst>
                              <p:cond delay="500"/>
                            </p:stCondLst>
                            <p:childTnLst>
                              <p:par>
                                <p:cTn id="150" presetID="1" presetClass="entr" presetSubtype="0" fill="hold" grpId="0" nodeType="afterEffect">
                                  <p:stCondLst>
                                    <p:cond delay="0"/>
                                  </p:stCondLst>
                                  <p:childTnLst>
                                    <p:set>
                                      <p:cBhvr>
                                        <p:cTn id="151" dur="1" fill="hold">
                                          <p:stCondLst>
                                            <p:cond delay="0"/>
                                          </p:stCondLst>
                                        </p:cTn>
                                        <p:tgtEl>
                                          <p:spTgt spid="71"/>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childTnLst>
                                </p:cTn>
                              </p:par>
                            </p:childTnLst>
                          </p:cTn>
                        </p:par>
                        <p:par>
                          <p:cTn id="155" fill="hold">
                            <p:stCondLst>
                              <p:cond delay="500"/>
                            </p:stCondLst>
                            <p:childTnLst>
                              <p:par>
                                <p:cTn id="156" presetID="1" presetClass="entr" presetSubtype="0" fill="hold" grpId="0" nodeType="afterEffect">
                                  <p:stCondLst>
                                    <p:cond delay="0"/>
                                  </p:stCondLst>
                                  <p:childTnLst>
                                    <p:set>
                                      <p:cBhvr>
                                        <p:cTn id="157" dur="1" fill="hold">
                                          <p:stCondLst>
                                            <p:cond delay="0"/>
                                          </p:stCondLst>
                                        </p:cTn>
                                        <p:tgtEl>
                                          <p:spTgt spid="73"/>
                                        </p:tgtEl>
                                        <p:attrNameLst>
                                          <p:attrName>style.visibility</p:attrName>
                                        </p:attrNameLst>
                                      </p:cBhvr>
                                      <p:to>
                                        <p:strVal val="visible"/>
                                      </p:to>
                                    </p:set>
                                  </p:childTnLst>
                                </p:cTn>
                              </p:par>
                            </p:childTnLst>
                          </p:cTn>
                        </p:par>
                        <p:par>
                          <p:cTn id="158" fill="hold">
                            <p:stCondLst>
                              <p:cond delay="500"/>
                            </p:stCondLst>
                            <p:childTnLst>
                              <p:par>
                                <p:cTn id="159" presetID="1" presetClass="entr" presetSubtype="0" fill="hold" grpId="0" nodeType="afterEffect">
                                  <p:stCondLst>
                                    <p:cond delay="0"/>
                                  </p:stCondLst>
                                  <p:childTnLst>
                                    <p:set>
                                      <p:cBhvr>
                                        <p:cTn id="160" dur="1" fill="hold">
                                          <p:stCondLst>
                                            <p:cond delay="0"/>
                                          </p:stCondLst>
                                        </p:cTn>
                                        <p:tgtEl>
                                          <p:spTgt spid="74"/>
                                        </p:tgtEl>
                                        <p:attrNameLst>
                                          <p:attrName>style.visibility</p:attrName>
                                        </p:attrNameLst>
                                      </p:cBhvr>
                                      <p:to>
                                        <p:strVal val="visible"/>
                                      </p:to>
                                    </p:set>
                                  </p:childTnLst>
                                </p:cTn>
                              </p:par>
                            </p:childTnLst>
                          </p:cTn>
                        </p:par>
                        <p:par>
                          <p:cTn id="161" fill="hold">
                            <p:stCondLst>
                              <p:cond delay="500"/>
                            </p:stCondLst>
                            <p:childTnLst>
                              <p:par>
                                <p:cTn id="162" presetID="1" presetClass="entr" presetSubtype="0" fill="hold" grpId="0" nodeType="afterEffect">
                                  <p:stCondLst>
                                    <p:cond delay="0"/>
                                  </p:stCondLst>
                                  <p:childTnLst>
                                    <p:set>
                                      <p:cBhvr>
                                        <p:cTn id="163" dur="1" fill="hold">
                                          <p:stCondLst>
                                            <p:cond delay="0"/>
                                          </p:stCondLst>
                                        </p:cTn>
                                        <p:tgtEl>
                                          <p:spTgt spid="75"/>
                                        </p:tgtEl>
                                        <p:attrNameLst>
                                          <p:attrName>style.visibility</p:attrName>
                                        </p:attrNameLst>
                                      </p:cBhvr>
                                      <p:to>
                                        <p:strVal val="visible"/>
                                      </p:to>
                                    </p:set>
                                  </p:childTnLst>
                                </p:cTn>
                              </p:par>
                            </p:childTnLst>
                          </p:cTn>
                        </p:par>
                        <p:par>
                          <p:cTn id="164" fill="hold">
                            <p:stCondLst>
                              <p:cond delay="500"/>
                            </p:stCondLst>
                            <p:childTnLst>
                              <p:par>
                                <p:cTn id="165" presetID="1" presetClass="entr" presetSubtype="0" fill="hold" grpId="0" nodeType="afterEffect">
                                  <p:stCondLst>
                                    <p:cond delay="0"/>
                                  </p:stCondLst>
                                  <p:childTnLst>
                                    <p:set>
                                      <p:cBhvr>
                                        <p:cTn id="1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P spid="7" grpId="0"/>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P spid="65" grpId="0"/>
      <p:bldP spid="66" grpId="0"/>
      <p:bldP spid="67" grpId="0"/>
      <p:bldP spid="68" grpId="0" animBg="1"/>
      <p:bldP spid="69" grpId="0" animBg="1"/>
      <p:bldP spid="70" grpId="0" animBg="1"/>
      <p:bldP spid="71" grpId="0" animBg="1"/>
      <p:bldP spid="72" grpId="0" animBg="1"/>
      <p:bldP spid="73" grpId="0" animBg="1"/>
      <p:bldP spid="74" grpId="0" animBg="1"/>
      <p:bldP spid="75" grpId="0" animBg="1"/>
      <p:bldP spid="76"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页对齐 </a:t>
            </a:r>
            <a:r>
              <a:rPr lang="en-US" altLang="zh-CN" dirty="0" smtClean="0"/>
              <a:t>in Java</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39552" y="1600200"/>
            <a:ext cx="4495800" cy="4914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矩形 4"/>
          <p:cNvSpPr/>
          <p:nvPr/>
        </p:nvSpPr>
        <p:spPr>
          <a:xfrm>
            <a:off x="715352" y="5661248"/>
            <a:ext cx="4320000" cy="216024"/>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p:cNvSpPr/>
          <p:nvPr/>
        </p:nvSpPr>
        <p:spPr>
          <a:xfrm>
            <a:off x="715352" y="4149080"/>
            <a:ext cx="4320000" cy="216024"/>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p:cNvSpPr/>
          <p:nvPr/>
        </p:nvSpPr>
        <p:spPr>
          <a:xfrm>
            <a:off x="5485230"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6347900"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7241448"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p:cNvSpPr/>
          <p:nvPr/>
        </p:nvSpPr>
        <p:spPr>
          <a:xfrm>
            <a:off x="813690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TextBox 10"/>
          <p:cNvSpPr txBox="1"/>
          <p:nvPr/>
        </p:nvSpPr>
        <p:spPr>
          <a:xfrm>
            <a:off x="7912788" y="3273951"/>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12" name="矩形 11"/>
          <p:cNvSpPr/>
          <p:nvPr/>
        </p:nvSpPr>
        <p:spPr>
          <a:xfrm>
            <a:off x="5504677"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13" name="矩形 12"/>
          <p:cNvSpPr/>
          <p:nvPr/>
        </p:nvSpPr>
        <p:spPr>
          <a:xfrm>
            <a:off x="6365676"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矩形 13"/>
          <p:cNvSpPr/>
          <p:nvPr/>
        </p:nvSpPr>
        <p:spPr>
          <a:xfrm>
            <a:off x="6365676" y="2151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矩形 14"/>
          <p:cNvSpPr/>
          <p:nvPr/>
        </p:nvSpPr>
        <p:spPr>
          <a:xfrm>
            <a:off x="6365676" y="2304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6" name="矩形 15"/>
          <p:cNvSpPr/>
          <p:nvPr/>
        </p:nvSpPr>
        <p:spPr>
          <a:xfrm>
            <a:off x="6365676" y="24564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矩形 16"/>
          <p:cNvSpPr/>
          <p:nvPr/>
        </p:nvSpPr>
        <p:spPr>
          <a:xfrm>
            <a:off x="6365676" y="26088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8" name="矩形 17"/>
          <p:cNvSpPr/>
          <p:nvPr/>
        </p:nvSpPr>
        <p:spPr>
          <a:xfrm>
            <a:off x="6365676" y="2761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9" name="矩形 18"/>
          <p:cNvSpPr/>
          <p:nvPr/>
        </p:nvSpPr>
        <p:spPr>
          <a:xfrm>
            <a:off x="6365676" y="2913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0" name="矩形 19"/>
          <p:cNvSpPr/>
          <p:nvPr/>
        </p:nvSpPr>
        <p:spPr>
          <a:xfrm>
            <a:off x="6365676"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TextBox 20"/>
          <p:cNvSpPr txBox="1"/>
          <p:nvPr/>
        </p:nvSpPr>
        <p:spPr>
          <a:xfrm>
            <a:off x="5220072" y="1916832"/>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22" name="TextBox 21"/>
          <p:cNvSpPr txBox="1"/>
          <p:nvPr/>
        </p:nvSpPr>
        <p:spPr>
          <a:xfrm>
            <a:off x="5220072" y="2996952"/>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23" name="TextBox 22"/>
          <p:cNvSpPr txBox="1"/>
          <p:nvPr/>
        </p:nvSpPr>
        <p:spPr>
          <a:xfrm>
            <a:off x="6156176" y="1916832"/>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24" name="TextBox 23"/>
          <p:cNvSpPr txBox="1"/>
          <p:nvPr/>
        </p:nvSpPr>
        <p:spPr>
          <a:xfrm>
            <a:off x="6084168"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25" name="TextBox 24"/>
          <p:cNvSpPr txBox="1"/>
          <p:nvPr/>
        </p:nvSpPr>
        <p:spPr>
          <a:xfrm>
            <a:off x="6948264"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26" name="TextBox 25"/>
          <p:cNvSpPr txBox="1"/>
          <p:nvPr/>
        </p:nvSpPr>
        <p:spPr>
          <a:xfrm>
            <a:off x="6948264"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27" name="TextBox 26"/>
          <p:cNvSpPr txBox="1"/>
          <p:nvPr/>
        </p:nvSpPr>
        <p:spPr>
          <a:xfrm>
            <a:off x="7812360"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28" name="TextBox 27"/>
          <p:cNvSpPr txBox="1"/>
          <p:nvPr/>
        </p:nvSpPr>
        <p:spPr>
          <a:xfrm>
            <a:off x="7812360"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29" name="矩形 28"/>
          <p:cNvSpPr/>
          <p:nvPr/>
        </p:nvSpPr>
        <p:spPr>
          <a:xfrm>
            <a:off x="5508104" y="1999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0" name="矩形 29"/>
          <p:cNvSpPr/>
          <p:nvPr/>
        </p:nvSpPr>
        <p:spPr>
          <a:xfrm>
            <a:off x="5508104" y="2151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1" name="矩形 30"/>
          <p:cNvSpPr/>
          <p:nvPr/>
        </p:nvSpPr>
        <p:spPr>
          <a:xfrm>
            <a:off x="5508104" y="23040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2" name="矩形 31"/>
          <p:cNvSpPr/>
          <p:nvPr/>
        </p:nvSpPr>
        <p:spPr>
          <a:xfrm>
            <a:off x="5508104" y="24564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3" name="矩形 32"/>
          <p:cNvSpPr/>
          <p:nvPr/>
        </p:nvSpPr>
        <p:spPr>
          <a:xfrm>
            <a:off x="5508104" y="26088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4" name="矩形 33"/>
          <p:cNvSpPr/>
          <p:nvPr/>
        </p:nvSpPr>
        <p:spPr>
          <a:xfrm>
            <a:off x="5508104" y="2761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5" name="矩形 34"/>
          <p:cNvSpPr/>
          <p:nvPr/>
        </p:nvSpPr>
        <p:spPr>
          <a:xfrm>
            <a:off x="5508104" y="2913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6" name="矩形 35"/>
          <p:cNvSpPr/>
          <p:nvPr/>
        </p:nvSpPr>
        <p:spPr>
          <a:xfrm>
            <a:off x="7259224"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37" name="虚尾箭头 36"/>
          <p:cNvSpPr/>
          <p:nvPr/>
        </p:nvSpPr>
        <p:spPr>
          <a:xfrm rot="5400000">
            <a:off x="6866153" y="3490861"/>
            <a:ext cx="356147" cy="476327"/>
          </a:xfrm>
          <a:prstGeom prst="stripedRightArrow">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8" name="矩形 37"/>
          <p:cNvSpPr/>
          <p:nvPr/>
        </p:nvSpPr>
        <p:spPr>
          <a:xfrm>
            <a:off x="5485230" y="4287898"/>
            <a:ext cx="539552" cy="12420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矩形 38"/>
          <p:cNvSpPr/>
          <p:nvPr/>
        </p:nvSpPr>
        <p:spPr>
          <a:xfrm>
            <a:off x="6347900" y="4287898"/>
            <a:ext cx="539552" cy="12420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矩形 39"/>
          <p:cNvSpPr/>
          <p:nvPr/>
        </p:nvSpPr>
        <p:spPr>
          <a:xfrm>
            <a:off x="7241448" y="4287898"/>
            <a:ext cx="539552" cy="12420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矩形 40"/>
          <p:cNvSpPr/>
          <p:nvPr/>
        </p:nvSpPr>
        <p:spPr>
          <a:xfrm>
            <a:off x="8136904" y="428789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2" name="TextBox 41"/>
          <p:cNvSpPr txBox="1"/>
          <p:nvPr/>
        </p:nvSpPr>
        <p:spPr>
          <a:xfrm>
            <a:off x="7912788" y="5578207"/>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43" name="矩形 42"/>
          <p:cNvSpPr/>
          <p:nvPr/>
        </p:nvSpPr>
        <p:spPr>
          <a:xfrm>
            <a:off x="5504677" y="5370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44" name="矩形 43"/>
          <p:cNvSpPr/>
          <p:nvPr/>
        </p:nvSpPr>
        <p:spPr>
          <a:xfrm>
            <a:off x="6365676" y="4303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5" name="矩形 44"/>
          <p:cNvSpPr/>
          <p:nvPr/>
        </p:nvSpPr>
        <p:spPr>
          <a:xfrm>
            <a:off x="6365676" y="44559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6" name="矩形 45"/>
          <p:cNvSpPr/>
          <p:nvPr/>
        </p:nvSpPr>
        <p:spPr>
          <a:xfrm>
            <a:off x="6365676" y="4608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7" name="矩形 46"/>
          <p:cNvSpPr/>
          <p:nvPr/>
        </p:nvSpPr>
        <p:spPr>
          <a:xfrm>
            <a:off x="6365676" y="47607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8" name="矩形 47"/>
          <p:cNvSpPr/>
          <p:nvPr/>
        </p:nvSpPr>
        <p:spPr>
          <a:xfrm>
            <a:off x="6365676" y="49131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9" name="矩形 48"/>
          <p:cNvSpPr/>
          <p:nvPr/>
        </p:nvSpPr>
        <p:spPr>
          <a:xfrm>
            <a:off x="6365676" y="5065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0" name="矩形 49"/>
          <p:cNvSpPr/>
          <p:nvPr/>
        </p:nvSpPr>
        <p:spPr>
          <a:xfrm>
            <a:off x="6365676" y="52179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矩形 50"/>
          <p:cNvSpPr/>
          <p:nvPr/>
        </p:nvSpPr>
        <p:spPr>
          <a:xfrm>
            <a:off x="6365676" y="5370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2" name="TextBox 51"/>
          <p:cNvSpPr txBox="1"/>
          <p:nvPr/>
        </p:nvSpPr>
        <p:spPr>
          <a:xfrm>
            <a:off x="5220072" y="4221088"/>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53" name="TextBox 52"/>
          <p:cNvSpPr txBox="1"/>
          <p:nvPr/>
        </p:nvSpPr>
        <p:spPr>
          <a:xfrm>
            <a:off x="5220072" y="5301208"/>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54" name="TextBox 53"/>
          <p:cNvSpPr txBox="1"/>
          <p:nvPr/>
        </p:nvSpPr>
        <p:spPr>
          <a:xfrm>
            <a:off x="6156176" y="4221088"/>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55" name="TextBox 54"/>
          <p:cNvSpPr txBox="1"/>
          <p:nvPr/>
        </p:nvSpPr>
        <p:spPr>
          <a:xfrm>
            <a:off x="6084168"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56" name="TextBox 55"/>
          <p:cNvSpPr txBox="1"/>
          <p:nvPr/>
        </p:nvSpPr>
        <p:spPr>
          <a:xfrm>
            <a:off x="6948264" y="4221088"/>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57" name="TextBox 56"/>
          <p:cNvSpPr txBox="1"/>
          <p:nvPr/>
        </p:nvSpPr>
        <p:spPr>
          <a:xfrm>
            <a:off x="6948264"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58" name="TextBox 57"/>
          <p:cNvSpPr txBox="1"/>
          <p:nvPr/>
        </p:nvSpPr>
        <p:spPr>
          <a:xfrm>
            <a:off x="7812360" y="4221088"/>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59" name="TextBox 58"/>
          <p:cNvSpPr txBox="1"/>
          <p:nvPr/>
        </p:nvSpPr>
        <p:spPr>
          <a:xfrm>
            <a:off x="7812360"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60" name="矩形 59"/>
          <p:cNvSpPr/>
          <p:nvPr/>
        </p:nvSpPr>
        <p:spPr>
          <a:xfrm>
            <a:off x="5508104" y="43035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1" name="矩形 60"/>
          <p:cNvSpPr/>
          <p:nvPr/>
        </p:nvSpPr>
        <p:spPr>
          <a:xfrm>
            <a:off x="5508104" y="44559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2" name="矩形 61"/>
          <p:cNvSpPr/>
          <p:nvPr/>
        </p:nvSpPr>
        <p:spPr>
          <a:xfrm>
            <a:off x="5508104" y="46083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5508104" y="47607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4" name="矩形 63"/>
          <p:cNvSpPr/>
          <p:nvPr/>
        </p:nvSpPr>
        <p:spPr>
          <a:xfrm>
            <a:off x="5508104" y="49131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5" name="矩形 64"/>
          <p:cNvSpPr/>
          <p:nvPr/>
        </p:nvSpPr>
        <p:spPr>
          <a:xfrm>
            <a:off x="5508104" y="50655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6" name="矩形 65"/>
          <p:cNvSpPr/>
          <p:nvPr/>
        </p:nvSpPr>
        <p:spPr>
          <a:xfrm>
            <a:off x="5508104" y="52179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7" name="矩形 66"/>
          <p:cNvSpPr/>
          <p:nvPr/>
        </p:nvSpPr>
        <p:spPr>
          <a:xfrm>
            <a:off x="7259224" y="4303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69" name="矩形 68"/>
          <p:cNvSpPr/>
          <p:nvPr/>
        </p:nvSpPr>
        <p:spPr>
          <a:xfrm>
            <a:off x="5256368" y="4159484"/>
            <a:ext cx="2628000" cy="1512000"/>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xmlns="" val="199468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up)">
                                      <p:cBhvr>
                                        <p:cTn id="81" dur="500"/>
                                        <p:tgtEl>
                                          <p:spTgt spid="37"/>
                                        </p:tgtEl>
                                      </p:cBhvr>
                                    </p:animEffect>
                                  </p:childTnLst>
                                </p:cTn>
                              </p:par>
                            </p:childTnLst>
                          </p:cTn>
                        </p:par>
                        <p:par>
                          <p:cTn id="82" fill="hold">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7"/>
                                        </p:tgtEl>
                                        <p:attrNameLst>
                                          <p:attrName>style.visibility</p:attrName>
                                        </p:attrNameLst>
                                      </p:cBhvr>
                                      <p:to>
                                        <p:strVal val="visible"/>
                                      </p:to>
                                    </p:set>
                                  </p:childTnLst>
                                </p:cTn>
                              </p:par>
                            </p:childTnLst>
                          </p:cTn>
                        </p:par>
                        <p:par>
                          <p:cTn id="143" fill="hold">
                            <p:stCondLst>
                              <p:cond delay="500"/>
                            </p:stCondLst>
                            <p:childTnLst>
                              <p:par>
                                <p:cTn id="144" presetID="53" presetClass="entr" presetSubtype="16" fill="hold" grpId="0" nodeType="afterEffect">
                                  <p:stCondLst>
                                    <p:cond delay="0"/>
                                  </p:stCondLst>
                                  <p:childTnLst>
                                    <p:set>
                                      <p:cBhvr>
                                        <p:cTn id="145" dur="1" fill="hold">
                                          <p:stCondLst>
                                            <p:cond delay="0"/>
                                          </p:stCondLst>
                                        </p:cTn>
                                        <p:tgtEl>
                                          <p:spTgt spid="69"/>
                                        </p:tgtEl>
                                        <p:attrNameLst>
                                          <p:attrName>style.visibility</p:attrName>
                                        </p:attrNameLst>
                                      </p:cBhvr>
                                      <p:to>
                                        <p:strVal val="visible"/>
                                      </p:to>
                                    </p:set>
                                    <p:anim calcmode="lin" valueType="num">
                                      <p:cBhvr>
                                        <p:cTn id="146" dur="500" fill="hold"/>
                                        <p:tgtEl>
                                          <p:spTgt spid="69"/>
                                        </p:tgtEl>
                                        <p:attrNameLst>
                                          <p:attrName>ppt_w</p:attrName>
                                        </p:attrNameLst>
                                      </p:cBhvr>
                                      <p:tavLst>
                                        <p:tav tm="0">
                                          <p:val>
                                            <p:fltVal val="0"/>
                                          </p:val>
                                        </p:tav>
                                        <p:tav tm="100000">
                                          <p:val>
                                            <p:strVal val="#ppt_w"/>
                                          </p:val>
                                        </p:tav>
                                      </p:tavLst>
                                    </p:anim>
                                    <p:anim calcmode="lin" valueType="num">
                                      <p:cBhvr>
                                        <p:cTn id="147" dur="500" fill="hold"/>
                                        <p:tgtEl>
                                          <p:spTgt spid="69"/>
                                        </p:tgtEl>
                                        <p:attrNameLst>
                                          <p:attrName>ppt_h</p:attrName>
                                        </p:attrNameLst>
                                      </p:cBhvr>
                                      <p:tavLst>
                                        <p:tav tm="0">
                                          <p:val>
                                            <p:fltVal val="0"/>
                                          </p:val>
                                        </p:tav>
                                        <p:tav tm="100000">
                                          <p:val>
                                            <p:strVal val="#ppt_h"/>
                                          </p:val>
                                        </p:tav>
                                      </p:tavLst>
                                    </p:anim>
                                    <p:animEffect transition="in" filter="fade">
                                      <p:cBhvr>
                                        <p:cTn id="14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P spid="58" grpId="0"/>
      <p:bldP spid="59" grpId="0"/>
      <p:bldP spid="60" grpId="0" animBg="1"/>
      <p:bldP spid="61" grpId="0" animBg="1"/>
      <p:bldP spid="62" grpId="0" animBg="1"/>
      <p:bldP spid="63" grpId="0" animBg="1"/>
      <p:bldP spid="64" grpId="0" animBg="1"/>
      <p:bldP spid="65" grpId="0" animBg="1"/>
      <p:bldP spid="66" grpId="0" animBg="1"/>
      <p:bldP spid="67" grpId="0" animBg="1"/>
      <p:bldP spid="6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b="1" dirty="0" err="1">
                <a:solidFill>
                  <a:schemeClr val="accent1"/>
                </a:solidFill>
              </a:rPr>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b="1" dirty="0" err="1">
                <a:solidFill>
                  <a:schemeClr val="accent1"/>
                </a:solidFill>
              </a:rPr>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xmlns="" val="20294159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  </a:t>
            </a:r>
            <a:r>
              <a:rPr lang="en-US" altLang="zh-CN" dirty="0" err="1" smtClean="0"/>
              <a:t>SocketChannel</a:t>
            </a:r>
            <a:endParaRPr lang="en-US" altLang="zh-CN" dirty="0" smtClean="0"/>
          </a:p>
          <a:p>
            <a:r>
              <a:rPr lang="en-US" altLang="zh-CN" dirty="0" err="1" smtClean="0"/>
              <a:t>ServerSocket</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  </a:t>
            </a:r>
            <a:r>
              <a:rPr lang="en-US" altLang="zh-CN" dirty="0" err="1" smtClean="0"/>
              <a:t>DatagramChannel</a:t>
            </a:r>
            <a:endParaRPr lang="en-US" altLang="zh-CN" dirty="0" smtClean="0"/>
          </a:p>
          <a:p>
            <a:r>
              <a:rPr lang="zh-CN" altLang="en-US" dirty="0" smtClean="0"/>
              <a:t>非阻塞特性提升系统伸缩性</a:t>
            </a:r>
            <a:endParaRPr lang="en-US" altLang="zh-CN" dirty="0" smtClean="0"/>
          </a:p>
          <a:p>
            <a:r>
              <a:rPr lang="zh-CN" altLang="en-US" dirty="0" smtClean="0"/>
              <a:t>流</a:t>
            </a:r>
            <a:r>
              <a:rPr lang="en-US" altLang="zh-CN" dirty="0" smtClean="0"/>
              <a:t>IO</a:t>
            </a:r>
            <a:r>
              <a:rPr lang="zh-CN" altLang="en-US" dirty="0" smtClean="0"/>
              <a:t>与块</a:t>
            </a:r>
            <a:r>
              <a:rPr lang="en-US" altLang="zh-CN" dirty="0" smtClean="0"/>
              <a:t>IO</a:t>
            </a:r>
            <a:r>
              <a:rPr lang="zh-CN" altLang="en-US" dirty="0" smtClean="0"/>
              <a:t>的区别</a:t>
            </a:r>
            <a:endParaRPr lang="en-US" altLang="zh-CN" dirty="0" smtClean="0"/>
          </a:p>
          <a:p>
            <a:pPr lvl="1"/>
            <a:r>
              <a:rPr lang="zh-CN" altLang="en-US" dirty="0" smtClean="0"/>
              <a:t>传输的效率性</a:t>
            </a:r>
            <a:r>
              <a:rPr lang="zh-CN" altLang="en-US" sz="2000" dirty="0" smtClean="0"/>
              <a:t>（块是一批一批，流是一个一个）</a:t>
            </a:r>
            <a:endParaRPr lang="en-US" altLang="zh-CN" sz="2000" dirty="0" smtClean="0"/>
          </a:p>
          <a:p>
            <a:pPr lvl="1"/>
            <a:r>
              <a:rPr lang="zh-CN" altLang="en-US" dirty="0" smtClean="0"/>
              <a:t>数据就绪的不确定性</a:t>
            </a:r>
            <a:endParaRPr lang="zh-CN" altLang="en-US" dirty="0"/>
          </a:p>
        </p:txBody>
      </p:sp>
      <p:sp>
        <p:nvSpPr>
          <p:cNvPr id="5" name="爆炸形 1 4"/>
          <p:cNvSpPr/>
          <p:nvPr/>
        </p:nvSpPr>
        <p:spPr>
          <a:xfrm>
            <a:off x="6084168" y="1417638"/>
            <a:ext cx="1258573" cy="77205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schemeClr val="accent2"/>
                </a:solidFill>
              </a:rPr>
              <a:t>线程安全</a:t>
            </a:r>
          </a:p>
        </p:txBody>
      </p:sp>
    </p:spTree>
    <p:extLst>
      <p:ext uri="{BB962C8B-B14F-4D97-AF65-F5344CB8AC3E}">
        <p14:creationId xmlns:p14="http://schemas.microsoft.com/office/powerpoint/2010/main" xmlns="" val="41389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xmlns="" val="1321924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哲学</a:t>
            </a:r>
            <a:r>
              <a:rPr lang="zh-CN" altLang="en-US" dirty="0" smtClean="0"/>
              <a:t>概念</a:t>
            </a:r>
            <a:endParaRPr lang="en-US" altLang="zh-CN" dirty="0" smtClean="0"/>
          </a:p>
          <a:p>
            <a:pPr lvl="1"/>
            <a:r>
              <a:rPr lang="zh-CN" altLang="en-US" sz="2000" dirty="0" smtClean="0"/>
              <a:t>同步 </a:t>
            </a:r>
            <a:r>
              <a:rPr lang="en-US" altLang="zh-CN" sz="2000" dirty="0" smtClean="0"/>
              <a:t>/ </a:t>
            </a:r>
            <a:r>
              <a:rPr lang="zh-CN" altLang="en-US" sz="2000" dirty="0" smtClean="0"/>
              <a:t>异步（自己干         </a:t>
            </a:r>
            <a:r>
              <a:rPr lang="en-US" altLang="zh-CN" sz="2000" dirty="0" smtClean="0"/>
              <a:t>or </a:t>
            </a:r>
            <a:r>
              <a:rPr lang="zh-CN" altLang="en-US" sz="2000" dirty="0" smtClean="0"/>
              <a:t>让别人干              ？）</a:t>
            </a:r>
            <a:endParaRPr lang="en-US" altLang="zh-CN" sz="2000" dirty="0" smtClean="0"/>
          </a:p>
          <a:p>
            <a:pPr lvl="1"/>
            <a:r>
              <a:rPr lang="zh-CN" altLang="en-US" sz="2000" dirty="0" smtClean="0"/>
              <a:t>阻塞 </a:t>
            </a:r>
            <a:r>
              <a:rPr lang="en-US" altLang="zh-CN" sz="2000" dirty="0" smtClean="0"/>
              <a:t>/ </a:t>
            </a:r>
            <a:r>
              <a:rPr lang="zh-CN" altLang="en-US" sz="2000" dirty="0" smtClean="0"/>
              <a:t>非阻塞（干等         </a:t>
            </a:r>
            <a:r>
              <a:rPr lang="en-US" altLang="zh-CN" sz="2000" dirty="0" smtClean="0"/>
              <a:t>or </a:t>
            </a:r>
            <a:r>
              <a:rPr lang="zh-CN" altLang="en-US" sz="2000" dirty="0"/>
              <a:t>过</a:t>
            </a:r>
            <a:r>
              <a:rPr lang="zh-CN" altLang="en-US" sz="2000" dirty="0" smtClean="0"/>
              <a:t>会儿再看       ？）</a:t>
            </a:r>
          </a:p>
          <a:p>
            <a:r>
              <a:rPr lang="en-US" altLang="zh-CN" dirty="0"/>
              <a:t>IO</a:t>
            </a:r>
            <a:r>
              <a:rPr lang="zh-CN" altLang="en-US" dirty="0" smtClean="0"/>
              <a:t>模型</a:t>
            </a:r>
            <a:endParaRPr lang="en-US" altLang="zh-CN" dirty="0" smtClean="0"/>
          </a:p>
          <a:p>
            <a:pPr lvl="1"/>
            <a:r>
              <a:rPr lang="zh-CN" altLang="en-US" sz="2000" dirty="0" smtClean="0"/>
              <a:t>同步阻塞</a:t>
            </a:r>
            <a:endParaRPr lang="en-US" altLang="zh-CN" sz="2000" dirty="0" smtClean="0"/>
          </a:p>
          <a:p>
            <a:pPr lvl="1"/>
            <a:r>
              <a:rPr lang="zh-CN" altLang="en-US" sz="2000" dirty="0" smtClean="0"/>
              <a:t>同步非阻塞</a:t>
            </a:r>
            <a:endParaRPr lang="en-US" altLang="zh-CN" sz="2000" dirty="0" smtClean="0"/>
          </a:p>
          <a:p>
            <a:pPr lvl="1"/>
            <a:r>
              <a:rPr lang="en-US" altLang="zh-CN" sz="2000" dirty="0" smtClean="0"/>
              <a:t>IO</a:t>
            </a:r>
            <a:r>
              <a:rPr lang="zh-CN" altLang="en-US" sz="2000" dirty="0" smtClean="0"/>
              <a:t>多路复用</a:t>
            </a:r>
            <a:endParaRPr lang="en-US" altLang="zh-CN" sz="2000" dirty="0" smtClean="0"/>
          </a:p>
          <a:p>
            <a:pPr lvl="1"/>
            <a:r>
              <a:rPr lang="zh-CN" altLang="en-US" sz="2000" dirty="0" smtClean="0"/>
              <a:t>信号驱动</a:t>
            </a:r>
            <a:endParaRPr lang="en-US" altLang="zh-CN" sz="2000" dirty="0" smtClean="0"/>
          </a:p>
          <a:p>
            <a:pPr lvl="1"/>
            <a:r>
              <a:rPr lang="zh-CN" altLang="en-US" sz="2000" dirty="0" smtClean="0"/>
              <a:t>异步非阻塞</a:t>
            </a:r>
            <a:endParaRPr lang="en-US" altLang="zh-CN" sz="2000" dirty="0" smtClean="0"/>
          </a:p>
        </p:txBody>
      </p:sp>
      <p:grpSp>
        <p:nvGrpSpPr>
          <p:cNvPr id="4" name="组合 3"/>
          <p:cNvGrpSpPr/>
          <p:nvPr/>
        </p:nvGrpSpPr>
        <p:grpSpPr>
          <a:xfrm>
            <a:off x="3577135" y="2153424"/>
            <a:ext cx="463278" cy="308768"/>
            <a:chOff x="3300413" y="2374901"/>
            <a:chExt cx="774700" cy="520700"/>
          </a:xfrm>
        </p:grpSpPr>
        <p:sp>
          <p:nvSpPr>
            <p:cNvPr id="5"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32"/>
            <p:cNvSpPr>
              <a:spLocks noChangeArrowheads="1"/>
            </p:cNvSpPr>
            <p:nvPr/>
          </p:nvSpPr>
          <p:spPr bwMode="auto">
            <a:xfrm>
              <a:off x="3775076" y="2374901"/>
              <a:ext cx="136525" cy="13652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4"/>
            <p:cNvSpPr>
              <a:spLocks noChangeArrowheads="1"/>
            </p:cNvSpPr>
            <p:nvPr/>
          </p:nvSpPr>
          <p:spPr bwMode="auto">
            <a:xfrm>
              <a:off x="3630613" y="2819401"/>
              <a:ext cx="58738" cy="1428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5399938" y="2117494"/>
            <a:ext cx="756238" cy="363460"/>
            <a:chOff x="7092280" y="2205804"/>
            <a:chExt cx="1474788" cy="660402"/>
          </a:xfrm>
        </p:grpSpPr>
        <p:grpSp>
          <p:nvGrpSpPr>
            <p:cNvPr id="30" name="组合 29"/>
            <p:cNvGrpSpPr/>
            <p:nvPr/>
          </p:nvGrpSpPr>
          <p:grpSpPr>
            <a:xfrm>
              <a:off x="7092280" y="2259781"/>
              <a:ext cx="757238" cy="606425"/>
              <a:chOff x="3306763" y="1339851"/>
              <a:chExt cx="757238" cy="606425"/>
            </a:xfrm>
          </p:grpSpPr>
          <p:sp>
            <p:nvSpPr>
              <p:cNvPr id="11" name="Freeform 37"/>
              <p:cNvSpPr>
                <a:spLocks/>
              </p:cNvSpPr>
              <p:nvPr/>
            </p:nvSpPr>
            <p:spPr bwMode="auto">
              <a:xfrm>
                <a:off x="3638551" y="1754188"/>
                <a:ext cx="158750" cy="112713"/>
              </a:xfrm>
              <a:custGeom>
                <a:avLst/>
                <a:gdLst>
                  <a:gd name="T0" fmla="*/ 0 w 100"/>
                  <a:gd name="T1" fmla="*/ 36 h 71"/>
                  <a:gd name="T2" fmla="*/ 87 w 100"/>
                  <a:gd name="T3" fmla="*/ 71 h 71"/>
                  <a:gd name="T4" fmla="*/ 100 w 100"/>
                  <a:gd name="T5" fmla="*/ 49 h 71"/>
                  <a:gd name="T6" fmla="*/ 33 w 100"/>
                  <a:gd name="T7" fmla="*/ 0 h 71"/>
                  <a:gd name="T8" fmla="*/ 0 w 100"/>
                  <a:gd name="T9" fmla="*/ 36 h 71"/>
                </a:gdLst>
                <a:ahLst/>
                <a:cxnLst>
                  <a:cxn ang="0">
                    <a:pos x="T0" y="T1"/>
                  </a:cxn>
                  <a:cxn ang="0">
                    <a:pos x="T2" y="T3"/>
                  </a:cxn>
                  <a:cxn ang="0">
                    <a:pos x="T4" y="T5"/>
                  </a:cxn>
                  <a:cxn ang="0">
                    <a:pos x="T6" y="T7"/>
                  </a:cxn>
                  <a:cxn ang="0">
                    <a:pos x="T8" y="T9"/>
                  </a:cxn>
                </a:cxnLst>
                <a:rect l="0" t="0" r="r" b="b"/>
                <a:pathLst>
                  <a:path w="100" h="71">
                    <a:moveTo>
                      <a:pt x="0" y="36"/>
                    </a:moveTo>
                    <a:lnTo>
                      <a:pt x="87" y="71"/>
                    </a:lnTo>
                    <a:lnTo>
                      <a:pt x="100" y="49"/>
                    </a:lnTo>
                    <a:lnTo>
                      <a:pt x="33" y="0"/>
                    </a:lnTo>
                    <a:lnTo>
                      <a:pt x="0"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noEditPoints="1"/>
              </p:cNvSpPr>
              <p:nvPr/>
            </p:nvSpPr>
            <p:spPr bwMode="auto">
              <a:xfrm>
                <a:off x="3908426" y="1416051"/>
                <a:ext cx="90488" cy="65088"/>
              </a:xfrm>
              <a:custGeom>
                <a:avLst/>
                <a:gdLst>
                  <a:gd name="T0" fmla="*/ 0 w 48"/>
                  <a:gd name="T1" fmla="*/ 34 h 34"/>
                  <a:gd name="T2" fmla="*/ 8 w 48"/>
                  <a:gd name="T3" fmla="*/ 33 h 34"/>
                  <a:gd name="T4" fmla="*/ 44 w 48"/>
                  <a:gd name="T5" fmla="*/ 20 h 34"/>
                  <a:gd name="T6" fmla="*/ 46 w 48"/>
                  <a:gd name="T7" fmla="*/ 6 h 34"/>
                  <a:gd name="T8" fmla="*/ 45 w 48"/>
                  <a:gd name="T9" fmla="*/ 6 h 34"/>
                  <a:gd name="T10" fmla="*/ 45 w 48"/>
                  <a:gd name="T11" fmla="*/ 6 h 34"/>
                  <a:gd name="T12" fmla="*/ 34 w 48"/>
                  <a:gd name="T13" fmla="*/ 0 h 34"/>
                  <a:gd name="T14" fmla="*/ 4 w 48"/>
                  <a:gd name="T15" fmla="*/ 27 h 34"/>
                  <a:gd name="T16" fmla="*/ 0 w 48"/>
                  <a:gd name="T17" fmla="*/ 34 h 34"/>
                  <a:gd name="T18" fmla="*/ 38 w 48"/>
                  <a:gd name="T19" fmla="*/ 10 h 34"/>
                  <a:gd name="T20" fmla="*/ 38 w 48"/>
                  <a:gd name="T21" fmla="*/ 12 h 34"/>
                  <a:gd name="T22" fmla="*/ 37 w 48"/>
                  <a:gd name="T23" fmla="*/ 15 h 34"/>
                  <a:gd name="T24" fmla="*/ 15 w 48"/>
                  <a:gd name="T25" fmla="*/ 24 h 34"/>
                  <a:gd name="T26" fmla="*/ 35 w 48"/>
                  <a:gd name="T27" fmla="*/ 8 h 34"/>
                  <a:gd name="T28" fmla="*/ 38 w 48"/>
                  <a:gd name="T2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4">
                    <a:moveTo>
                      <a:pt x="0" y="34"/>
                    </a:moveTo>
                    <a:cubicBezTo>
                      <a:pt x="8" y="33"/>
                      <a:pt x="8" y="33"/>
                      <a:pt x="8" y="33"/>
                    </a:cubicBezTo>
                    <a:cubicBezTo>
                      <a:pt x="27" y="32"/>
                      <a:pt x="40" y="28"/>
                      <a:pt x="44" y="20"/>
                    </a:cubicBezTo>
                    <a:cubicBezTo>
                      <a:pt x="48" y="14"/>
                      <a:pt x="47" y="9"/>
                      <a:pt x="46" y="6"/>
                    </a:cubicBezTo>
                    <a:cubicBezTo>
                      <a:pt x="45" y="6"/>
                      <a:pt x="45" y="6"/>
                      <a:pt x="45" y="6"/>
                    </a:cubicBezTo>
                    <a:cubicBezTo>
                      <a:pt x="45" y="6"/>
                      <a:pt x="45" y="6"/>
                      <a:pt x="45" y="6"/>
                    </a:cubicBezTo>
                    <a:cubicBezTo>
                      <a:pt x="42" y="1"/>
                      <a:pt x="37" y="0"/>
                      <a:pt x="34" y="0"/>
                    </a:cubicBezTo>
                    <a:cubicBezTo>
                      <a:pt x="21" y="0"/>
                      <a:pt x="7" y="23"/>
                      <a:pt x="4" y="27"/>
                    </a:cubicBezTo>
                    <a:lnTo>
                      <a:pt x="0" y="34"/>
                    </a:lnTo>
                    <a:close/>
                    <a:moveTo>
                      <a:pt x="38" y="10"/>
                    </a:moveTo>
                    <a:cubicBezTo>
                      <a:pt x="38" y="10"/>
                      <a:pt x="38" y="11"/>
                      <a:pt x="38" y="12"/>
                    </a:cubicBezTo>
                    <a:cubicBezTo>
                      <a:pt x="38" y="13"/>
                      <a:pt x="38" y="14"/>
                      <a:pt x="37" y="15"/>
                    </a:cubicBezTo>
                    <a:cubicBezTo>
                      <a:pt x="36" y="18"/>
                      <a:pt x="31" y="22"/>
                      <a:pt x="15" y="24"/>
                    </a:cubicBezTo>
                    <a:cubicBezTo>
                      <a:pt x="21" y="16"/>
                      <a:pt x="29" y="8"/>
                      <a:pt x="35" y="8"/>
                    </a:cubicBezTo>
                    <a:cubicBezTo>
                      <a:pt x="36" y="8"/>
                      <a:pt x="37" y="8"/>
                      <a:pt x="38" y="1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noEditPoints="1"/>
              </p:cNvSpPr>
              <p:nvPr/>
            </p:nvSpPr>
            <p:spPr bwMode="auto">
              <a:xfrm>
                <a:off x="3875088" y="1339851"/>
                <a:ext cx="61913" cy="93663"/>
              </a:xfrm>
              <a:custGeom>
                <a:avLst/>
                <a:gdLst>
                  <a:gd name="T0" fmla="*/ 32 w 32"/>
                  <a:gd name="T1" fmla="*/ 14 h 49"/>
                  <a:gd name="T2" fmla="*/ 26 w 32"/>
                  <a:gd name="T3" fmla="*/ 3 h 49"/>
                  <a:gd name="T4" fmla="*/ 26 w 32"/>
                  <a:gd name="T5" fmla="*/ 2 h 49"/>
                  <a:gd name="T6" fmla="*/ 25 w 32"/>
                  <a:gd name="T7" fmla="*/ 2 h 49"/>
                  <a:gd name="T8" fmla="*/ 13 w 32"/>
                  <a:gd name="T9" fmla="*/ 2 h 49"/>
                  <a:gd name="T10" fmla="*/ 0 w 32"/>
                  <a:gd name="T11" fmla="*/ 41 h 49"/>
                  <a:gd name="T12" fmla="*/ 0 w 32"/>
                  <a:gd name="T13" fmla="*/ 49 h 49"/>
                  <a:gd name="T14" fmla="*/ 7 w 32"/>
                  <a:gd name="T15" fmla="*/ 45 h 49"/>
                  <a:gd name="T16" fmla="*/ 32 w 32"/>
                  <a:gd name="T17" fmla="*/ 14 h 49"/>
                  <a:gd name="T18" fmla="*/ 17 w 32"/>
                  <a:gd name="T19" fmla="*/ 9 h 49"/>
                  <a:gd name="T20" fmla="*/ 21 w 32"/>
                  <a:gd name="T21" fmla="*/ 9 h 49"/>
                  <a:gd name="T22" fmla="*/ 23 w 32"/>
                  <a:gd name="T23" fmla="*/ 14 h 49"/>
                  <a:gd name="T24" fmla="*/ 23 w 32"/>
                  <a:gd name="T25" fmla="*/ 15 h 49"/>
                  <a:gd name="T26" fmla="*/ 9 w 32"/>
                  <a:gd name="T27" fmla="*/ 33 h 49"/>
                  <a:gd name="T28" fmla="*/ 17 w 32"/>
                  <a:gd name="T29"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9">
                    <a:moveTo>
                      <a:pt x="32" y="14"/>
                    </a:moveTo>
                    <a:cubicBezTo>
                      <a:pt x="32" y="8"/>
                      <a:pt x="28" y="4"/>
                      <a:pt x="26" y="3"/>
                    </a:cubicBezTo>
                    <a:cubicBezTo>
                      <a:pt x="26" y="2"/>
                      <a:pt x="26" y="2"/>
                      <a:pt x="26" y="2"/>
                    </a:cubicBezTo>
                    <a:cubicBezTo>
                      <a:pt x="25" y="2"/>
                      <a:pt x="25" y="2"/>
                      <a:pt x="25" y="2"/>
                    </a:cubicBezTo>
                    <a:cubicBezTo>
                      <a:pt x="20" y="0"/>
                      <a:pt x="15" y="1"/>
                      <a:pt x="13" y="2"/>
                    </a:cubicBezTo>
                    <a:cubicBezTo>
                      <a:pt x="1" y="9"/>
                      <a:pt x="0" y="36"/>
                      <a:pt x="0" y="41"/>
                    </a:cubicBezTo>
                    <a:cubicBezTo>
                      <a:pt x="0" y="49"/>
                      <a:pt x="0" y="49"/>
                      <a:pt x="0" y="49"/>
                    </a:cubicBezTo>
                    <a:cubicBezTo>
                      <a:pt x="7" y="45"/>
                      <a:pt x="7" y="45"/>
                      <a:pt x="7" y="45"/>
                    </a:cubicBezTo>
                    <a:cubicBezTo>
                      <a:pt x="23" y="34"/>
                      <a:pt x="31" y="24"/>
                      <a:pt x="32" y="14"/>
                    </a:cubicBezTo>
                    <a:close/>
                    <a:moveTo>
                      <a:pt x="17" y="9"/>
                    </a:moveTo>
                    <a:cubicBezTo>
                      <a:pt x="18" y="9"/>
                      <a:pt x="19" y="8"/>
                      <a:pt x="21" y="9"/>
                    </a:cubicBezTo>
                    <a:cubicBezTo>
                      <a:pt x="22" y="10"/>
                      <a:pt x="23" y="11"/>
                      <a:pt x="23" y="14"/>
                    </a:cubicBezTo>
                    <a:cubicBezTo>
                      <a:pt x="23" y="14"/>
                      <a:pt x="23" y="14"/>
                      <a:pt x="23" y="15"/>
                    </a:cubicBezTo>
                    <a:cubicBezTo>
                      <a:pt x="23" y="18"/>
                      <a:pt x="21" y="24"/>
                      <a:pt x="9" y="33"/>
                    </a:cubicBezTo>
                    <a:cubicBezTo>
                      <a:pt x="10" y="23"/>
                      <a:pt x="13" y="12"/>
                      <a:pt x="17"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
              <p:cNvSpPr>
                <a:spLocks noChangeArrowheads="1"/>
              </p:cNvSpPr>
              <p:nvPr/>
            </p:nvSpPr>
            <p:spPr bwMode="auto">
              <a:xfrm>
                <a:off x="3352801" y="1851026"/>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1"/>
              <p:cNvSpPr>
                <a:spLocks noChangeArrowheads="1"/>
              </p:cNvSpPr>
              <p:nvPr/>
            </p:nvSpPr>
            <p:spPr bwMode="auto">
              <a:xfrm>
                <a:off x="3352801" y="1819276"/>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2"/>
              <p:cNvSpPr>
                <a:spLocks noChangeArrowheads="1"/>
              </p:cNvSpPr>
              <p:nvPr/>
            </p:nvSpPr>
            <p:spPr bwMode="auto">
              <a:xfrm>
                <a:off x="3352801" y="1787526"/>
                <a:ext cx="222250" cy="1428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3"/>
              <p:cNvSpPr>
                <a:spLocks noChangeArrowheads="1"/>
              </p:cNvSpPr>
              <p:nvPr/>
            </p:nvSpPr>
            <p:spPr bwMode="auto">
              <a:xfrm>
                <a:off x="3352801" y="1754188"/>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4"/>
              <p:cNvSpPr>
                <a:spLocks noChangeArrowheads="1"/>
              </p:cNvSpPr>
              <p:nvPr/>
            </p:nvSpPr>
            <p:spPr bwMode="auto">
              <a:xfrm>
                <a:off x="3352801" y="1722438"/>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5"/>
              <p:cNvSpPr>
                <a:spLocks noChangeArrowheads="1"/>
              </p:cNvSpPr>
              <p:nvPr/>
            </p:nvSpPr>
            <p:spPr bwMode="auto">
              <a:xfrm>
                <a:off x="3352801" y="1690688"/>
                <a:ext cx="222250" cy="1428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6"/>
              <p:cNvSpPr>
                <a:spLocks noChangeArrowheads="1"/>
              </p:cNvSpPr>
              <p:nvPr/>
            </p:nvSpPr>
            <p:spPr bwMode="auto">
              <a:xfrm>
                <a:off x="3352801" y="1657351"/>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7"/>
              <p:cNvSpPr>
                <a:spLocks noChangeArrowheads="1"/>
              </p:cNvSpPr>
              <p:nvPr/>
            </p:nvSpPr>
            <p:spPr bwMode="auto">
              <a:xfrm>
                <a:off x="3352801" y="1625601"/>
                <a:ext cx="222250" cy="14288"/>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8"/>
              <p:cNvSpPr>
                <a:spLocks noChangeArrowheads="1"/>
              </p:cNvSpPr>
              <p:nvPr/>
            </p:nvSpPr>
            <p:spPr bwMode="auto">
              <a:xfrm>
                <a:off x="3352801" y="1592263"/>
                <a:ext cx="222250" cy="1587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9"/>
              <p:cNvSpPr>
                <a:spLocks/>
              </p:cNvSpPr>
              <p:nvPr/>
            </p:nvSpPr>
            <p:spPr bwMode="auto">
              <a:xfrm>
                <a:off x="3879851" y="1557338"/>
                <a:ext cx="138113" cy="206375"/>
              </a:xfrm>
              <a:custGeom>
                <a:avLst/>
                <a:gdLst>
                  <a:gd name="T0" fmla="*/ 60 w 73"/>
                  <a:gd name="T1" fmla="*/ 56 h 109"/>
                  <a:gd name="T2" fmla="*/ 60 w 73"/>
                  <a:gd name="T3" fmla="*/ 107 h 109"/>
                  <a:gd name="T4" fmla="*/ 68 w 73"/>
                  <a:gd name="T5" fmla="*/ 109 h 109"/>
                  <a:gd name="T6" fmla="*/ 67 w 73"/>
                  <a:gd name="T7" fmla="*/ 55 h 109"/>
                  <a:gd name="T8" fmla="*/ 4 w 73"/>
                  <a:gd name="T9" fmla="*/ 0 h 109"/>
                  <a:gd name="T10" fmla="*/ 0 w 73"/>
                  <a:gd name="T11" fmla="*/ 8 h 109"/>
                  <a:gd name="T12" fmla="*/ 60 w 73"/>
                  <a:gd name="T13" fmla="*/ 56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60" y="56"/>
                    </a:moveTo>
                    <a:cubicBezTo>
                      <a:pt x="65" y="81"/>
                      <a:pt x="60" y="107"/>
                      <a:pt x="60" y="107"/>
                    </a:cubicBezTo>
                    <a:cubicBezTo>
                      <a:pt x="68" y="109"/>
                      <a:pt x="68" y="109"/>
                      <a:pt x="68" y="109"/>
                    </a:cubicBezTo>
                    <a:cubicBezTo>
                      <a:pt x="68" y="107"/>
                      <a:pt x="73" y="81"/>
                      <a:pt x="67" y="55"/>
                    </a:cubicBezTo>
                    <a:cubicBezTo>
                      <a:pt x="62" y="30"/>
                      <a:pt x="47" y="2"/>
                      <a:pt x="4" y="0"/>
                    </a:cubicBezTo>
                    <a:cubicBezTo>
                      <a:pt x="3" y="2"/>
                      <a:pt x="2" y="5"/>
                      <a:pt x="0" y="8"/>
                    </a:cubicBezTo>
                    <a:cubicBezTo>
                      <a:pt x="33" y="8"/>
                      <a:pt x="53" y="25"/>
                      <a:pt x="60" y="56"/>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0"/>
              <p:cNvSpPr>
                <a:spLocks/>
              </p:cNvSpPr>
              <p:nvPr/>
            </p:nvSpPr>
            <p:spPr bwMode="auto">
              <a:xfrm>
                <a:off x="3609976" y="1557338"/>
                <a:ext cx="138113" cy="206375"/>
              </a:xfrm>
              <a:custGeom>
                <a:avLst/>
                <a:gdLst>
                  <a:gd name="T0" fmla="*/ 14 w 73"/>
                  <a:gd name="T1" fmla="*/ 107 h 109"/>
                  <a:gd name="T2" fmla="*/ 14 w 73"/>
                  <a:gd name="T3" fmla="*/ 56 h 109"/>
                  <a:gd name="T4" fmla="*/ 73 w 73"/>
                  <a:gd name="T5" fmla="*/ 8 h 109"/>
                  <a:gd name="T6" fmla="*/ 69 w 73"/>
                  <a:gd name="T7" fmla="*/ 0 h 109"/>
                  <a:gd name="T8" fmla="*/ 6 w 73"/>
                  <a:gd name="T9" fmla="*/ 55 h 109"/>
                  <a:gd name="T10" fmla="*/ 6 w 73"/>
                  <a:gd name="T11" fmla="*/ 109 h 109"/>
                  <a:gd name="T12" fmla="*/ 14 w 7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14" y="107"/>
                    </a:moveTo>
                    <a:cubicBezTo>
                      <a:pt x="13" y="107"/>
                      <a:pt x="8" y="81"/>
                      <a:pt x="14" y="56"/>
                    </a:cubicBezTo>
                    <a:cubicBezTo>
                      <a:pt x="20" y="25"/>
                      <a:pt x="40" y="8"/>
                      <a:pt x="73" y="8"/>
                    </a:cubicBezTo>
                    <a:cubicBezTo>
                      <a:pt x="71" y="5"/>
                      <a:pt x="70" y="2"/>
                      <a:pt x="69" y="0"/>
                    </a:cubicBezTo>
                    <a:cubicBezTo>
                      <a:pt x="26" y="2"/>
                      <a:pt x="11" y="30"/>
                      <a:pt x="6" y="55"/>
                    </a:cubicBezTo>
                    <a:cubicBezTo>
                      <a:pt x="0" y="81"/>
                      <a:pt x="5" y="107"/>
                      <a:pt x="6" y="109"/>
                    </a:cubicBezTo>
                    <a:lnTo>
                      <a:pt x="14" y="107"/>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3832226" y="1754188"/>
                <a:ext cx="157163" cy="112713"/>
              </a:xfrm>
              <a:custGeom>
                <a:avLst/>
                <a:gdLst>
                  <a:gd name="T0" fmla="*/ 99 w 99"/>
                  <a:gd name="T1" fmla="*/ 36 h 71"/>
                  <a:gd name="T2" fmla="*/ 67 w 99"/>
                  <a:gd name="T3" fmla="*/ 0 h 71"/>
                  <a:gd name="T4" fmla="*/ 0 w 99"/>
                  <a:gd name="T5" fmla="*/ 49 h 71"/>
                  <a:gd name="T6" fmla="*/ 12 w 99"/>
                  <a:gd name="T7" fmla="*/ 71 h 71"/>
                  <a:gd name="T8" fmla="*/ 99 w 99"/>
                  <a:gd name="T9" fmla="*/ 36 h 71"/>
                </a:gdLst>
                <a:ahLst/>
                <a:cxnLst>
                  <a:cxn ang="0">
                    <a:pos x="T0" y="T1"/>
                  </a:cxn>
                  <a:cxn ang="0">
                    <a:pos x="T2" y="T3"/>
                  </a:cxn>
                  <a:cxn ang="0">
                    <a:pos x="T4" y="T5"/>
                  </a:cxn>
                  <a:cxn ang="0">
                    <a:pos x="T6" y="T7"/>
                  </a:cxn>
                  <a:cxn ang="0">
                    <a:pos x="T8" y="T9"/>
                  </a:cxn>
                </a:cxnLst>
                <a:rect l="0" t="0" r="r" b="b"/>
                <a:pathLst>
                  <a:path w="99" h="71">
                    <a:moveTo>
                      <a:pt x="99" y="36"/>
                    </a:moveTo>
                    <a:lnTo>
                      <a:pt x="67" y="0"/>
                    </a:lnTo>
                    <a:lnTo>
                      <a:pt x="0" y="49"/>
                    </a:lnTo>
                    <a:lnTo>
                      <a:pt x="12" y="71"/>
                    </a:lnTo>
                    <a:lnTo>
                      <a:pt x="99" y="3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52"/>
              <p:cNvSpPr>
                <a:spLocks noChangeArrowheads="1"/>
              </p:cNvSpPr>
              <p:nvPr/>
            </p:nvSpPr>
            <p:spPr bwMode="auto">
              <a:xfrm>
                <a:off x="3751263" y="1466851"/>
                <a:ext cx="123825" cy="125413"/>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53"/>
              <p:cNvSpPr>
                <a:spLocks noChangeArrowheads="1"/>
              </p:cNvSpPr>
              <p:nvPr/>
            </p:nvSpPr>
            <p:spPr bwMode="auto">
              <a:xfrm>
                <a:off x="3306763" y="1898651"/>
                <a:ext cx="757238" cy="476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3789363" y="1614488"/>
                <a:ext cx="47625" cy="169863"/>
              </a:xfrm>
              <a:custGeom>
                <a:avLst/>
                <a:gdLst>
                  <a:gd name="T0" fmla="*/ 30 w 30"/>
                  <a:gd name="T1" fmla="*/ 92 h 107"/>
                  <a:gd name="T2" fmla="*/ 22 w 30"/>
                  <a:gd name="T3" fmla="*/ 19 h 107"/>
                  <a:gd name="T4" fmla="*/ 28 w 30"/>
                  <a:gd name="T5" fmla="*/ 0 h 107"/>
                  <a:gd name="T6" fmla="*/ 3 w 30"/>
                  <a:gd name="T7" fmla="*/ 0 h 107"/>
                  <a:gd name="T8" fmla="*/ 9 w 30"/>
                  <a:gd name="T9" fmla="*/ 19 h 107"/>
                  <a:gd name="T10" fmla="*/ 0 w 30"/>
                  <a:gd name="T11" fmla="*/ 92 h 107"/>
                  <a:gd name="T12" fmla="*/ 16 w 30"/>
                  <a:gd name="T13" fmla="*/ 107 h 107"/>
                  <a:gd name="T14" fmla="*/ 30 w 30"/>
                  <a:gd name="T15" fmla="*/ 92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7">
                    <a:moveTo>
                      <a:pt x="30" y="92"/>
                    </a:moveTo>
                    <a:lnTo>
                      <a:pt x="22" y="19"/>
                    </a:lnTo>
                    <a:lnTo>
                      <a:pt x="28" y="0"/>
                    </a:lnTo>
                    <a:lnTo>
                      <a:pt x="3" y="0"/>
                    </a:lnTo>
                    <a:lnTo>
                      <a:pt x="9" y="19"/>
                    </a:lnTo>
                    <a:lnTo>
                      <a:pt x="0" y="92"/>
                    </a:lnTo>
                    <a:lnTo>
                      <a:pt x="16" y="107"/>
                    </a:lnTo>
                    <a:lnTo>
                      <a:pt x="30" y="9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p:cNvSpPr>
              <p:nvPr/>
            </p:nvSpPr>
            <p:spPr bwMode="auto">
              <a:xfrm>
                <a:off x="3735388" y="1706563"/>
                <a:ext cx="41275" cy="87313"/>
              </a:xfrm>
              <a:custGeom>
                <a:avLst/>
                <a:gdLst>
                  <a:gd name="T0" fmla="*/ 8 w 26"/>
                  <a:gd name="T1" fmla="*/ 0 h 55"/>
                  <a:gd name="T2" fmla="*/ 0 w 26"/>
                  <a:gd name="T3" fmla="*/ 4 h 55"/>
                  <a:gd name="T4" fmla="*/ 13 w 26"/>
                  <a:gd name="T5" fmla="*/ 46 h 55"/>
                  <a:gd name="T6" fmla="*/ 26 w 26"/>
                  <a:gd name="T7" fmla="*/ 55 h 55"/>
                  <a:gd name="T8" fmla="*/ 8 w 26"/>
                  <a:gd name="T9" fmla="*/ 0 h 55"/>
                </a:gdLst>
                <a:ahLst/>
                <a:cxnLst>
                  <a:cxn ang="0">
                    <a:pos x="T0" y="T1"/>
                  </a:cxn>
                  <a:cxn ang="0">
                    <a:pos x="T2" y="T3"/>
                  </a:cxn>
                  <a:cxn ang="0">
                    <a:pos x="T4" y="T5"/>
                  </a:cxn>
                  <a:cxn ang="0">
                    <a:pos x="T6" y="T7"/>
                  </a:cxn>
                  <a:cxn ang="0">
                    <a:pos x="T8" y="T9"/>
                  </a:cxn>
                </a:cxnLst>
                <a:rect l="0" t="0" r="r" b="b"/>
                <a:pathLst>
                  <a:path w="26" h="55">
                    <a:moveTo>
                      <a:pt x="8" y="0"/>
                    </a:moveTo>
                    <a:lnTo>
                      <a:pt x="0" y="4"/>
                    </a:lnTo>
                    <a:lnTo>
                      <a:pt x="13" y="46"/>
                    </a:lnTo>
                    <a:lnTo>
                      <a:pt x="26" y="55"/>
                    </a:lnTo>
                    <a:lnTo>
                      <a:pt x="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7873330" y="2205804"/>
              <a:ext cx="693738" cy="628651"/>
              <a:chOff x="5353050" y="3519039"/>
              <a:chExt cx="693738" cy="628651"/>
            </a:xfrm>
          </p:grpSpPr>
          <p:sp>
            <p:nvSpPr>
              <p:cNvPr id="31" name="Oval 2201"/>
              <p:cNvSpPr>
                <a:spLocks noChangeArrowheads="1"/>
              </p:cNvSpPr>
              <p:nvPr/>
            </p:nvSpPr>
            <p:spPr bwMode="auto">
              <a:xfrm>
                <a:off x="5745162" y="3519039"/>
                <a:ext cx="168275" cy="168275"/>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2"/>
              <p:cNvSpPr>
                <a:spLocks noEditPoints="1"/>
              </p:cNvSpPr>
              <p:nvPr/>
            </p:nvSpPr>
            <p:spPr bwMode="auto">
              <a:xfrm>
                <a:off x="5353050" y="3688902"/>
                <a:ext cx="693738" cy="458788"/>
              </a:xfrm>
              <a:custGeom>
                <a:avLst/>
                <a:gdLst>
                  <a:gd name="T0" fmla="*/ 365 w 365"/>
                  <a:gd name="T1" fmla="*/ 115 h 241"/>
                  <a:gd name="T2" fmla="*/ 358 w 365"/>
                  <a:gd name="T3" fmla="*/ 29 h 241"/>
                  <a:gd name="T4" fmla="*/ 354 w 365"/>
                  <a:gd name="T5" fmla="*/ 30 h 241"/>
                  <a:gd name="T6" fmla="*/ 321 w 365"/>
                  <a:gd name="T7" fmla="*/ 40 h 241"/>
                  <a:gd name="T8" fmla="*/ 311 w 365"/>
                  <a:gd name="T9" fmla="*/ 29 h 241"/>
                  <a:gd name="T10" fmla="*/ 216 w 365"/>
                  <a:gd name="T11" fmla="*/ 22 h 241"/>
                  <a:gd name="T12" fmla="*/ 151 w 365"/>
                  <a:gd name="T13" fmla="*/ 43 h 241"/>
                  <a:gd name="T14" fmla="*/ 68 w 365"/>
                  <a:gd name="T15" fmla="*/ 69 h 241"/>
                  <a:gd name="T16" fmla="*/ 27 w 365"/>
                  <a:gd name="T17" fmla="*/ 66 h 241"/>
                  <a:gd name="T18" fmla="*/ 2 w 365"/>
                  <a:gd name="T19" fmla="*/ 85 h 241"/>
                  <a:gd name="T20" fmla="*/ 14 w 365"/>
                  <a:gd name="T21" fmla="*/ 90 h 241"/>
                  <a:gd name="T22" fmla="*/ 38 w 365"/>
                  <a:gd name="T23" fmla="*/ 86 h 241"/>
                  <a:gd name="T24" fmla="*/ 46 w 365"/>
                  <a:gd name="T25" fmla="*/ 101 h 241"/>
                  <a:gd name="T26" fmla="*/ 80 w 365"/>
                  <a:gd name="T27" fmla="*/ 106 h 241"/>
                  <a:gd name="T28" fmla="*/ 182 w 365"/>
                  <a:gd name="T29" fmla="*/ 82 h 241"/>
                  <a:gd name="T30" fmla="*/ 182 w 365"/>
                  <a:gd name="T31" fmla="*/ 241 h 241"/>
                  <a:gd name="T32" fmla="*/ 325 w 365"/>
                  <a:gd name="T33" fmla="*/ 239 h 241"/>
                  <a:gd name="T34" fmla="*/ 325 w 365"/>
                  <a:gd name="T35" fmla="*/ 189 h 241"/>
                  <a:gd name="T36" fmla="*/ 350 w 365"/>
                  <a:gd name="T37" fmla="*/ 171 h 241"/>
                  <a:gd name="T38" fmla="*/ 357 w 365"/>
                  <a:gd name="T39" fmla="*/ 140 h 241"/>
                  <a:gd name="T40" fmla="*/ 356 w 365"/>
                  <a:gd name="T41" fmla="*/ 119 h 241"/>
                  <a:gd name="T42" fmla="*/ 362 w 365"/>
                  <a:gd name="T43" fmla="*/ 116 h 241"/>
                  <a:gd name="T44" fmla="*/ 365 w 365"/>
                  <a:gd name="T45" fmla="*/ 115 h 241"/>
                  <a:gd name="T46" fmla="*/ 262 w 365"/>
                  <a:gd name="T47" fmla="*/ 122 h 241"/>
                  <a:gd name="T48" fmla="*/ 249 w 365"/>
                  <a:gd name="T49" fmla="*/ 52 h 241"/>
                  <a:gd name="T50" fmla="*/ 298 w 365"/>
                  <a:gd name="T51" fmla="*/ 62 h 241"/>
                  <a:gd name="T52" fmla="*/ 308 w 365"/>
                  <a:gd name="T53" fmla="*/ 139 h 241"/>
                  <a:gd name="T54" fmla="*/ 262 w 365"/>
                  <a:gd name="T55" fmla="*/ 122 h 241"/>
                  <a:gd name="T56" fmla="*/ 316 w 365"/>
                  <a:gd name="T57" fmla="*/ 138 h 241"/>
                  <a:gd name="T58" fmla="*/ 306 w 365"/>
                  <a:gd name="T59" fmla="*/ 61 h 241"/>
                  <a:gd name="T60" fmla="*/ 350 w 365"/>
                  <a:gd name="T61" fmla="*/ 39 h 241"/>
                  <a:gd name="T62" fmla="*/ 356 w 365"/>
                  <a:gd name="T63" fmla="*/ 110 h 241"/>
                  <a:gd name="T64" fmla="*/ 316 w 365"/>
                  <a:gd name="T65" fmla="*/ 13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1">
                    <a:moveTo>
                      <a:pt x="365" y="115"/>
                    </a:moveTo>
                    <a:cubicBezTo>
                      <a:pt x="358" y="29"/>
                      <a:pt x="358" y="29"/>
                      <a:pt x="358" y="29"/>
                    </a:cubicBezTo>
                    <a:cubicBezTo>
                      <a:pt x="354" y="30"/>
                      <a:pt x="354" y="30"/>
                      <a:pt x="354" y="30"/>
                    </a:cubicBezTo>
                    <a:cubicBezTo>
                      <a:pt x="353" y="30"/>
                      <a:pt x="337" y="32"/>
                      <a:pt x="321" y="40"/>
                    </a:cubicBezTo>
                    <a:cubicBezTo>
                      <a:pt x="315" y="33"/>
                      <a:pt x="311" y="30"/>
                      <a:pt x="311" y="29"/>
                    </a:cubicBezTo>
                    <a:cubicBezTo>
                      <a:pt x="281" y="0"/>
                      <a:pt x="219" y="21"/>
                      <a:pt x="216" y="22"/>
                    </a:cubicBezTo>
                    <a:cubicBezTo>
                      <a:pt x="216" y="22"/>
                      <a:pt x="184" y="32"/>
                      <a:pt x="151" y="43"/>
                    </a:cubicBezTo>
                    <a:cubicBezTo>
                      <a:pt x="115" y="55"/>
                      <a:pt x="77" y="67"/>
                      <a:pt x="68" y="69"/>
                    </a:cubicBezTo>
                    <a:cubicBezTo>
                      <a:pt x="63" y="66"/>
                      <a:pt x="49" y="57"/>
                      <a:pt x="27" y="66"/>
                    </a:cubicBezTo>
                    <a:cubicBezTo>
                      <a:pt x="9" y="73"/>
                      <a:pt x="0" y="80"/>
                      <a:pt x="2" y="85"/>
                    </a:cubicBezTo>
                    <a:cubicBezTo>
                      <a:pt x="3" y="91"/>
                      <a:pt x="12" y="90"/>
                      <a:pt x="14" y="90"/>
                    </a:cubicBezTo>
                    <a:cubicBezTo>
                      <a:pt x="14" y="90"/>
                      <a:pt x="32" y="87"/>
                      <a:pt x="38" y="86"/>
                    </a:cubicBezTo>
                    <a:cubicBezTo>
                      <a:pt x="39" y="90"/>
                      <a:pt x="40" y="96"/>
                      <a:pt x="46" y="101"/>
                    </a:cubicBezTo>
                    <a:cubicBezTo>
                      <a:pt x="53" y="107"/>
                      <a:pt x="65" y="109"/>
                      <a:pt x="80" y="106"/>
                    </a:cubicBezTo>
                    <a:cubicBezTo>
                      <a:pt x="103" y="101"/>
                      <a:pt x="164" y="86"/>
                      <a:pt x="182" y="82"/>
                    </a:cubicBezTo>
                    <a:cubicBezTo>
                      <a:pt x="182" y="92"/>
                      <a:pt x="182" y="241"/>
                      <a:pt x="182" y="241"/>
                    </a:cubicBezTo>
                    <a:cubicBezTo>
                      <a:pt x="325" y="239"/>
                      <a:pt x="325" y="239"/>
                      <a:pt x="325" y="239"/>
                    </a:cubicBezTo>
                    <a:cubicBezTo>
                      <a:pt x="325" y="239"/>
                      <a:pt x="325" y="195"/>
                      <a:pt x="325" y="189"/>
                    </a:cubicBezTo>
                    <a:cubicBezTo>
                      <a:pt x="336" y="186"/>
                      <a:pt x="345" y="181"/>
                      <a:pt x="350" y="171"/>
                    </a:cubicBezTo>
                    <a:cubicBezTo>
                      <a:pt x="356" y="162"/>
                      <a:pt x="357" y="151"/>
                      <a:pt x="357" y="140"/>
                    </a:cubicBezTo>
                    <a:cubicBezTo>
                      <a:pt x="357" y="133"/>
                      <a:pt x="357" y="125"/>
                      <a:pt x="356" y="119"/>
                    </a:cubicBezTo>
                    <a:cubicBezTo>
                      <a:pt x="358" y="118"/>
                      <a:pt x="360" y="117"/>
                      <a:pt x="362" y="116"/>
                    </a:cubicBezTo>
                    <a:lnTo>
                      <a:pt x="365" y="115"/>
                    </a:lnTo>
                    <a:close/>
                    <a:moveTo>
                      <a:pt x="262" y="122"/>
                    </a:moveTo>
                    <a:cubicBezTo>
                      <a:pt x="261" y="117"/>
                      <a:pt x="250" y="60"/>
                      <a:pt x="249" y="52"/>
                    </a:cubicBezTo>
                    <a:cubicBezTo>
                      <a:pt x="258" y="52"/>
                      <a:pt x="280" y="52"/>
                      <a:pt x="298" y="62"/>
                    </a:cubicBezTo>
                    <a:cubicBezTo>
                      <a:pt x="308" y="139"/>
                      <a:pt x="308" y="139"/>
                      <a:pt x="308" y="139"/>
                    </a:cubicBezTo>
                    <a:cubicBezTo>
                      <a:pt x="298" y="134"/>
                      <a:pt x="281" y="125"/>
                      <a:pt x="262" y="122"/>
                    </a:cubicBezTo>
                    <a:close/>
                    <a:moveTo>
                      <a:pt x="316" y="138"/>
                    </a:moveTo>
                    <a:cubicBezTo>
                      <a:pt x="306" y="61"/>
                      <a:pt x="306" y="61"/>
                      <a:pt x="306" y="61"/>
                    </a:cubicBezTo>
                    <a:cubicBezTo>
                      <a:pt x="320" y="47"/>
                      <a:pt x="342" y="41"/>
                      <a:pt x="350" y="39"/>
                    </a:cubicBezTo>
                    <a:cubicBezTo>
                      <a:pt x="351" y="47"/>
                      <a:pt x="356" y="105"/>
                      <a:pt x="356" y="110"/>
                    </a:cubicBezTo>
                    <a:cubicBezTo>
                      <a:pt x="339" y="117"/>
                      <a:pt x="324" y="131"/>
                      <a:pt x="316" y="13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1026" name="Picture 2" descr="bi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15805" y="3140968"/>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28" name="Picture 4" descr="bio"/>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132469" y="3291779"/>
            <a:ext cx="5040000" cy="2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30" name="Picture 6" descr="bio"/>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347853" y="3433297"/>
            <a:ext cx="5040000" cy="28329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32" name="Picture 8" descr="bio"/>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564517" y="3580800"/>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1034" name="Picture 10" descr="bio"/>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80472" y="3748681"/>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pic>
        <p:nvPicPr>
          <p:cNvPr id="35" name="图片 34"/>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5583505" y="2480954"/>
            <a:ext cx="375216" cy="500288"/>
          </a:xfrm>
          <a:prstGeom prst="rect">
            <a:avLst/>
          </a:prstGeom>
        </p:spPr>
      </p:pic>
      <p:pic>
        <p:nvPicPr>
          <p:cNvPr id="1027" name="Picture 3"/>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3669875" y="2554775"/>
            <a:ext cx="279698" cy="352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300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53"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53" presetClass="entr" presetSubtype="0" fill="hold" nodeType="after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500" fill="hold"/>
                                        <p:tgtEl>
                                          <p:spTgt spid="1028"/>
                                        </p:tgtEl>
                                        <p:attrNameLst>
                                          <p:attrName>ppt_w</p:attrName>
                                        </p:attrNameLst>
                                      </p:cBhvr>
                                      <p:tavLst>
                                        <p:tav tm="0">
                                          <p:val>
                                            <p:fltVal val="0"/>
                                          </p:val>
                                        </p:tav>
                                        <p:tav tm="100000">
                                          <p:val>
                                            <p:strVal val="#ppt_w"/>
                                          </p:val>
                                        </p:tav>
                                      </p:tavLst>
                                    </p:anim>
                                    <p:anim calcmode="lin" valueType="num">
                                      <p:cBhvr>
                                        <p:cTn id="25" dur="500" fill="hold"/>
                                        <p:tgtEl>
                                          <p:spTgt spid="1028"/>
                                        </p:tgtEl>
                                        <p:attrNameLst>
                                          <p:attrName>ppt_h</p:attrName>
                                        </p:attrNameLst>
                                      </p:cBhvr>
                                      <p:tavLst>
                                        <p:tav tm="0">
                                          <p:val>
                                            <p:fltVal val="0"/>
                                          </p:val>
                                        </p:tav>
                                        <p:tav tm="100000">
                                          <p:val>
                                            <p:strVal val="#ppt_h"/>
                                          </p:val>
                                        </p:tav>
                                      </p:tavLst>
                                    </p:anim>
                                    <p:animEffect transition="in" filter="fade">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53" presetClass="entr" presetSubtype="0" fill="hold" nodeType="afterEffect">
                                  <p:stCondLst>
                                    <p:cond delay="0"/>
                                  </p:stCondLst>
                                  <p:childTnLst>
                                    <p:set>
                                      <p:cBhvr>
                                        <p:cTn id="33" dur="1" fill="hold">
                                          <p:stCondLst>
                                            <p:cond delay="0"/>
                                          </p:stCondLst>
                                        </p:cTn>
                                        <p:tgtEl>
                                          <p:spTgt spid="1030"/>
                                        </p:tgtEl>
                                        <p:attrNameLst>
                                          <p:attrName>style.visibility</p:attrName>
                                        </p:attrNameLst>
                                      </p:cBhvr>
                                      <p:to>
                                        <p:strVal val="visible"/>
                                      </p:to>
                                    </p:set>
                                    <p:anim calcmode="lin" valueType="num">
                                      <p:cBhvr>
                                        <p:cTn id="34" dur="500" fill="hold"/>
                                        <p:tgtEl>
                                          <p:spTgt spid="1030"/>
                                        </p:tgtEl>
                                        <p:attrNameLst>
                                          <p:attrName>ppt_w</p:attrName>
                                        </p:attrNameLst>
                                      </p:cBhvr>
                                      <p:tavLst>
                                        <p:tav tm="0">
                                          <p:val>
                                            <p:fltVal val="0"/>
                                          </p:val>
                                        </p:tav>
                                        <p:tav tm="100000">
                                          <p:val>
                                            <p:strVal val="#ppt_w"/>
                                          </p:val>
                                        </p:tav>
                                      </p:tavLst>
                                    </p:anim>
                                    <p:anim calcmode="lin" valueType="num">
                                      <p:cBhvr>
                                        <p:cTn id="35" dur="500" fill="hold"/>
                                        <p:tgtEl>
                                          <p:spTgt spid="1030"/>
                                        </p:tgtEl>
                                        <p:attrNameLst>
                                          <p:attrName>ppt_h</p:attrName>
                                        </p:attrNameLst>
                                      </p:cBhvr>
                                      <p:tavLst>
                                        <p:tav tm="0">
                                          <p:val>
                                            <p:fltVal val="0"/>
                                          </p:val>
                                        </p:tav>
                                        <p:tav tm="100000">
                                          <p:val>
                                            <p:strVal val="#ppt_h"/>
                                          </p:val>
                                        </p:tav>
                                      </p:tavLst>
                                    </p:anim>
                                    <p:animEffect transition="in" filter="fade">
                                      <p:cBhvr>
                                        <p:cTn id="36" dur="500"/>
                                        <p:tgtEl>
                                          <p:spTgt spid="103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1032"/>
                                        </p:tgtEl>
                                        <p:attrNameLst>
                                          <p:attrName>style.visibility</p:attrName>
                                        </p:attrNameLst>
                                      </p:cBhvr>
                                      <p:to>
                                        <p:strVal val="visible"/>
                                      </p:to>
                                    </p:set>
                                    <p:anim calcmode="lin" valueType="num">
                                      <p:cBhvr>
                                        <p:cTn id="44" dur="500" fill="hold"/>
                                        <p:tgtEl>
                                          <p:spTgt spid="1032"/>
                                        </p:tgtEl>
                                        <p:attrNameLst>
                                          <p:attrName>ppt_w</p:attrName>
                                        </p:attrNameLst>
                                      </p:cBhvr>
                                      <p:tavLst>
                                        <p:tav tm="0">
                                          <p:val>
                                            <p:fltVal val="0"/>
                                          </p:val>
                                        </p:tav>
                                        <p:tav tm="100000">
                                          <p:val>
                                            <p:strVal val="#ppt_w"/>
                                          </p:val>
                                        </p:tav>
                                      </p:tavLst>
                                    </p:anim>
                                    <p:anim calcmode="lin" valueType="num">
                                      <p:cBhvr>
                                        <p:cTn id="45" dur="500" fill="hold"/>
                                        <p:tgtEl>
                                          <p:spTgt spid="1032"/>
                                        </p:tgtEl>
                                        <p:attrNameLst>
                                          <p:attrName>ppt_h</p:attrName>
                                        </p:attrNameLst>
                                      </p:cBhvr>
                                      <p:tavLst>
                                        <p:tav tm="0">
                                          <p:val>
                                            <p:fltVal val="0"/>
                                          </p:val>
                                        </p:tav>
                                        <p:tav tm="100000">
                                          <p:val>
                                            <p:strVal val="#ppt_h"/>
                                          </p:val>
                                        </p:tav>
                                      </p:tavLst>
                                    </p:anim>
                                    <p:animEffect transition="in" filter="fade">
                                      <p:cBhvr>
                                        <p:cTn id="46" dur="500"/>
                                        <p:tgtEl>
                                          <p:spTgt spid="103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par>
                          <p:cTn id="51" fill="hold">
                            <p:stCondLst>
                              <p:cond delay="0"/>
                            </p:stCondLst>
                            <p:childTnLst>
                              <p:par>
                                <p:cTn id="52" presetID="53" presetClass="entr" presetSubtype="0" fill="hold" nodeType="afterEffect">
                                  <p:stCondLst>
                                    <p:cond delay="0"/>
                                  </p:stCondLst>
                                  <p:childTnLst>
                                    <p:set>
                                      <p:cBhvr>
                                        <p:cTn id="53" dur="1" fill="hold">
                                          <p:stCondLst>
                                            <p:cond delay="0"/>
                                          </p:stCondLst>
                                        </p:cTn>
                                        <p:tgtEl>
                                          <p:spTgt spid="1034"/>
                                        </p:tgtEl>
                                        <p:attrNameLst>
                                          <p:attrName>style.visibility</p:attrName>
                                        </p:attrNameLst>
                                      </p:cBhvr>
                                      <p:to>
                                        <p:strVal val="visible"/>
                                      </p:to>
                                    </p:set>
                                    <p:anim calcmode="lin" valueType="num">
                                      <p:cBhvr>
                                        <p:cTn id="54" dur="500" fill="hold"/>
                                        <p:tgtEl>
                                          <p:spTgt spid="1034"/>
                                        </p:tgtEl>
                                        <p:attrNameLst>
                                          <p:attrName>ppt_w</p:attrName>
                                        </p:attrNameLst>
                                      </p:cBhvr>
                                      <p:tavLst>
                                        <p:tav tm="0">
                                          <p:val>
                                            <p:fltVal val="0"/>
                                          </p:val>
                                        </p:tav>
                                        <p:tav tm="100000">
                                          <p:val>
                                            <p:strVal val="#ppt_w"/>
                                          </p:val>
                                        </p:tav>
                                      </p:tavLst>
                                    </p:anim>
                                    <p:anim calcmode="lin" valueType="num">
                                      <p:cBhvr>
                                        <p:cTn id="55" dur="500" fill="hold"/>
                                        <p:tgtEl>
                                          <p:spTgt spid="1034"/>
                                        </p:tgtEl>
                                        <p:attrNameLst>
                                          <p:attrName>ppt_h</p:attrName>
                                        </p:attrNameLst>
                                      </p:cBhvr>
                                      <p:tavLst>
                                        <p:tav tm="0">
                                          <p:val>
                                            <p:fltVal val="0"/>
                                          </p:val>
                                        </p:tav>
                                        <p:tav tm="100000">
                                          <p:val>
                                            <p:strVal val="#ppt_h"/>
                                          </p:val>
                                        </p:tav>
                                      </p:tavLst>
                                    </p:anim>
                                    <p:animEffect transition="in" filter="fade">
                                      <p:cBhvr>
                                        <p:cTn id="56"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a:t>
            </a:r>
            <a:r>
              <a:rPr lang="zh-CN" altLang="en-US" dirty="0" smtClean="0"/>
              <a:t>模型的实现</a:t>
            </a:r>
            <a:endParaRPr lang="zh-CN" altLang="en-US" dirty="0"/>
          </a:p>
        </p:txBody>
      </p:sp>
      <p:sp>
        <p:nvSpPr>
          <p:cNvPr id="3" name="内容占位符 2"/>
          <p:cNvSpPr>
            <a:spLocks noGrp="1"/>
          </p:cNvSpPr>
          <p:nvPr>
            <p:ph idx="1"/>
          </p:nvPr>
        </p:nvSpPr>
        <p:spPr/>
        <p:txBody>
          <a:bodyPr/>
          <a:lstStyle/>
          <a:p>
            <a:r>
              <a:rPr lang="en-US" altLang="zh-CN" dirty="0" smtClean="0"/>
              <a:t>BIO</a:t>
            </a:r>
            <a:r>
              <a:rPr lang="zh-CN" altLang="en-US" sz="2000" dirty="0" smtClean="0"/>
              <a:t>（同步阻塞</a:t>
            </a:r>
            <a:r>
              <a:rPr lang="en-US" altLang="zh-CN" sz="2000" dirty="0" smtClean="0"/>
              <a:t>IO</a:t>
            </a:r>
            <a:r>
              <a:rPr lang="zh-CN" altLang="en-US" sz="2000" dirty="0" smtClean="0"/>
              <a:t>，一个连接一个线程，</a:t>
            </a:r>
            <a:r>
              <a:rPr lang="en-US" altLang="zh-CN" sz="2000" dirty="0" smtClean="0"/>
              <a:t>java 1.4 </a:t>
            </a:r>
            <a:r>
              <a:rPr lang="en-US" altLang="zh-CN" sz="2000" dirty="0"/>
              <a:t>before </a:t>
            </a:r>
            <a:r>
              <a:rPr lang="zh-CN" altLang="en-US" sz="2000" dirty="0" smtClean="0"/>
              <a:t>）</a:t>
            </a:r>
            <a:endParaRPr lang="en-US" altLang="zh-CN" dirty="0" smtClean="0"/>
          </a:p>
          <a:p>
            <a:r>
              <a:rPr lang="en-US" altLang="zh-CN" dirty="0" smtClean="0"/>
              <a:t>NIO</a:t>
            </a:r>
            <a:r>
              <a:rPr lang="zh-CN" altLang="en-US" sz="2000" dirty="0" smtClean="0"/>
              <a:t>（同步非阻塞</a:t>
            </a:r>
            <a:r>
              <a:rPr lang="en-US" altLang="zh-CN" sz="2000" dirty="0" smtClean="0"/>
              <a:t>IO</a:t>
            </a:r>
            <a:r>
              <a:rPr lang="zh-CN" altLang="en-US" sz="2000" dirty="0" smtClean="0"/>
              <a:t>，一个请求一个线程，</a:t>
            </a:r>
            <a:r>
              <a:rPr lang="en-US" altLang="zh-CN" sz="2000" dirty="0" smtClean="0"/>
              <a:t>java 1.4 later</a:t>
            </a:r>
            <a:r>
              <a:rPr lang="zh-CN" altLang="en-US" sz="2000" dirty="0" smtClean="0"/>
              <a:t>）</a:t>
            </a:r>
            <a:endParaRPr lang="en-US" altLang="zh-CN" dirty="0" smtClean="0"/>
          </a:p>
          <a:p>
            <a:r>
              <a:rPr lang="en-US" altLang="zh-CN" dirty="0" smtClean="0"/>
              <a:t>AIO</a:t>
            </a:r>
            <a:r>
              <a:rPr lang="zh-CN" altLang="en-US" sz="2000" dirty="0" smtClean="0"/>
              <a:t>（异步非阻塞</a:t>
            </a:r>
            <a:r>
              <a:rPr lang="en-US" altLang="zh-CN" sz="2000" dirty="0" smtClean="0"/>
              <a:t>IO </a:t>
            </a:r>
            <a:r>
              <a:rPr lang="zh-CN" altLang="en-US" sz="2000" dirty="0" smtClean="0"/>
              <a:t>，一个有效请求一个线程，</a:t>
            </a:r>
            <a:r>
              <a:rPr lang="en-US" altLang="zh-CN" sz="2000" dirty="0" smtClean="0"/>
              <a:t>java 1.7 later</a:t>
            </a:r>
            <a:r>
              <a:rPr lang="zh-CN" altLang="en-US" sz="2000" dirty="0" smtClean="0"/>
              <a:t>）</a:t>
            </a:r>
            <a:endParaRPr lang="zh-CN" altLang="en-US" sz="2000" dirty="0"/>
          </a:p>
        </p:txBody>
      </p:sp>
      <p:grpSp>
        <p:nvGrpSpPr>
          <p:cNvPr id="226" name="组合 225"/>
          <p:cNvGrpSpPr/>
          <p:nvPr/>
        </p:nvGrpSpPr>
        <p:grpSpPr>
          <a:xfrm>
            <a:off x="1783272" y="3286207"/>
            <a:ext cx="5760000" cy="3240000"/>
            <a:chOff x="5398661" y="1247185"/>
            <a:chExt cx="5760000" cy="3240000"/>
          </a:xfrm>
          <a:effectLst>
            <a:outerShdw blurRad="50800" dist="38100" dir="2700000" algn="tl" rotWithShape="0">
              <a:prstClr val="black">
                <a:alpha val="40000"/>
              </a:prstClr>
            </a:outerShdw>
          </a:effectLst>
        </p:grpSpPr>
        <p:sp>
          <p:nvSpPr>
            <p:cNvPr id="220" name="矩形 219"/>
            <p:cNvSpPr/>
            <p:nvPr/>
          </p:nvSpPr>
          <p:spPr>
            <a:xfrm>
              <a:off x="5398661" y="1247185"/>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58" name="组合 157"/>
            <p:cNvGrpSpPr/>
            <p:nvPr/>
          </p:nvGrpSpPr>
          <p:grpSpPr>
            <a:xfrm>
              <a:off x="6444208" y="1866524"/>
              <a:ext cx="3636240" cy="2066532"/>
              <a:chOff x="4320056" y="1196752"/>
              <a:chExt cx="3636240" cy="2066532"/>
            </a:xfrm>
          </p:grpSpPr>
          <p:sp>
            <p:nvSpPr>
              <p:cNvPr id="4" name="椭圆 3"/>
              <p:cNvSpPr/>
              <p:nvPr/>
            </p:nvSpPr>
            <p:spPr>
              <a:xfrm>
                <a:off x="4320056" y="213285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7" name="矩形 6"/>
              <p:cNvSpPr/>
              <p:nvPr/>
            </p:nvSpPr>
            <p:spPr>
              <a:xfrm>
                <a:off x="5724940" y="1628800"/>
                <a:ext cx="64726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ServerSocket</a:t>
                </a:r>
                <a:endParaRPr lang="zh-CN" altLang="en-US" sz="1200" dirty="0"/>
              </a:p>
            </p:txBody>
          </p:sp>
          <p:sp>
            <p:nvSpPr>
              <p:cNvPr id="18" name="矩形 17"/>
              <p:cNvSpPr/>
              <p:nvPr/>
            </p:nvSpPr>
            <p:spPr>
              <a:xfrm>
                <a:off x="7069088" y="213285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53" name="矩形 52"/>
              <p:cNvSpPr/>
              <p:nvPr/>
            </p:nvSpPr>
            <p:spPr>
              <a:xfrm>
                <a:off x="5473147" y="1196752"/>
                <a:ext cx="2460037" cy="2066532"/>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5" name="直接箭头连接符 54"/>
              <p:cNvCxnSpPr>
                <a:stCxn id="4" idx="6"/>
                <a:endCxn id="18" idx="1"/>
              </p:cNvCxnSpPr>
              <p:nvPr/>
            </p:nvCxnSpPr>
            <p:spPr>
              <a:xfrm>
                <a:off x="5076056" y="226787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94" idx="6"/>
                <a:endCxn id="89" idx="1"/>
              </p:cNvCxnSpPr>
              <p:nvPr/>
            </p:nvCxnSpPr>
            <p:spPr>
              <a:xfrm>
                <a:off x="5076056" y="2679266"/>
                <a:ext cx="1993033"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5" idx="6"/>
                <a:endCxn id="92" idx="1"/>
              </p:cNvCxnSpPr>
              <p:nvPr/>
            </p:nvCxnSpPr>
            <p:spPr>
              <a:xfrm>
                <a:off x="5076056" y="307796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4" idx="0"/>
                <a:endCxn id="7" idx="1"/>
              </p:cNvCxnSpPr>
              <p:nvPr/>
            </p:nvCxnSpPr>
            <p:spPr>
              <a:xfrm rot="5400000" flipH="1" flipV="1">
                <a:off x="5026978" y="1434894"/>
                <a:ext cx="369041" cy="10268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形状 78"/>
              <p:cNvCxnSpPr>
                <a:stCxn id="7" idx="3"/>
                <a:endCxn id="18" idx="0"/>
              </p:cNvCxnSpPr>
              <p:nvPr/>
            </p:nvCxnSpPr>
            <p:spPr>
              <a:xfrm>
                <a:off x="6372200" y="1763815"/>
                <a:ext cx="1020888" cy="3690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88024" y="1567825"/>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82" name="TextBox 81"/>
              <p:cNvSpPr txBox="1"/>
              <p:nvPr/>
            </p:nvSpPr>
            <p:spPr>
              <a:xfrm>
                <a:off x="6638760" y="1567825"/>
                <a:ext cx="597536" cy="276999"/>
              </a:xfrm>
              <a:prstGeom prst="rect">
                <a:avLst/>
              </a:prstGeom>
              <a:noFill/>
            </p:spPr>
            <p:txBody>
              <a:bodyPr wrap="none" rtlCol="0">
                <a:spAutoFit/>
              </a:bodyPr>
              <a:lstStyle/>
              <a:p>
                <a:r>
                  <a:rPr lang="en-US" altLang="zh-CN" sz="1200" dirty="0" smtClean="0"/>
                  <a:t>accept</a:t>
                </a:r>
                <a:endParaRPr lang="zh-CN" altLang="en-US" sz="1200" dirty="0"/>
              </a:p>
            </p:txBody>
          </p:sp>
          <p:sp>
            <p:nvSpPr>
              <p:cNvPr id="89" name="矩形 88"/>
              <p:cNvSpPr/>
              <p:nvPr/>
            </p:nvSpPr>
            <p:spPr>
              <a:xfrm>
                <a:off x="7069089" y="2544251"/>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2" name="矩形 91"/>
              <p:cNvSpPr/>
              <p:nvPr/>
            </p:nvSpPr>
            <p:spPr>
              <a:xfrm>
                <a:off x="7069088" y="294294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4" name="椭圆 93"/>
              <p:cNvSpPr/>
              <p:nvPr/>
            </p:nvSpPr>
            <p:spPr>
              <a:xfrm>
                <a:off x="4320056" y="2544251"/>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95" name="椭圆 94"/>
              <p:cNvSpPr/>
              <p:nvPr/>
            </p:nvSpPr>
            <p:spPr>
              <a:xfrm>
                <a:off x="4320056" y="294294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00" name="TextBox 99"/>
              <p:cNvSpPr txBox="1"/>
              <p:nvPr/>
            </p:nvSpPr>
            <p:spPr>
              <a:xfrm>
                <a:off x="7236296" y="119675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24" name="TextBox 123"/>
              <p:cNvSpPr txBox="1"/>
              <p:nvPr/>
            </p:nvSpPr>
            <p:spPr>
              <a:xfrm>
                <a:off x="5593206" y="2431921"/>
                <a:ext cx="851002" cy="276999"/>
              </a:xfrm>
              <a:prstGeom prst="rect">
                <a:avLst/>
              </a:prstGeom>
              <a:noFill/>
            </p:spPr>
            <p:txBody>
              <a:bodyPr wrap="none" rtlCol="0">
                <a:spAutoFit/>
              </a:bodyPr>
              <a:lstStyle/>
              <a:p>
                <a:r>
                  <a:rPr lang="en-US" altLang="zh-CN" sz="1200" dirty="0" smtClean="0"/>
                  <a:t>read/write</a:t>
                </a:r>
                <a:endParaRPr lang="zh-CN" altLang="en-US" sz="1200" dirty="0"/>
              </a:p>
            </p:txBody>
          </p:sp>
        </p:grpSp>
      </p:grpSp>
      <p:grpSp>
        <p:nvGrpSpPr>
          <p:cNvPr id="228" name="组合 227"/>
          <p:cNvGrpSpPr/>
          <p:nvPr/>
        </p:nvGrpSpPr>
        <p:grpSpPr>
          <a:xfrm>
            <a:off x="2123728" y="3429000"/>
            <a:ext cx="5760000" cy="3240000"/>
            <a:chOff x="4880963" y="3682032"/>
            <a:chExt cx="5760000" cy="3240000"/>
          </a:xfrm>
        </p:grpSpPr>
        <p:sp>
          <p:nvSpPr>
            <p:cNvPr id="229" name="矩形 228"/>
            <p:cNvSpPr/>
            <p:nvPr/>
          </p:nvSpPr>
          <p:spPr>
            <a:xfrm>
              <a:off x="4880963" y="3682032"/>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30" name="组合 87"/>
            <p:cNvGrpSpPr/>
            <p:nvPr/>
          </p:nvGrpSpPr>
          <p:grpSpPr>
            <a:xfrm>
              <a:off x="5220593" y="4057439"/>
              <a:ext cx="5018013" cy="2520000"/>
              <a:chOff x="5220593" y="4057439"/>
              <a:chExt cx="5018013" cy="2520000"/>
            </a:xfrm>
          </p:grpSpPr>
          <p:sp>
            <p:nvSpPr>
              <p:cNvPr id="231" name="椭圆 230"/>
              <p:cNvSpPr/>
              <p:nvPr/>
            </p:nvSpPr>
            <p:spPr>
              <a:xfrm>
                <a:off x="5220593" y="514294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2" name="矩形 231"/>
              <p:cNvSpPr/>
              <p:nvPr/>
            </p:nvSpPr>
            <p:spPr>
              <a:xfrm>
                <a:off x="6625477" y="5554344"/>
                <a:ext cx="720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Selector</a:t>
                </a:r>
                <a:endParaRPr lang="zh-CN" altLang="en-US" sz="1200" dirty="0"/>
              </a:p>
            </p:txBody>
          </p:sp>
          <p:sp>
            <p:nvSpPr>
              <p:cNvPr id="233" name="椭圆 232"/>
              <p:cNvSpPr/>
              <p:nvPr/>
            </p:nvSpPr>
            <p:spPr>
              <a:xfrm>
                <a:off x="5220593" y="555434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4" name="椭圆 233"/>
              <p:cNvSpPr/>
              <p:nvPr/>
            </p:nvSpPr>
            <p:spPr>
              <a:xfrm>
                <a:off x="5220593" y="595303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grpSp>
            <p:nvGrpSpPr>
              <p:cNvPr id="235" name="组合 124"/>
              <p:cNvGrpSpPr/>
              <p:nvPr/>
            </p:nvGrpSpPr>
            <p:grpSpPr>
              <a:xfrm>
                <a:off x="6373684" y="4057439"/>
                <a:ext cx="3864922" cy="2520000"/>
                <a:chOff x="1860019" y="4370494"/>
                <a:chExt cx="2460037" cy="2424968"/>
              </a:xfrm>
            </p:grpSpPr>
            <p:sp>
              <p:nvSpPr>
                <p:cNvPr id="259" name="矩形 258"/>
                <p:cNvSpPr/>
                <p:nvPr/>
              </p:nvSpPr>
              <p:spPr>
                <a:xfrm>
                  <a:off x="1860019" y="4370494"/>
                  <a:ext cx="2460037" cy="242496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0" name="TextBox 259"/>
                <p:cNvSpPr txBox="1"/>
                <p:nvPr/>
              </p:nvSpPr>
              <p:spPr>
                <a:xfrm>
                  <a:off x="3861255" y="4372235"/>
                  <a:ext cx="458283" cy="329880"/>
                </a:xfrm>
                <a:prstGeom prst="rect">
                  <a:avLst/>
                </a:prstGeom>
                <a:noFill/>
              </p:spPr>
              <p:txBody>
                <a:bodyPr wrap="square" rtlCol="0">
                  <a:spAutoFit/>
                </a:bodyPr>
                <a:lstStyle/>
                <a:p>
                  <a:r>
                    <a:rPr lang="en-US" altLang="zh-CN" sz="1600" dirty="0" smtClean="0"/>
                    <a:t>server</a:t>
                  </a:r>
                  <a:endParaRPr lang="zh-CN" altLang="en-US" dirty="0"/>
                </a:p>
              </p:txBody>
            </p:sp>
          </p:grpSp>
          <p:cxnSp>
            <p:nvCxnSpPr>
              <p:cNvPr id="236" name="直接箭头连接符 235"/>
              <p:cNvCxnSpPr>
                <a:stCxn id="231" idx="6"/>
                <a:endCxn id="232" idx="1"/>
              </p:cNvCxnSpPr>
              <p:nvPr/>
            </p:nvCxnSpPr>
            <p:spPr>
              <a:xfrm>
                <a:off x="5976593" y="5277964"/>
                <a:ext cx="648884" cy="41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33" idx="6"/>
                <a:endCxn id="232" idx="1"/>
              </p:cNvCxnSpPr>
              <p:nvPr/>
            </p:nvCxnSpPr>
            <p:spPr>
              <a:xfrm>
                <a:off x="5976593" y="5689359"/>
                <a:ext cx="648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a:stCxn id="234" idx="6"/>
                <a:endCxn id="232" idx="1"/>
              </p:cNvCxnSpPr>
              <p:nvPr/>
            </p:nvCxnSpPr>
            <p:spPr>
              <a:xfrm flipV="1">
                <a:off x="5976593" y="5689359"/>
                <a:ext cx="648884" cy="398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9" name="组合 137"/>
              <p:cNvGrpSpPr/>
              <p:nvPr/>
            </p:nvGrpSpPr>
            <p:grpSpPr>
              <a:xfrm>
                <a:off x="7835902" y="4746905"/>
                <a:ext cx="900000" cy="1800000"/>
                <a:chOff x="3322237" y="4910554"/>
                <a:chExt cx="936104" cy="1884908"/>
              </a:xfrm>
            </p:grpSpPr>
            <p:sp>
              <p:nvSpPr>
                <p:cNvPr id="254" name="椭圆 253"/>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5" name="矩形 254"/>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6" name="矩形 255"/>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7" name="矩形 256"/>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8" name="TextBox 257"/>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grpSp>
            <p:nvGrpSpPr>
              <p:cNvPr id="240" name="组合 138"/>
              <p:cNvGrpSpPr/>
              <p:nvPr/>
            </p:nvGrpSpPr>
            <p:grpSpPr>
              <a:xfrm>
                <a:off x="9085665" y="4746905"/>
                <a:ext cx="900000" cy="1800000"/>
                <a:chOff x="3322237" y="4910554"/>
                <a:chExt cx="936104" cy="1884908"/>
              </a:xfrm>
            </p:grpSpPr>
            <p:sp>
              <p:nvSpPr>
                <p:cNvPr id="249" name="椭圆 248"/>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0" name="矩形 249"/>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1" name="矩形 250"/>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2" name="矩形 251"/>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3" name="TextBox 252"/>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cxnSp>
            <p:nvCxnSpPr>
              <p:cNvPr id="241" name="形状 240"/>
              <p:cNvCxnSpPr>
                <a:stCxn id="232" idx="3"/>
                <a:endCxn id="254" idx="0"/>
              </p:cNvCxnSpPr>
              <p:nvPr/>
            </p:nvCxnSpPr>
            <p:spPr>
              <a:xfrm flipV="1">
                <a:off x="7345477" y="4746905"/>
                <a:ext cx="940425" cy="942454"/>
              </a:xfrm>
              <a:prstGeom prst="bentConnector4">
                <a:avLst>
                  <a:gd name="adj1" fmla="val 33331"/>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形状 241"/>
              <p:cNvCxnSpPr>
                <a:stCxn id="232" idx="3"/>
                <a:endCxn id="249" idx="0"/>
              </p:cNvCxnSpPr>
              <p:nvPr/>
            </p:nvCxnSpPr>
            <p:spPr>
              <a:xfrm flipV="1">
                <a:off x="7345477" y="4746905"/>
                <a:ext cx="2190188" cy="942454"/>
              </a:xfrm>
              <a:prstGeom prst="bentConnector4">
                <a:avLst>
                  <a:gd name="adj1" fmla="val 14179"/>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7984073" y="4788552"/>
                <a:ext cx="597536" cy="276999"/>
              </a:xfrm>
              <a:prstGeom prst="rect">
                <a:avLst/>
              </a:prstGeom>
              <a:noFill/>
            </p:spPr>
            <p:txBody>
              <a:bodyPr wrap="none" rtlCol="0">
                <a:spAutoFit/>
              </a:bodyPr>
              <a:lstStyle/>
              <a:p>
                <a:r>
                  <a:rPr lang="en-US" altLang="zh-CN" sz="1200" dirty="0" smtClean="0"/>
                  <a:t>accept</a:t>
                </a:r>
                <a:endParaRPr lang="zh-CN" altLang="en-US" dirty="0"/>
              </a:p>
            </p:txBody>
          </p:sp>
          <p:sp>
            <p:nvSpPr>
              <p:cNvPr id="244" name="TextBox 243"/>
              <p:cNvSpPr txBox="1"/>
              <p:nvPr/>
            </p:nvSpPr>
            <p:spPr>
              <a:xfrm>
                <a:off x="8739550" y="5501071"/>
                <a:ext cx="346115" cy="338554"/>
              </a:xfrm>
              <a:prstGeom prst="rect">
                <a:avLst/>
              </a:prstGeom>
              <a:noFill/>
            </p:spPr>
            <p:txBody>
              <a:bodyPr wrap="square" rtlCol="0">
                <a:spAutoFit/>
              </a:bodyPr>
              <a:lstStyle/>
              <a:p>
                <a:r>
                  <a:rPr lang="en-US" altLang="zh-CN" sz="1600" b="1" dirty="0" smtClean="0">
                    <a:solidFill>
                      <a:schemeClr val="bg1">
                        <a:lumMod val="50000"/>
                      </a:schemeClr>
                    </a:solidFill>
                  </a:rPr>
                  <a:t>…</a:t>
                </a:r>
                <a:endParaRPr lang="zh-CN" altLang="en-US" b="1" dirty="0">
                  <a:solidFill>
                    <a:schemeClr val="bg1">
                      <a:lumMod val="50000"/>
                    </a:schemeClr>
                  </a:solidFill>
                </a:endParaRPr>
              </a:p>
            </p:txBody>
          </p:sp>
          <p:sp>
            <p:nvSpPr>
              <p:cNvPr id="245" name="TextBox 244"/>
              <p:cNvSpPr txBox="1"/>
              <p:nvPr/>
            </p:nvSpPr>
            <p:spPr>
              <a:xfrm>
                <a:off x="9301689" y="478855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46" name="TextBox 245"/>
              <p:cNvSpPr txBox="1"/>
              <p:nvPr/>
            </p:nvSpPr>
            <p:spPr>
              <a:xfrm>
                <a:off x="7032734" y="4870073"/>
                <a:ext cx="708784" cy="276999"/>
              </a:xfrm>
              <a:prstGeom prst="rect">
                <a:avLst/>
              </a:prstGeom>
              <a:noFill/>
            </p:spPr>
            <p:txBody>
              <a:bodyPr wrap="none" rtlCol="0">
                <a:spAutoFit/>
              </a:bodyPr>
              <a:lstStyle/>
              <a:p>
                <a:r>
                  <a:rPr lang="en-US" altLang="zh-CN" sz="1200" dirty="0" smtClean="0"/>
                  <a:t>dispatch</a:t>
                </a:r>
                <a:endParaRPr lang="zh-CN" altLang="en-US" dirty="0"/>
              </a:p>
            </p:txBody>
          </p:sp>
          <p:sp>
            <p:nvSpPr>
              <p:cNvPr id="247" name="TextBox 246"/>
              <p:cNvSpPr txBox="1"/>
              <p:nvPr/>
            </p:nvSpPr>
            <p:spPr>
              <a:xfrm>
                <a:off x="6589390" y="5795144"/>
                <a:ext cx="936475" cy="646331"/>
              </a:xfrm>
              <a:prstGeom prst="rect">
                <a:avLst/>
              </a:prstGeom>
              <a:noFill/>
            </p:spPr>
            <p:txBody>
              <a:bodyPr wrap="none" rtlCol="0">
                <a:spAutoFit/>
              </a:bodyPr>
              <a:lstStyle/>
              <a:p>
                <a:r>
                  <a:rPr lang="en-US" altLang="zh-CN" sz="1200" dirty="0" smtClean="0"/>
                  <a:t>while()  {</a:t>
                </a:r>
              </a:p>
              <a:p>
                <a:r>
                  <a:rPr lang="en-US" altLang="zh-CN" sz="1200" dirty="0" smtClean="0"/>
                  <a:t>    select()… </a:t>
                </a:r>
              </a:p>
              <a:p>
                <a:r>
                  <a:rPr lang="en-US" altLang="zh-CN" sz="1200" dirty="0" smtClean="0"/>
                  <a:t>}</a:t>
                </a:r>
                <a:endParaRPr lang="zh-CN" altLang="en-US" dirty="0"/>
              </a:p>
            </p:txBody>
          </p:sp>
          <p:sp>
            <p:nvSpPr>
              <p:cNvPr id="248" name="TextBox 247"/>
              <p:cNvSpPr txBox="1"/>
              <p:nvPr/>
            </p:nvSpPr>
            <p:spPr>
              <a:xfrm>
                <a:off x="7668344" y="4221088"/>
                <a:ext cx="980846" cy="276999"/>
              </a:xfrm>
              <a:prstGeom prst="rect">
                <a:avLst/>
              </a:prstGeom>
              <a:noFill/>
            </p:spPr>
            <p:txBody>
              <a:bodyPr wrap="none" rtlCol="0">
                <a:spAutoFit/>
              </a:bodyPr>
              <a:lstStyle/>
              <a:p>
                <a:r>
                  <a:rPr lang="en-US" altLang="zh-CN" sz="1200" dirty="0" err="1" smtClean="0"/>
                  <a:t>SelectionKey</a:t>
                </a:r>
                <a:endParaRPr lang="zh-CN" altLang="en-US" dirty="0"/>
              </a:p>
            </p:txBody>
          </p:sp>
        </p:grpSp>
      </p:grpSp>
      <p:grpSp>
        <p:nvGrpSpPr>
          <p:cNvPr id="225" name="组合 224"/>
          <p:cNvGrpSpPr/>
          <p:nvPr/>
        </p:nvGrpSpPr>
        <p:grpSpPr>
          <a:xfrm>
            <a:off x="2483768" y="3573376"/>
            <a:ext cx="5760000" cy="3240000"/>
            <a:chOff x="-361339" y="3197889"/>
            <a:chExt cx="5760000" cy="3240000"/>
          </a:xfrm>
          <a:effectLst>
            <a:outerShdw blurRad="50800" dist="38100" dir="2700000" algn="tl" rotWithShape="0">
              <a:prstClr val="black">
                <a:alpha val="40000"/>
              </a:prstClr>
            </a:outerShdw>
          </a:effectLst>
        </p:grpSpPr>
        <p:sp>
          <p:nvSpPr>
            <p:cNvPr id="223" name="矩形 222"/>
            <p:cNvSpPr/>
            <p:nvPr/>
          </p:nvSpPr>
          <p:spPr>
            <a:xfrm>
              <a:off x="-361339" y="3197889"/>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19" name="组合 218"/>
            <p:cNvGrpSpPr/>
            <p:nvPr/>
          </p:nvGrpSpPr>
          <p:grpSpPr>
            <a:xfrm>
              <a:off x="93056" y="3572448"/>
              <a:ext cx="4766976" cy="2520848"/>
              <a:chOff x="1871784" y="4148512"/>
              <a:chExt cx="4766976" cy="2520848"/>
            </a:xfrm>
          </p:grpSpPr>
          <p:sp>
            <p:nvSpPr>
              <p:cNvPr id="217" name="椭圆 216"/>
              <p:cNvSpPr/>
              <p:nvPr/>
            </p:nvSpPr>
            <p:spPr>
              <a:xfrm>
                <a:off x="5544209" y="4551371"/>
                <a:ext cx="1044015" cy="21179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0" name="椭圆 159"/>
              <p:cNvSpPr/>
              <p:nvPr/>
            </p:nvSpPr>
            <p:spPr>
              <a:xfrm>
                <a:off x="1871784" y="5074972"/>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61" name="矩形 160"/>
              <p:cNvSpPr/>
              <p:nvPr/>
            </p:nvSpPr>
            <p:spPr>
              <a:xfrm>
                <a:off x="3276668" y="4580560"/>
                <a:ext cx="111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AsynchronousChannel</a:t>
                </a:r>
                <a:endParaRPr lang="zh-CN" altLang="en-US" sz="1200" dirty="0"/>
              </a:p>
            </p:txBody>
          </p:sp>
          <p:sp>
            <p:nvSpPr>
              <p:cNvPr id="162" name="矩形 161"/>
              <p:cNvSpPr/>
              <p:nvPr/>
            </p:nvSpPr>
            <p:spPr>
              <a:xfrm>
                <a:off x="5580215" y="5074972"/>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CompletionHandler</a:t>
                </a:r>
                <a:endParaRPr lang="zh-CN" altLang="en-US" sz="1200" dirty="0"/>
              </a:p>
            </p:txBody>
          </p:sp>
          <p:sp>
            <p:nvSpPr>
              <p:cNvPr id="163" name="矩形 162"/>
              <p:cNvSpPr/>
              <p:nvPr/>
            </p:nvSpPr>
            <p:spPr>
              <a:xfrm>
                <a:off x="3024875" y="4148512"/>
                <a:ext cx="3613885" cy="252084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4" name="直接箭头连接符 163"/>
              <p:cNvCxnSpPr>
                <a:stCxn id="160" idx="6"/>
                <a:endCxn id="177" idx="1"/>
              </p:cNvCxnSpPr>
              <p:nvPr/>
            </p:nvCxnSpPr>
            <p:spPr>
              <a:xfrm>
                <a:off x="2627784" y="5209987"/>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73" idx="6"/>
                <a:endCxn id="178" idx="1"/>
              </p:cNvCxnSpPr>
              <p:nvPr/>
            </p:nvCxnSpPr>
            <p:spPr>
              <a:xfrm>
                <a:off x="2627784" y="5640011"/>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74" idx="6"/>
                <a:endCxn id="179" idx="1"/>
              </p:cNvCxnSpPr>
              <p:nvPr/>
            </p:nvCxnSpPr>
            <p:spPr>
              <a:xfrm>
                <a:off x="2627784" y="6051149"/>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682313" y="5013176"/>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170" name="TextBox 169"/>
              <p:cNvSpPr txBox="1"/>
              <p:nvPr/>
            </p:nvSpPr>
            <p:spPr>
              <a:xfrm>
                <a:off x="4355976" y="4293096"/>
                <a:ext cx="1147878" cy="461665"/>
              </a:xfrm>
              <a:prstGeom prst="rect">
                <a:avLst/>
              </a:prstGeom>
              <a:noFill/>
            </p:spPr>
            <p:txBody>
              <a:bodyPr wrap="none" rtlCol="0">
                <a:spAutoFit/>
              </a:bodyPr>
              <a:lstStyle/>
              <a:p>
                <a:r>
                  <a:rPr lang="en-US" altLang="zh-CN" sz="1200" dirty="0" err="1" smtClean="0"/>
                  <a:t>asyncronous</a:t>
                </a:r>
                <a:r>
                  <a:rPr lang="en-US" altLang="zh-CN" sz="1200" dirty="0" smtClean="0"/>
                  <a:t> </a:t>
                </a:r>
              </a:p>
              <a:p>
                <a:r>
                  <a:rPr lang="en-US" altLang="zh-CN" sz="1200" dirty="0" smtClean="0"/>
                  <a:t>by OS or others</a:t>
                </a:r>
                <a:endParaRPr lang="zh-CN" altLang="en-US" sz="1200" dirty="0"/>
              </a:p>
            </p:txBody>
          </p:sp>
          <p:sp>
            <p:nvSpPr>
              <p:cNvPr id="171" name="矩形 170"/>
              <p:cNvSpPr/>
              <p:nvPr/>
            </p:nvSpPr>
            <p:spPr>
              <a:xfrm>
                <a:off x="5580216" y="5504996"/>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b="1" dirty="0"/>
              </a:p>
            </p:txBody>
          </p:sp>
          <p:sp>
            <p:nvSpPr>
              <p:cNvPr id="172" name="矩形 171"/>
              <p:cNvSpPr/>
              <p:nvPr/>
            </p:nvSpPr>
            <p:spPr>
              <a:xfrm>
                <a:off x="5580215" y="5916134"/>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dirty="0"/>
              </a:p>
            </p:txBody>
          </p:sp>
          <p:sp>
            <p:nvSpPr>
              <p:cNvPr id="173" name="椭圆 172"/>
              <p:cNvSpPr/>
              <p:nvPr/>
            </p:nvSpPr>
            <p:spPr>
              <a:xfrm>
                <a:off x="1871784" y="550499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4" name="椭圆 173"/>
              <p:cNvSpPr/>
              <p:nvPr/>
            </p:nvSpPr>
            <p:spPr>
              <a:xfrm>
                <a:off x="1871784" y="591613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5" name="TextBox 174"/>
              <p:cNvSpPr txBox="1"/>
              <p:nvPr/>
            </p:nvSpPr>
            <p:spPr>
              <a:xfrm>
                <a:off x="5868144" y="414851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77" name="矩形 176"/>
              <p:cNvSpPr/>
              <p:nvPr/>
            </p:nvSpPr>
            <p:spPr>
              <a:xfrm>
                <a:off x="3528112" y="5065987"/>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AsynchronousServerSocketChannel</a:t>
                </a:r>
                <a:endParaRPr lang="zh-CN" altLang="en-US" sz="1200" dirty="0"/>
              </a:p>
            </p:txBody>
          </p:sp>
          <p:sp>
            <p:nvSpPr>
              <p:cNvPr id="178" name="矩形 177"/>
              <p:cNvSpPr/>
              <p:nvPr/>
            </p:nvSpPr>
            <p:spPr>
              <a:xfrm>
                <a:off x="3528112" y="5496011"/>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AsynchronousSocketChannel</a:t>
                </a:r>
                <a:endParaRPr lang="zh-CN" altLang="en-US" sz="1200" dirty="0"/>
              </a:p>
            </p:txBody>
          </p:sp>
          <p:sp>
            <p:nvSpPr>
              <p:cNvPr id="179" name="矩形 178"/>
              <p:cNvSpPr/>
              <p:nvPr/>
            </p:nvSpPr>
            <p:spPr>
              <a:xfrm>
                <a:off x="3528112" y="5907149"/>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AsynchronousFileChannel</a:t>
                </a:r>
                <a:endParaRPr lang="zh-CN" altLang="en-US" sz="1200" dirty="0"/>
              </a:p>
            </p:txBody>
          </p:sp>
          <p:cxnSp>
            <p:nvCxnSpPr>
              <p:cNvPr id="186" name="形状 185"/>
              <p:cNvCxnSpPr>
                <a:stCxn id="177" idx="1"/>
              </p:cNvCxnSpPr>
              <p:nvPr/>
            </p:nvCxnSpPr>
            <p:spPr>
              <a:xfrm rot="10800000">
                <a:off x="3373608" y="4921273"/>
                <a:ext cx="154504" cy="288714"/>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形状 186"/>
              <p:cNvCxnSpPr>
                <a:stCxn id="178" idx="1"/>
              </p:cNvCxnSpPr>
              <p:nvPr/>
            </p:nvCxnSpPr>
            <p:spPr>
              <a:xfrm rot="10800000">
                <a:off x="3373608" y="4868563"/>
                <a:ext cx="154504" cy="771449"/>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形状 189"/>
              <p:cNvCxnSpPr>
                <a:stCxn id="179" idx="1"/>
              </p:cNvCxnSpPr>
              <p:nvPr/>
            </p:nvCxnSpPr>
            <p:spPr>
              <a:xfrm rot="10800000">
                <a:off x="3373608" y="4868561"/>
                <a:ext cx="154504" cy="1182589"/>
              </a:xfrm>
              <a:prstGeom prst="bentConnector2">
                <a:avLst/>
              </a:prstGeom>
              <a:ln>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807888" y="543636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04" name="TextBox 203"/>
              <p:cNvSpPr txBox="1"/>
              <p:nvPr/>
            </p:nvSpPr>
            <p:spPr>
              <a:xfrm>
                <a:off x="2801933" y="5868410"/>
                <a:ext cx="510011" cy="276999"/>
              </a:xfrm>
              <a:prstGeom prst="rect">
                <a:avLst/>
              </a:prstGeom>
              <a:noFill/>
            </p:spPr>
            <p:txBody>
              <a:bodyPr wrap="none" rtlCol="0">
                <a:spAutoFit/>
              </a:bodyPr>
              <a:lstStyle/>
              <a:p>
                <a:r>
                  <a:rPr lang="en-US" altLang="zh-CN" sz="1200" dirty="0" smtClean="0"/>
                  <a:t>write</a:t>
                </a:r>
                <a:endParaRPr lang="zh-CN" altLang="en-US" dirty="0"/>
              </a:p>
            </p:txBody>
          </p:sp>
          <p:cxnSp>
            <p:nvCxnSpPr>
              <p:cNvPr id="208" name="直接箭头连接符 207"/>
              <p:cNvCxnSpPr>
                <a:endCxn id="172" idx="1"/>
              </p:cNvCxnSpPr>
              <p:nvPr/>
            </p:nvCxnSpPr>
            <p:spPr>
              <a:xfrm>
                <a:off x="4823800" y="6051149"/>
                <a:ext cx="756415"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3024875" y="4508512"/>
                <a:ext cx="2159277" cy="1764000"/>
              </a:xfrm>
              <a:prstGeom prst="rect">
                <a:avLst/>
              </a:prstGeom>
              <a:noFill/>
              <a:ln w="9525">
                <a:solidFill>
                  <a:schemeClr val="bg1">
                    <a:lumMod val="50000"/>
                  </a:schemeClr>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11" name="直接箭头连接符 210"/>
              <p:cNvCxnSpPr>
                <a:stCxn id="178" idx="3"/>
                <a:endCxn id="171" idx="1"/>
              </p:cNvCxnSpPr>
              <p:nvPr/>
            </p:nvCxnSpPr>
            <p:spPr>
              <a:xfrm>
                <a:off x="4824112" y="5640011"/>
                <a:ext cx="756104"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77" idx="3"/>
                <a:endCxn id="162" idx="1"/>
              </p:cNvCxnSpPr>
              <p:nvPr/>
            </p:nvCxnSpPr>
            <p:spPr>
              <a:xfrm>
                <a:off x="4824112" y="5209987"/>
                <a:ext cx="756103"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652120" y="4653136"/>
                <a:ext cx="794961" cy="369332"/>
              </a:xfrm>
              <a:prstGeom prst="rect">
                <a:avLst/>
              </a:prstGeom>
              <a:noFill/>
            </p:spPr>
            <p:txBody>
              <a:bodyPr wrap="none" rtlCol="0">
                <a:spAutoFit/>
              </a:bodyPr>
              <a:lstStyle/>
              <a:p>
                <a:r>
                  <a:rPr lang="en-US" altLang="zh-CN" sz="1200" dirty="0" smtClean="0"/>
                  <a:t>Thread</a:t>
                </a:r>
                <a:r>
                  <a:rPr lang="en-US" altLang="zh-CN" dirty="0" smtClean="0"/>
                  <a:t>…</a:t>
                </a:r>
                <a:endParaRPr lang="en-US" altLang="zh-CN" sz="1200" dirty="0" smtClean="0"/>
              </a:p>
            </p:txBody>
          </p:sp>
        </p:grpSp>
      </p:grpSp>
    </p:spTree>
    <p:extLst>
      <p:ext uri="{BB962C8B-B14F-4D97-AF65-F5344CB8AC3E}">
        <p14:creationId xmlns:p14="http://schemas.microsoft.com/office/powerpoint/2010/main" xmlns="" val="10278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500" fill="hold"/>
                                        <p:tgtEl>
                                          <p:spTgt spid="226"/>
                                        </p:tgtEl>
                                        <p:attrNameLst>
                                          <p:attrName>ppt_w</p:attrName>
                                        </p:attrNameLst>
                                      </p:cBhvr>
                                      <p:tavLst>
                                        <p:tav tm="0">
                                          <p:val>
                                            <p:fltVal val="0"/>
                                          </p:val>
                                        </p:tav>
                                        <p:tav tm="100000">
                                          <p:val>
                                            <p:strVal val="#ppt_w"/>
                                          </p:val>
                                        </p:tav>
                                      </p:tavLst>
                                    </p:anim>
                                    <p:anim calcmode="lin" valueType="num">
                                      <p:cBhvr>
                                        <p:cTn id="8" dur="500" fill="hold"/>
                                        <p:tgtEl>
                                          <p:spTgt spid="226"/>
                                        </p:tgtEl>
                                        <p:attrNameLst>
                                          <p:attrName>ppt_h</p:attrName>
                                        </p:attrNameLst>
                                      </p:cBhvr>
                                      <p:tavLst>
                                        <p:tav tm="0">
                                          <p:val>
                                            <p:fltVal val="0"/>
                                          </p:val>
                                        </p:tav>
                                        <p:tav tm="100000">
                                          <p:val>
                                            <p:strVal val="#ppt_h"/>
                                          </p:val>
                                        </p:tav>
                                      </p:tavLst>
                                    </p:anim>
                                    <p:animEffect transition="in" filter="fade">
                                      <p:cBhvr>
                                        <p:cTn id="9" dur="500"/>
                                        <p:tgtEl>
                                          <p:spTgt spid="2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 calcmode="lin" valueType="num">
                                      <p:cBhvr>
                                        <p:cTn id="14" dur="500" fill="hold"/>
                                        <p:tgtEl>
                                          <p:spTgt spid="228"/>
                                        </p:tgtEl>
                                        <p:attrNameLst>
                                          <p:attrName>ppt_w</p:attrName>
                                        </p:attrNameLst>
                                      </p:cBhvr>
                                      <p:tavLst>
                                        <p:tav tm="0">
                                          <p:val>
                                            <p:fltVal val="0"/>
                                          </p:val>
                                        </p:tav>
                                        <p:tav tm="100000">
                                          <p:val>
                                            <p:strVal val="#ppt_w"/>
                                          </p:val>
                                        </p:tav>
                                      </p:tavLst>
                                    </p:anim>
                                    <p:anim calcmode="lin" valueType="num">
                                      <p:cBhvr>
                                        <p:cTn id="15" dur="500" fill="hold"/>
                                        <p:tgtEl>
                                          <p:spTgt spid="228"/>
                                        </p:tgtEl>
                                        <p:attrNameLst>
                                          <p:attrName>ppt_h</p:attrName>
                                        </p:attrNameLst>
                                      </p:cBhvr>
                                      <p:tavLst>
                                        <p:tav tm="0">
                                          <p:val>
                                            <p:fltVal val="0"/>
                                          </p:val>
                                        </p:tav>
                                        <p:tav tm="100000">
                                          <p:val>
                                            <p:strVal val="#ppt_h"/>
                                          </p:val>
                                        </p:tav>
                                      </p:tavLst>
                                    </p:anim>
                                    <p:animEffect transition="in" filter="fade">
                                      <p:cBhvr>
                                        <p:cTn id="16" dur="500"/>
                                        <p:tgtEl>
                                          <p:spTgt spid="2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25"/>
                                        </p:tgtEl>
                                        <p:attrNameLst>
                                          <p:attrName>style.visibility</p:attrName>
                                        </p:attrNameLst>
                                      </p:cBhvr>
                                      <p:to>
                                        <p:strVal val="visible"/>
                                      </p:to>
                                    </p:set>
                                    <p:anim calcmode="lin" valueType="num">
                                      <p:cBhvr>
                                        <p:cTn id="21" dur="500" fill="hold"/>
                                        <p:tgtEl>
                                          <p:spTgt spid="225"/>
                                        </p:tgtEl>
                                        <p:attrNameLst>
                                          <p:attrName>ppt_w</p:attrName>
                                        </p:attrNameLst>
                                      </p:cBhvr>
                                      <p:tavLst>
                                        <p:tav tm="0">
                                          <p:val>
                                            <p:fltVal val="0"/>
                                          </p:val>
                                        </p:tav>
                                        <p:tav tm="100000">
                                          <p:val>
                                            <p:strVal val="#ppt_w"/>
                                          </p:val>
                                        </p:tav>
                                      </p:tavLst>
                                    </p:anim>
                                    <p:anim calcmode="lin" valueType="num">
                                      <p:cBhvr>
                                        <p:cTn id="22" dur="500" fill="hold"/>
                                        <p:tgtEl>
                                          <p:spTgt spid="225"/>
                                        </p:tgtEl>
                                        <p:attrNameLst>
                                          <p:attrName>ppt_h</p:attrName>
                                        </p:attrNameLst>
                                      </p:cBhvr>
                                      <p:tavLst>
                                        <p:tav tm="0">
                                          <p:val>
                                            <p:fltVal val="0"/>
                                          </p:val>
                                        </p:tav>
                                        <p:tav tm="100000">
                                          <p:val>
                                            <p:strVal val="#ppt_h"/>
                                          </p:val>
                                        </p:tav>
                                      </p:tavLst>
                                    </p:anim>
                                    <p:animEffect transition="in" filter="fade">
                                      <p:cBhvr>
                                        <p:cTn id="2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a:bodyPr>
          <a:lstStyle/>
          <a:p>
            <a:r>
              <a:rPr lang="zh-CN" altLang="en-US" dirty="0" smtClean="0"/>
              <a:t>背景</a:t>
            </a:r>
            <a:endParaRPr lang="en-US" altLang="zh-CN" dirty="0" smtClean="0"/>
          </a:p>
          <a:p>
            <a:pPr lvl="1"/>
            <a:r>
              <a:rPr lang="en-US" altLang="zh-CN" sz="2400" dirty="0" smtClean="0"/>
              <a:t>IO</a:t>
            </a:r>
            <a:r>
              <a:rPr lang="zh-CN" altLang="en-US" sz="2400" dirty="0" smtClean="0"/>
              <a:t>的两阶段（等待就绪、拷贝数据）</a:t>
            </a:r>
            <a:endParaRPr lang="en-US" altLang="zh-CN" sz="2400" dirty="0" smtClean="0"/>
          </a:p>
          <a:p>
            <a:pPr lvl="1"/>
            <a:r>
              <a:rPr lang="en-US" altLang="zh-CN" sz="2400" dirty="0" smtClean="0"/>
              <a:t>IO</a:t>
            </a:r>
            <a:r>
              <a:rPr lang="zh-CN" altLang="en-US" sz="2400" dirty="0" smtClean="0"/>
              <a:t>就绪状态必须由内核检测</a:t>
            </a:r>
            <a:endParaRPr lang="en-US" altLang="zh-CN" sz="2400" dirty="0" smtClean="0"/>
          </a:p>
          <a:p>
            <a:pPr lvl="1"/>
            <a:r>
              <a:rPr lang="zh-CN" altLang="en-US" sz="2400" dirty="0" smtClean="0"/>
              <a:t>对多个</a:t>
            </a:r>
            <a:r>
              <a:rPr lang="en-US" altLang="zh-CN" sz="2400" dirty="0" smtClean="0"/>
              <a:t>IO</a:t>
            </a:r>
            <a:r>
              <a:rPr lang="zh-CN" altLang="en-US" sz="2400" dirty="0" smtClean="0"/>
              <a:t>的反复内核调用开销大</a:t>
            </a:r>
            <a:endParaRPr lang="en-US" altLang="zh-CN" sz="2400" dirty="0" smtClean="0"/>
          </a:p>
          <a:p>
            <a:r>
              <a:rPr lang="zh-CN" altLang="en-US" dirty="0" smtClean="0"/>
              <a:t>本质</a:t>
            </a:r>
            <a:endParaRPr lang="en-US" altLang="zh-CN" dirty="0" smtClean="0"/>
          </a:p>
          <a:p>
            <a:pPr lvl="1"/>
            <a:r>
              <a:rPr lang="zh-CN" altLang="en-US" sz="2400" dirty="0" smtClean="0"/>
              <a:t>在内核层面对多路</a:t>
            </a:r>
            <a:r>
              <a:rPr lang="en-US" altLang="zh-CN" sz="2400" dirty="0" smtClean="0"/>
              <a:t>IO</a:t>
            </a:r>
            <a:r>
              <a:rPr lang="zh-CN" altLang="en-US" sz="2400" dirty="0" smtClean="0"/>
              <a:t>就绪状态的批量检查</a:t>
            </a:r>
            <a:endParaRPr lang="en-US" altLang="zh-CN" sz="2400" dirty="0" smtClean="0"/>
          </a:p>
          <a:p>
            <a:endParaRPr lang="zh-CN" altLang="en-US" sz="2800" dirty="0"/>
          </a:p>
        </p:txBody>
      </p:sp>
      <p:sp>
        <p:nvSpPr>
          <p:cNvPr id="26626" name="AutoShape 2" descr="b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bio"/>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Picture 10" descr="bio"/>
          <p:cNvPicPr>
            <a:picLocks noChangeAspect="1" noChangeArrowheads="1"/>
          </p:cNvPicPr>
          <p:nvPr/>
        </p:nvPicPr>
        <p:blipFill>
          <a:blip r:embed="rId3" cstate="print">
            <a:extLst>
              <a:ext uri="{28A0092B-C50C-407E-A947-70E740481C1C}">
                <a14:useLocalDpi xmlns:a14="http://schemas.microsoft.com/office/drawing/2010/main" xmlns="" val="0"/>
              </a:ext>
            </a:extLst>
          </a:blip>
          <a:srcRect l="70284"/>
          <a:stretch>
            <a:fillRect/>
          </a:stretch>
        </p:blipFill>
        <p:spPr bwMode="auto">
          <a:xfrm>
            <a:off x="6948264" y="1916832"/>
            <a:ext cx="2088232" cy="3997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2555776" y="5201066"/>
            <a:ext cx="2741456" cy="369332"/>
          </a:xfrm>
          <a:prstGeom prst="rect">
            <a:avLst/>
          </a:prstGeom>
          <a:noFill/>
        </p:spPr>
        <p:txBody>
          <a:bodyPr wrap="none" rtlCol="0">
            <a:spAutoFit/>
          </a:bodyPr>
          <a:lstStyle/>
          <a:p>
            <a:r>
              <a:rPr lang="zh-CN" altLang="en-US" b="1" dirty="0" smtClean="0">
                <a:solidFill>
                  <a:schemeClr val="accent2"/>
                </a:solidFill>
              </a:rPr>
              <a:t>批量总是比单次效率要高</a:t>
            </a:r>
            <a:endParaRPr lang="zh-CN" altLang="en-US" b="1" dirty="0">
              <a:solidFill>
                <a:schemeClr val="accent2"/>
              </a:solidFill>
            </a:endParaRPr>
          </a:p>
        </p:txBody>
      </p:sp>
    </p:spTree>
    <p:extLst>
      <p:ext uri="{BB962C8B-B14F-4D97-AF65-F5344CB8AC3E}">
        <p14:creationId xmlns:p14="http://schemas.microsoft.com/office/powerpoint/2010/main" xmlns="" val="377746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a:t>
            </a:r>
            <a:endParaRPr lang="en-US" altLang="zh-CN" dirty="0" smtClean="0"/>
          </a:p>
          <a:p>
            <a:pPr lvl="1"/>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a:t>
            </a:r>
            <a:endParaRPr lang="en-US" altLang="zh-CN" dirty="0" smtClean="0"/>
          </a:p>
          <a:p>
            <a:endParaRPr lang="en-US" altLang="zh-CN" dirty="0" smtClean="0"/>
          </a:p>
          <a:p>
            <a:pPr lvl="1">
              <a:lnSpc>
                <a:spcPct val="160000"/>
              </a:lnSpc>
            </a:pPr>
            <a:r>
              <a:rPr lang="zh-CN" altLang="en-US" dirty="0" smtClean="0"/>
              <a:t>特性 </a:t>
            </a:r>
            <a:r>
              <a:rPr lang="en-US" altLang="zh-CN" dirty="0" smtClean="0"/>
              <a:t>&amp; </a:t>
            </a:r>
            <a:r>
              <a:rPr lang="zh-CN" altLang="en-US" dirty="0" smtClean="0"/>
              <a:t>区别</a:t>
            </a:r>
            <a:endParaRPr lang="en-US" altLang="zh-CN" dirty="0" smtClean="0"/>
          </a:p>
          <a:p>
            <a:pPr lvl="2"/>
            <a:r>
              <a:rPr lang="zh-CN" altLang="en-US" sz="2000" dirty="0" smtClean="0"/>
              <a:t>最大文件描述符数量限制</a:t>
            </a:r>
            <a:endParaRPr lang="en-US" altLang="zh-CN" sz="2000" dirty="0" smtClean="0"/>
          </a:p>
          <a:p>
            <a:pPr lvl="2"/>
            <a:r>
              <a:rPr lang="zh-CN" altLang="en-US" sz="2000" dirty="0" smtClean="0"/>
              <a:t>就绪状态检测，基于事件驱动 </a:t>
            </a:r>
            <a:r>
              <a:rPr lang="en-US" altLang="zh-CN" sz="2000" dirty="0" smtClean="0"/>
              <a:t>or </a:t>
            </a:r>
            <a:r>
              <a:rPr lang="zh-CN" altLang="en-US" sz="2000" dirty="0" smtClean="0"/>
              <a:t>遍历轮询</a:t>
            </a:r>
            <a:r>
              <a:rPr lang="en-US" altLang="zh-CN" sz="2000" dirty="0" smtClean="0"/>
              <a:t>FD</a:t>
            </a:r>
            <a:r>
              <a:rPr lang="zh-CN" altLang="en-US" sz="2000" dirty="0" smtClean="0"/>
              <a:t>集合</a:t>
            </a:r>
            <a:endParaRPr lang="en-US" altLang="zh-CN" sz="2000" dirty="0" smtClean="0"/>
          </a:p>
          <a:p>
            <a:pPr lvl="2"/>
            <a:r>
              <a:rPr lang="en-US" altLang="zh-CN" sz="2000" dirty="0" smtClean="0"/>
              <a:t>FD</a:t>
            </a:r>
            <a:r>
              <a:rPr lang="zh-CN" altLang="en-US" sz="2000" dirty="0" smtClean="0"/>
              <a:t>集合的拷贝，</a:t>
            </a:r>
            <a:r>
              <a:rPr lang="en-US" altLang="zh-CN" sz="2000" dirty="0" err="1" smtClean="0"/>
              <a:t>mmap</a:t>
            </a:r>
            <a:r>
              <a:rPr lang="zh-CN" altLang="en-US" sz="2000" dirty="0" smtClean="0"/>
              <a:t>内存映射 </a:t>
            </a:r>
            <a:r>
              <a:rPr lang="en-US" altLang="zh-CN" sz="2000" dirty="0" smtClean="0"/>
              <a:t> or </a:t>
            </a:r>
            <a:r>
              <a:rPr lang="zh-CN" altLang="en-US" sz="2000" dirty="0" smtClean="0"/>
              <a:t>内核</a:t>
            </a:r>
            <a:r>
              <a:rPr lang="en-US" altLang="zh-CN" sz="2000" dirty="0" smtClean="0"/>
              <a:t>/</a:t>
            </a:r>
            <a:r>
              <a:rPr lang="zh-CN" altLang="en-US" sz="2000" dirty="0" smtClean="0"/>
              <a:t>用户空间拷贝</a:t>
            </a:r>
            <a:endParaRPr lang="en-US" altLang="zh-CN" sz="2000" dirty="0" smtClean="0"/>
          </a:p>
          <a:p>
            <a:pPr lvl="1"/>
            <a:r>
              <a:rPr lang="zh-CN" altLang="en-US" dirty="0" smtClean="0"/>
              <a:t>触发模式</a:t>
            </a:r>
            <a:endParaRPr lang="en-US" altLang="zh-CN" dirty="0" smtClean="0"/>
          </a:p>
          <a:p>
            <a:pPr lvl="2"/>
            <a:r>
              <a:rPr lang="en-US" altLang="zh-CN" sz="2000" dirty="0" smtClean="0">
                <a:solidFill>
                  <a:schemeClr val="accent2"/>
                </a:solidFill>
              </a:rPr>
              <a:t>Level Trigger</a:t>
            </a:r>
            <a:r>
              <a:rPr lang="zh-CN" altLang="en-US" sz="2000" dirty="0" smtClean="0"/>
              <a:t>（条件触发，只要条件满足就触发通知）</a:t>
            </a:r>
            <a:endParaRPr lang="en-US" altLang="zh-CN" sz="2000" dirty="0" smtClean="0"/>
          </a:p>
          <a:p>
            <a:pPr lvl="2"/>
            <a:r>
              <a:rPr lang="en-US" altLang="zh-CN" sz="2000" dirty="0" smtClean="0">
                <a:solidFill>
                  <a:schemeClr val="accent2"/>
                </a:solidFill>
              </a:rPr>
              <a:t>Edge Trigger</a:t>
            </a:r>
            <a:r>
              <a:rPr lang="zh-CN" altLang="en-US" sz="2000" dirty="0" smtClean="0"/>
              <a:t>（边缘触发，状态第一次变化时才触发通知）</a:t>
            </a:r>
            <a:endParaRPr lang="zh-CN" altLang="en-US" sz="2000" dirty="0"/>
          </a:p>
        </p:txBody>
      </p:sp>
      <p:sp>
        <p:nvSpPr>
          <p:cNvPr id="4" name="矩形 3"/>
          <p:cNvSpPr/>
          <p:nvPr/>
        </p:nvSpPr>
        <p:spPr>
          <a:xfrm>
            <a:off x="1187624" y="2564904"/>
            <a:ext cx="7200800" cy="738664"/>
          </a:xfrm>
          <a:prstGeom prst="rect">
            <a:avLst/>
          </a:prstGeom>
          <a:ln>
            <a:solidFill>
              <a:schemeClr val="bg1">
                <a:lumMod val="50000"/>
              </a:schemeClr>
            </a:solidFill>
            <a:prstDash val="dash"/>
          </a:ln>
        </p:spPr>
        <p:txBody>
          <a:bodyPr wrap="square">
            <a:spAutoFit/>
          </a:bodyPr>
          <a:lstStyle/>
          <a:p>
            <a:r>
              <a:rPr lang="en-US" altLang="zh-CN" sz="1400" dirty="0" err="1" smtClean="0"/>
              <a:t>int</a:t>
            </a:r>
            <a:r>
              <a:rPr lang="en-US" altLang="zh-CN" sz="1400" dirty="0" smtClean="0"/>
              <a:t> </a:t>
            </a:r>
            <a:r>
              <a:rPr lang="en-US" altLang="zh-CN" sz="1400" b="1" dirty="0" smtClean="0">
                <a:solidFill>
                  <a:schemeClr val="accent1"/>
                </a:solidFill>
              </a:rPr>
              <a:t>select</a:t>
            </a:r>
            <a:r>
              <a:rPr lang="en-US" altLang="zh-CN" sz="1400" dirty="0" smtClean="0"/>
              <a:t>(</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fd_set</a:t>
            </a:r>
            <a:r>
              <a:rPr lang="en-US" altLang="zh-CN" sz="1400" dirty="0" smtClean="0"/>
              <a:t> *</a:t>
            </a:r>
            <a:r>
              <a:rPr lang="en-US" altLang="zh-CN" sz="1400" dirty="0" err="1" smtClean="0"/>
              <a:t>readfds</a:t>
            </a:r>
            <a:r>
              <a:rPr lang="en-US" altLang="zh-CN" sz="1400" dirty="0" smtClean="0"/>
              <a:t>, </a:t>
            </a:r>
            <a:r>
              <a:rPr lang="en-US" altLang="zh-CN" sz="1400" dirty="0" err="1" smtClean="0"/>
              <a:t>fd_set</a:t>
            </a:r>
            <a:r>
              <a:rPr lang="en-US" altLang="zh-CN" sz="1400" dirty="0" smtClean="0"/>
              <a:t> *</a:t>
            </a:r>
            <a:r>
              <a:rPr lang="en-US" altLang="zh-CN" sz="1400" dirty="0" err="1" smtClean="0"/>
              <a:t>writefds</a:t>
            </a:r>
            <a:r>
              <a:rPr lang="en-US" altLang="zh-CN" sz="1400" dirty="0" smtClean="0"/>
              <a:t>, </a:t>
            </a:r>
            <a:r>
              <a:rPr lang="en-US" altLang="zh-CN" sz="1400" dirty="0" err="1" smtClean="0"/>
              <a:t>fd_set</a:t>
            </a:r>
            <a:r>
              <a:rPr lang="en-US" altLang="zh-CN" sz="1400" dirty="0" smtClean="0"/>
              <a:t> *</a:t>
            </a:r>
            <a:r>
              <a:rPr lang="en-US" altLang="zh-CN" sz="1400" dirty="0" err="1" smtClean="0"/>
              <a:t>exceptfds</a:t>
            </a:r>
            <a:r>
              <a:rPr lang="en-US" altLang="zh-CN" sz="1400" dirty="0" smtClean="0"/>
              <a:t>, </a:t>
            </a:r>
            <a:r>
              <a:rPr lang="en-US" altLang="zh-CN" sz="1400" dirty="0" err="1" smtClean="0"/>
              <a:t>struct</a:t>
            </a:r>
            <a:r>
              <a:rPr lang="en-US" altLang="zh-CN" sz="1400" dirty="0" smtClean="0"/>
              <a:t> </a:t>
            </a:r>
            <a:r>
              <a:rPr lang="en-US" altLang="zh-CN" sz="1400" dirty="0" err="1" smtClean="0"/>
              <a:t>timeval</a:t>
            </a:r>
            <a:r>
              <a:rPr lang="en-US" altLang="zh-CN" sz="1400" dirty="0" smtClean="0"/>
              <a:t> *timeout);</a:t>
            </a:r>
          </a:p>
          <a:p>
            <a:r>
              <a:rPr lang="en-US" altLang="zh-CN" sz="1400" dirty="0" err="1" smtClean="0"/>
              <a:t>int</a:t>
            </a:r>
            <a:r>
              <a:rPr lang="en-US" altLang="zh-CN" sz="1400" dirty="0" smtClean="0"/>
              <a:t> </a:t>
            </a:r>
            <a:r>
              <a:rPr lang="en-US" altLang="zh-CN" sz="1400" b="1" dirty="0" smtClean="0">
                <a:solidFill>
                  <a:schemeClr val="accent1"/>
                </a:solidFill>
              </a:rPr>
              <a:t>poll</a:t>
            </a:r>
            <a:r>
              <a:rPr lang="en-US" altLang="zh-CN" sz="1400" dirty="0" smtClean="0"/>
              <a:t>(</a:t>
            </a:r>
            <a:r>
              <a:rPr lang="en-US" altLang="zh-CN" sz="1400" dirty="0" err="1" smtClean="0"/>
              <a:t>struct</a:t>
            </a:r>
            <a:r>
              <a:rPr lang="en-US" altLang="zh-CN" sz="1400" dirty="0" smtClean="0"/>
              <a:t> </a:t>
            </a:r>
            <a:r>
              <a:rPr lang="en-US" altLang="zh-CN" sz="1400" dirty="0" err="1" smtClean="0"/>
              <a:t>pollfd</a:t>
            </a:r>
            <a:r>
              <a:rPr lang="en-US" altLang="zh-CN" sz="1400" dirty="0" smtClean="0"/>
              <a:t> *</a:t>
            </a:r>
            <a:r>
              <a:rPr lang="en-US" altLang="zh-CN" sz="1400" dirty="0" err="1" smtClean="0"/>
              <a:t>fds</a:t>
            </a:r>
            <a:r>
              <a:rPr lang="en-US" altLang="zh-CN" sz="1400" dirty="0" smtClean="0"/>
              <a:t>, unsigned </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int</a:t>
            </a:r>
            <a:r>
              <a:rPr lang="en-US" altLang="zh-CN" sz="1400" dirty="0" smtClean="0"/>
              <a:t> timeout);</a:t>
            </a:r>
          </a:p>
          <a:p>
            <a:r>
              <a:rPr lang="en-US" altLang="zh-CN" sz="1400" dirty="0" err="1" smtClean="0"/>
              <a:t>int</a:t>
            </a:r>
            <a:r>
              <a:rPr lang="en-US" altLang="zh-CN" sz="1400" dirty="0" smtClean="0"/>
              <a:t> </a:t>
            </a:r>
            <a:r>
              <a:rPr lang="en-US" altLang="zh-CN" sz="1400" b="1" dirty="0" err="1" smtClean="0">
                <a:solidFill>
                  <a:schemeClr val="accent1"/>
                </a:solidFill>
              </a:rPr>
              <a:t>epoll_wait</a:t>
            </a:r>
            <a:r>
              <a:rPr lang="en-US" altLang="zh-CN" sz="1400" dirty="0" smtClean="0"/>
              <a:t>(</a:t>
            </a:r>
            <a:r>
              <a:rPr lang="en-US" altLang="zh-CN" sz="1400" dirty="0" err="1" smtClean="0"/>
              <a:t>int</a:t>
            </a:r>
            <a:r>
              <a:rPr lang="en-US" altLang="zh-CN" sz="1400" dirty="0" smtClean="0"/>
              <a:t> </a:t>
            </a:r>
            <a:r>
              <a:rPr lang="en-US" altLang="zh-CN" sz="1400" dirty="0" err="1" smtClean="0"/>
              <a:t>epfd</a:t>
            </a:r>
            <a:r>
              <a:rPr lang="en-US" altLang="zh-CN" sz="1400" dirty="0" smtClean="0"/>
              <a:t>, </a:t>
            </a:r>
            <a:r>
              <a:rPr lang="en-US" altLang="zh-CN" sz="1400" dirty="0" err="1" smtClean="0"/>
              <a:t>struct</a:t>
            </a:r>
            <a:r>
              <a:rPr lang="en-US" altLang="zh-CN" sz="1400" dirty="0" smtClean="0"/>
              <a:t> </a:t>
            </a:r>
            <a:r>
              <a:rPr lang="en-US" altLang="zh-CN" sz="1400" dirty="0" err="1" smtClean="0"/>
              <a:t>epoll_event</a:t>
            </a:r>
            <a:r>
              <a:rPr lang="en-US" altLang="zh-CN" sz="1400" dirty="0" smtClean="0"/>
              <a:t> *events, </a:t>
            </a:r>
            <a:r>
              <a:rPr lang="en-US" altLang="zh-CN" sz="1400" dirty="0" err="1" smtClean="0"/>
              <a:t>int</a:t>
            </a:r>
            <a:r>
              <a:rPr lang="en-US" altLang="zh-CN" sz="1400" dirty="0" smtClean="0"/>
              <a:t> </a:t>
            </a:r>
            <a:r>
              <a:rPr lang="en-US" altLang="zh-CN" sz="1400" dirty="0" err="1" smtClean="0"/>
              <a:t>maxevents</a:t>
            </a:r>
            <a:r>
              <a:rPr lang="en-US" altLang="zh-CN" sz="1400" dirty="0" smtClean="0"/>
              <a:t>, </a:t>
            </a:r>
            <a:r>
              <a:rPr lang="en-US" altLang="zh-CN" sz="1400" dirty="0" err="1" smtClean="0"/>
              <a:t>int</a:t>
            </a:r>
            <a:r>
              <a:rPr lang="en-US" altLang="zh-CN" sz="1400" dirty="0" smtClean="0"/>
              <a:t> timeout);</a:t>
            </a:r>
            <a:endParaRPr lang="en-US" altLang="zh-CN" sz="1400" dirty="0"/>
          </a:p>
        </p:txBody>
      </p:sp>
    </p:spTree>
    <p:extLst>
      <p:ext uri="{BB962C8B-B14F-4D97-AF65-F5344CB8AC3E}">
        <p14:creationId xmlns:p14="http://schemas.microsoft.com/office/powerpoint/2010/main" xmlns="" val="37774697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err="1" smtClean="0"/>
              <a:t>Netty</a:t>
            </a:r>
            <a:r>
              <a:rPr lang="zh-CN" altLang="en-US" dirty="0" smtClean="0"/>
              <a:t>的网络</a:t>
            </a:r>
            <a:r>
              <a:rPr lang="en-US" altLang="zh-CN" dirty="0" smtClean="0"/>
              <a:t>IO</a:t>
            </a:r>
            <a:r>
              <a:rPr lang="zh-CN" altLang="en-US" dirty="0" smtClean="0"/>
              <a:t>模型</a:t>
            </a:r>
            <a:endParaRPr lang="en-US" altLang="zh-CN" dirty="0" smtClean="0"/>
          </a:p>
          <a:p>
            <a:r>
              <a:rPr lang="en-US" altLang="zh-CN" dirty="0" smtClean="0"/>
              <a:t>Kafka</a:t>
            </a:r>
            <a:r>
              <a:rPr lang="zh-CN" altLang="en-US" dirty="0" smtClean="0"/>
              <a:t>的网络</a:t>
            </a:r>
            <a:r>
              <a:rPr lang="en-US" altLang="zh-CN" dirty="0" smtClean="0"/>
              <a:t>IO</a:t>
            </a:r>
            <a:r>
              <a:rPr lang="zh-CN" altLang="en-US" dirty="0" smtClean="0"/>
              <a:t>模型</a:t>
            </a:r>
            <a:endParaRPr lang="zh-CN" altLang="en-US" dirty="0"/>
          </a:p>
        </p:txBody>
      </p:sp>
      <p:pic>
        <p:nvPicPr>
          <p:cNvPr id="24578" name="Picture 2" descr="http://images.cnitblog.com/blog/405877/201411/142332350853195.png"/>
          <p:cNvPicPr>
            <a:picLocks noChangeAspect="1" noChangeArrowheads="1"/>
          </p:cNvPicPr>
          <p:nvPr/>
        </p:nvPicPr>
        <p:blipFill>
          <a:blip r:embed="rId2" cstate="print"/>
          <a:srcRect/>
          <a:stretch>
            <a:fillRect/>
          </a:stretch>
        </p:blipFill>
        <p:spPr bwMode="auto">
          <a:xfrm>
            <a:off x="971600" y="3789857"/>
            <a:ext cx="7715200" cy="2519463"/>
          </a:xfrm>
          <a:prstGeom prst="rect">
            <a:avLst/>
          </a:prstGeom>
          <a:noFill/>
        </p:spPr>
      </p:pic>
      <p:pic>
        <p:nvPicPr>
          <p:cNvPr id="24580" name="Picture 4" descr="http://my.csdn.net/uploads/201207/22/1342924397_5725.png"/>
          <p:cNvPicPr>
            <a:picLocks noChangeAspect="1" noChangeArrowheads="1"/>
          </p:cNvPicPr>
          <p:nvPr/>
        </p:nvPicPr>
        <p:blipFill>
          <a:blip r:embed="rId3" cstate="print"/>
          <a:srcRect/>
          <a:stretch>
            <a:fillRect/>
          </a:stretch>
        </p:blipFill>
        <p:spPr bwMode="auto">
          <a:xfrm>
            <a:off x="4896544" y="1318431"/>
            <a:ext cx="3635896" cy="2470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4196410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r>
              <a:rPr lang="zh-CN" altLang="en-US" dirty="0" smtClean="0"/>
              <a:t>概述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423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Proactor</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94212" name="Picture 4" descr="http://images.cnitblog.com/blog/405877/201411/151608309061672.jpg"/>
          <p:cNvPicPr>
            <a:picLocks noChangeAspect="1" noChangeArrowheads="1"/>
          </p:cNvPicPr>
          <p:nvPr/>
        </p:nvPicPr>
        <p:blipFill>
          <a:blip r:embed="rId3" cstate="print"/>
          <a:srcRect/>
          <a:stretch>
            <a:fillRect/>
          </a:stretch>
        </p:blipFill>
        <p:spPr bwMode="auto">
          <a:xfrm>
            <a:off x="539552" y="2547571"/>
            <a:ext cx="8100000" cy="2693478"/>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en-US" altLang="zh-CN" dirty="0" smtClean="0"/>
              <a:t>Selector</a:t>
            </a:r>
            <a:r>
              <a:rPr lang="zh-CN" altLang="en-US" sz="2000" dirty="0" smtClean="0"/>
              <a:t>（选择就绪状态，真正发起</a:t>
            </a:r>
            <a:r>
              <a:rPr lang="en-US" altLang="zh-CN" sz="2000" dirty="0" smtClean="0"/>
              <a:t>OS</a:t>
            </a:r>
            <a:r>
              <a:rPr lang="zh-CN" altLang="en-US" sz="2000" dirty="0" smtClean="0"/>
              <a:t>系统调用）</a:t>
            </a:r>
            <a:endParaRPr lang="en-US" altLang="zh-CN" dirty="0" smtClean="0"/>
          </a:p>
          <a:p>
            <a:r>
              <a:rPr lang="en-US" altLang="zh-CN" dirty="0" err="1" smtClean="0"/>
              <a:t>SelectionKey</a:t>
            </a:r>
            <a:r>
              <a:rPr lang="zh-CN" altLang="en-US" sz="2000" dirty="0" smtClean="0"/>
              <a:t>（维护</a:t>
            </a:r>
            <a:r>
              <a:rPr lang="en-US" altLang="zh-CN" sz="2000" dirty="0" smtClean="0"/>
              <a:t>IO</a:t>
            </a:r>
            <a:r>
              <a:rPr lang="zh-CN" altLang="en-US" sz="2000" dirty="0" smtClean="0"/>
              <a:t>通道与</a:t>
            </a:r>
            <a:r>
              <a:rPr lang="en-US" altLang="zh-CN" sz="2000" dirty="0" smtClean="0"/>
              <a:t>selector</a:t>
            </a:r>
            <a:r>
              <a:rPr lang="zh-CN" altLang="en-US" sz="2000" dirty="0" smtClean="0"/>
              <a:t>注册关系、就绪状态）</a:t>
            </a:r>
            <a:endParaRPr lang="en-US" altLang="zh-CN" dirty="0" smtClean="0"/>
          </a:p>
          <a:p>
            <a:r>
              <a:rPr lang="en-US" altLang="zh-CN" dirty="0" err="1" smtClean="0"/>
              <a:t>SelectableChannel</a:t>
            </a:r>
            <a:r>
              <a:rPr lang="zh-CN" altLang="en-US" sz="2000" dirty="0" smtClean="0"/>
              <a:t>（实际非阻塞</a:t>
            </a:r>
            <a:r>
              <a:rPr lang="en-US" altLang="zh-CN" sz="2000" dirty="0" smtClean="0"/>
              <a:t>IO</a:t>
            </a:r>
            <a:r>
              <a:rPr lang="zh-CN" altLang="en-US" sz="2000" dirty="0" smtClean="0"/>
              <a:t>通道句柄</a:t>
            </a:r>
            <a:r>
              <a:rPr lang="en-US" altLang="zh-CN" sz="2000" dirty="0" smtClean="0"/>
              <a:t>FD</a:t>
            </a:r>
            <a:r>
              <a:rPr lang="zh-CN" altLang="en-US" sz="2000" dirty="0" smtClean="0"/>
              <a:t>）</a:t>
            </a:r>
            <a:endParaRPr lang="zh-CN" altLang="en-US" dirty="0"/>
          </a:p>
        </p:txBody>
      </p:sp>
      <p:pic>
        <p:nvPicPr>
          <p:cNvPr id="23553" name="Picture 1"/>
          <p:cNvPicPr>
            <a:picLocks noChangeAspect="1" noChangeArrowheads="1"/>
          </p:cNvPicPr>
          <p:nvPr/>
        </p:nvPicPr>
        <p:blipFill>
          <a:blip r:embed="rId3" cstate="print"/>
          <a:srcRect/>
          <a:stretch>
            <a:fillRect/>
          </a:stretch>
        </p:blipFill>
        <p:spPr bwMode="auto">
          <a:xfrm>
            <a:off x="2265411" y="3284984"/>
            <a:ext cx="5257751" cy="2376264"/>
          </a:xfrm>
          <a:prstGeom prst="rect">
            <a:avLst/>
          </a:prstGeom>
          <a:noFill/>
          <a:ln w="9525">
            <a:noFill/>
            <a:miter lim="800000"/>
            <a:headEnd/>
            <a:tailEnd/>
          </a:ln>
        </p:spPr>
      </p:pic>
      <p:sp>
        <p:nvSpPr>
          <p:cNvPr id="6" name="矩形 5"/>
          <p:cNvSpPr/>
          <p:nvPr/>
        </p:nvSpPr>
        <p:spPr>
          <a:xfrm>
            <a:off x="1619672" y="5700389"/>
            <a:ext cx="5903490" cy="1112987"/>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Selector </a:t>
            </a:r>
            <a:r>
              <a:rPr lang="en-US" altLang="zh-CN" sz="1200" dirty="0" err="1" smtClean="0"/>
              <a:t>selector</a:t>
            </a:r>
            <a:r>
              <a:rPr lang="en-US" altLang="zh-CN" sz="1200" dirty="0" smtClean="0"/>
              <a:t> = </a:t>
            </a:r>
            <a:r>
              <a:rPr lang="en-US" altLang="zh-CN" sz="1200" dirty="0" err="1" smtClean="0"/>
              <a:t>Selector.</a:t>
            </a:r>
            <a:r>
              <a:rPr lang="en-US" altLang="zh-CN" sz="1200" b="1" dirty="0" err="1" smtClean="0">
                <a:solidFill>
                  <a:schemeClr val="accent1"/>
                </a:solidFill>
              </a:rPr>
              <a:t>open</a:t>
            </a:r>
            <a:r>
              <a:rPr lang="en-US" altLang="zh-CN" sz="1200" dirty="0" smtClean="0"/>
              <a:t>( );</a:t>
            </a:r>
          </a:p>
          <a:p>
            <a:pPr algn="just"/>
            <a:r>
              <a:rPr lang="en-US" altLang="zh-CN" sz="1200" dirty="0" smtClean="0"/>
              <a:t>channel1.</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a:t>
            </a:r>
          </a:p>
          <a:p>
            <a:pPr algn="just"/>
            <a:r>
              <a:rPr lang="en-US" altLang="zh-CN" sz="1200" dirty="0" smtClean="0"/>
              <a:t>channel2.</a:t>
            </a:r>
            <a:r>
              <a:rPr lang="en-US" altLang="zh-CN" sz="1200" b="1" dirty="0" smtClean="0">
                <a:solidFill>
                  <a:schemeClr val="accent1"/>
                </a:solidFill>
              </a:rPr>
              <a:t>register </a:t>
            </a:r>
            <a:r>
              <a:rPr lang="en-US" altLang="zh-CN" sz="1200" dirty="0" smtClean="0"/>
              <a:t>(selector, </a:t>
            </a:r>
            <a:r>
              <a:rPr lang="en-US" altLang="zh-CN" sz="1200" dirty="0" err="1" smtClean="0"/>
              <a:t>SelectionKey.OP_WRITE</a:t>
            </a:r>
            <a:r>
              <a:rPr lang="en-US" altLang="zh-CN" sz="1200" dirty="0" smtClean="0"/>
              <a:t>);</a:t>
            </a:r>
          </a:p>
          <a:p>
            <a:pPr algn="just"/>
            <a:r>
              <a:rPr lang="en-US" altLang="zh-CN" sz="1200" dirty="0" smtClean="0"/>
              <a:t>channel3.</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 | </a:t>
            </a:r>
            <a:r>
              <a:rPr lang="en-US" altLang="zh-CN" sz="1200" dirty="0" err="1" smtClean="0"/>
              <a:t>SelectionKey.OP_WRITE</a:t>
            </a:r>
            <a:r>
              <a:rPr lang="en-US" altLang="zh-CN" sz="1200" dirty="0" smtClean="0"/>
              <a:t>);</a:t>
            </a:r>
          </a:p>
          <a:p>
            <a:pPr algn="just"/>
            <a:r>
              <a:rPr lang="en-US" altLang="zh-CN" sz="1200" dirty="0" smtClean="0">
                <a:solidFill>
                  <a:schemeClr val="bg1">
                    <a:lumMod val="50000"/>
                  </a:schemeClr>
                </a:solidFill>
              </a:rPr>
              <a:t>// Wait up to 10 seconds for a channel to become ready</a:t>
            </a:r>
          </a:p>
          <a:p>
            <a:pPr algn="just"/>
            <a:r>
              <a:rPr lang="en-US" altLang="zh-CN" sz="1200" dirty="0" err="1" smtClean="0"/>
              <a:t>readyCount</a:t>
            </a:r>
            <a:r>
              <a:rPr lang="en-US" altLang="zh-CN" sz="1200" dirty="0" smtClean="0"/>
              <a:t> = </a:t>
            </a:r>
            <a:r>
              <a:rPr lang="en-US" altLang="zh-CN" sz="1200" dirty="0" err="1" smtClean="0"/>
              <a:t>selector.</a:t>
            </a:r>
            <a:r>
              <a:rPr lang="en-US" altLang="zh-CN" sz="1200" b="1" dirty="0" err="1" smtClean="0">
                <a:solidFill>
                  <a:schemeClr val="accent1"/>
                </a:solidFill>
              </a:rPr>
              <a:t>select</a:t>
            </a:r>
            <a:r>
              <a:rPr lang="en-US" altLang="zh-CN" sz="1200" dirty="0" smtClean="0"/>
              <a:t> (10000);</a:t>
            </a:r>
            <a:endParaRPr lang="zh-CN" altLang="en-US" sz="1200" dirty="0"/>
          </a:p>
        </p:txBody>
      </p:sp>
    </p:spTree>
    <p:extLst>
      <p:ext uri="{BB962C8B-B14F-4D97-AF65-F5344CB8AC3E}">
        <p14:creationId xmlns:p14="http://schemas.microsoft.com/office/powerpoint/2010/main" xmlns="" val="14307739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API</a:t>
            </a:r>
            <a:endParaRPr lang="zh-CN" altLang="en-US" dirty="0"/>
          </a:p>
        </p:txBody>
      </p:sp>
      <p:sp>
        <p:nvSpPr>
          <p:cNvPr id="3" name="内容占位符 2"/>
          <p:cNvSpPr>
            <a:spLocks noGrp="1"/>
          </p:cNvSpPr>
          <p:nvPr>
            <p:ph idx="1"/>
          </p:nvPr>
        </p:nvSpPr>
        <p:spPr/>
        <p:txBody>
          <a:bodyPr/>
          <a:lstStyle/>
          <a:p>
            <a:endParaRPr lang="zh-CN" altLang="en-US"/>
          </a:p>
        </p:txBody>
      </p:sp>
      <p:pic>
        <p:nvPicPr>
          <p:cNvPr id="96260" name="Picture 4"/>
          <p:cNvPicPr>
            <a:picLocks noChangeAspect="1" noChangeArrowheads="1"/>
          </p:cNvPicPr>
          <p:nvPr/>
        </p:nvPicPr>
        <p:blipFill>
          <a:blip r:embed="rId2" cstate="print"/>
          <a:srcRect/>
          <a:stretch>
            <a:fillRect/>
          </a:stretch>
        </p:blipFill>
        <p:spPr bwMode="auto">
          <a:xfrm>
            <a:off x="179512" y="1600200"/>
            <a:ext cx="3333750" cy="4733925"/>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678410" y="1600200"/>
            <a:ext cx="3333750" cy="473392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5580112" y="1600200"/>
            <a:ext cx="333375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选择过程</a:t>
            </a:r>
            <a:endParaRPr lang="zh-CN" altLang="en-US" dirty="0"/>
          </a:p>
        </p:txBody>
      </p:sp>
      <p:sp>
        <p:nvSpPr>
          <p:cNvPr id="3" name="内容占位符 2"/>
          <p:cNvSpPr>
            <a:spLocks noGrp="1"/>
          </p:cNvSpPr>
          <p:nvPr>
            <p:ph idx="1"/>
          </p:nvPr>
        </p:nvSpPr>
        <p:spPr/>
        <p:txBody>
          <a:bodyPr>
            <a:normAutofit/>
          </a:bodyPr>
          <a:lstStyle/>
          <a:p>
            <a:r>
              <a:rPr lang="en-US" altLang="zh-CN" dirty="0" smtClean="0"/>
              <a:t>Ops set</a:t>
            </a:r>
          </a:p>
          <a:p>
            <a:endParaRPr lang="en-US" altLang="zh-CN" dirty="0" smtClean="0"/>
          </a:p>
          <a:p>
            <a:pPr>
              <a:lnSpc>
                <a:spcPct val="150000"/>
              </a:lnSpc>
            </a:pPr>
            <a:r>
              <a:rPr lang="en-US" altLang="zh-CN" dirty="0" smtClean="0"/>
              <a:t>Key set</a:t>
            </a:r>
          </a:p>
          <a:p>
            <a:endParaRPr lang="en-US" altLang="zh-CN" dirty="0" smtClean="0"/>
          </a:p>
          <a:p>
            <a:endParaRPr lang="en-US" altLang="zh-CN" dirty="0" smtClean="0"/>
          </a:p>
          <a:p>
            <a:pPr>
              <a:spcBef>
                <a:spcPts val="0"/>
              </a:spcBef>
            </a:pPr>
            <a:r>
              <a:rPr lang="zh-CN" altLang="en-US" dirty="0" smtClean="0"/>
              <a:t>延迟取消</a:t>
            </a:r>
            <a:r>
              <a:rPr lang="zh-CN" altLang="en-US" sz="1600" dirty="0" smtClean="0"/>
              <a:t>（消除并发冲突）</a:t>
            </a:r>
            <a:endParaRPr lang="en-US" altLang="zh-CN" dirty="0" smtClean="0"/>
          </a:p>
          <a:p>
            <a:r>
              <a:rPr lang="zh-CN" altLang="en-US" dirty="0" smtClean="0"/>
              <a:t>条件触发</a:t>
            </a:r>
            <a:r>
              <a:rPr lang="en-US" altLang="zh-CN" dirty="0" smtClean="0"/>
              <a:t>LT</a:t>
            </a:r>
          </a:p>
        </p:txBody>
      </p:sp>
      <p:grpSp>
        <p:nvGrpSpPr>
          <p:cNvPr id="46" name="组合 45"/>
          <p:cNvGrpSpPr/>
          <p:nvPr/>
        </p:nvGrpSpPr>
        <p:grpSpPr>
          <a:xfrm>
            <a:off x="1043608" y="2108912"/>
            <a:ext cx="2160000" cy="888040"/>
            <a:chOff x="1043608" y="2132856"/>
            <a:chExt cx="2160000" cy="888040"/>
          </a:xfrm>
        </p:grpSpPr>
        <p:sp>
          <p:nvSpPr>
            <p:cNvPr id="4" name="矩形 3"/>
            <p:cNvSpPr/>
            <p:nvPr/>
          </p:nvSpPr>
          <p:spPr>
            <a:xfrm>
              <a:off x="1043608" y="213285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SelectionKey</a:t>
              </a:r>
              <a:endParaRPr lang="zh-CN" altLang="en-US" dirty="0"/>
            </a:p>
          </p:txBody>
        </p:sp>
        <p:sp>
          <p:nvSpPr>
            <p:cNvPr id="5" name="矩形 4"/>
            <p:cNvSpPr/>
            <p:nvPr/>
          </p:nvSpPr>
          <p:spPr>
            <a:xfrm>
              <a:off x="1043608" y="2492896"/>
              <a:ext cx="2160000" cy="52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a:t>
              </a:r>
              <a:r>
                <a:rPr lang="en-US" altLang="zh-CN" sz="1600" dirty="0" err="1" smtClean="0"/>
                <a:t>interestOps</a:t>
              </a:r>
              <a:endParaRPr lang="en-US" altLang="zh-CN" sz="1600" dirty="0" smtClean="0"/>
            </a:p>
            <a:p>
              <a:pPr>
                <a:buFont typeface="Wingdings" pitchFamily="2" charset="2"/>
                <a:buChar char="p"/>
              </a:pPr>
              <a:r>
                <a:rPr lang="en-US" altLang="zh-CN" sz="1600" dirty="0" smtClean="0"/>
                <a:t> </a:t>
              </a:r>
              <a:r>
                <a:rPr lang="en-US" altLang="zh-CN" sz="1600" dirty="0" err="1" smtClean="0"/>
                <a:t>readyOps</a:t>
              </a:r>
              <a:endParaRPr lang="en-US" altLang="zh-CN" sz="1600" dirty="0" smtClean="0"/>
            </a:p>
          </p:txBody>
        </p:sp>
      </p:grpSp>
      <p:grpSp>
        <p:nvGrpSpPr>
          <p:cNvPr id="47" name="组合 46"/>
          <p:cNvGrpSpPr/>
          <p:nvPr/>
        </p:nvGrpSpPr>
        <p:grpSpPr>
          <a:xfrm>
            <a:off x="1043608" y="3501048"/>
            <a:ext cx="2160000" cy="1152088"/>
            <a:chOff x="1043608" y="3757476"/>
            <a:chExt cx="2160000" cy="1152088"/>
          </a:xfrm>
        </p:grpSpPr>
        <p:sp>
          <p:nvSpPr>
            <p:cNvPr id="6" name="矩形 5"/>
            <p:cNvSpPr/>
            <p:nvPr/>
          </p:nvSpPr>
          <p:spPr>
            <a:xfrm>
              <a:off x="1043608" y="375747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Selector</a:t>
              </a:r>
              <a:endParaRPr lang="zh-CN" altLang="en-US" dirty="0"/>
            </a:p>
          </p:txBody>
        </p:sp>
        <p:sp>
          <p:nvSpPr>
            <p:cNvPr id="7" name="矩形 6"/>
            <p:cNvSpPr/>
            <p:nvPr/>
          </p:nvSpPr>
          <p:spPr>
            <a:xfrm>
              <a:off x="1043608" y="4117476"/>
              <a:ext cx="2160000" cy="792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Registered key set</a:t>
              </a:r>
            </a:p>
            <a:p>
              <a:pPr>
                <a:buFont typeface="Wingdings" pitchFamily="2" charset="2"/>
                <a:buChar char="p"/>
              </a:pPr>
              <a:r>
                <a:rPr lang="en-US" altLang="zh-CN" sz="1600" dirty="0" smtClean="0"/>
                <a:t> Selected key set</a:t>
              </a:r>
            </a:p>
            <a:p>
              <a:pPr>
                <a:buFont typeface="Wingdings" pitchFamily="2" charset="2"/>
                <a:buChar char="p"/>
              </a:pPr>
              <a:r>
                <a:rPr lang="en-US" altLang="zh-CN" sz="1600" dirty="0" smtClean="0"/>
                <a:t> Cancelled key set</a:t>
              </a:r>
              <a:endParaRPr lang="zh-CN" altLang="en-US" sz="1600" dirty="0"/>
            </a:p>
          </p:txBody>
        </p:sp>
      </p:grpSp>
      <p:sp>
        <p:nvSpPr>
          <p:cNvPr id="48" name="TextBox 47"/>
          <p:cNvSpPr txBox="1"/>
          <p:nvPr/>
        </p:nvSpPr>
        <p:spPr>
          <a:xfrm>
            <a:off x="827584" y="5733256"/>
            <a:ext cx="4104456" cy="830997"/>
          </a:xfrm>
          <a:prstGeom prst="rect">
            <a:avLst/>
          </a:prstGeom>
          <a:noFill/>
        </p:spPr>
        <p:txBody>
          <a:bodyPr wrap="square" rtlCol="0">
            <a:spAutoFit/>
          </a:bodyPr>
          <a:lstStyle/>
          <a:p>
            <a:r>
              <a:rPr lang="en-US" altLang="zh-CN" sz="1600" dirty="0" smtClean="0"/>
              <a:t>- </a:t>
            </a:r>
            <a:r>
              <a:rPr lang="zh-CN" altLang="en-US" sz="1600" dirty="0" smtClean="0"/>
              <a:t>所有满足就绪条件的</a:t>
            </a:r>
            <a:r>
              <a:rPr lang="en-US" altLang="zh-CN" sz="1600" dirty="0" smtClean="0"/>
              <a:t>Key</a:t>
            </a:r>
            <a:r>
              <a:rPr lang="zh-CN" altLang="en-US" sz="1600" dirty="0" smtClean="0"/>
              <a:t>，</a:t>
            </a:r>
            <a:r>
              <a:rPr lang="en-US" altLang="zh-CN" sz="1600" dirty="0" err="1" smtClean="0"/>
              <a:t>readyOps</a:t>
            </a:r>
            <a:r>
              <a:rPr lang="zh-CN" altLang="en-US" sz="1600" dirty="0" smtClean="0"/>
              <a:t>均有效</a:t>
            </a:r>
            <a:endParaRPr lang="en-US" altLang="zh-CN" sz="1600" dirty="0" smtClean="0"/>
          </a:p>
          <a:p>
            <a:pPr>
              <a:buFontTx/>
              <a:buChar char="-"/>
            </a:pPr>
            <a:r>
              <a:rPr lang="zh-CN" altLang="en-US" sz="1600" dirty="0" smtClean="0"/>
              <a:t> 返回值是自上次</a:t>
            </a:r>
            <a:r>
              <a:rPr lang="en-US" altLang="zh-CN" sz="1600" dirty="0" smtClean="0"/>
              <a:t>select</a:t>
            </a:r>
            <a:r>
              <a:rPr lang="zh-CN" altLang="en-US" sz="1600" dirty="0" smtClean="0"/>
              <a:t>后状态变化的通道数</a:t>
            </a:r>
            <a:endParaRPr lang="en-US" altLang="zh-CN" sz="1600" dirty="0" smtClean="0"/>
          </a:p>
          <a:p>
            <a:pPr>
              <a:buFontTx/>
              <a:buChar char="-"/>
            </a:pPr>
            <a:r>
              <a:rPr lang="en-US" altLang="zh-CN" sz="1600" dirty="0" smtClean="0"/>
              <a:t> </a:t>
            </a:r>
            <a:r>
              <a:rPr lang="zh-CN" altLang="en-US" sz="1600" dirty="0" smtClean="0"/>
              <a:t>须手动维护</a:t>
            </a:r>
            <a:r>
              <a:rPr lang="en-US" altLang="zh-CN" sz="1600" dirty="0" smtClean="0"/>
              <a:t>Selected keys(by </a:t>
            </a:r>
            <a:r>
              <a:rPr lang="en-US" altLang="zh-CN" sz="1600" dirty="0" err="1" smtClean="0"/>
              <a:t>Iterator.remove</a:t>
            </a:r>
            <a:r>
              <a:rPr lang="en-US" altLang="zh-CN" sz="1600" dirty="0" smtClean="0"/>
              <a:t>)</a:t>
            </a:r>
            <a:endParaRPr lang="zh-CN" altLang="en-US" sz="1600" dirty="0"/>
          </a:p>
        </p:txBody>
      </p:sp>
      <p:sp>
        <p:nvSpPr>
          <p:cNvPr id="10" name="矩形 9"/>
          <p:cNvSpPr/>
          <p:nvPr/>
        </p:nvSpPr>
        <p:spPr>
          <a:xfrm>
            <a:off x="5976336" y="1772816"/>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Selector.open</a:t>
            </a:r>
            <a:r>
              <a:rPr lang="en-US" altLang="zh-CN" sz="1200" dirty="0" smtClean="0"/>
              <a:t>()</a:t>
            </a:r>
            <a:endParaRPr lang="zh-CN" altLang="en-US" sz="1200" dirty="0"/>
          </a:p>
        </p:txBody>
      </p:sp>
      <p:sp>
        <p:nvSpPr>
          <p:cNvPr id="11" name="矩形 10"/>
          <p:cNvSpPr/>
          <p:nvPr/>
        </p:nvSpPr>
        <p:spPr>
          <a:xfrm>
            <a:off x="5976336" y="2341947"/>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检查</a:t>
            </a:r>
            <a:r>
              <a:rPr lang="en-US" altLang="zh-CN" sz="1200" dirty="0" smtClean="0"/>
              <a:t>Cancelled Key</a:t>
            </a:r>
            <a:endParaRPr lang="zh-CN" altLang="en-US" sz="1200" dirty="0"/>
          </a:p>
        </p:txBody>
      </p:sp>
      <p:sp>
        <p:nvSpPr>
          <p:cNvPr id="12" name="矩形 11"/>
          <p:cNvSpPr/>
          <p:nvPr/>
        </p:nvSpPr>
        <p:spPr>
          <a:xfrm>
            <a:off x="5976336" y="2911078"/>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清空</a:t>
            </a:r>
            <a:r>
              <a:rPr lang="en-US" altLang="zh-CN" sz="1200" dirty="0" smtClean="0"/>
              <a:t>Cancelled Key</a:t>
            </a:r>
            <a:endParaRPr lang="zh-CN" altLang="en-US" sz="1200" dirty="0"/>
          </a:p>
        </p:txBody>
      </p:sp>
      <p:sp>
        <p:nvSpPr>
          <p:cNvPr id="13" name="矩形 12"/>
          <p:cNvSpPr/>
          <p:nvPr/>
        </p:nvSpPr>
        <p:spPr>
          <a:xfrm>
            <a:off x="5976336" y="3480210"/>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查询</a:t>
            </a:r>
            <a:r>
              <a:rPr lang="en-US" altLang="zh-CN" sz="1200" dirty="0" smtClean="0"/>
              <a:t>Registered Key</a:t>
            </a:r>
            <a:endParaRPr lang="zh-CN" altLang="en-US" sz="1200" dirty="0"/>
          </a:p>
        </p:txBody>
      </p:sp>
      <p:sp>
        <p:nvSpPr>
          <p:cNvPr id="14" name="菱形 13"/>
          <p:cNvSpPr/>
          <p:nvPr/>
        </p:nvSpPr>
        <p:spPr>
          <a:xfrm>
            <a:off x="5976336" y="4049341"/>
            <a:ext cx="1584176" cy="4069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Key</a:t>
            </a:r>
            <a:r>
              <a:rPr lang="zh-CN" altLang="en-US" sz="1200" dirty="0" smtClean="0"/>
              <a:t>不在</a:t>
            </a:r>
            <a:r>
              <a:rPr lang="en-US" altLang="zh-CN" sz="1200" dirty="0" smtClean="0"/>
              <a:t>Selected</a:t>
            </a:r>
            <a:endParaRPr lang="zh-CN" altLang="en-US" sz="1200" dirty="0"/>
          </a:p>
        </p:txBody>
      </p:sp>
      <p:sp>
        <p:nvSpPr>
          <p:cNvPr id="15" name="矩形 14"/>
          <p:cNvSpPr/>
          <p:nvPr/>
        </p:nvSpPr>
        <p:spPr>
          <a:xfrm>
            <a:off x="5976336" y="4686303"/>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重设</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6" name="矩形 15"/>
          <p:cNvSpPr/>
          <p:nvPr/>
        </p:nvSpPr>
        <p:spPr>
          <a:xfrm>
            <a:off x="5976336" y="5255434"/>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更新</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7" name="矩形 16"/>
          <p:cNvSpPr/>
          <p:nvPr/>
        </p:nvSpPr>
        <p:spPr>
          <a:xfrm>
            <a:off x="5976336" y="5824562"/>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排除</a:t>
            </a:r>
            <a:r>
              <a:rPr lang="en-US" altLang="zh-CN" sz="1200" dirty="0" smtClean="0"/>
              <a:t>Cancelled Key</a:t>
            </a:r>
            <a:endParaRPr lang="zh-CN" altLang="en-US" sz="1200" dirty="0"/>
          </a:p>
        </p:txBody>
      </p:sp>
      <p:cxnSp>
        <p:nvCxnSpPr>
          <p:cNvPr id="19" name="直接箭头连接符 18"/>
          <p:cNvCxnSpPr>
            <a:stCxn id="10" idx="2"/>
            <a:endCxn id="11" idx="0"/>
          </p:cNvCxnSpPr>
          <p:nvPr/>
        </p:nvCxnSpPr>
        <p:spPr>
          <a:xfrm>
            <a:off x="6768424" y="2111972"/>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6768424" y="2681103"/>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2"/>
            <a:endCxn id="13" idx="0"/>
          </p:cNvCxnSpPr>
          <p:nvPr/>
        </p:nvCxnSpPr>
        <p:spPr>
          <a:xfrm>
            <a:off x="6768424" y="3250234"/>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6768424" y="3819365"/>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5" idx="0"/>
          </p:cNvCxnSpPr>
          <p:nvPr/>
        </p:nvCxnSpPr>
        <p:spPr>
          <a:xfrm>
            <a:off x="6768424" y="4456327"/>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4" idx="3"/>
            <a:endCxn id="16" idx="0"/>
          </p:cNvCxnSpPr>
          <p:nvPr/>
        </p:nvCxnSpPr>
        <p:spPr>
          <a:xfrm flipH="1">
            <a:off x="6768424" y="4252834"/>
            <a:ext cx="792088" cy="1002600"/>
          </a:xfrm>
          <a:prstGeom prst="bentConnector4">
            <a:avLst>
              <a:gd name="adj1" fmla="val -19698"/>
              <a:gd name="adj2" fmla="val 86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a:endCxn id="17" idx="0"/>
          </p:cNvCxnSpPr>
          <p:nvPr/>
        </p:nvCxnSpPr>
        <p:spPr>
          <a:xfrm>
            <a:off x="6768424" y="5594590"/>
            <a:ext cx="0" cy="229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17" idx="2"/>
            <a:endCxn id="11" idx="1"/>
          </p:cNvCxnSpPr>
          <p:nvPr/>
        </p:nvCxnSpPr>
        <p:spPr>
          <a:xfrm rot="5400000" flipH="1">
            <a:off x="4546283" y="3941578"/>
            <a:ext cx="3652193" cy="792088"/>
          </a:xfrm>
          <a:prstGeom prst="bentConnector4">
            <a:avLst>
              <a:gd name="adj1" fmla="val -5896"/>
              <a:gd name="adj2" fmla="val 12886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148424" y="2247634"/>
            <a:ext cx="3240000" cy="1085298"/>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148424" y="3332932"/>
            <a:ext cx="3240000" cy="2339913"/>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48424" y="5672845"/>
            <a:ext cx="3240000" cy="779971"/>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7687848" y="2247634"/>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step1</a:t>
            </a:r>
            <a:endParaRPr lang="zh-CN" altLang="en-US" dirty="0">
              <a:solidFill>
                <a:schemeClr val="tx1">
                  <a:lumMod val="50000"/>
                  <a:lumOff val="50000"/>
                </a:schemeClr>
              </a:solidFill>
            </a:endParaRPr>
          </a:p>
        </p:txBody>
      </p:sp>
      <p:sp>
        <p:nvSpPr>
          <p:cNvPr id="43" name="TextBox 42"/>
          <p:cNvSpPr txBox="1"/>
          <p:nvPr/>
        </p:nvSpPr>
        <p:spPr>
          <a:xfrm>
            <a:off x="7687848" y="3332932"/>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step2</a:t>
            </a:r>
            <a:endParaRPr lang="zh-CN" altLang="en-US" dirty="0">
              <a:solidFill>
                <a:schemeClr val="tx1">
                  <a:lumMod val="50000"/>
                  <a:lumOff val="50000"/>
                </a:schemeClr>
              </a:solidFill>
            </a:endParaRPr>
          </a:p>
        </p:txBody>
      </p:sp>
      <p:sp>
        <p:nvSpPr>
          <p:cNvPr id="44" name="TextBox 43"/>
          <p:cNvSpPr txBox="1"/>
          <p:nvPr/>
        </p:nvSpPr>
        <p:spPr>
          <a:xfrm>
            <a:off x="7687848" y="5672845"/>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step3</a:t>
            </a:r>
            <a:endParaRPr lang="zh-CN" altLang="en-US" dirty="0">
              <a:solidFill>
                <a:schemeClr val="tx1">
                  <a:lumMod val="50000"/>
                  <a:lumOff val="50000"/>
                </a:schemeClr>
              </a:solidFill>
            </a:endParaRPr>
          </a:p>
        </p:txBody>
      </p:sp>
      <p:grpSp>
        <p:nvGrpSpPr>
          <p:cNvPr id="51" name="组合 50"/>
          <p:cNvGrpSpPr/>
          <p:nvPr/>
        </p:nvGrpSpPr>
        <p:grpSpPr>
          <a:xfrm>
            <a:off x="4644368" y="3833062"/>
            <a:ext cx="1011298" cy="388026"/>
            <a:chOff x="4387793" y="3501801"/>
            <a:chExt cx="1011298" cy="388026"/>
          </a:xfrm>
        </p:grpSpPr>
        <p:sp>
          <p:nvSpPr>
            <p:cNvPr id="49" name="右箭头 48"/>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0" name="矩形 49"/>
            <p:cNvSpPr/>
            <p:nvPr/>
          </p:nvSpPr>
          <p:spPr>
            <a:xfrm>
              <a:off x="4387793" y="3612828"/>
              <a:ext cx="904287" cy="276999"/>
            </a:xfrm>
            <a:prstGeom prst="rect">
              <a:avLst/>
            </a:prstGeom>
          </p:spPr>
          <p:txBody>
            <a:bodyPr wrap="none">
              <a:spAutoFit/>
            </a:bodyPr>
            <a:lstStyle/>
            <a:p>
              <a:pPr algn="ctr"/>
              <a:r>
                <a:rPr lang="en-US" altLang="zh-CN" sz="1200" dirty="0" smtClean="0"/>
                <a:t>register key</a:t>
              </a:r>
              <a:endParaRPr lang="zh-CN" altLang="en-US" sz="1200" dirty="0"/>
            </a:p>
          </p:txBody>
        </p:sp>
      </p:grpSp>
      <p:grpSp>
        <p:nvGrpSpPr>
          <p:cNvPr id="52" name="组合 51"/>
          <p:cNvGrpSpPr/>
          <p:nvPr/>
        </p:nvGrpSpPr>
        <p:grpSpPr>
          <a:xfrm>
            <a:off x="4683160" y="4553142"/>
            <a:ext cx="972506" cy="388026"/>
            <a:chOff x="4426585" y="3501801"/>
            <a:chExt cx="972506" cy="388026"/>
          </a:xfrm>
        </p:grpSpPr>
        <p:sp>
          <p:nvSpPr>
            <p:cNvPr id="53" name="右箭头 52"/>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4" name="矩形 53"/>
            <p:cNvSpPr/>
            <p:nvPr/>
          </p:nvSpPr>
          <p:spPr>
            <a:xfrm>
              <a:off x="4426585" y="3612828"/>
              <a:ext cx="826701" cy="276999"/>
            </a:xfrm>
            <a:prstGeom prst="rect">
              <a:avLst/>
            </a:prstGeom>
          </p:spPr>
          <p:txBody>
            <a:bodyPr wrap="none">
              <a:spAutoFit/>
            </a:bodyPr>
            <a:lstStyle/>
            <a:p>
              <a:pPr algn="ctr"/>
              <a:r>
                <a:rPr lang="en-US" altLang="zh-CN" sz="1200" dirty="0" smtClean="0"/>
                <a:t>cancel key</a:t>
              </a:r>
              <a:endParaRPr lang="zh-CN" altLang="en-US" sz="1200" dirty="0"/>
            </a:p>
          </p:txBody>
        </p:sp>
      </p:grpSp>
      <p:sp>
        <p:nvSpPr>
          <p:cNvPr id="57" name="爆炸形 1 56"/>
          <p:cNvSpPr/>
          <p:nvPr/>
        </p:nvSpPr>
        <p:spPr>
          <a:xfrm>
            <a:off x="2914419" y="2681103"/>
            <a:ext cx="2234005" cy="1179945"/>
          </a:xfrm>
          <a:prstGeom prst="irregularSeal1">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solidFill>
                  <a:schemeClr val="accent2"/>
                </a:solidFill>
              </a:rPr>
              <a:t>Selector</a:t>
            </a:r>
          </a:p>
          <a:p>
            <a:pPr algn="ctr"/>
            <a:r>
              <a:rPr lang="zh-CN" altLang="en-US" sz="1400" b="1" dirty="0" smtClean="0">
                <a:solidFill>
                  <a:schemeClr val="accent2"/>
                </a:solidFill>
              </a:rPr>
              <a:t>线程安全</a:t>
            </a:r>
            <a:endParaRPr lang="en-US" altLang="zh-CN" sz="1400" b="1" dirty="0" smtClean="0">
              <a:solidFill>
                <a:schemeClr val="accent2"/>
              </a:solidFill>
            </a:endParaRPr>
          </a:p>
          <a:p>
            <a:pPr algn="ctr"/>
            <a:r>
              <a:rPr lang="zh-CN" altLang="en-US" sz="1400" b="1" dirty="0" smtClean="0">
                <a:solidFill>
                  <a:schemeClr val="accent2"/>
                </a:solidFill>
              </a:rPr>
              <a:t>但</a:t>
            </a:r>
            <a:r>
              <a:rPr lang="en-US" altLang="zh-CN" sz="1400" b="1" dirty="0" smtClean="0">
                <a:solidFill>
                  <a:schemeClr val="accent2"/>
                </a:solidFill>
              </a:rPr>
              <a:t>Key set</a:t>
            </a:r>
            <a:r>
              <a:rPr lang="zh-CN" altLang="en-US" sz="1400" b="1" dirty="0" smtClean="0">
                <a:solidFill>
                  <a:schemeClr val="accent2"/>
                </a:solidFill>
              </a:rPr>
              <a:t>不是</a:t>
            </a:r>
            <a:endParaRPr lang="zh-CN" altLang="en-US" sz="1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Effect transition="in" filter="fade">
                                      <p:cBhvr>
                                        <p:cTn id="13" dur="500"/>
                                        <p:tgtEl>
                                          <p:spTgt spid="42"/>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animEffect transition="in" filter="fade">
                                      <p:cBhvr>
                                        <p:cTn id="18" dur="500"/>
                                        <p:tgtEl>
                                          <p:spTgt spid="39"/>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fltVal val="0"/>
                                          </p:val>
                                        </p:tav>
                                        <p:tav tm="100000">
                                          <p:val>
                                            <p:strVal val="#ppt_w"/>
                                          </p:val>
                                        </p:tav>
                                      </p:tavLst>
                                    </p:anim>
                                    <p:anim calcmode="lin" valueType="num">
                                      <p:cBhvr>
                                        <p:cTn id="45" dur="500" fill="hold"/>
                                        <p:tgtEl>
                                          <p:spTgt spid="40"/>
                                        </p:tgtEl>
                                        <p:attrNameLst>
                                          <p:attrName>ppt_h</p:attrName>
                                        </p:attrNameLst>
                                      </p:cBhvr>
                                      <p:tavLst>
                                        <p:tav tm="0">
                                          <p:val>
                                            <p:fltVal val="0"/>
                                          </p:val>
                                        </p:tav>
                                        <p:tav tm="100000">
                                          <p:val>
                                            <p:strVal val="#ppt_h"/>
                                          </p:val>
                                        </p:tav>
                                      </p:tavLst>
                                    </p:anim>
                                    <p:animEffect transition="in" filter="fade">
                                      <p:cBhvr>
                                        <p:cTn id="46" dur="500"/>
                                        <p:tgtEl>
                                          <p:spTgt spid="40"/>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par>
                          <p:cTn id="63" fill="hold">
                            <p:stCondLst>
                              <p:cond delay="0"/>
                            </p:stCondLst>
                            <p:childTnLst>
                              <p:par>
                                <p:cTn id="64" presetID="22" presetClass="entr" presetSubtype="1" fill="hold"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up)">
                                      <p:cBhvr>
                                        <p:cTn id="74" dur="500"/>
                                        <p:tgtEl>
                                          <p:spTgt spid="31"/>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fltVal val="0"/>
                                          </p:val>
                                        </p:tav>
                                        <p:tav tm="100000">
                                          <p:val>
                                            <p:strVal val="#ppt_h"/>
                                          </p:val>
                                        </p:tav>
                                      </p:tavLst>
                                    </p:anim>
                                    <p:animEffect transition="in" filter="fade">
                                      <p:cBhvr>
                                        <p:cTn id="84" dur="500"/>
                                        <p:tgtEl>
                                          <p:spTgt spid="41"/>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500"/>
                            </p:stCondLst>
                            <p:childTnLst>
                              <p:par>
                                <p:cTn id="91" presetID="22" presetClass="entr" presetSubtype="1"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up)">
                                      <p:cBhvr>
                                        <p:cTn id="93" dur="500"/>
                                        <p:tgtEl>
                                          <p:spTgt spid="3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down)">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wipe(left)">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0"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p:cTn id="116" dur="500" fill="hold"/>
                                        <p:tgtEl>
                                          <p:spTgt spid="57"/>
                                        </p:tgtEl>
                                        <p:attrNameLst>
                                          <p:attrName>ppt_w</p:attrName>
                                        </p:attrNameLst>
                                      </p:cBhvr>
                                      <p:tavLst>
                                        <p:tav tm="0">
                                          <p:val>
                                            <p:fltVal val="0"/>
                                          </p:val>
                                        </p:tav>
                                        <p:tav tm="100000">
                                          <p:val>
                                            <p:strVal val="#ppt_w"/>
                                          </p:val>
                                        </p:tav>
                                      </p:tavLst>
                                    </p:anim>
                                    <p:anim calcmode="lin" valueType="num">
                                      <p:cBhvr>
                                        <p:cTn id="117" dur="500" fill="hold"/>
                                        <p:tgtEl>
                                          <p:spTgt spid="57"/>
                                        </p:tgtEl>
                                        <p:attrNameLst>
                                          <p:attrName>ppt_h</p:attrName>
                                        </p:attrNameLst>
                                      </p:cBhvr>
                                      <p:tavLst>
                                        <p:tav tm="0">
                                          <p:val>
                                            <p:fltVal val="0"/>
                                          </p:val>
                                        </p:tav>
                                        <p:tav tm="100000">
                                          <p:val>
                                            <p:strVal val="#ppt_h"/>
                                          </p:val>
                                        </p:tav>
                                      </p:tavLst>
                                    </p:anim>
                                    <p:animEffect transition="in" filter="fade">
                                      <p:cBhvr>
                                        <p:cTn id="1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39" grpId="0" animBg="1"/>
      <p:bldP spid="40" grpId="0" animBg="1"/>
      <p:bldP spid="41" grpId="0" animBg="1"/>
      <p:bldP spid="42" grpId="0"/>
      <p:bldP spid="43" grpId="0"/>
      <p:bldP spid="44" grpId="0"/>
      <p:bldP spid="5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当线程阻塞在</a:t>
            </a:r>
            <a:r>
              <a:rPr lang="en-US" altLang="zh-CN" dirty="0" smtClean="0"/>
              <a:t>select()</a:t>
            </a:r>
            <a:r>
              <a:rPr lang="zh-CN" altLang="en-US" dirty="0" smtClean="0"/>
              <a:t>时</a:t>
            </a:r>
            <a:endParaRPr lang="en-US" altLang="zh-CN" dirty="0" smtClean="0"/>
          </a:p>
          <a:p>
            <a:pPr lvl="1"/>
            <a:r>
              <a:rPr lang="zh-CN" altLang="en-US" dirty="0" smtClean="0"/>
              <a:t>优雅唤醒</a:t>
            </a:r>
            <a:r>
              <a:rPr lang="en-US" altLang="zh-CN" dirty="0" err="1" smtClean="0"/>
              <a:t>Selector.wakeup</a:t>
            </a:r>
            <a:r>
              <a:rPr lang="en-US" altLang="zh-CN" dirty="0" smtClean="0"/>
              <a:t>()</a:t>
            </a:r>
          </a:p>
          <a:p>
            <a:pPr lvl="1"/>
            <a:r>
              <a:rPr lang="zh-CN" altLang="en-US" dirty="0" smtClean="0"/>
              <a:t>直接停止</a:t>
            </a:r>
            <a:r>
              <a:rPr lang="en-US" altLang="zh-CN" dirty="0" err="1" smtClean="0"/>
              <a:t>Selector.close</a:t>
            </a:r>
            <a:r>
              <a:rPr lang="en-US" altLang="zh-CN" dirty="0" smtClean="0"/>
              <a:t>()</a:t>
            </a:r>
          </a:p>
          <a:p>
            <a:pPr lvl="1"/>
            <a:r>
              <a:rPr lang="zh-CN" altLang="en-US" dirty="0" smtClean="0"/>
              <a:t>暴力中断</a:t>
            </a:r>
            <a:r>
              <a:rPr lang="en-US" altLang="zh-CN" dirty="0" err="1" smtClean="0"/>
              <a:t>Thread.interrupt</a:t>
            </a:r>
            <a:r>
              <a:rPr lang="en-US" altLang="zh-CN" dirty="0" smtClean="0"/>
              <a:t>()</a:t>
            </a:r>
          </a:p>
          <a:p>
            <a:r>
              <a:rPr lang="en-US" altLang="zh-CN" dirty="0" smtClean="0"/>
              <a:t>Selector</a:t>
            </a:r>
            <a:r>
              <a:rPr lang="zh-CN" altLang="en-US" dirty="0" smtClean="0"/>
              <a:t>不同于通道中断语义</a:t>
            </a:r>
            <a:endParaRPr lang="en-US" altLang="zh-CN" dirty="0" smtClean="0"/>
          </a:p>
          <a:p>
            <a:pPr lvl="1"/>
            <a:r>
              <a:rPr lang="en-US" altLang="zh-CN" dirty="0" smtClean="0"/>
              <a:t>Selector</a:t>
            </a:r>
            <a:r>
              <a:rPr lang="zh-CN" altLang="en-US" dirty="0" smtClean="0"/>
              <a:t>不控制通道行为，只检查通道状态</a:t>
            </a:r>
            <a:endParaRPr lang="zh-CN" altLang="en-US" dirty="0"/>
          </a:p>
        </p:txBody>
      </p:sp>
    </p:spTree>
    <p:extLst>
      <p:ext uri="{BB962C8B-B14F-4D97-AF65-F5344CB8AC3E}">
        <p14:creationId xmlns:p14="http://schemas.microsoft.com/office/powerpoint/2010/main" xmlns="" val="19492548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AIO</a:t>
            </a:r>
            <a:endParaRPr lang="zh-CN" altLang="en-US" dirty="0"/>
          </a:p>
        </p:txBody>
      </p:sp>
      <p:sp>
        <p:nvSpPr>
          <p:cNvPr id="3" name="内容占位符 2"/>
          <p:cNvSpPr>
            <a:spLocks noGrp="1"/>
          </p:cNvSpPr>
          <p:nvPr>
            <p:ph idx="1"/>
          </p:nvPr>
        </p:nvSpPr>
        <p:spPr/>
        <p:txBody>
          <a:bodyPr/>
          <a:lstStyle/>
          <a:p>
            <a:r>
              <a:rPr lang="en-US" altLang="zh-CN" dirty="0" err="1" smtClean="0"/>
              <a:t>AsynchronousChannel</a:t>
            </a:r>
            <a:endParaRPr lang="en-US" altLang="zh-CN" dirty="0" smtClean="0"/>
          </a:p>
          <a:p>
            <a:r>
              <a:rPr lang="en-US" altLang="zh-CN" dirty="0" err="1" smtClean="0"/>
              <a:t>CompletionHandler</a:t>
            </a:r>
            <a:r>
              <a:rPr lang="en-US" altLang="zh-CN" dirty="0" smtClean="0"/>
              <a:t>&lt;V, A&gt;</a:t>
            </a:r>
          </a:p>
          <a:p>
            <a:r>
              <a:rPr lang="en-US" altLang="zh-CN" dirty="0" smtClean="0"/>
              <a:t>Future</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51720" y="2780928"/>
            <a:ext cx="4838700" cy="282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srcRect/>
          <a:stretch>
            <a:fillRect/>
          </a:stretch>
        </p:blipFill>
        <p:spPr bwMode="auto">
          <a:xfrm>
            <a:off x="3641154" y="4165426"/>
            <a:ext cx="5467350" cy="2647950"/>
          </a:xfrm>
          <a:prstGeom prst="rect">
            <a:avLst/>
          </a:prstGeom>
          <a:noFill/>
          <a:ln w="9525">
            <a:noFill/>
            <a:miter lim="800000"/>
            <a:headEnd/>
            <a:tailEnd/>
          </a:ln>
        </p:spPr>
      </p:pic>
    </p:spTree>
    <p:extLst>
      <p:ext uri="{BB962C8B-B14F-4D97-AF65-F5344CB8AC3E}">
        <p14:creationId xmlns:p14="http://schemas.microsoft.com/office/powerpoint/2010/main" xmlns="" val="21308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57200" y="2644170"/>
            <a:ext cx="8229600" cy="2308324"/>
          </a:xfrm>
          <a:prstGeom prst="rect">
            <a:avLst/>
          </a:prstGeom>
        </p:spPr>
        <p:txBody>
          <a:bodyPr wrap="square">
            <a:spAutoFit/>
          </a:bodyPr>
          <a:lstStyle/>
          <a:p>
            <a:pPr>
              <a:lnSpc>
                <a:spcPct val="200000"/>
              </a:lnSpc>
            </a:pPr>
            <a:r>
              <a:rPr lang="zh-CN" altLang="en-US" sz="2400" dirty="0"/>
              <a:t>以上所有，均针对单机系统</a:t>
            </a:r>
            <a:r>
              <a:rPr lang="zh-CN" altLang="en-US" sz="2400" dirty="0" smtClean="0"/>
              <a:t>而言，</a:t>
            </a:r>
            <a:endParaRPr lang="en-US" altLang="zh-CN" sz="2400" dirty="0" smtClean="0"/>
          </a:p>
          <a:p>
            <a:pPr>
              <a:lnSpc>
                <a:spcPct val="200000"/>
              </a:lnSpc>
            </a:pPr>
            <a:r>
              <a:rPr lang="zh-CN" altLang="en-US" sz="2400" dirty="0"/>
              <a:t>分布式的</a:t>
            </a:r>
            <a:r>
              <a:rPr lang="zh-CN" altLang="en-US" sz="2400" dirty="0" smtClean="0"/>
              <a:t>强大是</a:t>
            </a:r>
            <a:r>
              <a:rPr lang="zh-CN" altLang="en-US" sz="2400" dirty="0"/>
              <a:t>以充分压榨单机性能为</a:t>
            </a:r>
            <a:r>
              <a:rPr lang="zh-CN" altLang="en-US" sz="2400" dirty="0" smtClean="0"/>
              <a:t>基础</a:t>
            </a:r>
            <a:r>
              <a:rPr lang="zh-CN" altLang="en-US" sz="2400" dirty="0"/>
              <a:t>，</a:t>
            </a:r>
            <a:endParaRPr lang="en-US" altLang="zh-CN" sz="2400" dirty="0" smtClean="0"/>
          </a:p>
          <a:p>
            <a:pPr>
              <a:lnSpc>
                <a:spcPct val="200000"/>
              </a:lnSpc>
            </a:pPr>
            <a:r>
              <a:rPr lang="zh-CN" altLang="en-US" sz="2400" dirty="0" smtClean="0"/>
              <a:t>变革</a:t>
            </a:r>
            <a:r>
              <a:rPr lang="zh-CN" altLang="en-US" sz="2400" dirty="0"/>
              <a:t>从来不是无病呻吟，而是那么地</a:t>
            </a:r>
            <a:r>
              <a:rPr lang="zh-CN" altLang="en-US" sz="2400" dirty="0" smtClean="0"/>
              <a:t>自然和顺应。</a:t>
            </a:r>
            <a:r>
              <a:rPr lang="zh-CN" altLang="en-US" sz="2400" dirty="0"/>
              <a:t>。。</a:t>
            </a:r>
          </a:p>
        </p:txBody>
      </p:sp>
      <p:sp>
        <p:nvSpPr>
          <p:cNvPr id="5" name="矩形 4"/>
          <p:cNvSpPr/>
          <p:nvPr/>
        </p:nvSpPr>
        <p:spPr>
          <a:xfrm>
            <a:off x="457200" y="3613666"/>
            <a:ext cx="8229600" cy="369332"/>
          </a:xfrm>
          <a:prstGeom prst="rect">
            <a:avLst/>
          </a:prstGeom>
        </p:spPr>
        <p:txBody>
          <a:bodyPr wrap="square">
            <a:spAutoFit/>
          </a:bodyPr>
          <a:lstStyle/>
          <a:p>
            <a:r>
              <a:rPr lang="zh-CN" altLang="en-US" dirty="0" smtClean="0"/>
              <a:t>               </a:t>
            </a:r>
            <a:endParaRPr lang="zh-CN" altLang="en-US" dirty="0"/>
          </a:p>
        </p:txBody>
      </p:sp>
    </p:spTree>
    <p:extLst>
      <p:ext uri="{BB962C8B-B14F-4D97-AF65-F5344CB8AC3E}">
        <p14:creationId xmlns:p14="http://schemas.microsoft.com/office/powerpoint/2010/main" xmlns="" val="41935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xmlns="" val="23489443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endParaRPr lang="zh-CN" altLang="en-US" sz="3200"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2331643" y="2967335"/>
            <a:ext cx="4480715" cy="15696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9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Bullshit!</a:t>
            </a:r>
            <a:endParaRPr lang="zh-CN" alt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xmlns="" val="11377740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xmlns="" val="371108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xmlns="" val="3562654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xmlns="" val="2680780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solidFill>
                  <a:schemeClr val="accent1"/>
                </a:solidFill>
              </a:rPr>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solidFill>
                  <a:schemeClr val="accent1"/>
                </a:solidFill>
              </a:rPr>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xmlns="" val="362278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7952</TotalTime>
  <Words>10158</Words>
  <Application>Microsoft Office PowerPoint</Application>
  <PresentationFormat>全屏显示(4:3)</PresentationFormat>
  <Paragraphs>1107</Paragraphs>
  <Slides>59</Slides>
  <Notes>41</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扒一扒Java IO那些事儿</vt:lpstr>
      <vt:lpstr>沙漠绿植</vt:lpstr>
      <vt:lpstr>Agenda</vt:lpstr>
      <vt:lpstr>从InputStream开始…</vt:lpstr>
      <vt:lpstr>操作系统IO概述</vt:lpstr>
      <vt:lpstr>Java IO &amp; NIO</vt:lpstr>
      <vt:lpstr>Buffer</vt:lpstr>
      <vt:lpstr>Buffer</vt:lpstr>
      <vt:lpstr>Buffer操作</vt:lpstr>
      <vt:lpstr>Buffer操作</vt:lpstr>
      <vt:lpstr>Buffer操作</vt:lpstr>
      <vt:lpstr>Buffer操作</vt:lpstr>
      <vt:lpstr>Buffer操作</vt:lpstr>
      <vt:lpstr>Buffer#slice()的并发操作</vt:lpstr>
      <vt:lpstr>Buffer#slice()的并发操作</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Java内存映射文件</vt:lpstr>
      <vt:lpstr>MappedByteBuffer</vt:lpstr>
      <vt:lpstr>页对齐 in Java</vt:lpstr>
      <vt:lpstr>页对齐 in Java</vt:lpstr>
      <vt:lpstr>Channel to Channel传输</vt:lpstr>
      <vt:lpstr>流IO</vt:lpstr>
      <vt:lpstr>Selector</vt:lpstr>
      <vt:lpstr>IO模型</vt:lpstr>
      <vt:lpstr>Java IO模型的实现</vt:lpstr>
      <vt:lpstr>IO多路复用</vt:lpstr>
      <vt:lpstr>IO多路复用</vt:lpstr>
      <vt:lpstr>Reactor模式</vt:lpstr>
      <vt:lpstr>Proactor模式</vt:lpstr>
      <vt:lpstr>Selector</vt:lpstr>
      <vt:lpstr>Selection API</vt:lpstr>
      <vt:lpstr>Selector选择过程</vt:lpstr>
      <vt:lpstr>Selector中断</vt:lpstr>
      <vt:lpstr>Java AIO</vt:lpstr>
      <vt:lpstr>幻灯片 56</vt:lpstr>
      <vt:lpstr>参考文献</vt:lpstr>
      <vt:lpstr>幻灯片 58</vt:lpstr>
      <vt:lpstr>纸上得来终觉浅，绝知此事要躬行。</vt:lpstr>
    </vt:vector>
  </TitlesOfParts>
  <Company>中国平安保险(集团)股份有限公司</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guhanjie</dc:creator>
  <cp:lastModifiedBy>Administrator</cp:lastModifiedBy>
  <cp:revision>459</cp:revision>
  <dcterms:created xsi:type="dcterms:W3CDTF">2016-12-06T07:03:31Z</dcterms:created>
  <dcterms:modified xsi:type="dcterms:W3CDTF">2017-01-11T11:36:13Z</dcterms:modified>
</cp:coreProperties>
</file>