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8" r:id="rId3"/>
    <p:sldId id="266" r:id="rId4"/>
    <p:sldId id="257" r:id="rId5"/>
    <p:sldId id="262" r:id="rId6"/>
    <p:sldId id="276" r:id="rId7"/>
    <p:sldId id="258" r:id="rId8"/>
    <p:sldId id="269" r:id="rId9"/>
    <p:sldId id="270" r:id="rId10"/>
    <p:sldId id="273" r:id="rId11"/>
    <p:sldId id="272" r:id="rId12"/>
    <p:sldId id="283" r:id="rId13"/>
    <p:sldId id="281" r:id="rId14"/>
    <p:sldId id="282" r:id="rId15"/>
    <p:sldId id="274" r:id="rId16"/>
    <p:sldId id="275" r:id="rId17"/>
    <p:sldId id="284" r:id="rId18"/>
    <p:sldId id="285" r:id="rId19"/>
    <p:sldId id="289" r:id="rId20"/>
    <p:sldId id="287" r:id="rId21"/>
    <p:sldId id="291" r:id="rId22"/>
    <p:sldId id="292" r:id="rId23"/>
    <p:sldId id="290" r:id="rId24"/>
    <p:sldId id="278" r:id="rId25"/>
    <p:sldId id="294" r:id="rId26"/>
    <p:sldId id="259" r:id="rId27"/>
    <p:sldId id="295" r:id="rId28"/>
    <p:sldId id="296" r:id="rId29"/>
    <p:sldId id="261" r:id="rId30"/>
    <p:sldId id="264" r:id="rId31"/>
    <p:sldId id="265" r:id="rId32"/>
    <p:sldId id="277" r:id="rId33"/>
    <p:sldId id="260" r:id="rId34"/>
    <p:sldId id="286" r:id="rId35"/>
    <p:sldId id="28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68" autoAdjust="0"/>
  </p:normalViewPr>
  <p:slideViewPr>
    <p:cSldViewPr>
      <p:cViewPr>
        <p:scale>
          <a:sx n="100" d="100"/>
          <a:sy n="100" d="100"/>
        </p:scale>
        <p:origin x="-1944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A4D32-5E3E-4AA6-B8C4-5345957C6B64}" type="datetimeFigureOut">
              <a:rPr lang="zh-CN" altLang="en-US" smtClean="0"/>
              <a:pPr/>
              <a:t>2016-12-12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D5A4-DF14-402B-8AB5-0BCE7F23E7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8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操作系统与 </a:t>
            </a:r>
            <a:r>
              <a:rPr lang="en-US" altLang="zh-CN" sz="1200" dirty="0" smtClean="0"/>
              <a:t>Java </a:t>
            </a:r>
            <a:r>
              <a:rPr lang="zh-CN" altLang="en-US" sz="1200" dirty="0" smtClean="0"/>
              <a:t>基于流的 </a:t>
            </a:r>
            <a:r>
              <a:rPr lang="en-US" altLang="zh-CN" sz="1200" dirty="0" smtClean="0"/>
              <a:t>I/O</a:t>
            </a:r>
            <a:r>
              <a:rPr lang="zh-CN" altLang="en-US" sz="1200" dirty="0" smtClean="0"/>
              <a:t>模型有些不匹配。操作系统要移动的是大块数据（缓冲区），这往往是在硬件直接存储器存取（</a:t>
            </a:r>
            <a:r>
              <a:rPr lang="en-US" altLang="zh-CN" sz="1200" dirty="0" smtClean="0"/>
              <a:t>DMA</a:t>
            </a:r>
            <a:r>
              <a:rPr lang="zh-CN" altLang="en-US" sz="1200" dirty="0" smtClean="0"/>
              <a:t>）的协助下完成的。而 </a:t>
            </a:r>
            <a:r>
              <a:rPr lang="en-US" altLang="zh-CN" sz="1200" dirty="0" smtClean="0"/>
              <a:t>JVM </a:t>
            </a:r>
            <a:r>
              <a:rPr lang="zh-CN" altLang="en-US" sz="1200" dirty="0" smtClean="0"/>
              <a:t>的 </a:t>
            </a:r>
            <a:r>
              <a:rPr lang="en-US" altLang="zh-CN" sz="1200" dirty="0" smtClean="0"/>
              <a:t>I/O </a:t>
            </a:r>
            <a:r>
              <a:rPr lang="zh-CN" altLang="en-US" sz="1200" dirty="0" smtClean="0"/>
              <a:t>类喜欢操作小块数据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单个字节、几行文本。结果，操作系统送来整缓冲区的数据，</a:t>
            </a:r>
            <a:r>
              <a:rPr lang="en-US" altLang="zh-CN" sz="1200" dirty="0" smtClean="0"/>
              <a:t>java.io </a:t>
            </a:r>
            <a:r>
              <a:rPr lang="zh-CN" altLang="en-US" sz="1200" dirty="0" smtClean="0"/>
              <a:t>的流数据类再花大量时间把它们拆成小块，往往拷贝一个小块就要往返于几层对象。操作系统喜欢整卡车地运来数据，</a:t>
            </a:r>
            <a:r>
              <a:rPr lang="en-US" altLang="zh-CN" sz="1200" dirty="0" smtClean="0"/>
              <a:t>java.io </a:t>
            </a:r>
            <a:r>
              <a:rPr lang="zh-CN" altLang="en-US" sz="1200" dirty="0" smtClean="0"/>
              <a:t>类则喜欢一铲子一铲子地加工数据。有了 </a:t>
            </a:r>
            <a:r>
              <a:rPr lang="en-US" altLang="zh-CN" sz="1200" dirty="0" smtClean="0"/>
              <a:t>NIO</a:t>
            </a:r>
            <a:r>
              <a:rPr lang="zh-CN" altLang="en-US" sz="1200" dirty="0" smtClean="0"/>
              <a:t>，就可以轻松地把一卡车数据备份到您能直接使用的地方（</a:t>
            </a:r>
            <a:r>
              <a:rPr lang="en-US" altLang="zh-CN" sz="1200" dirty="0" err="1" smtClean="0"/>
              <a:t>ByteBuffer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对象）。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60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的默认字节顺序是大端字节序，这允许类文件等以及对象的序列化可以在任何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中工作。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只有</a:t>
            </a:r>
            <a:r>
              <a:rPr lang="en-US" altLang="zh-CN" b="1" dirty="0" err="1" smtClean="0"/>
              <a:t>ByteBuffer</a:t>
            </a:r>
            <a:r>
              <a:rPr lang="zh-CN" altLang="en-US" b="1" dirty="0" smtClean="0"/>
              <a:t>可以设定字节顺序，其他类型的</a:t>
            </a:r>
            <a:r>
              <a:rPr lang="en-US" altLang="zh-CN" b="1" dirty="0" smtClean="0"/>
              <a:t>Buffer</a:t>
            </a:r>
            <a:r>
              <a:rPr lang="zh-CN" altLang="en-US" b="1" dirty="0" smtClean="0"/>
              <a:t>字节顺序只支持只读。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/>
              <a:t>ByteBuffer</a:t>
            </a:r>
            <a:r>
              <a:rPr lang="zh-CN" altLang="en-US" b="0" dirty="0" smtClean="0"/>
              <a:t>之所以支持设置字节序是为了能够更灵活地调整字节存储顺序。比如在小端字节序的机器上利用</a:t>
            </a:r>
            <a:r>
              <a:rPr lang="en-US" altLang="zh-CN" b="0" dirty="0" err="1" smtClean="0"/>
              <a:t>ByteBuffer</a:t>
            </a:r>
            <a:r>
              <a:rPr lang="zh-CN" altLang="en-US" b="0" dirty="0" smtClean="0"/>
              <a:t>处理其他基本数据类型，或者网络通信时报文字节序的调整。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35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是发送和接收数据的端点，而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 IO</a:t>
            </a:r>
            <a:r>
              <a:rPr lang="zh-CN" altLang="en-US" dirty="0" smtClean="0"/>
              <a:t>与外部系统交互的渠道（貌似通道更为合适）。</a:t>
            </a:r>
            <a:endParaRPr lang="en-US" altLang="zh-CN" dirty="0" smtClean="0"/>
          </a:p>
          <a:p>
            <a:r>
              <a:rPr lang="zh-CN" altLang="en-US" dirty="0" smtClean="0"/>
              <a:t>通道与操作系统的文件描述符（</a:t>
            </a:r>
            <a:r>
              <a:rPr lang="en-US" altLang="zh-CN" dirty="0" smtClean="0"/>
              <a:t>File Descriptor</a:t>
            </a:r>
            <a:r>
              <a:rPr lang="zh-CN" altLang="en-US" dirty="0" smtClean="0"/>
              <a:t>）和文件句柄（</a:t>
            </a:r>
            <a:r>
              <a:rPr lang="en-US" altLang="zh-CN" dirty="0" smtClean="0"/>
              <a:t>File Handle</a:t>
            </a:r>
            <a:r>
              <a:rPr lang="zh-CN" altLang="en-US" dirty="0" smtClean="0"/>
              <a:t>）有着一对一的关系。根据底层文件句柄的访问模式，通道实例可能不允许使用 </a:t>
            </a:r>
            <a:r>
              <a:rPr lang="en-US" altLang="zh-CN" dirty="0" smtClean="0"/>
              <a:t>read()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write()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 smtClean="0"/>
              <a:t>通道关闭时的阻塞行为（如果有的话）是高度取决于操作系统或者文件系统的。因此调用通道的</a:t>
            </a:r>
            <a:r>
              <a:rPr lang="en-US" altLang="zh-CN" dirty="0" smtClean="0"/>
              <a:t>close( )</a:t>
            </a:r>
            <a:r>
              <a:rPr lang="zh-CN" altLang="en-US" dirty="0" smtClean="0"/>
              <a:t>方法时，可能会导致在通道关闭底层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服务的过程中线程暂时阻塞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，哪怕该通道处于非阻塞模式。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是发送和接收数据的端点，而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 IO</a:t>
            </a:r>
            <a:r>
              <a:rPr lang="zh-CN" altLang="en-US" dirty="0" smtClean="0"/>
              <a:t>与外部系统交互的渠道（貌似通道更为合适）。</a:t>
            </a:r>
            <a:endParaRPr lang="en-US" altLang="zh-CN" dirty="0" smtClean="0"/>
          </a:p>
          <a:p>
            <a:r>
              <a:rPr lang="zh-CN" altLang="en-US" dirty="0" smtClean="0"/>
              <a:t>通道与操作系统的文件描述符（</a:t>
            </a:r>
            <a:r>
              <a:rPr lang="en-US" altLang="zh-CN" dirty="0" smtClean="0"/>
              <a:t>File Descriptor</a:t>
            </a:r>
            <a:r>
              <a:rPr lang="zh-CN" altLang="en-US" dirty="0" smtClean="0"/>
              <a:t>）和文件句柄（</a:t>
            </a:r>
            <a:r>
              <a:rPr lang="en-US" altLang="zh-CN" dirty="0" smtClean="0"/>
              <a:t>File Handle</a:t>
            </a:r>
            <a:r>
              <a:rPr lang="zh-CN" altLang="en-US" dirty="0" smtClean="0"/>
              <a:t>）有着一对一的关系。根据底层文件句柄的访问模式，通道实例可能不允许使用 </a:t>
            </a:r>
            <a:r>
              <a:rPr lang="en-US" altLang="zh-CN" dirty="0" smtClean="0"/>
              <a:t>read()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write()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 smtClean="0"/>
              <a:t>通道关闭时的阻塞行为（如果有的话）是高度取决于操作系统或者文件系统的。因此调用通道的</a:t>
            </a:r>
            <a:r>
              <a:rPr lang="en-US" altLang="zh-CN" dirty="0" smtClean="0"/>
              <a:t>close( )</a:t>
            </a:r>
            <a:r>
              <a:rPr lang="zh-CN" altLang="en-US" dirty="0" smtClean="0"/>
              <a:t>方法时，可能会导致在通道关闭底层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服务的过程中线程暂时阻塞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，哪怕该通道处于非阻塞模式。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/>
              <a:t>“当 </a:t>
            </a:r>
            <a:r>
              <a:rPr lang="en-US" altLang="zh-CN" sz="2000" dirty="0" smtClean="0"/>
              <a:t>I/O </a:t>
            </a:r>
            <a:r>
              <a:rPr lang="zh-CN" altLang="en-US" sz="2000" dirty="0" smtClean="0"/>
              <a:t>操作被中断时总是关闭通道”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Capacity</a:t>
            </a:r>
            <a:r>
              <a:rPr lang="zh-CN" altLang="en-US" dirty="0" smtClean="0"/>
              <a:t>：缓冲区能够容纳的数据元素的最大数量。这一容量在缓冲区创建时被设定，并且永远不能被改变。</a:t>
            </a:r>
            <a:endParaRPr lang="en-US" altLang="zh-CN" dirty="0" smtClean="0"/>
          </a:p>
          <a:p>
            <a:r>
              <a:rPr lang="en-US" altLang="zh-CN" dirty="0" smtClean="0"/>
              <a:t>Limit</a:t>
            </a:r>
            <a:r>
              <a:rPr lang="zh-CN" altLang="en-US" dirty="0" smtClean="0"/>
              <a:t>：缓冲区的第一个不能被读或写的元素。或者说，缓冲区中现存元素的计数。</a:t>
            </a:r>
          </a:p>
          <a:p>
            <a:r>
              <a:rPr lang="en-US" altLang="zh-CN" dirty="0" smtClean="0"/>
              <a:t>Position</a:t>
            </a:r>
            <a:r>
              <a:rPr lang="zh-CN" altLang="en-US" dirty="0" smtClean="0"/>
              <a:t>：下一个要被读或写的元素的索引。位置会自动由相应的 </a:t>
            </a:r>
            <a:r>
              <a:rPr lang="en-US" altLang="zh-CN" dirty="0" smtClean="0"/>
              <a:t>get( )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put( )</a:t>
            </a:r>
            <a:r>
              <a:rPr lang="zh-CN" altLang="en-US" dirty="0" smtClean="0"/>
              <a:t>函数更新。</a:t>
            </a:r>
          </a:p>
          <a:p>
            <a:r>
              <a:rPr lang="en-US" altLang="zh-CN" dirty="0" smtClean="0"/>
              <a:t>Mark</a:t>
            </a:r>
            <a:r>
              <a:rPr lang="zh-CN" altLang="en-US" dirty="0" smtClean="0"/>
              <a:t>：一个备忘位置。调用 </a:t>
            </a:r>
            <a:r>
              <a:rPr lang="en-US" altLang="zh-CN" dirty="0" smtClean="0"/>
              <a:t>mark( )</a:t>
            </a:r>
            <a:r>
              <a:rPr lang="zh-CN" altLang="en-US" dirty="0" smtClean="0"/>
              <a:t>来设定 </a:t>
            </a:r>
            <a:r>
              <a:rPr lang="en-US" altLang="zh-CN" dirty="0" smtClean="0"/>
              <a:t>mark = </a:t>
            </a:r>
            <a:r>
              <a:rPr lang="en-US" altLang="zh-CN" dirty="0" err="1" smtClean="0"/>
              <a:t>postion</a:t>
            </a:r>
            <a:r>
              <a:rPr lang="zh-CN" altLang="en-US" dirty="0" smtClean="0"/>
              <a:t>。调用 </a:t>
            </a:r>
            <a:r>
              <a:rPr lang="en-US" altLang="zh-CN" dirty="0" smtClean="0"/>
              <a:t>reset( )</a:t>
            </a:r>
            <a:r>
              <a:rPr lang="zh-CN" altLang="en-US" dirty="0" smtClean="0"/>
              <a:t>设定 </a:t>
            </a:r>
            <a:r>
              <a:rPr lang="en-US" altLang="zh-CN" dirty="0" smtClean="0"/>
              <a:t>position =mark</a:t>
            </a:r>
            <a:r>
              <a:rPr lang="zh-CN" altLang="en-US" dirty="0" smtClean="0"/>
              <a:t>。标记在设定前是未定义的</a:t>
            </a:r>
            <a:r>
              <a:rPr lang="en-US" altLang="zh-CN" dirty="0" smtClean="0"/>
              <a:t>( undefined)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1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内存分配算法，在申请了大块内存后就是用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进行切割分块的。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35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操作系统在进行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操作时无法直接访问用户进程的内存空间，所以间接内存区创建的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必然涉及到数据从用户空间到内核空间的拷贝。</a:t>
            </a:r>
            <a:endParaRPr lang="en-US" altLang="zh-CN" dirty="0" smtClean="0"/>
          </a:p>
          <a:p>
            <a:r>
              <a:rPr lang="zh-CN" altLang="en-US" dirty="0" smtClean="0"/>
              <a:t>每次调用中隐含地进行下面的操作：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创建一个临时的直接 </a:t>
            </a:r>
            <a:r>
              <a:rPr lang="en-US" altLang="zh-CN" dirty="0" err="1" smtClean="0"/>
              <a:t>ByteBuffer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对象。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将非直接缓冲区的内容复制到临时缓冲中。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使用临时缓冲区执行低层次 </a:t>
            </a:r>
            <a:r>
              <a:rPr lang="en-US" altLang="zh-CN" dirty="0" smtClean="0"/>
              <a:t>I/O </a:t>
            </a:r>
            <a:r>
              <a:rPr lang="zh-CN" altLang="en-US" dirty="0" smtClean="0"/>
              <a:t>操作。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临时缓冲区对象离开作用域，并最终成为被回收的无用数据。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14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众所周知，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内存回收由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代理，这很大程度上解放了程序员的生产力，但是仍然会有一些特殊情况需要程序员介入内存回收处理，比如这里的堆外内存的回收，这已经不在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垃圾回收范畴之内了。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Reference&amp;ReferenceQueue</a:t>
            </a:r>
            <a:r>
              <a:rPr lang="zh-CN" altLang="en-US" dirty="0" smtClean="0"/>
              <a:t>提供了一种机制使程序员可以介入垃圾回收。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44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众所周知，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内存回收由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代理，这很大程度上解放了程序员的生产力，但是仍然会有一些特殊情况需要程序员介入内存回收处理，比如这里的堆外内存的回收，这已经不在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垃圾回收范畴之内了。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Reference&amp;ReferenceQueue</a:t>
            </a:r>
            <a:r>
              <a:rPr lang="zh-CN" altLang="en-US" dirty="0" smtClean="0"/>
              <a:t>提供了一种机制使程序员可以介入垃圾回收。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44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众所周知，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内存回收由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代理，这很大程度上解放了程序员的生产力，但是仍然会有一些特殊情况需要程序员介入内存回收处理，比如这里的堆外内存的回收，这已经不在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垃圾回收范畴之内了。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Reference&amp;ReferenceQueue</a:t>
            </a:r>
            <a:r>
              <a:rPr lang="zh-CN" altLang="en-US" dirty="0" smtClean="0"/>
              <a:t>提供了一种机制使程序员可以介入垃圾回收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 state is encoded in the queue and next fields as follows: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Active: queue = </a:t>
            </a:r>
            <a:r>
              <a:rPr lang="en-US" altLang="zh-CN" dirty="0" err="1" smtClean="0"/>
              <a:t>ReferenceQueue</a:t>
            </a:r>
            <a:r>
              <a:rPr lang="en-US" altLang="zh-CN" dirty="0" smtClean="0"/>
              <a:t> with which instance is registered, or </a:t>
            </a:r>
            <a:r>
              <a:rPr lang="en-US" altLang="zh-CN" dirty="0" err="1" smtClean="0"/>
              <a:t>ReferenceQueue.NULL</a:t>
            </a:r>
            <a:r>
              <a:rPr lang="en-US" altLang="zh-CN" dirty="0" smtClean="0"/>
              <a:t> if it was not registered with a queue; next = null.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Pending: queue = </a:t>
            </a:r>
            <a:r>
              <a:rPr lang="en-US" altLang="zh-CN" dirty="0" err="1" smtClean="0"/>
              <a:t>ReferenceQueue</a:t>
            </a:r>
            <a:r>
              <a:rPr lang="en-US" altLang="zh-CN" dirty="0" smtClean="0"/>
              <a:t> with which instance is registered; next = Following instance in queue, or this if at end of list.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Enqueued</a:t>
            </a:r>
            <a:r>
              <a:rPr lang="en-US" altLang="zh-CN" dirty="0" smtClean="0"/>
              <a:t>: queue = </a:t>
            </a:r>
            <a:r>
              <a:rPr lang="en-US" altLang="zh-CN" dirty="0" err="1" smtClean="0"/>
              <a:t>ReferenceQueue.ENQUEUED</a:t>
            </a:r>
            <a:r>
              <a:rPr lang="en-US" altLang="zh-CN" dirty="0" smtClean="0"/>
              <a:t>; next = Following instance in queue, or this if at end of list.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Inactive: queue = </a:t>
            </a:r>
            <a:r>
              <a:rPr lang="en-US" altLang="zh-CN" dirty="0" err="1" smtClean="0"/>
              <a:t>ReferenceQueue.NULL</a:t>
            </a:r>
            <a:r>
              <a:rPr lang="en-US" altLang="zh-CN" dirty="0" smtClean="0"/>
              <a:t>; next = this.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4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众所周知，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内存回收由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代理，这很大程度上解放了程序员的生产力，但是仍然会有一些特殊情况需要程序员介入内存回收处理，比如这里的堆外内存的回收，这已经不在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垃圾回收范畴之内了。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Reference&amp;ReferenceQueue</a:t>
            </a:r>
            <a:r>
              <a:rPr lang="zh-CN" altLang="en-US" dirty="0" smtClean="0"/>
              <a:t>提供了一种机制使程序员可以介入垃圾回收。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44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众所周知，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内存回收由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代理，这很大程度上解放了程序员的生产力，但是仍然会有一些特殊情况需要程序员介入内存回收处理，比如这里的堆外内存的回收，这已经不在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垃圾回收范畴之内了。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Reference&amp;ReferenceQueue</a:t>
            </a:r>
            <a:r>
              <a:rPr lang="zh-CN" altLang="en-US" dirty="0" smtClean="0"/>
              <a:t>提供了一种机制使程序员可以介入垃圾回收。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4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8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8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6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0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2016-12-12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2016-12-12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4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2016-12-12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8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6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5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4343-494B-425E-AA82-E9AF8325E412}" type="datetimeFigureOut">
              <a:rPr lang="zh-CN" altLang="en-US" smtClean="0"/>
              <a:pPr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3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memorymanagement-whitepaper-150215.pdf" TargetMode="External"/><Relationship Id="rId2" Type="http://schemas.openxmlformats.org/officeDocument/2006/relationships/hyperlink" Target="http://docs.oracle.com/javase/specs/jvms/se7/html/jvms-2.html#jvms-2.5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扒一扒</a:t>
            </a:r>
            <a:r>
              <a:rPr lang="en-US" altLang="zh-CN" dirty="0" smtClean="0"/>
              <a:t>Java IO</a:t>
            </a:r>
            <a:r>
              <a:rPr lang="zh-CN" altLang="en-US" dirty="0" smtClean="0"/>
              <a:t>那些事儿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1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释放（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压缩（</a:t>
            </a:r>
            <a:r>
              <a:rPr lang="en-US" altLang="zh-CN" dirty="0" smtClean="0"/>
              <a:t>compact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132856"/>
            <a:ext cx="7178118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buffer.hasRemaining</a:t>
            </a:r>
            <a:r>
              <a:rPr lang="en-US" altLang="zh-CN" dirty="0"/>
              <a:t>( ),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myByteArray</a:t>
            </a:r>
            <a:r>
              <a:rPr lang="en-US" altLang="zh-CN" dirty="0" smtClean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get</a:t>
            </a:r>
            <a:r>
              <a:rPr lang="en-US" altLang="zh-CN" dirty="0"/>
              <a:t>( 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599" y="3645024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compact</a:t>
            </a:r>
            <a:r>
              <a:rPr lang="en-US" altLang="zh-CN" dirty="0" smtClean="0"/>
              <a:t>(); 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效率</a:t>
            </a:r>
            <a:r>
              <a:rPr lang="zh-CN" altLang="en-US" sz="1600" b="1" dirty="0">
                <a:solidFill>
                  <a:schemeClr val="accent2"/>
                </a:solidFill>
              </a:rPr>
              <a:t>并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不</a:t>
            </a:r>
            <a:r>
              <a:rPr lang="zh-CN" altLang="en-US" sz="1600" b="1" dirty="0">
                <a:solidFill>
                  <a:schemeClr val="accent2"/>
                </a:solidFill>
              </a:rPr>
              <a:t>高</a:t>
            </a:r>
            <a:r>
              <a:rPr lang="en-US" altLang="zh-CN" sz="1600" b="1" dirty="0" smtClean="0"/>
              <a:t>   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压缩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后同时被翻转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8" name="爆炸形 1 7"/>
          <p:cNvSpPr/>
          <p:nvPr/>
        </p:nvSpPr>
        <p:spPr>
          <a:xfrm>
            <a:off x="6012160" y="2132856"/>
            <a:ext cx="1656184" cy="923330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accent2"/>
                </a:solidFill>
              </a:rPr>
              <a:t>注意线程安全性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77937" y="4214434"/>
            <a:ext cx="4567014" cy="2238902"/>
            <a:chOff x="2278300" y="4070418"/>
            <a:chExt cx="4567014" cy="223890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300" y="4070418"/>
              <a:ext cx="4564718" cy="998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646" y="5264192"/>
              <a:ext cx="4483668" cy="1045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曲线连接符 15"/>
            <p:cNvCxnSpPr/>
            <p:nvPr/>
          </p:nvCxnSpPr>
          <p:spPr>
            <a:xfrm rot="5400000">
              <a:off x="2894340" y="4549808"/>
              <a:ext cx="827080" cy="720080"/>
            </a:xfrm>
            <a:prstGeom prst="curvedConnector3">
              <a:avLst/>
            </a:prstGeom>
            <a:ln w="19050">
              <a:solidFill>
                <a:schemeClr val="accent1"/>
              </a:solidFill>
              <a:prstDash val="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线连接符 19"/>
            <p:cNvCxnSpPr/>
            <p:nvPr/>
          </p:nvCxnSpPr>
          <p:spPr>
            <a:xfrm rot="5400000">
              <a:off x="3294364" y="4549808"/>
              <a:ext cx="827080" cy="720080"/>
            </a:xfrm>
            <a:prstGeom prst="curvedConnector3">
              <a:avLst/>
            </a:prstGeom>
            <a:ln w="19050">
              <a:solidFill>
                <a:schemeClr val="accent1"/>
              </a:solidFill>
              <a:prstDash val="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线连接符 20"/>
            <p:cNvCxnSpPr/>
            <p:nvPr/>
          </p:nvCxnSpPr>
          <p:spPr>
            <a:xfrm rot="5400000">
              <a:off x="3655556" y="4549808"/>
              <a:ext cx="827080" cy="720080"/>
            </a:xfrm>
            <a:prstGeom prst="curvedConnector3">
              <a:avLst/>
            </a:prstGeom>
            <a:ln w="19050">
              <a:solidFill>
                <a:schemeClr val="accent1"/>
              </a:solidFill>
              <a:prstDash val="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/>
            <p:nvPr/>
          </p:nvCxnSpPr>
          <p:spPr>
            <a:xfrm rot="5400000">
              <a:off x="2519484" y="4526020"/>
              <a:ext cx="827080" cy="720080"/>
            </a:xfrm>
            <a:prstGeom prst="curvedConnector3">
              <a:avLst/>
            </a:prstGeom>
            <a:ln w="19050">
              <a:solidFill>
                <a:schemeClr val="accent1"/>
              </a:solidFill>
              <a:prstDash val="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923928" y="5445224"/>
              <a:ext cx="36004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3923928" y="5429764"/>
              <a:ext cx="360040" cy="23148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298832" y="5445224"/>
              <a:ext cx="36004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4298832" y="5429764"/>
              <a:ext cx="360040" cy="23148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252" y="4616536"/>
            <a:ext cx="20764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标记（</a:t>
            </a:r>
            <a:r>
              <a:rPr lang="en-US" altLang="zh-CN" dirty="0"/>
              <a:t>mark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重置（</a:t>
            </a:r>
            <a:r>
              <a:rPr lang="en-US" altLang="zh-CN" dirty="0"/>
              <a:t>reset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971599" y="2132856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buffer.position</a:t>
            </a:r>
            <a:r>
              <a:rPr lang="en-US" altLang="zh-CN" dirty="0"/>
              <a:t>(2).</a:t>
            </a:r>
            <a:r>
              <a:rPr lang="en-US" altLang="zh-CN" b="1" dirty="0">
                <a:solidFill>
                  <a:schemeClr val="accent1"/>
                </a:solidFill>
              </a:rPr>
              <a:t>mark</a:t>
            </a:r>
            <a:r>
              <a:rPr lang="en-US" altLang="zh-CN" dirty="0"/>
              <a:t>().position(4);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82837"/>
            <a:ext cx="4680000" cy="106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941168"/>
            <a:ext cx="4824000" cy="1118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71597" y="4509120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buffer.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reset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复制</a:t>
            </a:r>
            <a:r>
              <a:rPr lang="zh-CN" altLang="en-US" dirty="0" smtClean="0"/>
              <a:t>（</a:t>
            </a:r>
            <a:r>
              <a:rPr lang="en-US" altLang="zh-CN" dirty="0"/>
              <a:t>duplicate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切割</a:t>
            </a:r>
            <a:r>
              <a:rPr lang="zh-CN" altLang="en-US" dirty="0" smtClean="0"/>
              <a:t>（</a:t>
            </a:r>
            <a:r>
              <a:rPr lang="en-US" altLang="zh-CN" dirty="0"/>
              <a:t>slice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971599" y="2060848"/>
            <a:ext cx="717811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buffer.position</a:t>
            </a:r>
            <a:r>
              <a:rPr lang="en-US" altLang="zh-CN" dirty="0"/>
              <a:t> (3).limit (6).mark( ).position (5);</a:t>
            </a:r>
          </a:p>
          <a:p>
            <a:r>
              <a:rPr lang="en-US" altLang="zh-CN" dirty="0" err="1"/>
              <a:t>CharBuffer</a:t>
            </a:r>
            <a:r>
              <a:rPr lang="en-US" altLang="zh-CN" dirty="0"/>
              <a:t> </a:t>
            </a:r>
            <a:r>
              <a:rPr lang="en-US" altLang="zh-CN" dirty="0" err="1"/>
              <a:t>dupeBuffer</a:t>
            </a:r>
            <a:r>
              <a:rPr lang="en-US" altLang="zh-CN" dirty="0"/>
              <a:t> = </a:t>
            </a:r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duplicate</a:t>
            </a:r>
            <a:r>
              <a:rPr lang="en-US" altLang="zh-CN" dirty="0"/>
              <a:t>( );</a:t>
            </a:r>
          </a:p>
          <a:p>
            <a:r>
              <a:rPr lang="en-US" altLang="zh-CN" dirty="0" err="1"/>
              <a:t>buffer.clear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597" y="4725144"/>
            <a:ext cx="717811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buffer.position</a:t>
            </a:r>
            <a:r>
              <a:rPr lang="en-US" altLang="zh-CN" dirty="0"/>
              <a:t> (3).limit (5);</a:t>
            </a:r>
          </a:p>
          <a:p>
            <a:r>
              <a:rPr lang="en-US" altLang="zh-CN" dirty="0" err="1"/>
              <a:t>CharBuffer</a:t>
            </a:r>
            <a:r>
              <a:rPr lang="en-US" altLang="zh-CN" dirty="0"/>
              <a:t> </a:t>
            </a:r>
            <a:r>
              <a:rPr lang="en-US" altLang="zh-CN" dirty="0" err="1"/>
              <a:t>sliceBuffer</a:t>
            </a:r>
            <a:r>
              <a:rPr lang="en-US" altLang="zh-CN" dirty="0"/>
              <a:t> = </a:t>
            </a:r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slice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763688" y="2996952"/>
            <a:ext cx="6192688" cy="1384498"/>
            <a:chOff x="1763688" y="2764582"/>
            <a:chExt cx="6192688" cy="1384498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764582"/>
              <a:ext cx="5942346" cy="131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721052" y="2829619"/>
              <a:ext cx="1404933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accent2"/>
                  </a:solidFill>
                </a:rPr>
                <a:t>共享底层存储单元</a:t>
              </a:r>
              <a:endParaRPr lang="zh-CN" altLang="en-US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1949" y="3079993"/>
              <a:ext cx="954107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accent2"/>
                  </a:solidFill>
                </a:rPr>
                <a:t>各自维护状态</a:t>
              </a:r>
              <a:endParaRPr lang="zh-CN" altLang="en-US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821729" y="3287306"/>
              <a:ext cx="2846616" cy="789766"/>
            </a:xfrm>
            <a:prstGeom prst="roundRect">
              <a:avLst/>
            </a:prstGeom>
            <a:noFill/>
            <a:ln w="12700"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68344" y="3287306"/>
              <a:ext cx="2880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accent2"/>
                  </a:solidFill>
                </a:rPr>
                <a:t>视图缓冲区</a:t>
              </a:r>
              <a:endParaRPr lang="zh-CN" altLang="en-US" sz="1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13009" y="5404896"/>
            <a:ext cx="5643367" cy="1408480"/>
            <a:chOff x="2313009" y="5404896"/>
            <a:chExt cx="5643367" cy="140848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009" y="5404896"/>
              <a:ext cx="5017439" cy="1408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763929" y="5950763"/>
              <a:ext cx="9044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2"/>
                  </a:solidFill>
                </a:rPr>
                <a:t>l</a:t>
              </a:r>
              <a:r>
                <a:rPr lang="en-US" altLang="zh-CN" sz="1000" b="1" dirty="0" smtClean="0">
                  <a:solidFill>
                    <a:schemeClr val="accent2"/>
                  </a:solidFill>
                </a:rPr>
                <a:t>imit-position</a:t>
              </a:r>
              <a:endParaRPr lang="zh-CN" altLang="en-US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1443" y="5476904"/>
              <a:ext cx="1404933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accent2"/>
                  </a:solidFill>
                </a:rPr>
                <a:t>共享底层存储单元</a:t>
              </a:r>
              <a:endParaRPr lang="zh-CN" altLang="en-US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39952" y="5692928"/>
              <a:ext cx="954107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accent2"/>
                  </a:solidFill>
                </a:rPr>
                <a:t>各自维护状态</a:t>
              </a:r>
              <a:endParaRPr lang="zh-CN" altLang="en-US" sz="10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7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/>
              <a:t>复制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复制（</a:t>
            </a:r>
            <a:r>
              <a:rPr lang="en-US" altLang="zh-CN" dirty="0"/>
              <a:t>duplicate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599" y="2132856"/>
            <a:ext cx="717811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buffer.position</a:t>
            </a:r>
            <a:r>
              <a:rPr lang="en-US" altLang="zh-CN" dirty="0" smtClean="0"/>
              <a:t> </a:t>
            </a:r>
            <a:r>
              <a:rPr lang="en-US" altLang="zh-CN" dirty="0"/>
              <a:t>(3).limit (6).mark( ).position (5);</a:t>
            </a:r>
          </a:p>
          <a:p>
            <a:r>
              <a:rPr lang="en-US" altLang="zh-CN" dirty="0" err="1"/>
              <a:t>CharBuffer</a:t>
            </a:r>
            <a:r>
              <a:rPr lang="en-US" altLang="zh-CN" dirty="0"/>
              <a:t> </a:t>
            </a:r>
            <a:r>
              <a:rPr lang="en-US" altLang="zh-CN" dirty="0" err="1"/>
              <a:t>dupeBuffer</a:t>
            </a:r>
            <a:r>
              <a:rPr lang="en-US" altLang="zh-CN" dirty="0"/>
              <a:t> = </a:t>
            </a:r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duplicate</a:t>
            </a:r>
            <a:r>
              <a:rPr lang="en-US" altLang="zh-CN" dirty="0"/>
              <a:t>( );</a:t>
            </a:r>
          </a:p>
          <a:p>
            <a:r>
              <a:rPr lang="en-US" altLang="zh-CN" dirty="0" err="1"/>
              <a:t>buffer.clear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717879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8144" y="3800073"/>
            <a:ext cx="1404933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共享底层存储单元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4044" y="4160113"/>
            <a:ext cx="110799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各自维护状态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44009" y="4437112"/>
            <a:ext cx="3456384" cy="1224136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392" y="4501569"/>
            <a:ext cx="288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视图缓冲区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/>
              <a:t>切割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切割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slice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599" y="2132856"/>
            <a:ext cx="717811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buffer.position</a:t>
            </a:r>
            <a:r>
              <a:rPr lang="en-US" altLang="zh-CN" dirty="0" smtClean="0"/>
              <a:t> </a:t>
            </a:r>
            <a:r>
              <a:rPr lang="en-US" altLang="zh-CN" dirty="0"/>
              <a:t>(3).limit (5);</a:t>
            </a:r>
          </a:p>
          <a:p>
            <a:r>
              <a:rPr lang="en-US" altLang="zh-CN" dirty="0" err="1"/>
              <a:t>CharBuffer</a:t>
            </a:r>
            <a:r>
              <a:rPr lang="en-US" altLang="zh-CN" dirty="0"/>
              <a:t> </a:t>
            </a:r>
            <a:r>
              <a:rPr lang="en-US" altLang="zh-CN" dirty="0" err="1"/>
              <a:t>sliceBuffer</a:t>
            </a:r>
            <a:r>
              <a:rPr lang="en-US" altLang="zh-CN" dirty="0"/>
              <a:t> = </a:t>
            </a:r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slice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17032"/>
            <a:ext cx="6627813" cy="20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14435" y="4600758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2"/>
                </a:solidFill>
              </a:rPr>
              <a:t>l</a:t>
            </a:r>
            <a:r>
              <a:rPr lang="en-US" altLang="zh-CN" sz="1200" b="1" dirty="0" smtClean="0">
                <a:solidFill>
                  <a:schemeClr val="accent2"/>
                </a:solidFill>
              </a:rPr>
              <a:t>imit-position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187" y="3859106"/>
            <a:ext cx="1404933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共享底层存储单元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3808" y="4129978"/>
            <a:ext cx="110799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各自维护状态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6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批量操作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批量数据操作</a:t>
            </a:r>
            <a:r>
              <a:rPr lang="en-US" altLang="zh-CN" dirty="0" smtClean="0"/>
              <a:t>API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两个</a:t>
            </a:r>
            <a:r>
              <a:rPr lang="zh-CN" altLang="en-US" dirty="0"/>
              <a:t>常见</a:t>
            </a:r>
            <a:r>
              <a:rPr lang="zh-CN" altLang="en-US" dirty="0" smtClean="0"/>
              <a:t>异常</a:t>
            </a:r>
            <a:r>
              <a:rPr lang="zh-CN" altLang="en-US" sz="2400" dirty="0" smtClean="0"/>
              <a:t>（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array.length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&gt; remaining()</a:t>
            </a:r>
            <a:r>
              <a:rPr lang="zh-CN" altLang="en-US" sz="2400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sz="2400" dirty="0"/>
              <a:t>get()</a:t>
            </a:r>
            <a:r>
              <a:rPr lang="zh-CN" altLang="en-US" sz="2400" dirty="0"/>
              <a:t>读数</a:t>
            </a:r>
            <a:r>
              <a:rPr lang="zh-CN" altLang="en-US" sz="2400" dirty="0" smtClean="0"/>
              <a:t>据</a:t>
            </a:r>
            <a:r>
              <a:rPr lang="en-US" altLang="zh-CN" sz="2400" dirty="0"/>
              <a:t> </a:t>
            </a:r>
            <a:r>
              <a:rPr lang="zh-CN" altLang="en-US" sz="2400" dirty="0"/>
              <a:t>，</a:t>
            </a:r>
            <a:r>
              <a:rPr lang="en-US" altLang="zh-CN" sz="2400" u="sng" dirty="0" err="1" smtClean="0"/>
              <a:t>BufferUnderflowException</a:t>
            </a:r>
            <a:endParaRPr lang="en-US" altLang="zh-CN" sz="2400" u="sng" dirty="0" smtClean="0"/>
          </a:p>
          <a:p>
            <a:pPr lvl="1"/>
            <a:r>
              <a:rPr lang="en-US" altLang="zh-CN" sz="2400" dirty="0"/>
              <a:t>put()</a:t>
            </a:r>
            <a:r>
              <a:rPr lang="zh-CN" altLang="en-US" sz="2400" dirty="0"/>
              <a:t>写</a:t>
            </a:r>
            <a:r>
              <a:rPr lang="zh-CN" altLang="en-US" sz="2400" dirty="0" smtClean="0"/>
              <a:t>数据，</a:t>
            </a:r>
            <a:r>
              <a:rPr lang="en-US" altLang="zh-CN" sz="2400" u="sng" dirty="0" err="1" smtClean="0"/>
              <a:t>BufferOverflowException</a:t>
            </a:r>
            <a:endParaRPr lang="en-US" altLang="zh-CN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26552" y="2132856"/>
            <a:ext cx="5760640" cy="24622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public abstract class </a:t>
            </a:r>
            <a:r>
              <a:rPr lang="en-US" altLang="zh-CN" sz="1400" dirty="0" err="1"/>
              <a:t>CharBuffer</a:t>
            </a:r>
            <a:endParaRPr lang="en-US" altLang="zh-CN" sz="1400" dirty="0"/>
          </a:p>
          <a:p>
            <a:r>
              <a:rPr lang="en-US" altLang="zh-CN" sz="1400" dirty="0" smtClean="0"/>
              <a:t>            extends </a:t>
            </a:r>
            <a:r>
              <a:rPr lang="en-US" altLang="zh-CN" sz="1400" dirty="0"/>
              <a:t>Buffer implements </a:t>
            </a:r>
            <a:r>
              <a:rPr lang="en-US" altLang="zh-CN" sz="1400" dirty="0" err="1"/>
              <a:t>CharSequence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Comparable {</a:t>
            </a:r>
            <a:endParaRPr lang="en-US" altLang="zh-CN" sz="1400" dirty="0"/>
          </a:p>
          <a:p>
            <a:r>
              <a:rPr lang="en-US" altLang="zh-CN" sz="1400" dirty="0" smtClean="0"/>
              <a:t>            // </a:t>
            </a:r>
            <a:r>
              <a:rPr lang="en-US" altLang="zh-CN" sz="1400" dirty="0"/>
              <a:t>This is a partial API listing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</a:t>
            </a:r>
            <a:r>
              <a:rPr lang="en-US" altLang="zh-CN" sz="1400" b="1" dirty="0">
                <a:solidFill>
                  <a:schemeClr val="accent1"/>
                </a:solidFill>
              </a:rPr>
              <a:t>get (char [] </a:t>
            </a:r>
            <a:r>
              <a:rPr lang="en-US" altLang="zh-CN" sz="1400" b="1" dirty="0" err="1">
                <a:solidFill>
                  <a:schemeClr val="accent1"/>
                </a:solidFill>
              </a:rPr>
              <a:t>dst</a:t>
            </a:r>
            <a:r>
              <a:rPr lang="en-US" altLang="zh-CN" sz="14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</a:t>
            </a:r>
            <a:r>
              <a:rPr lang="en-US" altLang="zh-CN" sz="1400" b="1" dirty="0">
                <a:solidFill>
                  <a:schemeClr val="accent1"/>
                </a:solidFill>
              </a:rPr>
              <a:t>get (char [] </a:t>
            </a:r>
            <a:r>
              <a:rPr lang="en-US" altLang="zh-CN" sz="1400" b="1" dirty="0" err="1">
                <a:solidFill>
                  <a:schemeClr val="accent1"/>
                </a:solidFill>
              </a:rPr>
              <a:t>dst</a:t>
            </a:r>
            <a:r>
              <a:rPr lang="en-US" altLang="zh-CN" sz="1400" b="1" dirty="0">
                <a:solidFill>
                  <a:schemeClr val="accent1"/>
                </a:solidFill>
              </a:rPr>
              <a:t>, </a:t>
            </a:r>
            <a:r>
              <a:rPr lang="en-US" altLang="zh-CN" sz="1400" b="1" dirty="0" err="1">
                <a:solidFill>
                  <a:schemeClr val="accent1"/>
                </a:solidFill>
              </a:rPr>
              <a:t>int</a:t>
            </a:r>
            <a:r>
              <a:rPr lang="en-US" altLang="zh-CN" sz="1400" b="1" dirty="0">
                <a:solidFill>
                  <a:schemeClr val="accent1"/>
                </a:solidFill>
              </a:rPr>
              <a:t> offset, </a:t>
            </a:r>
            <a:r>
              <a:rPr lang="en-US" altLang="zh-CN" sz="1400" b="1" dirty="0" err="1">
                <a:solidFill>
                  <a:schemeClr val="accent1"/>
                </a:solidFill>
              </a:rPr>
              <a:t>int</a:t>
            </a:r>
            <a:r>
              <a:rPr lang="en-US" altLang="zh-CN" sz="1400" b="1" dirty="0">
                <a:solidFill>
                  <a:schemeClr val="accent1"/>
                </a:solidFill>
              </a:rPr>
              <a:t> length)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</a:t>
            </a:r>
            <a:r>
              <a:rPr lang="en-US" altLang="zh-CN" sz="1400" b="1" dirty="0">
                <a:solidFill>
                  <a:schemeClr val="accent1"/>
                </a:solidFill>
              </a:rPr>
              <a:t>put (char[] </a:t>
            </a:r>
            <a:r>
              <a:rPr lang="en-US" altLang="zh-CN" sz="1400" b="1" dirty="0" err="1">
                <a:solidFill>
                  <a:schemeClr val="accent1"/>
                </a:solidFill>
              </a:rPr>
              <a:t>src</a:t>
            </a:r>
            <a:r>
              <a:rPr lang="en-US" altLang="zh-CN" sz="14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</a:t>
            </a:r>
            <a:r>
              <a:rPr lang="en-US" altLang="zh-CN" sz="1400" b="1" dirty="0">
                <a:solidFill>
                  <a:schemeClr val="accent1"/>
                </a:solidFill>
              </a:rPr>
              <a:t>put (char [] </a:t>
            </a:r>
            <a:r>
              <a:rPr lang="en-US" altLang="zh-CN" sz="1400" b="1" dirty="0" err="1">
                <a:solidFill>
                  <a:schemeClr val="accent1"/>
                </a:solidFill>
              </a:rPr>
              <a:t>src</a:t>
            </a:r>
            <a:r>
              <a:rPr lang="en-US" altLang="zh-CN" sz="1400" b="1" dirty="0">
                <a:solidFill>
                  <a:schemeClr val="accent1"/>
                </a:solidFill>
              </a:rPr>
              <a:t>, </a:t>
            </a:r>
            <a:r>
              <a:rPr lang="en-US" altLang="zh-CN" sz="1400" b="1" dirty="0" err="1">
                <a:solidFill>
                  <a:schemeClr val="accent1"/>
                </a:solidFill>
              </a:rPr>
              <a:t>int</a:t>
            </a:r>
            <a:r>
              <a:rPr lang="en-US" altLang="zh-CN" sz="1400" b="1" dirty="0">
                <a:solidFill>
                  <a:schemeClr val="accent1"/>
                </a:solidFill>
              </a:rPr>
              <a:t> offset, </a:t>
            </a:r>
            <a:r>
              <a:rPr lang="en-US" altLang="zh-CN" sz="1400" b="1" dirty="0" err="1">
                <a:solidFill>
                  <a:schemeClr val="accent1"/>
                </a:solidFill>
              </a:rPr>
              <a:t>int</a:t>
            </a:r>
            <a:r>
              <a:rPr lang="en-US" altLang="zh-CN" sz="1400" b="1" dirty="0">
                <a:solidFill>
                  <a:schemeClr val="accent1"/>
                </a:solidFill>
              </a:rPr>
              <a:t> length)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put (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put (String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put (String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start,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end)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09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分配（</a:t>
            </a:r>
            <a:r>
              <a:rPr lang="en-US" altLang="zh-CN" dirty="0" smtClean="0"/>
              <a:t>allocate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包装（</a:t>
            </a:r>
            <a:r>
              <a:rPr lang="en-US" altLang="zh-CN" dirty="0" smtClean="0"/>
              <a:t>wrap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599" y="3070701"/>
            <a:ext cx="717811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byte </a:t>
            </a:r>
            <a:r>
              <a:rPr lang="en-US" altLang="zh-CN" dirty="0"/>
              <a:t>[] </a:t>
            </a:r>
            <a:r>
              <a:rPr lang="en-US" altLang="zh-CN" dirty="0" err="1"/>
              <a:t>myArray</a:t>
            </a:r>
            <a:r>
              <a:rPr lang="en-US" altLang="zh-CN" dirty="0"/>
              <a:t> = new </a:t>
            </a:r>
            <a:r>
              <a:rPr lang="en-US" altLang="zh-CN" dirty="0" smtClean="0"/>
              <a:t>byte </a:t>
            </a:r>
            <a:r>
              <a:rPr lang="en-US" altLang="zh-CN" dirty="0"/>
              <a:t>[100];</a:t>
            </a:r>
          </a:p>
          <a:p>
            <a:r>
              <a:rPr lang="en-US" altLang="zh-CN" dirty="0" err="1" smtClean="0"/>
              <a:t>ByteBuffer</a:t>
            </a:r>
            <a:r>
              <a:rPr lang="en-US" altLang="zh-CN" dirty="0" smtClean="0"/>
              <a:t> </a:t>
            </a:r>
            <a:r>
              <a:rPr lang="en-US" altLang="zh-CN" dirty="0" err="1"/>
              <a:t>charbuffer</a:t>
            </a:r>
            <a:r>
              <a:rPr lang="en-US" altLang="zh-CN" dirty="0"/>
              <a:t> = </a:t>
            </a:r>
            <a:r>
              <a:rPr lang="en-US" altLang="zh-CN" dirty="0" err="1" smtClean="0"/>
              <a:t>ByteBuffer.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wrap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myArray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pic>
        <p:nvPicPr>
          <p:cNvPr id="1029" name="Picture 5" descr="JVM学习 - 体系结构 内存模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51110"/>
            <a:ext cx="4000647" cy="277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71600" y="2132856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ByteBuffer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byterBuffer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ByteBuffer.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allocate</a:t>
            </a:r>
            <a:r>
              <a:rPr lang="en-US" altLang="zh-CN" dirty="0" smtClean="0"/>
              <a:t> </a:t>
            </a:r>
            <a:r>
              <a:rPr lang="en-US" altLang="zh-CN" dirty="0"/>
              <a:t>(100);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971596" y="4787667"/>
            <a:ext cx="1368153" cy="5040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ByteBuffer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987824" y="5445224"/>
            <a:ext cx="1080120" cy="5040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byte[]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987824" y="4293095"/>
            <a:ext cx="1080120" cy="10081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ark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osition</a:t>
            </a:r>
          </a:p>
          <a:p>
            <a:r>
              <a:rPr lang="en-US" altLang="zh-CN" dirty="0"/>
              <a:t>l</a:t>
            </a:r>
            <a:r>
              <a:rPr lang="en-US" altLang="zh-CN" dirty="0" smtClean="0"/>
              <a:t>imit</a:t>
            </a:r>
          </a:p>
          <a:p>
            <a:r>
              <a:rPr lang="en-US" altLang="zh-CN" dirty="0" smtClean="0"/>
              <a:t>capacity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4067944" y="5138227"/>
            <a:ext cx="720080" cy="306997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067944" y="5327184"/>
            <a:ext cx="720080" cy="622096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843808" y="4221088"/>
            <a:ext cx="1368152" cy="18002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2339749" y="4221088"/>
            <a:ext cx="504059" cy="5760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2339750" y="5291726"/>
            <a:ext cx="504058" cy="7295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2" name="爆炸形 1 1041"/>
          <p:cNvSpPr/>
          <p:nvPr/>
        </p:nvSpPr>
        <p:spPr>
          <a:xfrm>
            <a:off x="971600" y="5638232"/>
            <a:ext cx="1440161" cy="815104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accent2"/>
                </a:solidFill>
              </a:rPr>
              <a:t>间接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accent2"/>
                </a:solidFill>
              </a:rPr>
              <a:t>内存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区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268760"/>
            <a:ext cx="32956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7129" y="2105025"/>
            <a:ext cx="3381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82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DirectByteBuffer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  <a:r>
              <a:rPr lang="zh-CN" altLang="en-US" dirty="0" smtClean="0"/>
              <a:t>外内存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Buffer</a:t>
            </a:r>
            <a:r>
              <a:rPr lang="zh-CN" altLang="en-US" dirty="0" smtClean="0"/>
              <a:t>直接内存的创建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87624" y="2204864"/>
            <a:ext cx="1656184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用户空间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707904" y="2204864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内核空间</a:t>
            </a:r>
            <a:endParaRPr lang="zh-CN" altLang="en-US" dirty="0"/>
          </a:p>
        </p:txBody>
      </p:sp>
      <p:sp>
        <p:nvSpPr>
          <p:cNvPr id="7" name="剪去单角的矩形 6"/>
          <p:cNvSpPr/>
          <p:nvPr/>
        </p:nvSpPr>
        <p:spPr>
          <a:xfrm>
            <a:off x="6228184" y="2204864"/>
            <a:ext cx="1512168" cy="792088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磁盘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364088" y="2420888"/>
            <a:ext cx="86409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364088" y="2708920"/>
            <a:ext cx="86409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843808" y="2728360"/>
            <a:ext cx="82809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43808" y="2420888"/>
            <a:ext cx="864096" cy="57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103948" y="2728360"/>
            <a:ext cx="396044" cy="1245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583668" y="2708920"/>
            <a:ext cx="396044" cy="1245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96599" y="2996952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进程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1998" y="3001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操作系统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1102" y="2996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硬件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89632" y="2651580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buffer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93314" y="2632708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buffer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45907" y="2436077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DMA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09672" y="2420888"/>
            <a:ext cx="9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read/write()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007342" y="3043118"/>
            <a:ext cx="501023" cy="276999"/>
            <a:chOff x="2987824" y="3830560"/>
            <a:chExt cx="501023" cy="276999"/>
          </a:xfrm>
        </p:grpSpPr>
        <p:sp>
          <p:nvSpPr>
            <p:cNvPr id="29" name="流程图: 联系 28"/>
            <p:cNvSpPr/>
            <p:nvPr/>
          </p:nvSpPr>
          <p:spPr>
            <a:xfrm>
              <a:off x="2987824" y="3933056"/>
              <a:ext cx="92951" cy="72008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6861" y="3830560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bg1">
                      <a:lumMod val="50000"/>
                    </a:schemeClr>
                  </a:solidFill>
                </a:rPr>
                <a:t>JVM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3" name="直接箭头连接符 32"/>
          <p:cNvCxnSpPr/>
          <p:nvPr/>
        </p:nvCxnSpPr>
        <p:spPr>
          <a:xfrm flipV="1">
            <a:off x="3419872" y="2928579"/>
            <a:ext cx="288032" cy="2170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" idx="2"/>
            <a:endCxn id="22" idx="3"/>
          </p:cNvCxnSpPr>
          <p:nvPr/>
        </p:nvCxnSpPr>
        <p:spPr>
          <a:xfrm flipH="1">
            <a:off x="2534832" y="3181618"/>
            <a:ext cx="47251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71599" y="3861048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ByteBuffer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byteBuffer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ByteBuffer.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allocateDirect</a:t>
            </a:r>
            <a:r>
              <a:rPr lang="en-US" altLang="zh-CN" dirty="0" smtClean="0"/>
              <a:t>(16*1024);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293096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257675"/>
            <a:ext cx="38290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85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DirectByteBuffer</a:t>
            </a:r>
            <a:r>
              <a:rPr lang="zh-CN" altLang="en-US" dirty="0" smtClean="0"/>
              <a:t>内存释放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Cleaner &amp; </a:t>
            </a:r>
            <a:r>
              <a:rPr lang="en-US" altLang="zh-CN" dirty="0" err="1" smtClean="0"/>
              <a:t>Deallocator</a:t>
            </a:r>
            <a:r>
              <a:rPr lang="en-US" altLang="zh-CN" dirty="0" smtClean="0"/>
              <a:t> &amp; Unsafe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12057"/>
            <a:ext cx="36004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204864"/>
            <a:ext cx="43148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5628853"/>
            <a:ext cx="2667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5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&amp; </a:t>
            </a:r>
            <a:r>
              <a:rPr lang="en-US" altLang="zh-CN" dirty="0" err="1" smtClean="0"/>
              <a:t>ReferenceQueue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提供了一种介入垃圾回收的机制</a:t>
            </a:r>
            <a:endParaRPr lang="en-US" altLang="zh-CN" dirty="0" smtClean="0"/>
          </a:p>
        </p:txBody>
      </p:sp>
      <p:sp>
        <p:nvSpPr>
          <p:cNvPr id="72" name="矩形 71"/>
          <p:cNvSpPr/>
          <p:nvPr/>
        </p:nvSpPr>
        <p:spPr>
          <a:xfrm>
            <a:off x="2291524" y="3779748"/>
            <a:ext cx="936104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76" name="圆角矩形 75"/>
          <p:cNvSpPr/>
          <p:nvPr/>
        </p:nvSpPr>
        <p:spPr>
          <a:xfrm>
            <a:off x="4739796" y="3707740"/>
            <a:ext cx="1296144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ReferenceHandler</a:t>
            </a:r>
            <a:endParaRPr lang="zh-CN" altLang="en-US" dirty="0"/>
          </a:p>
        </p:txBody>
      </p:sp>
      <p:sp>
        <p:nvSpPr>
          <p:cNvPr id="81" name="流程图: 终止 80"/>
          <p:cNvSpPr/>
          <p:nvPr/>
        </p:nvSpPr>
        <p:spPr>
          <a:xfrm>
            <a:off x="4667788" y="4787860"/>
            <a:ext cx="3168352" cy="504056"/>
          </a:xfrm>
          <a:prstGeom prst="flowChartTermina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Reference Queue</a:t>
            </a:r>
            <a:endParaRPr lang="zh-CN" altLang="en-US" dirty="0"/>
          </a:p>
        </p:txBody>
      </p:sp>
      <p:cxnSp>
        <p:nvCxnSpPr>
          <p:cNvPr id="84" name="直接箭头连接符 83"/>
          <p:cNvCxnSpPr>
            <a:stCxn id="75" idx="6"/>
            <a:endCxn id="72" idx="1"/>
          </p:cNvCxnSpPr>
          <p:nvPr/>
        </p:nvCxnSpPr>
        <p:spPr>
          <a:xfrm flipV="1">
            <a:off x="1571420" y="4031776"/>
            <a:ext cx="720104" cy="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2" idx="3"/>
            <a:endCxn id="82" idx="2"/>
          </p:cNvCxnSpPr>
          <p:nvPr/>
        </p:nvCxnSpPr>
        <p:spPr>
          <a:xfrm flipV="1">
            <a:off x="3227628" y="4031764"/>
            <a:ext cx="717275" cy="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组合 124"/>
          <p:cNvGrpSpPr/>
          <p:nvPr/>
        </p:nvGrpSpPr>
        <p:grpSpPr>
          <a:xfrm>
            <a:off x="1187624" y="3923788"/>
            <a:ext cx="599844" cy="504032"/>
            <a:chOff x="1091836" y="3347724"/>
            <a:chExt cx="599844" cy="504032"/>
          </a:xfrm>
        </p:grpSpPr>
        <p:sp>
          <p:nvSpPr>
            <p:cNvPr id="75" name="椭圆 74"/>
            <p:cNvSpPr/>
            <p:nvPr/>
          </p:nvSpPr>
          <p:spPr>
            <a:xfrm>
              <a:off x="1259632" y="3347724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91836" y="3482424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obj1</a:t>
              </a:r>
              <a:endParaRPr lang="zh-CN" altLang="en-US" dirty="0"/>
            </a:p>
          </p:txBody>
        </p:sp>
      </p:grpSp>
      <p:grpSp>
        <p:nvGrpSpPr>
          <p:cNvPr id="5" name="组合 125"/>
          <p:cNvGrpSpPr/>
          <p:nvPr/>
        </p:nvGrpSpPr>
        <p:grpSpPr>
          <a:xfrm>
            <a:off x="1763688" y="4859868"/>
            <a:ext cx="599844" cy="513348"/>
            <a:chOff x="1667900" y="4283804"/>
            <a:chExt cx="599844" cy="513348"/>
          </a:xfrm>
        </p:grpSpPr>
        <p:sp>
          <p:nvSpPr>
            <p:cNvPr id="74" name="椭圆 73"/>
            <p:cNvSpPr/>
            <p:nvPr/>
          </p:nvSpPr>
          <p:spPr>
            <a:xfrm>
              <a:off x="1835696" y="4283804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667900" y="442782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obj2</a:t>
              </a:r>
              <a:endParaRPr lang="zh-CN" altLang="en-US" dirty="0"/>
            </a:p>
          </p:txBody>
        </p:sp>
      </p:grpSp>
      <p:grpSp>
        <p:nvGrpSpPr>
          <p:cNvPr id="6" name="组合 126"/>
          <p:cNvGrpSpPr/>
          <p:nvPr/>
        </p:nvGrpSpPr>
        <p:grpSpPr>
          <a:xfrm>
            <a:off x="2987824" y="4859868"/>
            <a:ext cx="599844" cy="513348"/>
            <a:chOff x="2892036" y="4283804"/>
            <a:chExt cx="599844" cy="513348"/>
          </a:xfrm>
        </p:grpSpPr>
        <p:sp>
          <p:nvSpPr>
            <p:cNvPr id="73" name="椭圆 72"/>
            <p:cNvSpPr/>
            <p:nvPr/>
          </p:nvSpPr>
          <p:spPr>
            <a:xfrm>
              <a:off x="3059832" y="4283804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92036" y="442782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obj3</a:t>
              </a:r>
              <a:endParaRPr lang="zh-CN" altLang="en-US" dirty="0"/>
            </a:p>
          </p:txBody>
        </p:sp>
      </p:grpSp>
      <p:grpSp>
        <p:nvGrpSpPr>
          <p:cNvPr id="7" name="组合 167"/>
          <p:cNvGrpSpPr/>
          <p:nvPr/>
        </p:nvGrpSpPr>
        <p:grpSpPr>
          <a:xfrm>
            <a:off x="3512855" y="3923764"/>
            <a:ext cx="1082925" cy="450632"/>
            <a:chOff x="3417067" y="3347700"/>
            <a:chExt cx="1082925" cy="450632"/>
          </a:xfrm>
        </p:grpSpPr>
        <p:sp>
          <p:nvSpPr>
            <p:cNvPr id="82" name="椭圆 81"/>
            <p:cNvSpPr/>
            <p:nvPr/>
          </p:nvSpPr>
          <p:spPr>
            <a:xfrm>
              <a:off x="3849115" y="3347700"/>
              <a:ext cx="216000" cy="216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417067" y="3429000"/>
              <a:ext cx="1082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reference</a:t>
              </a:r>
              <a:endParaRPr lang="zh-CN" altLang="en-US" dirty="0"/>
            </a:p>
          </p:txBody>
        </p:sp>
      </p:grpSp>
      <p:sp>
        <p:nvSpPr>
          <p:cNvPr id="120" name="圆角矩形 119"/>
          <p:cNvSpPr/>
          <p:nvPr/>
        </p:nvSpPr>
        <p:spPr>
          <a:xfrm>
            <a:off x="3587668" y="2852936"/>
            <a:ext cx="1008112" cy="5760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121" name="圆角矩形 120"/>
          <p:cNvSpPr/>
          <p:nvPr/>
        </p:nvSpPr>
        <p:spPr>
          <a:xfrm>
            <a:off x="6395980" y="3707740"/>
            <a:ext cx="1296144" cy="5760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</a:p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715460" y="3820978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0" name="直接连接符 129"/>
          <p:cNvCxnSpPr>
            <a:endCxn id="72" idx="0"/>
          </p:cNvCxnSpPr>
          <p:nvPr/>
        </p:nvCxnSpPr>
        <p:spPr>
          <a:xfrm flipH="1">
            <a:off x="2759576" y="3356992"/>
            <a:ext cx="828092" cy="4227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76" idx="0"/>
          </p:cNvCxnSpPr>
          <p:nvPr/>
        </p:nvCxnSpPr>
        <p:spPr>
          <a:xfrm flipH="1" flipV="1">
            <a:off x="4595780" y="3356992"/>
            <a:ext cx="792088" cy="3507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143"/>
          <p:cNvGrpSpPr/>
          <p:nvPr/>
        </p:nvGrpSpPr>
        <p:grpSpPr>
          <a:xfrm>
            <a:off x="4987637" y="4293096"/>
            <a:ext cx="832279" cy="513348"/>
            <a:chOff x="4891849" y="3717032"/>
            <a:chExt cx="832279" cy="513348"/>
          </a:xfrm>
        </p:grpSpPr>
        <p:cxnSp>
          <p:nvCxnSpPr>
            <p:cNvPr id="140" name="直接连接符 139"/>
            <p:cNvCxnSpPr/>
            <p:nvPr/>
          </p:nvCxnSpPr>
          <p:spPr>
            <a:xfrm flipV="1">
              <a:off x="5292080" y="3717032"/>
              <a:ext cx="0" cy="5133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4891849" y="3769295"/>
              <a:ext cx="8322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 smtClean="0"/>
                <a:t>enqueue</a:t>
              </a:r>
              <a:endParaRPr lang="zh-CN" altLang="en-US" sz="1400" dirty="0"/>
            </a:p>
          </p:txBody>
        </p:sp>
      </p:grpSp>
      <p:grpSp>
        <p:nvGrpSpPr>
          <p:cNvPr id="9" name="组合 144"/>
          <p:cNvGrpSpPr/>
          <p:nvPr/>
        </p:nvGrpSpPr>
        <p:grpSpPr>
          <a:xfrm>
            <a:off x="6575343" y="4283804"/>
            <a:ext cx="1116781" cy="513348"/>
            <a:chOff x="4813256" y="3698448"/>
            <a:chExt cx="1116781" cy="513348"/>
          </a:xfrm>
        </p:grpSpPr>
        <p:cxnSp>
          <p:nvCxnSpPr>
            <p:cNvPr id="146" name="直接连接符 145"/>
            <p:cNvCxnSpPr/>
            <p:nvPr/>
          </p:nvCxnSpPr>
          <p:spPr>
            <a:xfrm flipV="1">
              <a:off x="5292080" y="3698448"/>
              <a:ext cx="0" cy="5133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4813256" y="3760003"/>
              <a:ext cx="111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remove/poll</a:t>
              </a:r>
              <a:endParaRPr lang="zh-CN" altLang="en-US" dirty="0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2976984" y="3284984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GC</a:t>
            </a:r>
            <a:endParaRPr lang="zh-CN" alt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10" y="3284984"/>
            <a:ext cx="613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notify</a:t>
            </a:r>
            <a:endParaRPr lang="zh-CN" altLang="en-US" sz="1400" dirty="0"/>
          </a:p>
        </p:txBody>
      </p:sp>
      <p:cxnSp>
        <p:nvCxnSpPr>
          <p:cNvPr id="159" name="直接箭头连接符 158"/>
          <p:cNvCxnSpPr/>
          <p:nvPr/>
        </p:nvCxnSpPr>
        <p:spPr>
          <a:xfrm flipV="1">
            <a:off x="4163732" y="4031764"/>
            <a:ext cx="576000" cy="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395980" y="2924944"/>
            <a:ext cx="1261884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特殊处理，如</a:t>
            </a:r>
            <a:endParaRPr lang="en-US" altLang="zh-CN" sz="1400" dirty="0" smtClean="0"/>
          </a:p>
          <a:p>
            <a:r>
              <a:rPr lang="zh-CN" altLang="en-US" sz="1400" dirty="0" smtClean="0"/>
              <a:t>释放堆外内存</a:t>
            </a:r>
            <a:endParaRPr lang="zh-CN" altLang="en-US" sz="1400" dirty="0"/>
          </a:p>
        </p:txBody>
      </p:sp>
      <p:cxnSp>
        <p:nvCxnSpPr>
          <p:cNvPr id="171" name="直接箭头连接符 170"/>
          <p:cNvCxnSpPr/>
          <p:nvPr/>
        </p:nvCxnSpPr>
        <p:spPr>
          <a:xfrm flipV="1">
            <a:off x="7044052" y="3429000"/>
            <a:ext cx="0" cy="288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 rot="18259321">
            <a:off x="1915888" y="4359185"/>
            <a:ext cx="720104" cy="400110"/>
            <a:chOff x="-1404688" y="4725144"/>
            <a:chExt cx="720104" cy="400110"/>
          </a:xfrm>
        </p:grpSpPr>
        <p:cxnSp>
          <p:nvCxnSpPr>
            <p:cNvPr id="41" name="直接箭头连接符 40"/>
            <p:cNvCxnSpPr/>
            <p:nvPr/>
          </p:nvCxnSpPr>
          <p:spPr>
            <a:xfrm flipV="1">
              <a:off x="-1404688" y="4935942"/>
              <a:ext cx="720104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-1260648" y="4725144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03738" y="4185168"/>
            <a:ext cx="400110" cy="756000"/>
            <a:chOff x="2827158" y="4074977"/>
            <a:chExt cx="400110" cy="756000"/>
          </a:xfrm>
        </p:grpSpPr>
        <p:cxnSp>
          <p:nvCxnSpPr>
            <p:cNvPr id="45" name="直接箭头连接符 44"/>
            <p:cNvCxnSpPr/>
            <p:nvPr/>
          </p:nvCxnSpPr>
          <p:spPr>
            <a:xfrm rot="13956072" flipV="1">
              <a:off x="2642954" y="4452971"/>
              <a:ext cx="756000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3956072">
              <a:off x="2868355" y="426873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操作系统</a:t>
            </a:r>
            <a:r>
              <a:rPr lang="en-US" altLang="zh-CN" dirty="0" smtClean="0"/>
              <a:t>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（硬件、驱动、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DMA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、内核缓冲区）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Java IO &amp; NIO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（传统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java 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</a:rPr>
              <a:t>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的缺陷、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</a:rPr>
              <a:t>nio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的增强）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Buffer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</a:rPr>
              <a:t>nio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的核心：块数据缓冲区、字节顺序）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err="1" smtClean="0"/>
              <a:t>DirectByteBuffer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（堆外内存、内存释放）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err="1"/>
              <a:t>Mapped</a:t>
            </a:r>
            <a:r>
              <a:rPr lang="en-US" altLang="zh-CN" dirty="0" err="1" smtClean="0"/>
              <a:t>ByteBuffer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OS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内核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用户空间、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虚拟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内存、内存映射文件 ）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Channel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（与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buffer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的结合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scatting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与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gathering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、块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、流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、文件空洞）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Selector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（非阻塞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模型、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 select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poll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</a:rPr>
              <a:t>epoll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系统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调用、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Reactor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模式）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7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&amp; </a:t>
            </a:r>
            <a:r>
              <a:rPr lang="en-US" altLang="zh-CN" dirty="0" err="1" smtClean="0"/>
              <a:t>ReferenceQueue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DataStructure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Reference state</a:t>
            </a:r>
          </a:p>
          <a:p>
            <a:endParaRPr lang="en-US" altLang="zh-CN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1115616" y="4365105"/>
            <a:ext cx="2016224" cy="648072"/>
            <a:chOff x="1475656" y="2708920"/>
            <a:chExt cx="2016224" cy="648072"/>
          </a:xfrm>
        </p:grpSpPr>
        <p:sp>
          <p:nvSpPr>
            <p:cNvPr id="10" name="矩形 9"/>
            <p:cNvSpPr/>
            <p:nvPr/>
          </p:nvSpPr>
          <p:spPr>
            <a:xfrm>
              <a:off x="1475656" y="2708920"/>
              <a:ext cx="1008112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483768" y="2708920"/>
              <a:ext cx="1008112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discovered</a:t>
              </a:r>
              <a:endParaRPr lang="zh-CN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483768" y="2924944"/>
              <a:ext cx="1008112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83768" y="3140968"/>
              <a:ext cx="1008112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queue</a:t>
              </a:r>
              <a:endParaRPr lang="zh-CN" altLang="en-US" sz="14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491880" y="4365105"/>
            <a:ext cx="2016224" cy="648072"/>
            <a:chOff x="1475656" y="2708920"/>
            <a:chExt cx="2016224" cy="648072"/>
          </a:xfrm>
        </p:grpSpPr>
        <p:sp>
          <p:nvSpPr>
            <p:cNvPr id="15" name="矩形 14"/>
            <p:cNvSpPr/>
            <p:nvPr/>
          </p:nvSpPr>
          <p:spPr>
            <a:xfrm>
              <a:off x="1475656" y="2708920"/>
              <a:ext cx="1008112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83768" y="2708920"/>
              <a:ext cx="1008112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discovered</a:t>
              </a:r>
              <a:endParaRPr lang="zh-CN" altLang="en-US" sz="1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483768" y="2924944"/>
              <a:ext cx="1008112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483768" y="3140968"/>
              <a:ext cx="1008112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queue</a:t>
              </a:r>
              <a:endParaRPr lang="zh-CN" altLang="en-US" sz="14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868144" y="4365105"/>
            <a:ext cx="2016224" cy="648072"/>
            <a:chOff x="1475656" y="2708920"/>
            <a:chExt cx="2016224" cy="648072"/>
          </a:xfrm>
        </p:grpSpPr>
        <p:sp>
          <p:nvSpPr>
            <p:cNvPr id="20" name="矩形 19"/>
            <p:cNvSpPr/>
            <p:nvPr/>
          </p:nvSpPr>
          <p:spPr>
            <a:xfrm>
              <a:off x="1475656" y="2708920"/>
              <a:ext cx="1008112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83768" y="2708920"/>
              <a:ext cx="1008112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discovered</a:t>
              </a:r>
              <a:endParaRPr lang="zh-CN" altLang="en-US" sz="1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83768" y="2924944"/>
              <a:ext cx="1008112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483768" y="3140968"/>
              <a:ext cx="1008112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queue</a:t>
              </a:r>
              <a:endParaRPr lang="zh-CN" altLang="en-US" sz="1400" dirty="0"/>
            </a:p>
          </p:txBody>
        </p:sp>
      </p:grpSp>
      <p:cxnSp>
        <p:nvCxnSpPr>
          <p:cNvPr id="26" name="直接箭头连接符 25"/>
          <p:cNvCxnSpPr>
            <a:stCxn id="12" idx="3"/>
            <a:endCxn id="15" idx="1"/>
          </p:cNvCxnSpPr>
          <p:nvPr/>
        </p:nvCxnSpPr>
        <p:spPr>
          <a:xfrm>
            <a:off x="3131840" y="468914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3"/>
            <a:endCxn id="20" idx="1"/>
          </p:cNvCxnSpPr>
          <p:nvPr/>
        </p:nvCxnSpPr>
        <p:spPr>
          <a:xfrm>
            <a:off x="5508104" y="468914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115616" y="3789041"/>
            <a:ext cx="1008112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head</a:t>
            </a:r>
            <a:endParaRPr lang="zh-CN" altLang="en-US" sz="1400" dirty="0"/>
          </a:p>
        </p:txBody>
      </p:sp>
      <p:cxnSp>
        <p:nvCxnSpPr>
          <p:cNvPr id="33" name="直接箭头连接符 32"/>
          <p:cNvCxnSpPr>
            <a:stCxn id="22" idx="3"/>
            <a:endCxn id="20" idx="0"/>
          </p:cNvCxnSpPr>
          <p:nvPr/>
        </p:nvCxnSpPr>
        <p:spPr>
          <a:xfrm flipH="1" flipV="1">
            <a:off x="6372200" y="4365105"/>
            <a:ext cx="1512168" cy="324036"/>
          </a:xfrm>
          <a:prstGeom prst="bentConnector4">
            <a:avLst>
              <a:gd name="adj1" fmla="val -15117"/>
              <a:gd name="adj2" fmla="val 17054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2"/>
            <a:endCxn id="10" idx="0"/>
          </p:cNvCxnSpPr>
          <p:nvPr/>
        </p:nvCxnSpPr>
        <p:spPr>
          <a:xfrm>
            <a:off x="1619672" y="4149081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组合 44"/>
          <p:cNvGrpSpPr/>
          <p:nvPr/>
        </p:nvGrpSpPr>
        <p:grpSpPr>
          <a:xfrm>
            <a:off x="3419872" y="4077105"/>
            <a:ext cx="2160240" cy="1008079"/>
            <a:chOff x="3635896" y="2915685"/>
            <a:chExt cx="2160240" cy="1017371"/>
          </a:xfrm>
        </p:grpSpPr>
        <p:sp>
          <p:nvSpPr>
            <p:cNvPr id="42" name="矩形 41"/>
            <p:cNvSpPr/>
            <p:nvPr/>
          </p:nvSpPr>
          <p:spPr>
            <a:xfrm>
              <a:off x="3635896" y="2924944"/>
              <a:ext cx="2160240" cy="10081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39952" y="2915685"/>
              <a:ext cx="1126783" cy="35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</a:rPr>
                <a:t>Reference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971600" y="3744396"/>
            <a:ext cx="7344816" cy="13407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56"/>
          <p:cNvGrpSpPr/>
          <p:nvPr/>
        </p:nvGrpSpPr>
        <p:grpSpPr>
          <a:xfrm>
            <a:off x="1547664" y="5795972"/>
            <a:ext cx="762709" cy="585356"/>
            <a:chOff x="5076056" y="5877272"/>
            <a:chExt cx="762709" cy="585356"/>
          </a:xfrm>
        </p:grpSpPr>
        <p:sp>
          <p:nvSpPr>
            <p:cNvPr id="49" name="椭圆 48"/>
            <p:cNvSpPr/>
            <p:nvPr/>
          </p:nvSpPr>
          <p:spPr>
            <a:xfrm>
              <a:off x="5262701" y="5877272"/>
              <a:ext cx="360040" cy="2880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76056" y="6093296"/>
              <a:ext cx="762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u="sng" dirty="0" smtClean="0"/>
                <a:t>Active</a:t>
              </a:r>
              <a:endParaRPr lang="zh-CN" altLang="en-US" u="sng" dirty="0"/>
            </a:p>
          </p:txBody>
        </p:sp>
      </p:grpSp>
      <p:grpSp>
        <p:nvGrpSpPr>
          <p:cNvPr id="28" name="组合 57"/>
          <p:cNvGrpSpPr/>
          <p:nvPr/>
        </p:nvGrpSpPr>
        <p:grpSpPr>
          <a:xfrm>
            <a:off x="3259572" y="5795972"/>
            <a:ext cx="941476" cy="585356"/>
            <a:chOff x="5977409" y="5877272"/>
            <a:chExt cx="941476" cy="585356"/>
          </a:xfrm>
        </p:grpSpPr>
        <p:sp>
          <p:nvSpPr>
            <p:cNvPr id="50" name="椭圆 49"/>
            <p:cNvSpPr/>
            <p:nvPr/>
          </p:nvSpPr>
          <p:spPr>
            <a:xfrm>
              <a:off x="6198805" y="5877272"/>
              <a:ext cx="360040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77409" y="6093296"/>
              <a:ext cx="941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u="sng" dirty="0" smtClean="0"/>
                <a:t>Pending</a:t>
              </a:r>
              <a:endParaRPr lang="zh-CN" altLang="en-US" u="sng" dirty="0"/>
            </a:p>
          </p:txBody>
        </p:sp>
      </p:grpSp>
      <p:grpSp>
        <p:nvGrpSpPr>
          <p:cNvPr id="30" name="组合 58"/>
          <p:cNvGrpSpPr/>
          <p:nvPr/>
        </p:nvGrpSpPr>
        <p:grpSpPr>
          <a:xfrm>
            <a:off x="4934223" y="5795972"/>
            <a:ext cx="1136850" cy="585356"/>
            <a:chOff x="6891534" y="5877272"/>
            <a:chExt cx="1136850" cy="585356"/>
          </a:xfrm>
        </p:grpSpPr>
        <p:sp>
          <p:nvSpPr>
            <p:cNvPr id="51" name="椭圆 50"/>
            <p:cNvSpPr/>
            <p:nvPr/>
          </p:nvSpPr>
          <p:spPr>
            <a:xfrm>
              <a:off x="7242413" y="5877272"/>
              <a:ext cx="360040" cy="28803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91534" y="609329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u="sng" dirty="0" err="1" smtClean="0"/>
                <a:t>Enqueued</a:t>
              </a:r>
              <a:endParaRPr lang="zh-CN" altLang="en-US" u="sng" dirty="0"/>
            </a:p>
          </p:txBody>
        </p:sp>
      </p:grpSp>
      <p:grpSp>
        <p:nvGrpSpPr>
          <p:cNvPr id="31" name="组合 59"/>
          <p:cNvGrpSpPr/>
          <p:nvPr/>
        </p:nvGrpSpPr>
        <p:grpSpPr>
          <a:xfrm>
            <a:off x="6804248" y="5795972"/>
            <a:ext cx="919804" cy="585356"/>
            <a:chOff x="8100392" y="5877272"/>
            <a:chExt cx="919804" cy="585356"/>
          </a:xfrm>
        </p:grpSpPr>
        <p:sp>
          <p:nvSpPr>
            <p:cNvPr id="52" name="椭圆 51"/>
            <p:cNvSpPr/>
            <p:nvPr/>
          </p:nvSpPr>
          <p:spPr>
            <a:xfrm>
              <a:off x="8316416" y="5877272"/>
              <a:ext cx="360040" cy="28803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00392" y="6093296"/>
              <a:ext cx="919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u="sng" dirty="0" smtClean="0"/>
                <a:t>Inactive</a:t>
              </a:r>
              <a:endParaRPr lang="zh-CN" altLang="en-US" u="sng" dirty="0"/>
            </a:p>
          </p:txBody>
        </p:sp>
      </p:grpSp>
      <p:cxnSp>
        <p:nvCxnSpPr>
          <p:cNvPr id="62" name="直接箭头连接符 61"/>
          <p:cNvCxnSpPr>
            <a:stCxn id="49" idx="6"/>
            <a:endCxn id="50" idx="2"/>
          </p:cNvCxnSpPr>
          <p:nvPr/>
        </p:nvCxnSpPr>
        <p:spPr>
          <a:xfrm>
            <a:off x="2094349" y="5939988"/>
            <a:ext cx="138661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0" idx="6"/>
            <a:endCxn id="51" idx="2"/>
          </p:cNvCxnSpPr>
          <p:nvPr/>
        </p:nvCxnSpPr>
        <p:spPr>
          <a:xfrm>
            <a:off x="3841008" y="5939988"/>
            <a:ext cx="144409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1" idx="6"/>
            <a:endCxn id="52" idx="2"/>
          </p:cNvCxnSpPr>
          <p:nvPr/>
        </p:nvCxnSpPr>
        <p:spPr>
          <a:xfrm>
            <a:off x="5645142" y="5939988"/>
            <a:ext cx="137513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2" name="组合 151"/>
          <p:cNvGrpSpPr/>
          <p:nvPr/>
        </p:nvGrpSpPr>
        <p:grpSpPr>
          <a:xfrm>
            <a:off x="3491880" y="2564905"/>
            <a:ext cx="2016224" cy="648072"/>
            <a:chOff x="1475656" y="2708920"/>
            <a:chExt cx="2016224" cy="648072"/>
          </a:xfrm>
        </p:grpSpPr>
        <p:sp>
          <p:nvSpPr>
            <p:cNvPr id="153" name="矩形 152"/>
            <p:cNvSpPr/>
            <p:nvPr/>
          </p:nvSpPr>
          <p:spPr>
            <a:xfrm>
              <a:off x="1475656" y="2708920"/>
              <a:ext cx="1008112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</a:t>
              </a:r>
              <a:endParaRPr lang="zh-CN" altLang="en-US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483768" y="2708920"/>
              <a:ext cx="1008112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discovered</a:t>
              </a:r>
              <a:endParaRPr lang="zh-CN" altLang="en-US" sz="1400" dirty="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483768" y="2924944"/>
              <a:ext cx="1008112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2483768" y="3140968"/>
              <a:ext cx="1008112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queue</a:t>
              </a:r>
              <a:endParaRPr lang="zh-CN" altLang="en-US" sz="1400" dirty="0"/>
            </a:p>
          </p:txBody>
        </p:sp>
      </p:grpSp>
      <p:grpSp>
        <p:nvGrpSpPr>
          <p:cNvPr id="157" name="组合 44"/>
          <p:cNvGrpSpPr/>
          <p:nvPr/>
        </p:nvGrpSpPr>
        <p:grpSpPr>
          <a:xfrm>
            <a:off x="3419872" y="2276984"/>
            <a:ext cx="2160240" cy="1008000"/>
            <a:chOff x="3635896" y="2915685"/>
            <a:chExt cx="2160240" cy="1017371"/>
          </a:xfrm>
        </p:grpSpPr>
        <p:sp>
          <p:nvSpPr>
            <p:cNvPr id="158" name="矩形 157"/>
            <p:cNvSpPr/>
            <p:nvPr/>
          </p:nvSpPr>
          <p:spPr>
            <a:xfrm>
              <a:off x="3635896" y="2924944"/>
              <a:ext cx="2160240" cy="10081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139952" y="2915685"/>
              <a:ext cx="1126783" cy="35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</a:rPr>
                <a:t>Reference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65" name="曲线连接符 164"/>
          <p:cNvCxnSpPr>
            <a:stCxn id="153" idx="1"/>
          </p:cNvCxnSpPr>
          <p:nvPr/>
        </p:nvCxnSpPr>
        <p:spPr>
          <a:xfrm rot="10800000">
            <a:off x="2555880" y="2708921"/>
            <a:ext cx="936000" cy="180021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曲线连接符 166"/>
          <p:cNvCxnSpPr>
            <a:stCxn id="154" idx="3"/>
          </p:cNvCxnSpPr>
          <p:nvPr/>
        </p:nvCxnSpPr>
        <p:spPr>
          <a:xfrm flipV="1">
            <a:off x="5508104" y="2348880"/>
            <a:ext cx="648000" cy="324037"/>
          </a:xfrm>
          <a:prstGeom prst="curvedConnector3">
            <a:avLst>
              <a:gd name="adj1" fmla="val 31045"/>
            </a:avLst>
          </a:prstGeom>
          <a:ln w="28575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曲线连接符 168"/>
          <p:cNvCxnSpPr>
            <a:stCxn id="155" idx="3"/>
          </p:cNvCxnSpPr>
          <p:nvPr/>
        </p:nvCxnSpPr>
        <p:spPr>
          <a:xfrm flipV="1">
            <a:off x="5508104" y="2780928"/>
            <a:ext cx="648000" cy="108013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" name="曲线连接符 170"/>
          <p:cNvCxnSpPr>
            <a:stCxn id="156" idx="3"/>
          </p:cNvCxnSpPr>
          <p:nvPr/>
        </p:nvCxnSpPr>
        <p:spPr>
          <a:xfrm>
            <a:off x="5508104" y="3104965"/>
            <a:ext cx="648000" cy="180019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187624" y="254515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该引用指向对象</a:t>
            </a:r>
            <a:endParaRPr lang="zh-CN" alt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6095809" y="2204864"/>
            <a:ext cx="229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VM</a:t>
            </a:r>
            <a:r>
              <a:rPr lang="zh-CN" altLang="en-US" sz="1400" dirty="0" smtClean="0"/>
              <a:t>回收时</a:t>
            </a:r>
            <a:r>
              <a:rPr lang="en-US" altLang="zh-CN" sz="1400" dirty="0" smtClean="0"/>
              <a:t>pending</a:t>
            </a:r>
            <a:r>
              <a:rPr lang="zh-CN" altLang="en-US" sz="1400" dirty="0" smtClean="0"/>
              <a:t>链表指针</a:t>
            </a:r>
            <a:endParaRPr lang="zh-CN" alt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084973" y="2617167"/>
            <a:ext cx="2303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ReferenceQueue</a:t>
            </a:r>
            <a:r>
              <a:rPr lang="zh-CN" altLang="en-US" sz="1400" dirty="0" smtClean="0"/>
              <a:t>的链表指针</a:t>
            </a:r>
            <a:endParaRPr lang="zh-CN" altLang="en-US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6012160" y="30497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该</a:t>
            </a:r>
            <a:r>
              <a:rPr lang="en-US" altLang="zh-CN" sz="1400" dirty="0" smtClean="0"/>
              <a:t>Reference</a:t>
            </a:r>
            <a:r>
              <a:rPr lang="zh-CN" altLang="en-US" sz="1400" dirty="0" smtClean="0"/>
              <a:t>对象将要进入的</a:t>
            </a:r>
            <a:r>
              <a:rPr lang="en-US" altLang="zh-CN" sz="1400" dirty="0" err="1" smtClean="0"/>
              <a:t>ReferenceQueue</a:t>
            </a:r>
            <a:r>
              <a:rPr lang="zh-CN" altLang="en-US" sz="1400" dirty="0" smtClean="0"/>
              <a:t>（注册信息）</a:t>
            </a:r>
            <a:endParaRPr lang="zh-CN" alt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971600" y="3356992"/>
            <a:ext cx="18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Queue</a:t>
            </a:r>
            <a:endParaRPr lang="zh-CN" altLang="en-US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971600" y="2051556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zh-CN" altLang="en-US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516216" y="3717032"/>
            <a:ext cx="18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Reference Queue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&amp; </a:t>
            </a:r>
            <a:r>
              <a:rPr lang="en-US" altLang="zh-CN" dirty="0" err="1" smtClean="0"/>
              <a:t>ReferenceQueue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57" name="矩形 56"/>
          <p:cNvSpPr/>
          <p:nvPr/>
        </p:nvSpPr>
        <p:spPr>
          <a:xfrm>
            <a:off x="1079680" y="2060847"/>
            <a:ext cx="1584000" cy="504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Reference.</a:t>
            </a:r>
            <a:r>
              <a:rPr lang="en-US" altLang="zh-CN" sz="1400" b="1" dirty="0" err="1" smtClean="0"/>
              <a:t>pending</a:t>
            </a:r>
            <a:endParaRPr lang="en-US" altLang="zh-CN" sz="1400" b="1" dirty="0" smtClean="0"/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(static)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grpSp>
        <p:nvGrpSpPr>
          <p:cNvPr id="25" name="组合 123"/>
          <p:cNvGrpSpPr/>
          <p:nvPr/>
        </p:nvGrpSpPr>
        <p:grpSpPr>
          <a:xfrm>
            <a:off x="9396536" y="5085184"/>
            <a:ext cx="1872207" cy="369332"/>
            <a:chOff x="1187625" y="5445224"/>
            <a:chExt cx="1872207" cy="369332"/>
          </a:xfrm>
        </p:grpSpPr>
        <p:cxnSp>
          <p:nvCxnSpPr>
            <p:cNvPr id="74" name="肘形连接符 73"/>
            <p:cNvCxnSpPr/>
            <p:nvPr/>
          </p:nvCxnSpPr>
          <p:spPr>
            <a:xfrm>
              <a:off x="1691680" y="5445224"/>
              <a:ext cx="720000" cy="360040"/>
            </a:xfrm>
            <a:prstGeom prst="bentConnector3">
              <a:avLst>
                <a:gd name="adj1" fmla="val 1819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/>
            <p:nvPr/>
          </p:nvCxnSpPr>
          <p:spPr>
            <a:xfrm rot="10800000">
              <a:off x="1619672" y="5445224"/>
              <a:ext cx="720080" cy="360040"/>
            </a:xfrm>
            <a:prstGeom prst="bentConnector3">
              <a:avLst>
                <a:gd name="adj1" fmla="val 16214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187625" y="5445224"/>
              <a:ext cx="187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ReferenceHandler</a:t>
              </a:r>
              <a:endParaRPr lang="zh-CN" altLang="en-US" dirty="0"/>
            </a:p>
          </p:txBody>
        </p:sp>
      </p:grpSp>
      <p:grpSp>
        <p:nvGrpSpPr>
          <p:cNvPr id="27" name="组合 124"/>
          <p:cNvGrpSpPr/>
          <p:nvPr/>
        </p:nvGrpSpPr>
        <p:grpSpPr>
          <a:xfrm>
            <a:off x="9900592" y="1340768"/>
            <a:ext cx="1512000" cy="504000"/>
            <a:chOff x="971600" y="5517232"/>
            <a:chExt cx="1512167" cy="504000"/>
          </a:xfrm>
        </p:grpSpPr>
        <p:cxnSp>
          <p:nvCxnSpPr>
            <p:cNvPr id="111" name="肘形连接符 110"/>
            <p:cNvCxnSpPr/>
            <p:nvPr/>
          </p:nvCxnSpPr>
          <p:spPr>
            <a:xfrm>
              <a:off x="1403648" y="5517232"/>
              <a:ext cx="720000" cy="504000"/>
            </a:xfrm>
            <a:prstGeom prst="bentConnector3">
              <a:avLst>
                <a:gd name="adj1" fmla="val 16094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肘形连接符 111"/>
            <p:cNvCxnSpPr/>
            <p:nvPr/>
          </p:nvCxnSpPr>
          <p:spPr>
            <a:xfrm rot="10800000">
              <a:off x="1331641" y="5517232"/>
              <a:ext cx="720081" cy="504000"/>
            </a:xfrm>
            <a:prstGeom prst="bentConnector3">
              <a:avLst>
                <a:gd name="adj1" fmla="val 15224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971600" y="5589240"/>
              <a:ext cx="1512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ReferenceHandler</a:t>
              </a:r>
              <a:endParaRPr lang="zh-CN" altLang="en-US" sz="1400" dirty="0"/>
            </a:p>
          </p:txBody>
        </p:sp>
      </p:grpSp>
      <p:grpSp>
        <p:nvGrpSpPr>
          <p:cNvPr id="28" name="组合 122"/>
          <p:cNvGrpSpPr/>
          <p:nvPr/>
        </p:nvGrpSpPr>
        <p:grpSpPr>
          <a:xfrm>
            <a:off x="9144000" y="4077072"/>
            <a:ext cx="1440160" cy="792088"/>
            <a:chOff x="9396536" y="4653136"/>
            <a:chExt cx="1440160" cy="792088"/>
          </a:xfrm>
        </p:grpSpPr>
        <p:sp>
          <p:nvSpPr>
            <p:cNvPr id="59" name="环形箭头 58"/>
            <p:cNvSpPr/>
            <p:nvPr/>
          </p:nvSpPr>
          <p:spPr>
            <a:xfrm>
              <a:off x="9396536" y="4653136"/>
              <a:ext cx="1296144" cy="720080"/>
            </a:xfrm>
            <a:prstGeom prst="circularArrow">
              <a:avLst>
                <a:gd name="adj1" fmla="val 0"/>
                <a:gd name="adj2" fmla="val 1142319"/>
                <a:gd name="adj3" fmla="val 20702474"/>
                <a:gd name="adj4" fmla="val 10800000"/>
                <a:gd name="adj5" fmla="val 151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环形箭头 71"/>
            <p:cNvSpPr/>
            <p:nvPr/>
          </p:nvSpPr>
          <p:spPr>
            <a:xfrm rot="10800000">
              <a:off x="9396536" y="4725144"/>
              <a:ext cx="1296144" cy="720080"/>
            </a:xfrm>
            <a:prstGeom prst="circularArrow">
              <a:avLst>
                <a:gd name="adj1" fmla="val 0"/>
                <a:gd name="adj2" fmla="val 1142319"/>
                <a:gd name="adj3" fmla="val 20558853"/>
                <a:gd name="adj4" fmla="val 10800000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577065" y="4777988"/>
              <a:ext cx="1259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Reference</a:t>
              </a:r>
            </a:p>
            <a:p>
              <a:r>
                <a:rPr lang="en-US" altLang="zh-CN" sz="1400" dirty="0" smtClean="0"/>
                <a:t>Handler</a:t>
              </a:r>
              <a:endParaRPr lang="zh-CN" altLang="en-US" sz="1400" dirty="0"/>
            </a:p>
          </p:txBody>
        </p:sp>
      </p:grpSp>
      <p:grpSp>
        <p:nvGrpSpPr>
          <p:cNvPr id="30" name="组合 121"/>
          <p:cNvGrpSpPr/>
          <p:nvPr/>
        </p:nvGrpSpPr>
        <p:grpSpPr>
          <a:xfrm>
            <a:off x="10116616" y="1124744"/>
            <a:ext cx="845799" cy="3168352"/>
            <a:chOff x="6804248" y="5589240"/>
            <a:chExt cx="1314827" cy="792088"/>
          </a:xfrm>
        </p:grpSpPr>
        <p:sp>
          <p:nvSpPr>
            <p:cNvPr id="119" name="环形箭头 118"/>
            <p:cNvSpPr/>
            <p:nvPr/>
          </p:nvSpPr>
          <p:spPr>
            <a:xfrm>
              <a:off x="6804248" y="5589240"/>
              <a:ext cx="1296144" cy="720080"/>
            </a:xfrm>
            <a:prstGeom prst="circularArrow">
              <a:avLst>
                <a:gd name="adj1" fmla="val 6276"/>
                <a:gd name="adj2" fmla="val 1142319"/>
                <a:gd name="adj3" fmla="val 20761077"/>
                <a:gd name="adj4" fmla="val 10800000"/>
                <a:gd name="adj5" fmla="val 1510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环形箭头 119"/>
            <p:cNvSpPr/>
            <p:nvPr/>
          </p:nvSpPr>
          <p:spPr>
            <a:xfrm rot="10800000">
              <a:off x="6804248" y="5661248"/>
              <a:ext cx="1296144" cy="720080"/>
            </a:xfrm>
            <a:prstGeom prst="circularArrow">
              <a:avLst>
                <a:gd name="adj1" fmla="val 7124"/>
                <a:gd name="adj2" fmla="val 1142319"/>
                <a:gd name="adj3" fmla="val 20466996"/>
                <a:gd name="adj4" fmla="val 10800000"/>
                <a:gd name="adj5" fmla="val 125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859442" y="5931278"/>
              <a:ext cx="1259633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Reference</a:t>
              </a:r>
            </a:p>
            <a:p>
              <a:r>
                <a:rPr lang="en-US" altLang="zh-CN" sz="1100" dirty="0" smtClean="0"/>
                <a:t>Handler</a:t>
              </a:r>
              <a:endParaRPr lang="zh-CN" altLang="en-US" sz="1100" dirty="0"/>
            </a:p>
          </p:txBody>
        </p:sp>
      </p:grpSp>
      <p:grpSp>
        <p:nvGrpSpPr>
          <p:cNvPr id="31" name="组合 140"/>
          <p:cNvGrpSpPr/>
          <p:nvPr/>
        </p:nvGrpSpPr>
        <p:grpSpPr>
          <a:xfrm>
            <a:off x="1043608" y="2852879"/>
            <a:ext cx="1764088" cy="504000"/>
            <a:chOff x="2915816" y="4941168"/>
            <a:chExt cx="1764088" cy="504000"/>
          </a:xfrm>
        </p:grpSpPr>
        <p:sp>
          <p:nvSpPr>
            <p:cNvPr id="127" name="矩形 126"/>
            <p:cNvSpPr/>
            <p:nvPr/>
          </p:nvSpPr>
          <p:spPr>
            <a:xfrm>
              <a:off x="2915816" y="4941168"/>
              <a:ext cx="792000" cy="50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referent1</a:t>
              </a:r>
              <a:endParaRPr lang="zh-CN" altLang="en-US" dirty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3707904" y="4941168"/>
              <a:ext cx="972000" cy="16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discovered</a:t>
              </a:r>
              <a:endParaRPr lang="zh-CN" altLang="en-US" sz="1400" dirty="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3707904" y="5109168"/>
              <a:ext cx="972000" cy="1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3707904" y="5277168"/>
              <a:ext cx="972000" cy="168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queue=</a:t>
              </a:r>
              <a:r>
                <a:rPr lang="en-US" altLang="zh-CN" sz="1400" b="1" dirty="0" smtClean="0"/>
                <a:t>q1</a:t>
              </a:r>
              <a:endParaRPr lang="zh-CN" altLang="en-US" sz="1400" b="1" dirty="0"/>
            </a:p>
          </p:txBody>
        </p:sp>
      </p:grpSp>
      <p:grpSp>
        <p:nvGrpSpPr>
          <p:cNvPr id="34" name="组合 141"/>
          <p:cNvGrpSpPr/>
          <p:nvPr/>
        </p:nvGrpSpPr>
        <p:grpSpPr>
          <a:xfrm>
            <a:off x="3275856" y="2852879"/>
            <a:ext cx="1764088" cy="504000"/>
            <a:chOff x="2915816" y="4941168"/>
            <a:chExt cx="1764088" cy="504000"/>
          </a:xfrm>
        </p:grpSpPr>
        <p:sp>
          <p:nvSpPr>
            <p:cNvPr id="143" name="矩形 142"/>
            <p:cNvSpPr/>
            <p:nvPr/>
          </p:nvSpPr>
          <p:spPr>
            <a:xfrm>
              <a:off x="2915816" y="4941168"/>
              <a:ext cx="792000" cy="50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referent2</a:t>
              </a:r>
              <a:endParaRPr lang="zh-CN" altLang="en-US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3707904" y="4941168"/>
              <a:ext cx="972000" cy="16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discovered</a:t>
              </a:r>
              <a:endParaRPr lang="zh-CN" altLang="en-US" sz="1400" dirty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3707904" y="5109168"/>
              <a:ext cx="972000" cy="1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707904" y="5277168"/>
              <a:ext cx="972000" cy="168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queue=</a:t>
              </a:r>
              <a:r>
                <a:rPr lang="en-US" altLang="zh-CN" sz="1400" b="1" dirty="0" smtClean="0"/>
                <a:t>q2</a:t>
              </a:r>
              <a:endParaRPr lang="zh-CN" altLang="en-US" sz="1400" b="1" dirty="0"/>
            </a:p>
          </p:txBody>
        </p:sp>
      </p:grpSp>
      <p:grpSp>
        <p:nvGrpSpPr>
          <p:cNvPr id="35" name="组合 146"/>
          <p:cNvGrpSpPr/>
          <p:nvPr/>
        </p:nvGrpSpPr>
        <p:grpSpPr>
          <a:xfrm>
            <a:off x="6228184" y="2852879"/>
            <a:ext cx="1764088" cy="504000"/>
            <a:chOff x="2915816" y="4941168"/>
            <a:chExt cx="1764088" cy="504000"/>
          </a:xfrm>
        </p:grpSpPr>
        <p:sp>
          <p:nvSpPr>
            <p:cNvPr id="148" name="矩形 147"/>
            <p:cNvSpPr/>
            <p:nvPr/>
          </p:nvSpPr>
          <p:spPr>
            <a:xfrm>
              <a:off x="2915816" y="4941168"/>
              <a:ext cx="792000" cy="50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referent3</a:t>
              </a:r>
              <a:endParaRPr lang="zh-CN" altLang="en-US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3707904" y="4941168"/>
              <a:ext cx="972000" cy="16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discovered</a:t>
              </a:r>
              <a:endParaRPr lang="zh-CN" altLang="en-US" sz="1400" dirty="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3707904" y="5109168"/>
              <a:ext cx="972000" cy="1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707904" y="5277168"/>
              <a:ext cx="972000" cy="168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queue=</a:t>
              </a:r>
              <a:r>
                <a:rPr lang="en-US" altLang="zh-CN" sz="1400" b="1" dirty="0" smtClean="0"/>
                <a:t>q1</a:t>
              </a:r>
              <a:endParaRPr lang="zh-CN" altLang="en-US" sz="1400" b="1" dirty="0"/>
            </a:p>
          </p:txBody>
        </p:sp>
      </p:grpSp>
      <p:cxnSp>
        <p:nvCxnSpPr>
          <p:cNvPr id="78" name="直接箭头连接符 77"/>
          <p:cNvCxnSpPr/>
          <p:nvPr/>
        </p:nvCxnSpPr>
        <p:spPr>
          <a:xfrm>
            <a:off x="2807696" y="2924887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5039944" y="2924887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427754" y="285287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5760184" y="2924887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形状 88"/>
          <p:cNvCxnSpPr>
            <a:stCxn id="129" idx="3"/>
            <a:endCxn id="127" idx="2"/>
          </p:cNvCxnSpPr>
          <p:nvPr/>
        </p:nvCxnSpPr>
        <p:spPr>
          <a:xfrm flipH="1">
            <a:off x="1439608" y="3104879"/>
            <a:ext cx="1368088" cy="288000"/>
          </a:xfrm>
          <a:prstGeom prst="bentConnector4">
            <a:avLst>
              <a:gd name="adj1" fmla="val -16709"/>
              <a:gd name="adj2" fmla="val 15301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形状 90"/>
          <p:cNvCxnSpPr/>
          <p:nvPr/>
        </p:nvCxnSpPr>
        <p:spPr>
          <a:xfrm flipH="1">
            <a:off x="3671792" y="3104935"/>
            <a:ext cx="1368088" cy="288000"/>
          </a:xfrm>
          <a:prstGeom prst="bentConnector4">
            <a:avLst>
              <a:gd name="adj1" fmla="val -16709"/>
              <a:gd name="adj2" fmla="val 15301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2" name="形状 91"/>
          <p:cNvCxnSpPr/>
          <p:nvPr/>
        </p:nvCxnSpPr>
        <p:spPr>
          <a:xfrm flipH="1">
            <a:off x="6624184" y="3104935"/>
            <a:ext cx="1368088" cy="288000"/>
          </a:xfrm>
          <a:prstGeom prst="bentConnector4">
            <a:avLst>
              <a:gd name="adj1" fmla="val -16709"/>
              <a:gd name="adj2" fmla="val 15301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形状 93"/>
          <p:cNvCxnSpPr>
            <a:stCxn id="57" idx="2"/>
            <a:endCxn id="127" idx="0"/>
          </p:cNvCxnSpPr>
          <p:nvPr/>
        </p:nvCxnSpPr>
        <p:spPr>
          <a:xfrm rot="5400000">
            <a:off x="1511628" y="2492827"/>
            <a:ext cx="288032" cy="432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" name="组合 140"/>
          <p:cNvGrpSpPr/>
          <p:nvPr/>
        </p:nvGrpSpPr>
        <p:grpSpPr>
          <a:xfrm>
            <a:off x="3275856" y="3933055"/>
            <a:ext cx="1764088" cy="504000"/>
            <a:chOff x="2915816" y="4941168"/>
            <a:chExt cx="1764088" cy="504000"/>
          </a:xfrm>
        </p:grpSpPr>
        <p:sp>
          <p:nvSpPr>
            <p:cNvPr id="125" name="矩形 124"/>
            <p:cNvSpPr/>
            <p:nvPr/>
          </p:nvSpPr>
          <p:spPr>
            <a:xfrm>
              <a:off x="2915816" y="4941168"/>
              <a:ext cx="792000" cy="50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referent1</a:t>
              </a:r>
              <a:endParaRPr lang="zh-CN" altLang="en-US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3707904" y="4941168"/>
              <a:ext cx="972000" cy="16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null</a:t>
              </a:r>
              <a:endParaRPr lang="zh-CN" altLang="en-US" sz="1400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707904" y="5109168"/>
              <a:ext cx="972000" cy="1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3707904" y="5277168"/>
              <a:ext cx="972000" cy="168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ENQUEUED</a:t>
              </a:r>
              <a:endParaRPr lang="zh-CN" altLang="en-US" sz="1200" b="1" dirty="0" smtClean="0"/>
            </a:p>
          </p:txBody>
        </p:sp>
      </p:grpSp>
      <p:grpSp>
        <p:nvGrpSpPr>
          <p:cNvPr id="138" name="组合 146"/>
          <p:cNvGrpSpPr/>
          <p:nvPr/>
        </p:nvGrpSpPr>
        <p:grpSpPr>
          <a:xfrm>
            <a:off x="6228184" y="3933055"/>
            <a:ext cx="1764088" cy="504000"/>
            <a:chOff x="2915816" y="4941168"/>
            <a:chExt cx="1764088" cy="504000"/>
          </a:xfrm>
        </p:grpSpPr>
        <p:sp>
          <p:nvSpPr>
            <p:cNvPr id="139" name="矩形 138"/>
            <p:cNvSpPr/>
            <p:nvPr/>
          </p:nvSpPr>
          <p:spPr>
            <a:xfrm>
              <a:off x="2915816" y="4941168"/>
              <a:ext cx="792000" cy="50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referent3</a:t>
              </a:r>
              <a:endParaRPr lang="zh-CN" altLang="en-US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3707904" y="4941168"/>
              <a:ext cx="972000" cy="16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null</a:t>
              </a:r>
              <a:endParaRPr lang="zh-CN" altLang="en-US" sz="1400" dirty="0" smtClean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3707904" y="5109168"/>
              <a:ext cx="972000" cy="1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3707904" y="5277168"/>
              <a:ext cx="972000" cy="168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ENQUEUE</a:t>
              </a:r>
              <a:endParaRPr lang="zh-CN" altLang="en-US" sz="1200" b="1" dirty="0"/>
            </a:p>
          </p:txBody>
        </p:sp>
      </p:grpSp>
      <p:cxnSp>
        <p:nvCxnSpPr>
          <p:cNvPr id="147" name="直接箭头连接符 146"/>
          <p:cNvCxnSpPr/>
          <p:nvPr/>
        </p:nvCxnSpPr>
        <p:spPr>
          <a:xfrm>
            <a:off x="5040112" y="4175991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427754" y="393305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4" name="直接箭头连接符 153"/>
          <p:cNvCxnSpPr/>
          <p:nvPr/>
        </p:nvCxnSpPr>
        <p:spPr>
          <a:xfrm>
            <a:off x="5760184" y="4175991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7" name="形状 156"/>
          <p:cNvCxnSpPr/>
          <p:nvPr/>
        </p:nvCxnSpPr>
        <p:spPr>
          <a:xfrm flipH="1">
            <a:off x="6624184" y="4185111"/>
            <a:ext cx="1368088" cy="288000"/>
          </a:xfrm>
          <a:prstGeom prst="bentConnector4">
            <a:avLst>
              <a:gd name="adj1" fmla="val -16709"/>
              <a:gd name="adj2" fmla="val 15301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58" name="组合 140"/>
          <p:cNvGrpSpPr/>
          <p:nvPr/>
        </p:nvGrpSpPr>
        <p:grpSpPr>
          <a:xfrm>
            <a:off x="3275856" y="4941223"/>
            <a:ext cx="1764088" cy="504000"/>
            <a:chOff x="2915816" y="4941168"/>
            <a:chExt cx="1764088" cy="504000"/>
          </a:xfrm>
        </p:grpSpPr>
        <p:sp>
          <p:nvSpPr>
            <p:cNvPr id="159" name="矩形 158"/>
            <p:cNvSpPr/>
            <p:nvPr/>
          </p:nvSpPr>
          <p:spPr>
            <a:xfrm>
              <a:off x="2915816" y="4941168"/>
              <a:ext cx="792000" cy="50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referent2</a:t>
              </a:r>
              <a:endParaRPr lang="zh-CN" altLang="en-US" dirty="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3707904" y="4941168"/>
              <a:ext cx="972000" cy="16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null</a:t>
              </a:r>
              <a:endParaRPr lang="zh-CN" altLang="en-US" sz="1400" dirty="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3707904" y="5109168"/>
              <a:ext cx="972000" cy="1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3707904" y="5277168"/>
              <a:ext cx="972000" cy="168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ENQUEUED</a:t>
              </a:r>
              <a:endParaRPr lang="zh-CN" altLang="en-US" sz="1200" b="1" dirty="0"/>
            </a:p>
          </p:txBody>
        </p:sp>
      </p:grpSp>
      <p:cxnSp>
        <p:nvCxnSpPr>
          <p:cNvPr id="177" name="形状 176"/>
          <p:cNvCxnSpPr>
            <a:stCxn id="161" idx="3"/>
            <a:endCxn id="159" idx="2"/>
          </p:cNvCxnSpPr>
          <p:nvPr/>
        </p:nvCxnSpPr>
        <p:spPr>
          <a:xfrm flipH="1">
            <a:off x="3671856" y="5193223"/>
            <a:ext cx="1368088" cy="288000"/>
          </a:xfrm>
          <a:prstGeom prst="bentConnector4">
            <a:avLst>
              <a:gd name="adj1" fmla="val -16709"/>
              <a:gd name="adj2" fmla="val 15301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82" name="组合 122"/>
          <p:cNvGrpSpPr/>
          <p:nvPr/>
        </p:nvGrpSpPr>
        <p:grpSpPr>
          <a:xfrm>
            <a:off x="9468544" y="5373216"/>
            <a:ext cx="1187624" cy="1656184"/>
            <a:chOff x="9396536" y="4653136"/>
            <a:chExt cx="1440160" cy="792088"/>
          </a:xfrm>
        </p:grpSpPr>
        <p:sp>
          <p:nvSpPr>
            <p:cNvPr id="183" name="环形箭头 182"/>
            <p:cNvSpPr/>
            <p:nvPr/>
          </p:nvSpPr>
          <p:spPr>
            <a:xfrm>
              <a:off x="9396536" y="4653136"/>
              <a:ext cx="1296144" cy="720080"/>
            </a:xfrm>
            <a:prstGeom prst="circularArrow">
              <a:avLst>
                <a:gd name="adj1" fmla="val 0"/>
                <a:gd name="adj2" fmla="val 1142319"/>
                <a:gd name="adj3" fmla="val 20702474"/>
                <a:gd name="adj4" fmla="val 10800000"/>
                <a:gd name="adj5" fmla="val 151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环形箭头 183"/>
            <p:cNvSpPr/>
            <p:nvPr/>
          </p:nvSpPr>
          <p:spPr>
            <a:xfrm rot="10800000">
              <a:off x="9396536" y="4725144"/>
              <a:ext cx="1296144" cy="720080"/>
            </a:xfrm>
            <a:prstGeom prst="circularArrow">
              <a:avLst>
                <a:gd name="adj1" fmla="val 0"/>
                <a:gd name="adj2" fmla="val 1142319"/>
                <a:gd name="adj3" fmla="val 20558853"/>
                <a:gd name="adj4" fmla="val 10800000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9577065" y="4777988"/>
              <a:ext cx="1259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Reference</a:t>
              </a:r>
            </a:p>
            <a:p>
              <a:r>
                <a:rPr lang="en-US" altLang="zh-CN" sz="1400" dirty="0" smtClean="0"/>
                <a:t>Handler</a:t>
              </a:r>
              <a:endParaRPr lang="zh-CN" altLang="en-US" sz="1400" dirty="0"/>
            </a:p>
          </p:txBody>
        </p:sp>
      </p:grpSp>
      <p:grpSp>
        <p:nvGrpSpPr>
          <p:cNvPr id="186" name="组合 121"/>
          <p:cNvGrpSpPr/>
          <p:nvPr/>
        </p:nvGrpSpPr>
        <p:grpSpPr>
          <a:xfrm>
            <a:off x="9296400" y="3149352"/>
            <a:ext cx="1440160" cy="792088"/>
            <a:chOff x="6804248" y="5589240"/>
            <a:chExt cx="1440160" cy="792088"/>
          </a:xfrm>
        </p:grpSpPr>
        <p:sp>
          <p:nvSpPr>
            <p:cNvPr id="187" name="环形箭头 186"/>
            <p:cNvSpPr/>
            <p:nvPr/>
          </p:nvSpPr>
          <p:spPr>
            <a:xfrm>
              <a:off x="6804248" y="5589240"/>
              <a:ext cx="1296144" cy="720080"/>
            </a:xfrm>
            <a:prstGeom prst="circularArrow">
              <a:avLst>
                <a:gd name="adj1" fmla="val 6276"/>
                <a:gd name="adj2" fmla="val 1142319"/>
                <a:gd name="adj3" fmla="val 20761077"/>
                <a:gd name="adj4" fmla="val 10800000"/>
                <a:gd name="adj5" fmla="val 1510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环形箭头 187"/>
            <p:cNvSpPr/>
            <p:nvPr/>
          </p:nvSpPr>
          <p:spPr>
            <a:xfrm rot="10800000">
              <a:off x="6804248" y="5661248"/>
              <a:ext cx="1296144" cy="720080"/>
            </a:xfrm>
            <a:prstGeom prst="circularArrow">
              <a:avLst>
                <a:gd name="adj1" fmla="val 7124"/>
                <a:gd name="adj2" fmla="val 1142319"/>
                <a:gd name="adj3" fmla="val 20466996"/>
                <a:gd name="adj4" fmla="val 10800000"/>
                <a:gd name="adj5" fmla="val 125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984777" y="5714092"/>
              <a:ext cx="1259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Reference</a:t>
              </a:r>
            </a:p>
            <a:p>
              <a:r>
                <a:rPr lang="en-US" altLang="zh-CN" sz="1400" dirty="0" smtClean="0"/>
                <a:t>Handler</a:t>
              </a:r>
              <a:endParaRPr lang="zh-CN" altLang="en-US" sz="1400" dirty="0"/>
            </a:p>
          </p:txBody>
        </p:sp>
      </p:grpSp>
      <p:sp>
        <p:nvSpPr>
          <p:cNvPr id="194" name="流程图: 终止 193"/>
          <p:cNvSpPr/>
          <p:nvPr/>
        </p:nvSpPr>
        <p:spPr>
          <a:xfrm>
            <a:off x="1079504" y="3933111"/>
            <a:ext cx="1584176" cy="504000"/>
          </a:xfrm>
          <a:prstGeom prst="flowChartTermina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Reference Queue</a:t>
            </a:r>
          </a:p>
          <a:p>
            <a:pPr algn="ctr"/>
            <a:r>
              <a:rPr lang="en-US" altLang="zh-CN" sz="1400" b="1" dirty="0" smtClean="0"/>
              <a:t>q1</a:t>
            </a:r>
            <a:endParaRPr lang="zh-CN" altLang="en-US" sz="1400" b="1" dirty="0"/>
          </a:p>
        </p:txBody>
      </p:sp>
      <p:sp>
        <p:nvSpPr>
          <p:cNvPr id="196" name="流程图: 终止 195"/>
          <p:cNvSpPr/>
          <p:nvPr/>
        </p:nvSpPr>
        <p:spPr>
          <a:xfrm>
            <a:off x="1079504" y="4941223"/>
            <a:ext cx="1584176" cy="504000"/>
          </a:xfrm>
          <a:prstGeom prst="flowChartTermina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Reference Queue</a:t>
            </a:r>
          </a:p>
          <a:p>
            <a:pPr algn="ctr"/>
            <a:r>
              <a:rPr lang="en-US" altLang="zh-CN" sz="1400" b="1" dirty="0" smtClean="0"/>
              <a:t>q2</a:t>
            </a:r>
            <a:endParaRPr lang="zh-CN" altLang="en-US" sz="1400" b="1" dirty="0"/>
          </a:p>
        </p:txBody>
      </p:sp>
      <p:cxnSp>
        <p:nvCxnSpPr>
          <p:cNvPr id="198" name="直接连接符 197"/>
          <p:cNvCxnSpPr>
            <a:stCxn id="194" idx="3"/>
            <a:endCxn id="125" idx="1"/>
          </p:cNvCxnSpPr>
          <p:nvPr/>
        </p:nvCxnSpPr>
        <p:spPr>
          <a:xfrm flipV="1">
            <a:off x="2663680" y="4185055"/>
            <a:ext cx="612176" cy="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6" idx="3"/>
            <a:endCxn id="159" idx="1"/>
          </p:cNvCxnSpPr>
          <p:nvPr/>
        </p:nvCxnSpPr>
        <p:spPr>
          <a:xfrm>
            <a:off x="2663680" y="5193223"/>
            <a:ext cx="61217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流程图: 终止 201"/>
          <p:cNvSpPr/>
          <p:nvPr/>
        </p:nvSpPr>
        <p:spPr>
          <a:xfrm>
            <a:off x="1079504" y="5877327"/>
            <a:ext cx="1584176" cy="504000"/>
          </a:xfrm>
          <a:prstGeom prst="flowChartTermina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Reference Queue</a:t>
            </a:r>
          </a:p>
          <a:p>
            <a:pPr algn="ctr"/>
            <a:r>
              <a:rPr lang="en-US" altLang="zh-CN" sz="1400" b="1" dirty="0" err="1" smtClean="0"/>
              <a:t>qn</a:t>
            </a:r>
            <a:endParaRPr lang="zh-CN" altLang="en-US" sz="1400" b="1" dirty="0"/>
          </a:p>
        </p:txBody>
      </p:sp>
      <p:cxnSp>
        <p:nvCxnSpPr>
          <p:cNvPr id="203" name="直接连接符 202"/>
          <p:cNvCxnSpPr/>
          <p:nvPr/>
        </p:nvCxnSpPr>
        <p:spPr>
          <a:xfrm>
            <a:off x="2663680" y="6165303"/>
            <a:ext cx="61217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239744" y="5877271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2159680" y="4149079"/>
            <a:ext cx="504000" cy="14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head</a:t>
            </a:r>
            <a:endParaRPr lang="zh-CN" altLang="en-US" sz="1200" dirty="0"/>
          </a:p>
        </p:txBody>
      </p:sp>
      <p:sp>
        <p:nvSpPr>
          <p:cNvPr id="210" name="矩形 209"/>
          <p:cNvSpPr/>
          <p:nvPr/>
        </p:nvSpPr>
        <p:spPr>
          <a:xfrm>
            <a:off x="2159624" y="5157191"/>
            <a:ext cx="504000" cy="14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head</a:t>
            </a:r>
            <a:endParaRPr lang="zh-CN" altLang="en-US" sz="1200" dirty="0"/>
          </a:p>
        </p:txBody>
      </p:sp>
      <p:sp>
        <p:nvSpPr>
          <p:cNvPr id="211" name="矩形 210"/>
          <p:cNvSpPr/>
          <p:nvPr/>
        </p:nvSpPr>
        <p:spPr>
          <a:xfrm>
            <a:off x="2159624" y="6093295"/>
            <a:ext cx="504000" cy="14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head</a:t>
            </a:r>
            <a:endParaRPr lang="zh-CN" altLang="en-US" sz="1200" dirty="0"/>
          </a:p>
        </p:txBody>
      </p:sp>
      <p:cxnSp>
        <p:nvCxnSpPr>
          <p:cNvPr id="214" name="肘形连接符 213"/>
          <p:cNvCxnSpPr/>
          <p:nvPr/>
        </p:nvCxnSpPr>
        <p:spPr>
          <a:xfrm>
            <a:off x="2447656" y="1772815"/>
            <a:ext cx="3888000" cy="4680000"/>
          </a:xfrm>
          <a:prstGeom prst="bentConnector3">
            <a:avLst>
              <a:gd name="adj1" fmla="val 15368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230"/>
          <p:cNvCxnSpPr/>
          <p:nvPr/>
        </p:nvCxnSpPr>
        <p:spPr>
          <a:xfrm rot="10800000">
            <a:off x="2304072" y="1773335"/>
            <a:ext cx="3888000" cy="4680000"/>
          </a:xfrm>
          <a:prstGeom prst="bentConnector3">
            <a:avLst>
              <a:gd name="adj1" fmla="val 1387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0" name="组合 124"/>
          <p:cNvGrpSpPr/>
          <p:nvPr/>
        </p:nvGrpSpPr>
        <p:grpSpPr>
          <a:xfrm>
            <a:off x="9396536" y="0"/>
            <a:ext cx="2952328" cy="1008000"/>
            <a:chOff x="971600" y="5517231"/>
            <a:chExt cx="1512167" cy="504001"/>
          </a:xfrm>
        </p:grpSpPr>
        <p:cxnSp>
          <p:nvCxnSpPr>
            <p:cNvPr id="191" name="肘形连接符 190"/>
            <p:cNvCxnSpPr/>
            <p:nvPr/>
          </p:nvCxnSpPr>
          <p:spPr>
            <a:xfrm>
              <a:off x="1403647" y="5517231"/>
              <a:ext cx="720002" cy="504000"/>
            </a:xfrm>
            <a:prstGeom prst="bentConnector3">
              <a:avLst>
                <a:gd name="adj1" fmla="val 16094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肘形连接符 191"/>
            <p:cNvCxnSpPr/>
            <p:nvPr/>
          </p:nvCxnSpPr>
          <p:spPr>
            <a:xfrm rot="10800000">
              <a:off x="1331641" y="5517232"/>
              <a:ext cx="720081" cy="504000"/>
            </a:xfrm>
            <a:prstGeom prst="bentConnector3">
              <a:avLst>
                <a:gd name="adj1" fmla="val 15224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971600" y="5538973"/>
              <a:ext cx="1512167" cy="463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/>
                <a:t>ReferenceHandler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Do 2 things:</a:t>
              </a:r>
            </a:p>
            <a:p>
              <a:pPr marL="228600" indent="-228600">
                <a:buAutoNum type="arabicPeriod"/>
              </a:pPr>
              <a:r>
                <a:rPr lang="en-US" altLang="zh-CN" sz="1200" dirty="0" smtClean="0"/>
                <a:t>Append to </a:t>
              </a:r>
              <a:r>
                <a:rPr lang="en-US" altLang="zh-CN" sz="1200" i="1" dirty="0" smtClean="0"/>
                <a:t>pending</a:t>
              </a:r>
              <a:r>
                <a:rPr lang="en-US" altLang="zh-CN" sz="1200" dirty="0" smtClean="0"/>
                <a:t> while GC by VM</a:t>
              </a:r>
            </a:p>
            <a:p>
              <a:pPr marL="228600" indent="-228600">
                <a:buAutoNum type="arabicPeriod"/>
              </a:pPr>
              <a:r>
                <a:rPr lang="en-US" altLang="zh-CN" sz="1200" dirty="0" err="1" smtClean="0"/>
                <a:t>Enqueue</a:t>
              </a:r>
              <a:r>
                <a:rPr lang="en-US" altLang="zh-CN" sz="1200" dirty="0" smtClean="0"/>
                <a:t> </a:t>
              </a:r>
              <a:r>
                <a:rPr lang="en-US" altLang="zh-CN" sz="1200" dirty="0" err="1" smtClean="0"/>
                <a:t>referen</a:t>
              </a:r>
              <a:r>
                <a:rPr lang="en-US" altLang="zh-CN" sz="1200" dirty="0" smtClean="0"/>
                <a:t> to its ref queue</a:t>
              </a:r>
              <a:endParaRPr lang="zh-CN" altLang="en-US" sz="1200" dirty="0"/>
            </a:p>
          </p:txBody>
        </p:sp>
      </p:grpSp>
      <p:sp>
        <p:nvSpPr>
          <p:cNvPr id="237" name="矩形 236"/>
          <p:cNvSpPr/>
          <p:nvPr/>
        </p:nvSpPr>
        <p:spPr>
          <a:xfrm>
            <a:off x="2339936" y="1268760"/>
            <a:ext cx="2628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ReferenceHandler</a:t>
            </a:r>
            <a:r>
              <a:rPr lang="en-US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 </a:t>
            </a:r>
            <a:r>
              <a:rPr lang="en-US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en-US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CN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200" dirty="0" smtClean="0"/>
              <a:t>Do 2 things:</a:t>
            </a:r>
          </a:p>
          <a:p>
            <a:pPr marL="228600" indent="-228600">
              <a:buAutoNum type="arabicPeriod"/>
            </a:pPr>
            <a:r>
              <a:rPr lang="en-US" altLang="zh-CN" sz="1200" dirty="0" smtClean="0"/>
              <a:t>Consume </a:t>
            </a:r>
            <a:r>
              <a:rPr lang="en-US" altLang="zh-CN" sz="1200" i="1" dirty="0" smtClean="0"/>
              <a:t>pending</a:t>
            </a:r>
            <a:r>
              <a:rPr lang="en-US" altLang="zh-CN" sz="1200" dirty="0" smtClean="0"/>
              <a:t> reference</a:t>
            </a:r>
          </a:p>
          <a:p>
            <a:pPr marL="228600" indent="-228600">
              <a:buAutoNum type="arabicPeriod"/>
            </a:pPr>
            <a:r>
              <a:rPr lang="en-US" altLang="zh-CN" sz="1200" dirty="0" err="1" smtClean="0"/>
              <a:t>Enqueue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referen</a:t>
            </a:r>
            <a:r>
              <a:rPr lang="en-US" altLang="zh-CN" sz="1200" dirty="0" smtClean="0"/>
              <a:t> to its ref queue</a:t>
            </a:r>
            <a:endParaRPr lang="zh-CN" altLang="en-US" sz="1200" dirty="0"/>
          </a:p>
        </p:txBody>
      </p:sp>
      <p:sp>
        <p:nvSpPr>
          <p:cNvPr id="238" name="圆角矩形 237"/>
          <p:cNvSpPr/>
          <p:nvPr/>
        </p:nvSpPr>
        <p:spPr>
          <a:xfrm>
            <a:off x="6228184" y="1988840"/>
            <a:ext cx="1008112" cy="5760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JVM</a:t>
            </a:r>
            <a:endParaRPr lang="zh-CN" altLang="en-US" dirty="0"/>
          </a:p>
        </p:txBody>
      </p:sp>
      <p:cxnSp>
        <p:nvCxnSpPr>
          <p:cNvPr id="240" name="直接箭头连接符 239"/>
          <p:cNvCxnSpPr/>
          <p:nvPr/>
        </p:nvCxnSpPr>
        <p:spPr>
          <a:xfrm flipH="1">
            <a:off x="2699792" y="2276840"/>
            <a:ext cx="3492000" cy="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2915816" y="2276872"/>
            <a:ext cx="3220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Append reference to </a:t>
            </a:r>
            <a:r>
              <a:rPr lang="en-US" altLang="zh-CN" sz="1200" i="1" dirty="0" smtClean="0"/>
              <a:t>pending</a:t>
            </a:r>
            <a:r>
              <a:rPr lang="en-US" altLang="zh-CN" sz="1200" dirty="0" smtClean="0"/>
              <a:t> while </a:t>
            </a:r>
            <a:r>
              <a:rPr lang="en-US" altLang="zh-CN" sz="1200" dirty="0" err="1" smtClean="0"/>
              <a:t>GCing</a:t>
            </a:r>
            <a:r>
              <a:rPr lang="en-US" altLang="zh-CN" sz="1200" dirty="0" smtClean="0"/>
              <a:t> by VM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5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&amp; </a:t>
            </a:r>
            <a:r>
              <a:rPr lang="en-US" altLang="zh-CN" dirty="0" err="1" smtClean="0"/>
              <a:t>ReferenceQueue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ReferenceHandler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8341" y="1340768"/>
            <a:ext cx="3648075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352" y="2780928"/>
            <a:ext cx="431067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&amp; </a:t>
            </a:r>
            <a:r>
              <a:rPr lang="en-US" altLang="zh-CN" dirty="0" err="1" smtClean="0"/>
              <a:t>ReferenceQueue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Reference </a:t>
            </a:r>
            <a:r>
              <a:rPr lang="en-US" altLang="zh-CN" dirty="0" smtClean="0"/>
              <a:t>type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/>
              <a:t>DirectByteBuffer</a:t>
            </a:r>
            <a:r>
              <a:rPr lang="zh-CN" altLang="en-US" dirty="0"/>
              <a:t>内存</a:t>
            </a:r>
            <a:r>
              <a:rPr lang="zh-CN" altLang="en-US" dirty="0" smtClean="0"/>
              <a:t>回收</a:t>
            </a:r>
            <a:endParaRPr lang="en-US" altLang="zh-CN" dirty="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54252"/>
              </p:ext>
            </p:extLst>
          </p:nvPr>
        </p:nvGraphicFramePr>
        <p:xfrm>
          <a:off x="1572344" y="2140064"/>
          <a:ext cx="6096000" cy="21599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0200"/>
                <a:gridCol w="1440160"/>
                <a:gridCol w="1331640"/>
                <a:gridCol w="1524000"/>
              </a:tblGrid>
              <a:tr h="35883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引用类型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回收时间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</a:tr>
              <a:tr h="358839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强引用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Never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</a:tr>
              <a:tr h="358839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/>
                        <a:t>SoftReference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内存不足时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延迟性缓存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Cache</a:t>
                      </a:r>
                    </a:p>
                  </a:txBody>
                  <a:tcPr/>
                </a:tc>
              </a:tr>
              <a:tr h="358839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/>
                        <a:t>WeakReference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垃圾回收时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易失性缓存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WeakHashMap</a:t>
                      </a:r>
                      <a:endParaRPr lang="zh-CN" altLang="en-US" sz="1600" dirty="0"/>
                    </a:p>
                  </a:txBody>
                  <a:tcPr/>
                </a:tc>
              </a:tr>
              <a:tr h="358839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/>
                        <a:t>PhantomReference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Unknown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回收资源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Cleaner</a:t>
                      </a:r>
                      <a:endParaRPr lang="zh-CN" altLang="en-US" sz="1600" dirty="0"/>
                    </a:p>
                  </a:txBody>
                  <a:tcPr/>
                </a:tc>
              </a:tr>
              <a:tr h="358839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/>
                        <a:t>FinalReference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对象被回收时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执行</a:t>
                      </a:r>
                      <a:r>
                        <a:rPr lang="en-US" altLang="zh-CN" sz="1600" kern="1200" dirty="0" smtClean="0"/>
                        <a:t>finalize()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115616" y="5532078"/>
            <a:ext cx="1800200" cy="5519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DirectByteBuffer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759374" y="5169803"/>
            <a:ext cx="503361" cy="2746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87824" y="5337009"/>
            <a:ext cx="2119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Cleaner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PhantomReference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622356" y="5169424"/>
            <a:ext cx="1262012" cy="536538"/>
            <a:chOff x="4825248" y="5556432"/>
            <a:chExt cx="1262012" cy="536538"/>
          </a:xfrm>
        </p:grpSpPr>
        <p:sp>
          <p:nvSpPr>
            <p:cNvPr id="12" name="椭圆 11"/>
            <p:cNvSpPr/>
            <p:nvPr/>
          </p:nvSpPr>
          <p:spPr>
            <a:xfrm>
              <a:off x="5204574" y="5556432"/>
              <a:ext cx="503361" cy="2746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825248" y="5723638"/>
              <a:ext cx="1262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/>
                <a:t>Deallocator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922577" y="6060858"/>
            <a:ext cx="1809663" cy="536494"/>
            <a:chOff x="4776230" y="5926134"/>
            <a:chExt cx="1809663" cy="536494"/>
          </a:xfrm>
        </p:grpSpPr>
        <p:sp>
          <p:nvSpPr>
            <p:cNvPr id="17" name="流程图: 终止 16"/>
            <p:cNvSpPr/>
            <p:nvPr/>
          </p:nvSpPr>
          <p:spPr>
            <a:xfrm>
              <a:off x="5076056" y="5926134"/>
              <a:ext cx="1131970" cy="252028"/>
            </a:xfrm>
            <a:prstGeom prst="flowChartTerminator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776230" y="6093296"/>
              <a:ext cx="18096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Reference Queue</a:t>
              </a:r>
              <a:endParaRPr lang="zh-CN" altLang="en-US" dirty="0"/>
            </a:p>
          </p:txBody>
        </p:sp>
      </p:grpSp>
      <p:cxnSp>
        <p:nvCxnSpPr>
          <p:cNvPr id="20" name="曲线连接符 19"/>
          <p:cNvCxnSpPr>
            <a:stCxn id="4" idx="3"/>
            <a:endCxn id="6" idx="2"/>
          </p:cNvCxnSpPr>
          <p:nvPr/>
        </p:nvCxnSpPr>
        <p:spPr>
          <a:xfrm flipV="1">
            <a:off x="2915816" y="5307141"/>
            <a:ext cx="843558" cy="500900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6" idx="6"/>
            <a:endCxn id="17" idx="1"/>
          </p:cNvCxnSpPr>
          <p:nvPr/>
        </p:nvCxnSpPr>
        <p:spPr>
          <a:xfrm>
            <a:off x="4262735" y="5307141"/>
            <a:ext cx="959668" cy="879731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7" idx="3"/>
            <a:endCxn id="12" idx="2"/>
          </p:cNvCxnSpPr>
          <p:nvPr/>
        </p:nvCxnSpPr>
        <p:spPr>
          <a:xfrm flipV="1">
            <a:off x="6354373" y="5306762"/>
            <a:ext cx="647309" cy="880110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31832" y="4859868"/>
            <a:ext cx="828000" cy="432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在构造函数返回时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5896" y="6093344"/>
            <a:ext cx="972000" cy="432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没有引用指向该对象时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6056" y="4869160"/>
            <a:ext cx="1404000" cy="432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ReferenceHandler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守护线程调度清理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059832" y="5291916"/>
            <a:ext cx="288000" cy="1842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608032" y="5983340"/>
            <a:ext cx="252000" cy="10995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480056" y="5301208"/>
            <a:ext cx="288000" cy="1842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48264" y="6093344"/>
            <a:ext cx="1224000" cy="432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调用底层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Unsafe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释放内存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7236328" y="5651955"/>
            <a:ext cx="0" cy="432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家谱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底层均依赖</a:t>
            </a:r>
            <a:r>
              <a:rPr lang="en-US" altLang="zh-CN" dirty="0" err="1" smtClean="0"/>
              <a:t>ByteBuffer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28596"/>
            <a:ext cx="7920880" cy="383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308304" y="3768860"/>
            <a:ext cx="1008000" cy="9360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5219908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IO</a:t>
            </a:r>
            <a:r>
              <a:rPr lang="zh-CN" altLang="en-US" dirty="0" smtClean="0">
                <a:solidFill>
                  <a:srgbClr val="FF0000"/>
                </a:solidFill>
              </a:rPr>
              <a:t>世界，字节才是本我，其它均为视图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基本数据类型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字节顺序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是指数</a:t>
            </a:r>
            <a:r>
              <a:rPr lang="zh-CN" altLang="en-US" sz="1800" dirty="0"/>
              <a:t>据在内存中的存储</a:t>
            </a:r>
            <a:r>
              <a:rPr lang="zh-CN" altLang="en-US" sz="1800" dirty="0" smtClean="0"/>
              <a:t>顺序。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区别在机器 </a:t>
            </a:r>
            <a:r>
              <a:rPr lang="en-US" altLang="zh-CN" sz="1800" dirty="0" smtClean="0"/>
              <a:t>/ </a:t>
            </a:r>
            <a:r>
              <a:rPr lang="zh-CN" altLang="en-US" sz="1800" dirty="0" smtClean="0"/>
              <a:t>人类读写方式（计算机电路优先处理低字节）。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Java</a:t>
            </a:r>
            <a:r>
              <a:rPr lang="zh-CN" altLang="en-US" sz="1800" dirty="0" smtClean="0"/>
              <a:t>、网络传输（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协议）、文件存储等大多采用</a:t>
            </a:r>
            <a:r>
              <a:rPr lang="en-US" altLang="zh-CN" sz="1800" dirty="0" smtClean="0"/>
              <a:t>BIG-ENDIAN 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134274"/>
              </p:ext>
            </p:extLst>
          </p:nvPr>
        </p:nvGraphicFramePr>
        <p:xfrm>
          <a:off x="971600" y="2132856"/>
          <a:ext cx="74991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30"/>
                <a:gridCol w="901235"/>
                <a:gridCol w="901235"/>
                <a:gridCol w="901235"/>
                <a:gridCol w="901235"/>
                <a:gridCol w="901235"/>
                <a:gridCol w="901235"/>
                <a:gridCol w="90123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3281050" y="3027118"/>
            <a:ext cx="5251390" cy="646331"/>
            <a:chOff x="3262208" y="4869160"/>
            <a:chExt cx="5251390" cy="646331"/>
          </a:xfrm>
        </p:grpSpPr>
        <p:sp>
          <p:nvSpPr>
            <p:cNvPr id="9" name="矩形 8"/>
            <p:cNvSpPr/>
            <p:nvPr/>
          </p:nvSpPr>
          <p:spPr>
            <a:xfrm>
              <a:off x="5278432" y="4950460"/>
              <a:ext cx="432048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710480" y="4950460"/>
              <a:ext cx="432048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23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142528" y="4950460"/>
              <a:ext cx="432048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45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574576" y="4950460"/>
              <a:ext cx="432048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67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846384" y="4950460"/>
              <a:ext cx="432048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7006624" y="4950460"/>
              <a:ext cx="432048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14336" y="4950460"/>
              <a:ext cx="432048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550240" y="4950460"/>
              <a:ext cx="432048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998964" y="486916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262208" y="5238492"/>
              <a:ext cx="9589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0</a:t>
              </a:r>
              <a:r>
                <a:rPr lang="en-US" altLang="zh-CN" sz="1200" dirty="0" smtClean="0"/>
                <a:t>x00000000</a:t>
              </a:r>
              <a:endParaRPr lang="zh-CN" altLang="en-US" sz="12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618801" y="5229200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0xFFFFFFFF</a:t>
              </a:r>
              <a:endParaRPr lang="zh-CN" altLang="en-US" sz="12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870720" y="4950460"/>
              <a:ext cx="432048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438672" y="4878452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4283968" y="5229200"/>
              <a:ext cx="6463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/>
                <a:t>低地址</a:t>
              </a:r>
              <a:endParaRPr lang="zh-CN" altLang="en-US" sz="12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876257" y="5229200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/>
                <a:t>高</a:t>
              </a:r>
              <a:r>
                <a:rPr lang="zh-CN" altLang="en-US" sz="1200" dirty="0" smtClean="0"/>
                <a:t>地址</a:t>
              </a:r>
              <a:endParaRPr lang="zh-CN" altLang="en-US" sz="12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81050" y="3718773"/>
            <a:ext cx="5251390" cy="646331"/>
            <a:chOff x="3262208" y="4869160"/>
            <a:chExt cx="5251390" cy="646331"/>
          </a:xfrm>
        </p:grpSpPr>
        <p:sp>
          <p:nvSpPr>
            <p:cNvPr id="32" name="矩形 31"/>
            <p:cNvSpPr/>
            <p:nvPr/>
          </p:nvSpPr>
          <p:spPr>
            <a:xfrm>
              <a:off x="5278432" y="4950460"/>
              <a:ext cx="432048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67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5710480" y="4950460"/>
              <a:ext cx="432048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45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142528" y="4950460"/>
              <a:ext cx="432048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23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574576" y="4950460"/>
              <a:ext cx="432048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01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846384" y="4950460"/>
              <a:ext cx="432048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06624" y="4950460"/>
              <a:ext cx="432048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414336" y="4950460"/>
              <a:ext cx="432048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3550240" y="4950460"/>
              <a:ext cx="432048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998964" y="486916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62208" y="5238492"/>
              <a:ext cx="9589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0</a:t>
              </a:r>
              <a:r>
                <a:rPr lang="en-US" altLang="zh-CN" sz="1200" dirty="0" smtClean="0"/>
                <a:t>x00000000</a:t>
              </a:r>
              <a:endParaRPr lang="zh-CN" altLang="en-US" sz="12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618801" y="5229200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0xFFFFFFFF</a:t>
              </a:r>
              <a:endParaRPr lang="zh-CN" alt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870720" y="4950460"/>
              <a:ext cx="432048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438672" y="4878452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283968" y="5229200"/>
              <a:ext cx="6463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/>
                <a:t>低地址</a:t>
              </a:r>
              <a:endParaRPr lang="zh-CN" altLang="en-US" sz="12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876257" y="5229200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/>
                <a:t>高</a:t>
              </a:r>
              <a:r>
                <a:rPr lang="zh-CN" altLang="en-US" sz="1200" dirty="0" smtClean="0"/>
                <a:t>地址</a:t>
              </a:r>
              <a:endParaRPr lang="zh-CN" altLang="en-US" sz="12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43608" y="3057927"/>
            <a:ext cx="1917000" cy="659105"/>
            <a:chOff x="1043608" y="3059668"/>
            <a:chExt cx="1917000" cy="659105"/>
          </a:xfrm>
        </p:grpSpPr>
        <p:grpSp>
          <p:nvGrpSpPr>
            <p:cNvPr id="26" name="组合 25"/>
            <p:cNvGrpSpPr/>
            <p:nvPr/>
          </p:nvGrpSpPr>
          <p:grpSpPr>
            <a:xfrm>
              <a:off x="1115616" y="3430741"/>
              <a:ext cx="1728192" cy="288032"/>
              <a:chOff x="1619672" y="3429000"/>
              <a:chExt cx="1728192" cy="28803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619672" y="3429000"/>
                <a:ext cx="432048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01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051720" y="3429000"/>
                <a:ext cx="432048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23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483768" y="3429000"/>
                <a:ext cx="432048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45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915816" y="3429000"/>
                <a:ext cx="432048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67</a:t>
                </a:r>
                <a:endParaRPr lang="zh-CN" alt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043608" y="3059668"/>
              <a:ext cx="19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int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/>
                <a:t>i</a:t>
              </a:r>
              <a:r>
                <a:rPr lang="en-US" altLang="zh-CN" dirty="0" smtClean="0"/>
                <a:t> = 0x01234567</a:t>
              </a:r>
              <a:endParaRPr lang="zh-CN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220072" y="2863969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150" dirty="0" smtClean="0">
                <a:solidFill>
                  <a:schemeClr val="bg1">
                    <a:lumMod val="50000"/>
                  </a:schemeClr>
                </a:solidFill>
              </a:rPr>
              <a:t>b[</a:t>
            </a:r>
            <a:r>
              <a:rPr lang="en-US" altLang="zh-CN" sz="1200" spc="-150" dirty="0" smtClean="0">
                <a:solidFill>
                  <a:schemeClr val="accent1"/>
                </a:solidFill>
              </a:rPr>
              <a:t>0</a:t>
            </a:r>
            <a:r>
              <a:rPr lang="en-US" altLang="zh-CN" sz="1200" spc="-150" dirty="0" smtClean="0">
                <a:solidFill>
                  <a:schemeClr val="bg1">
                    <a:lumMod val="50000"/>
                  </a:schemeClr>
                </a:solidFill>
              </a:rPr>
              <a:t>]&lt;&lt;</a:t>
            </a:r>
            <a:r>
              <a:rPr lang="en-US" altLang="zh-CN" sz="1200" spc="-150" dirty="0" smtClean="0">
                <a:solidFill>
                  <a:schemeClr val="accent1"/>
                </a:solidFill>
              </a:rPr>
              <a:t>24</a:t>
            </a:r>
            <a:r>
              <a:rPr lang="en-US" altLang="zh-CN" sz="1200" spc="-150" dirty="0" smtClean="0">
                <a:solidFill>
                  <a:schemeClr val="bg1">
                    <a:lumMod val="50000"/>
                  </a:schemeClr>
                </a:solidFill>
              </a:rPr>
              <a:t> | b[</a:t>
            </a:r>
            <a:r>
              <a:rPr lang="en-US" altLang="zh-CN" sz="1200" spc="-150" dirty="0" smtClean="0">
                <a:solidFill>
                  <a:schemeClr val="accent1"/>
                </a:solidFill>
              </a:rPr>
              <a:t>1</a:t>
            </a:r>
            <a:r>
              <a:rPr lang="en-US" altLang="zh-CN" sz="1200" spc="-150" dirty="0" smtClean="0">
                <a:solidFill>
                  <a:schemeClr val="bg1">
                    <a:lumMod val="50000"/>
                  </a:schemeClr>
                </a:solidFill>
              </a:rPr>
              <a:t>]&lt;&lt;</a:t>
            </a:r>
            <a:r>
              <a:rPr lang="en-US" altLang="zh-CN" sz="1200" spc="-150" dirty="0" smtClean="0">
                <a:solidFill>
                  <a:schemeClr val="accent1"/>
                </a:solidFill>
              </a:rPr>
              <a:t>16 </a:t>
            </a:r>
            <a:r>
              <a:rPr lang="en-US" altLang="zh-CN" sz="1200" spc="-150" dirty="0" smtClean="0">
                <a:solidFill>
                  <a:schemeClr val="bg1">
                    <a:lumMod val="50000"/>
                  </a:schemeClr>
                </a:solidFill>
              </a:rPr>
              <a:t>| b[</a:t>
            </a:r>
            <a:r>
              <a:rPr lang="en-US" altLang="zh-CN" sz="1200" spc="-150" dirty="0" smtClean="0">
                <a:solidFill>
                  <a:schemeClr val="accent1"/>
                </a:solidFill>
              </a:rPr>
              <a:t>2</a:t>
            </a:r>
            <a:r>
              <a:rPr lang="en-US" altLang="zh-CN" sz="1200" spc="-150" dirty="0" smtClean="0">
                <a:solidFill>
                  <a:schemeClr val="bg1">
                    <a:lumMod val="50000"/>
                  </a:schemeClr>
                </a:solidFill>
              </a:rPr>
              <a:t>]&lt;&lt;</a:t>
            </a:r>
            <a:r>
              <a:rPr lang="en-US" altLang="zh-CN" sz="1200" spc="-150" dirty="0" smtClean="0">
                <a:solidFill>
                  <a:schemeClr val="accent1"/>
                </a:solidFill>
              </a:rPr>
              <a:t>8 </a:t>
            </a:r>
            <a:r>
              <a:rPr lang="en-US" altLang="zh-CN" sz="1200" spc="-150" dirty="0" smtClean="0">
                <a:solidFill>
                  <a:schemeClr val="bg1">
                    <a:lumMod val="50000"/>
                  </a:schemeClr>
                </a:solidFill>
              </a:rPr>
              <a:t>| b[</a:t>
            </a:r>
            <a:r>
              <a:rPr lang="en-US" altLang="zh-CN" sz="1200" spc="-150" dirty="0" smtClean="0">
                <a:solidFill>
                  <a:schemeClr val="accent1"/>
                </a:solidFill>
              </a:rPr>
              <a:t>3</a:t>
            </a:r>
            <a:r>
              <a:rPr lang="en-US" altLang="zh-CN" sz="1200" spc="-15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zh-CN" altLang="en-US" sz="12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20072" y="4077072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150" dirty="0" smtClean="0">
                <a:solidFill>
                  <a:schemeClr val="bg1">
                    <a:lumMod val="50000"/>
                  </a:schemeClr>
                </a:solidFill>
              </a:rPr>
              <a:t>b[</a:t>
            </a:r>
            <a:r>
              <a:rPr lang="en-US" altLang="zh-CN" sz="1200" spc="-150" dirty="0" smtClean="0">
                <a:solidFill>
                  <a:schemeClr val="accent2"/>
                </a:solidFill>
              </a:rPr>
              <a:t>0</a:t>
            </a:r>
            <a:r>
              <a:rPr lang="en-US" altLang="zh-CN" sz="1200" spc="-150" dirty="0" smtClean="0">
                <a:solidFill>
                  <a:schemeClr val="bg1">
                    <a:lumMod val="50000"/>
                  </a:schemeClr>
                </a:solidFill>
              </a:rPr>
              <a:t>] | b[</a:t>
            </a:r>
            <a:r>
              <a:rPr lang="en-US" altLang="zh-CN" sz="1200" spc="-150" dirty="0" smtClean="0">
                <a:solidFill>
                  <a:schemeClr val="accent2"/>
                </a:solidFill>
              </a:rPr>
              <a:t>1</a:t>
            </a:r>
            <a:r>
              <a:rPr lang="en-US" altLang="zh-CN" sz="1200" spc="-150" dirty="0" smtClean="0">
                <a:solidFill>
                  <a:schemeClr val="bg1">
                    <a:lumMod val="50000"/>
                  </a:schemeClr>
                </a:solidFill>
              </a:rPr>
              <a:t>]&lt;&lt;</a:t>
            </a:r>
            <a:r>
              <a:rPr lang="en-US" altLang="zh-CN" sz="1200" spc="-150" dirty="0" smtClean="0">
                <a:solidFill>
                  <a:schemeClr val="accent2"/>
                </a:solidFill>
              </a:rPr>
              <a:t>8 </a:t>
            </a:r>
            <a:r>
              <a:rPr lang="en-US" altLang="zh-CN" sz="1200" spc="-150" dirty="0" smtClean="0">
                <a:solidFill>
                  <a:schemeClr val="bg1">
                    <a:lumMod val="50000"/>
                  </a:schemeClr>
                </a:solidFill>
              </a:rPr>
              <a:t>| b[</a:t>
            </a:r>
            <a:r>
              <a:rPr lang="en-US" altLang="zh-CN" sz="1200" spc="-150" dirty="0" smtClean="0">
                <a:solidFill>
                  <a:schemeClr val="accent2"/>
                </a:solidFill>
              </a:rPr>
              <a:t>2]</a:t>
            </a:r>
            <a:r>
              <a:rPr lang="en-US" altLang="zh-CN" sz="1200" spc="-150" dirty="0" smtClean="0">
                <a:solidFill>
                  <a:schemeClr val="bg1">
                    <a:lumMod val="50000"/>
                  </a:schemeClr>
                </a:solidFill>
              </a:rPr>
              <a:t>&lt;&lt;</a:t>
            </a:r>
            <a:r>
              <a:rPr lang="en-US" altLang="zh-CN" sz="1200" spc="-150" dirty="0" smtClean="0">
                <a:solidFill>
                  <a:schemeClr val="accent2"/>
                </a:solidFill>
              </a:rPr>
              <a:t>16 </a:t>
            </a:r>
            <a:r>
              <a:rPr lang="en-US" altLang="zh-CN" sz="1200" spc="-150" dirty="0" smtClean="0">
                <a:solidFill>
                  <a:schemeClr val="bg1">
                    <a:lumMod val="50000"/>
                  </a:schemeClr>
                </a:solidFill>
              </a:rPr>
              <a:t>| b[</a:t>
            </a:r>
            <a:r>
              <a:rPr lang="en-US" altLang="zh-CN" sz="1200" spc="-150" dirty="0" smtClean="0">
                <a:solidFill>
                  <a:schemeClr val="accent2"/>
                </a:solidFill>
              </a:rPr>
              <a:t>3</a:t>
            </a:r>
            <a:r>
              <a:rPr lang="en-US" altLang="zh-CN" sz="1200" spc="-150" dirty="0" smtClean="0">
                <a:solidFill>
                  <a:schemeClr val="bg1">
                    <a:lumMod val="50000"/>
                  </a:schemeClr>
                </a:solidFill>
              </a:rPr>
              <a:t>]&lt;&lt;</a:t>
            </a:r>
            <a:r>
              <a:rPr lang="en-US" altLang="zh-CN" sz="1200" spc="-150" dirty="0" smtClean="0">
                <a:solidFill>
                  <a:schemeClr val="accent2"/>
                </a:solidFill>
              </a:rPr>
              <a:t>24</a:t>
            </a:r>
            <a:endParaRPr lang="zh-CN" altLang="en-US" sz="1200" spc="-150" dirty="0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24328" y="281780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Big-Endian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97414" y="4201343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Little-Endian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299831" y="5589240"/>
            <a:ext cx="3024336" cy="1070411"/>
            <a:chOff x="-2916832" y="5670956"/>
            <a:chExt cx="3024336" cy="1070411"/>
          </a:xfrm>
        </p:grpSpPr>
        <p:sp>
          <p:nvSpPr>
            <p:cNvPr id="56" name="矩形 55"/>
            <p:cNvSpPr/>
            <p:nvPr/>
          </p:nvSpPr>
          <p:spPr>
            <a:xfrm>
              <a:off x="-2916832" y="5670956"/>
              <a:ext cx="3024336" cy="1070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66245" y="5689541"/>
              <a:ext cx="1733550" cy="1037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矩形 60"/>
            <p:cNvSpPr/>
            <p:nvPr/>
          </p:nvSpPr>
          <p:spPr>
            <a:xfrm>
              <a:off x="-2916832" y="5670957"/>
              <a:ext cx="129614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/>
                <a:t>大端字节序</a:t>
              </a:r>
              <a:r>
                <a:rPr lang="zh-CN" altLang="en-US" sz="1400" b="1" dirty="0" smtClean="0"/>
                <a:t>：</a:t>
              </a:r>
              <a:endParaRPr lang="en-US" altLang="zh-CN" sz="1400" b="1" dirty="0" smtClean="0"/>
            </a:p>
            <a:p>
              <a:r>
                <a:rPr lang="zh-CN" altLang="en-US" sz="1400" dirty="0" smtClean="0"/>
                <a:t>高位</a:t>
              </a:r>
              <a:r>
                <a:rPr lang="zh-CN" altLang="en-US" sz="1400" dirty="0"/>
                <a:t>字节在前</a:t>
              </a:r>
              <a:r>
                <a:rPr lang="zh-CN" altLang="en-US" sz="1400" dirty="0" smtClean="0"/>
                <a:t>，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低位</a:t>
              </a:r>
              <a:r>
                <a:rPr lang="zh-CN" altLang="en-US" sz="1400" dirty="0"/>
                <a:t>字节在后。</a:t>
              </a: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57101" y="6525344"/>
              <a:ext cx="1028499" cy="19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8" name="组合 57"/>
          <p:cNvGrpSpPr/>
          <p:nvPr/>
        </p:nvGrpSpPr>
        <p:grpSpPr>
          <a:xfrm>
            <a:off x="4865226" y="5589240"/>
            <a:ext cx="3024336" cy="1070412"/>
            <a:chOff x="-2916832" y="4086780"/>
            <a:chExt cx="3024336" cy="1070412"/>
          </a:xfrm>
        </p:grpSpPr>
        <p:sp>
          <p:nvSpPr>
            <p:cNvPr id="65" name="矩形 64"/>
            <p:cNvSpPr/>
            <p:nvPr/>
          </p:nvSpPr>
          <p:spPr>
            <a:xfrm>
              <a:off x="-2916832" y="4086780"/>
              <a:ext cx="3024336" cy="1070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-2916832" y="4105365"/>
              <a:ext cx="129614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/>
                <a:t>小</a:t>
              </a:r>
              <a:r>
                <a:rPr lang="zh-CN" altLang="en-US" sz="1400" b="1" dirty="0" smtClean="0"/>
                <a:t>端字节序：</a:t>
              </a:r>
              <a:endParaRPr lang="en-US" altLang="zh-CN" sz="1400" b="1" dirty="0" smtClean="0"/>
            </a:p>
            <a:p>
              <a:r>
                <a:rPr lang="zh-CN" altLang="en-US" sz="1400" dirty="0"/>
                <a:t>低</a:t>
              </a:r>
              <a:r>
                <a:rPr lang="zh-CN" altLang="en-US" sz="1400" dirty="0" smtClean="0"/>
                <a:t>位字节在前，</a:t>
              </a:r>
              <a:endParaRPr lang="en-US" altLang="zh-CN" sz="1400" dirty="0" smtClean="0"/>
            </a:p>
            <a:p>
              <a:r>
                <a:rPr lang="zh-CN" altLang="en-US" sz="1400" dirty="0"/>
                <a:t>高</a:t>
              </a:r>
              <a:r>
                <a:rPr lang="zh-CN" altLang="en-US" sz="1400" dirty="0" smtClean="0"/>
                <a:t>位字节在后。</a:t>
              </a:r>
              <a:endParaRPr lang="zh-CN" altLang="en-US" sz="1400" dirty="0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79423" y="4105365"/>
              <a:ext cx="1609725" cy="101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71917" y="4941168"/>
              <a:ext cx="1162705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79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它是</a:t>
            </a:r>
            <a:r>
              <a:rPr lang="en-US" altLang="zh-CN" dirty="0" smtClean="0"/>
              <a:t>Java IO</a:t>
            </a:r>
            <a:r>
              <a:rPr lang="zh-CN" altLang="en-US" dirty="0" smtClean="0"/>
              <a:t>与外部系统交互的渠道</a:t>
            </a:r>
            <a:endParaRPr lang="en-US" altLang="zh-CN" dirty="0" smtClean="0"/>
          </a:p>
          <a:p>
            <a:r>
              <a:rPr lang="zh-CN" altLang="en-US" dirty="0" smtClean="0"/>
              <a:t>操作</a:t>
            </a:r>
            <a:r>
              <a:rPr lang="zh-CN" altLang="en-US" sz="2000" dirty="0" smtClean="0"/>
              <a:t>（系统调用）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打开（</a:t>
            </a:r>
            <a:r>
              <a:rPr lang="en-US" altLang="zh-CN" sz="2000" dirty="0" smtClean="0"/>
              <a:t>open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使用（</a:t>
            </a:r>
            <a:r>
              <a:rPr lang="en-US" altLang="zh-CN" sz="2000" dirty="0" smtClean="0"/>
              <a:t>read / write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关闭（</a:t>
            </a:r>
            <a:r>
              <a:rPr lang="en-US" altLang="zh-CN" sz="2000" dirty="0" smtClean="0"/>
              <a:t>close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dirty="0" smtClean="0"/>
          </a:p>
        </p:txBody>
      </p:sp>
      <p:grpSp>
        <p:nvGrpSpPr>
          <p:cNvPr id="18" name="组合 17"/>
          <p:cNvGrpSpPr/>
          <p:nvPr/>
        </p:nvGrpSpPr>
        <p:grpSpPr>
          <a:xfrm>
            <a:off x="4211960" y="2276872"/>
            <a:ext cx="3744416" cy="1656184"/>
            <a:chOff x="4211960" y="2348880"/>
            <a:chExt cx="3744416" cy="1656184"/>
          </a:xfrm>
        </p:grpSpPr>
        <p:sp>
          <p:nvSpPr>
            <p:cNvPr id="4" name="矩形 3"/>
            <p:cNvSpPr/>
            <p:nvPr/>
          </p:nvSpPr>
          <p:spPr>
            <a:xfrm>
              <a:off x="4463988" y="2492896"/>
              <a:ext cx="93610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File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463988" y="3140968"/>
              <a:ext cx="93610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socket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211960" y="2348880"/>
              <a:ext cx="1440160" cy="1584176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左右箭头 7"/>
            <p:cNvSpPr/>
            <p:nvPr/>
          </p:nvSpPr>
          <p:spPr>
            <a:xfrm>
              <a:off x="5508104" y="2632720"/>
              <a:ext cx="1152000" cy="152400"/>
            </a:xfrm>
            <a:prstGeom prst="left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右箭头 8"/>
            <p:cNvSpPr/>
            <p:nvPr/>
          </p:nvSpPr>
          <p:spPr>
            <a:xfrm>
              <a:off x="5508104" y="3280792"/>
              <a:ext cx="1152000" cy="152400"/>
            </a:xfrm>
            <a:prstGeom prst="left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768244" y="2492896"/>
              <a:ext cx="936104" cy="43204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Buffer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768244" y="3136776"/>
              <a:ext cx="936104" cy="43204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Buffer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516216" y="2348880"/>
              <a:ext cx="1440160" cy="1584176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0665" y="363573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</a:rPr>
                <a:t>OS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2786" y="363573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</a:rPr>
                <a:t>JVM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07851" y="2843644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Channel</a:t>
              </a:r>
              <a:endParaRPr lang="zh-CN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71599" y="4005064"/>
            <a:ext cx="7178119" cy="25853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FileInputStream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input = new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FileInputStream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fileName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dirty="0" err="1"/>
              <a:t>FileChannel</a:t>
            </a:r>
            <a:r>
              <a:rPr lang="en-US" altLang="zh-CN" dirty="0"/>
              <a:t> channel = </a:t>
            </a:r>
            <a:r>
              <a:rPr lang="en-US" altLang="zh-CN" dirty="0" err="1"/>
              <a:t>input.getChannel</a:t>
            </a:r>
            <a:r>
              <a:rPr lang="en-US" altLang="zh-CN" dirty="0"/>
              <a:t>( 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ByteBuffer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buffer =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ByteBuffer.allocate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(16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dirty="0" smtClean="0"/>
              <a:t>//-----write--------------------------------------------</a:t>
            </a:r>
          </a:p>
          <a:p>
            <a:r>
              <a:rPr lang="en-US" altLang="zh-CN" dirty="0" err="1"/>
              <a:t>buffer.</a:t>
            </a:r>
            <a:r>
              <a:rPr lang="en-US" altLang="zh-CN" dirty="0" err="1" smtClean="0"/>
              <a:t>put</a:t>
            </a:r>
            <a:r>
              <a:rPr lang="en-US" altLang="zh-CN" dirty="0" smtClean="0"/>
              <a:t>(‘G’).put(‘U’);</a:t>
            </a:r>
            <a:endParaRPr lang="en-US" altLang="zh-CN" dirty="0"/>
          </a:p>
          <a:p>
            <a:r>
              <a:rPr lang="en-US" altLang="zh-CN" dirty="0" err="1" smtClean="0"/>
              <a:t>channel.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write</a:t>
            </a:r>
            <a:r>
              <a:rPr lang="en-US" altLang="zh-CN" dirty="0" smtClean="0"/>
              <a:t> </a:t>
            </a:r>
            <a:r>
              <a:rPr lang="en-US" altLang="zh-CN" dirty="0"/>
              <a:t>(buffer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//-----read---------------------------------------------</a:t>
            </a:r>
          </a:p>
          <a:p>
            <a:r>
              <a:rPr lang="en-US" altLang="zh-CN" dirty="0" err="1" smtClean="0"/>
              <a:t>buffer.clear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channel.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read</a:t>
            </a:r>
            <a:r>
              <a:rPr lang="en-US" altLang="zh-CN" dirty="0" smtClean="0"/>
              <a:t>(buffer);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7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块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（如文件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流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（如</a:t>
            </a:r>
            <a:r>
              <a:rPr lang="en-US" altLang="zh-CN" sz="2000" dirty="0" smtClean="0"/>
              <a:t>socket IO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dirty="0" smtClean="0"/>
              <a:t>异常</a:t>
            </a:r>
            <a:r>
              <a:rPr lang="en-US" altLang="zh-CN" dirty="0"/>
              <a:t>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中断</a:t>
            </a:r>
            <a:endParaRPr lang="en-US" altLang="zh-CN" dirty="0" smtClean="0"/>
          </a:p>
          <a:p>
            <a:pPr lvl="1"/>
            <a:r>
              <a:rPr lang="en-US" altLang="zh-CN" sz="2000" dirty="0" err="1" smtClean="0"/>
              <a:t>ClosedChannelException</a:t>
            </a:r>
            <a:r>
              <a:rPr lang="zh-CN" altLang="en-US" sz="2000" dirty="0" smtClean="0"/>
              <a:t>（通道一旦关闭，不再可用）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ClosedByInterruptException</a:t>
            </a:r>
            <a:r>
              <a:rPr lang="zh-CN" altLang="en-US" sz="2000" dirty="0" smtClean="0"/>
              <a:t>（</a:t>
            </a:r>
            <a:r>
              <a:rPr lang="zh-CN" altLang="en-US" sz="2000" dirty="0"/>
              <a:t>使用</a:t>
            </a:r>
            <a:r>
              <a:rPr lang="zh-CN" altLang="en-US" sz="2000" dirty="0" smtClean="0"/>
              <a:t>线程被中断，通道即被关闭）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AsynchronousCloseException</a:t>
            </a:r>
            <a:r>
              <a:rPr lang="zh-CN" altLang="en-US" sz="2000" dirty="0" smtClean="0"/>
              <a:t>（通道被中断，使用线程捕获异常）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0482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MappedByteBuffer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effectLst/>
              </a:rPr>
              <a:t>A direct byte buffer whose content is a memory-mapped region of a file. </a:t>
            </a:r>
          </a:p>
          <a:p>
            <a:r>
              <a:rPr lang="zh-CN" altLang="en-US" dirty="0" smtClean="0"/>
              <a:t>内存映射文件</a:t>
            </a: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操作系统内核空间</a:t>
            </a:r>
            <a:r>
              <a:rPr lang="en-US" altLang="zh-CN" dirty="0" smtClean="0">
                <a:effectLst/>
              </a:rPr>
              <a:t>&amp;</a:t>
            </a:r>
            <a:r>
              <a:rPr lang="zh-CN" altLang="en-US" dirty="0" smtClean="0">
                <a:effectLst/>
              </a:rPr>
              <a:t>用户空间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虚拟内存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内存分页</a:t>
            </a: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文件系统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文件空洞（</a:t>
            </a:r>
            <a:r>
              <a:rPr lang="en-US" altLang="zh-CN" dirty="0" smtClean="0"/>
              <a:t>File Hole</a:t>
            </a:r>
            <a:r>
              <a:rPr lang="zh-CN" altLang="en-US" dirty="0" smtClean="0"/>
              <a:t>）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字节顺序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568" y="4077072"/>
            <a:ext cx="55245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5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799"/>
            <a:ext cx="23336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28799"/>
            <a:ext cx="2764459" cy="44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52936"/>
            <a:ext cx="3600401" cy="335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7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一个以上的虚拟地址可指向同一个物理内存地址。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虚拟内存空间可大于实际可用的硬件</a:t>
            </a:r>
            <a:r>
              <a:rPr lang="zh-CN" altLang="en-US" dirty="0" smtClean="0"/>
              <a:t>内存（</a:t>
            </a:r>
            <a:r>
              <a:rPr lang="zh-CN" altLang="en-US" dirty="0"/>
              <a:t>寻址空间大于物理内存）</a:t>
            </a:r>
            <a:endParaRPr lang="en-US" altLang="zh-CN" dirty="0" smtClean="0"/>
          </a:p>
          <a:p>
            <a:r>
              <a:rPr lang="zh-CN" altLang="en-US" sz="1600" dirty="0"/>
              <a:t>操作系统把内存地址空间划分为页，即固定大小的字节组。典型的内存页为 </a:t>
            </a:r>
            <a:r>
              <a:rPr lang="en-US" altLang="zh-CN" sz="1600" dirty="0"/>
              <a:t>1,024</a:t>
            </a:r>
            <a:r>
              <a:rPr lang="zh-CN" altLang="en-US" sz="1600" dirty="0"/>
              <a:t>、</a:t>
            </a:r>
            <a:r>
              <a:rPr lang="en-US" altLang="zh-CN" sz="1600" dirty="0"/>
              <a:t>2,048 </a:t>
            </a:r>
            <a:r>
              <a:rPr lang="zh-CN" altLang="en-US" sz="1600" dirty="0"/>
              <a:t>和 </a:t>
            </a:r>
            <a:r>
              <a:rPr lang="en-US" altLang="zh-CN" sz="1600" dirty="0"/>
              <a:t>4,096 </a:t>
            </a:r>
            <a:r>
              <a:rPr lang="zh-CN" altLang="en-US" sz="1600" dirty="0"/>
              <a:t>字节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虚拟</a:t>
            </a:r>
            <a:r>
              <a:rPr lang="zh-CN" altLang="en-US" sz="1600" dirty="0" smtClean="0"/>
              <a:t>和物理内存</a:t>
            </a:r>
            <a:r>
              <a:rPr lang="zh-CN" altLang="en-US" sz="1600" dirty="0"/>
              <a:t>页的大小</a:t>
            </a:r>
            <a:r>
              <a:rPr lang="zh-CN" altLang="en-US" sz="1600" dirty="0" smtClean="0"/>
              <a:t>总是相同的</a:t>
            </a:r>
            <a:endParaRPr lang="en-US" altLang="zh-CN" sz="1600" dirty="0" smtClean="0"/>
          </a:p>
          <a:p>
            <a:r>
              <a:rPr lang="en-US" altLang="zh-CN" sz="1600" dirty="0" smtClean="0"/>
              <a:t>MMU</a:t>
            </a:r>
            <a:r>
              <a:rPr lang="zh-CN" altLang="en-US" sz="1600" dirty="0" smtClean="0"/>
              <a:t>（内存管理单元，负责页面映射）</a:t>
            </a:r>
            <a:endParaRPr lang="en-US" altLang="zh-CN" sz="1600" dirty="0" smtClean="0"/>
          </a:p>
          <a:p>
            <a:r>
              <a:rPr lang="zh-CN" altLang="en-US" sz="1600" dirty="0" smtClean="0"/>
              <a:t>缺页中断（换入换出）</a:t>
            </a:r>
            <a:endParaRPr lang="en-US" altLang="zh-CN" sz="1600" dirty="0" smtClean="0"/>
          </a:p>
        </p:txBody>
      </p:sp>
      <p:pic>
        <p:nvPicPr>
          <p:cNvPr id="2050" name="Picture 2" descr="http://img.blog.csdn.net/20160904103525410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43374"/>
            <a:ext cx="47244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0700"/>
            <a:ext cx="54959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912" y="3066635"/>
            <a:ext cx="63706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605" y="113885"/>
            <a:ext cx="6351587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6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内存地址多重映射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设备控制器不能通过 </a:t>
            </a:r>
            <a:r>
              <a:rPr lang="en-US" altLang="zh-CN" dirty="0"/>
              <a:t>DMA </a:t>
            </a:r>
            <a:r>
              <a:rPr lang="zh-CN" altLang="en-US" dirty="0"/>
              <a:t>直接存储到用户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r>
              <a:rPr lang="zh-CN" altLang="en-US" sz="1600" dirty="0"/>
              <a:t>把内核空间地址与用户空间的虚拟地址映射到同一个物理地址，这样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DMA </a:t>
            </a:r>
            <a:r>
              <a:rPr lang="zh-CN" altLang="en-US" sz="1600" dirty="0"/>
              <a:t>硬件（只能访问物理内存地址）就可以填充对内核与用户空间进程同时可见的</a:t>
            </a:r>
            <a:r>
              <a:rPr lang="zh-CN" altLang="en-US" sz="1600" dirty="0" smtClean="0"/>
              <a:t>缓冲区</a:t>
            </a:r>
            <a:endParaRPr lang="en-US" altLang="zh-CN" sz="1600" dirty="0" smtClean="0"/>
          </a:p>
          <a:p>
            <a:r>
              <a:rPr lang="zh-CN" altLang="en-US" sz="1600" dirty="0"/>
              <a:t>省去了内核与用户空间的往来</a:t>
            </a:r>
            <a:r>
              <a:rPr lang="zh-CN" altLang="en-US" sz="1600" dirty="0" smtClean="0"/>
              <a:t>拷贝</a:t>
            </a:r>
            <a:endParaRPr lang="en-US" altLang="zh-CN" sz="1600" dirty="0" smtClean="0"/>
          </a:p>
          <a:p>
            <a:r>
              <a:rPr lang="zh-CN" altLang="en-US" sz="1600" dirty="0" smtClean="0"/>
              <a:t>前提</a:t>
            </a:r>
            <a:r>
              <a:rPr lang="zh-CN" altLang="en-US" sz="1600" dirty="0"/>
              <a:t>条件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内核</a:t>
            </a:r>
            <a:r>
              <a:rPr lang="zh-CN" altLang="en-US" sz="1600" dirty="0"/>
              <a:t>与用户缓冲区</a:t>
            </a:r>
            <a:r>
              <a:rPr lang="zh-CN" altLang="en-US" sz="1600" dirty="0" smtClean="0"/>
              <a:t>必须使用</a:t>
            </a:r>
            <a:r>
              <a:rPr lang="zh-CN" altLang="en-US" sz="1600" dirty="0"/>
              <a:t>相同的页对齐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缓冲区</a:t>
            </a:r>
            <a:r>
              <a:rPr lang="zh-CN" altLang="en-US" sz="1600" dirty="0"/>
              <a:t>的大小还必须是磁盘控制器块大小（通常为 </a:t>
            </a:r>
            <a:r>
              <a:rPr lang="en-US" altLang="zh-CN" sz="1600" dirty="0"/>
              <a:t>512 </a:t>
            </a:r>
            <a:r>
              <a:rPr lang="zh-CN" altLang="en-US" sz="1600" dirty="0"/>
              <a:t>字节磁盘扇区）的</a:t>
            </a:r>
            <a:r>
              <a:rPr lang="zh-CN" altLang="en-US" sz="1600" dirty="0" smtClean="0"/>
              <a:t>倍数</a:t>
            </a:r>
            <a:r>
              <a:rPr lang="zh-CN" altLang="en-US" sz="1600" dirty="0"/>
              <a:t>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669" y="4509120"/>
            <a:ext cx="51720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6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调用（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poll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epool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4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Jdk1.6.0_20</a:t>
            </a:r>
          </a:p>
          <a:p>
            <a:r>
              <a:rPr lang="en-US" altLang="zh-CN" dirty="0" smtClean="0"/>
              <a:t>Jdk1.8.0_91</a:t>
            </a:r>
          </a:p>
          <a:p>
            <a:r>
              <a:rPr lang="en-US" altLang="zh-CN" dirty="0" smtClean="0"/>
              <a:t>“Java NIO”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docs.oracle.com/javase/specs/jvms/se7/html/jvms-2.html#jvms-2.5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www.oracle.com/technetwork/java/javase/memorymanagement-whitepaper-150215.pdf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9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纸上得来终觉浅，绝知此事要躬行。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64502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陆游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冬夜读书示子聿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硬件设备（磁带、磁盘、</a:t>
            </a:r>
            <a:r>
              <a:rPr lang="en-US" altLang="zh-CN" sz="2400" dirty="0" smtClean="0"/>
              <a:t>SSD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驱动（硬件控制管理）</a:t>
            </a:r>
            <a:endParaRPr lang="en-US" altLang="zh-CN" sz="2400" dirty="0" smtClean="0"/>
          </a:p>
          <a:p>
            <a:r>
              <a:rPr lang="en-US" altLang="zh-CN" sz="2400" dirty="0" smtClean="0"/>
              <a:t>DMA</a:t>
            </a:r>
            <a:r>
              <a:rPr lang="zh-CN" altLang="en-US" sz="2400" dirty="0" smtClean="0"/>
              <a:t>（直接存储器访问）</a:t>
            </a:r>
            <a:endParaRPr lang="en-US" altLang="zh-CN" sz="2400" dirty="0"/>
          </a:p>
          <a:p>
            <a:r>
              <a:rPr lang="zh-CN" altLang="en-US" sz="2400" dirty="0"/>
              <a:t>系统调用（</a:t>
            </a:r>
            <a:r>
              <a:rPr lang="en-US" altLang="zh-CN" sz="2400" dirty="0"/>
              <a:t>open</a:t>
            </a:r>
            <a:r>
              <a:rPr lang="zh-CN" altLang="en-US" sz="2400" dirty="0"/>
              <a:t>、</a:t>
            </a:r>
            <a:r>
              <a:rPr lang="en-US" altLang="zh-CN" sz="2400" dirty="0"/>
              <a:t>read</a:t>
            </a:r>
            <a:r>
              <a:rPr lang="zh-CN" altLang="en-US" sz="2400" dirty="0"/>
              <a:t>、</a:t>
            </a:r>
            <a:r>
              <a:rPr lang="en-US" altLang="zh-CN" sz="2400" dirty="0"/>
              <a:t>write</a:t>
            </a:r>
            <a:r>
              <a:rPr lang="zh-CN" altLang="en-US" sz="2400" dirty="0"/>
              <a:t>、</a:t>
            </a:r>
            <a:r>
              <a:rPr lang="en-US" altLang="zh-CN" sz="2400" dirty="0"/>
              <a:t>close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操作系统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缓冲区（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写</a:t>
            </a:r>
            <a:r>
              <a:rPr lang="en-US" altLang="zh-CN" sz="2400" dirty="0" smtClean="0"/>
              <a:t>/Cache</a:t>
            </a:r>
            <a:r>
              <a:rPr lang="zh-CN" altLang="en-US" sz="2400" dirty="0" smtClean="0"/>
              <a:t>读）</a:t>
            </a:r>
            <a:endParaRPr lang="en-US" altLang="zh-CN" sz="2400" dirty="0" smtClean="0"/>
          </a:p>
          <a:p>
            <a:r>
              <a:rPr lang="zh-CN" altLang="en-US" sz="2400" dirty="0" smtClean="0"/>
              <a:t>内核空间到用户空间的拷贝</a:t>
            </a:r>
            <a:endParaRPr lang="zh-CN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60" y="4243164"/>
            <a:ext cx="51149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5864781"/>
            <a:ext cx="62293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3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IO &amp; NIO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传统的</a:t>
            </a:r>
            <a:r>
              <a:rPr lang="en-US" altLang="zh-CN" dirty="0" smtClean="0"/>
              <a:t>Java IO</a:t>
            </a:r>
          </a:p>
          <a:p>
            <a:pPr lvl="1"/>
            <a:r>
              <a:rPr lang="zh-CN" altLang="en-US" sz="1600" dirty="0" smtClean="0"/>
              <a:t>意义：</a:t>
            </a:r>
            <a:r>
              <a:rPr lang="zh-CN" altLang="en-US" sz="1600" dirty="0"/>
              <a:t>封装了一套完备的 </a:t>
            </a:r>
            <a:r>
              <a:rPr lang="en-US" altLang="zh-CN" sz="1600" dirty="0"/>
              <a:t>I/O </a:t>
            </a:r>
            <a:r>
              <a:rPr lang="zh-CN" altLang="en-US" sz="1600" dirty="0"/>
              <a:t>类，位于高端抽象层，横跨各种操作系统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不足：</a:t>
            </a:r>
            <a:r>
              <a:rPr lang="en-US" altLang="zh-CN" sz="1600" dirty="0" err="1"/>
              <a:t>InputStream</a:t>
            </a:r>
            <a:r>
              <a:rPr lang="en-US" altLang="zh-CN" sz="1600" dirty="0"/>
              <a:t> &amp; </a:t>
            </a:r>
            <a:r>
              <a:rPr lang="en-US" altLang="zh-CN" sz="1600" dirty="0" err="1" smtClean="0"/>
              <a:t>OutputStream</a:t>
            </a:r>
            <a:r>
              <a:rPr lang="zh-CN" altLang="en-US" sz="1600" dirty="0"/>
              <a:t>面向</a:t>
            </a:r>
            <a:r>
              <a:rPr lang="zh-CN" altLang="en-US" sz="1600" dirty="0" smtClean="0"/>
              <a:t>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模型，一</a:t>
            </a:r>
            <a:r>
              <a:rPr lang="zh-CN" altLang="en-US" sz="1600" dirty="0"/>
              <a:t>个字节一个字节</a:t>
            </a:r>
            <a:r>
              <a:rPr lang="zh-CN" altLang="en-US" sz="1600" dirty="0" smtClean="0"/>
              <a:t>操作数据；会</a:t>
            </a:r>
            <a:r>
              <a:rPr lang="zh-CN" altLang="en-US" sz="1600" dirty="0"/>
              <a:t>造成多次系统调用，且经常为了处理个别字节或字符，就要执行好几个对象</a:t>
            </a:r>
            <a:r>
              <a:rPr lang="zh-CN" altLang="en-US" sz="1600" dirty="0" smtClean="0"/>
              <a:t>层之间的</a:t>
            </a:r>
            <a:r>
              <a:rPr lang="zh-CN" altLang="en-US" sz="1600" dirty="0"/>
              <a:t>数据拷贝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dirty="0" smtClean="0"/>
              <a:t>Java NIO</a:t>
            </a:r>
          </a:p>
          <a:p>
            <a:pPr lvl="1"/>
            <a:r>
              <a:rPr lang="zh-CN" altLang="en-US" sz="1600" dirty="0" smtClean="0"/>
              <a:t>引入</a:t>
            </a:r>
            <a:r>
              <a:rPr lang="en-US" altLang="zh-CN" sz="1600" dirty="0"/>
              <a:t>B</a:t>
            </a:r>
            <a:r>
              <a:rPr lang="en-US" altLang="zh-CN" sz="1600" dirty="0" smtClean="0"/>
              <a:t>uffer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Channel</a:t>
            </a:r>
            <a:r>
              <a:rPr lang="zh-CN" altLang="en-US" sz="1600" dirty="0" smtClean="0"/>
              <a:t>，允许批量字节操作以及直接内存访问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引入</a:t>
            </a:r>
            <a:r>
              <a:rPr lang="en-US" altLang="zh-CN" sz="1600" dirty="0" smtClean="0"/>
              <a:t>Selector</a:t>
            </a:r>
            <a:r>
              <a:rPr lang="zh-CN" altLang="en-US" sz="1600" dirty="0" smtClean="0"/>
              <a:t>，增强了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的非阻塞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模式，多路复用模型可提升系统伸缩性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7110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6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</a:t>
            </a:r>
            <a:r>
              <a:rPr lang="en-US" altLang="zh-CN" dirty="0" err="1" smtClean="0"/>
              <a:t>java.nio.Buffer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sz="1600" dirty="0" smtClean="0"/>
              <a:t>本质上是一个封装了</a:t>
            </a:r>
            <a:r>
              <a:rPr lang="zh-CN" altLang="en-US" sz="1600" b="1" dirty="0" smtClean="0">
                <a:solidFill>
                  <a:schemeClr val="accent1"/>
                </a:solidFill>
              </a:rPr>
              <a:t>状态</a:t>
            </a:r>
            <a:r>
              <a:rPr lang="zh-CN" altLang="en-US" sz="1600" dirty="0" smtClean="0"/>
              <a:t>的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数组</a:t>
            </a:r>
            <a:r>
              <a:rPr lang="zh-CN" altLang="en-US" sz="1600" dirty="0" smtClean="0"/>
              <a:t>，用于存储和处理数据的缓冲区</a:t>
            </a:r>
            <a:endParaRPr lang="en-US" altLang="zh-CN" sz="1600" dirty="0" smtClean="0"/>
          </a:p>
          <a:p>
            <a:r>
              <a:rPr lang="zh-CN" altLang="en-US" dirty="0" smtClean="0"/>
              <a:t>状态：</a:t>
            </a:r>
            <a:endParaRPr lang="en-US" altLang="zh-CN" dirty="0" smtClean="0"/>
          </a:p>
          <a:p>
            <a:pPr lvl="1"/>
            <a:r>
              <a:rPr lang="zh-CN" altLang="en-US" sz="1600" dirty="0"/>
              <a:t>容量（</a:t>
            </a:r>
            <a:r>
              <a:rPr lang="en-US" altLang="zh-CN" sz="1600" dirty="0"/>
              <a:t>Capacity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上界（</a:t>
            </a:r>
            <a:r>
              <a:rPr lang="en-US" altLang="zh-CN" sz="1600" dirty="0"/>
              <a:t>Limit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位置（</a:t>
            </a:r>
            <a:r>
              <a:rPr lang="en-US" altLang="zh-CN" sz="1600" dirty="0"/>
              <a:t>Position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标记（</a:t>
            </a:r>
            <a:r>
              <a:rPr lang="en-US" altLang="zh-CN" sz="1600" dirty="0"/>
              <a:t>Mark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dirty="0"/>
              <a:t>不变性</a:t>
            </a:r>
            <a:r>
              <a:rPr lang="zh-CN" altLang="en-US" dirty="0" smtClean="0"/>
              <a:t>条件：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48" y="2780928"/>
            <a:ext cx="4953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48" y="3284984"/>
            <a:ext cx="51816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971600" y="4869160"/>
            <a:ext cx="7272808" cy="36004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 </a:t>
            </a:r>
            <a:r>
              <a:rPr lang="en-US" altLang="zh-CN" sz="2000" dirty="0"/>
              <a:t>&lt;= mark &lt;= position &lt;= limit &lt;= capacity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07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Buffer API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2204864"/>
            <a:ext cx="5760640" cy="35394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package </a:t>
            </a:r>
            <a:r>
              <a:rPr lang="en-US" altLang="zh-CN" sz="1400" dirty="0" err="1"/>
              <a:t>java.nio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public abstract class Buffer {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b="1" dirty="0"/>
              <a:t>capacity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//</a:t>
            </a:r>
            <a:r>
              <a:rPr lang="zh-CN" altLang="en-US" sz="1400" dirty="0" smtClean="0"/>
              <a:t>容量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b="1" dirty="0"/>
              <a:t>position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//</a:t>
            </a:r>
            <a:r>
              <a:rPr lang="zh-CN" altLang="en-US" sz="1400" dirty="0" smtClean="0"/>
              <a:t>当前读写位置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position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newPosition</a:t>
            </a:r>
            <a:r>
              <a:rPr lang="en-US" altLang="zh-CN" sz="1400" dirty="0" smtClean="0"/>
              <a:t>)         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b="1" dirty="0"/>
              <a:t>limit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       //</a:t>
            </a:r>
            <a:r>
              <a:rPr lang="zh-CN" altLang="en-US" sz="1400" dirty="0" smtClean="0"/>
              <a:t>当前可读可写容量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limit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newLimit</a:t>
            </a:r>
            <a:r>
              <a:rPr lang="en-US" altLang="zh-CN" sz="1400" dirty="0" smtClean="0"/>
              <a:t>)                    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mark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//</a:t>
            </a:r>
            <a:r>
              <a:rPr lang="zh-CN" altLang="en-US" sz="1400" dirty="0" smtClean="0"/>
              <a:t>标记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reset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//</a:t>
            </a:r>
            <a:r>
              <a:rPr lang="zh-CN" altLang="en-US" sz="1400" dirty="0" smtClean="0"/>
              <a:t>重置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clear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 //</a:t>
            </a:r>
            <a:r>
              <a:rPr lang="zh-CN" altLang="en-US" sz="1400" dirty="0" smtClean="0"/>
              <a:t>清空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flip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    //</a:t>
            </a:r>
            <a:r>
              <a:rPr lang="zh-CN" altLang="en-US" sz="1400" dirty="0" smtClean="0"/>
              <a:t>翻转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rewind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//</a:t>
            </a:r>
            <a:r>
              <a:rPr lang="zh-CN" altLang="en-US" sz="1400" dirty="0" smtClean="0"/>
              <a:t>回退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b="1" dirty="0"/>
              <a:t>remaining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//</a:t>
            </a:r>
            <a:r>
              <a:rPr lang="zh-CN" altLang="en-US" sz="1400" dirty="0" smtClean="0"/>
              <a:t>剩余容量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</a:t>
            </a:r>
            <a:r>
              <a:rPr lang="en-US" altLang="zh-CN" sz="1400" b="1" dirty="0" err="1"/>
              <a:t>hasRemaining</a:t>
            </a:r>
            <a:r>
              <a:rPr lang="en-US" altLang="zh-CN" sz="1400" dirty="0"/>
              <a:t>( 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abstract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</a:t>
            </a:r>
            <a:r>
              <a:rPr lang="en-US" altLang="zh-CN" sz="1400" b="1" dirty="0" err="1"/>
              <a:t>isReadOnly</a:t>
            </a:r>
            <a:r>
              <a:rPr lang="en-US" altLang="zh-CN" sz="1400" dirty="0"/>
              <a:t>( );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27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填充（</a:t>
            </a:r>
            <a:r>
              <a:rPr lang="en-US" altLang="zh-CN" dirty="0" smtClean="0"/>
              <a:t>put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翻转（</a:t>
            </a:r>
            <a:r>
              <a:rPr lang="en-US" altLang="zh-CN" dirty="0" smtClean="0"/>
              <a:t>flip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132856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put</a:t>
            </a:r>
            <a:r>
              <a:rPr lang="en-US" altLang="zh-CN" dirty="0"/>
              <a:t>((byte)'H').</a:t>
            </a:r>
            <a:r>
              <a:rPr lang="en-US" altLang="zh-CN" b="1" dirty="0">
                <a:solidFill>
                  <a:schemeClr val="accent1"/>
                </a:solidFill>
              </a:rPr>
              <a:t>put</a:t>
            </a:r>
            <a:r>
              <a:rPr lang="en-US" altLang="zh-CN" dirty="0"/>
              <a:t>((byte)'e').</a:t>
            </a:r>
            <a:r>
              <a:rPr lang="en-US" altLang="zh-CN" b="1" dirty="0">
                <a:solidFill>
                  <a:schemeClr val="accent1"/>
                </a:solidFill>
              </a:rPr>
              <a:t>put</a:t>
            </a:r>
            <a:r>
              <a:rPr lang="en-US" altLang="zh-CN" dirty="0"/>
              <a:t>((byte)'l').</a:t>
            </a:r>
            <a:r>
              <a:rPr lang="en-US" altLang="zh-CN" b="1" dirty="0">
                <a:solidFill>
                  <a:schemeClr val="accent1"/>
                </a:solidFill>
              </a:rPr>
              <a:t>put</a:t>
            </a:r>
            <a:r>
              <a:rPr lang="en-US" altLang="zh-CN" dirty="0"/>
              <a:t>((byte)'l').</a:t>
            </a:r>
            <a:r>
              <a:rPr lang="en-US" altLang="zh-CN" b="1" dirty="0">
                <a:solidFill>
                  <a:schemeClr val="accent1"/>
                </a:solidFill>
              </a:rPr>
              <a:t>put</a:t>
            </a:r>
            <a:r>
              <a:rPr lang="en-US" altLang="zh-CN" dirty="0"/>
              <a:t>((byte)'o');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355" y="2549266"/>
            <a:ext cx="4698082" cy="109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599" y="4077072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flip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4067944" y="4446404"/>
            <a:ext cx="504056" cy="187707"/>
          </a:xfrm>
          <a:prstGeom prst="upDownArrow">
            <a:avLst>
              <a:gd name="adj1" fmla="val 46371"/>
              <a:gd name="adj2" fmla="val 28904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599" y="4643223"/>
            <a:ext cx="717812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limit</a:t>
            </a:r>
            <a:r>
              <a:rPr lang="en-US" altLang="zh-CN" dirty="0"/>
              <a:t>(</a:t>
            </a:r>
            <a:r>
              <a:rPr lang="en-US" altLang="zh-CN" dirty="0" err="1"/>
              <a:t>buffer.position</a:t>
            </a:r>
            <a:r>
              <a:rPr lang="en-US" altLang="zh-CN" dirty="0"/>
              <a:t>()).</a:t>
            </a:r>
            <a:r>
              <a:rPr lang="en-US" altLang="zh-CN" b="1" dirty="0">
                <a:solidFill>
                  <a:schemeClr val="accent1"/>
                </a:solidFill>
              </a:rPr>
              <a:t>position</a:t>
            </a:r>
            <a:r>
              <a:rPr lang="en-US" altLang="zh-CN" dirty="0"/>
              <a:t>(0);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355" y="5085184"/>
            <a:ext cx="4698082" cy="115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爆炸形 1 9"/>
          <p:cNvSpPr/>
          <p:nvPr/>
        </p:nvSpPr>
        <p:spPr>
          <a:xfrm>
            <a:off x="6660232" y="2996952"/>
            <a:ext cx="1656184" cy="923330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accent2"/>
                </a:solidFill>
              </a:rPr>
              <a:t>注意线程安全性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085184"/>
            <a:ext cx="16383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3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2906</Words>
  <Application>Microsoft Office PowerPoint</Application>
  <PresentationFormat>全屏显示(4:3)</PresentationFormat>
  <Paragraphs>502</Paragraphs>
  <Slides>35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扒一扒Java IO那些事儿</vt:lpstr>
      <vt:lpstr>Agenda</vt:lpstr>
      <vt:lpstr>从InputStream开始…</vt:lpstr>
      <vt:lpstr>操作系统IO</vt:lpstr>
      <vt:lpstr>Java IO &amp; NIO</vt:lpstr>
      <vt:lpstr>Buffer</vt:lpstr>
      <vt:lpstr>Buffer</vt:lpstr>
      <vt:lpstr>Buffer操作</vt:lpstr>
      <vt:lpstr>Buffer操作</vt:lpstr>
      <vt:lpstr>Buffer操作</vt:lpstr>
      <vt:lpstr>Buffer操作</vt:lpstr>
      <vt:lpstr>Buffer操作</vt:lpstr>
      <vt:lpstr>Buffer复制</vt:lpstr>
      <vt:lpstr>Buffer切割</vt:lpstr>
      <vt:lpstr>Buffer批量操作</vt:lpstr>
      <vt:lpstr>Buffer创建</vt:lpstr>
      <vt:lpstr>DirectByteBuffer</vt:lpstr>
      <vt:lpstr>DirectByteBuffer内存释放</vt:lpstr>
      <vt:lpstr>Reference &amp; ReferenceQueue</vt:lpstr>
      <vt:lpstr>Reference &amp; ReferenceQueue</vt:lpstr>
      <vt:lpstr>Reference &amp; ReferenceQueue</vt:lpstr>
      <vt:lpstr>Reference &amp; ReferenceQueue</vt:lpstr>
      <vt:lpstr>Reference &amp; ReferenceQueue</vt:lpstr>
      <vt:lpstr>Buffer家谱</vt:lpstr>
      <vt:lpstr>字节顺序</vt:lpstr>
      <vt:lpstr>Channel</vt:lpstr>
      <vt:lpstr>Channel</vt:lpstr>
      <vt:lpstr>Channel</vt:lpstr>
      <vt:lpstr>MappedByteBuffer</vt:lpstr>
      <vt:lpstr>虚拟内存</vt:lpstr>
      <vt:lpstr>内存地址多重映射</vt:lpstr>
      <vt:lpstr>Selector</vt:lpstr>
      <vt:lpstr>Selector</vt:lpstr>
      <vt:lpstr>参考文献</vt:lpstr>
      <vt:lpstr>纸上得来终觉浅，绝知此事要躬行。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扒一扒Java IO</dc:title>
  <dc:creator>Localadmin</dc:creator>
  <cp:lastModifiedBy>Localadmin</cp:lastModifiedBy>
  <cp:revision>200</cp:revision>
  <dcterms:created xsi:type="dcterms:W3CDTF">2016-12-06T07:03:31Z</dcterms:created>
  <dcterms:modified xsi:type="dcterms:W3CDTF">2016-12-12T10:27:58Z</dcterms:modified>
</cp:coreProperties>
</file>