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5143500" type="screen16x9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9FF"/>
    <a:srgbClr val="A5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20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0F34-83F3-4D05-8545-F451FB768C99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047CB-A97C-4188-B5E4-5C15F8989C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9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：夏威夷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果，无需深加工，直接实用干果，每天控制量在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250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克。（三只松鼠一</a:t>
            </a:r>
            <a:r>
              <a:rPr lang="zh-CN" altLang="en-US" sz="1000" b="0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sz="1000" b="0" dirty="0" smtClean="0">
                <a:latin typeface="微软雅黑" pitchFamily="34" charset="-122"/>
                <a:ea typeface="微软雅黑" pitchFamily="34" charset="-122"/>
              </a:rPr>
              <a:t>185</a:t>
            </a:r>
            <a:r>
              <a:rPr lang="zh-CN" altLang="en-US" sz="1000" b="0" dirty="0" smtClean="0">
                <a:latin typeface="微软雅黑" pitchFamily="34" charset="-122"/>
                <a:ea typeface="微软雅黑" pitchFamily="34" charset="-122"/>
              </a:rPr>
              <a:t>克）</a:t>
            </a:r>
            <a:endParaRPr lang="zh-CN" altLang="en-US" sz="1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047CB-A97C-4188-B5E4-5C15F8989C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047CB-A97C-4188-B5E4-5C15F8989C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9EE43-DC1A-4170-8A72-0F755D8E5D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6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9EE43-DC1A-4170-8A72-0F755D8E5D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6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9EE43-DC1A-4170-8A72-0F755D8E5D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6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8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8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8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8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874" y="4767567"/>
            <a:ext cx="2057090" cy="273206"/>
          </a:xfrm>
          <a:prstGeom prst="rect">
            <a:avLst/>
          </a:prstGeom>
        </p:spPr>
        <p:txBody>
          <a:bodyPr lIns="65023" tIns="32511" rIns="65023" bIns="325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ED4874-415F-4462-8CBD-90FA9588F106}" type="datetimeFigureOut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2017/1/25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9184" y="4767567"/>
            <a:ext cx="3085634" cy="273206"/>
          </a:xfrm>
          <a:prstGeom prst="rect">
            <a:avLst/>
          </a:prstGeom>
        </p:spPr>
        <p:txBody>
          <a:bodyPr lIns="65023" tIns="32511" rIns="65023" bIns="325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8046" y="4767567"/>
            <a:ext cx="2057090" cy="273206"/>
          </a:xfrm>
          <a:prstGeom prst="rect">
            <a:avLst/>
          </a:prstGeom>
        </p:spPr>
        <p:txBody>
          <a:bodyPr lIns="65023" tIns="32511" rIns="65023" bIns="325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92ADDF-ABC6-4EEC-846D-A1AE2D41067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4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Temp\400页超强PPT模板\花PNG\65789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9"/>
          <a:stretch/>
        </p:blipFill>
        <p:spPr bwMode="auto">
          <a:xfrm rot="9390624">
            <a:off x="-1656018" y="-3388005"/>
            <a:ext cx="2210064" cy="492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:\Temp\400页超强PPT模板\花PNG\65789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9"/>
          <a:stretch/>
        </p:blipFill>
        <p:spPr bwMode="auto">
          <a:xfrm rot="2472549">
            <a:off x="8466328" y="-4943015"/>
            <a:ext cx="3110640" cy="69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8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1"/>
            <a:ext cx="91434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50284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72" indent="-162572" algn="l" defTabSz="650284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14" indent="-162572" algn="l" defTabSz="650284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54" indent="-162572" algn="l" defTabSz="650284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97" indent="-162572" algn="l" defTabSz="650284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139" indent="-162572" algn="l" defTabSz="650284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281" indent="-162572" algn="l" defTabSz="650284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423" indent="-162572" algn="l" defTabSz="650284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565" indent="-162572" algn="l" defTabSz="650284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707" indent="-162572" algn="l" defTabSz="650284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43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84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26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568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710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852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994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137" algn="l" defTabSz="6502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887"/>
            <a:ext cx="9144000" cy="5165387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39552" y="699542"/>
            <a:ext cx="3456384" cy="39604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84355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  <a:latin typeface="华文彩云" pitchFamily="2" charset="-122"/>
                <a:ea typeface="华文彩云" pitchFamily="2" charset="-122"/>
              </a:rPr>
              <a:t>宜     吃</a:t>
            </a:r>
            <a:endParaRPr lang="zh-CN" altLang="en-US" sz="2800" b="1" dirty="0">
              <a:solidFill>
                <a:srgbClr val="FFC00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491630"/>
            <a:ext cx="28803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牛奶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鸡蛋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绿叶蔬菜（尤其菠菜）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各种水果（除木瓜）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粗粮（玉米、燕麦、全麦面包）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豆制品：豆浆、豆腐、豆干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鱼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红枣（每天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颗即可）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坚果（尤其夏威夷果，健脑）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4048" y="699542"/>
            <a:ext cx="3456384" cy="39604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84355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不     宜     吃</a:t>
            </a:r>
            <a:endParaRPr lang="zh-CN" altLang="en-US" sz="2800" b="1" dirty="0">
              <a:solidFill>
                <a:srgbClr val="FF000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1491630"/>
            <a:ext cx="30243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桂圆（</a:t>
            </a:r>
            <a:r>
              <a:rPr lang="zh-CN" altLang="en-US" sz="14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性温太热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杏仁（</a:t>
            </a:r>
            <a:r>
              <a:rPr lang="zh-CN" altLang="en-US" sz="1400" i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含有氢氰酸有毒物质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山楂（</a:t>
            </a:r>
            <a:r>
              <a:rPr lang="zh-CN" altLang="en-US" sz="14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收缩子宫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黑木耳（</a:t>
            </a:r>
            <a:r>
              <a:rPr lang="zh-CN" altLang="en-US" sz="12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活血化瘀、不利胚胎生长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马齿苋（</a:t>
            </a:r>
            <a:r>
              <a:rPr lang="zh-CN" altLang="en-US" sz="14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性寒冷而滑利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存的土豆（</a:t>
            </a:r>
            <a:r>
              <a:rPr lang="zh-CN" altLang="en-US" sz="14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生物碱含量大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热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性的香料：茴香、花椒、胡椒、五香粉等（</a:t>
            </a:r>
            <a:r>
              <a:rPr lang="zh-CN" altLang="en-US" sz="12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食后消耗肠内水分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螃蟹、甲鱼（</a:t>
            </a:r>
            <a:r>
              <a:rPr lang="zh-CN" altLang="en-US" sz="14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活血易堕胎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79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887"/>
            <a:ext cx="9144000" cy="5165387"/>
          </a:xfrm>
          <a:prstGeom prst="rect">
            <a:avLst/>
          </a:prstGeom>
        </p:spPr>
      </p:pic>
      <p:sp>
        <p:nvSpPr>
          <p:cNvPr id="72" name="圆角矩形 71"/>
          <p:cNvSpPr/>
          <p:nvPr/>
        </p:nvSpPr>
        <p:spPr>
          <a:xfrm>
            <a:off x="714348" y="642924"/>
            <a:ext cx="2000264" cy="1143008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1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叶酸</a:t>
            </a:r>
            <a:endParaRPr lang="en-US" altLang="zh-CN" sz="800" b="1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 防止胎儿神经器官缺陷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补充叶酸可以防止贫血、早产，防止胎儿畸形，这对妊娠早期尤为重要，因为早期正是胎儿神经器官发育的关键。孕妈妈要常吃富含叶酸的食物，如面包、面条、白米和面粉等谷类食物，以及牛肝、菠菜，龙须菜、芦笋、豆类及苹果、柑橘、橙子等。除了食补以外，还可以口服叶酸片来保证每日所需的叶酸。</a:t>
            </a: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/>
          <a:srcRect b="77185"/>
          <a:stretch>
            <a:fillRect/>
          </a:stretch>
        </p:blipFill>
        <p:spPr bwMode="auto">
          <a:xfrm rot="20251268">
            <a:off x="-117973" y="251206"/>
            <a:ext cx="2173250" cy="562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6314" y="1928808"/>
            <a:ext cx="160631" cy="3426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6182" y="1857370"/>
            <a:ext cx="266135" cy="34261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6248" y="2057244"/>
            <a:ext cx="285752" cy="4284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2743" flipH="1">
            <a:off x="3071802" y="1785932"/>
            <a:ext cx="500066" cy="706966"/>
          </a:xfrm>
          <a:prstGeom prst="rect">
            <a:avLst/>
          </a:prstGeom>
        </p:spPr>
      </p:pic>
      <p:grpSp>
        <p:nvGrpSpPr>
          <p:cNvPr id="2" name="组合 20"/>
          <p:cNvGrpSpPr/>
          <p:nvPr/>
        </p:nvGrpSpPr>
        <p:grpSpPr>
          <a:xfrm>
            <a:off x="6643702" y="2428874"/>
            <a:ext cx="295142" cy="306627"/>
            <a:chOff x="7105650" y="3287713"/>
            <a:chExt cx="941388" cy="1016000"/>
          </a:xfrm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7105650" y="3287713"/>
              <a:ext cx="941388" cy="1016000"/>
            </a:xfrm>
            <a:custGeom>
              <a:avLst/>
              <a:gdLst>
                <a:gd name="T0" fmla="*/ 138 w 251"/>
                <a:gd name="T1" fmla="*/ 1 h 271"/>
                <a:gd name="T2" fmla="*/ 250 w 251"/>
                <a:gd name="T3" fmla="*/ 128 h 271"/>
                <a:gd name="T4" fmla="*/ 86 w 251"/>
                <a:gd name="T5" fmla="*/ 249 h 271"/>
                <a:gd name="T6" fmla="*/ 8 w 251"/>
                <a:gd name="T7" fmla="*/ 135 h 271"/>
                <a:gd name="T8" fmla="*/ 105 w 251"/>
                <a:gd name="T9" fmla="*/ 6 h 271"/>
                <a:gd name="T10" fmla="*/ 138 w 251"/>
                <a:gd name="T11" fmla="*/ 1 h 271"/>
                <a:gd name="T12" fmla="*/ 95 w 251"/>
                <a:gd name="T13" fmla="*/ 25 h 271"/>
                <a:gd name="T14" fmla="*/ 23 w 251"/>
                <a:gd name="T15" fmla="*/ 185 h 271"/>
                <a:gd name="T16" fmla="*/ 126 w 251"/>
                <a:gd name="T17" fmla="*/ 202 h 271"/>
                <a:gd name="T18" fmla="*/ 192 w 251"/>
                <a:gd name="T19" fmla="*/ 62 h 271"/>
                <a:gd name="T20" fmla="*/ 125 w 251"/>
                <a:gd name="T21" fmla="*/ 15 h 271"/>
                <a:gd name="T22" fmla="*/ 95 w 251"/>
                <a:gd name="T23" fmla="*/ 2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1" h="271">
                  <a:moveTo>
                    <a:pt x="138" y="1"/>
                  </a:moveTo>
                  <a:cubicBezTo>
                    <a:pt x="195" y="0"/>
                    <a:pt x="251" y="62"/>
                    <a:pt x="250" y="128"/>
                  </a:cubicBezTo>
                  <a:cubicBezTo>
                    <a:pt x="249" y="215"/>
                    <a:pt x="169" y="271"/>
                    <a:pt x="86" y="249"/>
                  </a:cubicBezTo>
                  <a:cubicBezTo>
                    <a:pt x="40" y="237"/>
                    <a:pt x="0" y="204"/>
                    <a:pt x="8" y="135"/>
                  </a:cubicBezTo>
                  <a:cubicBezTo>
                    <a:pt x="14" y="78"/>
                    <a:pt x="64" y="23"/>
                    <a:pt x="105" y="6"/>
                  </a:cubicBezTo>
                  <a:cubicBezTo>
                    <a:pt x="114" y="3"/>
                    <a:pt x="125" y="2"/>
                    <a:pt x="138" y="1"/>
                  </a:cubicBezTo>
                  <a:close/>
                  <a:moveTo>
                    <a:pt x="95" y="25"/>
                  </a:moveTo>
                  <a:cubicBezTo>
                    <a:pt x="56" y="48"/>
                    <a:pt x="2" y="118"/>
                    <a:pt x="23" y="185"/>
                  </a:cubicBezTo>
                  <a:cubicBezTo>
                    <a:pt x="36" y="227"/>
                    <a:pt x="96" y="223"/>
                    <a:pt x="126" y="202"/>
                  </a:cubicBezTo>
                  <a:cubicBezTo>
                    <a:pt x="162" y="177"/>
                    <a:pt x="199" y="118"/>
                    <a:pt x="192" y="62"/>
                  </a:cubicBezTo>
                  <a:cubicBezTo>
                    <a:pt x="187" y="27"/>
                    <a:pt x="158" y="9"/>
                    <a:pt x="125" y="15"/>
                  </a:cubicBezTo>
                  <a:cubicBezTo>
                    <a:pt x="113" y="17"/>
                    <a:pt x="103" y="20"/>
                    <a:pt x="95" y="25"/>
                  </a:cubicBezTo>
                  <a:close/>
                </a:path>
              </a:pathLst>
            </a:custGeom>
            <a:solidFill>
              <a:srgbClr val="E56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" name="组合 1031"/>
            <p:cNvGrpSpPr/>
            <p:nvPr/>
          </p:nvGrpSpPr>
          <p:grpSpPr>
            <a:xfrm>
              <a:off x="7113588" y="3322638"/>
              <a:ext cx="738188" cy="817563"/>
              <a:chOff x="7113588" y="3322638"/>
              <a:chExt cx="738188" cy="817563"/>
            </a:xfrm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7113588" y="3322638"/>
                <a:ext cx="738188" cy="817563"/>
              </a:xfrm>
              <a:custGeom>
                <a:avLst/>
                <a:gdLst>
                  <a:gd name="T0" fmla="*/ 123 w 197"/>
                  <a:gd name="T1" fmla="*/ 6 h 218"/>
                  <a:gd name="T2" fmla="*/ 190 w 197"/>
                  <a:gd name="T3" fmla="*/ 53 h 218"/>
                  <a:gd name="T4" fmla="*/ 124 w 197"/>
                  <a:gd name="T5" fmla="*/ 193 h 218"/>
                  <a:gd name="T6" fmla="*/ 21 w 197"/>
                  <a:gd name="T7" fmla="*/ 176 h 218"/>
                  <a:gd name="T8" fmla="*/ 93 w 197"/>
                  <a:gd name="T9" fmla="*/ 16 h 218"/>
                  <a:gd name="T10" fmla="*/ 123 w 197"/>
                  <a:gd name="T11" fmla="*/ 6 h 218"/>
                  <a:gd name="T12" fmla="*/ 129 w 197"/>
                  <a:gd name="T13" fmla="*/ 14 h 218"/>
                  <a:gd name="T14" fmla="*/ 103 w 197"/>
                  <a:gd name="T15" fmla="*/ 89 h 218"/>
                  <a:gd name="T16" fmla="*/ 176 w 197"/>
                  <a:gd name="T17" fmla="*/ 51 h 218"/>
                  <a:gd name="T18" fmla="*/ 129 w 197"/>
                  <a:gd name="T19" fmla="*/ 14 h 218"/>
                  <a:gd name="T20" fmla="*/ 58 w 197"/>
                  <a:gd name="T21" fmla="*/ 59 h 218"/>
                  <a:gd name="T22" fmla="*/ 91 w 197"/>
                  <a:gd name="T23" fmla="*/ 94 h 218"/>
                  <a:gd name="T24" fmla="*/ 116 w 197"/>
                  <a:gd name="T25" fmla="*/ 19 h 218"/>
                  <a:gd name="T26" fmla="*/ 58 w 197"/>
                  <a:gd name="T27" fmla="*/ 59 h 218"/>
                  <a:gd name="T28" fmla="*/ 104 w 197"/>
                  <a:gd name="T29" fmla="*/ 104 h 218"/>
                  <a:gd name="T30" fmla="*/ 155 w 197"/>
                  <a:gd name="T31" fmla="*/ 145 h 218"/>
                  <a:gd name="T32" fmla="*/ 178 w 197"/>
                  <a:gd name="T33" fmla="*/ 63 h 218"/>
                  <a:gd name="T34" fmla="*/ 104 w 197"/>
                  <a:gd name="T35" fmla="*/ 104 h 218"/>
                  <a:gd name="T36" fmla="*/ 84 w 197"/>
                  <a:gd name="T37" fmla="*/ 103 h 218"/>
                  <a:gd name="T38" fmla="*/ 49 w 197"/>
                  <a:gd name="T39" fmla="*/ 68 h 218"/>
                  <a:gd name="T40" fmla="*/ 26 w 197"/>
                  <a:gd name="T41" fmla="*/ 136 h 218"/>
                  <a:gd name="T42" fmla="*/ 84 w 197"/>
                  <a:gd name="T43" fmla="*/ 103 h 218"/>
                  <a:gd name="T44" fmla="*/ 146 w 197"/>
                  <a:gd name="T45" fmla="*/ 156 h 218"/>
                  <a:gd name="T46" fmla="*/ 99 w 197"/>
                  <a:gd name="T47" fmla="*/ 113 h 218"/>
                  <a:gd name="T48" fmla="*/ 81 w 197"/>
                  <a:gd name="T49" fmla="*/ 153 h 218"/>
                  <a:gd name="T50" fmla="*/ 71 w 197"/>
                  <a:gd name="T51" fmla="*/ 195 h 218"/>
                  <a:gd name="T52" fmla="*/ 146 w 197"/>
                  <a:gd name="T53" fmla="*/ 156 h 218"/>
                  <a:gd name="T54" fmla="*/ 29 w 197"/>
                  <a:gd name="T55" fmla="*/ 146 h 218"/>
                  <a:gd name="T56" fmla="*/ 63 w 197"/>
                  <a:gd name="T57" fmla="*/ 195 h 218"/>
                  <a:gd name="T58" fmla="*/ 84 w 197"/>
                  <a:gd name="T59" fmla="*/ 114 h 218"/>
                  <a:gd name="T60" fmla="*/ 29 w 197"/>
                  <a:gd name="T61" fmla="*/ 14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7" h="218">
                    <a:moveTo>
                      <a:pt x="123" y="6"/>
                    </a:moveTo>
                    <a:cubicBezTo>
                      <a:pt x="156" y="0"/>
                      <a:pt x="185" y="18"/>
                      <a:pt x="190" y="53"/>
                    </a:cubicBezTo>
                    <a:cubicBezTo>
                      <a:pt x="197" y="109"/>
                      <a:pt x="160" y="168"/>
                      <a:pt x="124" y="193"/>
                    </a:cubicBezTo>
                    <a:cubicBezTo>
                      <a:pt x="94" y="214"/>
                      <a:pt x="34" y="218"/>
                      <a:pt x="21" y="176"/>
                    </a:cubicBezTo>
                    <a:cubicBezTo>
                      <a:pt x="0" y="109"/>
                      <a:pt x="54" y="39"/>
                      <a:pt x="93" y="16"/>
                    </a:cubicBezTo>
                    <a:cubicBezTo>
                      <a:pt x="101" y="11"/>
                      <a:pt x="111" y="8"/>
                      <a:pt x="123" y="6"/>
                    </a:cubicBezTo>
                    <a:close/>
                    <a:moveTo>
                      <a:pt x="129" y="14"/>
                    </a:moveTo>
                    <a:cubicBezTo>
                      <a:pt x="114" y="20"/>
                      <a:pt x="112" y="74"/>
                      <a:pt x="103" y="89"/>
                    </a:cubicBezTo>
                    <a:cubicBezTo>
                      <a:pt x="128" y="77"/>
                      <a:pt x="158" y="70"/>
                      <a:pt x="176" y="51"/>
                    </a:cubicBezTo>
                    <a:cubicBezTo>
                      <a:pt x="175" y="29"/>
                      <a:pt x="151" y="6"/>
                      <a:pt x="129" y="14"/>
                    </a:cubicBezTo>
                    <a:close/>
                    <a:moveTo>
                      <a:pt x="58" y="59"/>
                    </a:moveTo>
                    <a:cubicBezTo>
                      <a:pt x="68" y="72"/>
                      <a:pt x="77" y="86"/>
                      <a:pt x="91" y="94"/>
                    </a:cubicBezTo>
                    <a:cubicBezTo>
                      <a:pt x="105" y="75"/>
                      <a:pt x="109" y="45"/>
                      <a:pt x="116" y="19"/>
                    </a:cubicBezTo>
                    <a:cubicBezTo>
                      <a:pt x="90" y="19"/>
                      <a:pt x="71" y="40"/>
                      <a:pt x="58" y="59"/>
                    </a:cubicBezTo>
                    <a:close/>
                    <a:moveTo>
                      <a:pt x="104" y="104"/>
                    </a:moveTo>
                    <a:cubicBezTo>
                      <a:pt x="105" y="121"/>
                      <a:pt x="147" y="135"/>
                      <a:pt x="155" y="145"/>
                    </a:cubicBezTo>
                    <a:cubicBezTo>
                      <a:pt x="172" y="128"/>
                      <a:pt x="187" y="94"/>
                      <a:pt x="178" y="63"/>
                    </a:cubicBezTo>
                    <a:cubicBezTo>
                      <a:pt x="164" y="74"/>
                      <a:pt x="103" y="84"/>
                      <a:pt x="104" y="104"/>
                    </a:cubicBezTo>
                    <a:close/>
                    <a:moveTo>
                      <a:pt x="84" y="103"/>
                    </a:moveTo>
                    <a:cubicBezTo>
                      <a:pt x="86" y="89"/>
                      <a:pt x="60" y="77"/>
                      <a:pt x="49" y="68"/>
                    </a:cubicBezTo>
                    <a:cubicBezTo>
                      <a:pt x="39" y="88"/>
                      <a:pt x="28" y="107"/>
                      <a:pt x="26" y="136"/>
                    </a:cubicBezTo>
                    <a:cubicBezTo>
                      <a:pt x="39" y="132"/>
                      <a:pt x="83" y="116"/>
                      <a:pt x="84" y="103"/>
                    </a:cubicBezTo>
                    <a:close/>
                    <a:moveTo>
                      <a:pt x="146" y="156"/>
                    </a:moveTo>
                    <a:cubicBezTo>
                      <a:pt x="146" y="145"/>
                      <a:pt x="108" y="113"/>
                      <a:pt x="99" y="113"/>
                    </a:cubicBezTo>
                    <a:cubicBezTo>
                      <a:pt x="88" y="112"/>
                      <a:pt x="83" y="145"/>
                      <a:pt x="81" y="153"/>
                    </a:cubicBezTo>
                    <a:cubicBezTo>
                      <a:pt x="77" y="169"/>
                      <a:pt x="75" y="180"/>
                      <a:pt x="71" y="195"/>
                    </a:cubicBezTo>
                    <a:cubicBezTo>
                      <a:pt x="95" y="205"/>
                      <a:pt x="146" y="173"/>
                      <a:pt x="146" y="156"/>
                    </a:cubicBezTo>
                    <a:close/>
                    <a:moveTo>
                      <a:pt x="29" y="146"/>
                    </a:moveTo>
                    <a:cubicBezTo>
                      <a:pt x="29" y="174"/>
                      <a:pt x="40" y="190"/>
                      <a:pt x="63" y="195"/>
                    </a:cubicBezTo>
                    <a:cubicBezTo>
                      <a:pt x="67" y="165"/>
                      <a:pt x="83" y="147"/>
                      <a:pt x="84" y="114"/>
                    </a:cubicBezTo>
                    <a:cubicBezTo>
                      <a:pt x="62" y="121"/>
                      <a:pt x="48" y="136"/>
                      <a:pt x="29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7499350" y="3344863"/>
                <a:ext cx="274638" cy="311150"/>
              </a:xfrm>
              <a:custGeom>
                <a:avLst/>
                <a:gdLst>
                  <a:gd name="T0" fmla="*/ 73 w 73"/>
                  <a:gd name="T1" fmla="*/ 45 h 83"/>
                  <a:gd name="T2" fmla="*/ 0 w 73"/>
                  <a:gd name="T3" fmla="*/ 83 h 83"/>
                  <a:gd name="T4" fmla="*/ 26 w 73"/>
                  <a:gd name="T5" fmla="*/ 8 h 83"/>
                  <a:gd name="T6" fmla="*/ 73 w 73"/>
                  <a:gd name="T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83">
                    <a:moveTo>
                      <a:pt x="73" y="45"/>
                    </a:moveTo>
                    <a:cubicBezTo>
                      <a:pt x="55" y="64"/>
                      <a:pt x="25" y="71"/>
                      <a:pt x="0" y="83"/>
                    </a:cubicBezTo>
                    <a:cubicBezTo>
                      <a:pt x="9" y="68"/>
                      <a:pt x="11" y="14"/>
                      <a:pt x="26" y="8"/>
                    </a:cubicBezTo>
                    <a:cubicBezTo>
                      <a:pt x="48" y="0"/>
                      <a:pt x="72" y="23"/>
                      <a:pt x="73" y="45"/>
                    </a:cubicBezTo>
                    <a:close/>
                  </a:path>
                </a:pathLst>
              </a:custGeom>
              <a:solidFill>
                <a:srgbClr val="E56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>
                <a:off x="7331075" y="3394076"/>
                <a:ext cx="217488" cy="280988"/>
              </a:xfrm>
              <a:custGeom>
                <a:avLst/>
                <a:gdLst>
                  <a:gd name="T0" fmla="*/ 58 w 58"/>
                  <a:gd name="T1" fmla="*/ 0 h 75"/>
                  <a:gd name="T2" fmla="*/ 33 w 58"/>
                  <a:gd name="T3" fmla="*/ 75 h 75"/>
                  <a:gd name="T4" fmla="*/ 0 w 58"/>
                  <a:gd name="T5" fmla="*/ 40 h 75"/>
                  <a:gd name="T6" fmla="*/ 58 w 58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75">
                    <a:moveTo>
                      <a:pt x="58" y="0"/>
                    </a:moveTo>
                    <a:cubicBezTo>
                      <a:pt x="51" y="26"/>
                      <a:pt x="47" y="56"/>
                      <a:pt x="33" y="75"/>
                    </a:cubicBezTo>
                    <a:cubicBezTo>
                      <a:pt x="19" y="67"/>
                      <a:pt x="10" y="53"/>
                      <a:pt x="0" y="40"/>
                    </a:cubicBezTo>
                    <a:cubicBezTo>
                      <a:pt x="13" y="21"/>
                      <a:pt x="32" y="0"/>
                      <a:pt x="58" y="0"/>
                    </a:cubicBezTo>
                    <a:close/>
                  </a:path>
                </a:pathLst>
              </a:custGeom>
              <a:solidFill>
                <a:srgbClr val="E56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7499350" y="3557588"/>
                <a:ext cx="315913" cy="307975"/>
              </a:xfrm>
              <a:custGeom>
                <a:avLst/>
                <a:gdLst>
                  <a:gd name="T0" fmla="*/ 75 w 84"/>
                  <a:gd name="T1" fmla="*/ 0 h 82"/>
                  <a:gd name="T2" fmla="*/ 52 w 84"/>
                  <a:gd name="T3" fmla="*/ 82 h 82"/>
                  <a:gd name="T4" fmla="*/ 1 w 84"/>
                  <a:gd name="T5" fmla="*/ 41 h 82"/>
                  <a:gd name="T6" fmla="*/ 75 w 84"/>
                  <a:gd name="T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2">
                    <a:moveTo>
                      <a:pt x="75" y="0"/>
                    </a:moveTo>
                    <a:cubicBezTo>
                      <a:pt x="84" y="31"/>
                      <a:pt x="69" y="65"/>
                      <a:pt x="52" y="82"/>
                    </a:cubicBezTo>
                    <a:cubicBezTo>
                      <a:pt x="44" y="72"/>
                      <a:pt x="2" y="58"/>
                      <a:pt x="1" y="41"/>
                    </a:cubicBezTo>
                    <a:cubicBezTo>
                      <a:pt x="0" y="21"/>
                      <a:pt x="61" y="11"/>
                      <a:pt x="75" y="0"/>
                    </a:cubicBezTo>
                    <a:close/>
                  </a:path>
                </a:pathLst>
              </a:custGeom>
              <a:solidFill>
                <a:srgbClr val="E56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7210425" y="3576638"/>
                <a:ext cx="225425" cy="255588"/>
              </a:xfrm>
              <a:custGeom>
                <a:avLst/>
                <a:gdLst>
                  <a:gd name="T0" fmla="*/ 0 w 60"/>
                  <a:gd name="T1" fmla="*/ 68 h 68"/>
                  <a:gd name="T2" fmla="*/ 23 w 60"/>
                  <a:gd name="T3" fmla="*/ 0 h 68"/>
                  <a:gd name="T4" fmla="*/ 58 w 60"/>
                  <a:gd name="T5" fmla="*/ 35 h 68"/>
                  <a:gd name="T6" fmla="*/ 0 w 60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68">
                    <a:moveTo>
                      <a:pt x="0" y="68"/>
                    </a:moveTo>
                    <a:cubicBezTo>
                      <a:pt x="2" y="39"/>
                      <a:pt x="13" y="20"/>
                      <a:pt x="23" y="0"/>
                    </a:cubicBezTo>
                    <a:cubicBezTo>
                      <a:pt x="34" y="9"/>
                      <a:pt x="60" y="21"/>
                      <a:pt x="58" y="35"/>
                    </a:cubicBezTo>
                    <a:cubicBezTo>
                      <a:pt x="57" y="48"/>
                      <a:pt x="13" y="64"/>
                      <a:pt x="0" y="68"/>
                    </a:cubicBezTo>
                    <a:close/>
                  </a:path>
                </a:pathLst>
              </a:custGeom>
              <a:solidFill>
                <a:srgbClr val="E56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7380288" y="3741738"/>
                <a:ext cx="280988" cy="349250"/>
              </a:xfrm>
              <a:custGeom>
                <a:avLst/>
                <a:gdLst>
                  <a:gd name="T0" fmla="*/ 0 w 75"/>
                  <a:gd name="T1" fmla="*/ 83 h 93"/>
                  <a:gd name="T2" fmla="*/ 10 w 75"/>
                  <a:gd name="T3" fmla="*/ 41 h 93"/>
                  <a:gd name="T4" fmla="*/ 28 w 75"/>
                  <a:gd name="T5" fmla="*/ 1 h 93"/>
                  <a:gd name="T6" fmla="*/ 75 w 75"/>
                  <a:gd name="T7" fmla="*/ 44 h 93"/>
                  <a:gd name="T8" fmla="*/ 0 w 75"/>
                  <a:gd name="T9" fmla="*/ 8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3">
                    <a:moveTo>
                      <a:pt x="0" y="83"/>
                    </a:moveTo>
                    <a:cubicBezTo>
                      <a:pt x="4" y="68"/>
                      <a:pt x="6" y="57"/>
                      <a:pt x="10" y="41"/>
                    </a:cubicBezTo>
                    <a:cubicBezTo>
                      <a:pt x="12" y="33"/>
                      <a:pt x="17" y="0"/>
                      <a:pt x="28" y="1"/>
                    </a:cubicBezTo>
                    <a:cubicBezTo>
                      <a:pt x="37" y="1"/>
                      <a:pt x="75" y="33"/>
                      <a:pt x="75" y="44"/>
                    </a:cubicBezTo>
                    <a:cubicBezTo>
                      <a:pt x="75" y="61"/>
                      <a:pt x="24" y="93"/>
                      <a:pt x="0" y="83"/>
                    </a:cubicBezTo>
                    <a:close/>
                  </a:path>
                </a:pathLst>
              </a:custGeom>
              <a:solidFill>
                <a:srgbClr val="E56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7221538" y="3749676"/>
                <a:ext cx="206375" cy="303213"/>
              </a:xfrm>
              <a:custGeom>
                <a:avLst/>
                <a:gdLst>
                  <a:gd name="T0" fmla="*/ 55 w 55"/>
                  <a:gd name="T1" fmla="*/ 0 h 81"/>
                  <a:gd name="T2" fmla="*/ 34 w 55"/>
                  <a:gd name="T3" fmla="*/ 81 h 81"/>
                  <a:gd name="T4" fmla="*/ 0 w 55"/>
                  <a:gd name="T5" fmla="*/ 32 h 81"/>
                  <a:gd name="T6" fmla="*/ 55 w 55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81">
                    <a:moveTo>
                      <a:pt x="55" y="0"/>
                    </a:moveTo>
                    <a:cubicBezTo>
                      <a:pt x="54" y="33"/>
                      <a:pt x="38" y="51"/>
                      <a:pt x="34" y="81"/>
                    </a:cubicBezTo>
                    <a:cubicBezTo>
                      <a:pt x="11" y="76"/>
                      <a:pt x="0" y="60"/>
                      <a:pt x="0" y="32"/>
                    </a:cubicBezTo>
                    <a:cubicBezTo>
                      <a:pt x="19" y="22"/>
                      <a:pt x="33" y="7"/>
                      <a:pt x="55" y="0"/>
                    </a:cubicBezTo>
                    <a:close/>
                  </a:path>
                </a:pathLst>
              </a:custGeom>
              <a:solidFill>
                <a:srgbClr val="E56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0"/>
          <p:cNvGrpSpPr/>
          <p:nvPr/>
        </p:nvGrpSpPr>
        <p:grpSpPr>
          <a:xfrm>
            <a:off x="6286512" y="3157720"/>
            <a:ext cx="369220" cy="342724"/>
            <a:chOff x="6003925" y="1095376"/>
            <a:chExt cx="711200" cy="685800"/>
          </a:xfrm>
        </p:grpSpPr>
        <p:sp>
          <p:nvSpPr>
            <p:cNvPr id="32" name="Freeform 20"/>
            <p:cNvSpPr>
              <a:spLocks noEditPoints="1"/>
            </p:cNvSpPr>
            <p:nvPr/>
          </p:nvSpPr>
          <p:spPr bwMode="auto">
            <a:xfrm>
              <a:off x="6003925" y="1095376"/>
              <a:ext cx="711200" cy="685800"/>
            </a:xfrm>
            <a:custGeom>
              <a:avLst/>
              <a:gdLst>
                <a:gd name="T0" fmla="*/ 171 w 190"/>
                <a:gd name="T1" fmla="*/ 47 h 183"/>
                <a:gd name="T2" fmla="*/ 134 w 190"/>
                <a:gd name="T3" fmla="*/ 155 h 183"/>
                <a:gd name="T4" fmla="*/ 9 w 190"/>
                <a:gd name="T5" fmla="*/ 99 h 183"/>
                <a:gd name="T6" fmla="*/ 49 w 190"/>
                <a:gd name="T7" fmla="*/ 15 h 183"/>
                <a:gd name="T8" fmla="*/ 157 w 190"/>
                <a:gd name="T9" fmla="*/ 29 h 183"/>
                <a:gd name="T10" fmla="*/ 171 w 190"/>
                <a:gd name="T11" fmla="*/ 47 h 183"/>
                <a:gd name="T12" fmla="*/ 143 w 190"/>
                <a:gd name="T13" fmla="*/ 29 h 183"/>
                <a:gd name="T14" fmla="*/ 25 w 190"/>
                <a:gd name="T15" fmla="*/ 41 h 183"/>
                <a:gd name="T16" fmla="*/ 50 w 190"/>
                <a:gd name="T17" fmla="*/ 107 h 183"/>
                <a:gd name="T18" fmla="*/ 154 w 190"/>
                <a:gd name="T19" fmla="*/ 98 h 183"/>
                <a:gd name="T20" fmla="*/ 159 w 190"/>
                <a:gd name="T21" fmla="*/ 43 h 183"/>
                <a:gd name="T22" fmla="*/ 143 w 190"/>
                <a:gd name="T23" fmla="*/ 2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183">
                  <a:moveTo>
                    <a:pt x="171" y="47"/>
                  </a:moveTo>
                  <a:cubicBezTo>
                    <a:pt x="190" y="79"/>
                    <a:pt x="173" y="133"/>
                    <a:pt x="134" y="155"/>
                  </a:cubicBezTo>
                  <a:cubicBezTo>
                    <a:pt x="83" y="183"/>
                    <a:pt x="24" y="154"/>
                    <a:pt x="9" y="99"/>
                  </a:cubicBezTo>
                  <a:cubicBezTo>
                    <a:pt x="0" y="68"/>
                    <a:pt x="6" y="34"/>
                    <a:pt x="49" y="15"/>
                  </a:cubicBezTo>
                  <a:cubicBezTo>
                    <a:pt x="84" y="0"/>
                    <a:pt x="134" y="10"/>
                    <a:pt x="157" y="29"/>
                  </a:cubicBezTo>
                  <a:cubicBezTo>
                    <a:pt x="162" y="33"/>
                    <a:pt x="166" y="39"/>
                    <a:pt x="171" y="47"/>
                  </a:cubicBezTo>
                  <a:close/>
                  <a:moveTo>
                    <a:pt x="143" y="29"/>
                  </a:moveTo>
                  <a:cubicBezTo>
                    <a:pt x="117" y="14"/>
                    <a:pt x="57" y="6"/>
                    <a:pt x="25" y="41"/>
                  </a:cubicBezTo>
                  <a:cubicBezTo>
                    <a:pt x="5" y="62"/>
                    <a:pt x="27" y="96"/>
                    <a:pt x="50" y="107"/>
                  </a:cubicBezTo>
                  <a:cubicBezTo>
                    <a:pt x="76" y="119"/>
                    <a:pt x="123" y="121"/>
                    <a:pt x="154" y="98"/>
                  </a:cubicBezTo>
                  <a:cubicBezTo>
                    <a:pt x="172" y="84"/>
                    <a:pt x="173" y="61"/>
                    <a:pt x="159" y="43"/>
                  </a:cubicBezTo>
                  <a:cubicBezTo>
                    <a:pt x="153" y="37"/>
                    <a:pt x="148" y="32"/>
                    <a:pt x="143" y="29"/>
                  </a:cubicBezTo>
                  <a:close/>
                </a:path>
              </a:pathLst>
            </a:custGeom>
            <a:solidFill>
              <a:srgbClr val="E56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"/>
            <p:cNvSpPr>
              <a:spLocks noEditPoints="1"/>
            </p:cNvSpPr>
            <p:nvPr/>
          </p:nvSpPr>
          <p:spPr bwMode="auto">
            <a:xfrm>
              <a:off x="6021388" y="1117601"/>
              <a:ext cx="630238" cy="430213"/>
            </a:xfrm>
            <a:custGeom>
              <a:avLst/>
              <a:gdLst>
                <a:gd name="T0" fmla="*/ 154 w 168"/>
                <a:gd name="T1" fmla="*/ 37 h 115"/>
                <a:gd name="T2" fmla="*/ 149 w 168"/>
                <a:gd name="T3" fmla="*/ 92 h 115"/>
                <a:gd name="T4" fmla="*/ 45 w 168"/>
                <a:gd name="T5" fmla="*/ 101 h 115"/>
                <a:gd name="T6" fmla="*/ 20 w 168"/>
                <a:gd name="T7" fmla="*/ 35 h 115"/>
                <a:gd name="T8" fmla="*/ 138 w 168"/>
                <a:gd name="T9" fmla="*/ 23 h 115"/>
                <a:gd name="T10" fmla="*/ 154 w 168"/>
                <a:gd name="T11" fmla="*/ 37 h 115"/>
                <a:gd name="T12" fmla="*/ 151 w 168"/>
                <a:gd name="T13" fmla="*/ 44 h 115"/>
                <a:gd name="T14" fmla="*/ 98 w 168"/>
                <a:gd name="T15" fmla="*/ 53 h 115"/>
                <a:gd name="T16" fmla="*/ 145 w 168"/>
                <a:gd name="T17" fmla="*/ 84 h 115"/>
                <a:gd name="T18" fmla="*/ 151 w 168"/>
                <a:gd name="T19" fmla="*/ 44 h 115"/>
                <a:gd name="T20" fmla="*/ 101 w 168"/>
                <a:gd name="T21" fmla="*/ 17 h 115"/>
                <a:gd name="T22" fmla="*/ 91 w 168"/>
                <a:gd name="T23" fmla="*/ 48 h 115"/>
                <a:gd name="T24" fmla="*/ 144 w 168"/>
                <a:gd name="T25" fmla="*/ 38 h 115"/>
                <a:gd name="T26" fmla="*/ 101 w 168"/>
                <a:gd name="T27" fmla="*/ 17 h 115"/>
                <a:gd name="T28" fmla="*/ 90 w 168"/>
                <a:gd name="T29" fmla="*/ 59 h 115"/>
                <a:gd name="T30" fmla="*/ 83 w 168"/>
                <a:gd name="T31" fmla="*/ 102 h 115"/>
                <a:gd name="T32" fmla="*/ 139 w 168"/>
                <a:gd name="T33" fmla="*/ 89 h 115"/>
                <a:gd name="T34" fmla="*/ 90 w 168"/>
                <a:gd name="T35" fmla="*/ 59 h 115"/>
                <a:gd name="T36" fmla="*/ 84 w 168"/>
                <a:gd name="T37" fmla="*/ 47 h 115"/>
                <a:gd name="T38" fmla="*/ 93 w 168"/>
                <a:gd name="T39" fmla="*/ 15 h 115"/>
                <a:gd name="T40" fmla="*/ 45 w 168"/>
                <a:gd name="T41" fmla="*/ 24 h 115"/>
                <a:gd name="T42" fmla="*/ 84 w 168"/>
                <a:gd name="T43" fmla="*/ 47 h 115"/>
                <a:gd name="T44" fmla="*/ 73 w 168"/>
                <a:gd name="T45" fmla="*/ 101 h 115"/>
                <a:gd name="T46" fmla="*/ 83 w 168"/>
                <a:gd name="T47" fmla="*/ 59 h 115"/>
                <a:gd name="T48" fmla="*/ 54 w 168"/>
                <a:gd name="T49" fmla="*/ 62 h 115"/>
                <a:gd name="T50" fmla="*/ 26 w 168"/>
                <a:gd name="T51" fmla="*/ 70 h 115"/>
                <a:gd name="T52" fmla="*/ 73 w 168"/>
                <a:gd name="T53" fmla="*/ 101 h 115"/>
                <a:gd name="T54" fmla="*/ 40 w 168"/>
                <a:gd name="T55" fmla="*/ 29 h 115"/>
                <a:gd name="T56" fmla="*/ 23 w 168"/>
                <a:gd name="T57" fmla="*/ 65 h 115"/>
                <a:gd name="T58" fmla="*/ 77 w 168"/>
                <a:gd name="T59" fmla="*/ 51 h 115"/>
                <a:gd name="T60" fmla="*/ 40 w 168"/>
                <a:gd name="T61" fmla="*/ 2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" h="115">
                  <a:moveTo>
                    <a:pt x="154" y="37"/>
                  </a:moveTo>
                  <a:cubicBezTo>
                    <a:pt x="168" y="55"/>
                    <a:pt x="167" y="78"/>
                    <a:pt x="149" y="92"/>
                  </a:cubicBezTo>
                  <a:cubicBezTo>
                    <a:pt x="118" y="115"/>
                    <a:pt x="71" y="113"/>
                    <a:pt x="45" y="101"/>
                  </a:cubicBezTo>
                  <a:cubicBezTo>
                    <a:pt x="22" y="90"/>
                    <a:pt x="0" y="56"/>
                    <a:pt x="20" y="35"/>
                  </a:cubicBezTo>
                  <a:cubicBezTo>
                    <a:pt x="52" y="0"/>
                    <a:pt x="112" y="8"/>
                    <a:pt x="138" y="23"/>
                  </a:cubicBezTo>
                  <a:cubicBezTo>
                    <a:pt x="143" y="26"/>
                    <a:pt x="148" y="31"/>
                    <a:pt x="154" y="37"/>
                  </a:cubicBezTo>
                  <a:close/>
                  <a:moveTo>
                    <a:pt x="151" y="44"/>
                  </a:moveTo>
                  <a:cubicBezTo>
                    <a:pt x="142" y="37"/>
                    <a:pt x="110" y="54"/>
                    <a:pt x="98" y="53"/>
                  </a:cubicBezTo>
                  <a:cubicBezTo>
                    <a:pt x="114" y="64"/>
                    <a:pt x="128" y="79"/>
                    <a:pt x="145" y="84"/>
                  </a:cubicBezTo>
                  <a:cubicBezTo>
                    <a:pt x="157" y="75"/>
                    <a:pt x="163" y="54"/>
                    <a:pt x="151" y="44"/>
                  </a:cubicBezTo>
                  <a:close/>
                  <a:moveTo>
                    <a:pt x="101" y="17"/>
                  </a:moveTo>
                  <a:cubicBezTo>
                    <a:pt x="96" y="27"/>
                    <a:pt x="91" y="37"/>
                    <a:pt x="91" y="48"/>
                  </a:cubicBezTo>
                  <a:cubicBezTo>
                    <a:pt x="107" y="50"/>
                    <a:pt x="126" y="42"/>
                    <a:pt x="144" y="38"/>
                  </a:cubicBezTo>
                  <a:cubicBezTo>
                    <a:pt x="135" y="23"/>
                    <a:pt x="116" y="18"/>
                    <a:pt x="101" y="17"/>
                  </a:cubicBezTo>
                  <a:close/>
                  <a:moveTo>
                    <a:pt x="90" y="59"/>
                  </a:moveTo>
                  <a:cubicBezTo>
                    <a:pt x="80" y="66"/>
                    <a:pt x="86" y="95"/>
                    <a:pt x="83" y="102"/>
                  </a:cubicBezTo>
                  <a:cubicBezTo>
                    <a:pt x="98" y="107"/>
                    <a:pt x="123" y="104"/>
                    <a:pt x="139" y="89"/>
                  </a:cubicBezTo>
                  <a:cubicBezTo>
                    <a:pt x="127" y="84"/>
                    <a:pt x="102" y="52"/>
                    <a:pt x="90" y="59"/>
                  </a:cubicBezTo>
                  <a:close/>
                  <a:moveTo>
                    <a:pt x="84" y="47"/>
                  </a:moveTo>
                  <a:cubicBezTo>
                    <a:pt x="92" y="43"/>
                    <a:pt x="91" y="24"/>
                    <a:pt x="93" y="15"/>
                  </a:cubicBezTo>
                  <a:cubicBezTo>
                    <a:pt x="78" y="15"/>
                    <a:pt x="62" y="15"/>
                    <a:pt x="45" y="24"/>
                  </a:cubicBezTo>
                  <a:cubicBezTo>
                    <a:pt x="52" y="30"/>
                    <a:pt x="76" y="51"/>
                    <a:pt x="84" y="47"/>
                  </a:cubicBezTo>
                  <a:close/>
                  <a:moveTo>
                    <a:pt x="73" y="101"/>
                  </a:moveTo>
                  <a:cubicBezTo>
                    <a:pt x="80" y="97"/>
                    <a:pt x="86" y="64"/>
                    <a:pt x="83" y="59"/>
                  </a:cubicBezTo>
                  <a:cubicBezTo>
                    <a:pt x="80" y="52"/>
                    <a:pt x="59" y="60"/>
                    <a:pt x="54" y="62"/>
                  </a:cubicBezTo>
                  <a:cubicBezTo>
                    <a:pt x="43" y="65"/>
                    <a:pt x="36" y="67"/>
                    <a:pt x="26" y="70"/>
                  </a:cubicBezTo>
                  <a:cubicBezTo>
                    <a:pt x="28" y="87"/>
                    <a:pt x="63" y="107"/>
                    <a:pt x="73" y="101"/>
                  </a:cubicBezTo>
                  <a:close/>
                  <a:moveTo>
                    <a:pt x="40" y="29"/>
                  </a:moveTo>
                  <a:cubicBezTo>
                    <a:pt x="24" y="38"/>
                    <a:pt x="18" y="50"/>
                    <a:pt x="23" y="65"/>
                  </a:cubicBezTo>
                  <a:cubicBezTo>
                    <a:pt x="42" y="58"/>
                    <a:pt x="58" y="61"/>
                    <a:pt x="77" y="51"/>
                  </a:cubicBezTo>
                  <a:cubicBezTo>
                    <a:pt x="66" y="41"/>
                    <a:pt x="52" y="37"/>
                    <a:pt x="4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389688" y="1255713"/>
              <a:ext cx="242888" cy="176213"/>
            </a:xfrm>
            <a:custGeom>
              <a:avLst/>
              <a:gdLst>
                <a:gd name="T0" fmla="*/ 47 w 65"/>
                <a:gd name="T1" fmla="*/ 47 h 47"/>
                <a:gd name="T2" fmla="*/ 0 w 65"/>
                <a:gd name="T3" fmla="*/ 16 h 47"/>
                <a:gd name="T4" fmla="*/ 53 w 65"/>
                <a:gd name="T5" fmla="*/ 7 h 47"/>
                <a:gd name="T6" fmla="*/ 47 w 65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47">
                  <a:moveTo>
                    <a:pt x="47" y="47"/>
                  </a:moveTo>
                  <a:cubicBezTo>
                    <a:pt x="30" y="42"/>
                    <a:pt x="16" y="27"/>
                    <a:pt x="0" y="16"/>
                  </a:cubicBezTo>
                  <a:cubicBezTo>
                    <a:pt x="12" y="17"/>
                    <a:pt x="44" y="0"/>
                    <a:pt x="53" y="7"/>
                  </a:cubicBezTo>
                  <a:cubicBezTo>
                    <a:pt x="65" y="17"/>
                    <a:pt x="59" y="38"/>
                    <a:pt x="47" y="47"/>
                  </a:cubicBezTo>
                  <a:close/>
                </a:path>
              </a:pathLst>
            </a:custGeom>
            <a:solidFill>
              <a:srgbClr val="E56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6362700" y="1181101"/>
              <a:ext cx="200025" cy="123825"/>
            </a:xfrm>
            <a:custGeom>
              <a:avLst/>
              <a:gdLst>
                <a:gd name="T0" fmla="*/ 53 w 53"/>
                <a:gd name="T1" fmla="*/ 21 h 33"/>
                <a:gd name="T2" fmla="*/ 0 w 53"/>
                <a:gd name="T3" fmla="*/ 31 h 33"/>
                <a:gd name="T4" fmla="*/ 10 w 53"/>
                <a:gd name="T5" fmla="*/ 0 h 33"/>
                <a:gd name="T6" fmla="*/ 53 w 53"/>
                <a:gd name="T7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33">
                  <a:moveTo>
                    <a:pt x="53" y="21"/>
                  </a:moveTo>
                  <a:cubicBezTo>
                    <a:pt x="35" y="25"/>
                    <a:pt x="16" y="33"/>
                    <a:pt x="0" y="31"/>
                  </a:cubicBezTo>
                  <a:cubicBezTo>
                    <a:pt x="0" y="20"/>
                    <a:pt x="5" y="10"/>
                    <a:pt x="10" y="0"/>
                  </a:cubicBezTo>
                  <a:cubicBezTo>
                    <a:pt x="25" y="1"/>
                    <a:pt x="44" y="6"/>
                    <a:pt x="53" y="21"/>
                  </a:cubicBezTo>
                  <a:close/>
                </a:path>
              </a:pathLst>
            </a:custGeom>
            <a:solidFill>
              <a:srgbClr val="E56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6321425" y="1312863"/>
              <a:ext cx="222250" cy="206375"/>
            </a:xfrm>
            <a:custGeom>
              <a:avLst/>
              <a:gdLst>
                <a:gd name="T0" fmla="*/ 59 w 59"/>
                <a:gd name="T1" fmla="*/ 37 h 55"/>
                <a:gd name="T2" fmla="*/ 3 w 59"/>
                <a:gd name="T3" fmla="*/ 50 h 55"/>
                <a:gd name="T4" fmla="*/ 10 w 59"/>
                <a:gd name="T5" fmla="*/ 7 h 55"/>
                <a:gd name="T6" fmla="*/ 59 w 59"/>
                <a:gd name="T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5">
                  <a:moveTo>
                    <a:pt x="59" y="37"/>
                  </a:moveTo>
                  <a:cubicBezTo>
                    <a:pt x="43" y="52"/>
                    <a:pt x="18" y="55"/>
                    <a:pt x="3" y="50"/>
                  </a:cubicBezTo>
                  <a:cubicBezTo>
                    <a:pt x="6" y="43"/>
                    <a:pt x="0" y="14"/>
                    <a:pt x="10" y="7"/>
                  </a:cubicBezTo>
                  <a:cubicBezTo>
                    <a:pt x="22" y="0"/>
                    <a:pt x="47" y="32"/>
                    <a:pt x="59" y="37"/>
                  </a:cubicBezTo>
                  <a:close/>
                </a:path>
              </a:pathLst>
            </a:custGeom>
            <a:solidFill>
              <a:srgbClr val="E56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191250" y="1173163"/>
              <a:ext cx="179388" cy="134938"/>
            </a:xfrm>
            <a:custGeom>
              <a:avLst/>
              <a:gdLst>
                <a:gd name="T0" fmla="*/ 0 w 48"/>
                <a:gd name="T1" fmla="*/ 9 h 36"/>
                <a:gd name="T2" fmla="*/ 48 w 48"/>
                <a:gd name="T3" fmla="*/ 0 h 36"/>
                <a:gd name="T4" fmla="*/ 39 w 48"/>
                <a:gd name="T5" fmla="*/ 32 h 36"/>
                <a:gd name="T6" fmla="*/ 0 w 48"/>
                <a:gd name="T7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6">
                  <a:moveTo>
                    <a:pt x="0" y="9"/>
                  </a:moveTo>
                  <a:cubicBezTo>
                    <a:pt x="17" y="0"/>
                    <a:pt x="33" y="0"/>
                    <a:pt x="48" y="0"/>
                  </a:cubicBezTo>
                  <a:cubicBezTo>
                    <a:pt x="46" y="9"/>
                    <a:pt x="47" y="28"/>
                    <a:pt x="39" y="32"/>
                  </a:cubicBezTo>
                  <a:cubicBezTo>
                    <a:pt x="31" y="36"/>
                    <a:pt x="7" y="15"/>
                    <a:pt x="0" y="9"/>
                  </a:cubicBezTo>
                  <a:close/>
                </a:path>
              </a:pathLst>
            </a:custGeom>
            <a:solidFill>
              <a:srgbClr val="E56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119813" y="1312863"/>
              <a:ext cx="225425" cy="206375"/>
            </a:xfrm>
            <a:custGeom>
              <a:avLst/>
              <a:gdLst>
                <a:gd name="T0" fmla="*/ 0 w 60"/>
                <a:gd name="T1" fmla="*/ 18 h 55"/>
                <a:gd name="T2" fmla="*/ 28 w 60"/>
                <a:gd name="T3" fmla="*/ 10 h 55"/>
                <a:gd name="T4" fmla="*/ 57 w 60"/>
                <a:gd name="T5" fmla="*/ 7 h 55"/>
                <a:gd name="T6" fmla="*/ 47 w 60"/>
                <a:gd name="T7" fmla="*/ 49 h 55"/>
                <a:gd name="T8" fmla="*/ 0 w 60"/>
                <a:gd name="T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5">
                  <a:moveTo>
                    <a:pt x="0" y="18"/>
                  </a:moveTo>
                  <a:cubicBezTo>
                    <a:pt x="10" y="15"/>
                    <a:pt x="17" y="13"/>
                    <a:pt x="28" y="10"/>
                  </a:cubicBezTo>
                  <a:cubicBezTo>
                    <a:pt x="33" y="8"/>
                    <a:pt x="54" y="0"/>
                    <a:pt x="57" y="7"/>
                  </a:cubicBezTo>
                  <a:cubicBezTo>
                    <a:pt x="60" y="12"/>
                    <a:pt x="54" y="45"/>
                    <a:pt x="47" y="49"/>
                  </a:cubicBezTo>
                  <a:cubicBezTo>
                    <a:pt x="37" y="55"/>
                    <a:pt x="2" y="35"/>
                    <a:pt x="0" y="18"/>
                  </a:cubicBezTo>
                  <a:close/>
                </a:path>
              </a:pathLst>
            </a:custGeom>
            <a:solidFill>
              <a:srgbClr val="E56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6089650" y="1225551"/>
              <a:ext cx="220663" cy="134938"/>
            </a:xfrm>
            <a:custGeom>
              <a:avLst/>
              <a:gdLst>
                <a:gd name="T0" fmla="*/ 59 w 59"/>
                <a:gd name="T1" fmla="*/ 22 h 36"/>
                <a:gd name="T2" fmla="*/ 5 w 59"/>
                <a:gd name="T3" fmla="*/ 36 h 36"/>
                <a:gd name="T4" fmla="*/ 22 w 59"/>
                <a:gd name="T5" fmla="*/ 0 h 36"/>
                <a:gd name="T6" fmla="*/ 59 w 59"/>
                <a:gd name="T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6">
                  <a:moveTo>
                    <a:pt x="59" y="22"/>
                  </a:moveTo>
                  <a:cubicBezTo>
                    <a:pt x="40" y="32"/>
                    <a:pt x="24" y="29"/>
                    <a:pt x="5" y="36"/>
                  </a:cubicBezTo>
                  <a:cubicBezTo>
                    <a:pt x="0" y="21"/>
                    <a:pt x="6" y="9"/>
                    <a:pt x="22" y="0"/>
                  </a:cubicBezTo>
                  <a:cubicBezTo>
                    <a:pt x="34" y="8"/>
                    <a:pt x="48" y="12"/>
                    <a:pt x="59" y="22"/>
                  </a:cubicBezTo>
                  <a:close/>
                </a:path>
              </a:pathLst>
            </a:custGeom>
            <a:solidFill>
              <a:srgbClr val="E56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39"/>
          <p:cNvGrpSpPr/>
          <p:nvPr/>
        </p:nvGrpSpPr>
        <p:grpSpPr>
          <a:xfrm>
            <a:off x="5214942" y="2285998"/>
            <a:ext cx="250239" cy="335584"/>
            <a:chOff x="5549900" y="2106613"/>
            <a:chExt cx="831850" cy="1158876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5640388" y="2106613"/>
              <a:ext cx="539750" cy="428625"/>
            </a:xfrm>
            <a:custGeom>
              <a:avLst/>
              <a:gdLst>
                <a:gd name="T0" fmla="*/ 112 w 144"/>
                <a:gd name="T1" fmla="*/ 45 h 114"/>
                <a:gd name="T2" fmla="*/ 77 w 144"/>
                <a:gd name="T3" fmla="*/ 84 h 114"/>
                <a:gd name="T4" fmla="*/ 120 w 144"/>
                <a:gd name="T5" fmla="*/ 69 h 114"/>
                <a:gd name="T6" fmla="*/ 101 w 144"/>
                <a:gd name="T7" fmla="*/ 89 h 114"/>
                <a:gd name="T8" fmla="*/ 144 w 144"/>
                <a:gd name="T9" fmla="*/ 88 h 114"/>
                <a:gd name="T10" fmla="*/ 73 w 144"/>
                <a:gd name="T11" fmla="*/ 93 h 114"/>
                <a:gd name="T12" fmla="*/ 43 w 144"/>
                <a:gd name="T13" fmla="*/ 103 h 114"/>
                <a:gd name="T14" fmla="*/ 0 w 144"/>
                <a:gd name="T15" fmla="*/ 91 h 114"/>
                <a:gd name="T16" fmla="*/ 47 w 144"/>
                <a:gd name="T17" fmla="*/ 91 h 114"/>
                <a:gd name="T18" fmla="*/ 20 w 144"/>
                <a:gd name="T19" fmla="*/ 74 h 114"/>
                <a:gd name="T20" fmla="*/ 65 w 144"/>
                <a:gd name="T21" fmla="*/ 82 h 114"/>
                <a:gd name="T22" fmla="*/ 112 w 144"/>
                <a:gd name="T23" fmla="*/ 4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114">
                  <a:moveTo>
                    <a:pt x="112" y="45"/>
                  </a:moveTo>
                  <a:cubicBezTo>
                    <a:pt x="94" y="51"/>
                    <a:pt x="81" y="63"/>
                    <a:pt x="77" y="84"/>
                  </a:cubicBezTo>
                  <a:cubicBezTo>
                    <a:pt x="89" y="84"/>
                    <a:pt x="103" y="71"/>
                    <a:pt x="120" y="69"/>
                  </a:cubicBezTo>
                  <a:cubicBezTo>
                    <a:pt x="115" y="78"/>
                    <a:pt x="106" y="81"/>
                    <a:pt x="101" y="89"/>
                  </a:cubicBezTo>
                  <a:cubicBezTo>
                    <a:pt x="117" y="91"/>
                    <a:pt x="128" y="86"/>
                    <a:pt x="144" y="88"/>
                  </a:cubicBezTo>
                  <a:cubicBezTo>
                    <a:pt x="133" y="114"/>
                    <a:pt x="99" y="92"/>
                    <a:pt x="73" y="93"/>
                  </a:cubicBezTo>
                  <a:cubicBezTo>
                    <a:pt x="62" y="94"/>
                    <a:pt x="52" y="102"/>
                    <a:pt x="43" y="103"/>
                  </a:cubicBezTo>
                  <a:cubicBezTo>
                    <a:pt x="25" y="104"/>
                    <a:pt x="12" y="95"/>
                    <a:pt x="0" y="91"/>
                  </a:cubicBezTo>
                  <a:cubicBezTo>
                    <a:pt x="14" y="86"/>
                    <a:pt x="30" y="94"/>
                    <a:pt x="47" y="91"/>
                  </a:cubicBezTo>
                  <a:cubicBezTo>
                    <a:pt x="40" y="83"/>
                    <a:pt x="30" y="79"/>
                    <a:pt x="20" y="74"/>
                  </a:cubicBezTo>
                  <a:cubicBezTo>
                    <a:pt x="34" y="71"/>
                    <a:pt x="49" y="82"/>
                    <a:pt x="65" y="82"/>
                  </a:cubicBezTo>
                  <a:cubicBezTo>
                    <a:pt x="74" y="62"/>
                    <a:pt x="96" y="0"/>
                    <a:pt x="112" y="45"/>
                  </a:cubicBezTo>
                  <a:close/>
                </a:path>
              </a:pathLst>
            </a:custGeom>
            <a:solidFill>
              <a:srgbClr val="EC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9"/>
            <p:cNvSpPr>
              <a:spLocks noEditPoints="1"/>
            </p:cNvSpPr>
            <p:nvPr/>
          </p:nvSpPr>
          <p:spPr bwMode="auto">
            <a:xfrm>
              <a:off x="5549900" y="2470151"/>
              <a:ext cx="831850" cy="795338"/>
            </a:xfrm>
            <a:custGeom>
              <a:avLst/>
              <a:gdLst>
                <a:gd name="T0" fmla="*/ 91 w 222"/>
                <a:gd name="T1" fmla="*/ 6 h 212"/>
                <a:gd name="T2" fmla="*/ 192 w 222"/>
                <a:gd name="T3" fmla="*/ 114 h 212"/>
                <a:gd name="T4" fmla="*/ 157 w 222"/>
                <a:gd name="T5" fmla="*/ 161 h 212"/>
                <a:gd name="T6" fmla="*/ 134 w 222"/>
                <a:gd name="T7" fmla="*/ 202 h 212"/>
                <a:gd name="T8" fmla="*/ 69 w 222"/>
                <a:gd name="T9" fmla="*/ 202 h 212"/>
                <a:gd name="T10" fmla="*/ 48 w 222"/>
                <a:gd name="T11" fmla="*/ 165 h 212"/>
                <a:gd name="T12" fmla="*/ 7 w 222"/>
                <a:gd name="T13" fmla="*/ 95 h 212"/>
                <a:gd name="T14" fmla="*/ 91 w 222"/>
                <a:gd name="T15" fmla="*/ 6 h 212"/>
                <a:gd name="T16" fmla="*/ 44 w 222"/>
                <a:gd name="T17" fmla="*/ 67 h 212"/>
                <a:gd name="T18" fmla="*/ 43 w 222"/>
                <a:gd name="T19" fmla="*/ 47 h 212"/>
                <a:gd name="T20" fmla="*/ 44 w 222"/>
                <a:gd name="T21" fmla="*/ 67 h 212"/>
                <a:gd name="T22" fmla="*/ 157 w 222"/>
                <a:gd name="T23" fmla="*/ 79 h 212"/>
                <a:gd name="T24" fmla="*/ 164 w 222"/>
                <a:gd name="T25" fmla="*/ 60 h 212"/>
                <a:gd name="T26" fmla="*/ 161 w 222"/>
                <a:gd name="T27" fmla="*/ 58 h 212"/>
                <a:gd name="T28" fmla="*/ 157 w 222"/>
                <a:gd name="T29" fmla="*/ 79 h 212"/>
                <a:gd name="T30" fmla="*/ 35 w 222"/>
                <a:gd name="T31" fmla="*/ 97 h 212"/>
                <a:gd name="T32" fmla="*/ 28 w 222"/>
                <a:gd name="T33" fmla="*/ 79 h 212"/>
                <a:gd name="T34" fmla="*/ 35 w 222"/>
                <a:gd name="T35" fmla="*/ 97 h 212"/>
                <a:gd name="T36" fmla="*/ 67 w 222"/>
                <a:gd name="T37" fmla="*/ 101 h 212"/>
                <a:gd name="T38" fmla="*/ 67 w 222"/>
                <a:gd name="T39" fmla="*/ 82 h 212"/>
                <a:gd name="T40" fmla="*/ 61 w 222"/>
                <a:gd name="T41" fmla="*/ 82 h 212"/>
                <a:gd name="T42" fmla="*/ 67 w 222"/>
                <a:gd name="T43" fmla="*/ 101 h 212"/>
                <a:gd name="T44" fmla="*/ 101 w 222"/>
                <a:gd name="T45" fmla="*/ 108 h 212"/>
                <a:gd name="T46" fmla="*/ 97 w 222"/>
                <a:gd name="T47" fmla="*/ 88 h 212"/>
                <a:gd name="T48" fmla="*/ 101 w 222"/>
                <a:gd name="T49" fmla="*/ 108 h 212"/>
                <a:gd name="T50" fmla="*/ 175 w 222"/>
                <a:gd name="T51" fmla="*/ 110 h 212"/>
                <a:gd name="T52" fmla="*/ 181 w 222"/>
                <a:gd name="T53" fmla="*/ 92 h 212"/>
                <a:gd name="T54" fmla="*/ 175 w 222"/>
                <a:gd name="T55" fmla="*/ 90 h 212"/>
                <a:gd name="T56" fmla="*/ 175 w 222"/>
                <a:gd name="T57" fmla="*/ 110 h 212"/>
                <a:gd name="T58" fmla="*/ 144 w 222"/>
                <a:gd name="T59" fmla="*/ 118 h 212"/>
                <a:gd name="T60" fmla="*/ 147 w 222"/>
                <a:gd name="T61" fmla="*/ 95 h 212"/>
                <a:gd name="T62" fmla="*/ 144 w 222"/>
                <a:gd name="T63" fmla="*/ 118 h 212"/>
                <a:gd name="T64" fmla="*/ 56 w 222"/>
                <a:gd name="T65" fmla="*/ 127 h 212"/>
                <a:gd name="T66" fmla="*/ 48 w 222"/>
                <a:gd name="T67" fmla="*/ 107 h 212"/>
                <a:gd name="T68" fmla="*/ 56 w 222"/>
                <a:gd name="T69" fmla="*/ 127 h 212"/>
                <a:gd name="T70" fmla="*/ 116 w 222"/>
                <a:gd name="T71" fmla="*/ 138 h 212"/>
                <a:gd name="T72" fmla="*/ 114 w 222"/>
                <a:gd name="T73" fmla="*/ 116 h 212"/>
                <a:gd name="T74" fmla="*/ 116 w 222"/>
                <a:gd name="T75" fmla="*/ 138 h 212"/>
                <a:gd name="T76" fmla="*/ 82 w 222"/>
                <a:gd name="T77" fmla="*/ 144 h 212"/>
                <a:gd name="T78" fmla="*/ 84 w 222"/>
                <a:gd name="T79" fmla="*/ 125 h 212"/>
                <a:gd name="T80" fmla="*/ 76 w 222"/>
                <a:gd name="T81" fmla="*/ 125 h 212"/>
                <a:gd name="T82" fmla="*/ 82 w 222"/>
                <a:gd name="T83" fmla="*/ 144 h 212"/>
                <a:gd name="T84" fmla="*/ 80 w 222"/>
                <a:gd name="T85" fmla="*/ 185 h 212"/>
                <a:gd name="T86" fmla="*/ 74 w 222"/>
                <a:gd name="T87" fmla="*/ 168 h 212"/>
                <a:gd name="T88" fmla="*/ 80 w 222"/>
                <a:gd name="T8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2" h="212">
                  <a:moveTo>
                    <a:pt x="91" y="6"/>
                  </a:moveTo>
                  <a:cubicBezTo>
                    <a:pt x="152" y="0"/>
                    <a:pt x="222" y="45"/>
                    <a:pt x="192" y="114"/>
                  </a:cubicBezTo>
                  <a:cubicBezTo>
                    <a:pt x="186" y="128"/>
                    <a:pt x="169" y="141"/>
                    <a:pt x="157" y="161"/>
                  </a:cubicBezTo>
                  <a:cubicBezTo>
                    <a:pt x="146" y="178"/>
                    <a:pt x="143" y="197"/>
                    <a:pt x="134" y="202"/>
                  </a:cubicBezTo>
                  <a:cubicBezTo>
                    <a:pt x="119" y="212"/>
                    <a:pt x="83" y="212"/>
                    <a:pt x="69" y="202"/>
                  </a:cubicBezTo>
                  <a:cubicBezTo>
                    <a:pt x="60" y="196"/>
                    <a:pt x="56" y="177"/>
                    <a:pt x="48" y="165"/>
                  </a:cubicBezTo>
                  <a:cubicBezTo>
                    <a:pt x="32" y="137"/>
                    <a:pt x="11" y="123"/>
                    <a:pt x="7" y="95"/>
                  </a:cubicBezTo>
                  <a:cubicBezTo>
                    <a:pt x="0" y="45"/>
                    <a:pt x="40" y="10"/>
                    <a:pt x="91" y="6"/>
                  </a:cubicBezTo>
                  <a:close/>
                  <a:moveTo>
                    <a:pt x="44" y="67"/>
                  </a:moveTo>
                  <a:cubicBezTo>
                    <a:pt x="50" y="66"/>
                    <a:pt x="51" y="45"/>
                    <a:pt x="43" y="47"/>
                  </a:cubicBezTo>
                  <a:cubicBezTo>
                    <a:pt x="41" y="52"/>
                    <a:pt x="34" y="66"/>
                    <a:pt x="44" y="67"/>
                  </a:cubicBezTo>
                  <a:close/>
                  <a:moveTo>
                    <a:pt x="157" y="79"/>
                  </a:moveTo>
                  <a:cubicBezTo>
                    <a:pt x="165" y="78"/>
                    <a:pt x="168" y="66"/>
                    <a:pt x="164" y="60"/>
                  </a:cubicBezTo>
                  <a:cubicBezTo>
                    <a:pt x="164" y="58"/>
                    <a:pt x="163" y="58"/>
                    <a:pt x="161" y="58"/>
                  </a:cubicBezTo>
                  <a:cubicBezTo>
                    <a:pt x="158" y="63"/>
                    <a:pt x="152" y="71"/>
                    <a:pt x="157" y="79"/>
                  </a:cubicBezTo>
                  <a:close/>
                  <a:moveTo>
                    <a:pt x="35" y="97"/>
                  </a:moveTo>
                  <a:cubicBezTo>
                    <a:pt x="38" y="90"/>
                    <a:pt x="39" y="77"/>
                    <a:pt x="28" y="79"/>
                  </a:cubicBezTo>
                  <a:cubicBezTo>
                    <a:pt x="28" y="87"/>
                    <a:pt x="27" y="97"/>
                    <a:pt x="35" y="97"/>
                  </a:cubicBezTo>
                  <a:close/>
                  <a:moveTo>
                    <a:pt x="67" y="101"/>
                  </a:moveTo>
                  <a:cubicBezTo>
                    <a:pt x="71" y="97"/>
                    <a:pt x="69" y="87"/>
                    <a:pt x="67" y="82"/>
                  </a:cubicBezTo>
                  <a:cubicBezTo>
                    <a:pt x="65" y="82"/>
                    <a:pt x="63" y="82"/>
                    <a:pt x="61" y="82"/>
                  </a:cubicBezTo>
                  <a:cubicBezTo>
                    <a:pt x="58" y="87"/>
                    <a:pt x="59" y="101"/>
                    <a:pt x="67" y="101"/>
                  </a:cubicBezTo>
                  <a:close/>
                  <a:moveTo>
                    <a:pt x="101" y="108"/>
                  </a:moveTo>
                  <a:cubicBezTo>
                    <a:pt x="107" y="105"/>
                    <a:pt x="106" y="87"/>
                    <a:pt x="97" y="88"/>
                  </a:cubicBezTo>
                  <a:cubicBezTo>
                    <a:pt x="93" y="95"/>
                    <a:pt x="91" y="106"/>
                    <a:pt x="101" y="108"/>
                  </a:cubicBezTo>
                  <a:close/>
                  <a:moveTo>
                    <a:pt x="175" y="110"/>
                  </a:moveTo>
                  <a:cubicBezTo>
                    <a:pt x="182" y="108"/>
                    <a:pt x="181" y="100"/>
                    <a:pt x="181" y="92"/>
                  </a:cubicBezTo>
                  <a:cubicBezTo>
                    <a:pt x="179" y="92"/>
                    <a:pt x="179" y="89"/>
                    <a:pt x="175" y="90"/>
                  </a:cubicBezTo>
                  <a:cubicBezTo>
                    <a:pt x="171" y="93"/>
                    <a:pt x="165" y="109"/>
                    <a:pt x="175" y="110"/>
                  </a:cubicBezTo>
                  <a:close/>
                  <a:moveTo>
                    <a:pt x="144" y="118"/>
                  </a:moveTo>
                  <a:cubicBezTo>
                    <a:pt x="151" y="117"/>
                    <a:pt x="155" y="99"/>
                    <a:pt x="147" y="95"/>
                  </a:cubicBezTo>
                  <a:cubicBezTo>
                    <a:pt x="143" y="101"/>
                    <a:pt x="136" y="111"/>
                    <a:pt x="144" y="118"/>
                  </a:cubicBezTo>
                  <a:close/>
                  <a:moveTo>
                    <a:pt x="56" y="127"/>
                  </a:moveTo>
                  <a:cubicBezTo>
                    <a:pt x="59" y="120"/>
                    <a:pt x="57" y="108"/>
                    <a:pt x="48" y="107"/>
                  </a:cubicBezTo>
                  <a:cubicBezTo>
                    <a:pt x="45" y="113"/>
                    <a:pt x="45" y="129"/>
                    <a:pt x="56" y="127"/>
                  </a:cubicBezTo>
                  <a:close/>
                  <a:moveTo>
                    <a:pt x="116" y="138"/>
                  </a:moveTo>
                  <a:cubicBezTo>
                    <a:pt x="120" y="133"/>
                    <a:pt x="129" y="116"/>
                    <a:pt x="114" y="116"/>
                  </a:cubicBezTo>
                  <a:cubicBezTo>
                    <a:pt x="111" y="122"/>
                    <a:pt x="106" y="136"/>
                    <a:pt x="116" y="138"/>
                  </a:cubicBezTo>
                  <a:close/>
                  <a:moveTo>
                    <a:pt x="82" y="144"/>
                  </a:moveTo>
                  <a:cubicBezTo>
                    <a:pt x="89" y="143"/>
                    <a:pt x="85" y="130"/>
                    <a:pt x="84" y="125"/>
                  </a:cubicBezTo>
                  <a:cubicBezTo>
                    <a:pt x="81" y="125"/>
                    <a:pt x="79" y="125"/>
                    <a:pt x="76" y="125"/>
                  </a:cubicBezTo>
                  <a:cubicBezTo>
                    <a:pt x="77" y="132"/>
                    <a:pt x="73" y="145"/>
                    <a:pt x="82" y="144"/>
                  </a:cubicBezTo>
                  <a:close/>
                  <a:moveTo>
                    <a:pt x="80" y="185"/>
                  </a:moveTo>
                  <a:cubicBezTo>
                    <a:pt x="84" y="180"/>
                    <a:pt x="83" y="167"/>
                    <a:pt x="74" y="168"/>
                  </a:cubicBezTo>
                  <a:cubicBezTo>
                    <a:pt x="70" y="174"/>
                    <a:pt x="76" y="182"/>
                    <a:pt x="80" y="185"/>
                  </a:cubicBezTo>
                  <a:close/>
                </a:path>
              </a:pathLst>
            </a:custGeom>
            <a:solidFill>
              <a:srgbClr val="EC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5676900" y="2640013"/>
              <a:ext cx="63500" cy="82550"/>
            </a:xfrm>
            <a:custGeom>
              <a:avLst/>
              <a:gdLst>
                <a:gd name="T0" fmla="*/ 9 w 17"/>
                <a:gd name="T1" fmla="*/ 2 h 22"/>
                <a:gd name="T2" fmla="*/ 10 w 17"/>
                <a:gd name="T3" fmla="*/ 22 h 22"/>
                <a:gd name="T4" fmla="*/ 9 w 17"/>
                <a:gd name="T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2">
                  <a:moveTo>
                    <a:pt x="9" y="2"/>
                  </a:moveTo>
                  <a:cubicBezTo>
                    <a:pt x="17" y="0"/>
                    <a:pt x="16" y="21"/>
                    <a:pt x="10" y="22"/>
                  </a:cubicBezTo>
                  <a:cubicBezTo>
                    <a:pt x="0" y="21"/>
                    <a:pt x="7" y="7"/>
                    <a:pt x="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6119813" y="2687638"/>
              <a:ext cx="60325" cy="79375"/>
            </a:xfrm>
            <a:custGeom>
              <a:avLst/>
              <a:gdLst>
                <a:gd name="T0" fmla="*/ 9 w 16"/>
                <a:gd name="T1" fmla="*/ 0 h 21"/>
                <a:gd name="T2" fmla="*/ 12 w 16"/>
                <a:gd name="T3" fmla="*/ 2 h 21"/>
                <a:gd name="T4" fmla="*/ 5 w 16"/>
                <a:gd name="T5" fmla="*/ 21 h 21"/>
                <a:gd name="T6" fmla="*/ 9 w 1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1">
                  <a:moveTo>
                    <a:pt x="9" y="0"/>
                  </a:moveTo>
                  <a:cubicBezTo>
                    <a:pt x="11" y="0"/>
                    <a:pt x="12" y="0"/>
                    <a:pt x="12" y="2"/>
                  </a:cubicBezTo>
                  <a:cubicBezTo>
                    <a:pt x="16" y="8"/>
                    <a:pt x="13" y="20"/>
                    <a:pt x="5" y="21"/>
                  </a:cubicBezTo>
                  <a:cubicBezTo>
                    <a:pt x="0" y="13"/>
                    <a:pt x="6" y="5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5651500" y="2759076"/>
              <a:ext cx="44450" cy="76200"/>
            </a:xfrm>
            <a:custGeom>
              <a:avLst/>
              <a:gdLst>
                <a:gd name="T0" fmla="*/ 1 w 12"/>
                <a:gd name="T1" fmla="*/ 2 h 20"/>
                <a:gd name="T2" fmla="*/ 8 w 12"/>
                <a:gd name="T3" fmla="*/ 20 h 20"/>
                <a:gd name="T4" fmla="*/ 1 w 12"/>
                <a:gd name="T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0">
                  <a:moveTo>
                    <a:pt x="1" y="2"/>
                  </a:moveTo>
                  <a:cubicBezTo>
                    <a:pt x="12" y="0"/>
                    <a:pt x="11" y="13"/>
                    <a:pt x="8" y="20"/>
                  </a:cubicBezTo>
                  <a:cubicBezTo>
                    <a:pt x="0" y="20"/>
                    <a:pt x="1" y="1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5767388" y="2778126"/>
              <a:ext cx="49213" cy="71438"/>
            </a:xfrm>
            <a:custGeom>
              <a:avLst/>
              <a:gdLst>
                <a:gd name="T0" fmla="*/ 3 w 13"/>
                <a:gd name="T1" fmla="*/ 0 h 19"/>
                <a:gd name="T2" fmla="*/ 9 w 13"/>
                <a:gd name="T3" fmla="*/ 0 h 19"/>
                <a:gd name="T4" fmla="*/ 9 w 13"/>
                <a:gd name="T5" fmla="*/ 19 h 19"/>
                <a:gd name="T6" fmla="*/ 3 w 13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9">
                  <a:moveTo>
                    <a:pt x="3" y="0"/>
                  </a:moveTo>
                  <a:cubicBezTo>
                    <a:pt x="5" y="0"/>
                    <a:pt x="7" y="0"/>
                    <a:pt x="9" y="0"/>
                  </a:cubicBezTo>
                  <a:cubicBezTo>
                    <a:pt x="11" y="5"/>
                    <a:pt x="13" y="15"/>
                    <a:pt x="9" y="19"/>
                  </a:cubicBezTo>
                  <a:cubicBezTo>
                    <a:pt x="1" y="19"/>
                    <a:pt x="0" y="5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>
              <a:off x="5891213" y="2797176"/>
              <a:ext cx="60325" cy="79375"/>
            </a:xfrm>
            <a:custGeom>
              <a:avLst/>
              <a:gdLst>
                <a:gd name="T0" fmla="*/ 6 w 16"/>
                <a:gd name="T1" fmla="*/ 1 h 21"/>
                <a:gd name="T2" fmla="*/ 10 w 16"/>
                <a:gd name="T3" fmla="*/ 21 h 21"/>
                <a:gd name="T4" fmla="*/ 6 w 16"/>
                <a:gd name="T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1">
                  <a:moveTo>
                    <a:pt x="6" y="1"/>
                  </a:moveTo>
                  <a:cubicBezTo>
                    <a:pt x="15" y="0"/>
                    <a:pt x="16" y="18"/>
                    <a:pt x="10" y="21"/>
                  </a:cubicBezTo>
                  <a:cubicBezTo>
                    <a:pt x="0" y="19"/>
                    <a:pt x="2" y="8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6169025" y="2805113"/>
              <a:ext cx="63500" cy="77788"/>
            </a:xfrm>
            <a:custGeom>
              <a:avLst/>
              <a:gdLst>
                <a:gd name="T0" fmla="*/ 10 w 17"/>
                <a:gd name="T1" fmla="*/ 1 h 21"/>
                <a:gd name="T2" fmla="*/ 16 w 17"/>
                <a:gd name="T3" fmla="*/ 3 h 21"/>
                <a:gd name="T4" fmla="*/ 10 w 17"/>
                <a:gd name="T5" fmla="*/ 21 h 21"/>
                <a:gd name="T6" fmla="*/ 10 w 17"/>
                <a:gd name="T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">
                  <a:moveTo>
                    <a:pt x="10" y="1"/>
                  </a:moveTo>
                  <a:cubicBezTo>
                    <a:pt x="14" y="0"/>
                    <a:pt x="14" y="3"/>
                    <a:pt x="16" y="3"/>
                  </a:cubicBezTo>
                  <a:cubicBezTo>
                    <a:pt x="16" y="11"/>
                    <a:pt x="17" y="19"/>
                    <a:pt x="10" y="21"/>
                  </a:cubicBezTo>
                  <a:cubicBezTo>
                    <a:pt x="0" y="20"/>
                    <a:pt x="6" y="4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6059488" y="2827338"/>
              <a:ext cx="71438" cy="85725"/>
            </a:xfrm>
            <a:custGeom>
              <a:avLst/>
              <a:gdLst>
                <a:gd name="T0" fmla="*/ 11 w 19"/>
                <a:gd name="T1" fmla="*/ 0 h 23"/>
                <a:gd name="T2" fmla="*/ 8 w 19"/>
                <a:gd name="T3" fmla="*/ 23 h 23"/>
                <a:gd name="T4" fmla="*/ 11 w 1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3">
                  <a:moveTo>
                    <a:pt x="11" y="0"/>
                  </a:moveTo>
                  <a:cubicBezTo>
                    <a:pt x="19" y="4"/>
                    <a:pt x="15" y="22"/>
                    <a:pt x="8" y="23"/>
                  </a:cubicBezTo>
                  <a:cubicBezTo>
                    <a:pt x="0" y="16"/>
                    <a:pt x="7" y="6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5718175" y="2871788"/>
              <a:ext cx="52388" cy="82550"/>
            </a:xfrm>
            <a:custGeom>
              <a:avLst/>
              <a:gdLst>
                <a:gd name="T0" fmla="*/ 3 w 14"/>
                <a:gd name="T1" fmla="*/ 0 h 22"/>
                <a:gd name="T2" fmla="*/ 11 w 14"/>
                <a:gd name="T3" fmla="*/ 20 h 22"/>
                <a:gd name="T4" fmla="*/ 3 w 14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2">
                  <a:moveTo>
                    <a:pt x="3" y="0"/>
                  </a:moveTo>
                  <a:cubicBezTo>
                    <a:pt x="12" y="1"/>
                    <a:pt x="14" y="13"/>
                    <a:pt x="11" y="20"/>
                  </a:cubicBezTo>
                  <a:cubicBezTo>
                    <a:pt x="0" y="22"/>
                    <a:pt x="0" y="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5946775" y="2905126"/>
              <a:ext cx="87313" cy="82550"/>
            </a:xfrm>
            <a:custGeom>
              <a:avLst/>
              <a:gdLst>
                <a:gd name="T0" fmla="*/ 8 w 23"/>
                <a:gd name="T1" fmla="*/ 0 h 22"/>
                <a:gd name="T2" fmla="*/ 10 w 23"/>
                <a:gd name="T3" fmla="*/ 22 h 22"/>
                <a:gd name="T4" fmla="*/ 8 w 23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8" y="0"/>
                  </a:moveTo>
                  <a:cubicBezTo>
                    <a:pt x="23" y="0"/>
                    <a:pt x="14" y="17"/>
                    <a:pt x="10" y="22"/>
                  </a:cubicBezTo>
                  <a:cubicBezTo>
                    <a:pt x="0" y="20"/>
                    <a:pt x="5" y="6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5822950" y="2940051"/>
              <a:ext cx="60325" cy="74613"/>
            </a:xfrm>
            <a:custGeom>
              <a:avLst/>
              <a:gdLst>
                <a:gd name="T0" fmla="*/ 3 w 16"/>
                <a:gd name="T1" fmla="*/ 0 h 20"/>
                <a:gd name="T2" fmla="*/ 11 w 16"/>
                <a:gd name="T3" fmla="*/ 0 h 20"/>
                <a:gd name="T4" fmla="*/ 9 w 16"/>
                <a:gd name="T5" fmla="*/ 19 h 20"/>
                <a:gd name="T6" fmla="*/ 3 w 16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0">
                  <a:moveTo>
                    <a:pt x="3" y="0"/>
                  </a:moveTo>
                  <a:cubicBezTo>
                    <a:pt x="6" y="0"/>
                    <a:pt x="8" y="0"/>
                    <a:pt x="11" y="0"/>
                  </a:cubicBezTo>
                  <a:cubicBezTo>
                    <a:pt x="12" y="5"/>
                    <a:pt x="16" y="18"/>
                    <a:pt x="9" y="19"/>
                  </a:cubicBezTo>
                  <a:cubicBezTo>
                    <a:pt x="0" y="20"/>
                    <a:pt x="4" y="7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6072198" y="2571750"/>
            <a:ext cx="375508" cy="502186"/>
            <a:chOff x="1868195" y="2121564"/>
            <a:chExt cx="1333500" cy="1852613"/>
          </a:xfrm>
        </p:grpSpPr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2557170" y="2121564"/>
              <a:ext cx="52388" cy="66675"/>
            </a:xfrm>
            <a:custGeom>
              <a:avLst/>
              <a:gdLst>
                <a:gd name="T0" fmla="*/ 4 w 14"/>
                <a:gd name="T1" fmla="*/ 1 h 18"/>
                <a:gd name="T2" fmla="*/ 10 w 14"/>
                <a:gd name="T3" fmla="*/ 18 h 18"/>
                <a:gd name="T4" fmla="*/ 4 w 14"/>
                <a:gd name="T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8">
                  <a:moveTo>
                    <a:pt x="4" y="1"/>
                  </a:moveTo>
                  <a:cubicBezTo>
                    <a:pt x="13" y="0"/>
                    <a:pt x="14" y="13"/>
                    <a:pt x="10" y="18"/>
                  </a:cubicBezTo>
                  <a:cubicBezTo>
                    <a:pt x="6" y="15"/>
                    <a:pt x="0" y="7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2490495" y="2361277"/>
              <a:ext cx="119063" cy="330200"/>
            </a:xfrm>
            <a:custGeom>
              <a:avLst/>
              <a:gdLst>
                <a:gd name="T0" fmla="*/ 14 w 32"/>
                <a:gd name="T1" fmla="*/ 0 h 88"/>
                <a:gd name="T2" fmla="*/ 32 w 32"/>
                <a:gd name="T3" fmla="*/ 11 h 88"/>
                <a:gd name="T4" fmla="*/ 10 w 32"/>
                <a:gd name="T5" fmla="*/ 88 h 88"/>
                <a:gd name="T6" fmla="*/ 14 w 32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8">
                  <a:moveTo>
                    <a:pt x="14" y="0"/>
                  </a:moveTo>
                  <a:cubicBezTo>
                    <a:pt x="23" y="0"/>
                    <a:pt x="25" y="8"/>
                    <a:pt x="32" y="11"/>
                  </a:cubicBezTo>
                  <a:cubicBezTo>
                    <a:pt x="20" y="30"/>
                    <a:pt x="7" y="50"/>
                    <a:pt x="10" y="88"/>
                  </a:cubicBezTo>
                  <a:cubicBezTo>
                    <a:pt x="0" y="63"/>
                    <a:pt x="7" y="21"/>
                    <a:pt x="14" y="0"/>
                  </a:cubicBezTo>
                  <a:close/>
                </a:path>
              </a:pathLst>
            </a:custGeom>
            <a:solidFill>
              <a:srgbClr val="872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1868195" y="2594639"/>
              <a:ext cx="1333500" cy="1379538"/>
            </a:xfrm>
            <a:custGeom>
              <a:avLst/>
              <a:gdLst>
                <a:gd name="T0" fmla="*/ 106 w 356"/>
                <a:gd name="T1" fmla="*/ 185 h 368"/>
                <a:gd name="T2" fmla="*/ 64 w 356"/>
                <a:gd name="T3" fmla="*/ 114 h 368"/>
                <a:gd name="T4" fmla="*/ 12 w 356"/>
                <a:gd name="T5" fmla="*/ 79 h 368"/>
                <a:gd name="T6" fmla="*/ 95 w 356"/>
                <a:gd name="T7" fmla="*/ 55 h 368"/>
                <a:gd name="T8" fmla="*/ 180 w 356"/>
                <a:gd name="T9" fmla="*/ 55 h 368"/>
                <a:gd name="T10" fmla="*/ 263 w 356"/>
                <a:gd name="T11" fmla="*/ 55 h 368"/>
                <a:gd name="T12" fmla="*/ 346 w 356"/>
                <a:gd name="T13" fmla="*/ 50 h 368"/>
                <a:gd name="T14" fmla="*/ 301 w 356"/>
                <a:gd name="T15" fmla="*/ 111 h 368"/>
                <a:gd name="T16" fmla="*/ 259 w 356"/>
                <a:gd name="T17" fmla="*/ 185 h 368"/>
                <a:gd name="T18" fmla="*/ 218 w 356"/>
                <a:gd name="T19" fmla="*/ 263 h 368"/>
                <a:gd name="T20" fmla="*/ 225 w 356"/>
                <a:gd name="T21" fmla="*/ 284 h 368"/>
                <a:gd name="T22" fmla="*/ 149 w 356"/>
                <a:gd name="T23" fmla="*/ 263 h 368"/>
                <a:gd name="T24" fmla="*/ 106 w 356"/>
                <a:gd name="T25" fmla="*/ 185 h 368"/>
                <a:gd name="T26" fmla="*/ 252 w 356"/>
                <a:gd name="T27" fmla="*/ 100 h 368"/>
                <a:gd name="T28" fmla="*/ 274 w 356"/>
                <a:gd name="T29" fmla="*/ 95 h 368"/>
                <a:gd name="T30" fmla="*/ 263 w 356"/>
                <a:gd name="T31" fmla="*/ 76 h 368"/>
                <a:gd name="T32" fmla="*/ 252 w 356"/>
                <a:gd name="T33" fmla="*/ 100 h 368"/>
                <a:gd name="T34" fmla="*/ 86 w 356"/>
                <a:gd name="T35" fmla="*/ 100 h 368"/>
                <a:gd name="T36" fmla="*/ 108 w 356"/>
                <a:gd name="T37" fmla="*/ 98 h 368"/>
                <a:gd name="T38" fmla="*/ 95 w 356"/>
                <a:gd name="T39" fmla="*/ 79 h 368"/>
                <a:gd name="T40" fmla="*/ 86 w 356"/>
                <a:gd name="T41" fmla="*/ 100 h 368"/>
                <a:gd name="T42" fmla="*/ 196 w 356"/>
                <a:gd name="T43" fmla="*/ 100 h 368"/>
                <a:gd name="T44" fmla="*/ 178 w 356"/>
                <a:gd name="T45" fmla="*/ 79 h 368"/>
                <a:gd name="T46" fmla="*/ 169 w 356"/>
                <a:gd name="T47" fmla="*/ 100 h 368"/>
                <a:gd name="T48" fmla="*/ 196 w 356"/>
                <a:gd name="T49" fmla="*/ 100 h 368"/>
                <a:gd name="T50" fmla="*/ 209 w 356"/>
                <a:gd name="T51" fmla="*/ 114 h 368"/>
                <a:gd name="T52" fmla="*/ 212 w 356"/>
                <a:gd name="T53" fmla="*/ 177 h 368"/>
                <a:gd name="T54" fmla="*/ 236 w 356"/>
                <a:gd name="T55" fmla="*/ 172 h 368"/>
                <a:gd name="T56" fmla="*/ 236 w 356"/>
                <a:gd name="T57" fmla="*/ 108 h 368"/>
                <a:gd name="T58" fmla="*/ 209 w 356"/>
                <a:gd name="T59" fmla="*/ 114 h 368"/>
                <a:gd name="T60" fmla="*/ 140 w 356"/>
                <a:gd name="T61" fmla="*/ 135 h 368"/>
                <a:gd name="T62" fmla="*/ 151 w 356"/>
                <a:gd name="T63" fmla="*/ 111 h 368"/>
                <a:gd name="T64" fmla="*/ 126 w 356"/>
                <a:gd name="T65" fmla="*/ 114 h 368"/>
                <a:gd name="T66" fmla="*/ 140 w 356"/>
                <a:gd name="T67" fmla="*/ 135 h 368"/>
                <a:gd name="T68" fmla="*/ 126 w 356"/>
                <a:gd name="T69" fmla="*/ 175 h 368"/>
                <a:gd name="T70" fmla="*/ 151 w 356"/>
                <a:gd name="T71" fmla="*/ 175 h 368"/>
                <a:gd name="T72" fmla="*/ 135 w 356"/>
                <a:gd name="T73" fmla="*/ 153 h 368"/>
                <a:gd name="T74" fmla="*/ 126 w 356"/>
                <a:gd name="T75" fmla="*/ 175 h 368"/>
                <a:gd name="T76" fmla="*/ 169 w 356"/>
                <a:gd name="T77" fmla="*/ 191 h 368"/>
                <a:gd name="T78" fmla="*/ 169 w 356"/>
                <a:gd name="T79" fmla="*/ 249 h 368"/>
                <a:gd name="T80" fmla="*/ 194 w 356"/>
                <a:gd name="T81" fmla="*/ 244 h 368"/>
                <a:gd name="T82" fmla="*/ 185 w 356"/>
                <a:gd name="T83" fmla="*/ 228 h 368"/>
                <a:gd name="T84" fmla="*/ 194 w 356"/>
                <a:gd name="T85" fmla="*/ 185 h 368"/>
                <a:gd name="T86" fmla="*/ 169 w 356"/>
                <a:gd name="T87" fmla="*/ 191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68">
                  <a:moveTo>
                    <a:pt x="106" y="185"/>
                  </a:moveTo>
                  <a:cubicBezTo>
                    <a:pt x="69" y="201"/>
                    <a:pt x="38" y="147"/>
                    <a:pt x="64" y="114"/>
                  </a:cubicBezTo>
                  <a:cubicBezTo>
                    <a:pt x="38" y="110"/>
                    <a:pt x="16" y="101"/>
                    <a:pt x="12" y="79"/>
                  </a:cubicBezTo>
                  <a:cubicBezTo>
                    <a:pt x="0" y="18"/>
                    <a:pt x="81" y="0"/>
                    <a:pt x="95" y="55"/>
                  </a:cubicBezTo>
                  <a:cubicBezTo>
                    <a:pt x="107" y="13"/>
                    <a:pt x="168" y="12"/>
                    <a:pt x="180" y="55"/>
                  </a:cubicBezTo>
                  <a:cubicBezTo>
                    <a:pt x="190" y="13"/>
                    <a:pt x="254" y="11"/>
                    <a:pt x="263" y="55"/>
                  </a:cubicBezTo>
                  <a:cubicBezTo>
                    <a:pt x="275" y="16"/>
                    <a:pt x="334" y="10"/>
                    <a:pt x="346" y="50"/>
                  </a:cubicBezTo>
                  <a:cubicBezTo>
                    <a:pt x="356" y="81"/>
                    <a:pt x="339" y="115"/>
                    <a:pt x="301" y="111"/>
                  </a:cubicBezTo>
                  <a:cubicBezTo>
                    <a:pt x="321" y="138"/>
                    <a:pt x="300" y="201"/>
                    <a:pt x="259" y="185"/>
                  </a:cubicBezTo>
                  <a:cubicBezTo>
                    <a:pt x="280" y="209"/>
                    <a:pt x="267" y="275"/>
                    <a:pt x="218" y="263"/>
                  </a:cubicBezTo>
                  <a:cubicBezTo>
                    <a:pt x="217" y="269"/>
                    <a:pt x="224" y="275"/>
                    <a:pt x="225" y="284"/>
                  </a:cubicBezTo>
                  <a:cubicBezTo>
                    <a:pt x="233" y="368"/>
                    <a:pt x="104" y="339"/>
                    <a:pt x="149" y="263"/>
                  </a:cubicBezTo>
                  <a:cubicBezTo>
                    <a:pt x="101" y="275"/>
                    <a:pt x="78" y="216"/>
                    <a:pt x="106" y="185"/>
                  </a:cubicBezTo>
                  <a:close/>
                  <a:moveTo>
                    <a:pt x="252" y="100"/>
                  </a:moveTo>
                  <a:cubicBezTo>
                    <a:pt x="260" y="99"/>
                    <a:pt x="269" y="99"/>
                    <a:pt x="274" y="95"/>
                  </a:cubicBezTo>
                  <a:cubicBezTo>
                    <a:pt x="268" y="92"/>
                    <a:pt x="268" y="82"/>
                    <a:pt x="263" y="76"/>
                  </a:cubicBezTo>
                  <a:cubicBezTo>
                    <a:pt x="262" y="87"/>
                    <a:pt x="256" y="93"/>
                    <a:pt x="252" y="100"/>
                  </a:cubicBezTo>
                  <a:close/>
                  <a:moveTo>
                    <a:pt x="86" y="100"/>
                  </a:moveTo>
                  <a:cubicBezTo>
                    <a:pt x="93" y="93"/>
                    <a:pt x="104" y="103"/>
                    <a:pt x="108" y="98"/>
                  </a:cubicBezTo>
                  <a:cubicBezTo>
                    <a:pt x="100" y="95"/>
                    <a:pt x="102" y="82"/>
                    <a:pt x="95" y="79"/>
                  </a:cubicBezTo>
                  <a:cubicBezTo>
                    <a:pt x="95" y="90"/>
                    <a:pt x="86" y="90"/>
                    <a:pt x="86" y="100"/>
                  </a:cubicBezTo>
                  <a:close/>
                  <a:moveTo>
                    <a:pt x="196" y="100"/>
                  </a:moveTo>
                  <a:cubicBezTo>
                    <a:pt x="187" y="97"/>
                    <a:pt x="187" y="83"/>
                    <a:pt x="178" y="79"/>
                  </a:cubicBezTo>
                  <a:cubicBezTo>
                    <a:pt x="178" y="90"/>
                    <a:pt x="171" y="92"/>
                    <a:pt x="169" y="100"/>
                  </a:cubicBezTo>
                  <a:cubicBezTo>
                    <a:pt x="178" y="99"/>
                    <a:pt x="194" y="103"/>
                    <a:pt x="196" y="100"/>
                  </a:cubicBezTo>
                  <a:close/>
                  <a:moveTo>
                    <a:pt x="209" y="114"/>
                  </a:moveTo>
                  <a:cubicBezTo>
                    <a:pt x="229" y="121"/>
                    <a:pt x="225" y="166"/>
                    <a:pt x="212" y="177"/>
                  </a:cubicBezTo>
                  <a:cubicBezTo>
                    <a:pt x="217" y="172"/>
                    <a:pt x="232" y="178"/>
                    <a:pt x="236" y="172"/>
                  </a:cubicBezTo>
                  <a:cubicBezTo>
                    <a:pt x="215" y="161"/>
                    <a:pt x="229" y="114"/>
                    <a:pt x="236" y="108"/>
                  </a:cubicBezTo>
                  <a:cubicBezTo>
                    <a:pt x="232" y="116"/>
                    <a:pt x="213" y="106"/>
                    <a:pt x="209" y="114"/>
                  </a:cubicBezTo>
                  <a:close/>
                  <a:moveTo>
                    <a:pt x="140" y="135"/>
                  </a:moveTo>
                  <a:cubicBezTo>
                    <a:pt x="139" y="121"/>
                    <a:pt x="148" y="119"/>
                    <a:pt x="151" y="111"/>
                  </a:cubicBezTo>
                  <a:cubicBezTo>
                    <a:pt x="143" y="113"/>
                    <a:pt x="130" y="107"/>
                    <a:pt x="126" y="114"/>
                  </a:cubicBezTo>
                  <a:cubicBezTo>
                    <a:pt x="134" y="116"/>
                    <a:pt x="134" y="129"/>
                    <a:pt x="140" y="135"/>
                  </a:cubicBezTo>
                  <a:close/>
                  <a:moveTo>
                    <a:pt x="126" y="175"/>
                  </a:moveTo>
                  <a:cubicBezTo>
                    <a:pt x="136" y="172"/>
                    <a:pt x="148" y="179"/>
                    <a:pt x="151" y="175"/>
                  </a:cubicBezTo>
                  <a:cubicBezTo>
                    <a:pt x="142" y="172"/>
                    <a:pt x="144" y="157"/>
                    <a:pt x="135" y="153"/>
                  </a:cubicBezTo>
                  <a:cubicBezTo>
                    <a:pt x="136" y="165"/>
                    <a:pt x="129" y="168"/>
                    <a:pt x="126" y="175"/>
                  </a:cubicBezTo>
                  <a:close/>
                  <a:moveTo>
                    <a:pt x="169" y="191"/>
                  </a:moveTo>
                  <a:cubicBezTo>
                    <a:pt x="183" y="200"/>
                    <a:pt x="180" y="239"/>
                    <a:pt x="169" y="249"/>
                  </a:cubicBezTo>
                  <a:cubicBezTo>
                    <a:pt x="174" y="244"/>
                    <a:pt x="189" y="250"/>
                    <a:pt x="194" y="244"/>
                  </a:cubicBezTo>
                  <a:cubicBezTo>
                    <a:pt x="188" y="242"/>
                    <a:pt x="188" y="233"/>
                    <a:pt x="185" y="228"/>
                  </a:cubicBezTo>
                  <a:cubicBezTo>
                    <a:pt x="177" y="205"/>
                    <a:pt x="200" y="191"/>
                    <a:pt x="194" y="185"/>
                  </a:cubicBezTo>
                  <a:cubicBezTo>
                    <a:pt x="191" y="193"/>
                    <a:pt x="172" y="183"/>
                    <a:pt x="169" y="191"/>
                  </a:cubicBezTo>
                  <a:close/>
                </a:path>
              </a:pathLst>
            </a:custGeom>
            <a:solidFill>
              <a:srgbClr val="872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2812757" y="2878802"/>
              <a:ext cx="82550" cy="90488"/>
            </a:xfrm>
            <a:custGeom>
              <a:avLst/>
              <a:gdLst>
                <a:gd name="T0" fmla="*/ 11 w 22"/>
                <a:gd name="T1" fmla="*/ 0 h 24"/>
                <a:gd name="T2" fmla="*/ 22 w 22"/>
                <a:gd name="T3" fmla="*/ 19 h 24"/>
                <a:gd name="T4" fmla="*/ 0 w 22"/>
                <a:gd name="T5" fmla="*/ 24 h 24"/>
                <a:gd name="T6" fmla="*/ 11 w 2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11" y="0"/>
                  </a:moveTo>
                  <a:cubicBezTo>
                    <a:pt x="16" y="6"/>
                    <a:pt x="16" y="16"/>
                    <a:pt x="22" y="19"/>
                  </a:cubicBezTo>
                  <a:cubicBezTo>
                    <a:pt x="17" y="23"/>
                    <a:pt x="8" y="23"/>
                    <a:pt x="0" y="24"/>
                  </a:cubicBezTo>
                  <a:cubicBezTo>
                    <a:pt x="4" y="17"/>
                    <a:pt x="10" y="11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2190457" y="2889914"/>
              <a:ext cx="82550" cy="90488"/>
            </a:xfrm>
            <a:custGeom>
              <a:avLst/>
              <a:gdLst>
                <a:gd name="T0" fmla="*/ 9 w 22"/>
                <a:gd name="T1" fmla="*/ 0 h 24"/>
                <a:gd name="T2" fmla="*/ 22 w 22"/>
                <a:gd name="T3" fmla="*/ 19 h 24"/>
                <a:gd name="T4" fmla="*/ 0 w 22"/>
                <a:gd name="T5" fmla="*/ 21 h 24"/>
                <a:gd name="T6" fmla="*/ 9 w 2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9" y="0"/>
                  </a:moveTo>
                  <a:cubicBezTo>
                    <a:pt x="16" y="3"/>
                    <a:pt x="14" y="16"/>
                    <a:pt x="22" y="19"/>
                  </a:cubicBezTo>
                  <a:cubicBezTo>
                    <a:pt x="18" y="24"/>
                    <a:pt x="7" y="14"/>
                    <a:pt x="0" y="21"/>
                  </a:cubicBezTo>
                  <a:cubicBezTo>
                    <a:pt x="0" y="11"/>
                    <a:pt x="9" y="11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2339682" y="2994689"/>
              <a:ext cx="93663" cy="104775"/>
            </a:xfrm>
            <a:custGeom>
              <a:avLst/>
              <a:gdLst>
                <a:gd name="T0" fmla="*/ 0 w 25"/>
                <a:gd name="T1" fmla="*/ 7 h 28"/>
                <a:gd name="T2" fmla="*/ 25 w 25"/>
                <a:gd name="T3" fmla="*/ 4 h 28"/>
                <a:gd name="T4" fmla="*/ 14 w 25"/>
                <a:gd name="T5" fmla="*/ 28 h 28"/>
                <a:gd name="T6" fmla="*/ 0 w 25"/>
                <a:gd name="T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8">
                  <a:moveTo>
                    <a:pt x="0" y="7"/>
                  </a:moveTo>
                  <a:cubicBezTo>
                    <a:pt x="4" y="0"/>
                    <a:pt x="17" y="6"/>
                    <a:pt x="25" y="4"/>
                  </a:cubicBezTo>
                  <a:cubicBezTo>
                    <a:pt x="22" y="12"/>
                    <a:pt x="13" y="14"/>
                    <a:pt x="14" y="28"/>
                  </a:cubicBezTo>
                  <a:cubicBezTo>
                    <a:pt x="8" y="22"/>
                    <a:pt x="8" y="9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2339682" y="3167727"/>
              <a:ext cx="93663" cy="96838"/>
            </a:xfrm>
            <a:custGeom>
              <a:avLst/>
              <a:gdLst>
                <a:gd name="T0" fmla="*/ 9 w 25"/>
                <a:gd name="T1" fmla="*/ 0 h 26"/>
                <a:gd name="T2" fmla="*/ 25 w 25"/>
                <a:gd name="T3" fmla="*/ 22 h 26"/>
                <a:gd name="T4" fmla="*/ 0 w 25"/>
                <a:gd name="T5" fmla="*/ 22 h 26"/>
                <a:gd name="T6" fmla="*/ 9 w 2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6">
                  <a:moveTo>
                    <a:pt x="9" y="0"/>
                  </a:moveTo>
                  <a:cubicBezTo>
                    <a:pt x="18" y="4"/>
                    <a:pt x="16" y="19"/>
                    <a:pt x="25" y="22"/>
                  </a:cubicBezTo>
                  <a:cubicBezTo>
                    <a:pt x="22" y="26"/>
                    <a:pt x="10" y="19"/>
                    <a:pt x="0" y="22"/>
                  </a:cubicBezTo>
                  <a:cubicBezTo>
                    <a:pt x="3" y="15"/>
                    <a:pt x="10" y="12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2501607" y="3280439"/>
              <a:ext cx="115888" cy="250825"/>
            </a:xfrm>
            <a:custGeom>
              <a:avLst/>
              <a:gdLst>
                <a:gd name="T0" fmla="*/ 25 w 31"/>
                <a:gd name="T1" fmla="*/ 2 h 67"/>
                <a:gd name="T2" fmla="*/ 16 w 31"/>
                <a:gd name="T3" fmla="*/ 45 h 67"/>
                <a:gd name="T4" fmla="*/ 25 w 31"/>
                <a:gd name="T5" fmla="*/ 61 h 67"/>
                <a:gd name="T6" fmla="*/ 0 w 31"/>
                <a:gd name="T7" fmla="*/ 66 h 67"/>
                <a:gd name="T8" fmla="*/ 0 w 31"/>
                <a:gd name="T9" fmla="*/ 8 h 67"/>
                <a:gd name="T10" fmla="*/ 25 w 31"/>
                <a:gd name="T1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7">
                  <a:moveTo>
                    <a:pt x="25" y="2"/>
                  </a:moveTo>
                  <a:cubicBezTo>
                    <a:pt x="31" y="8"/>
                    <a:pt x="8" y="22"/>
                    <a:pt x="16" y="45"/>
                  </a:cubicBezTo>
                  <a:cubicBezTo>
                    <a:pt x="19" y="50"/>
                    <a:pt x="19" y="59"/>
                    <a:pt x="25" y="61"/>
                  </a:cubicBezTo>
                  <a:cubicBezTo>
                    <a:pt x="20" y="67"/>
                    <a:pt x="5" y="61"/>
                    <a:pt x="0" y="66"/>
                  </a:cubicBezTo>
                  <a:cubicBezTo>
                    <a:pt x="11" y="56"/>
                    <a:pt x="14" y="17"/>
                    <a:pt x="0" y="8"/>
                  </a:cubicBezTo>
                  <a:cubicBezTo>
                    <a:pt x="3" y="0"/>
                    <a:pt x="22" y="10"/>
                    <a:pt x="2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2501607" y="2889914"/>
              <a:ext cx="101600" cy="90488"/>
            </a:xfrm>
            <a:custGeom>
              <a:avLst/>
              <a:gdLst>
                <a:gd name="T0" fmla="*/ 0 w 27"/>
                <a:gd name="T1" fmla="*/ 21 h 24"/>
                <a:gd name="T2" fmla="*/ 9 w 27"/>
                <a:gd name="T3" fmla="*/ 0 h 24"/>
                <a:gd name="T4" fmla="*/ 27 w 27"/>
                <a:gd name="T5" fmla="*/ 21 h 24"/>
                <a:gd name="T6" fmla="*/ 0 w 27"/>
                <a:gd name="T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4">
                  <a:moveTo>
                    <a:pt x="0" y="21"/>
                  </a:moveTo>
                  <a:cubicBezTo>
                    <a:pt x="2" y="13"/>
                    <a:pt x="9" y="11"/>
                    <a:pt x="9" y="0"/>
                  </a:cubicBezTo>
                  <a:cubicBezTo>
                    <a:pt x="18" y="4"/>
                    <a:pt x="18" y="18"/>
                    <a:pt x="27" y="21"/>
                  </a:cubicBezTo>
                  <a:cubicBezTo>
                    <a:pt x="25" y="24"/>
                    <a:pt x="9" y="20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2650832" y="2991514"/>
              <a:ext cx="101600" cy="269875"/>
            </a:xfrm>
            <a:custGeom>
              <a:avLst/>
              <a:gdLst>
                <a:gd name="T0" fmla="*/ 27 w 27"/>
                <a:gd name="T1" fmla="*/ 2 h 72"/>
                <a:gd name="T2" fmla="*/ 27 w 27"/>
                <a:gd name="T3" fmla="*/ 66 h 72"/>
                <a:gd name="T4" fmla="*/ 3 w 27"/>
                <a:gd name="T5" fmla="*/ 71 h 72"/>
                <a:gd name="T6" fmla="*/ 0 w 27"/>
                <a:gd name="T7" fmla="*/ 8 h 72"/>
                <a:gd name="T8" fmla="*/ 27 w 27"/>
                <a:gd name="T9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72">
                  <a:moveTo>
                    <a:pt x="27" y="2"/>
                  </a:moveTo>
                  <a:cubicBezTo>
                    <a:pt x="20" y="8"/>
                    <a:pt x="6" y="55"/>
                    <a:pt x="27" y="66"/>
                  </a:cubicBezTo>
                  <a:cubicBezTo>
                    <a:pt x="23" y="72"/>
                    <a:pt x="8" y="66"/>
                    <a:pt x="3" y="71"/>
                  </a:cubicBezTo>
                  <a:cubicBezTo>
                    <a:pt x="16" y="60"/>
                    <a:pt x="20" y="15"/>
                    <a:pt x="0" y="8"/>
                  </a:cubicBezTo>
                  <a:cubicBezTo>
                    <a:pt x="4" y="0"/>
                    <a:pt x="23" y="10"/>
                    <a:pt x="2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3"/>
          <p:cNvGrpSpPr/>
          <p:nvPr/>
        </p:nvGrpSpPr>
        <p:grpSpPr>
          <a:xfrm>
            <a:off x="5715008" y="2000246"/>
            <a:ext cx="500066" cy="492740"/>
            <a:chOff x="6378575" y="3363913"/>
            <a:chExt cx="655638" cy="700088"/>
          </a:xfrm>
        </p:grpSpPr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6670675" y="3363913"/>
              <a:ext cx="187325" cy="382588"/>
            </a:xfrm>
            <a:custGeom>
              <a:avLst/>
              <a:gdLst>
                <a:gd name="T0" fmla="*/ 40 w 50"/>
                <a:gd name="T1" fmla="*/ 90 h 102"/>
                <a:gd name="T2" fmla="*/ 7 w 50"/>
                <a:gd name="T3" fmla="*/ 102 h 102"/>
                <a:gd name="T4" fmla="*/ 0 w 50"/>
                <a:gd name="T5" fmla="*/ 77 h 102"/>
                <a:gd name="T6" fmla="*/ 12 w 50"/>
                <a:gd name="T7" fmla="*/ 2 h 102"/>
                <a:gd name="T8" fmla="*/ 15 w 50"/>
                <a:gd name="T9" fmla="*/ 0 h 102"/>
                <a:gd name="T10" fmla="*/ 40 w 50"/>
                <a:gd name="T11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02">
                  <a:moveTo>
                    <a:pt x="40" y="90"/>
                  </a:moveTo>
                  <a:cubicBezTo>
                    <a:pt x="26" y="90"/>
                    <a:pt x="13" y="97"/>
                    <a:pt x="7" y="102"/>
                  </a:cubicBezTo>
                  <a:cubicBezTo>
                    <a:pt x="8" y="90"/>
                    <a:pt x="3" y="84"/>
                    <a:pt x="0" y="77"/>
                  </a:cubicBezTo>
                  <a:cubicBezTo>
                    <a:pt x="7" y="55"/>
                    <a:pt x="11" y="29"/>
                    <a:pt x="12" y="2"/>
                  </a:cubicBezTo>
                  <a:cubicBezTo>
                    <a:pt x="13" y="1"/>
                    <a:pt x="15" y="1"/>
                    <a:pt x="15" y="0"/>
                  </a:cubicBezTo>
                  <a:cubicBezTo>
                    <a:pt x="44" y="10"/>
                    <a:pt x="50" y="56"/>
                    <a:pt x="40" y="90"/>
                  </a:cubicBezTo>
                  <a:close/>
                </a:path>
              </a:pathLst>
            </a:custGeom>
            <a:solidFill>
              <a:srgbClr val="EC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5"/>
            <p:cNvSpPr>
              <a:spLocks/>
            </p:cNvSpPr>
            <p:nvPr/>
          </p:nvSpPr>
          <p:spPr bwMode="auto">
            <a:xfrm>
              <a:off x="6569075" y="3482976"/>
              <a:ext cx="112713" cy="142875"/>
            </a:xfrm>
            <a:custGeom>
              <a:avLst/>
              <a:gdLst>
                <a:gd name="T0" fmla="*/ 0 w 30"/>
                <a:gd name="T1" fmla="*/ 0 h 38"/>
                <a:gd name="T2" fmla="*/ 30 w 30"/>
                <a:gd name="T3" fmla="*/ 11 h 38"/>
                <a:gd name="T4" fmla="*/ 23 w 30"/>
                <a:gd name="T5" fmla="*/ 38 h 38"/>
                <a:gd name="T6" fmla="*/ 0 w 30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0" y="0"/>
                  </a:moveTo>
                  <a:cubicBezTo>
                    <a:pt x="14" y="0"/>
                    <a:pt x="23" y="4"/>
                    <a:pt x="30" y="11"/>
                  </a:cubicBezTo>
                  <a:cubicBezTo>
                    <a:pt x="28" y="20"/>
                    <a:pt x="25" y="29"/>
                    <a:pt x="23" y="38"/>
                  </a:cubicBezTo>
                  <a:cubicBezTo>
                    <a:pt x="11" y="30"/>
                    <a:pt x="9" y="12"/>
                    <a:pt x="0" y="0"/>
                  </a:cubicBezTo>
                  <a:close/>
                </a:path>
              </a:pathLst>
            </a:custGeom>
            <a:solidFill>
              <a:srgbClr val="EC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6"/>
            <p:cNvSpPr>
              <a:spLocks/>
            </p:cNvSpPr>
            <p:nvPr/>
          </p:nvSpPr>
          <p:spPr bwMode="auto">
            <a:xfrm>
              <a:off x="6378575" y="3502026"/>
              <a:ext cx="311150" cy="498475"/>
            </a:xfrm>
            <a:custGeom>
              <a:avLst/>
              <a:gdLst>
                <a:gd name="T0" fmla="*/ 43 w 83"/>
                <a:gd name="T1" fmla="*/ 133 h 133"/>
                <a:gd name="T2" fmla="*/ 30 w 83"/>
                <a:gd name="T3" fmla="*/ 127 h 133"/>
                <a:gd name="T4" fmla="*/ 56 w 83"/>
                <a:gd name="T5" fmla="*/ 60 h 133"/>
                <a:gd name="T6" fmla="*/ 0 w 83"/>
                <a:gd name="T7" fmla="*/ 29 h 133"/>
                <a:gd name="T8" fmla="*/ 82 w 83"/>
                <a:gd name="T9" fmla="*/ 66 h 133"/>
                <a:gd name="T10" fmla="*/ 43 w 8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33">
                  <a:moveTo>
                    <a:pt x="43" y="133"/>
                  </a:moveTo>
                  <a:cubicBezTo>
                    <a:pt x="38" y="132"/>
                    <a:pt x="36" y="127"/>
                    <a:pt x="30" y="127"/>
                  </a:cubicBezTo>
                  <a:cubicBezTo>
                    <a:pt x="31" y="102"/>
                    <a:pt x="61" y="89"/>
                    <a:pt x="56" y="60"/>
                  </a:cubicBezTo>
                  <a:cubicBezTo>
                    <a:pt x="52" y="38"/>
                    <a:pt x="26" y="25"/>
                    <a:pt x="0" y="29"/>
                  </a:cubicBezTo>
                  <a:cubicBezTo>
                    <a:pt x="31" y="0"/>
                    <a:pt x="81" y="29"/>
                    <a:pt x="82" y="66"/>
                  </a:cubicBezTo>
                  <a:cubicBezTo>
                    <a:pt x="83" y="96"/>
                    <a:pt x="58" y="118"/>
                    <a:pt x="43" y="133"/>
                  </a:cubicBezTo>
                  <a:close/>
                </a:path>
              </a:pathLst>
            </a:custGeom>
            <a:solidFill>
              <a:srgbClr val="EC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7"/>
            <p:cNvSpPr>
              <a:spLocks/>
            </p:cNvSpPr>
            <p:nvPr/>
          </p:nvSpPr>
          <p:spPr bwMode="auto">
            <a:xfrm>
              <a:off x="6832600" y="3570288"/>
              <a:ext cx="153988" cy="134938"/>
            </a:xfrm>
            <a:custGeom>
              <a:avLst/>
              <a:gdLst>
                <a:gd name="T0" fmla="*/ 41 w 41"/>
                <a:gd name="T1" fmla="*/ 7 h 36"/>
                <a:gd name="T2" fmla="*/ 16 w 41"/>
                <a:gd name="T3" fmla="*/ 25 h 36"/>
                <a:gd name="T4" fmla="*/ 2 w 41"/>
                <a:gd name="T5" fmla="*/ 36 h 36"/>
                <a:gd name="T6" fmla="*/ 4 w 41"/>
                <a:gd name="T7" fmla="*/ 7 h 36"/>
                <a:gd name="T8" fmla="*/ 41 w 41"/>
                <a:gd name="T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41" y="7"/>
                  </a:moveTo>
                  <a:cubicBezTo>
                    <a:pt x="35" y="15"/>
                    <a:pt x="24" y="18"/>
                    <a:pt x="16" y="25"/>
                  </a:cubicBezTo>
                  <a:cubicBezTo>
                    <a:pt x="12" y="28"/>
                    <a:pt x="10" y="36"/>
                    <a:pt x="2" y="36"/>
                  </a:cubicBezTo>
                  <a:cubicBezTo>
                    <a:pt x="0" y="28"/>
                    <a:pt x="7" y="19"/>
                    <a:pt x="4" y="7"/>
                  </a:cubicBezTo>
                  <a:cubicBezTo>
                    <a:pt x="13" y="0"/>
                    <a:pt x="32" y="0"/>
                    <a:pt x="41" y="7"/>
                  </a:cubicBezTo>
                  <a:close/>
                </a:path>
              </a:pathLst>
            </a:custGeom>
            <a:solidFill>
              <a:srgbClr val="EC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"/>
            <p:cNvSpPr>
              <a:spLocks/>
            </p:cNvSpPr>
            <p:nvPr/>
          </p:nvSpPr>
          <p:spPr bwMode="auto">
            <a:xfrm>
              <a:off x="6538913" y="3689351"/>
              <a:ext cx="495300" cy="374650"/>
            </a:xfrm>
            <a:custGeom>
              <a:avLst/>
              <a:gdLst>
                <a:gd name="T0" fmla="*/ 116 w 132"/>
                <a:gd name="T1" fmla="*/ 69 h 100"/>
                <a:gd name="T2" fmla="*/ 70 w 132"/>
                <a:gd name="T3" fmla="*/ 36 h 100"/>
                <a:gd name="T4" fmla="*/ 0 w 132"/>
                <a:gd name="T5" fmla="*/ 92 h 100"/>
                <a:gd name="T6" fmla="*/ 13 w 132"/>
                <a:gd name="T7" fmla="*/ 78 h 100"/>
                <a:gd name="T8" fmla="*/ 32 w 132"/>
                <a:gd name="T9" fmla="*/ 53 h 100"/>
                <a:gd name="T10" fmla="*/ 52 w 132"/>
                <a:gd name="T11" fmla="*/ 13 h 100"/>
                <a:gd name="T12" fmla="*/ 126 w 132"/>
                <a:gd name="T13" fmla="*/ 36 h 100"/>
                <a:gd name="T14" fmla="*/ 116 w 132"/>
                <a:gd name="T15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00">
                  <a:moveTo>
                    <a:pt x="116" y="69"/>
                  </a:moveTo>
                  <a:cubicBezTo>
                    <a:pt x="124" y="43"/>
                    <a:pt x="92" y="21"/>
                    <a:pt x="70" y="36"/>
                  </a:cubicBezTo>
                  <a:cubicBezTo>
                    <a:pt x="51" y="49"/>
                    <a:pt x="41" y="100"/>
                    <a:pt x="0" y="92"/>
                  </a:cubicBezTo>
                  <a:cubicBezTo>
                    <a:pt x="1" y="83"/>
                    <a:pt x="8" y="83"/>
                    <a:pt x="13" y="78"/>
                  </a:cubicBezTo>
                  <a:cubicBezTo>
                    <a:pt x="18" y="73"/>
                    <a:pt x="27" y="61"/>
                    <a:pt x="32" y="53"/>
                  </a:cubicBezTo>
                  <a:cubicBezTo>
                    <a:pt x="39" y="38"/>
                    <a:pt x="40" y="19"/>
                    <a:pt x="52" y="13"/>
                  </a:cubicBezTo>
                  <a:cubicBezTo>
                    <a:pt x="78" y="0"/>
                    <a:pt x="116" y="13"/>
                    <a:pt x="126" y="36"/>
                  </a:cubicBezTo>
                  <a:cubicBezTo>
                    <a:pt x="129" y="43"/>
                    <a:pt x="132" y="64"/>
                    <a:pt x="116" y="69"/>
                  </a:cubicBezTo>
                  <a:close/>
                </a:path>
              </a:pathLst>
            </a:custGeom>
            <a:solidFill>
              <a:srgbClr val="EC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9"/>
            <p:cNvSpPr>
              <a:spLocks/>
            </p:cNvSpPr>
            <p:nvPr/>
          </p:nvSpPr>
          <p:spPr bwMode="auto">
            <a:xfrm>
              <a:off x="6480175" y="3989388"/>
              <a:ext cx="52388" cy="55563"/>
            </a:xfrm>
            <a:custGeom>
              <a:avLst/>
              <a:gdLst>
                <a:gd name="T0" fmla="*/ 13 w 14"/>
                <a:gd name="T1" fmla="*/ 12 h 15"/>
                <a:gd name="T2" fmla="*/ 0 w 14"/>
                <a:gd name="T3" fmla="*/ 3 h 15"/>
                <a:gd name="T4" fmla="*/ 13 w 14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3" y="12"/>
                  </a:moveTo>
                  <a:cubicBezTo>
                    <a:pt x="7" y="15"/>
                    <a:pt x="1" y="10"/>
                    <a:pt x="0" y="3"/>
                  </a:cubicBezTo>
                  <a:cubicBezTo>
                    <a:pt x="7" y="0"/>
                    <a:pt x="14" y="5"/>
                    <a:pt x="13" y="12"/>
                  </a:cubicBezTo>
                  <a:close/>
                </a:path>
              </a:pathLst>
            </a:custGeom>
            <a:solidFill>
              <a:srgbClr val="EC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Freeform 19"/>
          <p:cNvSpPr>
            <a:spLocks noChangeAspect="1" noEditPoints="1"/>
          </p:cNvSpPr>
          <p:nvPr/>
        </p:nvSpPr>
        <p:spPr bwMode="auto">
          <a:xfrm>
            <a:off x="2143108" y="3071816"/>
            <a:ext cx="324000" cy="560622"/>
          </a:xfrm>
          <a:custGeom>
            <a:avLst/>
            <a:gdLst>
              <a:gd name="T0" fmla="*/ 67 w 177"/>
              <a:gd name="T1" fmla="*/ 273 h 306"/>
              <a:gd name="T2" fmla="*/ 27 w 177"/>
              <a:gd name="T3" fmla="*/ 264 h 306"/>
              <a:gd name="T4" fmla="*/ 61 w 177"/>
              <a:gd name="T5" fmla="*/ 231 h 306"/>
              <a:gd name="T6" fmla="*/ 75 w 177"/>
              <a:gd name="T7" fmla="*/ 259 h 306"/>
              <a:gd name="T8" fmla="*/ 52 w 177"/>
              <a:gd name="T9" fmla="*/ 188 h 306"/>
              <a:gd name="T10" fmla="*/ 0 w 177"/>
              <a:gd name="T11" fmla="*/ 180 h 306"/>
              <a:gd name="T12" fmla="*/ 18 w 177"/>
              <a:gd name="T13" fmla="*/ 221 h 306"/>
              <a:gd name="T14" fmla="*/ 38 w 177"/>
              <a:gd name="T15" fmla="*/ 200 h 306"/>
              <a:gd name="T16" fmla="*/ 98 w 177"/>
              <a:gd name="T17" fmla="*/ 168 h 306"/>
              <a:gd name="T18" fmla="*/ 56 w 177"/>
              <a:gd name="T19" fmla="*/ 203 h 306"/>
              <a:gd name="T20" fmla="*/ 51 w 177"/>
              <a:gd name="T21" fmla="*/ 213 h 306"/>
              <a:gd name="T22" fmla="*/ 105 w 177"/>
              <a:gd name="T23" fmla="*/ 306 h 306"/>
              <a:gd name="T24" fmla="*/ 115 w 177"/>
              <a:gd name="T25" fmla="*/ 168 h 306"/>
              <a:gd name="T26" fmla="*/ 150 w 177"/>
              <a:gd name="T27" fmla="*/ 66 h 306"/>
              <a:gd name="T28" fmla="*/ 148 w 177"/>
              <a:gd name="T29" fmla="*/ 35 h 306"/>
              <a:gd name="T30" fmla="*/ 114 w 177"/>
              <a:gd name="T31" fmla="*/ 63 h 306"/>
              <a:gd name="T32" fmla="*/ 101 w 177"/>
              <a:gd name="T33" fmla="*/ 85 h 306"/>
              <a:gd name="T34" fmla="*/ 72 w 177"/>
              <a:gd name="T35" fmla="*/ 48 h 306"/>
              <a:gd name="T36" fmla="*/ 88 w 177"/>
              <a:gd name="T37" fmla="*/ 21 h 306"/>
              <a:gd name="T38" fmla="*/ 63 w 177"/>
              <a:gd name="T39" fmla="*/ 20 h 306"/>
              <a:gd name="T40" fmla="*/ 72 w 177"/>
              <a:gd name="T41" fmla="*/ 48 h 306"/>
              <a:gd name="T42" fmla="*/ 70 w 177"/>
              <a:gd name="T43" fmla="*/ 67 h 306"/>
              <a:gd name="T44" fmla="*/ 57 w 177"/>
              <a:gd name="T45" fmla="*/ 45 h 306"/>
              <a:gd name="T46" fmla="*/ 94 w 177"/>
              <a:gd name="T47" fmla="*/ 156 h 306"/>
              <a:gd name="T48" fmla="*/ 158 w 177"/>
              <a:gd name="T49" fmla="*/ 74 h 306"/>
              <a:gd name="T50" fmla="*/ 100 w 177"/>
              <a:gd name="T51" fmla="*/ 96 h 306"/>
              <a:gd name="T52" fmla="*/ 109 w 177"/>
              <a:gd name="T53" fmla="*/ 159 h 306"/>
              <a:gd name="T54" fmla="*/ 166 w 177"/>
              <a:gd name="T55" fmla="*/ 63 h 306"/>
              <a:gd name="T56" fmla="*/ 122 w 177"/>
              <a:gd name="T57" fmla="*/ 22 h 306"/>
              <a:gd name="T58" fmla="*/ 139 w 177"/>
              <a:gd name="T59" fmla="*/ 31 h 306"/>
              <a:gd name="T60" fmla="*/ 167 w 177"/>
              <a:gd name="T61" fmla="*/ 28 h 306"/>
              <a:gd name="T62" fmla="*/ 103 w 177"/>
              <a:gd name="T63" fmla="*/ 12 h 306"/>
              <a:gd name="T64" fmla="*/ 83 w 177"/>
              <a:gd name="T65" fmla="*/ 38 h 306"/>
              <a:gd name="T66" fmla="*/ 95 w 177"/>
              <a:gd name="T67" fmla="*/ 56 h 306"/>
              <a:gd name="T68" fmla="*/ 83 w 177"/>
              <a:gd name="T69" fmla="*/ 3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7" h="306">
                <a:moveTo>
                  <a:pt x="75" y="259"/>
                </a:moveTo>
                <a:cubicBezTo>
                  <a:pt x="75" y="265"/>
                  <a:pt x="72" y="270"/>
                  <a:pt x="67" y="273"/>
                </a:cubicBezTo>
                <a:cubicBezTo>
                  <a:pt x="50" y="280"/>
                  <a:pt x="27" y="264"/>
                  <a:pt x="27" y="264"/>
                </a:cubicBezTo>
                <a:cubicBezTo>
                  <a:pt x="27" y="264"/>
                  <a:pt x="27" y="264"/>
                  <a:pt x="27" y="264"/>
                </a:cubicBezTo>
                <a:cubicBezTo>
                  <a:pt x="27" y="264"/>
                  <a:pt x="29" y="236"/>
                  <a:pt x="46" y="228"/>
                </a:cubicBezTo>
                <a:cubicBezTo>
                  <a:pt x="51" y="225"/>
                  <a:pt x="57" y="226"/>
                  <a:pt x="61" y="231"/>
                </a:cubicBezTo>
                <a:cubicBezTo>
                  <a:pt x="66" y="235"/>
                  <a:pt x="65" y="243"/>
                  <a:pt x="62" y="247"/>
                </a:cubicBezTo>
                <a:cubicBezTo>
                  <a:pt x="67" y="248"/>
                  <a:pt x="74" y="252"/>
                  <a:pt x="75" y="259"/>
                </a:cubicBezTo>
                <a:close/>
                <a:moveTo>
                  <a:pt x="38" y="200"/>
                </a:moveTo>
                <a:cubicBezTo>
                  <a:pt x="43" y="200"/>
                  <a:pt x="51" y="196"/>
                  <a:pt x="52" y="188"/>
                </a:cubicBezTo>
                <a:cubicBezTo>
                  <a:pt x="53" y="182"/>
                  <a:pt x="50" y="176"/>
                  <a:pt x="44" y="173"/>
                </a:cubicBezTo>
                <a:cubicBezTo>
                  <a:pt x="26" y="164"/>
                  <a:pt x="0" y="180"/>
                  <a:pt x="0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0"/>
                  <a:pt x="1" y="211"/>
                  <a:pt x="18" y="221"/>
                </a:cubicBezTo>
                <a:cubicBezTo>
                  <a:pt x="24" y="224"/>
                  <a:pt x="31" y="223"/>
                  <a:pt x="36" y="218"/>
                </a:cubicBezTo>
                <a:cubicBezTo>
                  <a:pt x="41" y="213"/>
                  <a:pt x="41" y="205"/>
                  <a:pt x="38" y="200"/>
                </a:cubicBezTo>
                <a:close/>
                <a:moveTo>
                  <a:pt x="115" y="168"/>
                </a:moveTo>
                <a:cubicBezTo>
                  <a:pt x="98" y="168"/>
                  <a:pt x="98" y="168"/>
                  <a:pt x="98" y="168"/>
                </a:cubicBezTo>
                <a:cubicBezTo>
                  <a:pt x="98" y="170"/>
                  <a:pt x="94" y="195"/>
                  <a:pt x="95" y="231"/>
                </a:cubicBezTo>
                <a:cubicBezTo>
                  <a:pt x="82" y="215"/>
                  <a:pt x="64" y="206"/>
                  <a:pt x="56" y="203"/>
                </a:cubicBezTo>
                <a:cubicBezTo>
                  <a:pt x="55" y="205"/>
                  <a:pt x="53" y="206"/>
                  <a:pt x="51" y="207"/>
                </a:cubicBezTo>
                <a:cubicBezTo>
                  <a:pt x="51" y="209"/>
                  <a:pt x="51" y="211"/>
                  <a:pt x="51" y="213"/>
                </a:cubicBezTo>
                <a:cubicBezTo>
                  <a:pt x="58" y="216"/>
                  <a:pt x="94" y="232"/>
                  <a:pt x="97" y="260"/>
                </a:cubicBezTo>
                <a:cubicBezTo>
                  <a:pt x="99" y="278"/>
                  <a:pt x="100" y="287"/>
                  <a:pt x="105" y="306"/>
                </a:cubicBezTo>
                <a:cubicBezTo>
                  <a:pt x="121" y="302"/>
                  <a:pt x="121" y="302"/>
                  <a:pt x="121" y="302"/>
                </a:cubicBezTo>
                <a:cubicBezTo>
                  <a:pt x="102" y="233"/>
                  <a:pt x="115" y="169"/>
                  <a:pt x="115" y="168"/>
                </a:cubicBezTo>
                <a:close/>
                <a:moveTo>
                  <a:pt x="101" y="85"/>
                </a:moveTo>
                <a:cubicBezTo>
                  <a:pt x="121" y="86"/>
                  <a:pt x="139" y="79"/>
                  <a:pt x="150" y="66"/>
                </a:cubicBezTo>
                <a:cubicBezTo>
                  <a:pt x="157" y="58"/>
                  <a:pt x="162" y="48"/>
                  <a:pt x="166" y="38"/>
                </a:cubicBezTo>
                <a:cubicBezTo>
                  <a:pt x="162" y="40"/>
                  <a:pt x="153" y="39"/>
                  <a:pt x="148" y="35"/>
                </a:cubicBezTo>
                <a:cubicBezTo>
                  <a:pt x="148" y="37"/>
                  <a:pt x="147" y="38"/>
                  <a:pt x="147" y="40"/>
                </a:cubicBezTo>
                <a:cubicBezTo>
                  <a:pt x="144" y="53"/>
                  <a:pt x="134" y="62"/>
                  <a:pt x="114" y="63"/>
                </a:cubicBezTo>
                <a:cubicBezTo>
                  <a:pt x="97" y="65"/>
                  <a:pt x="88" y="63"/>
                  <a:pt x="80" y="62"/>
                </a:cubicBezTo>
                <a:cubicBezTo>
                  <a:pt x="88" y="74"/>
                  <a:pt x="98" y="83"/>
                  <a:pt x="101" y="85"/>
                </a:cubicBezTo>
                <a:close/>
                <a:moveTo>
                  <a:pt x="72" y="48"/>
                </a:moveTo>
                <a:cubicBezTo>
                  <a:pt x="72" y="48"/>
                  <a:pt x="72" y="48"/>
                  <a:pt x="72" y="48"/>
                </a:cubicBezTo>
                <a:cubicBezTo>
                  <a:pt x="72" y="44"/>
                  <a:pt x="73" y="39"/>
                  <a:pt x="76" y="34"/>
                </a:cubicBezTo>
                <a:cubicBezTo>
                  <a:pt x="79" y="30"/>
                  <a:pt x="83" y="25"/>
                  <a:pt x="88" y="21"/>
                </a:cubicBezTo>
                <a:cubicBezTo>
                  <a:pt x="91" y="11"/>
                  <a:pt x="97" y="4"/>
                  <a:pt x="104" y="0"/>
                </a:cubicBezTo>
                <a:cubicBezTo>
                  <a:pt x="85" y="1"/>
                  <a:pt x="71" y="11"/>
                  <a:pt x="63" y="20"/>
                </a:cubicBezTo>
                <a:cubicBezTo>
                  <a:pt x="62" y="28"/>
                  <a:pt x="66" y="39"/>
                  <a:pt x="71" y="49"/>
                </a:cubicBezTo>
                <a:cubicBezTo>
                  <a:pt x="72" y="48"/>
                  <a:pt x="72" y="48"/>
                  <a:pt x="72" y="48"/>
                </a:cubicBezTo>
                <a:close/>
                <a:moveTo>
                  <a:pt x="94" y="156"/>
                </a:moveTo>
                <a:cubicBezTo>
                  <a:pt x="69" y="137"/>
                  <a:pt x="68" y="93"/>
                  <a:pt x="70" y="67"/>
                </a:cubicBezTo>
                <a:cubicBezTo>
                  <a:pt x="69" y="66"/>
                  <a:pt x="69" y="66"/>
                  <a:pt x="69" y="65"/>
                </a:cubicBezTo>
                <a:cubicBezTo>
                  <a:pt x="65" y="60"/>
                  <a:pt x="60" y="53"/>
                  <a:pt x="57" y="45"/>
                </a:cubicBezTo>
                <a:cubicBezTo>
                  <a:pt x="54" y="75"/>
                  <a:pt x="43" y="89"/>
                  <a:pt x="46" y="108"/>
                </a:cubicBezTo>
                <a:cubicBezTo>
                  <a:pt x="49" y="139"/>
                  <a:pt x="86" y="156"/>
                  <a:pt x="94" y="156"/>
                </a:cubicBezTo>
                <a:close/>
                <a:moveTo>
                  <a:pt x="166" y="63"/>
                </a:moveTo>
                <a:cubicBezTo>
                  <a:pt x="164" y="66"/>
                  <a:pt x="161" y="70"/>
                  <a:pt x="158" y="74"/>
                </a:cubicBezTo>
                <a:cubicBezTo>
                  <a:pt x="146" y="88"/>
                  <a:pt x="127" y="96"/>
                  <a:pt x="105" y="96"/>
                </a:cubicBezTo>
                <a:cubicBezTo>
                  <a:pt x="104" y="96"/>
                  <a:pt x="102" y="96"/>
                  <a:pt x="100" y="96"/>
                </a:cubicBezTo>
                <a:cubicBezTo>
                  <a:pt x="95" y="96"/>
                  <a:pt x="87" y="88"/>
                  <a:pt x="79" y="79"/>
                </a:cubicBezTo>
                <a:cubicBezTo>
                  <a:pt x="79" y="104"/>
                  <a:pt x="84" y="141"/>
                  <a:pt x="109" y="159"/>
                </a:cubicBezTo>
                <a:cubicBezTo>
                  <a:pt x="124" y="158"/>
                  <a:pt x="171" y="144"/>
                  <a:pt x="175" y="108"/>
                </a:cubicBezTo>
                <a:cubicBezTo>
                  <a:pt x="177" y="89"/>
                  <a:pt x="169" y="76"/>
                  <a:pt x="166" y="63"/>
                </a:cubicBezTo>
                <a:close/>
                <a:moveTo>
                  <a:pt x="139" y="31"/>
                </a:moveTo>
                <a:cubicBezTo>
                  <a:pt x="139" y="27"/>
                  <a:pt x="133" y="17"/>
                  <a:pt x="122" y="22"/>
                </a:cubicBezTo>
                <a:cubicBezTo>
                  <a:pt x="114" y="26"/>
                  <a:pt x="104" y="38"/>
                  <a:pt x="103" y="56"/>
                </a:cubicBezTo>
                <a:cubicBezTo>
                  <a:pt x="135" y="58"/>
                  <a:pt x="140" y="41"/>
                  <a:pt x="139" y="31"/>
                </a:cubicBezTo>
                <a:close/>
                <a:moveTo>
                  <a:pt x="140" y="20"/>
                </a:moveTo>
                <a:cubicBezTo>
                  <a:pt x="152" y="30"/>
                  <a:pt x="162" y="31"/>
                  <a:pt x="167" y="28"/>
                </a:cubicBezTo>
                <a:cubicBezTo>
                  <a:pt x="170" y="20"/>
                  <a:pt x="159" y="5"/>
                  <a:pt x="134" y="2"/>
                </a:cubicBezTo>
                <a:cubicBezTo>
                  <a:pt x="118" y="0"/>
                  <a:pt x="105" y="7"/>
                  <a:pt x="103" y="12"/>
                </a:cubicBezTo>
                <a:cubicBezTo>
                  <a:pt x="107" y="9"/>
                  <a:pt x="124" y="5"/>
                  <a:pt x="140" y="20"/>
                </a:cubicBezTo>
                <a:close/>
                <a:moveTo>
                  <a:pt x="83" y="38"/>
                </a:moveTo>
                <a:cubicBezTo>
                  <a:pt x="79" y="44"/>
                  <a:pt x="78" y="49"/>
                  <a:pt x="81" y="52"/>
                </a:cubicBezTo>
                <a:cubicBezTo>
                  <a:pt x="83" y="56"/>
                  <a:pt x="89" y="56"/>
                  <a:pt x="95" y="56"/>
                </a:cubicBezTo>
                <a:cubicBezTo>
                  <a:pt x="95" y="36"/>
                  <a:pt x="107" y="22"/>
                  <a:pt x="117" y="16"/>
                </a:cubicBezTo>
                <a:cubicBezTo>
                  <a:pt x="103" y="17"/>
                  <a:pt x="89" y="28"/>
                  <a:pt x="83" y="38"/>
                </a:cubicBezTo>
                <a:close/>
              </a:path>
            </a:pathLst>
          </a:custGeom>
          <a:solidFill>
            <a:srgbClr val="FF85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2786050" y="71420"/>
            <a:ext cx="2000264" cy="1143008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2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维生素</a:t>
            </a:r>
            <a:r>
              <a:rPr lang="en-US" altLang="zh-CN" sz="800" b="1" dirty="0" smtClean="0">
                <a:latin typeface="新蒂下午茶专业版" pitchFamily="66" charset="-122"/>
                <a:ea typeface="新蒂下午茶专业版" pitchFamily="66" charset="-122"/>
              </a:rPr>
              <a:t>C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、维生素</a:t>
            </a:r>
            <a:r>
              <a:rPr lang="en-US" altLang="zh-CN" sz="800" b="1" dirty="0" smtClean="0">
                <a:latin typeface="新蒂下午茶专业版" pitchFamily="66" charset="-122"/>
                <a:ea typeface="新蒂下午茶专业版" pitchFamily="66" charset="-122"/>
              </a:rPr>
              <a:t>B6</a:t>
            </a: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作用：缓解牙龈出血、抑制妊娠呕吐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怀孕的第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个月，有些准妈妈会发现自己在刷牙时牙龈会出血，适量补充维生素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能缓解牙龈出血的现象。同时，可以帮助提高机体抵抗力，预防牙齿疾病。生活中的维生素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来源于新鲜的水果蔬菜，比如，青椒、菜花、白菜、蕃茄、黄瓜、菠菜、柠檬、草莓、苹果等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4857752" y="223820"/>
            <a:ext cx="2000264" cy="1562112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3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镁、维生素</a:t>
            </a:r>
            <a:r>
              <a:rPr lang="en-US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A</a:t>
            </a:r>
            <a:endParaRPr lang="en-US" altLang="zh-CN" sz="800" b="1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 促进胎宝宝生长发育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镁不仅对胎儿肌肉的健康至关重要，而且也有助于骨骼的正常发育。近期研究表明，怀孕头三个月摄取的镁的数量关系到新生儿身高、体重和头围大小。在色拉油、绿叶蔬菜、坚果、大豆、南瓜、甜瓜、葵花籽和全麦食品中都很容易找到镁。另外，镁对准妈妈的子宫肌肉恢复也很有好处。</a:t>
            </a:r>
            <a:endParaRPr lang="en-US" altLang="zh-CN" sz="600" b="1" dirty="0" smtClean="0"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胎儿发育的整个过程都需要维生素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A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，它尤其能保证胎儿皮肤、胃肠道和肺部的健康。怀孕的头三个月，胎儿自己还不能储存维生素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A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，因此孕妈妈一定要供应充足。甘薯、南瓜、菠菜、芒果都含有大量的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VA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6929454" y="0"/>
            <a:ext cx="2000232" cy="1285866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4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锌</a:t>
            </a:r>
            <a:endParaRPr lang="en-US" altLang="zh-CN" sz="800" b="1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 防止胎宝宝发育不良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这个月准妈妈需要增加锌的摄入量。准妈妈如果缺锌，会影响胎宝宝在宫内的生长，会使胎儿的脑、心脏、等重要器官发育不良。缺锌会造成孕妈咪味觉、嗅觉异常，食欲减退，消化和吸收功能不良，免疫力降低，这样势必造成胎儿宫内发育迟缓。富含锌的食物有生蚝、牡蛎、肝脏、口蘑、芝麻、赤贝等，尤其在生蚝中含量尤其丰富。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7143736" y="1357304"/>
            <a:ext cx="2000264" cy="1785950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5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维生素</a:t>
            </a:r>
            <a:r>
              <a:rPr lang="en-US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D、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钙</a:t>
            </a:r>
            <a:endParaRPr lang="en-US" altLang="zh-CN" sz="800" b="1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作用：促进胎宝宝骨骼和牙齿的发育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孕妈咪怀孕的第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个月后，胎宝宝的骨骼和牙齿生长得特别快，是迅速钙化时期，对钙质的需求简直是剧增。因此从本月起，牛奶、孕妇奶粉或酸奶是准妈妈每天必不可少的补钙饮品。此外，还应该多吃以下这些容易摄取到钙的食物，如，干乳酪、豆腐、鸡蛋或鸭蛋、虾、鱼类、海带等。另外，准妈妈应每天服用钙剂。需要注意的是，钙的补充要贯穿于整个孕期始终。</a:t>
            </a: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　　当然，单纯补钙还是不够的，维生素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D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可以促进钙的有效吸收，孕妈妈要多吃鱼类、鸡蛋，另外晒太阳也能制造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VD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，孕妈妈可以适当晒晒太阳，但是首先要做好防晒工作。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7143768" y="3214692"/>
            <a:ext cx="2000232" cy="1285866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6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铁</a:t>
            </a:r>
            <a:endParaRPr lang="en-US" altLang="zh-CN" sz="800" b="1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作用：防止缺铁性贫血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此时的准妈妈和胎宝宝的营养需要量都在猛增。许多准妈妈开始出现贫血症状。铁是组成红细胞的重要元素之一，所以，本月尤其要注意铁元素的摄入。</a:t>
            </a: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　　为避免发生缺铁性贫血，准妈妈应该注意膳食的调配，有意识地吃一些含铁质丰富的蔬菜、动物肝脏、瘦肉、鸡蛋等。还可以从这个月开始每天口服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0.3—0.6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克硫酸亚铁。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72066" y="3714758"/>
            <a:ext cx="2000232" cy="1285866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7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“脑黄金”</a:t>
            </a:r>
            <a:endParaRPr lang="en-US" altLang="zh-CN" sz="800" b="1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作用：保证婴儿大脑和视网膜的正常发育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DHA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EPA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和脑磷脂、卵磷脂等物质合在一起，被称为“脑黄金”。能预防早产，防止胎儿发育迟缓，增加婴儿出生时的体重。还能保证婴儿大脑和视网膜的正常发育。为补充足量的“脑黄金”，孕妈咪可以交替地吃些富含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DHA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类的物质，如富含天然亚油酸、亚麻酸的核桃、松子、葵花子、杏仁、榛子、花生等坚果类食品，此外还包括海鱼、鱼油等。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0364" y="2928940"/>
            <a:ext cx="2000232" cy="1285866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8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碳水化合物</a:t>
            </a:r>
            <a:endParaRPr lang="en-US" altLang="zh-CN" sz="800" b="1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作用：维持身体热量需求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个孕月，胎儿开始在肝脏和皮下储存糖原及脂肪。此时如碳水化合物摄入不足，将造成蛋白质缺乏或酮症酸中毒，所以孕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月应保证热量的供给，增加主粮的摄入，如大米、面粉等。一般来说，准妈妈每天平均需要进食</a:t>
            </a:r>
            <a:r>
              <a:rPr lang="en-US" altLang="zh-CN" sz="600" b="1" dirty="0" smtClean="0">
                <a:latin typeface="方正姚体" pitchFamily="2" charset="-122"/>
                <a:ea typeface="方正姚体" pitchFamily="2" charset="-122"/>
              </a:rPr>
              <a:t>400g</a:t>
            </a:r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左右的谷类食品，这对保证热量供给、节省蛋白质有着重要意义。另外在米、面主食之外，要增加一些粗粮，比如小米、玉米、燕麦片等。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928662" y="3643320"/>
            <a:ext cx="2000232" cy="1285866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9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 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膳食纤维</a:t>
            </a:r>
            <a:endParaRPr lang="en-US" altLang="zh-CN" sz="800" b="1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作用：防止便秘，促进肠道蠕动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孕后期，逐渐增大的胎宝宝给准妈妈带来负担，准妈妈很容易发生便秘。由于便秘，又可发生内外痔。为了缓解便秘带来的痛苦，孕妈咪应该注意摄取足够量的膳食纤维，以促进肠道蠕动。全麦面包、芹菜、胡萝卜、白薯、土豆、豆芽、菜花等各种新鲜蔬菜水果中都含有丰富的膳食纤维。孕妈咪还应该适当进行户外运动，并养成每日定时排便的习惯。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-32" y="2428874"/>
            <a:ext cx="2000232" cy="1143008"/>
          </a:xfrm>
          <a:prstGeom prst="roundRect">
            <a:avLst/>
          </a:prstGeom>
          <a:solidFill>
            <a:srgbClr val="A5D6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怀孕第</a:t>
            </a:r>
            <a:r>
              <a:rPr lang="en-US" altLang="zh-CN" sz="800" dirty="0" smtClean="0">
                <a:latin typeface="新蒂下午茶专业版" pitchFamily="66" charset="-122"/>
                <a:ea typeface="新蒂下午茶专业版" pitchFamily="66" charset="-122"/>
              </a:rPr>
              <a:t>10</a:t>
            </a:r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个月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主打营养素：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硫胺素</a:t>
            </a:r>
            <a:r>
              <a:rPr lang="en-US" altLang="zh-CN" sz="800" b="1" dirty="0" smtClean="0">
                <a:latin typeface="新蒂下午茶专业版" pitchFamily="66" charset="-122"/>
                <a:ea typeface="新蒂下午茶专业版" pitchFamily="66" charset="-122"/>
              </a:rPr>
              <a:t>(</a:t>
            </a:r>
            <a:r>
              <a:rPr lang="zh-CN" altLang="en-US" sz="800" b="1" dirty="0" smtClean="0">
                <a:latin typeface="新蒂下午茶专业版" pitchFamily="66" charset="-122"/>
                <a:ea typeface="新蒂下午茶专业版" pitchFamily="66" charset="-122"/>
              </a:rPr>
              <a:t>维生素</a:t>
            </a:r>
            <a:r>
              <a:rPr lang="en-US" altLang="zh-CN" sz="800" b="1" dirty="0" smtClean="0">
                <a:latin typeface="新蒂下午茶专业版" pitchFamily="66" charset="-122"/>
                <a:ea typeface="新蒂下午茶专业版" pitchFamily="66" charset="-122"/>
              </a:rPr>
              <a:t>B1)</a:t>
            </a:r>
          </a:p>
          <a:p>
            <a:r>
              <a:rPr lang="zh-CN" altLang="en-US" sz="800" dirty="0" smtClean="0">
                <a:latin typeface="新蒂下午茶专业版" pitchFamily="66" charset="-122"/>
                <a:ea typeface="新蒂下午茶专业版" pitchFamily="66" charset="-122"/>
              </a:rPr>
              <a:t>作用：避免产程延长，分娩困难</a:t>
            </a:r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endParaRPr lang="en-US" altLang="zh-CN" sz="800" dirty="0" smtClean="0">
              <a:latin typeface="新蒂下午茶专业版" pitchFamily="66" charset="-122"/>
              <a:ea typeface="新蒂下午茶专业版" pitchFamily="66" charset="-122"/>
            </a:endParaRPr>
          </a:p>
          <a:p>
            <a:r>
              <a:rPr lang="zh-CN" altLang="en-US" sz="600" b="1" dirty="0" smtClean="0">
                <a:latin typeface="方正姚体" pitchFamily="2" charset="-122"/>
                <a:ea typeface="方正姚体" pitchFamily="2" charset="-122"/>
              </a:rPr>
              <a:t>最后一个月里，必须补充各类维生素和足够的铁、钙、充足的水溶性维生素，尤其以硫胺素最为重要。如果硫胺素不足，易引起准妈妈呕吐、倦怠、体乏，还可影响分娩时子宫收缩，使产程延长，分娩困难。硫胺素在海鱼中的含量比较高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autoRev="1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887"/>
            <a:ext cx="9144000" cy="5165387"/>
          </a:xfrm>
          <a:prstGeom prst="rect">
            <a:avLst/>
          </a:prstGeom>
        </p:spPr>
      </p:pic>
      <p:pic>
        <p:nvPicPr>
          <p:cNvPr id="2054" name="Picture 6" descr="F:\Temp\400页超强PPT模板\花PNG\6578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9"/>
          <a:stretch/>
        </p:blipFill>
        <p:spPr bwMode="auto">
          <a:xfrm rot="5400000">
            <a:off x="4300991" y="-341234"/>
            <a:ext cx="3110810" cy="692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6358" y="2352785"/>
            <a:ext cx="521079" cy="43498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sz="2400" dirty="0" smtClean="0">
                <a:latin typeface="TypeLand 康熙字典體試用版" pitchFamily="50" charset="-120"/>
                <a:ea typeface="TypeLand 康熙字典體試用版" pitchFamily="50" charset="-120"/>
              </a:rPr>
              <a:t>排</a:t>
            </a:r>
            <a:endParaRPr lang="zh-CN" altLang="en-US" sz="2400" dirty="0"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7437" y="1387104"/>
            <a:ext cx="1080060" cy="896614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sz="5400" dirty="0">
                <a:latin typeface="TypeLand 康熙字典體試用版" pitchFamily="50" charset="-120"/>
                <a:ea typeface="TypeLand 康熙字典體試用版" pitchFamily="50" charset="-120"/>
              </a:rPr>
              <a:t>测</a:t>
            </a:r>
            <a:endParaRPr lang="zh-CN" altLang="en-US" sz="5400" dirty="0"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  <p:pic>
        <p:nvPicPr>
          <p:cNvPr id="13" name="Picture 4" descr="F:\Temp\400页超强PPT模板\花PNG\4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5" t="3382" r="24938"/>
          <a:stretch/>
        </p:blipFill>
        <p:spPr bwMode="auto">
          <a:xfrm>
            <a:off x="356154" y="507653"/>
            <a:ext cx="1385064" cy="2352124"/>
          </a:xfrm>
          <a:prstGeom prst="rect">
            <a:avLst/>
          </a:prstGeom>
          <a:noFill/>
          <a:effectLst>
            <a:outerShdw blurRad="317500" dist="139700" dir="5640000" sx="97000" sy="97000" algn="t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915566"/>
            <a:ext cx="285204" cy="1899492"/>
          </a:xfrm>
          <a:prstGeom prst="rect">
            <a:avLst/>
          </a:prstGeom>
          <a:noFill/>
        </p:spPr>
        <p:txBody>
          <a:bodyPr vert="eaVert" wrap="none" lIns="65023" tIns="32511" rIns="65023" bIns="32511" rtlCol="0">
            <a:spAutoFit/>
          </a:bodyPr>
          <a:lstStyle/>
          <a:p>
            <a:r>
              <a:rPr lang="zh-CN" altLang="en-US" sz="1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、月经周期正常</a:t>
            </a:r>
            <a:r>
              <a:rPr lang="zh-CN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：规律推算</a:t>
            </a:r>
            <a:endParaRPr lang="en-US" altLang="zh-CN" sz="10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494" y="915566"/>
            <a:ext cx="285204" cy="1912316"/>
          </a:xfrm>
          <a:prstGeom prst="rect">
            <a:avLst/>
          </a:prstGeom>
          <a:noFill/>
        </p:spPr>
        <p:txBody>
          <a:bodyPr vert="eaVert" wrap="none" lIns="65023" tIns="32511" rIns="65023" bIns="32511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月经周期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不正常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：公式推算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0948" y="915566"/>
            <a:ext cx="285204" cy="1476300"/>
          </a:xfrm>
          <a:prstGeom prst="rect">
            <a:avLst/>
          </a:prstGeom>
          <a:noFill/>
        </p:spPr>
        <p:txBody>
          <a:bodyPr vert="eaVert" wrap="none" lIns="65023" tIns="32511" rIns="65023" bIns="32511" rtlCol="0">
            <a:spAutoFit/>
          </a:bodyPr>
          <a:lstStyle/>
          <a:p>
            <a:r>
              <a:rPr lang="zh-CN" altLang="en-US" sz="1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、借助其他工具计算</a:t>
            </a:r>
            <a:endParaRPr lang="zh-CN" altLang="en-US" sz="1000" b="1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9672" y="843558"/>
            <a:ext cx="1080060" cy="558132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sz="3200" dirty="0">
                <a:latin typeface="TypeLand 康熙字典體試用版" pitchFamily="50" charset="-120"/>
                <a:ea typeface="TypeLand 康熙字典體試用版" pitchFamily="50" charset="-120"/>
              </a:rPr>
              <a:t>如何</a:t>
            </a:r>
            <a:endParaRPr lang="zh-CN" altLang="en-US" sz="3200" dirty="0"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6669" y="2640817"/>
            <a:ext cx="521079" cy="43498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sz="2400" dirty="0">
                <a:latin typeface="TypeLand 康熙字典體試用版" pitchFamily="50" charset="-120"/>
                <a:ea typeface="TypeLand 康熙字典體試用版" pitchFamily="50" charset="-120"/>
              </a:rPr>
              <a:t>卵</a:t>
            </a:r>
            <a:endParaRPr lang="zh-CN" altLang="en-US" sz="2400" dirty="0"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 rot="467257">
            <a:off x="2079637" y="3111575"/>
            <a:ext cx="521079" cy="43498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sz="2400" dirty="0" smtClean="0">
                <a:latin typeface="TypeLand 康熙字典體試用版" pitchFamily="50" charset="-120"/>
                <a:ea typeface="TypeLand 康熙字典體試用版" pitchFamily="50" charset="-120"/>
              </a:rPr>
              <a:t>期</a:t>
            </a:r>
            <a:endParaRPr lang="zh-CN" altLang="en-US" sz="2400" dirty="0"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87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  <p:bldP spid="6" grpId="0"/>
      <p:bldP spid="10" grpId="0"/>
      <p:bldP spid="11" grpId="0"/>
      <p:bldP spid="15" grpId="0" build="p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887"/>
            <a:ext cx="9144000" cy="5165387"/>
          </a:xfrm>
          <a:prstGeom prst="rect">
            <a:avLst/>
          </a:prstGeom>
        </p:spPr>
      </p:pic>
      <p:pic>
        <p:nvPicPr>
          <p:cNvPr id="1026" name="Picture 2" descr="F:\Temp\400页超强PPT模板\花PNG\57275d238f2bd [转换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95" y="886088"/>
            <a:ext cx="3507802" cy="1581552"/>
          </a:xfrm>
          <a:prstGeom prst="rect">
            <a:avLst/>
          </a:prstGeom>
          <a:noFill/>
          <a:effectLst>
            <a:outerShdw blurRad="177800" dir="5400000" sx="107000" sy="107000" algn="t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90006" y="3044387"/>
            <a:ext cx="5252006" cy="56662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通常情况下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女性生理周期为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26~30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天，自上次月经来潮后第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天前后是你的排卵日，一般卵子可存活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1~2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天，若是能把握住这个时间段“爱爱”，何愁不“中彩”？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87912" y="2643758"/>
            <a:ext cx="3456194" cy="34265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dirty="0" smtClean="0">
                <a:latin typeface="TypeLand 康熙字典體試用版" pitchFamily="50" charset="-120"/>
                <a:ea typeface="TypeLand 康熙字典體試用版" pitchFamily="50" charset="-120"/>
              </a:rPr>
              <a:t>一</a:t>
            </a:r>
            <a:r>
              <a:rPr lang="zh-CN" altLang="en-US" dirty="0" smtClean="0">
                <a:latin typeface="TypeLand 康熙字典體試用版" pitchFamily="50" charset="-120"/>
                <a:ea typeface="TypeLand 康熙字典體試用版" pitchFamily="50" charset="-120"/>
              </a:rPr>
              <a:t>、</a:t>
            </a:r>
            <a:r>
              <a:rPr lang="zh-CN" altLang="en-US" dirty="0" smtClean="0">
                <a:latin typeface="TypeLand 康熙字典體試用版" pitchFamily="50" charset="-120"/>
                <a:ea typeface="TypeLand 康熙字典體試用版" pitchFamily="50" charset="-120"/>
              </a:rPr>
              <a:t>对于月经周期正常的：</a:t>
            </a:r>
            <a:endParaRPr lang="zh-CN" altLang="en-US" dirty="0"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74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887"/>
            <a:ext cx="9144000" cy="5165387"/>
          </a:xfrm>
          <a:prstGeom prst="rect">
            <a:avLst/>
          </a:prstGeom>
        </p:spPr>
      </p:pic>
      <p:pic>
        <p:nvPicPr>
          <p:cNvPr id="1026" name="Picture 2" descr="F:\Temp\400页超强PPT模板\花PNG\57275d238f2bd [转换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95" y="886088"/>
            <a:ext cx="3507802" cy="1581552"/>
          </a:xfrm>
          <a:prstGeom prst="rect">
            <a:avLst/>
          </a:prstGeom>
          <a:noFill/>
          <a:effectLst>
            <a:outerShdw blurRad="177800" dir="5400000" sx="107000" sy="107000" algn="t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90006" y="3044387"/>
            <a:ext cx="5252006" cy="141987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5023" tIns="32511" rIns="65023" bIns="32511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排卵期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计算公式为：</a:t>
            </a:r>
          </a:p>
          <a:p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排卵期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第一天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最短一次月经周期天数减去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18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天；</a:t>
            </a:r>
          </a:p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排卵期最后一天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最长一次月经周期天数减去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11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天。</a:t>
            </a:r>
          </a:p>
          <a:p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例如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月经期最短为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28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天，最长为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37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天，需将最短的规律期减去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18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28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－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18=10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）以及将最长的规律期减去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11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37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－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11=26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），所以在月经潮后的第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10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天至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26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天都属于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排卵期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87912" y="2643758"/>
            <a:ext cx="3456194" cy="34265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dirty="0">
                <a:latin typeface="TypeLand 康熙字典體試用版" pitchFamily="50" charset="-120"/>
                <a:ea typeface="TypeLand 康熙字典體試用版" pitchFamily="50" charset="-120"/>
              </a:rPr>
              <a:t>二</a:t>
            </a:r>
            <a:r>
              <a:rPr lang="zh-CN" altLang="en-US" dirty="0" smtClean="0">
                <a:latin typeface="TypeLand 康熙字典體試用版" pitchFamily="50" charset="-120"/>
                <a:ea typeface="TypeLand 康熙字典體試用版" pitchFamily="50" charset="-120"/>
              </a:rPr>
              <a:t>、</a:t>
            </a:r>
            <a:r>
              <a:rPr lang="zh-CN" altLang="en-US" dirty="0" smtClean="0">
                <a:latin typeface="TypeLand 康熙字典體試用版" pitchFamily="50" charset="-120"/>
                <a:ea typeface="TypeLand 康熙字典體試用版" pitchFamily="50" charset="-120"/>
              </a:rPr>
              <a:t>对于月经周期</a:t>
            </a:r>
            <a:r>
              <a:rPr lang="zh-CN" altLang="en-US" dirty="0" smtClean="0">
                <a:latin typeface="华文彩云" pitchFamily="2" charset="-122"/>
                <a:ea typeface="华文彩云" pitchFamily="2" charset="-122"/>
              </a:rPr>
              <a:t>不</a:t>
            </a:r>
            <a:r>
              <a:rPr lang="zh-CN" altLang="en-US" dirty="0" smtClean="0">
                <a:latin typeface="TypeLand 康熙字典體試用版" pitchFamily="50" charset="-120"/>
                <a:ea typeface="TypeLand 康熙字典體試用版" pitchFamily="50" charset="-120"/>
              </a:rPr>
              <a:t>正常的：</a:t>
            </a:r>
            <a:endParaRPr lang="zh-CN" altLang="en-US" dirty="0"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5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21357" y="1496372"/>
            <a:ext cx="26999" cy="1773361"/>
            <a:chOff x="1331651" y="1597980"/>
            <a:chExt cx="36000" cy="2364481"/>
          </a:xfrm>
          <a:solidFill>
            <a:srgbClr val="43CAE5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3C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43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2829249" y="2513908"/>
            <a:ext cx="26999" cy="1792745"/>
            <a:chOff x="1331651" y="1572132"/>
            <a:chExt cx="36000" cy="2390327"/>
          </a:xfrm>
          <a:solidFill>
            <a:srgbClr val="92D050"/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37142" y="1496372"/>
            <a:ext cx="26999" cy="1773361"/>
            <a:chOff x="1331651" y="1597980"/>
            <a:chExt cx="36000" cy="2364481"/>
          </a:xfrm>
          <a:solidFill>
            <a:srgbClr val="43CAE5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3C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43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6445033" y="2513905"/>
            <a:ext cx="26999" cy="1792746"/>
            <a:chOff x="1331651" y="1572132"/>
            <a:chExt cx="36000" cy="2390328"/>
          </a:xfrm>
          <a:solidFill>
            <a:srgbClr val="92D050"/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21357" y="2513906"/>
            <a:ext cx="1574854" cy="762971"/>
            <a:chOff x="1331651" y="2945166"/>
            <a:chExt cx="2099921" cy="1017295"/>
          </a:xfrm>
        </p:grpSpPr>
        <p:sp>
          <p:nvSpPr>
            <p:cNvPr id="7" name="矩形 6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rgbClr val="43CAE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19945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dirty="0" smtClean="0">
                  <a:sym typeface="Arial" panose="020B0604020202020204" pitchFamily="34" charset="0"/>
                </a:rPr>
                <a:t>B</a:t>
              </a:r>
              <a:r>
                <a:rPr lang="zh-CN" altLang="en-US" sz="1500" dirty="0" smtClean="0">
                  <a:sym typeface="Arial" panose="020B0604020202020204" pitchFamily="34" charset="0"/>
                </a:rPr>
                <a:t>超监测法</a:t>
              </a:r>
              <a:endParaRPr lang="zh-CN" altLang="en-US" sz="1500" dirty="0">
                <a:sym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43808" y="2945166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dirty="0">
                  <a:sym typeface="Arial" panose="020B0604020202020204" pitchFamily="34" charset="0"/>
                </a:rPr>
                <a:t>1</a:t>
              </a:r>
              <a:endParaRPr lang="zh-CN" altLang="en-US" sz="30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29249" y="2513904"/>
            <a:ext cx="1574854" cy="772050"/>
            <a:chOff x="3742306" y="2945166"/>
            <a:chExt cx="2099921" cy="1029401"/>
          </a:xfrm>
        </p:grpSpPr>
        <p:sp>
          <p:nvSpPr>
            <p:cNvPr id="23" name="矩形 22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30598" y="3543680"/>
              <a:ext cx="1923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750"/>
                </a:spcBef>
                <a:spcAft>
                  <a:spcPct val="0"/>
                </a:spcAft>
              </a:pPr>
              <a:r>
                <a:rPr lang="zh-CN" altLang="en-US" sz="1500" dirty="0" smtClean="0">
                  <a:solidFill>
                    <a:prstClr val="white"/>
                  </a:solidFill>
                  <a:sym typeface="Arial" panose="020B0604020202020204" pitchFamily="34" charset="0"/>
                </a:rPr>
                <a:t>白带观察法</a:t>
              </a:r>
              <a:endParaRPr lang="zh-CN" altLang="en-US" sz="1500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70418" y="3042093"/>
              <a:ext cx="1075605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750"/>
                </a:spcBef>
                <a:spcAft>
                  <a:spcPct val="0"/>
                </a:spcAft>
              </a:pPr>
              <a:r>
                <a:rPr lang="en-US" altLang="zh-CN" sz="3000" dirty="0">
                  <a:solidFill>
                    <a:prstClr val="white"/>
                  </a:solidFill>
                  <a:sym typeface="Arial" panose="020B0604020202020204" pitchFamily="34" charset="0"/>
                </a:rPr>
                <a:t>2</a:t>
              </a:r>
              <a:endParaRPr lang="zh-CN" altLang="en-US" sz="3000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37141" y="2513906"/>
            <a:ext cx="1574854" cy="762971"/>
            <a:chOff x="6152961" y="2945166"/>
            <a:chExt cx="2099921" cy="1017295"/>
          </a:xfrm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rgbClr val="43CAE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 smtClean="0">
                  <a:sym typeface="Arial" panose="020B0604020202020204" pitchFamily="34" charset="0"/>
                </a:rPr>
                <a:t>基础体温法</a:t>
              </a:r>
              <a:endParaRPr lang="zh-CN" altLang="en-US" sz="1500" dirty="0"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dirty="0">
                  <a:sym typeface="Arial" panose="020B0604020202020204" pitchFamily="34" charset="0"/>
                </a:rPr>
                <a:t>3</a:t>
              </a:r>
              <a:endParaRPr lang="zh-CN" altLang="en-US" sz="30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45032" y="2513904"/>
            <a:ext cx="1574854" cy="772050"/>
            <a:chOff x="8563615" y="2945166"/>
            <a:chExt cx="2099921" cy="1029401"/>
          </a:xfrm>
        </p:grpSpPr>
        <p:sp>
          <p:nvSpPr>
            <p:cNvPr id="33" name="矩形 32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651907" y="3543680"/>
              <a:ext cx="1923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750"/>
                </a:spcBef>
                <a:spcAft>
                  <a:spcPct val="0"/>
                </a:spcAft>
              </a:pPr>
              <a:r>
                <a:rPr lang="zh-CN" altLang="en-US" sz="1500" dirty="0" smtClean="0">
                  <a:solidFill>
                    <a:prstClr val="white"/>
                  </a:solidFill>
                  <a:sym typeface="Arial" panose="020B0604020202020204" pitchFamily="34" charset="0"/>
                </a:rPr>
                <a:t>乳头触痛法</a:t>
              </a:r>
              <a:endParaRPr lang="zh-CN" altLang="en-US" sz="1500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087651" y="3042093"/>
              <a:ext cx="1075605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750"/>
                </a:spcBef>
                <a:spcAft>
                  <a:spcPct val="0"/>
                </a:spcAft>
              </a:pPr>
              <a:r>
                <a:rPr lang="en-US" altLang="zh-CN" sz="3000" dirty="0">
                  <a:solidFill>
                    <a:prstClr val="white"/>
                  </a:solidFill>
                  <a:sym typeface="Arial" panose="020B0604020202020204" pitchFamily="34" charset="0"/>
                </a:rPr>
                <a:t>4</a:t>
              </a:r>
              <a:endParaRPr lang="zh-CN" altLang="en-US" sz="3000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52" name="Text Placeholder 7"/>
          <p:cNvSpPr txBox="1">
            <a:spLocks/>
          </p:cNvSpPr>
          <p:nvPr/>
        </p:nvSpPr>
        <p:spPr>
          <a:xfrm>
            <a:off x="1170078" y="1491630"/>
            <a:ext cx="1889754" cy="720080"/>
          </a:xfrm>
          <a:prstGeom prst="rect">
            <a:avLst/>
          </a:prstGeom>
        </p:spPr>
        <p:txBody>
          <a:bodyPr vert="horz" lIns="0" tIns="73856" rIns="0" bIns="738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0" dirty="0" smtClean="0"/>
              <a:t>通过</a:t>
            </a:r>
            <a:r>
              <a:rPr lang="en-US" altLang="zh-CN" sz="1100" b="0" dirty="0"/>
              <a:t>B</a:t>
            </a:r>
            <a:r>
              <a:rPr lang="zh-CN" altLang="en-US" sz="1100" b="0" dirty="0"/>
              <a:t>超检查，有经验的医生会看到卵泡从小到大排出来的过程</a:t>
            </a:r>
            <a:r>
              <a:rPr lang="zh-CN" altLang="en-US" sz="1100" b="0" dirty="0" smtClean="0"/>
              <a:t>。</a:t>
            </a:r>
            <a:endParaRPr lang="en-US" altLang="zh-CN" sz="1100" b="0" dirty="0" smtClean="0"/>
          </a:p>
          <a:p>
            <a:pPr algn="l"/>
            <a:r>
              <a:rPr lang="zh-CN" altLang="en-US" sz="1100" b="0" dirty="0" smtClean="0"/>
              <a:t>这个</a:t>
            </a:r>
            <a:r>
              <a:rPr lang="zh-CN" altLang="en-US" sz="1100" b="0" dirty="0"/>
              <a:t>方法应该是</a:t>
            </a:r>
            <a:r>
              <a:rPr lang="zh-CN" altLang="en-US" sz="1100" b="0" dirty="0">
                <a:solidFill>
                  <a:schemeClr val="accent4">
                    <a:lumMod val="75000"/>
                  </a:schemeClr>
                </a:solidFill>
              </a:rPr>
              <a:t>最</a:t>
            </a:r>
            <a:r>
              <a:rPr lang="zh-CN" altLang="en-US" sz="1100" b="0" dirty="0"/>
              <a:t>准确的。</a:t>
            </a:r>
            <a:endParaRPr lang="zh-CN" altLang="en-US" sz="1100" b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69822" y="3507854"/>
            <a:ext cx="2051414" cy="253769"/>
          </a:xfrm>
          <a:prstGeom prst="rect">
            <a:avLst/>
          </a:prstGeom>
        </p:spPr>
        <p:txBody>
          <a:bodyPr vert="horz" lIns="0" tIns="73856" rIns="0" bIns="738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0" dirty="0"/>
              <a:t>在一个月经周期中，白带并不是一成不变的。</a:t>
            </a:r>
            <a:endParaRPr lang="zh-CN" altLang="en-US" sz="1100" b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2969824" y="3840853"/>
            <a:ext cx="2051412" cy="13026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800" dirty="0"/>
              <a:t>大多数时候，白带比较干、比较稠，也比较少。而在两次月经中间的那一天，白带又清、又亮、又多，</a:t>
            </a:r>
            <a:r>
              <a:rPr lang="zh-CN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像鸡蛋清</a:t>
            </a:r>
            <a:r>
              <a:rPr lang="zh-CN" altLang="en-US" sz="800" dirty="0"/>
              <a:t>，更像感冒时的清水样鼻涕，这天就是排卵期。这是由于排卵时产生了较高浓度的雌激素，作用于宫颈口的柱状上皮细胞，使它们分泌大量白带。</a:t>
            </a:r>
            <a:endParaRPr lang="en-GB" altLang="zh-CN" sz="5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4788024" y="1491630"/>
            <a:ext cx="1889754" cy="577548"/>
          </a:xfrm>
          <a:prstGeom prst="rect">
            <a:avLst/>
          </a:prstGeom>
        </p:spPr>
        <p:txBody>
          <a:bodyPr vert="horz" lIns="0" tIns="73856" rIns="0" bIns="738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0" dirty="0"/>
              <a:t>每天清早醒来，在没有任何活动时立即测体温，这种体温被称为“基础体温”。</a:t>
            </a:r>
            <a:endParaRPr lang="zh-CN" altLang="en-US" sz="1100" b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6600329" y="3507854"/>
            <a:ext cx="1889754" cy="253769"/>
          </a:xfrm>
          <a:prstGeom prst="rect">
            <a:avLst/>
          </a:prstGeom>
        </p:spPr>
        <p:txBody>
          <a:bodyPr vert="horz" lIns="0" tIns="73856" rIns="0" bIns="738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0" dirty="0"/>
              <a:t>女性们有一个体会，就是有时候乳头显得非常敏感。</a:t>
            </a:r>
            <a:endParaRPr lang="zh-CN" altLang="en-US" sz="1100" b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6600329" y="3867894"/>
            <a:ext cx="1889754" cy="12213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800" dirty="0"/>
              <a:t>在洗澡、换内衣等乳头受到碰擦、挤压时会感到疼痛。这是因为乳头和乳腺管对雌激素很敏感，在排卵期产生的雌激素的作用下，乳头变大、变红、颜色变深，感觉变得很敏感，同时乳腺导管会变粗、变大、变长，把乳头往外顶。</a:t>
            </a:r>
            <a:endParaRPr lang="en-GB" altLang="zh-CN" sz="5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1575" y="212874"/>
            <a:ext cx="592973" cy="342652"/>
          </a:xfrm>
          <a:prstGeom prst="rect">
            <a:avLst/>
          </a:prstGeom>
          <a:effectLst/>
        </p:spPr>
        <p:txBody>
          <a:bodyPr vert="horz" wrap="none" lIns="65019" tIns="32509" rIns="65019" bIns="325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4193"/>
                </a:solidFill>
              </a:rPr>
              <a:t>三、</a:t>
            </a:r>
            <a:endParaRPr lang="zh-CN" altLang="en-US" dirty="0">
              <a:solidFill>
                <a:srgbClr val="004193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7338" y="593239"/>
            <a:ext cx="1362414" cy="250319"/>
          </a:xfrm>
          <a:prstGeom prst="rect">
            <a:avLst/>
          </a:prstGeom>
          <a:effectLst/>
        </p:spPr>
        <p:txBody>
          <a:bodyPr vert="horz" wrap="none" lIns="65019" tIns="32509" rIns="65019" bIns="325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4193"/>
                </a:solidFill>
              </a:rPr>
              <a:t>借助其他工具计算</a:t>
            </a:r>
            <a:endParaRPr lang="zh-CN" altLang="en-US" sz="1200" dirty="0">
              <a:solidFill>
                <a:srgbClr val="004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3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1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55576" y="267494"/>
            <a:ext cx="1574854" cy="762971"/>
            <a:chOff x="6152961" y="2945166"/>
            <a:chExt cx="2099921" cy="1017295"/>
          </a:xfrm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rgbClr val="43CAE5"/>
            </a:solidFill>
            <a:ln w="25400" cap="flat" cmpd="sng" algn="ctr">
              <a:noFill/>
              <a:prstDash val="solid"/>
            </a:ln>
            <a:effectLst>
              <a:softEdge rad="12700"/>
            </a:effectLst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 smtClean="0">
                  <a:sym typeface="Arial" panose="020B0604020202020204" pitchFamily="34" charset="0"/>
                </a:rPr>
                <a:t>基础体温法</a:t>
              </a:r>
              <a:endParaRPr lang="zh-CN" altLang="en-US" sz="1500" dirty="0"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dirty="0">
                  <a:sym typeface="Arial" panose="020B0604020202020204" pitchFamily="34" charset="0"/>
                </a:rPr>
                <a:t>3</a:t>
              </a:r>
              <a:endParaRPr lang="zh-CN" altLang="en-US" sz="3000" dirty="0">
                <a:sym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71600" y="1131590"/>
            <a:ext cx="6840760" cy="7427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5023" tIns="32511" rIns="65023" bIns="32511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把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每天测得的基础体温标在方格纸上，排卵期规律的女性可以发现这样的现象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在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排卵期前两周左右基础体温往往低于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36.5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摄氏度，而排卵期后两周左右基础体温往往高于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36.5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摄氏度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即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一个月中，出现基础体温前低后高的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双向曲线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，这个双向曲线</a:t>
            </a:r>
            <a:r>
              <a:rPr lang="zh-CN" alt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开始变高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的那天就是排卵期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由于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两个卵巢交替排卵，所以一般要至少测定三个月，才能真正了解双侧卵巢的排卵情况。</a:t>
            </a:r>
          </a:p>
        </p:txBody>
      </p:sp>
      <p:pic>
        <p:nvPicPr>
          <p:cNvPr id="1025" name="Picture 1" descr="C:\Users\hq01uc201\Documents\Tencent Files\753086202\Image\C2C\EQ1NBTYUKG}ZJQ{KN$GL@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9702"/>
            <a:ext cx="8178577" cy="2776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844340"/>
            <a:ext cx="444796" cy="45560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985883"/>
            <a:ext cx="444796" cy="4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repeatCount="200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repeatCount="200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55576" y="267494"/>
            <a:ext cx="1574854" cy="762971"/>
            <a:chOff x="6152961" y="2945166"/>
            <a:chExt cx="2099921" cy="1017295"/>
          </a:xfrm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rgbClr val="43CAE5"/>
            </a:solidFill>
            <a:ln w="25400" cap="flat" cmpd="sng" algn="ctr">
              <a:noFill/>
              <a:prstDash val="solid"/>
            </a:ln>
            <a:effectLst>
              <a:softEdge rad="12700"/>
            </a:effectLst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 smtClean="0">
                  <a:sym typeface="Arial" panose="020B0604020202020204" pitchFamily="34" charset="0"/>
                </a:rPr>
                <a:t>宫颈黏液</a:t>
              </a:r>
              <a:endParaRPr lang="zh-CN" altLang="en-US" sz="1500" dirty="0"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dirty="0" smtClean="0">
                  <a:sym typeface="Arial" panose="020B0604020202020204" pitchFamily="34" charset="0"/>
                </a:rPr>
                <a:t>5</a:t>
              </a:r>
              <a:endParaRPr lang="zh-CN" altLang="en-US" sz="3000" dirty="0">
                <a:sym typeface="Arial" panose="020B0604020202020204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75607"/>
            <a:ext cx="2952328" cy="15225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51670"/>
            <a:ext cx="3051671" cy="1714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03798"/>
            <a:ext cx="3182078" cy="15391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792" y="4641072"/>
            <a:ext cx="2808312" cy="3118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5023" tIns="32511" rIns="65023" bIns="32511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  宫 颈 黏 液 的 变 化 周 期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弧形 1"/>
          <p:cNvSpPr/>
          <p:nvPr/>
        </p:nvSpPr>
        <p:spPr>
          <a:xfrm rot="20956307">
            <a:off x="2044886" y="1213989"/>
            <a:ext cx="1741859" cy="1584176"/>
          </a:xfrm>
          <a:prstGeom prst="arc">
            <a:avLst/>
          </a:prstGeom>
          <a:ln w="19050">
            <a:solidFill>
              <a:srgbClr val="6DD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 rot="20956307">
            <a:off x="5208281" y="2431996"/>
            <a:ext cx="1741859" cy="1584176"/>
          </a:xfrm>
          <a:prstGeom prst="arc">
            <a:avLst/>
          </a:prstGeom>
          <a:ln w="19050">
            <a:solidFill>
              <a:srgbClr val="6DD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3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971600" y="1131590"/>
            <a:ext cx="6840760" cy="2266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5023" tIns="32511" rIns="65023" bIns="32511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排卵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试纸是通过检测黄体生成激素（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LH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）的峰值水平，来预知是否排卵的。女性排卵前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24~48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小时内，尿液中的</a:t>
            </a:r>
            <a:r>
              <a:rPr lang="zh-CN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黄体生成激素（</a:t>
            </a:r>
            <a:r>
              <a:rPr lang="en-US" altLang="zh-CN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LH</a:t>
            </a:r>
            <a:r>
              <a:rPr lang="zh-CN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会出现高峰值，用排卵试纸自测，结果就会显示为</a:t>
            </a:r>
            <a:r>
              <a:rPr lang="zh-CN" alt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阳性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具体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测试方法，一般在排卵试纸包装上都有说明（须严格按照说明做，才能尽量减少误差）。与早孕试纸不同的是，</a:t>
            </a:r>
            <a:r>
              <a:rPr lang="zh-CN" alt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不可使用晨尿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，并尽量采用每天同一时刻的尿样，收集尿液前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小时应减少水分摄入，因稀释了的尿样也会妨碍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LH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峰值的检测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对于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月经周期比较规律的女性，应该在经期前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天（也就是预计的排卵时间），在这个时间的</a:t>
            </a:r>
            <a:r>
              <a:rPr lang="zh-CN" alt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前三天加后三天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，连续六天测定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要是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月经不规律或者不正常，则一般在月经干净后第三天开始测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直到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试纸上两条杠</a:t>
            </a:r>
            <a:r>
              <a:rPr lang="zh-CN" alt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一样深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或第二条杠比第一条杠</a:t>
            </a:r>
            <a:r>
              <a:rPr lang="zh-CN" alt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还深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，就说明将在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24~48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小时内排卵，其他测试结果可参考说明书的图示。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5576" y="287532"/>
            <a:ext cx="1574854" cy="772050"/>
            <a:chOff x="8563615" y="2945166"/>
            <a:chExt cx="2099921" cy="1029401"/>
          </a:xfrm>
        </p:grpSpPr>
        <p:sp>
          <p:nvSpPr>
            <p:cNvPr id="11" name="矩形 10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文本框 66"/>
            <p:cNvSpPr txBox="1"/>
            <p:nvPr/>
          </p:nvSpPr>
          <p:spPr>
            <a:xfrm>
              <a:off x="8651907" y="3543680"/>
              <a:ext cx="1923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75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prstClr val="white"/>
                  </a:solidFill>
                  <a:sym typeface="Arial" panose="020B0604020202020204" pitchFamily="34" charset="0"/>
                </a:rPr>
                <a:t>排卵试纸</a:t>
              </a:r>
            </a:p>
          </p:txBody>
        </p:sp>
        <p:sp>
          <p:nvSpPr>
            <p:cNvPr id="13" name="文本框 70"/>
            <p:cNvSpPr txBox="1"/>
            <p:nvPr/>
          </p:nvSpPr>
          <p:spPr>
            <a:xfrm>
              <a:off x="9087651" y="3042093"/>
              <a:ext cx="1075605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750"/>
                </a:spcBef>
                <a:spcAft>
                  <a:spcPct val="0"/>
                </a:spcAft>
              </a:pPr>
              <a:r>
                <a:rPr lang="en-US" altLang="zh-CN" sz="3000" dirty="0" smtClean="0">
                  <a:solidFill>
                    <a:prstClr val="white"/>
                  </a:solidFill>
                  <a:sym typeface="Arial" panose="020B0604020202020204" pitchFamily="34" charset="0"/>
                </a:rPr>
                <a:t>6</a:t>
              </a:r>
              <a:endParaRPr lang="zh-CN" altLang="en-US" sz="3000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9722" y="3880571"/>
            <a:ext cx="730211" cy="726179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70277" y="3630630"/>
            <a:ext cx="884559" cy="947734"/>
            <a:chOff x="4955221" y="6286963"/>
            <a:chExt cx="884559" cy="947734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4980308" y="6286963"/>
              <a:ext cx="494312" cy="947734"/>
            </a:xfrm>
            <a:custGeom>
              <a:avLst/>
              <a:gdLst>
                <a:gd name="T0" fmla="*/ 423 w 925"/>
                <a:gd name="T1" fmla="*/ 61 h 1776"/>
                <a:gd name="T2" fmla="*/ 492 w 925"/>
                <a:gd name="T3" fmla="*/ 47 h 1776"/>
                <a:gd name="T4" fmla="*/ 600 w 925"/>
                <a:gd name="T5" fmla="*/ 108 h 1776"/>
                <a:gd name="T6" fmla="*/ 588 w 925"/>
                <a:gd name="T7" fmla="*/ 146 h 1776"/>
                <a:gd name="T8" fmla="*/ 582 w 925"/>
                <a:gd name="T9" fmla="*/ 111 h 1776"/>
                <a:gd name="T10" fmla="*/ 570 w 925"/>
                <a:gd name="T11" fmla="*/ 151 h 1776"/>
                <a:gd name="T12" fmla="*/ 570 w 925"/>
                <a:gd name="T13" fmla="*/ 176 h 1776"/>
                <a:gd name="T14" fmla="*/ 570 w 925"/>
                <a:gd name="T15" fmla="*/ 176 h 1776"/>
                <a:gd name="T16" fmla="*/ 570 w 925"/>
                <a:gd name="T17" fmla="*/ 195 h 1776"/>
                <a:gd name="T18" fmla="*/ 588 w 925"/>
                <a:gd name="T19" fmla="*/ 212 h 1776"/>
                <a:gd name="T20" fmla="*/ 576 w 925"/>
                <a:gd name="T21" fmla="*/ 218 h 1776"/>
                <a:gd name="T22" fmla="*/ 585 w 925"/>
                <a:gd name="T23" fmla="*/ 227 h 1776"/>
                <a:gd name="T24" fmla="*/ 580 w 925"/>
                <a:gd name="T25" fmla="*/ 236 h 1776"/>
                <a:gd name="T26" fmla="*/ 574 w 925"/>
                <a:gd name="T27" fmla="*/ 240 h 1776"/>
                <a:gd name="T28" fmla="*/ 581 w 925"/>
                <a:gd name="T29" fmla="*/ 246 h 1776"/>
                <a:gd name="T30" fmla="*/ 571 w 925"/>
                <a:gd name="T31" fmla="*/ 266 h 1776"/>
                <a:gd name="T32" fmla="*/ 545 w 925"/>
                <a:gd name="T33" fmla="*/ 285 h 1776"/>
                <a:gd name="T34" fmla="*/ 495 w 925"/>
                <a:gd name="T35" fmla="*/ 272 h 1776"/>
                <a:gd name="T36" fmla="*/ 512 w 925"/>
                <a:gd name="T37" fmla="*/ 369 h 1776"/>
                <a:gd name="T38" fmla="*/ 600 w 925"/>
                <a:gd name="T39" fmla="*/ 498 h 1776"/>
                <a:gd name="T40" fmla="*/ 558 w 925"/>
                <a:gd name="T41" fmla="*/ 686 h 1776"/>
                <a:gd name="T42" fmla="*/ 610 w 925"/>
                <a:gd name="T43" fmla="*/ 1019 h 1776"/>
                <a:gd name="T44" fmla="*/ 798 w 925"/>
                <a:gd name="T45" fmla="*/ 1484 h 1776"/>
                <a:gd name="T46" fmla="*/ 855 w 925"/>
                <a:gd name="T47" fmla="*/ 1659 h 1776"/>
                <a:gd name="T48" fmla="*/ 865 w 925"/>
                <a:gd name="T49" fmla="*/ 1694 h 1776"/>
                <a:gd name="T50" fmla="*/ 788 w 925"/>
                <a:gd name="T51" fmla="*/ 1629 h 1776"/>
                <a:gd name="T52" fmla="*/ 774 w 925"/>
                <a:gd name="T53" fmla="*/ 1700 h 1776"/>
                <a:gd name="T54" fmla="*/ 771 w 925"/>
                <a:gd name="T55" fmla="*/ 1600 h 1776"/>
                <a:gd name="T56" fmla="*/ 772 w 925"/>
                <a:gd name="T57" fmla="*/ 1533 h 1776"/>
                <a:gd name="T58" fmla="*/ 591 w 925"/>
                <a:gd name="T59" fmla="*/ 1305 h 1776"/>
                <a:gd name="T60" fmla="*/ 564 w 925"/>
                <a:gd name="T61" fmla="*/ 1103 h 1776"/>
                <a:gd name="T62" fmla="*/ 336 w 925"/>
                <a:gd name="T63" fmla="*/ 1160 h 1776"/>
                <a:gd name="T64" fmla="*/ 87 w 925"/>
                <a:gd name="T65" fmla="*/ 1641 h 1776"/>
                <a:gd name="T66" fmla="*/ 54 w 925"/>
                <a:gd name="T67" fmla="*/ 1700 h 1776"/>
                <a:gd name="T68" fmla="*/ 54 w 925"/>
                <a:gd name="T69" fmla="*/ 1606 h 1776"/>
                <a:gd name="T70" fmla="*/ 0 w 925"/>
                <a:gd name="T71" fmla="*/ 1670 h 1776"/>
                <a:gd name="T72" fmla="*/ 72 w 925"/>
                <a:gd name="T73" fmla="*/ 1547 h 1776"/>
                <a:gd name="T74" fmla="*/ 174 w 925"/>
                <a:gd name="T75" fmla="*/ 1231 h 1776"/>
                <a:gd name="T76" fmla="*/ 348 w 925"/>
                <a:gd name="T77" fmla="*/ 893 h 1776"/>
                <a:gd name="T78" fmla="*/ 486 w 925"/>
                <a:gd name="T79" fmla="*/ 562 h 1776"/>
                <a:gd name="T80" fmla="*/ 402 w 925"/>
                <a:gd name="T81" fmla="*/ 346 h 1776"/>
                <a:gd name="T82" fmla="*/ 440 w 925"/>
                <a:gd name="T83" fmla="*/ 272 h 1776"/>
                <a:gd name="T84" fmla="*/ 430 w 925"/>
                <a:gd name="T85" fmla="*/ 246 h 1776"/>
                <a:gd name="T86" fmla="*/ 354 w 925"/>
                <a:gd name="T87" fmla="*/ 416 h 1776"/>
                <a:gd name="T88" fmla="*/ 262 w 925"/>
                <a:gd name="T89" fmla="*/ 492 h 1776"/>
                <a:gd name="T90" fmla="*/ 306 w 925"/>
                <a:gd name="T91" fmla="*/ 381 h 1776"/>
                <a:gd name="T92" fmla="*/ 222 w 925"/>
                <a:gd name="T93" fmla="*/ 222 h 1776"/>
                <a:gd name="T94" fmla="*/ 294 w 925"/>
                <a:gd name="T95" fmla="*/ 111 h 1776"/>
                <a:gd name="T96" fmla="*/ 423 w 925"/>
                <a:gd name="T97" fmla="*/ 61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25" h="1776">
                  <a:moveTo>
                    <a:pt x="423" y="61"/>
                  </a:moveTo>
                  <a:cubicBezTo>
                    <a:pt x="423" y="61"/>
                    <a:pt x="462" y="58"/>
                    <a:pt x="492" y="47"/>
                  </a:cubicBezTo>
                  <a:cubicBezTo>
                    <a:pt x="522" y="35"/>
                    <a:pt x="603" y="47"/>
                    <a:pt x="600" y="108"/>
                  </a:cubicBezTo>
                  <a:cubicBezTo>
                    <a:pt x="597" y="170"/>
                    <a:pt x="588" y="146"/>
                    <a:pt x="588" y="146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2" y="111"/>
                    <a:pt x="570" y="126"/>
                    <a:pt x="570" y="151"/>
                  </a:cubicBezTo>
                  <a:cubicBezTo>
                    <a:pt x="570" y="176"/>
                    <a:pt x="546" y="173"/>
                    <a:pt x="570" y="176"/>
                  </a:cubicBezTo>
                  <a:cubicBezTo>
                    <a:pt x="594" y="178"/>
                    <a:pt x="570" y="176"/>
                    <a:pt x="570" y="176"/>
                  </a:cubicBezTo>
                  <a:cubicBezTo>
                    <a:pt x="570" y="195"/>
                    <a:pt x="570" y="195"/>
                    <a:pt x="570" y="195"/>
                  </a:cubicBezTo>
                  <a:cubicBezTo>
                    <a:pt x="570" y="195"/>
                    <a:pt x="594" y="203"/>
                    <a:pt x="588" y="212"/>
                  </a:cubicBezTo>
                  <a:cubicBezTo>
                    <a:pt x="588" y="212"/>
                    <a:pt x="576" y="215"/>
                    <a:pt x="576" y="218"/>
                  </a:cubicBezTo>
                  <a:cubicBezTo>
                    <a:pt x="576" y="221"/>
                    <a:pt x="580" y="228"/>
                    <a:pt x="585" y="227"/>
                  </a:cubicBezTo>
                  <a:cubicBezTo>
                    <a:pt x="590" y="226"/>
                    <a:pt x="586" y="231"/>
                    <a:pt x="580" y="236"/>
                  </a:cubicBezTo>
                  <a:cubicBezTo>
                    <a:pt x="574" y="240"/>
                    <a:pt x="574" y="240"/>
                    <a:pt x="574" y="240"/>
                  </a:cubicBezTo>
                  <a:cubicBezTo>
                    <a:pt x="574" y="240"/>
                    <a:pt x="585" y="241"/>
                    <a:pt x="581" y="246"/>
                  </a:cubicBezTo>
                  <a:cubicBezTo>
                    <a:pt x="578" y="251"/>
                    <a:pt x="572" y="255"/>
                    <a:pt x="571" y="266"/>
                  </a:cubicBezTo>
                  <a:cubicBezTo>
                    <a:pt x="570" y="276"/>
                    <a:pt x="572" y="295"/>
                    <a:pt x="545" y="285"/>
                  </a:cubicBezTo>
                  <a:cubicBezTo>
                    <a:pt x="517" y="276"/>
                    <a:pt x="498" y="263"/>
                    <a:pt x="495" y="272"/>
                  </a:cubicBezTo>
                  <a:cubicBezTo>
                    <a:pt x="492" y="280"/>
                    <a:pt x="459" y="316"/>
                    <a:pt x="512" y="369"/>
                  </a:cubicBezTo>
                  <a:cubicBezTo>
                    <a:pt x="564" y="422"/>
                    <a:pt x="636" y="439"/>
                    <a:pt x="600" y="498"/>
                  </a:cubicBezTo>
                  <a:cubicBezTo>
                    <a:pt x="600" y="498"/>
                    <a:pt x="564" y="662"/>
                    <a:pt x="558" y="686"/>
                  </a:cubicBezTo>
                  <a:cubicBezTo>
                    <a:pt x="552" y="709"/>
                    <a:pt x="578" y="913"/>
                    <a:pt x="610" y="1019"/>
                  </a:cubicBezTo>
                  <a:cubicBezTo>
                    <a:pt x="642" y="1125"/>
                    <a:pt x="762" y="1387"/>
                    <a:pt x="798" y="1484"/>
                  </a:cubicBezTo>
                  <a:cubicBezTo>
                    <a:pt x="834" y="1582"/>
                    <a:pt x="855" y="1659"/>
                    <a:pt x="855" y="1659"/>
                  </a:cubicBezTo>
                  <a:cubicBezTo>
                    <a:pt x="855" y="1659"/>
                    <a:pt x="925" y="1688"/>
                    <a:pt x="865" y="1694"/>
                  </a:cubicBezTo>
                  <a:cubicBezTo>
                    <a:pt x="805" y="1700"/>
                    <a:pt x="800" y="1606"/>
                    <a:pt x="788" y="1629"/>
                  </a:cubicBezTo>
                  <a:cubicBezTo>
                    <a:pt x="776" y="1653"/>
                    <a:pt x="774" y="1700"/>
                    <a:pt x="774" y="1700"/>
                  </a:cubicBezTo>
                  <a:cubicBezTo>
                    <a:pt x="774" y="1700"/>
                    <a:pt x="759" y="1647"/>
                    <a:pt x="771" y="1600"/>
                  </a:cubicBezTo>
                  <a:cubicBezTo>
                    <a:pt x="772" y="1533"/>
                    <a:pt x="772" y="1533"/>
                    <a:pt x="772" y="1533"/>
                  </a:cubicBezTo>
                  <a:cubicBezTo>
                    <a:pt x="772" y="1533"/>
                    <a:pt x="645" y="1350"/>
                    <a:pt x="591" y="1305"/>
                  </a:cubicBezTo>
                  <a:cubicBezTo>
                    <a:pt x="537" y="1259"/>
                    <a:pt x="564" y="1103"/>
                    <a:pt x="564" y="1103"/>
                  </a:cubicBezTo>
                  <a:cubicBezTo>
                    <a:pt x="564" y="1103"/>
                    <a:pt x="432" y="989"/>
                    <a:pt x="336" y="1160"/>
                  </a:cubicBezTo>
                  <a:cubicBezTo>
                    <a:pt x="240" y="1330"/>
                    <a:pt x="105" y="1582"/>
                    <a:pt x="87" y="1641"/>
                  </a:cubicBezTo>
                  <a:cubicBezTo>
                    <a:pt x="69" y="1700"/>
                    <a:pt x="90" y="1776"/>
                    <a:pt x="54" y="1700"/>
                  </a:cubicBezTo>
                  <a:cubicBezTo>
                    <a:pt x="18" y="1623"/>
                    <a:pt x="54" y="1606"/>
                    <a:pt x="54" y="1606"/>
                  </a:cubicBezTo>
                  <a:cubicBezTo>
                    <a:pt x="0" y="1670"/>
                    <a:pt x="0" y="1670"/>
                    <a:pt x="0" y="1670"/>
                  </a:cubicBezTo>
                  <a:cubicBezTo>
                    <a:pt x="0" y="1670"/>
                    <a:pt x="40" y="1560"/>
                    <a:pt x="72" y="1547"/>
                  </a:cubicBezTo>
                  <a:cubicBezTo>
                    <a:pt x="145" y="1518"/>
                    <a:pt x="162" y="1260"/>
                    <a:pt x="174" y="1231"/>
                  </a:cubicBezTo>
                  <a:cubicBezTo>
                    <a:pt x="186" y="1201"/>
                    <a:pt x="330" y="1006"/>
                    <a:pt x="348" y="893"/>
                  </a:cubicBezTo>
                  <a:cubicBezTo>
                    <a:pt x="366" y="779"/>
                    <a:pt x="528" y="644"/>
                    <a:pt x="486" y="562"/>
                  </a:cubicBezTo>
                  <a:cubicBezTo>
                    <a:pt x="444" y="480"/>
                    <a:pt x="348" y="422"/>
                    <a:pt x="402" y="346"/>
                  </a:cubicBezTo>
                  <a:cubicBezTo>
                    <a:pt x="456" y="269"/>
                    <a:pt x="440" y="272"/>
                    <a:pt x="440" y="272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430" y="246"/>
                    <a:pt x="342" y="375"/>
                    <a:pt x="354" y="416"/>
                  </a:cubicBezTo>
                  <a:cubicBezTo>
                    <a:pt x="366" y="457"/>
                    <a:pt x="350" y="551"/>
                    <a:pt x="262" y="492"/>
                  </a:cubicBezTo>
                  <a:cubicBezTo>
                    <a:pt x="262" y="492"/>
                    <a:pt x="330" y="463"/>
                    <a:pt x="306" y="381"/>
                  </a:cubicBezTo>
                  <a:cubicBezTo>
                    <a:pt x="282" y="299"/>
                    <a:pt x="222" y="299"/>
                    <a:pt x="222" y="222"/>
                  </a:cubicBezTo>
                  <a:cubicBezTo>
                    <a:pt x="222" y="146"/>
                    <a:pt x="294" y="158"/>
                    <a:pt x="294" y="111"/>
                  </a:cubicBezTo>
                  <a:cubicBezTo>
                    <a:pt x="294" y="64"/>
                    <a:pt x="366" y="0"/>
                    <a:pt x="423" y="61"/>
                  </a:cubicBezTo>
                  <a:close/>
                </a:path>
              </a:pathLst>
            </a:custGeom>
            <a:solidFill>
              <a:srgbClr val="98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5157778" y="6431911"/>
              <a:ext cx="178398" cy="234146"/>
            </a:xfrm>
            <a:custGeom>
              <a:avLst/>
              <a:gdLst>
                <a:gd name="T0" fmla="*/ 171 w 333"/>
                <a:gd name="T1" fmla="*/ 85 h 439"/>
                <a:gd name="T2" fmla="*/ 202 w 333"/>
                <a:gd name="T3" fmla="*/ 118 h 439"/>
                <a:gd name="T4" fmla="*/ 289 w 333"/>
                <a:gd name="T5" fmla="*/ 227 h 439"/>
                <a:gd name="T6" fmla="*/ 246 w 333"/>
                <a:gd name="T7" fmla="*/ 439 h 439"/>
                <a:gd name="T8" fmla="*/ 69 w 333"/>
                <a:gd name="T9" fmla="*/ 439 h 439"/>
                <a:gd name="T10" fmla="*/ 116 w 333"/>
                <a:gd name="T11" fmla="*/ 296 h 439"/>
                <a:gd name="T12" fmla="*/ 70 w 333"/>
                <a:gd name="T13" fmla="*/ 75 h 439"/>
                <a:gd name="T14" fmla="*/ 149 w 333"/>
                <a:gd name="T15" fmla="*/ 103 h 439"/>
                <a:gd name="T16" fmla="*/ 171 w 333"/>
                <a:gd name="T17" fmla="*/ 8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439">
                  <a:moveTo>
                    <a:pt x="171" y="85"/>
                  </a:moveTo>
                  <a:cubicBezTo>
                    <a:pt x="171" y="85"/>
                    <a:pt x="164" y="90"/>
                    <a:pt x="202" y="118"/>
                  </a:cubicBezTo>
                  <a:cubicBezTo>
                    <a:pt x="240" y="147"/>
                    <a:pt x="333" y="151"/>
                    <a:pt x="289" y="227"/>
                  </a:cubicBezTo>
                  <a:cubicBezTo>
                    <a:pt x="218" y="347"/>
                    <a:pt x="232" y="422"/>
                    <a:pt x="246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149" y="400"/>
                    <a:pt x="116" y="296"/>
                  </a:cubicBezTo>
                  <a:cubicBezTo>
                    <a:pt x="84" y="192"/>
                    <a:pt x="0" y="149"/>
                    <a:pt x="70" y="75"/>
                  </a:cubicBezTo>
                  <a:cubicBezTo>
                    <a:pt x="140" y="0"/>
                    <a:pt x="149" y="103"/>
                    <a:pt x="149" y="103"/>
                  </a:cubicBezTo>
                  <a:lnTo>
                    <a:pt x="171" y="85"/>
                  </a:lnTo>
                  <a:close/>
                </a:path>
              </a:pathLst>
            </a:custGeom>
            <a:solidFill>
              <a:srgbClr val="E27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955221" y="6653978"/>
              <a:ext cx="424625" cy="296399"/>
            </a:xfrm>
            <a:custGeom>
              <a:avLst/>
              <a:gdLst>
                <a:gd name="T0" fmla="*/ 626 w 796"/>
                <a:gd name="T1" fmla="*/ 22 h 556"/>
                <a:gd name="T2" fmla="*/ 755 w 796"/>
                <a:gd name="T3" fmla="*/ 426 h 556"/>
                <a:gd name="T4" fmla="*/ 796 w 796"/>
                <a:gd name="T5" fmla="*/ 471 h 556"/>
                <a:gd name="T6" fmla="*/ 289 w 796"/>
                <a:gd name="T7" fmla="*/ 511 h 556"/>
                <a:gd name="T8" fmla="*/ 65 w 796"/>
                <a:gd name="T9" fmla="*/ 406 h 556"/>
                <a:gd name="T10" fmla="*/ 427 w 796"/>
                <a:gd name="T11" fmla="*/ 42 h 556"/>
                <a:gd name="T12" fmla="*/ 449 w 796"/>
                <a:gd name="T13" fmla="*/ 22 h 556"/>
                <a:gd name="T14" fmla="*/ 626 w 796"/>
                <a:gd name="T15" fmla="*/ 22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6" h="556">
                  <a:moveTo>
                    <a:pt x="626" y="22"/>
                  </a:moveTo>
                  <a:cubicBezTo>
                    <a:pt x="626" y="22"/>
                    <a:pt x="714" y="382"/>
                    <a:pt x="755" y="426"/>
                  </a:cubicBezTo>
                  <a:cubicBezTo>
                    <a:pt x="796" y="471"/>
                    <a:pt x="796" y="471"/>
                    <a:pt x="796" y="471"/>
                  </a:cubicBezTo>
                  <a:cubicBezTo>
                    <a:pt x="796" y="471"/>
                    <a:pt x="578" y="556"/>
                    <a:pt x="289" y="511"/>
                  </a:cubicBezTo>
                  <a:cubicBezTo>
                    <a:pt x="0" y="467"/>
                    <a:pt x="65" y="406"/>
                    <a:pt x="65" y="406"/>
                  </a:cubicBezTo>
                  <a:cubicBezTo>
                    <a:pt x="65" y="406"/>
                    <a:pt x="378" y="84"/>
                    <a:pt x="427" y="42"/>
                  </a:cubicBezTo>
                  <a:cubicBezTo>
                    <a:pt x="476" y="0"/>
                    <a:pt x="449" y="22"/>
                    <a:pt x="449" y="22"/>
                  </a:cubicBezTo>
                  <a:lnTo>
                    <a:pt x="626" y="22"/>
                  </a:lnTo>
                  <a:close/>
                </a:path>
              </a:pathLst>
            </a:custGeom>
            <a:solidFill>
              <a:srgbClr val="EA9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5199590" y="6464431"/>
              <a:ext cx="236935" cy="266666"/>
            </a:xfrm>
            <a:custGeom>
              <a:avLst/>
              <a:gdLst>
                <a:gd name="T0" fmla="*/ 8 w 443"/>
                <a:gd name="T1" fmla="*/ 81 h 500"/>
                <a:gd name="T2" fmla="*/ 309 w 443"/>
                <a:gd name="T3" fmla="*/ 400 h 500"/>
                <a:gd name="T4" fmla="*/ 361 w 443"/>
                <a:gd name="T5" fmla="*/ 463 h 500"/>
                <a:gd name="T6" fmla="*/ 429 w 443"/>
                <a:gd name="T7" fmla="*/ 483 h 500"/>
                <a:gd name="T8" fmla="*/ 409 w 443"/>
                <a:gd name="T9" fmla="*/ 409 h 500"/>
                <a:gd name="T10" fmla="*/ 395 w 443"/>
                <a:gd name="T11" fmla="*/ 392 h 500"/>
                <a:gd name="T12" fmla="*/ 273 w 443"/>
                <a:gd name="T13" fmla="*/ 296 h 500"/>
                <a:gd name="T14" fmla="*/ 8 w 443"/>
                <a:gd name="T15" fmla="*/ 81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3" h="500">
                  <a:moveTo>
                    <a:pt x="8" y="81"/>
                  </a:moveTo>
                  <a:cubicBezTo>
                    <a:pt x="309" y="400"/>
                    <a:pt x="309" y="400"/>
                    <a:pt x="309" y="400"/>
                  </a:cubicBezTo>
                  <a:cubicBezTo>
                    <a:pt x="309" y="400"/>
                    <a:pt x="326" y="449"/>
                    <a:pt x="361" y="463"/>
                  </a:cubicBezTo>
                  <a:cubicBezTo>
                    <a:pt x="397" y="477"/>
                    <a:pt x="443" y="500"/>
                    <a:pt x="429" y="483"/>
                  </a:cubicBezTo>
                  <a:cubicBezTo>
                    <a:pt x="416" y="467"/>
                    <a:pt x="397" y="417"/>
                    <a:pt x="409" y="409"/>
                  </a:cubicBezTo>
                  <a:cubicBezTo>
                    <a:pt x="421" y="400"/>
                    <a:pt x="427" y="389"/>
                    <a:pt x="395" y="392"/>
                  </a:cubicBezTo>
                  <a:cubicBezTo>
                    <a:pt x="364" y="395"/>
                    <a:pt x="342" y="365"/>
                    <a:pt x="273" y="296"/>
                  </a:cubicBezTo>
                  <a:cubicBezTo>
                    <a:pt x="205" y="227"/>
                    <a:pt x="0" y="0"/>
                    <a:pt x="8" y="81"/>
                  </a:cubicBezTo>
                  <a:close/>
                </a:path>
              </a:pathLst>
            </a:custGeom>
            <a:solidFill>
              <a:srgbClr val="98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5165211" y="6468147"/>
              <a:ext cx="140303" cy="137514"/>
            </a:xfrm>
            <a:custGeom>
              <a:avLst/>
              <a:gdLst>
                <a:gd name="T0" fmla="*/ 98 w 262"/>
                <a:gd name="T1" fmla="*/ 24 h 259"/>
                <a:gd name="T2" fmla="*/ 262 w 262"/>
                <a:gd name="T3" fmla="*/ 147 h 259"/>
                <a:gd name="T4" fmla="*/ 180 w 262"/>
                <a:gd name="T5" fmla="*/ 259 h 259"/>
                <a:gd name="T6" fmla="*/ 51 w 262"/>
                <a:gd name="T7" fmla="*/ 41 h 259"/>
                <a:gd name="T8" fmla="*/ 98 w 262"/>
                <a:gd name="T9" fmla="*/ 2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9">
                  <a:moveTo>
                    <a:pt x="98" y="24"/>
                  </a:moveTo>
                  <a:cubicBezTo>
                    <a:pt x="262" y="147"/>
                    <a:pt x="262" y="147"/>
                    <a:pt x="262" y="147"/>
                  </a:cubicBezTo>
                  <a:cubicBezTo>
                    <a:pt x="180" y="259"/>
                    <a:pt x="180" y="259"/>
                    <a:pt x="180" y="259"/>
                  </a:cubicBezTo>
                  <a:cubicBezTo>
                    <a:pt x="180" y="259"/>
                    <a:pt x="0" y="82"/>
                    <a:pt x="51" y="41"/>
                  </a:cubicBezTo>
                  <a:cubicBezTo>
                    <a:pt x="102" y="0"/>
                    <a:pt x="98" y="24"/>
                    <a:pt x="98" y="24"/>
                  </a:cubicBezTo>
                  <a:close/>
                </a:path>
              </a:pathLst>
            </a:custGeom>
            <a:solidFill>
              <a:srgbClr val="E78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5400288" y="6679994"/>
              <a:ext cx="313126" cy="354007"/>
            </a:xfrm>
            <a:custGeom>
              <a:avLst/>
              <a:gdLst>
                <a:gd name="T0" fmla="*/ 0 w 588"/>
                <a:gd name="T1" fmla="*/ 0 h 663"/>
                <a:gd name="T2" fmla="*/ 167 w 588"/>
                <a:gd name="T3" fmla="*/ 340 h 663"/>
                <a:gd name="T4" fmla="*/ 588 w 588"/>
                <a:gd name="T5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8" h="663">
                  <a:moveTo>
                    <a:pt x="0" y="0"/>
                  </a:moveTo>
                  <a:cubicBezTo>
                    <a:pt x="0" y="0"/>
                    <a:pt x="90" y="251"/>
                    <a:pt x="167" y="340"/>
                  </a:cubicBezTo>
                  <a:cubicBezTo>
                    <a:pt x="229" y="413"/>
                    <a:pt x="588" y="663"/>
                    <a:pt x="588" y="663"/>
                  </a:cubicBezTo>
                </a:path>
              </a:pathLst>
            </a:custGeom>
            <a:noFill/>
            <a:ln w="9525" cap="flat">
              <a:solidFill>
                <a:srgbClr val="98989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5509000" y="6995905"/>
              <a:ext cx="330780" cy="205342"/>
            </a:xfrm>
            <a:custGeom>
              <a:avLst/>
              <a:gdLst>
                <a:gd name="T0" fmla="*/ 122 w 620"/>
                <a:gd name="T1" fmla="*/ 65 h 384"/>
                <a:gd name="T2" fmla="*/ 377 w 620"/>
                <a:gd name="T3" fmla="*/ 65 h 384"/>
                <a:gd name="T4" fmla="*/ 466 w 620"/>
                <a:gd name="T5" fmla="*/ 34 h 384"/>
                <a:gd name="T6" fmla="*/ 523 w 620"/>
                <a:gd name="T7" fmla="*/ 34 h 384"/>
                <a:gd name="T8" fmla="*/ 578 w 620"/>
                <a:gd name="T9" fmla="*/ 109 h 384"/>
                <a:gd name="T10" fmla="*/ 557 w 620"/>
                <a:gd name="T11" fmla="*/ 136 h 384"/>
                <a:gd name="T12" fmla="*/ 584 w 620"/>
                <a:gd name="T13" fmla="*/ 221 h 384"/>
                <a:gd name="T14" fmla="*/ 459 w 620"/>
                <a:gd name="T15" fmla="*/ 194 h 384"/>
                <a:gd name="T16" fmla="*/ 449 w 620"/>
                <a:gd name="T17" fmla="*/ 309 h 384"/>
                <a:gd name="T18" fmla="*/ 466 w 620"/>
                <a:gd name="T19" fmla="*/ 367 h 384"/>
                <a:gd name="T20" fmla="*/ 398 w 620"/>
                <a:gd name="T21" fmla="*/ 328 h 384"/>
                <a:gd name="T22" fmla="*/ 377 w 620"/>
                <a:gd name="T23" fmla="*/ 241 h 384"/>
                <a:gd name="T24" fmla="*/ 231 w 620"/>
                <a:gd name="T25" fmla="*/ 258 h 384"/>
                <a:gd name="T26" fmla="*/ 122 w 620"/>
                <a:gd name="T27" fmla="*/ 235 h 384"/>
                <a:gd name="T28" fmla="*/ 122 w 620"/>
                <a:gd name="T29" fmla="*/ 347 h 384"/>
                <a:gd name="T30" fmla="*/ 95 w 620"/>
                <a:gd name="T31" fmla="*/ 375 h 384"/>
                <a:gd name="T32" fmla="*/ 54 w 620"/>
                <a:gd name="T33" fmla="*/ 252 h 384"/>
                <a:gd name="T34" fmla="*/ 52 w 620"/>
                <a:gd name="T35" fmla="*/ 151 h 384"/>
                <a:gd name="T36" fmla="*/ 17 w 620"/>
                <a:gd name="T37" fmla="*/ 58 h 384"/>
                <a:gd name="T38" fmla="*/ 122 w 620"/>
                <a:gd name="T39" fmla="*/ 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0" h="384">
                  <a:moveTo>
                    <a:pt x="122" y="65"/>
                  </a:moveTo>
                  <a:cubicBezTo>
                    <a:pt x="122" y="65"/>
                    <a:pt x="306" y="85"/>
                    <a:pt x="377" y="65"/>
                  </a:cubicBezTo>
                  <a:cubicBezTo>
                    <a:pt x="449" y="44"/>
                    <a:pt x="466" y="34"/>
                    <a:pt x="466" y="34"/>
                  </a:cubicBezTo>
                  <a:cubicBezTo>
                    <a:pt x="466" y="34"/>
                    <a:pt x="486" y="0"/>
                    <a:pt x="523" y="34"/>
                  </a:cubicBezTo>
                  <a:cubicBezTo>
                    <a:pt x="561" y="68"/>
                    <a:pt x="598" y="102"/>
                    <a:pt x="578" y="109"/>
                  </a:cubicBezTo>
                  <a:cubicBezTo>
                    <a:pt x="557" y="116"/>
                    <a:pt x="537" y="109"/>
                    <a:pt x="557" y="136"/>
                  </a:cubicBezTo>
                  <a:cubicBezTo>
                    <a:pt x="578" y="163"/>
                    <a:pt x="620" y="184"/>
                    <a:pt x="584" y="221"/>
                  </a:cubicBezTo>
                  <a:cubicBezTo>
                    <a:pt x="547" y="258"/>
                    <a:pt x="462" y="170"/>
                    <a:pt x="459" y="194"/>
                  </a:cubicBezTo>
                  <a:cubicBezTo>
                    <a:pt x="455" y="218"/>
                    <a:pt x="438" y="279"/>
                    <a:pt x="449" y="309"/>
                  </a:cubicBezTo>
                  <a:cubicBezTo>
                    <a:pt x="459" y="340"/>
                    <a:pt x="506" y="354"/>
                    <a:pt x="466" y="367"/>
                  </a:cubicBezTo>
                  <a:cubicBezTo>
                    <a:pt x="425" y="381"/>
                    <a:pt x="418" y="381"/>
                    <a:pt x="398" y="328"/>
                  </a:cubicBezTo>
                  <a:cubicBezTo>
                    <a:pt x="377" y="275"/>
                    <a:pt x="377" y="241"/>
                    <a:pt x="377" y="241"/>
                  </a:cubicBezTo>
                  <a:cubicBezTo>
                    <a:pt x="377" y="241"/>
                    <a:pt x="285" y="258"/>
                    <a:pt x="231" y="258"/>
                  </a:cubicBezTo>
                  <a:cubicBezTo>
                    <a:pt x="177" y="258"/>
                    <a:pt x="122" y="235"/>
                    <a:pt x="122" y="235"/>
                  </a:cubicBezTo>
                  <a:cubicBezTo>
                    <a:pt x="122" y="235"/>
                    <a:pt x="112" y="323"/>
                    <a:pt x="122" y="347"/>
                  </a:cubicBezTo>
                  <a:cubicBezTo>
                    <a:pt x="132" y="371"/>
                    <a:pt x="177" y="366"/>
                    <a:pt x="95" y="375"/>
                  </a:cubicBezTo>
                  <a:cubicBezTo>
                    <a:pt x="14" y="384"/>
                    <a:pt x="65" y="309"/>
                    <a:pt x="54" y="252"/>
                  </a:cubicBezTo>
                  <a:cubicBezTo>
                    <a:pt x="44" y="194"/>
                    <a:pt x="104" y="148"/>
                    <a:pt x="52" y="151"/>
                  </a:cubicBezTo>
                  <a:cubicBezTo>
                    <a:pt x="1" y="154"/>
                    <a:pt x="0" y="91"/>
                    <a:pt x="17" y="58"/>
                  </a:cubicBezTo>
                  <a:cubicBezTo>
                    <a:pt x="37" y="19"/>
                    <a:pt x="87" y="34"/>
                    <a:pt x="122" y="65"/>
                  </a:cubicBezTo>
                  <a:close/>
                </a:path>
              </a:pathLst>
            </a:custGeom>
            <a:solidFill>
              <a:srgbClr val="98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5709698" y="7023780"/>
              <a:ext cx="54820" cy="75261"/>
            </a:xfrm>
            <a:custGeom>
              <a:avLst/>
              <a:gdLst>
                <a:gd name="T0" fmla="*/ 0 w 59"/>
                <a:gd name="T1" fmla="*/ 7 h 81"/>
                <a:gd name="T2" fmla="*/ 47 w 59"/>
                <a:gd name="T3" fmla="*/ 81 h 81"/>
                <a:gd name="T4" fmla="*/ 59 w 59"/>
                <a:gd name="T5" fmla="*/ 81 h 81"/>
                <a:gd name="T6" fmla="*/ 12 w 59"/>
                <a:gd name="T7" fmla="*/ 0 h 81"/>
                <a:gd name="T8" fmla="*/ 0 w 59"/>
                <a:gd name="T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1">
                  <a:moveTo>
                    <a:pt x="0" y="7"/>
                  </a:moveTo>
                  <a:lnTo>
                    <a:pt x="47" y="81"/>
                  </a:lnTo>
                  <a:lnTo>
                    <a:pt x="59" y="8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27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39747" y="3219822"/>
            <a:ext cx="344488" cy="344487"/>
            <a:chOff x="5813426" y="2787651"/>
            <a:chExt cx="344488" cy="344487"/>
          </a:xfrm>
        </p:grpSpPr>
        <p:sp>
          <p:nvSpPr>
            <p:cNvPr id="33" name="Freeform 3805"/>
            <p:cNvSpPr>
              <a:spLocks/>
            </p:cNvSpPr>
            <p:nvPr/>
          </p:nvSpPr>
          <p:spPr bwMode="auto">
            <a:xfrm>
              <a:off x="5888038" y="2862263"/>
              <a:ext cx="195263" cy="195263"/>
            </a:xfrm>
            <a:custGeom>
              <a:avLst/>
              <a:gdLst>
                <a:gd name="T0" fmla="*/ 46 w 52"/>
                <a:gd name="T1" fmla="*/ 15 h 52"/>
                <a:gd name="T2" fmla="*/ 37 w 52"/>
                <a:gd name="T3" fmla="*/ 46 h 52"/>
                <a:gd name="T4" fmla="*/ 6 w 52"/>
                <a:gd name="T5" fmla="*/ 37 h 52"/>
                <a:gd name="T6" fmla="*/ 15 w 52"/>
                <a:gd name="T7" fmla="*/ 6 h 52"/>
                <a:gd name="T8" fmla="*/ 46 w 52"/>
                <a:gd name="T9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6" y="15"/>
                  </a:moveTo>
                  <a:cubicBezTo>
                    <a:pt x="52" y="26"/>
                    <a:pt x="48" y="40"/>
                    <a:pt x="37" y="46"/>
                  </a:cubicBezTo>
                  <a:cubicBezTo>
                    <a:pt x="26" y="52"/>
                    <a:pt x="12" y="48"/>
                    <a:pt x="6" y="37"/>
                  </a:cubicBezTo>
                  <a:cubicBezTo>
                    <a:pt x="0" y="26"/>
                    <a:pt x="4" y="12"/>
                    <a:pt x="15" y="6"/>
                  </a:cubicBezTo>
                  <a:cubicBezTo>
                    <a:pt x="26" y="0"/>
                    <a:pt x="40" y="4"/>
                    <a:pt x="46" y="15"/>
                  </a:cubicBez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806"/>
            <p:cNvSpPr>
              <a:spLocks/>
            </p:cNvSpPr>
            <p:nvPr/>
          </p:nvSpPr>
          <p:spPr bwMode="auto">
            <a:xfrm>
              <a:off x="5813426" y="2914651"/>
              <a:ext cx="79375" cy="33338"/>
            </a:xfrm>
            <a:custGeom>
              <a:avLst/>
              <a:gdLst>
                <a:gd name="T0" fmla="*/ 21 w 21"/>
                <a:gd name="T1" fmla="*/ 1 h 9"/>
                <a:gd name="T2" fmla="*/ 0 w 21"/>
                <a:gd name="T3" fmla="*/ 0 h 9"/>
                <a:gd name="T4" fmla="*/ 19 w 21"/>
                <a:gd name="T5" fmla="*/ 9 h 9"/>
                <a:gd name="T6" fmla="*/ 21 w 21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2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6"/>
                    <a:pt x="20" y="4"/>
                    <a:pt x="21" y="1"/>
                  </a:cubicBez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07"/>
            <p:cNvSpPr>
              <a:spLocks/>
            </p:cNvSpPr>
            <p:nvPr/>
          </p:nvSpPr>
          <p:spPr bwMode="auto">
            <a:xfrm>
              <a:off x="5997576" y="2787651"/>
              <a:ext cx="36513" cy="77788"/>
            </a:xfrm>
            <a:custGeom>
              <a:avLst/>
              <a:gdLst>
                <a:gd name="T0" fmla="*/ 8 w 10"/>
                <a:gd name="T1" fmla="*/ 21 h 21"/>
                <a:gd name="T2" fmla="*/ 10 w 10"/>
                <a:gd name="T3" fmla="*/ 0 h 21"/>
                <a:gd name="T4" fmla="*/ 0 w 10"/>
                <a:gd name="T5" fmla="*/ 19 h 21"/>
                <a:gd name="T6" fmla="*/ 8 w 10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8" y="21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19"/>
                    <a:pt x="6" y="20"/>
                    <a:pt x="8" y="21"/>
                  </a:cubicBez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08"/>
            <p:cNvSpPr>
              <a:spLocks/>
            </p:cNvSpPr>
            <p:nvPr/>
          </p:nvSpPr>
          <p:spPr bwMode="auto">
            <a:xfrm>
              <a:off x="5895976" y="2805113"/>
              <a:ext cx="55563" cy="76200"/>
            </a:xfrm>
            <a:custGeom>
              <a:avLst/>
              <a:gdLst>
                <a:gd name="T0" fmla="*/ 11 w 15"/>
                <a:gd name="T1" fmla="*/ 17 h 20"/>
                <a:gd name="T2" fmla="*/ 15 w 15"/>
                <a:gd name="T3" fmla="*/ 16 h 20"/>
                <a:gd name="T4" fmla="*/ 0 w 15"/>
                <a:gd name="T5" fmla="*/ 0 h 20"/>
                <a:gd name="T6" fmla="*/ 7 w 15"/>
                <a:gd name="T7" fmla="*/ 20 h 20"/>
                <a:gd name="T8" fmla="*/ 11 w 15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1" y="17"/>
                  </a:moveTo>
                  <a:cubicBezTo>
                    <a:pt x="12" y="17"/>
                    <a:pt x="13" y="16"/>
                    <a:pt x="15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10" y="18"/>
                    <a:pt x="11" y="17"/>
                  </a:cubicBez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809"/>
            <p:cNvSpPr>
              <a:spLocks/>
            </p:cNvSpPr>
            <p:nvPr/>
          </p:nvSpPr>
          <p:spPr bwMode="auto">
            <a:xfrm>
              <a:off x="6064251" y="2870201"/>
              <a:ext cx="79375" cy="55563"/>
            </a:xfrm>
            <a:custGeom>
              <a:avLst/>
              <a:gdLst>
                <a:gd name="T0" fmla="*/ 21 w 21"/>
                <a:gd name="T1" fmla="*/ 0 h 15"/>
                <a:gd name="T2" fmla="*/ 0 w 21"/>
                <a:gd name="T3" fmla="*/ 7 h 15"/>
                <a:gd name="T4" fmla="*/ 3 w 21"/>
                <a:gd name="T5" fmla="*/ 11 h 15"/>
                <a:gd name="T6" fmla="*/ 5 w 21"/>
                <a:gd name="T7" fmla="*/ 15 h 15"/>
                <a:gd name="T8" fmla="*/ 21 w 2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">
                  <a:moveTo>
                    <a:pt x="21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10"/>
                    <a:pt x="3" y="11"/>
                  </a:cubicBezTo>
                  <a:cubicBezTo>
                    <a:pt x="4" y="12"/>
                    <a:pt x="4" y="13"/>
                    <a:pt x="5" y="15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10"/>
            <p:cNvSpPr>
              <a:spLocks/>
            </p:cNvSpPr>
            <p:nvPr/>
          </p:nvSpPr>
          <p:spPr bwMode="auto">
            <a:xfrm>
              <a:off x="5940426" y="3052763"/>
              <a:ext cx="33338" cy="79375"/>
            </a:xfrm>
            <a:custGeom>
              <a:avLst/>
              <a:gdLst>
                <a:gd name="T0" fmla="*/ 1 w 9"/>
                <a:gd name="T1" fmla="*/ 0 h 21"/>
                <a:gd name="T2" fmla="*/ 0 w 9"/>
                <a:gd name="T3" fmla="*/ 21 h 21"/>
                <a:gd name="T4" fmla="*/ 9 w 9"/>
                <a:gd name="T5" fmla="*/ 2 h 21"/>
                <a:gd name="T6" fmla="*/ 1 w 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2"/>
                    <a:pt x="4" y="1"/>
                    <a:pt x="1" y="0"/>
                  </a:cubicBez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11"/>
            <p:cNvSpPr>
              <a:spLocks/>
            </p:cNvSpPr>
            <p:nvPr/>
          </p:nvSpPr>
          <p:spPr bwMode="auto">
            <a:xfrm>
              <a:off x="6022976" y="3038476"/>
              <a:ext cx="52388" cy="77788"/>
            </a:xfrm>
            <a:custGeom>
              <a:avLst/>
              <a:gdLst>
                <a:gd name="T0" fmla="*/ 3 w 14"/>
                <a:gd name="T1" fmla="*/ 3 h 21"/>
                <a:gd name="T2" fmla="*/ 0 w 14"/>
                <a:gd name="T3" fmla="*/ 5 h 21"/>
                <a:gd name="T4" fmla="*/ 14 w 14"/>
                <a:gd name="T5" fmla="*/ 21 h 21"/>
                <a:gd name="T6" fmla="*/ 7 w 14"/>
                <a:gd name="T7" fmla="*/ 0 h 21"/>
                <a:gd name="T8" fmla="*/ 3 w 14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3" y="3"/>
                  </a:moveTo>
                  <a:cubicBezTo>
                    <a:pt x="2" y="4"/>
                    <a:pt x="1" y="4"/>
                    <a:pt x="0" y="5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5" y="2"/>
                    <a:pt x="3" y="3"/>
                  </a:cubicBez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12"/>
            <p:cNvSpPr>
              <a:spLocks/>
            </p:cNvSpPr>
            <p:nvPr/>
          </p:nvSpPr>
          <p:spPr bwMode="auto">
            <a:xfrm>
              <a:off x="6080126" y="2970213"/>
              <a:ext cx="77788" cy="38100"/>
            </a:xfrm>
            <a:custGeom>
              <a:avLst/>
              <a:gdLst>
                <a:gd name="T0" fmla="*/ 0 w 21"/>
                <a:gd name="T1" fmla="*/ 8 h 10"/>
                <a:gd name="T2" fmla="*/ 21 w 21"/>
                <a:gd name="T3" fmla="*/ 10 h 10"/>
                <a:gd name="T4" fmla="*/ 2 w 21"/>
                <a:gd name="T5" fmla="*/ 0 h 10"/>
                <a:gd name="T6" fmla="*/ 0 w 21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">
                  <a:moveTo>
                    <a:pt x="0" y="8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1" y="6"/>
                    <a:pt x="0" y="8"/>
                  </a:cubicBez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813"/>
            <p:cNvSpPr>
              <a:spLocks/>
            </p:cNvSpPr>
            <p:nvPr/>
          </p:nvSpPr>
          <p:spPr bwMode="auto">
            <a:xfrm>
              <a:off x="5832476" y="2997201"/>
              <a:ext cx="74613" cy="52388"/>
            </a:xfrm>
            <a:custGeom>
              <a:avLst/>
              <a:gdLst>
                <a:gd name="T0" fmla="*/ 17 w 20"/>
                <a:gd name="T1" fmla="*/ 3 h 14"/>
                <a:gd name="T2" fmla="*/ 16 w 20"/>
                <a:gd name="T3" fmla="*/ 0 h 14"/>
                <a:gd name="T4" fmla="*/ 0 w 20"/>
                <a:gd name="T5" fmla="*/ 14 h 14"/>
                <a:gd name="T6" fmla="*/ 20 w 20"/>
                <a:gd name="T7" fmla="*/ 7 h 14"/>
                <a:gd name="T8" fmla="*/ 17 w 20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17" y="3"/>
                  </a:moveTo>
                  <a:cubicBezTo>
                    <a:pt x="17" y="2"/>
                    <a:pt x="16" y="1"/>
                    <a:pt x="16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6"/>
                    <a:pt x="18" y="5"/>
                    <a:pt x="17" y="3"/>
                  </a:cubicBezTo>
                  <a:close/>
                </a:path>
              </a:pathLst>
            </a:custGeom>
            <a:solidFill>
              <a:srgbClr val="A0B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14"/>
            <p:cNvSpPr>
              <a:spLocks/>
            </p:cNvSpPr>
            <p:nvPr/>
          </p:nvSpPr>
          <p:spPr bwMode="auto">
            <a:xfrm>
              <a:off x="5962651" y="2801938"/>
              <a:ext cx="23813" cy="60325"/>
            </a:xfrm>
            <a:custGeom>
              <a:avLst/>
              <a:gdLst>
                <a:gd name="T0" fmla="*/ 6 w 6"/>
                <a:gd name="T1" fmla="*/ 15 h 16"/>
                <a:gd name="T2" fmla="*/ 1 w 6"/>
                <a:gd name="T3" fmla="*/ 0 h 16"/>
                <a:gd name="T4" fmla="*/ 0 w 6"/>
                <a:gd name="T5" fmla="*/ 16 h 16"/>
                <a:gd name="T6" fmla="*/ 6 w 6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6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4" y="15"/>
                    <a:pt x="6" y="15"/>
                  </a:cubicBezTo>
                  <a:close/>
                </a:path>
              </a:pathLst>
            </a:custGeom>
            <a:solidFill>
              <a:srgbClr val="7C9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15"/>
            <p:cNvSpPr>
              <a:spLocks/>
            </p:cNvSpPr>
            <p:nvPr/>
          </p:nvSpPr>
          <p:spPr bwMode="auto">
            <a:xfrm>
              <a:off x="6038851" y="2835276"/>
              <a:ext cx="44450" cy="52388"/>
            </a:xfrm>
            <a:custGeom>
              <a:avLst/>
              <a:gdLst>
                <a:gd name="T0" fmla="*/ 5 w 12"/>
                <a:gd name="T1" fmla="*/ 14 h 14"/>
                <a:gd name="T2" fmla="*/ 12 w 12"/>
                <a:gd name="T3" fmla="*/ 0 h 14"/>
                <a:gd name="T4" fmla="*/ 0 w 12"/>
                <a:gd name="T5" fmla="*/ 10 h 14"/>
                <a:gd name="T6" fmla="*/ 5 w 1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4">
                  <a:moveTo>
                    <a:pt x="5" y="14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1"/>
                    <a:pt x="4" y="12"/>
                    <a:pt x="5" y="14"/>
                  </a:cubicBezTo>
                  <a:close/>
                </a:path>
              </a:pathLst>
            </a:custGeom>
            <a:solidFill>
              <a:srgbClr val="7C9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16"/>
            <p:cNvSpPr>
              <a:spLocks/>
            </p:cNvSpPr>
            <p:nvPr/>
          </p:nvSpPr>
          <p:spPr bwMode="auto">
            <a:xfrm>
              <a:off x="5862638" y="2862263"/>
              <a:ext cx="52388" cy="44450"/>
            </a:xfrm>
            <a:custGeom>
              <a:avLst/>
              <a:gdLst>
                <a:gd name="T0" fmla="*/ 14 w 14"/>
                <a:gd name="T1" fmla="*/ 7 h 12"/>
                <a:gd name="T2" fmla="*/ 0 w 14"/>
                <a:gd name="T3" fmla="*/ 0 h 12"/>
                <a:gd name="T4" fmla="*/ 10 w 14"/>
                <a:gd name="T5" fmla="*/ 12 h 12"/>
                <a:gd name="T6" fmla="*/ 14 w 14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0"/>
                    <a:pt x="12" y="8"/>
                    <a:pt x="14" y="7"/>
                  </a:cubicBezTo>
                  <a:close/>
                </a:path>
              </a:pathLst>
            </a:custGeom>
            <a:solidFill>
              <a:srgbClr val="7C9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17"/>
            <p:cNvSpPr>
              <a:spLocks/>
            </p:cNvSpPr>
            <p:nvPr/>
          </p:nvSpPr>
          <p:spPr bwMode="auto">
            <a:xfrm>
              <a:off x="6086476" y="2936876"/>
              <a:ext cx="57150" cy="22225"/>
            </a:xfrm>
            <a:custGeom>
              <a:avLst/>
              <a:gdLst>
                <a:gd name="T0" fmla="*/ 0 w 15"/>
                <a:gd name="T1" fmla="*/ 0 h 6"/>
                <a:gd name="T2" fmla="*/ 0 w 15"/>
                <a:gd name="T3" fmla="*/ 6 h 6"/>
                <a:gd name="T4" fmla="*/ 15 w 15"/>
                <a:gd name="T5" fmla="*/ 1 h 6"/>
                <a:gd name="T6" fmla="*/ 0 w 1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15" y="1"/>
                    <a:pt x="15" y="1"/>
                    <a:pt x="15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C9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818"/>
            <p:cNvSpPr>
              <a:spLocks/>
            </p:cNvSpPr>
            <p:nvPr/>
          </p:nvSpPr>
          <p:spPr bwMode="auto">
            <a:xfrm>
              <a:off x="5827713" y="2959101"/>
              <a:ext cx="60325" cy="22225"/>
            </a:xfrm>
            <a:custGeom>
              <a:avLst/>
              <a:gdLst>
                <a:gd name="T0" fmla="*/ 15 w 16"/>
                <a:gd name="T1" fmla="*/ 0 h 6"/>
                <a:gd name="T2" fmla="*/ 0 w 16"/>
                <a:gd name="T3" fmla="*/ 5 h 6"/>
                <a:gd name="T4" fmla="*/ 16 w 16"/>
                <a:gd name="T5" fmla="*/ 6 h 6"/>
                <a:gd name="T6" fmla="*/ 15 w 1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">
                  <a:moveTo>
                    <a:pt x="1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4"/>
                    <a:pt x="15" y="2"/>
                    <a:pt x="15" y="0"/>
                  </a:cubicBezTo>
                  <a:close/>
                </a:path>
              </a:pathLst>
            </a:custGeom>
            <a:solidFill>
              <a:srgbClr val="7C9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19"/>
            <p:cNvSpPr>
              <a:spLocks/>
            </p:cNvSpPr>
            <p:nvPr/>
          </p:nvSpPr>
          <p:spPr bwMode="auto">
            <a:xfrm>
              <a:off x="6056313" y="3011488"/>
              <a:ext cx="53975" cy="46038"/>
            </a:xfrm>
            <a:custGeom>
              <a:avLst/>
              <a:gdLst>
                <a:gd name="T0" fmla="*/ 0 w 14"/>
                <a:gd name="T1" fmla="*/ 5 h 12"/>
                <a:gd name="T2" fmla="*/ 14 w 14"/>
                <a:gd name="T3" fmla="*/ 12 h 12"/>
                <a:gd name="T4" fmla="*/ 4 w 14"/>
                <a:gd name="T5" fmla="*/ 0 h 12"/>
                <a:gd name="T6" fmla="*/ 0 w 14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0" y="5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7C9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820"/>
            <p:cNvSpPr>
              <a:spLocks/>
            </p:cNvSpPr>
            <p:nvPr/>
          </p:nvSpPr>
          <p:spPr bwMode="auto">
            <a:xfrm>
              <a:off x="5986463" y="3060701"/>
              <a:ext cx="22225" cy="55563"/>
            </a:xfrm>
            <a:custGeom>
              <a:avLst/>
              <a:gdLst>
                <a:gd name="T0" fmla="*/ 0 w 6"/>
                <a:gd name="T1" fmla="*/ 0 h 15"/>
                <a:gd name="T2" fmla="*/ 5 w 6"/>
                <a:gd name="T3" fmla="*/ 15 h 15"/>
                <a:gd name="T4" fmla="*/ 6 w 6"/>
                <a:gd name="T5" fmla="*/ 0 h 15"/>
                <a:gd name="T6" fmla="*/ 0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0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7C9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21"/>
            <p:cNvSpPr>
              <a:spLocks/>
            </p:cNvSpPr>
            <p:nvPr/>
          </p:nvSpPr>
          <p:spPr bwMode="auto">
            <a:xfrm>
              <a:off x="5888038" y="3030538"/>
              <a:ext cx="46038" cy="52388"/>
            </a:xfrm>
            <a:custGeom>
              <a:avLst/>
              <a:gdLst>
                <a:gd name="T0" fmla="*/ 7 w 12"/>
                <a:gd name="T1" fmla="*/ 0 h 14"/>
                <a:gd name="T2" fmla="*/ 0 w 12"/>
                <a:gd name="T3" fmla="*/ 14 h 14"/>
                <a:gd name="T4" fmla="*/ 12 w 12"/>
                <a:gd name="T5" fmla="*/ 4 h 14"/>
                <a:gd name="T6" fmla="*/ 7 w 1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8" y="2"/>
                    <a:pt x="7" y="0"/>
                  </a:cubicBezTo>
                  <a:close/>
                </a:path>
              </a:pathLst>
            </a:custGeom>
            <a:solidFill>
              <a:srgbClr val="7C9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763688" y="3795886"/>
            <a:ext cx="5252006" cy="1051440"/>
          </a:xfrm>
          <a:prstGeom prst="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txBody>
          <a:bodyPr vert="horz"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需要提醒的</a:t>
            </a:r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是：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这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是标准的排卵发生时的生理现象。试纸虽然使用方便，但由于制作过程、自测者本身等原因，准确率大概只有</a:t>
            </a:r>
            <a:r>
              <a:rPr lang="en-US" altLang="zh-CN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75%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。 另外，测试结果也并不是简单的“有”或“无”。有些人可能连续强阳几天，这样既有可能发生排卵（一般发生在最后一天的强阳以后），也有可能根本就没有排卵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3795886"/>
            <a:ext cx="5252006" cy="107174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192" y="4608659"/>
            <a:ext cx="367947" cy="3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0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2072</Words>
  <Application>Microsoft Office PowerPoint</Application>
  <PresentationFormat>全屏显示(16:9)</PresentationFormat>
  <Paragraphs>136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印霞</dc:creator>
  <cp:lastModifiedBy>hq01uc201</cp:lastModifiedBy>
  <cp:revision>36</cp:revision>
  <cp:lastPrinted>2016-09-28T06:53:20Z</cp:lastPrinted>
  <dcterms:modified xsi:type="dcterms:W3CDTF">2017-01-25T08:45:23Z</dcterms:modified>
</cp:coreProperties>
</file>