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00" r:id="rId3"/>
    <p:sldId id="327" r:id="rId4"/>
    <p:sldId id="262" r:id="rId5"/>
    <p:sldId id="270" r:id="rId6"/>
    <p:sldId id="276" r:id="rId7"/>
    <p:sldId id="278" r:id="rId8"/>
    <p:sldId id="282" r:id="rId9"/>
    <p:sldId id="281" r:id="rId10"/>
    <p:sldId id="283" r:id="rId11"/>
    <p:sldId id="284" r:id="rId12"/>
    <p:sldId id="285" r:id="rId13"/>
    <p:sldId id="286" r:id="rId14"/>
    <p:sldId id="287" r:id="rId15"/>
    <p:sldId id="288" r:id="rId16"/>
    <p:sldId id="277" r:id="rId17"/>
    <p:sldId id="297" r:id="rId18"/>
    <p:sldId id="299" r:id="rId19"/>
    <p:sldId id="298" r:id="rId20"/>
    <p:sldId id="280" r:id="rId21"/>
    <p:sldId id="331" r:id="rId22"/>
    <p:sldId id="330" r:id="rId23"/>
    <p:sldId id="289" r:id="rId24"/>
    <p:sldId id="290" r:id="rId25"/>
    <p:sldId id="291" r:id="rId26"/>
    <p:sldId id="292" r:id="rId27"/>
    <p:sldId id="332" r:id="rId28"/>
    <p:sldId id="333" r:id="rId29"/>
    <p:sldId id="293" r:id="rId30"/>
    <p:sldId id="294" r:id="rId31"/>
    <p:sldId id="296" r:id="rId32"/>
    <p:sldId id="295" r:id="rId33"/>
    <p:sldId id="266" r:id="rId34"/>
    <p:sldId id="323" r:id="rId35"/>
    <p:sldId id="302" r:id="rId36"/>
    <p:sldId id="319" r:id="rId37"/>
    <p:sldId id="320" r:id="rId38"/>
    <p:sldId id="306" r:id="rId39"/>
    <p:sldId id="318" r:id="rId40"/>
    <p:sldId id="324" r:id="rId41"/>
    <p:sldId id="322" r:id="rId42"/>
    <p:sldId id="317" r:id="rId43"/>
    <p:sldId id="325" r:id="rId44"/>
    <p:sldId id="311" r:id="rId45"/>
    <p:sldId id="321" r:id="rId46"/>
    <p:sldId id="269" r:id="rId47"/>
    <p:sldId id="258" r:id="rId48"/>
    <p:sldId id="257" r:id="rId49"/>
    <p:sldId id="329" r:id="rId50"/>
    <p:sldId id="263" r:id="rId51"/>
    <p:sldId id="259" r:id="rId52"/>
    <p:sldId id="260" r:id="rId53"/>
    <p:sldId id="264" r:id="rId54"/>
    <p:sldId id="261" r:id="rId55"/>
    <p:sldId id="268" r:id="rId56"/>
    <p:sldId id="267" r:id="rId57"/>
    <p:sldId id="265" r:id="rId58"/>
    <p:sldId id="328" r:id="rId59"/>
    <p:sldId id="273" r:id="rId60"/>
    <p:sldId id="272" r:id="rId61"/>
    <p:sldId id="274" r:id="rId62"/>
    <p:sldId id="275" r:id="rId63"/>
    <p:sldId id="316" r:id="rId64"/>
    <p:sldId id="271"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1287" autoAdjust="0"/>
  </p:normalViewPr>
  <p:slideViewPr>
    <p:cSldViewPr snapToObjects="1">
      <p:cViewPr>
        <p:scale>
          <a:sx n="100" d="100"/>
          <a:sy n="100" d="100"/>
        </p:scale>
        <p:origin x="-194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a:t>
          </a:r>
          <a:r>
            <a:rPr lang="en-US" altLang="zh-CN" dirty="0" smtClean="0"/>
            <a:t>inner(mechanical)</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a:t>
          </a:r>
          <a:r>
            <a:rPr lang="en-US" altLang="zh-CN" dirty="0" smtClean="0"/>
            <a:t>down (electronic)</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a:t>
          </a:r>
          <a:r>
            <a:rPr lang="en-US" altLang="zh-CN" dirty="0" smtClean="0"/>
            <a:t>bigger(so fast)</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016C0D6A-0F65-4AC6-B6C1-BC3D8088FF1A}" srcId="{51508896-CE6B-4C4C-AE5C-7F57DCD466EF}" destId="{29AC1141-FABF-47A9-80BF-7F3F37435ECE}" srcOrd="0" destOrd="0" parTransId="{5BD97E2F-085F-4C1C-B44E-CC46AAC0B21D}" sibTransId="{ADF62174-8B78-45BE-8E92-D0B8DB0947DB}"/>
    <dgm:cxn modelId="{D7D3B785-AF37-4ADC-90E5-B2607646DCE4}" type="presOf" srcId="{A6FF1E29-5325-4F17-8370-79C6485CD54A}" destId="{2DA7D8F1-A0DC-49A3-87A4-6D13D5C42E55}" srcOrd="0" destOrd="0" presId="urn:microsoft.com/office/officeart/2005/8/layout/process1"/>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a:t>
          </a:r>
          <a:r>
            <a:rPr lang="en-US" altLang="zh-CN" sz="1400" kern="1200" dirty="0" smtClean="0"/>
            <a:t>inner(mechanical)</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a:t>
          </a:r>
          <a:r>
            <a:rPr lang="en-US" altLang="zh-CN" sz="1400" kern="1200" dirty="0" smtClean="0"/>
            <a:t>down (electronic)</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a:t>
          </a:r>
          <a:r>
            <a:rPr lang="en-US" altLang="zh-CN" sz="1400" kern="1200" dirty="0" smtClean="0"/>
            <a:t>bigger(so fast)</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2017-05-10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ntium_4"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CPU_cache#cite_note-ccs.neu.edu-7" TargetMode="External"/><Relationship Id="rId4" Type="http://schemas.openxmlformats.org/officeDocument/2006/relationships/hyperlink" Target="https://en.wikipedia.org/wiki/Kibiby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37</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40</a:t>
            </a:fld>
            <a:endParaRPr lang="zh-CN" altLang="en-US"/>
          </a:p>
        </p:txBody>
      </p:sp>
    </p:spTree>
    <p:extLst>
      <p:ext uri="{BB962C8B-B14F-4D97-AF65-F5344CB8AC3E}">
        <p14:creationId xmlns:p14="http://schemas.microsoft.com/office/powerpoint/2010/main" val="74217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Each 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42</a:t>
            </a:fld>
            <a:endParaRPr lang="zh-CN" altLang="en-US"/>
          </a:p>
        </p:txBody>
      </p:sp>
    </p:spTree>
    <p:extLst>
      <p:ext uri="{BB962C8B-B14F-4D97-AF65-F5344CB8AC3E}">
        <p14:creationId xmlns:p14="http://schemas.microsoft.com/office/powerpoint/2010/main" val="358285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p>
          <a:p>
            <a:r>
              <a:rPr lang="zh-CN" altLang="en-US" sz="1200" b="1" i="0" kern="1200" dirty="0" smtClean="0">
                <a:solidFill>
                  <a:schemeClr val="tx1"/>
                </a:solidFill>
                <a:effectLst/>
                <a:latin typeface="+mn-lt"/>
                <a:ea typeface="+mn-ea"/>
                <a:cs typeface="+mn-cs"/>
              </a:rPr>
              <a:t>局部性原理与磁盘预读</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由于磁盘顺序读取的效率很高（不需要寻道时间，只需很少的旋转时间），因此对于具有局部性的程序来说，预读可以提高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效率。</a:t>
            </a:r>
          </a:p>
          <a:p>
            <a:r>
              <a:rPr lang="zh-CN" altLang="en-US" sz="1200" b="0" i="0" kern="1200" dirty="0" smtClean="0">
                <a:solidFill>
                  <a:schemeClr val="tx1"/>
                </a:solidFill>
                <a:effectLst/>
                <a:latin typeface="+mn-lt"/>
                <a:ea typeface="+mn-ea"/>
                <a:cs typeface="+mn-cs"/>
              </a:rPr>
              <a:t>预读的长度一般为页（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）的整倍数。页是计算机管理存储器的逻辑块，硬件及操作系统往往将主存和磁盘存储区分割为连续的大小相等的块，每个存储块称为一页（在许多操作系统中，页得大小通常为</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43</a:t>
            </a:fld>
            <a:endParaRPr lang="zh-CN" altLang="en-US"/>
          </a:p>
        </p:txBody>
      </p:sp>
    </p:spTree>
    <p:extLst>
      <p:ext uri="{BB962C8B-B14F-4D97-AF65-F5344CB8AC3E}">
        <p14:creationId xmlns:p14="http://schemas.microsoft.com/office/powerpoint/2010/main" val="92768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45</a:t>
            </a:fld>
            <a:endParaRPr lang="zh-CN" altLang="en-US"/>
          </a:p>
        </p:txBody>
      </p:sp>
    </p:spTree>
    <p:extLst>
      <p:ext uri="{BB962C8B-B14F-4D97-AF65-F5344CB8AC3E}">
        <p14:creationId xmlns:p14="http://schemas.microsoft.com/office/powerpoint/2010/main" val="399532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46</a:t>
            </a:fld>
            <a:endParaRPr lang="zh-CN" altLang="en-US"/>
          </a:p>
        </p:txBody>
      </p:sp>
    </p:spTree>
    <p:extLst>
      <p:ext uri="{BB962C8B-B14F-4D97-AF65-F5344CB8AC3E}">
        <p14:creationId xmlns:p14="http://schemas.microsoft.com/office/powerpoint/2010/main" val="4222977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51</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56</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57</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18</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data block</a:t>
            </a:r>
            <a:r>
              <a:rPr lang="en-US" altLang="zh-CN" sz="1200" b="1" i="0" kern="1200" dirty="0" smtClean="0">
                <a:solidFill>
                  <a:schemeClr val="tx1"/>
                </a:solidFill>
                <a:effectLst/>
                <a:latin typeface="+mn-lt"/>
                <a:ea typeface="+mn-ea"/>
                <a:cs typeface="+mn-cs"/>
              </a:rPr>
              <a:t> (cache line) </a:t>
            </a:r>
            <a:r>
              <a:rPr lang="en-US" altLang="zh-CN" sz="1200" b="0" i="0" kern="1200" dirty="0" smtClean="0">
                <a:solidFill>
                  <a:schemeClr val="tx1"/>
                </a:solidFill>
                <a:effectLst/>
                <a:latin typeface="+mn-lt"/>
                <a:ea typeface="+mn-ea"/>
                <a:cs typeface="+mn-cs"/>
              </a:rPr>
              <a:t>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tag</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tag contains the most significant bits of the address, which are checked against the current row (the row has been retrieved by index) to see if it is the one we need or another, irrelevant memory location that happened to have the same index bits as the one we want. The tag length in bits is </a:t>
            </a:r>
            <a:r>
              <a:rPr lang="en-US" altLang="zh-CN" dirty="0" err="1" smtClean="0"/>
              <a:t>address_length</a:t>
            </a:r>
            <a:r>
              <a:rPr lang="en-US" altLang="zh-CN" dirty="0" smtClean="0"/>
              <a:t> - </a:t>
            </a:r>
            <a:r>
              <a:rPr lang="en-US" altLang="zh-CN" dirty="0" err="1" smtClean="0"/>
              <a:t>index_length</a:t>
            </a:r>
            <a:r>
              <a:rPr lang="en-US" altLang="zh-CN" dirty="0" smtClean="0"/>
              <a:t> - </a:t>
            </a:r>
            <a:r>
              <a:rPr lang="en-US" altLang="zh-CN" dirty="0" err="1" smtClean="0"/>
              <a:t>block_offset_length</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20</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Example</a:t>
            </a:r>
          </a:p>
          <a:p>
            <a:r>
              <a:rPr lang="en-US" altLang="zh-CN" sz="1200" b="0" i="0" kern="1200" dirty="0" smtClean="0">
                <a:solidFill>
                  <a:schemeClr val="tx1"/>
                </a:solidFill>
                <a:effectLst/>
                <a:latin typeface="+mn-lt"/>
                <a:ea typeface="+mn-ea"/>
                <a:cs typeface="+mn-cs"/>
              </a:rPr>
              <a:t>The original </a:t>
            </a:r>
            <a:r>
              <a:rPr lang="en-US" altLang="zh-CN" sz="1200" b="0" i="0" u="none" strike="noStrike" kern="1200" dirty="0" smtClean="0">
                <a:solidFill>
                  <a:schemeClr val="tx1"/>
                </a:solidFill>
                <a:effectLst/>
                <a:latin typeface="+mn-lt"/>
                <a:ea typeface="+mn-ea"/>
                <a:cs typeface="+mn-cs"/>
                <a:hlinkClick r:id="rId3" tooltip="Pentium 4"/>
              </a:rPr>
              <a:t>Pentium 4</a:t>
            </a:r>
            <a:r>
              <a:rPr lang="en-US" altLang="zh-CN" sz="1200" b="0" i="0" kern="1200" dirty="0" smtClean="0">
                <a:solidFill>
                  <a:schemeClr val="tx1"/>
                </a:solidFill>
                <a:effectLst/>
                <a:latin typeface="+mn-lt"/>
                <a:ea typeface="+mn-ea"/>
                <a:cs typeface="+mn-cs"/>
              </a:rPr>
              <a:t> processor had a four-way set associative L1 data cache of 8 </a:t>
            </a:r>
            <a:r>
              <a:rPr lang="en-US" altLang="zh-CN" sz="1200" b="0" i="0" u="none" strike="noStrike" kern="1200" dirty="0" err="1" smtClean="0">
                <a:solidFill>
                  <a:schemeClr val="tx1"/>
                </a:solidFill>
                <a:effectLst/>
                <a:latin typeface="+mn-lt"/>
                <a:ea typeface="+mn-ea"/>
                <a:cs typeface="+mn-cs"/>
                <a:hlinkClick r:id="rId4" tooltip="Kibibyte"/>
              </a:rPr>
              <a:t>KiB</a:t>
            </a:r>
            <a:r>
              <a:rPr lang="en-US" altLang="zh-CN" sz="1200" b="0" i="0" kern="1200" dirty="0" smtClean="0">
                <a:solidFill>
                  <a:schemeClr val="tx1"/>
                </a:solidFill>
                <a:effectLst/>
                <a:latin typeface="+mn-lt"/>
                <a:ea typeface="+mn-ea"/>
                <a:cs typeface="+mn-cs"/>
              </a:rPr>
              <a:t> in size, with 64-byte cache blocks. Hence, there are 8 KB / 64 = 128 cache blocks. The number of sets is equal to the number of cache blocks divided by the number of ways of associativity, what leads to 128 / 4 = 32 sets, and hence 2</a:t>
            </a:r>
            <a:r>
              <a:rPr lang="en-US" altLang="zh-CN" sz="1200" b="0" i="0" kern="1200" baseline="30000" dirty="0" smtClean="0">
                <a:solidFill>
                  <a:schemeClr val="tx1"/>
                </a:solidFill>
                <a:effectLst/>
                <a:latin typeface="+mn-lt"/>
                <a:ea typeface="+mn-ea"/>
                <a:cs typeface="+mn-cs"/>
              </a:rPr>
              <a:t>5</a:t>
            </a:r>
            <a:r>
              <a:rPr lang="en-US" altLang="zh-CN" sz="1200" b="0" i="0" kern="1200" dirty="0" smtClean="0">
                <a:solidFill>
                  <a:schemeClr val="tx1"/>
                </a:solidFill>
                <a:effectLst/>
                <a:latin typeface="+mn-lt"/>
                <a:ea typeface="+mn-ea"/>
                <a:cs typeface="+mn-cs"/>
              </a:rPr>
              <a:t> = 32 different indices. There are 2</a:t>
            </a:r>
            <a:r>
              <a:rPr lang="en-US" altLang="zh-CN" sz="1200" b="0" i="0" kern="1200" baseline="30000" dirty="0" smtClean="0">
                <a:solidFill>
                  <a:schemeClr val="tx1"/>
                </a:solidFill>
                <a:effectLst/>
                <a:latin typeface="+mn-lt"/>
                <a:ea typeface="+mn-ea"/>
                <a:cs typeface="+mn-cs"/>
              </a:rPr>
              <a:t>6</a:t>
            </a:r>
            <a:r>
              <a:rPr lang="en-US" altLang="zh-CN" sz="1200" b="0" i="0" kern="1200" dirty="0" smtClean="0">
                <a:solidFill>
                  <a:schemeClr val="tx1"/>
                </a:solidFill>
                <a:effectLst/>
                <a:latin typeface="+mn-lt"/>
                <a:ea typeface="+mn-ea"/>
                <a:cs typeface="+mn-cs"/>
              </a:rPr>
              <a:t> = 64 possible offsets. Since the CPU address is 32 bits wide, this implies 21 + 5 + 6 = 32, and hence 21 bits for the tag field.</a:t>
            </a:r>
          </a:p>
          <a:p>
            <a:r>
              <a:rPr lang="en-US" altLang="zh-CN" sz="1200" b="0" i="0" kern="1200" dirty="0" smtClean="0">
                <a:solidFill>
                  <a:schemeClr val="tx1"/>
                </a:solidFill>
                <a:effectLst/>
                <a:latin typeface="+mn-lt"/>
                <a:ea typeface="+mn-ea"/>
                <a:cs typeface="+mn-cs"/>
              </a:rPr>
              <a:t>The original Pentium 4 processor also had an eight-way set associative L2 integrated cache 256 KB in size, with 128-byte cache blocks. This implies 17 + 8 + 7 = 32, and hence 17 bits for the tag field.</a:t>
            </a:r>
            <a:r>
              <a:rPr lang="en-US" altLang="zh-CN" sz="1200" b="0" i="0" u="none" strike="noStrike" kern="1200" baseline="30000" dirty="0" smtClean="0">
                <a:solidFill>
                  <a:schemeClr val="tx1"/>
                </a:solidFill>
                <a:effectLst/>
                <a:latin typeface="+mn-lt"/>
                <a:ea typeface="+mn-ea"/>
                <a:cs typeface="+mn-cs"/>
                <a:hlinkClick r:id="rId5"/>
              </a:rPr>
              <a:t>[7]</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22</a:t>
            </a:fld>
            <a:endParaRPr lang="zh-CN" altLang="en-US"/>
          </a:p>
        </p:txBody>
      </p:sp>
    </p:spTree>
    <p:extLst>
      <p:ext uri="{BB962C8B-B14F-4D97-AF65-F5344CB8AC3E}">
        <p14:creationId xmlns:p14="http://schemas.microsoft.com/office/powerpoint/2010/main" val="52980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Data is transferred between memory and cache in blocks of fixed size, called </a:t>
            </a:r>
            <a:r>
              <a:rPr lang="en-US" altLang="zh-CN" sz="1200" b="0" i="1" kern="1200" dirty="0" smtClean="0">
                <a:solidFill>
                  <a:schemeClr val="tx1"/>
                </a:solidFill>
                <a:effectLst/>
                <a:latin typeface="+mn-lt"/>
                <a:ea typeface="+mn-ea"/>
                <a:cs typeface="+mn-cs"/>
              </a:rPr>
              <a:t>cache lines</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cache blocks</a:t>
            </a:r>
            <a:r>
              <a:rPr lang="en-US" altLang="zh-CN" sz="1200" b="0" i="0" kern="1200" dirty="0" smtClean="0">
                <a:solidFill>
                  <a:schemeClr val="tx1"/>
                </a:solidFill>
                <a:effectLst/>
                <a:latin typeface="+mn-lt"/>
                <a:ea typeface="+mn-ea"/>
                <a:cs typeface="+mn-cs"/>
              </a:rPr>
              <a:t>. When a cache line is copied from memory into the cache, a cache entry is created. The cache entry will include the copied data as well as the requested memory location (called a tag).</a:t>
            </a:r>
          </a:p>
          <a:p>
            <a:r>
              <a:rPr lang="en-US" altLang="zh-CN" sz="1200" b="0" i="0" kern="1200" dirty="0" smtClean="0">
                <a:solidFill>
                  <a:schemeClr val="tx1"/>
                </a:solidFill>
                <a:effectLst/>
                <a:latin typeface="+mn-lt"/>
                <a:ea typeface="+mn-ea"/>
                <a:cs typeface="+mn-cs"/>
              </a:rPr>
              <a:t>When the processor needs to read or write a location in main memory, it first checks for a corresponding entry in the cache. The cache checks for the contents of the requested memory location in any cache lines that might contain that address. If the processor finds that the memory location is in the cache, a cache hit has occurred. However, if the processor does not find the memory location in the cache, a cache miss has occurred. In the case of a cache hit, the processor immediately reads or writes the data in the cache line. For a cache miss, the cache allocates a new entry and copies data from main memory, then the request is fulfilled from the contents of the cache.</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23</a:t>
            </a:fld>
            <a:endParaRPr lang="zh-CN" altLang="en-US"/>
          </a:p>
        </p:txBody>
      </p:sp>
    </p:spTree>
    <p:extLst>
      <p:ext uri="{BB962C8B-B14F-4D97-AF65-F5344CB8AC3E}">
        <p14:creationId xmlns:p14="http://schemas.microsoft.com/office/powerpoint/2010/main" val="377759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33</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extLst>
      <p:ext uri="{BB962C8B-B14F-4D97-AF65-F5344CB8AC3E}">
        <p14:creationId xmlns:p14="http://schemas.microsoft.com/office/powerpoint/2010/main" val="161755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media/image45.jpe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24" Type="http://schemas.openxmlformats.org/officeDocument/2006/relationships/hyperlink" Target="http://www.cnblogs.com/yangecnu/p/Introduce-B-Tree-and-B-Plus-Tree.html"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23" Type="http://schemas.openxmlformats.org/officeDocument/2006/relationships/hyperlink" Target="https://en.wikipedia.org/wiki/B%2B_tree"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 Id="rId22" Type="http://schemas.openxmlformats.org/officeDocument/2006/relationships/hyperlink" Target="https://en.wikipedia.org/wiki/B-tre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block”)</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a:t>
            </a:r>
            <a:r>
              <a:rPr lang="en-US" altLang="zh-CN" dirty="0" smtClean="0"/>
              <a:t>hit/miss</a:t>
            </a:r>
            <a:endParaRPr lang="en-US" altLang="zh-CN" dirty="0" smtClean="0"/>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269" y="2312882"/>
            <a:ext cx="1873410" cy="29523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25602" name="Picture 2" descr="https://upload.wikimedia.org/wikipedia/commons/0/00/Cache_Hierarchy_Upda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110" y="1325257"/>
            <a:ext cx="1532107" cy="4927588"/>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310" y="2570298"/>
            <a:ext cx="2754155" cy="283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 architecture</a:t>
            </a:r>
          </a:p>
          <a:p>
            <a:r>
              <a:rPr lang="en-US" altLang="zh-CN" dirty="0" smtClean="0"/>
              <a:t>Cache on CPU</a:t>
            </a:r>
          </a:p>
          <a:p>
            <a:r>
              <a:rPr lang="en-US" altLang="zh-CN" dirty="0" smtClean="0"/>
              <a:t>How does disk work</a:t>
            </a:r>
          </a:p>
          <a:p>
            <a:r>
              <a:rPr lang="en-US" altLang="zh-CN" dirty="0" smtClean="0"/>
              <a:t>Data models in action</a:t>
            </a:r>
            <a:endParaRPr lang="zh-CN" altLang="en-US" dirty="0"/>
          </a:p>
        </p:txBody>
      </p:sp>
    </p:spTree>
    <p:extLst>
      <p:ext uri="{BB962C8B-B14F-4D97-AF65-F5344CB8AC3E}">
        <p14:creationId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a:t>
                </a:r>
                <a:r>
                  <a:rPr lang="en-US" altLang="zh-CN" dirty="0" smtClean="0"/>
                  <a:t>block(64 bytes)</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smtClean="0">
                  <a:solidFill>
                    <a:schemeClr val="accent2"/>
                  </a:solidFill>
                </a:rPr>
                <a:t>as r</a:t>
              </a:r>
              <a:r>
                <a:rPr lang="en-US" altLang="zh-CN" sz="1400" dirty="0" smtClean="0">
                  <a:solidFill>
                    <a:schemeClr val="accent2"/>
                  </a:solidFill>
                </a:rPr>
                <a:t> </a:t>
              </a:r>
              <a:r>
                <a:rPr lang="en-US" altLang="zh-CN" sz="1400" dirty="0" smtClean="0">
                  <a:solidFill>
                    <a:schemeClr val="accent2"/>
                  </a:solidFill>
                </a:rPr>
                <a:t>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Chunk Conception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187530" y="4160188"/>
            <a:ext cx="6624920" cy="194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63860" y="3068950"/>
            <a:ext cx="1872260" cy="504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175945" y="1916790"/>
            <a:ext cx="648090" cy="360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2948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smtClean="0"/>
              <a:t>Pentium 4 processor</a:t>
            </a:r>
          </a:p>
          <a:p>
            <a:pPr lvl="1"/>
            <a:r>
              <a:rPr lang="en-US" altLang="zh-CN" dirty="0" smtClean="0"/>
              <a:t>4-way set associative L1 cache of 8KB</a:t>
            </a:r>
          </a:p>
          <a:p>
            <a:pPr lvl="1"/>
            <a:r>
              <a:rPr lang="en-US" altLang="zh-CN" dirty="0" smtClean="0"/>
              <a:t>64-byte </a:t>
            </a:r>
            <a:r>
              <a:rPr lang="en-US" altLang="zh-CN" dirty="0"/>
              <a:t>size </a:t>
            </a:r>
            <a:r>
              <a:rPr lang="en-US" altLang="zh-CN" dirty="0" smtClean="0"/>
              <a:t>of cache line</a:t>
            </a:r>
          </a:p>
          <a:p>
            <a:pPr lvl="1"/>
            <a:r>
              <a:rPr lang="en-US" altLang="zh-CN" dirty="0" smtClean="0"/>
              <a:t>32 bits CPU address bus</a:t>
            </a:r>
          </a:p>
          <a:p>
            <a:pPr lvl="1"/>
            <a:endParaRPr lang="en-US" altLang="zh-CN" dirty="0"/>
          </a:p>
          <a:p>
            <a:pPr lvl="1"/>
            <a:r>
              <a:rPr lang="en-US" altLang="zh-CN" dirty="0" smtClean="0"/>
              <a:t>8KB/64 = 128 cache lines</a:t>
            </a:r>
          </a:p>
          <a:p>
            <a:pPr lvl="1"/>
            <a:r>
              <a:rPr lang="en-US" altLang="zh-CN" dirty="0" smtClean="0"/>
              <a:t>128/4 = 32 sets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43269302"/>
              </p:ext>
            </p:extLst>
          </p:nvPr>
        </p:nvGraphicFramePr>
        <p:xfrm>
          <a:off x="1115520" y="54237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tag</a:t>
                      </a:r>
                      <a:endParaRPr lang="zh-CN" altLang="en-US" dirty="0"/>
                    </a:p>
                  </a:txBody>
                  <a:tcPr/>
                </a:tc>
                <a:tc>
                  <a:txBody>
                    <a:bodyPr/>
                    <a:lstStyle/>
                    <a:p>
                      <a:r>
                        <a:rPr lang="en-US" altLang="zh-CN" dirty="0" smtClean="0"/>
                        <a:t>index</a:t>
                      </a:r>
                      <a:endParaRPr lang="zh-CN" altLang="en-US" dirty="0"/>
                    </a:p>
                  </a:txBody>
                  <a:tcPr/>
                </a:tc>
                <a:tc>
                  <a:txBody>
                    <a:bodyPr/>
                    <a:lstStyle/>
                    <a:p>
                      <a:r>
                        <a:rPr lang="en-US" altLang="zh-CN" dirty="0" smtClean="0"/>
                        <a:t>block offset</a:t>
                      </a:r>
                      <a:endParaRPr lang="zh-CN" altLang="en-US" dirty="0"/>
                    </a:p>
                  </a:txBody>
                  <a:tcPr/>
                </a:tc>
              </a:tr>
              <a:tr h="370840">
                <a:tc>
                  <a:txBody>
                    <a:bodyPr/>
                    <a:lstStyle/>
                    <a:p>
                      <a:r>
                        <a:rPr lang="en-US" altLang="zh-CN" dirty="0" smtClean="0"/>
                        <a:t>21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bl>
          </a:graphicData>
        </a:graphic>
      </p:graphicFrame>
      <p:sp>
        <p:nvSpPr>
          <p:cNvPr id="5" name="右箭头 4"/>
          <p:cNvSpPr/>
          <p:nvPr/>
        </p:nvSpPr>
        <p:spPr>
          <a:xfrm>
            <a:off x="899490" y="3861060"/>
            <a:ext cx="576080" cy="28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058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oncurrency </a:t>
            </a:r>
            <a:r>
              <a:rPr lang="en-US" altLang="zh-CN" dirty="0"/>
              <a:t>programming</a:t>
            </a:r>
            <a:endParaRPr lang="zh-CN" altLang="en-US" dirty="0"/>
          </a:p>
        </p:txBody>
      </p:sp>
      <p:sp>
        <p:nvSpPr>
          <p:cNvPr id="3" name="内容占位符 2"/>
          <p:cNvSpPr>
            <a:spLocks noGrp="1"/>
          </p:cNvSpPr>
          <p:nvPr>
            <p:ph idx="1"/>
          </p:nvPr>
        </p:nvSpPr>
        <p:spPr/>
        <p:txBody>
          <a:bodyPr/>
          <a:lstStyle/>
          <a:p>
            <a:r>
              <a:rPr lang="en-US" altLang="zh-CN" dirty="0" smtClean="0"/>
              <a:t>Atomicity</a:t>
            </a:r>
          </a:p>
          <a:p>
            <a:r>
              <a:rPr lang="en-US" altLang="zh-CN" dirty="0" smtClean="0"/>
              <a:t>Visibility</a:t>
            </a:r>
            <a:r>
              <a:rPr lang="en-US" altLang="zh-CN" dirty="0"/>
              <a:t> of </a:t>
            </a:r>
            <a:r>
              <a:rPr lang="en-US" altLang="zh-CN" dirty="0" smtClean="0"/>
              <a:t>memory</a:t>
            </a:r>
          </a:p>
          <a:p>
            <a:r>
              <a:rPr lang="en-US" altLang="zh-CN" dirty="0"/>
              <a:t>Shared </a:t>
            </a:r>
            <a:r>
              <a:rPr lang="en-US" altLang="zh-CN" dirty="0" smtClean="0"/>
              <a:t>&amp; mutable variables</a:t>
            </a:r>
            <a:endParaRPr lang="zh-CN" altLang="en-US" dirty="0"/>
          </a:p>
        </p:txBody>
      </p:sp>
      <p:sp>
        <p:nvSpPr>
          <p:cNvPr id="4" name="椭圆 3"/>
          <p:cNvSpPr/>
          <p:nvPr/>
        </p:nvSpPr>
        <p:spPr>
          <a:xfrm>
            <a:off x="1403560" y="37890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403560" y="45091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560" y="53702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619715" y="37890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619715" y="45091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619715" y="53702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004060" y="3789050"/>
            <a:ext cx="1152160" cy="186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右箭头 10"/>
          <p:cNvSpPr/>
          <p:nvPr/>
        </p:nvSpPr>
        <p:spPr>
          <a:xfrm>
            <a:off x="1691599"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右箭头 11"/>
          <p:cNvSpPr/>
          <p:nvPr/>
        </p:nvSpPr>
        <p:spPr>
          <a:xfrm>
            <a:off x="1691598" y="45811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右箭头 12"/>
          <p:cNvSpPr/>
          <p:nvPr/>
        </p:nvSpPr>
        <p:spPr>
          <a:xfrm>
            <a:off x="1691598" y="54422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右箭头 14"/>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右箭头 1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320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 programming</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8923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Relevance</a:t>
            </a:r>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00" y="2988630"/>
            <a:ext cx="1800000" cy="1800000"/>
          </a:xfrm>
          <a:prstGeom prst="rect">
            <a:avLst/>
          </a:prstGeom>
        </p:spPr>
      </p:pic>
      <p:sp>
        <p:nvSpPr>
          <p:cNvPr id="5" name="TextBox 4"/>
          <p:cNvSpPr txBox="1"/>
          <p:nvPr/>
        </p:nvSpPr>
        <p:spPr>
          <a:xfrm>
            <a:off x="323410" y="5962135"/>
            <a:ext cx="861158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zh-CN" dirty="0" smtClean="0"/>
              <a:t>CPU Registers </a:t>
            </a:r>
            <a:r>
              <a:rPr lang="en-US" altLang="zh-CN" dirty="0" smtClean="0">
                <a:sym typeface="Wingdings" panose="05000000000000000000" pitchFamily="2" charset="2"/>
              </a:rPr>
              <a:t> L1 CPU cache  L2 CPU cache  L3 CPU cache  Main Memory  Disk</a:t>
            </a:r>
            <a:endParaRPr lang="zh-CN" altLang="en-US" dirty="0"/>
          </a:p>
        </p:txBody>
      </p:sp>
    </p:spTree>
    <p:extLst>
      <p:ext uri="{BB962C8B-B14F-4D97-AF65-F5344CB8AC3E}">
        <p14:creationId xmlns:p14="http://schemas.microsoft.com/office/powerpoint/2010/main" val="2109923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80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87212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t>
            </a:r>
            <a:r>
              <a:rPr lang="en-US" altLang="zh-CN" dirty="0" smtClean="0"/>
              <a:t>Addressing</a:t>
            </a:r>
          </a:p>
          <a:p>
            <a:pPr marL="971550" lvl="1" indent="-514350">
              <a:buFont typeface="+mj-lt"/>
              <a:buAutoNum type="arabicPeriod"/>
            </a:pPr>
            <a:r>
              <a:rPr lang="en-US" altLang="zh-CN" dirty="0" smtClean="0"/>
              <a:t>Cylinder (mechanical operation)</a:t>
            </a:r>
            <a:endParaRPr lang="en-US" altLang="zh-CN" dirty="0" smtClean="0"/>
          </a:p>
          <a:p>
            <a:pPr marL="971550" lvl="1" indent="-514350">
              <a:buFont typeface="+mj-lt"/>
              <a:buAutoNum type="arabicPeriod"/>
            </a:pPr>
            <a:r>
              <a:rPr lang="en-US" altLang="zh-CN" dirty="0" smtClean="0"/>
              <a:t>Head (electronic choose)</a:t>
            </a:r>
            <a:endParaRPr lang="en-US" altLang="zh-CN" dirty="0" smtClean="0"/>
          </a:p>
          <a:p>
            <a:pPr marL="971550" lvl="1" indent="-514350">
              <a:buFont typeface="+mj-lt"/>
              <a:buAutoNum type="arabicPeriod"/>
            </a:pPr>
            <a:r>
              <a:rPr lang="en-US" altLang="zh-CN" dirty="0" smtClean="0"/>
              <a:t>Sector (mechanical rotation, but so fast)</a:t>
            </a:r>
            <a:endParaRPr lang="en-US" altLang="zh-CN" dirty="0" smtClean="0"/>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extLst>
              <p:ext uri="{D42A27DB-BD31-4B8C-83A1-F6EECF244321}">
                <p14:modId xmlns:p14="http://schemas.microsoft.com/office/powerpoint/2010/main" val="2650333804"/>
              </p:ext>
            </p:extLst>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569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time(0.2-0.8ms)</a:t>
            </a:r>
          </a:p>
          <a:p>
            <a:pPr lvl="1"/>
            <a:r>
              <a:rPr lang="en-US" altLang="zh-CN" dirty="0" smtClean="0"/>
              <a:t>Rotational latency(5400/7200 rpm)</a:t>
            </a:r>
          </a:p>
          <a:p>
            <a:pPr lvl="1"/>
            <a:r>
              <a:rPr lang="en-US" altLang="zh-CN" dirty="0" smtClean="0"/>
              <a:t>Data transfer rate</a:t>
            </a:r>
          </a:p>
          <a:p>
            <a:r>
              <a:rPr lang="en-US" altLang="zh-CN" dirty="0" smtClean="0"/>
              <a:t>IOPS(</a:t>
            </a:r>
            <a:r>
              <a:rPr lang="en-US" altLang="zh-CN" dirty="0" err="1" smtClean="0"/>
              <a:t>Input/Output</a:t>
            </a:r>
            <a:r>
              <a:rPr lang="en-US" altLang="zh-CN" dirty="0" smtClean="0"/>
              <a:t> operations </a:t>
            </a:r>
            <a:r>
              <a:rPr lang="en-US" altLang="zh-CN" dirty="0"/>
              <a:t>per second</a:t>
            </a:r>
            <a:r>
              <a:rPr lang="en-US" altLang="zh-CN" dirty="0" smtClean="0"/>
              <a:t>)</a:t>
            </a:r>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Principle </a:t>
            </a:r>
            <a:r>
              <a:rPr lang="en-US" altLang="zh-CN" dirty="0"/>
              <a:t>of </a:t>
            </a:r>
            <a:r>
              <a:rPr lang="en-US" altLang="zh-CN" dirty="0" smtClean="0"/>
              <a:t>locality</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a:t>c</a:t>
            </a:r>
            <a:r>
              <a:rPr lang="en-US" altLang="zh-CN" sz="1800" dirty="0" smtClean="0"/>
              <a:t>ache/buffer</a:t>
            </a:r>
          </a:p>
          <a:p>
            <a:pPr lvl="1"/>
            <a:r>
              <a:rPr lang="en-US" altLang="zh-CN" sz="1800" dirty="0" smtClean="0"/>
              <a:t>Read/write requests queue(s)</a:t>
            </a:r>
            <a:endParaRPr lang="zh-CN" altLang="en-US" sz="1800" dirty="0"/>
          </a:p>
        </p:txBody>
      </p:sp>
    </p:spTree>
    <p:extLst>
      <p:ext uri="{BB962C8B-B14F-4D97-AF65-F5344CB8AC3E}">
        <p14:creationId xmlns:p14="http://schemas.microsoft.com/office/powerpoint/2010/main" val="1870918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9345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Sectors vs. Blocks</a:t>
            </a:r>
          </a:p>
          <a:p>
            <a:pPr lvl="1"/>
            <a:r>
              <a:rPr lang="en-US" altLang="zh-CN" dirty="0" smtClean="0"/>
              <a:t>Physically, data is on disk, unit is sector</a:t>
            </a:r>
          </a:p>
          <a:p>
            <a:pPr lvl="1"/>
            <a:r>
              <a:rPr lang="en-US" altLang="zh-CN" dirty="0" smtClean="0"/>
              <a:t>Logically, data is on file, unit is block</a:t>
            </a:r>
          </a:p>
          <a:p>
            <a:pPr lvl="1"/>
            <a:r>
              <a:rPr lang="en-US" altLang="zh-CN" dirty="0" smtClean="0"/>
              <a:t>Initialized by file </a:t>
            </a:r>
            <a:r>
              <a:rPr lang="en-US" altLang="zh-CN" dirty="0"/>
              <a:t>system format</a:t>
            </a:r>
            <a:endParaRPr lang="en-US" altLang="zh-CN" dirty="0" smtClean="0">
              <a:sym typeface="Wingdings" pitchFamily="2" charset="2"/>
            </a:endParaRPr>
          </a:p>
          <a:p>
            <a:r>
              <a:rPr lang="en-US" altLang="zh-CN" dirty="0" smtClean="0"/>
              <a:t>LBA(Logical Block Addressing)</a:t>
            </a:r>
          </a:p>
          <a:p>
            <a:pPr lvl="1"/>
            <a:r>
              <a:rPr lang="en-US" altLang="zh-CN" dirty="0" smtClean="0"/>
              <a:t>Logical block number</a:t>
            </a:r>
          </a:p>
          <a:p>
            <a:pPr lvl="1"/>
            <a:r>
              <a:rPr lang="en-US" altLang="zh-CN" dirty="0" smtClean="0"/>
              <a:t>HD controller maps it to physical CHS</a:t>
            </a:r>
          </a:p>
          <a:p>
            <a:pPr marL="342900" lvl="1" indent="-342900">
              <a:buFont typeface="Arial" pitchFamily="34" charset="0"/>
              <a:buChar char="•"/>
            </a:pPr>
            <a:r>
              <a:rPr lang="en-US" altLang="zh-CN" sz="3200" dirty="0" smtClean="0"/>
              <a:t>CHS to LBA mapping</a:t>
            </a:r>
            <a:endParaRPr lang="en-US" altLang="zh-CN" dirty="0" smtClean="0"/>
          </a:p>
          <a:p>
            <a:pPr lvl="1"/>
            <a:r>
              <a:rPr lang="en-US" altLang="zh-CN" i="1" dirty="0" smtClean="0"/>
              <a:t>A</a:t>
            </a:r>
            <a:r>
              <a:rPr lang="en-US" altLang="zh-CN" dirty="0" smtClean="0"/>
              <a:t> = (</a:t>
            </a:r>
            <a:r>
              <a:rPr lang="en-US" altLang="zh-CN" i="1" dirty="0" smtClean="0"/>
              <a:t>c</a:t>
            </a:r>
            <a:r>
              <a:rPr lang="en-US" altLang="zh-CN" dirty="0" smtClean="0"/>
              <a:t> ⋅ </a:t>
            </a:r>
            <a:r>
              <a:rPr lang="en-US" altLang="zh-CN" i="1" dirty="0" err="1" smtClean="0"/>
              <a:t>N</a:t>
            </a:r>
            <a:r>
              <a:rPr lang="en-US" altLang="zh-CN" baseline="-25000" dirty="0" err="1" smtClean="0"/>
              <a:t>heads</a:t>
            </a:r>
            <a:r>
              <a:rPr lang="en-US" altLang="zh-CN" dirty="0" smtClean="0"/>
              <a:t> + </a:t>
            </a:r>
            <a:r>
              <a:rPr lang="en-US" altLang="zh-CN" i="1" dirty="0" smtClean="0"/>
              <a:t>h</a:t>
            </a:r>
            <a:r>
              <a:rPr lang="en-US" altLang="zh-CN" dirty="0" smtClean="0"/>
              <a:t>) ⋅ </a:t>
            </a:r>
            <a:r>
              <a:rPr lang="en-US" altLang="zh-CN" i="1" dirty="0" err="1" smtClean="0"/>
              <a:t>N</a:t>
            </a:r>
            <a:r>
              <a:rPr lang="en-US" altLang="zh-CN" baseline="-25000" dirty="0" err="1" smtClean="0"/>
              <a:t>sectors</a:t>
            </a:r>
            <a:r>
              <a:rPr lang="en-US" altLang="zh-CN" dirty="0" smtClean="0"/>
              <a:t> + (</a:t>
            </a:r>
            <a:r>
              <a:rPr lang="en-US" altLang="zh-CN" i="1" dirty="0" smtClean="0"/>
              <a:t>s</a:t>
            </a:r>
            <a:r>
              <a:rPr lang="en-US" altLang="zh-CN" dirty="0" smtClean="0"/>
              <a:t> − 1),</a:t>
            </a:r>
          </a:p>
          <a:p>
            <a:pPr lvl="1"/>
            <a:r>
              <a:rPr lang="en-US" altLang="zh-CN" dirty="0" smtClean="0"/>
              <a:t>CHS(0</a:t>
            </a:r>
            <a:r>
              <a:rPr lang="en-US" altLang="zh-CN" dirty="0"/>
              <a:t>, 0, 1) </a:t>
            </a:r>
            <a:r>
              <a:rPr lang="en-US" altLang="zh-CN" dirty="0" smtClean="0"/>
              <a:t>-&gt;</a:t>
            </a:r>
            <a:r>
              <a:rPr lang="en-US" altLang="zh-CN" dirty="0"/>
              <a:t> </a:t>
            </a:r>
            <a:r>
              <a:rPr lang="en-US" altLang="zh-CN" dirty="0" smtClean="0"/>
              <a:t>Block0</a:t>
            </a:r>
          </a:p>
          <a:p>
            <a:pPr lvl="1"/>
            <a:r>
              <a:rPr lang="en-US" altLang="zh-CN" dirty="0" smtClean="0"/>
              <a:t>CHS(0</a:t>
            </a:r>
            <a:r>
              <a:rPr lang="en-US" altLang="zh-CN" dirty="0"/>
              <a:t>, 0, 2) </a:t>
            </a:r>
            <a:r>
              <a:rPr lang="en-US" altLang="zh-CN" dirty="0" smtClean="0"/>
              <a:t>-&gt; Block1</a:t>
            </a:r>
          </a:p>
          <a:p>
            <a:pPr lvl="1"/>
            <a:r>
              <a:rPr lang="en-US" altLang="zh-CN" dirty="0" smtClean="0"/>
              <a:t>…</a:t>
            </a:r>
          </a:p>
          <a:p>
            <a:endParaRPr lang="zh-CN" altLang="en-US" dirty="0"/>
          </a:p>
        </p:txBody>
      </p:sp>
      <p:pic>
        <p:nvPicPr>
          <p:cNvPr id="4" name="Picture 2" descr="File size vs. File-size on disk ~ 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p14="http://schemas.microsoft.com/office/powerpoint/2010/main" val="31343996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for read performance on disk.</a:t>
            </a:r>
          </a:p>
          <a:p>
            <a:pPr lvl="1"/>
            <a:r>
              <a:rPr lang="en-US" altLang="zh-CN" sz="2400" dirty="0"/>
              <a:t>A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a:t>
            </a:r>
            <a:r>
              <a:rPr lang="en-US" altLang="zh-CN" sz="2400" u="sng" dirty="0">
                <a:effectLst>
                  <a:outerShdw blurRad="38100" dist="38100" dir="2700000" algn="tl">
                    <a:srgbClr val="000000">
                      <a:alpha val="43137"/>
                    </a:srgbClr>
                  </a:outerShdw>
                </a:effectLst>
              </a:rPr>
              <a:t>sequential access</a:t>
            </a:r>
            <a:r>
              <a:rPr lang="en-US" altLang="zh-CN" sz="2400" dirty="0"/>
              <a:t>, </a:t>
            </a:r>
            <a:r>
              <a:rPr lang="en-US" altLang="zh-CN" sz="2400" dirty="0" smtClean="0"/>
              <a:t>but not for </a:t>
            </a:r>
            <a:r>
              <a:rPr lang="en-US" altLang="zh-CN" sz="2400" dirty="0"/>
              <a:t>random access</a:t>
            </a:r>
            <a:endParaRPr lang="zh-CN" altLang="en-US" sz="2400" dirty="0"/>
          </a:p>
          <a:p>
            <a:pPr lvl="1"/>
            <a:r>
              <a:rPr lang="en-US" altLang="zh-CN" sz="2400" dirty="0" smtClean="0"/>
              <a:t>Default size 256 sectors(128KB, 2</a:t>
            </a:r>
            <a:r>
              <a:rPr lang="en-US" altLang="zh-CN" sz="2400" baseline="30000" dirty="0" smtClean="0"/>
              <a:t>n</a:t>
            </a:r>
            <a:r>
              <a:rPr lang="en-US" altLang="zh-CN" sz="2400" dirty="0" smtClean="0"/>
              <a:t> of page size) on Linux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214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52920"/>
            <a:ext cx="4320001"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52920"/>
            <a:ext cx="1440000" cy="43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25180"/>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25180"/>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r>
                        <a:rPr lang="en-US" altLang="zh-CN" sz="1000" dirty="0" smtClean="0"/>
                        <a:t>0,1,2,3,</a:t>
                      </a:r>
                      <a:r>
                        <a:rPr lang="en-US" altLang="zh-CN" sz="1000" strike="sngStrike" dirty="0" smtClean="0"/>
                        <a:t>4,5,</a:t>
                      </a:r>
                      <a:r>
                        <a:rPr lang="en-US" altLang="zh-CN" sz="1000" dirty="0" smtClean="0"/>
                        <a:t> 18,19</a:t>
                      </a:r>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r>
                        <a:rPr lang="en-US" altLang="zh-CN" sz="1000" dirty="0" smtClean="0"/>
                        <a:t>6,7,8,9, 12,13</a:t>
                      </a:r>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r>
                        <a:rPr lang="en-US" altLang="zh-CN" sz="1000" dirty="0" smtClean="0"/>
                        <a:t>10,11, 14,15,</a:t>
                      </a:r>
                      <a:r>
                        <a:rPr lang="en-US" altLang="zh-CN" sz="1000" baseline="0" dirty="0" smtClean="0"/>
                        <a:t> 16,17</a:t>
                      </a:r>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r>
                        <a:rPr lang="en-US" altLang="zh-CN" sz="1000" dirty="0" smtClean="0"/>
                        <a:t>20,21,22,23,24,25</a:t>
                      </a:r>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88514"/>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4138949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slow</a:t>
            </a:r>
          </a:p>
          <a:p>
            <a:pPr lvl="1"/>
            <a:r>
              <a:rPr lang="en-US" altLang="zh-CN" dirty="0" smtClean="0"/>
              <a:t>Defragmentation will cause </a:t>
            </a:r>
            <a:r>
              <a:rPr lang="en-US" altLang="zh-CN" b="1" dirty="0"/>
              <a:t>Write </a:t>
            </a:r>
            <a:r>
              <a:rPr lang="en-US" altLang="zh-CN" b="1" dirty="0" smtClean="0"/>
              <a:t>Amplification</a:t>
            </a:r>
            <a:endParaRPr lang="zh-CN" altLang="en-US" b="1" dirty="0"/>
          </a:p>
        </p:txBody>
      </p:sp>
      <p:pic>
        <p:nvPicPr>
          <p:cNvPr id="1026" name="Picture 2" descr="http://my.csdn.net/uploads/201203/29/1333013545_71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350" y="3068950"/>
            <a:ext cx="1860177" cy="202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7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An </a:t>
            </a:r>
            <a:r>
              <a:rPr lang="en-US" altLang="zh-CN" sz="2400" dirty="0"/>
              <a:t>order </a:t>
            </a:r>
            <a:r>
              <a:rPr lang="en-US" altLang="zh-CN" sz="2400" b="1" i="1" dirty="0"/>
              <a:t>m</a:t>
            </a:r>
            <a:r>
              <a:rPr lang="en-US" altLang="zh-CN" sz="2400" i="1" dirty="0"/>
              <a:t> </a:t>
            </a:r>
            <a:r>
              <a:rPr lang="en-US" altLang="zh-CN" sz="2400" dirty="0" smtClean="0"/>
              <a:t>B-tree</a:t>
            </a:r>
            <a:endParaRPr lang="en-US" altLang="zh-CN" sz="2400" i="1" dirty="0"/>
          </a:p>
          <a:p>
            <a:pPr lvl="1"/>
            <a:r>
              <a:rPr lang="en-US" altLang="zh-CN" sz="1400" dirty="0"/>
              <a:t>Every node has at most </a:t>
            </a:r>
            <a:r>
              <a:rPr lang="en-US" altLang="zh-CN" sz="1400" i="1" dirty="0"/>
              <a:t>m</a:t>
            </a:r>
            <a:r>
              <a:rPr lang="en-US" altLang="zh-CN" sz="1400" dirty="0"/>
              <a:t> children.</a:t>
            </a:r>
          </a:p>
          <a:p>
            <a:pPr lvl="1"/>
            <a:r>
              <a:rPr lang="en-US" altLang="zh-CN" sz="1400" dirty="0"/>
              <a:t>Every non-leaf node (except root) has at least ⌈</a:t>
            </a:r>
            <a:r>
              <a:rPr lang="en-US" altLang="zh-CN" sz="1400" i="1" dirty="0"/>
              <a:t>m</a:t>
            </a:r>
            <a:r>
              <a:rPr lang="en-US" altLang="zh-CN" sz="1400" dirty="0"/>
              <a:t>/2⌉ children.</a:t>
            </a:r>
          </a:p>
          <a:p>
            <a:pPr lvl="1"/>
            <a:r>
              <a:rPr lang="en-US" altLang="zh-CN" sz="1400" dirty="0"/>
              <a:t>The root has at least two children if it is not a leaf node.</a:t>
            </a:r>
          </a:p>
          <a:p>
            <a:pPr lvl="1"/>
            <a:r>
              <a:rPr lang="en-US" altLang="zh-CN" sz="1400" dirty="0"/>
              <a:t>A non-leaf node with </a:t>
            </a:r>
            <a:r>
              <a:rPr lang="en-US" altLang="zh-CN" sz="1400" i="1" dirty="0"/>
              <a:t>k</a:t>
            </a:r>
            <a:r>
              <a:rPr lang="en-US" altLang="zh-CN" sz="1400" dirty="0"/>
              <a:t> children contains </a:t>
            </a:r>
            <a:r>
              <a:rPr lang="en-US" altLang="zh-CN" sz="1400" i="1" dirty="0"/>
              <a:t>k</a:t>
            </a:r>
            <a:r>
              <a:rPr lang="en-US" altLang="zh-CN" sz="1400" dirty="0"/>
              <a:t>−1 keys.</a:t>
            </a:r>
          </a:p>
          <a:p>
            <a:pPr lvl="1"/>
            <a:r>
              <a:rPr lang="en-US" altLang="zh-CN" sz="1400" dirty="0"/>
              <a:t>All leaves appear in the same </a:t>
            </a:r>
            <a:r>
              <a:rPr lang="en-US" altLang="zh-CN" sz="1400" dirty="0" smtClean="0"/>
              <a:t>level.</a:t>
            </a:r>
          </a:p>
          <a:p>
            <a:r>
              <a:rPr lang="en-US" altLang="zh-CN" sz="2400" dirty="0" smtClean="0"/>
              <a:t>Use and advantages</a:t>
            </a:r>
            <a:endParaRPr lang="en-US" altLang="zh-CN" sz="1800" dirty="0" smtClean="0"/>
          </a:p>
          <a:p>
            <a:pPr lvl="1"/>
            <a:r>
              <a:rPr lang="en-US" altLang="zh-CN" sz="1400" dirty="0" smtClean="0"/>
              <a:t>O(log </a:t>
            </a:r>
            <a:r>
              <a:rPr lang="en-US" altLang="zh-CN" sz="1400" dirty="0"/>
              <a:t>n) </a:t>
            </a:r>
            <a:r>
              <a:rPr lang="en-US" altLang="zh-CN" sz="1400" dirty="0" smtClean="0"/>
              <a:t>in searches</a:t>
            </a:r>
            <a:r>
              <a:rPr lang="en-US" altLang="zh-CN" sz="1400" dirty="0"/>
              <a:t>, sequential access, insertions, and </a:t>
            </a:r>
            <a:r>
              <a:rPr lang="en-US" altLang="zh-CN" sz="1400" dirty="0" smtClean="0"/>
              <a:t>deletions</a:t>
            </a:r>
          </a:p>
          <a:p>
            <a:pPr lvl="1"/>
            <a:r>
              <a:rPr lang="en-US" altLang="zh-CN" sz="1400" dirty="0"/>
              <a:t>Perfect </a:t>
            </a:r>
            <a:r>
              <a:rPr lang="en-US" altLang="zh-CN" sz="1400" dirty="0" smtClean="0"/>
              <a:t>matched </a:t>
            </a:r>
            <a:r>
              <a:rPr lang="en-US" altLang="zh-CN" sz="1400" dirty="0"/>
              <a:t>with file system &amp; disk </a:t>
            </a:r>
            <a:endParaRPr lang="en-US" altLang="zh-CN" sz="1400" dirty="0" smtClean="0"/>
          </a:p>
          <a:p>
            <a:pPr lvl="1"/>
            <a:r>
              <a:rPr lang="en-US" altLang="zh-CN" sz="1400" dirty="0" smtClean="0"/>
              <a:t>Each node maps to a page(4KB), full </a:t>
            </a:r>
            <a:r>
              <a:rPr lang="en-US" altLang="zh-CN" sz="1400" dirty="0" smtClean="0"/>
              <a:t>loaded </a:t>
            </a:r>
            <a:r>
              <a:rPr lang="en-US" altLang="zh-CN" sz="1400" dirty="0" smtClean="0"/>
              <a:t>by </a:t>
            </a:r>
            <a:r>
              <a:rPr lang="en-US" altLang="zh-CN" sz="1400" dirty="0" err="1" smtClean="0"/>
              <a:t>readahead</a:t>
            </a:r>
            <a:endParaRPr lang="en-US" altLang="zh-CN" sz="1400" dirty="0" smtClean="0"/>
          </a:p>
          <a:p>
            <a:pPr lvl="1"/>
            <a:r>
              <a:rPr lang="en-US" altLang="zh-CN" sz="1400" dirty="0" smtClean="0"/>
              <a:t>Used for file system and database</a:t>
            </a:r>
          </a:p>
          <a:p>
            <a:pPr lvl="1"/>
            <a:endParaRPr lang="zh-CN" altLang="en-US" sz="1400" dirty="0"/>
          </a:p>
        </p:txBody>
      </p:sp>
      <p:sp>
        <p:nvSpPr>
          <p:cNvPr id="4" name="AutoShape 2" descr="http://files.cnblogs.com/yangecnu/btreebuild.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6036246" y="1700760"/>
            <a:ext cx="2856354" cy="29089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t>An </a:t>
            </a:r>
            <a:r>
              <a:rPr lang="en-US" altLang="zh-CN" dirty="0"/>
              <a:t>order </a:t>
            </a:r>
            <a:r>
              <a:rPr lang="en-US" altLang="zh-CN" b="1" i="1" dirty="0">
                <a:solidFill>
                  <a:srgbClr val="FFFF00"/>
                </a:solidFill>
              </a:rPr>
              <a:t>m</a:t>
            </a:r>
            <a:r>
              <a:rPr lang="en-US" altLang="zh-CN" dirty="0"/>
              <a:t> </a:t>
            </a:r>
            <a:r>
              <a:rPr lang="en-US" altLang="zh-CN" dirty="0" smtClean="0"/>
              <a:t>B-tree having </a:t>
            </a:r>
            <a:r>
              <a:rPr lang="en-US" altLang="zh-CN" b="1" i="1" dirty="0" smtClean="0">
                <a:solidFill>
                  <a:srgbClr val="FFC000"/>
                </a:solidFill>
              </a:rPr>
              <a:t>N</a:t>
            </a:r>
            <a:r>
              <a:rPr lang="en-US" altLang="zh-CN" b="1" i="1" dirty="0" smtClean="0"/>
              <a:t> </a:t>
            </a:r>
            <a:r>
              <a:rPr lang="en-US" altLang="zh-CN" dirty="0" smtClean="0"/>
              <a:t>data:</a:t>
            </a:r>
            <a:endParaRPr lang="en-US" altLang="zh-CN" dirty="0"/>
          </a:p>
          <a:p>
            <a:pPr marL="285750" indent="-285750">
              <a:buFont typeface="Arial" panose="020B0604020202020204" pitchFamily="34" charset="0"/>
              <a:buChar char="•"/>
            </a:pPr>
            <a:r>
              <a:rPr lang="en-US" altLang="zh-CN" sz="1400" dirty="0"/>
              <a:t>Each </a:t>
            </a:r>
            <a:r>
              <a:rPr lang="en-US" altLang="zh-CN" sz="1400" dirty="0" smtClean="0"/>
              <a:t>non-leaf </a:t>
            </a:r>
            <a:r>
              <a:rPr lang="en-US" altLang="zh-CN" sz="1400" dirty="0"/>
              <a:t>node has </a:t>
            </a:r>
            <a:r>
              <a:rPr lang="en-US" altLang="zh-CN" sz="1400" dirty="0" smtClean="0"/>
              <a:t>[</a:t>
            </a:r>
            <a:r>
              <a:rPr lang="en-US" altLang="zh-CN" sz="1400" i="1" dirty="0" smtClean="0"/>
              <a:t>m/2 , m</a:t>
            </a:r>
            <a:r>
              <a:rPr lang="en-US" altLang="zh-CN" sz="1400" dirty="0" smtClean="0"/>
              <a:t>] children</a:t>
            </a:r>
          </a:p>
          <a:p>
            <a:pPr marL="285750" indent="-285750">
              <a:buFont typeface="Arial" panose="020B0604020202020204" pitchFamily="34" charset="0"/>
              <a:buChar char="•"/>
            </a:pPr>
            <a:r>
              <a:rPr lang="en-US" altLang="zh-CN" sz="1400" dirty="0" smtClean="0"/>
              <a:t>The height is (</a:t>
            </a:r>
            <a:r>
              <a:rPr lang="en-US" altLang="zh-CN" sz="1400" i="1" dirty="0" smtClean="0"/>
              <a:t>log</a:t>
            </a:r>
            <a:r>
              <a:rPr lang="en-US" altLang="zh-CN" sz="1400" i="1" baseline="-25000" dirty="0" smtClean="0"/>
              <a:t>m-1</a:t>
            </a:r>
            <a:r>
              <a:rPr lang="en-US" altLang="zh-CN" sz="1400" i="1" dirty="0" smtClean="0"/>
              <a:t>N,</a:t>
            </a:r>
            <a:r>
              <a:rPr lang="en-US" altLang="zh-CN" sz="1400" dirty="0" smtClean="0"/>
              <a:t> </a:t>
            </a:r>
            <a:r>
              <a:rPr lang="en-US" altLang="zh-CN" sz="1400" i="1" dirty="0" err="1" smtClean="0"/>
              <a:t>log</a:t>
            </a:r>
            <a:r>
              <a:rPr lang="en-US" altLang="zh-CN" sz="1400" i="1" baseline="-25000" dirty="0" err="1" smtClean="0"/>
              <a:t>m</a:t>
            </a:r>
            <a:r>
              <a:rPr lang="en-US" altLang="zh-CN" sz="1400" i="1" baseline="-25000" dirty="0" smtClean="0"/>
              <a:t>/2</a:t>
            </a:r>
            <a:r>
              <a:rPr lang="en-US" altLang="zh-CN" sz="1400" i="1" dirty="0" smtClean="0"/>
              <a:t>N</a:t>
            </a:r>
            <a:r>
              <a:rPr lang="en-US" altLang="zh-CN" sz="1400" dirty="0" smtClean="0"/>
              <a:t>)</a:t>
            </a:r>
          </a:p>
          <a:p>
            <a:pPr marL="285750" indent="-285750">
              <a:buFont typeface="Arial" panose="020B0604020202020204" pitchFamily="34" charset="0"/>
              <a:buChar char="•"/>
            </a:pPr>
            <a:r>
              <a:rPr lang="en-US" altLang="zh-CN" sz="1400" dirty="0" smtClean="0"/>
              <a:t>If </a:t>
            </a:r>
            <a:r>
              <a:rPr lang="en-US" altLang="zh-CN" sz="1400" b="1" i="1" dirty="0" smtClean="0">
                <a:solidFill>
                  <a:srgbClr val="FFC000"/>
                </a:solidFill>
              </a:rPr>
              <a:t>N</a:t>
            </a:r>
            <a:r>
              <a:rPr lang="en-US" altLang="zh-CN" sz="1400" b="1" i="1" dirty="0" smtClean="0"/>
              <a:t> </a:t>
            </a:r>
            <a:r>
              <a:rPr lang="en-US" altLang="zh-CN" sz="1400" dirty="0" smtClean="0"/>
              <a:t>= 62*1000000000, </a:t>
            </a:r>
            <a:r>
              <a:rPr lang="en-US" altLang="zh-CN" sz="1400" b="1" i="1" dirty="0" smtClean="0">
                <a:solidFill>
                  <a:srgbClr val="FFFF00"/>
                </a:solidFill>
              </a:rPr>
              <a:t>m</a:t>
            </a:r>
            <a:r>
              <a:rPr lang="en-US" altLang="zh-CN" sz="1400" dirty="0" smtClean="0"/>
              <a:t>=1024</a:t>
            </a:r>
          </a:p>
          <a:p>
            <a:pPr marL="285750" indent="-285750">
              <a:buFont typeface="Arial" panose="020B0604020202020204" pitchFamily="34" charset="0"/>
              <a:buChar char="•"/>
            </a:pPr>
            <a:r>
              <a:rPr lang="en-US" altLang="zh-CN" sz="1400" dirty="0" smtClean="0"/>
              <a:t>then, </a:t>
            </a:r>
            <a:r>
              <a:rPr lang="en-US" altLang="zh-CN" sz="1400" i="1" dirty="0" err="1" smtClean="0"/>
              <a:t>log</a:t>
            </a:r>
            <a:r>
              <a:rPr lang="en-US" altLang="zh-CN" sz="1400" i="1" baseline="-25000" dirty="0" err="1"/>
              <a:t>m</a:t>
            </a:r>
            <a:r>
              <a:rPr lang="en-US" altLang="zh-CN" sz="1400" i="1" baseline="-25000" dirty="0" smtClean="0"/>
              <a:t>/2</a:t>
            </a:r>
            <a:r>
              <a:rPr lang="en-US" altLang="zh-CN" sz="1400" i="1" dirty="0" smtClean="0"/>
              <a:t>N</a:t>
            </a:r>
            <a:r>
              <a:rPr lang="en-US" altLang="zh-CN" sz="1400" dirty="0" smtClean="0"/>
              <a:t> &lt;= 4</a:t>
            </a:r>
          </a:p>
          <a:p>
            <a:r>
              <a:rPr lang="en-US" altLang="zh-CN" sz="1400" dirty="0" smtClean="0"/>
              <a:t>That means, we just need </a:t>
            </a:r>
            <a:r>
              <a:rPr lang="en-US" altLang="zh-CN" sz="1400" b="1" dirty="0" smtClean="0">
                <a:solidFill>
                  <a:srgbClr val="FF0000"/>
                </a:solidFill>
                <a:effectLst>
                  <a:outerShdw blurRad="38100" dist="38100" dir="2700000" algn="tl">
                    <a:srgbClr val="000000">
                      <a:alpha val="43137"/>
                    </a:srgbClr>
                  </a:outerShdw>
                </a:effectLst>
              </a:rPr>
              <a:t>≤4</a:t>
            </a:r>
            <a:r>
              <a:rPr lang="en-US" altLang="zh-CN" sz="1400" dirty="0" smtClean="0"/>
              <a:t> reads for </a:t>
            </a:r>
            <a:r>
              <a:rPr lang="en-US" altLang="zh-CN" sz="1400" dirty="0"/>
              <a:t>each operation(search, insert, delete</a:t>
            </a:r>
            <a:r>
              <a:rPr lang="en-US" altLang="zh-CN" sz="1400" dirty="0" smtClean="0"/>
              <a:t>) in 62 billion records.</a:t>
            </a:r>
            <a:endParaRPr lang="en-US" altLang="zh-CN" sz="1400" dirty="0"/>
          </a:p>
        </p:txBody>
      </p:sp>
      <p:grpSp>
        <p:nvGrpSpPr>
          <p:cNvPr id="7" name="组合 6"/>
          <p:cNvGrpSpPr/>
          <p:nvPr/>
        </p:nvGrpSpPr>
        <p:grpSpPr>
          <a:xfrm>
            <a:off x="63500" y="4707300"/>
            <a:ext cx="9039225" cy="1962150"/>
            <a:chOff x="63500" y="4707300"/>
            <a:chExt cx="9039225" cy="1962150"/>
          </a:xfrm>
        </p:grpSpPr>
        <p:pic>
          <p:nvPicPr>
            <p:cNvPr id="2054" name="Picture 6" descr="B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707300"/>
              <a:ext cx="9039225"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9057" y="5065493"/>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470" y="4725511"/>
            <a:ext cx="9071650" cy="1871929"/>
            <a:chOff x="75470" y="4576264"/>
            <a:chExt cx="9071650" cy="1871929"/>
          </a:xfrm>
        </p:grpSpPr>
        <p:pic>
          <p:nvPicPr>
            <p:cNvPr id="3074" name="Picture 2" descr="B Plus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0" y="4576264"/>
              <a:ext cx="9071650" cy="18719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881222"/>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Compare with B-tree</a:t>
            </a:r>
          </a:p>
          <a:p>
            <a:pPr lvl="1"/>
            <a:r>
              <a:rPr lang="en-US" altLang="zh-CN" sz="1400" dirty="0"/>
              <a:t>E</a:t>
            </a:r>
            <a:r>
              <a:rPr lang="en-US" altLang="zh-CN" sz="1400" dirty="0" smtClean="0"/>
              <a:t>ach internal node </a:t>
            </a:r>
            <a:r>
              <a:rPr lang="en-US" altLang="zh-CN" sz="1400" dirty="0"/>
              <a:t>contains only </a:t>
            </a:r>
            <a:r>
              <a:rPr lang="en-US" altLang="zh-CN" sz="1400" dirty="0" smtClean="0"/>
              <a:t>keys</a:t>
            </a:r>
            <a:r>
              <a:rPr lang="en-US" altLang="zh-CN" sz="1400" dirty="0"/>
              <a:t>  (not key–value pairs</a:t>
            </a:r>
            <a:r>
              <a:rPr lang="en-US" altLang="zh-CN" sz="1400" dirty="0" smtClean="0"/>
              <a:t>)</a:t>
            </a:r>
          </a:p>
          <a:p>
            <a:pPr lvl="1"/>
            <a:r>
              <a:rPr lang="en-US" altLang="zh-CN" sz="1400" dirty="0"/>
              <a:t>A</a:t>
            </a:r>
            <a:r>
              <a:rPr lang="en-US" altLang="zh-CN" sz="1400" dirty="0" smtClean="0"/>
              <a:t>n </a:t>
            </a:r>
            <a:r>
              <a:rPr lang="en-US" altLang="zh-CN" sz="1400" dirty="0"/>
              <a:t>additional level is added at the bottom with </a:t>
            </a:r>
            <a:r>
              <a:rPr lang="en-US" altLang="zh-CN" sz="1400" dirty="0" smtClean="0"/>
              <a:t>linked leaves</a:t>
            </a:r>
          </a:p>
          <a:p>
            <a:pPr lvl="1"/>
            <a:r>
              <a:rPr lang="en-US" altLang="zh-CN" sz="1400" dirty="0" smtClean="0"/>
              <a:t>Only leaf nodes contain data info</a:t>
            </a:r>
            <a:endParaRPr lang="en-US" altLang="zh-CN" sz="1400" dirty="0" smtClean="0"/>
          </a:p>
          <a:p>
            <a:r>
              <a:rPr lang="en-US" altLang="zh-CN" sz="2400" dirty="0" smtClean="0"/>
              <a:t>Use and advantages</a:t>
            </a:r>
          </a:p>
          <a:p>
            <a:pPr lvl="1"/>
            <a:r>
              <a:rPr lang="en-US" altLang="zh-CN" sz="1400" dirty="0" smtClean="0"/>
              <a:t>More efficient for range </a:t>
            </a:r>
            <a:r>
              <a:rPr lang="en-US" altLang="zh-CN" sz="1400" dirty="0" smtClean="0"/>
              <a:t>queries</a:t>
            </a:r>
            <a:endParaRPr lang="en-US" altLang="zh-CN" sz="1400" dirty="0" smtClean="0"/>
          </a:p>
          <a:p>
            <a:pPr lvl="1"/>
            <a:r>
              <a:rPr lang="en-US" altLang="zh-CN" sz="1400" dirty="0" smtClean="0"/>
              <a:t>Each node contains more keys(only leaf nodes contain data</a:t>
            </a:r>
            <a:r>
              <a:rPr lang="en-US" altLang="zh-CN" sz="1400" dirty="0"/>
              <a:t>)</a:t>
            </a:r>
          </a:p>
          <a:p>
            <a:pPr lvl="1"/>
            <a:r>
              <a:rPr lang="en-US" altLang="zh-CN" sz="1400" dirty="0"/>
              <a:t>Very high </a:t>
            </a:r>
            <a:r>
              <a:rPr lang="en-US" altLang="zh-CN" sz="1400" dirty="0" err="1"/>
              <a:t>fanout</a:t>
            </a:r>
            <a:r>
              <a:rPr lang="en-US" altLang="zh-CN" sz="1400" dirty="0"/>
              <a:t>(typically on the order of 100 or more)</a:t>
            </a:r>
            <a:endParaRPr lang="en-US" altLang="zh-CN" sz="1400" dirty="0" smtClean="0"/>
          </a:p>
          <a:p>
            <a:pPr lvl="1"/>
            <a:r>
              <a:rPr lang="en-US" altLang="zh-CN" sz="1400" dirty="0" smtClean="0"/>
              <a:t>More index </a:t>
            </a:r>
            <a:r>
              <a:rPr lang="en-US" altLang="zh-CN" sz="1400" dirty="0" smtClean="0"/>
              <a:t>keys </a:t>
            </a:r>
            <a:r>
              <a:rPr lang="en-US" altLang="zh-CN" sz="1400" dirty="0" smtClean="0"/>
              <a:t>can </a:t>
            </a:r>
            <a:r>
              <a:rPr lang="en-US" altLang="zh-CN" sz="1400" dirty="0" smtClean="0"/>
              <a:t>be loaded </a:t>
            </a:r>
            <a:r>
              <a:rPr lang="en-US" altLang="zh-CN" sz="1400" dirty="0" smtClean="0"/>
              <a:t>into memory and </a:t>
            </a:r>
            <a:r>
              <a:rPr lang="en-US" altLang="zh-CN" sz="1400" dirty="0" smtClean="0"/>
              <a:t>cache</a:t>
            </a:r>
          </a:p>
          <a:p>
            <a:pPr lvl="1"/>
            <a:r>
              <a:rPr lang="en-US" altLang="zh-CN" sz="1400" dirty="0" smtClean="0"/>
              <a:t>More balanced(all data on leaf level)</a:t>
            </a:r>
          </a:p>
          <a:p>
            <a:pPr lvl="1"/>
            <a:r>
              <a:rPr lang="en-US" altLang="zh-CN" sz="1400" dirty="0" smtClean="0"/>
              <a:t>Used for index in RDBMS, metadata indexing, storing directories </a:t>
            </a:r>
            <a:r>
              <a:rPr lang="en-US" altLang="zh-CN" sz="1400" dirty="0" smtClean="0"/>
              <a:t>in file system</a:t>
            </a:r>
            <a:endParaRPr lang="zh-CN" altLang="en-US" sz="1400" dirty="0"/>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a:t>
            </a:r>
            <a:r>
              <a:rPr lang="en-US" altLang="zh-CN" dirty="0" smtClean="0"/>
              <a:t>tree</a:t>
            </a:r>
            <a:endParaRPr lang="zh-CN" altLang="en-US" dirty="0"/>
          </a:p>
        </p:txBody>
      </p:sp>
      <p:sp>
        <p:nvSpPr>
          <p:cNvPr id="3" name="内容占位符 2"/>
          <p:cNvSpPr>
            <a:spLocks noGrp="1"/>
          </p:cNvSpPr>
          <p:nvPr>
            <p:ph idx="1"/>
          </p:nvPr>
        </p:nvSpPr>
        <p:spPr/>
        <p:txBody>
          <a:bodyPr/>
          <a:lstStyle/>
          <a:p>
            <a:r>
              <a:rPr lang="en-US" altLang="zh-CN" dirty="0" smtClean="0"/>
              <a:t>Log-</a:t>
            </a:r>
            <a:r>
              <a:rPr lang="en-US" altLang="zh-CN" dirty="0" smtClean="0"/>
              <a:t>S</a:t>
            </a:r>
            <a:r>
              <a:rPr lang="en-US" altLang="zh-CN" dirty="0" smtClean="0"/>
              <a:t>tructured Merge-tree</a:t>
            </a:r>
          </a:p>
          <a:p>
            <a:pPr lvl="1"/>
            <a:r>
              <a:rPr lang="en-US" altLang="zh-CN" sz="1400" dirty="0" smtClean="0"/>
              <a:t>Sequential IO performance </a:t>
            </a:r>
            <a:r>
              <a:rPr lang="en-US" altLang="zh-CN" sz="1400" b="1" dirty="0" smtClean="0">
                <a:solidFill>
                  <a:srgbClr val="FF0000"/>
                </a:solidFill>
                <a:effectLst>
                  <a:outerShdw blurRad="38100" dist="38100" dir="2700000" algn="tl">
                    <a:srgbClr val="000000">
                      <a:alpha val="43137"/>
                    </a:srgbClr>
                  </a:outerShdw>
                </a:effectLst>
              </a:rPr>
              <a:t>&gt;&gt;&gt;</a:t>
            </a:r>
            <a:r>
              <a:rPr lang="en-US" altLang="zh-CN" sz="1400" dirty="0" smtClean="0">
                <a:solidFill>
                  <a:srgbClr val="FF0000"/>
                </a:solidFill>
              </a:rPr>
              <a:t> </a:t>
            </a:r>
            <a:r>
              <a:rPr lang="en-US" altLang="zh-CN" sz="1400" dirty="0" smtClean="0"/>
              <a:t>Random IO</a:t>
            </a:r>
            <a:r>
              <a:rPr lang="en-US" altLang="zh-CN" sz="1400" dirty="0"/>
              <a:t> performance </a:t>
            </a:r>
            <a:endParaRPr lang="en-US" altLang="zh-CN" sz="1400" dirty="0" smtClean="0"/>
          </a:p>
          <a:p>
            <a:pPr lvl="1"/>
            <a:r>
              <a:rPr lang="en-US" altLang="zh-CN" sz="1400" dirty="0" smtClean="0"/>
              <a:t>Maintaining </a:t>
            </a:r>
            <a:r>
              <a:rPr lang="en-US" altLang="zh-CN" sz="1400" dirty="0"/>
              <a:t>data in two or more </a:t>
            </a:r>
            <a:r>
              <a:rPr lang="en-US" altLang="zh-CN" sz="1400" dirty="0" smtClean="0"/>
              <a:t>tree-like component data structures underlying different storages</a:t>
            </a:r>
          </a:p>
          <a:p>
            <a:pPr lvl="1"/>
            <a:r>
              <a:rPr lang="en-US" altLang="zh-CN" sz="1400" dirty="0" smtClean="0"/>
              <a:t>Data is wrote back to disk </a:t>
            </a:r>
            <a:r>
              <a:rPr lang="en-US" altLang="zh-CN" sz="1400" dirty="0"/>
              <a:t>in rolling </a:t>
            </a:r>
            <a:r>
              <a:rPr lang="en-US" altLang="zh-CN" sz="1400" dirty="0" smtClean="0"/>
              <a:t>batches in some latency.</a:t>
            </a:r>
            <a:endParaRPr lang="en-US" altLang="zh-CN" sz="1400" dirty="0" smtClean="0"/>
          </a:p>
          <a:p>
            <a:pPr lvl="1"/>
            <a:r>
              <a:rPr lang="en-US" altLang="zh-CN" sz="1400" dirty="0" smtClean="0"/>
              <a:t>Write ahead log </a:t>
            </a:r>
            <a:r>
              <a:rPr lang="en-US" altLang="zh-CN" sz="1400" dirty="0"/>
              <a:t>for guarantee </a:t>
            </a:r>
            <a:r>
              <a:rPr lang="en-US" altLang="zh-CN" sz="1400" dirty="0" smtClean="0"/>
              <a:t>data </a:t>
            </a:r>
            <a:r>
              <a:rPr lang="en-US" altLang="zh-CN" sz="1400" dirty="0" smtClean="0"/>
              <a:t>safety</a:t>
            </a:r>
          </a:p>
          <a:p>
            <a:pPr lvl="1"/>
            <a:r>
              <a:rPr lang="en-US" altLang="zh-CN" sz="1400" dirty="0" smtClean="0"/>
              <a:t>Put and sort in </a:t>
            </a:r>
            <a:r>
              <a:rPr lang="en-US" altLang="zh-CN" sz="1400" dirty="0"/>
              <a:t>memory temporarily(preventing </a:t>
            </a:r>
            <a:r>
              <a:rPr lang="en-US" altLang="zh-CN" sz="1400" dirty="0" smtClean="0"/>
              <a:t>I/O cost)</a:t>
            </a:r>
          </a:p>
          <a:p>
            <a:pPr lvl="1"/>
            <a:r>
              <a:rPr lang="en-US" altLang="zh-CN" sz="1400" dirty="0" smtClean="0"/>
              <a:t>Write back to multi-page blocks </a:t>
            </a:r>
            <a:r>
              <a:rPr lang="en-US" altLang="zh-CN" sz="1400" dirty="0"/>
              <a:t>on disk </a:t>
            </a:r>
            <a:r>
              <a:rPr lang="en-US" altLang="zh-CN" sz="1400" dirty="0" smtClean="0"/>
              <a:t>sequentially </a:t>
            </a:r>
            <a:endParaRPr lang="en-US" altLang="zh-CN" sz="1400" dirty="0" smtClean="0"/>
          </a:p>
          <a:p>
            <a:pPr lvl="1"/>
            <a:r>
              <a:rPr lang="en-US" altLang="zh-CN" sz="1400" dirty="0" smtClean="0"/>
              <a:t>Periodically compact files, split or merge regions</a:t>
            </a:r>
          </a:p>
          <a:p>
            <a:pPr lvl="1"/>
            <a:r>
              <a:rPr lang="en-US" altLang="zh-CN" sz="1400" dirty="0" smtClean="0"/>
              <a:t>Used for </a:t>
            </a:r>
            <a:r>
              <a:rPr lang="en-US" altLang="zh-CN" sz="1400" dirty="0" err="1" smtClean="0"/>
              <a:t>HBase</a:t>
            </a:r>
            <a:r>
              <a:rPr lang="en-US" altLang="zh-CN" sz="1400" dirty="0" smtClean="0"/>
              <a:t>, </a:t>
            </a:r>
            <a:r>
              <a:rPr lang="en-US" altLang="zh-CN" sz="1400" dirty="0" err="1" smtClean="0"/>
              <a:t>LevelDB</a:t>
            </a:r>
            <a:r>
              <a:rPr lang="en-US" altLang="zh-CN" sz="1400" dirty="0" smtClean="0"/>
              <a:t>, </a:t>
            </a:r>
            <a:r>
              <a:rPr lang="en-US" altLang="zh-CN" sz="1400" dirty="0" err="1" smtClean="0"/>
              <a:t>BigTable</a:t>
            </a:r>
            <a:r>
              <a:rPr lang="en-US" altLang="zh-CN" sz="1400" dirty="0" smtClean="0"/>
              <a:t>, </a:t>
            </a:r>
            <a:r>
              <a:rPr lang="en-US" altLang="zh-CN" sz="1400" dirty="0" err="1" smtClean="0"/>
              <a:t>MongoDB</a:t>
            </a:r>
            <a:r>
              <a:rPr lang="en-US" altLang="zh-CN" sz="1400" dirty="0" smtClean="0"/>
              <a:t>, </a:t>
            </a:r>
            <a:r>
              <a:rPr lang="en-US" altLang="zh-CN" sz="1400" dirty="0" err="1" smtClean="0"/>
              <a:t>RocksDB</a:t>
            </a:r>
            <a:r>
              <a:rPr lang="en-US" altLang="zh-CN" sz="1400" dirty="0" smtClean="0"/>
              <a:t>, Cassandra</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60" y="4611187"/>
            <a:ext cx="7859320" cy="198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images.cnitblog.com/blog/401489/201301/12202325-4148015185424100886d778a854da9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60" y="1052670"/>
            <a:ext cx="2864565" cy="10291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pic1.zhimg.com/4c2d8dedccd4562f2cc4c2d282d7c730_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50" y="2678874"/>
            <a:ext cx="2137400" cy="19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8" name="内容占位符 7"/>
          <p:cNvSpPr>
            <a:spLocks noGrp="1"/>
          </p:cNvSpPr>
          <p:nvPr>
            <p:ph idx="1"/>
          </p:nvPr>
        </p:nvSpPr>
        <p:spPr/>
        <p:txBody>
          <a:bodyPr/>
          <a:lstStyle/>
          <a:p>
            <a:r>
              <a:rPr lang="en-US" altLang="zh-CN" dirty="0" smtClean="0"/>
              <a:t>Read/Write path</a:t>
            </a:r>
            <a:endParaRPr lang="zh-CN" altLang="en-US" dirty="0"/>
          </a:p>
        </p:txBody>
      </p:sp>
      <p:sp>
        <p:nvSpPr>
          <p:cNvPr id="54" name="圆角矩形 53"/>
          <p:cNvSpPr/>
          <p:nvPr/>
        </p:nvSpPr>
        <p:spPr>
          <a:xfrm>
            <a:off x="2941833" y="2625523"/>
            <a:ext cx="3656475" cy="84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WAL log file</a:t>
            </a:r>
            <a:endParaRPr lang="zh-CN" altLang="en-US" dirty="0"/>
          </a:p>
        </p:txBody>
      </p:sp>
      <p:sp>
        <p:nvSpPr>
          <p:cNvPr id="55" name="圆角矩形 54"/>
          <p:cNvSpPr/>
          <p:nvPr/>
        </p:nvSpPr>
        <p:spPr>
          <a:xfrm>
            <a:off x="2941833" y="3814847"/>
            <a:ext cx="3656475" cy="8466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memory</a:t>
            </a:r>
            <a:endParaRPr lang="zh-CN" altLang="en-US" dirty="0"/>
          </a:p>
        </p:txBody>
      </p:sp>
      <p:sp>
        <p:nvSpPr>
          <p:cNvPr id="56" name="圆角矩形 55"/>
          <p:cNvSpPr/>
          <p:nvPr/>
        </p:nvSpPr>
        <p:spPr>
          <a:xfrm>
            <a:off x="2941833" y="4996153"/>
            <a:ext cx="3656475" cy="846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Disk</a:t>
            </a:r>
            <a:endParaRPr lang="zh-CN" altLang="en-US" dirty="0"/>
          </a:p>
        </p:txBody>
      </p:sp>
      <p:sp>
        <p:nvSpPr>
          <p:cNvPr id="57" name="矩形 56"/>
          <p:cNvSpPr/>
          <p:nvPr/>
        </p:nvSpPr>
        <p:spPr>
          <a:xfrm>
            <a:off x="3274240"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8" name="矩形 57"/>
          <p:cNvSpPr/>
          <p:nvPr/>
        </p:nvSpPr>
        <p:spPr>
          <a:xfrm>
            <a:off x="3441074"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9" name="矩形 58"/>
          <p:cNvSpPr/>
          <p:nvPr/>
        </p:nvSpPr>
        <p:spPr>
          <a:xfrm>
            <a:off x="3607909"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p:cNvSpPr/>
          <p:nvPr/>
        </p:nvSpPr>
        <p:spPr>
          <a:xfrm>
            <a:off x="3774744"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椭圆 60"/>
          <p:cNvSpPr/>
          <p:nvPr/>
        </p:nvSpPr>
        <p:spPr>
          <a:xfrm>
            <a:off x="3350977" y="2985360"/>
            <a:ext cx="124635" cy="1269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2" name="矩形 61"/>
          <p:cNvSpPr/>
          <p:nvPr/>
        </p:nvSpPr>
        <p:spPr>
          <a:xfrm>
            <a:off x="3274240"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3" name="矩形 62"/>
          <p:cNvSpPr/>
          <p:nvPr/>
        </p:nvSpPr>
        <p:spPr>
          <a:xfrm>
            <a:off x="3731322"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4" name="矩形 63"/>
          <p:cNvSpPr/>
          <p:nvPr/>
        </p:nvSpPr>
        <p:spPr>
          <a:xfrm>
            <a:off x="4188405"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5" name="矩形 64"/>
          <p:cNvSpPr/>
          <p:nvPr/>
        </p:nvSpPr>
        <p:spPr>
          <a:xfrm>
            <a:off x="3941578"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6" name="矩形 65"/>
          <p:cNvSpPr/>
          <p:nvPr/>
        </p:nvSpPr>
        <p:spPr>
          <a:xfrm>
            <a:off x="4108413"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7" name="任意多边形 66"/>
          <p:cNvSpPr/>
          <p:nvPr/>
        </p:nvSpPr>
        <p:spPr>
          <a:xfrm>
            <a:off x="2096789" y="2470542"/>
            <a:ext cx="1275088" cy="58234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04900" h="495300">
                <a:moveTo>
                  <a:pt x="0" y="0"/>
                </a:moveTo>
                <a:cubicBezTo>
                  <a:pt x="230981" y="1587"/>
                  <a:pt x="557213" y="39688"/>
                  <a:pt x="628650" y="104775"/>
                </a:cubicBezTo>
                <a:cubicBezTo>
                  <a:pt x="700088" y="169863"/>
                  <a:pt x="346075" y="320675"/>
                  <a:pt x="428625" y="390525"/>
                </a:cubicBezTo>
                <a:cubicBezTo>
                  <a:pt x="539750" y="482600"/>
                  <a:pt x="879475" y="460375"/>
                  <a:pt x="1104900" y="495300"/>
                </a:cubicBezTo>
              </a:path>
            </a:pathLst>
          </a:custGeom>
          <a:ln w="19050">
            <a:solidFill>
              <a:schemeClr val="accent1"/>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68" name="任意多边形 67"/>
          <p:cNvSpPr/>
          <p:nvPr/>
        </p:nvSpPr>
        <p:spPr>
          <a:xfrm>
            <a:off x="3367609" y="3114235"/>
            <a:ext cx="512520" cy="1007907"/>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Lst>
            <a:ahLst/>
            <a:cxnLst>
              <a:cxn ang="0">
                <a:pos x="connsiteX0" y="connsiteY0"/>
              </a:cxn>
              <a:cxn ang="0">
                <a:pos x="connsiteX1" y="connsiteY1"/>
              </a:cxn>
              <a:cxn ang="0">
                <a:pos x="connsiteX2" y="connsiteY2"/>
              </a:cxn>
              <a:cxn ang="0">
                <a:pos x="connsiteX3" y="connsiteY3"/>
              </a:cxn>
            </a:cxnLst>
            <a:rect l="l" t="t" r="r" b="b"/>
            <a:pathLst>
              <a:path w="444113" h="857250">
                <a:moveTo>
                  <a:pt x="44041" y="0"/>
                </a:moveTo>
                <a:cubicBezTo>
                  <a:pt x="46422" y="296862"/>
                  <a:pt x="-41684" y="311150"/>
                  <a:pt x="24991" y="400050"/>
                </a:cubicBezTo>
                <a:cubicBezTo>
                  <a:pt x="91666" y="488950"/>
                  <a:pt x="447267" y="444500"/>
                  <a:pt x="444092" y="533400"/>
                </a:cubicBezTo>
                <a:cubicBezTo>
                  <a:pt x="440917" y="622300"/>
                  <a:pt x="290104" y="828675"/>
                  <a:pt x="301216" y="857250"/>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69" name="任意多边形 68"/>
          <p:cNvSpPr/>
          <p:nvPr/>
        </p:nvSpPr>
        <p:spPr>
          <a:xfrm>
            <a:off x="3628554" y="4420966"/>
            <a:ext cx="758833" cy="862320"/>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 name="connsiteX0" fmla="*/ 0 w 4428511"/>
              <a:gd name="connsiteY0" fmla="*/ 0 h 1143000"/>
              <a:gd name="connsiteX1" fmla="*/ 3943350 w 4428511"/>
              <a:gd name="connsiteY1" fmla="*/ 685800 h 1143000"/>
              <a:gd name="connsiteX2" fmla="*/ 4362451 w 4428511"/>
              <a:gd name="connsiteY2" fmla="*/ 819150 h 1143000"/>
              <a:gd name="connsiteX3" fmla="*/ 4219575 w 4428511"/>
              <a:gd name="connsiteY3" fmla="*/ 1143000 h 1143000"/>
              <a:gd name="connsiteX0" fmla="*/ 72402 w 4434855"/>
              <a:gd name="connsiteY0" fmla="*/ 0 h 1143000"/>
              <a:gd name="connsiteX1" fmla="*/ 472452 w 4434855"/>
              <a:gd name="connsiteY1" fmla="*/ 371475 h 1143000"/>
              <a:gd name="connsiteX2" fmla="*/ 4434853 w 4434855"/>
              <a:gd name="connsiteY2" fmla="*/ 819150 h 1143000"/>
              <a:gd name="connsiteX3" fmla="*/ 4291977 w 4434855"/>
              <a:gd name="connsiteY3" fmla="*/ 1143000 h 1143000"/>
              <a:gd name="connsiteX0" fmla="*/ 0 w 4219575"/>
              <a:gd name="connsiteY0" fmla="*/ 0 h 1143000"/>
              <a:gd name="connsiteX1" fmla="*/ 400050 w 4219575"/>
              <a:gd name="connsiteY1" fmla="*/ 371475 h 1143000"/>
              <a:gd name="connsiteX2" fmla="*/ 476251 w 4219575"/>
              <a:gd name="connsiteY2" fmla="*/ 276225 h 1143000"/>
              <a:gd name="connsiteX3" fmla="*/ 4219575 w 4219575"/>
              <a:gd name="connsiteY3" fmla="*/ 1143000 h 1143000"/>
              <a:gd name="connsiteX0" fmla="*/ 21276 w 4240851"/>
              <a:gd name="connsiteY0" fmla="*/ 0 h 1143000"/>
              <a:gd name="connsiteX1" fmla="*/ 40326 w 4240851"/>
              <a:gd name="connsiteY1" fmla="*/ 295275 h 1143000"/>
              <a:gd name="connsiteX2" fmla="*/ 497527 w 4240851"/>
              <a:gd name="connsiteY2" fmla="*/ 276225 h 1143000"/>
              <a:gd name="connsiteX3" fmla="*/ 4240851 w 4240851"/>
              <a:gd name="connsiteY3" fmla="*/ 1143000 h 1143000"/>
              <a:gd name="connsiteX0" fmla="*/ 21276 w 1373826"/>
              <a:gd name="connsiteY0" fmla="*/ 0 h 762000"/>
              <a:gd name="connsiteX1" fmla="*/ 40326 w 1373826"/>
              <a:gd name="connsiteY1" fmla="*/ 295275 h 762000"/>
              <a:gd name="connsiteX2" fmla="*/ 497527 w 1373826"/>
              <a:gd name="connsiteY2" fmla="*/ 276225 h 762000"/>
              <a:gd name="connsiteX3" fmla="*/ 1373826 w 1373826"/>
              <a:gd name="connsiteY3" fmla="*/ 762000 h 762000"/>
              <a:gd name="connsiteX0" fmla="*/ 21276 w 1373826"/>
              <a:gd name="connsiteY0" fmla="*/ 0 h 762000"/>
              <a:gd name="connsiteX1" fmla="*/ 40326 w 1373826"/>
              <a:gd name="connsiteY1" fmla="*/ 295275 h 762000"/>
              <a:gd name="connsiteX2" fmla="*/ 497527 w 1373826"/>
              <a:gd name="connsiteY2" fmla="*/ 276225 h 762000"/>
              <a:gd name="connsiteX3" fmla="*/ 528125 w 1373826"/>
              <a:gd name="connsiteY3" fmla="*/ 579490 h 762000"/>
              <a:gd name="connsiteX4" fmla="*/ 1373826 w 1373826"/>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508391 w 1354092"/>
              <a:gd name="connsiteY3" fmla="*/ 579490 h 762000"/>
              <a:gd name="connsiteX4" fmla="*/ 1354092 w 1354092"/>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727466 w 1354092"/>
              <a:gd name="connsiteY3" fmla="*/ 417565 h 762000"/>
              <a:gd name="connsiteX4" fmla="*/ 1354092 w 1354092"/>
              <a:gd name="connsiteY4" fmla="*/ 762000 h 762000"/>
              <a:gd name="connsiteX0" fmla="*/ 0 w 1352550"/>
              <a:gd name="connsiteY0" fmla="*/ 0 h 762000"/>
              <a:gd name="connsiteX1" fmla="*/ 142875 w 1352550"/>
              <a:gd name="connsiteY1" fmla="*/ 285750 h 762000"/>
              <a:gd name="connsiteX2" fmla="*/ 190501 w 1352550"/>
              <a:gd name="connsiteY2" fmla="*/ 51435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964049 w 1352550"/>
              <a:gd name="connsiteY3" fmla="*/ 512815 h 762000"/>
              <a:gd name="connsiteX4" fmla="*/ 1352550 w 1352550"/>
              <a:gd name="connsiteY4" fmla="*/ 762000 h 7620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1087874 w 1504950"/>
              <a:gd name="connsiteY3" fmla="*/ 446140 h 685800"/>
              <a:gd name="connsiteX4" fmla="*/ 1504950 w 1504950"/>
              <a:gd name="connsiteY4" fmla="*/ 685800 h 6858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02174 w 1476375"/>
              <a:gd name="connsiteY3" fmla="*/ 38899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97424 w 1476375"/>
              <a:gd name="connsiteY3" fmla="*/ 484240 h 723900"/>
              <a:gd name="connsiteX4" fmla="*/ 1476375 w 1476375"/>
              <a:gd name="connsiteY4" fmla="*/ 723900 h 723900"/>
              <a:gd name="connsiteX0" fmla="*/ 0 w 1476375"/>
              <a:gd name="connsiteY0" fmla="*/ 0 h 723900"/>
              <a:gd name="connsiteX1" fmla="*/ 37147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35242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809626 w 1476375"/>
              <a:gd name="connsiteY1" fmla="*/ 419100 h 723900"/>
              <a:gd name="connsiteX2" fmla="*/ 1297424 w 1476375"/>
              <a:gd name="connsiteY2" fmla="*/ 484240 h 723900"/>
              <a:gd name="connsiteX3" fmla="*/ 1476375 w 1476375"/>
              <a:gd name="connsiteY3" fmla="*/ 723900 h 723900"/>
              <a:gd name="connsiteX0" fmla="*/ 0 w 1476375"/>
              <a:gd name="connsiteY0" fmla="*/ 0 h 723900"/>
              <a:gd name="connsiteX1" fmla="*/ 383025 w 1476375"/>
              <a:gd name="connsiteY1" fmla="*/ 22706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1297424 w 1476375"/>
              <a:gd name="connsiteY2" fmla="*/ 484240 h 723900"/>
              <a:gd name="connsiteX3" fmla="*/ 1476375 w 1476375"/>
              <a:gd name="connsiteY3" fmla="*/ 723900 h 723900"/>
              <a:gd name="connsiteX0" fmla="*/ 0 w 1476375"/>
              <a:gd name="connsiteY0" fmla="*/ 0 h 723900"/>
              <a:gd name="connsiteX1" fmla="*/ 287775 w 1476375"/>
              <a:gd name="connsiteY1" fmla="*/ 360415 h 723900"/>
              <a:gd name="connsiteX2" fmla="*/ 1145024 w 1476375"/>
              <a:gd name="connsiteY2" fmla="*/ 360415 h 723900"/>
              <a:gd name="connsiteX3" fmla="*/ 1476375 w 1476375"/>
              <a:gd name="connsiteY3" fmla="*/ 723900 h 723900"/>
              <a:gd name="connsiteX0" fmla="*/ 0 w 1476375"/>
              <a:gd name="connsiteY0" fmla="*/ 0 h 723900"/>
              <a:gd name="connsiteX1" fmla="*/ 287775 w 1476375"/>
              <a:gd name="connsiteY1" fmla="*/ 360415 h 723900"/>
              <a:gd name="connsiteX2" fmla="*/ 1476375 w 1476375"/>
              <a:gd name="connsiteY2" fmla="*/ 723900 h 723900"/>
              <a:gd name="connsiteX0" fmla="*/ 0 w 1476375"/>
              <a:gd name="connsiteY0" fmla="*/ 0 h 723900"/>
              <a:gd name="connsiteX1" fmla="*/ 287775 w 1476375"/>
              <a:gd name="connsiteY1" fmla="*/ 360415 h 723900"/>
              <a:gd name="connsiteX2" fmla="*/ 916425 w 1476375"/>
              <a:gd name="connsiteY2" fmla="*/ 560440 h 723900"/>
              <a:gd name="connsiteX3" fmla="*/ 1476375 w 1476375"/>
              <a:gd name="connsiteY3" fmla="*/ 723900 h 723900"/>
              <a:gd name="connsiteX0" fmla="*/ 0 w 1476375"/>
              <a:gd name="connsiteY0" fmla="*/ 0 h 723900"/>
              <a:gd name="connsiteX1" fmla="*/ 287775 w 1476375"/>
              <a:gd name="connsiteY1" fmla="*/ 360415 h 723900"/>
              <a:gd name="connsiteX2" fmla="*/ 1326000 w 1476375"/>
              <a:gd name="connsiteY2" fmla="*/ 398515 h 723900"/>
              <a:gd name="connsiteX3" fmla="*/ 1476375 w 1476375"/>
              <a:gd name="connsiteY3" fmla="*/ 723900 h 723900"/>
              <a:gd name="connsiteX0" fmla="*/ 0 w 1476375"/>
              <a:gd name="connsiteY0" fmla="*/ 0 h 723900"/>
              <a:gd name="connsiteX1" fmla="*/ 287775 w 1476375"/>
              <a:gd name="connsiteY1" fmla="*/ 360415 h 723900"/>
              <a:gd name="connsiteX2" fmla="*/ 983100 w 1476375"/>
              <a:gd name="connsiteY2" fmla="*/ 379465 h 723900"/>
              <a:gd name="connsiteX3" fmla="*/ 1476375 w 1476375"/>
              <a:gd name="connsiteY3" fmla="*/ 723900 h 723900"/>
              <a:gd name="connsiteX0" fmla="*/ 0 w 1476375"/>
              <a:gd name="connsiteY0" fmla="*/ 0 h 723900"/>
              <a:gd name="connsiteX1" fmla="*/ 287775 w 1476375"/>
              <a:gd name="connsiteY1" fmla="*/ 360415 h 723900"/>
              <a:gd name="connsiteX2" fmla="*/ 1259325 w 1476375"/>
              <a:gd name="connsiteY2" fmla="*/ 417565 h 723900"/>
              <a:gd name="connsiteX3" fmla="*/ 1476375 w 1476375"/>
              <a:gd name="connsiteY3" fmla="*/ 723900 h 723900"/>
              <a:gd name="connsiteX0" fmla="*/ 0 w 1476375"/>
              <a:gd name="connsiteY0" fmla="*/ 0 h 723900"/>
              <a:gd name="connsiteX1" fmla="*/ 430650 w 1476375"/>
              <a:gd name="connsiteY1" fmla="*/ 398515 h 723900"/>
              <a:gd name="connsiteX2" fmla="*/ 1259325 w 1476375"/>
              <a:gd name="connsiteY2" fmla="*/ 417565 h 723900"/>
              <a:gd name="connsiteX3" fmla="*/ 1476375 w 1476375"/>
              <a:gd name="connsiteY3" fmla="*/ 723900 h 723900"/>
              <a:gd name="connsiteX0" fmla="*/ 0 w 1495425"/>
              <a:gd name="connsiteY0" fmla="*/ 0 h 742950"/>
              <a:gd name="connsiteX1" fmla="*/ 449700 w 1495425"/>
              <a:gd name="connsiteY1" fmla="*/ 417565 h 742950"/>
              <a:gd name="connsiteX2" fmla="*/ 1278375 w 1495425"/>
              <a:gd name="connsiteY2" fmla="*/ 436615 h 742950"/>
              <a:gd name="connsiteX3" fmla="*/ 1495425 w 1495425"/>
              <a:gd name="connsiteY3" fmla="*/ 742950 h 742950"/>
              <a:gd name="connsiteX0" fmla="*/ 28 w 1495453"/>
              <a:gd name="connsiteY0" fmla="*/ 0 h 742950"/>
              <a:gd name="connsiteX1" fmla="*/ 449728 w 1495453"/>
              <a:gd name="connsiteY1" fmla="*/ 417565 h 742950"/>
              <a:gd name="connsiteX2" fmla="*/ 1278403 w 1495453"/>
              <a:gd name="connsiteY2" fmla="*/ 436615 h 742950"/>
              <a:gd name="connsiteX3" fmla="*/ 1495453 w 1495453"/>
              <a:gd name="connsiteY3" fmla="*/ 742950 h 742950"/>
              <a:gd name="connsiteX0" fmla="*/ 28 w 1306379"/>
              <a:gd name="connsiteY0" fmla="*/ 0 h 733425"/>
              <a:gd name="connsiteX1" fmla="*/ 449728 w 1306379"/>
              <a:gd name="connsiteY1" fmla="*/ 417565 h 733425"/>
              <a:gd name="connsiteX2" fmla="*/ 1278403 w 1306379"/>
              <a:gd name="connsiteY2" fmla="*/ 436615 h 733425"/>
              <a:gd name="connsiteX3" fmla="*/ 647728 w 1306379"/>
              <a:gd name="connsiteY3" fmla="*/ 733425 h 733425"/>
              <a:gd name="connsiteX0" fmla="*/ 28 w 647728"/>
              <a:gd name="connsiteY0" fmla="*/ 0 h 733425"/>
              <a:gd name="connsiteX1" fmla="*/ 449728 w 647728"/>
              <a:gd name="connsiteY1" fmla="*/ 417565 h 733425"/>
              <a:gd name="connsiteX2" fmla="*/ 647728 w 647728"/>
              <a:gd name="connsiteY2" fmla="*/ 733425 h 733425"/>
              <a:gd name="connsiteX0" fmla="*/ 0 w 647700"/>
              <a:gd name="connsiteY0" fmla="*/ 0 h 733425"/>
              <a:gd name="connsiteX1" fmla="*/ 183000 w 647700"/>
              <a:gd name="connsiteY1" fmla="*/ 265166 h 733425"/>
              <a:gd name="connsiteX2" fmla="*/ 449700 w 647700"/>
              <a:gd name="connsiteY2" fmla="*/ 417565 h 733425"/>
              <a:gd name="connsiteX3" fmla="*/ 647700 w 647700"/>
              <a:gd name="connsiteY3" fmla="*/ 733425 h 733425"/>
              <a:gd name="connsiteX0" fmla="*/ 0 w 647700"/>
              <a:gd name="connsiteY0" fmla="*/ 0 h 733425"/>
              <a:gd name="connsiteX1" fmla="*/ 183000 w 647700"/>
              <a:gd name="connsiteY1" fmla="*/ 265166 h 733425"/>
              <a:gd name="connsiteX2" fmla="*/ 647700 w 647700"/>
              <a:gd name="connsiteY2" fmla="*/ 733425 h 733425"/>
              <a:gd name="connsiteX0" fmla="*/ 0 w 647700"/>
              <a:gd name="connsiteY0" fmla="*/ 0 h 733425"/>
              <a:gd name="connsiteX1" fmla="*/ 183000 w 647700"/>
              <a:gd name="connsiteY1" fmla="*/ 265166 h 733425"/>
              <a:gd name="connsiteX2" fmla="*/ 402075 w 647700"/>
              <a:gd name="connsiteY2" fmla="*/ 503291 h 733425"/>
              <a:gd name="connsiteX3" fmla="*/ 647700 w 647700"/>
              <a:gd name="connsiteY3" fmla="*/ 733425 h 733425"/>
              <a:gd name="connsiteX0" fmla="*/ 0 w 653394"/>
              <a:gd name="connsiteY0" fmla="*/ 0 h 733425"/>
              <a:gd name="connsiteX1" fmla="*/ 183000 w 653394"/>
              <a:gd name="connsiteY1" fmla="*/ 265166 h 733425"/>
              <a:gd name="connsiteX2" fmla="*/ 621150 w 653394"/>
              <a:gd name="connsiteY2" fmla="*/ 369941 h 733425"/>
              <a:gd name="connsiteX3" fmla="*/ 647700 w 653394"/>
              <a:gd name="connsiteY3" fmla="*/ 733425 h 733425"/>
              <a:gd name="connsiteX0" fmla="*/ 0 w 653394"/>
              <a:gd name="connsiteY0" fmla="*/ 0 h 733425"/>
              <a:gd name="connsiteX1" fmla="*/ 144900 w 653394"/>
              <a:gd name="connsiteY1" fmla="*/ 303266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427091 h 733425"/>
              <a:gd name="connsiteX3" fmla="*/ 647700 w 653394"/>
              <a:gd name="connsiteY3" fmla="*/ 733425 h 733425"/>
              <a:gd name="connsiteX0" fmla="*/ 4157 w 657551"/>
              <a:gd name="connsiteY0" fmla="*/ 0 h 733425"/>
              <a:gd name="connsiteX1" fmla="*/ 139532 w 657551"/>
              <a:gd name="connsiteY1" fmla="*/ 274691 h 733425"/>
              <a:gd name="connsiteX2" fmla="*/ 625307 w 657551"/>
              <a:gd name="connsiteY2" fmla="*/ 427091 h 733425"/>
              <a:gd name="connsiteX3" fmla="*/ 651857 w 657551"/>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657551" h="733425">
                <a:moveTo>
                  <a:pt x="4157" y="0"/>
                </a:moveTo>
                <a:cubicBezTo>
                  <a:pt x="-14865" y="100903"/>
                  <a:pt x="31582" y="152454"/>
                  <a:pt x="139532" y="274691"/>
                </a:cubicBezTo>
                <a:cubicBezTo>
                  <a:pt x="206545" y="358573"/>
                  <a:pt x="547857" y="349048"/>
                  <a:pt x="625307" y="427091"/>
                </a:cubicBezTo>
                <a:cubicBezTo>
                  <a:pt x="702757" y="505134"/>
                  <a:pt x="610920" y="695069"/>
                  <a:pt x="651857" y="733425"/>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70" name="矩形 69"/>
          <p:cNvSpPr/>
          <p:nvPr/>
        </p:nvSpPr>
        <p:spPr>
          <a:xfrm>
            <a:off x="5168617"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chemeClr val="bg1"/>
              </a:solidFill>
            </a:endParaRPr>
          </a:p>
        </p:txBody>
      </p:sp>
      <p:sp>
        <p:nvSpPr>
          <p:cNvPr id="71" name="矩形 70"/>
          <p:cNvSpPr/>
          <p:nvPr/>
        </p:nvSpPr>
        <p:spPr>
          <a:xfrm>
            <a:off x="3413295" y="4086045"/>
            <a:ext cx="484208"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827480" y="2420860"/>
            <a:ext cx="1620303" cy="361867"/>
          </a:xfrm>
          <a:prstGeom prst="rect">
            <a:avLst/>
          </a:prstGeom>
          <a:noFill/>
        </p:spPr>
        <p:txBody>
          <a:bodyPr wrap="none" rtlCol="0">
            <a:spAutoFit/>
          </a:bodyPr>
          <a:lstStyle/>
          <a:p>
            <a:r>
              <a:rPr lang="en-US" altLang="zh-CN" sz="1400" dirty="0" smtClean="0"/>
              <a:t>1. append to </a:t>
            </a:r>
            <a:r>
              <a:rPr lang="en-US" altLang="zh-CN" sz="1400" dirty="0" err="1" smtClean="0"/>
              <a:t>wal</a:t>
            </a:r>
            <a:endParaRPr lang="zh-CN" altLang="en-US" sz="1400" dirty="0"/>
          </a:p>
        </p:txBody>
      </p:sp>
      <p:sp>
        <p:nvSpPr>
          <p:cNvPr id="73" name="TextBox 72"/>
          <p:cNvSpPr txBox="1"/>
          <p:nvPr/>
        </p:nvSpPr>
        <p:spPr>
          <a:xfrm>
            <a:off x="1085238" y="3472177"/>
            <a:ext cx="2230552" cy="361867"/>
          </a:xfrm>
          <a:prstGeom prst="rect">
            <a:avLst/>
          </a:prstGeom>
          <a:noFill/>
        </p:spPr>
        <p:txBody>
          <a:bodyPr wrap="none" rtlCol="0">
            <a:spAutoFit/>
          </a:bodyPr>
          <a:lstStyle/>
          <a:p>
            <a:r>
              <a:rPr lang="en-US" altLang="zh-CN" sz="1400" dirty="0"/>
              <a:t>2</a:t>
            </a:r>
            <a:r>
              <a:rPr lang="en-US" altLang="zh-CN" sz="1400" dirty="0" smtClean="0"/>
              <a:t>. put &amp; sort in memory</a:t>
            </a:r>
            <a:endParaRPr lang="zh-CN" altLang="en-US" sz="1400" dirty="0"/>
          </a:p>
        </p:txBody>
      </p:sp>
      <p:sp>
        <p:nvSpPr>
          <p:cNvPr id="74" name="TextBox 73"/>
          <p:cNvSpPr txBox="1"/>
          <p:nvPr/>
        </p:nvSpPr>
        <p:spPr>
          <a:xfrm>
            <a:off x="1461960" y="4676793"/>
            <a:ext cx="2389941" cy="361867"/>
          </a:xfrm>
          <a:prstGeom prst="rect">
            <a:avLst/>
          </a:prstGeom>
          <a:noFill/>
        </p:spPr>
        <p:txBody>
          <a:bodyPr wrap="none" rtlCol="0">
            <a:spAutoFit/>
          </a:bodyPr>
          <a:lstStyle/>
          <a:p>
            <a:r>
              <a:rPr lang="en-US" altLang="zh-CN" sz="1400" dirty="0" smtClean="0"/>
              <a:t>3. write back to disk block</a:t>
            </a:r>
            <a:endParaRPr lang="zh-CN" altLang="en-US" sz="1400" dirty="0"/>
          </a:p>
        </p:txBody>
      </p:sp>
      <p:sp>
        <p:nvSpPr>
          <p:cNvPr id="75" name="矩形 74"/>
          <p:cNvSpPr/>
          <p:nvPr/>
        </p:nvSpPr>
        <p:spPr>
          <a:xfrm>
            <a:off x="5334798"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551798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7" name="矩形 76"/>
          <p:cNvSpPr/>
          <p:nvPr/>
        </p:nvSpPr>
        <p:spPr>
          <a:xfrm>
            <a:off x="568654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8" name="任意多边形 77"/>
          <p:cNvSpPr/>
          <p:nvPr/>
        </p:nvSpPr>
        <p:spPr>
          <a:xfrm>
            <a:off x="6099698" y="2841759"/>
            <a:ext cx="1690174" cy="99228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1262632 w 1933575"/>
              <a:gd name="connsiteY2" fmla="*/ 470039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809928 w 1933575"/>
              <a:gd name="connsiteY3" fmla="*/ 493904 h 1057275"/>
              <a:gd name="connsiteX4" fmla="*/ 541408 w 1933575"/>
              <a:gd name="connsiteY4" fmla="*/ 760702 h 1057275"/>
              <a:gd name="connsiteX5" fmla="*/ 0 w 1933575"/>
              <a:gd name="connsiteY5"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124306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87782 w 1933575"/>
              <a:gd name="connsiteY3" fmla="*/ 744485 h 1057275"/>
              <a:gd name="connsiteX4" fmla="*/ 541408 w 1933575"/>
              <a:gd name="connsiteY4" fmla="*/ 760702 h 1057275"/>
              <a:gd name="connsiteX5" fmla="*/ 0 w 1933575"/>
              <a:gd name="connsiteY5"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75" h="1057275">
                <a:moveTo>
                  <a:pt x="1933575" y="0"/>
                </a:moveTo>
                <a:lnTo>
                  <a:pt x="1184454" y="137096"/>
                </a:lnTo>
                <a:cubicBezTo>
                  <a:pt x="1004372" y="220330"/>
                  <a:pt x="1468807" y="471755"/>
                  <a:pt x="1418961" y="535201"/>
                </a:cubicBezTo>
                <a:cubicBezTo>
                  <a:pt x="1369115" y="598647"/>
                  <a:pt x="1339728" y="700935"/>
                  <a:pt x="1287782" y="744485"/>
                </a:cubicBezTo>
                <a:cubicBezTo>
                  <a:pt x="1002032" y="846085"/>
                  <a:pt x="798583" y="735302"/>
                  <a:pt x="541408" y="760702"/>
                </a:cubicBezTo>
                <a:cubicBezTo>
                  <a:pt x="333324" y="821261"/>
                  <a:pt x="9647" y="868129"/>
                  <a:pt x="0" y="1057275"/>
                </a:cubicBezTo>
              </a:path>
            </a:pathLst>
          </a:custGeom>
          <a:ln w="19050">
            <a:solidFill>
              <a:schemeClr val="accent2"/>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79" name="任意多边形 78"/>
          <p:cNvSpPr/>
          <p:nvPr/>
        </p:nvSpPr>
        <p:spPr>
          <a:xfrm>
            <a:off x="3897364" y="3911845"/>
            <a:ext cx="2220412" cy="135507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0" name="椭圆 79"/>
          <p:cNvSpPr/>
          <p:nvPr/>
        </p:nvSpPr>
        <p:spPr>
          <a:xfrm>
            <a:off x="7844834" y="2761715"/>
            <a:ext cx="124635" cy="1269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1" name="TextBox 80"/>
          <p:cNvSpPr txBox="1"/>
          <p:nvPr/>
        </p:nvSpPr>
        <p:spPr>
          <a:xfrm>
            <a:off x="7927936" y="2644271"/>
            <a:ext cx="497404" cy="361867"/>
          </a:xfrm>
          <a:prstGeom prst="rect">
            <a:avLst/>
          </a:prstGeom>
          <a:noFill/>
        </p:spPr>
        <p:txBody>
          <a:bodyPr wrap="none" rtlCol="0">
            <a:spAutoFit/>
          </a:bodyPr>
          <a:lstStyle/>
          <a:p>
            <a:r>
              <a:rPr lang="en-US" altLang="zh-CN" sz="1400" dirty="0" smtClean="0"/>
              <a:t>key</a:t>
            </a:r>
            <a:endParaRPr lang="zh-CN" altLang="en-US" sz="1400" dirty="0"/>
          </a:p>
        </p:txBody>
      </p:sp>
      <p:sp>
        <p:nvSpPr>
          <p:cNvPr id="82" name="TextBox 81"/>
          <p:cNvSpPr txBox="1"/>
          <p:nvPr/>
        </p:nvSpPr>
        <p:spPr>
          <a:xfrm>
            <a:off x="2988995" y="2641251"/>
            <a:ext cx="1199410" cy="325680"/>
          </a:xfrm>
          <a:prstGeom prst="rect">
            <a:avLst/>
          </a:prstGeom>
          <a:noFill/>
        </p:spPr>
        <p:txBody>
          <a:bodyPr wrap="none" rtlCol="0">
            <a:spAutoFit/>
          </a:bodyPr>
          <a:lstStyle/>
          <a:p>
            <a:r>
              <a:rPr lang="en-US" altLang="zh-CN" sz="1200" dirty="0" smtClean="0">
                <a:solidFill>
                  <a:schemeClr val="bg1"/>
                </a:solidFill>
              </a:rPr>
              <a:t>operation log</a:t>
            </a:r>
            <a:endParaRPr lang="zh-CN" altLang="en-US" sz="1200" dirty="0">
              <a:solidFill>
                <a:schemeClr val="bg1"/>
              </a:solidFill>
            </a:endParaRPr>
          </a:p>
        </p:txBody>
      </p:sp>
      <p:sp>
        <p:nvSpPr>
          <p:cNvPr id="83" name="TextBox 82"/>
          <p:cNvSpPr txBox="1"/>
          <p:nvPr/>
        </p:nvSpPr>
        <p:spPr>
          <a:xfrm>
            <a:off x="5128391" y="4335821"/>
            <a:ext cx="1039208" cy="325680"/>
          </a:xfrm>
          <a:prstGeom prst="rect">
            <a:avLst/>
          </a:prstGeom>
          <a:noFill/>
        </p:spPr>
        <p:txBody>
          <a:bodyPr wrap="none" rtlCol="0">
            <a:spAutoFit/>
          </a:bodyPr>
          <a:lstStyle/>
          <a:p>
            <a:r>
              <a:rPr lang="en-US" altLang="zh-CN" sz="1200" dirty="0" smtClean="0">
                <a:solidFill>
                  <a:schemeClr val="bg1"/>
                </a:solidFill>
              </a:rPr>
              <a:t>data record</a:t>
            </a:r>
            <a:endParaRPr lang="zh-CN" altLang="en-US" sz="1200" dirty="0">
              <a:solidFill>
                <a:schemeClr val="bg1"/>
              </a:solidFill>
            </a:endParaRPr>
          </a:p>
        </p:txBody>
      </p:sp>
      <p:sp>
        <p:nvSpPr>
          <p:cNvPr id="84" name="TextBox 83"/>
          <p:cNvSpPr txBox="1"/>
          <p:nvPr/>
        </p:nvSpPr>
        <p:spPr>
          <a:xfrm>
            <a:off x="5128390" y="5517127"/>
            <a:ext cx="862430" cy="325680"/>
          </a:xfrm>
          <a:prstGeom prst="rect">
            <a:avLst/>
          </a:prstGeom>
          <a:noFill/>
        </p:spPr>
        <p:txBody>
          <a:bodyPr wrap="none" rtlCol="0">
            <a:spAutoFit/>
          </a:bodyPr>
          <a:lstStyle/>
          <a:p>
            <a:r>
              <a:rPr lang="en-US" altLang="zh-CN" sz="1200" dirty="0" smtClean="0">
                <a:solidFill>
                  <a:schemeClr val="bg1"/>
                </a:solidFill>
              </a:rPr>
              <a:t>file block</a:t>
            </a:r>
            <a:endParaRPr lang="zh-CN" altLang="en-US" sz="1200" dirty="0">
              <a:solidFill>
                <a:schemeClr val="bg1"/>
              </a:solidFill>
            </a:endParaRPr>
          </a:p>
        </p:txBody>
      </p:sp>
      <p:sp>
        <p:nvSpPr>
          <p:cNvPr id="85" name="TextBox 84"/>
          <p:cNvSpPr txBox="1"/>
          <p:nvPr/>
        </p:nvSpPr>
        <p:spPr>
          <a:xfrm>
            <a:off x="5128391" y="5154571"/>
            <a:ext cx="396252" cy="434240"/>
          </a:xfrm>
          <a:prstGeom prst="rect">
            <a:avLst/>
          </a:prstGeom>
          <a:noFill/>
        </p:spPr>
        <p:txBody>
          <a:bodyPr wrap="none" rtlCol="0">
            <a:spAutoFit/>
          </a:bodyPr>
          <a:lstStyle/>
          <a:p>
            <a:r>
              <a:rPr lang="en-US" altLang="zh-CN" dirty="0" smtClean="0">
                <a:solidFill>
                  <a:schemeClr val="accent3"/>
                </a:solidFill>
              </a:rPr>
              <a:t>…</a:t>
            </a:r>
            <a:endParaRPr lang="zh-CN" altLang="en-US" dirty="0">
              <a:solidFill>
                <a:schemeClr val="accent3"/>
              </a:solidFill>
            </a:endParaRPr>
          </a:p>
        </p:txBody>
      </p:sp>
      <p:sp>
        <p:nvSpPr>
          <p:cNvPr id="86" name="矩形 85"/>
          <p:cNvSpPr/>
          <p:nvPr/>
        </p:nvSpPr>
        <p:spPr>
          <a:xfrm>
            <a:off x="3691012" y="5271360"/>
            <a:ext cx="1868525"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5570794" y="3861905"/>
            <a:ext cx="517773" cy="25022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4419600 w 4419600"/>
              <a:gd name="connsiteY0" fmla="*/ 0 h 523875"/>
              <a:gd name="connsiteX1" fmla="*/ 0 w 4419600"/>
              <a:gd name="connsiteY1" fmla="*/ 523875 h 523875"/>
              <a:gd name="connsiteX0" fmla="*/ 447675 w 447675"/>
              <a:gd name="connsiteY0" fmla="*/ 0 h 104775"/>
              <a:gd name="connsiteX1" fmla="*/ 0 w 447675"/>
              <a:gd name="connsiteY1" fmla="*/ 104775 h 104775"/>
              <a:gd name="connsiteX0" fmla="*/ 447675 w 448052"/>
              <a:gd name="connsiteY0" fmla="*/ 0 h 104775"/>
              <a:gd name="connsiteX1" fmla="*/ 0 w 448052"/>
              <a:gd name="connsiteY1" fmla="*/ 104775 h 104775"/>
              <a:gd name="connsiteX0" fmla="*/ 448419 w 448665"/>
              <a:gd name="connsiteY0" fmla="*/ 0 h 104775"/>
              <a:gd name="connsiteX1" fmla="*/ 744 w 448665"/>
              <a:gd name="connsiteY1" fmla="*/ 104775 h 104775"/>
              <a:gd name="connsiteX0" fmla="*/ 448419 w 448665"/>
              <a:gd name="connsiteY0" fmla="*/ 0 h 178667"/>
              <a:gd name="connsiteX1" fmla="*/ 744 w 448665"/>
              <a:gd name="connsiteY1" fmla="*/ 178667 h 178667"/>
              <a:gd name="connsiteX0" fmla="*/ 448419 w 448665"/>
              <a:gd name="connsiteY0" fmla="*/ 0 h 224849"/>
              <a:gd name="connsiteX1" fmla="*/ 744 w 448665"/>
              <a:gd name="connsiteY1" fmla="*/ 224849 h 224849"/>
              <a:gd name="connsiteX0" fmla="*/ 448419 w 448665"/>
              <a:gd name="connsiteY0" fmla="*/ 0 h 206376"/>
              <a:gd name="connsiteX1" fmla="*/ 744 w 448665"/>
              <a:gd name="connsiteY1" fmla="*/ 206376 h 206376"/>
            </a:gdLst>
            <a:ahLst/>
            <a:cxnLst>
              <a:cxn ang="0">
                <a:pos x="connsiteX0" y="connsiteY0"/>
              </a:cxn>
              <a:cxn ang="0">
                <a:pos x="connsiteX1" y="connsiteY1"/>
              </a:cxn>
            </a:cxnLst>
            <a:rect l="l" t="t" r="r" b="b"/>
            <a:pathLst>
              <a:path w="448665" h="206376">
                <a:moveTo>
                  <a:pt x="448419" y="0"/>
                </a:moveTo>
                <a:cubicBezTo>
                  <a:pt x="461119" y="139700"/>
                  <a:pt x="-21481" y="-19049"/>
                  <a:pt x="744" y="206376"/>
                </a:cubicBez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8" name="任意多边形 87"/>
          <p:cNvSpPr/>
          <p:nvPr/>
        </p:nvSpPr>
        <p:spPr>
          <a:xfrm>
            <a:off x="4387386" y="3911845"/>
            <a:ext cx="1730389" cy="1382642"/>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9" name="任意多边形 88"/>
          <p:cNvSpPr/>
          <p:nvPr/>
        </p:nvSpPr>
        <p:spPr>
          <a:xfrm>
            <a:off x="5376347" y="3911845"/>
            <a:ext cx="741429" cy="135951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cxnSp>
        <p:nvCxnSpPr>
          <p:cNvPr id="91" name="直接连接符 90"/>
          <p:cNvCxnSpPr/>
          <p:nvPr/>
        </p:nvCxnSpPr>
        <p:spPr>
          <a:xfrm>
            <a:off x="5976230" y="3861060"/>
            <a:ext cx="252000" cy="0"/>
          </a:xfrm>
          <a:prstGeom prst="line">
            <a:avLst/>
          </a:prstGeom>
        </p:spPr>
        <p:style>
          <a:lnRef idx="3">
            <a:schemeClr val="accent5"/>
          </a:lnRef>
          <a:fillRef idx="0">
            <a:schemeClr val="accent5"/>
          </a:fillRef>
          <a:effectRef idx="2">
            <a:schemeClr val="accent5"/>
          </a:effectRef>
          <a:fontRef idx="minor">
            <a:schemeClr val="tx1"/>
          </a:fontRef>
        </p:style>
      </p:cxnSp>
      <p:sp>
        <p:nvSpPr>
          <p:cNvPr id="92" name="TextBox 91"/>
          <p:cNvSpPr txBox="1"/>
          <p:nvPr/>
        </p:nvSpPr>
        <p:spPr>
          <a:xfrm>
            <a:off x="6675072" y="3943588"/>
            <a:ext cx="1543692" cy="307777"/>
          </a:xfrm>
          <a:prstGeom prst="rect">
            <a:avLst/>
          </a:prstGeom>
          <a:noFill/>
        </p:spPr>
        <p:txBody>
          <a:bodyPr wrap="none" rtlCol="0">
            <a:spAutoFit/>
          </a:bodyPr>
          <a:lstStyle/>
          <a:p>
            <a:r>
              <a:rPr lang="en-US" altLang="zh-CN" sz="1400" dirty="0" smtClean="0"/>
              <a:t>1. </a:t>
            </a:r>
            <a:r>
              <a:rPr lang="en-US" altLang="zh-CN" sz="1400" dirty="0"/>
              <a:t>r</a:t>
            </a:r>
            <a:r>
              <a:rPr lang="en-US" altLang="zh-CN" sz="1400" dirty="0" smtClean="0"/>
              <a:t>ead from cache</a:t>
            </a:r>
            <a:endParaRPr lang="zh-CN" altLang="en-US" sz="1400" dirty="0"/>
          </a:p>
        </p:txBody>
      </p:sp>
      <p:sp>
        <p:nvSpPr>
          <p:cNvPr id="93" name="TextBox 92"/>
          <p:cNvSpPr txBox="1"/>
          <p:nvPr/>
        </p:nvSpPr>
        <p:spPr>
          <a:xfrm>
            <a:off x="6675072" y="4703837"/>
            <a:ext cx="1412118" cy="307777"/>
          </a:xfrm>
          <a:prstGeom prst="rect">
            <a:avLst/>
          </a:prstGeom>
          <a:noFill/>
        </p:spPr>
        <p:txBody>
          <a:bodyPr wrap="none" rtlCol="0">
            <a:spAutoFit/>
          </a:bodyPr>
          <a:lstStyle/>
          <a:p>
            <a:r>
              <a:rPr lang="en-US" altLang="zh-CN" sz="1400" dirty="0"/>
              <a:t>2</a:t>
            </a:r>
            <a:r>
              <a:rPr lang="en-US" altLang="zh-CN" sz="1400" dirty="0" smtClean="0"/>
              <a:t>. </a:t>
            </a:r>
            <a:r>
              <a:rPr lang="en-US" altLang="zh-CN" sz="1400" dirty="0"/>
              <a:t>r</a:t>
            </a:r>
            <a:r>
              <a:rPr lang="en-US" altLang="zh-CN" sz="1400" dirty="0" smtClean="0"/>
              <a:t>ead from disk</a:t>
            </a:r>
            <a:endParaRPr lang="zh-CN" altLang="en-US" sz="1400" dirty="0"/>
          </a:p>
        </p:txBody>
      </p:sp>
    </p:spTree>
    <p:extLst>
      <p:ext uri="{BB962C8B-B14F-4D97-AF65-F5344CB8AC3E}">
        <p14:creationId xmlns:p14="http://schemas.microsoft.com/office/powerpoint/2010/main" val="321964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normAutofit/>
          </a:bodyPr>
          <a:lstStyle/>
          <a:p>
            <a:r>
              <a:rPr lang="zh-CN" altLang="en-US" dirty="0"/>
              <a:t>跳表具有如下性质：</a:t>
            </a:r>
            <a:endParaRPr lang="zh-CN" altLang="en-US" dirty="0"/>
          </a:p>
          <a:p>
            <a:pPr lvl="1"/>
            <a:r>
              <a:rPr lang="en-US" altLang="zh-CN" sz="1400" dirty="0"/>
              <a:t>(1) </a:t>
            </a:r>
            <a:r>
              <a:rPr lang="zh-CN" altLang="en-US" sz="1400" dirty="0"/>
              <a:t>由很多层结构组成</a:t>
            </a:r>
            <a:endParaRPr lang="zh-CN" altLang="en-US" sz="1400" dirty="0"/>
          </a:p>
          <a:p>
            <a:pPr lvl="1"/>
            <a:r>
              <a:rPr lang="en-US" altLang="zh-CN" sz="1400" dirty="0"/>
              <a:t>(2) </a:t>
            </a:r>
            <a:r>
              <a:rPr lang="zh-CN" altLang="en-US" sz="1400" dirty="0"/>
              <a:t>每一层都是一个有序的链表</a:t>
            </a:r>
            <a:endParaRPr lang="zh-CN" altLang="en-US" sz="1400" dirty="0"/>
          </a:p>
          <a:p>
            <a:pPr lvl="1"/>
            <a:r>
              <a:rPr lang="en-US" altLang="zh-CN" sz="1400" dirty="0"/>
              <a:t>(3) </a:t>
            </a:r>
            <a:r>
              <a:rPr lang="zh-CN" altLang="en-US" sz="1400" dirty="0"/>
              <a:t>最底层</a:t>
            </a:r>
            <a:r>
              <a:rPr lang="en-US" altLang="zh-CN" sz="1400" dirty="0"/>
              <a:t>(Level 1)</a:t>
            </a:r>
            <a:r>
              <a:rPr lang="zh-CN" altLang="en-US" sz="1400" dirty="0"/>
              <a:t>的链表包含所有元素</a:t>
            </a:r>
            <a:endParaRPr lang="zh-CN" altLang="en-US" sz="1400" dirty="0"/>
          </a:p>
          <a:p>
            <a:pPr lvl="1"/>
            <a:r>
              <a:rPr lang="en-US" altLang="zh-CN" sz="1400" dirty="0"/>
              <a:t>(4) </a:t>
            </a:r>
            <a:r>
              <a:rPr lang="zh-CN" altLang="en-US" sz="1400" dirty="0"/>
              <a:t>如果一个元素出现在 </a:t>
            </a:r>
            <a:r>
              <a:rPr lang="en-US" altLang="zh-CN" sz="1400" dirty="0"/>
              <a:t>Level </a:t>
            </a:r>
            <a:r>
              <a:rPr lang="en-US" altLang="zh-CN" sz="1400" dirty="0" err="1"/>
              <a:t>i</a:t>
            </a:r>
            <a:r>
              <a:rPr lang="en-US" altLang="zh-CN" sz="1400" dirty="0"/>
              <a:t> </a:t>
            </a:r>
            <a:r>
              <a:rPr lang="zh-CN" altLang="en-US" sz="1400" dirty="0"/>
              <a:t>的链表中，则它在 </a:t>
            </a:r>
            <a:r>
              <a:rPr lang="en-US" altLang="zh-CN" sz="1400" dirty="0"/>
              <a:t>Level </a:t>
            </a:r>
            <a:r>
              <a:rPr lang="en-US" altLang="zh-CN" sz="1400" dirty="0" err="1"/>
              <a:t>i</a:t>
            </a:r>
            <a:r>
              <a:rPr lang="en-US" altLang="zh-CN" sz="1400" dirty="0"/>
              <a:t> </a:t>
            </a:r>
            <a:r>
              <a:rPr lang="zh-CN" altLang="en-US" sz="1400" dirty="0"/>
              <a:t>之下的链表也都会出现</a:t>
            </a:r>
            <a:endParaRPr lang="zh-CN" altLang="en-US" sz="1400" dirty="0"/>
          </a:p>
          <a:p>
            <a:pPr lvl="1"/>
            <a:r>
              <a:rPr lang="en-US" altLang="zh-CN" sz="1400" dirty="0"/>
              <a:t>(5) </a:t>
            </a:r>
            <a:r>
              <a:rPr lang="zh-CN" altLang="en-US" sz="1400" dirty="0"/>
              <a:t>每个节点包含两个指针，一个指向同一链表中的下一个元素，一个指向下面一层的元素</a:t>
            </a:r>
            <a:endParaRPr lang="zh-CN" altLang="en-US" sz="1400" dirty="0"/>
          </a:p>
          <a:p>
            <a:pPr lvl="1"/>
            <a:r>
              <a:rPr lang="en-US" altLang="zh-CN" sz="1400" dirty="0"/>
              <a:t>(6) </a:t>
            </a:r>
            <a:r>
              <a:rPr lang="zh-CN" altLang="en-US" sz="1400" dirty="0"/>
              <a:t>跳表的节点层数是在插入链表时动态随机确定的，加入了随机特性，可提高搜索效率。</a:t>
            </a:r>
            <a:endParaRPr lang="zh-CN" altLang="en-US" sz="1400" dirty="0"/>
          </a:p>
          <a:p>
            <a:endParaRPr lang="zh-CN" altLang="en-US" dirty="0"/>
          </a:p>
        </p:txBody>
      </p:sp>
      <p:pic>
        <p:nvPicPr>
          <p:cNvPr id="2050" name="Picture 2" descr="Skip lis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180" y="4725180"/>
            <a:ext cx="6912960" cy="1617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740" y="1340710"/>
            <a:ext cx="3810000" cy="1314450"/>
          </a:xfrm>
          <a:prstGeom prst="rect">
            <a:avLst/>
          </a:prstGeom>
        </p:spPr>
      </p:pic>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我们的优化手段一般是：</a:t>
            </a:r>
          </a:p>
          <a:p>
            <a:pPr lvl="1"/>
            <a:r>
              <a:rPr lang="zh-CN" altLang="en-US" dirty="0"/>
              <a:t>利用数据的局部性原理和磁盘预读机制来减少数据加载时的磁盘</a:t>
            </a:r>
            <a:r>
              <a:rPr lang="en-US" altLang="zh-CN" dirty="0"/>
              <a:t>IO</a:t>
            </a:r>
            <a:r>
              <a:rPr lang="zh-CN" altLang="en-US" dirty="0"/>
              <a:t>次数；</a:t>
            </a:r>
          </a:p>
          <a:p>
            <a:pPr lvl="1"/>
            <a:r>
              <a:rPr lang="zh-CN" altLang="en-US" dirty="0"/>
              <a:t>利用顺序写</a:t>
            </a:r>
            <a:r>
              <a:rPr lang="en-US" altLang="zh-CN" dirty="0"/>
              <a:t>/</a:t>
            </a:r>
            <a:r>
              <a:rPr lang="zh-CN" altLang="en-US" dirty="0"/>
              <a:t>顺序读来降低磁盘的寻道时间；</a:t>
            </a:r>
          </a:p>
          <a:p>
            <a:pPr lvl="1"/>
            <a:r>
              <a:rPr lang="zh-CN" altLang="en-US" dirty="0"/>
              <a:t>利用批量写来降低操作系统的</a:t>
            </a:r>
            <a:r>
              <a:rPr lang="en-US" altLang="zh-CN" dirty="0"/>
              <a:t>IO</a:t>
            </a:r>
            <a:r>
              <a:rPr lang="zh-CN" altLang="en-US" dirty="0"/>
              <a:t>调用次数，从而降低内核态与用户态之间的上下文切换开销；</a:t>
            </a:r>
          </a:p>
          <a:p>
            <a:pPr lvl="1"/>
            <a:r>
              <a:rPr lang="zh-CN" altLang="en-US" dirty="0"/>
              <a:t>利用操作系统的虚拟内存技术，通过内存映射来降低数据在内核态与用户态之间的拷贝开销；</a:t>
            </a:r>
          </a:p>
          <a:p>
            <a:endParaRPr lang="zh-CN" altLang="en-US" dirty="0"/>
          </a:p>
        </p:txBody>
      </p:sp>
    </p:spTree>
    <p:extLst>
      <p:ext uri="{BB962C8B-B14F-4D97-AF65-F5344CB8AC3E}">
        <p14:creationId xmlns:p14="http://schemas.microsoft.com/office/powerpoint/2010/main" val="3615544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endParaRPr lang="zh-CN" altLang="en-US" dirty="0"/>
          </a:p>
        </p:txBody>
      </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弧形 8"/>
          <p:cNvSpPr/>
          <p:nvPr/>
        </p:nvSpPr>
        <p:spPr>
          <a:xfrm rot="20186540">
            <a:off x="522170" y="285448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674570" y="315090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539440" y="3019022"/>
            <a:ext cx="1359859" cy="369332"/>
          </a:xfrm>
          <a:prstGeom prst="rect">
            <a:avLst/>
          </a:prstGeom>
          <a:noFill/>
        </p:spPr>
        <p:txBody>
          <a:bodyPr wrap="none" rtlCol="0">
            <a:spAutoFit/>
          </a:bodyPr>
          <a:lstStyle/>
          <a:p>
            <a:r>
              <a:rPr lang="en-US" altLang="zh-CN" dirty="0" smtClean="0">
                <a:solidFill>
                  <a:schemeClr val="accent6"/>
                </a:solidFill>
              </a:rPr>
              <a:t>CHS 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348850"/>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r>
              <a:rPr lang="en-US" altLang="zh-CN" sz="2800" dirty="0">
                <a:hlinkClick r:id="rId9"/>
              </a:rPr>
              <a:t>https://</a:t>
            </a:r>
            <a:r>
              <a:rPr lang="en-US" altLang="zh-CN" sz="2800" dirty="0" smtClean="0">
                <a:hlinkClick r:id="rId9"/>
              </a:rPr>
              <a:t>en.wikipedia.org/wiki/Disk_sector</a:t>
            </a:r>
            <a:r>
              <a:rPr lang="en-US" altLang="zh-CN" sz="2800" dirty="0" smtClean="0"/>
              <a:t> </a:t>
            </a:r>
          </a:p>
          <a:p>
            <a:r>
              <a:rPr lang="en-US" altLang="zh-CN" sz="2700" dirty="0">
                <a:hlinkClick r:id="rId10"/>
              </a:rPr>
              <a:t>https://en.wikipedia.org/wiki/Cylinder-head-sector</a:t>
            </a:r>
            <a:endParaRPr lang="en-US" altLang="zh-CN" sz="2700" dirty="0"/>
          </a:p>
          <a:p>
            <a:r>
              <a:rPr lang="en-US" altLang="zh-CN" sz="2700" dirty="0">
                <a:hlinkClick r:id="rId11"/>
              </a:rPr>
              <a:t>https://en.wikipedia.org/wiki/Zone_bit_recording</a:t>
            </a:r>
            <a:endParaRPr lang="en-US" altLang="zh-CN" sz="2700" dirty="0"/>
          </a:p>
          <a:p>
            <a:r>
              <a:rPr lang="en-US" altLang="zh-CN" sz="2700" dirty="0">
                <a:hlinkClick r:id="rId12"/>
              </a:rPr>
              <a:t>http://www.tldp.org/LDP/sag/html/hard-disk.html</a:t>
            </a:r>
            <a:endParaRPr lang="en-US" altLang="zh-CN" sz="2700" dirty="0"/>
          </a:p>
          <a:p>
            <a:r>
              <a:rPr lang="en-US" altLang="zh-CN" sz="2700" dirty="0">
                <a:hlinkClick r:id="rId13"/>
              </a:rPr>
              <a:t>https://www.youtube.com/watch?v=Cj8-WNjaGuM&amp;list=PLlVZ1eXuYslrb9G6xm4SKV51SO-KAFrCw&amp;index=1&amp;t=12s</a:t>
            </a:r>
            <a:endParaRPr lang="en-US" altLang="zh-CN" sz="2700" dirty="0"/>
          </a:p>
          <a:p>
            <a:r>
              <a:rPr lang="en-US" altLang="zh-CN" sz="2700" dirty="0">
                <a:hlinkClick r:id="rId14"/>
              </a:rPr>
              <a:t>http://blog.csdn.net/hguisu/article/details/7408047</a:t>
            </a:r>
            <a:endParaRPr lang="en-US" altLang="zh-CN" sz="2700" dirty="0"/>
          </a:p>
          <a:p>
            <a:r>
              <a:rPr lang="en-US" altLang="zh-CN" sz="2700" dirty="0">
                <a:hlinkClick r:id="rId15"/>
              </a:rPr>
              <a:t>http://www.pcguide.com/ref/hdd/geom/tracksZBR-c.html</a:t>
            </a:r>
            <a:r>
              <a:rPr lang="en-US" altLang="zh-CN" sz="2700" dirty="0"/>
              <a:t> </a:t>
            </a:r>
            <a:endParaRPr lang="en-US" altLang="zh-CN" sz="2700" dirty="0" smtClean="0"/>
          </a:p>
          <a:p>
            <a:r>
              <a:rPr lang="en-US" altLang="zh-CN" sz="2700" dirty="0" smtClean="0">
                <a:hlinkClick r:id="rId16"/>
              </a:rPr>
              <a:t>http://cn.linux.vbird.org/linux_basic/0230filesystem.php</a:t>
            </a:r>
            <a:r>
              <a:rPr lang="en-US" altLang="zh-CN" sz="2700" dirty="0" smtClean="0"/>
              <a:t> </a:t>
            </a:r>
          </a:p>
          <a:p>
            <a:r>
              <a:rPr lang="en-US" altLang="zh-CN" sz="2700" dirty="0">
                <a:hlinkClick r:id="rId17"/>
              </a:rPr>
              <a:t>https://www.cs.uic.edu/~</a:t>
            </a:r>
            <a:r>
              <a:rPr lang="en-US" altLang="zh-CN" sz="2700" dirty="0" smtClean="0">
                <a:hlinkClick r:id="rId17"/>
              </a:rPr>
              <a:t>jbell/CourseNotes/OperatingSystems/10_MassStorage.html</a:t>
            </a:r>
            <a:r>
              <a:rPr lang="en-US" altLang="zh-CN" sz="2700" dirty="0" smtClean="0"/>
              <a:t> </a:t>
            </a:r>
          </a:p>
          <a:p>
            <a:r>
              <a:rPr lang="en-US" altLang="zh-CN" sz="2700" dirty="0">
                <a:hlinkClick r:id="rId18"/>
              </a:rPr>
              <a:t>https://</a:t>
            </a:r>
            <a:r>
              <a:rPr lang="en-US" altLang="zh-CN" sz="2700" dirty="0" smtClean="0">
                <a:hlinkClick r:id="rId18"/>
              </a:rPr>
              <a:t>en.wikipedia.org/wiki/Hard_disk_drive_performance_characteristics</a:t>
            </a:r>
            <a:r>
              <a:rPr lang="en-US" altLang="zh-CN" sz="2700" dirty="0" smtClean="0"/>
              <a:t> </a:t>
            </a:r>
          </a:p>
          <a:p>
            <a:r>
              <a:rPr lang="en-US" altLang="zh-CN" sz="2700" dirty="0">
                <a:hlinkClick r:id="rId19"/>
              </a:rPr>
              <a:t>https://</a:t>
            </a:r>
            <a:r>
              <a:rPr lang="en-US" altLang="zh-CN" sz="2700" dirty="0" smtClean="0">
                <a:hlinkClick r:id="rId19"/>
              </a:rPr>
              <a:t>en.wikipedia.org/wiki/I/O_scheduling</a:t>
            </a:r>
            <a:r>
              <a:rPr lang="en-US" altLang="zh-CN" sz="2700" dirty="0" smtClean="0"/>
              <a:t> </a:t>
            </a:r>
          </a:p>
          <a:p>
            <a:r>
              <a:rPr lang="en-US" altLang="zh-CN" sz="2700" dirty="0">
                <a:hlinkClick r:id="rId20"/>
              </a:rPr>
              <a:t>https://www.howtogeek.com/115229/htg-explains-why-linux-doesnt-need-defragmenting</a:t>
            </a:r>
            <a:r>
              <a:rPr lang="en-US" altLang="zh-CN" sz="2700" dirty="0" smtClean="0">
                <a:hlinkClick r:id="rId20"/>
              </a:rPr>
              <a:t>/</a:t>
            </a:r>
            <a:r>
              <a:rPr lang="en-US" altLang="zh-CN" sz="2700" dirty="0" smtClean="0"/>
              <a:t> </a:t>
            </a:r>
          </a:p>
          <a:p>
            <a:r>
              <a:rPr lang="en-US" altLang="zh-CN" sz="2700" dirty="0">
                <a:hlinkClick r:id="rId21"/>
              </a:rPr>
              <a:t>https://</a:t>
            </a:r>
            <a:r>
              <a:rPr lang="en-US" altLang="zh-CN" sz="2700" dirty="0" smtClean="0">
                <a:hlinkClick r:id="rId21"/>
              </a:rPr>
              <a:t>en.wikipedia.org/wiki/Readahead</a:t>
            </a:r>
            <a:r>
              <a:rPr lang="en-US" altLang="zh-CN" sz="2700" dirty="0" smtClean="0"/>
              <a:t> </a:t>
            </a:r>
          </a:p>
          <a:p>
            <a:r>
              <a:rPr lang="en-US" altLang="zh-CN" sz="2700" dirty="0">
                <a:hlinkClick r:id="rId22"/>
              </a:rPr>
              <a:t>https://</a:t>
            </a:r>
            <a:r>
              <a:rPr lang="en-US" altLang="zh-CN" sz="2700" dirty="0" smtClean="0">
                <a:hlinkClick r:id="rId22"/>
              </a:rPr>
              <a:t>en.wikipedia.org/wiki/B-tree</a:t>
            </a:r>
            <a:r>
              <a:rPr lang="en-US" altLang="zh-CN" sz="2700" dirty="0" smtClean="0"/>
              <a:t> </a:t>
            </a:r>
            <a:endParaRPr lang="en-US" altLang="zh-CN" sz="2700" dirty="0" smtClean="0"/>
          </a:p>
          <a:p>
            <a:r>
              <a:rPr lang="en-US" altLang="zh-CN" sz="2700" dirty="0">
                <a:hlinkClick r:id="rId23"/>
              </a:rPr>
              <a:t>https://</a:t>
            </a:r>
            <a:r>
              <a:rPr lang="en-US" altLang="zh-CN" sz="2700" dirty="0" smtClean="0">
                <a:hlinkClick r:id="rId23"/>
              </a:rPr>
              <a:t>en.wikipedia.org/wiki/B%2B_tree</a:t>
            </a:r>
            <a:r>
              <a:rPr lang="en-US" altLang="zh-CN" sz="2700" dirty="0" smtClean="0"/>
              <a:t> </a:t>
            </a:r>
          </a:p>
          <a:p>
            <a:r>
              <a:rPr lang="en-US" altLang="zh-CN" sz="2700" dirty="0">
                <a:hlinkClick r:id="rId24"/>
              </a:rPr>
              <a:t>http://</a:t>
            </a:r>
            <a:r>
              <a:rPr lang="en-US" altLang="zh-CN" sz="2700" dirty="0" smtClean="0">
                <a:hlinkClick r:id="rId24"/>
              </a:rPr>
              <a:t>www.cnblogs.com/yangecnu/p/Introduce-B-Tree-and-B-Plus-Tree.html</a:t>
            </a:r>
            <a:r>
              <a:rPr lang="en-US" altLang="zh-CN" sz="2700" dirty="0" smtClean="0"/>
              <a:t> </a:t>
            </a:r>
            <a:endParaRPr lang="zh-CN" altLang="en-US" sz="27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6550</TotalTime>
  <Words>2945</Words>
  <Application>Microsoft Office PowerPoint</Application>
  <PresentationFormat>全屏显示(4:3)</PresentationFormat>
  <Paragraphs>645</Paragraphs>
  <Slides>64</Slides>
  <Notes>20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Data Model  in  Memory &amp; Disk</vt:lpstr>
      <vt:lpstr>Agenda</vt:lpstr>
      <vt:lpstr>Principle of locality</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Chunk Conception</vt:lpstr>
      <vt:lpstr>An example</vt:lpstr>
      <vt:lpstr>How the cache memory works</vt:lpstr>
      <vt:lpstr>How the cache memory works</vt:lpstr>
      <vt:lpstr>How the cache memory works</vt:lpstr>
      <vt:lpstr>How the cache memory works</vt:lpstr>
      <vt:lpstr>Concurrency programming</vt:lpstr>
      <vt:lpstr>Concurrency programming</vt:lpstr>
      <vt:lpstr>Memory Architectures</vt:lpstr>
      <vt:lpstr>Memory Architectures</vt:lpstr>
      <vt:lpstr>Memory Architectures</vt:lpstr>
      <vt:lpstr>Memory Architectures</vt:lpstr>
      <vt:lpstr>Data Store Model</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B-tree</vt:lpstr>
      <vt:lpstr>B+ tree</vt:lpstr>
      <vt:lpstr>LSM tree</vt:lpstr>
      <vt:lpstr>LSM tree</vt:lpstr>
      <vt:lpstr>SkipList</vt:lpstr>
      <vt:lpstr>Trie</vt:lpstr>
      <vt:lpstr>Suffix Tree</vt:lpstr>
      <vt:lpstr>Double Array Trie</vt:lpstr>
      <vt:lpstr>Suffix Array</vt:lpstr>
      <vt:lpstr>Data model in Lucene</vt:lpstr>
      <vt:lpstr>FST</vt:lpstr>
      <vt:lpstr>FST</vt:lpstr>
      <vt:lpstr>PowerPoint 演示文稿</vt:lpstr>
      <vt:lpstr>PowerPoint 演示文稿</vt:lpstr>
      <vt:lpstr>PowerPoint 演示文稿</vt:lpstr>
      <vt:lpstr>PowerPoint 演示文稿</vt:lpstr>
      <vt:lpstr>PowerPoint 演示文稿</vt:lpstr>
      <vt:lpstr>Data layout on Sector</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446</cp:revision>
  <dcterms:created xsi:type="dcterms:W3CDTF">2017-04-19T02:04:42Z</dcterms:created>
  <dcterms:modified xsi:type="dcterms:W3CDTF">2017-05-10T10:27:56Z</dcterms:modified>
</cp:coreProperties>
</file>