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7" r:id="rId3"/>
    <p:sldId id="265" r:id="rId4"/>
    <p:sldId id="260" r:id="rId5"/>
    <p:sldId id="267" r:id="rId6"/>
    <p:sldId id="261" r:id="rId7"/>
    <p:sldId id="269" r:id="rId8"/>
    <p:sldId id="266" r:id="rId9"/>
    <p:sldId id="270" r:id="rId10"/>
    <p:sldId id="268" r:id="rId11"/>
    <p:sldId id="273" r:id="rId12"/>
    <p:sldId id="271" r:id="rId13"/>
    <p:sldId id="272" r:id="rId14"/>
    <p:sldId id="264" r:id="rId15"/>
    <p:sldId id="274" r:id="rId16"/>
    <p:sldId id="275" r:id="rId17"/>
    <p:sldId id="276" r:id="rId18"/>
    <p:sldId id="259"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58" autoAdjust="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FC34FB-5741-456C-913B-2C8C1133FF29}" type="datetimeFigureOut">
              <a:rPr lang="zh-CN" altLang="en-US" smtClean="0"/>
              <a:t>2016/5/5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1A65B8-F147-483A-A2F9-59B9358B13BF}" type="slidenum">
              <a:rPr lang="zh-CN" altLang="en-US" smtClean="0"/>
              <a:t>‹#›</a:t>
            </a:fld>
            <a:endParaRPr lang="zh-CN" altLang="en-US"/>
          </a:p>
        </p:txBody>
      </p:sp>
    </p:spTree>
    <p:extLst>
      <p:ext uri="{BB962C8B-B14F-4D97-AF65-F5344CB8AC3E}">
        <p14:creationId xmlns:p14="http://schemas.microsoft.com/office/powerpoint/2010/main" val="2021350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1A65B8-F147-483A-A2F9-59B9358B13BF}" type="slidenum">
              <a:rPr lang="zh-CN" altLang="en-US" smtClean="0"/>
              <a:t>1</a:t>
            </a:fld>
            <a:endParaRPr lang="zh-CN" altLang="en-US"/>
          </a:p>
        </p:txBody>
      </p:sp>
    </p:spTree>
    <p:extLst>
      <p:ext uri="{BB962C8B-B14F-4D97-AF65-F5344CB8AC3E}">
        <p14:creationId xmlns:p14="http://schemas.microsoft.com/office/powerpoint/2010/main" val="3849443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1A65B8-F147-483A-A2F9-59B9358B13BF}" type="slidenum">
              <a:rPr lang="zh-CN" altLang="en-US" smtClean="0"/>
              <a:t>2</a:t>
            </a:fld>
            <a:endParaRPr lang="zh-CN" altLang="en-US"/>
          </a:p>
        </p:txBody>
      </p:sp>
    </p:spTree>
    <p:extLst>
      <p:ext uri="{BB962C8B-B14F-4D97-AF65-F5344CB8AC3E}">
        <p14:creationId xmlns:p14="http://schemas.microsoft.com/office/powerpoint/2010/main" val="23537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：用户只需要用用</a:t>
            </a:r>
            <a:r>
              <a:rPr lang="en-US" altLang="zh-CN" sz="1200" b="0" i="0" kern="1200" dirty="0" smtClean="0">
                <a:solidFill>
                  <a:schemeClr val="tx1"/>
                </a:solidFill>
                <a:effectLst/>
                <a:latin typeface="+mn-lt"/>
                <a:ea typeface="+mn-ea"/>
                <a:cs typeface="+mn-cs"/>
              </a:rPr>
              <a:t>IDL</a:t>
            </a:r>
            <a:r>
              <a:rPr lang="zh-CN" altLang="en-US" sz="1200" b="0" i="0" kern="1200" dirty="0" smtClean="0">
                <a:solidFill>
                  <a:schemeClr val="tx1"/>
                </a:solidFill>
                <a:effectLst/>
                <a:latin typeface="+mn-lt"/>
                <a:ea typeface="+mn-ea"/>
                <a:cs typeface="+mn-cs"/>
              </a:rPr>
              <a:t>来描述需要传输的数据类型和需要调用的接口</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由</a:t>
            </a:r>
            <a:r>
              <a:rPr lang="en-US" altLang="zh-CN" sz="1200" b="0" i="0" kern="1200" dirty="0" err="1"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引擎来完成其余的对各种语言的转化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web service</a:t>
            </a:r>
            <a:r>
              <a:rPr lang="zh-CN" altLang="en-US" sz="1200" b="0" i="0" kern="1200" dirty="0" smtClean="0">
                <a:solidFill>
                  <a:schemeClr val="tx1"/>
                </a:solidFill>
                <a:effectLst/>
                <a:latin typeface="+mn-lt"/>
                <a:ea typeface="+mn-ea"/>
                <a:cs typeface="+mn-cs"/>
              </a:rPr>
              <a:t>：提供一种通用的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、机器可理解的文本语言</a:t>
            </a:r>
            <a:r>
              <a:rPr lang="en-US" altLang="zh-CN" sz="1200" b="0" i="0" kern="1200" dirty="0" smtClean="0">
                <a:solidFill>
                  <a:schemeClr val="tx1"/>
                </a:solidFill>
                <a:effectLst/>
                <a:latin typeface="+mn-lt"/>
                <a:ea typeface="+mn-ea"/>
                <a:cs typeface="+mn-cs"/>
              </a:rPr>
              <a:t>, XML. Soap</a:t>
            </a:r>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3</a:t>
            </a:fld>
            <a:endParaRPr lang="zh-CN" altLang="en-US"/>
          </a:p>
        </p:txBody>
      </p:sp>
    </p:spTree>
    <p:extLst>
      <p:ext uri="{BB962C8B-B14F-4D97-AF65-F5344CB8AC3E}">
        <p14:creationId xmlns:p14="http://schemas.microsoft.com/office/powerpoint/2010/main" val="144941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4</a:t>
            </a:fld>
            <a:endParaRPr lang="zh-CN" altLang="en-US"/>
          </a:p>
        </p:txBody>
      </p:sp>
    </p:spTree>
    <p:extLst>
      <p:ext uri="{BB962C8B-B14F-4D97-AF65-F5344CB8AC3E}">
        <p14:creationId xmlns:p14="http://schemas.microsoft.com/office/powerpoint/2010/main" val="187295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空间性能对比数据：</a:t>
            </a:r>
            <a:r>
              <a:rPr lang="en-US" altLang="zh-CN" sz="1200" b="0" i="0" kern="1200" dirty="0" err="1" smtClean="0">
                <a:solidFill>
                  <a:schemeClr val="tx1"/>
                </a:solidFill>
                <a:effectLst/>
                <a:latin typeface="+mn-lt"/>
                <a:ea typeface="+mn-ea"/>
                <a:cs typeface="+mn-cs"/>
              </a:rPr>
              <a:t>protobuf</a:t>
            </a:r>
            <a:r>
              <a:rPr lang="zh-CN" altLang="en-US" sz="1200" b="0" i="0" kern="1200" dirty="0" smtClean="0">
                <a:solidFill>
                  <a:schemeClr val="tx1"/>
                </a:solidFill>
                <a:effectLst/>
                <a:latin typeface="+mn-lt"/>
                <a:ea typeface="+mn-ea"/>
                <a:cs typeface="+mn-cs"/>
              </a:rPr>
              <a:t>序列化后的大小是</a:t>
            </a:r>
            <a:r>
              <a:rPr lang="en-US" altLang="zh-CN" sz="1200" b="0" i="0" kern="1200" dirty="0" err="1" smtClean="0">
                <a:solidFill>
                  <a:schemeClr val="tx1"/>
                </a:solidFill>
                <a:effectLst/>
                <a:latin typeface="+mn-lt"/>
                <a:ea typeface="+mn-ea"/>
                <a:cs typeface="+mn-cs"/>
              </a:rPr>
              <a:t>json</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分之一，是二进制序列化的</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分之一，</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格式的</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分之一。</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官方数据：比</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小</a:t>
            </a:r>
            <a:r>
              <a:rPr lang="en-US" altLang="zh-CN" sz="1200" b="0" i="0" kern="1200" dirty="0" smtClean="0">
                <a:solidFill>
                  <a:schemeClr val="tx1"/>
                </a:solidFill>
                <a:effectLst/>
                <a:latin typeface="+mn-lt"/>
                <a:ea typeface="+mn-ea"/>
                <a:cs typeface="+mn-cs"/>
              </a:rPr>
              <a:t>3-10</a:t>
            </a:r>
            <a:r>
              <a:rPr lang="zh-CN" altLang="en-US" sz="1200" b="0" i="0" kern="1200" dirty="0" smtClean="0">
                <a:solidFill>
                  <a:schemeClr val="tx1"/>
                </a:solidFill>
                <a:effectLst/>
                <a:latin typeface="+mn-lt"/>
                <a:ea typeface="+mn-ea"/>
                <a:cs typeface="+mn-cs"/>
              </a:rPr>
              <a:t>倍，快</a:t>
            </a:r>
            <a:r>
              <a:rPr lang="en-US" altLang="zh-CN" sz="1200" b="0" i="0" kern="1200" dirty="0" smtClean="0">
                <a:solidFill>
                  <a:schemeClr val="tx1"/>
                </a:solidFill>
                <a:effectLst/>
                <a:latin typeface="+mn-lt"/>
                <a:ea typeface="+mn-ea"/>
                <a:cs typeface="+mn-cs"/>
              </a:rPr>
              <a:t>20-100</a:t>
            </a:r>
            <a:r>
              <a:rPr lang="zh-CN" altLang="en-US" sz="1200" b="0" i="0" kern="1200" dirty="0" smtClean="0">
                <a:solidFill>
                  <a:schemeClr val="tx1"/>
                </a:solidFill>
                <a:effectLst/>
                <a:latin typeface="+mn-lt"/>
                <a:ea typeface="+mn-ea"/>
                <a:cs typeface="+mn-cs"/>
              </a:rPr>
              <a:t>倍</a:t>
            </a:r>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6</a:t>
            </a:fld>
            <a:endParaRPr lang="zh-CN" altLang="en-US"/>
          </a:p>
        </p:txBody>
      </p:sp>
    </p:spTree>
    <p:extLst>
      <p:ext uri="{BB962C8B-B14F-4D97-AF65-F5344CB8AC3E}">
        <p14:creationId xmlns:p14="http://schemas.microsoft.com/office/powerpoint/2010/main" val="2309747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语法</a:t>
            </a:r>
            <a:r>
              <a:rPr lang="en-US" altLang="zh-CN" dirty="0" smtClean="0"/>
              <a:t>-</a:t>
            </a:r>
            <a:r>
              <a:rPr lang="zh-CN" altLang="en-US" dirty="0" smtClean="0"/>
              <a:t>编译</a:t>
            </a:r>
            <a:r>
              <a:rPr lang="en-US" altLang="zh-CN" dirty="0" smtClean="0"/>
              <a:t>-</a:t>
            </a:r>
            <a:r>
              <a:rPr lang="zh-CN" altLang="en-US" dirty="0" smtClean="0"/>
              <a:t>解释</a:t>
            </a:r>
            <a:r>
              <a:rPr lang="en-US" altLang="zh-CN" dirty="0" smtClean="0"/>
              <a:t>-</a:t>
            </a:r>
            <a:r>
              <a:rPr lang="zh-CN" altLang="en-US" dirty="0" smtClean="0"/>
              <a:t>编码</a:t>
            </a:r>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10</a:t>
            </a:fld>
            <a:endParaRPr lang="zh-CN" altLang="en-US"/>
          </a:p>
        </p:txBody>
      </p:sp>
    </p:spTree>
    <p:extLst>
      <p:ext uri="{BB962C8B-B14F-4D97-AF65-F5344CB8AC3E}">
        <p14:creationId xmlns:p14="http://schemas.microsoft.com/office/powerpoint/2010/main" val="4069357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的封解包过程：</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需要从文件中读取出字符串，再转换为 </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文档对象结构模型。之后，再从 </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文档对象结构模型中读取指定节点的字符串，最后再将这个字符串转换成指定类型的变量。这个过程非常复杂，其中将 </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文件转换为文档对象结构模型的过程通常需要完成词法文法分析等大量消耗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的复杂计算。</a:t>
            </a:r>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13</a:t>
            </a:fld>
            <a:endParaRPr lang="zh-CN" altLang="en-US"/>
          </a:p>
        </p:txBody>
      </p:sp>
    </p:spTree>
    <p:extLst>
      <p:ext uri="{BB962C8B-B14F-4D97-AF65-F5344CB8AC3E}">
        <p14:creationId xmlns:p14="http://schemas.microsoft.com/office/powerpoint/2010/main" val="19687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dirty="0"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2016-04-28</a:t>
            </a:r>
            <a:endParaRPr lang="zh-CN" altLang="en-US"/>
          </a:p>
        </p:txBody>
      </p:sp>
      <p:sp>
        <p:nvSpPr>
          <p:cNvPr id="6" name="页脚占位符 5"/>
          <p:cNvSpPr>
            <a:spLocks noGrp="1"/>
          </p:cNvSpPr>
          <p:nvPr>
            <p:ph type="ftr" sz="quarter" idx="11"/>
          </p:nvPr>
        </p:nvSpPr>
        <p:spPr/>
        <p:txBody>
          <a:bodyPr/>
          <a:lstStyle/>
          <a:p>
            <a:r>
              <a:rPr lang="zh-CN" altLang="en-US" smtClean="0"/>
              <a:t>平安付基础架构中间件组</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2016-04-28</a:t>
            </a:r>
            <a:endParaRPr lang="zh-CN" altLang="en-US"/>
          </a:p>
        </p:txBody>
      </p:sp>
      <p:sp>
        <p:nvSpPr>
          <p:cNvPr id="8" name="页脚占位符 7"/>
          <p:cNvSpPr>
            <a:spLocks noGrp="1"/>
          </p:cNvSpPr>
          <p:nvPr>
            <p:ph type="ftr" sz="quarter" idx="11"/>
          </p:nvPr>
        </p:nvSpPr>
        <p:spPr/>
        <p:txBody>
          <a:bodyPr/>
          <a:lstStyle/>
          <a:p>
            <a:r>
              <a:rPr lang="zh-CN" altLang="en-US" smtClean="0"/>
              <a:t>平安付基础架构中间件组</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2016-04-28</a:t>
            </a:r>
            <a:endParaRPr lang="zh-CN" altLang="en-US"/>
          </a:p>
        </p:txBody>
      </p:sp>
      <p:sp>
        <p:nvSpPr>
          <p:cNvPr id="4" name="页脚占位符 3"/>
          <p:cNvSpPr>
            <a:spLocks noGrp="1"/>
          </p:cNvSpPr>
          <p:nvPr>
            <p:ph type="ftr" sz="quarter" idx="11"/>
          </p:nvPr>
        </p:nvSpPr>
        <p:spPr/>
        <p:txBody>
          <a:bodyPr/>
          <a:lstStyle/>
          <a:p>
            <a:r>
              <a:rPr lang="zh-CN" altLang="en-US" smtClean="0"/>
              <a:t>平安付基础架构中间件组</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2016-04-28</a:t>
            </a:r>
            <a:endParaRPr lang="zh-CN" altLang="en-US"/>
          </a:p>
        </p:txBody>
      </p:sp>
      <p:sp>
        <p:nvSpPr>
          <p:cNvPr id="3" name="页脚占位符 2"/>
          <p:cNvSpPr>
            <a:spLocks noGrp="1"/>
          </p:cNvSpPr>
          <p:nvPr>
            <p:ph type="ftr" sz="quarter" idx="11"/>
          </p:nvPr>
        </p:nvSpPr>
        <p:spPr/>
        <p:txBody>
          <a:bodyPr/>
          <a:lstStyle/>
          <a:p>
            <a:r>
              <a:rPr lang="zh-CN" altLang="en-US" smtClean="0"/>
              <a:t>平安付基础架构中间件组</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2016-04-28</a:t>
            </a:r>
            <a:endParaRPr lang="zh-CN" altLang="en-US"/>
          </a:p>
        </p:txBody>
      </p:sp>
      <p:sp>
        <p:nvSpPr>
          <p:cNvPr id="6" name="页脚占位符 5"/>
          <p:cNvSpPr>
            <a:spLocks noGrp="1"/>
          </p:cNvSpPr>
          <p:nvPr>
            <p:ph type="ftr" sz="quarter" idx="11"/>
          </p:nvPr>
        </p:nvSpPr>
        <p:spPr/>
        <p:txBody>
          <a:bodyPr/>
          <a:lstStyle/>
          <a:p>
            <a:r>
              <a:rPr lang="zh-CN" altLang="en-US" smtClean="0"/>
              <a:t>平安付基础架构中间件组</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2016-04-28</a:t>
            </a:r>
            <a:endParaRPr lang="zh-CN" altLang="en-US"/>
          </a:p>
        </p:txBody>
      </p:sp>
      <p:sp>
        <p:nvSpPr>
          <p:cNvPr id="6" name="页脚占位符 5"/>
          <p:cNvSpPr>
            <a:spLocks noGrp="1"/>
          </p:cNvSpPr>
          <p:nvPr>
            <p:ph type="ftr" sz="quarter" idx="11"/>
          </p:nvPr>
        </p:nvSpPr>
        <p:spPr/>
        <p:txBody>
          <a:bodyPr/>
          <a:lstStyle/>
          <a:p>
            <a:r>
              <a:rPr lang="zh-CN" altLang="en-US" smtClean="0"/>
              <a:t>平安付基础架构中间件组</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2016-04-28</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平安付基础架构中间件组</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developers.google.com/protocol-buffers/docs/reference/java/com/google/protobuf/Message.Builder.html" TargetMode="External"/><Relationship Id="rId7" Type="http://schemas.openxmlformats.org/officeDocument/2006/relationships/hyperlink" Target="https://developers.google.com/protocol-buffers/docs/reference/java/com/google/protobuf/MessageLiteOrBuilder.html" TargetMode="External"/><Relationship Id="rId2" Type="http://schemas.openxmlformats.org/officeDocument/2006/relationships/hyperlink" Target="https://developers.google.com/protocol-buffers/docs/reference/java/com/google/protobuf/Message.html" TargetMode="External"/><Relationship Id="rId1" Type="http://schemas.openxmlformats.org/officeDocument/2006/relationships/slideLayout" Target="../slideLayouts/slideLayout2.xml"/><Relationship Id="rId6" Type="http://schemas.openxmlformats.org/officeDocument/2006/relationships/hyperlink" Target="https://developers.google.com/protocol-buffers/docs/reference/java/com/google/protobuf/MessageLite.Builder.html" TargetMode="External"/><Relationship Id="rId5" Type="http://schemas.openxmlformats.org/officeDocument/2006/relationships/hyperlink" Target="https://developers.google.com/protocol-buffers/docs/reference/java/com/google/protobuf/MessageLite.html" TargetMode="External"/><Relationship Id="rId4" Type="http://schemas.openxmlformats.org/officeDocument/2006/relationships/hyperlink" Target="https://developers.google.com/protocol-buffers/docs/reference/java/com/google/protobuf/MessageOrBuilder.html" TargetMode="Externa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evelopers.google.com/protocol-buffers/docs/reference/java/com/google/protobuf/Descriptors.FieldDescriptor.html" TargetMode="External"/><Relationship Id="rId13" Type="http://schemas.openxmlformats.org/officeDocument/2006/relationships/hyperlink" Target="https://developers.google.com/protocol-buffers/docs/reference/java/com/google/protobuf/DynamicMessage.Builder.html" TargetMode="External"/><Relationship Id="rId3" Type="http://schemas.openxmlformats.org/officeDocument/2006/relationships/hyperlink" Target="https://developers.google.com/protocol-buffers/docs/reference/java/com/google/protobuf/CodedOutputStream.html" TargetMode="External"/><Relationship Id="rId7" Type="http://schemas.openxmlformats.org/officeDocument/2006/relationships/hyperlink" Target="https://developers.google.com/protocol-buffers/docs/reference/java/com/google/protobuf/Descriptors.EnumValueDescriptor.html" TargetMode="External"/><Relationship Id="rId12" Type="http://schemas.openxmlformats.org/officeDocument/2006/relationships/hyperlink" Target="https://developers.google.com/protocol-buffers/docs/reference/java/com/google/protobuf/Message.html" TargetMode="External"/><Relationship Id="rId2" Type="http://schemas.openxmlformats.org/officeDocument/2006/relationships/hyperlink" Target="https://developers.google.com/protocol-buffers/docs/reference/java/com/google/protobuf/CodedInputStream.html" TargetMode="External"/><Relationship Id="rId16" Type="http://schemas.openxmlformats.org/officeDocument/2006/relationships/hyperlink" Target="https://developers.google.com/protocol-buffers/docs/reference/java/com/google/protobuf/Service.html" TargetMode="External"/><Relationship Id="rId1" Type="http://schemas.openxmlformats.org/officeDocument/2006/relationships/slideLayout" Target="../slideLayouts/slideLayout2.xml"/><Relationship Id="rId6" Type="http://schemas.openxmlformats.org/officeDocument/2006/relationships/hyperlink" Target="https://developers.google.com/protocol-buffers/docs/reference/java/com/google/protobuf/Descriptors.EnumDescriptor.html" TargetMode="External"/><Relationship Id="rId11" Type="http://schemas.openxmlformats.org/officeDocument/2006/relationships/hyperlink" Target="https://developers.google.com/protocol-buffers/docs/reference/java/com/google/protobuf/DynamicMessage.html" TargetMode="External"/><Relationship Id="rId5" Type="http://schemas.openxmlformats.org/officeDocument/2006/relationships/hyperlink" Target="https://developers.google.com/protocol-buffers/docs/reference/java/com/google/protobuf/Descriptors.Descriptor.html" TargetMode="External"/><Relationship Id="rId15" Type="http://schemas.openxmlformats.org/officeDocument/2006/relationships/hyperlink" Target="https://developers.google.com/protocol-buffers/docs/reference/java/com/google/protobuf/RpcController.html" TargetMode="External"/><Relationship Id="rId10" Type="http://schemas.openxmlformats.org/officeDocument/2006/relationships/hyperlink" Target="https://developers.google.com/protocol-buffers/docs/reference/java/com/google/protobuf/Descriptors.GenericDescriptor.html" TargetMode="External"/><Relationship Id="rId4" Type="http://schemas.openxmlformats.org/officeDocument/2006/relationships/hyperlink" Target="https://developers.google.com/protocol-buffers/docs/reference/java/com/google/protobuf/Descriptors.html" TargetMode="External"/><Relationship Id="rId9" Type="http://schemas.openxmlformats.org/officeDocument/2006/relationships/hyperlink" Target="https://developers.google.com/protocol-buffers/docs/reference/java/com/google/protobuf/Descriptors.FileDescriptor.html" TargetMode="External"/><Relationship Id="rId14" Type="http://schemas.openxmlformats.org/officeDocument/2006/relationships/hyperlink" Target="https://developers.google.com/protocol-buffers/docs/reference/java/com/google/protobuf/RpcChannel.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ibm.com/developerworks/cn/linux/l-cn-gpb/" TargetMode="External"/><Relationship Id="rId7" Type="http://schemas.openxmlformats.org/officeDocument/2006/relationships/hyperlink" Target="http://www.blogjava.net/DLevin/category/54894.html" TargetMode="External"/><Relationship Id="rId2" Type="http://schemas.openxmlformats.org/officeDocument/2006/relationships/hyperlink" Target="https://developers.google.com/protocol-buffers/docs/overview" TargetMode="External"/><Relationship Id="rId1" Type="http://schemas.openxmlformats.org/officeDocument/2006/relationships/slideLayout" Target="../slideLayouts/slideLayout2.xml"/><Relationship Id="rId6" Type="http://schemas.openxmlformats.org/officeDocument/2006/relationships/hyperlink" Target="http://www.searchtb.com/2012/09/protocol-buffers.html" TargetMode="External"/><Relationship Id="rId5" Type="http://schemas.openxmlformats.org/officeDocument/2006/relationships/hyperlink" Target="https://github.com/eishay/jvm-serializers/wiki" TargetMode="External"/><Relationship Id="rId4" Type="http://schemas.openxmlformats.org/officeDocument/2006/relationships/hyperlink" Target="http://martin.kleppmann.com/2012/12/05/schema-evolution-in-avro-protocol-buffers-thrift.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Protocol Buffers</a:t>
            </a:r>
            <a:r>
              <a:rPr lang="zh-CN" altLang="en-US" dirty="0" smtClean="0"/>
              <a:t>简介</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971600" y="4941168"/>
            <a:ext cx="7128792" cy="646331"/>
          </a:xfrm>
          <a:prstGeom prst="rect">
            <a:avLst/>
          </a:prstGeom>
          <a:noFill/>
        </p:spPr>
        <p:txBody>
          <a:bodyPr wrap="square" rtlCol="0">
            <a:spAutoFit/>
          </a:bodyPr>
          <a:lstStyle/>
          <a:p>
            <a:pPr algn="r"/>
            <a:r>
              <a:rPr lang="en-US" altLang="zh-CN" dirty="0" smtClean="0"/>
              <a:t>——</a:t>
            </a:r>
            <a:r>
              <a:rPr lang="zh-CN" altLang="en-US" dirty="0" smtClean="0"/>
              <a:t>顾汉杰</a:t>
            </a:r>
            <a:endParaRPr lang="en-US" altLang="zh-CN" dirty="0" smtClean="0"/>
          </a:p>
          <a:p>
            <a:pPr algn="r"/>
            <a:r>
              <a:rPr lang="zh-CN" altLang="en-US" dirty="0" smtClean="0"/>
              <a:t>平安</a:t>
            </a:r>
            <a:r>
              <a:rPr lang="zh-CN" altLang="en-US" dirty="0"/>
              <a:t>付</a:t>
            </a:r>
            <a:r>
              <a:rPr lang="zh-CN" altLang="en-US" dirty="0" smtClean="0"/>
              <a:t>基础架构中间件组</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消息描述：</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8" name="Rectangle 1"/>
          <p:cNvSpPr>
            <a:spLocks noChangeArrowheads="1"/>
          </p:cNvSpPr>
          <p:nvPr/>
        </p:nvSpPr>
        <p:spPr bwMode="auto">
          <a:xfrm>
            <a:off x="3275856" y="2782136"/>
            <a:ext cx="2872681" cy="11797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lvl="0" eaLnBrk="0" fontAlgn="base" hangingPunct="0">
              <a:spcBef>
                <a:spcPct val="0"/>
              </a:spcBef>
              <a:spcAft>
                <a:spcPct val="0"/>
              </a:spcAft>
            </a:pP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message </a:t>
            </a:r>
            <a:r>
              <a:rPr kumimoji="0" lang="zh-CN" altLang="zh-CN" sz="1400" b="0" i="0" u="none" strike="noStrike" cap="none" normalizeH="0" baseline="0" dirty="0" smtClean="0">
                <a:ln>
                  <a:noFill/>
                </a:ln>
                <a:solidFill>
                  <a:srgbClr val="9C27B0"/>
                </a:solidFill>
                <a:effectLst/>
                <a:latin typeface="Arial Unicode MS" panose="020B0604020202020204" pitchFamily="34" charset="-122"/>
                <a:ea typeface="Roboto Mono"/>
              </a:rPr>
              <a:t>Person</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lang="zh-CN" altLang="zh-CN" sz="1400" dirty="0">
                <a:solidFill>
                  <a:srgbClr val="37474F"/>
                </a:solidFill>
                <a:latin typeface="Arial Unicode MS" panose="020B0604020202020204" pitchFamily="34" charset="-122"/>
                <a:ea typeface="Roboto Mono"/>
              </a:rPr>
              <a:t/>
            </a:r>
            <a:br>
              <a:rPr lang="zh-CN" altLang="zh-CN" sz="1400" dirty="0">
                <a:solidFill>
                  <a:srgbClr val="37474F"/>
                </a:solidFill>
                <a:latin typeface="Arial Unicode MS" panose="020B0604020202020204" pitchFamily="34" charset="-122"/>
                <a:ea typeface="Roboto Mono"/>
              </a:rPr>
            </a:br>
            <a:r>
              <a:rPr lang="zh-CN" altLang="zh-CN" sz="1400" dirty="0">
                <a:solidFill>
                  <a:srgbClr val="37474F"/>
                </a:solidFill>
                <a:latin typeface="Arial Unicode MS" panose="020B0604020202020204" pitchFamily="34" charset="-122"/>
                <a:ea typeface="Roboto Mono"/>
              </a:rPr>
              <a:t>  </a:t>
            </a:r>
            <a:r>
              <a:rPr lang="zh-CN" altLang="zh-CN" sz="1400" dirty="0">
                <a:solidFill>
                  <a:schemeClr val="accent5"/>
                </a:solidFill>
                <a:latin typeface="Arial Unicode MS" panose="020B0604020202020204" pitchFamily="34" charset="-122"/>
                <a:ea typeface="Roboto Mono"/>
              </a:rPr>
              <a:t>required</a:t>
            </a:r>
            <a:r>
              <a:rPr lang="zh-CN" altLang="zh-CN" sz="1400" dirty="0">
                <a:solidFill>
                  <a:srgbClr val="37474F"/>
                </a:solidFill>
                <a:latin typeface="Arial Unicode MS" panose="020B0604020202020204" pitchFamily="34" charset="-122"/>
                <a:ea typeface="Roboto Mono"/>
              </a:rPr>
              <a:t> </a:t>
            </a:r>
            <a:r>
              <a:rPr lang="en-US" altLang="zh-CN" sz="1400" dirty="0" smtClean="0">
                <a:solidFill>
                  <a:srgbClr val="37474F"/>
                </a:solidFill>
                <a:latin typeface="Arial Unicode MS" panose="020B0604020202020204" pitchFamily="34" charset="-122"/>
                <a:ea typeface="Roboto Mono"/>
              </a:rPr>
              <a:t>  </a:t>
            </a:r>
            <a:r>
              <a:rPr lang="zh-CN" altLang="zh-CN" sz="1400" dirty="0" smtClean="0">
                <a:solidFill>
                  <a:srgbClr val="3B78E7"/>
                </a:solidFill>
                <a:latin typeface="Arial Unicode MS" panose="020B0604020202020204" pitchFamily="34" charset="-122"/>
                <a:ea typeface="Roboto Mono"/>
              </a:rPr>
              <a:t>in</a:t>
            </a:r>
            <a:r>
              <a:rPr lang="zh-CN" altLang="zh-CN" sz="1400" dirty="0">
                <a:solidFill>
                  <a:srgbClr val="3B78E7"/>
                </a:solidFill>
                <a:latin typeface="Arial Unicode MS" panose="020B0604020202020204" pitchFamily="34" charset="-122"/>
                <a:ea typeface="Roboto Mono"/>
              </a:rPr>
              <a:t>32 </a:t>
            </a:r>
            <a:r>
              <a:rPr lang="en-US" altLang="zh-CN" sz="1400" dirty="0" smtClean="0">
                <a:solidFill>
                  <a:srgbClr val="3B78E7"/>
                </a:solidFill>
                <a:latin typeface="Arial Unicode MS" panose="020B0604020202020204" pitchFamily="34" charset="-122"/>
                <a:ea typeface="Roboto Mono"/>
              </a:rPr>
              <a:t>    </a:t>
            </a:r>
            <a:r>
              <a:rPr lang="zh-CN" altLang="zh-CN" sz="1400" dirty="0" smtClean="0">
                <a:solidFill>
                  <a:srgbClr val="37474F"/>
                </a:solidFill>
                <a:latin typeface="Arial Unicode MS" panose="020B0604020202020204" pitchFamily="34" charset="-122"/>
                <a:ea typeface="Roboto Mono"/>
              </a:rPr>
              <a:t>tid </a:t>
            </a:r>
            <a:r>
              <a:rPr lang="en-US" altLang="zh-CN" sz="1400" dirty="0" smtClean="0">
                <a:solidFill>
                  <a:srgbClr val="37474F"/>
                </a:solidFill>
                <a:latin typeface="Arial Unicode MS" panose="020B0604020202020204" pitchFamily="34" charset="-122"/>
                <a:ea typeface="Roboto Mono"/>
              </a:rPr>
              <a:t>        </a:t>
            </a:r>
            <a:r>
              <a:rPr lang="zh-CN" altLang="zh-CN" sz="1400" dirty="0" smtClean="0">
                <a:solidFill>
                  <a:srgbClr val="37474F"/>
                </a:solidFill>
                <a:latin typeface="Arial Unicode MS" panose="020B0604020202020204" pitchFamily="34" charset="-122"/>
                <a:ea typeface="Roboto Mono"/>
              </a:rPr>
              <a:t>= </a:t>
            </a:r>
            <a:r>
              <a:rPr lang="en-US" altLang="zh-CN" sz="1400" dirty="0" smtClean="0">
                <a:solidFill>
                  <a:srgbClr val="F4511E"/>
                </a:solidFill>
                <a:latin typeface="Arial Unicode MS" panose="020B0604020202020204" pitchFamily="34" charset="-122"/>
                <a:ea typeface="Roboto Mono"/>
              </a:rPr>
              <a:t>1</a:t>
            </a:r>
            <a:r>
              <a:rPr lang="zh-CN" altLang="zh-CN" sz="1400" dirty="0" smtClean="0">
                <a:solidFill>
                  <a:srgbClr val="37474F"/>
                </a:solidFill>
                <a:latin typeface="Arial Unicode MS" panose="020B0604020202020204" pitchFamily="34" charset="-122"/>
                <a:ea typeface="Roboto Mono"/>
              </a:rPr>
              <a:t>;</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r>
            <a:b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b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lang="zh-CN" altLang="zh-CN" sz="1400" dirty="0">
                <a:solidFill>
                  <a:schemeClr val="accent5"/>
                </a:solidFill>
                <a:latin typeface="Arial Unicode MS" panose="020B0604020202020204" pitchFamily="34" charset="-122"/>
                <a:ea typeface="Roboto Mono"/>
              </a:rPr>
              <a:t>optional</a:t>
            </a:r>
            <a:r>
              <a:rPr kumimoji="0" lang="zh-CN" altLang="zh-CN" sz="1400" b="0" i="0" u="none" strike="noStrike" cap="none" normalizeH="0" baseline="0" dirty="0" smtClean="0">
                <a:ln>
                  <a:noFill/>
                </a:ln>
                <a:solidFill>
                  <a:schemeClr val="accent5"/>
                </a:solidFill>
                <a:effectLst/>
                <a:latin typeface="Arial Unicode MS" panose="020B0604020202020204" pitchFamily="34" charset="-122"/>
                <a:ea typeface="Roboto Mono"/>
              </a:rPr>
              <a:t> </a:t>
            </a:r>
            <a:r>
              <a:rPr kumimoji="0" lang="en-US" altLang="zh-CN" sz="1400" b="0" i="0" u="none" strike="noStrike" cap="none" normalizeH="0" baseline="0" dirty="0" smtClean="0">
                <a:ln>
                  <a:noFill/>
                </a:ln>
                <a:solidFill>
                  <a:schemeClr val="accent5"/>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B78E7"/>
                </a:solidFill>
                <a:effectLst/>
                <a:latin typeface="Arial Unicode MS" panose="020B0604020202020204" pitchFamily="34" charset="-122"/>
                <a:ea typeface="Roboto Mono"/>
              </a:rPr>
              <a:t>string</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name </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lang="en-US" altLang="zh-CN" sz="1400" dirty="0">
                <a:solidFill>
                  <a:srgbClr val="F4511E"/>
                </a:solidFill>
                <a:latin typeface="Arial Unicode MS" panose="020B0604020202020204" pitchFamily="34" charset="-122"/>
                <a:ea typeface="Roboto Mono"/>
              </a:rPr>
              <a:t>2</a:t>
            </a:r>
            <a:r>
              <a:rPr lang="zh-CN" altLang="zh-CN" sz="1400" dirty="0" smtClean="0">
                <a:solidFill>
                  <a:srgbClr val="37474F"/>
                </a:solidFill>
                <a:latin typeface="Arial Unicode MS" panose="020B0604020202020204" pitchFamily="34" charset="-122"/>
                <a:ea typeface="Roboto Mono"/>
              </a:rPr>
              <a:t>;</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r>
            <a:b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b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en-US" altLang="zh-CN" sz="1400" b="0" i="0" u="none" strike="noStrike" cap="none" normalizeH="0" baseline="0" dirty="0" smtClean="0">
                <a:ln>
                  <a:noFill/>
                </a:ln>
                <a:solidFill>
                  <a:schemeClr val="accent5"/>
                </a:solidFill>
                <a:effectLst/>
                <a:latin typeface="Arial Unicode MS" panose="020B0604020202020204" pitchFamily="34" charset="-122"/>
                <a:ea typeface="Roboto Mono"/>
              </a:rPr>
              <a:t>repeated</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B78E7"/>
                </a:solidFill>
                <a:effectLst/>
                <a:latin typeface="Arial Unicode MS" panose="020B0604020202020204" pitchFamily="34" charset="-122"/>
                <a:ea typeface="Roboto Mono"/>
              </a:rPr>
              <a:t>string</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email</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F4511E"/>
                </a:solidFill>
                <a:effectLst/>
                <a:latin typeface="Arial Unicode MS" panose="020B0604020202020204" pitchFamily="34" charset="-122"/>
                <a:ea typeface="Roboto Mono"/>
              </a:rPr>
              <a:t>3</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a:t>
            </a:r>
            <a:b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b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a:t>
            </a:r>
            <a:r>
              <a:rPr kumimoji="0" lang="zh-CN" altLang="zh-CN" sz="1000" b="0" i="0" u="none" strike="noStrike" cap="none" normalizeH="0" baseline="0" dirty="0" smtClean="0">
                <a:ln>
                  <a:noFill/>
                </a:ln>
                <a:solidFill>
                  <a:schemeClr val="tx1"/>
                </a:solidFill>
                <a:effectLst/>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9" name="文本框 8"/>
          <p:cNvSpPr txBox="1"/>
          <p:nvPr/>
        </p:nvSpPr>
        <p:spPr>
          <a:xfrm>
            <a:off x="4077923" y="4273351"/>
            <a:ext cx="904799" cy="307777"/>
          </a:xfrm>
          <a:prstGeom prst="rect">
            <a:avLst/>
          </a:prstGeom>
          <a:noFill/>
        </p:spPr>
        <p:txBody>
          <a:bodyPr wrap="none" rtlCol="0">
            <a:spAutoFit/>
          </a:bodyPr>
          <a:lstStyle/>
          <a:p>
            <a:r>
              <a:rPr lang="en-US" altLang="zh-CN" sz="1400" dirty="0" smtClean="0">
                <a:solidFill>
                  <a:schemeClr val="accent2"/>
                </a:solidFill>
              </a:rPr>
              <a:t>Tag Name</a:t>
            </a:r>
            <a:endParaRPr lang="zh-CN" altLang="en-US" sz="1400" dirty="0">
              <a:solidFill>
                <a:schemeClr val="accent2"/>
              </a:solidFill>
            </a:endParaRPr>
          </a:p>
        </p:txBody>
      </p:sp>
      <p:sp>
        <p:nvSpPr>
          <p:cNvPr id="10" name="文本框 9"/>
          <p:cNvSpPr txBox="1"/>
          <p:nvPr/>
        </p:nvSpPr>
        <p:spPr>
          <a:xfrm>
            <a:off x="2138034" y="4273351"/>
            <a:ext cx="986167" cy="307777"/>
          </a:xfrm>
          <a:prstGeom prst="rect">
            <a:avLst/>
          </a:prstGeom>
          <a:noFill/>
        </p:spPr>
        <p:txBody>
          <a:bodyPr wrap="none" rtlCol="0">
            <a:spAutoFit/>
          </a:bodyPr>
          <a:lstStyle/>
          <a:p>
            <a:r>
              <a:rPr lang="en-US" altLang="zh-CN" sz="1400" dirty="0" smtClean="0">
                <a:solidFill>
                  <a:schemeClr val="accent2"/>
                </a:solidFill>
              </a:rPr>
              <a:t>Field Rules</a:t>
            </a:r>
            <a:endParaRPr lang="zh-CN" altLang="en-US" sz="1400" dirty="0">
              <a:solidFill>
                <a:schemeClr val="accent2"/>
              </a:solidFill>
            </a:endParaRPr>
          </a:p>
        </p:txBody>
      </p:sp>
      <p:sp>
        <p:nvSpPr>
          <p:cNvPr id="11" name="文本框 10"/>
          <p:cNvSpPr txBox="1"/>
          <p:nvPr/>
        </p:nvSpPr>
        <p:spPr>
          <a:xfrm>
            <a:off x="3097174" y="4273351"/>
            <a:ext cx="1007776" cy="307777"/>
          </a:xfrm>
          <a:prstGeom prst="rect">
            <a:avLst/>
          </a:prstGeom>
          <a:noFill/>
        </p:spPr>
        <p:txBody>
          <a:bodyPr wrap="none" rtlCol="0">
            <a:spAutoFit/>
          </a:bodyPr>
          <a:lstStyle/>
          <a:p>
            <a:r>
              <a:rPr lang="en-US" altLang="zh-CN" sz="1400" dirty="0" smtClean="0">
                <a:solidFill>
                  <a:schemeClr val="accent2"/>
                </a:solidFill>
              </a:rPr>
              <a:t>Field Types</a:t>
            </a:r>
            <a:endParaRPr lang="zh-CN" altLang="en-US" sz="1400" dirty="0">
              <a:solidFill>
                <a:schemeClr val="accent2"/>
              </a:solidFill>
            </a:endParaRPr>
          </a:p>
        </p:txBody>
      </p:sp>
      <p:cxnSp>
        <p:nvCxnSpPr>
          <p:cNvPr id="14" name="直接箭头连接符 13"/>
          <p:cNvCxnSpPr>
            <a:stCxn id="10" idx="0"/>
          </p:cNvCxnSpPr>
          <p:nvPr/>
        </p:nvCxnSpPr>
        <p:spPr>
          <a:xfrm flipV="1">
            <a:off x="2631118" y="3690051"/>
            <a:ext cx="848801" cy="583300"/>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a:stCxn id="11" idx="0"/>
          </p:cNvCxnSpPr>
          <p:nvPr/>
        </p:nvCxnSpPr>
        <p:spPr>
          <a:xfrm flipV="1">
            <a:off x="3601062" y="3694093"/>
            <a:ext cx="720036" cy="579258"/>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a:stCxn id="9" idx="0"/>
          </p:cNvCxnSpPr>
          <p:nvPr/>
        </p:nvCxnSpPr>
        <p:spPr>
          <a:xfrm flipV="1">
            <a:off x="4530323" y="3690051"/>
            <a:ext cx="368959" cy="583300"/>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23" name="圆角矩形 22"/>
          <p:cNvSpPr/>
          <p:nvPr/>
        </p:nvSpPr>
        <p:spPr>
          <a:xfrm>
            <a:off x="3340225" y="2998160"/>
            <a:ext cx="714808" cy="648072"/>
          </a:xfrm>
          <a:prstGeom prst="roundRect">
            <a:avLst/>
          </a:prstGeom>
          <a:noFill/>
          <a:ln w="1587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圆角矩形 23"/>
          <p:cNvSpPr/>
          <p:nvPr/>
        </p:nvSpPr>
        <p:spPr>
          <a:xfrm>
            <a:off x="4130439" y="2998161"/>
            <a:ext cx="505930" cy="648071"/>
          </a:xfrm>
          <a:prstGeom prst="roundRect">
            <a:avLst/>
          </a:prstGeom>
          <a:noFill/>
          <a:ln w="1587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 name="圆角矩形 24"/>
          <p:cNvSpPr/>
          <p:nvPr/>
        </p:nvSpPr>
        <p:spPr>
          <a:xfrm>
            <a:off x="4687460" y="2998162"/>
            <a:ext cx="526162" cy="648070"/>
          </a:xfrm>
          <a:prstGeom prst="roundRect">
            <a:avLst/>
          </a:prstGeom>
          <a:noFill/>
          <a:ln w="1587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0" name="圆角矩形 29"/>
          <p:cNvSpPr/>
          <p:nvPr/>
        </p:nvSpPr>
        <p:spPr>
          <a:xfrm>
            <a:off x="5270274" y="2998162"/>
            <a:ext cx="526162" cy="648070"/>
          </a:xfrm>
          <a:prstGeom prst="roundRect">
            <a:avLst/>
          </a:prstGeom>
          <a:noFill/>
          <a:ln w="1587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1" name="文本框 30"/>
          <p:cNvSpPr txBox="1"/>
          <p:nvPr/>
        </p:nvSpPr>
        <p:spPr>
          <a:xfrm>
            <a:off x="4955695" y="4273351"/>
            <a:ext cx="1083182" cy="307777"/>
          </a:xfrm>
          <a:prstGeom prst="rect">
            <a:avLst/>
          </a:prstGeom>
          <a:noFill/>
        </p:spPr>
        <p:txBody>
          <a:bodyPr wrap="none" rtlCol="0">
            <a:spAutoFit/>
          </a:bodyPr>
          <a:lstStyle/>
          <a:p>
            <a:r>
              <a:rPr lang="en-US" altLang="zh-CN" sz="1400" dirty="0" smtClean="0">
                <a:solidFill>
                  <a:schemeClr val="accent2"/>
                </a:solidFill>
              </a:rPr>
              <a:t>Tag Number</a:t>
            </a:r>
            <a:endParaRPr lang="zh-CN" altLang="en-US" sz="1400" dirty="0">
              <a:solidFill>
                <a:schemeClr val="accent2"/>
              </a:solidFill>
            </a:endParaRPr>
          </a:p>
        </p:txBody>
      </p:sp>
      <p:cxnSp>
        <p:nvCxnSpPr>
          <p:cNvPr id="32" name="直接箭头连接符 31"/>
          <p:cNvCxnSpPr>
            <a:stCxn id="31" idx="0"/>
          </p:cNvCxnSpPr>
          <p:nvPr/>
        </p:nvCxnSpPr>
        <p:spPr>
          <a:xfrm flipH="1" flipV="1">
            <a:off x="5490923" y="3690051"/>
            <a:ext cx="6363" cy="583300"/>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8851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par>
                                <p:cTn id="19" presetID="2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par>
                                <p:cTn id="30" presetID="22" presetClass="entr" presetSubtype="4"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down)">
                                      <p:cBhvr>
                                        <p:cTn id="40" dur="500"/>
                                        <p:tgtEl>
                                          <p:spTgt spid="30"/>
                                        </p:tgtEl>
                                      </p:cBhvr>
                                    </p:animEffect>
                                  </p:childTnLst>
                                </p:cTn>
                              </p:par>
                              <p:par>
                                <p:cTn id="41" presetID="22" presetClass="entr" presetSubtype="4"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3" grpId="0" animBg="1"/>
      <p:bldP spid="24" grpId="0" animBg="1"/>
      <p:bldP spid="25" grpId="0" animBg="1"/>
      <p:bldP spid="30" grpId="0" animBg="1"/>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编译：</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467207627"/>
              </p:ext>
            </p:extLst>
          </p:nvPr>
        </p:nvGraphicFramePr>
        <p:xfrm>
          <a:off x="755576" y="4509120"/>
          <a:ext cx="3970784" cy="1865904"/>
        </p:xfrm>
        <a:graphic>
          <a:graphicData uri="http://schemas.openxmlformats.org/drawingml/2006/table">
            <a:tbl>
              <a:tblPr>
                <a:tableStyleId>{3B4B98B0-60AC-42C2-AFA5-B58CD77FA1E5}</a:tableStyleId>
              </a:tblPr>
              <a:tblGrid>
                <a:gridCol w="1489843"/>
                <a:gridCol w="2480941"/>
              </a:tblGrid>
              <a:tr h="153725">
                <a:tc>
                  <a:txBody>
                    <a:bodyPr/>
                    <a:lstStyle/>
                    <a:p>
                      <a:pPr algn="l" fontAlgn="t"/>
                      <a:r>
                        <a:rPr lang="en-US" sz="800" u="none" strike="noStrike" dirty="0">
                          <a:effectLst/>
                          <a:hlinkClick r:id="rId2" tooltip="interface in com.google.protobuf"/>
                        </a:rPr>
                        <a:t>Message</a:t>
                      </a:r>
                      <a:endParaRPr lang="en-US" sz="800" dirty="0">
                        <a:effectLst/>
                      </a:endParaRPr>
                    </a:p>
                  </a:txBody>
                  <a:tcPr marL="30922" marR="13252" marT="13252" marB="13252"/>
                </a:tc>
                <a:tc>
                  <a:txBody>
                    <a:bodyPr/>
                    <a:lstStyle/>
                    <a:p>
                      <a:pPr algn="l" fontAlgn="t"/>
                      <a:r>
                        <a:rPr lang="en-US" sz="800" dirty="0">
                          <a:effectLst/>
                        </a:rPr>
                        <a:t>Abstract interface implemented by Protocol Message objects.</a:t>
                      </a:r>
                    </a:p>
                  </a:txBody>
                  <a:tcPr marL="30922" marR="13252" marT="13252" marB="13252"/>
                </a:tc>
              </a:tr>
              <a:tr h="153725">
                <a:tc>
                  <a:txBody>
                    <a:bodyPr/>
                    <a:lstStyle/>
                    <a:p>
                      <a:pPr algn="l" fontAlgn="t"/>
                      <a:r>
                        <a:rPr lang="en-US" sz="800" u="none" strike="noStrike" dirty="0" err="1">
                          <a:effectLst/>
                          <a:hlinkClick r:id="rId3" tooltip="interface in com.google.protobuf"/>
                        </a:rPr>
                        <a:t>Message.Builder</a:t>
                      </a:r>
                      <a:endParaRPr lang="en-US" sz="800" dirty="0">
                        <a:effectLst/>
                      </a:endParaRPr>
                    </a:p>
                  </a:txBody>
                  <a:tcPr marL="30922" marR="13252" marT="13252" marB="13252"/>
                </a:tc>
                <a:tc>
                  <a:txBody>
                    <a:bodyPr/>
                    <a:lstStyle/>
                    <a:p>
                      <a:pPr algn="l" fontAlgn="t"/>
                      <a:r>
                        <a:rPr lang="en-US" sz="800" dirty="0">
                          <a:effectLst/>
                        </a:rPr>
                        <a:t>Abstract interface implemented by Protocol Message builders.</a:t>
                      </a:r>
                    </a:p>
                  </a:txBody>
                  <a:tcPr marL="30922" marR="13252" marT="13252" marB="13252"/>
                </a:tc>
              </a:tr>
              <a:tr h="153725">
                <a:tc>
                  <a:txBody>
                    <a:bodyPr/>
                    <a:lstStyle/>
                    <a:p>
                      <a:pPr algn="l" fontAlgn="t"/>
                      <a:r>
                        <a:rPr lang="en-US" sz="800" u="none" strike="noStrike" dirty="0" err="1">
                          <a:effectLst/>
                          <a:hlinkClick r:id="rId4" tooltip="interface in com.google.protobuf"/>
                        </a:rPr>
                        <a:t>MessageOrBuilder</a:t>
                      </a:r>
                      <a:endParaRPr lang="en-US" sz="800" dirty="0">
                        <a:effectLst/>
                      </a:endParaRPr>
                    </a:p>
                  </a:txBody>
                  <a:tcPr marL="30922" marR="13252" marT="13252" marB="13252"/>
                </a:tc>
                <a:tc>
                  <a:txBody>
                    <a:bodyPr/>
                    <a:lstStyle/>
                    <a:p>
                      <a:pPr algn="l" fontAlgn="t"/>
                      <a:r>
                        <a:rPr lang="en-US" sz="800" dirty="0">
                          <a:effectLst/>
                        </a:rPr>
                        <a:t>Base interface for methods common to </a:t>
                      </a:r>
                      <a:r>
                        <a:rPr lang="en-US" sz="800" u="none" strike="noStrike" dirty="0">
                          <a:effectLst/>
                          <a:hlinkClick r:id="rId2" tooltip="interface in com.google.protobuf"/>
                        </a:rPr>
                        <a:t>Message</a:t>
                      </a:r>
                      <a:r>
                        <a:rPr lang="en-US" sz="800" dirty="0">
                          <a:effectLst/>
                        </a:rPr>
                        <a:t> and </a:t>
                      </a:r>
                      <a:r>
                        <a:rPr lang="en-US" sz="800" u="none" strike="noStrike" dirty="0" err="1">
                          <a:effectLst/>
                          <a:hlinkClick r:id="rId3" tooltip="interface in com.google.protobuf"/>
                        </a:rPr>
                        <a:t>Message.Builder</a:t>
                      </a:r>
                      <a:r>
                        <a:rPr lang="en-US" sz="800" dirty="0">
                          <a:effectLst/>
                        </a:rPr>
                        <a:t> to provide type equivalency.</a:t>
                      </a:r>
                    </a:p>
                  </a:txBody>
                  <a:tcPr marL="30922" marR="13252" marT="13252" marB="13252"/>
                </a:tc>
              </a:tr>
              <a:tr h="153725">
                <a:tc>
                  <a:txBody>
                    <a:bodyPr/>
                    <a:lstStyle/>
                    <a:p>
                      <a:pPr algn="l" fontAlgn="t"/>
                      <a:r>
                        <a:rPr lang="en-US" sz="800" u="none" strike="noStrike" dirty="0" err="1">
                          <a:effectLst/>
                          <a:hlinkClick r:id="rId5" tooltip="interface in com.google.protobuf"/>
                        </a:rPr>
                        <a:t>MessageLite</a:t>
                      </a:r>
                      <a:endParaRPr lang="en-US" sz="800" dirty="0">
                        <a:effectLst/>
                      </a:endParaRPr>
                    </a:p>
                  </a:txBody>
                  <a:tcPr marL="30922" marR="13252" marT="13252" marB="13252"/>
                </a:tc>
                <a:tc>
                  <a:txBody>
                    <a:bodyPr/>
                    <a:lstStyle/>
                    <a:p>
                      <a:pPr algn="l" fontAlgn="t"/>
                      <a:r>
                        <a:rPr lang="en-US" sz="800" dirty="0">
                          <a:effectLst/>
                        </a:rPr>
                        <a:t>Abstract interface implemented by Protocol Message objects.</a:t>
                      </a:r>
                    </a:p>
                  </a:txBody>
                  <a:tcPr marL="30922" marR="13252" marT="13252" marB="13252"/>
                </a:tc>
              </a:tr>
              <a:tr h="153725">
                <a:tc>
                  <a:txBody>
                    <a:bodyPr/>
                    <a:lstStyle/>
                    <a:p>
                      <a:pPr algn="l" fontAlgn="t"/>
                      <a:r>
                        <a:rPr lang="en-US" sz="800" u="none" strike="noStrike" dirty="0" err="1">
                          <a:effectLst/>
                          <a:hlinkClick r:id="rId6" tooltip="interface in com.google.protobuf"/>
                        </a:rPr>
                        <a:t>MessageLite.Builder</a:t>
                      </a:r>
                      <a:endParaRPr lang="en-US" sz="800" dirty="0">
                        <a:effectLst/>
                      </a:endParaRPr>
                    </a:p>
                  </a:txBody>
                  <a:tcPr marL="30922" marR="13252" marT="13252" marB="13252"/>
                </a:tc>
                <a:tc>
                  <a:txBody>
                    <a:bodyPr/>
                    <a:lstStyle/>
                    <a:p>
                      <a:pPr algn="l" fontAlgn="t"/>
                      <a:r>
                        <a:rPr lang="en-US" sz="800" dirty="0">
                          <a:effectLst/>
                        </a:rPr>
                        <a:t>Abstract interface implemented by Protocol Message builders.</a:t>
                      </a:r>
                    </a:p>
                  </a:txBody>
                  <a:tcPr marL="30922" marR="13252" marT="13252" marB="13252"/>
                </a:tc>
              </a:tr>
              <a:tr h="153725">
                <a:tc>
                  <a:txBody>
                    <a:bodyPr/>
                    <a:lstStyle/>
                    <a:p>
                      <a:pPr algn="l" fontAlgn="t"/>
                      <a:r>
                        <a:rPr lang="en-US" sz="800" u="none" strike="noStrike" dirty="0" err="1">
                          <a:effectLst/>
                          <a:hlinkClick r:id="rId7" tooltip="interface in com.google.protobuf"/>
                        </a:rPr>
                        <a:t>MessageLiteOrBuilder</a:t>
                      </a:r>
                      <a:endParaRPr lang="en-US" sz="800" dirty="0">
                        <a:effectLst/>
                      </a:endParaRPr>
                    </a:p>
                  </a:txBody>
                  <a:tcPr marL="30922" marR="13252" marT="13252" marB="13252"/>
                </a:tc>
                <a:tc>
                  <a:txBody>
                    <a:bodyPr/>
                    <a:lstStyle/>
                    <a:p>
                      <a:pPr algn="l" fontAlgn="t"/>
                      <a:r>
                        <a:rPr lang="en-US" sz="800" dirty="0">
                          <a:effectLst/>
                        </a:rPr>
                        <a:t>Base interface for methods common to </a:t>
                      </a:r>
                      <a:r>
                        <a:rPr lang="en-US" sz="800" u="none" strike="noStrike" dirty="0" err="1">
                          <a:effectLst/>
                          <a:hlinkClick r:id="rId5" tooltip="interface in com.google.protobuf"/>
                        </a:rPr>
                        <a:t>MessageLite</a:t>
                      </a:r>
                      <a:r>
                        <a:rPr lang="en-US" sz="800" dirty="0">
                          <a:effectLst/>
                        </a:rPr>
                        <a:t> and </a:t>
                      </a:r>
                      <a:r>
                        <a:rPr lang="en-US" sz="800" u="none" strike="noStrike" dirty="0" err="1">
                          <a:effectLst/>
                          <a:hlinkClick r:id="rId6" tooltip="interface in com.google.protobuf"/>
                        </a:rPr>
                        <a:t>MessageLite.Builder</a:t>
                      </a:r>
                      <a:r>
                        <a:rPr lang="en-US" sz="800" dirty="0">
                          <a:effectLst/>
                        </a:rPr>
                        <a:t> to provide type equivalency.</a:t>
                      </a:r>
                    </a:p>
                  </a:txBody>
                  <a:tcPr marL="30922" marR="13252" marT="13252" marB="13252"/>
                </a:tc>
              </a:tr>
            </a:tbl>
          </a:graphicData>
        </a:graphic>
      </p:graphicFrame>
      <p:grpSp>
        <p:nvGrpSpPr>
          <p:cNvPr id="10" name="组合 9"/>
          <p:cNvGrpSpPr/>
          <p:nvPr/>
        </p:nvGrpSpPr>
        <p:grpSpPr>
          <a:xfrm>
            <a:off x="4644008" y="2215909"/>
            <a:ext cx="4386808" cy="3661363"/>
            <a:chOff x="4709184" y="2263332"/>
            <a:chExt cx="4386808" cy="3661363"/>
          </a:xfrm>
        </p:grpSpPr>
        <p:pic>
          <p:nvPicPr>
            <p:cNvPr id="5122" name="Picture 2" descr="http://www.blogjava.net/images/blogjava_net/dlevin/SearchRequest_ClassDiagram.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9184" y="2263332"/>
              <a:ext cx="4386808" cy="319969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5278618" y="5463030"/>
              <a:ext cx="3247940" cy="461665"/>
            </a:xfrm>
            <a:prstGeom prst="rect">
              <a:avLst/>
            </a:prstGeom>
          </p:spPr>
          <p:txBody>
            <a:bodyPr wrap="none">
              <a:spAutoFit/>
            </a:bodyPr>
            <a:lstStyle/>
            <a:p>
              <a:r>
                <a:rPr lang="en-US" altLang="zh-CN" sz="1200" dirty="0" err="1" smtClean="0">
                  <a:solidFill>
                    <a:schemeClr val="tx1">
                      <a:lumMod val="65000"/>
                      <a:lumOff val="35000"/>
                    </a:schemeClr>
                  </a:solidFill>
                </a:rPr>
                <a:t>Protoc</a:t>
              </a:r>
              <a:r>
                <a:rPr lang="zh-CN" altLang="en-US" sz="1200" dirty="0" smtClean="0">
                  <a:solidFill>
                    <a:schemeClr val="tx1">
                      <a:lumMod val="65000"/>
                      <a:lumOff val="35000"/>
                    </a:schemeClr>
                  </a:solidFill>
                </a:rPr>
                <a:t>编译器根据</a:t>
              </a:r>
              <a:r>
                <a:rPr lang="en-US" altLang="zh-CN" sz="1200" dirty="0" smtClean="0">
                  <a:solidFill>
                    <a:schemeClr val="tx1">
                      <a:lumMod val="65000"/>
                      <a:lumOff val="35000"/>
                    </a:schemeClr>
                  </a:solidFill>
                </a:rPr>
                <a:t>.proto</a:t>
              </a:r>
              <a:r>
                <a:rPr lang="zh-CN" altLang="en-US" sz="1200" dirty="0" smtClean="0">
                  <a:solidFill>
                    <a:schemeClr val="tx1">
                      <a:lumMod val="65000"/>
                      <a:lumOff val="35000"/>
                    </a:schemeClr>
                  </a:solidFill>
                </a:rPr>
                <a:t>文件，生成</a:t>
              </a:r>
              <a:r>
                <a:rPr lang="en-US" altLang="zh-CN" sz="1200" dirty="0">
                  <a:solidFill>
                    <a:schemeClr val="tx1">
                      <a:lumMod val="65000"/>
                      <a:lumOff val="35000"/>
                    </a:schemeClr>
                  </a:solidFill>
                </a:rPr>
                <a:t>stub</a:t>
              </a:r>
              <a:r>
                <a:rPr lang="zh-CN" altLang="en-US" sz="1200" dirty="0" smtClean="0">
                  <a:solidFill>
                    <a:schemeClr val="tx1">
                      <a:lumMod val="65000"/>
                      <a:lumOff val="35000"/>
                    </a:schemeClr>
                  </a:solidFill>
                </a:rPr>
                <a:t>代码：</a:t>
              </a:r>
              <a:endParaRPr lang="en-US" altLang="zh-CN" sz="1200" dirty="0" smtClean="0">
                <a:solidFill>
                  <a:schemeClr val="tx1">
                    <a:lumMod val="65000"/>
                    <a:lumOff val="35000"/>
                  </a:schemeClr>
                </a:solidFill>
              </a:endParaRPr>
            </a:p>
            <a:p>
              <a:r>
                <a:rPr lang="en-US" altLang="zh-CN" sz="1200" dirty="0" smtClean="0">
                  <a:solidFill>
                    <a:schemeClr val="tx1">
                      <a:lumMod val="65000"/>
                      <a:lumOff val="35000"/>
                    </a:schemeClr>
                  </a:solidFill>
                </a:rPr>
                <a:t>SearchRequestProto.java</a:t>
              </a:r>
              <a:r>
                <a:rPr lang="zh-CN" altLang="en-US" sz="1200" dirty="0" smtClean="0">
                  <a:solidFill>
                    <a:schemeClr val="tx1">
                      <a:lumMod val="65000"/>
                      <a:lumOff val="35000"/>
                    </a:schemeClr>
                  </a:solidFill>
                </a:rPr>
                <a:t>（序列化工具类）</a:t>
              </a:r>
              <a:endParaRPr lang="zh-CN" altLang="en-US" sz="1200" dirty="0">
                <a:solidFill>
                  <a:schemeClr val="tx1">
                    <a:lumMod val="65000"/>
                    <a:lumOff val="35000"/>
                  </a:schemeClr>
                </a:solidFill>
              </a:endParaRPr>
            </a:p>
          </p:txBody>
        </p:sp>
      </p:grpSp>
      <p:pic>
        <p:nvPicPr>
          <p:cNvPr id="5124" name="Picture 4" descr="图 5. 语法树"/>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9788" y="1628800"/>
            <a:ext cx="3202360" cy="285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98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编码：</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12</a:t>
            </a:fld>
            <a:endParaRPr lang="zh-CN" altLang="en-US"/>
          </a:p>
        </p:txBody>
      </p:sp>
      <p:pic>
        <p:nvPicPr>
          <p:cNvPr id="8" name="Picture 4" descr="图 7. Message Buff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922419"/>
            <a:ext cx="3709228" cy="13188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表格 8"/>
          <p:cNvGraphicFramePr>
            <a:graphicFrameLocks noGrp="1"/>
          </p:cNvGraphicFramePr>
          <p:nvPr>
            <p:extLst>
              <p:ext uri="{D42A27DB-BD31-4B8C-83A1-F6EECF244321}">
                <p14:modId xmlns:p14="http://schemas.microsoft.com/office/powerpoint/2010/main" val="2369224074"/>
              </p:ext>
            </p:extLst>
          </p:nvPr>
        </p:nvGraphicFramePr>
        <p:xfrm>
          <a:off x="755576" y="2223502"/>
          <a:ext cx="5400600" cy="2213610"/>
        </p:xfrm>
        <a:graphic>
          <a:graphicData uri="http://schemas.openxmlformats.org/drawingml/2006/table">
            <a:tbl>
              <a:tblPr>
                <a:tableStyleId>{69C7853C-536D-4A76-A0AE-DD22124D55A5}</a:tableStyleId>
              </a:tblPr>
              <a:tblGrid>
                <a:gridCol w="504056"/>
                <a:gridCol w="1152128"/>
                <a:gridCol w="3744416"/>
              </a:tblGrid>
              <a:tr h="0">
                <a:tc>
                  <a:txBody>
                    <a:bodyPr/>
                    <a:lstStyle/>
                    <a:p>
                      <a:pPr algn="ctr" fontAlgn="t"/>
                      <a:r>
                        <a:rPr lang="en-US" sz="1200" dirty="0">
                          <a:effectLst>
                            <a:outerShdw blurRad="38100" dist="38100" dir="2700000" algn="tl">
                              <a:srgbClr val="000000">
                                <a:alpha val="43137"/>
                              </a:srgbClr>
                            </a:outerShdw>
                          </a:effectLst>
                        </a:rPr>
                        <a:t>Type</a:t>
                      </a:r>
                      <a:endParaRPr lang="en-US" sz="1200" dirty="0">
                        <a:solidFill>
                          <a:srgbClr val="000000"/>
                        </a:solidFill>
                        <a:effectLst>
                          <a:outerShdw blurRad="38100" dist="38100" dir="2700000" algn="tl">
                            <a:srgbClr val="000000">
                              <a:alpha val="43137"/>
                            </a:srgbClr>
                          </a:outerShdw>
                        </a:effectLst>
                      </a:endParaRPr>
                    </a:p>
                  </a:txBody>
                  <a:tcPr marL="28575" marR="47625" marT="95250" marB="95250">
                    <a:solidFill>
                      <a:schemeClr val="tx2">
                        <a:lumMod val="20000"/>
                        <a:lumOff val="80000"/>
                      </a:schemeClr>
                    </a:solidFill>
                  </a:tcPr>
                </a:tc>
                <a:tc>
                  <a:txBody>
                    <a:bodyPr/>
                    <a:lstStyle/>
                    <a:p>
                      <a:pPr algn="ctr" fontAlgn="t"/>
                      <a:r>
                        <a:rPr lang="en-US" sz="1200" dirty="0">
                          <a:effectLst>
                            <a:outerShdw blurRad="38100" dist="38100" dir="2700000" algn="tl">
                              <a:srgbClr val="000000">
                                <a:alpha val="43137"/>
                              </a:srgbClr>
                            </a:outerShdw>
                          </a:effectLst>
                        </a:rPr>
                        <a:t>Meaning</a:t>
                      </a:r>
                      <a:endParaRPr lang="en-US" sz="1200" dirty="0">
                        <a:solidFill>
                          <a:srgbClr val="000000"/>
                        </a:solidFill>
                        <a:effectLst>
                          <a:outerShdw blurRad="38100" dist="38100" dir="2700000" algn="tl">
                            <a:srgbClr val="000000">
                              <a:alpha val="43137"/>
                            </a:srgbClr>
                          </a:outerShdw>
                        </a:effectLst>
                      </a:endParaRPr>
                    </a:p>
                  </a:txBody>
                  <a:tcPr marL="28575" marR="47625" marT="95250" marB="95250">
                    <a:solidFill>
                      <a:schemeClr val="tx2">
                        <a:lumMod val="20000"/>
                        <a:lumOff val="80000"/>
                      </a:schemeClr>
                    </a:solidFill>
                  </a:tcPr>
                </a:tc>
                <a:tc>
                  <a:txBody>
                    <a:bodyPr/>
                    <a:lstStyle/>
                    <a:p>
                      <a:pPr algn="ctr" fontAlgn="t"/>
                      <a:r>
                        <a:rPr lang="en-US" sz="1200" dirty="0">
                          <a:effectLst>
                            <a:outerShdw blurRad="38100" dist="38100" dir="2700000" algn="tl">
                              <a:srgbClr val="000000">
                                <a:alpha val="43137"/>
                              </a:srgbClr>
                            </a:outerShdw>
                          </a:effectLst>
                        </a:rPr>
                        <a:t>Used For</a:t>
                      </a:r>
                      <a:endParaRPr lang="en-US" sz="1200" dirty="0">
                        <a:solidFill>
                          <a:srgbClr val="000000"/>
                        </a:solidFill>
                        <a:effectLst>
                          <a:outerShdw blurRad="38100" dist="38100" dir="2700000" algn="tl">
                            <a:srgbClr val="000000">
                              <a:alpha val="43137"/>
                            </a:srgbClr>
                          </a:outerShdw>
                        </a:effectLst>
                      </a:endParaRPr>
                    </a:p>
                  </a:txBody>
                  <a:tcPr marL="28575" marR="47625" marT="95250" marB="95250">
                    <a:solidFill>
                      <a:schemeClr val="tx2">
                        <a:lumMod val="20000"/>
                        <a:lumOff val="80000"/>
                      </a:schemeClr>
                    </a:solidFill>
                  </a:tcPr>
                </a:tc>
              </a:tr>
              <a:tr h="0">
                <a:tc>
                  <a:txBody>
                    <a:bodyPr/>
                    <a:lstStyle/>
                    <a:p>
                      <a:pPr fontAlgn="t"/>
                      <a:r>
                        <a:rPr lang="en-US" altLang="zh-CN" sz="1200">
                          <a:effectLst/>
                        </a:rPr>
                        <a:t>0</a:t>
                      </a:r>
                      <a:endParaRPr lang="en-US" altLang="zh-CN" sz="1200">
                        <a:solidFill>
                          <a:srgbClr val="555555"/>
                        </a:solidFill>
                        <a:effectLst/>
                      </a:endParaRPr>
                    </a:p>
                  </a:txBody>
                  <a:tcPr marL="28575" marR="95250" marT="76200" marB="47625"/>
                </a:tc>
                <a:tc>
                  <a:txBody>
                    <a:bodyPr/>
                    <a:lstStyle/>
                    <a:p>
                      <a:pPr fontAlgn="t"/>
                      <a:r>
                        <a:rPr lang="en-US" sz="1200" dirty="0" err="1">
                          <a:effectLst/>
                        </a:rPr>
                        <a:t>Varint</a:t>
                      </a:r>
                      <a:endParaRPr lang="en-US" sz="1200" dirty="0">
                        <a:solidFill>
                          <a:srgbClr val="555555"/>
                        </a:solidFill>
                        <a:effectLst/>
                      </a:endParaRPr>
                    </a:p>
                  </a:txBody>
                  <a:tcPr marL="28575" marR="47625" marT="76200" marB="47625"/>
                </a:tc>
                <a:tc>
                  <a:txBody>
                    <a:bodyPr/>
                    <a:lstStyle/>
                    <a:p>
                      <a:pPr fontAlgn="t"/>
                      <a:r>
                        <a:rPr lang="en-US" sz="1200" dirty="0">
                          <a:effectLst/>
                        </a:rPr>
                        <a:t>int32, int64, uint32, uint64, </a:t>
                      </a:r>
                      <a:r>
                        <a:rPr lang="en-US" sz="1200" b="1" u="sng" dirty="0">
                          <a:solidFill>
                            <a:schemeClr val="accent2"/>
                          </a:solidFill>
                          <a:effectLst/>
                        </a:rPr>
                        <a:t>sint32</a:t>
                      </a:r>
                      <a:r>
                        <a:rPr lang="en-US" sz="1200" u="sng" dirty="0">
                          <a:effectLst/>
                        </a:rPr>
                        <a:t>, </a:t>
                      </a:r>
                      <a:r>
                        <a:rPr lang="en-US" sz="1200" b="1" u="sng" dirty="0">
                          <a:solidFill>
                            <a:schemeClr val="accent2"/>
                          </a:solidFill>
                          <a:effectLst/>
                        </a:rPr>
                        <a:t>sint64</a:t>
                      </a:r>
                      <a:r>
                        <a:rPr lang="en-US" sz="1200" dirty="0">
                          <a:effectLst/>
                        </a:rPr>
                        <a:t>, bool, </a:t>
                      </a:r>
                      <a:r>
                        <a:rPr lang="en-US" sz="1200" dirty="0" err="1">
                          <a:effectLst/>
                        </a:rPr>
                        <a:t>enum</a:t>
                      </a:r>
                      <a:endParaRPr lang="en-US" sz="1200" dirty="0">
                        <a:solidFill>
                          <a:srgbClr val="555555"/>
                        </a:solidFill>
                        <a:effectLst/>
                      </a:endParaRPr>
                    </a:p>
                  </a:txBody>
                  <a:tcPr marL="28575" marR="47625" marT="76200" marB="47625"/>
                </a:tc>
              </a:tr>
              <a:tr h="0">
                <a:tc>
                  <a:txBody>
                    <a:bodyPr/>
                    <a:lstStyle/>
                    <a:p>
                      <a:pPr fontAlgn="t"/>
                      <a:r>
                        <a:rPr lang="en-US" altLang="zh-CN" sz="1200">
                          <a:effectLst/>
                        </a:rPr>
                        <a:t>1</a:t>
                      </a:r>
                      <a:endParaRPr lang="en-US" altLang="zh-CN" sz="1200">
                        <a:solidFill>
                          <a:srgbClr val="555555"/>
                        </a:solidFill>
                        <a:effectLst/>
                      </a:endParaRPr>
                    </a:p>
                  </a:txBody>
                  <a:tcPr marL="28575" marR="95250" marT="76200" marB="47625"/>
                </a:tc>
                <a:tc>
                  <a:txBody>
                    <a:bodyPr/>
                    <a:lstStyle/>
                    <a:p>
                      <a:pPr fontAlgn="t"/>
                      <a:r>
                        <a:rPr lang="en-US" sz="1200" dirty="0">
                          <a:effectLst/>
                        </a:rPr>
                        <a:t>64-bit</a:t>
                      </a:r>
                      <a:endParaRPr lang="en-US" sz="1200" dirty="0">
                        <a:solidFill>
                          <a:srgbClr val="555555"/>
                        </a:solidFill>
                        <a:effectLst/>
                      </a:endParaRPr>
                    </a:p>
                  </a:txBody>
                  <a:tcPr marL="28575" marR="47625" marT="76200" marB="47625"/>
                </a:tc>
                <a:tc>
                  <a:txBody>
                    <a:bodyPr/>
                    <a:lstStyle/>
                    <a:p>
                      <a:pPr fontAlgn="t"/>
                      <a:r>
                        <a:rPr lang="en-US" sz="1200" dirty="0">
                          <a:effectLst/>
                        </a:rPr>
                        <a:t>fixed64, sfixed64, double</a:t>
                      </a:r>
                      <a:endParaRPr lang="en-US" sz="1200" dirty="0">
                        <a:solidFill>
                          <a:srgbClr val="555555"/>
                        </a:solidFill>
                        <a:effectLst/>
                      </a:endParaRPr>
                    </a:p>
                  </a:txBody>
                  <a:tcPr marL="28575" marR="47625" marT="76200" marB="47625"/>
                </a:tc>
              </a:tr>
              <a:tr h="0">
                <a:tc>
                  <a:txBody>
                    <a:bodyPr/>
                    <a:lstStyle/>
                    <a:p>
                      <a:pPr fontAlgn="t"/>
                      <a:r>
                        <a:rPr lang="en-US" altLang="zh-CN" sz="1200">
                          <a:effectLst/>
                        </a:rPr>
                        <a:t>2</a:t>
                      </a:r>
                      <a:endParaRPr lang="en-US" altLang="zh-CN" sz="1200">
                        <a:solidFill>
                          <a:srgbClr val="555555"/>
                        </a:solidFill>
                        <a:effectLst/>
                      </a:endParaRPr>
                    </a:p>
                  </a:txBody>
                  <a:tcPr marL="28575" marR="95250" marT="76200" marB="47625"/>
                </a:tc>
                <a:tc>
                  <a:txBody>
                    <a:bodyPr/>
                    <a:lstStyle/>
                    <a:p>
                      <a:pPr fontAlgn="t"/>
                      <a:r>
                        <a:rPr lang="en-US" sz="1200" dirty="0" smtClean="0">
                          <a:effectLst/>
                        </a:rPr>
                        <a:t>Length-delimi</a:t>
                      </a:r>
                      <a:r>
                        <a:rPr lang="en-US" altLang="zh-CN" sz="1200" dirty="0" smtClean="0">
                          <a:effectLst/>
                        </a:rPr>
                        <a:t>ted</a:t>
                      </a:r>
                      <a:endParaRPr lang="en-US" sz="1200" dirty="0">
                        <a:solidFill>
                          <a:srgbClr val="555555"/>
                        </a:solidFill>
                        <a:effectLst/>
                      </a:endParaRPr>
                    </a:p>
                  </a:txBody>
                  <a:tcPr marL="28575" marR="47625" marT="76200" marB="47625"/>
                </a:tc>
                <a:tc>
                  <a:txBody>
                    <a:bodyPr/>
                    <a:lstStyle/>
                    <a:p>
                      <a:pPr fontAlgn="t"/>
                      <a:r>
                        <a:rPr lang="en-US" sz="1200">
                          <a:effectLst/>
                        </a:rPr>
                        <a:t>string, bytes, embedded messages, packed repeated fields</a:t>
                      </a:r>
                      <a:endParaRPr lang="en-US" sz="1200">
                        <a:solidFill>
                          <a:srgbClr val="555555"/>
                        </a:solidFill>
                        <a:effectLst/>
                      </a:endParaRPr>
                    </a:p>
                  </a:txBody>
                  <a:tcPr marL="28575" marR="47625" marT="76200" marB="47625"/>
                </a:tc>
              </a:tr>
              <a:tr h="0">
                <a:tc>
                  <a:txBody>
                    <a:bodyPr/>
                    <a:lstStyle/>
                    <a:p>
                      <a:pPr fontAlgn="t"/>
                      <a:r>
                        <a:rPr lang="en-US" altLang="zh-CN" sz="1200">
                          <a:effectLst/>
                        </a:rPr>
                        <a:t>3</a:t>
                      </a:r>
                      <a:endParaRPr lang="en-US" altLang="zh-CN" sz="1200">
                        <a:solidFill>
                          <a:srgbClr val="555555"/>
                        </a:solidFill>
                        <a:effectLst/>
                      </a:endParaRPr>
                    </a:p>
                  </a:txBody>
                  <a:tcPr marL="28575" marR="95250" marT="76200" marB="47625"/>
                </a:tc>
                <a:tc>
                  <a:txBody>
                    <a:bodyPr/>
                    <a:lstStyle/>
                    <a:p>
                      <a:pPr fontAlgn="t"/>
                      <a:r>
                        <a:rPr lang="en-US" sz="1200">
                          <a:effectLst/>
                        </a:rPr>
                        <a:t>Start group</a:t>
                      </a:r>
                      <a:endParaRPr lang="en-US" sz="1200">
                        <a:solidFill>
                          <a:srgbClr val="555555"/>
                        </a:solidFill>
                        <a:effectLst/>
                      </a:endParaRPr>
                    </a:p>
                  </a:txBody>
                  <a:tcPr marL="28575" marR="47625" marT="76200" marB="47625"/>
                </a:tc>
                <a:tc>
                  <a:txBody>
                    <a:bodyPr/>
                    <a:lstStyle/>
                    <a:p>
                      <a:pPr fontAlgn="t"/>
                      <a:r>
                        <a:rPr lang="en-US" sz="1200">
                          <a:effectLst/>
                        </a:rPr>
                        <a:t>Groups (deprecated)</a:t>
                      </a:r>
                      <a:endParaRPr lang="en-US" sz="1200">
                        <a:solidFill>
                          <a:srgbClr val="555555"/>
                        </a:solidFill>
                        <a:effectLst/>
                      </a:endParaRPr>
                    </a:p>
                  </a:txBody>
                  <a:tcPr marL="28575" marR="47625" marT="76200" marB="47625"/>
                </a:tc>
              </a:tr>
              <a:tr h="0">
                <a:tc>
                  <a:txBody>
                    <a:bodyPr/>
                    <a:lstStyle/>
                    <a:p>
                      <a:pPr fontAlgn="t"/>
                      <a:r>
                        <a:rPr lang="en-US" altLang="zh-CN" sz="1200">
                          <a:effectLst/>
                        </a:rPr>
                        <a:t>4</a:t>
                      </a:r>
                      <a:endParaRPr lang="en-US" altLang="zh-CN" sz="1200">
                        <a:solidFill>
                          <a:srgbClr val="555555"/>
                        </a:solidFill>
                        <a:effectLst/>
                      </a:endParaRPr>
                    </a:p>
                  </a:txBody>
                  <a:tcPr marL="28575" marR="95250" marT="76200" marB="47625"/>
                </a:tc>
                <a:tc>
                  <a:txBody>
                    <a:bodyPr/>
                    <a:lstStyle/>
                    <a:p>
                      <a:pPr fontAlgn="t"/>
                      <a:r>
                        <a:rPr lang="en-US" sz="1200">
                          <a:effectLst/>
                        </a:rPr>
                        <a:t>End group</a:t>
                      </a:r>
                      <a:endParaRPr lang="en-US" sz="1200">
                        <a:solidFill>
                          <a:srgbClr val="555555"/>
                        </a:solidFill>
                        <a:effectLst/>
                      </a:endParaRPr>
                    </a:p>
                  </a:txBody>
                  <a:tcPr marL="28575" marR="47625" marT="76200" marB="47625"/>
                </a:tc>
                <a:tc>
                  <a:txBody>
                    <a:bodyPr/>
                    <a:lstStyle/>
                    <a:p>
                      <a:pPr fontAlgn="t"/>
                      <a:r>
                        <a:rPr lang="en-US" sz="1200">
                          <a:effectLst/>
                        </a:rPr>
                        <a:t>Groups (deprecated)</a:t>
                      </a:r>
                      <a:endParaRPr lang="en-US" sz="1200">
                        <a:solidFill>
                          <a:srgbClr val="555555"/>
                        </a:solidFill>
                        <a:effectLst/>
                      </a:endParaRPr>
                    </a:p>
                  </a:txBody>
                  <a:tcPr marL="28575" marR="47625" marT="76200" marB="47625"/>
                </a:tc>
              </a:tr>
              <a:tr h="0">
                <a:tc>
                  <a:txBody>
                    <a:bodyPr/>
                    <a:lstStyle/>
                    <a:p>
                      <a:pPr fontAlgn="t"/>
                      <a:r>
                        <a:rPr lang="en-US" altLang="zh-CN" sz="1200">
                          <a:effectLst/>
                        </a:rPr>
                        <a:t>5</a:t>
                      </a:r>
                      <a:endParaRPr lang="en-US" altLang="zh-CN" sz="1200">
                        <a:solidFill>
                          <a:srgbClr val="555555"/>
                        </a:solidFill>
                        <a:effectLst/>
                      </a:endParaRPr>
                    </a:p>
                  </a:txBody>
                  <a:tcPr marL="28575" marR="95250" marT="76200" marB="47625"/>
                </a:tc>
                <a:tc>
                  <a:txBody>
                    <a:bodyPr/>
                    <a:lstStyle/>
                    <a:p>
                      <a:pPr fontAlgn="t"/>
                      <a:r>
                        <a:rPr lang="en-US" sz="1200" dirty="0">
                          <a:effectLst/>
                        </a:rPr>
                        <a:t>32-bit</a:t>
                      </a:r>
                      <a:endParaRPr lang="en-US" sz="1200" dirty="0">
                        <a:solidFill>
                          <a:srgbClr val="555555"/>
                        </a:solidFill>
                        <a:effectLst/>
                      </a:endParaRPr>
                    </a:p>
                  </a:txBody>
                  <a:tcPr marL="28575" marR="47625" marT="76200" marB="47625"/>
                </a:tc>
                <a:tc>
                  <a:txBody>
                    <a:bodyPr/>
                    <a:lstStyle/>
                    <a:p>
                      <a:pPr fontAlgn="t"/>
                      <a:r>
                        <a:rPr lang="en-US" sz="1200" dirty="0">
                          <a:effectLst/>
                        </a:rPr>
                        <a:t>fixed32, sfixed32, float</a:t>
                      </a:r>
                      <a:endParaRPr lang="en-US" sz="1200" dirty="0">
                        <a:solidFill>
                          <a:srgbClr val="555555"/>
                        </a:solidFill>
                        <a:effectLst/>
                      </a:endParaRPr>
                    </a:p>
                  </a:txBody>
                  <a:tcPr marL="28575" marR="47625" marT="76200" marB="47625"/>
                </a:tc>
              </a:tr>
            </a:tbl>
          </a:graphicData>
        </a:graphic>
      </p:graphicFrame>
      <p:grpSp>
        <p:nvGrpSpPr>
          <p:cNvPr id="15" name="组合 14"/>
          <p:cNvGrpSpPr/>
          <p:nvPr/>
        </p:nvGrpSpPr>
        <p:grpSpPr>
          <a:xfrm>
            <a:off x="6324600" y="3068960"/>
            <a:ext cx="2442528" cy="1707255"/>
            <a:chOff x="6372200" y="3345731"/>
            <a:chExt cx="2442528" cy="1707255"/>
          </a:xfrm>
        </p:grpSpPr>
        <p:pic>
          <p:nvPicPr>
            <p:cNvPr id="10" name="Picture 6" descr="图 8. ZigZag 编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168" y="3645490"/>
              <a:ext cx="2341560" cy="1407496"/>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6372200" y="3345731"/>
              <a:ext cx="991938" cy="369332"/>
            </a:xfrm>
            <a:prstGeom prst="rect">
              <a:avLst/>
            </a:prstGeom>
            <a:noFill/>
          </p:spPr>
          <p:txBody>
            <a:bodyPr wrap="none" rtlCol="0">
              <a:spAutoFit/>
            </a:bodyPr>
            <a:lstStyle/>
            <a:p>
              <a:r>
                <a:rPr lang="en-US" altLang="zh-CN" dirty="0" smtClean="0"/>
                <a:t>Zigzag</a:t>
              </a:r>
              <a:r>
                <a:rPr lang="zh-CN" altLang="en-US" dirty="0" smtClean="0"/>
                <a:t>：</a:t>
              </a:r>
              <a:endParaRPr lang="zh-CN" altLang="en-US" dirty="0"/>
            </a:p>
          </p:txBody>
        </p:sp>
      </p:grpSp>
      <p:grpSp>
        <p:nvGrpSpPr>
          <p:cNvPr id="17" name="组合 16"/>
          <p:cNvGrpSpPr/>
          <p:nvPr/>
        </p:nvGrpSpPr>
        <p:grpSpPr>
          <a:xfrm>
            <a:off x="6324600" y="1340768"/>
            <a:ext cx="2590800" cy="1836687"/>
            <a:chOff x="6324600" y="1810634"/>
            <a:chExt cx="2590800" cy="1836687"/>
          </a:xfrm>
        </p:grpSpPr>
        <p:grpSp>
          <p:nvGrpSpPr>
            <p:cNvPr id="12" name="组合 11"/>
            <p:cNvGrpSpPr/>
            <p:nvPr/>
          </p:nvGrpSpPr>
          <p:grpSpPr>
            <a:xfrm>
              <a:off x="6324600" y="1810634"/>
              <a:ext cx="2590800" cy="1836687"/>
              <a:chOff x="6324600" y="1808885"/>
              <a:chExt cx="2590800" cy="1836687"/>
            </a:xfrm>
          </p:grpSpPr>
          <p:pic>
            <p:nvPicPr>
              <p:cNvPr id="7" name="Picture 2" descr="图 6. Varint 编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107284"/>
                <a:ext cx="2590800" cy="1538288"/>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324600" y="1808885"/>
                <a:ext cx="974434" cy="369332"/>
              </a:xfrm>
              <a:prstGeom prst="rect">
                <a:avLst/>
              </a:prstGeom>
              <a:noFill/>
            </p:spPr>
            <p:txBody>
              <a:bodyPr wrap="none" rtlCol="0">
                <a:spAutoFit/>
              </a:bodyPr>
              <a:lstStyle/>
              <a:p>
                <a:r>
                  <a:rPr lang="en-US" altLang="zh-CN" dirty="0" err="1" smtClean="0"/>
                  <a:t>Varint</a:t>
                </a:r>
                <a:r>
                  <a:rPr lang="zh-CN" altLang="en-US" dirty="0" smtClean="0"/>
                  <a:t>：</a:t>
                </a:r>
                <a:endParaRPr lang="zh-CN" altLang="en-US" dirty="0"/>
              </a:p>
            </p:txBody>
          </p:sp>
        </p:grpSp>
        <p:sp>
          <p:nvSpPr>
            <p:cNvPr id="16" name="矩形 15"/>
            <p:cNvSpPr/>
            <p:nvPr/>
          </p:nvSpPr>
          <p:spPr>
            <a:xfrm>
              <a:off x="6553200" y="2790195"/>
              <a:ext cx="848309" cy="253916"/>
            </a:xfrm>
            <a:prstGeom prst="rect">
              <a:avLst/>
            </a:prstGeom>
          </p:spPr>
          <p:txBody>
            <a:bodyPr wrap="none">
              <a:spAutoFit/>
            </a:bodyPr>
            <a:lstStyle/>
            <a:p>
              <a:r>
                <a:rPr lang="en-US" altLang="zh-CN" sz="1000" dirty="0">
                  <a:solidFill>
                    <a:srgbClr val="212121"/>
                  </a:solidFill>
                  <a:latin typeface="+mj-lt"/>
                </a:rPr>
                <a:t>little-endian</a:t>
              </a:r>
              <a:endParaRPr lang="zh-CN" altLang="en-US" sz="1000" dirty="0">
                <a:latin typeface="+mj-lt"/>
              </a:endParaRPr>
            </a:p>
          </p:txBody>
        </p:sp>
      </p:grpSp>
      <p:pic>
        <p:nvPicPr>
          <p:cNvPr id="4098" name="Picture 2" descr="http://martin.kleppmann.com/2012/12/protobuf_smal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435" y="4490112"/>
            <a:ext cx="4861085" cy="2032818"/>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肘形连接符 24"/>
          <p:cNvCxnSpPr>
            <a:endCxn id="11" idx="1"/>
          </p:cNvCxnSpPr>
          <p:nvPr/>
        </p:nvCxnSpPr>
        <p:spPr>
          <a:xfrm flipV="1">
            <a:off x="1691680" y="1525434"/>
            <a:ext cx="4632920" cy="1183486"/>
          </a:xfrm>
          <a:prstGeom prst="bentConnector3">
            <a:avLst>
              <a:gd name="adj1" fmla="val 12302"/>
            </a:avLst>
          </a:prstGeom>
          <a:ln w="12700">
            <a:solidFill>
              <a:schemeClr val="bg1">
                <a:lumMod val="50000"/>
              </a:schemeClr>
            </a:solidFill>
            <a:prstDash val="lgDash"/>
            <a:tailEnd type="triangle"/>
          </a:ln>
        </p:spPr>
        <p:style>
          <a:lnRef idx="1">
            <a:schemeClr val="dk1"/>
          </a:lnRef>
          <a:fillRef idx="0">
            <a:schemeClr val="dk1"/>
          </a:fillRef>
          <a:effectRef idx="0">
            <a:schemeClr val="dk1"/>
          </a:effectRef>
          <a:fontRef idx="minor">
            <a:schemeClr val="tx1"/>
          </a:fontRef>
        </p:style>
      </p:cxnSp>
      <p:cxnSp>
        <p:nvCxnSpPr>
          <p:cNvPr id="28" name="肘形连接符 27"/>
          <p:cNvCxnSpPr>
            <a:endCxn id="13" idx="1"/>
          </p:cNvCxnSpPr>
          <p:nvPr/>
        </p:nvCxnSpPr>
        <p:spPr>
          <a:xfrm>
            <a:off x="4572000" y="2852936"/>
            <a:ext cx="1752600" cy="400690"/>
          </a:xfrm>
          <a:prstGeom prst="bentConnector3">
            <a:avLst>
              <a:gd name="adj1" fmla="val -87"/>
            </a:avLst>
          </a:prstGeom>
          <a:ln w="12700">
            <a:solidFill>
              <a:schemeClr val="bg1">
                <a:lumMod val="50000"/>
              </a:schemeClr>
            </a:solidFill>
            <a:prstDash val="lgDash"/>
            <a:tailEnd type="triangle"/>
          </a:ln>
        </p:spPr>
        <p:style>
          <a:lnRef idx="1">
            <a:schemeClr val="dk1"/>
          </a:lnRef>
          <a:fillRef idx="0">
            <a:schemeClr val="dk1"/>
          </a:fillRef>
          <a:effectRef idx="0">
            <a:schemeClr val="dk1"/>
          </a:effectRef>
          <a:fontRef idx="minor">
            <a:schemeClr val="tx1"/>
          </a:fontRef>
        </p:style>
      </p:cxnSp>
      <p:sp>
        <p:nvSpPr>
          <p:cNvPr id="36" name="矩形 35"/>
          <p:cNvSpPr/>
          <p:nvPr/>
        </p:nvSpPr>
        <p:spPr>
          <a:xfrm>
            <a:off x="2818842" y="1892831"/>
            <a:ext cx="1274067" cy="369332"/>
          </a:xfrm>
          <a:prstGeom prst="rect">
            <a:avLst/>
          </a:prstGeom>
        </p:spPr>
        <p:txBody>
          <a:bodyPr wrap="none">
            <a:spAutoFit/>
          </a:bodyPr>
          <a:lstStyle/>
          <a:p>
            <a:r>
              <a:rPr lang="en-US" altLang="zh-CN" dirty="0">
                <a:solidFill>
                  <a:srgbClr val="212121"/>
                </a:solidFill>
                <a:latin typeface="+mj-lt"/>
              </a:rPr>
              <a:t> </a:t>
            </a:r>
            <a:r>
              <a:rPr lang="en-US" altLang="zh-CN" dirty="0" smtClean="0">
                <a:solidFill>
                  <a:srgbClr val="212121"/>
                </a:solidFill>
                <a:latin typeface="+mj-lt"/>
              </a:rPr>
              <a:t>Wire Types</a:t>
            </a:r>
            <a:endParaRPr lang="zh-CN" altLang="en-US" dirty="0">
              <a:latin typeface="+mj-lt"/>
            </a:endParaRPr>
          </a:p>
        </p:txBody>
      </p:sp>
    </p:spTree>
    <p:extLst>
      <p:ext uri="{BB962C8B-B14F-4D97-AF65-F5344CB8AC3E}">
        <p14:creationId xmlns:p14="http://schemas.microsoft.com/office/powerpoint/2010/main" val="38073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wipe(up)">
                                      <p:cBhvr>
                                        <p:cTn id="3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解包：</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13</a:t>
            </a:fld>
            <a:endParaRPr lang="zh-CN" altLang="en-US"/>
          </a:p>
        </p:txBody>
      </p:sp>
      <p:grpSp>
        <p:nvGrpSpPr>
          <p:cNvPr id="26" name="组合 25"/>
          <p:cNvGrpSpPr/>
          <p:nvPr/>
        </p:nvGrpSpPr>
        <p:grpSpPr>
          <a:xfrm>
            <a:off x="1248340" y="2205668"/>
            <a:ext cx="1225015" cy="3887628"/>
            <a:chOff x="1248340" y="2205668"/>
            <a:chExt cx="1225015" cy="3887628"/>
          </a:xfrm>
        </p:grpSpPr>
        <p:sp>
          <p:nvSpPr>
            <p:cNvPr id="8" name="矩形 7"/>
            <p:cNvSpPr/>
            <p:nvPr/>
          </p:nvSpPr>
          <p:spPr>
            <a:xfrm>
              <a:off x="1403648" y="3089143"/>
              <a:ext cx="9144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smtClean="0"/>
                <a:t>文件</a:t>
              </a:r>
              <a:r>
                <a:rPr lang="en-US" altLang="zh-CN" sz="1000" dirty="0" smtClean="0"/>
                <a:t>IO</a:t>
              </a:r>
              <a:r>
                <a:rPr lang="zh-CN" altLang="en-US" sz="1000" dirty="0" smtClean="0"/>
                <a:t>操作读取字符串</a:t>
              </a:r>
              <a:endParaRPr lang="zh-CN" altLang="en-US" sz="1000" dirty="0"/>
            </a:p>
          </p:txBody>
        </p:sp>
        <p:sp>
          <p:nvSpPr>
            <p:cNvPr id="9" name="矩形 8"/>
            <p:cNvSpPr/>
            <p:nvPr/>
          </p:nvSpPr>
          <p:spPr>
            <a:xfrm>
              <a:off x="1403648" y="3780045"/>
              <a:ext cx="9144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smtClean="0"/>
                <a:t>词法树分析</a:t>
              </a:r>
              <a:endParaRPr lang="en-US" altLang="zh-CN" sz="1000" dirty="0" smtClean="0"/>
            </a:p>
            <a:p>
              <a:pPr algn="ctr"/>
              <a:r>
                <a:rPr lang="zh-CN" altLang="en-US" sz="1000" dirty="0" smtClean="0"/>
                <a:t>转换</a:t>
              </a:r>
              <a:r>
                <a:rPr lang="zh-CN" altLang="en-US" sz="1000" dirty="0"/>
                <a:t>为 </a:t>
              </a:r>
              <a:r>
                <a:rPr lang="en-US" altLang="zh-CN" sz="1000" dirty="0" smtClean="0"/>
                <a:t>DOM</a:t>
              </a:r>
              <a:endParaRPr lang="zh-CN" altLang="en-US" sz="1000" dirty="0"/>
            </a:p>
          </p:txBody>
        </p:sp>
        <p:sp>
          <p:nvSpPr>
            <p:cNvPr id="10" name="矩形 9"/>
            <p:cNvSpPr/>
            <p:nvPr/>
          </p:nvSpPr>
          <p:spPr>
            <a:xfrm>
              <a:off x="1403648" y="4470947"/>
              <a:ext cx="9144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t>读取指定</a:t>
              </a:r>
              <a:r>
                <a:rPr lang="zh-CN" altLang="en-US" sz="1000" dirty="0" smtClean="0"/>
                <a:t>节点</a:t>
              </a:r>
              <a:endParaRPr lang="zh-CN" altLang="en-US" sz="1000" dirty="0"/>
            </a:p>
          </p:txBody>
        </p:sp>
        <p:sp>
          <p:nvSpPr>
            <p:cNvPr id="11" name="矩形 10"/>
            <p:cNvSpPr/>
            <p:nvPr/>
          </p:nvSpPr>
          <p:spPr>
            <a:xfrm>
              <a:off x="1403648" y="5161849"/>
              <a:ext cx="9144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smtClean="0"/>
                <a:t>字符串映射字段类型</a:t>
              </a:r>
              <a:endParaRPr lang="zh-CN" altLang="en-US" sz="1000" dirty="0"/>
            </a:p>
          </p:txBody>
        </p:sp>
        <p:sp>
          <p:nvSpPr>
            <p:cNvPr id="13" name="流程图: 终止 12"/>
            <p:cNvSpPr/>
            <p:nvPr/>
          </p:nvSpPr>
          <p:spPr>
            <a:xfrm>
              <a:off x="1597968" y="2589744"/>
              <a:ext cx="525760" cy="24054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t>开始</a:t>
              </a:r>
            </a:p>
          </p:txBody>
        </p:sp>
        <p:sp>
          <p:nvSpPr>
            <p:cNvPr id="14" name="流程图: 终止 13"/>
            <p:cNvSpPr/>
            <p:nvPr/>
          </p:nvSpPr>
          <p:spPr>
            <a:xfrm>
              <a:off x="1597968" y="5852751"/>
              <a:ext cx="525760" cy="24054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t>结束</a:t>
              </a:r>
            </a:p>
          </p:txBody>
        </p:sp>
        <p:cxnSp>
          <p:nvCxnSpPr>
            <p:cNvPr id="16" name="直接箭头连接符 15"/>
            <p:cNvCxnSpPr>
              <a:stCxn id="13" idx="2"/>
              <a:endCxn id="8" idx="0"/>
            </p:cNvCxnSpPr>
            <p:nvPr/>
          </p:nvCxnSpPr>
          <p:spPr>
            <a:xfrm>
              <a:off x="1860848" y="2830289"/>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2"/>
              <a:endCxn id="9" idx="0"/>
            </p:cNvCxnSpPr>
            <p:nvPr/>
          </p:nvCxnSpPr>
          <p:spPr>
            <a:xfrm>
              <a:off x="1860848" y="3521191"/>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2"/>
              <a:endCxn id="10" idx="0"/>
            </p:cNvCxnSpPr>
            <p:nvPr/>
          </p:nvCxnSpPr>
          <p:spPr>
            <a:xfrm>
              <a:off x="1860848" y="4212093"/>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2"/>
              <a:endCxn id="11" idx="0"/>
            </p:cNvCxnSpPr>
            <p:nvPr/>
          </p:nvCxnSpPr>
          <p:spPr>
            <a:xfrm>
              <a:off x="1860848" y="4902995"/>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2"/>
              <a:endCxn id="14" idx="0"/>
            </p:cNvCxnSpPr>
            <p:nvPr/>
          </p:nvCxnSpPr>
          <p:spPr>
            <a:xfrm>
              <a:off x="1860848" y="5593897"/>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248340" y="2205668"/>
              <a:ext cx="1225015" cy="307777"/>
            </a:xfrm>
            <a:prstGeom prst="rect">
              <a:avLst/>
            </a:prstGeom>
            <a:noFill/>
          </p:spPr>
          <p:txBody>
            <a:bodyPr wrap="none" rtlCol="0">
              <a:spAutoFit/>
            </a:bodyPr>
            <a:lstStyle/>
            <a:p>
              <a:r>
                <a:rPr lang="en-US" altLang="zh-CN" sz="1400" dirty="0" smtClean="0"/>
                <a:t>XML</a:t>
              </a:r>
              <a:r>
                <a:rPr lang="zh-CN" altLang="en-US" sz="1400" dirty="0" smtClean="0"/>
                <a:t>解析过程</a:t>
              </a:r>
              <a:endParaRPr lang="zh-CN" altLang="en-US" sz="1400" dirty="0"/>
            </a:p>
          </p:txBody>
        </p:sp>
      </p:grpSp>
      <p:sp>
        <p:nvSpPr>
          <p:cNvPr id="29" name="文本框 28"/>
          <p:cNvSpPr txBox="1"/>
          <p:nvPr/>
        </p:nvSpPr>
        <p:spPr>
          <a:xfrm>
            <a:off x="4788024" y="2205667"/>
            <a:ext cx="1961306" cy="307777"/>
          </a:xfrm>
          <a:prstGeom prst="rect">
            <a:avLst/>
          </a:prstGeom>
          <a:noFill/>
        </p:spPr>
        <p:txBody>
          <a:bodyPr wrap="none" rtlCol="0">
            <a:spAutoFit/>
          </a:bodyPr>
          <a:lstStyle/>
          <a:p>
            <a:r>
              <a:rPr lang="en-US" altLang="zh-CN" sz="1400" dirty="0" err="1" smtClean="0"/>
              <a:t>ProtocolBuffer</a:t>
            </a:r>
            <a:r>
              <a:rPr lang="zh-CN" altLang="en-US" sz="1400" dirty="0" smtClean="0"/>
              <a:t>解析过程</a:t>
            </a:r>
            <a:endParaRPr lang="zh-CN" altLang="en-US" sz="1400" dirty="0"/>
          </a:p>
        </p:txBody>
      </p:sp>
      <p:grpSp>
        <p:nvGrpSpPr>
          <p:cNvPr id="31" name="组合 30"/>
          <p:cNvGrpSpPr/>
          <p:nvPr/>
        </p:nvGrpSpPr>
        <p:grpSpPr>
          <a:xfrm>
            <a:off x="3754586" y="2793081"/>
            <a:ext cx="3952875" cy="2724151"/>
            <a:chOff x="3754586" y="2501105"/>
            <a:chExt cx="3952875" cy="2724151"/>
          </a:xfrm>
        </p:grpSpPr>
        <p:pic>
          <p:nvPicPr>
            <p:cNvPr id="7" name="Picture 8" descr="图 9. 解包流程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4586" y="2501105"/>
              <a:ext cx="3952875" cy="2724151"/>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5796136" y="2923466"/>
              <a:ext cx="1682331" cy="369332"/>
            </a:xfrm>
            <a:prstGeom prst="rect">
              <a:avLst/>
            </a:prstGeom>
            <a:noFill/>
          </p:spPr>
          <p:txBody>
            <a:bodyPr wrap="square" rtlCol="0">
              <a:spAutoFit/>
            </a:bodyPr>
            <a:lstStyle/>
            <a:p>
              <a:r>
                <a:rPr lang="zh-CN" altLang="en-US" sz="900" dirty="0">
                  <a:solidFill>
                    <a:srgbClr val="FF0000"/>
                  </a:solidFill>
                </a:rPr>
                <a:t>需要</a:t>
              </a:r>
              <a:r>
                <a:rPr lang="zh-CN" altLang="en-US" sz="900" dirty="0" smtClean="0">
                  <a:solidFill>
                    <a:srgbClr val="FF0000"/>
                  </a:solidFill>
                </a:rPr>
                <a:t>依赖</a:t>
              </a:r>
              <a:r>
                <a:rPr lang="en-US" altLang="zh-CN" sz="900" dirty="0" err="1" smtClean="0">
                  <a:solidFill>
                    <a:srgbClr val="FF0000"/>
                  </a:solidFill>
                </a:rPr>
                <a:t>Protobuf</a:t>
              </a:r>
              <a:r>
                <a:rPr lang="zh-CN" altLang="en-US" sz="900" dirty="0" smtClean="0">
                  <a:solidFill>
                    <a:srgbClr val="FF0000"/>
                  </a:solidFill>
                </a:rPr>
                <a:t>运行时类库</a:t>
              </a:r>
              <a:endParaRPr lang="en-US" altLang="zh-CN" sz="900" dirty="0" smtClean="0">
                <a:solidFill>
                  <a:srgbClr val="FF0000"/>
                </a:solidFill>
              </a:endParaRPr>
            </a:p>
            <a:p>
              <a:r>
                <a:rPr lang="zh-CN" altLang="en-US" sz="900" dirty="0" smtClean="0">
                  <a:solidFill>
                    <a:srgbClr val="FF0000"/>
                  </a:solidFill>
                </a:rPr>
                <a:t>和编译生成代码</a:t>
              </a:r>
              <a:endParaRPr lang="zh-CN" altLang="en-US" sz="900" dirty="0">
                <a:solidFill>
                  <a:srgbClr val="FF0000"/>
                </a:solidFill>
              </a:endParaRPr>
            </a:p>
          </p:txBody>
        </p:sp>
      </p:grpSp>
      <p:sp>
        <p:nvSpPr>
          <p:cNvPr id="32" name="文本框 31"/>
          <p:cNvSpPr txBox="1"/>
          <p:nvPr/>
        </p:nvSpPr>
        <p:spPr>
          <a:xfrm>
            <a:off x="3945919" y="5600273"/>
            <a:ext cx="3570208" cy="276999"/>
          </a:xfrm>
          <a:prstGeom prst="rect">
            <a:avLst/>
          </a:prstGeom>
          <a:noFill/>
        </p:spPr>
        <p:txBody>
          <a:bodyPr wrap="none" rtlCol="0">
            <a:spAutoFit/>
          </a:bodyPr>
          <a:lstStyle/>
          <a:p>
            <a:r>
              <a:rPr lang="zh-CN" altLang="en-US" sz="1200" dirty="0" smtClean="0">
                <a:solidFill>
                  <a:schemeClr val="tx1">
                    <a:lumMod val="65000"/>
                    <a:lumOff val="35000"/>
                  </a:schemeClr>
                </a:solidFill>
              </a:rPr>
              <a:t>主要操作是：</a:t>
            </a:r>
            <a:r>
              <a:rPr lang="zh-CN" altLang="en-US" sz="1200" dirty="0">
                <a:solidFill>
                  <a:schemeClr val="tx1">
                    <a:lumMod val="65000"/>
                    <a:lumOff val="35000"/>
                  </a:schemeClr>
                </a:solidFill>
              </a:rPr>
              <a:t>顺序</a:t>
            </a:r>
            <a:r>
              <a:rPr lang="zh-CN" altLang="en-US" sz="1200" dirty="0" smtClean="0">
                <a:solidFill>
                  <a:schemeClr val="tx1">
                    <a:lumMod val="65000"/>
                    <a:lumOff val="35000"/>
                  </a:schemeClr>
                </a:solidFill>
              </a:rPr>
              <a:t>读取二进制序列、相关位移操作</a:t>
            </a:r>
            <a:endParaRPr lang="zh-CN" altLang="en-US" sz="1200" dirty="0">
              <a:solidFill>
                <a:schemeClr val="tx1">
                  <a:lumMod val="65000"/>
                  <a:lumOff val="35000"/>
                </a:schemeClr>
              </a:solidFill>
            </a:endParaRPr>
          </a:p>
        </p:txBody>
      </p:sp>
    </p:spTree>
    <p:extLst>
      <p:ext uri="{BB962C8B-B14F-4D97-AF65-F5344CB8AC3E}">
        <p14:creationId xmlns:p14="http://schemas.microsoft.com/office/powerpoint/2010/main" val="2562313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前后兼容</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向后兼容</a:t>
            </a:r>
            <a:r>
              <a:rPr lang="zh-CN" altLang="en-US" dirty="0" smtClean="0"/>
              <a:t>：</a:t>
            </a:r>
            <a:endParaRPr lang="en-US" altLang="zh-CN" dirty="0" smtClean="0"/>
          </a:p>
          <a:p>
            <a:pPr lvl="1"/>
            <a:r>
              <a:rPr lang="zh-CN" altLang="en-US" dirty="0" smtClean="0"/>
              <a:t>新的</a:t>
            </a:r>
            <a:r>
              <a:rPr lang="en-US" altLang="zh-CN" dirty="0" smtClean="0"/>
              <a:t>message</a:t>
            </a:r>
            <a:r>
              <a:rPr lang="zh-CN" altLang="en-US" dirty="0" smtClean="0"/>
              <a:t>数据支持老的</a:t>
            </a:r>
            <a:r>
              <a:rPr lang="en-US" altLang="zh-CN" dirty="0" smtClean="0"/>
              <a:t>Stub</a:t>
            </a:r>
            <a:r>
              <a:rPr lang="zh-CN" altLang="en-US" dirty="0" smtClean="0"/>
              <a:t>代码读写</a:t>
            </a:r>
            <a:endParaRPr lang="en-US" altLang="zh-CN" dirty="0" smtClean="0"/>
          </a:p>
          <a:p>
            <a:pPr lvl="1"/>
            <a:r>
              <a:rPr lang="zh-CN" altLang="en-US" dirty="0" smtClean="0"/>
              <a:t>解析时会忽略新的字段，然而并没有丢弃</a:t>
            </a:r>
            <a:endParaRPr lang="zh-CN" altLang="en-US" dirty="0"/>
          </a:p>
          <a:p>
            <a:pPr lvl="1"/>
            <a:endParaRPr lang="en-US" altLang="zh-CN" dirty="0" smtClean="0"/>
          </a:p>
          <a:p>
            <a:r>
              <a:rPr lang="zh-CN" altLang="en-US" dirty="0" smtClean="0"/>
              <a:t>向前兼容：</a:t>
            </a:r>
            <a:endParaRPr lang="en-US" altLang="zh-CN" dirty="0" smtClean="0"/>
          </a:p>
          <a:p>
            <a:pPr lvl="1"/>
            <a:r>
              <a:rPr lang="zh-CN" altLang="en-US" dirty="0" smtClean="0"/>
              <a:t>老的</a:t>
            </a:r>
            <a:r>
              <a:rPr lang="en-US" altLang="zh-CN" dirty="0" smtClean="0"/>
              <a:t>message</a:t>
            </a:r>
            <a:r>
              <a:rPr lang="zh-CN" altLang="en-US" dirty="0" smtClean="0"/>
              <a:t>数据支持新的</a:t>
            </a:r>
            <a:r>
              <a:rPr lang="en-US" altLang="zh-CN" dirty="0" smtClean="0"/>
              <a:t>Stub</a:t>
            </a:r>
            <a:r>
              <a:rPr lang="zh-CN" altLang="en-US" dirty="0" smtClean="0"/>
              <a:t>代码读写</a:t>
            </a:r>
            <a:endParaRPr lang="en-US" altLang="zh-CN" dirty="0" smtClean="0"/>
          </a:p>
          <a:p>
            <a:pPr lvl="1"/>
            <a:r>
              <a:rPr lang="zh-CN" altLang="en-US" dirty="0" smtClean="0"/>
              <a:t>新字段可以设置</a:t>
            </a:r>
            <a:r>
              <a:rPr lang="en-US" altLang="zh-CN" dirty="0" smtClean="0"/>
              <a:t>default values</a:t>
            </a:r>
            <a:r>
              <a:rPr lang="zh-CN" altLang="en-US" dirty="0" smtClean="0"/>
              <a:t>，保证解析老数据时有值</a:t>
            </a:r>
            <a:endParaRPr lang="en-US" altLang="zh-CN" dirty="0" smtClean="0"/>
          </a:p>
          <a:p>
            <a:pPr lvl="1"/>
            <a:endParaRPr lang="en-US" altLang="zh-CN" dirty="0" smtClean="0"/>
          </a:p>
          <a:p>
            <a:r>
              <a:rPr lang="zh-CN" altLang="en-US" dirty="0" smtClean="0"/>
              <a:t>规则</a:t>
            </a:r>
            <a:r>
              <a:rPr lang="zh-CN" altLang="en-US" dirty="0"/>
              <a:t>：</a:t>
            </a:r>
            <a:endParaRPr lang="en-US" altLang="zh-CN" dirty="0" smtClean="0"/>
          </a:p>
          <a:p>
            <a:pPr lvl="1"/>
            <a:r>
              <a:rPr lang="en-US" altLang="zh-CN" dirty="0" smtClean="0">
                <a:solidFill>
                  <a:schemeClr val="accent2"/>
                </a:solidFill>
              </a:rPr>
              <a:t>required</a:t>
            </a:r>
            <a:r>
              <a:rPr lang="zh-CN" altLang="en-US" dirty="0" smtClean="0"/>
              <a:t>字段不能添加或删除</a:t>
            </a:r>
            <a:endParaRPr lang="en-US" altLang="zh-CN" dirty="0" smtClean="0"/>
          </a:p>
          <a:p>
            <a:pPr lvl="1"/>
            <a:r>
              <a:rPr lang="en-US" altLang="zh-CN" dirty="0">
                <a:solidFill>
                  <a:schemeClr val="accent1"/>
                </a:solidFill>
              </a:rPr>
              <a:t>o</a:t>
            </a:r>
            <a:r>
              <a:rPr lang="en-US" altLang="zh-CN" dirty="0" smtClean="0">
                <a:solidFill>
                  <a:schemeClr val="accent1"/>
                </a:solidFill>
              </a:rPr>
              <a:t>ptional</a:t>
            </a:r>
            <a:r>
              <a:rPr lang="zh-CN" altLang="en-US" dirty="0" smtClean="0"/>
              <a:t>或</a:t>
            </a:r>
            <a:r>
              <a:rPr lang="en-US" altLang="zh-CN" dirty="0" smtClean="0">
                <a:solidFill>
                  <a:schemeClr val="accent1"/>
                </a:solidFill>
              </a:rPr>
              <a:t>repeated</a:t>
            </a:r>
            <a:r>
              <a:rPr lang="zh-CN" altLang="en-US" dirty="0" smtClean="0"/>
              <a:t>字段可以添加或删除</a:t>
            </a:r>
            <a:endParaRPr lang="en-US" altLang="zh-CN" dirty="0" smtClean="0"/>
          </a:p>
          <a:p>
            <a:pPr lvl="1"/>
            <a:r>
              <a:rPr lang="zh-CN" altLang="en-US" dirty="0"/>
              <a:t>已</a:t>
            </a:r>
            <a:r>
              <a:rPr lang="zh-CN" altLang="en-US" dirty="0" smtClean="0"/>
              <a:t>有字段的</a:t>
            </a:r>
            <a:r>
              <a:rPr lang="en-US" altLang="zh-CN" dirty="0" smtClean="0"/>
              <a:t>tag number</a:t>
            </a:r>
            <a:r>
              <a:rPr lang="zh-CN" altLang="en-US" dirty="0" smtClean="0"/>
              <a:t>不能修改</a:t>
            </a:r>
            <a:endParaRPr lang="en-US" altLang="zh-CN" dirty="0" smtClean="0"/>
          </a:p>
        </p:txBody>
      </p:sp>
    </p:spTree>
    <p:extLst>
      <p:ext uri="{BB962C8B-B14F-4D97-AF65-F5344CB8AC3E}">
        <p14:creationId xmlns:p14="http://schemas.microsoft.com/office/powerpoint/2010/main" val="3497733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endParaRPr lang="zh-CN" altLang="en-US" dirty="0"/>
          </a:p>
        </p:txBody>
      </p:sp>
      <p:sp>
        <p:nvSpPr>
          <p:cNvPr id="3" name="内容占位符 2"/>
          <p:cNvSpPr>
            <a:spLocks noGrp="1"/>
          </p:cNvSpPr>
          <p:nvPr>
            <p:ph idx="1"/>
          </p:nvPr>
        </p:nvSpPr>
        <p:spPr>
          <a:xfrm>
            <a:off x="457200" y="1600200"/>
            <a:ext cx="8229600" cy="4756150"/>
          </a:xfrm>
        </p:spPr>
        <p:txBody>
          <a:bodyPr>
            <a:normAutofit fontScale="85000" lnSpcReduction="20000"/>
          </a:bodyPr>
          <a:lstStyle/>
          <a:p>
            <a:r>
              <a:rPr lang="zh-CN" altLang="en-US" dirty="0" smtClean="0"/>
              <a:t>扩展点</a:t>
            </a: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smtClean="0"/>
          </a:p>
          <a:p>
            <a:r>
              <a:rPr lang="zh-CN" altLang="en-US" dirty="0" smtClean="0"/>
              <a:t>功能扩展</a:t>
            </a:r>
            <a:endParaRPr lang="en-US" altLang="zh-CN" dirty="0" smtClean="0"/>
          </a:p>
          <a:p>
            <a:pPr lvl="1"/>
            <a:r>
              <a:rPr lang="zh-CN" altLang="en-US" sz="1400" dirty="0" smtClean="0"/>
              <a:t>自描述消息实现（利用</a:t>
            </a:r>
            <a:r>
              <a:rPr lang="en-US" altLang="zh-CN" sz="1400" dirty="0" err="1"/>
              <a:t>descriptor.proto</a:t>
            </a:r>
            <a:r>
              <a:rPr lang="zh-CN" altLang="en-US" sz="1200" dirty="0" smtClean="0"/>
              <a:t>自描述原型，</a:t>
            </a:r>
            <a:r>
              <a:rPr lang="en-US" altLang="zh-CN" sz="1400" dirty="0" err="1" smtClean="0"/>
              <a:t>protoc</a:t>
            </a:r>
            <a:r>
              <a:rPr lang="en-US" altLang="zh-CN" sz="1400" dirty="0" smtClean="0"/>
              <a:t> </a:t>
            </a:r>
            <a:r>
              <a:rPr lang="en-US" altLang="zh-CN" sz="1400" dirty="0"/>
              <a:t>–</a:t>
            </a:r>
            <a:r>
              <a:rPr lang="en-US" altLang="zh-CN" sz="1400" dirty="0" err="1" smtClean="0"/>
              <a:t>descriptor_set_out</a:t>
            </a:r>
            <a:r>
              <a:rPr lang="zh-CN" altLang="en-US" sz="1400" dirty="0" smtClean="0"/>
              <a:t>，</a:t>
            </a:r>
            <a:r>
              <a:rPr lang="en-US" altLang="zh-CN" sz="1400" i="1" dirty="0" err="1">
                <a:solidFill>
                  <a:schemeClr val="accent2"/>
                </a:solidFill>
              </a:rPr>
              <a:t>descriptor+payload</a:t>
            </a:r>
            <a:r>
              <a:rPr lang="zh-CN" altLang="en-US" sz="1400" dirty="0" smtClean="0"/>
              <a:t>，</a:t>
            </a:r>
            <a:r>
              <a:rPr lang="en-US" altLang="zh-CN" sz="1400" dirty="0" err="1" smtClean="0"/>
              <a:t>DescriptorPool</a:t>
            </a:r>
            <a:r>
              <a:rPr lang="zh-CN" altLang="en-US" sz="1400" dirty="0" smtClean="0"/>
              <a:t>，</a:t>
            </a:r>
            <a:r>
              <a:rPr lang="en-US" altLang="zh-CN" sz="1400" dirty="0" err="1" smtClean="0"/>
              <a:t>DynamicMessage</a:t>
            </a:r>
            <a:r>
              <a:rPr lang="zh-CN" altLang="en-US" sz="1400" dirty="0" smtClean="0"/>
              <a:t>，</a:t>
            </a:r>
            <a:r>
              <a:rPr lang="en-US" altLang="zh-CN" sz="1400" dirty="0" smtClean="0"/>
              <a:t>Reflection</a:t>
            </a:r>
            <a:r>
              <a:rPr lang="zh-CN" altLang="en-US" sz="1400" dirty="0" smtClean="0"/>
              <a:t>）</a:t>
            </a:r>
            <a:endParaRPr lang="en-US" altLang="zh-CN" sz="1400" dirty="0" smtClean="0"/>
          </a:p>
          <a:p>
            <a:pPr lvl="1"/>
            <a:r>
              <a:rPr lang="zh-CN" altLang="en-US" sz="1400" dirty="0" smtClean="0"/>
              <a:t>动态消息实现（利用</a:t>
            </a:r>
            <a:r>
              <a:rPr lang="en-US" altLang="zh-CN" sz="1400" dirty="0" smtClean="0"/>
              <a:t>Descriptors</a:t>
            </a:r>
            <a:r>
              <a:rPr lang="zh-CN" altLang="en-US" sz="1400" dirty="0" smtClean="0"/>
              <a:t>*动态创建</a:t>
            </a:r>
            <a:r>
              <a:rPr lang="en-US" altLang="zh-CN" sz="1400" dirty="0" smtClean="0"/>
              <a:t>.proto</a:t>
            </a:r>
            <a:r>
              <a:rPr lang="zh-CN" altLang="en-US" sz="1400" dirty="0" smtClean="0"/>
              <a:t>的内存形态，或通过</a:t>
            </a:r>
            <a:r>
              <a:rPr lang="en-US" altLang="zh-CN" sz="1400" dirty="0" smtClean="0"/>
              <a:t>importer</a:t>
            </a:r>
            <a:r>
              <a:rPr lang="zh-CN" altLang="en-US" sz="1400" dirty="0" smtClean="0"/>
              <a:t>运行时动态编译</a:t>
            </a:r>
            <a:r>
              <a:rPr lang="en-US" altLang="zh-CN" sz="1400" dirty="0" smtClean="0"/>
              <a:t>.proto</a:t>
            </a:r>
            <a:r>
              <a:rPr lang="zh-CN" altLang="en-US" sz="1400" dirty="0" smtClean="0"/>
              <a:t>文件）</a:t>
            </a:r>
            <a:endParaRPr lang="en-US" altLang="zh-CN" sz="1400" dirty="0" smtClean="0"/>
          </a:p>
          <a:p>
            <a:pPr lvl="1"/>
            <a:r>
              <a:rPr lang="en-US" altLang="zh-CN" sz="1400" dirty="0" smtClean="0"/>
              <a:t>RPC</a:t>
            </a:r>
            <a:r>
              <a:rPr lang="zh-CN" altLang="en-US" sz="1400" dirty="0" smtClean="0"/>
              <a:t>实现（扩展</a:t>
            </a:r>
            <a:r>
              <a:rPr lang="en-US" altLang="zh-CN" sz="1400" dirty="0" err="1" smtClean="0">
                <a:hlinkClick r:id="rId2" tooltip="class in com.google.protobuf"/>
              </a:rPr>
              <a:t>Servic</a:t>
            </a:r>
            <a:r>
              <a:rPr lang="en-US" altLang="zh-CN" sz="1400" dirty="0" smtClean="0"/>
              <a:t>, </a:t>
            </a:r>
            <a:r>
              <a:rPr lang="en-US" altLang="zh-CN" sz="1400" dirty="0" err="1" smtClean="0">
                <a:hlinkClick r:id="rId2" tooltip="class in com.google.protobuf"/>
              </a:rPr>
              <a:t>RpcChannel</a:t>
            </a:r>
            <a:r>
              <a:rPr lang="zh-CN" altLang="en-US" sz="1400" dirty="0" smtClean="0"/>
              <a:t>实现具体的</a:t>
            </a:r>
            <a:r>
              <a:rPr lang="en-US" altLang="zh-CN" sz="1400" dirty="0" smtClean="0"/>
              <a:t>RPC</a:t>
            </a:r>
            <a:r>
              <a:rPr lang="zh-CN" altLang="en-US" sz="1400" dirty="0" smtClean="0"/>
              <a:t>协议和方法调用）</a:t>
            </a:r>
            <a:endParaRPr lang="en-US" altLang="zh-CN" sz="1400" dirty="0" smtClean="0"/>
          </a:p>
          <a:p>
            <a:pPr lvl="1"/>
            <a:r>
              <a:rPr lang="zh-CN" altLang="en-US" sz="1400" dirty="0" smtClean="0"/>
              <a:t>多消息流分隔（</a:t>
            </a:r>
            <a:r>
              <a:rPr lang="en-US" altLang="zh-CN" sz="1400" dirty="0" err="1" smtClean="0"/>
              <a:t>protobuf</a:t>
            </a:r>
            <a:r>
              <a:rPr lang="zh-CN" altLang="en-US" sz="1400" dirty="0" smtClean="0"/>
              <a:t>没有定义分隔符，可以自定义流格式：</a:t>
            </a:r>
            <a:r>
              <a:rPr lang="en-US" altLang="zh-CN" sz="1400" i="1" dirty="0">
                <a:solidFill>
                  <a:schemeClr val="accent2"/>
                </a:solidFill>
              </a:rPr>
              <a:t>uint32:Magic|uint32:Length|string:FileDescriptorProto|uint32:Lenth|string:MessageData</a:t>
            </a:r>
            <a:r>
              <a:rPr lang="zh-CN" altLang="en-US" sz="1400" dirty="0" smtClean="0"/>
              <a:t>）</a:t>
            </a:r>
            <a:endParaRPr lang="en-US" altLang="zh-CN" sz="1400" dirty="0" smtClean="0"/>
          </a:p>
          <a:p>
            <a:pPr lvl="1"/>
            <a:r>
              <a:rPr lang="zh-CN" altLang="en-US" sz="1400" dirty="0" smtClean="0"/>
              <a:t>多格式转换（利用</a:t>
            </a:r>
            <a:r>
              <a:rPr lang="en-US" altLang="zh-CN" sz="1400" dirty="0" smtClean="0"/>
              <a:t>Descriptors</a:t>
            </a:r>
            <a:r>
              <a:rPr lang="zh-CN" altLang="en-US" sz="1400" dirty="0" smtClean="0"/>
              <a:t>*实现消息格式的互相转换：</a:t>
            </a:r>
            <a:r>
              <a:rPr lang="en-US" altLang="zh-CN" sz="1400" dirty="0" err="1" smtClean="0"/>
              <a:t>protobuf</a:t>
            </a:r>
            <a:r>
              <a:rPr lang="en-US" altLang="zh-CN" sz="1400" dirty="0" smtClean="0"/>
              <a:t>-xml-</a:t>
            </a:r>
            <a:r>
              <a:rPr lang="en-US" altLang="zh-CN" sz="1400" dirty="0" err="1" smtClean="0"/>
              <a:t>json</a:t>
            </a:r>
            <a:r>
              <a:rPr lang="en-US" altLang="zh-CN" sz="1400" dirty="0" smtClean="0"/>
              <a:t>-…</a:t>
            </a:r>
            <a:r>
              <a:rPr lang="zh-CN" altLang="en-US" sz="1400" dirty="0" smtClean="0"/>
              <a:t>）</a:t>
            </a:r>
            <a:endParaRPr lang="en-US" altLang="zh-CN" sz="1400" dirty="0" smtClean="0"/>
          </a:p>
          <a:p>
            <a:pPr lvl="1"/>
            <a:r>
              <a:rPr lang="zh-CN" altLang="en-US" sz="1400" dirty="0" smtClean="0"/>
              <a:t>消息字段处理（扩展</a:t>
            </a:r>
            <a:r>
              <a:rPr lang="en-US" altLang="zh-CN" sz="1400" dirty="0" err="1" smtClean="0">
                <a:hlinkClick r:id="rId2" tooltip="class in com.google.protobuf"/>
              </a:rPr>
              <a:t>CodedInputStream</a:t>
            </a:r>
            <a:r>
              <a:rPr lang="en-US" altLang="zh-CN" sz="1400" dirty="0" smtClean="0"/>
              <a:t>, </a:t>
            </a:r>
            <a:r>
              <a:rPr lang="en-US" altLang="zh-CN" sz="1400" dirty="0" err="1" smtClean="0">
                <a:hlinkClick r:id="rId3" tooltip="class in com.google.protobuf"/>
              </a:rPr>
              <a:t>CodedOutputStream</a:t>
            </a:r>
            <a:r>
              <a:rPr lang="en-US" altLang="zh-CN" sz="1400" dirty="0" smtClean="0"/>
              <a:t>, </a:t>
            </a:r>
            <a:r>
              <a:rPr lang="en-US" altLang="zh-CN" sz="1400" dirty="0" err="1" smtClean="0">
                <a:hlinkClick r:id="rId3" tooltip="class in com.google.protobuf"/>
              </a:rPr>
              <a:t>Message.Builder</a:t>
            </a:r>
            <a:r>
              <a:rPr lang="zh-CN" altLang="en-US" sz="1400" dirty="0" smtClean="0"/>
              <a:t>实现前置和后置处理，如正则校验、安全信息过滤）</a:t>
            </a:r>
            <a:endParaRPr lang="en-US" altLang="zh-CN" sz="1400"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15</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532979950"/>
              </p:ext>
            </p:extLst>
          </p:nvPr>
        </p:nvGraphicFramePr>
        <p:xfrm>
          <a:off x="1365058" y="2060848"/>
          <a:ext cx="6413884" cy="1893411"/>
        </p:xfrm>
        <a:graphic>
          <a:graphicData uri="http://schemas.openxmlformats.org/drawingml/2006/table">
            <a:tbl>
              <a:tblPr>
                <a:tableStyleId>{3B4B98B0-60AC-42C2-AFA5-B58CD77FA1E5}</a:tableStyleId>
              </a:tblPr>
              <a:tblGrid>
                <a:gridCol w="2035722"/>
                <a:gridCol w="4378162"/>
              </a:tblGrid>
              <a:tr h="144016">
                <a:tc>
                  <a:txBody>
                    <a:bodyPr/>
                    <a:lstStyle/>
                    <a:p>
                      <a:pPr algn="l" fontAlgn="t"/>
                      <a:r>
                        <a:rPr lang="en-US" sz="800" u="none" strike="noStrike" dirty="0">
                          <a:effectLst/>
                          <a:hlinkClick r:id="rId4" tooltip="class in com.google.protobuf"/>
                        </a:rPr>
                        <a:t>Descriptors</a:t>
                      </a:r>
                      <a:endParaRPr lang="en-US" sz="800" dirty="0">
                        <a:effectLst/>
                      </a:endParaRPr>
                    </a:p>
                  </a:txBody>
                  <a:tcPr marL="30922" marR="13252" marT="13252" marB="13252"/>
                </a:tc>
                <a:tc>
                  <a:txBody>
                    <a:bodyPr/>
                    <a:lstStyle/>
                    <a:p>
                      <a:pPr algn="l" fontAlgn="t"/>
                      <a:r>
                        <a:rPr lang="en-US" sz="800" dirty="0">
                          <a:effectLst/>
                        </a:rPr>
                        <a:t>Contains a collection of classes which describe protocol message types.</a:t>
                      </a:r>
                    </a:p>
                  </a:txBody>
                  <a:tcPr marL="30922" marR="13252" marT="13252" marB="13252"/>
                </a:tc>
              </a:tr>
              <a:tr h="153725">
                <a:tc>
                  <a:txBody>
                    <a:bodyPr/>
                    <a:lstStyle/>
                    <a:p>
                      <a:pPr algn="l" fontAlgn="t"/>
                      <a:r>
                        <a:rPr lang="en-US" sz="800" u="none" strike="noStrike">
                          <a:effectLst/>
                          <a:hlinkClick r:id="rId5" tooltip="class in com.google.protobuf"/>
                        </a:rPr>
                        <a:t>Descriptors.Descriptor</a:t>
                      </a:r>
                      <a:endParaRPr lang="en-US" sz="800">
                        <a:effectLst/>
                      </a:endParaRPr>
                    </a:p>
                  </a:txBody>
                  <a:tcPr marL="30922" marR="13252" marT="13252" marB="13252"/>
                </a:tc>
                <a:tc>
                  <a:txBody>
                    <a:bodyPr/>
                    <a:lstStyle/>
                    <a:p>
                      <a:pPr algn="l" fontAlgn="t"/>
                      <a:r>
                        <a:rPr lang="en-US" sz="800">
                          <a:effectLst/>
                        </a:rPr>
                        <a:t>Describes a message type.</a:t>
                      </a:r>
                    </a:p>
                  </a:txBody>
                  <a:tcPr marL="30922" marR="13252" marT="13252" marB="13252"/>
                </a:tc>
              </a:tr>
              <a:tr h="153725">
                <a:tc>
                  <a:txBody>
                    <a:bodyPr/>
                    <a:lstStyle/>
                    <a:p>
                      <a:pPr algn="l" fontAlgn="t"/>
                      <a:r>
                        <a:rPr lang="en-US" sz="800" u="none" strike="noStrike">
                          <a:effectLst/>
                          <a:hlinkClick r:id="rId6" tooltip="class in com.google.protobuf"/>
                        </a:rPr>
                        <a:t>Descriptors.EnumDescriptor</a:t>
                      </a:r>
                      <a:endParaRPr lang="en-US" sz="800">
                        <a:effectLst/>
                      </a:endParaRPr>
                    </a:p>
                  </a:txBody>
                  <a:tcPr marL="30922" marR="13252" marT="13252" marB="13252"/>
                </a:tc>
                <a:tc>
                  <a:txBody>
                    <a:bodyPr/>
                    <a:lstStyle/>
                    <a:p>
                      <a:pPr algn="l" fontAlgn="t"/>
                      <a:r>
                        <a:rPr lang="en-US" sz="800">
                          <a:effectLst/>
                        </a:rPr>
                        <a:t>Describes an enum type.</a:t>
                      </a:r>
                    </a:p>
                  </a:txBody>
                  <a:tcPr marL="30922" marR="13252" marT="13252" marB="13252"/>
                </a:tc>
              </a:tr>
              <a:tr h="153725">
                <a:tc>
                  <a:txBody>
                    <a:bodyPr/>
                    <a:lstStyle/>
                    <a:p>
                      <a:pPr algn="l" fontAlgn="t"/>
                      <a:r>
                        <a:rPr lang="en-US" sz="800" u="none" strike="noStrike">
                          <a:effectLst/>
                          <a:hlinkClick r:id="rId7" tooltip="class in com.google.protobuf"/>
                        </a:rPr>
                        <a:t>Descriptors.EnumValueDescriptor</a:t>
                      </a:r>
                      <a:endParaRPr lang="en-US" sz="800">
                        <a:effectLst/>
                      </a:endParaRPr>
                    </a:p>
                  </a:txBody>
                  <a:tcPr marL="30922" marR="13252" marT="13252" marB="13252"/>
                </a:tc>
                <a:tc>
                  <a:txBody>
                    <a:bodyPr/>
                    <a:lstStyle/>
                    <a:p>
                      <a:pPr algn="l" fontAlgn="t"/>
                      <a:r>
                        <a:rPr lang="en-US" sz="800">
                          <a:effectLst/>
                        </a:rPr>
                        <a:t>Describes one value within an enum type.</a:t>
                      </a:r>
                    </a:p>
                  </a:txBody>
                  <a:tcPr marL="30922" marR="13252" marT="13252" marB="13252"/>
                </a:tc>
              </a:tr>
              <a:tr h="153725">
                <a:tc>
                  <a:txBody>
                    <a:bodyPr/>
                    <a:lstStyle/>
                    <a:p>
                      <a:pPr algn="l" fontAlgn="t"/>
                      <a:r>
                        <a:rPr lang="en-US" sz="800" u="none" strike="noStrike">
                          <a:effectLst/>
                          <a:hlinkClick r:id="rId8" tooltip="class in com.google.protobuf"/>
                        </a:rPr>
                        <a:t>Descriptors.FieldDescriptor</a:t>
                      </a:r>
                      <a:endParaRPr lang="en-US" sz="800">
                        <a:effectLst/>
                      </a:endParaRPr>
                    </a:p>
                  </a:txBody>
                  <a:tcPr marL="30922" marR="13252" marT="13252" marB="13252"/>
                </a:tc>
                <a:tc>
                  <a:txBody>
                    <a:bodyPr/>
                    <a:lstStyle/>
                    <a:p>
                      <a:pPr algn="l" fontAlgn="t"/>
                      <a:r>
                        <a:rPr lang="en-US" sz="800">
                          <a:effectLst/>
                        </a:rPr>
                        <a:t>Describes a field of a message type.</a:t>
                      </a:r>
                    </a:p>
                  </a:txBody>
                  <a:tcPr marL="30922" marR="13252" marT="13252" marB="13252"/>
                </a:tc>
              </a:tr>
              <a:tr h="153725">
                <a:tc>
                  <a:txBody>
                    <a:bodyPr/>
                    <a:lstStyle/>
                    <a:p>
                      <a:pPr algn="l" fontAlgn="t"/>
                      <a:r>
                        <a:rPr lang="en-US" sz="800" u="none" strike="noStrike" dirty="0" err="1">
                          <a:effectLst/>
                          <a:hlinkClick r:id="rId9" tooltip="class in com.google.protobuf"/>
                        </a:rPr>
                        <a:t>Descriptors.FileDescriptor</a:t>
                      </a:r>
                      <a:endParaRPr lang="en-US" sz="800" dirty="0">
                        <a:effectLst/>
                      </a:endParaRPr>
                    </a:p>
                  </a:txBody>
                  <a:tcPr marL="30922" marR="13252" marT="13252" marB="13252"/>
                </a:tc>
                <a:tc>
                  <a:txBody>
                    <a:bodyPr/>
                    <a:lstStyle/>
                    <a:p>
                      <a:pPr algn="l" fontAlgn="t"/>
                      <a:r>
                        <a:rPr lang="en-US" sz="800">
                          <a:effectLst/>
                        </a:rPr>
                        <a:t>Describes a .proto file, including everything defined within.</a:t>
                      </a:r>
                    </a:p>
                  </a:txBody>
                  <a:tcPr marL="30922" marR="13252" marT="13252" marB="13252"/>
                </a:tc>
              </a:tr>
              <a:tr h="174565">
                <a:tc>
                  <a:txBody>
                    <a:bodyPr/>
                    <a:lstStyle/>
                    <a:p>
                      <a:pPr algn="l" fontAlgn="t"/>
                      <a:r>
                        <a:rPr lang="en-US" sz="800" u="none" strike="noStrike" dirty="0" err="1">
                          <a:effectLst/>
                          <a:hlinkClick r:id="rId10" tooltip="class in com.google.protobuf"/>
                        </a:rPr>
                        <a:t>Descriptors.GenericDescriptor</a:t>
                      </a:r>
                      <a:endParaRPr lang="en-US" sz="800" dirty="0">
                        <a:effectLst/>
                      </a:endParaRPr>
                    </a:p>
                  </a:txBody>
                  <a:tcPr marL="30922" marR="13252" marT="13252" marB="13252"/>
                </a:tc>
                <a:tc>
                  <a:txBody>
                    <a:bodyPr/>
                    <a:lstStyle/>
                    <a:p>
                      <a:pPr algn="l" fontAlgn="t"/>
                      <a:r>
                        <a:rPr lang="en-US" sz="800" dirty="0">
                          <a:effectLst/>
                        </a:rPr>
                        <a:t>All descriptors implement this to make it easier to implement tools like </a:t>
                      </a:r>
                      <a:r>
                        <a:rPr lang="en-US" sz="800" dirty="0" err="1">
                          <a:effectLst/>
                        </a:rPr>
                        <a:t>DescriptorPool</a:t>
                      </a:r>
                      <a:r>
                        <a:rPr lang="en-US" sz="800" dirty="0">
                          <a:effectLst/>
                        </a:rPr>
                        <a:t>.</a:t>
                      </a:r>
                    </a:p>
                  </a:txBody>
                  <a:tcPr marL="30922" marR="13252" marT="13252" marB="13252"/>
                </a:tc>
              </a:tr>
              <a:tr h="186897">
                <a:tc>
                  <a:txBody>
                    <a:bodyPr/>
                    <a:lstStyle/>
                    <a:p>
                      <a:pPr algn="l" fontAlgn="t"/>
                      <a:r>
                        <a:rPr lang="en-US" sz="800" u="none" strike="noStrike" dirty="0" err="1">
                          <a:effectLst/>
                          <a:hlinkClick r:id="rId11" tooltip="class in com.google.protobuf"/>
                        </a:rPr>
                        <a:t>DynamicMessage</a:t>
                      </a:r>
                      <a:endParaRPr lang="en-US" sz="800" dirty="0">
                        <a:effectLst/>
                      </a:endParaRPr>
                    </a:p>
                  </a:txBody>
                  <a:tcPr marL="30922" marR="13252" marT="13252" marB="13252"/>
                </a:tc>
                <a:tc>
                  <a:txBody>
                    <a:bodyPr/>
                    <a:lstStyle/>
                    <a:p>
                      <a:pPr algn="l" fontAlgn="t"/>
                      <a:r>
                        <a:rPr lang="en-US" sz="800" dirty="0">
                          <a:effectLst/>
                        </a:rPr>
                        <a:t>An implementation of </a:t>
                      </a:r>
                      <a:r>
                        <a:rPr lang="en-US" sz="800" u="none" strike="noStrike" dirty="0">
                          <a:effectLst/>
                          <a:hlinkClick r:id="rId12" tooltip="interface in com.google.protobuf"/>
                        </a:rPr>
                        <a:t>Message</a:t>
                      </a:r>
                      <a:r>
                        <a:rPr lang="en-US" sz="800" dirty="0">
                          <a:effectLst/>
                        </a:rPr>
                        <a:t> that can represent arbitrary types, given a </a:t>
                      </a:r>
                      <a:r>
                        <a:rPr lang="en-US" sz="800" u="none" strike="noStrike" dirty="0" err="1">
                          <a:effectLst/>
                          <a:hlinkClick r:id="rId5" tooltip="class in com.google.protobuf"/>
                        </a:rPr>
                        <a:t>Descriptors.Descriptor</a:t>
                      </a:r>
                      <a:r>
                        <a:rPr lang="en-US" sz="800" dirty="0">
                          <a:effectLst/>
                        </a:rPr>
                        <a:t>.</a:t>
                      </a:r>
                    </a:p>
                  </a:txBody>
                  <a:tcPr marL="30922" marR="13252" marT="13252" marB="13252"/>
                </a:tc>
              </a:tr>
              <a:tr h="153725">
                <a:tc>
                  <a:txBody>
                    <a:bodyPr/>
                    <a:lstStyle/>
                    <a:p>
                      <a:pPr algn="l" fontAlgn="t"/>
                      <a:r>
                        <a:rPr lang="en-US" sz="800" u="none" strike="noStrike" dirty="0" err="1">
                          <a:effectLst/>
                          <a:hlinkClick r:id="rId13" tooltip="class in com.google.protobuf"/>
                        </a:rPr>
                        <a:t>DynamicMessage.Builder</a:t>
                      </a:r>
                      <a:endParaRPr lang="en-US" sz="800" dirty="0">
                        <a:effectLst/>
                      </a:endParaRPr>
                    </a:p>
                  </a:txBody>
                  <a:tcPr marL="30922" marR="13252" marT="13252" marB="13252"/>
                </a:tc>
                <a:tc>
                  <a:txBody>
                    <a:bodyPr/>
                    <a:lstStyle/>
                    <a:p>
                      <a:pPr algn="l" fontAlgn="t"/>
                      <a:r>
                        <a:rPr lang="en-US" sz="800" dirty="0">
                          <a:effectLst/>
                        </a:rPr>
                        <a:t>Builder for </a:t>
                      </a:r>
                      <a:r>
                        <a:rPr lang="en-US" sz="800" u="none" strike="noStrike" dirty="0" err="1">
                          <a:effectLst/>
                          <a:hlinkClick r:id="rId11" tooltip="class in com.google.protobuf"/>
                        </a:rPr>
                        <a:t>DynamicMessage</a:t>
                      </a:r>
                      <a:r>
                        <a:rPr lang="en-US" sz="800" dirty="0" err="1">
                          <a:effectLst/>
                        </a:rPr>
                        <a:t>s</a:t>
                      </a:r>
                      <a:r>
                        <a:rPr lang="en-US" sz="800" dirty="0">
                          <a:effectLst/>
                        </a:rPr>
                        <a:t>.</a:t>
                      </a:r>
                    </a:p>
                  </a:txBody>
                  <a:tcPr marL="30922" marR="13252" marT="13252" marB="13252"/>
                </a:tc>
              </a:tr>
              <a:tr h="153725">
                <a:tc>
                  <a:txBody>
                    <a:bodyPr/>
                    <a:lstStyle/>
                    <a:p>
                      <a:pPr algn="l" fontAlgn="t"/>
                      <a:r>
                        <a:rPr lang="en-US" sz="800" b="0" u="none" strike="noStrike" dirty="0" err="1">
                          <a:solidFill>
                            <a:srgbClr val="4C6B87"/>
                          </a:solidFill>
                          <a:effectLst/>
                          <a:hlinkClick r:id="rId14" tooltip="interface in com.google.protobuf"/>
                        </a:rPr>
                        <a:t>RpcChannel</a:t>
                      </a:r>
                      <a:endParaRPr lang="en-US" sz="800" b="0" dirty="0">
                        <a:effectLst/>
                      </a:endParaRPr>
                    </a:p>
                  </a:txBody>
                  <a:tcPr marL="30922" marR="13252" marT="13252" marB="13252"/>
                </a:tc>
                <a:tc>
                  <a:txBody>
                    <a:bodyPr/>
                    <a:lstStyle/>
                    <a:p>
                      <a:pPr algn="l" fontAlgn="t"/>
                      <a:r>
                        <a:rPr lang="en-US" sz="800">
                          <a:effectLst/>
                        </a:rPr>
                        <a:t>Abstract interface for an RPC channel.</a:t>
                      </a:r>
                    </a:p>
                  </a:txBody>
                  <a:tcPr marL="30922" marR="13252" marT="13252" marB="13252"/>
                </a:tc>
              </a:tr>
              <a:tr h="153725">
                <a:tc>
                  <a:txBody>
                    <a:bodyPr/>
                    <a:lstStyle/>
                    <a:p>
                      <a:pPr algn="l" fontAlgn="t"/>
                      <a:r>
                        <a:rPr lang="en-US" sz="800" b="0" u="none" strike="noStrike">
                          <a:solidFill>
                            <a:srgbClr val="4C6B87"/>
                          </a:solidFill>
                          <a:effectLst/>
                          <a:hlinkClick r:id="rId15" tooltip="interface in com.google.protobuf"/>
                        </a:rPr>
                        <a:t>RpcController</a:t>
                      </a:r>
                      <a:endParaRPr lang="en-US" sz="800" b="0">
                        <a:effectLst/>
                      </a:endParaRPr>
                    </a:p>
                  </a:txBody>
                  <a:tcPr marL="30922" marR="13252" marT="13252" marB="13252"/>
                </a:tc>
                <a:tc>
                  <a:txBody>
                    <a:bodyPr/>
                    <a:lstStyle/>
                    <a:p>
                      <a:pPr algn="l" fontAlgn="t"/>
                      <a:r>
                        <a:rPr lang="en-US" sz="800" dirty="0">
                          <a:effectLst/>
                        </a:rPr>
                        <a:t>An </a:t>
                      </a:r>
                      <a:r>
                        <a:rPr lang="en-US" sz="800" dirty="0" err="1">
                          <a:effectLst/>
                        </a:rPr>
                        <a:t>RpcController</a:t>
                      </a:r>
                      <a:r>
                        <a:rPr lang="en-US" sz="800" dirty="0">
                          <a:effectLst/>
                        </a:rPr>
                        <a:t> mediates a single method call.</a:t>
                      </a:r>
                    </a:p>
                  </a:txBody>
                  <a:tcPr marL="30922" marR="13252" marT="13252" marB="13252"/>
                </a:tc>
              </a:tr>
              <a:tr h="153725">
                <a:tc>
                  <a:txBody>
                    <a:bodyPr/>
                    <a:lstStyle/>
                    <a:p>
                      <a:pPr algn="l" fontAlgn="t"/>
                      <a:r>
                        <a:rPr lang="en-US" sz="800" b="0" u="none" strike="noStrike" dirty="0">
                          <a:solidFill>
                            <a:srgbClr val="4C6B87"/>
                          </a:solidFill>
                          <a:effectLst/>
                          <a:hlinkClick r:id="rId16" tooltip="interface in com.google.protobuf"/>
                        </a:rPr>
                        <a:t>Service</a:t>
                      </a:r>
                      <a:endParaRPr lang="en-US" sz="800" b="0" dirty="0">
                        <a:effectLst/>
                      </a:endParaRPr>
                    </a:p>
                  </a:txBody>
                  <a:tcPr marL="30922" marR="13252" marT="13252" marB="13252"/>
                </a:tc>
                <a:tc>
                  <a:txBody>
                    <a:bodyPr/>
                    <a:lstStyle/>
                    <a:p>
                      <a:pPr algn="l" fontAlgn="t"/>
                      <a:r>
                        <a:rPr lang="en-US" sz="800" dirty="0">
                          <a:effectLst/>
                        </a:rPr>
                        <a:t>Abstract base interface for protocol-buffer-based RPC services.</a:t>
                      </a:r>
                    </a:p>
                  </a:txBody>
                  <a:tcPr marL="30922" marR="13252" marT="13252" marB="13252"/>
                </a:tc>
              </a:tr>
            </a:tbl>
          </a:graphicData>
        </a:graphic>
      </p:graphicFrame>
    </p:spTree>
    <p:extLst>
      <p:ext uri="{BB962C8B-B14F-4D97-AF65-F5344CB8AC3E}">
        <p14:creationId xmlns:p14="http://schemas.microsoft.com/office/powerpoint/2010/main" val="3107853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r>
              <a:rPr lang="zh-CN" altLang="en-US" dirty="0" smtClean="0"/>
              <a:t>实例</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a:t>自</a:t>
            </a:r>
            <a:r>
              <a:rPr lang="zh-CN" altLang="en-US" dirty="0" smtClean="0"/>
              <a:t>描述消息实现</a:t>
            </a:r>
            <a:r>
              <a:rPr lang="zh-CN" altLang="en-US" sz="1800" dirty="0" smtClean="0"/>
              <a:t>（消费者对消息描述的解耦）</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11" name="Rectangle 4"/>
          <p:cNvSpPr>
            <a:spLocks noChangeArrowheads="1"/>
          </p:cNvSpPr>
          <p:nvPr/>
        </p:nvSpPr>
        <p:spPr bwMode="auto">
          <a:xfrm>
            <a:off x="1583668" y="2601357"/>
            <a:ext cx="5976664" cy="2051779"/>
          </a:xfrm>
          <a:prstGeom prst="rect">
            <a:avLst/>
          </a:prstGeom>
          <a:solidFill>
            <a:srgbClr val="F7F7F7"/>
          </a:solidFill>
          <a:ln w="9525">
            <a:solidFill>
              <a:schemeClr val="tx1">
                <a:lumMod val="50000"/>
                <a:lumOff val="50000"/>
              </a:schemeClr>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p>
            <a:pPr lvl="0" eaLnBrk="0" fontAlgn="base" hangingPunct="0">
              <a:spcBef>
                <a:spcPct val="0"/>
              </a:spcBef>
              <a:spcAft>
                <a:spcPct val="0"/>
              </a:spcAft>
            </a:pPr>
            <a:r>
              <a:rPr lang="en-US" altLang="zh-CN" sz="1200" dirty="0" smtClean="0">
                <a:solidFill>
                  <a:schemeClr val="tx1">
                    <a:lumMod val="50000"/>
                    <a:lumOff val="50000"/>
                  </a:schemeClr>
                </a:solidFill>
                <a:latin typeface="Arial" panose="020B0604020202020204" pitchFamily="34" charset="0"/>
              </a:rPr>
              <a:t>     message </a:t>
            </a:r>
            <a:r>
              <a:rPr lang="en-US" altLang="zh-CN" sz="1200" dirty="0" err="1">
                <a:solidFill>
                  <a:schemeClr val="tx1">
                    <a:lumMod val="50000"/>
                    <a:lumOff val="50000"/>
                  </a:schemeClr>
                </a:solidFill>
                <a:latin typeface="Arial" panose="020B0604020202020204" pitchFamily="34" charset="0"/>
              </a:rPr>
              <a:t>SelfDescribingMessage</a:t>
            </a:r>
            <a:r>
              <a:rPr lang="en-US" altLang="zh-CN" sz="1200" dirty="0">
                <a:solidFill>
                  <a:schemeClr val="tx1">
                    <a:lumMod val="50000"/>
                    <a:lumOff val="50000"/>
                  </a:schemeClr>
                </a:solidFill>
                <a:latin typeface="Arial" panose="020B0604020202020204" pitchFamily="34" charset="0"/>
              </a:rPr>
              <a:t> {</a:t>
            </a:r>
          </a:p>
          <a:p>
            <a:pPr lvl="1" eaLnBrk="0" fontAlgn="base" hangingPunct="0">
              <a:spcBef>
                <a:spcPct val="0"/>
              </a:spcBef>
              <a:spcAft>
                <a:spcPct val="0"/>
              </a:spcAft>
            </a:pPr>
            <a:r>
              <a:rPr lang="en-US" altLang="zh-CN" sz="1200" dirty="0">
                <a:solidFill>
                  <a:schemeClr val="tx1">
                    <a:lumMod val="50000"/>
                    <a:lumOff val="50000"/>
                  </a:schemeClr>
                </a:solidFill>
                <a:latin typeface="Arial" panose="020B0604020202020204" pitchFamily="34" charset="0"/>
              </a:rPr>
              <a:t>  // Set of .proto files which define the type.</a:t>
            </a:r>
          </a:p>
          <a:p>
            <a:pPr lvl="1" eaLnBrk="0" fontAlgn="base" hangingPunct="0">
              <a:spcBef>
                <a:spcPct val="0"/>
              </a:spcBef>
              <a:spcAft>
                <a:spcPct val="0"/>
              </a:spcAft>
            </a:pPr>
            <a:r>
              <a:rPr lang="en-US" altLang="zh-CN" sz="1200" dirty="0">
                <a:solidFill>
                  <a:schemeClr val="tx1">
                    <a:lumMod val="50000"/>
                    <a:lumOff val="50000"/>
                  </a:schemeClr>
                </a:solidFill>
                <a:latin typeface="Arial" panose="020B0604020202020204" pitchFamily="34" charset="0"/>
              </a:rPr>
              <a:t>  required </a:t>
            </a:r>
            <a:r>
              <a:rPr lang="en-US" altLang="zh-CN" sz="1200" u="sng" dirty="0" err="1">
                <a:solidFill>
                  <a:schemeClr val="accent2"/>
                </a:solidFill>
                <a:latin typeface="Arial" panose="020B0604020202020204" pitchFamily="34" charset="0"/>
              </a:rPr>
              <a:t>FileDescriptorSet</a:t>
            </a:r>
            <a:r>
              <a:rPr lang="en-US" altLang="zh-CN" sz="1200" dirty="0">
                <a:solidFill>
                  <a:schemeClr val="tx1">
                    <a:lumMod val="50000"/>
                    <a:lumOff val="50000"/>
                  </a:schemeClr>
                </a:solidFill>
                <a:latin typeface="Arial" panose="020B0604020202020204" pitchFamily="34" charset="0"/>
              </a:rPr>
              <a:t> </a:t>
            </a:r>
            <a:r>
              <a:rPr lang="en-US" altLang="zh-CN" sz="1200" dirty="0" err="1">
                <a:solidFill>
                  <a:schemeClr val="tx1">
                    <a:lumMod val="50000"/>
                    <a:lumOff val="50000"/>
                  </a:schemeClr>
                </a:solidFill>
                <a:latin typeface="Arial" panose="020B0604020202020204" pitchFamily="34" charset="0"/>
              </a:rPr>
              <a:t>proto_files</a:t>
            </a:r>
            <a:r>
              <a:rPr lang="en-US" altLang="zh-CN" sz="1200" dirty="0">
                <a:solidFill>
                  <a:schemeClr val="tx1">
                    <a:lumMod val="50000"/>
                    <a:lumOff val="50000"/>
                  </a:schemeClr>
                </a:solidFill>
                <a:latin typeface="Arial" panose="020B0604020202020204" pitchFamily="34" charset="0"/>
              </a:rPr>
              <a:t> = 1;</a:t>
            </a:r>
          </a:p>
          <a:p>
            <a:pPr lvl="0" eaLnBrk="0" fontAlgn="base" hangingPunct="0">
              <a:spcBef>
                <a:spcPct val="0"/>
              </a:spcBef>
              <a:spcAft>
                <a:spcPct val="0"/>
              </a:spcAft>
            </a:pPr>
            <a:endParaRPr lang="en-US" altLang="zh-CN" sz="1200" dirty="0">
              <a:solidFill>
                <a:schemeClr val="tx1">
                  <a:lumMod val="50000"/>
                  <a:lumOff val="50000"/>
                </a:schemeClr>
              </a:solidFill>
              <a:latin typeface="Arial" panose="020B0604020202020204" pitchFamily="34" charset="0"/>
            </a:endParaRPr>
          </a:p>
          <a:p>
            <a:pPr lvl="1" eaLnBrk="0" fontAlgn="base" hangingPunct="0">
              <a:spcBef>
                <a:spcPct val="0"/>
              </a:spcBef>
              <a:spcAft>
                <a:spcPct val="0"/>
              </a:spcAft>
            </a:pPr>
            <a:r>
              <a:rPr lang="en-US" altLang="zh-CN" sz="1200" dirty="0">
                <a:solidFill>
                  <a:schemeClr val="tx1">
                    <a:lumMod val="50000"/>
                    <a:lumOff val="50000"/>
                  </a:schemeClr>
                </a:solidFill>
                <a:latin typeface="Arial" panose="020B0604020202020204" pitchFamily="34" charset="0"/>
              </a:rPr>
              <a:t>  // Name of the message type.  Must be defined by one of the files </a:t>
            </a:r>
            <a:r>
              <a:rPr lang="en-US" altLang="zh-CN" sz="1200" dirty="0" smtClean="0">
                <a:solidFill>
                  <a:schemeClr val="tx1">
                    <a:lumMod val="50000"/>
                    <a:lumOff val="50000"/>
                  </a:schemeClr>
                </a:solidFill>
                <a:latin typeface="Arial" panose="020B0604020202020204" pitchFamily="34" charset="0"/>
              </a:rPr>
              <a:t>in </a:t>
            </a:r>
            <a:r>
              <a:rPr lang="en-US" altLang="zh-CN" sz="1200" dirty="0" err="1" smtClean="0">
                <a:solidFill>
                  <a:schemeClr val="tx1">
                    <a:lumMod val="50000"/>
                    <a:lumOff val="50000"/>
                  </a:schemeClr>
                </a:solidFill>
                <a:latin typeface="Arial" panose="020B0604020202020204" pitchFamily="34" charset="0"/>
              </a:rPr>
              <a:t>proto_files</a:t>
            </a:r>
            <a:r>
              <a:rPr lang="en-US" altLang="zh-CN" sz="1200" dirty="0" smtClean="0">
                <a:solidFill>
                  <a:schemeClr val="tx1">
                    <a:lumMod val="50000"/>
                    <a:lumOff val="50000"/>
                  </a:schemeClr>
                </a:solidFill>
                <a:latin typeface="Arial" panose="020B0604020202020204" pitchFamily="34" charset="0"/>
              </a:rPr>
              <a:t>.</a:t>
            </a:r>
            <a:endParaRPr lang="en-US" altLang="zh-CN" sz="1200" dirty="0">
              <a:solidFill>
                <a:schemeClr val="tx1">
                  <a:lumMod val="50000"/>
                  <a:lumOff val="50000"/>
                </a:schemeClr>
              </a:solidFill>
              <a:latin typeface="Arial" panose="020B0604020202020204" pitchFamily="34" charset="0"/>
            </a:endParaRPr>
          </a:p>
          <a:p>
            <a:pPr lvl="1" eaLnBrk="0" fontAlgn="base" hangingPunct="0">
              <a:spcBef>
                <a:spcPct val="0"/>
              </a:spcBef>
              <a:spcAft>
                <a:spcPct val="0"/>
              </a:spcAft>
            </a:pPr>
            <a:r>
              <a:rPr lang="en-US" altLang="zh-CN" sz="1200" dirty="0">
                <a:solidFill>
                  <a:schemeClr val="tx1">
                    <a:lumMod val="50000"/>
                    <a:lumOff val="50000"/>
                  </a:schemeClr>
                </a:solidFill>
                <a:latin typeface="Arial" panose="020B0604020202020204" pitchFamily="34" charset="0"/>
              </a:rPr>
              <a:t> </a:t>
            </a:r>
            <a:r>
              <a:rPr lang="en-US" altLang="zh-CN" sz="1200" dirty="0" smtClean="0">
                <a:solidFill>
                  <a:schemeClr val="tx1">
                    <a:lumMod val="50000"/>
                    <a:lumOff val="50000"/>
                  </a:schemeClr>
                </a:solidFill>
                <a:latin typeface="Arial" panose="020B0604020202020204" pitchFamily="34" charset="0"/>
              </a:rPr>
              <a:t>required </a:t>
            </a:r>
            <a:r>
              <a:rPr lang="en-US" altLang="zh-CN" sz="1200" dirty="0">
                <a:solidFill>
                  <a:schemeClr val="tx1">
                    <a:lumMod val="50000"/>
                    <a:lumOff val="50000"/>
                  </a:schemeClr>
                </a:solidFill>
                <a:latin typeface="Arial" panose="020B0604020202020204" pitchFamily="34" charset="0"/>
              </a:rPr>
              <a:t>string </a:t>
            </a:r>
            <a:r>
              <a:rPr lang="en-US" altLang="zh-CN" sz="1200" dirty="0" err="1">
                <a:solidFill>
                  <a:schemeClr val="tx1">
                    <a:lumMod val="50000"/>
                    <a:lumOff val="50000"/>
                  </a:schemeClr>
                </a:solidFill>
                <a:latin typeface="Arial" panose="020B0604020202020204" pitchFamily="34" charset="0"/>
              </a:rPr>
              <a:t>type_name</a:t>
            </a:r>
            <a:r>
              <a:rPr lang="en-US" altLang="zh-CN" sz="1200" dirty="0">
                <a:solidFill>
                  <a:schemeClr val="tx1">
                    <a:lumMod val="50000"/>
                    <a:lumOff val="50000"/>
                  </a:schemeClr>
                </a:solidFill>
                <a:latin typeface="Arial" panose="020B0604020202020204" pitchFamily="34" charset="0"/>
              </a:rPr>
              <a:t> = 2;</a:t>
            </a:r>
          </a:p>
          <a:p>
            <a:pPr lvl="1" eaLnBrk="0" fontAlgn="base" hangingPunct="0">
              <a:spcBef>
                <a:spcPct val="0"/>
              </a:spcBef>
              <a:spcAft>
                <a:spcPct val="0"/>
              </a:spcAft>
            </a:pPr>
            <a:endParaRPr lang="en-US" altLang="zh-CN" sz="1200" dirty="0">
              <a:solidFill>
                <a:schemeClr val="tx1">
                  <a:lumMod val="50000"/>
                  <a:lumOff val="50000"/>
                </a:schemeClr>
              </a:solidFill>
              <a:latin typeface="Arial" panose="020B0604020202020204" pitchFamily="34" charset="0"/>
            </a:endParaRPr>
          </a:p>
          <a:p>
            <a:pPr lvl="1" eaLnBrk="0" fontAlgn="base" hangingPunct="0">
              <a:spcBef>
                <a:spcPct val="0"/>
              </a:spcBef>
              <a:spcAft>
                <a:spcPct val="0"/>
              </a:spcAft>
            </a:pPr>
            <a:r>
              <a:rPr lang="en-US" altLang="zh-CN" sz="1200" dirty="0">
                <a:solidFill>
                  <a:schemeClr val="tx1">
                    <a:lumMod val="50000"/>
                    <a:lumOff val="50000"/>
                  </a:schemeClr>
                </a:solidFill>
                <a:latin typeface="Arial" panose="020B0604020202020204" pitchFamily="34" charset="0"/>
              </a:rPr>
              <a:t> </a:t>
            </a:r>
            <a:r>
              <a:rPr lang="en-US" altLang="zh-CN" sz="1200" dirty="0" smtClean="0">
                <a:solidFill>
                  <a:schemeClr val="tx1">
                    <a:lumMod val="50000"/>
                    <a:lumOff val="50000"/>
                  </a:schemeClr>
                </a:solidFill>
                <a:latin typeface="Arial" panose="020B0604020202020204" pitchFamily="34" charset="0"/>
              </a:rPr>
              <a:t>// </a:t>
            </a:r>
            <a:r>
              <a:rPr lang="en-US" altLang="zh-CN" sz="1200" dirty="0">
                <a:solidFill>
                  <a:schemeClr val="tx1">
                    <a:lumMod val="50000"/>
                    <a:lumOff val="50000"/>
                  </a:schemeClr>
                </a:solidFill>
                <a:latin typeface="Arial" panose="020B0604020202020204" pitchFamily="34" charset="0"/>
              </a:rPr>
              <a:t>The message data</a:t>
            </a:r>
            <a:r>
              <a:rPr lang="en-US" altLang="zh-CN" sz="1200" dirty="0" smtClean="0">
                <a:solidFill>
                  <a:schemeClr val="tx1">
                    <a:lumMod val="50000"/>
                    <a:lumOff val="50000"/>
                  </a:schemeClr>
                </a:solidFill>
                <a:latin typeface="Arial" panose="020B0604020202020204" pitchFamily="34" charset="0"/>
              </a:rPr>
              <a:t>.</a:t>
            </a:r>
            <a:endParaRPr lang="en-US" altLang="zh-CN" sz="1200" dirty="0">
              <a:solidFill>
                <a:schemeClr val="tx1">
                  <a:lumMod val="50000"/>
                  <a:lumOff val="50000"/>
                </a:schemeClr>
              </a:solidFill>
              <a:latin typeface="Arial" panose="020B0604020202020204" pitchFamily="34" charset="0"/>
            </a:endParaRPr>
          </a:p>
          <a:p>
            <a:pPr lvl="1" eaLnBrk="0" fontAlgn="base" hangingPunct="0">
              <a:spcBef>
                <a:spcPct val="0"/>
              </a:spcBef>
              <a:spcAft>
                <a:spcPct val="0"/>
              </a:spcAft>
            </a:pPr>
            <a:r>
              <a:rPr lang="en-US" altLang="zh-CN" sz="1200" dirty="0">
                <a:solidFill>
                  <a:schemeClr val="tx1">
                    <a:lumMod val="50000"/>
                    <a:lumOff val="50000"/>
                  </a:schemeClr>
                </a:solidFill>
                <a:latin typeface="Arial" panose="020B0604020202020204" pitchFamily="34" charset="0"/>
              </a:rPr>
              <a:t> </a:t>
            </a:r>
            <a:r>
              <a:rPr lang="en-US" altLang="zh-CN" sz="1200" dirty="0" smtClean="0">
                <a:solidFill>
                  <a:schemeClr val="tx1">
                    <a:lumMod val="50000"/>
                    <a:lumOff val="50000"/>
                  </a:schemeClr>
                </a:solidFill>
                <a:latin typeface="Arial" panose="020B0604020202020204" pitchFamily="34" charset="0"/>
              </a:rPr>
              <a:t>required </a:t>
            </a:r>
            <a:r>
              <a:rPr lang="en-US" altLang="zh-CN" sz="1200" dirty="0">
                <a:solidFill>
                  <a:schemeClr val="tx1">
                    <a:lumMod val="50000"/>
                    <a:lumOff val="50000"/>
                  </a:schemeClr>
                </a:solidFill>
                <a:latin typeface="Arial" panose="020B0604020202020204" pitchFamily="34" charset="0"/>
              </a:rPr>
              <a:t>bytes </a:t>
            </a:r>
            <a:r>
              <a:rPr lang="en-US" altLang="zh-CN" sz="1200" dirty="0" err="1">
                <a:solidFill>
                  <a:schemeClr val="tx1">
                    <a:lumMod val="50000"/>
                    <a:lumOff val="50000"/>
                  </a:schemeClr>
                </a:solidFill>
                <a:latin typeface="Arial" panose="020B0604020202020204" pitchFamily="34" charset="0"/>
              </a:rPr>
              <a:t>message_data</a:t>
            </a:r>
            <a:r>
              <a:rPr lang="en-US" altLang="zh-CN" sz="1200" dirty="0">
                <a:solidFill>
                  <a:schemeClr val="tx1">
                    <a:lumMod val="50000"/>
                    <a:lumOff val="50000"/>
                  </a:schemeClr>
                </a:solidFill>
                <a:latin typeface="Arial" panose="020B0604020202020204" pitchFamily="34" charset="0"/>
              </a:rPr>
              <a:t> = 3;</a:t>
            </a:r>
          </a:p>
          <a:p>
            <a:pPr lvl="0" eaLnBrk="0" fontAlgn="base" hangingPunct="0">
              <a:spcBef>
                <a:spcPct val="0"/>
              </a:spcBef>
              <a:spcAft>
                <a:spcPct val="0"/>
              </a:spcAft>
            </a:pPr>
            <a:r>
              <a:rPr lang="en-US" altLang="zh-CN" sz="1200" dirty="0" smtClean="0">
                <a:solidFill>
                  <a:schemeClr val="tx1">
                    <a:lumMod val="50000"/>
                    <a:lumOff val="50000"/>
                  </a:schemeClr>
                </a:solidFill>
                <a:latin typeface="Arial" panose="020B0604020202020204" pitchFamily="34" charset="0"/>
              </a:rPr>
              <a:t>     }</a:t>
            </a:r>
            <a:endParaRPr kumimoji="0" lang="zh-CN" altLang="zh-CN" sz="1200" b="0" i="0" u="none" strike="noStrike" cap="none" normalizeH="0" baseline="0" dirty="0" smtClean="0">
              <a:ln>
                <a:noFill/>
              </a:ln>
              <a:solidFill>
                <a:schemeClr val="tx1">
                  <a:lumMod val="50000"/>
                  <a:lumOff val="50000"/>
                </a:schemeClr>
              </a:solidFill>
              <a:effectLst/>
              <a:latin typeface="Arial" panose="020B0604020202020204" pitchFamily="34" charset="0"/>
            </a:endParaRPr>
          </a:p>
        </p:txBody>
      </p:sp>
      <p:sp>
        <p:nvSpPr>
          <p:cNvPr id="13" name="矩形 12"/>
          <p:cNvSpPr/>
          <p:nvPr/>
        </p:nvSpPr>
        <p:spPr>
          <a:xfrm>
            <a:off x="1468377" y="2188032"/>
            <a:ext cx="1122423" cy="253916"/>
          </a:xfrm>
          <a:prstGeom prst="rect">
            <a:avLst/>
          </a:prstGeom>
          <a:ln>
            <a:solidFill>
              <a:schemeClr val="tx1">
                <a:lumMod val="50000"/>
                <a:lumOff val="50000"/>
              </a:schemeClr>
            </a:solidFill>
          </a:ln>
        </p:spPr>
        <p:txBody>
          <a:bodyPr wrap="square">
            <a:spAutoFit/>
          </a:bodyPr>
          <a:lstStyle/>
          <a:p>
            <a:r>
              <a:rPr lang="en-US" altLang="zh-CN" sz="1050" dirty="0" err="1">
                <a:solidFill>
                  <a:srgbClr val="666666"/>
                </a:solidFill>
                <a:latin typeface="Arial" panose="020B0604020202020204" pitchFamily="34" charset="0"/>
              </a:rPr>
              <a:t>descriptor.proto</a:t>
            </a:r>
            <a:endParaRPr lang="zh-CN" altLang="en-US" sz="1050" dirty="0">
              <a:solidFill>
                <a:srgbClr val="666666"/>
              </a:solidFill>
              <a:latin typeface="Arial" panose="020B0604020202020204" pitchFamily="34" charset="0"/>
            </a:endParaRPr>
          </a:p>
        </p:txBody>
      </p:sp>
      <p:cxnSp>
        <p:nvCxnSpPr>
          <p:cNvPr id="15" name="肘形连接符 14"/>
          <p:cNvCxnSpPr>
            <a:endCxn id="13" idx="2"/>
          </p:cNvCxnSpPr>
          <p:nvPr/>
        </p:nvCxnSpPr>
        <p:spPr>
          <a:xfrm rot="16200000" flipV="1">
            <a:off x="1708923" y="2762614"/>
            <a:ext cx="735474" cy="94141"/>
          </a:xfrm>
          <a:prstGeom prst="bentConnector3">
            <a:avLst>
              <a:gd name="adj1" fmla="val 50000"/>
            </a:avLst>
          </a:prstGeom>
          <a:ln w="12700">
            <a:solidFill>
              <a:schemeClr val="tx1">
                <a:lumMod val="50000"/>
                <a:lumOff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01977" y="2188032"/>
            <a:ext cx="4392488" cy="253916"/>
          </a:xfrm>
          <a:prstGeom prst="rect">
            <a:avLst/>
          </a:prstGeom>
        </p:spPr>
        <p:txBody>
          <a:bodyPr wrap="square">
            <a:spAutoFit/>
          </a:bodyPr>
          <a:lstStyle/>
          <a:p>
            <a:r>
              <a:rPr lang="en-US" altLang="zh-CN" sz="1050" dirty="0" err="1">
                <a:solidFill>
                  <a:srgbClr val="666666"/>
                </a:solidFill>
                <a:latin typeface="Arial" panose="020B0604020202020204" pitchFamily="34" charset="0"/>
              </a:rPr>
              <a:t>protoc</a:t>
            </a:r>
            <a:r>
              <a:rPr lang="en-US" altLang="zh-CN" sz="1050" dirty="0">
                <a:solidFill>
                  <a:srgbClr val="666666"/>
                </a:solidFill>
                <a:latin typeface="Arial" panose="020B0604020202020204" pitchFamily="34" charset="0"/>
              </a:rPr>
              <a:t> –</a:t>
            </a:r>
            <a:r>
              <a:rPr lang="en-US" altLang="zh-CN" sz="1050" dirty="0" err="1">
                <a:solidFill>
                  <a:srgbClr val="666666"/>
                </a:solidFill>
                <a:latin typeface="Arial" panose="020B0604020202020204" pitchFamily="34" charset="0"/>
              </a:rPr>
              <a:t>cpp_out</a:t>
            </a:r>
            <a:r>
              <a:rPr lang="en-US" altLang="zh-CN" sz="1050" dirty="0">
                <a:solidFill>
                  <a:srgbClr val="666666"/>
                </a:solidFill>
                <a:latin typeface="Arial" panose="020B0604020202020204" pitchFamily="34" charset="0"/>
              </a:rPr>
              <a:t>=. </a:t>
            </a:r>
            <a:r>
              <a:rPr lang="en-US" altLang="zh-CN" sz="1050" b="1" dirty="0">
                <a:solidFill>
                  <a:srgbClr val="666666"/>
                </a:solidFill>
                <a:latin typeface="Arial" panose="020B0604020202020204" pitchFamily="34" charset="0"/>
              </a:rPr>
              <a:t>–</a:t>
            </a:r>
            <a:r>
              <a:rPr lang="en-US" altLang="zh-CN" sz="1050" b="1" dirty="0" err="1">
                <a:solidFill>
                  <a:srgbClr val="666666"/>
                </a:solidFill>
                <a:latin typeface="Arial" panose="020B0604020202020204" pitchFamily="34" charset="0"/>
              </a:rPr>
              <a:t>descriptor_set_out</a:t>
            </a:r>
            <a:r>
              <a:rPr lang="en-US" altLang="zh-CN" sz="1050" b="1" dirty="0">
                <a:solidFill>
                  <a:srgbClr val="666666"/>
                </a:solidFill>
                <a:latin typeface="Arial" panose="020B0604020202020204" pitchFamily="34" charset="0"/>
              </a:rPr>
              <a:t>=</a:t>
            </a:r>
            <a:r>
              <a:rPr lang="en-US" altLang="zh-CN" sz="1050" b="1" dirty="0" err="1">
                <a:solidFill>
                  <a:srgbClr val="666666"/>
                </a:solidFill>
                <a:latin typeface="Arial" panose="020B0604020202020204" pitchFamily="34" charset="0"/>
              </a:rPr>
              <a:t>desc.set</a:t>
            </a:r>
            <a:r>
              <a:rPr lang="en-US" altLang="zh-CN" sz="1050" dirty="0">
                <a:solidFill>
                  <a:srgbClr val="666666"/>
                </a:solidFill>
                <a:latin typeface="Arial" panose="020B0604020202020204" pitchFamily="34" charset="0"/>
              </a:rPr>
              <a:t> </a:t>
            </a:r>
            <a:r>
              <a:rPr lang="en-US" altLang="zh-CN" sz="1050" dirty="0" err="1">
                <a:solidFill>
                  <a:srgbClr val="666666"/>
                </a:solidFill>
                <a:latin typeface="Arial" panose="020B0604020202020204" pitchFamily="34" charset="0"/>
              </a:rPr>
              <a:t>addressbook.proto</a:t>
            </a:r>
            <a:endParaRPr lang="zh-CN" altLang="en-US" sz="1050" dirty="0"/>
          </a:p>
        </p:txBody>
      </p:sp>
      <p:cxnSp>
        <p:nvCxnSpPr>
          <p:cNvPr id="19" name="肘形连接符 18"/>
          <p:cNvCxnSpPr>
            <a:stCxn id="16" idx="2"/>
          </p:cNvCxnSpPr>
          <p:nvPr/>
        </p:nvCxnSpPr>
        <p:spPr>
          <a:xfrm rot="5400000">
            <a:off x="5026985" y="2406184"/>
            <a:ext cx="735473" cy="807001"/>
          </a:xfrm>
          <a:prstGeom prst="bentConnector2">
            <a:avLst/>
          </a:prstGeom>
          <a:ln w="12700">
            <a:solidFill>
              <a:schemeClr val="tx1">
                <a:lumMod val="50000"/>
                <a:lumOff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671513" y="2447538"/>
            <a:ext cx="364202" cy="307777"/>
          </a:xfrm>
          <a:prstGeom prst="rect">
            <a:avLst/>
          </a:prstGeom>
          <a:noFill/>
        </p:spPr>
        <p:txBody>
          <a:bodyPr wrap="none" rtlCol="0">
            <a:spAutoFit/>
          </a:bodyPr>
          <a:lstStyle/>
          <a:p>
            <a:r>
              <a:rPr lang="zh-CN" altLang="en-US" sz="1400" dirty="0">
                <a:latin typeface="Calibri" panose="020F0502020204030204" pitchFamily="34" charset="0"/>
              </a:rPr>
              <a:t>①</a:t>
            </a:r>
            <a:endParaRPr lang="zh-CN" altLang="en-US" dirty="0"/>
          </a:p>
        </p:txBody>
      </p:sp>
      <p:sp>
        <p:nvSpPr>
          <p:cNvPr id="25" name="矩形 24"/>
          <p:cNvSpPr/>
          <p:nvPr/>
        </p:nvSpPr>
        <p:spPr>
          <a:xfrm>
            <a:off x="3334512" y="2160017"/>
            <a:ext cx="364202" cy="307777"/>
          </a:xfrm>
          <a:prstGeom prst="rect">
            <a:avLst/>
          </a:prstGeom>
        </p:spPr>
        <p:txBody>
          <a:bodyPr wrap="none">
            <a:spAutoFit/>
          </a:bodyPr>
          <a:lstStyle/>
          <a:p>
            <a:r>
              <a:rPr lang="zh-CN" altLang="en-US" sz="1400" dirty="0">
                <a:latin typeface="Calibri" panose="020F0502020204030204" pitchFamily="34" charset="0"/>
              </a:rPr>
              <a:t>②</a:t>
            </a:r>
            <a:endParaRPr lang="zh-CN" altLang="en-US" sz="1400" dirty="0"/>
          </a:p>
        </p:txBody>
      </p:sp>
      <p:sp>
        <p:nvSpPr>
          <p:cNvPr id="27" name="矩形 26"/>
          <p:cNvSpPr/>
          <p:nvPr/>
        </p:nvSpPr>
        <p:spPr>
          <a:xfrm>
            <a:off x="5436096" y="2816870"/>
            <a:ext cx="364202" cy="307777"/>
          </a:xfrm>
          <a:prstGeom prst="rect">
            <a:avLst/>
          </a:prstGeom>
        </p:spPr>
        <p:txBody>
          <a:bodyPr wrap="none">
            <a:spAutoFit/>
          </a:bodyPr>
          <a:lstStyle/>
          <a:p>
            <a:r>
              <a:rPr lang="zh-CN" altLang="en-US" sz="1400" dirty="0">
                <a:latin typeface="Calibri" panose="020F0502020204030204" pitchFamily="34" charset="0"/>
              </a:rPr>
              <a:t>③</a:t>
            </a:r>
            <a:endParaRPr lang="zh-CN" altLang="en-US" sz="1400" dirty="0"/>
          </a:p>
        </p:txBody>
      </p:sp>
      <p:sp>
        <p:nvSpPr>
          <p:cNvPr id="28" name="矩形 27"/>
          <p:cNvSpPr/>
          <p:nvPr/>
        </p:nvSpPr>
        <p:spPr>
          <a:xfrm>
            <a:off x="1467651" y="4849415"/>
            <a:ext cx="6828992" cy="307777"/>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④</a:t>
            </a:r>
            <a:r>
              <a:rPr lang="zh-CN" altLang="en-US" sz="1400" dirty="0" smtClean="0">
                <a:solidFill>
                  <a:srgbClr val="666666"/>
                </a:solidFill>
                <a:latin typeface="Arial" panose="020B0604020202020204" pitchFamily="34" charset="0"/>
              </a:rPr>
              <a:t>反</a:t>
            </a:r>
            <a:r>
              <a:rPr lang="zh-CN" altLang="en-US" sz="1400" dirty="0">
                <a:solidFill>
                  <a:srgbClr val="666666"/>
                </a:solidFill>
                <a:latin typeface="Arial" panose="020B0604020202020204" pitchFamily="34" charset="0"/>
              </a:rPr>
              <a:t>序列化</a:t>
            </a:r>
            <a:r>
              <a:rPr lang="en-US" altLang="zh-CN" sz="1400" dirty="0" err="1">
                <a:solidFill>
                  <a:srgbClr val="666666"/>
                </a:solidFill>
                <a:latin typeface="Arial" panose="020B0604020202020204" pitchFamily="34" charset="0"/>
              </a:rPr>
              <a:t>SelfDescribingMessage</a:t>
            </a:r>
            <a:endParaRPr lang="zh-CN" altLang="en-US" sz="1400" dirty="0"/>
          </a:p>
        </p:txBody>
      </p:sp>
      <p:sp>
        <p:nvSpPr>
          <p:cNvPr id="29" name="矩形 28"/>
          <p:cNvSpPr/>
          <p:nvPr/>
        </p:nvSpPr>
        <p:spPr>
          <a:xfrm>
            <a:off x="1467651" y="5229200"/>
            <a:ext cx="6828992" cy="523220"/>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⑤</a:t>
            </a:r>
            <a:r>
              <a:rPr lang="zh-CN" altLang="en-US" sz="1400" dirty="0" smtClean="0">
                <a:solidFill>
                  <a:srgbClr val="666666"/>
                </a:solidFill>
                <a:latin typeface="Arial" panose="020B0604020202020204" pitchFamily="34" charset="0"/>
              </a:rPr>
              <a:t>通过</a:t>
            </a:r>
            <a:r>
              <a:rPr lang="zh-CN" altLang="en-US" sz="1400" dirty="0">
                <a:solidFill>
                  <a:srgbClr val="666666"/>
                </a:solidFill>
                <a:latin typeface="Arial" panose="020B0604020202020204" pitchFamily="34" charset="0"/>
              </a:rPr>
              <a:t>第一个字段得到</a:t>
            </a:r>
            <a:r>
              <a:rPr lang="en-US" altLang="zh-CN" sz="1400" dirty="0" err="1">
                <a:solidFill>
                  <a:srgbClr val="666666"/>
                </a:solidFill>
                <a:latin typeface="Arial" panose="020B0604020202020204" pitchFamily="34" charset="0"/>
              </a:rPr>
              <a:t>FileDescriptorSet</a:t>
            </a:r>
            <a:r>
              <a:rPr lang="zh-CN" altLang="en-US" sz="1400" dirty="0">
                <a:solidFill>
                  <a:srgbClr val="666666"/>
                </a:solidFill>
                <a:latin typeface="Arial" panose="020B0604020202020204" pitchFamily="34" charset="0"/>
              </a:rPr>
              <a:t>，通过第二个字段取得消息的类型名，使用</a:t>
            </a:r>
            <a:r>
              <a:rPr lang="en-US" altLang="zh-CN" sz="1400" dirty="0" err="1">
                <a:solidFill>
                  <a:srgbClr val="666666"/>
                </a:solidFill>
                <a:latin typeface="Arial" panose="020B0604020202020204" pitchFamily="34" charset="0"/>
              </a:rPr>
              <a:t>DescriptorPool</a:t>
            </a:r>
            <a:r>
              <a:rPr lang="zh-CN" altLang="en-US" sz="1400" dirty="0">
                <a:solidFill>
                  <a:srgbClr val="666666"/>
                </a:solidFill>
                <a:latin typeface="Arial" panose="020B0604020202020204" pitchFamily="34" charset="0"/>
              </a:rPr>
              <a:t>得到</a:t>
            </a:r>
            <a:r>
              <a:rPr lang="en-US" altLang="zh-CN" sz="1400" dirty="0">
                <a:solidFill>
                  <a:srgbClr val="666666"/>
                </a:solidFill>
                <a:latin typeface="Arial" panose="020B0604020202020204" pitchFamily="34" charset="0"/>
              </a:rPr>
              <a:t>payload message</a:t>
            </a:r>
            <a:r>
              <a:rPr lang="zh-CN" altLang="en-US" sz="1400" dirty="0">
                <a:solidFill>
                  <a:srgbClr val="666666"/>
                </a:solidFill>
                <a:latin typeface="Arial" panose="020B0604020202020204" pitchFamily="34" charset="0"/>
              </a:rPr>
              <a:t>的类型信息</a:t>
            </a:r>
            <a:r>
              <a:rPr lang="en-US" altLang="zh-CN" sz="1400" dirty="0">
                <a:solidFill>
                  <a:srgbClr val="666666"/>
                </a:solidFill>
                <a:latin typeface="Arial" panose="020B0604020202020204" pitchFamily="34" charset="0"/>
              </a:rPr>
              <a:t>Descriptor</a:t>
            </a:r>
            <a:endParaRPr lang="zh-CN" altLang="en-US" sz="1400" dirty="0"/>
          </a:p>
        </p:txBody>
      </p:sp>
      <p:sp>
        <p:nvSpPr>
          <p:cNvPr id="30" name="矩形 29"/>
          <p:cNvSpPr/>
          <p:nvPr/>
        </p:nvSpPr>
        <p:spPr>
          <a:xfrm>
            <a:off x="1467651" y="5805264"/>
            <a:ext cx="6828992" cy="523220"/>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⑥</a:t>
            </a:r>
            <a:r>
              <a:rPr lang="zh-CN" altLang="en-US" sz="1400" dirty="0" smtClean="0">
                <a:solidFill>
                  <a:srgbClr val="666666"/>
                </a:solidFill>
                <a:latin typeface="Arial" panose="020B0604020202020204" pitchFamily="34" charset="0"/>
              </a:rPr>
              <a:t>使用</a:t>
            </a:r>
            <a:r>
              <a:rPr lang="en-US" altLang="zh-CN" sz="1400" dirty="0" err="1">
                <a:solidFill>
                  <a:srgbClr val="666666"/>
                </a:solidFill>
                <a:latin typeface="Arial" panose="020B0604020202020204" pitchFamily="34" charset="0"/>
              </a:rPr>
              <a:t>DynamicMessage</a:t>
            </a:r>
            <a:r>
              <a:rPr lang="en-US" altLang="zh-CN" sz="1400" dirty="0">
                <a:solidFill>
                  <a:srgbClr val="666666"/>
                </a:solidFill>
                <a:latin typeface="Arial" panose="020B0604020202020204" pitchFamily="34" charset="0"/>
              </a:rPr>
              <a:t> new</a:t>
            </a:r>
            <a:r>
              <a:rPr lang="zh-CN" altLang="en-US" sz="1400" dirty="0">
                <a:solidFill>
                  <a:srgbClr val="666666"/>
                </a:solidFill>
                <a:latin typeface="Arial" panose="020B0604020202020204" pitchFamily="34" charset="0"/>
              </a:rPr>
              <a:t>出这个类型的一个空对象，从第三个字段反序列化得到原来的</a:t>
            </a:r>
            <a:r>
              <a:rPr lang="en-US" altLang="zh-CN" sz="1400" dirty="0">
                <a:solidFill>
                  <a:srgbClr val="666666"/>
                </a:solidFill>
                <a:latin typeface="Arial" panose="020B0604020202020204" pitchFamily="34" charset="0"/>
              </a:rPr>
              <a:t>message</a:t>
            </a:r>
            <a:r>
              <a:rPr lang="zh-CN" altLang="en-US" sz="1400" dirty="0">
                <a:solidFill>
                  <a:srgbClr val="666666"/>
                </a:solidFill>
                <a:latin typeface="Arial" panose="020B0604020202020204" pitchFamily="34" charset="0"/>
              </a:rPr>
              <a:t>对象</a:t>
            </a:r>
            <a:endParaRPr lang="zh-CN" altLang="en-US" sz="1400" dirty="0"/>
          </a:p>
        </p:txBody>
      </p:sp>
    </p:spTree>
    <p:extLst>
      <p:ext uri="{BB962C8B-B14F-4D97-AF65-F5344CB8AC3E}">
        <p14:creationId xmlns:p14="http://schemas.microsoft.com/office/powerpoint/2010/main" val="499159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扩展实例</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smtClean="0"/>
              <a:t>动态消息</a:t>
            </a:r>
            <a:r>
              <a:rPr lang="zh-CN" altLang="en-US" sz="1800" dirty="0" smtClean="0"/>
              <a:t>（生产者对消息描述的解耦）</a:t>
            </a:r>
            <a:endParaRPr lang="zh-CN" altLang="en-US" sz="1800"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17</a:t>
            </a:fld>
            <a:endParaRPr lang="zh-CN" altLang="en-US"/>
          </a:p>
        </p:txBody>
      </p:sp>
      <p:pic>
        <p:nvPicPr>
          <p:cNvPr id="9" name="图片 8"/>
          <p:cNvPicPr>
            <a:picLocks noChangeAspect="1"/>
          </p:cNvPicPr>
          <p:nvPr/>
        </p:nvPicPr>
        <p:blipFill>
          <a:blip r:embed="rId2"/>
          <a:stretch>
            <a:fillRect/>
          </a:stretch>
        </p:blipFill>
        <p:spPr>
          <a:xfrm>
            <a:off x="4644553" y="2163677"/>
            <a:ext cx="4103911" cy="4192673"/>
          </a:xfrm>
          <a:prstGeom prst="rect">
            <a:avLst/>
          </a:prstGeom>
        </p:spPr>
      </p:pic>
      <p:sp>
        <p:nvSpPr>
          <p:cNvPr id="10" name="矩形 9"/>
          <p:cNvSpPr/>
          <p:nvPr/>
        </p:nvSpPr>
        <p:spPr>
          <a:xfrm>
            <a:off x="640176" y="2564904"/>
            <a:ext cx="3960440" cy="523220"/>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①通过</a:t>
            </a:r>
            <a:r>
              <a:rPr lang="en-US" altLang="zh-CN" sz="1400" dirty="0" smtClean="0">
                <a:solidFill>
                  <a:srgbClr val="666666"/>
                </a:solidFill>
                <a:latin typeface="Calibri" panose="020F0502020204030204" pitchFamily="34" charset="0"/>
              </a:rPr>
              <a:t>google::</a:t>
            </a:r>
            <a:r>
              <a:rPr lang="en-US" altLang="zh-CN" sz="1400" dirty="0" err="1" smtClean="0">
                <a:solidFill>
                  <a:srgbClr val="666666"/>
                </a:solidFill>
                <a:latin typeface="Calibri" panose="020F0502020204030204" pitchFamily="34" charset="0"/>
              </a:rPr>
              <a:t>protobuf</a:t>
            </a:r>
            <a:r>
              <a:rPr lang="en-US" altLang="zh-CN" sz="1400" dirty="0" smtClean="0">
                <a:solidFill>
                  <a:srgbClr val="666666"/>
                </a:solidFill>
                <a:latin typeface="Calibri" panose="020F0502020204030204" pitchFamily="34" charset="0"/>
              </a:rPr>
              <a:t>::compiler</a:t>
            </a:r>
            <a:r>
              <a:rPr lang="zh-CN" altLang="en-US" sz="1400" dirty="0" smtClean="0">
                <a:solidFill>
                  <a:srgbClr val="666666"/>
                </a:solidFill>
                <a:latin typeface="Calibri" panose="020F0502020204030204" pitchFamily="34" charset="0"/>
              </a:rPr>
              <a:t>包的</a:t>
            </a:r>
            <a:r>
              <a:rPr lang="en-US" altLang="zh-CN" sz="1400" dirty="0" smtClean="0">
                <a:solidFill>
                  <a:srgbClr val="666666"/>
                </a:solidFill>
                <a:latin typeface="Calibri" panose="020F0502020204030204" pitchFamily="34" charset="0"/>
              </a:rPr>
              <a:t>Importer</a:t>
            </a:r>
            <a:r>
              <a:rPr lang="zh-CN" altLang="en-US" sz="1400" dirty="0" smtClean="0">
                <a:solidFill>
                  <a:srgbClr val="666666"/>
                </a:solidFill>
                <a:latin typeface="Calibri" panose="020F0502020204030204" pitchFamily="34" charset="0"/>
              </a:rPr>
              <a:t>类动态编译指定</a:t>
            </a:r>
            <a:r>
              <a:rPr lang="en-US" altLang="zh-CN" sz="1400" dirty="0" smtClean="0">
                <a:solidFill>
                  <a:srgbClr val="666666"/>
                </a:solidFill>
                <a:latin typeface="Calibri" panose="020F0502020204030204" pitchFamily="34" charset="0"/>
              </a:rPr>
              <a:t>.proto</a:t>
            </a:r>
            <a:r>
              <a:rPr lang="zh-CN" altLang="en-US" sz="1400" dirty="0" smtClean="0">
                <a:solidFill>
                  <a:srgbClr val="666666"/>
                </a:solidFill>
                <a:latin typeface="Calibri" panose="020F0502020204030204" pitchFamily="34" charset="0"/>
              </a:rPr>
              <a:t>文件</a:t>
            </a:r>
            <a:endParaRPr lang="zh-CN" altLang="en-US" sz="1400" dirty="0"/>
          </a:p>
        </p:txBody>
      </p:sp>
      <p:sp>
        <p:nvSpPr>
          <p:cNvPr id="11" name="矩形 10"/>
          <p:cNvSpPr/>
          <p:nvPr/>
        </p:nvSpPr>
        <p:spPr>
          <a:xfrm>
            <a:off x="640176" y="3244044"/>
            <a:ext cx="3960440" cy="523220"/>
          </a:xfrm>
          <a:prstGeom prst="rect">
            <a:avLst/>
          </a:prstGeom>
        </p:spPr>
        <p:txBody>
          <a:bodyPr wrap="square">
            <a:spAutoFit/>
          </a:bodyPr>
          <a:lstStyle/>
          <a:p>
            <a:r>
              <a:rPr lang="zh-CN" altLang="en-US" sz="1400" dirty="0">
                <a:solidFill>
                  <a:srgbClr val="666666"/>
                </a:solidFill>
                <a:latin typeface="Calibri" panose="020F0502020204030204" pitchFamily="34" charset="0"/>
              </a:rPr>
              <a:t>②</a:t>
            </a:r>
            <a:r>
              <a:rPr lang="zh-CN" altLang="en-US" sz="1400" dirty="0" smtClean="0">
                <a:solidFill>
                  <a:srgbClr val="666666"/>
                </a:solidFill>
                <a:latin typeface="Calibri" panose="020F0502020204030204" pitchFamily="34" charset="0"/>
              </a:rPr>
              <a:t>通过</a:t>
            </a:r>
            <a:r>
              <a:rPr lang="zh-CN" altLang="en-US" sz="1400" dirty="0" smtClean="0">
                <a:solidFill>
                  <a:srgbClr val="666666"/>
                </a:solidFill>
                <a:latin typeface="Calibri" panose="020F0502020204030204" pitchFamily="34" charset="0"/>
              </a:rPr>
              <a:t>编译池找到动态编译出的类型消息</a:t>
            </a:r>
            <a:r>
              <a:rPr lang="en-US" altLang="zh-CN" sz="1400" dirty="0" smtClean="0">
                <a:solidFill>
                  <a:srgbClr val="666666"/>
                </a:solidFill>
                <a:latin typeface="Calibri" panose="020F0502020204030204" pitchFamily="34" charset="0"/>
              </a:rPr>
              <a:t>Descriptor</a:t>
            </a:r>
            <a:endParaRPr lang="zh-CN" altLang="en-US" sz="1400" dirty="0"/>
          </a:p>
        </p:txBody>
      </p:sp>
      <p:sp>
        <p:nvSpPr>
          <p:cNvPr id="12" name="矩形 11"/>
          <p:cNvSpPr/>
          <p:nvPr/>
        </p:nvSpPr>
        <p:spPr>
          <a:xfrm>
            <a:off x="640176" y="3923184"/>
            <a:ext cx="3960440" cy="523220"/>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③</a:t>
            </a:r>
            <a:r>
              <a:rPr lang="zh-CN" altLang="en-US" sz="1400" dirty="0">
                <a:solidFill>
                  <a:srgbClr val="666666"/>
                </a:solidFill>
                <a:latin typeface="Calibri" panose="020F0502020204030204" pitchFamily="34" charset="0"/>
              </a:rPr>
              <a:t>根据类型信息使用</a:t>
            </a:r>
            <a:r>
              <a:rPr lang="en-US" altLang="zh-CN" sz="1400" dirty="0" err="1">
                <a:solidFill>
                  <a:srgbClr val="666666"/>
                </a:solidFill>
                <a:latin typeface="Calibri" panose="020F0502020204030204" pitchFamily="34" charset="0"/>
              </a:rPr>
              <a:t>DynamicMessage</a:t>
            </a:r>
            <a:r>
              <a:rPr lang="en-US" altLang="zh-CN" sz="1400" dirty="0">
                <a:solidFill>
                  <a:srgbClr val="666666"/>
                </a:solidFill>
                <a:latin typeface="Calibri" panose="020F0502020204030204" pitchFamily="34" charset="0"/>
              </a:rPr>
              <a:t> new</a:t>
            </a:r>
            <a:r>
              <a:rPr lang="zh-CN" altLang="en-US" sz="1400" dirty="0">
                <a:solidFill>
                  <a:srgbClr val="666666"/>
                </a:solidFill>
                <a:latin typeface="Calibri" panose="020F0502020204030204" pitchFamily="34" charset="0"/>
              </a:rPr>
              <a:t>出这个类型的一个空对象</a:t>
            </a:r>
          </a:p>
        </p:txBody>
      </p:sp>
      <p:sp>
        <p:nvSpPr>
          <p:cNvPr id="13" name="矩形 12"/>
          <p:cNvSpPr/>
          <p:nvPr/>
        </p:nvSpPr>
        <p:spPr>
          <a:xfrm>
            <a:off x="640176" y="4602324"/>
            <a:ext cx="3960440" cy="523220"/>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④</a:t>
            </a:r>
            <a:r>
              <a:rPr lang="zh-CN" altLang="en-US" sz="1400" dirty="0">
                <a:solidFill>
                  <a:srgbClr val="666666"/>
                </a:solidFill>
                <a:latin typeface="Calibri" panose="020F0502020204030204" pitchFamily="34" charset="0"/>
              </a:rPr>
              <a:t>通过</a:t>
            </a:r>
            <a:r>
              <a:rPr lang="en-US" altLang="zh-CN" sz="1400" dirty="0">
                <a:solidFill>
                  <a:srgbClr val="666666"/>
                </a:solidFill>
                <a:latin typeface="Calibri" panose="020F0502020204030204" pitchFamily="34" charset="0"/>
              </a:rPr>
              <a:t>Message</a:t>
            </a:r>
            <a:r>
              <a:rPr lang="zh-CN" altLang="en-US" sz="1400" dirty="0">
                <a:solidFill>
                  <a:srgbClr val="666666"/>
                </a:solidFill>
                <a:latin typeface="Calibri" panose="020F0502020204030204" pitchFamily="34" charset="0"/>
              </a:rPr>
              <a:t>的</a:t>
            </a:r>
            <a:r>
              <a:rPr lang="en-US" altLang="zh-CN" sz="1400" dirty="0">
                <a:solidFill>
                  <a:srgbClr val="666666"/>
                </a:solidFill>
                <a:latin typeface="Calibri" panose="020F0502020204030204" pitchFamily="34" charset="0"/>
              </a:rPr>
              <a:t>reflection</a:t>
            </a:r>
            <a:r>
              <a:rPr lang="zh-CN" altLang="en-US" sz="1400" dirty="0">
                <a:solidFill>
                  <a:srgbClr val="666666"/>
                </a:solidFill>
                <a:latin typeface="Calibri" panose="020F0502020204030204" pitchFamily="34" charset="0"/>
              </a:rPr>
              <a:t>操作</a:t>
            </a:r>
            <a:r>
              <a:rPr lang="en-US" altLang="zh-CN" sz="1400" dirty="0">
                <a:solidFill>
                  <a:srgbClr val="666666"/>
                </a:solidFill>
                <a:latin typeface="Calibri" panose="020F0502020204030204" pitchFamily="34" charset="0"/>
              </a:rPr>
              <a:t>message</a:t>
            </a:r>
            <a:r>
              <a:rPr lang="zh-CN" altLang="en-US" sz="1400" dirty="0">
                <a:solidFill>
                  <a:srgbClr val="666666"/>
                </a:solidFill>
                <a:latin typeface="Calibri" panose="020F0502020204030204" pitchFamily="34" charset="0"/>
              </a:rPr>
              <a:t>的各个字段</a:t>
            </a:r>
          </a:p>
        </p:txBody>
      </p:sp>
      <p:sp>
        <p:nvSpPr>
          <p:cNvPr id="14" name="矩形 13"/>
          <p:cNvSpPr/>
          <p:nvPr/>
        </p:nvSpPr>
        <p:spPr>
          <a:xfrm>
            <a:off x="640176" y="5281463"/>
            <a:ext cx="3960440" cy="307777"/>
          </a:xfrm>
          <a:prstGeom prst="rect">
            <a:avLst/>
          </a:prstGeom>
        </p:spPr>
        <p:txBody>
          <a:bodyPr wrap="square">
            <a:spAutoFit/>
          </a:bodyPr>
          <a:lstStyle/>
          <a:p>
            <a:r>
              <a:rPr lang="zh-CN" altLang="en-US" sz="1400" dirty="0" smtClean="0">
                <a:solidFill>
                  <a:srgbClr val="666666"/>
                </a:solidFill>
                <a:latin typeface="Calibri" panose="020F0502020204030204" pitchFamily="34" charset="0"/>
              </a:rPr>
              <a:t>⑤对</a:t>
            </a:r>
            <a:r>
              <a:rPr lang="en-US" altLang="zh-CN" sz="1400" dirty="0" smtClean="0">
                <a:solidFill>
                  <a:srgbClr val="666666"/>
                </a:solidFill>
                <a:latin typeface="Calibri" panose="020F0502020204030204" pitchFamily="34" charset="0"/>
              </a:rPr>
              <a:t>message</a:t>
            </a:r>
            <a:r>
              <a:rPr lang="zh-CN" altLang="en-US" sz="1400" dirty="0" smtClean="0">
                <a:solidFill>
                  <a:srgbClr val="666666"/>
                </a:solidFill>
                <a:latin typeface="Calibri" panose="020F0502020204030204" pitchFamily="34" charset="0"/>
              </a:rPr>
              <a:t>对象可以执行序列化等操作</a:t>
            </a:r>
            <a:endParaRPr lang="zh-CN" altLang="en-US" sz="1400" dirty="0">
              <a:solidFill>
                <a:srgbClr val="666666"/>
              </a:solidFill>
              <a:latin typeface="Calibri" panose="020F0502020204030204" pitchFamily="34" charset="0"/>
            </a:endParaRPr>
          </a:p>
        </p:txBody>
      </p:sp>
    </p:spTree>
    <p:extLst>
      <p:ext uri="{BB962C8B-B14F-4D97-AF65-F5344CB8AC3E}">
        <p14:creationId xmlns:p14="http://schemas.microsoft.com/office/powerpoint/2010/main" val="59196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a:bodyPr>
          <a:lstStyle/>
          <a:p>
            <a:r>
              <a:rPr lang="en-US" altLang="zh-CN" sz="2400" dirty="0">
                <a:hlinkClick r:id="rId2"/>
              </a:rPr>
              <a:t>https://</a:t>
            </a:r>
            <a:r>
              <a:rPr lang="en-US" altLang="zh-CN" sz="2400" dirty="0" smtClean="0">
                <a:hlinkClick r:id="rId2"/>
              </a:rPr>
              <a:t>developers.google.com/protocol-buffers/docs/overview</a:t>
            </a:r>
            <a:endParaRPr lang="en-US" altLang="zh-CN" sz="2400" dirty="0" smtClean="0"/>
          </a:p>
          <a:p>
            <a:pPr fontAlgn="base"/>
            <a:r>
              <a:rPr lang="en-US" altLang="zh-CN" sz="2400" dirty="0">
                <a:hlinkClick r:id="rId3"/>
              </a:rPr>
              <a:t>Google Protocol Buffer </a:t>
            </a:r>
            <a:r>
              <a:rPr lang="zh-CN" altLang="en-US" sz="2400" dirty="0">
                <a:hlinkClick r:id="rId3"/>
              </a:rPr>
              <a:t>的使用和</a:t>
            </a:r>
            <a:r>
              <a:rPr lang="zh-CN" altLang="en-US" sz="2400" dirty="0" smtClean="0">
                <a:hlinkClick r:id="rId3"/>
              </a:rPr>
              <a:t>原理</a:t>
            </a:r>
            <a:endParaRPr lang="en-US" altLang="zh-CN" sz="2400" dirty="0" smtClean="0"/>
          </a:p>
          <a:p>
            <a:pPr fontAlgn="base"/>
            <a:r>
              <a:rPr lang="en-US" altLang="zh-CN" sz="2400" dirty="0">
                <a:hlinkClick r:id="rId4"/>
              </a:rPr>
              <a:t>Schema evolution in Avro, Protocol Buffers and Thrift</a:t>
            </a:r>
            <a:endParaRPr lang="zh-CN" altLang="en-US" sz="2400" dirty="0"/>
          </a:p>
          <a:p>
            <a:r>
              <a:rPr lang="zh-CN" altLang="en-US" sz="2400" dirty="0" smtClean="0">
                <a:hlinkClick r:id="rId5"/>
              </a:rPr>
              <a:t>序列化性能对比</a:t>
            </a:r>
            <a:endParaRPr lang="en-US" altLang="zh-CN" sz="2400" dirty="0" smtClean="0"/>
          </a:p>
          <a:p>
            <a:r>
              <a:rPr lang="zh-CN" altLang="en-US" sz="2400" dirty="0" smtClean="0">
                <a:hlinkClick r:id="rId6"/>
              </a:rPr>
              <a:t>动态自描述消息实现</a:t>
            </a:r>
            <a:endParaRPr lang="en-US" altLang="zh-CN" sz="2400" dirty="0" smtClean="0"/>
          </a:p>
          <a:p>
            <a:r>
              <a:rPr lang="zh-CN" altLang="en-US" sz="2400" dirty="0">
                <a:hlinkClick r:id="rId7"/>
              </a:rPr>
              <a:t>深入</a:t>
            </a:r>
            <a:r>
              <a:rPr lang="en-US" altLang="zh-CN" sz="2400" dirty="0" err="1">
                <a:hlinkClick r:id="rId7"/>
              </a:rPr>
              <a:t>Protobuf</a:t>
            </a:r>
            <a:r>
              <a:rPr lang="zh-CN" altLang="en-US" sz="2400" dirty="0" smtClean="0">
                <a:hlinkClick r:id="rId7"/>
              </a:rPr>
              <a:t>源码</a:t>
            </a:r>
            <a:endParaRPr lang="en-US" altLang="zh-CN" sz="2400" dirty="0" smtClean="0"/>
          </a:p>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zh-CN" altLang="en-US" dirty="0" smtClean="0"/>
              <a:t>一个关于数据和对象的故事</a:t>
            </a:r>
            <a:endParaRPr lang="en-US" altLang="zh-CN" dirty="0" smtClean="0"/>
          </a:p>
          <a:p>
            <a:r>
              <a:rPr lang="en-US" altLang="zh-CN" dirty="0" smtClean="0"/>
              <a:t>What is Protocol Buffers?</a:t>
            </a:r>
          </a:p>
          <a:p>
            <a:r>
              <a:rPr lang="zh-CN" altLang="en-US" dirty="0"/>
              <a:t>竞品</a:t>
            </a:r>
            <a:r>
              <a:rPr lang="zh-CN" altLang="en-US" dirty="0" smtClean="0"/>
              <a:t>对比</a:t>
            </a:r>
            <a:endParaRPr lang="en-US" altLang="zh-CN" dirty="0"/>
          </a:p>
          <a:p>
            <a:r>
              <a:rPr lang="zh-CN" altLang="en-US" dirty="0" smtClean="0"/>
              <a:t>优势</a:t>
            </a:r>
            <a:endParaRPr lang="en-US" altLang="zh-CN" dirty="0" smtClean="0"/>
          </a:p>
          <a:p>
            <a:r>
              <a:rPr lang="zh-CN" altLang="en-US" dirty="0" smtClean="0"/>
              <a:t>实现</a:t>
            </a:r>
            <a:endParaRPr lang="en-US" altLang="zh-CN" dirty="0" smtClean="0"/>
          </a:p>
          <a:p>
            <a:r>
              <a:rPr lang="zh-CN" altLang="en-US" dirty="0" smtClean="0"/>
              <a:t>前后兼容</a:t>
            </a:r>
            <a:endParaRPr lang="en-US" altLang="zh-CN" dirty="0"/>
          </a:p>
          <a:p>
            <a:r>
              <a:rPr lang="zh-CN" altLang="en-US" dirty="0" smtClean="0"/>
              <a:t>扩展及可改进的地方</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dirty="0"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一个关于数据</a:t>
            </a:r>
            <a:r>
              <a:rPr lang="zh-CN" altLang="en-US" dirty="0"/>
              <a:t>和</a:t>
            </a:r>
            <a:r>
              <a:rPr lang="zh-CN" altLang="en-US" dirty="0" smtClean="0"/>
              <a:t>对象的故事</a:t>
            </a:r>
            <a:endParaRPr lang="zh-CN" altLang="en-US" dirty="0"/>
          </a:p>
        </p:txBody>
      </p:sp>
      <p:sp>
        <p:nvSpPr>
          <p:cNvPr id="3" name="内容占位符 2"/>
          <p:cNvSpPr>
            <a:spLocks noGrp="1"/>
          </p:cNvSpPr>
          <p:nvPr>
            <p:ph idx="1"/>
          </p:nvPr>
        </p:nvSpPr>
        <p:spPr/>
        <p:txBody>
          <a:bodyPr/>
          <a:lstStyle/>
          <a:p>
            <a:r>
              <a:rPr lang="zh-CN" altLang="en-US" sz="2400" dirty="0" smtClean="0"/>
              <a:t>数据类型差异</a:t>
            </a:r>
            <a:r>
              <a:rPr lang="zh-CN" altLang="en-US" sz="1800" dirty="0" smtClean="0"/>
              <a:t>（不同语言数据类型不一）</a:t>
            </a:r>
            <a:endParaRPr lang="en-US" altLang="zh-CN" sz="1800" dirty="0" smtClean="0"/>
          </a:p>
          <a:p>
            <a:r>
              <a:rPr lang="zh-CN" altLang="en-US" sz="2400" dirty="0" smtClean="0"/>
              <a:t>序列化格式差异</a:t>
            </a:r>
            <a:r>
              <a:rPr lang="zh-CN" altLang="en-US" sz="1800" dirty="0" smtClean="0"/>
              <a:t>（文本、二进制）</a:t>
            </a:r>
            <a:endParaRPr lang="en-US" altLang="zh-CN" sz="1800" dirty="0" smtClean="0"/>
          </a:p>
          <a:p>
            <a:r>
              <a:rPr lang="zh-CN" altLang="en-US" sz="2400" dirty="0" smtClean="0"/>
              <a:t>语言</a:t>
            </a:r>
            <a:r>
              <a:rPr lang="zh-CN" altLang="en-US" sz="2400" dirty="0"/>
              <a:t>处理</a:t>
            </a:r>
            <a:r>
              <a:rPr lang="zh-CN" altLang="en-US" sz="2400" dirty="0" smtClean="0"/>
              <a:t>差异</a:t>
            </a:r>
            <a:r>
              <a:rPr lang="zh-CN" altLang="en-US" sz="1800" dirty="0" smtClean="0"/>
              <a:t>（不同语言读写方法不一）</a:t>
            </a:r>
            <a:endParaRPr lang="en-US" altLang="zh-CN" sz="1800" dirty="0" smtClean="0"/>
          </a:p>
          <a:p>
            <a:r>
              <a:rPr lang="en-US" altLang="zh-CN" sz="2400" dirty="0" smtClean="0"/>
              <a:t>Schema</a:t>
            </a:r>
            <a:r>
              <a:rPr lang="zh-CN" altLang="en-US" sz="2400" dirty="0" smtClean="0"/>
              <a:t>变更</a:t>
            </a:r>
            <a:r>
              <a:rPr lang="zh-CN" altLang="en-US" sz="1800" dirty="0" smtClean="0"/>
              <a:t>（数据结构可能发生变化）</a:t>
            </a:r>
            <a:endParaRPr lang="en-US" altLang="zh-CN" sz="1800"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7" name="云形 6"/>
          <p:cNvSpPr/>
          <p:nvPr/>
        </p:nvSpPr>
        <p:spPr>
          <a:xfrm>
            <a:off x="971600" y="3645024"/>
            <a:ext cx="2520280" cy="1224136"/>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云形 8"/>
          <p:cNvSpPr/>
          <p:nvPr/>
        </p:nvSpPr>
        <p:spPr>
          <a:xfrm>
            <a:off x="5508104" y="3645024"/>
            <a:ext cx="2520280" cy="122413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文本框 14"/>
          <p:cNvSpPr txBox="1"/>
          <p:nvPr/>
        </p:nvSpPr>
        <p:spPr>
          <a:xfrm>
            <a:off x="3950192" y="5013176"/>
            <a:ext cx="1584176" cy="473998"/>
          </a:xfrm>
          <a:prstGeom prst="rect">
            <a:avLst/>
          </a:prstGeom>
          <a:solidFill>
            <a:schemeClr val="bg1"/>
          </a:solidFill>
          <a:ln>
            <a:noFill/>
          </a:ln>
          <a:effectLst>
            <a:outerShdw blurRad="50800" dist="38100" dir="2700000" algn="tl" rotWithShape="0">
              <a:prstClr val="black">
                <a:alpha val="40000"/>
              </a:prstClr>
            </a:outerShdw>
          </a:effectLst>
        </p:spPr>
        <p:txBody>
          <a:bodyPr wrap="square" rtlCol="0">
            <a:noAutofit/>
          </a:bodyPr>
          <a:lstStyle/>
          <a:p>
            <a:r>
              <a:rPr lang="en-US" altLang="zh-CN" dirty="0" err="1" smtClean="0"/>
              <a:t>Corba</a:t>
            </a:r>
            <a:r>
              <a:rPr lang="en-US" altLang="zh-CN" dirty="0"/>
              <a:t>	</a:t>
            </a:r>
            <a:r>
              <a:rPr lang="en-US" altLang="zh-CN" dirty="0" smtClean="0"/>
              <a:t>IDL</a:t>
            </a:r>
            <a:endParaRPr lang="zh-CN" altLang="en-US" dirty="0"/>
          </a:p>
        </p:txBody>
      </p:sp>
      <p:sp>
        <p:nvSpPr>
          <p:cNvPr id="16" name="文本框 15"/>
          <p:cNvSpPr txBox="1"/>
          <p:nvPr/>
        </p:nvSpPr>
        <p:spPr>
          <a:xfrm>
            <a:off x="4355976" y="5301208"/>
            <a:ext cx="2016224" cy="485594"/>
          </a:xfrm>
          <a:prstGeom prst="rect">
            <a:avLst/>
          </a:prstGeom>
          <a:solidFill>
            <a:schemeClr val="bg1"/>
          </a:solidFill>
          <a:effectLst>
            <a:outerShdw blurRad="50800" dist="38100" dir="2700000" algn="tl" rotWithShape="0">
              <a:prstClr val="black">
                <a:alpha val="40000"/>
              </a:prstClr>
            </a:outerShdw>
          </a:effectLst>
        </p:spPr>
        <p:txBody>
          <a:bodyPr wrap="none" rtlCol="0">
            <a:noAutofit/>
          </a:bodyPr>
          <a:lstStyle/>
          <a:p>
            <a:r>
              <a:rPr lang="en-US" altLang="zh-CN" dirty="0" smtClean="0"/>
              <a:t>Web service    SOAP</a:t>
            </a:r>
            <a:endParaRPr lang="zh-CN" altLang="en-US" dirty="0"/>
          </a:p>
        </p:txBody>
      </p:sp>
      <p:sp>
        <p:nvSpPr>
          <p:cNvPr id="17" name="文本框 16"/>
          <p:cNvSpPr txBox="1"/>
          <p:nvPr/>
        </p:nvSpPr>
        <p:spPr>
          <a:xfrm>
            <a:off x="5148064" y="5607702"/>
            <a:ext cx="2016224" cy="485594"/>
          </a:xfrm>
          <a:prstGeom prst="rect">
            <a:avLst/>
          </a:prstGeom>
          <a:solidFill>
            <a:schemeClr val="bg1"/>
          </a:solidFill>
          <a:effectLst>
            <a:outerShdw blurRad="50800" dist="38100" dir="2700000" algn="tl" rotWithShape="0">
              <a:prstClr val="black">
                <a:alpha val="40000"/>
              </a:prstClr>
            </a:outerShdw>
          </a:effectLst>
        </p:spPr>
        <p:txBody>
          <a:bodyPr wrap="none" rtlCol="0">
            <a:noAutofit/>
          </a:bodyPr>
          <a:lstStyle/>
          <a:p>
            <a:r>
              <a:rPr lang="en-US" altLang="zh-CN" dirty="0" smtClean="0"/>
              <a:t>RESTful      </a:t>
            </a:r>
            <a:r>
              <a:rPr lang="en-US" altLang="zh-CN" dirty="0" err="1" smtClean="0"/>
              <a:t>json,xml</a:t>
            </a:r>
            <a:r>
              <a:rPr lang="en-US" altLang="zh-CN" dirty="0" smtClean="0"/>
              <a:t>…</a:t>
            </a:r>
            <a:endParaRPr lang="zh-CN" altLang="en-US" dirty="0"/>
          </a:p>
        </p:txBody>
      </p:sp>
      <p:sp>
        <p:nvSpPr>
          <p:cNvPr id="18" name="文本框 17"/>
          <p:cNvSpPr txBox="1"/>
          <p:nvPr/>
        </p:nvSpPr>
        <p:spPr>
          <a:xfrm>
            <a:off x="5910816" y="5919222"/>
            <a:ext cx="2016224" cy="485594"/>
          </a:xfrm>
          <a:prstGeom prst="rect">
            <a:avLst/>
          </a:prstGeom>
          <a:solidFill>
            <a:schemeClr val="bg1"/>
          </a:solidFill>
          <a:effectLst>
            <a:outerShdw blurRad="50800" dist="38100" dir="2700000" algn="tl" rotWithShape="0">
              <a:prstClr val="black">
                <a:alpha val="40000"/>
              </a:prstClr>
            </a:outerShdw>
          </a:effectLst>
        </p:spPr>
        <p:txBody>
          <a:bodyPr wrap="none" rtlCol="0">
            <a:noAutofit/>
          </a:bodyPr>
          <a:lstStyle/>
          <a:p>
            <a:r>
              <a:rPr lang="en-US" altLang="zh-CN" dirty="0" smtClean="0"/>
              <a:t>PB     Thrift     Avro</a:t>
            </a:r>
            <a:endParaRPr lang="zh-CN" altLang="en-US" dirty="0"/>
          </a:p>
        </p:txBody>
      </p:sp>
      <p:sp>
        <p:nvSpPr>
          <p:cNvPr id="20" name="笑脸 19"/>
          <p:cNvSpPr/>
          <p:nvPr/>
        </p:nvSpPr>
        <p:spPr>
          <a:xfrm>
            <a:off x="2102757" y="4026424"/>
            <a:ext cx="167680" cy="144016"/>
          </a:xfrm>
          <a:prstGeom prst="smileyFac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1" name="线形标注 3 20"/>
          <p:cNvSpPr/>
          <p:nvPr/>
        </p:nvSpPr>
        <p:spPr>
          <a:xfrm>
            <a:off x="1011380" y="5008936"/>
            <a:ext cx="2112820" cy="580304"/>
          </a:xfrm>
          <a:prstGeom prst="borderCallout3">
            <a:avLst>
              <a:gd name="adj1" fmla="val 26001"/>
              <a:gd name="adj2" fmla="val -262"/>
              <a:gd name="adj3" fmla="val 18749"/>
              <a:gd name="adj4" fmla="val -3250"/>
              <a:gd name="adj5" fmla="val -66793"/>
              <a:gd name="adj6" fmla="val -3238"/>
              <a:gd name="adj7" fmla="val -151991"/>
              <a:gd name="adj8" fmla="val 4959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solidFill>
                  <a:schemeClr val="bg1">
                    <a:lumMod val="50000"/>
                  </a:schemeClr>
                </a:solidFill>
              </a:rPr>
              <a:t>我</a:t>
            </a:r>
            <a:r>
              <a:rPr lang="zh-CN" altLang="en-US" sz="1000" dirty="0" smtClean="0">
                <a:solidFill>
                  <a:schemeClr val="bg1">
                    <a:lumMod val="50000"/>
                  </a:schemeClr>
                </a:solidFill>
              </a:rPr>
              <a:t>是</a:t>
            </a:r>
            <a:r>
              <a:rPr lang="en-US" altLang="zh-CN" sz="1000" dirty="0" smtClean="0">
                <a:solidFill>
                  <a:schemeClr val="bg1">
                    <a:lumMod val="50000"/>
                  </a:schemeClr>
                </a:solidFill>
              </a:rPr>
              <a:t>java</a:t>
            </a:r>
            <a:r>
              <a:rPr lang="zh-CN" altLang="en-US" sz="1000" dirty="0" smtClean="0">
                <a:solidFill>
                  <a:schemeClr val="bg1">
                    <a:lumMod val="50000"/>
                  </a:schemeClr>
                </a:solidFill>
              </a:rPr>
              <a:t>世界里的一个小对象，听说过段时间我要被送到</a:t>
            </a:r>
            <a:r>
              <a:rPr lang="en-US" altLang="zh-CN" sz="1000" dirty="0" smtClean="0">
                <a:solidFill>
                  <a:schemeClr val="bg1">
                    <a:lumMod val="50000"/>
                  </a:schemeClr>
                </a:solidFill>
              </a:rPr>
              <a:t>C++</a:t>
            </a:r>
            <a:r>
              <a:rPr lang="zh-CN" altLang="en-US" sz="1000" dirty="0" smtClean="0">
                <a:solidFill>
                  <a:schemeClr val="bg1">
                    <a:lumMod val="50000"/>
                  </a:schemeClr>
                </a:solidFill>
              </a:rPr>
              <a:t>星球去，也不知道那里的人会把我怎么样？</a:t>
            </a:r>
            <a:endParaRPr lang="zh-CN" altLang="en-US" sz="1000" dirty="0">
              <a:solidFill>
                <a:schemeClr val="bg1">
                  <a:lumMod val="50000"/>
                </a:schemeClr>
              </a:solidFill>
            </a:endParaRPr>
          </a:p>
        </p:txBody>
      </p:sp>
      <p:sp>
        <p:nvSpPr>
          <p:cNvPr id="23" name="文本框 22"/>
          <p:cNvSpPr txBox="1"/>
          <p:nvPr/>
        </p:nvSpPr>
        <p:spPr>
          <a:xfrm>
            <a:off x="1277403" y="3770231"/>
            <a:ext cx="576568" cy="369332"/>
          </a:xfrm>
          <a:prstGeom prst="rect">
            <a:avLst/>
          </a:prstGeom>
          <a:noFill/>
        </p:spPr>
        <p:txBody>
          <a:bodyPr wrap="none" rtlCol="0">
            <a:spAutoFit/>
          </a:bodyPr>
          <a:lstStyle/>
          <a:p>
            <a:r>
              <a:rPr lang="en-US" altLang="zh-CN" dirty="0" smtClean="0"/>
              <a:t>Java</a:t>
            </a:r>
            <a:endParaRPr lang="zh-CN" altLang="en-US" dirty="0"/>
          </a:p>
        </p:txBody>
      </p:sp>
      <p:sp>
        <p:nvSpPr>
          <p:cNvPr id="24" name="文本框 23"/>
          <p:cNvSpPr txBox="1"/>
          <p:nvPr/>
        </p:nvSpPr>
        <p:spPr>
          <a:xfrm>
            <a:off x="5796136" y="3799359"/>
            <a:ext cx="540597" cy="369332"/>
          </a:xfrm>
          <a:prstGeom prst="rect">
            <a:avLst/>
          </a:prstGeom>
          <a:noFill/>
        </p:spPr>
        <p:txBody>
          <a:bodyPr wrap="none" rtlCol="0">
            <a:spAutoFit/>
          </a:bodyPr>
          <a:lstStyle/>
          <a:p>
            <a:r>
              <a:rPr lang="en-US" altLang="zh-CN" dirty="0" smtClean="0"/>
              <a:t>C++</a:t>
            </a:r>
            <a:endParaRPr lang="zh-CN" altLang="en-US" dirty="0"/>
          </a:p>
        </p:txBody>
      </p:sp>
      <p:sp>
        <p:nvSpPr>
          <p:cNvPr id="25" name="文本框 24"/>
          <p:cNvSpPr txBox="1"/>
          <p:nvPr/>
        </p:nvSpPr>
        <p:spPr>
          <a:xfrm>
            <a:off x="1591982" y="4247970"/>
            <a:ext cx="1279517" cy="461665"/>
          </a:xfrm>
          <a:prstGeom prst="rect">
            <a:avLst/>
          </a:prstGeom>
          <a:ln>
            <a:noFill/>
          </a:ln>
          <a:effectLst>
            <a:outerShdw blurRad="40000" dist="20000" dir="5400000" rotWithShape="0">
              <a:srgbClr val="000000">
                <a:alpha val="38000"/>
              </a:srgbClr>
            </a:outerShdw>
            <a:softEdge rad="635000"/>
          </a:effectLst>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800" b="1" dirty="0">
                <a:solidFill>
                  <a:schemeClr val="accent2"/>
                </a:solidFill>
              </a:rPr>
              <a:t>i</a:t>
            </a:r>
            <a:r>
              <a:rPr lang="en-US" altLang="zh-CN" sz="800" b="1" dirty="0" smtClean="0">
                <a:solidFill>
                  <a:schemeClr val="accent2"/>
                </a:solidFill>
              </a:rPr>
              <a:t>mport</a:t>
            </a:r>
            <a:r>
              <a:rPr lang="en-US" altLang="zh-CN" sz="800" b="1" dirty="0" smtClean="0"/>
              <a:t> </a:t>
            </a:r>
            <a:r>
              <a:rPr lang="en-US" altLang="zh-CN" sz="800" dirty="0" smtClean="0"/>
              <a:t>…;</a:t>
            </a:r>
          </a:p>
          <a:p>
            <a:r>
              <a:rPr lang="en-US" altLang="zh-CN" sz="800" b="1" dirty="0" smtClean="0"/>
              <a:t>Object</a:t>
            </a:r>
            <a:r>
              <a:rPr lang="en-US" altLang="zh-CN" sz="800" dirty="0" smtClean="0"/>
              <a:t> </a:t>
            </a:r>
            <a:r>
              <a:rPr lang="en-US" altLang="zh-CN" sz="800" dirty="0" err="1" smtClean="0">
                <a:solidFill>
                  <a:schemeClr val="accent1"/>
                </a:solidFill>
              </a:rPr>
              <a:t>obj</a:t>
            </a:r>
            <a:r>
              <a:rPr lang="en-US" altLang="zh-CN" sz="800" dirty="0" smtClean="0">
                <a:solidFill>
                  <a:schemeClr val="accent1"/>
                </a:solidFill>
              </a:rPr>
              <a:t> </a:t>
            </a:r>
            <a:r>
              <a:rPr lang="en-US" altLang="zh-CN" sz="800" dirty="0" smtClean="0"/>
              <a:t>= </a:t>
            </a:r>
            <a:r>
              <a:rPr lang="en-US" altLang="zh-CN" sz="800" b="1" dirty="0" smtClean="0">
                <a:solidFill>
                  <a:schemeClr val="accent2"/>
                </a:solidFill>
              </a:rPr>
              <a:t>new</a:t>
            </a:r>
            <a:r>
              <a:rPr lang="en-US" altLang="zh-CN" sz="800" dirty="0" smtClean="0">
                <a:solidFill>
                  <a:schemeClr val="accent2"/>
                </a:solidFill>
              </a:rPr>
              <a:t> </a:t>
            </a:r>
            <a:r>
              <a:rPr lang="en-US" altLang="zh-CN" sz="800" dirty="0" smtClean="0"/>
              <a:t>Object();</a:t>
            </a:r>
          </a:p>
          <a:p>
            <a:r>
              <a:rPr lang="en-US" altLang="zh-CN" sz="800" dirty="0" err="1" smtClean="0">
                <a:solidFill>
                  <a:schemeClr val="accent1"/>
                </a:solidFill>
              </a:rPr>
              <a:t>obj</a:t>
            </a:r>
            <a:r>
              <a:rPr lang="en-US" altLang="zh-CN" sz="800" dirty="0" err="1" smtClean="0"/>
              <a:t>.writeObject</a:t>
            </a:r>
            <a:r>
              <a:rPr lang="en-US" altLang="zh-CN" sz="800" dirty="0" smtClean="0"/>
              <a:t>();</a:t>
            </a:r>
            <a:endParaRPr lang="zh-CN" altLang="en-US" sz="800" dirty="0"/>
          </a:p>
        </p:txBody>
      </p:sp>
      <p:sp>
        <p:nvSpPr>
          <p:cNvPr id="26" name="文本框 25"/>
          <p:cNvSpPr txBox="1"/>
          <p:nvPr/>
        </p:nvSpPr>
        <p:spPr>
          <a:xfrm>
            <a:off x="6025544" y="4220518"/>
            <a:ext cx="1370888" cy="461665"/>
          </a:xfrm>
          <a:prstGeom prst="rect">
            <a:avLst/>
          </a:prstGeom>
          <a:ln/>
          <a:effectLst>
            <a:outerShdw blurRad="40000" dist="20000" dir="5400000" rotWithShape="0">
              <a:srgbClr val="000000">
                <a:alpha val="38000"/>
              </a:srgbClr>
            </a:outerShdw>
            <a:softEdge rad="635000"/>
          </a:effectLst>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zh-CN" sz="800" b="1" dirty="0">
                <a:solidFill>
                  <a:schemeClr val="accent1"/>
                </a:solidFill>
              </a:rPr>
              <a:t>u</a:t>
            </a:r>
            <a:r>
              <a:rPr lang="en-US" altLang="zh-CN" sz="800" b="1" dirty="0" smtClean="0">
                <a:solidFill>
                  <a:schemeClr val="accent1"/>
                </a:solidFill>
              </a:rPr>
              <a:t>sing namespace </a:t>
            </a:r>
            <a:r>
              <a:rPr lang="en-US" altLang="zh-CN" sz="800" dirty="0" err="1" smtClean="0">
                <a:solidFill>
                  <a:schemeClr val="tx1"/>
                </a:solidFill>
              </a:rPr>
              <a:t>std</a:t>
            </a:r>
            <a:r>
              <a:rPr lang="en-US" altLang="zh-CN" sz="800" dirty="0" smtClean="0"/>
              <a:t>;</a:t>
            </a:r>
          </a:p>
          <a:p>
            <a:r>
              <a:rPr lang="en-US" altLang="zh-CN" sz="800" dirty="0" smtClean="0"/>
              <a:t>Message</a:t>
            </a:r>
            <a:r>
              <a:rPr lang="en-US" altLang="zh-CN" sz="800" b="1" dirty="0" smtClean="0"/>
              <a:t> </a:t>
            </a:r>
            <a:r>
              <a:rPr lang="en-US" altLang="zh-CN" sz="800" dirty="0" smtClean="0"/>
              <a:t>*</a:t>
            </a:r>
            <a:r>
              <a:rPr lang="en-US" altLang="zh-CN" sz="800" dirty="0" err="1" smtClean="0"/>
              <a:t>msg</a:t>
            </a:r>
            <a:r>
              <a:rPr lang="en-US" altLang="zh-CN" sz="800" dirty="0" smtClean="0"/>
              <a:t> = Message();</a:t>
            </a:r>
          </a:p>
          <a:p>
            <a:r>
              <a:rPr lang="en-US" altLang="zh-CN" sz="800" dirty="0" err="1" smtClean="0"/>
              <a:t>Msg</a:t>
            </a:r>
            <a:r>
              <a:rPr lang="en-US" altLang="zh-CN" sz="800" dirty="0" smtClean="0">
                <a:sym typeface="Wingdings" panose="05000000000000000000" pitchFamily="2" charset="2"/>
              </a:rPr>
              <a:t>-&gt;</a:t>
            </a:r>
            <a:r>
              <a:rPr lang="en-US" altLang="zh-CN" sz="800" dirty="0" err="1" smtClean="0">
                <a:sym typeface="Wingdings" panose="05000000000000000000" pitchFamily="2" charset="2"/>
              </a:rPr>
              <a:t>getField</a:t>
            </a:r>
            <a:r>
              <a:rPr lang="en-US" altLang="zh-CN" sz="800" dirty="0" smtClean="0">
                <a:sym typeface="Wingdings" panose="05000000000000000000" pitchFamily="2" charset="2"/>
              </a:rPr>
              <a:t>()</a:t>
            </a:r>
            <a:r>
              <a:rPr lang="en-US" altLang="zh-CN" sz="800" dirty="0" smtClean="0"/>
              <a:t>;</a:t>
            </a:r>
            <a:endParaRPr lang="zh-CN" altLang="en-US" sz="800" dirty="0"/>
          </a:p>
        </p:txBody>
      </p:sp>
      <p:grpSp>
        <p:nvGrpSpPr>
          <p:cNvPr id="32" name="组合 31"/>
          <p:cNvGrpSpPr/>
          <p:nvPr/>
        </p:nvGrpSpPr>
        <p:grpSpPr>
          <a:xfrm>
            <a:off x="3491880" y="4077071"/>
            <a:ext cx="2016224" cy="352313"/>
            <a:chOff x="3491880" y="4077071"/>
            <a:chExt cx="2016224" cy="352313"/>
          </a:xfrm>
        </p:grpSpPr>
        <p:sp>
          <p:nvSpPr>
            <p:cNvPr id="22" name="左右箭头 21"/>
            <p:cNvSpPr/>
            <p:nvPr/>
          </p:nvSpPr>
          <p:spPr>
            <a:xfrm>
              <a:off x="3491880" y="4077071"/>
              <a:ext cx="2016224" cy="352313"/>
            </a:xfrm>
            <a:prstGeom prst="lef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7" name="文本框 26"/>
            <p:cNvSpPr txBox="1"/>
            <p:nvPr/>
          </p:nvSpPr>
          <p:spPr>
            <a:xfrm>
              <a:off x="3856200" y="4109470"/>
              <a:ext cx="1341714" cy="276999"/>
            </a:xfrm>
            <a:prstGeom prst="rect">
              <a:avLst/>
            </a:prstGeom>
            <a:noFill/>
          </p:spPr>
          <p:txBody>
            <a:bodyPr wrap="none" rtlCol="0">
              <a:spAutoFit/>
            </a:bodyPr>
            <a:lstStyle/>
            <a:p>
              <a:r>
                <a:rPr lang="en-US" altLang="zh-CN" sz="1200" dirty="0" smtClean="0"/>
                <a:t>Transport protocol</a:t>
              </a:r>
              <a:endParaRPr lang="zh-CN" altLang="en-US" dirty="0"/>
            </a:p>
          </p:txBody>
        </p:sp>
      </p:grpSp>
      <p:grpSp>
        <p:nvGrpSpPr>
          <p:cNvPr id="31" name="组合 30"/>
          <p:cNvGrpSpPr/>
          <p:nvPr/>
        </p:nvGrpSpPr>
        <p:grpSpPr>
          <a:xfrm>
            <a:off x="3194298" y="3554720"/>
            <a:ext cx="2755404" cy="276999"/>
            <a:chOff x="3194298" y="3554720"/>
            <a:chExt cx="2755404" cy="276999"/>
          </a:xfrm>
        </p:grpSpPr>
        <p:cxnSp>
          <p:nvCxnSpPr>
            <p:cNvPr id="11" name="直接箭头连接符 10"/>
            <p:cNvCxnSpPr/>
            <p:nvPr/>
          </p:nvCxnSpPr>
          <p:spPr>
            <a:xfrm>
              <a:off x="3203848" y="3789040"/>
              <a:ext cx="26642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文本框 27"/>
            <p:cNvSpPr txBox="1"/>
            <p:nvPr/>
          </p:nvSpPr>
          <p:spPr>
            <a:xfrm>
              <a:off x="3194298" y="3554720"/>
              <a:ext cx="2755404" cy="276999"/>
            </a:xfrm>
            <a:prstGeom prst="rect">
              <a:avLst/>
            </a:prstGeom>
            <a:noFill/>
          </p:spPr>
          <p:txBody>
            <a:bodyPr wrap="square" rtlCol="0">
              <a:spAutoFit/>
            </a:bodyPr>
            <a:lstStyle/>
            <a:p>
              <a:r>
                <a:rPr lang="en-US" altLang="zh-CN" sz="1200" dirty="0" smtClean="0"/>
                <a:t>serialize  		</a:t>
              </a:r>
              <a:r>
                <a:rPr lang="en-US" altLang="zh-CN" sz="1200" dirty="0" err="1" smtClean="0"/>
                <a:t>deserialise</a:t>
              </a:r>
              <a:endParaRPr lang="zh-CN" altLang="en-US" sz="1200" dirty="0"/>
            </a:p>
          </p:txBody>
        </p:sp>
      </p:grpSp>
      <p:grpSp>
        <p:nvGrpSpPr>
          <p:cNvPr id="30" name="组合 29"/>
          <p:cNvGrpSpPr/>
          <p:nvPr/>
        </p:nvGrpSpPr>
        <p:grpSpPr>
          <a:xfrm>
            <a:off x="3072515" y="4482393"/>
            <a:ext cx="2743944" cy="276999"/>
            <a:chOff x="3072515" y="4482393"/>
            <a:chExt cx="2743944" cy="276999"/>
          </a:xfrm>
        </p:grpSpPr>
        <p:cxnSp>
          <p:nvCxnSpPr>
            <p:cNvPr id="12" name="直接箭头连接符 11"/>
            <p:cNvCxnSpPr/>
            <p:nvPr/>
          </p:nvCxnSpPr>
          <p:spPr>
            <a:xfrm flipH="1">
              <a:off x="3072515" y="4709635"/>
              <a:ext cx="2743944" cy="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9" name="文本框 28"/>
            <p:cNvSpPr txBox="1"/>
            <p:nvPr/>
          </p:nvSpPr>
          <p:spPr>
            <a:xfrm>
              <a:off x="3163167" y="4482393"/>
              <a:ext cx="2640574" cy="276999"/>
            </a:xfrm>
            <a:prstGeom prst="rect">
              <a:avLst/>
            </a:prstGeom>
            <a:noFill/>
          </p:spPr>
          <p:txBody>
            <a:bodyPr wrap="square" rtlCol="0">
              <a:spAutoFit/>
            </a:bodyPr>
            <a:lstStyle/>
            <a:p>
              <a:r>
                <a:rPr lang="en-US" altLang="zh-CN" sz="1200" dirty="0" err="1" smtClean="0"/>
                <a:t>deserialize</a:t>
              </a:r>
              <a:r>
                <a:rPr lang="en-US" altLang="zh-CN" sz="1200" dirty="0" smtClean="0"/>
                <a:t>  		</a:t>
              </a:r>
              <a:r>
                <a:rPr lang="en-US" altLang="zh-CN" sz="1200" dirty="0" err="1" smtClean="0"/>
                <a:t>serialise</a:t>
              </a:r>
              <a:endParaRPr lang="zh-CN" altLang="en-US" sz="1200" dirty="0"/>
            </a:p>
          </p:txBody>
        </p:sp>
      </p:grpSp>
    </p:spTree>
    <p:extLst>
      <p:ext uri="{BB962C8B-B14F-4D97-AF65-F5344CB8AC3E}">
        <p14:creationId xmlns:p14="http://schemas.microsoft.com/office/powerpoint/2010/main" val="223401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out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down)">
                                      <p:cBhvr>
                                        <p:cTn id="18" dur="500"/>
                                        <p:tgtEl>
                                          <p:spTgt spid="2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up)">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par>
                          <p:cTn id="34" fill="hold">
                            <p:stCondLst>
                              <p:cond delay="1000"/>
                            </p:stCondLst>
                            <p:childTnLst>
                              <p:par>
                                <p:cTn id="35" presetID="22" presetClass="entr" presetSubtype="2"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up)">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up)">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0" grpId="0" animBg="1"/>
      <p:bldP spid="21" grpId="0" animBg="1"/>
      <p:bldP spid="23" grpId="0"/>
      <p:bldP spid="24" grpId="0"/>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Protocol Buffers?</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7" name="矩形 6"/>
          <p:cNvSpPr/>
          <p:nvPr/>
        </p:nvSpPr>
        <p:spPr>
          <a:xfrm>
            <a:off x="1691680" y="3573016"/>
            <a:ext cx="115212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Producer</a:t>
            </a:r>
            <a:endParaRPr lang="zh-CN" altLang="en-US" dirty="0"/>
          </a:p>
        </p:txBody>
      </p:sp>
      <p:sp>
        <p:nvSpPr>
          <p:cNvPr id="8" name="矩形 7"/>
          <p:cNvSpPr/>
          <p:nvPr/>
        </p:nvSpPr>
        <p:spPr>
          <a:xfrm>
            <a:off x="6300192" y="3573016"/>
            <a:ext cx="1152128"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Consumer</a:t>
            </a:r>
            <a:endParaRPr lang="zh-CN" altLang="en-US" dirty="0"/>
          </a:p>
        </p:txBody>
      </p:sp>
      <p:cxnSp>
        <p:nvCxnSpPr>
          <p:cNvPr id="10" name="直接连接符 9"/>
          <p:cNvCxnSpPr>
            <a:stCxn id="7" idx="3"/>
            <a:endCxn id="8" idx="1"/>
          </p:cNvCxnSpPr>
          <p:nvPr/>
        </p:nvCxnSpPr>
        <p:spPr>
          <a:xfrm>
            <a:off x="2843808" y="3789040"/>
            <a:ext cx="3456384"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63888" y="3415530"/>
            <a:ext cx="2664296" cy="307777"/>
          </a:xfrm>
          <a:prstGeom prst="rect">
            <a:avLst/>
          </a:prstGeom>
          <a:noFill/>
        </p:spPr>
        <p:txBody>
          <a:bodyPr wrap="square" rtlCol="0">
            <a:spAutoFit/>
          </a:bodyPr>
          <a:lstStyle/>
          <a:p>
            <a:r>
              <a:rPr lang="zh-CN" altLang="en-US" sz="1400" dirty="0" smtClean="0">
                <a:latin typeface="Calibri" panose="020F0502020204030204" pitchFamily="34" charset="0"/>
              </a:rPr>
              <a:t>①</a:t>
            </a:r>
            <a:r>
              <a:rPr lang="zh-CN" altLang="en-US" sz="1400" dirty="0" smtClean="0"/>
              <a:t>消息结构描述：</a:t>
            </a:r>
            <a:r>
              <a:rPr lang="en-US" altLang="zh-CN" sz="1400" dirty="0" smtClean="0"/>
              <a:t>{id:*,name:*}</a:t>
            </a:r>
            <a:endParaRPr lang="zh-CN" altLang="en-US" sz="1400" dirty="0"/>
          </a:p>
        </p:txBody>
      </p:sp>
      <p:sp>
        <p:nvSpPr>
          <p:cNvPr id="12" name="文本框 11"/>
          <p:cNvSpPr txBox="1"/>
          <p:nvPr/>
        </p:nvSpPr>
        <p:spPr>
          <a:xfrm>
            <a:off x="3563888" y="3772433"/>
            <a:ext cx="2160240" cy="307777"/>
          </a:xfrm>
          <a:prstGeom prst="rect">
            <a:avLst/>
          </a:prstGeom>
          <a:noFill/>
        </p:spPr>
        <p:txBody>
          <a:bodyPr wrap="square" rtlCol="0">
            <a:spAutoFit/>
          </a:bodyPr>
          <a:lstStyle/>
          <a:p>
            <a:r>
              <a:rPr lang="zh-CN" altLang="en-US" sz="1400" dirty="0" smtClean="0">
                <a:latin typeface="Calibri" panose="020F0502020204030204" pitchFamily="34" charset="0"/>
              </a:rPr>
              <a:t>②</a:t>
            </a:r>
            <a:r>
              <a:rPr lang="zh-CN" altLang="en-US" sz="1400" dirty="0"/>
              <a:t>消息数据：</a:t>
            </a:r>
            <a:r>
              <a:rPr lang="en-US" altLang="zh-CN" sz="1400" dirty="0"/>
              <a:t>0010101</a:t>
            </a:r>
            <a:r>
              <a:rPr lang="en-US" altLang="zh-CN" sz="1400" dirty="0" smtClean="0"/>
              <a:t>…</a:t>
            </a:r>
            <a:endParaRPr lang="zh-CN" altLang="en-US" sz="1400" dirty="0"/>
          </a:p>
        </p:txBody>
      </p:sp>
      <p:sp>
        <p:nvSpPr>
          <p:cNvPr id="13" name="文本框 12"/>
          <p:cNvSpPr txBox="1"/>
          <p:nvPr/>
        </p:nvSpPr>
        <p:spPr>
          <a:xfrm>
            <a:off x="3563888" y="4129335"/>
            <a:ext cx="2160240" cy="307777"/>
          </a:xfrm>
          <a:prstGeom prst="rect">
            <a:avLst/>
          </a:prstGeom>
          <a:noFill/>
        </p:spPr>
        <p:txBody>
          <a:bodyPr wrap="square" rtlCol="0">
            <a:spAutoFit/>
          </a:bodyPr>
          <a:lstStyle/>
          <a:p>
            <a:r>
              <a:rPr lang="zh-CN" altLang="en-US" sz="1400" dirty="0" smtClean="0">
                <a:latin typeface="Calibri" panose="020F0502020204030204" pitchFamily="34" charset="0"/>
              </a:rPr>
              <a:t>③</a:t>
            </a:r>
            <a:r>
              <a:rPr lang="zh-CN" altLang="en-US" sz="1400" dirty="0" smtClean="0"/>
              <a:t>消息读写工具</a:t>
            </a:r>
            <a:endParaRPr lang="zh-CN" altLang="en-US" sz="1400" dirty="0"/>
          </a:p>
        </p:txBody>
      </p:sp>
      <p:sp>
        <p:nvSpPr>
          <p:cNvPr id="14" name="文本框 13"/>
          <p:cNvSpPr txBox="1"/>
          <p:nvPr/>
        </p:nvSpPr>
        <p:spPr>
          <a:xfrm>
            <a:off x="1259632" y="2492896"/>
            <a:ext cx="6624736" cy="369332"/>
          </a:xfrm>
          <a:prstGeom prst="rect">
            <a:avLst/>
          </a:prstGeom>
          <a:noFill/>
        </p:spPr>
        <p:txBody>
          <a:bodyPr wrap="square" rtlCol="0">
            <a:spAutoFit/>
          </a:bodyPr>
          <a:lstStyle/>
          <a:p>
            <a:pPr algn="ctr"/>
            <a:r>
              <a:rPr lang="zh-CN" altLang="en-US" dirty="0" smtClean="0">
                <a:solidFill>
                  <a:schemeClr val="tx1">
                    <a:lumMod val="50000"/>
                    <a:lumOff val="50000"/>
                  </a:schemeClr>
                </a:solidFill>
                <a:latin typeface="幼圆" panose="02010509060101010101" pitchFamily="49" charset="-122"/>
                <a:ea typeface="幼圆" panose="02010509060101010101" pitchFamily="49" charset="-122"/>
              </a:rPr>
              <a:t>网络中的对象数据传送</a:t>
            </a:r>
            <a:endParaRPr lang="zh-CN" altLang="en-US"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5" name="矩形 14"/>
          <p:cNvSpPr/>
          <p:nvPr/>
        </p:nvSpPr>
        <p:spPr>
          <a:xfrm>
            <a:off x="1259632" y="2492896"/>
            <a:ext cx="6624736" cy="2520280"/>
          </a:xfrm>
          <a:prstGeom prst="rect">
            <a:avLst/>
          </a:prstGeom>
          <a:noFill/>
          <a:ln w="9525">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259632" y="1632101"/>
            <a:ext cx="6624736" cy="369332"/>
          </a:xfrm>
          <a:prstGeom prst="rect">
            <a:avLst/>
          </a:prstGeom>
        </p:spPr>
        <p:txBody>
          <a:bodyPr wrap="square">
            <a:spAutoFit/>
          </a:bodyPr>
          <a:lstStyle/>
          <a:p>
            <a:r>
              <a:rPr lang="en-US" altLang="zh-CN" dirty="0">
                <a:solidFill>
                  <a:srgbClr val="666666"/>
                </a:solidFill>
                <a:latin typeface="Arial" panose="020B0604020202020204" pitchFamily="34" charset="0"/>
              </a:rPr>
              <a:t>protocol </a:t>
            </a:r>
            <a:r>
              <a:rPr lang="en-US" altLang="zh-CN" dirty="0" smtClean="0">
                <a:solidFill>
                  <a:srgbClr val="666666"/>
                </a:solidFill>
                <a:latin typeface="Arial" panose="020B0604020202020204" pitchFamily="34" charset="0"/>
              </a:rPr>
              <a:t>buffers</a:t>
            </a:r>
            <a:r>
              <a:rPr lang="zh-CN" altLang="en-US" dirty="0" smtClean="0">
                <a:solidFill>
                  <a:srgbClr val="666666"/>
                </a:solidFill>
                <a:latin typeface="Arial" panose="020B0604020202020204" pitchFamily="34" charset="0"/>
              </a:rPr>
              <a:t>是</a:t>
            </a:r>
            <a:r>
              <a:rPr lang="en-US" altLang="zh-CN" dirty="0" smtClean="0">
                <a:solidFill>
                  <a:srgbClr val="666666"/>
                </a:solidFill>
                <a:latin typeface="Arial" panose="020B0604020202020204" pitchFamily="34" charset="0"/>
              </a:rPr>
              <a:t>google</a:t>
            </a:r>
            <a:r>
              <a:rPr lang="zh-CN" altLang="en-US" dirty="0" smtClean="0">
                <a:solidFill>
                  <a:srgbClr val="666666"/>
                </a:solidFill>
                <a:latin typeface="Arial" panose="020B0604020202020204" pitchFamily="34" charset="0"/>
              </a:rPr>
              <a:t>实现的</a:t>
            </a:r>
            <a:r>
              <a:rPr lang="zh-CN" altLang="en-US" dirty="0">
                <a:solidFill>
                  <a:srgbClr val="666666"/>
                </a:solidFill>
                <a:latin typeface="Arial" panose="020B0604020202020204" pitchFamily="34" charset="0"/>
              </a:rPr>
              <a:t>一</a:t>
            </a:r>
            <a:r>
              <a:rPr lang="zh-CN" altLang="en-US" dirty="0" smtClean="0">
                <a:solidFill>
                  <a:srgbClr val="666666"/>
                </a:solidFill>
                <a:latin typeface="Arial" panose="020B0604020202020204" pitchFamily="34" charset="0"/>
              </a:rPr>
              <a:t>种对结构化数据序列化的工具</a:t>
            </a:r>
            <a:endParaRPr lang="zh-CN" altLang="en-US" dirty="0"/>
          </a:p>
        </p:txBody>
      </p:sp>
      <p:sp>
        <p:nvSpPr>
          <p:cNvPr id="17" name="文本框 16"/>
          <p:cNvSpPr txBox="1"/>
          <p:nvPr/>
        </p:nvSpPr>
        <p:spPr>
          <a:xfrm>
            <a:off x="1259632" y="5504639"/>
            <a:ext cx="1103635" cy="369332"/>
          </a:xfrm>
          <a:prstGeom prst="rect">
            <a:avLst/>
          </a:prstGeom>
          <a:noFill/>
          <a:ln>
            <a:solidFill>
              <a:schemeClr val="bg1">
                <a:lumMod val="50000"/>
              </a:schemeClr>
            </a:solidFill>
            <a:prstDash val="lgDash"/>
          </a:ln>
        </p:spPr>
        <p:txBody>
          <a:bodyPr wrap="none" rtlCol="0">
            <a:spAutoFit/>
          </a:bodyPr>
          <a:lstStyle/>
          <a:p>
            <a:r>
              <a:rPr lang="en-US" altLang="zh-CN" dirty="0"/>
              <a:t>.</a:t>
            </a:r>
            <a:r>
              <a:rPr lang="en-US" altLang="zh-CN" dirty="0" smtClean="0"/>
              <a:t>proto</a:t>
            </a:r>
            <a:r>
              <a:rPr lang="zh-CN" altLang="en-US" dirty="0" smtClean="0"/>
              <a:t> </a:t>
            </a:r>
            <a:r>
              <a:rPr lang="en-US" altLang="zh-CN" dirty="0" smtClean="0"/>
              <a:t>file</a:t>
            </a:r>
            <a:endParaRPr lang="zh-CN" altLang="en-US" dirty="0"/>
          </a:p>
        </p:txBody>
      </p:sp>
      <p:sp>
        <p:nvSpPr>
          <p:cNvPr id="18" name="文本框 17"/>
          <p:cNvSpPr txBox="1"/>
          <p:nvPr/>
        </p:nvSpPr>
        <p:spPr>
          <a:xfrm>
            <a:off x="5691075" y="5504639"/>
            <a:ext cx="2193293" cy="369332"/>
          </a:xfrm>
          <a:prstGeom prst="rect">
            <a:avLst/>
          </a:prstGeom>
          <a:noFill/>
          <a:ln>
            <a:solidFill>
              <a:schemeClr val="bg1">
                <a:lumMod val="50000"/>
              </a:schemeClr>
            </a:solidFill>
            <a:prstDash val="lgDash"/>
          </a:ln>
        </p:spPr>
        <p:txBody>
          <a:bodyPr wrap="none" rtlCol="0">
            <a:spAutoFit/>
          </a:bodyPr>
          <a:lstStyle/>
          <a:p>
            <a:r>
              <a:rPr lang="en-US" altLang="zh-CN" dirty="0" err="1" smtClean="0"/>
              <a:t>protoc</a:t>
            </a:r>
            <a:r>
              <a:rPr lang="en-US" altLang="zh-CN" dirty="0" smtClean="0"/>
              <a:t> generate code</a:t>
            </a:r>
            <a:endParaRPr lang="zh-CN" altLang="en-US" dirty="0"/>
          </a:p>
        </p:txBody>
      </p:sp>
      <p:sp>
        <p:nvSpPr>
          <p:cNvPr id="19" name="文本框 18"/>
          <p:cNvSpPr txBox="1"/>
          <p:nvPr/>
        </p:nvSpPr>
        <p:spPr>
          <a:xfrm>
            <a:off x="3157541" y="5504639"/>
            <a:ext cx="1739259" cy="369332"/>
          </a:xfrm>
          <a:prstGeom prst="rect">
            <a:avLst/>
          </a:prstGeom>
          <a:noFill/>
          <a:ln>
            <a:solidFill>
              <a:schemeClr val="bg1">
                <a:lumMod val="50000"/>
              </a:schemeClr>
            </a:solidFill>
            <a:prstDash val="lgDash"/>
          </a:ln>
        </p:spPr>
        <p:txBody>
          <a:bodyPr wrap="none" rtlCol="0">
            <a:spAutoFit/>
          </a:bodyPr>
          <a:lstStyle/>
          <a:p>
            <a:r>
              <a:rPr lang="en-US" altLang="zh-CN" dirty="0" smtClean="0"/>
              <a:t>special encoding</a:t>
            </a:r>
            <a:endParaRPr lang="zh-CN" altLang="en-US" dirty="0"/>
          </a:p>
        </p:txBody>
      </p:sp>
      <p:sp>
        <p:nvSpPr>
          <p:cNvPr id="33" name="文本框 32"/>
          <p:cNvSpPr txBox="1"/>
          <p:nvPr/>
        </p:nvSpPr>
        <p:spPr>
          <a:xfrm>
            <a:off x="1603700" y="5209455"/>
            <a:ext cx="364202" cy="307777"/>
          </a:xfrm>
          <a:prstGeom prst="rect">
            <a:avLst/>
          </a:prstGeom>
          <a:noFill/>
        </p:spPr>
        <p:txBody>
          <a:bodyPr wrap="none" rtlCol="0">
            <a:spAutoFit/>
          </a:bodyPr>
          <a:lstStyle/>
          <a:p>
            <a:r>
              <a:rPr lang="zh-CN" altLang="en-US" sz="1400" dirty="0">
                <a:latin typeface="Calibri" panose="020F0502020204030204" pitchFamily="34" charset="0"/>
              </a:rPr>
              <a:t>①</a:t>
            </a:r>
            <a:endParaRPr lang="zh-CN" altLang="en-US" sz="1400" dirty="0"/>
          </a:p>
        </p:txBody>
      </p:sp>
      <p:sp>
        <p:nvSpPr>
          <p:cNvPr id="34" name="文本框 33"/>
          <p:cNvSpPr txBox="1"/>
          <p:nvPr/>
        </p:nvSpPr>
        <p:spPr>
          <a:xfrm>
            <a:off x="3819421" y="5209455"/>
            <a:ext cx="364202" cy="307777"/>
          </a:xfrm>
          <a:prstGeom prst="rect">
            <a:avLst/>
          </a:prstGeom>
          <a:noFill/>
        </p:spPr>
        <p:txBody>
          <a:bodyPr wrap="none" rtlCol="0">
            <a:spAutoFit/>
          </a:bodyPr>
          <a:lstStyle/>
          <a:p>
            <a:r>
              <a:rPr lang="zh-CN" altLang="en-US" sz="1400" dirty="0" smtClean="0">
                <a:latin typeface="Calibri" panose="020F0502020204030204" pitchFamily="34" charset="0"/>
              </a:rPr>
              <a:t>②</a:t>
            </a:r>
            <a:endParaRPr lang="zh-CN" altLang="en-US" sz="1400" dirty="0"/>
          </a:p>
        </p:txBody>
      </p:sp>
      <p:sp>
        <p:nvSpPr>
          <p:cNvPr id="35" name="文本框 34"/>
          <p:cNvSpPr txBox="1"/>
          <p:nvPr/>
        </p:nvSpPr>
        <p:spPr>
          <a:xfrm>
            <a:off x="6579972" y="5209455"/>
            <a:ext cx="364202" cy="307777"/>
          </a:xfrm>
          <a:prstGeom prst="rect">
            <a:avLst/>
          </a:prstGeom>
          <a:noFill/>
        </p:spPr>
        <p:txBody>
          <a:bodyPr wrap="none" rtlCol="0">
            <a:spAutoFit/>
          </a:bodyPr>
          <a:lstStyle/>
          <a:p>
            <a:r>
              <a:rPr lang="zh-CN" altLang="en-US" sz="1400" dirty="0" smtClean="0">
                <a:latin typeface="Calibri" panose="020F0502020204030204" pitchFamily="34" charset="0"/>
              </a:rPr>
              <a:t>③</a:t>
            </a:r>
            <a:endParaRPr lang="zh-CN" altLang="en-US" sz="1400" dirty="0"/>
          </a:p>
        </p:txBody>
      </p:sp>
      <p:sp>
        <p:nvSpPr>
          <p:cNvPr id="21" name="矩形 20"/>
          <p:cNvSpPr/>
          <p:nvPr/>
        </p:nvSpPr>
        <p:spPr>
          <a:xfrm>
            <a:off x="1259632" y="1987495"/>
            <a:ext cx="6624736" cy="369332"/>
          </a:xfrm>
          <a:prstGeom prst="rect">
            <a:avLst/>
          </a:prstGeom>
        </p:spPr>
        <p:txBody>
          <a:bodyPr wrap="square">
            <a:spAutoFit/>
          </a:bodyPr>
          <a:lstStyle/>
          <a:p>
            <a:r>
              <a:rPr lang="zh-CN" altLang="en-US" dirty="0" smtClean="0">
                <a:solidFill>
                  <a:srgbClr val="666666"/>
                </a:solidFill>
                <a:latin typeface="Arial" panose="020B0604020202020204" pitchFamily="34" charset="0"/>
              </a:rPr>
              <a:t>常见使用</a:t>
            </a:r>
            <a:r>
              <a:rPr lang="zh-CN" altLang="en-US" dirty="0">
                <a:solidFill>
                  <a:srgbClr val="666666"/>
                </a:solidFill>
                <a:latin typeface="Arial" panose="020B0604020202020204" pitchFamily="34" charset="0"/>
              </a:rPr>
              <a:t>场景</a:t>
            </a:r>
            <a:r>
              <a:rPr lang="zh-CN" altLang="en-US" dirty="0" smtClean="0">
                <a:solidFill>
                  <a:srgbClr val="666666"/>
                </a:solidFill>
                <a:latin typeface="Arial" panose="020B0604020202020204" pitchFamily="34" charset="0"/>
              </a:rPr>
              <a:t>：数据存储、通信协议、消息交换等</a:t>
            </a:r>
            <a:endParaRPr lang="zh-CN" altLang="en-US" dirty="0">
              <a:solidFill>
                <a:srgbClr val="666666"/>
              </a:solidFill>
              <a:latin typeface="Arial" panose="020B0604020202020204" pitchFamily="34" charset="0"/>
            </a:endParaRPr>
          </a:p>
        </p:txBody>
      </p:sp>
    </p:spTree>
    <p:extLst>
      <p:ext uri="{BB962C8B-B14F-4D97-AF65-F5344CB8AC3E}">
        <p14:creationId xmlns:p14="http://schemas.microsoft.com/office/powerpoint/2010/main" val="1778433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Talk is cheap, show me hello word</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a:t>
            </a:fld>
            <a:endParaRPr lang="zh-CN" altLang="en-US"/>
          </a:p>
        </p:txBody>
      </p:sp>
      <p:pic>
        <p:nvPicPr>
          <p:cNvPr id="7" name="图片 6"/>
          <p:cNvPicPr>
            <a:picLocks noChangeAspect="1"/>
          </p:cNvPicPr>
          <p:nvPr/>
        </p:nvPicPr>
        <p:blipFill>
          <a:blip r:embed="rId2"/>
          <a:stretch>
            <a:fillRect/>
          </a:stretch>
        </p:blipFill>
        <p:spPr>
          <a:xfrm>
            <a:off x="3929819" y="1784731"/>
            <a:ext cx="4849839" cy="4339707"/>
          </a:xfrm>
          <a:prstGeom prst="rect">
            <a:avLst/>
          </a:prstGeom>
        </p:spPr>
      </p:pic>
      <p:pic>
        <p:nvPicPr>
          <p:cNvPr id="9" name="图片 8"/>
          <p:cNvPicPr>
            <a:picLocks noChangeAspect="1"/>
          </p:cNvPicPr>
          <p:nvPr/>
        </p:nvPicPr>
        <p:blipFill>
          <a:blip r:embed="rId3"/>
          <a:stretch>
            <a:fillRect/>
          </a:stretch>
        </p:blipFill>
        <p:spPr>
          <a:xfrm>
            <a:off x="3929818" y="2847860"/>
            <a:ext cx="4849839" cy="2841233"/>
          </a:xfrm>
          <a:prstGeom prst="rect">
            <a:avLst/>
          </a:prstGeom>
        </p:spPr>
      </p:pic>
      <p:pic>
        <p:nvPicPr>
          <p:cNvPr id="11" name="图片 10"/>
          <p:cNvPicPr>
            <a:picLocks noChangeAspect="1"/>
          </p:cNvPicPr>
          <p:nvPr/>
        </p:nvPicPr>
        <p:blipFill>
          <a:blip r:embed="rId4"/>
          <a:stretch>
            <a:fillRect/>
          </a:stretch>
        </p:blipFill>
        <p:spPr>
          <a:xfrm>
            <a:off x="3950494" y="2852936"/>
            <a:ext cx="4844970" cy="2790139"/>
          </a:xfrm>
          <a:prstGeom prst="rect">
            <a:avLst/>
          </a:prstGeom>
        </p:spPr>
      </p:pic>
      <p:grpSp>
        <p:nvGrpSpPr>
          <p:cNvPr id="21" name="组合 20"/>
          <p:cNvGrpSpPr/>
          <p:nvPr/>
        </p:nvGrpSpPr>
        <p:grpSpPr>
          <a:xfrm>
            <a:off x="767257" y="1780274"/>
            <a:ext cx="2413674" cy="428132"/>
            <a:chOff x="605032" y="4197935"/>
            <a:chExt cx="2413674" cy="428132"/>
          </a:xfrm>
        </p:grpSpPr>
        <p:pic>
          <p:nvPicPr>
            <p:cNvPr id="14" name="图片 13"/>
            <p:cNvPicPr>
              <a:picLocks noChangeAspect="1"/>
            </p:cNvPicPr>
            <p:nvPr/>
          </p:nvPicPr>
          <p:blipFill>
            <a:blip r:embed="rId5"/>
            <a:stretch>
              <a:fillRect/>
            </a:stretch>
          </p:blipFill>
          <p:spPr>
            <a:xfrm>
              <a:off x="1154644" y="4454617"/>
              <a:ext cx="1314450" cy="171450"/>
            </a:xfrm>
            <a:prstGeom prst="rect">
              <a:avLst/>
            </a:prstGeom>
          </p:spPr>
        </p:pic>
        <p:sp>
          <p:nvSpPr>
            <p:cNvPr id="17" name="矩形 16"/>
            <p:cNvSpPr/>
            <p:nvPr/>
          </p:nvSpPr>
          <p:spPr>
            <a:xfrm>
              <a:off x="605032" y="4197935"/>
              <a:ext cx="2413674" cy="276999"/>
            </a:xfrm>
            <a:prstGeom prst="rect">
              <a:avLst/>
            </a:prstGeom>
          </p:spPr>
          <p:txBody>
            <a:bodyPr wrap="none">
              <a:spAutoFit/>
            </a:bodyPr>
            <a:lstStyle/>
            <a:p>
              <a:r>
                <a:rPr lang="en-US" altLang="zh-CN" sz="1200" dirty="0">
                  <a:latin typeface="Calibri" panose="020F0502020204030204" pitchFamily="34" charset="0"/>
                </a:rPr>
                <a:t>①</a:t>
              </a:r>
              <a:r>
                <a:rPr lang="zh-CN" altLang="en-US" sz="1200" dirty="0" smtClean="0"/>
                <a:t>定义</a:t>
              </a:r>
              <a:r>
                <a:rPr lang="zh-CN" altLang="en-US" sz="1200" dirty="0"/>
                <a:t>一个消息，写入</a:t>
              </a:r>
              <a:r>
                <a:rPr lang="en-US" altLang="zh-CN" sz="1200" dirty="0"/>
                <a:t>.proto</a:t>
              </a:r>
              <a:r>
                <a:rPr lang="zh-CN" altLang="en-US" sz="1200" dirty="0"/>
                <a:t>文件</a:t>
              </a:r>
              <a:endParaRPr lang="en-US" altLang="zh-CN" sz="1200" dirty="0"/>
            </a:p>
          </p:txBody>
        </p:sp>
      </p:grpSp>
      <p:grpSp>
        <p:nvGrpSpPr>
          <p:cNvPr id="22" name="组合 21"/>
          <p:cNvGrpSpPr/>
          <p:nvPr/>
        </p:nvGrpSpPr>
        <p:grpSpPr>
          <a:xfrm>
            <a:off x="669176" y="3090679"/>
            <a:ext cx="3210366" cy="456342"/>
            <a:chOff x="2804451" y="4916874"/>
            <a:chExt cx="3210366" cy="456342"/>
          </a:xfrm>
        </p:grpSpPr>
        <p:pic>
          <p:nvPicPr>
            <p:cNvPr id="15" name="图片 14"/>
            <p:cNvPicPr>
              <a:picLocks noChangeAspect="1"/>
            </p:cNvPicPr>
            <p:nvPr/>
          </p:nvPicPr>
          <p:blipFill>
            <a:blip r:embed="rId6"/>
            <a:stretch>
              <a:fillRect/>
            </a:stretch>
          </p:blipFill>
          <p:spPr>
            <a:xfrm>
              <a:off x="2941712" y="5192241"/>
              <a:ext cx="838200" cy="180975"/>
            </a:xfrm>
            <a:prstGeom prst="rect">
              <a:avLst/>
            </a:prstGeom>
          </p:spPr>
        </p:pic>
        <p:pic>
          <p:nvPicPr>
            <p:cNvPr id="16" name="图片 15"/>
            <p:cNvPicPr>
              <a:picLocks noChangeAspect="1"/>
            </p:cNvPicPr>
            <p:nvPr/>
          </p:nvPicPr>
          <p:blipFill>
            <a:blip r:embed="rId7"/>
            <a:stretch>
              <a:fillRect/>
            </a:stretch>
          </p:blipFill>
          <p:spPr>
            <a:xfrm>
              <a:off x="4248894" y="5182716"/>
              <a:ext cx="1619250" cy="190500"/>
            </a:xfrm>
            <a:prstGeom prst="rect">
              <a:avLst/>
            </a:prstGeom>
          </p:spPr>
        </p:pic>
        <p:sp>
          <p:nvSpPr>
            <p:cNvPr id="18" name="矩形 17"/>
            <p:cNvSpPr/>
            <p:nvPr/>
          </p:nvSpPr>
          <p:spPr>
            <a:xfrm>
              <a:off x="2804451" y="4916874"/>
              <a:ext cx="3210366" cy="276999"/>
            </a:xfrm>
            <a:prstGeom prst="rect">
              <a:avLst/>
            </a:prstGeom>
          </p:spPr>
          <p:txBody>
            <a:bodyPr wrap="none">
              <a:spAutoFit/>
            </a:bodyPr>
            <a:lstStyle/>
            <a:p>
              <a:r>
                <a:rPr lang="zh-CN" altLang="en-US" sz="1200" dirty="0" smtClean="0">
                  <a:latin typeface="Calibri" panose="020F0502020204030204" pitchFamily="34" charset="0"/>
                </a:rPr>
                <a:t>②</a:t>
              </a:r>
              <a:r>
                <a:rPr lang="zh-CN" altLang="en-US" sz="1200" dirty="0" smtClean="0"/>
                <a:t>使用</a:t>
              </a:r>
              <a:r>
                <a:rPr lang="en-US" altLang="zh-CN" sz="1200" dirty="0" err="1"/>
                <a:t>protoc</a:t>
              </a:r>
              <a:r>
                <a:rPr lang="zh-CN" altLang="en-US" sz="1200" dirty="0"/>
                <a:t>编译生成该消息的读写工具代码</a:t>
              </a:r>
              <a:endParaRPr lang="en-US" altLang="zh-CN" sz="1200" dirty="0"/>
            </a:p>
          </p:txBody>
        </p:sp>
      </p:grpSp>
      <p:grpSp>
        <p:nvGrpSpPr>
          <p:cNvPr id="27" name="组合 26"/>
          <p:cNvGrpSpPr/>
          <p:nvPr/>
        </p:nvGrpSpPr>
        <p:grpSpPr>
          <a:xfrm>
            <a:off x="669176" y="4351015"/>
            <a:ext cx="2813298" cy="1770785"/>
            <a:chOff x="5730028" y="1767998"/>
            <a:chExt cx="2813298" cy="1770785"/>
          </a:xfrm>
        </p:grpSpPr>
        <p:grpSp>
          <p:nvGrpSpPr>
            <p:cNvPr id="26" name="组合 25"/>
            <p:cNvGrpSpPr/>
            <p:nvPr/>
          </p:nvGrpSpPr>
          <p:grpSpPr>
            <a:xfrm>
              <a:off x="5825278" y="1767998"/>
              <a:ext cx="2718048" cy="1770785"/>
              <a:chOff x="6012771" y="2631279"/>
              <a:chExt cx="2718048" cy="1770785"/>
            </a:xfrm>
          </p:grpSpPr>
          <p:sp>
            <p:nvSpPr>
              <p:cNvPr id="20" name="矩形 19"/>
              <p:cNvSpPr/>
              <p:nvPr/>
            </p:nvSpPr>
            <p:spPr>
              <a:xfrm>
                <a:off x="6012771" y="2631279"/>
                <a:ext cx="2718048" cy="461665"/>
              </a:xfrm>
              <a:prstGeom prst="rect">
                <a:avLst/>
              </a:prstGeom>
            </p:spPr>
            <p:txBody>
              <a:bodyPr wrap="square">
                <a:spAutoFit/>
              </a:bodyPr>
              <a:lstStyle/>
              <a:p>
                <a:r>
                  <a:rPr lang="zh-CN" altLang="en-US" sz="1200" dirty="0" smtClean="0">
                    <a:latin typeface="Calibri" panose="020F0502020204030204" pitchFamily="34" charset="0"/>
                  </a:rPr>
                  <a:t>③</a:t>
                </a:r>
                <a:r>
                  <a:rPr lang="zh-CN" altLang="en-US" sz="1200" dirty="0" smtClean="0"/>
                  <a:t>在</a:t>
                </a:r>
                <a:r>
                  <a:rPr lang="zh-CN" altLang="en-US" sz="1200" dirty="0"/>
                  <a:t>自己项目中引入生成的代码和</a:t>
                </a:r>
                <a:r>
                  <a:rPr lang="en-US" altLang="zh-CN" sz="1200" dirty="0" err="1"/>
                  <a:t>protobuff</a:t>
                </a:r>
                <a:r>
                  <a:rPr lang="zh-CN" altLang="en-US" sz="1200" dirty="0"/>
                  <a:t>运行时库，访问和操作对象</a:t>
                </a:r>
              </a:p>
            </p:txBody>
          </p:sp>
          <p:pic>
            <p:nvPicPr>
              <p:cNvPr id="23" name="图片 22"/>
              <p:cNvPicPr>
                <a:picLocks noChangeAspect="1"/>
              </p:cNvPicPr>
              <p:nvPr/>
            </p:nvPicPr>
            <p:blipFill>
              <a:blip r:embed="rId8"/>
              <a:stretch>
                <a:fillRect/>
              </a:stretch>
            </p:blipFill>
            <p:spPr>
              <a:xfrm>
                <a:off x="6160887" y="3049514"/>
                <a:ext cx="2295525" cy="1352550"/>
              </a:xfrm>
              <a:prstGeom prst="rect">
                <a:avLst/>
              </a:prstGeom>
            </p:spPr>
          </p:pic>
        </p:grpSp>
        <p:pic>
          <p:nvPicPr>
            <p:cNvPr id="25" name="图片 24"/>
            <p:cNvPicPr>
              <a:picLocks noChangeAspect="1"/>
            </p:cNvPicPr>
            <p:nvPr/>
          </p:nvPicPr>
          <p:blipFill>
            <a:blip r:embed="rId9"/>
            <a:stretch>
              <a:fillRect/>
            </a:stretch>
          </p:blipFill>
          <p:spPr>
            <a:xfrm>
              <a:off x="5730028" y="1998830"/>
              <a:ext cx="190500" cy="200025"/>
            </a:xfrm>
            <a:prstGeom prst="rect">
              <a:avLst/>
            </a:prstGeom>
          </p:spPr>
        </p:pic>
      </p:grpSp>
      <p:cxnSp>
        <p:nvCxnSpPr>
          <p:cNvPr id="29" name="曲线连接符 28"/>
          <p:cNvCxnSpPr>
            <a:stCxn id="14" idx="1"/>
            <a:endCxn id="15" idx="1"/>
          </p:cNvCxnSpPr>
          <p:nvPr/>
        </p:nvCxnSpPr>
        <p:spPr>
          <a:xfrm rot="10800000" flipV="1">
            <a:off x="806437" y="2122680"/>
            <a:ext cx="510432" cy="1333853"/>
          </a:xfrm>
          <a:prstGeom prst="curvedConnector3">
            <a:avLst>
              <a:gd name="adj1" fmla="val 1521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15" idx="3"/>
            <a:endCxn id="16" idx="1"/>
          </p:cNvCxnSpPr>
          <p:nvPr/>
        </p:nvCxnSpPr>
        <p:spPr>
          <a:xfrm flipV="1">
            <a:off x="1644637" y="3451771"/>
            <a:ext cx="468982" cy="47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16" idx="3"/>
          </p:cNvCxnSpPr>
          <p:nvPr/>
        </p:nvCxnSpPr>
        <p:spPr>
          <a:xfrm flipH="1">
            <a:off x="2195569" y="3451771"/>
            <a:ext cx="1537300" cy="1633413"/>
          </a:xfrm>
          <a:prstGeom prst="curvedConnector4">
            <a:avLst>
              <a:gd name="adj1" fmla="val -6899"/>
              <a:gd name="adj2" fmla="val 990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25" idx="1"/>
          </p:cNvCxnSpPr>
          <p:nvPr/>
        </p:nvCxnSpPr>
        <p:spPr>
          <a:xfrm rot="10800000" flipH="1" flipV="1">
            <a:off x="669176" y="4681860"/>
            <a:ext cx="392476" cy="1292492"/>
          </a:xfrm>
          <a:prstGeom prst="curvedConnector4">
            <a:avLst>
              <a:gd name="adj1" fmla="val -31826"/>
              <a:gd name="adj2" fmla="val 100548"/>
            </a:avLst>
          </a:prstGeom>
          <a:ln>
            <a:tailEnd type="triangle"/>
          </a:ln>
        </p:spPr>
        <p:style>
          <a:lnRef idx="1">
            <a:schemeClr val="accent1"/>
          </a:lnRef>
          <a:fillRef idx="0">
            <a:schemeClr val="accent1"/>
          </a:fillRef>
          <a:effectRef idx="0">
            <a:schemeClr val="accent1"/>
          </a:effectRef>
          <a:fontRef idx="minor">
            <a:schemeClr val="tx1"/>
          </a:fontRef>
        </p:style>
      </p:cxnSp>
      <p:pic>
        <p:nvPicPr>
          <p:cNvPr id="66" name="图片 65"/>
          <p:cNvPicPr>
            <a:picLocks noChangeAspect="1"/>
          </p:cNvPicPr>
          <p:nvPr/>
        </p:nvPicPr>
        <p:blipFill>
          <a:blip r:embed="rId10"/>
          <a:stretch>
            <a:fillRect/>
          </a:stretch>
        </p:blipFill>
        <p:spPr>
          <a:xfrm>
            <a:off x="3929817" y="1780274"/>
            <a:ext cx="4886325" cy="4419600"/>
          </a:xfrm>
          <a:prstGeom prst="rect">
            <a:avLst/>
          </a:prstGeom>
        </p:spPr>
      </p:pic>
      <p:pic>
        <p:nvPicPr>
          <p:cNvPr id="10" name="图片 9"/>
          <p:cNvPicPr>
            <a:picLocks noChangeAspect="1"/>
          </p:cNvPicPr>
          <p:nvPr/>
        </p:nvPicPr>
        <p:blipFill>
          <a:blip r:embed="rId11"/>
          <a:stretch>
            <a:fillRect/>
          </a:stretch>
        </p:blipFill>
        <p:spPr>
          <a:xfrm>
            <a:off x="3967318" y="2836058"/>
            <a:ext cx="4820242" cy="2823894"/>
          </a:xfrm>
          <a:prstGeom prst="rect">
            <a:avLst/>
          </a:prstGeom>
        </p:spPr>
      </p:pic>
    </p:spTree>
    <p:extLst>
      <p:ext uri="{BB962C8B-B14F-4D97-AF65-F5344CB8AC3E}">
        <p14:creationId xmlns:p14="http://schemas.microsoft.com/office/powerpoint/2010/main" val="118398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childTnLst>
                          </p:cTn>
                        </p:par>
                        <p:par>
                          <p:cTn id="19" fill="hold">
                            <p:stCondLst>
                              <p:cond delay="500"/>
                            </p:stCondLst>
                            <p:childTnLst>
                              <p:par>
                                <p:cTn id="20" presetID="47" presetClass="entr" presetSubtype="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22" presetClass="entr" presetSubtype="2" fill="hold"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right)">
                                      <p:cBhvr>
                                        <p:cTn id="48" dur="500"/>
                                        <p:tgtEl>
                                          <p:spTgt spid="33"/>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wipe(up)">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up)">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竞品对比</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3" name="内容占位符 2"/>
          <p:cNvSpPr>
            <a:spLocks noGrp="1"/>
          </p:cNvSpPr>
          <p:nvPr>
            <p:ph idx="1"/>
          </p:nvPr>
        </p:nvSpPr>
        <p:spPr>
          <a:xfrm>
            <a:off x="457200" y="1600200"/>
            <a:ext cx="8229600" cy="4756150"/>
          </a:xfrm>
        </p:spPr>
        <p:txBody>
          <a:bodyPr>
            <a:normAutofit lnSpcReduction="10000"/>
          </a:bodyPr>
          <a:lstStyle/>
          <a:p>
            <a:r>
              <a:rPr lang="zh-CN" altLang="en-US" dirty="0" smtClean="0"/>
              <a:t>序列化</a:t>
            </a:r>
            <a:endParaRPr lang="en-US" altLang="zh-CN" dirty="0" smtClean="0"/>
          </a:p>
          <a:p>
            <a:pPr lvl="1"/>
            <a:r>
              <a:rPr lang="en-US" altLang="zh-CN" sz="2400" b="1" dirty="0" smtClean="0"/>
              <a:t>XML</a:t>
            </a:r>
            <a:r>
              <a:rPr lang="zh-CN" altLang="en-US" sz="2400" dirty="0"/>
              <a:t> </a:t>
            </a:r>
            <a:r>
              <a:rPr lang="zh-CN" altLang="en-US" sz="1400" dirty="0" smtClean="0"/>
              <a:t>较臃肿、空间占用大、解析慢</a:t>
            </a:r>
            <a:endParaRPr lang="en-US" altLang="zh-CN" sz="1400" dirty="0" smtClean="0"/>
          </a:p>
          <a:p>
            <a:pPr lvl="1"/>
            <a:r>
              <a:rPr lang="en-US" altLang="zh-CN" sz="2400" b="1" dirty="0" err="1" smtClean="0"/>
              <a:t>Json</a:t>
            </a:r>
            <a:r>
              <a:rPr lang="en-US" altLang="zh-CN" sz="2400" b="1" dirty="0" smtClean="0"/>
              <a:t> </a:t>
            </a:r>
            <a:r>
              <a:rPr lang="zh-CN" altLang="en-US" sz="1400" dirty="0" smtClean="0"/>
              <a:t>空间较大、数据类型约束能力较弱、可扩展</a:t>
            </a:r>
            <a:endParaRPr lang="en-US" altLang="zh-CN" sz="1400" dirty="0" smtClean="0"/>
          </a:p>
          <a:p>
            <a:pPr lvl="1"/>
            <a:r>
              <a:rPr lang="en-US" altLang="zh-CN" sz="2400" b="1" dirty="0" smtClean="0"/>
              <a:t>Built-in serialization</a:t>
            </a:r>
            <a:r>
              <a:rPr lang="zh-CN" altLang="en-US" sz="1600" b="1" dirty="0" smtClean="0"/>
              <a:t> </a:t>
            </a:r>
            <a:r>
              <a:rPr lang="en-US" altLang="zh-CN" sz="1400" dirty="0" smtClean="0"/>
              <a:t>(</a:t>
            </a:r>
            <a:r>
              <a:rPr lang="zh-CN" altLang="en-US" sz="1400" dirty="0" smtClean="0"/>
              <a:t>如</a:t>
            </a:r>
            <a:r>
              <a:rPr lang="en-US" altLang="zh-CN" sz="1400" dirty="0" smtClean="0"/>
              <a:t>java</a:t>
            </a:r>
            <a:r>
              <a:rPr lang="zh-CN" altLang="en-US" sz="1400" dirty="0" smtClean="0"/>
              <a:t>的</a:t>
            </a:r>
            <a:r>
              <a:rPr lang="en-US" altLang="zh-CN" sz="1400" dirty="0" smtClean="0"/>
              <a:t>serializable)</a:t>
            </a:r>
            <a:r>
              <a:rPr lang="zh-CN" altLang="en-US" sz="1400" dirty="0"/>
              <a:t> </a:t>
            </a:r>
            <a:r>
              <a:rPr lang="zh-CN" altLang="en-US" sz="1400" dirty="0" smtClean="0"/>
              <a:t>性能较</a:t>
            </a:r>
            <a:r>
              <a:rPr lang="zh-CN" altLang="en-US" sz="1400" dirty="0"/>
              <a:t>差</a:t>
            </a:r>
            <a:r>
              <a:rPr lang="zh-CN" altLang="en-US" sz="1400" dirty="0" smtClean="0"/>
              <a:t>、语言依赖、无法扩展</a:t>
            </a:r>
            <a:endParaRPr lang="en-US" altLang="zh-CN" sz="1400" dirty="0" smtClean="0"/>
          </a:p>
          <a:p>
            <a:pPr lvl="1"/>
            <a:r>
              <a:rPr lang="en-US" altLang="zh-CN" sz="2400" b="1" dirty="0" err="1"/>
              <a:t>ProtoBuff</a:t>
            </a:r>
            <a:r>
              <a:rPr lang="en-US" altLang="zh-CN" sz="2400" dirty="0"/>
              <a:t> </a:t>
            </a:r>
            <a:r>
              <a:rPr lang="zh-CN" altLang="en-US" sz="1400" dirty="0" smtClean="0"/>
              <a:t>性能较好、空间较小、</a:t>
            </a:r>
            <a:r>
              <a:rPr lang="zh-CN" altLang="en-US" sz="1400" dirty="0"/>
              <a:t>语言无关、可扩展、轻</a:t>
            </a:r>
            <a:r>
              <a:rPr lang="zh-CN" altLang="en-US" sz="1400" dirty="0" smtClean="0"/>
              <a:t>量</a:t>
            </a:r>
            <a:endParaRPr lang="en-US" altLang="zh-CN" sz="1400" dirty="0" smtClean="0"/>
          </a:p>
          <a:p>
            <a:pPr lvl="1"/>
            <a:r>
              <a:rPr lang="en-US" altLang="zh-CN" sz="2400" b="1" dirty="0" smtClean="0"/>
              <a:t>Thrift</a:t>
            </a:r>
            <a:r>
              <a:rPr lang="en-US" altLang="zh-CN" sz="2400" dirty="0" smtClean="0"/>
              <a:t> </a:t>
            </a:r>
            <a:r>
              <a:rPr lang="zh-CN" altLang="en-US" sz="1400" dirty="0" smtClean="0"/>
              <a:t>与</a:t>
            </a:r>
            <a:r>
              <a:rPr lang="en-US" altLang="zh-CN" sz="1400" dirty="0" smtClean="0"/>
              <a:t>PB</a:t>
            </a:r>
            <a:r>
              <a:rPr lang="zh-CN" altLang="en-US" sz="1400" dirty="0" smtClean="0"/>
              <a:t>性能差不多、数据类型更丰富（支持</a:t>
            </a:r>
            <a:r>
              <a:rPr lang="en-US" altLang="zh-CN" sz="1400" dirty="0" smtClean="0"/>
              <a:t>list</a:t>
            </a:r>
            <a:r>
              <a:rPr lang="zh-CN" altLang="en-US" sz="1400" dirty="0" smtClean="0"/>
              <a:t>、</a:t>
            </a:r>
            <a:r>
              <a:rPr lang="en-US" altLang="zh-CN" sz="1400" dirty="0" smtClean="0"/>
              <a:t>map</a:t>
            </a:r>
            <a:r>
              <a:rPr lang="zh-CN" altLang="en-US" sz="1400" dirty="0" smtClean="0"/>
              <a:t>和</a:t>
            </a:r>
            <a:r>
              <a:rPr lang="en-US" altLang="zh-CN" sz="1400" dirty="0" smtClean="0"/>
              <a:t>set</a:t>
            </a:r>
            <a:r>
              <a:rPr lang="zh-CN" altLang="en-US" sz="1400" dirty="0" smtClean="0"/>
              <a:t>）</a:t>
            </a:r>
            <a:endParaRPr lang="en-US" altLang="zh-CN" sz="1400" dirty="0" smtClean="0"/>
          </a:p>
          <a:p>
            <a:pPr lvl="1"/>
            <a:r>
              <a:rPr lang="en-US" altLang="zh-CN" sz="2400" b="1" dirty="0" smtClean="0"/>
              <a:t>Avro</a:t>
            </a:r>
            <a:r>
              <a:rPr lang="en-US" altLang="zh-CN" sz="2400" dirty="0" smtClean="0"/>
              <a:t> </a:t>
            </a:r>
            <a:r>
              <a:rPr lang="zh-CN" altLang="en-US" sz="1400" dirty="0" smtClean="0"/>
              <a:t>与</a:t>
            </a:r>
            <a:r>
              <a:rPr lang="zh-CN" altLang="en-US" sz="1400" dirty="0"/>
              <a:t>前两者</a:t>
            </a:r>
            <a:r>
              <a:rPr lang="zh-CN" altLang="en-US" sz="1400" dirty="0" smtClean="0"/>
              <a:t>差不多、消息自描述无需</a:t>
            </a:r>
            <a:r>
              <a:rPr lang="en-US" altLang="zh-CN" sz="1400" dirty="0" smtClean="0"/>
              <a:t>stub</a:t>
            </a:r>
            <a:r>
              <a:rPr lang="zh-CN" altLang="en-US" sz="1400" dirty="0" smtClean="0"/>
              <a:t>代码、支持动态</a:t>
            </a:r>
            <a:r>
              <a:rPr lang="en-US" altLang="zh-CN" sz="1400" dirty="0" smtClean="0"/>
              <a:t>schema</a:t>
            </a:r>
            <a:r>
              <a:rPr lang="zh-CN" altLang="en-US" sz="1400" dirty="0" smtClean="0"/>
              <a:t>（握手阶段交换</a:t>
            </a:r>
            <a:r>
              <a:rPr lang="en-US" altLang="zh-CN" sz="1400" dirty="0" smtClean="0"/>
              <a:t>schema</a:t>
            </a:r>
            <a:r>
              <a:rPr lang="zh-CN" altLang="en-US" sz="1400" dirty="0" smtClean="0"/>
              <a:t>）</a:t>
            </a:r>
            <a:endParaRPr lang="en-US" altLang="zh-CN" sz="1400" dirty="0" smtClean="0"/>
          </a:p>
          <a:p>
            <a:r>
              <a:rPr lang="en-US" altLang="zh-CN" dirty="0" smtClean="0"/>
              <a:t>RPC</a:t>
            </a:r>
          </a:p>
          <a:p>
            <a:pPr lvl="1"/>
            <a:r>
              <a:rPr lang="en-US" altLang="zh-CN" sz="2400" b="1" dirty="0" err="1" smtClean="0"/>
              <a:t>ProtoBuff</a:t>
            </a:r>
            <a:r>
              <a:rPr lang="en-US" altLang="zh-CN" sz="2400" dirty="0" smtClean="0"/>
              <a:t> </a:t>
            </a:r>
            <a:r>
              <a:rPr lang="zh-CN" altLang="en-US" sz="1400" dirty="0"/>
              <a:t>定义</a:t>
            </a:r>
            <a:r>
              <a:rPr lang="zh-CN" altLang="en-US" sz="1400" dirty="0" smtClean="0"/>
              <a:t>轻量级</a:t>
            </a:r>
            <a:r>
              <a:rPr lang="en-US" altLang="zh-CN" sz="1400" dirty="0" smtClean="0"/>
              <a:t>RPC</a:t>
            </a:r>
            <a:r>
              <a:rPr lang="zh-CN" altLang="en-US" sz="1400" dirty="0" smtClean="0"/>
              <a:t>接口</a:t>
            </a:r>
            <a:r>
              <a:rPr lang="zh-CN" altLang="en-US" sz="1400" dirty="0"/>
              <a:t>，可以实现灵活</a:t>
            </a:r>
            <a:r>
              <a:rPr lang="zh-CN" altLang="en-US" sz="1400" dirty="0" smtClean="0"/>
              <a:t>扩展</a:t>
            </a:r>
            <a:endParaRPr lang="en-US" altLang="zh-CN" sz="1400" dirty="0" smtClean="0"/>
          </a:p>
          <a:p>
            <a:pPr lvl="1"/>
            <a:r>
              <a:rPr lang="en-US" altLang="zh-CN" sz="2400" b="1" dirty="0" smtClean="0"/>
              <a:t>Thrift</a:t>
            </a:r>
            <a:r>
              <a:rPr lang="en-US" altLang="zh-CN" sz="1600" dirty="0" smtClean="0"/>
              <a:t> </a:t>
            </a:r>
            <a:r>
              <a:rPr lang="zh-CN" altLang="en-US" sz="1400" dirty="0" smtClean="0"/>
              <a:t>包含完整</a:t>
            </a:r>
            <a:r>
              <a:rPr lang="en-US" altLang="zh-CN" sz="1400" dirty="0" smtClean="0"/>
              <a:t>RPC</a:t>
            </a:r>
            <a:r>
              <a:rPr lang="zh-CN" altLang="en-US" sz="1400" dirty="0" smtClean="0"/>
              <a:t>实现，支持同步和异步通信</a:t>
            </a:r>
            <a:endParaRPr lang="en-US" altLang="zh-CN" sz="1400" dirty="0" smtClean="0"/>
          </a:p>
          <a:p>
            <a:pPr lvl="1"/>
            <a:r>
              <a:rPr lang="en-US" altLang="zh-CN" sz="2400" b="1" dirty="0" smtClean="0"/>
              <a:t>Avro</a:t>
            </a:r>
            <a:r>
              <a:rPr lang="en-US" altLang="zh-CN" sz="1600" dirty="0" smtClean="0"/>
              <a:t> </a:t>
            </a:r>
            <a:r>
              <a:rPr lang="zh-CN" altLang="en-US" sz="1400" dirty="0" smtClean="0"/>
              <a:t>包含</a:t>
            </a:r>
            <a:r>
              <a:rPr lang="zh-CN" altLang="en-US" sz="1400" dirty="0"/>
              <a:t>完整</a:t>
            </a:r>
            <a:r>
              <a:rPr lang="en-US" altLang="zh-CN" sz="1400" dirty="0"/>
              <a:t>RPC</a:t>
            </a:r>
            <a:r>
              <a:rPr lang="zh-CN" altLang="en-US" sz="1400" dirty="0"/>
              <a:t>实现，支持同步和异步通信</a:t>
            </a:r>
            <a:endParaRPr lang="en-US" altLang="zh-CN" sz="1400" dirty="0"/>
          </a:p>
          <a:p>
            <a:pPr lvl="1"/>
            <a:endParaRPr lang="zh-CN" altLang="en-US" sz="1600" dirty="0"/>
          </a:p>
        </p:txBody>
      </p:sp>
    </p:spTree>
    <p:extLst>
      <p:ext uri="{BB962C8B-B14F-4D97-AF65-F5344CB8AC3E}">
        <p14:creationId xmlns:p14="http://schemas.microsoft.com/office/powerpoint/2010/main" val="1887596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性能参数对比</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a:t>
            </a:fld>
            <a:endParaRPr lang="zh-CN" altLang="en-US"/>
          </a:p>
        </p:txBody>
      </p:sp>
      <p:grpSp>
        <p:nvGrpSpPr>
          <p:cNvPr id="10" name="组合 9"/>
          <p:cNvGrpSpPr/>
          <p:nvPr/>
        </p:nvGrpSpPr>
        <p:grpSpPr>
          <a:xfrm>
            <a:off x="4489648" y="1828960"/>
            <a:ext cx="4187992" cy="3544256"/>
            <a:chOff x="5148064" y="1234362"/>
            <a:chExt cx="4781550" cy="4763022"/>
          </a:xfrm>
        </p:grpSpPr>
        <p:pic>
          <p:nvPicPr>
            <p:cNvPr id="1028"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596833"/>
              <a:ext cx="4781550" cy="440055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148064" y="1234362"/>
              <a:ext cx="2664296" cy="646331"/>
            </a:xfrm>
            <a:prstGeom prst="rect">
              <a:avLst/>
            </a:prstGeom>
            <a:noFill/>
          </p:spPr>
          <p:txBody>
            <a:bodyPr wrap="square" rtlCol="0">
              <a:spAutoFit/>
            </a:bodyPr>
            <a:lstStyle/>
            <a:p>
              <a:r>
                <a:rPr lang="en-US" altLang="zh-CN" b="1" dirty="0"/>
                <a:t>Runtime Performance</a:t>
              </a:r>
            </a:p>
            <a:p>
              <a:endParaRPr lang="zh-CN" altLang="en-US" dirty="0"/>
            </a:p>
          </p:txBody>
        </p:sp>
      </p:grpSp>
      <p:grpSp>
        <p:nvGrpSpPr>
          <p:cNvPr id="9" name="组合 8"/>
          <p:cNvGrpSpPr/>
          <p:nvPr/>
        </p:nvGrpSpPr>
        <p:grpSpPr>
          <a:xfrm>
            <a:off x="515517" y="1828960"/>
            <a:ext cx="3879271" cy="3544256"/>
            <a:chOff x="251520" y="1234362"/>
            <a:chExt cx="4752975" cy="4385388"/>
          </a:xfrm>
        </p:grpSpPr>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600200"/>
              <a:ext cx="4752975" cy="401955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251520" y="1234362"/>
              <a:ext cx="1751313" cy="369332"/>
            </a:xfrm>
            <a:prstGeom prst="rect">
              <a:avLst/>
            </a:prstGeom>
            <a:noFill/>
          </p:spPr>
          <p:txBody>
            <a:bodyPr wrap="none" rtlCol="0">
              <a:spAutoFit/>
            </a:bodyPr>
            <a:lstStyle/>
            <a:p>
              <a:r>
                <a:rPr lang="en-US" altLang="zh-CN" b="1" dirty="0"/>
                <a:t>Size Comparison</a:t>
              </a:r>
            </a:p>
          </p:txBody>
        </p:sp>
      </p:grpSp>
    </p:spTree>
    <p:extLst>
      <p:ext uri="{BB962C8B-B14F-4D97-AF65-F5344CB8AC3E}">
        <p14:creationId xmlns:p14="http://schemas.microsoft.com/office/powerpoint/2010/main" val="3245598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优势</a:t>
            </a:r>
            <a:endParaRPr lang="zh-CN" altLang="en-US" dirty="0"/>
          </a:p>
        </p:txBody>
      </p:sp>
      <p:sp>
        <p:nvSpPr>
          <p:cNvPr id="3" name="内容占位符 2"/>
          <p:cNvSpPr>
            <a:spLocks noGrp="1"/>
          </p:cNvSpPr>
          <p:nvPr>
            <p:ph idx="1"/>
          </p:nvPr>
        </p:nvSpPr>
        <p:spPr/>
        <p:txBody>
          <a:bodyPr>
            <a:normAutofit/>
          </a:bodyPr>
          <a:lstStyle/>
          <a:p>
            <a:pPr fontAlgn="base"/>
            <a:r>
              <a:rPr lang="zh-CN" altLang="en-US" sz="2400" b="1" dirty="0" smtClean="0">
                <a:solidFill>
                  <a:schemeClr val="accent1"/>
                </a:solidFill>
              </a:rPr>
              <a:t>高效</a:t>
            </a:r>
            <a:r>
              <a:rPr lang="zh-CN" altLang="en-US" sz="2000" b="1" dirty="0" smtClean="0">
                <a:solidFill>
                  <a:schemeClr val="accent1"/>
                </a:solidFill>
              </a:rPr>
              <a:t> </a:t>
            </a:r>
            <a:r>
              <a:rPr lang="zh-CN" altLang="en-US" sz="2000" dirty="0" smtClean="0"/>
              <a:t>二进制编码空间小，执行效率高</a:t>
            </a:r>
            <a:endParaRPr lang="en-US" altLang="zh-CN" sz="2000" dirty="0" smtClean="0"/>
          </a:p>
          <a:p>
            <a:pPr fontAlgn="base"/>
            <a:r>
              <a:rPr lang="zh-CN" altLang="en-US" sz="2400" b="1" dirty="0" smtClean="0">
                <a:solidFill>
                  <a:schemeClr val="accent2"/>
                </a:solidFill>
              </a:rPr>
              <a:t>中立 </a:t>
            </a:r>
            <a:r>
              <a:rPr lang="zh-CN" altLang="en-US" sz="2000" dirty="0" smtClean="0"/>
              <a:t>语言中立、平台中立</a:t>
            </a:r>
            <a:endParaRPr lang="en-US" altLang="zh-CN" sz="2000" dirty="0" smtClean="0"/>
          </a:p>
          <a:p>
            <a:pPr fontAlgn="base"/>
            <a:r>
              <a:rPr lang="zh-CN" altLang="en-US" sz="2400" b="1" dirty="0" smtClean="0">
                <a:solidFill>
                  <a:schemeClr val="accent3"/>
                </a:solidFill>
              </a:rPr>
              <a:t>灵活 </a:t>
            </a:r>
            <a:r>
              <a:rPr lang="zh-CN" altLang="en-US" sz="2000" dirty="0" smtClean="0"/>
              <a:t>支持前后兼容、</a:t>
            </a:r>
            <a:r>
              <a:rPr lang="en-US" altLang="zh-CN" sz="2000" dirty="0" smtClean="0"/>
              <a:t>schema</a:t>
            </a:r>
            <a:r>
              <a:rPr lang="zh-CN" altLang="en-US" sz="2000" dirty="0" smtClean="0"/>
              <a:t>升级方便</a:t>
            </a:r>
            <a:endParaRPr lang="en-US" altLang="zh-CN" sz="2000" dirty="0" smtClean="0"/>
          </a:p>
          <a:p>
            <a:pPr fontAlgn="base"/>
            <a:r>
              <a:rPr lang="zh-CN" altLang="en-US" sz="2400" b="1" dirty="0" smtClean="0">
                <a:solidFill>
                  <a:schemeClr val="accent4"/>
                </a:solidFill>
              </a:rPr>
              <a:t>方便 </a:t>
            </a:r>
            <a:r>
              <a:rPr lang="zh-CN" altLang="en-US" sz="2000" dirty="0" smtClean="0"/>
              <a:t>支持</a:t>
            </a:r>
            <a:r>
              <a:rPr lang="en-US" altLang="zh-CN" sz="2000" dirty="0" smtClean="0"/>
              <a:t>stub</a:t>
            </a:r>
            <a:r>
              <a:rPr lang="zh-CN" altLang="en-US" sz="2000" dirty="0" smtClean="0"/>
              <a:t>代码自动生成，读写方便</a:t>
            </a:r>
            <a:endParaRPr lang="en-US" altLang="zh-CN" sz="2000" dirty="0" smtClean="0"/>
          </a:p>
          <a:p>
            <a:pPr fontAlgn="base"/>
            <a:r>
              <a:rPr lang="zh-CN" altLang="en-US" sz="2400" b="1" dirty="0" smtClean="0">
                <a:solidFill>
                  <a:schemeClr val="accent5"/>
                </a:solidFill>
              </a:rPr>
              <a:t>可扩展</a:t>
            </a:r>
            <a:r>
              <a:rPr lang="zh-CN" altLang="en-US" sz="2000" b="1" dirty="0" smtClean="0">
                <a:solidFill>
                  <a:schemeClr val="accent5"/>
                </a:solidFill>
              </a:rPr>
              <a:t> </a:t>
            </a:r>
            <a:r>
              <a:rPr lang="zh-CN" altLang="en-US" sz="2000" dirty="0" smtClean="0"/>
              <a:t>支持自描述消息实现、动态消息编译、多种</a:t>
            </a:r>
            <a:r>
              <a:rPr lang="en-US" altLang="zh-CN" sz="2000" dirty="0" smtClean="0"/>
              <a:t>RPC</a:t>
            </a:r>
            <a:r>
              <a:rPr lang="zh-CN" altLang="en-US" sz="2000" dirty="0"/>
              <a:t>实现</a:t>
            </a:r>
          </a:p>
          <a:p>
            <a:pPr fontAlgn="base"/>
            <a:endParaRPr lang="zh-CN" altLang="en-US" sz="2000" dirty="0"/>
          </a:p>
          <a:p>
            <a:endParaRPr lang="zh-CN" altLang="en-US" sz="2000"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1300639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架构：</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9</a:t>
            </a:fld>
            <a:endParaRPr lang="zh-CN" altLang="en-US"/>
          </a:p>
        </p:txBody>
      </p:sp>
      <p:pic>
        <p:nvPicPr>
          <p:cNvPr id="3074" name="Picture 2" descr="序列化组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658" y="2242045"/>
            <a:ext cx="6244683" cy="3851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260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3547</TotalTime>
  <Words>1528</Words>
  <Application>Microsoft Office PowerPoint</Application>
  <PresentationFormat>全屏显示(4:3)</PresentationFormat>
  <Paragraphs>287</Paragraphs>
  <Slides>18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 Unicode MS</vt:lpstr>
      <vt:lpstr>Roboto Mono</vt:lpstr>
      <vt:lpstr>宋体</vt:lpstr>
      <vt:lpstr>幼圆</vt:lpstr>
      <vt:lpstr>Arial</vt:lpstr>
      <vt:lpstr>Calibri</vt:lpstr>
      <vt:lpstr>Wingdings</vt:lpstr>
      <vt:lpstr>Office 主题</vt:lpstr>
      <vt:lpstr>Protocol Buffers简介</vt:lpstr>
      <vt:lpstr>Agenda</vt:lpstr>
      <vt:lpstr>一个关于数据和对象的故事</vt:lpstr>
      <vt:lpstr>What is Protocol Buffers?</vt:lpstr>
      <vt:lpstr>Talk is cheap, show me hello word</vt:lpstr>
      <vt:lpstr>竞品对比</vt:lpstr>
      <vt:lpstr>性能参数对比</vt:lpstr>
      <vt:lpstr>优势</vt:lpstr>
      <vt:lpstr>实现</vt:lpstr>
      <vt:lpstr>实现</vt:lpstr>
      <vt:lpstr>实现</vt:lpstr>
      <vt:lpstr>实现</vt:lpstr>
      <vt:lpstr>实现</vt:lpstr>
      <vt:lpstr>前后兼容</vt:lpstr>
      <vt:lpstr>扩展</vt:lpstr>
      <vt:lpstr>扩展实例1</vt:lpstr>
      <vt:lpstr>扩展实例2</vt:lpstr>
      <vt:lpstr>参考文献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Git实战交流会</dc:title>
  <cp:lastModifiedBy>顾汉杰</cp:lastModifiedBy>
  <cp:revision>202</cp:revision>
  <dcterms:modified xsi:type="dcterms:W3CDTF">2016-05-05T06:36:51Z</dcterms:modified>
</cp:coreProperties>
</file>