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0" r:id="rId3"/>
    <p:sldId id="262" r:id="rId4"/>
    <p:sldId id="270" r:id="rId5"/>
    <p:sldId id="276" r:id="rId6"/>
    <p:sldId id="278" r:id="rId7"/>
    <p:sldId id="282" r:id="rId8"/>
    <p:sldId id="281" r:id="rId9"/>
    <p:sldId id="283" r:id="rId10"/>
    <p:sldId id="284" r:id="rId11"/>
    <p:sldId id="285" r:id="rId12"/>
    <p:sldId id="286" r:id="rId13"/>
    <p:sldId id="287" r:id="rId14"/>
    <p:sldId id="288" r:id="rId15"/>
    <p:sldId id="277" r:id="rId16"/>
    <p:sldId id="297" r:id="rId17"/>
    <p:sldId id="299" r:id="rId18"/>
    <p:sldId id="298" r:id="rId19"/>
    <p:sldId id="280" r:id="rId20"/>
    <p:sldId id="289" r:id="rId21"/>
    <p:sldId id="290" r:id="rId22"/>
    <p:sldId id="291" r:id="rId23"/>
    <p:sldId id="292" r:id="rId24"/>
    <p:sldId id="293" r:id="rId25"/>
    <p:sldId id="294" r:id="rId26"/>
    <p:sldId id="296" r:id="rId27"/>
    <p:sldId id="295" r:id="rId28"/>
    <p:sldId id="266" r:id="rId29"/>
    <p:sldId id="301" r:id="rId30"/>
    <p:sldId id="302" r:id="rId31"/>
    <p:sldId id="303" r:id="rId32"/>
    <p:sldId id="306" r:id="rId33"/>
    <p:sldId id="310" r:id="rId34"/>
    <p:sldId id="311" r:id="rId35"/>
    <p:sldId id="304" r:id="rId36"/>
    <p:sldId id="305" r:id="rId37"/>
    <p:sldId id="308" r:id="rId38"/>
    <p:sldId id="307" r:id="rId39"/>
    <p:sldId id="309" r:id="rId40"/>
    <p:sldId id="269" r:id="rId41"/>
    <p:sldId id="258" r:id="rId42"/>
    <p:sldId id="259" r:id="rId43"/>
    <p:sldId id="260" r:id="rId44"/>
    <p:sldId id="264" r:id="rId45"/>
    <p:sldId id="261" r:id="rId46"/>
    <p:sldId id="263" r:id="rId47"/>
    <p:sldId id="268" r:id="rId48"/>
    <p:sldId id="267" r:id="rId49"/>
    <p:sldId id="265" r:id="rId50"/>
    <p:sldId id="257" r:id="rId51"/>
    <p:sldId id="273" r:id="rId52"/>
    <p:sldId id="272" r:id="rId53"/>
    <p:sldId id="274" r:id="rId54"/>
    <p:sldId id="275" r:id="rId55"/>
    <p:sldId id="271"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263" autoAdjust="0"/>
  </p:normalViewPr>
  <p:slideViewPr>
    <p:cSldViewPr>
      <p:cViewPr varScale="1">
        <p:scale>
          <a:sx n="97" d="100"/>
          <a:sy n="97" d="100"/>
        </p:scale>
        <p:origin x="-20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t>2017-05-05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t>48</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49</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5</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17</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19</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28</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硬盘的盘片组在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片不等，通常有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个盘片，故盘面号（磁头号）为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dirty="0" smtClean="0"/>
              <a:t>每一个盘片都有</a:t>
            </a:r>
            <a:r>
              <a:rPr lang="zh-CN" altLang="en-US" sz="1200" b="1" dirty="0" smtClean="0"/>
              <a:t>两个盘面（</a:t>
            </a:r>
            <a:r>
              <a:rPr lang="en-US" altLang="zh-CN" sz="1200" b="1" dirty="0" smtClean="0"/>
              <a:t>Side</a:t>
            </a:r>
            <a:r>
              <a:rPr lang="zh-CN" altLang="en-US" sz="1200" b="1" dirty="0" smtClean="0"/>
              <a:t>），</a:t>
            </a:r>
            <a:r>
              <a:rPr lang="zh-CN" altLang="en-US" sz="1200" dirty="0" smtClean="0"/>
              <a:t>即上、下盘面。每一个这样的有效盘面都有一个盘面号（又叫磁头号），按顺序从上至下从“</a:t>
            </a:r>
            <a:r>
              <a:rPr lang="en-US" altLang="zh-CN" sz="1200" dirty="0" smtClean="0"/>
              <a:t>0”</a:t>
            </a:r>
            <a:r>
              <a:rPr lang="zh-CN" altLang="en-US" sz="1200" dirty="0" smtClean="0"/>
              <a:t>开始依次编号。</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31</a:t>
            </a:fld>
            <a:endParaRPr lang="zh-CN" altLang="en-US"/>
          </a:p>
        </p:txBody>
      </p:sp>
    </p:spTree>
    <p:extLst>
      <p:ext uri="{BB962C8B-B14F-4D97-AF65-F5344CB8AC3E}">
        <p14:creationId xmlns:p14="http://schemas.microsoft.com/office/powerpoint/2010/main" val="4148709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硬盘的盘片组在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片不等，通常有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个盘片，故盘面号（磁头号）为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dirty="0" smtClean="0"/>
              <a:t>每一个盘片都有</a:t>
            </a:r>
            <a:r>
              <a:rPr lang="zh-CN" altLang="en-US" sz="1200" b="1" dirty="0" smtClean="0"/>
              <a:t>两个盘面（</a:t>
            </a:r>
            <a:r>
              <a:rPr lang="en-US" altLang="zh-CN" sz="1200" b="1" dirty="0" smtClean="0"/>
              <a:t>Side</a:t>
            </a:r>
            <a:r>
              <a:rPr lang="zh-CN" altLang="en-US" sz="1200" b="1" dirty="0" smtClean="0"/>
              <a:t>），</a:t>
            </a:r>
            <a:r>
              <a:rPr lang="zh-CN" altLang="en-US" sz="1200" dirty="0" smtClean="0"/>
              <a:t>即上、下盘面。每一个这样的有效盘面都有一个盘面号（又叫磁头号），按顺序从上至下从“</a:t>
            </a:r>
            <a:r>
              <a:rPr lang="en-US" altLang="zh-CN" sz="1200" dirty="0" smtClean="0"/>
              <a:t>0”</a:t>
            </a:r>
            <a:r>
              <a:rPr lang="zh-CN" altLang="en-US" sz="1200" smtClean="0"/>
              <a:t>开始依次编号。</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35</a:t>
            </a:fld>
            <a:endParaRPr lang="zh-CN" altLang="en-US"/>
          </a:p>
        </p:txBody>
      </p:sp>
    </p:spTree>
    <p:extLst>
      <p:ext uri="{BB962C8B-B14F-4D97-AF65-F5344CB8AC3E}">
        <p14:creationId xmlns:p14="http://schemas.microsoft.com/office/powerpoint/2010/main" val="4148709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38</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42</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2017-05-05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3" Type="http://schemas.openxmlformats.org/officeDocument/2006/relationships/hyperlink" Target="https://en.wikipedia.org/wiki/CPU_cache"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s://www.cs.uic.edu/~jbell/CourseNotes/OperatingSystems/10_MassStorage.html"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10" Type="http://schemas.openxmlformats.org/officeDocument/2006/relationships/hyperlink" Target="https://en.wikipedia.org/wiki/Cylinder-head-sector"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page”)</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a:t>
            </a:r>
          </a:p>
          <a:p>
            <a:r>
              <a:rPr lang="en-US" altLang="zh-CN" dirty="0" smtClean="0"/>
              <a:t>Cache on CPU</a:t>
            </a:r>
          </a:p>
          <a:p>
            <a:r>
              <a:rPr lang="en-US" altLang="zh-CN" dirty="0" smtClean="0"/>
              <a:t>How does disk works</a:t>
            </a:r>
          </a:p>
          <a:p>
            <a:r>
              <a:rPr lang="en-US" altLang="zh-CN" dirty="0" smtClean="0"/>
              <a:t>Data structures in action</a:t>
            </a:r>
            <a:endParaRPr lang="zh-CN" altLang="en-US" dirty="0"/>
          </a:p>
        </p:txBody>
      </p:sp>
    </p:spTree>
    <p:extLst>
      <p:ext uri="{BB962C8B-B14F-4D97-AF65-F5344CB8AC3E}">
        <p14:creationId xmlns:p14="http://schemas.microsoft.com/office/powerpoint/2010/main" val="1759144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1" name="Picture 7" descr="https://www.cs.uic.edu/~jbell/CourseNotes/OperatingSystems/images/Chapter10/10_01_DiskMechani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0"/>
            <a:ext cx="5867400" cy="430530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Laptop-hard-drive-expos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40" y="4005064"/>
            <a:ext cx="2985927" cy="22837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d_raid_edition_hdd_insi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4316005"/>
            <a:ext cx="3180487" cy="232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9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Local </a:t>
            </a:r>
            <a:r>
              <a:rPr lang="en-US" altLang="zh-CN" dirty="0"/>
              <a:t>principle of </a:t>
            </a:r>
            <a:r>
              <a:rPr lang="en-US" altLang="zh-CN" dirty="0" smtClean="0"/>
              <a:t>program</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1620"/>
            <a:ext cx="24574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5076056" y="3140968"/>
            <a:ext cx="3810000" cy="3086101"/>
            <a:chOff x="5076056" y="3140968"/>
            <a:chExt cx="3810000" cy="3086101"/>
          </a:xfrm>
        </p:grpSpPr>
        <p:pic>
          <p:nvPicPr>
            <p:cNvPr id="2050" name="Picture 2" descr="http://img.my.csdn.net/uploads/201210/18/1350546667_86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140968"/>
              <a:ext cx="3810000" cy="3086101"/>
            </a:xfrm>
            <a:prstGeom prst="rect">
              <a:avLst/>
            </a:prstGeom>
            <a:noFill/>
            <a:extLst>
              <a:ext uri="{909E8E84-426E-40DD-AFC4-6F175D3DCCD1}">
                <a14:hiddenFill xmlns:a14="http://schemas.microsoft.com/office/drawing/2010/main">
                  <a:solidFill>
                    <a:srgbClr val="FFFFFF"/>
                  </a:solidFill>
                </a14:hiddenFill>
              </a:ext>
            </a:extLst>
          </p:spPr>
        </p:pic>
        <p:sp>
          <p:nvSpPr>
            <p:cNvPr id="5" name="下弧形箭头 4"/>
            <p:cNvSpPr/>
            <p:nvPr/>
          </p:nvSpPr>
          <p:spPr>
            <a:xfrm>
              <a:off x="5976296" y="5445224"/>
              <a:ext cx="1260000" cy="273608"/>
            </a:xfrm>
            <a:prstGeom prst="curvedUpArrow">
              <a:avLst>
                <a:gd name="adj1" fmla="val 25000"/>
                <a:gd name="adj2" fmla="val 47555"/>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2" name="左右箭头 21"/>
            <p:cNvSpPr/>
            <p:nvPr/>
          </p:nvSpPr>
          <p:spPr>
            <a:xfrm>
              <a:off x="6804368" y="4982294"/>
              <a:ext cx="1008000" cy="900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556792"/>
            <a:ext cx="38862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4684018"/>
            <a:ext cx="39814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21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a:t>
            </a:r>
            <a:r>
              <a:rPr lang="zh-CN" altLang="en-US" dirty="0"/>
              <a:t>术语</a:t>
            </a:r>
          </a:p>
        </p:txBody>
      </p:sp>
      <p:sp>
        <p:nvSpPr>
          <p:cNvPr id="3" name="内容占位符 2"/>
          <p:cNvSpPr>
            <a:spLocks noGrp="1"/>
          </p:cNvSpPr>
          <p:nvPr>
            <p:ph idx="1"/>
          </p:nvPr>
        </p:nvSpPr>
        <p:spPr/>
        <p:txBody>
          <a:bodyPr/>
          <a:lstStyle/>
          <a:p>
            <a:r>
              <a:rPr lang="zh-CN" altLang="en-US" dirty="0"/>
              <a:t>盘</a:t>
            </a:r>
            <a:r>
              <a:rPr lang="zh-CN" altLang="en-US" dirty="0" smtClean="0"/>
              <a:t>面（</a:t>
            </a:r>
            <a:r>
              <a:rPr lang="en-US" altLang="zh-CN" dirty="0" smtClean="0"/>
              <a:t>side</a:t>
            </a:r>
            <a:r>
              <a:rPr lang="zh-CN" altLang="en-US" dirty="0" smtClean="0"/>
              <a:t>）</a:t>
            </a:r>
            <a:endParaRPr lang="en-US" altLang="zh-CN" dirty="0" smtClean="0"/>
          </a:p>
          <a:p>
            <a:r>
              <a:rPr lang="zh-CN" altLang="en-US" dirty="0" smtClean="0"/>
              <a:t>磁道（</a:t>
            </a:r>
            <a:r>
              <a:rPr lang="en-US" altLang="zh-CN" dirty="0"/>
              <a:t> Track </a:t>
            </a:r>
            <a:r>
              <a:rPr lang="zh-CN" altLang="en-US" dirty="0" smtClean="0"/>
              <a:t>）</a:t>
            </a:r>
            <a:endParaRPr lang="en-US" altLang="zh-CN" dirty="0" smtClean="0"/>
          </a:p>
          <a:p>
            <a:r>
              <a:rPr lang="zh-CN" altLang="en-US" dirty="0" smtClean="0"/>
              <a:t>柱面（</a:t>
            </a:r>
            <a:r>
              <a:rPr lang="en-US" altLang="zh-CN" dirty="0"/>
              <a:t> Cylinder </a:t>
            </a:r>
            <a:r>
              <a:rPr lang="zh-CN" altLang="en-US" dirty="0" smtClean="0"/>
              <a:t>）</a:t>
            </a:r>
            <a:endParaRPr lang="en-US" altLang="zh-CN" dirty="0" smtClean="0"/>
          </a:p>
          <a:p>
            <a:r>
              <a:rPr lang="zh-CN" altLang="en-US" sz="3200" dirty="0" smtClean="0"/>
              <a:t>扇区（</a:t>
            </a:r>
            <a:r>
              <a:rPr lang="en-US" altLang="zh-CN" dirty="0"/>
              <a:t> Sector </a:t>
            </a:r>
            <a:r>
              <a:rPr lang="zh-CN" altLang="en-US" sz="3200" dirty="0" smtClean="0"/>
              <a:t>）</a:t>
            </a:r>
            <a:endParaRPr lang="en-US" altLang="zh-CN" sz="32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99" y="2852936"/>
            <a:ext cx="77612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124744"/>
            <a:ext cx="6494463"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49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CHS Addressing</a:t>
            </a:r>
          </a:p>
          <a:p>
            <a:pPr lvl="1"/>
            <a:r>
              <a:rPr lang="en-US" altLang="zh-CN" dirty="0" smtClean="0"/>
              <a:t>Cylinder</a:t>
            </a:r>
          </a:p>
          <a:p>
            <a:pPr lvl="1"/>
            <a:r>
              <a:rPr lang="en-US" altLang="zh-CN" dirty="0" smtClean="0"/>
              <a:t>Head</a:t>
            </a:r>
          </a:p>
          <a:p>
            <a:pPr lvl="1"/>
            <a:r>
              <a:rPr lang="en-US" altLang="zh-CN" dirty="0" smtClean="0"/>
              <a:t>Sector</a:t>
            </a:r>
          </a:p>
          <a:p>
            <a:pPr lvl="1"/>
            <a:r>
              <a:rPr lang="en-US" altLang="zh-CN" dirty="0" smtClean="0"/>
              <a:t>E.g. 1024/16/256 </a:t>
            </a:r>
            <a:r>
              <a:rPr lang="en-US" altLang="zh-CN" dirty="0" smtClean="0">
                <a:sym typeface="Wingdings" panose="05000000000000000000" pitchFamily="2" charset="2"/>
              </a:rPr>
              <a:t></a:t>
            </a:r>
            <a:r>
              <a:rPr lang="en-US" altLang="zh-CN" dirty="0" smtClean="0"/>
              <a:t> 10/4/9bits</a:t>
            </a:r>
            <a:endParaRPr lang="zh-CN" altLang="en-US" dirty="0"/>
          </a:p>
        </p:txBody>
      </p:sp>
    </p:spTree>
    <p:extLst>
      <p:ext uri="{BB962C8B-B14F-4D97-AF65-F5344CB8AC3E}">
        <p14:creationId xmlns:p14="http://schemas.microsoft.com/office/powerpoint/2010/main" val="225956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LBA(Logical Block Addressing)</a:t>
            </a:r>
          </a:p>
          <a:p>
            <a:pPr lvl="1"/>
            <a:r>
              <a:rPr lang="en-US" altLang="zh-CN" dirty="0" smtClean="0"/>
              <a:t>Logical block number</a:t>
            </a:r>
          </a:p>
          <a:p>
            <a:pPr lvl="1"/>
            <a:r>
              <a:rPr lang="en-US" altLang="zh-CN" dirty="0" smtClean="0"/>
              <a:t>HD controller maps it to physical CHS</a:t>
            </a:r>
          </a:p>
          <a:p>
            <a:pPr lvl="1"/>
            <a:r>
              <a:rPr lang="en-US" altLang="zh-CN" dirty="0" smtClean="0"/>
              <a:t>0 -&gt; (0, 0, 1)</a:t>
            </a:r>
          </a:p>
          <a:p>
            <a:pPr lvl="1"/>
            <a:r>
              <a:rPr lang="en-US" altLang="zh-CN" dirty="0" smtClean="0"/>
              <a:t>1 -&gt; (0, 0, 2)</a:t>
            </a:r>
          </a:p>
          <a:p>
            <a:pPr lvl="1"/>
            <a:r>
              <a:rPr lang="en-US" altLang="zh-CN" dirty="0" smtClean="0"/>
              <a:t>File system format</a:t>
            </a:r>
            <a:endParaRPr lang="en-US" altLang="zh-CN" dirty="0"/>
          </a:p>
        </p:txBody>
      </p:sp>
    </p:spTree>
    <p:extLst>
      <p:ext uri="{BB962C8B-B14F-4D97-AF65-F5344CB8AC3E}">
        <p14:creationId xmlns:p14="http://schemas.microsoft.com/office/powerpoint/2010/main" val="115819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38949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r>
              <a:rPr lang="zh-CN" altLang="en-US" dirty="0" smtClean="0"/>
              <a:t>磁盘访问</a:t>
            </a:r>
            <a:endParaRPr lang="zh-CN" altLang="en-US" dirty="0"/>
          </a:p>
        </p:txBody>
      </p:sp>
      <p:sp>
        <p:nvSpPr>
          <p:cNvPr id="3" name="内容占位符 2"/>
          <p:cNvSpPr>
            <a:spLocks noGrp="1"/>
          </p:cNvSpPr>
          <p:nvPr>
            <p:ph idx="1"/>
          </p:nvPr>
        </p:nvSpPr>
        <p:spPr/>
        <p:txBody>
          <a:bodyPr>
            <a:normAutofit/>
          </a:bodyPr>
          <a:lstStyle/>
          <a:p>
            <a:r>
              <a:rPr lang="zh-CN" altLang="en-US" dirty="0"/>
              <a:t>三维寻址空间（柱面号，磁头号，扇区号）</a:t>
            </a:r>
            <a:endParaRPr lang="en-US" altLang="zh-CN" dirty="0"/>
          </a:p>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a:t>）寻道（时间）：磁头移动定位到指定</a:t>
            </a:r>
            <a:r>
              <a:rPr lang="zh-CN" altLang="en-US" dirty="0" smtClean="0"/>
              <a:t>磁道 </a:t>
            </a:r>
            <a:endParaRPr lang="en-US" altLang="zh-CN" dirty="0"/>
          </a:p>
          <a:p>
            <a:pPr lvl="1"/>
            <a:r>
              <a:rPr lang="en-US" altLang="zh-CN" dirty="0" smtClean="0"/>
              <a:t>2</a:t>
            </a:r>
            <a:r>
              <a:rPr lang="zh-CN" altLang="en-US" dirty="0"/>
              <a:t>）旋转延迟（时间）：等待指定扇区从磁头下旋转经过 </a:t>
            </a:r>
            <a:endParaRPr lang="en-US" altLang="zh-CN" dirty="0" smtClean="0"/>
          </a:p>
          <a:p>
            <a:pPr lvl="1"/>
            <a:r>
              <a:rPr lang="en-US" altLang="zh-CN" dirty="0" smtClean="0"/>
              <a:t>3</a:t>
            </a:r>
            <a:r>
              <a:rPr lang="zh-CN" altLang="en-US" dirty="0"/>
              <a:t>）数据传输（时间）：数据在磁盘与内存之间的实际传输</a:t>
            </a:r>
            <a:endParaRPr lang="en-US" altLang="zh-CN" sz="2800" dirty="0"/>
          </a:p>
        </p:txBody>
      </p:sp>
    </p:spTree>
    <p:extLst>
      <p:ext uri="{BB962C8B-B14F-4D97-AF65-F5344CB8AC3E}">
        <p14:creationId xmlns:p14="http://schemas.microsoft.com/office/powerpoint/2010/main" val="1430556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磁盘的读写原理</a:t>
            </a:r>
            <a:endParaRPr lang="zh-CN" altLang="en-US" dirty="0"/>
          </a:p>
        </p:txBody>
      </p:sp>
      <p:sp>
        <p:nvSpPr>
          <p:cNvPr id="3" name="内容占位符 2"/>
          <p:cNvSpPr>
            <a:spLocks noGrp="1"/>
          </p:cNvSpPr>
          <p:nvPr>
            <p:ph idx="1"/>
          </p:nvPr>
        </p:nvSpPr>
        <p:spPr/>
        <p:txBody>
          <a:bodyPr/>
          <a:lstStyle/>
          <a:p>
            <a:r>
              <a:rPr lang="zh-CN" altLang="en-US" dirty="0"/>
              <a:t>系统</a:t>
            </a:r>
            <a:r>
              <a:rPr lang="zh-CN" altLang="en-US" dirty="0" smtClean="0"/>
              <a:t>将</a:t>
            </a:r>
            <a:r>
              <a:rPr lang="zh-CN" altLang="en-US" dirty="0"/>
              <a:t>数据</a:t>
            </a:r>
            <a:r>
              <a:rPr lang="zh-CN" altLang="en-US" dirty="0" smtClean="0"/>
              <a:t>存储</a:t>
            </a:r>
            <a:r>
              <a:rPr lang="zh-CN" altLang="en-US" dirty="0"/>
              <a:t>到磁盘上时，按柱面、磁头、扇区的方式进行，即最先是第</a:t>
            </a:r>
            <a:r>
              <a:rPr lang="en-US" altLang="zh-CN" dirty="0"/>
              <a:t>1</a:t>
            </a:r>
            <a:r>
              <a:rPr lang="zh-CN" altLang="en-US" dirty="0"/>
              <a:t>磁道的第一磁头下（也就是第</a:t>
            </a:r>
            <a:r>
              <a:rPr lang="en-US" altLang="zh-CN" dirty="0"/>
              <a:t>1</a:t>
            </a:r>
            <a:r>
              <a:rPr lang="zh-CN" altLang="en-US" dirty="0"/>
              <a:t>盘面的第一磁道）的所有扇区，然后，是同一柱面的下一磁头，</a:t>
            </a:r>
            <a:r>
              <a:rPr lang="en-US" altLang="zh-CN" dirty="0"/>
              <a:t>……</a:t>
            </a:r>
            <a:r>
              <a:rPr lang="zh-CN" altLang="en-US" dirty="0"/>
              <a:t>，一个柱面存储满后就推进到下一个柱面，直到把文件内容全部写入磁盘。</a:t>
            </a:r>
          </a:p>
        </p:txBody>
      </p:sp>
      <p:sp>
        <p:nvSpPr>
          <p:cNvPr id="4" name="矩形 3"/>
          <p:cNvSpPr/>
          <p:nvPr/>
        </p:nvSpPr>
        <p:spPr>
          <a:xfrm>
            <a:off x="1043608" y="4941168"/>
            <a:ext cx="6768752" cy="646331"/>
          </a:xfrm>
          <a:prstGeom prst="rect">
            <a:avLst/>
          </a:prstGeom>
        </p:spPr>
        <p:txBody>
          <a:bodyPr wrap="square">
            <a:spAutoFit/>
          </a:bodyPr>
          <a:lstStyle/>
          <a:p>
            <a:r>
              <a:rPr lang="zh-CN" altLang="en-US" b="1" dirty="0" smtClean="0"/>
              <a:t>（柱面从</a:t>
            </a:r>
            <a:r>
              <a:rPr lang="zh-CN" altLang="en-US" b="1" dirty="0"/>
              <a:t>外到</a:t>
            </a:r>
            <a:r>
              <a:rPr lang="zh-CN" altLang="en-US" b="1" dirty="0" smtClean="0"/>
              <a:t>内，磁头</a:t>
            </a:r>
            <a:r>
              <a:rPr lang="zh-CN" altLang="en-US" b="1" dirty="0"/>
              <a:t>从上到下， </a:t>
            </a:r>
            <a:r>
              <a:rPr lang="zh-CN" altLang="en-US" b="1" dirty="0" smtClean="0"/>
              <a:t>扇区从小到大。</a:t>
            </a:r>
            <a:endParaRPr lang="en-US" altLang="zh-CN" b="1" dirty="0" smtClean="0"/>
          </a:p>
          <a:p>
            <a:r>
              <a:rPr lang="zh-CN" altLang="en-US" b="1" dirty="0" smtClean="0"/>
              <a:t>数据</a:t>
            </a:r>
            <a:r>
              <a:rPr lang="zh-CN" altLang="en-US" b="1" dirty="0"/>
              <a:t>的读</a:t>
            </a:r>
            <a:r>
              <a:rPr lang="en-US" altLang="zh-CN" b="1" dirty="0"/>
              <a:t>/</a:t>
            </a:r>
            <a:r>
              <a:rPr lang="zh-CN" altLang="en-US" b="1" dirty="0"/>
              <a:t>写按柱面进行，而不按盘面进行，先）</a:t>
            </a:r>
            <a:endParaRPr lang="zh-CN" altLang="en-US" dirty="0"/>
          </a:p>
        </p:txBody>
      </p:sp>
      <p:sp>
        <p:nvSpPr>
          <p:cNvPr id="5" name="矩形 4"/>
          <p:cNvSpPr/>
          <p:nvPr/>
        </p:nvSpPr>
        <p:spPr>
          <a:xfrm>
            <a:off x="2411760" y="5975877"/>
            <a:ext cx="4572000" cy="646331"/>
          </a:xfrm>
          <a:prstGeom prst="rect">
            <a:avLst/>
          </a:prstGeom>
        </p:spPr>
        <p:txBody>
          <a:bodyPr>
            <a:spAutoFit/>
          </a:bodyPr>
          <a:lstStyle/>
          <a:p>
            <a:r>
              <a:rPr lang="zh-CN" altLang="en-US" dirty="0"/>
              <a:t>在硬盘里动得最慢的</a:t>
            </a:r>
            <a:r>
              <a:rPr lang="en-US" altLang="zh-CN" dirty="0"/>
              <a:t>(</a:t>
            </a:r>
            <a:r>
              <a:rPr lang="zh-CN" altLang="en-US" dirty="0"/>
              <a:t>相对来说</a:t>
            </a:r>
            <a:r>
              <a:rPr lang="en-US" altLang="zh-CN" dirty="0"/>
              <a:t>)</a:t>
            </a:r>
            <a:r>
              <a:rPr lang="zh-CN" altLang="en-US" dirty="0"/>
              <a:t>就是传动手臂</a:t>
            </a:r>
          </a:p>
        </p:txBody>
      </p:sp>
    </p:spTree>
    <p:extLst>
      <p:ext uri="{BB962C8B-B14F-4D97-AF65-F5344CB8AC3E}">
        <p14:creationId xmlns:p14="http://schemas.microsoft.com/office/powerpoint/2010/main" val="217037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Sector</a:t>
            </a:r>
            <a:endParaRPr lang="zh-CN" altLang="en-US" dirty="0"/>
          </a:p>
        </p:txBody>
      </p:sp>
      <p:sp>
        <p:nvSpPr>
          <p:cNvPr id="3" name="内容占位符 2"/>
          <p:cNvSpPr>
            <a:spLocks noGrp="1"/>
          </p:cNvSpPr>
          <p:nvPr>
            <p:ph idx="1"/>
          </p:nvPr>
        </p:nvSpPr>
        <p:spPr/>
        <p:txBody>
          <a:bodyPr/>
          <a:lstStyle/>
          <a:p>
            <a:r>
              <a:rPr lang="en-US" altLang="zh-CN" dirty="0" err="1" smtClean="0"/>
              <a:t>Pyhsical</a:t>
            </a:r>
            <a:r>
              <a:rPr lang="en-US" altLang="zh-CN" dirty="0" smtClean="0"/>
              <a:t> data structure on sector</a:t>
            </a:r>
          </a:p>
          <a:p>
            <a:pPr lvl="1"/>
            <a:r>
              <a:rPr lang="en-US" altLang="zh-CN" dirty="0" smtClean="0"/>
              <a:t>Sector header</a:t>
            </a:r>
          </a:p>
          <a:p>
            <a:pPr lvl="1"/>
            <a:r>
              <a:rPr lang="en-US" altLang="zh-CN" dirty="0" smtClean="0"/>
              <a:t>Data area</a:t>
            </a:r>
          </a:p>
          <a:p>
            <a:pPr lvl="1"/>
            <a:r>
              <a:rPr lang="en-US" altLang="zh-CN" dirty="0" smtClean="0"/>
              <a:t>Error correcting code(ECC)</a:t>
            </a:r>
          </a:p>
          <a:p>
            <a:pPr lvl="1"/>
            <a:r>
              <a:rPr lang="en-US" altLang="zh-CN" dirty="0" smtClean="0"/>
              <a:t>Gaps</a:t>
            </a:r>
            <a:endParaRPr lang="zh-CN" altLang="en-US" dirty="0"/>
          </a:p>
        </p:txBody>
      </p:sp>
    </p:spTree>
    <p:extLst>
      <p:ext uri="{BB962C8B-B14F-4D97-AF65-F5344CB8AC3E}">
        <p14:creationId xmlns:p14="http://schemas.microsoft.com/office/powerpoint/2010/main" val="144081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16832"/>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828836"/>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8" y="3296417"/>
            <a:ext cx="44767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645024"/>
            <a:ext cx="44767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OS Blocks</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3439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endParaRPr lang="en-US" altLang="zh-CN" sz="2800" dirty="0" smtClean="0"/>
          </a:p>
          <a:p>
            <a:r>
              <a:rPr lang="en-US" altLang="zh-CN" sz="2800" dirty="0">
                <a:hlinkClick r:id="rId9"/>
              </a:rPr>
              <a:t>https://</a:t>
            </a:r>
            <a:r>
              <a:rPr lang="en-US" altLang="zh-CN" sz="2800" dirty="0" smtClean="0">
                <a:hlinkClick r:id="rId9"/>
              </a:rPr>
              <a:t>en.wikipedia.org/wiki/Disk_sector</a:t>
            </a:r>
            <a:r>
              <a:rPr lang="en-US" altLang="zh-CN" sz="2800" dirty="0" smtClean="0"/>
              <a:t> </a:t>
            </a:r>
            <a:endParaRPr lang="en-US" altLang="zh-CN" sz="2800" dirty="0" smtClean="0"/>
          </a:p>
          <a:p>
            <a:r>
              <a:rPr lang="en-US" altLang="zh-CN" sz="2700" dirty="0">
                <a:hlinkClick r:id="rId10"/>
              </a:rPr>
              <a:t>https://</a:t>
            </a:r>
            <a:r>
              <a:rPr lang="en-US" altLang="zh-CN" sz="2700" dirty="0">
                <a:hlinkClick r:id="rId10"/>
              </a:rPr>
              <a:t>en.wikipedia.org/wiki/Cylinder-head-sector</a:t>
            </a:r>
            <a:endParaRPr lang="en-US" altLang="zh-CN" sz="2700" dirty="0"/>
          </a:p>
          <a:p>
            <a:r>
              <a:rPr lang="en-US" altLang="zh-CN" sz="2700" dirty="0">
                <a:hlinkClick r:id="rId11"/>
              </a:rPr>
              <a:t>https://</a:t>
            </a:r>
            <a:r>
              <a:rPr lang="en-US" altLang="zh-CN" sz="2700" dirty="0">
                <a:hlinkClick r:id="rId11"/>
              </a:rPr>
              <a:t>en.wikipedia.org/wiki/Zone_bit_recording</a:t>
            </a:r>
            <a:endParaRPr lang="en-US" altLang="zh-CN" sz="2700" dirty="0"/>
          </a:p>
          <a:p>
            <a:r>
              <a:rPr lang="en-US" altLang="zh-CN" sz="2700" dirty="0">
                <a:hlinkClick r:id="rId12"/>
              </a:rPr>
              <a:t>http</a:t>
            </a:r>
            <a:r>
              <a:rPr lang="en-US" altLang="zh-CN" sz="2700" dirty="0">
                <a:hlinkClick r:id="rId12"/>
              </a:rPr>
              <a:t>://</a:t>
            </a:r>
            <a:r>
              <a:rPr lang="en-US" altLang="zh-CN" sz="2700" dirty="0">
                <a:hlinkClick r:id="rId12"/>
              </a:rPr>
              <a:t>www.tldp.org/LDP/sag/html/hard-disk.html</a:t>
            </a:r>
            <a:endParaRPr lang="en-US" altLang="zh-CN" sz="2700" dirty="0"/>
          </a:p>
          <a:p>
            <a:r>
              <a:rPr lang="en-US" altLang="zh-CN" sz="2700" dirty="0">
                <a:hlinkClick r:id="rId13"/>
              </a:rPr>
              <a:t>https://</a:t>
            </a:r>
            <a:r>
              <a:rPr lang="en-US" altLang="zh-CN" sz="2700" dirty="0">
                <a:hlinkClick r:id="rId13"/>
              </a:rPr>
              <a:t>www.youtube.com/watch?v=Cj8-WNjaGuM&amp;list=PLlVZ1eXuYslrb9G6xm4SKV51SO-KAFrCw&amp;index=1&amp;t=12s</a:t>
            </a:r>
            <a:endParaRPr lang="en-US" altLang="zh-CN" sz="2700" dirty="0"/>
          </a:p>
          <a:p>
            <a:r>
              <a:rPr lang="en-US" altLang="zh-CN" sz="2700" dirty="0">
                <a:hlinkClick r:id="rId14"/>
              </a:rPr>
              <a:t>http://</a:t>
            </a:r>
            <a:r>
              <a:rPr lang="en-US" altLang="zh-CN" sz="2700" dirty="0">
                <a:hlinkClick r:id="rId14"/>
              </a:rPr>
              <a:t>blog.csdn.net/hguisu/article/details/7408047</a:t>
            </a:r>
            <a:endParaRPr lang="en-US" altLang="zh-CN" sz="2700" dirty="0"/>
          </a:p>
          <a:p>
            <a:r>
              <a:rPr lang="en-US" altLang="zh-CN" sz="2700" dirty="0">
                <a:hlinkClick r:id="rId15"/>
              </a:rPr>
              <a:t>http://www.pcguide.com/ref/hdd/geom/tracksZBR-c.html</a:t>
            </a:r>
            <a:r>
              <a:rPr lang="en-US" altLang="zh-CN" sz="2700" dirty="0"/>
              <a:t> </a:t>
            </a:r>
            <a:endParaRPr lang="en-US" altLang="zh-CN" sz="2700" dirty="0" smtClean="0"/>
          </a:p>
          <a:p>
            <a:r>
              <a:rPr lang="en-US" altLang="zh-CN" sz="2700" dirty="0">
                <a:hlinkClick r:id="rId16"/>
              </a:rPr>
              <a:t>https://www.cs.uic.edu/~</a:t>
            </a:r>
            <a:r>
              <a:rPr lang="en-US" altLang="zh-CN" sz="2700" dirty="0" smtClean="0">
                <a:hlinkClick r:id="rId16"/>
              </a:rPr>
              <a:t>jbell/CourseNotes/OperatingSystems/10_MassStorage.html</a:t>
            </a:r>
            <a:r>
              <a:rPr lang="en-US" altLang="zh-CN" sz="2700" dirty="0" smtClean="0"/>
              <a:t> </a:t>
            </a:r>
            <a:endParaRPr lang="zh-CN" altLang="en-US" sz="27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4550</TotalTime>
  <Words>1931</Words>
  <Application>Microsoft Office PowerPoint</Application>
  <PresentationFormat>全屏显示(4:3)</PresentationFormat>
  <Paragraphs>346</Paragraphs>
  <Slides>55</Slides>
  <Notes>11</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Data Model  in  Memory &amp; Disk</vt:lpstr>
      <vt:lpstr>Agenda</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Disk</vt:lpstr>
      <vt:lpstr>Disk</vt:lpstr>
      <vt:lpstr>Disk 术语</vt:lpstr>
      <vt:lpstr>PowerPoint 演示文稿</vt:lpstr>
      <vt:lpstr>PowerPoint 演示文稿</vt:lpstr>
      <vt:lpstr>Fragmentation</vt:lpstr>
      <vt:lpstr>Disk磁盘访问</vt:lpstr>
      <vt:lpstr>磁盘的读写原理</vt:lpstr>
      <vt:lpstr>Sector</vt:lpstr>
      <vt:lpstr>Confusing on sector</vt:lpstr>
      <vt:lpstr>HD Sectors vs. OS Blocks</vt:lpstr>
      <vt:lpstr>B Tree</vt:lpstr>
      <vt:lpstr>B+ Tree</vt:lpstr>
      <vt:lpstr>Trie</vt:lpstr>
      <vt:lpstr>Suffix Tree</vt:lpstr>
      <vt:lpstr>Double Array Trie</vt:lpstr>
      <vt:lpstr>Suffix Array</vt:lpstr>
      <vt:lpstr>SkipList</vt:lpstr>
      <vt:lpstr>Data model in Lucene</vt:lpstr>
      <vt:lpstr>FST</vt:lpstr>
      <vt:lpstr>FST</vt:lpstr>
      <vt:lpstr>LSM Tree</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56</cp:revision>
  <dcterms:created xsi:type="dcterms:W3CDTF">2017-04-19T02:04:42Z</dcterms:created>
  <dcterms:modified xsi:type="dcterms:W3CDTF">2017-05-05T09:38:01Z</dcterms:modified>
</cp:coreProperties>
</file>