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24" r:id="rId3"/>
    <p:sldId id="268" r:id="rId4"/>
    <p:sldId id="266" r:id="rId5"/>
    <p:sldId id="257" r:id="rId6"/>
    <p:sldId id="262" r:id="rId7"/>
    <p:sldId id="276" r:id="rId8"/>
    <p:sldId id="258" r:id="rId9"/>
    <p:sldId id="269" r:id="rId10"/>
    <p:sldId id="270" r:id="rId11"/>
    <p:sldId id="273" r:id="rId12"/>
    <p:sldId id="272" r:id="rId13"/>
    <p:sldId id="283" r:id="rId14"/>
    <p:sldId id="274" r:id="rId15"/>
    <p:sldId id="275" r:id="rId16"/>
    <p:sldId id="284" r:id="rId17"/>
    <p:sldId id="285" r:id="rId18"/>
    <p:sldId id="289" r:id="rId19"/>
    <p:sldId id="287" r:id="rId20"/>
    <p:sldId id="291" r:id="rId21"/>
    <p:sldId id="292" r:id="rId22"/>
    <p:sldId id="290" r:id="rId23"/>
    <p:sldId id="278" r:id="rId24"/>
    <p:sldId id="294" r:id="rId25"/>
    <p:sldId id="259" r:id="rId26"/>
    <p:sldId id="295" r:id="rId27"/>
    <p:sldId id="296" r:id="rId28"/>
    <p:sldId id="297" r:id="rId29"/>
    <p:sldId id="298" r:id="rId30"/>
    <p:sldId id="301" r:id="rId31"/>
    <p:sldId id="309" r:id="rId32"/>
    <p:sldId id="310" r:id="rId33"/>
    <p:sldId id="303" r:id="rId34"/>
    <p:sldId id="306" r:id="rId35"/>
    <p:sldId id="311" r:id="rId36"/>
    <p:sldId id="323" r:id="rId37"/>
    <p:sldId id="302" r:id="rId38"/>
    <p:sldId id="304" r:id="rId39"/>
    <p:sldId id="312" r:id="rId40"/>
    <p:sldId id="277" r:id="rId41"/>
    <p:sldId id="305" r:id="rId42"/>
    <p:sldId id="317" r:id="rId43"/>
    <p:sldId id="260" r:id="rId44"/>
    <p:sldId id="318" r:id="rId45"/>
    <p:sldId id="313" r:id="rId46"/>
    <p:sldId id="319" r:id="rId47"/>
    <p:sldId id="315" r:id="rId48"/>
    <p:sldId id="321" r:id="rId49"/>
    <p:sldId id="322" r:id="rId50"/>
    <p:sldId id="314" r:id="rId51"/>
    <p:sldId id="316" r:id="rId52"/>
    <p:sldId id="325" r:id="rId53"/>
    <p:sldId id="286" r:id="rId54"/>
    <p:sldId id="288"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65" autoAdjust="0"/>
  </p:normalViewPr>
  <p:slideViewPr>
    <p:cSldViewPr snapToObjects="1">
      <p:cViewPr>
        <p:scale>
          <a:sx n="100" d="100"/>
          <a:sy n="100"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Below From java doc:</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22</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24</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a:t>
            </a:r>
            <a:r>
              <a:rPr lang="zh-CN" altLang="en-US" sz="1200" dirty="0" smtClean="0"/>
              <a:t>本身线程安全，但无法保证组合状态的安全性（如多个线程竞态条件执行</a:t>
            </a:r>
            <a:r>
              <a:rPr lang="en-US" altLang="zh-CN" sz="1200" dirty="0" smtClean="0"/>
              <a:t>position()</a:t>
            </a:r>
            <a:r>
              <a:rPr lang="zh-CN" altLang="en-US" sz="1200" dirty="0" smtClean="0"/>
              <a:t>和</a:t>
            </a:r>
            <a:r>
              <a:rPr lang="en-US" altLang="zh-CN" sz="1200" dirty="0" smtClean="0"/>
              <a:t>write()</a:t>
            </a:r>
            <a:r>
              <a:rPr lang="zh-CN" altLang="en-US" sz="1200" dirty="0" smtClean="0"/>
              <a:t>）。所以，外部仍需通过同步等手段保证多线程读写文件的安全性。</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FileChannelImpl</a:t>
            </a:r>
            <a:r>
              <a:rPr lang="zh-CN" altLang="en-US" sz="1200" dirty="0" smtClean="0"/>
              <a:t>是</a:t>
            </a:r>
            <a:r>
              <a:rPr lang="en-US" altLang="zh-CN" sz="1200" dirty="0" err="1" smtClean="0"/>
              <a:t>FileChannel</a:t>
            </a:r>
            <a:r>
              <a:rPr lang="zh-CN" altLang="en-US" sz="1200" dirty="0" smtClean="0"/>
              <a:t>的底层实现，它是</a:t>
            </a:r>
            <a:r>
              <a:rPr lang="en-US" altLang="zh-CN" sz="1200" dirty="0" smtClean="0"/>
              <a:t>sun.nio.ch</a:t>
            </a:r>
            <a:r>
              <a:rPr lang="zh-CN" altLang="en-US" sz="1200" dirty="0" smtClean="0"/>
              <a:t>包的内容，实现依赖于底层</a:t>
            </a:r>
            <a:r>
              <a:rPr lang="en-US" altLang="zh-CN" sz="1200" dirty="0" smtClean="0"/>
              <a:t>JVM</a:t>
            </a:r>
            <a:r>
              <a:rPr lang="zh-CN" altLang="en-US" sz="1200" dirty="0" smtClean="0"/>
              <a:t>和底层操作系统。它可以保证</a:t>
            </a:r>
            <a:r>
              <a:rPr lang="en-US" altLang="zh-CN" sz="1200" dirty="0" err="1" smtClean="0"/>
              <a:t>FileChannel</a:t>
            </a:r>
            <a:r>
              <a:rPr lang="zh-CN" altLang="en-US" sz="1200" dirty="0" smtClean="0"/>
              <a:t>对象内部状态的线程安全性，即若当前某个线程正在执行</a:t>
            </a:r>
            <a:r>
              <a:rPr lang="en-US" altLang="zh-CN" sz="1200" dirty="0" smtClean="0"/>
              <a:t>position</a:t>
            </a:r>
            <a:r>
              <a:rPr lang="zh-CN" altLang="en-US" sz="1200" dirty="0" smtClean="0"/>
              <a:t>，其他读写线程都必须等待，这是通过内部的一个对象锁</a:t>
            </a:r>
            <a:r>
              <a:rPr lang="en-US" altLang="zh-CN" sz="1200" b="0" i="0" kern="1200" dirty="0" err="1" smtClean="0">
                <a:solidFill>
                  <a:schemeClr val="tx1"/>
                </a:solidFill>
                <a:effectLst/>
                <a:latin typeface="+mn-lt"/>
                <a:ea typeface="+mn-ea"/>
                <a:cs typeface="+mn-cs"/>
              </a:rPr>
              <a:t>positionLock</a:t>
            </a:r>
            <a:r>
              <a:rPr lang="zh-CN" altLang="en-US" sz="1200" b="0" i="0" kern="1200" dirty="0" smtClean="0">
                <a:solidFill>
                  <a:schemeClr val="tx1"/>
                </a:solidFill>
                <a:effectLst/>
                <a:latin typeface="+mn-lt"/>
                <a:ea typeface="+mn-ea"/>
                <a:cs typeface="+mn-cs"/>
              </a:rPr>
              <a:t>的同步来实现的。但是，它只能保证内部状态的一致性，对外部来说，组合状态（如竞态条件）的安全性仍然需要施加额外的手段去保证。</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此外，</a:t>
            </a:r>
            <a:r>
              <a:rPr lang="en-US" altLang="zh-CN" sz="1200" b="0" i="0" kern="1200" dirty="0" err="1" smtClean="0">
                <a:solidFill>
                  <a:schemeClr val="tx1"/>
                </a:solidFill>
                <a:effectLst/>
                <a:latin typeface="+mn-lt"/>
                <a:ea typeface="+mn-ea"/>
                <a:cs typeface="+mn-cs"/>
              </a:rPr>
              <a:t>FileChannel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对象是线程安全（</a:t>
            </a:r>
            <a:r>
              <a:rPr lang="en-US" altLang="zh-CN" sz="1200" b="0" i="0" kern="1200" dirty="0" smtClean="0">
                <a:solidFill>
                  <a:schemeClr val="tx1"/>
                </a:solidFill>
                <a:effectLst/>
                <a:latin typeface="+mn-lt"/>
                <a:ea typeface="+mn-ea"/>
                <a:cs typeface="+mn-cs"/>
              </a:rPr>
              <a:t>thread-safe</a:t>
            </a:r>
            <a:r>
              <a:rPr lang="zh-CN" altLang="en-US" sz="1200" b="0" i="0" kern="1200" dirty="0" smtClean="0">
                <a:solidFill>
                  <a:schemeClr val="tx1"/>
                </a:solidFill>
                <a:effectLst/>
                <a:latin typeface="+mn-lt"/>
                <a:ea typeface="+mn-ea"/>
                <a:cs typeface="+mn-cs"/>
              </a:rPr>
              <a:t>）的。多个进程可以在同一个实例上并发调用方法而不会引起任何问题，不过并非所有的操作都是多线程的（</a:t>
            </a:r>
            <a:r>
              <a:rPr lang="en-US" altLang="zh-CN" sz="1200" b="0" i="0" kern="1200" dirty="0" smtClean="0">
                <a:solidFill>
                  <a:schemeClr val="tx1"/>
                </a:solidFill>
                <a:effectLst/>
                <a:latin typeface="+mn-lt"/>
                <a:ea typeface="+mn-ea"/>
                <a:cs typeface="+mn-cs"/>
              </a:rPr>
              <a:t>multithreaded</a:t>
            </a:r>
            <a:r>
              <a:rPr lang="zh-CN" altLang="en-US" sz="1200" b="0" i="0" kern="1200" dirty="0" smtClean="0">
                <a:solidFill>
                  <a:schemeClr val="tx1"/>
                </a:solidFill>
                <a:effectLst/>
                <a:latin typeface="+mn-lt"/>
                <a:ea typeface="+mn-ea"/>
                <a:cs typeface="+mn-cs"/>
              </a:rPr>
              <a:t>）。影响通道位置或者影响文件大小的操作都是单线程的（</a:t>
            </a:r>
            <a:r>
              <a:rPr lang="en-US" altLang="zh-CN" sz="1200" b="0" i="0" kern="1200" dirty="0" smtClean="0">
                <a:solidFill>
                  <a:schemeClr val="tx1"/>
                </a:solidFill>
                <a:effectLst/>
                <a:latin typeface="+mn-lt"/>
                <a:ea typeface="+mn-ea"/>
                <a:cs typeface="+mn-cs"/>
              </a:rPr>
              <a:t>single-threaded</a:t>
            </a:r>
            <a:r>
              <a:rPr lang="zh-CN" altLang="en-US" sz="1200" b="0" i="0" kern="1200" dirty="0" smtClean="0">
                <a:solidFill>
                  <a:schemeClr val="tx1"/>
                </a:solidFill>
                <a:effectLst/>
                <a:latin typeface="+mn-lt"/>
                <a:ea typeface="+mn-ea"/>
                <a:cs typeface="+mn-cs"/>
              </a:rPr>
              <a:t>）。如果有一个线程已经在执行会影响通道位置或文件大小的操作，那么其他尝试进行此类操作之一的线程必须等待。并发行为也会受到底层的操作系统或文件系统影响。</a:t>
            </a:r>
            <a:endParaRPr lang="en-US" altLang="zh-CN" dirty="0" smtClean="0"/>
          </a:p>
          <a:p>
            <a:endParaRPr lang="en-US" altLang="zh-CN" dirty="0" smtClean="0"/>
          </a:p>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常用于数据库系统的实现，事务的实现，一致性的保证。</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207396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沙漠绿植，</a:t>
            </a:r>
            <a:r>
              <a:rPr lang="zh-CN" altLang="en-US" dirty="0" smtClean="0"/>
              <a:t>看似露在表面的就是那么一点点，实则它要能够成活，需要够到地下很远处的水，</a:t>
            </a:r>
            <a:r>
              <a:rPr lang="zh-CN" altLang="en-US" dirty="0" smtClean="0"/>
              <a:t>根系非常粗壮，盘根错节。</a:t>
            </a:r>
            <a:endParaRPr lang="zh-CN" altLang="en-US" dirty="0" smtClean="0"/>
          </a:p>
          <a:p>
            <a:r>
              <a:rPr lang="en-US" altLang="zh-CN" dirty="0" smtClean="0"/>
              <a:t>Java IO</a:t>
            </a:r>
            <a:r>
              <a:rPr lang="zh-CN" altLang="en-US" dirty="0" smtClean="0"/>
              <a:t>与</a:t>
            </a:r>
            <a:r>
              <a:rPr lang="zh-CN" altLang="en-US" dirty="0" smtClean="0"/>
              <a:t>之类似，看似简单，实则底层牵扯出诸多头绪。</a:t>
            </a:r>
            <a:endParaRPr lang="en-US" altLang="zh-CN" dirty="0" smtClean="0"/>
          </a:p>
          <a:p>
            <a:r>
              <a:rPr lang="zh-CN" altLang="en-US" dirty="0" smtClean="0"/>
              <a:t>本</a:t>
            </a:r>
            <a:r>
              <a:rPr lang="zh-CN" altLang="en-US" dirty="0" smtClean="0"/>
              <a:t>次分享跟大家一起扒一扒</a:t>
            </a:r>
            <a:r>
              <a:rPr lang="en-US" altLang="zh-CN" dirty="0" smtClean="0"/>
              <a:t>java </a:t>
            </a:r>
            <a:r>
              <a:rPr lang="en-US" altLang="zh-CN" dirty="0" err="1" smtClean="0"/>
              <a:t>io</a:t>
            </a:r>
            <a:r>
              <a:rPr lang="zh-CN" altLang="en-US" dirty="0" smtClean="0"/>
              <a:t>的那些事儿，了解一些底层的原理和实现，也许会对我们构筑上层系统或应用产生一些或多或少的启发</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分享议题大致如下：</a:t>
            </a:r>
            <a:endParaRPr lang="en-US" altLang="zh-CN" dirty="0" smtClean="0"/>
          </a:p>
          <a:p>
            <a:pPr marL="171450" indent="-171450">
              <a:buFont typeface="Arial" panose="020B0604020202020204" pitchFamily="34" charset="0"/>
              <a:buChar char="•"/>
            </a:pPr>
            <a:r>
              <a:rPr lang="zh-CN" altLang="en-US" dirty="0" smtClean="0"/>
              <a:t>操作系统</a:t>
            </a:r>
            <a:r>
              <a:rPr lang="en-US" altLang="zh-CN" dirty="0" smtClean="0"/>
              <a:t>IO</a:t>
            </a:r>
            <a:r>
              <a:rPr lang="zh-CN" altLang="en-US" dirty="0" smtClean="0"/>
              <a:t>概述</a:t>
            </a:r>
            <a:r>
              <a:rPr lang="zh-CN" altLang="en-US" sz="1200" dirty="0" smtClean="0">
                <a:solidFill>
                  <a:schemeClr val="bg1">
                    <a:lumMod val="65000"/>
                  </a:schemeClr>
                </a:solidFill>
              </a:rPr>
              <a:t>（硬件、驱动、</a:t>
            </a:r>
            <a:r>
              <a:rPr lang="en-US" altLang="zh-CN" sz="1200" dirty="0" smtClean="0">
                <a:solidFill>
                  <a:schemeClr val="bg1">
                    <a:lumMod val="65000"/>
                  </a:schemeClr>
                </a:solidFill>
              </a:rPr>
              <a:t>DMA</a:t>
            </a:r>
            <a:r>
              <a:rPr lang="zh-CN" altLang="en-US" sz="1200" dirty="0" smtClean="0">
                <a:solidFill>
                  <a:schemeClr val="bg1">
                    <a:lumMod val="65000"/>
                  </a:schemeClr>
                </a:solidFill>
              </a:rPr>
              <a:t>、内核缓冲区）</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smtClean="0"/>
              <a:t>Java IO &amp; NIO</a:t>
            </a:r>
            <a:r>
              <a:rPr lang="zh-CN" altLang="en-US" sz="1200" dirty="0" smtClean="0">
                <a:solidFill>
                  <a:schemeClr val="bg1">
                    <a:lumMod val="65000"/>
                  </a:schemeClr>
                </a:solidFill>
              </a:rPr>
              <a:t>（传统</a:t>
            </a:r>
            <a:r>
              <a:rPr lang="en-US" altLang="zh-CN" sz="1200" dirty="0" smtClean="0">
                <a:solidFill>
                  <a:schemeClr val="bg1">
                    <a:lumMod val="65000"/>
                  </a:schemeClr>
                </a:solidFill>
              </a:rPr>
              <a:t>java </a:t>
            </a:r>
            <a:r>
              <a:rPr lang="en-US" altLang="zh-CN" sz="1200" dirty="0" err="1" smtClean="0">
                <a:solidFill>
                  <a:schemeClr val="bg1">
                    <a:lumMod val="65000"/>
                  </a:schemeClr>
                </a:solidFill>
              </a:rPr>
              <a:t>io</a:t>
            </a:r>
            <a:r>
              <a:rPr lang="zh-CN" altLang="en-US" sz="1200" dirty="0" smtClean="0">
                <a:solidFill>
                  <a:schemeClr val="bg1">
                    <a:lumMod val="65000"/>
                  </a:schemeClr>
                </a:solidFill>
              </a:rPr>
              <a:t>的缺陷、</a:t>
            </a:r>
            <a:r>
              <a:rPr lang="en-US" altLang="zh-CN" sz="1200" dirty="0" err="1" smtClean="0">
                <a:solidFill>
                  <a:schemeClr val="bg1">
                    <a:lumMod val="65000"/>
                  </a:schemeClr>
                </a:solidFill>
              </a:rPr>
              <a:t>nio</a:t>
            </a:r>
            <a:r>
              <a:rPr lang="zh-CN" altLang="en-US" sz="1200" dirty="0" smtClean="0">
                <a:solidFill>
                  <a:schemeClr val="bg1">
                    <a:lumMod val="65000"/>
                  </a:schemeClr>
                </a:solidFill>
              </a:rPr>
              <a:t>的增强）</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Buffer</a:t>
            </a:r>
            <a:r>
              <a:rPr lang="zh-CN" altLang="en-US" sz="1200" dirty="0" smtClean="0">
                <a:solidFill>
                  <a:schemeClr val="bg1">
                    <a:lumMod val="65000"/>
                  </a:schemeClr>
                </a:solidFill>
              </a:rPr>
              <a:t>（</a:t>
            </a:r>
            <a:r>
              <a:rPr lang="en-US" altLang="zh-CN" sz="1200" dirty="0" err="1" smtClean="0">
                <a:solidFill>
                  <a:schemeClr val="bg1">
                    <a:lumMod val="65000"/>
                  </a:schemeClr>
                </a:solidFill>
              </a:rPr>
              <a:t>nio</a:t>
            </a:r>
            <a:r>
              <a:rPr lang="zh-CN" altLang="en-US" sz="1200" dirty="0" smtClean="0">
                <a:solidFill>
                  <a:schemeClr val="bg1">
                    <a:lumMod val="65000"/>
                  </a:schemeClr>
                </a:solidFill>
              </a:rPr>
              <a:t>的核心：块数据缓冲区、常见操作、字节顺序）</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DirectByteBuffer</a:t>
            </a:r>
            <a:r>
              <a:rPr lang="zh-CN" altLang="en-US" sz="1200" dirty="0" smtClean="0">
                <a:solidFill>
                  <a:schemeClr val="bg1">
                    <a:lumMod val="65000"/>
                  </a:schemeClr>
                </a:solidFill>
              </a:rPr>
              <a:t>（堆外内存、内存释放、虚引用实现）</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MappedByteBuffer</a:t>
            </a:r>
            <a:r>
              <a:rPr lang="zh-CN" altLang="en-US" sz="1200" dirty="0" smtClean="0">
                <a:solidFill>
                  <a:schemeClr val="bg1">
                    <a:lumMod val="65000"/>
                  </a:schemeClr>
                </a:solidFill>
              </a:rPr>
              <a:t>（</a:t>
            </a:r>
            <a:r>
              <a:rPr lang="en-US" altLang="zh-CN" sz="1200" dirty="0" smtClean="0">
                <a:solidFill>
                  <a:schemeClr val="bg1">
                    <a:lumMod val="65000"/>
                  </a:schemeClr>
                </a:solidFill>
              </a:rPr>
              <a:t>OS</a:t>
            </a:r>
            <a:r>
              <a:rPr lang="zh-CN" altLang="en-US" sz="1200" dirty="0" smtClean="0">
                <a:solidFill>
                  <a:schemeClr val="bg1">
                    <a:lumMod val="65000"/>
                  </a:schemeClr>
                </a:solidFill>
              </a:rPr>
              <a:t>内核</a:t>
            </a:r>
            <a:r>
              <a:rPr lang="en-US" altLang="zh-CN" sz="1200" dirty="0" smtClean="0">
                <a:solidFill>
                  <a:schemeClr val="bg1">
                    <a:lumMod val="65000"/>
                  </a:schemeClr>
                </a:solidFill>
              </a:rPr>
              <a:t>/</a:t>
            </a:r>
            <a:r>
              <a:rPr lang="zh-CN" altLang="en-US" sz="1200" dirty="0" smtClean="0">
                <a:solidFill>
                  <a:schemeClr val="bg1">
                    <a:lumMod val="65000"/>
                  </a:schemeClr>
                </a:solidFill>
              </a:rPr>
              <a:t>用户空间、虚拟内存、内存映射文件 ）</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Channel</a:t>
            </a:r>
            <a:r>
              <a:rPr lang="zh-CN" altLang="en-US" sz="1200" dirty="0" smtClean="0">
                <a:solidFill>
                  <a:schemeClr val="bg1">
                    <a:lumMod val="65000"/>
                  </a:schemeClr>
                </a:solidFill>
              </a:rPr>
              <a:t>（与</a:t>
            </a:r>
            <a:r>
              <a:rPr lang="en-US" altLang="zh-CN" sz="1200" dirty="0" smtClean="0">
                <a:solidFill>
                  <a:schemeClr val="bg1">
                    <a:lumMod val="65000"/>
                  </a:schemeClr>
                </a:solidFill>
              </a:rPr>
              <a:t>buffer</a:t>
            </a:r>
            <a:r>
              <a:rPr lang="zh-CN" altLang="en-US" sz="1200" dirty="0" smtClean="0">
                <a:solidFill>
                  <a:schemeClr val="bg1">
                    <a:lumMod val="65000"/>
                  </a:schemeClr>
                </a:solidFill>
              </a:rPr>
              <a:t>的结合、</a:t>
            </a:r>
            <a:r>
              <a:rPr lang="en-US" altLang="zh-CN" sz="1200" dirty="0" smtClean="0">
                <a:solidFill>
                  <a:schemeClr val="bg1">
                    <a:lumMod val="65000"/>
                  </a:schemeClr>
                </a:solidFill>
              </a:rPr>
              <a:t>scatter</a:t>
            </a:r>
            <a:r>
              <a:rPr lang="zh-CN" altLang="en-US" sz="1200" dirty="0" smtClean="0">
                <a:solidFill>
                  <a:schemeClr val="bg1">
                    <a:lumMod val="65000"/>
                  </a:schemeClr>
                </a:solidFill>
              </a:rPr>
              <a:t>与</a:t>
            </a:r>
            <a:r>
              <a:rPr lang="en-US" altLang="zh-CN" sz="1200" dirty="0" smtClean="0">
                <a:solidFill>
                  <a:schemeClr val="bg1">
                    <a:lumMod val="65000"/>
                  </a:schemeClr>
                </a:solidFill>
              </a:rPr>
              <a:t>gather</a:t>
            </a:r>
            <a:r>
              <a:rPr lang="zh-CN" altLang="en-US" sz="1200" dirty="0" smtClean="0">
                <a:solidFill>
                  <a:schemeClr val="bg1">
                    <a:lumMod val="65000"/>
                  </a:schemeClr>
                </a:solidFill>
              </a:rPr>
              <a:t>、块</a:t>
            </a:r>
            <a:r>
              <a:rPr lang="en-US" altLang="zh-CN" sz="1200" dirty="0" smtClean="0">
                <a:solidFill>
                  <a:schemeClr val="bg1">
                    <a:lumMod val="65000"/>
                  </a:schemeClr>
                </a:solidFill>
              </a:rPr>
              <a:t>IO</a:t>
            </a:r>
            <a:r>
              <a:rPr lang="zh-CN" altLang="en-US" sz="1200" dirty="0" smtClean="0">
                <a:solidFill>
                  <a:schemeClr val="bg1">
                    <a:lumMod val="65000"/>
                  </a:schemeClr>
                </a:solidFill>
              </a:rPr>
              <a:t>、流</a:t>
            </a:r>
            <a:r>
              <a:rPr lang="en-US" altLang="zh-CN" sz="1200" dirty="0" smtClean="0">
                <a:solidFill>
                  <a:schemeClr val="bg1">
                    <a:lumMod val="65000"/>
                  </a:schemeClr>
                </a:solidFill>
              </a:rPr>
              <a:t>IO</a:t>
            </a:r>
            <a:r>
              <a:rPr lang="zh-CN" altLang="en-US" sz="1200" dirty="0" smtClean="0">
                <a:solidFill>
                  <a:schemeClr val="bg1">
                    <a:lumMod val="65000"/>
                  </a:schemeClr>
                </a:solidFill>
              </a:rPr>
              <a:t>、文件锁定）</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Selector</a:t>
            </a:r>
            <a:r>
              <a:rPr lang="zh-CN" altLang="en-US" sz="1200" dirty="0" smtClean="0">
                <a:solidFill>
                  <a:schemeClr val="bg1">
                    <a:lumMod val="65000"/>
                  </a:schemeClr>
                </a:solidFill>
              </a:rPr>
              <a:t>（</a:t>
            </a:r>
            <a:r>
              <a:rPr lang="en-US" altLang="zh-CN" sz="1200" dirty="0" smtClean="0">
                <a:solidFill>
                  <a:schemeClr val="bg1">
                    <a:lumMod val="65000"/>
                  </a:schemeClr>
                </a:solidFill>
              </a:rPr>
              <a:t>IO</a:t>
            </a:r>
            <a:r>
              <a:rPr lang="zh-CN" altLang="en-US" sz="1200" dirty="0" smtClean="0">
                <a:solidFill>
                  <a:schemeClr val="bg1">
                    <a:lumMod val="65000"/>
                  </a:schemeClr>
                </a:solidFill>
              </a:rPr>
              <a:t>模型、多路复用、</a:t>
            </a:r>
            <a:r>
              <a:rPr lang="en-US" altLang="zh-CN" sz="1200" dirty="0" smtClean="0">
                <a:solidFill>
                  <a:schemeClr val="bg1">
                    <a:lumMod val="65000"/>
                  </a:schemeClr>
                </a:solidFill>
              </a:rPr>
              <a:t> select</a:t>
            </a:r>
            <a:r>
              <a:rPr lang="zh-CN" altLang="en-US" sz="1200" dirty="0" smtClean="0">
                <a:solidFill>
                  <a:schemeClr val="bg1">
                    <a:lumMod val="65000"/>
                  </a:schemeClr>
                </a:solidFill>
              </a:rPr>
              <a:t>、</a:t>
            </a:r>
            <a:r>
              <a:rPr lang="en-US" altLang="zh-CN" sz="1200" dirty="0" smtClean="0">
                <a:solidFill>
                  <a:schemeClr val="bg1">
                    <a:lumMod val="65000"/>
                  </a:schemeClr>
                </a:solidFill>
              </a:rPr>
              <a:t>poll</a:t>
            </a:r>
            <a:r>
              <a:rPr lang="zh-CN" altLang="en-US" sz="1200" dirty="0" smtClean="0">
                <a:solidFill>
                  <a:schemeClr val="bg1">
                    <a:lumMod val="65000"/>
                  </a:schemeClr>
                </a:solidFill>
              </a:rPr>
              <a:t>、</a:t>
            </a:r>
            <a:r>
              <a:rPr lang="en-US" altLang="zh-CN" sz="1200" dirty="0" err="1" smtClean="0">
                <a:solidFill>
                  <a:schemeClr val="bg1">
                    <a:lumMod val="65000"/>
                  </a:schemeClr>
                </a:solidFill>
              </a:rPr>
              <a:t>epoll</a:t>
            </a:r>
            <a:r>
              <a:rPr lang="zh-CN" altLang="en-US" sz="1200" dirty="0" smtClean="0">
                <a:solidFill>
                  <a:schemeClr val="bg1">
                    <a:lumMod val="65000"/>
                  </a:schemeClr>
                </a:solidFill>
              </a:rPr>
              <a:t>系统调用、</a:t>
            </a:r>
            <a:r>
              <a:rPr lang="en-US" altLang="zh-CN" sz="1200" dirty="0" smtClean="0">
                <a:solidFill>
                  <a:schemeClr val="bg1">
                    <a:lumMod val="65000"/>
                  </a:schemeClr>
                </a:solidFill>
              </a:rPr>
              <a:t>Reactor</a:t>
            </a:r>
            <a:r>
              <a:rPr lang="zh-CN" altLang="en-US" sz="1200" dirty="0" smtClean="0">
                <a:solidFill>
                  <a:schemeClr val="bg1">
                    <a:lumMod val="65000"/>
                  </a:schemeClr>
                </a:solidFill>
              </a:rPr>
              <a:t>模式）</a:t>
            </a:r>
            <a:endParaRPr lang="en-US" altLang="zh-CN" dirty="0" smtClean="0">
              <a:solidFill>
                <a:schemeClr val="bg1">
                  <a:lumMod val="65000"/>
                </a:schemeClr>
              </a:solidFill>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extLst>
      <p:ext uri="{BB962C8B-B14F-4D97-AF65-F5344CB8AC3E}">
        <p14:creationId xmlns:p14="http://schemas.microsoft.com/office/powerpoint/2010/main" val="971537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37</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38</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相关</a:t>
            </a:r>
            <a:r>
              <a:rPr lang="en-US" altLang="zh-CN" dirty="0" smtClean="0"/>
              <a:t>Channel</a:t>
            </a:r>
            <a:r>
              <a:rPr lang="zh-CN" altLang="en-US" dirty="0" smtClean="0"/>
              <a:t>主要是为了跟</a:t>
            </a:r>
            <a:r>
              <a:rPr lang="en-US" altLang="zh-CN" dirty="0" smtClean="0"/>
              <a:t>Buffer</a:t>
            </a:r>
            <a:r>
              <a:rPr lang="zh-CN" altLang="en-US" dirty="0" smtClean="0"/>
              <a:t>配合，它们包裹</a:t>
            </a:r>
            <a:r>
              <a:rPr lang="en-US" altLang="zh-CN" dirty="0" smtClean="0"/>
              <a:t>Socket</a:t>
            </a:r>
            <a:r>
              <a:rPr lang="zh-CN" altLang="en-US" dirty="0" smtClean="0"/>
              <a:t>、</a:t>
            </a:r>
            <a:r>
              <a:rPr lang="en-US" altLang="zh-CN" dirty="0" err="1" smtClean="0"/>
              <a:t>ServerSocket</a:t>
            </a:r>
            <a:r>
              <a:rPr lang="zh-CN" altLang="en-US" dirty="0" smtClean="0"/>
              <a:t>，具体的实现仍然由这些类来操作。</a:t>
            </a:r>
            <a:endParaRPr lang="en-US" altLang="zh-CN" dirty="0" smtClean="0"/>
          </a:p>
          <a:p>
            <a:r>
              <a:rPr lang="en-US" altLang="zh-CN" dirty="0" smtClean="0"/>
              <a:t>Java1.4</a:t>
            </a:r>
            <a:r>
              <a:rPr lang="zh-CN" altLang="en-US" dirty="0" smtClean="0"/>
              <a:t>之后提供了流</a:t>
            </a:r>
            <a:r>
              <a:rPr lang="en-US" altLang="zh-CN" dirty="0" smtClean="0"/>
              <a:t>IO</a:t>
            </a:r>
            <a:r>
              <a:rPr lang="zh-CN" altLang="en-US" dirty="0" smtClean="0"/>
              <a:t>的非阻塞特性。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39</a:t>
            </a:fld>
            <a:endParaRPr lang="zh-CN" altLang="en-US"/>
          </a:p>
        </p:txBody>
      </p:sp>
    </p:spTree>
    <p:extLst>
      <p:ext uri="{BB962C8B-B14F-4D97-AF65-F5344CB8AC3E}">
        <p14:creationId xmlns:p14="http://schemas.microsoft.com/office/powerpoint/2010/main" val="1822371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也许有人可能</a:t>
            </a:r>
            <a:r>
              <a:rPr lang="zh-CN" altLang="en-US" sz="1200" b="0" i="0" kern="1200" baseline="0" dirty="0" smtClean="0">
                <a:solidFill>
                  <a:schemeClr val="tx1"/>
                </a:solidFill>
                <a:effectLst/>
                <a:latin typeface="+mn-ea"/>
                <a:ea typeface="+mn-ea"/>
                <a:cs typeface="+mn-cs"/>
              </a:rPr>
              <a:t>会问，那这几种</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模型孰优孰劣？其实没有可比性，要根据具体的场景来设计和采用合适的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模型，假如你的客户端就一个，且任务简单，那同步阻塞</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模型是最适合的，用其他复杂的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模型反而多此一举。</a:t>
            </a:r>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val="1873741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44</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50</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51</a:t>
            </a:fld>
            <a:endParaRPr lang="zh-CN" altLang="en-US"/>
          </a:p>
        </p:txBody>
      </p:sp>
    </p:spTree>
    <p:extLst>
      <p:ext uri="{BB962C8B-B14F-4D97-AF65-F5344CB8AC3E}">
        <p14:creationId xmlns:p14="http://schemas.microsoft.com/office/powerpoint/2010/main" val="760528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分布式应该在单机性能压榨到极限或能力所不能及（比如单点失效、单点安全性无法保障等情况）时提出。</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52</a:t>
            </a:fld>
            <a:endParaRPr lang="zh-CN" altLang="en-US"/>
          </a:p>
        </p:txBody>
      </p:sp>
    </p:spTree>
    <p:extLst>
      <p:ext uri="{BB962C8B-B14F-4D97-AF65-F5344CB8AC3E}">
        <p14:creationId xmlns:p14="http://schemas.microsoft.com/office/powerpoint/2010/main" val="2548331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Bullshit</a:t>
            </a:r>
            <a:r>
              <a:rPr lang="zh-CN" altLang="en-US" sz="1200" b="0" i="0" kern="1200" dirty="0" smtClean="0">
                <a:solidFill>
                  <a:schemeClr val="tx1"/>
                </a:solidFill>
                <a:effectLst/>
                <a:latin typeface="+mn-lt"/>
                <a:ea typeface="+mn-ea"/>
                <a:cs typeface="+mn-cs"/>
              </a:rPr>
              <a:t>（以上全是废话）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54</a:t>
            </a:fld>
            <a:endParaRPr lang="zh-CN" altLang="en-US"/>
          </a:p>
        </p:txBody>
      </p:sp>
    </p:spTree>
    <p:extLst>
      <p:ext uri="{BB962C8B-B14F-4D97-AF65-F5344CB8AC3E}">
        <p14:creationId xmlns:p14="http://schemas.microsoft.com/office/powerpoint/2010/main" val="4007041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6</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8</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r>
              <a:rPr lang="zh-CN" altLang="en-US" dirty="0" smtClean="0"/>
              <a:t>。参考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13</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16</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hanjiehao@163.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1.gif"/><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4725144"/>
            <a:ext cx="7772400" cy="923330"/>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en-US" altLang="zh-CN" dirty="0"/>
              <a:t>2016</a:t>
            </a:r>
            <a:r>
              <a:rPr lang="zh-CN" altLang="en-US" dirty="0"/>
              <a:t>年</a:t>
            </a:r>
            <a:r>
              <a:rPr lang="en-US" altLang="zh-CN" dirty="0"/>
              <a:t>12</a:t>
            </a:r>
            <a:r>
              <a:rPr lang="zh-CN" altLang="en-US" dirty="0"/>
              <a:t>月</a:t>
            </a:r>
            <a:r>
              <a:rPr lang="en-US" altLang="zh-CN" dirty="0"/>
              <a:t>20</a:t>
            </a:r>
            <a:r>
              <a:rPr lang="zh-CN" altLang="en-US" dirty="0" smtClean="0"/>
              <a:t>日</a:t>
            </a:r>
            <a:endParaRPr lang="en-US" altLang="zh-CN" dirty="0" smtClean="0"/>
          </a:p>
          <a:p>
            <a:pPr algn="r"/>
            <a:r>
              <a:rPr lang="zh-CN" altLang="en-US" dirty="0" smtClean="0"/>
              <a:t>批评指正：</a:t>
            </a:r>
            <a:r>
              <a:rPr lang="en-US" altLang="zh-CN" dirty="0" smtClean="0">
                <a:hlinkClick r:id="rId3"/>
              </a:rPr>
              <a:t>guhanjiehao@163.com</a:t>
            </a:r>
            <a:r>
              <a:rPr lang="en-US" altLang="zh-CN" dirty="0" smtClean="0"/>
              <a:t> </a:t>
            </a:r>
            <a:endParaRPr lang="en-US" altLang="zh-CN"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endParaRPr lang="zh-CN" altLang="en-US" sz="1600" b="1" dirty="0">
              <a:solidFill>
                <a:schemeClr val="accent2"/>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937" y="4214434"/>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283" y="5408208"/>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3977"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001"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193"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121" y="4670036"/>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565"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565"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469"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469"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
        <p:nvSpPr>
          <p:cNvPr id="6" name="矩形 5"/>
          <p:cNvSpPr/>
          <p:nvPr/>
        </p:nvSpPr>
        <p:spPr>
          <a:xfrm>
            <a:off x="4784694" y="3645024"/>
            <a:ext cx="3365024" cy="369332"/>
          </a:xfrm>
          <a:prstGeom prst="rect">
            <a:avLst/>
          </a:prstGeom>
        </p:spPr>
        <p:txBody>
          <a:bodyPr wrap="none">
            <a:spAutoFit/>
          </a:bodyPr>
          <a:lstStyle/>
          <a:p>
            <a:r>
              <a:rPr lang="zh-CN" altLang="en-US" b="1" dirty="0">
                <a:solidFill>
                  <a:schemeClr val="accent2"/>
                </a:solidFill>
              </a:rPr>
              <a:t>效率并不高</a:t>
            </a:r>
            <a:r>
              <a:rPr lang="en-US" altLang="zh-CN" b="1" dirty="0"/>
              <a:t>   </a:t>
            </a:r>
            <a:r>
              <a:rPr lang="zh-CN" altLang="en-US" b="1" dirty="0">
                <a:solidFill>
                  <a:schemeClr val="accent2"/>
                </a:solidFill>
              </a:rPr>
              <a:t>压缩后同时被翻转</a:t>
            </a:r>
          </a:p>
        </p:txBody>
      </p:sp>
    </p:spTree>
    <p:extLst>
      <p:ext uri="{BB962C8B-B14F-4D97-AF65-F5344CB8AC3E}">
        <p14:creationId xmlns:p14="http://schemas.microsoft.com/office/powerpoint/2010/main"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
        <p:nvSpPr>
          <p:cNvPr id="8" name="爆炸形 1 7"/>
          <p:cNvSpPr/>
          <p:nvPr/>
        </p:nvSpPr>
        <p:spPr>
          <a:xfrm>
            <a:off x="6876408" y="3249080"/>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1636" y="2582837"/>
            <a:ext cx="1676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553" y="4941490"/>
            <a:ext cx="2340000" cy="12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a:t>
            </a:r>
            <a:r>
              <a:rPr lang="en-US" altLang="zh-CN" sz="1400" dirty="0"/>
              <a:t>(char[]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(char [] </a:t>
            </a:r>
            <a:r>
              <a:rPr lang="en-US" altLang="zh-CN" sz="1400" dirty="0" err="1"/>
              <a:t>src</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pPr>
              <a:lnSpc>
                <a:spcPct val="200000"/>
              </a:lnSpc>
            </a:pPr>
            <a:r>
              <a:rPr lang="en-US" altLang="zh-CN" dirty="0" smtClean="0"/>
              <a:t>Buffer</a:t>
            </a:r>
            <a:r>
              <a:rPr lang="zh-CN" altLang="en-US" dirty="0" smtClean="0"/>
              <a:t>直接内存的创建</a:t>
            </a:r>
            <a:endParaRPr lang="zh-CN" altLang="en-US" dirty="0"/>
          </a:p>
        </p:txBody>
      </p:sp>
      <p:sp>
        <p:nvSpPr>
          <p:cNvPr id="4" name="圆角矩形 3"/>
          <p:cNvSpPr/>
          <p:nvPr/>
        </p:nvSpPr>
        <p:spPr>
          <a:xfrm>
            <a:off x="6156176" y="2215897"/>
            <a:ext cx="1656184" cy="792088"/>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内存空间</a:t>
            </a:r>
            <a:endParaRPr lang="zh-CN" altLang="en-US" dirty="0"/>
          </a:p>
        </p:txBody>
      </p:sp>
      <p:sp>
        <p:nvSpPr>
          <p:cNvPr id="6" name="圆角矩形 5"/>
          <p:cNvSpPr/>
          <p:nvPr/>
        </p:nvSpPr>
        <p:spPr>
          <a:xfrm>
            <a:off x="1290142" y="2215897"/>
            <a:ext cx="1656184" cy="792088"/>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堆外空间</a:t>
            </a:r>
            <a:endParaRPr lang="zh-CN" altLang="en-US" dirty="0"/>
          </a:p>
        </p:txBody>
      </p:sp>
      <p:cxnSp>
        <p:nvCxnSpPr>
          <p:cNvPr id="12" name="直接箭头连接符 11"/>
          <p:cNvCxnSpPr/>
          <p:nvPr/>
        </p:nvCxnSpPr>
        <p:spPr>
          <a:xfrm>
            <a:off x="507605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076176"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79638" y="2739393"/>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6344603" y="279141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65322" y="2662613"/>
            <a:ext cx="729174" cy="276999"/>
          </a:xfrm>
          <a:prstGeom prst="rect">
            <a:avLst/>
          </a:prstGeom>
          <a:noFill/>
        </p:spPr>
        <p:txBody>
          <a:bodyPr wrap="none" rtlCol="0">
            <a:spAutoFit/>
          </a:bodyPr>
          <a:lstStyle/>
          <a:p>
            <a:r>
              <a:rPr lang="en-US" altLang="zh-CN" sz="1200" dirty="0" smtClean="0">
                <a:solidFill>
                  <a:schemeClr val="bg1">
                    <a:lumMod val="50000"/>
                  </a:schemeClr>
                </a:solidFill>
              </a:rPr>
              <a:t>reserved</a:t>
            </a:r>
            <a:endParaRPr lang="zh-CN" altLang="en-US" sz="1200" dirty="0">
              <a:solidFill>
                <a:schemeClr val="bg1">
                  <a:lumMod val="50000"/>
                </a:schemeClr>
              </a:solidFill>
            </a:endParaRPr>
          </a:p>
        </p:txBody>
      </p:sp>
      <p:sp>
        <p:nvSpPr>
          <p:cNvPr id="26" name="TextBox 25"/>
          <p:cNvSpPr txBox="1"/>
          <p:nvPr/>
        </p:nvSpPr>
        <p:spPr>
          <a:xfrm>
            <a:off x="6695766" y="2719953"/>
            <a:ext cx="495649" cy="276999"/>
          </a:xfrm>
          <a:prstGeom prst="rect">
            <a:avLst/>
          </a:prstGeom>
          <a:noFill/>
        </p:spPr>
        <p:txBody>
          <a:bodyPr wrap="none" rtlCol="0">
            <a:spAutoFit/>
          </a:bodyPr>
          <a:lstStyle/>
          <a:p>
            <a:r>
              <a:rPr lang="en-US" altLang="zh-CN" sz="1200" dirty="0" smtClean="0">
                <a:solidFill>
                  <a:schemeClr val="bg1">
                    <a:lumMod val="50000"/>
                  </a:schemeClr>
                </a:solidFill>
              </a:rPr>
              <a:t>heap</a:t>
            </a:r>
            <a:endParaRPr lang="zh-CN" altLang="en-US" sz="1200" dirty="0">
              <a:solidFill>
                <a:schemeClr val="bg1">
                  <a:lumMod val="50000"/>
                </a:schemeClr>
              </a:solidFill>
            </a:endParaRPr>
          </a:p>
        </p:txBody>
      </p:sp>
      <p:sp>
        <p:nvSpPr>
          <p:cNvPr id="28" name="TextBox 27"/>
          <p:cNvSpPr txBox="1"/>
          <p:nvPr/>
        </p:nvSpPr>
        <p:spPr>
          <a:xfrm>
            <a:off x="5150727"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4285484" y="2863969"/>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a:stCxn id="30" idx="3"/>
          </p:cNvCxnSpPr>
          <p:nvPr/>
        </p:nvCxnSpPr>
        <p:spPr>
          <a:xfrm flipV="1">
            <a:off x="4786506" y="3000587"/>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915976" y="3002469"/>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63573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069035"/>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069035"/>
            <a:ext cx="3829050" cy="2600325"/>
          </a:xfrm>
          <a:prstGeom prst="rect">
            <a:avLst/>
          </a:prstGeom>
          <a:noFill/>
          <a:ln w="9525">
            <a:noFill/>
            <a:miter lim="800000"/>
            <a:headEnd/>
            <a:tailEnd/>
          </a:ln>
        </p:spPr>
      </p:pic>
      <p:sp>
        <p:nvSpPr>
          <p:cNvPr id="39" name="矩形 38"/>
          <p:cNvSpPr/>
          <p:nvPr/>
        </p:nvSpPr>
        <p:spPr>
          <a:xfrm>
            <a:off x="6344603" y="2307345"/>
            <a:ext cx="396044" cy="1245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6695766" y="2231133"/>
            <a:ext cx="756554" cy="276999"/>
          </a:xfrm>
          <a:prstGeom prst="rect">
            <a:avLst/>
          </a:prstGeom>
          <a:noFill/>
        </p:spPr>
        <p:txBody>
          <a:bodyPr wrap="none" rtlCol="0">
            <a:spAutoFit/>
          </a:bodyPr>
          <a:lstStyle/>
          <a:p>
            <a:r>
              <a:rPr lang="en-US" altLang="zh-CN" sz="1200" dirty="0" smtClean="0">
                <a:solidFill>
                  <a:schemeClr val="bg1">
                    <a:lumMod val="50000"/>
                  </a:schemeClr>
                </a:solidFill>
              </a:rPr>
              <a:t>VM stack</a:t>
            </a:r>
            <a:endParaRPr lang="zh-CN" altLang="en-US" sz="1200" dirty="0">
              <a:solidFill>
                <a:schemeClr val="bg1">
                  <a:lumMod val="50000"/>
                </a:schemeClr>
              </a:solidFill>
            </a:endParaRPr>
          </a:p>
        </p:txBody>
      </p:sp>
      <p:sp>
        <p:nvSpPr>
          <p:cNvPr id="36" name="矩形 35"/>
          <p:cNvSpPr/>
          <p:nvPr/>
        </p:nvSpPr>
        <p:spPr>
          <a:xfrm>
            <a:off x="4038600" y="2417621"/>
            <a:ext cx="1044116" cy="388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进程</a:t>
            </a:r>
            <a:endParaRPr lang="zh-CN" altLang="en-US" dirty="0"/>
          </a:p>
        </p:txBody>
      </p:sp>
      <p:cxnSp>
        <p:nvCxnSpPr>
          <p:cNvPr id="63" name="直接箭头连接符 62"/>
          <p:cNvCxnSpPr/>
          <p:nvPr/>
        </p:nvCxnSpPr>
        <p:spPr>
          <a:xfrm>
            <a:off x="2958600"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294632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14338"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sp>
        <p:nvSpPr>
          <p:cNvPr id="61" name="TextBox 60"/>
          <p:cNvSpPr txBox="1"/>
          <p:nvPr/>
        </p:nvSpPr>
        <p:spPr>
          <a:xfrm>
            <a:off x="3199447" y="2806261"/>
            <a:ext cx="617541" cy="276999"/>
          </a:xfrm>
          <a:prstGeom prst="rect">
            <a:avLst/>
          </a:prstGeom>
          <a:noFill/>
        </p:spPr>
        <p:txBody>
          <a:bodyPr wrap="none" rtlCol="0">
            <a:spAutoFit/>
          </a:bodyPr>
          <a:lstStyle/>
          <a:p>
            <a:r>
              <a:rPr lang="en-US" altLang="zh-CN" sz="1200" dirty="0">
                <a:solidFill>
                  <a:schemeClr val="bg1">
                    <a:lumMod val="50000"/>
                  </a:schemeClr>
                </a:solidFill>
              </a:rPr>
              <a:t>U</a:t>
            </a:r>
            <a:r>
              <a:rPr lang="en-US" altLang="zh-CN" sz="1200" dirty="0" smtClean="0">
                <a:solidFill>
                  <a:schemeClr val="bg1">
                    <a:lumMod val="50000"/>
                  </a:schemeClr>
                </a:solidFill>
              </a:rPr>
              <a:t>nsafe</a:t>
            </a:r>
            <a:endParaRPr lang="zh-CN" altLang="en-US" sz="1200" dirty="0">
              <a:solidFill>
                <a:schemeClr val="bg1">
                  <a:lumMod val="50000"/>
                </a:schemeClr>
              </a:solidFill>
            </a:endParaRPr>
          </a:p>
        </p:txBody>
      </p:sp>
      <p:sp>
        <p:nvSpPr>
          <p:cNvPr id="2049" name="矩形 2048"/>
          <p:cNvSpPr/>
          <p:nvPr/>
        </p:nvSpPr>
        <p:spPr>
          <a:xfrm>
            <a:off x="3043873" y="2944760"/>
            <a:ext cx="1218475" cy="276999"/>
          </a:xfrm>
          <a:prstGeom prst="rect">
            <a:avLst/>
          </a:prstGeom>
        </p:spPr>
        <p:txBody>
          <a:bodyPr wrap="none">
            <a:spAutoFit/>
          </a:bodyPr>
          <a:lstStyle/>
          <a:p>
            <a:r>
              <a:rPr lang="en-US" altLang="zh-CN" sz="1200" dirty="0" err="1">
                <a:solidFill>
                  <a:schemeClr val="bg1">
                    <a:lumMod val="50000"/>
                  </a:schemeClr>
                </a:solidFill>
              </a:rPr>
              <a:t>DirectByteBuffer</a:t>
            </a:r>
            <a:endParaRPr lang="zh-CN" altLang="en-US" sz="1200" dirty="0"/>
          </a:p>
        </p:txBody>
      </p:sp>
    </p:spTree>
    <p:extLst>
      <p:ext uri="{BB962C8B-B14F-4D97-AF65-F5344CB8AC3E}">
        <p14:creationId xmlns:p14="http://schemas.microsoft.com/office/powerpoint/2010/main"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049">
                                            <p:txEl>
                                              <p:pRg st="0" end="0"/>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5" grpId="0"/>
      <p:bldP spid="26" grpId="0"/>
      <p:bldP spid="28" grpId="0"/>
      <p:bldP spid="44" grpId="0" animBg="1"/>
      <p:bldP spid="39" grpId="0" animBg="1"/>
      <p:bldP spid="40" grpId="0"/>
      <p:bldP spid="36" grpId="0" animBg="1"/>
      <p:bldP spid="65"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沙漠绿植</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900" y="1700808"/>
            <a:ext cx="3528392" cy="419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81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dir="cw">
                                      <p:cBhvr override="childStyle">
                                        <p:cTn id="49" dur="250" autoRev="1" fill="hold"/>
                                        <p:tgtEl>
                                          <p:spTgt spid="128"/>
                                        </p:tgtEl>
                                        <p:attrNameLst>
                                          <p:attrName>style.color</p:attrName>
                                        </p:attrNameLst>
                                      </p:cBhvr>
                                      <p:to>
                                        <a:schemeClr val="bg1"/>
                                      </p:to>
                                    </p:animClr>
                                    <p:animClr clrSpc="rgb" dir="cw">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dir="cw">
                                      <p:cBhvr override="childStyle">
                                        <p:cTn id="72" dur="250" autoRev="1" fill="hold"/>
                                        <p:tgtEl>
                                          <p:spTgt spid="144"/>
                                        </p:tgtEl>
                                        <p:attrNameLst>
                                          <p:attrName>style.color</p:attrName>
                                        </p:attrNameLst>
                                      </p:cBhvr>
                                      <p:to>
                                        <a:schemeClr val="bg1"/>
                                      </p:to>
                                    </p:animClr>
                                    <p:animClr clrSpc="rgb" dir="cw">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dir="cw">
                                      <p:cBhvr override="childStyle">
                                        <p:cTn id="103" dur="500" autoRev="1" fill="hold"/>
                                        <p:tgtEl>
                                          <p:spTgt spid="130"/>
                                        </p:tgtEl>
                                        <p:attrNameLst>
                                          <p:attrName>style.color</p:attrName>
                                        </p:attrNameLst>
                                      </p:cBhvr>
                                      <p:to>
                                        <a:schemeClr val="bg1"/>
                                      </p:to>
                                    </p:animClr>
                                    <p:animClr clrSpc="rgb" dir="cw">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par>
                                <p:cTn id="107" presetID="27" presetClass="emph" presetSubtype="0" fill="hold" grpId="1" nodeType="withEffect">
                                  <p:stCondLst>
                                    <p:cond delay="0"/>
                                  </p:stCondLst>
                                  <p:childTnLst>
                                    <p:animClr clrSpc="rgb" dir="cw">
                                      <p:cBhvr override="childStyle">
                                        <p:cTn id="108" dur="500" autoRev="1" fill="hold"/>
                                        <p:tgtEl>
                                          <p:spTgt spid="151"/>
                                        </p:tgtEl>
                                        <p:attrNameLst>
                                          <p:attrName>style.color</p:attrName>
                                        </p:attrNameLst>
                                      </p:cBhvr>
                                      <p:to>
                                        <a:schemeClr val="bg1"/>
                                      </p:to>
                                    </p:animClr>
                                    <p:animClr clrSpc="rgb" dir="cw">
                                      <p:cBhvr>
                                        <p:cTn id="109" dur="500" autoRev="1" fill="hold"/>
                                        <p:tgtEl>
                                          <p:spTgt spid="151"/>
                                        </p:tgtEl>
                                        <p:attrNameLst>
                                          <p:attrName>fillcolor</p:attrName>
                                        </p:attrNameLst>
                                      </p:cBhvr>
                                      <p:to>
                                        <a:schemeClr val="bg1"/>
                                      </p:to>
                                    </p:animClr>
                                    <p:set>
                                      <p:cBhvr>
                                        <p:cTn id="110" dur="500" autoRev="1" fill="hold"/>
                                        <p:tgtEl>
                                          <p:spTgt spid="151"/>
                                        </p:tgtEl>
                                        <p:attrNameLst>
                                          <p:attrName>fill.type</p:attrName>
                                        </p:attrNameLst>
                                      </p:cBhvr>
                                      <p:to>
                                        <p:strVal val="solid"/>
                                      </p:to>
                                    </p:set>
                                    <p:set>
                                      <p:cBhvr>
                                        <p:cTn id="111" dur="500" autoRev="1" fill="hold"/>
                                        <p:tgtEl>
                                          <p:spTgt spid="1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4"/>
                                        </p:tgtEl>
                                        <p:attrNameLst>
                                          <p:attrName>style.visibility</p:attrName>
                                        </p:attrNameLst>
                                      </p:cBhvr>
                                      <p:to>
                                        <p:strVal val="visible"/>
                                      </p:to>
                                    </p:set>
                                  </p:childTnLst>
                                </p:cTn>
                              </p:par>
                            </p:childTnLst>
                          </p:cTn>
                        </p:par>
                        <p:par>
                          <p:cTn id="116" fill="hold">
                            <p:stCondLst>
                              <p:cond delay="0"/>
                            </p:stCondLst>
                            <p:childTnLst>
                              <p:par>
                                <p:cTn id="117" presetID="53" presetClass="entr" presetSubtype="0" fill="hold" grpId="0" nodeType="afterEffect">
                                  <p:stCondLst>
                                    <p:cond delay="0"/>
                                  </p:stCondLst>
                                  <p:childTnLst>
                                    <p:set>
                                      <p:cBhvr>
                                        <p:cTn id="118" dur="1" fill="hold">
                                          <p:stCondLst>
                                            <p:cond delay="0"/>
                                          </p:stCondLst>
                                        </p:cTn>
                                        <p:tgtEl>
                                          <p:spTgt spid="209"/>
                                        </p:tgtEl>
                                        <p:attrNameLst>
                                          <p:attrName>style.visibility</p:attrName>
                                        </p:attrNameLst>
                                      </p:cBhvr>
                                      <p:to>
                                        <p:strVal val="visible"/>
                                      </p:to>
                                    </p:set>
                                    <p:anim calcmode="lin" valueType="num">
                                      <p:cBhvr>
                                        <p:cTn id="119" dur="500" fill="hold"/>
                                        <p:tgtEl>
                                          <p:spTgt spid="209"/>
                                        </p:tgtEl>
                                        <p:attrNameLst>
                                          <p:attrName>ppt_w</p:attrName>
                                        </p:attrNameLst>
                                      </p:cBhvr>
                                      <p:tavLst>
                                        <p:tav tm="0">
                                          <p:val>
                                            <p:fltVal val="0"/>
                                          </p:val>
                                        </p:tav>
                                        <p:tav tm="100000">
                                          <p:val>
                                            <p:strVal val="#ppt_w"/>
                                          </p:val>
                                        </p:tav>
                                      </p:tavLst>
                                    </p:anim>
                                    <p:anim calcmode="lin" valueType="num">
                                      <p:cBhvr>
                                        <p:cTn id="120" dur="500" fill="hold"/>
                                        <p:tgtEl>
                                          <p:spTgt spid="209"/>
                                        </p:tgtEl>
                                        <p:attrNameLst>
                                          <p:attrName>ppt_h</p:attrName>
                                        </p:attrNameLst>
                                      </p:cBhvr>
                                      <p:tavLst>
                                        <p:tav tm="0">
                                          <p:val>
                                            <p:fltVal val="0"/>
                                          </p:val>
                                        </p:tav>
                                        <p:tav tm="100000">
                                          <p:val>
                                            <p:strVal val="#ppt_h"/>
                                          </p:val>
                                        </p:tav>
                                      </p:tavLst>
                                    </p:anim>
                                    <p:animEffect transition="in" filter="fade">
                                      <p:cBhvr>
                                        <p:cTn id="121" dur="500"/>
                                        <p:tgtEl>
                                          <p:spTgt spid="209"/>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wipe(left)">
                                      <p:cBhvr>
                                        <p:cTn id="125" dur="500"/>
                                        <p:tgtEl>
                                          <p:spTgt spid="198"/>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153"/>
                                        </p:tgtEl>
                                        <p:attrNameLst>
                                          <p:attrName>style.visibility</p:attrName>
                                        </p:attrNameLst>
                                      </p:cBhvr>
                                      <p:to>
                                        <p:strVal val="visible"/>
                                      </p:to>
                                    </p:se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54"/>
                                        </p:tgtEl>
                                        <p:attrNameLst>
                                          <p:attrName>style.visibility</p:attrName>
                                        </p:attrNameLst>
                                      </p:cBhvr>
                                      <p:to>
                                        <p:strVal val="visible"/>
                                      </p:to>
                                    </p:set>
                                    <p:animEffect transition="in" filter="wipe(left)">
                                      <p:cBhvr>
                                        <p:cTn id="139" dur="500"/>
                                        <p:tgtEl>
                                          <p:spTgt spid="154"/>
                                        </p:tgtEl>
                                      </p:cBhvr>
                                    </p:animEffec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childTnLst>
                          </p:cTn>
                        </p:par>
                        <p:par>
                          <p:cTn id="143" fill="hold">
                            <p:stCondLst>
                              <p:cond delay="2000"/>
                            </p:stCondLst>
                            <p:childTnLst>
                              <p:par>
                                <p:cTn id="144" presetID="22" presetClass="entr" presetSubtype="1" fill="hold" nodeType="afterEffect">
                                  <p:stCondLst>
                                    <p:cond delay="0"/>
                                  </p:stCondLst>
                                  <p:childTnLst>
                                    <p:set>
                                      <p:cBhvr>
                                        <p:cTn id="145" dur="1" fill="hold">
                                          <p:stCondLst>
                                            <p:cond delay="0"/>
                                          </p:stCondLst>
                                        </p:cTn>
                                        <p:tgtEl>
                                          <p:spTgt spid="157"/>
                                        </p:tgtEl>
                                        <p:attrNameLst>
                                          <p:attrName>style.visibility</p:attrName>
                                        </p:attrNameLst>
                                      </p:cBhvr>
                                      <p:to>
                                        <p:strVal val="visible"/>
                                      </p:to>
                                    </p:set>
                                    <p:animEffect transition="in" filter="wipe(up)">
                                      <p:cBhvr>
                                        <p:cTn id="146" dur="500"/>
                                        <p:tgtEl>
                                          <p:spTgt spid="157"/>
                                        </p:tgtEl>
                                      </p:cBhvr>
                                    </p:animEffect>
                                  </p:childTnLst>
                                </p:cTn>
                              </p:par>
                            </p:childTnLst>
                          </p:cTn>
                        </p:par>
                      </p:childTnLst>
                    </p:cTn>
                  </p:par>
                  <p:par>
                    <p:cTn id="147" fill="hold">
                      <p:stCondLst>
                        <p:cond delay="indefinite"/>
                      </p:stCondLst>
                      <p:childTnLst>
                        <p:par>
                          <p:cTn id="148" fill="hold">
                            <p:stCondLst>
                              <p:cond delay="0"/>
                            </p:stCondLst>
                            <p:childTnLst>
                              <p:par>
                                <p:cTn id="149" presetID="27" presetClass="emph" presetSubtype="0" fill="hold" grpId="2" nodeType="clickEffect">
                                  <p:stCondLst>
                                    <p:cond delay="0"/>
                                  </p:stCondLst>
                                  <p:childTnLst>
                                    <p:animClr clrSpc="rgb" dir="cw">
                                      <p:cBhvr override="childStyle">
                                        <p:cTn id="150" dur="500" autoRev="1" fill="hold"/>
                                        <p:tgtEl>
                                          <p:spTgt spid="146"/>
                                        </p:tgtEl>
                                        <p:attrNameLst>
                                          <p:attrName>style.color</p:attrName>
                                        </p:attrNameLst>
                                      </p:cBhvr>
                                      <p:to>
                                        <a:schemeClr val="bg1"/>
                                      </p:to>
                                    </p:animClr>
                                    <p:animClr clrSpc="rgb" dir="cw">
                                      <p:cBhvr>
                                        <p:cTn id="151" dur="500" autoRev="1" fill="hold"/>
                                        <p:tgtEl>
                                          <p:spTgt spid="146"/>
                                        </p:tgtEl>
                                        <p:attrNameLst>
                                          <p:attrName>fillcolor</p:attrName>
                                        </p:attrNameLst>
                                      </p:cBhvr>
                                      <p:to>
                                        <a:schemeClr val="bg1"/>
                                      </p:to>
                                    </p:animClr>
                                    <p:set>
                                      <p:cBhvr>
                                        <p:cTn id="152" dur="500" autoRev="1" fill="hold"/>
                                        <p:tgtEl>
                                          <p:spTgt spid="146"/>
                                        </p:tgtEl>
                                        <p:attrNameLst>
                                          <p:attrName>fill.type</p:attrName>
                                        </p:attrNameLst>
                                      </p:cBhvr>
                                      <p:to>
                                        <p:strVal val="solid"/>
                                      </p:to>
                                    </p:set>
                                    <p:set>
                                      <p:cBhvr>
                                        <p:cTn id="153" dur="500" autoRev="1" fill="hold"/>
                                        <p:tgtEl>
                                          <p:spTgt spid="146"/>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6"/>
                                        </p:tgtEl>
                                        <p:attrNameLst>
                                          <p:attrName>style.visibility</p:attrName>
                                        </p:attrNameLst>
                                      </p:cBhvr>
                                      <p:to>
                                        <p:strVal val="visible"/>
                                      </p:to>
                                    </p:set>
                                  </p:childTnLst>
                                </p:cTn>
                              </p:par>
                            </p:childTnLst>
                          </p:cTn>
                        </p:par>
                        <p:par>
                          <p:cTn id="158" fill="hold">
                            <p:stCondLst>
                              <p:cond delay="0"/>
                            </p:stCondLst>
                            <p:childTnLst>
                              <p:par>
                                <p:cTn id="159" presetID="53" presetClass="entr" presetSubtype="0" fill="hold" grpId="0" nodeType="afterEffect">
                                  <p:stCondLst>
                                    <p:cond delay="0"/>
                                  </p:stCondLst>
                                  <p:childTnLst>
                                    <p:set>
                                      <p:cBhvr>
                                        <p:cTn id="160" dur="1" fill="hold">
                                          <p:stCondLst>
                                            <p:cond delay="0"/>
                                          </p:stCondLst>
                                        </p:cTn>
                                        <p:tgtEl>
                                          <p:spTgt spid="210"/>
                                        </p:tgtEl>
                                        <p:attrNameLst>
                                          <p:attrName>style.visibility</p:attrName>
                                        </p:attrNameLst>
                                      </p:cBhvr>
                                      <p:to>
                                        <p:strVal val="visible"/>
                                      </p:to>
                                    </p:set>
                                    <p:anim calcmode="lin" valueType="num">
                                      <p:cBhvr>
                                        <p:cTn id="161" dur="500" fill="hold"/>
                                        <p:tgtEl>
                                          <p:spTgt spid="210"/>
                                        </p:tgtEl>
                                        <p:attrNameLst>
                                          <p:attrName>ppt_w</p:attrName>
                                        </p:attrNameLst>
                                      </p:cBhvr>
                                      <p:tavLst>
                                        <p:tav tm="0">
                                          <p:val>
                                            <p:fltVal val="0"/>
                                          </p:val>
                                        </p:tav>
                                        <p:tav tm="100000">
                                          <p:val>
                                            <p:strVal val="#ppt_w"/>
                                          </p:val>
                                        </p:tav>
                                      </p:tavLst>
                                    </p:anim>
                                    <p:anim calcmode="lin" valueType="num">
                                      <p:cBhvr>
                                        <p:cTn id="162" dur="500" fill="hold"/>
                                        <p:tgtEl>
                                          <p:spTgt spid="210"/>
                                        </p:tgtEl>
                                        <p:attrNameLst>
                                          <p:attrName>ppt_h</p:attrName>
                                        </p:attrNameLst>
                                      </p:cBhvr>
                                      <p:tavLst>
                                        <p:tav tm="0">
                                          <p:val>
                                            <p:fltVal val="0"/>
                                          </p:val>
                                        </p:tav>
                                        <p:tav tm="100000">
                                          <p:val>
                                            <p:strVal val="#ppt_h"/>
                                          </p:val>
                                        </p:tav>
                                      </p:tavLst>
                                    </p:anim>
                                    <p:animEffect transition="in" filter="fade">
                                      <p:cBhvr>
                                        <p:cTn id="163" dur="500"/>
                                        <p:tgtEl>
                                          <p:spTgt spid="210"/>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left)">
                                      <p:cBhvr>
                                        <p:cTn id="167" dur="500"/>
                                        <p:tgtEl>
                                          <p:spTgt spid="199"/>
                                        </p:tgtEl>
                                      </p:cBhvr>
                                    </p:animEffect>
                                  </p:childTnLst>
                                </p:cTn>
                              </p:par>
                            </p:childTnLst>
                          </p:cTn>
                        </p:par>
                        <p:par>
                          <p:cTn id="168" fill="hold">
                            <p:stCondLst>
                              <p:cond delay="1000"/>
                            </p:stCondLst>
                            <p:childTnLst>
                              <p:par>
                                <p:cTn id="169" presetID="1" presetClass="entr" presetSubtype="0" fill="hold" nodeType="afterEffect">
                                  <p:stCondLst>
                                    <p:cond delay="0"/>
                                  </p:stCondLst>
                                  <p:childTnLst>
                                    <p:set>
                                      <p:cBhvr>
                                        <p:cTn id="170" dur="1" fill="hold">
                                          <p:stCondLst>
                                            <p:cond delay="0"/>
                                          </p:stCondLst>
                                        </p:cTn>
                                        <p:tgtEl>
                                          <p:spTgt spid="158"/>
                                        </p:tgtEl>
                                        <p:attrNameLst>
                                          <p:attrName>style.visibility</p:attrName>
                                        </p:attrNameLst>
                                      </p:cBhvr>
                                      <p:to>
                                        <p:strVal val="visible"/>
                                      </p:to>
                                    </p:se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wipe(up)">
                                      <p:cBhvr>
                                        <p:cTn id="174" dur="500"/>
                                        <p:tgtEl>
                                          <p:spTgt spid="1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43" grpId="0" animBg="1"/>
      <p:bldP spid="144" grpId="0" animBg="1"/>
      <p:bldP spid="144" grpId="1" animBg="1"/>
      <p:bldP spid="145" grpId="0" animBg="1"/>
      <p:bldP spid="146" grpId="0" animBg="1"/>
      <p:bldP spid="146" grpId="2" animBg="1"/>
      <p:bldP spid="148" grpId="0" animBg="1"/>
      <p:bldP spid="149" grpId="0" animBg="1"/>
      <p:bldP spid="150" grpId="0" animBg="1"/>
      <p:bldP spid="151" grpId="0" animBg="1"/>
      <p:bldP spid="151" grpId="1"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b="1" dirty="0" smtClean="0">
                <a:solidFill>
                  <a:schemeClr val="accent2"/>
                </a:solidFill>
              </a:rPr>
              <a:t>IO</a:t>
            </a:r>
            <a:r>
              <a:rPr lang="zh-CN" altLang="en-US" b="1" dirty="0" smtClean="0">
                <a:solidFill>
                  <a:schemeClr val="accent2"/>
                </a:solidFill>
              </a:rPr>
              <a:t>世界，字节才是本我，其它均为视图</a:t>
            </a:r>
            <a:endParaRPr lang="zh-CN" altLang="en-US" b="1" dirty="0">
              <a:solidFill>
                <a:schemeClr val="accent2"/>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3888433" cy="1200329"/>
          </a:xfrm>
          <a:prstGeom prst="rect">
            <a:avLst/>
          </a:prstGeom>
          <a:noFill/>
          <a:ln>
            <a:solidFill>
              <a:schemeClr val="bg1">
                <a:lumMod val="50000"/>
              </a:schemeClr>
            </a:solidFill>
            <a:prstDash val="lgDash"/>
          </a:ln>
        </p:spPr>
        <p:txBody>
          <a:bodyPr wrap="square" rtlCol="0">
            <a:spAutoFit/>
          </a:bodyPr>
          <a:lstStyle/>
          <a:p>
            <a:r>
              <a:rPr lang="en-US" altLang="zh-CN" sz="1200" dirty="0" err="1"/>
              <a:t>ByteBuffer</a:t>
            </a:r>
            <a:r>
              <a:rPr lang="en-US" altLang="zh-CN" sz="1200" dirty="0"/>
              <a:t> header = </a:t>
            </a:r>
            <a:r>
              <a:rPr lang="en-US" altLang="zh-CN" sz="1200" dirty="0" err="1"/>
              <a:t>ByteBuffer.allocateDirect</a:t>
            </a:r>
            <a:r>
              <a:rPr lang="en-US" altLang="zh-CN" sz="1200" dirty="0"/>
              <a:t> (10);</a:t>
            </a:r>
          </a:p>
          <a:p>
            <a:r>
              <a:rPr lang="en-US" altLang="zh-CN" sz="1200" dirty="0" err="1"/>
              <a:t>ByteBuffer</a:t>
            </a:r>
            <a:r>
              <a:rPr lang="en-US" altLang="zh-CN" sz="1200" dirty="0"/>
              <a:t> body = </a:t>
            </a:r>
            <a:r>
              <a:rPr lang="en-US" altLang="zh-CN" sz="1200" dirty="0" err="1"/>
              <a:t>ByteBuffer.allocateDirect</a:t>
            </a:r>
            <a:r>
              <a:rPr lang="en-US" altLang="zh-CN" sz="1200" dirty="0"/>
              <a:t> (80);</a:t>
            </a:r>
          </a:p>
          <a:p>
            <a:r>
              <a:rPr lang="en-US" altLang="zh-CN" sz="1200" b="1" dirty="0" err="1">
                <a:solidFill>
                  <a:srgbClr val="C00000"/>
                </a:solidFill>
              </a:rPr>
              <a:t>ByteBuffer</a:t>
            </a:r>
            <a:r>
              <a:rPr lang="en-US" altLang="zh-CN" sz="1200" b="1" dirty="0">
                <a:solidFill>
                  <a:srgbClr val="C00000"/>
                </a:solidFill>
              </a:rPr>
              <a:t> [] </a:t>
            </a:r>
            <a:r>
              <a:rPr lang="en-US" altLang="zh-CN" sz="1200" dirty="0"/>
              <a:t>buffers = { header, body </a:t>
            </a:r>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a:t>channel.</a:t>
            </a:r>
            <a:r>
              <a:rPr lang="en-US" altLang="zh-CN" sz="1200" b="1" dirty="0" err="1">
                <a:solidFill>
                  <a:schemeClr val="accent1"/>
                </a:solidFill>
              </a:rPr>
              <a:t>read</a:t>
            </a:r>
            <a:r>
              <a:rPr lang="en-US" altLang="zh-CN" sz="1200" dirty="0"/>
              <a:t> (buffers);      //</a:t>
            </a:r>
            <a:r>
              <a:rPr lang="en-US" altLang="zh-CN" sz="1200" dirty="0" smtClean="0"/>
              <a:t>scattering</a:t>
            </a:r>
          </a:p>
          <a:p>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smtClean="0"/>
              <a:t>channel.</a:t>
            </a:r>
            <a:r>
              <a:rPr lang="en-US" altLang="zh-CN" sz="1200" b="1" dirty="0" err="1" smtClean="0">
                <a:solidFill>
                  <a:schemeClr val="accent1"/>
                </a:solidFill>
              </a:rPr>
              <a:t>write</a:t>
            </a:r>
            <a:r>
              <a:rPr lang="en-US" altLang="zh-CN" sz="1200" dirty="0" smtClean="0"/>
              <a:t> (buffers</a:t>
            </a:r>
            <a:r>
              <a:rPr lang="en-US" altLang="zh-CN" sz="1200" dirty="0"/>
              <a:t>);     </a:t>
            </a:r>
            <a:r>
              <a:rPr lang="en-US" altLang="zh-CN" sz="1200" dirty="0" smtClean="0"/>
              <a:t>//gathering</a:t>
            </a:r>
            <a:endParaRPr lang="zh-CN"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6012312"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
        <p:nvSpPr>
          <p:cNvPr id="5" name="圆角矩形 4"/>
          <p:cNvSpPr/>
          <p:nvPr/>
        </p:nvSpPr>
        <p:spPr>
          <a:xfrm>
            <a:off x="5940152" y="4077152"/>
            <a:ext cx="1800200" cy="720000"/>
          </a:xfrm>
          <a:prstGeom prst="roundRect">
            <a:avLst/>
          </a:prstGeom>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b="1" dirty="0" smtClean="0">
                <a:solidFill>
                  <a:schemeClr val="accent2"/>
                </a:solidFill>
              </a:rPr>
              <a:t>注意：</a:t>
            </a:r>
            <a:r>
              <a:rPr lang="en-US" altLang="zh-CN" sz="1200" b="1" dirty="0" err="1" smtClean="0">
                <a:solidFill>
                  <a:schemeClr val="accent2"/>
                </a:solidFill>
              </a:rPr>
              <a:t>FileChannel</a:t>
            </a:r>
            <a:r>
              <a:rPr lang="zh-CN" altLang="en-US" sz="1200" b="1" dirty="0" smtClean="0">
                <a:solidFill>
                  <a:schemeClr val="accent2"/>
                </a:solidFill>
              </a:rPr>
              <a:t>本身线程安全，但无法保证组合状态的安全性！</a:t>
            </a:r>
            <a:endParaRPr lang="zh-CN" altLang="en-US" sz="1200" b="1" dirty="0">
              <a:solidFill>
                <a:schemeClr val="accent2"/>
              </a:solidFill>
            </a:endParaRP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dir="cw">
                                      <p:cBhvr override="childStyle">
                                        <p:cTn id="164" dur="250" autoRev="1" fill="hold"/>
                                        <p:tgtEl>
                                          <p:spTgt spid="68"/>
                                        </p:tgtEl>
                                        <p:attrNameLst>
                                          <p:attrName>style.color</p:attrName>
                                        </p:attrNameLst>
                                      </p:cBhvr>
                                      <p:to>
                                        <a:schemeClr val="bg1"/>
                                      </p:to>
                                    </p:animClr>
                                    <p:animClr clrSpc="rgb" dir="cw">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dir="cw">
                                      <p:cBhvr override="childStyle">
                                        <p:cTn id="170" dur="250" autoRev="1" fill="hold"/>
                                        <p:tgtEl>
                                          <p:spTgt spid="68"/>
                                        </p:tgtEl>
                                        <p:attrNameLst>
                                          <p:attrName>style.color</p:attrName>
                                        </p:attrNameLst>
                                      </p:cBhvr>
                                      <p:to>
                                        <a:schemeClr val="bg1"/>
                                      </p:to>
                                    </p:animClr>
                                    <p:animClr clrSpc="rgb" dir="cw">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par>
                          <p:cTn id="223" fill="hold">
                            <p:stCondLst>
                              <p:cond delay="500"/>
                            </p:stCondLst>
                            <p:childTnLst>
                              <p:par>
                                <p:cTn id="224" presetID="27" presetClass="emph" presetSubtype="0" fill="remove" grpId="1" nodeType="afterEffect">
                                  <p:stCondLst>
                                    <p:cond delay="0"/>
                                  </p:stCondLst>
                                  <p:childTnLst>
                                    <p:animClr clrSpc="rgb" dir="cw">
                                      <p:cBhvr override="childStyle">
                                        <p:cTn id="225" dur="250" autoRev="1" fill="remove"/>
                                        <p:tgtEl>
                                          <p:spTgt spid="11"/>
                                        </p:tgtEl>
                                        <p:attrNameLst>
                                          <p:attrName>style.color</p:attrName>
                                        </p:attrNameLst>
                                      </p:cBhvr>
                                      <p:to>
                                        <a:schemeClr val="bg1"/>
                                      </p:to>
                                    </p:animClr>
                                    <p:animClr clrSpc="rgb" dir="cw">
                                      <p:cBhvr>
                                        <p:cTn id="226" dur="250" autoRev="1" fill="remove"/>
                                        <p:tgtEl>
                                          <p:spTgt spid="11"/>
                                        </p:tgtEl>
                                        <p:attrNameLst>
                                          <p:attrName>fillcolor</p:attrName>
                                        </p:attrNameLst>
                                      </p:cBhvr>
                                      <p:to>
                                        <a:schemeClr val="bg1"/>
                                      </p:to>
                                    </p:animClr>
                                    <p:set>
                                      <p:cBhvr>
                                        <p:cTn id="227" dur="250" autoRev="1" fill="remove"/>
                                        <p:tgtEl>
                                          <p:spTgt spid="11"/>
                                        </p:tgtEl>
                                        <p:attrNameLst>
                                          <p:attrName>fill.type</p:attrName>
                                        </p:attrNameLst>
                                      </p:cBhvr>
                                      <p:to>
                                        <p:strVal val="solid"/>
                                      </p:to>
                                    </p:set>
                                    <p:set>
                                      <p:cBhvr>
                                        <p:cTn id="228" dur="250" autoRev="1" fill="remove"/>
                                        <p:tgtEl>
                                          <p:spTgt spid="1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wipe(left)">
                                      <p:cBhvr>
                                        <p:cTn id="233" dur="500"/>
                                        <p:tgtEl>
                                          <p:spTgt spid="38"/>
                                        </p:tgtEl>
                                      </p:cBhvr>
                                    </p:animEffect>
                                  </p:childTnLst>
                                </p:cTn>
                              </p:par>
                            </p:childTnLst>
                          </p:cTn>
                        </p:par>
                        <p:par>
                          <p:cTn id="234" fill="hold">
                            <p:stCondLst>
                              <p:cond delay="500"/>
                            </p:stCondLst>
                            <p:childTnLst>
                              <p:par>
                                <p:cTn id="235" presetID="27" presetClass="emph" presetSubtype="0" fill="remove" grpId="1" nodeType="afterEffect">
                                  <p:stCondLst>
                                    <p:cond delay="0"/>
                                  </p:stCondLst>
                                  <p:childTnLst>
                                    <p:animClr clrSpc="rgb" dir="cw">
                                      <p:cBhvr override="childStyle">
                                        <p:cTn id="236" dur="250" autoRev="1" fill="remove"/>
                                        <p:tgtEl>
                                          <p:spTgt spid="4"/>
                                        </p:tgtEl>
                                        <p:attrNameLst>
                                          <p:attrName>style.color</p:attrName>
                                        </p:attrNameLst>
                                      </p:cBhvr>
                                      <p:to>
                                        <a:schemeClr val="bg1"/>
                                      </p:to>
                                    </p:animClr>
                                    <p:animClr clrSpc="rgb" dir="cw">
                                      <p:cBhvr>
                                        <p:cTn id="237" dur="250" autoRev="1" fill="remove"/>
                                        <p:tgtEl>
                                          <p:spTgt spid="4"/>
                                        </p:tgtEl>
                                        <p:attrNameLst>
                                          <p:attrName>fillcolor</p:attrName>
                                        </p:attrNameLst>
                                      </p:cBhvr>
                                      <p:to>
                                        <a:schemeClr val="bg1"/>
                                      </p:to>
                                    </p:animClr>
                                    <p:set>
                                      <p:cBhvr>
                                        <p:cTn id="238" dur="250" autoRev="1" fill="remove"/>
                                        <p:tgtEl>
                                          <p:spTgt spid="4"/>
                                        </p:tgtEl>
                                        <p:attrNameLst>
                                          <p:attrName>fill.type</p:attrName>
                                        </p:attrNameLst>
                                      </p:cBhvr>
                                      <p:to>
                                        <p:strVal val="solid"/>
                                      </p:to>
                                    </p:set>
                                    <p:set>
                                      <p:cBhvr>
                                        <p:cTn id="239" dur="250" autoRev="1" fill="remove"/>
                                        <p:tgtEl>
                                          <p:spTgt spid="4"/>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left)">
                                      <p:cBhvr>
                                        <p:cTn id="244" dur="500"/>
                                        <p:tgtEl>
                                          <p:spTgt spid="77"/>
                                        </p:tgtEl>
                                      </p:cBhvr>
                                    </p:animEffect>
                                  </p:childTnLst>
                                </p:cTn>
                              </p:par>
                              <p:par>
                                <p:cTn id="245" presetID="22" presetClass="entr" presetSubtype="8" fill="hold"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par>
                                <p:cTn id="248" presetID="22" presetClass="entr" presetSubtype="8" fill="hold" nodeType="with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wipe(left)">
                                      <p:cBhvr>
                                        <p:cTn id="250" dur="500"/>
                                        <p:tgtEl>
                                          <p:spTgt spid="7"/>
                                        </p:tgtEl>
                                      </p:cBhvr>
                                    </p:animEffect>
                                  </p:childTnLst>
                                </p:cTn>
                              </p:par>
                            </p:childTnLst>
                          </p:cTn>
                        </p:par>
                        <p:par>
                          <p:cTn id="251" fill="hold">
                            <p:stCondLst>
                              <p:cond delay="500"/>
                            </p:stCondLst>
                            <p:childTnLst>
                              <p:par>
                                <p:cTn id="252" presetID="27" presetClass="emph" presetSubtype="0" fill="remove" grpId="0" nodeType="afterEffect">
                                  <p:stCondLst>
                                    <p:cond delay="0"/>
                                  </p:stCondLst>
                                  <p:childTnLst>
                                    <p:animClr clrSpc="rgb" dir="cw">
                                      <p:cBhvr override="childStyle">
                                        <p:cTn id="253" dur="250" autoRev="1" fill="remove"/>
                                        <p:tgtEl>
                                          <p:spTgt spid="64"/>
                                        </p:tgtEl>
                                        <p:attrNameLst>
                                          <p:attrName>style.color</p:attrName>
                                        </p:attrNameLst>
                                      </p:cBhvr>
                                      <p:to>
                                        <a:schemeClr val="bg1"/>
                                      </p:to>
                                    </p:animClr>
                                    <p:animClr clrSpc="rgb" dir="cw">
                                      <p:cBhvr>
                                        <p:cTn id="254" dur="250" autoRev="1" fill="remove"/>
                                        <p:tgtEl>
                                          <p:spTgt spid="64"/>
                                        </p:tgtEl>
                                        <p:attrNameLst>
                                          <p:attrName>fillcolor</p:attrName>
                                        </p:attrNameLst>
                                      </p:cBhvr>
                                      <p:to>
                                        <a:schemeClr val="bg1"/>
                                      </p:to>
                                    </p:animClr>
                                    <p:set>
                                      <p:cBhvr>
                                        <p:cTn id="255" dur="250" autoRev="1" fill="remove"/>
                                        <p:tgtEl>
                                          <p:spTgt spid="64"/>
                                        </p:tgtEl>
                                        <p:attrNameLst>
                                          <p:attrName>fill.type</p:attrName>
                                        </p:attrNameLst>
                                      </p:cBhvr>
                                      <p:to>
                                        <p:strVal val="solid"/>
                                      </p:to>
                                    </p:set>
                                    <p:set>
                                      <p:cBhvr>
                                        <p:cTn id="256" dur="250" autoRev="1" fill="remove"/>
                                        <p:tgtEl>
                                          <p:spTgt spid="64"/>
                                        </p:tgtEl>
                                        <p:attrNameLst>
                                          <p:attrName>fill.on</p:attrName>
                                        </p:attrNameLst>
                                      </p:cBhvr>
                                      <p:to>
                                        <p:strVal val="true"/>
                                      </p:to>
                                    </p:set>
                                  </p:childTnLst>
                                </p:cTn>
                              </p:par>
                              <p:par>
                                <p:cTn id="257" presetID="27" presetClass="emph" presetSubtype="0" fill="remove" grpId="0" nodeType="withEffect">
                                  <p:stCondLst>
                                    <p:cond delay="0"/>
                                  </p:stCondLst>
                                  <p:childTnLst>
                                    <p:animClr clrSpc="rgb" dir="cw">
                                      <p:cBhvr override="childStyle">
                                        <p:cTn id="258" dur="250" autoRev="1" fill="remove"/>
                                        <p:tgtEl>
                                          <p:spTgt spid="65"/>
                                        </p:tgtEl>
                                        <p:attrNameLst>
                                          <p:attrName>style.color</p:attrName>
                                        </p:attrNameLst>
                                      </p:cBhvr>
                                      <p:to>
                                        <a:schemeClr val="bg1"/>
                                      </p:to>
                                    </p:animClr>
                                    <p:animClr clrSpc="rgb" dir="cw">
                                      <p:cBhvr>
                                        <p:cTn id="259" dur="250" autoRev="1" fill="remove"/>
                                        <p:tgtEl>
                                          <p:spTgt spid="65"/>
                                        </p:tgtEl>
                                        <p:attrNameLst>
                                          <p:attrName>fillcolor</p:attrName>
                                        </p:attrNameLst>
                                      </p:cBhvr>
                                      <p:to>
                                        <a:schemeClr val="bg1"/>
                                      </p:to>
                                    </p:animClr>
                                    <p:set>
                                      <p:cBhvr>
                                        <p:cTn id="260" dur="250" autoRev="1" fill="remove"/>
                                        <p:tgtEl>
                                          <p:spTgt spid="65"/>
                                        </p:tgtEl>
                                        <p:attrNameLst>
                                          <p:attrName>fill.type</p:attrName>
                                        </p:attrNameLst>
                                      </p:cBhvr>
                                      <p:to>
                                        <p:strVal val="solid"/>
                                      </p:to>
                                    </p:set>
                                    <p:set>
                                      <p:cBhvr>
                                        <p:cTn id="261" dur="250" autoRev="1" fill="remove"/>
                                        <p:tgtEl>
                                          <p:spTgt spid="65"/>
                                        </p:tgtEl>
                                        <p:attrNameLst>
                                          <p:attrName>fill.on</p:attrName>
                                        </p:attrNameLst>
                                      </p:cBhvr>
                                      <p:to>
                                        <p:strVal val="true"/>
                                      </p:to>
                                    </p:set>
                                  </p:childTnLst>
                                </p:cTn>
                              </p:par>
                              <p:par>
                                <p:cTn id="262" presetID="27" presetClass="emph" presetSubtype="0" fill="remove" grpId="0" nodeType="withEffect">
                                  <p:stCondLst>
                                    <p:cond delay="0"/>
                                  </p:stCondLst>
                                  <p:childTnLst>
                                    <p:animClr clrSpc="rgb" dir="cw">
                                      <p:cBhvr override="childStyle">
                                        <p:cTn id="263" dur="250" autoRev="1" fill="remove"/>
                                        <p:tgtEl>
                                          <p:spTgt spid="68"/>
                                        </p:tgtEl>
                                        <p:attrNameLst>
                                          <p:attrName>style.color</p:attrName>
                                        </p:attrNameLst>
                                      </p:cBhvr>
                                      <p:to>
                                        <a:schemeClr val="bg1"/>
                                      </p:to>
                                    </p:animClr>
                                    <p:animClr clrSpc="rgb" dir="cw">
                                      <p:cBhvr>
                                        <p:cTn id="264" dur="250" autoRev="1" fill="remove"/>
                                        <p:tgtEl>
                                          <p:spTgt spid="68"/>
                                        </p:tgtEl>
                                        <p:attrNameLst>
                                          <p:attrName>fillcolor</p:attrName>
                                        </p:attrNameLst>
                                      </p:cBhvr>
                                      <p:to>
                                        <a:schemeClr val="bg1"/>
                                      </p:to>
                                    </p:animClr>
                                    <p:set>
                                      <p:cBhvr>
                                        <p:cTn id="265" dur="250" autoRev="1" fill="remove"/>
                                        <p:tgtEl>
                                          <p:spTgt spid="68"/>
                                        </p:tgtEl>
                                        <p:attrNameLst>
                                          <p:attrName>fill.type</p:attrName>
                                        </p:attrNameLst>
                                      </p:cBhvr>
                                      <p:to>
                                        <p:strVal val="solid"/>
                                      </p:to>
                                    </p:set>
                                    <p:set>
                                      <p:cBhvr>
                                        <p:cTn id="266" dur="250" autoRev="1" fill="remove"/>
                                        <p:tgtEl>
                                          <p:spTgt spid="68"/>
                                        </p:tgtEl>
                                        <p:attrNameLst>
                                          <p:attrName>fill.on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11"/>
                                        </p:tgtEl>
                                        <p:attrNameLst>
                                          <p:attrName>style.visibility</p:attrName>
                                        </p:attrNameLst>
                                      </p:cBhvr>
                                      <p:to>
                                        <p:strVal val="visible"/>
                                      </p:to>
                                    </p:set>
                                    <p:animEffect transition="in" filter="wipe(up)">
                                      <p:cBhvr>
                                        <p:cTn id="271" dur="500"/>
                                        <p:tgtEl>
                                          <p:spTgt spid="111"/>
                                        </p:tgtEl>
                                      </p:cBhvr>
                                    </p:animEffec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8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8" fill="hold" nodeType="afterEffect">
                                  <p:stCondLst>
                                    <p:cond delay="0"/>
                                  </p:stCondLst>
                                  <p:childTnLst>
                                    <p:set>
                                      <p:cBhvr>
                                        <p:cTn id="278" dur="1" fill="hold">
                                          <p:stCondLst>
                                            <p:cond delay="0"/>
                                          </p:stCondLst>
                                        </p:cTn>
                                        <p:tgtEl>
                                          <p:spTgt spid="92"/>
                                        </p:tgtEl>
                                        <p:attrNameLst>
                                          <p:attrName>style.visibility</p:attrName>
                                        </p:attrNameLst>
                                      </p:cBhvr>
                                      <p:to>
                                        <p:strVal val="visible"/>
                                      </p:to>
                                    </p:set>
                                    <p:animEffect transition="in" filter="wipe(left)">
                                      <p:cBhvr>
                                        <p:cTn id="279" dur="500"/>
                                        <p:tgtEl>
                                          <p:spTgt spid="92"/>
                                        </p:tgtEl>
                                      </p:cBhvr>
                                    </p:animEffec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0"/>
                                          </p:stCondLst>
                                        </p:cTn>
                                        <p:tgtEl>
                                          <p:spTgt spid="85"/>
                                        </p:tgtEl>
                                        <p:attrNameLst>
                                          <p:attrName>style.visibility</p:attrName>
                                        </p:attrNameLst>
                                      </p:cBhvr>
                                      <p:to>
                                        <p:strVal val="visible"/>
                                      </p:to>
                                    </p:se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Effect transition="in" filter="wipe(left)">
                                      <p:cBhvr>
                                        <p:cTn id="286" dur="500"/>
                                        <p:tgtEl>
                                          <p:spTgt spid="57"/>
                                        </p:tgtEl>
                                      </p:cBhvr>
                                    </p:animEffect>
                                  </p:childTnLst>
                                </p:cTn>
                              </p:par>
                            </p:childTnLst>
                          </p:cTn>
                        </p:par>
                        <p:par>
                          <p:cTn id="287" fill="hold">
                            <p:stCondLst>
                              <p:cond delay="1000"/>
                            </p:stCondLst>
                            <p:childTnLst>
                              <p:par>
                                <p:cTn id="288" presetID="22" presetClass="entr" presetSubtype="4" fill="hold" nodeType="after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wipe(down)">
                                      <p:cBhvr>
                                        <p:cTn id="290" dur="500"/>
                                        <p:tgtEl>
                                          <p:spTgt spid="10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par>
                          <p:cTn id="296" fill="hold">
                            <p:stCondLst>
                              <p:cond delay="500"/>
                            </p:stCondLst>
                            <p:childTnLst>
                              <p:par>
                                <p:cTn id="297" presetID="1" presetClass="entr" presetSubtype="0" fill="hold" grpId="0" nodeType="after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132"/>
                                        </p:tgtEl>
                                        <p:attrNameLst>
                                          <p:attrName>style.visibility</p:attrName>
                                        </p:attrNameLst>
                                      </p:cBhvr>
                                      <p:to>
                                        <p:strVal val="visible"/>
                                      </p:to>
                                    </p:set>
                                    <p:animEffect transition="in" filter="wipe(up)">
                                      <p:cBhvr>
                                        <p:cTn id="303" dur="500"/>
                                        <p:tgtEl>
                                          <p:spTgt spid="132"/>
                                        </p:tgtEl>
                                      </p:cBhvr>
                                    </p:animEffect>
                                  </p:childTnLst>
                                </p:cTn>
                              </p:par>
                              <p:par>
                                <p:cTn id="304" presetID="22" presetClass="entr" presetSubtype="1" fill="hold" nodeType="with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wipe(up)">
                                      <p:cBhvr>
                                        <p:cTn id="306" dur="500"/>
                                        <p:tgtEl>
                                          <p:spTgt spid="134"/>
                                        </p:tgtEl>
                                      </p:cBhvr>
                                    </p:animEffect>
                                  </p:childTnLst>
                                </p:cTn>
                              </p:par>
                            </p:childTnLst>
                          </p:cTn>
                        </p:par>
                        <p:par>
                          <p:cTn id="307" fill="hold">
                            <p:stCondLst>
                              <p:cond delay="500"/>
                            </p:stCondLst>
                            <p:childTnLst>
                              <p:par>
                                <p:cTn id="308" presetID="1" presetClass="entr" presetSubtype="0" fill="hold" grpId="0" nodeType="afterEffect">
                                  <p:stCondLst>
                                    <p:cond delay="0"/>
                                  </p:stCondLst>
                                  <p:childTnLst>
                                    <p:set>
                                      <p:cBhvr>
                                        <p:cTn id="309" dur="1" fill="hold">
                                          <p:stCondLst>
                                            <p:cond delay="0"/>
                                          </p:stCondLst>
                                        </p:cTn>
                                        <p:tgtEl>
                                          <p:spTgt spid="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2" fill="hold" grpId="0" nodeType="clickEffect">
                                  <p:stCondLst>
                                    <p:cond delay="0"/>
                                  </p:stCondLst>
                                  <p:childTnLst>
                                    <p:set>
                                      <p:cBhvr>
                                        <p:cTn id="315" dur="1" fill="hold">
                                          <p:stCondLst>
                                            <p:cond delay="0"/>
                                          </p:stCondLst>
                                        </p:cTn>
                                        <p:tgtEl>
                                          <p:spTgt spid="131"/>
                                        </p:tgtEl>
                                        <p:attrNameLst>
                                          <p:attrName>style.visibility</p:attrName>
                                        </p:attrNameLst>
                                      </p:cBhvr>
                                      <p:to>
                                        <p:strVal val="visible"/>
                                      </p:to>
                                    </p:set>
                                    <p:animEffect transition="in" filter="wipe(right)">
                                      <p:cBhvr>
                                        <p:cTn id="316" dur="500"/>
                                        <p:tgtEl>
                                          <p:spTgt spid="131"/>
                                        </p:tgtEl>
                                      </p:cBhvr>
                                    </p:animEffect>
                                  </p:childTnLst>
                                </p:cTn>
                              </p:par>
                            </p:childTnLst>
                          </p:cTn>
                        </p:par>
                      </p:childTnLst>
                    </p:cTn>
                  </p:par>
                  <p:par>
                    <p:cTn id="317" fill="hold">
                      <p:stCondLst>
                        <p:cond delay="indefinite"/>
                      </p:stCondLst>
                      <p:childTnLst>
                        <p:par>
                          <p:cTn id="318" fill="hold">
                            <p:stCondLst>
                              <p:cond delay="0"/>
                            </p:stCondLst>
                            <p:childTnLst>
                              <p:par>
                                <p:cTn id="319" presetID="53" presetClass="entr" presetSubtype="0" fill="hold" grpId="0" nodeType="clickEffect">
                                  <p:stCondLst>
                                    <p:cond delay="0"/>
                                  </p:stCondLst>
                                  <p:childTnLst>
                                    <p:set>
                                      <p:cBhvr>
                                        <p:cTn id="320" dur="1" fill="hold">
                                          <p:stCondLst>
                                            <p:cond delay="0"/>
                                          </p:stCondLst>
                                        </p:cTn>
                                        <p:tgtEl>
                                          <p:spTgt spid="91"/>
                                        </p:tgtEl>
                                        <p:attrNameLst>
                                          <p:attrName>style.visibility</p:attrName>
                                        </p:attrNameLst>
                                      </p:cBhvr>
                                      <p:to>
                                        <p:strVal val="visible"/>
                                      </p:to>
                                    </p:set>
                                    <p:anim calcmode="lin" valueType="num">
                                      <p:cBhvr>
                                        <p:cTn id="321" dur="500" fill="hold"/>
                                        <p:tgtEl>
                                          <p:spTgt spid="91"/>
                                        </p:tgtEl>
                                        <p:attrNameLst>
                                          <p:attrName>ppt_w</p:attrName>
                                        </p:attrNameLst>
                                      </p:cBhvr>
                                      <p:tavLst>
                                        <p:tav tm="0">
                                          <p:val>
                                            <p:fltVal val="0"/>
                                          </p:val>
                                        </p:tav>
                                        <p:tav tm="100000">
                                          <p:val>
                                            <p:strVal val="#ppt_w"/>
                                          </p:val>
                                        </p:tav>
                                      </p:tavLst>
                                    </p:anim>
                                    <p:anim calcmode="lin" valueType="num">
                                      <p:cBhvr>
                                        <p:cTn id="322" dur="500" fill="hold"/>
                                        <p:tgtEl>
                                          <p:spTgt spid="91"/>
                                        </p:tgtEl>
                                        <p:attrNameLst>
                                          <p:attrName>ppt_h</p:attrName>
                                        </p:attrNameLst>
                                      </p:cBhvr>
                                      <p:tavLst>
                                        <p:tav tm="0">
                                          <p:val>
                                            <p:fltVal val="0"/>
                                          </p:val>
                                        </p:tav>
                                        <p:tav tm="100000">
                                          <p:val>
                                            <p:strVal val="#ppt_h"/>
                                          </p:val>
                                        </p:tav>
                                      </p:tavLst>
                                    </p:anim>
                                    <p:animEffect transition="in" filter="fade">
                                      <p:cBhvr>
                                        <p:cTn id="323" dur="500"/>
                                        <p:tgtEl>
                                          <p:spTgt spid="91"/>
                                        </p:tgtEl>
                                      </p:cBhvr>
                                    </p:animEffect>
                                  </p:childTnLst>
                                </p:cTn>
                              </p:par>
                            </p:childTnLst>
                          </p:cTn>
                        </p:par>
                      </p:childTnLst>
                    </p:cTn>
                  </p:par>
                  <p:par>
                    <p:cTn id="324" fill="hold">
                      <p:stCondLst>
                        <p:cond delay="indefinite"/>
                      </p:stCondLst>
                      <p:childTnLst>
                        <p:par>
                          <p:cTn id="325" fill="hold">
                            <p:stCondLst>
                              <p:cond delay="0"/>
                            </p:stCondLst>
                            <p:childTnLst>
                              <p:par>
                                <p:cTn id="326" presetID="53" presetClass="entr" presetSubtype="0" fill="hold" grpId="0" nodeType="clickEffect">
                                  <p:stCondLst>
                                    <p:cond delay="0"/>
                                  </p:stCondLst>
                                  <p:childTnLst>
                                    <p:set>
                                      <p:cBhvr>
                                        <p:cTn id="327" dur="1" fill="hold">
                                          <p:stCondLst>
                                            <p:cond delay="0"/>
                                          </p:stCondLst>
                                        </p:cTn>
                                        <p:tgtEl>
                                          <p:spTgt spid="55"/>
                                        </p:tgtEl>
                                        <p:attrNameLst>
                                          <p:attrName>style.visibility</p:attrName>
                                        </p:attrNameLst>
                                      </p:cBhvr>
                                      <p:to>
                                        <p:strVal val="visible"/>
                                      </p:to>
                                    </p:set>
                                    <p:anim calcmode="lin" valueType="num">
                                      <p:cBhvr>
                                        <p:cTn id="328" dur="500" fill="hold"/>
                                        <p:tgtEl>
                                          <p:spTgt spid="55"/>
                                        </p:tgtEl>
                                        <p:attrNameLst>
                                          <p:attrName>ppt_w</p:attrName>
                                        </p:attrNameLst>
                                      </p:cBhvr>
                                      <p:tavLst>
                                        <p:tav tm="0">
                                          <p:val>
                                            <p:fltVal val="0"/>
                                          </p:val>
                                        </p:tav>
                                        <p:tav tm="100000">
                                          <p:val>
                                            <p:strVal val="#ppt_w"/>
                                          </p:val>
                                        </p:tav>
                                      </p:tavLst>
                                    </p:anim>
                                    <p:anim calcmode="lin" valueType="num">
                                      <p:cBhvr>
                                        <p:cTn id="329" dur="500" fill="hold"/>
                                        <p:tgtEl>
                                          <p:spTgt spid="55"/>
                                        </p:tgtEl>
                                        <p:attrNameLst>
                                          <p:attrName>ppt_h</p:attrName>
                                        </p:attrNameLst>
                                      </p:cBhvr>
                                      <p:tavLst>
                                        <p:tav tm="0">
                                          <p:val>
                                            <p:fltVal val="0"/>
                                          </p:val>
                                        </p:tav>
                                        <p:tav tm="100000">
                                          <p:val>
                                            <p:strVal val="#ppt_h"/>
                                          </p:val>
                                        </p:tav>
                                      </p:tavLst>
                                    </p:anim>
                                    <p:animEffect transition="in" filter="fade">
                                      <p:cBhvr>
                                        <p:cTn id="330" dur="500"/>
                                        <p:tgtEl>
                                          <p:spTgt spid="55"/>
                                        </p:tgtEl>
                                      </p:cBhvr>
                                    </p:animEffect>
                                  </p:childTnLst>
                                </p:cTn>
                              </p:par>
                            </p:childTnLst>
                          </p:cTn>
                        </p:par>
                      </p:childTnLst>
                    </p:cTn>
                  </p:par>
                  <p:par>
                    <p:cTn id="331" fill="hold">
                      <p:stCondLst>
                        <p:cond delay="indefinite"/>
                      </p:stCondLst>
                      <p:childTnLst>
                        <p:par>
                          <p:cTn id="332" fill="hold">
                            <p:stCondLst>
                              <p:cond delay="0"/>
                            </p:stCondLst>
                            <p:childTnLst>
                              <p:par>
                                <p:cTn id="333" presetID="53" presetClass="entr" presetSubtype="0" fill="hold" grpId="1" nodeType="clickEffect">
                                  <p:stCondLst>
                                    <p:cond delay="0"/>
                                  </p:stCondLst>
                                  <p:childTnLst>
                                    <p:set>
                                      <p:cBhvr>
                                        <p:cTn id="334" dur="1" fill="hold">
                                          <p:stCondLst>
                                            <p:cond delay="0"/>
                                          </p:stCondLst>
                                        </p:cTn>
                                        <p:tgtEl>
                                          <p:spTgt spid="56"/>
                                        </p:tgtEl>
                                        <p:attrNameLst>
                                          <p:attrName>style.visibility</p:attrName>
                                        </p:attrNameLst>
                                      </p:cBhvr>
                                      <p:to>
                                        <p:strVal val="visible"/>
                                      </p:to>
                                    </p:set>
                                    <p:anim calcmode="lin" valueType="num">
                                      <p:cBhvr>
                                        <p:cTn id="335" dur="500" fill="hold"/>
                                        <p:tgtEl>
                                          <p:spTgt spid="56"/>
                                        </p:tgtEl>
                                        <p:attrNameLst>
                                          <p:attrName>ppt_w</p:attrName>
                                        </p:attrNameLst>
                                      </p:cBhvr>
                                      <p:tavLst>
                                        <p:tav tm="0">
                                          <p:val>
                                            <p:fltVal val="0"/>
                                          </p:val>
                                        </p:tav>
                                        <p:tav tm="100000">
                                          <p:val>
                                            <p:strVal val="#ppt_w"/>
                                          </p:val>
                                        </p:tav>
                                      </p:tavLst>
                                    </p:anim>
                                    <p:anim calcmode="lin" valueType="num">
                                      <p:cBhvr>
                                        <p:cTn id="336" dur="500" fill="hold"/>
                                        <p:tgtEl>
                                          <p:spTgt spid="56"/>
                                        </p:tgtEl>
                                        <p:attrNameLst>
                                          <p:attrName>ppt_h</p:attrName>
                                        </p:attrNameLst>
                                      </p:cBhvr>
                                      <p:tavLst>
                                        <p:tav tm="0">
                                          <p:val>
                                            <p:fltVal val="0"/>
                                          </p:val>
                                        </p:tav>
                                        <p:tav tm="100000">
                                          <p:val>
                                            <p:strVal val="#ppt_h"/>
                                          </p:val>
                                        </p:tav>
                                      </p:tavLst>
                                    </p:anim>
                                    <p:animEffect transition="in" filter="fade">
                                      <p:cBhvr>
                                        <p:cTn id="337" dur="500"/>
                                        <p:tgtEl>
                                          <p:spTgt spid="56"/>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p:cTn id="342" dur="500" fill="hold"/>
                                        <p:tgtEl>
                                          <p:spTgt spid="90"/>
                                        </p:tgtEl>
                                        <p:attrNameLst>
                                          <p:attrName>ppt_w</p:attrName>
                                        </p:attrNameLst>
                                      </p:cBhvr>
                                      <p:tavLst>
                                        <p:tav tm="0">
                                          <p:val>
                                            <p:fltVal val="0"/>
                                          </p:val>
                                        </p:tav>
                                        <p:tav tm="100000">
                                          <p:val>
                                            <p:strVal val="#ppt_w"/>
                                          </p:val>
                                        </p:tav>
                                      </p:tavLst>
                                    </p:anim>
                                    <p:anim calcmode="lin" valueType="num">
                                      <p:cBhvr>
                                        <p:cTn id="343" dur="500" fill="hold"/>
                                        <p:tgtEl>
                                          <p:spTgt spid="90"/>
                                        </p:tgtEl>
                                        <p:attrNameLst>
                                          <p:attrName>ppt_h</p:attrName>
                                        </p:attrNameLst>
                                      </p:cBhvr>
                                      <p:tavLst>
                                        <p:tav tm="0">
                                          <p:val>
                                            <p:fltVal val="0"/>
                                          </p:val>
                                        </p:tav>
                                        <p:tav tm="100000">
                                          <p:val>
                                            <p:strVal val="#ppt_h"/>
                                          </p:val>
                                        </p:tav>
                                      </p:tavLst>
                                    </p:anim>
                                    <p:animEffect transition="in" filter="fade">
                                      <p:cBhvr>
                                        <p:cTn id="3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1" grpId="1"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4" grpId="1" animBg="1"/>
      <p:bldP spid="63" grpId="0" animBg="1"/>
      <p:bldP spid="64" grpId="0" animBg="1"/>
      <p:bldP spid="65" grpId="0" animBg="1"/>
      <p:bldP spid="68" grpId="0" animBg="1"/>
      <p:bldP spid="62" grpId="0" animBg="1"/>
      <p:bldP spid="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a:t>() &amp; </a:t>
            </a:r>
            <a:r>
              <a:rPr lang="en-US" altLang="zh-CN" dirty="0" err="1"/>
              <a:t>MappedByteBuffer</a:t>
            </a:r>
            <a:endParaRPr lang="en-US" altLang="zh-CN" dirty="0"/>
          </a:p>
          <a:p>
            <a:endParaRPr lang="zh-CN" altLang="en-US" dirty="0"/>
          </a:p>
        </p:txBody>
      </p:sp>
      <p:sp>
        <p:nvSpPr>
          <p:cNvPr id="4" name="圆角矩形 3"/>
          <p:cNvSpPr/>
          <p:nvPr/>
        </p:nvSpPr>
        <p:spPr>
          <a:xfrm>
            <a:off x="1187624" y="2190996"/>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5" name="圆角矩形 4"/>
          <p:cNvSpPr/>
          <p:nvPr/>
        </p:nvSpPr>
        <p:spPr>
          <a:xfrm>
            <a:off x="3707904" y="2190996"/>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6" name="剪去单角的矩形 5"/>
          <p:cNvSpPr/>
          <p:nvPr/>
        </p:nvSpPr>
        <p:spPr>
          <a:xfrm>
            <a:off x="6228184" y="2190996"/>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7" name="直接箭头连接符 6"/>
          <p:cNvCxnSpPr/>
          <p:nvPr/>
        </p:nvCxnSpPr>
        <p:spPr>
          <a:xfrm>
            <a:off x="5364088" y="24070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364088" y="2695052"/>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43808" y="2714492"/>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3808" y="2407020"/>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03948" y="2714492"/>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1583668" y="2695052"/>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96599" y="2983084"/>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14" name="TextBox 13"/>
          <p:cNvSpPr txBox="1"/>
          <p:nvPr/>
        </p:nvSpPr>
        <p:spPr>
          <a:xfrm>
            <a:off x="3981998" y="2987660"/>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15" name="TextBox 14"/>
          <p:cNvSpPr txBox="1"/>
          <p:nvPr/>
        </p:nvSpPr>
        <p:spPr>
          <a:xfrm>
            <a:off x="6661102" y="2983084"/>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16" name="TextBox 15"/>
          <p:cNvSpPr txBox="1"/>
          <p:nvPr/>
        </p:nvSpPr>
        <p:spPr>
          <a:xfrm>
            <a:off x="4489632" y="2637712"/>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7" name="TextBox 16"/>
          <p:cNvSpPr txBox="1"/>
          <p:nvPr/>
        </p:nvSpPr>
        <p:spPr>
          <a:xfrm>
            <a:off x="1993314" y="261884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8" name="TextBox 17"/>
          <p:cNvSpPr txBox="1"/>
          <p:nvPr/>
        </p:nvSpPr>
        <p:spPr>
          <a:xfrm>
            <a:off x="5545907" y="2422209"/>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19" name="TextBox 18"/>
          <p:cNvSpPr txBox="1"/>
          <p:nvPr/>
        </p:nvSpPr>
        <p:spPr>
          <a:xfrm>
            <a:off x="2809672" y="2422209"/>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20" name="组合 19"/>
          <p:cNvGrpSpPr/>
          <p:nvPr/>
        </p:nvGrpSpPr>
        <p:grpSpPr>
          <a:xfrm>
            <a:off x="3007342" y="3029250"/>
            <a:ext cx="501023" cy="276999"/>
            <a:chOff x="2987824" y="3830560"/>
            <a:chExt cx="501023" cy="276999"/>
          </a:xfrm>
        </p:grpSpPr>
        <p:sp>
          <p:nvSpPr>
            <p:cNvPr id="21" name="流程图: 联系 20"/>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23" name="直接箭头连接符 22"/>
          <p:cNvCxnSpPr/>
          <p:nvPr/>
        </p:nvCxnSpPr>
        <p:spPr>
          <a:xfrm flipV="1">
            <a:off x="3419872" y="2914711"/>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3" idx="3"/>
          </p:cNvCxnSpPr>
          <p:nvPr/>
        </p:nvCxnSpPr>
        <p:spPr>
          <a:xfrm flipH="1">
            <a:off x="2534832" y="3167750"/>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b="1" dirty="0" err="1">
                <a:solidFill>
                  <a:schemeClr val="accent1"/>
                </a:solidFill>
              </a:rPr>
              <a:t>MappedByteBuffer</a:t>
            </a:r>
            <a:r>
              <a:rPr lang="en-US" altLang="zh-CN" sz="1200" dirty="0">
                <a:solidFill>
                  <a:schemeClr val="accent1"/>
                </a:solidFill>
              </a:rPr>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26" name="TextBox 25"/>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solidFill>
                  <a:schemeClr val="accent1"/>
                </a:solidFill>
              </a:rPr>
              <a:t>MappedByteBuffer</a:t>
            </a:r>
            <a:r>
              <a:rPr lang="en-US" altLang="zh-CN" sz="1400" dirty="0" smtClean="0">
                <a:solidFill>
                  <a:schemeClr val="accent1"/>
                </a:solidFill>
              </a:rPr>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a:t>
            </a:r>
            <a:r>
              <a:rPr lang="en-US" altLang="zh-CN" sz="1400" dirty="0" smtClean="0"/>
              <a:t>0, 1024);</a:t>
            </a:r>
            <a:endParaRPr lang="zh-CN" altLang="en-US" sz="1400" dirty="0"/>
          </a:p>
        </p:txBody>
      </p:sp>
      <p:sp>
        <p:nvSpPr>
          <p:cNvPr id="28" name="爆炸形 1 27"/>
          <p:cNvSpPr/>
          <p:nvPr/>
        </p:nvSpPr>
        <p:spPr>
          <a:xfrm>
            <a:off x="5764087" y="4474423"/>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页对齐可提升效率</a:t>
            </a:r>
            <a:endParaRPr lang="zh-CN" altLang="en-US" sz="1400" b="1" dirty="0">
              <a:solidFill>
                <a:schemeClr val="accent2"/>
              </a:solidFill>
            </a:endParaRPr>
          </a:p>
        </p:txBody>
      </p:sp>
      <p:cxnSp>
        <p:nvCxnSpPr>
          <p:cNvPr id="30" name="直接箭头连接符 29"/>
          <p:cNvCxnSpPr/>
          <p:nvPr/>
        </p:nvCxnSpPr>
        <p:spPr>
          <a:xfrm flipH="1" flipV="1">
            <a:off x="5652120" y="4149080"/>
            <a:ext cx="648072"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00192" y="4149080"/>
            <a:ext cx="291988"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876255" y="5157192"/>
            <a:ext cx="504000" cy="756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592179" y="5157192"/>
            <a:ext cx="468000" cy="792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par>
                          <p:cTn id="35" fill="hold">
                            <p:stCondLst>
                              <p:cond delay="0"/>
                            </p:stCondLst>
                            <p:childTnLst>
                              <p:par>
                                <p:cTn id="36" presetID="53"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5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600" dirty="0" err="1" smtClean="0"/>
              <a:t>MappedByteBuffer</a:t>
            </a:r>
            <a:r>
              <a:rPr lang="en-US" altLang="zh-CN" sz="2600" dirty="0" smtClean="0"/>
              <a:t> API</a:t>
            </a:r>
          </a:p>
          <a:p>
            <a:endParaRPr lang="en-US" altLang="zh-CN" sz="2600" dirty="0"/>
          </a:p>
          <a:p>
            <a:endParaRPr lang="en-US" altLang="zh-CN" sz="2600" dirty="0" smtClean="0"/>
          </a:p>
          <a:p>
            <a:endParaRPr lang="en-US" altLang="zh-CN" sz="2600" dirty="0" smtClean="0"/>
          </a:p>
          <a:p>
            <a:endParaRPr lang="en-US" altLang="zh-CN" sz="2600" dirty="0" smtClean="0"/>
          </a:p>
          <a:p>
            <a:endParaRPr lang="en-US" altLang="zh-CN" sz="2600" dirty="0" smtClean="0"/>
          </a:p>
          <a:p>
            <a:r>
              <a:rPr lang="zh-CN" altLang="en-US" sz="2600" dirty="0" smtClean="0"/>
              <a:t>映射内存位于堆外</a:t>
            </a:r>
            <a:endParaRPr lang="en-US" altLang="zh-CN" sz="2600" dirty="0" smtClean="0"/>
          </a:p>
          <a:p>
            <a:pPr lvl="1"/>
            <a:r>
              <a:rPr lang="zh-CN" altLang="en-US" sz="1700" dirty="0" smtClean="0"/>
              <a:t>通过虚拟内存地址映射与内核共享内存空间</a:t>
            </a:r>
            <a:endParaRPr lang="en-US" altLang="zh-CN" sz="1700" dirty="0" smtClean="0"/>
          </a:p>
          <a:p>
            <a:r>
              <a:rPr lang="zh-CN" altLang="en-US" sz="2600" dirty="0"/>
              <a:t>预</a:t>
            </a:r>
            <a:r>
              <a:rPr lang="zh-CN" altLang="en-US" sz="2600" dirty="0" smtClean="0"/>
              <a:t>加载</a:t>
            </a:r>
            <a:endParaRPr lang="en-US" altLang="zh-CN" sz="2600" dirty="0"/>
          </a:p>
          <a:p>
            <a:pPr lvl="1"/>
            <a:r>
              <a:rPr lang="zh-CN" altLang="en-US" sz="1700" dirty="0"/>
              <a:t>把</a:t>
            </a:r>
            <a:r>
              <a:rPr lang="zh-CN" altLang="en-US" sz="1700" dirty="0" smtClean="0"/>
              <a:t>文件的映射部分全部载入内存，常驻内存提高访问速度，无须再访问磁盘</a:t>
            </a:r>
            <a:endParaRPr lang="en-US" altLang="zh-CN" sz="1700" dirty="0" smtClean="0"/>
          </a:p>
          <a:p>
            <a:pPr lvl="1"/>
            <a:r>
              <a:rPr lang="zh-CN" altLang="en-US" sz="1700" dirty="0" smtClean="0"/>
              <a:t>会导致大量</a:t>
            </a:r>
            <a:r>
              <a:rPr lang="en-US" altLang="zh-CN" sz="1700" dirty="0"/>
              <a:t>Page </a:t>
            </a:r>
            <a:r>
              <a:rPr lang="en-US" altLang="zh-CN" sz="1700" dirty="0" smtClean="0"/>
              <a:t>in</a:t>
            </a:r>
            <a:r>
              <a:rPr lang="zh-CN" altLang="en-US" sz="1700" dirty="0" smtClean="0"/>
              <a:t>，瞬时代价较高</a:t>
            </a:r>
            <a:endParaRPr lang="en-US" altLang="zh-CN" sz="1700" dirty="0" smtClean="0"/>
          </a:p>
          <a:p>
            <a:pPr lvl="1"/>
            <a:r>
              <a:rPr lang="zh-CN" altLang="en-US" sz="1700" dirty="0" smtClean="0"/>
              <a:t>非完全保证，可能会页面换出，可通过</a:t>
            </a:r>
            <a:r>
              <a:rPr lang="en-US" altLang="zh-CN" sz="1700" dirty="0" err="1" smtClean="0"/>
              <a:t>isLoaded</a:t>
            </a:r>
            <a:r>
              <a:rPr lang="en-US" altLang="zh-CN" sz="1700" dirty="0" smtClean="0"/>
              <a:t>()</a:t>
            </a:r>
            <a:r>
              <a:rPr lang="zh-CN" altLang="en-US" sz="1700" dirty="0" smtClean="0"/>
              <a:t>判断</a:t>
            </a:r>
            <a:endParaRPr lang="en-US" altLang="zh-CN" sz="1700" dirty="0" smtClean="0"/>
          </a:p>
          <a:p>
            <a:r>
              <a:rPr lang="zh-CN" altLang="en-US" sz="2600" dirty="0" smtClean="0"/>
              <a:t>内存映射的释放</a:t>
            </a:r>
            <a:endParaRPr lang="en-US" altLang="zh-CN" sz="2600" dirty="0"/>
          </a:p>
          <a:p>
            <a:pPr lvl="1"/>
            <a:r>
              <a:rPr lang="zh-CN" altLang="en-US" sz="1700" dirty="0" smtClean="0"/>
              <a:t>与</a:t>
            </a:r>
            <a:r>
              <a:rPr lang="en-US" altLang="zh-CN" sz="1700" dirty="0" err="1" smtClean="0"/>
              <a:t>fileChannel</a:t>
            </a:r>
            <a:r>
              <a:rPr lang="zh-CN" altLang="en-US" sz="1700" dirty="0" smtClean="0"/>
              <a:t>无关，通过丢弃</a:t>
            </a:r>
            <a:r>
              <a:rPr lang="en-US" altLang="zh-CN" sz="1700" dirty="0" err="1" smtClean="0"/>
              <a:t>MappedByteBuffer</a:t>
            </a:r>
            <a:r>
              <a:rPr lang="zh-CN" altLang="en-US" sz="1700" dirty="0" smtClean="0"/>
              <a:t>对象释放</a:t>
            </a:r>
            <a:endParaRPr lang="zh-CN" altLang="en-US" sz="1700" dirty="0"/>
          </a:p>
        </p:txBody>
      </p:sp>
      <p:sp>
        <p:nvSpPr>
          <p:cNvPr id="6" name="TextBox 5"/>
          <p:cNvSpPr txBox="1"/>
          <p:nvPr/>
        </p:nvSpPr>
        <p:spPr>
          <a:xfrm>
            <a:off x="971599" y="1989032"/>
            <a:ext cx="7178120" cy="1728000"/>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r>
              <a:rPr lang="en-US" altLang="zh-CN" sz="1200" dirty="0" smtClean="0"/>
              <a:t> extends </a:t>
            </a:r>
            <a:r>
              <a:rPr lang="en-US" altLang="zh-CN" sz="1200" dirty="0" err="1" smtClean="0"/>
              <a:t>ByteBuffer</a:t>
            </a:r>
            <a:r>
              <a:rPr lang="en-US" altLang="zh-CN" sz="1200" dirty="0" smtClean="0"/>
              <a:t> {</a:t>
            </a:r>
          </a:p>
          <a:p>
            <a:r>
              <a:rPr lang="en-US" altLang="zh-CN" sz="1200" dirty="0" smtClean="0"/>
              <a:t>         // </a:t>
            </a:r>
            <a:r>
              <a:rPr lang="en-US" altLang="zh-CN" sz="1200" dirty="0"/>
              <a:t>This is a partial API </a:t>
            </a:r>
            <a:r>
              <a:rPr lang="en-US" altLang="zh-CN" sz="1200" dirty="0" smtClean="0"/>
              <a:t>listing</a:t>
            </a:r>
          </a:p>
          <a:p>
            <a:r>
              <a:rPr lang="en-US" altLang="zh-CN" sz="1200" dirty="0"/>
              <a:t> </a:t>
            </a:r>
            <a:r>
              <a:rPr lang="en-US" altLang="zh-CN" sz="1200" dirty="0" smtClean="0"/>
              <a:t>        public byte </a:t>
            </a:r>
            <a:r>
              <a:rPr lang="en-US" altLang="zh-CN" sz="1200" b="1" dirty="0" smtClean="0">
                <a:solidFill>
                  <a:schemeClr val="accent1"/>
                </a:solidFill>
              </a:rPr>
              <a:t>get</a:t>
            </a:r>
            <a:r>
              <a:rPr lang="en-US" altLang="zh-CN" sz="1200" dirty="0" smtClean="0"/>
              <a:t>( )</a:t>
            </a:r>
          </a:p>
          <a:p>
            <a:r>
              <a:rPr lang="en-US" altLang="zh-CN" sz="1200" dirty="0"/>
              <a:t> </a:t>
            </a:r>
            <a:r>
              <a:rPr lang="en-US" altLang="zh-CN" sz="1200" dirty="0" smtClean="0"/>
              <a:t>        public </a:t>
            </a:r>
            <a:r>
              <a:rPr lang="en-US" altLang="zh-CN" sz="1200" dirty="0" err="1" smtClean="0"/>
              <a:t>ByteBuffer</a:t>
            </a:r>
            <a:r>
              <a:rPr lang="en-US" altLang="zh-CN" sz="1200" dirty="0" smtClean="0"/>
              <a:t> </a:t>
            </a:r>
            <a:r>
              <a:rPr lang="en-US" altLang="zh-CN" sz="1200" b="1" dirty="0" smtClean="0">
                <a:solidFill>
                  <a:schemeClr val="accent1"/>
                </a:solidFill>
              </a:rPr>
              <a:t>put</a:t>
            </a:r>
            <a:r>
              <a:rPr lang="en-US" altLang="zh-CN" sz="1200" dirty="0" smtClean="0"/>
              <a:t>(byte b)</a:t>
            </a:r>
          </a:p>
          <a:p>
            <a:r>
              <a:rPr lang="en-US" altLang="zh-CN" sz="1200" dirty="0"/>
              <a:t> </a:t>
            </a:r>
            <a:r>
              <a:rPr lang="en-US" altLang="zh-CN" sz="1200" dirty="0" smtClean="0"/>
              <a:t>        …</a:t>
            </a:r>
            <a:endParaRPr lang="en-US" altLang="zh-CN" sz="1200" dirty="0"/>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b="1" dirty="0" err="1">
                <a:solidFill>
                  <a:schemeClr val="accent1"/>
                </a:solidFill>
              </a:rPr>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b="1" dirty="0" err="1">
                <a:solidFill>
                  <a:schemeClr val="accent1"/>
                </a:solidFill>
              </a:rPr>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en-US" altLang="zh-CN" dirty="0" smtClean="0"/>
          </a:p>
          <a:p>
            <a:pPr lvl="1"/>
            <a:r>
              <a:rPr lang="zh-CN" altLang="en-US" dirty="0" smtClean="0"/>
              <a:t>传输的效率性</a:t>
            </a:r>
            <a:r>
              <a:rPr lang="zh-CN" altLang="en-US" sz="2000" dirty="0" smtClean="0"/>
              <a:t>（块是一批一批，流是一个一个）</a:t>
            </a:r>
            <a:endParaRPr lang="en-US" altLang="zh-CN" sz="2000" dirty="0" smtClean="0"/>
          </a:p>
          <a:p>
            <a:pPr lvl="1"/>
            <a:r>
              <a:rPr lang="zh-CN" altLang="en-US" dirty="0" smtClean="0"/>
              <a:t>数据就绪的不确定性</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608267" y="5253792"/>
            <a:ext cx="403893" cy="79208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              ？）</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       ？）</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3577135" y="2153424"/>
            <a:ext cx="463278" cy="308768"/>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5399938" y="2117494"/>
            <a:ext cx="756238" cy="36346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3505" y="2480954"/>
            <a:ext cx="375216" cy="500288"/>
          </a:xfrm>
          <a:prstGeom prst="rect">
            <a:avLst/>
          </a:prstGeom>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9875" y="2554775"/>
            <a:ext cx="279698" cy="35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55776" y="5201066"/>
            <a:ext cx="2741456" cy="369332"/>
          </a:xfrm>
          <a:prstGeom prst="rect">
            <a:avLst/>
          </a:prstGeom>
          <a:noFill/>
        </p:spPr>
        <p:txBody>
          <a:bodyPr wrap="none" rtlCol="0">
            <a:spAutoFit/>
          </a:bodyPr>
          <a:lstStyle/>
          <a:p>
            <a:r>
              <a:rPr lang="zh-CN" altLang="en-US" b="1" dirty="0" smtClean="0">
                <a:solidFill>
                  <a:schemeClr val="accent2"/>
                </a:solidFill>
              </a:rPr>
              <a:t>批量总是比单次效率要高</a:t>
            </a:r>
            <a:endParaRPr lang="zh-CN" altLang="en-US" b="1" dirty="0">
              <a:solidFill>
                <a:schemeClr val="accent2"/>
              </a:solidFill>
            </a:endParaRPr>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t>Level Trigger</a:t>
            </a:r>
            <a:r>
              <a:rPr lang="zh-CN" altLang="en-US" sz="2000" dirty="0" smtClean="0"/>
              <a:t>（条件触发，只要条件满足就触发通知）</a:t>
            </a:r>
            <a:endParaRPr lang="en-US" altLang="zh-CN" sz="2000" dirty="0" smtClean="0"/>
          </a:p>
          <a:p>
            <a:pPr lvl="2"/>
            <a:r>
              <a:rPr lang="en-US" altLang="zh-CN" sz="2000" dirty="0" smtClean="0"/>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4103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val="1430773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val="19492548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57200" y="2644170"/>
            <a:ext cx="8229600" cy="2308324"/>
          </a:xfrm>
          <a:prstGeom prst="rect">
            <a:avLst/>
          </a:prstGeom>
        </p:spPr>
        <p:txBody>
          <a:bodyPr wrap="square">
            <a:spAutoFit/>
          </a:bodyPr>
          <a:lstStyle/>
          <a:p>
            <a:pPr>
              <a:lnSpc>
                <a:spcPct val="200000"/>
              </a:lnSpc>
            </a:pPr>
            <a:r>
              <a:rPr lang="zh-CN" altLang="en-US" sz="2400" dirty="0"/>
              <a:t>以上所有，均针对单机系统</a:t>
            </a:r>
            <a:r>
              <a:rPr lang="zh-CN" altLang="en-US" sz="2400" dirty="0" smtClean="0"/>
              <a:t>而言，</a:t>
            </a:r>
            <a:endParaRPr lang="en-US" altLang="zh-CN" sz="2400" dirty="0" smtClean="0"/>
          </a:p>
          <a:p>
            <a:pPr>
              <a:lnSpc>
                <a:spcPct val="200000"/>
              </a:lnSpc>
            </a:pPr>
            <a:r>
              <a:rPr lang="zh-CN" altLang="en-US" sz="2400" dirty="0"/>
              <a:t>分布式的</a:t>
            </a:r>
            <a:r>
              <a:rPr lang="zh-CN" altLang="en-US" sz="2400" dirty="0" smtClean="0"/>
              <a:t>强大是</a:t>
            </a:r>
            <a:r>
              <a:rPr lang="zh-CN" altLang="en-US" sz="2400" dirty="0"/>
              <a:t>以充分压榨单机性能为</a:t>
            </a:r>
            <a:r>
              <a:rPr lang="zh-CN" altLang="en-US" sz="2400" dirty="0" smtClean="0"/>
              <a:t>基础</a:t>
            </a:r>
            <a:r>
              <a:rPr lang="zh-CN" altLang="en-US" sz="2400" dirty="0"/>
              <a:t>，</a:t>
            </a:r>
            <a:endParaRPr lang="en-US" altLang="zh-CN" sz="2400" dirty="0" smtClean="0"/>
          </a:p>
          <a:p>
            <a:pPr>
              <a:lnSpc>
                <a:spcPct val="200000"/>
              </a:lnSpc>
            </a:pPr>
            <a:r>
              <a:rPr lang="zh-CN" altLang="en-US" sz="2400" dirty="0" smtClean="0"/>
              <a:t>变革</a:t>
            </a:r>
            <a:r>
              <a:rPr lang="zh-CN" altLang="en-US" sz="2400" dirty="0"/>
              <a:t>从来不是无病呻吟，而是那么地</a:t>
            </a:r>
            <a:r>
              <a:rPr lang="zh-CN" altLang="en-US" sz="2400" dirty="0" smtClean="0"/>
              <a:t>自然和顺应。</a:t>
            </a:r>
            <a:r>
              <a:rPr lang="zh-CN" altLang="en-US" sz="2400" dirty="0"/>
              <a:t>。。</a:t>
            </a:r>
          </a:p>
        </p:txBody>
      </p:sp>
      <p:sp>
        <p:nvSpPr>
          <p:cNvPr id="5" name="矩形 4"/>
          <p:cNvSpPr/>
          <p:nvPr/>
        </p:nvSpPr>
        <p:spPr>
          <a:xfrm>
            <a:off x="457200" y="3613666"/>
            <a:ext cx="8229600" cy="369332"/>
          </a:xfrm>
          <a:prstGeom prst="rect">
            <a:avLst/>
          </a:prstGeom>
        </p:spPr>
        <p:txBody>
          <a:bodyPr wrap="square">
            <a:spAutoFit/>
          </a:bodyPr>
          <a:lstStyle/>
          <a:p>
            <a:r>
              <a:rPr lang="zh-CN" altLang="en-US" dirty="0" smtClean="0"/>
              <a:t>               </a:t>
            </a:r>
            <a:endParaRPr lang="zh-CN" altLang="en-US" dirty="0"/>
          </a:p>
        </p:txBody>
      </p:sp>
    </p:spTree>
    <p:extLst>
      <p:ext uri="{BB962C8B-B14F-4D97-AF65-F5344CB8AC3E}">
        <p14:creationId xmlns:p14="http://schemas.microsoft.com/office/powerpoint/2010/main" val="41935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7833</TotalTime>
  <Words>9328</Words>
  <Application>Microsoft Office PowerPoint</Application>
  <PresentationFormat>全屏显示(4:3)</PresentationFormat>
  <Paragraphs>1020</Paragraphs>
  <Slides>54</Slides>
  <Notes>37</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扒一扒Java IO那些事儿</vt:lpstr>
      <vt:lpstr>沙漠绿植</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Java内存映射文件</vt:lpstr>
      <vt:lpstr>MappedByteBuffer</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PowerPoint 演示文稿</vt:lpstr>
      <vt:lpstr>参考文献</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Localadmin</cp:lastModifiedBy>
  <cp:revision>449</cp:revision>
  <dcterms:created xsi:type="dcterms:W3CDTF">2016-12-06T07:03:31Z</dcterms:created>
  <dcterms:modified xsi:type="dcterms:W3CDTF">2016-12-23T02:19:33Z</dcterms:modified>
</cp:coreProperties>
</file>