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81" r:id="rId14"/>
    <p:sldId id="282" r:id="rId15"/>
    <p:sldId id="274" r:id="rId16"/>
    <p:sldId id="275" r:id="rId17"/>
    <p:sldId id="284" r:id="rId18"/>
    <p:sldId id="285" r:id="rId19"/>
    <p:sldId id="289" r:id="rId20"/>
    <p:sldId id="287" r:id="rId21"/>
    <p:sldId id="291" r:id="rId22"/>
    <p:sldId id="292" r:id="rId23"/>
    <p:sldId id="290" r:id="rId24"/>
    <p:sldId id="278" r:id="rId25"/>
    <p:sldId id="294" r:id="rId26"/>
    <p:sldId id="259" r:id="rId27"/>
    <p:sldId id="295" r:id="rId28"/>
    <p:sldId id="296" r:id="rId29"/>
    <p:sldId id="297" r:id="rId30"/>
    <p:sldId id="298" r:id="rId31"/>
    <p:sldId id="301" r:id="rId32"/>
    <p:sldId id="309" r:id="rId33"/>
    <p:sldId id="310" r:id="rId34"/>
    <p:sldId id="303" r:id="rId35"/>
    <p:sldId id="306" r:id="rId36"/>
    <p:sldId id="311" r:id="rId37"/>
    <p:sldId id="302" r:id="rId38"/>
    <p:sldId id="304" r:id="rId39"/>
    <p:sldId id="312" r:id="rId40"/>
    <p:sldId id="277" r:id="rId41"/>
    <p:sldId id="305" r:id="rId42"/>
    <p:sldId id="317" r:id="rId43"/>
    <p:sldId id="260" r:id="rId44"/>
    <p:sldId id="318" r:id="rId45"/>
    <p:sldId id="313" r:id="rId46"/>
    <p:sldId id="319" r:id="rId47"/>
    <p:sldId id="315" r:id="rId48"/>
    <p:sldId id="321" r:id="rId49"/>
    <p:sldId id="320" r:id="rId50"/>
    <p:sldId id="322" r:id="rId51"/>
    <p:sldId id="314" r:id="rId52"/>
    <p:sldId id="316" r:id="rId53"/>
    <p:sldId id="286" r:id="rId54"/>
    <p:sldId id="28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89" autoAdjust="0"/>
  </p:normalViewPr>
  <p:slideViewPr>
    <p:cSldViewPr snapToObjects="1">
      <p:cViewPr>
        <p:scale>
          <a:sx n="90" d="100"/>
          <a:sy n="90" d="100"/>
        </p:scale>
        <p:origin x="-594" y="30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xmlns=""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endParaRPr lang="zh-CN" altLang="en-US" dirty="0" smtClean="0">
              <a:effectLst/>
            </a:endParaRPr>
          </a:p>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xmlns=""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xmlns="" val="212063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xmlns="" val="226433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xmlns="" val="2846134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r>
              <a:rPr lang="zh-CN" altLang="en-US" sz="1200" dirty="0" smtClean="0"/>
              <a:t>）</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xmlns="" val="319695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xmlns="" val="27360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xmlns="" val="296146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xmlns="" val="116994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xmlns="" val="95749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xmlns="" val="370961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a:t>
            </a:r>
            <a:r>
              <a:rPr lang="zh-CN" altLang="en-US" sz="1200" b="0" i="0" kern="1200" dirty="0" smtClean="0">
                <a:solidFill>
                  <a:schemeClr val="tx1"/>
                </a:solidFill>
                <a:effectLst/>
                <a:latin typeface="+mn-ea"/>
                <a:ea typeface="+mn-ea"/>
                <a:cs typeface="+mn-cs"/>
              </a:rPr>
              <a:t>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r>
              <a:rPr lang="zh-CN" altLang="en-US" sz="1200" b="0" i="0" kern="1200" dirty="0" smtClean="0">
                <a:solidFill>
                  <a:schemeClr val="tx1"/>
                </a:solidFill>
                <a:effectLst/>
                <a:latin typeface="+mn-ea"/>
                <a:ea typeface="+mn-ea"/>
                <a:cs typeface="+mn-cs"/>
              </a:rPr>
              <a:t>：</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a:t>
            </a:r>
            <a:r>
              <a:rPr lang="zh-CN" altLang="en-US" sz="1200" b="0" i="0" kern="1200" dirty="0" smtClean="0">
                <a:solidFill>
                  <a:schemeClr val="tx1"/>
                </a:solidFill>
                <a:effectLst/>
                <a:latin typeface="+mn-lt"/>
                <a:ea typeface="+mn-ea"/>
                <a:cs typeface="+mn-cs"/>
              </a:rPr>
              <a:t>内核</a:t>
            </a:r>
            <a:r>
              <a:rPr lang="zh-CN" altLang="en-US" sz="1200" b="0" i="0" kern="1200" dirty="0" smtClean="0">
                <a:solidFill>
                  <a:schemeClr val="tx1"/>
                </a:solidFill>
                <a:effectLst/>
                <a:latin typeface="+mn-lt"/>
                <a:ea typeface="+mn-ea"/>
                <a:cs typeface="+mn-cs"/>
              </a:rPr>
              <a:t>告诉用户进程一</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a:t>
            </a:r>
            <a:r>
              <a:rPr lang="zh-CN" altLang="en-US" sz="1200" b="0" i="0" kern="1200" dirty="0" smtClean="0">
                <a:solidFill>
                  <a:schemeClr val="tx1"/>
                </a:solidFill>
                <a:effectLst/>
                <a:latin typeface="+mn-lt"/>
                <a:ea typeface="+mn-ea"/>
                <a:cs typeface="+mn-cs"/>
              </a:rPr>
              <a:t>内核缓冲区</a:t>
            </a:r>
            <a:r>
              <a:rPr lang="zh-CN" altLang="en-US" sz="1200" b="0" i="0" kern="1200" dirty="0" smtClean="0">
                <a:solidFill>
                  <a:schemeClr val="tx1"/>
                </a:solidFill>
                <a:effectLst/>
                <a:latin typeface="+mn-lt"/>
                <a:ea typeface="+mn-ea"/>
                <a:cs typeface="+mn-cs"/>
              </a:rPr>
              <a:t>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a:t>
            </a:r>
            <a:r>
              <a:rPr lang="zh-CN" altLang="en-US" sz="1200" b="0" i="0" kern="1200" dirty="0" smtClean="0">
                <a:solidFill>
                  <a:schemeClr val="tx1"/>
                </a:solidFill>
                <a:effectLst/>
                <a:latin typeface="+mn-lt"/>
                <a:ea typeface="+mn-ea"/>
                <a:cs typeface="+mn-cs"/>
              </a:rPr>
              <a:t>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a:t>
            </a:r>
            <a:r>
              <a:rPr lang="zh-CN" altLang="en-US" sz="1200" b="0" i="0" kern="1200" dirty="0" smtClean="0">
                <a:solidFill>
                  <a:schemeClr val="tx1"/>
                </a:solidFill>
                <a:effectLst/>
                <a:latin typeface="+mn-lt"/>
                <a:ea typeface="+mn-ea"/>
                <a:cs typeface="+mn-cs"/>
              </a:rPr>
              <a:t>内核</a:t>
            </a:r>
            <a:r>
              <a:rPr lang="zh-CN" altLang="en-US" sz="1200" b="0" i="0" kern="1200" dirty="0" smtClean="0">
                <a:solidFill>
                  <a:schemeClr val="tx1"/>
                </a:solidFill>
                <a:effectLst/>
                <a:latin typeface="+mn-lt"/>
                <a:ea typeface="+mn-ea"/>
                <a:cs typeface="+mn-cs"/>
              </a:rPr>
              <a:t>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a:t>
            </a:r>
            <a:r>
              <a:rPr lang="zh-CN" altLang="en-US" sz="1200" b="0" i="0" kern="1200" dirty="0" smtClean="0">
                <a:solidFill>
                  <a:schemeClr val="tx1"/>
                </a:solidFill>
                <a:effectLst/>
                <a:latin typeface="+mn-lt"/>
                <a:ea typeface="+mn-ea"/>
                <a:cs typeface="+mn-cs"/>
              </a:rPr>
              <a:t>已经在用户空间</a:t>
            </a:r>
            <a:r>
              <a:rPr lang="zh-CN" altLang="en-US" sz="1200" b="0" i="0" kern="1200" dirty="0" smtClean="0">
                <a:solidFill>
                  <a:schemeClr val="tx1"/>
                </a:solidFill>
                <a:effectLst/>
                <a:latin typeface="+mn-lt"/>
                <a:ea typeface="+mn-ea"/>
                <a:cs typeface="+mn-cs"/>
              </a:rPr>
              <a:t>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xmlns="" val="300039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xmlns="" val="1873741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a:t>
            </a:r>
            <a:r>
              <a:rPr lang="zh-CN" altLang="en-US" dirty="0" smtClean="0"/>
              <a:t>在应用层面去轮询检查通道状态，将会使得在检查每个通道是否就绪时都至少进行一次系统调用，这种代价是十分昂贵的</a:t>
            </a:r>
            <a:r>
              <a:rPr lang="zh-CN" altLang="en-US" dirty="0" smtClean="0"/>
              <a:t>。</a:t>
            </a:r>
            <a:endParaRPr lang="en-US" altLang="zh-CN" dirty="0" smtClean="0"/>
          </a:p>
          <a:p>
            <a:r>
              <a:rPr lang="zh-CN" altLang="en-US" dirty="0" smtClean="0"/>
              <a:t>操作系统</a:t>
            </a:r>
            <a:r>
              <a:rPr lang="zh-CN" altLang="en-US" dirty="0" smtClean="0"/>
              <a:t>的一项最重要的功能就是处理 </a:t>
            </a:r>
            <a:r>
              <a:rPr lang="en-US" altLang="zh-CN" dirty="0" smtClean="0"/>
              <a:t>I/O </a:t>
            </a:r>
            <a:r>
              <a:rPr lang="zh-CN" altLang="en-US" dirty="0" smtClean="0"/>
              <a:t>请求并通知各个线程它们的数据已经准备好了</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a:t>
            </a:r>
            <a:r>
              <a:rPr lang="zh-CN" altLang="en-US" dirty="0" smtClean="0"/>
              <a:t>以整数编码的</a:t>
            </a:r>
            <a:r>
              <a:rPr lang="zh-CN" altLang="en-US" dirty="0" smtClean="0"/>
              <a:t>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xmlns="" val="2196960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extLst>
      <p:ext uri="{BB962C8B-B14F-4D97-AF65-F5344CB8AC3E}">
        <p14:creationId xmlns:p14="http://schemas.microsoft.com/office/powerpoint/2010/main" xmlns="" val="2594966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52</a:t>
            </a:fld>
            <a:endParaRPr lang="zh-CN" altLang="en-US"/>
          </a:p>
        </p:txBody>
      </p:sp>
    </p:spTree>
    <p:extLst>
      <p:ext uri="{BB962C8B-B14F-4D97-AF65-F5344CB8AC3E}">
        <p14:creationId xmlns:p14="http://schemas.microsoft.com/office/powerpoint/2010/main" xmlns="" val="76052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xmlns="" val="212621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xmlns="" val="322463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xmlns="" val="409651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jvms-2.5"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a:t>
            </a:r>
            <a:r>
              <a:rPr lang="zh-CN" altLang="en-US" sz="1400" b="1" dirty="0" smtClean="0">
                <a:solidFill>
                  <a:schemeClr val="accent2"/>
                </a:solidFill>
              </a:rPr>
              <a:t>线程安全</a:t>
            </a:r>
            <a:endParaRPr lang="zh-CN" altLang="en-US" sz="1400" b="1" dirty="0">
              <a:solidFill>
                <a:schemeClr val="accent2"/>
              </a:solidFill>
            </a:endParaRPr>
          </a:p>
        </p:txBody>
      </p:sp>
    </p:spTree>
    <p:extLst>
      <p:ext uri="{BB962C8B-B14F-4D97-AF65-F5344CB8AC3E}">
        <p14:creationId xmlns:p14="http://schemas.microsoft.com/office/powerpoint/2010/main" xmlns="" val="311445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xmlns=""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9" name="组合 18"/>
          <p:cNvGrpSpPr/>
          <p:nvPr/>
        </p:nvGrpSpPr>
        <p:grpSpPr>
          <a:xfrm>
            <a:off x="1763688" y="2996952"/>
            <a:ext cx="6192688" cy="1384498"/>
            <a:chOff x="1763688" y="2764582"/>
            <a:chExt cx="6192688" cy="1384498"/>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3688" y="2764582"/>
              <a:ext cx="5942346" cy="131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5721052" y="282961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07999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sp>
          <p:nvSpPr>
            <p:cNvPr id="11" name="圆角矩形 10"/>
            <p:cNvSpPr/>
            <p:nvPr/>
          </p:nvSpPr>
          <p:spPr>
            <a:xfrm>
              <a:off x="4821729" y="328730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28730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xmlns="" val="26517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复制</a:t>
            </a:r>
          </a:p>
        </p:txBody>
      </p:sp>
      <p:sp>
        <p:nvSpPr>
          <p:cNvPr id="3" name="内容占位符 2"/>
          <p:cNvSpPr>
            <a:spLocks noGrp="1"/>
          </p:cNvSpPr>
          <p:nvPr>
            <p:ph idx="1"/>
          </p:nvPr>
        </p:nvSpPr>
        <p:spPr/>
        <p:txBody>
          <a:bodyPr/>
          <a:lstStyle/>
          <a:p>
            <a:r>
              <a:rPr lang="zh-CN" altLang="en-US" dirty="0"/>
              <a:t>复制（</a:t>
            </a:r>
            <a:r>
              <a:rPr lang="en-US" altLang="zh-CN" dirty="0"/>
              <a:t>duplicate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71600" y="3645024"/>
            <a:ext cx="7178791" cy="2016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5868144" y="3800073"/>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0" name="TextBox 9"/>
          <p:cNvSpPr txBox="1"/>
          <p:nvPr/>
        </p:nvSpPr>
        <p:spPr>
          <a:xfrm>
            <a:off x="3824044" y="4160113"/>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
        <p:nvSpPr>
          <p:cNvPr id="11" name="圆角矩形 10"/>
          <p:cNvSpPr/>
          <p:nvPr/>
        </p:nvSpPr>
        <p:spPr>
          <a:xfrm>
            <a:off x="4644009" y="4437112"/>
            <a:ext cx="3456384" cy="122413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8100392" y="4501569"/>
            <a:ext cx="288032" cy="1015663"/>
          </a:xfrm>
          <a:prstGeom prst="rect">
            <a:avLst/>
          </a:prstGeom>
          <a:noFill/>
        </p:spPr>
        <p:txBody>
          <a:bodyPr wrap="square" rtlCol="0">
            <a:spAutoFit/>
          </a:bodyPr>
          <a:lstStyle/>
          <a:p>
            <a:r>
              <a:rPr lang="zh-CN" altLang="en-US" sz="1200" b="1" dirty="0" smtClean="0">
                <a:solidFill>
                  <a:schemeClr val="accent2"/>
                </a:solidFill>
              </a:rPr>
              <a:t>视图缓冲区</a:t>
            </a:r>
            <a:endParaRPr lang="zh-CN" altLang="en-US" sz="1200" b="1" dirty="0">
              <a:solidFill>
                <a:schemeClr val="accent2"/>
              </a:solidFill>
            </a:endParaRPr>
          </a:p>
        </p:txBody>
      </p:sp>
    </p:spTree>
    <p:extLst>
      <p:ext uri="{BB962C8B-B14F-4D97-AF65-F5344CB8AC3E}">
        <p14:creationId xmlns:p14="http://schemas.microsoft.com/office/powerpoint/2010/main" xmlns="" val="428603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切割</a:t>
            </a:r>
          </a:p>
        </p:txBody>
      </p:sp>
      <p:sp>
        <p:nvSpPr>
          <p:cNvPr id="3" name="内容占位符 2"/>
          <p:cNvSpPr>
            <a:spLocks noGrp="1"/>
          </p:cNvSpPr>
          <p:nvPr>
            <p:ph idx="1"/>
          </p:nvPr>
        </p:nvSpPr>
        <p:spPr/>
        <p:txBody>
          <a:bodyPr/>
          <a:lstStyle/>
          <a:p>
            <a:r>
              <a:rPr lang="zh-CN" altLang="en-US" dirty="0"/>
              <a:t>切割</a:t>
            </a:r>
            <a:r>
              <a:rPr lang="zh-CN" altLang="en-US" dirty="0" smtClean="0"/>
              <a:t>（</a:t>
            </a:r>
            <a:r>
              <a:rPr lang="en-US" altLang="zh-CN" dirty="0" smtClean="0"/>
              <a:t>slice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3717032"/>
            <a:ext cx="6627813" cy="2044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7214435" y="4600758"/>
            <a:ext cx="1048685" cy="276999"/>
          </a:xfrm>
          <a:prstGeom prst="rect">
            <a:avLst/>
          </a:prstGeom>
          <a:noFill/>
        </p:spPr>
        <p:txBody>
          <a:bodyPr wrap="none" rtlCol="0">
            <a:spAutoFit/>
          </a:bodyPr>
          <a:lstStyle/>
          <a:p>
            <a:r>
              <a:rPr lang="en-US" altLang="zh-CN" sz="1200" b="1" dirty="0">
                <a:solidFill>
                  <a:schemeClr val="accent2"/>
                </a:solidFill>
              </a:rPr>
              <a:t>l</a:t>
            </a:r>
            <a:r>
              <a:rPr lang="en-US" altLang="zh-CN" sz="1200" b="1" dirty="0" smtClean="0">
                <a:solidFill>
                  <a:schemeClr val="accent2"/>
                </a:solidFill>
              </a:rPr>
              <a:t>imit-position</a:t>
            </a:r>
            <a:endParaRPr lang="zh-CN" altLang="en-US" sz="1200" b="1" dirty="0">
              <a:solidFill>
                <a:schemeClr val="accent2"/>
              </a:solidFill>
            </a:endParaRPr>
          </a:p>
        </p:txBody>
      </p:sp>
      <p:sp>
        <p:nvSpPr>
          <p:cNvPr id="14" name="TextBox 13"/>
          <p:cNvSpPr txBox="1"/>
          <p:nvPr/>
        </p:nvSpPr>
        <p:spPr>
          <a:xfrm>
            <a:off x="6858187" y="3859106"/>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5" name="TextBox 14"/>
          <p:cNvSpPr txBox="1"/>
          <p:nvPr/>
        </p:nvSpPr>
        <p:spPr>
          <a:xfrm>
            <a:off x="2843808" y="4129978"/>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Tree>
    <p:extLst>
      <p:ext uri="{BB962C8B-B14F-4D97-AF65-F5344CB8AC3E}">
        <p14:creationId xmlns:p14="http://schemas.microsoft.com/office/powerpoint/2010/main" xmlns="" val="278065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put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put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put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xmlns="" val="242095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a:t>charbuffer</a:t>
            </a:r>
            <a:r>
              <a:rPr lang="en-US" altLang="zh-CN" dirty="0"/>
              <a:t> =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xmlns="" val="24382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20888"/>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xmlns="" val="168856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12057"/>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xmlns="" val="6650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8259321">
            <a:off x="1915888" y="4359185"/>
            <a:ext cx="720104" cy="400110"/>
            <a:chOff x="-1404688" y="4725144"/>
            <a:chExt cx="720104" cy="400110"/>
          </a:xfrm>
        </p:grpSpPr>
        <p:cxnSp>
          <p:nvCxnSpPr>
            <p:cNvPr id="41" name="直接箭头连接符 40"/>
            <p:cNvCxnSpPr/>
            <p:nvPr/>
          </p:nvCxnSpPr>
          <p:spPr>
            <a:xfrm flipV="1">
              <a:off x="-1404688" y="4935942"/>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60648" y="4725144"/>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grpSp>
        <p:nvGrpSpPr>
          <p:cNvPr id="49" name="组合 48"/>
          <p:cNvGrpSpPr/>
          <p:nvPr/>
        </p:nvGrpSpPr>
        <p:grpSpPr>
          <a:xfrm>
            <a:off x="2803738" y="4185168"/>
            <a:ext cx="400110" cy="756000"/>
            <a:chOff x="2827158" y="4074977"/>
            <a:chExt cx="400110" cy="756000"/>
          </a:xfrm>
        </p:grpSpPr>
        <p:cxnSp>
          <p:nvCxnSpPr>
            <p:cNvPr id="45" name="直接箭头连接符 44"/>
            <p:cNvCxnSpPr/>
            <p:nvPr/>
          </p:nvCxnSpPr>
          <p:spPr>
            <a:xfrm rot="13956072" flipV="1">
              <a:off x="2642954" y="4452971"/>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68355" y="4268739"/>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、文件空洞）</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（非阻塞</a:t>
            </a:r>
            <a:r>
              <a:rPr lang="en-US" altLang="zh-CN" sz="1600" dirty="0" smtClean="0">
                <a:solidFill>
                  <a:schemeClr val="bg1">
                    <a:lumMod val="65000"/>
                  </a:schemeClr>
                </a:solidFill>
              </a:rPr>
              <a:t>IO</a:t>
            </a:r>
            <a:r>
              <a:rPr lang="zh-CN" altLang="en-US" sz="1600" dirty="0" smtClean="0">
                <a:solidFill>
                  <a:schemeClr val="bg1">
                    <a:lumMod val="65000"/>
                  </a:schemeClr>
                </a:solidFill>
              </a:rPr>
              <a:t>模型、</a:t>
            </a:r>
            <a:r>
              <a:rPr lang="en-US" altLang="zh-CN" sz="1600" dirty="0">
                <a:solidFill>
                  <a:schemeClr val="bg1">
                    <a:lumMod val="65000"/>
                  </a:schemeClr>
                </a:solidFill>
              </a:rPr>
              <a:t> 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xmlns=""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grpSp>
        <p:nvGrpSpPr>
          <p:cNvPr id="25" name="组合 123"/>
          <p:cNvGrpSpPr/>
          <p:nvPr/>
        </p:nvGrpSpPr>
        <p:grpSpPr>
          <a:xfrm>
            <a:off x="9396536" y="5085184"/>
            <a:ext cx="1872207" cy="369332"/>
            <a:chOff x="1187625" y="5445224"/>
            <a:chExt cx="1872207" cy="369332"/>
          </a:xfrm>
        </p:grpSpPr>
        <p:cxnSp>
          <p:nvCxnSpPr>
            <p:cNvPr id="74" name="肘形连接符 73"/>
            <p:cNvCxnSpPr/>
            <p:nvPr/>
          </p:nvCxnSpPr>
          <p:spPr>
            <a:xfrm>
              <a:off x="1691680" y="5445224"/>
              <a:ext cx="720000" cy="360040"/>
            </a:xfrm>
            <a:prstGeom prst="bentConnector3">
              <a:avLst>
                <a:gd name="adj1" fmla="val 1819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肘形连接符 79"/>
            <p:cNvCxnSpPr/>
            <p:nvPr/>
          </p:nvCxnSpPr>
          <p:spPr>
            <a:xfrm rot="10800000">
              <a:off x="1619672" y="5445224"/>
              <a:ext cx="720080" cy="360040"/>
            </a:xfrm>
            <a:prstGeom prst="bentConnector3">
              <a:avLst>
                <a:gd name="adj1" fmla="val 162144"/>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187625" y="5445224"/>
              <a:ext cx="1872207" cy="369332"/>
            </a:xfrm>
            <a:prstGeom prst="rect">
              <a:avLst/>
            </a:prstGeom>
            <a:noFill/>
          </p:spPr>
          <p:txBody>
            <a:bodyPr wrap="square" rtlCol="0">
              <a:spAutoFit/>
            </a:bodyPr>
            <a:lstStyle/>
            <a:p>
              <a:r>
                <a:rPr lang="en-US" altLang="zh-CN" dirty="0" err="1" smtClean="0"/>
                <a:t>ReferenceHandler</a:t>
              </a:r>
              <a:endParaRPr lang="zh-CN" altLang="en-US" dirty="0"/>
            </a:p>
          </p:txBody>
        </p:sp>
      </p:grpSp>
      <p:grpSp>
        <p:nvGrpSpPr>
          <p:cNvPr id="27" name="组合 124"/>
          <p:cNvGrpSpPr/>
          <p:nvPr/>
        </p:nvGrpSpPr>
        <p:grpSpPr>
          <a:xfrm>
            <a:off x="9900592" y="1340768"/>
            <a:ext cx="1512000" cy="504000"/>
            <a:chOff x="971600" y="5517232"/>
            <a:chExt cx="1512167" cy="504000"/>
          </a:xfrm>
        </p:grpSpPr>
        <p:cxnSp>
          <p:nvCxnSpPr>
            <p:cNvPr id="111" name="肘形连接符 110"/>
            <p:cNvCxnSpPr/>
            <p:nvPr/>
          </p:nvCxnSpPr>
          <p:spPr>
            <a:xfrm>
              <a:off x="1403648" y="5517232"/>
              <a:ext cx="720000"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肘形连接符 11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971600" y="5589240"/>
              <a:ext cx="1512167" cy="307777"/>
            </a:xfrm>
            <a:prstGeom prst="rect">
              <a:avLst/>
            </a:prstGeom>
            <a:noFill/>
          </p:spPr>
          <p:txBody>
            <a:bodyPr wrap="square" rtlCol="0">
              <a:spAutoFit/>
            </a:bodyPr>
            <a:lstStyle/>
            <a:p>
              <a:r>
                <a:rPr lang="en-US" altLang="zh-CN" sz="1400" dirty="0" err="1" smtClean="0"/>
                <a:t>ReferenceHandler</a:t>
              </a:r>
              <a:endParaRPr lang="zh-CN" altLang="en-US" sz="1400" dirty="0"/>
            </a:p>
          </p:txBody>
        </p:sp>
      </p:grpSp>
      <p:grpSp>
        <p:nvGrpSpPr>
          <p:cNvPr id="28" name="组合 122"/>
          <p:cNvGrpSpPr/>
          <p:nvPr/>
        </p:nvGrpSpPr>
        <p:grpSpPr>
          <a:xfrm>
            <a:off x="9144000" y="4077072"/>
            <a:ext cx="1440160" cy="792088"/>
            <a:chOff x="9396536" y="4653136"/>
            <a:chExt cx="1440160" cy="792088"/>
          </a:xfrm>
        </p:grpSpPr>
        <p:sp>
          <p:nvSpPr>
            <p:cNvPr id="59" name="环形箭头 58"/>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环形箭头 71"/>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TextBox 117"/>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30" name="组合 121"/>
          <p:cNvGrpSpPr/>
          <p:nvPr/>
        </p:nvGrpSpPr>
        <p:grpSpPr>
          <a:xfrm>
            <a:off x="10116616" y="1124744"/>
            <a:ext cx="845799" cy="3168352"/>
            <a:chOff x="6804248" y="5589240"/>
            <a:chExt cx="1314827" cy="792088"/>
          </a:xfrm>
        </p:grpSpPr>
        <p:sp>
          <p:nvSpPr>
            <p:cNvPr id="119" name="环形箭头 118"/>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0" name="环形箭头 119"/>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1" name="TextBox 120"/>
            <p:cNvSpPr txBox="1"/>
            <p:nvPr/>
          </p:nvSpPr>
          <p:spPr>
            <a:xfrm>
              <a:off x="6859442" y="5931278"/>
              <a:ext cx="1259633" cy="107722"/>
            </a:xfrm>
            <a:prstGeom prst="rect">
              <a:avLst/>
            </a:prstGeom>
            <a:noFill/>
          </p:spPr>
          <p:txBody>
            <a:bodyPr wrap="square" rtlCol="0">
              <a:spAutoFit/>
            </a:bodyPr>
            <a:lstStyle/>
            <a:p>
              <a:r>
                <a:rPr lang="en-US" altLang="zh-CN" sz="1100" dirty="0" smtClean="0"/>
                <a:t>Reference</a:t>
              </a:r>
            </a:p>
            <a:p>
              <a:r>
                <a:rPr lang="en-US" altLang="zh-CN" sz="1100" dirty="0" smtClean="0"/>
                <a:t>Handler</a:t>
              </a:r>
              <a:endParaRPr lang="zh-CN" altLang="en-US" sz="1100" dirty="0"/>
            </a:p>
          </p:txBody>
        </p:sp>
      </p:grpSp>
      <p:grpSp>
        <p:nvGrpSpPr>
          <p:cNvPr id="31" name="组合 140"/>
          <p:cNvGrpSpPr/>
          <p:nvPr/>
        </p:nvGrpSpPr>
        <p:grpSpPr>
          <a:xfrm>
            <a:off x="1043608" y="2852879"/>
            <a:ext cx="1764088" cy="504000"/>
            <a:chOff x="2915816" y="4941168"/>
            <a:chExt cx="1764088" cy="504000"/>
          </a:xfrm>
        </p:grpSpPr>
        <p:sp>
          <p:nvSpPr>
            <p:cNvPr id="127" name="矩形 126"/>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grpSp>
        <p:nvGrpSpPr>
          <p:cNvPr id="34" name="组合 141"/>
          <p:cNvGrpSpPr/>
          <p:nvPr/>
        </p:nvGrpSpPr>
        <p:grpSpPr>
          <a:xfrm>
            <a:off x="3275856" y="2852879"/>
            <a:ext cx="1764088" cy="504000"/>
            <a:chOff x="2915816" y="4941168"/>
            <a:chExt cx="1764088" cy="504000"/>
          </a:xfrm>
        </p:grpSpPr>
        <p:sp>
          <p:nvSpPr>
            <p:cNvPr id="143" name="矩形 142"/>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grpSp>
      <p:grpSp>
        <p:nvGrpSpPr>
          <p:cNvPr id="35" name="组合 146"/>
          <p:cNvGrpSpPr/>
          <p:nvPr/>
        </p:nvGrpSpPr>
        <p:grpSpPr>
          <a:xfrm>
            <a:off x="6228184" y="2852879"/>
            <a:ext cx="1764088" cy="504000"/>
            <a:chOff x="2915816" y="4941168"/>
            <a:chExt cx="1764088" cy="504000"/>
          </a:xfrm>
        </p:grpSpPr>
        <p:sp>
          <p:nvSpPr>
            <p:cNvPr id="148" name="矩形 147"/>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82" name="组合 122"/>
          <p:cNvGrpSpPr/>
          <p:nvPr/>
        </p:nvGrpSpPr>
        <p:grpSpPr>
          <a:xfrm>
            <a:off x="9468544" y="5373216"/>
            <a:ext cx="1187624" cy="1656184"/>
            <a:chOff x="9396536" y="4653136"/>
            <a:chExt cx="1440160" cy="792088"/>
          </a:xfrm>
        </p:grpSpPr>
        <p:sp>
          <p:nvSpPr>
            <p:cNvPr id="183" name="环形箭头 182"/>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环形箭头 183"/>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TextBox 184"/>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186" name="组合 121"/>
          <p:cNvGrpSpPr/>
          <p:nvPr/>
        </p:nvGrpSpPr>
        <p:grpSpPr>
          <a:xfrm>
            <a:off x="9296400" y="3149352"/>
            <a:ext cx="1440160" cy="792088"/>
            <a:chOff x="6804248" y="5589240"/>
            <a:chExt cx="1440160" cy="792088"/>
          </a:xfrm>
        </p:grpSpPr>
        <p:sp>
          <p:nvSpPr>
            <p:cNvPr id="187" name="环形箭头 186"/>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8" name="环形箭头 187"/>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9" name="TextBox 188"/>
            <p:cNvSpPr txBox="1"/>
            <p:nvPr/>
          </p:nvSpPr>
          <p:spPr>
            <a:xfrm>
              <a:off x="6984777" y="5714092"/>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0" name="组合 124"/>
          <p:cNvGrpSpPr/>
          <p:nvPr/>
        </p:nvGrpSpPr>
        <p:grpSpPr>
          <a:xfrm>
            <a:off x="9396536" y="0"/>
            <a:ext cx="2952328" cy="1008000"/>
            <a:chOff x="971600" y="5517231"/>
            <a:chExt cx="1512167" cy="504001"/>
          </a:xfrm>
        </p:grpSpPr>
        <p:cxnSp>
          <p:nvCxnSpPr>
            <p:cNvPr id="191" name="肘形连接符 190"/>
            <p:cNvCxnSpPr/>
            <p:nvPr/>
          </p:nvCxnSpPr>
          <p:spPr>
            <a:xfrm>
              <a:off x="1403647" y="5517231"/>
              <a:ext cx="720002"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肘形连接符 19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971600" y="5538973"/>
              <a:ext cx="1512167" cy="463681"/>
            </a:xfrm>
            <a:prstGeom prst="rect">
              <a:avLst/>
            </a:prstGeom>
            <a:noFill/>
          </p:spPr>
          <p:txBody>
            <a:bodyPr wrap="square" rtlCol="0">
              <a:spAutoFit/>
            </a:bodyPr>
            <a:lstStyle/>
            <a:p>
              <a:r>
                <a:rPr lang="en-US" altLang="zh-CN" sz="1200" dirty="0" err="1" smtClean="0"/>
                <a:t>ReferenceHandler</a:t>
              </a:r>
              <a:endParaRPr lang="en-US" altLang="zh-CN" sz="1200" dirty="0" smtClean="0"/>
            </a:p>
            <a:p>
              <a:r>
                <a:rPr lang="en-US" altLang="zh-CN" sz="1200" dirty="0" smtClean="0"/>
                <a:t>Do 2 things:</a:t>
              </a:r>
            </a:p>
            <a:p>
              <a:pPr marL="228600" indent="-228600">
                <a:buAutoNum type="arabicPeriod"/>
              </a:pPr>
              <a:r>
                <a:rPr lang="en-US" altLang="zh-CN" sz="1200" dirty="0" smtClean="0"/>
                <a:t>Append to </a:t>
              </a:r>
              <a:r>
                <a:rPr lang="en-US" altLang="zh-CN" sz="1200" i="1" dirty="0" smtClean="0"/>
                <a:t>pending</a:t>
              </a:r>
              <a:r>
                <a:rPr lang="en-US" altLang="zh-CN" sz="1200" dirty="0" smtClean="0"/>
                <a:t> while GC by VM</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grp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xmlns=""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650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xmlns="" val="343082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xmlns=""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4027913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3893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xmlns="" val="7897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grpSp>
        <p:nvGrpSpPr>
          <p:cNvPr id="39" name="组合 38"/>
          <p:cNvGrpSpPr/>
          <p:nvPr/>
        </p:nvGrpSpPr>
        <p:grpSpPr>
          <a:xfrm>
            <a:off x="899592" y="3284984"/>
            <a:ext cx="7272808" cy="1543819"/>
            <a:chOff x="899592" y="3227199"/>
            <a:chExt cx="7272808" cy="1543819"/>
          </a:xfrm>
        </p:grpSpPr>
        <p:sp>
          <p:nvSpPr>
            <p:cNvPr id="5" name="矩形 4"/>
            <p:cNvSpPr/>
            <p:nvPr/>
          </p:nvSpPr>
          <p:spPr>
            <a:xfrm>
              <a:off x="3503290" y="4316611"/>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668539"/>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27199"/>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03754"/>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32535"/>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3956571"/>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596531"/>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594513"/>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16611"/>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04643"/>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12555"/>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147770"/>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03754"/>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147754"/>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xmlns="" val="1048214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xmlns="" val="235369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047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爆炸形 1 5"/>
          <p:cNvSpPr/>
          <p:nvPr/>
        </p:nvSpPr>
        <p:spPr>
          <a:xfrm>
            <a:off x="5940151"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Tree>
    <p:extLst>
      <p:ext uri="{BB962C8B-B14F-4D97-AF65-F5344CB8AC3E}">
        <p14:creationId xmlns:p14="http://schemas.microsoft.com/office/powerpoint/2010/main" xmlns="" val="1007149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9244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5826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6" name="组合 115"/>
          <p:cNvGrpSpPr/>
          <p:nvPr/>
        </p:nvGrpSpPr>
        <p:grpSpPr>
          <a:xfrm>
            <a:off x="4982793" y="1772816"/>
            <a:ext cx="2880000" cy="794661"/>
            <a:chOff x="4982793" y="1772816"/>
            <a:chExt cx="2880000" cy="794661"/>
          </a:xfrm>
        </p:grpSpPr>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xmlns="" val="2423414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a:t>
              </a:r>
              <a:r>
                <a:rPr lang="en-US" altLang="zh-CN" dirty="0" smtClean="0">
                  <a:solidFill>
                    <a:schemeClr val="bg1"/>
                  </a:solidFill>
                </a:rPr>
                <a:t>meta</a:t>
              </a:r>
              <a:r>
                <a:rPr lang="en-US" altLang="zh-CN" dirty="0" smtClean="0">
                  <a:solidFill>
                    <a:schemeClr val="bg1"/>
                  </a:solidFill>
                </a:rPr>
                <a:t>)</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Tree>
    <p:extLst>
      <p:ext uri="{BB962C8B-B14F-4D97-AF65-F5344CB8AC3E}">
        <p14:creationId xmlns:p14="http://schemas.microsoft.com/office/powerpoint/2010/main" xmlns="" val="789512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3573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157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FileChannel.map</a:t>
            </a:r>
            <a:r>
              <a:rPr lang="en-US" altLang="zh-CN" sz="2400" dirty="0" smtClean="0"/>
              <a:t>() &amp; </a:t>
            </a:r>
            <a:r>
              <a:rPr lang="en-US" altLang="zh-CN" sz="2400" dirty="0" err="1" smtClean="0"/>
              <a:t>MappedByteBuffer</a:t>
            </a:r>
            <a:endParaRPr lang="en-US" altLang="zh-CN" sz="2400" dirty="0" smtClean="0"/>
          </a:p>
          <a:p>
            <a:r>
              <a:rPr lang="zh-CN" altLang="en-US" sz="2400" dirty="0" smtClean="0"/>
              <a:t>映射内存空间位于堆外</a:t>
            </a:r>
            <a:endParaRPr lang="en-US" altLang="zh-CN" sz="2400" dirty="0" smtClean="0"/>
          </a:p>
          <a:p>
            <a:r>
              <a:rPr lang="zh-CN" altLang="en-US" sz="2400" dirty="0"/>
              <a:t>预加载</a:t>
            </a:r>
            <a:r>
              <a:rPr lang="zh-CN" altLang="en-US" sz="1600" dirty="0" smtClean="0"/>
              <a:t>（</a:t>
            </a:r>
            <a:r>
              <a:rPr lang="zh-CN" altLang="en-US" sz="1600" dirty="0"/>
              <a:t>使</a:t>
            </a:r>
            <a:r>
              <a:rPr lang="zh-CN" altLang="en-US" sz="1600" dirty="0" smtClean="0"/>
              <a:t>映射文件部分常驻内存，代价较高、非完全保证）</a:t>
            </a:r>
            <a:endParaRPr lang="en-US" altLang="zh-CN" sz="1600" dirty="0" smtClean="0"/>
          </a:p>
          <a:p>
            <a:r>
              <a:rPr lang="zh-CN" altLang="en-US" sz="2400" dirty="0" smtClean="0"/>
              <a:t>内存映射释放</a:t>
            </a:r>
            <a:r>
              <a:rPr lang="zh-CN" altLang="en-US" sz="1600" dirty="0" smtClean="0"/>
              <a:t>（与</a:t>
            </a:r>
            <a:r>
              <a:rPr lang="en-US" altLang="zh-CN" sz="1600" dirty="0" err="1" smtClean="0"/>
              <a:t>fileChannel</a:t>
            </a:r>
            <a:r>
              <a:rPr lang="zh-CN" altLang="en-US" sz="1600" dirty="0" smtClean="0"/>
              <a:t>无关，通过丢弃</a:t>
            </a:r>
            <a:r>
              <a:rPr lang="en-US" altLang="zh-CN" sz="1600" dirty="0" err="1" smtClean="0"/>
              <a:t>MappedByteBuffer</a:t>
            </a:r>
            <a:r>
              <a:rPr lang="zh-CN" altLang="en-US" sz="1600" dirty="0" smtClean="0"/>
              <a:t>对象释放）</a:t>
            </a:r>
            <a:endParaRPr lang="zh-CN" altLang="en-US" sz="1600" dirty="0"/>
          </a:p>
        </p:txBody>
      </p:sp>
      <p:sp>
        <p:nvSpPr>
          <p:cNvPr id="9" name="TextBox 8"/>
          <p:cNvSpPr txBox="1"/>
          <p:nvPr/>
        </p:nvSpPr>
        <p:spPr>
          <a:xfrm>
            <a:off x="971599" y="3394154"/>
            <a:ext cx="5688633"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dirty="0" err="1"/>
              <a:t>MappedByteBuffer</a:t>
            </a:r>
            <a:r>
              <a:rPr lang="en-US" altLang="zh-CN" sz="1200" dirty="0"/>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10" name="TextBox 9"/>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t>MappedByteBuffer</a:t>
            </a:r>
            <a:r>
              <a:rPr lang="en-US" altLang="zh-CN" sz="1400" dirty="0" smtClean="0"/>
              <a:t> 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100, 200);</a:t>
            </a:r>
            <a:endParaRPr lang="zh-CN" altLang="en-US" sz="1400" dirty="0"/>
          </a:p>
        </p:txBody>
      </p:sp>
      <p:sp>
        <p:nvSpPr>
          <p:cNvPr id="6" name="TextBox 5"/>
          <p:cNvSpPr txBox="1"/>
          <p:nvPr/>
        </p:nvSpPr>
        <p:spPr>
          <a:xfrm>
            <a:off x="5076057" y="4293096"/>
            <a:ext cx="3073662" cy="1384995"/>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endParaRPr lang="en-US" altLang="zh-CN" sz="1200" b="1" dirty="0" smtClean="0">
              <a:solidFill>
                <a:schemeClr val="accent1"/>
              </a:solidFill>
            </a:endParaRPr>
          </a:p>
          <a:p>
            <a:r>
              <a:rPr lang="en-US" altLang="zh-CN" sz="1200" dirty="0" smtClean="0"/>
              <a:t>         extends </a:t>
            </a:r>
            <a:r>
              <a:rPr lang="en-US" altLang="zh-CN" sz="1200" dirty="0" err="1" smtClean="0"/>
              <a:t>ByteBuffer</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xmlns=""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xmlns=""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a:t>
            </a:r>
            <a:r>
              <a:rPr lang="en-US" altLang="zh-CN" dirty="0" smtClean="0"/>
              <a:t> –  </a:t>
            </a:r>
            <a:r>
              <a:rPr lang="en-US" altLang="zh-CN" dirty="0" err="1" smtClean="0"/>
              <a:t>SocketChannel</a:t>
            </a:r>
            <a:endParaRPr lang="en-US" altLang="zh-CN" dirty="0" smtClean="0"/>
          </a:p>
          <a:p>
            <a:r>
              <a:rPr lang="en-US" altLang="zh-CN" dirty="0" err="1" smtClean="0"/>
              <a:t>ServerSocket</a:t>
            </a:r>
            <a:r>
              <a:rPr lang="en-US" altLang="zh-CN" dirty="0" smtClean="0"/>
              <a:t> </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a:t>
            </a:r>
            <a:r>
              <a:rPr lang="en-US" altLang="zh-CN" dirty="0" smtClean="0"/>
              <a:t>– </a:t>
            </a:r>
            <a:r>
              <a:rPr lang="en-US" altLang="zh-CN" dirty="0" smtClean="0"/>
              <a:t>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xmlns="" val="413896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231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2843888" y="1736864"/>
            <a:ext cx="720000" cy="468000"/>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851920" y="1628864"/>
            <a:ext cx="1332000" cy="57600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0038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a:t>
            </a:r>
            <a:r>
              <a:rPr lang="zh-CN" altLang="en-US" sz="2000" dirty="0" smtClean="0"/>
              <a:t>同步</a:t>
            </a:r>
            <a:r>
              <a:rPr lang="zh-CN" altLang="en-US" sz="2000" dirty="0" smtClean="0"/>
              <a:t>阻塞</a:t>
            </a:r>
            <a:r>
              <a:rPr lang="en-US" altLang="zh-CN" sz="2000" dirty="0" smtClean="0"/>
              <a:t>IO</a:t>
            </a:r>
            <a:r>
              <a:rPr lang="zh-CN" altLang="en-US" sz="2000" dirty="0" smtClean="0"/>
              <a:t>，</a:t>
            </a:r>
            <a:r>
              <a:rPr lang="zh-CN" altLang="en-US" sz="2000" dirty="0" smtClean="0"/>
              <a:t>一个连接一个</a:t>
            </a:r>
            <a:r>
              <a:rPr lang="zh-CN" altLang="en-US" sz="2000" dirty="0" smtClean="0"/>
              <a:t>线程，</a:t>
            </a:r>
            <a:r>
              <a:rPr lang="en-US" altLang="zh-CN" sz="2000" dirty="0" smtClean="0"/>
              <a:t>java </a:t>
            </a:r>
            <a:r>
              <a:rPr lang="en-US" altLang="zh-CN" sz="2000" dirty="0" smtClean="0"/>
              <a:t>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a:t>
            </a:r>
            <a:r>
              <a:rPr lang="zh-CN" altLang="en-US" sz="2000" dirty="0" smtClean="0"/>
              <a:t>同步非</a:t>
            </a:r>
            <a:r>
              <a:rPr lang="zh-CN" altLang="en-US" sz="2000" dirty="0" smtClean="0"/>
              <a:t>阻塞</a:t>
            </a:r>
            <a:r>
              <a:rPr lang="en-US" altLang="zh-CN" sz="2000" dirty="0" smtClean="0"/>
              <a:t>IO</a:t>
            </a:r>
            <a:r>
              <a:rPr lang="zh-CN" altLang="en-US" sz="2000" dirty="0" smtClean="0"/>
              <a:t>，</a:t>
            </a:r>
            <a:r>
              <a:rPr lang="zh-CN" altLang="en-US" sz="2000" dirty="0" smtClean="0"/>
              <a:t>一个请求一个</a:t>
            </a:r>
            <a:r>
              <a:rPr lang="zh-CN" altLang="en-US" sz="2000" dirty="0" smtClean="0"/>
              <a:t>线程，</a:t>
            </a:r>
            <a:r>
              <a:rPr lang="en-US" altLang="zh-CN" sz="2000" dirty="0" smtClean="0"/>
              <a:t>java </a:t>
            </a:r>
            <a:r>
              <a:rPr lang="en-US" altLang="zh-CN" sz="2000" dirty="0" smtClean="0"/>
              <a:t>1.4 </a:t>
            </a:r>
            <a:r>
              <a:rPr lang="en-US" altLang="zh-CN" sz="2000" dirty="0" smtClean="0"/>
              <a:t>later</a:t>
            </a:r>
            <a:r>
              <a:rPr lang="zh-CN" altLang="en-US" sz="2000" dirty="0" smtClean="0"/>
              <a:t>）</a:t>
            </a:r>
            <a:endParaRPr lang="en-US" altLang="zh-CN" dirty="0" smtClean="0"/>
          </a:p>
          <a:p>
            <a:r>
              <a:rPr lang="en-US" altLang="zh-CN" dirty="0" smtClean="0"/>
              <a:t>AIO</a:t>
            </a:r>
            <a:r>
              <a:rPr lang="zh-CN" altLang="en-US" sz="2000" dirty="0" smtClean="0"/>
              <a:t>（</a:t>
            </a:r>
            <a:r>
              <a:rPr lang="zh-CN" altLang="en-US" sz="2000" dirty="0" smtClean="0"/>
              <a:t>异步非阻塞</a:t>
            </a:r>
            <a:r>
              <a:rPr lang="en-US" altLang="zh-CN" sz="2000" dirty="0" smtClean="0"/>
              <a:t>IO </a:t>
            </a:r>
            <a:r>
              <a:rPr lang="zh-CN" altLang="en-US" sz="2000" dirty="0" smtClean="0"/>
              <a:t>，</a:t>
            </a:r>
            <a:r>
              <a:rPr lang="zh-CN" altLang="en-US" sz="2000" dirty="0" smtClean="0"/>
              <a:t>一个有效请求一个</a:t>
            </a:r>
            <a:r>
              <a:rPr lang="zh-CN" altLang="en-US" sz="2000" dirty="0" smtClean="0"/>
              <a:t>线程，</a:t>
            </a:r>
            <a:r>
              <a:rPr lang="en-US" altLang="zh-CN" sz="2000" dirty="0" smtClean="0"/>
              <a:t>java </a:t>
            </a:r>
            <a:r>
              <a:rPr lang="en-US" altLang="zh-CN" sz="2000" dirty="0" smtClean="0"/>
              <a:t>1.7 </a:t>
            </a:r>
            <a:r>
              <a:rPr lang="en-US" altLang="zh-CN" sz="2000" dirty="0" smtClean="0"/>
              <a:t>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xmlns="" val="1027888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a:t>
            </a:r>
            <a:r>
              <a:rPr lang="zh-CN" altLang="en-US" sz="2400" dirty="0" smtClean="0"/>
              <a:t>就绪</a:t>
            </a:r>
            <a:r>
              <a:rPr lang="zh-CN" altLang="en-US" sz="2400" dirty="0" smtClean="0"/>
              <a:t>、拷贝数据）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7469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a:t>
            </a:r>
            <a:r>
              <a:rPr lang="en-US" altLang="zh-CN" sz="1400" dirty="0" smtClean="0"/>
              <a:t>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xmlns="" val="3777469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a:t>
            </a:r>
            <a:r>
              <a:rPr lang="zh-CN" altLang="en-US" dirty="0" smtClean="0"/>
              <a:t>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19641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xmlns="" val="1430773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755576" y="2132856"/>
            <a:ext cx="3456384" cy="3705275"/>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public abstract class </a:t>
            </a:r>
            <a:r>
              <a:rPr lang="en-US" altLang="zh-CN" sz="1200" dirty="0" err="1" smtClean="0"/>
              <a:t>SelectionKey</a:t>
            </a:r>
            <a:r>
              <a:rPr lang="en-US" altLang="zh-CN" sz="1200" dirty="0" smtClean="0"/>
              <a:t> {</a:t>
            </a:r>
            <a:endParaRPr lang="en-US" altLang="zh-CN" sz="1200" dirty="0" smtClean="0"/>
          </a:p>
          <a:p>
            <a:pPr algn="just"/>
            <a:r>
              <a:rPr lang="en-US" altLang="zh-CN" sz="1200" dirty="0" smtClean="0"/>
              <a:t>     public </a:t>
            </a:r>
            <a:r>
              <a:rPr lang="en-US" altLang="zh-CN" sz="1200" dirty="0" smtClean="0"/>
              <a:t>static final </a:t>
            </a:r>
            <a:r>
              <a:rPr lang="en-US" altLang="zh-CN" sz="1200" dirty="0" err="1" smtClean="0"/>
              <a:t>int</a:t>
            </a:r>
            <a:r>
              <a:rPr lang="en-US" altLang="zh-CN" sz="1200" dirty="0" smtClean="0"/>
              <a:t> OP_READ</a:t>
            </a:r>
          </a:p>
          <a:p>
            <a:pPr algn="just"/>
            <a:r>
              <a:rPr lang="en-US" altLang="zh-CN" sz="1200" dirty="0" smtClean="0"/>
              <a:t>     public </a:t>
            </a:r>
            <a:r>
              <a:rPr lang="en-US" altLang="zh-CN" sz="1200" dirty="0" smtClean="0"/>
              <a:t>static final </a:t>
            </a:r>
            <a:r>
              <a:rPr lang="en-US" altLang="zh-CN" sz="1200" dirty="0" err="1" smtClean="0"/>
              <a:t>int</a:t>
            </a:r>
            <a:r>
              <a:rPr lang="en-US" altLang="zh-CN" sz="1200" dirty="0" smtClean="0"/>
              <a:t> OP_WRITE</a:t>
            </a:r>
          </a:p>
          <a:p>
            <a:pPr algn="just"/>
            <a:r>
              <a:rPr lang="en-US" altLang="zh-CN" sz="1200" dirty="0" smtClean="0"/>
              <a:t>     public </a:t>
            </a:r>
            <a:r>
              <a:rPr lang="en-US" altLang="zh-CN" sz="1200" dirty="0" smtClean="0"/>
              <a:t>static final </a:t>
            </a:r>
            <a:r>
              <a:rPr lang="en-US" altLang="zh-CN" sz="1200" dirty="0" err="1" smtClean="0"/>
              <a:t>int</a:t>
            </a:r>
            <a:r>
              <a:rPr lang="en-US" altLang="zh-CN" sz="1200" dirty="0" smtClean="0"/>
              <a:t> OP_CONNECT</a:t>
            </a:r>
          </a:p>
          <a:p>
            <a:pPr algn="just"/>
            <a:r>
              <a:rPr lang="en-US" altLang="zh-CN" sz="1200" dirty="0" smtClean="0"/>
              <a:t>     public </a:t>
            </a:r>
            <a:r>
              <a:rPr lang="en-US" altLang="zh-CN" sz="1200" dirty="0" smtClean="0"/>
              <a:t>static final </a:t>
            </a:r>
            <a:r>
              <a:rPr lang="en-US" altLang="zh-CN" sz="1200" dirty="0" err="1" smtClean="0"/>
              <a:t>int</a:t>
            </a:r>
            <a:r>
              <a:rPr lang="en-US" altLang="zh-CN" sz="1200" dirty="0" smtClean="0"/>
              <a:t> OP_ACCEPT</a:t>
            </a:r>
          </a:p>
          <a:p>
            <a:pPr algn="just"/>
            <a:r>
              <a:rPr lang="en-US" altLang="zh-CN" sz="1200" dirty="0" smtClean="0"/>
              <a:t>     public </a:t>
            </a:r>
            <a:r>
              <a:rPr lang="en-US" altLang="zh-CN" sz="1200" dirty="0" smtClean="0"/>
              <a:t>abstract </a:t>
            </a:r>
            <a:r>
              <a:rPr lang="en-US" altLang="zh-CN" sz="1200" dirty="0" err="1" smtClean="0"/>
              <a:t>SelectableChannel</a:t>
            </a:r>
            <a:r>
              <a:rPr lang="en-US" altLang="zh-CN" sz="1200" dirty="0" smtClean="0"/>
              <a:t> channel( </a:t>
            </a:r>
            <a:r>
              <a:rPr lang="en-US" altLang="zh-CN" sz="1200" dirty="0" smtClean="0"/>
              <a:t>);</a:t>
            </a:r>
          </a:p>
          <a:p>
            <a:pPr algn="just"/>
            <a:r>
              <a:rPr lang="en-US" altLang="zh-CN" sz="1200" dirty="0" smtClean="0"/>
              <a:t>     public abstract Selector </a:t>
            </a:r>
            <a:r>
              <a:rPr lang="en-US" altLang="zh-CN" sz="1200" dirty="0" err="1" smtClean="0"/>
              <a:t>selector</a:t>
            </a:r>
            <a:r>
              <a:rPr lang="en-US" altLang="zh-CN" sz="1200" dirty="0" smtClean="0"/>
              <a:t>( );</a:t>
            </a:r>
          </a:p>
          <a:p>
            <a:pPr algn="just"/>
            <a:r>
              <a:rPr lang="en-US" altLang="zh-CN" sz="1200" dirty="0" smtClean="0"/>
              <a:t>     public </a:t>
            </a:r>
            <a:r>
              <a:rPr lang="en-US" altLang="zh-CN" sz="1200" dirty="0" smtClean="0"/>
              <a:t>abstract void cancel( );</a:t>
            </a:r>
          </a:p>
          <a:p>
            <a:pPr algn="just"/>
            <a:r>
              <a:rPr lang="en-US" altLang="zh-CN" sz="1200" dirty="0" smtClean="0"/>
              <a:t>     public </a:t>
            </a:r>
            <a:r>
              <a:rPr lang="en-US" altLang="zh-CN" sz="1200" dirty="0" smtClean="0"/>
              <a:t>abstract </a:t>
            </a:r>
            <a:r>
              <a:rPr lang="en-US" altLang="zh-CN" sz="1200" dirty="0" err="1" smtClean="0"/>
              <a:t>boolean</a:t>
            </a:r>
            <a:r>
              <a:rPr lang="en-US" altLang="zh-CN" sz="1200" dirty="0" smtClean="0"/>
              <a:t> </a:t>
            </a:r>
            <a:r>
              <a:rPr lang="en-US" altLang="zh-CN" sz="1200" dirty="0" err="1" smtClean="0"/>
              <a:t>isValid</a:t>
            </a:r>
            <a:r>
              <a:rPr lang="en-US" altLang="zh-CN" sz="1200" dirty="0" smtClean="0"/>
              <a:t>( );</a:t>
            </a:r>
          </a:p>
          <a:p>
            <a:pPr algn="just"/>
            <a:r>
              <a:rPr lang="en-US" altLang="zh-CN" sz="1200" dirty="0" smtClean="0"/>
              <a:t>     public </a:t>
            </a:r>
            <a:r>
              <a:rPr lang="en-US" altLang="zh-CN" sz="1200" dirty="0" smtClean="0"/>
              <a:t>abstract </a:t>
            </a:r>
            <a:r>
              <a:rPr lang="en-US" altLang="zh-CN" sz="1200" dirty="0" err="1" smtClean="0"/>
              <a:t>int</a:t>
            </a:r>
            <a:r>
              <a:rPr lang="en-US" altLang="zh-CN" sz="1200" dirty="0" smtClean="0"/>
              <a:t> </a:t>
            </a:r>
            <a:r>
              <a:rPr lang="en-US" altLang="zh-CN" sz="1200" dirty="0" err="1" smtClean="0"/>
              <a:t>interestOps</a:t>
            </a:r>
            <a:r>
              <a:rPr lang="en-US" altLang="zh-CN" sz="1200" dirty="0" smtClean="0"/>
              <a:t>( );</a:t>
            </a:r>
          </a:p>
          <a:p>
            <a:pPr algn="just"/>
            <a:r>
              <a:rPr lang="en-US" altLang="zh-CN" sz="1200" dirty="0" smtClean="0"/>
              <a:t>     public </a:t>
            </a:r>
            <a:r>
              <a:rPr lang="en-US" altLang="zh-CN" sz="1200" dirty="0" smtClean="0"/>
              <a:t>abstract void </a:t>
            </a:r>
            <a:r>
              <a:rPr lang="en-US" altLang="zh-CN" sz="1200" dirty="0" err="1" smtClean="0"/>
              <a:t>interestOps</a:t>
            </a:r>
            <a:r>
              <a:rPr lang="en-US" altLang="zh-CN" sz="1200" dirty="0" smtClean="0"/>
              <a:t> (</a:t>
            </a:r>
            <a:r>
              <a:rPr lang="en-US" altLang="zh-CN" sz="1200" dirty="0" err="1" smtClean="0"/>
              <a:t>int</a:t>
            </a:r>
            <a:r>
              <a:rPr lang="en-US" altLang="zh-CN" sz="1200" dirty="0" smtClean="0"/>
              <a:t> ops);</a:t>
            </a:r>
          </a:p>
          <a:p>
            <a:pPr algn="just"/>
            <a:r>
              <a:rPr lang="en-US" altLang="zh-CN" sz="1200" dirty="0" smtClean="0"/>
              <a:t>     public </a:t>
            </a:r>
            <a:r>
              <a:rPr lang="en-US" altLang="zh-CN" sz="1200" dirty="0" smtClean="0"/>
              <a:t>abstract </a:t>
            </a:r>
            <a:r>
              <a:rPr lang="en-US" altLang="zh-CN" sz="1200" dirty="0" err="1" smtClean="0"/>
              <a:t>int</a:t>
            </a:r>
            <a:r>
              <a:rPr lang="en-US" altLang="zh-CN" sz="1200" dirty="0" smtClean="0"/>
              <a:t> </a:t>
            </a:r>
            <a:r>
              <a:rPr lang="en-US" altLang="zh-CN" sz="1200" dirty="0" err="1" smtClean="0"/>
              <a:t>readyOps</a:t>
            </a:r>
            <a:r>
              <a:rPr lang="en-US" altLang="zh-CN" sz="1200" dirty="0" smtClean="0"/>
              <a:t>( );</a:t>
            </a:r>
          </a:p>
          <a:p>
            <a:pPr algn="just"/>
            <a:r>
              <a:rPr lang="en-US" altLang="zh-CN" sz="1200" dirty="0" smtClean="0"/>
              <a:t>     public </a:t>
            </a:r>
            <a:r>
              <a:rPr lang="en-US" altLang="zh-CN" sz="1200" dirty="0" smtClean="0"/>
              <a:t>final </a:t>
            </a:r>
            <a:r>
              <a:rPr lang="en-US" altLang="zh-CN" sz="1200" dirty="0" err="1" smtClean="0"/>
              <a:t>boolean</a:t>
            </a:r>
            <a:r>
              <a:rPr lang="en-US" altLang="zh-CN" sz="1200" dirty="0" smtClean="0"/>
              <a:t> </a:t>
            </a:r>
            <a:r>
              <a:rPr lang="en-US" altLang="zh-CN" sz="1200" dirty="0" err="1" smtClean="0"/>
              <a:t>isReadable</a:t>
            </a:r>
            <a:r>
              <a:rPr lang="en-US" altLang="zh-CN" sz="1200" dirty="0" smtClean="0"/>
              <a:t>( )</a:t>
            </a:r>
          </a:p>
          <a:p>
            <a:pPr algn="just"/>
            <a:r>
              <a:rPr lang="en-US" altLang="zh-CN" sz="1200" dirty="0" smtClean="0"/>
              <a:t>     public </a:t>
            </a:r>
            <a:r>
              <a:rPr lang="en-US" altLang="zh-CN" sz="1200" dirty="0" smtClean="0"/>
              <a:t>final </a:t>
            </a:r>
            <a:r>
              <a:rPr lang="en-US" altLang="zh-CN" sz="1200" dirty="0" err="1" smtClean="0"/>
              <a:t>boolean</a:t>
            </a:r>
            <a:r>
              <a:rPr lang="en-US" altLang="zh-CN" sz="1200" dirty="0" smtClean="0"/>
              <a:t> </a:t>
            </a:r>
            <a:r>
              <a:rPr lang="en-US" altLang="zh-CN" sz="1200" dirty="0" err="1" smtClean="0"/>
              <a:t>isWritable</a:t>
            </a:r>
            <a:r>
              <a:rPr lang="en-US" altLang="zh-CN" sz="1200" dirty="0" smtClean="0"/>
              <a:t>( )</a:t>
            </a:r>
          </a:p>
          <a:p>
            <a:pPr algn="just"/>
            <a:r>
              <a:rPr lang="en-US" altLang="zh-CN" sz="1200" dirty="0" smtClean="0"/>
              <a:t>     public </a:t>
            </a:r>
            <a:r>
              <a:rPr lang="en-US" altLang="zh-CN" sz="1200" dirty="0" smtClean="0"/>
              <a:t>final </a:t>
            </a:r>
            <a:r>
              <a:rPr lang="en-US" altLang="zh-CN" sz="1200" dirty="0" err="1" smtClean="0"/>
              <a:t>boolean</a:t>
            </a:r>
            <a:r>
              <a:rPr lang="en-US" altLang="zh-CN" sz="1200" dirty="0" smtClean="0"/>
              <a:t> </a:t>
            </a:r>
            <a:r>
              <a:rPr lang="en-US" altLang="zh-CN" sz="1200" dirty="0" err="1" smtClean="0"/>
              <a:t>isConnectable</a:t>
            </a:r>
            <a:r>
              <a:rPr lang="en-US" altLang="zh-CN" sz="1200" dirty="0" smtClean="0"/>
              <a:t>( )</a:t>
            </a:r>
          </a:p>
          <a:p>
            <a:pPr algn="just"/>
            <a:r>
              <a:rPr lang="en-US" altLang="zh-CN" sz="1200" dirty="0" smtClean="0"/>
              <a:t>     public </a:t>
            </a:r>
            <a:r>
              <a:rPr lang="en-US" altLang="zh-CN" sz="1200" dirty="0" smtClean="0"/>
              <a:t>final </a:t>
            </a:r>
            <a:r>
              <a:rPr lang="en-US" altLang="zh-CN" sz="1200" dirty="0" err="1" smtClean="0"/>
              <a:t>boolean</a:t>
            </a:r>
            <a:r>
              <a:rPr lang="en-US" altLang="zh-CN" sz="1200" dirty="0" smtClean="0"/>
              <a:t> </a:t>
            </a:r>
            <a:r>
              <a:rPr lang="en-US" altLang="zh-CN" sz="1200" dirty="0" err="1" smtClean="0"/>
              <a:t>isAcceptable</a:t>
            </a:r>
            <a:r>
              <a:rPr lang="en-US" altLang="zh-CN" sz="1200" dirty="0" smtClean="0"/>
              <a:t>( )</a:t>
            </a:r>
          </a:p>
          <a:p>
            <a:pPr algn="just"/>
            <a:r>
              <a:rPr lang="en-US" altLang="zh-CN" sz="1200" dirty="0" smtClean="0"/>
              <a:t>     public </a:t>
            </a:r>
            <a:r>
              <a:rPr lang="en-US" altLang="zh-CN" sz="1200" dirty="0" smtClean="0"/>
              <a:t>final Object attach (Object ob)</a:t>
            </a:r>
          </a:p>
          <a:p>
            <a:pPr algn="just"/>
            <a:r>
              <a:rPr lang="en-US" altLang="zh-CN" sz="1200" dirty="0" smtClean="0"/>
              <a:t>    public </a:t>
            </a:r>
            <a:r>
              <a:rPr lang="en-US" altLang="zh-CN" sz="1200" dirty="0" smtClean="0"/>
              <a:t>final Object attachment( )</a:t>
            </a:r>
          </a:p>
          <a:p>
            <a:pPr algn="just"/>
            <a:r>
              <a:rPr lang="en-US" altLang="zh-CN" sz="1200" dirty="0" smtClean="0"/>
              <a:t>}</a:t>
            </a:r>
            <a:endParaRPr lang="zh-CN" altLang="en-US" sz="1200" dirty="0"/>
          </a:p>
        </p:txBody>
      </p:sp>
      <p:sp>
        <p:nvSpPr>
          <p:cNvPr id="5" name="矩形 4"/>
          <p:cNvSpPr/>
          <p:nvPr/>
        </p:nvSpPr>
        <p:spPr>
          <a:xfrm>
            <a:off x="4463480" y="2132856"/>
            <a:ext cx="4068960" cy="2448272"/>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public abstract class </a:t>
            </a:r>
            <a:r>
              <a:rPr lang="en-US" altLang="zh-CN" sz="1200" dirty="0" smtClean="0"/>
              <a:t>Selector {</a:t>
            </a:r>
            <a:endParaRPr lang="en-US" altLang="zh-CN" sz="1200" dirty="0" smtClean="0"/>
          </a:p>
          <a:p>
            <a:pPr algn="just"/>
            <a:r>
              <a:rPr lang="en-US" altLang="zh-CN" sz="1200" dirty="0" smtClean="0"/>
              <a:t>    public </a:t>
            </a:r>
            <a:r>
              <a:rPr lang="en-US" altLang="zh-CN" sz="1200" dirty="0" smtClean="0"/>
              <a:t>static Selector open( ) throws </a:t>
            </a:r>
            <a:r>
              <a:rPr lang="en-US" altLang="zh-CN" sz="1200" dirty="0" err="1" smtClean="0"/>
              <a:t>IOException</a:t>
            </a:r>
            <a:endParaRPr lang="en-US" altLang="zh-CN" sz="1200" dirty="0" smtClean="0"/>
          </a:p>
          <a:p>
            <a:pPr algn="just"/>
            <a:r>
              <a:rPr lang="en-US" altLang="zh-CN" sz="1200" dirty="0" smtClean="0"/>
              <a:t>    public </a:t>
            </a:r>
            <a:r>
              <a:rPr lang="en-US" altLang="zh-CN" sz="1200" dirty="0" smtClean="0"/>
              <a:t>abstract </a:t>
            </a:r>
            <a:r>
              <a:rPr lang="en-US" altLang="zh-CN" sz="1200" dirty="0" err="1" smtClean="0"/>
              <a:t>boolean</a:t>
            </a:r>
            <a:r>
              <a:rPr lang="en-US" altLang="zh-CN" sz="1200" dirty="0" smtClean="0"/>
              <a:t> </a:t>
            </a:r>
            <a:r>
              <a:rPr lang="en-US" altLang="zh-CN" sz="1200" dirty="0" err="1" smtClean="0"/>
              <a:t>isOpen</a:t>
            </a:r>
            <a:r>
              <a:rPr lang="en-US" altLang="zh-CN" sz="1200" dirty="0" smtClean="0"/>
              <a:t>( );</a:t>
            </a:r>
          </a:p>
          <a:p>
            <a:pPr algn="just"/>
            <a:r>
              <a:rPr lang="en-US" altLang="zh-CN" sz="1200" dirty="0" smtClean="0"/>
              <a:t>    public </a:t>
            </a:r>
            <a:r>
              <a:rPr lang="en-US" altLang="zh-CN" sz="1200" dirty="0" smtClean="0"/>
              <a:t>abstract void close( ) throws </a:t>
            </a:r>
            <a:r>
              <a:rPr lang="en-US" altLang="zh-CN" sz="1200" dirty="0" err="1" smtClean="0"/>
              <a:t>IOException</a:t>
            </a:r>
            <a:r>
              <a:rPr lang="en-US" altLang="zh-CN" sz="1200" dirty="0" smtClean="0"/>
              <a:t>;</a:t>
            </a:r>
          </a:p>
          <a:p>
            <a:pPr algn="just"/>
            <a:r>
              <a:rPr lang="en-US" altLang="zh-CN" sz="1200" dirty="0" smtClean="0"/>
              <a:t>    public </a:t>
            </a:r>
            <a:r>
              <a:rPr lang="en-US" altLang="zh-CN" sz="1200" dirty="0" smtClean="0"/>
              <a:t>abstract </a:t>
            </a:r>
            <a:r>
              <a:rPr lang="en-US" altLang="zh-CN" sz="1200" dirty="0" err="1" smtClean="0"/>
              <a:t>SelectionProvider</a:t>
            </a:r>
            <a:r>
              <a:rPr lang="en-US" altLang="zh-CN" sz="1200" dirty="0" smtClean="0"/>
              <a:t> provider( );</a:t>
            </a:r>
          </a:p>
          <a:p>
            <a:pPr algn="just"/>
            <a:r>
              <a:rPr lang="en-US" altLang="zh-CN" sz="1200" dirty="0" smtClean="0"/>
              <a:t>    public </a:t>
            </a:r>
            <a:r>
              <a:rPr lang="en-US" altLang="zh-CN" sz="1200" dirty="0" smtClean="0"/>
              <a:t>abstract </a:t>
            </a:r>
            <a:r>
              <a:rPr lang="en-US" altLang="zh-CN" sz="1200" dirty="0" err="1" smtClean="0"/>
              <a:t>int</a:t>
            </a:r>
            <a:r>
              <a:rPr lang="en-US" altLang="zh-CN" sz="1200" dirty="0" smtClean="0"/>
              <a:t> select( ) throws </a:t>
            </a:r>
            <a:r>
              <a:rPr lang="en-US" altLang="zh-CN" sz="1200" dirty="0" err="1" smtClean="0"/>
              <a:t>IOException</a:t>
            </a:r>
            <a:r>
              <a:rPr lang="en-US" altLang="zh-CN" sz="1200" dirty="0" smtClean="0"/>
              <a:t>;</a:t>
            </a:r>
          </a:p>
          <a:p>
            <a:pPr algn="just"/>
            <a:r>
              <a:rPr lang="en-US" altLang="zh-CN" sz="1200" dirty="0" smtClean="0"/>
              <a:t>    public </a:t>
            </a:r>
            <a:r>
              <a:rPr lang="en-US" altLang="zh-CN" sz="1200" dirty="0" smtClean="0"/>
              <a:t>abstract </a:t>
            </a:r>
            <a:r>
              <a:rPr lang="en-US" altLang="zh-CN" sz="1200" dirty="0" err="1" smtClean="0"/>
              <a:t>int</a:t>
            </a:r>
            <a:r>
              <a:rPr lang="en-US" altLang="zh-CN" sz="1200" dirty="0" smtClean="0"/>
              <a:t> select (long timeout) throws </a:t>
            </a:r>
            <a:r>
              <a:rPr lang="en-US" altLang="zh-CN" sz="1200" dirty="0" err="1" smtClean="0"/>
              <a:t>IOException</a:t>
            </a:r>
            <a:r>
              <a:rPr lang="en-US" altLang="zh-CN" sz="1200" dirty="0" smtClean="0"/>
              <a:t>;</a:t>
            </a:r>
          </a:p>
          <a:p>
            <a:pPr algn="just"/>
            <a:r>
              <a:rPr lang="en-US" altLang="zh-CN" sz="1200" dirty="0" smtClean="0"/>
              <a:t>    public </a:t>
            </a:r>
            <a:r>
              <a:rPr lang="en-US" altLang="zh-CN" sz="1200" dirty="0" smtClean="0"/>
              <a:t>abstract </a:t>
            </a:r>
            <a:r>
              <a:rPr lang="en-US" altLang="zh-CN" sz="1200" dirty="0" err="1" smtClean="0"/>
              <a:t>int</a:t>
            </a:r>
            <a:r>
              <a:rPr lang="en-US" altLang="zh-CN" sz="1200" dirty="0" smtClean="0"/>
              <a:t> </a:t>
            </a:r>
            <a:r>
              <a:rPr lang="en-US" altLang="zh-CN" sz="1200" dirty="0" err="1" smtClean="0"/>
              <a:t>selectNow</a:t>
            </a:r>
            <a:r>
              <a:rPr lang="en-US" altLang="zh-CN" sz="1200" dirty="0" smtClean="0"/>
              <a:t>( ) throws </a:t>
            </a:r>
            <a:r>
              <a:rPr lang="en-US" altLang="zh-CN" sz="1200" dirty="0" err="1" smtClean="0"/>
              <a:t>IOException</a:t>
            </a:r>
            <a:r>
              <a:rPr lang="en-US" altLang="zh-CN" sz="1200" dirty="0" smtClean="0"/>
              <a:t>;</a:t>
            </a:r>
          </a:p>
          <a:p>
            <a:pPr algn="just"/>
            <a:r>
              <a:rPr lang="en-US" altLang="zh-CN" sz="1200" dirty="0" smtClean="0"/>
              <a:t>    public </a:t>
            </a:r>
            <a:r>
              <a:rPr lang="en-US" altLang="zh-CN" sz="1200" dirty="0" smtClean="0"/>
              <a:t>abstract void wakeup( );</a:t>
            </a:r>
          </a:p>
          <a:p>
            <a:pPr algn="just"/>
            <a:r>
              <a:rPr lang="en-US" altLang="zh-CN" sz="1200" dirty="0" smtClean="0"/>
              <a:t>    public </a:t>
            </a:r>
            <a:r>
              <a:rPr lang="en-US" altLang="zh-CN" sz="1200" dirty="0" smtClean="0"/>
              <a:t>abstract Set keys( );</a:t>
            </a:r>
          </a:p>
          <a:p>
            <a:pPr algn="just"/>
            <a:r>
              <a:rPr lang="en-US" altLang="zh-CN" sz="1200" dirty="0" smtClean="0"/>
              <a:t>    public </a:t>
            </a:r>
            <a:r>
              <a:rPr lang="en-US" altLang="zh-CN" sz="1200" dirty="0" smtClean="0"/>
              <a:t>abstract Set </a:t>
            </a:r>
            <a:r>
              <a:rPr lang="en-US" altLang="zh-CN" sz="1200" dirty="0" err="1" smtClean="0"/>
              <a:t>selectedKeys</a:t>
            </a:r>
            <a:r>
              <a:rPr lang="en-US" altLang="zh-CN" sz="1200" dirty="0" smtClean="0"/>
              <a:t>( );</a:t>
            </a:r>
          </a:p>
          <a:p>
            <a:pPr algn="just"/>
            <a:r>
              <a:rPr lang="en-US" altLang="zh-CN" sz="1200" dirty="0" smtClean="0"/>
              <a:t>}</a:t>
            </a:r>
            <a:endParaRPr lang="zh-CN" altLang="en-US" sz="1200" dirty="0"/>
          </a:p>
        </p:txBody>
      </p:sp>
      <p:sp>
        <p:nvSpPr>
          <p:cNvPr id="6" name="矩形 5"/>
          <p:cNvSpPr/>
          <p:nvPr/>
        </p:nvSpPr>
        <p:spPr>
          <a:xfrm>
            <a:off x="4463480" y="4613995"/>
            <a:ext cx="6733256" cy="2244005"/>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200" dirty="0" smtClean="0"/>
              <a:t>public abstract class </a:t>
            </a:r>
            <a:r>
              <a:rPr lang="en-US" altLang="zh-CN" sz="1200" dirty="0" err="1" smtClean="0"/>
              <a:t>SelectableChannel</a:t>
            </a:r>
            <a:endParaRPr lang="en-US" altLang="zh-CN" sz="1200" dirty="0" smtClean="0"/>
          </a:p>
          <a:p>
            <a:r>
              <a:rPr lang="en-US" altLang="zh-CN" sz="1200" dirty="0" smtClean="0"/>
              <a:t>extends </a:t>
            </a:r>
            <a:r>
              <a:rPr lang="en-US" altLang="zh-CN" sz="1200" dirty="0" err="1" smtClean="0"/>
              <a:t>AbstractChannel</a:t>
            </a:r>
            <a:r>
              <a:rPr lang="en-US" altLang="zh-CN" sz="1200" dirty="0" smtClean="0"/>
              <a:t> implements Channel {</a:t>
            </a:r>
            <a:endParaRPr lang="en-US" altLang="zh-CN" sz="1200" dirty="0" smtClean="0"/>
          </a:p>
          <a:p>
            <a:r>
              <a:rPr lang="en-US" altLang="zh-CN" sz="1200" dirty="0" smtClean="0"/>
              <a:t>    // </a:t>
            </a:r>
            <a:r>
              <a:rPr lang="en-US" altLang="zh-CN" sz="1200" dirty="0" smtClean="0"/>
              <a:t>This is a partial API listing</a:t>
            </a:r>
          </a:p>
          <a:p>
            <a:r>
              <a:rPr lang="en-US" altLang="zh-CN" sz="1200" dirty="0" smtClean="0"/>
              <a:t>    public </a:t>
            </a:r>
            <a:r>
              <a:rPr lang="en-US" altLang="zh-CN" sz="1200" dirty="0" smtClean="0"/>
              <a:t>abstract </a:t>
            </a:r>
            <a:r>
              <a:rPr lang="en-US" altLang="zh-CN" sz="1200" dirty="0" err="1" smtClean="0"/>
              <a:t>SelectionKey</a:t>
            </a:r>
            <a:r>
              <a:rPr lang="en-US" altLang="zh-CN" sz="1200" dirty="0" smtClean="0"/>
              <a:t> register (Selector </a:t>
            </a:r>
            <a:r>
              <a:rPr lang="en-US" altLang="zh-CN" sz="1200" dirty="0" err="1" smtClean="0"/>
              <a:t>sel</a:t>
            </a:r>
            <a:r>
              <a:rPr lang="en-US" altLang="zh-CN" sz="1200" dirty="0" smtClean="0"/>
              <a:t>, </a:t>
            </a:r>
            <a:r>
              <a:rPr lang="en-US" altLang="zh-CN" sz="1200" dirty="0" err="1" smtClean="0"/>
              <a:t>int</a:t>
            </a:r>
            <a:r>
              <a:rPr lang="en-US" altLang="zh-CN" sz="1200" dirty="0" smtClean="0"/>
              <a:t> </a:t>
            </a:r>
            <a:r>
              <a:rPr lang="en-US" altLang="zh-CN" sz="1200" dirty="0" smtClean="0"/>
              <a:t>ops) throws </a:t>
            </a:r>
            <a:r>
              <a:rPr lang="en-US" altLang="zh-CN" sz="1200" dirty="0" err="1" smtClean="0"/>
              <a:t>ClosedChannelException</a:t>
            </a:r>
            <a:r>
              <a:rPr lang="en-US" altLang="zh-CN" sz="1200" dirty="0" smtClean="0"/>
              <a:t>;</a:t>
            </a:r>
          </a:p>
          <a:p>
            <a:r>
              <a:rPr lang="en-US" altLang="zh-CN" sz="1200" dirty="0" smtClean="0"/>
              <a:t>    public </a:t>
            </a:r>
            <a:r>
              <a:rPr lang="en-US" altLang="zh-CN" sz="1200" dirty="0" smtClean="0"/>
              <a:t>abstract </a:t>
            </a:r>
            <a:r>
              <a:rPr lang="en-US" altLang="zh-CN" sz="1200" dirty="0" err="1" smtClean="0"/>
              <a:t>SelectionKey</a:t>
            </a:r>
            <a:r>
              <a:rPr lang="en-US" altLang="zh-CN" sz="1200" dirty="0" smtClean="0"/>
              <a:t> register (Selector </a:t>
            </a:r>
            <a:r>
              <a:rPr lang="en-US" altLang="zh-CN" sz="1200" dirty="0" err="1" smtClean="0"/>
              <a:t>sel</a:t>
            </a:r>
            <a:r>
              <a:rPr lang="en-US" altLang="zh-CN" sz="1200" dirty="0" smtClean="0"/>
              <a:t>, </a:t>
            </a:r>
            <a:r>
              <a:rPr lang="en-US" altLang="zh-CN" sz="1200" dirty="0" err="1" smtClean="0"/>
              <a:t>int</a:t>
            </a:r>
            <a:r>
              <a:rPr lang="en-US" altLang="zh-CN" sz="1200" dirty="0" smtClean="0"/>
              <a:t> </a:t>
            </a:r>
            <a:r>
              <a:rPr lang="en-US" altLang="zh-CN" sz="1200" dirty="0" smtClean="0"/>
              <a:t>ops, Object </a:t>
            </a:r>
            <a:r>
              <a:rPr lang="en-US" altLang="zh-CN" sz="1200" dirty="0" err="1" smtClean="0"/>
              <a:t>att</a:t>
            </a:r>
            <a:r>
              <a:rPr lang="en-US" altLang="zh-CN" sz="1200" dirty="0" smtClean="0"/>
              <a:t>) throws </a:t>
            </a:r>
            <a:r>
              <a:rPr lang="en-US" altLang="zh-CN" sz="1200" dirty="0" err="1" smtClean="0"/>
              <a:t>ClosedChannelException</a:t>
            </a:r>
            <a:r>
              <a:rPr lang="en-US" altLang="zh-CN" sz="1200" dirty="0" smtClean="0"/>
              <a:t>;</a:t>
            </a:r>
          </a:p>
          <a:p>
            <a:r>
              <a:rPr lang="en-US" altLang="zh-CN" sz="1200" dirty="0" smtClean="0"/>
              <a:t>    public </a:t>
            </a:r>
            <a:r>
              <a:rPr lang="en-US" altLang="zh-CN" sz="1200" dirty="0" smtClean="0"/>
              <a:t>abstract </a:t>
            </a:r>
            <a:r>
              <a:rPr lang="en-US" altLang="zh-CN" sz="1200" dirty="0" err="1" smtClean="0"/>
              <a:t>boolean</a:t>
            </a:r>
            <a:r>
              <a:rPr lang="en-US" altLang="zh-CN" sz="1200" dirty="0" smtClean="0"/>
              <a:t> </a:t>
            </a:r>
            <a:r>
              <a:rPr lang="en-US" altLang="zh-CN" sz="1200" dirty="0" err="1" smtClean="0"/>
              <a:t>isRegistered</a:t>
            </a:r>
            <a:r>
              <a:rPr lang="en-US" altLang="zh-CN" sz="1200" dirty="0" smtClean="0"/>
              <a:t>( </a:t>
            </a:r>
            <a:r>
              <a:rPr lang="en-US" altLang="zh-CN" sz="1200" dirty="0" smtClean="0"/>
              <a:t>);</a:t>
            </a:r>
            <a:endParaRPr lang="en-US" altLang="zh-CN" sz="1200" dirty="0" smtClean="0"/>
          </a:p>
          <a:p>
            <a:r>
              <a:rPr lang="en-US" altLang="zh-CN" sz="1200" dirty="0" smtClean="0"/>
              <a:t>    public </a:t>
            </a:r>
            <a:r>
              <a:rPr lang="en-US" altLang="zh-CN" sz="1200" dirty="0" smtClean="0"/>
              <a:t>abstract </a:t>
            </a:r>
            <a:r>
              <a:rPr lang="en-US" altLang="zh-CN" sz="1200" dirty="0" err="1" smtClean="0"/>
              <a:t>SelectionKey</a:t>
            </a:r>
            <a:r>
              <a:rPr lang="en-US" altLang="zh-CN" sz="1200" dirty="0" smtClean="0"/>
              <a:t> </a:t>
            </a:r>
            <a:r>
              <a:rPr lang="en-US" altLang="zh-CN" sz="1200" dirty="0" err="1" smtClean="0"/>
              <a:t>keyFor</a:t>
            </a:r>
            <a:r>
              <a:rPr lang="en-US" altLang="zh-CN" sz="1200" dirty="0" smtClean="0"/>
              <a:t> (Selector </a:t>
            </a:r>
            <a:r>
              <a:rPr lang="en-US" altLang="zh-CN" sz="1200" dirty="0" err="1" smtClean="0"/>
              <a:t>sel</a:t>
            </a:r>
            <a:r>
              <a:rPr lang="en-US" altLang="zh-CN" sz="1200" dirty="0" smtClean="0"/>
              <a:t>);</a:t>
            </a:r>
          </a:p>
          <a:p>
            <a:r>
              <a:rPr lang="en-US" altLang="zh-CN" sz="1200" dirty="0" smtClean="0"/>
              <a:t>    public </a:t>
            </a:r>
            <a:r>
              <a:rPr lang="en-US" altLang="zh-CN" sz="1200" dirty="0" smtClean="0"/>
              <a:t>abstract </a:t>
            </a:r>
            <a:r>
              <a:rPr lang="en-US" altLang="zh-CN" sz="1200" dirty="0" err="1" smtClean="0"/>
              <a:t>int</a:t>
            </a:r>
            <a:r>
              <a:rPr lang="en-US" altLang="zh-CN" sz="1200" dirty="0" smtClean="0"/>
              <a:t> </a:t>
            </a:r>
            <a:r>
              <a:rPr lang="en-US" altLang="zh-CN" sz="1200" dirty="0" err="1" smtClean="0"/>
              <a:t>validOps</a:t>
            </a:r>
            <a:r>
              <a:rPr lang="en-US" altLang="zh-CN" sz="1200" dirty="0" smtClean="0"/>
              <a:t>( );</a:t>
            </a:r>
          </a:p>
          <a:p>
            <a:r>
              <a:rPr lang="en-US" altLang="zh-CN" sz="1200" dirty="0" smtClean="0"/>
              <a:t>    public </a:t>
            </a:r>
            <a:r>
              <a:rPr lang="en-US" altLang="zh-CN" sz="1200" dirty="0" smtClean="0"/>
              <a:t>abstract void </a:t>
            </a:r>
            <a:r>
              <a:rPr lang="en-US" altLang="zh-CN" sz="1200" dirty="0" err="1" smtClean="0"/>
              <a:t>configureBlocking</a:t>
            </a:r>
            <a:r>
              <a:rPr lang="en-US" altLang="zh-CN" sz="1200" dirty="0" smtClean="0"/>
              <a:t> (</a:t>
            </a:r>
            <a:r>
              <a:rPr lang="en-US" altLang="zh-CN" sz="1200" dirty="0" err="1" smtClean="0"/>
              <a:t>boolean</a:t>
            </a:r>
            <a:r>
              <a:rPr lang="en-US" altLang="zh-CN" sz="1200" dirty="0" smtClean="0"/>
              <a:t> </a:t>
            </a:r>
            <a:r>
              <a:rPr lang="en-US" altLang="zh-CN" sz="1200" dirty="0" smtClean="0"/>
              <a:t>block) throws </a:t>
            </a:r>
            <a:r>
              <a:rPr lang="en-US" altLang="zh-CN" sz="1200" dirty="0" err="1" smtClean="0"/>
              <a:t>IOException</a:t>
            </a:r>
            <a:r>
              <a:rPr lang="en-US" altLang="zh-CN" sz="1200" dirty="0" smtClean="0"/>
              <a:t>;</a:t>
            </a:r>
          </a:p>
          <a:p>
            <a:r>
              <a:rPr lang="en-US" altLang="zh-CN" sz="1200" dirty="0" smtClean="0"/>
              <a:t>    public </a:t>
            </a:r>
            <a:r>
              <a:rPr lang="en-US" altLang="zh-CN" sz="1200" dirty="0" smtClean="0"/>
              <a:t>abstract </a:t>
            </a:r>
            <a:r>
              <a:rPr lang="en-US" altLang="zh-CN" sz="1200" dirty="0" err="1" smtClean="0"/>
              <a:t>boolean</a:t>
            </a:r>
            <a:r>
              <a:rPr lang="en-US" altLang="zh-CN" sz="1200" dirty="0" smtClean="0"/>
              <a:t> </a:t>
            </a:r>
            <a:r>
              <a:rPr lang="en-US" altLang="zh-CN" sz="1200" dirty="0" err="1" smtClean="0"/>
              <a:t>isBlocking</a:t>
            </a:r>
            <a:r>
              <a:rPr lang="en-US" altLang="zh-CN" sz="1200" dirty="0" smtClean="0"/>
              <a:t>( );</a:t>
            </a:r>
          </a:p>
          <a:p>
            <a:r>
              <a:rPr lang="en-US" altLang="zh-CN" sz="1200" dirty="0" smtClean="0"/>
              <a:t>    public </a:t>
            </a:r>
            <a:r>
              <a:rPr lang="en-US" altLang="zh-CN" sz="1200" dirty="0" smtClean="0"/>
              <a:t>abstract Object </a:t>
            </a:r>
            <a:r>
              <a:rPr lang="en-US" altLang="zh-CN" sz="1200" dirty="0" err="1" smtClean="0"/>
              <a:t>blockingLock</a:t>
            </a:r>
            <a:r>
              <a:rPr lang="en-US" altLang="zh-CN" sz="1200" dirty="0" smtClean="0"/>
              <a:t>( </a:t>
            </a:r>
            <a:r>
              <a:rPr lang="en-US" altLang="zh-CN" sz="1200" dirty="0" smtClean="0"/>
              <a:t>);</a:t>
            </a:r>
          </a:p>
          <a:p>
            <a:r>
              <a:rPr lang="en-US" altLang="zh-CN" sz="1200" dirty="0" smtClean="0"/>
              <a:t>}</a:t>
            </a:r>
            <a:endParaRPr lang="zh-CN" alt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xmlns="" val="37110836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a:t>
              </a:r>
              <a:r>
                <a:rPr lang="en-US" altLang="zh-CN" dirty="0" err="1" smtClean="0"/>
                <a:t>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a:t>
              </a:r>
              <a:r>
                <a:rPr lang="en-US" altLang="zh-CN" sz="1600" dirty="0" smtClean="0"/>
                <a:t>key set</a:t>
              </a:r>
            </a:p>
            <a:p>
              <a:pPr>
                <a:buFont typeface="Wingdings" pitchFamily="2" charset="2"/>
                <a:buChar char="p"/>
              </a:pPr>
              <a:r>
                <a:rPr lang="en-US" altLang="zh-CN" sz="1600" dirty="0" smtClean="0"/>
                <a:t> Selected </a:t>
              </a:r>
              <a:r>
                <a:rPr lang="en-US" altLang="zh-CN" sz="1600" dirty="0" smtClean="0"/>
                <a:t>key set</a:t>
              </a:r>
            </a:p>
            <a:p>
              <a:pPr>
                <a:buFont typeface="Wingdings" pitchFamily="2" charset="2"/>
                <a:buChar char="p"/>
              </a:pPr>
              <a:r>
                <a:rPr lang="en-US" altLang="zh-CN" sz="1600" dirty="0" smtClean="0"/>
                <a:t> Cancelled </a:t>
              </a:r>
              <a:r>
                <a:rPr lang="en-US" altLang="zh-CN" sz="1600" dirty="0" smtClean="0"/>
                <a:t>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grpSp>
        <p:nvGrpSpPr>
          <p:cNvPr id="56" name="组合 55"/>
          <p:cNvGrpSpPr/>
          <p:nvPr/>
        </p:nvGrpSpPr>
        <p:grpSpPr>
          <a:xfrm>
            <a:off x="4644368" y="1772816"/>
            <a:ext cx="3744056" cy="4680000"/>
            <a:chOff x="4500352" y="1772816"/>
            <a:chExt cx="3744056" cy="4680000"/>
          </a:xfrm>
        </p:grpSpPr>
        <p:grpSp>
          <p:nvGrpSpPr>
            <p:cNvPr id="45" name="组合 44"/>
            <p:cNvGrpSpPr/>
            <p:nvPr/>
          </p:nvGrpSpPr>
          <p:grpSpPr>
            <a:xfrm>
              <a:off x="5004408" y="1772816"/>
              <a:ext cx="3240000" cy="4680000"/>
              <a:chOff x="4536176" y="1772816"/>
              <a:chExt cx="3240000" cy="4968184"/>
            </a:xfrm>
          </p:grpSpPr>
          <p:sp>
            <p:nvSpPr>
              <p:cNvPr id="10" name="矩形 9"/>
              <p:cNvSpPr/>
              <p:nvPr/>
            </p:nvSpPr>
            <p:spPr>
              <a:xfrm>
                <a:off x="5364088" y="17728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364088" y="2376993"/>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364088" y="2981170"/>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364088" y="3585347"/>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364088" y="4189524"/>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364088" y="4865709"/>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364088" y="546988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364088" y="6074060"/>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156176" y="2132856"/>
                <a:ext cx="0" cy="2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156176" y="2737033"/>
                <a:ext cx="0" cy="2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156176" y="3341210"/>
                <a:ext cx="0" cy="2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156176" y="3945387"/>
                <a:ext cx="0" cy="2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156176" y="4621572"/>
                <a:ext cx="0" cy="244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156176" y="4405548"/>
                <a:ext cx="792088" cy="1064338"/>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156176" y="5829926"/>
                <a:ext cx="0" cy="244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3821588" y="4099513"/>
                <a:ext cx="3877087"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536176" y="2276872"/>
                <a:ext cx="3240000" cy="115212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536176" y="3429000"/>
                <a:ext cx="3240000" cy="2484000"/>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6176" y="5913000"/>
                <a:ext cx="3240000" cy="828000"/>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075600" y="2276872"/>
                <a:ext cx="700576" cy="392075"/>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075600" y="3429000"/>
                <a:ext cx="700576" cy="392075"/>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075600" y="5913000"/>
                <a:ext cx="700576" cy="392075"/>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grpSp>
          <p:nvGrpSpPr>
            <p:cNvPr id="51" name="组合 50"/>
            <p:cNvGrpSpPr/>
            <p:nvPr/>
          </p:nvGrpSpPr>
          <p:grpSpPr>
            <a:xfrm>
              <a:off x="4500352"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a:t>
                </a:r>
                <a:r>
                  <a:rPr lang="en-US" altLang="zh-CN" sz="1200" dirty="0" smtClean="0"/>
                  <a:t>key</a:t>
                </a:r>
                <a:endParaRPr lang="zh-CN" altLang="en-US" sz="1200" dirty="0"/>
              </a:p>
            </p:txBody>
          </p:sp>
        </p:grpSp>
        <p:grpSp>
          <p:nvGrpSpPr>
            <p:cNvPr id="52" name="组合 51"/>
            <p:cNvGrpSpPr/>
            <p:nvPr/>
          </p:nvGrpSpPr>
          <p:grpSpPr>
            <a:xfrm>
              <a:off x="4539144"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a:t>
                </a:r>
                <a:r>
                  <a:rPr lang="en-US" altLang="zh-CN" sz="1200" dirty="0" smtClean="0"/>
                  <a:t>key</a:t>
                </a:r>
                <a:endParaRPr lang="zh-CN" altLang="en-US" sz="1200" dirty="0"/>
              </a:p>
            </p:txBody>
          </p:sp>
        </p:gr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a:t>
            </a:r>
            <a:r>
              <a:rPr lang="en-US" altLang="zh-CN" dirty="0" err="1" smtClean="0"/>
              <a:t>.</a:t>
            </a:r>
            <a:r>
              <a:rPr lang="en-US" altLang="zh-CN" dirty="0" err="1" smtClean="0"/>
              <a:t>close</a:t>
            </a:r>
            <a:r>
              <a:rPr lang="en-US" altLang="zh-CN" dirty="0" smtClean="0"/>
              <a:t>()</a:t>
            </a:r>
          </a:p>
          <a:p>
            <a:pPr lvl="1"/>
            <a:r>
              <a:rPr lang="zh-CN" altLang="en-US" dirty="0" smtClean="0"/>
              <a:t>暴力</a:t>
            </a:r>
            <a:r>
              <a:rPr lang="zh-CN" altLang="en-US" dirty="0" smtClean="0"/>
              <a:t>中断</a:t>
            </a:r>
            <a:r>
              <a:rPr lang="en-US" altLang="zh-CN" dirty="0" err="1" smtClean="0"/>
              <a:t>Thread.</a:t>
            </a:r>
            <a:r>
              <a:rPr lang="en-US" altLang="zh-CN" dirty="0" err="1" smtClean="0"/>
              <a:t>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a:t>
            </a:r>
            <a:r>
              <a:rPr lang="zh-CN" altLang="en-US" dirty="0" smtClean="0"/>
              <a:t>行为</a:t>
            </a:r>
            <a:r>
              <a:rPr lang="zh-CN" altLang="en-US" dirty="0" smtClean="0"/>
              <a:t>，只检查通道状态</a:t>
            </a:r>
            <a:endParaRPr lang="zh-CN" altLang="en-US" dirty="0"/>
          </a:p>
        </p:txBody>
      </p:sp>
    </p:spTree>
    <p:extLst>
      <p:ext uri="{BB962C8B-B14F-4D97-AF65-F5344CB8AC3E}">
        <p14:creationId xmlns:p14="http://schemas.microsoft.com/office/powerpoint/2010/main" xmlns="" val="19492548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a:t>
            </a:r>
            <a:r>
              <a:rPr lang="en-US" altLang="zh-CN" dirty="0" smtClean="0"/>
              <a:t>&gt;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xmlns="" val="21308433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xmlns="" val="2348944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xmlns=""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xmlns=""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xmlns=""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a:t>
            </a:r>
            <a:r>
              <a:rPr lang="zh-CN" altLang="en-US" sz="1400" b="1" dirty="0" smtClean="0">
                <a:solidFill>
                  <a:schemeClr val="accent2"/>
                </a:solidFill>
              </a:rPr>
              <a:t>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60232" y="5085184"/>
            <a:ext cx="16383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038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7202</TotalTime>
  <Words>9053</Words>
  <Application>Microsoft Office PowerPoint</Application>
  <PresentationFormat>全屏显示(4:3)</PresentationFormat>
  <Paragraphs>1032</Paragraphs>
  <Slides>54</Slides>
  <Notes>32</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扒一扒Java IO那些事儿</vt:lpstr>
      <vt:lpstr>Agenda</vt:lpstr>
      <vt:lpstr>从InputStream开始…</vt:lpstr>
      <vt:lpstr>操作系统IO</vt:lpstr>
      <vt:lpstr>Java IO &amp; NIO</vt:lpstr>
      <vt:lpstr>Buffer</vt:lpstr>
      <vt:lpstr>Buffer</vt:lpstr>
      <vt:lpstr>Buffer操作</vt:lpstr>
      <vt:lpstr>Buffer操作</vt:lpstr>
      <vt:lpstr>Buffer操作</vt:lpstr>
      <vt:lpstr>Buffer操作</vt:lpstr>
      <vt:lpstr>Buffer操作</vt:lpstr>
      <vt:lpstr>Buffer复制</vt:lpstr>
      <vt:lpstr>Buffer切割</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内存映射文件</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幻灯片 49</vt:lpstr>
      <vt:lpstr>Selector选择过程</vt:lpstr>
      <vt:lpstr>Selector中断</vt:lpstr>
      <vt:lpstr>Java AIO</vt:lpstr>
      <vt:lpstr>参考文献</vt:lpstr>
      <vt:lpstr>纸上得来终觉浅，绝知此事要躬行。</vt:lpstr>
    </vt:vector>
  </TitlesOfParts>
  <Company>中国平安保险(集团)股份有限公司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Administrator</cp:lastModifiedBy>
  <cp:revision>391</cp:revision>
  <dcterms:created xsi:type="dcterms:W3CDTF">2016-12-06T07:03:31Z</dcterms:created>
  <dcterms:modified xsi:type="dcterms:W3CDTF">2016-12-18T07:45:35Z</dcterms:modified>
</cp:coreProperties>
</file>