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6" r:id="rId4"/>
    <p:sldId id="257" r:id="rId5"/>
    <p:sldId id="262" r:id="rId6"/>
    <p:sldId id="258" r:id="rId7"/>
    <p:sldId id="269" r:id="rId8"/>
    <p:sldId id="270" r:id="rId9"/>
    <p:sldId id="273" r:id="rId10"/>
    <p:sldId id="272" r:id="rId11"/>
    <p:sldId id="274" r:id="rId12"/>
    <p:sldId id="275" r:id="rId13"/>
    <p:sldId id="261" r:id="rId14"/>
    <p:sldId id="264" r:id="rId15"/>
    <p:sldId id="265" r:id="rId16"/>
    <p:sldId id="263" r:id="rId17"/>
    <p:sldId id="259" r:id="rId18"/>
    <p:sldId id="26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5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4D32-5E3E-4AA6-B8C4-5345957C6B64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D5A4-DF14-402B-8AB5-0BCE7F23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操作系统与 </a:t>
            </a:r>
            <a:r>
              <a:rPr lang="en-US" altLang="zh-CN" sz="1200" dirty="0" smtClean="0"/>
              <a:t>Java </a:t>
            </a:r>
            <a:r>
              <a:rPr lang="zh-CN" altLang="en-US" sz="1200" dirty="0" smtClean="0"/>
              <a:t>基于流的 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模型有些不匹配。操作系统要移动的是大块数据（缓冲区），这往往是在硬件直接存储器存取（</a:t>
            </a:r>
            <a:r>
              <a:rPr lang="en-US" altLang="zh-CN" sz="1200" dirty="0" smtClean="0"/>
              <a:t>DMA</a:t>
            </a:r>
            <a:r>
              <a:rPr lang="zh-CN" altLang="en-US" sz="1200" dirty="0" smtClean="0"/>
              <a:t>）的协助下完成的。而 </a:t>
            </a:r>
            <a:r>
              <a:rPr lang="en-US" altLang="zh-CN" sz="1200" dirty="0" smtClean="0"/>
              <a:t>JVM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I/O </a:t>
            </a:r>
            <a:r>
              <a:rPr lang="zh-CN" altLang="en-US" sz="1200" dirty="0" smtClean="0"/>
              <a:t>类喜欢操作小块数据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单个字节、几行文本。结果，操作系统送来整缓冲区的数据，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的流数据类再花大量时间把它们拆成小块，往往拷贝一个小块就要往返于几层对象。操作系统喜欢整卡车地运来数据，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类则喜欢一铲子一铲子地加工数据。有了 </a:t>
            </a:r>
            <a:r>
              <a:rPr lang="en-US" altLang="zh-CN" sz="1200" dirty="0" smtClean="0"/>
              <a:t>NIO</a:t>
            </a:r>
            <a:r>
              <a:rPr lang="zh-CN" altLang="en-US" sz="1200" dirty="0" smtClean="0"/>
              <a:t>，就可以轻松地把一卡车数据备份到您能直接使用的地方（</a:t>
            </a:r>
            <a:r>
              <a:rPr lang="en-US" altLang="zh-CN" sz="1200" dirty="0" err="1" smtClean="0"/>
              <a:t>ByteBuffer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对象）。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Capacity</a:t>
            </a:r>
            <a:r>
              <a:rPr lang="zh-CN" altLang="en-US" dirty="0" smtClean="0"/>
              <a:t>：缓冲区能够容纳的数据元素的最大数量。这一容量在缓冲区创建时被设定，并且永远不能被改变。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：缓冲区的第一个不能被读或写的元素。或者说，缓冲区中现存元素的计数。</a:t>
            </a:r>
          </a:p>
          <a:p>
            <a:r>
              <a:rPr lang="en-US" altLang="zh-CN" dirty="0" smtClean="0"/>
              <a:t>Position</a:t>
            </a:r>
            <a:r>
              <a:rPr lang="zh-CN" altLang="en-US" dirty="0" smtClean="0"/>
              <a:t>：下一个要被读或写的元素的索引。位置会自动由相应的 </a:t>
            </a:r>
            <a:r>
              <a:rPr lang="en-US" altLang="zh-CN" dirty="0" smtClean="0"/>
              <a:t>get( 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put( )</a:t>
            </a:r>
            <a:r>
              <a:rPr lang="zh-CN" altLang="en-US" dirty="0" smtClean="0"/>
              <a:t>函数更新。</a:t>
            </a:r>
          </a:p>
          <a:p>
            <a:r>
              <a:rPr lang="en-US" altLang="zh-CN" dirty="0" smtClean="0"/>
              <a:t>Mark</a:t>
            </a:r>
            <a:r>
              <a:rPr lang="zh-CN" altLang="en-US" dirty="0" smtClean="0"/>
              <a:t>：一个备忘位置。调用 </a:t>
            </a:r>
            <a:r>
              <a:rPr lang="en-US" altLang="zh-CN" dirty="0" smtClean="0"/>
              <a:t>mark( )</a:t>
            </a:r>
            <a:r>
              <a:rPr lang="zh-CN" altLang="en-US" dirty="0" smtClean="0"/>
              <a:t>来设定 </a:t>
            </a:r>
            <a:r>
              <a:rPr lang="en-US" altLang="zh-CN" dirty="0" smtClean="0"/>
              <a:t>mark = 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。调用 </a:t>
            </a:r>
            <a:r>
              <a:rPr lang="en-US" altLang="zh-CN" dirty="0" smtClean="0"/>
              <a:t>reset( )</a:t>
            </a:r>
            <a:r>
              <a:rPr lang="zh-CN" altLang="en-US" dirty="0" smtClean="0"/>
              <a:t>设定 </a:t>
            </a:r>
            <a:r>
              <a:rPr lang="en-US" altLang="zh-CN" dirty="0" smtClean="0"/>
              <a:t>position =mark</a:t>
            </a:r>
            <a:r>
              <a:rPr lang="zh-CN" altLang="en-US" dirty="0" smtClean="0"/>
              <a:t>。标记在设定前是未定义的</a:t>
            </a:r>
            <a:r>
              <a:rPr lang="en-US" altLang="zh-CN" dirty="0" smtClean="0"/>
              <a:t>( undefined)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1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4343-494B-425E-AA82-E9AF8325E412}" type="datetimeFigureOut">
              <a:rPr lang="zh-CN" altLang="en-US" smtClean="0"/>
              <a:t>2016-12-08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扒一扒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6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标记（</a:t>
            </a:r>
            <a:r>
              <a:rPr lang="en-US" altLang="zh-CN" dirty="0"/>
              <a:t>mark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重置（</a:t>
            </a:r>
            <a:r>
              <a:rPr lang="en-US" altLang="zh-CN" dirty="0"/>
              <a:t>reset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(2).mark().position(4);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51" y="2564904"/>
            <a:ext cx="488181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51" y="5085184"/>
            <a:ext cx="492487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7" y="4509120"/>
            <a:ext cx="71781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buffer.reset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批量操作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批量数据操作</a:t>
            </a:r>
            <a:r>
              <a:rPr lang="en-US" altLang="zh-CN" dirty="0" smtClean="0"/>
              <a:t>API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zh-CN" altLang="en-US" dirty="0"/>
              <a:t>常见</a:t>
            </a:r>
            <a:r>
              <a:rPr lang="zh-CN" altLang="en-US" dirty="0" smtClean="0"/>
              <a:t>异常（</a:t>
            </a:r>
            <a:r>
              <a:rPr lang="en-US" altLang="zh-CN" dirty="0" err="1" smtClean="0"/>
              <a:t>array.length</a:t>
            </a:r>
            <a:r>
              <a:rPr lang="en-US" altLang="zh-CN" dirty="0" smtClean="0"/>
              <a:t> </a:t>
            </a:r>
            <a:r>
              <a:rPr lang="en-US" altLang="zh-CN" dirty="0"/>
              <a:t>&gt; remaining()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BufferUnderflowException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读数据）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BufferOverflowException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写数据）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826552" y="2132856"/>
            <a:ext cx="5760640" cy="246221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public abstract class </a:t>
            </a:r>
            <a:r>
              <a:rPr lang="en-US" altLang="zh-CN" sz="1400" dirty="0" err="1"/>
              <a:t>CharBuffer</a:t>
            </a:r>
            <a:endParaRPr lang="en-US" altLang="zh-CN" sz="1400" dirty="0"/>
          </a:p>
          <a:p>
            <a:r>
              <a:rPr lang="en-US" altLang="zh-CN" sz="1400" dirty="0" smtClean="0"/>
              <a:t>            extends </a:t>
            </a:r>
            <a:r>
              <a:rPr lang="en-US" altLang="zh-CN" sz="1400" dirty="0"/>
              <a:t>Buffer implements </a:t>
            </a:r>
            <a:r>
              <a:rPr lang="en-US" altLang="zh-CN" sz="1400" dirty="0" err="1"/>
              <a:t>CharSequence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Comparable {</a:t>
            </a:r>
            <a:endParaRPr lang="en-US" altLang="zh-CN" sz="1400" dirty="0"/>
          </a:p>
          <a:p>
            <a:r>
              <a:rPr lang="en-US" altLang="zh-CN" sz="1400" dirty="0" smtClean="0"/>
              <a:t>            // </a:t>
            </a:r>
            <a:r>
              <a:rPr lang="en-US" altLang="zh-CN" sz="1400" dirty="0"/>
              <a:t>This is a partial API listing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get (char [] </a:t>
            </a:r>
            <a:r>
              <a:rPr lang="en-US" altLang="zh-CN" sz="1400" dirty="0" err="1"/>
              <a:t>dst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get (char [] </a:t>
            </a:r>
            <a:r>
              <a:rPr lang="en-US" altLang="zh-CN" sz="1400" dirty="0" err="1"/>
              <a:t>dst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offset,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(char[]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(char []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offset,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start,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end)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095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Buffer</a:t>
            </a:r>
          </a:p>
          <a:p>
            <a:pPr lvl="1"/>
            <a:r>
              <a:rPr lang="zh-CN" altLang="en-US" dirty="0" smtClean="0"/>
              <a:t>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复制</a:t>
            </a:r>
            <a:r>
              <a:rPr lang="en-US" altLang="zh-CN" smtClean="0"/>
              <a:t>Buffer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4008" y="2267580"/>
            <a:ext cx="62224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charBuffer</a:t>
            </a:r>
            <a:r>
              <a:rPr lang="en-US" altLang="zh-CN" dirty="0"/>
              <a:t> = </a:t>
            </a:r>
            <a:r>
              <a:rPr lang="en-US" altLang="zh-CN" dirty="0" err="1"/>
              <a:t>CharBuffer.allocate</a:t>
            </a:r>
            <a:r>
              <a:rPr lang="en-US" altLang="zh-CN" dirty="0"/>
              <a:t> (100);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4008" y="2780928"/>
            <a:ext cx="6222408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char [] </a:t>
            </a:r>
            <a:r>
              <a:rPr lang="en-US" altLang="zh-CN" dirty="0" err="1"/>
              <a:t>myArray</a:t>
            </a:r>
            <a:r>
              <a:rPr lang="en-US" altLang="zh-CN" dirty="0"/>
              <a:t> = new char [100];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charbuffer</a:t>
            </a:r>
            <a:r>
              <a:rPr lang="en-US" altLang="zh-CN" dirty="0"/>
              <a:t> = </a:t>
            </a:r>
            <a:r>
              <a:rPr lang="en-US" altLang="zh-CN" dirty="0" err="1"/>
              <a:t>CharBuffer.wrap</a:t>
            </a:r>
            <a:r>
              <a:rPr lang="en-US" altLang="zh-CN" dirty="0"/>
              <a:t> (</a:t>
            </a:r>
            <a:r>
              <a:rPr lang="en-US" altLang="zh-CN" dirty="0" err="1"/>
              <a:t>myArray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21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A direct byte buffer whose content is a memory-mapped region of a file. </a:t>
            </a:r>
          </a:p>
          <a:p>
            <a:r>
              <a:rPr lang="zh-CN" altLang="en-US" dirty="0" smtClean="0"/>
              <a:t>内存映射文件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操作系统内核空间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用户空间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虚拟内存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内存分页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文件系统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文件空洞（</a:t>
            </a:r>
            <a:r>
              <a:rPr lang="en-US" altLang="zh-CN" dirty="0" smtClean="0"/>
              <a:t>File Hole</a:t>
            </a:r>
            <a:r>
              <a:rPr lang="zh-CN" altLang="en-US" dirty="0" smtClean="0"/>
              <a:t>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字节顺序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68" y="4077072"/>
            <a:ext cx="55245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4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一个以上的虚拟地址可指向同一个物理内存地址。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虚拟内存空间可大于实际可用的硬件</a:t>
            </a:r>
            <a:r>
              <a:rPr lang="zh-CN" altLang="en-US" dirty="0" smtClean="0"/>
              <a:t>内存（</a:t>
            </a:r>
            <a:r>
              <a:rPr lang="zh-CN" altLang="en-US" dirty="0"/>
              <a:t>寻址空间大于物理内存）</a:t>
            </a:r>
            <a:endParaRPr lang="en-US" altLang="zh-CN" dirty="0" smtClean="0"/>
          </a:p>
          <a:p>
            <a:r>
              <a:rPr lang="zh-CN" altLang="en-US" sz="1600" dirty="0"/>
              <a:t>操作系统把内存地址空间划分为页，即固定大小的字节组。典型的内存页为 </a:t>
            </a:r>
            <a:r>
              <a:rPr lang="en-US" altLang="zh-CN" sz="1600" dirty="0"/>
              <a:t>1,024</a:t>
            </a:r>
            <a:r>
              <a:rPr lang="zh-CN" altLang="en-US" sz="1600" dirty="0"/>
              <a:t>、</a:t>
            </a:r>
            <a:r>
              <a:rPr lang="en-US" altLang="zh-CN" sz="1600" dirty="0"/>
              <a:t>2,048 </a:t>
            </a:r>
            <a:r>
              <a:rPr lang="zh-CN" altLang="en-US" sz="1600" dirty="0"/>
              <a:t>和 </a:t>
            </a:r>
            <a:r>
              <a:rPr lang="en-US" altLang="zh-CN" sz="1600" dirty="0"/>
              <a:t>4,096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虚拟</a:t>
            </a:r>
            <a:r>
              <a:rPr lang="zh-CN" altLang="en-US" sz="1600" dirty="0" smtClean="0"/>
              <a:t>和物理内存</a:t>
            </a:r>
            <a:r>
              <a:rPr lang="zh-CN" altLang="en-US" sz="1600" dirty="0"/>
              <a:t>页的大小</a:t>
            </a:r>
            <a:r>
              <a:rPr lang="zh-CN" altLang="en-US" sz="1600" dirty="0" smtClean="0"/>
              <a:t>总是相同的</a:t>
            </a:r>
            <a:endParaRPr lang="en-US" altLang="zh-CN" sz="1600" dirty="0" smtClean="0"/>
          </a:p>
          <a:p>
            <a:r>
              <a:rPr lang="en-US" altLang="zh-CN" sz="1600" dirty="0" smtClean="0"/>
              <a:t>MMU</a:t>
            </a:r>
            <a:r>
              <a:rPr lang="zh-CN" altLang="en-US" sz="1600" dirty="0" smtClean="0"/>
              <a:t>（内存管理单元，负责页面映射）</a:t>
            </a:r>
            <a:endParaRPr lang="en-US" altLang="zh-CN" sz="1600" dirty="0" smtClean="0"/>
          </a:p>
          <a:p>
            <a:r>
              <a:rPr lang="zh-CN" altLang="en-US" sz="1600" dirty="0" smtClean="0"/>
              <a:t>缺页中断（换入换出）</a:t>
            </a:r>
            <a:endParaRPr lang="en-US" altLang="zh-CN" sz="1600" dirty="0" smtClean="0"/>
          </a:p>
        </p:txBody>
      </p:sp>
      <p:pic>
        <p:nvPicPr>
          <p:cNvPr id="2050" name="Picture 2" descr="http://img.blog.csdn.net/20160904103525410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43374"/>
            <a:ext cx="4724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0700"/>
            <a:ext cx="54959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12" y="3066635"/>
            <a:ext cx="6370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05" y="113885"/>
            <a:ext cx="635158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60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内存地址多重映射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设备控制器不能通过 </a:t>
            </a:r>
            <a:r>
              <a:rPr lang="en-US" altLang="zh-CN" dirty="0"/>
              <a:t>DMA </a:t>
            </a:r>
            <a:r>
              <a:rPr lang="zh-CN" altLang="en-US" dirty="0"/>
              <a:t>直接存储到用户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sz="1600" dirty="0"/>
              <a:t>把内核空间地址与用户空间的虚拟地址映射到同一个物理地址，这样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DMA </a:t>
            </a:r>
            <a:r>
              <a:rPr lang="zh-CN" altLang="en-US" sz="1600" dirty="0"/>
              <a:t>硬件（只能访问物理内存地址）就可以填充对内核与用户空间进程同时可见的</a:t>
            </a:r>
            <a:r>
              <a:rPr lang="zh-CN" altLang="en-US" sz="1600" dirty="0" smtClean="0"/>
              <a:t>缓冲区</a:t>
            </a:r>
            <a:endParaRPr lang="en-US" altLang="zh-CN" sz="1600" dirty="0" smtClean="0"/>
          </a:p>
          <a:p>
            <a:r>
              <a:rPr lang="zh-CN" altLang="en-US" sz="1600" dirty="0"/>
              <a:t>省去了内核与用户空间的往来</a:t>
            </a:r>
            <a:r>
              <a:rPr lang="zh-CN" altLang="en-US" sz="1600" dirty="0" smtClean="0"/>
              <a:t>拷贝</a:t>
            </a:r>
            <a:endParaRPr lang="en-US" altLang="zh-CN" sz="1600" dirty="0" smtClean="0"/>
          </a:p>
          <a:p>
            <a:r>
              <a:rPr lang="zh-CN" altLang="en-US" sz="1600" dirty="0" smtClean="0"/>
              <a:t>前提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内核</a:t>
            </a:r>
            <a:r>
              <a:rPr lang="zh-CN" altLang="en-US" sz="1600" dirty="0"/>
              <a:t>与用户缓冲区</a:t>
            </a:r>
            <a:r>
              <a:rPr lang="zh-CN" altLang="en-US" sz="1600" dirty="0" smtClean="0"/>
              <a:t>必须使用</a:t>
            </a:r>
            <a:r>
              <a:rPr lang="zh-CN" altLang="en-US" sz="1600" dirty="0"/>
              <a:t>相同的页对齐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缓冲区</a:t>
            </a:r>
            <a:r>
              <a:rPr lang="zh-CN" altLang="en-US" sz="1600" dirty="0"/>
              <a:t>的大小还必须是磁盘控制器块大小（通常为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字节磁盘扇区）的</a:t>
            </a:r>
            <a:r>
              <a:rPr lang="zh-CN" altLang="en-US" sz="1600" dirty="0" smtClean="0"/>
              <a:t>倍数</a:t>
            </a:r>
            <a:r>
              <a:rPr lang="zh-CN" altLang="en-US" sz="1600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69" y="4509120"/>
            <a:ext cx="5172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69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r>
              <a:rPr lang="zh-CN" altLang="en-US" dirty="0" smtClean="0"/>
              <a:t>内存释放 </a:t>
            </a:r>
            <a:r>
              <a:rPr lang="en-US" altLang="zh-CN" dirty="0" err="1" smtClean="0"/>
              <a:t>Deallocator</a:t>
            </a:r>
            <a:r>
              <a:rPr lang="en-US" altLang="zh-CN" dirty="0"/>
              <a:t> </a:t>
            </a:r>
            <a:r>
              <a:rPr lang="en-US" altLang="zh-CN" dirty="0" smtClean="0"/>
              <a:t>&amp; Cleaner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虚引用的应用场景）</a:t>
            </a:r>
            <a:endParaRPr lang="en-US" altLang="zh-CN" dirty="0" smtClean="0"/>
          </a:p>
          <a:p>
            <a:r>
              <a:rPr lang="en-US" altLang="zh-CN" dirty="0" smtClean="0"/>
              <a:t>Underlying memory allocation &amp; free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JVM#Unsafe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64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Java IO &amp; NIO</a:t>
            </a:r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Channel</a:t>
            </a:r>
          </a:p>
          <a:p>
            <a:r>
              <a:rPr lang="en-US" altLang="zh-CN" dirty="0" smtClean="0"/>
              <a:t>Selector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7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2333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799"/>
            <a:ext cx="2764459" cy="44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600401" cy="33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7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硬件设备（磁带、磁盘、</a:t>
            </a:r>
            <a:r>
              <a:rPr lang="en-US" altLang="zh-CN" sz="2400" dirty="0" smtClean="0"/>
              <a:t>SSD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驱动（硬件控制管理）</a:t>
            </a:r>
            <a:endParaRPr lang="en-US" altLang="zh-CN" sz="2400" dirty="0" smtClean="0"/>
          </a:p>
          <a:p>
            <a:r>
              <a:rPr lang="en-US" altLang="zh-CN" sz="2400" dirty="0" smtClean="0"/>
              <a:t>DMA</a:t>
            </a:r>
            <a:r>
              <a:rPr lang="zh-CN" altLang="en-US" sz="2400" dirty="0" smtClean="0"/>
              <a:t>（直接存储器访问）</a:t>
            </a:r>
            <a:endParaRPr lang="en-US" altLang="zh-CN" sz="2400" dirty="0"/>
          </a:p>
          <a:p>
            <a:r>
              <a:rPr lang="zh-CN" altLang="en-US" sz="2400" dirty="0"/>
              <a:t>系统调用（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/>
              <a:t>close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缓冲区（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写</a:t>
            </a:r>
            <a:r>
              <a:rPr lang="en-US" altLang="zh-CN" sz="2400" dirty="0" smtClean="0"/>
              <a:t>/Cache</a:t>
            </a:r>
            <a:r>
              <a:rPr lang="zh-CN" altLang="en-US" sz="2400" dirty="0" smtClean="0"/>
              <a:t>读）</a:t>
            </a:r>
            <a:endParaRPr lang="en-US" altLang="zh-CN" sz="2400" dirty="0" smtClean="0"/>
          </a:p>
          <a:p>
            <a:r>
              <a:rPr lang="zh-CN" altLang="en-US" sz="2400" dirty="0" smtClean="0"/>
              <a:t>内核空间到用户空间的拷贝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60" y="4243164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5864781"/>
            <a:ext cx="6229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&amp; 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Java 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sz="1600" dirty="0" smtClean="0"/>
              <a:t>意义：</a:t>
            </a:r>
            <a:r>
              <a:rPr lang="zh-CN" altLang="en-US" sz="1600" dirty="0"/>
              <a:t>封装了一套完备的 </a:t>
            </a:r>
            <a:r>
              <a:rPr lang="en-US" altLang="zh-CN" sz="1600" dirty="0"/>
              <a:t>I/O </a:t>
            </a:r>
            <a:r>
              <a:rPr lang="zh-CN" altLang="en-US" sz="1600" dirty="0"/>
              <a:t>类，位于高端抽象层，横跨各种操作系统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不足：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&amp; </a:t>
            </a:r>
            <a:r>
              <a:rPr lang="en-US" altLang="zh-CN" sz="1600" dirty="0" err="1" smtClean="0"/>
              <a:t>OutputStream</a:t>
            </a:r>
            <a:r>
              <a:rPr lang="zh-CN" altLang="en-US" sz="1600" dirty="0"/>
              <a:t>面向</a:t>
            </a:r>
            <a:r>
              <a:rPr lang="zh-CN" altLang="en-US" sz="1600" dirty="0" smtClean="0"/>
              <a:t>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模型，一</a:t>
            </a:r>
            <a:r>
              <a:rPr lang="zh-CN" altLang="en-US" sz="1600" dirty="0"/>
              <a:t>个字节一个字节</a:t>
            </a:r>
            <a:r>
              <a:rPr lang="zh-CN" altLang="en-US" sz="1600" dirty="0" smtClean="0"/>
              <a:t>操作数据；会</a:t>
            </a:r>
            <a:r>
              <a:rPr lang="zh-CN" altLang="en-US" sz="1600" dirty="0"/>
              <a:t>造成多次系统调用，且经常为了处理个别字节或字符，就要执行好几个对象</a:t>
            </a:r>
            <a:r>
              <a:rPr lang="zh-CN" altLang="en-US" sz="1600" dirty="0" smtClean="0"/>
              <a:t>层之间的</a:t>
            </a:r>
            <a:r>
              <a:rPr lang="zh-CN" altLang="en-US" sz="1600" dirty="0"/>
              <a:t>数据拷贝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/>
              <a:t>Java NIO</a:t>
            </a:r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uffer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，允许批量字节操作以及直接内存访问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 smtClean="0"/>
              <a:t>Selector</a:t>
            </a:r>
            <a:r>
              <a:rPr lang="zh-CN" altLang="en-US" sz="1600" dirty="0" smtClean="0"/>
              <a:t>，增强了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的非阻塞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模式，多路复用模型可提升系统伸缩性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1108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java.nio.Buffer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sz="1600" dirty="0" smtClean="0"/>
              <a:t>本质上是一个封装了状态的</a:t>
            </a:r>
            <a:r>
              <a:rPr lang="zh-CN" altLang="en-US" sz="1600" b="1" dirty="0" smtClean="0"/>
              <a:t>数组</a:t>
            </a:r>
            <a:r>
              <a:rPr lang="zh-CN" altLang="en-US" sz="1600" dirty="0" smtClean="0"/>
              <a:t>，用于处理数据缓冲区</a:t>
            </a:r>
            <a:endParaRPr lang="en-US" altLang="zh-CN" sz="1600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/>
            <a:r>
              <a:rPr lang="zh-CN" altLang="en-US" sz="1600" dirty="0"/>
              <a:t>容量（</a:t>
            </a:r>
            <a:r>
              <a:rPr lang="en-US" altLang="zh-CN" sz="1600" dirty="0"/>
              <a:t>Capacity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上界（</a:t>
            </a:r>
            <a:r>
              <a:rPr lang="en-US" altLang="zh-CN" sz="1600" dirty="0"/>
              <a:t>Limit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位置（</a:t>
            </a:r>
            <a:r>
              <a:rPr lang="en-US" altLang="zh-CN" sz="1600" dirty="0"/>
              <a:t>Position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标记（</a:t>
            </a:r>
            <a:r>
              <a:rPr lang="en-US" altLang="zh-CN" sz="1600" dirty="0"/>
              <a:t>Mark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dirty="0"/>
              <a:t>不变性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2780928"/>
            <a:ext cx="495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3284984"/>
            <a:ext cx="5181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971600" y="4869160"/>
            <a:ext cx="4968552" cy="36004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-1 </a:t>
            </a:r>
            <a:r>
              <a:rPr lang="en-US" altLang="zh-CN" dirty="0"/>
              <a:t>&lt;= mark &lt;= position &lt;= limit &lt;= capacity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78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API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204864"/>
            <a:ext cx="5760640" cy="35394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package </a:t>
            </a:r>
            <a:r>
              <a:rPr lang="en-US" altLang="zh-CN" sz="1400" dirty="0" err="1"/>
              <a:t>java.nio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public abstract class Buffer {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capacity(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position(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当前读写位置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position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newPosition</a:t>
            </a:r>
            <a:r>
              <a:rPr lang="en-US" altLang="zh-CN" sz="1400" dirty="0" smtClean="0"/>
              <a:t>)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limit( </a:t>
            </a:r>
            <a:r>
              <a:rPr lang="en-US" altLang="zh-CN" sz="1400" dirty="0" smtClean="0"/>
              <a:t>)                                                  //</a:t>
            </a:r>
            <a:r>
              <a:rPr lang="zh-CN" altLang="en-US" sz="1400" dirty="0" smtClean="0"/>
              <a:t>当前可读可写容量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limit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newLimit</a:t>
            </a:r>
            <a:r>
              <a:rPr lang="en-US" altLang="zh-CN" sz="1400" dirty="0" smtClean="0"/>
              <a:t>)           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mark(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标记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reset(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clear( </a:t>
            </a:r>
            <a:r>
              <a:rPr lang="en-US" altLang="zh-CN" sz="1400" dirty="0" smtClean="0"/>
              <a:t>)                                            //</a:t>
            </a:r>
            <a:r>
              <a:rPr lang="zh-CN" altLang="en-US" sz="1400" dirty="0" smtClean="0"/>
              <a:t>清空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flip( </a:t>
            </a:r>
            <a:r>
              <a:rPr lang="en-US" altLang="zh-CN" sz="1400" dirty="0" smtClean="0"/>
              <a:t>)                                               //</a:t>
            </a:r>
            <a:r>
              <a:rPr lang="zh-CN" altLang="en-US" sz="1400" dirty="0" smtClean="0"/>
              <a:t>翻转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rewind( </a:t>
            </a:r>
            <a:r>
              <a:rPr lang="en-US" altLang="zh-CN" sz="1400" dirty="0" smtClean="0"/>
              <a:t>)                                        //</a:t>
            </a:r>
            <a:r>
              <a:rPr lang="zh-CN" altLang="en-US" sz="1400" dirty="0" smtClean="0"/>
              <a:t>回退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remaining( </a:t>
            </a:r>
            <a:r>
              <a:rPr lang="en-US" altLang="zh-CN" sz="1400" dirty="0" smtClean="0"/>
              <a:t>)                                         //</a:t>
            </a:r>
            <a:r>
              <a:rPr lang="zh-CN" altLang="en-US" sz="1400" dirty="0" smtClean="0"/>
              <a:t>剩余容量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hasRemaining</a:t>
            </a:r>
            <a:r>
              <a:rPr lang="en-US" altLang="zh-CN" sz="1400" dirty="0"/>
              <a:t>( 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abstract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isReadOnly</a:t>
            </a:r>
            <a:r>
              <a:rPr lang="en-US" altLang="zh-CN" sz="1400" dirty="0"/>
              <a:t>( 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27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填充（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翻转（</a:t>
            </a:r>
            <a:r>
              <a:rPr lang="en-US" altLang="zh-CN" dirty="0" smtClean="0"/>
              <a:t>flip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buffer.put</a:t>
            </a:r>
            <a:r>
              <a:rPr lang="en-US" altLang="zh-CN" dirty="0"/>
              <a:t>((byte)'H').put((byte)'e').put((byte)'l').put((byte)'l').put((byte)'o');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2549266"/>
            <a:ext cx="4698082" cy="109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99" y="4077072"/>
            <a:ext cx="71781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buffer.flip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4067944" y="4446404"/>
            <a:ext cx="504056" cy="187707"/>
          </a:xfrm>
          <a:prstGeom prst="upDownArrow">
            <a:avLst>
              <a:gd name="adj1" fmla="val 46371"/>
              <a:gd name="adj2" fmla="val 28904"/>
            </a:avLst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99" y="4643223"/>
            <a:ext cx="71781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buffer.limit</a:t>
            </a:r>
            <a:r>
              <a:rPr lang="en-US" altLang="zh-CN" dirty="0"/>
              <a:t>(</a:t>
            </a:r>
            <a:r>
              <a:rPr lang="en-US" altLang="zh-CN" dirty="0" err="1"/>
              <a:t>buffer.position</a:t>
            </a:r>
            <a:r>
              <a:rPr lang="en-US" altLang="zh-CN" dirty="0"/>
              <a:t>()).position(0);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5157193"/>
            <a:ext cx="4698082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38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释放（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压缩（</a:t>
            </a:r>
            <a:r>
              <a:rPr lang="en-US" altLang="zh-CN" dirty="0" smtClean="0"/>
              <a:t>compact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8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buffer.hasRemaining</a:t>
            </a:r>
            <a:r>
              <a:rPr lang="en-US" altLang="zh-CN" dirty="0"/>
              <a:t>( ),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myByteArray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buffer.get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3645024"/>
            <a:ext cx="71781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buffer.compact</a:t>
            </a:r>
            <a:r>
              <a:rPr lang="en-US" altLang="zh-CN" dirty="0" smtClean="0"/>
              <a:t>();                              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效率</a:t>
            </a:r>
            <a:r>
              <a:rPr lang="zh-CN" altLang="en-US" u="sng" dirty="0">
                <a:solidFill>
                  <a:schemeClr val="accent2"/>
                </a:solidFill>
              </a:rPr>
              <a:t>并</a:t>
            </a:r>
            <a:r>
              <a:rPr lang="zh-CN" altLang="en-US" u="sng" dirty="0" smtClean="0">
                <a:solidFill>
                  <a:schemeClr val="accent2"/>
                </a:solidFill>
              </a:rPr>
              <a:t>不</a:t>
            </a:r>
            <a:r>
              <a:rPr lang="zh-CN" altLang="en-US" u="sng" dirty="0">
                <a:solidFill>
                  <a:schemeClr val="accent2"/>
                </a:solidFill>
              </a:rPr>
              <a:t>高</a:t>
            </a:r>
            <a:r>
              <a:rPr lang="en-US" altLang="zh-CN" dirty="0" smtClean="0"/>
              <a:t>        </a:t>
            </a:r>
            <a:r>
              <a:rPr lang="zh-CN" altLang="en-US" u="sng" dirty="0" smtClean="0">
                <a:solidFill>
                  <a:schemeClr val="accent2"/>
                </a:solidFill>
              </a:rPr>
              <a:t>压缩后同时被翻转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6012160" y="2132856"/>
            <a:ext cx="1656184" cy="92333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注意线程安全性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0" y="4070418"/>
            <a:ext cx="4564718" cy="99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46" y="5264192"/>
            <a:ext cx="4483668" cy="10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曲线连接符 15"/>
          <p:cNvCxnSpPr/>
          <p:nvPr/>
        </p:nvCxnSpPr>
        <p:spPr>
          <a:xfrm rot="5400000">
            <a:off x="2894340" y="4549808"/>
            <a:ext cx="827080" cy="720080"/>
          </a:xfrm>
          <a:prstGeom prst="curvedConnector3">
            <a:avLst/>
          </a:prstGeom>
          <a:ln w="190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>
            <a:off x="3294364" y="4549808"/>
            <a:ext cx="827080" cy="720080"/>
          </a:xfrm>
          <a:prstGeom prst="curvedConnector3">
            <a:avLst/>
          </a:prstGeom>
          <a:ln w="190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>
            <a:off x="3655556" y="4549808"/>
            <a:ext cx="827080" cy="720080"/>
          </a:xfrm>
          <a:prstGeom prst="curvedConnector3">
            <a:avLst/>
          </a:prstGeom>
          <a:ln w="190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>
            <a:off x="2519484" y="4526020"/>
            <a:ext cx="827080" cy="720080"/>
          </a:xfrm>
          <a:prstGeom prst="curvedConnector3">
            <a:avLst/>
          </a:prstGeom>
          <a:ln w="190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23928" y="5445224"/>
            <a:ext cx="360040" cy="2160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923928" y="5429764"/>
            <a:ext cx="360040" cy="231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8832" y="5445224"/>
            <a:ext cx="360040" cy="2160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298832" y="5429764"/>
            <a:ext cx="360040" cy="231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1152</Words>
  <Application>Microsoft Office PowerPoint</Application>
  <PresentationFormat>全屏显示(4:3)</PresentationFormat>
  <Paragraphs>140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扒一扒Java IO那些事儿</vt:lpstr>
      <vt:lpstr>Agenda</vt:lpstr>
      <vt:lpstr>从InputStream开始…</vt:lpstr>
      <vt:lpstr>操作系统IO</vt:lpstr>
      <vt:lpstr>Java IO &amp; NIO</vt:lpstr>
      <vt:lpstr>Buffer</vt:lpstr>
      <vt:lpstr>Buffer操作</vt:lpstr>
      <vt:lpstr>Buffer操作</vt:lpstr>
      <vt:lpstr>Buffer操作</vt:lpstr>
      <vt:lpstr>Buffer操作</vt:lpstr>
      <vt:lpstr>Buffer批量操作</vt:lpstr>
      <vt:lpstr>Buffer操作</vt:lpstr>
      <vt:lpstr>MappedByteBuffer</vt:lpstr>
      <vt:lpstr>虚拟内存</vt:lpstr>
      <vt:lpstr>内存地址多重映射</vt:lpstr>
      <vt:lpstr>DirectByteBuffer</vt:lpstr>
      <vt:lpstr>Channel</vt:lpstr>
      <vt:lpstr>Selector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扒一扒Java IO</dc:title>
  <dc:creator>Localadmin</dc:creator>
  <cp:lastModifiedBy>Localadmin</cp:lastModifiedBy>
  <cp:revision>30</cp:revision>
  <dcterms:created xsi:type="dcterms:W3CDTF">2016-12-06T07:03:31Z</dcterms:created>
  <dcterms:modified xsi:type="dcterms:W3CDTF">2016-12-08T10:24:43Z</dcterms:modified>
</cp:coreProperties>
</file>