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0" r:id="rId3"/>
    <p:sldId id="339" r:id="rId4"/>
    <p:sldId id="327" r:id="rId5"/>
    <p:sldId id="338" r:id="rId6"/>
    <p:sldId id="262" r:id="rId7"/>
    <p:sldId id="270" r:id="rId8"/>
    <p:sldId id="276" r:id="rId9"/>
    <p:sldId id="282" r:id="rId10"/>
    <p:sldId id="281" r:id="rId11"/>
    <p:sldId id="283" r:id="rId12"/>
    <p:sldId id="284" r:id="rId13"/>
    <p:sldId id="285" r:id="rId14"/>
    <p:sldId id="286" r:id="rId15"/>
    <p:sldId id="287" r:id="rId16"/>
    <p:sldId id="288" r:id="rId17"/>
    <p:sldId id="334" r:id="rId18"/>
    <p:sldId id="335" r:id="rId19"/>
    <p:sldId id="336" r:id="rId20"/>
    <p:sldId id="342" r:id="rId21"/>
    <p:sldId id="331" r:id="rId22"/>
    <p:sldId id="280" r:id="rId23"/>
    <p:sldId id="330" r:id="rId24"/>
    <p:sldId id="291" r:id="rId25"/>
    <p:sldId id="290" r:id="rId26"/>
    <p:sldId id="292" r:id="rId27"/>
    <p:sldId id="340" r:id="rId28"/>
    <p:sldId id="332" r:id="rId29"/>
    <p:sldId id="333" r:id="rId30"/>
    <p:sldId id="337" r:id="rId31"/>
    <p:sldId id="341" r:id="rId32"/>
    <p:sldId id="323" r:id="rId33"/>
    <p:sldId id="302" r:id="rId34"/>
    <p:sldId id="319" r:id="rId35"/>
    <p:sldId id="320" r:id="rId36"/>
    <p:sldId id="306" r:id="rId37"/>
    <p:sldId id="318" r:id="rId38"/>
    <p:sldId id="324" r:id="rId39"/>
    <p:sldId id="322" r:id="rId40"/>
    <p:sldId id="317" r:id="rId41"/>
    <p:sldId id="325" r:id="rId42"/>
    <p:sldId id="311" r:id="rId43"/>
    <p:sldId id="321" r:id="rId44"/>
    <p:sldId id="269" r:id="rId45"/>
    <p:sldId id="258" r:id="rId46"/>
    <p:sldId id="257" r:id="rId47"/>
    <p:sldId id="329" r:id="rId48"/>
    <p:sldId id="343" r:id="rId49"/>
    <p:sldId id="328" r:id="rId50"/>
    <p:sldId id="271"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81053" autoAdjust="0"/>
  </p:normalViewPr>
  <p:slideViewPr>
    <p:cSldViewPr snapToObjects="1">
      <p:cViewPr>
        <p:scale>
          <a:sx n="100" d="100"/>
          <a:sy n="100" d="100"/>
        </p:scale>
        <p:origin x="-1944"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736EA-5B03-4B94-8389-F4CB12CF68EF}" type="doc">
      <dgm:prSet loTypeId="urn:microsoft.com/office/officeart/2005/8/layout/chevron1" loCatId="process" qsTypeId="urn:microsoft.com/office/officeart/2005/8/quickstyle/simple2" qsCatId="simple" csTypeId="urn:microsoft.com/office/officeart/2005/8/colors/colorful1" csCatId="colorful" phldr="1"/>
      <dgm:spPr/>
    </dgm:pt>
    <dgm:pt modelId="{F2297405-A347-4C8C-A501-224E0B48B8B1}">
      <dgm:prSet phldrT="[文本]">
        <dgm:style>
          <a:lnRef idx="3">
            <a:schemeClr val="lt1"/>
          </a:lnRef>
          <a:fillRef idx="1">
            <a:schemeClr val="accent1"/>
          </a:fillRef>
          <a:effectRef idx="1">
            <a:schemeClr val="accent1"/>
          </a:effectRef>
          <a:fontRef idx="minor">
            <a:schemeClr val="lt1"/>
          </a:fontRef>
        </dgm:style>
      </dgm:prSet>
      <dgm:spPr/>
      <dgm:t>
        <a:bodyPr/>
        <a:lstStyle/>
        <a:p>
          <a:r>
            <a:rPr lang="en-US" altLang="zh-CN" dirty="0" smtClean="0"/>
            <a:t>CPU Registers</a:t>
          </a:r>
          <a:endParaRPr lang="zh-CN" altLang="en-US" dirty="0"/>
        </a:p>
      </dgm:t>
    </dgm:pt>
    <dgm:pt modelId="{D16924F1-3C07-4C81-B793-2B9CE7583315}" type="parTrans" cxnId="{5D4C1E0D-9071-43D7-BA54-4F8F83102D88}">
      <dgm:prSet/>
      <dgm:spPr/>
      <dgm:t>
        <a:bodyPr/>
        <a:lstStyle/>
        <a:p>
          <a:endParaRPr lang="zh-CN" altLang="en-US"/>
        </a:p>
      </dgm:t>
    </dgm:pt>
    <dgm:pt modelId="{FBF985B7-FE48-4484-A321-494FF60203CF}" type="sibTrans" cxnId="{5D4C1E0D-9071-43D7-BA54-4F8F83102D88}">
      <dgm:prSet/>
      <dgm:spPr/>
      <dgm:t>
        <a:bodyPr/>
        <a:lstStyle/>
        <a:p>
          <a:endParaRPr lang="zh-CN" altLang="en-US"/>
        </a:p>
      </dgm:t>
    </dgm:pt>
    <dgm:pt modelId="{B3C63159-C9DA-4885-8431-9DD4870199B3}">
      <dgm:prSet phldrT="[文本]"/>
      <dgm:spPr/>
      <dgm:t>
        <a:bodyPr/>
        <a:lstStyle/>
        <a:p>
          <a:r>
            <a:rPr lang="en-US" altLang="zh-CN" dirty="0" smtClean="0">
              <a:sym typeface="Wingdings" panose="05000000000000000000" pitchFamily="2" charset="2"/>
            </a:rPr>
            <a:t>L1 CPU cache</a:t>
          </a:r>
          <a:endParaRPr lang="zh-CN" altLang="en-US" dirty="0"/>
        </a:p>
      </dgm:t>
    </dgm:pt>
    <dgm:pt modelId="{34F2BC13-7FB1-48EF-A04C-A71B5D724848}" type="parTrans" cxnId="{58A1BA1C-2D74-46B9-B991-AD5A19CA9163}">
      <dgm:prSet/>
      <dgm:spPr/>
      <dgm:t>
        <a:bodyPr/>
        <a:lstStyle/>
        <a:p>
          <a:endParaRPr lang="zh-CN" altLang="en-US"/>
        </a:p>
      </dgm:t>
    </dgm:pt>
    <dgm:pt modelId="{68977EA4-932F-489E-8691-39CD78043651}" type="sibTrans" cxnId="{58A1BA1C-2D74-46B9-B991-AD5A19CA9163}">
      <dgm:prSet/>
      <dgm:spPr/>
      <dgm:t>
        <a:bodyPr/>
        <a:lstStyle/>
        <a:p>
          <a:endParaRPr lang="zh-CN" altLang="en-US"/>
        </a:p>
      </dgm:t>
    </dgm:pt>
    <dgm:pt modelId="{4FA824C1-22A9-4230-B295-6C26C4D5CBCE}">
      <dgm:prSet phldrT="[文本]"/>
      <dgm:spPr/>
      <dgm:t>
        <a:bodyPr/>
        <a:lstStyle/>
        <a:p>
          <a:r>
            <a:rPr lang="en-US" altLang="zh-CN" dirty="0" smtClean="0">
              <a:sym typeface="Wingdings" panose="05000000000000000000" pitchFamily="2" charset="2"/>
            </a:rPr>
            <a:t>L2 CPU cache</a:t>
          </a:r>
          <a:endParaRPr lang="zh-CN" altLang="en-US" dirty="0"/>
        </a:p>
      </dgm:t>
    </dgm:pt>
    <dgm:pt modelId="{9103D0F1-A683-4AD3-8B2A-C62FBBD7DC15}" type="parTrans" cxnId="{50C2A79F-7A45-4F8F-9C8A-5F8DE6639904}">
      <dgm:prSet/>
      <dgm:spPr/>
      <dgm:t>
        <a:bodyPr/>
        <a:lstStyle/>
        <a:p>
          <a:endParaRPr lang="zh-CN" altLang="en-US"/>
        </a:p>
      </dgm:t>
    </dgm:pt>
    <dgm:pt modelId="{78CE3A7F-4BFC-4AC0-B506-095B866B6ED3}" type="sibTrans" cxnId="{50C2A79F-7A45-4F8F-9C8A-5F8DE6639904}">
      <dgm:prSet/>
      <dgm:spPr/>
      <dgm:t>
        <a:bodyPr/>
        <a:lstStyle/>
        <a:p>
          <a:endParaRPr lang="zh-CN" altLang="en-US"/>
        </a:p>
      </dgm:t>
    </dgm:pt>
    <dgm:pt modelId="{F4C63553-D1B8-4D43-8D61-AAADDCDD6791}">
      <dgm:prSet phldrT="[文本]"/>
      <dgm:spPr/>
      <dgm:t>
        <a:bodyPr/>
        <a:lstStyle/>
        <a:p>
          <a:r>
            <a:rPr lang="en-US" altLang="zh-CN" dirty="0" smtClean="0">
              <a:sym typeface="Wingdings" panose="05000000000000000000" pitchFamily="2" charset="2"/>
            </a:rPr>
            <a:t>L3 CPU cache</a:t>
          </a:r>
          <a:endParaRPr lang="zh-CN" altLang="en-US" dirty="0"/>
        </a:p>
      </dgm:t>
    </dgm:pt>
    <dgm:pt modelId="{E6A0C164-3F7E-4CE4-90ED-C5663FC627C6}" type="parTrans" cxnId="{02AC0DD0-14A2-4A62-AFDA-417639F791E6}">
      <dgm:prSet/>
      <dgm:spPr/>
      <dgm:t>
        <a:bodyPr/>
        <a:lstStyle/>
        <a:p>
          <a:endParaRPr lang="zh-CN" altLang="en-US"/>
        </a:p>
      </dgm:t>
    </dgm:pt>
    <dgm:pt modelId="{ABA932DC-67CF-4E30-8CC2-8809CA1CEE07}" type="sibTrans" cxnId="{02AC0DD0-14A2-4A62-AFDA-417639F791E6}">
      <dgm:prSet/>
      <dgm:spPr/>
      <dgm:t>
        <a:bodyPr/>
        <a:lstStyle/>
        <a:p>
          <a:endParaRPr lang="zh-CN" altLang="en-US"/>
        </a:p>
      </dgm:t>
    </dgm:pt>
    <dgm:pt modelId="{CAEC6A7B-9AB7-4DE8-9A4B-99BB3D522DA0}">
      <dgm:prSet phldrT="[文本]"/>
      <dgm:spPr/>
      <dgm:t>
        <a:bodyPr/>
        <a:lstStyle/>
        <a:p>
          <a:r>
            <a:rPr lang="en-US" altLang="zh-CN" dirty="0" smtClean="0">
              <a:sym typeface="Wingdings" panose="05000000000000000000" pitchFamily="2" charset="2"/>
            </a:rPr>
            <a:t>Main Memory</a:t>
          </a:r>
          <a:endParaRPr lang="zh-CN" altLang="en-US" dirty="0"/>
        </a:p>
      </dgm:t>
    </dgm:pt>
    <dgm:pt modelId="{2A1A1E94-2512-4ED8-8056-58BA6165D372}" type="parTrans" cxnId="{5A052D47-7CD1-4DA1-A34F-003FAE43635A}">
      <dgm:prSet/>
      <dgm:spPr/>
      <dgm:t>
        <a:bodyPr/>
        <a:lstStyle/>
        <a:p>
          <a:endParaRPr lang="zh-CN" altLang="en-US"/>
        </a:p>
      </dgm:t>
    </dgm:pt>
    <dgm:pt modelId="{9B59994B-6376-4B7F-8874-D565B7622F19}" type="sibTrans" cxnId="{5A052D47-7CD1-4DA1-A34F-003FAE43635A}">
      <dgm:prSet/>
      <dgm:spPr/>
      <dgm:t>
        <a:bodyPr/>
        <a:lstStyle/>
        <a:p>
          <a:endParaRPr lang="zh-CN" altLang="en-US"/>
        </a:p>
      </dgm:t>
    </dgm:pt>
    <dgm:pt modelId="{2AA3DF43-B2AB-47BA-A683-735F6F9167BE}">
      <dgm:prSet phldrT="[文本]"/>
      <dgm:spPr/>
      <dgm:t>
        <a:bodyPr/>
        <a:lstStyle/>
        <a:p>
          <a:r>
            <a:rPr lang="en-US" altLang="zh-CN" dirty="0" smtClean="0">
              <a:sym typeface="Wingdings" panose="05000000000000000000" pitchFamily="2" charset="2"/>
            </a:rPr>
            <a:t>Disk</a:t>
          </a:r>
          <a:endParaRPr lang="zh-CN" altLang="en-US" dirty="0"/>
        </a:p>
      </dgm:t>
    </dgm:pt>
    <dgm:pt modelId="{0C42BA2B-BF54-456C-9A10-F448AD009EA9}" type="parTrans" cxnId="{2E8A4850-E801-4C33-AAD6-E1B73EEF2758}">
      <dgm:prSet/>
      <dgm:spPr/>
      <dgm:t>
        <a:bodyPr/>
        <a:lstStyle/>
        <a:p>
          <a:endParaRPr lang="zh-CN" altLang="en-US"/>
        </a:p>
      </dgm:t>
    </dgm:pt>
    <dgm:pt modelId="{8235FD58-A74C-4719-839D-49BCE97B93A4}" type="sibTrans" cxnId="{2E8A4850-E801-4C33-AAD6-E1B73EEF2758}">
      <dgm:prSet/>
      <dgm:spPr/>
      <dgm:t>
        <a:bodyPr/>
        <a:lstStyle/>
        <a:p>
          <a:endParaRPr lang="zh-CN" altLang="en-US"/>
        </a:p>
      </dgm:t>
    </dgm:pt>
    <dgm:pt modelId="{00C5492C-D592-4A04-AEEC-63EF3F1E6C31}" type="pres">
      <dgm:prSet presAssocID="{669736EA-5B03-4B94-8389-F4CB12CF68EF}" presName="Name0" presStyleCnt="0">
        <dgm:presLayoutVars>
          <dgm:dir/>
          <dgm:animLvl val="lvl"/>
          <dgm:resizeHandles val="exact"/>
        </dgm:presLayoutVars>
      </dgm:prSet>
      <dgm:spPr/>
    </dgm:pt>
    <dgm:pt modelId="{3384EEBF-B7D3-452B-9E5A-898B59047925}" type="pres">
      <dgm:prSet presAssocID="{F2297405-A347-4C8C-A501-224E0B48B8B1}" presName="parTxOnly" presStyleLbl="node1" presStyleIdx="0" presStyleCnt="6">
        <dgm:presLayoutVars>
          <dgm:chMax val="0"/>
          <dgm:chPref val="0"/>
          <dgm:bulletEnabled val="1"/>
        </dgm:presLayoutVars>
      </dgm:prSet>
      <dgm:spPr/>
      <dgm:t>
        <a:bodyPr/>
        <a:lstStyle/>
        <a:p>
          <a:endParaRPr lang="zh-CN" altLang="en-US"/>
        </a:p>
      </dgm:t>
    </dgm:pt>
    <dgm:pt modelId="{1A64D1DC-02CA-4961-BDD9-9A64C926A182}" type="pres">
      <dgm:prSet presAssocID="{FBF985B7-FE48-4484-A321-494FF60203CF}" presName="parTxOnlySpace" presStyleCnt="0"/>
      <dgm:spPr/>
    </dgm:pt>
    <dgm:pt modelId="{5FB859CF-93E9-4EDF-9410-D730FE5C708E}" type="pres">
      <dgm:prSet presAssocID="{B3C63159-C9DA-4885-8431-9DD4870199B3}" presName="parTxOnly" presStyleLbl="node1" presStyleIdx="1" presStyleCnt="6">
        <dgm:presLayoutVars>
          <dgm:chMax val="0"/>
          <dgm:chPref val="0"/>
          <dgm:bulletEnabled val="1"/>
        </dgm:presLayoutVars>
      </dgm:prSet>
      <dgm:spPr/>
      <dgm:t>
        <a:bodyPr/>
        <a:lstStyle/>
        <a:p>
          <a:endParaRPr lang="zh-CN" altLang="en-US"/>
        </a:p>
      </dgm:t>
    </dgm:pt>
    <dgm:pt modelId="{4A216FB3-8AAD-45D4-B0C3-82AD5536710F}" type="pres">
      <dgm:prSet presAssocID="{68977EA4-932F-489E-8691-39CD78043651}" presName="parTxOnlySpace" presStyleCnt="0"/>
      <dgm:spPr/>
    </dgm:pt>
    <dgm:pt modelId="{5418F11C-BFCB-4FD4-B81C-53ADA31E377A}" type="pres">
      <dgm:prSet presAssocID="{4FA824C1-22A9-4230-B295-6C26C4D5CBCE}" presName="parTxOnly" presStyleLbl="node1" presStyleIdx="2" presStyleCnt="6">
        <dgm:presLayoutVars>
          <dgm:chMax val="0"/>
          <dgm:chPref val="0"/>
          <dgm:bulletEnabled val="1"/>
        </dgm:presLayoutVars>
      </dgm:prSet>
      <dgm:spPr/>
      <dgm:t>
        <a:bodyPr/>
        <a:lstStyle/>
        <a:p>
          <a:endParaRPr lang="zh-CN" altLang="en-US"/>
        </a:p>
      </dgm:t>
    </dgm:pt>
    <dgm:pt modelId="{CCF3B56C-83C1-4252-A5C4-8CD7E27ABE4E}" type="pres">
      <dgm:prSet presAssocID="{78CE3A7F-4BFC-4AC0-B506-095B866B6ED3}" presName="parTxOnlySpace" presStyleCnt="0"/>
      <dgm:spPr/>
    </dgm:pt>
    <dgm:pt modelId="{C3A7FCC8-5302-4ECD-97B3-3885ED127A0F}" type="pres">
      <dgm:prSet presAssocID="{F4C63553-D1B8-4D43-8D61-AAADDCDD6791}" presName="parTxOnly" presStyleLbl="node1" presStyleIdx="3" presStyleCnt="6">
        <dgm:presLayoutVars>
          <dgm:chMax val="0"/>
          <dgm:chPref val="0"/>
          <dgm:bulletEnabled val="1"/>
        </dgm:presLayoutVars>
      </dgm:prSet>
      <dgm:spPr/>
      <dgm:t>
        <a:bodyPr/>
        <a:lstStyle/>
        <a:p>
          <a:endParaRPr lang="zh-CN" altLang="en-US"/>
        </a:p>
      </dgm:t>
    </dgm:pt>
    <dgm:pt modelId="{EAE9163B-5BE7-4EAA-AD91-2737B3419CDF}" type="pres">
      <dgm:prSet presAssocID="{ABA932DC-67CF-4E30-8CC2-8809CA1CEE07}" presName="parTxOnlySpace" presStyleCnt="0"/>
      <dgm:spPr/>
    </dgm:pt>
    <dgm:pt modelId="{72DF1E96-1287-4DAE-9FF6-92F07FA6C205}" type="pres">
      <dgm:prSet presAssocID="{CAEC6A7B-9AB7-4DE8-9A4B-99BB3D522DA0}" presName="parTxOnly" presStyleLbl="node1" presStyleIdx="4" presStyleCnt="6">
        <dgm:presLayoutVars>
          <dgm:chMax val="0"/>
          <dgm:chPref val="0"/>
          <dgm:bulletEnabled val="1"/>
        </dgm:presLayoutVars>
      </dgm:prSet>
      <dgm:spPr/>
      <dgm:t>
        <a:bodyPr/>
        <a:lstStyle/>
        <a:p>
          <a:endParaRPr lang="zh-CN" altLang="en-US"/>
        </a:p>
      </dgm:t>
    </dgm:pt>
    <dgm:pt modelId="{1CD68175-E974-4C66-99A1-0B97EF0CC883}" type="pres">
      <dgm:prSet presAssocID="{9B59994B-6376-4B7F-8874-D565B7622F19}" presName="parTxOnlySpace" presStyleCnt="0"/>
      <dgm:spPr/>
    </dgm:pt>
    <dgm:pt modelId="{AABE1814-0C05-4233-85CF-C2120295163F}" type="pres">
      <dgm:prSet presAssocID="{2AA3DF43-B2AB-47BA-A683-735F6F9167BE}" presName="parTxOnly" presStyleLbl="node1" presStyleIdx="5" presStyleCnt="6">
        <dgm:presLayoutVars>
          <dgm:chMax val="0"/>
          <dgm:chPref val="0"/>
          <dgm:bulletEnabled val="1"/>
        </dgm:presLayoutVars>
      </dgm:prSet>
      <dgm:spPr/>
      <dgm:t>
        <a:bodyPr/>
        <a:lstStyle/>
        <a:p>
          <a:endParaRPr lang="zh-CN" altLang="en-US"/>
        </a:p>
      </dgm:t>
    </dgm:pt>
  </dgm:ptLst>
  <dgm:cxnLst>
    <dgm:cxn modelId="{13537CC5-0554-4565-8E67-678980E7A6BF}" type="presOf" srcId="{669736EA-5B03-4B94-8389-F4CB12CF68EF}" destId="{00C5492C-D592-4A04-AEEC-63EF3F1E6C31}" srcOrd="0" destOrd="0" presId="urn:microsoft.com/office/officeart/2005/8/layout/chevron1"/>
    <dgm:cxn modelId="{B64934EC-3867-4742-BABC-234BB942286B}" type="presOf" srcId="{2AA3DF43-B2AB-47BA-A683-735F6F9167BE}" destId="{AABE1814-0C05-4233-85CF-C2120295163F}" srcOrd="0" destOrd="0" presId="urn:microsoft.com/office/officeart/2005/8/layout/chevron1"/>
    <dgm:cxn modelId="{50C2A79F-7A45-4F8F-9C8A-5F8DE6639904}" srcId="{669736EA-5B03-4B94-8389-F4CB12CF68EF}" destId="{4FA824C1-22A9-4230-B295-6C26C4D5CBCE}" srcOrd="2" destOrd="0" parTransId="{9103D0F1-A683-4AD3-8B2A-C62FBBD7DC15}" sibTransId="{78CE3A7F-4BFC-4AC0-B506-095B866B6ED3}"/>
    <dgm:cxn modelId="{B3A28E7E-0476-4D20-BA15-5AA31B6C4AD8}" type="presOf" srcId="{CAEC6A7B-9AB7-4DE8-9A4B-99BB3D522DA0}" destId="{72DF1E96-1287-4DAE-9FF6-92F07FA6C205}" srcOrd="0" destOrd="0" presId="urn:microsoft.com/office/officeart/2005/8/layout/chevron1"/>
    <dgm:cxn modelId="{5A052D47-7CD1-4DA1-A34F-003FAE43635A}" srcId="{669736EA-5B03-4B94-8389-F4CB12CF68EF}" destId="{CAEC6A7B-9AB7-4DE8-9A4B-99BB3D522DA0}" srcOrd="4" destOrd="0" parTransId="{2A1A1E94-2512-4ED8-8056-58BA6165D372}" sibTransId="{9B59994B-6376-4B7F-8874-D565B7622F19}"/>
    <dgm:cxn modelId="{D1D6FD82-2CDE-4C45-BA14-E5BC62B24C37}" type="presOf" srcId="{4FA824C1-22A9-4230-B295-6C26C4D5CBCE}" destId="{5418F11C-BFCB-4FD4-B81C-53ADA31E377A}" srcOrd="0" destOrd="0" presId="urn:microsoft.com/office/officeart/2005/8/layout/chevron1"/>
    <dgm:cxn modelId="{4DBC542F-C78F-4B7A-BC1D-88AA3F7AE88C}" type="presOf" srcId="{F4C63553-D1B8-4D43-8D61-AAADDCDD6791}" destId="{C3A7FCC8-5302-4ECD-97B3-3885ED127A0F}" srcOrd="0" destOrd="0" presId="urn:microsoft.com/office/officeart/2005/8/layout/chevron1"/>
    <dgm:cxn modelId="{8AB79FEA-63DB-4B05-ACDD-7812AB216208}" type="presOf" srcId="{B3C63159-C9DA-4885-8431-9DD4870199B3}" destId="{5FB859CF-93E9-4EDF-9410-D730FE5C708E}" srcOrd="0" destOrd="0" presId="urn:microsoft.com/office/officeart/2005/8/layout/chevron1"/>
    <dgm:cxn modelId="{58A1BA1C-2D74-46B9-B991-AD5A19CA9163}" srcId="{669736EA-5B03-4B94-8389-F4CB12CF68EF}" destId="{B3C63159-C9DA-4885-8431-9DD4870199B3}" srcOrd="1" destOrd="0" parTransId="{34F2BC13-7FB1-48EF-A04C-A71B5D724848}" sibTransId="{68977EA4-932F-489E-8691-39CD78043651}"/>
    <dgm:cxn modelId="{5D4C1E0D-9071-43D7-BA54-4F8F83102D88}" srcId="{669736EA-5B03-4B94-8389-F4CB12CF68EF}" destId="{F2297405-A347-4C8C-A501-224E0B48B8B1}" srcOrd="0" destOrd="0" parTransId="{D16924F1-3C07-4C81-B793-2B9CE7583315}" sibTransId="{FBF985B7-FE48-4484-A321-494FF60203CF}"/>
    <dgm:cxn modelId="{2E8A4850-E801-4C33-AAD6-E1B73EEF2758}" srcId="{669736EA-5B03-4B94-8389-F4CB12CF68EF}" destId="{2AA3DF43-B2AB-47BA-A683-735F6F9167BE}" srcOrd="5" destOrd="0" parTransId="{0C42BA2B-BF54-456C-9A10-F448AD009EA9}" sibTransId="{8235FD58-A74C-4719-839D-49BCE97B93A4}"/>
    <dgm:cxn modelId="{02AC0DD0-14A2-4A62-AFDA-417639F791E6}" srcId="{669736EA-5B03-4B94-8389-F4CB12CF68EF}" destId="{F4C63553-D1B8-4D43-8D61-AAADDCDD6791}" srcOrd="3" destOrd="0" parTransId="{E6A0C164-3F7E-4CE4-90ED-C5663FC627C6}" sibTransId="{ABA932DC-67CF-4E30-8CC2-8809CA1CEE07}"/>
    <dgm:cxn modelId="{D81A60B3-6B18-4638-9168-F13D4425F580}" type="presOf" srcId="{F2297405-A347-4C8C-A501-224E0B48B8B1}" destId="{3384EEBF-B7D3-452B-9E5A-898B59047925}" srcOrd="0" destOrd="0" presId="urn:microsoft.com/office/officeart/2005/8/layout/chevron1"/>
    <dgm:cxn modelId="{4F67DBBF-2E85-46D8-AD9F-93D667FBE4BB}" type="presParOf" srcId="{00C5492C-D592-4A04-AEEC-63EF3F1E6C31}" destId="{3384EEBF-B7D3-452B-9E5A-898B59047925}" srcOrd="0" destOrd="0" presId="urn:microsoft.com/office/officeart/2005/8/layout/chevron1"/>
    <dgm:cxn modelId="{85CE3C68-AADE-4D17-82CF-55C6236A1D6B}" type="presParOf" srcId="{00C5492C-D592-4A04-AEEC-63EF3F1E6C31}" destId="{1A64D1DC-02CA-4961-BDD9-9A64C926A182}" srcOrd="1" destOrd="0" presId="urn:microsoft.com/office/officeart/2005/8/layout/chevron1"/>
    <dgm:cxn modelId="{812829E2-A7D3-4764-8BBB-652FB8FB1DEC}" type="presParOf" srcId="{00C5492C-D592-4A04-AEEC-63EF3F1E6C31}" destId="{5FB859CF-93E9-4EDF-9410-D730FE5C708E}" srcOrd="2" destOrd="0" presId="urn:microsoft.com/office/officeart/2005/8/layout/chevron1"/>
    <dgm:cxn modelId="{55E03FA7-1197-4162-9D15-CDC1895A7BD9}" type="presParOf" srcId="{00C5492C-D592-4A04-AEEC-63EF3F1E6C31}" destId="{4A216FB3-8AAD-45D4-B0C3-82AD5536710F}" srcOrd="3" destOrd="0" presId="urn:microsoft.com/office/officeart/2005/8/layout/chevron1"/>
    <dgm:cxn modelId="{AD6A2CD7-2990-4272-994A-CC1C151F3FBC}" type="presParOf" srcId="{00C5492C-D592-4A04-AEEC-63EF3F1E6C31}" destId="{5418F11C-BFCB-4FD4-B81C-53ADA31E377A}" srcOrd="4" destOrd="0" presId="urn:microsoft.com/office/officeart/2005/8/layout/chevron1"/>
    <dgm:cxn modelId="{F402618E-7B41-4010-967C-054F29FE31ED}" type="presParOf" srcId="{00C5492C-D592-4A04-AEEC-63EF3F1E6C31}" destId="{CCF3B56C-83C1-4252-A5C4-8CD7E27ABE4E}" srcOrd="5" destOrd="0" presId="urn:microsoft.com/office/officeart/2005/8/layout/chevron1"/>
    <dgm:cxn modelId="{FB7868E8-A286-4A90-8A36-DADC987907DD}" type="presParOf" srcId="{00C5492C-D592-4A04-AEEC-63EF3F1E6C31}" destId="{C3A7FCC8-5302-4ECD-97B3-3885ED127A0F}" srcOrd="6" destOrd="0" presId="urn:microsoft.com/office/officeart/2005/8/layout/chevron1"/>
    <dgm:cxn modelId="{5E3478FB-6731-4EE0-85DE-C6DBD5205C9F}" type="presParOf" srcId="{00C5492C-D592-4A04-AEEC-63EF3F1E6C31}" destId="{EAE9163B-5BE7-4EAA-AD91-2737B3419CDF}" srcOrd="7" destOrd="0" presId="urn:microsoft.com/office/officeart/2005/8/layout/chevron1"/>
    <dgm:cxn modelId="{7A0F77BA-F1F0-478C-BF79-ACBB37C59C43}" type="presParOf" srcId="{00C5492C-D592-4A04-AEEC-63EF3F1E6C31}" destId="{72DF1E96-1287-4DAE-9FF6-92F07FA6C205}" srcOrd="8" destOrd="0" presId="urn:microsoft.com/office/officeart/2005/8/layout/chevron1"/>
    <dgm:cxn modelId="{E0A1F97B-7B6B-4140-A8BD-38DE2F95A30A}" type="presParOf" srcId="{00C5492C-D592-4A04-AEEC-63EF3F1E6C31}" destId="{1CD68175-E974-4C66-99A1-0B97EF0CC883}" srcOrd="9" destOrd="0" presId="urn:microsoft.com/office/officeart/2005/8/layout/chevron1"/>
    <dgm:cxn modelId="{B29031B7-7201-4417-89B5-B9245BBF6066}" type="presParOf" srcId="{00C5492C-D592-4A04-AEEC-63EF3F1E6C31}" destId="{AABE1814-0C05-4233-85CF-C2120295163F}"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inner(mechanical)</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down (electronic)</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bigger(so fast)</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t>
        <a:bodyPr/>
        <a:lstStyle/>
        <a:p>
          <a:endParaRPr lang="zh-CN" altLang="en-US"/>
        </a:p>
      </dgm:t>
    </dgm:pt>
    <dgm:pt modelId="{F384333B-A7B2-4AD4-AAF4-1020CFD05D90}" type="pres">
      <dgm:prSet presAssocID="{51508896-CE6B-4C4C-AE5C-7F57DCD466EF}" presName="node" presStyleLbl="node1" presStyleIdx="0" presStyleCnt="3">
        <dgm:presLayoutVars>
          <dgm:bulletEnabled val="1"/>
        </dgm:presLayoutVars>
      </dgm:prSet>
      <dgm:spPr/>
      <dgm:t>
        <a:bodyPr/>
        <a:lstStyle/>
        <a:p>
          <a:endParaRPr lang="zh-CN" altLang="en-US"/>
        </a:p>
      </dgm:t>
    </dgm:pt>
    <dgm:pt modelId="{7FD74DA3-6D6C-4764-9503-F18EB708F390}" type="pres">
      <dgm:prSet presAssocID="{B9C77DC8-E824-4B88-AB5D-FC76229FED9D}" presName="sibTrans" presStyleLbl="sibTrans2D1" presStyleIdx="0" presStyleCnt="2"/>
      <dgm:spPr/>
      <dgm:t>
        <a:bodyPr/>
        <a:lstStyle/>
        <a:p>
          <a:endParaRPr lang="zh-CN" altLang="en-US"/>
        </a:p>
      </dgm:t>
    </dgm:pt>
    <dgm:pt modelId="{C1EC2948-BFCB-48E8-8B95-89ACBD07155D}" type="pres">
      <dgm:prSet presAssocID="{B9C77DC8-E824-4B88-AB5D-FC76229FED9D}" presName="connectorText" presStyleLbl="sibTrans2D1" presStyleIdx="0" presStyleCnt="2"/>
      <dgm:spPr/>
      <dgm:t>
        <a:bodyPr/>
        <a:lstStyle/>
        <a:p>
          <a:endParaRPr lang="zh-CN" altLang="en-US"/>
        </a:p>
      </dgm:t>
    </dgm:pt>
    <dgm:pt modelId="{1B51271D-C99F-4D38-8577-6FED0C546D1A}" type="pres">
      <dgm:prSet presAssocID="{48B3AF02-FD32-4F53-8D21-B2CFCC4B8D88}" presName="node" presStyleLbl="node1" presStyleIdx="1" presStyleCnt="3">
        <dgm:presLayoutVars>
          <dgm:bulletEnabled val="1"/>
        </dgm:presLayoutVars>
      </dgm:prSet>
      <dgm:spPr/>
      <dgm:t>
        <a:bodyPr/>
        <a:lstStyle/>
        <a:p>
          <a:endParaRPr lang="zh-CN" altLang="en-US"/>
        </a:p>
      </dgm:t>
    </dgm:pt>
    <dgm:pt modelId="{BE7B4F1C-362A-4957-A2D3-6677EA094BCB}" type="pres">
      <dgm:prSet presAssocID="{99DB5579-F359-48EE-89A2-B54A6894DEC2}" presName="sibTrans" presStyleLbl="sibTrans2D1" presStyleIdx="1" presStyleCnt="2"/>
      <dgm:spPr/>
      <dgm:t>
        <a:bodyPr/>
        <a:lstStyle/>
        <a:p>
          <a:endParaRPr lang="zh-CN" altLang="en-US"/>
        </a:p>
      </dgm:t>
    </dgm:pt>
    <dgm:pt modelId="{DC948D7C-44B9-4323-AD18-EC21FF82D1D8}" type="pres">
      <dgm:prSet presAssocID="{99DB5579-F359-48EE-89A2-B54A6894DEC2}" presName="connectorText" presStyleLbl="sibTrans2D1" presStyleIdx="1" presStyleCnt="2"/>
      <dgm:spPr/>
      <dgm:t>
        <a:bodyPr/>
        <a:lstStyle/>
        <a:p>
          <a:endParaRPr lang="zh-CN" altLang="en-US"/>
        </a:p>
      </dgm:t>
    </dgm:pt>
    <dgm:pt modelId="{12F6DEA7-46CD-430B-9D74-996AFF434F0F}" type="pres">
      <dgm:prSet presAssocID="{832F5EC6-8217-4FC9-808C-9FD247A964FC}" presName="node" presStyleLbl="node1" presStyleIdx="2" presStyleCnt="3">
        <dgm:presLayoutVars>
          <dgm:bulletEnabled val="1"/>
        </dgm:presLayoutVars>
      </dgm:prSet>
      <dgm:spPr/>
      <dgm:t>
        <a:bodyPr/>
        <a:lstStyle/>
        <a:p>
          <a:endParaRPr lang="zh-CN" altLang="en-US"/>
        </a:p>
      </dgm:t>
    </dgm:pt>
  </dgm:ptLst>
  <dgm:cxnLst>
    <dgm:cxn modelId="{86A895BC-819C-4042-8B1D-773DB3436A83}" type="presOf" srcId="{51508896-CE6B-4C4C-AE5C-7F57DCD466EF}" destId="{F384333B-A7B2-4AD4-AAF4-1020CFD05D90}" srcOrd="0" destOrd="0" presId="urn:microsoft.com/office/officeart/2005/8/layout/process1"/>
    <dgm:cxn modelId="{3399834B-E690-4870-B77E-3BA0D79F0FBF}" type="presOf" srcId="{832F5EC6-8217-4FC9-808C-9FD247A964FC}" destId="{12F6DEA7-46CD-430B-9D74-996AFF434F0F}" srcOrd="0" destOrd="0" presId="urn:microsoft.com/office/officeart/2005/8/layout/process1"/>
    <dgm:cxn modelId="{004A0167-2E0B-42D0-BDFE-A7812C27B69C}" srcId="{A6FF1E29-5325-4F17-8370-79C6485CD54A}" destId="{48B3AF02-FD32-4F53-8D21-B2CFCC4B8D88}" srcOrd="1" destOrd="0" parTransId="{3FFB96B5-EF33-4312-85A9-CB2C5170F427}" sibTransId="{99DB5579-F359-48EE-89A2-B54A6894DEC2}"/>
    <dgm:cxn modelId="{D7D3B785-AF37-4ADC-90E5-B2607646DCE4}" type="presOf" srcId="{A6FF1E29-5325-4F17-8370-79C6485CD54A}" destId="{2DA7D8F1-A0DC-49A3-87A4-6D13D5C42E55}" srcOrd="0" destOrd="0" presId="urn:microsoft.com/office/officeart/2005/8/layout/process1"/>
    <dgm:cxn modelId="{016C0D6A-0F65-4AC6-B6C1-BC3D8088FF1A}" srcId="{51508896-CE6B-4C4C-AE5C-7F57DCD466EF}" destId="{29AC1141-FABF-47A9-80BF-7F3F37435ECE}" srcOrd="0" destOrd="0" parTransId="{5BD97E2F-085F-4C1C-B44E-CC46AAC0B21D}" sibTransId="{ADF62174-8B78-45BE-8E92-D0B8DB0947DB}"/>
    <dgm:cxn modelId="{75F8F249-F25A-4823-890D-2FF74BC5913D}" type="presOf" srcId="{48B3AF02-FD32-4F53-8D21-B2CFCC4B8D88}" destId="{1B51271D-C99F-4D38-8577-6FED0C546D1A}"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63B722B6-CE94-44F3-9899-0ACD52B3AC94}" type="presOf" srcId="{29AC1141-FABF-47A9-80BF-7F3F37435ECE}" destId="{F384333B-A7B2-4AD4-AAF4-1020CFD05D90}" srcOrd="0" destOrd="1" presId="urn:microsoft.com/office/officeart/2005/8/layout/process1"/>
    <dgm:cxn modelId="{A6D4B02E-A47E-4F34-ABA3-654CEEAE6094}" type="presOf" srcId="{B9C77DC8-E824-4B88-AB5D-FC76229FED9D}" destId="{7FD74DA3-6D6C-4764-9503-F18EB708F390}" srcOrd="0" destOrd="0" presId="urn:microsoft.com/office/officeart/2005/8/layout/process1"/>
    <dgm:cxn modelId="{2BEF6C2C-50AB-4E17-A7C3-83CA9F0EC6E4}" type="presOf" srcId="{C79E9DAA-AC19-4A3C-B0D4-B2F814022B7E}" destId="{12F6DEA7-46CD-430B-9D74-996AFF434F0F}" srcOrd="0" destOrd="1" presId="urn:microsoft.com/office/officeart/2005/8/layout/process1"/>
    <dgm:cxn modelId="{DA6D01F6-9799-4979-96BA-A0FA1B0E5609}" type="presOf" srcId="{99DB5579-F359-48EE-89A2-B54A6894DEC2}" destId="{BE7B4F1C-362A-4957-A2D3-6677EA094BCB}"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C38CFF4A-510F-4E9A-B853-926C8974D471}" type="presOf" srcId="{F5DE51F1-9CF6-4BEC-A882-1A2863AF6C23}" destId="{1B51271D-C99F-4D38-8577-6FED0C546D1A}"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AB2E2F81-7A10-4101-90BA-D569DFACCB3C}" srcId="{A6FF1E29-5325-4F17-8370-79C6485CD54A}" destId="{832F5EC6-8217-4FC9-808C-9FD247A964FC}" srcOrd="2" destOrd="0" parTransId="{861D3E10-33F6-469D-9F53-7A8E2025EAAE}" sibTransId="{8EBD8B00-D9E9-4D69-83A7-AFC66C32F1C2}"/>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4EEBF-B7D3-452B-9E5A-898B59047925}">
      <dsp:nvSpPr>
        <dsp:cNvPr id="0" name=""/>
        <dsp:cNvSpPr/>
      </dsp:nvSpPr>
      <dsp:spPr>
        <a:xfrm>
          <a:off x="3984" y="107451"/>
          <a:ext cx="1482316" cy="592926"/>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CPU Registers</a:t>
          </a:r>
          <a:endParaRPr lang="zh-CN" altLang="en-US" sz="1700" kern="1200" dirty="0"/>
        </a:p>
      </dsp:txBody>
      <dsp:txXfrm>
        <a:off x="300447" y="107451"/>
        <a:ext cx="889390" cy="592926"/>
      </dsp:txXfrm>
    </dsp:sp>
    <dsp:sp modelId="{5FB859CF-93E9-4EDF-9410-D730FE5C708E}">
      <dsp:nvSpPr>
        <dsp:cNvPr id="0" name=""/>
        <dsp:cNvSpPr/>
      </dsp:nvSpPr>
      <dsp:spPr>
        <a:xfrm>
          <a:off x="1338069" y="107451"/>
          <a:ext cx="1482316" cy="592926"/>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L1 CPU cache</a:t>
          </a:r>
          <a:endParaRPr lang="zh-CN" altLang="en-US" sz="1700" kern="1200" dirty="0"/>
        </a:p>
      </dsp:txBody>
      <dsp:txXfrm>
        <a:off x="1634532" y="107451"/>
        <a:ext cx="889390" cy="592926"/>
      </dsp:txXfrm>
    </dsp:sp>
    <dsp:sp modelId="{5418F11C-BFCB-4FD4-B81C-53ADA31E377A}">
      <dsp:nvSpPr>
        <dsp:cNvPr id="0" name=""/>
        <dsp:cNvSpPr/>
      </dsp:nvSpPr>
      <dsp:spPr>
        <a:xfrm>
          <a:off x="2672154" y="107451"/>
          <a:ext cx="1482316" cy="592926"/>
        </a:xfrm>
        <a:prstGeom prst="chevron">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L2 CPU cache</a:t>
          </a:r>
          <a:endParaRPr lang="zh-CN" altLang="en-US" sz="1700" kern="1200" dirty="0"/>
        </a:p>
      </dsp:txBody>
      <dsp:txXfrm>
        <a:off x="2968617" y="107451"/>
        <a:ext cx="889390" cy="592926"/>
      </dsp:txXfrm>
    </dsp:sp>
    <dsp:sp modelId="{C3A7FCC8-5302-4ECD-97B3-3885ED127A0F}">
      <dsp:nvSpPr>
        <dsp:cNvPr id="0" name=""/>
        <dsp:cNvSpPr/>
      </dsp:nvSpPr>
      <dsp:spPr>
        <a:xfrm>
          <a:off x="4006239" y="107451"/>
          <a:ext cx="1482316" cy="592926"/>
        </a:xfrm>
        <a:prstGeom prst="chevron">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L3 CPU cache</a:t>
          </a:r>
          <a:endParaRPr lang="zh-CN" altLang="en-US" sz="1700" kern="1200" dirty="0"/>
        </a:p>
      </dsp:txBody>
      <dsp:txXfrm>
        <a:off x="4302702" y="107451"/>
        <a:ext cx="889390" cy="592926"/>
      </dsp:txXfrm>
    </dsp:sp>
    <dsp:sp modelId="{72DF1E96-1287-4DAE-9FF6-92F07FA6C205}">
      <dsp:nvSpPr>
        <dsp:cNvPr id="0" name=""/>
        <dsp:cNvSpPr/>
      </dsp:nvSpPr>
      <dsp:spPr>
        <a:xfrm>
          <a:off x="5340323" y="107451"/>
          <a:ext cx="1482316" cy="592926"/>
        </a:xfrm>
        <a:prstGeom prst="chevron">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Main Memory</a:t>
          </a:r>
          <a:endParaRPr lang="zh-CN" altLang="en-US" sz="1700" kern="1200" dirty="0"/>
        </a:p>
      </dsp:txBody>
      <dsp:txXfrm>
        <a:off x="5636786" y="107451"/>
        <a:ext cx="889390" cy="592926"/>
      </dsp:txXfrm>
    </dsp:sp>
    <dsp:sp modelId="{AABE1814-0C05-4233-85CF-C2120295163F}">
      <dsp:nvSpPr>
        <dsp:cNvPr id="0" name=""/>
        <dsp:cNvSpPr/>
      </dsp:nvSpPr>
      <dsp:spPr>
        <a:xfrm>
          <a:off x="6674408" y="107451"/>
          <a:ext cx="1482316" cy="592926"/>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Disk</a:t>
          </a:r>
          <a:endParaRPr lang="zh-CN" altLang="en-US" sz="1700" kern="1200" dirty="0"/>
        </a:p>
      </dsp:txBody>
      <dsp:txXfrm>
        <a:off x="6970871" y="107451"/>
        <a:ext cx="889390" cy="592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4333B-A7B2-4AD4-AAF4-1020CFD05D90}">
      <dsp:nvSpPr>
        <dsp:cNvPr id="0" name=""/>
        <dsp:cNvSpPr/>
      </dsp:nvSpPr>
      <dsp:spPr>
        <a:xfrm>
          <a:off x="5357" y="527722"/>
          <a:ext cx="1601390" cy="960834"/>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Cylinder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outer to inner(mechanical)</a:t>
          </a:r>
          <a:endParaRPr lang="zh-CN" altLang="en-US" sz="1400" kern="1200" dirty="0"/>
        </a:p>
      </dsp:txBody>
      <dsp:txXfrm>
        <a:off x="33499" y="555864"/>
        <a:ext cx="1545106" cy="904550"/>
      </dsp:txXfrm>
    </dsp:sp>
    <dsp:sp modelId="{7FD74DA3-6D6C-4764-9503-F18EB708F390}">
      <dsp:nvSpPr>
        <dsp:cNvPr id="0" name=""/>
        <dsp:cNvSpPr/>
      </dsp:nvSpPr>
      <dsp:spPr>
        <a:xfrm>
          <a:off x="1766887" y="80956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888996"/>
        <a:ext cx="237646" cy="238286"/>
      </dsp:txXfrm>
    </dsp:sp>
    <dsp:sp modelId="{1B51271D-C99F-4D38-8577-6FED0C546D1A}">
      <dsp:nvSpPr>
        <dsp:cNvPr id="0" name=""/>
        <dsp:cNvSpPr/>
      </dsp:nvSpPr>
      <dsp:spPr>
        <a:xfrm>
          <a:off x="2247304" y="527722"/>
          <a:ext cx="1601390" cy="960834"/>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Header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Form up to down (electronic)</a:t>
          </a:r>
          <a:endParaRPr lang="zh-CN" altLang="en-US" sz="1400" kern="1200" dirty="0"/>
        </a:p>
      </dsp:txBody>
      <dsp:txXfrm>
        <a:off x="2275446" y="555864"/>
        <a:ext cx="1545106" cy="904550"/>
      </dsp:txXfrm>
    </dsp:sp>
    <dsp:sp modelId="{BE7B4F1C-362A-4957-A2D3-6677EA094BCB}">
      <dsp:nvSpPr>
        <dsp:cNvPr id="0" name=""/>
        <dsp:cNvSpPr/>
      </dsp:nvSpPr>
      <dsp:spPr>
        <a:xfrm>
          <a:off x="4008834" y="809567"/>
          <a:ext cx="339494" cy="39714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888996"/>
        <a:ext cx="237646" cy="238286"/>
      </dsp:txXfrm>
    </dsp:sp>
    <dsp:sp modelId="{12F6DEA7-46CD-430B-9D74-996AFF434F0F}">
      <dsp:nvSpPr>
        <dsp:cNvPr id="0" name=""/>
        <dsp:cNvSpPr/>
      </dsp:nvSpPr>
      <dsp:spPr>
        <a:xfrm>
          <a:off x="4489251" y="527722"/>
          <a:ext cx="1601390" cy="960834"/>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Sector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smaller to bigger(so fast)</a:t>
          </a:r>
          <a:endParaRPr lang="zh-CN" altLang="en-US" sz="1400" kern="1200" dirty="0"/>
        </a:p>
      </dsp:txBody>
      <dsp:txXfrm>
        <a:off x="4517393" y="55586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2017-05-24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rror-correcting_cod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13" Type="http://schemas.openxmlformats.org/officeDocument/2006/relationships/hyperlink" Target="https://en.wikipedia.org/wiki/Anticipatory_scheduling#cite_note-2" TargetMode="External"/><Relationship Id="rId3" Type="http://schemas.openxmlformats.org/officeDocument/2006/relationships/hyperlink" Target="https://en.wikipedia.org/w/index.php?title=FCFS_(computing_and_electronics)&amp;action=edit&amp;redlink=1"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Anticipatory_scheduling#cite_note-1"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ipedia.org/wiki/Queue_(data_structure)" TargetMode="External"/><Relationship Id="rId11" Type="http://schemas.openxmlformats.org/officeDocument/2006/relationships/hyperlink" Target="https://en.wikipedia.org/w/index.php?title=Work-conserving&amp;action=edit&amp;redlink=1" TargetMode="External"/><Relationship Id="rId5" Type="http://schemas.openxmlformats.org/officeDocument/2006/relationships/hyperlink" Target="https://en.wikipedia.org/wiki/Shortest_seek_time_first" TargetMode="External"/><Relationship Id="rId10" Type="http://schemas.openxmlformats.org/officeDocument/2006/relationships/hyperlink" Target="https://en.wikipedia.org/wiki/Synchronous_I/O" TargetMode="External"/><Relationship Id="rId4" Type="http://schemas.openxmlformats.org/officeDocument/2006/relationships/hyperlink" Target="https://en.wikipedia.org/wiki/Elevator" TargetMode="External"/><Relationship Id="rId9" Type="http://schemas.openxmlformats.org/officeDocument/2006/relationships/hyperlink" Target="https://en.wikipedia.org/wiki/Deadline_scheduler#cite_note-kernel-doc-1" TargetMode="External"/><Relationship Id="rId14" Type="http://schemas.openxmlformats.org/officeDocument/2006/relationships/hyperlink" Target="https://en.wikipedia.org/wiki/FIFO_(computing_and_electronic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Disk_sector"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Error-correcting_code"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Hard_disk_drive" TargetMode="External"/><Relationship Id="rId13" Type="http://schemas.openxmlformats.org/officeDocument/2006/relationships/hyperlink" Target="https://en.wikipedia.org/wiki/Random_access" TargetMode="External"/><Relationship Id="rId18" Type="http://schemas.openxmlformats.org/officeDocument/2006/relationships/hyperlink" Target="https://en.wikipedia.org/wiki/Disk_buffer" TargetMode="External"/><Relationship Id="rId3" Type="http://schemas.openxmlformats.org/officeDocument/2006/relationships/hyperlink" Target="https://en.wikipedia.org/wiki/Disk_cache_(disambiguation)" TargetMode="External"/><Relationship Id="rId7" Type="http://schemas.openxmlformats.org/officeDocument/2006/relationships/hyperlink" Target="https://en.wikipedia.org/wiki/Secondary_storage" TargetMode="External"/><Relationship Id="rId12" Type="http://schemas.openxmlformats.org/officeDocument/2006/relationships/hyperlink" Target="https://en.wikipedia.org/wiki/Paging" TargetMode="External"/><Relationship Id="rId17" Type="http://schemas.openxmlformats.org/officeDocument/2006/relationships/hyperlink" Target="https://en.wikipedia.org/wiki/Disk_controller" TargetMode="External"/><Relationship Id="rId2" Type="http://schemas.openxmlformats.org/officeDocument/2006/relationships/slide" Target="../slides/slide41.xml"/><Relationship Id="rId16" Type="http://schemas.openxmlformats.org/officeDocument/2006/relationships/hyperlink" Target="https://en.wikipedia.org/wiki/NVRAM" TargetMode="External"/><Relationship Id="rId20" Type="http://schemas.openxmlformats.org/officeDocument/2006/relationships/hyperlink" Target="https://en.wikipedia.org/wiki/Disk_array_controller" TargetMode="External"/><Relationship Id="rId1" Type="http://schemas.openxmlformats.org/officeDocument/2006/relationships/notesMaster" Target="../notesMasters/notesMaster1.xml"/><Relationship Id="rId6" Type="http://schemas.openxmlformats.org/officeDocument/2006/relationships/hyperlink" Target="https://en.wikipedia.org/wiki/Page_(computer_memory)" TargetMode="External"/><Relationship Id="rId11" Type="http://schemas.openxmlformats.org/officeDocument/2006/relationships/hyperlink" Target="https://en.wikipedia.org/wiki/Kernel_(computer_science)" TargetMode="External"/><Relationship Id="rId5" Type="http://schemas.openxmlformats.org/officeDocument/2006/relationships/hyperlink" Target="https://en.wikipedia.org/wiki/Cache_(computing)" TargetMode="External"/><Relationship Id="rId15" Type="http://schemas.openxmlformats.org/officeDocument/2006/relationships/hyperlink" Target="https://en.wikipedia.org/wiki/Wikipedia:Citation_needed" TargetMode="External"/><Relationship Id="rId10" Type="http://schemas.openxmlformats.org/officeDocument/2006/relationships/hyperlink" Target="https://en.wikipedia.org/wiki/Main_memory" TargetMode="External"/><Relationship Id="rId19" Type="http://schemas.openxmlformats.org/officeDocument/2006/relationships/hyperlink" Target="https://en.wikipedia.org/wiki/Page_cache#cite_note-3" TargetMode="External"/><Relationship Id="rId4" Type="http://schemas.openxmlformats.org/officeDocument/2006/relationships/hyperlink" Target="https://en.wikipedia.org/wiki/Page_cache#cite_note-2" TargetMode="External"/><Relationship Id="rId9" Type="http://schemas.openxmlformats.org/officeDocument/2006/relationships/hyperlink" Target="https://en.wikipedia.org/wiki/Operating_system" TargetMode="External"/><Relationship Id="rId14" Type="http://schemas.openxmlformats.org/officeDocument/2006/relationships/hyperlink" Target="https://en.wikipedia.org/wiki/Disk_see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entium_4"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CPU_cache#cite_note-ccs.neu.edu-7" TargetMode="External"/><Relationship Id="rId4" Type="http://schemas.openxmlformats.org/officeDocument/2006/relationships/hyperlink" Target="https://en.wikipedia.org/wiki/Kibiby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Error-correcting code"/>
              </a:rPr>
              <a:t>error-correcting code</a:t>
            </a:r>
            <a:r>
              <a:rPr lang="en-US" altLang="zh-CN" sz="1200" b="0" i="0" kern="1200" dirty="0" smtClean="0">
                <a:solidFill>
                  <a:schemeClr val="tx1"/>
                </a:solidFill>
                <a:effectLst/>
                <a:latin typeface="+mn-lt"/>
                <a:ea typeface="+mn-ea"/>
                <a:cs typeface="+mn-cs"/>
              </a:rPr>
              <a:t> (ECC)</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extLst>
      <p:ext uri="{BB962C8B-B14F-4D97-AF65-F5344CB8AC3E}">
        <p14:creationId xmlns:p14="http://schemas.microsoft.com/office/powerpoint/2010/main" val="161755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35</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SSTF:</a:t>
            </a:r>
          </a:p>
          <a:p>
            <a:r>
              <a:rPr lang="en-US" altLang="zh-CN" sz="1200" b="0" i="0" kern="1200" dirty="0" smtClean="0">
                <a:solidFill>
                  <a:schemeClr val="tx1"/>
                </a:solidFill>
                <a:effectLst/>
                <a:latin typeface="+mn-lt"/>
                <a:ea typeface="+mn-ea"/>
                <a:cs typeface="+mn-cs"/>
              </a:rPr>
              <a:t>This is a direct improvement upon a first-come first-served (</a:t>
            </a:r>
            <a:r>
              <a:rPr lang="en-US" altLang="zh-CN" sz="1200" b="0" i="0" u="none" strike="noStrike" kern="1200" dirty="0" smtClean="0">
                <a:solidFill>
                  <a:schemeClr val="tx1"/>
                </a:solidFill>
                <a:effectLst/>
                <a:latin typeface="+mn-lt"/>
                <a:ea typeface="+mn-ea"/>
                <a:cs typeface="+mn-cs"/>
                <a:hlinkClick r:id="rId3" tooltip="FCFS (computing and electronics) (page does not exist)"/>
              </a:rPr>
              <a:t>FCFS</a:t>
            </a:r>
            <a:r>
              <a:rPr lang="en-US" altLang="zh-CN" sz="1200" b="0" i="0" kern="1200" dirty="0" smtClean="0">
                <a:solidFill>
                  <a:schemeClr val="tx1"/>
                </a:solidFill>
                <a:effectLst/>
                <a:latin typeface="+mn-lt"/>
                <a:ea typeface="+mn-ea"/>
                <a:cs typeface="+mn-cs"/>
              </a:rP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SCAN:</a:t>
            </a:r>
          </a:p>
          <a:p>
            <a:r>
              <a:rPr lang="en-US" altLang="zh-CN" sz="1200" b="0" i="0" kern="1200" dirty="0" smtClean="0">
                <a:solidFill>
                  <a:schemeClr val="tx1"/>
                </a:solidFill>
                <a:effectLst/>
                <a:latin typeface="+mn-lt"/>
                <a:ea typeface="+mn-ea"/>
                <a:cs typeface="+mn-cs"/>
              </a:rPr>
              <a:t>This algorithm is named after the behavior of a building </a:t>
            </a:r>
            <a:r>
              <a:rPr lang="en-US" altLang="zh-CN" sz="1200" b="0" i="0" u="none" strike="noStrike" kern="1200" dirty="0" smtClean="0">
                <a:solidFill>
                  <a:schemeClr val="tx1"/>
                </a:solidFill>
                <a:effectLst/>
                <a:latin typeface="+mn-lt"/>
                <a:ea typeface="+mn-ea"/>
                <a:cs typeface="+mn-cs"/>
                <a:hlinkClick r:id="rId4" tooltip="Elevator"/>
              </a:rPr>
              <a:t>elevator</a:t>
            </a:r>
            <a:r>
              <a:rPr lang="en-US" altLang="zh-CN" sz="1200" b="0" i="0" kern="1200" dirty="0" smtClean="0">
                <a:solidFill>
                  <a:schemeClr val="tx1"/>
                </a:solidFill>
                <a:effectLst/>
                <a:latin typeface="+mn-lt"/>
                <a:ea typeface="+mn-ea"/>
                <a:cs typeface="+mn-cs"/>
              </a:rPr>
              <a:t>, where the elevator continues to travel in its current direction (up or down) until empty, stopping only to let individuals off or to pick up new individuals heading in the same direction.</a:t>
            </a:r>
          </a:p>
          <a:p>
            <a:r>
              <a:rPr lang="en-US" altLang="zh-CN" sz="1200" b="0" i="0" kern="1200" dirty="0" smtClean="0">
                <a:solidFill>
                  <a:schemeClr val="tx1"/>
                </a:solidFill>
                <a:effectLst/>
                <a:latin typeface="+mn-lt"/>
                <a:ea typeface="+mn-ea"/>
                <a:cs typeface="+mn-cs"/>
              </a:rPr>
              <a:t>When a new request arrives while the drive is idle, the initial arm/head movement will be in the direction of the cylinder where the data is stored, either </a:t>
            </a:r>
            <a:r>
              <a:rPr lang="en-US" altLang="zh-CN" sz="1200" b="0" i="1" kern="1200" dirty="0" smtClean="0">
                <a:solidFill>
                  <a:schemeClr val="tx1"/>
                </a:solidFill>
                <a:effectLst/>
                <a:latin typeface="+mn-lt"/>
                <a:ea typeface="+mn-ea"/>
                <a:cs typeface="+mn-cs"/>
              </a:rPr>
              <a:t>in</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out</a:t>
            </a:r>
            <a:r>
              <a:rPr lang="en-US" altLang="zh-CN" sz="1200" b="0" i="0" kern="1200" dirty="0" smtClean="0">
                <a:solidFill>
                  <a:schemeClr val="tx1"/>
                </a:solidFill>
                <a:effectLst/>
                <a:latin typeface="+mn-lt"/>
                <a:ea typeface="+mn-ea"/>
                <a:cs typeface="+mn-cs"/>
              </a:rP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 algorithm is the same as the </a:t>
            </a:r>
            <a:r>
              <a:rPr lang="en-US" altLang="zh-CN" sz="1200" b="1" i="0" kern="1200" dirty="0" smtClean="0">
                <a:solidFill>
                  <a:schemeClr val="tx1"/>
                </a:solidFill>
                <a:effectLst/>
                <a:latin typeface="+mn-lt"/>
                <a:ea typeface="+mn-ea"/>
                <a:cs typeface="+mn-cs"/>
              </a:rPr>
              <a:t>SCAN</a:t>
            </a:r>
            <a:r>
              <a:rPr lang="en-US" altLang="zh-CN" sz="1200" b="0" i="0" kern="1200" dirty="0" smtClean="0">
                <a:solidFill>
                  <a:schemeClr val="tx1"/>
                </a:solidFill>
                <a:effectLst/>
                <a:latin typeface="+mn-lt"/>
                <a:ea typeface="+mn-ea"/>
                <a:cs typeface="+mn-cs"/>
              </a:rP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r>
              <a:rPr lang="en-US" altLang="zh-CN" sz="1200" b="0" i="0" kern="1200" dirty="0" smtClean="0">
                <a:solidFill>
                  <a:schemeClr val="tx1"/>
                </a:solidFill>
                <a:effectLst/>
                <a:latin typeface="+mn-lt"/>
                <a:ea typeface="+mn-ea"/>
                <a:cs typeface="+mn-cs"/>
              </a:rP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r>
              <a:rPr lang="en-US" altLang="zh-CN" sz="1200" b="0" i="0" kern="1200" dirty="0" smtClean="0">
                <a:solidFill>
                  <a:schemeClr val="tx1"/>
                </a:solidFill>
                <a:effectLst/>
                <a:latin typeface="+mn-lt"/>
                <a:ea typeface="+mn-ea"/>
                <a:cs typeface="+mn-cs"/>
              </a:rPr>
              <a:t>LOOK behaves almost identically to </a:t>
            </a:r>
            <a:r>
              <a:rPr lang="en-US" altLang="zh-CN" sz="1200" b="0" i="0" u="none" strike="noStrike" kern="1200" dirty="0" smtClean="0">
                <a:solidFill>
                  <a:schemeClr val="tx1"/>
                </a:solidFill>
                <a:effectLst/>
                <a:latin typeface="+mn-lt"/>
                <a:ea typeface="+mn-ea"/>
                <a:cs typeface="+mn-cs"/>
                <a:hlinkClick r:id="rId5" tooltip="Shortest seek time first"/>
              </a:rPr>
              <a:t>Shortest seek time first</a:t>
            </a:r>
            <a:r>
              <a:rPr lang="en-US" altLang="zh-CN" sz="1200" b="0" i="0" kern="1200" dirty="0" smtClean="0">
                <a:solidFill>
                  <a:schemeClr val="tx1"/>
                </a:solidFill>
                <a:effectLst/>
                <a:latin typeface="+mn-lt"/>
                <a:ea typeface="+mn-ea"/>
                <a:cs typeface="+mn-cs"/>
              </a:rP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C-LOOK</a:t>
            </a:r>
            <a:r>
              <a:rPr lang="en-US" altLang="zh-CN" sz="1200" b="0" i="0" kern="1200" dirty="0" smtClean="0">
                <a:solidFill>
                  <a:schemeClr val="tx1"/>
                </a:solidFill>
                <a:effectLst/>
                <a:latin typeface="+mn-lt"/>
                <a:ea typeface="+mn-ea"/>
                <a:cs typeface="+mn-cs"/>
              </a:rPr>
              <a:t> (Circular LOOK):</a:t>
            </a:r>
          </a:p>
          <a:p>
            <a:r>
              <a:rPr lang="en-US" altLang="zh-CN" sz="1200" b="0" i="0" kern="1200" dirty="0" smtClean="0">
                <a:solidFill>
                  <a:schemeClr val="tx1"/>
                </a:solidFill>
                <a:effectLst/>
                <a:latin typeface="+mn-lt"/>
                <a:ea typeface="+mn-ea"/>
                <a:cs typeface="+mn-cs"/>
              </a:rP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r>
              <a:rPr lang="en-US" altLang="zh-CN" sz="1200" b="1" i="0" kern="1200" dirty="0" smtClean="0">
                <a:solidFill>
                  <a:schemeClr val="tx1"/>
                </a:solidFill>
                <a:effectLst/>
                <a:latin typeface="+mn-lt"/>
                <a:ea typeface="+mn-ea"/>
                <a:cs typeface="+mn-cs"/>
              </a:rPr>
              <a:t>N-Step-SCAN:</a:t>
            </a:r>
          </a:p>
          <a:p>
            <a:r>
              <a:rPr lang="en-US" altLang="zh-CN" sz="1200" b="0" i="0" kern="1200" dirty="0" smtClean="0">
                <a:solidFill>
                  <a:schemeClr val="tx1"/>
                </a:solidFill>
                <a:effectLst/>
                <a:latin typeface="+mn-lt"/>
                <a:ea typeface="+mn-ea"/>
                <a:cs typeface="+mn-cs"/>
              </a:rPr>
              <a:t>It segments the request queue into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of length N. Breaking the queue into segments of N requests makes service guarantees possible. Subsequent requests entering the request queue won't get pushed into N sized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which are already full by the elevator algorithm. As such, starvation is eliminated and guarantees of service within N requests is possible.</a:t>
            </a:r>
          </a:p>
          <a:p>
            <a:r>
              <a:rPr lang="en-US" altLang="zh-CN" sz="1200" b="0" i="0" kern="1200" dirty="0" smtClean="0">
                <a:solidFill>
                  <a:schemeClr val="tx1"/>
                </a:solidFill>
                <a:effectLst/>
                <a:latin typeface="+mn-lt"/>
                <a:ea typeface="+mn-ea"/>
                <a:cs typeface="+mn-cs"/>
              </a:rP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r>
              <a:rPr lang="en-US" altLang="zh-CN" sz="1200" b="1" i="0" kern="1200" dirty="0" err="1" smtClean="0">
                <a:solidFill>
                  <a:schemeClr val="tx1"/>
                </a:solidFill>
                <a:effectLst/>
                <a:latin typeface="+mn-lt"/>
                <a:ea typeface="+mn-ea"/>
                <a:cs typeface="+mn-cs"/>
              </a:rPr>
              <a:t>Fscan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During the scan, all of the requests are in the first queue and all new requests are put into the second </a:t>
            </a:r>
            <a:r>
              <a:rPr lang="en-US" altLang="zh-CN" sz="1200" b="0" i="0" u="none" strike="noStrike" kern="1200" dirty="0" smtClean="0">
                <a:solidFill>
                  <a:schemeClr val="tx1"/>
                </a:solidFill>
                <a:effectLst/>
                <a:latin typeface="+mn-lt"/>
                <a:ea typeface="+mn-ea"/>
                <a:cs typeface="+mn-cs"/>
                <a:hlinkClick r:id="rId6" tooltip="Queue (data structure)"/>
              </a:rPr>
              <a:t>queue</a:t>
            </a:r>
            <a:r>
              <a:rPr lang="en-US" altLang="zh-CN" sz="1200" b="0" i="0" kern="1200" dirty="0" smtClean="0">
                <a:solidFill>
                  <a:schemeClr val="tx1"/>
                </a:solidFill>
                <a:effectLst/>
                <a:latin typeface="+mn-lt"/>
                <a:ea typeface="+mn-ea"/>
                <a:cs typeface="+mn-cs"/>
              </a:rPr>
              <a:t>. Thus, service of new requests is deferred until all of the old requests have been processed. </a:t>
            </a:r>
          </a:p>
          <a:p>
            <a:r>
              <a:rPr lang="en-US" altLang="zh-CN" sz="1200" b="1" i="0" kern="1200" dirty="0" smtClean="0">
                <a:solidFill>
                  <a:schemeClr val="tx1"/>
                </a:solidFill>
                <a:effectLst/>
                <a:latin typeface="+mn-lt"/>
                <a:ea typeface="+mn-ea"/>
                <a:cs typeface="+mn-cs"/>
              </a:rPr>
              <a:t>Completely Fair Queuing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CFQ</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CFQ places synchronous requests submitted by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into a number of per-process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and then allocates </a:t>
            </a:r>
            <a:r>
              <a:rPr lang="en-US" altLang="zh-CN" sz="1200" b="0" i="0" kern="1200" dirty="0" err="1" smtClean="0">
                <a:solidFill>
                  <a:schemeClr val="tx1"/>
                </a:solidFill>
                <a:effectLst/>
                <a:latin typeface="+mn-lt"/>
                <a:ea typeface="+mn-ea"/>
                <a:cs typeface="+mn-cs"/>
              </a:rPr>
              <a:t>timeslices</a:t>
            </a:r>
            <a:r>
              <a:rPr lang="en-US" altLang="zh-CN" sz="1200" b="0" i="0" kern="1200" dirty="0" smtClean="0">
                <a:solidFill>
                  <a:schemeClr val="tx1"/>
                </a:solidFill>
                <a:effectLst/>
                <a:latin typeface="+mn-lt"/>
                <a:ea typeface="+mn-ea"/>
                <a:cs typeface="+mn-cs"/>
              </a:rPr>
              <a:t> for each of the queues to access the </a:t>
            </a:r>
            <a:r>
              <a:rPr lang="en-US" altLang="zh-CN" sz="1200" b="0" i="0" u="none" strike="noStrike" kern="1200" dirty="0" smtClean="0">
                <a:solidFill>
                  <a:schemeClr val="tx1"/>
                </a:solidFill>
                <a:effectLst/>
                <a:latin typeface="+mn-lt"/>
                <a:ea typeface="+mn-ea"/>
                <a:cs typeface="+mn-cs"/>
                <a:hlinkClick r:id="rId8" tooltip="Disk storage"/>
              </a:rPr>
              <a:t>disk</a:t>
            </a:r>
            <a:r>
              <a:rPr lang="en-US" altLang="zh-CN" sz="1200" b="0" i="0" kern="1200" dirty="0" smtClean="0">
                <a:solidFill>
                  <a:schemeClr val="tx1"/>
                </a:solidFill>
                <a:effectLst/>
                <a:latin typeface="+mn-lt"/>
                <a:ea typeface="+mn-ea"/>
                <a:cs typeface="+mn-cs"/>
              </a:rPr>
              <a:t>. The length of the time slice and the number of requests a queue is allowed to submit depends on the I/O priority of the given process. Asynchronous requests for all processes are batched together in fewer queues, one per priority. </a:t>
            </a:r>
          </a:p>
          <a:p>
            <a:r>
              <a:rPr lang="en-US" altLang="zh-CN" sz="1200" b="1" i="0" kern="1200" dirty="0" smtClean="0">
                <a:solidFill>
                  <a:schemeClr val="tx1"/>
                </a:solidFill>
                <a:effectLst/>
                <a:latin typeface="+mn-lt"/>
                <a:ea typeface="+mn-ea"/>
                <a:cs typeface="+mn-cs"/>
              </a:rPr>
              <a:t>Deadline scheduler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main goal of the Deadline scheduler is to guarantee a start service time for a request.</a:t>
            </a:r>
            <a:r>
              <a:rPr lang="en-US" altLang="zh-CN" sz="1200" b="0" i="0" u="none" strike="noStrike" kern="1200" baseline="30000" dirty="0" smtClean="0">
                <a:solidFill>
                  <a:schemeClr val="tx1"/>
                </a:solidFill>
                <a:effectLst/>
                <a:latin typeface="+mn-lt"/>
                <a:ea typeface="+mn-ea"/>
                <a:cs typeface="+mn-cs"/>
                <a:hlinkClick r:id="rId9"/>
              </a:rPr>
              <a:t>[1]</a:t>
            </a:r>
            <a:r>
              <a:rPr lang="en-US" altLang="zh-CN" sz="1200" b="0" i="0" kern="1200" dirty="0" smtClean="0">
                <a:solidFill>
                  <a:schemeClr val="tx1"/>
                </a:solidFill>
                <a:effectLst/>
                <a:latin typeface="+mn-lt"/>
                <a:ea typeface="+mn-ea"/>
                <a:cs typeface="+mn-cs"/>
              </a:rPr>
              <a:t> It does so by imposing a deadline on all I/O operations to prevent starvation of requests. It also maintains two deadline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in addition to the sorted queues (both read and write). Deadline queues are basically sorted by their deadline (the expiration time), while the sorted queues are sorted by the sector number.</a:t>
            </a:r>
          </a:p>
          <a:p>
            <a:r>
              <a:rPr lang="en-US" altLang="zh-CN" sz="1200" b="0" i="0" kern="1200" dirty="0" smtClean="0">
                <a:solidFill>
                  <a:schemeClr val="tx1"/>
                </a:solidFill>
                <a:effectLst/>
                <a:latin typeface="+mn-lt"/>
                <a:ea typeface="+mn-ea"/>
                <a:cs typeface="+mn-cs"/>
              </a:rPr>
              <a:t>Before serving the next request, the deadline scheduler decides which queue to use. Read queues are given a higher priority, because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r>
              <a:rPr lang="en-US" altLang="zh-CN" sz="1200" b="0" i="0" kern="1200" dirty="0" smtClean="0">
                <a:solidFill>
                  <a:schemeClr val="tx1"/>
                </a:solidFill>
                <a:effectLst/>
                <a:latin typeface="+mn-lt"/>
                <a:ea typeface="+mn-ea"/>
                <a:cs typeface="+mn-cs"/>
              </a:rPr>
              <a:t>By default, read requests have an expiration time of 500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write requests expire in 5 seconds.</a:t>
            </a:r>
          </a:p>
          <a:p>
            <a:r>
              <a:rPr lang="en-US" altLang="zh-CN" sz="1200" b="1" i="0" kern="1200" dirty="0" smtClean="0">
                <a:solidFill>
                  <a:schemeClr val="tx1"/>
                </a:solidFill>
                <a:effectLst/>
                <a:latin typeface="+mn-lt"/>
                <a:ea typeface="+mn-ea"/>
                <a:cs typeface="+mn-cs"/>
              </a:rPr>
              <a:t>Anticipatory scheduling:</a:t>
            </a:r>
          </a:p>
          <a:p>
            <a:r>
              <a:rPr lang="en-US" altLang="zh-CN" sz="1200" b="0" i="0" kern="1200" dirty="0" smtClean="0">
                <a:solidFill>
                  <a:schemeClr val="tx1"/>
                </a:solidFill>
                <a:effectLst/>
                <a:latin typeface="+mn-lt"/>
                <a:ea typeface="+mn-ea"/>
                <a:cs typeface="+mn-cs"/>
              </a:rPr>
              <a:t>It seeks to increase the efficiency of disk utilization by "anticipating" future </a:t>
            </a:r>
            <a:r>
              <a:rPr lang="en-US" altLang="zh-CN" sz="1200" b="0" i="0" u="none" strike="noStrike" kern="1200" dirty="0" smtClean="0">
                <a:solidFill>
                  <a:schemeClr val="tx1"/>
                </a:solidFill>
                <a:effectLst/>
                <a:latin typeface="+mn-lt"/>
                <a:ea typeface="+mn-ea"/>
                <a:cs typeface="+mn-cs"/>
                <a:hlinkClick r:id="rId10" tooltip="Synchronous I/O"/>
              </a:rPr>
              <a:t>synchronous</a:t>
            </a:r>
            <a:r>
              <a:rPr lang="en-US" altLang="zh-CN" sz="1200" b="0" i="0" kern="1200" dirty="0" smtClean="0">
                <a:solidFill>
                  <a:schemeClr val="tx1"/>
                </a:solidFill>
                <a:effectLst/>
                <a:latin typeface="+mn-lt"/>
                <a:ea typeface="+mn-ea"/>
                <a:cs typeface="+mn-cs"/>
              </a:rPr>
              <a:t> read operations.</a:t>
            </a:r>
          </a:p>
          <a:p>
            <a:r>
              <a:rPr lang="en-US" altLang="zh-CN" sz="1200" b="0" i="0" kern="1200" dirty="0" smtClean="0">
                <a:solidFill>
                  <a:schemeClr val="tx1"/>
                </a:solidFill>
                <a:effectLst/>
                <a:latin typeface="+mn-lt"/>
                <a:ea typeface="+mn-ea"/>
                <a:cs typeface="+mn-cs"/>
              </a:rPr>
              <a:t>"Deceptive idleness" is a situation where a </a:t>
            </a:r>
            <a:r>
              <a:rPr lang="en-US" altLang="zh-CN" sz="1200" b="0" i="0" u="none" strike="noStrike" kern="1200" dirty="0" smtClean="0">
                <a:solidFill>
                  <a:schemeClr val="tx1"/>
                </a:solidFill>
                <a:effectLst/>
                <a:latin typeface="+mn-lt"/>
                <a:ea typeface="+mn-ea"/>
                <a:cs typeface="+mn-cs"/>
                <a:hlinkClick r:id="rId7" tooltip="Process (computing)"/>
              </a:rPr>
              <a:t>process</a:t>
            </a:r>
            <a:r>
              <a:rPr lang="en-US" altLang="zh-CN" sz="1200" b="0" i="0" kern="1200" dirty="0" smtClean="0">
                <a:solidFill>
                  <a:schemeClr val="tx1"/>
                </a:solidFill>
                <a:effectLst/>
                <a:latin typeface="+mn-lt"/>
                <a:ea typeface="+mn-ea"/>
                <a:cs typeface="+mn-cs"/>
              </a:rPr>
              <a:t> appears to be finished reading from the disk when it is actually processing data in preparation of the next read operation. This will cause a normal </a:t>
            </a:r>
            <a:r>
              <a:rPr lang="en-US" altLang="zh-CN" sz="1200" b="0" i="0" u="none" strike="noStrike" kern="1200" dirty="0" smtClean="0">
                <a:solidFill>
                  <a:schemeClr val="tx1"/>
                </a:solidFill>
                <a:effectLst/>
                <a:latin typeface="+mn-lt"/>
                <a:ea typeface="+mn-ea"/>
                <a:cs typeface="+mn-cs"/>
                <a:hlinkClick r:id="rId11" tooltip="Work-conserving (page does not exist)"/>
              </a:rPr>
              <a:t>work-conserving</a:t>
            </a:r>
            <a:r>
              <a:rPr lang="en-US" altLang="zh-CN" sz="1200" b="0" i="0" kern="1200" dirty="0" smtClean="0">
                <a:solidFill>
                  <a:schemeClr val="tx1"/>
                </a:solidFill>
                <a:effectLst/>
                <a:latin typeface="+mn-lt"/>
                <a:ea typeface="+mn-ea"/>
                <a:cs typeface="+mn-cs"/>
              </a:rPr>
              <a:t> I/O scheduler to switch to servicing I/O from an unrelated process. This situation is detrimental to the throughput of synchronous reads, as it degenerates into a seeking workload.</a:t>
            </a:r>
            <a:r>
              <a:rPr lang="en-US" altLang="zh-CN" sz="1200" b="0" i="0" u="none" strike="noStrike" kern="1200" baseline="30000" dirty="0" smtClean="0">
                <a:solidFill>
                  <a:schemeClr val="tx1"/>
                </a:solidFill>
                <a:effectLst/>
                <a:latin typeface="+mn-lt"/>
                <a:ea typeface="+mn-ea"/>
                <a:cs typeface="+mn-cs"/>
                <a:hlinkClick r:id="rId12"/>
              </a:rPr>
              <a:t>[1]</a:t>
            </a:r>
            <a:r>
              <a:rPr lang="en-US" altLang="zh-CN" sz="1200" b="0" i="0" kern="1200" dirty="0" smtClean="0">
                <a:solidFill>
                  <a:schemeClr val="tx1"/>
                </a:solidFill>
                <a:effectLst/>
                <a:latin typeface="+mn-lt"/>
                <a:ea typeface="+mn-ea"/>
                <a:cs typeface="+mn-cs"/>
              </a:rPr>
              <a:t> Anticipatory scheduling overcomes deceptive idleness by pausing for a short time (a few milliseconds) after a read operation in </a:t>
            </a:r>
            <a:r>
              <a:rPr lang="en-US" altLang="zh-CN" sz="1200" b="0" i="1" kern="1200" dirty="0" smtClean="0">
                <a:solidFill>
                  <a:schemeClr val="tx1"/>
                </a:solidFill>
                <a:effectLst/>
                <a:latin typeface="+mn-lt"/>
                <a:ea typeface="+mn-ea"/>
                <a:cs typeface="+mn-cs"/>
              </a:rPr>
              <a:t>anticipation</a:t>
            </a:r>
            <a:r>
              <a:rPr lang="en-US" altLang="zh-CN" sz="1200" b="0" i="0" kern="1200" dirty="0" smtClean="0">
                <a:solidFill>
                  <a:schemeClr val="tx1"/>
                </a:solidFill>
                <a:effectLst/>
                <a:latin typeface="+mn-lt"/>
                <a:ea typeface="+mn-ea"/>
                <a:cs typeface="+mn-cs"/>
              </a:rPr>
              <a:t> of another close-by read requests.</a:t>
            </a:r>
            <a:r>
              <a:rPr lang="en-US" altLang="zh-CN" sz="1200" b="0" i="0" u="none" strike="noStrike" kern="1200" baseline="30000" dirty="0" smtClean="0">
                <a:solidFill>
                  <a:schemeClr val="tx1"/>
                </a:solidFill>
                <a:effectLst/>
                <a:latin typeface="+mn-lt"/>
                <a:ea typeface="+mn-ea"/>
                <a:cs typeface="+mn-cs"/>
                <a:hlinkClick r:id="rId13"/>
              </a:rPr>
              <a:t>[2]</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NOOP scheduler:</a:t>
            </a:r>
          </a:p>
          <a:p>
            <a:r>
              <a:rPr lang="en-US" altLang="zh-CN" sz="1200" b="0" i="0" kern="1200" dirty="0" smtClean="0">
                <a:solidFill>
                  <a:schemeClr val="tx1"/>
                </a:solidFill>
                <a:effectLst/>
                <a:latin typeface="+mn-lt"/>
                <a:ea typeface="+mn-ea"/>
                <a:cs typeface="+mn-cs"/>
              </a:rPr>
              <a:t>The NOOP scheduler inserts all incoming I/O requests into a simple </a:t>
            </a:r>
            <a:r>
              <a:rPr lang="en-US" altLang="zh-CN" sz="1200" b="0" i="0" u="none" strike="noStrike" kern="1200" dirty="0" smtClean="0">
                <a:solidFill>
                  <a:schemeClr val="tx1"/>
                </a:solidFill>
                <a:effectLst/>
                <a:latin typeface="+mn-lt"/>
                <a:ea typeface="+mn-ea"/>
                <a:cs typeface="+mn-cs"/>
                <a:hlinkClick r:id="rId14" tooltip="FIFO (computing and electronics)"/>
              </a:rPr>
              <a:t>FIFO</a:t>
            </a:r>
            <a:r>
              <a:rPr lang="en-US" altLang="zh-CN" sz="1200" b="0" i="0" kern="1200" dirty="0" smtClean="0">
                <a:solidFill>
                  <a:schemeClr val="tx1"/>
                </a:solidFill>
                <a:effectLst/>
                <a:latin typeface="+mn-lt"/>
                <a:ea typeface="+mn-ea"/>
                <a:cs typeface="+mn-cs"/>
              </a:rPr>
              <a:t> queue and implements request merging. This scheduler is useful when it has been determined that the host should </a:t>
            </a:r>
            <a:r>
              <a:rPr lang="en-US" altLang="zh-CN" sz="1200" b="0" i="1"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attempt to re-order requests based on the sector numbers contained therein. In other words, the scheduler assumes that the host is unaware of how to productively re-order requests.</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38</a:t>
            </a:fld>
            <a:endParaRPr lang="zh-CN" altLang="en-US"/>
          </a:p>
        </p:txBody>
      </p:sp>
    </p:spTree>
    <p:extLst>
      <p:ext uri="{BB962C8B-B14F-4D97-AF65-F5344CB8AC3E}">
        <p14:creationId xmlns:p14="http://schemas.microsoft.com/office/powerpoint/2010/main" val="74217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concept of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began as a simple way for </a:t>
            </a:r>
            <a:r>
              <a:rPr lang="en-US" altLang="zh-CN" sz="1200" b="0" i="0" u="none" strike="noStrike" kern="1200" dirty="0" smtClean="0">
                <a:solidFill>
                  <a:schemeClr val="tx1"/>
                </a:solidFill>
                <a:effectLst/>
                <a:latin typeface="+mn-lt"/>
                <a:ea typeface="+mn-ea"/>
                <a:cs typeface="+mn-cs"/>
                <a:hlinkClick r:id="rId3"/>
              </a:rPr>
              <a:t>physical sectors on disk</a:t>
            </a:r>
            <a:r>
              <a:rPr lang="en-US" altLang="zh-CN" sz="1200" b="0" i="0" kern="1200" dirty="0" smtClean="0">
                <a:solidFill>
                  <a:schemeClr val="tx1"/>
                </a:solidFill>
                <a:effectLst/>
                <a:latin typeface="+mn-lt"/>
                <a:ea typeface="+mn-ea"/>
                <a:cs typeface="+mn-cs"/>
              </a:rPr>
              <a:t> to be represented logically in the </a:t>
            </a:r>
            <a:r>
              <a:rPr lang="en-US" altLang="zh-CN" sz="1200" b="0" i="0" kern="1200" dirty="0" err="1" smtClean="0">
                <a:solidFill>
                  <a:schemeClr val="tx1"/>
                </a:solidFill>
                <a:effectLst/>
                <a:latin typeface="+mn-lt"/>
                <a:ea typeface="+mn-ea"/>
                <a:cs typeface="+mn-cs"/>
              </a:rPr>
              <a:t>filesystem</a:t>
            </a:r>
            <a:r>
              <a:rPr lang="en-US" altLang="zh-CN"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Each </a:t>
            </a:r>
            <a:r>
              <a:rPr lang="en-US" altLang="zh-CN" sz="1200" b="0" i="0" kern="1200" dirty="0" smtClean="0">
                <a:solidFill>
                  <a:schemeClr val="tx1"/>
                </a:solidFill>
                <a:effectLst/>
                <a:latin typeface="+mn-lt"/>
                <a:ea typeface="+mn-ea"/>
                <a:cs typeface="+mn-cs"/>
              </a:rPr>
              <a:t>sector had its own header, data area and </a:t>
            </a:r>
            <a:r>
              <a:rPr lang="en-US" altLang="zh-CN" sz="1200" b="0" i="0" u="none" strike="noStrike" kern="1200" dirty="0" smtClean="0">
                <a:solidFill>
                  <a:schemeClr val="tx1"/>
                </a:solidFill>
                <a:effectLst/>
                <a:latin typeface="+mn-lt"/>
                <a:ea typeface="+mn-ea"/>
                <a:cs typeface="+mn-cs"/>
                <a:hlinkClick r:id="rId4"/>
              </a:rPr>
              <a:t>ECC</a:t>
            </a:r>
            <a:r>
              <a:rPr lang="en-US" altLang="zh-CN" sz="1200" b="0" i="0" kern="1200" dirty="0" smtClean="0">
                <a:solidFill>
                  <a:schemeClr val="tx1"/>
                </a:solidFill>
                <a:effectLst/>
                <a:latin typeface="+mn-lt"/>
                <a:ea typeface="+mn-ea"/>
                <a:cs typeface="+mn-cs"/>
              </a:rPr>
              <a:t> which made it the smallest piece of disk that could be independently represented logically.</a:t>
            </a:r>
          </a:p>
          <a:p>
            <a:r>
              <a:rPr lang="en-US" altLang="zh-CN" sz="1200" b="0" i="0" kern="1200" dirty="0" smtClean="0">
                <a:solidFill>
                  <a:schemeClr val="tx1"/>
                </a:solidFill>
                <a:effectLst/>
                <a:latin typeface="+mn-lt"/>
                <a:ea typeface="+mn-ea"/>
                <a:cs typeface="+mn-cs"/>
              </a:rPr>
              <a:t>As time went by, with the advent of caches on the HDD controller it became easier to have logical blocks which were of the size of multiple physical sectors. This way on-disk sequential I/O increased resulting in better throughput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Today,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is the smallest piece of disk-space available. Typically files are stored using 1 or more block(s) on disk.</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Block </a:t>
            </a:r>
            <a:r>
              <a:rPr lang="en-US" altLang="zh-CN" sz="1200" b="1" i="0" kern="1200" dirty="0" err="1" smtClean="0">
                <a:solidFill>
                  <a:schemeClr val="tx1"/>
                </a:solidFill>
                <a:effectLst/>
                <a:latin typeface="+mn-lt"/>
                <a:ea typeface="+mn-ea"/>
                <a:cs typeface="+mn-cs"/>
              </a:rPr>
              <a:t>vs</a:t>
            </a:r>
            <a:r>
              <a:rPr lang="en-US" altLang="zh-CN" sz="1200" b="1" i="0" kern="1200" dirty="0" smtClean="0">
                <a:solidFill>
                  <a:schemeClr val="tx1"/>
                </a:solidFill>
                <a:effectLst/>
                <a:latin typeface="+mn-lt"/>
                <a:ea typeface="+mn-ea"/>
                <a:cs typeface="+mn-cs"/>
              </a:rPr>
              <a:t> Sector </a:t>
            </a:r>
            <a:r>
              <a:rPr lang="en-US" altLang="zh-CN" sz="1200" b="1" i="0" kern="1200" dirty="0" err="1" smtClean="0">
                <a:solidFill>
                  <a:schemeClr val="tx1"/>
                </a:solidFill>
                <a:effectLst/>
                <a:latin typeface="+mn-lt"/>
                <a:ea typeface="+mn-ea"/>
                <a:cs typeface="+mn-cs"/>
              </a:rPr>
              <a:t>vs</a:t>
            </a:r>
            <a:r>
              <a:rPr lang="en-US" altLang="zh-CN" sz="1200" b="1" i="0" kern="1200" dirty="0" smtClean="0">
                <a:solidFill>
                  <a:schemeClr val="tx1"/>
                </a:solidFill>
                <a:effectLst/>
                <a:latin typeface="+mn-lt"/>
                <a:ea typeface="+mn-ea"/>
                <a:cs typeface="+mn-cs"/>
              </a:rPr>
              <a:t> Cluster:</a:t>
            </a:r>
          </a:p>
          <a:p>
            <a:r>
              <a:rPr lang="en-US" altLang="zh-CN" sz="1200" b="1" i="0" kern="1200" dirty="0" smtClean="0">
                <a:solidFill>
                  <a:schemeClr val="tx1"/>
                </a:solidFill>
                <a:effectLst/>
                <a:latin typeface="+mn-lt"/>
                <a:ea typeface="+mn-ea"/>
                <a:cs typeface="+mn-cs"/>
              </a:rPr>
              <a:t>BLOCK</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 group of bytes handled, stored, and accessed as a logical data unit, such as an individual file record. </a:t>
            </a:r>
            <a:r>
              <a:rPr lang="en-US" altLang="zh-CN" dirty="0" smtClean="0"/>
              <a:t/>
            </a:r>
            <a:br>
              <a:rPr lang="en-US" altLang="zh-CN" dirty="0" smtClean="0"/>
            </a:br>
            <a:r>
              <a:rPr lang="en-US" altLang="zh-CN" dirty="0" smtClean="0"/>
              <a:t/>
            </a:r>
            <a:br>
              <a:rPr lang="en-US" altLang="zh-CN" dirty="0" smtClean="0"/>
            </a:br>
            <a:r>
              <a:rPr lang="en-US" altLang="zh-CN" sz="1200" b="1" i="0" kern="1200" dirty="0" smtClean="0">
                <a:solidFill>
                  <a:schemeClr val="tx1"/>
                </a:solidFill>
                <a:effectLst/>
                <a:latin typeface="+mn-lt"/>
                <a:ea typeface="+mn-ea"/>
                <a:cs typeface="+mn-cs"/>
              </a:rPr>
              <a:t>CLUSTER</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 group of disk sectors. The smallest </a:t>
            </a:r>
            <a:r>
              <a:rPr lang="en-US" altLang="zh-CN" sz="1200" b="0" i="0" kern="1200" dirty="0" err="1" smtClean="0">
                <a:solidFill>
                  <a:schemeClr val="tx1"/>
                </a:solidFill>
                <a:effectLst/>
                <a:latin typeface="+mn-lt"/>
                <a:ea typeface="+mn-ea"/>
                <a:cs typeface="+mn-cs"/>
              </a:rPr>
              <a:t>allocatable</a:t>
            </a:r>
            <a:r>
              <a:rPr lang="en-US" altLang="zh-CN" sz="1200" b="0" i="0" kern="1200" dirty="0" smtClean="0">
                <a:solidFill>
                  <a:schemeClr val="tx1"/>
                </a:solidFill>
                <a:effectLst/>
                <a:latin typeface="+mn-lt"/>
                <a:ea typeface="+mn-ea"/>
                <a:cs typeface="+mn-cs"/>
              </a:rPr>
              <a:t> unit of disk storage allowed; each FAT entry represents one cluster. Under FAT16, an average cluster is 16K; under FAT32, clusters are only 4K on partitions up to 8GB. </a:t>
            </a:r>
            <a:r>
              <a:rPr lang="en-US" altLang="zh-CN" dirty="0" smtClean="0"/>
              <a:t/>
            </a:r>
            <a:br>
              <a:rPr lang="en-US" altLang="zh-CN" dirty="0" smtClean="0"/>
            </a:br>
            <a:r>
              <a:rPr lang="en-US" altLang="zh-CN" dirty="0" smtClean="0"/>
              <a:t/>
            </a:r>
            <a:br>
              <a:rPr lang="en-US" altLang="zh-CN" dirty="0" smtClean="0"/>
            </a:br>
            <a:r>
              <a:rPr lang="en-US" altLang="zh-CN" sz="1200" b="1" i="0" kern="1200" dirty="0" smtClean="0">
                <a:solidFill>
                  <a:schemeClr val="tx1"/>
                </a:solidFill>
                <a:effectLst/>
                <a:latin typeface="+mn-lt"/>
                <a:ea typeface="+mn-ea"/>
                <a:cs typeface="+mn-cs"/>
              </a:rPr>
              <a:t>SECTOR</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 sector is a logical segment of information on a particular track, and is the smallest addressable unit of storage on a disk. Tracks are divided into sectors, with each sector 512 bytes long. They contain data, but also contain information as to where the data is located, among other useful bits of information. Modern drives use ZDR - Zone Density Recording, where there are more sectors per track on the outside of the disk where there is more surface area, and fewer and fewer sectors as you go in toward the center of the drive. Newer drives have about 16 zones now. This allows more data to fit on the drive. The outer zones therefore have a higher data transfer rate that those closer to the center of the drive.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40</a:t>
            </a:fld>
            <a:endParaRPr lang="zh-CN" altLang="en-US"/>
          </a:p>
        </p:txBody>
      </p:sp>
    </p:spTree>
    <p:extLst>
      <p:ext uri="{BB962C8B-B14F-4D97-AF65-F5344CB8AC3E}">
        <p14:creationId xmlns:p14="http://schemas.microsoft.com/office/powerpoint/2010/main" val="358285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sequential access pre-fetching will reduce time to perform complete operation.</a:t>
            </a:r>
          </a:p>
          <a:p>
            <a:r>
              <a:rPr lang="zh-CN" altLang="en-US" sz="1200" b="1" i="0" kern="1200" dirty="0" smtClean="0">
                <a:solidFill>
                  <a:schemeClr val="tx1"/>
                </a:solidFill>
                <a:effectLst/>
                <a:latin typeface="+mn-lt"/>
                <a:ea typeface="+mn-ea"/>
                <a:cs typeface="+mn-cs"/>
              </a:rPr>
              <a:t>局部性原理与磁盘预读</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由于磁盘顺序读取的效率很高（不需要寻道时间，只需很少的旋转时间），因此对于具有局部性的程序来说，预读可以提高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效率。</a:t>
            </a:r>
          </a:p>
          <a:p>
            <a:r>
              <a:rPr lang="zh-CN" altLang="en-US" sz="1200" b="0" i="0" kern="1200" dirty="0" smtClean="0">
                <a:solidFill>
                  <a:schemeClr val="tx1"/>
                </a:solidFill>
                <a:effectLst/>
                <a:latin typeface="+mn-lt"/>
                <a:ea typeface="+mn-ea"/>
                <a:cs typeface="+mn-cs"/>
              </a:rPr>
              <a:t>预读的长度一般为页（</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）的整倍数。页是计算机管理存储器的逻辑块，硬件及操作系统往往将主存和磁盘存储区分割为连续的大小相等的块，每个存储块称为一页（在许多操作系统中，页得大小通常为</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主存和磁盘以页为单位交换数据。当程序要读取的数据不在主存中时，会触发一个缺页异常，此时系统会向磁盘发出读盘信号，磁盘会找到数据的起始位置并向后连续读取一页或几页载入内存中，然后异常返回，程序继续运行</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In computing, a </a:t>
            </a:r>
            <a:r>
              <a:rPr lang="en-US" altLang="zh-CN" sz="1200" b="1" i="0" kern="1200" dirty="0" smtClean="0">
                <a:solidFill>
                  <a:schemeClr val="tx1"/>
                </a:solidFill>
                <a:effectLst/>
                <a:latin typeface="+mn-lt"/>
                <a:ea typeface="+mn-ea"/>
                <a:cs typeface="+mn-cs"/>
              </a:rPr>
              <a:t>page cache</a:t>
            </a:r>
            <a:r>
              <a:rPr lang="en-US" altLang="zh-CN" sz="1200" b="0" i="0" kern="1200" dirty="0" smtClean="0">
                <a:solidFill>
                  <a:schemeClr val="tx1"/>
                </a:solidFill>
                <a:effectLst/>
                <a:latin typeface="+mn-lt"/>
                <a:ea typeface="+mn-ea"/>
                <a:cs typeface="+mn-cs"/>
              </a:rPr>
              <a:t>, sometimes also called </a:t>
            </a:r>
            <a:r>
              <a:rPr lang="en-US" altLang="zh-CN" sz="1200" b="0" i="0" u="none" strike="noStrike" kern="1200" dirty="0" smtClean="0">
                <a:solidFill>
                  <a:schemeClr val="tx1"/>
                </a:solidFill>
                <a:effectLst/>
                <a:latin typeface="+mn-lt"/>
                <a:ea typeface="+mn-ea"/>
                <a:cs typeface="+mn-cs"/>
                <a:hlinkClick r:id="rId3" tooltip="Disk cache (disambiguation)"/>
              </a:rPr>
              <a:t>disk cache</a:t>
            </a:r>
            <a:r>
              <a:rPr lang="en-US" altLang="zh-CN" sz="1200" b="0" i="0" kern="1200" dirty="0" smtClean="0">
                <a:solidFill>
                  <a:schemeClr val="tx1"/>
                </a:solidFill>
                <a:effectLst/>
                <a:latin typeface="+mn-lt"/>
                <a:ea typeface="+mn-ea"/>
                <a:cs typeface="+mn-cs"/>
              </a:rPr>
              <a:t>,</a:t>
            </a:r>
            <a:r>
              <a:rPr lang="en-US" altLang="zh-CN" sz="1200" b="0" i="0" u="none" strike="noStrike" kern="1200" baseline="30000" dirty="0" smtClean="0">
                <a:solidFill>
                  <a:schemeClr val="tx1"/>
                </a:solidFill>
                <a:effectLst/>
                <a:latin typeface="+mn-lt"/>
                <a:ea typeface="+mn-ea"/>
                <a:cs typeface="+mn-cs"/>
                <a:hlinkClick r:id="rId4"/>
              </a:rPr>
              <a:t>[2]</a:t>
            </a:r>
            <a:r>
              <a:rPr lang="en-US" altLang="zh-CN" sz="1200" b="0" i="0" kern="1200" dirty="0" smtClean="0">
                <a:solidFill>
                  <a:schemeClr val="tx1"/>
                </a:solidFill>
                <a:effectLst/>
                <a:latin typeface="+mn-lt"/>
                <a:ea typeface="+mn-ea"/>
                <a:cs typeface="+mn-cs"/>
              </a:rPr>
              <a:t> is a transparent </a:t>
            </a:r>
            <a:r>
              <a:rPr lang="en-US" altLang="zh-CN" sz="1200" b="0" i="0" u="none" strike="noStrike" kern="1200" dirty="0" smtClean="0">
                <a:solidFill>
                  <a:schemeClr val="tx1"/>
                </a:solidFill>
                <a:effectLst/>
                <a:latin typeface="+mn-lt"/>
                <a:ea typeface="+mn-ea"/>
                <a:cs typeface="+mn-cs"/>
                <a:hlinkClick r:id="rId5" tooltip="Cache (computing)"/>
              </a:rPr>
              <a:t>cache</a:t>
            </a:r>
            <a:r>
              <a:rPr lang="en-US" altLang="zh-CN" sz="1200" b="0" i="0" kern="1200" dirty="0" smtClean="0">
                <a:solidFill>
                  <a:schemeClr val="tx1"/>
                </a:solidFill>
                <a:effectLst/>
                <a:latin typeface="+mn-lt"/>
                <a:ea typeface="+mn-ea"/>
                <a:cs typeface="+mn-cs"/>
              </a:rPr>
              <a:t> for the </a:t>
            </a:r>
            <a:r>
              <a:rPr lang="en-US" altLang="zh-CN" sz="1200" b="0" i="0" u="none" strike="noStrike" kern="1200" dirty="0" smtClean="0">
                <a:solidFill>
                  <a:schemeClr val="tx1"/>
                </a:solidFill>
                <a:effectLst/>
                <a:latin typeface="+mn-lt"/>
                <a:ea typeface="+mn-ea"/>
                <a:cs typeface="+mn-cs"/>
                <a:hlinkClick r:id="rId6" tooltip="Page (computer memory)"/>
              </a:rPr>
              <a:t>pages</a:t>
            </a:r>
            <a:r>
              <a:rPr lang="en-US" altLang="zh-CN" sz="1200" b="0" i="0" kern="1200" dirty="0" smtClean="0">
                <a:solidFill>
                  <a:schemeClr val="tx1"/>
                </a:solidFill>
                <a:effectLst/>
                <a:latin typeface="+mn-lt"/>
                <a:ea typeface="+mn-ea"/>
                <a:cs typeface="+mn-cs"/>
              </a:rPr>
              <a:t> originating from a </a:t>
            </a:r>
            <a:r>
              <a:rPr lang="en-US" altLang="zh-CN" sz="1200" b="0" i="0" u="none" strike="noStrike" kern="1200" dirty="0" smtClean="0">
                <a:solidFill>
                  <a:schemeClr val="tx1"/>
                </a:solidFill>
                <a:effectLst/>
                <a:latin typeface="+mn-lt"/>
                <a:ea typeface="+mn-ea"/>
                <a:cs typeface="+mn-cs"/>
                <a:hlinkClick r:id="rId7" tooltip="Secondary storage"/>
              </a:rPr>
              <a:t>secondary storage</a:t>
            </a:r>
            <a:r>
              <a:rPr lang="en-US" altLang="zh-CN" sz="1200" b="0" i="0" kern="1200" dirty="0" smtClean="0">
                <a:solidFill>
                  <a:schemeClr val="tx1"/>
                </a:solidFill>
                <a:effectLst/>
                <a:latin typeface="+mn-lt"/>
                <a:ea typeface="+mn-ea"/>
                <a:cs typeface="+mn-cs"/>
              </a:rPr>
              <a:t> device such as a </a:t>
            </a:r>
            <a:r>
              <a:rPr lang="en-US" altLang="zh-CN" sz="1200" b="0" i="0" u="none" strike="noStrike" kern="1200" dirty="0" smtClean="0">
                <a:solidFill>
                  <a:schemeClr val="tx1"/>
                </a:solidFill>
                <a:effectLst/>
                <a:latin typeface="+mn-lt"/>
                <a:ea typeface="+mn-ea"/>
                <a:cs typeface="+mn-cs"/>
                <a:hlinkClick r:id="rId8" tooltip="Hard disk drive"/>
              </a:rPr>
              <a:t>hard disk drive</a:t>
            </a:r>
            <a:r>
              <a:rPr lang="en-US" altLang="zh-CN" sz="1200" b="0" i="0" kern="1200" dirty="0" smtClean="0">
                <a:solidFill>
                  <a:schemeClr val="tx1"/>
                </a:solidFill>
                <a:effectLst/>
                <a:latin typeface="+mn-lt"/>
                <a:ea typeface="+mn-ea"/>
                <a:cs typeface="+mn-cs"/>
              </a:rPr>
              <a:t> (HDD). The </a:t>
            </a:r>
            <a:r>
              <a:rPr lang="en-US" altLang="zh-CN" sz="1200" b="0" i="0" u="none" strike="noStrike" kern="1200" dirty="0" smtClean="0">
                <a:solidFill>
                  <a:schemeClr val="tx1"/>
                </a:solidFill>
                <a:effectLst/>
                <a:latin typeface="+mn-lt"/>
                <a:ea typeface="+mn-ea"/>
                <a:cs typeface="+mn-cs"/>
                <a:hlinkClick r:id="rId9" tooltip="Operating system"/>
              </a:rPr>
              <a:t>operating system</a:t>
            </a:r>
            <a:r>
              <a:rPr lang="en-US" altLang="zh-CN" sz="1200" b="0" i="0" kern="1200" dirty="0" smtClean="0">
                <a:solidFill>
                  <a:schemeClr val="tx1"/>
                </a:solidFill>
                <a:effectLst/>
                <a:latin typeface="+mn-lt"/>
                <a:ea typeface="+mn-ea"/>
                <a:cs typeface="+mn-cs"/>
              </a:rPr>
              <a:t> keeps a page cache in otherwise unused portions of the </a:t>
            </a:r>
            <a:r>
              <a:rPr lang="en-US" altLang="zh-CN" sz="1200" b="0" i="0" u="none" strike="noStrike" kern="1200" dirty="0" smtClean="0">
                <a:solidFill>
                  <a:schemeClr val="tx1"/>
                </a:solidFill>
                <a:effectLst/>
                <a:latin typeface="+mn-lt"/>
                <a:ea typeface="+mn-ea"/>
                <a:cs typeface="+mn-cs"/>
                <a:hlinkClick r:id="rId10" tooltip="Main memory"/>
              </a:rPr>
              <a:t>main memory</a:t>
            </a:r>
            <a:r>
              <a:rPr lang="en-US" altLang="zh-CN" sz="1200" b="0" i="0" kern="1200" dirty="0" smtClean="0">
                <a:solidFill>
                  <a:schemeClr val="tx1"/>
                </a:solidFill>
                <a:effectLst/>
                <a:latin typeface="+mn-lt"/>
                <a:ea typeface="+mn-ea"/>
                <a:cs typeface="+mn-cs"/>
              </a:rPr>
              <a:t> (RAM), resulting in quicker access to the contents of cached pages and overall performance improvements. A page cache is implemented in </a:t>
            </a:r>
            <a:r>
              <a:rPr lang="en-US" altLang="zh-CN" sz="1200" b="0" i="0" u="none" strike="noStrike" kern="1200" dirty="0" smtClean="0">
                <a:solidFill>
                  <a:schemeClr val="tx1"/>
                </a:solidFill>
                <a:effectLst/>
                <a:latin typeface="+mn-lt"/>
                <a:ea typeface="+mn-ea"/>
                <a:cs typeface="+mn-cs"/>
                <a:hlinkClick r:id="rId11" tooltip="Kernel (computer science)"/>
              </a:rPr>
              <a:t>kernels</a:t>
            </a:r>
            <a:r>
              <a:rPr lang="en-US" altLang="zh-CN" sz="1200" b="0" i="0" kern="1200" dirty="0" smtClean="0">
                <a:solidFill>
                  <a:schemeClr val="tx1"/>
                </a:solidFill>
                <a:effectLst/>
                <a:latin typeface="+mn-lt"/>
                <a:ea typeface="+mn-ea"/>
                <a:cs typeface="+mn-cs"/>
              </a:rPr>
              <a:t> with the </a:t>
            </a:r>
            <a:r>
              <a:rPr lang="en-US" altLang="zh-CN" sz="1200" b="0" i="0" u="none" strike="noStrike" kern="1200" dirty="0" smtClean="0">
                <a:solidFill>
                  <a:schemeClr val="tx1"/>
                </a:solidFill>
                <a:effectLst/>
                <a:latin typeface="+mn-lt"/>
                <a:ea typeface="+mn-ea"/>
                <a:cs typeface="+mn-cs"/>
                <a:hlinkClick r:id="rId12" tooltip="Paging"/>
              </a:rPr>
              <a:t>paging</a:t>
            </a:r>
            <a:r>
              <a:rPr lang="en-US" altLang="zh-CN" sz="1200" b="0" i="0" kern="1200" dirty="0" smtClean="0">
                <a:solidFill>
                  <a:schemeClr val="tx1"/>
                </a:solidFill>
                <a:effectLst/>
                <a:latin typeface="+mn-lt"/>
                <a:ea typeface="+mn-ea"/>
                <a:cs typeface="+mn-cs"/>
              </a:rPr>
              <a:t> memory management, and is mostly transparent to applications.</a:t>
            </a:r>
          </a:p>
          <a:p>
            <a:r>
              <a:rPr lang="en-US" altLang="zh-CN" sz="1200" b="0" i="0" kern="1200" dirty="0" smtClean="0">
                <a:solidFill>
                  <a:schemeClr val="tx1"/>
                </a:solidFill>
                <a:effectLst/>
                <a:latin typeface="+mn-lt"/>
                <a:ea typeface="+mn-ea"/>
                <a:cs typeface="+mn-cs"/>
              </a:rPr>
              <a:t>Usually, all physical memory not directly allocated to applications is used by the operating system for the page cache. Since the memory would otherwise be idle and is easily reclaimed when applications request it, there is generally no associated performance penalty and the operating system might even report such memory as "free" or "available".</a:t>
            </a:r>
          </a:p>
          <a:p>
            <a:r>
              <a:rPr lang="en-US" altLang="zh-CN" sz="1200" b="0" i="0" kern="1200" dirty="0" smtClean="0">
                <a:solidFill>
                  <a:schemeClr val="tx1"/>
                </a:solidFill>
                <a:effectLst/>
                <a:latin typeface="+mn-lt"/>
                <a:ea typeface="+mn-ea"/>
                <a:cs typeface="+mn-cs"/>
              </a:rPr>
              <a:t>When compared to main memory, hard disk drive read/write speeds are low and </a:t>
            </a:r>
            <a:r>
              <a:rPr lang="en-US" altLang="zh-CN" sz="1200" b="0" i="0" u="none" strike="noStrike" kern="1200" dirty="0" smtClean="0">
                <a:solidFill>
                  <a:schemeClr val="tx1"/>
                </a:solidFill>
                <a:effectLst/>
                <a:latin typeface="+mn-lt"/>
                <a:ea typeface="+mn-ea"/>
                <a:cs typeface="+mn-cs"/>
                <a:hlinkClick r:id="rId13" tooltip="Random access"/>
              </a:rPr>
              <a:t>random accesses</a:t>
            </a:r>
            <a:r>
              <a:rPr lang="en-US" altLang="zh-CN" sz="1200" b="0" i="0" kern="1200" dirty="0" smtClean="0">
                <a:solidFill>
                  <a:schemeClr val="tx1"/>
                </a:solidFill>
                <a:effectLst/>
                <a:latin typeface="+mn-lt"/>
                <a:ea typeface="+mn-ea"/>
                <a:cs typeface="+mn-cs"/>
              </a:rPr>
              <a:t> require expensive </a:t>
            </a:r>
            <a:r>
              <a:rPr lang="en-US" altLang="zh-CN" sz="1200" b="0" i="0" u="none" strike="noStrike" kern="1200" dirty="0" smtClean="0">
                <a:solidFill>
                  <a:schemeClr val="tx1"/>
                </a:solidFill>
                <a:effectLst/>
                <a:latin typeface="+mn-lt"/>
                <a:ea typeface="+mn-ea"/>
                <a:cs typeface="+mn-cs"/>
                <a:hlinkClick r:id="rId14" tooltip="Disk seek"/>
              </a:rPr>
              <a:t>disk seeks</a:t>
            </a:r>
            <a:r>
              <a:rPr lang="en-US" altLang="zh-CN" sz="1200" b="0" i="0" kern="1200" dirty="0" smtClean="0">
                <a:solidFill>
                  <a:schemeClr val="tx1"/>
                </a:solidFill>
                <a:effectLst/>
                <a:latin typeface="+mn-lt"/>
                <a:ea typeface="+mn-ea"/>
                <a:cs typeface="+mn-cs"/>
              </a:rPr>
              <a:t>; as a result, larger amounts of main memory bring performance improvements as more data can be cached in memory.</a:t>
            </a:r>
            <a:r>
              <a:rPr lang="en-US" altLang="zh-CN" sz="1200" b="0" i="0" kern="1200" baseline="30000" dirty="0" smtClean="0">
                <a:solidFill>
                  <a:schemeClr val="tx1"/>
                </a:solidFill>
                <a:effectLst/>
                <a:latin typeface="+mn-lt"/>
                <a:ea typeface="+mn-ea"/>
                <a:cs typeface="+mn-cs"/>
              </a:rPr>
              <a:t>[</a:t>
            </a:r>
            <a:r>
              <a:rPr lang="en-US" altLang="zh-CN" sz="1200" b="0" i="1" u="none" strike="noStrike" kern="1200" baseline="30000" dirty="0" smtClean="0">
                <a:solidFill>
                  <a:schemeClr val="tx1"/>
                </a:solidFill>
                <a:effectLst/>
                <a:latin typeface="+mn-lt"/>
                <a:ea typeface="+mn-ea"/>
                <a:cs typeface="+mn-cs"/>
                <a:hlinkClick r:id="rId15" tooltip="Wikipedia:Citation needed"/>
              </a:rPr>
              <a:t>citation needed</a:t>
            </a:r>
            <a:r>
              <a:rPr lang="en-US" altLang="zh-CN" sz="1200" b="0" i="0" kern="1200" baseline="300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Separate disk caching is provided on the hardware side, by dedicated RAM or </a:t>
            </a:r>
            <a:r>
              <a:rPr lang="en-US" altLang="zh-CN" sz="1200" b="0" i="0" u="none" strike="noStrike" kern="1200" dirty="0" smtClean="0">
                <a:solidFill>
                  <a:schemeClr val="tx1"/>
                </a:solidFill>
                <a:effectLst/>
                <a:latin typeface="+mn-lt"/>
                <a:ea typeface="+mn-ea"/>
                <a:cs typeface="+mn-cs"/>
                <a:hlinkClick r:id="rId16" tooltip="NVRAM"/>
              </a:rPr>
              <a:t>NVRAM</a:t>
            </a:r>
            <a:r>
              <a:rPr lang="en-US" altLang="zh-CN" sz="1200" b="0" i="0" kern="1200" dirty="0" smtClean="0">
                <a:solidFill>
                  <a:schemeClr val="tx1"/>
                </a:solidFill>
                <a:effectLst/>
                <a:latin typeface="+mn-lt"/>
                <a:ea typeface="+mn-ea"/>
                <a:cs typeface="+mn-cs"/>
              </a:rPr>
              <a:t> chips located either in the </a:t>
            </a:r>
            <a:r>
              <a:rPr lang="en-US" altLang="zh-CN" sz="1200" b="0" i="0" u="none" strike="noStrike" kern="1200" dirty="0" smtClean="0">
                <a:solidFill>
                  <a:schemeClr val="tx1"/>
                </a:solidFill>
                <a:effectLst/>
                <a:latin typeface="+mn-lt"/>
                <a:ea typeface="+mn-ea"/>
                <a:cs typeface="+mn-cs"/>
                <a:hlinkClick r:id="rId17" tooltip="Disk controller"/>
              </a:rPr>
              <a:t>disk controller</a:t>
            </a:r>
            <a:r>
              <a:rPr lang="en-US" altLang="zh-CN" sz="1200" b="0" i="0" kern="1200" dirty="0" smtClean="0">
                <a:solidFill>
                  <a:schemeClr val="tx1"/>
                </a:solidFill>
                <a:effectLst/>
                <a:latin typeface="+mn-lt"/>
                <a:ea typeface="+mn-ea"/>
                <a:cs typeface="+mn-cs"/>
              </a:rPr>
              <a:t> (in which case the cache is integrated into a hard disk drive and usually called </a:t>
            </a:r>
            <a:r>
              <a:rPr lang="en-US" altLang="zh-CN" sz="1200" b="0" i="0" u="none" strike="noStrike" kern="1200" dirty="0" smtClean="0">
                <a:solidFill>
                  <a:schemeClr val="tx1"/>
                </a:solidFill>
                <a:effectLst/>
                <a:latin typeface="+mn-lt"/>
                <a:ea typeface="+mn-ea"/>
                <a:cs typeface="+mn-cs"/>
                <a:hlinkClick r:id="rId18" tooltip="Disk buffer"/>
              </a:rPr>
              <a:t>disk buffer</a:t>
            </a:r>
            <a:r>
              <a:rPr lang="en-US" altLang="zh-CN" sz="1200" b="0" i="0" u="none" strike="noStrike" kern="1200" baseline="30000" dirty="0" smtClean="0">
                <a:solidFill>
                  <a:schemeClr val="tx1"/>
                </a:solidFill>
                <a:effectLst/>
                <a:latin typeface="+mn-lt"/>
                <a:ea typeface="+mn-ea"/>
                <a:cs typeface="+mn-cs"/>
                <a:hlinkClick r:id="rId19"/>
              </a:rPr>
              <a:t>[3]</a:t>
            </a:r>
            <a:r>
              <a:rPr lang="en-US" altLang="zh-CN" sz="1200" b="0" i="0" kern="1200" dirty="0" smtClean="0">
                <a:solidFill>
                  <a:schemeClr val="tx1"/>
                </a:solidFill>
                <a:effectLst/>
                <a:latin typeface="+mn-lt"/>
                <a:ea typeface="+mn-ea"/>
                <a:cs typeface="+mn-cs"/>
              </a:rPr>
              <a:t>), or in a </a:t>
            </a:r>
            <a:r>
              <a:rPr lang="en-US" altLang="zh-CN" sz="1200" b="0" i="0" u="none" strike="noStrike" kern="1200" dirty="0" smtClean="0">
                <a:solidFill>
                  <a:schemeClr val="tx1"/>
                </a:solidFill>
                <a:effectLst/>
                <a:latin typeface="+mn-lt"/>
                <a:ea typeface="+mn-ea"/>
                <a:cs typeface="+mn-cs"/>
                <a:hlinkClick r:id="rId20" tooltip="Disk array controller"/>
              </a:rPr>
              <a:t>disk array controller</a:t>
            </a:r>
            <a:r>
              <a:rPr lang="en-US" altLang="zh-CN" sz="1200" b="0" i="0" kern="1200" dirty="0" smtClean="0">
                <a:solidFill>
                  <a:schemeClr val="tx1"/>
                </a:solidFill>
                <a:effectLst/>
                <a:latin typeface="+mn-lt"/>
                <a:ea typeface="+mn-ea"/>
                <a:cs typeface="+mn-cs"/>
              </a:rPr>
              <a:t>. Such memory should not be confused with the page cache.</a:t>
            </a:r>
          </a:p>
          <a:p>
            <a:endParaRPr lang="en-US" altLang="zh-CN" dirty="0" smtClean="0"/>
          </a:p>
          <a:p>
            <a:r>
              <a:rPr lang="zh-CN" altLang="en-US" sz="1200" b="0" i="0" kern="1200" dirty="0" smtClean="0">
                <a:solidFill>
                  <a:schemeClr val="tx1"/>
                </a:solidFill>
                <a:effectLst/>
                <a:latin typeface="+mn-lt"/>
                <a:ea typeface="+mn-ea"/>
                <a:cs typeface="+mn-cs"/>
              </a:rPr>
              <a:t>在计算机中，有时也称为磁盘缓存的页面缓存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是源自诸如硬盘驱动器（</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）的辅助存储设备的页面的透明缓存。操作系统将页面缓存保存在主存储器（</a:t>
            </a:r>
            <a:r>
              <a:rPr lang="en-US" altLang="zh-CN" sz="1200" b="0" i="0" kern="1200" dirty="0" smtClean="0">
                <a:solidFill>
                  <a:schemeClr val="tx1"/>
                </a:solidFill>
                <a:effectLst/>
                <a:latin typeface="+mn-lt"/>
                <a:ea typeface="+mn-ea"/>
                <a:cs typeface="+mn-cs"/>
              </a:rPr>
              <a:t>RAM</a:t>
            </a:r>
            <a:r>
              <a:rPr lang="zh-CN" altLang="en-US" sz="1200" b="0" i="0" kern="1200" dirty="0" smtClean="0">
                <a:solidFill>
                  <a:schemeClr val="tx1"/>
                </a:solidFill>
                <a:effectLst/>
                <a:latin typeface="+mn-lt"/>
                <a:ea typeface="+mn-ea"/>
                <a:cs typeface="+mn-cs"/>
              </a:rPr>
              <a:t>）的其他未使用的部分中，从而更快地访问缓存页面的内容和整体性能改进。页面缓存在具有分页存储器管理的内核中实现，并且对应用程序大多是透明的。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常，没有直接分配给应用程序的所有物理内存都被操作系统用于页面缓存。由于内存否则将是空闲的，并且当应用程序请求时容易回收，所以通常没有相关的性能损失，并且操作系统甚至可以报告诸如“空闲”或“可用”的这样的存储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与主存储器相比，硬盘驱动器读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写速度低，随机存取需要昂贵的磁盘寻找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因此，更大量的主内存带来性能提升，因为更多的数据可以缓存在内存中。需要提供单独的磁盘缓存在硬件方面，位于磁盘控制器中的专用</a:t>
            </a:r>
            <a:r>
              <a:rPr lang="en-US" altLang="zh-CN" sz="1200" b="0" i="0" kern="1200" dirty="0" smtClean="0">
                <a:solidFill>
                  <a:schemeClr val="tx1"/>
                </a:solidFill>
                <a:effectLst/>
                <a:latin typeface="+mn-lt"/>
                <a:ea typeface="+mn-ea"/>
                <a:cs typeface="+mn-cs"/>
              </a:rPr>
              <a:t>RAM</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NVRAM</a:t>
            </a:r>
            <a:r>
              <a:rPr lang="zh-CN" altLang="en-US" sz="1200" b="0" i="0" kern="1200" dirty="0" smtClean="0">
                <a:solidFill>
                  <a:schemeClr val="tx1"/>
                </a:solidFill>
                <a:effectLst/>
                <a:latin typeface="+mn-lt"/>
                <a:ea typeface="+mn-ea"/>
                <a:cs typeface="+mn-cs"/>
              </a:rPr>
              <a:t>芯片（其中情况下，缓存集成到硬盘驱动器中，通常称为磁盘缓冲区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）或磁盘阵列控制器。这样的内存不应该与页面缓存混淆。</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41</a:t>
            </a:fld>
            <a:endParaRPr lang="zh-CN" altLang="en-US"/>
          </a:p>
        </p:txBody>
      </p:sp>
    </p:spTree>
    <p:extLst>
      <p:ext uri="{BB962C8B-B14F-4D97-AF65-F5344CB8AC3E}">
        <p14:creationId xmlns:p14="http://schemas.microsoft.com/office/powerpoint/2010/main" val="92768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 why FAT becomes fragmented:</a:t>
            </a:r>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 how EXT2,3,4 allocate files:</a:t>
            </a:r>
          </a:p>
          <a:p>
            <a:r>
              <a:rPr lang="en-US" altLang="zh-CN" sz="1200" b="0" i="1" kern="1200" dirty="0" smtClean="0">
                <a:solidFill>
                  <a:schemeClr val="tx1"/>
                </a:solidFill>
                <a:effectLst/>
                <a:latin typeface="+mn-lt"/>
                <a:ea typeface="+mn-ea"/>
                <a:cs typeface="+mn-cs"/>
              </a:rPr>
              <a:t>"ext2, ext3, and ext4 file systems [...] allocates files in a more intelligent way. Instead of placing multiple files near each other on the hard disk, Linux file systems scatter different files all over the disk, leaving a large amount of free space between them.“</a:t>
            </a:r>
          </a:p>
          <a:p>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"Modern Linux </a:t>
            </a:r>
            <a:r>
              <a:rPr lang="en-US" altLang="zh-CN" sz="1200" b="0" i="1" kern="1200" dirty="0" err="1" smtClean="0">
                <a:solidFill>
                  <a:schemeClr val="tx1"/>
                </a:solidFill>
                <a:effectLst/>
                <a:latin typeface="+mn-lt"/>
                <a:ea typeface="+mn-ea"/>
                <a:cs typeface="+mn-cs"/>
              </a:rPr>
              <a:t>filesystem</a:t>
            </a:r>
            <a:r>
              <a:rPr lang="en-US" altLang="zh-CN" sz="1200" b="0" i="1" kern="1200" dirty="0" smtClean="0">
                <a:solidFill>
                  <a:schemeClr val="tx1"/>
                </a:solidFill>
                <a:effectLst/>
                <a:latin typeface="+mn-lt"/>
                <a:ea typeface="+mn-ea"/>
                <a:cs typeface="+mn-cs"/>
              </a:rPr>
              <a:t>(s) keep fragmentation at a minimum by keeping all blocks in a file close together, even if they can't be stored in consecutive sectors. Some </a:t>
            </a:r>
            <a:r>
              <a:rPr lang="en-US" altLang="zh-CN" sz="1200" b="0" i="1" kern="1200" dirty="0" err="1" smtClean="0">
                <a:solidFill>
                  <a:schemeClr val="tx1"/>
                </a:solidFill>
                <a:effectLst/>
                <a:latin typeface="+mn-lt"/>
                <a:ea typeface="+mn-ea"/>
                <a:cs typeface="+mn-cs"/>
              </a:rPr>
              <a:t>filesystems</a:t>
            </a:r>
            <a:r>
              <a:rPr lang="en-US" altLang="zh-CN" sz="1200" b="0" i="1" kern="1200" dirty="0" smtClean="0">
                <a:solidFill>
                  <a:schemeClr val="tx1"/>
                </a:solidFill>
                <a:effectLst/>
                <a:latin typeface="+mn-lt"/>
                <a:ea typeface="+mn-ea"/>
                <a:cs typeface="+mn-cs"/>
              </a:rPr>
              <a:t>, like ext3, effectively allocate the free block that is nearest to other blocks in a file. Therefore it is not necessary to worry about fragmentation in a Linux system."</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43</a:t>
            </a:fld>
            <a:endParaRPr lang="zh-CN" altLang="en-US"/>
          </a:p>
        </p:txBody>
      </p:sp>
    </p:spTree>
    <p:extLst>
      <p:ext uri="{BB962C8B-B14F-4D97-AF65-F5344CB8AC3E}">
        <p14:creationId xmlns:p14="http://schemas.microsoft.com/office/powerpoint/2010/main" val="399532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44</a:t>
            </a:fld>
            <a:endParaRPr lang="zh-CN" altLang="en-US"/>
          </a:p>
        </p:txBody>
      </p:sp>
    </p:spTree>
    <p:extLst>
      <p:ext uri="{BB962C8B-B14F-4D97-AF65-F5344CB8AC3E}">
        <p14:creationId xmlns:p14="http://schemas.microsoft.com/office/powerpoint/2010/main" val="422297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6</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8</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data block</a:t>
            </a:r>
            <a:r>
              <a:rPr lang="en-US" altLang="zh-CN" sz="1200" b="1" i="0" kern="1200" dirty="0" smtClean="0">
                <a:solidFill>
                  <a:schemeClr val="tx1"/>
                </a:solidFill>
                <a:effectLst/>
                <a:latin typeface="+mn-lt"/>
                <a:ea typeface="+mn-ea"/>
                <a:cs typeface="+mn-cs"/>
              </a:rPr>
              <a:t> (cache line) </a:t>
            </a:r>
            <a:r>
              <a:rPr lang="en-US" altLang="zh-CN" sz="1200" b="0" i="0" kern="1200" dirty="0" smtClean="0">
                <a:solidFill>
                  <a:schemeClr val="tx1"/>
                </a:solidFill>
                <a:effectLst/>
                <a:latin typeface="+mn-lt"/>
                <a:ea typeface="+mn-ea"/>
                <a:cs typeface="+mn-cs"/>
              </a:rPr>
              <a:t>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tag</a:t>
            </a:r>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p>
          <a:p>
            <a:r>
              <a:rPr lang="en-US" altLang="zh-CN" sz="1200" b="0" i="0" kern="1200" dirty="0" smtClean="0">
                <a:solidFill>
                  <a:schemeClr val="tx1"/>
                </a:solidFill>
                <a:effectLst/>
                <a:latin typeface="+mn-lt"/>
                <a:ea typeface="+mn-ea"/>
                <a:cs typeface="+mn-cs"/>
              </a:rPr>
              <a:t>The tag contains the most significant bits of the address, which are checked against the current row (the row has been retrieved by index) to see if it is the one we need or another, irrelevant memory location that happened to have the same index bits as the one we want. The tag length in bits is </a:t>
            </a:r>
            <a:r>
              <a:rPr lang="en-US" altLang="zh-CN" dirty="0" err="1" smtClean="0"/>
              <a:t>address_length</a:t>
            </a:r>
            <a:r>
              <a:rPr lang="en-US" altLang="zh-CN" dirty="0" smtClean="0"/>
              <a:t> - </a:t>
            </a:r>
            <a:r>
              <a:rPr lang="en-US" altLang="zh-CN" dirty="0" err="1" smtClean="0"/>
              <a:t>index_length</a:t>
            </a:r>
            <a:r>
              <a:rPr lang="en-US" altLang="zh-CN" dirty="0" smtClean="0"/>
              <a:t> - </a:t>
            </a:r>
            <a:r>
              <a:rPr lang="en-US" altLang="zh-CN" dirty="0" err="1" smtClean="0"/>
              <a:t>block_offset_length</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22</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Example</a:t>
            </a:r>
          </a:p>
          <a:p>
            <a:r>
              <a:rPr lang="en-US" altLang="zh-CN" sz="1200" b="0" i="0" kern="1200" dirty="0" smtClean="0">
                <a:solidFill>
                  <a:schemeClr val="tx1"/>
                </a:solidFill>
                <a:effectLst/>
                <a:latin typeface="+mn-lt"/>
                <a:ea typeface="+mn-ea"/>
                <a:cs typeface="+mn-cs"/>
              </a:rPr>
              <a:t>The original </a:t>
            </a:r>
            <a:r>
              <a:rPr lang="en-US" altLang="zh-CN" sz="1200" b="0" i="0" u="none" strike="noStrike" kern="1200" dirty="0" smtClean="0">
                <a:solidFill>
                  <a:schemeClr val="tx1"/>
                </a:solidFill>
                <a:effectLst/>
                <a:latin typeface="+mn-lt"/>
                <a:ea typeface="+mn-ea"/>
                <a:cs typeface="+mn-cs"/>
                <a:hlinkClick r:id="rId3" tooltip="Pentium 4"/>
              </a:rPr>
              <a:t>Pentium 4</a:t>
            </a:r>
            <a:r>
              <a:rPr lang="en-US" altLang="zh-CN" sz="1200" b="0" i="0" kern="1200" dirty="0" smtClean="0">
                <a:solidFill>
                  <a:schemeClr val="tx1"/>
                </a:solidFill>
                <a:effectLst/>
                <a:latin typeface="+mn-lt"/>
                <a:ea typeface="+mn-ea"/>
                <a:cs typeface="+mn-cs"/>
              </a:rPr>
              <a:t> processor had a four-way set associative L1 data cache of 8 </a:t>
            </a:r>
            <a:r>
              <a:rPr lang="en-US" altLang="zh-CN" sz="1200" b="0" i="0" u="none" strike="noStrike" kern="1200" dirty="0" err="1" smtClean="0">
                <a:solidFill>
                  <a:schemeClr val="tx1"/>
                </a:solidFill>
                <a:effectLst/>
                <a:latin typeface="+mn-lt"/>
                <a:ea typeface="+mn-ea"/>
                <a:cs typeface="+mn-cs"/>
                <a:hlinkClick r:id="rId4" tooltip="Kibibyte"/>
              </a:rPr>
              <a:t>KiB</a:t>
            </a:r>
            <a:r>
              <a:rPr lang="en-US" altLang="zh-CN" sz="1200" b="0" i="0" kern="1200" dirty="0" smtClean="0">
                <a:solidFill>
                  <a:schemeClr val="tx1"/>
                </a:solidFill>
                <a:effectLst/>
                <a:latin typeface="+mn-lt"/>
                <a:ea typeface="+mn-ea"/>
                <a:cs typeface="+mn-cs"/>
              </a:rPr>
              <a:t> in size, with 64-byte cache blocks. Hence, there are 8 KB / 64 = 128 cache blocks. The number of sets is equal to the number of cache blocks divided by the number of ways of associativity, what leads to 128 / 4 = 32 sets, and hence 2</a:t>
            </a:r>
            <a:r>
              <a:rPr lang="en-US" altLang="zh-CN" sz="1200" b="0" i="0" kern="1200" baseline="30000" dirty="0" smtClean="0">
                <a:solidFill>
                  <a:schemeClr val="tx1"/>
                </a:solidFill>
                <a:effectLst/>
                <a:latin typeface="+mn-lt"/>
                <a:ea typeface="+mn-ea"/>
                <a:cs typeface="+mn-cs"/>
              </a:rPr>
              <a:t>5</a:t>
            </a:r>
            <a:r>
              <a:rPr lang="en-US" altLang="zh-CN" sz="1200" b="0" i="0" kern="1200" dirty="0" smtClean="0">
                <a:solidFill>
                  <a:schemeClr val="tx1"/>
                </a:solidFill>
                <a:effectLst/>
                <a:latin typeface="+mn-lt"/>
                <a:ea typeface="+mn-ea"/>
                <a:cs typeface="+mn-cs"/>
              </a:rPr>
              <a:t> = 32 different indices. There are 2</a:t>
            </a:r>
            <a:r>
              <a:rPr lang="en-US" altLang="zh-CN" sz="1200" b="0" i="0" kern="1200" baseline="30000" dirty="0" smtClean="0">
                <a:solidFill>
                  <a:schemeClr val="tx1"/>
                </a:solidFill>
                <a:effectLst/>
                <a:latin typeface="+mn-lt"/>
                <a:ea typeface="+mn-ea"/>
                <a:cs typeface="+mn-cs"/>
              </a:rPr>
              <a:t>6</a:t>
            </a:r>
            <a:r>
              <a:rPr lang="en-US" altLang="zh-CN" sz="1200" b="0" i="0" kern="1200" dirty="0" smtClean="0">
                <a:solidFill>
                  <a:schemeClr val="tx1"/>
                </a:solidFill>
                <a:effectLst/>
                <a:latin typeface="+mn-lt"/>
                <a:ea typeface="+mn-ea"/>
                <a:cs typeface="+mn-cs"/>
              </a:rPr>
              <a:t> = 64 possible offsets. Since the CPU address is 32 bits wide, this implies 21 + 5 + 6 = 32, and hence 21 bits for the tag field.</a:t>
            </a:r>
          </a:p>
          <a:p>
            <a:r>
              <a:rPr lang="en-US" altLang="zh-CN" sz="1200" b="0" i="0" kern="1200" dirty="0" smtClean="0">
                <a:solidFill>
                  <a:schemeClr val="tx1"/>
                </a:solidFill>
                <a:effectLst/>
                <a:latin typeface="+mn-lt"/>
                <a:ea typeface="+mn-ea"/>
                <a:cs typeface="+mn-cs"/>
              </a:rPr>
              <a:t>The original Pentium 4 processor also had an eight-way set associative L2 integrated cache 256 KB in size, with 128-byte cache blocks. This implies 17 + 8 + 7 = 32, and hence 17 bits for the tag field.</a:t>
            </a:r>
            <a:r>
              <a:rPr lang="en-US" altLang="zh-CN" sz="1200" b="0" i="0" u="none" strike="noStrike" kern="1200" baseline="30000" dirty="0" smtClean="0">
                <a:solidFill>
                  <a:schemeClr val="tx1"/>
                </a:solidFill>
                <a:effectLst/>
                <a:latin typeface="+mn-lt"/>
                <a:ea typeface="+mn-ea"/>
                <a:cs typeface="+mn-cs"/>
                <a:hlinkClick r:id="rId5"/>
              </a:rPr>
              <a:t>[7]</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23</a:t>
            </a:fld>
            <a:endParaRPr lang="zh-CN" altLang="en-US"/>
          </a:p>
        </p:txBody>
      </p:sp>
    </p:spTree>
    <p:extLst>
      <p:ext uri="{BB962C8B-B14F-4D97-AF65-F5344CB8AC3E}">
        <p14:creationId xmlns:p14="http://schemas.microsoft.com/office/powerpoint/2010/main" val="52980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Data is transferred between memory and cache in blocks of fixed size, called </a:t>
            </a:r>
            <a:r>
              <a:rPr lang="en-US" altLang="zh-CN" sz="1200" b="0" i="1" kern="1200" dirty="0" smtClean="0">
                <a:solidFill>
                  <a:schemeClr val="tx1"/>
                </a:solidFill>
                <a:effectLst/>
                <a:latin typeface="+mn-lt"/>
                <a:ea typeface="+mn-ea"/>
                <a:cs typeface="+mn-cs"/>
              </a:rPr>
              <a:t>cache lines</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cache blocks</a:t>
            </a:r>
            <a:r>
              <a:rPr lang="en-US" altLang="zh-CN" sz="1200" b="0" i="0" kern="1200" dirty="0" smtClean="0">
                <a:solidFill>
                  <a:schemeClr val="tx1"/>
                </a:solidFill>
                <a:effectLst/>
                <a:latin typeface="+mn-lt"/>
                <a:ea typeface="+mn-ea"/>
                <a:cs typeface="+mn-cs"/>
              </a:rPr>
              <a:t>. When a cache line is copied from memory into the cache, a cache entry is created. The cache entry will include the copied data as well as the requested memory location (called a tag).</a:t>
            </a:r>
          </a:p>
          <a:p>
            <a:r>
              <a:rPr lang="en-US" altLang="zh-CN" sz="1200" b="0" i="0" kern="1200" dirty="0" smtClean="0">
                <a:solidFill>
                  <a:schemeClr val="tx1"/>
                </a:solidFill>
                <a:effectLst/>
                <a:latin typeface="+mn-lt"/>
                <a:ea typeface="+mn-ea"/>
                <a:cs typeface="+mn-cs"/>
              </a:rPr>
              <a:t>When the processor needs to read or write a location in main memory, it first checks for a corresponding entry in the cache. The cache checks for the contents of the requested memory location in any cache lines that might contain that address. If the processor finds that the memory location is in the cache, a cache hit has occurred. However, if the processor does not find the memory location in the cache, a cache miss has occurred. In the case of a cache hit, the processor immediately reads or writes the data in the cache line. For a cache miss, the cache allocates a new entry and copies data from main memory, then the request is fulfilled from the contents of the cache.</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27</a:t>
            </a:fld>
            <a:endParaRPr lang="zh-CN" altLang="en-US"/>
          </a:p>
        </p:txBody>
      </p:sp>
    </p:spTree>
    <p:extLst>
      <p:ext uri="{BB962C8B-B14F-4D97-AF65-F5344CB8AC3E}">
        <p14:creationId xmlns:p14="http://schemas.microsoft.com/office/powerpoint/2010/main" val="377759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Memory barrier instructions directly control only the interaction of a CPU with its cache, with its write-buffer that holds stores waiting to be flushed to memory, and/or its buffer of waiting loads or speculatively executed instructions. These effects may lead to further interaction among caches, main memory and other processors.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31</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p>
          <a:p>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effectLst/>
                <a:latin typeface="+mn-lt"/>
                <a:ea typeface="+mn-ea"/>
                <a:cs typeface="+mn-cs"/>
              </a:rPr>
              <a:t>Principle of Writing and Reading</a:t>
            </a:r>
          </a:p>
          <a:p>
            <a:r>
              <a:rPr lang="en-US" altLang="zh-CN" sz="1200" b="0" i="0" kern="1200" dirty="0" smtClean="0">
                <a:solidFill>
                  <a:schemeClr val="tx1"/>
                </a:solidFill>
                <a:effectLst/>
                <a:latin typeface="+mn-lt"/>
                <a:ea typeface="+mn-ea"/>
                <a:cs typeface="+mn-cs"/>
              </a:rPr>
              <a:t>HDD uses the principle of magnetizing a material and works with two states of information – 0, 1.</a:t>
            </a:r>
          </a:p>
          <a:p>
            <a:r>
              <a:rPr lang="en-US" altLang="zh-CN" sz="1200" b="1" i="0" kern="1200" dirty="0" smtClean="0">
                <a:solidFill>
                  <a:schemeClr val="tx1"/>
                </a:solidFill>
                <a:effectLst/>
                <a:latin typeface="+mn-lt"/>
                <a:ea typeface="+mn-ea"/>
                <a:cs typeface="+mn-cs"/>
              </a:rPr>
              <a:t>Writing</a:t>
            </a:r>
            <a:r>
              <a:rPr lang="en-US" altLang="zh-CN" sz="1200" b="0" i="0" kern="1200" dirty="0" smtClean="0">
                <a:solidFill>
                  <a:schemeClr val="tx1"/>
                </a:solidFill>
                <a:effectLst/>
                <a:latin typeface="+mn-lt"/>
                <a:ea typeface="+mn-ea"/>
                <a:cs typeface="+mn-cs"/>
              </a:rPr>
              <a:t> - Coil which is under electric current creates a magnetic field which is led through the core of the writing head inside the magnetic layer.</a:t>
            </a:r>
          </a:p>
          <a:p>
            <a:r>
              <a:rPr lang="en-US" altLang="zh-CN" sz="1200" b="1" i="0" kern="1200" dirty="0" smtClean="0">
                <a:solidFill>
                  <a:schemeClr val="tx1"/>
                </a:solidFill>
                <a:effectLst/>
                <a:latin typeface="+mn-lt"/>
                <a:ea typeface="+mn-ea"/>
                <a:cs typeface="+mn-cs"/>
              </a:rPr>
              <a:t>Reading</a:t>
            </a:r>
            <a:r>
              <a:rPr lang="en-US" altLang="zh-CN" sz="1200" b="0" i="0" kern="1200" dirty="0" smtClean="0">
                <a:solidFill>
                  <a:schemeClr val="tx1"/>
                </a:solidFill>
                <a:effectLst/>
                <a:latin typeface="+mn-lt"/>
                <a:ea typeface="+mn-ea"/>
                <a:cs typeface="+mn-cs"/>
              </a:rPr>
              <a:t> - It is based on the principle of electromagnetic induction. That means that an electric current is inducted inside the coil when the head finds a change from 0 to 1 or vice versa.</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6.jpe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18" Type="http://schemas.openxmlformats.org/officeDocument/2006/relationships/hyperlink" Target="https://en.wikipedia.org/wiki/Hard_disk_drive_performance_characteristics" TargetMode="External"/><Relationship Id="rId26" Type="http://schemas.openxmlformats.org/officeDocument/2006/relationships/hyperlink" Target="http://www.cnblogs.com/siegfang/archive/2013/01/12/lsm-tree.html" TargetMode="External"/><Relationship Id="rId3" Type="http://schemas.openxmlformats.org/officeDocument/2006/relationships/hyperlink" Target="https://en.wikipedia.org/wiki/CPU_cache" TargetMode="External"/><Relationship Id="rId21" Type="http://schemas.openxmlformats.org/officeDocument/2006/relationships/hyperlink" Target="https://en.wikipedia.org/wiki/Readahead"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5" Type="http://schemas.openxmlformats.org/officeDocument/2006/relationships/hyperlink" Target="http://www.cs.umb.edu/~poneil/lsmtree.pdf"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20" Type="http://schemas.openxmlformats.org/officeDocument/2006/relationships/hyperlink" Target="https://www.howtogeek.com/115229/htg-explains-why-linux-doesnt-need-defragmenting/"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24" Type="http://schemas.openxmlformats.org/officeDocument/2006/relationships/hyperlink" Target="http://www.cnblogs.com/yangecnu/p/Introduce-B-Tree-and-B-Plus-Tree.html"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23" Type="http://schemas.openxmlformats.org/officeDocument/2006/relationships/hyperlink" Target="https://en.wikipedia.org/wiki/B+_tree" TargetMode="External"/><Relationship Id="rId10" Type="http://schemas.openxmlformats.org/officeDocument/2006/relationships/hyperlink" Target="https://en.wikipedia.org/wiki/Cylinder-head-sector" TargetMode="External"/><Relationship Id="rId19" Type="http://schemas.openxmlformats.org/officeDocument/2006/relationships/hyperlink" Target="https://en.wikipedia.org/wiki/I/O_scheduling"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 Id="rId22" Type="http://schemas.openxmlformats.org/officeDocument/2006/relationships/hyperlink" Target="https://en.wikipedia.org/wiki/B-tre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5271183" y="5591059"/>
            <a:ext cx="2685287" cy="646331"/>
          </a:xfrm>
          <a:prstGeom prst="rect">
            <a:avLst/>
          </a:prstGeom>
          <a:noFill/>
        </p:spPr>
        <p:txBody>
          <a:bodyPr wrap="none" rtlCol="0">
            <a:spAutoFit/>
          </a:bodyPr>
          <a:lstStyle/>
          <a:p>
            <a:r>
              <a:rPr lang="en-US" altLang="zh-CN" dirty="0" smtClean="0"/>
              <a:t>By </a:t>
            </a:r>
            <a:r>
              <a:rPr lang="en-US" altLang="zh-CN" dirty="0" err="1" smtClean="0"/>
              <a:t>Guhanjie</a:t>
            </a:r>
            <a:r>
              <a:rPr lang="en-US" altLang="zh-CN" dirty="0" smtClean="0"/>
              <a:t> in </a:t>
            </a:r>
            <a:r>
              <a:rPr lang="en-US" altLang="zh-CN" dirty="0" err="1" smtClean="0"/>
              <a:t>PingAn</a:t>
            </a:r>
            <a:r>
              <a:rPr lang="en-US" altLang="zh-CN" dirty="0"/>
              <a:t> </a:t>
            </a:r>
            <a:r>
              <a:rPr lang="en-US" altLang="zh-CN" dirty="0" smtClean="0"/>
              <a:t>YQB</a:t>
            </a:r>
          </a:p>
          <a:p>
            <a:r>
              <a:rPr lang="en-US" altLang="zh-CN" dirty="0" smtClean="0"/>
              <a:t>On 5/11/2017 </a:t>
            </a:r>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MM </a:t>
            </a:r>
            <a:r>
              <a:rPr lang="en-US" altLang="zh-CN" dirty="0" smtClean="0">
                <a:sym typeface="Wingdings" pitchFamily="2" charset="2"/>
              </a:rPr>
              <a:t> cache  (register)  core</a:t>
            </a:r>
            <a:endParaRPr lang="zh-CN" altLang="en-US" dirty="0"/>
          </a:p>
        </p:txBody>
      </p:sp>
      <p:grpSp>
        <p:nvGrpSpPr>
          <p:cNvPr id="20" name="组合 19"/>
          <p:cNvGrpSpPr/>
          <p:nvPr/>
        </p:nvGrpSpPr>
        <p:grpSpPr>
          <a:xfrm>
            <a:off x="2591725" y="3068950"/>
            <a:ext cx="4104570" cy="1728240"/>
            <a:chOff x="1403560" y="2204830"/>
            <a:chExt cx="4104570" cy="1728240"/>
          </a:xfrm>
        </p:grpSpPr>
        <p:sp>
          <p:nvSpPr>
            <p:cNvPr id="4" name="矩形 3"/>
            <p:cNvSpPr/>
            <p:nvPr/>
          </p:nvSpPr>
          <p:spPr>
            <a:xfrm>
              <a:off x="255572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6" name="直接箭头连接符 5"/>
            <p:cNvCxnSpPr/>
            <p:nvPr/>
          </p:nvCxnSpPr>
          <p:spPr>
            <a:xfrm>
              <a:off x="1403560" y="3068950"/>
              <a:ext cx="410457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7" name="矩形 6"/>
            <p:cNvSpPr/>
            <p:nvPr/>
          </p:nvSpPr>
          <p:spPr>
            <a:xfrm>
              <a:off x="1925708" y="35010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8" name="矩形 7"/>
            <p:cNvSpPr/>
            <p:nvPr/>
          </p:nvSpPr>
          <p:spPr>
            <a:xfrm>
              <a:off x="3905983" y="3501010"/>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11" name="直接箭头连接符 10"/>
            <p:cNvCxnSpPr>
              <a:stCxn id="4" idx="2"/>
            </p:cNvCxnSpPr>
            <p:nvPr/>
          </p:nvCxnSpPr>
          <p:spPr>
            <a:xfrm>
              <a:off x="345584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3"/>
              <a:endCxn id="8" idx="1"/>
            </p:cNvCxnSpPr>
            <p:nvPr/>
          </p:nvCxnSpPr>
          <p:spPr>
            <a:xfrm>
              <a:off x="3005708" y="3717040"/>
              <a:ext cx="90027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0"/>
            </p:cNvCxnSpPr>
            <p:nvPr/>
          </p:nvCxnSpPr>
          <p:spPr>
            <a:xfrm flipV="1">
              <a:off x="2465708" y="306895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770803" y="2699618"/>
              <a:ext cx="521297" cy="369332"/>
            </a:xfrm>
            <a:prstGeom prst="rect">
              <a:avLst/>
            </a:prstGeom>
            <a:noFill/>
          </p:spPr>
          <p:txBody>
            <a:bodyPr wrap="none" rtlCol="0">
              <a:spAutoFit/>
            </a:bodyPr>
            <a:lstStyle/>
            <a:p>
              <a:r>
                <a:rPr lang="en-US" altLang="zh-CN" dirty="0" smtClean="0"/>
                <a:t>Bus</a:t>
              </a:r>
              <a:endParaRPr lang="zh-CN" altLang="en-US"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MM </a:t>
            </a:r>
            <a:r>
              <a:rPr lang="en-US" altLang="zh-CN" dirty="0" smtClean="0">
                <a:sym typeface="Wingdings" pitchFamily="2" charset="2"/>
              </a:rPr>
              <a:t> L3  L2  L1d, L1i  core</a:t>
            </a:r>
            <a:endParaRPr lang="zh-CN" altLang="en-US" dirty="0"/>
          </a:p>
        </p:txBody>
      </p:sp>
      <p:grpSp>
        <p:nvGrpSpPr>
          <p:cNvPr id="9" name="组合 42"/>
          <p:cNvGrpSpPr/>
          <p:nvPr/>
        </p:nvGrpSpPr>
        <p:grpSpPr>
          <a:xfrm>
            <a:off x="2555720" y="2492870"/>
            <a:ext cx="4104570" cy="3456480"/>
            <a:chOff x="4860040" y="2204830"/>
            <a:chExt cx="4104570" cy="3456480"/>
          </a:xfrm>
        </p:grpSpPr>
        <p:sp>
          <p:nvSpPr>
            <p:cNvPr id="22" name="矩形 21"/>
            <p:cNvSpPr/>
            <p:nvPr/>
          </p:nvSpPr>
          <p:spPr>
            <a:xfrm>
              <a:off x="601220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23" name="直接箭头连接符 22"/>
            <p:cNvCxnSpPr/>
            <p:nvPr/>
          </p:nvCxnSpPr>
          <p:spPr>
            <a:xfrm>
              <a:off x="4860040" y="3068950"/>
              <a:ext cx="410457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4" name="矩形 23"/>
            <p:cNvSpPr/>
            <p:nvPr/>
          </p:nvSpPr>
          <p:spPr>
            <a:xfrm>
              <a:off x="5382188" y="350101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25" name="矩形 24"/>
            <p:cNvSpPr/>
            <p:nvPr/>
          </p:nvSpPr>
          <p:spPr>
            <a:xfrm>
              <a:off x="7147283" y="5229250"/>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26" name="直接箭头连接符 25"/>
            <p:cNvCxnSpPr>
              <a:stCxn id="22" idx="2"/>
            </p:cNvCxnSpPr>
            <p:nvPr/>
          </p:nvCxnSpPr>
          <p:spPr>
            <a:xfrm>
              <a:off x="691232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34" idx="2"/>
            </p:cNvCxnSpPr>
            <p:nvPr/>
          </p:nvCxnSpPr>
          <p:spPr>
            <a:xfrm>
              <a:off x="7687283" y="4797190"/>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4" idx="0"/>
            </p:cNvCxnSpPr>
            <p:nvPr/>
          </p:nvCxnSpPr>
          <p:spPr>
            <a:xfrm flipV="1">
              <a:off x="5922188" y="306895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8227283" y="2699618"/>
              <a:ext cx="521297" cy="369332"/>
            </a:xfrm>
            <a:prstGeom prst="rect">
              <a:avLst/>
            </a:prstGeom>
            <a:noFill/>
          </p:spPr>
          <p:txBody>
            <a:bodyPr wrap="none" rtlCol="0">
              <a:spAutoFit/>
            </a:bodyPr>
            <a:lstStyle/>
            <a:p>
              <a:r>
                <a:rPr lang="en-US" altLang="zh-CN" dirty="0" smtClean="0"/>
                <a:t>Bus</a:t>
              </a:r>
              <a:endParaRPr lang="zh-CN" altLang="en-US" dirty="0"/>
            </a:p>
          </p:txBody>
        </p:sp>
        <p:sp>
          <p:nvSpPr>
            <p:cNvPr id="30" name="矩形 29"/>
            <p:cNvSpPr/>
            <p:nvPr/>
          </p:nvSpPr>
          <p:spPr>
            <a:xfrm>
              <a:off x="5364110" y="436513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31" name="直接箭头连接符 30"/>
            <p:cNvCxnSpPr>
              <a:stCxn id="30" idx="0"/>
            </p:cNvCxnSpPr>
            <p:nvPr/>
          </p:nvCxnSpPr>
          <p:spPr>
            <a:xfrm flipV="1">
              <a:off x="5904110" y="393307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364110" y="5229250"/>
              <a:ext cx="1080000" cy="43206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L1d Cache</a:t>
              </a:r>
              <a:endParaRPr lang="zh-CN" altLang="en-US" dirty="0"/>
            </a:p>
          </p:txBody>
        </p:sp>
        <p:cxnSp>
          <p:nvCxnSpPr>
            <p:cNvPr id="33" name="直接箭头连接符 32"/>
            <p:cNvCxnSpPr>
              <a:stCxn id="32" idx="0"/>
            </p:cNvCxnSpPr>
            <p:nvPr/>
          </p:nvCxnSpPr>
          <p:spPr>
            <a:xfrm flipV="1">
              <a:off x="5904110" y="479719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4" name="矩形 33"/>
            <p:cNvSpPr/>
            <p:nvPr/>
          </p:nvSpPr>
          <p:spPr>
            <a:xfrm>
              <a:off x="7147283" y="4365130"/>
              <a:ext cx="1080000" cy="43206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L1i Cache</a:t>
              </a:r>
              <a:endParaRPr lang="zh-CN" altLang="en-US" dirty="0"/>
            </a:p>
          </p:txBody>
        </p:sp>
        <p:cxnSp>
          <p:nvCxnSpPr>
            <p:cNvPr id="35" name="直接箭头连接符 34"/>
            <p:cNvCxnSpPr>
              <a:stCxn id="34" idx="1"/>
              <a:endCxn id="30" idx="3"/>
            </p:cNvCxnSpPr>
            <p:nvPr/>
          </p:nvCxnSpPr>
          <p:spPr>
            <a:xfrm flipH="1">
              <a:off x="6444110" y="4581160"/>
              <a:ext cx="703173" cy="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2" idx="3"/>
              <a:endCxn id="25" idx="1"/>
            </p:cNvCxnSpPr>
            <p:nvPr/>
          </p:nvCxnSpPr>
          <p:spPr>
            <a:xfrm>
              <a:off x="6444110" y="5445280"/>
              <a:ext cx="703173"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UMA, SMP(Symmetric multiprocessing)</a:t>
            </a:r>
            <a:endParaRPr lang="zh-CN" altLang="en-US" dirty="0"/>
          </a:p>
        </p:txBody>
      </p:sp>
      <p:sp>
        <p:nvSpPr>
          <p:cNvPr id="22" name="矩形 21"/>
          <p:cNvSpPr/>
          <p:nvPr/>
        </p:nvSpPr>
        <p:spPr>
          <a:xfrm>
            <a:off x="370788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23" name="直接箭头连接符 22"/>
          <p:cNvCxnSpPr/>
          <p:nvPr/>
        </p:nvCxnSpPr>
        <p:spPr>
          <a:xfrm>
            <a:off x="395420" y="3068950"/>
            <a:ext cx="82800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4" name="矩形 23"/>
          <p:cNvSpPr/>
          <p:nvPr/>
        </p:nvSpPr>
        <p:spPr>
          <a:xfrm>
            <a:off x="4067840" y="342895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25" name="矩形 24"/>
          <p:cNvSpPr/>
          <p:nvPr/>
        </p:nvSpPr>
        <p:spPr>
          <a:xfrm>
            <a:off x="1115610" y="6126163"/>
            <a:ext cx="136801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26" name="直接箭头连接符 25"/>
          <p:cNvCxnSpPr>
            <a:stCxn id="22" idx="2"/>
          </p:cNvCxnSpPr>
          <p:nvPr/>
        </p:nvCxnSpPr>
        <p:spPr>
          <a:xfrm>
            <a:off x="460800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212366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flipV="1">
            <a:off x="4608005" y="3068950"/>
            <a:ext cx="1" cy="3600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7884460" y="2699618"/>
            <a:ext cx="521297" cy="369332"/>
          </a:xfrm>
          <a:prstGeom prst="rect">
            <a:avLst/>
          </a:prstGeom>
          <a:noFill/>
        </p:spPr>
        <p:txBody>
          <a:bodyPr wrap="none" rtlCol="0">
            <a:spAutoFit/>
          </a:bodyPr>
          <a:lstStyle/>
          <a:p>
            <a:r>
              <a:rPr lang="en-US" altLang="zh-CN" dirty="0" smtClean="0"/>
              <a:t>Bus</a:t>
            </a:r>
            <a:endParaRPr lang="zh-CN" altLang="en-US" dirty="0"/>
          </a:p>
        </p:txBody>
      </p:sp>
      <p:sp>
        <p:nvSpPr>
          <p:cNvPr id="30" name="矩形 29"/>
          <p:cNvSpPr/>
          <p:nvPr/>
        </p:nvSpPr>
        <p:spPr>
          <a:xfrm>
            <a:off x="125954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31" name="直接箭头连接符 30"/>
          <p:cNvCxnSpPr>
            <a:stCxn id="30" idx="0"/>
            <a:endCxn id="24" idx="2"/>
          </p:cNvCxnSpPr>
          <p:nvPr/>
        </p:nvCxnSpPr>
        <p:spPr>
          <a:xfrm flipV="1">
            <a:off x="1799540" y="3861010"/>
            <a:ext cx="280830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111561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33" name="直接箭头连接符 32"/>
          <p:cNvCxnSpPr>
            <a:stCxn id="32" idx="0"/>
            <a:endCxn id="30" idx="2"/>
          </p:cNvCxnSpPr>
          <p:nvPr/>
        </p:nvCxnSpPr>
        <p:spPr>
          <a:xfrm flipV="1">
            <a:off x="1439610" y="4653170"/>
            <a:ext cx="35993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4" name="矩形 33"/>
          <p:cNvSpPr/>
          <p:nvPr/>
        </p:nvSpPr>
        <p:spPr>
          <a:xfrm>
            <a:off x="183562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35" name="直接箭头连接符 34"/>
          <p:cNvCxnSpPr>
            <a:stCxn id="34" idx="0"/>
            <a:endCxn id="30" idx="2"/>
          </p:cNvCxnSpPr>
          <p:nvPr/>
        </p:nvCxnSpPr>
        <p:spPr>
          <a:xfrm flipH="1" flipV="1">
            <a:off x="1799540" y="4653170"/>
            <a:ext cx="36008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147557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284391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43" name="直接箭头连接符 42"/>
          <p:cNvCxnSpPr>
            <a:stCxn id="41" idx="0"/>
            <a:endCxn id="24" idx="2"/>
          </p:cNvCxnSpPr>
          <p:nvPr/>
        </p:nvCxnSpPr>
        <p:spPr>
          <a:xfrm flipV="1">
            <a:off x="3383910" y="3861010"/>
            <a:ext cx="122393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54" name="矩形 53"/>
          <p:cNvSpPr/>
          <p:nvPr/>
        </p:nvSpPr>
        <p:spPr>
          <a:xfrm>
            <a:off x="2699740" y="6126163"/>
            <a:ext cx="13681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55" name="直接箭头连接符 54"/>
          <p:cNvCxnSpPr/>
          <p:nvPr/>
        </p:nvCxnSpPr>
        <p:spPr>
          <a:xfrm>
            <a:off x="377998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269974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57" name="直接箭头连接符 56"/>
          <p:cNvCxnSpPr>
            <a:stCxn id="56" idx="0"/>
            <a:endCxn id="41" idx="2"/>
          </p:cNvCxnSpPr>
          <p:nvPr/>
        </p:nvCxnSpPr>
        <p:spPr>
          <a:xfrm flipV="1">
            <a:off x="3023740" y="4653170"/>
            <a:ext cx="36017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341984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59" name="直接箭头连接符 58"/>
          <p:cNvCxnSpPr>
            <a:stCxn id="58" idx="0"/>
            <a:endCxn id="41" idx="2"/>
          </p:cNvCxnSpPr>
          <p:nvPr/>
        </p:nvCxnSpPr>
        <p:spPr>
          <a:xfrm flipH="1" flipV="1">
            <a:off x="3383910" y="4653170"/>
            <a:ext cx="35993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a:off x="305979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2" name="矩形 61"/>
          <p:cNvSpPr/>
          <p:nvPr/>
        </p:nvSpPr>
        <p:spPr>
          <a:xfrm>
            <a:off x="5220180" y="6126163"/>
            <a:ext cx="136801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63" name="直接箭头连接符 62"/>
          <p:cNvCxnSpPr/>
          <p:nvPr/>
        </p:nvCxnSpPr>
        <p:spPr>
          <a:xfrm>
            <a:off x="622823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5" name="矩形 64"/>
          <p:cNvSpPr/>
          <p:nvPr/>
        </p:nvSpPr>
        <p:spPr>
          <a:xfrm>
            <a:off x="536411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66" name="直接箭头连接符 65"/>
          <p:cNvCxnSpPr>
            <a:stCxn id="65" idx="0"/>
            <a:endCxn id="24" idx="2"/>
          </p:cNvCxnSpPr>
          <p:nvPr/>
        </p:nvCxnSpPr>
        <p:spPr>
          <a:xfrm flipH="1" flipV="1">
            <a:off x="4607840" y="3861010"/>
            <a:ext cx="129627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522018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68" name="直接箭头连接符 67"/>
          <p:cNvCxnSpPr>
            <a:stCxn id="67" idx="0"/>
            <a:endCxn id="65" idx="2"/>
          </p:cNvCxnSpPr>
          <p:nvPr/>
        </p:nvCxnSpPr>
        <p:spPr>
          <a:xfrm flipV="1">
            <a:off x="5544180" y="4653170"/>
            <a:ext cx="35993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9" name="矩形 68"/>
          <p:cNvSpPr/>
          <p:nvPr/>
        </p:nvSpPr>
        <p:spPr>
          <a:xfrm>
            <a:off x="594019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70" name="直接箭头连接符 69"/>
          <p:cNvCxnSpPr>
            <a:stCxn id="69" idx="0"/>
            <a:endCxn id="65" idx="2"/>
          </p:cNvCxnSpPr>
          <p:nvPr/>
        </p:nvCxnSpPr>
        <p:spPr>
          <a:xfrm flipH="1" flipV="1">
            <a:off x="5904110" y="4653170"/>
            <a:ext cx="36008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71" name="直接箭头连接符 70"/>
          <p:cNvCxnSpPr/>
          <p:nvPr/>
        </p:nvCxnSpPr>
        <p:spPr>
          <a:xfrm>
            <a:off x="558014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2" name="矩形 71"/>
          <p:cNvSpPr/>
          <p:nvPr/>
        </p:nvSpPr>
        <p:spPr>
          <a:xfrm>
            <a:off x="694848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73" name="直接箭头连接符 72"/>
          <p:cNvCxnSpPr>
            <a:stCxn id="72" idx="0"/>
            <a:endCxn id="24" idx="2"/>
          </p:cNvCxnSpPr>
          <p:nvPr/>
        </p:nvCxnSpPr>
        <p:spPr>
          <a:xfrm flipH="1" flipV="1">
            <a:off x="4607840" y="3861010"/>
            <a:ext cx="288064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74" name="矩形 73"/>
          <p:cNvSpPr/>
          <p:nvPr/>
        </p:nvSpPr>
        <p:spPr>
          <a:xfrm>
            <a:off x="6804310" y="6126163"/>
            <a:ext cx="13681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75" name="直接箭头连接符 74"/>
          <p:cNvCxnSpPr/>
          <p:nvPr/>
        </p:nvCxnSpPr>
        <p:spPr>
          <a:xfrm>
            <a:off x="788455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6" name="矩形 75"/>
          <p:cNvSpPr/>
          <p:nvPr/>
        </p:nvSpPr>
        <p:spPr>
          <a:xfrm>
            <a:off x="680431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77" name="直接箭头连接符 76"/>
          <p:cNvCxnSpPr>
            <a:stCxn id="76" idx="0"/>
            <a:endCxn id="72" idx="2"/>
          </p:cNvCxnSpPr>
          <p:nvPr/>
        </p:nvCxnSpPr>
        <p:spPr>
          <a:xfrm flipV="1">
            <a:off x="7128310" y="4653170"/>
            <a:ext cx="36017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78" name="矩形 77"/>
          <p:cNvSpPr/>
          <p:nvPr/>
        </p:nvSpPr>
        <p:spPr>
          <a:xfrm>
            <a:off x="752441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79" name="直接箭头连接符 78"/>
          <p:cNvCxnSpPr>
            <a:stCxn id="78" idx="0"/>
            <a:endCxn id="72" idx="2"/>
          </p:cNvCxnSpPr>
          <p:nvPr/>
        </p:nvCxnSpPr>
        <p:spPr>
          <a:xfrm flipH="1" flipV="1">
            <a:off x="7488480" y="4653170"/>
            <a:ext cx="35993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80" name="直接箭头连接符 79"/>
          <p:cNvCxnSpPr/>
          <p:nvPr/>
        </p:nvCxnSpPr>
        <p:spPr>
          <a:xfrm>
            <a:off x="716436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 architecture</a:t>
            </a:r>
          </a:p>
          <a:p>
            <a:r>
              <a:rPr lang="en-US" altLang="zh-CN" dirty="0" smtClean="0"/>
              <a:t>Cache on CPU</a:t>
            </a:r>
          </a:p>
          <a:p>
            <a:r>
              <a:rPr lang="en-US" altLang="zh-CN" dirty="0" smtClean="0"/>
              <a:t>How does disk work</a:t>
            </a:r>
          </a:p>
          <a:p>
            <a:r>
              <a:rPr lang="en-US" altLang="zh-CN" dirty="0" smtClean="0"/>
              <a:t>Data models in action</a:t>
            </a:r>
            <a:endParaRPr lang="zh-CN" altLang="en-US" dirty="0"/>
          </a:p>
        </p:txBody>
      </p:sp>
    </p:spTree>
    <p:extLst>
      <p:ext uri="{BB962C8B-B14F-4D97-AF65-F5344CB8AC3E}">
        <p14:creationId xmlns:p14="http://schemas.microsoft.com/office/powerpoint/2010/main" val="175914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t>
            </a:r>
            <a:r>
              <a:rPr lang="en-US" altLang="zh-CN" dirty="0" smtClean="0"/>
              <a:t/>
            </a:r>
            <a:br>
              <a:rPr lang="en-US" altLang="zh-CN" dirty="0" smtClean="0"/>
            </a:br>
            <a:r>
              <a:rPr lang="en-US" altLang="zh-CN" dirty="0" smtClean="0"/>
              <a:t>an </a:t>
            </a:r>
            <a:r>
              <a:rPr lang="en-US" altLang="zh-CN" dirty="0"/>
              <a:t>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smtClean="0"/>
              <a:t>How the cache memory works</a:t>
            </a:r>
            <a:endParaRPr lang="en-US" altLang="zh-CN" dirty="0"/>
          </a:p>
        </p:txBody>
      </p:sp>
      <p:sp>
        <p:nvSpPr>
          <p:cNvPr id="3" name="内容占位符 2"/>
          <p:cNvSpPr>
            <a:spLocks noGrp="1"/>
          </p:cNvSpPr>
          <p:nvPr>
            <p:ph idx="1"/>
          </p:nvPr>
        </p:nvSpPr>
        <p:spPr/>
        <p:txBody>
          <a:bodyPr/>
          <a:lstStyle/>
          <a:p>
            <a:r>
              <a:rPr lang="en-US" altLang="zh-CN" dirty="0" smtClean="0"/>
              <a:t>Memory Cache Organization</a:t>
            </a:r>
          </a:p>
          <a:p>
            <a:pPr lvl="1"/>
            <a:r>
              <a:rPr lang="en-US" altLang="zh-CN" dirty="0" smtClean="0"/>
              <a:t>Chunked by cache line</a:t>
            </a:r>
          </a:p>
          <a:p>
            <a:pPr lvl="1"/>
            <a:r>
              <a:rPr lang="en-US" altLang="zh-CN" dirty="0" smtClean="0"/>
              <a:t>Each cache line 64 Bytes</a:t>
            </a:r>
            <a:endParaRPr lang="zh-CN" altLang="en-US" dirty="0"/>
          </a:p>
        </p:txBody>
      </p:sp>
      <p:sp>
        <p:nvSpPr>
          <p:cNvPr id="5" name="矩形 4"/>
          <p:cNvSpPr/>
          <p:nvPr/>
        </p:nvSpPr>
        <p:spPr>
          <a:xfrm>
            <a:off x="2983685" y="3321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Line1</a:t>
            </a:r>
            <a:endParaRPr lang="zh-CN" altLang="en-US" dirty="0"/>
          </a:p>
        </p:txBody>
      </p:sp>
      <p:sp>
        <p:nvSpPr>
          <p:cNvPr id="7" name="矩形 6"/>
          <p:cNvSpPr/>
          <p:nvPr/>
        </p:nvSpPr>
        <p:spPr>
          <a:xfrm>
            <a:off x="2983685" y="3537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Line2</a:t>
            </a:r>
            <a:endParaRPr lang="zh-CN" altLang="en-US" dirty="0"/>
          </a:p>
        </p:txBody>
      </p:sp>
      <p:sp>
        <p:nvSpPr>
          <p:cNvPr id="8" name="矩形 7"/>
          <p:cNvSpPr/>
          <p:nvPr/>
        </p:nvSpPr>
        <p:spPr>
          <a:xfrm>
            <a:off x="2983685" y="3753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Line3</a:t>
            </a:r>
            <a:endParaRPr lang="zh-CN" altLang="en-US" dirty="0"/>
          </a:p>
        </p:txBody>
      </p:sp>
      <p:sp>
        <p:nvSpPr>
          <p:cNvPr id="9" name="矩形 8"/>
          <p:cNvSpPr/>
          <p:nvPr/>
        </p:nvSpPr>
        <p:spPr>
          <a:xfrm>
            <a:off x="2983685" y="398602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Line4</a:t>
            </a:r>
            <a:endParaRPr lang="zh-CN" altLang="en-US" dirty="0"/>
          </a:p>
        </p:txBody>
      </p:sp>
      <p:sp>
        <p:nvSpPr>
          <p:cNvPr id="10" name="矩形 9"/>
          <p:cNvSpPr/>
          <p:nvPr/>
        </p:nvSpPr>
        <p:spPr>
          <a:xfrm>
            <a:off x="2983685" y="4202020"/>
            <a:ext cx="1872260" cy="504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zh-CN" altLang="en-US" dirty="0"/>
          </a:p>
        </p:txBody>
      </p:sp>
      <p:sp>
        <p:nvSpPr>
          <p:cNvPr id="11" name="矩形 10"/>
          <p:cNvSpPr/>
          <p:nvPr/>
        </p:nvSpPr>
        <p:spPr>
          <a:xfrm>
            <a:off x="2983685" y="470606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Line128</a:t>
            </a:r>
            <a:endParaRPr lang="zh-CN" altLang="en-US" dirty="0"/>
          </a:p>
        </p:txBody>
      </p:sp>
      <p:sp>
        <p:nvSpPr>
          <p:cNvPr id="12" name="矩形 11"/>
          <p:cNvSpPr/>
          <p:nvPr/>
        </p:nvSpPr>
        <p:spPr>
          <a:xfrm>
            <a:off x="6228230" y="2332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3" name="矩形 12"/>
          <p:cNvSpPr/>
          <p:nvPr/>
        </p:nvSpPr>
        <p:spPr>
          <a:xfrm>
            <a:off x="6228230" y="2548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4" name="矩形 13"/>
          <p:cNvSpPr/>
          <p:nvPr/>
        </p:nvSpPr>
        <p:spPr>
          <a:xfrm>
            <a:off x="6228230" y="2764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5" name="矩形 14"/>
          <p:cNvSpPr/>
          <p:nvPr/>
        </p:nvSpPr>
        <p:spPr>
          <a:xfrm>
            <a:off x="6228230" y="2980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6" name="矩形 15"/>
          <p:cNvSpPr/>
          <p:nvPr/>
        </p:nvSpPr>
        <p:spPr>
          <a:xfrm>
            <a:off x="6228230" y="3628120"/>
            <a:ext cx="1872260" cy="12412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矩形 16"/>
          <p:cNvSpPr/>
          <p:nvPr/>
        </p:nvSpPr>
        <p:spPr>
          <a:xfrm>
            <a:off x="6228230" y="5301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8" name="TextBox 17"/>
          <p:cNvSpPr txBox="1"/>
          <p:nvPr/>
        </p:nvSpPr>
        <p:spPr>
          <a:xfrm>
            <a:off x="2979590" y="4994070"/>
            <a:ext cx="1880450" cy="523220"/>
          </a:xfrm>
          <a:prstGeom prst="rect">
            <a:avLst/>
          </a:prstGeom>
          <a:noFill/>
        </p:spPr>
        <p:txBody>
          <a:bodyPr wrap="none" rtlCol="0">
            <a:spAutoFit/>
          </a:bodyPr>
          <a:lstStyle/>
          <a:p>
            <a:pPr algn="ctr"/>
            <a:r>
              <a:rPr lang="en-US" altLang="zh-CN" sz="1400" dirty="0" smtClean="0"/>
              <a:t>a 8KB L1 cache </a:t>
            </a:r>
          </a:p>
          <a:p>
            <a:pPr algn="ctr"/>
            <a:r>
              <a:rPr lang="en-US" altLang="zh-CN" sz="1400" dirty="0" smtClean="0"/>
              <a:t>with 64-byte cache line</a:t>
            </a:r>
            <a:endParaRPr lang="zh-CN" altLang="en-US" sz="1400" dirty="0"/>
          </a:p>
        </p:txBody>
      </p:sp>
      <p:sp>
        <p:nvSpPr>
          <p:cNvPr id="19" name="矩形 18"/>
          <p:cNvSpPr/>
          <p:nvPr/>
        </p:nvSpPr>
        <p:spPr>
          <a:xfrm>
            <a:off x="6228230" y="5517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0" name="矩形 19"/>
          <p:cNvSpPr/>
          <p:nvPr/>
        </p:nvSpPr>
        <p:spPr>
          <a:xfrm>
            <a:off x="6228230" y="5733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1" name="矩形 20"/>
          <p:cNvSpPr/>
          <p:nvPr/>
        </p:nvSpPr>
        <p:spPr>
          <a:xfrm>
            <a:off x="6228230" y="5949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2" name="矩形 21"/>
          <p:cNvSpPr/>
          <p:nvPr/>
        </p:nvSpPr>
        <p:spPr>
          <a:xfrm>
            <a:off x="6228230" y="3196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3" name="矩形 22"/>
          <p:cNvSpPr/>
          <p:nvPr/>
        </p:nvSpPr>
        <p:spPr>
          <a:xfrm>
            <a:off x="6228230" y="3412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4" name="矩形 23"/>
          <p:cNvSpPr/>
          <p:nvPr/>
        </p:nvSpPr>
        <p:spPr>
          <a:xfrm>
            <a:off x="6228230" y="4869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5" name="矩形 24"/>
          <p:cNvSpPr/>
          <p:nvPr/>
        </p:nvSpPr>
        <p:spPr>
          <a:xfrm>
            <a:off x="6228230" y="5085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6" name="TextBox 25"/>
          <p:cNvSpPr txBox="1"/>
          <p:nvPr/>
        </p:nvSpPr>
        <p:spPr>
          <a:xfrm>
            <a:off x="6331078" y="6217653"/>
            <a:ext cx="1674754" cy="307777"/>
          </a:xfrm>
          <a:prstGeom prst="rect">
            <a:avLst/>
          </a:prstGeom>
          <a:noFill/>
        </p:spPr>
        <p:txBody>
          <a:bodyPr wrap="none" rtlCol="0">
            <a:spAutoFit/>
          </a:bodyPr>
          <a:lstStyle/>
          <a:p>
            <a:pPr algn="ctr"/>
            <a:r>
              <a:rPr lang="en-US" altLang="zh-CN" sz="1400" dirty="0" smtClean="0"/>
              <a:t>a 4GB main memory</a:t>
            </a:r>
          </a:p>
        </p:txBody>
      </p:sp>
      <p:sp>
        <p:nvSpPr>
          <p:cNvPr id="27" name="椭圆 26"/>
          <p:cNvSpPr/>
          <p:nvPr/>
        </p:nvSpPr>
        <p:spPr>
          <a:xfrm>
            <a:off x="1172064" y="3933170"/>
            <a:ext cx="360000" cy="36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TextBox 27"/>
          <p:cNvSpPr txBox="1"/>
          <p:nvPr/>
        </p:nvSpPr>
        <p:spPr>
          <a:xfrm>
            <a:off x="724488" y="4437140"/>
            <a:ext cx="1255152" cy="307777"/>
          </a:xfrm>
          <a:prstGeom prst="rect">
            <a:avLst/>
          </a:prstGeom>
          <a:noFill/>
        </p:spPr>
        <p:txBody>
          <a:bodyPr wrap="none" rtlCol="0">
            <a:spAutoFit/>
          </a:bodyPr>
          <a:lstStyle/>
          <a:p>
            <a:pPr algn="ctr"/>
            <a:r>
              <a:rPr lang="en-US" altLang="zh-CN" sz="1400" dirty="0" smtClean="0"/>
              <a:t>processor core</a:t>
            </a:r>
            <a:endParaRPr lang="zh-CN" altLang="en-US" sz="1400" dirty="0"/>
          </a:p>
        </p:txBody>
      </p:sp>
      <p:sp>
        <p:nvSpPr>
          <p:cNvPr id="29" name="任意多边形 28"/>
          <p:cNvSpPr/>
          <p:nvPr/>
        </p:nvSpPr>
        <p:spPr>
          <a:xfrm>
            <a:off x="4864100" y="2908300"/>
            <a:ext cx="1364130" cy="1155700"/>
          </a:xfrm>
          <a:custGeom>
            <a:avLst/>
            <a:gdLst>
              <a:gd name="connsiteX0" fmla="*/ 1155700 w 1155700"/>
              <a:gd name="connsiteY0" fmla="*/ 0 h 1155700"/>
              <a:gd name="connsiteX1" fmla="*/ 520700 w 1155700"/>
              <a:gd name="connsiteY1" fmla="*/ 177800 h 1155700"/>
              <a:gd name="connsiteX2" fmla="*/ 381000 w 1155700"/>
              <a:gd name="connsiteY2" fmla="*/ 965200 h 1155700"/>
              <a:gd name="connsiteX3" fmla="*/ 0 w 1155700"/>
              <a:gd name="connsiteY3" fmla="*/ 1155700 h 1155700"/>
            </a:gdLst>
            <a:ahLst/>
            <a:cxnLst>
              <a:cxn ang="0">
                <a:pos x="connsiteX0" y="connsiteY0"/>
              </a:cxn>
              <a:cxn ang="0">
                <a:pos x="connsiteX1" y="connsiteY1"/>
              </a:cxn>
              <a:cxn ang="0">
                <a:pos x="connsiteX2" y="connsiteY2"/>
              </a:cxn>
              <a:cxn ang="0">
                <a:pos x="connsiteX3" y="connsiteY3"/>
              </a:cxn>
            </a:cxnLst>
            <a:rect l="l" t="t" r="r" b="b"/>
            <a:pathLst>
              <a:path w="1155700" h="1155700">
                <a:moveTo>
                  <a:pt x="1155700" y="0"/>
                </a:moveTo>
                <a:cubicBezTo>
                  <a:pt x="902758" y="8466"/>
                  <a:pt x="649817" y="16933"/>
                  <a:pt x="520700" y="177800"/>
                </a:cubicBezTo>
                <a:cubicBezTo>
                  <a:pt x="391583" y="338667"/>
                  <a:pt x="467783" y="802217"/>
                  <a:pt x="381000" y="965200"/>
                </a:cubicBezTo>
                <a:cubicBezTo>
                  <a:pt x="294217" y="1128183"/>
                  <a:pt x="147108" y="1141941"/>
                  <a:pt x="0" y="1155700"/>
                </a:cubicBezTo>
              </a:path>
            </a:pathLst>
          </a:cu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任意多边形 29"/>
          <p:cNvSpPr/>
          <p:nvPr/>
        </p:nvSpPr>
        <p:spPr>
          <a:xfrm>
            <a:off x="1562100" y="4000500"/>
            <a:ext cx="1422400" cy="279400"/>
          </a:xfrm>
          <a:custGeom>
            <a:avLst/>
            <a:gdLst>
              <a:gd name="connsiteX0" fmla="*/ 1422400 w 1422400"/>
              <a:gd name="connsiteY0" fmla="*/ 101600 h 279400"/>
              <a:gd name="connsiteX1" fmla="*/ 965200 w 1422400"/>
              <a:gd name="connsiteY1" fmla="*/ 266700 h 279400"/>
              <a:gd name="connsiteX2" fmla="*/ 546100 w 1422400"/>
              <a:gd name="connsiteY2" fmla="*/ 25400 h 279400"/>
              <a:gd name="connsiteX3" fmla="*/ 0 w 1422400"/>
              <a:gd name="connsiteY3" fmla="*/ 114300 h 279400"/>
            </a:gdLst>
            <a:ahLst/>
            <a:cxnLst>
              <a:cxn ang="0">
                <a:pos x="connsiteX0" y="connsiteY0"/>
              </a:cxn>
              <a:cxn ang="0">
                <a:pos x="connsiteX1" y="connsiteY1"/>
              </a:cxn>
              <a:cxn ang="0">
                <a:pos x="connsiteX2" y="connsiteY2"/>
              </a:cxn>
              <a:cxn ang="0">
                <a:pos x="connsiteX3" y="connsiteY3"/>
              </a:cxn>
            </a:cxnLst>
            <a:rect l="l" t="t" r="r" b="b"/>
            <a:pathLst>
              <a:path w="1422400" h="279400">
                <a:moveTo>
                  <a:pt x="1422400" y="101600"/>
                </a:moveTo>
                <a:cubicBezTo>
                  <a:pt x="1266825" y="190500"/>
                  <a:pt x="1111250" y="279400"/>
                  <a:pt x="965200" y="266700"/>
                </a:cubicBezTo>
                <a:cubicBezTo>
                  <a:pt x="819150" y="254000"/>
                  <a:pt x="706967" y="50800"/>
                  <a:pt x="546100" y="25400"/>
                </a:cubicBezTo>
                <a:cubicBezTo>
                  <a:pt x="385233" y="0"/>
                  <a:pt x="192616" y="57150"/>
                  <a:pt x="0" y="114300"/>
                </a:cubicBezTo>
              </a:path>
            </a:pathLst>
          </a:cu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4864100" y="3543300"/>
            <a:ext cx="1364130" cy="774872"/>
          </a:xfrm>
          <a:custGeom>
            <a:avLst/>
            <a:gdLst>
              <a:gd name="connsiteX0" fmla="*/ 1358900 w 1358900"/>
              <a:gd name="connsiteY0" fmla="*/ 1339179 h 1540028"/>
              <a:gd name="connsiteX1" fmla="*/ 622300 w 1358900"/>
              <a:gd name="connsiteY1" fmla="*/ 1453479 h 1540028"/>
              <a:gd name="connsiteX2" fmla="*/ 457200 w 1358900"/>
              <a:gd name="connsiteY2" fmla="*/ 221579 h 1540028"/>
              <a:gd name="connsiteX3" fmla="*/ 0 w 1358900"/>
              <a:gd name="connsiteY3" fmla="*/ 5679 h 1540028"/>
              <a:gd name="connsiteX0" fmla="*/ 1358900 w 1358900"/>
              <a:gd name="connsiteY0" fmla="*/ 1336426 h 1423705"/>
              <a:gd name="connsiteX1" fmla="*/ 571500 w 1358900"/>
              <a:gd name="connsiteY1" fmla="*/ 1247526 h 1423705"/>
              <a:gd name="connsiteX2" fmla="*/ 457200 w 1358900"/>
              <a:gd name="connsiteY2" fmla="*/ 218826 h 1423705"/>
              <a:gd name="connsiteX3" fmla="*/ 0 w 1358900"/>
              <a:gd name="connsiteY3" fmla="*/ 2926 h 1423705"/>
              <a:gd name="connsiteX0" fmla="*/ 1333500 w 1333500"/>
              <a:gd name="connsiteY0" fmla="*/ 0 h 1776267"/>
              <a:gd name="connsiteX1" fmla="*/ 571500 w 1333500"/>
              <a:gd name="connsiteY1" fmla="*/ 1765300 h 1776267"/>
              <a:gd name="connsiteX2" fmla="*/ 457200 w 1333500"/>
              <a:gd name="connsiteY2" fmla="*/ 736600 h 1776267"/>
              <a:gd name="connsiteX3" fmla="*/ 0 w 1333500"/>
              <a:gd name="connsiteY3" fmla="*/ 520700 h 1776267"/>
              <a:gd name="connsiteX0" fmla="*/ 1333500 w 1333500"/>
              <a:gd name="connsiteY0" fmla="*/ 0 h 774872"/>
              <a:gd name="connsiteX1" fmla="*/ 825500 w 1333500"/>
              <a:gd name="connsiteY1" fmla="*/ 698500 h 774872"/>
              <a:gd name="connsiteX2" fmla="*/ 457200 w 1333500"/>
              <a:gd name="connsiteY2" fmla="*/ 736600 h 774872"/>
              <a:gd name="connsiteX3" fmla="*/ 0 w 1333500"/>
              <a:gd name="connsiteY3" fmla="*/ 520700 h 774872"/>
            </a:gdLst>
            <a:ahLst/>
            <a:cxnLst>
              <a:cxn ang="0">
                <a:pos x="connsiteX0" y="connsiteY0"/>
              </a:cxn>
              <a:cxn ang="0">
                <a:pos x="connsiteX1" y="connsiteY1"/>
              </a:cxn>
              <a:cxn ang="0">
                <a:pos x="connsiteX2" y="connsiteY2"/>
              </a:cxn>
              <a:cxn ang="0">
                <a:pos x="connsiteX3" y="connsiteY3"/>
              </a:cxn>
            </a:cxnLst>
            <a:rect l="l" t="t" r="r" b="b"/>
            <a:pathLst>
              <a:path w="1333500" h="774872">
                <a:moveTo>
                  <a:pt x="1333500" y="0"/>
                </a:moveTo>
                <a:cubicBezTo>
                  <a:pt x="1040341" y="150283"/>
                  <a:pt x="971550" y="575733"/>
                  <a:pt x="825500" y="698500"/>
                </a:cubicBezTo>
                <a:cubicBezTo>
                  <a:pt x="679450" y="821267"/>
                  <a:pt x="594783" y="766233"/>
                  <a:pt x="457200" y="736600"/>
                </a:cubicBezTo>
                <a:cubicBezTo>
                  <a:pt x="319617" y="706967"/>
                  <a:pt x="176741" y="508000"/>
                  <a:pt x="0" y="520700"/>
                </a:cubicBezTo>
              </a:path>
            </a:pathLst>
          </a:cu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855945" y="3140960"/>
            <a:ext cx="1323889" cy="369332"/>
          </a:xfrm>
          <a:prstGeom prst="rect">
            <a:avLst/>
          </a:prstGeom>
          <a:noFill/>
        </p:spPr>
        <p:txBody>
          <a:bodyPr wrap="none" rtlCol="0">
            <a:spAutoFit/>
          </a:bodyPr>
          <a:lstStyle/>
          <a:p>
            <a:r>
              <a:rPr lang="en-US" altLang="zh-CN" dirty="0" smtClean="0"/>
              <a:t>associativity</a:t>
            </a:r>
            <a:endParaRPr lang="zh-CN" altLang="en-US" dirty="0"/>
          </a:p>
        </p:txBody>
      </p:sp>
      <p:cxnSp>
        <p:nvCxnSpPr>
          <p:cNvPr id="32" name="直接箭头连接符 31"/>
          <p:cNvCxnSpPr/>
          <p:nvPr/>
        </p:nvCxnSpPr>
        <p:spPr>
          <a:xfrm>
            <a:off x="4716070" y="4797190"/>
            <a:ext cx="360000" cy="0"/>
          </a:xfrm>
          <a:prstGeom prst="straightConnector1">
            <a:avLst/>
          </a:prstGeom>
          <a:ln>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4572050" y="4869380"/>
            <a:ext cx="360000" cy="0"/>
          </a:xfrm>
          <a:prstGeom prst="straightConnector1">
            <a:avLst/>
          </a:prstGeom>
          <a:ln>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50400" y="4713260"/>
            <a:ext cx="1235995" cy="369332"/>
          </a:xfrm>
          <a:prstGeom prst="rect">
            <a:avLst/>
          </a:prstGeom>
          <a:noFill/>
        </p:spPr>
        <p:txBody>
          <a:bodyPr wrap="square" rtlCol="0">
            <a:spAutoFit/>
          </a:bodyPr>
          <a:lstStyle/>
          <a:p>
            <a:r>
              <a:rPr lang="en-US" altLang="zh-CN" dirty="0" smtClean="0"/>
              <a:t>evict policy</a:t>
            </a:r>
            <a:endParaRPr lang="zh-CN" altLang="en-US" dirty="0"/>
          </a:p>
        </p:txBody>
      </p:sp>
      <p:sp>
        <p:nvSpPr>
          <p:cNvPr id="36" name="TextBox 35"/>
          <p:cNvSpPr txBox="1"/>
          <p:nvPr/>
        </p:nvSpPr>
        <p:spPr>
          <a:xfrm>
            <a:off x="1722682" y="3676504"/>
            <a:ext cx="1101236" cy="369332"/>
          </a:xfrm>
          <a:prstGeom prst="rect">
            <a:avLst/>
          </a:prstGeom>
          <a:noFill/>
        </p:spPr>
        <p:txBody>
          <a:bodyPr wrap="square" rtlCol="0">
            <a:spAutoFit/>
          </a:bodyPr>
          <a:lstStyle/>
          <a:p>
            <a:r>
              <a:rPr lang="en-US" altLang="zh-CN" dirty="0" smtClean="0"/>
              <a:t>cache hit</a:t>
            </a:r>
            <a:endParaRPr lang="zh-CN" altLang="en-US" dirty="0"/>
          </a:p>
        </p:txBody>
      </p:sp>
      <p:sp>
        <p:nvSpPr>
          <p:cNvPr id="37" name="TextBox 36"/>
          <p:cNvSpPr txBox="1"/>
          <p:nvPr/>
        </p:nvSpPr>
        <p:spPr>
          <a:xfrm>
            <a:off x="1742524" y="4149100"/>
            <a:ext cx="1188000" cy="369332"/>
          </a:xfrm>
          <a:prstGeom prst="rect">
            <a:avLst/>
          </a:prstGeom>
          <a:noFill/>
        </p:spPr>
        <p:txBody>
          <a:bodyPr wrap="square" rtlCol="0">
            <a:spAutoFit/>
          </a:bodyPr>
          <a:lstStyle/>
          <a:p>
            <a:r>
              <a:rPr lang="en-US" altLang="zh-CN" dirty="0" smtClean="0"/>
              <a:t>cache miss</a:t>
            </a:r>
            <a:endParaRPr lang="zh-CN" altLang="en-US" dirty="0">
              <a:solidFill>
                <a:srgbClr val="FF0000"/>
              </a:solidFill>
              <a:effectLst>
                <a:outerShdw blurRad="38100" dist="38100" dir="2700000" algn="tl">
                  <a:srgbClr val="000000">
                    <a:alpha val="43137"/>
                  </a:srgbClr>
                </a:outerShdw>
              </a:effectLst>
            </a:endParaRPr>
          </a:p>
        </p:txBody>
      </p:sp>
      <p:sp>
        <p:nvSpPr>
          <p:cNvPr id="38" name="矩形 37"/>
          <p:cNvSpPr/>
          <p:nvPr/>
        </p:nvSpPr>
        <p:spPr>
          <a:xfrm>
            <a:off x="2548796" y="4017354"/>
            <a:ext cx="304892" cy="369332"/>
          </a:xfrm>
          <a:prstGeom prst="rect">
            <a:avLst/>
          </a:prstGeom>
        </p:spPr>
        <p:txBody>
          <a:bodyPr wrap="none">
            <a:spAutoFit/>
          </a:bodyPr>
          <a:lstStyle/>
          <a:p>
            <a:r>
              <a:rPr lang="en-US" altLang="zh-CN" dirty="0">
                <a:solidFill>
                  <a:srgbClr val="FF0000"/>
                </a:solidFill>
                <a:effectLst>
                  <a:outerShdw blurRad="38100" dist="38100" dir="2700000" algn="tl">
                    <a:srgbClr val="000000">
                      <a:alpha val="43137"/>
                    </a:srgbClr>
                  </a:outerShdw>
                </a:effectLst>
              </a:rPr>
              <a:t>X</a:t>
            </a:r>
            <a:endParaRPr lang="zh-CN" altLang="en-US" dirty="0"/>
          </a:p>
        </p:txBody>
      </p:sp>
    </p:spTree>
    <p:extLst>
      <p:ext uri="{BB962C8B-B14F-4D97-AF65-F5344CB8AC3E}">
        <p14:creationId xmlns:p14="http://schemas.microsoft.com/office/powerpoint/2010/main" val="13829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9"/>
                                        </p:tgtEl>
                                        <p:attrNameLst>
                                          <p:attrName>style.color</p:attrName>
                                        </p:attrNameLst>
                                      </p:cBhvr>
                                      <p:to>
                                        <a:schemeClr val="bg1"/>
                                      </p:to>
                                    </p:animClr>
                                    <p:animClr clrSpc="rgb" dir="cw">
                                      <p:cBhvr>
                                        <p:cTn id="12" dur="250" autoRev="1" fill="remove"/>
                                        <p:tgtEl>
                                          <p:spTgt spid="9"/>
                                        </p:tgtEl>
                                        <p:attrNameLst>
                                          <p:attrName>fillcolor</p:attrName>
                                        </p:attrNameLst>
                                      </p:cBhvr>
                                      <p:to>
                                        <a:schemeClr val="bg1"/>
                                      </p:to>
                                    </p:animClr>
                                    <p:set>
                                      <p:cBhvr>
                                        <p:cTn id="13" dur="250" autoRev="1" fill="remove"/>
                                        <p:tgtEl>
                                          <p:spTgt spid="9"/>
                                        </p:tgtEl>
                                        <p:attrNameLst>
                                          <p:attrName>fill.type</p:attrName>
                                        </p:attrNameLst>
                                      </p:cBhvr>
                                      <p:to>
                                        <p:strVal val="solid"/>
                                      </p:to>
                                    </p:set>
                                    <p:set>
                                      <p:cBhvr>
                                        <p:cTn id="14" dur="250" autoRev="1" fill="remove"/>
                                        <p:tgtEl>
                                          <p:spTgt spid="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outVertical)">
                                      <p:cBhvr>
                                        <p:cTn id="19" dur="500"/>
                                        <p:tgtEl>
                                          <p:spTgt spid="29"/>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26" dur="250" autoRev="1" fill="remove"/>
                                        <p:tgtEl>
                                          <p:spTgt spid="14"/>
                                        </p:tgtEl>
                                        <p:attrNameLst>
                                          <p:attrName>style.color</p:attrName>
                                        </p:attrNameLst>
                                      </p:cBhvr>
                                      <p:to>
                                        <a:schemeClr val="bg1"/>
                                      </p:to>
                                    </p:animClr>
                                    <p:animClr clrSpc="rgb" dir="cw">
                                      <p:cBhvr>
                                        <p:cTn id="27" dur="250" autoRev="1" fill="remove"/>
                                        <p:tgtEl>
                                          <p:spTgt spid="14"/>
                                        </p:tgtEl>
                                        <p:attrNameLst>
                                          <p:attrName>fillcolor</p:attrName>
                                        </p:attrNameLst>
                                      </p:cBhvr>
                                      <p:to>
                                        <a:schemeClr val="bg1"/>
                                      </p:to>
                                    </p:animClr>
                                    <p:set>
                                      <p:cBhvr>
                                        <p:cTn id="28" dur="250" autoRev="1" fill="remove"/>
                                        <p:tgtEl>
                                          <p:spTgt spid="14"/>
                                        </p:tgtEl>
                                        <p:attrNameLst>
                                          <p:attrName>fill.type</p:attrName>
                                        </p:attrNameLst>
                                      </p:cBhvr>
                                      <p:to>
                                        <p:strVal val="solid"/>
                                      </p:to>
                                    </p:set>
                                    <p:set>
                                      <p:cBhvr>
                                        <p:cTn id="29" dur="250" autoRev="1" fill="remove"/>
                                        <p:tgtEl>
                                          <p:spTgt spid="14"/>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par>
                          <p:cTn id="35" fill="hold">
                            <p:stCondLst>
                              <p:cond delay="500"/>
                            </p:stCondLst>
                            <p:childTnLst>
                              <p:par>
                                <p:cTn id="36" presetID="27" presetClass="emph" presetSubtype="0" repeatCount="indefinite" fill="remove" grpId="1" nodeType="afterEffect">
                                  <p:stCondLst>
                                    <p:cond delay="0"/>
                                  </p:stCondLst>
                                  <p:endCondLst>
                                    <p:cond evt="onNext" delay="0">
                                      <p:tgtEl>
                                        <p:sldTgt/>
                                      </p:tgtEl>
                                    </p:cond>
                                  </p:endCondLst>
                                  <p:childTnLst>
                                    <p:animClr clrSpc="rgb" dir="cw">
                                      <p:cBhvr override="childStyle">
                                        <p:cTn id="37" dur="250" autoRev="1" fill="remove"/>
                                        <p:tgtEl>
                                          <p:spTgt spid="9"/>
                                        </p:tgtEl>
                                        <p:attrNameLst>
                                          <p:attrName>style.color</p:attrName>
                                        </p:attrNameLst>
                                      </p:cBhvr>
                                      <p:to>
                                        <a:schemeClr val="bg1"/>
                                      </p:to>
                                    </p:animClr>
                                    <p:animClr clrSpc="rgb" dir="cw">
                                      <p:cBhvr>
                                        <p:cTn id="38" dur="250" autoRev="1" fill="remove"/>
                                        <p:tgtEl>
                                          <p:spTgt spid="9"/>
                                        </p:tgtEl>
                                        <p:attrNameLst>
                                          <p:attrName>fillcolor</p:attrName>
                                        </p:attrNameLst>
                                      </p:cBhvr>
                                      <p:to>
                                        <a:schemeClr val="bg1"/>
                                      </p:to>
                                    </p:animClr>
                                    <p:set>
                                      <p:cBhvr>
                                        <p:cTn id="39" dur="250" autoRev="1" fill="remove"/>
                                        <p:tgtEl>
                                          <p:spTgt spid="9"/>
                                        </p:tgtEl>
                                        <p:attrNameLst>
                                          <p:attrName>fill.type</p:attrName>
                                        </p:attrNameLst>
                                      </p:cBhvr>
                                      <p:to>
                                        <p:strVal val="solid"/>
                                      </p:to>
                                    </p:set>
                                    <p:set>
                                      <p:cBhvr>
                                        <p:cTn id="40" dur="250" autoRev="1" fill="remove"/>
                                        <p:tgtEl>
                                          <p:spTgt spid="9"/>
                                        </p:tgtEl>
                                        <p:attrNameLst>
                                          <p:attrName>fill.on</p:attrName>
                                        </p:attrNameLst>
                                      </p:cBhvr>
                                      <p:to>
                                        <p:strVal val="true"/>
                                      </p:to>
                                    </p:set>
                                  </p:childTnLst>
                                </p:cTn>
                              </p:par>
                            </p:childTnLst>
                          </p:cTn>
                        </p:par>
                        <p:par>
                          <p:cTn id="41" fill="hold">
                            <p:stCondLst>
                              <p:cond delay="1000"/>
                            </p:stCondLst>
                            <p:childTnLst>
                              <p:par>
                                <p:cTn id="42" presetID="22" presetClass="entr" presetSubtype="8" fill="hold" grpId="1"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1500"/>
                            </p:stCondLst>
                            <p:childTnLst>
                              <p:par>
                                <p:cTn id="46" presetID="27" presetClass="emph" presetSubtype="0" repeatCount="indefinite" fill="remove" grpId="2" nodeType="afterEffect">
                                  <p:stCondLst>
                                    <p:cond delay="0"/>
                                  </p:stCondLst>
                                  <p:endCondLst>
                                    <p:cond evt="onNext" delay="0">
                                      <p:tgtEl>
                                        <p:sldTgt/>
                                      </p:tgtEl>
                                    </p:cond>
                                  </p:endCondLst>
                                  <p:childTnLst>
                                    <p:animClr clrSpc="rgb" dir="cw">
                                      <p:cBhvr override="childStyle">
                                        <p:cTn id="47" dur="250" autoRev="1" fill="remove"/>
                                        <p:tgtEl>
                                          <p:spTgt spid="14"/>
                                        </p:tgtEl>
                                        <p:attrNameLst>
                                          <p:attrName>style.color</p:attrName>
                                        </p:attrNameLst>
                                      </p:cBhvr>
                                      <p:to>
                                        <a:schemeClr val="bg1"/>
                                      </p:to>
                                    </p:animClr>
                                    <p:animClr clrSpc="rgb" dir="cw">
                                      <p:cBhvr>
                                        <p:cTn id="48" dur="250" autoRev="1" fill="remove"/>
                                        <p:tgtEl>
                                          <p:spTgt spid="14"/>
                                        </p:tgtEl>
                                        <p:attrNameLst>
                                          <p:attrName>fillcolor</p:attrName>
                                        </p:attrNameLst>
                                      </p:cBhvr>
                                      <p:to>
                                        <a:schemeClr val="bg1"/>
                                      </p:to>
                                    </p:animClr>
                                    <p:set>
                                      <p:cBhvr>
                                        <p:cTn id="49" dur="250" autoRev="1" fill="remove"/>
                                        <p:tgtEl>
                                          <p:spTgt spid="14"/>
                                        </p:tgtEl>
                                        <p:attrNameLst>
                                          <p:attrName>fill.type</p:attrName>
                                        </p:attrNameLst>
                                      </p:cBhvr>
                                      <p:to>
                                        <p:strVal val="solid"/>
                                      </p:to>
                                    </p:set>
                                    <p:set>
                                      <p:cBhvr>
                                        <p:cTn id="50" dur="250" autoRev="1" fill="remove"/>
                                        <p:tgtEl>
                                          <p:spTgt spid="14"/>
                                        </p:tgtEl>
                                        <p:attrNameLst>
                                          <p:attrName>fill.on</p:attrName>
                                        </p:attrNameLst>
                                      </p:cBhvr>
                                      <p:to>
                                        <p:strVal val="true"/>
                                      </p:to>
                                    </p:set>
                                  </p:childTnLst>
                                </p:cTn>
                              </p:par>
                            </p:childTnLst>
                          </p:cTn>
                        </p:par>
                        <p:par>
                          <p:cTn id="51" fill="hold">
                            <p:stCondLst>
                              <p:cond delay="2000"/>
                            </p:stCondLst>
                            <p:childTnLst>
                              <p:par>
                                <p:cTn id="52" presetID="16" presetClass="entr" presetSubtype="37"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barn(outVertical)">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right)">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63" dur="250" autoRev="1" fill="remove"/>
                                        <p:tgtEl>
                                          <p:spTgt spid="23"/>
                                        </p:tgtEl>
                                        <p:attrNameLst>
                                          <p:attrName>style.color</p:attrName>
                                        </p:attrNameLst>
                                      </p:cBhvr>
                                      <p:to>
                                        <a:schemeClr val="bg1"/>
                                      </p:to>
                                    </p:animClr>
                                    <p:animClr clrSpc="rgb" dir="cw">
                                      <p:cBhvr>
                                        <p:cTn id="64" dur="250" autoRev="1" fill="remove"/>
                                        <p:tgtEl>
                                          <p:spTgt spid="23"/>
                                        </p:tgtEl>
                                        <p:attrNameLst>
                                          <p:attrName>fillcolor</p:attrName>
                                        </p:attrNameLst>
                                      </p:cBhvr>
                                      <p:to>
                                        <a:schemeClr val="bg1"/>
                                      </p:to>
                                    </p:animClr>
                                    <p:set>
                                      <p:cBhvr>
                                        <p:cTn id="65" dur="250" autoRev="1" fill="remove"/>
                                        <p:tgtEl>
                                          <p:spTgt spid="23"/>
                                        </p:tgtEl>
                                        <p:attrNameLst>
                                          <p:attrName>fill.type</p:attrName>
                                        </p:attrNameLst>
                                      </p:cBhvr>
                                      <p:to>
                                        <p:strVal val="solid"/>
                                      </p:to>
                                    </p:set>
                                    <p:set>
                                      <p:cBhvr>
                                        <p:cTn id="66" dur="250" autoRev="1" fill="remove"/>
                                        <p:tgtEl>
                                          <p:spTgt spid="23"/>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1"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500"/>
                                        <p:tgtEl>
                                          <p:spTgt spid="30"/>
                                        </p:tgtEl>
                                      </p:cBhvr>
                                    </p:animEffect>
                                  </p:childTnLst>
                                </p:cTn>
                              </p:par>
                            </p:childTnLst>
                          </p:cTn>
                        </p:par>
                        <p:par>
                          <p:cTn id="74" fill="hold">
                            <p:stCondLst>
                              <p:cond delay="500"/>
                            </p:stCondLst>
                            <p:childTnLst>
                              <p:par>
                                <p:cTn id="75" presetID="27" presetClass="emph" presetSubtype="0" repeatCount="indefinite" fill="remove" grpId="2" nodeType="afterEffect">
                                  <p:stCondLst>
                                    <p:cond delay="0"/>
                                  </p:stCondLst>
                                  <p:endCondLst>
                                    <p:cond evt="onNext" delay="0">
                                      <p:tgtEl>
                                        <p:sldTgt/>
                                      </p:tgtEl>
                                    </p:cond>
                                  </p:endCondLst>
                                  <p:childTnLst>
                                    <p:animClr clrSpc="rgb" dir="cw">
                                      <p:cBhvr override="childStyle">
                                        <p:cTn id="76" dur="250" autoRev="1" fill="remove"/>
                                        <p:tgtEl>
                                          <p:spTgt spid="9"/>
                                        </p:tgtEl>
                                        <p:attrNameLst>
                                          <p:attrName>style.color</p:attrName>
                                        </p:attrNameLst>
                                      </p:cBhvr>
                                      <p:to>
                                        <a:schemeClr val="bg1"/>
                                      </p:to>
                                    </p:animClr>
                                    <p:animClr clrSpc="rgb" dir="cw">
                                      <p:cBhvr>
                                        <p:cTn id="77" dur="250" autoRev="1" fill="remove"/>
                                        <p:tgtEl>
                                          <p:spTgt spid="9"/>
                                        </p:tgtEl>
                                        <p:attrNameLst>
                                          <p:attrName>fillcolor</p:attrName>
                                        </p:attrNameLst>
                                      </p:cBhvr>
                                      <p:to>
                                        <a:schemeClr val="bg1"/>
                                      </p:to>
                                    </p:animClr>
                                    <p:set>
                                      <p:cBhvr>
                                        <p:cTn id="78" dur="250" autoRev="1" fill="remove"/>
                                        <p:tgtEl>
                                          <p:spTgt spid="9"/>
                                        </p:tgtEl>
                                        <p:attrNameLst>
                                          <p:attrName>fill.type</p:attrName>
                                        </p:attrNameLst>
                                      </p:cBhvr>
                                      <p:to>
                                        <p:strVal val="solid"/>
                                      </p:to>
                                    </p:set>
                                    <p:set>
                                      <p:cBhvr>
                                        <p:cTn id="79" dur="250" autoRev="1" fill="remove"/>
                                        <p:tgtEl>
                                          <p:spTgt spid="9"/>
                                        </p:tgtEl>
                                        <p:attrNameLst>
                                          <p:attrName>fill.on</p:attrName>
                                        </p:attrNameLst>
                                      </p:cBhvr>
                                      <p:to>
                                        <p:strVal val="true"/>
                                      </p:to>
                                    </p:se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par>
                          <p:cTn id="84" fill="hold">
                            <p:stCondLst>
                              <p:cond delay="1500"/>
                            </p:stCondLst>
                            <p:childTnLst>
                              <p:par>
                                <p:cTn id="85" presetID="27" presetClass="emph" presetSubtype="0" repeatCount="indefinite" fill="remove" grpId="3" nodeType="afterEffect">
                                  <p:stCondLst>
                                    <p:cond delay="0"/>
                                  </p:stCondLst>
                                  <p:endCondLst>
                                    <p:cond evt="onNext" delay="0">
                                      <p:tgtEl>
                                        <p:sldTgt/>
                                      </p:tgtEl>
                                    </p:cond>
                                  </p:endCondLst>
                                  <p:childTnLst>
                                    <p:animClr clrSpc="rgb" dir="cw">
                                      <p:cBhvr override="childStyle">
                                        <p:cTn id="86" dur="250" autoRev="1" fill="remove"/>
                                        <p:tgtEl>
                                          <p:spTgt spid="14"/>
                                        </p:tgtEl>
                                        <p:attrNameLst>
                                          <p:attrName>style.color</p:attrName>
                                        </p:attrNameLst>
                                      </p:cBhvr>
                                      <p:to>
                                        <a:schemeClr val="bg1"/>
                                      </p:to>
                                    </p:animClr>
                                    <p:animClr clrSpc="rgb" dir="cw">
                                      <p:cBhvr>
                                        <p:cTn id="87" dur="250" autoRev="1" fill="remove"/>
                                        <p:tgtEl>
                                          <p:spTgt spid="14"/>
                                        </p:tgtEl>
                                        <p:attrNameLst>
                                          <p:attrName>fillcolor</p:attrName>
                                        </p:attrNameLst>
                                      </p:cBhvr>
                                      <p:to>
                                        <a:schemeClr val="bg1"/>
                                      </p:to>
                                    </p:animClr>
                                    <p:set>
                                      <p:cBhvr>
                                        <p:cTn id="88" dur="250" autoRev="1" fill="remove"/>
                                        <p:tgtEl>
                                          <p:spTgt spid="14"/>
                                        </p:tgtEl>
                                        <p:attrNameLst>
                                          <p:attrName>fill.type</p:attrName>
                                        </p:attrNameLst>
                                      </p:cBhvr>
                                      <p:to>
                                        <p:strVal val="solid"/>
                                      </p:to>
                                    </p:set>
                                    <p:set>
                                      <p:cBhvr>
                                        <p:cTn id="89" dur="250" autoRev="1" fill="remove"/>
                                        <p:tgtEl>
                                          <p:spTgt spid="1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randombar(horizontal)">
                                      <p:cBhvr>
                                        <p:cTn id="94" dur="500"/>
                                        <p:tgtEl>
                                          <p:spTgt spid="3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repeatCount="indefinite" fill="hold" nodeType="clickEffect">
                                  <p:stCondLst>
                                    <p:cond delay="0"/>
                                  </p:stCondLst>
                                  <p:endCondLst>
                                    <p:cond evt="onNext" delay="0">
                                      <p:tgtEl>
                                        <p:sldTgt/>
                                      </p:tgtEl>
                                    </p:cond>
                                  </p:endCondLst>
                                  <p:childTnLst>
                                    <p:set>
                                      <p:cBhvr>
                                        <p:cTn id="101" dur="1" fill="hold">
                                          <p:stCondLst>
                                            <p:cond delay="0"/>
                                          </p:stCondLst>
                                        </p:cTn>
                                        <p:tgtEl>
                                          <p:spTgt spid="33"/>
                                        </p:tgtEl>
                                        <p:attrNameLst>
                                          <p:attrName>style.visibility</p:attrName>
                                        </p:attrNameLst>
                                      </p:cBhvr>
                                      <p:to>
                                        <p:strVal val="visible"/>
                                      </p:to>
                                    </p:set>
                                    <p:animEffect transition="in" filter="wipe(right)">
                                      <p:cBhvr>
                                        <p:cTn id="102" dur="500"/>
                                        <p:tgtEl>
                                          <p:spTgt spid="33"/>
                                        </p:tgtEl>
                                      </p:cBhvr>
                                    </p:animEffect>
                                  </p:childTnLst>
                                </p:cTn>
                              </p:par>
                              <p:par>
                                <p:cTn id="103" presetID="22" presetClass="entr" presetSubtype="8" repeatCount="indefinite" fill="hold" nodeType="withEffect">
                                  <p:stCondLst>
                                    <p:cond delay="0"/>
                                  </p:stCondLst>
                                  <p:endCondLst>
                                    <p:cond evt="onNext" delay="0">
                                      <p:tgtEl>
                                        <p:sldTgt/>
                                      </p:tgtEl>
                                    </p:cond>
                                  </p:end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childTnLst>
                          </p:cTn>
                        </p:par>
                        <p:par>
                          <p:cTn id="106" fill="hold">
                            <p:stCondLst>
                              <p:cond delay="500"/>
                            </p:stCondLst>
                            <p:childTnLst>
                              <p:par>
                                <p:cTn id="107" presetID="1"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4" grpId="0" animBg="1"/>
      <p:bldP spid="14" grpId="1" animBg="1"/>
      <p:bldP spid="14" grpId="2" animBg="1"/>
      <p:bldP spid="14" grpId="3" animBg="1"/>
      <p:bldP spid="23" grpId="1" animBg="1"/>
      <p:bldP spid="29" grpId="0" animBg="1"/>
      <p:bldP spid="29" grpId="1" animBg="1"/>
      <p:bldP spid="29" grpId="2" animBg="1"/>
      <p:bldP spid="30" grpId="0" animBg="1"/>
      <p:bldP spid="30" grpId="1" animBg="1"/>
      <p:bldP spid="4" grpId="0" animBg="1"/>
      <p:bldP spid="6" grpId="0"/>
      <p:bldP spid="35" grpId="0"/>
      <p:bldP spid="36" grpId="0"/>
      <p:bldP spid="36" grpId="1"/>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block(64 bytes)</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smtClean="0">
                  <a:solidFill>
                    <a:schemeClr val="accent2"/>
                  </a:solidFill>
                </a:rPr>
                <a:t>as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smtClean="0"/>
              <a:t>Pentium 4 processor</a:t>
            </a:r>
          </a:p>
          <a:p>
            <a:pPr lvl="1"/>
            <a:r>
              <a:rPr lang="en-US" altLang="zh-CN" sz="2000" dirty="0" smtClean="0"/>
              <a:t>4-way set associative L1 cache of 8KB</a:t>
            </a:r>
          </a:p>
          <a:p>
            <a:pPr lvl="1"/>
            <a:r>
              <a:rPr lang="en-US" altLang="zh-CN" sz="2000" u="sng" dirty="0" smtClean="0"/>
              <a:t>64-byte </a:t>
            </a:r>
            <a:r>
              <a:rPr lang="en-US" altLang="zh-CN" sz="2000" u="sng" dirty="0"/>
              <a:t>size </a:t>
            </a:r>
            <a:r>
              <a:rPr lang="en-US" altLang="zh-CN" sz="2000" u="sng" dirty="0" smtClean="0"/>
              <a:t>of cache line</a:t>
            </a:r>
          </a:p>
          <a:p>
            <a:pPr lvl="1"/>
            <a:r>
              <a:rPr lang="en-US" altLang="zh-CN" sz="2000" dirty="0" smtClean="0"/>
              <a:t>32 bits address bus for CPU</a:t>
            </a:r>
          </a:p>
          <a:p>
            <a:pPr lvl="1"/>
            <a:endParaRPr lang="en-US" altLang="zh-CN" dirty="0"/>
          </a:p>
          <a:p>
            <a:pPr lvl="1"/>
            <a:r>
              <a:rPr lang="en-US" altLang="zh-CN" sz="2000" dirty="0" smtClean="0"/>
              <a:t>8KB capacity / 64 unit size = 128 cache lines</a:t>
            </a:r>
          </a:p>
          <a:p>
            <a:pPr lvl="1"/>
            <a:r>
              <a:rPr lang="en-US" altLang="zh-CN" sz="2000" u="sng" dirty="0" smtClean="0"/>
              <a:t>128 lines / 4 way = 32 lines per way</a:t>
            </a:r>
          </a:p>
          <a:p>
            <a:pPr lvl="1"/>
            <a:r>
              <a:rPr lang="en-US" altLang="zh-CN" sz="2000" u="sng" dirty="0" smtClean="0"/>
              <a:t>32 - 5 - 6 = 21</a:t>
            </a:r>
            <a:endParaRPr lang="zh-CN" altLang="en-US" sz="2000" u="sng" dirty="0"/>
          </a:p>
        </p:txBody>
      </p:sp>
      <p:graphicFrame>
        <p:nvGraphicFramePr>
          <p:cNvPr id="4" name="表格 3"/>
          <p:cNvGraphicFramePr>
            <a:graphicFrameLocks noGrp="1"/>
          </p:cNvGraphicFramePr>
          <p:nvPr>
            <p:extLst>
              <p:ext uri="{D42A27DB-BD31-4B8C-83A1-F6EECF244321}">
                <p14:modId xmlns:p14="http://schemas.microsoft.com/office/powerpoint/2010/main" val="4043269302"/>
              </p:ext>
            </p:extLst>
          </p:nvPr>
        </p:nvGraphicFramePr>
        <p:xfrm>
          <a:off x="1115520" y="54237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ltLang="zh-CN" dirty="0" smtClean="0"/>
                        <a:t>tag</a:t>
                      </a:r>
                      <a:endParaRPr lang="zh-CN" altLang="en-US" dirty="0"/>
                    </a:p>
                  </a:txBody>
                  <a:tcPr/>
                </a:tc>
                <a:tc>
                  <a:txBody>
                    <a:bodyPr/>
                    <a:lstStyle/>
                    <a:p>
                      <a:r>
                        <a:rPr lang="en-US" altLang="zh-CN" dirty="0" smtClean="0"/>
                        <a:t>index</a:t>
                      </a:r>
                      <a:endParaRPr lang="zh-CN" altLang="en-US" dirty="0"/>
                    </a:p>
                  </a:txBody>
                  <a:tcPr/>
                </a:tc>
                <a:tc>
                  <a:txBody>
                    <a:bodyPr/>
                    <a:lstStyle/>
                    <a:p>
                      <a:r>
                        <a:rPr lang="en-US" altLang="zh-CN" dirty="0" smtClean="0"/>
                        <a:t>block offset</a:t>
                      </a:r>
                      <a:endParaRPr lang="zh-CN" altLang="en-US" dirty="0"/>
                    </a:p>
                  </a:txBody>
                  <a:tcPr/>
                </a:tc>
              </a:tr>
              <a:tr h="370840">
                <a:tc>
                  <a:txBody>
                    <a:bodyPr/>
                    <a:lstStyle/>
                    <a:p>
                      <a:r>
                        <a:rPr lang="en-US" altLang="zh-CN" dirty="0" smtClean="0"/>
                        <a:t>21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bl>
          </a:graphicData>
        </a:graphic>
      </p:graphicFrame>
      <p:sp>
        <p:nvSpPr>
          <p:cNvPr id="5" name="右箭头 4"/>
          <p:cNvSpPr/>
          <p:nvPr/>
        </p:nvSpPr>
        <p:spPr>
          <a:xfrm>
            <a:off x="899490" y="3356990"/>
            <a:ext cx="576080" cy="288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p:nvPr/>
        </p:nvCxnSpPr>
        <p:spPr>
          <a:xfrm rot="16200000" flipH="1">
            <a:off x="3790680" y="2986150"/>
            <a:ext cx="2642790" cy="2232310"/>
          </a:xfrm>
          <a:prstGeom prst="bentConnector3">
            <a:avLst>
              <a:gd name="adj1" fmla="val -4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283960" y="4437140"/>
            <a:ext cx="0" cy="98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979640" y="4869200"/>
            <a:ext cx="0" cy="55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132747" y="6183448"/>
            <a:ext cx="2302425" cy="369332"/>
          </a:xfrm>
          <a:prstGeom prst="rect">
            <a:avLst/>
          </a:prstGeom>
        </p:spPr>
        <p:txBody>
          <a:bodyPr wrap="none">
            <a:spAutoFit/>
          </a:bodyPr>
          <a:lstStyle/>
          <a:p>
            <a:r>
              <a:rPr lang="en-US" altLang="zh-CN" dirty="0"/>
              <a:t>Cache </a:t>
            </a:r>
            <a:r>
              <a:rPr lang="en-US" altLang="zh-CN" dirty="0" smtClean="0"/>
              <a:t>address(32 bits)</a:t>
            </a:r>
            <a:endParaRPr lang="en-US" altLang="zh-CN" dirty="0"/>
          </a:p>
        </p:txBody>
      </p:sp>
    </p:spTree>
    <p:extLst>
      <p:ext uri="{BB962C8B-B14F-4D97-AF65-F5344CB8AC3E}">
        <p14:creationId xmlns:p14="http://schemas.microsoft.com/office/powerpoint/2010/main" val="376058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926" y="2636890"/>
            <a:ext cx="6264684" cy="3891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9/93/Cache%2Cassociative-fill-both.png"/>
          <p:cNvPicPr>
            <a:picLocks noChangeAspect="1" noChangeArrowheads="1"/>
          </p:cNvPicPr>
          <p:nvPr/>
        </p:nvPicPr>
        <p:blipFill>
          <a:blip r:embed="rId3" cstate="print"/>
          <a:srcRect r="55238"/>
          <a:stretch>
            <a:fillRect/>
          </a:stretch>
        </p:blipFill>
        <p:spPr bwMode="auto">
          <a:xfrm>
            <a:off x="251400" y="3212970"/>
            <a:ext cx="2327900" cy="2581276"/>
          </a:xfrm>
          <a:prstGeom prst="rect">
            <a:avLst/>
          </a:prstGeom>
          <a:noFill/>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758" y="3317020"/>
            <a:ext cx="6084000" cy="3129539"/>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https://upload.wikimedia.org/wikipedia/commons/9/93/Cache%2Cassociative-fill-both.png"/>
          <p:cNvPicPr>
            <a:picLocks noChangeAspect="1" noChangeArrowheads="1"/>
          </p:cNvPicPr>
          <p:nvPr/>
        </p:nvPicPr>
        <p:blipFill>
          <a:blip r:embed="rId3" cstate="print"/>
          <a:srcRect l="49473"/>
          <a:stretch>
            <a:fillRect/>
          </a:stretch>
        </p:blipFill>
        <p:spPr bwMode="auto">
          <a:xfrm>
            <a:off x="144020" y="3544887"/>
            <a:ext cx="2627730" cy="2581276"/>
          </a:xfrm>
          <a:prstGeom prst="rect">
            <a:avLst/>
          </a:prstGeom>
          <a:noFill/>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trade-off for the </a:t>
            </a:r>
            <a:r>
              <a:rPr lang="en-US" altLang="zh-CN" sz="2000" dirty="0"/>
              <a:t>two previous </a:t>
            </a:r>
            <a:r>
              <a:rPr lang="en-US" altLang="zh-CN" sz="2000" dirty="0" smtClean="0"/>
              <a:t>approaches</a:t>
            </a:r>
            <a:endParaRPr lang="en-US" altLang="zh-CN" dirty="0" smtClean="0"/>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4968" y="3212970"/>
            <a:ext cx="6161832" cy="311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oncurrency </a:t>
            </a:r>
            <a:r>
              <a:rPr lang="en-US" altLang="zh-CN" dirty="0"/>
              <a:t>programming</a:t>
            </a:r>
            <a:endParaRPr lang="zh-CN" altLang="en-US" dirty="0"/>
          </a:p>
        </p:txBody>
      </p:sp>
      <p:sp>
        <p:nvSpPr>
          <p:cNvPr id="3" name="内容占位符 2"/>
          <p:cNvSpPr>
            <a:spLocks noGrp="1"/>
          </p:cNvSpPr>
          <p:nvPr>
            <p:ph idx="1"/>
          </p:nvPr>
        </p:nvSpPr>
        <p:spPr/>
        <p:txBody>
          <a:bodyPr/>
          <a:lstStyle/>
          <a:p>
            <a:r>
              <a:rPr lang="en-US" altLang="zh-CN" dirty="0" smtClean="0"/>
              <a:t>Atomicity</a:t>
            </a:r>
          </a:p>
          <a:p>
            <a:r>
              <a:rPr lang="en-US" altLang="zh-CN" dirty="0" smtClean="0"/>
              <a:t>Visibility</a:t>
            </a:r>
            <a:r>
              <a:rPr lang="en-US" altLang="zh-CN" dirty="0"/>
              <a:t> of </a:t>
            </a:r>
            <a:r>
              <a:rPr lang="en-US" altLang="zh-CN" dirty="0" smtClean="0"/>
              <a:t>memory</a:t>
            </a:r>
          </a:p>
          <a:p>
            <a:r>
              <a:rPr lang="en-US" altLang="zh-CN" dirty="0"/>
              <a:t>Shared </a:t>
            </a:r>
            <a:r>
              <a:rPr lang="en-US" altLang="zh-CN" dirty="0" smtClean="0"/>
              <a:t>&amp; mutable variables</a:t>
            </a:r>
            <a:endParaRPr lang="zh-CN" altLang="en-US" dirty="0"/>
          </a:p>
        </p:txBody>
      </p:sp>
      <p:grpSp>
        <p:nvGrpSpPr>
          <p:cNvPr id="44" name="组合 43"/>
          <p:cNvGrpSpPr/>
          <p:nvPr/>
        </p:nvGrpSpPr>
        <p:grpSpPr>
          <a:xfrm>
            <a:off x="1763610" y="3789050"/>
            <a:ext cx="5888790" cy="2457622"/>
            <a:chOff x="1763610" y="3789050"/>
            <a:chExt cx="5888790" cy="2457622"/>
          </a:xfrm>
        </p:grpSpPr>
        <p:sp>
          <p:nvSpPr>
            <p:cNvPr id="10" name="矩形 9"/>
            <p:cNvSpPr/>
            <p:nvPr/>
          </p:nvSpPr>
          <p:spPr>
            <a:xfrm>
              <a:off x="6151531" y="3789050"/>
              <a:ext cx="1500869" cy="233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Main Memory</a:t>
              </a:r>
              <a:endParaRPr lang="zh-CN" altLang="en-US" dirty="0"/>
            </a:p>
          </p:txBody>
        </p:sp>
        <p:grpSp>
          <p:nvGrpSpPr>
            <p:cNvPr id="17" name="组合 16"/>
            <p:cNvGrpSpPr/>
            <p:nvPr/>
          </p:nvGrpSpPr>
          <p:grpSpPr>
            <a:xfrm>
              <a:off x="1763610" y="3789050"/>
              <a:ext cx="4387921" cy="360094"/>
              <a:chOff x="1403560" y="3789050"/>
              <a:chExt cx="3368440" cy="288000"/>
            </a:xfrm>
          </p:grpSpPr>
          <p:sp>
            <p:nvSpPr>
              <p:cNvPr id="4" name="椭圆 3"/>
              <p:cNvSpPr/>
              <p:nvPr/>
            </p:nvSpPr>
            <p:spPr>
              <a:xfrm>
                <a:off x="1403560" y="37890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圆角矩形 6"/>
              <p:cNvSpPr/>
              <p:nvPr/>
            </p:nvSpPr>
            <p:spPr>
              <a:xfrm>
                <a:off x="2619715" y="37890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11" name="左右箭头 10"/>
              <p:cNvSpPr/>
              <p:nvPr/>
            </p:nvSpPr>
            <p:spPr>
              <a:xfrm>
                <a:off x="1691599" y="38610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763610" y="4777559"/>
              <a:ext cx="4387920" cy="360094"/>
              <a:chOff x="1403560" y="4509150"/>
              <a:chExt cx="3368439" cy="288000"/>
            </a:xfrm>
          </p:grpSpPr>
          <p:sp>
            <p:nvSpPr>
              <p:cNvPr id="5" name="椭圆 4"/>
              <p:cNvSpPr/>
              <p:nvPr/>
            </p:nvSpPr>
            <p:spPr>
              <a:xfrm>
                <a:off x="1403560" y="45091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圆角矩形 7"/>
              <p:cNvSpPr/>
              <p:nvPr/>
            </p:nvSpPr>
            <p:spPr>
              <a:xfrm>
                <a:off x="2619715" y="45091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12" name="左右箭头 11"/>
              <p:cNvSpPr/>
              <p:nvPr/>
            </p:nvSpPr>
            <p:spPr>
              <a:xfrm>
                <a:off x="1691598" y="45811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63610" y="5766069"/>
              <a:ext cx="4387920" cy="360094"/>
              <a:chOff x="1403560" y="5370250"/>
              <a:chExt cx="3368439" cy="288000"/>
            </a:xfrm>
          </p:grpSpPr>
          <p:sp>
            <p:nvSpPr>
              <p:cNvPr id="6" name="椭圆 5"/>
              <p:cNvSpPr/>
              <p:nvPr/>
            </p:nvSpPr>
            <p:spPr>
              <a:xfrm>
                <a:off x="1403560" y="53702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圆角矩形 8"/>
              <p:cNvSpPr/>
              <p:nvPr/>
            </p:nvSpPr>
            <p:spPr>
              <a:xfrm>
                <a:off x="2619715" y="53702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13" name="左右箭头 12"/>
              <p:cNvSpPr/>
              <p:nvPr/>
            </p:nvSpPr>
            <p:spPr>
              <a:xfrm>
                <a:off x="1691598" y="54422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左右箭头 1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6372250" y="396447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22" name="TextBox 21"/>
            <p:cNvSpPr txBox="1"/>
            <p:nvPr/>
          </p:nvSpPr>
          <p:spPr>
            <a:xfrm>
              <a:off x="3347843" y="3789050"/>
              <a:ext cx="527709" cy="369332"/>
            </a:xfrm>
            <a:prstGeom prst="rect">
              <a:avLst/>
            </a:prstGeom>
            <a:noFill/>
          </p:spPr>
          <p:txBody>
            <a:bodyPr wrap="none" rtlCol="0">
              <a:spAutoFit/>
            </a:bodyPr>
            <a:lstStyle/>
            <a:p>
              <a:r>
                <a:rPr lang="en-US" altLang="zh-CN" dirty="0" smtClean="0">
                  <a:solidFill>
                    <a:srgbClr val="FF0000"/>
                  </a:solidFill>
                </a:rPr>
                <a:t>a=2</a:t>
              </a:r>
              <a:endParaRPr lang="zh-CN" altLang="en-US" dirty="0">
                <a:solidFill>
                  <a:srgbClr val="FF0000"/>
                </a:solidFill>
              </a:endParaRPr>
            </a:p>
          </p:txBody>
        </p:sp>
        <p:sp>
          <p:nvSpPr>
            <p:cNvPr id="23" name="TextBox 22"/>
            <p:cNvSpPr txBox="1"/>
            <p:nvPr/>
          </p:nvSpPr>
          <p:spPr>
            <a:xfrm>
              <a:off x="3347843" y="4768321"/>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24" name="TextBox 23"/>
            <p:cNvSpPr txBox="1"/>
            <p:nvPr/>
          </p:nvSpPr>
          <p:spPr>
            <a:xfrm>
              <a:off x="3347843" y="5766069"/>
              <a:ext cx="527709" cy="369332"/>
            </a:xfrm>
            <a:prstGeom prst="rect">
              <a:avLst/>
            </a:prstGeom>
            <a:noFill/>
          </p:spPr>
          <p:txBody>
            <a:bodyPr wrap="none" rtlCol="0">
              <a:spAutoFit/>
            </a:bodyPr>
            <a:lstStyle/>
            <a:p>
              <a:r>
                <a:rPr lang="en-US" altLang="zh-CN" dirty="0" smtClean="0">
                  <a:solidFill>
                    <a:srgbClr val="FF0000"/>
                  </a:solidFill>
                </a:rPr>
                <a:t>a=0</a:t>
              </a:r>
              <a:endParaRPr lang="zh-CN" altLang="en-US" dirty="0">
                <a:solidFill>
                  <a:srgbClr val="FF0000"/>
                </a:solidFill>
              </a:endParaRPr>
            </a:p>
          </p:txBody>
        </p:sp>
        <p:sp>
          <p:nvSpPr>
            <p:cNvPr id="25" name="TextBox 24"/>
            <p:cNvSpPr txBox="1"/>
            <p:nvPr/>
          </p:nvSpPr>
          <p:spPr>
            <a:xfrm>
              <a:off x="2411700" y="392378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26" name="TextBox 25"/>
            <p:cNvSpPr txBox="1"/>
            <p:nvPr/>
          </p:nvSpPr>
          <p:spPr>
            <a:xfrm>
              <a:off x="2411700" y="4931928"/>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27" name="TextBox 26"/>
            <p:cNvSpPr txBox="1"/>
            <p:nvPr/>
          </p:nvSpPr>
          <p:spPr>
            <a:xfrm>
              <a:off x="2432946" y="5877340"/>
              <a:ext cx="482824"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grpSp>
    </p:spTree>
    <p:extLst>
      <p:ext uri="{BB962C8B-B14F-4D97-AF65-F5344CB8AC3E}">
        <p14:creationId xmlns:p14="http://schemas.microsoft.com/office/powerpoint/2010/main" val="245320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Concurrency </a:t>
            </a:r>
            <a:r>
              <a:rPr lang="en-US" altLang="zh-CN" dirty="0" smtClean="0"/>
              <a:t>in Java</a:t>
            </a:r>
            <a:endParaRPr lang="zh-CN" altLang="en-US" dirty="0"/>
          </a:p>
        </p:txBody>
      </p:sp>
      <p:sp>
        <p:nvSpPr>
          <p:cNvPr id="3" name="内容占位符 2"/>
          <p:cNvSpPr>
            <a:spLocks noGrp="1"/>
          </p:cNvSpPr>
          <p:nvPr>
            <p:ph idx="1"/>
          </p:nvPr>
        </p:nvSpPr>
        <p:spPr/>
        <p:txBody>
          <a:bodyPr/>
          <a:lstStyle/>
          <a:p>
            <a:r>
              <a:rPr lang="en-US" altLang="zh-CN" dirty="0" smtClean="0"/>
              <a:t>Volatile</a:t>
            </a:r>
          </a:p>
          <a:p>
            <a:pPr lvl="1"/>
            <a:r>
              <a:rPr lang="en-US" altLang="zh-CN" sz="2000" dirty="0"/>
              <a:t>L</a:t>
            </a:r>
            <a:r>
              <a:rPr lang="en-US" altLang="zh-CN" sz="2000" dirty="0" smtClean="0"/>
              <a:t>ock# instruction(cache line locked)</a:t>
            </a:r>
          </a:p>
          <a:p>
            <a:pPr lvl="1"/>
            <a:r>
              <a:rPr lang="en-US" altLang="zh-CN" sz="2000" dirty="0"/>
              <a:t>C</a:t>
            </a:r>
            <a:r>
              <a:rPr lang="en-US" altLang="zh-CN" sz="2000" dirty="0" smtClean="0"/>
              <a:t>ache coherency(MESI protocol, modified, exclusive, shared, invalid)</a:t>
            </a:r>
          </a:p>
          <a:p>
            <a:pPr lvl="1"/>
            <a:r>
              <a:rPr lang="en-US" altLang="zh-CN" sz="2000" dirty="0" smtClean="0"/>
              <a:t>Bus watching / snooping(use of a bus "shared line" to detect "shared" copy in the other caches)</a:t>
            </a:r>
          </a:p>
          <a:p>
            <a:pPr lvl="1"/>
            <a:endParaRPr lang="zh-CN" altLang="en-US" dirty="0"/>
          </a:p>
        </p:txBody>
      </p:sp>
      <p:sp>
        <p:nvSpPr>
          <p:cNvPr id="5" name="矩形 4"/>
          <p:cNvSpPr/>
          <p:nvPr/>
        </p:nvSpPr>
        <p:spPr>
          <a:xfrm>
            <a:off x="6151531" y="3995798"/>
            <a:ext cx="1500869" cy="233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Main Memory</a:t>
            </a:r>
            <a:endParaRPr lang="zh-CN" altLang="en-US" dirty="0"/>
          </a:p>
        </p:txBody>
      </p:sp>
      <p:grpSp>
        <p:nvGrpSpPr>
          <p:cNvPr id="6" name="组合 16"/>
          <p:cNvGrpSpPr/>
          <p:nvPr/>
        </p:nvGrpSpPr>
        <p:grpSpPr>
          <a:xfrm>
            <a:off x="1763610" y="3995798"/>
            <a:ext cx="4387921" cy="360094"/>
            <a:chOff x="1403560" y="3789050"/>
            <a:chExt cx="3368440" cy="288000"/>
          </a:xfrm>
        </p:grpSpPr>
        <p:sp>
          <p:nvSpPr>
            <p:cNvPr id="31" name="椭圆 3"/>
            <p:cNvSpPr/>
            <p:nvPr/>
          </p:nvSpPr>
          <p:spPr>
            <a:xfrm>
              <a:off x="1403560" y="37890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32" name="圆角矩形 6"/>
            <p:cNvSpPr/>
            <p:nvPr/>
          </p:nvSpPr>
          <p:spPr>
            <a:xfrm>
              <a:off x="2619715" y="37890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33" name="左右箭头 10"/>
            <p:cNvSpPr/>
            <p:nvPr/>
          </p:nvSpPr>
          <p:spPr>
            <a:xfrm>
              <a:off x="1691599" y="38610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17"/>
          <p:cNvGrpSpPr/>
          <p:nvPr/>
        </p:nvGrpSpPr>
        <p:grpSpPr>
          <a:xfrm>
            <a:off x="1763610" y="4984307"/>
            <a:ext cx="4387920" cy="360094"/>
            <a:chOff x="1403560" y="4509150"/>
            <a:chExt cx="3368439" cy="288000"/>
          </a:xfrm>
        </p:grpSpPr>
        <p:sp>
          <p:nvSpPr>
            <p:cNvPr id="27" name="椭圆 4"/>
            <p:cNvSpPr/>
            <p:nvPr/>
          </p:nvSpPr>
          <p:spPr>
            <a:xfrm>
              <a:off x="1403560" y="45091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圆角矩形 27"/>
            <p:cNvSpPr/>
            <p:nvPr/>
          </p:nvSpPr>
          <p:spPr>
            <a:xfrm>
              <a:off x="2619715" y="45091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29" name="左右箭头 28"/>
            <p:cNvSpPr/>
            <p:nvPr/>
          </p:nvSpPr>
          <p:spPr>
            <a:xfrm>
              <a:off x="1691598" y="45811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左右箭头 29"/>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18"/>
          <p:cNvGrpSpPr/>
          <p:nvPr/>
        </p:nvGrpSpPr>
        <p:grpSpPr>
          <a:xfrm>
            <a:off x="1763610" y="5972817"/>
            <a:ext cx="4387920" cy="360094"/>
            <a:chOff x="1403560" y="5370250"/>
            <a:chExt cx="3368439" cy="288000"/>
          </a:xfrm>
        </p:grpSpPr>
        <p:sp>
          <p:nvSpPr>
            <p:cNvPr id="23" name="椭圆 5"/>
            <p:cNvSpPr/>
            <p:nvPr/>
          </p:nvSpPr>
          <p:spPr>
            <a:xfrm>
              <a:off x="1403560" y="53702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圆角矩形 23"/>
            <p:cNvSpPr/>
            <p:nvPr/>
          </p:nvSpPr>
          <p:spPr>
            <a:xfrm>
              <a:off x="2619715" y="53702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25" name="左右箭头 24"/>
            <p:cNvSpPr/>
            <p:nvPr/>
          </p:nvSpPr>
          <p:spPr>
            <a:xfrm>
              <a:off x="1691598" y="54422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左右箭头 2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6372250" y="4171226"/>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0" name="TextBox 9"/>
          <p:cNvSpPr txBox="1"/>
          <p:nvPr/>
        </p:nvSpPr>
        <p:spPr>
          <a:xfrm>
            <a:off x="3347843" y="3995798"/>
            <a:ext cx="527709" cy="369332"/>
          </a:xfrm>
          <a:prstGeom prst="rect">
            <a:avLst/>
          </a:prstGeom>
          <a:noFill/>
        </p:spPr>
        <p:txBody>
          <a:bodyPr wrap="none" rtlCol="0">
            <a:spAutoFit/>
          </a:bodyPr>
          <a:lstStyle/>
          <a:p>
            <a:r>
              <a:rPr lang="en-US" altLang="zh-CN" dirty="0" smtClean="0">
                <a:solidFill>
                  <a:srgbClr val="FF0000"/>
                </a:solidFill>
              </a:rPr>
              <a:t>a=2</a:t>
            </a:r>
            <a:endParaRPr lang="zh-CN" altLang="en-US" dirty="0">
              <a:solidFill>
                <a:srgbClr val="FF0000"/>
              </a:solidFill>
            </a:endParaRPr>
          </a:p>
        </p:txBody>
      </p:sp>
      <p:sp>
        <p:nvSpPr>
          <p:cNvPr id="11" name="TextBox 10"/>
          <p:cNvSpPr txBox="1"/>
          <p:nvPr/>
        </p:nvSpPr>
        <p:spPr>
          <a:xfrm>
            <a:off x="3347843" y="4975069"/>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12" name="TextBox 11"/>
          <p:cNvSpPr txBox="1"/>
          <p:nvPr/>
        </p:nvSpPr>
        <p:spPr>
          <a:xfrm>
            <a:off x="3347843" y="5972817"/>
            <a:ext cx="527709" cy="369332"/>
          </a:xfrm>
          <a:prstGeom prst="rect">
            <a:avLst/>
          </a:prstGeom>
          <a:noFill/>
        </p:spPr>
        <p:txBody>
          <a:bodyPr wrap="none" rtlCol="0">
            <a:spAutoFit/>
          </a:bodyPr>
          <a:lstStyle/>
          <a:p>
            <a:r>
              <a:rPr lang="en-US" altLang="zh-CN" dirty="0" smtClean="0">
                <a:solidFill>
                  <a:srgbClr val="FF0000"/>
                </a:solidFill>
              </a:rPr>
              <a:t>a=0</a:t>
            </a:r>
            <a:endParaRPr lang="zh-CN" altLang="en-US" dirty="0">
              <a:solidFill>
                <a:srgbClr val="FF0000"/>
              </a:solidFill>
            </a:endParaRPr>
          </a:p>
        </p:txBody>
      </p:sp>
      <p:sp>
        <p:nvSpPr>
          <p:cNvPr id="13" name="TextBox 12"/>
          <p:cNvSpPr txBox="1"/>
          <p:nvPr/>
        </p:nvSpPr>
        <p:spPr>
          <a:xfrm>
            <a:off x="2411700" y="4130536"/>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4" name="TextBox 13"/>
          <p:cNvSpPr txBox="1"/>
          <p:nvPr/>
        </p:nvSpPr>
        <p:spPr>
          <a:xfrm>
            <a:off x="2411700" y="5138676"/>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15" name="TextBox 14"/>
          <p:cNvSpPr txBox="1"/>
          <p:nvPr/>
        </p:nvSpPr>
        <p:spPr>
          <a:xfrm>
            <a:off x="2432946" y="6084088"/>
            <a:ext cx="482824"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6" name="左右箭头 15"/>
          <p:cNvSpPr/>
          <p:nvPr/>
        </p:nvSpPr>
        <p:spPr>
          <a:xfrm rot="5400000">
            <a:off x="4349376" y="5075775"/>
            <a:ext cx="2340000" cy="1800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392208" y="3626466"/>
            <a:ext cx="2479077" cy="369332"/>
          </a:xfrm>
          <a:prstGeom prst="rect">
            <a:avLst/>
          </a:prstGeom>
          <a:noFill/>
        </p:spPr>
        <p:txBody>
          <a:bodyPr wrap="none" rtlCol="0">
            <a:spAutoFit/>
          </a:bodyPr>
          <a:lstStyle/>
          <a:p>
            <a:r>
              <a:rPr lang="en-US" altLang="zh-CN" dirty="0" smtClean="0">
                <a:solidFill>
                  <a:srgbClr val="FF0000"/>
                </a:solidFill>
                <a:effectLst>
                  <a:outerShdw blurRad="38100" dist="38100" dir="2700000" algn="tl">
                    <a:srgbClr val="000000">
                      <a:alpha val="43137"/>
                    </a:srgbClr>
                  </a:outerShdw>
                </a:effectLst>
              </a:rPr>
              <a:t>Bus watching / snooping</a:t>
            </a:r>
            <a:endParaRPr lang="zh-CN" altLang="en-US" dirty="0">
              <a:solidFill>
                <a:srgbClr val="FF0000"/>
              </a:solidFill>
              <a:effectLst>
                <a:outerShdw blurRad="38100" dist="38100" dir="2700000" algn="tl">
                  <a:srgbClr val="000000">
                    <a:alpha val="43137"/>
                  </a:srgbClr>
                </a:outerShdw>
              </a:effectLst>
            </a:endParaRPr>
          </a:p>
        </p:txBody>
      </p:sp>
      <p:cxnSp>
        <p:nvCxnSpPr>
          <p:cNvPr id="18" name="直接连接符 17"/>
          <p:cNvCxnSpPr/>
          <p:nvPr/>
        </p:nvCxnSpPr>
        <p:spPr>
          <a:xfrm flipH="1">
            <a:off x="5508128" y="4157676"/>
            <a:ext cx="1" cy="1962000"/>
          </a:xfrm>
          <a:prstGeom prst="line">
            <a:avLst/>
          </a:prstGeom>
          <a:ln>
            <a:solidFill>
              <a:srgbClr val="FF0000"/>
            </a:solidFill>
            <a:prstDash val="dash"/>
          </a:ln>
        </p:spPr>
        <p:style>
          <a:lnRef idx="1">
            <a:schemeClr val="accent6"/>
          </a:lnRef>
          <a:fillRef idx="0">
            <a:schemeClr val="accent6"/>
          </a:fillRef>
          <a:effectRef idx="0">
            <a:schemeClr val="accent6"/>
          </a:effectRef>
          <a:fontRef idx="minor">
            <a:schemeClr val="tx1"/>
          </a:fontRef>
        </p:style>
      </p:cxnSp>
      <p:cxnSp>
        <p:nvCxnSpPr>
          <p:cNvPr id="19" name="直接箭头连接符 18"/>
          <p:cNvCxnSpPr/>
          <p:nvPr/>
        </p:nvCxnSpPr>
        <p:spPr>
          <a:xfrm flipH="1">
            <a:off x="4932050" y="4171226"/>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932050" y="5147958"/>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4942516" y="6119818"/>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2534" y="5426716"/>
            <a:ext cx="1557606" cy="369332"/>
          </a:xfrm>
          <a:prstGeom prst="rect">
            <a:avLst/>
          </a:prstGeom>
          <a:noFill/>
        </p:spPr>
        <p:txBody>
          <a:bodyPr wrap="none" rtlCol="0">
            <a:spAutoFit/>
          </a:bodyPr>
          <a:lstStyle/>
          <a:p>
            <a:r>
              <a:rPr lang="en-US" altLang="zh-CN" dirty="0" smtClean="0">
                <a:solidFill>
                  <a:srgbClr val="FF0000"/>
                </a:solidFill>
              </a:rPr>
              <a:t>flag bit: invalid</a:t>
            </a:r>
            <a:endParaRPr lang="zh-CN" altLang="en-US" dirty="0">
              <a:solidFill>
                <a:srgbClr val="FF0000"/>
              </a:solidFill>
            </a:endParaRPr>
          </a:p>
        </p:txBody>
      </p:sp>
      <p:cxnSp>
        <p:nvCxnSpPr>
          <p:cNvPr id="35" name="直接箭头连接符 34"/>
          <p:cNvCxnSpPr/>
          <p:nvPr/>
        </p:nvCxnSpPr>
        <p:spPr>
          <a:xfrm>
            <a:off x="5508220" y="4171226"/>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5497664" y="5147958"/>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503530" y="6119818"/>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23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par>
                                <p:cTn id="10" presetID="22" presetClass="entr" presetSubtype="2"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par>
                                <p:cTn id="13" presetID="22" presetClass="entr" presetSubtype="2"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500"/>
                            </p:stCondLst>
                            <p:childTnLst>
                              <p:par>
                                <p:cTn id="17" presetID="21" presetClass="emph" presetSubtype="0" repeatCount="indefinite" fill="hold" nodeType="afterEffect">
                                  <p:stCondLst>
                                    <p:cond delay="0"/>
                                  </p:stCondLst>
                                  <p:endCondLst>
                                    <p:cond evt="onNext" delay="0">
                                      <p:tgtEl>
                                        <p:sldTgt/>
                                      </p:tgtEl>
                                    </p:cond>
                                  </p:endCondLst>
                                  <p:childTnLst>
                                    <p:animClr clrSpc="hsl" dir="cw">
                                      <p:cBhvr override="childStyle">
                                        <p:cTn id="18" dur="500" fill="hold"/>
                                        <p:tgtEl>
                                          <p:spTgt spid="19"/>
                                        </p:tgtEl>
                                        <p:attrNameLst>
                                          <p:attrName>style.color</p:attrName>
                                        </p:attrNameLst>
                                      </p:cBhvr>
                                      <p:by>
                                        <p:hsl h="7200000" s="0" l="0"/>
                                      </p:by>
                                    </p:animClr>
                                    <p:animClr clrSpc="hsl" dir="cw">
                                      <p:cBhvr>
                                        <p:cTn id="19" dur="500" fill="hold"/>
                                        <p:tgtEl>
                                          <p:spTgt spid="19"/>
                                        </p:tgtEl>
                                        <p:attrNameLst>
                                          <p:attrName>fillcolor</p:attrName>
                                        </p:attrNameLst>
                                      </p:cBhvr>
                                      <p:by>
                                        <p:hsl h="7200000" s="0" l="0"/>
                                      </p:by>
                                    </p:animClr>
                                    <p:animClr clrSpc="hsl" dir="cw">
                                      <p:cBhvr>
                                        <p:cTn id="20" dur="500" fill="hold"/>
                                        <p:tgtEl>
                                          <p:spTgt spid="19"/>
                                        </p:tgtEl>
                                        <p:attrNameLst>
                                          <p:attrName>stroke.color</p:attrName>
                                        </p:attrNameLst>
                                      </p:cBhvr>
                                      <p:by>
                                        <p:hsl h="7200000" s="0" l="0"/>
                                      </p:by>
                                    </p:animClr>
                                    <p:set>
                                      <p:cBhvr>
                                        <p:cTn id="21" dur="500" fill="hold"/>
                                        <p:tgtEl>
                                          <p:spTgt spid="19"/>
                                        </p:tgtEl>
                                        <p:attrNameLst>
                                          <p:attrName>fill.type</p:attrName>
                                        </p:attrNameLst>
                                      </p:cBhvr>
                                      <p:to>
                                        <p:strVal val="solid"/>
                                      </p:to>
                                    </p:set>
                                  </p:childTnLst>
                                </p:cTn>
                              </p:par>
                              <p:par>
                                <p:cTn id="22" presetID="21" presetClass="emph" presetSubtype="0" repeatCount="indefinite" fill="hold" nodeType="withEffect">
                                  <p:stCondLst>
                                    <p:cond delay="0"/>
                                  </p:stCondLst>
                                  <p:endCondLst>
                                    <p:cond evt="onNext" delay="0">
                                      <p:tgtEl>
                                        <p:sldTgt/>
                                      </p:tgtEl>
                                    </p:cond>
                                  </p:endCondLst>
                                  <p:childTnLst>
                                    <p:animClr clrSpc="hsl" dir="cw">
                                      <p:cBhvr override="childStyle">
                                        <p:cTn id="23" dur="500" fill="hold"/>
                                        <p:tgtEl>
                                          <p:spTgt spid="20"/>
                                        </p:tgtEl>
                                        <p:attrNameLst>
                                          <p:attrName>style.color</p:attrName>
                                        </p:attrNameLst>
                                      </p:cBhvr>
                                      <p:by>
                                        <p:hsl h="7200000" s="0" l="0"/>
                                      </p:by>
                                    </p:animClr>
                                    <p:animClr clrSpc="hsl" dir="cw">
                                      <p:cBhvr>
                                        <p:cTn id="24" dur="500" fill="hold"/>
                                        <p:tgtEl>
                                          <p:spTgt spid="20"/>
                                        </p:tgtEl>
                                        <p:attrNameLst>
                                          <p:attrName>fillcolor</p:attrName>
                                        </p:attrNameLst>
                                      </p:cBhvr>
                                      <p:by>
                                        <p:hsl h="7200000" s="0" l="0"/>
                                      </p:by>
                                    </p:animClr>
                                    <p:animClr clrSpc="hsl" dir="cw">
                                      <p:cBhvr>
                                        <p:cTn id="25" dur="500" fill="hold"/>
                                        <p:tgtEl>
                                          <p:spTgt spid="20"/>
                                        </p:tgtEl>
                                        <p:attrNameLst>
                                          <p:attrName>stroke.color</p:attrName>
                                        </p:attrNameLst>
                                      </p:cBhvr>
                                      <p:by>
                                        <p:hsl h="7200000" s="0" l="0"/>
                                      </p:by>
                                    </p:animClr>
                                    <p:set>
                                      <p:cBhvr>
                                        <p:cTn id="26" dur="500" fill="hold"/>
                                        <p:tgtEl>
                                          <p:spTgt spid="20"/>
                                        </p:tgtEl>
                                        <p:attrNameLst>
                                          <p:attrName>fill.type</p:attrName>
                                        </p:attrNameLst>
                                      </p:cBhvr>
                                      <p:to>
                                        <p:strVal val="solid"/>
                                      </p:to>
                                    </p:set>
                                  </p:childTnLst>
                                </p:cTn>
                              </p:par>
                              <p:par>
                                <p:cTn id="27" presetID="21" presetClass="emph" presetSubtype="0" repeatCount="indefinite" fill="hold" nodeType="withEffect">
                                  <p:stCondLst>
                                    <p:cond delay="0"/>
                                  </p:stCondLst>
                                  <p:endCondLst>
                                    <p:cond evt="onNext" delay="0">
                                      <p:tgtEl>
                                        <p:sldTgt/>
                                      </p:tgtEl>
                                    </p:cond>
                                  </p:endCondLst>
                                  <p:childTnLst>
                                    <p:animClr clrSpc="hsl" dir="cw">
                                      <p:cBhvr override="childStyle">
                                        <p:cTn id="28" dur="500" fill="hold"/>
                                        <p:tgtEl>
                                          <p:spTgt spid="21"/>
                                        </p:tgtEl>
                                        <p:attrNameLst>
                                          <p:attrName>style.color</p:attrName>
                                        </p:attrNameLst>
                                      </p:cBhvr>
                                      <p:by>
                                        <p:hsl h="7200000" s="0" l="0"/>
                                      </p:by>
                                    </p:animClr>
                                    <p:animClr clrSpc="hsl" dir="cw">
                                      <p:cBhvr>
                                        <p:cTn id="29" dur="500" fill="hold"/>
                                        <p:tgtEl>
                                          <p:spTgt spid="21"/>
                                        </p:tgtEl>
                                        <p:attrNameLst>
                                          <p:attrName>fillcolor</p:attrName>
                                        </p:attrNameLst>
                                      </p:cBhvr>
                                      <p:by>
                                        <p:hsl h="7200000" s="0" l="0"/>
                                      </p:by>
                                    </p:animClr>
                                    <p:animClr clrSpc="hsl" dir="cw">
                                      <p:cBhvr>
                                        <p:cTn id="30" dur="500" fill="hold"/>
                                        <p:tgtEl>
                                          <p:spTgt spid="21"/>
                                        </p:tgtEl>
                                        <p:attrNameLst>
                                          <p:attrName>stroke.color</p:attrName>
                                        </p:attrNameLst>
                                      </p:cBhvr>
                                      <p:by>
                                        <p:hsl h="7200000" s="0" l="0"/>
                                      </p:by>
                                    </p:animClr>
                                    <p:set>
                                      <p:cBhvr>
                                        <p:cTn id="31" dur="500" fill="hold"/>
                                        <p:tgtEl>
                                          <p:spTgt spid="21"/>
                                        </p:tgtEl>
                                        <p:attrNameLst>
                                          <p:attrName>fill.type</p:attrName>
                                        </p:attrNameLst>
                                      </p:cBhvr>
                                      <p:to>
                                        <p:strVal val="solid"/>
                                      </p:to>
                                    </p:set>
                                  </p:childTnLst>
                                </p:cTn>
                              </p:par>
                              <p:par>
                                <p:cTn id="32" presetID="21" presetClass="emph" presetSubtype="0" repeatCount="indefinite" fill="hold" nodeType="withEffect">
                                  <p:stCondLst>
                                    <p:cond delay="0"/>
                                  </p:stCondLst>
                                  <p:endCondLst>
                                    <p:cond evt="onNext" delay="0">
                                      <p:tgtEl>
                                        <p:sldTgt/>
                                      </p:tgtEl>
                                    </p:cond>
                                  </p:endCondLst>
                                  <p:childTnLst>
                                    <p:animClr clrSpc="hsl" dir="cw">
                                      <p:cBhvr override="childStyle">
                                        <p:cTn id="33" dur="500" fill="hold"/>
                                        <p:tgtEl>
                                          <p:spTgt spid="18"/>
                                        </p:tgtEl>
                                        <p:attrNameLst>
                                          <p:attrName>style.color</p:attrName>
                                        </p:attrNameLst>
                                      </p:cBhvr>
                                      <p:by>
                                        <p:hsl h="7200000" s="0" l="0"/>
                                      </p:by>
                                    </p:animClr>
                                    <p:animClr clrSpc="hsl" dir="cw">
                                      <p:cBhvr>
                                        <p:cTn id="34" dur="500" fill="hold"/>
                                        <p:tgtEl>
                                          <p:spTgt spid="18"/>
                                        </p:tgtEl>
                                        <p:attrNameLst>
                                          <p:attrName>fillcolor</p:attrName>
                                        </p:attrNameLst>
                                      </p:cBhvr>
                                      <p:by>
                                        <p:hsl h="7200000" s="0" l="0"/>
                                      </p:by>
                                    </p:animClr>
                                    <p:animClr clrSpc="hsl" dir="cw">
                                      <p:cBhvr>
                                        <p:cTn id="35" dur="500" fill="hold"/>
                                        <p:tgtEl>
                                          <p:spTgt spid="18"/>
                                        </p:tgtEl>
                                        <p:attrNameLst>
                                          <p:attrName>stroke.color</p:attrName>
                                        </p:attrNameLst>
                                      </p:cBhvr>
                                      <p:by>
                                        <p:hsl h="7200000" s="0" l="0"/>
                                      </p:by>
                                    </p:animClr>
                                    <p:set>
                                      <p:cBhvr>
                                        <p:cTn id="36" dur="500" fill="hold"/>
                                        <p:tgtEl>
                                          <p:spTgt spid="1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right)">
                                      <p:cBhvr>
                                        <p:cTn id="46" dur="500"/>
                                        <p:tgtEl>
                                          <p:spTgt spid="38"/>
                                        </p:tgtEl>
                                      </p:cBhvr>
                                    </p:animEffect>
                                  </p:childTnLst>
                                </p:cTn>
                              </p:par>
                              <p:par>
                                <p:cTn id="47" presetID="22" presetClass="entr" presetSubtype="2"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different storage</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Concurrency in Java</a:t>
            </a:r>
            <a:endParaRPr lang="zh-CN" altLang="en-US" dirty="0"/>
          </a:p>
        </p:txBody>
      </p:sp>
      <p:sp>
        <p:nvSpPr>
          <p:cNvPr id="3" name="内容占位符 2"/>
          <p:cNvSpPr>
            <a:spLocks noGrp="1"/>
          </p:cNvSpPr>
          <p:nvPr>
            <p:ph idx="1"/>
          </p:nvPr>
        </p:nvSpPr>
        <p:spPr>
          <a:xfrm>
            <a:off x="457200" y="1268700"/>
            <a:ext cx="8229600" cy="4525963"/>
          </a:xfrm>
        </p:spPr>
        <p:txBody>
          <a:bodyPr>
            <a:normAutofit/>
          </a:bodyPr>
          <a:lstStyle/>
          <a:p>
            <a:r>
              <a:rPr lang="en-US" altLang="zh-CN" sz="2400" dirty="0" smtClean="0"/>
              <a:t>Volatile</a:t>
            </a:r>
          </a:p>
          <a:p>
            <a:r>
              <a:rPr lang="en-US" altLang="zh-CN" sz="2400" dirty="0" smtClean="0"/>
              <a:t>Happens-before</a:t>
            </a:r>
          </a:p>
          <a:p>
            <a:r>
              <a:rPr lang="en-US" altLang="zh-CN" sz="2400" dirty="0" smtClean="0"/>
              <a:t>Memory Barriers(CPU instructions)</a:t>
            </a:r>
          </a:p>
          <a:p>
            <a:r>
              <a:rPr lang="en-US" altLang="zh-CN" sz="2400" dirty="0" smtClean="0"/>
              <a:t>Lock-free</a:t>
            </a:r>
          </a:p>
          <a:p>
            <a:r>
              <a:rPr lang="en-US" altLang="zh-CN" sz="2400" dirty="0" smtClean="0"/>
              <a:t>Pseudo-concurrency</a:t>
            </a:r>
            <a:endParaRPr lang="zh-CN" altLang="en-US" sz="2400" dirty="0"/>
          </a:p>
        </p:txBody>
      </p:sp>
      <p:grpSp>
        <p:nvGrpSpPr>
          <p:cNvPr id="8" name="组合 7"/>
          <p:cNvGrpSpPr/>
          <p:nvPr/>
        </p:nvGrpSpPr>
        <p:grpSpPr>
          <a:xfrm>
            <a:off x="3290755" y="3900277"/>
            <a:ext cx="5457825" cy="2609850"/>
            <a:chOff x="2483710" y="3516313"/>
            <a:chExt cx="5457825" cy="2609850"/>
          </a:xfrm>
        </p:grpSpPr>
        <p:pic>
          <p:nvPicPr>
            <p:cNvPr id="103426" name="Picture 2"/>
            <p:cNvPicPr>
              <a:picLocks noChangeAspect="1" noChangeArrowheads="1"/>
            </p:cNvPicPr>
            <p:nvPr/>
          </p:nvPicPr>
          <p:blipFill>
            <a:blip r:embed="rId3" cstate="print"/>
            <a:srcRect/>
            <a:stretch>
              <a:fillRect/>
            </a:stretch>
          </p:blipFill>
          <p:spPr bwMode="auto">
            <a:xfrm>
              <a:off x="2483710" y="3516313"/>
              <a:ext cx="5457825" cy="2609850"/>
            </a:xfrm>
            <a:prstGeom prst="rect">
              <a:avLst/>
            </a:prstGeom>
            <a:noFill/>
            <a:ln w="9525">
              <a:noFill/>
              <a:miter lim="800000"/>
              <a:headEnd/>
              <a:tailEnd/>
            </a:ln>
          </p:spPr>
        </p:pic>
        <p:sp>
          <p:nvSpPr>
            <p:cNvPr id="5" name="矩形 4"/>
            <p:cNvSpPr/>
            <p:nvPr/>
          </p:nvSpPr>
          <p:spPr>
            <a:xfrm>
              <a:off x="4932050" y="5485926"/>
              <a:ext cx="2605265" cy="369332"/>
            </a:xfrm>
            <a:prstGeom prst="rect">
              <a:avLst/>
            </a:prstGeom>
          </p:spPr>
          <p:txBody>
            <a:bodyPr wrap="none">
              <a:spAutoFit/>
            </a:bodyPr>
            <a:lstStyle/>
            <a:p>
              <a:r>
                <a:rPr lang="en-US" altLang="zh-CN" dirty="0" smtClean="0">
                  <a:solidFill>
                    <a:srgbClr val="FF0000"/>
                  </a:solidFill>
                </a:rPr>
                <a:t>LinkedTransferQueue.java</a:t>
              </a:r>
              <a:endParaRPr lang="zh-CN" altLang="en-US" dirty="0">
                <a:solidFill>
                  <a:srgbClr val="FF0000"/>
                </a:solidFill>
              </a:endParaRPr>
            </a:p>
          </p:txBody>
        </p:sp>
        <p:cxnSp>
          <p:nvCxnSpPr>
            <p:cNvPr id="7" name="直接连接符 6"/>
            <p:cNvCxnSpPr/>
            <p:nvPr/>
          </p:nvCxnSpPr>
          <p:spPr>
            <a:xfrm>
              <a:off x="2699740" y="5013220"/>
              <a:ext cx="48375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5796170" y="1345628"/>
            <a:ext cx="3060220" cy="78719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//Share variables:</a:t>
            </a:r>
          </a:p>
          <a:p>
            <a:r>
              <a:rPr lang="en-US" altLang="zh-CN" sz="1400" dirty="0" err="1" smtClean="0">
                <a:solidFill>
                  <a:srgbClr val="00B050"/>
                </a:solidFill>
                <a:latin typeface="Courier New" pitchFamily="49" charset="0"/>
                <a:ea typeface="Verdana" pitchFamily="34" charset="0"/>
                <a:cs typeface="Courier New" pitchFamily="49" charset="0"/>
              </a:rPr>
              <a:t>int</a:t>
            </a:r>
            <a:r>
              <a:rPr lang="en-US" altLang="zh-CN" sz="1400" dirty="0" smtClean="0">
                <a:solidFill>
                  <a:srgbClr val="00B050"/>
                </a:solidFill>
                <a:latin typeface="Courier New" pitchFamily="49" charset="0"/>
                <a:ea typeface="Verdana" pitchFamily="34" charset="0"/>
                <a:cs typeface="Courier New" pitchFamily="49" charset="0"/>
              </a:rPr>
              <a:t> a = 0;</a:t>
            </a:r>
          </a:p>
          <a:p>
            <a:r>
              <a:rPr lang="en-US" altLang="zh-CN" sz="1400" dirty="0" smtClean="0">
                <a:solidFill>
                  <a:srgbClr val="00B050"/>
                </a:solidFill>
                <a:latin typeface="Courier New" pitchFamily="49" charset="0"/>
                <a:ea typeface="Verdana" pitchFamily="34" charset="0"/>
                <a:cs typeface="Courier New" pitchFamily="49" charset="0"/>
              </a:rPr>
              <a:t>volatile </a:t>
            </a:r>
            <a:r>
              <a:rPr lang="en-US" altLang="zh-CN" sz="1400" dirty="0" err="1" smtClean="0">
                <a:solidFill>
                  <a:srgbClr val="00B050"/>
                </a:solidFill>
                <a:latin typeface="Courier New" pitchFamily="49" charset="0"/>
                <a:ea typeface="Verdana" pitchFamily="34" charset="0"/>
                <a:cs typeface="Courier New" pitchFamily="49" charset="0"/>
              </a:rPr>
              <a:t>int</a:t>
            </a:r>
            <a:r>
              <a:rPr lang="en-US" altLang="zh-CN" sz="1400" dirty="0" smtClean="0">
                <a:solidFill>
                  <a:srgbClr val="00B050"/>
                </a:solidFill>
                <a:latin typeface="Courier New" pitchFamily="49" charset="0"/>
                <a:ea typeface="Verdana" pitchFamily="34" charset="0"/>
                <a:cs typeface="Courier New" pitchFamily="49" charset="0"/>
              </a:rPr>
              <a:t> b = 1;</a:t>
            </a:r>
            <a:endParaRPr lang="zh-CN" altLang="en-US" sz="1400" dirty="0">
              <a:solidFill>
                <a:srgbClr val="00B050"/>
              </a:solidFill>
              <a:latin typeface="Courier New" pitchFamily="49" charset="0"/>
              <a:cs typeface="Courier New" pitchFamily="49" charset="0"/>
            </a:endParaRPr>
          </a:p>
        </p:txBody>
      </p:sp>
      <p:sp>
        <p:nvSpPr>
          <p:cNvPr id="10" name="矩形 9"/>
          <p:cNvSpPr/>
          <p:nvPr/>
        </p:nvSpPr>
        <p:spPr>
          <a:xfrm>
            <a:off x="5796170" y="2285585"/>
            <a:ext cx="1476000" cy="128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//Thead-1:</a:t>
            </a:r>
          </a:p>
          <a:p>
            <a:r>
              <a:rPr lang="en-US" altLang="zh-CN" sz="1400" dirty="0" smtClean="0">
                <a:solidFill>
                  <a:srgbClr val="00B050"/>
                </a:solidFill>
                <a:latin typeface="Courier New" pitchFamily="49" charset="0"/>
                <a:ea typeface="Verdana" pitchFamily="34" charset="0"/>
                <a:cs typeface="Courier New" pitchFamily="49" charset="0"/>
              </a:rPr>
              <a:t> a = 5;</a:t>
            </a:r>
          </a:p>
          <a:p>
            <a:r>
              <a:rPr lang="en-US" altLang="zh-CN" sz="1400" dirty="0" smtClean="0">
                <a:solidFill>
                  <a:srgbClr val="00B050"/>
                </a:solidFill>
                <a:latin typeface="Courier New" pitchFamily="49" charset="0"/>
                <a:ea typeface="Verdana" pitchFamily="34" charset="0"/>
                <a:cs typeface="Courier New" pitchFamily="49" charset="0"/>
              </a:rPr>
              <a:t> b = 2;</a:t>
            </a: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zh-CN" altLang="en-US" sz="1400" dirty="0">
              <a:solidFill>
                <a:srgbClr val="00B050"/>
              </a:solidFill>
              <a:latin typeface="Courier New" pitchFamily="49" charset="0"/>
              <a:cs typeface="Courier New" pitchFamily="49" charset="0"/>
            </a:endParaRPr>
          </a:p>
        </p:txBody>
      </p:sp>
      <p:sp>
        <p:nvSpPr>
          <p:cNvPr id="11" name="矩形 10"/>
          <p:cNvSpPr/>
          <p:nvPr/>
        </p:nvSpPr>
        <p:spPr>
          <a:xfrm>
            <a:off x="7380390" y="2285586"/>
            <a:ext cx="1476000" cy="128743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//Thead-2:</a:t>
            </a: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en-US" altLang="zh-CN" sz="1400" dirty="0" smtClean="0">
              <a:solidFill>
                <a:srgbClr val="00B050"/>
              </a:solidFill>
              <a:latin typeface="Courier New" pitchFamily="49" charset="0"/>
              <a:ea typeface="Verdana" pitchFamily="34" charset="0"/>
              <a:cs typeface="Courier New" pitchFamily="49" charset="0"/>
            </a:endParaRPr>
          </a:p>
          <a:p>
            <a:r>
              <a:rPr lang="en-US" altLang="zh-CN" sz="1400" dirty="0" smtClean="0">
                <a:solidFill>
                  <a:srgbClr val="00B050"/>
                </a:solidFill>
                <a:latin typeface="Courier New" pitchFamily="49" charset="0"/>
                <a:ea typeface="Verdana" pitchFamily="34" charset="0"/>
                <a:cs typeface="Courier New" pitchFamily="49" charset="0"/>
              </a:rPr>
              <a:t>print a; //5</a:t>
            </a:r>
          </a:p>
          <a:p>
            <a:r>
              <a:rPr lang="en-US" altLang="zh-CN" sz="1400" dirty="0" smtClean="0">
                <a:solidFill>
                  <a:srgbClr val="00B050"/>
                </a:solidFill>
                <a:latin typeface="Courier New" pitchFamily="49" charset="0"/>
                <a:ea typeface="Verdana" pitchFamily="34" charset="0"/>
                <a:cs typeface="Courier New" pitchFamily="49" charset="0"/>
              </a:rPr>
              <a:t>print b; //2</a:t>
            </a:r>
          </a:p>
          <a:p>
            <a:endParaRPr lang="zh-CN" altLang="en-US" sz="1400" dirty="0">
              <a:solidFill>
                <a:srgbClr val="00B050"/>
              </a:solidFill>
              <a:latin typeface="Courier New" pitchFamily="49" charset="0"/>
              <a:cs typeface="Courier New" pitchFamily="49" charset="0"/>
            </a:endParaRPr>
          </a:p>
        </p:txBody>
      </p:sp>
      <p:cxnSp>
        <p:nvCxnSpPr>
          <p:cNvPr id="13" name="直接连接符 12"/>
          <p:cNvCxnSpPr>
            <a:stCxn id="10" idx="1"/>
            <a:endCxn id="11" idx="3"/>
          </p:cNvCxnSpPr>
          <p:nvPr/>
        </p:nvCxnSpPr>
        <p:spPr>
          <a:xfrm>
            <a:off x="5796170" y="2929303"/>
            <a:ext cx="306022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5904280" y="2492930"/>
            <a:ext cx="684000" cy="432000"/>
          </a:xfrm>
          <a:prstGeom prst="roundRect">
            <a:avLst/>
          </a:prstGeom>
          <a:noFill/>
          <a:ln w="9525">
            <a:solidFill>
              <a:srgbClr val="FFFF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4139939" y="1322733"/>
            <a:ext cx="1512211" cy="954107"/>
          </a:xfrm>
          <a:prstGeom prst="rect">
            <a:avLst/>
          </a:prstGeom>
          <a:noFill/>
        </p:spPr>
        <p:txBody>
          <a:bodyPr wrap="square" rtlCol="0">
            <a:spAutoFit/>
          </a:bodyPr>
          <a:lstStyle/>
          <a:p>
            <a:r>
              <a:rPr lang="en-US" altLang="zh-CN" sz="1400" dirty="0" smtClean="0">
                <a:solidFill>
                  <a:srgbClr val="FF0000"/>
                </a:solidFill>
              </a:rPr>
              <a:t>Cache lines (write-buffer) flush back to main memory </a:t>
            </a:r>
            <a:endParaRPr lang="zh-CN" altLang="en-US" sz="1400" dirty="0">
              <a:solidFill>
                <a:srgbClr val="FF0000"/>
              </a:solidFill>
            </a:endParaRPr>
          </a:p>
        </p:txBody>
      </p:sp>
      <p:cxnSp>
        <p:nvCxnSpPr>
          <p:cNvPr id="17" name="直接箭头连接符 16"/>
          <p:cNvCxnSpPr/>
          <p:nvPr/>
        </p:nvCxnSpPr>
        <p:spPr>
          <a:xfrm>
            <a:off x="5148080" y="2132820"/>
            <a:ext cx="756200" cy="576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7200" y="444642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76685" y="6228108"/>
            <a:ext cx="2083327" cy="369332"/>
          </a:xfrm>
          <a:prstGeom prst="rect">
            <a:avLst/>
          </a:prstGeom>
        </p:spPr>
        <p:txBody>
          <a:bodyPr wrap="none">
            <a:spAutoFit/>
          </a:bodyPr>
          <a:lstStyle/>
          <a:p>
            <a:pPr algn="ctr"/>
            <a:r>
              <a:rPr lang="en-US" altLang="zh-CN" dirty="0" smtClean="0"/>
              <a:t>Cache line(64 bytes)</a:t>
            </a:r>
            <a:endParaRPr lang="zh-CN" altLang="en-US" dirty="0"/>
          </a:p>
        </p:txBody>
      </p:sp>
      <p:sp>
        <p:nvSpPr>
          <p:cNvPr id="20" name="椭圆 19"/>
          <p:cNvSpPr/>
          <p:nvPr/>
        </p:nvSpPr>
        <p:spPr>
          <a:xfrm>
            <a:off x="683460" y="3995212"/>
            <a:ext cx="216030" cy="21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99750" y="3841910"/>
            <a:ext cx="1872000" cy="523220"/>
          </a:xfrm>
          <a:prstGeom prst="rect">
            <a:avLst/>
          </a:prstGeom>
        </p:spPr>
        <p:txBody>
          <a:bodyPr wrap="square">
            <a:spAutoFit/>
          </a:bodyPr>
          <a:lstStyle/>
          <a:p>
            <a:pPr algn="ctr"/>
            <a:r>
              <a:rPr lang="en-US" altLang="zh-CN" sz="1400" dirty="0" smtClean="0"/>
              <a:t>A java reference object occupied 4 bytes</a:t>
            </a:r>
            <a:endParaRPr lang="zh-CN" altLang="en-US" sz="1400" dirty="0"/>
          </a:p>
        </p:txBody>
      </p:sp>
      <p:sp>
        <p:nvSpPr>
          <p:cNvPr id="22" name="椭圆 21"/>
          <p:cNvSpPr/>
          <p:nvPr/>
        </p:nvSpPr>
        <p:spPr>
          <a:xfrm>
            <a:off x="683720" y="4527714"/>
            <a:ext cx="216030" cy="2160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3" name="矩形 22"/>
          <p:cNvSpPr/>
          <p:nvPr/>
        </p:nvSpPr>
        <p:spPr>
          <a:xfrm>
            <a:off x="899490" y="4498695"/>
            <a:ext cx="550151" cy="307777"/>
          </a:xfrm>
          <a:prstGeom prst="rect">
            <a:avLst/>
          </a:prstGeom>
        </p:spPr>
        <p:txBody>
          <a:bodyPr wrap="none">
            <a:spAutoFit/>
          </a:bodyPr>
          <a:lstStyle/>
          <a:p>
            <a:r>
              <a:rPr lang="en-US" altLang="zh-CN" sz="1400" dirty="0" smtClean="0">
                <a:solidFill>
                  <a:schemeClr val="bg1"/>
                </a:solidFill>
              </a:rPr>
              <a:t>head</a:t>
            </a:r>
            <a:endParaRPr lang="zh-CN" altLang="en-US" sz="1200" dirty="0">
              <a:solidFill>
                <a:schemeClr val="bg1"/>
              </a:solidFill>
            </a:endParaRPr>
          </a:p>
        </p:txBody>
      </p:sp>
      <p:sp>
        <p:nvSpPr>
          <p:cNvPr id="24" name="椭圆 23"/>
          <p:cNvSpPr/>
          <p:nvPr/>
        </p:nvSpPr>
        <p:spPr>
          <a:xfrm>
            <a:off x="1894091" y="4526225"/>
            <a:ext cx="216030" cy="21603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5" name="矩形 24"/>
          <p:cNvSpPr/>
          <p:nvPr/>
        </p:nvSpPr>
        <p:spPr>
          <a:xfrm>
            <a:off x="2109861" y="4497206"/>
            <a:ext cx="413318" cy="307777"/>
          </a:xfrm>
          <a:prstGeom prst="rect">
            <a:avLst/>
          </a:prstGeom>
        </p:spPr>
        <p:txBody>
          <a:bodyPr wrap="none">
            <a:spAutoFit/>
          </a:bodyPr>
          <a:lstStyle/>
          <a:p>
            <a:r>
              <a:rPr lang="en-US" altLang="zh-CN" sz="1400" dirty="0" smtClean="0">
                <a:solidFill>
                  <a:schemeClr val="bg1"/>
                </a:solidFill>
              </a:rPr>
              <a:t>tail</a:t>
            </a:r>
            <a:endParaRPr lang="zh-CN" altLang="en-US" sz="1200" dirty="0">
              <a:solidFill>
                <a:schemeClr val="bg1"/>
              </a:solidFill>
            </a:endParaRPr>
          </a:p>
        </p:txBody>
      </p:sp>
      <p:sp>
        <p:nvSpPr>
          <p:cNvPr id="26" name="下箭头 25"/>
          <p:cNvSpPr/>
          <p:nvPr/>
        </p:nvSpPr>
        <p:spPr>
          <a:xfrm>
            <a:off x="1449641" y="4959774"/>
            <a:ext cx="444450" cy="26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57200" y="531060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83720" y="5391894"/>
            <a:ext cx="216030" cy="2160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9" name="矩形 28"/>
          <p:cNvSpPr/>
          <p:nvPr/>
        </p:nvSpPr>
        <p:spPr>
          <a:xfrm>
            <a:off x="899490" y="5362875"/>
            <a:ext cx="550151" cy="307777"/>
          </a:xfrm>
          <a:prstGeom prst="rect">
            <a:avLst/>
          </a:prstGeom>
        </p:spPr>
        <p:txBody>
          <a:bodyPr wrap="none">
            <a:spAutoFit/>
          </a:bodyPr>
          <a:lstStyle/>
          <a:p>
            <a:r>
              <a:rPr lang="en-US" altLang="zh-CN" sz="1400" dirty="0" smtClean="0">
                <a:solidFill>
                  <a:schemeClr val="bg1"/>
                </a:solidFill>
              </a:rPr>
              <a:t>head</a:t>
            </a:r>
            <a:endParaRPr lang="zh-CN" altLang="en-US" sz="1200" dirty="0">
              <a:solidFill>
                <a:schemeClr val="bg1"/>
              </a:solidFill>
            </a:endParaRPr>
          </a:p>
        </p:txBody>
      </p:sp>
      <p:sp>
        <p:nvSpPr>
          <p:cNvPr id="30" name="椭圆 29"/>
          <p:cNvSpPr/>
          <p:nvPr/>
        </p:nvSpPr>
        <p:spPr>
          <a:xfrm>
            <a:off x="1865354"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31" name="矩形 30"/>
          <p:cNvSpPr/>
          <p:nvPr/>
        </p:nvSpPr>
        <p:spPr>
          <a:xfrm>
            <a:off x="2067585" y="5361386"/>
            <a:ext cx="776175" cy="307777"/>
          </a:xfrm>
          <a:prstGeom prst="rect">
            <a:avLst/>
          </a:prstGeom>
        </p:spPr>
        <p:txBody>
          <a:bodyPr wrap="none">
            <a:spAutoFit/>
          </a:bodyPr>
          <a:lstStyle/>
          <a:p>
            <a:r>
              <a:rPr lang="en-US" altLang="zh-CN" sz="1400" dirty="0" smtClean="0">
                <a:solidFill>
                  <a:schemeClr val="bg1"/>
                </a:solidFill>
              </a:rPr>
              <a:t>padding</a:t>
            </a:r>
            <a:endParaRPr lang="zh-CN" altLang="en-US" sz="1200" dirty="0">
              <a:solidFill>
                <a:schemeClr val="bg1"/>
              </a:solidFill>
            </a:endParaRPr>
          </a:p>
        </p:txBody>
      </p:sp>
      <p:sp>
        <p:nvSpPr>
          <p:cNvPr id="32" name="矩形 31"/>
          <p:cNvSpPr/>
          <p:nvPr/>
        </p:nvSpPr>
        <p:spPr>
          <a:xfrm>
            <a:off x="457200" y="581467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683460" y="5894475"/>
            <a:ext cx="216030" cy="21603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6" name="矩形 35"/>
          <p:cNvSpPr/>
          <p:nvPr/>
        </p:nvSpPr>
        <p:spPr>
          <a:xfrm>
            <a:off x="899230" y="5865456"/>
            <a:ext cx="413318" cy="307777"/>
          </a:xfrm>
          <a:prstGeom prst="rect">
            <a:avLst/>
          </a:prstGeom>
        </p:spPr>
        <p:txBody>
          <a:bodyPr wrap="none">
            <a:spAutoFit/>
          </a:bodyPr>
          <a:lstStyle/>
          <a:p>
            <a:r>
              <a:rPr lang="en-US" altLang="zh-CN" sz="1400" dirty="0" smtClean="0">
                <a:solidFill>
                  <a:schemeClr val="bg1"/>
                </a:solidFill>
              </a:rPr>
              <a:t>tail</a:t>
            </a:r>
            <a:endParaRPr lang="zh-CN" altLang="en-US" sz="1200" dirty="0">
              <a:solidFill>
                <a:schemeClr val="bg1"/>
              </a:solidFill>
            </a:endParaRPr>
          </a:p>
        </p:txBody>
      </p:sp>
      <p:sp>
        <p:nvSpPr>
          <p:cNvPr id="37" name="椭圆 36"/>
          <p:cNvSpPr/>
          <p:nvPr/>
        </p:nvSpPr>
        <p:spPr>
          <a:xfrm>
            <a:off x="1635785"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38" name="椭圆 37"/>
          <p:cNvSpPr/>
          <p:nvPr/>
        </p:nvSpPr>
        <p:spPr>
          <a:xfrm>
            <a:off x="1407365"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Cache levels</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hit/miss</a:t>
            </a:r>
          </a:p>
          <a:p>
            <a:r>
              <a:rPr lang="en-US" altLang="zh-CN" dirty="0" smtClean="0"/>
              <a:t>Cache coherency</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2483710" y="2112583"/>
            <a:ext cx="2408691" cy="1629882"/>
          </a:xfrm>
          <a:prstGeom prst="rect">
            <a:avLst/>
          </a:prstGeom>
          <a:noFill/>
        </p:spPr>
      </p:pic>
      <p:pic>
        <p:nvPicPr>
          <p:cNvPr id="5124" name="Picture 4" descr="Laptop-hard-drive-expos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30" y="2027206"/>
            <a:ext cx="2354256" cy="180063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Hard Disk</a:t>
            </a:r>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5" cstate="print">
            <a:clrChange>
              <a:clrFrom>
                <a:srgbClr val="F5F5F5"/>
              </a:clrFrom>
              <a:clrTo>
                <a:srgbClr val="F5F5F5">
                  <a:alpha val="0"/>
                </a:srgbClr>
              </a:clrTo>
            </a:clrChange>
          </a:blip>
          <a:srcRect/>
          <a:stretch>
            <a:fillRect/>
          </a:stretch>
        </p:blipFill>
        <p:spPr bwMode="auto">
          <a:xfrm>
            <a:off x="323410" y="2112583"/>
            <a:ext cx="2432660" cy="1629882"/>
          </a:xfrm>
          <a:prstGeom prst="rect">
            <a:avLst/>
          </a:prstGeom>
          <a:noFill/>
        </p:spPr>
      </p:pic>
      <p:pic>
        <p:nvPicPr>
          <p:cNvPr id="33798" name="Picture 6" descr="http://www.pcguide.com/ref/hdd/op/z_ibm_microscope.jpg"/>
          <p:cNvPicPr>
            <a:picLocks noChangeAspect="1" noChangeArrowheads="1"/>
          </p:cNvPicPr>
          <p:nvPr/>
        </p:nvPicPr>
        <p:blipFill>
          <a:blip r:embed="rId6" cstate="print"/>
          <a:srcRect/>
          <a:stretch>
            <a:fillRect/>
          </a:stretch>
        </p:blipFill>
        <p:spPr bwMode="auto">
          <a:xfrm>
            <a:off x="899490" y="4497267"/>
            <a:ext cx="7507780" cy="1740123"/>
          </a:xfrm>
          <a:prstGeom prst="rect">
            <a:avLst/>
          </a:prstGeom>
          <a:noFill/>
        </p:spPr>
      </p:pic>
      <p:pic>
        <p:nvPicPr>
          <p:cNvPr id="5122" name="Picture 2" descr="http://www.pcguide.com/ref/hdd/z_ibm_ultrastar36zx.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2286" y="1916790"/>
            <a:ext cx="1841064" cy="202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380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00" y="1772770"/>
              <a:ext cx="5761915" cy="4227900"/>
            </a:xfrm>
            <a:prstGeom prst="rect">
              <a:avLst/>
            </a:prstGeom>
            <a:noFill/>
            <a:extLst>
              <a:ext uri="{909E8E84-426E-40DD-AFC4-6F175D3DCCD1}">
                <a14:hiddenFill xmlns:a14="http://schemas.microsoft.com/office/drawing/2010/main">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p>
          <a:p>
            <a:r>
              <a:rPr lang="en-US" altLang="zh-CN" dirty="0" smtClean="0"/>
              <a:t>Some terms</a:t>
            </a:r>
          </a:p>
          <a:p>
            <a:pPr lvl="1"/>
            <a:r>
              <a:rPr lang="en-US" altLang="zh-CN" dirty="0" smtClean="0"/>
              <a:t>Track </a:t>
            </a:r>
          </a:p>
          <a:p>
            <a:pPr lvl="1"/>
            <a:r>
              <a:rPr lang="en-US" altLang="zh-CN" dirty="0" smtClean="0"/>
              <a:t>Cylinder </a:t>
            </a:r>
          </a:p>
          <a:p>
            <a:pPr lvl="1"/>
            <a:r>
              <a:rPr lang="en-US" altLang="zh-CN" dirty="0" smtClean="0"/>
              <a:t>Sector (512Bytes)</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87212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8005"/>
                <a:ext cx="519694" cy="432000"/>
                <a:chOff x="1979640" y="6168005"/>
                <a:chExt cx="519694" cy="432000"/>
              </a:xfrm>
            </p:grpSpPr>
            <p:sp>
              <p:nvSpPr>
                <p:cNvPr id="53" name="立方体 52"/>
                <p:cNvSpPr/>
                <p:nvPr/>
              </p:nvSpPr>
              <p:spPr>
                <a:xfrm>
                  <a:off x="2051650" y="616800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800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8005"/>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8005"/>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8005"/>
                <a:ext cx="519578" cy="432000"/>
                <a:chOff x="5780662" y="6168005"/>
                <a:chExt cx="519578" cy="432000"/>
              </a:xfrm>
            </p:grpSpPr>
            <p:sp>
              <p:nvSpPr>
                <p:cNvPr id="60" name="立方体 59"/>
                <p:cNvSpPr/>
                <p:nvPr/>
              </p:nvSpPr>
              <p:spPr>
                <a:xfrm>
                  <a:off x="5821808" y="6168005"/>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73" name="立方体 72"/>
              <p:cNvSpPr/>
              <p:nvPr/>
            </p:nvSpPr>
            <p:spPr>
              <a:xfrm>
                <a:off x="6564847"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94624"/>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0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Addressing</a:t>
            </a:r>
          </a:p>
          <a:p>
            <a:pPr marL="971550" lvl="1" indent="-514350">
              <a:buFont typeface="+mj-lt"/>
              <a:buAutoNum type="arabicPeriod"/>
            </a:pPr>
            <a:r>
              <a:rPr lang="en-US" altLang="zh-CN" dirty="0" smtClean="0"/>
              <a:t>Cylinder (mechanical operation)</a:t>
            </a:r>
          </a:p>
          <a:p>
            <a:pPr marL="971550" lvl="1" indent="-514350">
              <a:buFont typeface="+mj-lt"/>
              <a:buAutoNum type="arabicPeriod"/>
            </a:pPr>
            <a:r>
              <a:rPr lang="en-US" altLang="zh-CN" dirty="0" smtClean="0"/>
              <a:t>Head (electronic choose)</a:t>
            </a:r>
          </a:p>
          <a:p>
            <a:pPr marL="971550" lvl="1" indent="-514350">
              <a:buFont typeface="+mj-lt"/>
              <a:buAutoNum type="arabicPeriod"/>
            </a:pPr>
            <a:r>
              <a:rPr lang="en-US" altLang="zh-CN" dirty="0" smtClean="0"/>
              <a:t>Sector (mechanical rotation, but so fast)</a:t>
            </a:r>
          </a:p>
          <a:p>
            <a:pPr lvl="1"/>
            <a:r>
              <a:rPr lang="en-US" altLang="zh-CN" dirty="0" smtClean="0"/>
              <a:t>E.g. 1024/16/63 </a:t>
            </a:r>
            <a:r>
              <a:rPr lang="en-US" altLang="zh-CN" dirty="0" smtClean="0">
                <a:sym typeface="Wingdings" panose="05000000000000000000" pitchFamily="2" charset="2"/>
              </a:rPr>
              <a:t></a:t>
            </a:r>
            <a:r>
              <a:rPr lang="en-US" altLang="zh-CN" dirty="0" smtClean="0"/>
              <a:t> 10/4/6bits</a:t>
            </a:r>
            <a:endParaRPr lang="en-US" altLang="zh-CN" dirty="0"/>
          </a:p>
        </p:txBody>
      </p:sp>
      <p:graphicFrame>
        <p:nvGraphicFramePr>
          <p:cNvPr id="4" name="图示 3"/>
          <p:cNvGraphicFramePr/>
          <p:nvPr>
            <p:extLst>
              <p:ext uri="{D42A27DB-BD31-4B8C-83A1-F6EECF244321}">
                <p14:modId xmlns:p14="http://schemas.microsoft.com/office/powerpoint/2010/main" val="2650333804"/>
              </p:ext>
            </p:extLst>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569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n*</a:t>
            </a:r>
            <a:r>
              <a:rPr lang="en-US" altLang="zh-CN" b="1" dirty="0" err="1" smtClean="0"/>
              <a:t>t</a:t>
            </a:r>
            <a:r>
              <a:rPr lang="en-US" altLang="zh-CN" baseline="-25000" dirty="0" err="1" smtClean="0"/>
              <a:t>transfer</a:t>
            </a:r>
            <a:endParaRPr lang="en-US" altLang="zh-CN" dirty="0" smtClean="0"/>
          </a:p>
          <a:p>
            <a:pPr lvl="1"/>
            <a:r>
              <a:rPr lang="en-US" altLang="zh-CN" dirty="0" smtClean="0"/>
              <a:t>Seek time(0.2-0.8ms)</a:t>
            </a:r>
          </a:p>
          <a:p>
            <a:pPr lvl="1"/>
            <a:r>
              <a:rPr lang="en-US" altLang="zh-CN" dirty="0" smtClean="0"/>
              <a:t>Rotational latency(5400/7200 rpm)</a:t>
            </a:r>
          </a:p>
          <a:p>
            <a:pPr lvl="1"/>
            <a:r>
              <a:rPr lang="en-US" altLang="zh-CN" dirty="0" smtClean="0"/>
              <a:t>Data transfer rate(so fast)</a:t>
            </a:r>
          </a:p>
          <a:p>
            <a:r>
              <a:rPr lang="en-US" altLang="zh-CN" dirty="0" smtClean="0"/>
              <a:t>IOPS</a:t>
            </a:r>
            <a:r>
              <a:rPr lang="en-US" altLang="zh-CN" sz="2400" dirty="0" smtClean="0"/>
              <a:t>(</a:t>
            </a:r>
            <a:r>
              <a:rPr lang="en-US" altLang="zh-CN" sz="2400" dirty="0" err="1" smtClean="0"/>
              <a:t>Input/Output</a:t>
            </a:r>
            <a:r>
              <a:rPr lang="en-US" altLang="zh-CN" sz="2400" dirty="0" smtClean="0"/>
              <a:t> operations </a:t>
            </a:r>
            <a:r>
              <a:rPr lang="en-US" altLang="zh-CN" sz="2400" dirty="0"/>
              <a:t>per second</a:t>
            </a:r>
            <a:r>
              <a:rPr lang="en-US" altLang="zh-CN" sz="2400" dirty="0" smtClean="0"/>
              <a:t>)</a:t>
            </a:r>
            <a:endParaRPr lang="en-US" altLang="zh-CN" dirty="0" smtClean="0"/>
          </a:p>
          <a:p>
            <a:pPr lvl="1"/>
            <a:r>
              <a:rPr lang="en-US" altLang="zh-CN" dirty="0" smtClean="0"/>
              <a:t>Sequential Read IOPS</a:t>
            </a:r>
          </a:p>
          <a:p>
            <a:pPr lvl="1"/>
            <a:r>
              <a:rPr lang="en-US" altLang="zh-CN" dirty="0" smtClean="0"/>
              <a:t>Sequential Write IOPS</a:t>
            </a:r>
          </a:p>
          <a:p>
            <a:pPr lvl="1"/>
            <a:r>
              <a:rPr lang="en-US" altLang="zh-CN" dirty="0" smtClean="0"/>
              <a:t>Random Read IOPS</a:t>
            </a:r>
          </a:p>
          <a:p>
            <a:pPr lvl="1"/>
            <a:r>
              <a:rPr lang="en-US" altLang="zh-CN" dirty="0" smtClean="0"/>
              <a:t>Random Write IOPS</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Disk/IO Scheduler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400" dirty="0" smtClean="0"/>
              <a:t>It determines </a:t>
            </a:r>
            <a:r>
              <a:rPr lang="en-US" altLang="zh-CN" sz="2400" dirty="0"/>
              <a:t>the motion of the </a:t>
            </a:r>
            <a:r>
              <a:rPr lang="en-US" altLang="zh-CN" sz="2400" dirty="0" smtClean="0"/>
              <a:t>of disk's </a:t>
            </a:r>
            <a:r>
              <a:rPr lang="en-US" altLang="zh-CN" sz="2400" dirty="0"/>
              <a:t>arm and head </a:t>
            </a:r>
            <a:r>
              <a:rPr lang="en-US" altLang="zh-CN" sz="2400" dirty="0" smtClean="0"/>
              <a:t>in </a:t>
            </a:r>
            <a:r>
              <a:rPr lang="en-US" altLang="zh-CN" sz="2400" dirty="0"/>
              <a:t>servicing read and write requests</a:t>
            </a:r>
            <a:r>
              <a:rPr lang="en-US" altLang="zh-CN" sz="2400" dirty="0" smtClean="0"/>
              <a:t>.</a:t>
            </a:r>
          </a:p>
          <a:p>
            <a:r>
              <a:rPr lang="en-US" altLang="zh-CN" sz="2400" dirty="0" smtClean="0"/>
              <a:t>IO Scheduler goals</a:t>
            </a:r>
          </a:p>
          <a:p>
            <a:pPr lvl="1"/>
            <a:r>
              <a:rPr lang="en-US" altLang="zh-CN" sz="1800" dirty="0"/>
              <a:t>To minimize time wasted by </a:t>
            </a:r>
            <a:r>
              <a:rPr lang="en-US" altLang="zh-CN" sz="1800" dirty="0" smtClean="0"/>
              <a:t>hard disk seeks</a:t>
            </a:r>
            <a:endParaRPr lang="en-US" altLang="zh-CN" sz="1800" dirty="0"/>
          </a:p>
          <a:p>
            <a:pPr lvl="1"/>
            <a:r>
              <a:rPr lang="en-US" altLang="zh-CN" sz="1800" dirty="0"/>
              <a:t>To prioritize a certain </a:t>
            </a:r>
            <a:r>
              <a:rPr lang="en-US" altLang="zh-CN" sz="1800" dirty="0" smtClean="0"/>
              <a:t>process' </a:t>
            </a:r>
            <a:r>
              <a:rPr lang="en-US" altLang="zh-CN" sz="1800" dirty="0"/>
              <a:t>I/O requests</a:t>
            </a:r>
          </a:p>
          <a:p>
            <a:pPr lvl="1"/>
            <a:r>
              <a:rPr lang="en-US" altLang="zh-CN" sz="1800" dirty="0"/>
              <a:t>To give a share of the disk bandwidth to each running process</a:t>
            </a:r>
          </a:p>
          <a:p>
            <a:pPr lvl="1"/>
            <a:r>
              <a:rPr lang="en-US" altLang="zh-CN" sz="1800" dirty="0"/>
              <a:t>To guarantee that certain requests will be issued before a particular deadline</a:t>
            </a:r>
            <a:endParaRPr lang="en-US" altLang="zh-CN" sz="2400" dirty="0"/>
          </a:p>
          <a:p>
            <a:r>
              <a:rPr lang="en-US" altLang="zh-CN" sz="2400" dirty="0"/>
              <a:t>Scheduler </a:t>
            </a:r>
            <a:r>
              <a:rPr lang="en-US" altLang="zh-CN" sz="2400" dirty="0" smtClean="0"/>
              <a:t>algorithms</a:t>
            </a:r>
            <a:r>
              <a:rPr lang="en-US" altLang="zh-CN" sz="2400" dirty="0"/>
              <a:t> </a:t>
            </a:r>
            <a:r>
              <a:rPr lang="en-US" altLang="zh-CN" sz="2400" dirty="0" smtClean="0"/>
              <a:t>(choose one according by different workloads)</a:t>
            </a:r>
          </a:p>
          <a:p>
            <a:pPr lvl="1"/>
            <a:r>
              <a:rPr lang="en-US" altLang="zh-CN" sz="1800" dirty="0" smtClean="0"/>
              <a:t>FIFO (</a:t>
            </a:r>
            <a:r>
              <a:rPr lang="en-US" altLang="zh-CN" sz="1500" dirty="0" smtClean="0"/>
              <a:t>a.k.a. </a:t>
            </a:r>
            <a:r>
              <a:rPr lang="en-US" altLang="zh-CN" sz="1800" dirty="0" smtClean="0"/>
              <a:t>FCFS)</a:t>
            </a:r>
          </a:p>
          <a:p>
            <a:pPr lvl="1"/>
            <a:r>
              <a:rPr lang="en-US" altLang="zh-CN" sz="1800" dirty="0" smtClean="0"/>
              <a:t>SSTF (Shortest Seek Time</a:t>
            </a:r>
            <a:r>
              <a:rPr lang="en-US" altLang="zh-CN" sz="1800" dirty="0"/>
              <a:t> First</a:t>
            </a:r>
            <a:r>
              <a:rPr lang="en-US" altLang="zh-CN" sz="1800" dirty="0" smtClean="0"/>
              <a:t>)</a:t>
            </a:r>
          </a:p>
          <a:p>
            <a:pPr lvl="1"/>
            <a:r>
              <a:rPr lang="en-US" altLang="zh-CN" sz="1800" dirty="0" smtClean="0"/>
              <a:t>SCAN (</a:t>
            </a:r>
            <a:r>
              <a:rPr lang="en-US" altLang="zh-CN" sz="1500" dirty="0" smtClean="0"/>
              <a:t>a.k.a.</a:t>
            </a:r>
            <a:r>
              <a:rPr lang="en-US" altLang="zh-CN" sz="1800" dirty="0" smtClean="0"/>
              <a:t> Elevator </a:t>
            </a:r>
            <a:r>
              <a:rPr lang="en-US" altLang="zh-CN" sz="1800" dirty="0"/>
              <a:t>A</a:t>
            </a:r>
            <a:r>
              <a:rPr lang="en-US" altLang="zh-CN" sz="1800" dirty="0" smtClean="0"/>
              <a:t>lgorithm, LOOK, C-SCAN, C-LOOK)</a:t>
            </a:r>
          </a:p>
          <a:p>
            <a:pPr lvl="1"/>
            <a:r>
              <a:rPr lang="en-US" altLang="zh-CN" sz="1800" dirty="0" smtClean="0"/>
              <a:t>FSCAN, N-Step-SCAN (prevents </a:t>
            </a:r>
            <a:r>
              <a:rPr lang="en-US" altLang="zh-CN" sz="1500" u="sng" dirty="0" smtClean="0">
                <a:effectLst>
                  <a:outerShdw blurRad="38100" dist="38100" dir="2700000" algn="tl">
                    <a:srgbClr val="000000">
                      <a:alpha val="43137"/>
                    </a:srgbClr>
                  </a:outerShdw>
                </a:effectLst>
              </a:rPr>
              <a:t>"starvation</a:t>
            </a:r>
            <a:r>
              <a:rPr lang="en-US" altLang="zh-CN" sz="1500" u="sng" dirty="0">
                <a:effectLst>
                  <a:outerShdw blurRad="38100" dist="38100" dir="2700000" algn="tl">
                    <a:srgbClr val="000000">
                      <a:alpha val="43137"/>
                    </a:srgbClr>
                  </a:outerShdw>
                </a:effectLst>
              </a:rPr>
              <a:t>"</a:t>
            </a:r>
            <a:r>
              <a:rPr lang="en-US" altLang="zh-CN" sz="1600" dirty="0" smtClean="0"/>
              <a:t> </a:t>
            </a:r>
            <a:r>
              <a:rPr lang="en-US" altLang="zh-CN" sz="1800" dirty="0" smtClean="0"/>
              <a:t>and </a:t>
            </a:r>
            <a:r>
              <a:rPr lang="en-US" altLang="zh-CN" sz="1500" u="sng" dirty="0">
                <a:effectLst>
                  <a:outerShdw blurRad="38100" dist="38100" dir="2700000" algn="tl">
                    <a:srgbClr val="000000">
                      <a:alpha val="43137"/>
                    </a:srgbClr>
                  </a:outerShdw>
                </a:effectLst>
              </a:rPr>
              <a:t>"arm stickiness"</a:t>
            </a:r>
            <a:r>
              <a:rPr lang="en-US" altLang="zh-CN" sz="1800" dirty="0" smtClean="0"/>
              <a:t>)</a:t>
            </a:r>
          </a:p>
          <a:p>
            <a:pPr lvl="1"/>
            <a:r>
              <a:rPr lang="en-US" altLang="zh-CN" sz="1800" dirty="0" smtClean="0"/>
              <a:t>CFQ (Completely </a:t>
            </a:r>
            <a:r>
              <a:rPr lang="en-US" altLang="zh-CN" sz="1800" dirty="0"/>
              <a:t>Fair </a:t>
            </a:r>
            <a:r>
              <a:rPr lang="en-US" altLang="zh-CN" sz="1800" dirty="0" smtClean="0"/>
              <a:t>Queuing, used for </a:t>
            </a:r>
            <a:r>
              <a:rPr lang="en-US" altLang="zh-CN" sz="1600" u="sng" dirty="0">
                <a:effectLst>
                  <a:outerShdw blurRad="38100" dist="38100" dir="2700000" algn="tl">
                    <a:srgbClr val="000000">
                      <a:alpha val="43137"/>
                    </a:srgbClr>
                  </a:outerShdw>
                </a:effectLst>
              </a:rPr>
              <a:t>desktop system</a:t>
            </a:r>
            <a:r>
              <a:rPr lang="en-US" altLang="zh-CN" sz="1800" dirty="0" smtClean="0"/>
              <a:t>)</a:t>
            </a:r>
          </a:p>
          <a:p>
            <a:pPr lvl="1"/>
            <a:r>
              <a:rPr lang="en-US" altLang="zh-CN" sz="1800" dirty="0" smtClean="0"/>
              <a:t>AS (Anticipatory Scheduler, replaced by CFQ, some used for </a:t>
            </a:r>
            <a:r>
              <a:rPr lang="en-US" altLang="zh-CN" sz="1500" u="sng" dirty="0" smtClean="0">
                <a:effectLst>
                  <a:outerShdw blurRad="38100" dist="38100" dir="2700000" algn="tl">
                    <a:srgbClr val="000000">
                      <a:alpha val="43137"/>
                    </a:srgbClr>
                  </a:outerShdw>
                </a:effectLst>
              </a:rPr>
              <a:t>web server</a:t>
            </a:r>
            <a:r>
              <a:rPr lang="en-US" altLang="zh-CN" sz="1800" dirty="0" smtClean="0"/>
              <a:t>)</a:t>
            </a:r>
          </a:p>
          <a:p>
            <a:pPr lvl="1"/>
            <a:r>
              <a:rPr lang="en-US" altLang="zh-CN" sz="1800" dirty="0" smtClean="0"/>
              <a:t>Deadline</a:t>
            </a:r>
            <a:r>
              <a:rPr lang="en-US" altLang="zh-CN" sz="1800" dirty="0"/>
              <a:t> </a:t>
            </a:r>
            <a:r>
              <a:rPr lang="en-US" altLang="zh-CN" sz="1800" dirty="0" smtClean="0"/>
              <a:t>(often used for </a:t>
            </a:r>
            <a:r>
              <a:rPr lang="en-US" altLang="zh-CN" sz="1600" u="sng" dirty="0" smtClean="0">
                <a:effectLst>
                  <a:outerShdw blurRad="38100" dist="38100" dir="2700000" algn="tl">
                    <a:srgbClr val="000000">
                      <a:alpha val="43137"/>
                    </a:srgbClr>
                  </a:outerShdw>
                </a:effectLst>
              </a:rPr>
              <a:t>database</a:t>
            </a:r>
            <a:r>
              <a:rPr lang="en-US" altLang="zh-CN" sz="1800" dirty="0" smtClean="0"/>
              <a:t>)</a:t>
            </a:r>
          </a:p>
          <a:p>
            <a:pPr lvl="1"/>
            <a:r>
              <a:rPr lang="en-US" altLang="zh-CN" sz="1800" dirty="0" smtClean="0"/>
              <a:t>NOOP (maybe used for </a:t>
            </a:r>
            <a:r>
              <a:rPr lang="en-US" altLang="zh-CN" sz="1600" u="sng" dirty="0">
                <a:effectLst>
                  <a:outerShdw blurRad="38100" dist="38100" dir="2700000" algn="tl">
                    <a:srgbClr val="000000">
                      <a:alpha val="43137"/>
                    </a:srgbClr>
                  </a:outerShdw>
                </a:effectLst>
              </a:rPr>
              <a:t>non disk-based block </a:t>
            </a:r>
            <a:r>
              <a:rPr lang="en-US" altLang="zh-CN" sz="1600" u="sng" dirty="0" smtClean="0">
                <a:effectLst>
                  <a:outerShdw blurRad="38100" dist="38100" dir="2700000" algn="tl">
                    <a:srgbClr val="000000">
                      <a:alpha val="43137"/>
                    </a:srgbClr>
                  </a:outerShdw>
                </a:effectLst>
              </a:rPr>
              <a:t>devices</a:t>
            </a:r>
            <a:r>
              <a:rPr lang="en-US" altLang="zh-CN" sz="1600" dirty="0" smtClean="0"/>
              <a:t>, </a:t>
            </a:r>
            <a:r>
              <a:rPr lang="en-US" altLang="zh-CN" sz="1800" dirty="0" smtClean="0"/>
              <a:t>e.g. SSD)</a:t>
            </a:r>
            <a:endParaRPr lang="en-US" altLang="zh-CN" sz="1800" dirty="0"/>
          </a:p>
          <a:p>
            <a:r>
              <a:rPr lang="en-US" altLang="zh-CN" sz="2400" dirty="0" smtClean="0"/>
              <a:t>Scheduler implementation</a:t>
            </a:r>
          </a:p>
          <a:p>
            <a:pPr lvl="1"/>
            <a:r>
              <a:rPr lang="en-US" altLang="zh-CN" sz="1800" dirty="0"/>
              <a:t>c</a:t>
            </a:r>
            <a:r>
              <a:rPr lang="en-US" altLang="zh-CN" sz="1800" dirty="0" smtClean="0"/>
              <a:t>ache/buffer</a:t>
            </a:r>
          </a:p>
          <a:p>
            <a:pPr lvl="1"/>
            <a:r>
              <a:rPr lang="en-US" altLang="zh-CN" sz="1800" dirty="0" smtClean="0"/>
              <a:t>Read/write requests queue(s)</a:t>
            </a:r>
            <a:endParaRPr lang="zh-CN" altLang="en-US" sz="1800" dirty="0"/>
          </a:p>
        </p:txBody>
      </p:sp>
    </p:spTree>
    <p:extLst>
      <p:ext uri="{BB962C8B-B14F-4D97-AF65-F5344CB8AC3E}">
        <p14:creationId xmlns:p14="http://schemas.microsoft.com/office/powerpoint/2010/main" val="1870918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 on Disk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descr="Computer and Laptop Tips Brisbane and Gold Coast  Data Recovery     Computer repairs Brisba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02" y="3789049"/>
            <a:ext cx="3522243"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5505" y="3789048"/>
            <a:ext cx="237633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simple-example-h5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6965" y="3789047"/>
            <a:ext cx="215801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d disk”的图片搜索结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857" y="1901064"/>
            <a:ext cx="14287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ent male man person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5775" y="181856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6344343" y="2177702"/>
            <a:ext cx="936000" cy="50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dirty="0"/>
              <a:t>Directory tree</a:t>
            </a:r>
          </a:p>
        </p:txBody>
      </p:sp>
      <p:sp>
        <p:nvSpPr>
          <p:cNvPr id="11" name="圆角矩形 10"/>
          <p:cNvSpPr/>
          <p:nvPr/>
        </p:nvSpPr>
        <p:spPr>
          <a:xfrm>
            <a:off x="4982909" y="2177702"/>
            <a:ext cx="936000" cy="50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Files </a:t>
            </a:r>
            <a:endParaRPr lang="en-US" altLang="zh-CN" dirty="0"/>
          </a:p>
        </p:txBody>
      </p:sp>
      <p:sp>
        <p:nvSpPr>
          <p:cNvPr id="12" name="圆角矩形 11"/>
          <p:cNvSpPr/>
          <p:nvPr/>
        </p:nvSpPr>
        <p:spPr>
          <a:xfrm>
            <a:off x="3621475" y="2176167"/>
            <a:ext cx="936000" cy="50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Blocks</a:t>
            </a:r>
            <a:endParaRPr lang="en-US" altLang="zh-CN" dirty="0"/>
          </a:p>
        </p:txBody>
      </p:sp>
      <p:sp>
        <p:nvSpPr>
          <p:cNvPr id="13" name="圆角矩形 12"/>
          <p:cNvSpPr/>
          <p:nvPr/>
        </p:nvSpPr>
        <p:spPr>
          <a:xfrm>
            <a:off x="2260041" y="2176167"/>
            <a:ext cx="936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Sectors </a:t>
            </a:r>
            <a:endParaRPr lang="en-US" altLang="zh-CN" dirty="0"/>
          </a:p>
        </p:txBody>
      </p:sp>
      <p:sp>
        <p:nvSpPr>
          <p:cNvPr id="6" name="右箭头 5"/>
          <p:cNvSpPr/>
          <p:nvPr/>
        </p:nvSpPr>
        <p:spPr>
          <a:xfrm>
            <a:off x="1827173" y="2359810"/>
            <a:ext cx="360050" cy="13671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右箭头 14"/>
          <p:cNvSpPr/>
          <p:nvPr/>
        </p:nvSpPr>
        <p:spPr>
          <a:xfrm>
            <a:off x="3239120" y="2358732"/>
            <a:ext cx="360050" cy="136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右箭头 15"/>
          <p:cNvSpPr/>
          <p:nvPr/>
        </p:nvSpPr>
        <p:spPr>
          <a:xfrm>
            <a:off x="4596259" y="2359810"/>
            <a:ext cx="360050" cy="1367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右箭头 16"/>
          <p:cNvSpPr/>
          <p:nvPr/>
        </p:nvSpPr>
        <p:spPr>
          <a:xfrm>
            <a:off x="5940190" y="2359810"/>
            <a:ext cx="360050" cy="13671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右箭头 17"/>
          <p:cNvSpPr/>
          <p:nvPr/>
        </p:nvSpPr>
        <p:spPr>
          <a:xfrm>
            <a:off x="7369940" y="2359810"/>
            <a:ext cx="360050" cy="1367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799262" y="1484730"/>
            <a:ext cx="5941178" cy="369332"/>
          </a:xfrm>
          <a:prstGeom prst="rect">
            <a:avLst/>
          </a:prstGeom>
          <a:noFill/>
        </p:spPr>
        <p:txBody>
          <a:bodyPr wrap="none" rtlCol="0">
            <a:spAutoFit/>
          </a:bodyPr>
          <a:lstStyle/>
          <a:p>
            <a:r>
              <a:rPr lang="en-US" altLang="zh-CN" dirty="0" smtClean="0"/>
              <a:t>A 2G file will maintain 4,194,304 sectors(512bytes per sector)</a:t>
            </a:r>
            <a:endParaRPr lang="zh-CN" altLang="en-US" dirty="0"/>
          </a:p>
        </p:txBody>
      </p:sp>
      <p:sp>
        <p:nvSpPr>
          <p:cNvPr id="8" name="椭圆 7"/>
          <p:cNvSpPr/>
          <p:nvPr/>
        </p:nvSpPr>
        <p:spPr>
          <a:xfrm>
            <a:off x="2656031" y="2886328"/>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56031" y="3119116"/>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56031" y="3335151"/>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17465" y="2886327"/>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4017465" y="3119115"/>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4017465" y="3335150"/>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5378899" y="2886327"/>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5378899" y="3119115"/>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5378899" y="3335150"/>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p:cNvSpPr/>
          <p:nvPr/>
        </p:nvSpPr>
        <p:spPr>
          <a:xfrm>
            <a:off x="6740333" y="2886326"/>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6740333" y="3119114"/>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6740333" y="3335149"/>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0" name="直接箭头连接符 9"/>
          <p:cNvCxnSpPr>
            <a:stCxn id="8" idx="6"/>
            <a:endCxn id="26" idx="2"/>
          </p:cNvCxnSpPr>
          <p:nvPr/>
        </p:nvCxnSpPr>
        <p:spPr>
          <a:xfrm>
            <a:off x="2800051" y="2958340"/>
            <a:ext cx="1217414" cy="2327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1" idx="6"/>
            <a:endCxn id="26" idx="2"/>
          </p:cNvCxnSpPr>
          <p:nvPr/>
        </p:nvCxnSpPr>
        <p:spPr>
          <a:xfrm flipV="1">
            <a:off x="2800051" y="3191127"/>
            <a:ext cx="1217414" cy="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1" name="直接箭头连接符 2050"/>
          <p:cNvCxnSpPr>
            <a:stCxn id="22" idx="6"/>
            <a:endCxn id="26" idx="2"/>
          </p:cNvCxnSpPr>
          <p:nvPr/>
        </p:nvCxnSpPr>
        <p:spPr>
          <a:xfrm flipV="1">
            <a:off x="2800051" y="3191127"/>
            <a:ext cx="1217414" cy="21603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stCxn id="25" idx="6"/>
            <a:endCxn id="29" idx="2"/>
          </p:cNvCxnSpPr>
          <p:nvPr/>
        </p:nvCxnSpPr>
        <p:spPr>
          <a:xfrm>
            <a:off x="4161485" y="2958339"/>
            <a:ext cx="1217414" cy="23278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59" name="直接箭头连接符 2058"/>
          <p:cNvCxnSpPr>
            <a:stCxn id="26" idx="6"/>
            <a:endCxn id="29" idx="2"/>
          </p:cNvCxnSpPr>
          <p:nvPr/>
        </p:nvCxnSpPr>
        <p:spPr>
          <a:xfrm>
            <a:off x="4161485" y="3191127"/>
            <a:ext cx="1217414"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1" name="直接箭头连接符 2060"/>
          <p:cNvCxnSpPr>
            <a:stCxn id="27" idx="6"/>
            <a:endCxn id="29" idx="2"/>
          </p:cNvCxnSpPr>
          <p:nvPr/>
        </p:nvCxnSpPr>
        <p:spPr>
          <a:xfrm flipV="1">
            <a:off x="4161485" y="3191127"/>
            <a:ext cx="1217414" cy="21603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4" name="直接箭头连接符 2063"/>
          <p:cNvCxnSpPr>
            <a:stCxn id="28" idx="6"/>
            <a:endCxn id="32" idx="2"/>
          </p:cNvCxnSpPr>
          <p:nvPr/>
        </p:nvCxnSpPr>
        <p:spPr>
          <a:xfrm>
            <a:off x="5522919" y="2958339"/>
            <a:ext cx="1217414" cy="232787"/>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6" name="直接箭头连接符 2065"/>
          <p:cNvCxnSpPr>
            <a:stCxn id="29" idx="6"/>
            <a:endCxn id="32" idx="2"/>
          </p:cNvCxnSpPr>
          <p:nvPr/>
        </p:nvCxnSpPr>
        <p:spPr>
          <a:xfrm flipV="1">
            <a:off x="5522919" y="3191126"/>
            <a:ext cx="1217414" cy="1"/>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8" name="直接箭头连接符 2067"/>
          <p:cNvCxnSpPr>
            <a:stCxn id="30" idx="6"/>
            <a:endCxn id="32" idx="2"/>
          </p:cNvCxnSpPr>
          <p:nvPr/>
        </p:nvCxnSpPr>
        <p:spPr>
          <a:xfrm flipV="1">
            <a:off x="5522919" y="3191126"/>
            <a:ext cx="1217414" cy="216036"/>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69345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locality</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Programs tend to reuse data and instructions they have used </a:t>
            </a:r>
            <a:r>
              <a:rPr lang="en-US" altLang="zh-CN" sz="2400" dirty="0" smtClean="0"/>
              <a:t>recently, or </a:t>
            </a:r>
            <a:r>
              <a:rPr lang="en-US" altLang="zh-CN" sz="2400" dirty="0"/>
              <a:t>related </a:t>
            </a:r>
            <a:r>
              <a:rPr lang="en-US" altLang="zh-CN" sz="2400" dirty="0" smtClean="0"/>
              <a:t>storage locations</a:t>
            </a:r>
            <a:r>
              <a:rPr lang="en-US" altLang="zh-CN" sz="2400" dirty="0"/>
              <a:t>, are frequently </a:t>
            </a:r>
            <a:r>
              <a:rPr lang="en-US" altLang="zh-CN" sz="2400" dirty="0" smtClean="0"/>
              <a:t>accessed.</a:t>
            </a:r>
          </a:p>
          <a:p>
            <a:r>
              <a:rPr lang="en-US" altLang="zh-CN" sz="2400" dirty="0" smtClean="0"/>
              <a:t>Types</a:t>
            </a:r>
          </a:p>
          <a:p>
            <a:pPr lvl="1"/>
            <a:r>
              <a:rPr lang="en-US" altLang="zh-CN" sz="2000" dirty="0" smtClean="0"/>
              <a:t>temporal locality</a:t>
            </a:r>
          </a:p>
          <a:p>
            <a:pPr lvl="1"/>
            <a:r>
              <a:rPr lang="en-US" altLang="zh-CN" sz="2000" dirty="0"/>
              <a:t>s</a:t>
            </a:r>
            <a:r>
              <a:rPr lang="en-US" altLang="zh-CN" sz="2000" dirty="0" smtClean="0"/>
              <a:t>patial locality</a:t>
            </a:r>
          </a:p>
          <a:p>
            <a:r>
              <a:rPr lang="en-US" altLang="zh-CN" sz="2400" dirty="0" smtClean="0"/>
              <a:t>Optimization techs</a:t>
            </a:r>
            <a:endParaRPr lang="en-US" altLang="zh-CN" dirty="0" smtClean="0"/>
          </a:p>
          <a:p>
            <a:pPr lvl="1"/>
            <a:r>
              <a:rPr lang="en-US" altLang="zh-CN" sz="2000" dirty="0"/>
              <a:t>c</a:t>
            </a:r>
            <a:r>
              <a:rPr lang="en-US" altLang="zh-CN" sz="2000" dirty="0" smtClean="0"/>
              <a:t>aching</a:t>
            </a:r>
          </a:p>
          <a:p>
            <a:pPr lvl="1"/>
            <a:r>
              <a:rPr lang="en-US" altLang="zh-CN" sz="2000" dirty="0"/>
              <a:t>p</a:t>
            </a:r>
            <a:r>
              <a:rPr lang="en-US" altLang="zh-CN" sz="2000" dirty="0" smtClean="0"/>
              <a:t>refetching </a:t>
            </a:r>
          </a:p>
          <a:p>
            <a:r>
              <a:rPr lang="en-US" altLang="zh-CN" sz="2400" dirty="0" smtClean="0"/>
              <a:t>Relevant factors</a:t>
            </a:r>
          </a:p>
          <a:p>
            <a:pPr lvl="1"/>
            <a:r>
              <a:rPr lang="en-US" altLang="zh-CN" sz="2000" dirty="0" smtClean="0"/>
              <a:t>Structure of program</a:t>
            </a:r>
          </a:p>
          <a:p>
            <a:pPr lvl="1"/>
            <a:r>
              <a:rPr lang="en-US" altLang="zh-CN" sz="2000" dirty="0" smtClean="0"/>
              <a:t>Linear data structure</a:t>
            </a:r>
          </a:p>
          <a:p>
            <a:pPr lvl="1"/>
            <a:r>
              <a:rPr lang="en-US" altLang="zh-CN" sz="2000" dirty="0" smtClean="0"/>
              <a:t>Use efficiency for memory hierarchy</a:t>
            </a:r>
            <a:endParaRPr lang="zh-CN" altLang="en-US" sz="20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8900" y="2988630"/>
            <a:ext cx="1800000" cy="1800000"/>
          </a:xfrm>
          <a:prstGeom prst="rect">
            <a:avLst/>
          </a:prstGeom>
        </p:spPr>
      </p:pic>
      <p:graphicFrame>
        <p:nvGraphicFramePr>
          <p:cNvPr id="6" name="图示 5"/>
          <p:cNvGraphicFramePr/>
          <p:nvPr>
            <p:extLst>
              <p:ext uri="{D42A27DB-BD31-4B8C-83A1-F6EECF244321}">
                <p14:modId xmlns:p14="http://schemas.microsoft.com/office/powerpoint/2010/main" val="1728777449"/>
              </p:ext>
            </p:extLst>
          </p:nvPr>
        </p:nvGraphicFramePr>
        <p:xfrm>
          <a:off x="526090" y="5861620"/>
          <a:ext cx="8160710" cy="807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992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FS Blocks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3500" dirty="0" smtClean="0"/>
              <a:t>Sectors vs. Blocks</a:t>
            </a:r>
          </a:p>
          <a:p>
            <a:pPr lvl="1"/>
            <a:r>
              <a:rPr lang="en-US" altLang="zh-CN" sz="2400" dirty="0" smtClean="0"/>
              <a:t>Physically, data is on disk, unit is sector</a:t>
            </a:r>
          </a:p>
          <a:p>
            <a:pPr lvl="1"/>
            <a:r>
              <a:rPr lang="en-US" altLang="zh-CN" sz="2400" dirty="0" smtClean="0"/>
              <a:t>Logically, data is on file, unit is block</a:t>
            </a:r>
          </a:p>
          <a:p>
            <a:pPr lvl="1"/>
            <a:r>
              <a:rPr lang="en-US" altLang="zh-CN" sz="2400" dirty="0" smtClean="0"/>
              <a:t>Initialized by file </a:t>
            </a:r>
            <a:r>
              <a:rPr lang="en-US" altLang="zh-CN" sz="2400" dirty="0"/>
              <a:t>system format</a:t>
            </a:r>
            <a:endParaRPr lang="en-US" altLang="zh-CN" sz="2400" dirty="0" smtClean="0">
              <a:sym typeface="Wingdings" pitchFamily="2" charset="2"/>
            </a:endParaRPr>
          </a:p>
          <a:p>
            <a:r>
              <a:rPr lang="en-US" altLang="zh-CN" sz="3500" dirty="0" smtClean="0"/>
              <a:t>LBA(Logical Block Addressing)</a:t>
            </a:r>
          </a:p>
          <a:p>
            <a:pPr lvl="1"/>
            <a:r>
              <a:rPr lang="en-US" altLang="zh-CN" sz="2400" dirty="0" smtClean="0"/>
              <a:t>Logical block number</a:t>
            </a:r>
          </a:p>
          <a:p>
            <a:pPr lvl="1"/>
            <a:r>
              <a:rPr lang="en-US" altLang="zh-CN" sz="2400" dirty="0" smtClean="0"/>
              <a:t>HD controller maps it to physical CHS</a:t>
            </a:r>
          </a:p>
          <a:p>
            <a:pPr marL="342900" lvl="1" indent="-342900">
              <a:buFont typeface="Arial" pitchFamily="34" charset="0"/>
              <a:buChar char="•"/>
            </a:pPr>
            <a:r>
              <a:rPr lang="en-US" altLang="zh-CN" sz="3500" dirty="0" smtClean="0"/>
              <a:t>CHS to LBA mapping</a:t>
            </a:r>
          </a:p>
          <a:p>
            <a:pPr lvl="1"/>
            <a:r>
              <a:rPr lang="en-US" altLang="zh-CN" sz="2200" i="1" dirty="0" smtClean="0"/>
              <a:t>A</a:t>
            </a:r>
            <a:r>
              <a:rPr lang="en-US" altLang="zh-CN" sz="2200" dirty="0" smtClean="0"/>
              <a:t> = (</a:t>
            </a:r>
            <a:r>
              <a:rPr lang="en-US" altLang="zh-CN" sz="2200" i="1" dirty="0" smtClean="0"/>
              <a:t>c</a:t>
            </a:r>
            <a:r>
              <a:rPr lang="en-US" altLang="zh-CN" sz="2200" dirty="0" smtClean="0"/>
              <a:t> ⋅ </a:t>
            </a:r>
            <a:r>
              <a:rPr lang="en-US" altLang="zh-CN" sz="2200" i="1" dirty="0" err="1" smtClean="0"/>
              <a:t>N</a:t>
            </a:r>
            <a:r>
              <a:rPr lang="en-US" altLang="zh-CN" sz="2200" baseline="-25000" dirty="0" err="1" smtClean="0"/>
              <a:t>heads</a:t>
            </a:r>
            <a:r>
              <a:rPr lang="en-US" altLang="zh-CN" sz="2200" dirty="0" smtClean="0"/>
              <a:t> + </a:t>
            </a:r>
            <a:r>
              <a:rPr lang="en-US" altLang="zh-CN" sz="2200" i="1" dirty="0" smtClean="0"/>
              <a:t>h</a:t>
            </a:r>
            <a:r>
              <a:rPr lang="en-US" altLang="zh-CN" sz="2200" dirty="0" smtClean="0"/>
              <a:t>) ⋅ </a:t>
            </a:r>
            <a:r>
              <a:rPr lang="en-US" altLang="zh-CN" sz="2200" i="1" dirty="0" err="1" smtClean="0"/>
              <a:t>N</a:t>
            </a:r>
            <a:r>
              <a:rPr lang="en-US" altLang="zh-CN" sz="2200" baseline="-25000" dirty="0" err="1" smtClean="0"/>
              <a:t>sectors</a:t>
            </a:r>
            <a:r>
              <a:rPr lang="en-US" altLang="zh-CN" sz="2200" dirty="0" smtClean="0"/>
              <a:t> + (</a:t>
            </a:r>
            <a:r>
              <a:rPr lang="en-US" altLang="zh-CN" sz="2200" i="1" dirty="0" smtClean="0"/>
              <a:t>s</a:t>
            </a:r>
            <a:r>
              <a:rPr lang="en-US" altLang="zh-CN" sz="2200" dirty="0" smtClean="0"/>
              <a:t> − 1),</a:t>
            </a:r>
          </a:p>
          <a:p>
            <a:pPr lvl="1"/>
            <a:r>
              <a:rPr lang="en-US" altLang="zh-CN" sz="2200" dirty="0" smtClean="0"/>
              <a:t>CHS(0</a:t>
            </a:r>
            <a:r>
              <a:rPr lang="en-US" altLang="zh-CN" sz="2200" dirty="0"/>
              <a:t>, 0, 1) </a:t>
            </a:r>
            <a:r>
              <a:rPr lang="en-US" altLang="zh-CN" sz="2200" dirty="0" smtClean="0"/>
              <a:t>-&gt;</a:t>
            </a:r>
            <a:r>
              <a:rPr lang="en-US" altLang="zh-CN" sz="2200" dirty="0"/>
              <a:t> </a:t>
            </a:r>
            <a:r>
              <a:rPr lang="en-US" altLang="zh-CN" sz="2200" dirty="0" smtClean="0"/>
              <a:t>Block0</a:t>
            </a:r>
          </a:p>
          <a:p>
            <a:pPr lvl="1"/>
            <a:r>
              <a:rPr lang="en-US" altLang="zh-CN" sz="2200" dirty="0" smtClean="0"/>
              <a:t>CHS(0</a:t>
            </a:r>
            <a:r>
              <a:rPr lang="en-US" altLang="zh-CN" sz="2200" dirty="0"/>
              <a:t>, 0, 2) </a:t>
            </a:r>
            <a:r>
              <a:rPr lang="en-US" altLang="zh-CN" sz="2200" dirty="0" smtClean="0"/>
              <a:t>-&gt; Block1</a:t>
            </a:r>
          </a:p>
          <a:p>
            <a:pPr lvl="1"/>
            <a:r>
              <a:rPr lang="en-US" altLang="zh-CN" sz="2200" dirty="0" smtClean="0"/>
              <a:t>…</a:t>
            </a:r>
          </a:p>
          <a:p>
            <a:endParaRPr lang="zh-CN" altLang="en-US" dirty="0"/>
          </a:p>
        </p:txBody>
      </p:sp>
      <p:pic>
        <p:nvPicPr>
          <p:cNvPr id="4" name="Picture 2" descr="File size vs. File-size on disk ~ Windo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80" y="2708900"/>
            <a:ext cx="2663227" cy="3633606"/>
          </a:xfrm>
          <a:prstGeom prst="rect">
            <a:avLst/>
          </a:prstGeom>
          <a:noFill/>
          <a:extLst>
            <a:ext uri="{909E8E84-426E-40DD-AFC4-6F175D3DCCD1}">
              <a14:hiddenFill xmlns:a14="http://schemas.microsoft.com/office/drawing/2010/main">
                <a:solidFill>
                  <a:srgbClr val="FFFFFF"/>
                </a:solidFill>
              </a14:hiddenFill>
            </a:ext>
          </a:extLst>
        </p:spPr>
      </p:pic>
      <p:sp>
        <p:nvSpPr>
          <p:cNvPr id="5" name="空心弧 4"/>
          <p:cNvSpPr/>
          <p:nvPr/>
        </p:nvSpPr>
        <p:spPr>
          <a:xfrm>
            <a:off x="5868180" y="1844780"/>
            <a:ext cx="1440000" cy="1440000"/>
          </a:xfrm>
          <a:prstGeom prst="blockArc">
            <a:avLst>
              <a:gd name="adj1" fmla="val 10800000"/>
              <a:gd name="adj2" fmla="val 115824"/>
              <a:gd name="adj3" fmla="val 14094"/>
            </a:avLst>
          </a:prstGeom>
          <a:solidFill>
            <a:schemeClr val="l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42" name="组合 41"/>
          <p:cNvGrpSpPr/>
          <p:nvPr/>
        </p:nvGrpSpPr>
        <p:grpSpPr>
          <a:xfrm>
            <a:off x="5826947" y="1810245"/>
            <a:ext cx="1533846" cy="804174"/>
            <a:chOff x="5826947" y="1810245"/>
            <a:chExt cx="1533846" cy="804174"/>
          </a:xfrm>
        </p:grpSpPr>
        <p:cxnSp>
          <p:nvCxnSpPr>
            <p:cNvPr id="9" name="直接连接符 8"/>
            <p:cNvCxnSpPr/>
            <p:nvPr/>
          </p:nvCxnSpPr>
          <p:spPr>
            <a:xfrm>
              <a:off x="6164570" y="1982025"/>
              <a:ext cx="135670" cy="14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88180" y="1844780"/>
              <a:ext cx="0" cy="19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876320" y="1982025"/>
              <a:ext cx="144020" cy="15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42120" y="2267970"/>
              <a:ext cx="162000" cy="7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74125" y="2267970"/>
              <a:ext cx="16200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5842817" y="2276534"/>
              <a:ext cx="276038" cy="307777"/>
            </a:xfrm>
            <a:prstGeom prst="rect">
              <a:avLst/>
            </a:prstGeom>
            <a:noFill/>
          </p:spPr>
          <p:txBody>
            <a:bodyPr wrap="none" rtlCol="0">
              <a:spAutoFit/>
            </a:bodyPr>
            <a:lstStyle/>
            <a:p>
              <a:r>
                <a:rPr lang="en-US" altLang="zh-CN" sz="1400" dirty="0" smtClean="0"/>
                <a:t>0</a:t>
              </a:r>
              <a:endParaRPr lang="zh-CN" altLang="en-US" sz="1400" dirty="0"/>
            </a:p>
          </p:txBody>
        </p:sp>
        <p:sp>
          <p:nvSpPr>
            <p:cNvPr id="37" name="TextBox 36"/>
            <p:cNvSpPr txBox="1"/>
            <p:nvPr/>
          </p:nvSpPr>
          <p:spPr>
            <a:xfrm rot="18620044">
              <a:off x="5940498" y="2026552"/>
              <a:ext cx="276038" cy="307777"/>
            </a:xfrm>
            <a:prstGeom prst="rect">
              <a:avLst/>
            </a:prstGeom>
            <a:noFill/>
          </p:spPr>
          <p:txBody>
            <a:bodyPr wrap="none" rtlCol="0">
              <a:spAutoFit/>
            </a:bodyPr>
            <a:lstStyle/>
            <a:p>
              <a:r>
                <a:rPr lang="en-US" altLang="zh-CN" sz="1400" dirty="0" smtClean="0"/>
                <a:t>1</a:t>
              </a:r>
              <a:endParaRPr lang="zh-CN" altLang="en-US" sz="1400" dirty="0"/>
            </a:p>
          </p:txBody>
        </p:sp>
        <p:sp>
          <p:nvSpPr>
            <p:cNvPr id="38" name="TextBox 37"/>
            <p:cNvSpPr txBox="1"/>
            <p:nvPr/>
          </p:nvSpPr>
          <p:spPr>
            <a:xfrm rot="20445854">
              <a:off x="6240800" y="1821738"/>
              <a:ext cx="276038" cy="307777"/>
            </a:xfrm>
            <a:prstGeom prst="rect">
              <a:avLst/>
            </a:prstGeom>
            <a:noFill/>
          </p:spPr>
          <p:txBody>
            <a:bodyPr wrap="none" rtlCol="0">
              <a:spAutoFit/>
            </a:bodyPr>
            <a:lstStyle/>
            <a:p>
              <a:r>
                <a:rPr lang="en-US" altLang="zh-CN" sz="1400" dirty="0"/>
                <a:t>2</a:t>
              </a:r>
              <a:endParaRPr lang="zh-CN" altLang="en-US" sz="1400" dirty="0"/>
            </a:p>
          </p:txBody>
        </p:sp>
        <p:sp>
          <p:nvSpPr>
            <p:cNvPr id="39" name="TextBox 38"/>
            <p:cNvSpPr txBox="1"/>
            <p:nvPr/>
          </p:nvSpPr>
          <p:spPr>
            <a:xfrm rot="1180051">
              <a:off x="6636374" y="1810245"/>
              <a:ext cx="276038" cy="307777"/>
            </a:xfrm>
            <a:prstGeom prst="rect">
              <a:avLst/>
            </a:prstGeom>
            <a:noFill/>
          </p:spPr>
          <p:txBody>
            <a:bodyPr wrap="none" rtlCol="0">
              <a:spAutoFit/>
            </a:bodyPr>
            <a:lstStyle/>
            <a:p>
              <a:r>
                <a:rPr lang="en-US" altLang="zh-CN" sz="1400" dirty="0" smtClean="0"/>
                <a:t>3</a:t>
              </a:r>
              <a:endParaRPr lang="zh-CN" altLang="en-US" sz="1400" dirty="0"/>
            </a:p>
          </p:txBody>
        </p:sp>
        <p:sp>
          <p:nvSpPr>
            <p:cNvPr id="40" name="TextBox 39"/>
            <p:cNvSpPr txBox="1"/>
            <p:nvPr/>
          </p:nvSpPr>
          <p:spPr>
            <a:xfrm rot="2735091">
              <a:off x="6944815" y="2011583"/>
              <a:ext cx="276038" cy="307777"/>
            </a:xfrm>
            <a:prstGeom prst="rect">
              <a:avLst/>
            </a:prstGeom>
            <a:noFill/>
          </p:spPr>
          <p:txBody>
            <a:bodyPr wrap="none" rtlCol="0">
              <a:spAutoFit/>
            </a:bodyPr>
            <a:lstStyle/>
            <a:p>
              <a:r>
                <a:rPr lang="en-US" altLang="zh-CN" sz="1400" dirty="0"/>
                <a:t>4</a:t>
              </a:r>
              <a:endParaRPr lang="zh-CN" altLang="en-US" sz="1400" dirty="0"/>
            </a:p>
          </p:txBody>
        </p:sp>
        <p:sp>
          <p:nvSpPr>
            <p:cNvPr id="41" name="TextBox 40"/>
            <p:cNvSpPr txBox="1"/>
            <p:nvPr/>
          </p:nvSpPr>
          <p:spPr>
            <a:xfrm rot="5400000">
              <a:off x="7068886" y="2322511"/>
              <a:ext cx="276038" cy="307777"/>
            </a:xfrm>
            <a:prstGeom prst="rect">
              <a:avLst/>
            </a:prstGeom>
            <a:noFill/>
          </p:spPr>
          <p:txBody>
            <a:bodyPr wrap="none" rtlCol="0">
              <a:spAutoFit/>
            </a:bodyPr>
            <a:lstStyle/>
            <a:p>
              <a:r>
                <a:rPr lang="en-US" altLang="zh-CN" sz="1400" dirty="0" smtClean="0"/>
                <a:t>5</a:t>
              </a:r>
              <a:endParaRPr lang="zh-CN" altLang="en-US" sz="1400" dirty="0"/>
            </a:p>
          </p:txBody>
        </p:sp>
      </p:grpSp>
      <p:graphicFrame>
        <p:nvGraphicFramePr>
          <p:cNvPr id="43" name="表格 42"/>
          <p:cNvGraphicFramePr>
            <a:graphicFrameLocks noGrp="1"/>
          </p:cNvGraphicFramePr>
          <p:nvPr>
            <p:extLst>
              <p:ext uri="{D42A27DB-BD31-4B8C-83A1-F6EECF244321}">
                <p14:modId xmlns:p14="http://schemas.microsoft.com/office/powerpoint/2010/main" val="1226062846"/>
              </p:ext>
            </p:extLst>
          </p:nvPr>
        </p:nvGraphicFramePr>
        <p:xfrm>
          <a:off x="7448175" y="1826988"/>
          <a:ext cx="1083232" cy="792000"/>
        </p:xfrm>
        <a:graphic>
          <a:graphicData uri="http://schemas.openxmlformats.org/drawingml/2006/table">
            <a:tbl>
              <a:tblPr firstRow="1" bandRow="1">
                <a:tableStyleId>{3B4B98B0-60AC-42C2-AFA5-B58CD77FA1E5}</a:tableStyleId>
              </a:tblPr>
              <a:tblGrid>
                <a:gridCol w="541616"/>
                <a:gridCol w="541616"/>
              </a:tblGrid>
              <a:tr h="226440">
                <a:tc>
                  <a:txBody>
                    <a:bodyPr/>
                    <a:lstStyle/>
                    <a:p>
                      <a:r>
                        <a:rPr lang="en-US" altLang="zh-CN" sz="1000" dirty="0" smtClean="0"/>
                        <a:t>block</a:t>
                      </a:r>
                      <a:endParaRPr lang="zh-CN" altLang="en-US" sz="1000" dirty="0"/>
                    </a:p>
                  </a:txBody>
                  <a:tcPr marL="20987" marR="20987" marT="10493" marB="10493"/>
                </a:tc>
                <a:tc>
                  <a:txBody>
                    <a:bodyPr/>
                    <a:lstStyle/>
                    <a:p>
                      <a:r>
                        <a:rPr lang="en-US" altLang="zh-CN" sz="1000" dirty="0" smtClean="0"/>
                        <a:t>sector</a:t>
                      </a:r>
                      <a:endParaRPr lang="zh-CN" altLang="en-US" sz="1000" dirty="0"/>
                    </a:p>
                  </a:txBody>
                  <a:tcPr marL="20987" marR="20987" marT="10493" marB="10493"/>
                </a:tc>
              </a:tr>
              <a:tr h="188520">
                <a:tc>
                  <a:txBody>
                    <a:bodyPr/>
                    <a:lstStyle/>
                    <a:p>
                      <a:pPr algn="l"/>
                      <a:r>
                        <a:rPr lang="en-US" altLang="zh-CN" sz="1000" dirty="0" smtClean="0"/>
                        <a:t>0</a:t>
                      </a:r>
                      <a:endParaRPr lang="zh-CN" altLang="en-US" sz="1000" dirty="0"/>
                    </a:p>
                  </a:txBody>
                  <a:tcPr marL="20987" marR="20987" marT="10493" marB="10493"/>
                </a:tc>
                <a:tc>
                  <a:txBody>
                    <a:bodyPr/>
                    <a:lstStyle/>
                    <a:p>
                      <a:pPr algn="l"/>
                      <a:r>
                        <a:rPr lang="en-US" altLang="zh-CN" sz="1000" dirty="0" smtClean="0"/>
                        <a:t>0,1</a:t>
                      </a:r>
                      <a:endParaRPr lang="zh-CN" altLang="en-US" sz="1000" dirty="0"/>
                    </a:p>
                  </a:txBody>
                  <a:tcPr marL="20987" marR="20987" marT="10493" marB="10493"/>
                </a:tc>
              </a:tr>
              <a:tr h="188520">
                <a:tc>
                  <a:txBody>
                    <a:bodyPr/>
                    <a:lstStyle/>
                    <a:p>
                      <a:pPr algn="l"/>
                      <a:r>
                        <a:rPr lang="en-US" altLang="zh-CN" sz="1000" dirty="0" smtClean="0"/>
                        <a:t>1</a:t>
                      </a:r>
                      <a:endParaRPr lang="zh-CN" altLang="en-US" sz="1000" dirty="0"/>
                    </a:p>
                  </a:txBody>
                  <a:tcPr marL="20987" marR="20987" marT="10493" marB="10493"/>
                </a:tc>
                <a:tc>
                  <a:txBody>
                    <a:bodyPr/>
                    <a:lstStyle/>
                    <a:p>
                      <a:pPr algn="l"/>
                      <a:r>
                        <a:rPr lang="en-US" altLang="zh-CN" sz="1000" dirty="0" smtClean="0"/>
                        <a:t>2,3</a:t>
                      </a:r>
                      <a:endParaRPr lang="zh-CN" altLang="en-US" sz="1000" dirty="0"/>
                    </a:p>
                  </a:txBody>
                  <a:tcPr marL="20987" marR="20987" marT="10493" marB="10493"/>
                </a:tc>
              </a:tr>
              <a:tr h="188520">
                <a:tc>
                  <a:txBody>
                    <a:bodyPr/>
                    <a:lstStyle/>
                    <a:p>
                      <a:pPr algn="l"/>
                      <a:r>
                        <a:rPr lang="en-US" altLang="zh-CN" sz="1000" dirty="0" smtClean="0"/>
                        <a:t>2</a:t>
                      </a:r>
                      <a:endParaRPr lang="zh-CN" altLang="en-US" sz="1000" dirty="0"/>
                    </a:p>
                  </a:txBody>
                  <a:tcPr marL="20987" marR="20987" marT="10493" marB="10493"/>
                </a:tc>
                <a:tc>
                  <a:txBody>
                    <a:bodyPr/>
                    <a:lstStyle/>
                    <a:p>
                      <a:pPr algn="l"/>
                      <a:r>
                        <a:rPr lang="en-US" altLang="zh-CN" sz="1000" dirty="0" smtClean="0"/>
                        <a:t>4,5</a:t>
                      </a:r>
                      <a:endParaRPr lang="zh-CN" altLang="en-US" sz="1000" dirty="0"/>
                    </a:p>
                  </a:txBody>
                  <a:tcPr marL="20987" marR="20987" marT="10493" marB="10493"/>
                </a:tc>
              </a:tr>
            </a:tbl>
          </a:graphicData>
        </a:graphic>
      </p:graphicFrame>
    </p:spTree>
    <p:extLst>
      <p:ext uri="{BB962C8B-B14F-4D97-AF65-F5344CB8AC3E}">
        <p14:creationId xmlns:p14="http://schemas.microsoft.com/office/powerpoint/2010/main" val="3134399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zh-CN" dirty="0" smtClean="0"/>
              <a:t>eadahead</a:t>
            </a:r>
            <a:r>
              <a:rPr lang="en-US" altLang="zh-CN" dirty="0" smtClean="0"/>
              <a:t> on disk</a:t>
            </a:r>
            <a:endParaRPr lang="zh-CN" altLang="en-US" dirty="0"/>
          </a:p>
        </p:txBody>
      </p:sp>
      <p:sp>
        <p:nvSpPr>
          <p:cNvPr id="3" name="内容占位符 2"/>
          <p:cNvSpPr>
            <a:spLocks noGrp="1"/>
          </p:cNvSpPr>
          <p:nvPr>
            <p:ph idx="1"/>
          </p:nvPr>
        </p:nvSpPr>
        <p:spPr/>
        <p:txBody>
          <a:bodyPr/>
          <a:lstStyle/>
          <a:p>
            <a:r>
              <a:rPr lang="en-US" altLang="zh-CN" dirty="0" smtClean="0"/>
              <a:t>Read ahead</a:t>
            </a:r>
          </a:p>
          <a:p>
            <a:pPr lvl="1"/>
            <a:r>
              <a:rPr lang="en-US" altLang="zh-CN" sz="2400" dirty="0" smtClean="0"/>
              <a:t>Optimization for read performance on disk.</a:t>
            </a:r>
          </a:p>
          <a:p>
            <a:pPr lvl="1"/>
            <a:r>
              <a:rPr lang="en-US" altLang="zh-CN" sz="2400" dirty="0"/>
              <a:t>A </a:t>
            </a:r>
            <a:r>
              <a:rPr lang="en-US" altLang="zh-CN" sz="2400" u="sng" dirty="0" smtClean="0">
                <a:effectLst>
                  <a:outerShdw blurRad="38100" dist="38100" dir="2700000" algn="tl">
                    <a:srgbClr val="000000">
                      <a:alpha val="43137"/>
                    </a:srgbClr>
                  </a:outerShdw>
                </a:effectLst>
              </a:rPr>
              <a:t>system call</a:t>
            </a:r>
            <a:r>
              <a:rPr lang="en-US" altLang="zh-CN" sz="2400" dirty="0" smtClean="0"/>
              <a:t> of </a:t>
            </a:r>
            <a:r>
              <a:rPr lang="en-US" altLang="zh-CN" sz="2400" dirty="0"/>
              <a:t>the L</a:t>
            </a:r>
            <a:r>
              <a:rPr lang="en-US" altLang="zh-CN" sz="2400" dirty="0" smtClean="0"/>
              <a:t>inux kernel that pre-fetches</a:t>
            </a:r>
            <a:r>
              <a:rPr lang="en-US" altLang="zh-CN" sz="2400" dirty="0"/>
              <a:t> </a:t>
            </a:r>
            <a:r>
              <a:rPr lang="en-US" altLang="zh-CN" sz="2400" dirty="0" smtClean="0"/>
              <a:t>a </a:t>
            </a:r>
            <a:r>
              <a:rPr lang="en-US" altLang="zh-CN" sz="2400" dirty="0"/>
              <a:t>file's </a:t>
            </a:r>
            <a:r>
              <a:rPr lang="en-US" altLang="zh-CN" sz="2400" dirty="0" smtClean="0"/>
              <a:t>more data into </a:t>
            </a:r>
            <a:r>
              <a:rPr lang="en-US" altLang="zh-CN" sz="2400" dirty="0"/>
              <a:t>the </a:t>
            </a:r>
            <a:r>
              <a:rPr lang="en-US" altLang="zh-CN" sz="2400" u="sng" dirty="0" smtClean="0">
                <a:effectLst>
                  <a:outerShdw blurRad="38100" dist="38100" dir="2700000" algn="tl">
                    <a:srgbClr val="000000">
                      <a:alpha val="43137"/>
                    </a:srgbClr>
                  </a:outerShdw>
                </a:effectLst>
              </a:rPr>
              <a:t>page cache</a:t>
            </a:r>
            <a:r>
              <a:rPr lang="en-US" altLang="zh-CN" sz="2400" dirty="0" smtClean="0"/>
              <a:t> in case requests later.</a:t>
            </a:r>
          </a:p>
          <a:p>
            <a:pPr lvl="1"/>
            <a:r>
              <a:rPr lang="en-US" altLang="zh-CN" sz="2400" dirty="0" smtClean="0"/>
              <a:t>Useful </a:t>
            </a:r>
            <a:r>
              <a:rPr lang="en-US" altLang="zh-CN" sz="2400" dirty="0"/>
              <a:t>for </a:t>
            </a:r>
            <a:r>
              <a:rPr lang="en-US" altLang="zh-CN" sz="2400" u="sng" dirty="0">
                <a:effectLst>
                  <a:outerShdw blurRad="38100" dist="38100" dir="2700000" algn="tl">
                    <a:srgbClr val="000000">
                      <a:alpha val="43137"/>
                    </a:srgbClr>
                  </a:outerShdw>
                </a:effectLst>
              </a:rPr>
              <a:t>sequential access</a:t>
            </a:r>
            <a:r>
              <a:rPr lang="en-US" altLang="zh-CN" sz="2400" dirty="0"/>
              <a:t>, </a:t>
            </a:r>
            <a:r>
              <a:rPr lang="en-US" altLang="zh-CN" sz="2400" dirty="0" smtClean="0"/>
              <a:t>but not for </a:t>
            </a:r>
            <a:r>
              <a:rPr lang="en-US" altLang="zh-CN" sz="2400" dirty="0"/>
              <a:t>random access</a:t>
            </a:r>
            <a:endParaRPr lang="zh-CN" altLang="en-US" sz="2400" dirty="0"/>
          </a:p>
          <a:p>
            <a:pPr lvl="1"/>
            <a:r>
              <a:rPr lang="en-US" altLang="zh-CN" sz="2400" dirty="0" smtClean="0"/>
              <a:t>Default size 256 sectors(128KB, 2</a:t>
            </a:r>
            <a:r>
              <a:rPr lang="en-US" altLang="zh-CN" sz="2400" baseline="30000" dirty="0" smtClean="0"/>
              <a:t>n</a:t>
            </a:r>
            <a:r>
              <a:rPr lang="en-US" altLang="zh-CN" sz="2400" dirty="0" smtClean="0"/>
              <a:t> of page size) on Linux</a:t>
            </a:r>
            <a:endParaRPr lang="zh-CN" altLang="en-US" dirty="0"/>
          </a:p>
          <a:p>
            <a:pPr lvl="1"/>
            <a:r>
              <a:rPr lang="en-US" altLang="zh-CN" sz="2400" dirty="0" smtClean="0"/>
              <a:t>Read Amplification(</a:t>
            </a:r>
            <a:r>
              <a:rPr lang="en-US" altLang="zh-CN" sz="2000" dirty="0" smtClean="0"/>
              <a:t>if #</a:t>
            </a:r>
            <a:r>
              <a:rPr lang="en-US" altLang="zh-CN" sz="2000" dirty="0" err="1" smtClean="0"/>
              <a:t>blockdev</a:t>
            </a:r>
            <a:r>
              <a:rPr lang="en-US" altLang="zh-CN" sz="2000" dirty="0" smtClean="0"/>
              <a:t> --</a:t>
            </a:r>
            <a:r>
              <a:rPr lang="en-US" altLang="zh-CN" sz="2000" dirty="0" err="1" smtClean="0"/>
              <a:t>setra</a:t>
            </a:r>
            <a:r>
              <a:rPr lang="en-US" altLang="zh-CN" sz="2000" dirty="0" smtClean="0"/>
              <a:t> size too large</a:t>
            </a:r>
            <a:r>
              <a:rPr lang="en-US" altLang="zh-CN" sz="2400" dirty="0" smtClean="0"/>
              <a:t>)</a:t>
            </a:r>
            <a:endParaRPr lang="zh-CN" altLang="zh-CN" dirty="0"/>
          </a:p>
          <a:p>
            <a:endParaRPr lang="zh-CN" alt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00" y="4725180"/>
            <a:ext cx="2872933"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910" y="4725179"/>
            <a:ext cx="4827167"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214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lstStyle/>
          <a:p>
            <a:r>
              <a:rPr lang="en-US" altLang="zh-CN" dirty="0" smtClean="0"/>
              <a:t>In blocks</a:t>
            </a:r>
          </a:p>
          <a:p>
            <a:endParaRPr lang="en-US" altLang="zh-CN" dirty="0" smtClean="0"/>
          </a:p>
          <a:p>
            <a:endParaRPr lang="en-US" altLang="zh-CN" dirty="0" smtClean="0"/>
          </a:p>
          <a:p>
            <a:r>
              <a:rPr lang="en-US" altLang="zh-CN" dirty="0" smtClean="0"/>
              <a:t>On disk</a:t>
            </a:r>
          </a:p>
          <a:p>
            <a:pPr lvl="1"/>
            <a:r>
              <a:rPr lang="en-US" altLang="zh-CN" sz="2000" dirty="0" smtClean="0"/>
              <a:t>As file operations(append, update, delete)</a:t>
            </a:r>
            <a:endParaRPr lang="zh-CN" altLang="en-US" sz="2000" dirty="0"/>
          </a:p>
        </p:txBody>
      </p:sp>
      <p:grpSp>
        <p:nvGrpSpPr>
          <p:cNvPr id="5" name="组合 4"/>
          <p:cNvGrpSpPr/>
          <p:nvPr/>
        </p:nvGrpSpPr>
        <p:grpSpPr>
          <a:xfrm>
            <a:off x="2700540" y="2276840"/>
            <a:ext cx="2880000" cy="432000"/>
            <a:chOff x="1691600" y="3140960"/>
            <a:chExt cx="1138370" cy="576080"/>
          </a:xfrm>
        </p:grpSpPr>
        <p:sp>
          <p:nvSpPr>
            <p:cNvPr id="4" name="矩形 3"/>
            <p:cNvSpPr/>
            <p:nvPr/>
          </p:nvSpPr>
          <p:spPr>
            <a:xfrm>
              <a:off x="169160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183562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97964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11676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226078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0480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54882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268595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8" name="矩形 27"/>
          <p:cNvSpPr/>
          <p:nvPr/>
        </p:nvSpPr>
        <p:spPr>
          <a:xfrm>
            <a:off x="270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558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871791" y="2308174"/>
            <a:ext cx="1831014" cy="369332"/>
          </a:xfrm>
          <a:prstGeom prst="rect">
            <a:avLst/>
          </a:prstGeom>
          <a:noFill/>
        </p:spPr>
        <p:txBody>
          <a:bodyPr wrap="none" rtlCol="0">
            <a:spAutoFit/>
          </a:bodyPr>
          <a:lstStyle/>
          <a:p>
            <a:r>
              <a:rPr lang="en-US" altLang="zh-CN" dirty="0" smtClean="0"/>
              <a:t>Sector(512 bytes)</a:t>
            </a:r>
            <a:endParaRPr lang="zh-CN" altLang="en-US" dirty="0"/>
          </a:p>
        </p:txBody>
      </p:sp>
      <p:sp>
        <p:nvSpPr>
          <p:cNvPr id="41" name="TextBox 40"/>
          <p:cNvSpPr txBox="1"/>
          <p:nvPr/>
        </p:nvSpPr>
        <p:spPr>
          <a:xfrm>
            <a:off x="871791" y="2884254"/>
            <a:ext cx="1854097" cy="369332"/>
          </a:xfrm>
          <a:prstGeom prst="rect">
            <a:avLst/>
          </a:prstGeom>
          <a:noFill/>
        </p:spPr>
        <p:txBody>
          <a:bodyPr wrap="none" rtlCol="0">
            <a:spAutoFit/>
          </a:bodyPr>
          <a:lstStyle/>
          <a:p>
            <a:r>
              <a:rPr lang="en-US" altLang="zh-CN" dirty="0" smtClean="0"/>
              <a:t>Block(4096 bytes)</a:t>
            </a:r>
            <a:endParaRPr lang="zh-CN" altLang="en-US" dirty="0"/>
          </a:p>
        </p:txBody>
      </p:sp>
      <p:sp>
        <p:nvSpPr>
          <p:cNvPr id="42" name="矩形 41"/>
          <p:cNvSpPr/>
          <p:nvPr/>
        </p:nvSpPr>
        <p:spPr>
          <a:xfrm>
            <a:off x="2700539" y="2870920"/>
            <a:ext cx="4320001" cy="39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file(6144 bytes)</a:t>
            </a:r>
            <a:endParaRPr lang="zh-CN" altLang="en-US" dirty="0"/>
          </a:p>
        </p:txBody>
      </p:sp>
      <p:sp>
        <p:nvSpPr>
          <p:cNvPr id="43" name="矩形 42"/>
          <p:cNvSpPr/>
          <p:nvPr/>
        </p:nvSpPr>
        <p:spPr>
          <a:xfrm>
            <a:off x="7020540" y="2870920"/>
            <a:ext cx="1440000" cy="39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fragment</a:t>
            </a:r>
            <a:endParaRPr lang="zh-CN" altLang="en-US" dirty="0"/>
          </a:p>
        </p:txBody>
      </p:sp>
      <p:sp>
        <p:nvSpPr>
          <p:cNvPr id="44" name="矩形 43"/>
          <p:cNvSpPr/>
          <p:nvPr/>
        </p:nvSpPr>
        <p:spPr>
          <a:xfrm>
            <a:off x="5625849" y="227684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46" name="矩形 45"/>
          <p:cNvSpPr/>
          <p:nvPr/>
        </p:nvSpPr>
        <p:spPr>
          <a:xfrm>
            <a:off x="270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7" name="矩形 46"/>
          <p:cNvSpPr/>
          <p:nvPr/>
        </p:nvSpPr>
        <p:spPr>
          <a:xfrm>
            <a:off x="306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343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77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p:cNvSpPr/>
          <p:nvPr/>
        </p:nvSpPr>
        <p:spPr>
          <a:xfrm>
            <a:off x="414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450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487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p:cNvSpPr/>
          <p:nvPr/>
        </p:nvSpPr>
        <p:spPr>
          <a:xfrm>
            <a:off x="521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557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p:cNvSpPr/>
          <p:nvPr/>
        </p:nvSpPr>
        <p:spPr>
          <a:xfrm>
            <a:off x="593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a:off x="630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p:cNvSpPr/>
          <p:nvPr/>
        </p:nvSpPr>
        <p:spPr>
          <a:xfrm>
            <a:off x="664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p:cNvSpPr/>
          <p:nvPr/>
        </p:nvSpPr>
        <p:spPr>
          <a:xfrm>
            <a:off x="701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p:cNvSpPr/>
          <p:nvPr/>
        </p:nvSpPr>
        <p:spPr>
          <a:xfrm>
            <a:off x="737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p:cNvSpPr/>
          <p:nvPr/>
        </p:nvSpPr>
        <p:spPr>
          <a:xfrm>
            <a:off x="774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p:cNvSpPr/>
          <p:nvPr/>
        </p:nvSpPr>
        <p:spPr>
          <a:xfrm>
            <a:off x="808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2" name="矩形 61"/>
          <p:cNvSpPr/>
          <p:nvPr/>
        </p:nvSpPr>
        <p:spPr>
          <a:xfrm>
            <a:off x="270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3" name="矩形 62"/>
          <p:cNvSpPr/>
          <p:nvPr/>
        </p:nvSpPr>
        <p:spPr>
          <a:xfrm>
            <a:off x="306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矩形 63"/>
          <p:cNvSpPr/>
          <p:nvPr/>
        </p:nvSpPr>
        <p:spPr>
          <a:xfrm>
            <a:off x="343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 name="矩形 64"/>
          <p:cNvSpPr/>
          <p:nvPr/>
        </p:nvSpPr>
        <p:spPr>
          <a:xfrm>
            <a:off x="377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 name="矩形 65"/>
          <p:cNvSpPr/>
          <p:nvPr/>
        </p:nvSpPr>
        <p:spPr>
          <a:xfrm>
            <a:off x="414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450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8" name="矩形 67"/>
          <p:cNvSpPr/>
          <p:nvPr/>
        </p:nvSpPr>
        <p:spPr>
          <a:xfrm>
            <a:off x="487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p:cNvSpPr/>
          <p:nvPr/>
        </p:nvSpPr>
        <p:spPr>
          <a:xfrm>
            <a:off x="521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0" name="矩形 69"/>
          <p:cNvSpPr/>
          <p:nvPr/>
        </p:nvSpPr>
        <p:spPr>
          <a:xfrm>
            <a:off x="557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p:cNvSpPr/>
          <p:nvPr/>
        </p:nvSpPr>
        <p:spPr>
          <a:xfrm>
            <a:off x="593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630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矩形 72"/>
          <p:cNvSpPr/>
          <p:nvPr/>
        </p:nvSpPr>
        <p:spPr>
          <a:xfrm>
            <a:off x="664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4" name="矩形 73"/>
          <p:cNvSpPr/>
          <p:nvPr/>
        </p:nvSpPr>
        <p:spPr>
          <a:xfrm>
            <a:off x="701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矩形 74"/>
          <p:cNvSpPr/>
          <p:nvPr/>
        </p:nvSpPr>
        <p:spPr>
          <a:xfrm>
            <a:off x="737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6" name="矩形 75"/>
          <p:cNvSpPr/>
          <p:nvPr/>
        </p:nvSpPr>
        <p:spPr>
          <a:xfrm>
            <a:off x="774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7" name="矩形 76"/>
          <p:cNvSpPr/>
          <p:nvPr/>
        </p:nvSpPr>
        <p:spPr>
          <a:xfrm>
            <a:off x="808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矩形 112"/>
          <p:cNvSpPr/>
          <p:nvPr/>
        </p:nvSpPr>
        <p:spPr>
          <a:xfrm>
            <a:off x="4873913"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4" name="矩形 113"/>
          <p:cNvSpPr/>
          <p:nvPr/>
        </p:nvSpPr>
        <p:spPr>
          <a:xfrm>
            <a:off x="2711720"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1" name="矩形 120"/>
          <p:cNvSpPr/>
          <p:nvPr/>
        </p:nvSpPr>
        <p:spPr>
          <a:xfrm>
            <a:off x="270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2" name="矩形 121"/>
          <p:cNvSpPr/>
          <p:nvPr/>
        </p:nvSpPr>
        <p:spPr>
          <a:xfrm>
            <a:off x="306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3" name="矩形 122"/>
          <p:cNvSpPr/>
          <p:nvPr/>
        </p:nvSpPr>
        <p:spPr>
          <a:xfrm>
            <a:off x="343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4" name="矩形 123"/>
          <p:cNvSpPr/>
          <p:nvPr/>
        </p:nvSpPr>
        <p:spPr>
          <a:xfrm>
            <a:off x="377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5" name="矩形 124"/>
          <p:cNvSpPr/>
          <p:nvPr/>
        </p:nvSpPr>
        <p:spPr>
          <a:xfrm>
            <a:off x="414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6" name="矩形 125"/>
          <p:cNvSpPr/>
          <p:nvPr/>
        </p:nvSpPr>
        <p:spPr>
          <a:xfrm>
            <a:off x="450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p:cNvSpPr/>
          <p:nvPr/>
        </p:nvSpPr>
        <p:spPr>
          <a:xfrm>
            <a:off x="487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p:cNvSpPr/>
          <p:nvPr/>
        </p:nvSpPr>
        <p:spPr>
          <a:xfrm>
            <a:off x="521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p:cNvSpPr/>
          <p:nvPr/>
        </p:nvSpPr>
        <p:spPr>
          <a:xfrm>
            <a:off x="557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p:cNvSpPr/>
          <p:nvPr/>
        </p:nvSpPr>
        <p:spPr>
          <a:xfrm>
            <a:off x="593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p:cNvSpPr/>
          <p:nvPr/>
        </p:nvSpPr>
        <p:spPr>
          <a:xfrm>
            <a:off x="630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p:cNvSpPr/>
          <p:nvPr/>
        </p:nvSpPr>
        <p:spPr>
          <a:xfrm>
            <a:off x="664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p:cNvSpPr/>
          <p:nvPr/>
        </p:nvSpPr>
        <p:spPr>
          <a:xfrm>
            <a:off x="701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p:cNvSpPr/>
          <p:nvPr/>
        </p:nvSpPr>
        <p:spPr>
          <a:xfrm>
            <a:off x="737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p:cNvSpPr/>
          <p:nvPr/>
        </p:nvSpPr>
        <p:spPr>
          <a:xfrm>
            <a:off x="774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矩形 135"/>
          <p:cNvSpPr/>
          <p:nvPr/>
        </p:nvSpPr>
        <p:spPr>
          <a:xfrm>
            <a:off x="808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矩形 136"/>
          <p:cNvSpPr/>
          <p:nvPr/>
        </p:nvSpPr>
        <p:spPr>
          <a:xfrm>
            <a:off x="30760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8" name="矩形 137"/>
          <p:cNvSpPr/>
          <p:nvPr/>
        </p:nvSpPr>
        <p:spPr>
          <a:xfrm>
            <a:off x="344044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9" name="矩形 138"/>
          <p:cNvSpPr/>
          <p:nvPr/>
        </p:nvSpPr>
        <p:spPr>
          <a:xfrm>
            <a:off x="379030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0" name="矩形 139"/>
          <p:cNvSpPr/>
          <p:nvPr/>
        </p:nvSpPr>
        <p:spPr>
          <a:xfrm>
            <a:off x="41546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1" name="矩形 140"/>
          <p:cNvSpPr/>
          <p:nvPr/>
        </p:nvSpPr>
        <p:spPr>
          <a:xfrm>
            <a:off x="4518346"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2" name="矩形 141"/>
          <p:cNvSpPr/>
          <p:nvPr/>
        </p:nvSpPr>
        <p:spPr>
          <a:xfrm>
            <a:off x="5228150"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3" name="矩形 142"/>
          <p:cNvSpPr/>
          <p:nvPr/>
        </p:nvSpPr>
        <p:spPr>
          <a:xfrm>
            <a:off x="5587705"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4" name="矩形 143"/>
          <p:cNvSpPr/>
          <p:nvPr/>
        </p:nvSpPr>
        <p:spPr>
          <a:xfrm>
            <a:off x="5947062"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0" name="TextBox 39"/>
          <p:cNvSpPr txBox="1"/>
          <p:nvPr/>
        </p:nvSpPr>
        <p:spPr>
          <a:xfrm>
            <a:off x="3476211" y="4715898"/>
            <a:ext cx="646331" cy="369332"/>
          </a:xfrm>
          <a:prstGeom prst="rect">
            <a:avLst/>
          </a:prstGeom>
          <a:noFill/>
        </p:spPr>
        <p:txBody>
          <a:bodyPr wrap="none" rtlCol="0">
            <a:spAutoFit/>
          </a:bodyPr>
          <a:lstStyle/>
          <a:p>
            <a:r>
              <a:rPr lang="en-US" altLang="zh-CN" dirty="0"/>
              <a:t>f</a:t>
            </a:r>
            <a:r>
              <a:rPr lang="en-US" altLang="zh-CN" dirty="0" smtClean="0"/>
              <a:t>ile 1</a:t>
            </a:r>
            <a:endParaRPr lang="zh-CN" altLang="en-US" dirty="0"/>
          </a:p>
        </p:txBody>
      </p:sp>
      <p:sp>
        <p:nvSpPr>
          <p:cNvPr id="111" name="TextBox 110"/>
          <p:cNvSpPr txBox="1"/>
          <p:nvPr/>
        </p:nvSpPr>
        <p:spPr>
          <a:xfrm>
            <a:off x="5246563" y="4715898"/>
            <a:ext cx="646331" cy="369332"/>
          </a:xfrm>
          <a:prstGeom prst="rect">
            <a:avLst/>
          </a:prstGeom>
          <a:noFill/>
        </p:spPr>
        <p:txBody>
          <a:bodyPr wrap="none" rtlCol="0">
            <a:spAutoFit/>
          </a:bodyPr>
          <a:lstStyle/>
          <a:p>
            <a:r>
              <a:rPr lang="en-US" altLang="zh-CN" dirty="0"/>
              <a:t>f</a:t>
            </a:r>
            <a:r>
              <a:rPr lang="en-US" altLang="zh-CN" dirty="0" smtClean="0"/>
              <a:t>ile 2</a:t>
            </a:r>
            <a:endParaRPr lang="zh-CN" altLang="en-US" dirty="0"/>
          </a:p>
        </p:txBody>
      </p:sp>
      <p:sp>
        <p:nvSpPr>
          <p:cNvPr id="145" name="矩形 144"/>
          <p:cNvSpPr/>
          <p:nvPr/>
        </p:nvSpPr>
        <p:spPr>
          <a:xfrm>
            <a:off x="665863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46" name="矩形 145"/>
          <p:cNvSpPr/>
          <p:nvPr/>
        </p:nvSpPr>
        <p:spPr>
          <a:xfrm>
            <a:off x="6303464" y="4725180"/>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2" name="TextBox 111"/>
          <p:cNvSpPr txBox="1"/>
          <p:nvPr/>
        </p:nvSpPr>
        <p:spPr>
          <a:xfrm>
            <a:off x="6322202" y="4725180"/>
            <a:ext cx="646331" cy="369332"/>
          </a:xfrm>
          <a:prstGeom prst="rect">
            <a:avLst/>
          </a:prstGeom>
          <a:noFill/>
        </p:spPr>
        <p:txBody>
          <a:bodyPr wrap="none" rtlCol="0">
            <a:spAutoFit/>
          </a:bodyPr>
          <a:lstStyle/>
          <a:p>
            <a:r>
              <a:rPr lang="en-US" altLang="zh-CN" dirty="0"/>
              <a:t>f</a:t>
            </a:r>
            <a:r>
              <a:rPr lang="en-US" altLang="zh-CN" dirty="0" smtClean="0"/>
              <a:t>ile 3</a:t>
            </a:r>
            <a:endParaRPr lang="zh-CN" altLang="en-US" dirty="0"/>
          </a:p>
        </p:txBody>
      </p:sp>
      <p:sp>
        <p:nvSpPr>
          <p:cNvPr id="149" name="矩形 148"/>
          <p:cNvSpPr/>
          <p:nvPr/>
        </p:nvSpPr>
        <p:spPr>
          <a:xfrm>
            <a:off x="7023676"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矩形 149"/>
          <p:cNvSpPr/>
          <p:nvPr/>
        </p:nvSpPr>
        <p:spPr>
          <a:xfrm>
            <a:off x="7388715"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aphicFrame>
        <p:nvGraphicFramePr>
          <p:cNvPr id="151" name="表格 150"/>
          <p:cNvGraphicFramePr>
            <a:graphicFrameLocks noGrp="1"/>
          </p:cNvGraphicFramePr>
          <p:nvPr>
            <p:extLst>
              <p:ext uri="{D42A27DB-BD31-4B8C-83A1-F6EECF244321}">
                <p14:modId xmlns:p14="http://schemas.microsoft.com/office/powerpoint/2010/main" val="3334977761"/>
              </p:ext>
            </p:extLst>
          </p:nvPr>
        </p:nvGraphicFramePr>
        <p:xfrm>
          <a:off x="971500" y="4725359"/>
          <a:ext cx="1584219" cy="1296001"/>
        </p:xfrm>
        <a:graphic>
          <a:graphicData uri="http://schemas.openxmlformats.org/drawingml/2006/table">
            <a:tbl>
              <a:tblPr firstRow="1" bandRow="1">
                <a:tableStyleId>{3B4B98B0-60AC-42C2-AFA5-B58CD77FA1E5}</a:tableStyleId>
              </a:tblPr>
              <a:tblGrid>
                <a:gridCol w="391060"/>
                <a:gridCol w="1193159"/>
              </a:tblGrid>
              <a:tr h="299297">
                <a:tc>
                  <a:txBody>
                    <a:bodyPr/>
                    <a:lstStyle/>
                    <a:p>
                      <a:r>
                        <a:rPr lang="en-US" altLang="zh-CN" sz="1000" dirty="0" smtClean="0"/>
                        <a:t>File</a:t>
                      </a:r>
                      <a:endParaRPr lang="zh-CN" altLang="en-US" sz="1000" dirty="0"/>
                    </a:p>
                  </a:txBody>
                  <a:tcPr marL="24659" marR="24659" marT="12327" marB="12327"/>
                </a:tc>
                <a:tc>
                  <a:txBody>
                    <a:bodyPr/>
                    <a:lstStyle/>
                    <a:p>
                      <a:r>
                        <a:rPr lang="en-US" altLang="zh-CN" sz="1000" dirty="0" smtClean="0"/>
                        <a:t>blocks</a:t>
                      </a:r>
                      <a:endParaRPr lang="zh-CN" altLang="en-US" sz="1000" dirty="0"/>
                    </a:p>
                  </a:txBody>
                  <a:tcPr marL="24659" marR="24659" marT="12327" marB="12327"/>
                </a:tc>
              </a:tr>
              <a:tr h="249176">
                <a:tc>
                  <a:txBody>
                    <a:bodyPr/>
                    <a:lstStyle/>
                    <a:p>
                      <a:pPr algn="l"/>
                      <a:r>
                        <a:rPr lang="en-US" altLang="zh-CN" sz="1000" dirty="0" smtClean="0"/>
                        <a:t>1</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2</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3</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4</a:t>
                      </a:r>
                      <a:endParaRPr lang="zh-CN" altLang="en-US" sz="1000" dirty="0"/>
                    </a:p>
                  </a:txBody>
                  <a:tcPr marL="24659" marR="24659" marT="12327" marB="12327"/>
                </a:tc>
                <a:tc>
                  <a:txBody>
                    <a:bodyPr/>
                    <a:lstStyle/>
                    <a:p>
                      <a:pPr algn="l"/>
                      <a:endParaRPr lang="zh-CN" altLang="en-US" sz="1000" dirty="0"/>
                    </a:p>
                  </a:txBody>
                  <a:tcPr marL="24659" marR="24659" marT="12327" marB="12327"/>
                </a:tc>
              </a:tr>
            </a:tbl>
          </a:graphicData>
        </a:graphic>
      </p:graphicFrame>
      <p:sp>
        <p:nvSpPr>
          <p:cNvPr id="152" name="矩形 151"/>
          <p:cNvSpPr/>
          <p:nvPr/>
        </p:nvSpPr>
        <p:spPr>
          <a:xfrm>
            <a:off x="7753076"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3" name="矩形 152"/>
          <p:cNvSpPr/>
          <p:nvPr/>
        </p:nvSpPr>
        <p:spPr>
          <a:xfrm>
            <a:off x="810625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4" name="矩形 153"/>
          <p:cNvSpPr/>
          <p:nvPr/>
        </p:nvSpPr>
        <p:spPr>
          <a:xfrm>
            <a:off x="2720155"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5" name="矩形 154"/>
          <p:cNvSpPr/>
          <p:nvPr/>
        </p:nvSpPr>
        <p:spPr>
          <a:xfrm>
            <a:off x="3079702"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0" name="TextBox 109"/>
          <p:cNvSpPr txBox="1"/>
          <p:nvPr/>
        </p:nvSpPr>
        <p:spPr>
          <a:xfrm>
            <a:off x="2711720" y="4365130"/>
            <a:ext cx="5933034" cy="369332"/>
          </a:xfrm>
          <a:prstGeom prst="rect">
            <a:avLst/>
          </a:prstGeom>
          <a:noFill/>
        </p:spPr>
        <p:txBody>
          <a:bodyPr wrap="none" rtlCol="0">
            <a:spAutoFit/>
          </a:bodyPr>
          <a:lstStyle/>
          <a:p>
            <a:r>
              <a:rPr lang="en-US" altLang="zh-CN" dirty="0" smtClean="0"/>
              <a:t>0     1     2     3    4     5     6    7    8     9   10   11   12  13  14  15</a:t>
            </a:r>
            <a:endParaRPr lang="zh-CN" altLang="en-US" dirty="0"/>
          </a:p>
        </p:txBody>
      </p:sp>
      <p:sp>
        <p:nvSpPr>
          <p:cNvPr id="157" name="矩形 156"/>
          <p:cNvSpPr/>
          <p:nvPr/>
        </p:nvSpPr>
        <p:spPr>
          <a:xfrm>
            <a:off x="344013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8" name="矩形 157"/>
          <p:cNvSpPr/>
          <p:nvPr/>
        </p:nvSpPr>
        <p:spPr>
          <a:xfrm>
            <a:off x="378999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9" name="矩形 158"/>
          <p:cNvSpPr/>
          <p:nvPr/>
        </p:nvSpPr>
        <p:spPr>
          <a:xfrm>
            <a:off x="4154357"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0" name="矩形 159"/>
          <p:cNvSpPr/>
          <p:nvPr/>
        </p:nvSpPr>
        <p:spPr>
          <a:xfrm>
            <a:off x="4518040"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3" name="矩形 162"/>
          <p:cNvSpPr/>
          <p:nvPr/>
        </p:nvSpPr>
        <p:spPr>
          <a:xfrm>
            <a:off x="4873913"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4" name="矩形 163"/>
          <p:cNvSpPr/>
          <p:nvPr/>
        </p:nvSpPr>
        <p:spPr>
          <a:xfrm>
            <a:off x="5227359"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5" name="TextBox 164"/>
          <p:cNvSpPr txBox="1"/>
          <p:nvPr/>
        </p:nvSpPr>
        <p:spPr>
          <a:xfrm>
            <a:off x="4933809" y="5157240"/>
            <a:ext cx="646331" cy="369332"/>
          </a:xfrm>
          <a:prstGeom prst="rect">
            <a:avLst/>
          </a:prstGeom>
          <a:noFill/>
        </p:spPr>
        <p:txBody>
          <a:bodyPr wrap="none" rtlCol="0">
            <a:spAutoFit/>
          </a:bodyPr>
          <a:lstStyle/>
          <a:p>
            <a:r>
              <a:rPr lang="en-US" altLang="zh-CN" dirty="0"/>
              <a:t>f</a:t>
            </a:r>
            <a:r>
              <a:rPr lang="en-US" altLang="zh-CN" dirty="0" smtClean="0"/>
              <a:t>ile 4</a:t>
            </a:r>
            <a:endParaRPr lang="zh-CN" altLang="en-US" dirty="0"/>
          </a:p>
        </p:txBody>
      </p:sp>
      <p:sp>
        <p:nvSpPr>
          <p:cNvPr id="166" name="矩形 165"/>
          <p:cNvSpPr/>
          <p:nvPr/>
        </p:nvSpPr>
        <p:spPr>
          <a:xfrm>
            <a:off x="5587705"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7" name="矩形 166"/>
          <p:cNvSpPr/>
          <p:nvPr/>
        </p:nvSpPr>
        <p:spPr>
          <a:xfrm>
            <a:off x="5947062"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00" name="矩形 99"/>
          <p:cNvSpPr/>
          <p:nvPr/>
        </p:nvSpPr>
        <p:spPr>
          <a:xfrm>
            <a:off x="1312345" y="5013220"/>
            <a:ext cx="739305" cy="246221"/>
          </a:xfrm>
          <a:prstGeom prst="rect">
            <a:avLst/>
          </a:prstGeom>
        </p:spPr>
        <p:txBody>
          <a:bodyPr wrap="none">
            <a:spAutoFit/>
          </a:bodyPr>
          <a:lstStyle/>
          <a:p>
            <a:r>
              <a:rPr lang="en-US" altLang="zh-CN" sz="1000" dirty="0" smtClean="0"/>
              <a:t>0,1,2,3,4,5</a:t>
            </a:r>
            <a:endParaRPr lang="zh-CN" altLang="en-US" sz="1000" dirty="0"/>
          </a:p>
        </p:txBody>
      </p:sp>
      <p:sp>
        <p:nvSpPr>
          <p:cNvPr id="101" name="矩形 100"/>
          <p:cNvSpPr/>
          <p:nvPr/>
        </p:nvSpPr>
        <p:spPr>
          <a:xfrm>
            <a:off x="1871167" y="5013220"/>
            <a:ext cx="540533" cy="246221"/>
          </a:xfrm>
          <a:prstGeom prst="rect">
            <a:avLst/>
          </a:prstGeom>
        </p:spPr>
        <p:txBody>
          <a:bodyPr wrap="none">
            <a:spAutoFit/>
          </a:bodyPr>
          <a:lstStyle/>
          <a:p>
            <a:r>
              <a:rPr lang="en-US" altLang="zh-CN" sz="1000" dirty="0" smtClean="0"/>
              <a:t>, 18,19</a:t>
            </a:r>
            <a:endParaRPr lang="zh-CN" altLang="en-US" sz="1000" dirty="0"/>
          </a:p>
        </p:txBody>
      </p:sp>
      <p:sp>
        <p:nvSpPr>
          <p:cNvPr id="103" name="矩形 102"/>
          <p:cNvSpPr/>
          <p:nvPr/>
        </p:nvSpPr>
        <p:spPr>
          <a:xfrm>
            <a:off x="1291881" y="5259441"/>
            <a:ext cx="543739" cy="246221"/>
          </a:xfrm>
          <a:prstGeom prst="rect">
            <a:avLst/>
          </a:prstGeom>
        </p:spPr>
        <p:txBody>
          <a:bodyPr wrap="none">
            <a:spAutoFit/>
          </a:bodyPr>
          <a:lstStyle/>
          <a:p>
            <a:r>
              <a:rPr lang="en-US" altLang="zh-CN" sz="1000" dirty="0" smtClean="0"/>
              <a:t>6,7,8,9</a:t>
            </a:r>
            <a:endParaRPr lang="zh-CN" altLang="en-US" sz="1000" dirty="0"/>
          </a:p>
        </p:txBody>
      </p:sp>
      <p:sp>
        <p:nvSpPr>
          <p:cNvPr id="104" name="矩形 103"/>
          <p:cNvSpPr/>
          <p:nvPr/>
        </p:nvSpPr>
        <p:spPr>
          <a:xfrm>
            <a:off x="1655137" y="5259441"/>
            <a:ext cx="540533" cy="246221"/>
          </a:xfrm>
          <a:prstGeom prst="rect">
            <a:avLst/>
          </a:prstGeom>
        </p:spPr>
        <p:txBody>
          <a:bodyPr wrap="none">
            <a:spAutoFit/>
          </a:bodyPr>
          <a:lstStyle/>
          <a:p>
            <a:r>
              <a:rPr lang="en-US" altLang="zh-CN" sz="1000" dirty="0" smtClean="0"/>
              <a:t>, 12,13</a:t>
            </a:r>
            <a:endParaRPr lang="zh-CN" altLang="en-US" sz="1000" dirty="0"/>
          </a:p>
        </p:txBody>
      </p:sp>
      <p:sp>
        <p:nvSpPr>
          <p:cNvPr id="105" name="矩形 104"/>
          <p:cNvSpPr/>
          <p:nvPr/>
        </p:nvSpPr>
        <p:spPr>
          <a:xfrm>
            <a:off x="1259540" y="5505662"/>
            <a:ext cx="479618" cy="246221"/>
          </a:xfrm>
          <a:prstGeom prst="rect">
            <a:avLst/>
          </a:prstGeom>
        </p:spPr>
        <p:txBody>
          <a:bodyPr wrap="none">
            <a:spAutoFit/>
          </a:bodyPr>
          <a:lstStyle/>
          <a:p>
            <a:r>
              <a:rPr lang="en-US" altLang="zh-CN" sz="1000" dirty="0" smtClean="0"/>
              <a:t>10,11</a:t>
            </a:r>
            <a:endParaRPr lang="zh-CN" altLang="en-US" sz="1000" dirty="0"/>
          </a:p>
        </p:txBody>
      </p:sp>
      <p:sp>
        <p:nvSpPr>
          <p:cNvPr id="106" name="矩形 105"/>
          <p:cNvSpPr/>
          <p:nvPr/>
        </p:nvSpPr>
        <p:spPr>
          <a:xfrm>
            <a:off x="1547580" y="5505662"/>
            <a:ext cx="896399" cy="246221"/>
          </a:xfrm>
          <a:prstGeom prst="rect">
            <a:avLst/>
          </a:prstGeom>
        </p:spPr>
        <p:txBody>
          <a:bodyPr wrap="none">
            <a:spAutoFit/>
          </a:bodyPr>
          <a:lstStyle/>
          <a:p>
            <a:r>
              <a:rPr lang="en-US" altLang="zh-CN" sz="1000" dirty="0" smtClean="0"/>
              <a:t>, 14,15,16,17</a:t>
            </a:r>
            <a:endParaRPr lang="zh-CN" altLang="en-US" sz="1000" dirty="0"/>
          </a:p>
        </p:txBody>
      </p:sp>
      <p:sp>
        <p:nvSpPr>
          <p:cNvPr id="107" name="矩形 106"/>
          <p:cNvSpPr/>
          <p:nvPr/>
        </p:nvSpPr>
        <p:spPr>
          <a:xfrm>
            <a:off x="1259540" y="5751883"/>
            <a:ext cx="1133644" cy="246221"/>
          </a:xfrm>
          <a:prstGeom prst="rect">
            <a:avLst/>
          </a:prstGeom>
        </p:spPr>
        <p:txBody>
          <a:bodyPr wrap="none">
            <a:spAutoFit/>
          </a:bodyPr>
          <a:lstStyle/>
          <a:p>
            <a:r>
              <a:rPr lang="en-US" altLang="zh-CN" sz="1000" dirty="0" smtClean="0"/>
              <a:t>20,21,22,23,24,25</a:t>
            </a:r>
            <a:endParaRPr lang="zh-CN" altLang="en-US" sz="1000" dirty="0"/>
          </a:p>
        </p:txBody>
      </p:sp>
      <p:cxnSp>
        <p:nvCxnSpPr>
          <p:cNvPr id="109" name="直接连接符 108"/>
          <p:cNvCxnSpPr/>
          <p:nvPr/>
        </p:nvCxnSpPr>
        <p:spPr>
          <a:xfrm>
            <a:off x="1781167" y="5157180"/>
            <a:ext cx="18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003979" y="5661310"/>
            <a:ext cx="144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49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childTnLst>
                                </p:cTn>
                              </p:par>
                            </p:childTnLst>
                          </p:cTn>
                        </p:par>
                        <p:par>
                          <p:cTn id="16" fill="hold">
                            <p:stCondLst>
                              <p:cond delay="0"/>
                            </p:stCondLst>
                            <p:childTnLst>
                              <p:par>
                                <p:cTn id="17" presetID="3" presetClass="entr" presetSubtype="10" fill="hold" grpId="0" nodeType="after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blinds(horizontal)">
                                      <p:cBhvr>
                                        <p:cTn id="19" dur="500"/>
                                        <p:tgtEl>
                                          <p:spTgt spid="114"/>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blinds(horizontal)">
                                      <p:cBhvr>
                                        <p:cTn id="23" dur="500"/>
                                        <p:tgtEl>
                                          <p:spTgt spid="137"/>
                                        </p:tgtEl>
                                      </p:cBhvr>
                                    </p:animEffect>
                                  </p:childTnLst>
                                </p:cTn>
                              </p:par>
                            </p:childTnLst>
                          </p:cTn>
                        </p:par>
                        <p:par>
                          <p:cTn id="24" fill="hold">
                            <p:stCondLst>
                              <p:cond delay="1000"/>
                            </p:stCondLst>
                            <p:childTnLst>
                              <p:par>
                                <p:cTn id="25" presetID="3" presetClass="entr" presetSubtype="10" fill="hold" grpId="0"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blinds(horizontal)">
                                      <p:cBhvr>
                                        <p:cTn id="27" dur="500"/>
                                        <p:tgtEl>
                                          <p:spTgt spid="138"/>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blinds(horizontal)">
                                      <p:cBhvr>
                                        <p:cTn id="31" dur="500"/>
                                        <p:tgtEl>
                                          <p:spTgt spid="139"/>
                                        </p:tgtEl>
                                      </p:cBhvr>
                                    </p:animEffect>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140"/>
                                        </p:tgtEl>
                                        <p:attrNameLst>
                                          <p:attrName>style.visibility</p:attrName>
                                        </p:attrNameLst>
                                      </p:cBhvr>
                                      <p:to>
                                        <p:strVal val="visible"/>
                                      </p:to>
                                    </p:set>
                                    <p:animEffect transition="in" filter="blinds(horizontal)">
                                      <p:cBhvr>
                                        <p:cTn id="35" dur="500"/>
                                        <p:tgtEl>
                                          <p:spTgt spid="140"/>
                                        </p:tgtEl>
                                      </p:cBhvr>
                                    </p:animEffect>
                                  </p:childTnLst>
                                </p:cTn>
                              </p:par>
                            </p:childTnLst>
                          </p:cTn>
                        </p:par>
                        <p:par>
                          <p:cTn id="36" fill="hold">
                            <p:stCondLst>
                              <p:cond delay="2500"/>
                            </p:stCondLst>
                            <p:childTnLst>
                              <p:par>
                                <p:cTn id="37" presetID="3" presetClass="entr" presetSubtype="10" fill="hold" grpId="0" nodeType="after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blinds(horizontal)">
                                      <p:cBhvr>
                                        <p:cTn id="39" dur="500"/>
                                        <p:tgtEl>
                                          <p:spTgt spid="141"/>
                                        </p:tgtEl>
                                      </p:cBhvr>
                                    </p:animEffec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childTnLst>
                          </p:cTn>
                        </p:par>
                        <p:par>
                          <p:cTn id="47" fill="hold">
                            <p:stCondLst>
                              <p:cond delay="0"/>
                            </p:stCondLst>
                            <p:childTnLst>
                              <p:par>
                                <p:cTn id="48" presetID="3" presetClass="entr" presetSubtype="10" fill="hold" grpId="0" nodeType="after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blinds(horizontal)">
                                      <p:cBhvr>
                                        <p:cTn id="50" dur="500"/>
                                        <p:tgtEl>
                                          <p:spTgt spid="113"/>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142"/>
                                        </p:tgtEl>
                                        <p:attrNameLst>
                                          <p:attrName>style.visibility</p:attrName>
                                        </p:attrNameLst>
                                      </p:cBhvr>
                                      <p:to>
                                        <p:strVal val="visible"/>
                                      </p:to>
                                    </p:set>
                                    <p:animEffect transition="in" filter="blinds(horizontal)">
                                      <p:cBhvr>
                                        <p:cTn id="54" dur="500"/>
                                        <p:tgtEl>
                                          <p:spTgt spid="142"/>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blinds(horizontal)">
                                      <p:cBhvr>
                                        <p:cTn id="58" dur="500"/>
                                        <p:tgtEl>
                                          <p:spTgt spid="143"/>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44"/>
                                        </p:tgtEl>
                                        <p:attrNameLst>
                                          <p:attrName>style.visibility</p:attrName>
                                        </p:attrNameLst>
                                      </p:cBhvr>
                                      <p:to>
                                        <p:strVal val="visible"/>
                                      </p:to>
                                    </p:set>
                                    <p:animEffect transition="in" filter="blinds(horizontal)">
                                      <p:cBhvr>
                                        <p:cTn id="62" dur="500"/>
                                        <p:tgtEl>
                                          <p:spTgt spid="144"/>
                                        </p:tgtEl>
                                      </p:cBhvr>
                                    </p:animEffect>
                                  </p:childTnLst>
                                </p:cTn>
                              </p:par>
                            </p:childTnLst>
                          </p:cTn>
                        </p:par>
                        <p:par>
                          <p:cTn id="63" fill="hold">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1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5"/>
                                        </p:tgtEl>
                                        <p:attrNameLst>
                                          <p:attrName>style.visibility</p:attrName>
                                        </p:attrNameLst>
                                      </p:cBhvr>
                                      <p:to>
                                        <p:strVal val="visible"/>
                                      </p:to>
                                    </p:set>
                                  </p:childTnLst>
                                </p:cTn>
                              </p:par>
                            </p:childTnLst>
                          </p:cTn>
                        </p:par>
                        <p:par>
                          <p:cTn id="70" fill="hold">
                            <p:stCondLst>
                              <p:cond delay="0"/>
                            </p:stCondLst>
                            <p:childTnLst>
                              <p:par>
                                <p:cTn id="71" presetID="3" presetClass="entr" presetSubtype="10" fill="hold" grpId="0" nodeType="afterEffect">
                                  <p:stCondLst>
                                    <p:cond delay="0"/>
                                  </p:stCondLst>
                                  <p:childTnLst>
                                    <p:set>
                                      <p:cBhvr>
                                        <p:cTn id="72" dur="1" fill="hold">
                                          <p:stCondLst>
                                            <p:cond delay="0"/>
                                          </p:stCondLst>
                                        </p:cTn>
                                        <p:tgtEl>
                                          <p:spTgt spid="146"/>
                                        </p:tgtEl>
                                        <p:attrNameLst>
                                          <p:attrName>style.visibility</p:attrName>
                                        </p:attrNameLst>
                                      </p:cBhvr>
                                      <p:to>
                                        <p:strVal val="visible"/>
                                      </p:to>
                                    </p:set>
                                    <p:animEffect transition="in" filter="blinds(horizontal)">
                                      <p:cBhvr>
                                        <p:cTn id="73" dur="500"/>
                                        <p:tgtEl>
                                          <p:spTgt spid="146"/>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45"/>
                                        </p:tgtEl>
                                        <p:attrNameLst>
                                          <p:attrName>style.visibility</p:attrName>
                                        </p:attrNameLst>
                                      </p:cBhvr>
                                      <p:to>
                                        <p:strVal val="visible"/>
                                      </p:to>
                                    </p:set>
                                    <p:animEffect transition="in" filter="blinds(horizontal)">
                                      <p:cBhvr>
                                        <p:cTn id="77" dur="500"/>
                                        <p:tgtEl>
                                          <p:spTgt spid="145"/>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4"/>
                                        </p:tgtEl>
                                        <p:attrNameLst>
                                          <p:attrName>style.visibility</p:attrName>
                                        </p:attrNameLst>
                                      </p:cBhvr>
                                      <p:to>
                                        <p:strVal val="visible"/>
                                      </p:to>
                                    </p:set>
                                  </p:childTnLst>
                                </p:cTn>
                              </p:par>
                            </p:childTnLst>
                          </p:cTn>
                        </p:par>
                        <p:par>
                          <p:cTn id="85" fill="hold">
                            <p:stCondLst>
                              <p:cond delay="0"/>
                            </p:stCondLst>
                            <p:childTnLst>
                              <p:par>
                                <p:cTn id="86" presetID="3" presetClass="entr" presetSubtype="10" fill="hold" grpId="0" nodeType="afterEffect">
                                  <p:stCondLst>
                                    <p:cond delay="0"/>
                                  </p:stCondLst>
                                  <p:childTnLst>
                                    <p:set>
                                      <p:cBhvr>
                                        <p:cTn id="87" dur="1" fill="hold">
                                          <p:stCondLst>
                                            <p:cond delay="0"/>
                                          </p:stCondLst>
                                        </p:cTn>
                                        <p:tgtEl>
                                          <p:spTgt spid="149"/>
                                        </p:tgtEl>
                                        <p:attrNameLst>
                                          <p:attrName>style.visibility</p:attrName>
                                        </p:attrNameLst>
                                      </p:cBhvr>
                                      <p:to>
                                        <p:strVal val="visible"/>
                                      </p:to>
                                    </p:set>
                                    <p:animEffect transition="in" filter="blinds(horizontal)">
                                      <p:cBhvr>
                                        <p:cTn id="88" dur="500"/>
                                        <p:tgtEl>
                                          <p:spTgt spid="149"/>
                                        </p:tgtEl>
                                      </p:cBhvr>
                                    </p:animEffect>
                                  </p:childTnLst>
                                </p:cTn>
                              </p:par>
                            </p:childTnLst>
                          </p:cTn>
                        </p:par>
                        <p:par>
                          <p:cTn id="89" fill="hold">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150"/>
                                        </p:tgtEl>
                                        <p:attrNameLst>
                                          <p:attrName>style.visibility</p:attrName>
                                        </p:attrNameLst>
                                      </p:cBhvr>
                                      <p:to>
                                        <p:strVal val="visible"/>
                                      </p:to>
                                    </p:set>
                                    <p:animEffect transition="in" filter="blinds(horizontal)">
                                      <p:cBhvr>
                                        <p:cTn id="92" dur="500"/>
                                        <p:tgtEl>
                                          <p:spTgt spid="15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childTnLst>
                          </p:cTn>
                        </p:par>
                        <p:par>
                          <p:cTn id="97" fill="hold">
                            <p:stCondLst>
                              <p:cond delay="0"/>
                            </p:stCondLst>
                            <p:childTnLst>
                              <p:par>
                                <p:cTn id="98" presetID="3" presetClass="entr" presetSubtype="10" fill="hold" grpId="0" nodeType="afterEffect">
                                  <p:stCondLst>
                                    <p:cond delay="0"/>
                                  </p:stCondLst>
                                  <p:childTnLst>
                                    <p:set>
                                      <p:cBhvr>
                                        <p:cTn id="99" dur="1" fill="hold">
                                          <p:stCondLst>
                                            <p:cond delay="0"/>
                                          </p:stCondLst>
                                        </p:cTn>
                                        <p:tgtEl>
                                          <p:spTgt spid="152"/>
                                        </p:tgtEl>
                                        <p:attrNameLst>
                                          <p:attrName>style.visibility</p:attrName>
                                        </p:attrNameLst>
                                      </p:cBhvr>
                                      <p:to>
                                        <p:strVal val="visible"/>
                                      </p:to>
                                    </p:set>
                                    <p:animEffect transition="in" filter="blinds(horizontal)">
                                      <p:cBhvr>
                                        <p:cTn id="100" dur="500"/>
                                        <p:tgtEl>
                                          <p:spTgt spid="152"/>
                                        </p:tgtEl>
                                      </p:cBhvr>
                                    </p:animEffect>
                                  </p:childTnLst>
                                </p:cTn>
                              </p:par>
                            </p:childTnLst>
                          </p:cTn>
                        </p:par>
                        <p:par>
                          <p:cTn id="101" fill="hold">
                            <p:stCondLst>
                              <p:cond delay="500"/>
                            </p:stCondLst>
                            <p:childTnLst>
                              <p:par>
                                <p:cTn id="102" presetID="3" presetClass="entr" presetSubtype="10" fill="hold" grpId="0" nodeType="afterEffect">
                                  <p:stCondLst>
                                    <p:cond delay="0"/>
                                  </p:stCondLst>
                                  <p:childTnLst>
                                    <p:set>
                                      <p:cBhvr>
                                        <p:cTn id="103" dur="1" fill="hold">
                                          <p:stCondLst>
                                            <p:cond delay="0"/>
                                          </p:stCondLst>
                                        </p:cTn>
                                        <p:tgtEl>
                                          <p:spTgt spid="153"/>
                                        </p:tgtEl>
                                        <p:attrNameLst>
                                          <p:attrName>style.visibility</p:attrName>
                                        </p:attrNameLst>
                                      </p:cBhvr>
                                      <p:to>
                                        <p:strVal val="visible"/>
                                      </p:to>
                                    </p:set>
                                    <p:animEffect transition="in" filter="blinds(horizontal)">
                                      <p:cBhvr>
                                        <p:cTn id="104" dur="500"/>
                                        <p:tgtEl>
                                          <p:spTgt spid="153"/>
                                        </p:tgtEl>
                                      </p:cBhvr>
                                    </p:animEffect>
                                  </p:childTnLst>
                                </p:cTn>
                              </p:par>
                            </p:childTnLst>
                          </p:cTn>
                        </p:par>
                        <p:par>
                          <p:cTn id="105" fill="hold">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blinds(horizontal)">
                                      <p:cBhvr>
                                        <p:cTn id="108" dur="500"/>
                                        <p:tgtEl>
                                          <p:spTgt spid="154"/>
                                        </p:tgtEl>
                                      </p:cBhvr>
                                    </p:animEffect>
                                  </p:childTnLst>
                                </p:cTn>
                              </p:par>
                            </p:childTnLst>
                          </p:cTn>
                        </p:par>
                        <p:par>
                          <p:cTn id="109" fill="hold">
                            <p:stCondLst>
                              <p:cond delay="1500"/>
                            </p:stCondLst>
                            <p:childTnLst>
                              <p:par>
                                <p:cTn id="110" presetID="3" presetClass="entr" presetSubtype="10" fill="hold" grpId="0"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blinds(horizontal)">
                                      <p:cBhvr>
                                        <p:cTn id="112" dur="500"/>
                                        <p:tgtEl>
                                          <p:spTgt spid="15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9"/>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101"/>
                                        </p:tgtEl>
                                        <p:attrNameLst>
                                          <p:attrName>style.visibility</p:attrName>
                                        </p:attrNameLst>
                                      </p:cBhvr>
                                      <p:to>
                                        <p:strVal val="visible"/>
                                      </p:to>
                                    </p:set>
                                  </p:childTnLst>
                                </p:cTn>
                              </p:par>
                            </p:childTnLst>
                          </p:cTn>
                        </p:par>
                        <p:par>
                          <p:cTn id="120" fill="hold">
                            <p:stCondLst>
                              <p:cond delay="0"/>
                            </p:stCondLst>
                            <p:childTnLst>
                              <p:par>
                                <p:cTn id="121" presetID="22" presetClass="exit" presetSubtype="1" fill="hold" grpId="1" nodeType="afterEffect">
                                  <p:stCondLst>
                                    <p:cond delay="0"/>
                                  </p:stCondLst>
                                  <p:childTnLst>
                                    <p:animEffect transition="out" filter="wipe(up)">
                                      <p:cBhvr>
                                        <p:cTn id="122" dur="500"/>
                                        <p:tgtEl>
                                          <p:spTgt spid="140"/>
                                        </p:tgtEl>
                                      </p:cBhvr>
                                    </p:animEffect>
                                    <p:set>
                                      <p:cBhvr>
                                        <p:cTn id="123" dur="1" fill="hold">
                                          <p:stCondLst>
                                            <p:cond delay="499"/>
                                          </p:stCondLst>
                                        </p:cTn>
                                        <p:tgtEl>
                                          <p:spTgt spid="140"/>
                                        </p:tgtEl>
                                        <p:attrNameLst>
                                          <p:attrName>style.visibility</p:attrName>
                                        </p:attrNameLst>
                                      </p:cBhvr>
                                      <p:to>
                                        <p:strVal val="hidden"/>
                                      </p:to>
                                    </p:set>
                                  </p:childTnLst>
                                </p:cTn>
                              </p:par>
                            </p:childTnLst>
                          </p:cTn>
                        </p:par>
                        <p:par>
                          <p:cTn id="124" fill="hold">
                            <p:stCondLst>
                              <p:cond delay="500"/>
                            </p:stCondLst>
                            <p:childTnLst>
                              <p:par>
                                <p:cTn id="125" presetID="22" presetClass="exit" presetSubtype="1" fill="hold" grpId="1" nodeType="afterEffect">
                                  <p:stCondLst>
                                    <p:cond delay="0"/>
                                  </p:stCondLst>
                                  <p:childTnLst>
                                    <p:animEffect transition="out" filter="wipe(up)">
                                      <p:cBhvr>
                                        <p:cTn id="126" dur="500"/>
                                        <p:tgtEl>
                                          <p:spTgt spid="141"/>
                                        </p:tgtEl>
                                      </p:cBhvr>
                                    </p:animEffect>
                                    <p:set>
                                      <p:cBhvr>
                                        <p:cTn id="127" dur="1" fill="hold">
                                          <p:stCondLst>
                                            <p:cond delay="499"/>
                                          </p:stCondLst>
                                        </p:cTn>
                                        <p:tgtEl>
                                          <p:spTgt spid="141"/>
                                        </p:tgtEl>
                                        <p:attrNameLst>
                                          <p:attrName>style.visibility</p:attrName>
                                        </p:attrNameLst>
                                      </p:cBhvr>
                                      <p:to>
                                        <p:strVal val="hidden"/>
                                      </p:to>
                                    </p:set>
                                  </p:childTnLst>
                                </p:cTn>
                              </p:par>
                            </p:childTnLst>
                          </p:cTn>
                        </p:par>
                        <p:par>
                          <p:cTn id="128" fill="hold">
                            <p:stCondLst>
                              <p:cond delay="1000"/>
                            </p:stCondLst>
                            <p:childTnLst>
                              <p:par>
                                <p:cTn id="129" presetID="3" presetClass="entr" presetSubtype="10" fill="hold" grpId="0" nodeType="afterEffect">
                                  <p:stCondLst>
                                    <p:cond delay="0"/>
                                  </p:stCondLst>
                                  <p:childTnLst>
                                    <p:set>
                                      <p:cBhvr>
                                        <p:cTn id="130" dur="1" fill="hold">
                                          <p:stCondLst>
                                            <p:cond delay="0"/>
                                          </p:stCondLst>
                                        </p:cTn>
                                        <p:tgtEl>
                                          <p:spTgt spid="157"/>
                                        </p:tgtEl>
                                        <p:attrNameLst>
                                          <p:attrName>style.visibility</p:attrName>
                                        </p:attrNameLst>
                                      </p:cBhvr>
                                      <p:to>
                                        <p:strVal val="visible"/>
                                      </p:to>
                                    </p:set>
                                    <p:animEffect transition="in" filter="blinds(horizontal)">
                                      <p:cBhvr>
                                        <p:cTn id="131" dur="500"/>
                                        <p:tgtEl>
                                          <p:spTgt spid="157"/>
                                        </p:tgtEl>
                                      </p:cBhvr>
                                    </p:animEffect>
                                  </p:childTnLst>
                                </p:cTn>
                              </p:par>
                            </p:childTnLst>
                          </p:cTn>
                        </p:par>
                        <p:par>
                          <p:cTn id="132" fill="hold">
                            <p:stCondLst>
                              <p:cond delay="1500"/>
                            </p:stCondLst>
                            <p:childTnLst>
                              <p:par>
                                <p:cTn id="133" presetID="3" presetClass="entr" presetSubtype="10" fill="hold" grpId="0" nodeType="afterEffect">
                                  <p:stCondLst>
                                    <p:cond delay="0"/>
                                  </p:stCondLst>
                                  <p:childTnLst>
                                    <p:set>
                                      <p:cBhvr>
                                        <p:cTn id="134" dur="1" fill="hold">
                                          <p:stCondLst>
                                            <p:cond delay="0"/>
                                          </p:stCondLst>
                                        </p:cTn>
                                        <p:tgtEl>
                                          <p:spTgt spid="158"/>
                                        </p:tgtEl>
                                        <p:attrNameLst>
                                          <p:attrName>style.visibility</p:attrName>
                                        </p:attrNameLst>
                                      </p:cBhvr>
                                      <p:to>
                                        <p:strVal val="visible"/>
                                      </p:to>
                                    </p:set>
                                    <p:animEffect transition="in" filter="blinds(horizontal)">
                                      <p:cBhvr>
                                        <p:cTn id="135" dur="500"/>
                                        <p:tgtEl>
                                          <p:spTgt spid="158"/>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07"/>
                                        </p:tgtEl>
                                        <p:attrNameLst>
                                          <p:attrName>style.visibility</p:attrName>
                                        </p:attrNameLst>
                                      </p:cBhvr>
                                      <p:to>
                                        <p:strVal val="visible"/>
                                      </p:to>
                                    </p:set>
                                  </p:childTnLst>
                                </p:cTn>
                              </p:par>
                            </p:childTnLst>
                          </p:cTn>
                        </p:par>
                        <p:par>
                          <p:cTn id="140" fill="hold">
                            <p:stCondLst>
                              <p:cond delay="0"/>
                            </p:stCondLst>
                            <p:childTnLst>
                              <p:par>
                                <p:cTn id="141" presetID="3" presetClass="entr" presetSubtype="10" fill="hold" grpId="0" nodeType="afterEffect">
                                  <p:stCondLst>
                                    <p:cond delay="0"/>
                                  </p:stCondLst>
                                  <p:childTnLst>
                                    <p:set>
                                      <p:cBhvr>
                                        <p:cTn id="142" dur="1" fill="hold">
                                          <p:stCondLst>
                                            <p:cond delay="0"/>
                                          </p:stCondLst>
                                        </p:cTn>
                                        <p:tgtEl>
                                          <p:spTgt spid="159"/>
                                        </p:tgtEl>
                                        <p:attrNameLst>
                                          <p:attrName>style.visibility</p:attrName>
                                        </p:attrNameLst>
                                      </p:cBhvr>
                                      <p:to>
                                        <p:strVal val="visible"/>
                                      </p:to>
                                    </p:set>
                                    <p:animEffect transition="in" filter="blinds(horizontal)">
                                      <p:cBhvr>
                                        <p:cTn id="143" dur="500"/>
                                        <p:tgtEl>
                                          <p:spTgt spid="159"/>
                                        </p:tgtEl>
                                      </p:cBhvr>
                                    </p:animEffect>
                                  </p:childTnLst>
                                </p:cTn>
                              </p:par>
                            </p:childTnLst>
                          </p:cTn>
                        </p:par>
                        <p:par>
                          <p:cTn id="144" fill="hold">
                            <p:stCondLst>
                              <p:cond delay="500"/>
                            </p:stCondLst>
                            <p:childTnLst>
                              <p:par>
                                <p:cTn id="145" presetID="3" presetClass="entr" presetSubtype="10" fill="hold" grpId="0" nodeType="afterEffect">
                                  <p:stCondLst>
                                    <p:cond delay="0"/>
                                  </p:stCondLst>
                                  <p:childTnLst>
                                    <p:set>
                                      <p:cBhvr>
                                        <p:cTn id="146" dur="1" fill="hold">
                                          <p:stCondLst>
                                            <p:cond delay="0"/>
                                          </p:stCondLst>
                                        </p:cTn>
                                        <p:tgtEl>
                                          <p:spTgt spid="160"/>
                                        </p:tgtEl>
                                        <p:attrNameLst>
                                          <p:attrName>style.visibility</p:attrName>
                                        </p:attrNameLst>
                                      </p:cBhvr>
                                      <p:to>
                                        <p:strVal val="visible"/>
                                      </p:to>
                                    </p:set>
                                    <p:animEffect transition="in" filter="blinds(horizontal)">
                                      <p:cBhvr>
                                        <p:cTn id="147" dur="500"/>
                                        <p:tgtEl>
                                          <p:spTgt spid="160"/>
                                        </p:tgtEl>
                                      </p:cBhvr>
                                    </p:animEffect>
                                  </p:childTnLst>
                                </p:cTn>
                              </p:par>
                            </p:childTnLst>
                          </p:cTn>
                        </p:par>
                        <p:par>
                          <p:cTn id="148" fill="hold">
                            <p:stCondLst>
                              <p:cond delay="1000"/>
                            </p:stCondLst>
                            <p:childTnLst>
                              <p:par>
                                <p:cTn id="149" presetID="3" presetClass="entr" presetSubtype="10" fill="hold" grpId="0" nodeType="afterEffect">
                                  <p:stCondLst>
                                    <p:cond delay="0"/>
                                  </p:stCondLst>
                                  <p:childTnLst>
                                    <p:set>
                                      <p:cBhvr>
                                        <p:cTn id="150" dur="1" fill="hold">
                                          <p:stCondLst>
                                            <p:cond delay="0"/>
                                          </p:stCondLst>
                                        </p:cTn>
                                        <p:tgtEl>
                                          <p:spTgt spid="163"/>
                                        </p:tgtEl>
                                        <p:attrNameLst>
                                          <p:attrName>style.visibility</p:attrName>
                                        </p:attrNameLst>
                                      </p:cBhvr>
                                      <p:to>
                                        <p:strVal val="visible"/>
                                      </p:to>
                                    </p:set>
                                    <p:animEffect transition="in" filter="blinds(horizontal)">
                                      <p:cBhvr>
                                        <p:cTn id="151" dur="500"/>
                                        <p:tgtEl>
                                          <p:spTgt spid="163"/>
                                        </p:tgtEl>
                                      </p:cBhvr>
                                    </p:animEffect>
                                  </p:childTnLst>
                                </p:cTn>
                              </p:par>
                            </p:childTnLst>
                          </p:cTn>
                        </p:par>
                        <p:par>
                          <p:cTn id="152" fill="hold">
                            <p:stCondLst>
                              <p:cond delay="1500"/>
                            </p:stCondLst>
                            <p:childTnLst>
                              <p:par>
                                <p:cTn id="153" presetID="3" presetClass="entr" presetSubtype="10" fill="hold" grpId="0" nodeType="afterEffect">
                                  <p:stCondLst>
                                    <p:cond delay="0"/>
                                  </p:stCondLst>
                                  <p:childTnLst>
                                    <p:set>
                                      <p:cBhvr>
                                        <p:cTn id="154" dur="1" fill="hold">
                                          <p:stCondLst>
                                            <p:cond delay="0"/>
                                          </p:stCondLst>
                                        </p:cTn>
                                        <p:tgtEl>
                                          <p:spTgt spid="164"/>
                                        </p:tgtEl>
                                        <p:attrNameLst>
                                          <p:attrName>style.visibility</p:attrName>
                                        </p:attrNameLst>
                                      </p:cBhvr>
                                      <p:to>
                                        <p:strVal val="visible"/>
                                      </p:to>
                                    </p:set>
                                    <p:animEffect transition="in" filter="blinds(horizontal)">
                                      <p:cBhvr>
                                        <p:cTn id="155" dur="500"/>
                                        <p:tgtEl>
                                          <p:spTgt spid="164"/>
                                        </p:tgtEl>
                                      </p:cBhvr>
                                    </p:animEffect>
                                  </p:childTnLst>
                                </p:cTn>
                              </p:par>
                            </p:childTnLst>
                          </p:cTn>
                        </p:par>
                        <p:par>
                          <p:cTn id="156" fill="hold">
                            <p:stCondLst>
                              <p:cond delay="2000"/>
                            </p:stCondLst>
                            <p:childTnLst>
                              <p:par>
                                <p:cTn id="157" presetID="3" presetClass="entr" presetSubtype="10" fill="hold" grpId="0" nodeType="afterEffect">
                                  <p:stCondLst>
                                    <p:cond delay="0"/>
                                  </p:stCondLst>
                                  <p:childTnLst>
                                    <p:set>
                                      <p:cBhvr>
                                        <p:cTn id="158" dur="1" fill="hold">
                                          <p:stCondLst>
                                            <p:cond delay="0"/>
                                          </p:stCondLst>
                                        </p:cTn>
                                        <p:tgtEl>
                                          <p:spTgt spid="166"/>
                                        </p:tgtEl>
                                        <p:attrNameLst>
                                          <p:attrName>style.visibility</p:attrName>
                                        </p:attrNameLst>
                                      </p:cBhvr>
                                      <p:to>
                                        <p:strVal val="visible"/>
                                      </p:to>
                                    </p:set>
                                    <p:animEffect transition="in" filter="blinds(horizontal)">
                                      <p:cBhvr>
                                        <p:cTn id="159" dur="500"/>
                                        <p:tgtEl>
                                          <p:spTgt spid="166"/>
                                        </p:tgtEl>
                                      </p:cBhvr>
                                    </p:animEffect>
                                  </p:childTnLst>
                                </p:cTn>
                              </p:par>
                            </p:childTnLst>
                          </p:cTn>
                        </p:par>
                        <p:par>
                          <p:cTn id="160" fill="hold">
                            <p:stCondLst>
                              <p:cond delay="2500"/>
                            </p:stCondLst>
                            <p:childTnLst>
                              <p:par>
                                <p:cTn id="161" presetID="3" presetClass="entr" presetSubtype="10" fill="hold" grpId="0" nodeType="afterEffect">
                                  <p:stCondLst>
                                    <p:cond delay="0"/>
                                  </p:stCondLst>
                                  <p:childTnLst>
                                    <p:set>
                                      <p:cBhvr>
                                        <p:cTn id="162" dur="1" fill="hold">
                                          <p:stCondLst>
                                            <p:cond delay="0"/>
                                          </p:stCondLst>
                                        </p:cTn>
                                        <p:tgtEl>
                                          <p:spTgt spid="167"/>
                                        </p:tgtEl>
                                        <p:attrNameLst>
                                          <p:attrName>style.visibility</p:attrName>
                                        </p:attrNameLst>
                                      </p:cBhvr>
                                      <p:to>
                                        <p:strVal val="visible"/>
                                      </p:to>
                                    </p:set>
                                    <p:animEffect transition="in" filter="blinds(horizontal)">
                                      <p:cBhvr>
                                        <p:cTn id="163" dur="500"/>
                                        <p:tgtEl>
                                          <p:spTgt spid="167"/>
                                        </p:tgtEl>
                                      </p:cBhvr>
                                    </p:animEffect>
                                  </p:childTnLst>
                                </p:cTn>
                              </p:par>
                            </p:childTnLst>
                          </p:cTn>
                        </p:par>
                        <p:par>
                          <p:cTn id="164" fill="hold">
                            <p:stCondLst>
                              <p:cond delay="3000"/>
                            </p:stCondLst>
                            <p:childTnLst>
                              <p:par>
                                <p:cTn id="165" presetID="1" presetClass="entr" presetSubtype="0" fill="hold" grpId="0" nodeType="afterEffect">
                                  <p:stCondLst>
                                    <p:cond delay="0"/>
                                  </p:stCondLst>
                                  <p:childTnLst>
                                    <p:set>
                                      <p:cBhvr>
                                        <p:cTn id="166" dur="1" fill="hold">
                                          <p:stCondLst>
                                            <p:cond delay="0"/>
                                          </p:stCondLst>
                                        </p:cTn>
                                        <p:tgtEl>
                                          <p:spTgt spid="16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15"/>
                                        </p:tgtEl>
                                        <p:attrNameLst>
                                          <p:attrName>style.visibility</p:attrName>
                                        </p:attrNameLst>
                                      </p:cBhvr>
                                      <p:to>
                                        <p:strVal val="visible"/>
                                      </p:to>
                                    </p:set>
                                  </p:childTnLst>
                                </p:cTn>
                              </p:par>
                            </p:childTnLst>
                          </p:cTn>
                        </p:par>
                        <p:par>
                          <p:cTn id="171" fill="hold">
                            <p:stCondLst>
                              <p:cond delay="0"/>
                            </p:stCondLst>
                            <p:childTnLst>
                              <p:par>
                                <p:cTn id="172" presetID="1" presetClass="exit" presetSubtype="0" fill="hold" grpId="1" nodeType="afterEffect">
                                  <p:stCondLst>
                                    <p:cond delay="0"/>
                                  </p:stCondLst>
                                  <p:childTnLst>
                                    <p:set>
                                      <p:cBhvr>
                                        <p:cTn id="173" dur="1" fill="hold">
                                          <p:stCondLst>
                                            <p:cond delay="0"/>
                                          </p:stCondLst>
                                        </p:cTn>
                                        <p:tgtEl>
                                          <p:spTgt spid="112"/>
                                        </p:tgtEl>
                                        <p:attrNameLst>
                                          <p:attrName>style.visibility</p:attrName>
                                        </p:attrNameLst>
                                      </p:cBhvr>
                                      <p:to>
                                        <p:strVal val="hidden"/>
                                      </p:to>
                                    </p:set>
                                  </p:childTnLst>
                                </p:cTn>
                              </p:par>
                              <p:par>
                                <p:cTn id="174" presetID="22" presetClass="exit" presetSubtype="1" fill="hold" grpId="1" nodeType="withEffect">
                                  <p:stCondLst>
                                    <p:cond delay="0"/>
                                  </p:stCondLst>
                                  <p:childTnLst>
                                    <p:animEffect transition="out" filter="wipe(up)">
                                      <p:cBhvr>
                                        <p:cTn id="175" dur="500"/>
                                        <p:tgtEl>
                                          <p:spTgt spid="146"/>
                                        </p:tgtEl>
                                      </p:cBhvr>
                                    </p:animEffect>
                                    <p:set>
                                      <p:cBhvr>
                                        <p:cTn id="176" dur="1" fill="hold">
                                          <p:stCondLst>
                                            <p:cond delay="499"/>
                                          </p:stCondLst>
                                        </p:cTn>
                                        <p:tgtEl>
                                          <p:spTgt spid="146"/>
                                        </p:tgtEl>
                                        <p:attrNameLst>
                                          <p:attrName>style.visibility</p:attrName>
                                        </p:attrNameLst>
                                      </p:cBhvr>
                                      <p:to>
                                        <p:strVal val="hidden"/>
                                      </p:to>
                                    </p:set>
                                  </p:childTnLst>
                                </p:cTn>
                              </p:par>
                              <p:par>
                                <p:cTn id="177" presetID="22" presetClass="exit" presetSubtype="1" fill="hold" grpId="1" nodeType="withEffect">
                                  <p:stCondLst>
                                    <p:cond delay="0"/>
                                  </p:stCondLst>
                                  <p:childTnLst>
                                    <p:animEffect transition="out" filter="wipe(up)">
                                      <p:cBhvr>
                                        <p:cTn id="178" dur="500"/>
                                        <p:tgtEl>
                                          <p:spTgt spid="145"/>
                                        </p:tgtEl>
                                      </p:cBhvr>
                                    </p:animEffect>
                                    <p:set>
                                      <p:cBhvr>
                                        <p:cTn id="179" dur="1" fill="hold">
                                          <p:stCondLst>
                                            <p:cond delay="499"/>
                                          </p:stCondLst>
                                        </p:cTn>
                                        <p:tgtEl>
                                          <p:spTgt spid="145"/>
                                        </p:tgtEl>
                                        <p:attrNameLst>
                                          <p:attrName>style.visibility</p:attrName>
                                        </p:attrNameLst>
                                      </p:cBhvr>
                                      <p:to>
                                        <p:strVal val="hidden"/>
                                      </p:to>
                                    </p:set>
                                  </p:childTnLst>
                                </p:cTn>
                              </p:par>
                              <p:par>
                                <p:cTn id="180" presetID="22" presetClass="exit" presetSubtype="1" fill="hold" grpId="1" nodeType="withEffect">
                                  <p:stCondLst>
                                    <p:cond delay="0"/>
                                  </p:stCondLst>
                                  <p:childTnLst>
                                    <p:animEffect transition="out" filter="wipe(up)">
                                      <p:cBhvr>
                                        <p:cTn id="181" dur="500"/>
                                        <p:tgtEl>
                                          <p:spTgt spid="152"/>
                                        </p:tgtEl>
                                      </p:cBhvr>
                                    </p:animEffect>
                                    <p:set>
                                      <p:cBhvr>
                                        <p:cTn id="182" dur="1" fill="hold">
                                          <p:stCondLst>
                                            <p:cond delay="499"/>
                                          </p:stCondLst>
                                        </p:cTn>
                                        <p:tgtEl>
                                          <p:spTgt spid="152"/>
                                        </p:tgtEl>
                                        <p:attrNameLst>
                                          <p:attrName>style.visibility</p:attrName>
                                        </p:attrNameLst>
                                      </p:cBhvr>
                                      <p:to>
                                        <p:strVal val="hidden"/>
                                      </p:to>
                                    </p:set>
                                  </p:childTnLst>
                                </p:cTn>
                              </p:par>
                              <p:par>
                                <p:cTn id="183" presetID="22" presetClass="exit" presetSubtype="1" fill="hold" grpId="1" nodeType="withEffect">
                                  <p:stCondLst>
                                    <p:cond delay="0"/>
                                  </p:stCondLst>
                                  <p:childTnLst>
                                    <p:animEffect transition="out" filter="wipe(up)">
                                      <p:cBhvr>
                                        <p:cTn id="184" dur="500"/>
                                        <p:tgtEl>
                                          <p:spTgt spid="153"/>
                                        </p:tgtEl>
                                      </p:cBhvr>
                                    </p:animEffect>
                                    <p:set>
                                      <p:cBhvr>
                                        <p:cTn id="185" dur="1" fill="hold">
                                          <p:stCondLst>
                                            <p:cond delay="499"/>
                                          </p:stCondLst>
                                        </p:cTn>
                                        <p:tgtEl>
                                          <p:spTgt spid="153"/>
                                        </p:tgtEl>
                                        <p:attrNameLst>
                                          <p:attrName>style.visibility</p:attrName>
                                        </p:attrNameLst>
                                      </p:cBhvr>
                                      <p:to>
                                        <p:strVal val="hidden"/>
                                      </p:to>
                                    </p:set>
                                  </p:childTnLst>
                                </p:cTn>
                              </p:par>
                              <p:par>
                                <p:cTn id="186" presetID="22" presetClass="exit" presetSubtype="1" fill="hold" grpId="1" nodeType="withEffect">
                                  <p:stCondLst>
                                    <p:cond delay="0"/>
                                  </p:stCondLst>
                                  <p:childTnLst>
                                    <p:animEffect transition="out" filter="wipe(up)">
                                      <p:cBhvr>
                                        <p:cTn id="187" dur="500"/>
                                        <p:tgtEl>
                                          <p:spTgt spid="154"/>
                                        </p:tgtEl>
                                      </p:cBhvr>
                                    </p:animEffect>
                                    <p:set>
                                      <p:cBhvr>
                                        <p:cTn id="188" dur="1" fill="hold">
                                          <p:stCondLst>
                                            <p:cond delay="499"/>
                                          </p:stCondLst>
                                        </p:cTn>
                                        <p:tgtEl>
                                          <p:spTgt spid="154"/>
                                        </p:tgtEl>
                                        <p:attrNameLst>
                                          <p:attrName>style.visibility</p:attrName>
                                        </p:attrNameLst>
                                      </p:cBhvr>
                                      <p:to>
                                        <p:strVal val="hidden"/>
                                      </p:to>
                                    </p:set>
                                  </p:childTnLst>
                                </p:cTn>
                              </p:par>
                              <p:par>
                                <p:cTn id="189" presetID="22" presetClass="exit" presetSubtype="1" fill="hold" grpId="1" nodeType="withEffect">
                                  <p:stCondLst>
                                    <p:cond delay="0"/>
                                  </p:stCondLst>
                                  <p:childTnLst>
                                    <p:animEffect transition="out" filter="wipe(up)">
                                      <p:cBhvr>
                                        <p:cTn id="190" dur="500"/>
                                        <p:tgtEl>
                                          <p:spTgt spid="155"/>
                                        </p:tgtEl>
                                      </p:cBhvr>
                                    </p:animEffect>
                                    <p:set>
                                      <p:cBhvr>
                                        <p:cTn id="191" dur="1" fill="hold">
                                          <p:stCondLst>
                                            <p:cond delay="499"/>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1" animBg="1"/>
      <p:bldP spid="113" grpId="0" animBg="1"/>
      <p:bldP spid="114" grpId="0" animBg="1"/>
      <p:bldP spid="137" grpId="0" animBg="1"/>
      <p:bldP spid="138" grpId="0" animBg="1"/>
      <p:bldP spid="139" grpId="0" animBg="1"/>
      <p:bldP spid="140" grpId="0" animBg="1"/>
      <p:bldP spid="140" grpId="1" animBg="1"/>
      <p:bldP spid="141" grpId="0" animBg="1"/>
      <p:bldP spid="141" grpId="1" animBg="1"/>
      <p:bldP spid="142" grpId="0" animBg="1"/>
      <p:bldP spid="143" grpId="0" animBg="1"/>
      <p:bldP spid="144" grpId="0" animBg="1"/>
      <p:bldP spid="40" grpId="0"/>
      <p:bldP spid="111" grpId="0"/>
      <p:bldP spid="145" grpId="0" animBg="1"/>
      <p:bldP spid="145" grpId="1" animBg="1"/>
      <p:bldP spid="146" grpId="0" animBg="1"/>
      <p:bldP spid="146" grpId="1" animBg="1"/>
      <p:bldP spid="112" grpId="0"/>
      <p:bldP spid="112" grpId="1"/>
      <p:bldP spid="149" grpId="0" animBg="1"/>
      <p:bldP spid="150" grpId="0"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8" grpId="0" animBg="1"/>
      <p:bldP spid="159" grpId="0" animBg="1"/>
      <p:bldP spid="160" grpId="0" animBg="1"/>
      <p:bldP spid="163" grpId="0" animBg="1"/>
      <p:bldP spid="164" grpId="0" animBg="1"/>
      <p:bldP spid="165" grpId="0"/>
      <p:bldP spid="166" grpId="0" animBg="1"/>
      <p:bldP spid="167" grpId="0" animBg="1"/>
      <p:bldP spid="100" grpId="0"/>
      <p:bldP spid="101" grpId="0"/>
      <p:bldP spid="103" grpId="0"/>
      <p:bldP spid="104" grpId="0"/>
      <p:bldP spid="105" grpId="0"/>
      <p:bldP spid="106" grpId="0"/>
      <p:bldP spid="1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normAutofit lnSpcReduction="10000"/>
          </a:bodyPr>
          <a:lstStyle/>
          <a:p>
            <a:r>
              <a:rPr lang="en-US" altLang="zh-CN" dirty="0" smtClean="0"/>
              <a:t>Fragments In blocks</a:t>
            </a:r>
          </a:p>
          <a:p>
            <a:pPr lvl="1"/>
            <a:r>
              <a:rPr lang="en-US" altLang="zh-CN" dirty="0" smtClean="0"/>
              <a:t>Can’t avoid</a:t>
            </a:r>
          </a:p>
          <a:p>
            <a:pPr lvl="1"/>
            <a:r>
              <a:rPr lang="en-US" altLang="zh-CN" dirty="0" smtClean="0"/>
              <a:t>Block size depends on practical scenario</a:t>
            </a:r>
          </a:p>
          <a:p>
            <a:pPr lvl="1"/>
            <a:r>
              <a:rPr lang="en-US" altLang="zh-CN" dirty="0" smtClean="0"/>
              <a:t>Capacity </a:t>
            </a:r>
            <a:r>
              <a:rPr lang="en-US" altLang="zh-CN" dirty="0" err="1" smtClean="0"/>
              <a:t>util</a:t>
            </a:r>
            <a:r>
              <a:rPr lang="en-US" altLang="zh-CN" dirty="0" smtClean="0"/>
              <a:t>% will be less</a:t>
            </a:r>
          </a:p>
          <a:p>
            <a:r>
              <a:rPr lang="en-US" altLang="zh-CN" dirty="0" smtClean="0"/>
              <a:t>Fragments On disk</a:t>
            </a:r>
          </a:p>
          <a:p>
            <a:pPr lvl="1"/>
            <a:r>
              <a:rPr lang="en-US" altLang="zh-CN" dirty="0" smtClean="0"/>
              <a:t>It depends on file system(Fat, Ext2/3/4)</a:t>
            </a:r>
          </a:p>
          <a:p>
            <a:pPr lvl="1"/>
            <a:r>
              <a:rPr lang="en-US" altLang="zh-CN" dirty="0" smtClean="0"/>
              <a:t>Head has more seek</a:t>
            </a:r>
          </a:p>
          <a:p>
            <a:pPr lvl="1"/>
            <a:r>
              <a:rPr lang="en-US" altLang="zh-CN" dirty="0" smtClean="0"/>
              <a:t>IO Performance will be slow</a:t>
            </a:r>
          </a:p>
          <a:p>
            <a:pPr lvl="1"/>
            <a:r>
              <a:rPr lang="en-US" altLang="zh-CN" dirty="0" smtClean="0"/>
              <a:t>Defragmentation will cause </a:t>
            </a:r>
            <a:r>
              <a:rPr lang="en-US" altLang="zh-CN" b="1" dirty="0"/>
              <a:t>Write </a:t>
            </a:r>
            <a:r>
              <a:rPr lang="en-US" altLang="zh-CN" b="1" dirty="0" smtClean="0"/>
              <a:t>Amplification</a:t>
            </a:r>
            <a:endParaRPr lang="zh-CN" altLang="en-US" b="1" dirty="0"/>
          </a:p>
        </p:txBody>
      </p:sp>
      <p:pic>
        <p:nvPicPr>
          <p:cNvPr id="1026" name="Picture 2" descr="http://my.csdn.net/uploads/201203/29/1333013545_715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350" y="3068950"/>
            <a:ext cx="1860177" cy="202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17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An </a:t>
            </a:r>
            <a:r>
              <a:rPr lang="en-US" altLang="zh-CN" sz="2400" dirty="0"/>
              <a:t>order </a:t>
            </a:r>
            <a:r>
              <a:rPr lang="en-US" altLang="zh-CN" sz="2400" b="1" i="1" dirty="0"/>
              <a:t>m</a:t>
            </a:r>
            <a:r>
              <a:rPr lang="en-US" altLang="zh-CN" sz="2400" i="1" dirty="0"/>
              <a:t> </a:t>
            </a:r>
            <a:r>
              <a:rPr lang="en-US" altLang="zh-CN" sz="2400" dirty="0" smtClean="0"/>
              <a:t>B-tree</a:t>
            </a:r>
            <a:endParaRPr lang="en-US" altLang="zh-CN" sz="2400" i="1" dirty="0"/>
          </a:p>
          <a:p>
            <a:pPr lvl="1"/>
            <a:r>
              <a:rPr lang="en-US" altLang="zh-CN" sz="1400" dirty="0"/>
              <a:t>Every node has at most </a:t>
            </a:r>
            <a:r>
              <a:rPr lang="en-US" altLang="zh-CN" sz="1400" i="1" dirty="0"/>
              <a:t>m</a:t>
            </a:r>
            <a:r>
              <a:rPr lang="en-US" altLang="zh-CN" sz="1400" dirty="0"/>
              <a:t> children.</a:t>
            </a:r>
          </a:p>
          <a:p>
            <a:pPr lvl="1"/>
            <a:r>
              <a:rPr lang="en-US" altLang="zh-CN" sz="1400" dirty="0"/>
              <a:t>Every non-leaf node (except root) has at least ⌈</a:t>
            </a:r>
            <a:r>
              <a:rPr lang="en-US" altLang="zh-CN" sz="1400" i="1" dirty="0"/>
              <a:t>m</a:t>
            </a:r>
            <a:r>
              <a:rPr lang="en-US" altLang="zh-CN" sz="1400" dirty="0"/>
              <a:t>/2⌉ children.</a:t>
            </a:r>
          </a:p>
          <a:p>
            <a:pPr lvl="1"/>
            <a:r>
              <a:rPr lang="en-US" altLang="zh-CN" sz="1400" dirty="0"/>
              <a:t>The root has at least two children if it is not a leaf node.</a:t>
            </a:r>
          </a:p>
          <a:p>
            <a:pPr lvl="1"/>
            <a:r>
              <a:rPr lang="en-US" altLang="zh-CN" sz="1400" dirty="0"/>
              <a:t>A non-leaf node with </a:t>
            </a:r>
            <a:r>
              <a:rPr lang="en-US" altLang="zh-CN" sz="1400" i="1" dirty="0"/>
              <a:t>k</a:t>
            </a:r>
            <a:r>
              <a:rPr lang="en-US" altLang="zh-CN" sz="1400" dirty="0"/>
              <a:t> children contains </a:t>
            </a:r>
            <a:r>
              <a:rPr lang="en-US" altLang="zh-CN" sz="1400" i="1" dirty="0"/>
              <a:t>k</a:t>
            </a:r>
            <a:r>
              <a:rPr lang="en-US" altLang="zh-CN" sz="1400" dirty="0"/>
              <a:t>−1 keys.</a:t>
            </a:r>
          </a:p>
          <a:p>
            <a:pPr lvl="1"/>
            <a:r>
              <a:rPr lang="en-US" altLang="zh-CN" sz="1400" dirty="0"/>
              <a:t>All leaves appear in the same </a:t>
            </a:r>
            <a:r>
              <a:rPr lang="en-US" altLang="zh-CN" sz="1400" dirty="0" smtClean="0"/>
              <a:t>level.</a:t>
            </a:r>
          </a:p>
          <a:p>
            <a:r>
              <a:rPr lang="en-US" altLang="zh-CN" sz="2400" dirty="0" smtClean="0"/>
              <a:t>Use and advantages</a:t>
            </a:r>
            <a:endParaRPr lang="en-US" altLang="zh-CN" sz="1800" dirty="0" smtClean="0"/>
          </a:p>
          <a:p>
            <a:pPr lvl="1"/>
            <a:r>
              <a:rPr lang="en-US" altLang="zh-CN" sz="1400" dirty="0" smtClean="0"/>
              <a:t>O(log </a:t>
            </a:r>
            <a:r>
              <a:rPr lang="en-US" altLang="zh-CN" sz="1400" dirty="0"/>
              <a:t>n) </a:t>
            </a:r>
            <a:r>
              <a:rPr lang="en-US" altLang="zh-CN" sz="1400" dirty="0" smtClean="0"/>
              <a:t>in searches</a:t>
            </a:r>
            <a:r>
              <a:rPr lang="en-US" altLang="zh-CN" sz="1400" dirty="0"/>
              <a:t>, sequential access, insertions, and </a:t>
            </a:r>
            <a:r>
              <a:rPr lang="en-US" altLang="zh-CN" sz="1400" dirty="0" smtClean="0"/>
              <a:t>deletions</a:t>
            </a:r>
          </a:p>
          <a:p>
            <a:pPr lvl="1"/>
            <a:r>
              <a:rPr lang="en-US" altLang="zh-CN" sz="1400" dirty="0"/>
              <a:t>Perfect </a:t>
            </a:r>
            <a:r>
              <a:rPr lang="en-US" altLang="zh-CN" sz="1400" dirty="0" smtClean="0"/>
              <a:t>matched </a:t>
            </a:r>
            <a:r>
              <a:rPr lang="en-US" altLang="zh-CN" sz="1400" dirty="0"/>
              <a:t>with file system &amp; disk </a:t>
            </a:r>
            <a:endParaRPr lang="en-US" altLang="zh-CN" sz="1400" dirty="0" smtClean="0"/>
          </a:p>
          <a:p>
            <a:pPr lvl="1"/>
            <a:r>
              <a:rPr lang="en-US" altLang="zh-CN" sz="1400" dirty="0" smtClean="0"/>
              <a:t>Each node maps to a page(4KB), full loaded by </a:t>
            </a:r>
            <a:r>
              <a:rPr lang="en-US" altLang="zh-CN" sz="1400" dirty="0" err="1" smtClean="0"/>
              <a:t>readahead</a:t>
            </a:r>
            <a:endParaRPr lang="en-US" altLang="zh-CN" sz="1400" dirty="0" smtClean="0"/>
          </a:p>
          <a:p>
            <a:pPr lvl="1"/>
            <a:r>
              <a:rPr lang="en-US" altLang="zh-CN" sz="1400" dirty="0" smtClean="0"/>
              <a:t>Used for file system and database</a:t>
            </a:r>
          </a:p>
          <a:p>
            <a:pPr lvl="1"/>
            <a:endParaRPr lang="zh-CN" altLang="en-US" sz="1400" dirty="0"/>
          </a:p>
        </p:txBody>
      </p:sp>
      <p:sp>
        <p:nvSpPr>
          <p:cNvPr id="4" name="AutoShape 2" descr="http://files.cnblogs.com/yangecnu/btreebuild.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6036246" y="1700760"/>
            <a:ext cx="2856354" cy="29089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t>An </a:t>
            </a:r>
            <a:r>
              <a:rPr lang="en-US" altLang="zh-CN" dirty="0"/>
              <a:t>order </a:t>
            </a:r>
            <a:r>
              <a:rPr lang="en-US" altLang="zh-CN" b="1" i="1" dirty="0">
                <a:solidFill>
                  <a:srgbClr val="FFFF00"/>
                </a:solidFill>
              </a:rPr>
              <a:t>m</a:t>
            </a:r>
            <a:r>
              <a:rPr lang="en-US" altLang="zh-CN" dirty="0"/>
              <a:t> </a:t>
            </a:r>
            <a:r>
              <a:rPr lang="en-US" altLang="zh-CN" dirty="0" smtClean="0"/>
              <a:t>B-tree having </a:t>
            </a:r>
            <a:r>
              <a:rPr lang="en-US" altLang="zh-CN" b="1" i="1" dirty="0" smtClean="0">
                <a:solidFill>
                  <a:srgbClr val="FFC000"/>
                </a:solidFill>
              </a:rPr>
              <a:t>N</a:t>
            </a:r>
            <a:r>
              <a:rPr lang="en-US" altLang="zh-CN" b="1" i="1" dirty="0" smtClean="0"/>
              <a:t> </a:t>
            </a:r>
            <a:r>
              <a:rPr lang="en-US" altLang="zh-CN" dirty="0" smtClean="0"/>
              <a:t>data:</a:t>
            </a:r>
            <a:endParaRPr lang="en-US" altLang="zh-CN" dirty="0"/>
          </a:p>
          <a:p>
            <a:pPr marL="285750" indent="-285750">
              <a:buFont typeface="Arial" panose="020B0604020202020204" pitchFamily="34" charset="0"/>
              <a:buChar char="•"/>
            </a:pPr>
            <a:r>
              <a:rPr lang="en-US" altLang="zh-CN" sz="1400" dirty="0"/>
              <a:t>Each </a:t>
            </a:r>
            <a:r>
              <a:rPr lang="en-US" altLang="zh-CN" sz="1400" dirty="0" smtClean="0"/>
              <a:t>non-leaf </a:t>
            </a:r>
            <a:r>
              <a:rPr lang="en-US" altLang="zh-CN" sz="1400" dirty="0"/>
              <a:t>node has </a:t>
            </a:r>
            <a:r>
              <a:rPr lang="en-US" altLang="zh-CN" sz="1400" dirty="0" smtClean="0"/>
              <a:t>[</a:t>
            </a:r>
            <a:r>
              <a:rPr lang="en-US" altLang="zh-CN" sz="1400" i="1" dirty="0" smtClean="0"/>
              <a:t>m/2 , m</a:t>
            </a:r>
            <a:r>
              <a:rPr lang="en-US" altLang="zh-CN" sz="1400" dirty="0" smtClean="0"/>
              <a:t>] children</a:t>
            </a:r>
          </a:p>
          <a:p>
            <a:pPr marL="285750" indent="-285750">
              <a:buFont typeface="Arial" panose="020B0604020202020204" pitchFamily="34" charset="0"/>
              <a:buChar char="•"/>
            </a:pPr>
            <a:r>
              <a:rPr lang="en-US" altLang="zh-CN" sz="1400" dirty="0" smtClean="0"/>
              <a:t>The height is (</a:t>
            </a:r>
            <a:r>
              <a:rPr lang="en-US" altLang="zh-CN" sz="1400" i="1" dirty="0" smtClean="0"/>
              <a:t>log</a:t>
            </a:r>
            <a:r>
              <a:rPr lang="en-US" altLang="zh-CN" sz="1400" i="1" baseline="-25000" dirty="0" smtClean="0"/>
              <a:t>m-1</a:t>
            </a:r>
            <a:r>
              <a:rPr lang="en-US" altLang="zh-CN" sz="1400" i="1" dirty="0" smtClean="0"/>
              <a:t>N,</a:t>
            </a:r>
            <a:r>
              <a:rPr lang="en-US" altLang="zh-CN" sz="1400" dirty="0" smtClean="0"/>
              <a:t> </a:t>
            </a:r>
            <a:r>
              <a:rPr lang="en-US" altLang="zh-CN" sz="1400" i="1" dirty="0" err="1" smtClean="0"/>
              <a:t>log</a:t>
            </a:r>
            <a:r>
              <a:rPr lang="en-US" altLang="zh-CN" sz="1400" i="1" baseline="-25000" dirty="0" err="1" smtClean="0"/>
              <a:t>m</a:t>
            </a:r>
            <a:r>
              <a:rPr lang="en-US" altLang="zh-CN" sz="1400" i="1" baseline="-25000" dirty="0" smtClean="0"/>
              <a:t>/2</a:t>
            </a:r>
            <a:r>
              <a:rPr lang="en-US" altLang="zh-CN" sz="1400" i="1" dirty="0" smtClean="0"/>
              <a:t>N</a:t>
            </a:r>
            <a:r>
              <a:rPr lang="en-US" altLang="zh-CN" sz="1400" dirty="0" smtClean="0"/>
              <a:t>)</a:t>
            </a:r>
          </a:p>
          <a:p>
            <a:pPr marL="285750" indent="-285750">
              <a:buFont typeface="Arial" panose="020B0604020202020204" pitchFamily="34" charset="0"/>
              <a:buChar char="•"/>
            </a:pPr>
            <a:r>
              <a:rPr lang="en-US" altLang="zh-CN" sz="1400" dirty="0" smtClean="0"/>
              <a:t>If </a:t>
            </a:r>
            <a:r>
              <a:rPr lang="en-US" altLang="zh-CN" sz="1400" b="1" i="1" dirty="0" smtClean="0">
                <a:solidFill>
                  <a:srgbClr val="FFC000"/>
                </a:solidFill>
              </a:rPr>
              <a:t>N</a:t>
            </a:r>
            <a:r>
              <a:rPr lang="en-US" altLang="zh-CN" sz="1400" b="1" i="1" dirty="0" smtClean="0"/>
              <a:t> </a:t>
            </a:r>
            <a:r>
              <a:rPr lang="en-US" altLang="zh-CN" sz="1400" dirty="0" smtClean="0"/>
              <a:t>= 62*1000000000, </a:t>
            </a:r>
            <a:r>
              <a:rPr lang="en-US" altLang="zh-CN" sz="1400" b="1" i="1" dirty="0" smtClean="0">
                <a:solidFill>
                  <a:srgbClr val="FFFF00"/>
                </a:solidFill>
              </a:rPr>
              <a:t>m</a:t>
            </a:r>
            <a:r>
              <a:rPr lang="en-US" altLang="zh-CN" sz="1400" dirty="0" smtClean="0"/>
              <a:t>=1024</a:t>
            </a:r>
          </a:p>
          <a:p>
            <a:pPr marL="285750" indent="-285750">
              <a:buFont typeface="Arial" panose="020B0604020202020204" pitchFamily="34" charset="0"/>
              <a:buChar char="•"/>
            </a:pPr>
            <a:r>
              <a:rPr lang="en-US" altLang="zh-CN" sz="1400" dirty="0" smtClean="0"/>
              <a:t>then, </a:t>
            </a:r>
            <a:r>
              <a:rPr lang="en-US" altLang="zh-CN" sz="1400" i="1" dirty="0" err="1" smtClean="0"/>
              <a:t>log</a:t>
            </a:r>
            <a:r>
              <a:rPr lang="en-US" altLang="zh-CN" sz="1400" i="1" baseline="-25000" dirty="0" err="1"/>
              <a:t>m</a:t>
            </a:r>
            <a:r>
              <a:rPr lang="en-US" altLang="zh-CN" sz="1400" i="1" baseline="-25000" dirty="0" smtClean="0"/>
              <a:t>/2</a:t>
            </a:r>
            <a:r>
              <a:rPr lang="en-US" altLang="zh-CN" sz="1400" i="1" dirty="0" smtClean="0"/>
              <a:t>N</a:t>
            </a:r>
            <a:r>
              <a:rPr lang="en-US" altLang="zh-CN" sz="1400" dirty="0" smtClean="0"/>
              <a:t> &lt;= 4</a:t>
            </a:r>
          </a:p>
          <a:p>
            <a:r>
              <a:rPr lang="en-US" altLang="zh-CN" sz="1400" dirty="0" smtClean="0"/>
              <a:t>That means, we just need </a:t>
            </a:r>
            <a:r>
              <a:rPr lang="en-US" altLang="zh-CN" sz="1400" b="1" dirty="0" smtClean="0">
                <a:solidFill>
                  <a:srgbClr val="FF0000"/>
                </a:solidFill>
                <a:effectLst>
                  <a:outerShdw blurRad="38100" dist="38100" dir="2700000" algn="tl">
                    <a:srgbClr val="000000">
                      <a:alpha val="43137"/>
                    </a:srgbClr>
                  </a:outerShdw>
                </a:effectLst>
              </a:rPr>
              <a:t>≤4</a:t>
            </a:r>
            <a:r>
              <a:rPr lang="en-US" altLang="zh-CN" sz="1400" dirty="0" smtClean="0"/>
              <a:t> reads for </a:t>
            </a:r>
            <a:r>
              <a:rPr lang="en-US" altLang="zh-CN" sz="1400" dirty="0"/>
              <a:t>each operation(search, insert, delete</a:t>
            </a:r>
            <a:r>
              <a:rPr lang="en-US" altLang="zh-CN" sz="1400" dirty="0" smtClean="0"/>
              <a:t>) in 62 billion records.</a:t>
            </a:r>
            <a:endParaRPr lang="en-US" altLang="zh-CN" sz="1400" dirty="0"/>
          </a:p>
        </p:txBody>
      </p:sp>
      <p:grpSp>
        <p:nvGrpSpPr>
          <p:cNvPr id="7" name="组合 6"/>
          <p:cNvGrpSpPr/>
          <p:nvPr/>
        </p:nvGrpSpPr>
        <p:grpSpPr>
          <a:xfrm>
            <a:off x="63500" y="4707300"/>
            <a:ext cx="9039225" cy="1962150"/>
            <a:chOff x="63500" y="4707300"/>
            <a:chExt cx="9039225" cy="1962150"/>
          </a:xfrm>
        </p:grpSpPr>
        <p:pic>
          <p:nvPicPr>
            <p:cNvPr id="2054" name="Picture 6" descr="B t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0" y="4707300"/>
              <a:ext cx="9039225"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9057" y="5065493"/>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470" y="4725511"/>
            <a:ext cx="9071650" cy="1871929"/>
            <a:chOff x="75470" y="4576264"/>
            <a:chExt cx="9071650" cy="1871929"/>
          </a:xfrm>
        </p:grpSpPr>
        <p:pic>
          <p:nvPicPr>
            <p:cNvPr id="3074" name="Picture 2" descr="B Plus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70" y="4576264"/>
              <a:ext cx="9071650" cy="18719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881222"/>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Compare with B-tree</a:t>
            </a:r>
          </a:p>
          <a:p>
            <a:pPr lvl="1"/>
            <a:r>
              <a:rPr lang="en-US" altLang="zh-CN" sz="1400" dirty="0"/>
              <a:t>E</a:t>
            </a:r>
            <a:r>
              <a:rPr lang="en-US" altLang="zh-CN" sz="1400" dirty="0" smtClean="0"/>
              <a:t>ach internal node </a:t>
            </a:r>
            <a:r>
              <a:rPr lang="en-US" altLang="zh-CN" sz="1400" dirty="0"/>
              <a:t>contains only </a:t>
            </a:r>
            <a:r>
              <a:rPr lang="en-US" altLang="zh-CN" sz="1400" dirty="0" smtClean="0"/>
              <a:t>keys</a:t>
            </a:r>
            <a:r>
              <a:rPr lang="en-US" altLang="zh-CN" sz="1400" dirty="0"/>
              <a:t>  (not key–value pairs</a:t>
            </a:r>
            <a:r>
              <a:rPr lang="en-US" altLang="zh-CN" sz="1400" dirty="0" smtClean="0"/>
              <a:t>)</a:t>
            </a:r>
          </a:p>
          <a:p>
            <a:pPr lvl="1"/>
            <a:r>
              <a:rPr lang="en-US" altLang="zh-CN" sz="1400" dirty="0"/>
              <a:t>A</a:t>
            </a:r>
            <a:r>
              <a:rPr lang="en-US" altLang="zh-CN" sz="1400" dirty="0" smtClean="0"/>
              <a:t>n </a:t>
            </a:r>
            <a:r>
              <a:rPr lang="en-US" altLang="zh-CN" sz="1400" dirty="0"/>
              <a:t>additional level is added at the bottom with </a:t>
            </a:r>
            <a:r>
              <a:rPr lang="en-US" altLang="zh-CN" sz="1400" dirty="0" smtClean="0"/>
              <a:t>linked leaves</a:t>
            </a:r>
          </a:p>
          <a:p>
            <a:pPr lvl="1"/>
            <a:r>
              <a:rPr lang="en-US" altLang="zh-CN" sz="1400" dirty="0" smtClean="0"/>
              <a:t>Only leaf nodes contain data info</a:t>
            </a:r>
          </a:p>
          <a:p>
            <a:r>
              <a:rPr lang="en-US" altLang="zh-CN" sz="2400" dirty="0" smtClean="0"/>
              <a:t>Use and advantages</a:t>
            </a:r>
          </a:p>
          <a:p>
            <a:pPr lvl="1"/>
            <a:r>
              <a:rPr lang="en-US" altLang="zh-CN" sz="1400" dirty="0" smtClean="0"/>
              <a:t>More efficient for range queries</a:t>
            </a:r>
          </a:p>
          <a:p>
            <a:pPr lvl="1"/>
            <a:r>
              <a:rPr lang="en-US" altLang="zh-CN" sz="1400" dirty="0" smtClean="0"/>
              <a:t>Each node contains more keys(only leaf nodes contain data</a:t>
            </a:r>
            <a:r>
              <a:rPr lang="en-US" altLang="zh-CN" sz="1400" dirty="0"/>
              <a:t>)</a:t>
            </a:r>
          </a:p>
          <a:p>
            <a:pPr lvl="1"/>
            <a:r>
              <a:rPr lang="en-US" altLang="zh-CN" sz="1400" dirty="0"/>
              <a:t>Very high </a:t>
            </a:r>
            <a:r>
              <a:rPr lang="en-US" altLang="zh-CN" sz="1400" dirty="0" err="1"/>
              <a:t>fanout</a:t>
            </a:r>
            <a:r>
              <a:rPr lang="en-US" altLang="zh-CN" sz="1400" dirty="0"/>
              <a:t>(typically on the order of 100 or more)</a:t>
            </a:r>
            <a:endParaRPr lang="en-US" altLang="zh-CN" sz="1400" dirty="0" smtClean="0"/>
          </a:p>
          <a:p>
            <a:pPr lvl="1"/>
            <a:r>
              <a:rPr lang="en-US" altLang="zh-CN" sz="1400" dirty="0" smtClean="0"/>
              <a:t>More index keys can be loaded into memory and cache</a:t>
            </a:r>
          </a:p>
          <a:p>
            <a:pPr lvl="1"/>
            <a:r>
              <a:rPr lang="en-US" altLang="zh-CN" sz="1400" dirty="0" smtClean="0"/>
              <a:t>More balanced(all data on leaf level)</a:t>
            </a:r>
          </a:p>
          <a:p>
            <a:pPr lvl="1"/>
            <a:r>
              <a:rPr lang="en-US" altLang="zh-CN" sz="1400" dirty="0" smtClean="0"/>
              <a:t>Used for index in RDBMS, metadata indexing, storing directories in file system</a:t>
            </a:r>
            <a:endParaRPr lang="zh-CN" altLang="en-US" sz="1400" dirty="0"/>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r>
              <a:rPr lang="en-US" altLang="zh-CN" dirty="0" smtClean="0"/>
              <a:t>Log-Structured Merge-tree</a:t>
            </a:r>
          </a:p>
          <a:p>
            <a:pPr lvl="1"/>
            <a:r>
              <a:rPr lang="en-US" altLang="zh-CN" sz="1400" dirty="0" smtClean="0"/>
              <a:t>Sequential IO performance </a:t>
            </a:r>
            <a:r>
              <a:rPr lang="en-US" altLang="zh-CN" sz="1400" b="1" dirty="0" smtClean="0">
                <a:solidFill>
                  <a:srgbClr val="FF0000"/>
                </a:solidFill>
                <a:effectLst>
                  <a:outerShdw blurRad="38100" dist="38100" dir="2700000" algn="tl">
                    <a:srgbClr val="000000">
                      <a:alpha val="43137"/>
                    </a:srgbClr>
                  </a:outerShdw>
                </a:effectLst>
              </a:rPr>
              <a:t>&gt;&gt;&gt;</a:t>
            </a:r>
            <a:r>
              <a:rPr lang="en-US" altLang="zh-CN" sz="1400" dirty="0" smtClean="0">
                <a:solidFill>
                  <a:srgbClr val="FF0000"/>
                </a:solidFill>
              </a:rPr>
              <a:t> </a:t>
            </a:r>
            <a:r>
              <a:rPr lang="en-US" altLang="zh-CN" sz="1400" dirty="0" smtClean="0"/>
              <a:t>Random IO</a:t>
            </a:r>
            <a:r>
              <a:rPr lang="en-US" altLang="zh-CN" sz="1400" dirty="0"/>
              <a:t> performance </a:t>
            </a:r>
            <a:endParaRPr lang="en-US" altLang="zh-CN" sz="1400" dirty="0" smtClean="0"/>
          </a:p>
          <a:p>
            <a:pPr lvl="1"/>
            <a:r>
              <a:rPr lang="en-US" altLang="zh-CN" sz="1400" dirty="0" smtClean="0"/>
              <a:t>Maintaining </a:t>
            </a:r>
            <a:r>
              <a:rPr lang="en-US" altLang="zh-CN" sz="1400" dirty="0"/>
              <a:t>data in two or more </a:t>
            </a:r>
            <a:r>
              <a:rPr lang="en-US" altLang="zh-CN" sz="1400" dirty="0" smtClean="0"/>
              <a:t>tree-like component data structures underlying different storages</a:t>
            </a:r>
          </a:p>
          <a:p>
            <a:pPr lvl="1"/>
            <a:r>
              <a:rPr lang="en-US" altLang="zh-CN" sz="1400" dirty="0" smtClean="0"/>
              <a:t>Data is wrote back to disk </a:t>
            </a:r>
            <a:r>
              <a:rPr lang="en-US" altLang="zh-CN" sz="1400" dirty="0"/>
              <a:t>in rolling </a:t>
            </a:r>
            <a:r>
              <a:rPr lang="en-US" altLang="zh-CN" sz="1400" dirty="0" smtClean="0"/>
              <a:t>batches in some latency.</a:t>
            </a:r>
          </a:p>
          <a:p>
            <a:pPr lvl="1"/>
            <a:r>
              <a:rPr lang="en-US" altLang="zh-CN" sz="1400" dirty="0" smtClean="0"/>
              <a:t>Write ahead log </a:t>
            </a:r>
            <a:r>
              <a:rPr lang="en-US" altLang="zh-CN" sz="1400" dirty="0"/>
              <a:t>for guarantee </a:t>
            </a:r>
            <a:r>
              <a:rPr lang="en-US" altLang="zh-CN" sz="1400" dirty="0" smtClean="0"/>
              <a:t>data safety</a:t>
            </a:r>
          </a:p>
          <a:p>
            <a:pPr lvl="1"/>
            <a:r>
              <a:rPr lang="en-US" altLang="zh-CN" sz="1400" dirty="0" smtClean="0"/>
              <a:t>Put and sort in </a:t>
            </a:r>
            <a:r>
              <a:rPr lang="en-US" altLang="zh-CN" sz="1400" dirty="0"/>
              <a:t>memory temporarily(preventing </a:t>
            </a:r>
            <a:r>
              <a:rPr lang="en-US" altLang="zh-CN" sz="1400" dirty="0" smtClean="0"/>
              <a:t>I/O cost)</a:t>
            </a:r>
          </a:p>
          <a:p>
            <a:pPr lvl="1"/>
            <a:r>
              <a:rPr lang="en-US" altLang="zh-CN" sz="1400" dirty="0" smtClean="0"/>
              <a:t>Write back to multi-page blocks </a:t>
            </a:r>
            <a:r>
              <a:rPr lang="en-US" altLang="zh-CN" sz="1400" dirty="0"/>
              <a:t>on disk </a:t>
            </a:r>
            <a:r>
              <a:rPr lang="en-US" altLang="zh-CN" sz="1400" dirty="0" smtClean="0"/>
              <a:t>sequentially </a:t>
            </a:r>
          </a:p>
          <a:p>
            <a:pPr lvl="1"/>
            <a:r>
              <a:rPr lang="en-US" altLang="zh-CN" sz="1400" dirty="0" smtClean="0"/>
              <a:t>Periodically compact files, split or merge regions</a:t>
            </a:r>
          </a:p>
          <a:p>
            <a:pPr lvl="1"/>
            <a:r>
              <a:rPr lang="en-US" altLang="zh-CN" sz="1400" dirty="0" smtClean="0"/>
              <a:t>Used for </a:t>
            </a:r>
            <a:r>
              <a:rPr lang="en-US" altLang="zh-CN" sz="1400" dirty="0" err="1" smtClean="0"/>
              <a:t>HBase</a:t>
            </a:r>
            <a:r>
              <a:rPr lang="en-US" altLang="zh-CN" sz="1400" dirty="0" smtClean="0"/>
              <a:t>, </a:t>
            </a:r>
            <a:r>
              <a:rPr lang="en-US" altLang="zh-CN" sz="1400" dirty="0" err="1" smtClean="0"/>
              <a:t>LevelDB</a:t>
            </a:r>
            <a:r>
              <a:rPr lang="en-US" altLang="zh-CN" sz="1400" dirty="0" smtClean="0"/>
              <a:t>, </a:t>
            </a:r>
            <a:r>
              <a:rPr lang="en-US" altLang="zh-CN" sz="1400" dirty="0" err="1" smtClean="0"/>
              <a:t>BigTable</a:t>
            </a:r>
            <a:r>
              <a:rPr lang="en-US" altLang="zh-CN" sz="1400" dirty="0" smtClean="0"/>
              <a:t>, </a:t>
            </a:r>
            <a:r>
              <a:rPr lang="en-US" altLang="zh-CN" sz="1400" dirty="0" err="1" smtClean="0"/>
              <a:t>MongoDB</a:t>
            </a:r>
            <a:r>
              <a:rPr lang="en-US" altLang="zh-CN" sz="1400" dirty="0" smtClean="0"/>
              <a:t>, </a:t>
            </a:r>
            <a:r>
              <a:rPr lang="en-US" altLang="zh-CN" sz="1400" dirty="0" err="1" smtClean="0"/>
              <a:t>RocksDB</a:t>
            </a:r>
            <a:r>
              <a:rPr lang="en-US" altLang="zh-CN" sz="1400" dirty="0" smtClean="0"/>
              <a:t>, Cassandra</a:t>
            </a:r>
            <a:endParaRPr lang="zh-CN" altLang="en-US"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960" y="4611187"/>
            <a:ext cx="7859320" cy="198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images.cnitblog.com/blog/401489/201301/12202325-4148015185424100886d778a854da9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60" y="1052670"/>
            <a:ext cx="2864565" cy="102912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pic1.zhimg.com/4c2d8dedccd4562f2cc4c2d282d7c730_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50" y="2678874"/>
            <a:ext cx="2137400" cy="190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8" name="内容占位符 7"/>
          <p:cNvSpPr>
            <a:spLocks noGrp="1"/>
          </p:cNvSpPr>
          <p:nvPr>
            <p:ph idx="1"/>
          </p:nvPr>
        </p:nvSpPr>
        <p:spPr/>
        <p:txBody>
          <a:bodyPr/>
          <a:lstStyle/>
          <a:p>
            <a:r>
              <a:rPr lang="en-US" altLang="zh-CN" dirty="0" smtClean="0"/>
              <a:t>Read/Write path</a:t>
            </a:r>
            <a:endParaRPr lang="zh-CN" altLang="en-US" dirty="0"/>
          </a:p>
        </p:txBody>
      </p:sp>
      <p:sp>
        <p:nvSpPr>
          <p:cNvPr id="54" name="圆角矩形 53"/>
          <p:cNvSpPr/>
          <p:nvPr/>
        </p:nvSpPr>
        <p:spPr>
          <a:xfrm>
            <a:off x="2941833" y="2625523"/>
            <a:ext cx="3656475" cy="84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WAL log file</a:t>
            </a:r>
            <a:endParaRPr lang="zh-CN" altLang="en-US" dirty="0"/>
          </a:p>
        </p:txBody>
      </p:sp>
      <p:sp>
        <p:nvSpPr>
          <p:cNvPr id="55" name="圆角矩形 54"/>
          <p:cNvSpPr/>
          <p:nvPr/>
        </p:nvSpPr>
        <p:spPr>
          <a:xfrm>
            <a:off x="2941833" y="3814847"/>
            <a:ext cx="3656475" cy="8466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memory</a:t>
            </a:r>
            <a:endParaRPr lang="zh-CN" altLang="en-US" dirty="0"/>
          </a:p>
        </p:txBody>
      </p:sp>
      <p:sp>
        <p:nvSpPr>
          <p:cNvPr id="56" name="圆角矩形 55"/>
          <p:cNvSpPr/>
          <p:nvPr/>
        </p:nvSpPr>
        <p:spPr>
          <a:xfrm>
            <a:off x="2941833" y="4996153"/>
            <a:ext cx="3656475" cy="846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Disk</a:t>
            </a:r>
            <a:endParaRPr lang="zh-CN" altLang="en-US" dirty="0"/>
          </a:p>
        </p:txBody>
      </p:sp>
      <p:sp>
        <p:nvSpPr>
          <p:cNvPr id="57" name="矩形 56"/>
          <p:cNvSpPr/>
          <p:nvPr/>
        </p:nvSpPr>
        <p:spPr>
          <a:xfrm>
            <a:off x="3274240"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8" name="矩形 57"/>
          <p:cNvSpPr/>
          <p:nvPr/>
        </p:nvSpPr>
        <p:spPr>
          <a:xfrm>
            <a:off x="3441074"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9" name="矩形 58"/>
          <p:cNvSpPr/>
          <p:nvPr/>
        </p:nvSpPr>
        <p:spPr>
          <a:xfrm>
            <a:off x="3607909"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p:cNvSpPr/>
          <p:nvPr/>
        </p:nvSpPr>
        <p:spPr>
          <a:xfrm>
            <a:off x="3774744"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椭圆 60"/>
          <p:cNvSpPr/>
          <p:nvPr/>
        </p:nvSpPr>
        <p:spPr>
          <a:xfrm>
            <a:off x="3350977" y="2985360"/>
            <a:ext cx="124635" cy="1269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2" name="矩形 61"/>
          <p:cNvSpPr/>
          <p:nvPr/>
        </p:nvSpPr>
        <p:spPr>
          <a:xfrm>
            <a:off x="3274240"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3" name="矩形 62"/>
          <p:cNvSpPr/>
          <p:nvPr/>
        </p:nvSpPr>
        <p:spPr>
          <a:xfrm>
            <a:off x="3731322"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4" name="矩形 63"/>
          <p:cNvSpPr/>
          <p:nvPr/>
        </p:nvSpPr>
        <p:spPr>
          <a:xfrm>
            <a:off x="4188405"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5" name="矩形 64"/>
          <p:cNvSpPr/>
          <p:nvPr/>
        </p:nvSpPr>
        <p:spPr>
          <a:xfrm>
            <a:off x="3941578"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6" name="矩形 65"/>
          <p:cNvSpPr/>
          <p:nvPr/>
        </p:nvSpPr>
        <p:spPr>
          <a:xfrm>
            <a:off x="4108413"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7" name="任意多边形 66"/>
          <p:cNvSpPr/>
          <p:nvPr/>
        </p:nvSpPr>
        <p:spPr>
          <a:xfrm>
            <a:off x="2096789" y="2470542"/>
            <a:ext cx="1275088" cy="58234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04900" h="495300">
                <a:moveTo>
                  <a:pt x="0" y="0"/>
                </a:moveTo>
                <a:cubicBezTo>
                  <a:pt x="230981" y="1587"/>
                  <a:pt x="557213" y="39688"/>
                  <a:pt x="628650" y="104775"/>
                </a:cubicBezTo>
                <a:cubicBezTo>
                  <a:pt x="700088" y="169863"/>
                  <a:pt x="346075" y="320675"/>
                  <a:pt x="428625" y="390525"/>
                </a:cubicBezTo>
                <a:cubicBezTo>
                  <a:pt x="539750" y="482600"/>
                  <a:pt x="879475" y="460375"/>
                  <a:pt x="1104900" y="495300"/>
                </a:cubicBezTo>
              </a:path>
            </a:pathLst>
          </a:custGeom>
          <a:ln w="19050">
            <a:solidFill>
              <a:srgbClr val="00B0F0"/>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68" name="任意多边形 67"/>
          <p:cNvSpPr/>
          <p:nvPr/>
        </p:nvSpPr>
        <p:spPr>
          <a:xfrm>
            <a:off x="3367609" y="3114235"/>
            <a:ext cx="512520" cy="1007907"/>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Lst>
            <a:ahLst/>
            <a:cxnLst>
              <a:cxn ang="0">
                <a:pos x="connsiteX0" y="connsiteY0"/>
              </a:cxn>
              <a:cxn ang="0">
                <a:pos x="connsiteX1" y="connsiteY1"/>
              </a:cxn>
              <a:cxn ang="0">
                <a:pos x="connsiteX2" y="connsiteY2"/>
              </a:cxn>
              <a:cxn ang="0">
                <a:pos x="connsiteX3" y="connsiteY3"/>
              </a:cxn>
            </a:cxnLst>
            <a:rect l="l" t="t" r="r" b="b"/>
            <a:pathLst>
              <a:path w="444113" h="857250">
                <a:moveTo>
                  <a:pt x="44041" y="0"/>
                </a:moveTo>
                <a:cubicBezTo>
                  <a:pt x="46422" y="296862"/>
                  <a:pt x="-41684" y="311150"/>
                  <a:pt x="24991" y="400050"/>
                </a:cubicBezTo>
                <a:cubicBezTo>
                  <a:pt x="91666" y="488950"/>
                  <a:pt x="447267" y="444500"/>
                  <a:pt x="444092" y="533400"/>
                </a:cubicBezTo>
                <a:cubicBezTo>
                  <a:pt x="440917" y="622300"/>
                  <a:pt x="290104" y="828675"/>
                  <a:pt x="301216" y="857250"/>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69" name="任意多边形 68"/>
          <p:cNvSpPr/>
          <p:nvPr/>
        </p:nvSpPr>
        <p:spPr>
          <a:xfrm>
            <a:off x="3628554" y="4420966"/>
            <a:ext cx="758833" cy="862320"/>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 name="connsiteX0" fmla="*/ 0 w 4428511"/>
              <a:gd name="connsiteY0" fmla="*/ 0 h 1143000"/>
              <a:gd name="connsiteX1" fmla="*/ 3943350 w 4428511"/>
              <a:gd name="connsiteY1" fmla="*/ 685800 h 1143000"/>
              <a:gd name="connsiteX2" fmla="*/ 4362451 w 4428511"/>
              <a:gd name="connsiteY2" fmla="*/ 819150 h 1143000"/>
              <a:gd name="connsiteX3" fmla="*/ 4219575 w 4428511"/>
              <a:gd name="connsiteY3" fmla="*/ 1143000 h 1143000"/>
              <a:gd name="connsiteX0" fmla="*/ 72402 w 4434855"/>
              <a:gd name="connsiteY0" fmla="*/ 0 h 1143000"/>
              <a:gd name="connsiteX1" fmla="*/ 472452 w 4434855"/>
              <a:gd name="connsiteY1" fmla="*/ 371475 h 1143000"/>
              <a:gd name="connsiteX2" fmla="*/ 4434853 w 4434855"/>
              <a:gd name="connsiteY2" fmla="*/ 819150 h 1143000"/>
              <a:gd name="connsiteX3" fmla="*/ 4291977 w 4434855"/>
              <a:gd name="connsiteY3" fmla="*/ 1143000 h 1143000"/>
              <a:gd name="connsiteX0" fmla="*/ 0 w 4219575"/>
              <a:gd name="connsiteY0" fmla="*/ 0 h 1143000"/>
              <a:gd name="connsiteX1" fmla="*/ 400050 w 4219575"/>
              <a:gd name="connsiteY1" fmla="*/ 371475 h 1143000"/>
              <a:gd name="connsiteX2" fmla="*/ 476251 w 4219575"/>
              <a:gd name="connsiteY2" fmla="*/ 276225 h 1143000"/>
              <a:gd name="connsiteX3" fmla="*/ 4219575 w 4219575"/>
              <a:gd name="connsiteY3" fmla="*/ 1143000 h 1143000"/>
              <a:gd name="connsiteX0" fmla="*/ 21276 w 4240851"/>
              <a:gd name="connsiteY0" fmla="*/ 0 h 1143000"/>
              <a:gd name="connsiteX1" fmla="*/ 40326 w 4240851"/>
              <a:gd name="connsiteY1" fmla="*/ 295275 h 1143000"/>
              <a:gd name="connsiteX2" fmla="*/ 497527 w 4240851"/>
              <a:gd name="connsiteY2" fmla="*/ 276225 h 1143000"/>
              <a:gd name="connsiteX3" fmla="*/ 4240851 w 4240851"/>
              <a:gd name="connsiteY3" fmla="*/ 1143000 h 1143000"/>
              <a:gd name="connsiteX0" fmla="*/ 21276 w 1373826"/>
              <a:gd name="connsiteY0" fmla="*/ 0 h 762000"/>
              <a:gd name="connsiteX1" fmla="*/ 40326 w 1373826"/>
              <a:gd name="connsiteY1" fmla="*/ 295275 h 762000"/>
              <a:gd name="connsiteX2" fmla="*/ 497527 w 1373826"/>
              <a:gd name="connsiteY2" fmla="*/ 276225 h 762000"/>
              <a:gd name="connsiteX3" fmla="*/ 1373826 w 1373826"/>
              <a:gd name="connsiteY3" fmla="*/ 762000 h 762000"/>
              <a:gd name="connsiteX0" fmla="*/ 21276 w 1373826"/>
              <a:gd name="connsiteY0" fmla="*/ 0 h 762000"/>
              <a:gd name="connsiteX1" fmla="*/ 40326 w 1373826"/>
              <a:gd name="connsiteY1" fmla="*/ 295275 h 762000"/>
              <a:gd name="connsiteX2" fmla="*/ 497527 w 1373826"/>
              <a:gd name="connsiteY2" fmla="*/ 276225 h 762000"/>
              <a:gd name="connsiteX3" fmla="*/ 528125 w 1373826"/>
              <a:gd name="connsiteY3" fmla="*/ 579490 h 762000"/>
              <a:gd name="connsiteX4" fmla="*/ 1373826 w 1373826"/>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508391 w 1354092"/>
              <a:gd name="connsiteY3" fmla="*/ 579490 h 762000"/>
              <a:gd name="connsiteX4" fmla="*/ 1354092 w 1354092"/>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727466 w 1354092"/>
              <a:gd name="connsiteY3" fmla="*/ 417565 h 762000"/>
              <a:gd name="connsiteX4" fmla="*/ 1354092 w 1354092"/>
              <a:gd name="connsiteY4" fmla="*/ 762000 h 762000"/>
              <a:gd name="connsiteX0" fmla="*/ 0 w 1352550"/>
              <a:gd name="connsiteY0" fmla="*/ 0 h 762000"/>
              <a:gd name="connsiteX1" fmla="*/ 142875 w 1352550"/>
              <a:gd name="connsiteY1" fmla="*/ 285750 h 762000"/>
              <a:gd name="connsiteX2" fmla="*/ 190501 w 1352550"/>
              <a:gd name="connsiteY2" fmla="*/ 51435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964049 w 1352550"/>
              <a:gd name="connsiteY3" fmla="*/ 512815 h 762000"/>
              <a:gd name="connsiteX4" fmla="*/ 1352550 w 1352550"/>
              <a:gd name="connsiteY4" fmla="*/ 762000 h 7620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1087874 w 1504950"/>
              <a:gd name="connsiteY3" fmla="*/ 446140 h 685800"/>
              <a:gd name="connsiteX4" fmla="*/ 1504950 w 1504950"/>
              <a:gd name="connsiteY4" fmla="*/ 685800 h 6858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02174 w 1476375"/>
              <a:gd name="connsiteY3" fmla="*/ 38899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97424 w 1476375"/>
              <a:gd name="connsiteY3" fmla="*/ 484240 h 723900"/>
              <a:gd name="connsiteX4" fmla="*/ 1476375 w 1476375"/>
              <a:gd name="connsiteY4" fmla="*/ 723900 h 723900"/>
              <a:gd name="connsiteX0" fmla="*/ 0 w 1476375"/>
              <a:gd name="connsiteY0" fmla="*/ 0 h 723900"/>
              <a:gd name="connsiteX1" fmla="*/ 37147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35242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809626 w 1476375"/>
              <a:gd name="connsiteY1" fmla="*/ 419100 h 723900"/>
              <a:gd name="connsiteX2" fmla="*/ 1297424 w 1476375"/>
              <a:gd name="connsiteY2" fmla="*/ 484240 h 723900"/>
              <a:gd name="connsiteX3" fmla="*/ 1476375 w 1476375"/>
              <a:gd name="connsiteY3" fmla="*/ 723900 h 723900"/>
              <a:gd name="connsiteX0" fmla="*/ 0 w 1476375"/>
              <a:gd name="connsiteY0" fmla="*/ 0 h 723900"/>
              <a:gd name="connsiteX1" fmla="*/ 383025 w 1476375"/>
              <a:gd name="connsiteY1" fmla="*/ 22706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1297424 w 1476375"/>
              <a:gd name="connsiteY2" fmla="*/ 484240 h 723900"/>
              <a:gd name="connsiteX3" fmla="*/ 1476375 w 1476375"/>
              <a:gd name="connsiteY3" fmla="*/ 723900 h 723900"/>
              <a:gd name="connsiteX0" fmla="*/ 0 w 1476375"/>
              <a:gd name="connsiteY0" fmla="*/ 0 h 723900"/>
              <a:gd name="connsiteX1" fmla="*/ 287775 w 1476375"/>
              <a:gd name="connsiteY1" fmla="*/ 360415 h 723900"/>
              <a:gd name="connsiteX2" fmla="*/ 1145024 w 1476375"/>
              <a:gd name="connsiteY2" fmla="*/ 360415 h 723900"/>
              <a:gd name="connsiteX3" fmla="*/ 1476375 w 1476375"/>
              <a:gd name="connsiteY3" fmla="*/ 723900 h 723900"/>
              <a:gd name="connsiteX0" fmla="*/ 0 w 1476375"/>
              <a:gd name="connsiteY0" fmla="*/ 0 h 723900"/>
              <a:gd name="connsiteX1" fmla="*/ 287775 w 1476375"/>
              <a:gd name="connsiteY1" fmla="*/ 360415 h 723900"/>
              <a:gd name="connsiteX2" fmla="*/ 1476375 w 1476375"/>
              <a:gd name="connsiteY2" fmla="*/ 723900 h 723900"/>
              <a:gd name="connsiteX0" fmla="*/ 0 w 1476375"/>
              <a:gd name="connsiteY0" fmla="*/ 0 h 723900"/>
              <a:gd name="connsiteX1" fmla="*/ 287775 w 1476375"/>
              <a:gd name="connsiteY1" fmla="*/ 360415 h 723900"/>
              <a:gd name="connsiteX2" fmla="*/ 916425 w 1476375"/>
              <a:gd name="connsiteY2" fmla="*/ 560440 h 723900"/>
              <a:gd name="connsiteX3" fmla="*/ 1476375 w 1476375"/>
              <a:gd name="connsiteY3" fmla="*/ 723900 h 723900"/>
              <a:gd name="connsiteX0" fmla="*/ 0 w 1476375"/>
              <a:gd name="connsiteY0" fmla="*/ 0 h 723900"/>
              <a:gd name="connsiteX1" fmla="*/ 287775 w 1476375"/>
              <a:gd name="connsiteY1" fmla="*/ 360415 h 723900"/>
              <a:gd name="connsiteX2" fmla="*/ 1326000 w 1476375"/>
              <a:gd name="connsiteY2" fmla="*/ 398515 h 723900"/>
              <a:gd name="connsiteX3" fmla="*/ 1476375 w 1476375"/>
              <a:gd name="connsiteY3" fmla="*/ 723900 h 723900"/>
              <a:gd name="connsiteX0" fmla="*/ 0 w 1476375"/>
              <a:gd name="connsiteY0" fmla="*/ 0 h 723900"/>
              <a:gd name="connsiteX1" fmla="*/ 287775 w 1476375"/>
              <a:gd name="connsiteY1" fmla="*/ 360415 h 723900"/>
              <a:gd name="connsiteX2" fmla="*/ 983100 w 1476375"/>
              <a:gd name="connsiteY2" fmla="*/ 379465 h 723900"/>
              <a:gd name="connsiteX3" fmla="*/ 1476375 w 1476375"/>
              <a:gd name="connsiteY3" fmla="*/ 723900 h 723900"/>
              <a:gd name="connsiteX0" fmla="*/ 0 w 1476375"/>
              <a:gd name="connsiteY0" fmla="*/ 0 h 723900"/>
              <a:gd name="connsiteX1" fmla="*/ 287775 w 1476375"/>
              <a:gd name="connsiteY1" fmla="*/ 360415 h 723900"/>
              <a:gd name="connsiteX2" fmla="*/ 1259325 w 1476375"/>
              <a:gd name="connsiteY2" fmla="*/ 417565 h 723900"/>
              <a:gd name="connsiteX3" fmla="*/ 1476375 w 1476375"/>
              <a:gd name="connsiteY3" fmla="*/ 723900 h 723900"/>
              <a:gd name="connsiteX0" fmla="*/ 0 w 1476375"/>
              <a:gd name="connsiteY0" fmla="*/ 0 h 723900"/>
              <a:gd name="connsiteX1" fmla="*/ 430650 w 1476375"/>
              <a:gd name="connsiteY1" fmla="*/ 398515 h 723900"/>
              <a:gd name="connsiteX2" fmla="*/ 1259325 w 1476375"/>
              <a:gd name="connsiteY2" fmla="*/ 417565 h 723900"/>
              <a:gd name="connsiteX3" fmla="*/ 1476375 w 1476375"/>
              <a:gd name="connsiteY3" fmla="*/ 723900 h 723900"/>
              <a:gd name="connsiteX0" fmla="*/ 0 w 1495425"/>
              <a:gd name="connsiteY0" fmla="*/ 0 h 742950"/>
              <a:gd name="connsiteX1" fmla="*/ 449700 w 1495425"/>
              <a:gd name="connsiteY1" fmla="*/ 417565 h 742950"/>
              <a:gd name="connsiteX2" fmla="*/ 1278375 w 1495425"/>
              <a:gd name="connsiteY2" fmla="*/ 436615 h 742950"/>
              <a:gd name="connsiteX3" fmla="*/ 1495425 w 1495425"/>
              <a:gd name="connsiteY3" fmla="*/ 742950 h 742950"/>
              <a:gd name="connsiteX0" fmla="*/ 28 w 1495453"/>
              <a:gd name="connsiteY0" fmla="*/ 0 h 742950"/>
              <a:gd name="connsiteX1" fmla="*/ 449728 w 1495453"/>
              <a:gd name="connsiteY1" fmla="*/ 417565 h 742950"/>
              <a:gd name="connsiteX2" fmla="*/ 1278403 w 1495453"/>
              <a:gd name="connsiteY2" fmla="*/ 436615 h 742950"/>
              <a:gd name="connsiteX3" fmla="*/ 1495453 w 1495453"/>
              <a:gd name="connsiteY3" fmla="*/ 742950 h 742950"/>
              <a:gd name="connsiteX0" fmla="*/ 28 w 1306379"/>
              <a:gd name="connsiteY0" fmla="*/ 0 h 733425"/>
              <a:gd name="connsiteX1" fmla="*/ 449728 w 1306379"/>
              <a:gd name="connsiteY1" fmla="*/ 417565 h 733425"/>
              <a:gd name="connsiteX2" fmla="*/ 1278403 w 1306379"/>
              <a:gd name="connsiteY2" fmla="*/ 436615 h 733425"/>
              <a:gd name="connsiteX3" fmla="*/ 647728 w 1306379"/>
              <a:gd name="connsiteY3" fmla="*/ 733425 h 733425"/>
              <a:gd name="connsiteX0" fmla="*/ 28 w 647728"/>
              <a:gd name="connsiteY0" fmla="*/ 0 h 733425"/>
              <a:gd name="connsiteX1" fmla="*/ 449728 w 647728"/>
              <a:gd name="connsiteY1" fmla="*/ 417565 h 733425"/>
              <a:gd name="connsiteX2" fmla="*/ 647728 w 647728"/>
              <a:gd name="connsiteY2" fmla="*/ 733425 h 733425"/>
              <a:gd name="connsiteX0" fmla="*/ 0 w 647700"/>
              <a:gd name="connsiteY0" fmla="*/ 0 h 733425"/>
              <a:gd name="connsiteX1" fmla="*/ 183000 w 647700"/>
              <a:gd name="connsiteY1" fmla="*/ 265166 h 733425"/>
              <a:gd name="connsiteX2" fmla="*/ 449700 w 647700"/>
              <a:gd name="connsiteY2" fmla="*/ 417565 h 733425"/>
              <a:gd name="connsiteX3" fmla="*/ 647700 w 647700"/>
              <a:gd name="connsiteY3" fmla="*/ 733425 h 733425"/>
              <a:gd name="connsiteX0" fmla="*/ 0 w 647700"/>
              <a:gd name="connsiteY0" fmla="*/ 0 h 733425"/>
              <a:gd name="connsiteX1" fmla="*/ 183000 w 647700"/>
              <a:gd name="connsiteY1" fmla="*/ 265166 h 733425"/>
              <a:gd name="connsiteX2" fmla="*/ 647700 w 647700"/>
              <a:gd name="connsiteY2" fmla="*/ 733425 h 733425"/>
              <a:gd name="connsiteX0" fmla="*/ 0 w 647700"/>
              <a:gd name="connsiteY0" fmla="*/ 0 h 733425"/>
              <a:gd name="connsiteX1" fmla="*/ 183000 w 647700"/>
              <a:gd name="connsiteY1" fmla="*/ 265166 h 733425"/>
              <a:gd name="connsiteX2" fmla="*/ 402075 w 647700"/>
              <a:gd name="connsiteY2" fmla="*/ 503291 h 733425"/>
              <a:gd name="connsiteX3" fmla="*/ 647700 w 647700"/>
              <a:gd name="connsiteY3" fmla="*/ 733425 h 733425"/>
              <a:gd name="connsiteX0" fmla="*/ 0 w 653394"/>
              <a:gd name="connsiteY0" fmla="*/ 0 h 733425"/>
              <a:gd name="connsiteX1" fmla="*/ 183000 w 653394"/>
              <a:gd name="connsiteY1" fmla="*/ 265166 h 733425"/>
              <a:gd name="connsiteX2" fmla="*/ 621150 w 653394"/>
              <a:gd name="connsiteY2" fmla="*/ 369941 h 733425"/>
              <a:gd name="connsiteX3" fmla="*/ 647700 w 653394"/>
              <a:gd name="connsiteY3" fmla="*/ 733425 h 733425"/>
              <a:gd name="connsiteX0" fmla="*/ 0 w 653394"/>
              <a:gd name="connsiteY0" fmla="*/ 0 h 733425"/>
              <a:gd name="connsiteX1" fmla="*/ 144900 w 653394"/>
              <a:gd name="connsiteY1" fmla="*/ 303266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427091 h 733425"/>
              <a:gd name="connsiteX3" fmla="*/ 647700 w 653394"/>
              <a:gd name="connsiteY3" fmla="*/ 733425 h 733425"/>
              <a:gd name="connsiteX0" fmla="*/ 4157 w 657551"/>
              <a:gd name="connsiteY0" fmla="*/ 0 h 733425"/>
              <a:gd name="connsiteX1" fmla="*/ 139532 w 657551"/>
              <a:gd name="connsiteY1" fmla="*/ 274691 h 733425"/>
              <a:gd name="connsiteX2" fmla="*/ 625307 w 657551"/>
              <a:gd name="connsiteY2" fmla="*/ 427091 h 733425"/>
              <a:gd name="connsiteX3" fmla="*/ 651857 w 657551"/>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657551" h="733425">
                <a:moveTo>
                  <a:pt x="4157" y="0"/>
                </a:moveTo>
                <a:cubicBezTo>
                  <a:pt x="-14865" y="100903"/>
                  <a:pt x="31582" y="152454"/>
                  <a:pt x="139532" y="274691"/>
                </a:cubicBezTo>
                <a:cubicBezTo>
                  <a:pt x="206545" y="358573"/>
                  <a:pt x="547857" y="349048"/>
                  <a:pt x="625307" y="427091"/>
                </a:cubicBezTo>
                <a:cubicBezTo>
                  <a:pt x="702757" y="505134"/>
                  <a:pt x="610920" y="695069"/>
                  <a:pt x="651857" y="733425"/>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70" name="矩形 69"/>
          <p:cNvSpPr/>
          <p:nvPr/>
        </p:nvSpPr>
        <p:spPr>
          <a:xfrm>
            <a:off x="5168617"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chemeClr val="bg1"/>
              </a:solidFill>
            </a:endParaRPr>
          </a:p>
        </p:txBody>
      </p:sp>
      <p:sp>
        <p:nvSpPr>
          <p:cNvPr id="71" name="矩形 70"/>
          <p:cNvSpPr/>
          <p:nvPr/>
        </p:nvSpPr>
        <p:spPr>
          <a:xfrm>
            <a:off x="3413295" y="4086045"/>
            <a:ext cx="484208"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827480" y="2420860"/>
            <a:ext cx="1620303" cy="361867"/>
          </a:xfrm>
          <a:prstGeom prst="rect">
            <a:avLst/>
          </a:prstGeom>
          <a:noFill/>
        </p:spPr>
        <p:txBody>
          <a:bodyPr wrap="none" rtlCol="0">
            <a:spAutoFit/>
          </a:bodyPr>
          <a:lstStyle/>
          <a:p>
            <a:r>
              <a:rPr lang="en-US" altLang="zh-CN" sz="1400" dirty="0" smtClean="0"/>
              <a:t>1. append to </a:t>
            </a:r>
            <a:r>
              <a:rPr lang="en-US" altLang="zh-CN" sz="1400" dirty="0" err="1" smtClean="0"/>
              <a:t>wal</a:t>
            </a:r>
            <a:endParaRPr lang="zh-CN" altLang="en-US" sz="1400" dirty="0"/>
          </a:p>
        </p:txBody>
      </p:sp>
      <p:sp>
        <p:nvSpPr>
          <p:cNvPr id="73" name="TextBox 72"/>
          <p:cNvSpPr txBox="1"/>
          <p:nvPr/>
        </p:nvSpPr>
        <p:spPr>
          <a:xfrm>
            <a:off x="1085238" y="3472177"/>
            <a:ext cx="2230552" cy="361867"/>
          </a:xfrm>
          <a:prstGeom prst="rect">
            <a:avLst/>
          </a:prstGeom>
          <a:noFill/>
        </p:spPr>
        <p:txBody>
          <a:bodyPr wrap="none" rtlCol="0">
            <a:spAutoFit/>
          </a:bodyPr>
          <a:lstStyle/>
          <a:p>
            <a:r>
              <a:rPr lang="en-US" altLang="zh-CN" sz="1400" dirty="0"/>
              <a:t>2</a:t>
            </a:r>
            <a:r>
              <a:rPr lang="en-US" altLang="zh-CN" sz="1400" dirty="0" smtClean="0"/>
              <a:t>. put &amp; sort in memory</a:t>
            </a:r>
            <a:endParaRPr lang="zh-CN" altLang="en-US" sz="1400" dirty="0"/>
          </a:p>
        </p:txBody>
      </p:sp>
      <p:sp>
        <p:nvSpPr>
          <p:cNvPr id="74" name="TextBox 73"/>
          <p:cNvSpPr txBox="1"/>
          <p:nvPr/>
        </p:nvSpPr>
        <p:spPr>
          <a:xfrm>
            <a:off x="1461960" y="4676793"/>
            <a:ext cx="2389941" cy="361867"/>
          </a:xfrm>
          <a:prstGeom prst="rect">
            <a:avLst/>
          </a:prstGeom>
          <a:noFill/>
        </p:spPr>
        <p:txBody>
          <a:bodyPr wrap="none" rtlCol="0">
            <a:spAutoFit/>
          </a:bodyPr>
          <a:lstStyle/>
          <a:p>
            <a:r>
              <a:rPr lang="en-US" altLang="zh-CN" sz="1400" dirty="0" smtClean="0"/>
              <a:t>3. write back to disk block</a:t>
            </a:r>
            <a:endParaRPr lang="zh-CN" altLang="en-US" sz="1400" dirty="0"/>
          </a:p>
        </p:txBody>
      </p:sp>
      <p:sp>
        <p:nvSpPr>
          <p:cNvPr id="75" name="矩形 74"/>
          <p:cNvSpPr/>
          <p:nvPr/>
        </p:nvSpPr>
        <p:spPr>
          <a:xfrm>
            <a:off x="5334798"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6" name="矩形 75"/>
          <p:cNvSpPr/>
          <p:nvPr/>
        </p:nvSpPr>
        <p:spPr>
          <a:xfrm>
            <a:off x="551798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7" name="矩形 76"/>
          <p:cNvSpPr/>
          <p:nvPr/>
        </p:nvSpPr>
        <p:spPr>
          <a:xfrm>
            <a:off x="568654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8" name="任意多边形 77"/>
          <p:cNvSpPr/>
          <p:nvPr/>
        </p:nvSpPr>
        <p:spPr>
          <a:xfrm>
            <a:off x="6099698" y="2841759"/>
            <a:ext cx="1690174" cy="99228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1262632 w 1933575"/>
              <a:gd name="connsiteY2" fmla="*/ 470039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809928 w 1933575"/>
              <a:gd name="connsiteY3" fmla="*/ 493904 h 1057275"/>
              <a:gd name="connsiteX4" fmla="*/ 541408 w 1933575"/>
              <a:gd name="connsiteY4" fmla="*/ 760702 h 1057275"/>
              <a:gd name="connsiteX5" fmla="*/ 0 w 1933575"/>
              <a:gd name="connsiteY5"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124306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87782 w 1933575"/>
              <a:gd name="connsiteY3" fmla="*/ 744485 h 1057275"/>
              <a:gd name="connsiteX4" fmla="*/ 541408 w 1933575"/>
              <a:gd name="connsiteY4" fmla="*/ 760702 h 1057275"/>
              <a:gd name="connsiteX5" fmla="*/ 0 w 1933575"/>
              <a:gd name="connsiteY5"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75" h="1057275">
                <a:moveTo>
                  <a:pt x="1933575" y="0"/>
                </a:moveTo>
                <a:lnTo>
                  <a:pt x="1184454" y="137096"/>
                </a:lnTo>
                <a:cubicBezTo>
                  <a:pt x="1004372" y="220330"/>
                  <a:pt x="1468807" y="471755"/>
                  <a:pt x="1418961" y="535201"/>
                </a:cubicBezTo>
                <a:cubicBezTo>
                  <a:pt x="1369115" y="598647"/>
                  <a:pt x="1339728" y="700935"/>
                  <a:pt x="1287782" y="744485"/>
                </a:cubicBezTo>
                <a:cubicBezTo>
                  <a:pt x="1002032" y="846085"/>
                  <a:pt x="798583" y="735302"/>
                  <a:pt x="541408" y="760702"/>
                </a:cubicBezTo>
                <a:cubicBezTo>
                  <a:pt x="333324" y="821261"/>
                  <a:pt x="9647" y="868129"/>
                  <a:pt x="0" y="1057275"/>
                </a:cubicBezTo>
              </a:path>
            </a:pathLst>
          </a:custGeom>
          <a:ln w="19050">
            <a:solidFill>
              <a:schemeClr val="accent2"/>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79" name="任意多边形 78"/>
          <p:cNvSpPr/>
          <p:nvPr/>
        </p:nvSpPr>
        <p:spPr>
          <a:xfrm>
            <a:off x="3897364" y="3911845"/>
            <a:ext cx="2220412" cy="135507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0" name="椭圆 79"/>
          <p:cNvSpPr/>
          <p:nvPr/>
        </p:nvSpPr>
        <p:spPr>
          <a:xfrm>
            <a:off x="7844834" y="2761715"/>
            <a:ext cx="124635" cy="1269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81" name="TextBox 80"/>
          <p:cNvSpPr txBox="1"/>
          <p:nvPr/>
        </p:nvSpPr>
        <p:spPr>
          <a:xfrm>
            <a:off x="7927936" y="2644271"/>
            <a:ext cx="497404" cy="361867"/>
          </a:xfrm>
          <a:prstGeom prst="rect">
            <a:avLst/>
          </a:prstGeom>
          <a:noFill/>
        </p:spPr>
        <p:txBody>
          <a:bodyPr wrap="none" rtlCol="0">
            <a:spAutoFit/>
          </a:bodyPr>
          <a:lstStyle/>
          <a:p>
            <a:r>
              <a:rPr lang="en-US" altLang="zh-CN" sz="1400" dirty="0" smtClean="0"/>
              <a:t>key</a:t>
            </a:r>
            <a:endParaRPr lang="zh-CN" altLang="en-US" sz="1400" dirty="0"/>
          </a:p>
        </p:txBody>
      </p:sp>
      <p:sp>
        <p:nvSpPr>
          <p:cNvPr id="82" name="TextBox 81"/>
          <p:cNvSpPr txBox="1"/>
          <p:nvPr/>
        </p:nvSpPr>
        <p:spPr>
          <a:xfrm>
            <a:off x="2988995" y="2641251"/>
            <a:ext cx="1199410" cy="325680"/>
          </a:xfrm>
          <a:prstGeom prst="rect">
            <a:avLst/>
          </a:prstGeom>
          <a:noFill/>
        </p:spPr>
        <p:txBody>
          <a:bodyPr wrap="none" rtlCol="0">
            <a:spAutoFit/>
          </a:bodyPr>
          <a:lstStyle/>
          <a:p>
            <a:r>
              <a:rPr lang="en-US" altLang="zh-CN" sz="1200" dirty="0" smtClean="0">
                <a:solidFill>
                  <a:schemeClr val="bg1"/>
                </a:solidFill>
              </a:rPr>
              <a:t>operation log</a:t>
            </a:r>
            <a:endParaRPr lang="zh-CN" altLang="en-US" sz="1200" dirty="0">
              <a:solidFill>
                <a:schemeClr val="bg1"/>
              </a:solidFill>
            </a:endParaRPr>
          </a:p>
        </p:txBody>
      </p:sp>
      <p:sp>
        <p:nvSpPr>
          <p:cNvPr id="83" name="TextBox 82"/>
          <p:cNvSpPr txBox="1"/>
          <p:nvPr/>
        </p:nvSpPr>
        <p:spPr>
          <a:xfrm>
            <a:off x="5128391" y="4335821"/>
            <a:ext cx="1039208" cy="325680"/>
          </a:xfrm>
          <a:prstGeom prst="rect">
            <a:avLst/>
          </a:prstGeom>
          <a:noFill/>
        </p:spPr>
        <p:txBody>
          <a:bodyPr wrap="none" rtlCol="0">
            <a:spAutoFit/>
          </a:bodyPr>
          <a:lstStyle/>
          <a:p>
            <a:r>
              <a:rPr lang="en-US" altLang="zh-CN" sz="1200" dirty="0" smtClean="0">
                <a:solidFill>
                  <a:schemeClr val="bg1"/>
                </a:solidFill>
              </a:rPr>
              <a:t>data record</a:t>
            </a:r>
            <a:endParaRPr lang="zh-CN" altLang="en-US" sz="1200" dirty="0">
              <a:solidFill>
                <a:schemeClr val="bg1"/>
              </a:solidFill>
            </a:endParaRPr>
          </a:p>
        </p:txBody>
      </p:sp>
      <p:sp>
        <p:nvSpPr>
          <p:cNvPr id="84" name="TextBox 83"/>
          <p:cNvSpPr txBox="1"/>
          <p:nvPr/>
        </p:nvSpPr>
        <p:spPr>
          <a:xfrm>
            <a:off x="5128390" y="5517127"/>
            <a:ext cx="862430" cy="325680"/>
          </a:xfrm>
          <a:prstGeom prst="rect">
            <a:avLst/>
          </a:prstGeom>
          <a:noFill/>
        </p:spPr>
        <p:txBody>
          <a:bodyPr wrap="none" rtlCol="0">
            <a:spAutoFit/>
          </a:bodyPr>
          <a:lstStyle/>
          <a:p>
            <a:r>
              <a:rPr lang="en-US" altLang="zh-CN" sz="1200" dirty="0" smtClean="0">
                <a:solidFill>
                  <a:schemeClr val="bg1"/>
                </a:solidFill>
              </a:rPr>
              <a:t>file block</a:t>
            </a:r>
            <a:endParaRPr lang="zh-CN" altLang="en-US" sz="1200" dirty="0">
              <a:solidFill>
                <a:schemeClr val="bg1"/>
              </a:solidFill>
            </a:endParaRPr>
          </a:p>
        </p:txBody>
      </p:sp>
      <p:sp>
        <p:nvSpPr>
          <p:cNvPr id="85" name="TextBox 84"/>
          <p:cNvSpPr txBox="1"/>
          <p:nvPr/>
        </p:nvSpPr>
        <p:spPr>
          <a:xfrm>
            <a:off x="5128391" y="5154571"/>
            <a:ext cx="396252" cy="434240"/>
          </a:xfrm>
          <a:prstGeom prst="rect">
            <a:avLst/>
          </a:prstGeom>
          <a:noFill/>
        </p:spPr>
        <p:txBody>
          <a:bodyPr wrap="none" rtlCol="0">
            <a:spAutoFit/>
          </a:bodyPr>
          <a:lstStyle/>
          <a:p>
            <a:r>
              <a:rPr lang="en-US" altLang="zh-CN" dirty="0" smtClean="0">
                <a:solidFill>
                  <a:schemeClr val="accent3"/>
                </a:solidFill>
              </a:rPr>
              <a:t>…</a:t>
            </a:r>
            <a:endParaRPr lang="zh-CN" altLang="en-US" dirty="0">
              <a:solidFill>
                <a:schemeClr val="accent3"/>
              </a:solidFill>
            </a:endParaRPr>
          </a:p>
        </p:txBody>
      </p:sp>
      <p:sp>
        <p:nvSpPr>
          <p:cNvPr id="86" name="矩形 85"/>
          <p:cNvSpPr/>
          <p:nvPr/>
        </p:nvSpPr>
        <p:spPr>
          <a:xfrm>
            <a:off x="3691012" y="5271360"/>
            <a:ext cx="1868525"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5570794" y="3861905"/>
            <a:ext cx="517773" cy="25022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4419600 w 4419600"/>
              <a:gd name="connsiteY0" fmla="*/ 0 h 523875"/>
              <a:gd name="connsiteX1" fmla="*/ 0 w 4419600"/>
              <a:gd name="connsiteY1" fmla="*/ 523875 h 523875"/>
              <a:gd name="connsiteX0" fmla="*/ 447675 w 447675"/>
              <a:gd name="connsiteY0" fmla="*/ 0 h 104775"/>
              <a:gd name="connsiteX1" fmla="*/ 0 w 447675"/>
              <a:gd name="connsiteY1" fmla="*/ 104775 h 104775"/>
              <a:gd name="connsiteX0" fmla="*/ 447675 w 448052"/>
              <a:gd name="connsiteY0" fmla="*/ 0 h 104775"/>
              <a:gd name="connsiteX1" fmla="*/ 0 w 448052"/>
              <a:gd name="connsiteY1" fmla="*/ 104775 h 104775"/>
              <a:gd name="connsiteX0" fmla="*/ 448419 w 448665"/>
              <a:gd name="connsiteY0" fmla="*/ 0 h 104775"/>
              <a:gd name="connsiteX1" fmla="*/ 744 w 448665"/>
              <a:gd name="connsiteY1" fmla="*/ 104775 h 104775"/>
              <a:gd name="connsiteX0" fmla="*/ 448419 w 448665"/>
              <a:gd name="connsiteY0" fmla="*/ 0 h 178667"/>
              <a:gd name="connsiteX1" fmla="*/ 744 w 448665"/>
              <a:gd name="connsiteY1" fmla="*/ 178667 h 178667"/>
              <a:gd name="connsiteX0" fmla="*/ 448419 w 448665"/>
              <a:gd name="connsiteY0" fmla="*/ 0 h 224849"/>
              <a:gd name="connsiteX1" fmla="*/ 744 w 448665"/>
              <a:gd name="connsiteY1" fmla="*/ 224849 h 224849"/>
              <a:gd name="connsiteX0" fmla="*/ 448419 w 448665"/>
              <a:gd name="connsiteY0" fmla="*/ 0 h 206376"/>
              <a:gd name="connsiteX1" fmla="*/ 744 w 448665"/>
              <a:gd name="connsiteY1" fmla="*/ 206376 h 206376"/>
            </a:gdLst>
            <a:ahLst/>
            <a:cxnLst>
              <a:cxn ang="0">
                <a:pos x="connsiteX0" y="connsiteY0"/>
              </a:cxn>
              <a:cxn ang="0">
                <a:pos x="connsiteX1" y="connsiteY1"/>
              </a:cxn>
            </a:cxnLst>
            <a:rect l="l" t="t" r="r" b="b"/>
            <a:pathLst>
              <a:path w="448665" h="206376">
                <a:moveTo>
                  <a:pt x="448419" y="0"/>
                </a:moveTo>
                <a:cubicBezTo>
                  <a:pt x="461119" y="139700"/>
                  <a:pt x="-21481" y="-19049"/>
                  <a:pt x="744" y="206376"/>
                </a:cubicBez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8" name="任意多边形 87"/>
          <p:cNvSpPr/>
          <p:nvPr/>
        </p:nvSpPr>
        <p:spPr>
          <a:xfrm>
            <a:off x="4387386" y="3911845"/>
            <a:ext cx="1730389" cy="1382642"/>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9" name="任意多边形 88"/>
          <p:cNvSpPr/>
          <p:nvPr/>
        </p:nvSpPr>
        <p:spPr>
          <a:xfrm>
            <a:off x="5376347" y="3911845"/>
            <a:ext cx="741429" cy="135951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cxnSp>
        <p:nvCxnSpPr>
          <p:cNvPr id="91" name="直接连接符 90"/>
          <p:cNvCxnSpPr/>
          <p:nvPr/>
        </p:nvCxnSpPr>
        <p:spPr>
          <a:xfrm>
            <a:off x="5976230" y="3861060"/>
            <a:ext cx="252000" cy="0"/>
          </a:xfrm>
          <a:prstGeom prst="line">
            <a:avLst/>
          </a:prstGeom>
        </p:spPr>
        <p:style>
          <a:lnRef idx="3">
            <a:schemeClr val="accent5"/>
          </a:lnRef>
          <a:fillRef idx="0">
            <a:schemeClr val="accent5"/>
          </a:fillRef>
          <a:effectRef idx="2">
            <a:schemeClr val="accent5"/>
          </a:effectRef>
          <a:fontRef idx="minor">
            <a:schemeClr val="tx1"/>
          </a:fontRef>
        </p:style>
      </p:cxnSp>
      <p:sp>
        <p:nvSpPr>
          <p:cNvPr id="92" name="TextBox 91"/>
          <p:cNvSpPr txBox="1"/>
          <p:nvPr/>
        </p:nvSpPr>
        <p:spPr>
          <a:xfrm>
            <a:off x="6675072" y="3943588"/>
            <a:ext cx="1543692" cy="307777"/>
          </a:xfrm>
          <a:prstGeom prst="rect">
            <a:avLst/>
          </a:prstGeom>
          <a:noFill/>
        </p:spPr>
        <p:txBody>
          <a:bodyPr wrap="none" rtlCol="0">
            <a:spAutoFit/>
          </a:bodyPr>
          <a:lstStyle/>
          <a:p>
            <a:r>
              <a:rPr lang="en-US" altLang="zh-CN" sz="1400" dirty="0" smtClean="0"/>
              <a:t>1. </a:t>
            </a:r>
            <a:r>
              <a:rPr lang="en-US" altLang="zh-CN" sz="1400" dirty="0"/>
              <a:t>r</a:t>
            </a:r>
            <a:r>
              <a:rPr lang="en-US" altLang="zh-CN" sz="1400" dirty="0" smtClean="0"/>
              <a:t>ead from cache</a:t>
            </a:r>
            <a:endParaRPr lang="zh-CN" altLang="en-US" sz="1400" dirty="0"/>
          </a:p>
        </p:txBody>
      </p:sp>
      <p:sp>
        <p:nvSpPr>
          <p:cNvPr id="93" name="TextBox 92"/>
          <p:cNvSpPr txBox="1"/>
          <p:nvPr/>
        </p:nvSpPr>
        <p:spPr>
          <a:xfrm>
            <a:off x="6675072" y="4703837"/>
            <a:ext cx="1412118" cy="307777"/>
          </a:xfrm>
          <a:prstGeom prst="rect">
            <a:avLst/>
          </a:prstGeom>
          <a:noFill/>
        </p:spPr>
        <p:txBody>
          <a:bodyPr wrap="none" rtlCol="0">
            <a:spAutoFit/>
          </a:bodyPr>
          <a:lstStyle/>
          <a:p>
            <a:r>
              <a:rPr lang="en-US" altLang="zh-CN" sz="1400" dirty="0"/>
              <a:t>2</a:t>
            </a:r>
            <a:r>
              <a:rPr lang="en-US" altLang="zh-CN" sz="1400" dirty="0" smtClean="0"/>
              <a:t>. </a:t>
            </a:r>
            <a:r>
              <a:rPr lang="en-US" altLang="zh-CN" sz="1400" dirty="0"/>
              <a:t>r</a:t>
            </a:r>
            <a:r>
              <a:rPr lang="en-US" altLang="zh-CN" sz="1400" dirty="0" smtClean="0"/>
              <a:t>ead from disk</a:t>
            </a:r>
            <a:endParaRPr lang="zh-CN" altLang="en-US" sz="1400" dirty="0"/>
          </a:p>
        </p:txBody>
      </p:sp>
    </p:spTree>
    <p:extLst>
      <p:ext uri="{BB962C8B-B14F-4D97-AF65-F5344CB8AC3E}">
        <p14:creationId xmlns:p14="http://schemas.microsoft.com/office/powerpoint/2010/main" val="3219644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150" y="3459890"/>
            <a:ext cx="2171700" cy="2057400"/>
          </a:xfrm>
        </p:spPr>
      </p:pic>
      <p:sp>
        <p:nvSpPr>
          <p:cNvPr id="4" name="矩形 3"/>
          <p:cNvSpPr/>
          <p:nvPr/>
        </p:nvSpPr>
        <p:spPr>
          <a:xfrm>
            <a:off x="1475570" y="2060810"/>
            <a:ext cx="6341801" cy="1015663"/>
          </a:xfrm>
          <a:prstGeom prst="rect">
            <a:avLst/>
          </a:prstGeom>
        </p:spPr>
        <p:txBody>
          <a:bodyPr wrap="none">
            <a:spAutoFit/>
          </a:bodyPr>
          <a:lstStyle/>
          <a:p>
            <a:r>
              <a:rPr lang="en-US" altLang="zh-CN" sz="6000" dirty="0">
                <a:latin typeface="Arial Unicode MS" panose="020B0604020202020204" pitchFamily="34" charset="-122"/>
                <a:ea typeface="Arial Unicode MS" panose="020B0604020202020204" pitchFamily="34" charset="-122"/>
                <a:cs typeface="Arial Unicode MS" panose="020B0604020202020204" pitchFamily="34" charset="-122"/>
              </a:rPr>
              <a:t>What about </a:t>
            </a:r>
            <a:r>
              <a:rPr lang="en-US" altLang="zh-CN" sz="6000" dirty="0" smtClean="0">
                <a:latin typeface="Arial Unicode MS" panose="020B0604020202020204" pitchFamily="34" charset="-122"/>
                <a:ea typeface="Arial Unicode MS" panose="020B0604020202020204" pitchFamily="34" charset="-122"/>
                <a:cs typeface="Arial Unicode MS" panose="020B0604020202020204" pitchFamily="34" charset="-122"/>
              </a:rPr>
              <a:t>SSD?</a:t>
            </a:r>
            <a:endParaRPr lang="zh-CN" altLang="en-US" sz="6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AutoShape 2" descr="data:image/jpeg;base64,R0lGODlh5ADYAPYAAAAAADMAAAAzADMzAAAAMzMAMwAzMzMzM2YAAGYzAF0UMmYzMzNmM2ZmAGZmMzMzZVM0U2YzZjNmZWZmZqgqGpkzM6JXJ5lmM8xmM5kzZplmZsxmZpmZM8yZM5mZZsyZZqBnmWaMgZmZmcyZmf+ZmczMmf/MmZmwxsyZzP+ZzMzMzP/MzP//zP/M/8zx4P///1VSVjVNPFdVM9eBhHMuMJAlKtIOGs0iIcgyKZ8uS6pVV9VQUfOChvepn/nVrHcsAuYAEvGFaPqt2gAAAAAAAAAAAAAAAAAAAAAAAAAAAAAAAAAAAAAAAAAAAAAAAAAAAAAAAAAAAAAAAAAAAAAAAAAAAAAAAAAAAAAAAAAAAAAAAAAAAAAAAAAAAAAAAAAAAAAAAAAAAAAAAAAAAAAAAAAAAAAAAAAAAAAAAAAAAAAAAAAAAAAAAAAAAAAAAAAAAAAAAAAAAAAAAAAAAAAAAAAAAAAAAAAAAAAAAAAAAAAAAAAAAAAAAAAAAAAAAAAAACH/C05FVFNDQVBFMi4wAwEAAAAh+QQEIAD/ACwAAAAA5ADYAAAG/8CVaiUUDodF40i1NBZVyKeQdZRWiy5p1srFaonHlqu1yqpa5zJaNGKLRKgRCkpvHw4DQn5gCBgABwACBQJ6gAB9f4GBhwADAAEAkJJ5fgF4BIsAhAWHjIGEh5yHAQKSkqYAEyIhIK0Tq7AisLGrrbOPL7otui+8u7pgJFFkLyu8K74sxsHIzM/JycbOycUty9LSvL8t276+3t/PvbssLUsjJ3JQJVBPIgcFe5uDjwcEpZ2BeZCmnY2PCCAqpUcgqT4HIz3qZEkUpD+lNg0EQMCfpAkgRHgIoZHVGw0cRWS8FesPGCIoTz5BpyJFlJQwY6qE+TJmTZk3U9a8dizJsf8hb9qMKCFn3RIm8OpxMpXJET4B+RxRjDTIaYCnkUplhZpQaqRDg6BCFNRp4SOphk49mtCqrau3IUDOEgES7lWYZFgQIZPSBIkUJYiYkEm48Aq9KBEToZLSGBjHjq/lLTaEGZFpl48pVhGHjZwSc0DTQaHhjqU+euyRDet0gCWxWqtKpRegbD+t9KSGypooYqiCk9QajKUxhIe5JFmFXLXxUbTDe6HDHGFiRIrBKQrXvMmXr2HF0VN6D685OuTo5pJBGSEUztA5nIXYGXDgKv1GsKEyygO1rP36msgTyT6bnGVbVAuFRRVtjIQiSFqnsCUXca6ApMFcxK0iSXg87QX/XgojrBAiTobFBJ5jhHUnXYcr6jVZT88Vc5iMKLkRh2gscVZCaYTUB8iAlwzIyQBD6rEIgABeQiQeStZHpGuLFIDbIxGhphpAEp1CkSCR/IGWKZ8AJNAjJoGXWHgmqEBCCdmhUOKbcMJkJofSoeRdZCuu+MIQKLghBxucrbeCSAD+aCQgh953QFjyNLrkJXfcQR99kcaDh6SXElkVI1R1YooflKByCoSnfGXQKakopOUkPeUVjasoUYeCX3G+qdicZ6bkYq4wQiejqzJi5hgTQhHFhAqiCUHXovIcqo8lmixyCSCmRTrAApQucMACAWDrLX3dbrttkFRKReAoAU3y/8dZgkhkyrqTlMuUVJ+aAut4vZoAogluxolriYzVSdiuvT5HMBksxoiSOu7BcSx8KWhUQKHQ5qOapvJQC+m2196xQAIcL6DtyCM7IC7IkjbLD0GqYhmcJF5aNEkqgRTk20MPgYeYMeCpUN11SAxWa0ywwklwwYuhQR6K06QXTXrE2ghaOyi0A9oEGO9RkNZZTzxpyNuKLLbYDohc9tljmy02x14hiJW5MGfliEKG1JMbIfaRUhVKeMqkL1ErkIBSdkPrit53uo53dHk8vfgcnnpx5gZRIugYnwoiRPCkofb4gTFs8VxbgMhhL4C2AxOYnvoFETiQQdkawG662uCGEv9IVVRa+aNTVfXBqGoN7TMmRY8IMONi0jmmmOAjCl04XjohL7CKiY3HM8Iw8gX5i2hQ3kYcS8DHngjacl1k5/UEGSnpF5gewQKpT1CB7LHHvoD99qO9tmsBUFmuk07C2yKgRC4BOQlIpNDEIcRDnl6FaEQrINzzyHMrohkuM42RiTn0gpkYOc0YSBFK1eYQIvh4QFvT2oMAAUGkS3gtbAmYnfsc0D4HzC8CF5Bf/eangfnxcAGsc0DZPoYHA5IrhZgC19cg1b+MUap//NNU/0jBQelVESaCW1NfauU8gQ0sM9QjzxCA1cDz8C0Jnfne1AIlIhE4QH2e6xHnpCUussH/D4j3c50eKzCBC2jgAg74Yx41YLrX+XCIBwDZkwBkDyKBDIXaSsDEFJnE0BXxUo5YYSDwVTDEpGkYhOtiFy/4PMRwUmB9g96rjrdB7cnHT+oIH7KgoAGseQJIfVhUfQwgD22F7WyvyyMfc0jM+mXgj33sIQ0JGcjZIbJ8jCyAJLOVSI9Vc2QdGx19phlN4LlmANCxzK7MRILBjHKLfiOMCipoGBSdEjEv2ROwkMCX9KAhhICqHNXaiMJF/C5KSEqkyFLHzBwO8n7382MG/MjQ+hHyAkF8qDNLV8c7oIxk3iod6TLqy0nJI0lcO6WvsBhBmAjtnEP71yqPMKv2sGd8/3TJCF08I4eZYAYJ40tH+MK3AsphS1p2s1T/LiW21DUzdgv1Iw8hSkgN/PGpT71ABR7aPj8Kc4hDJF0MBXotbWF1dgxwpsi6yq2fPomAedgZBlHyksDoSzApkWBhuqhSnLx0BBe6HyHv+D4FEElk3YrfhdgzByn8pA1+OtYsmeCBJOWyHkeCFAK8itDYXWCh8usjZv0YVac2tH7EHCYN4XdIsZYND6T7qv6weoDTPhIPfgWXABqJtPKgCDsnjevzooArFDHBqWOrTROfFIDiFvdHwq1jIGsZlCYMSigMY8IcpusBzUHWPkZiImUTer9hMpSYl/3sZ/8IURxOtaqvi//d/PAo1tltK4b6q+H8hlhDs3W1Y3C8hPR4JieUCE6uK8ht4UxJE3SwB7AHQICAgtQt4/6If3pgsI88pgD4TeBCbkjsUULThn4OaEkBTWTrcJjQQIIXh08N5DA9S14WM9TEJp5fVfuIQ/19TIY2PNt65SfE9o71W+RyTgMVhs4iADgwNhnaCEBwgfqg0DV4s8SA+mGbMeEDFf+oT0QiIaVLREADIMBwn6qm2BMOsFHXraPpWNzDp57XzWwWr4uV+ccKAPKPNZaxIUd7uvW2z6g13DMQT7dRcGk5PWoVQsJK6jxR9rdWx8Irt7R83AR9pVwtiwpu/DOQq/TvKxu7cFD/PLOezIHLAPYIKH3c59CptviPJr4wZxkq6znnsM61tCpEkzloZsq4qmKVLw3PpkfTzddsWwWZkjLIK5R0UXDOnmBKSECXDYigAlrWjULkdpXZNKgfWmKEJP5BJXwE4tOXggWG2cMZD0wgdB9loprhx1k2m9izC01xZ1vM0DfvmqnAzqGd9ZhZhOaYj3xuKusAmUeDm01chraJOwU2SpRCmgRLliRgp6WqhfRjeKpaUKg4BZVPbcnkAeG2x0Q9vtJcYhDVIqr76t3Zht773rOGqs31PVUgNnSQNJzqaAGZXjzy2OA5bl/s9MhnsSm7PM+Bum5LZHGaRFAk7TNuJTR9/2WnzCblD8qKQb4iM65QiSmq+of6IvAGjWjOkpDqGOkc6tS6c1avObf7nHXe4vP6MZA27Dvglb7wHD8U8DLGo/2CqHTSPhOcSPuX0JDsaDi9VARNxgNZwL2VTIfqKasiEJfcFYmKTEIgESF9vOSROhBMwAFey4T6FjA62E3gmHrfd0N3z3fefxeZEP27epe5VJ/jubwzTrwQhT7jq8pQZNU73lrZSgS5Cg3AMQERXmPXZeF6xcpa8lTpteQldnn9LF2SG5dSIf64USJSp2VkzLvqABQ71QN65+yb9637vS/XxOkFUXhHVQnVRz6XR7qmR0qXYwsFRA9VcGizF/HEbP8BVlIVODhEgGTURwRxcEJH9HW0IQlTtB+lkgpngXoy0yUiKCqMgHrtMm6hwhAAYm65pF0DxUd1l4M5SGtxBlUs5gE5N2u7J3xRhXMqxnMC92JCl3j1c3CjxUzQF33Iw0nQFhNVVyM9pGVaOAlywxWFMDPEIwmmFyoTUXIueBb8cBuIsIIiaIJbMiXNciniQlA7WIf654M0B1VA2H+/p1Tk5Yc2pFTBh2KAJFUGCGuJB1GBOEg9V18OkGjjhDwvUXklImladna34SXpFxzl0ggquCXqchs0w4abeAqi9w9l8RT6wEIfZTY6mHuehWLLRXP1dgH4twG9Z2+6p2LCF4T/rmZn/UZe+eaArgNRhgRIdoZQN0Fg02aFJiUT7EFI/AMRCDFls7GCXzgVbaglEYF+L/gPZChu18iNMBMcdNM/etCKX3ZhdGdrOPQ+ERWEToWLTvUB8mhZbQZetlZzfzhn5xV44bVZlxWIPFY2Z4IwiVZkb8JYIIBgvNF5JlcR1rgV9LIl6VJ6JQcJElly4KiGhnBuYPEViqAWU9Ef2xJI7FiHdedjA1VMcYZ/PSiPtYhMCVABC1ABFGCTFVCTFaCTNXmTP7mTQlmTNUkBImOTC2CURtk+dlInUDMnVRg4cNVTgVMCGUA6I0iRU7ZlJjcQhfAVWZIKpuCFuZF6uXE7/6WYCrOhisEhblARYXeQksu1gwg1NgJlNul1b3y3h3nnR8m0ezsZAAiQAAggmINZmIQZAISJAIzZmIjJmIvZmJGpmHiUKx3CjFLZjBuIccvSRAzmD1GBFh73lSSZFh4ndv0xG1zBCAghbjczLSgoghK5glShEBOjOhqAe1CFR2WzTWqmP7kGWj64j3lXSwtwmJIpmMq5mIapmIIZmZDJmMrZP4h5R3mSNFEXbReoEsNwQghwQBN2lpJQM+yChqMHgu13bvCyO1n2EF8RJqxRm+5CEVzhJS3oCE7WWn10YXy0XpDkSKi1agfgn/W3cITId7kIeNwinQnQnIGpnNF5mP/FFaGQGUMIcC3dYjbhsTgyEZUBdh0iUndwlEleASYtg4n/ACaf9wha4xW94ZW5QxWgx2VvaX6fAiGdeGk/Ujr25zrvNS6KVD7a8p1k5YSV5Xv8eCH4V5iOqZNO5ZNMKphKZaGOmQAU8Ir3pwH11BN6gWh8gR0Y+DcY14BjNVy4MQidwigPQi/dRgmoNxb1EVS6sZpg4SmrCBsxCIapWI5bJoKLJDK11HNiI3ePRHuPFC6Fipc0lEy5mEwT4AGc2aCOyVAb8AF/lAGRmQAKcAEbMFUU4JiMqQEbwB4Yh3HsRjCY6YzQNgQYx2QJxjFSkkDgFp4R4SMix6LgJ0UCEKf/cfpRkBAmWkGCvWpyCIEQXKGGm1iNv9pVi4dRJBM2IfNXiTo7TTWANSdVlYM5xwmZAdCTuDiqG6CpkHmT4NpDTLqYGpBFGSg9XuQrKjUYGEdIxeUjrtGa7smmovApipA3AvRp+qEkKrNL/fOvJfqrP4I7eHOeQJKNZnkWBBIkgdQ6ajM7qdNeFestzzo2zeR7t7YAItBT5GOYkHkBePUBI/ABFTCYAUABltqTfgSdCHClaeIOVABCTTlxzyhB2dFh3MKinoY+UuFxxTMtD4s7h9A5l9Ik6vNNS6EaheIacto5uKRpaHc7qmcuM9c6r3NhQERjqAOFaXNNcketN/eH/48KBSKgAI0pmBVQriarAYsJRCnbLRsAqqHqJiogT0MwBosjUikRGJwpjZ8WtGUxCvtREQdCJEdbMY61SF+jbEk7AC0UQJmUPgeUMUwyYQNbIFxybnR6brdZoK/XQ1wbOzVWWTb2fB9TNgKHj3d3ASLgEiErmaLashqAVymLAHZmkzEEt485mBpgBMbgAnuCIrUCbddxbWJDoxIRo1kJFU47QMMVb4riGtA0OigjuZN2VsO1SEr7Nd7LJFJLp5ZgCKA2Nyd5YesodE4VSFvbtUhnR1llOjSUb3aGZx4AFAsqqZrqan80WYXZkzZplAigAXarASbgAuuEBlQgBsfbF/+S9k1TFBtB0hqF+2CMtKN7EE2o1cExdC2PtGrXsk3yACVnVcLVopiZsrS4Qav+YAos6qcH8D6Ah1Q89jpVJVHNxJKzw0cI2EfNdBQjsKCT6ocGLJ0bILfJ2JNVOqpHIE81a4HPaBP8Eo3cwnHAA8N4ox/4qcFLG29y2DEDUGFjq1Ec9VPZCzaARUSRRHsckyQCIqeg0m0qZ73wowFfRkw+d7r4s2amFWyE14iPqiyS+rvbSpj8G52TWaXBCwV70sBbEFdgymiDUx099GQIhBscF0BKdElPlCkQh00kgzYJ0Jv6AzLJdmNcxVFyJ7agTFwHKyUlp6OQICAzl1nDhEP/8rOANwRErbNeWVWgG8tQd3xhIiudUSqpzYnMEAqdTjVqiPUGF3h92ikiIjICNplgU+QaQRthfSC5RnJJoDwyHrM2aUNsODaxhDZEMZQ2akNoP/YtljQpB0sKnriCADJQCneAlmWTD8heNjQ7NURnw5RHraPNKouchayY3OqYDB2h8/N6B/16sFB9Fn2BchWvn6a4KXQbwcqKI4yxWoWxhbrOagNIhOaISOkACWBUf5zOrBXPGOq9E+w73GhySuKK9NY6jWeAOUatzvTLrPuAPIQ6IoPKg3mcCUCYSq3UTL3UH6OpS22lMfRnjkhi2dFoUgymknZE/qM3UkJAHJVs/7901CaNNgt4k7vMm4fUY2fNm4P2zjFUykf9LdySAErEhesXHJ9SzgR1VIjn03DdeDWUgE1Vv392k8/HzmWDlHjk2D7kQwEnsatzP1skQfoyBNVxbQm2ORmzbRy5JIW6VWRD1+ksbHjEcIXIuqxbVaN1SIdUiIP2002Xuqc1VpEbx41AkqDmMUKEw6BlgK9ncDXE2nulXpaV1ofnsnIrVYt4ZzwEjAcoVc7NTDkGOw4wdRetL0M8acVVCTBsZeSCWg9nOnTdAGZzNsBmpAyH3IOWjMiYdNPNZ8o3X4XN1qcTQ+j9Y3ggRSvojbMxVGbzy3dUoEgXTMLtx7omTALHuv8C7Uw+pENyO92wvYg/vcs2NAFEEJXQltldTUBeAQksyqLrU0f15Uz3PXR8hoz4+N6rLWPD/N6BuKgwrkwprnztdV+YLHp8/d+3acbnDNS1bZPNtKi8vDqrc5UB3XgHl1mEHXhy6+BNZ4AXoB3XnMRPIst0M7TZdU3wHN/zc4wyHt/J3bX/RlUqNmyFWIhUTkMBJzvXDeME+nxd1d+vIZ+ikklg098fNbYyVNkJJ7eHyOR+5ngiY1CCxOI0JLH1ddzUatULoNWhNAK46N3bbBuuEWGQMrGpLd93ZubDRlVVtXDkxV3/JmPIXaAkRsx3FnSWJeOVHd/GdsrQVFyp8oL/WpEat+kt2tRL4TLKOIbD9ObavmZUUm46wFY/B0XoRgXMO3ZDVY6BFQgihCS+uxMQe/Bh6nzfAtjtweeAwMjid6aI//hzKfZ338VUABl0KO3co+5zG2vhq/t8STstZlcqVAYl8jdpAVrX77xmeoRMMubTRF5IrMvTg9TquhxEwMybqz5oHQ4GIDrEDTrBmkAl5wYl/86bru2ArbvmQafmCxVr0D10hVjuRQ1r0B1a+Gjkqf53Ut4+s0PX1aTX2zh6Wb5EpgHsZfPBYrNw+8lUHF9IEH42Cx8/hUdiaEPk8IjspKXhJvVSFyAlGW+wW1kPlCU7yS63iLjmOOxva95D/ytftsx3c99OXiamj8bnc68XcN0e1zL0wZgUw+ZYFUqRJIxEzhvfzss0l8JX4GND2napytu12KkdbECETiCCLd89ZQ5rsDKH4siOQ8Hn5sXk5udOeH047m7OfC1GfH8JY+TVR/+2a8AIfIfd4B1vMh8jW/J5rG15H09iJBKLVa2DzvTGZojodF8lQwGKKXpf+Bp7k2XzehgdOB9OG2bRxVD2SDrGujhMeAkV7kl18v04cBD1j/m4TIr4h33/ez6n7kIPa4mO7vH+OrTdzvgFhu+5fi/kORlq1CWD3RLL92Vf8H/sOiRDH2AMBIfE4bAwLgbGgWORODIvkdUqtSqNRv8aZGEACHS5gEMAMCAEDkkj03FZaC9ujTyuac8vdk0F37/zLxz24vIIC+sOCScI5/rs8u4i5RwqAjMsHdrWjgbGBAq8AMpERQsE0IiIFogmFloXmBbcYpm+FJycODeZtBwi2IqKBgqI0ApWk4RgnzaPLlZMVkhQRi7G0Mi6ur4AwsY6lymhxAvbEPMq7wwf++LUIREX62QD2xHZ2wAFL/j20QUBpqtADlayTtxGASCwTZSZYclg/VoGK4ogI7mS4UICkZarCkqWpSmQYAAaNcJW7YI1btkUKyRAIPky00CAAJ/KLDTJzMElcnD64Xlz7p6hQ40I+bNXCKkeSEj5NL3/sAhPhECFZFmcM8FirItjPJ0h1UWMlzSqWvkS94bNMjVZH7lpUiRcViRvuCoYMEzkW5RJcsmyCkvLApcjRLg5gGChl5s2T9X8xPENrIFzZD0CNNTdnkbmtjKiV2lQOT94Oh8tWojqU6VumGatNGHgwCNnsQE4pTDhNrAODqRdNimD1yWZhy56QpfJq2UaWn0Tg/b2kV0VaLNJUIVEFiNpuBkwO4obuDW15wy8xC/u0Up1QK+LD68dajz72smbs08/fEB5soIknf3g0GMljDwhIyEvCEhoDGbC6cmiJNTQKpCBvEqJl0yMaMWOVAK4Szjr2qrMImsCMEGFESr4poDH/8g4gLxPBDhAASF4YYuOqepBh6i47PNnPdV6hE8q9vB7SrUk9VBnkaDSKQ422WARoq+yvBCPIRlvKqItOeCa6Lk6GgnHSihk8Uit5ZpzpS42KpokgiZSwGIBbIYp6xQBRnmIwrRgG2QfQAZUhClGzInjP3YYMfLQRuw5ksB1yLwKnh4nVc4O64a4cjdSagqlEy8r45HRCRLYh0lKUnpCwpWyGswXN9mQ1bJXNw1kFSz2KCmbsm4CJcaSmBMstdmu6k+edehpShLTinz0HKmU4oypd/QY6BxxPuvHNg6tLCnUUGUcy7EkWqHjjSZtG0qDppZpgI3iSo1oIImgmHPEWf9+mbJJI0bYIJYyQPEElC7SmC7VTTDbQ0h1SsNqKfoaXec9+4pqJ0mrkBIwHn5YmwQ12h7JTi4nzgKrIVF+JUUVXuqBKl2S8/Agj/2s44qtrj6KpSJY05Qru4GUU7eNCCqwScaSsJQRrL2+08SOfg7JzEenjoIYZKKShK/SjqU68tB7IDbHWh4z24ctDEP6YukGydhN2FPU0AOpCfBI1+4LPECKDUoWWUTKcL7dRC44w4EjcOxgQaCvGIE1gxtVDvjS6kIbAcTZH0HzZ+xEMK5vtUkn9VyqZRcfWx7ZMnz8plJE4VNYIix8N+TLbuZgAw02qHoNLdhZm1bBejaRXjj/kEs2TSdihNyMMpzOKE2nZJGHNH06vhZ0o0Q/9LWxwaY2e6ewvzSOwHtka45+YRkCiTHIjT1u3b5Y5V38IMU/j907eHf9WYDHI6qwJU0RChphqiegRVhlKi3Sy+S8gBNtgOU6EiqE5jB1D7D5R1qiG1/GOqiaDZINNVFooGj2lqu2MCEJJgnD68QSALihgTBhu9nNPsC3OeSQQGlL4CMKODQJ/QJ4f6AKQGynhYMkSDJlAQsRcrEhMHkthHXAoGemFUKMge9QNpsDBzooiP+sqoQLvEdWLmGgWSgBLGggj276JIYAaC2JkOrb7j7AO+/dLz39CU2OHsGt5DyFagxs/0VuuCSZF4EnGGyAAwNviMVF3WySkSLSBi2JFC9qUISI8Nw5dLQfHpnwMxfSRCyCcZacBIsUoJiOu5L4tQ30rX95PJSUmhTAAdZDHMXBmn7Sdq09vK8kNJLhACLTCfeNAzvzQIcNM6lFaT0Kmln8oqQ+Fxr2OBMPzVQSfxrYFgrhiQwKKtcECXMo2uQhj7PUowd657c5ZCA/RvKMOSgRGo65iz/YGwY3Xie5vtDFMibDZaFec8Vpdg8PXgQjQzP2UGt60g+KYhQ8OLMIgFxibVeZiEFMYQosmbMMhAFnVDRgyzzqjm/xlFgmnOK/PQZQjBWlHqRkMZNVSkagIcIRRf8Y2JOipHGhEwUfB/SoAQxc8ihIBSEmFzpJdxxCHkINWQJflZJOPCQApphfucjwuzhcgip5TCnv+sbDjmlqkFNpxCbr+BRIMeVdNjvaTBrjkDNsFYppwSU95gHVaoYQnojwIgbmsMmaEfYCvdNhIeCqpG3NU2oXulmS1BaIEhXBJHliGsv2ZFKyVmqWiPUAYnnXv0JISVewaU0dNYDUOvatrjd7l1Mt2EY50u2JgbEgLi8A3KcyNZrsbOxid8fFsTk2sUZl1KQSoaobglNt+ymObYZAIa+Wi0uieFA+zUGas7b0Anm0ZRKPJg6N1qdvsn1rEmXrRS9aUAvgqdF4okf/jOG84TLvyVrH/hNcaTY3pTcsbCMeKts8INapHXNpJyFc1VIO4jOQqrDZvJIyN3oWjrpZhdSaCanewTO2veMhItLEqv+9lpN3G6sptTU0g03OhRWaHvfcpTkMbrMpCkWKS0/sTsQeIrmRXawmH4Wf1rRGR1RDYpLLVESgUUhlWxrFnSgCyxHzrsQaIPEmA5diy1QzpqYKsVa41QauTsaJlIsIIZVSydVyiB9MsjBTbJbc5ja2KWBM7j3AyJQGi9CGyypOG4YUGpny8SonqhIxuQA5ltVEDdSE5ywxfVovo/aZUyIHfvAniAqfzx0CccDQCpMThHX2LlD4R1EZ+D9W/yGwgSz2H6Rk204EK/Vd8VSwI46byUXYDG+CQF8E7JBmN22FQC5+12zapVUiaCMnqhar/8z7LpVy+bEla2aKTaXDuMo0jWyR0nXHwcguuY2G52kNoYB0vgCaqHhiFmpraLvoOMwy2A+dA3OP28nNNQmjp2xGoPDXCLwJuA3ySJcyTOLGAGipISHixb95l+2zFrhvQ77aKT9CV6acWGxRarhdLvCFkJpBJGdK3iAzN08ArbEuEZkIG0KsmnxHcnfx7B9ERRiJwfRiDXMqUa02dGc+7uO6umpFMq4kKlCkBNsbxyM8SfxW07yD1nM9byTrMRSr5DNoVhlGZFS+1fM4qf/TGvN0tL2SIQ2twZfShOuQw9fBNAlnRBnmieF8Ide+rdZUmWXjld7GJyEMu+dYZ6e2Y8vlmAu1iLV5su12B9WrfNuUsiDWZEzxXViQrKZV+x+6MwChZkAdJClxQluiGXmwR6oNiLPOXFISDPcxgESbSAts84cUAsYiuyrj0tKMUFc9RxKbJ/qlbA513p9H8t517sXgFOkQLjCnv324zOQZVyJmWOku5U9D+ZmxXmoKGnyUkItcmoAM+QuD/vH/cDPQJOp8v0ZwXUmJ20ZBgrhA1EaoKYQPNq4iNATCj6qIwqDNZBagNs5u4tgNCQJPfdzlmfCjgPDv9u4CIt6CQuL/zgjiIAOV7nOUg0NCAmWc4BgyAiUqxwNnBZBuZvBiKVvaBNIkqCyGIZ+YohIUyh0OqIj2wIxgg0n4ba4wCg40YY2sgWCWqFg2iGMsamuGh0M4RKMkwjro4i3exKQaxZJITVbqzQvVAGWUAOdUsCM6wrZuTUmCYo2SYcO2K0Qogh/wT1umhwQNBwFR7jWAba6KkBCQRg2LQ1wQhoLUh+y8b+Ea5uCQLQqYzSJScIWagRlqw4SMymQ8Df+8kPeaIBY2hQlv7joCx8tQUZieIiRk4gDYzCG8hF4cQCNqIztuRUygIC30cIo6yB6wYxenaAG8YftIJbi6ZhCdCUxsIxAi/zGW0EFnaK4jYnA4xMGbOibWCufodIEBoogiPOQOCAgTCujU6GrcKAkg2Oghdmv7XO0iItC3+BAkEkAj+BBwZi7coCmUCKgXJFCOnqYYiWq0oMJhjvAXlc5/lOwyYEUbWaX2KIwegoq1Uqx4LPFNAuhdjkjWwu8jBPGPBtF2bHHavEoMQgqBhulwLGMZ6BEjLiL/MAQH6yNzYgPGQA44zq4YmIOsoOSCumWdUsiOTofUqnGFKMAlIZDUTmgt8q8UEQecLss9Gk5bmglw7Gbw1MfFJCIBiOEgDOAhioDF6MFq7E0lC8IdRctHmGR7DEpC0GQWYBEV9EtTrEjmgEcg7P+Ani7rBgWR6aYiQLJMHIZSDweBdY6wff7mFovIJ/go+AICfXREEvMtPQKxL9nIJM7gG5LvubZuHF/PHTvzQgjEH57E+/7HhMxmFtDNhb6BVPBgPU4DEYBrMd3QALeuBJvwC2ehIGtPW9hnHCMQTZINH2ISKtMHE8LGlswtSaoku7igMQ6AGKhC+JJoMzqv5nDOET1JwIIyAY1nLXQlDRaCCPSLBmOu7TIjyspR3B5Fc9ZGUwLzNqdkEupMzJzQFSqrxwqNEWJMQPQniUxw7F6hE0LvIbqyCORJmKRGFganLnYEfWoK1O7JM8puFjAk9VJOQPlq9GKjW1pz9ixMEMH/bpfAqy91pURyMwPpIB8a8jcp4sleCxApChxnrrroAG/yRphsAzfgBxtWwm4waJ+8Ji7sIjTn6kUFTHC4E4jCLjfB4hPOIvmsBkCc5TSwiDb10jUKzg2Kxi6aUIEIYSiyIgGckFtIIy/NtGMQzRw0RSHhQXPoUox0ho22DxvQYpu+STGTx5d05PIa7mPSCJ9KQ2rQ5IAYiS9Y04SIqmECS1Ce7QZFrjVMCBaOhyX40RwGA4WQpF3is0DASaak5Yj4oWiU1ENMc+me8XxYaPvEYNUcaVrAtEBeTldGEbwk8xz0Q4x4xCro5UR7CSy4gAtWQS4BzFEl5Q9iKTrDriu8/zNd8o+UQoaqSq21WpRITc9IwFFR18aCSrCDck45chQ3unL7rhKDOKNhLuaE1kY4p+s0kCVMKDRdboVOW+7NJLNTpRRHlQ4gIIFBnyMcXAtD3kM0b6hIpsY7TXNR7JGXXMwxTYk7HfS6ihRJ5EIIiCHtFsIZvC2mmiVWNWoqBLV8FBVZ1CU+WQVMbBJ+zq9fsKjtYIuUmmmd8OYXmaALce8t8gUdG20odmwg3a8toSCQOLU7R7GjhsayCKMWQyamwMktUmY60CATIDZo/ioYkQcovhG65MlsCOTbeoFCxYFOjYH30oz2HLV8BqN9rsFXykltOWIZe6kEFQ3CCAI0o/8SiJaHCZzgDHOxRf8Vbk1JIGcugCQCJ9ntSQe1Hi30gNxgGV2hMC0hZj5Jm0qFJWoxaLxyJxp38qqUkNglAkHCJr6ghUqCWCKN0kIkCY5mSTtWixxNS2OMajYBPCIIdE/BbQjqFrX0QiTsXhfN4HTUH2/X/viwE+vt9tAGUEzGQLKFR7QCMekzAVBhVJ7DB5kCWQ9wjaDXJojlOyRuaYQFHJQhy9hVDA+wLdcpfYYgb7NhfSVuJswD3IImgELM2TalFp6GC7qyVXIhF97Vc1nlI9qHJ0gxKTfn1cz3WzhyFVTuiVS2EJrxB8nnFeYRPIhlmaQDdEdXv1pPlEazHsr/9BBOExiVEzBm1ldOwatsFxu+oBs9ylJANYWGApWWyEl9ih7N0giKB4C9AhcIikO6NgN1VnH4AOVuEU1w8vyKQF2sFFK8RSMcRyvdx+a4ynvbjfcC4PU0kXwSoVE2g1LVJXzdhAJh5IShLnvPD3clpFDW5VFtw09WE4nl0ToqYGECI/5Yso4RR1pDsxz8xSW9Uyv3ghgKoDnYg8ywAiVv2FWezibKwG32dxVeLzTWY1kYyv2Chg7sAHpb7dQ2wiZMF3WRATxIIoqOUEnyQ/hkuGKfc1QU4C5Crh4BGIATAICb4BigOHyFJoES0FtMCF69dhkYRzXPeJTCpiNb2Ddr/+4Vzg8V7u86grS/7uFcd7OyOq8zYWWV3VeDIXkkHkR42zIOsVMg56LlMDQlasNdFJQXB0OHrQMiVsJfYthQLDlHCmiNWmSrjuErM8NNPZTwSJZtCFlM6MK3Tu0ytFVbnjk7Q66UaYYa3eQ2ligAxJZmy4+EgyYjyxVeYiEJtq+jDSc70kgQE3We2xn9SFRrp0gLtvSXSTAC0MBxpNcpQ3rAcuxEvo2TsfALJVIVu48oEqF6MpFR2HL4/A4N2TAemQk0iwI7LSKUjW8VGghW54kubSsq+Ev8WIJH6i6GmVAha6Ue03ErB9kjNneJH8UE4VQ79yscDs0gd9NlKYXAOv8jaE7kcR3NQ77QEpeSJon5QaMMM2axjZ7zN27FQqEEXj5jcOA1RwCTTQOi9gbnPVPyDaC35bxEzoiVuHbkM/grTiQVCqZSA7dVdE7sgrY1QNYpKi2nKfcLPjNBW9QU2p7LxULiLBCmQpAHOLtPxxymZz7iFXp5Edn0LgHkVbQUqSMAb7agL+wTP29o+cyxjvrhEth0XehBX++j06BFqRYs4AJp5vaTtYaSiE2JIJpQjOpaVaApKCpzlaftFxhHC2SWIwVz75ZBIphRs7paSAsWOdYCmQlDBITAJFThf6oURKPbkHuMkHyEZFD7gzvGi7xPNy3vXvWV9NCNIG+FuJ3/b1BIbV1ErZ9m1qeuoVjezzpOfCI9d61dt3qyNRyNeyKiICVbATtAYARE8jc4ho6+pp8NMGzKtWcV1T0qBhF8Ljuhj1Zhmw/0wfpKTVDvsXNGOy0F0S4I1wDOrznOedZYNJbBmickYoC9k5mYSRdlXBBGQAVuJIXJ0QRnD67MWrlos0yvF2t2TNO2R3cbbUCanFY7g2rSw1LKxFHmssep533ut1g4MIBvT+4Orh7L/LwV+7OtMyI0QATSfJyZmR34+UoFEbHiyaXGbSDLTNRebIP0bNCmJlp90h/YjhG6R1q6BimbLcTviV6sZDUBj3Ae+S56HRc6gq5fnFlvZY2Y/6DeAAfTV+QITndMTBnBmwID4ErVpQmEBoxvgk21kgJ2PSpv0oHU7oN08FE1ILWYQ3QW7vch2vJSUwznKl3GF9LobkUps5GdmeHSRwAFVAAF3mWJCkCrh+vfCkGtBL53Mm/9WrYdiGp7BH7Tuue8d6RZcLXtqkj9yizcwyhCkWFOmaNqb6y/XtvgOvHtlHIihYPoYqEBJlsDsEAFTkAFPiAChkAvku9ae1Hk4kmtsH3U5RzCnHGHcofXpoo0nsUpTTktKaaowk1JHDE00iQVnigiZFRikIKeaBQD1wLlGVcNfXMg4HEClF3fr+Aj3OZo/UgQJfy4DszhuZtYjRnaJ//Kdnhok7yFHK6HO7VH82gdH/lv9tRJMQCZsDkVwfFRKhQyV1LMVg4H2UvxCC5d30XA5b1DgW+sVqPbtHAt837NtkTO06GKqExsf/aNj1vYtT4uDK0p3rJmjzpfkov7RgZq8JlP38zxSW5TE2zRchr/9XJB5acizfVd300gC67YQMOLARfMGfmtyPSotNqezAy5EHxNqWzGlmxmW+UzLvQV7EzFphrF1lpM1f8o9XK93ZwiUQmM9pNsF+HbcrKRLPHWA298RV5eBKygMFB3tBA+z8gLCDQbjUd40RCPRw1Hc1E6ocujRyl1VjfHjwbj/CodlYvj+dQszFEyOOq+nq3/GkcbWr9EnovDYTE4BDgszH0hIR0NdRUutQ0OikGmCV4sCIotVGIKJmhyCk5ojKigjKqskIgkFGCmTVxkKGV8aSUucl0MfeAaZX15xdXNTrV5eQxdcHEMNZ1JvtKVgSlVSL9ZnwVfNQUPHgn68Q0oLLhqUAMXfRVJDaeRUZalYaJZVliycmr6sVKKoJyoGHECxQoTIzBxIkONTpo2X3QlGrKhChcmThIdwXCEGRZgdxYd8oDBGBJdRp6UefZkzIQxdCi9cTVsI5gqcm5eqfLGAaw9CQ4g6FOJ0AVQw4KBZMNToaA5mSJ9W9BAH6cBrL5pECGK1L8RBdFgwnPmXJ2K/4d0FUk08liWCzrhZMumxaQRk26vuBNb5mVcnDXhsjOarSUhTH3+kDt38xBjwF/isalkz97TSvkc5GPAal+lDFpVAAQ45SpMNtgU+TIkpAiXW8aUHLuGK866xoW+dEgycbY0yClhXZOZ7W0bDovNeJQCixIZVgcStiwHx7GSPN3kxasXtUImVlYX/MyXKSupUicq2DMn6Bwdsth26RZp5JhZZE7suvnVsa+idUNe61ZNGfYU5ZITL7FjjUYiKaHfRsfVsZATGYgh1FVjKETUGB/FYgUk0Ex2yTcXJLAJJt+B18dP69HhzygDqeDEOZXA5NIR1CQV20RE7KiFBvhVE/8HdVf4aJxruzBjBYViZYhgkHXY5MRIVrylhHBCEnWdJZTwQ1hKEjIHkzvdxHMghdhx901UnDxnolU/gccKEv6UEJoKU+hBT2ndEInIRat5QUSguc2GnxJVRuEjIksoU9GiqbXhG4ErOSFdNcZdtAWEm7ZBoJYVTLClO+2t0U0ezTjREKjMoXnPNyX6dKKsz8XZHXkqmAdSGtQ0BFcwJKX1qKa2AUPdLMZQdN+wNLGjEEx7ffSRRsXxx9cR3aBRFDx8EkjUErtCAiq4IbI6SSSU5CMenCmGZ1h30bhICkAROiDGHPYA5x4YbNFiTBMAHkGoolEWqy9jGFXEkVtPeun/7BoJJqkBoWsQpwaWSpB5waqOsOREHlEstGG4kzyFRyQtjdjJu8+peJi7b8bpQAQ8xQsQCjMtkF5DDVlbiI8PMeJjL1DolA1wQWtqx1FwOGnvXo7IBnSi21wc5LVurCqmw8gt6akeXHKpJpqV3YMPrWyG53I+KEKS1VYvQjFjiAtp/AWOcUi0hF3BFmKoouYAU+Q1fWlsWqTM2ehNNhlZVGy0pMbS3lLxhPrYHBpjBh7mV727WdndISTId1axvPY+tOozyQQ1k1J4FPJ4s2E3Bk+RFhYYNSbsG3IYIsWMaihWdxrWVVosiJdbLY2ifvkVzajqoYEGhmtwB171K62J/5A+m4G3iZuy7vMmy9qjDqtYIJT3DwqH3A37zNMxlulZvdM3UzZjLNcpPKtmIInk2UoGMgUa4KieMbj3WIND7AEcGzDEE0g8K1Vz4ESJKEAjyojnVaHjTLpKpzarBGUfaeMcPwahFXmNojGOgGD/mBO9uiUnNrggTlLeIAszHG0lrohEJQRxpm2V7ROScAbJkPOkqiExDICbAywYcq/mhOk6GrtMAiajvQRYZXQOOID4TjfCqlilAFWJ1XfW5ipQaSAg5vGCFn6Xs70AB1txuOG+riCMxT0GQ8+wRwIUMIDvhE0ekuFeeC7Dqms1xw09G5I18nK5DI1pEu87VUri0f+AClRxVOAZnRdTFL60VeUn4yBduzhTxpRN4lYAGcGPXge2nOkFQzgKXvyUhscOFa4cQ3RAUALgywEEoHNimwowfflLfRzya3yKmuMoZcSUDEIxDPmaGExzjjHkjEZhoczpwrcHb4qvXcGEWRktRMJM4OsIWhEFQGSYKuZM4hwfi4Yd7QebhSUobnvSGCYCUExgXmh7J/LnL/0ZlgBy6UBxsNZxpnEgMHRDJmXylFP2Fw16YoafOkyXKdm1gFWE0g/totXZwEdBsWWCEq4AgQhcJIIOtWqFpbkmUaRhP4c8YXnQM8MKN0lQf6LIMtobABZ/StRaWTSK92JmNiRnml7/6UyZ+7uXvcZCMgpAM05dJOkY+zC+LIKPlCeKSncsOrM5jWAEKHCQjGSmVMzVjS/6Chwc/gaXaEaCgp4T6Oe86YmneG2a3iiNkK6QkrEgL0yBpZDOqukOVyZAITtDKVjB+hywskmrtcrHAaLiKtjBDhRI8IAI/nSjkaWhhQ2DYT4VYYdgKEaCGENXmnpYru2JjazeW4AFLuhUaCrSdQUjxF4KN6YnOhaKkpgr4py1LdOZjqS1EqFQtliiPmSue/igTFM6oy1QCAaGY1NIS5zpMTnQjliNDNJBVbcxHgpiKoL8EFWKiDJWBfcVg33hO/LEHmq6ZGObS+RhIeqshkS2/zLu0iwnNdGHBghFRSQUFTpJ5sQJZAAU6InDQcFCXm3ZCGvJU1qHnKRELgkyQ9riabbM9S7xdGtM/SWTep6KEnMwESXMWVLhxOCKEDkCdqV52K5K5BK+atecAxBEZ8sYur+iVGyUYRUaHwEyvqT0uIiT6xOONqE43K0vsCgHEjAUWjARgpJRmECKVWbfAvLMQGGQAmSy9I70PCtE6vEaYQq2ZUSmrjvi0Yz2MCHfzgkTk6+0MKhYci1sToE72wKghoBnYv5YY0M3pepDG7jmL0iRzfEA7Yr3QjdH6/i/VT3Q9JwB6VEBOc+LZLVkeTpqzwp1gw74Dmawu72pfPZcAf9sW0QRB2qS6XkMq8JxNDakaRzftJkkBoO+oCGjHQKuvCODB3732bQxP8FSpj4vNFMtQBkP5bEXO6QjwGbhq/z1m7j+9YtvixmSPWIhsIA0yLCz4zKcCs+K6dXgINVMnMbvJYqhEBheAjsfa40oLymuj/Wo0KgyW6oo6xpDskMZT1UVT5OJLE+L8sYUxzuIqYMybpGZkJS6ONywO0Q9OtM2Rxtoele7EaZtuTSbRoHHeaKmrKOAIG5d2wwy0e+PzwAtZzwcnlY8V0r2fJwKNMCF7LZoluetW+wgJGy1RTGXKFMpAoUsVWma20ztRk/WFty0PvrZoepAh0JUnSdrDhn/AZ3yTqNfTjgEd4eEqrlEzNFaHhUdWZouR6ObXKLHsYPMw9/FIkNzN3W1HVvN6+W+cFcTz13nlUKXiSE1z7UOdG9DxeqwzGWG6dyPJIu1Zws4h994QOHuLwQfHrKY93DmkTW8FUgEya/lIeYRmHJKE6wmbnpewRlFpmTK+wgBvnObkGH4lqshMjfsqxC/qF8ticVzDhdvSck34DtMzCd6xhlzaC/N+l243He0t1yvK6BVJV1yGc8M81kUrACWZeQWd1ySsImBkdWLgEkaVAXQ8KCEslEb9LhHmLUBfvxNXDjE3e3cYzDJfdnfeVnKnF1Z7NlZMxSIpLhXuATQO60a/09ZwOlNYLiwG2qxSjY93+UlYOdsywuOCaSxx9pBQhy50mBBAUPVEG8sS/lBQQmKW7bwWaM9ksU0nIzIFnM0nRxUEwShnVNp09ZBEU7cn4pp278JINhx3XMFEhGGXQSSAYXUmfO80julnUPpFwx9GU7J0OoFyhUY4arwimMBkCuE4VJER2SM2APJyAp6DTw1Cbn4W8ksxc6sBMaIDIaUF5uFAUW1CvNlxwJg1UEN0aJ9YhFNDzU8YOTdlyCaxs6dFlPR3eq9FsYs1XJFjz1YB3O8zxla1e5ZSZiYATRYwfxJIQvSwyReUilWE2FBIuKFWGoJ1nKJimQ5Fn2JSCdkI/92tJi6lQrjuQL3gZgeKg78QIljrFej+ZjiwSE5yAOBhCMESYM3OpFLNFHWPAL+ARBTaA3YuZIzWBoF3B40pkR5SVVi3Ja9ZRM8RFaCbctDtko1AJDZSV2NSIEc0RQ5lt8S9k6LRdU8xBQnHhQlZE05tM1LGKIavJ3UmRoEzVj2KRc8LQnhEZZLYkt6NFoNag23VR4l9BYkwAqsSBmjFZEcXRmp5WO3IFIFoqQ5+lwt6cFkRIBAvdI7kmLKwEONLcXWZMs+XVlXSgJjPRCBmAvzRRK59B+YNRtyHNcXxlqbQQWaOF/m4SA50BO1tUr3TYaQ4BkWYkmYRZsKec7HDVL/5FHfIG2e1FHVqowb7h1SF5JlFB1YReUll7zcpLBkHMKR4aEbP04iGSSYZaALGzZfufDkYz1be3kNjbyQo0FbvhCCpuWTFBhilrUZ98hDS2wGiYDOZUSVRMHCcuieMMLgAHlkRXIjmnSiFyIBuDiTnD1RGAaWPGTdye0PYDEasFGnp4wHvTzgTvIJDOlRCJ4fh9AmNuEmio0k91TPyelgbRGgw1XSOwwkDTqNjcjYDjUWHnCe4dDnbKkgwAHob1CeZE6ZsF0SJSQg1p3i1GGHFzhIXmqZNP7lbGrIHuqXepBiobFCe6YLd+jVdFFFQFWVkB1iRcEVFJlaSkIiNcZa/0ewg1TkJGHFWB4dn4EKW7mkoQ0yY3ccAGNMS8y80dxM0+01USMy2y09FLhshngMFXggwGZx6GaBaJOiklJAGso8Yp1R6J0h0lu6pM9BGv5RCh1+DYCVCTUyR4nwpI5CZksuWh8wIeBwAvMdZ1ceHt3EzeUc6fnNJD5MV4gmQDAFU5QaKkKMQ85wVFg4affgp1I8o/U5HplCHVMAEFByxx28muRN4E7Fpr2EZYGmgUMi5Z3BaUJ2h1UsirINgLMll4yd1wCVwXL0ClwQYzaO1HRdAndUT3tiAq+KIm6KqF5phx3q3voJ0IAUl+iZJsw93kVOggs5G3IEmGl8iWQ21/+bes38mWqPcZNXwZ49IIAHcEHvaYwhvpN+TY5YuAFGIinzcYJBiQfilAMFFs6G7Uq+VimgBpW5tqSpxd5kpGS++UZP8BAlYJUvVIEVGVGqKZQZKFtyeesEeib2QGx/yQ5TZMJhbFEjXs8IkIAHEOlbZY1FBp3CEUUELCmKgVAwaQIazVIhnIMsLIUs4Bi+XIKTwkxZoiEkplJnztiBpWk2qgG1XSs0XlwsOlzpJR4DyRjRlUkzItI99MEDzCrmWBAJmIBBPOCeWSKl7Z7FLdww1pg2yYon0NFtOKFtMGWqjpGFHSeo2h8/gkhWWmIAcVcVRYNG2AXExqbfTsONCFf/hrKWTjqQYjUimYKqzGCCZvCBsm3ICJjACqzACACYZwbdE+QBTi4dkzBctYIdN3oaEgwBGwlBRxoB6pbGmYAPKDJjmGjp3EbmplZcykiG4ySucFEbEnYacrwifz3McgyWq9mimnhVBHTWf/wICRREQZiAFCoeZKIMnuJkHlpvgTheFzLcIBDPEtRCRDzK6S4BWUQgKo1kU9SuZApWuOjJY3LehSTI1VJPYQGeGrhrw2JPcDkQDKZKVPDBFj3AAZwCCTDv5BrwCkiVYUKj5v4nLjoPWCIewc5kmTXGMViwBshCoAzB3fQEPaximmxdpWam7xWolqKWmiTEpcEd/bqO/8U50jAGjxxdrJci7jd0llf1AQMIcPMesAGPADZRGjvGIaXsSmGca5nWWFQl3w1BjSrajd10WXlC2i5i58h0V3MUYZq2KKftJX2pFOcUZbcZEVnIpnmSY7EMWXuQrdNlIx/swQQcwAMswANQ7gE3L/NaLuyMqYxB3JiKTFxZbL4NkCucVfUGp0VSSAdnLMrE1D5SsYrm5LaxRLW6ZFE+EF8RIZ6VY2zhBAsDHSIVrsVd75ht7De58f+yQB1TLg9X7gdsKs7uZbaAZbYEp9xCXKjumBaOHd7WHC9SGU/MF5DpSdf9EMnAoBA+0IBl2W1V17solhV2svc1y8MUn+UsFP8ezEFtgusBOK4b0/HkOi8PT+5BCKyJOoyWSZVSHVc15QEn7uOQVlg2IZqoHaZ2CCAnEuWBgkp2QPAhiaQg7cEWVcL7gMvuLkaQeFlhzWbhcJiHzMHMnDIDIK8bSwAfqLIdF/AIiOxegtY+Cpy5JpM5t6JFmaVANar2YNJ6vOwpttu28TLooukQXWrmLdgBmIwsP9t0AEZrVWiE0CYlbDMO90FFe5Uq3/Eqn8JBUBkE74rGcHSeOMP6tRuBUEg8ch1AS6lenTRmQJ+4CChRgpbHQcZ9uYN1iCqKOa68WZmxXAEtRXPgrlvxWR8O7wEfDLVQ7zAr93DlkqSL3hzATuj/EDsnnJLwLmcCR3HUKWkXKq2m+7apdDpVVDUrPMxMJiBvJfQBm3HIAVFDB7D1LUUx+nWWKS/ZAUx0XW/RFrFyAa/y5JJA9ukZaH3kGN4fjwLaHp3m152thAEqUr2siIAikVLjJ/5ZTFWlQOuwKQ80XwiDFpQnMIxfTjHOBTgIEkmQDQd1XfMBAwSwHOc1OO/11v5wFksapI3lRI1wZLDbO79zDgaRUArlU3hCbVnyY7tpqSow7DCgZR/vDcvbPKleg6DGnBK4otgVN9DDNm+RXfu3V+mwAIM3K7d2HkviRCkrWTqwPXZbKXL4CW8LTSOZ5mhCfRdldVLe8PXkIaK4/3trgtV6s0SPNrbQwj0pD95IwbRIt4XKHJPV9YNrd10T9TcxQCqH814z7wpE5zt65F+PwSP7K8OOB2iJJNcZZjzAaz0s42eFyIpPAgOGiEuvYehi9mWntX9rRs8sz4wzzrSw+SHY1YEnoWFs8xxHtHfvQXLTcfPycAro+ThfT/7BUruRGiFCJjwJOvL5swRmC2GEYQ8BGb4ZeqSTYg5qrHKVAamey1Qi7xYhLxzDsWlXrV0ezC7QOJZ4tpT4wmzAQVXLOWozuF1P9P/ywUSvQAnseZ/XMSuNYpg7i8Te3/3F7rj468w5cH8l3yBhsXXeG6NipblyuKUHd1wuAKHJcf9y8wEcL0BFf5MrCIZOLI9JQGgdMWFGXIE2O/geePe1y/qCT7RmmII4S3jzql1+i0WpHrrJeM0PtVu2ALgkpN/VQNyxG/qyh/nIOF87Mp4DjOLIqbQNA/AbH6/jCvQ8LEG4Y4qDvIVdCYtz968pC/SrTzte37C1Q7hRg7PJj/f2qFR5n6QgCzKhm1m44Zk8tsePJVY+CjZlWnpl7E91gpbzGZ829R5QbssNe9WnY7sOX7ZXNcUS5Ib8MKFz24QWMIhstESE1fUeLD2oc7MpB3DIT3tr43qEF4TIct5bkiSLmPe2jjXayfJL3NDOJWJhHEhKMto7QoUAJvyX8xFJZ87/D162nXu3BMxxyOdwQDuAYJhWFOgCjeN43yyBzJBODnvVAzw4jJ/yAWj7q/fBReu5XlOu5WJSoLGKSFLdelNeEEfBxwSjdGALttSjLuFfA156l79bCIdxWIcuk3E6jG8Rth8A8Kf7VNrLFzTB4zPhH85435ayKcu68we/XWv3xwfwkJO9HYs9Kx0UYb50tCrePlGoJpdGCcrWeTERMWKbJQpbg2bHXCp8XV5e6BK+ncfxN1X0gid9BCT3JywNEGwuF6EGoxlekBqOBjmpTBaLw4JxcFQPhweX6+hSDxPsdmymrlamtZqkbrPXJmRi4ZjeK4794uIH5Psb9HO42BvU/wB8Ump0cnC6gJoYQoL006hAirgw5KMMHOTD6wSkGO0jRB09rbjLw6tiiDiQoCKzol2w5aJaeGCgcoiAVPJQOqrkIDouWsLLC9Yyw63izXrI2so2655Qk3tjk4tTy3Swm/qD/nttV03dyyisqEwc0ixWPFQy3K9XZAmJkgVIQhUCVOpPg3WpEqxzlwAaHgcUFjSYkoVWmV/WtPDCxeCBlV/CCi5RsqQZSg3Hhg0j6VHMxi/banYhs8XXlpzl5PyEA+7DAlev8rRb1edchlEFBfmZdEgDH5RKAELy50fSEEMXOEXptG+CIUAHT5VtSFEPH4mu3tlpytFWmCsHaGUBY/8tl90rtxxQQnlsYKSpC6RM3JKlozZtG4Vts6LTprY04OaU83lugR2JsM5SjJLqjqR6hfiNytQI8FZKmur5qwdl39QhGTrhu0S2U6qkTd+9InXRj512ec48ljyrpmK7cqdUkeKkyRKUuY1r2Uis15YIdcl04dZcTBnJB1gAbWNZvQe3eaZgPFq298FOnJZAtUoaCdi/+ZwiAqWwsAxb5w8BEUrLnbU4Q4oodKCBTyNZwmiOL5JGkqAMnHjCQhh/UmrEqM20iCULKWqiIsMKpeGwlpp66eIKcFIwAb1xLNtguDsSKKoC+IDrgxRO1tqjnkH22M+Q1qYq0gGmEsFEt9n/CtrtKVUSCiTLBlxpqiI8OpsCTDykcaybxs7AogvmSjpuiuhuy+ixO7TYZaecvtupOV5ipGKjkQ644i71ynlDPToIySidzaABcq1AkFwEktcyoZSsqf7RzcCCCtknOEkKwWOfQDq7oLMgF30ovjhXTXE8Dru4SydeuuuOG+bIMNGwXUj8SBaavpsmsg25K4MWFaXJkJYrHjjvshrTA4qO9jZLNI8IucTSSU8NGdKrIejZZxA4h+BEEEPm+XYQKUo5Bx75uEw11UAs+hKPU2PZVQxfrsiLVkDrxE7PW6ahU6R8j7siJ5C4MLguZb34t7nupok1KPSgBceghqh9RdFF/1dNaxBOqrzgSY2TWiTlUXxbF0uF9GgAtM4siO9Laiciyqg/iqXGxZHoEmYkaXBNTOgq1IzVF6Gzq7AaDvtsLlDyJna4FmHH8GkFcQxdwyBAwOR4R0bVMUpIshAphKlNvz0w3eB0u0MR3hAcTee2jKIZHfny4FG4taTQt5uOPvoFr2FpyUnCNDnakEWilRMjpz77khpQvrYjoy41zbDsRs+DKiHHb/nY0bgEqrhZRNLTKpLJKUlbPbf2uAUECnoogqgUBV/BSF69P5YILtWNKi+La2D9t4tpMh/4Lm5Kev5ogLmA4AAIYIjhABg8wiXDP4P5s4w9C2/uRBXKKQEzE/9UGCdJbOMEcwC+PwaObEOaFAXtAslmXQ9HH8xS7kaFFHjhzG/wox9SCPY95VUNDADTSKASpgWiGUsvQ7NeGSAgg+pZaHHjGU82KJS5P2FjDM3K2mXioLEm7SEdVUiH/NxjM7W8I1QJERUhFEERtbGjbFzqQ5aCqDeKwEVRvWNUZxT1oD3gy2ouas4DbdGwFF2uO885w50ilpNaUQEG4ANfFqo3MeeRZ2AeeaCaNmcFcLChUDeClrTggbMX2kF+DLDDAdIhpke9zUGb0lkguyS2jPShLXjAiN5KFaaJeGyPYUpdnKAhmYVFjVhRRIM0gHHFokkvQ5HZi/SeOIHsWfL/VXV52oYoM5fKfM6VGSMERN53BxlSC3ULqKWpSCcqXiqoOAJklVpqWL8KgA0awePbMW3GMeERYnndOIOEKIe8ZfHKX1nY3q0qlMVLUqF62JieJ13FHMRREAsYe+UKpWIlA+ZBfnrEJRXs0AAY1s+AoPEfImERJ/hEiEdGZCQfOXNARzKqljiDCHP+1D3pKYdYEhKDBH11ABnY6k8Ao4n2vKi97IXHapsU3HEyJLnNEYMFWfscHA6VEGK8D0LukZ8MZaiodHhqQfd8DyQ5tkwR9fSApePYABwg0ynIDy7yI+IrFCGLfFHIhOBLXhgrVCc1xaAkGZJBDMqIDTFy5IEM/9MF5bQgEplcsHARmMA3VpC+aHWuDUliimhempFaxjOeRu3QEqtlP2rtsV7zOyYhkfk7ZNpVqDEs6ojs2kyEPMd5yPoCFTa3nYVRBlAQqF7iuiCDimoInMrJy8FcRAvl8SJwIUGcYTwAAhGksA3pW8NJRzCUQ9yPLKjomHtOp9h32lGnxjSK8EjiC1+cbpnB2OMtH/kc3/LWsKUT7pXmJI1fUPeTvJBFN7UAAati1oyzYgAESnKmMnBxCxMcz1fFk6wzdEcDExDBCESgAti+khzqbOEqyrbX0yG2t1R4p04hWQU8xBSXnOmtHutZhVq+MwuIZa484YnX5u43LQH7Kv8wlHZGZUFtezDAC2dhpZxgXINYuPpTrNBUxY407KPmnIAG4qsCFJSgxid1LTo3kEMoeMU3e7UChH0Lz3jmcUeoQwcMGQzgxO4WdQedaVCbfOAlE9WWSU0VRB6zkVmhKbRPfF4Mxtgcq0rjgdLYHifZlDkLagiM0xhJrc4k4xmPQAV2Zitm8tyGk640lmhhFf2Ku+S7JrbQhf7vc58rQwXbscqG/i9eFWvcgiqIURzZiNTYVN2OQO8AMWAMhsiXl5yI10Lo/Veak8er6W4YC/CNbwnwfOfzrRUzcWgWG/bT44TcdlSBBZOQD2BgYkuYygMo9gAUnGxfGDWeCkZ0ofs0i6riDlMVPJPaw4ImWfJkg9uJsx5UnxmMXemivRW1KkW/VwbLasdEIoh1je9cAhOMoARBAAAh+QQFGAA0ACwAAAAA5ADYAAAG/8DX6sVqCV/H42qpYq5aw2GLVawaVyzlaxpNYrXCbJfYNVpV4em0+WS5xteXaoQazVX4JnuuORwABwECBQKAhgIBBgADAACKjY6NBJEAhJCPBIIFgAEEA5mNAaEAoqSjpYKGnpR/BxMTIrAisyAhs7IitbkhIBOFS8BOwHsjdCUpK3vCesHJzcLNbNHBzMN2xdgjIsW0udsoJSh6Kilzs9vfduLisX6J7waJhoSaiKTxpKuCpZym8vuD7P2J18pQwYOVTD3i12iCLliweMXaVauirQmbsEBJJiSKRxMqSBxbUeKZyZMoU5rENsuDBg0ONEyIGWGChgUTFBxwsKCnTf+b27jN0jbiRNFreVaI6BOglag/qf4MAjD1z6FNgVZZZfRuHz1RjEgVEjU1rNVCWx2JSvWIESyLcCfymjvRF4CNHoHhXVJnxYglyFSm7MjiWeFgLFAsKcntZc+eASIXWDAgUNPLTUkFOuCz5ksNS89pUwEOnIp2CAfEW/VpgKU/renBdpq5ACPXi8QGKLDv3juDvunNQwvJ1KRXE+uKmPuQogeMAJYcXtIRCzCQJP4K3r5kb3VgRYAV63WTc9NAtiNXCuBaE272mRjZ5uxngasIoIeKIN1EhP3MriFCACIBEWKbbFTxRhAnBwwygCbwuSbhIgcGWEpYn+TGyCpUgdL/iFVUAeKHAK34UcABlfnhR4oHGBAWFBt9910KJqBgwgiBcafjM3hp00cCm0VmmXyIPJjJIKIIl1tCgTDInjsROCALS/YxEogBtjGoGSILTrjZlyqqyKKK5zWV4mW4ZbihAKsYGOKbkhQHySaQFCLnnYxI98x3S4xQowkrALqjSdOZ9EKNPmogGXtrLTIJV4+aItakdFrZCKSNtrIAfudMYB8n8TjoiSfxuEhqZu6gSCZlnA1gH2U9uarqqyhS5klvYG3ySSq5dVJcWAzZOdYoXJky1oDAVLdXMH8120yO3ElDjZ51eFDBTQuw54+2YCXEFT5QARBpI5s0KhxsTkqw/4BMfWym5R8HIukUQecdMJmstOZL32P72tequ1zmRs8qk4zF5iUhhhtWQJNMMpCxpBQWo55cXIfjSIMapmcz1d504oPlWuptwWRdWmejhuQ2VSf2JCSKJwUwYN8EK54aD6qLwGaghJsBqe9jCTzG0wI8De0AZz3Rh96x8tx2ZGQHY5jPPcN1cpsh9Tx1l3XBLJtMCiWQsGOhgplzQQSRPQh1kv6E2Gghuo6ryFRLQkxWyU1qfZmWTQ3oFMwOmqniq0ITTbQDURaNE08zLXCB4UPHapkAV3fSG2xaS5VlIARu/qGj9nB4wHTVHVbdn3+JnXFKdYhw9oNNyrekWZLaSf8nQ7dTxc8/bg8oaVSSwpZJg5mhaimqgRAOeZTrHl7BBM9fEH3z0CvOk3mx6+peIAFyXyEgsF/mICddocsadeBtRPafigUKmI7SircUZLHrJlaljcA96cJ6D6uWnanYhD3wB4reGAJSVkqElQhRogAoT3HVqwDinvc8DVzAJo67yQV4chMHSJAnrgpfex60CDPNB02qKlNlGIUiMxUvHrj5QzPwwqcViO0vglrdM05TgWyBjIS7+RwkMqS1BCFMUooQBT68JS5e1WkSuYGiVV52PKdYUXAPJFoEHtdBx02Aixa8oATPdkHHMU+CrMoW96y4whWxyjWsMmEbeQagJqH/a3Rt4JpeDsOY9+mQWfP7oSZmR6xJMARY+VPikpwYllDYKVKgAGDL7LQh3zhKQq2xF+EU10GYrEsmZ3vJBWBiQVGua4zrUlzSVpQ8FH0MafvqF31k9a/NrLAyi2hNAPKSx4oBAxkkiF/ZdjgCENwEM/3Y1VgeMSmsCTGJkkpZuA5hyOLY6YgDKkVaIAGvBLrjVUXb4hebZ8GYRG+Uo3QMKTeoQU+dDXGRS1qV0ijLoMkzcrOski3TE8NE6EWPJgEUDv84hxFgqz0EYmIRU1FE3eUvmtB0aCGg2S3iPBRELQPR3aAZmy89BicUjIkDRknOdJYyJugsZQYdx0XHQc5w/7BqFawGYD2YEm0nH+VM0FwpoVtZ6TASQx8vbehHQEHrGTksQTE0kIH/eE83y+THmoglLkjZD2uPqmbvovkbSGhzFEnUagJJNCsppVKMFtziSS14rS+WspRkRGcqK8DOl/Yknvi660cdoMqj8QRIfgBSZQZrvO5sTE9sAJSN3HedZuTwOnV4XAthp5vVdGtJ5WqmVo0jxEI0ErNvwgczHQUnStzNoaDQGX3gScF1itGcL0GpKN96AZJa8IsXfNwoJSjBLsYzaEZ7qeIep8pYUaYACbDNg1zzBK5BITzNDYbqlvBYxi6mT0v9z264Ai/PqoW0CyPtZc8yqbU8QnhXSf8ZPkQWFuHIA2IpOxaL7qpW6GngWtKD62xpy18ucvFaGkQccTVoV5rqdaQuLWPR0OgAV9knaG000HSem5LHHtUkwTToTSTEHtvEJx+ZwRpx3suIJNoJKvorSzWnYg+DqQIVVS0OPvR3oXzYoyn2YdxNbsvjdK7rAhlIqZD1m8GR1rW2X5SgpzxYU9022XFMhik+jzuA8EX3MBSOQnWp29j3mQBsI9gAtg6QACGRS2qMCAhZMgusYUVVxO8QyCEqwSZ50Cmhc+PHEktGiUReEnaPceuP9ZvS/s42v+gEMm6R3FuWpjLBd+VJS3ObSkmPs6YLAGyHpYOXwriAbCsIzHT/g4EMkPjFoPPsaYft8QkB7WOJhXDxa+icOay1ooqfI9AqFJEl/OGPiVR72aWGVxn7vPOtAB4yf/kr29rG5Mcojd44yxlgukaJuEpuaQefB2UGv2qF0TWsuLvsWC5LA9XZ0lbcXt2bq9HjZn8ABZEuZzLYEMhqVFOmrqr6j1CZTFJhOZLJ7l1v2/iklBUsNKEPTehrxSSMDgjyOavHRQ+O051Eexz0iFbtmYhxyTk9rh7lMB1Q53C60LrRfbm3G0RoK1zCmzdwcmMVeAHHS5exl6WMtI8B7XvfMIfYWSyRECE6E3aciXizFz7kpq/zvuxEcm13bFsoa5Cuzw5wBy1u/3E01lWVrkpW14Ia0LJzowItpEeJcyVnOl/yfli7GSJ0Ntj5zLGFnLOjunV5q/ElsN6TIjiL280eLb714YVOZ+IZPnW5hhGU6xxpGPGr9OgpXXobxDpdv0jxR3+U7Lwk26hDzVgwc5vlJjMQlzbktL33Xe2Ay7ngvhRhsg5SPrfJGud4g+Lf/L3PDG1EEuNxV+i5dfH7VTzD12kTdKqVrmS8reXDCD3/Prri09tgBjz4TuIu4MrB6MhGqltqviwBBBcgs7u0pRW96cxRABKSmfPuQldu5o1mGuGTzNxPC3EvZ3uDHq1XD8KBD7lSH7L1GQu3bE6XaHCFTrilQY/ncP9YZ0E/lmBMhn2kxH0HJh1NkGWHFQxblh3YIn+p8C0lxAllwUD7ZwC3lh77NFjqxyo+UytVFiS3ZEv1t384iCYLAjyC4DDlRRW1EiWQZ1LLxgGlpISGNkrNhlLbN3XTY0EZQEq9FXUaZH0wQVeptH1d9E9BBXrkBhg34gGxkh6XlAnrdSsEQUcSckJ3d1wx5TP21BP25Cr3UiWCU3gppCqD9UbqhybsAW8HxEihcH+PIRNB9lYKeAFi5gFipmzpBH2EhmiP13iYh07XQlebR1dsdWRB5ji85QDjtkeCURLzo11F4htcgio8yDOsFFP40ko+ozw74WBIQ1P04TMhNE//ZAYr2TJPO5V/QQIIqxhvDzJ4JVRshpNb7FJoLvEBTShKD/d0Tph8n2FSi6eJFohwclVbLuUpTVBy3jGG2oFqB4AAFNIPabEPCZQiKYIAM5hXuJhphoM0fZVpDlCH+yhPsGRc/xhyxSYrhMU98SEcHNItt1IfgYaE+vUSGzBKHqB8FMlwvCU9nJiRmLcAGcmRHPk4XBiSH8mRPQSOV0ZhoMZlS0ACKHBMImRJlsJG9aFTtvhReyVlOOl9NWU99rSTRJMAmMYvO1UlOagZddNIjQI7DuYTG6Rw6TSR2bhwS3dMCIAAZYYAAZAAVZmVAWCVVVmVWnmVXvmVXtmVXmlP/xfAaf+kBtZhVIChVDCBGVCBLuOTK7KiE/aUdIWDkz7JV1DWjIeDk3b1V8E1mD+ZNBAGkPn3DuhCTe12IjnmE+tyfPtVSi6hfJUZE2UmlluJAAPwlV3ZlZwJlqS5lWXGlVmZSs3QEYRxEtmlAJRFQqymG0jnQL+IU3cFlMIFmBDEkXy1fS41NMQ1nJBzAUApaZjGEw2gV8tJOPNof2vjVY7kMixUi0XjhVsUcdqIjUNmE2YJmqbpmVhJlmP5IOQ5ltmCAMGoRVygPl0jgslAgj7EG7ghZ4wJgDKll8G1YNwXZUy2fWjkSZlXfZJGND2UgQY6UvzpZAngfbuZl7y4Rv80J0Q1JhsziI8cl0puxZ3L5klZSZph2VRnCZ43cZ5aiQAVUIc9wW0TYBK+NB0oIBIjkAHeQ0Lf0j85B4wwRVwFukHdNqC61W3cR6CjGGCZh6BKB2XE6aPY5pPA9RgEKRyNZBUCpBko5EBLCVNPx4DXKAJKdQGR0ZlAJo3SeF8LQJYV8AERWQEVcJ4bUAzZMQJxeiPNVQVi51gosAE80WGDBBUcdSC1IlwMxoVipH3ah2DOBqS4lYEjhXVOhkowQZxIym06+TjBCVM4pX54Zyyl4D9rkTx3maWStkWDNmSSdwF/oQIaMJ5fSVdqugEfkAEUYJp0FWYasAEnmqskQAL/NMJYhQFUpdgMf+EYcrmOc7mOlRE0MsM4DDacFJedmdeUHpSF4JiBAcaBEqigXsdBHORFf9mUPeGjBVo0KqppIjNFA2d3+flgm1RSHDoBedAHZNmVGrBUIwCmX7kAGyBmsKoBJ0qWdoAHLfAGeKAs4TcN8okZiGAJrXcbySOZUhZSvBWpQYpWSopgj/ej06qgjBZ9QupkCMqk3+qfhXM9+pQlqOBdjjQfBneb+VKcaiVkJAUSqjqeolkBb6oBH6BhJ6qvWjkACvA45JkA2bECBCsEb/AGB7sSqMYobsJzioB7yBWZXWdkVudw0kOZHEtSiGZxtRVkjdqUhKqgWvds/+B6tkx2dQqKgeNaYP8HTStmCrOiPEIpNFRHfUiWqhMQmieqs5E4A2paAV0pkgiwqqyKAAoQsGhgtCzQBAZ7EglrGbu3CDcDQ+Cjl+7EZNGzRU1JrSy1iCxVTuAIjhQbbSjlbFFIaVK3gWDrhGMkeVCGYH9ZXLLIG7zCKwmpc3q1rAaGj701raPkhfFqnqSZQWzFkYObourJpoI7lkRbAi2gAoWBBtRrEtDCDZCRJrrCGwnyFLapV0FqtmHkhVP3Y9B6jY5WW4nmX005oPiVW/hlgaN7ZP1JqeF7pBgIU4LVenBzTZHAM1pkU5FznZRGfSWhqgpgljf7EvhVlvelAf8U4JEQTJ6pqgJrgLTLUn7OYFBop70pWBCqISSuEk5lBHUaxLmTRrFcC3W5xWiIymjdqL7mxLHAi1Kcu4Uw8cJ/GWDNg2BR5mArZEDBQywMmZzNyLmUd18TELCKwrdVybxseqZmmaI9hKIJ0KZkSbR20LhCQL1CEBhbVgxOpS0xZD9r9FGd15QoLL6J+sCNd6pXOL8z3LnsxLFw9UUo9WNkJFLSg6iSF2WP2sMZJ4sGyVCU9F0IaJjFyXmbd0Gg4SmjGZpdSbxW+Z2saskJUK/ngA7ooJLCio6REQ9SOg+4h4//aU6LysKiG0bqi1tJvJF0jLVwZWQmbK2YB3Gs7LX/nZugfSygfulsHwUkQHJZHAJNc6ei8PRSZCSKOMw4C8AbZamVlhya89qZX/mvPPYK7GITpNfNI2FQnhKbWqMVmgFHAbyF7NRb0ta5wIvOuIxoiVpxiQa8Dkdtjke2LLVFUWi2LOVk29atTFpcBQlablMiI9yMGEfAUqJ5jTMBn/mZuWqVEO2ZYQmiVlnRWtlDExAlUeIKi/NYJWFD2tBDARhjysSDlIGcjaa+Jpxf5uSEmJhonoiFM+1s93W6pdvHb5yxbaykRzq6IwupswulqHe7KcNdruIpHRQloWioc2VfUXaTj9FDHnlXVG2p4TqSfaxFGidB8IkM2vA6QdJz/5aCFefRrVTnfHW8Y0a2aC2dQehkZLc8UoKGibTcbBQXqXDNtUlGcRh3pDzsw4I8U+s3Z6PgPQd2qQSm14zdPLBMqBgIdaekW7XFhTft2DgBZRlgXdiFRmmjFuByKQAMvkZGqlJoz/LrzlHHtaa6vq79gKpMy10bV4sqrdDn2I+6hbAr2FAaL+YyO8RmOF9khCMlTtZGuj2a0AmqeRKYvqPY1I82E5RKis0gn2q0GwwVtar3JUZzXyg8y26sxxEoeZ5IiZkYutaXUnsdZFGHtXS90yu9UraddRXbQeGbaeq3XGKRTf92G5DpzI+zfRk4bcX9bJpbfWY0rZC2kdWmuf8Afm2q6QynZkFB0jlF8ig5emCpK76litNS6NqrjdrqG9N63L6nS8c8nYVW96ghy6MBHZwOyirFeFoEcymJPFxKXWRA5sPAOa5Rsq3kK2B8RWBRxsMax0W/pHI3AZtmNjAU4iBuxDjaZomItoi2FdMxm8uXKLOvzeUP2Mtt/McNHnU+LaRMZuB2JVhxJi5HuQ+B2rZllHn2nZ2Q5p+NtoUECqAeRDR6LtwCBlLUjV0bdt2dc0nbg6GULXXRF9dS6YAwzXhfDnXNhongfY2Nt8r+DLuUbXyHetNce6n4/R8TYkAaRRBZpNtszbV0/uc+DqQxgcc3MROkyp++GVLrwlj/JDA/TI4kUSs6ZSI0XjhXsA1GV75bt+XolH7pW87oU4dSzSezx06NE4jOeKx57TtX1y6u16Pm68XmQ3h/CSAzWvp0LOVOP66lCYoTJdytWafMgG447SRdItBDHIYP67ZPywqYbIXDxs7SQkaZyl6R6/t4Rha/MQ3tCB95yF2BXjSKdRxS2NYTy5kqgyTE9DB3elk4lh5bcW5TwJil/ijVezlc7L6Sp5a9CykwBOJRI5zqSzdosFVbN2zTkJ5OGHCJw47z29h0zH7H1Ga2frxjVsfPGxQ5IcRhLZYy98CMPsmIiZbZuWmTq3R3M7mXVu99GsAsG/ZUrMcJdmdsPYHO/2qlx1K5gDivXx3wEkoYkVDp6Dl/6Qnv6BE44jDdlPscw2fVtoGIIiMDcJXwIEUDcnoF8Od+mNZj9DFlm7PIL/EUXBsEDCRwE2WWHgKyc55gL/h4bdrp6DP/Y/Uc4lH5Ei4BV2wvShfQ9m4P90xnjZSZzWSUfZqOx+DqScG199pCSE+DYz4MQmVmjw0W6ri5ZNjinM8sgy0rWIcpmEazkiMwAfL42Z4DIF8/yFhrX/6F2jg8aKRkmUMmjacPV6gP/gjv6ErogAno7KRbV9Sm4/gFukAd6nWHS5YQSU/hYJ4CpR9vhw9iT9INBI6FcDEcFgaHwAHJLB4Wh0TU6Kg4Lv+Li9CxWqlGRYQScAAEDICBYFkePI2TrOZS0Tjo+YumItdaLyb69vbyNA49Dvc2LhgV9eg8LgglIQkv87Do8DjpIvY4/7QW7ioCJ//2hrIciAYUkgYK1M4AANgADAIAorCipoqEUIUSpCKIhO6K3iaGApKekagWZKmLrq3kPou8RkYqfpHUxAsEyg+SoBYE8SYdMiYhSTXnjFADBxUJ8xIVKyn3YYoHUM8WDX8yCBty7MIxe6vkzKEn545BhULeKEEXgACaXbsEnEFXpFmxa4HueFp2rUoFKUM0NGMiK50RdVSmcBmS8OCCbiMOUSsnzow5mgWwkZpTJyXTeHaSFcn/cq1ZHJjtHgX0B6lSpEuSAvrZEsxIWbJVyGJ5t1QLPEHKplobsGTAAAK0zNEqA+UClGKttFwaOwQK309CIsxzCC3YMYdorcwbJcSLiREilo2jJUsAtANSkllpCqmd0lFmWSIj2wwfv310tHKwBFtfPSIs1b2RC+esRFCwxYq6nWTBkmcc9Z6ZC0VnzoOH8Cy48sSkg2YTFPp54uDAdbRGDkYPtI6aFxUkRGSQ1cbugHGyQJMHNenTBZ515LBLfLvXr2ksg7kiIj268opAQhx5yo/bHHjDQSoy2m2KBLjA4pNNMklpFFagiMUMM9zbpSgk3ohOodnMim8LcBzYxruo/4RohkVShuhjlIq4UWEFoJYJwKgyPEqHORqDKogOeA7KIi4IFzDJr8JyamktQwj5oJANZEtQK3dYmQ63KR4c6aUBuOtNDjyeu2dF7IyYwri58sKFFnXUIsmgQraIC5mEErJCpyyqalGIPi46JrzwEmrGCxKAOooNENHQqMRVTiEEKnhOobEsYK4BRjcKoTzLT0gK8sARSwI6rKwGcVupGDCLgDWtNO9Acp4Vb5MCHSbUEPGWWYjL5orXZPMEmdBurLGZQZclaypBNsxGSV9+iuI4EIdaLsLnTOGDjrcI0RRAKsrUiTAAVRMPT34S1KDYgTZRZap0S2ROnQOQUYdCsv/umAA4d0z54wpXZiIjDR/V6Ig5Vu47RINEhilCmW+VDJC8CrXYb8boSknJoS8uc1MJcx6l67MhkjnlQjviMU01ey5a1lyduJhOq3/ykG0fnfMYFqbvXnZg3zZfdnaOij7J74qeykSHxI5wKYeudVTBShIrH0FZi/wyjYwdFsEJj8XnVkkaP1W6OSgA4z5sT6MoGjoFU4EwLcJLTbDydx8at/hznVG1mE2SDbKibT5DHwJMccDyUyu8JoVWraJ25M10sCadrusMNtgwgLhbHabjAw0ID1fAPuxQKr/JlEVr8ufaaXESP9KOAk7jPG+CzCHkGKR3VWDbZiqDSHGYEH//Yy/FDw1xbWpdgQIKN955xEtyDlMi4kkUVmok4nqxYE/Splg4au8u90bSJGcNRsdSnyQpwpsOqB7a8LA+Etrj0t8IAVkDBBylkWcooTGVok3gpLcKUthBD/4iFSESsjRRwO548aASzvYGCt8JCzAHOZPhDDcWXEnlKrRpB1RsNBwk+AhYACDAXHRjCNIlAgM01INopKW6O2XMF8tLGfJMCLw7nEcEGghAcT5UBiCdDDyp89ZAnEgfKj3CXaHbB1Y68QfxLcVIAiGNbQbRisnNDntOydA9/KQQiWDKbB0bn0bmNKcACGMrhPMABoxHMQ1VxBBKwUL+5rE0PLCMa+Cq/9UKUDA6mrBHUp8RI+X0oBSKLc2MiMjjFAlxwqYEDpKBiV5t3MEHTvQtbji8D7y0IppT+OkP9enYKaDSN9zQ5IVAcsMB8jFD9u2yAwW50BUx9BQsRGQe8+OjaYK5hRWYAATqUYJn0DcSknRLKftYWrcY6LB+aKCXEDsEz0gDnE0M6zCrnIRggHe2yYQxlhSJBz1M+C/9+aIirGkKVDxhHyHoiiZAItkSVrFL9jXiYae6BEXcSUX+MZBy7oxfSs6ISEnAogBoiCZA8TUIV8btiekk1egKgccqPq9Wd/JdKVGnP8PFki0i3BB25JUJL0IvSZlIaVPa6Ed2QKgN7KloDP8PYaUNJMJKptqHIFZkkAteEgugcMt8nJe1C6wAPRmwnUaUYABpWoeSR5pdPJC0rn7sAWuHKB0mm3IfePzRcVo0RWmCmKRsDLOMwQxhQULJJccN8zeRzGcoqJE5XbiHJgdYBFkFirV/OFV2fN0ZFR9oRSsm4g+1W04bnKYOQVAEn/ZRKVYKQQdHEI50F+hKKjGUPN/UB6knpNwCceWzOsgPtLM5p/OwUs1iEpKj6qMRd5rQhqEYpQhEfdgMCde+45kCV/lrh97WN1l/rIsTGn0Bo3rSyCbQyZioZNlrHmFHKrXLm5n0KlxX+9WlkHGHLu3EekHoRdgMpD557WxCkUn/PMzR5FEAaELxSDvUgRq1vBMTxlqwgsnXUJePgGhq7QSIVYBSjbWeraC3IivWrJhXbnyVqZIqpj9rXgIQ28PhFaGKSndVkJObbDAKB8Q/mxSHlpwZyR6I2ohEMMKoiugdayQGTzz1NXmOjdvWUNcFMHigCEsowAGMUph3YIVlT7RyaE0bkHb9ZpRaxELA8uDHMlKyqRXRHzGnZb2HbslA56wUiM1c0gyZ4hP4pNGukqBErALYuMkt7WIHqUYEQse2o7kRPVNBimWiIAzUYNvbwMPRgEiy0M8zEUuA0SJlTTlPW+CJKi14p3hJJGN5PUUwC/nOlJTRbExp6FIGcepv/5Ulwpw5olJMFdSHXWB0M0Rxl3xxM7TCN3AC89NUqdpoST2ZOAd4pTFVWbhK90QuddlVFBqQlrh9t6YeZvMlPHlCf8WSbKyM0RXyx448gY6LTekdHeax1mV8BrMmQ9NQa6hL91niPqNY3rouSV0642paWtBRCcLwTLY9ORgw9ZaQZfg8lcZqAMU4zlyeURdySSUU1vsjh1caL5uR+ZjwzlWszOVSVEwsU/CmWDUhagS61PKZEjNrnwcniUqoUhtZGFaCTZthlgZmMhFclAjA8ZngMlE0g2YZpaGXkCG86ohS2O4SBJhpEgaT3DM17zUr9UuXU13hl/0PeA48n1jn8//hMdGgTHYFx89AIRJmLeiuS5sh0PpJ7IogLc5yO56VK+Qn4BBK25hzmJ4V2hJauIICEjDAJ1SDsEj4LxccMkhR88+2bm6FRL5VRr+sEOPPTIKTVjUtQeqRf0iNnxGOEnupGGJw78qEUri9oVOH9o6Fq1wEfcFKZDOqKp4hYDCQxG3wEnSe3IOhAsiyEcvvCqDNisypW2xGNjt+LdJbdzGsDQU3PJnhocJGeOK2lAvRQ27Ai0LcBZA5umNiNqrcGlQtNFvY9PiBlcOHnyTIC3bkIApmz7DD5TChWw7rgLLATV6Fd65KOd4EX2ICG0AMtKrsk9xM3d4LJaiDgCLsWs7/RVeQ4QpW752Ap/teDyOmL1v4oqOyYsrs4XoQUGAeyKC8qlaED8gqYFF4hG2qLkBmI5sa4XlOY0KsQT6UALPGYZp2CiZUKnoEY77kytW0r0mi7yNigdkWQAKy6yW0juBcSZL24MeqxnZo7MmMAxvCRos2ZJ32SPVG49soRkliiXWQbUcMz8mcBvk0ScV87zTQ5WeaAYbYhgFIgU26J00SStRC6JxSAVM2iRqiYyPgg4WSQFD2aS6ogRVYodvsasgoAnOawA2wjlMO7A2JYF+uL8SEYfMCLnjmg4T8JCEWbQSyoJGk6d9mIw9IK1y0gEKGxmuIoDCmpmzGYlBCkf0G/6IZrce5DkjrWJANFgkKDhAnpInjAqNjMoRitqEYt5AzMgIYwGZVziIpsoM+6uBOtMKrlER7xkJ8fNCIrAWr1EEPks/3jOQNT6MV3AIjknAh/KZvuohlMlAwBMak4iU+7oDeZKFXmMNfyOMNjigBhkZJkGpyMgAfDQEwXoEmcmfCoqQs4gJWLBILuWAp3qvKuih+Ck5srOALdiQLFAAKnAwYsKPrCocRQIoP7gFH/g87pG4/0gLdTmRLoCcpU0GUBoKHYuQaNC5YrmM44IBCfg6qYO7V3mHyMgvrOE5JxGfqzOJBaDFNAq2L5ud3LiRapqMLlolHEkB3mO7Z6HBL2v/inOCKk9CCe6QF4uhhGxHktpJqG/lKPI7BSwpjNdqyCqKkZgBhDiPuW7ig1q4tKjaBdcoi2zplTwZirUIxCoEykAAwJtPGql7hM2qSOTYyClczwMwqk8KqDFlmDNlqJ5BFqVgGtBBIA91sgrwv2JrFHCFDVE5jRfiI3GoLtlyBLtSQOTJhI/OvYmjGWVJilEArrMzSiQLN3yqrWpoMHbYFkhZMAzBgD3jG6wzHh1LHOFXJM+FFAQOihppxWu4hMNgK/bQmXaTTE9nScSxChgYpteYNPtKBGfKhNabsldaJrlivKcSzpDRhQY2tAnSkdopjAdRwJ0CzHXuP+dpx8fT/yQofLpbYb9XYUTBFK8tgg2/KbD6C7Q3pE+0G4beA09XaTgEJbZ6+kzOkIaCwyHoeDlAG5tP07q7YDcGSTDTDZpmSjQ9s8v0i7UiyonTOCuDqsiCKKU+CNE0+iTbwyLTKc76a6tAMshRyaN1YNCHHFEPqih0hirqghd7iDilkx1giSAfZjhPWDyXYjEtFCTYAyUyvgCF8okKBogI+sgDiciE8izYYiPlEazZwEFU2zCfbj1IlLR464JNMEG/eqlJix/0ARo0k6MvEg5jiaSA4S672q2CCJU2gYlTUTyXl7LlaZksCTR13cJ0EELuSTiOKgY+ewu+Mp0rz4EsjVcVE/5Sh4uvMnHFdeGw++cakPM0ghqVlahAozwYFMaH7vqUjQeEY3mDpqOCBPPPpXo4dDkU246t62Mo2eqJLtEAAz8MDwGEM4vIeJQ2tcBATyAs9M0kDmxWEemkPvlRNgg30TM0s74RyYi0iwEdL46sXNWVXpm+OqAaFVu3fFqi66EF4GghF11FY4GJ7fEYmSQA9km4MdOO9ihVBjjXvRCpLwJRSp43+RHY2sKYZj2292HHQIOgp1Ku75hM2flSlWA8wLtT4nJCSAiN/hEfdwoMhXBJFLGKtjq17piM8ZHJHgEJtai7aKglZHUFnBmcfTiVMaaou2ZYncexgVw7EWmPzEv+KGWPMk0LWJ30MmPg0Azjr/eAD0uzhTjfEBEPMUIhn9+6Wf6x1QaRO8EZBAN9yBjTgVZCCamBuwdwHZvdhZ7mp8+5KWenQoMo2YJnLVLUUb1GJ8wQzxrpVYClVJ5jz2k6ChIBNOkiCJYZHMsAStCLiyNZEtqRDjXTEBBDJMnqCZbuKJQ32EZC1CHfWcz8Xj3imQAQ2KfVAqM7TJ+nprcKMW0ejtkgsnBiXb8MpQaF0ds9OSId3AaTO8LAQ7bZGNEvpe1OQe/D3t7qWBHZkA6zBJDarTznAoBSLoETKqHqyeTc1776tS5uXrBBLMHKzKacQirpIMEWXNmSqG9GkyqD/Uk6liVPs5jaWRCxRMg5sZkpulWKy4aUC5vp8QnIZ5QMyIC4TQAE6gXnJ03kNQaTyraw6V8vOCSwm9nlpg2YHqnRHzWfmK8bQJMXwar5uyxLEF634igqw7jSnYSTBYUnAARhMIjVshh3oSu3EQ/iUZWtj2HiXKQXg8hqGJcPOCmt48jUHCqSA2HPrEoj1gBF4zI91Dp086Zx+N5lgcTzXlnFJJbIEJLAuMSBHAX47JVYo+Q1e5SasAyFUUp3kZX5vVxgkV3I/APpKRGPhqY+T9RDkE6RIa2fPym2LkJvoMEX9TjboGFLT7P7eDDYyMHSzDCktASwqYXufywQPoCYj/49O3irJ1nF4u3hcmkRR4cZ2I0J+bnWndld2gsE8TCAFTKCbmSw1ngo7CWqbBmeXCKeOe0l0Rmpzdzh6ugKcACKdTcudm5G5wNJnbzaYCaKf0UoejCWwaNcfOfJRk+9rWuVBLCT/kMp7jW2LHGJGIgDhvOEDvIFRAobojKSP92Cd2XmXcu3PUBlPHEFtZTaPQop0ZMNUznmALcVMva8M+Qe0vqIIbfqCGe+TSoMaoO/WOhYeVvMRHvUQ7MxcaNE34qbnxKN73tcx7WCbSKfXZqsC6kOtKMGOXdMRRmd0XPrPFtCkOYB6K5WW80CoyPO0ggjE/GhiV1cPdMY82fafNf/JSxyEBBWoWvOxEB51G5ime5rBTOXKe0uVe0jy/Br1SpoZ9HpZlRHhqocqne3OqxNkZ882RXnM76qE10jnc4PKPLG0Ws2Mw5S1zey5zdga7z5LQ5gEl5LlRh0mA7+RUKVC3W6lmJZafLaoHxNDA7DzgQLjUzFsH865tFrZXUaHwCK193xxIEoHrUPtNXOtYHdYS+an0zQWYH+ZtFX0WY8YU9OkUw4AARzTfjxrt75GIfx6fusJYEqhawibCKoCUODNDhQwQVxkgmWItDi7oOoZujd7uz83sy9AnuOrdPBYdIKOplAXb1BsNLa3pgnBiDmgLpGkNAjbGqJCn9rSBEv/7X1rRCCNMv8GFVemzASXBYzgWwMww+dEl/ucInNxsI5Bmp6P60sTmEqHLXv528APq2yNZKkngZIEYrEMBywYoQiJOK6tNZ1SY0GnowLg98kHZTongzUIdUHEJ/gqxgiknBREIAwmhL6F+k9ndIpkqKz0LRHW2aNj+ayHjLonoV93KYFdw+swMlxEdksqexHkebsB1i1SJ2u7p6XOEZqbHI0/UYFeNDpawhwdiNGQEDD/5UYUcLE9+o9nSKSkWqoDHMFLqx07erNVeodFC4OGjA+q+efydKZKBZXwCIPeuf5QfU2QTGyhczo4Ret6w1lWYTQn49J8ATPLQsVVAAWw/3AK9MAg1Vp5SGq8dE2X2LlKljuVmTu0FEGP+y9BeAvPffbbkjzJkfwRjzy+nq5aNRkrb8uZxVJoikAz50U6glMZ0ih1uoeEhPMQvhwMEqACpqCSCkFZwHLtetHTlUugfjHvsH1L3PZmAyKMABoQTmptYaNd5HPcR9uagul+fmhDB11rzW0xMabgiq4KgC3zdHcd8h0FVCDM1WcS5ubQeKKXn0e/D7hK9/wfCMekBRNnylR0Ywkeyihgm0oBj1a7z/ZKuzXMVrQiwgpipdzC9mg0hZd7gGw6L5w/hmYdNMAbVOAEVABshpoQ6mNasYdlgBopBeyyNfvPRguRN9RW9P+v1NYRHlTxFcdew0cJdAlBZyx+YAdC82CtxJdSgyKjSVaXzZpuYvqxUxcTaIZRYlK+6xeAAijlv5ee+/LHWjUY4KhIpMhTK76USrmbudapcD35IsAhheGt04Ic5K4X6d/Hewn5KoutvTtldxUKk7R8MljB5Ld8XkS4371c5UVABVbe56ao7LO2IeibpvUWbXEs78qa+SBmy7CpPk+4CsLy3dGli0tsTdyUu9s6keNMIso+PFJGXhyAAtg9jseTVERzgur9vYmT3ZFBxUfA+L3e8AMHCDSfy0WzIB4XlUnFcVloLhVjtFq8ajybokbT0Wy7WIwHS4xel8lEYtFOLhz/cEelPUgc3s4j06GpXDj9EfmZWaFZGRYJNl1MSGnQRSYtEjVdKjkkNB52Bj4VHUU80cmRxqHKxb29LbguiIygqJyojFRwYnCdZZQCHkVOORFlnBVNGWKIXZRtae2GKRODSrkNBAQMvKq6qsoNIFxfu5ke7RFJGUcVml0MHV7FSwYOOhXTkV4uWpFTyCGLqQLv0ahzSeSUK6XnzQFXeiqAEKFiVq0ngLoITNMHUzAq9C4qwshhQxdlWYq8i0Iy3pk4T1zdKdCqXIIndrIFSKDNFSkpTgr5EYQFUbxERJGsQ+Pg3lI6fYyck1eBJ6dd8IwQ6unyYJwmbVSxcrAzAcJY/7MkqqgJqUiYi0ea3MOKb54fZEPbiSGpQZqzolGK+fTqBs/XJt0cHggXoMCdw/mwPkEEDB2akPvoXXGiz5GwJnt8Ya2yoMElfFDOXOWMNQ7UCAkPo3LVsE3DVxpAjJg4sYQSLtISGbaIbxSTKFAATSMqcG8ZlWKaXQgTzxwmN7Bjk3U4QEFj6/lM1aV3BAs75SxFfxKWrhQoOpSgDAPuS2hque1Xg4rtDbEd69nlxEILCiegsNYyF/1Vylu+gDIIZ2mYh4UzUXzgHF5X3APIT8i5F4hD24D4jynrsfSIMRf0stYw8CGBxXidPdJIIxPwcZAj04Gij1GZeaTgKbG91P8AYrK50dBOouQ2C0VNEAUISC9FxgeTc/0R1BJcAJRRFyvtBY8iVAoDBTBdKZiQYcHxUUlkZwxjFyJ2haKUhh6mp1lT760Ij4zsyRUFk3OydhCaH75inTZ5ECqHBgHSMtEZW6A4WRelUQpKL1UOEkk6yqlUxBdg3BWQVZAAU4hxmj0iqI+OjTdmUvOsQ9l4VmIG3y/GtWfrdw2CVFmr6Uxz2oxMksnVKtzgsUBth9L2RhEioJBkLb2mM1mLZOpjGop2xuWmOr9pwAEY4ioj7kleJlLcR+eAN2iD7GCGjmZmOGGiMLiikx9S+m7V1IwnVumkJIUs+Fcgpc1xHW2rLKD/DWF57LeotAMacolAaK5JibpXrvXRVRhFdxWk0i2TWlGLAHYaVC2auKOpNxrI5iJz+vKIUznOhXAggLVz7SeZRFbKa6fYRGgeDzecNEzdwAWtbrOwBSxy/CQRsFMaXjmFOcX8iQiF0XnQxRAkvfMOdKKWfMEoYpx284jmmDeBcZV5u8fc7QXGnj6oBKIomdsefNUvPhmXChw/InTYGw4bqezC3aXSxAi5NVogFhxx8Z6+pQwiI65rM6Jlp100h8WnnvDj8sx/RNLFy+qypGYlldlpiSC/zpcfmkJXCTAhv2h73X5AtqL0Ttowa/yHS0ms2wklXC61ZJT68V7rts7t/6Q6V+gVdshDVFghcxuUMbZlh2jY5zFXvaypUenPqdXPdG71HfXj2QfPEWoZAZuQ2IFFWUlD3gALeLxjcUUWlTtBp1pCGQ1lYhQLak/WQpM+tRkiCs8gHxe49IUw6EWDiiDPg6zkvtkBjBGyWtcxCDaz+czHRqq6Er6ahDPDtKF4CyNH0prVQ+TlsHFK20YkzNIoFRiDaz4pxiAWsBE7/SFVnKldMcYTigxyQQgoCRkzOLgBcY3KYC8Tz+xOY4ZHoKs88ard5upXrPys6hPBYELPJviKZmkCUUJClLIa4zACJg1RxTNcBSIQICWpABlbGBxIJKgP1+wNV02JIhHWJv8pq3wxDFUIXxc+OLroqfE41YsTm5JSSmNM7UUMEhoFbQJH+5nJjJAZRgvrEApNOK6PjpuNkYKIBwImQCaIykNDDvA/x1wANygowYAsR7dKpExfWvsE51rVxCvI0lvPmdAVxKfJolArCqC74qyMsqO74UpTkJhLFdtTE2yxJzsHE1rWDnYin/mHmP3RScP6A8wFFCCQyTqSHlBhGD84rRYiQM5K3vImPFGDEo0YRYPuw6TtaSkMFSIJGVBSn+ohAjT1EgYTy1OeysRLTPmyj+ZUtQmD8CszjUBRvoJTNEDeAVEE3KkC8pA8Pg5xeaLgwiGRCBAsVqMUKRoqBi+hrtP/3GNTa7JCX7jUDCHoKXt2g+FQ8YFGjKLQQWak4DkaEYdyfOc95uCbIPDBI3TM6kPJ+6kPD1hA6/BRDkJCqytIJwJoQe9Cb1KqtnpRGrxlTTPinCoWxVChLIaEWFXjCdP45kRqoHGMtItCjOalLzhOhX5pzZU05SIjY7ylaMpjnEAbp9MPDTQ2x+TKJDAyuREoMTq6rQLwWholi9LxOFKsDOsUocktvONyTQyt4V5SqFcEjXVjbJkZq6sp9RzEHzAlC/XeCYqa/OSzJrLdIngY28YBk5eGEiDDQKQf6/kBI8BBg3TyRommRLR3yEBGdTGoRkN0IIz1pZFzXTGV4VEW/54ns0J5ykki3GHiCQ0gLV8FdRo7SrUaSJBDf9arNFbw8QCqaEBeYVOOg/QiA1SYAIsN9klp4Cm0kbkSdVKlzkqCc01MHMro9FTg/UyFUDPpq5RstsKKznKmC/LM7jT3zs94ZjJdWc9FlFzg0QgwWQzJ5QIYAGLhfWUbBzYMH7oABZAdRTpB1thhl5wzKljTHBCKVxWUUTox9MLAqBikdfpcqHa17EptjVWcqzEJWPrDrIEA73ssoARKrOYccvrZf7oBYrEwTMR91nRB3/sShITWNEkZAff2wqXBZYK5SBicV6dJKjQIFzOAqc8h3BNAIT/XP9Dt68BQuy98hXcua/+9AFleCU9V9eR3FrGEnySx1uFpghuHWkVthFTp96LC0auaJPMcMILHSgdSxpHnlFXaVUVD5la/S6eBEEQZmj63Fa1ArwBrww3ODeyo80TOW8wdU8uOVlVJYNI60D2/eWbCOtI+DC5d8b97dyPacaBAV5o72WOYYAQr2fgxcNGbBRl2pNpaGyCI08JoEkVlGI1Enh+9tAUEQJABhXmhagPwjvzkwp+go82wZhB2QZSvpEkcZWDtK2UPG4AOJxS2E8fh/dj62KopxApKQGoLcY0O3otx8EpYT2tOFewXynqQcRnMBAQAJozJQ8zvWjwf1csnP+tdqtlDWfmBxx+Z8G7/xRukJSI8EeEHPbCJDZedpgPJcGU63FwusIIVjAA4UmjDB77NXAYVGr/3YiSscYyGqdlllEzXRtoHIEwEHKD0NAfqn0mK7z+x61rg+TfRWlom745QokHjF18TV3jF7/ofXCH2QUnBBCZUnQQimIaGL0ACEpAa5DXbE+zljoyrtU6qfkLHKJh7xwUgoGHcgXnqiXmA8ae9NmHpxu5TpGhQFORX9SMw7mZ4YiQnFz9ZMavdBW9rMg8PsUWd4STM/9WFEzye1e2XFEzBB6xAxlnNrcifJVxR0KRWesBMVVyXA3CDn22HOAhTzMUcHqxd2qXdc6mCPQHdPGEeLHHdJUzY/+BFW/Gpw+dBkVnhSr88m8RxhUJAnRvkh5Dkg2X9xB88Hglk3G4JAQk8IOR9wN5EVEQtAQ5CGCUBAhq5hU88WtF0mAniBE4wxheWH169HcYoSrskhFzcF3WwBwVASRIMnUHNQ89c1HiEHP9RT6JB2TslnhzoXQqa2JNNIVasgApAHvRtwAaMABI+3gNm3C/428XhzOa8H0Vd0AHmB6GcYBtkAwKIIDZgQwEAwDWAos31WWHQ3womXQyBlilgzLEdWBvIkae4zr40QlSolM4knO91iBy+Ud/NgaLJgSGawAMiYTEiYxNCXxR+lsAs0fwAw2k9QowkWUKwQqEkAHcUAP8oDgAABIAAgOIonmC8MVxw9MGzOVXx9YtZTdh9wWBpiAjQJEI7hMdEtUj/bcXufMbwMU2lSVw+PFEjNuHjFWMTIiMJGAfwXAq2QMYEhQnhpAPHYBBo/VmCWQNjbCM3bqPpiVlsVFZCiJbdmUY72l07Wl+xwAHGyJgZwAXLKFt4zEf/IFxS1QGoEaGF/YhWGEExqkBBmkAK+OQKMGHVVYlh3ZC/kNbKUAcFaQodXY1IhpYGSJAroJ/pmV42LIAC2MYUNt3greLu8Iu2UQ87Iszt5cOa0NQ68AwlTKSorSFUCiEcKs6nYZn9UQdBNmJQ4uUDzkDelMY1MYhpzYtnSUL/+uAJbUGV1jxX+LXeUqzPFKrCQfFjTNFBA/AVHPmWwAHhG8md3cwTs7UJJoJWKx5mhPHNJvDjaziAQA5lUAZl2ITWHb6NBaqgZ1RRj8QJhwger7QOLrjHc/3BKFhSQCTM/iCEO9GJJvBe0tmTIJ6YcmKLNC2g+6nTaWnLwDDnYTodWbyUxYHHexjkXhakQaZA5EmTY0LakuWHJCHHbT4Y8GBMcUwB6ygBFRRXMeDn+ggHT5CbOfDdtinaVsShPXFFHPbfdWoMiaSIXMTFUCHbL3YIH54CgCYEQuClT6bAQPokQmrYr/zWnjBjjWSMpqRIcL2hyrAOff6B1uSnBqgY/4o00S4mnCsNG0jKkITJDx5K6N3lTO4gR3GsCAXOx/vZpSpoG2Xp1e7Y0lnNQV5mqGvuZQl8AMgNG/XZgxMUBFzkCXJcn2yOZn4iQ362qIvq5xSQ2a6lAiWK5HcMqUi+lGSOBpPBFBTSUY5w1hXlTBvhaCa4IVhAGdHdaA8uQHgW4ngK5AOWZwQOhzTNzyr55sHYjPsF6cApFRfgp2Pip4uF6bYEGXcdJ4RSAt/5hB6yYd/5wmH+VuypEhpQFzpcoTC2mVbY2ikIydAZhkmSSaUdgECWwIUSqjF6wDRpKRVGyj16HZDuV28eIJqU3FowkZlqKuvs1wCC2n+8IkkeFP94UU9lmpVc7tWYpIcq8VeLvCrg1YrPxJSEvaKjGZvc1Wgc1MZeDmVeFuJeLt+Mqqec5VeExeRSYhAbEl5hUsF8ToGY3ucTtBw5EF5IBii7gGVXxGUQWtjrBWkrOViajCsomGgUClxITlDtrFVsDMCuhmcyFiNQ0qt5xhhZEUveECi/oEebmuaMDay03uewLt3CAhy59V6i6YuogpqCVBoGVo1icYKZ0hIZEQJ+4Nf+bA4o6CHNrAd+HESykOwRCqRebmiw3l2gEA4U9ltTudCMVaBavYQRWIyB7JjWoK1HekMF7JVXwBQ+quJnLCex6UvrxB15qZKr2tOPmikFAqz/3nSdxRKCEu2jAxRTl+3lQM7reBYkqensXzokJk4g53yCBEUUlKHpFDZVBGjNVKzZZiqeOpLVk5HmTL7R4aVgIQhrmzxQBYYUebHHzgiuu6rg0lJD79TJj9Sbr2po4yrjwWgOFFafzv2K/k1gqr3XmVBW4SheKzzck72RKTCautptnP6p0yYc31CBUEjBcDkYKQnMPHLITGEg3pBtVvwKjdGIbIjYAUxAI6IslA4kQZZAwACc9eSIX/ZBK8UfUiQdHIDIS5Sd6A6JfshisfTeG47W9WanQtDlZejKzEwDnMwU3URrS8zupszKmsxJFTibHMTvAUTAASTj46EsvTYi/wtErrtA0igBC1tSlERtCPzxCwEzHTn2mcMUyZCxio84J0Sh6gKIpYIQ4SN0Czbly4nIkoHQEjuAL01dxBTDiRVRg2ugAgMIkAQcwNUGr9ZmbeS5S+ViRcuiyRwp2t7cH0K8Uw75mQ/5kLJ8KwN7hQuKlhELyqKpLmaqQvZdlJ+I0XmoiLO+2/bVgyAj2ZWSUUfAqys8wOJKgLxmrfAWJAmUwQFfZtpST7WQqwzDE5mNrlxZAxnOxhCFGXf14Ss2wYCuYxz9nmNknxVBBiLLzD39lzHAS6xosN/C1SSQsAAxwAFE8tXar6GuAAvgZYVQ73pWzYzZHdWSUWb6MRzzB//NfZnDuPGeQSegfoeo2h7XUa83bEQSxce7TSR67MgZTA0609Q6cfA+YA2RlLAwOy7w6iVequyj9eIV9UlLslmIQsWg/OanadmQjMVhHAkP3p/23jHcMeeQxmUHBvNSTIALfZ4iv9uTAEw7nwic+FgK0QgXN8QwP4CyHAADnLSvIrOhFqMyP+CpIOkdQupYzqS+uIYW5rDv5pop2lV7rUEKemood2wcuDJpJB4q2JzfxMo7NxYhK/JRaPSbHDLgLYEc0EgxmbBWn/AX4/P9pvCFJiQg4m6K1HCLnHU11d4Q6lWCPd3SKdxCLwQPCiDTsCI8/Sf2cq9HfvEXo0LrOIj/VK/cnF3IyRyDOwMElipuvWn1MMfvoJosvbZmCw/kLayCkuZbTD0RZIJtwCExtTJcoRxTw22DKm8vgA6dzCLxezHACcOra1CUqMya75xPYaMUXtDQIkQAbWg1Si+2X5PsT371oUKu5H5km7FcNbEx7pZqWgncawDg4cWGprX1hI6ZHLCr1H1l751pMS12N6BNbXfJBUiDeI+QO19PMDN2Sne1BCjLMP/qyfoqTA/kEHDz86oaiFKm+6kNLBeg950CALrt4RFbe9U1dL6hrZaDnCYMXcbvBAA3SR9feBdFeS/S6JT3GNx2z4hGMPe14n5xVxeTFysLvR6z8D7gLUTd/8NihWzCXiTBcjfLKKBy4OHs2Xt5A4Ev8HfisS8oOGqO9kkvrgl7Q0Zw3F4UQXmDSprpVpN7ybvlGTeUNEr3dTG19he7N0uz8P0mM0FGH1cQHuU68785rARP5sX9dRGfWA79I5YFuJCwMZ7855OFWW24952jNIS7AhpVAcmYAaR8z25xz6DzVq31D5VrdW97sRdHOJcTKjI3IQsonxbKqNpgGMdeEf3hca6SQsiplQNosYL0Dwd6JU30s/ZybwxxmEF7QwSQNEovgHvXBhfLjW/UGZLjetTAQ33VB5Z4iHdz9Rc/wDDXW5cVU15eMgu/tEszMw4Vyr9RbQ5GoS4GXP9aRRqa0AiNHwZp+GN/OkDUQiffoQJSK7WyQLiey7qen3Qc1Pq5UFUD1VmSEzpf1GBQuPZjY3mVK8uwf7HiRjLjQu5wU/YDgsC1IBCZgC4uKu8eTFPwbJunO3AMEzEC/eFmvtMfUpxQ0yiNIvVb47v8hvgX67lfx5eucxF9eUoRgNF4o7wi0MjI63tjA3dX/zuxE2Q+O3qURl9+oKaN58hSMkhOtylpSUmNk5XEH1rF9eKqBzXhUe87dXwp6N1ES3e9uXpJg/xjc/GeC4RJKGEyqAQH7JZJkEzi9HZDFHPIXz2xkzRwb3kKQy5MI+MHVFFZhkgTQNI5IkFwodvHYcX/OdbMbw2uxjIpIL41KdD5sJHbjpfdGxwUMf/2CZ+w4nY1rJ8V6VRBc0iDLoibLiSCn8MakYxs22t9lZ+wkJfwF7uweLL+oRKjfdNlQemsrBplockZEfNelMlqE2x2Q9tqXPLdG3/XGghgHRCgh0/+SV/5Yg+zqwtQyyw5pOSfuMl7GKx8ef32xxfTvz/Ab4O4ShcThFNy8BqkMvtkX8oIV4TZKxb134oUgW7Vg/Y3ZltW3PKiAr818UCbK2Q8ECwWjsODGDkwFknk5HBAHojCiENzuXqw18vmgr18sJhreYt1CJ/L5dP4kD4lzyic/cSvVqZ9X8//01tR6TMRuahY/7hQFKpIW0h4HBK6iFi8cHBc0GBc1HC4VKyY+Noc0uRcnHBkXc1MC4WdDF1kTdO8TKhomMxkhFx8TDtYQlKCc3IinjuKE7Iq0yDzuqLuAtPS0MZSJPaeiosqWjh+YkCaW2IoIi4U5AOM12OZJ/nQcMx4nfx91mT09ckRrUuXQJ2i9SqWQUWZJvyK9Y9XrwTBKAxJMAvYAl6RnmUUtkDCEicLkBA5kIyYESjOHFSJBkYDh2tYOEQrk+bROpR44BwjAmdZm554zAWSl8LPihJ+AF2pgGngggoeQWakqvMZQFSvRnlS5AlWGk6vvL6MuO9CJFweF/3S2qDtvqrCsPZSU/+yyBElSlJ6OyZyCVkzHsiQuZDNzJWHaZCoeew36BI4DirvXcMuc4RAfUg47WyC3p4yogAKEXL3UVpUnQQeLAhQX7Bg+hQO0YfrFCy3lNhOrOgboyKPGBPxC9YGyro2SFiKbOmXnBoHpLQVPlNmglY2QYs6p0yM+Rw36jL/PVAoBTx3fUYDsoePYbB/wyGhfrv6tChQYC+VtcUUtQTURKt9ZNEKJI6EmMiXtVBz4K6O8iNGJW8eGAzDdJQYiaU3HiFlCw8Ww4QfIZRQJgonIuCpiL7ooOOcdbx5Qpl1CClEBXlAA4SFET6wJSqArkJNwZBOyySVWzIxSDdYLFHrIY3/ZFlLv0mqagirkCLR0r4HQ3qERm/IOcmZkcR7jKWTTJpgMQf0EUJKNL1xoqc5orAMsBqNakOZzBZgQR722PMj0D+4oI/KrYq7L0K88uvkTZ1qU3TAWg7SKRH9tkxwFqvyI/IjCCmZ5Dz0oGtiT5bOXKCkXrZrdb9v2DgHRhbvIK9P9PxaRxnB5nBCkM8GFaQpHk0YISpLLkmEvrsWvA+1rZDUNJ8BDyQ1U1KTCw45tjB6pDgFGcWqI4pOi4PGBYSCbrrLosOzJWL4sUwdd4d6wjLmkIGRPKOiUw66C59Ayh1C93hvhR/l44++Scydlw1GJUmOlk6Q7MdAvOgVVSct/8W9BWSrUiM5uTCX6FCK52olQiW+SIpjiudUXncweVk9gBk3mPsLZmU+7PmBFh94p2hADBYk0CsaZoSCI8O1b2LkOIbUxI0LlPbprEh+RNONTBSXQbEN1FTMlWxdh8WWfoW5pZMwdGbPWutk5043ZK4Vj6JQYhe9VHlEWpAV6IEHKqluK9GRjDwaQFpisFIQQlam1ohjiikPOY3iInSUH6skwarxBUQfLjnqMGs3baByPgAC8Ybqq8x1ZSwmibOHQSKGBWKAATPb1c53jQ2FlnuZgoltTx4uNpn8raolWQJyze0Ck1SrQR8OakcdnXjxUb2P1vvtGx+5+m9gpExmlf9lWEAG3pe7cApgx2SJL5VbiiFulFbked1lvDlTFdYAtwUcTw/DElzCmAKkUsQGE93CnqPmRbpoQaJ6E1kEl+xTpGlVUAgD6NwkwFeqYTgAhAkgBvlEqB8KtYEodhAazHbXuwPAQAbLUVP/RpI3lfiPHONQDjJqdyGexaEk5EnVXwqGwB0dzARXyM3hnFYt1ExEWpGY1wHCJi3igE06g1HN6KIlBQtysXN2eVz4Phgtc2ntZOj533LaAIHdUcZ9EIAA74BSP6HUa055AwcRXLfDPY2JdWU6Iq2MYcAm/oFwpPmCxRiSiQaVkXQoXCMZP5c1rDzOk0vgBem0qDk2iFH/gplUDTEa8MmMiA6TC5rKW6RDp0LyyzIyYB8DIGDDG0JACTRMUa1EMpk85cknNVxJq8xxGbiVg0z3gxkj2zMaP5QASBdr4NY8R0pJSOEuKGzlGsfYuXDeR4ti5IUW09i4NDRulGkUIzjvo0IylrGSCwrTFGYEI8nA6AA3XEYMIHCm3skAbiXxyzgYIBQZ0HE6UgCov4JmlP2d6n/DIASxCCUoYXmgAvhgUqSaJ7V5oiaF5gyfM9yJyca1VIwndSVMJRY9SEihpafMyDo7GCGL5XNthHyDQpcAA3ZtaCjvg9mtWDdUgMIIDr1rG/zgKLu/lERDBdwoaJZCOBaQwKP9/9lEkjAmNukVqXNpBOe8EiA6l55TjOI850pl6la53iWuqjynBqGlMZ0k03bs8J944IChGBhUn3jkmRF0FzwjPEYz/EvX7AoZGHmN52zQScMEJnA8pTjRUH0oAVSswDRmncJ6ZjXpcM55VzEO4KQHcG1rP5jTl5aTreicoGzRKk6OXSwTxACHScJh2Rd6AwlqiwAMYpDDGtYseHOQgZ3WloS2FYU8zZCjXx4iAu6OACnr0WjBDiWKEtGiCsTJxOe+aUF3DmG14RxAAV56W9iOLoXqrO1bV0rTumqxrhTxJl4oyY/gtQQldZBXeH54qwe4DwZ7dIAex9E61yl1CbwzD/+NWiZYPFg1Ja3SQHdHkNHkBW5wgBiBR2shlQusIi0rfIbolFAkukYvhWlFoTt1bF/dstTGPlYnJmn71gQogbbbQ+9uTnS6v6iIsfpaFwzUZxkY/FAZysgjdHx5NmXQsHdqK4owWSLHh0yguyoYsXcBd7R5OIUF94gKLHJzln98iYNXjFhu27pWMQZAtnJdgJ+1WAAf75d8J0VhXPP7OElEyElbuZ9S4RjYKERBoIstSQz04sdMP1RnRfByYd2Avss4t2VtEkGaVVACFBhrD+Ft4mhG0MBYTuUsv6gkkl/5StINAJMBwK87EYBfQbfVnX7eb5Dj+dKapoZ6W0lUN9TssGD4OUd1NHoMDLL8BDrqDqo9Q+Yu5cUS19mwwb2j21/XVUxkhJjVq271iJuCvKwijCl7mHVUJGkJ3fBCFiPj7YxN6dJAp9W+w2ZDbHesTkEXGpVPCCcK0ykqC2ItUz4lykpmjB47CEEGVe6duG95QxhAtcp5vGGDdafpIjRUoN6gIXDF48KStCnNJZB3q1ktzUEpcAX3YEQqTNEkunCOKiKEEG0jQU+Ht9e1Lt3zXB2OX6VLTHPzIhuVPDIM58ZI47oqUx7puI4KPwGgC1DuLofahhvarLmLrXIcpHOZljmAuzhH86qRheYSBAEAIfkEBRgANAAsAAAAAOQA2AAABv/A10rYYhWFr9ZwtVKpSs2VUkqsSlnLq3BpZCWHSqGRi9QuW2UVaiRyRBaHgEEeIAACAAGgoCfgBXV6fACEhYUHhoiHhgIFeY4AiAGNhIiNAgSYA5V3fnNzkXehmwaipaR3mJeDm6ECEyEgHiGzIrAiIBO2u7EiGiGITEIqW2FSKywqKyMqKcpMWFlKyUXCTNDW19Fi01dSKmNZ4FEqIxoLEQMFA3GSn3uEdZN2kHiLmAADdoSUi/6cjwCcIrDJkaCDogDluwPKkiN3ARRBVKgHnkBDE0CE+CULhC8RtTSI2GgrhK1MU6Jhg6YsRQkSI1aYeHatps2bN6dMqUnzZjT/ZUrKmWuHBxEkRK2S5omXB0+ppYVaFfrDjxEjg/Y6AcqEh0+AQYMQISLIMJU9OnoicpI3hyw+e4gmePAoN4SuECZr3aU7a1OTKcWQ9SyBwgSKFDiZ9EzMpBtjn4zZaNBwYEFRPJsk3XPkZ6E+qJsyGTpFaB/Cf6MnaVWrb5O6zEXz1VGnEG3ssGU/f3akWhQAWHpB0uIlci/ICcFU2lSyk0SJETNXkHj8eHHKmtGqNea5zNcCOAEmOWqdKtOghAGndppqR2GhinXeW3TFNCGeeZkjRdwf5/Wo/YCAstB4oUwiHmilLbXABMgxGAEDE0QgwYISTPAAgw1eSEg21Wh3/40JKcQUInUkbqecYtslJtRkcLxG4ABO/RGfgZgY+EhFilC0XkV2yAGVU1X58xQkpcC1nwEHsJPkAUwmWUCTSmK20EJkjaVbKgDsUxp8hUDymZRVyVjTFtrYVEKIJqyAWIls2nSiTeWQ4F0c4bnGmx4OCTRPlqrZoYiNULVnSCiDXoTelGFyiZkfjbATUTstPplAkwUswI6LnjGaj6abvgemPaVU1Ioeoh4KQBbX7ESmdM85Y9OabSJTJjY7YafMCOZMYFkABY0iiiJccRIaoopc1NVSVBVLKqFQwSOoloQ8dVF+S8IBR2XYWrrApJU5CqMgC0npmnpS9WhsKo6U4v/IQ1ku5dU1W6h03ZkxxcREmrFSt9irz5nzHYzjgfkUnpw8RRa7TSk0qj39RDUflm4ZkpSgNh6rDqTWOlCZA98dwLG12MI4ZX6bhkcoo2AiRRBXBpJWcloGKAeYrDWZENN0+La5bzar3qSCd5bdgVRZ95V8IyH67IljgqG1ohklock4JSTyARsmn3nYsQmvT268gBscc6xr2F8ncO1lBW6dHzv5sJukfg0dyOsel8SWT4dv1lrvCiio6NPONOPkYTkVgMfrV1guqgcpMULtR9MvI72WJlkvBMpTlqimGT+AulX0UkmyA8fYGYC9wDkOVEC2pXHINvc6o4jFK1KyC9D/DowHEGQUIBIJvcdNYqx0b705XwN4icffShmMXQGikFeSW2535mTRkSk8PvYuHuMjA0RwbwT6Rtp9BCTZcdgRXDDBBV9/rbrq/76W9Nb9rUOUowcksM46r9U/gLdt65RfthCYWjFhbzWBVb7YhCvKIABABkJZpxBRpKQFKDYXDIg8nAc72DRKPwop1pTOUqOmTEtPTDkFfzz2HV0t4ALpS58DSvcdjuWvP97qT5IiEiluia5/EbnUOvjDK4KwRnjWiAYW0jQdEhxvgSrClQj+Fa6tqOZAThPg4/TDRQ/CLg5z4N1+aMOadWjtQBxMS0Dc45tW8OYUSDpApWqoKw04/wCGF0jdHb/TMTjYzzI7tNYA+rgtOJgtZODpVjvEAiPYHOMY4bhJYVQwHSjqrIHgGeLTQBUbCxZgbvObhA6HyJpGcu01QRzj7TalD/csrVSEKlKWliWPwzGpfeo73R1LdwHUXYCFg+zYIH+IrY9ly1oLYAAho7TD/hCEDweYFbzEIROXqEkmJHoTiRp4DqLcB2oFGtCAAnS7+2kSf/yZQ+iW9EchAhBGc8iPlEQIqK2hpyACEN2CTvdCGZ5Dfe9r38cIeUOzCbSGXzOmDf8lyCWBchI8o04li2dJnGDSMsw7QICqKDmkhPF2j+qfkkb6pEEuyaQB8KO2tMWOBFwqiP9fFMW4MDMIe0CiD+452KP46IAJOMCOFQDoHdf3QoSurlvn29bqlprMjnELAS+9Xc+wEC+b2EuBFLVkOc7xv09KQjOb+OCiuBZEJpm0pZVJ6Q21lS2kFhSZBm0p/3R4OEC05pnhKhK4rhhGcVWrhhmwowbUd4EKEHWPqEtoIZtq1BdyLJfs+9hCz/qkwxmgANN85DGmAAXp3CuBFb3GCNj3lbmpBT+EQq1IB6nWZTIUmWs1aGXg6oAE2LC2hsyft6BJB/Hkk11XrEhuEveQILYwdROogAYMW1ii2rGokSWbbYuqx306Nn2K5dght+Ukb7kpG8pQyXQ6+6GaLRCTpCz/EMFMKE+H3vKYwayMMjVGtvoidLqSbR8fTarI/9lyt/nAne9aJqX79HV2KaXjBfI42AWn7p/rGxv8BvrYfbIvl8+NbOEcYMzcIviRq9ImNkEbK1hJ8RyHo5GBJKGwUdgvwYM0qH3zK1Cz5XfGAp3wdA3KxxZZqqz/YxKvAPjN2YSTcSOtoQaSK1hd5vHCF+AldvOougpXmMp3RK7YDprb/sgMC8Yo702Kl1XG4Osc+mPeseKztQwO+ZZwuLFRVcc+6m74sVa+8AuTm0f94rl9CVDmaytzSASYFZAItmtwZXqf/uFxsKfrJfsm81NdMreXuuxnpftsxxgilmN2jKxT/4XsDe5kgwmwqmSsiseGCtDJRzQaGcry6QdCe82+etZjnyNb2Oo++Wul0+OVqdvYsvFxu5bSLusmhbvwgGJrA2FlHJQc6fXxcoaEvSOEF0zdC3PMsI7V5ZR1BcPVcTcAqRIMmZRT5jHjhKK4Ktzh7MmbpoSRIWXNmJ+JHWp+Qjmxvya3Y+lc1H4LW9Q3ti/IPsbfd3bGnqaMgzLr+NNeVrzJyx1qUHV5jo5zvJ9YLvenc93HVaXEgOb9rJgTsyabLZkoX5Xcs7foJH1/DMsvBOoMszzpFzp40r0WKh6f/L5fa9jKxQ4bjfNnKW8ZiFpZ+pYc20fp5Q7W2neUdM4XzP91x4b8p7r2p6UrTVSETlM5PfMsYxSYmBGgQAMJUADzuDilS6AMUgNYKq+drLrB3pG5QdUzpJ+cupDzU+d6NjzPw733gyo7t+rAIr71M7uvRQDbFY/0YNPX4J1nYH2DLV3H34f4azN34GOrIaoeCWYRF4/tNsmZCUTg6lPGxkBgySDGyNZzKncc1H1XrrYz7+CMPxnKAA158v/sbcYrVtTTVWTT+7MH12hNP/rk8NUbDPoni37Bg7VjBp4s2MTz0sm6HP+e4bcA48kq7bF/t8rvtaYTW+qTrfwDcJ8dCfMJ1Lm6BlTkB35ZNngEGGVZh2nF93NXF1R3JEMWV3TN13z/TKVd/cUa1zdW/qd5yhV+D5Z1ylVYyyVpkDaCHvg+yMVtQLdnRfVItTIzNaFq1SR/MWgOKNY6cWAeqgE96tA2h8R7l0dn5EZY4wd0hUVYmNZgSuh1vUR6D7ZgfDZ8dGZHWkZwiWdnCtci/ZEy4YIxhBV+EQiG5Rd+midpDzZwg6VckeZvCzBhKzEGWCBi17RykWFHchcerUMyMYUUf8RCO+dYaZiEDhaCKch9xadrPxVU/8RgEZh1HxhpMjR+2uZYRLVrWNhjK0UbFnQWz8ZDkdZLHSdp4yeGIgh+oqiEISh83DZ4gcdPKqATNQGD2JQC+JJVFOVEuJJIJrOJhMJi/5oUZxVweTnnc+sjhYKlbT/HZ0hocUVYjL5XeH9XcQmYZZKIR+uXR3iWZd2WXYIEO3DxI/kAB0l4cUq4YKMYguEXgkVYhFB4hKIXVKVTARkQboFDVdJEh/ioaiPwARGQAKVVO/unf43CJJLVe5VogKGmigpocSKIWD+HjlkXiiN4eIhodci4aQoIXXu0R30WNvkDO8LVSZFgUKTIRwiwACeJAGaTAAhQASeZABRgNi+pAHGHABSgANvCkjfJkjl5kuzTGGAGDTuxE2xnizURb/dDU5lyQZmhT1QnjSQIdOujiFnHS37HkBXXjktojgm4Z5K2gFdJgA44eFnncwN3Zf+S1S17YDeE8Em24z4zBHooGQAIoJJ0WZcPZJd5iZd4GQAseZd1SZcDEJgqWVS1EpRdEH8jpphMAAX+gkpVwgk8WGs8tDGqE49T+U+h1lxEF2qe6XPsuD4LFlSiaYbL1X0MVnHCJ3yDV35fOGlZpopDBZtF1S29ISWAwCtxxnkTgGaAqZeD+Zt/OZx7yZIq+UDh4Y9+iQ4OICs7EQ4o527XACsh0k3hUUZ55TteUS3TBYAMqZmfaJFfCXRgl3y/N5qoGJHapohOdnyRBoLKyIRjh4Kf1j5CpghSEQ+ik0cRYEe6cpx0GaAp5Y97CZhzuZd8yZMFEHcDgJNf85yyyG7/MUhiTAATHoBo88MJEDE31eI1/7RLr7mZUAl+VGmKX7mZUcmI4zl+qEmAYFhxpamZ0QhlYKeGT1aME2A2jVQfFKSbCaUBuOIBn4SXCTBYG7ABH2B1FXCXflkBH1ABUMqXKlkBI4CkM/AB++gBbIBEJvcq7YZNz3GDdVIyM2cnGtU1RtV7aeiakwFQm7eAJxp4R1iOecSOLhqVHniApshcw9eQhHeZBbhz1mhDeWhCjNY+ItAEImCceAmlGnCk5uCSRKpcGzAZFFCXjKoBMGECMKF22xFm1aASZQYr+BIiI9AxRWRgdrM29jMp7ZNcoul35ReCn8h1e+qZgdd9Lzqe/1dnoip4ouA3diT6d5u5hrL6Qlb5Nf65X5JwffoxWwsgAsoAApaBqQFAAVSqAVi6AcYZdxdwpEi6ASjJl9jaBM8ADsoQPDSTHSw3YqU6POdwf6BkFqHgFQbQGnKUX276gZIIhqAYgjE6mllZiiBYjiP4laz5lTBqigu7sBH4p8nFc8G2gnVGfe4BG7ekAU9wqr95OkkKpCNQOHW5AOKqP/wknBrQNyrgAkbwii6QE+n2JhTFdubwBszTK6ERQp1wMRHhqpO4mcpIihbZYAzJqwPrr0RrtL7aokTbYCF4YYvIkcVodV73noa1kY4CEGz2JIn6M3/5QAlApUg6GZH6QP/KVQE8uQFEWpcKoAElkK4uuwIuAH+PIYOLKVpcBTsdxChkEQpL0iQ1dHlbCYYJW6ugiIwMlrRIS4Kk6Ku8ZKslGKyyapqwuYp0VqOymnku5FAptD0HoLE/U614KYLhtwHsU5dBJbJFhaAJsAEo4ARFELd0S4OoVrs5k4sYhX9MMRH7cynQ+oBuKmlUuaaMm4DhR7S9iafASqd0iqcXx6tct54MeXp1qkcQ1nebxnA7hA9OExEeoAxTVJw42YGTkZIBUFhtGLYIcAFSWqTmagQvSwxPVItzqHLFAxMXQEpJkyf7mw9iMXUsZKzrWXWlyLzCq4RZKbQX4AFg6AEL5sD/TWu8yIjAYAh6DjiazuhtJViACthkHVOo7VIUIPC2I5CXAWo2FJC+aNuoLFk4KLnCgAmkLPCy1JAMq0KdFYoTbFd/KIaHI0MgISQHeIdL2DYZJWp1pjmGvWawoEiCEGykGsABpqsBGNC4/sp1Cry4romAy3d+2wZUPtVnP7Y5ODIBklGtjGrCD6QAAdqXhEmX3QqyTvC65eAEOXzHJEa/9TsTIYtKl4E5dMMHL5YtoLZ1ZZjFWOx7h+iZvQTBjWy6jqytpujA46m8i0uCiOuM1QiB6cNgxNiEqbdDVBI7wuTGbfy1fomgbSylLbkLHOEBH5Fyd6xAWHWUpMWhMbIQ/3lYTmtFdUY4q5O7fSRaiT5HiMfbxG1aqR8AihiQogYMvZZ8ou9ZgsQ4lhdXoza0H5bTCY9ynZiql3k5mAXard9MpHt2ALpyAA9yeTJIy3o8f2rnL4YzNOoVOztVQ+RJuJfMyGJXXalHVBEWfhD8xJLGwM6svNGMtM9LWOFZhWDYycJnTDBiLmahT8hmUCtZSDyG0d+R0YUTWagDYe0XBbcLJ/WrDDIoJ6RVqDlbXLnzt3Hmb50skYeciA9NcjyV07A5Gcc7WB/7rQtc0M6swI6svOT4ncTKYcx1jB7nAO90LpUHl1LNPkVHrC9UdJ8Ibsr6qi9EobKcM3a7DFz1Ff89SAd2MpA9O1sXBnoSaaKLG25M1UcUZnmJC4ptmqSStgEcQIIcsM9BzcRCe8xMxmGCWI7O+MEzgjSUGUyeV13xOnqTCJupq5GW92lq985zCHs2IaZ2MkEgZD9wtiDBd9Ch14Q69x11tl//UltuZS0ypqwT3EtTLIaQjNBZvLAe2KuSBoGhxmQMptWDtBC1kZsj2VgwRHDXm4JXPWw7Bz+k8yq2m3J2ixj+4pfVJ0BlkSRI4olhk3HAjG3AqoADZVtx1UcmlVvIpF9s2siyDdSk2NekzYhg558W96Yy5G8a0J+/7Xc2NCkm8xSYgYfuU1SK5UvDCNJwGY9hU0dbfQH/d/t6X9pyKHABcjdEZNGDX3VKhvRYnBdlpqjA6pdLbahf2jJQ+yVZ27U69a28ELzMpkuCzazF/Ill4AZZYQzbIdqrZcc6M1Ukj+M1Y8M+NLR5vb15vpbgX9Nze4SPd/sYIfIdtucJutw2TQKtfKarqpmO0kzVJh42E8Zl9tnluCSGx1vFvbTXCny47CNwW4ZjOSbaY3hxmSZk9SA5uHNQIZ2CP6XfC4JhS1VdHMZPE4ATYe2pN5GLcjTRsOFi+DNIXi6XWq7bRgxUiaXUDpm8U6t0ArVU4NZ3Qj0ZfV2pUdy0K7qRPYZsmLhvHMaioKh5ZOMtLjMeC0ric516ihVu/6I9Q+r9Hf+0AO9aZoUeg4u6KyQDEf8bXyDt6Zhs2iQKWct9yIwrfgDF5pfna5t2zOGH5h/urxHLfmWDVD80TLD1qr3k26JpXazjG0WDO7PV7gslW+mNDqqepl+TXIhRZl9aE2tQewWhYn2lTucNbIw4tOgYlXxWcNfM05ic2w4mqKoDq07Wpg2MzL0U46boWFloPuKuSJPCYykY0IQVsZHSZuFkPh6D6txyUiYf7ys110lOuyUiJxoQHl9kPa0B8MWUgqO40AYbeP6Ep9iuwFi3YJznkNWGzBIP1MsLhSiY0wF/Qxt/3t0NsA2pX05iRZ7xRz0F14YEB4aW6HAWwP8fw9Fmx+QkQkkhu4W6sTJNiaa8HttNGJXsuIijKPGDxcAawMDwje0Dz3OyKbnxTYrr08nCGNdf08tItS2CVu/qw/D89C8gjBWio0eX1+7TVk5s5aqE5uYOkO/VgWppL2BkxDv990PdPYwUXMBFKJE9bdCzLfFF/aKT/rN8hsixX6e/yoJy5mf5QzaExlOiJ8D2iWhYgrELzmPpzO4RUSnYMqBe85TUJWaeD1omAAIVgEqScFf4s4GRq7xUz5WM28QunvdUPOqInIYRRoLYO7kHHZXlmT7dHuhubompQ+Jj3lNrXf9CBjXrDgSLxaTiWAyGl8gicAgMCoODcHFIWIX/SKFR41A6TCuxODU2n88jDRMKGAQMz4KgcAAc8AujQ3O59NcA+fwqAC8K//o+NBY1HC82NDw0Nv4uPCy7BC3/+AYPJzI5+zgjLjIuFvocilS5jCaGWEP5Qm339PRSHUxTSXMPpJ4ACNzcogZwhSb4qpyCC3iNhKamcNdSYxfMSMRU0Fa+wdWqngYIBu6OBYSpmy8m+lT9NBDn/+YdJycrNTD2//RLNJCUoUF97BVc4OcgvQqhulx4ZyrUQi4SfUksiMgeq2lEZkmkmOvInQBu0LmZokqXkC7a8lRhpk2ZR1epJILTuVNNBWFN1kWp08SannqiCnI6RS9TpUWX+kQS/6iBgyFRgz71odWlSCdUTDEewufH4kJdpl6RNQTRE1mJZh14PNqrSjljcE6+ORB3TbMhJKvEXRBBWay+hB/K2rYizE7HK8g9WwfUTrBgW4ogNAQIkaZMjBJFpSQKk75EpT+FKnSwAtMMrPz8ac1nNTZ4rSJa9OWFIr2GpELdNoITrSbFwdrYSfdMTytYZpnpWRLr+XDpu33pebw9xQgPGRIQNWlAr5TLelRDZNo542eoGjo4qgqI/qhOgyquQsg2sxdL92ybx6N3WopIP6SYMsgQV8zi6hcjnJACgABSkmKZIjDkIpe4WjFrIcIswoaw7MxobCcW0DAhhe8ijIIOKP/oeCYmAxFM6hFA+JmPIFEAc2Cla3jTqBNOWsOmIP9IGQsu3LwAabMEmRqkNolqW4it16iBIh0DjhlACy+k2VC6DbOpYEMzQfKDME/EMFEnFMFRgYQRFkhAKJQEcIK8AwoIjAgi5EmqkHmKTAQDR/y5cSA9rnjiJEctFBOnEDO76chDAmUlNy900XQheDLKyj6t1No0kIwqOgKoN0zCYxYMSbKOJUlzyWa3QR0w4xs3w3mMBBEqaKI8oaSoI1K5kGIvQfo4iMS+VOpsIoBpAxAgrydWEmIXUIv8tJPVEATVolaoNNCLJ9FNKpNzBUQVHx+FOUfeJ1yJiJUx9zDTiA7/A+FFI03BrGC77cjRMqXKosCjmkF60UyUUzb7ABJAOLCklUaPuEIKLZ+xcBppHgqLK7DUJYKhrj4dsS1Sa4ztyVBQIeWgBdfIQp038rSmC1RsgdWm7MTVr915JhiD14EhG8FMaeVFpzIZc+mDZ3XrsVGRPjBBpUNH61xCGDyaoIMKHz/2ZbUpRbXqF2x0UYIpUzyj+mHa9KNtq1Ai0MRHJyij1yii37UJpFh2yfRAivo44+jHVhRCWideNFZhKmiUTW1RpHJEIA8TgGKLKvTCFlspYqFuC5yEhPJJej716BD/aMuKYXpetqRJP1AZBBUAp/ESncetCRmrejjc4zXh/14zxJSFrBIH6TGcVyOD0CU7IMZj62Wv6hqbvYQTIRKo8wj09GgxcgCWgQcuK92WiGfV50ZZo3uCgyhkQdBVS014AMnHE3lAV605OOEV+OvEqXLzr03Q539dgJNjHjiOEVzgGXDgGFH6tBeTHeVZVnFWJCSGkIUkwAjhw0wswOaoOHjsJWPTzakepi6mmOU2GAmE3jz0o3qFwCupOxCotpe3aURIJeEb3kAawrx8YIpdB2rIYyIYjiiSYA0dC5uxJPc5IFoiZrLJxKHmg4H/pMJMjJJFzY4QhS79RQMV+djxbIS5h6nGPxkBUA699AYvFWUPGqnUf6TWpM70Lg5Q4/8DAxWlHvyppxds2R4RnscTDSjgawCIAlGIcgVXsAcRXgSEGKMykJM5IAHQMuVfpkA9axhGTF7oClti6IfSiGUWzPNPPDgVQL4tp3N12ULyYuOA3BmoNp7wkZ1e1AQ9HDFdK0NEPAiiiUeEIpJRhIwI6iSUPMFBRhbaixLzpzasKcJiSSrLW5RRjfFpSDC1+oSywCKx2FApOOVaiof0mJc76KUuxyoCYYaJKUvxbwFmsoywVmKruE2iPogqDX1u9KTFbMd5Z6BiBo7AtwpCwzxb2Eg4/3AoSITrHrvbzSp69Bdc2AQbn3iYUpLikUKBCR9HeIMApUDJaqCwc31yZ0v/abTE6EToGSYESWZUN5/N4CiabVlInJ43ghFMQ1hOCwYB8PAlgC7LPv0QaSREqrZzWcxWIBLMz1jCzCjJbSNu8URC2hkMYYGuDhqcxvgwY6Wu1AOazXBE+R7nsWUeiFSXU9S6bAfMSOokMhfsmBPq8oqvSI1kpOlgLKEZqOywdDjChA1+YIqpeZrTLRgZREHHJwdMWsYo1InQl+Ti2R4CJxUchWzwhkOjOBb2XAFjBrieuliLkoOSxDoAVgPgDCoIaakDqcRzR+qBr7ZMIWPhVL9O8dYtckI1qRvpPHECm6qBaQsas4PoLiMBeLiWCUfQ12z6ZzvjGEFLUiBhrRbS/5mGNgRgRUjebD7EB+GeoQRq0AB6E2aZy+wFbkVSVqIKEkp/xHJUNnxIV2K3PykpCErP+h5XkFSE+2ZhGCWewgRwCaLLwJYlqitEX5hgyECUJW6hScQhAckpB/xJpimK5JwcUQAEgE1GyvyRL5o7GkBUIroDke4XV8dBHh2wSACj2my6qpRJMWQVp8zCJYmaBFyC7wAIwC9D8nNIdtEXzEngFFoO+IgdrYUQ8nCLRUpEhjY5Jgxyqke8sMqcr11kZnOeSmkq8eTmVvgRdPvFkJJ0IPiKdsKVZqL+bNlSYCCnzLDABkyqYMIlyffFp02jYNdQkcJlYhJzvrSR4IINnf80pgyMyfMYyCGHg7I2W0DUniUEMtLRIOUfFwBlfC5nn7EatrJyCyFYUNe62IBEGVQgXzupYML7wiY/iDVFBFKpTF0QbxdwzEQjEGldGjcnV4yp9QiMNgYU2NoMKTABcb9GFGdo8iIRjqawAS7PYEeiKvCLMqUbAirRuswPTMaasRkSXipZ17MW2cM0dvG5lWqrVgbEX5061lrhdKU2iApniOk4qXaLoQRGK0MYjtaNcFCxAs9IWHJvGzXaaQ/CF3hKaUB5NZ+H9LvBTjazI21wTvRjlrPBkMJzh7IG/a2z52T3uNmnlfHmQigeXcpbmRHDh25mr+O67kT3TO8w1Dr/7eKQas2akGDlLkOYGmloSG/0VUcgG++lKU3FEmWJVjO7woUXujyDiWGcGKjFs7AOp25jspCwuz0bBGLNOL2Fnu0CQ+mCUoYrzvl2y3wFMldRvFPUnYLdPA9I+NGvDSEQ2VMF2N6bpVMAjgnognR11BXp4EmB5Xx8yjbikrjZZUqLKtEWKRW3bXMGBbSVuZozoFoe0LTT8tKnnd6oN9GcNnAEBGRSnZ8zUJIfvgFMSHc0kzjUcyVh4xCKERPABnyH45hlSXi1/hHBcGsUDtJugn1arFNaY1y4jIviTFwyKrm24PG2DJjc41KMRMeIQ3HGQOZMr97MYAQ+IMawxZde/49u/q0f+kE0hq4ffg4SdE9HqCLwHO4PCs57eI/Y0i9JaAMjVCMiAtBtjqKlDrALQuR/Jq0heKYVwEZ8lsSv4kLp+gBuWkdfMi4VYG7PNtDW2M4MWo6KFmD8+EnU9uBU0kbCDk9zfO5qis0E/UBiYnDodiuWLE2kQogN1UV+Xs1bTEZI6ogHiQ91Jq35BGEJEAp8lstSKoWt3sYHaWhEMvDWFodXpCqbmkCTSAJ17OfuHKER3i9RPEAFJ6YfCu4pACE+jK7gZulhnu2TIuYP+i822kWttijKCsWGauSIrOug8GpDxBAhfOhbug3yNARa1E7tau30aK0xSKAESOADVf8lARTg8fCrBk9Q/RLtgzox/hbhUJ4t0Syh4ODjDR9OFd2QBcVoA7rnUl7Hi/yDeZzQD+rJINrREQpBG8zDhICEi27nxjjDIC4MZgSDSvas1jaQ9EpE9RCljBLAiLasQdqjakQDGzUnIhtBKnRP9/zBIoUNlEQpKbon2FLRHCkhR0CDEMLiU2BmFJCk2QBxrcIFIrjO9TRuF7dog6ZkHpZHHmRqFuKtMXjy1pLmYcpIUyaFhqyMqyThUEIyKZ1lEa5R/ZSsIsMKjJjsssQx9jBS/YRNEAqhK1Dnh+QLfhhuXaxmR5ohlTQuoBzhXELmWVySy5QI8rTDGLFwGONtEfT/K5xoiCX2sSEs8mqkoiomkhEc4R/gY2LwLhUFTxTYsMmkAthAYxEkZpY2QX+SxDfikbpoMDM1IfqyaguKQxWCA4GAiG6Ir/HkZwiKgPtsDRmHq5O6CFGuglzWUbdsbP8yMSKpsRPPcDSWkgWXznugbALl7BFM8CiVTJ4QAjYibjRf6uAYbrcaSnmMAOc8YgKS55CWSHcOyB0B0G6IAy7pTQMxENcIwUzEIsm+RZjahYNIIRLazz0lphEg8zblE12KrQ+my3v6AdlAyauO0iJnCTHdUj8AUClCcxS88RSt4qEAEQm1YHDq7vL4Cziw7KhCj+NYQQyuMAw2dAQiASGF/0C/CMK/SCgjkMohBc894U8wN2A+nTIVn0IUNRI5OeHZRgFr3u8MWdBZ5Ew2YIc9KdA+WrHwGHQSXLBSrOBHdiYugKnQNOs2uAJvqKTqZC3teGXtxEANUoECwocCvEXCoiTaHEZUPugSQIgSAvMDGhMrPfEpozL2wLJMQQM02HRutgdwDK/DzBEOE9M9vbFDqqFwPMuvqCs09Yqe9Conu08ut8/WPFADvLROKsCEhFM2oKM1lE8eI0oSHIoSPLVFWbQT+eEFiQ1BLS2cukc3Q5JHAYFGu+wNd9CyZI+6quJQVNUSUkUL2O0d/ucTDsKWhKRezM45FoNDrXC4ECIBgv/ywYzOOhykffwN/gyTKc80NxNNNOTwRuID4C6LR+HzG1PQDS8n677ySVoxhGq1BWXwNMZpILDEl4xnOJbHC4BJs04SzvILrdjG+3ysBD40fMJnUt0DQcgFFACQUJYKBcHqNkFVRf8ghCQzrL7r4G4kRicmYUOrPrgrT5+ERlvGKWATOKhAV08H7D6lXhBL1b7tLfoiQyqgCvWsCgUSIcxkUsWr5xQFCOko+BQpXUKITa8RMnfTMW21yaTxHHMWKTuAulKyxo5u6JY2lHDPXGuv+swo21wIFopAu4zjnoKm6jJuDQSmEXuyA8VIxC5AWROBGqcyKQpwLGhyLFmVFFf/9RoH825ZMSDw7qWq9rBqkOxuZKzg0D7XL0Hoj6sUtJamIHywwB5fo5ZAZbIOYvKwT+UugC6x1AR2ZYJaI2Cb42GVbHvi62RtoxcsZykg6mcFc3WRjZzmVCOBLumYQvdUsvBKi7AQ62kZtE5bjUeN8j+MwMwWt/xoBajopr92TPTSqqCKplHXDmbLgHMrwEwoAFNus8IOEFpgbX9gqD6Ks1UZ9mEJAin1NgYRcYym10Q5KCFARVQgjdG8ceiiS8JM0dWSx9o0qZd0tTq7ohdyJz2JoCVyMhfGFgt7shg51wEo4F7oQVqDjx+n9Hi+gh3BMaSasu+mYipC6GkBcEGI/5VXGSTaDqEPh/NGR0XCYjdcpqK6PocQxcdLXMhe+oN4RkbHcKM5mkMFerKikFFpyKgrxxdI7wnWbjg5Y2YWMXZUnevcMmFbQTK0OKJOwkPUiLJS9iVfCG2MejR/GAopMQFiVSf/sCFkXgNEqCAAOiskgiMzXglNMAQkfkk75pI1jYYXlfVmQfGB18UOoVB/6mznEAUp81hauTF0IaFizHfhGEL8BgBgMQ6H7+WKl0S3lu2EZRBM824sZUNl8YEr/iJrQ2YehoZ44BJaItksyADm2I41K2F6aYg+/qGVB/bprs9kTGYhukgVkPjcPJVUzdAQEBNMXdOzwmdaGrkQbf+ClFy4EK2L0eghfsEYJPNHdVoMLSplCbHE+H5rvjCKU46qEoUgPPkVMj6gc3HixUiRrFanAIHweBdP6aYC4GZVRkcqnlknNswkIQdAAQKA3/QFtZS5kc2B4/zINzwuMWHzBEWKuu5hIthm4yIiTXYQGDGiAHHBlJvXROj45XixoBpYzrKXDGkIjlzhf2OGeRwMPW/Ed0VRb9Ul2O7sLaRYfDLuahv5kpDAiADmfaFTbyE2rAYP/2gDWGvqlISQZa3kujRkeZ3VM1VBnBdVQ2lWvEQhe3dELMYlDx1s4tLTIcS4PXUUBWk38CTTi7A64y7aJqLlphLAzKxj2lTyE1r/ze9+j/Aoay3rDm7YKZstBTbW7S04D1/MTwQ0NCBhthuYbAEsoFAqbVKLJEf/aoTJjSIO8R0041M4Qpx2xFnGujR+lqzeqstGWq0Dup/3N0MaZiU181TtGhRSR4Kh9PEwLK36YsvAloAZeBk0AN52pe2cVwQOwTyF2XV6z0o+hBByULTeOBGXQgE3I4OXeMlaJs7sgZ58poWLR+cM2pkjLMpW50BfWUDYRkzgYlv04HH/+Uw+ZhlUYQR02N1crifnxKqtAqs7WMmyKwjNZvEgj0CVs2HYcc6iouAKOQbZcJYmC67F0LyreDie7kCZb5pJ9apJYbLyyyoIpCXICBYW/1LHBLhm1lsXRQAFeFg1G+MpKsACiE5mALAzZokhRTm+3keXZ4c7OeE18W7JqmL3spEf9vbuOEEoidIi/rdTThdBFHRUNPLG2cUdb4V43itWPGQPEAO/CIfjAGMZMkAE3Bve4HsDjbE7zpaxSfKHHXOMlKi0jmcWrdoU+qODKwskJXYFR2MO8xYTcxfycMKNzFOonLxcL3MyY4cjMryPUKaPro6d/nnjPlgDRlwFUKBsM9doHvVTmIzQgXgfjxuXhcO1X0UtbRxTSS5/uHEbLWEid3xtX3AzfmP51IIh/xYz1/meCSFNjifbXHaAp7CVUkoJKUeqVMC9oRpme3i0yP9KfXeEdJs8Zuh1OTeJllp8ezrJe0XDswMi1RcBK7MxZ61XKZpc4cRYBtUjXOJodqo7YODSQ4JVpv5CeQN7vbdtC0RABCAd0h1xBWrN3kpvgo5iKsXCqrvIR6NPa9yHibaSye2ohp/zzN3PN+tcKVOdsxf6u7/unuMm3AvLmR0CdsIre3GZNkiIhDLEvJP56mo6xD9ny90bBU5g3gwY31vOTe7N4aadhggWCI9a8hwE3Umuu8ILFb5i2i/Zi78L0Q75Pc1U1hevxWrwKs4XHU1KLsaF8aBFX0DsC8iF6rDbiAD2ah1gxFe+t6/QSvddyqYSAHFcZl6j87oF2nmRXpv/XS66s32YFSl4M+lDNaKocn4Y7jfUpqzzdIyUT7byde3Fa6UqO0Ou/OqsTZnxdwmEid7rnbBRz9ZI7+VGYMmrb7c8HjtuoklDpkBng+Dd5uB5T1ohlj4Sbbro45lupOaZi/oYzSrUI8SO73Werr+R+72mVHllZQ9GbGSnIXz+YMRLQAVOoLedN89gzgNb4yuMzp7X/pxD+2DfXmyD5I/chmuXiNUudsJAKDTaz4Q1I76E8sEo/LKS2zvXEfd/5oq3s7xP67YHpE7uyoSSQQmnAQRWHghKKNVqZUoZi6TkamlMjS7SjFSD0VSvWE3F0a1cHAvN4lKedKnjC9jBlq4r/2SpHIy+YPFyPD7v6V94YH3gcWhsXVBxYWXkabhluC1MhGFR8gXyIVpWVXk90s2ZmXmVLnSd7YWVLbCGpYmJmS3Eti4kLDDgDrTytk5ojKicDBMlmTQVHSsbjSx24l3xbeiNOkSCVVCCUTnkuWrvdXFdRISFUZ2nb15sHEoTHrp7SG/KXbt5j32RPdrtsQuoqYwXOGwomRpFy1WpLp2wSQLlilUsXK0aLDjQ6sAuW6VECBuC4oSyI0WQIUNyssmIP3quSKNWz9qXVVz0VTNXCcwrbw6x1MHiUwofVZs+bJEGiBojLKzIqZlD6x8mR9Dy8HFDzlspNgVlyaKIahQiVv8ER01YqLaVGIu9bmm8JddBBJBDRKgwlgLlCiJ7mYw46Y6npgszgeLjV8aM01GM22S7NsULmnzdFpURyBQPNUHtAAEtZ6ZLhIaxxo7xdoGSQNBsQInqSkrhRIXWMJl+xBBXLba9HCTQ2NH3BRAqhBFDsTKJE2TMnI9AqgeLu88aqLFxFYkUmDVYdLZxKnT7GzQ3X2slukYT9aXs7p3yXeFX/Fbzw1bthEg9KMeLzdIG3EJmNICaI18kgMdECdqHi0XB4aIRLxwt4EtmGow0BDHKOLGccyU1gxRTGLQzSB9TiVVQHAX1I1lmBSnoDx5uaOOYHOsdokln1hXmFCpi1Df/C5C2TEXJGqpZleOMqhBUhkMoOkCBJAyaRhBAtUhRypC9cSQhXBW2wlsCaU0AUl4aeriSSssoMUI9h3RwCFb31eSkilzcQZhqYIiyx1Db7EcUOQFtJqceldVHpC3zEQlkQ8DMyAlROi0piVe2LYCRo3Tilx4dXZHhqC0dQZgRhF2CaUsiHqCAQgnFMLOESXw9dxIJzkTTHiNm4IIaY1/B4U+eOP26x2L3kBVHkrrup6RZikIrl7SnOADoJ250spiRBiXEVgKoVIARKVPhV4lQ81mjFkamZvRWqnBZdNoEIAihAprLMZFvrSuMMEKhdACI4mrdvYLGNgYx9saxND7i/w9Ql2S1q2t9KFkao2FK++CoG7cym05CzdEwT//1tIAF1N4i5FQJhBWRoK7McktbYFLIywDBgTmAcMLFcoiG9pKkTGB8LUHEh0ff6gFA3S3ggXS1PQX1p5cqLKmToDDM0yKq6YeJgjFP6y6YOKc6pGgzvpblG11NZApwsrBslqUMJbIaHJbGvVGpNuecKs7xpuFBSLCCuMKa+jJTRAm3VtwHCSZE8cV/jS0G3sHbEAuGOZzscVna7BXGxxjRdhSAu6YrEJeibEuh0xqLvTJHWKxQ2fFU4pKbsKdPzswLzjbzvTfGtVAGgjD25oUvXx/qi3R0h3wwwof9jhJOQz21jv+wsZ6ks0/snjZclFU3jjazgxkhIGHqG6UeYYSNppbakpWUYY4XbVP07dsLtYxuelj950u+s5npfFeAL5FtdZHA0M+Uw6GTIIF5hUsc5CBXgiKw4CTO+IKKqpcY/4gHHVlqw8AcVrUq4IhP3VJUcBAwAAUMIH0RQkC7KHQA07llISBbDE5Ixh24tYU7KSpD3LQXPtpViFQFKFUBdyYzMLUsAxMYwQkGV7jmqClxFHwBBleQQS82Q2m2KUhaHEMHhL0OhGsL1lV6NLCSneJ8CwhAAgrwwgHY8YBOtKO73OKfnkCmIQWC24AuspBBBowU/SiKPjpyx5qxy3fCYdeQKKL/ARGI5AQONNzROLmvCUrwi8r4ACy6A6M1mKN+U+BPKLzyDFCIA2R6wBZFqPW3JQbgAAgIwAByycuM8OKAeKzjRnxDLofhh2Qp+hFqegNIGHFtbgkInqlsSLb3Eal2ogGJMDCZJgniK19fzCA5WwDGIuDKSk75ikN44pDKTI0gsvNTHliTNoktCIFz5GUA+GlHXx6glzfspS/cwrpTnoNamErm/UzjBSrZqFJkkCTNLMK3VB1gf2phm5xEgEljHCOCy2AeSZUxTjB+sQSIGcs4SCaKOFwKMo54yhteabdJwTGbGOvnQAvAz5720o4KcItB7zEWMvjKZG0LVyHFgEju/1jiLC8VXt/8xi5brGtTk7gQN0si0nBqkQXOESULWpBBLpKTBB+oTGTmSazMyLM7W0kDJpAVqaVJZKGJ0uUN+zkAAAw0lwDwK08xJq1VxM5KeMPUBVg2liIW8jY/4ZZcJvQ3v/GMFnkD0rgYAww5eaAkzknJSBFn0i6ek4vozN7oXuHaiPokPenpRsKq4E5HYGt7TULNTvs52AAAFri9NABPLaI6zjYJsRRRbrcU4jaUlaIsX7ufZeWiOl84QHXxsp1jG9Iwb2iACc75S5pKMs6xrgCt58xgSzg4mlFY7CDj4BM/ilW3YoVvCz45V0KtoQgFVYifARAAcAHwV+Dy8v+A0eLfMsGCMuc280e1LGLozoEKSNbMUQXtzXN/eI1DREADE1iOrMp7Wnyd1KzrJYEIvPKk156lPD/5BFpiV9u0DcUTdYgItSKBDVv007dB/m0ue7XCcUnCUv1L5lNTBNmjasVOMcvog4a0YWPWonamUcQYHijeL08wcWX14lnPya/GOGQ7tCBHS21Lv2rIDihy/p9tueJisOxKUTfcJ4ITjIt+ZIC3mAoVgn7IoB+i4mSskDCdKTuzt2RWVAyGLJTKsMBrrWS0n9Tieruo3vQKTWmPyIBiL0Xjr91BhAxDjxQuEUuuhWJuc2hEHypwsWISSQ5U+C+pV9EyCCezs8n/PTSDJacff6ioIt5aCG+MGbeGkmu5luYDiFLCl6+OVpSeRqlqWZBBEwyGlsU6pQljRJTtcEUcn8vRoFJDPnTBVQP/7c586r0PStC6EWaRihssVgoqdYHYVRK2KZ7drCwx+5Bs0YioNHoauTlWlQa7gDGwWG1OM+OkXlQxWfmFDpiRLNXutvDXyLHuiI3Da1kRYsIWoet9mGOBuk6EZDAzi4W+eKmmOBmm5AagrtH8Ph5ZNpY9UoFns4WDkfVKpj2p6aN1XBkqUC9aVYxOyknlMSJE4dbSEbqhrHo/lEglmx1wv9d0LhFB2YfLn8FlYY8xd+R6rHNrCRyh3/0SiOgW/5CyqllmAzE+J3M4M8d+gYuDNZQfIieouahecraEPK7AWnhgl2PVXK2m9x3IwXHCu3Eogr5q50Ij5OD28gndDEZi28CHCOwJJz0/c/N5EInzRM06lcGnCQsWvPrN5Xw7rCjlOKgVNwPbMJZg/SChnD3htcwcRFDbW6PtstGUXdct9G1f+yxCxW8OoqIB5Tu0aQL+rPmcTxbJmg0tTIGKhQgd8D4X2DEl8XswgzW1w2e8KP8A77O5FE/oQ/MpC5/gCPTtXYx8guvVwXR0TlA8w47NB6HRQrrMBkRJW0Lggso0lvkwiFDQBLSZX8NVGq9I2tsYSBlckZrQSsY5B0idlf8KjNkMolMqPJPuLJLWnIPJoY2bzVTznRE7icEXVAYVdM4W0FpQSI5DsVwZVSCA8B1vzY6k2Y4rvd/c3E8t1VIHEpFTSWGbOUDhdJIYatt6mVNZ8d/UFcEHQIR7eR3s2A2bYQUsVUMlnBwyUU7P2QkVhNjMJYLNRQC4zF1lmB34DSEWcpCU/IiQAJwknAxkYc9jmd24MFW0cWGl7V5t+B6baBrGrRcLqCEaolS/TITs0FTM0QjXhAyfTMd9yVJoyMhZKB1t1FfzvZvPlUO3hMoF3tztRFgW9iJBdMOLKVkzlU+DNdvREUixOZhEIN7ThZMJuICYrYCKcdE0Ft8KKA3/WBCMjYDCArHaoEwNyfGBImAe2rSWfQyh7SyaaPjYQQRJ0jlYyfwQKUiJzrGCpjBTPgQSB5HDGSza3CBZwLRFQW7UUhlNElyQSCWkFzUkaoHRC8ggqJWZCSCbWNyBLFoYHaINQLRiyNghClFfQsVftIzGWoyL7ZgG+zXW67mkwMUH7+0Xw0hNk5QfEdmOpiDdEIof/hweBDWdaWnbSaHV43FceyWSLMzaTBaGDqZiliQJfWFLYmXHuDBI3txaJa1L/LHfwDGUKeUjwagFgaBLwrQTLEXEPDqZg3EWg2AiW/zQAnyZBJUURHbRFzkeSqGT0rTNMBJFlJ0RegxK50hG/9pkhtbww1PO3VpUwAAICFFlE3KVHze23mQyE0421HzFYalZiXMB2/s1FqORAnCwn+7JZWnRCjgxzxeZU9WVGeQ5BT6OhihQgT29jKCwEvS1mmN0UBrRX9ycz81gzGZtILlQpoS1ZFgmEypcJTfe1LFgD0MQkaH14mk4FnCmJHORwgN1El2KkgkM5WsSHxc5QyI5iR3yUB4YIJwZxOZ0ArKsJ28yFv9cjBxZVK6ZXYpQp50k1X7CXWcmDMidBzJ2ZcpkCpL5yq8tXNNdW+KV4UmJ4mt6XLItVyq1km6qQsmJzufE2hvQAVspZt2FTbv43SHSgiJO5xMyV1LxXC3dI/9DPIPutGH1WAPbSCKDhaBexYJGeFVqilcZ2iXVlRU2stdNLFpAPokJrUdtqadq4EQO5tW2WNr11CTxMNg9emXb9GIYJAgQsSSzzQZt4QMAGURyfWVCJGKndEFY9CQtaMQBlFcnUpDw4eXGZdA0vgDk0AaS0WiHck8riUNh0lz0QefIIFuSEpwrRJzKGKOZjgVpPpiCnh2UtMGu5dYfXYtYtl5nEZtt5ByXnCbRiCHwnUQZumZEglEUiGidqF6a5Zh+/eU3iIIoVE0s3EbUzOe48NuWkgtMJudnbuqJ4oddLdB6aAvduMIgIVqO5sObmcapnOYTLI+JGcFQYlCZTSP/42ljG3ZhkYDKsXyjbT3DARKFe9kIjZDFi1lgujWrisJN3bWkWvqnKQBIlxpVuZ6bm10KyQTSbQDLG3CDB43Lm2YX4lHrg3bReK6AC6iYRVIOcjFETfTHOthVyS0GNswPWrhhueBDLnLK/cDT3AXbZIrFIEVYS7plR2rPOYSgOx1MB9EoTaInUZSMGLzpAjzA/Y1h82Rc4y2sXpbABvQmtO2bOi1GHqwaXGXPOcLCnWmDD4FcGFhKaaxoFGZmIWZmkylXgRBHQdBT2jSghwKqa50jyd0BzKalOUTAzTJALpREiTkHFn2ntaKqt22cDJLAIawQvebo9vzXTK3SZJCQ/8Ks3x9lZHt6JT7IZiPqXFI1GYyuUoba4X7ZTTvV2RnllRmNwtvVQkYdwAGsbXlZXAv2rJ1O5DUe5TY6rUoaG7qlQ47hiBvA0xltx3xZppKJhpamAusZosiG3ywm1xbC39e0kcl5HQ8eCG6+LM3e2LWQWkbVULtcXF2elpyWU4Sek8MCL8TOYzqAR/Jq3dbUSNTCbGsxxllEjT5gYXWGS4RprSUyrv8goKfcUyfsDgjOkuaJRwdJBiWkhc3ibC48AAM8QMU9ASealpntX3pNJHuJ0Rw8llywnA3KzjoUpqVAcBC6V2uV3yusmYouF7TBa+Oeqc9pE/iyJ1Sy4uZ5ZP9haIVRlCtC2MKbeq5GPECoskkOg2epnpaEolUokoAHqMF8VhLrvNF4oCvlXot/BYvUWM+axqWwhUrb3COSadOA+GrtzBdsiI/0QUN+1JWs0izYIQKi1FB2re3nMsC+kC44gRUampW2FoF6xmJmEtsethphzBsyBSbJhOg8ba606cbd2KQl/h0X/luUWGlKHiJh7MrBffEcRnIrtaJ+hAcAawQDgO7nrm3oosRfdCeIiJVJEQH/FcE1piojpKL8rsXVgpBiycgnWM8/Thf51MYkfnBcupXSVYSvwRtGXOYy/huvtJzXBIpVTPJ7SvIO0hNXLMDaZsTnRnNGaHJGKU7/vrQgelXvXZrVNT6em4yMBc7HI9KJdmCedImMKk6OQYAfYi3gppZRyyjcnjZbQzlWA2RigDhy/YKOGwFChamcVSCJGUCzNGtyNB/05+YstVpcedUpHMtxFNxE1rWfShoTy0HwwaQczFAK+gKSTbieE97ckv2ImBDzieYj624JBYBrfiACibBb18AwMiMCDJPJNNdwGmfEA2RXdqnAtCbDznYRSHEz471AtiJFwOLq+8WReQrsPcgZsswZwCLbHFioK4BoPZopfUbbyriNljWVDlUFO5QIT2zGv0ByQN+m3khzW3+uBETzA3yu73Xi4oGTtrom8XnceZzrRKzLZhnn/7jVSNakW/iIG7+uL7lEQoOlyEN5gT6iIGT9G1NP4hYkyWfkSntgwohYhxYAnd6SQS5MczV/Lg0zQAS0bduW1lzOqb4YtRf9MHsB7Ds713aFyTHexx8p7eVlg8EwiUB+Xzw/Ku2chqYQZHH2Kk6Oy7pQjBRgB3boinNHQ650zWU/8v20LQ3fbGkfwAS49Vyb2BhGnRmK5zgNxlbk6m3nUC1QdF6BHZepZ391bDqeb2dhoaLKcy0wJ2nyBt4VnWV7dnRrdlLkATVwthVogkemRfRqd2lH89pq8to6wCizNs9S+A57mgzGMaiVgKq2k8vIzcU8WoO5GGPFxnbgyR9tcP8+uEIE6CeO0l8X8vKazh+eWfYFxANMkwh0Y7ZAHMaxecN2qzEnczdcH0BCHzmcBuU3gSLGQahZcZxYHd+OQTDfAadHGNQp/O84AIso2M/AvNWvSNstgx99WqkYDN7f1R7trcWaHcIfXIdrJMVSTPe/MIVl60M0O7h2o/Fb27DnZoQR/LTT5Z959Sz2vkCTm4AghPOLGZtvsEw9XzQUko/6tdY8na0pTaDb7CL/9M/c6STuLcCLOlyWx0W1yPkVPPdmSzeBWweek0GSEyx358IByLXnpnF2lXYEiBYbP8eDOke2drMpU0NNoMNKwl/e6BQ7BpuAync/2qr9GG2SGWL/szEynWxWmZMgw2WEGFj2dRjCNOBBnFQBB0y3Swj4aixEg4v2rWdEGn83hMNpKIsXUdelKT/eHJPDsOj2FRJdpjwRtGnJU6ykQ+gEiyzTlpuoqJRMgYhL3GQVUxl3mzuKRkj4GGgAnFtHuFN3deiKx2uCF2y3aHP3nx95AB+ABNBwNAclMozuUCLDk0M0GKnU1NxJxEpCwgE8x0imIeaomqkeY1sg/GpVWAC2gJBgSq+7mxKHnFBHdGM2jyOCIGyBLfhCDeN6Rsm1A8h1Rhh5kne7kgN1oQNpUddt5OQJ8S5VwhVxsxlStO2q0nJmXE6h3UXYziP9E2HpVaqF2zOc/0aofAB7Ox5oPHVvwp0HAiKUhmmvvFzLdTV79yaXtnfHNXhfEGldftNFXQmIEtXppQgIYDj0Vzqu4xBGuqL43UAqBKEdtl7FzBSCZljnfdwwp7cEXsNZfCaT/AQMdHRTAyHsyLfn4kYAemkndJ8TuSZH/pveukZQeImBGfVCKEWqVwnEiEPYxkuN5ilM/BPl0FgeZGUymn+PMGZWmYHCX94LiDFhWSZnPei2LVs4PSBovPALgin8fQ0RecrbOhAsDpPDgREpDosPx0FoXEVN0dWUapWyolqs1ttaaV2r0UJTuTjQl4rjsni/1epFY3FfJBz4uyOx8MPba4MDJJQ7LP/c2ysE7OvTy1u8ewPUq4i0dHzT+2NkBHwQaiJaEGUYNdO40ODQWH1lvWCdW0C6c5JYYCgiUjJ1OhAV5vV9KkI9iKhSmXKuuoKmWimh0lp5wQ7TyjYRQVPT2IvTgItTJAzc+9MbuPt7dNykNHSkY6z0+/y7yASN7GRpnboEFSTh8QTvyIEmynox7HVngoNYsTy8WjVxwQRcew7ocvJASTBhwSQUAYmE5KglTqJZedaly7QtYVp4iVJiVYY04CqIa9Om3LlHbeDxecTuE5+lc9LF+zeOqaQKdurEQxoVkiZ7uHyVErZrAcg9E15dlOWAo0chuxwe4fWkSbKTQkDyGtn/sMgtXlKgPZMGGEvNMIWzXfPwU82ENud6IloUNNPVQHqcyIPnrxGoqUczwQuEOV4kOwAPOjqKdSRHiKVAimWo8UIEUGybOBjW5NbJkWFRPmEicu9DiEUcvPzrV9q1MFauHW4xRsUIoGfcmDkHFLJRrXgYwnOHcCnoPF3X4bF6OgHD8p5Qcx44mqlmRl9921cmzwHtR050/9KFidWGa8gXAZHQjReQhjkJiWhIkCYwmlgYrDBuChvBgTlYMQcON+Jwqhb0ECqPj/Ase6e881IscUT/Lhvgn0dOHLHFFBmJscQc7ziiLScYEBCYjRwKJpUX3XpCJSGEa4s334Z5AK8o/4eDSKSxoEjOrwpLoHDCml5Q4RoVyqHIkA0LcUyRBOJY0zx2+ijyD/baknO9JuhcwB0n3jzRiRj9xCq0Rf5oAEY8wquNPVROIoKICFBZiJf/7qxSCSR0Keaj1jRlqQmRKAXLl4WIiEuZaCTMkqYIr7lmBA82+QmOod4Q54IM3AiqFhlL/O6dPcLLY08hEmpvzj/0fPOAgGx0xwE9W7wsz3do1AyXjj4V5jZRThHCF9wACanKJ5Yk6dGSREJFpJOmtA8Yh046qUtUlTOBuXoJM2yFMfPh6ALG5hjKw1yJeqOBp7hCrY/wDA1PT3fWW29YaQ9oeFiK83SnYh4h3sWTE//vZKRQcD0iyyHcftxFlLrq8i0lhtQtDlNlIAXmZLGEU+kjt5IRYpnkYsppmntVZZUMMqVi40M042hsgUTavCrqrUZZuL1DJa54gDqllRbZOxZ21teHLQE0zybeNJsPiID5tO0rr12b0R9fXlskA1lCYqFghDuZF9qGE0lABpBDFSahC9O3VTIlMqOWWQQms+mCE9ksM4nFaytjiyfW/OKLvXb462AhVtbih/cU1s6DJglX213yRoIIAZUI8qFSgDRCSExjz4W4/1721NuRHIwJQsCWU3XobFbwoClCrLs16TjYQLMQg6TS78YWgdX8dNLX01rZYEIvHdnSz+dY/NH/ueZ6KfZ+VMlv41ResiG3EMyNSBgOkEGGBfafWS5GwaQkLMQUDXnULX5xKsPNqwrMQRwLqNOVCcxmegJjTBoE5gc5EEUNAJmEe0CRIzlxbQBOCEDX8pSAjB3rWSacWJ3QB6g97QhkkSjSQ4axkJORQoCngB0xRgKBlawsGN5CF5FA0qgivG0IC/hZFQw3GHvpyxorEEElGHcdEEkuHBs0SCXkUI97uCdZ8BCW5hAgPhYuIAChO2HW2HiZiFVNY6f7WsiYEgxz3Y9A3Jqd8BAUrgPAwC2FnJspcPcWBZLEUQEcC4+gqKWgYQFoUQgT4rD4lD2UI2C08okb6HAOqcyB/wKldBrCelW6Omaua5+TVgozdsI2njBY3muh+jQHCGA1ZVx7MxkiFxVMBfJOCPsTQgyAQYQYhAVbQiiVEBX5hFLUbgIRmIC8LrmqaXBhGq56xFrOtApRVqCCQenJOJpmATOZiRBJ4cPW7ngx0slyhcoqwPco5idAhU+eokuKHhmRO2wVspky2B8EFiCDGBAxgMbQ2QIO2sciyKAhJ4uSSl4zjLCAxGUTAKkHRHCFFFyygc2ZkAnIaQt5aMQ6YeyQvyRniEuEyB6Y0CBmfgXQ7t0hAMrKZfiCmqd8qnAAcCSdtCznS3C1BS9IUGhdmonMUikQJDBoZhOQyRvZQZMlMf8zQraSEEklqEUDIhDBCFQQxQbKhGgmmOAjGFBBM3gxVlxM03Uc5047vMEo7wTPO9CHsa7lU3wZUwDF1pPCWq7HT2tMQAEGe76B+Mc9TiUSj0ICJGoadKExOFARYEBEGQzoCQvhjVwcMqR3heR1E0irWtVKybY+0AprfSAVFlcfQEQvpmp4XBdJmYi9QqYr+glsLiFm2FxCVnMs5KcbjarC0lltEppYRLiAU7NgfAsiDh1tXPBCRALiJhkQMZcviIOgnqHCLLGdjgpKgAJ6UfJwzvAmXDdii9vA4VZoMIN/NSQUAScinWnKKyHe+Q/U/cGeb8xD9+YIvjwdAAH6rCX/1yLmCPZEYowDDcZ56ZZRIyCBXUWAQEOjqikfKvNd7uKoet82jI3AdgQliK9suQS0wRwPpdAowTfkIZHF5AqdwPVQGkBkXEQ0QFeUk0pqAguxjPEzsqRDwAmdG0MhdG5r5SGhQN1zxCUoNHcQKe0g3aVVJJFLCDKIkkQNeWYgFagkZPXFWWWrgvjieASEM55ydkyvEciBP3N1p3bQ9C/HOGYouVIEgm0qh89ILBgsHIACjponWc6xyvJEXbDygApGtEkzF7iMzkiC2iYi8pgmcchoWYwSIppCmZKy21jjQqk7wVYEJbjxdEoAbGJTEkLKocY1LEkGEQiCPxux4JnSTTCUDcXqgo/7ZPWK284xTk2pC9D06NiYz57qU9Rji1YkJtGP0DR1OCBBLy/mrEyJtq6i4SICEZtARCIg8xfJ4PUpJuCBG6PAzzkWdhAAACH5BAUYADQALAAAAADkANgAAAb/wNfq9WoVWUXicMVUrZyr1vLIalWrQuQ0Kzx2scOuuLg0hs/JJ2o0WRwKg8ABICjQAXc8YEAABAR4gHcBewB2hYZ0hAaEgAWAfwB9A3hzd5aNfYSKhZuUnYKUhJ9+AIylp4QMGiEgHiEeIiKwsrITtrMgIXMCT02/UMFrKCUpTse/vsnKTM3Oz9DRKyzSTSojGm0B23x7dpSPhN+SfwQBBHwBjASAfYLmnAaBiXp9iPZ4h+2Qpud3dnPMzXkEUFIdAejYTTKlB4+8A7AiirjFqmIIDbNeebj1BoCVKEyofZTSrASJEdVSOoPSTIVIJi+cCInikokUaiqk5HTZ4tgI/2xuAlCyRArPp4V+HOXBE8kOIXWN8jXUI4ifpHlRsc77N8+SHQGE5qQDC+DAKHKI5IX1oEsERlYT3V6M+0ruAjrPSD6jtmJEMZQrTKgcPK0ay5ZN9PJtOQLEggXbnCb1w6gOU7IMo/4JV0lroUed5B2dzA4RHXujEU7tNAnsuk9i+1gKKIhpwwUTWum22HburboTGNhptnjmS8EoUQpO4Yw5YeLQZirem/eZChAagg6AU/azHkqCPM0DfTZP2ECaGqZ2uLr7ZXK1KaHDszBdd3BkxVI2Wqr0VYQHBDjAGwcMWGABBQaooIGNSEHSTDY9MwIJKlD43IXNkPSSMw7CtP/STyJcYNZ2fszxVChSdZOKe03R8Q07XzkFSGyIlFeIUvNo8g5V+WB2ymz9uDcHkKUIcogoenx1lUH/SWXQcItlyNdiI5iAAgkYZlmYXtBFc0022cFRwB/+kHmKfEV9ohZYYM0nio6GuOaHO+nNB49X83STFVL6qNeQWaB4kxRn8mm2TymcUIIkmXlOBtJLi3FZJUooPBdlNMVVc6kzI7j1WIDbzDlUIqPAwx+So+pnYiFDdnJfnOoAUllpvCDaXZuT3aHUeZRtYhZnvKhTSkDgFVSKHN0V9CI4ySYiTwEb8nWTM1ZSiKWW0GwaoUpCfKmBWb/GYeKZrJ5qjmUDicL/RxzdmTiuOqNCZRmJYn11Hib81XZIVOGpd1Y37Na7R1hnIWsWuZ+gKQmzir46LUhbPmNCctiqtBik0hAzAmQLwLENJpgRy184ZI267ogej1hvycue1zB+cpyHrGXpReKeVAgxOl+6gsbByHYDAP3GgEKpLMcj4BJ83zkAxyllhiGVlIJJTFxbccXX/JQdysge+1BnpFrVahxED8hHgQaTLcdQQq0rLtNwjPiHWQdFop+QgUCFiMKXIRu0mHHUkSC4b4NaYFkxgyqAWULN152wBUT9qDRTT311ttRV0+nWkHH3FCOn5ANOw2SKJdTaCQK9gNkHJLA2HEC/HXvRpxtM/7vPyAqbsG1b7W7UzogfuPjaqIPrxuByrJ7g7XQD/jhYEFfRjHHNUAyNc5hKEylhJWC3egCeD0QW06UtRIjjQwluYAKru+H+AG4kkHrrcCj/9/xmo64/3XrbWUgqamHIzWBVIHQkzkAHWID84pdA9iUwgfCTQ4LiFjPXCOU+0gqJhvSCnBVYbjDa0l5KVICCD2gggozi1eP2cC6mDQwdAiqA8hT4wAU4AH4KdJ8OH4PDBL6PgRyDIAP3x7am7a1IkkmK3cISIMjQD37w8+FjdugAH9awfUIrWzigsoTCQG0lWAJMM7B3OclBY3OPcWHX+HMa1fChTSdDXfzc5wAbPv+mjni0YQMPgMcEVvFT7mvdAx3YPjewroLhUNS58HEKSLTjXymLYg2lWEcG2LGOU7TjDA0ENO5sZ3gAqA41tGUlwXgwMJcLYWG+VAE3eMxWzFLiuUSFuKD5EH51TAAe2YfJPPpSk73UpQ2F+ZgGaJJ9j3FgAogmN7CMYxQXfEpmuDKkKE4Rim7ApCYvyU1ACnJ/jRuKBiMWhUtdizmmrBiXQoiNCBwoDjJbk3vYwbTKzK2JfrzjAi7wGH46wJ93TIA/K/BLY/6SmL3kJg6hyMw/sEuRkwkgC5U4lAMgIJtTlKIm+dmGCRC0DQpl4AAUcEi2acgZEIKCYIqRzjKa8Rn/a8iO6y7YSGkiilEmQlfyeHlHgu6zjvzkZwMqcAEHENSfAx2qUfHo06Jyc6ndbN/yyiaUMQVMmpghEzrCkaAF2pGneSzqR4/aTW1GMWZAU0fErKAXCDXDakxoaZYyaB2ggMoc5ZHH/37HqlFsp3ULsCQeg2rUoopVrEsNalBtSNif7tOYht3nQP/ZTWRik3iLQxziyHIKpDSvaJZNaFAjsE+POiADuCEoUPUpRHF9UiiZ8yK1mFOCuGKLS5rj5xMheiLbNCVngiuL/BI62J8SlKyGPSxj/+nPfybWsY116mSjCsEDoQ0yQdOs79ZVIm+szY4AXSpl97nc7DjAvL98/1/SenETknSoiyqR6+Vi6so4wAM2OFtYfYJnIH2udrGR1QBzM5DYf2YnqBpQLGUd4FzEEjaswnSALpFJQ/nJr6QrnAxUGHE6wNrxwKVt5VIncAGP2hC9PjWvJqsrhw0VhgU1kRgTnNNS+RJmMU7AhgNIepZ5sZFX6dhqRf1r3MIO+AIXqICAiUriBB/4AgJWrHGRrOCjnvafyH0qMDNZSAFVUF56i2MTf5odATN2ASAu8WLNbObw8tCQkWtCBt2Lyhnb2KUrOIkHMpDAqmrYSeDpVbkOFOEzN9jIhIUyc58MZcki+Z+mLapzj0riIiPV0E/lJR8/hUwI5q67eksaLv8JrGSjHngClE3yea98gQgEFdVL1mZ1RzK5l0Ijncups6UYY2YxyVIRgJBPnJa11QLpcLVpbjSVScxkxZLYwOdF86OnfeBoG3bR5I01gDN9ySpKWEEXzKlVWTUgG2YgymTeJ6Ur4NGiojfNrsbNiheQufY+41otpfHlgOLEaMrzEC28EXdUhlGgRhrJjj6sgDVA1ChDmZ8JfnSCiZpcKlu84ZJNNVD/u1SyJjSTFx534OBgQLPgxrAZUPbC91ltdmO8xNZuAz+3ae9aV4OMd77QTzoHTxbxgyyCAB346sA6H4YVy2VWdMORTHE1q5zaGVf2qpHLXAMfVdnXJu+Cbej/yzwacjsyS9eYWc1cZiOZ2dZedYmtnPKp99IZUaq5KXGOZ7uGcxyICNbzysK2ofEQqK1WtMShDfGHR5zlZ1f5eSue5MQfPsHSLrFjzRvdIvs0vQViVzTBAi5kJjnpRF08QRmeeJf/E7VFJTXlHzOt9kbpUjbOuUp+4oF+k6lUNXIRC0VhANZFEdnkbXTEG+/k5Eo7waJH8vBNvXi1q5r0zSe9wyX7U0mvPtVE/hTRgucH1YH3wAsvfOpVTXyWBz/eKnYCbuEr46rdOCUlQOMn8U4WegK3XWUZ2hWLG/HhP5zEFpd0hoV2yOduD0dlyKdkTmd2DDdpCQaAUwd5iAVV/wwmYtwkNwRTL+Wmbg+3dEpGcUu2cFbGcGh3eQvwMELwEexnAs4BV7I3eyLQSnIzLHkzCF/zSYSDT0wVfUv1eMonfgYYesiXYG1ngFGmgM2nfD14gO0WaWxmZKvXXBZoR++kRB7DMf1UeBpQfFv4eVC2dK72hYV1XG2QPetnW9EgGLJXYyhQe0HRY77CH6gxbMxkcrgUfKZmgAf4eQb2gw1YfEznh8xleEoohg8HhYY1eokVZQdnaCa4davjBx8TGQOAAIDVSklGVJqYiUZFVAtwXOrWShXQSp8IVSCRBZPjVnL1goOxMYzTKosQCedjJqXDd4NDZEmXh43XZD/4cP+SFXFIp2gFCIiLxnTRV2oJGH7uRlkNiHDuZmnkVWl1BCiUgAABABnWmAAXhQDaqEAJoADsc1HdqI0JQAHcWI4J8I3pmI4KFFSi9F6LoW+nxIrNYErx9y2W6G9FEouQ8CNEJ0EylE/VF2Up14v9N4i9SIgFmJBWt3wHOW3jN3zttocLN3Vrp2auVmkCZlqMAz4BgADcWADWmI0fCZImaZLaeJIqGQAzBZLXKG8z4VaoSDloWJNp2BwhEjOPAx7+kHe7BweLkzo0xHUE9nyF6HAIGHj/Z3F9OHxO1nROh4QXkHKAGGWnNXhrt2iEF2AGJ1YCRlomwpIjOZIfuQBkCZL/KamNHymW3IiWCFAA31iJyFRHe0Fni2FKsZclJaABGcANk6EPjPIjLER0CHKNTdRLwkdlVveDvPiDg6iMCEh4TsZcSOiQEEeZQ+huDWeRi4dm5qdsaNaH0zhSAaAAY8k+CaAB2XiSLElUbKmSCUCKmURiETABDzMtdNUcOZeXvjAx2SEKOSUo/hAvPzM/xrY6eFSUBliQB0h6fticBgmdUEmI0Ul8SviQC+mFijd9TndlE7CFbuEBa2mSC7ABF7ABJnSeFzCWCKABIzCKqumWCKBkI7ABP2GfnfITT9NFHxEl6YROF+IcQBEzP7IJ96EjaYM0cPlAvXRcE9eHUgmd/xJ6hMMohP/XdAB4nQeYatTJg8uYeGQ2dd/JbmfnAU2AjQgglxUAAiZEAgxnlmi5hSSwAQyXkiapASRAIbgGNXzhVptCRlmihihwQh05UW/0LwkxFGcjlEaXbUZogKJXldXplEmZkFLqfxJHiIv3lBNXgCTKcj14dVtKYCLwBCqAoi5ZnvX5EyZ5jRXwATTqnhRgmiWJAPZ5DD2hAjEBY9PAJdIhDcuRb9VgAiwxoK8laOXgQu3yOuXWQAnFndoZnVxoeP3XnH2YpVU6hArolIvZmB86mUpnlYl5ahUgAihRAti4lhRQAT9xAVpTAWiZAbCqjQxXiSipAYRaEzHxBP9utS1d4n5lZAIiYHuvAhqD5g0DYABxkyCFtHFJxouTyYVbqpBVSq1QNqnYyoS9aKHRioDVV2rPWGaLB60OIALHkKogSZ9b6J4JFqOt5DoMh5IgiaM7sacu8ASqpBJwFaAeUAHrJTOKgBQ4iDpRtEB4JK6VCoCVSp2V6pQgaFgNy7CSqq1USqmIF36hOW1hKmDntgAjoAIgi6LkOIqG10rWqAAVoI4oewHgeJL06gRV4BIuwAL3OhjMAaDUciFWkg2uA3aCCRqtcjByoD74dElHVXxUSa1Umq1FaFpcmK1ONqkS6pjFt3iCZ5TPGniMeF6K+LFPABl1eo3XuoUpGQD/TAdiDFen7UkhMdEC97qrvYqGdHdKqASk1kEtOwe2ioRTSjQkVcWs13iHaxeChxixEvuFG6pkUaec33mtF+ABjusBGFB8kCutP4iMBmm1TveZ7YZmTykCJUBC6DqyothKJfmJC0ABsRkAKauSuAqyMLar9+oE6IQ9NGa39BgN2DABftY8QSIyBGFdybNp4OVRDzixEstwgGi8q3VlpaV8T8sBkwq5hscBHfqcngqAxzdpamdUz+aenbJMIGmrClCSa6mWLjmWdZqSrkoMKACyIPuxKiBXVoM9uUa3GDIxICAip/MZbDIOcbQ4/UVJiPekUGut/eeZFGi0dXRqUFa5/2PrAea5rs/ZnFIbtc+5pZ05lUjmatmAGzsWtmWLvubLmtyotvMJJt+5wmCSs/UIrDZ5PctQt/wGNwfKQlDhLkkDQX8kVsY7oRw8oQqYlY2FSTOnTx9mYBTsAU4mvQ+stBObocoIjKVWmQoYmtnAkhallq6Toiz5ka5Djm0pl+TYjTAXAZiEamU4Y80RDXaLvymhNVV0Oj4GZrs3JE2EQzxFbYSYtBdscfFmVNuUQwlkTFPkS2g8to67hU5Muc9puBNHiI3pXE0rjI02RQkwJrXjWlyWSbIZm1onbwymwFiSTlZzyi+MIQIaJkBTCAmxe0lamLe4aZC2qV94wFyKdf8WKGGYNAASdmw4REUL14UawMSESL1XarUKG5k+qLxc+4AfCK0z13Nqc8gUR3Gh2HjB55nmxW5tfDmHcUaqCSgkBzPownf5JwcU5r1LZ7ULS6XMGXEy91XFNG8W5j7CtM4s12TraszE/LgIDJ3vDG0HKc+Uypd1tA3RFDMGV2opN3lah8YMVpSu5gAu3FIueDUxKDeCac7lbJwMjMsWLJ2FR17ddtKY5Kg1ZElzWcCGC8FQZr1Y6n9Vm7xnd8X/3AauI4nV/BhJx83HBXH7RFpOtWQTYJMt6MJjdHPXI1O+hl+UwAj1Ai5x0z4N7HTvTJ0Sa3bNK34/PcpmlUz759P/54XByDyhmtut50VgSVepHlzWUPadL4o2nEAmd9QG3QxVk/VP8RaaFfAcc4sYs5cdubMu5qAW1YQOUt2oWXh8AU2ITeec1hZ+D7iF45rA6UWFj+qHV+q4hfvIU0zQ10rQToZmqPY9WWVL/SRz/4XGJmhDFe2Zq5hnSn01dnek9vQz7bKsATKXjZnVIq2Z0LvIClnQ2PdLvSRzHkypB3jWyph2S6ZmJMbWWFyy/NyFYHki0uRH8eZRbdC8WkdgnulPzrCvunbebpzeQKF55DJwSCNBcsRHETB6jv3PU0tlQ0zZUUvBxDypRWlaTMV1pfi8T/u4UlqyVhuaJ7bgQ7hq/2UN1xXJQ6VwpBv4cd/9GPMMVStHjzZGu62IDX1WNzfIVQjCIAQcZVJrrZsKqvuNwS4OwQZ9vOgXbaLswAVurVd7cmUl4KdlQ6a3haYtfFXkSZJIODqkUUgMTHVEUBlQkzt6OTT2nijzv1ReAL03PEXLR+BakAc8tU+bYDTKxObJxAkG40r7i6lWaa/meMxteJA2Wk41yG8GSIUmc/wcmqiFJERhPMcmkAGFxINV26kcw8+Rt7ljIutCEH+FIMx6AGMFxQcOyVFrQhrwAWOLAWQeuVBsYBlbkYNbYv9s3xKJcCq2QNhkbIytT2vXuGZWRSQCG8N7PIW045jMUX8NpP+8mRJ3ZletfDh+G5TFgyAY9enMTaMCDemWXunnqQEcEKdIZuwwXdBKybW0uepYDeqZu3KBN8gWhurVdWGzTu3Shsawo0SCI99SBe4KZMQMFl5Hjd6EzgyDalspgA3yUzSC5rclHiD1I0U/XOwHDulgLuaQG6fSa+wuft/uLG2djrnYa3HSFm1LxcOANSCZTGg6iOGcbmb9tpMJNAGbJkRSZbQ6vuTQYN4VUykrEH8g4K9pw3cfnc4KUnARSZ0TDOZL17AmlJ43z+wTHNO4vGqQF37Rd2KkHX2NJo1kZUeGbEhOZOqCREgNzOB1FDj3EiAOgMZgOUOZVEeVVmluMOj/l4OX5e0WaSXVccJJ+25sRkeilfrzYJ6Ucb+FNDq5klvM52nm/a18TqywhcWp1K2ECrjMG6xxC0yFGfVD1SVIXU9gEz+DrqX1o9z13HSZ8hYHFxLO+Vre16Adis59JU4ACjLWXbrIk2ueyasBmL4B0mvpcepkN1+5Tib7zK7tjHi0EOukzFXRD1pmxgVSAKVJDdBAgHRDydRlTIXX34M4xXlHqOV1XtdmppVGeEYtLGFKO5dWiQ00Up0gJHWY0ibNXTjcVTm5y57sJuTEN4/f/jSXo9zgWSnPitud8/+DGftqlxRe0K9l8wYEi0FlsXAYNcXDICAIHACHxeHomBix/8aM46g5Xq6OQ2BVXpnMafWaXUaXSaNL4Rm1jw+CQ2G5P0ilsC4iLjQuKgw3LhQ1MAwvCiMNPzQ4NDYMHzMdiIQCAJgAmj6fpBwiOB28LhYeVVNZL16TIGUrVI1uF1iPwrCqfncnWL2ygH2Pxj7HBgqKroqAkzgnbrdaOQ8S2tJU1Fi+uctGRoTomAIMAgbU9wb+/gam5nE1Mwvv8SMZFSkvJSEVWZBgjKd1pJgwmffrFiIHYCpASuUFESQvtHjx0vVlVy5gsrC1CgnyiEBOIs0NAFXgnSkjrK5VqcYFW4UJJd2seZMGnJmeaXauIFGmxAwheKDgefIuCssFfAiajP+UQVIiiwALKfJwyQOGrbU6NVgQIEGAIu+WskwajS0sB1St3Iolq9Auix11aeSIi8utLg8vAq4J7Ne0pMvMulwQhgirXW9lFcuopoQ4cd7MBCUhYk6zdWPUGSigB2lLeq2IXb1ndVHrC13/xT7EKwGCAfK0PRgr5k+pd6fECLy5RZVcQhflgonFiSJhXlVSVVu1ixYtam85LjYSYeAyJn+CbfyLTcMtQw8XZ7a8nhu5CkvqMFvCpxQ8s7hzDVt9z5HrTIw+uICSSECqIIEiDmSrN/mQmkCDYYxZri5bIBmGwPIk2yuvjiB6CLvzNBGsQo0eM6IP3+bhZaYtUsOmLg3/kkhCJ/Z+UiOoN0R4j6UdBaCvD3cACaSXQiIyhKrV+tOgA0M8KMSRTJaM6JYDExQClSsSImAdtaRw0BcsaCFElUIekkSuMlPxiC2Q6KpOH0MsHAaXDntBRIkA0llqu4m4WGWYYbYAkRig2qixRszYeIOcCRDAQyXQ8FDrqSWmcImY1fBJcp+sLOEAk1oM2WWjBLGbAk8oBtCyywcfNAa14tCDMZIxDSEkFiwaaGg8P8mcNZPkRHqxsLHQovQlVIihbpCrUINxzJzYi1aNzVjZssfv6nNnnkCKuEg1J/lbbUlJnqwloEPULCmeJ7YcwEsvThnoC7fywfQRuzpKM7LI/8zb11uHXozMw10CNfEzs7aDhJA4+/0z4FClXaPGGVNYgRwNlMIjigVxoxS3LzKxt7Um+wFIK1CxekjXLKRAZwlUWJWzpJeki4jWqwjsVU1ZUrGZljiJzEfn1K5YVl09waS1WTIxvPm4iH9ClFCdymEXVXckBQ+/ttyUFUZF/GutEaswtegeQOfclh5ktYvmQMge0g+gelVGr+d5rUMuVBBfoW5M7AZ5KAIv2P3YW/IEjsRCOCusgMZwxAmKnCm+KwAUpHqrVIjT5t4U05MrUYSDRSzp/EL9uODlF1S0o6kkvCGBS5NvJdLVr2SVi+UmbzGFUBa4jIuMcqe0k3Vx5f9ivMtr6iJm70ahRNAgAJaWImC+zSkFpC3zKvKaNbBZa1JW8C/8lrpgw1AdvY0eO8+m8smNRK5dEjiJLmKAE0ggKnoZ0/dqhkEILaDnCU7x3ptgFDIYbWUVtGgeoibWBhOg4ANEaIZKdgSPhcgDe2D6FowwIAmthLASY7sACQtRuv1cCF8gmUaJWmed983uc6W7CixaeAqQjAU+KpEHBwszpsfoohhJyBzNFOg1fIiPha9oXgQlaIbNOEABTKCefKaQoJax5SVUmVsjCjEusgVIA00KkGsYYa4JKcwWduMFix6Dv1ARyELmegSBhpi6h8DxLHg6CBbfkaAYzak5W6j/BuW0gawEMjGBAPmTsnbRPG5AcRwjkB4zRqOnQEhBi2+TC+/s8SklktGEl7CEV6pSvtkVZ28ccSEnUjOismHlXKLC4RESgpjMBacl8mDOK96HPiFUEQm8wxmI8DVHbERLapGzkcUucJCDNEMb+hPI25LWPXykMROo/BQZGVm6DYwOhbOryJHaZDPl6OqOdbwj/CwCS/QIb4cI0RofDuAlU0VlL9MYJC6doUORiQlgtsIGHMvQTKlRcgUMzUw5iCXNrVWBVNHo1z3SqIiMvqY/GvXUpgrRJEZ2bjW0ioicHiG3nJUHZzmrBYeE4ZjbrEMU8RiDFR6UjIRE4xoZAeBZ/4qAvEwsbRUOCebvHiJJn7AhgiqQgzMIohaEvS4LHmFpyESojwF9zRKkfI1WDLGk/tiwXrQzpkPsARiJzA5ceLyfEFnhsoPBJ58Oitc7GhVUasjRMWShlYP0MSFa1ARCqchAGip2BqX+pCfgMAFn2DiQzQ3kVqpjBff2oymvBuhTnyIZySwBJROCToU4KxJgytQrZrH1juQ7RM9I0keVsGtHVgADTZhhlnm9L1lnOYB5sGpMMp00Ii95TBkSi4bEKnUFLygDC0xgyQQybk0ArKxeP6ma/+iDEZOABBnJmBXSeW1cTcLKCr/4rTHBr5TxbMi+0iQFdtGUUg9ykEAuyP/BKqRGTNy6yCZmJ0CKsAkJkYSWGSpmggRPTRzgkG5VyqqyoVZWOmBYTXfFpqTWfBNcpaOEVxwRoK+ALbysZa+5KoKyuXXApUM0Wr6OgsnFkOkmWfyhIApGJqCqNbiHuMfdkpWKNSz4iQ01wwgY6OMiJZCVkoCpcposK8/tQ1YBIqM3xzm2j4rPEeKExEhFdkcMqdhkWo0Eh15xAeIEwxg3+ZKpJmvZADomGv/lnf9OGgsB3soBil1BCnbyhucxWA0q+FQFiFA/ZYlMIsSwxgfHJ94BwcYfG9iKpRNhRkl7d5zgCuEZafhBFZf1NQLKh4c++ZhrIMNV0eBkNdfkhSP/leRtGRAULasB5RIl65mZSe6MwgEOWU1pAY3xV5LvwSJ5epGG3PyPBgaU5X404tIwosRHLZ3hTmE0hecl6SmR5LXRrZFDFtrZjBfjFzabBJtrDYkg5KZEW0FkOcIYIhzUM5ScLDcoPDmyIRBd7AT5GCAlJpKjkafmuZ0M01m5tKkL8WEPlAwTnP3qIsgmoM6BudQZB53GMeGK+U2nOazwheou0j6aWFUk04lGwjehOJvVJFiCUE9O3rDcRLFBDuU5wnvXS7axacIuY0Lrm7LSSEs7YtqmBlDooF3CcTadjBzoT6lVadYvk05sJcuZ3wgeN9v9oqcjEVO+7teKJEg2/3nxTnGF7Z2R475B3/r2893xbuRxhCrRxm5kJjh7j4ioGZbxNhu5or6IrfjDH16pOCY+m+XEl5h8jCht6czrXTCGjMWf/fpcLGTQDE2DfW4BmGHHJEBBGH0YAMNITZajiy1AS9BCObDtuVECSx4iAbwnhkZp9xXGVaQVRUJEuCNR6TLy4yuMXwQZMTEuDJ+RZMfseC28nsbxatTzKbXZ972Fank+ueYQaWBMoZGL5CX8ODWBl2W/oNja3zyKa6BEY4rNnIhzOzb9MY9dTkyJqgzqNoASJq4Aoa3iuCLiFA/awqitUqhsEkECu8yEoA8COWT99qUi5qTeHEMjmKZFfP8uqFDH1oTIFXRs7ZKluJBLsRZMwfxs/pZq72YjAXQl6QxuAq9CLqiCEODiSLDK0jCB6aIOE6aOK6aNsyYOhDKN20ZqdKzChoCPbKRNSayQiZbDFVgqd9Yr9CakL25CNdSKL0SlgQ5BbiADplLOsvxsKOju9iwjuviOFShA4Sgh2sxqqPbGIrRpzELGjJbP6SZu4gRxAbPt2sInbDKFSUhq6/ihq0InlWDFV2bD3AAODecoFkCpHjjieFADYPAHYPSq5g4s0PBtanaCBVTABCoIXSgAFqytvTRB+87wtQJFfuyh68SG8ZBwEDdg6f6hs8hGU0htdjKvraxM8TAONj7/KhOJiq1g7qVCxNtkDWTqQTlaj+SYI+48wnHk78/uzhTFwT1upTGCMdIUoUjMJNfQChGObhYjgYEw7RcHkenu8BLKyNRELAJLjZsaMcyojGQcUPIGxBbOg0CKgw9xZnDWSsLwAcA25GyCRsLmhC9s4sn8jMjsbuee68iaJCJ6b/AmwQIfoXuuzqgCQhMqog876+II8fGKEBBNiQlLBoyOUWy27rw+TRkPkUlIstHQaxUUZ6WOKegAbBqEp5V6BSP2zLgCxyZurvYUbCc2cgUq47l6TkpEZZuW7x+MDel+yYuW5VvQKQjxUQijLuocj9pkQ3w2TxEZ0aU+xyqEMbzA/4lIKPK8yqSkAC4EnQVOropgSEpU5GQLiktwAkcjThEN9K32qrLfLEYrX0u8xia8DkQd/+EHkSolMatzRGlJRjIBnW4kk4816kVoVGmMvGviPMUSxMotcdL1hgsaQ3BWUKbH5MRFAmPwfAd/OmR+OkID6K8NOTIzwOErXgvR8MEfxMhAlCXLYscgzxBg0KkR+cHUHG8JDRBAsqqEUMnE+pKGvOnhrBDD/oGBzOt4JDKeQu1mANLnYgkwYSV5RGIjGiNNiAwG5w8y2eD+YqFIYKNcNIACDkS7CIT4Dk5ZiKus7oE8kVDoljMeiZEoZ0M8l/AfrEy0ukz7YOM21YqWGP8tvQRQ5dzEZ9onjnahKWfC14gT794AM0zgJ4ZtLjDuQKekSD5AoyaMe2ZBJH10KrZJqxxwAa0NGbkLEkRHaMAuZAbk2kLOEcSoRr2njCasfI4n66RshQAsOCWhR0XkViQjFzpiFXOCTHMCBZ4HMsmoAurw+MqHfhZtSK/CVhJyWbjnKqoTo8ZnSDMKNrWvEmiJRTTR4aTU2cRLfGBTL0PmZqLxnYLrK4RPFhbG9dTJOvJlQ7BDFxYT35TrG5mqDCBrLtpLK81x6mJTwmyG2QgueQDSPBlRlKbQ1KDQdNSpIgQytKrCEjLKXrAqAE8M6RrU1KSMRT7pGq0DjkivCwT/odhi8PZkkNAogSou6iQ5IVcOATaqDUiBaTrODMWCxkCvsy0tL9IEEMVi5fAY1Pp4dW7M6zgSLhojoRlxFR/zcXlkbV+GS06swZVgigiqYd/O4AV1bjiNbAQqCJZkI0FFFR+vDzXOh+DUEZ3ghqRE5lPQNbAkMGcuSn4ykDoGrxG1K2NZ6z1fA+qUqOiahgOXxVKDjAisoCPE8Q1dVGLGYSukROMODpYaIhM8ZQgnbAshJBNf6468SJtSKUtTE0QVEm6gUbLkoUCTaTaM7neOzVcxNh65SSA1zmsylVYAY34IbJ60IKiMQLEak/byDg5XYEAw01t1drsiVbC2sjq6/0dKVPJu1VXUeJWE1LEWpBViuwMByIJszwWWnBIyDNRbUkkSZjUf+YFKD+gaOxA19mwmdIFsqYpQNJJF+bNg+xJcistNHpJeD4641oiFcAY1YkEs/xbgSLaEWop2emV+EiABmMB21+Tc+GyGSGq9zqubfDJJPk5Q9a9X9momgnOAYGoBiFNmn9XfpEiJaHHwVJfavgsi9+gai28h5SdnBNV1yyfF8oF8ALKFrqk7arcjLpWqGGLRKJFx7EV88BBS/zRYVmEbm+NMYGpmjgAVSvHmHjP3/JM1iPWDQo5ADJMWBs/4AibF1onwFC4i5k3hRDZ2RRJjG8J8rSkLSER/SP9FE3lM60oWJ4dOSvXBQ5pjkGyhxgbrI8SUGgLWBWUQMiemJ0TJaPOiIkSpKuyiqALDi1KL2baXIrQxOn34W1+XVvM3Tc6N1hyASiTr5XqYqLp0pKqP4+whdGNlIva35rjD5BYAFUAAbe/ubCfJI6+qRmdjESEUL0+ruCDBHYHWjopkKxGOHc2NGkVN07AKM82Xz/JvIAagLGbqg2cMIBg1s+rVUI1kRPiq+OYpOySZpzRABFjUbMkY76KGBUjAXq4uF//Ux2CFKpYGF8tkJdfrYU3X6FYpXS+kuyZ0vUh5d40gQQiiLBKgAKD4C2IJEzduu3psKN8nDenCIwTIsLD/4HIdRARGoDLOFgWg5SqhxRt2wrnGQY/Fyzx3UARjh5j5cA8va0LkgnpDMRu/+UIY9AIF7yDbaENqGUGyKBo44nXdU0QxOGiHaCb0AsbY7AoqeQSoGedikMh6zd92L43NM8RcoyztAiVV5lt9hmjm4mE99lz8pV+i00Av8EIRSH4kGZtWb39vLR88IIRh15XLwxIj2SPKLl5KwjG6oJJRYATgsFPFkWabyw2UiOC4D0k1dmjfZ0HHkIFTTFnQyUfrZsyyq0vLx+Aobmsn9F4qS2z5VeGQx6T1doSTTXmSs2tLj59NIowrWQVQIKBtTz+5ATKtuSd6joKTL+k2LDBL/5KVt1eI76j93K1DWqR2prbkthCUIS7bDng1jGqwOIR1DFuWOifo8hCbMwTNWgf/ONgY/lkFSgCa/2yGw5HQDPqgtas/PgzgeNkmePSOHHLwgEd5xplIWu9cWMpF6lZvMUprYSPUKBGHdsgjvK1zDE9o1vmOuVFf2OwIquQUNGAEyhoFTgANTNENwbFzOxIcWsBz/XGERsuNB8zRqIEDu2ePlAMAm4VDSDuOP/R+caa849pJyqwY4Ri36Ucw+NIvlTbMXgWCYaxowhoLFG1mKju502AjnzeTWwAcfkL3jhTyhhA58y9VQSW1VLcM/TZgCE+bkqnCv9V9MaX6FijD/P/DTYmO8OCTcrFUxYyycxZYIuBid5kYGIh7ZvJFplVABFQgoOcP0NaApruhsVZgwPXuwRaJhKLUZXnUMH3MYfPBTihEr/PXSE7ZtdtnAxkUrDi8u9IVzTZWPfG1gdBbjQ5OD23xjfYikKH4fKN4AkCgmZP7BDbVjBmzoMuAx9/csR5MF2WFlAv0/4SF3HyO6O4VQcm5biRYtfYwopPWVS+kDx24hY5DfH811Nx1Cyf3fkk5TfDbGBRN0bKgjGZ6xst6OGXWzfWuoVygRkqgk2UlUV+71gw3JWdD9HBHlNsIxb0bI+aJpYq3VduKkTHltH7GbwQFfuU7niS8Oqa2TAj/RmyXRb8JI4o5CQsmgJnJ+gRQoATI1MbZ3CoLZQaNzLlYoAVMwAS+gnVvJYrpKRsBUCznTSjVyaqLTixLeb30r5RHKaSANWje8Y2T3aoZbQ8Rthbq6KGT97oEpwoMZGaqRL/n4UCOG6DL+gRgFBUJ7Vm7ncCNrNstRsqW94ktapCC6V47kLS9eZb1D3j0b2eVbKQ7erDrBdGUac/BtPBk6UM/MUTmKNdQQ1DzGLdZR324SONvLNOPW9pjnKzfUGadm2D1rie4fbp7Irp2TyCcMwEUYOCSaYGJ2Neldo6+VuvF19dPC1T6MJU6NGTgmGwbYiZipETGu+TpJsnnNpJt/8dw7ScV6sdl3QZBmr2asImZp93hVUDNv9HuTDEoajinWcAFGorHJ/4MVIBaJIssAgGpwoRCMEJax4RFXPdcJ8wucm12kzgHW32DTUIX7J5wIUMo6YK3UNI6QjFtLKuLVWcBxAKet+hA9GsXzpysox2zYVCgcY8nUhF6l97wy4DbkawIIB+bBoyVETeF58Iw57Oy9iXdUbtLg6vHBC+ZbXmDLxdzc6wWq9NFYh0WMpjA2sgpe/6agkOyYA2IKtvhHR6aaXwFvMHGPbXXlD7xKd6auR0IVsLRZYA4JBbKS8WhWTCfzIujoqFqKhfpZducXjWOTLSbcXSdXfHVGt7C3/9th3KRtCuT93qeT8eiXaFBdTFVDV5EXEBB/TEeLlRFNirRJdEd2CFlIuXR0YmgqIiinKgIkaCumAixrgq1trLArsyuvAjh4rK02N7WjjwlBODRSWWhVUwkdi0gLwqebUFJUaNNfF2QZcWVdcvBLVb04ZWT6/GlPyFnXTlXUTEvUn09NtlH1k+O9yVk+gNcMECdiBEoSpgSBctVrBWpVpSgteKURBW7cP3iNWuXEBYjPDxZQGxJlQnUnE1RBA0ONW1o5rHRQgYKGSxa2n3bcsXQvCXp/AlUMhCouTp7Ds2Lt2xeyZ6GJNF5VCnBp3uLPAUdmilopwOfFhUcpcLUCSH/KV6xSuFqbcOOtTq2eItxVy+4s4JdQDLQGSGUWlBeWJr0GTQtU5hasVlopxwNcpJFnYQOoIIkBxAYraN1zx1oY5KJSfO3J6RFhxJcQO0TqR0HmfYOfB2U6J2SBUmNpcjwFe/esGYxnMUrY6+6utyOEDFu2BJsy95ZSeaSjCI0Z8g4UcZsnWKcgN+Em8PIHOw6nRZsQn9nqPp0ptkxcon4kNXWlRipdjJp879Ose0M9AkUEYQlSkKwpGLCWWzthpZEK9S10VsaTShECyUEIxIeK0FxUxVsEAKHdl1E14wXzXATT3hr6BQePJHoYURQ6dCIB1BHaFaHI4El1UgTP9LR/0AdqUV1FVWTHGLJjLH5U95e5x0CwggqjGJgW2wt9CAtwv3C0XEUcrTCR0IpUY1oPHlYTRvLwKOIFNmt4YwVhOC0UzdO5aHAAAUkoKcfC0ygHx0mpbMXOZO8CU18QQKZ2mqqVaBaTxWkN5ClQRGzF1GOaCClgbkttKAqvrFiiy+/FUfhcLPU9csKIiyCWT768cTEcySGxuEbLTXhzmJr3JTTY/ckMcAwAQygACeRKGKSSYssE0FkXKVzCGGR4HnPJI7yIyCSGgBl7AGW+kPMVppGZYwTU+JWVpYONcTKbg3awpFGrdpLC1580vSiryxKo80WH5q4k1+MGZZYIL8+Nv9NM3TwGUABAwTAnBLPPRFtoJMoca45pnlGCVMLVCCkow4cyXGPJiUA0GX/bYZeuiTnA0IoVB4IL29Y0lJqLKZ2WYtxQt8SoRAiaPIjYvOc8YUU2AzMoTzayTmwICuCh/DD40SGbAABHAC2P4E6YBIbDkQAaI7VMuKrI0c2kTLKkwgplY8OWJopEusFNXc5nzh22ygnoPAulg1KdCpxwg29aqsmZKgoIgQTokhiBd8EWE3hnFhGYo2tEYYa+XBsx8Rej1uAUNI6FxWhWZEzOcl/mEa6Bffldx8VfA00kpP/kHkffYAWKIIKI8RbOJYRvUuRWyy4IKFGKhiNkS0lODb/z5zyrRQ1wXZC7bkUVmiRnZ3gtMiir9j2KtTX44KN+l4muSYzejhuag9kPsHIKJKzk8xkn7BMuNSzla0Ib1vSCtwISiAKEYSqLTqThVtcUa9cuIouYCKamNoAqPIByR3cWId0UrSUEqVIDYZhTBkYgz5xGGMcIfnangZAsT0BgGICmNjEYuO7BSggdvWgjyMaAKQj5adkiDJSe2BXjKFMKz4o0YAITsAuVyRIFQySSHDc4qUMEscFFfpI04gYBULQSn0woUkhLtcOD3kha1iDwxmk6I5xXIaGPLwhAFD3NWSJJFnlmZUUg7Qt+9SOY8PbnUCaFDwmlc6QkNBABAJX/xDk9YYhmtTSW2jxpaAxTkLWW8EHxkefXI0PRIc5XxdU0j01CMxqwsoJntoxBvfpUQABAMAB+qjLAOhyYnw4CqIOSRpIGVMqiClHsQ4VlSOlyypQc4JjqLiCBWFxZ21hAb0weK9QtkAFLKBLJ4/XhmO8qAwlZMk5qfE58a0Bliz8Bvriwx1lUApZBdglDfm5S4odSkeroYSAJPG/8ViidoPAhGUsUT8G3IEB90HoIzSwjQmIQZuZ5CJHn1c9obFgg9ITUynv9oUSkYFN3oga53oVnpiAQ453QkYTZnKFmSjBa8jqoy/fp7qLTXRmplEiaUw20Nx1iKCXeJI56lYkaP8CSTsYVYYGGvIQecViN9z8jTdTRRyQEu1UOxmNZ0pUU3k8IzGZYwxK4PQGN84RDrSS4Uocw4gDhO10YYsfoqqxvYE2ABKGjFvtkjgrRJhHR5dYgFMTeA8iZmAdbECQBEsgqols1S3Oo4sLGleX4ohRQqTEJxFBKIbLdQ8nDgPWTNmZvjBgIKZx2h35uJEBko2DH3WogCIysL12KHKoUCHkyfR3yFk9waF3ONJWZpa72iGGDU/IaivUIkFOepRLL5BQZ6XXgtDWQjlOEUOIAAOYYKGIRdFhzDbUIMf3xgGE9rSoTpxTU5Jh4xBkiOyPjFvQxyaAa3Hj31X+AEsl1G3/Es0NqsqWAM2mQe0KDlJQvK4LnE5ucC5E0/CqJvKBEJLMRCr5TnTcmDAWCgJhKGZRa1kcH/LFkXxkwKecLNfOfVTlkKVB4lAbbM+B1cY+M8vHkQrsE3GcVgxnoOwrmIfVnvlGu7W4CFglZJFZiHEFBuMJFCKcnTEUIr3xTLFharKUKyxDtjFNcTO2xZ39bmEbAttvFp7TLeL+D2XQrcRj7+FUqSkSkfbRMVEP22XDLIC6uoHyK3yhuC81DpS3sEgr6hxVeEjnwKrdXpkXs7DLvVPNnOMGSsbDhM/VyQopfWM1ZveX5I5mPI94LoyOXF6H3odreRZoIiXBlMlm83DX/03cCsCrQUl79S0qaMM8RjwNZrtShGoshErOOWYWy/QNZ54UVGrqociiGc5gXs0XHCEgITnCbih7LCLZ0OsE5uEqPWmwA3bkynfpjGdvMYHivCtlUb4ler8wwfpEjIhckU+e5WMHa+MRmlDDNdvxpG1k7uGdERYmMkj5jHDrc1B5S6ZI2BLZYrUV2KBSBUgwssqIM6qzq16pshiOkFc1eK9aUIQII4xPj1xCZhJhQXyGSTOusD3tN6gwyX1h5p1fLcPx9FdRwoURyKGgGqlc3VEk+YtgEawEbfX4qfpTVxMcpNEsuoWrqBIpWG3eCxYcL+PjEEfPx4c1w8g1HOjlUf+oW5s9Fgpq7kUBO+mm9YVb4Wm4XR9sVBKMbpGVbuql8XGv586MBSx6o4xOe3YX51mgxQVD3Dilgc/A7LEKIlhEZ7NcVzzT9rIozQljJMcSvAf3jJzL9KiKnqdS9dsxdirkAFkhkaTrui3i8TtqhDSqwBuYb/E3zuMq20UavV2EdAUemH1p07mMy2FjxWpl0cFeGl81au1sIIzics1RGxn6a+RdB7kknLrYWYscKr3v8+R9PdDSYkOFaZQFadQFZVjbVQiEeMT2RYsh1AeKnBSzwYGbRI2dcA61qRfgxcEUkZ/SUQE6pENjEd/ukKBU0MHt5N/sUIBkdFz3wRDh+dj/f+EY5DkAdaWFb3DSoyHgsXmJLSxbFMQaU0jD57zEw4UBam0HTKBVHLFYC8WBGnwPGvifJAXZ8kkOu5kGBaSg1RVU/5jUQhUSgJGGFBGJcZkJLTyE5rGCk53Kv30U9ITShASDCC3UA/pILMmZPK3IHorIBXJHeiUdS2FHYBASSZAOUwRGPYxhIjlKYSlJ1plbx80KYSnSJVhiFxqYVMScRlHEqWjV0EDaSEkPXgCdFNlTqcmDGajPSahXGoxQEaaiLDHh1ZDQidxNCdJDoDTKIwwVusVNFTRWNNXaUzygpDBWfSBjuvEe/wkIowkbvqmdKH5esuECEcgJnOTeEnTP/0qAxkqxxPkdQ/nsYbCwWUptII88TfuQ12lRQR31mBEJCJHoGq6hBo/FEBHlB2l0y9XxHhFZ3e6IXKKxAsyZHedR0JaAUi9Q2gHeBRNK0S4aguk5IdJZYEWGmUOi0xzYBOsRHY9gTDyUGjuWRu/xXh00Vt00VpGNzEoSF1WUIWI5VSYK11UwwAE4DyucwiY9WSch5BexXb40ZF+YiCOA2BSckHWwmDkGy8JdDizSgysKTGiAgxO4FUiGBlWSRuKpHBcCGO/dHzNg2iT2HyWaoNIwAgo2gbegR4Xpm9ohpFwkJMBNT1x4xDuhIrkdWoR9h4hY5PmlVxnZUok4HBOqAf92JFmajZt88MVCzUORFdmg/UGQLcDtPCU8EN/kaOEuHoIWioyBSR4nGM41UZcztmGVLSTNbQSXzEFNRB2eVeYKfUMgmFgXyJ6djE48JUZIqsEySCSb0cptzoeptWSOCYncXKI0HNqLbKZg2SE8gtBrpht6SCd1icomNUS/ZUTQ+OTQCMH2jdVLhKEVThEbTRHerYh5rsMKdchgAgaPsIh+YUEjhMY74MkiRh5VQJPX1dqPkaEWoAZSBOGinNbkSB6M4FWiMZl1vuV12sU0blAn3VTD+QiBHdpTgkOatBFb/UsivgQ9SCVtlpm1hAchfJ9KRUJymUZkPlUVyI0dFFj/gHkmF4QI7XwhIvbcS0DG1SiYzByAAG4R8zSEOHlRsWXndsHlg+5EwKhEfXRbfOTXYLgbEzbcGwyhtHUIigJCODhp0NGnNFRHWv6IL1aFcSLJ/eWDwIDZU7qieXZoreAdjHlBSSSWRD0Agg4gLABpZu0bV1GZkYZidmIPN+SmiSDUPM4dTthUw/WhCkFgIpqIZ0zHhwyIUpglO/JiNsYjkaXLYgHfuqHMxq3psxkGfTggPIDQk97iZ3zCshyABDDZzqhAW/YG0FDZ4hybLUQBo7Jih2QqY9JJ0b0VeDzbe67RUC4cqPLq0nim/NkhrtWas9bNJXzBNsDmYmjHTrSp/xSOKtARzBmgjXR6xQE8gGvES04KYKNxnr9N2bpyV6tgD9CdyTFBna8t3JU+KippgSvFaVPm6jzkV7mNBtQkJ6ZRzRj2KiXOzSK06JnqIVIGzIncRK9U6/YUQiAEGl5xwgOE5gAqDm+YilxqUONUI6LGEq+qnMKamxYIJgeiFisFyyl56HNqz2mhKopGAqpeZslYBY8ZhZGtnJ7xZXf8ihO2kU3AkmdElrccqASgxwNIVIJu7EI4WtphH13egndl2RCQyIGtFkIlAcgRX50B3QklWa6yWTT0a3WwImsEJ5f1n/AIGEqaXDGkTF15qNHFEhSmSJhh3NYqSriiB8YuwP8D9GhBWifiaJWQftEnidF22QIRqJUKIRae8M+LTYFSCivfqSLTZCmnzUfiLYpYsmDxORXXpMzKed0GshLfDi340ZFiuFfZdEzghmsE1GSr0sJl6Zst8FtH+Eyf+hvN4Zw1Qiy3rl8lrGDKMYLFvQR6udOvtESu9MsUkB0aSEuXOemkMuvieSE9mu7HtcSdiC9cDa3DweY7QEEm1OQC1GSdiqtrRMBoPtlO8mQ0IiCFNK6QAod4sYO2FhwABVoyUeXC9as0YCtTfqeyBsyszOTIleVpGFndPmsAUV1qiW9UNmH2SOkTotnscsIHry9eMYCPkoqW+EzQuMCxdZa91EX/oM7e6Cmiqd0fSSpNdMwYY1hsIioZl97t5zJwJCDn28LjcSWU8H3tsyaBS7VY37qsBBKmO9DPgWKs4GJs/WxsdXaUsj0Ph11tLcBhJ+HF50jsIPwvfkwL/WUDm/xWiCCcVFrDtEKGxRmXPppb4UHmYjmryM1SnRjdPAkrNQ2MB0tx4DItAxDuWq6CdWmUx1YQ9XWEwGnXQmanzvHE5swB/6EuJDSY1AmmSx1MGk0BIcSwLtYbGf7r4vmZyrwfHi/WJaDfHK1YX6IfkkhxuOLVuOJVBBxA+6ohNPIMrXpxqkQaeImJIaRIiW0oIWlLyWUqmqCj1AjGs8km4q0nPDzL/wfV8dQx4mKlpJFZhRtcwAZcwQZsQWzFVjjHwTnDl+lxTC27hrjaMvsegC6TKwnTrw9uk9A07oS8gDj1s6mMwAc8L5rZSj3AGv8IiB7QARZ+Mzyw2atZJgEjghrL7mWO4KzgJ92E3FQ4V8K2CDnDFniANAaEA0jDclQA7hSr9DzjlQRMsfxuoscSoLr6JCh9BIyBWTY8Ay9K6wRH3qLU1ZXKJ4oM8FPyRX2SYfGV4Z4N2sKu27ak2RuYdBeQswfAgUmzkhykryCD67K4tESp7wK4KpTprgQhDpeksBeHUQK+azsGHfe8GEUVWKQstLc026+xsd2OavuIRr25ozFAXv94eu3MFPFJ/io5o/NOiPMFWHViU/Vjg4OzdHUtw3P7Nm0tI+j8bl668iRDKuRIvQDknJXD9IXblOB4NNagKdOEzpZKPClvptEjeGuzuqMXhlyLZvS7PVYYjHNJb0EHOLZjY/UGToBlDPIuB279tDT7osftHsBuQB+jASkjc8k4ZYQuMA4wWHVUFYJQSqrHLTQIzo3f4EPBmYG/KGJ0/TBAMmkS9R4Si90d50P2LPYVfADWkLQGqHMc8PYEEAoV3+5lw/MHN3cue4XZRZ9BliYowd2tqnUwSGw8jPEZleBm5ln75ZhM3iIagaSxyg7YElLKKp/wfa+3KB5vM/YFqLP/OUu1+aG4IoBrgQ9uCB/ABGQC4dr4+uIyXmXevFwJ726JcHxTkU6ECYgArDgqPDxsWmqPclaiQD1T8FGoFFjOd+eiA+YXADFnSZo4HhhRmQrfptZBNZXzG+x3mbPIBnDAVMb47eryB7/vLb/zPDt34N4plkwfAfbudVeZEKhAoF5BlVMvWSUmry6v1eVDcXoCPwyxNt/ilbdNJK7220yhi6LcQX0q13jFiV6BVet3OuO3VL9B2njwAry5jd/4O9suxqK6PDd3/J6rK8Rq2i04OGW3mIAEkvScTgulv94Du+0n3SxHFC0ffVyzP9JxDAJQr3EziduIJdyZIv1di6NP/xh4ehjsKF7NOcbuOI4f9y5/sPvGQhreIAFm0tTaC/Ydjwcwy6RyXNV4t1kidaeq9jN9KslAVbErw6IwqeD1an4WFzTVRn4KGR9seqBM+wXcd2+Dzt9NQtrQeO3WuJwLrtOKKwPoMnowLcZulGYzcv1WyHYJKTAk1/VuDBeIY4+IUF8sVBVeXbSWTovO9eTtzjWrG0Ln2lf2LI2c7mJJlHQO7onqRBisORyARIskV8cod/0Q7sTDuY3vuI0HLlgf6AhvoqyuBTDzuQqwe35d75uIY8Cknrb6Yz3AqDNlxpAFWkkeOiZqKtzmJxIZFLr1vFry6KYPSvaABG+v+a5EBf9YS71Lv7mAO+2br7r7VvGAN3dmb9SsxwvQUB+XvAVeqE1BYYfnVnOlLh8lJBCGt1+0+h8+dKFPELzfkOl439963Lt51A96mAQnAA5va0DfKwpYY4LU1ykh45WNM30muHRzuy+qSzHG4xVEwIsJCFsXEVsuiNPbDQHaCIhz7F6v7x4Md9/aK0Gn9nzp+LTGoZyzFoN+SjmxRxT3CwTK/Pw7v7PUV77eY/vrY0Lg8qhY77IuH36cu/SNh2v+yz8QHIQHx2G1Mh2TphTyqIQqWc9pdcVqsUoax2LhiHwnFUdlcrks0OM0ur3gksnqhbz89ToS3sU+3+/r4vPTy9tLEMT/A8TbE2wYDFwkOjQs4vs6+HrIfFhgiCDymnAYS+zKJEotAmVY6DxoRS3aXDiYgAVFpZUQmoV9MklCEl46mpICPn65yjoSSQP7CruIuChtI7uo0Gi7cMB2KCtrgP6i6BJMR1wY8Mr0amc05BNMOCBcz798rFd3/4oXr8ieT5kKFjn4TlAqTxEKgnKFy+CBXLx4cYJFUYgEV60YCLn1wJKRYiSiEHPyROURF1dcTtkiDQ+YLuA0qGnzLY2GbHTE0VGzzk4kP4McxLNn71LRo14QZSrqVNEjqZDatdMD9d2jUAYhMnjVpVOsWu4s1Vr1sSwvkRRXYSyYkVWtTq84fWSg/8JJsWJRjiE7hkXZCA8zF4Tpwu2mt55utuks8+aNuKFdKjxah/YpnwGF+hxo8O7eZ6X2BoJGxa5su0kGnTY1u1mhLa9E6sbKZOkjKFYaZ8X19GrTx1u1Hqp98JFXkVu8IgI7Gd3YyiRWlhHGMwGTdi44vV/geYZNhpzk1dT0OaecIs+cy6pW7SfgoElVKXle1+7QaK0J5EfKzbcDxkJFuwM40qi44wb0pBaLHMzNLgRhecU54YSA0IEHUjLJCb1SKmGlI0oIbIVltOgujzAWGAWOnuJgTBvwdILjvPQaoCzHN/Dho7499MsESKXaYWCPew64aqKkhDASPtZ+dKeo3P/Kos2hBRC8hTZPtARry1qy3AQVLiukC6SNMlkOlo5eccUBKFBKSZgriPlruime+aOhxMhYLDI/YVxMMvRyTC8zdBbp7D9ARnvSyVqgjE8rR+djFB52juQKE0vSpG3MtSZyyCGKWrlIwbHITCU1tRhsKxVRF9gr1r76EtElE4+4qYsIaBIFjjKuUYMNatoIFA01GvuCDHF+ekOeKFXjb0nVnjwy0s+unY/aaR8FiB7RihsLlE0jtKSutCIqcIhwvRxCzC45+uSjUcXV6E1ZoXPJhL9KnKIwFVdB54IMuNCGjQpidOObg2uUzEWFH+4JjzQYSSQ/aEk7coCkkkxggHv/rpKW2h+PlBaedMTMEtxNa2HwIw0bUpUW2h6AwcErzRxQI13eiiuXT6DjKzo5V/orJu20y85XNfqMkWAX0fBTGwd4+ua7nNSDRp9BWpnPSK9JLsCeq7YdW+Mgp9Vv7Gj/Sa0XnMH95C2IELSol1Zr3iSGdEdlKE0rczkFaSP2UiEJk1Cq04k6WVBBg5v44EikLzKY+mBtqG6DPMYiY+M776Y+77GF75i4i80UVbtjtKddUuxpP/749bGH1DQPt3NusxMEWb4FoVxqgUCGBWrWWQgGIIBhwI9aBSXMiDSMt3nmbLE3aJSq+xCJY1QYwTBxDwvH8jGcvrxqNLjgyZuC/+no80U6Ni9nPUrUJnuBAGhvJwAkVdM/f/7/L1ulLnGWnOmGXplIXnFadrOadekAEDjQlmRwgOStCkK309Ir6BWGCUxAA3GyVxTitLgVjKB0VprSTWAUmYMZrHIKW6HUjLWTbpxHarkaSukgER8nlS0A7PAhO1r3Q4+pbgAIuMcPR4OJzBinFrnoxAQpmAkZQIAubxET3aboilokLwZUuoiVNvG75STniaSYgAhEMIIVFC5Wb6zO0LT3BKf16iCkaOGMaoiGPFJuRger2grtYBPP6bCJgHCdES/VutgxkmP2uxS0IBUPPLSCSjKomQw+krzgeAICrQhXDKxoJk/AYP8TCMGQcibyPIlgyFy20MAaR6CCD/HlcNKZ00oK97jeUaRB4/sGeQ62je+cgVjH4gYcrqa+nejofTWJjBcu0MSu/ZCIRMyY/WJ3RJL1T4jbtFQXqBIIVxqETc7ZTRVjIINNsHOCplpADIogINztxmVjNNP3JBABD4BgjSoowSzvNVAWmMCNtkJC4wzDIiLs6gwOswYzcdLCbbgBJ9VoTCkaoz7vwMhG3piKVSzFsQMgcWOZwGYC9Pe6BIStUqb7A1nQ4hwNlatNFPyi7rqoroZAMEs2SxUUU/XTgnjwnyXgngpQEKJ70WpWyChhGo4mGkGg73xyaJrCoGaG8+EEHAv/Exhl+rSYbERzMnNoT1JYFzsispRks3sHfABhukQ0CEMTItDLCrJTCH5pQMTj5AFE6ddT4gwU4PrSBDzwzxHMcgQBreVAR5gvKBAGMbbT1TcwSrA/RhQnU5ta+R5jrDh846EzpNEMi/k+RShCKduCZBE9hoAitrVs3MKKYQyFBzF1ZFcamRuELlJTIeBNCOycIgP01qBNlEpNfDuaGpc6yxIsFaAoEFoUmFqMgiphBHFgaCUZxo2dLE2r2AAPnyITVrBKpg0aNd83chWoj1LMEFD5piNje5WxOQmmhPACVQhIQSrRxncYSg3xcmE85D3wiy/L6UjselOIpJG60wWoYmND5MZibDeXItQXdmhiCxblAX0HIy/BAJk+0HmDvKfVo6/ewDQZM2y96SHUAjCzKPfMbluv9TFUDlUIAXvrPbxQ4FhulqUtRvAjE0xe8thpM17Qa3qzEIMaH3thE1B3y0EAACH5BAUYADQALAAAAADkANgAAAb/wNdK2GIVha/WcLVSqUrNlVJKrEqNxqtwqEQyX0Zv8cgdhpdeZJe1Qo1Ek8XhEDgACoKAoAAABAwBAHYAA4J+gISGAop4fIuKfYOLfACPg5F9k4t2iIh/eoaVjoYDBIWFeH6LjxMhIhohsK+uExNwcCCuIB4Tdl9NW11SKywqKyMqKcZMbEvDxUXMTL/EzsHV0VNTbNtXw9/Fba9xdHSJg5SFAAZ9hQSqfQCm8gEEi/WZ9ep+75V3/nceicr0L16gRH8O1VHILoCjdwf7RfTTZ4KHWLREvNKoQUQIDx5z2ZrArtu0ZsSMpSiRYoSJKNNiypxJ85u0aSaZdJty8ssI/zciLpQLsPCfpkT0KPYBFQiUqnlL80jE9OggwXhGsfpT94hPwoN29CTck4hs2X592E3IdStXLlghdrm6OMuDnyZTroWbVmLEsRQ1YQaWaVLbzLw0ESt54wHEhQJ0Foole/BoILLq3mF+py7QPkKctS5ih9WOQIKX0hZ8VGiQHTwO72HNTLBzq124L4LYGOvWRZC9AFRLbJNE3yYmAA8ObAylTpnNtgx2vqKExgoRHCwoMMDhUqWFpFKUvSj05XjqOiWCqpDf+IB9Qq+zWv49RXyt24U2nappPnnn1PLABAxMkN0EEiwwgQMSGFjgAglO0IdO3BCjhHPJ+UUCCst1GP+TdM4owRM1PT2nwggjTFBBHXUs4BlS/FUSWh7r3EejAAS8yIck/rlWyWWwyZYaKGjFh1RVNYJGUVilJOJVPOxkts8ghYwVWj83jlJKNIGhVMKGLynnoYcjOjdiiTH1pUEcLLaZo31MIfViKIGY4054L35CIzo4XpUaV6owdRppECFFJ44BDLBjJXZ0x0+i+lWZI6JNsWaUI4FAhJOFnI5onF9+xSTmmMOVSt2pM504AgjaFeBilYkUws6TDVniz6TnZLJoKXrwAWtYpIDGq67loRKPr/TI1s6thhrbKCHe2UFHHoDw+om0iQACSI5RopfPImxIh5JzUIygzEseUjf/XUwiTgNiTCdqoMF2iTrkkLHjBYIIJsuqg8omkHZXrSmfdGtaQsgKguO/8IUXH1P2hEJRZ2ZV+ZoAB7TWazmC1EFtoq/ld8o/iv5Yox4jIvbMCoC5NCqpy8RkpsweqjCDA9zRUbI6Ce+b77I+NqmowHWYwl130ybKXcfc9brHv/XkcbAhS3cGUDyXJIR1VE2Xo2jGdXhdxwAZ59zxHk8Lyw+se7h709vJHUdCTTHDu1wzZy6HQgkZDKCA0nLmMcls8j2LULWwAZIx2GUvPnbOHi+kaNqNerYopD5Sxm+d33XWkOKCkO3iAQsMIIfpGStAts7SIn22Pvd8LNy437y7/8LcoaLLRN2kblqqMzOh+IYGYBNl+XrLJrk5aGKRsnh3pR+QwBxkV6+62EPrXG933T1db8bzlCwJPFf7Q8k9A5PdIuqkmy7H6eWIzfrZBXxiCq61o8kTSyz1frf/TQhKBBYwOs45JXlzOo2sMKe+9rXvfXJIAAEXIMEHSm8O0Zte9eYwtvgNjUWLO0fUAoGsYQ1OKXTI2fQgOEHStZCAGZOD4zh2gDyQLVZ3uEm7vMGEl8zNBByaxstmoi4ilqkmKIpg2YriLzqRBoWHoJ+iMkg6CcrBASu8ogutSLoquhB1pSuABqOHtA0qCmSYi6KSLnMeddhJENxhoXYWoJ0GEP9QO+4zXQDIOBQqvQNbwHOGulRAgmSsQHcA/N9hWPCGChzgbyyiEVgMQhpZreZFZVsdDFeonTl2koKePEAd6WhBCroQg11UIh3gBzJozeMrJ/RVoQxRjtLd8ZZ0zOUdu3hBFt0QaWIJyyI2dY1A+rB3RaTZ22hijBEQr14IyVXylNJGboFQdLbM5Sd1+clu6lKb4FwAAyhoywra8oIzjJwhOLesqiyiSr5MpSjBqZ04zNGU72ug+tK2QANcaFNZeNsPp4HIRJLKmRmYHlHCwpl+GItGndDHOhU3RdNts5PauUBGM0pHjjqgkxcIpye9yc0JyrCBOmvEOhF1D4iwo1H/KnQhSBcwr492dJvSOx13lkaH8AnHG9n4HRNCNTeCGnSZg3QmDCXjB6vFwzI0GlYp9HnFkob0AhXYaFY1utUFcNUBIXVAVrO6Ua9yk6RYzKnpgImxWEGERiabWMfCZkWxejUOIdVASM36yS4qdJ/YwsPvFGPU29FkiOmSWd6OodTuEGVkRjFgH/pjD1lKLoak86RXxZrRq3I2q/P66la7KtYGhJWOZK2ANrMaznNW73ueAVZETbajr1V1jhrNgHY04NFbTq+XkalSa56DBmX2cHeHtJtyZcI75KbqGPIiB6Twk7zYHQ5amJFaLVcL1s1W4AIT+CpvsdrdC2iUvFc9/y9qOctez242AaedI+rCRjTOOeogdxJWDG/pgND296oLqulpN+k4A0yOD2gijEyKOg0GHzUwzjwAAurlFRrZ4yCUwFXHagRTr71Ps2HNgHrPy9XxmldF5gWrirtKYs+O9qNj9WYC7jkA9ZGxKJJ4E0JYN0H2iviu5AVrdhS0zQ1+jxCGiU4gZVLQ4wJwkCRQapsqNx+KVNJkProWIQwQP1JyNq/nFStWefvd84o4vTQts1fN6981r3nFXw3rgNNKwLViD1nnMSDYbJnRCGiUzP2lqVjDu1ldAtd1h4FOYUfVZFIZplRveBWLQtFEuWYlIZMDYYtcqE0Xi1nFWDUzqP9bDNYLkJnEgjavWVNMWtbGl45crHP0wAYrfR3Pxrcs8aABrGp74nLWkXwGl5YcBd0Zu7DIlEkj5eDLJT0lW/m6n9Ny9rzbmpW3oT2vBr77XxNvG9sVCG+2sW3qUoP5z9z2r3ozOuNwitKLzH4WJqFV7WtvNrSEBi+bBZ3LUzZwJuI6k3Ia3ehEviGk5hBmZfKcFvtKjRBec1VOO/1p81ZAr2DFuKnzam7zklrVHk8vWLnt8TXr9sWc5Wa7+61EaDKpY0PLtVf9zGbQDtrNr3ZtAbYAIuegpOBMQCwAnTmvJS4rFUgXBbVAwx1TSGtxF+SuiPtL8pGL+6p6PfEF/Cz/bjdnPbRZ57iqww5nGHc35d7sqwYnRUJCQC6XXA2vA3Rr6jWneLwq0qwDBwDw5xihbqMqKtAFs1yUuOF9sYEUUvaRJbcLYKqNWJ3ETbrRuf+ZplgNb4lJHN4ym7rM/y236MVdaswLGeSdV3Gh3btXzTogY446ha/iaFHvZnvNfvZzVk8e2ju6DzI8eddiDyn0J0+jmdp57HnSkQ9E7Klj82hc9Ur3epDSHPMe1/zXM77x/nY85N3VOMm373kVZf2/1xd9oW2q0W9yUHK9wubM7/7deYXdz1nHa0dbOD2hCqEZP8cyyJZcDwZd27Ezb2JJBQEKjfAxNXQAkIFSlLdq/5ondhvHZh7nbWyWcYF2gX+mb/61beV2caymV4JGboVWU6zVTZ0ENn4QGeVgRftmXmc2diV3AWfmVSu4SRQSIpxCE4g0eL3jTK6jcAjxTvEhOGfTOvQVdQOAUfh3ghhYf6WmcSI4gmS2feBVZmHXfdqmYlPnhd9FR20WZ/bWV9oTGQkgRhSEdSQoLyQYbmPGWXqlewvAWgTELiQChEHHhwYlZZGhhKHQEIyiEBqTSfHjV6+3aqUneiTIfR+IgRlobmFXfyVnYpiHcSRYd7o2XtmmejVlTxylIAREFPVzRguAADJ4haw4cnpVf2N1VWZFSiszDS4gDM4hJgUlJs1FgP814QHMFk3rdIRv1YDYkoh7BEbaFGh6NV4XB4kbZ4la93XPOIf5d4Hkdl7V6H3NOHIdqG9p9lGeNi++FkYBkAABMGHomACqqIqpmAAVgADvSAHvKI/tGI+pWI8TBCJE8IM8gS6IJHhOBjMjEAEf1ChvBSX64Tyh00HZ0z6aFW4kt3Fft4EeaGIbZ3cVeYHSuIEYR40pRpFeNV4014gcR1blxibo+DcIMGEuOQAu2ZLpKJMtyY7n2JIv2ZLdIUEh1YPM8E8y8TLFNxMvwTvNpAGPhWf59XJB8glfc0PUI2u4VGroZ3EY+F+b6Imfh4EaSIn/9ZVaGIJzmG5fxoxgJXf/IEhTd+UiCoCTM4mO6ZiO7IiTc4mO7YiT7Wg8E/Zh7BIzPDeQfVhQUOA/jXWKauQO/PIxBHMAA+NAMqRFcId5GvmVGehxoTeJIemF3ViZHsiBV2limvdf+ZZxI1ma5bYmIRWTLZmKCDAvCTCXbokAITWTeFmTd4hLWzcBPMENWZBMDuaLAGQCI1CK4gMPPvUo1YItq7NBOcVpG0VzV1eJGxl2zahtFMmZXBlq2WmRkKh9oFadefeFz9iMw+MiMpkA8qIBG/ABGpAB20ab8LgB37UidEkBFeBMKLIBKOIBbzAcw0Y7yCaEHSKcA/RBNFJhEgEIUZUjHhSBUSc9n7R1/+jWmdTJmWRXnZJYgR+ZfY6ob9k5kun1bXH2dWSYavPiAdUhArDZkvWnnuwZjzUpjxqAUBQQoy2pASSQo3NTSDIhHf1YTMlRgEaVAiJQAWe0YeGRgP6QEI2iOHsAdZCRTXAnVhtad9s3ndspiRf5gd+leZa4kdxnhd63eR/JfemGbSJgDCBAny4Znx8AAiPwAXfpVRtQpx+wAayJkxQwo1GwDM2xm70jkAalAh9QoJJBiHB1OXkAGaHjoKIjOt1Ed9inlV24lVrKZtWpgVt6nXd3YptYma6odSomgmD3Xz8mAilqnji5APqpAR+AIqq1mvJ5jmlGmzfapy+gAkbgAv8w0S4Voi6/2YvPFTzzMjQrhSzsEDuLUjYYQzYO2mPrdZrSmqlbWqEYep3ZKC+cuq3UGXrdNqpTGInfKi8O4AFOMJxumQAZ8AHsKS/OFI8BQIJtSVN0WZMz6gS5mqvAIKTAOawygQLCSZzIwh7X1aQb40FRN053tHvcJ2IYWqEh14UVWanVGXrNSK3Uuq3n9pkh+ZFdioOoqgIgoKqqWAHu2YzyOQEsWgGxeodsipMa0AS6CgwqoK9j4mAAmVj/6kyA0x3zcGG1QjIMOjSQ86ASZHaemJWciqXbSa3/dW8UabHYOLWid63iJo1dx4mkpwEoqgIikIozSaumlgEboAH/NtmaLDtm6GmXq3kBUeAC/2cM7xKQfdhgzlW3B6VXpyhRsLGQz/JLBWBgczC4D+RJYKe0E4utl7q0NAiGH9htmcoB1ekBppa4VxdqGEmqYfq0ITucb7myFQCPFxC2oXuHCdCWFdCWd6kBKKCrusqrufpzgDEqKXBsMTF4wsoEJPC1ZxQWClpZWBYQf5AzRZtN84R12Zmx1yqJy5t1fmZXJQaizSi5FJmxlLuRUSuJlImFpjYBHSFlNGmXcamTtSmXYUuXF4AMyNC6JeAEX0ITvxkmgSGgotIXzCYyydIeCDk0Trc4EKSwpNl9GKu41/qwYsdXpNhJuiWF2qoBkju9/wO8mcxbmfYnrYI2QHIZm+Y7vqrJwStqah/hAR0xwqgqRID5m76Iwh5iAiCgAQiwM5liSb47ba0xQ+cEd8hrwFSbuBK7VZ/lSao1iiB1dSK8cUWsrdfLAdVatQRcvQ7gvaVTk+xYjwGgOup4jjfZjjbJjvA4c09MZESWs0GKtydMN/M7VMP5QcBbJWhja25XPY5auKilfU2bvBu3ARMMcvx1S1UEQ/d0R6eZnpXbxNfZbY97pTj4ediGm/y3UI+lAFlkUqWrWuG2a2SYVWKSySkcBUO5HMrRWMr3u8OiLUrzeIFrwxO3W+PaxNSKAZz6XVNXU7OoHRJkTjNWQX8smv+D7MBIbMQ7TMCXiW2Zmp7EPJsuYjyJAsk6GGrLbG95BWR+qLt+SL9OJpzzogBSYTFAowp4QAdcFjZj82F0BGbKy7gXgMcYqrQxBkpHS0AMYE7vU0FWlEvhZREXa87kdn5XaLEnW7lUh7FwqD3ckygTdJKfRWjeJ5FgZVgEWHzUzGSi4gEZUDoL4UdfESU70kFh4yIQtFtTe8/Uis4UqbTm9bx8tYJm90l5BJk9pm/eKy/Xm7HSip0iaMggLciCTEHIHHMLe21jpSBh5V8i9q/HpRzGEL/L1SFxWmeegWMv6HjTgrD0xV3Zep14rLGJa6k6mHJZ+MWvNkfN6T4TRKn/BoyldPyx4DnMlQue9+tLCCBTeedqfiZo3BbLJgycBFcTiHVszpR8PZUffyAyTke8q/OgucTDKLvLdRyxXOmZVBqm9YyHtMxppjNOnVTVWS16FvmwYXqxnu29exUZ0AKpQTzHZoVX2UFmKgKYAni7nrwcL8EhSsUx+MsJWvaAkMFBqIRRIqrYzYgBWT3AdnzTmi3MX01K5ARO2JZxmRrMW8nDUevZ/5yeFAQI8dece2VP2XFVc81xDuDahRWEMjGYY2ICUTYv9wsVPhLVT0k9qNRjsfzResWegyzSFMy4OO3Egvy0HznLU0lk4ymJ1wuCnVpqcqdX0YnTOO19r9JU/xtdVZHJb7yllj3ZIXtNxkTZh6AiL64zVdFHS7ERP89ae5eNrXpVtqbmyh+9neic2MUc03ZMeu13UVNZyFUKkpHovJyYzxfbX/JCiq7TFPI3gXR4VzfH2gP50DURJihSdGmEv1P1zYOrSWCUWazIyufMrRY3wGVLuR+w1tW74tt2lq5GT2q5a8Jt4J9H5t4GuSLs2acZjJizR5b9TQvr1XAnKjATzTHBYMJZmJLDGZG3U/rEQY85T2RI4KaGx1++AdSr1hoA3JL+21x7Ae2qntR6xFOLlWcZVoE2d6rc3OA50wEMVgtch1+Ynhzw0t6nMzCHQWYeVnknyw4QAQRI3v9JXd5Jfd6wJ0IP1zoE4N5RikFinVEiGsGujKWZfs6UW7bofL0d0MCE/IHhSeH2dF74h5XWGXaSaYK8BeqCpiL1DIKoGQF69UYLBakE9O3xNUCUx6/gDZhFOQKzGTJwRDmNakalRDrgJb0UedVfnnVX/dt37AHAjcddPt8nXs4X6Jm3h3cpOJL8vb0dWMH7V9olBerk5p79FQeONQCII1Omjd7k5D79Be+DoTvnzWwekzjxR+gQaOjvzV85foEBn+LKi8fX6+iu6qr1DdJh3m1XB2qPDVonyFHYaKp/xl6rpkt1NYF0lB3cSEqf4HbIXU9kRUcgI9Z5eFhHpfIm3Ej/1ENLHXOMGPM8U346EK5XDouBIj2xk37OJ27pmB7T0e7bJk65WRuOmvjp7Uftd7fVW+hpAwZGA4COi/Nb8xzZr0cUT6PuCG1/epTuqJVIPjeAvPMlzrSGKUU5kNegK4RZfnxuQC/wOH/HpsYBCM+1cd/iYf7tNvVR5FqmY75VYLaWeQValmmCf8/gcWBS06NBwDVGiB5oFA1Mh12i/e4AjyVhBLTaes6vQdgyPOsibeXNU+U1ibicSqRN+SyJb5/lF0C5qF/pZUu9GzDg6jfZ6LhWfEbX7PdlGlVeu3bQa16GBNR6M6ZWYgQEh8BisAgUD4uFYxlxHISCI3TpiFwW/5OKQ0M0Lpfb1ZhcNpNVY9Y4XW6vTOQ4SYQ9DAIHwIAwKAwA7v6gBpKShgyVmC4qNC4cIR8lNyQ9LigpPTQcMy8lLxiZEogUjgLyTgECVP0WDpi0FrMWui4cmDQcsGwdd3UXsLqYhsGUXL2KCoeSj8G68ITulCaAuaqJJxwqJi6uVtrivs++11bKx+HMwk1SPkCM9Pyk9ITyBKKh8gyTvJa6HBtJiuQIAyeBBT1tQihpi5IEo44MUDDAz509qu7wU6TIFxZaskJV2AVsiS0wHpksSSCqGb9E/cAwuRNAQAFXwRZp+ecPF60L6M6cA5pOTpkUJlCM0ACN5pE+gwLpQ//iCkkCfil5fdr0iVIvDQULcoDEwdMnj6MSBLCK4FjEQaiKPEk5F4uuWB216XpUbUHDumEcjFLEr4iilcaUMDAm0w/FJMNqXeAmK1cGuxXGrBu6uUy4FJnHkBjBhOafPk8DFZImxEuiqbcAQoKEiSso2RcQUtLKqAEwtK9nYoQSKMkEasfm+l1EmVEtWXkBLxhFLGb1YdRdETsySEkwycFyccsieYsGzkHPF01XYoYruPSmoMrnyhCzjSRve4UU1qCHgr0+2A2UUNByqJg8AImmIi40yEa6xfiqay9QJguJGJQ2yuu5k8b7qLom8imkiGwq4+I7yxpxIANbLOOsHKH/yIAxnDM+G2EE6YQwoLSaBtCRCteMSeSVk7x6hJNIukLIkQC/Mki3XnwpZqPGTqnpiCwmyKULJXqra4svtckFlBXFBAbDwGKqIDpftPzOCpPmUqIxm8LUxRGfILHmOzHUSw/GM2ZMRyn38PCRD6kOsKqfJAob0pkwjYx0A0csebKrS8jqxZIBvRIpypTqEUCVPaBoMEsHqClskSuAqdArbWzxyCQLiqkrpy26wamRWMQrhpqZHlPxOzG5ieVO79KLcbNAVyABNKUqgKsAHuVbwKaWHkwUwrwGMuiRS796RKz9DNrKtnMn/GeYAxDIqDgGrWEirgirCegKgXBloiHp/6AbiTy9euHmkTqFEYa1uCxzhJsVTaQFGC35HKqNP4diB7SjBm3sInqiWq2YJzJcjMxzZWMyoUkuMNlkUMAdeCCXadEIDGomcKKYlcD8BcqBdBGJpN6IeY4LE4m1rZpaZkmJiKs2IZpBSfSsJoPO/Ex2xhFM2DI+IfAoRNGPjfk6zcm22k/STwIUaGUmxRJoN27u9QmbNK14cKMJs3p54CilkxUkXL1z5F5jYaVmy0IUiYSbPCNb3Kdkz9OMDGfjyPgIAEYVgrtmDEPssPG4CKjscjlpe1L/NFVSSXQj8emjblDlKxabhxnFFlyhNNHtFP0FDFcStRHYu+/S3ZAIBP9wke3lqKNWBz1loQfK2cxS8KCCAdpFsIgp2Jo3TuzyGlmgI1HW4NJIP4gk5UcwuGDT3O/MBcwtsKI7TuIf1l39Xvxak6S65FesvOVqF+raxjEOwIuyuQx3tMAVMPrEBopZDTTNutEXYFGMl3AoV3S7yzYGojoNWGI2GmBSklDnNnNFIiCg2MYuykM3wPAiLxQSyf60Uo0EeEkWk7HMRzTwQie0KRcPa9UShuAPMWlJFyrili4sgwXIlWGCgMqMjbCQgMVtwhHQkUUMR7IvnLysK1u51Aba9hUSkpAsaFyf+1R4Lv05sV7DUJM1cAc4s0AJXfNbTl5YpbRbRHGJTmP/0S/m1aYJRTFuD+zGFM3BmUCN4Ir+EN0mNHE7bdSrdSYp4MPGx75L7CeTmchEbuD4pNUViYVdbE4NX9edOoHCJxTilFnyohw1edIY9iFGm66gLmDYjCM7oSEYNZkiM5QAklRExxw8MKm9mGl0rLTlivqiK2uaL1Im7GZCEBKgTEKiA5QKy26K9Ik6oaiGJrKTgII4oHOBaSS/kFfXTIE4BCauiSIx3IOCFyuH/YuHUewL1SpYNc4oBSAsScANR+e2Fe1toFAcYNnax8VwaqCc/tEEbcRZvnCiUxJZ2mOrLoDNXlCzZ0sU0C92UZcMECEVGRmEg3yZAS1VwyPjURcv//6HH2CAqZlDacEaWqCCc5hgnHYTDDk3MS4Vuu4RKXLEyMhnRveV0RO6EWdXKJE+DqCRo1GtBOug5tJYWRNde7zl/7ilklQgQRmoahCh+CU1J2JlcQEBhkHj5aVcjCNQzIoe9JRqBqUwwiMUgBU6uaq+lGoyiMoDJzc1kMaULWmEYV2S+wpyws1eohPSxCH/tPQqOaaTZGbxZOiecAo8yCcP/qAGaWqLi/BBBicEHajvqMEIhH6GKFN8wRiOW44AreihSigPFwUSzfVhtotkKg9k1fatUW6Wm+mb7im9KV2yjlUSmmWlWvf3zlums5MPFAUgLucHUxzAOHd1AD5Pov8TwLQufiDxLwTJQNyLEdZ55mhBJMvA0J7SyjYe8C7LKoWpneUrNraJ6GwiVUpLeHdS5ZzuIzxcKdQFqCsePm1rW+hCyXIlwl0MImyNsYpVwPcx4ZGJEASzHJQobLJh4gvS8MiE0BRFwAlFqDORS4YR0LICjv0SJ6JZJA6TTxJkMhFWuxouJBmJxJvg8FjViAnykhiOI9yuuOL4Mr2lmX3LE4kuaMeo7RQiS/U9TkSMsZci6rlnk/lt8IL6kwhKroKGFcdxkzwCTVRgfrZJn3eLtAERu61VjWjhVbvVn0kxKX3lxECUObvZaI56q+uTJnlx6DbXblPVlsgk1KgaXDD/GOIWxQLD9hI1pNsV7JXy27M9+9cFMxTZYobuUzkQDYfFVmCHu6SF+dJnWu2quTm9raxWurXdaFNq05fwaLe9SVZTShghJEQzW81FsoxmVLtdMfebG0GSoDFhpnGSkxeeWi/vwDZK/eMhZoobh8/MaOAFLkOy16CC9PkMho/QxKNV7QnURUJ3Vq0qtTOBWTAHCOKTKusGSBzlcpJYLOVeL5v1IwmTmbsTLR7YC+OVNJmD6r5eQISEhgjENydMqMGQN4BXIOA4eMaKbkDwGhC9WMb25Z2SlnbLyMWQlMK5qnH8pqTN11kTfgXr5ZT0ZiWNga+P3ZtN+rA8T3xulmGq/8yeHeFKyTOhYcYECw6SzM34FTfFTf2TsIlOLSJQFIGrh9BsOAPCGbpLkUB0lCYm6WdjA6nWXnvL3fX2prnZbcxjIH2gLq05z4tWTSVE2phFYyfKird+DsNLJ6lhhe4WzIDyzjIo+jdIFjAG4gq94ARGciQPnDZG0OqG3p6EGhcvEMfHb9d8v/TatwJqb4d265v17vVBPMKCnNLqrj05N1NpulRGE8yWwM8YP0WSkmRhV7foTqUF5ut6ZQNMS2AnBIcecKIUFijJJcOil46xNgHk1Caeng+zPKVOPGWBrqqbSmzrsu7TQA7aRgkC06dJVgaqQmmbUK3NUEYTPm37Hv/hAgXKxXyOliREER7IOT4iRVYkAoilPN7st3pH94jsBjfjHJKrehhhCyhgF6Tro0xIN2zHSFqm6uLpH6otCc8lsjxr27Zt6ySQfaQL8j5tN9qmrcxt9E7G7MYL6xYupuJJd2IpBXOJaIaJZKguf4IK2KxAGwRPPaYnUJgpKA4skkwABFwoFDzhA8RMmhhBMCoB9azNTAIidKgNwzKPsySQ07yMu0RrU56kzG5J1QZCNzwLEquPBC9jaKqtZ/DGQ7TJTlqQx/Do7nYhAuSNqIasWQjvyKJnDc6Bm5rNNjyOzGgJLTww82zjhkSHPPan+LQqs8xnw0awGLHu07JutJj/ZCHMbmfaCp6uThM8LH2U8QOWKyv2xk48Me7MxEzuxaWKJd5cbKhQ5YG2gRUTSuD4DxaRKslK4AOSj5pMjSEeahQCovNUaPGKZGRc0BIFAqy8DBmH8KPch5u2MJUoUUDYTDckDiwGUhlHKX1ghVtEh5pYCicIqRuCSCf25ku0AHb87ed+IhzmEBbfAB1eZAy2YgEs4IZWZumaKwE4iyB3AxEHKK2WsHxAaxG9rkkwq1I+SzfeZzf8aQ+hEbpOB9yiTRPEogoVyGVEr9rocXGk0ieugBvyxY9Yxef0r+AsZgWYibgMC6neUQU2ZZe8MACZDnfGLvuc0eLIxIEuTm8U/3HcogzizMzjPozacImx4k+kHs74wi6zwOoYQwdfPgFwXClPLm5PeKxMKoMknaB/4NAV08EkB6y4DosFEmsFJsVTvqUoRWKH+qYRtg3MADEyVIx1aokJzaZsDlO0jkSNMOrsdsYcBTCUaBMThHLrvu7tXoUJXQYSng0UCMZIXmhh+swX0hEVwyA6zaOCeq/wIgjBEI0F6oCxRAkgbgeGms42mYSVAkInfrHHGtBtwAJ9BtDh+LKUjC8RY6WqWspIfrKsxGoABzOUsM473SnVWK2keoGQXMc5voQkGkIY1IRqNOMoDG4csnMMFguUioThvsRtOo4Y95AXRAcn+woSfv/xNsiqXEzL9AKytRjiTioSScLLtDoMs0JrBLNLMl7GKolIKm9DzwRCZ57DvfwIwMISM+MAHHwv4YBvDZSuETiPOw2x2hoBArEOE65toioUYqjt+SYxIUjo8xyOzc7lG3dzLzEL0k5ntEgnlHSSvXQSRxfIWAxKpijj/QAj8EDjJNNheq4Tel5kBD5gorrJU1qwtZxuE8pJtQTCgdhLBvEF3TBuA9FKnVBQoELJ3DLsPyRMzSiFYbDsRu0y22TDiOTnDNsyOjcJDsAy6DQj/8ZBB9XgwJgKSs7nQtPMfMAsR+MJTxiosojmMdMzIKgU+iLOL1UMcGrIS9WUJxMxvXj/5vGMZAvDEaaugI4OqCdSIkuMbEhR1QYjKA2y88DKYdmo7EDdRppuUUYrDAmFUX92Uhp5tdocVbJcSS/whOHMQk3eb7KSFZ32zi7ZTBO4aIGuICuHqV/UT19SwjzYMeiYyU4NjVlYwFtXoAVMQMFUjn9uiVxBYTzRtBYYp/jqUisCwtJaU8Ui4VcBUmT5UZ5CMglJ4iGS6H+uCyCD6SAB0urMjItGbnmOJV7q77eGaRMqCE/TwUFfUQ0M7EgldCtuSOzu5ELLJVISYkD1Qkd1VHyq7DEfUySsa0zmKT0rrIncpBeRc0LsNS1ky3bockUuzUwubpx0NDC/iRi56AKN/5M8YiFB+0IY7kNFRGByQMM6iywljTZCJxZqn/b4Lgtl6rWVbPb5Iu6Gegamdop4iKcxAXUJQRRWSuI3EoAtrkPeRoIkbsvCpFGytrQPMQlE78J3jEd0s0AD+rbY/FZ29w8dkg3RjotiPZZcrrBluApfdbQBxWQf1SdlG0pXG4ohTERkhQWmUBTuSBUxigAfCRb3UnHyhsVt/LUSBlLabkeonMgy7VUJYJeSandGjO33jlYWM8Oy2mz7xIJczS6OQLHKlrdk9zHiEgZXFo85r0tuOslooovSLKT1DuMNG+KO7uhet0gqP4FS5ZfTDHIT6OUvlGZLYGETRKBvW5Fhif92DOpwRt7xYVcg2VZgsc7VCrcLEIXxlbA2CXEyRcXWO96MloaXbV/MlfTIiZg1T+Ctnk5wMQ5DMKqDwgDyZaoQkyrQlQaWQ/rnY2A3KWq3FfVvKJCtVVkgd59UUCuwHnUjxWqBSvFkV600MWPYJ6LIhR6Lpwxwp6CRi6lNJ3SGJPFuejFoCyYqRLVX4lIp+uz3if9igaehEURgBFAABYZWcgav6BAsyUr4kZXsdPXDjThM6uwkxTh0d0BUhr2TQ3U4V7ooRSzNLjK5t7I3CJ+xrdLRjoihQNIiLQYgxwZ2OCdPksOMgFWwfuyNC0CgkFXgBAptBRBZcurQ4CLULM3/AUnV7D8mBSJHK2VZBAnTZZpXRCulUjStDN5qqIZpOCtga5ssFbpydBWVxkCkAQ+8QEIcmMckBUnGhWfopWARgwlgUASSQgUQmShQIP/s1MjMAOki1jMR7Q5JIKK+7vqWEQVBVH44hUJbODGH9xf1rSJRUHN3lvnUldrSJrIE2LlGoTekhIhRwmlLCl2K8sIkwUPs1d4+ZwsmwJdRQATSIGELrMiKSygAmoQfln1RuN1WGMwYoTuGl2obcFePs1MW0zihpKJe6H8aSpS7tglrE/S4Vo7A5jB4CQx+xzZ2dQs9daosWCUgBAxgcARUYARO4Jdn+m+JFn2t+A79z//k/0DparIDn3qoBGdRRWevLVZY6FNMio9toShyvQKlKhR7oZaj8ySKehY6fo5fbLiHVShT8NeePEesnaskehmfORuhGjRZdloFjuqoAhrBJjY/8tdArpL5TDCHU6p4I6NDbwg/KtJnjsVfAkpNwwXqUG5A1A9D+EUkYPB5iXt+P8FxwOCAhVgRVNGeSwAFTgAFwGHgqnOKHdYMkuvAsvtoTUAEjBeaHcJ2rmCiLjmaKS8rcLUSC0ePVrBh+Ow7j4VfizKOPKU8tZlDEFR4isREAlO38TUBF1gwCmSey5ezo1uR/TYHySCuI+m4/I+nXezNkMZAbIf22KRDKwuTbbvqqv+ZO1mTd2oJtqyKHsmot5WaU6Kmd5aDiADm+1CuiYBsOu4Dsx/Bnjlbpomin906T78BdyH5is9hUEQ6bO7NHwC4x6SZeOxlMZWcomxYLxg7JD+yEl3KKxYiS69NR+9bnV+IZd1mjtDJryKviPAur3KsrM9arVPSM2ZEaNPXx5F5u5OtBLoALYZAwB/kqcZkRYVRBk2wNe+3Obu5QAUY/fySGNltIJ7vXq4SPAkUb6pOAOmxvteKQtrQnFsDMR5GpqVbrYNZMzlzVY32kR08yR42sdZgS6ziFGACMUDhWXMYUGHTU8i7k50PFAHGTPREkVDboLtpkxswHD2yogoUTDP/V47maUeZ72hGQjAOAKQHHBZAwKzTGgVKYK3NNzPWugyK2ehMHWLhfNQVTQnUAnv64WsU5kJ94ij7iKurDnIZRgD5l1u0QvKUkAG/Wobp1YGsobAnBFLcyZu9Y6JeB1IGyues4UN8SQVh+rk9vU6D+ZmQjLRxF6CzO+GWzAgS4A9anTlg20nbJDGLz5qVsFhriQ9fc3iyDY4P9S96SnNfvefu4gq0lrFE08Xu9zsl9RuTG0fshgFkuXyj+5elO8cvJmF3fNTB3ZGPSwVKXQ1SYDRoaraIQJCg+q+Q81x9saRq/nU+MZ6+M5gWcPJslaSqSv3GN7Nl4be1WjzEpJ1O/9BCPUlBb0c8TMJuNEJb7GYTpl2tpRuYrTviHxSZXcDAALrBjVYEgkgi3GIjwAhiyHZowFgMIxvEx3AMp1lwWM2HKXfCHQJN8txA5HSevYPfQyGNOUlyS4KeogNU0EIxRuEx8MOX/f4EaHoOC07ogCKnSZviH3mnJVQTEmB70Hlm0lDCW3gB/bqFaul1eCfeMll3rLK3GSEk+0JKLoCIB9xuiPzzjQFpKMscc8aPwETWeEj0nyD20Z8W7Fm6ZTqt5YDQkv6mBxe5nN7wSd3Um0UEJgIIAoPAYbCIOCqTysWhYV6WF+bkoplerA7r9Fq5XjLb7/a6eDqhVua17eZGmv+LuWNeSczxicMC38/31QHOESY5LVghNlVsJZldINZBGjIiIhHuLRz44RlJnml4oKicqIyerKSukKSarLiuqsqqwqqytLCk3q7s5q688KYCe8wRCRUs1Gk4iJFlZGllIS4/rUWTMYZtPU8zOWWhcbWJk1M66BHO8f0pdP5h/hnhCULWm0MyJc9NViD6G/qrNIjPunR1nIAoYYrUqFavUqVwlUKWilorSszq1cIFLo2/eLX4mGpEnQAJAgg5UEkDIilJpDwDg2WZNHAzvZl5lMZRmSzfxI1LBAneH06AChb9w8cPoIMsaypKlk1qJH/8DtLJJG+OkUD7ImgQMWIhilL/tB46hGXRoq8VHHkBC3mLxVxcH9uyHFBAbwBCLB/RjAbpyjNwbMKAa4mlCiPCTapB/gKUC+V6kJhi1adPkCCl6JamsxeJEek6FRqUXlDJNGt/WzMt6LqZ0RIRKMaWHaUi1quIaWcBr5ULWDBgvYQFy5XLA0shzqU6cISIW5csVdI8hjYY2l+cU7Y10R54HPk1ywR6naNh/SGaLDmnA72pkGplySYlWJQEuur8CTj3g8k6eKzTQDr+rFfKQmY51GAqGJ2liywasfCCCsbZBQxxG47E0gLOefJEFWdkF4dkaoAhWWFrbPEYFHHQpOIiQb1RXj2aFRLFMhlUsZ4WVqVD/yBX9E1yVT8A4ZeZP/q4E5uT7+gziQYTaIDbQrs5xMpDJkxkEXATIpdLhmFiGEwJIvRxwHPvNVYPGy1KZuIVY3xDBWKNTZNnFFlIZhgYNILT4pJ/IHAGiVROuSM1VUxwYCZGmVNaJYz8188F88yzmZPz6XFAHf/RUV8GHthGiimooJVqLasC50uGF4I0HEizKhfSByydVEBfSURBGjWIkCFTioDOhJ1M0yxmU3k1cqFEJZPENp8myYSyHjVO+JgZU0wB+YkkoKYHbjJMybPJgKHyh22puqEgi5auQOhlMK3eFRKGss41l4QjkNSHEIw081Q1e/LJBYleCNXnTVnAmP+NF49Q5iOzYIyIjyAoDdEVe9S0gSgzna3T1UE3fstafulBy+S0Tu7RmWaDnVHqqe2itVaE8roaKwsq6HvvChn6kssIICRQQCZNiLGIi73mBM00LUbzFzTMiFcsODYua4UXknxSgZpDOBcdldh6fEWjKifl7Wr1JXAkHW5rtofcaQoi7lXriTWK3hHy5opa9NqCXL202uVCmCGZIEIChQZAGiTP7DTwT5BlERMbh0m9BmNzIvYnOeNsQOM2LynxqXMBCNAXHYiOTWUUczTal7TPSnWygd6mx5kf5RKlmdrrWclgKqz4rYqWX7Zq785lUvhL0MGMMBQevVZMYktQkGH/jdOeq8GGIs3+2afn45cXlTQefjgEACil7kl0EdBBzVBP+mHOy4OCq/sgsuUepVSNWiFvChmBg1iVqoe0RULG+ZmY6DKmng1uBB7CAxqysaLNUaZPS5BJ9ppGOe+04RtPABR5xlGaZiBmDroaAAAyZgw+GIEPZ1vADGGTDKxcBQ8NGAoPVaMZ+ZyjM/R420t0JALbjIUFXTJezRyEvMNxRDnI8ZmGVHGmHj7iet8ZGIm0lwYO/qQ65JBMF2lUwgt4QGsGy8kZqKYJsGEMJWoSwvqEtJ8g0eM06doHVXT3qToMwGXo+mNpWJIBa+WNgA5R5N8OCKbk3CVWksSXXaS4/4IRWApB9YjDBTj5jRUlbWCJCF9l3Ii16oxvMuWzzBeoUYEBIICFcWxhANYnBAXIBpBEAhV+jkSBceEuSOkw0AKI+Qlo7WcLoAiLWHZTPAPOAhYskJeFqoivj1gTm2aSoHmswqvuWGY8NvleYarxRe6IcAxZG0cabdRGmFkhJoSAI9houTI+8hF3yEQEqDJ5jrXFTYgBBdISCmoFRHmAFhN5yLuc6KWgVdIu8xLJLojjKhOo4ANJ+049nvKYOj3Me0ERijXm5JiSEsxzXNiATcjBJ0N0Lgzn0cQBELCXvnTlRj3U52xu14/b9WEogiBm/tB1o9lQYkqtnJIvTACL4/85EnCUhGCF4CJJDfFMFWnMQFQgNjDJOMIn2ukC1bgwOfGVUVnkSOPn1KrTOEBORAE60D4KWoFLfMx/B7lDEsB1KYC0pn8vA1WkflcFsGhgeA0qXhODYYIEquJelRTcAnGR1Y+YAJOj5JU3k9bF7VhOfgabCbLkl60RtjSVLr0CJw31nWfEZJSDSQNclSkQzu4VK329lA+HCMxBampJuj0heHZ0s98Ep1U8w8Vk88XcWXHIkhKEk9LAk7CRCowcpcWCnwKFuc+REAOAikNAtvMFEh1yhN14wpJIlk9+CjW4PeztIKc3G6mgxlti2FEU0rJEWcgLebWqy/N8pi+KXtL/PLwKa1INoz3ySCZFauyRCA+zWtC11Z03kgJ5UasExzyFGUZt4x5BhQe+Hslt8PltbiuRX/5skqyJ/c0SufSb50kokvqqqqw+8hbj7CLB4QkxPnwitachZjsilGlKY6paZn2OA6nMyaQEYamAmaeTiXAbTiRBO2gRNhB83Ydf8RnfoOoVYKNrQwWYuCXkRjMVWEoOcy25wFwY7s5ymaYEv4C9JSgzyWEVn1vBsGSZnC88hBaHlFcbMbN+h74ppopHzTwawFJqqMLVVFEzjc/WzJdkpAF0J+F8PC/V4rLBqLPOiuNqS/riBSWIXmLsgadwqqGLnEQtm9m8p9iK49CF/3a0OKbiD0xxmRJLOtljuqUPPXJ6XFlxb2qSeTLd+q9IYb2AQhlrsxw/csAPfPUUJbkCjXa0JkQu6zlRGbEIc6dzFe5Rhi/AUpUya8n45BbcDlQPl8jhKuOK7x//8Il/1De+PeQHAJUwmDY7FM43K/BV6SxFHs/LFypoJ58YQ4kbiRI72YE3Fw5p1vDhW1kYaOu9U8siY+sPSgVX2ohcS4dfrthACt90274lVNLsUaeubcRi+/YlV0BWgZOMZBQzjuAReEBGepJUswfmyjFiV3xveoOjU95WtNr2n+mBUkc/5g3aSTuIZM7DEAPex/emC+e0a8Qz4qDQJvrGITsDnP81m7t0i+qMBAgrw1Rm9HGpQcFsGU6l68DX9cU/OoQIqwrcctvRSxdp4Af3Sv4ydR6etj0r/HmWwykB50YG+LFgmurSdyyXeUnwYGd/OCUAbt6HtfXrps3yOl2+zjbBNNtU0Y+W7QetIxFWIOCSVGErhW2BHxPQSUvCcRsbzQTGGl9VjKLfISjk8Znv49Lx3FlT3jTtyiS2U9a9Wr/hWlvP1hmCCjR0TGwaYhKTn9ARtdqOfXBMc00+QAIT2VgjPcjR5ZhxWFRW7ZiOQRJzkFX32NZTjAZJyUjJXU2GkdySEdv6ndyeOFyzUU94VIzQBZPaFZPoncPbbAY/6JzvVAr/UnXLkehUAd3MnKneK7SFFBlYJC1QZc1LGilMiHkWyFnFkalVUMAbeVRYvCVehEFhEmZYOoGBiXzUbAELPdiNCvbWteUDkjzbfkDLGP5WeHQL33jb0UEW62nIxfXYcMhKCczA9kSgm8BUNrTWan1XyhmLInDOSE2OFIoO7j1MT4xIpcnB/6HZf2TKTxGR2+mHiuVW/U2it9xIUx3QtyWd013TgN3FG+oC1BHaGEDFd5QGyHVUsCjLspCcSamBNlAO76UWSAWK4sVIYFiC/Xih75AZZ1BAoE1FYf3SX8HYP6SG20WHYm3Jf32b3indLRgOJc0L4GEIN5ERF2WRNoSB/1Vsh5HZxIqYkEotDZtBzbHkXuaMA5y4YhVoWRv9YnsxyR9hCtvZ1+ft3338Bz8g3ItlHjLSAd+gBYTQAvahBYHVSwPShdNBj4O1lGW0EeltQR7G1hKi3CyuCB2CwRlYmHssoRbw2sgZWVQoUyXaXzwCl0PqhzGqzTHdxz9YTC7OAYA1FmM90uq1nvOw2g9+xK0k3k2Mjinqo06dh8tdWAc+Wghmhx86nGghyxhszhZsUCR2zafMT918gonZ2iHolCmagyHkx4KdXXSsjQPwQS5IRNF9yTRlhC5sRE7SCiQ14AowxzVmx+BZBRJchWVsEC2uAUtF3jiNQzfsicAok/9K0ZueaEGfSEI/6sOLBdGYsV1o8IpLCGAxVWZ1CSBYpmQiqsNZwAKEEE8rJF0OWkhCKof2VVxCEscHoEh1XCY8fYVOeQOfmF8Gnt/UKCZiqOPJZQM2EOYWUQsZkJjAoUsKJsM7BlU9clZNYAFMZWV2EAypIdy0HIBi0SQ0rcoOulo29eDF8YIK9Jp2DCGQCJ0RohZDnlL61WWiOULp+Qp4fJNYhaAiREekuRd+zIExQSYhdKPDfM/3BBpHMQETcNL04UlmeAoazuRarmUnVhIDjolFpQDuSQY7otByFqNl2IPVwVsrkpX2gJWhsQg5Mk2gUcf18EocBBoOeUUy5Q7/I9JnN6IUOHlUNEANKX6eIMCQJrSFAaZK0KxFrMVKc72KdxpH9MiEsZSBKYEhkHAjYsriR/aETdSJloWSALqEa72HCWbl2hCjaTAifPTTYpZTN9aoYABG9mTDv3VSdMwBAywAA0RAgzTU3/goLECogyoHA/Zg9GgkB2nPpX3hwt1DaW3Xu3GQSX1oeHjWI+ylANoaAFEL3KWMA+BcVhQc27WJRzoNBvqhGEFDmzzkMvzQAUTAATCAm31bgCkk611c972eNdJmlTbMZtaHQPxbb5ZVRjKhW3mRY4QVGoRYWI5Gjj4LS/7DpYpLDK5gumWQS61noFRGwbCpPpwqWS7A/wNU5ytgyTNFiFlOFFvyYGq6xbj5wgcky4OJ1ce8FkuW539SDms52G2Cj3UZgrB+GcwEXzvep6aoHQp+Ch9pV0upU2q1pkaKVRvQ0JtqwqnC6bZGnPW1hUCOK0KSK4+BJ2WsyK4BzEuxic+ZmbN8Q8EejBqVEYm430eRUa/wxHnVxCeQaqWuRtvAYB5cRh0QE3d0pI0Q2vnJD/AlA0FMi7ZKQNGxCqpdROBY3Kv5XTSKhCg2pyidR04UlpdCh6QQaLxpI6LFWyxqI+RwVCQkYmnYT9nWR9rZF84SQjYIm9ch2tuO1cn9kCbIKapqwt3dqQ4yKNNSVZ3lZFZxU2Vcnf8F0p+RCGy20ckzBIufudItRoOKmpOIXJ4RIk2LqS3C6Q9+RgmohGfk9aSvqet5klcdHABBTEDpmiqqNhXqRZWEPBRI5NkkPdBk+Wl1kIiFpaz1KJubht5y7kkgFoxKTWmIFl6Iia0ysCSLUiWmIl9jvkNPauBIzYTWUumcNMo6oCpBEMQDLEATsW4mKm2txG7feuJcmEDURU1L3e69Ml9A/BNWMB8KeY9NsKNQIEwHdUPFLJgYVEVWYu5Yhkqm/AEy9V5tCouyNIYSnI320lTqMoCnbKudouWDJJA0SUiFwIpB6qSYlMAjKG7kTgFjdKlXgtq0Xe2QKQJ50SaycAH/O3pUizgBhp7PSg7cpm3GPGhaZ+SjjVjByonjUZ6RGZAuTZGlA2vvA/gCCVgEVKXeRFWVnk3VmEBPOA7ZE0JNFhqjfPXRMRari7jwS0GBFJQodThnS0rJ1Q4Xk5yZFqZgFwRFy2HYSPll1cTwwpZuIJUuEZeuBEDwdVqf3oIbJ7oAVd2FZC0HFpSRhcHrDD6mP+RsmMnmdYznerqE1SmNIkgqmwCa1SbJDTdri/JnvbEUS4lXQx4wiEGLuTQw6ubx6Z4qxDqVMqbFnP3oMxrHIGtTRUHSCtzmYZRs+PXr8vZVa+wrr8TfNQxlYFTMuhUekiRvGPoPfxan87nUKCeh/1+uhw+3lRPMECs3bB4fAB+bLix7r5zZAjRdcFuiZr5cFTcVJgiKlfnQnlU4HxFFs5E02KgqzdSSrE+c6CEULoxlipgehABjRQJAWTv5cCn3sFGSqjrQFN2i7gNPizjf7ZuhJc4orY6N2wYHA/oqAjiek3QQ33QyWw33X/DRhNiGcGLeIlTOFrRQICRIKhl65dutIHzw1nZpAEPD8QWUssR8DhkscBHrsbZqgraeLh888ANU3/eCa0FKiAsooFX1IHHMyGyuSAhuVGUChAX4q82+DS/tg/i5rB0KKEfpVNlGGu6cTHCtWGDlxxmhaxw3dNcpLARrL1lqK0E8LAQjNf8DqOUfTwhbcKJcdPTS5kIJFAav+KYZpkh9YjEZOhtYk/Uk0p6vjNZLjEb1tOncVds+Lgn+9ZbyOYUaabN4aTNbCbXEmA1EszIf9LVESzRS5zGdOgRG+OgmKsctX5OerYAKcJNqqKwrco4detRbV+qnpR08giEkkvR2uKQjz51AF1zn5WcA00Nrr5RNBLU2fw5noC51WvR4KzU4P2yqwktGJ1ctZzAVudpuzBoEms+bcFetuUjYIRxpnMx/IKeLZjFjLoLYmk9L+qsSTOeZCRWMYlv+9EQblPK9XQG62psqtTANgTNBSAB15rE45zFFW/RvGJBwZIQFy8oLXNN3XoT/CDBHzG7NPsPBPpOnqAEVZmMK7uDqrYrYIaikGJKnFl9uSaILjMqXG2gzGGAzZfhlXScCyGhCeaPuUmtCEf+19ipoQ03cI6E43/7CrIlAJ0UJBVaDwyHZytoD/8EjP123DiPTaqwGDwHEsGKbj+9T/UkbUcHHEEeHtShLB1R4vUGgj8APbFOntpLlKy+1off1Uh/A6b7Z9+ZguGonNuGLcK/HZuAlg4WT4UVDfa8o2e632g4FUEHzzxUjQBDRpPAijPKWy8ScgXgKupxRUEOeGyB40Pp16XIvA2jrA1B06Rq1Xq+ynBWgghbQ3m0nan55MiBBozhAHKhwJHjUS0PB/0Pu6+aOYT2HywpKGzTv0TOHSkHfj+jlX1HFenFiCxdwnDVzXF37iLNHNAQ3LEVzLx/wsUX7Onqz8mBLcGPhWOCoZsaRwCFMwLMbPAAZM7D0CjInZX4/i3KfrR8xd85q96DgU/9kqm/hOSEQFVcEbNAGrQMgipSRRztZyxt0M8jHtmw/cOlKubb++gH09bVGcBN1KwVnOVtCknGIAEAJAn9tcv1ix3VwUdhKpWjcyFvntH0ZnADf+DvkH7cb0x90/NhF/bkXQlfwAWf0SBuYPFDUsTpgK/dueOo6AFKftwNnK02drh6balq4AgGNOCAT5Ik7Fpos7Nk4e6SiIsqaE/82TOaxDucWo+2yCRE6cHtRfTxBGwSOcHsydIX9rUMdPGycHoHXlxB7PPte23uclu4ruzywfz7qPgBfF7HoTzTePnrrbvS9KEcHewi80xCZM6fIYcdPLsImDzg+TyeAazdm0FW3O/0g/BYnfLy0rKAqq3zQwg+cirwbnBaOxLqn1LvDNvroy7z2PiwfNzCHa4KjJ623ZmJUCyRcTpSfno3B01DlfHrZGZl/wl8RgSX9BdM8Bj86cF7vBNK4xDoQJBZDoWNxEC4GRuJhuDAOhg7n48gYOieXiYbriDCP1AXWeZgc0OqD43EwHyRVRkT9TsPx7ANrtTIBFAwULPxb8UP//PNjeVlxZFHxuIiAWkiDiqC8uFi40PB0qPBy0Bjt9OI07bwQdWBd0BBlNeqshUpgMmpYyFUyclpSGpI6akDKSipCxipOwCICdkgItnSiWluQuDyynHrCIjvCZDiIKD9/w9q7smuzUstz3547DCQk/MNXLDRJ/FckApQRMN5KlYJ1ocIrUJxmkcrgitOEhQsVvgpVgWKrCraGdMqVhIkQJ0+KOZtGrMmYk0SG9epVDWYvcWXsYIIHzcm2M932rDlgpdyZNXbiqCkTVE0dNefUUIGnbwUJQ/f6HVqE9ZEiFSMGcoM2IVbHWBe5dCx1KtUohgnTvrIYC6NHVkWGVMDV/y2vFCF8hyGp1qbvTGo0pfBNWbicSSNCFzzAwhTTGTJ14rg5g04OUDiPO7+ZY5PN5DRvqDBIlM8qVn/2EgFihKgFixIjvnFrI1dDqo2eWLX61FahrI6caGm8kAF4XC+evlXglZImTGROkiBrOUxKdWokW8rErnLMpafmyj+gAszpY6Zt5ByBfKQpU/RBu72DYzTouitWHly9Kp9DXsvHD0hQ8GChTIbAIoxRnHOoOVVOSQ4V4CKysKOGPDHFC7YUbMUTX5Lw5qUlSOousMFMPKIwvqxj0cUngOlmm/rSOGccpcjgiQp3sgnKDWzIMG0ppMqzAzMfncDijxIAWW2f1f8KeY2Rrr6CwhyCxPrkk7IgtBAh40yBixO5LPKSoy1CuagiIxSU7iQjBpPxL2q2a2mAFQ9T6QA+7RzDsfrqW++dx3S88Y54+MCxHMx6Og8/+MzAUQWpBsHUNa2y4keWISaoRCw0OOwyTYU2AW4VLxqSxQtNuvTk1bJUgdAVvDpZgJdoYEKxRe164VNPJAYIdljA7lRiMCkYSAIapiQLctEeF1XySGxuYtIOd7BZ1D5oKUWKAasCoWrKKPlpTTZJ8BJLm/F0Y2utVxTaaFUuxjSLTFNl+WQhDH9z7pYpSFQpxRaDOZbPAFoMVrtjj/W1pKTgSypJc8w4Yo4czygNM4v/1ZijPKC4ZfLiQwd1tw99Ush0HxYE1CoSFkjwlJswFri5w3nZSm7eLins0MKe02xolIVSQdW3jGz1RhmZtksxATyVMHaBhQcATGEl/pTzPkLLwXHR+nxy4z731hjbCo2HcqcMiteQh0nyLF3hyXHrBlCFl/nJyoNv3Asjty26TKUsjSoafAukiRv8aA1feSUi5CpsCGCC8NLVAWcOlhFrq4tNIIBhqQ59ayUUaJiJkuV7IwxBAYf7KXXMG3s/kIkyCr4jd1RbNDsWwPRuQ/jW9A+vjAiVMt36baVwfnn2QjmEVjHz+cZNGdxM4LwkBS2PpqOOzsMOQIDYYa7+VQr0/9VPfyUxeEoDKv6A/BGGM36ECsjJhjIjtNFgX9IYumCP4AXoUpyqW3MI8hjkGUFV12seWk6hlgo1ry3SG9qXvKC4oaHiaBCCAl4sQZKYJAsw2gkWApBQAGF1h4XaScJ2cIGNlEXrCk84AASoYD/5xEBH2VjHUDJ2H/9xhoH22YkDQCACEYxgbwbsxxMRATMPRARnWjLPJe6VCuX87Cyp6pKYuDiXVTigiw45VeVm9Ty4uMIgLmGRsIpxNWTJUQl0PGExrEMjvcRABlWAQw7HUIWU2UEGMdiJjtqmhzNAppHXul2gGNCFJo5ABU8axLmGRzx/XOkbZIifFk8xOFLw6/9eXaRIKkBBiuEAZyMY0VnlFHcmNdrCTUIoQgxfcrXDgK4A1EDf6FoyohndYQEyKJJ8eJQU84wGkYt8lsXisxT4pOcNR8hRF5ZoyRKgAJOAYNk9znU31XwFE2QAA/dUQbhTbeQ37ORiGD00PYuIQpW+wVcplgaLgJmkhC1M1sEQoKyYrAiXM/pkSQIZARnYz34yCBQ2Axm3/bhLKPMgCjz0445KAE4DTOxmSLsCCBUI71K00QdAVuAVbljDEmacXqnm1bh5aaKUwXHeRZz3ileJYnA2hZBFGnILgiSBF8rohp4495dhFEZGEsvVrnAIg0nJ52IQ4Fi38BMH9tynPdP/CplRsKWFCTRRBV0pQUidKBWrYFJKfthHbXRxjcBRJKYU7CKGeLZOD9mLXrAaozqDUz1VzOUts+inJYThl4fZqRq9GlheRsIEcFWzPu6pGDoYoA7P5AEMB4ABMgepjSwOSW7boKRau7JauxUQQK4JhB9G4LchuE4XNtVQqfilyjKtEp5pQRpDJFI5nnLiX3aVoK08hasLINUZWDioU+HoBF257Qkj0gUJlcKZoixGiIvKHWgR6UP7QSAGWAWie9RzpAl4wKyWHEFa41sbArYspavZWwk+4JxQ5miLMVXlcMoEF3v5tZRvKQ4tgia0LRTHnpBLSD+nUdSmJjV8wZCOLuauKwYmZC4LgzQPOexgPzvMIQ+fOYAf/VO2ddjvSFTLzBg+Ot/41rg2tVFBEAAAIfkEBRgANAAsAAAAAOQA2AAABv/A10rYYhWFr9ZwtVI5U0ylsdgiEo3G1ZGZXAqHRqQWi1S+wkuq16weiUSaw2FQGBAGgAMgADAEDH15ggAFAHeDegB4iYmLAIMCg4CKgZCIfXyNBAKZj42EkXyCAZEFpXkTEyIeIaweICGwqqqwIrUTemZcUWlMKisjKiVMxLxZLGNMyMRfyF/PzLtaKsvNyUVDv19NJSMgEwsLAXWDpKZ7j6Kin4+UggSPhe/pj6ftpIb0APaRhPuGeMjpsbOv0CZ0fv4RwIdvDy1XIkJoeAUnIisNEltN6ENsmbKOv4ABSxGSWMliKFNqQamkmIqWKLetVCnklwpv4Og4ovQHHTr/AYXwlGtHMAA8hP984uknL1K/o0sfHX36T9RTc4qCZuWZEI9RhgYGqAoBR+KbCa1aiVC1tu0EPtuwtZTJZISJEVBMqNzLd6XHJcWQyaXJixgKNyA0OIhwgM84rntCTUqaqJ5Wd3omycMjdPM+PlCTTnUHj9OjhJ0S6gHKOoCexgIaC7Lj2tMEEG3LarDlwWLbWBFxAfBVuBhMEodX6IXSd29IusmMwWS54m91XyNGONAQrnFjU47z+XzkdSHRn4ZEHUIvHp7QSXyEHuXTr3I9UUkxtRMAzxwdoAP8oVMdrpHyh4EPOJDKYhMoOAEDETw4QYKpHNDgA49Q8dcVKI0w/1JzLjVHRHMwYUNMCyUpkR0cCxQgR4GUrBafJ5EZ4lQ8+/RH3iBLFXKOVzT6VNqM+QjVjn3wJeWVH0DNZsocdXg3AJQDBPialQIiEslrO8423InXhVmMh3aBaKZKGxb213S+oLBKBOFEEECAAfAhTzvn1JgeOo6F4g5B5x0FiFEF9fOTY6UF2U4l95yG42micEaId1G6NscBlb7YWFdG7bQeJ+7Vs0dHYDYxHQklpODhmX1tQ5d11ilzEgkiVLAAlqdEEpBpoRykVa4L8ffZoJyAyklCrQlSyJb/+HknHoPi+U+0N9LnD0B5xDblAQtwy+0A3V46pWsA+jEQOaYsS/+JeZwIJo1g1tmFgl7NUcPqTGqmFFcxtTZWW508hfqoae7oKRRWisCjxznn6EHKHaHKltCyQwprlaj54LcnfLrm0amLU94aDrgHJMCta+O++J9AO0pMn1ECSEEqm3XNm8IwKzCH0kl9uStmSi3FysRhGtDh2IF7GqnknukM6schqw1kICdSJ0xQgEBhJdSuPVEyMagGNpvoooO6d0cdUXbbXXcmm5ypTv+ytmxTNQYQzTTXmaicqjnfy1fQMy3js9AriOCGBxk0FqBq+c2t0H1DmbZaUApbmgcdV2YFoJPKdvzOTtYO4tmR9IRSrJTfOhCO2t/eOkeBYRXIidbGIoT/0l+x2rUqvWcKncW9KK7QDXcLxEEHOkYeaGijph2Ez7Lnzj6lIiijnHKA48LNCfZ7LGxljT2GfQhVRh6cj2ze3RqB6qon4AC3IqNu+crHgtLpP4ApMRi+JIjkt+9A+8jdUJICFn2LQJTQCjwElpDJiOYf/vKDTsIiLjmY7AAIsCDIpISyOpwNa+DBCtK4lqSnGIoddqiSHMLBPhaurnXdKhCWJDiKJuEhWIJTgUyg4yES8Iw4t/sbL0wEE+gQYwRxmNM4ArKorZHtYkHSSm2mhLmQBaBbJmOb2rZIMnBRsQ7fU9yBFpEJ5ZFjTv4w30/MZrW0wc8BLYTj6sDVNpDN/2khAwmWVgCBL7+QignD6F/fiqEzv4WJZoH5xYrCUSfZ4KMy5hkExtSlpzxiboVzEBkW16Y6cDFgk96K3xyoKEPFkRFXtVmPVc4RyT344UAWdKEDKqC6CyyghSWzoOzGiBW5KWKA+yKGCW5WSEOCyWc/c0kLSOAG4hmtRvKYmiRviJ77jcJcVNQkt94Xx1u6b3Xh+OQCEqA2cGFRDpfqIBW9AyAweslh6ehYIiSHsm7NUnWKWcAFwKG6OVKJQE0aiJcM0IQBAsYjguSdMY2zF8EVY3jdmVoBXvaPO/HBgV3h0R1IobhQHqCfIL3lAhog0ha6cJz9NKc2TdZFDqZTJ/+jKE2eLBqjOVmwhbZUDC25wz5yisymMSqU1QAghelY46HFXGgf9bYXFoFjTlI03bWEAk8nFmkhi4hSY1bHPgck4ALdtKUtuypSknbzm+Hw6Sbjl8VtwS0sPOGRqJYVnxWWNKe1vCc40+kdJV6ze4FZqjDzwoSkKhWZKbkJ8aAasIQp5VGfkasN8ZiVkA0ApLQMh1jFCg6wVkCsI80s+2wV0m7aU5vj/FZf6Tej8NDDX+m7ZQUmkFO86tOkrgtjJ3oygBIpQ2YnWY5ClQqYP5pkBbSqgL/qxLV+QAs0n+GVZa5poC+GjIW1vK12PQvWfIo1u2N1wFjHetKellRtbXX/HfX8kFFKLOWiVqqSLLmzz50Wb6/xm6IjUmiMwBaXCYIUJnGp87ObMPI/X/GTJONKo3Ql0DQIfk0WcXrbzX73wuLVZ4U/e1taVuCrep3leUdcztXWqUkN0cpqYajZ7ehTp3Ak7zmtRI79CnAw0xkuExRq2GQSRiXM5I7RvCJd+xCsfkFNYbbAo6ltlpSW97yALWlbX+7q8wIa4K54Z+nZGN/yu1ve7i1b2FKUbdQ0eWIIgHLJwpzSEq+z1XA/vfU6TG3uAH0ME+F2jBJ66bhnzgGkCEYWnkS4tjMFiac1LUmggWTytBrWKX0v8OYMY1m8oJWyeN/M6U3n1cN6Bast/70pUpaKY8hYfa0roUoyn95TMVkuXne76UWVpQsPd1PCS/xIjAAXdsC3KwkSbYU+nrAmspOx1v3MJQh2iot12YVjpUUt5SsrhtLizTKsK3Dtamt6tt7OsJfHa1qWchBIDEFHX994S/q+mba1jICMvVXFdAEliHpujkL/3LuUiCADcDtEpETlvPpdDRMDgOso141JkX55w1LOwKZjrWkNfBbT3ZUyfa/92c06QOLhtnSHHb46c9d5Rg47nWtOOuvPcufaE4Cyw8XVaAH4bH9sSmgx+A2iPSPxAhPNmoEmAc+f3MlqENPJ2S51qbZhV59ULh7Gt5zl7VA647J+t8ZFbf/17WB6y1J+c4fl6NX2iTN+VbJT3fagE5XeE9yarq1sbwk/kpHLRX7c9XX2TNid49tMHsmO8YLeWkMduzLHI2Nr5hCWAjT+UpAGq4ap/WJZY5mzUr681cMO9o5j+uIXz4CoX7xlsctYky9Meyg6QWO3X1neEqc4OIg3zm4V4FaN/nvgBGxYnjdnGSVRAXcSELZE9AdUSnuu3Na8ZJ1kstXnxXaV95n57r5Y41a/eLe/fmlsaxvj1uYy1MVOVlyujU6RhU1jnP727Ne2yzK+4Lbs9oW5HHIvvieu8MNBiABF96LK1jxqVgfMVmeXAjKrI055dWHXtx3clnnZ5mlVZ3H/mJZlb0ZtGBh+VxeBktdloDZmuPQ6ewBVAWBqbZZ1DihpOUVyqYU2A1AY9RcdxNB3AjZIrOIRgSdkNaYjyIIfMsIsDjMHd4BOlhIyMMQ+Y0Vx2hZx1beEUkZlmpdl8FdtE7hZVSd9T3iBXJZXHQZaqvMiaKREGHRF5ERpFniF3DZLVVcBHlZy4WI3y2B/MagSKaBjfsYqJ+EG4rAABPNeGLMa+hA9r7Fu14NF7yNS43VlXZd5sIaBUvh9mUdbnieF1Od51PZ1FEiFXteBsxdtDkcnBYIAA4AAmhR2WKZPohd29CVxHOZVI4N7J7EvseJrvWZMP9QvRkM1SLEwkcVb/1ZTIKgzJQjYOh/lQqeYcWqYhk3YfcyYZTE3a2sIhbTViBcgb8fogFFXX97lWbC2AA1iKwuQQQhQJ3tYgqRIAeHwYWyYAOCojuzIjuGgAOSEAAmgACWjP+6yP9Bxh8B2RNwhQ/EUkJG1CY/UfwQghFDCdF2kNiF1YbFGidl2eVdIiZSIfcuIfcr4hBa5fdT3jBH5cV4ndhMwiqM4jiYZACZJfAiwkiuJki7JkjCJkiupkiXTLTGxC79Tg73HF3vGBSUAAhegOHvgK/0QNn7iMArnfOtUB+GSXiiFXccIgU54kZonkdTmjBXHgdSnkd0ndaLHZbQVc5sIddUoXhOAAP8FAJMJYJKjKJMwSY9q+ZYrCYrEFy54VlQMFSvFlH979hcacJawtXZNoh/p1z3mEBtow3RsZk6fhFNaSI2MuJWX935UOJmPqHHWppGfFXVXaJazRn2zBG8V540m2ZInGY51IpPmSIrEVycsuZawGY4HoAAr5xrUIQS/wyb82GN88UMroFzikHLWgkKXQBtUUoTEGEpPeUsUIG2NeGVUVoWWaZmbN5kZF5kR+ZlbaXViaYFUd30vpwG74QGoCZO29IBseAExSQEakAHoSAFuSY/cJp7aRp8aIB0rgZd7oTP5Vy/acWps9ygN0TW9xDJyMH/Pt1aYVUuX6ISXaYaTWYH/kXmdZyihEFqRzBihVvmEEZllHlICGlCaK8ltH6ABSGRxbpkAGfABI5ABGFABb5kAM8BM/dM/JhASMrN371KLyPV795IdfWVD0eUPEEYjK6NCllKELdI6DgAuOFWNFxB7HTeZ0Vl9WPagD3p5Lrd1Vdly8PZ94AZytGV54bkdJeAEGqCS9IiSJroB2aGea0mKG6ABH+CmtjKTI/oBUGAT08ACLsBQvAYi/XlciTUCyuV/8vEnjlUfq5ZCTxIlbgVKDueF3XZ5VXpxG8qlj5idHLipWweFlfqMV1lxGXdtf+khwpeWpZkAbuoBglcBMrkAH5Ce4qmmM2kXL6FDKuAC/8ETBThYKsUQYIMKRIm1ASPZSJERNg4kOZGxEAWoVS/SlNwkS+/noFY6lRuKpZFZkdVJkduKadP4nZhpqhanAWcqfK45jio6AnN6AeyKogjAbeG4ABWQAXJZASOAAr/gArnqp0ZkJvumVG4gj0FIOqtWO6DBGU9SRVByQerDVZNnqhJprc2oqVtHsZfJrREqndt5hht5is6oAU4gfLbKjleaAeJ5AQowjp+lADBKaagZpwuAq9fBq/bCKrR4Lz5XNATCOI4FGgRzAMdCLsippJnkZIiYddKZsReJod46naQqoR0niRSZmVWZfSqYshPgQyqQOC95RbImnh/GkjDrU/+f9ZYVoKe7agQ6tAIu8K994Wt82Rz9AiNEtiPE4lhesQgDkjLxk1ZxFJXTaJVLSLGZmrFMe7HgabFb13VZ9pWbWoUT4AsaoJpxegHtugEVQJvEpwHsyYb06rluObMm8Kdta7rIUEjMsbrKsVC+6Y8JQCBo9AnsAoDN9hp/4B3oZIThZIwbR7jTmaVQ661PC6FQe52kyrRLW7jfZzgi4AC02ZJxarkiypIvibYsOrLaqwIowGfe26PB6r28k7NmMgK4hzDKZgC6QpCtUYBuxZQL6WQdWLhcmq0XO6Ea5wGMyAGFq5XR6aAOinEO6nIdaqneqDqr6ZJf65aqKb0pOZP/4gkCHrAbFMwKrQu+heR7vFm+8ig7PYIZ5OGsCQNLlLJOeyhLO/V92kq/U/m0xKulapidS2h12mqVNEyh2HeZE1C5LrmW8WmOqxmncBmfKxm6CxIBDDABEbIAOzlIGTxI/EisfDEC5CmUhdAQBOkoSSYlG5RJLjKtJQVyLHwB+mut9GudLmyV8JZZjTi4hMu/wNttj0im9MmdtkJOPqVW4hC7JciUa1l7CYDH8Fht4DCm/HTBdThIwrpj/KkSIdGTwKCDudgnABhQQXUu1oWA5pRXY9zJwFu/xXt1ckavspVdY1zGcbyhN0yNKVufV3qlS7jHSiQOnaVP3PZZuPxy/+Ilby2kEn+2wYYUZDEEQszCOMVya0+CnM/mZArygMGLZRywAZcHx4nLuFjmYWMqYt3UQl/aiEuIytRcv8Ebc+JJw648p/QZlI1UggcAjlBaW7xcX2PKUwvQN7xTSDpXg98rqENjqAeEfEQhU83mSlZygCRztJPKnRP7oKh8v5cnzc+sXdmVVuC0za5Mvw2Nld3XiKLHvLD80fRpK3SiE6vjZlAqr/sUmiSHEr5GvgF7JgpFxToII05TmAHVegd6oGmjgB9HfeX60B6AASk7sReAAeJckRTniaQ2rfADsQqyHYqBymdsrQ94wzv8yumc1bAmRtjDQrH3XXFWluAELv+t+8R+87pAJngAmmiaMEYFYQdMZynntEXsE53OTL/SLM0vfLim6J2lhlvmxJjg1GawVthErdGrjMOtfNH0eUvrXE/nRV9iWWpe1CI1uBx+d8H7nH/7NgIzoDoeI1DMgjTecTkCsrt0RjJhvHmtfAEfcKUc8Ml8fb9Sl1nkZVoLwADktJgu1Mlw/MyePMFafdEO4Fd0UpOlrFlzR2hYpG/38mcK1T9EA6uLc5jyoAkptCmYIowxRIz99KXzidUasAGxrdfWjGVGjcZbCGqZdm1jpkVNzW5QbXUTLNsbTbjapr/tap91HJyNhDmD3UL5hF/1zGeGlch7gTPNUUiC5wD/E8Ukm3EISoa7BhDX4eI6W9SYYYvVr32lEH3GaIy/yjjHMJeG+ZRhMyYybud1rrx54UqdHk2fHoDOUg0OsGEpxFdn4DRWElfRBY5/9eLLQs5nEwyQ+zXQZKQHwZnaF84tCrhTiZ1l5p1lUj28qazCFcjiEil1Dtek5bRFeNW/2LqxwCvc9c3ftzK71VNPm6xhYeyNmj1gf+ZrUIBEw5x07+QJAtLFTNctqg1p83yx/CvNQU2nDg3cF8vCi22pyMhT/cRCahVHVXjDjH55pFef4qnX/K0YT9VRBNLVLsRPMfelPx7nwBzMwlNAtlTaN/RcSGcliBmpqs1mzKy8U65t/+ZtnZMJ0VMu3le+hNY4yt3RSeflYo/7qYz4kXE8wXMq3P0tG9ejnN7YhmDV49W4z/2I7XWhAXBCzB70XLEDFNhkQZhCjKrdVTt12Fj22u16v2Zs3hug3/yrbfPu64jrdeeFVg0JklFYv1uauPktnsK9T34+USoEsfPsdV/5lRVASGeC1g4f50HWSd9+NrGBFU0GjDW5QuYEP8UoddIpza891CV6uLgOzeON1R3AwvP+2064aR1Y7F3ebsfL6GZp4t2F6ehsn50EjCzEy1zOWWnIioc15PwGUaWtOH5wa0n3eNvSlA33UW/Ejams6YiO3how6GSMuQM/Eere2mIe8//bLFJhWe3YCaFUJl5fnWURUJ8TPPA2Hl/bpMv2FWsuBlYRYEyQzNIAhlx23i011XixcTmhvS3po9rXFU5xVoVSuN+ujWV6Xd6JTsZ6LdQjL9RlHPlgb8NSKGucXMrrU9tpD5ozfHWZyPb9zt9XemBM6Y14dfcxvJm2dC8Qv9l9Fslpzk5BJxB7LoxGyLvcckEh9XJRSrgjj/WYC7x5jfXRjNXqPrydamnSdk91TW7gZoGV6Yzp/nBJKHWXVs751FHTPs/bX+JR6gAP7ze0uBzdEFECQBvsdSDmoswr9+Uh44rFuIUrnPyoDASei2ZYJAo3HM3y8jEWn0MHUTO9XBb/mgX24sg4sI7KBLwga6vcqTVc6WonFYd5MbdHHJOqBo8PDAoO6swuJrrkqiq0sBZXHB8hI1dYIikhTSRXSCBHRhYWDgYIBv4MAg4ECgYAQkdVQ0EHYkFnBeci3q6oijYukIicojQwloiJkoigkhcNybbMwJrfwPDCCsvynsHQitzO3rQ/5z7FBwenBkMB7RZxmbsucMsy6SEt6zElNzsXAEkNAABKterAqVMHCiIEdSCBIFgOx9lRpEGRMg4Xeu3KqAuKEw1ClkEZMghLggUJBoQyWQcNNmtbxMwJU+ULuGlu6siB+ewkw34naZGbM6GfqgDsssBLurSlo3z56t2j/wdVk6NNjlJ4WIBA4ClWAVKFDeTPYYBPgmQFLVenkLcnGjbCVVYEJJReInkm0FuQVAC/AAIEDAwKaZlCMMfI3EnxyhYuO7ssqEAurayDZlOqnXOQHBFqhwwhjlnPkYpJpFE/KuFoxIaFBk2lOvAV1Su0tNKCMimLwdpcIakM06AEo5EOdodgGLJrst6ipKCzcgA2cMDca4mGeRZZzTU3McvoDPdJVkqUBRqqwh2hX0Fx0RCJYaYo5wJJVKOifnpphJZ+XgsygJSCBlJIltvmOJCwtWRKYxe5fClOA484ejDCZBq7wCSU9AqgoQVOMSOlyxByQKGcJAIjRQdwyYm7OP/O2WmO3n4CMZaHyitnwDq+SKQQLrSISSdL8KvkEakyKXIFE1JYgR+DBCqIFQBUCeQhcs4SaqUY63CnwiE+CO4uCzeSkCOcSjpJFgRiAQswVmYTJAtn5AQvgy3kiIM7LkbCRjxzxvnJobNMktPQGq3IQkjuFKuCHtNSO7Ie057q7w+DwgrAFOgSCuqAiMiRk8Zz5Lggg7d4MWJM5IYL6YpXY8oprYb8WuUUgczQw4EEy1EsIkS2CFKOyRqYzI6TQB1HlkKx9ImhhEyKIzQp1JhMWPsigZQeJJFc8pFNMNmEhBEuUMAf6r4CLE6zIGLQHKFitBAYM8PkqC4P5DrmVSr/wHhVDXOkpG7TAzTQQw/yhNLJsDLSOGRXYxMo6dhkY5y42QQK+GSaRWCqCcUtLtk2k27paZI1DzKAzqhQBs2xRkB5ciABUJ/xDDgqNsqoAwzv8kA5Iojb9y0rqqiDZb8EOOUMXefw6VgstltG0TB25RLqY2HOIzEun52Dom22e4mLCEgj+bQknUobk3BFqIAvzvYYIjR4SdIJakBLDXa5VDWKUNUhLqLiOAv33WYkIgyBAy1BJtC14HRMEqMOmRju94LvcKrDJA1JgmzXRXY1FR1z0rIpqRbjaUOMtB9R0hGzs7WKdX4w5irYKZYIroxndCIiC56uVjSpv+UqMyPl/yK8y/gr6uLocikUWSMyeLMpGtE5vtvCkMsRV6oMCkClGrJgmZr83U/iQAfI8b2oI9L3p5J9hDD/+IQJz5bjN0P5+B9JdUYAeD8qKEEDO8OZL4hxhQ1QIYEInIsuGqa9MSSGDEQBFR4QpjDHOGZ7yfDY7hqALBQB0ApgGMMb5PAFhIkhfRRJHxZ6h6LWsQ5+8QvZCDxQgQEoYAv4uhtLfHE/VBEBWIeYGqoyEpefYaAuGVECBgJnJmNEQXSPcdgEC/OJ3YwQJv5LxvaMiDXDbMcQ0ese6DgmlENcMSapkwz2YCeys0FCWyFbUgp8h7s/JWAyXxIicJ7HQkYkRYASyv/IMeTlESZiRAkXQQbzhFahMRpiZvWxgxjX57xdFMExEZuZsSgXmghiSH2hGUc80JGI7HxMQ1iAXxzxsQKT4dB+I5FMCPlUkQkNIS6ARB0ACYkRC3lECUnkRRSF05HkDNGEaYjVM+GVBnk4poSu8p7GJpc3a3zGZtT8mn98dae2jNFuIIvEaugYu3RKCm0kyOEuTgK1K+jhCWHiwALNxBgTyqdCZGoC3/45nJxd6J8bqQvhpKYUjlmRJGK4QgkjuclhVVI7WGjGCdPQQfV5YXfj9N8zVgnD1anGju+zRAtI0x9OwjBqS6AQXMJEDI8AMlFxm4iEgiPMAt6vFx7o6QX/iMGBBAqhOElgpDB0oU1fxSh1ZMjQJjH0UA3OoVhLrVpbaNIYZ/6uZhrDgzY7N9JIUMV1+UGpJShhgrYNASfgixgVZrovmfJSmEZwA/50aQTh7BWCdEXCL+55BAkF7pHL2KQmGWpFhw6PMf56QqkihievcYkOebjG/bIgh5hkh3La6OMbdTJWtdVwBS+wxwpQ+gh8YU4yNRuGCHrRy7luAF9l8h1F5JVPCSnyQnH1yC8QuMtkOMFnfoMqI8DWhVPFIW7q+xH3/OW7krzEDu5RB2VqVk1CSAZ02vAYV7mwAko1KR/kteN+MmHas5lWBRtxQ8RKBaYJUcEN8oULMIqx/wREKIOfTDhkQHN6vJ0Wb7jGma8w7zkX6VKBfM/tl0NFomB/sUUbyoKSekz0E69xFKQO24I8hoWiGN7HWzOM5evOito5zo8Jw3JoBia0wDANdBi/SOYmCZnX/yJDXwNGQjEvQty5ykWRPvPZAHObW1OhSmhsQCx4UuiAvrDsQHrwjz8m1yP5bEdyVMOiZ0uMCZOtbcwlNVJp0YzmTqy0j8mJ8Y33FtsjI6EIMP5NXwNMvKHCBbi98EhPZYzfJgiUka5ahuG6p8l+AfKBpRpHrcoCi8Y1DToa4+wEURkZjgkpfRVwinmZNFoTS+KklEBpCyxRAnyiab+0rTFdY5tTJ//g89BETPQfGahX+cqZz3WddXDrVS98+tBCbNiF5WyW1IgCLiRCkvJfBkQQMxRsMwdAgC2iDDqdlFN12qDh2ko8ahpKKsUsgFQJ5OKGCsCXrjMuTpiWMcWe5outD8rrMuLybuH8YmfI2NmgF/hXP/+zyBJO3N7o67whAjQZwrvUbPyCkMZR+xN/SIvX0JTdKFtrO1mQZbjNWxUSnxa1pj4Nqp0UjHU/D675AvQV7iqhI9vVCMb+koSD4wR4I4PXyMAAbQH9kboSNaqAzKtIEPqzgILEM6Csw61C1IyiheJSbeTo1rrdBjq4Mh/g+ta4SW2Ps5rG1CzoTzLQ5OYhbyD/TCs3QoLzrb97I5WBwIj1gDfAxGTO2Mh+nhdIGoh0ZD/wuP+ue919CI/oEYUWn5o040FhFrPwKLnc/nCsxsa61YQ6H5tnHaWO1AIVWMK0KHcSEbFggfr6XaYHXrfe/BpbTuLWrrZ+rH+PsIR+67zX8Dag3wdN5B5HcdHQje7xfWhUJ74ankUDp/nscCde/eFDiqVwkL5QzjGYs8QhL2+4UYPW16Uc5m1cgt9pm8ANxTyJraK78QFpWFj3eoFMjLXekREmn+7030Y9brOpyAgS6ICODK4GTas6axyIgvFMpCEs4+JSB8Q6LlZcrALw4I68Bb3C7LwkhQVMT73MrsWe/wcj/iyKmmMygqXljOEu7Iz25CXm3sIYFGm+hEP/NiDWMsIjZpAukC5DIsxCQOLfXmpnFil3oitWekWzOucnNoehoAl7JEcxJqB1yuyOyAz8jCS1KEG9TItcXsUxiiAYiGjdTlCBDiymmueb5uJU3qIC/mum9K4JgE4OfWHedNCvloiKEMqPEuilCvAAk4C2bOkwxCdeOKpotkS6hEd1tI9FhmADwwUSrsLE8IMSSG/8Tg/1KKB4lM3FFoACPgFf+g0k8o2/2PAFb8bN7usOXY0V6a+YmI3JmmyeEIvYiGGodku+HgpIwuOUzmF9TkmQopCVPOt3NICGymw/lIQqtv8QEyeBXIioX15K3RwAFMEHT+AN4OCu3g6n9riRcMykAP3O3WZM6Nztp2QPQ8CR9r4kHQnK3+bFCOMDuR5DMbApjE7oHsNhlYooAjxAEjdQ5MiKnaSi7NTMIyhAl5QO5rajj1xqDhdI6P6IIxhrLnQpz3YqpmAqxuisZ3pMFwLnsPwnkh6IzvAOEAso8TLLf9rIs45F20rod7Cn44AnC0RA1DABBcJNBYoEnR6BvUzrHlgABVDGX8pkWKwISIBuvmYNzlzwLW7nVAxtilzOp4KP7QYNFtHRzZBKbxom/iRE6fSOifBPOBxqe2rK2Touk37H+qCQJ7QABEYAK9ImBcD/zVuuQgMx8RI98DQ+Qt2Mq/wuR3I0Ypf4jhiYrr46CIDeryL0jC4WqAMCrjAJ6p8IDwZNiPBwbtZq68c+AnG+41SS4jMcSjG0Chwwr7XKSRuWYC7vEr0m8cTQ7KTOhgXq5a6mqFTiCzgCK0wOE0L+KJhwyzGTrEKacix9Bp92bOEibI02yNCQI8GOzIA4k7YUs3CWrAj0hH+arruCRztcLAP0QAR08uNy0lvsUtTyo+RQTr2cpBcM5y5GUBFi7oD4LhARijh1YTSJ4FTmjiv9qw4PLB4T7LiEwdniC7HIJL8CK7CSh9jcor7gAx58JJgcRoXqsQJC6JQiQARGoDyh/wK99BK9LvE0QBCl0K2xjhIxgmMANxIiEU4XiAZV5u4pl4nWDImuCulBjgtzuCCF5KUP63BIP0IQhc0D6mVh4uY3zpIjvIAQzeE7sWkKPFRbInED09OkUizNWGBcroANKSRs9KxIrZIGE0gqu6E/bw4c0fRB4ioe/1AWoWCf/kVojoEUw3JIm5L54O3o2oJa7oo7peBUFEM8pDQLNOBDUUDMMvDrICHkWscSXCDFTCsoH0GlVEXlAmgA+Ua4hqhGu5G+6CvuHqgUwVLhEgtP7gzeFskGa6ugEIjpXOqh9kCXmsnJii1zfNGSaoY8RQD0AFIZY6dIPLAv7yEoWWwEF/9IPtmPqGKuKWWM8KxAP5EKqVYlClZFyRpranRzYXSJM+8rLO/JMxFJrxru2MCSR4VHWI5FQ1vLDDKgSnWSJwUSIMGvEh2BC7n0UonNXoquqJLhDfupInChDZlDTbXVG53SIptTst7IiuqTACczGw+pCA+KgPzoQItzELZtAULIHPbAQ08AUkS0XsWN5CxVBfS1S8klI3Dzj34NOXKQrmjU6AzUZkewWpcBBtvS2ZKyOwxQiHDqQXUU4RhMCg4Naftp9rBpCT8rC0DgV8nTUQdyneqhUvf1bM5OJIXDmDgROEgVVdp04QK2B1FvyRIuUC9neybQbvanvo5PaCqyOB//CNHW1GiZYHdoJlAmAA88FAVGQARC1DzDDFKdoiApdRJMbxLcyRthrThmTl+WCapOiFATlht1tCI0V9lsL9FOiE8Sixcr8HDedSXsFLHMlhut4OByCl+YTgo0hycYZAlEFgXQaXBFLjbXsy+x9jT60klo1iK6FkyKQxk+UsLQFG0lTMIqwnKB6VX2C0+mxZL266Mgdld2w3YaEjqjx3lVxPaU1lzrJY/elWKmjTxLAHC/rmRXwCdPVgXOCuWa0XdT7qb68xbjMYGY9XTZcLne7xu5kQ33pb4yyzBcaKXSoAIp5zscyyVR0CQ8ZPIuD7pE00cgjAnGFqGKCV+6Zy0q/8kkJmMC4vVDpZaGJlF3y8pEVdhSQfD0GE64FmmgoEteiOauntLeUDd52eBJd9HFnHAtYcIFgdgeB+FDxohy6rEtgYNoEA1jfeqgtARLIiJqbRcFftVeXxNtRgalWriFHQHdvJIrl7XGjnJG0zRj9xAKYu4UEcENvGQl42spftRXdDPZusE0KcwcNofyQmyQrMEIm+lucwfe8CV2izgivuBvyfMEQHTcrlQva7PkFNdYFdcFvlgLNpEr9Q8Qi7exRLX2pvV+7i2v6hMM2QpIlOJ5QOyIfZhaXGV7KhAxHuPyxCNQfNFO40b+WmVn9q/hihhLxGGER5Y8ISVLmeQ8sf/Qan8yX9eL7E7jA34CEeou1ggKKZXXjtkRZ8EXlRsrUUZQgua4nBAUm3XtttyIF2MmZlYicsioPtmA6HhpQKFmS2RmEGh3BFQAn0e2fR05mc1McdMsKOVXxZzkJDykvmZ1l8xEDkwim5u35hAWgDcpeUMzkL6mjb01Q2XiJnahYGnKLb5qdO5mQ7RIir3pzlKRBhnMkNl5MjxUn1XAdk04ICeRWJm5GYt1/Czx9BCGsV5wnhF6LqaAWm+2vtjwVmOOn5JrUVhiLRkmqeWFkG6HGpO4kgbhAU3XRSw0SIVOEH2HbuBFZGNaBfb500rsKnT3i+lBoNFs9FBtS1dAK7b/IjMcI+FEEyg0Bg0qIimc187MCP4qwoxP+XkkCykN2CUlixaRKnmX43bSKE02ZE1ypHSmptZwTiLbYgDqGSiwRw/wGQVU4Fd1kn0DMux0uj0n2XdND91MgivcQ2PEY0ucI3ltlDESDU2ZC9nqa6+BtlrOUoHlAHzAoCaKE5Dk+KPeZZ0FYZ3LgXu0B+cEEJ60yCea+2/JOqZPQHYw0PNCBnchAWtxugMfQQQqjhReprXmgKQ1pt5qeBHMmfaYywjqOnoa+KJHcKEmUFVxdUbVcWhWCjEMeRy2hKnYorGg+wlEs56NeCU0AH1B23atlHVALTVK9AXgl/Qq/PRoBTom/y+9gTlybo177BZhbS6oYZBQJTSQRIeB6xQmhnqok6y4A/VrhjG9I2JLXiLZ3OL/OCIOroOdtYCYR4CRY/qsRS2tw0z89tVSZ1NrRQCCEyJEkhtLNBe+T7nKUWiwyyjRhqeNK5qa0OTqHkYNc0poebwiyuhPkTBQCiUiQNejzZjHv5qzpbjBP/u6Gxk9WWc/6igSTpTJAf11TGAEIgAl/oArzAOsJchBkiKv+BMGF6EIMhND5Lg0M+SEosdH7bacY/QJkmJ7aqItpje57VGrnhNuAUkqyWezKTsLPhS7Qxv0klG7RWutVfam6ZfJnWQO0ONSAIFLAiVGi+2TbQ32sP98c/vFRyX0tjDne0e8QkhVTRNHl3ABJ65lCyrJbjasopXtmp8KHeiZJOIAfWMatLO7Ufcc7FhHyQE6p5k8p/ujPf5AFa5jGKGHMXRpJUFZaIg6kBlYnzBNbdfIo5WWCvrV3gRJxBM4cY44rIpIN+99uLdB3SY6DJi7Php8rH+1rDGQ87QbWG0avFEbzZjcNESgXDg8ISamAvGn4aCADWGPDQPbth1DHg4hEQzHLX77Kz09F6jos9joeXqEEbyhJruKO7RnqhmdFitnemL3WAyBmEfW3J2CXrvvduVIvFJ7ZVNs5J0EgklBAMy7M7YrEZLBS4L6jKnlS6UK9aJxMAn/e42YQ7mc9GtgSE82CAmBGV7SroDhHkWczbm4zDFzqem2TGbkBJv4oBNiugSwW8zu0uu+TdyaUaBxGrXFzxMiL8ptgRDqOJBnuJnAcHgEmIfpe3jAMDOdS0aPlojSJxyMZe9JOttJBcSkBYu2TzsiXZanZvQdZm2nZ0s+Fg2kFrvxOSCrNvyYeTbjd5K5ePzifcNZYUFEHR4EeO0J//Zy4RStX31cPtQR+nNRfU4/S7aBYkPSxKT3Xusqp3da/JsWi09eyNF0Yp1ThAiI2dzJmgoZFQhMK1NquDIiV6zjkdVSPp3L15E6Za48i8MgcAgMDovFZKFxVC6Ry8WhWbAr/xq2+qJJT9LsO9udzuzpoTnYwV1UTLQdztk1Gs6tOYwlLFBSLjgkVEheZk5OViSgYVZgjknCmZFKXqS2bW62ssGhtZ6lSaKitkpOaIiMqKAICx8JCSGRGGMxlzBRrUBTSUNdWY9oDCyAFXhtpb7N8s3NydU26iWmvTHy5RGu2cUeEh4m7hmaOZajVo5h2gl36t8lTQT/ffqXaxOtVIQcypK1IA3AVBY96ZJjRsQwFCdUfFxRBBnJZUyQKWFWzUqVatFaLjmCbcsXAWDEYBJox40sOXscNSp3hg6gOH7YrIFzhxCudYcaQYV61BNADRo8zEl0bpUphJcSjmHYCk6Eh/+uJu7CxGoML14IHYrlWELYCY8nRQoZYRKlypR+rbW40hKaFBUfKn35EuaUuTivGF3I45jRo5+47jDi2WYpvXCP60H2THkQ2wgaPpwmZ1WDLzh5MFk6qO0ApYwOMoySCPehRImkQy3MRfYCsI7CnJlMgoSvCr+DVwRWQS2aFJcpR4iowIXb4ofh8rR7eoacrX2L0InrubOoeH2FkEJl5JN3zhEesGG9gDW/1YAO/SUgxlcIOZALLwytNYqCCzTAlVuiMOaKL8MEowJITChTEhHKNdFXStNAoYQVT0ijQkwrzBTANmCMIdltfdRR3lPizViOIj4lwoc9T9VCSD23EdL/Xx/hDSWQUh/Yh9pVGoyAGlZLzjFKV19po01YkpQS3EWmNABclgOZgkYCY7Wijggc0TVMcsokhxJfHV7xgomBvQTdElOY2OEKJYywQBcDFKBNAmUIhJmM5OgTjo088XEULnQo1QYgmxgqS5A1ggYpL1Z9IMJVG9yXmgegbqDkGf/5CaA/YZri1iZrXQAhL5p0CUdsulTkBpPGhWQMCsuwyZyH0IW4BJ0jVocsnSuQ4IACXSTgTXrm6DGHIXT8FBl6c0zazia4pWcIID6G51M75I1L5mmmevCBByCg1qQIpuIzlj+0bfHVWramxSBaoOhSW6urwAKeCMR81Nxdbi7z/+aJfo3owkvVTUznnR2+kUCgAVwylGTaRmpoPPLEEWXJbIAbjk/XDmKoe0Uy+pMf1pKlQQLacCoqNu72t1obUwqYECsQbiIKLKh0iYoFEVp04EK+FJfmXsxOfVdfMY1YJ4jJ2lmnCm/4+WwBrHi2xjp6XOsyeTMrAu4879miRyz6HEUekeQp9cmfZjyJVaep9fekbpUUkKpCXcWqYG1jnrJ4W40Hh4hSvxCjZnMbVq0wFjGdiKx0xQbWwpwpWSzTqWBQ8pghbqCRYyPgZnsBe3LoIXshnK3+iraBDPmT3fHVMkkAwwfAihuj9m3Vk6sJV4mVgoYpcIOpMA4hloeTyf+WKq/4EoxHF1bNMIcqOeES19ZEM7oTJmDXCgIDKDAcyjI6dW1RlOICyFDsXZt2GpQuYhBRMRSRGnEpKXUBDArkGzYCpzzVlGkMYEDAN9KSCVg0aEGVAI7RkJYltwxCDr8AhjD0YjU2DWEkmyNfFKLwueqETjDIigb7Tmc0SV3KDDwJGT7CA5V1uGce+qBFehiVwwIGBW8mU4ufiNeFnHhAV8nzRX8kAT/omUJWlZAEBSTRJQgNbDdhmlsizGAVEv4qhcdAgjPetEIm3AlEhElJ+QBzIhaQADufwFtEKIKexszvKDFyTCIAoY6ZIWIW9LBdfHwXlKjYrm5jSCC0xPD/QChlxSoOeJ/hrAecSoDwS1v81wUXsptvOSARIPAAMEy4xiIsx2pDeNiH8sSSW7qEJYJRQR5XxQ/M6BBRBjyPfHhHQLS5Y5GN+t1m6PA78rxuM9VyRLScWDwdYuV4qzndFSfhlm86xBKo0KJwQimJcKxhNSA4ExZKkgQ3MoNzJKoG1jqkrIstgU9sAaAin+IettmoDiYzGbUIuhPOxEMfTglII/XDTKFEElE3Ix4YcDaB1mkSK5MM0ChNqcFMZKRBDEmFWAhWIHSqQTXAWqlyhMACkjzsBXcKTBw/ZKdlTWcJ9inFInzSlCgh4lHr0Mx5zlYk/EWJPfHIzFAa+sxH/9qtHvpbTxOdCCiOmkKTCMBJVwaRi32NBSMDy+BuTJkeq1Bxaml057D0lLU5KuGFN6XjEQJDAhHsiBFlvMV52MYUeUTJWs48W3pk5Aal6MGQSPQhNL21k3Xcwk8J/IICb8YWsAmMK6S4yOIs4jgHdfBVdQASbjBzkjWyNTkvxcKczicium7tWHRFDTFn9KiPvWw+JXOKjoLkk6K+SB4xgypxHZpE4IkQsGiIgCnCwCJLjK2rvqlIA3IhsOp59D++Oaf2bkcOBxjBGbBkGF8c1oQW1tSm6KMGxRqInhzBwY/3kBFgYbQozNSuMZD5rTPr5kiGQpA/UKUFAW83uH/w9P8/PuIKgroIJnIq+CyK2B4kuIWFDFUNjhrWEwtw2WE6WmyeujyvCfJjrhn5jx2BqMeJT4ytO9xjHIkMBLeI2w4OHHdUxx3HIvK2FNWYYW7gtIX2CvQqznICV99kXFiPBi7c4IENxlgj1VraziNojhosMV+dZqo1v3xgqu15Dy3k5q2hXKYnkMBWUf5KDgDGOFtP3cAj6fy7RGoEPuygFFlG6rSHaGkUYBzD9JLWKk+ShjRlAmJWrhyshpFPYXdMH/rW+xIP+wWv5tLMtXA0Y/cEhb+hyXN90ezI7z6VPB5oBJ2xggEixSKEIdyzThhz2N6QhqyiACNpFrA0xLHqQBf/tQVPKGUEzKXWGEtwZz0/bAUqSOxi7G1hNVBAW0YCV8jwOVllFNrUSymCRke1VmP/2zP92OHVANYUKvOcj7D+S3cJOlpJYdMKCE2PTOV0kCtaZrvTyjLZG/YywXP5WmPd6U6Xq3GNiy2pegXlUp7ZA1NqbDv9/dV244nPQx+5aghqoANvzkxTcrOApIxCLC8C0s9+ZsoG8XqzrWgAOIcmQICkU4d2eGeVBb7aeFaDplyuY9emAw3IxBkPaKuXuCZDsqJCBtz642Ej4kzcD6ybEbRdW6P82C+3uGIzMu8umAIGm+bty9DzLrM6wmEMFCaDfMjZXHPuSVcpSAFEXb6O/1V8ymO4xbcPsFNoM4tyD3Mhcw+IgmgB7QZydM9hAz5keZ9bjpBXwMNSsh5jFsV0JYg0ruYO+Q4gF2A1d4pvcyipdAwnVqyKoQ8bvqtH3GRxi3Pwd1u0h0qiHKmZrNDYxh6XM1SX3hDd+CgW99i8kcPZFbIa2aPm1K5JYQyHWKYA9SoxwcPkKYXSSfu1XK7GCOQRZ1D7QRCe0ce4bDTyZhaWPCdOZrl3fAE6Z11mRXp3mSPjR9cIGZjoWlgxzsAUCChxRYJYSiJdywTcxaMpx9wlB0wYXHXIkNa0lhKMQCy8GTroiCsIwqM8HV89Em8BRTv4V8Qxlh18nFM1Up7lQf8irEEMxppgJWC9OQAFdJ6tzU2iiVGDOI3tOUQstcmeqN4bzdQVRBsURJsVfM6ILUF2MFIH8kQ80AePYNwU8h6qFReoodl4TFOqCR95LJ/bSFM9bA99vANXTE+STQKsrAKTBRv1yVodVMBJqBARXs2GzVClTYwKgB+dRAGslQsdUEqPCMU5CFZt8Q5TDBe5QVLVjWFQ2JnvTdzGKQVP0AegwULZZVasWMrxdVUCjtEBBolDOEBMiI8QwJKyXRmcwBaIJWH4LWFMyBhjHZZg8VnL4dAjvVjtFBgYQlN9FVv9ddzvTBV42J5RQBmQoEqBCMxICczN9cZZSMLS/JmElRn/eB1b9hmBN1LZBHLOpcViEn7O3ZWOLwIZiilS/9WejtAOREESJB6UeRSjISJRJf6OZuTIAZUHb8ybdT3fG4bCWZyK0/hLrIxRdSXY45AGhjCDEKjA6r1RElyMCwRiEloHLpnAQnXg7+QNPcDCjXiHIoTGT7Qdcc0fjezEqTXSYhkQJALVOxxNGO3CNAoM5h3NzNUk5nVQy63FqUjCESDHMVxOX7jJHcmWRoYfPtHUsqBIQIXhychN6xBbU1gGIxSFjtRjPXIhNFVcM60kM8HNOKDhwyVIHO5g45RC9fVIT/ZaRIRQWwjHGxzA6eUhs3EI5/hhHy7lebGATtVW/VHL/xVGhCEkhXwQlTAqXnzkVpG8IGS4oP8ZEAMm4u1VI1kxyJdMT+fhGgaJpPEsIObNApAgiOkdAYbFkhudCDIsQZ64FlPiU9ZkATD+IjQFWTtiHjw+BqRIZsSpY0waYktS3NOlE1TAjiAVgnf04GnCG2z8g0JuplUuUnzxRk+wWMUJkFd9w13y3AR+56RtTTnKIjleTAn0zFR+ZB+4m8r0RkuKGWZkCqqZS+9t3Hl8zO7IxzvcTpRFwo4A2pIJZBvaSuOomAAhU8lFxMZ922maghgE3GpumGqVJxSGGD65XvmxpFOF5HsSERrw1SEykm91JQoSF8ZJ5o/JTYydA2USAv9/9ltNZtFFlMKg9Z9n7NWNOIa2/BSxyY5ZdKcqqmabtOakUWBTXmiF8p2cEVaNLN36vQG1yIJkJN5C/ZZnXKnEBZ9Pacs9uM2teagi+eCYjlJnglQmOtO1GEVLXmbv7AgZSAIDbAE3aog3csibSKRTTgE+YagFVoMKjEACyGOKAoVk5MP60WWajUw7vIwZOdV8mGVg3QhnMKCYqtz2mBRbjtLhXEIapFOeaSW4ZSlVuqiC4ASEThkRUll5dd9TjuP5lM4MoeeMeGBkFqc18t/D+VgAOVPsoCHXMRR6zAy55OpwWON0Id+gTc80euSLRQpxNhSPjscbSIIYMMABTID/d8ZdEU4oh8GJH+opXQWG7AFF8W1hNeomLFDrIM1YBiTiNE0VukDFISViT5Fmh6ZCGYkRlwhg42RRMwEfoU7lgjpFkOQCc8npAUTAARzAiWAYW7HqChzlnpqn6/XhS7hATJQfRZQbfyWUDa6rK7gnhRECe9BjU9EB26xHsALVUKwcuIiRQ5ZU9uBKJ/hDIonZf7Wk3wmnJJLBNyzAA8zpAxjDRMaS0bqmCWiOt6JjU5ZnHZXYMo4lyVBGP4FeKCrSt+go7bmfgUlifL5HqB5mO3qHrJ0m2nniG1KdMcZOVPCXPpSBA4gBw8rtAzDswnDrndKSHJHneGKo7P1PuXRg/9haSjPSW3yVAXtO6ovI5zBNorRiiw4tXcuAQ+REDqrA3OHswrk9VewMY1ONh5TMbd0egNw6oDGAY94qQcRi6MU2ZcZazEy8mC8SJ6KOpCiOLJbeAl+VbK8CI90wXD2231WGAzVG2IPgCoIUxClMImPlHuPZThkkbHcGLcNq66pmWERujmxBm3q1ni49AdYBkdMZytuSmeWVlNma5oJim6L4x5lRHERNhYLSQhkpGh2aQgUs69lpz+NF6/Myov2OAcPSBAMsbMKeLmqhrqo6x6tGR2zZkS25njBVSgUT2XsEj+UhpMqcZWheMKP2qpv2Fe7caxugXA9GD9gpZPP8A/8QdhzVuiCwqgIBz23CWq/cXm/4AB081ZS0mYguxZaIzKofwR+hWq1OXi1JmVV5xFd4bA9wmmxxloeUDtHjICTyDUQ/8CtPARid2VklshrxPVJZfMMAXOvcErABW6/2HeUytHETcF9LBF1gLotGjmdUpg1LNlxj3C6M0mxJ3V4zKpOaPhZaCtbIsEcZiZ2PnnCg7Sv/Qs7UviQd6OMjJe4YTK/1Wqv1ZmvDpirVsFX3Ad2dRJvo5B3slaeG0o7DNVYsXMb9DoKDOQ29XWcVs4PkQmYIb8aLWko/RQLKXeVCWI8/NI/+rkpAWMWrRR4bgHElevEjgQsa08QWJKzQYqv/wjKASUCghrwiRc7QszVt6OzJxiYf8a3yd/lRrPELLfekSXXG2+BP2NKCIQUuYhXv8a2FAIuJBQ0EhOSkfd5fQKibBgx0QEPzz/wDDZeuJlPzwh6AnJ5ehHbrX+SSpcWm7PGBlIJl1Z6vNsLhDZ4SuqrD8pUHX4EuESGuQcYsqwjH9TSP0SSzBjhzGJPHBiAexZXF3BawJi+03V4rTayWCXAz0CHBzzWbnDgB7DpbBaIAVmgbUIga4JHtzJKCocks5bKnOrRNcOFoAPmnCQMkPqevvySvQCLgqS3zCt6NJg1wDXenQpcuNWMzFhQl3oLnCtWT647fBs6vZHzX0xnC/6NsHjaexZak7+1iZx1cCyID6FC8WygKBCwj4BgN2r6AqH7YmTJfgLqB8TM9hE7zdA2LgQQcwAPY8BYQZfaaF0zZkxLYkXm2AEayQJ/IWteBxlBxSz1EQMnVpM1pj4N50WE742Eqig71n3Vuyma1tIMmjr+uMKFxKsipGxusGv45XkBIAnMttPV+g0+Lgd0uwE+D90Mf29Tg6US39gtIjExhrHWUAAioyyJVS7WwmOAl3ya2My/c5CnBSgaP5rvJWjNSnzmdLQLGNXQKJIAV9NZN4mGF9zTbMA07tHiXrt0KbUTnpYbpJZ58s01JLKCKgBbgXFC1AW+g7Hfdj3fEqP/JrcWRgZAB/kehoPRubmMn+iBCXo9mZm5XSNfVNQJn24HIBQVzye00M6zd4rADeDdNOPRDA7X2aR9Ru6Z6IXUdYwdWtAZbpCubcilQOaJEUCtVC4co/fH9XvGhroJD4oaWvPiLawKuiBVVOKpVWDczQ4WdqUYugDY2z601S0B3drKSK+xDEy1LRfmyifLEBLET8IkIpBJLP/GttSgbLJ9Zjq1vJA4GGWCWiFJA9psqfDryjTWq3NumYkRBaDFINQLWkQOQP15/DPBbb/fCkvagH0CtM2yg03Bqh2N5bd+kWRo0eMrPlkGxg4PX6cFxhpo09VgJ85tvMI51iTqM4wb/E6Uld/XDi/sLq2w7Vcg5J4zB78z0M1URJoD2FtjtAc8taRf5dts6GjNwRJ8ELcHENFwMNjy6A5Bx4kqGocIN3AxVL6u4FVNf/mYXjPvZQOAgjUKyG47Uspb6OFUrnEOQ5BF0z9iZgDFXd5IuDqtxul+rhV9rBFxrhD8AnfLcqo6jssGm680UevYCscd1IriIfJs0cW6luuZqAM6KCnOFDrrhR/H49XTVMAObG8YcJvezdPkCgH0cf/z1nM6prTM5d5M2TWRr9eJw1YuBxCCDaqYWReK1ON/JCFyyvhtwi8zNjx1qypro4Mkb29/cjW+q9dgsgk92nI/B0sA5KKH6/1tghJW44VtQ0Y6BXD8U+RaQvFszLK2jsa5nsvXKKQM8wNfH+xotWzs1m2u/RPkxV9yWRdyqGGA31KiOZga/pfq2Ja5Apyl0UScMWup8wrcLjb+W6T9owzjFuty29Gp8XJ6firl/A7vP7eJfc5+7+8Jas/UubHjPLZYdgxBIoBEuw2uK8vddjBbo+/bPaVJg8EjyrhPz6rjsYm3nA93nbz8jvlcIx3UtPdEUGpjcS822dELPfBK1IOJb68LKLRBEDocF4yAcHiZDx2O4kDCTxenDuMKasluTduVlYberMDn8Iq9UI0fEsXAc34vJReOoaC6Ly2VScbCzy7tw0BvUC//c61u8q1jEK+SbTMCrhFu4zIRLyJzr9Nz8nCNdMDXtdBjADAUlWl04eJM9PdCo01jINY2L9WX4jTCKiG1acJKIPWJwOj54gJI6MCry0rr2GhPbKktbeQkrEwGsgDJdcpjQ7cvte4wE1NPLYDyM5Gtf5FOMKCTHe7PnDShUp1B9YlXQVAMimzZ1SiArosFUog5o6kVr2alSsog8eJPsCQMhcYSQnPZkJLSUHj8y+zUES4kvNb+ksPaFBZgsZViEa8FChYkJb9SZowPHjq5Adyb5uUCoELt39AppeOTvzp52DjIEmgTwICaBlQiaGhAH4kVZsBakJdK2WCciESu98uX/auIcJXGXFIvrK47fvkOWGI4rZIkTKdCiCIlSzMqRaWKyZbOpbRuWMEHTjPDAK2mRc0z1PMJ6FXU9Qa0FvcvaZ52hrHnAAkywh5NCTm9gdfo98G1BiApXTWToEBMtTbEOC1M2C7C5vsoKb+wb5/Dgk76aHRApcogQy15I2LwmJoy1buFWtCiB9Q0xYHSUwMGaaGs+fIoS9emHK0MK+YqeQKwyJBBy9AkIlFLoAqWB4RZIbpXf2FJlQliOqyuWSjY0JS7p/qoOJJCIiKwZZpp4IkWPWKIsLmqMSIYZFD/K7oD1xkjPss284QwLNEpgI6k5ksHkj0NO42+pPgychx2q/7xihMp96FmnH0X4KCegVgxKa0K7PPSQreEuekstM1dBk00IMyxGiCKgO1HOZqwogiXSUgTGiThEYtGIuGCUpZkouJOlJpp6rAkMLVQYA1IzyBgBK9HUuY8OqOpAbctFXDukNQNlu2NUeZriwx2xxEqlk3IkBA4VvNwkE0S2JgLRwjLPNKU+j8w5MTuQfPkrmSjuRAypZJwABschaJRs0F6i8NGaHq/txptuxknHvuXUgUqe1yARZB0pr+qDykMA+RSfevDYCranOIp1k1trPRPXTOJaa6KJNJyrIY+gUwxF55IQCaWMBqOisL+aZexXwqj4y88jWKCp0WvHyNaEbP/RqDShJdyAo5/8yrWDtkak1AMXQvTg44+pckkkHngPBCtdShw4C8ThdAU6E13P1NXfXHkWuJc+tduoToeldeJEx2JBwpjImh0iisNGNrhEMc7LKacVMtbMPSJLzjQZYrrVT0oFFZRZEHFTrueROqIKBN5xm2JkXrAw0aRCtGKxcEwL2Sr8gMMjumgAM9cMkWrsDp6uOvFezCilaJIYLFmVCsWaamDSSw/smiD1WL0fKc2Fr4fPsU0e2y6AMlWo5M5K9q0UnGrA3u+QrwJccg6LIFBiVfxn5YNeJYDl7bq1eV/gEHEaYow9uGDKXWIJMsoOA/YZhqeo7vvqoPARvWr/NUu9jJCNipMIo1iWW8qqWFuSfkJ8z0rJAVeb0mkAAghM8KxWsRqAXZzXPAW+5SIBeGDyIBiRBQ4OMEKABkxipIyTIAE8z9jTdAR1mGnEghrfKSF4qEOsCWhABOrrQqO20Y3UzVAFMCtJBs8hC5qdS1xMeQeT6AeldFklZllRWWtUdpq7hQUQDnII0BC3gADoKnlS7MQCE1AA6O3FFymEhgwOAAMxHmxpYzwABMaIhGh0RyWDgViz4niMCxYFBCIQwQh2FDYZsmeGYhiBQOzThuqoI3/1I4RtHiGVuYlLKp/aknxup7I65A1vDBINhH52HC5e8S0LrOAAuOi4BLDp/3AAkwwVYBAXIsDgi3JaZRxWWRgTVu2DLyKCEUzEyjmpsIV4VEEJJKWxLWRMbDxiAQlusZySOAc/A2pha1o2lajoR1yHRNfdZrcfd2DTZPjYx7wucRcEvgWBnbQLAxV3kQIMYAAKSOC+5JkROuZyl62MQSxiIEYYrXIBEJBBDGYZB6flkjA4khwwfimCNZQABSOQ4QpMd5kg2WQnWCjSKdBBGk2ZjH7XzMM+rsmOkSayd7XhJt1uxwhIsKuAp9Akh6SXwAcOZ4IHQIA7lzc9VoznADIgo56AgSQrwAAaf4qWoA6GIyNsbQqRSRgdXDiCNVSVSHvsIwxV54USiOBSRP/4yxuAV036KdEd0kTrUuwRL5jtp1NkVWQdUuWIAY6TAaAo3Fuk6EDoBW1MbSpIL2bZKwisElmWM8WyUniMwUAgBgD9DhJQ0rW/TOCOVMWsVbNAuqHIsAzHXEEgOUI90iqpfiM1RH4CglZsoot2ivjfuVgDICnJVTZiodDgkFfOAJQyExX0rb7QVIxQBAagAh2CDABjUDRWB2JJUEy0miCowZDoRHTII5Ea2tCHziSrFOWJTkxQAg/k4ijQgAYmxjpSab6jmgMaaXzT1Tf5/OdlqQqQI977FX1cwHi9YN5wyjmR5MWqOFCsRUuWegx+UqdqjsmlGJORT2YtQE4Dq94PORwAghE4lEgf7nAJShAEACH5BAUYADQALAAAAADkANgAAAb/wNfq1RqyWkLiUFVaqVbQFmtVVAqR1OMxKxxKk9kjeOzVYq+sJPLqRGkmi0PgMCgABgRAQEAYAAwAd3l+AYEHgX6Ad4GAfn+Ij4uPjgQCi5WSgHsAhwJ2eHqNnAUCc4uHBgGiBY6HhxEhGiIasSEiEx4iIR67trQgISCuRVNbU1VPKygly05UUCpbUlArW9XUQ9jEVVAsKkXZS9fTx+XYKiojIyIicXJyqQCWeoEEhYecAHnxl3qWefQeFdIHCeDASgcDFTIoD6CdQKxCBbADb44pOfkCVCLVByIABsBEhMylKxcIXcBA8OLlIFA4bC+hjFgxIkUymDhzarv2DCa4/yk7feZskW7WgqMOFty5B4lUPkkK5Q30k2fTVEYBHTmCFImrn3nzFAWytCmjJz90CNAp8G7AnLOXvrIN5qtWrgm32OGNpSsEA5fUpnWBOcLETBI6E/u8+TPwuCjYjsEcnG2EhgRsBxxYMPFPoa1RSwVqGBDf59B2RBeaZ1qQpNX1QA8aLVUgQLSGONU5QIc3b4sGCuyhKG+BSF4iciHPi/cWL1kaDgCK4kKxzBQlUlg/p9OaNqAwJWNjAzNZuwDo0Xc8nbvr002iuYZSaOkhxHn0Ztub9xA/QoJkYXJVVvbspllmbLWlyhx+oMXbBBM4MMEDEzAwQQQTSBChBAtAGP+BhQ8cEkA3kD0zmAokpLOCCdpt52I24Djm3WORUfOEOpZhhMcmlBSy2o+jgUKQHw/hg0hVY6kSVT7xDfTUPLPJQ5tTo2nCyGmHGOibZgtoiRYpn7hyB3Gl8LEgIKJ9BUBP1ICHTQqFofCidTGS2GZQk+GkjgZvaBAHev4sVBY+AGE1Gn5SOikiV62RRZY8qfkDCXsE0YNoQFAVqqRFv8WhGaduyVFHKbiVAkiRYwUk1ppQCGENZSqYgAIJLJpg3U2JiXdnibsKpYwHGThQgDumUGUpppb8c2xVZua2lbFb7VGIlYD8Z+Uh//1niVii6CdtmfQkEoCXcSSgoCsLZmn/zylH0iPWtDzh5F2KMzmzQovQzFljnb3G2MU0TljGCivqESKpRqQFKImjtIHmT5TrUqWamU1C5Zpo/zh50KUA2KdkxxJ9+icdI/fGyXChMrkgpI86Agg4XbjKb3aH6asYZW5SRhlMy1j2p1ukDNRokJWCBfKQt3WEDyFlTgvoU4SkAqWpBxM0aCQDOS3la7URiRaXc3RJh0V1uCX1cEymFul7PPEbL3YpQmHrdm7qBE5jju1LzSx+/uYjH45Mex9tjxb9WuEBKmnHymJK2xEoTEuaGmxca1UpbfUsLGkdZHf5Z5cEZ8mK0kzVIVVHiwhQojkxNpFCrfjajCdObsdL/41l0XFWrD0DIZ45JVsDv4hTIkqdsmYnN+0KkYKgvaOVfHiEB36KIGrklHqse0eoJGuGmWafynHWRE1jAkp9tLVZZ900tS+7vK2qH9S/NtKkQQTmjrsubDu6B7wjTskDfxrWsTJ9Ih+i6gMrREWKiuCBeU2zUlnsIcEhXS4R9EmSINrCGwUcwFycEVVwRiWiTpBPD/gARCfEQz+e1EpOK3qfr9gEFPZhowQg8JNFhAMu5tXGNVtLFQFTt4dBKLAU5yrbWsA3sE+5xRMCMF3xXPMVpgDuWEDElJFEhDw5iK1cvkkAgy7ypVL0IQ86AlkWajQjFK0odvWzztzkFaMYuf8JPD6TgykWgTCGPSVz/chE9mJjD3WVzQBK1Mw7ejOH3rSlDxYRgPg+YcQCNqR3RwNN9ObBnhIyaDMDiMMCzLWZOTRRaYJoEKQikSe32QoxuKIGHHsFv9rBDxo+C+HfNJImfWRNSqoUIICOlSUivkOSjWQkGD0HPrF98iLFWlk++oebq7WHHpHSniq9GMqjbMZT79Bf2VB5CDtowhPmoMbObic3Gc6uC3VzE5za8adxQW2IhFpIqtjjlAPmY3SaEcAXQ/nND4JSlJshGckY5MSIMHBMd6iIaBZVOQH66Ief+GQcknIUbzozLVJkEkbwcYA6eocyiEEMNlTqzpjQUib/lrnAAQbGx4FIzZeQsIRWhOkUysVjkmULG0ETIEoHfPMoA0gKUQvqqQUgKHx7KBtupEiIAfz0moqqh1VSwZsFcDQpHAXlb9qCQI2MamXXsAYxcPIElc7RnZTBW3nyiIBi8nJTodGn0CZVH0uIbppBO4Akv+jVwiYArAtggFeJ2tFuOtZz3SPbPcZFCrec7KdMOdbHYGOVUG0UKYX1Zl3BB5zJntEqJZoGOHA1t7fGsKW0gwmc+uajyQZkNQdEiE6JVk6y9HYRDxzbOzzH0dB+lahgRaxXCYpUcPZGkQwaE1SRZzq58DUgB2QFl0CrXHeEsC0ARVc+anSnadjqdbKz/2F47MTWD0QglOOKx7e4xsmoaEIRjnsgu95xst50FKyH9aoDKpCUC3iVwNz972GP+sFyLZCyjKRDUM9qsD/es4DDMVc3kzIBBCfFkfydpKmUNID4rdGWsmynDNWb2hKMYAJ1tchShteeeKiNYXsQ06gCC9zQdTWp3DXwBQpcYK8K+cAN+CpSkMvUoSoUus/l1HAehTDIQUJUCS1yd5HKmy6GEy4HIK8TZiRL10KBpen9DoncYFR7VlmYWTmUk+65oAcOh6uqCK73vglWBPvJAULWcqAXgGADD9i4AT4KY0MJwgBwmUGVjciPChek/XRuMw6IQKYLq1hQZmamO0ZLIf9esg32rgDNr52TmeM5V9qCyXJT/p0Fl0bBKadrAHYOp0ILC9ZAB7rDgPbTkBcwbEN7mNcJPkBYRynKUBK0bP2l8W4XJSJkNpjY2IZDR7sM6rEmbw4yiowt39raltbtCSBICnrOJom1raosTRkAEhE4zi6Cb9d9HjCgCzyBCxD4AoGugJAHTmxAB5zIxk14R8sFznFNdqIZFLVGQRshbCu1uQ9e4hlr2JN1nhcmZoZtnQTmREuaXFoaXFfxpozles90iZxoNncB3SGA79vAGrh5wS8A7Jz7W9+FLnKxke2ABX/YXPkb21VXhqQsefGzOO9QYRPq3Eb2d0QxioaYqRH/8lm6iON1SoefgDYfeLtMUkR8iugkuUDdaPfTz02woX9+ZJv/POcVEPbAIzBku/+74IA3NGKV7E34ClcPTOMRCsdFB8YWdsjHbq4XdY0WG6lVMejluorNnQwdMtCMgaLYjzoiwE/MG8ttD99zD/pZmmug7j6HPMD93Xd9v/4Crxc2gfHuAH0HntgE1ndyHYtlyk5MIyjnlOcsHqwMGDi0Bm3kp1JBABOTKGbUQDUUvL71WhIm500M1yqx+JAfne0AClSkbji4FjoogLlfLXTBfS5wB7ze/gYn9uwvwHf929/XQ3Z//tZvvXdkRRZakBVUD2VPPCQcdeB4/Bdo/ddR/0uVP00kB3VCHuukeanWgXSzXlAwC45mW1YiCKLhFF8xGwtyFujXSJyySPfWVa1XYLUHcPVng6/nfwDXbwtwezmnAf82ez1IcH33b0RmaMgGRhr2YFW1eANQVyB0FD/nfAaoaJwxSroWAFoHMBv4Wi2CL64VcrdCDbRlOmmCCaERFftBHHhQEWMVYYskVF2iVPomZB0GeQbnc8E2YLGHeze3gwDXgwZnf4JocwS2e8KHhIkGTs5mERPhcOkxBwgwSglQAcDnAM6HbQtHVAUgRqBjVUJhBjkxRyEnhorhJiVAWxBlJN/SdJMwTZAkKkpkSqunSAg1eNimhwL3g4CWd/+zF3t6l3tDGIG/qH8BqH+x93d1x2uOV0oLgADjAo0I0IkjiAAIkACTyFgVoI0IsI0UMInXqADPyBmhYmInhRNeV26wRRN6lEaWNDmpUxXXIl2c0Acw6EiNNFpedVT81ov4h3s2SIDA+IsBOIg+CGgddn+313d094+DhoSIJUbSKJFyAI0BYI1PaI0aeZEaKY0e+YSQ+ImDsQ3p1IFuZW7qRBMiUAF6FA+oIwmYwCz+EFh51kCQFj4LZFDMhVwCVnAV0G8A53PD6IMCB5D/t4v/x5B6l5R3SIy4h20813dGZnGiNQAKsJHWeJHRmJVcCY0SiY3XmJUOhwBu4SkFUF7/4uE2aMZ9o5gT33A76jZS2UM10WJGoDBF8DCLb9hMMOg5ijVKvTeE+Fd/Cjl7wWZzr+eLNuiQ+geUPEeYtXeDwgaVFmdgcJAACsCRmkmWGYAeHhmWlaiVHWmNCYCZV0iNrGAAJsYGZJYYpviBMuEnBBMPd7kk8/AsazhicehIXKJIB1VQAVaH+Zd7feeDAAmQCxmVjuknrweUeOeHObiYfoiHBUlzE8AnHgBjHGmNFWCJfNKdBtaV3zlKGgmWeZd7fPIG1+kAgVFDcnVq2PCaspOKI4NN8ZE6i4MmmSVqZ8FVS7RICXhQwemTmJiUvXh7BoeYSnmY0wmITzmdCAqI/88Zez4ZgQvgAU7gAZwRlteYARvwARpgGd3JkUSlASTwehkAlhp5ASQwAiTwOjNhK+iwVj1RBOPWIvKZGLHkBh+EHuqSNpEQOJEgB6TDVarXm13VYEpKeAE4e/3Gi8jplIlJnPtHpcW5h5BHnFgqiHlXh4EoAiaQDs84mrg3Ah86A2N6jXn3oRswAhUwmgjQpvZCFE4wkjxRDNanE2xparc0AnEpEZdgFVvTCUEjFamAZ3s5XGIlSon1X7z2b01pcD9Je8d5kATZb0U5hFRIkNPJh0FpjAJJiD/4BCIgRqJZiSMAoqlqidZIaEBoiRuwjduJABdgE9/gAirwAtVRHf/xUkc4wVKkuGI2kgFOlTJFlA9oRA9Gghs65lCfRFBx95sNcBTTWoeFCJ2KCZ0K2qRGGZRR2qRAWJDeKpQAyYO0N3/G0QTn0ZF5Z6Z8kqoaII1ASFQIAIQkao0aEKZ1eqtE0YUotn0yFEuxGT6plFOUwy4kdlnPym3DxSV8lmAHZnDOl6A/uH/H6a2VerH/d5RNipSxt7H+dpC5V39gqgLrSprElgHp+Z2k2Z1HUa/bOJomig5L0AK7qi/AyoGw5TMyRiRmwlNlAhBQxDjp8kms4A7PlliOl29ZuocCGJRJGZUV+7QeO3u7WKkMGpXHKZD+V7HGETC6w66++HoKgI3/jmaJb4pzFDCrJuoCuPoCTwC3XYiOK7V561iqD9VTq1A4iXdVwtUbC4SkTPVZFoeIDzqunPqkANmluOeLFJutwXa1xbmDk3q4mApwEZBzIuAE6yqRk3gBsaoBG+C5eSdwPQizYImNF+AMT3CzuZpiZXYvdosTOfoENpQCfvIzdpkb2gIyzxNRY2JtfZmkxKVsSEFkU4q4i2ucREmcCGql4PqLFBuyVZqHmNugPSgClmGqWQmWGemRs4qVnxmizIAOJYAOKKAiqcZS2jFHXrenthMULvaJGPZHxkIKfrUUR5Rx93ZvkOVR+SZsFau4fCK9wri134qxVOqDxliYV4qY/4d5oP8oIZyhohYpjelBmps5qyqadx6gAR4AAtcJwtcpu/AJuyB3ZrM7n2jajvPRIKRXRcSjG8mTk9LnVLwBQsbLUUOXg8yrwBnrvEa5wErJkFGalERsf/Xni87Jf/2maZ4ZACp6kU+ImafakWJkwQhAAR3iG+7gGyF3kjgqOwL7fT9jFuZUEEJyER0TXJDWfntGdQOKiVEqxMRJhURMpVF7sREKvbfHuEJonA4ZLFD7lFY4icy2jYesO5hhLtmYjURVgTrpaJoBhiecwgAbrO7kM9W1guwCCfp1evbGsKTksLhIx/hnx0C8kKqsyhiruBBaxIhrnMfJd4drxwWcnv+4952XsaGhhMgUOI5SPCwW4Q7v9ybxKVvrmBM8azZoQyi4oTRggkz2yBY3vGsfpGQ8+MOtTJBCPMu/SMQX+60ObL1Se7VPWrGZi5wYwCftLLq7bGBBxXCMRVRPeABkCVlItxkd6FpoRm6wVQLtsETFog8w/BkdYZfSl5NJ2mVftMOaBqnxnMvKS9HMm8cZ6wEa+7TRycre+n8O3Lzjip67vAErm4MOZ5VDpTsV/EHDwqjfZMn38nE664Hl8SLrcBT6ExdqlxGpEF6cwH69icPZDHWeatHknLFJndSuXLFROoxAXKWK2ZwX4HxTS9Kii8teFWMi02xkic+M6k32vAD/KIzJy9yBK/mJbFyb3zLN/5lMneJIpNR6wkbAdQxwGs3UQenHUc3XSv3NFB2lBHyYWL3L6JnLuYseodJNjpeExdVRm9cEm3cTc1TGOmFmJ/phsVZNh2pWulFr6AddzZZQOfxZcCC1E53LGq0B7XzX0NvXd12QuQfSru3ahA3OU4ucuvzB6QkHn1LMmMZdkVeByVzWNp1qYjg3saMOHhABoDNiqKRfXIVCdYBIiZpQOhzcxAYHWE2cq70Bx5nXGsABtCzOP1yu1CuYWnre3Iyc04vYE30BHmDSzpsUS8ElX5UUfsKDCPZfdAvQL/Kab5VHBU0V1iU1r2aP17yo3OZN/4ilrcwL3qz9equt18l54VXad4RcoFo72IBdx4TtuLh80rp9nUjlo2FzAKcNbD+pZBzVTu171sgtu3PzYmIkGmfErPuVZ67QfgzOXASFWD7X3eSNe+Ct0RLOxxab5EFZlCMbbFQZdcxJ23kNkBXu0X2IovHtvCuLnHBANmWz3egadRxFVMVt1jI0S9gxAnEgHHTg0239QEcEagniXQ5tUIQbIRHY3aAr30beza8H3hkepabLc1RJdDvn1LlX5KyM0eqd2vDd237oFvO8GQ/ag4/nqMedo2yVE5KtwjQBAoW3HqJAUhFVk76pSElL2oyqWPq95Rwg4fDc1AAn6Fbq0f+ECJEKN3i7+IO4jNu1bdG6nMsjTDb+5VVT/pP9/VUAK+MdGOO3cxnGV9DEc3pItEhsocPexVyEi3dNDN8fgHvtHO4+iAF/jbHLG7EI2FzMtnDJxeUZHdWrbNge8M6HHZVdguKhlaWa+HxJUQH2ctOd3unqCO2EweYNxTIrFxxnoRaqsEgJxVw/Rri9ls7ICd7kTuETneTfrMBIOWx0uFhMRXVUh+y0Pey23ZyF3d1YDQcth2lTHojP5+9k7eyuacIjoKFNBBfsclZcJUm+0T2svqgbtcMTi9XkHehGXuvnPehK/nOWeGhJyGwMUIEIKLWAfu58DqL3/gb8l++Oxmf/h9hhPMjDR5FmYgbgNG0ruQRNBkCkaIFE/PtpOIxQEt+oyBV8F93nuZfxq63xsf3Du0egPSl40LdUBsVYJ2/YQfzReYydLD9s4YQUOZeJk4mEBiasN9/s7bQnZilqnNDwK9hAXcYWD43nm9FpPJlp10ucG/DdyNkB4t7xjf/X242HP4jomyHJ7m5/H47ejW/HXF/AI9wli91RUalvwYJtCGbzxv1xJGAUZFNWOp6FQk/yG7VnH0ZxtZ3kGc/xwA6Qth6yIF3+U577iKWkSNdNyB7stTzbuGzSHxzPZJ/v+D2Zf8b8h6YBaA8EK+FwZRIajyqiaaRZLAaBAyAqGBAC/4LAoCCYHg4DsHRRgC7ACTD6eXAs3o7L4qK51DUaTJ6zsevxLj7qCAs1PC72CPMC/xblCBfsHDLiDhbU2Aae4hwc/zwLDSsW6zjyUFE9F6TI6CIcKmLnLmBl6Yhyc1l0e3NJhFKKhkY8ngKoCq62DKSokMMADpTTwtjYDtQ2Lx24FyYuQu0C/Qg3EDUGHUvtFO022Bc1xO0mQOcln542N6/p6MBNcuTpD51w4/78+XDoDzg0A/rBmeMk1ps5sZzkMqKECMcVvIR4HLaixAphS0wKacJq2gAqU7Yk87KF2pk1l9bYRJOgGxxOFewALYXuwrlGhhy5uwOPUdOjTg1JOv8YR98lNW98Xgho6M68UnWEfkqVx8GEBMoCOIiQTw6cShVeyfHVC+SQunNHDiOxEsqBVgTESAvQ7EoYMNsS+HPQ79I2fT7bflq0B50ieEwxdF3UoY66ooQWSk5ICBzpixd9psZqcQJQcV8vyFo32gMqPPvMHAj3ryJvWRUm4BVyV/iRISdXABMiwo5fv82cxwywpZXONpj0vXHszaeTe/LeLVIn+nP48OgQXkBP/nstqlSzw4kQro7UUI+CetKfME9tshOggOgJJ2jxDcDYHOiouI/mQsK4lPTiazq/uNDCOS6isOaSneB7Y0M3OAExq3nEukMdeMarIzOmCOnAkQ3/TjEPPa5Ek0MD4OgrsBNO6HiDxINiqye2O0IhRRIc8WAooGP02W2iBYCDa6IEUfKFuAWHQQKYlaRwya9nNsQKE6vig+yxJxLjzkcbNWOERafgIWqcydRrk8Z4QtHvgkrCAUoiOG55DxYCKbkDnK208nM/2eD4MQ84zLLmDeB4Ow1QKrGkSxcjkBNCOSacmDAmNAhKZbU2xJxjLaq8oepAsEZrSgMX64jzs8uGKu8ryfbDIxRJ5FiFvm9u0ZEtJMsixRMjx1m2N+/imsceOA5QoB8CL/WNlhVEKg6kKx0c6dMVRhChAjGoE+ObWB3hkbesynwMwH+8Sk8dyzQ4pSjJ/3bV7A5CXJNlPjPXrEdZiviMZYI4LtIPIDpwJKU0YGV58tQ4BlZrnyYPzEeWDACdB0viug3JuJM4AoaEUKOgxjaz6EtltwoauPStDiEL1M6mmCKqHEDasQMRXdf5DbvENpkuilbCBK4iWiyqiNJYGpWIT60godiiMxPbSTGfwqS3xx5vIeXBcH1R4UpfkECiBC67HNCOf6CkY50CSWF0jn944nGO1u4bhynzmGJREQ+Uuvu3xBLgB4EolqZwCzHCPHDrihj+U1iF8wb2n73fQDrAvkjfcMwn3PunWCgnypRB15M7eYQKsgkgMYLaOvrfWA++I+CtU5tI+Bf/hVEDpv84WAQzftO7KIHGE7Bd8ixo0gIAKfrOypY3Ou4t83l0Hhu1NrSxtoCzkjbddEp6uwjkZGMZAm27YOc0L2GYcMD8ATI4hO66aWEOdrhmHdnSChwwwian5OFNegAaV/w1DlIkYA6Ms13SWvESv3QpbAQL1C0uRakCjTBnWOFHX7pkLX405gyAu1nFPoeLudzFI2tr0DBS4AG42A53cKkIBbqSB6Us5E4RsMPAnGA3qYzmM4MwxfHUsw7M7As2zZoDCMe0tOt5iQtlWdh14IWayxmwLe/5nwPSBAUEZEMM2wjANTZhke1lDC4AEllxSlac+ZFrBGo8gFAAtQAK2C0dDjT/R4mah60+9UosjCAi4SYzm3/daZJ/GxMyXDIdATzBHl/ERNeocpHVQQ1Kl/MhJzKhEy6cjoWmO1b7/kSgKo0MSw5iAibeOAkpAQoPGCBimwYxiMsgRCiAc00G7jAfOAnQVsurE4tY5K82OeqAUJgOdL7hCXt4KBO9edfWdLQ6rGTPayeEoz5EBy8ntKZj2MpAL8I1vyu9QBd57GPjCDGwUoKmkGBZCuKgOKNx8IlAjkqIIh7JnzoMDR6gMdEi9IUQBYZiYbBwDqQ0sM15fRJ1WaGg+MbYN1C6S0yq+YaZrrEKqXEOXiOJJ+x4QU8V0PN1QnjbE4CiSEzwk4gN/YMf/zzgB6Em6V8EJcWN2PEmDCCicFR8R/IMWZTkKSKC/yKbQASVqC9ugyoUWM0sCtWWvUHmdreDzHumZFKcsk+cRntDLjqFAte1YDh1bQEvQNJHIBkNQQwM6s80A9BTLJVodYCEUJKqvEZ4RhC1UtFXGiqKOc2HlLXQiiW5N74BdI1uAeyRWKPGOJPu6HsKsySa4lAJtoDMfTKMnUthG1v6rYCedGXQXVfQAiZMBKmd7czxiCKPWhXyHOYJUk5fIxqEEu2nd5gRY8fBWFEIS3NxuAWAxNSPi0ENmb3dzbs4ezlaeEc/OBpbR9lXKbY8wRfKEQ7aaErP+A5HBbMDGC2A2P9cInoGirM6zx4AKySApae/jfiv0Nzk36Woh7DsGZJBfpItnJ2hWFJyFpHmVqDs1ax97IyZYY0FuhfG0JuvRYJcjWBLvPBipnblhW3JVRuwQGy8exDmi2ZkFD8QUcYOXiBTXORAptqBiHvIlyMY29BgVjXDJPTJdUlaKbAy0SsIxARWLOWVBFYMmQ4RJfBoAQvVPkl+ry0z2vZ4WxbglkEgMQEDfdcAUognkoKYU1ODWh5igk+5o1keE8sBTaHtQV/85czdaBGod5VQvbRoDYgjMbcKZO9UBwwHn8CBzKwJCxboHfMr6JaXMru3zKUWAj1fPBy6xrQIUBzSb8Iz1CH/w6MCYWFwHkLziJ3Fw8iNJfIhF9rEOoWHv6Uo9rBCHB/rRk14NiLgHc57gduNkGGUtdGysDULscEyiW9NgRGA0bazzZJbIMHtt3I7HBQ88jeaWQhhP7BjOzyPRkZeqiJyOgryDI4cT7x3Ohxrq0IMgla/5MqcxYpe9FZMNkDCsGaoJu0nx8GO2XRalMLhsC8PbISdnkgEYuteE3RqFx7BLV1RvWr5yfjVNgKwne0MD8btTMELDNKNJFlnFC2017hSMFPrQCuFPLHYBanPbiZl3UshdUhbuRsasczo+JyGIMqKklpgGXFQe+KlennQ10X9kZO/jgVqW4EQR3i8X6u9/6HYQR1S+7kBn+OcyXYKRIrKoY4bU1Hg8CCsHxKnFFEcKeFiJdRlfbe7rnS2b97EiVnXhKP5gLOj/2gNbyqhgdiNPLZp3kVuX4xXsQtBtyO4LylQhGjVJUbxgJfxidoUOFu/iPYqArgj8wUjcyAiz3GCkY7t7p2uPI2AkChUKUozeGmP8SGQuyiPvGI538RldUnUAAi+XhL8EaPzRAg96MEvev8g6KiRfTBcupYAuCRkEEFVezxwHpZY7ZrIf/i3MDtTnuUq2FaHoL8cismf/GlOpOJOVmpsIAIttiCbWqlHCKRjSAg1ZEMDREDF8oLzPG8IVG7NXoemVKIrgCj/7v8rhqQN1m7v3YZsEY5q+KjsMwphmKQKivbr13QMoGBuv2wPP9jhNRBPIPZE8eYkEqBmLZYGQwjgEiYAQC5hC0DpN6jmCVXHkihwBI4Af7YvSzRiCUQP/GgK3cglKIZkiubsikpwUpwLuPYl0ILvBwdMMmbvVk7BeC4D6G7PRRaiBoONwIakUP7ANXxnTipGFGDDUuZgaahDCsoCH8JgQqpGakIoeJRJBKgwxc4GOShRCzXwtmhrE3nBBYQgz5huTiRNatIOuAAMcYIqBcNiFUXjDVnkDtUj7/RvyNSuDxoLV/BPFBFrgJqFXyTrKxbNmizkAAbliyTnJ3zkXUhIA4z/aATk6iS0xDii0dToJ+Ve59y+EGAACgyXZbzk7w5TcajUkDxKAbEkqcDyLDRmkCnaDwOKq5+KTvEUyG4gKAhLBP5A66Qe4hsWZl7QZbOQ0Ux8SErWggJRoCSmMS9IbQhKpgXURuXuyuyIYWjmDBASj+HowbHcbyE4sr/6UKKCohWby5GGyb8ALk5srCiYCnF8zShgA5kCqBc/LIj6xf7a5SI6jXsgo9OgIHoWEF7o5gDnQAQkkSPEbRovsetE7/tODq9GINdIQR2ckFmCRDxw7Xj2jt3Sw9ZGoV9+JveOJw5vDfZOEh2MR1e4ogD3yh79JbiiKw8Pwgmj7AkYAA22/8AvKm9vQKejWkMSUcAjSE05SmIkjNIXVI7s6ooERICS9rAi548j1TEdmsoRuDIPzLErwsKnXq423NH9HMi/1NGx3u0PhM4PQQEmgdBfeir/Fkgqy0itykI1EKBxsqLSOmo+jKgo5cqlrhCHqLGuUG0T52sTSWIEIgsoeq3dRsMzzkHe7vD99JBELrO7IGi4nkkld24h+kCI+ms16bAcoe1ftiJwHCs89IW5GIG6cGbZUkcNQIhqnmwnKVAFUEAEUkLcxAXsrCTdWA0xYwwMBSEzwJAe440RamUjJVMsm+IyhcQN7xGKmrP+zgHA4LFCzQGq6o6YKAkdYiQlD+H+jP+OpWyzO5KI9TqLLxcg8zQABUZABVRA3ARTGuEJMXGrtjrw1JggmvCAM8JzuPas/eTtZ6LJEbpsAN8Q7hZhyLZzOxeCVoyiwAKqHunjqAxCACEr6D6h1/xPolTLe8rEAcCUR1ZjINdqQHTzBDylzL4tGKiROFINr+4KG4+AOQTwHQDRZyZJ7Vwk9d4EJnEOEj5BDqjTFcsj706ykGCPM+0ged5EBUEh9qTJkDxDHdDBRWyMLAKRIsTpTGAIW3yi8RYAFuxBBA7yILtPRrNwJOjKE+Vr9IZzBUYz8QzJXgaKn1QyoHxswNZQcKbJziA0mNjumWwyQx9uF4UiuSIqkg7/p/4MxT0QpEByRjXEyF0GRG5IdQROYDeLABpNjNy8D/yI8wUkEiTqK+cIzJlKoXBqA/AsMz2wzVEJgTo3wNZ8DlhjUQ967E34zcGOKjJm8gUfy3h4r3AYQgCB5WY8K+mkQp9KCivWiShZVAVOANxsCkKQoDf18/s4EeVOTSXQAwPmTCg2QO+u1Cb3oNfKUZLMkUF7VVb2Zakg9Ll+cSuFB2IMzyD00N8MKaj0pbj6ZBIwTHzEJ63G6kTXBQSwtT6V4CjzMwO5Zb6sESS6sAjsizKzlAZndYhsY0FF8hx5MQedySPDNh520LMWySCSj8AENP+Mh9D8YG74TCoCpspE/6kgvpSTQtUD/FIEVMA+ww4/U1UX5ovVgrMuRoD17mbtZDFousIdhO7gcrVf2MEdziMGHcrmKDMuVWqXplQU01VFhqyngsqJ6BHa6gUgrA4cVMpEu0ZKJgBplZZU5WdNw23cNEVqO3Y4u7C+Jo1sn4rv6oQrAu0j7aQyEWk2qApoEmJwtLSq/nCRyA+cMIImq+pExJLHChZuj6+gnpXPoI1vTGo+JJFU+XYE1lQ/F1JBMrE/U64/82peZo9Pn8qBqKplo9PA2LBdVaR/4E9KZ1Vy6W7LtsYCFqBm6C+SSDMs464oFgLWiCRHCop9DEvTUOsxbgEE/LIE6nNiTSIaL//xbz+vRsXOfenKtnQIcfUsO2/FHPImDx5XD5DJT4/0Exo1VyMXJmEStKZS6YYnHlASX/dF77J3IH5wPq7mPt7iR87kXfKgKMl3acFuXH6zpsL1IcXOBeR0BN4AAQgJwZ6TWSOLHhHJeUUjcrmSjINPDlojw0opCi+lK9DhDm/s9vyASUVTaO4gYQwhcJIrd4AnO2D3BPr2L4lAitO0OAZ31UTYfVeidQUINAMtWStyX48qp+Tvkvd1NtqhkkMyjzFzSArK6rxJ2k5DFryK/QjB/bbx/kSzf5eoWQuiFQFE/cIrSorSGbP1BM4Xhz6YMDOWY9eM1b6vLuj0J0ulv5z/tBCkhHd8MSTLGH8t06f+RSjypk7Hi2ygVeIsIpvlDyuTlEIBKk6YdUGVmUjJsym0DaV8xC+ztW+NEj85ZX7CpS7WrMXClTgP85aiZxMSACHAslHLpn/3rBH2FTM7uSt3sQ/15Ed8p/B8iNo+B1B9zU77Y1/8b19T5GfzhMAQiSqa0C1atEVRoJ0vNj9FLQODmUHaF/RoCrdQwBik4HHMwGXBEzsMuk2OVKBTMwMyYwAXL0gOi0B+Q3VvBg76Rll+MIZs2HHx2OfIFlZ2RaHmJju6xrJIlT6ztQTQNCltN4+GYL5EmBOHoy5MwFxYIQq6af46BzsaDg8q035tjX+B/2IFmU4Ib0RQhac+MgyW1Gse/NhmOzk6EyxJaWR6X4OiAiFGDMuoK6+J/1Kk6VNNFZJbbDdcPPEjVlo4+XMImAMKrIU6mgRKak1MnkeMqzJe89hcAThPf3B6CxCs2m2lTkkvJeLqoG2UJqWjnle49JCaFagmoRmnssKOnJE+JVYFSsB+KPF8Udouxo5wVZq27LkYaOeNWiGO1gv9zoTuiDdXmUJkEWuue7F3hOfRyKbwvoleADDbRsqHRCuOevgTmMVG7AAmlyi5FgqwnqBmAqkO+Paxj/tU7eekP29jU7q2tpBBQCVA7vKNsgMuPnWnTjuRCpDuKkCagdtQWnhIlP8JwvrEvNvHRLMMTC/rc9QPjdzOdnDKy4akZgcUaJ2O5iiDKYLSh4zIII37L9HUN80s7FJ1kRV5hIG5I0KFFZhmLre7f/20KuXbau/rRxDr+Dycc77sPZFROT180eAzdM7n7R5mr71RmUHsHAVqfC5HA0S6BIw7ZWDLBHaz6xwEd4G8zYI81YwBhUA7wkSJJ2SDmgObyTVjZZ28G3WJSOaMbMw7PBeufRTGRiocAGGJtoHyyz7NX73C1pZoOY2uTL3jBEQ6q1HAAlH1N4mjVQ08IqcWt0yvWhKwjTbEy/SBZT/hlbs7w1ET4a5GKvJhkaz8RJ0EIwyivOZB0+56jED/Z1O91AFjYysk4RxHwzbZ5y+lPZcrEXDlyfvYLKXZrHCz2FwG4LMLwBXkw7KehrJqfbVLgTon/LJCNlFkm9p+g8MKWKmDBanM8cKQ6bynRhndZSATCNBzVr4DqSKaUYOPu0UTUvu2dUbzQphXzdRNnQNBYjGhQBmo4AySEXz4UFcNq5ORKd8sHGhWdr2hxuqmNB8rKOqobSJkI1gyr18f0PLCrKRSQ9GgxgdBEh/3kl5wXMcl9gJtVz9zAchBAosdHjH5AnLuMjtC0tkEDBxsLSNlPaGd7YHvGoZ4XSgXgIAx529a++gCeNg1V0ckfZw2ZqSuKCASKJFuuo2nBM0P/3LN/ZZi41k/LRBOHf7ASU/0PHAFFnMMvsDBXUhQIWGNobq7V1C8E/roKrJQsL5H+ERrrFyUWP5HXr7JwYLwoZW0seOEzClqYE325Psg4IUq5tPnBbmXAZfAicC2dPeeU3opvxCFMuTBgba7hII6f2SjL7OoWhzTG9rQE8Vsqe3EpaxeBHoggNZzxqprIiIT0s83zhly2X0vL80TitvnUWxb676DhWMpRbgLF/meQ8L0zue6N+SycrgigYTQoboOHg2oO35KASZrmgybhTbSpaYp7AEILhohcWisTCrDxWXhcC6ijcUhUV0kqFkok+nIOC7Ky+SSIYaV4Wezq9GIVP8olVx1Mq1S+NWev/L/Aa6wBP69rBwOqiQyDv4RIjqOiCwMLAQMDBQ8fYVFCCGJDYEWEV18mmqEaVRciI45VKwyNV2wxTapqnU1rckKrTq8Cb0ZGS8Y2S6xxnJGbQ0cVEZBcdbGqpop057NttUmwY3InaCU+5UAmqQItgtCEh62xA82srREQv6NYAUcYCYoUEsDrTFEJiRbdqqILFakRhEZ80uMK1peZP2yyMZLLyafjBErAnLIp4+emkV5YgVLlixPFlhYIAvMLzCkFgprFcZJQy8ZRMwJqkLEHzx4SBRNWoiPvkD3DtGLlG/FvHlSE5WoUCVAgEspCRpJo2uUqoT/RMBAdLjqlxpQO4eEolXG1bVfO3Px+hgy4RiwqVoxIdhsS8soBzY64JTRFUFljBsq4QUF7Ihxc+r0QaquUB/OhKwiWpTP6iGoo+GpIBhlAKYoRZicEcVYm0G4s8cEFoIMmJpWFC9W/M27DEYysri8fIlXJsolC/0m2ekMS/IK1az3asimVpc0ibk3s/lG6Ak6fjR37hxIPaQXKqaSNiR/qtQRBBN0DeCS5qi5onIPQVwZtjU2im8UpWFLQ8ENFEYtcSkYnRgOJFAYNRd2Qc03yGCDzUJIpERNcuClVBwvdfVixltO4OWACCMIZU5SfRiVhzuDdEbPZ1FBFd89jkii/0o/lxT4nygOhnWEgdmYokZYZ2SjU105TQgMghNlIxMWz2z5zEtcdMccWqGU1UUFCTyBUTWSoeSKhDR5ByJ3vWTwRhzkzKHeHuolxQJ7+PxYmnw/EgoofSrYp1VAWZBhpTalHGFlMjdB1IqUbTkkm5QPuqkTMypeAM2FaFJDmHVbZNgMRklcE+Z1zrT5xUW3IDMrrY1FoAGMdcjhhwnocabUUkDeQ0ixpyFrmmn7EDTASq+A2phsABKx2xA55UQSKMQ1FssEzXinlm9UstoRhdU8t1OGo2KoZXYOfCLicR214YwsiGGkqqpNSPjLBJUJ9d4KwPo67FL6qLDjoID6aP+VVQqvUMISCDAalm6lACiMbAoZlEuVoTDIlrcTKVjLQLsdpyGAw6TkEqpYWMeFdcnxhBxzGXbU3bxhblRGd2DZWUd5BQOi2VJ7Giyoacf2OIjDxg5CiAkitDEAEkpYGpEtpmzcaKSPPdRovlXO6sq+c0GG5GBuLICQB8UEN7MUpdLcLhdNpLwRmzunqlN3DzYTgQcv1kGUIHoIyx4g7S18FVVO60gVJPisYB81rWTjHJVwJdOXbNVqrYsyB+7WYHHGmZw54NhFsIYGG4zwwdvGGGHmy3ZvoZjuKVGQHKkb8jRimGAFZicKJcyxHuLCBluIwD3S00jU8dG39AoexIz/pGyocO6x6nMpVJFzrESp8S+NSRZcY7iR1agbGngQuwczeEAM/NVmyeWWFbKb3e/ULaAB2BGRS/J2HNFtZBkaAIEI4jACotWIaEtJR1OiUqz42AMfgoLaPuqHjDF0wxVX095DuEGX7l3rU70xmU5auA0GhYsx3hmIrj4AAtkVA4cjydn+pGGJ20EhZW1YU6ic4LJYyc0WZ2BCEtw2iQcOrB182kNTHMG0qWzwaZGT3gpEQD5ItYUUVNLYo9YXJY/hRBtMENk10Lc1bfjni86ZQGA+8AH7fEADeZRdHosBNy295IdUmIYRO3IcNCUAb6Q615egQK9a4UWOdnog0tax/5mjOaIPOoLesa5IPXhI4gOfy1RkgJEpAtEFDWBcC5MwR4tPdOJSGqOFtMQmOtfoygMbeNsF8hg7Pb5tdteSm2EKA8R6XYhCKgniFBzQu+CdYg0ccYIGwlGMpLDjksw72OMI5bgrRqIRTftDCewDivaF4Qy+MePWwII535RyISVDSxrQRpc1CoMW+SxFKWYZmPoRwwN7FMEG+Hi/MxDnS1nwYZdeMoUzqQSZTMida4KXL5vsJjDCQIgGamQCpEkwYlI72Dw2CblvNs5YiajcpJYhJQmNgkonzJgrULGbMiSIOFtjkUbjZkozBOgxaXCNdSxxgRsC84677GMR9vmMA/8ggJAumZsyXeMyLpCqOxjdCWBc+gZhFCWbIOVTIUAZzmQ1rmksEJQVVzCMIUCJCKj4RCvKBdcTilBrs3xFGWKDC3w6B0sOgoVZMuWEASCAK0LgJRxqCLc3vE061BiAAghpMw1NlQsPRVO+dHYSj31kDB7Nw56yWRR9+KmsWDxpFo1FvbYOggRvqw2CyogkzI1OhOPb3MXIJi5d4CKv2dKYWQ5yz2dwxRK47GP94OfckNDxCc7qiiBVEosp1My6IXIGeHa2vkZpLAPYpJFSBCYsULY2HzwaVD3kkwgVfMBzfNlnt5xzpBRSpDedEINOH2TfFibmU3QhYzLCK08o4Ef/P/pxrjCd+9YBNcEfi5JGd3KXSAQ3oSWx8OwBb6EKdSpkrJsRmCa5+bCGgfMF9HjYIx5hn5a6cqZiPCddJMI1lJkMOHdB0fqIm4rZdO8vQsAPa/QjjDdwwMGz42USLoEfLk0nTZd1pBPwhcRmNKZcE+DD8vDADvImrsWOcAFrIWcoeTgiEWtt6wgAyhfG0NILX4RzWlqhF45cKksKGqNdRkFLSAG6vhm1AlcqduTmOpgYl2DNSqj8yHNN4cIVJRF3cIUXNwmBaIgDqZg7nWankXmDJ3UtOKMyglLE1ZTnC2PH3EKWwFiKSjapK1sUJDpPmcJaQAZ0bfxcZNZYi7F+/3SAJboCwDU9U2cIjnLwPMsiVg1oDEkh2DZxRNIykxqDxBLzsvJI4ybB2Wy4xZZDHDLrrem0ICXrSdyEIVNktPTH/NTGMaLAlda4u22NQsgF9BMiRzfbof+e06s4/B16muEPBMNDOtZj7fUQImFlht5oPo0ICzpitvxMRmBuCpmHOEi3HosncCzS7vwSeNftKyxa7nutabSGMJxYwiDvFqKcVQC754JCM529kWiWsuMXcLgUDWawbEON4hTnIAfdY4IZ/PiuufANympJICcJ1TFrvJgbR07G0qmusPKWI2PIt6XWZKIAuVMNd3fHhqyeK1T6onIzd7bnAhMkggUD8/9pH1Hi6LWV1O7Fdgc9F3XH4Bp0qjwlrCmSDbR5JzZpgwhvDb9ySH2B3qtwS6mmcZyfUxkxXdD5doP3P9HTaWR0Kdof3kNtphy9KpG7YrGWZVZ6nPrwp1wQXfdbO0rhdgzcslR/TfbueBt3L7uOCN7vy18hlmju0QRXqqwKcAHiy+a2Hl0SlBJBshIdtWgVPNRobyiWlh1stlERrm3M/AGLvKth0DJGGmMT/9wkn8UVO2FnMvXnGMcSbJg1jAy4DJARnUqaMJu5hB4v4II0KZwgiJhSQAIekJrSrZaoWc8hmMBsrVxC0NIYFcmBZItBWItYpA2CGAh/oY6Pid0LiuD/uFjLDLYIzrQKEgxg6TnShTEgpenMt9BEEyTOl52Xpz3C+XGSj1gREq4AmTnCksjbbGydh4iP14zLpOjWpniITn0C+OSG+s3Gxo0dPn3QnNRC68TMN3TC31TZsnEJMunO58EEEc1QdkxbmDHPnqBX9OgIi0HF0tXH2J2FbCCUC1nE+tmGK43PhLTFOwUH/pnPT+1foHnKX4XH1A2gGnaLFwRR3SxS+pgeSrTJ3yyGAyhFw+ld8wAJtwFJBqXYElqR5dBY+1jJA+Ia2OHP4uGWx6QTfUUih6hTHGHK8rUUtpjIhLDNhk2GyVXUziDSAGaEqvRcIfHEFLRKijjBeXhf/xGqorHoSDzMHmlAjcRBzdeUgkSU2y+KW6WlkjoJWRlpisfoFJMkVLzRYjLYFPqs4cwcYI69y7sYUSeeHjZOVHd9x8+J3gLkYZiVmFMsDDycmOApzVkRQlqkAhbeWoLAEaWUjn90JNjkFVk4CNpkQ6rZoymkms8oEb60Tok4AUK1iBzaC3a5hr7szO4Ehxc0gy20TRQ4HJixB42Unx/2ofk5zUkNwpyVAgaYRW90S63NHzyVG9g5otf8FGyITzq9UVARg+dAyV7pxl14BHfMy6VZWQLIDdydSCkmErgwCCTREUCa4lHMSLURnWqVBnphW0nJXpplRYHQVl/sYo4xg/9DsBuT1Bhi3loiRt0DimRcXV4qdRxwfd5N/gIsLUbNuIp1teW8LMYxlmJw0IoTHECYESEFUpFDKsunaWA+iEb5DULunRIYyZCN4dkaOB4tYc2SrJMp+Fi48dMHTYpBWMqHOQozuhHbtBGbVEMWkN6kWcm4bAqT9FhOvoQ0KE9d3sjREV5RsqaZfUbl/NkLao372Ncaic5NOMZVihHjhWEVOoqjfCWT7EYX9oJgnAxPbk0E8MxxyKEsZAGWAI7xXcxePYk0kaZPjpYqapIettgVrWYnBR7kEAL2JKYg1lVeMaLPMIkvEggtcM3m4EJalI48gY7FpE7J9JaOYdScjKL/Aj5DzMwNL7RS55DFYDpIPsGLYThAaUbR3jFPanla0rUVBrpAwwCJxNAbMWKOgxRijhpiboqck+Zmub0nKuBVVtbGK8lVlwrdX6lkTPJMmGTVFGDXes4YL94jjTERFEjDYUDQNhrd32mbd0qoN0qC2VjpXQ0DKZTL2KibPhUmNmwpXmVNkdyVj2Xop/jVPW2Nu2VE+UyJuahJQPIQUd2oGOJVHZZBvCTHYRyAj/IdeXHaKtppX1oPOK0AfJVhk2BhGO6T/7kBCq4F18DjOqUc1yXm5skZ4vlFvkTqnpUSGIAirLALIgmqKcSRoapcCPYkqA6Sdn4fN2XSEZJfkY6f/yFIjUXq2iDCxfFdQ8ns5BJxXfsFFdWh0GyAz0BU4W7Uk9Y9qpTsJCfmjETFRN3kQnFxTfvMowwRBB1B6wE8gAM8gJwa7DbpJYR+GmyqWIslil1papO8m605oGBJiZ85iuc06atl6ViEHAI5xyEuRutc4w76joySClqiCfLRoq3mYlgOkjQwABWE6mhNa/j13YOuVjyIRoR+mgrUj2/EBhj52e/Na3KaEXpiC0zupp5GZ9R5ipQEo9nERrF2QVwanEyipRG9xIV5yBBswL6K3GOkhbvRERX0KBVEwAHMbMH6gVhpkyq2mIrNA1SAo3pdnMURQpuxz67R1vi0UHWa3P8DUkRvtRopfRurtKxFopE+1dU0mc3efEmGHRI10OR4RiHj3ugotGTMHsAEhCrNLoAJvMdHGQxIVREoRZyoESntQY45BddsDqdvAsaerU7mPWAQ6h+8oqjT+qvwndPmEea8ggM0BVz1HRtNUogygK0rhC1GEqObZAgDyOybUu8CSEBpWtLevV6DOuSaKaxEHqWaxZeURiFusF9U2mSH5IUrjAnVohFgSl34lMWRcJ27SgsnJmez1cJV7dzMIhg1nSTZErCy6kbovqnosm3oFkWp5shdthiKLaH4GkvCpIAHMNGBtI/l5e6csBE+5WSVWF1NvaXZjBIBL4k+kav+Wtn/u1BUQDYSI+FWMoRtDTtvKiWEtkhD2oYq9Qrs50pD9mpnSL2DQ0YNqA2CCxQLkQJi5czYnnLN1YjbXwnrhhGcyTxfgYZRkmgDgeFiGoVoSYol8U4UTzFbyspLQjAlpGCAEKwx5nHCm4Zqj1bvAjwAzW7GBDqk4kSCC7Au3iqdCUyC+jTpksZnh0xE+uxL7+EnutrvgWnOMsTuepLPyERHZu4Zz9TLzFyYzJUKSIStGxPBGl9e7ahGzNLx2krDA4Aq6DZwdmrTA1trPmyQe3gTmUEConRPk85wSIYCoAJO1lLxAXHEiNJaO8GC47GSu06ItAzIz/CUXLqKlxyGFrBB/w5fwPPeMBGELWR2gRzTLAKDKgOsLSsfAHktnBEKKcOm2Wse8bFEQpsZreOpnAlLCSgCZD67gciw2xg1qpOIhdrAZC7oS5nUlFiSSEVNB6ok0ltlcyloszbzxdm+KR3b8QKX8wL3aARIUKn2HZ+AY8+q1MIipYVig1yMbebgr9BFY2aqSnTgJ0fYxCO7ECpsbCFvTSh4A7ZoMa0gRoZ17bIlAPckgwe0cWRiM2nKcRAj8ANQL8HSLPWu6s1KoNGhxhIvwuwtbAuwKu7mF6Y1yqOQMNlcMcAZJLDeBS7YBYMYhwj+31iUXFvni89c8tvZDLEhB6RI9BpLNKTELM1adP8Pr7Icp+0D3CxVV5AmaZvdyl7TlJNr9NWjnlumGC5CC4Z/Yp9lvuj6cMhdZEBcq8X4XISe3ScLs0lHqGVAdt5ehHLz9pLKBQjainM4hyphs3L2/rBChhTqxi1EsoCEWs+qqkAJeJFynNtk+6sUwqezubBBpk8iN/NoEy6rCB1YFCA1RTOtOHfO0MwibZ4xHHWgNRU1ILAP0yzoHkBGg2oEzGzNVrVHG7EftK57iBpXl5MXaQB/UpP9gqjrKDPIVDFad9aGhMp2V+wMXQSrhFfI7RMii+JiRBelwgpETVUWJIQ2i9JDPzQIPoE4vykrh3OPtjd6z3GoTnXcpoc+mED/xHWSEh7CcHvRt7QOG0QAhFCd+86G8H5EgldxQSq03FhZTah1Wn9wOy0AuW4iNkaIgIuiQDrDVI1EeIfyBuRwI4EqYS/wApBzbavywBI20gALfLcDqbU4IRC3kLROBNBRXNaShICoMeyiyYFHE2AfKArQWf80dtdCi4bHTuqLc+cgd12HG7ZLmuxFeItEol/nX/fw2tIsblOBD5P4D2tvLJdVarKAxM3tVMQDcctCmkfXZGQLcJTFFi+3ntkdmyQbM1km/4Jij9UuJMm66IGeoFdVL5BKM5EKDXPzhhNB/YR69YbqHeN26EoAFTj1RVt0sVd6Hg/xjbRu3camYLRk/3Txp20MlvqckJUqUY29Rcla8aQRERteMRUbII1LhxwS+LhLlEKJyIUAmRGQ8gUIW84ksPWuspYj8LHPsTmrcugyQMRU9WlCXIut+KZLqFvBy8K3jTTQkSrseLeLkI/NBZ8FtGZXJujljZkEea2nemc9eHLoTXenySfunDINiLwPwez0E3nLdsDKsSpfr1OLs3mHagQsaDqXmHoAoopJTIjQETk/QTiM3N29BkP8VGTsmGf1YMt8w1RlR828i2ZPB/AwG3JMFUQd24xigxEkGQySd48G9g+Xsw9vNNva8XkvtYiH1SU1pMCL2R4CyQh8ywK0zsDy58wRWHCV4QCjyP+cKLhkxIT16Q1Q3wydVxTH44xCX9aT+w4MZ9axpe1+s/xjRVNFr3e+87sPO/qwl7eHR/qb6h18H/wqln6pddFxWHuPTgCUrJBKXkvXxFSqOeCEeIer7w5yEFPc1TryjmK75w6AgkmIWAJNKi+8OXSATEc1p/ebgq7n2jEdb7nY77s4/3vAE03DqYN5UetIdzrVPCvAnm39OqUj45eSaLtPUHG5GFzLHJJ1nUkbCD9n5TpG6JyFlXHNZFbKahcQLByJxeLgKCInmotmckEii8fDYcFYSK6Rw+TwcDyqVjHDWpVUHVZzxLzmmlYruZw+t8/nLLuJpWdpWQn8KwGRijL/mhCaqGB6aoK6WLi4qIhkitTUWOBsunSocJgkDUWCElpImBQikmpISh1KnYRdECVKcnUt4l2wVS3qFY49ijVaWHRYZBXGQsY646Ki9qpCfjBDHrNK+zrQvuvDIx/MGyxn+VtfEZlc9IpAOojodGDK7HS0fOrE1HSQodI9UZUc3RtVodGoU5RasUKSAEkFibl4UYxlC4nGXENECZNYZEAUIkeISBwQTMiZNYmmXIFpBIsWMWnWiIk3hsubb2vaHBGThcqCbHeMjtOT1Ci6PyteDFIxglOqZPSiLNJwzxKTUZQmZdKwL5JAKGErLWRyKQPDSg5ZNQNWQZWUX6ko6GqV/zdVgo9z/aYkJpKYMWERqdKDRmWeG3rVzoC5lq0egwdE1ZyhZ0ZN0C8yF4jTkwepH6WABv1RwTVZTAdc7IXVkPVT1kuR9uHbNNAsbdmeDoJy+0uuAwpD6IYcZgt5YV9+A+dtYCVJylkHJFo3sgamFgb1pGczwuWmkSqQIS8Clxlzle7X2oPLYiQNF3ImUoBeqpQ0U0EvRoyYRJ4FJhNPHtjAAqUtJvz5JxKvBLqHEtnWqoS3UKD4aJJQmltulwUA22WWWYgAJpeREjhDlSMAY3EwuqxCrIsqcormvBmvaYwKecqjZhrNwOGisgPSkCkCE1SoI6k6VKCjqfySUmcFqf+oWmOR1YTQCjd8CvIqN7A0OcgSS0ZZi6tMGsFwkpAM67CuXiKaBS+VctFLOiJAfCk7wZCpUjqggPIMDMiMMO8Lbeb7aY3O4GNjJ8++gOOAckxIUkkoTWNqBRU+aG01K9uLMLYmQuHKwbH+we2sSrbSiixSwhpFElFmRYSqYPC0iBgUbxWiRTtVjHPX60yUgoj2iqBJO+6IUhQObS6Tr4hoGFuPPMqQoSm+GyWtdBzRnCTNDtRYGOGW1pBwY0BEcNvnCU/IkrDBtMCyZ0zZIEFwQUlIUeUCi+D0ddeUUhJ2jZIq+hCmgY0YKeHpXopGCPFkpJgo8uJpwwwthszRi0H/xaDi2W6osEbbLhboI0kS6rP00j2kslIRRaxo7YIIUMUkIa1wFiuTSgR6ojZ/4q3QIFMckkVFlQgeJhjs8Gwx4YAdtmLXufx0beOZ46Os4iHDq2LirsnbuORvriCjG6Es1m6OEu5YuRyjnFSqqRGksPJkmpPBOVWF7BUL5690A4WTLyu5WUGdM6TzYMEWZroV6351eGHsJj/pmZH8XGkNCGKAQQYZQE+xxvfS88IMMXYq9CeRWRq0sUgn6OO+O96+o6k+/vCDSSk9SEJv7bwwM7dNartES3krLF4Tr3ZGEMOuNPRr2Mql/lDgxxe+3lcrUpIuO8wg+BpHGMiHwbJo/0AFmVlqxosGPpCtaR9SQCe4Z4IV3q500rkB8d0cFiQgyOyoCEvoWW4KR7RUHe5Vl7BHu7ayKk/sbC0ZOoZFMJewBAzsTqpoEYpEmLDJ8eqD30MGDC4jI8hAgAEQWIAK1VOeNWwsSJF6H3ssQ54rFPAaVwCBCEQwApZRyhxya5k5poSEAmqHEX+TF26ChqEGFq0J/iiehBLyJa+kBRL8whByoqOiDloHfAMz4/dQBDnMldByAtOOomTQGSJRJn3pgQAMnrWxM1hDUS6chjeC5JjHVCkLGgjiCFRQgiR5Kx1LoVsJOHGurXHHQH0rmheTh0mfUVA3r6LgKFKluLa4xP8wIazCABAgtQJ8CHIBYCWKYDmANoowfJE5wBy3toAYwEFRPblRCyUAw2uVzzNYqAyRcDQgBmhAiCMoAQqiCZpu7eFb+PFAXyoTRyPYrCycBMiolqe8BeVjVeK04uAy8Tda+UtOHcyeLWcJz5TM8gADGBjkEhaAexohF2fI4xiUeQAVxkA9MMwGHdnwgDtmzE/esAyjLCajCUxgiCMQQVSiWQIW4K6R+KmUR1lAAhEkwYAlw0okoKdA36yUnCp1YOIa1KBQQOJCE2mI0mz5oVmCLwEFGNgsF8DPodazntm7nLEwE4EYxIAoz0pfNGBg0CroUkZF6CWMviEktLWHC9bP8EIynPmfRSpSkYyk5lGOwrullGA4MjOGFLICG0zmhhI948DhOnlFSTBBpmUpyCcg4Y+bIu2UZMSeKjHHT3wqAJ8BoGUCGGvPnzqtCDIg5gPIh0weqhAyFOMYeQqqHvGgzRrT0E5mDjjWEkRFo1Eh4kfx06R01KGk6FqJa7pApkxqAmcXwtc/PtC32pjFk1VMEL1o0xWPAAx7Qq1nP43qQcYiYGGwtNpKcnmAz/kpBnOMAWfIF7amPvUMUQ2PZmLIkqFQZnj3yCg05atRRQYBACH5BAUYAD8ALAAAAADkANgAAAf/gC8sLy8thYOGLyuFKysqjo0sKy2LLSwslpmKg4uVl5aKgoaShaKIoaGghomoo4wjEQsHBwMHBQMAuAABBgC+vbsCvgAHw7gEAMDIAgW+ws0CyAHCy80Az9fS1L7F18TDvrq4xbQEs8QBtOjf39MBBNMTIiIgIfTz9vMi8vfyISAMAEAa+OgRJBWPRqAogYJgI4MGB0qM2KhiI0oWM2qsKGnjwREaAqQLUEAALwAltTWbhgwesGDwTKK8FmCYgZrDagLD+YvnrmS+pg2Dl/Nmy5O3CAxId4tc05vk3g2IiXKCPA8gRNjTEIKrv3r19u2LAAAjRkmWJlkcsYJtihIe/+NuNHvRItq6ndRWxIjXEYoRIDxomHAzZ7if0ZzlFDasm09dznAKA8Y4G03FlMEhy+UNqDddOHGVTEeMloECpAc0OzBtdC8NYv95COFBLGyxs2MfEGCXr92KI0iUSLGCuNzjjRT97tsxI9rmHFuUGAFywYIJC4KdnAquJmNrvohWzkU1WU1koDuDl+n5MIBl3sO7B/dNZjUBtAqwnlWrKTpmNwnADz+wDRgbWPaAYJVAK0CnHCYWkaCChCQgd1xavUViEUbK9bWXRSpUN8sBC5D2U1CM7dRZYeOVRB9P7BHwXWfdKDbTMMK8k2Nnm+kUTFAyBoMaVLXkNwAzSzHDTP8AU43o5IhFGkDLiCWdAwBalChHCV2NsCWhhcjx5VtFHS6XFiUdUTKhBrIwectq3IDTjS7wacaZfOP05E1NOuJozGbWUHNeZUG66M0ygO542FSqqTbLLf01+g0u7nCWYlDvKSaZQBhq2GBGJqBggltgWlhmqRsCRx12rFEqY2hx0hckTpvRCc54uqzUi6LWiGPjryfSB9mdPrVzGGsGLDUlpEpNqlRMcDYr1LCeNfOphnyVOaGobJlQkbfGoQrdtXmRaa5eFakgggZs7qfdnpketutPL1GLTawzVcYnUJXV6G9jNtE71J2dwSuMYwenU4vC+yVZTJ64BHiSj3naaO7/Wcu1pbFF3qKaEYdxnZqRctNVQGKrfO4YpC6M+cTYNkC9A+yu+3InE5873bzjeIi5Z2umzAwDnk41jdNUo+622uzD7JDjXqXfjHsXhGuZ8FYjFXqcqkcdjfspml1SpwFrI8Hk44nnKeaiNJvt7F4x+052WLM7sgSwZUTj/R5jmxGMZzjSzFRpw00xSQwuqgWduFDFGDqaMyCj2yBfFboFl9bOJVeX13G1kBC7Eagm0jG4tGwZY8fQ9/KJddaq3i5ws+da0Xdy5513gRMK73vx/dnzZXA3rPAt/5WUOPErmdSsnlcudxeIFHrM+ZhbZ74cSIOVmDjaKPF8o5/W0NoZ/0+VQisAd6KZ9DB6yMANjKuXXdMrpgV/N97Oabuj5JsLizYOL63Jk6Gcxhm1UA1s5LLacBrRMcx96CJUIxfnHEECEViHNSshiTC4Y6NuUCNHy3AGVUK4PBeZpDD/QxJ5EEc8RgnpM+9hmcwKxo7viW93vmKSwpBEuOMxim7pkww0HGQRkVWoBFlrRLikB8GPxaUjf2FXmwx3MxTdzU+bOtGOKMWYbkTlcEoZCTP2o7DDEY81K3RJTea0JxbtIjMfPFGNOCMzLyJtJLtJyuKc5j6bWetUZfIcAzfmQI1Qj1yI1ItgZLGApdDPZrsIko0CFS+55S8aFIsJL/63m4bRYv94dyTHw2gXtInRD26TrN+ttCgS9TGphwpLh/racUKcFCNI5zoXdEK1giRSRCIP+RYwWWCQLKnANwbpyOcOkAD+Tcow0MBJM0qXqdLJbFA+Yon+0PGwWzCsP1OqRZHIqCx0QIWOQIlYz2oCDYGRzxj5siUopwRKpfCRM0wr2sg0t5EkDrKQm9uIljKiAjZpT3A/0WT87kQUOsHoTrHrXvf06MkpHQABzCRRkQLQyHAK7yaUKgYKtWEemtHvbKjrzqT4Z6RZ4DGFbzpns3ox0AYVszkdM8GEIuRAMVnPU40oAQga+aY7YTKOd+vdaKIRtGYsL05TcVMuFFakATCSkRn/XUACZJFVho1EWf8zERdhdad5BetEulDR/oqE0QTQwlGbnN06gseRumBoTP4E6HJEtpEReIColYqq6d4hFHqtUYSMA946FCejpSRLP6yRxVat6oCtMpORbm2kZPlDuFZ1kzzfYM2z6HhYggXNWORxB9K4mg6LvvRw7ehFAPACHQT+87aFrOlP0wWYNqUVU0J5mVTAYc3UxmmkSppYVD6p0Qs6wDrPfe4CKjvdzWrWqv2TFGuSCzHExeRVcxuWZGQW0lzsJ7PNbJg5VfOfwxoQZM3xTQoauIKcKhGgE5yE2KwTxB/F641y8m87iVFLiD1zKWBtSmYPIN3qVrcBJHqu/1W1mlXschbBqRmNAAfwP3yqdCpu0w4ZL+jWjLY2roxqTXKBuqFxdWyJFYHxRui7Od8QcTpTRCNNnrHB9qxSoqVFYzdVGJWbEOlk092qA6Ir3ehW18nPtSx/28RVDnvTFkgi3exky7Qe+WKaX+ZGay8oi40aCVLtZZRelLMJjVBEpxxzBH0NMudc/jKYK4hiidDIWL/B01gTOxhoOfwfx+oQpOZVmHWUvIAKPPcC0330dB29AEg3WbNT3qw4vbkwzyZ6KaSRiUx04ZjPvLIWV51wVZMGwFEy6CHxLVdF8gougPKlOdDxa5ucBhmeyBZoAYsPmI1nDhS7axydtiqJGP9w6QtI2tIOsHSSpQ3dCTtA2RR2a7I9ObzzhdYwOUMo3MSp2ZPRYgH66XTxlIQmuhDRI/Slsbi41hYRZICojjwsqf10Ly7OJKqF2e6bkJQsT+fn3NR99qOXDGlLX4DS0U1AlJ3sYMwWoJHfLIBbQVm2it1OMcFDibIYOWGGHU2M3jQAdDryoDhjzYHy5lyHRmDBAShgKdAaSnruxR7zDDrR5+gko1oFFarKogHQdbTDna306To82pVWuqSTXF0pTxjJHfVoOEkzrfAo70c6nBKmm0vPoCNrqu/9jZp46nLcIodzzUlIBdoEUvRcRiaFsZHEFINsMBaJ04ULZ5EsG13/SrOp4dFtONMXXunGO4DS0n4u0qWrajJn1qqvNG8k6Wj3n5CmVZLFNOZdytxcVGmfVHsEX3vZ9kJybgQT8CZhlYd3TCnO9nbXI5wiRU/8UJVwmZUu4i/g7AtMoALEh7rxkf/4xTPf8YV3MMUdQCKkI9nM+u5epQCIQv2UiJHPvT5LFdasyWkEE9DJmrxbT9D6EnRcGEGBB0KXGgCfdY48fqM2l9TJ1sKVHEjDWRkFZY+nfJVWfI+nAdHmbFCngMhXfEr3cIiXdFBWcdTFX1u3FN60C6hhEiIBO0zSVtYxghSGANgFeHhUV2fiIWz3TzJmIYdETCCxcZ/3Lr0AGaIB/1HH8kbKkm7pxlyhVAsLRiJP1ngKuHzRFm3P93BJmHwaEIGVBnUFCGmT53iRBl3VRSLpJSk6RCkiQTaUUiJutVVYSGF71kza0zDmxxEqACFes37xBiYrtxZjUyKFYQ23dD/EZXva53uncSRHYw788YPnNguaBWVSx3xMdwFH+HBHeHjDB2kasHjEF4WOdomSxnjSBWEdlQBMogAkoYGgNjoBYIIcxVFapVUKsFUIIIYYZYI3NxIFsE/RITnhUmvspxEx52ZsooGcoU77UiNgZncB8m2tkhTc5lH+F3oMJnGW2IQHCIlRWInE52xPyIjVGI3PiHgFOIXVdQHOOIKdZv+KCFCKp1iOqFGO5bgACNCOCdCK8PiO7BgACQCK7NgqkTMJz4NTuGVfbnYhfYVvAORznvFbvoJJKyRGyBKA+9GQrTWGJ9Nsz+WAj3iADjCJ1Jh81biAC1CRxBeBSah0Tbd4RUh56tiOrWiO9FiKngiP6tiSKImS9FiOA4CO/eEpnbJ6xeF2yEFfuMaGInBzqOErj5M6crQY7bA+8+RZDblqqKaFJTmB1Vh81RgB2OiRkzgBxIeRVKl8GcCRR+iNxedgGgWK7miOCNCSpRiTM7mWa/mOKNlMGPWJI2EWxOQpRsSTwlRXx9Ehj0ACbCJV7hND1QQsUeVFK4QsnfVNhWj/VRo3gET4aBPQfNZYaQoIiRfJkRr5cFp5kRYpgY3YkWM5iVHoAF8JedI1kzEpjxlgczAJl3M3k3DpjgtAASR4QbWgTJHQbvy0l0tEY3cGJgVFVCahPJSyN4W1b0IRcIazPlV1NPuRddrGjE+GmsZXjVx5ldi5lVu5gJO4gE6oeIx4gIooiQ43XbcBaWvZjuyyARqwAR5QAU+IlglwARtQAfIZkwhAARXwASDwASOwASLgVzSXdl+TSDMGKsfhk79RHY0yjIn1QgxlOM7iQ2QkgMpmbh2FWRIpnwmofNnJnSLqiBDYiF/ZnRmAnZrZmYrIJh6wAiVgQeuJAPipAQEK/xIVEJONZqPvWQEzmgAaQAJfAiJ8GUG6lTV5pZd7SW9dMjYoB1oI4zvUNFe7MHQn5lpVtlnXd2lLVmmduZEYmZXYaJ7RJqZjepGKp4TFp5XTiJHTCHEiUALq4qMy2YoACqAjoJoLAKDuCaA56o7sKSEF4QIs4AKLcEwe8jzwtqTBWSrVgXHu0CyQVB+nxBkSU3cB+JRiZ4jN1UjhF2WIx3wR2IhjqpXbGZ6iyZ2TeJnYWKYSOI3D56J5NgIwWYryCaAa4Kfs2Ir32Y4dSacxqQE6dUwu4DkvgKhAdSrpp6Av2HY+SREq8AGhU1RG+Q3hQx6iNlw+dAtFByVN2Ymd6v+pRViZ3UmipCqfpTqmGOmZY7mR5mmNTtiR0XaaDgACOiWjcVkBAfoB7BKguxp137cB8xiXQeoCbUiohlqseiWHb9ekGHeHgoY+8nMZAQelKgYpnPWDC4ZVC8AAHetgzlZpVtmVXOmqq1p82dmIIxum15mqFEme8Zp8E+ABCIGvcKlV8pmiGpAAdIqfFUCGQAqoaVmwhmqsKsAIYOJPL+Z+TMq05wccgUk2xQkNdkc3YCdbRBZLpIc0JTYLYwh+JCiFUoeRWsl8JyuBrhqeHxmmZWqZaHqdjLiAnUmaKOtoI/AIfyUSL9mRq6oBaVmOT4h8+LkAGzCbgfoIxVqsB5v/EcQBY0uUNcTRMY2aoMDUCCjwXF/IDoIlUUEhWzfYNHlCek3JH3uGVRI2fU4nmmjqodnJuioapi6bjXErgaZ6fMRXtqQppo7monc7AiWin7Xpsxewnj/baNZBo+34lsJqsCuQsMZqNUzbMRUyX2CyfnIxLiFiMiViOC5SGK7jQYDTd3h0pViqqbJAfdL3jVZpqpLonYxYAex7tiNarifrvmrKvpk5u7vLhDa6Lr9bjnCJlmjJlsn7ku6YASMgpyGCEHLaEDH2wBZBvazntAuLNTIKMdIiMW0ze1smS1XCmJt6MsrGpak7u0/IldmZtus6ptzJvlPZqmxipheJrtno/6Zxex2Yy5ICbILquJJ/u56qiZJzdx0LIAHXEQEOMAEULMH3FReXUyrWC6PtEnZftg3FEDRLo3/mFIqB55CNGXrpW4AUaY0XybZni8LaObLbqZU6m6oki4BjPMMU6QARgB0JUJN/K49pqVXwOLCe+MdxmZYcZVHiRCLGEbkRbF/GAYd65aAlMU2eW1ju8Lnd1Hdv1RQexVVZxWAMhoWm2XyZybKzO79vS5WqOsosfMq5e6aPCJ4uPIJDPHePZx1zB2kkKBIi0Uwr+X3lxrHW4XZMvJM01kBRbBFPTGPUwV9D+W/e8DiU7GHLJUsjMmabelVcapWPp5Unu83c+YCsqv/K3um+67qqBwivcDymUXeZyDcBMayd3Mwu7PK+G+eJ9FiTl0WGI0iE5xvBuPWCT7yTAFUyZQZA3tY4tYTF42BPfkcOeybCJPKYHRuOTsZ03OzO3ImmKOy6Ixqi17idJXu2Dai/1oh873yVk7gBjNi3WvWFqpGKt4lZUOkAE8zIFPzAUcyPewkuI4C5SjMxvYCYlHKDq8FJhWxh6GZRmRXGX/nNJR23onymLayi2mmy4MmqNHzGZYqmoqmVVnnC5prSKR3PygyRjgdxQIuFG2EcScq0iIwcb6YRQqWeg7kdcXISQyZwjdJakKVRZBeZ5ztpIAq3onzGp4zRL/zU6kr/1Ws7lUrYypX4ndfYzuqKrvHctxLG0iN4aWQWYdehEWstuTAnF5NITsYDYK5RpaHVGvuBH6CXoVk3whE2kbJd2ZVt0WB9tim6xuoqoqUsoh+tnb5tv9+cAasqn30b1uM5Ac0EVpkty2GLhf74T0u7sP7oLSXAJt4kLc+COP/2KnxkpRY1IiXGsZyNHWJs0SVN2Oj9wvNrxmNKw9r8wm8rmqssn/R9nawKz7XNziaDYLfwsc9l3hY4XfysEYvctIVkx/6xPlCaXI3zP7yXDuWGbYW4VR6beCt73Oqd3qls2PG72y+suimL32pLoiRu2F4dpn27qjz9kN9YcVr1aBGQ/9MuN7lLqosKGmMXYAugZmAY/Hk8xE2EXIhaim1OVrvuvKoeANyDbdu+zd4sK7/BfarujY33LeJhveLsUsa+9ZQvXoTfKBe3eOMJGpy4CAmwt3G89m3R8EPltNoNiVUaaoh/bd72zc1LfrIo/QHrXdH1q8qn6sos/OHEt7IejeJ9jt7yur2KVl3YYcsvrgEATcxkLhc0/ZvA4Vtn1DT6F3AKLbqFXGET7lzThcSQfduTyOdhigHYuOQgLuUc/eq7bapRTuXuq673Hc/xTduVPQH9I+HViboK6DHF7BEHDsFtIQub7l0GtpBVsm0XZ27jzanpC6/bnOopjQGC0eqJzv/kwA3c7JrfHC6/+T2eF52VGo7qXC48CAey1tFwkh69g0RnpfLWFKx+bZG3aIRzeZJcRYck+tFaGMpV4BqRJPLoprmV186IGHDS9vnktQ7iErjbM6x8wd3kxz3VET+JOmvSWe6ZGMdcFPju6FlprofjFmIQ1NGax6gkzVIARnZYo2tRJOfLhfipkZbht93wKF3ZS47SY9rzT46dltmqKCuFF2Dq973bse7U5766Gt632pyZ2OFI5DbyjscmKH+9PQnQTttAJJDm9YcsBJ3FecRDkLWFZEfh1nwd++vOqs4BJ80BQD/uQ8/CzXeA7/7JUoem2vzOHG62JJ3fGM3OyP3/hOHXKG0fdRO5uy7nwE/b9S73uG0xxSn2bUoBJ57lfwe3sZzaXBcemRTNnULv8JVd+k8O9BJftkvGJlIIXZf2996e6Gzr8Vse9WWMHSFvbR1pHYdnmQuwqNS9RP+8X6LDKLv3KkI9Rp12boXMsbA9ZQEOvwp/2/aZ5x0Qzw9P2BXt201HaSVZhpKJ39ss97P/nSZufOkNz6qrPf+NhbbccCObiym/pHkFF20d9uHHJJIKCAADBAMFA4IBBwAHAweJBwkFC40HC5UDkw6Xlg4Lnp0XDhcRFxcaphcfqBsapxsXr6elp7KopbYXGbMLFwudnZ7BmMHEvhoOtKi1ycyi/6YTs8rP0hMZDhGMicO93AvHoxcr4isq4+bn4izm6ujmJisp4u/yIxqThokFAgWJi/6OjApcYmSp0iRLBS1hMngA2DVprUyd+nDKg8QLFiHiksVxVylfwX4lQHjwQMNhvkK1YtYRFypoLJHRijjhFDRPAQp9WjChAihvvBy4k3eOHTqjRFfMExdv3Lt4I+rdUzSon6JEAQRgZWQSISSClcImCMvJEwNP3GAqw0CLrVuLsTTakvUqWiifPkH+AslprKdKI1NenKnxG8cKhgdLRNxzgq+cBH3ltXfXXtJ2mFmUwzyOxFCl4qL+zamPamkA+gwpMjl24bBNJV2X1UuZZf8qZnCTrZ17SxriXsd4CRe+V5glvwZ5KqPFYa6owyovIJ4ZsRWyC9Aq5QzWzYFPa7zIcW6HtN1S8eNSvPNcTwOCQvuy6gtAf0B9+l+LHQ92luQAhzuBkhhhGrziAVt08SZNYaY891woECLjnQMU8oVJI35h0glzzFxkik8dRqcBBytVR8okBxgCDGUpsYjOeSuUN95n83jmjlRYDVBITvVJctAACSQy0kIAWugLQ7P5Yg2DFcFCS1wT2aVbR1POIpM33t0UHDAGXfiXMdeFeIozt1SgFnUkekCTPT9KBkpPvHBj1HkwxjjjeU01BZoJ8WhQQSOkCWKaL9fxFBhKO/H/9Qkkx2myl2PR/ZbMK6ysUooqC1KJYDQEJhPmS9j1stcwXi6QwIRVFubMmNWVGJE1jiWyUy/CpRXOjJnNuBmd8qTQiyOF6CjoAmq2OqZefAEIjCevATPBSA7oEqptkxK4kYLWdtgMLc54E0oEXH6p4U7HfKOWlb99J6UpqljHJiMIoHXihHhp8Blo47CjgozolNCOjSt4ZgIIpmKFnzfVhVmdog5AG2BIDSX6CzKSSgMXRqi0m6lipzSnrTKfMgPNdXsBg+hewEnqrXSyXBdqyCt5oMsEDmgzq3CURYvrzpjZCDBoKYzQS4728aSBRZ2MxKksCzTwSQVBLQB1J4gi/+tdbbNUZ6AGCELJqS2xkJggdctJ4/Ip3vZU8n8HzSphM6ggJoo1p+gSZrE2fenmd94Bd8ELTl2W7zqEn1Nneu+MgJN9waoltSeBSZRMrT9VmOypek19S5URVeq117B8HfrHH/NGsk+iSvzwMRVgh7ot0Pgt3XMrRyQzMl5yA65PorQ+QTmHp7OZnYOPN896vQptCY8NWQd5Lwlwc+mUrX/Teid5hcQLuJKVO1i7zJDIFti8tZQq6Q5+mCU4Ez6s14agFMp6qMDR3iDdGsAUrtut89LTrTzT1TniAaPESWUACJDVmHxCAU9YQBdTcoWU0gWM1OnFb1SKC1s60Irxif+pfOuiki1IhjZbfSN+USvOL3xCCi1Fo2/I2F4orAE/xgCFampjE3B4cYwX5ap4nIHRz0wwggkgAFhgepwDGjgLjZmCLcWCyOlKxjczVY83leocKsa3oGspiGUwZJ3+bFKKn0BoXjdEFqQoBiH/SUdtqLtZJxyzIZAYxDtBiSNw7jUefo3nZzZSXJDs04qbNABq3GjFBjRWgYtRS243nBqIRHGu6mAkbB0cEQjtoqDrua84IDkGKShJHG78ohc0I07O1DWhNoZiOMp6WHLqSK9omWJ48AjgOHB5J3GQoAQZGIACBmCmj+SlXrepVOtWcSBLSiNq30pkxSQYF1Z4cJP/LSnTR0w1kiAFiUcBQARKRHGiu/wCXLSq4AXzKIpaBSUCihoJowLgFZLEDy/Yc9O9/IUrXnJGRvVA4AEkIpwKHPI5FFFFXaqnMa8xA0tLStvSUJGbtYiwFHURHTe6aZ9B0gcA4QznIexTiYnB04wg6U4Mu8G6lQLFgq1ZwFa8dLKX2rQTGdClH9PRAuL5NB3jKIEGguQtFKKuQBTZgEX89CBWtIsiG8OZSq5oyQIpg4MWHdu6SvEbX3TzPTJlnEizAdJGJCsvJXvf6moZx+LIMxJA2g5kJEGQn6htOHmhkS7R0QIW9NRO7OipOkggArScAi95eaIGKHJNZTzVFE69/4jd/GQKiTLDQLBY6hPJFyJp5aI31ytjXoBVVtUIymSmWiFK8VhL4uCTL6kbSwIwoQ3V0FNHJOFJYt0UDFzmCV8BNAo7ALcCwCHFHiMpYa0kwkGoJkNSsVAF+FDBxtjRgqqXvQiUGqubdZGJZSoh5SRAGk5GtHBZyUkncRIlKrQO5wKBwRxNCzCW29ITMCXFJ9+U2BnD4et45Age4AYsjr4WlxzE9UC8PILI1m2XGUlllyKt6ky0HdZ7HXrwZjMCuu6ar0EfAhmzGMeTmtSkYQdRram82l6UYu5yxfiKbBkS0xU7xh6t9YQPmdLLoqxAsAYW7OBwzNT+HTWzHsRAxv+ksQES3Wa62/qaVS2lSCpfMy4adYnc2gmhm0RGQjfZz07cm1I3YQ56SdvJqRiltySRpX3dQIuOAxewwNWpTuoAcoz0/IJ9icMDV2xd9JZJYUt5gBUdgSpFNMBBrl2Xc5yqSyswNSKuSYPScnFJd+PIKnL64sYOmIBjxHwqaJ0KrT6JnnBOjbkXFylZaQ2MkqKVEpD4BHgE3BVodL1jcxC4uPvS8wpGQCY9MjQVmZUwfHmYNSc52jl1k8uTlBGL8WF2dBjd7EXL+I3u5IVmoBxVikGSAEk2QFSpW9ayWh1LChWTJ4l6WgyH443LCCyXyLtMnYwLVMAOTmitaF0F+hf/pcgqtVK9oAAzMAAXDrBCs5Rl1YcmRWVkt0J82NasE6+lG3yeuVbgqhA8V4wozFXIlHpcgAW8mlrtTYylKy1S+4STgVDia4i+5FlgD8zznvJ72NW73jJHJ8HFfihykZ5IJkFGOu1WJBZFXzgsPHap0GGMk7VYddJ+Au/iAKnltHplIlNIbnV/4i45bKfas5fScuJMBLwGcK8F52/isUBfBrYIYizQvyZqu0wrLneIZbHoTV04bheVtJMUW1GoLnV8TszIMraNlsCoE1n7Saceu12rkVSgmyw2o4PezaL3SgZS8NaACHIOGp/tKZd0Hsdfidtnv/JUHeqoByqkNgvQ/0Et1VI7tTKaCUW2eG2aFbMURpoUEecu3ujNt/r4NIsL1Fm+5WVnWEphyNXYiZ3dcqQMKT7CebF7Ao66RdgInKInudsoeD4dLlCJy472SOcCDYwSV1EeX97PxUCUwjHSphGxEIAcgVnQJ0HUdnVh4xvt4zAsRgxrh0fmZA+skkKypnbQ1E7nAi5sgmNT816kIAKrV2f/RWdLwSviYFwGtmfsEFgsMAJqsn/SIC14IWcUUEG0QBHNdBtW5ycSl3xa9WyuwCEGyHAYUxcchgoO9zF9wwueFwwj4TTIInbdtjkfQStNg2IT8hBuUj9C14Vl9m6dAAIisH52RkDwIHf38v+C4uFX8ueCwwaEs1MBUMVVvfOEYScRasIWjKUmWfQ1v7ExbTETSPgBBqhQSxUXmKJ4jahR3fJKXPgJSrNcPOQthzchrlZmj5JHI2OB9KJbFLgAugACI6ACuCYO/IQvJaCG6HEOm2F7sjh/6VAPUEVobLFMtYJIvHBUjHY0UMQKTUZhj8YkTEJh7VJ8FAZx0+dBS9UBvKELL2VBy4ZmpXQLJBSJLUdmAEJHFhgqe1M5U1MTZ4gCsccnQANcKUg4P2d7xPVTAEdZjRQ6cdJ3vUhtHaQmCpVMyjBNg/dZBIhtGtODmGWASTgLfigR3OUMSyI3+NQNt4AllLUgtvZx4XL/R2cnkThja9GCPTURFbj0ficIXCTpY4DTgnAIVCUgAkOHUbKgX31jGwnFNQfXTI4GaQuCZRzRJIgGVa/gk6ZgEUCJMc4VJR2BGKgzM6hzE1loS73jEpUFX+jGF9nACKFmHPATHLTCJnuhenBnjipwbyYIXD9zFCuYL0D2gn+VAoAWEdUzPg85C9MhOU+1WI52cIrVjxNnjNQ0IgGoVKbQaBx0TcBIYQynZCHyIN7HRt5DMvfXbd3VXrVGUmFFT+B2HPTFW9hha54AIuXITzVCFK5HkmyYZ+rAgsTDbyWge1imMb34UoQBWYrIcHh5aL5RJb8hLYdXHW5hlNbkSEL5/2zDiFXRxyogInRMRRncsEyhFQ1xsntT6QD8IFaLYDRHkhPDICGPU2YLEAEacIoocAL9RZpJETxu6FMucJZ20lMj4FxXdIfPSQvMqI8FcmhJlS1SBkIcgZiMqEgO13iL12SA6TlCKTol9DK14DJchgqeVSWu1TT1sQiJcGKj5gjbIWft5HKfeQLAMxToyIbnsYp6dpp2B1QsgAIfMIguaQoUsJxKh3A0aZcziYjEOE2YKCk42iGMZVU++YsIMphaJF1EJ4hlBEHXc2GfspjcwknmRCsNARCNgB2idiT2EQDQAh5yNmsjgAIqIALmSGcimY54NjhBBoM/lpLisJNvOf85WQZZh3Ygh2aXw6iT4LUxWLgKhNGjtmmbrtBwA6p0Frc5T2kr9RORy9Abc9FdtKEoC8AAJ4UQYpUsmOcAZgieoOmKAKYec9dvP0d/PMcOLNkWm8NFhMag0UApSdVMgfhBmAheEAQRV+aX7DKrlOJwTwQXDadYHBEU0Eld3xhCd9oMr5VWewEJwSIkkqEfo6ABKFACHAp3r/cU6hhEvraesoiSfzVszTaRpfOSGZOPwuhIE6cypbM5/rg1P1kgRvdwzsZwVvWTXTSRdRiRiKqgTUeEIEZvaRUMxrodAwAeFRQYR4MCpwit6UEUoamOvOSGZXpgfWVguEcCWLN/FVH/Ldx1G3ZJmyWCLXNBaBTzYZ4DWT7oOXZ5ScnWLga4DMwmCty3shelG0ulCmoCIooyS4QCFJNAT2bnJhNgil2KAl/6DplanuSJFLP4gp1aYCrwAbxXYXmpMbVQbRIWgAL4qnQIE/7oJ1Dyi4vWXIWJrxGWDJI3F3HCQ70zJr0Bs6sgPhTXHdmXOaHmOiuGR7LWnV7ZrM16DiKZsJgxD2rpZ+m5Z8DmbyOgNM/1mD6oUEXXe45VZRH3G4xpqoKoeFCnWJXStevqSI5GdbpRtjTIsuSXttoGjR2hVEeDcipUt+6jXtv3nQR7AiMgnvl2HmHKa+iAmjx1YEZBXIpjKkIo/7KeY6ttO5PYRogN8rKDmGGZlbkboLGFuLiLmymcBkalyhFsm1UrWj/rVXbxtSXkVgytAHcicALO2qGiOa10Vzj8lpJw+LC1yLSGyxsFWm2nwEUU1yp7yS3FKCbaMm3RBVmZq1hOlk3eirYjhLirkpeay7aa1YsrtVsAgnQSqGreQIKv66XnGHtlCUSfqrsGxoK4Jw4sOQlz2TmF1mS7QSXOJ0LeUjEho59KBiWLKKu2uaqQNoh9g3Ll8iAdciBLViBi44MxlDPQpHW1Fhx1+y1nuMRd2l8fmnMm4E8kqZYhTHtnWq1SQcKWpIjVVAqaVT0ku5d26j0cu5tMVnTCCP9hdiqog8hO9+dKnANFRinHWWg9XMZblSO3TROCiHGGsYsC46sCAPYUbJi+1UqiZ4l7HxxU9pCdy2FN64psVPsbWcQMORoyWStCRdjFzOckxKktbbxATGlKvPCqX4NZHlSQF8CSMPeQX/gTxxKCnnAMI+Cl4hu0fNQU8Gd3QsYCqImaimwChfUeR8RDSsenTvSSPGxRZhNtiZq/q1oYRTg6Qbxt0UGvRUw5VqK2zFWxocOn1wG5TCU9eTRVVHhq1+C6JRCeKiCevbIUArPLP9W+tHi0f6UOG+AAR4RAhpVJOxqgxrSDEFGqVnuMmUKnEDHNIZIulNUYcQSF7lQK41f/Pr3pozI7aZSBOk5JznehEmSXUqbgpSpgqeUAMHzyDqBpyGjpbyd5rbM4DiJgD/QEGZgYs8kWF3hRNgGnDLWzzLoZDRnwJFTFKYgpOpLWVSeki+j2YivXTh9mMcZXzVAkWhYGXhJypMwWAQ4DNUZzihzKoV86kkmhJ3yUu+u7yHbCgiYwMDUDKBqiRbypzMm1HEOtycmLv9OGTXrtWRBCWdAUZ95BhcHKsbGAVdKldIcFDXLjOiE2ytorjh/JpXjrzvCML66o0nLosPLX0kDVAiPNtGHFD5XQIVzUC58XJ5BGh/vrIbbB2o/JnIf3WYfREwt0x3xxSHgsKS/LFv+Z/1m/2aeHVSjc5gziTNysdXrf2c4l0M4haQ5iSZ79dntpCbE856lKoTjAgp0KYEvQMTWylr9FfZs6XVXAel22wNCIByFRWRnvVYm0clBBGZTVxHx+CKhGeYH9ODdvA0ZbIknR4gEizc5ceoJyt8t+W2Akeq0enOChcRAGg5HSMRzd5HnRmL/GmAvJoAtGGm1XJNv1WAp2g5Td0lamkm4WhNqyWpgkEguOVJfNd1jQmT6iG5X+LRymuM4nwKUlKLT41isZ3A4ERqJBTt3qKVS0ld07sTsrtmLxwt2Fgdq6vRjKW6cL0pw73JDdFlEssmyS0WJn1io26Vz7CKc8im20gP/aKyM3+nu8cKt+KhCekn2wPF7IOyZ/7miifMbLQjVMAEHTeMwX0BJ0h6HJxmvGssDXsm1FbyzcoJhyK2RycZZYJXs0yHgRhbd8p1th8Uk/Enfo5oQzyMChBYuKCGsO5ng85rtLRuvZigyHKgDCab1LHrAAw3SsXSFnN8gdtZO84LDmDILTMJ7eoSshutB3s+O2ndBAK1SoIVG9lubNgMk1M1gXWys983OvU4QzH8nccD48miqW6OhfRSFkL5DnHhwj5UCi9aAdx8oJHpil6Pa7P93Czmw+vL6XtmSD91dLEQWRUnPO0RlRX14+2WKUS4WbtP1Cqb2ZuxXSby7qusb/K5oaeyUph76cmoIbhy+QOIAWEFoRGaEUZ8CR4QO9k+L9MeIsl9yGJb6TcuYHWzCvlTBfK2TMEqSr09EAuTN0zRG03kqiJADOpX/szgBzb+s4I0L+Y3I45CGMFPVgMMFSUm70Db1Y1ZlI8qu9Ab8L4sO+79jM0VLzE63WYq1kZg/D1Z35ILKtn7bgDdW72OR9Co8qKqYId2Dd3OlY8f+16rGeksDsc7o7hygCGZFBGdLoKbWQ8j8NQsmL3tZ1f8WElCw/Q+LoEFAj2ChExHnRQMEHOUsuQ9OyMb7T2Pmp0yPzkKdw919tvlH8eiYIfwm+yFYc+MKl9Ksp04UgCAhx/zXhfLYYTtfHK+znEzdcBeN5iLr+7looRoUoJXZwZvaQcyGBDkMOCZDlxHkRx8PLXFnr9ZHgqQLOWupH71+pLg6vbvHnn/Tk3m8qMFT0FfWfYIEtb/y3YF1hgnxam7/+6DeoAwgVFw4XC4WHhomFCwkOCwuOFY4XEY4akxcThRqQiZOPCY+QkhGDgpoLnJuClBeDGq4ZF7AVsLCziJ8aGiIoKiUnKigrxCYpxCTEK8kmysrNzizELC0r1CsvxNnZ0i7WytLYxCMJBwUDAeiPDoK0l7MO7u3xF7W49rK4srb3s4a3/xLBSvWJUKcFDTolKJSQnYN4kjb9O1RokqOLov8KSlJk6BC7Wxok2aKnid/ICgLjjRCmIpgKFiWKQTNWrKazm9+4tZC2bVq1nuKyfVsxAlSAAwgOHIDEaZeriO1c0duHCxdIe/dAuorlChYhQQ4FGfqUa8HGdRsrevRHaIJIRCk9jZrQyUGlTmoJdk2VtWsmSWkFiijha8SJYctsNpvpDJo1xzm1Wat2jafkb5VXqAi5AN2BAaH4ioVFdVM9rf7kWb2Q4Va+fSIBuxoLNm1BSKEajSJr9+8hVXxTMT2YiSPxR4t0/e44y96tWoSAO9wlYqWvYM+aJXt2UwXOcJKF6mRBLfNQytOIMkLqeS6/js79wprArxY/iISqUqT/x4pvq7CElKIRRrYJ508mB4bkWzy7pUWXIwc5EAqEjCDXUUe3wNPcOwoeUolI1QkTjC821bQdYyuYIA1klk02mTQ7vRgjC9yIM84lnRWQQABMsVZPaqac9oqQJnWUDy2DUCVLO/ABGBFHpkDI0EMpOSALRJfMt5UmtVmC1zqgPDJAZxXWhZcqqvg4yI9tVZSWBiBY19JLyjCjWIrH4JQeZTv1CaNlQkljnqA3MnJOKBVoAqQp95GmoSxu+dVVfPohOdBsphnyJCcFLWSWQVyWNOSGCNaiiVsGsXNQmWOS2WqrHBkEz0CXchmlRBdUN6IK3qXoq3bIaHaTYyxAE055/5FlVmONlVE2gggVHJDAOaM0xZV+WF2FmrV8sdMcfl49eaCmsj60kUNjZQDJISXFY8tI+1wa5bmMODCmtGSWQ2aFF4nbIXyMWskOXUnSJwJL2CXWTJ6MMRYOZC4CKg6yQB2LmTIfcJLAjmaZFLCPX2UJnS2psCJpPtcKAl0+HTkJ3Jq7jaULIa1ZFZ+Wl+wTM4Wh4DvmmKFJCOYmhDhUT36KyIqXAyAcvNLBjfkqNXc3gXdsnxHzORSh49k4ggeF6NgjrVtl25c+W4n8lFchycscRYoQHSTB6xJkFpgcWvnuLNY6qqhcYK5XTiiv4uZmudDVg6orpXBEa4jXsaACsP8rxJTCYnpCHNmLlpXn509bV/NNCSNovNTNUUWnaVXv2KNoVByCxdUtpZzW3ztJH73IIHLptnuWhqBKMtutoPpkvT6HFqEou3vrLW1w44gjJbv4Yj13CzuGeTHgNQPexKDb2GKN4g/1wtcZJIDAR2py6U5XSAsJkX7/sNL2U8tdApisEeHa8pVnUd5BRPIplCCCbAThVF1CA6ug3U1VVPJI8M6ligExzgODQUHCpNawYVUtGj2hWFAk4zlCISscI1jERGxhD//Igx/9aJuV1qY6xSEoA1+RSkhklak1LU44CAHFUkRBRBWO4iDWqg1wwgQmRySkIkH0hEf2B5e81EP/QLwYAQoI4x1jaC9qECvWBydGxs7FqEZ+ugxRcNSO96WNIu+gYVTWNCmuTORHh3gSVAJ0KyZpCCP64le9csNEUQSGPsGTICADVwjdeMKAUHokH3fTighkcYtgPMb2qhZGEqYxG2e8TAgvFg7SccpjSXRUO8zGuA3Ng1FJYtC1gtND3QlvYGARhe/WhUNOhKkCjiTidAzIqbNgJBHLc8hFDqeqXLCLXLYQQXVGUBOaOMZOU4vaniSnExeRTzze1IxOTPC1WsBOUlLxC9Jcs5W0fcQeMzyaWIJEG6XxkIcEkYTyeuMWRU1Pl6CAEErmQkAIGfSRQUzAWRoQGAgeDiVG/1sAqix5gaZR804czFx60hPCUAoqlMuyhgqYpYyvoa05pylZ6+53GpqBrKWmkZvsEnUrHMIxLKkxyBIBtAun1ONLZQKmMDOClk4A06AQxQ26ynIB3VgkF4KoXZY04AFhJSajVANHNET5Ej4162I2+mZ6SDAC53hsSPGJzht9CM8WIqil5gxSRF8BPYJNJ0rIiYe7PEDVXeQHikZ0JAVWFbhjSsgRAvTUlxzpJolKRKf/cNeKpkaTbHoPoy/SxvhIWcbMEkozKdQKVpbEww6VYpUZmqFaVRapKRJNNpFynu5w9cOPpMIDH9gAX0njlGIeM7GFXBVDh+ZUox7HU+bqF/9PU2HJCQTLVycqUVbBSg0XAKWb4MQMekKJDXKyFCSRleEccfE/1e5QJM5jBVj0x64uLVVuy2EX3z7wtRF8wCp8PRCElMdfIobGkYhtKlE9lRDdIPdTFwJVTLOUHaqhqJPg4K43QkhSntBpRhslilXOul65vWY1+YGO/WIjq0jVExFzE8v83BJHWZakvhtwCl8z5rFEMHBfPyMqYiNESAohFqnJRc6HZphPWNgkutncaielMVJrhDSz5CPPCE8ogtWQirxCoutWvCXDH+mvhnicZ0RseqG1yG6Hk1LaBTywgQ+I4AO7/cAHQAC2qeKIiBUaXJgIeUQA21hokThsgwD/VM8uS+6qJuiiTWJCtS5ejUZ0Ah+NLrNZsGaDdPaxsiz4ogki2+wdRWsKl2cqy/SiYoqnLnJ+5uO6n6bizRrIWMbYzOZ39ZR3KsSXjj6TEQPzrJEG/a+U6obrkoGLHr+SWnQ1p1VwRDob1oUyGZtsniiblG9E8ovKOATHVXTIFYvrz49IDDdMlXlNp+hfDhm0kF3cFxb2nbEHPPC1DawGFQD1Gb4CWi+F7HgdoWkIvSRRNMCcuhBU206SfSVG7iljG3QyI9eoTcaQSqN0GULlKdCNJjrGMWfx9NdYKigugcEMd/BwDl80YKtCDIBJhhDBBr4W6xnAOb/twh2ExsSj/1YJ2hGD9bPQJmQhABXC4AI50DOWjdkMp0dQPXEBSEW5Ao9uNBuhXY0baUXTVqI5H4mLnrjOTcvnXepCXvH4rILTmQCkowIzdje9ddtbpwzHKEDbN78ArFBACzKiyiRzykXVPekqHBwoCgc4PyrxzpovsyvIGNo4fAuahbgq9AiZafYolf2RvL08VBSQdvg+ejDC7QEIBbZlvts6v0uvB0HHABTg8/0GNKlhkhAUKVk3xK1JA9WsE1alu1GJe9Tqm4syMUrAwm3hQqes6OVeuI4Kt8XS82WeoFxhy4q7wlNBJEsAOtKRm77S2Ba7HUkmUn8oaUHoiY4ssN+/RAinQv/UgDNksSGExQyGpahXU9Mr35MsGPZZ1xBlJkQZLFA68tEVz3Fl4dZabyFH5YZ2KIZic4ViWcI6G5gg/rAjqJcOs5BffNV6fOMupzd7reJnSgUmAaRcXxIlJMc2DlAim7Rwk2UskuZknrUTXJM1YMWAIJFxVlYy5DUSz6E2AKFfgrdceTQwHhc/MOQxrRUBwDR+6ZAKdZd+u5UJDpAOqTdEZqJYUeRr+8MIeUFol5BDCBd8big1k9VsnBMj2iVlZNRZLbKA2YZtsKFOZMOGiRMRRkNF2Tcbl7IpecReHdg3CAJ+9FAIqYd6Y+IIJaEBHHBr9AGJ+2J/yNRUwxYaydH/e0+COCGhCbXTK9kjNZfjQXKoXXNIMRHng1d3Mcw3hQ3YD+aUQ9JnKyJDC4qSgdBTZumFVprHOlqXFU6RATwXghOSJQ/RW44wAAjQRGYSQYO0PIcTg8NRNAtSAW84fCzCIpFhcRdDjk+WIpaCbWclepz2FLGlColTO7GBK9NRLoL3LbMCfUOygWdVMxEgJm4ne2NCF5CgV7sQSBgxCZ5yVIQ1XBWxS2TRILF1CODBDM0wOXryGI2heNbQOQTYka5oMeWRQiunbfZ2FUASVTokPx1ierpjgUlTG7FkiF62Vu8jWmdlFCH4MzyyDr5UF2d4G76WEY5gAXNlEblTLpzQ/wKY80XDN0Y+gQ1d5ZFSlhmMd4dVxjqU4ihZFk8zRFPekiRHoyDxdGKA8WWtgCngZgq8uELH2BR7IwqyF4IBGQp3VhBIaViiIHCEhggMVTQnJhyEgD1YRSyQQSwgeUIhKYsHWHzdtQvRd4zG6FKWl3I/ElkoVZZ2FF/Qk17vkA96BTtqBV4bdmuqoC5isi8ZcYZVBBhDqTxWRGzz0kMF8QyrqGwZORSO+QKSIzEvEHEkVI7psRmSQoTbgoie5ozyBIXWBx/Tk0Ox1X1X4ojsZYwmYQ9m1Rz0wSB3A1RIGSUXYX9OlYacF0+gNhboWQiKliJOmVXaYzEiZY54GJyVUf86XOaAb7leq/R7zvkbWHYgZcNDbDKWHJcfoelOteBCfjRDjrIDN3ADOKADVGF5sQIWOBSR/aZLF2g0aPI8nYdrF/EwjMEDPdADJFCiKOoDKdoDVcMsVseb2CAxVNkC77Y2xXk21mJ54EcbS0grARE7s6FTWDaBNjUPOGQ286EtrxASNwAETuqkFtBPOGQWdMM7/wRs/hZEspVINEU8mpeXkCB8M7EDT1qmZgoEPHBZh3ZCU8dZJvQiJgAtHmiLWoF20NlSAPRlR0IRm+YbbgUwclOK3ZZ574NF7+QAOHCmOKAmwnEuAARBCrFYEYUk/YM/kvIRXuIIB6Bo27MBZHr/pk9qAzuQDA33gx7JmzOSqjlBJ8Q5Rx5zkqMXMk0yoDSpZTmFZZ3GD730iOqmfgYCKfIhEImQqGZqA7FEZgSEYobgVArlQDGlF45CDwqiCTY1CAmpTdj0qWbKAxrJURYmZdvwUVIHKHloDVnXgFqBGkLSMmT5FGG5Cq0UoCYjbphJNLAgj/oDEqs2RUsoCRSgqAZCVBLEO4AERQkxcomETpVHmsDTCUthIklmAme6AZrjHYJyqp31ZFLWAiXqGi6VrnXUZc8hKzYlqMwRlkYjN3xUeVmGRxqyF+56pPEQpaA3rGVqrJEkCTJ7REKTHA6EFQq7rzALbgS0AEvBAMuX/1EmAA1nepifBW3JEh4ywhOSsxM9AAQ44AHzmK7nlE6bBo/zU24Aanab17KGIH3C4Yy9lE/FwV6GUANYa2yN5QAUQAE4UAOdSI2QRRwTsk/tZpPtVKddESkPshQOcAARkGwQ0wxnyqIpwmTT8KbkKpWSS0IbgLXXclb1cZ10REvQ00cuSav22LnYkiHqZStjYQo2AAQUwJZUCji744ID4glEByYKNSSip6RzCm6Q8I+HewCHm4OKSwxnSqpyKKM7KELc8DBOigNJaKOai0eRwjJqyRTqlZloJk839SO/GHaJUxLqtj/E2rqxQn/IBKn+o5d9O56otFbGuJYKNEQM8P8AC2CbTimxZuq4wqIiT7cCE0ZKOwGc3yoETQoEN/AWbgmyrZY4nxsQMvi5atmlv5FD1mIVq6VWZVYBOvCkOCBReYtQB2VUCQlRqmeG7YaTCmuTgmm0kHAA9HsAEvB/TckdxSs5/EsMEZcCG9C/2aCiV1kjPrC6TnoDrNG1mmsBFmA/FGGhpmABNpDEhFAD0ePA7tq6mMoaIWa6GoDEOlC9/mABZUoBQXlEkFADFGAD+gSpb4sDFHBQoVADNSBU7ANDgXsBSIxSrXBnLbwUwPsAm5psELsCjYsTKkICPCDExvsCG0CsBswDkssDZ/qgN2ADD2qddmumN9DG2mk0NcD/yB2sA0J8t+3UPxRQwBycxK+AFQ6gA4z8pBDaFIbwrzc7ybQsxZBAA5P8pArFPAtgAWfspDZwWDTwy6FKA+hqFThgyhysA/RgATXQpDWAuAfAAEqxAA9gv5bVuMRCAhsgxE+aDIoMqkDAosjSyuLcxfwAyuJswFBxATRgzqx7AWcazDRVAfAcxu2EC/f8pFsBxuv8pDRAt978pBbiywNtwAswzOJ8A853AfvsyuZMA3xszcB7AA9DWb5ypj4wDYwLqjxAAv9sA+Tzz/xcFdpqwDkgy67sEQftpJdspouaH61ct+ZMATnjCip9wHbszTT10KG6APuMES0NBDZQA0P9/6QWcFatfANdbAHKfKYQUNF87MKcilGD7Bg9cLniPKokcNJO2gOKick6a4wbzMFbkQNm2sWpoNI3C6pSjEPKbNOEENE65M1JTQ9CHK8OANNHVAjD3NIZ8czrbAN1y9ZOugNWdtJEbBX/HM1KMc0RALzYnFHFGw3NcLVmugNcY84k4FGY/K73o8zYeQEDHcx59NSgSsSsUKaqrQp8TQs3mzb+zDoLYKbkS7CTcNA8RgPzXANCjcnygQFmmtRWYdg0AMeDVdGR/bvB92Aa/R2CXKakGsAsAMnSLQ4TVqxDCwtlPcRv9NT7IwnzfAE14NSsiwqt3MEZUtpd4c8rzRc4YP8DJOMKtq2zYQEJhu2dpW17vYzJGoABs4AB3e2k6PzFts3HDuDHyg28F23V+dut07CtUNvD28qR0f3emKcBS/0tGm7b9HSmKNanFTDQFjAvTx0p7l2mJW6LmgDTp2YRFZDfxbUAymwDnbFj8mymsGBvF+DVBX7LZurYfmy09CsB0oyKhXnh34x4ymCm4Ax1mP3NjKnkRI0/91PaO5DMO1DKxWrMDlHfpQYWKY61N5DlOBDfMK1XQ30DNfAetwDc9VSQhg1BG1HawUTfOm4VY57UDgu3ZZoDC8AARlvRRkvNNTi8t4m/Zeq4OsgCD945Ue6kM4AslaPd6zYLJA2qUGz/CHyNgZIw5pmu0xq8zituwbYNci+T38fUAPvNL7UA4vZ2kmk+UAfg5wT92NQc2RMw1Q2ezWbqA8wm4RfbAj7g5FVHDSrwAWLdJtx9pkjszM8O7RQgxU/i4TIZKYb9xBQQ7TpQ3hagA0bZxOus3gfy2WkyQXO+rBUx0DewL7hwpgAOEubs20pBAwNNAY9N0Qme70grE26o6E9Kzlsl4ZlV7Nf9m8xX26w9bl8B6jSgJeKmTIDh4ca2P0+Ns07iMlF81CXuF/WNVxVhzrp3EDU+IQ54prZwibNgzkVt1GHsx797uC8s8wvgDdBweIw2yDURDhU+HkKwrd5RFI6w7Daa/+MqzuHCGBi2rWaJMOBOmiDBeCCsEAH3HMw2NQGZTRupZti7VwiljRy2INw6rvIjoc7iXNSPLc18TM0v3O9L++9UDgQKF4f5+xJ08gIG/6R0RyHA3XWvMM/tzC70PBaG3cFhkSa27sq+NwEWYPiuxRotnTYVMOupsgmqjp4OwO5/qwH2Bu8bJjAuD8xsjrdKQb+CPs1+vOsRQM1KQZiA3LhxGOEHPzGRzrp2YRepUKxf4QAWkA/wjAN5agir27qNIN5h3FBp0dIWQC4TDwRQ7MQ2vS6kndZG498CI9eSIPK+lNs3W5KYruP3EfpEvfxTfbRKEdlrn/aHuwBiNBMA2P/RZZqmzeboZboB4IoNIB3GHuwQNQ4IFwsXFzY4FxoWQIuMQBSIDhUWNkA2DpGDC42OgoKRDpk7m4sWExUOFxSkkReKQISnhJsVExcRF5s3sYo3tQs4mwuXpwsJN5uIGskYoxvJCzWNNwfU1A4HDwsH1wcMBwsPBxEM4NQMKisrJurpJOkmPKM76Szp6T2b8y8r9SyijThATVhgClgjGxZUAcGhTMOxUTYo4Hho49QpUK4Y6QJFzNMFGpRG3aBwIySOTKAW3aDhIIOwg59shWSUg4JCC4MmzCRVQZjPnUAcNCT0r5EGZcKA1tBWboG3cNmwkaP2gJu2d+xSqOsRZMP/qEU4SJDowa9HUUZBVux7MeOrDoLCKuj4ChZRBWUP6QK5gSrTR6BAanTymymjXgqfKghihBDVTpwXFP/SewPR5FGQF9BQKM1CQ8OMKCwQdoCzXpURITgVN7UatXrr3K1bcVYvD9qn59UONkGDUIObcNxCREgD8E2NJV9wABg5KE+F8wa3+ClSc0YWIk14zvxr9st0byww/fXCXL00tEU7/dUGDapTw22zt67+ChI8eATRzx8/D/w9sCBWfmP9NwN+Jgi4AQ422VSTTcJkEIkGEtlww0iEQDKUMjtYWBIOFkSGSmIWMCjRiSiKNthgkZDkIQXUZZJJDQxeaKGH2g1y/4qEC0zyIWIZCKIDSTaZSORSCTVIwQ44YMDkDhzigMODDdYASjfrsZdLVK5p8wB99rAz22zv1IMVPfS0oBY/aprgWwQCEfTNQMrUkuEggmig2FDEZejbXaj05BtKLHrSUyQNLEDMJ4QOwqhHwhjqE0odTcoidcut+NykoCRwJShCHTWUAwOBMto33kTA1HhablLDVNp44xR99okZppn24JomC/200M8Ig07wzTVwXWBKQ6fo2ZcyxDF7FCx/EtIXITo+SmmiknK0aSSeUofYaMVAt0ADh44miE/nmgrpuXluO1qn4D4nqrHGTorqNtl4c4CwOYRkkw03AgzwJhRQhf/vNge4wI466JDJcJj8rNCwmfWowIKv9ADrAJxOcQyKBoMwSxwrfka2ISTFZaIsLcthaq6M6Q7iqcwrEtYJo8KIBuq474J7wcyL9izIdi/7NLOpoNayHdKndsyUOPseQENeNYQDqwTWZBmYU9rcewB9KdS6sNgQR8zPPv1IHDOcrMHlbJ6KwS1Un87uGbK01IqY582VukvM39tWMLMg3SbKaQKKgoIt4j3HFReoHW3TM+Ow9qzqN9oIyw3W3US9QF42cO0awuLkBQNV14QTwddYjdn6rWPqSvGaJYggjKrESjAancQNB4lyep7sW91CKfcJyC3XLO7P6gptbreEPa//eE/CMD4a4vAazjQx6Bo96buYS44wsd+Uv4Du5Z/HSDhdC9v1NSGFHnXUU4E5tlauk2nmbGnvo84I7xqI5uT0Mbrd6U5vaxYsUpYpQOktFoRxQAJYpCifSFBwEkxXuTLIOFN5qoMdvJ6pqse070mQUwMg3zWuxLVwCEtzVakG1h5AA+SkqhrkCEeWqnZDaqxOAixomOsWRkSz3QpNFROBuHaHOd7xaThIeduG7jIyu/gGFrVg2QKuiCcZNe+EFoxXTxKFmA0WY4QevF4x1LjG0WgPezMTYRuJdSX3hYOF2EAd1IglnUpYiRqx2gx2zMeAOx5Ad2GajTvOpA5cxe5W/75iAbBGAye2se05tfBNkBjYib0l8Ip6ytQFJBRKO+FJMZsSRBk/6MaefLBTJTyhBLXFuJkhbgCjweUZ3chG783sAIhDGGlWpw3d5dAbMExd58YhjuYArCQzEU8xscEN9j1AYfVZZK22WTYk2kMEF/GJJTe2MQWKDHl7UyAVDYjOLXaCiu6M52A4VcE4hutdcKxevODIQuzhMgHb+Oc3AHpGgmrDAboUH1PIgT5tjGMBq5ufNbKhOllN4jQR6Rr6hNU2rDnAfg4rwZnQQY/ZWAyJKjjXFs8HPrfNjThBumLc3GlFPqETUEFCxfCWo4zi5S0uEywoPdnIrXjpE1xM8f9nLtso0DUCsxjbYNxTR0MOB2Qjc6z5BtaE9VD0dS53WLXAZmpQgxzQID0TvQYzV0NMcbyuPkNsZBGPyAIUfOBdlxPGVU0xtw29NCdxs2mfiqNTPG1yRy3r6QFlRK7JrXFmDbAez+aYT1PpknG4xOU3MrsAzQZTG4iDlfk2irCIrqYcnXOoD7uhWtJ5LaIPpSb7GLA6BuzPVmQSmyPTphYTTHIgt9sXXA7wLMFasRPDW6cUOWlKxQ5WQrGAlGPx2cY1Gg57AzVfZ8FFUF16F6oJ4CwwNcvCqm5jdQPB12qEFcOpMBNrnOPoVqnBUR96Yyq0vVr5hEXSdYh0bGeCTTf/IzYCD/hkj0+LVCbNOTLlFIfBPU0gKSdEHAcyq4syg9djlwpQYm1XoLD8bmclCMzNdrbEAE0x5jSbYKiRjqNthVptAUlILx00j6jqWvmgVg47kuMqKxCpfYZcUtihKR21o94loxIn4TEYFaNkpwJNRi1mOfBufZJnzUAVTKUi7pbg+ud2lzqugTKFs2AWL0GFCQr8no/H9GvvMg8ZNfYijHPjyyP5rOG5Pr/QkYwEsP1wVY8RDE1y2bAqU3a6yU8OQkIl++RgF4wym+LpbY7invWaGkzOjlmXJwZzp6Hq1M2ymKCo7loxV0W603WNouAQbTXqe+NXc8M1MD6YXgmi/wERvPVMcR1wkAc1GmPWdnctMScGToZFKju50oNFpQMfDCjFZHFaPANjl5OK4s0+9bvfBq2JU1yA8JI5hcNSaDdkkEd2z09Y+mKmsGAgA224W1+HjNU3suFVfccWTiII+AhuKxsi5q9ick3HJIPLjfR+bLmOVoaFDcjglPHpuCjj6d4IU0uELnUAAA1AMTIL5g+fG7wm3u4BvOvh8MG2fIo+3fx+2FoY2PgA7D42a3H48n0TayAhEMEIRqACizXs1/bRFZgkaWCGg4NYEehNX4mDgYo7ip0cYHZDoMzTdYpSnRmnVBq/m1nPongAnDW7ikFeYk97VtUv/oYMvOqNev9/43Sb2wYEYhAVBkBgzjtWK31pDOMJeEAEJUBBCYg+Atw6HqRmm83CQSUOOoZMuRDuU5CoyCxnQLh4F9d4tB9sMmzvTI0gX4DISd5tFad4AK2nBgLOvvIWc83m5ft7ag/w9wXYfCqq2ffpnsLaGCDMauWQlVYJPwGhq4Dxzy/B/oj8uoSzAzYGNpXuuHYqOg0P4g++hU6J84FkPFhkGaqwMhrddUoLhcKJmaX3Wl/uA6y+s/XH5eoVoP8P6x+YBfBpbMVuDicDf/de3fAAMiBzWBMrTJEvXaN7D4V8UUFavDZ0RTcCJfB8HKgO3ERkDuM6k1dsT0MqnPdsBuQXWgfDfswyN+M3WNQmMl00Tz/DYW3XWQClfzmIAGg3XiuXgwA1e2incgbFFKczDhEQA3+nLwkWFVEhA94AAQuYgDuGd9jggAjDUZnTG4ingYyXeCUgUiwgZOxAhkh2WwkyGyWwHHDhPgS0RVOHCFWHgp0kRR5AenziU33yV1tHWCxjLKhEQR70VPcncgEQXvaXg/xXiPZXe4YobsXwYwvwd/R2AMMHNfMlLOx2DZzDTNUwYxFlicJUWjC3L82ngYqneF9IdIEAACH5BAUYADEALAAAAADkANgAAAf/gC8rgi0shYIvLYMrKyoqJY0ripKElZKGhpeCg4qIjC+GnoWHnIuJoaONIhoOBwcDrgAHAAEGALIAAgEAtri6vLeztMC4tAIEAgAFubu9ws3Bt7vJAAPMubfWBNbYs8+zAQLLurPWB827swbT27cAEyAiHiHz8hMiIPf6IvfxE7OdPjEKqIiFihUjVKQ4yIiFQEkrDBZqyOihw02bCl6CyNHhJEKRVODTsGDWsnO8dmG7hcyYOwLS3BEL566XymQtVd6ySS0XzFovbxXAKXPZywE/23mrVsBarXBD0wFoV03WhHoa5IXAt9WDiK5bQ+hLVtFh2bIHU5RIMWKFCYYV/+PKnRt3UkWNdynmjVjR0QgRIxY4iHBOF0xxt5IZTaYS5jBqNlc6vjk1m8zI2CavdGetp2Vq1LgFaElgl7WhysrBtLauKlDH97KGyPp1VQgQXu/drg1CnN2PA+WOKEEChYkVKejCpbsXotngc4E3H6GB5ILr55Radvdr53aWjHu25Ea0u/dhmbc7TiZsfdXK2Iwe3oX6WLgAqqHietruvgB4/IgQIAhbabDVPruJNUtfmehlFwkqQJjccYxQyNxcBz0HXUUYMbdJRau48kosoknWUy/vEcPNeSvOdGJM6bmUWDTcSePYSsIkwxgx6AlTzlPWmMMMMicBsMAEEzgwAf8DE0Sg5AQPOBDlkhH806QDt3hS1yIVHTdCCiZAcuGYW3L5UHRc2qXCCH+RFMCby6j0zFQl2kITfCkehl5lO4K33THY3HmjMEGRx1KKQnmnkpC0rLNaLU2VVkx+gP5ymGOdTTXNjDCV6ZFeEUaIAnJkliqXXWleaNZfFVwXwQBR/WKoTDweKhl3u5DWZy87OqYZoImN5pl5KtqKKK6V3RkAUkHScoAuTzX6njBOqScjjGRR9CldJIxgAoQUWmjqXB9ue5ZGqCKkwQQluRLAMtoMsxowOpFXb2JGcVbjpuNYRlNP4ejJLzZ2FhojoCuiSOxpuAjpsDK/EDoLUSvOeyP/ABFNMgkmLTDkpXHjkqlhuhnx5dwka1p3zgDKgkYrNpUu5quhRFVzo3vyMvbTTDLhvGkx1PT72E73QiwnM+uUA29pjmqDFDo2Y8PNeHRuDKpcCplgXHJuxcU1c8ttaNaHp8b11yrWlfQujTRObFS+yHqW7DU10URfoMHSi29VKxLaEt4r9XtxVYPPCc5pQtL09C+/xKnYd7SapbFADZqgFrgVfR0JhmQqkm5BqDpEHQILFPBKU7Rww9rLK4XmU1E4keeYLSsGPCSziiaD1Hur3UhsrtT8vB3c1MwZnjLmSLX77ibp4ug0uZoWjQB6XcSc1pYfp/mYGubV/ZlxfQgC/0mnLwsxLTsHi6Le8DFKU1QzDrMOoDRRWxo4Mf0yv758ShsUNe24GADRczT0Ja8a68Cdfpw2I9VxSiYcIdsmnkMChETCQuIKGUf0Ah2yIcQD7FrAspa2KW60RiaEOoasuLMMqrAnG+nrTAEXN5So5EQZKaqW73gXPxqlT2EFtB/LGrYN7ZzGMDRazHscFJcGVaQtFdQgmQTxPZP15S8ZaFdVFpOvfOGkOy0y4WhYAzXpVUUAR3yKOMThMKiQIyWIQUzDCFe3a8xLJp55X/6UdxKowEoXuGtHVHqRqVxhw0wrcAFeurQCzIFJiiHz4BNBcIHrwGqMUXuPjrB1GfTJ0f8+r/MFTIQBr/PVkFkrK2LiXgiUWZXSizLRSUyoAp87JSoqQRqkGnXJGEdtxymdCs5zFtkIy61ATF0bVwYROaY1raIkTcGPJ1Vyt7sZJmDVKpgvQTkxY5RyKbhbyjmS9sehwCpI2sGf7oDRLIvFZzMC45Ow7oOLcshCmuewZ5Es055MDYCJJsPLI7cHybKdbEOMGB92pAkUYdVHk5ui5jGEtMYt9ql5c4SFH/GjUVicU6P4jKY96+nQmsgoaLeyW/zSNzwhvUIW5NiG8/TjOj4RYFuSs2JFSCAucYWtVHjRUPdG4IEMHCABqAPHRGMiH2igA1g+gmH9UiK10qzxJCz/e5ZIzzki/Iwoq7LIqlTuo533PU48iCKNJv1HQmZtw3S4gOvirHo+8ljNOQg9Dsh62kzl5FQSP10TddSGP0zKb0Z9YpwZwTE/TJZ1frgUwDg/CtfTweoVHOUoZie7LFXux1E7WiGi1reZhm4HHN4YocNKCRTUGMUpHQwfBytEF4Ju7kLpkosgsGjJArhRpX1CD2RXYgtqRS2qU21lH9nYFNN5FBYLgEUCXAGLrlo2n36shjRdkwujGJeWVSGUi4bB2NRtwxtg/aNS6woTW+g0Y7VdZhQLepaNxKUE1NGo0hSlKe/ETiZp7EZK0EngjLbjnE15hUdLooADRLck031w/wEebN1zMiVI+DzjnXKEw3ht5yajgaExtoGfEhuAWU0j4lhvMRCD4HUQPyXVXJZpKs/JxSwoWJcI8xkM6fUiMnLjME1R19h1FLdRQGJWLfSbzwFA+ACtKAl2KCxd52q2huCkk1OP/C/omfR19HTNUpZc4snCz20vXJD3oPO944QrZMsU6lyeeYBo0jQm9KzZHXdBE2Tw64UYtlmzVCPWEVE4AQ5YQAIUreijPtjJr4iuuza7LKUNETFOMQwwe4TCPRVsR8yqoWSZwpQ18nk/ybjri+OiPbpg0NXM+Q2GrDNCxLQWcJWZVUvsw7giuXWc0kxeas3hUUM7WMoLYECyBf8zZQdP18FO1m9HkzpHcQpawN/xsh4fht3JWjvLRm6EdP7KSFZvjkIxVlX1GKGCD+z4zNJYZ0vEa6lqrajXMy3nAE6cYL6tcWX5fPB0HYDo6xD8Og0QTMEZHe0nczTBLLOw0t54QAdKKo445O49yYne5krWfKaGVwBU/eLvRTHdFxKXWcJ2EBFk4Jxvao06ooeeTOHMTnYi0nvK+XGN8hsWYTXfV5GdaMFUMtFFL3p0E33saFP3q/jRBRuzm0vnnY+u6BkHn2lnjBI/nNhPMYBv/2gY6m1LgnIxprkzR9+6mIA6K/sselwnx5onaud8u184LM3Zl67slK6I8KKRXgH/pC/g6AZf+AIS/uDGB0DSXBU6sUnc8+RFbI/8fUpULOvVjS+rNYiTxY0FkttyM2JCbdfpYM8RbLr2J4ZTqdk6Cfe0cMqiMKfsN2bZmFVIM5vZDqjkBQh+9KMXvuCDl3KEoX1UzTa50rfH52+lUTCqSo+svd+qx307amAH4KDOOciHVKB2UmWQxmtvhAcNAoJEd1YqdBra3obBDdRs2Y3oxT1X9/1RAii4yU9meMLnAIUnfIcHfAtQeEW3aInnbNQVXV/XZBLYfywDLftBf8pAH2KFYDC3MmUmdLUgZ5kgSclUgrTVdmaRAiShUfckd0CjRKjmEteXQEORHdIWCwCX/1n5B21Jd3iJNnwEGHw/6AAUEIQ/uHjMFmELaEkl4XRclQDQVWnQx3olMkS+pV1volqapYMcxRSqVQCpAn5zMV+pN1uMMAKJ1lzc0E3HMiOU0WdCUmQlBnRAZ1nFdoPn1HhIV3yHx4d+eICC0SqGp2hRFmGQ5mRNIWmP9nRSuCxwwjIiZz5z+CYihFSLllkRVwAJ8IHUoy3wtQiT8GonaIIphybsFhgOFl7uUEpW1UpGg0OgRn3BBlO693SmU2YeBXF6GIjBlwFCeAEDCIw+OIAKWHgHWHSMd3DOJmXQxoyG6IHnoACOiAABQI0sI43UWI2VWI3cmAAIgAAJII0LgP8AA0A6qgUdhaACoCMXj0Qm6MccGlICIkBYYyQsxWAv/VNVx1UNwpZP3mBd/xdWzjVp16FszFZ8vSiEGlCABDgBhVeAvGiMw4eACncdSMiA17FoR8WI3xgA3piNSMWNHumR2EiN3liOCKAAm2iSbyKNj8dR1bOOZqh2kMA16KYcJihUKDACL4ddVDUnOcdd+IN3zEOLI+KPXiV9N7iRu7iHwieMwzd8hbeQURmEBiiVQWiMyfh7rZBoCWeQDLcy3ziWHcmSZPmN5ViN3/iRa0mN1kiNB4AAdQYRHqQltMU1yESKsEYmObZjBxRVx+NAMONdnzVCAvmPzqeDX+VgHCX/ZXsoGL54ASQBjBdQgA4ZlX14mVk5kcZ3hAc3iD04ZbDglmrJjaQjQm8ylijpjVnYkWw5XXIpQgoQJCvHFyUzY2yHm+MCFy9AVBfAmKjBTiwBPfPRXS6RaUvWME0GcXV2Os5ZXZpFdAgYlU85AVFJldTpAJNJgFXZnQYYfD54kIbnAJ95Dx6gASv5kRqwAev5ARogmRVQmgiwnpVZAWeZABUwAx4wAx8wA0QFAn9RJgHBTCb4jqbyHCMQAU3IUO3hCyEmOyoFWYpRgWb2cXU2AEtZbK4gZZCWdMUYfMA4mRXQnQ9JndQ5mZVplbx4kCzqmdfhAQgxj2r5jSO6nhow/wI7UAGvWQEa4J4bMI7gOJYa0C0V1BZucRADSkXgwwhkWKCjZ3rMsYIKcHl880uWYX+gNkpuFCkZOpDUZTrnsIgl0YPkOZWHd5nD954pSplo2ocRUJUL8J5W+YPBaHRBeIwL4AGOIALxSZb4uQHuSQIe4KfruQGGOgJs+Y0UMKSOwG6JZAgMMUxlMoZpl3oqcAFqiDq7w0MmNHdt03UJFHQnNmlIOSLT9Wy+52RcKZ5QqZ0D+J59CIwgGnxq2odWiaLhiZW5eoQwKhJsWY086p77OQKV9I0LsAEVUI5x2qdkqQGR4AIwlkjQai6foiEH0aSlshwZhGPoGXfgNB/6A/9iSLQjWSZOuDiBpXOUhmhwx0Z44HkBlymnITqirgqicSqZPvierBCisfqLxEiM4LkAIvAIMjqWCZAB/VkdHjACP0qjCxmOCaABZbmWQwqtHfMCKoCxpXchBGWgGoSKGSZGxWAn8jaDGjZszOmP0wUriniIVJaRSPeD1llJcvqekTmzsKqvIKqzlSmVsnoBvgiraZqmRmiMDiACKCASIkSWlVkdkomsF6CNlcloC2mw3+isjsAC0Dqt0KpMcUGGb0YXz0FjfxFd0aQY+sM/8mJzBMY0bzJT4vB8G2ps0KWI7Wpw1wGEUwmMM0urfLu31zmMNDu02jmiwMijhRuMQTj/mQvwAS1HAaZJOvjptBILpBXQKpg7n25prBcgblurtYlkKqOyUxpURfVFrBMWLWMmdaVUUbIoc9Vgrh31nE1Yuw4WadCFaA5mkD/4pg6pncHHo9dJmbKqppKpnfdarwsJvPuaonJaeBmAmRMpAsdUsORorJebudx4ASpZAQrAaGeJABtwEOooEdAqCFyTHOkrY622djSGcsLBp2BVGOgAXnZjdaq4H6kldrCQYEfJmLe7fMd2uwjolMAbojvLppK5wIhLmWrKCsL7s4hbq+9pncELnrQKGG5ylmmJlpvrpx9ssDdaAo5Qwo4gJq+GeqeXTB7rjsKBqZaVEhI6SsaZ/0P9cVX7llnk5H/Vhaov+2g9WHBW+ab8usD4arxITKvc6ao/a501O7g++6qQmWhJsrSuaZoiWZYrOaPVyJY8GhseMD4B8rXcMibt28LltnqqpUrzojgiNlO4IKFRV2YSGJcPGGkBHGVj6pgGZ5UWvMBMHKI9C6/z6qrWeXis8J70KrT7qq/JW4BHNxj/MJJkWZqseb336ZFtKblOcgDswiTM5mak274aBL/nNwLsglShhmk0XERgFH/JkzT35G1eVV3NeJRSpmxQxmwD0INHB8HyarhGPLQOnJ36GpUVYJ0ze7zMjMhK/JS5apEMiJ8Hl7cW6WSOaIlOdpoJ2IMkEf+Ep/dmo5LC4mJb9aWbjUCspSNx9VQVXOdnsScV+5thzjkiE2bLBNxwu+xoZGp0mkmzrjqZNovA2EkSxkuAzaumRLyvEVy4S0yzcXqAx6yvwjvQCxldszmS42iReAvRBuisFDK6lVqGKQcCTdhk80Y0MUhoJPVv2fdVprN8K0vAu2uR5Im3j6mQhEyZ91q8w0vMRyzIEDyzy8y8PbuvcTqrDTyihnvMFX0Bb9po5KiJy3inySwYifbNnWuTTOo16QdJy6TO2/dGk8JCUeNWaC19AInP0BV4bo23u3zT4OnEZ8qvSGzE2InXJorURmyvily89orMQwyvyQy0i0vYDun/yJLmkVTN0YJoze/qrHopY6OIk17bCCQwj5w3C/7nP2x0j0imf4Bnof9rt08mncrmmb4Y1YnM08UsqxHMsw8cwYMrhNHbt62NyI8shIg7osvai0F9vNUR0XHZe9gxiMZndIc3F1xtguZcKj7FpB6wY9JnZEgGShuH1iQWw/54Wevq1gQ8cDg9xczrt0l9zK4avQh8uMZrq+g90FEZvWoayNf5ros7jJFJq4UtvBPACpb0d6q6olkNmaE80nvZdhmEyjpYmLpjVSydWpJVgwJ5h+0iIniMHUqIgN+M0Agd1MY7zMwsyMV8zAoM2PKapiOqzED7lK4q0Q5ws4Ud0P3N/9+V9HdKyICd+XuCQcblpsKco0GP1C0r2FyehxiowTy/NWwAF1auYDota7uBxy5k6iSITNiUq9fyupAPrNfLTMxUadDEa9E6Ta/MbJnCmLPDJ99QvcBOS+VmK10ORp5OctUEqHCtUtlfjTVwxggovAIeUAHY9UdA8a0utVzAZgAXel2QtpFze898TMUHyQrRG9BDq6ZOTLz0/aYgOsEODKJhXqM/e9CtPZVZ2beFfd57Wx3aWcGWpFoGB70umoSOGhcsV4aja0xsch1CN8vtbG2/9hTXhR8x/XTMKKZ6PJ4P2cg667TCzebD3NpCPeIJ7MiAvMB1TcRQbN++GJlJXf+Zlw7m1ZHYhLVgR5KvB1hJFknZXp16YYtB3eIAH4gL2lFEvS50H/dzi8lgFy4i7YLVRzLgB3zllCvwPt3fQk3izSvi1u7sivzhzU7pLU64hp3Iyayvx5wkDhBNWdXH9xrRjLZoJJ3nK0y6CJFfK2N5vpZOUMFvD/elGwpdvrehyxearIC8Am/xDB+iCG/tW07pSQzijUyrPf3lkU3qk/m7aTr0y36mgJ5Pm3hsAG2MihfyusnVZEhULydN1KYOqMHZ5vBW/MfD1VVsklbTzDfAVIx0QavzbP6eHiCZHHDl8zrbeE3fDa/fbO63QD+rTVvfzuvMYK6dTrzqkkkS7DL/AE/vZEhn0L+7aIvWuVSPm9raNUTV6vuVH00DTqllz815AA02t/0O+nEtGG/a2gPP8BOd83pNvCL+4R+ewOrt7Fy+3lB8ncL7phVdwQYNngAY54WNmRmpaOjMPdcz0hbSLYMFc0aGTb0+y+c6kNVFYUzJAOuKdA4m5QJd+Pr69hrA/YWf86k/0Xet8M2exPO93n8NvLFduBVMyK3txDRO5ZvFgOxi5QqKkQtQW8TvwpQKCCYrIx4aCwEDAAeJBwEGAQQDBAIFAoqKAQIHjZsDmwcLnp8JoKULi6epEw4Lhhcar7Aas7KvGLAerxe6sLy6v7IOFxW9s7+7xcC1u63I/7sXDhrC0BcTxLvWsM2z0dLaoQcIoKzVrwvQCwkJCwsr7u/w8fLzK4IrKu4p9e72I4abARpdavSoYEBHkgYUULhoUwFwm0iVOuAAlKdTrDIuWNUqmq9Ct2Jx2OCrVrKSz3odc9ZrG7RiLnV5hHUtgq4J0DJgezUTls6OCxYGXJfNQQWc7NhdaEev6TwW8PDxe2dvBQl/oYRSQgTAwMCBBz8pWthp06kDpAakumiW4oEJC1hJYxmr7ocLJGmhNOnLmV9ZvaYFNhkT1kxi0TwurSXMkEnEGnBGYBVKYdy4jqOdS3rBaVOo86pajUdin6FQAQEoFBDpq6MAAxmBU9volP/aAqZQWbwMamMFo97qFsJb11jeXbn6nky2LGWsxsrp4uT7S3Ezm8FgTfepeUKCAgnUxv2tbenmpZ7fgU4/VV4/QwoHwD6g+mulgJQYkTW7X21A2qRUFMoCDIyz0WWrXKATYMTlsgEsdxmTC3W1VPDXM9AZwxdf00XHky82vSTiXK5oAFk50rDT0GWuWCPMZdCwB896K9DYHlWjjUbIIfI9ktAlr9GHSCScRETWgKKQgpFFppwSgYEvFmMSLCQNdxwwdGnoDGJY8lTiOeV0OSVdipXIpWPFeeNYRwEM+Jtm5nF2jow1eiYVaTdixUkmsD2CiQB8PlIkW6lEhFZuu7X/pVFGky1mkoO1PHjBcLJg4GGWulzzITKNzXThShqWeY4r0OHEi0/S6KTZKQGs08p4GSWwlC7usWcjPKLtM9UIFQwgn3wHANoIoAsVcBAixSqpllpKFjrgWUiyYuB4HfpyXISTEpeXlpUu4+0u0yj40nmQtcJtLCpJqSl0IaIZXHYdXXBoXEbBNetmstzqmb436iqIPSSUwM5BggLwGqCKsOVJm/P2Jm1S7FREWyqpCMgKUmoKB1he24pJnMc0BXMUNL8tlRiYhp27l4VzNTOqp914aaI2p6EV8TDS/MYyMnQ2dSc8+uyjTz8VLJKafJrMJ15iv7EjXm+X8ebA0+lY/8QARuzAxWKWHGerQUgMbuiLpjNTUzKsMEbMYsZip8xpMcB5ZCq3DmTQ3bPn2ARcOc04QOetP+OI6zsjmDCCilzRR59C3dBCy4vsNBA1RRBTJuDEA7DywGV1C5PNR7ocR6nYwJDtF1ImR815UhqNuBcvM6EsjIXbXKOXdnGOQ9450ViYkq3x0LieaIIMnePhpCDSiHwBmXuuMZSpbbnaTquI9/TVkB0pla9A6rEzC4ppFDqbqV555ZOx/TaKXs6KuzlhOz6yd0q9+oqFHunUmeB/p5frVRpAVuJUE7OTvQQwL3LVohSYCgasg3KUoww1xgSh4tiCdMx5Rl/MQT7KJP+AFROrGNTkMpPeLYdl0+jbX6akmegJI26ZAkzP6uS/fNQjBf8aBCsSBxui6IId60hABUb1Q/OQIx0aScoDnTY9B6SPPKfigIbCRpfSRYdmvFtA01ZXPfEwCxTrkMtiqtgiZPRtQTAEzO2i1jmcjZEXtbITDZtiD9GQQAVF+w7SAlBAdliAHRWQlete9BtZ2Y1zAZpWXCLAuRNx6xYbkOLrNpjBD83FbqkzyqIidigwNikuF4iA27ADt2PMDkUjw8XjTiPGeGVphu7glzyCJojSDAI+iFCeMdhBAVb0Ekz6i4Xvxoe2OHGSQPSilusoSJy2pQR/38pUlHjXNMg5IHr/1UMFKZREDox9CCeaasWJxugYNRriYk0L2YYG95RY9ixX7yiBBuLDp741bYjuu6IbwfSq6QHRn2K0HbouEKHjfI1CZFxf32CSPSdmbxXXtF5aBmQzuSwUZy+8hmCIyDvtIDBF5HBfhnaRgZ4FTh78quMtD3GQjZhDix8MpCywZTq4lUd1m0wb+8TWteXEUDAbbJ9G3TYXa7googKiaAivGcphJOZ+OOndND8UoumsCnvYwR8x5hQPeN4Dlk3xx8J85Y24yEqLjbkLSYaBKVnYbjNJZNHWeIqXb03oGOlaiWJYokZLvu0oW7QesyiWzLmM7CUWkgw18rYUF/VTrkNk/8XZzqlFds4QNC2Ykc+WkktzXUCIkpUVle5qCAo4Zzme22JG3jRZZPQ1Ut/LqwYryRjm1MKqL7mm5R7oSQnyzm7kSSwzdmETuBwxp9KjnpziAjTL0sNGUHmBOzILlerCYynywYzJhtgA8mzAA5Ja63i+RZ0spu4ccLmkp+pKUGd+a2cnQWFJyMvWxRAyomoLEAMdmlFqjBF1RzxfxdRmHiO6ih3zsCX/3NkU6WI2eCjwwCFI8QudgYkXNI3OXebb1Mng06IK6olduOfTZrJ1Ln7RlIeCw8G5EBMd540eRcIIqxPpbbvYnJd/dkM9bC53wfs4qb+C5w7ptiC6NcpsPf9wSYwUkWsWGABvl3B20FdU6bbgepPLJsgSS7m3Lzu7n2xLHJynpsi+1DQuG5O4qDNTM2c5XVZ8jIaKAGMvHad4By1XYLx+NeXIKwA0oB1cIxUYIgEBmA7tZtWY4xwnfN3Dy4RuQRg4l8yEntqepa6UQdm6cVOy2AYwOUjNjJhMk9VkI+saiWqSvUiTSIrPr8Bjs0UaJWKBpJ5zAcZOr7pz0JpdwTzT8SG0avEVHajghnIBybpKki+M7ZxOqqUhsHV6rSopoqdbEhjEwOi45RsPq7mYRJMxWpOaPGT12gQs5f1HbU37rPmYwuuv2tLXN5LuCqSrbwcr2dC9KsD9ZkX/ASJW2RcfEJtaIUShkokIJZNy9CskeaFgMnRWjN7uZYIIRlybenWpM88Hk3tcncHacl5cBK1PsU1TxDhrvLHhVO5tWV9DhbrqcYcKoDICViSgJRi3crYcrYEN+w62Cd9QR4lhO4FKnMQl8Z1fLhyuc5g8iIj+1X90Q+6oSQ6u5ft6JtOZNjwvC0nPspl4xL0YiG2k13CPY52AzQLqAtodvFJKL/B5DfDewgO3uEsuhijEbk3oylhyW/v00jFsJ7SUKkGMVvGsDvl8J5fsNtZFGqnquIqd1SdfNW8gRjnVHfhicmqsBnRlSxwKDZ74Xg9oQKNvD0jQRC9Chpd3IamE/28gkOtASZUeRGldYMf4frmS6C7FKXGBy7Cvljflq4Zo1fAJAM2i8QIkF9kw7rd+5Va1kh5oOdQ/TCPxhvks3EHzehOvq0WOf92TfCcWqGAEGQg+TSxUgQlFk/B4diEaQHwakBzfUhiRcnjKATa/YHH1dWGMVk27A0JCwRAaUWuXIXYjh2fbFzWpM3IfRGOLoknnZGByMhmcMQEaIAL78H5DJncMpm+zt2+EI0FORR4h8Qz8txRBFIDJEElF50yeFT/F1zHO5IAfInXDhSHF5g0gxAlOFBlxgQodaFbn4wA0xoNIpFw9BnYthE1OVD6NdRQiMAIyZwJ99np+RkN3d/9zdbce0jUCBbZox8B/t0ZslDdw6NJ7VOJWCCV81gIyeKVB8PNDNPFimlFWBiINHoSB+YWF8NaB09ODVfhxKUQyaCNud2gNIDACLPgvfWZLNJcetMeG1jUIHoBPNIEzXlZqFdBdSmRytpNsdfVdwFAmyNBkQnc7nDZJKjFthIgluReB1+RkqNdFZuVzDlBwWHhqEXNWrhKCnHMvMIZu6nZr0WMIKigCKHAnOTRkuaJS6oFzSUaDd4d3+YQyu0A7srgZZ7WOuPAgRTcp1kYh5JUXDCiPxQdxJxFUJMIM2HhclHUZ/rF200c9JvNLSBSNvhV9IzMq6XcZqRYLIzACKHD/Q4JjR8BzZPgwfzdHQzviO0c3XOcBV720Va5VQQ8ijybmRiaSi1BmEiSBLaQ1iKSTUBiHfr6lZknhH9o3cs1YkkkURE1EDpqUcSV5L6yQAYu0giNwf/xDc6PYHvYwg+aIZKVoAiVyYms1K6+oM7OCSYCRbN9VJey1IQI1JgZlHLtIElXCgLbljyTFg020OviFGsolOeYGSucAgiCEa1lUgqMSL4sEmJKlghapAhfJa/WmK46Zc9PlkeU4f/o2CB/ADtlmDLK4FIvmh4Vgi981gBpAll+WlqFDYg4ycbjwMV8DcYnXfPdCidonfpQhOdhocujgT9JDGZTVUIvVVOWD/42tUIYioJjsNxXiWEvwp1k7F2hIRkPRZQIgsAAUMAtHZylJmU/GEAsL1yAP4n8xBJPzBZchcWXlWSle0wHN5HiRBwx9CUQ41YUeOI38hHvSF4LlR59TZS/zWT4r2I1PKTh7pmDOFQ+EFmiTiXMqcJkaxDJ7h2oiJi4JpwsJ53sE1UzLYA2veSpFOCYRYhIM6DU5qBxgokk9SIl45kLpl5OGYWBNNETmczGIdZsAJUpP+ZSfiJyP+Y1xBId1coo0cjhE5BzDNZKSIiVAmHBRFpos+Xs+EXV/WAuA9zX+dwsj8Qtv+WUnkYnjVz1bWGB82VTi8mrPCG7PYjkflmqbcf9PE1CGT3kCF6kCxeMOJcBnOZQC+JArdQoP/RZ/NIhkhiNhwuRa6yhGY0Oh7OV7Uwp1JVEYe9FstGBQITGl4BkSITpmOMOX0QOCOHVEfjU7sHZWarMnS0NRLGJnxuaUKFCcF6mjOSKOljWDHkmOlblvhKCKs5Up2rmOozKA4KVW4BWERmiI4CMuZTOeGiBJEeI9qVll0UQdUYVjqeaXsDIrGopYWRaUlGE08qEIDqA1v4KQmoiZC1CcT4kCJaCcxzkVaWhzCIqVgvan6IgyIwl0FWZY3ANewTqhSccLaWmaF/SaBxVeugApqZmaFOdMb8Q7SglXK/pCL1lscRIrARD/AAVgfZjBG4iAAF23Rf85AnD6MyoFq6FBZILmhvLKD4YQTn6Ri2PTC743WpDElslwDfpDW10mml7Th2dppc4KNs/2mgwLXOOzl+i2aCVTDLSTe0kREf8RAasArhU7AMEnhkohSmV4fydQp+7HZ/7SZ1UxgzIYme9atipgbm6VEtF0YhRKpQ9yF/3qhyhiQsYqUOFjllUWIVIUZT67e83ktzW5lWL5W6CqVeMCLszQbRC6OvOCcgowa62TXKpaAihwAlRpp6znFPagZC+AD/72kdWlZBKGq2F5KmfpDHzYTCARNtfAdIVYOr1gUD3Fs265DBu2mi3Zj/yUE9NwYx0B/5bA0QxTF3qM4kJOk0trZ0Ra1BH/yY2Um5HwcEc7mqc5V4qzd2SU6U5yqH/OtzMzyV4lkRcVelC3I564eLPawwuTekEOkgur27MXtJqoVR5oYj8wlHEtWkVjB4aq5jSPGwDKuzpYq7UlYLk5MgiOWRX4Fkt397nOCZlYUXhk1IccEKJYOmKsqVED96Qc/LK80Hih0yCwELQRggF7O0kMm7idQjLpmKuma2E+hiAXczKid2vmMQueaJHc+IKXK3csELaA9oYPfGQnW5HwWQvbEGW1yHuoq76fWRdWFGonFDJNHJN7276n6WwgKr99sWUleoPTcIlyK7QdVIUciI2M2P91WUScKlCcBrwPpVFHQ5OGT4Fz1tWnKIt3GqAOvWq6tqhWnzJTOlsLC4I/bEsz7/KoU6LE4SVFXRNJiccBU4YvEQh9iudfymEY9QOfs4mmbIeHmPkK3DjKrarAryp3Vflrz/mn56hvJSBhCKAWxRF4JlbCefV0/PgcZROxu/w6D5JseRvCpDWA7RW0v9Au53GUJOhU3OaLSgmUUbOBIEdu5oGYq9rGd0KgmfuYDBa2NFgj8LpvVilWHNurxqGSAoi64Km0OUPFYuYxackts5B0IEzMd+WWFsQTSmhPHjGkjpp4qbha4mbG0gh+MBon5WSulbuYyNmuceTNYwtsKbv/HljRKqFMC8CMj866jmmSg8daW0MVSoT8OgwXSfgMt7FgKcyKu81RHiEyPi5CDbhI0tWhZYW0W6LHuzqFXp2oAlvbje0Rx+vqgu3kYM/pb99cmRKWXdq1r8jGFznovQPFzothOrCbzhsdmvSsukInZb34Uw/IwtPAMgY3cazJC7mwpuG3Ou+4x8JpMguCoz6dzd5Ip/EgZM3JwPfwuRyJ1KAhAuKAaDbDIBPqlpKMbUn7rGN6LuGTQa0rJe31oYmKzp0WHYvWuzKdGYSYrFrKaMlcY0cUVfnnqa8yAR7AjYqJzS+oYHPqglUxtnksxNj7zRIWFAOAAA9hLvo4CyPx/xicabrWSdUCFZ6QTUEyqZJTxLM4+3y5+EL5lBJ7xT0XCnGgbXKgh2bKC9c9DbJA3cONuWBiW458fdTuRAKn8SugADpr5XgFZkEVwJ6ftsvCvdyj1V4igc+cjW1j5sUcDUXolbQXsqhPnS2eXY2f7T5ZBKGYVIYnkNqWWzwQ7t3LmXNBnNTyR473IALyghqMwyBfPQzrAF9YgkbfcrOvY+IWpCGIJwsGRaRm5By881SDeQwIqHthE22YtLtnE4Hj1lQhcK5zLeGux82iIXvyym+sbF1313MLIA6t0iaglFerCJ97Y6zOh5bJgL5y2zYavbfEjC3llSrgAlwsnJRhDP9ptVDC7hs2TDsM9pIYpEIqVpcRdmMTPW2udb2uawiZ7jS2Y2vhFc4CWAEOypMANiFObEU7gBR8j4dKlR2lAdvVHg7c0KpBHmG4mhhTJepTDCd0iOdUbDU+wft85iVX3XQBIEC5c029p/zd4Rg8DUyDDizbNZIChUCquQ3a7ihvrjIzLHMN4ERUW1IhncbpytCWyuE74nSUegNXouqVzP0L4Dkhh7dL2M1oFrfsrlA/qgegcGrA4gi27hE4UNGchGZ/fSpdKnCgK3Xby1Nriwujp3da4hmeC0LVwlTszryh9mXI/Q5rsNiXEFs39P7lr2DLknRpyu4Kh0sN/Bm5sND/iSHb3Tki1BgJZLBuXSiLx7R6D7XdbrQBprlJ5UMU3HvhEnuHQbawwS1LZqWDafG2uCL4Qe4jdf8IeOrLTId+Ti3TVIm44+DHSBeQtZXbxjwqx3uuKzNIxM5Jdw8sxHXCKxbRPKWaDTqzgdXxklSs9W3lrwrruvoT9nOpgyiWcb9xSB50a2cFRdWg2LmQcFKELaEJ6pfePsLLu9Z9lCrY4EAevXbdgn/PzTSEx36K5EL8nDtyCHipO1FyL/F2fAxC8Axit/yuYlaNvs5wHYVKTRmr9pKFhdjjfFdUfPM4C8AsE8HFNG8k+cQlkellLk851yjwjV1LD4Lwwzk33hYu/5nQiQJyyCqesHZfYg6frwsLoo7B4JLJrrTPtHdu/pteOYz/ba0wHHwbyArdNTsFmCa8cMVgc/oFqJkkEzJl0hj/fXLppAEN3o0Nng+NGeGCz6eyXidITmj2n7KGBkStUlFiCggaFReDC4SCGheJiwuLFYsOjheKjxcYiYoXGZODlRoOnYqGDhkOh6MVpo2GrA4JC7ALDqCxoJGKiR6ZHosbuxgfmYsXvherF5Gmw562qbDGxp8iIyooJScqKyYr2tzb293c4uDh4izcLyvpK+fq7u/nLC3iugoHAwGxso+VE5gTmSIN+oSJYLRJixAhpDSJELJM0A4agjZq4rFWrP9iGXPQKgHHBNFyadDgy8OlYBp0bVj0QQMGD74YIUs0UNgFgMM0PJO1b0IFENRUYMvmLQW5FN7ElTOX7VwLFirWpUvnYp68eCraxVsxQueCBAEOwCJl6tajiQMH3cq0yaZCt5omtQXlsNHBVKmggdIZsVUhV6A8vuJoDNarhyNXXuA1UpHKxYkU62qMydAjZWpzVvCpila0WRpGnEBR7URScCS0gfumlAU5c+/SyXN3lfaKp++48oI1AMHYuwXtrlW46damt8hrQlQeMS+yzalKEaLVjCNHWR7HLnA269UziL0utCQ2MtF4XpIzWRQ102F79to3ZtAwgRpp0t1WKzX/kQ3pOKXcOHWObFYNiE6AtrEjTlfG5DNABYboRFlAbQmiiDKUJDIcRG0VY6GFFE2Cli19Ffacdc94ZxhP1hX21XUYUpZQSpcs0sEwManH3jB20fRJISJSBIoIIlRTglDcGMVNatukFs5rK2RFzmy1pWMVbrUZWNsKJYigQQIHDLbdWhEcYgpDxmXI1oUKOYJJTaYMgswmZ0EjnWXN7EPYWB5RwNNXG2n3incXlDlcY5mgtEiNwgA5UUQ/XjgJQCymUuZmod1XzZNL6Qega+ZcKSA7BMaGoFbzcCVImM+UGZdMfGVSSUAKmSVJQZWYchwpEakSqV977vMVT959tFFe/4Jq14xBuAjDaEEQlRmhXQDlypBdwP6ogQiaEtWNkp4CCCVsVd6m5VNXsoObglyO0OBY/HwC3kC6ThodQmliIitDcjVkLV5xVudMdsZk54p3BvM0AYswDqsiR85Ak9NC+0YY5HPy8poKJrawAk2ZEYhQAmknlMAaOSP891o7JrSjIIEGwsxOVApqyW5XGo3iJjQAHdKQZgh5wg9CE8mbYZzQ1OkxRhcUu6Jh14G09J5RX4edw9rxZXGdokBCkbyzVusAyCEu4FNIQeFXFKcrOPkalO1I5U5WolqlLrvr0OOMZWquddCOcqbZ0JmJWOxzJYZUeyFeyGBUQQM7GfwK5P8sVh4owMnG8opYY26ceDQbM85XrIZuYnhFx5pSpj/cjmyap9soCWAJsAFIm1WljrqOzbJxwyCEhU5yS+HQGi4QvwAdZ3hcAmHmEGdCRsxTwSaqeHXHG3GG4p/bR61PsBt9hnoqJGpypsdlal32Tdva522TSeVXjsvbbHX73bNNdaDMAc5TQlckmk/QLmQ6fVViVjdxj3IsdLzC3QRgIcKcMRoAIWM9zGlU04kqwrcTGImJNw0zUQeBJwv1RYAuqNBLRa4TjQi1TwUpW1L8wvUfBIkDZjS7ypZeYCBT7W4EI/AAPwjHo5/160P1WkjPzLcvB4Jog8iqjtQ4QoGGUY7/hR3U09JWqKwuCks7fwpURghDl+rcqXGM25NOWNe6+InDbdyg3afgJqr7lcsdMoMKy9yVPrgkoi2XER5NgtZAOc0qVoLYoLSeEz0UpU5FYmpRCVHxiUbMQoLfe5EXsdiw6WkxRGYEBaVEmZeNtQ8FKuvUftgBt/6dK26m2kru3EECAKYFIg7BkJqUY5cB9uwYfEneiUSkNexhZE+QmwW8rCOtShoEWz+iWgWykxGsPa0WmoOYrwxxQuk1zjOsSF4ktiWCbqRGBXCU47hq6I6qvLJ3LlCXgbKCN27A8I9wwckDz/SzvfiLeP78GwPl5DHGscICwHocvColpsa1hxUa/3KgkMAINViEiVWca0CYBlMs6qCCaiK0jkFn5AF20tCkLtPdgQxUx92ttGaqmokn+FWhzcRlVj3i52XmcsZhqm9pqQPqnyz3jIVJiE2XSYRPJtCZnHEkTAP4SlSjCiaLDosnFXRU2UiJwoWREicjSWU5Tuoy2MjGBTF72YFeZr+8aWMEcoLW0YTHkCXiihKKOx4THaI+vUjPFlXk4hYbZgulBk+fqwuSFq+6OTANSiwI855I98QZTwbVr74a5ziQ4ikniWs/VJqH/srFApjZzTZbGgGv1GRYnxXNtXwRpZkSGSnzIauF0/kLJo2hFux85JrYpIjZCJoIQ3GncsOKKv+rHHAAq73IO8mcWlYviT1R7oVXYe2sG59EP3tqJStQkZnc4iFaBGHprTKVK2z39Z5GPWRjZnJO0jZIIkNMUYIQu68rFsCqqOqjUn/SYPAyUhirUZW/kX0R5zxCwsn6BVgXYaRPNHAak9quNa15ipXIS9rykpZd7OhKTTQjrzclA0SxfWCJU6i+WHmsROvpGPkwh2CrLsC/ziWUdiy1T+5RFLr6GBQ2heVBDpLFm1tLRPzgSI4mKwgcWglQDrGEm969gGa34zBXKFYQfhKviXyFryHolAnFKXAvQm0kBMdUzaoS7GpPc+4nhxuJxT4sFpSTnI/361EjC8l8n3NADd//VsNzgCMbLdvfK9VBt9KutMow5YYQc+Ij5HECPGUZZMYihaxo6mU6ubUFSNb8UZ4cmCMLq4UYGfvfngDvhJXjCI5v/NsF/5YV1JQmR2JrkQ+ZMxxMvrANT7UCtBYb0r1TRw9diqX/HQRaHHMxJi41OksO7baARJr6SuEx7N1LFVu8cS1mPE5SXPW/zkVRsNB91essV0VNqygFqbvbhRHTFDWE41LCASpyoRamac2jbeZhAsqMOGiVSTgjJZriTshraT9N2vrS3IrfDgBFWfXanwRzbmxWMNbaubiQnRZvjlDustOrM10MdQhgz3CVUv7Uo10gG9nEYyuhZRfORbyQ/5ycD9oHoYtEp8PpDca2EJ6WbhkjtmtW4FipuwYrWZQKoSADt9V8AqOsJRvnSnVGFCDlFUAE7cbYye+z2kipbZh9Lphl6bS8OCIuD4nbhpSixGrhWoydI4v5GjRITW+cgJGbQG47BlG9HKXmFi9u/nZ8vx2nZsKGFWqlP4dSPns5uNAu7HPEc7S9+3D+XkpPTc8LV35rROjYc7YzEVRiLx7zBlVICDy1sDN4WQDkCKKMlGyAMQgZxi02btHG8pfPtubvFXW/+KapW2oO5WYKx66IzbKNNVHq9zigkuVThZ6tke5hwcFjEx35zFXVMppztDrQj4U6OqoDNV8ABiQV7v+6hSnxvWHL80dl/Ne//vUKyvVBrGJN2OEi3UY+3ERfiTMQrKAC2CdH5eAt5gBlCCJexJYleGMzW3YMcNFzdIEx72UQnsMJG/RR68NbwlVfR1cdGDFK5dESk5F/k9Is3xRk97AA+bA5DmMdCUM5FaVuFEci9ycvFkZD63QqWGJzVKZl65IO9AQV+oIcPuNE9TI6xCRmhIB5XDV/ddYrjJM6UYQ5lVQYYHEAg8ALjJF/HwB8lFEKyPJ/YLKDlWM91OR8ywRqqLMnN4EtZqIf+kZW9UMOpmUzGihLkZYO49dLE3Npv0JX9JKFkOgrftcMlwchvIZyHKRYrhAA+DAA5QH/fB7QEr+HC4jyCcWBInM4VZBVC2GiipkEGHP2Z+vxcBdQYU7mH+xUO2qFc/82Wr2oIO4CInHhFg1kLxKyF9bCN3q4PgJDXc9oTCVSWTcWAJ4YABfiESPhAYwxiqM4EhjiDxgBFgUQVQFgHVRlNT4IeeszRUBVX1toDEqhb2c3bPwWIIUIU983T7DEAiKQFxVSfnKyT23xM6PwKjPRgCUCOid4W5YELBeDgo2jg/gQFq/gibggg79XiuA4DBFQOPwVAGDxFZxDWF9RdZ5UX/SVF7NHLXqxi042ViCWgS3gTt13LjVzXisQK+VXaYP0EKvAk7f1en7FGfRHeyP0jLfV/3rwdwEHgACfaI34YEmhqAEtQWnyYlQ3lgDlGISa1BH5BT5k5JCCFDDyEgEvBzsyNyXbIBuNBnDyBHA6+QIm0C8WI1dHtVo8OTqRuHfQY3vCElJIGZGY9VO9IZUBAACeKAuZpoaQ0JGTwhsOsmcrBEmTJUKMdCZo1oycIQ4lwFm+sxTaFyCHllYchi449xT0pFZc8VoTgyhz8hDScXcTMXuXQX8oVIndRmB915s8A3jOIY4aMAAHgJjXaI35YIP+EHf8JyJTVQvBIou+lUVnAhIkAh10hS/TwREWtosvR5Ofl5OIyAKL1g6TUUp4yRzSITwF+SgHmXfRBCTg5Hy4mf9mATMK63kpyQAhUamYAuCJADAANEABN3ADOKADuKALOOEAE8CVkbQAgZUnQOh1EBQRPaMhoFaCsiBWJtADJNADHhqiIOoDIAqiZkUq8lQlVBZ+VhFEoQMtAgQevdZLI+UvmSWfazZvf4VfEBWCaMEZBNEIlEKRx/mJNgAESIqkHLB/48QbXURGuZYd0Hd/lER+fQNQ3ClDbcMNO5CkXvqlQEACidYUM5NsGkgVOEmeW4ZAaoJp/WCjwTM4ADNQtiAduSeNC4BQgEUYMAZ2CekWGkSkAeqJFACmOGBYyTCRuhZSOxFduaQWuHQL/MQriSNKC1Bh3rABXQqmSXoDO0D/AkQxnpB2Fee1j/b0AXaRFkA3kJxwVKV0NkWTd9sESvX5jLT6hR81F7SFC6mgAFFZnIX6pTZwYwjAOQOWRYESNQWzD5/RHgw0hTP1UNfBAJziKZv6pTxgO8vWaBxGqqdpIAziWj0HF+kTJ2bmZSm0mRGEp4FCi+zhVw/hT8NjSppTAFIZrF5KAWFhjVXlSFpkbyxyZ0HCqlPYEP8UUX9yACzjH03WA2AaBGxpDuGlc7hRqgPXDiNgAQgaI+QXSIQ0SHQBJKW0ki25ifugo3z6kH7lTBFyhcOjsZogmRWJr0BgA4g5lVMjC17FHRdUWO9hNHjJPOxhHWIhaKuhH+AA/6bnND8rNRVacmWm+kMeULMWEldrggnKQ3Rl5GKXNi0DWz6xF32Ctx19ESm5eZA+YgFAsAPqgZL48AMUQAG+ipibBB0ds18bUSxEFzhdZqW4YApeNRYHEAEsYBQQqBS0YxRg2gM6xw3xZCBVIZ6Su48jgANAcAN3WYVcVpsfAphDe5tF2UIGpQrexJKyelvNoE+QcKQ3wH89wRv2eo2tSGBUs1hfubVGxGUDpC9gFwELwACOdwBqqR9KGz+gwoRq+na+iIgrMANIegNywbHD4B4gGzgj63BL1zwQhBewGjC4lRfG5b2WZILDcANISgHDYHiaMwAF4FhJ6btBdR3RRf8wrlKwc2ewzfIJsCYWzXUAEjAO+sGwi2tDZCoPUXheizZaLIACnRpX0Qp00PQ1q4c02ZuZeBGf4eMqKAhRPMN+ZnKtrWtwhOEV1gMhPpGS3OZRqeAdVksxuPSagrQKPAG8YvG/TwKaSfuljLsaUXYOO0Bs6UCiy6sgPXCkz2tmPXk4FmABhFldqUCgCJUINbCyG4wMFBAisAecDkABTHy2t6C2Scq2jyAhZ2EXNUABNgAdGpQBPGEBN+AnBfYKNVADNKB7BnGK87LEmDYSrEDD/CsB/LUNEAia8TPAZcUOJBAERpwaA7IBlvu8PGBl7MADYHoDNlCgN8DExxEXbiz/rDcAq+91ATXwyGtbARZgxDhwxR9VATSAA0acpDaAUGXzCRRAyp36ySZoyzVboJd8AzqACA5gyUlaUDphAWiMpDZgHQP6ykCAAzQwvbh0AThgvl96oJRgATVgvjXQv8zFX9TqDUjrDWDqA9tHAhvAzEAQyT0QBJyazllCze2MpAhaEKccz9AbmzSwA+h8xWBqA7Cny9WsemVRAQDtpc+gA/HspYrgymCKZm6Mzsk8oO3cusG3ENc60bpMA/wrFgwgFtf3H4v7Gu08AySQ0DawFT6Q0Enac2CMpDiwxNXMkuj8vADdurYAz808yl86xShEyjZAA6L8ynRBs+08rBet/9CrgNOwXM/xbAHqZcvQqwGd3NQHwNFVLQEH8J3YN8BP1gMbEM+fSgJHDQTkTCUqIKwGa1OK0NLN3AlsDQQWADxE7dKcGtfIYMtMbAi6PAj29sp5fQE0YMRi+6U3QG8a0MozPX86XdQUcMaG6hYXHdWZkNB1XNUP4Hg2vKWqpLSIphQO+6UbkKJKHck1MwKEXQl9JAg4nUCgwMxRzQpKzan+7BBeegO39aU7MBFsPduGAMZ4ohNfSgGb0QrQAKa6JQv9XAM+iM6SjRBf6tTCoMs1sACjzF+AzAARQMOYin0mwNWNC9r2wwKU7KWMjLGEHYILwdatOxERQNT1hdBoXf8D9TzFhkCzOHAMFeDaePHWaawKriyGwY2AAEPUFyELOJ3MT/PW0BsTGADfSQrdjeHgSLrN/LXRVR0BBzABLCOT2jDOhLYC2EoVPMQNX5oaslECGkDYR+UjUH1pF6DUeW0Lwsq1oMPMUyw8FaDU0PDWSGrXxhQJwe1J+uDe47YAOH0DYjJqYDq9ujzPG1EDO81cD1DVv5vd/DtonOLdNlTiVsYCn52kTnIO7oLWGHMLzGwDOJDKqazUP30sAX2JqvDWal7Lcw29hhDbl6un3hTQxMJnBL6CZ74i0QCminAJF/DW0J1qNLDTVH4ADHDZNbwA/8vdnkniOsxKraHDOaT/Dl+OpJFceheg4nSXASpd1x7z5gfJChJe6pcb502ds8ENedtD4EN24Aj1DCNB6IpwI6HupThQKLIG5V6K4Y3OXBNQ1R4NzkkhwF9KzhXIDiXOYSqQ0uTtmYlA2IhxGasOBFxszN6OzdhM3xsR3KEjey8urEvs7ToA7vLN08Yw1kl633pSAUGOgNuRAASeawsQ6Ay2CGCaIwsd5fwV2PmK7Fh9AJCO4cDLNpsH4jpMQyH+lg6fpEEwAiIQd6Re24PAcofe0HtLHdHTAOTum0ON1qvckm/C1GAa1yhC2Mh1HbTeMAfOp/7+pRxAHpChyzYwx8zsJ/3reB3t6Pz1AGlZ/8iX3rgsUOLKpiDUnqQ5Ugkz/hDFuPInyIe6BzD1nlA8/kCMZO4JKM2ynSIOEOR1SEVfik2t7aXD+mwY8O8ioQgToPLJjex/XNUOMOVTbrSqgeXFe2FfOgOh1wJNf75kQSkuj5CKwKnwagv+3Dlj7+vzLlvCXtuKBA3VTVdaI/dIGn1BznVb/KUM4EFGrvaNYB7X/qW58LesTKCw/MbTzdEL8AAdDfSwX9WYzjYdfvSJFiCXriVCENyo6Ny1XRymfAsAfcVaYwis60gBrichMtNpZAjCbgE+kc2//jPorOePn6SBJQvKHQu0vnwHXuiY8NVfSgx/m82wvM0bHfsIb//hHY3hU67d3N3Zue+lPFBW7QDe8QAILysjQIWFFAsaDhoXFTeGQDYXixc2OBcaFpCGFBUOFwsWNpELDhWlC5s4C6Cgpg6lO5uFFhMVkxS0nheaQDSKtxWbr6ybNqjCiA0LuZCwpZ4Lo5CYjIwXs9agNZDHBw4HBxEHDAvfD+UHE+Hp5hIHKysm8iny8fM8szjxKyz8PZt2rBDUb4UsSDc0JJqk4VE3C9yA4LiGY1akGxQc2jCFrJehY6BYQXs1bRNGCtNumGpV6MaklwhbgSrZskYzCwsWNKAJpAasZw54XvBw4cKGCxiyKSrFswaEcOsYPDjwbgG6cFbJYQ13z97/vBU9gmywKJEEiR79ehyEtIEFixYsPli0cCHDpws6yEq8VdSBQ72rXJX6wRMIBQeHRbYKpddQDVeehBmycIumjkW7mllcBUszJJylaHguZEOHNY+QEpsbrdcGxhoPrLabipXF19sGGxvikVuvwLUWMTW6UHGWS0WMbhWfZQMn5Eq6QY40VeOvSQewWn0qDEnHcIUz55aybpyZbryNaYBDrdvQjZzhrpoDx++rPRI8gvDYr39/fvwksDACD/j1QOCBZrFAwgY45ECBgw/isMNCp+HgGg4ufXLNNRfQsMMNN7i2wy7QLHOBTThQkKKKFLRIAU7ERAOKBSBeqNICt4gk/5IFKdYI4g040IDJXZ+wsoNrIVogZCk2uehkijg12aKEO+wgIQ5EWbmDkzbVMIE5EUTUHkLfHGCOmQdM5dUKJKxpz5sm+MNPQQX5I8hb/qggmAMRLPClcH01cs0nFSRXFCMLYcJKdiPJCE0CP+UkElAkLoYdZEUmYGlkthS1KIcKhSpTIowuJRg0qESqUyIaWEOUIhE8YyY44IjDgDiijQlJDeGgeesCDPDTJpxd2TdnQfbhOVBBKnjgp6TYFXqoAxkA2umnF0wg6LR8RTaJo5Oe8kpIpjQgrriK4ciRKZrmNGMpnr5kCqLgMUTMJIuGG6krjKKCigfWUMvnM+msY/8VsGZGUM40LdrgsMMhNoWmOOwssOY8uM0ZZzz+lDCnP3YyO8JSpahDKnK3bHiLhsMVJRwwQ3oCzCuVtkvMo6miei8qm1I6EiiIsozZuIu18iej5ers7zMTOPDlMyWDA6w55UhgFSwl8RobVu+oI2ZPVCGsDlfFXmz2m3SG7FY/I3hQQaw5/RTBthsyVJfRmBR6lyLbsrKYtjou9mi/IWHqKCjm7ht3ZIvAWzTQLy3Eyp/p7qkdz3GbmXmZC4zjwFRZmbPOAX8dMxUD40DFTkkW9KrwVOOYjTGxH9cnJ8jxCCKCK7H2KbC22rQc6Hcsa5DyJ3exMnfPk14AKbrroov/DM0cgRLNzoLHm29dRXbvCTGMuuKKXZKWM7Xm5ixgNZqjf44mDJucX2av5mg01ehUky17PfZt/KacdVrWCkqgkC/FLVaE0oYCE7GyeikwgRWwBd8UwzhHRUpckOKZzViRQUvlJBpxq5yfvtWpIhUtESLEFApVRTHRUWVswPIcxW41uq9F4n69MtgBPCK1sb1DYREg1uxwMzuOoS13Ijsgn8ohqrodymWEApS0KDGkQFVqJdSjGeZykoClqeuDPnPeM5yXqu9VMFqwAM/R9CUj8IWQT9843zhcCCzaoC6HZuKJDWBzJjMxQDOwcd+ZanUAFqigiB4r4gABeKwAymkE/5PwXRwl+LJKGg9llJCWNqq1Lbtop1rjCp8GS5HBDOZkGd+bFClh4YkustKU5FKlQn5iwVQi7nuehFocY3OVz6XjAev4HNUUproJcOdhDvuIn/yovqwAsSv3OdtXbMOP2+VOQCIIYZ/gxre6ORFyC9EWoBgBOENhcRdz05u34tZFdy0AUu2a3qNiiQxYhlCFSBPJLC+HKaCUok9TK8fWZJO+qnSNYgidQA248xFEdO1gpzOT1YKVyCFCM2Px8NicXMAPt8EiVnFcBCVa9cS6LYQvlrRboDoFHix+i5/uhKekoMXOEOrIAa40JU5hodMPevEn4vsiviDzrDI9wHPoUP/Y1dbXvjSBoyo0PFgNapADm8CABltp5q3KMQ78wUN2aJumPQB4O3+MLCcGg9ufvHkoa+itKCx9mfEOlagoglM7JyQj1ErJUwxGZpQheSfUWLmMUvhzjO4U3wkHBh+p3bGHYzPTAwgZm1uN445nWsf60HSmzU72sltZRwT8UUSLlu1Y1myBCZZiQKl9iaTBc+I1/IacQ6UMUOCsrd/UybfrgbCd7fyiYIe7yuGW8p3+QsVxf+pOwz4rlnFUKlMjqz6jguNXU6nVOibrx/nRsFfgMFhstuvYjFrUotQEoLEKIgKFxG28pVBEBtgq2wo+cUiMoGK9hoMZwBUlR4TiKbn/XIlcU9oUpzM1sGC7mIDlkpKLiAWqOyMVxzKlbn1zrArotoKOOs7QHWnKCiH76A6xxZBiKgDrPFLcPyO6eIBL4dPUnrUhBVqygSkNXlFAGTAH0hZ5jaAeByXFYCIPtp2qgnBOBvBOMyXAyQtg8pKf0dOcfRQWLeScrcghQ1+OTYcyDEdVtAKODUuWHGfqKsXCe1rTrkm91oRk+frUtJPRt6TC8QQnL4nn+7JiQ3++wPL2bMIDS2oAPJVUYYmsZODOlMntRHSTgQsUAicXy1EL8ZbneCvaZIVrWrls+tBMvxcS0xyxmejBvhEBD4BAiLD23xH5cdZ/Ynlgcw3eUVKa/0n85jiTiLprKyIok5Vpj8GJlrKUKR1CJB+gi0xugJmY/Owow6dkXGy2P7GNph7CERwZlo3Jwrbl/M0vKlvbSjokO58JtBoEIhhB2UzrP2Old4Aenc9k3dmqkQrnA+PMM99SWknh+Fty2qAEqXIU1ERXW8qHhpqUv6HsJVvb2tQeALTf2UXNtRN9WKHVmQXp1Mhi9xxnWuavupa6/Ek3dNwVrQY8IAIRlAAF9kikNKHJ80EIuqhKZKtR8Bw8aqk0tgbn0LQMvi1rvXQkM7X2kxNQcWUXOdLm6PjUn/1kjGcdYV/nXPrAZL5ZlayFV8tuMcMxjg7Tpla1+nRmoTIBDf/UXAUjwHsJOHreAdaHY/MgbX1gFdJZCQy2GsCAjZ24vFz3+cYD560JbRFFmYEQcah4Npq6PvVDm4PJkJ62xTG+9Scvm5mjVt210Sep9a27heubTzjcV2as4PCOOvST3W2OghLkPe+wdpObbpOnWY7dgHXPccG/GejY9rjpl2QZhVxmPHHCK18cQS7GNb/xilu72tz//tRBr4Ctgz591I677LMtKc5NFIizxyF3546wX54D5VaL9+/1jvd79F0egUdEXfEBkvIl5qNf1TB0Q7d4ihIoNhZw+RWBLhNoQTZXdjMuUIdgCFZtAQB6mjcA5yd+ovdw71QAHqhxmod+3HaHbTOFAAnQCVEHH5wmYqpjK6kTd7M3dq7lAb/neyXge/ynYoBnO/fAAr4XY5ozMBHAgEfBCBhwY3QFKsLxKspXUkUCKphRbEIGNch1AOcXAFL3gVHGedynOed3hp+XPlJzbQigfQzWIh+HPrDwWBQDOhOAP2MWXswkFX4yAfHmgycAhCMAhIEAACH5BAUYADAALAAAAADkANgAAAf/gC8sLy8thYOGLyuKKysqjo0ti4stLCyVmIqDk4Qrm4eKgoaLoaWdooSIkCMiGgevAa8AAgAEAAO1AAAGAAG6Bbq8vgAHs7a4xMa9s8C7ywLNwszBz9HPutjDvsUBBr64AQIE3be1vrSz2OrFByEgIiAhIh4i8/Xv8iITIu4hxQKQAj56JBDFCBQlUgwU2IhgwIeNIkqcSLGiREkqDLY6sGBbN266AtiiNYxXNl0E0PWilTIbS5Ul1SGzhW2mTJQ4B9jy1rJbOGDsVto6ZqsY0GTFyi3Y584DCKZQW/UD4SGEhwe9JK3QymJrV62NRpgYYbEsRYcYGWl9pHZhxBYE/xWpGDHCg4YJC3Ad+LmyFi2V6ZY5Ozk4JDXCvNCdo0kLV0tdAhZDThdOF7Jewo5ZThYuADlkSR1vTnmgFT8N9fbpmydvX9XV/xp13Wq2BFmyK0iY3c11oiKwEtXKxtToboQFCw4UwFUgnE51vgiIxmZyGEvD6KoH1k7dMDbFKFUiA4aO5jQABUhKH0fUpznpfsdF5rUXQISmVkOgnkCPKdX8VU3AgC4SzcZIV4qYsMIIKZCl224QfvVWRLM1wshEFYY1QQJ7dbiNS4fB5Mww502GnkropPedLkmZmNRItVxW2HXIQJNOiix1Bo16uDwXADjjeANZOK8U+YoARRrQof+SsrzSTCiRWEibRGKhYIJDEFYEnFcTSXKhJJJcQtsIc4mwwHK+fFjOiCThJI5gOA3JInS0qBhSnZMN02JkmwWjDU0k2qjOiYIxN6dj4PCkF0qGfkdiM9eQeFlkBWI40W0pVJRpll1eZFaGDY2gAXKwpNdZOeMEBqNg6DRm4qrZDapMYIe96qY66CBjkoltftfMfL6YKl8vmpFTzo4x1RgnYNjYMuUkxF1KQkIKZqrgbqBWKhttEkoZZUSi4pXAcvWJROt1laHK5y/NXgNpi75Iwy6eo11zWbzXmCcanrTIu2YyOi0qrEjgnOfjTZrllAsy3noSHJUkqBAxp59G2Rv/WBc+q0KDo3IUwHJ9mYvMOcuqY9Jf+K5o8sqtmnjyYIwVNhifL5No2MmpEgqMTj9Fxi/Jw4BG7L9rPsZixlplTGVuEV1LcafbPgu1IxpcgNcAHR2Q6DW5wFz0LbZUxh5JvDhWWYv3jhh2r9pQBuiI3XnX0suUnffNsCoCRTOhSe1p84ttqhTRgVKClZBtjTz4NG++fQvuqJ4tB1Sa57laEzXWDcqNvOWpLKS841ETa57Mvpl5T/UKlvBzzNXpM6HnkDzLqTYCtm6MumT4W8MRkZBCCYubJZzDtYnqcY/kzen2ZObROmdSJuV946ms3mn9yOaUY+7CymRefdfpoI6Z/2BC6kUwZjoCU1kzv+aybmI4QSsm72EtqGmWTlvqKahdkWBm1h8rB8i807kakagYlzEULmgBr+yQY13PSQ97+jQyV/GpeSkKTFJI4jqVDUpP6FvUos42JJSl7iToiFqYkjYR3aTgWpuySLa0pC3HLagVxxnAXmJBqGVkZna+UoZjgDW38ZUDepJSHgLlk56jgC0ZqcrVmloksyriixzrW1MzeBawo2wRJen6ojOe8wuAgOlbSrNfQiSSv+ANL2oRKVMF8rJDbvSKT+CBW2AQ5b7zCUlFJjHgm/p2LBWNsGxzEpTZcFW9ZojNec2SXRa5uKYerU174NnVZFI4m0pMgv93Jvhd04JXMRuGRQMOONO4ImOUdDhyWNLIkSxPJJJ+ZU596PjHSnYmQGTVJ2DoARgtuUcjmdluGWEbIzbUx70lBmw9i2qRN/p1OXaxaHBTOmMLVxDK4LXxWVuayFw6lpwAFnIaGayM5QC5GD6FhlDAmgYCmSEO8wXMAKaa52cOxa50YSMp+LIGdG6izGXUZy8D+JCxWikYm9ENAMAxEPHi2M2JfPNpGZufw8aJnFiQ0BwcXMYCQ0KTf/BSSP+IV2X48kxLDiCfxPjRLRDqIR2aD2SEHFksjWiifNWqoUrspXteWsh6pkNIFyyHw1iYzUZ0E3ijJCXvNBpHUXWsjiv/yWIw9ZhSdOKOG10l5D45ww6PsjKmBnipDmMa0wEw8EPPAWiJ1kSvHAUmWCF954/go7VkoEpoIA1MywjQG/1R5IUSiaFUpVYhUZEqoYTMHhBvB8GtAtNU4uBh3xRKn22cta9ak5xaaWrTAnjIG1rrjCUFNU/OmMhm7ovTN4a2V6KaL63oEVroXLsM4nnSk1xyKtMWS5EwWWScOwTZSy1ILBTFNnnF7FuPwNYz6gILmKHVYSwGYNPt0vRHHVKrT4wCjem2SJrLSB5NsEc2hXGmvNLxiYrgM5kFluQz2rzIDCtyUQgBd0oZGgEIUgnApDRjWCt7JJ/Od1647qw9DLSM/zcCxg4dZte0OqRj1rQW3uwilK/B5BkH1WmvmK3qX+OJsHJ8yZf6OFGu0oEjVeEi3KgqVqrhdMQI8FLO9+6ibYEcaDmCDLCU9Ixc5eDZNJuzo9Fu17QcxtpLNZxhC3s0tWnlIQ8X+OBlLJSROZOd+jSjvoB1Zp6sk4aKxvoWMVUoW4pjY0RuLOdO8c8gV9VyMqB7OZq0BF0ZBIeNIFvkhE7TJ13Ui3ajnJfkNPoAHGq0lJPToUrHgpXlFSYiLwMSku0KutGx5E/wGRloYhFZrqUP/XZnUbPQ2Sz//e+CUNmcNHkDqcTiy4qGQZ67UUYYO0rPbZUbXyT9RLtIsnCkOf8Saaw1+tF5wRqHt0sMD2XaVFDUyfuc95wFA/GdeymvN7TMsyX2LGcZXUuG8qe4iuKYIsZLqFrXJAxEUic6ymgZJnfpqisbet7KuYWwqx0LrT060gsgsAOczRGGYy0AdEQokvey5FJPF6bDRGEusKjAXnRI3CzVmauKgc2HyXq43ixLhlhgpg4NDKUDpZuM8Do+vPJwOdKp8KVxKmoE7oXKyEl4AhLubKEnnCOP1m5e0KTdhA56iUNWEzrNNduQyfMnlyZ3btlK3m506RLdqjNxDRsRFEAOq90u40oNMyln7M0zWRbmWveS8ye7FU0HYCV3DY50SKdS4QtoAHJSOXT/ZxuejlaeO3h70aOy8knJcBLNSscdGeYMIK1HyftyzgoOQn6yK48AbhqjKtVsdUUE4yI0Lv74r8e8aU6U6xUhfd7hK5e3w7d4MkcanvDe9/4CCa+AAxLw994TfvfSBi9kuZv7slLco4cGlmeSmdDmeHkc8vaMdj16Zc8glKXDaVgaNxXnp/V3NijwwI/QxFZ7F2aDkzWyfOiLwG4QFRYVJoZNOTzTHyW7yoDnAMIXfMUndISXSrz3bNIWWpWmf02keGuFWTszW2XGeNynVs0xAAlwgR71Uh+zKNrCamBxUdfSX4sjKusHTH5lZH0CHcDmaXBFSxT3b+TSfaFlbMYG/wuOlhwBCHwXkErA5wA+6HuC13tDB2kGt13iJXGQBV6qFV/a5xlSmFBSuEOe0REIsIHjAnE/ogA/coVf6FEA8EncMgnZUi3cVErYIhHIJVNBYV1VpEvhAChCsmcCEE0x9XFRNm0eZncGNwAKN4RBSAFAuABBaIiIOHyDh3SOJm0cUlo2hXncVYO4gIUBgABc6BmYuBeYiIlaGAAbmIWdmAAIgAAd4YUb2BGdgU3dkmM11givFiHitAEb4lG4lDxy5VcdtEuQoVzosWQWlmySg38Tt3zSIW08+HsJ94MV8IMX4IOF+IPGN4ALQHzVSGAHRy5OFmU1yIkDUIqdmImlCP+Kl9iJnjiK4xiKCYUAzRFeK+ACGOJJSlN+1vJuj9OBcAgf8FE73wN/rCMf/iYd5LKHUeZdFmZhf2h8y2iIDiCADgmNQSh8zWh8h4gcQ5cchYcck8Z3hVeD5ViO42iKnhGK4JiFlliSpFiKA4CKkrMNWvFbpnRYaUgx5zcXAERsfiVXsqc8i6I99IEU3tUhBId/S/hSoRVpDoB0QsiQFTAqz+gAGSCEPgiNiAh8Rlh8gpeUGuloCflzu6c165iSEDd0F6AApliS37gAFYCJC1CSpaiWQRd00jYAUfMVCAJH1fJNJlhKjpU1HedXQlMZoLMOBDNhOeeAlXaQ4TWQHab/YRxRfEvpjMwYmQuAShIZmUtpAYnoe8R3kRZJKlsJafxRD+ZYihWwARqwAR9QNRqwluWYABpAAhdQARWQkil5mh6wASIwAhvACqgBAk31LSc3dtoiMWbSdDlZL84VOyrhTEgBNpN4h3xolDq0HIuGkBnmaH9XAVlpNcI3mxPgjKgEkeOZiD/okAPokArpe4oYdB6gAipQAlgIjgnQlCNwAbw5R6Kolr2JmmXplhdAAlbSEAEBj8TjZhM1ZzV2fhRhgigohq3FOujjTn2BbTnpEQyoEy5nZX7pJPv3c47Yg4b4nVM5mwL4jD/olCQqgE4piAVYkQpnjQkgAo6gApZI/4qX+AG8yQrgGAAUkJqr2ZsUYI6k2Js12hAvoAJJakOtSHoNuljj1IEPli6S5FXkcyqNBzY+M5BW9gpd2qWMhnQMYIC/J4TNOJ6SWZXOyJRpajWTeZkKmZW9J3gegALxOZ9vWQF0gZ/3uZYIoACzWY6tmZLgqAFXoqRKWqMs8AgVMnoK6jR7SZMiUAFC2TqwJFKF8SHrEhTONIwYyGEeMp1emhzICIiDV5UsKoRmCnxVk6LPaIivikqtKYTh+Z2b6YMJMITRuAAiUALweZII0JSrqQEawJsaUIoJkAFWGQCtCZKlGJsqABdJ+gIuwAIGWhauuAKKFakytCDxBn2zBf8fH6Uj4VMZrSNwhSZsG+qlyMeuj9iIR6dwQNiQs3kB49mqlWmiKJqvT/mqa/qUzdiQAxiR6plKNPqrIEmKtEmsTYkcnqif9VmZ9PmsEQOPFiutWLIbcVaCa/iKVGImkkOh77RVvQIMdiJiXKdZRFJwX0ouHIIADaccSLgAY1qN0wiE32mm9yqVUhme/dqarTqVDDmZVGmZlOkBNaqKo6iWHmCvG0CKG1gBGdCMgNqUtQmShgqPiFoJiapYmUJ+iSMR5adyWTICc7SEPllLQCShUqSPlgcwD4hz+DezWANlysaRjQaZS4mmESCeQjgqVbOqfzu04Tm0LTqiDnC40hj/hPYKn/LprFlIm2o5R69Zm2vZlrXplob6CBYbrZzbOx4bi61GSiVATgz2Y7NDX0EmrtOAsqAlkHpXkF/ZlRyChBwxpgi4nQwZmfaKoq35lFVTAeF5ryl6pv3qg7IKkSdKrwmHGqwQiuQYkpf4jaVJnx9ZksU6FxkBn/EJn22UKQ/CbmLnsRaRPyYAAsmBADmYZNDkF2nyJiPlnGWFWkSCYRj2CpT2cPi7e3QUaZEmp+c5lYHbu8Druz8Lq2iauLOJprP6jN85nhMpjQ6AF5povaNYweZIvQhAvbbZjBMwAXdBrCCsAUgLujJpvqMkumahAqMCQKglTO4hh5mkJnqB/2kd2GHLQaqUdnB0ixy4i3SH6KYKzK/JS8CueqZSmbxQ+bclqrgMWZmpNCoOEAEJ8I1QK4qh2JbkiKNZWI5taYpDqpZ40ZATkLgTXAFpeC2Kc2MqHDx1sXSEpihBAkQ8sTd8pHi3dmkUl5ihpcMZ9pULp52PqZBSma8KbK/N+IyBy5qK/LdSyYy9m8SJa4iLvKIPWZlxmclxeZEbuBednIqeuZkn2rvEegFoyLEziXJO0267Aanc5FhqBbtNJEBsYgu8JK6cmofQsHP7V3B8h7+AyGy715nXqIwX0Ld7C8mHnLiJrMgFnLzjycw+q8AsCryo6pSrOqIL/IzK2sKfmP+KRbe3iMjIpXwBGXA/TprOr7hf15J+Z4KByMILJ8NOjaEZK/aAhwmWleYkwKzDMZuMB0Bgg0zIroqvrcrIxsvIy7yvB42iQxzJTQmNRnvMrJqvUcmqAlir5YSBQ0eWUKymlVk1G9C7M7kp+WPSZcGtqbwCTnEBHBFTOzIOPZNFtXM+OxJuODeJiUkuERdxM8u/j2mq7LmQE33IrcrEBfzIshrRzsyqyBurrsrMkRmVURnBFM2alDzF1diFCRV00TgBTE3KFzDSsJjKoovCi/MIVrVdN7d6XWZST2RSZvWAMG1p7EqqDVcA/qyRAXiqBCaNlXy8ytrIQcuaq9rUTk3/zW5avFIttMgLxX1rztUcAUZbgxg5eLZqr4nLmhqAAazZyqObcmlIAo7lIdLxwt1GFI9XNunhfBSme4q5wzoIaYK8npA5tFlNwMMb0cxswCgq1j47vAWMyJr9u22a0d4ZmYDrpuEJlaikkT+CjH93HA/ZlFVjF2N9Aa+oG2j4im28wtpqG6Sa0yS0WWSDaM+peDNonR2mg39MaVp5qgPdkAsJ1mYcsIWdxIgdnoON2Ih8yLnts0c8zQBb0di83BEdnhEg0NsVl8DnmQnt2SOtAWLLXxZOSgoyAh11ZblVFMkALPEEjDldYQPJmB2xwwDIlblLyJhcNYas0IXtwIv8/9tVM82M7NCG3bv47dTeSdEKLplSXePLnQHPXWB5AXgXCYTOrAGrSZxZAlXWMirwnNPvFcMfntP5vHipBaqjhdfIt4NxCXj27ZRlXOPPKOBHjKaRHLQEHLT56uLW7KaLnKpvqqpU7dTCDbhmnAFbjnACGHQdDZekPNLfndIUU48p4AEdhVDPyQ4gZlKJloeaNVoY9mj729O793cBbcxQXMSMrKz83chLnsRNKclLDtU33q9MrbOqStHJbTXMzNnESqwNmQGL5tUGOHTo2bsjvQFO/qSv6DTomxdAGc8nsh5Amcf896XsapRIt4DQ1teGuOB4Qbxi3c2+bcQNbcB/u//jRgyVZ27OQty7tcq7yAznel7Ksn7MkyhthJfJD16vxIqav37hLWQCir7RL3wAQeITp+0TwHhQJN6YX76/FrbDSTnGY5zby03rDt/mrqrZNG7U2X6vYZ3IRg2rwtu7hljuG4/A9hrCstq3FPxSCDd41jiwlJzd9V4RBKEbDyJgC2dtOAWd8GEq+PzaRDmqHbJsSQnUprrpU+yQ537VpHzjSrztjAyrEh/j3e67CtyqpV7chQznS6zZUQnW0MzZUJmEWJORSZ6rc7TAq4kBwI7hFLGxBgF8IYtzwWZUBMCp47VdcU+dsw30O6hsyYgXGC3kIf/35NzQ6t7UTon02yz/1tmuyPxar85Mzcu9xBEtqxpA5CE/vASmfxnmmR49ypwtk7JoFm1ULSXQcvLGV+SQyy2lf6iVgwj5lY5Js7DPewG94EuRcCR/6uQs1qlOzkrt374/wFH/28F/4IkcuBufokKorJstq0S+xHkRCwd3qhp/or0ePPvFhmJnAqS9icJmWvQkEgA/XjFVcEFZJA2+vwnAAH23bLU/9J1uzrPO2YA/+Lnf5kwt+Nru+Ebs1MELCBoXDheCFxcTFwuFi4WKghGFghMaghoOlwsLBwELA5oJCw4JFQ4VixWSkiusrawmrrGyrbAlrCSuKawoIyIBnAMBAgXDAwQBBsMCyADI/7/IxgMHBQcDBZ4HmwcHCdzZ2QzfnwcOmuWYi4mXlpaOHo6V8PLtjof2h4aGFxX68vb6GlIFPJRo0aVH8Aipk1RpQaZq2T5pAmWK0IJUhTZckAVrlsePr2itICGiQrADAFBaU0YgmAFnKGMWmyZNWjVt3TZp0xkxW7kFDCI4EFohUQZVlQS9a6d0ntN8jhbWm2qJED9MhzARKkQIKz6rlhwSymCJLFdIP39NTDCqXKlT+CxtAOmRBd0VHVfo0luChIZNAQacBLDyV0oABaIR47TtF2Nv1Lp587SpAc9vQBdMEFX0LDsNHJJmvPAhHlN89QBOTb01H6F+VP9lFWTw7P+gSYjgJXX4d/MABBJFXSynKLWju6zs1hXZam9HEiP+WjMmjFgAAC9bandmWJrjT7+6Sbv2LRtP8cI3n9PMT3dojUyh0psv2zhBfwf3JbTNFfVVQ1YtNFA8lKyzjnCJffJJRfrtw84qyN2lQix54bXCCNEtEFh3iCmDkmGcCKDSNNuMU14C10iTkzQ6hcOTTqIIdRtSlmBgGkPGGQKfU454pdprrK3WzlGrRbIOV+2pk088GSQilDUJdFIRP6cJAl+EybmiHEe55DWCJs4U0xIAy/yyzIcF/JIYY5TddNM444jiTU7kCLfeX7jVGA98HthoI2pNyfcUakgJCaQ8qWD/VVU7WznkEGpHaUCJJEahg80CbMVHI4RYdmrhLSXM4MlJwoAIUzOBAfPMZBG92Kp5mN0kpyabJeKjJO/sWCU9uvJIz4yL7mdcbfQB+l9cigJp1jpDldPJJw8u5QgG8Hi6wpYrTMgcK86xgiGYLp0azJkpBfCMTZtIZN4mK07k02SZzSqcow+q8gFSvWqgEX74tKcaVPJIFZWvwAIJ1qEPVoJJJaX8RVkjCVs5D4VYastlLLqQ4IEm5YoIjTMtdSJKraBww65OP4UCI6uxmkMOUQrppsoGuUpioyAc5CgbtUxtNbB9QxJapSNHJbvPQoomjEkpmiEg3Hx/MnUKllti/+sRLLrAYgIKHyyQWGKlxkTYLw4USOBPE80rnE+V6aSgJ+ccEMFEl0TqVL4XSDt0sb8Gu+gi6Bzp9zyKJmpIZwHtegFZ6JTzCaAa1OxBO6IgZ7WnHWU4ndjWXOdTUkq1s9m8bZljuiawvmj6eoj4G+0FGyiFN32CCFQfwHne1jDQQhdiO26d3fpZVHimzJkhN4dWj3DWtnJ5R9DrdctfKBIG9jIvHYCj4FUJp7KdmJr+CQOhmMcA6WINqlHsMvN9CM+91z7jV/swaP+RAvbIaO0HDfho/9tzwFHmlo24KI99/AuFAjzFAouBZC+fgo4GUkWYjolCND+hgCZsdwimLf+CM+A7ncmC8xPiROI2EXME+3YEu3m0R2e2SccHM+Gwv5wjAwjDio9uxYjZ9Ms0p9EMcYjVq8X9RBrN+0iFtLaXEnwJGMSwTjbiYYoFaDAUbHGQJRKgCC5yZj2Om4gD6lTCuR3EbkCUmc5+JZt+8M8egGMa08Bop9sIT1D0ECBq/vcZ0XxQFPDQmxy7AZwkYut5GDMBCC5gprD9QhKLUJllKuBFqLzFLUP8I7tMhjLw2UZxS6FdbOwGDyrh44OKCGEJxWgOHPKHPokoikD0mIhBUXEzxbmR/OZ1koplqVOZG8FmzKUqaB1iLfvgomqmkqhUAA59s1rP0xDSvkLcDB//yqMdRhAlqIJA03TZ+B74BIGVYxkpWamo5Tn7uA5Xpi8fiVoLZQJAMVlM6HLWGoFJAmO9AUSgbpqwwB8JdqNBHCISmlQbW+ZFTV26g18tFFLvCHWBSDBNEWg7oibG0S47BSQRAjIFOe9jxA7ihiGGEMoiLLqPP67nAMApgCwgWKEkusIEIgCMNJrBG4xexIqv0dc79PNCUapHbXRUzyd1k7B6FJFIa4xLM1fpU7SVjDJvM0du+PE/sJi0NRaBZOji4ahBAHIiqdzo12wqC7so53LfMkyqFlaRUCgCI6X5U3Fs+SiMzjEU5XAYRtE4H4nJxT7+4aY90nnRTA4RjCPc/+T3KtK/RtjKlT30Vy5ReqBznEKVmGJMAnIRkiS2oGqx+JInNqQ92qBCFBRISgeGRBxAxc+nqvRrLeOzvkJFNXG2hQpWGuHMsJ51Ao89GUfXRZzdcvAv9xFgYHOjqB6B8CepRBs31HLT5phgQjXdlvNW0IJrlfetvNBAAsYVgIU55BQO0KAgSqOBe8nPQbZtH54GSquGPcpu8GnHn4ZKn22KMh4YocTC+oOn4jjgwfNqVVbNIcuyoZI2/GuU7/AEOousciKlCIU1ODEBC0EwJLjo7i9j8QJWnJa8LjgvCYY5nXgUBy6oKU1E8bun92gqKxX16W0gljR42De4EtVHUf+FJjxg5cYS/i2HyiSMPlMYVLr9mRI6WjcjBacNkwt1lzUccjEVi3cWdnnxtbx1gekERh3DuWhSMKC32NSoZlLD5QXjuNt2wOdPLBTlPf6VZM/gR6RayYooupETRtdJFCKN4zEP0oixECISlwUjJd0CThRtQgQqRoHWPhXeCtmlxStoMapb7MS5bainAYGtI+wbNTVqgM5WClQ7nInRj6qCRgFGspB2DTD8Rqq6jjhWjxw0lLRedS3YJY5CHgU46BaFspqw4dxWOce0OWYCInjOp16RtXp6BNWsQPeFRuAA1vrOyprAR62DvUJr3ho0eAOpfgzC74SFBtDwoJY/7pH/mt/ZmXcYNmgjIE06R2sa3seMuE89KM3wQTO72pgiqMeNi7yEV7ynTvWaVxBju5jgS8Ew5ltQMV8Vurw0OWMKB+CDwFIG2VZD661h8zbwgh9umXGxJZKMW5Ath3DRq3NUWAM7RLNatXxY/SJ802YecKMggiguc3jLO3IVoHpLHqhANUJBG4lLYgPKO7KOK2DwSmikTx4I9Fba48zTLCXQt/WdffoKXB8J5FFbdvAHsZv0MKvNrMXB5ZRGhzY4YSMnSddM2vypARFYzONZ/3gsQu6CNKeZFSq4BAKkpPfhGJbm9SWrXYUWmhT2nZyFbaGfe25Sir6wgwbdN0FKMYhI/5gCudcd/KIxvgDLlI6OxRE+2tarIcH84iQkvMgEpl6OCHhABCe4+khCkoIlSm/c4E+3+M9b3pNvVAF6vDE8Yl6IbF4gAfCvzcwKca+a20azd7Mmz5e0YYoSae5dcUkulTasJF2ehXSpZBnFBwpI91gCiEmRFBGsRUyBoSEFeDqbAQIiMAKXV1qwkGI1lReoJXJrpmYrIAITpDI9VBv3AlUD0VIqkwDy0XL50AEFJw9oBDvZpEsCBxv4VQ+2M1VYhCnwt17rJSvRJ2VKaA52BU2Z5FcNxw0KAjY1gSI1IRxQiFzWh30qEG634C3bYgs15UCndV4i12LnlQIZkhNwFP90i1U/pzCEpCA0s2UloSR0/GdYenUaPMIfxtVF7wd/nVCB5nIdhagiq/NXq4RFJUR9X4SF7tINFQge1TBhXyQU/zQBGogCKqB9Hrh9n3JiH+F55LVmqOZEGkJ2xXEU98JrIORFFpd88kAzo+FQTaYvM5Nr/II7DYJ7uedXDhg3CVBBqRJOS6iCgOU9i9aIi1gy5QN1bCNPYTZElbCBKFACnEhu4CdumLd5JMgCL2aCrFASA6AAMhhkiAJvb+FFpLBwszZfQrWLE6UnfCh0g6Y//eIzOnRMBVFRq8UJLiNOxxg+hteAgJWMkchcCwVhqINWplN5G3gCnXgC3WIhIFj/WnfxeS0GjuSlHF8SAHYVVrgoi4P3WbKoG3VIGriYL/7SHjrXQrMzcGy0TY2gOyQpZFrYJhr1CaGggG2xUAd5Dgj5WWwhEXQUWJKXMtSoGZXHgZxoeaT2feIWfhhJip8HjlvykdCSCjn4Fsl3SbzXYHFHf7CDb77Fh8PzdrrIQvuyN/hIKPt4VohnK1+GOgPAaAwIbY82Cn90kMx1gTY0CN2mSaYAAiNwjSiQfQ7UcRj5hR9RXi5gXubVQOWFauyWAOY4KfhwL6jUmZu1JDSjL5GzPpPjFHQHZfZ2WPdmb4MCUcskCEXzgOYgFAwphalojJiigJjClxWxmwQZPudw/w4O1jgQqFULIBQb2InYiI2OWVqMqWIimCXkJ3IceS0jkAGCcRF7ZQkWEGL104v8UwmzRRotFHeVcGR4NA+qiS+FIij5FRuywXsOCUJHtVEpN4S7mYw+BZQbRRm8OXiPIJePmEqPkJzZp5i0oALRswJi2H3Z4o220JGSaZWghykFcI7oCB8aJIsLA5ubyRD3omP21StdqSOyx5r2tRQ3M2/4IShXsUemsFA+CT5o8yx5CZTAaCcHSaOJh0qP0JtzdAqbcZjLKZESCYqgaAI0tS01VTXTSYIlkAEi1hkYQTk1qVl5Eg8hKpqlETtoyWP5VwnX9GfSohF7SJ4aMJ4E5/8a9yBPp4NbYSQR06h8H4SfRhlnS/ejAQqk51B5E8mBR6qN46akjYlm30iCX1deGxM+87Evx/Q7CDZrsGOes1V/M4eLwKVYvNWeaCemkVMIuaI8EdVUOnNCSPc9KvNhvikcDXBRz+RTA7BK5zB9nlVLr/qIvaEBHHiYijkCIjGVo2Zm4YeGpPh1J/hZQFKlhgA4AQeHGXFvs7UBpUFf18QU/2VzTAFwdSYxTgWqEDVRBhWHlIGQD9OAkMgggvef5xqkRVcKOCSAcoQJIpCYh6kCR0qoH/iJ5fYRGyly4Rhy5RUdDuA0ptEayYYw4Eme0yqaG4Br24qlWKo+sscnt3b/or2Fnn1YFU4XPm8TZqnqkByafN6TUeMEiQqnCHqGsgtgmCrAgZY3AifAffpKlW0loZ6nAlyHajhlkskGMDh2FM3kZ2NJM3RGM+tjY0SScLzYlgGmpfoXD7myFOwnUYhSehgnYv35MA9WCtLWOkWHkKVTl9IWaSJbRYFVedeYfZYXswuKNeGnedJJnS+Gbi9AEp7gNHRVpbwTcblWX5Maml56b3tjcBlQay43sZIwnuxzCPXGi+65ZapKkNJUWyt1D5m0qi4zHQJ5acIZIx9ECdaIjS/rmFgTrB9nMcrxAiqQuhNaht5yCp/gL6jwDz8mDyOqkuyjY/CEYb/Tduo5/xp3pwpRO6r1QGBP4Y7JR0di5EySphVHwaqQ6Alg83yj8mVFAUKDhQkwC7MlcAJQyY03ta+F6gqqJn5yey0tu6h2RSSNgEY2Mp4ABrzwsaUn2n+qkIOomRr0Nn+Yig9qSmhAs3SooGVbK5zSxg+JkhXxChgbEhgF8BPAcKdV9Ragi5gnALMbF4JJWqgd8VbJMbcT6golYYEGQVYul3qO2kZlKbhlSTSAAjH+4aG8Y1802CfvWA/1h4dIEkvQpWVwUZLTZw9AQqtTF5CJ0RJJuVrm8jiigEOSV1EegCGWN6/z2hEOiq/jG36pa4YgTJ0MGh2SCEg2ZmSMe6nGoXYo3P+ejEA5Hso3LkmPslea8Iim7fd2hyAte6cQ7moRRXdpghl4fZW8NNomaxMlwQBYTlxFj4C2veC9XeicM0uz0enBXYxua3iXmvEVUEG0uNiDa0SLUJG0+oGWS1N7swca/IueLCqPPeJKb3EQviefAcEgvPeD5PTD6YE+EhgManGA5UCrGoACL3sC3SsCuOCggyoSDvQpW1K+Gzm391ReqDiI2caDEoNnsfGSLKmxSfsfVVpdp9Fb74DG3fpvrIk33wld1TZDS8d7htNGITSnEaYhnJCqQToU1diFXSjM4PWJF2luWuLFWImoI3chzvI26qljOqdXRXWeaaRZ1xosEQv/ELq4lrVog536IPeyf7a1NPbDvpS2eyMFwGklTqfTXB/ExEj5ubqatvrMto6ZYnhxYqc7cqrrVuRHoSggHSB5DQsmpmNpXzYoCHpFSrrIyg0WMHqnKZhqln6bpmlkpgT2J+73bg7mTLbynZV2CKJcJcXnQbGaEw9HeLQ6Q7xhefwskRv3z8Haz9DJunCd0+ZrAtKRGJ62YEEtMW1JUTZDqg2mbJkKtMCTh7IH1RbLmnimFLUGe7LsjvIZQ26UXx60UHJKgMRhQ3bSWNbXC8qZmG4t0xsM0CxG0ANtgiyAAs5ihb9Rwm7Xwn9WsYvDY4b1pZGyZKLTmph6MxqRV0uB/82FMFuG+yvuqGUHEcR8JzQCQU5HF4MUwUrJ60pmpAESCagq8MhIarrCGtAj51YS2nkCvdMbdS7mgSvQyq2UM4ulBGV+05IFhppMEbV9GzsDVtjeWkRc1o/pc2Ne0R8wZGOnY3xMWIB7Gq8VpaudaK8HHpVIuuDmFtdyG3IcaRcjsDHV8AxSYqL3Nr8FRywOtT9gqjP4N3tvR5oKO19eam8brU1/nMA+SqvL9qWWEBr8Bb3NbVcq5VlICbqdba+emK8WsqDbckg2+2IDbawM+heBoQDQV83eWr87YldYurs9a1ualYP4q9GC27hHy8qEEkfQNWQGdQm2DTRh4XSftf+AJPuHA0oJ9ZqYafucFjIhoB1+EZol/erMpQjhrOAw0FeBYkwoL8k051glLwTOSyM1bhnOKDWik7PblvC/dgYxCfyHpbzfhHYayTW5FWB8QZaUFebEIvCyE5mNgtqN38cKda4lXVysI3daLcvnDswi8TYg8ekWKnMats3e+eWiuPMnCl2LallNe9dDAIgQHh3ZOnyTXmmyMVOS1Gjgng2oCv6cbO2NNv3BOO15JjjhgAFFEsxSAvh+oGDKLgR7TjbRvqsp+aK4tZhY7UFti1U2xs57QVxO8gE/nxoPCFUR/N5YjnLPTzMU19eJMMuJMfspEeq2NDsL/WoXXmeGRu7/kaAg3tY7JXfF3Nn2Q/2yW7Gt3lPumvAjMzQHD4F229S2rILpjj6afubuDjS4I6iUsryHlMbludlrmAZv8P1c7TWV6tF5hpMJ9G9lhtEhEW7mn4PnxM4WPrtOOEOzPU+B7/KoOEpmdhGHZcEYZIziDyNvCdKCSo2FwH98q9lbFH5q8NIuEvsKt4bqxYdayV+MOiAJEWkji5f0PauIFfhrO4f+a8WyI/jb9KuJZEEcoBEXZ8sYbw72gy6vkvtXFWAJuYlWdo4yoPjssgd+pAmPdaFtISbH3SLndQ++6iJMPYyBAObhWWVu65f9GksG2K6zKSba1b7olvySCo99sn61/1AU4ICDYNRPKzswecsFEZg/XHbSNcAfZCRnX90SqX2Euo2gV2bjtWrm2/DJYZmXYI4ASUJgORAHiBDWGspPJnRmYZq7ttQu/IMNg2h576oN+MOCqQ/50ycVC7WQj44XZhWQCwgVDgsLF4SGDhMaIygqKCWNJyYrk5MplCskK5ibnJ2dLyuhoSwtLKIrpaqom6cjhgcIAwcJhIOGGhcaDhoVvbe8vrq8usO5x7rCvci5F8nLzs0XwhXF09HEuNMOghXdtwsVhA22toLTu9HFuR4XGxceGuzF8bgOF7z3hYUT0Qsa+wbdioBLhIoRKk4kVKFik4lLkzhF9JSq06kVKv8ukmqRiuMpU61YjQC4YECBWeV2nctgrRDLZr2sQcv1T528Yr4qbIDm7AJLYT9z3XtZ6BpBgPiqOdC3q9ygBQ5qXUjAzVixe+rc6dLA4d1NDV6rEqwmFCnSpNzA3TtqsFEjR5giTpz4KZVciytAjup4amPHTyVAAEyQoEAtqOF45oqQS1CuDMQWr7vHzOc6ZOvQUe75b6izqtzOFgKd4RBUcVHHiUM8WubldRw0dGD37oOuehX6FTJL1llNgvtOI5Ynwu3Chpk4aVoxwqHEuhX1bvIbCtXFUywujrxgmBah1qG1DVPmDyZlapgbw8SpvlrunpCnda5WdD6u0d2g1hL/FHAB1UNbZebaTR/M81UuEzjmDz4I+kbTLag59o8ICL2l0AolOKfhXdBVhBwq1WGXSnUbfbRJCSOMNEFh5jjAEkEyCWNZMgLy1M8x5G2Vo1Az+gJaUvjgBxp/aSFGjn6IGUJIAoZkdqAutUGpy2xeCcjPOZXR5BtqTUIFUIoMuZWhRBBpCB0LdFUk4kel8BWSmhwxN4J/JYUDzGPPrFWeTAAh89KOM6rXpIwqpVMNcPcNs0+XTf4XjnACLcnNjfRogEEuBRZjWz1cPbnPetm4iA1/iHw6ISOOnIACCp08RElDEWnCYV0XoSLdKnux4NdFJoggDgLfGcJSTdnEJI1k/2ZZRWgxL9XInjaFnHNOUYbQl1twTx1Sy1NFHraoPPJcqkGmGsRT5QZdadXOMd/Wh0wwaIWDiCBsPRKJCnfdlUKaGpZQa5u6skLiX9epuckrB9AJjJM+wufZejQeQ8yy61RzzTCD+qZLu6WmRWQF/x25ADlFIrJtUZGty4648FRZboC/LNiSenr2hwhkC4DggXEoiBCXc/s6R1ettHrk5q7TRVcRc75mi4tSy9wj4zMMs4vj1c9YzC46DQvJ6GlF3nLyYVENQiRrdG6b5VYGwvOVlWchBSODSn2dqI8U2stQq5dQRNfQEV1nike3Do4dSACnEM+j0UZmE541bSyo4//CBCNoxZvh44wwizo2rZKg2+Kof9yCLch/3jYZ3ts3vaPV2p9qfgFBLOHD0rAlBzS7BhQ6AheHsm74Cb+7Ft7XmwUf/Ao3p6GjrObIwMhMThjHdBWNm+XUi24OShgkqcKN/F0tjs6LWLZps6Z55Ou9ndluQtY+3ln6dAkMS7yIUFwJCW2y3HLC60RGaPWJErEiLyISmJtQ9AtxXKAfs6OaoGpCs8o1ozeSi8nEWuIgRlXFNMzj1rYO4yiBoAZspUKMt74DDjylpxg1EZJSEGWWf/BjUTjsE+9QlaFJjKkSZgqiCYj2guO1CURssk4C2zQCEQDEYy9EBvuY9bxmRO7/YoI61DBq15r8zEstJ5TUOEAIDMScLluEqROdSGef0LjLcw8iSzDqB60vdkMbimjiQYTWKk+kiWhLM2AR/0IKpfklFSR4RTVqRx4r9qQ96WjMgqQxRfahzGJFQVSSTtMA/oiPjaI7Hw7td8LSrXEALBREWhzktU8t5RofZBAOc5cgXvxjhwh5zt/69qG5XMR4CERc4VAxwIN5AGfHsok1LEhFzGijdjRpBjQpGJpbPC1IHePP6UxWDvvNTh/gdEo5WJOAA0TIhp2xYZBUAqFEfK40GgsI+Jq0C+L0Dmg/86NFhmaRFmQEJIRM2ipEFIqDeIA+znthw2bkE6yIyjLW/5OkJOe4DfxhUnV2okDYCnEyMQYEjOA8WzlGt8bShVCVdjrEpDpnS3A2qZamweZ7FME7/+VTnx36hBGlkyvrgMhNpzDBSGK3Np5sLBoyWqihloo9zMxnlbOU5zj/EylwTKA16qwftsRZ1Ud11ZMphKrdbNYfuSVUHs9JTkTGtM834YUULgjY4VhxnWISbTvXUIzzOkgjdRQLg1OjW0Vj6Ub5eEwtjRpE+c4HNXXqhp2QGh/6kLRG1qDPfHZUC1JiCgylZOAYGuCbmdJE2iWuwAUGG9jhWKAC1QK0BNvTRpYwCM2jxsRiUuMRZKx3o/ps7qrxxCYnLUtczXqpmpJZX/+QHEABtB2pFgcgR8JSI1k2IuKb4GPedeWZFlFZLrRp5RfgoFPIniKNrkurlQkOWhSImWdGhe1JMY7iC5ds7oGLxArnmuTBBJCKKhnopNlA2M0IzDEdu71PU5ZLCJAtaQHeSZ8tUMnGw4TusKMxlceAe0dF6CKfsaJIHwlYkVC4gKdAhRPBOoE1mEBDRg+lYu3gtRlbRjMp6fDtorQ7yh2PBnUsTIl9atLbzYqSEAwg3ywoTOFaMFmUWlXShrmLFGvWxEc2tUR4SYw8U7Q2xeUVaGpPJI/2QjQre73gVTSYjNxCrYPuwS8dd/yNj3HjP1KWsOlMWEvH3EM3iv1kOWv/EYA6DdoB0yXhgNVCVtWdcF4JEg/QgDhihwASL6stMV+8XEjrIG4TB3VGs9LDTB/xaBqU+g306KOlOuo4ngKepfkCrWe0STk3ghgWQET6HUNTmJxIZiE4+pPhL3LvSkAihkPo0sMgcvnLgvT08TSNXkpIdEDyZajFtMcZjGnmPRpjVJM0+bUfBSeFTibEARQb6BWKMyCbjdSRnky2QSvMP2E0BJM4y93t4td2WgZimZw9RExrmqCeTlqYC7ademLwaljpk1WckaB6XqMfZMl1mx0Z5f/Gkrs4NDSje11r0zxxk5NNW6Cf0mRRTkWFrwQbDiO941/wEcTDu3RISvTp/1KgtnjXCdFILPaa9fzkkds+NT3tkWxp8fcfSvkcnV3k0oCk+zsw3WSvvVW6hhrYKVyHsOi8U0L/PoWqXFpULR2tJ2VjImibgDul6xK4kAwUFSc2IsFChIrlzeSRF7OKmT1TcdvBx7YIpSdLcUZKD36jHBSOVDfqqcIHu3uTXQqlwkgodlDe+3yMAu6eMRYf8K41OWnV6STsejQ47dSngXRIPLQm6vbltTd9klY+oolsRiFF9OskZck+zg0Bk2/PtpAYr9XI+XESd93QFfsAqNvREWZX+DiOJVI6wdYt35SAdzcgdgoJsJCUwHXGemT7FHTf+fbkjjB8Olou6p7DVv+AZAjNXZEIgUpeXBVL+7UbnrRGYed8YicyVEE+00VZZwcOsdZ4XqMlDgArQTMrIrY0sZdpdzdQnzZIrgANuSUgdfNbyyQxxjIp28ZKytVvdSZWPZZ5UHFUXiIP67IbOZZyD9Z56ZYt0xdh9jY++mFCGIYVo1FlVdYk3kcJABQSyFF3m9YXA7RTCcR3B1MoruEkZzZ5WMFfj/UZ05IO4gYjUIdh21AN+4YP+9Zd/lFLFlcuNFgNhTcWQfJgCRNhkbdGIkMLDHBvJLNG26VVvkWEkqMPfWSBpIUJ/6Jp5CdtKcYmLFACoRZ4mFFbHWSFFLQNv2A9o4Rrh8V2jzcVwWX/NiNnSw+0FR6wE9BTDDdCHzlYTgiQMKj0a9+RMMc3WScjhKTyQaToW/TkAKN1c0F0aRsITBoIEhmxHYUXUZmRcbLkDEeRFBBUOVo4VmMVb584SiE1ijT4MuBiezfYa7FYJ7QAfWzkANMnKfXmY+V2VJoTacQwGnHRN1pGEcVUNMfzAl+GK094cH1HdGdWGX5lLCgDX7olNXNmKAdWCAThgoTFUZ1YeRRWLhuwLvDgAfHQhn3SLd8xAIVWaN6xbgTofEcSKRhVP9a0SrLzHoJQiHwkF0HVRwVzCnnnU2viegZjAgjycK6BHnBIe/EBL3MTdbbzcYwyLU/xRdhIJH8Y/wBMGQARt40fMJEHonwt1WsBwJHhCEoCMUJBll308Uqi0R6a42cB9DcdUnB4EVdAZTiGYzC4sh37pUwy4VBDKS2Z6IxyJhqDYpAIJRyZdYbggBb3ERVXyZTHRQjxEA8F4gGL2QyRdnJQcZULEAA/CBVNxm5IglgxGF+hwiCkCFyYsBz5sglNeJas9VP6qIE+1RCncFDwohjKIEkVZzH9sFtEGDPU4Ghy9g2zRkoP+A2rtJDwM5mF6R8cmQDdqJinWA8v0Q/7N5mz8IpH1odoxJAIlQ69BWcUdx8jNhfORjT/AoWkUCLRlh0A5UwIJpd9RRnUcoJLZ5IRNEqhQ417xv+bgamQQcKRhYmVTumGulAgGHADN4ADkUF1CXIAx/lrjkJV4VBC3dQaqShfzUAZH9QUlTYJJNADPZChG6qhHuoDPeCE5ClQRpOaISE1DUV7RocNiLd2Y7E1F6Wbi4JNabhN/RZLC6kN7OkAhcmUWIlK9OQBNgAEREqkFiAP+bAPlFkA/GdSpkFZ6jgaXDQ5ytcgiPEzsbIDRbqlXAoEPOAhx4NaqZkrXrYKzKEZyrQ2ogY97bkbBvkZ35YWeplSXfKA3PU5HoNju6EkPcqRB+CjTqmlXIoDzAAQA5AAdwgVYDQ6YJSScikNROechnBVByBaEbEBgtqlRGoDO2ACyHH/j4xIfpxmMCvQDt2TUAKCMdRzVPByDoPCTokySmcoc8LnStvAqjnWD1eVAAHwp4CKlQuAA116Aw2SDrHgHfepFrVADngGJPyADVFUilrEGkm4Apm6pTzwkunVETOZHQf3aSABW6uKbVQ0l+9hPYKoQTEqfxglfODTALd6nTGoTjm5GIhamADAnwNQA12KAx7mYfwHZYhhAZkZLF5TLGhmDeqgq0+xbmWJCT3QpRvAL2E6ZjSpmuRiATrQG1MEE/CDE/dQFZ6TilXxRH2ZWS+4D1L3QIEoOeWxCzUAnUz5p/pJAVtKoM+qGw+qf6EkENBiHseSTOhKEohGCMKDL87R/6Wrh4g7t49rIh0YeFRAYAM3towwsW3nsRZvWl+3Wh+kiBQtWKNR4W+9xzGyhKQaoANAQAGFoZ9+ypE/QAEUQAM5eEOiqDvqA4S6mRUQo7DQChWUugAMEAEOIZqT1qU9gBexZ2IdiB1RqBEMpAvCegMIK0GAJxkie6vx4S5lWIa5M1YN8ESOBlnOahXTcwNr6x8nAagI2qdLZmEglF37gHZ5mjneiIVViRgHEAEMcCIXugmIaxefIKZg9q16d6YVYAFEegM66SS+JVFitUpYiwgqsZddu10s5SOu6i4iWyhSI6gUoAHldJWraxL82ZSFhnLwJnNnlySbsad8i21aYv9gdTgBB1Cpy+YcotmlPjARj6hpM7mIJioKr5C2RUqs7/dCy7h73Ot0VEdPLRif8reZubiy9nAOGOdiykukO1Bf+xALhUmzNKuV32CykSI+/MU50nCFL0QQV1W06/YA61apGPqLKxC8HdIXJLABJPC0LNADPmCTLPAKG7y80QJBk/h+E2AB9Xe9F3wBFmADTHwPNaCnwQUjNWABNOB05NZ2FGABe2lxFXCtO8AuVAdhPUoBNoBK5kSrNUABlGsOUFEDNUADTCIettcTOnCkNaK7YleHEYC/c3cXOLx62EECPDCkQJC4o7ABwrq8PLCIGvDIWyqglrwDWGgBqLulNkD/rFCFFDVAyZgMx0SKA2CcQxWgxlwqxUl5AaE8rDmQUDbLyZbcyTWwWbNMpEEGEBagylObFjTgy6VMA8mUFTiwyTerA8NgATWAujUQw4gmwxOAITcnF12qCbWyw8hMpJrgAxugqYv8FyOgyOBMpBuLDGpbzjbQQTSAA+RMpBRwAV1qA382DbmsqTkglJBByZqqOelczkQqCDfwzkTqMb1M0MwbzOB8A85yAfysqQPKpc8cyAdgv/d7c0toAvzbKiwAzj3AAwB9Ax6hAjMA0EWqDmN8s8y8yqtE0PD80ECAA9+wzV/80FWsSqlcpDbQDeQ8Fjlg0gW9zVvqRkK9qVEM/9B8LBP8fAPKrAMuPdQJIwH1K8g2lU/BOxHeXM4bwAMmcK1EGsRochOrDKfMUMQx3RP8uqWn7NCaCtNAUMX2rNZp8dDEfA7kTLDOQAOK/Bm/wKU7ICrL0M4uDRmC8MbqTAGGPagQs9SZAdDPXIdSXdGhKTyTgMMYGLFcugFq8gJCHcnM0RhcSrm11QzbnKIX8M7r/JNPPdaG8M9AwLweE9pVkdab+g2zXKHyvKXxHDXq0aVQtw80MM9MjBgI7SRcysfgcs9v7QBvTAhS/QB/3J3QgbjaWhFcmq2mIKYkcN2POAKOwdp/59pUKzvKfVhmvamufNR4fQH3jAM7Jtuzc//eN0ADvuHO/zY7oc0buwAZXs1qCrnNNjBGtSDf1rAB563MEkPbRPrMEHYAe+jgCyDVhPuLlaDRXBqiOXfD2OqB1cGlmlDAziDbyzLJlSw1/yDUaw0ZYx1DmwMQ7xzPc0TQTXLeC35dDhRpXNpcoysODx2fxF3JqcMLXWopx/DQR/ogCr7cu3u/0F3RCdO7QGSB16y4wLuliQswLeADHq4CtlEMY51blBHaOIADFEDmLp2nOb45b7oA503mZD6gBB3PgvDUzDtKCZLjDkQIvyfUPFYIqM1R7dWluoABunDemDwIVxXcW5oD93u/vLvkDCDD0v0qlX3hSzMJp+DhpqD/Cj983SMwe7mQ36aWDEDdpXhdCH59R1zL3qVeyZvj2seNVfiQ49yS5zm9pfwBHAuwzTdgDscg6O3wDh4wqMBBC0lOA40ezYK75L7IIX9TyDp13fioClnu4a9wFV+eGTSexcy8x1n8xcwcT2nOjrgg1FL8xTrA7dwe7vpA40Xq3l+Y41uFGD2+VQDuH42d2Zdh03Wo17rd6BTtADIsuJKeTxmyvxfuv53A3SWC2UUKA/LQG6Le4g4A60Bwwd1lZ4KA5/WxKMpNz577qnhcA6tNsDbkAINKWY4i1KlECLyu5wEy5O4QG5Kb43T84veLaJGe8zIc1ZQ2jxGBw4lo6QPl//BEigHLEtr4Bamm3jgQCA5p/smFQOPv0YlWZhbtrKn0vCjyfmTioNxBNgio7SQfMOSx0Y0XkANFrdMxywCOHsP3O7huvwDSTciWnlZcOgIdqOU3e7W5fcAoAxMEvc4vSM91hufa1SU07t5Px8s4MDcxw+YuTd+nQeskVzZgL2W1wOu+gCm6IPPIMAEOQAMkr9M2gNgNHsgUfb8RvgA9H8g45wnUjTwaXqQ9bAqkYPSvvcIaoPQxYQEQ4AwwTaC/UAj+7t5JIu83E0sufcpnkdZgnAGaHL51Q9A1UCSWPwjX/x1gXza28M4M3Sm/zqXvU/pG3eDJ3uhS7fqDm/MHEP/Z8UjZXcrVGpLp2OqtbbLdN+uyFwAIN0CDQDYLFxMXNjgXGhaEkDiHDhWPhQsWC5QNkEA3DpOTFRoLOJ2DFpQXpYM7mhc5gw4aqxc6nZS5nYYLmEAUFaAUnb29qwuCkLQbjcyntLQLNZA3B9YLBw4HEQcP2gsP2dYS1wcLDCsrJuoq6+nqPKc7LOn06T6dOy0s+ysuO50YNbrQKBkhGxamARHI6pSNGxRsDLLxA9QhX5Bs5AoWrJaiU4UoRByEQxWlQTcyOKiV0eKFBBIhUbCQLFOvmIRqgLLoAOcgHQNpYTjVCNQBn0BqYAsX7gADbgfIgTO3jYG1cOlKqHtnogf/jA0gF/Lo0cMEix4AO22gRy/eKR2HGlUKu3DUQKSnJIF66YAGXmAXa128RXdQDcEXHBzcUeEjIQorLw4LS0HTgsmdbPbFTOjGBWYfLHWqrOkA58IPKdSImu2BVWzWDrBwt85d2sJAeLC4DXIeb6IEC/YuSnCBBlMgES4IluAQ3l17jU+qYRB6R0q0nhOyIJjSgueZTBe+kQA5XVuFVx9QiHvXVKrdxKVbR2L+ChI8YPDYr58H/v0k1Pcffj2M5V+AL5CwwQ4iQbTDDTjgAE1jF9B0ww2LkEIQNBvSgMOFD92QySq5LJBADThQANGKIqVoAUeRCWaBig+lKNghHVWY/+KHId6QQ2MTwEgidQ8hVJEmNYik5JIzSaPkDlDigAEOUNpCJZUiJZkkDQxgw157B51jDTfamGPfVlvVh+Z89LizAgsq8PPmmy3MuYIKGjigEi0DURhUYhQewqeGfK50HYwVJJDLMQ4kwGhz0V0UmCYwStpdMMbZZdwqhMZ10SyfYrqTiY1aBoqivfCUQSMecKgBNKOa06UE2EywzWVgQqJUOFZRJcFWtKEZrD31vPMOC/S88CZbKnxAigNBJjIKh8FFcwGFs2xIUDC06KkKpQ5YZAylll3E3KLgBlZiYqF+m1hx1b57QQTvIrpXdDylqu+ovSTS6quvJjZBL1Rpw/+NmN10mYxIRdrgsMOjlQNbl/bVdh9XZ7rJZj39KLvCCyN4oG+eAQd3rbXEBUnQqidv6Cmg0cFsIomfWoZput1Nihi4tdC70qIa5CgdoHlWKqm46+7rQATQ0oxNaedMpY2tETDgV04Se+PUerqKwxpUwIZtcdj20KNCsXPyY8+rqdI76J8DqdRYY91uuFLRJNeStKkVlEuJo+UyWili0QGedL2bGpctvYSHoiG/NJdokTniZoPN0gfY6kA4ZT4Q9VEHVe15r5lbwwBOFlyFjVXaYKzm2BrP6U7Zac85wrO95LkqNBi8Xe3PdrFMC92GxqhzczSvgupy5Hp3zEskBgP/maXjNhJYYrNQyO0kF8gditPJ+13uNQM/PfrT5khlja0HEEaI57FVfU04MdkwplPcNCW2xWO3aeyZyZrTC0ogAssMLG8cYkbLNNQYxiWGT4nYVp44NSl81awWimpOA/ZluApiilHNKw4Dw7Un7n0QWu36VAdXUb6nQO01tErfOeAHjs4tgAa74Ab7qmIO0dTANdtwStQeULEiYkwdZqNd2vqhghE4jRQB0wAG4EaQbK0kbtqySwRRZhl44atvxeDX38C3nEiB8CWvMMaiVPaza1FwFY3RhIY0kYt7LaB8FoFhEL8RQ250SWuumSHoMqKUy10DMznIhh+nEkhhOdIE/7QhVrDsZA+QkSJ3inubFP8UtFqo5HdvA1VRhJY0B0wvMsvbYLlqthfkUaoBYBScHRFTgSCJUnJ9i17gNKGS8YEiHIaU3wLIoQ0gAlJWw3wOhh4WpmIaTIjdcEARIbmmSf6PdixQVglowTTLRHEgcGuMFVuWiKB1q5NE2wiJduadiwCuFxnkSS4hRSlUleqe1WMaph6nLlHsJBj36oj4ZlgaW2kNKs7koa+COMwaaGcilUno6vJnsBVopTYpEJuxtFKP2LGlBbcLYwRI5qregZNDOMrWoO5GkHKapGh686c7lUeqvp1KjBzZ5U3LGJ0Tfip6kfHgAmAZLlGJCn1aW/+KwVxIq9eEI4ZW0Rr7ckADLdUAAjXo1SKDCL8y2WqaYauY/4xVyXSoIHJyPKla+dQRDQFqrcFhmbQWpaedsStflmnOIZCnKJu6MoM2U6U9L2iqizyuI4b7oKki8LTSYK50E7VGMdcHn4M9hSqai0+ZZHW/zJLjYNbQKOzOZCckFoseI7AIYxPBuAT+yS5Bi4yrVCqXB7pRb6t6mTrreSp48kSvqlTeb5mjrwTcTHLj6uK40JU03H2jdJClVVM2Jw75CdEqMRxmdSVbDoQGErpistVX1TFa2sTJmte0aAEHthNoUOu9xCnetWhrl2xV0a0ytR68jLE8UhWDnr1QpUX/YCk+vd4UwEjb1zrBBaOliQtqrfmcNqgLWe4yZSla3Rp0TVeO9JnjoAVbwCT5F1Y32cMsZl1BNPq1qZLS4gOclEvRyqktV8mYIK2Ni11r1jdVmmiovg2jBv364+XpVV+kMq5LihG+5EVqwlUJ5tf2GB+pdLV0z7SKHwsGH1+troal0yFYxwZArigxtXdM8ywQSBAYw61Q2rPxe7NFIZWJ8F2bkq/f9HpkICcKr4X17QCA3OedAriDV1TzKsWxlC9TOSqGBKJBNwvNSjOAKUGE9IepC46CTkC0Gn0Tes9m0UuC4oD2bYRJl/Hac77LnGrdorYQwS03Km6+isXEfxcw/+jmGHjXhA4yPHvR6wP42Bw/Hugqukkixk4YoZyFNiC1/OFoWxo2VHnaa14zDvTB5lUiGMGYLWpEtJUWzf3KxqBsrEBqPTAYudWkbVc6iruJ894mS+mjTGQOvfY6yEcu1dMGzWti8zsBBDfyQMVoGYaW6Zl3pGynY9PUiV+2SwnTLnW1fOn31Kp0E5iABkQQ7nacjcRk3sps/vcmEjyrmwPj5BQ10AG13pg48HWVXcC5Pf0iZoLJpVlzEo4NX1uO3wFOFcGXTjCkE/wAvkYyPsMIn4l7zVZTwTj7wKH1am+36vHB9sepMnIRoKAEKGhiqEe7clKv48QiMDXlMvBNOf9zkqWCmvesYcXWCQbniuIcnkkEqokjJ8AaeoX6wTUxaKgr/vCHL/gAIG9wVFEOwOXCuDkGxuhiFCPbW8MwmMmEPw5DpeNWES94Q07yEaC9BCUYwckrdlEjRnJNBbQIqoPCjHbbHKXDk3fJXDXB2HqSpUKbY/NQVezE+7vgySZ4wSk/6AEw/d+et3zTwdvYYX/8GxS19h+5PhVHYxx+oL3jBMIte9ef/exZGW016zH7d9yub3hshN35BGMbtywudVdje6ctmwIvuuMRxiNgRWYO1YcNjTd0DkhsDvCADCh5DTh9ipdtBPNcTfdfCaAAR+Y5YjJEE5d12CAV5LB10dR1GtXFACM3AiIQeyogg7E3bmLlJii2DiXgAb2kCW6jfwMBY8zgAfEyW25EfDHGd+LUJy8VePsFM3BULhA4eQ3YgFNYdP2GbFUoeQVXgU/zYL0QAMCGAIDheSw2OuJATJljWaA3YU2ndQ4AAuEWeyXQRHQoe4EAACH5BAUYADEALAAAAADkANgAAAf/gC8rgi0sgoctgysrKioljIuKLYcrk5UshYmFgoOJlIOYlJmGnaCWhJipp5KMIyIaCweyAQQDAAAGALQAtgAEvL8Bt7m7vcS5vcHIw8C6uQcABcMBuQDQAQLCBrS2BQLW4ALe4eTQ49ADwRMTIiAh7iCvIRrs9SL2E9CeK5j8iSyLBKkwgQIFpESROHFyEalQJEX8ICpMGHBRCxUAIQJ0yJHiPxUrXuWbVQ2XrlvffvG6xezkN1/fhLEk8K3XLZona92SVpMANp87v3krpvMaAHHNumUbSpPoSgITPLQL0c7DOxEiqLK7N/XerYwPLSoCuWJEWRMpyIZdy/YhwoZh/1W8fchJLFuGkVgUHOEhwoEAfw30snmU5UpfhU+aLCwz18vGh4W91CkUJdDIKZtR0yWAALpfSmlla4oM9C1bE9y9yqohawgPqbm+mw1CnNh+GeeuSDGCYNtFanX/dkjx4caNbDn9i5uixKtYgMFtZplOcbWYNxPL/PW4pWGTKm2Fz14YGriV5s13xhaNF7do2cDZ2ryrs64Js1fPk5cVntap0kQEEnK5RWLWCCWk8NuCkQTnFlj/CHdbWMgFhIIr9CzgjTQ/bUfYeoaNhxh12XVnkngvfSgNSoqx9JJ5nN1SH0/0LYMOfCuOJhkADqyzgAQROBCBBOscMEEEEzBw5P8EEjjwwAS3IERIQ/1EYsIICj6yG4OLgMVWhcNVUpFdCM3VggmvwCLLANLMdwuM3LGImGQqnTZiNSguJidkSL103XnE2GkSe4P5Yss12+g0TpvcCSPeTIVdJud3LK5VYESLoHClggpyyWCVXYoJEUJehlWXgCuUMIKaAQDWqowlHfamYex9J1NiLdJa2aS30lrnYZmtJNOKRrUXX3rOHMaTjC9hZtiKO9IKQETEcVIlSCSoQEJZnv4GZpmhGgcXcqeKOsIIIGhwwAKttipOfHbWCeOywSCWmTBxEmNfZtiZlu9KNUXKUrSDMlbYN9Bsk80yMsU3WmHLLjurZTsJLMD/JXZdixBvvi1iwkNqdSuuXRjrthyVkVwIywJsilfrOCphZ1iwKOEbrUy99tJroLgqptKvea64Z5zQyqjTe9sUvNI4DcPHokq9ShZAgWCBdCpBaH0sMnBtKYepydSG9RZIGGrgwF8FDMBejoLe9M2uTcdM3p84xSnrUfJSHJNQNCdmHk737s1YaWtPXHTSQmfXS0rBEkCqXeWukK1Zkm+99eOYh6vbuR5k4MDKaCumMzO1KvbSroRFNqLUd+piN6TMjkjii4YRxt4uwkC7zFBJv1364hOHKKOg4Ra/FglYr9Wp5cUZ39bjrTzHbgF/RVeovd/5ZB/szRpbp32p+86r/2Mxbp9YMi12r56xgsb0C6J2DtssUM3CC/x3YhUil0QGcsu8tw+Ci1v84bxVsSxtrdqGy9xWsZR8yFDxOphLfFG6agDFbqXrlemSJadYwUhaHKQG6xAWI3KIxmC4gEzFzuMLzY3sIdta3seWx5aQDadUzhtgg1bGLmj8hYKF0VmzbBKo+AgRd5WxCXYc9qxdQQMp1XmUYcxDp4aBJk5UFJQ2cveUQjUlJymc1DhcdJIJhU1UqWrOIrb1PwoBkC5mbIUBZxGA+fRuF3oaUf20dxMUsUcnEoSJ7MhRs4GdTiZKlJvcJni3XvxtgylcD8+u9x2JUcwkmEJjKsLSHBq2Uf9sbnxhXMqiAR4eIB0iPArOWvRElsAoJZv5ok+uw0VAOoqFwoDf34xxkqStMmDeURz7hFErN+ksUApjny1IWL/2CEpKmIrcCrI2zYdobZSeotqCIhSJUi4gFmzSBaLwaAs8TZFESSsUT9rkzGXK5InjIeF5DjUr+hxlHFJEDC8f6Ey+OTMYMXlGA11HnmfJCZYsCFldiBOJBFmzht06FQ4tFRYUeEBd0PlhNwRFP3shEiaQSdg9/fSTMPYuGrbohh2xkcp00PMnXlxi1AR5DdM4k3W9oFF5ThOnWsmTdpXiZl7QuCWtsfGTa9FNRrw0NhKsbACyAIdOqrG+j84TMfD/SwqgYgSUXDBtGTpx6VA+szYmfpFfzOgeiQ4zOqqq0iRpu+p08CWnxPEkOSSzUuWUh9S5THRsZXnOulp1o5NY1W5sKwresMEoiC0sWVB02mbS8S4RnrIWjI1OKtl5HlgOTF83BSJ5NHjLo4E2WjllEWGoBaEu6caT1/yfRN9SJhzO8QAFEOFGgcpRgk1nNAvLpXTSKSMRVtaHrlKbOAagtr+cMm0HyIYArhFd63HmlvDyEE9xtcTP9nFW9PQGH78HqZeY6TjQqyYk1qKlbvlVhxNNlQgywC61VYdp5/njW/10HmhMNZfZeGnSPiMsdDhXHD5kU3QR+Fyo1hEwKRVn/1LqlbRk3m1YlxyU/RTLHvMM5a2dbY8Z3xLfvXqsr24EFz/I4opvOve6hESfCmOn0yc6yid/ic+AgeFS+Rg4uQaGqpAhjEBxQNgajI0R63ymrMQA7TujG2dhpfO6HYESIFMKy1GZF9sxnTGUwLltdHzIEg7ps2fnmWp+tyFQMpOZnoeqI2YP7FxX1XlNaXPwKZGbjc9QdkXLcFMrbyXcaQTlrTdSCoxKog3qcLNC0OSaehdBwy67d1wYA9kIIvDNlzoQYG1bTFVlJlD3LFc+SXYkNpArGOdCdc/MXdcBEiALWrsawnaWc2gUdsIxEhOC3Xvn8JhmZMwimbhhxNu08P+ayUfA9qGXy+TXargBWDiYM+ys0xh7SsYtvtWR0lmuZcFxSiQj+bnLde4pwckydq97AO7W83K9IeDcPYa/q2TkSqpxS3Kv1BnExA42+NcPTazFqEgFpTSBc6ZVPTc6vOOpzmyKwcTo2E7VQYc3AtNcsaInznqe9brgLesEdHoBtG73nokM1XMz9lDYqU7AlfxZQgdXOirF9ulcApq8RmThngyLpRckTeIMqCwggI5yzbPjlVyPMLmQlGnbo9wNiXW6LeOFqzE7XcDAeuQuPpuLxw7vWICzwS2L6w8DQ0yBbhbEdoLRr0NTi7imbZbC+oZxDB7pag59vSDDZoNIllD/tqDgAxM4YDiTrDSADhSQzBR2SueM6wZbA6pp28ZlW7bndpv9AA34pgMWEHoHJGD0Zoc3vNOW0a7vWT40iWuPhWWaABTNUSx9MC/sHh+WtkcmgqjScQYRsk7FVmt/h7YZcQiWEmSgzn0+ER9BLdm7DWyk7QkMOjTv0gSnreucX7WCUw5v1I/e/CY/gOlRr/qzNxfCtfhLzqUjnWu0aii/fpW73IXABz9YbblVR+AwMiqmV1qTAslnORKiaSzzYNfwML0XDDbVaMKyDPWHHnUEXQ0WfxCGW2yyXBwocuuyAGdzeiQoeiZ3fij4eSnndQ7mYEihcTyGf6amf4Tlf2rT/y45WD3vpwv2ZVhotBx1ETldpiCWhkNasxzIcTIGogEJ4CqzVAyzQyn2sSNGASI3kmMbl2Ar14VC5n1feHInOHoXQIIOUIZkOIYkaHLtp3oNdmsfmHXVkwAIEAAK4Cp1WD3tcocBgAAHgAB1+IRPeId1yC51eIdqAwAZ4TUXASprRGnK9z/pJSYAoQIOJ3/zQUJ/1DCLgnFycyPBFWeCUUfQh2ev5nV2pmAid4KsiIZleAEOUAEqeILpN3btRj0JAF3W836j+GAKoDaAGACGOAAIIIh9SIx9KIyHiADI+ITCWEd5CABzIQgMwYRtkYBsEVsLNVQPYUCucnfVsViHEf8rO3ddpsE7wvVcUbVn6qZnQgZdfQZVseAA5UeCaCiL9xiL+pgAaLh+KCd2tEZrqkdkbNd/CgCIgPiEdZiMCNmQCdmHCdmQAeCMufgqA3BG3ESEJ/ZslrNUazEQSZeDSrE0qnQvhRQf+IUs6UENnHd5HrgmL2kNB0Y9r9Z+swiLC+CKZpiTDaCTaliLKgdhL/hi/xeIyRgAFcAurYKQdIgAC1CHUNmQdJiLVJk2K5IxJeNlkBiJCjh4+7AIrPIXR/M+E8MeTiRIjfYuTqdx6faGbnlnX/cX7CZ6OUmGsPiKF1ABF/CKOWmPCyCLdGl6JFh26TeUDoAVE6CQCKkBF6D/ARvwAYypARUAkX3omHlZAQ6ZABWwKueyAasiFSIwVAY3fCf2EJXWLUn4c9y4CCOQeH6Ia7WwNyIiN92haugBH4DRZ+lGk+3IYO/oYHOpfmN4AREAi3p5hsXpAGd4fsapgmf4j6y4AAwwa50mCwugAY0gAoSIkBXgmI45AnlZjAnZnSOQARvwlE0JiBpAAuzpG9viIBjxFpHTKWyEjSLDUJniASwjf5zlX5MXbq7je/L0Z7wgViHXga42cqeEeTX5eWWnhmdYhmZznHkZi3sJC8Z5l6I3i6H3TZ63nyJQAiogApPJjNwJmR8wAhuQnte5AS76AefJlAhAARXACGrx/wJWA19ExZV6xSCW1ogkY4nqYnstY13NMH2M4xJCY0S1cHW1MIow+WquRj0wqY61JmvOCZh7mZPNuZfP+ZwZyqV9qY9ryIomFwsesAIXopjFeJ2QqQHnkpR1WAEbMJkmpwEUAJGLKaIr4AIswBAu4AIkhmlzMUM9uiAZMXQYsaOLUALWVmR8BCPLdBJm9lPCFWFD4Xq56Vw0+YVeqG4pN4Jip48TsKWMCYun2pepiqp1+Ypg2pdoaKYLEJojaohQeQGPWUoaAKNP6ZR5SYfXGYxMuQEo0AjU+KcqIBAiY3w8+hvXJE0ZoTJ1pjBCM3sUGGHxE3NkGU4GJpM1qW4uyP+OCqpygQmrpXqGeomXXnqckrmle7mXnuOqJJiU54d6HpCdbIoAeVlKjcmYJaqXcgqwENmUGmCjk5CsCJtwW/N36XUuF3Br8tEMrtQ+FORPLHkaAlhuLSd/7ZigAslu8mid6rcuKtic6RqhjWmhZ9iuK9uYOVmqdZkB8lqGgHmYICECtgqs+sqvGWBygFgBQItySYmZUqkBJuAC8YmwLYAXDGKEpekxQXefofIWral4npFqcbddbgKBIOZn0qBRpBiuVCqPJAdv4Upr6EeGiXcBE4CP1/my3bmyXAqmLXudFyCzy3mcY5qUaeocT8mQThm0egmVAXABxSinmpme6pn/Fn2aUAcrCDTEKY9omk9rOR+jFmCSKiPgYq6iljY2KPxmUu6hVX92ahsbrh1XpSS3JsHZbqO3tvr4rrLrpad6lxd6txbKmMsps3VJoSfYGqvCpnTIkJTpkMWrpzMKpyKqAsVqiY2AfE+7PEfVZfY5aVyyufz5gcI1HeHIvcOzOCzFdZk3Zpvaga9ma7a2nwEpsub3Ta74ORKKnI35rq2aoRF6rt3ppfMLs3j5uqPXh8NLuMW4lBMJuA4pnoDYmKvhAekyDxNAuUU1uZyUTZ5yMiUAAk94QNFHT/MESOB2LFl7ahyni+zode4mayTnbmdqfmrbnVyKu7SLqvObk2YT/5ky7AAyy5hcGq9rOwGv+4d6OpHCaqIDG5GC6JALoAA9sgA+glunxKwfgxbZGInV216ryZphaT1NUVngMzH+NHkfqHYG6n3sGLILSq6rCG8M0G4MwMJms5elervzK7OyW7vrqrvr+jmy6K8auqWCiXKAbHIJkMGD/E0md4x2OJF/aMhJ2Zh6OQHMRQuGOslCtyUHd6js1aMTNUfN5XSK4nQgpUpfZA7vMr5c6JIdKIwpnMLWyTJil8IdWrJ1+cb5y7YX2rLwe8unqse2rLu7LJkWCqutmpOymJR/6aEeanJ8qJDtN6+wwJgT8Iu84KNBd03VS8EtlotyiLVSFTRfLP8fVheCYVulrBuXrEyCJIu2JHuCbJu/cTu/8HyqtfvGNgzHe7nHe1mcN2zLrkrHfVmzxdyXtHiDA/CL31QBccyvLwZDGznFEOwpf7cRF/ywucbFdcdME3abx6Y2UApzGqhgq5vGsbAuazyPrmvIY7jHyrnP7xrHKfvSdly7uSyhsEjHFRq/FVqcewurNO05EUBrEwldK1xK7uwAcibBlgy9lozUSl3Jh1oqgnW6UMQdETOgELR5IYhgpPiOsgB2X6dy6Td6AzB6wlnS7ZvPtKuXNbyvKAvP+duy8my3Efo5XJqc71zMaYiTxNnOMGttrWJfCmBy+RuZiYcOl+ysh93/FjbEIIL117tXWW7lYc2ghUjWdZqXsZzqqVL6eWC3xussnBDaqufKsrWr1rfbrvP8rvSsv/X8xntNpu4K2zUMv8WZeP/rXCn3TZGZqq8ydAdYuddsvVvGXpsbfgp0m4kExsBQyml3KKdbxl5ta+0na6IH2u3LnKKH0PY8vzY8zyiby65dy6Wqw6z6rnTtpfEaJPG7x3Y7ATrMKi3jh8TMs06YY4d6mphsvU29NTjbgEPhUmQZg8niZ3W3semwcvHnjl0d0ue8xmNdrjupj54z2idbu3Lty6d9y45c2uTd2nZ7nRHau2Q4ekRND4wZARlC1qToebudlw1IAFrWrJjc/2Uhs99rAQthi0qT5zBUXYGPPVaX55Kc92qx4IciO9K5PYLSKXpBgnqwgL84bM8ubcdy/NLxLLufM9euDeLuOqGxi64TiqHjHZlRHiQZCG8peLf764dH4dufpBZFaL1NqHTHFrFv5lgbwtzIdWdex3peN4Jgx8rnJ5xCYn6wsLv7S+VvjLeSeapTLsO6rOGOLrvjja53GeVkmJxrraspu7YcK4x2a8Pf5Cj5jVRuviCPmohhrJbjkCgBA11a55LQ9Wqt9ucqJ2u4Po9Kfn5uW5dvu9YyzK9qDs9yXMsWPs+mHYu+/OHzq+yx+87xmsP9+jmSmXjQoYaMmQE63IAHoP/fXLYgbERDRwUQjgpOEdtfFUhPCWNn1pBb60jC1mnGSO7VHqqcTEyvTFzTV87poq7aK6vlGr6vVQ7ecqva6H3pFfqcYU7t7s2vz8x+I9jiOpwAtQDjS62w6kW9Fz/n8lfxAP7xV0RuqyaTgKF5Xfhu1E3SoTrSo1fSPszEJPjMtkztzU7mxt6y3B3wMB3pLtvzL83L8Au3NP2yPb/bXM5pIpdyjb6vB1RHPRrcgreVwF2aF6LighGxPfa5/ulvprxnGojrVzqy8x7WJJh42r3X9BzqNbz08uzWMV3HA2/wdfzvwDzpGDrX2s2lurrbumrv62aGjW42KPeBGO/Ukyb/Q52iFvrJnxV4qW9CQnuem7wJ0uWc8ico9l39umMo+N0t8f267znf3Xp/uxHa3TGc2nfpyxSKhvG6skFC2A5fw8ZMnW0r6vVFDZE43BTlKczKrB6DLu83XeGgkm9iXAkWguoG9ik/soD+96CdeBhaStTu8J/v+aaf83IMv/CLx3L/1nhs7KyNz3Qd/Tjc+WPuw9S9spGJcgvt0J6y2Oql+wgnOSNQAWxXb5BdI+e2e04MCAMHgwkHggsDCweKCwwLj44HhYsOCw4Tlg4RFwsaGhefnqCgoaOlpqOjDqgXFxWtpRqrn62pp5ymq7gLtQ4Zsw6eEaEaGbKPAwmPn8aP/wsBBwEGK9TVJtXY2SzUKtnU1ynZ4N/hJikjGoYFAwQDAQIFAtLvAAf19/b5g9CC0IoFiqIxOuBgUSKCixJWimCpUydTnjR4IBWLFCxUtE7RCsaqFq0Jqmq14kjr1S9QwRyG4qXhoShZLdMhegRSVoVEAdgNwHbNG7ZtPq2J89az5wgRFZ4NWAcgXrx59wYA0IlPmiBBBQYlOnSIUMJGCQ9WclBpAtlPE15SDMXB08QNFjNe9Eh3bqlZtkbVbPUKJixeri5wfDgsbsQLIBflXMYJU78DAoJ6A/pT8tAU11BQI0ENnaKcUe+1awfgHr6lj6NJUqw14eqZi2A7s3QgQv+lmBA9qC0F11NbjBdppbJI9xZivsPRiuSIEtQrwRlrpg01oYLjaMp8VYomNdo3npZXUA5a1GdPzp4TMLUnrd67AlPbRXNvYOk+1wcTrYONkLYisZRYYhtKu4HSATEX9IaBKKzI9ckqGeTlICy6VPDgRYB9YiEnNslynAYVBBMLdSiFiIghj1zAUCHQ1AOeZUB1E1414YDH2QokjHCBaqDZw849AswHgFXtrKPaIK+FFZAiyiBUSCGM+NeQWRu+FEtvE40YHHGuVCRcXsCRVNctwDzHS1p6ERORhZos0KQyvPwnHwDiETVjZd+t0FM1I+iZTQkjPAJNi929J1U83AX/oCiPsR000yMGwVYQpFFGMtYCmKiIUZYIftIbXA1uKSFwcukyppgehrqXg4ehCZJtTDbkDGpNRTbjeECN51ONe+L4HQlI0bpUVfBItSg0hkiSFZSMNMnkV5MykggjlTzSJllsdvqJB71Z9EGnpIIpkkh3AdecR3h5COKD68Lil5WkpMRJbNsh0uIgQ0km453kEBUOZy0hwtSwS8njXpCJwCTrVsg4U62bsUoyUAIMUKIQTemi0i1cWYLS7QUeYDDqlhUlR27GYGrEHEggxWUYKGdCPJvA7vhopzcqUKareZcJBexN6wz8lI8ALDOBbm4dN9ul1RLksNOyOVttJRy6//Qyx6F0u625HQnntV3NOVilKa+0vFJwJEVEnSwZWFIAlI4WLE0BL07GL3kv1tjSoMVGRUBOB6wl0WGyOJAUnA1NLWuUA2zneOLagRtKxxOWbIrIY4r65YQ1oUrgXNCNUthuuqESp5tOF4LaOgTcXY3OeGuGzY1+XtMSavPAM9U7CkwHcmAsHUaWrJWY+LAlhUwqcbRTG66uy7T01kHKw2kuqskUdgk2u3ZxxGZxpHAaUUqOOWOIAjW75/rON+dZDjU1AvzZfNHAA88yg1WblEfrWruA8f6rF8Qc5T9ZPa9ADAqFyDTwG5KNa0LVK9UFIrQXvYDtXBtqRSfSJTkQgf+kIQzjkXsOwL5qdKOEd8LMzX5WMLkdagCiwMT/lKGMBuzvSwugQPEMZ7jF9QcZBWGavDQSLq2NAlTgixDolNiRwQhGMNbBiIhcFrZg9CVtgtNLUhpmpEEJ4gGuw5NPutErP9GoGi3hTnx0EoDOXQBOrjAcLtwFszi+oiGcWJx/FDe10GXESw1koMlOMTa5eCREr5DXJlbhEFUQEXupWEV1MCIRiuhlNhLLiVMOMIH1aeNOvbrGnm4XDQMMajGh2B8vEhAiiNjFTHHcBfFmVUAZfmITttial7jGFwhKsUSG+yAnxjKWCAWDOeraEHN8Ab4pigJp1WGkxHhkytqAwE7/+7JbGIOCns+4o1CWeNAMe0hHVs3FeRs8nQOyM0uqZapkDlrg9cwFQRA5h4ctGaa1TATAjFhtVXbhhfNcuRtNPCxZmhTEBESAs21SYxst4JeMPGCvfACuE/mMUytH8YENaCgwuywJJh7WNKZZIlsQIYYRd1mL5xgSbFakGvJmGSWSKgegMNvIuvCS0sGNgheuuRcAFsrQ8JRRMhHN1UPDszdDaDIAmPpoihJACo9e4AM/zVx0ahGnS53UoJmoJ+W214oFoaIvoepLK7tqLTgtooaxSUC1oIPWOtICl8zRVAfT+QgWHSkCIpBdnspzpxNS4wXYiChixZPNFdyOdajp/xxglNElDHCLQfvriwbMqhEPypSPiBzoqkIaqo9Sz2uMPAYnaNg0OB0ESvRawCZYFsVQseQhHwIF0kbxC2RwJysLCMEIGlsjh9ZpBS1gQXLrtFjEUsYDbftmPViiwTjBgltXHcVzUMUBrd3ipIkzUUwGupuPGbJjtsjgBOmyoUZmop1SitgkEveLUmzQOlcciT1HG6+WVMKLWVnoCfYlo56870VHpcZykxpRxSp4qejoB2owigtVjuKyoCpFhDxlEat2KopdVS1LsMhADfTmNwo05JfMBZK88mKRIRqLPisB25kwLJxxKpWH6huiT2wQXD1EBGpqI4LhnqAatMMGr/98UgIz1mm5zV2BjKKMgg8I6psFmGKcqGohE08kVBz1VMe09j229thzWQMFikf1pQza8yNz2eBxUpJR/7JVNtNaml8ECtLArKKVO0WQWSClSU6K4AQoaLI4DhxKySxWuRA97AqijEaa1WMAGfgNIjmUXROz2ZW9wapanCPMaLKpkCXmbCo8PLIvITNzr/YQR24jq9cIAkpzJYwqaosbP6ZJn0M2NApUMOBf7SpfdovopMWTVORuQwWIVUGg7LUoZsjxfxfZAAdAsaCseQIuJ97sJ76VIJc1ci9mOyJBxZWKupatetqrCTO4hyaMriIlB50Es5i2iyfiUoP5vA2qnKH/yQWIQATElh3tRLmC4ib4qIh1LnKZLenFrgAdCfAibq27gLZYlsOe0sC3pmeKbpF7A2OFjnWhGFIEYsSl2HNpl3Obi5CuYpFeZZaj5Jrj1D4nmiyPKVo0kJbt2EfAKkC4Gc+z9Lq9bqnHXTCzI50zHFGUO4moY4go0OEFYXci5OaEm68acnFbCebMVA4xsJog3lxwxUocu4r7m5dXI4ZNi5vW8qwVzERCKLX9jmY+iZ5GQ0QABIEd8JH9pEKhLLnA4imjg6E99Ym7oBovwHg0oIqp9c6x3KVDeduxukULhPTjnb6IFWNRyLaXllyBgfe5JISyd9XxIQIFIC0D9NU//+c+4CAWjDFjaD6DHxoFxfZV7TbzneIGZbnboDSUl90ZDaDvmw8h59hg75y+pogY3fa4qEdU116rJUvy3OXYnXOh9janrtAZjI9FItBfmNQRIExciOV4b4G+WDAOQWeTEgECNmyBJRRINlh5soDZEGXKRX3Ktg0Y9wzIMn9UNW6w8BxmQgFwcoF54VGVZHaaoyWepiZf9lLs1iFZdW3s8hDKpC5nsla44FXVkgiKM0xJgS3k1FUh0lvaIUOYMAGIl3AnMGB7Yg5Odg0qkGDa0AI5s1zUB2kUd3EgUAFYdyauQF2B8QqIJDNuslEZ4VFY5VEoB3Luogtfo0uVo25tVv8SWaVBuyBTKhd4cmgJiMFxfOQmechDvxBjX6V/NBVVBzdsJzBcxkZYN+JwCKhUyzZ9y0ZpI1AJEyZMreBhuXdSSWFDj6BWF7YgWHVyp0VJbZdhZlhuXiN39MdVnNAAXhhApwOAMqVOswQne2giOMhDBWQ+B5UWwoV8KOCLCNh0y+d02CB9FAdRlOEZOQENZ/NdXbhOefRGVlROIOiJlkRaCJIlK9VqoINbNgFFlUABC8CKCZAAyYA6AQRANKiH7MSKjeOKPTQWumdjWwEtRGWAKkBszGdGN4KERxgU0XdcztVsCwYUnvEMkmATfTE9FbBpq5SFw+RnCvQt3aUbGxP/LrZgVt0yVqwHOuuVEduVSDNoIn11AAiAff6zCzn4P6y4MAFEVX8YZNWiDFuxOjVzEBqQeCqAj03XeArYPq+jbFFWkBMnZTeRUMbwRN/GSJxgARzXZ5ugNiLnad8iclSkISTodQvCanM3d8PBESAhkvxHU+6QEwpgUus4jgXEc4Aoj/l3Pt90fYOiCUXmiwMmWMqnJ0vYcOMQjCzQZFAohQP5gA+4WJ6xDtDgPd1oRyzYLqTwAZbliZuFXVbVG/AEC90GPbGgkVwjF+rlPWbBmHeUR1iWZw3BljxHQ+2UHR0oM+eYExKGmDNBgAiHcMgnI/3Ij0JxVGX0gI24DUql/1QRlnEDMABRhFZwMZqAgUszFyFV6VHdNZWoZ5kZWApVkmIH0mljSD1gJhwVNAv+J0QmkgzrcGN9dTw0ppYQ8zBsOU1bARC3ZhDIcgmBRWxJty/lsWROtp9Pl1zGWJiSJmV7sygiIkf2hQtKRDiw4FEHYpXfYlli2Jlkw21aYkTgxm3hYjkd4X8k6VWIoAA5cZLIk55ylTyPwIozORs0+Sj5wTjPIlsHt5M7yVDgkBnL15d/8knO1mzAeVyRNgIUpXHaxQqAwWmspxui9nHa5lHTmUvsFxwIQp2htjXbiI3LIRynOTUkiQjmuA6IY4O0yE76l5qIIIlRsjTFZwlCiP9wigd5P/k+/+gTDshgzPV0F6cBGacenXchH9Nj7qIhq1CZb4FVM8AtIWMlXQkclQkKokZHWFJuptgKbEdE0ZFIEIM4JoU6sFmS6SgrbzQziYCp7zU8gzYWaXF891lUvkJYDCcZJqBUlAYUFqdcKrBc04Z9IpIhqWA16eUxhzqlHeUJXocKG8YRCQpyKWZ2mXmonvIb2clSDXJt61Si3ldAodosM3UpeZSe05IdAWKqXTVMw3BwCDdcyLeAtLNwwQhxUehsDwV9ynanz3AivMoKXEgLfZhtU/kt3wIX/BqpoTCNXsJhjYqBBgt6bBip9GQqf0ai/sOKUHNj6/RVJtL/AB7akvQCk+AYE5hiCRkgAiAwAoqHaGTEl9+BiMT4ZAGKjHVCmEklbcowKOEEIgZad1hKDAfCMTobegq6YQ1CgsjqemqxqId6gqNSSA2LOuYoM4iznvB4icPUmuvEQ+4UY0xpGxowhEeRdOcqO0zXL9WgaEORVBJHaY9GfZ0BVRMWOMygPQVyT94maii3AWIIgq6kXSBZRB12OSbWFpv1OymWoXl1RSaimgOEOiSFR/4Hi87AmvonYhN0CbgwriOAfIknsnmSm7n5cHYaoGfLWJS2AiLgJoNCCQzSYYRzCtLjZW13WdGpalgJnrsBLqCmZiUYPSBzsNzYMrmXok8y/xNw4ghCBBgch6K0mCLIy0g9dAzBUGSBVQIoUJ/D2Gh5uYA6k1x0KqtQJ3EXl0eLAVVqwqgOKm7btmEhlyBgN24keJ2D5EAgp5WlsCDPKk/m5UATiosOCyUtibyi6SHg9bQ8FJGdt0ER4AFFVojIB72q6pOcsSf4KRkuC5zQ95sKtg0l8Fg1kwARYagd5QEdlV3k9jXgFnJy+xY2S6xPirclh2Jilm1qtpEYWSqtFFpMw5aZ4Ie48EH5JKbomZJsxSGIV7mHJrKH1nQoy595kisMBqCUB6DHlUYZpxqPqQEjsAEdXIZmmBFfZlX9er7AgVJHS6nJ6jGpcKi/w5mD9P9RtLC4bKy41hVMGKJPbDkWcMKKM9YSI+W8KCCyIlsCi2dgccq5DShpUkh57jqQdYLBAQAlSFrFH8AtDzqZZsW3JUehRtu2L4cbbVsRG6O7VvlMF6Bqv0NPSmldfYiLcai4TySScpxHXGpjDtNbJwUSIZt0J+DHfHyy/dKqwXhcmDeFEbdsvsm90kZjAoFRIgekHzADjzxyonChSMRhl8WspLJ6qNJ6u9TJz5qzqLCdVRpJGQWOpyyDT8k2moKLC6MoNYMAiqCtDZGTW/u8iYaXNyK2ingzSlx5Uki2xSge6JAB0zTFy/zIYijNZHU5rudhaPVm5YeGF8G+VuJdHFP/idtmXg1ktM4xEgCXex9ENfjElKFzezxEk4liCBnnMPi1UJU7o/Z5ZISlJypkYE53DSyLyILJXJQRURMRJW7BzCKHcg9qxgqiEa9gmc+ayb4WlSgsxgCrbdnlYSZHoalXEdE0zvLCQ8EnR56X0ehcQCgyCbCJqVTMtX4sbfqom0fMy35S08yWMxJHlBMsr8vw0x5QxRhmkQlS0ZjZvnabQFfkTyDpY125UtroLRMCKoidgv02RwIF0r0rfPq1C/t7KZGiKOpME/B8n76odPuYn0qYDVWHDYYV18FMwWjrGSIiET7dr2+hvqbQoBlYTketYtu3hoFLUKrmzU9NOZxC/ypZXWEsuFbK0b4+xpIz41XyOROIMQLmCr0yaoRJeGBIvJ8sG8E7KsE+eqdpZ6gFbWKfvJVz0S2bJm5kvMm2gGbrpyXXqG2iIGohHKn+CjLy9JUQ2bFK80S4lUg0OyEktaJ5iAycl5PDZpf3aQ0vvZ8HHpQ9qr112q6IBaRuYWIigHIz8MwtbLCiTF3PHC4+2y7emKHEEd/kHaHo23azPTl5ESG9K4MICkUsc9CfkJqSsE6xlXNqehTObWQ7uXSNdw1JBsFLNX03LeTxqifo4AmsjeQE9TEZxlUeCC8qFmukjJXue2Eb09pk99rQqgu4F0sjNo2zsNAvdzwNU44FpP84An6fJHuuy9cN6hqnSCxxAVm2aBuQKwAoVtKvVwk+bggxbovUqQQT2Ew2pAVuX9dpZlWV5VawdbEJKj6DdYbVkhR7VnqalyotbUVrmf2L9ql0X5ufPPNJhOmuAIqMzbYZQAqCIFiCXaJW9hR7skJZA4vUoUjl62ZJoIbl1Dm7Hhk6KxfAT/TnoYi/xNOa+3QJBpdoCWefDzwOrHonUojdAemIlIHnUxmCqQSAsYRfuFgBqknKtQ3iilpypUBu5k6h0YnlKHhHgt5vfefi38M9LZfK6tmSPKfpE7C1+DjgMM18Xyu2ZhTaElx1UPgChhzMod0CTcbcEVGVFbEJSZH/T7Lk7a340FRu65XTLpe5mVEaF1pTv0/aMqPJf98TwH+WKtaDCjtIx/5DWXbYCUVmn7fp6cLYqvrJgE+mvaW+vXyCDmQnFxvGg30XwGPaCkptpfNOUOcrpRAB3u3t21AEcKt81aGlV6ZCqSTTgjOmnmMRE2YR88pul7q8jzgP5JCGjBLsssdlAiPg8G3n12Kn1RkSWutZfoM+KkkJLul3jaQMC37bmYB3bans7j2GW3mVu6SiyrZIsWRRX/JMbM4tWP54suVAvT2h8w5GfTaNDXjOldoTgF2YU5ymUWfxkUutFgm65wkEJvXrlUSUr8Dj4v2mylqN8asWch3Tu0SP/9/agV+BNVwtrY+t2mjUK6eErPkru1Q5AtUuY0yLjws41G8J6kwzlxEdLopp2PcZ73kgaSovD4d0v07G00p4tTm6df53YR2dIIPRhMq+kO+2mY/DhrmOJ0qSDyO/fNPB3KNhCwgkIxobHhoaF4gaFRoOFQ4LC5AXERcXj4uKCxqbiQ6KjIeJiYyjiqanFRumpauglpmwo6WIl7WMC5aVF5uSuZEJvAsNjxW5FxMVsJ+jq84XH4mHuY+/nBcOGZ/WDhcgIyooIycoJ+ErJugpK+js6STu7PHt7CwrLC33LfYrL/r97PyhG/EBkStXsn7xWoislKllpWjJqqWI4sNTGP9HWdJIamMGS8pq2bKUa8LCY78cOYoEaZjCbp08PTR0gWZFkDCRoWx0qVulTSJGgFNhbpwKfunSsYNHb95RefJU+MMH0MW+ewFVsBPqYcMhQqiURajmK9ExT4hwZTz1MRYiZhZFgcWo7MLHkHXTUuw20pHJazslVTMGKYGkBIQxbYz5cAMHDRgQ0fSKLVelR9iUbcqmkpMGcCjCET1nYl07pkqTQm1qT+DUgLCvxhvRlVA0uaRg+ir2NpZERG27eZZF6tRDaSFnGU/bsZRKRsocMUQp7OQCsgla8upsixlHU648RE70uGf0a56lO0KvQUTocqHNyUs9TylU+/zqwX7/bY9ffoKE2CRNc5FEsh0vzI3yl3OxHIebRG1dNNIsI5Vi0nqeFNNQZgth5osvhkEiIksGoiJhLR4k0oFcFXWTTDcVXIjgZmY58A04Q8WnWjrrlFAfa/PJgw8/ru0nTwkAeqXkQzFaJ5hJIcGVEF29LQLLbxrdtFaW2FzS3UkcKvTTSiotYAGJhl1XWDHZnChhISpqUB4onzSJoEyUUNPIN6PB56M88NDX1H2r+QcQCwIZig6SBXVlkyulXLdAms/x9Mo1owSXyqXY6KXcRJaskhcmypiUDEkkNeLhdDC1NGlh25EZoom4yQWnBivSuhAzMZlEyWIItveeaOaoNs8K/6it5k5+AGGF1VT5sKCCIAUVRJkrIn1UIKWYRehdg+gl52kjnhYnSykRArdRk3UpdCo1z2lnYIiHlUVigZhomaIitw2owW37jsLYgrW82GQlIgQlWjmEJttUOn8yi9WQ+1zVnztCWVsTZWs1MmmBkLxFi0MwcgolueaCQuUFCE0IV3QeXpOTQjS76gBiILMkjGENGCjlIZH1G000+0KGG05W7mWlQhpM8Flo4MinlMPHChkkVkdFi7VsPhJUyFz9kmLIIgUqRMu3DS6kMjLFMSPRpxY5ZFdPqIpVt1+/pGSgSyxlp6beH4dMa8AssoxIv5qgvA1HnSiUwQQejAC1Cv9HpWBfPPT9eWx+FufzGqAAfuCM0cgdMgIJNAUeo1+gCmxcJ+quixZeInFq1rkwTkAdm9vp/Uia2dFb3YeuCi+chNEghHhCXp7aaSfCWaZLeyKEg4Lm6Bgr6Ob0EPmPoSYQVNshHHh19Aeno84JyOLO7VaFp0hZybgxMZccqrU0rupJZW5HWN+R6FmI6DUi3dwMGLsRnJYkgxDc9IJD5GrXInJyJ6cJpQRSo4dpjKWsqv3jcwIZiLWSpwHxZGkDI3jHIIb3ouVcCU+ZssRHlMOXV8BuI+iRIaq89BzzTOJDvPAbpUhUjYVEIG+FKZskdjVDLXHEOHdSj6p4MsOSbOL/EAkTCgrcsQ4OcrF7yrKHxVxwMXkIJUBeuY1B+DWCdpiAbJOAzpZeiAjYNclK69LLt+6UHNp1Qxs1o5n/biYMAL5KMCOKFVkOmCYSse2Ga4mONjAzPy8xAkML0J0yLvmVEQSFUG5ExxYvpxRm9UdriVqBUKABtEOsoiDS+IDloDKClVQjLrL4SPRMIRwGMchLAsNhL+uoQ+ocIzvVUEkw+pbEm/0wXnob0YeAB4wISBGYm2hSLgBTGVXx5U7csBAW24gOrTAlSPi5Gtbq8Tkz1uZrGBgbKkagOXsMgmnblBCFRCK3P07kjl66VF122SVjpoRNQGxkSwooIpkNZqEf/zvAAQ9gGOFZkZhg8ku7cKKNXblLMV851o5Wczl+RKxZV3mBVgBkiFcaxF8eOGc9BmEM3pwIOmzTYck6Mrtb8MQhx3jFhqyRi3gVgxh5q5ff9jaj3gHmgL6AakRZEqNANvWBk0CQSq6qVbtURAPz2SAohXQ5qx1qPoIgxL/WWCsUntQdxOxouiZUixn6604ZwZNI/nK7hmD0RT4soiRG1LOoRtOaB6qENHtXtuKx75lVHaRCtKohTL1EmxWhh7EC1T1SOmtiK+AabUpouBJiwERCgYoYVWml+83xLFN0k1n0EhJq8HQX0iEbqn5BjB/SLBdLFZFHddIpiPjWZobNGf8SBYNIX3BzkLdEZJQO4YB5cHYF2CvrU5RSJFrCkjJqzBL60JEffqwwm7q6KUa2dDRLRSqn2aSg2XrLW+tcwKKG5YwkeQHYojL3gBVQKIggmlxICJZMbKpqvDaUDLBWjT5l3Z5+Posk8931IimESipRp63i5NUio5DnIW5j4a8+xG0MqYtmOgTZ/gmmZy0RohFd5AnvVMJgiURTjJX4ocAlMCWSDRMnOhOlL0p4UJ91FgsuZo+0sixLl8rwhKmC3VXMdb3SqEhLHfW1r1XrX7H8Csf0WAyTGHNXCS6TvJBbFmtq481oWdxKDonABBxgUhSl6AL0vK2oruqyIuLdeSz/cTUTaIWDpUSyf/JhxoLklRUaIIF9+HMP2mwUy7jpMpe7wspqadrLhXD0baTDkJ5MsqD+PdAyW/WxVucsMw7QXaoaJ83CLmAAk8I1ru3sC4ni+oC9O7AxMiNr1j1wAvSZpVg9S1arXSx8AaMFHhnhgUQ3Kz+HiEhFIrPGeELmyyv6sujW6m1ue/lfX8bfn2GNUP75D0R4brVEFfq/CWLjzXN+1a7vPABc6xnXH+P1f/P27plVajGYQ6c6zSokreSnwg2Kzq8+8QEUcLceWlshhlARtE6vVdwfB3MJ0yjyQmzA06PNzULexb+XgKkshtm3nRtZNnrrl9WuuvWtE1AA/50D/NYOuHNwgQwymAwZFwW1kgY1WzXsqXbK6QgbyhyCCClPeaabciU0DCHqf5ncUaJzVGRSdCtpPMYrtenKB2AJplWhebcuhuoQt9FnHgMxkx6CqGEoKvCfV7TVw7MX74p6ib9sptBd/NGErx5CZImAQpjwiS3I+awkG0Jcjumy12tTrU1bazJfYRnZE7GvRo1YFMf4iV1+IVj+VeNMLQE4JF402GlSE4hu7nHdd12vPfvemVFd9RIR+fYuXQBziWd6B/PjcAqLChFQmpvapMwPrdnDJqKwVqhPL7ryqX2thXCUZERPK4RwTCNmy8kkFlxUwQJvzZKYhmPt3js1G/+GAR/7+Z4F6OogFnLVHbUL2xRfDoYsP6IUWtFByvIa4SMKc9MkrFN1mtNOL/BGp2A+H/BOBdEB5wZy31UTHwYqhSND3TAzL9cZzdVyvyYJuqM7vUBMvkdzjfUIgDQiexcJ8xYJADcA0gRRvYUZq2J0sCZSUJF86fR0jRc+hmMJdTILwnE6zuYstBEhn/d152ZyXUd2AcMlGoEluMML2iIzrGeC7Qdjv8MSTwVQQ1YZSUQvSkRghzREe9dI9DJ3B9J+PIEgjwBKI1Uofqgf9sAoFFEXLRQsbWQCVCFG5tUMhwMZXFY+IMdKT4ZLHdFhA4VDKud28OIhB+UAjtAz9ff/KpkQMp/wFdIRAXWkRH/XY2wGCUK3Z0Jkgz22HRNkJZMwQzChcAaIXYNSVk+HMbA0Q7vQE2kROdaWKEiSZdzGgR9nhV1HWkczEu23cpoxQe3WUe13c0QXZL+QALLmNMhwCIaQIsXFK0HEY7f3c0GXJvgXcwgUh/e1YLuyEZyhS8dyTvbhi+VlVoLQhfmzPw1Gede2AuLggCPHfSPnKCxTHg20EVxlVYKkJxF5DRqSE8t0gmXxCZxxemMDO5tBLsDwbzFYIPrnAPsGDEF3L45UUF2CdDiBDPMBYQ/GLPWEFSWAOla2Ec5TRSUUKIqCXbC0RpLoSlumeVxSRzDoQ7/F/wsrtn7VCIQzM3itclTCMHuTUEJrBQvLESmuAnC85m86CAmyZ2fzt1RdUkk3xoR08xN8yIf5cYTelREwY2YUcU6GIoimAHokNpT6tG5v127ZqCGCtFXWMB0nmABi+I6lODbiGHqKVUc5ZxgFMId8dme99346VpjH0IS1uJkVgDnpoALao4CmxItrtwq8pGL7kwGRo2QrsFKDcBPnJwqP4iB4iBIrAV0nQQEsZpgdMlmpZkytchJ2FgADYBhfMTZgt0DDRpKREAAHEAB29opydxgxxmcYwisFU1zP4wARUGhjBRV/4osm4GTThirS0QkfwBQPRwIi0F4X5kT0CJUJZv98fpmNL8duIWMZYxiRricixhkAxlmKnYKVtBl6ZmZmOJgA0DkACACWCmWZhpRVG8dPebgL1rQACbeh+Zhk92AfI9AyBbNidiEdIiBT2OWeBTEeteImmvArRMWEm4Qp+VmfKJFmrbdEaUYSBrc+AjoAAcCKO3ADN7ADOrBWNrGfOQekuoaDhfGkdOYSd9IlSGl8b4GNB4AUotkOPdADJNClXgqmXeoDPUBK/YiatiBx9oYJ1McOSFI48uk+spOe6Kk2GokTUEmNM2MBhMmN1XFfGYUJqWaSAmqcOxcANgAEiqqoX3Z5PEF7YqkAAzCZfNYzdwZ8blhDxzER6+GJ/xP/JKixA4s6qqQKBDyATiNARzDSE4Jkddi1QnPxYclBgIGZE6QiHR1lbNZIpza6W7xAX4DqPFgFhCZhTQ/6owJKAaW6A1wHfZekYM+5AEEqeyBDcwf0QzIRF39UgtB6AEynFBsgqqW6qDawA/ZxkwDSRyxJM4dAAhGzSnDKJLdjqzCyONTgKzFxDB3VlPl5kYLkr66XUUxEQS4YoNKqrKR6A6E3fk0zI7cGpDp3qTeTTK22fnOUMp5QIBKVcBAmrqQaBG+JMahZKpu0OB1SE5zVgC7UXj2EGetxDJfoEHayCzATL/ZGHWBimLUKTvNaKr+iOwwaoD9QqjjAIk6DMh4j/62wWGAgUpXB4EIO0il0h3+QgBShtEGlugHqVBqw2jywxlWRpkKOZgFHSnpZMoBoFn3M4E90mTsvqUt11UP/6qu4mWD9RTeCSrbbBAnIirCKagPxx1dfgTI6aK32Un+zwl4SojuuuGcRwAChlCxKUarX9aHoAEuXFFiWNXn0pD4XoANAoLBb2VeFmbmT5FB6FFDS4DZ5WLMww25hMjw7ZEzEBLo7AAu/EJ3GiQAUQAE0YJx69gmmEo7ZELGGtUh1508rKwtOw58pyQAHMAH2UBqj6SOU+1npcDqpShE7wRdq4hDo42gbgAOheyI46y7E0SnOMRFQi0vmOI1FRQGXFf+oOXEqwuEAiXoDxXo70GmcBRCgDXqpTcMMThNjavYS9UJIjLG8ouCdQffABxABd+ammJOA7FCqPWBWSbG9IJEh9Psrp/e5iqqwrNAl2LghVTocuFQrC5Re6WlU+jkd3JSNH3EDilq0qKCDATqp/fajKygJk4RcLWdgvVdcc3QKP4GDESxREcyhoYTBiPgwANKz+nmrFwG6I8wK24pm2tk6LDwgzSqJjuZE0Ec3wdCn3XseLhsdHosDTRQji3AACFAATErH0UnHdLy0dGdgs5eCmKlPcVHG1iRRCwC9B/AA+LehhILBJKVKJuAVFlCkPOsAOnAmaiNtFjCqN4BTZYz/T6NQyYHsL4pgATiwA7iiATpANOI4dqRHCDqgA134m75KAxZQA29XEhWQyYtatHuUJ7BIATbQv3UsoAfwA71LJgZSAxZAsRAVtaD8EB9yZ4e8AA9QyNVMwSlLD4xcaDPQxmfhtyOMtJZgwwlLpETKm/l6AZGcsBZQOOOoAx4bGTtAvkBgpOGRRhcwpKNqAziQIoB1EhaQqAnLm8V7AeAMBDZApAm9yYpAA8C8qEC6w9LptzYwCTSAAwJ9wzQQcFmlCDhAzqOKAzrQCzVQAzacAwcAvXt2ABs7Uh1aqj6QDvxAAhuQ0YpKAYhg0yGdHDqg0+M60v6jy+MauvyCCDug/9P9XKo3kDwpctRDXc8koRD0PNTXINRPDQQTAM8+La0DAAAKcNAI7QAOPdSA6yoDMtVDfQM6DQkPcMhBJ8FWy6Hb3A5pjdbjGkFYfNVAMB0eCwQ4YAFW7df7sgEgParzTLRcdwFTXa4W0NdQzRAUTQMXAAOjChN2Pa42UAGOvagZwMM+jdA18NmLWgOvElBofQOwrAOFXao0cGfQK8EM8J28aALMxsihuQI9sNm7/Nc+bQGjUCekagPEhDcXUAMhPQo5QKo6sAoecNl+/dPchgGjWrYagNbCjSoZzafKQAMCbZikigNzwwwX7dOuUgNgTa44YN6lSgHINAp9fQMPcf/VG73Esc3SgpIUicfIcT0DRLuqGoDUGZGw7WdmvFDY32LT4N1SHODcCUtaeV2+n0yqp5ULVl3R14CwlbIApIrT9zYS/02q8VVTpWoDNRBodn0DBqIIpNrO0LcAB30moV3IKS3BEvUACWeEKzDXLLDB340WuXDQJNwbCVuigmXVQZ4IB60IKfIBI74B8Ey+1I3WOKwINk3CGRDYQPAcGD2cGh7SnRojNGjX2UTgNm0DZrYSgZ3ZphDYsOwxDmDco1oDLM3SNB50E8DS4KlZGHxoXMTkhu3fudzjp9Dl5IqtBlLlCpLPyi0NqxDc5ONCNu3bDrHaG4HlQLDM+OoluUD/qrfLxY/g2FcyDYWN4r3QEqX6ENI93ZVxZzRAqqQdvSx957BOze3gI/ed46TaA8xSnhrA6U8U2J2uLglLFlqVsDiQA0X60UMuJ4fg61uS5hSAAxRwA2B9u7mw2iNsy1a0EBvuGcUAxHb9ZnpR5gfsAKW6sIF9Jji4AK0e53OOf7AewdDLsVcz1xvs54u6A3DxCYE95TAS3CdYAXr906Yg4cfxCw8+8KGrGZauqJa8YoR+0z6UmwftkZxQ2DbAWJJw6qPX6yHteywN54sqAYVMzUzM0io9vd/qDjCdj6fj8fl+Ef2eusHtW7yA5WSb85W884Ad3yFdC6zTDQdtA7Vc/8sUANg5gPR8mhkN79cluB0JuziKFQkVT4NmMep7Y+qkquSJYNdyvmcMYNMUMOc1Lu++B7nK1xT2rkoF8d0ZkfDgTUXmrsnNqRIJDwS/BCE7tOEzomarnfGIga0yDISiTQH6dQEbno1/c9CkWAxYL00JUKpFIwo6TQElLfYsvWdtffISkPnI59IYvOPACPM3fFcJr+99BfBMxQmlyqfqApKW4hd8D1mSIPKLCk3DxT+L4NyAy6PfnfXbctDGkBIRUOY91jOnfgoT4J2h/dQkfvIPvPl7duc2PpqYc72g0+g/PyAfAPf29hHBfXeJoNPXjRYbAd7z4wgbHsT2guXy6/+UMIIDw0dMyUDeJ8H3/1UNFd8Sww8INkCDQDcLCw6Ih4SEGheOiYcLFIKDNjc1NQsHD5wOnQehDgcSogcrKyapqKuqK4yDPawmJiOOsDuPFxsaGhawOA6PFQ4asDYOxAsWujiwQDgZurqCFBcL1xfAismJ3ZWMFtjjFzWDFRrJNzjZjuCDFhMV17DWihY0CwkOFLCSkQ7e2VB0aN+zR5EW0ABnQxynAwsejBrVadSCUhBDhWKxikQqFatSPeMxC8WHW4xw9NLg4REGYNKKXahwg9FAbAtxLPD1DNqERwt0CDJ0IduCet0QEUtwzdkzCw6YOqgJBCqxX0BoONrpANb/PGFdbSr9RSFSP0YVJBWkSijSvgjaYP1MdACrpVASQzGIyGkBA0+hNj3c5EqVClWFeTzDEZLESbuDbhTlpeGDU0I3fs7bydaSBXPQHGnoTMgGBRxObWy+MGEZLENJGyi7sLDnOkqDKBDLFlmYhnk2LySb+Q4IhRpnxSUqXqPBIecLitMAqGHHs0MZmY86QPHA3lARvFcMrHEBKsTnU/QIsqEnNB4keowYcYF06AsfLlh/ynWmDvfQ6OKIfcDs1hptxRkX1TXdEFMBZO6VRc5RluQg3DtQQXLBWT1RIMlljNSwj0IclvZDIhoI9YyHe00C4DE3UGDBAeGB511GD5wX/5Iq+70IRBAjEIjZaC/qIgyIhKj0iCPoIFkaM/J84yMysyFSjpA4TMfgOAkyssNwGux0QZceTvXiQCX25ACEsMCwCQQ+2nbIXxqNp6NHHQXBg5578tCnn3qOgAEOOxBqaKE7WPABooYaSsEO2GTQzWk32ICaaI4IyBoON3RqqQXofOWgBTHGSAEFpp6mSTcNJmIBqpeYJik5DZJKSaeesiPMT0VlU0OlleITyaunFmtsDQMgZ+yyFExAw7GnIlcDDX9FAFqcNmUUkV+i6FiYKzruuMoIJ6FTFKb4ObKBpmH+VhQ26bQrnKboyCRmOvO0C5aDSSVyzT78JjVON0xhg/+iv1YOXOVWkEizmbzYGKUwQQ4MkIhzEEX1zyEWeTPnJpt8csAENP4lQXTYhvjAX4Jt18qO6InbCgm8sPvIuiudNE06rCE0T73m1ivaTJn+VkzE/GaDsFFGJaOUMOPI1uo1VTrd6mpEK51pz2EKZ/DAHiOSwMYcU4wddnSFPN5F2gaUWw02xB13pcVREBjLfc0SbmGzcITYfDtnLdoGHAx9gTSZ1mvk0Ctpau+5Bu9GDlwTJqV0rxELx69SCWu+9Ij+djOT5qx99e67Rk94wYgUsw4QxxLVyK1fm0Tw3ScMgFOD7RoxUOME1wKxOwOdkPzXAyzw3ZG3e6cwQs2IF23/89A/6Xu4TOb2srOY3Hd9jdEz/fS0Utl8r8sE2jd+NIPXjDOh1KtFXsy+XHdffqvjE1Q2xQ+gLVH/JyMFXnwHEYYIZnYC5A44ZpSRvpTCWylAD7hckbxUOEZd5zLXkgRkOHcNrRgVqJ70irYbUXluOArzl+nMt0FHeMCF09Cc6pbGuRTOBIVMEs5WlIYNuCDMY68DoiJGRqMGkqyI3NHLAyC0iSOG5zudqIQNAEiKTXyHeeKiYGFIUAJBhapoW2ucaLK3Pg9yEHLek9T3RPewGepwJ9p7oQsrw5KViPFqBWNQ1ZTRtf5wxV1QY9qE+ijEQ2wJO0kkGcmayJ1O2G4T/8ErBHmq5R3XwCMjxgtP/2QWs5e5ggTPk540vtfBoiAOe/FqIfV65b2IkeNAonOApByBuAu0RI4n8cAG5GhLVQLlGg1on8T+5Y20eM503YDYLxEmPj0aEnQcC88nRMYt3h1vO/87QHEagsiScWh44eEL7SQwiwh6Um8WJNe65qHG6mXNXDEZhiN41YtihPFc7bihpLAWsfXhsxeF2+Uu6fhCW1JGA4VD6AfTMrCoKSItHuNh+SI3F37t0Rus21LYSratvWRzE3lpZG2eMbe4lYZaEPnLIkuxiZft7aUWrFkYfwaJovkGXmcEo4CSga8LwEVpIZScB+8lmheehI74ef9EfhTKy/Tp0Wn/EqZSCpbCWWkOX12znCGfdtF/hGKR3nkiyEqxHZLxDnhCigwFaOBI4glmkQBkXsyUp4oLFoWdYOEZOuCFV3yyy6nDKN0OcYhChIzwEbok6LqOWlQNrMtm+/IYVa02tkRAs5gHG9gaZ/NDRTAIiOFpTSO3dbKV2QgjYw3ZASAgrRrkgAY0yMjJvrPSBo4CFSV4WW7BldtU1OIDG8geTsUEJoPJc3rs8s28dhJC0hmXpjLpxS3ryAte5lIXTR0a5aa6JQmxrrILqJrqxvdUZWxVq+1DBCZNkdKO2uiIteVWRixSya8mMZxEXKTfPJkCTq6ABEPLl/n/iCu5dvAUXYzDZ6QQcsOF6TCnjnVJSyqDWAG1RFMMRhjFJOQ+yVo2Eof8oVV38jSpCjFtfglnKXj3xOLppWR48Uv/QoERUYBiFKG1L8jCA8G5ZvF5WTsd5JjmQwEzLsE5bGVPyWFKdiW0cIzVAAYA6lQkB5IbFQAYeJ2zj7FBdGxlG1H7XpdC8Uqtw7Qr4ndqR8mM+E61T7ybtr5DnpAysogOmMAE5OrSl9kVdQhR4ziymq/o/jVwmfopv/rINUz1ogNV7iWSMbw+goDuu+nFqFqgw7qHgpgb492SRtfr0YuwTTC+Ix6N+ZJEK8KYiJMsIlhbk+cJiEAEHPmISye4/4ISOAYDteTrXfU6nDK2MKmMExXDeIoNB21wwhM+7KQNt76wJSItYNbfiMD8YX14Wx/d1h/nMLsgUEdikRGxSCdASkAdr/rFcU4iYFhKnkXq2dYimE8WfftSE9AsyfOSCVSTEaV/LgnBvcKewqmWTAHtchc286v0GCxIbIwtAdu27AKcE0Tw6gMiYM72xguSEE9v9alnYyRfJmLaJ/5OgGyr0ZoB05fy5CUCtc73CFCggt7u1pwwresH8kWM3xgtnlzBq9EZN2F2BU040lAdpgJa4a3BRV9A41nTshHygni96xrr+gIG8PGKHcJiCQC5xl1nyIiarUVE/ASrZVfF8v+wVKX2pbO84QuRk9l6PioYQRdBck664pZmw76hLiI1cDQafNJfSUdMFp09KQM2U6OUH1CzEaUvk9zbYOa0xrwdCbK75eyo9zZEwgzu/ZF59dyRRHvdTJ784uitGjHFymQnzQj8fQQqEEHPUdDFFVRQguJKXi3WNcrHQcKE+5TJobW300Lnq9nnUqgGIK2pmFxZkCr8YcgPAGayp/3jY+cY+clPELKv//xpHxv7yZ5+MkNH3GqBXUdrdyNTrxfW4RFOoLBS/qdngNdFJUB8CugCPoZ8M/NY7rJ41yNRiVNTOXVcv9Q1kedoS5VgIMRo5CUMOHdIxKQP5sd+5Dd65pf/evS3D+Z3guk3AGNDf6vXaeqlFi3ybeplEXRiVj2oEbX1F6kGayp3MvkmfCNwAiUQeIPnc/zWSXxDH+wANPJAbNcTJoojS/NyWBQHQkXhhVMnU34laFBjNeFFcEnDL502g2N3fu7HhimYfvCnLTJ4AHWYdmRnfgwgf2uoDyKHAJPAUAsQAWoRQPx3ezUHVq22ZhLxd0soeF0keMQneCBheIhxfLUAbOciDIDWIJcTE0Z3L6w0bMQ1gQiXYD7lOYLENGBhSmU4G9mWh94mi7IYfyBDizGYfgGQi7JYg9+WAAoQXt5WAQigG9gxAIJoXyz3F7Umbxw1X3GnAfnGhMBXBo0IKHiBAAAh+QQFGAAxACwAAAAA5ADYAAAH/4AvKystKyyFLISGLYkqIyokKoOThSqCK5eEiZiUh5yXniyWg4IqiZeCLoirk6iTKigjIhMLBwUCAQYAAAS7uwIABQDAvb0Dvb67B8m+y74EwAG7BNK7twDV1cvSutPDAQQDwcDLx7nC4tDY0Ma73dICERMiIiAiIfUeIB749CD4/2ZFALBCkqhBKlpIKohwxYgSKBhKWjipIcOLGClOElWoYSKFFitWtKTxYgkRGmodyAZAXABgwoYlE/ermS9iLZEB20VTQC9yv7jlxFYT3Eujw4wJEypO3C1p0KQdA7BNnTAGGu5lzRpiXois88LOmsUAACNFnBalTWEixYgVkf9EyqU0d+6ljqQG4U3b8a6hin0HodCQ8sDKlVSZ7fQ2VWavlzUfL7bJqybRxtKE+UxMVIBmZdh2RhsmLKouZ6in4foG4MHXsa/HeuUK9t4CAXX3Vnz0tq7v35nQbhIZfNCmvXg9STpZ4XCAA6ODkX5GMxm1pMmqMXNmuVo3opw7d44pjfuuzNGdrn4prBvNbTIPRJDgYEIEBhMOTKC1X79++hNIUAtBeWUiyFmDsDVCCisw+NuDw9E1XEcIAvZRRZ7k9coIIGgwQAEDZJaLZTMxU915vsQEgC5C8VTZS48lY15PQlWz2FGc4fITODstswwuOq7oXYnIsLiiTUG6s0v/hX9p2JEJKJBQgoMP1hXhRnRpiJYmchVHlyMaXHDAAgE8B1lL1kSWInXeWGaAduLdZBlQaDrWZlBC+vImazwhIxUvuOhyDXejfRfdd9aRKI1eTeo2SQpTlgBXghBWSeGDCF4qUoUjjOBBSgsUUF52P/1yXZ04EQmnkmxeh4x5lAFDUzrMGCljMj2iSA1MO82K4k7IoJgjeEMax+gpW64AZSQkVOlsk74h4tuFXCLUKWELRLCAOZfJ5OJNwcYIU62UEWWoTCfmmmiqaIork4qLcSdONFatVgyQ7sJzpC9DZkftccbiNUJbJT3723ARUtsKo8aKxGFh29rSU7B7InPi/3XAevsOM0rCqWLHiEYTXTWlPmOZZuStydqP7ZzpTosxOjaZMwZ09G+yykYJicFVXnmwXQwzJMIFZK4EYmjStIinMSWftxOc49Zp47DqQJ1mZd56O+SZn9006mr75sLeuI0Jq690/Aa7y182H1uRgjxXiuG0QIskiVsL1BIAiGVWLLW36vCrMYruYZ1xxtkls3HJkCHTNaLSTUZTyNedOSJkvQ6uJ6mLOTV323Y3u6Cyb8dtukg+T9KpB3kf8KHYaDZuXbqM6Uoia1UXBUw3dG59e0+8VFPdYuy6aDHhfYZXWbpTB17n2gpnUiGUbZkwifWn/7xRclmi5cinGThQwP9KLoWnIvC/xERTyTuhg03hHWN9tZyhsepM4C5nPa66uPoO1Wo0kh848CSsYOFGWnvxUlx6kz3UNWxuVcrEw8Y0pswcIx3oy1PuPMMacaRmNSziYFNYJas5gWN9sXMaUXQSo4rdaCe6oBWf6jSV07xMJrw7HwmlA61EUCsTKqheA4eYsKCBqXVmcomtaHK2FIkGHuISnvEA9z6kHU955ThPDNO0mphM5mn7Elb7aqKZK+JIcPrTybeA0T0Evg1Kk2jWELH0QITRbRAkGIEGHFCLBSSmKj7ByRe1kw4AvqtdIGQPmjjoE3how2mQcd8UV5M50CCvJt/5zP58wUSceDD/fZurkfwOIC1OLMRLymJLRbA3R4NtYjiSkIUGxiSqD1WRKGfTzP84ecM36cIn6kEk2nQEI85AZhnhGArL6rQN/sGQVPUDoxrBIy9Lnoh2NamOXhDmqEH0xkGsPJ0dHwitclaiBSZACRJdl8xHAutsJWPRnozESCiOaCpOMRUzv3XBcASqTE6pzp58BR4XLYZi39rh5QrXDkCtECreYCPAtldO0llUJFRqZerqoke9IWYbNmTT4bRzJl4lk4MgrSLwUsqZZTzlTTpqZmI8Q9N11KlkKHQZQYlBMlyFRjK3SOac1hgMhiHrS4Noy6NayaTgXKo4l1ABYfjoo1FB5qqJ/3peIKVzjalkMTGX6wVLy+G+51BlVAMIkeuO9tGvnXA0m3GeBhPlMkqqaESpMdfVcFKNTUloLuFMqunwopu9bFR1GtCWYf40HS3q80R7Ao0A8AlWA4QIpmPjhlTaSdNblAMXx7CFZwZQ1SyCFEaRfB5qs3lDbygtHcJr58Z61VBgsOKVhChl6U4XWDpWyC9YWogIWOfR98EOSHJqHi+ZlpNoWPasAvBRTka4Del+6IKHCUeISGsm13GXfLa05VfjlDVdFiVrhEyeVX8kDFipZi66xSj2wsmg3j4IlUHT0iBK0NHFlqOhNEEZ/TDnIpoZF6VUuQVbQfPSo0iXfIf5UP85IgwiEHnwJeXILHuryFi0udaArs3coDj8rR8tCiSc4Agnusnb3KTlxfqdxGA8qtacnOlHcurFZyBazU9+sqpvMi2ayIoLH5GWKt9NMmldF2HnVPWTXTumConZOcHRalTYyKKCN/MxXsQ4v4K96CrDbCm5GFYupvBmYQIQ3l2NA0VQOZsgz1SdV+VpJdGF7kdb0rexiTfJEV5yAkDE5OckWWwmLnJjr4ynVVWZM58063v4iaYE5iUUcgFnK/2yCS+lWc0OIN9LLQnFRaqwobx8CgdD0+CVWDYcRCZyhdN6GCZHrI8DqEUCxpTrJRuab3he8FEK54wBGvKR4CkfZMT/u9l2KWNhgKnopJY6ZoOdOVlMmoQI8mYm2DljXpL8idpC6dDOwM4c4rCsmcJB6JagA8NnJS1pI3aAXee63rquRa4DoO8IG5oAe67umwd4IpaYi6QsendiQnQkNu8iYQgCrlzCaV9nKQyCcukod49MUPilp6XJRdObTAOP0ubiu+4ewGglxp7rMnnXfewjBRMg83sv2b9sdvXYYodZbORTJlMbsrmrmphkUhYtlt4L9uRout4iJ2AOdAhKnNMn4MGTk8GqDgaxNukLmlXn143uczzDTrXm3Nf63lbeGLCABiyAj7lOQKh1XW8LE/rkIGL3H7GRNGr8KWl8LxPf+Rx4/1wAtEyC72uTMlStOAKWUtYOmA91MwoZe6A5CJA0KHMXFeyckYYu8qpxl/EmeY/vgndf65Ghw9Yl57qPDng93Pn49gXQnIL3jhjKXYfkhfucze9GvGfKZPikHT5ESSzTShy+EqQbS+IiYXq1XTkX3GY8JWxO5leBN5n8/Rdr3144OmD9HB8V2ruGSXK7DwNzfNOcj/DPGx/l3nbb013COf/1hZH/uswHYNCIFwCZNwCZ538JIIBlknkKIIAEmIADsICKBy14IQiHJWZyESFOxzYa6DYFwTqZRz7i0TUexh1bxFo94T6m9XWu93XdVX7XdVZMlnsLwHbxRzR8ZIO1t/92NHdvMGd6u3dWmXeAZFKADXiACfh/CEiAB4AAB3iAmUcmQ8hmz8EIgfERPrN0E5c9TmUcBiESayZeQ5FIlSRNxHQk17Bl2fchYkda7JZ+LshkTeZyz4FrtUd7Nxh/dugANEeH9GZoquccbIYABYAABWiETkiITCiABYiIioiIRogAIUIm2BB1B8Io1pNRFhg3BmIsCRE0nVILCOAcInNVz2QnYIQms7IriqRzh2FZqZd+h4Fk/hWHasd2eXMBd7gARIOLukh/teeL+KZ2cphhCZgAhFiMZJKAiMiE3KaMxsiETKgAuRaKgkcQR9U2+CVmclRx02dmFVEc27YtfBP/TJS1L3MGaUoyYvhUVdFFaKfnXxLmg4excq4jczZ4g2+3i/joALuYg/X3dq/Xa+JYH7TghIqYABWwABqwARVQAUQThIRYARuwABVAc8uIAA5JGBlAGBowAfXhQJ4AOo7XStukCJ12fdsijXkXTEVHaUzkLeHXYCIEa57lh3Aob4v1XTdZYbVgh7qYj0DJizZYAfsof3tYe7xmGBogC9t2kBi5kRugAR9AGBXAiApJAheQARdwkRjZKV75lSLgfNCmdHIhfRhncWD2F/0FfDoyabfzHUJ1DdGkakimd2oFh90lYRRmemtVj/U2JjU4AUR5ASnBj4ZJlA6AmAmAgznY/4N95AEqoAIiYJCEiJAboEdTWZEF2JCXuQEM+YzPqAF5dFGS8AJWqCWMB3l1wY11IT0FUURSx0dmQlP3RBpAEVkwZUzjclrad3KlVWukdXr39msxmJSG8XaAWXu4OJgXEAH9iItC+XZEWYfwt4e7JgKS0JTLiJAfoEedkpCEqIsMSTQaUJWNiJAFoQIuUBAu4AIssJ4uJm2XyEqsiSkR4igikAFF423142zeciMENC9HQQ6SpmCud3rvGI+uQ5y24Je393Zyl5gOwI8pAZ27uJz6OJ1E0wAJ6ZMQqgGROQKUiQALcJlTuZTliYgaQAGKmKLPSIiiORGqQBLwCW2r+f94PFNxmTAhJeAhTiZ0cjkv0pFPAgoNQSV0wYZ6LxiHtbZrrVicuXecehh/e6SP5UmhumiYF8CcP7mcEwqhtIedJzGETlgBJ0qY3bmVTFgBGYCQCaABxtiICKABJhCZL0CjqhA3DmKWp9MXFOElI0A0wKZIPJcmKDQ5/TlC97Qr64ddhkEVx1l+b3hzhpF+reOTNngBVpqhFZqYhdmP/CidOegAkLkCTXmeFEkYWYmQitiQxpiqjgijkaCe7fmeK1CjVVJfIsGaFWgIp8RRE9CCMLVglPQ/dHZw+6JqJ2RWLZd688akOAkiaodvgJmctLCcE6Cp5amp/GihhNmtDgn/rvyImIi5AB5QECJQAY0ogBSwkBWwkHGKkVtanhqAAJ+5jBeQnqnwnrZaEc2CibrajfUZn8ahWz1aNDXGXkDBQSFUPz9hXgK6cL6EepNFaL4WgwXQb/XoesfJAMkJf0STrQp5mGGikM9JnliqqRWQrYP5kx7wCJNZjBAJmor4fxf5ogcZo5Kwnu7pnqSDif+KoyQJYxtxRP72X0HiK/OENADUDh8kKm9SoI5qk6Rlb9MqbzKXN2qHhxfKj1rJjyyrqdxKmJoaPluarYcZfxPwKdx2jIzIgIu4jDVbiIhYAfRwt3gbltG3qyPJtzmaG1cCArQ3m2ITKMIEFQHmNMwl/3RjN3YG6qwxGCq2Bou1UABWewA+eYMeiYvb6gBhkpGGuUcOSZ5j+7lVOpjwRwtI+IxzW4BIuJ2wW5kUmYO0sHYNclGXqJq7pbvPIgmskHHExXz8SVkjYkiGGzt5JjYDEGSj1aiwKK0b22/CmHYz2JM9OZQXIJihi7pke6HZerolW6Vmm6F6mADGaL7oa3s0Z74KkADtO402uwBBOIj8V35UQXaON59hJn3zdT0XmIVWghaCsJY6Z7jDhh0GRk2gwQ0+xm4eZHZ9ybGVepzP+pfHmTcN8LGJKbJiW6HaSpRh8q1im72cq7KnG6peKn95k5Cza38JeZTMuL78hoRIeP9oeManP8u3mEifpuOawyECVDWOqiZdaMUaeBUf08WCsbhW0QVoUSqMx8lrdBd7c1eHI4uyHlylnju2hHnF7xq648q54dqpWwqdDqmLW/qTtleRWkuitte+SEg+3fVH1ZZR9jWwWVgwJvkKK+AB+snEmZVMv6RZ6rAnvFK4BhoOQYZd3cVk73i1dDetDABz24KHGpqt0BkmFFrGYRLCHUzCKvutnjyuoRq+4RquaEyRtJc3R5k3+yaFOKl/BAJ59EVmAPwgeky0STVLZGJ2NUVZ12AV7XJBVWeg1xVkNhldK3G1xqkS1Uutvmi9VEqh4UqYGTnCzdm9npytmOylZ6v/rYlpxihMlB2akENZg9qSANsFfIY2IreAR7bsv/J8x78RWMERHChxXWKzJ4hRSJU1FMQMqQtnZOQHHY38hrhnGJd7b6EGf5g7APMHsp76dnt0pSFc0SOsyWU7wiaLyZpcoSe8ixV6rUAJf3sUPiKrN0nkZOWRafCMx/Hst7ZcRCjgAdK4N748YiklQtOVxKUHcGelbuqGlxase3QXvWNyqUmNuSqsudDZrWQL1doa1d3LuSbbrWbbrSUr0llKzl5qzroomCxbmPqmfPnHe8sQWNyo1kzFF2q2XXhWuIXred0gXQvHbiunf6lnsbBIQX7dfkk9ADTY1FYMfyBssllM/8IhrNVTPcqdLNVm+64W6gBZ/ZOheq0i25EVXbtyvJfXIc8PErC3y9Z8nIln6SkKkKR7584GXE9k9WAPrH0KenMVbHPOHJCrzNRMXdiku8W6WKVV3cnaHM5bTLYdnclayqUXmsolrJAYLdZEI4427G432mIALNobiFiidlaJYci6tBmMhIZA1oKqF2TQm3YJPa0z2H7x53aWfIcevMXFPa/dKt+crM1oLLbOSd9a2cXceqVcnc3cTJhh4py1q8/+BlOshMPPUnHYg91dYi36NsR7xzL45LQVrqTM22Q36Zd0SEFZa8WEbYOZjcbfC9Va6dHdK9mLHdygHCbdbNW4aP+2WUrGYZ2VFf3FKTEBcC2FD2bLtSzTvyEpaFkRJSC4sykq2rd3n9Rc5YFhZ11kCkphgO3MuKdrDW29TO0AESChnhvWICzVkl3cnvzF2ty98n3N4czNoyvCg/nmlO25IEzgmj2yrkxo270MQysSRK7DuByo++mKCJYYXUVypyEqj2pyrCfBlurhfgniHvre2vvcZJsSVVrmmnrVaM7FpivjwO2Q35vKVaq94kyv31vpOx4xkOhqn1RtDz60/BvPifCJjwqGFzRykZYabFVkkmoYZKeTGXtvIK7QFIychV17O37Y/q3J/U3mc37RGV3p1vzfUy3K9Z3p4tutumjgYd7/yZqdzVq70sEQWqbdQOGEw5i4G1/obobbXrQZQ+GgyIhmfo7ryPO2ZFZu7IFNQbTHH2/X5VkqytUu3J6M0Wcu3NVewtCOwhdtst3b1cntudQs3OFT0WW9oF5HAFmY7lFHTqA9khRn5GtmoL73YDw3NispMbOol/nu6D2J77SL7Pho8eBM8Fv80RkN1VDdzfOdsjePrWKLtjrO3BJPlCle0RyZlQf+oz5iUSFffb6xELn78aOdURyyn8EGFHklXZ4RZEgGuYdh1FEMe7qdb4ahtl+evYhN4GwP42gO7f0dvmdO5i7e2xc98dq+nKJr93ROmBuZvbMkh2rYfCExEnSE/xG3LFgc379tUQJi0ss2huvx3k9EDFOipfKV6noq4dczCOJs96zSDPB8BNJbfOIEP69tT7oFH/SfbOZUDdyabuZYbd8jy+xx7u2ey5Fau13jE9Rk1lup06tz0SzWw3T/agIjEAHXhdftVeEl/0fkPYsy5+hzx+8zx++1RwuWLvGn3/03v8nQDtyrT98Df9+e/LUfHONXrJA/idEasJGqitETvqA+UgDC33RJpUofr1TWAwgjGgsLAQMABwECBwADBAIFAo0AiI0EiI6MB5sDBZsHhZsJnwsHA6WgDISgmwsOhAsTrq8aFw4atbi5uBe5vb++vbUXv8QaDhcVw8W/C/+1t8YVvdDIxBMXE8rJx9jR3de4E7gVE6+FA5qIByvsKybs7+3y7Czz8vHsKfMk7fzv7yRUjBCxYECARAYCEHBUKREBUw0VFTDIyZMpUOgKblJgqpTHVYROgVqg6pUDWcd4BVMprOWwl8VeItOgjdmzmMSIQcuZoRsxZzqtSXMGLcMtX7huhTxoKJIneyv0QbVXj50KeSnwreDXLh5XdylGXOBoCNHBSgwZVZpoFlJCTq06eUxUsJRIkiPjejQZwdWCXs6QCnZJGKmxmdKMHVa8+FdPW8OuYdOGDNzfnYOEHVVpdJCpswecTp1XtepoePfu6YvndYUgigYNNHIKScD/QQJlE5lFR/cAglZ1RWZkFbJUAlWsXh1wsBzlUWC7gEk3XEtbdZgwcXLzVS37hb/bpTmoeSEC5G65jlp2YAihI0dX3aGOPy++6dPzWMv7OkJQqAAJOdXQbgsZUmAivY10F3EYeYQcc8YtRxIsr3x3DTjT9eJBYStl6J12OUmnmGTTBOMTieYVBUwGuuSSjTmddAJJJ/iRVmNqUbHzlQlclSCff4YEgEklthE50UEjeXTKKXXBoiBIAygH0igf+eVAX9cAtYsvG75EnYjYGWNihjltV2ZOiUEj3jMvAaXZLkeRU8ErMT6kTn6oyXPfCnvip59+OZIgFlMGHILWQgU6/wXKLYzC0uQBCZj00YKrJDDXcRNKKGlKMUU3mJdgKpZdh7+QaNh4hjF2QU/QYJiSp7yIA8tsnRwgAH592qNCrlt11c5qUf0jaAQUGXhIOscCMIsuHujigDkLROqoX4SYE+lyDapC4bbl0LRlqBl2eaaJqXpY5l86eRsUMDOJ6iaswtQi63cOxBhaJr7mOZVpvGrVWjwq+CtWIo5IVMkkhgTG0nPcmCOpwx9p+6hx2jJnTmYYFibmL+ISs0Gqy4AoKk7MjGwLY+9CpgynwnQZqzOrCIngBLnuyaufOfpqArA7u0aIIe8xUvBbsTQ7zV/gAUNttVYyDVJB9bqy6Egmof/H8MjL5IJBS2AiQ17WjMlUTMYzYfad2N5C860ugB0z538HGBALnqeZRh+OX6G2o446jlBQAQYzdMhBCxg9yHiWWnpeda5YSsh31Eoa5ZN7SXsl0vBON8wGIofMZoijhh1UuYpVE9Nl0KUejouwoAMAkiDkO5rNN3IVj4+2oyZCBRcpksiME8UCGOSJR4tuT2678vZ4kjbuaF4NOF01OGpzHaa5noruOTEbdt4udyKOex7HuBjOi1KlWHTABCLc6D5U+Ehlz84m9KdBABMhKmN7uVQQ7QUJ+A6aRIc0ARZwaRFzXMWslCLrgIxM11vXh8CmqsVZp3rkKVFQgHK1Fgn/IxvlsMtEJhCC9tFtdu242fxOCI9BDOBYBpLIAMxzDOUtYE6JYRvJBDgnevkPYkmiGgMrgz3pYAA723PMycJDrjNhxmxtG5HoJEMTtdWiWRow3GSYM5EDaEAEd4Pf+/i0whVcRSvyYcdAeAeaRgiJEEnxHwVeEUBUccAXNZHJUGqBNIi9ggGWa9rZNvYlpNwRdGdK2jKkwY2wUaOKNLGG6Nb1mFv0UIDaYZsusoSKAkRABCJAAY7SWB89jbFG9dMAwdbCm24cUIC6+EAxtGST4b0IgU5q3rPk9SVxFRIn1cuJ2rqjDGS4iYNzYlR5sPElVSFFKdTJokpg5hH2jeAE/6es0QvowY5tus8/MaoE4XiBtAL2ogO94Fwk0fXAafSkadFrniwsNC5ShS47jzlMyEo2yALSgnnKU9OFpPiLagAlh8x0ibNqOIEDfBKMosyXv9xXlW22gIx8umg9KppRNXrgd0dihNqQNsceauBjGjgkD4P5pfH4RVpWkkWFvMWyX6qzgsXsRWJM9gsaGtCYFWLa9Ja4zG38gjyMuiRSsJgLv0SAfSgQiL5wdEa6oZEeLbiKRtlxUW/OQxBMqc1EIsAN/30ngMrY0Ac4l4xkVMM6k6RJliAHMXq5wifhgwlbO5RHfbb1kWmyK9Po6iiHkWOZnOIjm9TEJkbGC06DKP/aNcGIlTTKb5RT2aY3t8nR0mSUBQEDQUEOkqzlkBOAsLzABlwWE+uoE17DiAAy+vIKcgQ0RR1iSeh2mFOj7tYoQzkrhZgUvcL+hYrdwOBPwsMoL2HRQgsAQSijasLLknKqV+XmCji7ghawQKPe7aZ2XfOBULiRAMj8Dg5/IUt7Sqe9NzUMzOg1W8goEoJF3GkjmWG6Ki4ToA6wFJ2KsySPWIpqmUmbJLNxMqPo9GywqgwIrlmCE9DHBPG4bN5YKF4VdBWr7fDmdzG6AoIQbCETOa05VbK1MNXipuqMMWHeVp7LmAcorupcXI+KR+q8VYAAbZyU6gIKKkGqSSc5rCX/UbU4dLXre69yBiijes15ZAWz2UUjZ8O7WTKO2DQtqJ9GaPXUnyQjgMBor6hOqtorovQCXTpihxwA3JkyFmtF1BoxMmie8Y2nTLPt47YCTC1IGZrI1YLmYZTxlzldBzxEeRVkoFoC6qIGHz6yrkTl4VVvcrkdW60Hd1Hggf8cS0s3dGkt1AzjC3wgi6LjHOd8Oc2TmYfBKaneL/sHtsggcnGr8ppBgSzUbSkpQlQKqJxOVl8lB3sblhRHeb6IAhRUuKq9um4+sktiF2yXjJ7eaEfrQR9wMsUT0PhLANF10y6t9t3JYKdqu+QBWWexxbxm8jX6qpLuUXBcCF3Vg4+K/0gFu207RHkWAk8RAOOABKiZcXCDjYmNJXNKHCIYgQosHNE8ASvbeeL2l8X75a2GV6MpGERTbAOK6mBSQ6rtBQbueMQPzCkBCYArm3Mhy4/FpBoCVWgR47tnZtSkXbQ01fdOllwfArU4HfFEYWn8yrn+GdKDUMmUKx2fHqVxw2IEcT1OLu5vh1e7ArELUwbgynjHHHQaOGL3omXWWmoAvnBeiTZoCcWOube1izQzInOanmKyilWQnIVfGjSAUTjOSvQ6Ww/RBZT5Zl0cE1aBtUXpo9akcaK6modFxy5ePl1Fs91M5c+ackw8h6itxlPcdI4475jvPD3UWZnGpqMN2v+3VVX33bfqPPTks41HFk6i0l0glhkDEqMvAmTwP8nhgYxbetsh70cZ8THyzY695FwdMTs00EWZLTmH6JTGUG4Ye0IEsPm5qHc6m4UBv48MuSB7cUy2ZlSjB0P9jNEdpVMMe7doIRRgQ9YgAnZXfnEyAcU8c3Jr5BAOWydKuRMs2kdK+BAPnvVt4QZupbdZrzERJFg4GoBW8mdm67aCFQBTYdNi7VV/2VMLyAMm7fR3p7JnjXQZcJVuN8FBOlU2OAQtTcIkFWNWRDEnDvYXskV12BBpoaQCUvh5qHFl3BZG3xdi3KQCXcYvZnQOQXIK1fE9Q4FD64Y0cuRWjoULH/P/ah9De9fjYvglHX2VGDmEVEHoQwV1Hc3QWMZUQ7rEJEwSSMbURz/0OLGQiP9EVhpwAiMQUfhwgXqTL7Tzbd8maiHYXeKHAhqADqTVcpMhcyrofDlnEo62R+zFXve2a7NnGET3f1iTQ84QXBAYKTiUaz1EccWUGQf0CsWlKY7TPLbwSoIECzIVCxNwTdh2gQBxaSeUhd51dtx0duK2TSagcokQPONgDN0zhP5TQI61hnd3UuPYcy/2QKOif780fIxBIkyHNNISjI5jC0aBeEE1jMMILcvhODAFMUhzjAiUJE4SCxmHTVTIN9o2VaYEfiPGXZZ4UaanSghgELWyIX8W/3e1gFbVoJFGBQ53d064IGca0AG5EF96pzWfwhg3RSaYkRhOZkCJUzzR8ix0FlSmCC0m8Xj9eAo3iYjlFC2QsiQXsQpfFEoI2YxU+A9hxIFcNW5mxFEihlEtUAKesXaxwEfcA3vfQQH/pXuRVJK9IEv1xgEfY5IvAVfAoE5qBnja039/JUwShzQWQAjRI5MMeDhv0zQLCFN1gZM+6TDKdw7BAxsPNQJdIT+s8XEc5oEZtStb1V0Y5ZAl9jP28oLPQItt5QvgsVpyp1qy9Gqulk4kYxg1CJYq8YoThBNugknDppdFdgDEhnyQ81LFQWjF1jSNgxGjQFph6BstB0pHWf+FpCSJNuKU3MVdIweRJcZGMbIANMROGxJcvtU/wgCaGIlFG/BqJ3VImjRwL3FE8UWStqc9ujearzcMh+V81DIKEylExGM8MwmUwWg8AfaN8GkpA6AA6ECRpmZoEyBdSflxSpmQ7sBRZudZ0TiNZecfCGII0rYMN8VkwXSRPedqcSd/ryaeO+cNvCZ0Pudz8CJrJjMqHBQZ4gELZ1gXhvB4MGISR2abxUVoOZmbweF4XaQRCSB1CwCcCHmQV7aYHYag4vZdu1J6LDAQhfA3YjgMNVh07XJUFyljH+mGbMiKHWKSoomRGLl/rOhEi+YAc1QtjtN4iZAAL9SXiVNkdBn/EtCik0cmlKGAaBFylSaUmPLxo2BBFUyJeglqGlFpiSOmAp3IFInwT72WmTXRaL7wavW2IW34kbenU7nnijFnknB4RJf6C68ILifzNg3Aj+7nfkdipnWBn35pDjGKn61jXMUGLezTPlJBnD6igdrUUahniX9KbpFFWujGC+uFRzlhHpckmva2Vo16Uo4aKvBHSCphmlm6alnJVt2zV7/GHXlZPHRERxrxG00iYJaTl9rqfkdWLYsiKQCJce0DKGDxD/lwXYDyXdx1dqj3XdVoia7BHA3XHq4wDOgyMqsZGNX5kR9Tb+RIkiHJEg6UISLqitFBrdLaZppzLmUyeRdw/wp2iaKQ0nBAGTnUclYwEqpWsjwRaHyxIF2GSYUXCHZQQW4NGZkk92EkJhAqhw6AA0culzLNWnT6t1qrmKFsOGOfo3MzqJaiqE40d0VvtwEcACICiBi24D9p6nj1QkeH9lI3+R3xFKoikZNVIzyX4RdF2XEBkS/Eqa5mdIngdYnc1IHchaRlig4CxguZ6RIkCaItAZpE+27qmCF5tIah8opkCQxwCGdZ2pZjoxPOUzyCiKLZiogNQHWhemT9OISHMwhZgnEoYELMGHZUAWLj9mlZaK/i5zc56puE4xLyJmuBGyY+R6WOylo+1qVf8loQuzm2N7hjYkk5wUFM43jdiv8tC9iTiEsvC9iAdzVPFJcNzmCy2KQfXOEPCSlyH7ZlpGegmEhGgtCgL8STcqsd7bWW0gFjAptbgyQvkioquHu7vsBW7XVHPudvOtY/f9amsaemgsQ8z/e04dqP5YSPsmW5J2F9BglyVKhp80FiyImrLutl4+VChJoRhNETSitruCsN8aW0O+dL0YAU/NZ/LsZzLaFOtKfBcohHQIeECheq/GgOkceDMvVDxfswNnk4kENtlZZ9INd58IBt90Gv0wuCxqmJTZl2kBJSDTcTXHKdcEZ7myqa8reh6vJAtGRThCvClCqi4Ltr4qGeDxM5ArRuL7c0Mso0h2hAlitlKFD/ZXmSsqiUQk7Zp2urXQ7pN76xn0BzQ4SxWjGHqeuIt+YyDVHEwT22ZraHFOLZJUuLROaZLofVR8RmEi4VYPhoDF8LQP44xn6EQ9ZEZV83H6D3jEI8r6ALkVFpN37jifZyxD41jvZGuHH3dtjRmXYrHU0KDpRBg9iDknu1NWw1a74HIjBRTENBcfMlaE6nyUKBk4lzF/TZR7LlDB6QxicAiWssOzhMYmirwAy8wF7lN9EyERTZEZCxqNA6nt2rDBecOrvoW0ZlNvdEGLVLDGv5YvZHhzeBDMfHgPhYyfObGAxGbP7jiQFgph1RLcCFEhmnApQVnPJBnLPzYUPaUZlI/0ZFOn5KapWnwEi4EIPmfAEt9nu8YLQgc8sCp2s5FMW4ixTttb405zGpw1vO9zaZcY8Vgr9OdpnOYzymcCQG0ZdwFM2at3HXlWmkJKCjRK8TvVEOeb0iJqimGyPBUy0aPcEy98paxM7qGCYdBAw6pz2fok4GK4MfnR1qljVKsUUQuGTz5I2dip7J0zwEFoYaG8AjcG0n6w6SSD/7wpSfxSelkcCACqgQ6QH+AwpAQzhM0i4yxtF7ZVLniBOlSQwO1qHVE9lfstJVDbtjfUhYmibJpITCZtNPO9pt7YDa6qKVQjAJUwAa0B8CMc3ywa4HCaTcjFFZuFHK2YGcuJup7P8oqWW7I5kdZiUYHcpjiPE5fKhjqUO7GNliYQ3LznQehvgs3ljTW5xgJcI40mKxvuhw+XmmGsB1UWWQwAIsm4tZmJjA8yq6XCh2K0CVSYrKcOsw0Q0mNKYxMNEZ5yvI5vKKtBeDydosd6TIs8Z7rQlQ3EAU5duvXW1XjtMgUlMtBVAKGmdtG1dVPfPJtB2VucpNpWxyruFCRowK05JaggulOffH41BIdxYqaNmwV6R/cbazLk0mw2PdL0JswqRf2uNSqypgFus8tyAQmmdhs+oOzsvQ+0IPt4qJSB2Vj9nUgoCf+VpgkjLakTRALdiCiqqSHVyi4qiw/S24Md5qM17/xY4k2T8FZIcl00uEUKeypsUBn0wiZUGt0JpHq1aIXUf9mNfrWeTmkH/63qLFcM05LYhohwZEm/f14pT8ziBi2ckQX6BpnRaaloQL3YtUQ8M408JsOuCxJl5dTrYpEpHCkzvq2hBlYf2Abexw5FaRJ+SWQtHobX79bS7g56FWeitA2Asw4cXSql87CDi0ABQAn7+tRPlng+Z5lqASX3wMkswNz3AlnY1GcdG3xYssE02zvw7T2kGNAtN8Auz6DlYoFRnOuZ0Fx15GjVoIbiYgAiIeI0xSZGa8xeUkLeXr6D2RY3lW1V4dlprKMem0qJNUULnI5s+yhPrLh+4MKqQe/5/FBbZfFNQWpnGHSasqi0YGSr2g+7JI3YEpZxcT6QlR0rFOpgziYYaPoy77zdV8GB0sQuaaM9aDazRlaQwGC88Rx1iUh5U3TWeQ8aTkezT77DBBNQEeUOFSaGHk7owHuYEo1GVkFF5IbdsKqoklAAIHRloIsC3qNUh5CAtupUGt9US7NsiqgxRYCsLZow1bDNqCx4PHDOrb42KFaFcxmkwsEkrTzHUGKfU/KnJa8X0e7+QgeL2BrUaR9d2bUFt0H0nton60wHuTCvO9MPOyi45jnWf43kiTZ5OYE2mrmR7KambG64CHEwHVZ/F43hXEmTfc9u5bFthWL8QjZ68Dcf8BGVvQ95hg/HZ1Z4lBn/Pyg7GSuLy+WBOHrbVooz36bjdY/Tw+MU9IRo+/zOM2WQLuFm5hrs43gAJ6fM2QfLLeamvbu77130EwzdyVN2EdXS3p/J1JAN/VtotfYYI8NcFg0gcIFRMXC4QXDgsOFYULjIcVGoUaDhcaF5caHJaWHpuFEYoLg5KUCxoTIyooJ6oqKisrJrEksLC0sbW1LK+5LCsqL7DBwcCwvsS+LC0ryiq+K8GwI5ELAwUJBwsZiISWlBmV4ZWQ3ZiY5A4aFZXp5pvh75vr8pbjl+TklvPr5hPzhYr8OUJUwUECg4wIHmJ3AZy5CxsybahULxGhUo//AhISMUJEqxOpat2SJQtXrpKwTDwzxizYs2jRkjFrIfMly1/TqikY0IjboHXg6qnzFg+eQ3hILQWFt+mdOH4NzR1Vd69e1EiGChEqyJVgokYLCi5oUPCRJa1JPVya2DTrBVBiL/wchKrVCFYnSNYqiRJlSma9VtAUDK2wy8E0BwMuLJOlCGrWvma1ahUpOqXurtpzGo+cu3z8qFa95GCbvkmPUjc6tI3R1wUJGCVwC45SvswaMHS6oHYTxtSTIClKNwJFq1Uo9opU/jdXc8CDDx+bmSx64cXDao3oFJtn3AiXwNM7Z2kC1aLv2glN6vnd1HCSriqyB3CdcOEAHYHd/4/o4GpThwhFSYDm7BaPJgCBZ8pw3ZSmgUcolKACKyPwtcJIf92y10qLAeaSMCAqc100My1mkwmPgZUNg9tc4iJ68zAkDzsOYaYZejdeYJ89lMznz4CGXFSWa4TI1t8F/r3GTWmX1BgVUhN9QNGUQYI3H4DrmDdCKsatwktfzaHEy4a6CPaMTIdRR91002GHwnaRxJZIBonkA+BQ49RTo3Dj4VgPORichhQm6WRJTiFdMYIVJPpl9doi/xm0CIMaVJrUpZZM1Fs4LYYzCGqlpaNBhF4Wt1cKYZ6kqnMsZZemMtMFs4xNHi5WQk6RlpWjoO1UAmCeBAIbDiR+iuOQZ/+XIJqaIlgZwk2diETbCAVfIeKanMxiUqwlH3ASjzctSqLVseZ5xKUrJllooXIc/mJTMS/tkl1hLrDJTDGAiYirfwW9J84769yZp3q+CkXsZ+vp6OJRCrq4YEFYDcdVnV9BClt/kvEXW4DfTllPb5oE6nGynj70oyUckapKqsutUAKrxqBkk4giutSmrDIpBlMtJYhg8UVvDYrnbXrKZZlQvw5tMLC1iaZjs/UZkmiRzyLSQFhK9pSInBaNbGkmX08U0QXd8gYfVlRJXPKDxang0am4rMucX2XCmm+aH2IHnd0hrjDCRXOOe+m/T8dn8CAj/1TZoC6ag9GVWzFIcZH/kcO2X2xJAt4I1wt+XYkm8GjSFltWAYjRUFdW+iBHKozwHIZxO8chrfPWFG++wtibs9/UTBYsevHBQwlRwiv8NYDHPs3kolS1KDnJCUVveX/SQkvx1dVkzE5TX7+zAejuBYnlsvKpvqUIzJmkvnNytylviLMas0zeNI8IGJxzDufk/i+ajllRt2kPPwi2Dx6pRkeQy1XWNsfAJFXtK5jrSTn85C2hBUhcZyGZILpxitW5zhbpytBzziQ7xqzABbh7ge5M6IvBiOh+IogcVJbCmact7CGn6ZUlwBM0TiEwPT9UWFeyEopSvGYslsOef6R1EbhYCxuW09ohkja4QYHD/xHLEo6O5kKRB+kFhCqgW/peViaXFEM6+XKGYe71oZpcZxrdCMunMKVFPsHjV/RJWLOCFbAZnaxR+pmYoxi4NSlm7IGYOwDnhuMP3DwFNcpaUIMQmCV3VCp96mqOL8jYIdwlQ4122xmtYgUiZoygBJYqS4w8RxmE/assfzrLegTVHnGR7BsSe2C05IQ9hFRLLOn4ZdbkFMHpSdIqQPmNlYYYMEOMQpYUUZUJUCW3EgbGbi6wTmO2ma/44e5+H6jP8piClKAEzx+oEU1t4EEO8RCqh7pSZX6ENDmsWWsssUGItEpRNWv5sydy4gkDc+k8Z21jSMHhBsQQRbBNNMd16//yi0SvSa97Vcd91jGR/aTxN1No5U41JJyN9CGOdvBDizZUVjkOWorgUC4hhLhaKMjCH0OKoiuCmJg+iYmQBPAkn9Zzi/UiwSJr/bA+c8SFhlgWizHdZGYpZKFU2aQYEsLCA+DooznE5kNLXXE9WtSAkzbYJNKUcyGGwMpAgFmI2UjPP70E5hSnOAnp3dM/2QALT6omlgl8QkjPAlxGHCGan7AvhM8pkzVf4AwXdhNNU30svEjQG2W1BUeX0gqvqII40QyNSczSCk4HiyShGlVrSIzWIvwatCUBhGr7uVghY3taYQ4HWoIcyAXZwYIvqm+arAJTq+C3QrtVp0Tuu4n/BwJWKKEUZTMAMoUnGBKjJzULmoUi2aIysggispUQ/uHXA+Uilh366rZIQsQAnlit9rq3ekUUZGBzKZrlAFddrxBju6BBVci6kX4mjIk0PnDQ6172X88NzWhsqF1+jO90H3VLLsWSqEJqridxSQeD5nLbu8aWmJfbnC/j+kBg9ms+w1vA+mSRgmrGjFVoAmWtSPmh7LhxJSygrGfao8cdK+yOD1knnyq5jmDaUJVCRWBC4sIICxwxitLyayQmETHUqaN6B+HJARCiSGx4+cMADezW5ruQO2HyOS5WiTHwZeM2PnZWcEauCXmHSwYXCylJc3CPjVZk0fymyIy6JZOd/0xEsHAjNoqkLW5PZhsjy7aBieaJQPcqUINwTUhkqZohwkWI3q6gxU1FLIxhZtxmVAeFH8pmKHeR3PtdWWGi8to5fGWsAVFGEvG0jQaj4ohlYoQrmZ5nWAjiS9go8thc++dWJhDaKRp60oqU9AIS3ROBKsmBk1qoWQbUHFrcN7FqpptNYrJCG5cSZxtVgZQMpUPCTUQcxhPtlH/cP1qnNWrtwCJDgxopIR1ELD/N65ehmGyttXSXhORJAJA9bQcINILYc1S0nAXobqRP1OtjCS8uakIUlvubJPSFGrfDlc1kBli1fJGLyDGIbXRKK4XSNeSGFDRADge9DrTcihIRgf8QR/HSGJZe9rJH8IQPnWL+dOsQF1QK5mjIxYDRi71UGODH1oq/JqRJTKZxqAARbXDtsaE37DEsF0EuWaJB6JL5ihHX3FavGB7EPhENRUUH870BNXYjssFTY/JLMsPrEXNzgaF15dcXYpRfCzk+9W/GpKraMYt1cRh2hthwPiStSEYc8tEMFuJHOOVrsIFGJCTuVWs9D4hYLFd3sECqiBCcdncasd5qOJz2saeeRR5GcX+wzEJhhNnGiQsrFzrWvyzxLwtQuUUEWpE99ghKti6vmegemUGlaKbUhkOB2zLZrqyvk4KilVAwR9HQk0JtbI9+9CQ9Okg9Misi/vIy4R7/NiU4ll9kG89/xUgDNRtEFQLzXC9iGxWBGg7BIEEiYZOhKIAkWI7gVrpkaFbiV9wQAQmlOcUEZajlSw7HXj9VbEniH5fQSKawDlZyAb/wW6tSElbVCzRRfMeQGKHkSfhSE4PxN0KGKSIVFe1ACTxEOC0nDhHWDSXHIDQ3FqFXATIVPW4lYlQmMZ4jCh+FMRy4fgC1d3Q3bbTnYRL0g/XgAMEUCc/wRXqReOKmeMnQRsenJgL2Ki7jMyiHQ5kxQM0zIA2TdpB0DzEXMUc4WrkUPVdCbEInF5XSOZ1QKT5yZesXcFFUe3mlXokQcFxTewfxb2hHIADhABGgHBaCKhg3/0I6Q0r9BXJz5gso9DeooTznQYdLg4ALVjAGeG8Z4RYRoH36wXbfpYSalghT5gDmoQEesBt8JktvR3TZMGl6p4yJRndWWCfpNCCdkwgO4InWKDuy8ILHIINrZFz04maw8govYAJ/Yx+I8yIHA1a+0UyMdhTsoEpnFxbl8IC4NWGZtovHKBcWoTrCGA/55g37EQC4p2WylwgC14UPJ2IW0Ss9pGFgESagFooXh3w1VnUkJB01AUdo8zSVNx5B8ilEthA/winSWIsNM09iZlrdh4/ANILZQwMYcAM4gAM6kBTq4VF3lQ0CKW18tznHxkAMYEzwpkOq5VcHUIYRaQI9sP+UJMCUS9kDPtCUS8kSNIh15uZmbAhZsCAle2J5s3QpjQRLEOODGZRvtOZRJOMsa7d2TOZdrlUkAxAAA4AAC2ADQHCXd6kD/dgJLOcN6acTA3AAAfBlK7JXEcQAnEMK6REck8BsBnmNJrADeDmZlAkEJFASoBQdmRmO26gm3MQCcGRSC9GKISUok7BOfnge9mFk4pNkuchkgRhTceFWpIcNckkBlYkDndAt3XNe1AAWCSCXO6l3P4cxsXE18FYUzCYW2cAA17gCGyCZlYmXN7ADGlKRrmKRnsQYjqWKoQEJ39knNukwntVnn0degtZ2rplkJNhWgBU9RIQAARAAuEn/mTdQKYmYn5biD3K3dwhgDQOwE1lokPyxIv5oZfrYcNkQQuoinZQZBIvFDGvoSdqkTSbSAqhUNKNJGnpEOONwjiP5E7vWe8z0OE+YXtkWm685V/kRl/U5mTjQj7yhAby5XEbDia8Rl9WQkBBkEJKYVkKTYoiQDVu2AIgXO+lSmRsQGBY1P8bVhjc2E86wlKCJXTUygDxYFMuENtOHOLYUYQwFm1ODdN01XwtgATRAV18xny8KBDbgi12UiEYTMYxwAP9ZAHqnezWFee32KZxoLUX6ANUYO7KwVJV5C55WC1nJQhaKRizAAkIABDuwAlJSdvR2Gz1oQa8FNdtXlmgX/2EG8Z7ehZzChhE1AAQ48HkL5QDz+QMUUAM/IJxcaDZNISo4WQ12qmVLpDVXgy2D4wnRsmUHIKjDmhIoYIa4UJk94Bxq1FgsAI5tCI4usQGSCkfVtQ9fmRS9SRT90mDkxanDtoQydFv3KDH1yAh2SQGcSlQFEJfCCaByKQq+oYhEEQn/2ZP39E8WJg69sQkW2AgRIKwLIAEqhliyEHyHeqR1w53PChged3yOBQt3uQMaWQ7MYmvakqWDYn2AVpIDwaljqgjlmigOsJKEWJ8UYAjgMQqE8K7tGpcwKxd0wRTBxKoFN3eyNTwWNApGuQAMcAABO23OSahhoqxMKoNPqv87jhUMLvACPXADE+sUxjMaYdebY/MO1ldm0ANNjdIaaglYYspPGWYB1GlrEFMeCdCuwrlwcnkAPBGFp0AR6eCMNkU1sTGWYGkKKwK0B3AAE+C3B/AXckMLhwoL+WW4yZACG2ACWpcvy2p1ydADdnmXOJCJPzEf21MJFpAPueE9SEEBN0BoEWABF9EsuHgBFlADrQlsbUkDFtB9tAktrwqjf9WHjJIAFGADAxCXgimXABCYNYAD3cda1FADNUAD42VMAGEJOmAB8XBEfSu00xa9sPAy3la0lLmsidpCJrABUAsEPRC5JPC9bkoCEMsDlXkD6nsDNkC65tUQFkC+dxn/uplCNhThARaAA3iZqhYwucJbi5dAAzggv26qA/TYv+mbso7Qpm66vjZAv8KxA5MLBAHwsmyLu5P7pqZAA7kLo8griJhzAaCbmxZwTzUAtTXAt337t0YaUc2hrH5BAkEwwXfJA8EwA9MJBDxwDM6gvzmMlwb8IgicwzGaiJYgwfZ5AZVpA2axAD5MxFVYEE88nYZAtj+MlzSgAThAw3fprorUwZNpA4LJwHj5pkR1OWRMmTbAxQ5wAAwQsD8bAUOLrHtRmT7QCznclFd8A9QRqVd8l+fgAA6KqhYwyKgaKLlBwHdJAVO8yM4iv6FryKqbHy9qA4owxEDAFWmsxlqc/8PVUAABwMV3aQM/8Mc1UDWxQcM3oJfxe8U0ILR8+8bV220mYbTMIAs9QK05vAM8EJnKSlX2yZiEogFWTLnhUMx5GSge0MiUO501cBZTbAGN1MhuMcFORgk0MLnnVQiUiQOIcB4OsMWVWT2b7KavqsjUkq+Q/A4R4MoM8AAN9wALmhLIKgu23As9oKQtwQwEPAOvYp80JETyyxQ0HKNTwsxL7CyTeQM0R5k7UB9h3EynmsltR5nquhDMAglcrA3PcgBLTC1fQcAMXUgOQJnOOwmIwMCIUAMafAAEC8/vjKSJ9cvrwwKUSQvSgb6TucOOlcQZdMwLvR6N7AFscQE6kP/QNdDKJSwI8puqQaLKAYPMbrpQW0xJiGDRRjh2DkDAoeBXjUDDGlwkZ6rG/8TAzosIASvVNTC9Lq2gfxu4kJms2SszxkCZNtyZK2DX9pLEJkVlkKwenTyZJx0OnCxOXUHDKYsRBAzRlbnWcVSLWO0s4yDIlBkcWgPWZ8wI40xMDKwDgLoANECZNQDT0ybHw5oND+Bp9UdNdZy9q5LXk4nT25jPO503KgDQlnEBqowDOzCTO0DATPw19tlom+YAUj3AFLADjMzFFCAWogwEoWvVAdPN+4iWGsDAh6gOhQDWHuUalSlFksyFfavWfSvPbRywbSwBcH2GngjD+QfbeBn/vtzpAzcdIiOQxERoCX88nTW5CdT92E223/YZ4DlMaPqB1R9bCAwMczkFyf/RE5UpJ3LhAd1MpG080Xj5s38bsG48vT57Zph5z2Vi11TnEn6Ml3eNE0q80OEQhDlQmRbQvDKuA827A81rKWphnyMZYQxsAzpAARaQukEO5ElNaJf8w5VrfQOOhOzQyEORVQ6gyq3xLN+ts4GNxX17ANk8mdSS5e+8AOYdvZ7mW38Bw7esC3odgzRB37H9C4+xCEkchJYg1UDgoawkOitOnduXUyKsxuLjeS6lFSydwyZbEBbNIL5GwL/Y4AtdYSVNmY2wn7qtxsaL2PI8bW/dxqfd/8aCS7QmIOL3At81/KgtgEItwOZ4uQMKAuFB/UgLUJk7QE5NsSn6zeVzVTV0TlcS1rFaIcDTacmARt2hcBHbwMBbkRWQvHrWUpmVYB6cGJSDnsM2kANEqt4q/NZ/+wAiVBL1J+p3qb10fdP1gnXens6vgd94cglcbAOztAkGrQFs0c1JWAp0nrIpGgmvi7eOEO2TCdlcDpuGsOC15eBu9+qVzQ4EugAnXMY28KoQ0LfvfN4/C8+AS70syGL27NowU99URxO0jZc1AAo9ZwqcfMztwMwXHQ92uQMiU+t42dynRWGiDAOwtg4TTboKfwMKTBpcbAENc+higaYBT5lykv9t8vumylaZpwCoWz7KOXDe0fvGfcvhwmrtRHqUMp2kdp2Nw0eZG9CZOWbRX+HXYWwONoAD60DnkgoPOmCX94kUCH7r3efE01nCjODDhIa6d/kbj46XMJcB9ukfZAvzC6DShLQAi31EoU2ZwarwYVzeGn7ab/yzUn/p0evS600SYcTaOj2ZO6CwvoDqE6szK2DIN9AI/FkBwB3klLsJiuymvP297N4WRx3GpTD3OPXcZw/GMH9QxuwIZX8lzE0B9elk243g98TFr/wfdC7eUS7aNKDCms7hcOyzln/5IhQLSskDupybPDCVK9ADhgwEXz8YOFyZBuyLGaD2lKtrGvD/3DB6KegsZrfF/pM5yVlRxmja9oINCBkXExcXFECIiYk4CxcLh4qINQsLCQ6QijY1jgs0kYgUDgsHj5+mQDY3oQcRBw+jBwwHsw8rJiu2uLc7p5E8LLy9O8C9QAsaDhoaOKY4FRoXyNE3pzc60dDK1MU3jaKOjhY21Q6O5d7jvRaEFxUO7umRNaKYpjalxQ41xTqzFsWn7jEYNZAVgwgMdOXKRSIIDx4OH0bkQYLiChIVM1LciIvEhh0UQooMOSFDtgs6cNy4oTJaoWTtXKpcyfLayWwWQO7AQYEnBVUULCxwF6rRgncWfqZSda7du6ciV6ZKRaGQO2jeMliQiqPG/w9OSUeKtXBArFkKnSjUCLlWrVoHpB78A/jJxqy4dxfUWlFi4S2/uVjgWjhYsOEVL1awaOFihIYJlEQdEHUs2UmXmLNViFbu5oVkm08+K/S5kFGjjhI4cmf0KevVrs81fYr6WCNw4JoefU3pQoKjQyk1OPCbUiXjDopPTlAQrt4FBw9MoLUgHl1JDh7E0ivLwV8TKW6JJyxYBfnBihW3OMwihQdzoyAvmPAum4bRLj1L85zZJf77E/BG2TeR7bZbA7WVo5qB5qRmjjumRQgTaqUdCNyABV74myiSXYgcKdKRIksr0TmQjlo2TJViipHkMMsoEozSikIK/ZXLeLgIpv+LjosZ1oJiKmgwHyWTQUfJBPYVoh9nSkbzDEyCLAmgVQ+eRiBtDfAWDnDgHOVIKFqi1plTLw3SpTnvAFdgccUBN0CGBbKy3SzTORdjPDVMJwuds+ijyCQMaEfQARIMZsJ3gC0kmI055sgeCh54iNACEXyjDDb5ZZpplKTpN1oF7FyV4IIGEqgmge6w9tSCsZ0GDoSuEXKbN6r2BpwlBYrypigbGgkXXNMtIMEsrQy7wDaoUGcQKcYia4F22YU4CqLU6mIeejsWhktiOkaa6yjOIQMNp5dBM9pJY0LTHzTliPogh2gtkKWaVab5bm0CptrbN++Aw86sn+XLYZzJHUf/Ca4DkvKcXnCFCGIOkYB7F6HEHpCOXdFO5kqgNTJE2F8sgIytejqu4JgDokD2ClyOSNlkplKe+2Q7mp3ZyIYVHLWgUJTNKwqCBPpm85m4dimNmBUe3WVy8FVC2XKUZfirw1QPO4EnmbTC7CjCHjAXEGTF5wqICemSQseJ0qhteiy8MIIIR357ADLHYKquy5xBw87dhXBKK220+ZammqS+g2CquLYmYGSspRrw4+8EWBqsf++GMpzfJkzpZNoZNErnyCKiSUG00ICJBQiRKHYECySK6Mcl28Kjeri8F1nqrLCsX7ma8nefMhOyK4g3QjrVWmQJVJB4wQjeTFnToggF/86CCwL9WuSwknlMqlfa6iGGR4GoJ8OxjA3sATSEnkiKN7AoOgQNw/WAc7FEsKhft6hgI6ONYssCC+YRkgNYNzDpUKJcePOdS2AyGtC8JAOKo407WOW0Ct4MODyjhFCyZKqBWSJn/LJNU9wVwneh6VseAo7GuvaK+bkCFtOJQA3UFwkb5CB8ctKadqLTuhu5LjA0+k7JBCOCNA0wRJQhBEyWtK4mQSMC+flPbjbztw9ejjXOsxXCKpGzoxSFE1zqzW/gI6AG/S0m3qgNg9TkMxU2rBXQ2Y4LH7Cn8x2gBjWogFtoQIM9TadOdIIO60KEi76MB0eGalTs2MYXAZJPFP+T2ltm7MOBSymQSZ26jZCwYrwu1UooxkFQr4rzMy5tqHBY5FUYA9avus2Kbku7nikvUKlT5S5ELSwftOS0y+m8YmJcu0t2hCUjjcFxISS40dl8iB4bxY4FkIIgZIqkMVnx7Zou2QDMejezaNzmAhmYDYSMwrNaJe9WwFFe1IA2FALhqgLNS446GXe5BlUKN5arlRG/F75KyUljA/lldGTRNfPNIkYao+M/4YKQhP5qAh07pEJCBqRG3YKiKviAI+eztSM5MRoYyEYltXmS9/ANig8szSbb1UoztkpwhPONzkJpHFwl74NslBq90ijAcQZujaLgXhcJyKyi7hCOxiL/FNcCqtTygQiGL4xLMCcQAYjyxYev219FFWUyuglyhZNJBmg8Q9JMmXSb4ioEFMsRk+LZxmaAC07BokbKdzYPPvDpVcFmejzLnQpUEfzrwAZGJIa+KDrSamr5BkUQre0Jqtk5H1U9IIIRUFSiWS3ZRdOjC9sNxEj+5BCnsunEJLlsM2ZyEiFQyi53rEo3uRljcZpnCTYN6JQH8+AEkdOrpt3LZoHtHocWSketTSexPBzWK4YlIjnpRWNPfcUEkFTZEVzLL2fL6mCuKx7BjIATkxLk7fIGDW1eoKy9A2nNsnEbBhYiQA4QRL9085R7aYivqtxrbr3HCQ61ab99HWyC/+apuKPAcYUCHRt0jyuLVzyWuSRSbCv+6IAJVFcF1i3B/cBzqI9lSzGM0t8IbDnNX6W1Px7AQH4qyUR1pasdSrzPS+4jzs+ISXFjrOlx9lrb/uKWTftNXAVtCkLkycZLlTAH6yhRkIYydCCBKqiMHvyiYY0IFq1wznRFUFkMlwDD3AXMITfMWYqeLHzENOCQXqaMkKL1o5siTcuaJNaZuRVy3FtaapJzWwAfbE3gqiAp3nSc5iGPcPYqECdsDBlRfFZaLfycxBpaEF9CR1DLQiKxknFhEXh5BIbUH9oYxT9seUBITOaafFDGxG02qazmYtfvPioIzOCnPvwqHitV1f9Fef2Za8sz2J+d06bhJIAUxzb0joWjaCQTljKTOixAY/FLqbqQc7B4ozHlNAEQdBnU1g33CSKqtvGoYIiFJMFGz3chl/HtzbwzzUkkScsZAyw3AZNGK8vRQZt6EEO6Qs6bjk2JgY/iN4QG8l4HlLMin3Nzx30uHGEkNvlFSxbHtfKE40PZDKPA0yUItwo0rAuJ/nBkJhABJ5oTaEJI0dUtztRmCCEaJtVaXQ1sq5Pq3NpzmDNqcpVamwxOnAUQ+k3EKTrBh2McXyeZEr3+DQK6qLASU4xsn6sYtl/0HGNSF9QoCPmnSxDyEZAbMOYBmTO/a0uG7eYxMIe3pgThchlF101c5/Jma8XVFHVNThrjdAoIVVM0uZKS0EYX9psWn/hBH/zx7eTib5T3iATEC82FBZFhX+RC+VVTY4at8NvGDm4wgzoQACH5BAUYADEALAAAAADkANgAAAf/gCsqLYIrhSqGiIIjJSiNhZCKiJKJkIaXioaEliubmYkqIiIaEw4RBwcBBAMABQACAAABsQaxs7AABLexsQW4srEEsLsABrO8vKrAtMGvway6vAevrtKx0wDYsL7V0wa+zwSxAtWtzgEhoiAhIBoh7vAiEyLv9fKwmyyGL5qdK/qGRqwg8emSwU0GE/rzh7DfQocNR2jQsKBiqmkDxLECVsuWM3HjeJVD1hEYLJC8tsGqFQAWOVmrYLbMBYDVS5PFjmE7BrPmNVnTZh3AxcoVOZc6J8RjR2/dOnlN082b4Oqfw31WDaUokWIEIhIKw4ptmLUhv0tnDbEgpGKExAkL/y7KYvkL5UaaPoGBJJrr1i6QG6HhIlZtWEhXM80JIHYLpQBdLzdiw5ax6GNnI1ECgMquMwh6nDU0hTrhVT+AZzdtIiEQrFixAMOmNphWIcISbkfFTdVy1jFiG8X9apaX+HCQiYt5TNbKsM+Xu1Td9SkMr/ONKpFNWxwzgLGYxpxlvDbgQAFU2QSYN2B+wLehqNTHyroirb6GKlirSPG6v3+sB611SWwjjALXAQsMgFhM2QSDi3DAUEZccx7tNUtJDDKjXF7ceYRLNb9dhswrx5RkTjKLbUOiMN5RRw0ywSHzy3TOjCiLJrExlCNBYAn0X44G5UiIgAkB6UmBGiCIoP8rGc10zGAhKcPLXinZYpdmsdxVUmAVsjITk1mGFA0u2GgomE9fhgneLOMVFSZeb84SDZUg9qIcfWrhKQiPJWhlEH//KQRkP6rluQgIFSkYACs7acjMTSHhMoxGjoWkXTNQitgMjdNNZumbdz3JU06YHfbieNsB9qajNY7a0XCFpkVIQ1vx51qg/iGEEJBEruAWRQh6FwCb5zhTJkl6pTmjNXb+8suFvAjGEysllcnTLmVCWMtJHzHnl3AlLkqNULnEGB6zGy5D00aG4pgnWyaMsBWugoZllkO1tSWRA3EFgJGVH4165pM9LbYMizLaSR21I2pk6jJ8vQqnpSMJHGb/R9VIxgyTdCmm7ogbQUuqg/cByFBCBKVgwp/0BmnooAohGVe/bpJonZqyuCSOXyEZY7DPTEI4cbQ2T1kjxsatq6FRb25bGE0zGZyzR036lMo5znlK03BVzoKWIADpk2NrK6DQMq6F1udQgRX1G5RPTBd3sypRGzVLxqsazCXWDW7NjJNvSgpxXzUOo2LXYw5uTosaexoTZFhSbDNLwtUGIFm+DmTIyme/1hBACP1qkb+L7twqScT2LbXBSB2+WHhkemRisVX6jVeMUtfoi5Q2FW2TnJtG+RNmsGjNuscn2ojMgC3wilCPnfeX42wJtQVsvw3GqJyIy+YVlDFBHb/T/4d88dIR8EfhpIzgkHEkUkotqUqph2+CWS6zClo9PDHIv9jgMGq7BCH4wY9PCMQEgOJc9BJiOawgQnSo8NfUwDGduyDsJT/zXnMKEBhxTENC1Rlfzn6DnI54aWeTIhosWBEyDk1tPCITHDhskcIm1UJjGBSa/4ZTi9P4Z2U+4hygFmgvIMksgimKxohY8rfhQcMyu0vfB2tCrrt4qX4bK1rqrvi/NJVoLucQjulOh5xlNGYXXOJGDZczHFwwEQD0aR5W5BgQzfmJiO/6h64uUaAK7EaCQTMME5e1JWt4yWcSFJc3vmQwCEHrMcTyoHKA9woGRcdY6vtfJme4wnQ1qv9vDdqd/qARNY+N8RwmS6VCELg5PEpvEhJRUumggSYTnaSFLHRYgybTGwMoaDGMWliKWiST4sWpRl4y3ItqoQ1JJgZ9IqskJTslvAneZBprmthGkPaYFihiLSxQBB03N0SDKPBsQ1qIEYFFOgl9THtmQt05gEaOlkxxAMLymcKoRS6+hcdTysDb3eqppUd+sTdU6tZ40ESqmLxOKC2Jm8ag5hJeWGWPJTMnf0xQEEOYTSEd5YRVMmG9CAwgQRSUJCQfNLnUxaR3HMyeL/KHT/n8UljbiR9wwHiMvb0CI9+pjAavFr77/aZoh1sV4XK3yzC9xJ2dRAaTGEiodiXknAv/hFlARHCBCKAUn4i02S0TNqXhuEJrUzxAZc66GAlh83d9U9U/f3K1ZCbyg+TC4FnRqMs3Hk+Tywhrzs6aF2JSMjvzSWceM2qIW230qq4MCEUs8kvE1AIyo3JRJYvTu74JNRXGAB8+D2AM91SxQYVkmGpfuksJBvO1DfIOC/s2E82YaHYxbJawjDlFMGKnHAA8zawYuwKsRs+4g2oLZXcHtLzMbzzXQRaFuMEo2WaDUZURVnqa2pv/YZZEGIlJINvpL3zeNLZHIaxnkZGcFhFzszOZLXq1686nMeMhl9OTHc9ZTuP6Jzb5GcVFSNe3y8p3RJqaZJjAMZOg4FWtq7iI/1BvaszsMSioNYnJUBbl2g9mZMMelmmKGPyT4NSsguw9iXabNOIX/ZXEA3rIOCuB1XIW9zXIDUtb+LWApgbzL88BJcOArBLCBnMoHEzyUUbbWvCV6rMZZjJYyatWDo62vFjGiLBgW2L4wYhoTEwmYe9Zqg79wgCFuk9GEQKoBJqzZTB7wQg8ACwF4ROU64UnfGU00CxpOBsRZaFoz3Pd8uSFxbuNIqDVw0HQjrYyClKrWst7nvJk9xsZDvJPbmG/a7mvTTURZSh956EAtCujOVLgOftkkJC6Osa+okgBElAAe9KCmLTMSfmI0RFwVce91fXlomd6ESeDtpcRTSILff8B4fKUd9KSVlBcnA1tSg8gu5FpH5o+xDfA9aauw24pzrzjDwFtgh9sefMKbIxHAu1rAYsKj5s2AiZP78WR49gFg5n5olQchXTClrCIGZeTzw6ryuWpsqRTkaAIoiLh1o6wa4OWv7ke2owjjFArqhvKiR4a1QFULMtufAnO+fc1lkMBnU1K1C7mzXxHq5BzwqMLltAT2Yb2UojDm/OXrmK3as1GtCXd8AQZ3egXScDDnf1L8whAqG1Fk5cQQ0U09ca8bDq4uLYe0TAlBCHUIzlkI+sPiYzuvL5gEYTA9eVPmTBviHlo+o6cIrnYOXt41zKgFV6euCj970o6qeCnzff/SnOQdOVRI5Nq7RN8SgcYw0rklSMvi0QGADG1HZJiB9gu1/j3VmgLEtsOgAAnZ2QwumSTGAN2Pz/Ljr5GHUZphz3lDQc82TENsZ2JHoDdzOwACfC7kpSO9N5LmIPssWegJZiKWpMu8oqEfuTtjPiDU3FY5pAN88SiMrJbpSsXcFt3mzqY2U2Nf8SBKxirjuiC0x7hAt8wdkOtHnsK/uGJ8rsDEOSA4Bv9pMD3cKlgadR2XRwWAAiAgAOQgMOSAA2IgMOCAAu4gAWQgA4ogQmYgQg4gF6jefehAuimbjeWCScnUpWAXyKQAcFyZC5yYAzDLZiCdyryGB20bXs1YUH3/0Hy4WHMNnDVhQrmgXQV0X/8F3wH0H88FoDEZ2kSNmDNFwAOeIG9x4DwloEYiIAWCIUIsIVZKIEKAIXEsnnvAiSAQoJuhkcisAAOKBfxw1D3U0Y4wVSBcwyr0Fc1MWJthVOPZmXQZmfOVn+llWQBGBc8xgBDuAA81n8WwS9GGHyCN2tDh2VbiIWTeIVbmABcWImYyIWbaIG15nhEBTqdQCQNJETe1wkqYAK6YXeQ4Qq1oE+RsjSHUVFx1z4M8jbTEFMTRg5Idm0etgq+xGw3dXq7FxcNMIQIgoiHeIzKGHz7R3yDOHgCx2GbKIUIUIURyIVQWAGRV4mXiABKd41fyP8T6jQIAdRAJddKCzQkI4AoaxhqmTZR/SQnqQODNCRN2dEdNDhwCEcOvthoNeGHEuYv/rgokgaNh8gvCulHjOgAPOaM/geA0zYzokAR2biFGnABGvABGzARFTCJmLgAH1ABFaABnbiJGrAB7egBczYDHgACHpBHekQbl9An7CZ2JxgoIlABDqdIGZY+7SU442A6bnQ342A3c4VXDzUU6dFozOaEhsaDCAc+zzYzCnmI4eeQFeCQFZGVyJh/xEd8IiAIE3CBl1gBGUACGjACG3ABFdCJCFABbKkBJJmJcTkCrAEWYMFRImUfmKOOJdgyZhdBuzUX+jY84nA+fjU84uH/PkZBQbv0WY+GEZJmXdYmgID2hzNzUg25AF7plQ6wlQqJhGqYiNLoACqgAiWgARm4iZ7Jlm7xllh4ATOwAR+wkRsAl5iIl5OwAi4wCS7AeQdRFjdmY49FRINJOk91a9WBHexlS4RDNOGia+TCQXVIkElmWghXaf7iYdAmaYDobIRYmoi4lZ6ZAFyZlVvJkAxJnv7HL0eYmipQlpQYlxpAAh7wARIBjhg5kiQ5EQrwjdc4AhzlAi+gAgaKoLAhQPrwCStjY5wTUq8RCokSaC5nMDP0E1xzLG7kW/dTGT6jlJR5XRykHkxYf9TWnR+WZd1phMqYnvwSfhcQo0gYoy+q/4bKWBHOKBAqoAERiIAJcJ+jkJL7uYUlGXwI4JYLYIXgSBDAKQgHmpoug2Prlo54hAIkEH7thHdpB0q9JSPlQEtXpCK9dmTMt3doWplA2E4Jx3TR1mjloXRHuACGaKMy6gAyqox5GqMJAJroqYwTUAIqgAL0OYkUUJIlqZF0uaQBcAEZQAEKkABoqZsKwAgIeqC/+ZvoGBasZKXq2DklAAIX8HCilCqZJpQhoQ1kRWLlh2yhxXyBVqIKN3QJ12iX+WyNplZGd5V4ugATcKee2au9agE2Gpq8OoTyeQEViIXBRwET4ZEJ8IVJ6kcJkAGSypqUSAE8CoKDEJwuEBbdd/+GYnFOJ6dVaumjAxhFYGJxulQxK6E+l0FwrVV/gChbD7Zw/nIez6aiuZp4liZ8OSqsMxp+GemZngmse6qeDpmVgqACF3CBmNh7iZoBbUmJF4AAG1CSC1ABF/uNC0CgmvqtIgsQJrduK4MIQ/Sgn2qC/wFBAEdwxpMXEvNezKJMaXdIgMYe9EdUliZ0Kqqm1MZ0/eo243msd7qVAxusHBusTKueLyoCbKOBmQikEGiWUtuaXCiSXtEWg5qaIoCyflKybiaujRU9yYlXgLZe4XE+NaIZ7tRPHdQk2MZsBikXDoevb+qvu8d3CMKZnFmevaoBxnoBjtqrF/CroamRTbv/sC9qCidFiRDIgD/qjdpol9E6EROQuUqRufJQY8VVTjd5pSNQoU3XYIgJHSaCHTzREdrwJN1ADe4BkHjlS00YaVe2ppKWq/6idBKJIH9qtHg6o0gbrDKap4Q7o3QJrL6aIEBqgVu4gOCohVrIiR6LAAF6jWziirvVSntJgp5Kcqy2sv6BG22TZHBTYf8yd5giMskks7AnQekVddBWE/fapn3IhEOnJNEIFwqZlRQhvIKLtAE8owsguFmZAXeawM2IozgafM3aNhvLY6MDb+Ult0zSdRlhpSvjGsepjv11NmrpNvRLDYuhXSsVPIqjGXhza/EoC4wSYa11fP5KaXx7/xHRNpHDd5WImJUJbMBKS7gHi6eDG6wZQKNA/L8cm8TFq5FdJbw6mgoO6IdRhlnCoLJ3lBCPBaHSIxZmh1LLCVs+U3PdtR3ROVudhFnqm1az5FrAaJBMaL9AiwpIF4BHCIBXycOh+av/q5EOkJFwkbT/G7iGG7jEa7AEW8AFXAF6PBF9nCgD5ia8ERnZIIIkB3o1uUBmwxpwwaahlB3gwLqf0kzMAg6ezGK5l7MdRsPd6XDw9q99B8d+Z5WNyy//a8CHy7FAzMcDu8uGi7yKXLwHi8jCe8SKWsBe2cqHp3f+FjQkN7aBQq7PLBG0VlMFIAzgEF46lWmx9XYad3G7A/8O3BBlPHd4g4a/vZdwpKq/ADiIcrx/Q8gvGivEbvmrh9vETJzIv1rADoDAeIq0oRnAeXy04Ye4FDERijoBGXB2F/xnFnZH/lWy3xuYCfErTphh4mLKHxFMfOMTb/c43CF3UfZt6YF4TRhBDaerAdimvseEFlERhrjDO7zPfeyWA6zLGRm4A4unRUywRzvAiTvTiJyRmKu4h1uZU1ZP2zzJiPDQ1YOTq/QatrKKPpkR32BMy1kjb6NZ27RpYZWLD1XVSqZG7VHStot/dCynwpcAhlinjavPRE3PBvzPeCrU/+zWgxsB9WysgWyehau4Qk0KAP2JP5d7VeQ1YWHJ4pv/2K/RJ6KTrzbUdeFTN6B0LnJzQu+qCnpDf7b6YIqipgLYtzOzyr93fzNzdAvpw7bM0/V800tMzz0sxCWJp3iN00o7AbFt0BOByNQnShOmHAegapwa3E8N1QPhFqOTVk2FTcsJSWubab3FS/pzbKI10pJGv2UdbQpAdAnHuzgsfFc5ALwq0zyN175MuDPtxxq5lUId278szAO708F804L714dLCjw5LF9NLj9nDKArFhKKK91nCLhBEXe2zC+iaMoBV9mWF12qV/8WogCHT9ZpZ9RFqpEGjXKc4b+n1qUty3q6w7NNuLaNvHMdxHQZvHb9y30sxEWs3rAdwLYt1F2F/9v84iW+cSqSdACfKtHj+sxdYXYva3qj9jbfcRliyna9zXNbCn8kWn9AS3hAeH8AWB4O0LsJopDOeIhxXdBzfby2/Ksc28exTbBCnLyDjMR4atvB28jPetA8CW6WQS4fRMl4BM0lp3K70VTOrUF6dapSotz/c81C15Tz14e5asN8J3wMp+GowGMNwH8u/c5IO9thPuYjXsszrctMzMcuvtP2nM/mXdAF/NfznduOB3klZs0D4NTeZ4qaY9woNUt1eEXaYBQX1mcSQnGwWhkOF2nduXd7u3tTjgporasAqHTurIwvnYg0isB6PNdhnpHHe8v9HMCYzssGnM/z7ZnaPv/Tizzf8HnjAXc/B0AA/fHfw32cZ9gWfjSADKIxFichzd032ITj/rh3OkhovX63/vp7SoIAGb7OQjiec4qI6Hmn/NzITJzmJH7LTEzQa97EXF7ptmzMbk2Xz/rXeN3KB85bP6XBp4iT+EkRSvey1/lE9N56/3Iir8Uiv8jrleZL3dlOCwfH92fsSqKGR4ggbD2niZijqx3Emp7emt7Pm87lwou4ZE64sw3UBSvjbU4K4ne+iqfj4OpKnssawDLh+sOlK6R2IuIw+wgml0bDP0ha1BaMibckapXdcpxwm5mMyXjlbXPHwQrQJJ6RHIv01e7tudzPz770gnvx3C6jpX7/+L+6yUyG3HNupeG7oAs0Z4lyeHVYS9o1V3jYIq8bv95ht4wChPg+mSgN9yid83135fwH3gkZ00Gt3o6K7V2e3vMt8Zk++4VP5omq8DU9+32c8bm9f9H3b+WOClj8X/9xTnsp4F2cbI9Xqhr6mKx3Q5SCe9gFWsdm4eeBr7tBx31r1gAr98darHFN1F1O3vw8sHCd6TyN4jBOuHGNyzWt7Y6K20qx7c1XWeRgbOKbY64ECCkjCwsDBwEDAAcAiYuLAQIFjJMEkZMGk46ZiooDBQYFnoYBhweGpgalp4UHB6yuAwutsQcOrg4LDYQThLgOFwsaCxcOwsQaFxrFycW//8gRF8wXFcrIyhcZFxPRyMAaFdzFw8zf1ssaExrq6sGjpYqkiq0r9Csl9fgrLPn1+/wrJlakoBeQoDBRkh5hgsRpEQADAQgkAiCgkqQBBDgVqIhQwIFQjkqZ+miqwMiPsmjJcrWyVSFZvVzVWuCL5oJtwZYlC0fNGTVi0aRlOOcA3DVuw5b9mmD0V4Vt4Jb+TJfMmrIMhQaQEhCvlbx/YPH5C0swH4lBhzxxpXiRQEIAkCIKaAh37kNOkdTCUwvSEMi+J0kZgmlqJavDMnHZVOxr6NNf2oxJLtZT27RtULdJqxaNKeRvlDtP27ysp7qq69bhCrAxFAFTr1tNyFcw7P9YsrXpkVihYhCp3xAhRuLKUSIAThQ5GQ+AyTXGrhBLihTcitTJlIZdyjwFC9dMxRNwCWuWLBi388jOTbv2bWe3cp2bgk5/rUKzyvbZu7fmQfUERIi4FlIBIfAGkG1kJWiCCrqJkEAozgWA3HMQASBRRs/ZtchCGDWEkVZeVYdKYK3IZCJhMDEgkywJrMhYeEnlRM0w1hxzzE/ivBeUM0EF9R5ky4xj2nrE/ETkOValdhBwzJFiEgMgJCiWlPjk1uCDozDHSZMVLvLhJQBsdNyGjITSEHMi+XUKddy1qNKKA3h3QIuEKcZAL/ZBs9R529RolHvnfbaTN5VpMBRS6EH/VhmP5DFVozr9aRCpNguUyZdHB0QgwoFg3UYlPgPhQ4KDofxmyUQOkUlRRl6yOmaTrwXoTikgzbmiTAhoB9MAd67Y4iyy1OSAA0NFsFQ2nO2knrLwLZONot2cZ55+vxRVDY/ZmGekVahFus4ED3ZlkjwibFplgp7Sk249AaUQkDC/fakJJJKs9chc9UooXGtcBfebKiW6UuuvhWlHSy0m2tpLsAv/oqdlNfa5k2bIuvdnjctoNmh7y0BzXjRJdZPUUPQl+QGkyBQSIFclTiDCCeciOGVY9wzU7gjwvpNIIk0mtxGGGVU0HL10lULda+64mXAAKMZ5KyG2snTnAlPz/+KAZ30Wit7FlpEjTTQ/WcO1ZumR80tO3TSTNmdWeZuaLBKS9FoELqOw7m2ersvu3gfi7KaZP2PkUZhzOdRlXW4Vvtd0s8DSkgLAbseidnQe0GvlNLliNS7hYUNexO4pVWMy+ZlTno70YXNjUNvGNxrEFyOpwcmSCmM0pgdMAEIJKMT86T8F2awbPTh/1AjRWuFVr5iLzFXhcM5JJNKcJrlESywvvYliK7a4aZgtiy12ATQS64isTo8KM7qRoQeVjY/oAbWNtceURt+0+9WugQjAlOTkAftTQe9+p48EMageuwEICk7WIjO1anDKo4iE8NUIeERHMGwySfZW9BJdDf/mg7a4FUtUwphg0IQz6oFGtB5VHkCtkEb7SVSPvME69kDGPMtSR9iSxI4FWEcRLjsBCg7IKSv1Ix96MyJARJABd9CLK6yqIBQtkaqHNMlLILHO5AgBtQ7uanIIaxqLCmELX7DEF55RX/xcyIywfUyNG2sd/J6xMaUEanSYuQx6UCYpXkwPBC8rAcwI+DsrjQBnhQAJXZ4zCTFhgi2KO8QFReEKprHEVgngYua+WItY0AJzq0ARY3BRv6pMiygs1NGy7AcUZvUoWtyIyk6GobGUTWwnEeCht+BGknIJcJAE1BtYamMCtMStScO5i3EecS/XxEskmlTMnLhYE5Z00QH/2JNaB2nRPVz0qoRppCGg0McjryGjYu3Rj42qAjJV1sg80fAYPA+FTm6lxo+kqNsQB8gpQuItQSJgxYdcZSZPTMKKw1nmXmxCDHEMK3zUbNgYb3FJLyrMmsKyD+nIZiMd7SQb5QuH6mYIqGeNzpYikwZHT7pOtp0mUg7QIAhOIEgVwOw2RrwbPYh4RH6UAC25goQmIIIhC52KcKwxmuaKQZU+DSN8wiJEnGACPqr9ipNl3GQCfEGsPdkzdOU4x09IZqRzTMuNjxLUej4zDmO0syinwx8PlaE5EYxAiLzzXT8/tY8WjMUf+xCEVE0ioZ3BpYqoGtPiYpFK9TyVoRK1/8nCYLJNmGSSqrd4qjg+thlADaqzrcwG+47iTkRdw45lS1m0iNXKGSGjqetwxf6GeAKbSkmJMnvBCvyqrhUULy3BIRwjlvPIQ2SCFDdJBlWKAtdw2HJhwDibnRh2ou5w7yXCcit72CZOzrwPGT8plFoLhT830vApUXkWs3B4pPc8pSriqBvveHfA4BVRr/ZAIj1a0Nvd1qMEAR3F4RSypeYtwoGyFRlo7EOT8BaJlIQAxk0kqxg60WkwM5kJhTUKFfpwzWvMwtH9PgbPdG7URrk8Bi1HRsNxBKMnM2pn/V6bDLva9Mb1cBeogJcg3fpDtwV8gQlsx6QpesmKw+WEKP/QZoxcVGABDAYGoKJ8Qvs8WTGZoxMDMjlN7G3SF4T63E52CKiVtpGzJRZNNMqZFOY+lVJXa6jXkqJROrJWhcFIhy9RIALb8phvfLPSX/nb150GlBXDrSDyrNiqAcSCKsqoQAKkvFUKMPet4BjGlTXLYGlyeXveofCEWwler3F0Y2sdTaRJ51FNU+a5lOEqRE244GrV+c1drUZOcmnXIQqwdwWxb47LIiUWEHoFQB7LCBygAFFcqBEKFdNzPKE2KT/V0uCQ8pPBtlqQqbgmC9hqsC7snRKSskj1QZ8LxYrqSJdtzKyeZXTzFN0IaDKiDevqrdGNQ9dmDJAjuDE/dxP/bGL/uTZA7i+QdTuCCcTCVIGzkGGRKb1qWLnBru7GxT9jLRrR2dwTlaZNdCFRy1QslqolUupiLVK3agYyUjYGLyRcE3Fn+CXRbDCEgcJcY1jLAcaaLe+EaPAECmRvDMJtb5PdX98SeWhFI9xFykQsa1z70lOhMg1NN583E0LciokFLhJgNci6FTJQ6ag5SYceeJ6VGMialtdzwcWpxiIBnoTaVqfpC/swFyvWVh/nnpyOuwow6cPjh7Bpo3B1HZu3vPFABYzHL35tqXCSOKHIHhtztktYo6N9r/w6jW/wlTDcYKahx1hKTlXuCEd6/CxrzyZZ1HeQTqz4Fe7Bfiia/0h55uKxCQN4/Ut+FtwEOg5Vboz4+H0Yu4D1OLRa4oIJgz5xI5AIhge0zdxsr9bKRRnH6cIh2rNF9/QRzWhXu9YetaOzKazGIXjZMw6PhZ8YEcVo3aWaPaZ5mTHgB361BxMuMwJ9Vl9loWMHcg+Apl/INjMJJwKT1xWMoCWJYBytgRFIomlvZjFuNQ6v9kbONSzg5gCZFFXComLe5l0Q00LutWax9DnZ5mKg4Q02AXbmFnZwk3vTtFUC6HNP0QuGQCeApAJ9diA6VnB7xXj54GOQx3QrIH3AcRzPUUVXVAztsW0J4H2jI2XdNTHzBy2ew2AUdoKcRwj6ES0fxkI04v8s1dJ+SSFjDxZhOqdZ0QVRLZKHBUBZizEUmiVZD+cSIXBXKDBIVtIuBWF0SqcP/PWAkNeII9A/XcEcgfNs2HcTZQNll4Zq4/BdqOZZ1zA/GoWCfxhd7eEZ8aMe3AVLTrE2ijIobxZp1UJnOAF3+OdpjuNJ6leHLxEgstVnKMCAw4N896V4xFZo++CED6gPvQECieRoSsY8GnEAApBnI7WFKoc63MCGP3JObCQjEAZ0dxhda/ZOIlhiMOeNmmEemjY/nSeLW1cUOHEtOVF7n8SH4QdhdacKLaI7IlCIA6SEuZFAiwh9unVsy0gPHvAfh+BAEtcWPJMpOgFlC2ABMOT/JzH0Ae1GJJ11FXOoGORIi9qiVqrDQh8FFN2AZ59VYjQob/KogitGc5x0guIGWd7RIoiAey4DjINEcP+1Aj55iDOTkM+3cPqAApH4DpKkJUoZDxKjUVt4DhiQSrNzGvnhfWvHNjnyVOpTjxMpNla3NuSQbfAmfqFBS5cRFWkzPl5zaTkhZQ81WZ+Gb7WHTQmAXLKgZ0MUcHtldH8GaIDFW0a5jExUEjvzbEUzGBa3beOwAVS5fRsAMuLnbhs5ZqfldzECXuLRSjAYP/DUNebRJ6HxijZ0GT/yez3xcRjnC7hXCy2CfiYYboUhdrw2AoUoQOyShEB5IAHhl/+AkEZp/2zPZw9LspSR4C/MFAATaZEVYAGptBOOWR4dyFpsxEIU82pBkizxZ5L4M1IeRUPZCVfZJnre8HN+R3qnF5uyGW6WRRM0yX/smVx6xpP3QIx7lYjGeCCAtYwLd0D+8FuI4Ahxc1iKEAmyxRTAgG3Q+UruYWmZ9IU5tEbwaIo3FGkaE0st5Z3gKXrsCDY895ZsCZde52YLs1WXhT17B3aXtaLw+VDV8I9Dh4DHt5vFGBb8NZjCSWgo4AHNtpTR0QkWhAgvZ2WeVaQMtoUP6oXaCIocqUJGcZXo85kalzoedQ3v4xPmp1EdiKAxcoeL8WSS1WXwOU10iT01IQy6Y5s3Nv8CRfeXeuV8jseITacCHrAAEKIVP6oJRgN0tWYUGOChTwWmFMCeTnFm2thYR6FCeyItPcKO5rBC6ZhtIQhXaBeApFSC+AZ27PmeW/Z1WEZyNVlCaHoBRRhwtYWEBUdw+Glw/MB0g5lwDYdoBnUIeXEA0qOc9TFpFgNhkyZukxZu+QFX3MVOLEUNphN3qxZSn3WS3XClHmlrzzUNzMWi1Bpud5dJnnRhOJdJuGeCLPFpJFcTlGJXtUVbe7MgOyaMO2VwLKACybhbcAp9/wk3onAmyIlcQaJqrHMBW0gIT9arb8aYbFSdrTMV7RUUbeUj6Oh9pQE/hzIoJMqv7kmoLOr/SQFwlwCSd16knmOHfiWnl4RYAkYnPEEJaAXhKcf2AiqgWyy7jMtmHYIhEZPIMtijmckQmdaWszXpdUrKRpGZVmEFlp6lQgi7Qq1TqKGTH9pApHE4sZpKCCTnqSlxl1pxd65goqxZe9yaVRFmLBHgAcBoU8DWT8REEKHCY8qojPvJcLwAcQPVCCFxQtOQsNLKYJZGkTz7daeBs5EZnSw1ZVSqtBKKP2amhmoIgzBmfqtZAeGaCzJJrwFACu8ZWbGJZZo6LE8BArY5X/xEoz5Jo8SmhP1AaClLDwlXAhowEqaiChJxp2jYmdEZsOYHVxzYXDXysxyADH57khnjHlI6/34m6SfvRKU28l7mB5caNW+hummPpRVjBFVkGJsHELVkxEUFKET/2JOsSpDoYroFxFuC2V8q8GQYBBHOsRHQBE9/AjZY522lmEnIoJEa0AHu8bPr5o0sVWroI7hqRF7cCV4a8xNxeA0ulp50CIiXVULz9qlcNJtdtD8jQF//yJtlIbqsynz8Ca8ZvAIeUElNaQpKdgic420rKa3GEIASth6QCSiR2R9MujHaokZTqm7v8bfBe0fOEBomHCODurW9cKKT9VD4d4uipjJagVwFyGe1ZS4JSLagu1f+WUAs4AI/1lPEM1ggcjwCWiIwpK82m22oSId1Zr/xqwG5O5Vf9f8s6IRq5qVDMjxHYIVWrdgjaqkTiqsL3BqfgPill+piUksTR1y1C1AudxVwE4yInJJAfplTCKfBrwp9JeCMlBSkBmAIikAndsRZ65sfZ7igFyC/N/ucYsN+CSt/4ZWG7PTCGMNSJ0c6oSGLQJw9Utt39AOPEeVJBdCPEMxnRhiMofvLwzSUQOZXjRiYR9kfTKJUjFAK4TZ/XIiw4zcMUalpF+DCP9vCySC/LKQTCDp/J3lLn5i/HCnOa7la86GlYxefXKbAfUwOcvmtLLE/5MrLJ8CmBDG27oJ4AcFT/lAbRSnFD7if9CACuAAiXcEyaIKvadM62YKwWhh4F2C/K7z/fenDu+8jDVipPmhFsKJcnUNrmSj5h0K4qbgQZXDVYWsGUVh2NQaIlEJUzzAjkKISM4LmvRv8rpCHSFlkCltRKiMRYU9ZpDXIYALLwuqQu9HZty4kqSZmS6lIR+EcP1W6Rst6FBwqrX8McpYxDk9ZxMNiLJqrAgLUZ8A400cXEGWbn6MLfd8L0Mg2AgsZVM6mFkqVSWlHSmQZxnCpbT6CzX6LxsS6VinHldxAVvEWb8+5kTdcjmR5FB3qZuNokxrlMZERmyuKZUk8dLdZn+eaeErkz3LaV8LZeMq2GrAxyQDDRUvrbTpMI09aJN2lu8nQAadR210ofyJ1KPIRP1mz/6Q2LKG77Vr1MxSQDV06R17SIrVnBMFGeHj1XF8KSKPCpkRExLLt2rIPeEC61RsawDTxgn2OABLQlW4ZLYLCmwxTWc3ugQEUzdvcJhUoOSgVQ7RNvUce/dvc9krJSz6dlrPAF4ttyJ4KY9ezVXw1ZYhm68TLFzNwCpzyytbF8y+U/C/fkWkp1c35w3aCog7XzE4/68zr5Hal9jqspSPl08ZS/cLi1JYl6b45i2uj6JlcdFkzYVcBF4wAiZtoLTyJzKoPXg9OONppK8U/hcVLSautcFk20axIuzGQiZFd7B4eANgetQ2HglImrLS1HaLefN9R7dvFe0svWY/KkBM9B//RwZAeLKp5YStwNFXBFKyARqSu75qjOB2vsDoBQXVFZ8LFDROGdeYeoGyoTKoBVH7YNuiCaKdHLzawXXioKb5CYR4tLGltkJ2z6fYjpDcMX6um5VoCvzSMOSa6n40PPianAa3B0KcCGuBEH+x/M66k4IDSsj2/JunlqQRPOoygolUfQGsaYbPR6E3OX5Moj0pL53luaDlzopdCUBUMfXbjAqfPwLyEaf18/8wCahva/IW6djoKHrEV1nFG1PRe3mwN8ru7+e2hX4W/5TgatbQnjALSXf639qvehn7rJ9eFRjJzJ/SSl0ZaenQaIEkseinWtXVjCM69B8K9OUXapFv/58wIfePRo/GAEB/0daotV/Wbu8NeUvAG5i9GHujVcdGQLWGYco+y0R39WRedLJyBGZm2tF6XcjBGNkRhvNCupmsq1nDuuaxaX57iYyoQvitrugxy6k6XM8cUEsilYQXPQi08lendhdJamd78yqWsLGwMH2EpoVGtylTtYA7TpZSqWjnsgrXdccoAjDyJYxRswQsOFtg95KPtvYfEC55gNBCBYbKZwFC2dfkOymbMQnG3dR5oI+Z3wuvIMcIdlmvo5WLfbpDqyiJaJDPHE+/okj2RATZ2eLd5Ar2JQJ3N4w24tt4r8cg2FtxNr+CdFgpTl76XSlNJv7D0feZtMeOs/2aULTHSkuuj7Ns10t6SPsrwZfnHvX42krBimR7ErT4esE81hePskqqJx1M1vbIRD6/EvIx3bwLSd6fo+/TeOrGBuqAn8/FTuh4N9s1huLT6dsKpU8ovKBkltaQ4aw1/+tunAQgXGhWCCxcVDhcLGg6Ei4oaFxOKF4mRFZGRhoaMIiMqKConoioqK6cmKymppyupJa2usbKnLyssLSwrtrq3u7ctp7q2IxoHCQcBBwMFzAMLzwsHCwkLDgsV1oiC3Bob3N0X4oyIhBnh55DikIkXGYnnnBWTmOCM9o/rkeeZ4f3/4cBNcnBPWyMH7QiKIxRp0iOCka4xyqDBE6hSof9OjKDFSlZHVLFYsOrli9cvW7xynYzlYYECZwSSyZxWzdqCm9cMMRSEwUNAQoIIZUtwT5DCSpHUHdJgqBBSce0yYVpUb1BSTASr+hvHNWmmf00HUVpkKNG8hQQTTRqnMNOmexpCoSgxCsUJFCBlkYi1d5ZfYb9+qbT1C5eLwr5E3FSmjNmyYweuPcu5adNWgNwS3VR3qTMiphGdciM0Yaomr9z4tT20FZxPgP3sceN0UJFZzVA7W2rXLWlpphYzksKLKgXIvqw+fgQGTBcuXYMDE7YVrNhNmQEGyKQ2zaa1arazrZNdD+jQRuOwhhZb6RzDg3B5e30UUTe4rpk4aMD/IDtgP06VfGaNIg5VEpQkC63lVSboKQTCCCXINZxHtJwCS4WukGQCScOsoFJ0JdUC2AolMHXTAIwtox01lG2mjWXmpKfPIdcokgB86WnSHo0FdUaJO/Dt9I5YSaUDWldIapDUN+Fg5aRVm5RTllPt5BMUakpmNUlcpNQ1Sius7BXmXyOuoEIvKRUWjC0udNhhKx68s0Az2EljzWQ23ehiJTCORuNY2DQVwYEKnWOJIfwI6BQjod2n2nwz+iebkkuxtRAjiWh2zUGWwaOQWp/1Ns4jEXgQXCl1FWdhXh0p5xcuIT4X4kq+6FLMBItpp+tNOLnYSFnlUEJQAmMpQg2L/9pwM0lpBh4pTmmWbJOUWQc6u0+lgki14GVcXTDoUoughw2nNwrLlKVJZfbPtPx8IqFdpqASL3J5tUKSL7XmEgysz+UyHb62mGLdM3RCI01O1xBb2Z9NWWZQZb4OkpVRhh4CrTgVn3ukQ+RItZZR1a42KX/XzibJNt4GaJMi27xloKFn+eNTtuFqMEIoKnySanLJndJXvavGsm90uhzWnDAqgTmCCIpgd8AxNtW4mbg/DopylA7UpLBlRTXMHrMEAWjgOqFGSuR4HUt6wTc+LgrsQdk0ciMi8JUlsVFY4gfVPBW5e9GXshjXKtCocBirmh2itNKbOTP1jDLIdCe1RP8BmjXlVKxVtnWQFhfiG2vMBgVPyoPWR5VSTb2DbZJSCUQIbg7btvK4lOh2FYJ591P6AiP4LcJFYAZPb/BkIt3vm4S96SF0toqQzTIG92qQOlOCDVSB4tqEiN3dpqzUuY0UVZQD6TwlDn3mX9lUeZauFf42Am66fdyNfPxxyrFRGokH/cAnwqk44wjQelamDQHGJMibFS+S1woSjABXBoOeNaSmkwBJLFhZUYgj4NaAcpzGZUr5lrNUt5QqXSItkHqSfGqHObEoioIsy0ncpjeks5QOb/Z4TT/egYm+fWIEGonXmCiEISHeC02/cEF0iBaMw8iKGEyTRgCuc43t2Qb/fFjpxmcY8giHwa0o9MigxtbHLNB4qj6Z0xGCnHSy3wiLSvOQkm2MVcVNVUNqi7KHJbgFKVwp6X/u+kQDB/iX5dhraE+8hayIZi8PmUAEJrJTr7z1q5NNjIee+lO0brNF0ZSRNeF7yLme4ojTKIQ2EhNL6DTTmYad75ULw0lNvFOj8O0RNZPCzN2yZTN3XWhwqejIz1KhISTKapHMOxrifrE0Y9UEbnisYFrcQTZtvcwsodkklawClUppcHW3e4R5imIgTLyuWIYY1Owmt7ljHauWDfnMPyAiKqmISwNbEoGpekc84vUlXhpqZBL15ZzlBaagibSQdSS3J5w8iTWz/0GjBWvHynp8E3wdO8v6IjGoDMZxS+yAHyVaVrlihWcTcquj1hAGHmuQEDVZ2dZXTPYIikDkQSLIi5j6iaEy1eqnCGyOKRSXL1uBwFi+klN4cHMV1IRqjNQ0UPjYcaDPUGsQBTrZGqFiKLHUxjKqQ5QrI4BS2eWkAbza1E3Qmta3pHNHsMlfSQ0xCX5ogH/EC+YKhneLkXzETYgBbFAVRxgLOY8yk+vUTryXlHyEC6L3OEfFxJmIGxKio+TA2+vOUdcA0chJYTOQYslXy8pU8pnV0JOxnvHMTQxEPauBDcZC6ZuvaIAWP6PFhWbx11OcKbAHNd6amOOcYKzAOlIzkf+xhLXYE3plnKE9S2XBIU5yfCweoomZOkZXpc961q2cWi5OKPAd76g2ramF2uxm96ctJeSVJq1utvJqnAol514hQYwSC7rfDxV3Vr1QQZx6VQ5oZvEs9SAUgrpI3auQz1IQHZSC1kHC0gGlo0Cao2XUeS6H0XKGeUKYr3ilJ9amNRsOwVV4QIMITBZYdYyab3IEBxJD2ouYsUgJYH0BIqL+65HGsqKvRnoUpAAFSjpKMiREiaj60ZRGMHblKDG3RdIyF5qzU5iebjTLrKFUltdJbfS88zCtZlJRozzduQbpESFiaDkAJWhgGTidgjLQt9YJcixf+Vx9NOWqh1KKOKz/1iyTGuV1CQaKoBBEZEcAyqyV6WCv9ARmWn7Zy3aqCWuhJmLwCvlHoqyUfXlaOMCMRERHO+YyqbM4fI2gJV8ucIEtGK351EcoR/no6/aBnnQRGj3F+haiawM7dMKQGrKjNLLyNBaELDtrkjlWNAzW5V5Fc6nUtOoF8lrjnvbUmC3YL3B9TFyD6oIEHoibeGL34HSZrKnsuERWD1TG0P75nN8CdUlbplHRQlPLlKH0Be54E4Kvk468igZNTsTwaCjbtNMb0IOBpCoT4IWAhDNaI3Vc1J8iNLDGXUGH5we3yjEki5dYcFUnNhEj4wYo3rWlo5mLvcmeT8i/SpiN1Npa/4JDm24G4RTPHRANE1ObxENfd8riOLYF/JJV3RboqUVkksH+tupArdWr1R07sjyrm0K5h0UZbbfNNuucb2HlV6n54Ht2famxZqsd40bpyLT22lFrbcEXzndkkNjS2EbKlAT4Zr8YUtUIVMl/F2/Q38JJ6fpmaqXSdbcLqmPXlIDZgTxbbH27krmQkHVObJOA+d1R2VsefVkeW6DVc4dXDaDJNBw+5oJrGJbnYwpJhuntjvTi96lWfKqbg1BGmuCoDosjUwEEqVNeaR0Mbuwrv0g15uqoNuqkxMVQur2szQ+tai14wqxtk8g6GVedJjrDofYM9bIWYdtwMivL4rOo7/+UFr/FONYTVysntuIFKnBnJKEjGeBKnPB5LFdKIVUaA6Ej37I+oIRo26dGXtcgVMZ9nLI9C8BW5QVtvRIZEWdlzHKAfIJp3fEMRcdwfreBQpZZ4WJFRERjhONtv0dQwsd4LMBA/LIvJNJh5zN/fBYynuNNXOFoRHIbGmNFngdfimVysPMr3LcJbDVwf7dl1mZd29BRURhwvCIN1ZCCyIIbb/RG1xALegV1ryJQiecmNxhUioQvqHAuVuQennVo4JBgIaUjFWQgzBIs+jaBX5VmF7R2D2MB5YVWLaUnHpgw3fFw8pNcE2RpNmF3XuhOz4R2nPdZ16ALqVBfZ8gKKoD/YwRkZ4URVDkIGDtYbraChXMlWt1iJaN0GqNiQYpmMix0G5FXSrI2gv8mXl/2cEhFbQ7QHX/XhVGzGREgdJIYPQOwKdoHc+DTUe8QPASEcbNwLzrGL8OHQAXFY7qQM8Uia3WoMaNBji7zWM0GerlYcvVDUni0VEJ2jAjnHQPHUgyXcJZ4LLPUhelHS5pWcGmXGyRoSQtQf2i4HAZECx/3cftHK8dUWCvwAY0GNukQFueUYO1GLdTyWGURVkv2Ri9IiGmkE9H0IpC2gchGaZRhYtO2AAyADGKmj+Uljx7mfitjZKOEFJqBftyGfz11eGpyGLxQfM5xJkmjg8VACRjm/0oZdDLp4nz1QA9OOHMe1F3UsyMkiUV80myIQAHhdx4gZkffMX7HmFjSBpDFWJa98n5fd05fd4DO5gABFTgUkpAFBHwLeYPKdIrd2IPBgg3tAWh4WB6fI00HlhZWRA7YB3pv44NdV0kNRUFotT3kFX56p3oqRmY1oV7EaIxcaEs4dBT3kFg6FXXEw4kjUlxsSIp8WW6IcVw+6GSLNnYStmBn0zHQZH1vE1+gFwGOpijslTV0VHpn1SteiWzIGQ3O1n10BXFoaWIrmCeWGBV/ZkpAwhQO8AALIAFsBopERGqNpGqqeQumMAwL+QslMAK44ZEQxVRAAWgmJZLbpW8+GP96VmaB4RWPJ6VzBAZ/wtkd4DcP2vNVuNEifgeTMMkrlOhkX9ctmMKc0mCG1DihUmdMWTeeL8CQqVYMjlZB27BKXUVNYcRNMIKYYSR6GJQyBrZUSmUQ2WCIdFQBc4OSAnd6OGADNoADNFAzaqckmWU1pCWdYXYimDY9spEp9zABmxIZkYGaOtUDPUACUCqlPeADUBqlPZCazaGXHwdcJFEiwCJV9WAZpMQVlPUsw1aLtUFRWUhkXBleXrQ53ReWm9FSP2ADMZCneVoDCsEx+0Mp4QJjIOZOzciPzGc++iM613EwBVljobgCO6CnkjqpMfAzRcOluRCAbjKeBnVcTkj/h00hI2JDgi2HG9unbx1FUsYmLHRVDh2UWDnnIlw2lmCGA5SKA06GWT7KaDqipCaiVi35TNySD5iSjEw6jBHAF2CyAZFKqXp6AztgqRfqpcP3HEVjAummE171I1Rja7nxnuIYiKMVUuIKd82GgXMKf9ZAXtggaYqAp5NqAwjxDg4wAfvTG24BJYDShYoIILHVDfYmSS65AKhpjc06qUGQXyLCmlvKAr9lGOTJL0npiqF6NyYEbCDKeZn1YMCSZrgnh84Yp4egDQLHbGAmll7mABRAqeSVACiCABCBQhCxqw1RgpUGNTMlEN1gDbgCggwwDRLQqJ+4V6hAqRswCw8b/yIZejT+xybVugIzYIjbajEixUaMwkVcFZgd+l1z5bFv5yLdNznMSXI4UQM0oDCQuQC2+qzckR1TJLOZ8Bo61EaIUA2U+BSylS1hYw3TwADb2belSTyU2hciEZ6M5H8d4kSZKisr0AMxIK8jpVWaVCmhWkYMxpQYRBasVCwg22GaclLzGENy2gA1EAM4IEsJ8ysWQAEUUAPH6bYDUA0OQTn6wz81i1hhKFe9sbdLKg19G6GuQC89M7jX+H9vyHG8YJTnmaEbEAM3MKYp1yA2d7WI+RQFqlGZqRlK+LWVswCG+GUuirIhtgB46pUrZW0QmgBuO0U2MRlZ4qP6EVNiuf8ZSQKwEXEN0/A0E8Ckf2uaZ0ipPaALJWA4m+pxPyVu/ucKeWoD6xBavCEU5hMzpJE5tWOATlgsxea5FfCqc4pWOxcoGZgTKxsDlWltxwl3CQO7bpsMkcggLuxO8LEu4TAJZHUw/Ps0A3sABVt4ALwcxqQ4icQmN5g08HoDS5ca98ka2hVjiFYQ01dgX7aVyfhCJDViEKeMdbuBpZunFDCrKXtpEIoiKAK7KegB9kp2ycYacvW+asWkEfA0w8gAbzyMBwkSACyhR2MCO2DALFCltaK8t9AD8Oq8E8ytREJXF0ABFgCy2uVKNXADNZAykTwgXlRgNWABNPCmKGwIl8z/dSK2xVwsq3WkDat7A+AbANlRAAnAuqgcAALwDBpgARaQjJIgZhIBGxagA0axqHbit0+Tv8MotESLcXecIfZCAkEAr1lqCz7AA2vrvDMAxLfAA5R6AzdgA9Z8A213LhZwA5N6A4uMe4pgAc+8A94LrzgwyfBIAYO8wDC6TglgAe2cpzdAASyzrvF6zTgKyTVCA+ysp+FbDf/8uAMAACgy0HmqoyAWKTvgzfFaA7/7zzDApBKQv8l6hgJkAj28e8k8qTzQx0HgrDHw0eT5Ag4t0nlqAbN1AfKM0jYQGzSwA/OszZT60qv3zM6qzWM7wiJtExaA0pL6A4k8zzFQYDBw/83xiso8/c0vEj6RcLAijaOTCtFv7JJM2guf6InF3AoizQOOi9I3sAL79dVAHQPeUwFQbQM68NOSegMXQ9TOi9NcLDU4rchLHQMWULeKwNM2INQ1MMgyqrJl/bgLcNcArRknLal9XdZ8GhaCgNNurQF/DdQ54Ld+W9UHUC8m4ImnsNUb0gPNK9LRSgJQnadZCisZGq9AUpUsLak4AAmgnNJiYdim66x5fQ043dgXINevagiDrNs0AK+pexOTSl5T6L1IPanqZgGlrdg1gACGXcKUAtVGzLc0ANQ0UNFvLMdyHDg9o1d3fEQoQKk74AODIdckIHwr8M04iRbtjHLt/P+8tgTX33wu1822MTSpp8vJip3J+BwDH1bc1yB3mzHPq3cuNQ3RqTzP8loVGjCpOsC3T3PXFgABNZADNWDVw3gAD5DZhPcRPaywk7oXOTgM1CypJE0YJaDaMFcPbL3AmXUBiR0DjAAsNV0BpRwDk+wAiX264dHODHwNsf24CIPN45JaAg7CKHXXXZfYNmBeBTDkpswosTzV+XswVr7hPdvhcYzVmq3Ak5qlfWUvHg2AjOvRwjcC7H0t55LYRnwad23PYxGvNQIt69bO6mwNBs7flFoD7hqGC1DcekLgajupEXcB8U1WTUPckzpTGDCpO/rLC3DfekoBQRsBP/sAw9j/4W9MocM74kfU2ZIawKVI1nma3sOQnqpNQlgB5DhAAdBqzfGayZBQ3LITHqQbr7C+6/NMARtMvs5qA9+bE3pi6yemDXcNjw4Q30qyAIRGqT5KEC++p8B8AJSepzqAwwfwxgewv3Hsv2BSzKkAUCOuqbwgBB5NEiNwAd88OmI32JQKo4lQ3I+J4/De1j6N0oYoR4EuqcY9Sf+tp7m5AE7uowZPqWdMKfT+s08z5DdR0T+7v7+snRnNKiFeJiOePLlg6iNtCvqECOzdxN4b76sryxaQAyavyIPY7lBMCXdtA3ZtAZdcAzMv85wy7fROj4JuGyXcADOusqFUAW6Orw/e/+hKoqQRcNeRzuHtTAEcvgDa+TR+G7QHwAA7TLSPut5hLgynNqkzcIomgbDNxCvfzA+1g/MxQOv5oDqyxhTGjmWJrNrjsm5SszmT7ax+3n36vVZzWtiGXlYE39ZxJBXQPhC8Euc03/SWHRmc/jQdDrxD9OmjbibXuPX/5QOTmgPWoOgOwN5TtQnxXoteIy7z7u+VjFZo79/hZyNbaRM/INcLPKD0nnN09/NS0ghA/kGCgPA5oe2P7NI58MvcHsfb/cbcGbwHSbxf6rCTOgJy9gIcTwHQchNF/6xhlS4MXhTDBrkkqd9iexBDTsK0vyk1cLqPuAktDenh8fa90gBxL/+pamUb8a1RoEGpilDVP3sTd/+4NgAIOTU0BwcTBwwPhgeKBwuFjysrJpOSlZUxmZo9kpQrLJKamSQrL5+SI6IxFA4LEwsXE6o2FxoXFzo0Gg44qqu3ExUXDho2MTcOFa0Xqjiwz63JDsaqFQ3PCRc1mTUXCzU3FN6wNNSaFgsLraqszxbK6RSq0AvK5jE29dLpvhEMj+lo3NBkI0chB4sS+nvkiEGhf4g6XfLUyRcJiqA+qSIBytSLERvYqYugQUOFgQS9aSiHQ5gOX8cc3FpgwdgNYfvYLVuQTZ06lKrQ+ZQXA50DB0RptCI3L1kCB7PUJbDwK8GCXqLSVfC5AGj/pnRaHdDwBRDhNk04Dj5geOiAv0IJASp64EDixEo8fO2wdKlHsxcqMo7ASnDnLq/HdFCN6Q1xJhsUcFCzQUydMqKabvTcd+FpOZg3wlGjoHVBg0w3lKZb/DiaPVU3ahCtYfneL8vqbP9Ymu5sVoYRbNeAUEgCQIWJID1MKJGSpx5BQsLEQYIEJxYodvja4BEkzBoRgmlY8BJmDBwzbzlu9szbhc/saMBbqqwCa/Mxuj31SdACjQv3oONNK4T54kxnmIlC2zIJPlaDA1b5JgordB3QIH42QEYDQBIcYFwjC0hQCUWUaIefJjysYKJ5exXoSyy2aOBiJs7Ykt6Fj6Ez/540tvmSz4DptPLDevj8ZxmPJwq1lDc9FqUOjgQlAKUm35xYgyI5nGieDQ9ABEmHkXRCSiUk8BAED2aiGUSZaPLQAwts8lDmnG6SoMIGFOSZQ5585lCBLRnUUoNkN+Bwgy3SpKfMDjaEZsMOOsKykwXh4MDnpTdY8NRW7gVZAQUZhiZONEFaJhsFN4TaqGbjAHlNTani8CA8lKJ6qaUUoHPqpbyKdalse9ZQwyELMJCllj4qEuIjh3Rol3N38SUJCxidwkILoGS7wggeuPJIKwdEMx6it9QCi0q3KBNoZenuUp9MzzQw3zP0DrgVqZuVylVnz8yXwLyw7AdNBZvG6/+Tq/B05s1TVvELIU/p7GeVT45EEO4ixSrSyrHIajJscXCF2IknJE+UEbWWZDTtKaaAosJ4r6izVivj3hLon7e46+4wnc4Er6LSvAsPbq1IvNM1yZh2L8FJN80TkP8WvA+pQB7pr72k0iPwUg9DzBVC/1SIsSI1ZUJBDao2mqEqNRRicYhwfQLtiJaUzJcKlGRkigunqMAtV8RyPcEFEdSSMyw4u3eBMukhnmh76tj7ZDSbWVU0b1JbPjSpQwMJ5E707jT1wEFPbTlYXlvlSCsDULzAWwsV8oo5bbf1lttQeXyIQxY7sNYlY1JCConSqnzKJ9h+gkK3DkQALkLeLmD/EqI22pjMTLbUN7iktsCyS6ekSzWOa0ZjU/TCEJ5fbzpQo49Nq0TXJ6/oS4duPuqs+/QKQm6FnZA5NugQyCzWlgMAxSAL6BIjLtYcujXwFCRTmbautQIPZIBrr4OeK4axi+x5kBiKk0npetYKYUgKa5sy2sS4xjSf9IRePOEN5ehjGan5RHSmgVzp2pM+opVKYvpqBbEgUsAFwEAVhHibQx5isck4ZIgJDNcDV1CCS6xABVY8ngm01bJt7cInsTsE4cZ4gUB9L12Dc48Jv/enn+FkR+2xIVcClkOB7YdyOXQahO4FjdOBrlMlpAcgpUe6eVkDdUFaIVcWYTFE+CMC/2MRRT4WsZZD+MM3FliLI9WyAFBAa26fPBlFUnY8FQwjSM7rXTrSGKNyTU8myrBRMIbBuPYEI1FCo9rprvG1UhVNGVsr3w19yb4gteNrAsNaBW5Zy1O6h1Sj6yWxNNa/i3VlFrR5xBIXgBkdOMI4/XubiBwISmlJAovassQLQDGCV+xvda/7Ryz+5D2cySRQi6OlPiWFE5zQchl/tJwfBSqVFvImhz/k4+liGMQg5guHWCMd/D43zKwxAHa885DsmpShjhIkHQ5JIP8Q8ru7BO+BeavWybi1lVcYQqQjAaHhbkEMYfDsejjdmfT+SU9zDWh8iSSYVOzXtWtcAx7X8P/GNTK3JILusWs35KMzI6eO8fzUapw5EiwiAJBiVRMhbZkA2k4UDlcwwnf8s1iF6uKcFJCTlMfjCyUCIwkRwGyV4eqqA8y4uFYaThjCsCoJm7lXmUT0qg7bF8SCGbqJRSxrD3PKUpKayGFaFpDLDJ9V6bdDwkUDEWsxDtwgMcQDCKsCgqAABNoWrtAeZyHgslgDqwjKudXtZKcYARzzGk6ayaSDOctnLHiWz5omw13scqYySsdHPPJyji+8nFT2wVCBufCgz5VsPfzoqetBjqdJ+6drjgIPR3xTm+EMaWgZ4dWQrSWkH/LfISYwAQ14km52k1bezElF5nmLt0KkmUn/gouz7C2OGN5ND071qRJJSQ+HySwfLyPrNffxcnwCle4KT3dHhmbVaYeNHyGbB82E+K5YCXyEABECu4Y0xLWISDGJQaABD4iggZ9soMo8UQJPsmAE0ZMZileHz5kGtlwymeW5+CkNq9ZShAe+KnUnzFCDRYwrBP1hZesxVKWChcMuPNjXnpkw0SF2am877yJ2J07zIuIgC7SmcXpHlwmI4M4jGIFEhoffaY2SBVhMGQnGM5KXivaiDhicYP1aRiRjzz1KfqaTmfmKQXZmGQsVyh3tKMOhTveHnV4Nlosm5p0MqB09+27oaKYORl7MYl4qoCUpyRa3mPcf9BUBCEZQ/wIVqKDHdivnnyPYCRHc0JrLUkegCsfoxI2Lcc18ZnpUsuBnQq6XCO0h/jZ8ZagitHxWsW52v4xMDIY4aPurR7rNy7/dMcu8h1DEEqGoSbSGRwMi4LXf9q3nPts2i/qdhFUdkQ7j/MMn1SuXsxWXrn3ScnscPCEP1QWvo9xPu4+tcmQHcFAKWzeRmOPaxIBI2YT5sLP6oGq6YTxr34WNiF+yNfRmZmcR7LsEKNg3Xdua45KhbBIo+/EIxlGsmMUsXDVTtOES7q7tWfWWPVNcewQ7sPsBU+ROC3deUbcfjkNsdV53bJV54oit4U/jig0vVffqrVZ0iUO3pvPFlAXOhv8Q8Jv4HoGv9Y6CEvSa12TyN8ADzRfdDhNjxtnf9wZcLuEubnD9dDi1E0bmq35RytD0sCJJXWWxL2XkWE7HAawSdke0jqCMbWHV9Tgg56kY7rDuXf+KFfuLbpK++OY33vSu73733Iqg3HEJPFDeb5XFFTjja4wKvFN0mVomhfvZMC4YZe85jqLgk1wreLlhgj+l7KOPYfjBwvFwrfD0XltA61qnZcYWswLv8tY72wwQiLw7zi9+tSvszPtf9/3mfTcCP1dOJvNnqEBorWB7LhUMgyNTrcRoNbUzEQc00/dPZHQuWYV9WoV1c/Qw4dd16cB+DsB+ENM642eCxQJ6B9DxAOO3VF3DLwHzL8W0FPtDd7T2IReDVuxFUmCVdzj3gzrXf1U0Cb83N+ikX8T3PN8CT4OjfAtXC/bUOFL3cGOEU+tSS0yGWZnnFPATbqTGfmBIdos1euFXduq3WAiRAAdggqBHgldmFVsRbnnyDFxFOEGCMZCQUa0FFwsRUo6Qa3n2a3pXArz3d36HAjjmQFRUN4xYAggIUqKXbsD1gAVGU2bEPZCzWeXCPU12LlYlSKp2aTe0UF/nNezHMGdYdmlIekvBhgR3husHEOG2WARTiwggJaRRKvfCVfCmUdoURWDFbg1RdBrQe/zmd35ziH4XCAA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99802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Optimizations for storage system</a:t>
            </a:r>
            <a:endParaRPr lang="zh-CN" altLang="en-US" dirty="0"/>
          </a:p>
        </p:txBody>
      </p:sp>
      <p:sp>
        <p:nvSpPr>
          <p:cNvPr id="3" name="内容占位符 2"/>
          <p:cNvSpPr>
            <a:spLocks noGrp="1"/>
          </p:cNvSpPr>
          <p:nvPr>
            <p:ph idx="1"/>
          </p:nvPr>
        </p:nvSpPr>
        <p:spPr/>
        <p:txBody>
          <a:bodyPr>
            <a:normAutofit/>
          </a:bodyPr>
          <a:lstStyle/>
          <a:p>
            <a:r>
              <a:rPr lang="zh-CN" altLang="en-US" dirty="0" smtClean="0"/>
              <a:t>总结的一些常用优化手段：</a:t>
            </a:r>
            <a:endParaRPr lang="zh-CN" altLang="en-US" dirty="0"/>
          </a:p>
          <a:p>
            <a:pPr lvl="1"/>
            <a:r>
              <a:rPr lang="zh-CN" altLang="en-US" sz="2000" dirty="0">
                <a:latin typeface="+mn-ea"/>
              </a:rPr>
              <a:t>利用数据的局部性原理和磁盘预读机制来减少数据加载时的磁盘</a:t>
            </a:r>
            <a:r>
              <a:rPr lang="en-US" altLang="zh-CN" sz="2000" dirty="0">
                <a:latin typeface="+mn-ea"/>
              </a:rPr>
              <a:t>IO</a:t>
            </a:r>
            <a:r>
              <a:rPr lang="zh-CN" altLang="en-US" sz="2000" dirty="0">
                <a:latin typeface="+mn-ea"/>
              </a:rPr>
              <a:t>次数；</a:t>
            </a:r>
          </a:p>
          <a:p>
            <a:pPr lvl="1"/>
            <a:r>
              <a:rPr lang="zh-CN" altLang="en-US" sz="2000" dirty="0">
                <a:latin typeface="+mn-ea"/>
              </a:rPr>
              <a:t>利用顺序写</a:t>
            </a:r>
            <a:r>
              <a:rPr lang="en-US" altLang="zh-CN" sz="2000" dirty="0">
                <a:latin typeface="+mn-ea"/>
              </a:rPr>
              <a:t>/</a:t>
            </a:r>
            <a:r>
              <a:rPr lang="zh-CN" altLang="en-US" sz="2000" dirty="0">
                <a:latin typeface="+mn-ea"/>
              </a:rPr>
              <a:t>顺序读来降低磁盘的寻道时间；</a:t>
            </a:r>
          </a:p>
          <a:p>
            <a:pPr lvl="1"/>
            <a:r>
              <a:rPr lang="zh-CN" altLang="en-US" sz="2000" dirty="0">
                <a:latin typeface="+mn-ea"/>
              </a:rPr>
              <a:t>利用批量写来降低操作系统的</a:t>
            </a:r>
            <a:r>
              <a:rPr lang="en-US" altLang="zh-CN" sz="2000" dirty="0">
                <a:latin typeface="+mn-ea"/>
              </a:rPr>
              <a:t>IO</a:t>
            </a:r>
            <a:r>
              <a:rPr lang="zh-CN" altLang="en-US" sz="2000" dirty="0">
                <a:latin typeface="+mn-ea"/>
              </a:rPr>
              <a:t>调用次数，从而降低内核态与用户态之间的上下文切换开销；</a:t>
            </a:r>
          </a:p>
          <a:p>
            <a:pPr lvl="1"/>
            <a:r>
              <a:rPr lang="zh-CN" altLang="en-US" sz="2000" dirty="0">
                <a:latin typeface="+mn-ea"/>
              </a:rPr>
              <a:t>利用操作系统的虚拟内存技术，通过内存映射来降低数据在内核态与用户态之间的拷贝</a:t>
            </a:r>
            <a:r>
              <a:rPr lang="zh-CN" altLang="en-US" sz="2000" dirty="0" smtClean="0">
                <a:latin typeface="+mn-ea"/>
              </a:rPr>
              <a:t>开销；</a:t>
            </a:r>
            <a:endParaRPr lang="en-US" altLang="zh-CN" sz="2000" dirty="0" smtClean="0">
              <a:latin typeface="+mn-ea"/>
            </a:endParaRPr>
          </a:p>
          <a:p>
            <a:pPr lvl="1"/>
            <a:r>
              <a:rPr lang="en-US" altLang="zh-CN" sz="2000" dirty="0" smtClean="0">
                <a:latin typeface="+mn-ea"/>
              </a:rPr>
              <a:t>…</a:t>
            </a:r>
            <a:endParaRPr lang="zh-CN" altLang="en-US" dirty="0">
              <a:latin typeface="+mn-ea"/>
            </a:endParaRPr>
          </a:p>
          <a:p>
            <a:endParaRPr lang="zh-CN" altLang="en-US" dirty="0"/>
          </a:p>
        </p:txBody>
      </p:sp>
    </p:spTree>
    <p:extLst>
      <p:ext uri="{BB962C8B-B14F-4D97-AF65-F5344CB8AC3E}">
        <p14:creationId xmlns:p14="http://schemas.microsoft.com/office/powerpoint/2010/main" val="3615544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block”)</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4"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7"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8"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1"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a:xfrm>
            <a:off x="457200" y="1196690"/>
            <a:ext cx="8229600" cy="4525963"/>
          </a:xfrm>
        </p:spPr>
        <p:txBody>
          <a:bodyPr>
            <a:noAutofit/>
          </a:bodyPr>
          <a:lstStyle/>
          <a:p>
            <a:r>
              <a:rPr lang="en-US" altLang="zh-CN" sz="1200" dirty="0">
                <a:hlinkClick r:id="rId2"/>
              </a:rPr>
              <a:t>https://computing.llnl.gov/tutorials/parallel_comp</a:t>
            </a:r>
            <a:r>
              <a:rPr lang="en-US" altLang="zh-CN" sz="1200" dirty="0" smtClean="0">
                <a:hlinkClick r:id="rId2"/>
              </a:rPr>
              <a:t>/</a:t>
            </a:r>
            <a:endParaRPr lang="en-US" altLang="zh-CN" sz="1200" dirty="0" smtClean="0"/>
          </a:p>
          <a:p>
            <a:r>
              <a:rPr lang="en-US" altLang="zh-CN" sz="1200" dirty="0">
                <a:hlinkClick r:id="rId3"/>
              </a:rPr>
              <a:t>https://</a:t>
            </a:r>
            <a:r>
              <a:rPr lang="en-US" altLang="zh-CN" sz="1200" dirty="0" smtClean="0">
                <a:hlinkClick r:id="rId3"/>
              </a:rPr>
              <a:t>en.wikipedia.org/wiki/CPU_cache</a:t>
            </a:r>
            <a:r>
              <a:rPr lang="en-US" altLang="zh-CN" sz="1200" dirty="0" smtClean="0"/>
              <a:t> </a:t>
            </a:r>
          </a:p>
          <a:p>
            <a:r>
              <a:rPr lang="en-US" altLang="zh-CN" sz="1200" dirty="0">
                <a:hlinkClick r:id="rId4"/>
              </a:rPr>
              <a:t>https://en.wikipedia.org/wiki/Cache_memory</a:t>
            </a:r>
            <a:endParaRPr lang="en-US" altLang="zh-CN" sz="1200" dirty="0" smtClean="0"/>
          </a:p>
          <a:p>
            <a:r>
              <a:rPr lang="en-US" altLang="zh-CN" sz="1200" dirty="0">
                <a:hlinkClick r:id="rId5"/>
              </a:rPr>
              <a:t>http://www.hardwaresecrets.com/how-the-cache-memory-works</a:t>
            </a:r>
            <a:r>
              <a:rPr lang="en-US" altLang="zh-CN" sz="1200" dirty="0" smtClean="0">
                <a:hlinkClick r:id="rId5"/>
              </a:rPr>
              <a:t>/</a:t>
            </a:r>
            <a:r>
              <a:rPr lang="en-US" altLang="zh-CN" sz="1200" dirty="0" smtClean="0"/>
              <a:t> </a:t>
            </a:r>
          </a:p>
          <a:p>
            <a:r>
              <a:rPr lang="en-US" altLang="zh-CN" sz="1200" dirty="0">
                <a:hlinkClick r:id="rId6"/>
              </a:rPr>
              <a:t>https://</a:t>
            </a:r>
            <a:r>
              <a:rPr lang="en-US" altLang="zh-CN" sz="1200" dirty="0" smtClean="0">
                <a:hlinkClick r:id="rId6"/>
              </a:rPr>
              <a:t>www.quora.com/How-does-the-cache-memory-in-a-computer-work</a:t>
            </a:r>
            <a:r>
              <a:rPr lang="en-US" altLang="zh-CN" sz="1200" dirty="0" smtClean="0"/>
              <a:t> </a:t>
            </a:r>
          </a:p>
          <a:p>
            <a:r>
              <a:rPr lang="en-US" altLang="zh-CN" sz="1200" dirty="0">
                <a:hlinkClick r:id="rId7"/>
              </a:rPr>
              <a:t>http://</a:t>
            </a:r>
            <a:r>
              <a:rPr lang="en-US" altLang="zh-CN" sz="1200" dirty="0" smtClean="0">
                <a:hlinkClick r:id="rId7"/>
              </a:rPr>
              <a:t>ark.intel.com/products/64594/Intel-Xeon-Processor-E5-2620-15M-Cache-2_00-GHz-7_20-GTs-Intel-QPI</a:t>
            </a:r>
            <a:endParaRPr lang="en-US" altLang="zh-CN" sz="1200" dirty="0" smtClean="0"/>
          </a:p>
          <a:p>
            <a:r>
              <a:rPr lang="en-US" altLang="zh-CN" sz="1200" dirty="0">
                <a:hlinkClick r:id="rId8"/>
              </a:rPr>
              <a:t>https://</a:t>
            </a:r>
            <a:r>
              <a:rPr lang="en-US" altLang="zh-CN" sz="1200" dirty="0" smtClean="0">
                <a:hlinkClick r:id="rId8"/>
              </a:rPr>
              <a:t>superuser.com/questions/196143/where-exactly-l1-l2-and-l3-caches-located-in-computer</a:t>
            </a:r>
            <a:r>
              <a:rPr lang="en-US" altLang="zh-CN" sz="1200" dirty="0" smtClean="0"/>
              <a:t> </a:t>
            </a:r>
          </a:p>
          <a:p>
            <a:r>
              <a:rPr lang="en-US" altLang="zh-CN" sz="1200" dirty="0">
                <a:hlinkClick r:id="rId9"/>
              </a:rPr>
              <a:t>https://</a:t>
            </a:r>
            <a:r>
              <a:rPr lang="en-US" altLang="zh-CN" sz="1200" dirty="0" smtClean="0">
                <a:hlinkClick r:id="rId9"/>
              </a:rPr>
              <a:t>en.wikipedia.org/wiki/Disk_sector</a:t>
            </a:r>
            <a:r>
              <a:rPr lang="en-US" altLang="zh-CN" sz="1200" dirty="0" smtClean="0"/>
              <a:t> </a:t>
            </a:r>
          </a:p>
          <a:p>
            <a:r>
              <a:rPr lang="en-US" altLang="zh-CN" sz="1200" dirty="0">
                <a:hlinkClick r:id="rId10"/>
              </a:rPr>
              <a:t>https://en.wikipedia.org/wiki/Cylinder-head-sector</a:t>
            </a:r>
            <a:endParaRPr lang="en-US" altLang="zh-CN" sz="1200" dirty="0"/>
          </a:p>
          <a:p>
            <a:r>
              <a:rPr lang="en-US" altLang="zh-CN" sz="1200" dirty="0">
                <a:hlinkClick r:id="rId11"/>
              </a:rPr>
              <a:t>https://en.wikipedia.org/wiki/Zone_bit_recording</a:t>
            </a:r>
            <a:endParaRPr lang="en-US" altLang="zh-CN" sz="1200" dirty="0"/>
          </a:p>
          <a:p>
            <a:r>
              <a:rPr lang="en-US" altLang="zh-CN" sz="1200" dirty="0">
                <a:hlinkClick r:id="rId12"/>
              </a:rPr>
              <a:t>http://www.tldp.org/LDP/sag/html/hard-disk.html</a:t>
            </a:r>
            <a:endParaRPr lang="en-US" altLang="zh-CN" sz="1200" dirty="0"/>
          </a:p>
          <a:p>
            <a:r>
              <a:rPr lang="en-US" altLang="zh-CN" sz="1200" dirty="0">
                <a:hlinkClick r:id="rId13"/>
              </a:rPr>
              <a:t>https://www.youtube.com/watch?v=Cj8-WNjaGuM&amp;list=PLlVZ1eXuYslrb9G6xm4SKV51SO-KAFrCw&amp;index=1&amp;t=12s</a:t>
            </a:r>
            <a:endParaRPr lang="en-US" altLang="zh-CN" sz="1200" dirty="0"/>
          </a:p>
          <a:p>
            <a:r>
              <a:rPr lang="en-US" altLang="zh-CN" sz="1200" dirty="0">
                <a:hlinkClick r:id="rId14"/>
              </a:rPr>
              <a:t>http://blog.csdn.net/hguisu/article/details/7408047</a:t>
            </a:r>
            <a:endParaRPr lang="en-US" altLang="zh-CN" sz="1200" dirty="0"/>
          </a:p>
          <a:p>
            <a:r>
              <a:rPr lang="en-US" altLang="zh-CN" sz="1200" dirty="0">
                <a:hlinkClick r:id="rId15"/>
              </a:rPr>
              <a:t>http://www.pcguide.com/ref/hdd/geom/tracksZBR-c.html</a:t>
            </a:r>
            <a:r>
              <a:rPr lang="en-US" altLang="zh-CN" sz="1200" dirty="0"/>
              <a:t> </a:t>
            </a:r>
            <a:endParaRPr lang="en-US" altLang="zh-CN" sz="1200" dirty="0" smtClean="0"/>
          </a:p>
          <a:p>
            <a:r>
              <a:rPr lang="en-US" altLang="zh-CN" sz="1200" dirty="0" smtClean="0">
                <a:hlinkClick r:id="rId16"/>
              </a:rPr>
              <a:t>http://cn.linux.vbird.org/linux_basic/0230filesystem.php</a:t>
            </a:r>
            <a:r>
              <a:rPr lang="en-US" altLang="zh-CN" sz="1200" dirty="0" smtClean="0"/>
              <a:t> </a:t>
            </a:r>
          </a:p>
          <a:p>
            <a:r>
              <a:rPr lang="en-US" altLang="zh-CN" sz="1200" dirty="0">
                <a:hlinkClick r:id="rId17"/>
              </a:rPr>
              <a:t>https://www.cs.uic.edu/~</a:t>
            </a:r>
            <a:r>
              <a:rPr lang="en-US" altLang="zh-CN" sz="1200" dirty="0" smtClean="0">
                <a:hlinkClick r:id="rId17"/>
              </a:rPr>
              <a:t>jbell/CourseNotes/OperatingSystems/10_MassStorage.html</a:t>
            </a:r>
            <a:r>
              <a:rPr lang="en-US" altLang="zh-CN" sz="1200" dirty="0" smtClean="0"/>
              <a:t> </a:t>
            </a:r>
          </a:p>
          <a:p>
            <a:r>
              <a:rPr lang="en-US" altLang="zh-CN" sz="1200" dirty="0">
                <a:hlinkClick r:id="rId18"/>
              </a:rPr>
              <a:t>https://</a:t>
            </a:r>
            <a:r>
              <a:rPr lang="en-US" altLang="zh-CN" sz="1200" dirty="0" smtClean="0">
                <a:hlinkClick r:id="rId18"/>
              </a:rPr>
              <a:t>en.wikipedia.org/wiki/Hard_disk_drive_performance_characteristics</a:t>
            </a:r>
            <a:r>
              <a:rPr lang="en-US" altLang="zh-CN" sz="1200" dirty="0" smtClean="0"/>
              <a:t> </a:t>
            </a:r>
          </a:p>
          <a:p>
            <a:r>
              <a:rPr lang="en-US" altLang="zh-CN" sz="1200" dirty="0">
                <a:hlinkClick r:id="rId19"/>
              </a:rPr>
              <a:t>https://</a:t>
            </a:r>
            <a:r>
              <a:rPr lang="en-US" altLang="zh-CN" sz="1200" dirty="0" smtClean="0">
                <a:hlinkClick r:id="rId19"/>
              </a:rPr>
              <a:t>en.wikipedia.org/wiki/I/O_scheduling</a:t>
            </a:r>
            <a:r>
              <a:rPr lang="en-US" altLang="zh-CN" sz="1200" dirty="0" smtClean="0"/>
              <a:t> </a:t>
            </a:r>
          </a:p>
          <a:p>
            <a:r>
              <a:rPr lang="en-US" altLang="zh-CN" sz="1200" dirty="0">
                <a:hlinkClick r:id="rId20"/>
              </a:rPr>
              <a:t>https://www.howtogeek.com/115229/htg-explains-why-linux-doesnt-need-defragmenting</a:t>
            </a:r>
            <a:r>
              <a:rPr lang="en-US" altLang="zh-CN" sz="1200" dirty="0" smtClean="0">
                <a:hlinkClick r:id="rId20"/>
              </a:rPr>
              <a:t>/</a:t>
            </a:r>
            <a:r>
              <a:rPr lang="en-US" altLang="zh-CN" sz="1200" dirty="0" smtClean="0"/>
              <a:t> </a:t>
            </a:r>
          </a:p>
          <a:p>
            <a:r>
              <a:rPr lang="en-US" altLang="zh-CN" sz="1200" dirty="0">
                <a:hlinkClick r:id="rId21"/>
              </a:rPr>
              <a:t>https://</a:t>
            </a:r>
            <a:r>
              <a:rPr lang="en-US" altLang="zh-CN" sz="1200" dirty="0" smtClean="0">
                <a:hlinkClick r:id="rId21"/>
              </a:rPr>
              <a:t>en.wikipedia.org/wiki/Readahead</a:t>
            </a:r>
            <a:r>
              <a:rPr lang="en-US" altLang="zh-CN" sz="1200" dirty="0" smtClean="0"/>
              <a:t> </a:t>
            </a:r>
          </a:p>
          <a:p>
            <a:r>
              <a:rPr lang="en-US" altLang="zh-CN" sz="1200" dirty="0">
                <a:hlinkClick r:id="rId22"/>
              </a:rPr>
              <a:t>https://</a:t>
            </a:r>
            <a:r>
              <a:rPr lang="en-US" altLang="zh-CN" sz="1200" dirty="0" smtClean="0">
                <a:hlinkClick r:id="rId22"/>
              </a:rPr>
              <a:t>en.wikipedia.org/wiki/B-tree</a:t>
            </a:r>
            <a:r>
              <a:rPr lang="en-US" altLang="zh-CN" sz="1200" dirty="0" smtClean="0"/>
              <a:t> </a:t>
            </a:r>
          </a:p>
          <a:p>
            <a:r>
              <a:rPr lang="en-US" altLang="zh-CN" sz="1200" dirty="0">
                <a:hlinkClick r:id="rId23"/>
              </a:rPr>
              <a:t>https://</a:t>
            </a:r>
            <a:r>
              <a:rPr lang="en-US" altLang="zh-CN" sz="1200" dirty="0" smtClean="0">
                <a:hlinkClick r:id="rId23"/>
              </a:rPr>
              <a:t>en.wikipedia.org/wiki/B%2B_tree</a:t>
            </a:r>
            <a:r>
              <a:rPr lang="en-US" altLang="zh-CN" sz="1200" dirty="0" smtClean="0"/>
              <a:t> </a:t>
            </a:r>
          </a:p>
          <a:p>
            <a:r>
              <a:rPr lang="en-US" altLang="zh-CN" sz="1200" dirty="0">
                <a:hlinkClick r:id="rId24"/>
              </a:rPr>
              <a:t>http://</a:t>
            </a:r>
            <a:r>
              <a:rPr lang="en-US" altLang="zh-CN" sz="1200" dirty="0" smtClean="0">
                <a:hlinkClick r:id="rId24"/>
              </a:rPr>
              <a:t>www.cnblogs.com/yangecnu/p/Introduce-B-Tree-and-B-Plus-Tree.html</a:t>
            </a:r>
            <a:r>
              <a:rPr lang="en-US" altLang="zh-CN" sz="1200" dirty="0" smtClean="0"/>
              <a:t> </a:t>
            </a:r>
          </a:p>
          <a:p>
            <a:r>
              <a:rPr lang="en-US" altLang="zh-CN" sz="1200" dirty="0">
                <a:hlinkClick r:id="rId25"/>
              </a:rPr>
              <a:t>http://www.cs.umb.edu/~</a:t>
            </a:r>
            <a:r>
              <a:rPr lang="en-US" altLang="zh-CN" sz="1200" dirty="0" smtClean="0">
                <a:hlinkClick r:id="rId25"/>
              </a:rPr>
              <a:t>poneil/lsmtree.pdf</a:t>
            </a:r>
            <a:r>
              <a:rPr lang="en-US" altLang="zh-CN" sz="1200" dirty="0" smtClean="0"/>
              <a:t> </a:t>
            </a:r>
          </a:p>
          <a:p>
            <a:r>
              <a:rPr lang="en-US" altLang="zh-CN" sz="1200" dirty="0">
                <a:hlinkClick r:id="rId26"/>
              </a:rPr>
              <a:t>http://</a:t>
            </a:r>
            <a:r>
              <a:rPr lang="en-US" altLang="zh-CN" sz="1200" dirty="0" smtClean="0">
                <a:hlinkClick r:id="rId26"/>
              </a:rPr>
              <a:t>www.cnblogs.com/siegfang/archive/2013/01/12/lsm-tree.html</a:t>
            </a:r>
            <a:r>
              <a:rPr lang="en-US" altLang="zh-CN" sz="1200" dirty="0" smtClean="0"/>
              <a:t> </a:t>
            </a:r>
            <a:endParaRPr lang="zh-CN" altLang="en-US" sz="1200"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068950"/>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550" y="2132820"/>
            <a:ext cx="6667210" cy="523220"/>
          </a:xfrm>
          <a:prstGeom prst="rect">
            <a:avLst/>
          </a:prstGeom>
          <a:noFill/>
        </p:spPr>
        <p:txBody>
          <a:bodyPr wrap="none" rtlCol="0">
            <a:spAutoFit/>
          </a:bodyPr>
          <a:lstStyle/>
          <a:p>
            <a:r>
              <a:rPr lang="en-US" altLang="zh-CN" sz="2000"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800" b="1" i="1" u="sng" dirty="0" smtClean="0">
                <a:solidFill>
                  <a:srgbClr val="FF0000"/>
                </a:solidFill>
                <a:effectLst>
                  <a:outerShdw blurRad="38100" dist="38100" dir="2700000" algn="tl">
                    <a:srgbClr val="000000">
                      <a:alpha val="43137"/>
                    </a:srgbClr>
                  </a:outerShdw>
                </a:effectLst>
              </a:rPr>
              <a:t>question</a:t>
            </a:r>
            <a:r>
              <a:rPr lang="en-US" altLang="zh-CN" sz="2000" i="1" u="sng" dirty="0" smtClean="0">
                <a:solidFill>
                  <a:srgbClr val="FF0000"/>
                </a:solidFill>
                <a:effectLst>
                  <a:outerShdw blurRad="38100" dist="38100" dir="2700000" algn="tl">
                    <a:srgbClr val="000000">
                      <a:alpha val="43137"/>
                    </a:srgbClr>
                  </a:outerShdw>
                </a:effectLst>
              </a:rPr>
              <a:t>!</a:t>
            </a:r>
            <a:endParaRPr lang="zh-CN" altLang="en-US" sz="2000"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7183</TotalTime>
  <Words>2563</Words>
  <Application>Microsoft Office PowerPoint</Application>
  <PresentationFormat>全屏显示(4:3)</PresentationFormat>
  <Paragraphs>701</Paragraphs>
  <Slides>50</Slides>
  <Notes>18</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Data Model  in  Memory &amp; Disk</vt:lpstr>
      <vt:lpstr>Agenda</vt:lpstr>
      <vt:lpstr>Data Model in different storage</vt:lpstr>
      <vt:lpstr>Principle of locality</vt:lpstr>
      <vt:lpstr>Data Layer</vt:lpstr>
      <vt:lpstr>Data path on x86</vt:lpstr>
      <vt:lpstr>Computer Architecture</vt:lpstr>
      <vt:lpstr>Data Path on x86/x64</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Cache Hierarchy</vt:lpstr>
      <vt:lpstr>Cache Hierarchy</vt:lpstr>
      <vt:lpstr>Cache Hierarchy</vt:lpstr>
      <vt:lpstr>Memory hierarchy of  an AMD Bulldozer server</vt:lpstr>
      <vt:lpstr>How the cache memory works</vt:lpstr>
      <vt:lpstr>How the cache memory works</vt:lpstr>
      <vt:lpstr>An example</vt:lpstr>
      <vt:lpstr>How the cache memory works</vt:lpstr>
      <vt:lpstr>How the cache memory works</vt:lpstr>
      <vt:lpstr>How the cache memory works</vt:lpstr>
      <vt:lpstr>How the cache memory works</vt:lpstr>
      <vt:lpstr>Concurrency programming</vt:lpstr>
      <vt:lpstr>Concurrency in Java</vt:lpstr>
      <vt:lpstr>Concurrency in Java</vt:lpstr>
      <vt:lpstr>CPU Cache</vt:lpstr>
      <vt:lpstr>Hard Disk</vt:lpstr>
      <vt:lpstr>How to work?</vt:lpstr>
      <vt:lpstr>Data layout on Sector</vt:lpstr>
      <vt:lpstr>Confusing on bit density of sector</vt:lpstr>
      <vt:lpstr>How to access?</vt:lpstr>
      <vt:lpstr>Disk IO Performance</vt:lpstr>
      <vt:lpstr>Disk/IO Scheduler</vt:lpstr>
      <vt:lpstr>File system on Disk</vt:lpstr>
      <vt:lpstr>HD Sectors vs. FS Blocks</vt:lpstr>
      <vt:lpstr>Readahead on disk</vt:lpstr>
      <vt:lpstr>Fragmentation</vt:lpstr>
      <vt:lpstr>Fragmentation</vt:lpstr>
      <vt:lpstr>B-tree</vt:lpstr>
      <vt:lpstr>B+ tree</vt:lpstr>
      <vt:lpstr>LSM tree</vt:lpstr>
      <vt:lpstr>LSM tree</vt:lpstr>
      <vt:lpstr>PowerPoint 演示文稿</vt:lpstr>
      <vt:lpstr>Optimizations for storage system</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780</cp:revision>
  <dcterms:created xsi:type="dcterms:W3CDTF">2017-04-19T02:04:42Z</dcterms:created>
  <dcterms:modified xsi:type="dcterms:W3CDTF">2017-05-24T07:53:14Z</dcterms:modified>
</cp:coreProperties>
</file>